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96" r:id="rId6"/>
    <p:sldId id="258" r:id="rId7"/>
    <p:sldId id="297" r:id="rId8"/>
    <p:sldId id="298" r:id="rId9"/>
    <p:sldId id="300" r:id="rId10"/>
    <p:sldId id="301" r:id="rId11"/>
    <p:sldId id="302" r:id="rId12"/>
    <p:sldId id="294" r:id="rId13"/>
    <p:sldId id="303" r:id="rId14"/>
    <p:sldId id="260" r:id="rId15"/>
    <p:sldId id="261" r:id="rId16"/>
  </p:sldIdLst>
  <p:sldSz cx="12188825" cy="6858000"/>
  <p:notesSz cx="7010400" cy="9236075"/>
  <p:defaultTextStyle>
    <a:defPPr>
      <a:defRPr lang="en-US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liss, Leenda M." initials="C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9"/>
  </p:normalViewPr>
  <p:slideViewPr>
    <p:cSldViewPr snapToGrid="0" snapToObjects="1">
      <p:cViewPr varScale="1">
        <p:scale>
          <a:sx n="112" d="100"/>
          <a:sy n="112" d="100"/>
        </p:scale>
        <p:origin x="418" y="91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5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2018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587821</c:v>
                </c:pt>
                <c:pt idx="1">
                  <c:v>613822</c:v>
                </c:pt>
                <c:pt idx="2">
                  <c:v>649663</c:v>
                </c:pt>
                <c:pt idx="3">
                  <c:v>626423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A-4842-A07C-9D8FD5508D63}"/>
            </c:ext>
          </c:extLst>
        </c:ser>
        <c:ser>
          <c:idx val="1"/>
          <c:order val="1"/>
          <c:tx>
            <c:v>2019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608170</c:v>
                </c:pt>
                <c:pt idx="1">
                  <c:v>637014</c:v>
                </c:pt>
                <c:pt idx="2">
                  <c:v>663854</c:v>
                </c:pt>
                <c:pt idx="3">
                  <c:v>643530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A-4842-A07C-9D8FD5508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267560"/>
        <c:axId val="431267888"/>
      </c:lineChart>
      <c:catAx>
        <c:axId val="43126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67888"/>
        <c:crosses val="autoZero"/>
        <c:auto val="1"/>
        <c:lblAlgn val="ctr"/>
        <c:lblOffset val="100"/>
        <c:noMultiLvlLbl val="0"/>
      </c:catAx>
      <c:valAx>
        <c:axId val="431267888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67560"/>
        <c:crosses val="autoZero"/>
        <c:crossBetween val="between"/>
      </c:valAx>
      <c:spPr>
        <a:noFill/>
        <a:ln w="5715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3099"/>
          </a:xfrm>
          <a:prstGeom prst="rect">
            <a:avLst/>
          </a:prstGeom>
        </p:spPr>
        <p:txBody>
          <a:bodyPr vert="horz" lIns="61850" tIns="30925" rIns="61850" bIns="30925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3099"/>
          </a:xfrm>
          <a:prstGeom prst="rect">
            <a:avLst/>
          </a:prstGeom>
        </p:spPr>
        <p:txBody>
          <a:bodyPr vert="horz" lIns="61850" tIns="30925" rIns="61850" bIns="30925" rtlCol="0"/>
          <a:lstStyle>
            <a:lvl1pPr algn="r">
              <a:defRPr sz="800"/>
            </a:lvl1pPr>
          </a:lstStyle>
          <a:p>
            <a:fld id="{C6111037-7040-4649-B41A-F16050F6772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50" tIns="30925" rIns="61850" bIns="309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44749"/>
            <a:ext cx="5607362" cy="3637066"/>
          </a:xfrm>
          <a:prstGeom prst="rect">
            <a:avLst/>
          </a:prstGeom>
        </p:spPr>
        <p:txBody>
          <a:bodyPr vert="horz" lIns="61850" tIns="30925" rIns="61850" bIns="309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977"/>
            <a:ext cx="3038319" cy="463098"/>
          </a:xfrm>
          <a:prstGeom prst="rect">
            <a:avLst/>
          </a:prstGeom>
        </p:spPr>
        <p:txBody>
          <a:bodyPr vert="horz" lIns="61850" tIns="30925" rIns="61850" bIns="30925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772977"/>
            <a:ext cx="3038319" cy="463098"/>
          </a:xfrm>
          <a:prstGeom prst="rect">
            <a:avLst/>
          </a:prstGeom>
        </p:spPr>
        <p:txBody>
          <a:bodyPr vert="horz" lIns="61850" tIns="30925" rIns="61850" bIns="30925" rtlCol="0" anchor="b"/>
          <a:lstStyle>
            <a:lvl1pPr algn="r">
              <a:defRPr sz="800"/>
            </a:lvl1pPr>
          </a:lstStyle>
          <a:p>
            <a:fld id="{439971FE-6597-49CC-844B-906381CD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RO_Metal_TITLE_BACKGROUND_newConfetti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3043" y="1371600"/>
            <a:ext cx="7945839" cy="156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 baseline="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Name Here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321666"/>
            <a:ext cx="5121957" cy="900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SUBHEAD FOR PRESENTATION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3044" y="5432491"/>
            <a:ext cx="5135403" cy="995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Speaker’s Name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76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562101"/>
            <a:ext cx="5718542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1562100"/>
            <a:ext cx="5720411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98006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7D7BA7-F0F9-4445-BB35-4CA26B85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31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C41370-CBCF-4167-9E26-C335F3E751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1270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F0FEEC-1A47-44F1-B423-309DDFDDC65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6631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E8425A-F486-497A-8268-2EB5C8D048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11270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85508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99775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66631" y="3842324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3653" y="383654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6684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01CD-1179-48AA-AA78-C2B71B3B7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6630" y="1621963"/>
            <a:ext cx="5759220" cy="2194560"/>
          </a:xfrm>
          <a:solidFill>
            <a:srgbClr val="1F4E79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204-4258-4009-9C38-072DB2591BD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593" y="1621963"/>
            <a:ext cx="5759220" cy="2194560"/>
          </a:xfr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B97FD00-9A32-4A89-A567-2CEB60E81F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66630" y="3930189"/>
            <a:ext cx="5759220" cy="2194560"/>
          </a:xfrm>
          <a:solidFill>
            <a:schemeClr val="accent6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A932747-BAA0-4FE0-B9F3-F31F5D1BBD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0593" y="3930189"/>
            <a:ext cx="5759220" cy="2194560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723170" y="2493130"/>
            <a:ext cx="2742486" cy="2743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8957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46372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2376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72091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1110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48" y="2565400"/>
            <a:ext cx="2742486" cy="3539371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628650" indent="-171450">
              <a:defRPr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085850" indent="-171450">
              <a:buFont typeface="Lucida Grande"/>
              <a:buChar char="—"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543050" indent="-171450">
              <a:buFont typeface="Franklin Gothic Book" panose="020B0503020102020204" pitchFamily="34" charset="0"/>
              <a:buChar char="–"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3047ED1-0FC1-4CB6-91BF-4AA97D44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718" y="2565401"/>
            <a:ext cx="2742486" cy="3539372"/>
          </a:xfr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 dirty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 dirty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637ABB-F752-41C5-9A76-BE951A7255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1463" y="2565401"/>
            <a:ext cx="2742486" cy="3530613"/>
          </a:xfr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9977216-F970-481A-837D-74A9B22F72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7327" y="2565401"/>
            <a:ext cx="2742486" cy="3530613"/>
          </a:xfrm>
          <a:solidFill>
            <a:schemeClr val="accent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74248" y="1706638"/>
            <a:ext cx="2742486" cy="70119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249718" y="1704044"/>
            <a:ext cx="2742486" cy="701196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1463" y="1704044"/>
            <a:ext cx="2742486" cy="701196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87327" y="1704044"/>
            <a:ext cx="2742486" cy="701196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8717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4022312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3F915F-6F43-4778-BE3A-7B8AE0E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3257" y="1705498"/>
            <a:ext cx="4022312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7500" y="1705498"/>
            <a:ext cx="4022312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2601324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87298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07500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18172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3100494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318" y="1705498"/>
            <a:ext cx="3100494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0EC251-70DB-4739-B109-57388672B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9841" y="1705498"/>
            <a:ext cx="3100494" cy="823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FE1D0E-5ED9-454D-AA79-C0A415CEB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0479" y="1705498"/>
            <a:ext cx="3100494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2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130479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69841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9318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81350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59ED789-0195-42A2-8612-EF664C5F842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566" y="2504966"/>
            <a:ext cx="11655564" cy="349614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94665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586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91697"/>
            <a:ext cx="11655564" cy="968375"/>
          </a:xfrm>
        </p:spPr>
        <p:txBody>
          <a:bodyPr/>
          <a:lstStyle>
            <a:lvl1pPr algn="l">
              <a:defRPr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WASHINGTON METROPOLITAN AREA TRANSIT AUTHORITY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0564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CCB07-84B4-407C-9DFC-788F469DC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0430" y="1699172"/>
            <a:ext cx="4805698" cy="438807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1952259"/>
            <a:ext cx="6868432" cy="41349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943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E42AF9-9390-408F-ABD8-197FF0A2D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94807"/>
            <a:ext cx="4800936" cy="44362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53763" y="1900144"/>
            <a:ext cx="6868432" cy="423964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6901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20700"/>
            <a:ext cx="12188825" cy="492442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2908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03020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rtcard_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-1"/>
          <a:stretch/>
        </p:blipFill>
        <p:spPr>
          <a:xfrm>
            <a:off x="0" y="520700"/>
            <a:ext cx="12188825" cy="6330759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  <p:pic>
        <p:nvPicPr>
          <p:cNvPr id="12" name="Picture 11" descr="Metro_BlackwTransparent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5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12188825" cy="511492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3670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724249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BFD-8D28-4C0D-8385-13B3F15CC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216" y="1709739"/>
            <a:ext cx="9924279" cy="2852737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rgbClr val="1F4E7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88A11-D0F3-4EB3-964A-BAE17125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216" y="4589464"/>
            <a:ext cx="992427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48FC8-FB1D-4887-A003-74B1D6F33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1" y="3571277"/>
            <a:ext cx="864485" cy="101818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8591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7"/>
            <a:ext cx="12188825" cy="5181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711389"/>
            <a:ext cx="9141619" cy="1196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spc="0" dirty="0"/>
              <a:t>SUBHEAD</a:t>
            </a:r>
            <a:r>
              <a:rPr lang="en-US" sz="2400" spc="0" baseline="0" dirty="0"/>
              <a:t> FOR SECTION</a:t>
            </a:r>
            <a:endParaRPr lang="en-US" sz="2400" spc="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199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8793"/>
          <a:stretch/>
        </p:blipFill>
        <p:spPr>
          <a:xfrm>
            <a:off x="0" y="508001"/>
            <a:ext cx="12188825" cy="552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1482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5870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707446"/>
            <a:ext cx="639694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8" y="954111"/>
            <a:ext cx="5056095" cy="505609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7108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2568969"/>
            <a:ext cx="11655564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950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Bottom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4984982"/>
            <a:ext cx="11663182" cy="1060845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1587501"/>
            <a:ext cx="11655564" cy="44953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120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2568969"/>
            <a:ext cx="5718542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2568968"/>
            <a:ext cx="5720411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/>
              <a:t>Edit Master text styles</a:t>
            </a:r>
          </a:p>
          <a:p>
            <a:pPr marL="171450" lvl="1" indent="-171450"/>
            <a:r>
              <a:rPr lang="en-US"/>
              <a:t>Second level</a:t>
            </a:r>
          </a:p>
          <a:p>
            <a:pPr marL="171450" lvl="2" indent="-171450"/>
            <a:r>
              <a:rPr lang="en-US"/>
              <a:t>Third level</a:t>
            </a:r>
          </a:p>
          <a:p>
            <a:pPr marL="171450" lvl="3" indent="-171450"/>
            <a:r>
              <a:rPr lang="en-US"/>
              <a:t>Fourth level</a:t>
            </a:r>
          </a:p>
          <a:p>
            <a:pPr marL="171450" lvl="4" indent="-171450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05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353" y="693458"/>
            <a:ext cx="10969943" cy="11430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353" y="2019020"/>
            <a:ext cx="10969943" cy="4525963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 txBox="1">
            <a:spLocks/>
          </p:cNvSpPr>
          <p:nvPr userDrawn="1"/>
        </p:nvSpPr>
        <p:spPr>
          <a:xfrm>
            <a:off x="380353" y="637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Metro_BlackwTransparentM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-1"/>
            <a:ext cx="12188825" cy="469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3975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95" r:id="rId23"/>
    <p:sldLayoutId id="2147483671" r:id="rId24"/>
    <p:sldLayoutId id="2147483672" r:id="rId25"/>
    <p:sldLayoutId id="2147483673" r:id="rId26"/>
  </p:sldLayoutIdLst>
  <p:txStyles>
    <p:titleStyle>
      <a:lvl1pPr algn="l" defTabSz="6094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457101" indent="-457101" algn="l" defTabSz="609468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990385" indent="-380917" algn="l" defTabSz="6094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523669" indent="-304735" algn="l" defTabSz="60946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2133139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742605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EnoMax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Lynn Bowersox</a:t>
            </a:r>
          </a:p>
          <a:p>
            <a:r>
              <a:rPr lang="en-US" dirty="0"/>
              <a:t>August 2019</a:t>
            </a:r>
          </a:p>
        </p:txBody>
      </p:sp>
    </p:spTree>
    <p:extLst>
      <p:ext uri="{BB962C8B-B14F-4D97-AF65-F5344CB8AC3E}">
        <p14:creationId xmlns:p14="http://schemas.microsoft.com/office/powerpoint/2010/main" val="37697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Ridership Numbers up by 3%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</a:rPr>
              <a:t>Ridership Numbers for February – May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DED7908-F6C0-46A3-9A53-BA1EE271591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6770" y="1787585"/>
          <a:ext cx="11655425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67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DEC03-6592-4DDE-96B5-97C222185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Operating Model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34C14B94-6993-4A45-B4C2-1D595E2E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3" y="664912"/>
            <a:ext cx="9941858" cy="55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2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8C244-D71C-4C5B-912D-3012B2FAB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1DBF9-6D41-4B35-A4C8-3051569A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1" y="2366223"/>
            <a:ext cx="11655564" cy="9683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Refresh Metro brand?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Uber/Lyft survival?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Worldclass</a:t>
            </a:r>
            <a:r>
              <a:rPr lang="en-US" dirty="0"/>
              <a:t> service possible?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02401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</a:rPr>
              <a:t>Next Challenges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9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9F37D-0D2B-4354-AD3E-991EFC5F5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WASHINGTON METROPOLITAN AREA TRANSIT AUTHORITY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C9099E1-258C-4A7A-9822-F4084DA4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Metro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551B303-A20B-4F8B-BEEE-765AA334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31" y="1716205"/>
            <a:ext cx="5194602" cy="4290895"/>
          </a:xfrm>
        </p:spPr>
        <p:txBody>
          <a:bodyPr/>
          <a:lstStyle/>
          <a:p>
            <a:r>
              <a:rPr lang="en-US" dirty="0"/>
              <a:t>Bus, Paratransit and Rail System</a:t>
            </a:r>
          </a:p>
          <a:p>
            <a:r>
              <a:rPr lang="en-US" dirty="0"/>
              <a:t>Built in the 70’s and 80’s</a:t>
            </a:r>
          </a:p>
          <a:p>
            <a:r>
              <a:rPr lang="en-US" dirty="0"/>
              <a:t>Regional agency – governed and funded by MD, VA, DC and local counties</a:t>
            </a:r>
          </a:p>
          <a:p>
            <a:r>
              <a:rPr lang="en-US" dirty="0"/>
              <a:t>50/50 taxpayer dollars and fares for every $1 to operate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What is Metro?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57CA57-2F55-4B79-B443-E307FC08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612" y="1143314"/>
            <a:ext cx="3517330" cy="46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0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94F3D-10FE-47CB-BF75-EB92980B9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funded the construction but not the maintenance of new system</a:t>
            </a:r>
          </a:p>
          <a:p>
            <a:r>
              <a:rPr lang="en-US" dirty="0"/>
              <a:t>Decades of underfunding and infrastructure neglect</a:t>
            </a:r>
          </a:p>
          <a:p>
            <a:r>
              <a:rPr lang="en-US" dirty="0"/>
              <a:t>Plagued by derailments, track fires, delays</a:t>
            </a:r>
          </a:p>
          <a:p>
            <a:r>
              <a:rPr lang="en-US" dirty="0"/>
              <a:t>Negative financial reports</a:t>
            </a:r>
          </a:p>
          <a:p>
            <a:r>
              <a:rPr lang="en-US" dirty="0"/>
              <a:t>Lack of public confidence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BE5D9-5527-4777-B1DE-1A764763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Old Days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72114-374B-4E33-AE15-E74C1ACCB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Previous view of Metro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F60C1-78AE-4765-94F4-23F13083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812" y="2495857"/>
            <a:ext cx="3647185" cy="20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BB56B-41BE-4D7C-B12E-A2127D8D1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Neutral Activity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50EEA-0704-4EF6-B008-CAF9F79D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5" y="688090"/>
            <a:ext cx="9996038" cy="55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4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68D1F-D837-4508-9604-4C6E4DA3A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SafeTrack</a:t>
            </a:r>
            <a:r>
              <a:rPr lang="en-US" dirty="0"/>
              <a:t> 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4AFA6-7146-4505-BCFB-BED9182F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0" y="573711"/>
            <a:ext cx="10399628" cy="58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500FE-760B-4B2F-8D73-B83F7D43E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 2 Good Campaign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0259E-12AD-41DC-AE5F-CF890801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37" y="1857088"/>
            <a:ext cx="4770205" cy="3829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04A58-6506-49E0-856A-1EF22205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39" y="1824903"/>
            <a:ext cx="4213548" cy="38662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AEC9A2-D9F7-43DF-BE6E-482F6911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037" y="785234"/>
            <a:ext cx="5452844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002AD-3CD7-46D9-AA82-A84DDC8A6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 2 Good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724B6-4EBB-4282-8DA9-9944FAA8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66" y="555556"/>
            <a:ext cx="7812350" cy="58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82998-5DC2-4C3A-A0B0-395068E2F9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Signs of Turnaround and Dedicated Funding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9A819-F512-4813-96B6-251D7E4D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873703"/>
            <a:ext cx="5364909" cy="5232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1D317-212C-4571-A01A-ED5C2846E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457" y="552958"/>
            <a:ext cx="3953757" cy="3744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871FF-4361-42E9-9DE0-A42D106B1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674" y="4967654"/>
            <a:ext cx="7780428" cy="11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4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Washington Post Poll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62C6D-F339-45B3-A292-214D7A30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1" y="562491"/>
            <a:ext cx="6820833" cy="55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A3838"/>
      </a:dk1>
      <a:lt1>
        <a:srgbClr val="FFFFFF"/>
      </a:lt1>
      <a:dk2>
        <a:srgbClr val="44546A"/>
      </a:dk2>
      <a:lt2>
        <a:srgbClr val="FFFFFF"/>
      </a:lt2>
      <a:accent1>
        <a:srgbClr val="1F4E79"/>
      </a:accent1>
      <a:accent2>
        <a:srgbClr val="57C0B5"/>
      </a:accent2>
      <a:accent3>
        <a:srgbClr val="0070C0"/>
      </a:accent3>
      <a:accent4>
        <a:srgbClr val="92D050"/>
      </a:accent4>
      <a:accent5>
        <a:srgbClr val="00B050"/>
      </a:accent5>
      <a:accent6>
        <a:srgbClr val="999999"/>
      </a:accent6>
      <a:hlink>
        <a:srgbClr val="0070C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M Strategic Initiatives Presentation" id="{18555186-F3D2-4D6E-A1BE-55C772BF27CF}" vid="{6157C8A9-3152-43BF-B157-1147C330E4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33C6854DF46A40A4B4266017ACB034" ma:contentTypeVersion="" ma:contentTypeDescription="Create a new document." ma:contentTypeScope="" ma:versionID="32e006f06ac224ccc71c1492265810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89ca3770043d9c29d7fca024463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F999E-8DA5-4323-A4C8-C452528A8F9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734C70-67B7-4AEE-AC37-9DB77C519E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9116C-24AC-45C9-9AC8-78F4E8139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CSCM Strategic Initiatives Presentation</Template>
  <TotalTime>237</TotalTime>
  <Words>158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Helvetica</vt:lpstr>
      <vt:lpstr>Lucida Grande</vt:lpstr>
      <vt:lpstr>Wingdings</vt:lpstr>
      <vt:lpstr>Office Theme</vt:lpstr>
      <vt:lpstr>Metro Overview</vt:lpstr>
      <vt:lpstr>What is Metro</vt:lpstr>
      <vt:lpstr>Bad Old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Ridership Numbers up by 3%</vt:lpstr>
      <vt:lpstr>PowerPoint Presentation</vt:lpstr>
      <vt:lpstr> Refresh Metro brand?  Uber/Lyft survival?  Worldclass service possible?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CSCM Presentation for Kevin Coyne Meeting</dc:title>
  <dc:creator>Robinson, Asia T.</dc:creator>
  <cp:lastModifiedBy>Coyne, Kevin M.</cp:lastModifiedBy>
  <cp:revision>10</cp:revision>
  <cp:lastPrinted>2019-07-09T18:17:28Z</cp:lastPrinted>
  <dcterms:created xsi:type="dcterms:W3CDTF">2019-07-10T14:31:07Z</dcterms:created>
  <dcterms:modified xsi:type="dcterms:W3CDTF">2019-08-08T16:39:04Z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0x0101001533C6854DF46A40A4B4266017ACB034</vt:lpwstr>
  </property>
</Properties>
</file>