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7" r:id="rId5"/>
    <p:sldId id="298" r:id="rId6"/>
    <p:sldId id="299" r:id="rId7"/>
    <p:sldId id="303" r:id="rId8"/>
    <p:sldId id="302" r:id="rId9"/>
    <p:sldId id="308" r:id="rId10"/>
    <p:sldId id="305" r:id="rId11"/>
    <p:sldId id="306" r:id="rId12"/>
    <p:sldId id="311" r:id="rId13"/>
    <p:sldId id="309" r:id="rId14"/>
  </p:sldIdLst>
  <p:sldSz cx="12188825" cy="6858000"/>
  <p:notesSz cx="9296400" cy="14722475"/>
  <p:defaultTextStyle>
    <a:defPPr>
      <a:defRPr lang="en-US"/>
    </a:defPPr>
    <a:lvl1pPr marL="0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68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36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04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872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340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808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275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744" algn="l" defTabSz="6094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mbliss, Leenda M." initials="CL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9"/>
    <p:restoredTop sz="95274" autoAdjust="0"/>
  </p:normalViewPr>
  <p:slideViewPr>
    <p:cSldViewPr snapToGrid="0" snapToObjects="1">
      <p:cViewPr varScale="1">
        <p:scale>
          <a:sx n="109" d="100"/>
          <a:sy n="109" d="100"/>
        </p:scale>
        <p:origin x="432" y="132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4" d="100"/>
          <a:sy n="44" d="100"/>
        </p:scale>
        <p:origin x="250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75CC8C-8B8D-48B7-B4DA-03AD4A5221A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A606D6-BD3C-4C63-9B08-8290CF97B1AA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Performance Reporting: </a:t>
          </a:r>
          <a:r>
            <a:rPr lang="en-US" dirty="0">
              <a:solidFill>
                <a:schemeClr val="tx1"/>
              </a:solidFill>
            </a:rPr>
            <a:t>Promote transparency and accountability by providing accurate, timely, and meaningful reporting on Metro’s performance </a:t>
          </a:r>
        </a:p>
      </dgm:t>
    </dgm:pt>
    <dgm:pt modelId="{9B8A5153-25D5-4CDC-ADD3-C8850F9066A4}" type="parTrans" cxnId="{4A49AEE1-6492-4206-A8B6-AE756C1D2506}">
      <dgm:prSet/>
      <dgm:spPr/>
      <dgm:t>
        <a:bodyPr/>
        <a:lstStyle/>
        <a:p>
          <a:endParaRPr lang="en-US"/>
        </a:p>
      </dgm:t>
    </dgm:pt>
    <dgm:pt modelId="{F63A3B9A-AC12-4EC3-918F-2414ED9843F4}" type="sibTrans" cxnId="{4A49AEE1-6492-4206-A8B6-AE756C1D2506}">
      <dgm:prSet/>
      <dgm:spPr/>
      <dgm:t>
        <a:bodyPr/>
        <a:lstStyle/>
        <a:p>
          <a:endParaRPr lang="en-US"/>
        </a:p>
      </dgm:t>
    </dgm:pt>
    <dgm:pt modelId="{32F8D3BE-7589-4004-BA5E-36061791CDD2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Performance Management: </a:t>
          </a:r>
          <a:r>
            <a:rPr lang="en-US" dirty="0">
              <a:solidFill>
                <a:schemeClr val="tx1"/>
              </a:solidFill>
            </a:rPr>
            <a:t>Instill data-driven decision making and align organization efforts with GM and COO priorities  </a:t>
          </a:r>
        </a:p>
      </dgm:t>
    </dgm:pt>
    <dgm:pt modelId="{9E8E225C-48FA-4018-AF5F-C746BDECFBD1}" type="parTrans" cxnId="{93C3CFC3-1AAB-4002-A248-A896CCE565BD}">
      <dgm:prSet/>
      <dgm:spPr/>
      <dgm:t>
        <a:bodyPr/>
        <a:lstStyle/>
        <a:p>
          <a:endParaRPr lang="en-US"/>
        </a:p>
      </dgm:t>
    </dgm:pt>
    <dgm:pt modelId="{53CA7BA1-26ED-45F0-91D9-0CC18F5638ED}" type="sibTrans" cxnId="{93C3CFC3-1AAB-4002-A248-A896CCE565BD}">
      <dgm:prSet/>
      <dgm:spPr/>
      <dgm:t>
        <a:bodyPr/>
        <a:lstStyle/>
        <a:p>
          <a:endParaRPr lang="en-US"/>
        </a:p>
      </dgm:t>
    </dgm:pt>
    <dgm:pt modelId="{10080517-86C4-41C2-9908-EE66A8CDB876}">
      <dgm:prSet phldrT="[Text]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Performance Improvement: </a:t>
          </a:r>
          <a:r>
            <a:rPr lang="en-US" dirty="0">
              <a:solidFill>
                <a:schemeClr val="tx1"/>
              </a:solidFill>
            </a:rPr>
            <a:t>Assist departments to quantify challenges and risks, identify best practices, and facilitate process changes  </a:t>
          </a:r>
        </a:p>
      </dgm:t>
    </dgm:pt>
    <dgm:pt modelId="{387EB9C1-187B-4647-862F-080146DBD42A}" type="parTrans" cxnId="{B6E5A954-6B66-400F-AF62-331735005965}">
      <dgm:prSet/>
      <dgm:spPr/>
      <dgm:t>
        <a:bodyPr/>
        <a:lstStyle/>
        <a:p>
          <a:endParaRPr lang="en-US"/>
        </a:p>
      </dgm:t>
    </dgm:pt>
    <dgm:pt modelId="{C6DDE735-AF75-4D68-81B3-C9FD5FDC7BDB}" type="sibTrans" cxnId="{B6E5A954-6B66-400F-AF62-331735005965}">
      <dgm:prSet/>
      <dgm:spPr/>
      <dgm:t>
        <a:bodyPr/>
        <a:lstStyle/>
        <a:p>
          <a:endParaRPr lang="en-US"/>
        </a:p>
      </dgm:t>
    </dgm:pt>
    <dgm:pt modelId="{F048636E-2284-4098-B260-511803DD8C42}" type="pres">
      <dgm:prSet presAssocID="{B675CC8C-8B8D-48B7-B4DA-03AD4A5221A4}" presName="Name0" presStyleCnt="0">
        <dgm:presLayoutVars>
          <dgm:chMax val="7"/>
          <dgm:chPref val="7"/>
          <dgm:dir/>
        </dgm:presLayoutVars>
      </dgm:prSet>
      <dgm:spPr/>
    </dgm:pt>
    <dgm:pt modelId="{9FBAEB07-21C3-48ED-A338-7A6DBC885394}" type="pres">
      <dgm:prSet presAssocID="{B675CC8C-8B8D-48B7-B4DA-03AD4A5221A4}" presName="Name1" presStyleCnt="0"/>
      <dgm:spPr/>
    </dgm:pt>
    <dgm:pt modelId="{0208C28D-212F-4A55-9A81-8406CD914C4C}" type="pres">
      <dgm:prSet presAssocID="{B675CC8C-8B8D-48B7-B4DA-03AD4A5221A4}" presName="cycle" presStyleCnt="0"/>
      <dgm:spPr/>
    </dgm:pt>
    <dgm:pt modelId="{D47BE93D-0C5A-4F4D-9850-8724826061D6}" type="pres">
      <dgm:prSet presAssocID="{B675CC8C-8B8D-48B7-B4DA-03AD4A5221A4}" presName="srcNode" presStyleLbl="node1" presStyleIdx="0" presStyleCnt="3"/>
      <dgm:spPr/>
    </dgm:pt>
    <dgm:pt modelId="{851686F4-4E2C-4728-BF3A-F599971121A0}" type="pres">
      <dgm:prSet presAssocID="{B675CC8C-8B8D-48B7-B4DA-03AD4A5221A4}" presName="conn" presStyleLbl="parChTrans1D2" presStyleIdx="0" presStyleCnt="1"/>
      <dgm:spPr/>
    </dgm:pt>
    <dgm:pt modelId="{CDA8E806-C1EC-4ABD-8510-FC368AC49476}" type="pres">
      <dgm:prSet presAssocID="{B675CC8C-8B8D-48B7-B4DA-03AD4A5221A4}" presName="extraNode" presStyleLbl="node1" presStyleIdx="0" presStyleCnt="3"/>
      <dgm:spPr/>
    </dgm:pt>
    <dgm:pt modelId="{59C63939-8C7C-41BF-8ED9-BB03DD744417}" type="pres">
      <dgm:prSet presAssocID="{B675CC8C-8B8D-48B7-B4DA-03AD4A5221A4}" presName="dstNode" presStyleLbl="node1" presStyleIdx="0" presStyleCnt="3"/>
      <dgm:spPr/>
    </dgm:pt>
    <dgm:pt modelId="{293D8459-70AD-4DD7-90C0-247A41D9CB23}" type="pres">
      <dgm:prSet presAssocID="{04A606D6-BD3C-4C63-9B08-8290CF97B1AA}" presName="text_1" presStyleLbl="node1" presStyleIdx="0" presStyleCnt="3">
        <dgm:presLayoutVars>
          <dgm:bulletEnabled val="1"/>
        </dgm:presLayoutVars>
      </dgm:prSet>
      <dgm:spPr/>
    </dgm:pt>
    <dgm:pt modelId="{BD2D46F5-C48E-4015-AE03-75F8B1C968A0}" type="pres">
      <dgm:prSet presAssocID="{04A606D6-BD3C-4C63-9B08-8290CF97B1AA}" presName="accent_1" presStyleCnt="0"/>
      <dgm:spPr/>
    </dgm:pt>
    <dgm:pt modelId="{11C32F41-301D-4C41-9976-6B9F660A254B}" type="pres">
      <dgm:prSet presAssocID="{04A606D6-BD3C-4C63-9B08-8290CF97B1AA}" presName="accentRepeatNode" presStyleLbl="solidFgAcc1" presStyleIdx="0" presStyleCnt="3"/>
      <dgm:spPr>
        <a:solidFill>
          <a:schemeClr val="accent1"/>
        </a:solidFill>
      </dgm:spPr>
    </dgm:pt>
    <dgm:pt modelId="{7E8E77AF-00D4-49E8-9486-28C9930AD5C2}" type="pres">
      <dgm:prSet presAssocID="{32F8D3BE-7589-4004-BA5E-36061791CDD2}" presName="text_2" presStyleLbl="node1" presStyleIdx="1" presStyleCnt="3">
        <dgm:presLayoutVars>
          <dgm:bulletEnabled val="1"/>
        </dgm:presLayoutVars>
      </dgm:prSet>
      <dgm:spPr/>
    </dgm:pt>
    <dgm:pt modelId="{6A31B8FC-6796-4FB2-A56A-5CBB5F2FB515}" type="pres">
      <dgm:prSet presAssocID="{32F8D3BE-7589-4004-BA5E-36061791CDD2}" presName="accent_2" presStyleCnt="0"/>
      <dgm:spPr/>
    </dgm:pt>
    <dgm:pt modelId="{4B66F6CE-E37C-44CA-901A-C40DC54F89D6}" type="pres">
      <dgm:prSet presAssocID="{32F8D3BE-7589-4004-BA5E-36061791CDD2}" presName="accentRepeatNode" presStyleLbl="solidFgAcc1" presStyleIdx="1" presStyleCnt="3"/>
      <dgm:spPr>
        <a:solidFill>
          <a:schemeClr val="accent3"/>
        </a:solidFill>
        <a:ln>
          <a:solidFill>
            <a:schemeClr val="accent3"/>
          </a:solidFill>
        </a:ln>
      </dgm:spPr>
    </dgm:pt>
    <dgm:pt modelId="{86D22B69-A304-4FB4-87D0-7151AE9B0557}" type="pres">
      <dgm:prSet presAssocID="{10080517-86C4-41C2-9908-EE66A8CDB876}" presName="text_3" presStyleLbl="node1" presStyleIdx="2" presStyleCnt="3">
        <dgm:presLayoutVars>
          <dgm:bulletEnabled val="1"/>
        </dgm:presLayoutVars>
      </dgm:prSet>
      <dgm:spPr/>
    </dgm:pt>
    <dgm:pt modelId="{259937DA-A556-4092-9ABA-D3DD01D8171C}" type="pres">
      <dgm:prSet presAssocID="{10080517-86C4-41C2-9908-EE66A8CDB876}" presName="accent_3" presStyleCnt="0"/>
      <dgm:spPr/>
    </dgm:pt>
    <dgm:pt modelId="{135A931F-4CD6-4A63-98BB-3AFB13AF1307}" type="pres">
      <dgm:prSet presAssocID="{10080517-86C4-41C2-9908-EE66A8CDB876}" presName="accentRepeatNode" presStyleLbl="solidFgAcc1" presStyleIdx="2" presStyleCnt="3"/>
      <dgm:spPr>
        <a:solidFill>
          <a:schemeClr val="accent2"/>
        </a:solidFill>
        <a:ln>
          <a:solidFill>
            <a:schemeClr val="accent2"/>
          </a:solidFill>
        </a:ln>
      </dgm:spPr>
    </dgm:pt>
  </dgm:ptLst>
  <dgm:cxnLst>
    <dgm:cxn modelId="{7A77736C-CED8-4058-A45D-62F787E7A616}" type="presOf" srcId="{B675CC8C-8B8D-48B7-B4DA-03AD4A5221A4}" destId="{F048636E-2284-4098-B260-511803DD8C42}" srcOrd="0" destOrd="0" presId="urn:microsoft.com/office/officeart/2008/layout/VerticalCurvedList"/>
    <dgm:cxn modelId="{B7C5AF4D-8D3D-48A5-BAEC-41E0297D53C4}" type="presOf" srcId="{10080517-86C4-41C2-9908-EE66A8CDB876}" destId="{86D22B69-A304-4FB4-87D0-7151AE9B0557}" srcOrd="0" destOrd="0" presId="urn:microsoft.com/office/officeart/2008/layout/VerticalCurvedList"/>
    <dgm:cxn modelId="{A6F50254-218B-4476-A89F-04D866EB4190}" type="presOf" srcId="{32F8D3BE-7589-4004-BA5E-36061791CDD2}" destId="{7E8E77AF-00D4-49E8-9486-28C9930AD5C2}" srcOrd="0" destOrd="0" presId="urn:microsoft.com/office/officeart/2008/layout/VerticalCurvedList"/>
    <dgm:cxn modelId="{B6E5A954-6B66-400F-AF62-331735005965}" srcId="{B675CC8C-8B8D-48B7-B4DA-03AD4A5221A4}" destId="{10080517-86C4-41C2-9908-EE66A8CDB876}" srcOrd="2" destOrd="0" parTransId="{387EB9C1-187B-4647-862F-080146DBD42A}" sibTransId="{C6DDE735-AF75-4D68-81B3-C9FD5FDC7BDB}"/>
    <dgm:cxn modelId="{80F4685A-A5AE-44A5-88AF-15F97751D859}" type="presOf" srcId="{04A606D6-BD3C-4C63-9B08-8290CF97B1AA}" destId="{293D8459-70AD-4DD7-90C0-247A41D9CB23}" srcOrd="0" destOrd="0" presId="urn:microsoft.com/office/officeart/2008/layout/VerticalCurvedList"/>
    <dgm:cxn modelId="{DBFBE7C1-D92D-4176-BDD9-8454E1FA7B74}" type="presOf" srcId="{F63A3B9A-AC12-4EC3-918F-2414ED9843F4}" destId="{851686F4-4E2C-4728-BF3A-F599971121A0}" srcOrd="0" destOrd="0" presId="urn:microsoft.com/office/officeart/2008/layout/VerticalCurvedList"/>
    <dgm:cxn modelId="{93C3CFC3-1AAB-4002-A248-A896CCE565BD}" srcId="{B675CC8C-8B8D-48B7-B4DA-03AD4A5221A4}" destId="{32F8D3BE-7589-4004-BA5E-36061791CDD2}" srcOrd="1" destOrd="0" parTransId="{9E8E225C-48FA-4018-AF5F-C746BDECFBD1}" sibTransId="{53CA7BA1-26ED-45F0-91D9-0CC18F5638ED}"/>
    <dgm:cxn modelId="{4A49AEE1-6492-4206-A8B6-AE756C1D2506}" srcId="{B675CC8C-8B8D-48B7-B4DA-03AD4A5221A4}" destId="{04A606D6-BD3C-4C63-9B08-8290CF97B1AA}" srcOrd="0" destOrd="0" parTransId="{9B8A5153-25D5-4CDC-ADD3-C8850F9066A4}" sibTransId="{F63A3B9A-AC12-4EC3-918F-2414ED9843F4}"/>
    <dgm:cxn modelId="{DBEABB12-C78F-4FAE-BCEE-EDA87F2F4E4B}" type="presParOf" srcId="{F048636E-2284-4098-B260-511803DD8C42}" destId="{9FBAEB07-21C3-48ED-A338-7A6DBC885394}" srcOrd="0" destOrd="0" presId="urn:microsoft.com/office/officeart/2008/layout/VerticalCurvedList"/>
    <dgm:cxn modelId="{D61E0BC9-5560-48E9-AC99-A954DF8CEFEC}" type="presParOf" srcId="{9FBAEB07-21C3-48ED-A338-7A6DBC885394}" destId="{0208C28D-212F-4A55-9A81-8406CD914C4C}" srcOrd="0" destOrd="0" presId="urn:microsoft.com/office/officeart/2008/layout/VerticalCurvedList"/>
    <dgm:cxn modelId="{645E57D9-284C-47E1-A8F8-82578E06230F}" type="presParOf" srcId="{0208C28D-212F-4A55-9A81-8406CD914C4C}" destId="{D47BE93D-0C5A-4F4D-9850-8724826061D6}" srcOrd="0" destOrd="0" presId="urn:microsoft.com/office/officeart/2008/layout/VerticalCurvedList"/>
    <dgm:cxn modelId="{4AD405F2-74B9-4195-BE2C-17B4C039B26F}" type="presParOf" srcId="{0208C28D-212F-4A55-9A81-8406CD914C4C}" destId="{851686F4-4E2C-4728-BF3A-F599971121A0}" srcOrd="1" destOrd="0" presId="urn:microsoft.com/office/officeart/2008/layout/VerticalCurvedList"/>
    <dgm:cxn modelId="{34D74C07-F2F5-4418-8B4C-B002C1C4B904}" type="presParOf" srcId="{0208C28D-212F-4A55-9A81-8406CD914C4C}" destId="{CDA8E806-C1EC-4ABD-8510-FC368AC49476}" srcOrd="2" destOrd="0" presId="urn:microsoft.com/office/officeart/2008/layout/VerticalCurvedList"/>
    <dgm:cxn modelId="{BC6A5E85-227A-4431-BFCB-734E491569E3}" type="presParOf" srcId="{0208C28D-212F-4A55-9A81-8406CD914C4C}" destId="{59C63939-8C7C-41BF-8ED9-BB03DD744417}" srcOrd="3" destOrd="0" presId="urn:microsoft.com/office/officeart/2008/layout/VerticalCurvedList"/>
    <dgm:cxn modelId="{82224584-45BC-4589-B79B-24819A7E227F}" type="presParOf" srcId="{9FBAEB07-21C3-48ED-A338-7A6DBC885394}" destId="{293D8459-70AD-4DD7-90C0-247A41D9CB23}" srcOrd="1" destOrd="0" presId="urn:microsoft.com/office/officeart/2008/layout/VerticalCurvedList"/>
    <dgm:cxn modelId="{F5F463E5-88E8-45F3-826E-1A1FE22CD785}" type="presParOf" srcId="{9FBAEB07-21C3-48ED-A338-7A6DBC885394}" destId="{BD2D46F5-C48E-4015-AE03-75F8B1C968A0}" srcOrd="2" destOrd="0" presId="urn:microsoft.com/office/officeart/2008/layout/VerticalCurvedList"/>
    <dgm:cxn modelId="{700A7B57-47CF-4E43-9A14-23E2471D763B}" type="presParOf" srcId="{BD2D46F5-C48E-4015-AE03-75F8B1C968A0}" destId="{11C32F41-301D-4C41-9976-6B9F660A254B}" srcOrd="0" destOrd="0" presId="urn:microsoft.com/office/officeart/2008/layout/VerticalCurvedList"/>
    <dgm:cxn modelId="{4D0764A3-D5F3-40D6-9C03-91658B8AEC92}" type="presParOf" srcId="{9FBAEB07-21C3-48ED-A338-7A6DBC885394}" destId="{7E8E77AF-00D4-49E8-9486-28C9930AD5C2}" srcOrd="3" destOrd="0" presId="urn:microsoft.com/office/officeart/2008/layout/VerticalCurvedList"/>
    <dgm:cxn modelId="{4B0284D0-859B-4EDC-83E8-2EA671A6D2FD}" type="presParOf" srcId="{9FBAEB07-21C3-48ED-A338-7A6DBC885394}" destId="{6A31B8FC-6796-4FB2-A56A-5CBB5F2FB515}" srcOrd="4" destOrd="0" presId="urn:microsoft.com/office/officeart/2008/layout/VerticalCurvedList"/>
    <dgm:cxn modelId="{44026517-FAB2-4E1A-8597-C28417B0F7C9}" type="presParOf" srcId="{6A31B8FC-6796-4FB2-A56A-5CBB5F2FB515}" destId="{4B66F6CE-E37C-44CA-901A-C40DC54F89D6}" srcOrd="0" destOrd="0" presId="urn:microsoft.com/office/officeart/2008/layout/VerticalCurvedList"/>
    <dgm:cxn modelId="{5B40146F-8008-4CB8-9C1A-E493B426C144}" type="presParOf" srcId="{9FBAEB07-21C3-48ED-A338-7A6DBC885394}" destId="{86D22B69-A304-4FB4-87D0-7151AE9B0557}" srcOrd="5" destOrd="0" presId="urn:microsoft.com/office/officeart/2008/layout/VerticalCurvedList"/>
    <dgm:cxn modelId="{0B3FCF0C-FEEE-4DA5-B110-98E8D6441A4E}" type="presParOf" srcId="{9FBAEB07-21C3-48ED-A338-7A6DBC885394}" destId="{259937DA-A556-4092-9ABA-D3DD01D8171C}" srcOrd="6" destOrd="0" presId="urn:microsoft.com/office/officeart/2008/layout/VerticalCurvedList"/>
    <dgm:cxn modelId="{23832438-05A8-45CF-85DC-D1BA4E85A6CA}" type="presParOf" srcId="{259937DA-A556-4092-9ABA-D3DD01D8171C}" destId="{135A931F-4CD6-4A63-98BB-3AFB13AF130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E32062-4959-4094-AE3A-09BAD42B92C5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3DF951-98EF-4F46-9011-F2DA24A18186}">
      <dgm:prSet phldrT="[Text]" custT="1"/>
      <dgm:spPr>
        <a:solidFill>
          <a:schemeClr val="accent2"/>
        </a:solidFill>
      </dgm:spPr>
      <dgm:t>
        <a:bodyPr anchor="t"/>
        <a:lstStyle/>
        <a:p>
          <a:pPr algn="l"/>
          <a:r>
            <a:rPr lang="en-US" sz="1800" dirty="0"/>
            <a:t>Manual</a:t>
          </a:r>
        </a:p>
        <a:p>
          <a:pPr algn="l"/>
          <a:r>
            <a:rPr lang="en-US" sz="1800" dirty="0"/>
            <a:t>Interactive</a:t>
          </a:r>
        </a:p>
      </dgm:t>
    </dgm:pt>
    <dgm:pt modelId="{43B08138-F7F1-4FD3-BDFB-297AC4D82455}" type="parTrans" cxnId="{4907C5EA-6720-4BF8-9B07-75AAE7B67927}">
      <dgm:prSet/>
      <dgm:spPr/>
      <dgm:t>
        <a:bodyPr/>
        <a:lstStyle/>
        <a:p>
          <a:endParaRPr lang="en-US" sz="1400"/>
        </a:p>
      </dgm:t>
    </dgm:pt>
    <dgm:pt modelId="{1B5A4EE0-51FC-4EEA-9FFB-77C135143A85}" type="sibTrans" cxnId="{4907C5EA-6720-4BF8-9B07-75AAE7B67927}">
      <dgm:prSet/>
      <dgm:spPr/>
      <dgm:t>
        <a:bodyPr/>
        <a:lstStyle/>
        <a:p>
          <a:endParaRPr lang="en-US" sz="1400"/>
        </a:p>
      </dgm:t>
    </dgm:pt>
    <dgm:pt modelId="{01F2B169-DC8C-4D45-92F2-704B887286E6}">
      <dgm:prSet phldrT="[Text]" custT="1"/>
      <dgm:spPr>
        <a:solidFill>
          <a:schemeClr val="accent5"/>
        </a:solidFill>
      </dgm:spPr>
      <dgm:t>
        <a:bodyPr anchor="t"/>
        <a:lstStyle/>
        <a:p>
          <a:pPr algn="r"/>
          <a:r>
            <a:rPr lang="en-US" sz="1800" dirty="0"/>
            <a:t>Automated</a:t>
          </a:r>
        </a:p>
        <a:p>
          <a:pPr algn="r"/>
          <a:r>
            <a:rPr lang="en-US" sz="1800" dirty="0"/>
            <a:t>Interactive</a:t>
          </a:r>
        </a:p>
      </dgm:t>
    </dgm:pt>
    <dgm:pt modelId="{ECE29C53-58B5-495E-84F6-BD5653E9260D}" type="parTrans" cxnId="{5B377986-E2F8-40B4-A01D-7746635E22E2}">
      <dgm:prSet/>
      <dgm:spPr/>
      <dgm:t>
        <a:bodyPr/>
        <a:lstStyle/>
        <a:p>
          <a:endParaRPr lang="en-US" sz="1400"/>
        </a:p>
      </dgm:t>
    </dgm:pt>
    <dgm:pt modelId="{487F0DB6-B2F6-4816-B9BA-6FA91F30F759}" type="sibTrans" cxnId="{5B377986-E2F8-40B4-A01D-7746635E22E2}">
      <dgm:prSet/>
      <dgm:spPr/>
      <dgm:t>
        <a:bodyPr/>
        <a:lstStyle/>
        <a:p>
          <a:endParaRPr lang="en-US" sz="1400"/>
        </a:p>
      </dgm:t>
    </dgm:pt>
    <dgm:pt modelId="{050FFDE6-C4E2-4D7F-BAE9-39AFAA151965}">
      <dgm:prSet phldrT="[Text]" custT="1"/>
      <dgm:spPr>
        <a:solidFill>
          <a:schemeClr val="accent3"/>
        </a:solidFill>
      </dgm:spPr>
      <dgm:t>
        <a:bodyPr anchor="b"/>
        <a:lstStyle/>
        <a:p>
          <a:pPr algn="l"/>
          <a:r>
            <a:rPr lang="en-US" sz="1800" dirty="0"/>
            <a:t>Manual</a:t>
          </a:r>
        </a:p>
        <a:p>
          <a:pPr algn="l"/>
          <a:r>
            <a:rPr lang="en-US" sz="1800" dirty="0"/>
            <a:t>Not Interactive</a:t>
          </a:r>
        </a:p>
      </dgm:t>
    </dgm:pt>
    <dgm:pt modelId="{FEE2ED0A-EB06-4A26-9ED9-04EC22990E5C}" type="parTrans" cxnId="{2DE595DF-E957-4593-91C4-AA1FF04EBDE5}">
      <dgm:prSet/>
      <dgm:spPr/>
      <dgm:t>
        <a:bodyPr/>
        <a:lstStyle/>
        <a:p>
          <a:endParaRPr lang="en-US" sz="1400"/>
        </a:p>
      </dgm:t>
    </dgm:pt>
    <dgm:pt modelId="{FBFE2193-9C8F-4594-8B4F-AD63FDA9B9A4}" type="sibTrans" cxnId="{2DE595DF-E957-4593-91C4-AA1FF04EBDE5}">
      <dgm:prSet/>
      <dgm:spPr/>
      <dgm:t>
        <a:bodyPr/>
        <a:lstStyle/>
        <a:p>
          <a:endParaRPr lang="en-US" sz="1400"/>
        </a:p>
      </dgm:t>
    </dgm:pt>
    <dgm:pt modelId="{B241CE4E-1FED-4C81-AFF3-9A2BD2F9E1F2}">
      <dgm:prSet phldrT="[Text]" custT="1"/>
      <dgm:spPr>
        <a:solidFill>
          <a:schemeClr val="accent2"/>
        </a:solidFill>
      </dgm:spPr>
      <dgm:t>
        <a:bodyPr anchor="b"/>
        <a:lstStyle/>
        <a:p>
          <a:pPr algn="r"/>
          <a:r>
            <a:rPr lang="en-US" sz="1800" dirty="0"/>
            <a:t>Automated</a:t>
          </a:r>
        </a:p>
        <a:p>
          <a:pPr algn="r"/>
          <a:r>
            <a:rPr lang="en-US" sz="1800" dirty="0"/>
            <a:t>Not Interactive</a:t>
          </a:r>
        </a:p>
      </dgm:t>
    </dgm:pt>
    <dgm:pt modelId="{C52319C2-584E-4445-A4FA-E761F55B9E1D}" type="parTrans" cxnId="{6D3C97E6-A886-4639-B1E9-2229A3CC6A72}">
      <dgm:prSet/>
      <dgm:spPr/>
      <dgm:t>
        <a:bodyPr/>
        <a:lstStyle/>
        <a:p>
          <a:endParaRPr lang="en-US" sz="1400"/>
        </a:p>
      </dgm:t>
    </dgm:pt>
    <dgm:pt modelId="{0D07883E-8BB2-4213-85E7-6EAA4E5F2C4D}" type="sibTrans" cxnId="{6D3C97E6-A886-4639-B1E9-2229A3CC6A72}">
      <dgm:prSet/>
      <dgm:spPr/>
      <dgm:t>
        <a:bodyPr/>
        <a:lstStyle/>
        <a:p>
          <a:endParaRPr lang="en-US" sz="1400"/>
        </a:p>
      </dgm:t>
    </dgm:pt>
    <dgm:pt modelId="{DE042DDA-3328-4308-A248-84D7EDB67508}" type="pres">
      <dgm:prSet presAssocID="{19E32062-4959-4094-AE3A-09BAD42B92C5}" presName="matrix" presStyleCnt="0">
        <dgm:presLayoutVars>
          <dgm:chMax val="1"/>
          <dgm:dir/>
          <dgm:resizeHandles val="exact"/>
        </dgm:presLayoutVars>
      </dgm:prSet>
      <dgm:spPr/>
    </dgm:pt>
    <dgm:pt modelId="{D0D53F8B-DDC2-42CD-8284-9FA046F43C98}" type="pres">
      <dgm:prSet presAssocID="{19E32062-4959-4094-AE3A-09BAD42B92C5}" presName="axisShape" presStyleLbl="bgShp" presStyleIdx="0" presStyleCnt="1"/>
      <dgm:spPr/>
    </dgm:pt>
    <dgm:pt modelId="{9A16B952-7A95-462F-A4F9-32D81E965987}" type="pres">
      <dgm:prSet presAssocID="{19E32062-4959-4094-AE3A-09BAD42B92C5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378C895-C62A-4B75-BB49-2713691483B4}" type="pres">
      <dgm:prSet presAssocID="{19E32062-4959-4094-AE3A-09BAD42B92C5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E4E18D6-87E0-41D7-AD82-E3DEC487FB0F}" type="pres">
      <dgm:prSet presAssocID="{19E32062-4959-4094-AE3A-09BAD42B92C5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C286623-1E88-4FF9-BDD5-1B861752BF46}" type="pres">
      <dgm:prSet presAssocID="{19E32062-4959-4094-AE3A-09BAD42B92C5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FF41234-670F-4F47-8125-BC7B72B94D5C}" type="presOf" srcId="{01F2B169-DC8C-4D45-92F2-704B887286E6}" destId="{2378C895-C62A-4B75-BB49-2713691483B4}" srcOrd="0" destOrd="0" presId="urn:microsoft.com/office/officeart/2005/8/layout/matrix2"/>
    <dgm:cxn modelId="{416AE634-FB46-4A22-9384-4A99529A891C}" type="presOf" srcId="{19E32062-4959-4094-AE3A-09BAD42B92C5}" destId="{DE042DDA-3328-4308-A248-84D7EDB67508}" srcOrd="0" destOrd="0" presId="urn:microsoft.com/office/officeart/2005/8/layout/matrix2"/>
    <dgm:cxn modelId="{A1BFDA40-A3B8-4E9C-91E7-B2DF68DB3876}" type="presOf" srcId="{050FFDE6-C4E2-4D7F-BAE9-39AFAA151965}" destId="{AE4E18D6-87E0-41D7-AD82-E3DEC487FB0F}" srcOrd="0" destOrd="0" presId="urn:microsoft.com/office/officeart/2005/8/layout/matrix2"/>
    <dgm:cxn modelId="{5B377986-E2F8-40B4-A01D-7746635E22E2}" srcId="{19E32062-4959-4094-AE3A-09BAD42B92C5}" destId="{01F2B169-DC8C-4D45-92F2-704B887286E6}" srcOrd="1" destOrd="0" parTransId="{ECE29C53-58B5-495E-84F6-BD5653E9260D}" sibTransId="{487F0DB6-B2F6-4816-B9BA-6FA91F30F759}"/>
    <dgm:cxn modelId="{7704BEB1-7566-49A5-B19C-CC3BC5432E02}" type="presOf" srcId="{B241CE4E-1FED-4C81-AFF3-9A2BD2F9E1F2}" destId="{CC286623-1E88-4FF9-BDD5-1B861752BF46}" srcOrd="0" destOrd="0" presId="urn:microsoft.com/office/officeart/2005/8/layout/matrix2"/>
    <dgm:cxn modelId="{2DE595DF-E957-4593-91C4-AA1FF04EBDE5}" srcId="{19E32062-4959-4094-AE3A-09BAD42B92C5}" destId="{050FFDE6-C4E2-4D7F-BAE9-39AFAA151965}" srcOrd="2" destOrd="0" parTransId="{FEE2ED0A-EB06-4A26-9ED9-04EC22990E5C}" sibTransId="{FBFE2193-9C8F-4594-8B4F-AD63FDA9B9A4}"/>
    <dgm:cxn modelId="{F2AB7EE1-D7E3-4EC4-B59C-58C313ABB31A}" type="presOf" srcId="{843DF951-98EF-4F46-9011-F2DA24A18186}" destId="{9A16B952-7A95-462F-A4F9-32D81E965987}" srcOrd="0" destOrd="0" presId="urn:microsoft.com/office/officeart/2005/8/layout/matrix2"/>
    <dgm:cxn modelId="{6D3C97E6-A886-4639-B1E9-2229A3CC6A72}" srcId="{19E32062-4959-4094-AE3A-09BAD42B92C5}" destId="{B241CE4E-1FED-4C81-AFF3-9A2BD2F9E1F2}" srcOrd="3" destOrd="0" parTransId="{C52319C2-584E-4445-A4FA-E761F55B9E1D}" sibTransId="{0D07883E-8BB2-4213-85E7-6EAA4E5F2C4D}"/>
    <dgm:cxn modelId="{4907C5EA-6720-4BF8-9B07-75AAE7B67927}" srcId="{19E32062-4959-4094-AE3A-09BAD42B92C5}" destId="{843DF951-98EF-4F46-9011-F2DA24A18186}" srcOrd="0" destOrd="0" parTransId="{43B08138-F7F1-4FD3-BDFB-297AC4D82455}" sibTransId="{1B5A4EE0-51FC-4EEA-9FFB-77C135143A85}"/>
    <dgm:cxn modelId="{EA6F6899-765E-4FA9-B7AB-68563547DBA2}" type="presParOf" srcId="{DE042DDA-3328-4308-A248-84D7EDB67508}" destId="{D0D53F8B-DDC2-42CD-8284-9FA046F43C98}" srcOrd="0" destOrd="0" presId="urn:microsoft.com/office/officeart/2005/8/layout/matrix2"/>
    <dgm:cxn modelId="{68AFE8B4-EF86-42BD-9F16-BD9F45567C1C}" type="presParOf" srcId="{DE042DDA-3328-4308-A248-84D7EDB67508}" destId="{9A16B952-7A95-462F-A4F9-32D81E965987}" srcOrd="1" destOrd="0" presId="urn:microsoft.com/office/officeart/2005/8/layout/matrix2"/>
    <dgm:cxn modelId="{E47DBB0E-EDE0-4347-A502-09A3ECE561B9}" type="presParOf" srcId="{DE042DDA-3328-4308-A248-84D7EDB67508}" destId="{2378C895-C62A-4B75-BB49-2713691483B4}" srcOrd="2" destOrd="0" presId="urn:microsoft.com/office/officeart/2005/8/layout/matrix2"/>
    <dgm:cxn modelId="{67E110C5-7CD3-4C2F-B9FF-D9ACF68CD040}" type="presParOf" srcId="{DE042DDA-3328-4308-A248-84D7EDB67508}" destId="{AE4E18D6-87E0-41D7-AD82-E3DEC487FB0F}" srcOrd="3" destOrd="0" presId="urn:microsoft.com/office/officeart/2005/8/layout/matrix2"/>
    <dgm:cxn modelId="{60D2130D-ABAB-4AC9-832B-C8B574982072}" type="presParOf" srcId="{DE042DDA-3328-4308-A248-84D7EDB67508}" destId="{CC286623-1E88-4FF9-BDD5-1B861752BF46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465A81-078B-4792-8951-0EF8E6C3215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B113A2-D50E-4929-88EE-CF297C40D5D3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400" b="1" dirty="0"/>
            <a:t>Structured Data</a:t>
          </a:r>
        </a:p>
      </dgm:t>
    </dgm:pt>
    <dgm:pt modelId="{3D5CA5AE-ED30-4F77-B09F-3146E587E743}" type="parTrans" cxnId="{C6E1073D-0BC4-4B56-B6FA-CC454D0CE102}">
      <dgm:prSet/>
      <dgm:spPr/>
      <dgm:t>
        <a:bodyPr/>
        <a:lstStyle/>
        <a:p>
          <a:endParaRPr lang="en-US"/>
        </a:p>
      </dgm:t>
    </dgm:pt>
    <dgm:pt modelId="{09679EEC-DF9A-4D13-9336-37F0A0B38173}" type="sibTrans" cxnId="{C6E1073D-0BC4-4B56-B6FA-CC454D0CE102}">
      <dgm:prSet/>
      <dgm:spPr/>
      <dgm:t>
        <a:bodyPr/>
        <a:lstStyle/>
        <a:p>
          <a:endParaRPr lang="en-US"/>
        </a:p>
      </dgm:t>
    </dgm:pt>
    <dgm:pt modelId="{3F177949-4C80-4913-97EB-C06A4F299AD3}">
      <dgm:prSet phldrT="[Text]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  <a:alpha val="90000"/>
            </a:schemeClr>
          </a:solidFill>
        </a:ln>
      </dgm:spPr>
      <dgm:t>
        <a:bodyPr/>
        <a:lstStyle/>
        <a:p>
          <a:r>
            <a:rPr lang="en-US" b="0" i="0" dirty="0"/>
            <a:t>Data organized into a formatted repository, typically a database</a:t>
          </a:r>
          <a:endParaRPr lang="en-US" dirty="0"/>
        </a:p>
      </dgm:t>
    </dgm:pt>
    <dgm:pt modelId="{0790F547-138A-486E-A6C8-BF8B4D84598A}" type="parTrans" cxnId="{E009E326-1571-4722-8CA3-7DB4A1F69BD2}">
      <dgm:prSet/>
      <dgm:spPr/>
      <dgm:t>
        <a:bodyPr/>
        <a:lstStyle/>
        <a:p>
          <a:endParaRPr lang="en-US"/>
        </a:p>
      </dgm:t>
    </dgm:pt>
    <dgm:pt modelId="{EB275BFC-6674-47E4-84CD-D38D0B3A9375}" type="sibTrans" cxnId="{E009E326-1571-4722-8CA3-7DB4A1F69BD2}">
      <dgm:prSet/>
      <dgm:spPr/>
      <dgm:t>
        <a:bodyPr/>
        <a:lstStyle/>
        <a:p>
          <a:endParaRPr lang="en-US"/>
        </a:p>
      </dgm:t>
    </dgm:pt>
    <dgm:pt modelId="{A20379EA-7662-4924-B6EA-9DD52F6BF370}">
      <dgm:prSet phldrT="[Text]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  <a:alpha val="90000"/>
            </a:schemeClr>
          </a:solidFill>
        </a:ln>
      </dgm:spPr>
      <dgm:t>
        <a:bodyPr/>
        <a:lstStyle/>
        <a:p>
          <a:r>
            <a:rPr lang="en-US" u="sng" dirty="0"/>
            <a:t>Examples</a:t>
          </a:r>
          <a:r>
            <a:rPr lang="en-US" u="none" dirty="0"/>
            <a:t>: </a:t>
          </a:r>
          <a:r>
            <a:rPr lang="en-US" dirty="0"/>
            <a:t>Data on project process stored in Excel, GPS data from buses automatically collected and stored in a relational database, &amp; your organization’s financial data </a:t>
          </a:r>
        </a:p>
      </dgm:t>
    </dgm:pt>
    <dgm:pt modelId="{E211E588-D74B-44C4-A0D2-7DA777E509E6}" type="parTrans" cxnId="{4282031D-334B-4B7D-8322-1E125BFD0598}">
      <dgm:prSet/>
      <dgm:spPr/>
      <dgm:t>
        <a:bodyPr/>
        <a:lstStyle/>
        <a:p>
          <a:endParaRPr lang="en-US"/>
        </a:p>
      </dgm:t>
    </dgm:pt>
    <dgm:pt modelId="{2D6617AD-ED93-49BE-A87E-284213D21BE9}" type="sibTrans" cxnId="{4282031D-334B-4B7D-8322-1E125BFD0598}">
      <dgm:prSet/>
      <dgm:spPr/>
      <dgm:t>
        <a:bodyPr/>
        <a:lstStyle/>
        <a:p>
          <a:endParaRPr lang="en-US"/>
        </a:p>
      </dgm:t>
    </dgm:pt>
    <dgm:pt modelId="{2DCF219B-37F2-4F27-A4FC-CDBC5A44C404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400" b="1" dirty="0"/>
            <a:t>Software</a:t>
          </a:r>
        </a:p>
      </dgm:t>
    </dgm:pt>
    <dgm:pt modelId="{E7DD537D-696A-42C5-BD8A-0F02953C67D0}" type="parTrans" cxnId="{22AF8AC7-8356-4F23-B9FF-7930EEB036AA}">
      <dgm:prSet/>
      <dgm:spPr/>
      <dgm:t>
        <a:bodyPr/>
        <a:lstStyle/>
        <a:p>
          <a:endParaRPr lang="en-US"/>
        </a:p>
      </dgm:t>
    </dgm:pt>
    <dgm:pt modelId="{520BC0AB-222E-4C8B-AE2A-E5D51900515E}" type="sibTrans" cxnId="{22AF8AC7-8356-4F23-B9FF-7930EEB036AA}">
      <dgm:prSet/>
      <dgm:spPr/>
      <dgm:t>
        <a:bodyPr/>
        <a:lstStyle/>
        <a:p>
          <a:endParaRPr lang="en-US"/>
        </a:p>
      </dgm:t>
    </dgm:pt>
    <dgm:pt modelId="{C615E1C1-140B-4729-9CB5-8FC251D3C20C}">
      <dgm:prSet phldrT="[Text]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  <a:alpha val="90000"/>
            </a:schemeClr>
          </a:solidFill>
        </a:ln>
      </dgm:spPr>
      <dgm:t>
        <a:bodyPr/>
        <a:lstStyle/>
        <a:p>
          <a:r>
            <a:rPr lang="en-US" dirty="0"/>
            <a:t>The software platform does not matter as long as it can support automation and interactivity </a:t>
          </a:r>
        </a:p>
      </dgm:t>
    </dgm:pt>
    <dgm:pt modelId="{CA34E6D3-EEDA-4B6D-B2D0-BF3778C123BC}" type="parTrans" cxnId="{60F828DD-FC8A-4A50-BD57-50EA926A6567}">
      <dgm:prSet/>
      <dgm:spPr/>
      <dgm:t>
        <a:bodyPr/>
        <a:lstStyle/>
        <a:p>
          <a:endParaRPr lang="en-US"/>
        </a:p>
      </dgm:t>
    </dgm:pt>
    <dgm:pt modelId="{02063279-28DD-42A5-9820-28F56B8645A6}" type="sibTrans" cxnId="{60F828DD-FC8A-4A50-BD57-50EA926A6567}">
      <dgm:prSet/>
      <dgm:spPr/>
      <dgm:t>
        <a:bodyPr/>
        <a:lstStyle/>
        <a:p>
          <a:endParaRPr lang="en-US"/>
        </a:p>
      </dgm:t>
    </dgm:pt>
    <dgm:pt modelId="{E50D3580-A7C9-4010-8086-EDF3BF107989}">
      <dgm:prSet phldrT="[Text]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  <a:alpha val="90000"/>
            </a:schemeClr>
          </a:solidFill>
        </a:ln>
      </dgm:spPr>
      <dgm:t>
        <a:bodyPr/>
        <a:lstStyle/>
        <a:p>
          <a:r>
            <a:rPr lang="en-US" u="sng" dirty="0"/>
            <a:t>Examples</a:t>
          </a:r>
          <a:r>
            <a:rPr lang="en-US" u="none" dirty="0"/>
            <a:t>: </a:t>
          </a:r>
          <a:r>
            <a:rPr lang="en-US" dirty="0"/>
            <a:t>Excel, Tableau, Power BI, Cognos, </a:t>
          </a:r>
          <a:r>
            <a:rPr lang="en-US" dirty="0" err="1"/>
            <a:t>Klipfolio</a:t>
          </a:r>
          <a:r>
            <a:rPr lang="en-US" dirty="0"/>
            <a:t>, </a:t>
          </a:r>
          <a:r>
            <a:rPr lang="en-US" dirty="0" err="1"/>
            <a:t>Geckoboard</a:t>
          </a:r>
          <a:r>
            <a:rPr lang="en-US" dirty="0"/>
            <a:t>, </a:t>
          </a:r>
          <a:r>
            <a:rPr lang="en-US" dirty="0" err="1"/>
            <a:t>Cyfe</a:t>
          </a:r>
          <a:r>
            <a:rPr lang="en-US" dirty="0"/>
            <a:t>, &amp; </a:t>
          </a:r>
          <a:r>
            <a:rPr lang="en-US" dirty="0" err="1"/>
            <a:t>SiSense</a:t>
          </a:r>
          <a:r>
            <a:rPr lang="en-US" dirty="0"/>
            <a:t>,</a:t>
          </a:r>
        </a:p>
      </dgm:t>
    </dgm:pt>
    <dgm:pt modelId="{9F733B23-A023-4FEB-94DB-8169059DDF99}" type="parTrans" cxnId="{A796A7C8-266F-46C4-8996-DFA93BB449B8}">
      <dgm:prSet/>
      <dgm:spPr/>
      <dgm:t>
        <a:bodyPr/>
        <a:lstStyle/>
        <a:p>
          <a:endParaRPr lang="en-US"/>
        </a:p>
      </dgm:t>
    </dgm:pt>
    <dgm:pt modelId="{32CEBFE5-EEDA-437F-9D8F-E64757600EB6}" type="sibTrans" cxnId="{A796A7C8-266F-46C4-8996-DFA93BB449B8}">
      <dgm:prSet/>
      <dgm:spPr/>
      <dgm:t>
        <a:bodyPr/>
        <a:lstStyle/>
        <a:p>
          <a:endParaRPr lang="en-US"/>
        </a:p>
      </dgm:t>
    </dgm:pt>
    <dgm:pt modelId="{8C23F913-6438-42A8-877C-516F9C6F508B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400" b="1" dirty="0"/>
            <a:t>People</a:t>
          </a:r>
        </a:p>
      </dgm:t>
    </dgm:pt>
    <dgm:pt modelId="{7E09D8E4-CF93-4D15-91AC-F0BF16569993}" type="parTrans" cxnId="{6AE8ABC6-7836-4DDF-B9E2-5F448EAA072B}">
      <dgm:prSet/>
      <dgm:spPr/>
      <dgm:t>
        <a:bodyPr/>
        <a:lstStyle/>
        <a:p>
          <a:endParaRPr lang="en-US"/>
        </a:p>
      </dgm:t>
    </dgm:pt>
    <dgm:pt modelId="{C58D0311-C184-4040-A6D8-704EEEA2A8FE}" type="sibTrans" cxnId="{6AE8ABC6-7836-4DDF-B9E2-5F448EAA072B}">
      <dgm:prSet/>
      <dgm:spPr/>
      <dgm:t>
        <a:bodyPr/>
        <a:lstStyle/>
        <a:p>
          <a:endParaRPr lang="en-US"/>
        </a:p>
      </dgm:t>
    </dgm:pt>
    <dgm:pt modelId="{70EE4F40-EE8F-4257-946A-BA0A9F80D004}">
      <dgm:prSet phldrT="[Text]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  <a:alpha val="90000"/>
            </a:schemeClr>
          </a:solidFill>
        </a:ln>
      </dgm:spPr>
      <dgm:t>
        <a:bodyPr/>
        <a:lstStyle/>
        <a:p>
          <a:r>
            <a:rPr lang="en-US" dirty="0"/>
            <a:t>People trained on the data and software selected </a:t>
          </a:r>
        </a:p>
      </dgm:t>
    </dgm:pt>
    <dgm:pt modelId="{F9116365-C9D7-4582-BA19-4060BB4F1B30}" type="parTrans" cxnId="{FD09FED4-FE3F-452C-A387-F2D49E7BCF4F}">
      <dgm:prSet/>
      <dgm:spPr/>
      <dgm:t>
        <a:bodyPr/>
        <a:lstStyle/>
        <a:p>
          <a:endParaRPr lang="en-US"/>
        </a:p>
      </dgm:t>
    </dgm:pt>
    <dgm:pt modelId="{B8FF31F8-2ED4-404B-BD3E-AE5ED4373979}" type="sibTrans" cxnId="{FD09FED4-FE3F-452C-A387-F2D49E7BCF4F}">
      <dgm:prSet/>
      <dgm:spPr/>
      <dgm:t>
        <a:bodyPr/>
        <a:lstStyle/>
        <a:p>
          <a:endParaRPr lang="en-US"/>
        </a:p>
      </dgm:t>
    </dgm:pt>
    <dgm:pt modelId="{A03CFB77-37BF-4A79-8B88-2E2CF6D2B62D}" type="pres">
      <dgm:prSet presAssocID="{B4465A81-078B-4792-8951-0EF8E6C32159}" presName="Name0" presStyleCnt="0">
        <dgm:presLayoutVars>
          <dgm:dir/>
          <dgm:animLvl val="lvl"/>
          <dgm:resizeHandles val="exact"/>
        </dgm:presLayoutVars>
      </dgm:prSet>
      <dgm:spPr/>
    </dgm:pt>
    <dgm:pt modelId="{47876133-CB26-41A7-9F13-433FD4D2CBE1}" type="pres">
      <dgm:prSet presAssocID="{59B113A2-D50E-4929-88EE-CF297C40D5D3}" presName="linNode" presStyleCnt="0"/>
      <dgm:spPr/>
    </dgm:pt>
    <dgm:pt modelId="{482A6EB2-A2B4-4327-B1BA-0ED0A5F740E1}" type="pres">
      <dgm:prSet presAssocID="{59B113A2-D50E-4929-88EE-CF297C40D5D3}" presName="parentText" presStyleLbl="node1" presStyleIdx="0" presStyleCnt="3" custScaleX="59628">
        <dgm:presLayoutVars>
          <dgm:chMax val="1"/>
          <dgm:bulletEnabled val="1"/>
        </dgm:presLayoutVars>
      </dgm:prSet>
      <dgm:spPr/>
    </dgm:pt>
    <dgm:pt modelId="{5DDFAE91-E3C3-48A4-8D0C-83FC38054540}" type="pres">
      <dgm:prSet presAssocID="{59B113A2-D50E-4929-88EE-CF297C40D5D3}" presName="descendantText" presStyleLbl="alignAccFollowNode1" presStyleIdx="0" presStyleCnt="3">
        <dgm:presLayoutVars>
          <dgm:bulletEnabled val="1"/>
        </dgm:presLayoutVars>
      </dgm:prSet>
      <dgm:spPr/>
    </dgm:pt>
    <dgm:pt modelId="{3453D4F5-85CE-4F73-ABBE-FA6EA2C7ABB5}" type="pres">
      <dgm:prSet presAssocID="{09679EEC-DF9A-4D13-9336-37F0A0B38173}" presName="sp" presStyleCnt="0"/>
      <dgm:spPr/>
    </dgm:pt>
    <dgm:pt modelId="{95B449B7-3C63-4A5E-A37E-7E88A3FD6D0D}" type="pres">
      <dgm:prSet presAssocID="{2DCF219B-37F2-4F27-A4FC-CDBC5A44C404}" presName="linNode" presStyleCnt="0"/>
      <dgm:spPr/>
    </dgm:pt>
    <dgm:pt modelId="{E8B99D48-779B-4A1B-83EC-994116A579A1}" type="pres">
      <dgm:prSet presAssocID="{2DCF219B-37F2-4F27-A4FC-CDBC5A44C404}" presName="parentText" presStyleLbl="node1" presStyleIdx="1" presStyleCnt="3" custScaleX="59628">
        <dgm:presLayoutVars>
          <dgm:chMax val="1"/>
          <dgm:bulletEnabled val="1"/>
        </dgm:presLayoutVars>
      </dgm:prSet>
      <dgm:spPr/>
    </dgm:pt>
    <dgm:pt modelId="{82197A9F-EB20-45D2-AC32-5714FB47DD13}" type="pres">
      <dgm:prSet presAssocID="{2DCF219B-37F2-4F27-A4FC-CDBC5A44C404}" presName="descendantText" presStyleLbl="alignAccFollowNode1" presStyleIdx="1" presStyleCnt="3">
        <dgm:presLayoutVars>
          <dgm:bulletEnabled val="1"/>
        </dgm:presLayoutVars>
      </dgm:prSet>
      <dgm:spPr/>
    </dgm:pt>
    <dgm:pt modelId="{EFBF0013-9EEB-40AE-8325-3686573BA6BF}" type="pres">
      <dgm:prSet presAssocID="{520BC0AB-222E-4C8B-AE2A-E5D51900515E}" presName="sp" presStyleCnt="0"/>
      <dgm:spPr/>
    </dgm:pt>
    <dgm:pt modelId="{313C2BCF-F988-4B8B-80D7-9F6F15463833}" type="pres">
      <dgm:prSet presAssocID="{8C23F913-6438-42A8-877C-516F9C6F508B}" presName="linNode" presStyleCnt="0"/>
      <dgm:spPr/>
    </dgm:pt>
    <dgm:pt modelId="{5F870748-A032-4152-935B-21E08CB12627}" type="pres">
      <dgm:prSet presAssocID="{8C23F913-6438-42A8-877C-516F9C6F508B}" presName="parentText" presStyleLbl="node1" presStyleIdx="2" presStyleCnt="3" custScaleX="59628">
        <dgm:presLayoutVars>
          <dgm:chMax val="1"/>
          <dgm:bulletEnabled val="1"/>
        </dgm:presLayoutVars>
      </dgm:prSet>
      <dgm:spPr/>
    </dgm:pt>
    <dgm:pt modelId="{1B0DA17F-82FE-4E25-8F51-9A03A9E8196B}" type="pres">
      <dgm:prSet presAssocID="{8C23F913-6438-42A8-877C-516F9C6F508B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41F1EC04-1FDC-4ABC-AB3A-2E7C15E6D388}" type="presOf" srcId="{59B113A2-D50E-4929-88EE-CF297C40D5D3}" destId="{482A6EB2-A2B4-4327-B1BA-0ED0A5F740E1}" srcOrd="0" destOrd="0" presId="urn:microsoft.com/office/officeart/2005/8/layout/vList5"/>
    <dgm:cxn modelId="{C97D2010-DB8E-4B48-AF6D-985A4BDD9FAF}" type="presOf" srcId="{E50D3580-A7C9-4010-8086-EDF3BF107989}" destId="{82197A9F-EB20-45D2-AC32-5714FB47DD13}" srcOrd="0" destOrd="1" presId="urn:microsoft.com/office/officeart/2005/8/layout/vList5"/>
    <dgm:cxn modelId="{4282031D-334B-4B7D-8322-1E125BFD0598}" srcId="{59B113A2-D50E-4929-88EE-CF297C40D5D3}" destId="{A20379EA-7662-4924-B6EA-9DD52F6BF370}" srcOrd="1" destOrd="0" parTransId="{E211E588-D74B-44C4-A0D2-7DA777E509E6}" sibTransId="{2D6617AD-ED93-49BE-A87E-284213D21BE9}"/>
    <dgm:cxn modelId="{C5BE0723-E110-4E5E-AA48-AE438D80CD61}" type="presOf" srcId="{70EE4F40-EE8F-4257-946A-BA0A9F80D004}" destId="{1B0DA17F-82FE-4E25-8F51-9A03A9E8196B}" srcOrd="0" destOrd="0" presId="urn:microsoft.com/office/officeart/2005/8/layout/vList5"/>
    <dgm:cxn modelId="{5A77F325-8FE4-40F9-BB61-5651A149198A}" type="presOf" srcId="{C615E1C1-140B-4729-9CB5-8FC251D3C20C}" destId="{82197A9F-EB20-45D2-AC32-5714FB47DD13}" srcOrd="0" destOrd="0" presId="urn:microsoft.com/office/officeart/2005/8/layout/vList5"/>
    <dgm:cxn modelId="{E009E326-1571-4722-8CA3-7DB4A1F69BD2}" srcId="{59B113A2-D50E-4929-88EE-CF297C40D5D3}" destId="{3F177949-4C80-4913-97EB-C06A4F299AD3}" srcOrd="0" destOrd="0" parTransId="{0790F547-138A-486E-A6C8-BF8B4D84598A}" sibTransId="{EB275BFC-6674-47E4-84CD-D38D0B3A9375}"/>
    <dgm:cxn modelId="{C6E1073D-0BC4-4B56-B6FA-CC454D0CE102}" srcId="{B4465A81-078B-4792-8951-0EF8E6C32159}" destId="{59B113A2-D50E-4929-88EE-CF297C40D5D3}" srcOrd="0" destOrd="0" parTransId="{3D5CA5AE-ED30-4F77-B09F-3146E587E743}" sibTransId="{09679EEC-DF9A-4D13-9336-37F0A0B38173}"/>
    <dgm:cxn modelId="{D427B042-D356-4F8E-A296-CC244C4566A0}" type="presOf" srcId="{8C23F913-6438-42A8-877C-516F9C6F508B}" destId="{5F870748-A032-4152-935B-21E08CB12627}" srcOrd="0" destOrd="0" presId="urn:microsoft.com/office/officeart/2005/8/layout/vList5"/>
    <dgm:cxn modelId="{C72A9A44-32A4-4932-A527-223A06B70CBD}" type="presOf" srcId="{2DCF219B-37F2-4F27-A4FC-CDBC5A44C404}" destId="{E8B99D48-779B-4A1B-83EC-994116A579A1}" srcOrd="0" destOrd="0" presId="urn:microsoft.com/office/officeart/2005/8/layout/vList5"/>
    <dgm:cxn modelId="{8A97FF85-62CD-4F19-BE1D-18ECCC44DEA2}" type="presOf" srcId="{B4465A81-078B-4792-8951-0EF8E6C32159}" destId="{A03CFB77-37BF-4A79-8B88-2E2CF6D2B62D}" srcOrd="0" destOrd="0" presId="urn:microsoft.com/office/officeart/2005/8/layout/vList5"/>
    <dgm:cxn modelId="{687B3194-F6D9-4AC7-BFAF-E4317F3DC3EC}" type="presOf" srcId="{3F177949-4C80-4913-97EB-C06A4F299AD3}" destId="{5DDFAE91-E3C3-48A4-8D0C-83FC38054540}" srcOrd="0" destOrd="0" presId="urn:microsoft.com/office/officeart/2005/8/layout/vList5"/>
    <dgm:cxn modelId="{684BBB99-1D9D-4041-85DA-C6BB9E859228}" type="presOf" srcId="{A20379EA-7662-4924-B6EA-9DD52F6BF370}" destId="{5DDFAE91-E3C3-48A4-8D0C-83FC38054540}" srcOrd="0" destOrd="1" presId="urn:microsoft.com/office/officeart/2005/8/layout/vList5"/>
    <dgm:cxn modelId="{6AE8ABC6-7836-4DDF-B9E2-5F448EAA072B}" srcId="{B4465A81-078B-4792-8951-0EF8E6C32159}" destId="{8C23F913-6438-42A8-877C-516F9C6F508B}" srcOrd="2" destOrd="0" parTransId="{7E09D8E4-CF93-4D15-91AC-F0BF16569993}" sibTransId="{C58D0311-C184-4040-A6D8-704EEEA2A8FE}"/>
    <dgm:cxn modelId="{22AF8AC7-8356-4F23-B9FF-7930EEB036AA}" srcId="{B4465A81-078B-4792-8951-0EF8E6C32159}" destId="{2DCF219B-37F2-4F27-A4FC-CDBC5A44C404}" srcOrd="1" destOrd="0" parTransId="{E7DD537D-696A-42C5-BD8A-0F02953C67D0}" sibTransId="{520BC0AB-222E-4C8B-AE2A-E5D51900515E}"/>
    <dgm:cxn modelId="{A796A7C8-266F-46C4-8996-DFA93BB449B8}" srcId="{2DCF219B-37F2-4F27-A4FC-CDBC5A44C404}" destId="{E50D3580-A7C9-4010-8086-EDF3BF107989}" srcOrd="1" destOrd="0" parTransId="{9F733B23-A023-4FEB-94DB-8169059DDF99}" sibTransId="{32CEBFE5-EEDA-437F-9D8F-E64757600EB6}"/>
    <dgm:cxn modelId="{FD09FED4-FE3F-452C-A387-F2D49E7BCF4F}" srcId="{8C23F913-6438-42A8-877C-516F9C6F508B}" destId="{70EE4F40-EE8F-4257-946A-BA0A9F80D004}" srcOrd="0" destOrd="0" parTransId="{F9116365-C9D7-4582-BA19-4060BB4F1B30}" sibTransId="{B8FF31F8-2ED4-404B-BD3E-AE5ED4373979}"/>
    <dgm:cxn modelId="{60F828DD-FC8A-4A50-BD57-50EA926A6567}" srcId="{2DCF219B-37F2-4F27-A4FC-CDBC5A44C404}" destId="{C615E1C1-140B-4729-9CB5-8FC251D3C20C}" srcOrd="0" destOrd="0" parTransId="{CA34E6D3-EEDA-4B6D-B2D0-BF3778C123BC}" sibTransId="{02063279-28DD-42A5-9820-28F56B8645A6}"/>
    <dgm:cxn modelId="{F25F9A10-5B7D-4F89-A8DD-B62EB91C0D0D}" type="presParOf" srcId="{A03CFB77-37BF-4A79-8B88-2E2CF6D2B62D}" destId="{47876133-CB26-41A7-9F13-433FD4D2CBE1}" srcOrd="0" destOrd="0" presId="urn:microsoft.com/office/officeart/2005/8/layout/vList5"/>
    <dgm:cxn modelId="{E3BBF256-14AD-458D-BB0C-3FEC4E8CE93E}" type="presParOf" srcId="{47876133-CB26-41A7-9F13-433FD4D2CBE1}" destId="{482A6EB2-A2B4-4327-B1BA-0ED0A5F740E1}" srcOrd="0" destOrd="0" presId="urn:microsoft.com/office/officeart/2005/8/layout/vList5"/>
    <dgm:cxn modelId="{2EACE29C-6E08-4141-B4F5-6017B019C4EE}" type="presParOf" srcId="{47876133-CB26-41A7-9F13-433FD4D2CBE1}" destId="{5DDFAE91-E3C3-48A4-8D0C-83FC38054540}" srcOrd="1" destOrd="0" presId="urn:microsoft.com/office/officeart/2005/8/layout/vList5"/>
    <dgm:cxn modelId="{A9887882-BC45-43D1-AB8A-E623E854419C}" type="presParOf" srcId="{A03CFB77-37BF-4A79-8B88-2E2CF6D2B62D}" destId="{3453D4F5-85CE-4F73-ABBE-FA6EA2C7ABB5}" srcOrd="1" destOrd="0" presId="urn:microsoft.com/office/officeart/2005/8/layout/vList5"/>
    <dgm:cxn modelId="{20A8B20E-41B2-4A8F-8B55-A1DCA42F77BF}" type="presParOf" srcId="{A03CFB77-37BF-4A79-8B88-2E2CF6D2B62D}" destId="{95B449B7-3C63-4A5E-A37E-7E88A3FD6D0D}" srcOrd="2" destOrd="0" presId="urn:microsoft.com/office/officeart/2005/8/layout/vList5"/>
    <dgm:cxn modelId="{A3787FF8-B1E7-4A6E-BB55-88DE82089008}" type="presParOf" srcId="{95B449B7-3C63-4A5E-A37E-7E88A3FD6D0D}" destId="{E8B99D48-779B-4A1B-83EC-994116A579A1}" srcOrd="0" destOrd="0" presId="urn:microsoft.com/office/officeart/2005/8/layout/vList5"/>
    <dgm:cxn modelId="{5C12343B-C03A-4B62-AB3C-E02FCE7EFE14}" type="presParOf" srcId="{95B449B7-3C63-4A5E-A37E-7E88A3FD6D0D}" destId="{82197A9F-EB20-45D2-AC32-5714FB47DD13}" srcOrd="1" destOrd="0" presId="urn:microsoft.com/office/officeart/2005/8/layout/vList5"/>
    <dgm:cxn modelId="{223929E2-1ED8-4A2D-B75A-36A573A35669}" type="presParOf" srcId="{A03CFB77-37BF-4A79-8B88-2E2CF6D2B62D}" destId="{EFBF0013-9EEB-40AE-8325-3686573BA6BF}" srcOrd="3" destOrd="0" presId="urn:microsoft.com/office/officeart/2005/8/layout/vList5"/>
    <dgm:cxn modelId="{BDF0C391-8F61-4DA6-A336-563BA140B680}" type="presParOf" srcId="{A03CFB77-37BF-4A79-8B88-2E2CF6D2B62D}" destId="{313C2BCF-F988-4B8B-80D7-9F6F15463833}" srcOrd="4" destOrd="0" presId="urn:microsoft.com/office/officeart/2005/8/layout/vList5"/>
    <dgm:cxn modelId="{1CA4E830-225E-4403-BE18-2D77EF374424}" type="presParOf" srcId="{313C2BCF-F988-4B8B-80D7-9F6F15463833}" destId="{5F870748-A032-4152-935B-21E08CB12627}" srcOrd="0" destOrd="0" presId="urn:microsoft.com/office/officeart/2005/8/layout/vList5"/>
    <dgm:cxn modelId="{38405ED2-9822-45E1-9722-6DCD1EF1B263}" type="presParOf" srcId="{313C2BCF-F988-4B8B-80D7-9F6F15463833}" destId="{1B0DA17F-82FE-4E25-8F51-9A03A9E819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E32062-4959-4094-AE3A-09BAD42B92C5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3DF951-98EF-4F46-9011-F2DA24A18186}">
      <dgm:prSet phldrT="[Text]" custT="1"/>
      <dgm:spPr>
        <a:solidFill>
          <a:schemeClr val="accent2"/>
        </a:solidFill>
      </dgm:spPr>
      <dgm:t>
        <a:bodyPr anchor="t"/>
        <a:lstStyle/>
        <a:p>
          <a:pPr algn="l"/>
          <a:r>
            <a:rPr lang="en-US" sz="1800" dirty="0"/>
            <a:t>Manual</a:t>
          </a:r>
        </a:p>
        <a:p>
          <a:pPr algn="l"/>
          <a:r>
            <a:rPr lang="en-US" sz="1800" dirty="0"/>
            <a:t>Interactive</a:t>
          </a:r>
        </a:p>
      </dgm:t>
    </dgm:pt>
    <dgm:pt modelId="{43B08138-F7F1-4FD3-BDFB-297AC4D82455}" type="parTrans" cxnId="{4907C5EA-6720-4BF8-9B07-75AAE7B67927}">
      <dgm:prSet/>
      <dgm:spPr/>
      <dgm:t>
        <a:bodyPr/>
        <a:lstStyle/>
        <a:p>
          <a:endParaRPr lang="en-US" sz="1400"/>
        </a:p>
      </dgm:t>
    </dgm:pt>
    <dgm:pt modelId="{1B5A4EE0-51FC-4EEA-9FFB-77C135143A85}" type="sibTrans" cxnId="{4907C5EA-6720-4BF8-9B07-75AAE7B67927}">
      <dgm:prSet/>
      <dgm:spPr/>
      <dgm:t>
        <a:bodyPr/>
        <a:lstStyle/>
        <a:p>
          <a:endParaRPr lang="en-US" sz="1400"/>
        </a:p>
      </dgm:t>
    </dgm:pt>
    <dgm:pt modelId="{01F2B169-DC8C-4D45-92F2-704B887286E6}">
      <dgm:prSet phldrT="[Text]" custT="1"/>
      <dgm:spPr>
        <a:solidFill>
          <a:schemeClr val="accent5"/>
        </a:solidFill>
      </dgm:spPr>
      <dgm:t>
        <a:bodyPr anchor="t"/>
        <a:lstStyle/>
        <a:p>
          <a:pPr algn="r"/>
          <a:r>
            <a:rPr lang="en-US" sz="1800" dirty="0"/>
            <a:t>Automated</a:t>
          </a:r>
        </a:p>
        <a:p>
          <a:pPr algn="r"/>
          <a:r>
            <a:rPr lang="en-US" sz="1800" dirty="0"/>
            <a:t>Interactive</a:t>
          </a:r>
        </a:p>
      </dgm:t>
    </dgm:pt>
    <dgm:pt modelId="{ECE29C53-58B5-495E-84F6-BD5653E9260D}" type="parTrans" cxnId="{5B377986-E2F8-40B4-A01D-7746635E22E2}">
      <dgm:prSet/>
      <dgm:spPr/>
      <dgm:t>
        <a:bodyPr/>
        <a:lstStyle/>
        <a:p>
          <a:endParaRPr lang="en-US" sz="1400"/>
        </a:p>
      </dgm:t>
    </dgm:pt>
    <dgm:pt modelId="{487F0DB6-B2F6-4816-B9BA-6FA91F30F759}" type="sibTrans" cxnId="{5B377986-E2F8-40B4-A01D-7746635E22E2}">
      <dgm:prSet/>
      <dgm:spPr/>
      <dgm:t>
        <a:bodyPr/>
        <a:lstStyle/>
        <a:p>
          <a:endParaRPr lang="en-US" sz="1400"/>
        </a:p>
      </dgm:t>
    </dgm:pt>
    <dgm:pt modelId="{050FFDE6-C4E2-4D7F-BAE9-39AFAA151965}">
      <dgm:prSet phldrT="[Text]" custT="1"/>
      <dgm:spPr>
        <a:solidFill>
          <a:schemeClr val="accent3"/>
        </a:solidFill>
      </dgm:spPr>
      <dgm:t>
        <a:bodyPr anchor="b"/>
        <a:lstStyle/>
        <a:p>
          <a:pPr algn="l"/>
          <a:r>
            <a:rPr lang="en-US" sz="1800" dirty="0"/>
            <a:t>Manual</a:t>
          </a:r>
        </a:p>
        <a:p>
          <a:pPr algn="l"/>
          <a:r>
            <a:rPr lang="en-US" sz="1800" dirty="0"/>
            <a:t>Not Interactive</a:t>
          </a:r>
        </a:p>
      </dgm:t>
    </dgm:pt>
    <dgm:pt modelId="{FEE2ED0A-EB06-4A26-9ED9-04EC22990E5C}" type="parTrans" cxnId="{2DE595DF-E957-4593-91C4-AA1FF04EBDE5}">
      <dgm:prSet/>
      <dgm:spPr/>
      <dgm:t>
        <a:bodyPr/>
        <a:lstStyle/>
        <a:p>
          <a:endParaRPr lang="en-US" sz="1400"/>
        </a:p>
      </dgm:t>
    </dgm:pt>
    <dgm:pt modelId="{FBFE2193-9C8F-4594-8B4F-AD63FDA9B9A4}" type="sibTrans" cxnId="{2DE595DF-E957-4593-91C4-AA1FF04EBDE5}">
      <dgm:prSet/>
      <dgm:spPr/>
      <dgm:t>
        <a:bodyPr/>
        <a:lstStyle/>
        <a:p>
          <a:endParaRPr lang="en-US" sz="1400"/>
        </a:p>
      </dgm:t>
    </dgm:pt>
    <dgm:pt modelId="{B241CE4E-1FED-4C81-AFF3-9A2BD2F9E1F2}">
      <dgm:prSet phldrT="[Text]" custT="1"/>
      <dgm:spPr>
        <a:solidFill>
          <a:schemeClr val="accent2"/>
        </a:solidFill>
      </dgm:spPr>
      <dgm:t>
        <a:bodyPr anchor="b"/>
        <a:lstStyle/>
        <a:p>
          <a:pPr algn="r"/>
          <a:r>
            <a:rPr lang="en-US" sz="1800" dirty="0"/>
            <a:t>Automated</a:t>
          </a:r>
        </a:p>
        <a:p>
          <a:pPr algn="r"/>
          <a:r>
            <a:rPr lang="en-US" sz="1800" dirty="0"/>
            <a:t>Not Interactive</a:t>
          </a:r>
        </a:p>
      </dgm:t>
    </dgm:pt>
    <dgm:pt modelId="{C52319C2-584E-4445-A4FA-E761F55B9E1D}" type="parTrans" cxnId="{6D3C97E6-A886-4639-B1E9-2229A3CC6A72}">
      <dgm:prSet/>
      <dgm:spPr/>
      <dgm:t>
        <a:bodyPr/>
        <a:lstStyle/>
        <a:p>
          <a:endParaRPr lang="en-US" sz="1400"/>
        </a:p>
      </dgm:t>
    </dgm:pt>
    <dgm:pt modelId="{0D07883E-8BB2-4213-85E7-6EAA4E5F2C4D}" type="sibTrans" cxnId="{6D3C97E6-A886-4639-B1E9-2229A3CC6A72}">
      <dgm:prSet/>
      <dgm:spPr/>
      <dgm:t>
        <a:bodyPr/>
        <a:lstStyle/>
        <a:p>
          <a:endParaRPr lang="en-US" sz="1400"/>
        </a:p>
      </dgm:t>
    </dgm:pt>
    <dgm:pt modelId="{DE042DDA-3328-4308-A248-84D7EDB67508}" type="pres">
      <dgm:prSet presAssocID="{19E32062-4959-4094-AE3A-09BAD42B92C5}" presName="matrix" presStyleCnt="0">
        <dgm:presLayoutVars>
          <dgm:chMax val="1"/>
          <dgm:dir/>
          <dgm:resizeHandles val="exact"/>
        </dgm:presLayoutVars>
      </dgm:prSet>
      <dgm:spPr/>
    </dgm:pt>
    <dgm:pt modelId="{D0D53F8B-DDC2-42CD-8284-9FA046F43C98}" type="pres">
      <dgm:prSet presAssocID="{19E32062-4959-4094-AE3A-09BAD42B92C5}" presName="axisShape" presStyleLbl="bgShp" presStyleIdx="0" presStyleCnt="1"/>
      <dgm:spPr/>
    </dgm:pt>
    <dgm:pt modelId="{9A16B952-7A95-462F-A4F9-32D81E965987}" type="pres">
      <dgm:prSet presAssocID="{19E32062-4959-4094-AE3A-09BAD42B92C5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378C895-C62A-4B75-BB49-2713691483B4}" type="pres">
      <dgm:prSet presAssocID="{19E32062-4959-4094-AE3A-09BAD42B92C5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E4E18D6-87E0-41D7-AD82-E3DEC487FB0F}" type="pres">
      <dgm:prSet presAssocID="{19E32062-4959-4094-AE3A-09BAD42B92C5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C286623-1E88-4FF9-BDD5-1B861752BF46}" type="pres">
      <dgm:prSet presAssocID="{19E32062-4959-4094-AE3A-09BAD42B92C5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FF41234-670F-4F47-8125-BC7B72B94D5C}" type="presOf" srcId="{01F2B169-DC8C-4D45-92F2-704B887286E6}" destId="{2378C895-C62A-4B75-BB49-2713691483B4}" srcOrd="0" destOrd="0" presId="urn:microsoft.com/office/officeart/2005/8/layout/matrix2"/>
    <dgm:cxn modelId="{416AE634-FB46-4A22-9384-4A99529A891C}" type="presOf" srcId="{19E32062-4959-4094-AE3A-09BAD42B92C5}" destId="{DE042DDA-3328-4308-A248-84D7EDB67508}" srcOrd="0" destOrd="0" presId="urn:microsoft.com/office/officeart/2005/8/layout/matrix2"/>
    <dgm:cxn modelId="{A1BFDA40-A3B8-4E9C-91E7-B2DF68DB3876}" type="presOf" srcId="{050FFDE6-C4E2-4D7F-BAE9-39AFAA151965}" destId="{AE4E18D6-87E0-41D7-AD82-E3DEC487FB0F}" srcOrd="0" destOrd="0" presId="urn:microsoft.com/office/officeart/2005/8/layout/matrix2"/>
    <dgm:cxn modelId="{5B377986-E2F8-40B4-A01D-7746635E22E2}" srcId="{19E32062-4959-4094-AE3A-09BAD42B92C5}" destId="{01F2B169-DC8C-4D45-92F2-704B887286E6}" srcOrd="1" destOrd="0" parTransId="{ECE29C53-58B5-495E-84F6-BD5653E9260D}" sibTransId="{487F0DB6-B2F6-4816-B9BA-6FA91F30F759}"/>
    <dgm:cxn modelId="{7704BEB1-7566-49A5-B19C-CC3BC5432E02}" type="presOf" srcId="{B241CE4E-1FED-4C81-AFF3-9A2BD2F9E1F2}" destId="{CC286623-1E88-4FF9-BDD5-1B861752BF46}" srcOrd="0" destOrd="0" presId="urn:microsoft.com/office/officeart/2005/8/layout/matrix2"/>
    <dgm:cxn modelId="{2DE595DF-E957-4593-91C4-AA1FF04EBDE5}" srcId="{19E32062-4959-4094-AE3A-09BAD42B92C5}" destId="{050FFDE6-C4E2-4D7F-BAE9-39AFAA151965}" srcOrd="2" destOrd="0" parTransId="{FEE2ED0A-EB06-4A26-9ED9-04EC22990E5C}" sibTransId="{FBFE2193-9C8F-4594-8B4F-AD63FDA9B9A4}"/>
    <dgm:cxn modelId="{F2AB7EE1-D7E3-4EC4-B59C-58C313ABB31A}" type="presOf" srcId="{843DF951-98EF-4F46-9011-F2DA24A18186}" destId="{9A16B952-7A95-462F-A4F9-32D81E965987}" srcOrd="0" destOrd="0" presId="urn:microsoft.com/office/officeart/2005/8/layout/matrix2"/>
    <dgm:cxn modelId="{6D3C97E6-A886-4639-B1E9-2229A3CC6A72}" srcId="{19E32062-4959-4094-AE3A-09BAD42B92C5}" destId="{B241CE4E-1FED-4C81-AFF3-9A2BD2F9E1F2}" srcOrd="3" destOrd="0" parTransId="{C52319C2-584E-4445-A4FA-E761F55B9E1D}" sibTransId="{0D07883E-8BB2-4213-85E7-6EAA4E5F2C4D}"/>
    <dgm:cxn modelId="{4907C5EA-6720-4BF8-9B07-75AAE7B67927}" srcId="{19E32062-4959-4094-AE3A-09BAD42B92C5}" destId="{843DF951-98EF-4F46-9011-F2DA24A18186}" srcOrd="0" destOrd="0" parTransId="{43B08138-F7F1-4FD3-BDFB-297AC4D82455}" sibTransId="{1B5A4EE0-51FC-4EEA-9FFB-77C135143A85}"/>
    <dgm:cxn modelId="{EA6F6899-765E-4FA9-B7AB-68563547DBA2}" type="presParOf" srcId="{DE042DDA-3328-4308-A248-84D7EDB67508}" destId="{D0D53F8B-DDC2-42CD-8284-9FA046F43C98}" srcOrd="0" destOrd="0" presId="urn:microsoft.com/office/officeart/2005/8/layout/matrix2"/>
    <dgm:cxn modelId="{68AFE8B4-EF86-42BD-9F16-BD9F45567C1C}" type="presParOf" srcId="{DE042DDA-3328-4308-A248-84D7EDB67508}" destId="{9A16B952-7A95-462F-A4F9-32D81E965987}" srcOrd="1" destOrd="0" presId="urn:microsoft.com/office/officeart/2005/8/layout/matrix2"/>
    <dgm:cxn modelId="{E47DBB0E-EDE0-4347-A502-09A3ECE561B9}" type="presParOf" srcId="{DE042DDA-3328-4308-A248-84D7EDB67508}" destId="{2378C895-C62A-4B75-BB49-2713691483B4}" srcOrd="2" destOrd="0" presId="urn:microsoft.com/office/officeart/2005/8/layout/matrix2"/>
    <dgm:cxn modelId="{67E110C5-7CD3-4C2F-B9FF-D9ACF68CD040}" type="presParOf" srcId="{DE042DDA-3328-4308-A248-84D7EDB67508}" destId="{AE4E18D6-87E0-41D7-AD82-E3DEC487FB0F}" srcOrd="3" destOrd="0" presId="urn:microsoft.com/office/officeart/2005/8/layout/matrix2"/>
    <dgm:cxn modelId="{60D2130D-ABAB-4AC9-832B-C8B574982072}" type="presParOf" srcId="{DE042DDA-3328-4308-A248-84D7EDB67508}" destId="{CC286623-1E88-4FF9-BDD5-1B861752BF46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686F4-4E2C-4728-BF3A-F599971121A0}">
      <dsp:nvSpPr>
        <dsp:cNvPr id="0" name=""/>
        <dsp:cNvSpPr/>
      </dsp:nvSpPr>
      <dsp:spPr>
        <a:xfrm>
          <a:off x="-5064905" y="-775947"/>
          <a:ext cx="6031819" cy="6031819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D8459-70AD-4DD7-90C0-247A41D9CB23}">
      <dsp:nvSpPr>
        <dsp:cNvPr id="0" name=""/>
        <dsp:cNvSpPr/>
      </dsp:nvSpPr>
      <dsp:spPr>
        <a:xfrm>
          <a:off x="621880" y="447992"/>
          <a:ext cx="10971788" cy="895985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18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Performance Reporting: </a:t>
          </a:r>
          <a:r>
            <a:rPr lang="en-US" sz="2500" kern="1200" dirty="0">
              <a:solidFill>
                <a:schemeClr val="tx1"/>
              </a:solidFill>
            </a:rPr>
            <a:t>Promote transparency and accountability by providing accurate, timely, and meaningful reporting on Metro’s performance </a:t>
          </a:r>
        </a:p>
      </dsp:txBody>
      <dsp:txXfrm>
        <a:off x="621880" y="447992"/>
        <a:ext cx="10971788" cy="895985"/>
      </dsp:txXfrm>
    </dsp:sp>
    <dsp:sp modelId="{11C32F41-301D-4C41-9976-6B9F660A254B}">
      <dsp:nvSpPr>
        <dsp:cNvPr id="0" name=""/>
        <dsp:cNvSpPr/>
      </dsp:nvSpPr>
      <dsp:spPr>
        <a:xfrm>
          <a:off x="61890" y="335994"/>
          <a:ext cx="1119981" cy="1119981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E77AF-00D4-49E8-9486-28C9930AD5C2}">
      <dsp:nvSpPr>
        <dsp:cNvPr id="0" name=""/>
        <dsp:cNvSpPr/>
      </dsp:nvSpPr>
      <dsp:spPr>
        <a:xfrm>
          <a:off x="947571" y="1791970"/>
          <a:ext cx="10646097" cy="895985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18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Performance Management: </a:t>
          </a:r>
          <a:r>
            <a:rPr lang="en-US" sz="2500" kern="1200" dirty="0">
              <a:solidFill>
                <a:schemeClr val="tx1"/>
              </a:solidFill>
            </a:rPr>
            <a:t>Instill data-driven decision making and align organization efforts with GM and COO priorities  </a:t>
          </a:r>
        </a:p>
      </dsp:txBody>
      <dsp:txXfrm>
        <a:off x="947571" y="1791970"/>
        <a:ext cx="10646097" cy="895985"/>
      </dsp:txXfrm>
    </dsp:sp>
    <dsp:sp modelId="{4B66F6CE-E37C-44CA-901A-C40DC54F89D6}">
      <dsp:nvSpPr>
        <dsp:cNvPr id="0" name=""/>
        <dsp:cNvSpPr/>
      </dsp:nvSpPr>
      <dsp:spPr>
        <a:xfrm>
          <a:off x="387580" y="1679971"/>
          <a:ext cx="1119981" cy="1119981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22B69-A304-4FB4-87D0-7151AE9B0557}">
      <dsp:nvSpPr>
        <dsp:cNvPr id="0" name=""/>
        <dsp:cNvSpPr/>
      </dsp:nvSpPr>
      <dsp:spPr>
        <a:xfrm>
          <a:off x="621880" y="3135947"/>
          <a:ext cx="10971788" cy="895985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188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tx1"/>
              </a:solidFill>
            </a:rPr>
            <a:t>Performance Improvement: </a:t>
          </a:r>
          <a:r>
            <a:rPr lang="en-US" sz="2500" kern="1200" dirty="0">
              <a:solidFill>
                <a:schemeClr val="tx1"/>
              </a:solidFill>
            </a:rPr>
            <a:t>Assist departments to quantify challenges and risks, identify best practices, and facilitate process changes  </a:t>
          </a:r>
        </a:p>
      </dsp:txBody>
      <dsp:txXfrm>
        <a:off x="621880" y="3135947"/>
        <a:ext cx="10971788" cy="895985"/>
      </dsp:txXfrm>
    </dsp:sp>
    <dsp:sp modelId="{135A931F-4CD6-4A63-98BB-3AFB13AF1307}">
      <dsp:nvSpPr>
        <dsp:cNvPr id="0" name=""/>
        <dsp:cNvSpPr/>
      </dsp:nvSpPr>
      <dsp:spPr>
        <a:xfrm>
          <a:off x="61890" y="3023949"/>
          <a:ext cx="1119981" cy="1119981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53F8B-DDC2-42CD-8284-9FA046F43C98}">
      <dsp:nvSpPr>
        <dsp:cNvPr id="0" name=""/>
        <dsp:cNvSpPr/>
      </dsp:nvSpPr>
      <dsp:spPr>
        <a:xfrm>
          <a:off x="3332991" y="0"/>
          <a:ext cx="4989511" cy="498951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16B952-7A95-462F-A4F9-32D81E965987}">
      <dsp:nvSpPr>
        <dsp:cNvPr id="0" name=""/>
        <dsp:cNvSpPr/>
      </dsp:nvSpPr>
      <dsp:spPr>
        <a:xfrm>
          <a:off x="3657309" y="324318"/>
          <a:ext cx="1995804" cy="199580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Manual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Interactive</a:t>
          </a:r>
        </a:p>
      </dsp:txBody>
      <dsp:txXfrm>
        <a:off x="3754736" y="421745"/>
        <a:ext cx="1800950" cy="1800950"/>
      </dsp:txXfrm>
    </dsp:sp>
    <dsp:sp modelId="{2378C895-C62A-4B75-BB49-2713691483B4}">
      <dsp:nvSpPr>
        <dsp:cNvPr id="0" name=""/>
        <dsp:cNvSpPr/>
      </dsp:nvSpPr>
      <dsp:spPr>
        <a:xfrm>
          <a:off x="6002380" y="324318"/>
          <a:ext cx="1995804" cy="1995804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Automated</a:t>
          </a: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Interactive</a:t>
          </a:r>
        </a:p>
      </dsp:txBody>
      <dsp:txXfrm>
        <a:off x="6099807" y="421745"/>
        <a:ext cx="1800950" cy="1800950"/>
      </dsp:txXfrm>
    </dsp:sp>
    <dsp:sp modelId="{AE4E18D6-87E0-41D7-AD82-E3DEC487FB0F}">
      <dsp:nvSpPr>
        <dsp:cNvPr id="0" name=""/>
        <dsp:cNvSpPr/>
      </dsp:nvSpPr>
      <dsp:spPr>
        <a:xfrm>
          <a:off x="3657309" y="2669388"/>
          <a:ext cx="1995804" cy="1995804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Manual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Not Interactive</a:t>
          </a:r>
        </a:p>
      </dsp:txBody>
      <dsp:txXfrm>
        <a:off x="3754736" y="2766815"/>
        <a:ext cx="1800950" cy="1800950"/>
      </dsp:txXfrm>
    </dsp:sp>
    <dsp:sp modelId="{CC286623-1E88-4FF9-BDD5-1B861752BF46}">
      <dsp:nvSpPr>
        <dsp:cNvPr id="0" name=""/>
        <dsp:cNvSpPr/>
      </dsp:nvSpPr>
      <dsp:spPr>
        <a:xfrm>
          <a:off x="6002380" y="2669388"/>
          <a:ext cx="1995804" cy="199580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Automated</a:t>
          </a: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Not Interactive</a:t>
          </a:r>
        </a:p>
      </dsp:txBody>
      <dsp:txXfrm>
        <a:off x="6099807" y="2766815"/>
        <a:ext cx="1800950" cy="18009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FAE91-E3C3-48A4-8D0C-83FC38054540}">
      <dsp:nvSpPr>
        <dsp:cNvPr id="0" name=""/>
        <dsp:cNvSpPr/>
      </dsp:nvSpPr>
      <dsp:spPr>
        <a:xfrm rot="5400000">
          <a:off x="6501203" y="-3005685"/>
          <a:ext cx="1154980" cy="7459472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bg1">
              <a:lumMod val="8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0" i="0" kern="1200" dirty="0"/>
            <a:t>Data organized into a formatted repository, typically a database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u="sng" kern="1200" dirty="0"/>
            <a:t>Examples</a:t>
          </a:r>
          <a:r>
            <a:rPr lang="en-US" sz="1600" u="none" kern="1200" dirty="0"/>
            <a:t>: </a:t>
          </a:r>
          <a:r>
            <a:rPr lang="en-US" sz="1600" kern="1200" dirty="0"/>
            <a:t>Data on project process stored in Excel, GPS data from buses automatically collected and stored in a relational database, &amp; your organization’s financial data </a:t>
          </a:r>
        </a:p>
      </dsp:txBody>
      <dsp:txXfrm rot="-5400000">
        <a:off x="3348958" y="202941"/>
        <a:ext cx="7403091" cy="1042218"/>
      </dsp:txXfrm>
    </dsp:sp>
    <dsp:sp modelId="{482A6EB2-A2B4-4327-B1BA-0ED0A5F740E1}">
      <dsp:nvSpPr>
        <dsp:cNvPr id="0" name=""/>
        <dsp:cNvSpPr/>
      </dsp:nvSpPr>
      <dsp:spPr>
        <a:xfrm>
          <a:off x="846995" y="2187"/>
          <a:ext cx="2501962" cy="1443725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Structured Data</a:t>
          </a:r>
        </a:p>
      </dsp:txBody>
      <dsp:txXfrm>
        <a:off x="917472" y="72664"/>
        <a:ext cx="2361008" cy="1302771"/>
      </dsp:txXfrm>
    </dsp:sp>
    <dsp:sp modelId="{82197A9F-EB20-45D2-AC32-5714FB47DD13}">
      <dsp:nvSpPr>
        <dsp:cNvPr id="0" name=""/>
        <dsp:cNvSpPr/>
      </dsp:nvSpPr>
      <dsp:spPr>
        <a:xfrm rot="5400000">
          <a:off x="6501203" y="-1489773"/>
          <a:ext cx="1154980" cy="7459472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bg1">
              <a:lumMod val="8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 software platform does not matter as long as it can support automation and interactivity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u="sng" kern="1200" dirty="0"/>
            <a:t>Examples</a:t>
          </a:r>
          <a:r>
            <a:rPr lang="en-US" sz="1600" u="none" kern="1200" dirty="0"/>
            <a:t>: </a:t>
          </a:r>
          <a:r>
            <a:rPr lang="en-US" sz="1600" kern="1200" dirty="0"/>
            <a:t>Excel, Tableau, Power BI, Cognos, </a:t>
          </a:r>
          <a:r>
            <a:rPr lang="en-US" sz="1600" kern="1200" dirty="0" err="1"/>
            <a:t>Klipfolio</a:t>
          </a:r>
          <a:r>
            <a:rPr lang="en-US" sz="1600" kern="1200" dirty="0"/>
            <a:t>, </a:t>
          </a:r>
          <a:r>
            <a:rPr lang="en-US" sz="1600" kern="1200" dirty="0" err="1"/>
            <a:t>Geckoboard</a:t>
          </a:r>
          <a:r>
            <a:rPr lang="en-US" sz="1600" kern="1200" dirty="0"/>
            <a:t>, </a:t>
          </a:r>
          <a:r>
            <a:rPr lang="en-US" sz="1600" kern="1200" dirty="0" err="1"/>
            <a:t>Cyfe</a:t>
          </a:r>
          <a:r>
            <a:rPr lang="en-US" sz="1600" kern="1200" dirty="0"/>
            <a:t>, &amp; </a:t>
          </a:r>
          <a:r>
            <a:rPr lang="en-US" sz="1600" kern="1200" dirty="0" err="1"/>
            <a:t>SiSense</a:t>
          </a:r>
          <a:r>
            <a:rPr lang="en-US" sz="1600" kern="1200" dirty="0"/>
            <a:t>,</a:t>
          </a:r>
        </a:p>
      </dsp:txBody>
      <dsp:txXfrm rot="-5400000">
        <a:off x="3348958" y="1718853"/>
        <a:ext cx="7403091" cy="1042218"/>
      </dsp:txXfrm>
    </dsp:sp>
    <dsp:sp modelId="{E8B99D48-779B-4A1B-83EC-994116A579A1}">
      <dsp:nvSpPr>
        <dsp:cNvPr id="0" name=""/>
        <dsp:cNvSpPr/>
      </dsp:nvSpPr>
      <dsp:spPr>
        <a:xfrm>
          <a:off x="846995" y="1518099"/>
          <a:ext cx="2501962" cy="1443725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Software</a:t>
          </a:r>
        </a:p>
      </dsp:txBody>
      <dsp:txXfrm>
        <a:off x="917472" y="1588576"/>
        <a:ext cx="2361008" cy="1302771"/>
      </dsp:txXfrm>
    </dsp:sp>
    <dsp:sp modelId="{1B0DA17F-82FE-4E25-8F51-9A03A9E8196B}">
      <dsp:nvSpPr>
        <dsp:cNvPr id="0" name=""/>
        <dsp:cNvSpPr/>
      </dsp:nvSpPr>
      <dsp:spPr>
        <a:xfrm rot="5400000">
          <a:off x="6501203" y="26138"/>
          <a:ext cx="1154980" cy="7459472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bg1">
              <a:lumMod val="85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People trained on the data and software selected </a:t>
          </a:r>
        </a:p>
      </dsp:txBody>
      <dsp:txXfrm rot="-5400000">
        <a:off x="3348958" y="3234765"/>
        <a:ext cx="7403091" cy="1042218"/>
      </dsp:txXfrm>
    </dsp:sp>
    <dsp:sp modelId="{5F870748-A032-4152-935B-21E08CB12627}">
      <dsp:nvSpPr>
        <dsp:cNvPr id="0" name=""/>
        <dsp:cNvSpPr/>
      </dsp:nvSpPr>
      <dsp:spPr>
        <a:xfrm>
          <a:off x="846995" y="3034011"/>
          <a:ext cx="2501962" cy="1443725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People</a:t>
          </a:r>
        </a:p>
      </dsp:txBody>
      <dsp:txXfrm>
        <a:off x="917472" y="3104488"/>
        <a:ext cx="2361008" cy="13027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53F8B-DDC2-42CD-8284-9FA046F43C98}">
      <dsp:nvSpPr>
        <dsp:cNvPr id="0" name=""/>
        <dsp:cNvSpPr/>
      </dsp:nvSpPr>
      <dsp:spPr>
        <a:xfrm>
          <a:off x="3332991" y="0"/>
          <a:ext cx="4989511" cy="4989511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16B952-7A95-462F-A4F9-32D81E965987}">
      <dsp:nvSpPr>
        <dsp:cNvPr id="0" name=""/>
        <dsp:cNvSpPr/>
      </dsp:nvSpPr>
      <dsp:spPr>
        <a:xfrm>
          <a:off x="3657309" y="324318"/>
          <a:ext cx="1995804" cy="199580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Manual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Interactive</a:t>
          </a:r>
        </a:p>
      </dsp:txBody>
      <dsp:txXfrm>
        <a:off x="3754736" y="421745"/>
        <a:ext cx="1800950" cy="1800950"/>
      </dsp:txXfrm>
    </dsp:sp>
    <dsp:sp modelId="{2378C895-C62A-4B75-BB49-2713691483B4}">
      <dsp:nvSpPr>
        <dsp:cNvPr id="0" name=""/>
        <dsp:cNvSpPr/>
      </dsp:nvSpPr>
      <dsp:spPr>
        <a:xfrm>
          <a:off x="6002380" y="324318"/>
          <a:ext cx="1995804" cy="1995804"/>
        </a:xfrm>
        <a:prstGeom prst="round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Automated</a:t>
          </a: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Interactive</a:t>
          </a:r>
        </a:p>
      </dsp:txBody>
      <dsp:txXfrm>
        <a:off x="6099807" y="421745"/>
        <a:ext cx="1800950" cy="1800950"/>
      </dsp:txXfrm>
    </dsp:sp>
    <dsp:sp modelId="{AE4E18D6-87E0-41D7-AD82-E3DEC487FB0F}">
      <dsp:nvSpPr>
        <dsp:cNvPr id="0" name=""/>
        <dsp:cNvSpPr/>
      </dsp:nvSpPr>
      <dsp:spPr>
        <a:xfrm>
          <a:off x="3657309" y="2669388"/>
          <a:ext cx="1995804" cy="1995804"/>
        </a:xfrm>
        <a:prstGeom prst="round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Manual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Not Interactive</a:t>
          </a:r>
        </a:p>
      </dsp:txBody>
      <dsp:txXfrm>
        <a:off x="3754736" y="2766815"/>
        <a:ext cx="1800950" cy="1800950"/>
      </dsp:txXfrm>
    </dsp:sp>
    <dsp:sp modelId="{CC286623-1E88-4FF9-BDD5-1B861752BF46}">
      <dsp:nvSpPr>
        <dsp:cNvPr id="0" name=""/>
        <dsp:cNvSpPr/>
      </dsp:nvSpPr>
      <dsp:spPr>
        <a:xfrm>
          <a:off x="6002380" y="2669388"/>
          <a:ext cx="1995804" cy="1995804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Automated</a:t>
          </a: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Not Interactive</a:t>
          </a:r>
        </a:p>
      </dsp:txBody>
      <dsp:txXfrm>
        <a:off x="6099807" y="2766815"/>
        <a:ext cx="1800950" cy="18009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738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738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1037-7040-4649-B41A-F16050F67721}" type="datetimeFigureOut">
              <a:rPr lang="en-US" smtClean="0"/>
              <a:t>8/16/2019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363" y="1839913"/>
            <a:ext cx="8829675" cy="496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7085013"/>
            <a:ext cx="7435850" cy="57975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984288"/>
            <a:ext cx="4029075" cy="738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13984288"/>
            <a:ext cx="4029075" cy="738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971FE-6597-49CC-844B-906381CD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8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71FE-6597-49CC-844B-906381CD88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41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971FE-6597-49CC-844B-906381CD88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01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TRO_Metal_TITLE_BACKGROUND_newConfetti_3.png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78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93043" y="1371600"/>
            <a:ext cx="7945839" cy="15655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5400" baseline="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Name Here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06490" y="3321666"/>
            <a:ext cx="5121957" cy="9001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solidFill>
                  <a:srgbClr val="1F4E7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SUBHEAD FOR PRESENTATION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93044" y="5432491"/>
            <a:ext cx="5135403" cy="995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>
                <a:solidFill>
                  <a:srgbClr val="1F4E79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lvl="0"/>
            <a:r>
              <a:rPr lang="en-US" dirty="0"/>
              <a:t>Speaker’s Name</a:t>
            </a:r>
          </a:p>
          <a:p>
            <a:pPr lvl="0"/>
            <a:r>
              <a:rPr lang="en-US" dirty="0"/>
              <a:t>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57633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2 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6631" y="1562101"/>
            <a:ext cx="5718542" cy="452079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4E6FED-257C-48D2-902D-4A1DE3EFA13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09402" y="1562100"/>
            <a:ext cx="5720411" cy="452079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980069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2 Way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17D7BA7-F0F9-4445-BB35-4CA26B85B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31" y="2498272"/>
            <a:ext cx="5718542" cy="358462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FC41370-CBCF-4167-9E26-C335F3E751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1270" y="2498272"/>
            <a:ext cx="5718542" cy="358462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F0FEEC-1A47-44F1-B423-309DDFDDC65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66631" y="1664138"/>
            <a:ext cx="5718542" cy="773069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BE8425A-F486-497A-8268-2EB5C8D0483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211270" y="1664138"/>
            <a:ext cx="5718542" cy="773069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2855082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4 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A4C74AB-2B3B-434B-9892-DA5D78E98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6631" y="1602338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199775" y="1602338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66631" y="3842324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203653" y="3836548"/>
            <a:ext cx="5718542" cy="211227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66847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Color - 4 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901CD-1179-48AA-AA78-C2B71B3B7CC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66630" y="1621963"/>
            <a:ext cx="5759220" cy="2194560"/>
          </a:xfrm>
          <a:solidFill>
            <a:srgbClr val="1F4E79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>
              <a:buFont typeface="Wingdings" charset="2"/>
              <a:buChar char="§"/>
              <a:defRPr lang="en-US" sz="2800">
                <a:solidFill>
                  <a:schemeClr val="bg2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E66204-4258-4009-9C38-072DB2591BD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0593" y="1621963"/>
            <a:ext cx="5759220" cy="2194560"/>
          </a:xfrm>
          <a:solidFill>
            <a:schemeClr val="accent3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>
              <a:buFont typeface="Wingdings" charset="2"/>
              <a:buChar char="§"/>
              <a:defRPr lang="en-US" sz="280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B97FD00-9A32-4A89-A567-2CEB60E81F3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66630" y="3930189"/>
            <a:ext cx="5759220" cy="2194560"/>
          </a:xfrm>
          <a:solidFill>
            <a:schemeClr val="accent6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>
              <a:buFont typeface="Wingdings" charset="2"/>
              <a:buChar char="§"/>
              <a:defRPr lang="en-US" sz="280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6A932747-BAA0-4FE0-B9F3-F31F5D1BBDD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70593" y="3930189"/>
            <a:ext cx="5759220" cy="2194560"/>
          </a:xfrm>
          <a:solidFill>
            <a:schemeClr val="accent2"/>
          </a:solidFill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>
              <a:buFont typeface="Wingdings" charset="2"/>
              <a:buChar char="§"/>
              <a:defRPr lang="en-US" sz="2800">
                <a:solidFill>
                  <a:schemeClr val="bg2"/>
                </a:solidFill>
                <a:latin typeface="Helvetica"/>
                <a:cs typeface="Helvetica"/>
              </a:defRPr>
            </a:lvl1pPr>
            <a:lvl2pPr>
              <a:defRPr lang="en-US" sz="24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>
              <a:defRPr lang="en-US" sz="20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4723170" y="2493130"/>
            <a:ext cx="2742486" cy="2743200"/>
          </a:xfrm>
          <a:prstGeom prst="ellipse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289572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4 Wa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0" y="1699172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246372" y="1698745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12376" y="1699172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8134DFD-61B5-4604-B852-D73C83D7AF3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172091" y="1698745"/>
            <a:ext cx="2750104" cy="439841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211107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Color - 4 Wa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248" y="2565400"/>
            <a:ext cx="2742486" cy="3539371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171450" indent="-171450">
              <a:buFont typeface="Wingdings" panose="05000000000000000000" pitchFamily="2" charset="2"/>
              <a:buChar char="§"/>
              <a:defRPr sz="2400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628650" indent="-171450">
              <a:defRPr sz="20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085850" indent="-171450">
              <a:buFont typeface="Lucida Grande"/>
              <a:buChar char="—"/>
              <a:defRPr sz="18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1543050" indent="-171450">
              <a:buFont typeface="Franklin Gothic Book" panose="020B0503020102020204" pitchFamily="34" charset="0"/>
              <a:buChar char="–"/>
              <a:defRPr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73047ED1-0FC1-4CB6-91BF-4AA97D44A3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9718" y="2565401"/>
            <a:ext cx="2742486" cy="3539372"/>
          </a:xfrm>
          <a:solidFill>
            <a:schemeClr val="accent3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000" dirty="0">
                <a:solidFill>
                  <a:schemeClr val="bg1"/>
                </a:solidFill>
                <a:latin typeface="Helvetica"/>
                <a:cs typeface="Helvetica"/>
              </a:defRPr>
            </a:lvl2pPr>
            <a:lvl3pPr marL="1143000" indent="-228600">
              <a:buFont typeface="Lucida Grande"/>
              <a:buChar char="—"/>
              <a:defRPr lang="en-US" sz="1800" dirty="0">
                <a:solidFill>
                  <a:schemeClr val="bg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bg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bg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1637ABB-F752-41C5-9A76-BE951A72551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21463" y="2565401"/>
            <a:ext cx="2742486" cy="3530613"/>
          </a:xfrm>
          <a:solidFill>
            <a:schemeClr val="accent2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>
                <a:solidFill>
                  <a:schemeClr val="bg1"/>
                </a:solidFill>
                <a:latin typeface="Helvetica"/>
                <a:cs typeface="Helvetica"/>
              </a:defRPr>
            </a:lvl1pPr>
            <a:lvl2pPr>
              <a:defRPr lang="en-US" sz="2000">
                <a:solidFill>
                  <a:schemeClr val="bg1"/>
                </a:solidFill>
                <a:latin typeface="Helvetica"/>
                <a:cs typeface="Helvetica"/>
              </a:defRPr>
            </a:lvl2pPr>
            <a:lvl3pPr marL="1143000" indent="-228600">
              <a:buFont typeface="Lucida Grande"/>
              <a:buChar char="—"/>
              <a:defRPr lang="en-US" sz="1800">
                <a:solidFill>
                  <a:schemeClr val="bg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>
                <a:solidFill>
                  <a:schemeClr val="bg1"/>
                </a:solidFill>
                <a:latin typeface="Helvetica"/>
                <a:cs typeface="Helvetica"/>
              </a:defRPr>
            </a:lvl4pPr>
            <a:lvl5pPr>
              <a:defRPr lang="en-US" sz="1600">
                <a:solidFill>
                  <a:schemeClr val="bg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9977216-F970-481A-837D-74A9B22F72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187327" y="2565401"/>
            <a:ext cx="2742486" cy="3530613"/>
          </a:xfrm>
          <a:solidFill>
            <a:schemeClr val="accent6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>
                <a:solidFill>
                  <a:schemeClr val="bg2"/>
                </a:solidFill>
                <a:latin typeface="Helvetica"/>
                <a:cs typeface="Helvetica"/>
              </a:defRPr>
            </a:lvl1pPr>
            <a:lvl2pPr>
              <a:defRPr lang="en-US" sz="2000">
                <a:solidFill>
                  <a:schemeClr val="bg2"/>
                </a:solidFill>
                <a:latin typeface="Helvetica"/>
                <a:cs typeface="Helvetica"/>
              </a:defRPr>
            </a:lvl2pPr>
            <a:lvl3pPr marL="1143000" indent="-228600">
              <a:buFont typeface="Lucida Grande"/>
              <a:buChar char="—"/>
              <a:defRPr lang="en-US" sz="1800">
                <a:solidFill>
                  <a:schemeClr val="bg2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>
                <a:solidFill>
                  <a:schemeClr val="bg2"/>
                </a:solidFill>
                <a:latin typeface="Helvetica"/>
                <a:cs typeface="Helvetica"/>
              </a:defRPr>
            </a:lvl4pPr>
            <a:lvl5pPr>
              <a:defRPr lang="en-US" sz="1600">
                <a:solidFill>
                  <a:schemeClr val="bg2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74248" y="1706638"/>
            <a:ext cx="2742486" cy="701196"/>
          </a:xfr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249718" y="1704044"/>
            <a:ext cx="2742486" cy="701196"/>
          </a:xfrm>
          <a:solidFill>
            <a:schemeClr val="accent3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221463" y="1704044"/>
            <a:ext cx="2742486" cy="701196"/>
          </a:xfrm>
          <a:solidFill>
            <a:schemeClr val="accent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831F1E0-56EB-47EB-A493-391AA1E63E6D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9187327" y="1704044"/>
            <a:ext cx="2742486" cy="701196"/>
          </a:xfrm>
          <a:solidFill>
            <a:schemeClr val="accent6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bg2"/>
                </a:solidFill>
                <a:latin typeface="Franklin Gothic Book" panose="020B0503020102020204" pitchFamily="34" charset="0"/>
              </a:defRPr>
            </a:lvl2pPr>
            <a:lvl3pPr marL="1085850" indent="-171450">
              <a:defRPr sz="1800">
                <a:solidFill>
                  <a:schemeClr val="bg2"/>
                </a:solidFill>
                <a:latin typeface="Franklin Gothic Book" panose="020B0503020102020204" pitchFamily="34" charset="0"/>
              </a:defRPr>
            </a:lvl3pPr>
            <a:lvl4pPr marL="15430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4pPr>
            <a:lvl5pPr marL="2000250" indent="-171450">
              <a:defRPr sz="1600">
                <a:solidFill>
                  <a:schemeClr val="bg2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487176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3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B313387-1D72-4C9C-9005-1B28AC27A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31" y="1705498"/>
            <a:ext cx="4022312" cy="82391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73F915F-6F43-4778-BE3A-7B8AE0E20B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083257" y="1705498"/>
            <a:ext cx="4022312" cy="82391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118D66A-1E40-46C6-A326-D1C7596BA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7500" y="1705498"/>
            <a:ext cx="4022312" cy="823912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49E206-2B30-40E5-A110-B2590091989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6631" y="2601324"/>
            <a:ext cx="362286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049E206-2B30-40E5-A110-B2590091989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087298" y="2617235"/>
            <a:ext cx="362286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49E206-2B30-40E5-A110-B25900919890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907500" y="2617235"/>
            <a:ext cx="362286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2181726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4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B313387-1D72-4C9C-9005-1B28AC27A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631" y="1705498"/>
            <a:ext cx="3100494" cy="823912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118D66A-1E40-46C6-A326-D1C7596BA5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29318" y="1705498"/>
            <a:ext cx="3100494" cy="823912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30EC251-70DB-4739-B109-57388672BC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69841" y="1705498"/>
            <a:ext cx="3100494" cy="823912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1FE1D0E-5ED9-454D-AA79-C0A415CEB2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30479" y="1705498"/>
            <a:ext cx="3100494" cy="823912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6632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130479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5969841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F0E6340-FECA-4E05-ADCE-0B6B63725256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829318" y="2664824"/>
            <a:ext cx="2691459" cy="3337034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16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4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813502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059ED789-0195-42A2-8612-EF664C5F842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74566" y="2504966"/>
            <a:ext cx="11655564" cy="349614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1672897"/>
            <a:ext cx="11663182" cy="764310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946659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258643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12188825" cy="449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91697"/>
            <a:ext cx="11655564" cy="968375"/>
          </a:xfrm>
        </p:spPr>
        <p:txBody>
          <a:bodyPr/>
          <a:lstStyle>
            <a:lvl1pPr algn="l">
              <a:defRPr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05641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8CCB07-84B4-407C-9DFC-788F469DCF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0430" y="1699172"/>
            <a:ext cx="4805698" cy="438807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8D8FBB-53E7-40F5-A876-38D76992E13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66631" y="1952259"/>
            <a:ext cx="6868432" cy="4134983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379439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E42AF9-9390-408F-ABD8-197FF0A2D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694807"/>
            <a:ext cx="4800936" cy="443622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8D8FBB-53E7-40F5-A876-38D76992E1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53763" y="1900144"/>
            <a:ext cx="6868432" cy="423964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069010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- SafeTr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520700"/>
            <a:ext cx="12188825" cy="49244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29089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030203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Background - SafeTr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2CA5F78-FC42-403B-A200-4676BD44B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6631" y="6370256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AF2CA16C-8021-4560-94C7-08480641F3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  <p:pic>
        <p:nvPicPr>
          <p:cNvPr id="12" name="Picture 11" descr="Metro_BlackwTransparent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598" y="6197600"/>
            <a:ext cx="463078" cy="5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05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Background - E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12188825" cy="51149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36709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724249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4BBFD-8D28-4C0D-8385-13B3F15CC2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216" y="1709739"/>
            <a:ext cx="9924279" cy="2852737"/>
          </a:xfrm>
        </p:spPr>
        <p:txBody>
          <a:bodyPr anchor="b">
            <a:normAutofit/>
          </a:bodyPr>
          <a:lstStyle>
            <a:lvl1pPr>
              <a:defRPr lang="en-US" sz="4400" kern="1200" dirty="0">
                <a:solidFill>
                  <a:srgbClr val="1F4E79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88A11-D0F3-4EB3-964A-BAE17125C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0216" y="4589464"/>
            <a:ext cx="9924279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48FC8-FB1D-4887-A003-74B1D6F339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1" y="3571277"/>
            <a:ext cx="864485" cy="101818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558591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27"/>
            <a:ext cx="12188825" cy="5181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Break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711389"/>
            <a:ext cx="9141619" cy="1196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z="2400" spc="0" dirty="0"/>
              <a:t>SUBHEAD</a:t>
            </a:r>
            <a:r>
              <a:rPr lang="en-US" sz="2400" spc="0" baseline="0" dirty="0"/>
              <a:t> FOR SECTION</a:t>
            </a:r>
            <a:endParaRPr lang="en-US" sz="2400" spc="0" dirty="0"/>
          </a:p>
        </p:txBody>
      </p:sp>
    </p:spTree>
    <p:extLst>
      <p:ext uri="{BB962C8B-B14F-4D97-AF65-F5344CB8AC3E}">
        <p14:creationId xmlns:p14="http://schemas.microsoft.com/office/powerpoint/2010/main" val="1325410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12188825" cy="449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01997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us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0" b="8793"/>
          <a:stretch/>
        </p:blipFill>
        <p:spPr>
          <a:xfrm>
            <a:off x="0" y="508001"/>
            <a:ext cx="12188825" cy="552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14828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ex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1" y="1716205"/>
            <a:ext cx="1165556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587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System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357FF68-72E0-44A5-B586-1DB4B4BC1C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630" y="1707446"/>
            <a:ext cx="6396944" cy="4480560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>
              <a:defRPr lang="en-US" sz="1800" dirty="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28" y="954111"/>
            <a:ext cx="5056095" cy="5056095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71085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Top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1672897"/>
            <a:ext cx="11663182" cy="76431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2F9E5C-4149-43F0-BD7A-07AD4B163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631" y="2568969"/>
            <a:ext cx="11655564" cy="351392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395043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ext with Bottom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4984982"/>
            <a:ext cx="11663182" cy="1060845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72F9E5C-4149-43F0-BD7A-07AD4B163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631" y="1587501"/>
            <a:ext cx="11655564" cy="449539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4120858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FCE38D-791C-45FB-A08B-7A35A2CD63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66631" y="2568969"/>
            <a:ext cx="5718542" cy="351392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 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14E6FED-257C-48D2-902D-4A1DE3EFA13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09402" y="2568968"/>
            <a:ext cx="5720411" cy="351392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en-US" sz="28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800100" indent="-342900">
              <a:buFont typeface="Arial" panose="020B0604020202020204" pitchFamily="34" charset="0"/>
              <a:buChar char="•"/>
              <a:defRPr lang="en-US" sz="2400" dirty="0">
                <a:solidFill>
                  <a:schemeClr val="tx1"/>
                </a:solidFill>
                <a:latin typeface="Helvetica"/>
                <a:cs typeface="Helvetica"/>
              </a:defRPr>
            </a:lvl2pPr>
            <a:lvl3pPr marL="1143000" indent="-228600">
              <a:buSzPct val="75000"/>
              <a:buFont typeface="Lucida Grande"/>
              <a:buChar char="—"/>
              <a:defRPr lang="en-US" sz="2000" dirty="0">
                <a:solidFill>
                  <a:schemeClr val="tx1"/>
                </a:solidFill>
                <a:latin typeface="Helvetica"/>
                <a:cs typeface="Helvetica"/>
              </a:defRPr>
            </a:lvl3pPr>
            <a:lvl4pPr marL="1600200" indent="-228600">
              <a:buFont typeface="Franklin Gothic Book" panose="020B0503020102020204" pitchFamily="34" charset="0"/>
              <a:buChar char="–"/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4pPr>
            <a:lvl5pPr>
              <a:defRPr lang="en-US" sz="1800" dirty="0">
                <a:solidFill>
                  <a:schemeClr val="tx1"/>
                </a:solidFill>
                <a:latin typeface="Helvetica"/>
                <a:cs typeface="Helvetica"/>
              </a:defRPr>
            </a:lvl5pPr>
          </a:lstStyle>
          <a:p>
            <a:pPr marL="171450" lvl="0" indent="-171450"/>
            <a:r>
              <a:rPr lang="en-US" dirty="0"/>
              <a:t>Edit Master text styles</a:t>
            </a:r>
          </a:p>
          <a:p>
            <a:pPr marL="628650" lvl="1" indent="-171450"/>
            <a:r>
              <a:rPr lang="en-US" dirty="0"/>
              <a:t>Second level</a:t>
            </a:r>
          </a:p>
          <a:p>
            <a:pPr marL="1085850" lvl="2" indent="-171450"/>
            <a:r>
              <a:rPr lang="en-US" dirty="0"/>
              <a:t>Third level</a:t>
            </a:r>
          </a:p>
          <a:p>
            <a:pPr marL="1543050" lvl="3" indent="-171450"/>
            <a:r>
              <a:rPr lang="en-US" dirty="0"/>
              <a:t>Fourth level</a:t>
            </a:r>
          </a:p>
          <a:p>
            <a:pPr marL="2000250" lvl="4" indent="-171450"/>
            <a:r>
              <a:rPr lang="en-US" dirty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47EC9FA-C355-4655-8DFF-AE5AABD0F7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66631" y="1672897"/>
            <a:ext cx="11663182" cy="764310"/>
          </a:xfrm>
          <a:solidFill>
            <a:srgbClr val="1F4E79"/>
          </a:solidFill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key takeaway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B82D4F-3AD8-4842-A45C-93163F66E4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1" y="730370"/>
            <a:ext cx="11655564" cy="968375"/>
          </a:xfrm>
        </p:spPr>
        <p:txBody>
          <a:bodyPr>
            <a:normAutofit/>
          </a:bodyPr>
          <a:lstStyle>
            <a:lvl1pPr algn="l">
              <a:defRPr sz="4000">
                <a:solidFill>
                  <a:srgbClr val="1F4E79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0"/>
            <a:ext cx="6858000" cy="4445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baseline="0">
                <a:solidFill>
                  <a:schemeClr val="bg1"/>
                </a:solidFill>
                <a:effectLst>
                  <a:outerShdw blurRad="2286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Name of Section</a:t>
            </a:r>
          </a:p>
        </p:txBody>
      </p:sp>
    </p:spTree>
    <p:extLst>
      <p:ext uri="{BB962C8B-B14F-4D97-AF65-F5344CB8AC3E}">
        <p14:creationId xmlns:p14="http://schemas.microsoft.com/office/powerpoint/2010/main" val="14057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0353" y="693458"/>
            <a:ext cx="10969943" cy="1143000"/>
          </a:xfrm>
          <a:prstGeom prst="rect">
            <a:avLst/>
          </a:prstGeom>
        </p:spPr>
        <p:txBody>
          <a:bodyPr vert="horz" lIns="121893" tIns="60947" rIns="121893" bIns="6094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353" y="2019020"/>
            <a:ext cx="10969943" cy="4525963"/>
          </a:xfrm>
          <a:prstGeom prst="rect">
            <a:avLst/>
          </a:prstGeom>
        </p:spPr>
        <p:txBody>
          <a:bodyPr vert="horz" lIns="121893" tIns="60947" rIns="121893" bIns="6094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2CA5F78-FC42-403B-A200-4676BD44B143}"/>
              </a:ext>
            </a:extLst>
          </p:cNvPr>
          <p:cNvSpPr txBox="1">
            <a:spLocks/>
          </p:cNvSpPr>
          <p:nvPr userDrawn="1"/>
        </p:nvSpPr>
        <p:spPr>
          <a:xfrm>
            <a:off x="380353" y="63702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609468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60946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36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0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872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340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808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275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744" algn="l" defTabSz="609468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2CA16C-8021-4560-94C7-08480641F32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Metro_BlackwTransparentM.png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598" y="6197600"/>
            <a:ext cx="463078" cy="54521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" y="-1"/>
            <a:ext cx="12188825" cy="4699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3975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D3429B-06AA-4423-BD84-DED5703BB868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0" y="6294040"/>
            <a:ext cx="1235413" cy="501886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1389BA1-B6B7-4B4C-BDE4-13BC3BB22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456935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WASHINGTON METROPOLITAN AREA TRANSIT AUTHORITY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3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94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95" r:id="rId23"/>
    <p:sldLayoutId id="2147483671" r:id="rId24"/>
    <p:sldLayoutId id="2147483672" r:id="rId25"/>
    <p:sldLayoutId id="2147483673" r:id="rId26"/>
  </p:sldLayoutIdLst>
  <p:txStyles>
    <p:titleStyle>
      <a:lvl1pPr algn="l" defTabSz="60946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457101" indent="-457101" algn="l" defTabSz="609468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990385" indent="-380917" algn="l" defTabSz="60946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523669" indent="-304735" algn="l" defTabSz="609468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2133139" indent="-304735" algn="l" defTabSz="609468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742605" indent="-304735" algn="l" defTabSz="609468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3352073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41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09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77" indent="-304735" algn="l" defTabSz="6094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8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6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04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72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40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08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75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44" algn="l" defTabSz="6094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1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7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etroweb/departments/DGMO/OBPP/cpo/Pages/COO-Dashboard.aspx" TargetMode="External"/><Relationship Id="rId2" Type="http://schemas.openxmlformats.org/officeDocument/2006/relationships/hyperlink" Target="https://washingtondcmetro.sharepoint.com/QADashboards/NRFDashboard/Pages/default.aspx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Performance Dashboards to Enable Decision-Making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6490" y="3896664"/>
            <a:ext cx="5121957" cy="900112"/>
          </a:xfrm>
        </p:spPr>
        <p:txBody>
          <a:bodyPr vert="horz" lIns="121893" tIns="60947" rIns="121893" bIns="60947" rtlCol="0" anchor="t"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Katie Frost and Anthony Harris</a:t>
            </a:r>
          </a:p>
          <a:p>
            <a:r>
              <a:rPr lang="en-US" dirty="0"/>
              <a:t>August 16,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B1CA2E-0141-4BBD-8B03-4630496F05DC}"/>
              </a:ext>
            </a:extLst>
          </p:cNvPr>
          <p:cNvSpPr txBox="1"/>
          <p:nvPr/>
        </p:nvSpPr>
        <p:spPr>
          <a:xfrm>
            <a:off x="4988190" y="6536085"/>
            <a:ext cx="22124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chemeClr val="bg2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METRO INTERNAL USE ONLY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9D88D5-82F6-4337-979B-22B08B95AB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7" t="33315" r="8889" b="32359"/>
          <a:stretch/>
        </p:blipFill>
        <p:spPr>
          <a:xfrm>
            <a:off x="6982550" y="105266"/>
            <a:ext cx="5130363" cy="15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11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F13F-8148-4A5D-A5CD-71DE8D59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464164"/>
            <a:ext cx="11655564" cy="968375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67BB2-D8D4-4F81-9D2A-1C6EA027AC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22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625DE-0218-4849-A1BD-6F70788DA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0F3A8-1EE2-427B-937B-828405135E5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631" y="1562101"/>
            <a:ext cx="5718542" cy="4520798"/>
          </a:xfrm>
        </p:spPr>
        <p:txBody>
          <a:bodyPr/>
          <a:lstStyle/>
          <a:p>
            <a:pPr marL="0" indent="0">
              <a:buNone/>
            </a:pPr>
            <a:r>
              <a:rPr lang="en-US" sz="1200" b="1" dirty="0"/>
              <a:t>                  </a:t>
            </a:r>
          </a:p>
          <a:p>
            <a:pPr marL="0" indent="0">
              <a:buNone/>
            </a:pPr>
            <a:r>
              <a:rPr lang="en-US" b="1" dirty="0"/>
              <a:t>                 Katie Frost	</a:t>
            </a:r>
          </a:p>
          <a:p>
            <a:pPr marL="0" indent="0">
              <a:buNone/>
            </a:pPr>
            <a:r>
              <a:rPr lang="en-US" sz="2200" dirty="0"/>
              <a:t>                     Senior Manager, Performance</a:t>
            </a:r>
          </a:p>
          <a:p>
            <a:pPr marL="0" indent="0">
              <a:buNone/>
            </a:pPr>
            <a:r>
              <a:rPr lang="en-US" sz="2000" dirty="0"/>
              <a:t>                        2 years at Metro </a:t>
            </a:r>
          </a:p>
          <a:p>
            <a:pPr marL="0" indent="0">
              <a:buNone/>
            </a:pP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dirty="0"/>
              <a:t>At Metro, Katie manages the Performance Office’s reporting team, including developing </a:t>
            </a:r>
            <a:r>
              <a:rPr lang="en-US" sz="1800" b="1" dirty="0"/>
              <a:t>interactive dashboards</a:t>
            </a:r>
            <a:r>
              <a:rPr lang="en-US" sz="1800" dirty="0"/>
              <a:t> and managing </a:t>
            </a:r>
            <a:r>
              <a:rPr lang="en-US" sz="1800" b="1" dirty="0"/>
              <a:t>STAT meetings 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Prior to joining Metro, Katie was a </a:t>
            </a:r>
            <a:r>
              <a:rPr lang="en-US" sz="1800" b="1" dirty="0"/>
              <a:t>management consultant</a:t>
            </a:r>
            <a:r>
              <a:rPr lang="en-US" sz="1800" dirty="0"/>
              <a:t> in operational environments, like emergency management and firefighting </a:t>
            </a:r>
            <a:endParaRPr lang="en-US" sz="1800" b="1" dirty="0"/>
          </a:p>
          <a:p>
            <a:pPr>
              <a:spcBef>
                <a:spcPts val="600"/>
              </a:spcBef>
            </a:pPr>
            <a:r>
              <a:rPr lang="en-US" sz="1800" b="1" dirty="0"/>
              <a:t>Master in Public Policy </a:t>
            </a:r>
            <a:r>
              <a:rPr lang="en-US" sz="1800" dirty="0"/>
              <a:t>from Harvard and a BA in </a:t>
            </a:r>
            <a:r>
              <a:rPr lang="en-US" sz="1800" b="1" dirty="0"/>
              <a:t>Political Science Methods </a:t>
            </a:r>
            <a:r>
              <a:rPr lang="en-US" sz="1800" dirty="0"/>
              <a:t>from UCLA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6F6A-25AE-4DCB-BE2B-17955BC2BE5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09402" y="1562099"/>
            <a:ext cx="5720411" cy="49324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200" b="1" dirty="0"/>
              <a:t>                 </a:t>
            </a:r>
          </a:p>
          <a:p>
            <a:pPr marL="0" indent="0">
              <a:buNone/>
            </a:pPr>
            <a:r>
              <a:rPr lang="en-US" b="1" dirty="0"/>
              <a:t>                 Anthony Harris</a:t>
            </a:r>
            <a:br>
              <a:rPr lang="en-US" dirty="0"/>
            </a:br>
            <a:r>
              <a:rPr lang="en-US" dirty="0"/>
              <a:t>                 </a:t>
            </a:r>
            <a:r>
              <a:rPr lang="en-US" sz="2200" dirty="0"/>
              <a:t>Senior </a:t>
            </a:r>
            <a:r>
              <a:rPr lang="en-US" sz="2200"/>
              <a:t>Manager, Performance </a:t>
            </a:r>
            <a:r>
              <a:rPr lang="en-US" sz="2200" dirty="0"/>
              <a:t>Analyst</a:t>
            </a:r>
          </a:p>
          <a:p>
            <a:pPr marL="0" indent="0">
              <a:buNone/>
            </a:pPr>
            <a:r>
              <a:rPr lang="en-US" sz="2200" dirty="0"/>
              <a:t>                      </a:t>
            </a:r>
            <a:r>
              <a:rPr lang="en-US" sz="2000" dirty="0"/>
              <a:t>4 years at Metro</a:t>
            </a:r>
          </a:p>
          <a:p>
            <a:pPr marL="0" indent="0">
              <a:buNone/>
            </a:pPr>
            <a:endParaRPr lang="en-US" sz="1800" dirty="0"/>
          </a:p>
          <a:p>
            <a:pPr>
              <a:spcBef>
                <a:spcPts val="600"/>
              </a:spcBef>
            </a:pPr>
            <a:r>
              <a:rPr lang="en-US" sz="1800" dirty="0"/>
              <a:t>At Metro, Anthony leads </a:t>
            </a:r>
            <a:r>
              <a:rPr lang="en-US" sz="1800" b="1" dirty="0"/>
              <a:t>Supply Chain Management Transformation</a:t>
            </a:r>
            <a:r>
              <a:rPr lang="en-US" sz="1800" dirty="0"/>
              <a:t> and the </a:t>
            </a:r>
            <a:r>
              <a:rPr lang="en-US" sz="1800" b="1" dirty="0"/>
              <a:t>Station of the Future</a:t>
            </a:r>
            <a:r>
              <a:rPr lang="en-US" sz="1800" dirty="0"/>
              <a:t> program while assisting Metro facilities teams with performance improvement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Prior to joining Metro, Anthony was </a:t>
            </a:r>
            <a:r>
              <a:rPr lang="en-US" sz="1800" b="1" dirty="0"/>
              <a:t>an internal operations &amp; strategy consultant </a:t>
            </a:r>
            <a:r>
              <a:rPr lang="en-US" sz="1800" dirty="0"/>
              <a:t>for a Federal contractor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BS in </a:t>
            </a:r>
            <a:r>
              <a:rPr lang="en-US" sz="1800" b="1" dirty="0"/>
              <a:t>Management Science </a:t>
            </a:r>
            <a:r>
              <a:rPr lang="en-US" sz="1800" dirty="0"/>
              <a:t>from the University of South Carolina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87DA9-BBF2-4236-BC14-B60DA5822E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92542-2E9F-4876-9270-8EAE32035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848"/>
          <a:stretch/>
        </p:blipFill>
        <p:spPr>
          <a:xfrm>
            <a:off x="6209402" y="1581501"/>
            <a:ext cx="1645920" cy="17854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92581-BA74-42DA-8A28-9ACCD78168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69" t="6162" r="10435"/>
          <a:stretch/>
        </p:blipFill>
        <p:spPr>
          <a:xfrm>
            <a:off x="266700" y="1581500"/>
            <a:ext cx="1645920" cy="178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07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D946-0738-4CB7-A7DD-E4A45BBB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the Office of Performance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BFDE775-FEC7-48B1-B2E9-EF6B83000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0638559"/>
              </p:ext>
            </p:extLst>
          </p:nvPr>
        </p:nvGraphicFramePr>
        <p:xfrm>
          <a:off x="266700" y="1716088"/>
          <a:ext cx="11655425" cy="447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FA5A7-3FDD-4A94-9754-35ABBFEC31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7" name="Graphic 6" descr="Presentation with bar chart">
            <a:extLst>
              <a:ext uri="{FF2B5EF4-FFF2-40B4-BE49-F238E27FC236}">
                <a16:creationId xmlns:a16="http://schemas.microsoft.com/office/drawing/2014/main" id="{696D969D-7FE5-4EAD-809A-7C776F9DE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950" y="2237618"/>
            <a:ext cx="731520" cy="731520"/>
          </a:xfrm>
          <a:prstGeom prst="rect">
            <a:avLst/>
          </a:prstGeom>
        </p:spPr>
      </p:pic>
      <p:pic>
        <p:nvPicPr>
          <p:cNvPr id="9" name="Graphic 8" descr="Research">
            <a:extLst>
              <a:ext uri="{FF2B5EF4-FFF2-40B4-BE49-F238E27FC236}">
                <a16:creationId xmlns:a16="http://schemas.microsoft.com/office/drawing/2014/main" id="{F19BC08F-C53D-413C-968D-0D5965E68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7642" y="3596174"/>
            <a:ext cx="731520" cy="731520"/>
          </a:xfrm>
          <a:prstGeom prst="rect">
            <a:avLst/>
          </a:prstGeom>
        </p:spPr>
      </p:pic>
      <p:pic>
        <p:nvPicPr>
          <p:cNvPr id="11" name="Graphic 10" descr="Business Growth">
            <a:extLst>
              <a:ext uri="{FF2B5EF4-FFF2-40B4-BE49-F238E27FC236}">
                <a16:creationId xmlns:a16="http://schemas.microsoft.com/office/drawing/2014/main" id="{829960DA-DB13-4A7E-B34A-6178FC674B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5950" y="4940417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3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452D2-F9FA-4494-8A2B-44B83F08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76992-0138-4557-8A61-98840DF359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F53A5BA-D636-4E93-83A5-DB510F45C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850795"/>
              </p:ext>
            </p:extLst>
          </p:nvPr>
        </p:nvGraphicFramePr>
        <p:xfrm>
          <a:off x="2438399" y="1869232"/>
          <a:ext cx="7315201" cy="4297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1">
                  <a:extLst>
                    <a:ext uri="{9D8B030D-6E8A-4147-A177-3AD203B41FA5}">
                      <a16:colId xmlns:a16="http://schemas.microsoft.com/office/drawing/2014/main" val="3099607786"/>
                    </a:ext>
                  </a:extLst>
                </a:gridCol>
              </a:tblGrid>
              <a:tr h="1074276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Dashboard Background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01898"/>
                  </a:ext>
                </a:extLst>
              </a:tr>
              <a:tr h="1074276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Dashboard Exploration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1607317"/>
                  </a:ext>
                </a:extLst>
              </a:tr>
              <a:tr h="1074276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Dashboard Use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776411"/>
                  </a:ext>
                </a:extLst>
              </a:tr>
              <a:tr h="1074276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Questions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95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27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0D3BB-90A6-4617-AFDF-1DA023A7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Counts as a “Dashboard”?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53E76-D610-4D56-B816-E29246B67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Dashboard Background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9A06F96-96B0-4053-9A4F-A34BA13673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974647"/>
              </p:ext>
            </p:extLst>
          </p:nvPr>
        </p:nvGraphicFramePr>
        <p:xfrm>
          <a:off x="266700" y="1716088"/>
          <a:ext cx="11655495" cy="4989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95BCDE5-86F9-44FC-BD59-B60DA7A4A2A8}"/>
              </a:ext>
            </a:extLst>
          </p:cNvPr>
          <p:cNvSpPr/>
          <p:nvPr/>
        </p:nvSpPr>
        <p:spPr>
          <a:xfrm>
            <a:off x="3587262" y="3997569"/>
            <a:ext cx="281353" cy="44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75C12F-7D0D-4FE9-B915-1B17C66BBCD3}"/>
              </a:ext>
            </a:extLst>
          </p:cNvPr>
          <p:cNvSpPr/>
          <p:nvPr/>
        </p:nvSpPr>
        <p:spPr>
          <a:xfrm rot="5400000">
            <a:off x="5953735" y="6359528"/>
            <a:ext cx="281353" cy="44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AE9B26-466A-4E4E-A4CE-7817DC744D05}"/>
              </a:ext>
            </a:extLst>
          </p:cNvPr>
          <p:cNvSpPr/>
          <p:nvPr/>
        </p:nvSpPr>
        <p:spPr>
          <a:xfrm>
            <a:off x="5615353" y="3974123"/>
            <a:ext cx="2274277" cy="4454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Automation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CCA09-761B-4E1F-9367-0412D40F4754}"/>
              </a:ext>
            </a:extLst>
          </p:cNvPr>
          <p:cNvSpPr/>
          <p:nvPr/>
        </p:nvSpPr>
        <p:spPr>
          <a:xfrm rot="16200000">
            <a:off x="4957273" y="3083169"/>
            <a:ext cx="2274277" cy="4454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Interactivity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47A4AC-DC1E-4FB6-BD89-B531D9F0E3B3}"/>
              </a:ext>
            </a:extLst>
          </p:cNvPr>
          <p:cNvGrpSpPr/>
          <p:nvPr/>
        </p:nvGrpSpPr>
        <p:grpSpPr>
          <a:xfrm>
            <a:off x="998620" y="5041232"/>
            <a:ext cx="3428907" cy="1202725"/>
            <a:chOff x="3344660" y="1857447"/>
            <a:chExt cx="2398853" cy="982248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6F0C84FB-8824-40B8-BD05-D54A07122DE5}"/>
                </a:ext>
              </a:extLst>
            </p:cNvPr>
            <p:cNvSpPr/>
            <p:nvPr/>
          </p:nvSpPr>
          <p:spPr>
            <a:xfrm>
              <a:off x="3344660" y="1857447"/>
              <a:ext cx="1461801" cy="968375"/>
            </a:xfrm>
            <a:prstGeom prst="wedgeRoundRectCallout">
              <a:avLst>
                <a:gd name="adj1" fmla="val 116373"/>
                <a:gd name="adj2" fmla="val 40864"/>
                <a:gd name="adj3" fmla="val 16667"/>
              </a:avLst>
            </a:pr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Project status update email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572F208-736E-480F-AE57-74F56E736953}"/>
                </a:ext>
              </a:extLst>
            </p:cNvPr>
            <p:cNvSpPr/>
            <p:nvPr/>
          </p:nvSpPr>
          <p:spPr>
            <a:xfrm>
              <a:off x="5469193" y="2565375"/>
              <a:ext cx="274320" cy="2743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2A475FC-CC7F-4707-AA21-114574DFAA84}"/>
              </a:ext>
            </a:extLst>
          </p:cNvPr>
          <p:cNvGrpSpPr/>
          <p:nvPr/>
        </p:nvGrpSpPr>
        <p:grpSpPr>
          <a:xfrm>
            <a:off x="7728685" y="1532142"/>
            <a:ext cx="2642534" cy="968376"/>
            <a:chOff x="6784938" y="2341431"/>
            <a:chExt cx="2129258" cy="968376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70854DCD-9831-4699-817D-332AE8A1C750}"/>
                </a:ext>
              </a:extLst>
            </p:cNvPr>
            <p:cNvSpPr/>
            <p:nvPr/>
          </p:nvSpPr>
          <p:spPr>
            <a:xfrm>
              <a:off x="7846335" y="2341431"/>
              <a:ext cx="1067861" cy="968376"/>
            </a:xfrm>
            <a:prstGeom prst="wedgeRoundRectCallout">
              <a:avLst>
                <a:gd name="adj1" fmla="val -138039"/>
                <a:gd name="adj2" fmla="val 31102"/>
                <a:gd name="adj3" fmla="val 16667"/>
              </a:avLst>
            </a:pr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Google Earth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FEDB928-217A-4F35-B234-AB47174C5C4B}"/>
                </a:ext>
              </a:extLst>
            </p:cNvPr>
            <p:cNvSpPr/>
            <p:nvPr/>
          </p:nvSpPr>
          <p:spPr>
            <a:xfrm>
              <a:off x="6784938" y="2978057"/>
              <a:ext cx="274320" cy="2743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ADDAAA3-681B-49EB-BE89-4B67517159C5}"/>
              </a:ext>
            </a:extLst>
          </p:cNvPr>
          <p:cNvGrpSpPr/>
          <p:nvPr/>
        </p:nvGrpSpPr>
        <p:grpSpPr>
          <a:xfrm>
            <a:off x="7664226" y="4635318"/>
            <a:ext cx="2969150" cy="968375"/>
            <a:chOff x="6784938" y="2341431"/>
            <a:chExt cx="2392433" cy="968375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531CC67C-A68A-4AD5-B450-F4C55605E61B}"/>
                </a:ext>
              </a:extLst>
            </p:cNvPr>
            <p:cNvSpPr/>
            <p:nvPr/>
          </p:nvSpPr>
          <p:spPr>
            <a:xfrm>
              <a:off x="7846335" y="2341431"/>
              <a:ext cx="1331036" cy="968375"/>
            </a:xfrm>
            <a:prstGeom prst="wedgeRoundRectCallout">
              <a:avLst>
                <a:gd name="adj1" fmla="val -118374"/>
                <a:gd name="adj2" fmla="val 29859"/>
                <a:gd name="adj3" fmla="val 16667"/>
              </a:avLst>
            </a:pr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Weather reports on phone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95CFCF8-3C75-4A6C-A002-3600700A2767}"/>
                </a:ext>
              </a:extLst>
            </p:cNvPr>
            <p:cNvSpPr/>
            <p:nvPr/>
          </p:nvSpPr>
          <p:spPr>
            <a:xfrm>
              <a:off x="6784938" y="2978057"/>
              <a:ext cx="274320" cy="2743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27ADBA-A9E7-43AF-B031-DFD1BDDEFAD6}"/>
              </a:ext>
            </a:extLst>
          </p:cNvPr>
          <p:cNvGrpSpPr/>
          <p:nvPr/>
        </p:nvGrpSpPr>
        <p:grpSpPr>
          <a:xfrm>
            <a:off x="1239253" y="1698744"/>
            <a:ext cx="4187346" cy="1056487"/>
            <a:chOff x="3685247" y="2448856"/>
            <a:chExt cx="3374011" cy="1056487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532BC565-5603-4C73-B4E0-0B4AD7F972E3}"/>
                </a:ext>
              </a:extLst>
            </p:cNvPr>
            <p:cNvSpPr/>
            <p:nvPr/>
          </p:nvSpPr>
          <p:spPr>
            <a:xfrm>
              <a:off x="3685247" y="2448856"/>
              <a:ext cx="1767889" cy="1056487"/>
            </a:xfrm>
            <a:prstGeom prst="wedgeRoundRectCallout">
              <a:avLst>
                <a:gd name="adj1" fmla="val 135218"/>
                <a:gd name="adj2" fmla="val 17229"/>
                <a:gd name="adj3" fmla="val 16667"/>
              </a:avLst>
            </a:pr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Data journalism interactive feature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0CF4356-804E-48DA-833A-5591C6DF45D4}"/>
                </a:ext>
              </a:extLst>
            </p:cNvPr>
            <p:cNvSpPr/>
            <p:nvPr/>
          </p:nvSpPr>
          <p:spPr>
            <a:xfrm>
              <a:off x="6784938" y="2978057"/>
              <a:ext cx="274320" cy="2743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175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BFAE-2368-42C8-AD5A-088BDBD4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Build a Dashboard?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4D8A3-95FD-4E0B-BF58-86141EA732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Dashboard Background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7B5F29E-C6F8-41B5-BD84-3F713B5CE5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9146790"/>
              </p:ext>
            </p:extLst>
          </p:nvPr>
        </p:nvGraphicFramePr>
        <p:xfrm>
          <a:off x="266700" y="1716088"/>
          <a:ext cx="11655425" cy="447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732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0D3BB-90A6-4617-AFDF-1DA023A79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Types of Dashboards does Metro Have?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53E76-D610-4D56-B816-E29246B675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Dashboard Background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9A06F96-96B0-4053-9A4F-A34BA13673F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66700" y="1716088"/>
          <a:ext cx="11655495" cy="4989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95BCDE5-86F9-44FC-BD59-B60DA7A4A2A8}"/>
              </a:ext>
            </a:extLst>
          </p:cNvPr>
          <p:cNvSpPr/>
          <p:nvPr/>
        </p:nvSpPr>
        <p:spPr>
          <a:xfrm>
            <a:off x="3587262" y="3997569"/>
            <a:ext cx="281353" cy="44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75C12F-7D0D-4FE9-B915-1B17C66BBCD3}"/>
              </a:ext>
            </a:extLst>
          </p:cNvPr>
          <p:cNvSpPr/>
          <p:nvPr/>
        </p:nvSpPr>
        <p:spPr>
          <a:xfrm rot="5400000">
            <a:off x="5953735" y="6359528"/>
            <a:ext cx="281353" cy="445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AE9B26-466A-4E4E-A4CE-7817DC744D05}"/>
              </a:ext>
            </a:extLst>
          </p:cNvPr>
          <p:cNvSpPr/>
          <p:nvPr/>
        </p:nvSpPr>
        <p:spPr>
          <a:xfrm>
            <a:off x="5615353" y="3974123"/>
            <a:ext cx="2274277" cy="4454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Automation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CCA09-761B-4E1F-9367-0412D40F4754}"/>
              </a:ext>
            </a:extLst>
          </p:cNvPr>
          <p:cNvSpPr/>
          <p:nvPr/>
        </p:nvSpPr>
        <p:spPr>
          <a:xfrm rot="16200000">
            <a:off x="4957273" y="3083169"/>
            <a:ext cx="2274277" cy="4454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Interactivity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216953-BEF4-44FA-894A-094287758004}"/>
              </a:ext>
            </a:extLst>
          </p:cNvPr>
          <p:cNvGrpSpPr/>
          <p:nvPr/>
        </p:nvGrpSpPr>
        <p:grpSpPr>
          <a:xfrm>
            <a:off x="7889630" y="2758192"/>
            <a:ext cx="3405725" cy="1144177"/>
            <a:chOff x="7889630" y="2758192"/>
            <a:chExt cx="3405725" cy="1144177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510A815-2B4C-4DD6-AE63-EE4588D0BD0D}"/>
                </a:ext>
              </a:extLst>
            </p:cNvPr>
            <p:cNvSpPr/>
            <p:nvPr/>
          </p:nvSpPr>
          <p:spPr>
            <a:xfrm>
              <a:off x="9472246" y="2758192"/>
              <a:ext cx="1823109" cy="862821"/>
            </a:xfrm>
            <a:prstGeom prst="wedgeRoundRectCallout">
              <a:avLst>
                <a:gd name="adj1" fmla="val -126571"/>
                <a:gd name="adj2" fmla="val 67716"/>
                <a:gd name="adj3" fmla="val 16667"/>
              </a:avLst>
            </a:pr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COO Dashboard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23B7CD3-8730-4FE9-A73B-6846F46D80A0}"/>
                </a:ext>
              </a:extLst>
            </p:cNvPr>
            <p:cNvSpPr/>
            <p:nvPr/>
          </p:nvSpPr>
          <p:spPr>
            <a:xfrm>
              <a:off x="7889630" y="3628049"/>
              <a:ext cx="274320" cy="2743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A5F469-1965-4501-8175-2C540614536D}"/>
              </a:ext>
            </a:extLst>
          </p:cNvPr>
          <p:cNvGrpSpPr/>
          <p:nvPr/>
        </p:nvGrpSpPr>
        <p:grpSpPr>
          <a:xfrm>
            <a:off x="1582615" y="1605934"/>
            <a:ext cx="4160898" cy="1339268"/>
            <a:chOff x="1582615" y="1500427"/>
            <a:chExt cx="4160898" cy="133926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FDE1CEE8-8AF8-49FA-A471-30D0C3B1B659}"/>
                </a:ext>
              </a:extLst>
            </p:cNvPr>
            <p:cNvSpPr/>
            <p:nvPr/>
          </p:nvSpPr>
          <p:spPr>
            <a:xfrm>
              <a:off x="1582615" y="1500427"/>
              <a:ext cx="2004647" cy="968375"/>
            </a:xfrm>
            <a:prstGeom prst="wedgeRoundRectCallout">
              <a:avLst>
                <a:gd name="adj1" fmla="val 151156"/>
                <a:gd name="adj2" fmla="val 74761"/>
                <a:gd name="adj3" fmla="val 16667"/>
              </a:avLst>
            </a:pr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Non-Revenue Fleet Dashboard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21D4D8-9475-40A8-B965-0BB2434CD93A}"/>
                </a:ext>
              </a:extLst>
            </p:cNvPr>
            <p:cNvSpPr/>
            <p:nvPr/>
          </p:nvSpPr>
          <p:spPr>
            <a:xfrm>
              <a:off x="5469193" y="2565375"/>
              <a:ext cx="274320" cy="2743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987F4B-3633-43B8-B25E-A5D8ABD07E88}"/>
              </a:ext>
            </a:extLst>
          </p:cNvPr>
          <p:cNvGrpSpPr/>
          <p:nvPr/>
        </p:nvGrpSpPr>
        <p:grpSpPr>
          <a:xfrm>
            <a:off x="7904870" y="4992811"/>
            <a:ext cx="2851223" cy="1005843"/>
            <a:chOff x="7904870" y="4992811"/>
            <a:chExt cx="2851223" cy="1005843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BE0BA347-55F9-47AC-875F-946A4BA5600E}"/>
                </a:ext>
              </a:extLst>
            </p:cNvPr>
            <p:cNvSpPr/>
            <p:nvPr/>
          </p:nvSpPr>
          <p:spPr>
            <a:xfrm>
              <a:off x="8932984" y="4992811"/>
              <a:ext cx="1823109" cy="862821"/>
            </a:xfrm>
            <a:prstGeom prst="wedgeRoundRectCallout">
              <a:avLst>
                <a:gd name="adj1" fmla="val -97635"/>
                <a:gd name="adj2" fmla="val 52770"/>
                <a:gd name="adj3" fmla="val 16667"/>
              </a:avLst>
            </a:pr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RAIL Daily Digest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F44E1E2-496B-46F3-A9EA-4D34D895E6A2}"/>
                </a:ext>
              </a:extLst>
            </p:cNvPr>
            <p:cNvSpPr/>
            <p:nvPr/>
          </p:nvSpPr>
          <p:spPr>
            <a:xfrm>
              <a:off x="7904870" y="5724334"/>
              <a:ext cx="274320" cy="2743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1B01A25-1B9A-48FF-9C97-A407303006D7}"/>
              </a:ext>
            </a:extLst>
          </p:cNvPr>
          <p:cNvGrpSpPr/>
          <p:nvPr/>
        </p:nvGrpSpPr>
        <p:grpSpPr>
          <a:xfrm>
            <a:off x="7904870" y="1715941"/>
            <a:ext cx="3390485" cy="1341559"/>
            <a:chOff x="7904870" y="1715941"/>
            <a:chExt cx="3390485" cy="1341559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72DE591F-4E05-4584-835F-BDA0A8A28CEE}"/>
                </a:ext>
              </a:extLst>
            </p:cNvPr>
            <p:cNvSpPr/>
            <p:nvPr/>
          </p:nvSpPr>
          <p:spPr>
            <a:xfrm>
              <a:off x="8871523" y="1715941"/>
              <a:ext cx="2423832" cy="858367"/>
            </a:xfrm>
            <a:prstGeom prst="wedgeRoundRectCallout">
              <a:avLst>
                <a:gd name="adj1" fmla="val -83047"/>
                <a:gd name="adj2" fmla="val 88280"/>
                <a:gd name="adj3" fmla="val 16667"/>
              </a:avLst>
            </a:pr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Bus Maintenance Dashboard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8416AFC-0C3A-4589-91D5-B0A067821126}"/>
                </a:ext>
              </a:extLst>
            </p:cNvPr>
            <p:cNvSpPr/>
            <p:nvPr/>
          </p:nvSpPr>
          <p:spPr>
            <a:xfrm>
              <a:off x="7904870" y="2783180"/>
              <a:ext cx="274320" cy="27432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62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E10E0-55BD-42A9-82CD-92EBB348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30" y="2236665"/>
            <a:ext cx="11655564" cy="968375"/>
          </a:xfrm>
        </p:spPr>
        <p:txBody>
          <a:bodyPr/>
          <a:lstStyle/>
          <a:p>
            <a:pPr algn="ctr"/>
            <a:r>
              <a:rPr lang="en-US" dirty="0"/>
              <a:t>Let’s Explore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3FE12-F8C0-4006-B56E-6ACB830095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Dashboard Exploration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DDC02B-C646-4DF2-B247-FFA6D8F35DCB}"/>
              </a:ext>
            </a:extLst>
          </p:cNvPr>
          <p:cNvSpPr/>
          <p:nvPr/>
        </p:nvSpPr>
        <p:spPr>
          <a:xfrm>
            <a:off x="609601" y="3493477"/>
            <a:ext cx="2468880" cy="96837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Rail Daily Digest</a:t>
            </a:r>
          </a:p>
        </p:txBody>
      </p:sp>
      <p:sp>
        <p:nvSpPr>
          <p:cNvPr id="6" name="Rectangle: Rounded Corners 5">
            <a:hlinkClick r:id="rId2"/>
            <a:extLst>
              <a:ext uri="{FF2B5EF4-FFF2-40B4-BE49-F238E27FC236}">
                <a16:creationId xmlns:a16="http://schemas.microsoft.com/office/drawing/2014/main" id="{9DF26F8B-D063-46BF-9BA5-156667EEDCA4}"/>
              </a:ext>
            </a:extLst>
          </p:cNvPr>
          <p:cNvSpPr/>
          <p:nvPr/>
        </p:nvSpPr>
        <p:spPr>
          <a:xfrm>
            <a:off x="3443182" y="3493477"/>
            <a:ext cx="2468880" cy="968375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Non Revenue Fleet Dashboard</a:t>
            </a:r>
            <a:endParaRPr lang="en-US" dirty="0"/>
          </a:p>
        </p:txBody>
      </p:sp>
      <p:sp>
        <p:nvSpPr>
          <p:cNvPr id="7" name="Rectangle: Rounded Corners 6">
            <a:hlinkClick r:id="rId3"/>
            <a:extLst>
              <a:ext uri="{FF2B5EF4-FFF2-40B4-BE49-F238E27FC236}">
                <a16:creationId xmlns:a16="http://schemas.microsoft.com/office/drawing/2014/main" id="{3BA6B1E7-87DF-4FE5-A838-08AD995B74A6}"/>
              </a:ext>
            </a:extLst>
          </p:cNvPr>
          <p:cNvSpPr/>
          <p:nvPr/>
        </p:nvSpPr>
        <p:spPr>
          <a:xfrm>
            <a:off x="6276763" y="3493477"/>
            <a:ext cx="2468880" cy="968375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COO Dashboard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8B028AE-3259-4C48-AB19-2EC88409F78C}"/>
              </a:ext>
            </a:extLst>
          </p:cNvPr>
          <p:cNvSpPr/>
          <p:nvPr/>
        </p:nvSpPr>
        <p:spPr>
          <a:xfrm>
            <a:off x="9110344" y="3493477"/>
            <a:ext cx="2468880" cy="968375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Bus Maintenance Dashboard</a:t>
            </a:r>
          </a:p>
        </p:txBody>
      </p:sp>
    </p:spTree>
    <p:extLst>
      <p:ext uri="{BB962C8B-B14F-4D97-AF65-F5344CB8AC3E}">
        <p14:creationId xmlns:p14="http://schemas.microsoft.com/office/powerpoint/2010/main" val="3092297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334EAD-6BA1-4AB1-9F80-534FC1653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Dashboards are typically not a strong tool for deep, targeted analysis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4659F3-6461-4E43-86EB-C7473A2D6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Metro Use Dashboards?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D837F6-6E7B-4311-A40F-7FA1A22ACB2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66631" y="1587501"/>
            <a:ext cx="11655564" cy="3397481"/>
          </a:xfrm>
        </p:spPr>
        <p:txBody>
          <a:bodyPr/>
          <a:lstStyle/>
          <a:p>
            <a:r>
              <a:rPr lang="en-US" dirty="0"/>
              <a:t>Keep a pulse on performance to make operational changes</a:t>
            </a:r>
          </a:p>
          <a:p>
            <a:pPr lvl="1"/>
            <a:r>
              <a:rPr lang="en-US" dirty="0"/>
              <a:t>Example: Joe Leader checks the COO Dashboard and notices a dip in RAIL on-time performance, so he reaches out to see what may be causing it</a:t>
            </a:r>
          </a:p>
          <a:p>
            <a:r>
              <a:rPr lang="en-US" dirty="0"/>
              <a:t>Put data in the hands of non-technical audiences </a:t>
            </a:r>
          </a:p>
          <a:p>
            <a:pPr lvl="1"/>
            <a:r>
              <a:rPr lang="en-US" dirty="0"/>
              <a:t>Example: Bus Maintenance Dashboard allows mechanics to engage with their performance data on a regular basis </a:t>
            </a:r>
          </a:p>
          <a:p>
            <a:r>
              <a:rPr lang="en-US" dirty="0"/>
              <a:t>A starting point for root-cause analysis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EA0AF0-849D-4A68-9AA3-B41E0FD09B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Dashboard Use</a:t>
            </a:r>
          </a:p>
        </p:txBody>
      </p:sp>
    </p:spTree>
    <p:extLst>
      <p:ext uri="{BB962C8B-B14F-4D97-AF65-F5344CB8AC3E}">
        <p14:creationId xmlns:p14="http://schemas.microsoft.com/office/powerpoint/2010/main" val="1259121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3A3838"/>
      </a:dk1>
      <a:lt1>
        <a:srgbClr val="FFFFFF"/>
      </a:lt1>
      <a:dk2>
        <a:srgbClr val="44546A"/>
      </a:dk2>
      <a:lt2>
        <a:srgbClr val="FFFFFF"/>
      </a:lt2>
      <a:accent1>
        <a:srgbClr val="1F4E79"/>
      </a:accent1>
      <a:accent2>
        <a:srgbClr val="57C0B5"/>
      </a:accent2>
      <a:accent3>
        <a:srgbClr val="0070C0"/>
      </a:accent3>
      <a:accent4>
        <a:srgbClr val="92D050"/>
      </a:accent4>
      <a:accent5>
        <a:srgbClr val="00B050"/>
      </a:accent5>
      <a:accent6>
        <a:srgbClr val="999999"/>
      </a:accent6>
      <a:hlink>
        <a:srgbClr val="0070C0"/>
      </a:hlink>
      <a:folHlink>
        <a:srgbClr val="00B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E07C2743DE3645A7994EF063025107" ma:contentTypeVersion="10" ma:contentTypeDescription="Create a new document." ma:contentTypeScope="" ma:versionID="f1dfb44613239bad141e58fc8756157c">
  <xsd:schema xmlns:xsd="http://www.w3.org/2001/XMLSchema" xmlns:xs="http://www.w3.org/2001/XMLSchema" xmlns:p="http://schemas.microsoft.com/office/2006/metadata/properties" xmlns:ns2="0e96bcbb-a783-421b-8bc1-217a18626637" xmlns:ns3="dc046a53-5d1d-410e-bb98-305274721ed7" targetNamespace="http://schemas.microsoft.com/office/2006/metadata/properties" ma:root="true" ma:fieldsID="daa5de7610cbe7a02921f3c42f964f31" ns2:_="" ns3:_="">
    <xsd:import namespace="0e96bcbb-a783-421b-8bc1-217a18626637"/>
    <xsd:import namespace="dc046a53-5d1d-410e-bb98-305274721e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6bcbb-a783-421b-8bc1-217a186266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046a53-5d1d-410e-bb98-305274721e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678F72-4C03-4922-9EBA-24106F0198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96bcbb-a783-421b-8bc1-217a18626637"/>
    <ds:schemaRef ds:uri="dc046a53-5d1d-410e-bb98-305274721e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62EF00-139B-4416-A200-7E40293686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F6ED69-1FE0-4807-AC12-1D9FB4109CC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e96bcbb-a783-421b-8bc1-217a18626637"/>
    <ds:schemaRef ds:uri="http://purl.org/dc/elements/1.1/"/>
    <ds:schemaRef ds:uri="http://schemas.microsoft.com/office/2006/metadata/properties"/>
    <ds:schemaRef ds:uri="dc046a53-5d1d-410e-bb98-305274721ed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1833</TotalTime>
  <Words>361</Words>
  <Application>Microsoft Office PowerPoint</Application>
  <PresentationFormat>Custom</PresentationFormat>
  <Paragraphs>92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Franklin Gothic Book</vt:lpstr>
      <vt:lpstr>Helvetica</vt:lpstr>
      <vt:lpstr>Lucida Grande</vt:lpstr>
      <vt:lpstr>Wingdings</vt:lpstr>
      <vt:lpstr>Office Theme</vt:lpstr>
      <vt:lpstr>Using Performance Dashboards to Enable Decision-Making</vt:lpstr>
      <vt:lpstr>About Us</vt:lpstr>
      <vt:lpstr>About the Office of Performance</vt:lpstr>
      <vt:lpstr>Overview</vt:lpstr>
      <vt:lpstr>What Counts as a “Dashboard”?</vt:lpstr>
      <vt:lpstr>How do you Build a Dashboard?</vt:lpstr>
      <vt:lpstr>What Types of Dashboards does Metro Have?</vt:lpstr>
      <vt:lpstr>Let’s Explore</vt:lpstr>
      <vt:lpstr>How does Metro Use Dashboards?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Name Here</dc:title>
  <dc:creator>Frost, Kathryn</dc:creator>
  <cp:lastModifiedBy>BRDRoom</cp:lastModifiedBy>
  <cp:revision>43</cp:revision>
  <cp:lastPrinted>2018-04-06T17:51:53Z</cp:lastPrinted>
  <dcterms:created xsi:type="dcterms:W3CDTF">2018-02-01T21:28:46Z</dcterms:created>
  <dcterms:modified xsi:type="dcterms:W3CDTF">2019-08-16T13:21:47Z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0x0101001CE07C2743DE3645A7994EF063025107</vt:lpwstr>
  </property>
  <property fmtid="{D5CDD505-2E9C-101B-9397-08002B2CF9AE}" pid="3" name="AuthorIds_UIVersion_3072">
    <vt:lpwstr>252</vt:lpwstr>
  </property>
</Properties>
</file>