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360" r:id="rId18"/>
    <p:sldId id="341" r:id="rId19"/>
    <p:sldId id="359" r:id="rId20"/>
    <p:sldId id="272" r:id="rId21"/>
    <p:sldId id="420" r:id="rId22"/>
    <p:sldId id="421" r:id="rId23"/>
    <p:sldId id="361" r:id="rId24"/>
    <p:sldId id="422" r:id="rId25"/>
    <p:sldId id="423" r:id="rId26"/>
    <p:sldId id="290" r:id="rId27"/>
    <p:sldId id="301" r:id="rId28"/>
    <p:sldId id="632" r:id="rId29"/>
    <p:sldId id="358" r:id="rId30"/>
    <p:sldId id="639" r:id="rId31"/>
    <p:sldId id="646" r:id="rId32"/>
    <p:sldId id="644" r:id="rId33"/>
    <p:sldId id="645" r:id="rId34"/>
    <p:sldId id="655" r:id="rId35"/>
    <p:sldId id="635" r:id="rId36"/>
    <p:sldId id="362" r:id="rId37"/>
    <p:sldId id="629" r:id="rId38"/>
    <p:sldId id="630" r:id="rId39"/>
    <p:sldId id="504" r:id="rId40"/>
    <p:sldId id="521" r:id="rId41"/>
    <p:sldId id="537" r:id="rId42"/>
    <p:sldId id="648" r:id="rId43"/>
    <p:sldId id="590" r:id="rId44"/>
    <p:sldId id="650" r:id="rId45"/>
    <p:sldId id="647" r:id="rId46"/>
    <p:sldId id="649" r:id="rId47"/>
    <p:sldId id="656" r:id="rId48"/>
    <p:sldId id="64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1AE5C-33C1-469D-B410-FAF950A444ED}" v="5795" dt="2019-04-25T15:21:48.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31" d="100"/>
          <a:sy n="131" d="100"/>
        </p:scale>
        <p:origin x="9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5_1F8_3EAF66DC.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7_209_A636CC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8_219_6C70320A.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dirty="0"/>
              <a:t>Average Weekday Ridership</a:t>
            </a:r>
          </a:p>
        </c:rich>
      </c:tx>
      <c:overlay val="0"/>
    </c:title>
    <c:autoTitleDeleted val="0"/>
    <c:plotArea>
      <c:layout>
        <c:manualLayout>
          <c:layoutTarget val="inner"/>
          <c:xMode val="edge"/>
          <c:yMode val="edge"/>
          <c:x val="7.1236124154205493E-2"/>
          <c:y val="8.951266282998778E-2"/>
          <c:w val="0.92417671988249173"/>
          <c:h val="0.73575479958629797"/>
        </c:manualLayout>
      </c:layout>
      <c:barChart>
        <c:barDir val="col"/>
        <c:grouping val="clustered"/>
        <c:varyColors val="0"/>
        <c:ser>
          <c:idx val="7"/>
          <c:order val="0"/>
          <c:tx>
            <c:strRef>
              <c:f>Sheet1!$B$1</c:f>
              <c:strCache>
                <c:ptCount val="1"/>
                <c:pt idx="0">
                  <c:v>Column2</c:v>
                </c:pt>
              </c:strCache>
            </c:strRef>
          </c:tx>
          <c:spPr>
            <a:solidFill>
              <a:srgbClr val="2F5597"/>
            </a:solidFill>
            <a:ln>
              <a:solidFill>
                <a:schemeClr val="tx1"/>
              </a:solidFill>
            </a:ln>
          </c:spPr>
          <c:invertIfNegative val="0"/>
          <c:dLbls>
            <c:spPr>
              <a:noFill/>
              <a:ln>
                <a:noFill/>
              </a:ln>
              <a:effectLst/>
            </c:spPr>
            <c:txPr>
              <a:bodyPr rot="0" vert="horz" wrap="square" lIns="38100" tIns="19050" rIns="38100" bIns="19050" anchor="ctr" anchorCtr="0">
                <a:spAutoFit/>
              </a:bodyPr>
              <a:lstStyle/>
              <a:p>
                <a:pPr algn="ctr">
                  <a:defRPr lang="en-US"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Legacy West</c:v>
                </c:pt>
                <c:pt idx="1">
                  <c:v>N.C.Plano</c:v>
                </c:pt>
                <c:pt idx="2">
                  <c:v>Rowlett</c:v>
                </c:pt>
                <c:pt idx="3">
                  <c:v>F.N.Plano</c:v>
                </c:pt>
              </c:strCache>
            </c:strRef>
          </c:cat>
          <c:val>
            <c:numRef>
              <c:f>Sheet1!$B$2:$B$5</c:f>
              <c:numCache>
                <c:formatCode>#,##0_);\(#,##0\)</c:formatCode>
                <c:ptCount val="4"/>
                <c:pt idx="0">
                  <c:v>131</c:v>
                </c:pt>
                <c:pt idx="1">
                  <c:v>121</c:v>
                </c:pt>
                <c:pt idx="2">
                  <c:v>125</c:v>
                </c:pt>
                <c:pt idx="3">
                  <c:v>39</c:v>
                </c:pt>
              </c:numCache>
            </c:numRef>
          </c:val>
          <c:extLst>
            <c:ext xmlns:c16="http://schemas.microsoft.com/office/drawing/2014/chart" uri="{C3380CC4-5D6E-409C-BE32-E72D297353CC}">
              <c16:uniqueId val="{00000000-CD80-4F1E-97FE-6B433C84EC4C}"/>
            </c:ext>
          </c:extLst>
        </c:ser>
        <c:dLbls>
          <c:showLegendKey val="0"/>
          <c:showVal val="0"/>
          <c:showCatName val="0"/>
          <c:showSerName val="0"/>
          <c:showPercent val="0"/>
          <c:showBubbleSize val="0"/>
        </c:dLbls>
        <c:gapWidth val="75"/>
        <c:axId val="166203776"/>
        <c:axId val="166205312"/>
      </c:barChart>
      <c:catAx>
        <c:axId val="166203776"/>
        <c:scaling>
          <c:orientation val="minMax"/>
        </c:scaling>
        <c:delete val="0"/>
        <c:axPos val="b"/>
        <c:numFmt formatCode="General" sourceLinked="1"/>
        <c:majorTickMark val="out"/>
        <c:minorTickMark val="none"/>
        <c:tickLblPos val="nextTo"/>
        <c:spPr>
          <a:ln w="12700">
            <a:solidFill>
              <a:schemeClr val="tx1"/>
            </a:solidFill>
          </a:ln>
        </c:spPr>
        <c:txPr>
          <a:bodyPr rot="0" vert="horz"/>
          <a:lstStyle/>
          <a:p>
            <a:pPr>
              <a:defRPr sz="800"/>
            </a:pPr>
            <a:endParaRPr lang="en-US"/>
          </a:p>
        </c:txPr>
        <c:crossAx val="166205312"/>
        <c:crosses val="autoZero"/>
        <c:auto val="1"/>
        <c:lblAlgn val="ctr"/>
        <c:lblOffset val="100"/>
        <c:noMultiLvlLbl val="0"/>
      </c:catAx>
      <c:valAx>
        <c:axId val="166205312"/>
        <c:scaling>
          <c:orientation val="minMax"/>
        </c:scaling>
        <c:delete val="0"/>
        <c:axPos val="l"/>
        <c:majorGridlines/>
        <c:numFmt formatCode="#,##0_);\(#,##0\)" sourceLinked="1"/>
        <c:majorTickMark val="out"/>
        <c:minorTickMark val="none"/>
        <c:tickLblPos val="nextTo"/>
        <c:spPr>
          <a:ln w="19051">
            <a:solidFill>
              <a:schemeClr val="tx1"/>
            </a:solidFill>
          </a:ln>
        </c:spPr>
        <c:txPr>
          <a:bodyPr/>
          <a:lstStyle/>
          <a:p>
            <a:pPr>
              <a:defRPr sz="1000"/>
            </a:pPr>
            <a:endParaRPr lang="en-US"/>
          </a:p>
        </c:txPr>
        <c:crossAx val="166203776"/>
        <c:crosses val="autoZero"/>
        <c:crossBetween val="between"/>
      </c:valAx>
      <c:spPr>
        <a:noFill/>
        <a:ln w="15875">
          <a:solidFill>
            <a:schemeClr val="tx1"/>
          </a:solidFill>
        </a:ln>
      </c:spPr>
    </c:plotArea>
    <c:plotVisOnly val="1"/>
    <c:dispBlanksAs val="gap"/>
    <c:showDLblsOverMax val="0"/>
  </c:chart>
  <c:spPr>
    <a:solidFill>
      <a:schemeClr val="bg1"/>
    </a:solidFill>
    <a:ln w="12700">
      <a:solidFill>
        <a:schemeClr val="tx1"/>
      </a:solidFill>
    </a:ln>
    <a:effectLst/>
  </c:spPr>
  <c:txPr>
    <a:bodyPr/>
    <a:lstStyle/>
    <a:p>
      <a:pPr>
        <a:defRPr sz="1200">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00" dirty="0"/>
              <a:t>Average Weekday Ridership</a:t>
            </a:r>
          </a:p>
        </c:rich>
      </c:tx>
      <c:overlay val="0"/>
    </c:title>
    <c:autoTitleDeleted val="0"/>
    <c:plotArea>
      <c:layout>
        <c:manualLayout>
          <c:layoutTarget val="inner"/>
          <c:xMode val="edge"/>
          <c:yMode val="edge"/>
          <c:x val="7.1236124154205493E-2"/>
          <c:y val="8.951266282998778E-2"/>
          <c:w val="0.92417671988249173"/>
          <c:h val="0.73575479958629797"/>
        </c:manualLayout>
      </c:layout>
      <c:barChart>
        <c:barDir val="col"/>
        <c:grouping val="clustered"/>
        <c:varyColors val="0"/>
        <c:ser>
          <c:idx val="7"/>
          <c:order val="0"/>
          <c:tx>
            <c:strRef>
              <c:f>Sheet1!$B$1</c:f>
              <c:strCache>
                <c:ptCount val="1"/>
                <c:pt idx="0">
                  <c:v>Column2</c:v>
                </c:pt>
              </c:strCache>
            </c:strRef>
          </c:tx>
          <c:spPr>
            <a:solidFill>
              <a:srgbClr val="2F5597"/>
            </a:solidFill>
            <a:ln>
              <a:solidFill>
                <a:schemeClr val="tx1"/>
              </a:solidFill>
            </a:ln>
          </c:spPr>
          <c:invertIfNegative val="0"/>
          <c:dLbls>
            <c:spPr>
              <a:noFill/>
              <a:ln>
                <a:noFill/>
              </a:ln>
              <a:effectLst/>
            </c:spPr>
            <c:txPr>
              <a:bodyPr rot="0" vert="horz" wrap="square" lIns="38100" tIns="19050" rIns="38100" bIns="19050" anchor="ctr" anchorCtr="0">
                <a:spAutoFit/>
              </a:bodyPr>
              <a:lstStyle/>
              <a:p>
                <a:pPr algn="ctr">
                  <a:defRPr lang="en-US"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Inland Port</c:v>
                </c:pt>
                <c:pt idx="1">
                  <c:v>Kleberg</c:v>
                </c:pt>
                <c:pt idx="2">
                  <c:v>Rylie</c:v>
                </c:pt>
              </c:strCache>
            </c:strRef>
          </c:cat>
          <c:val>
            <c:numRef>
              <c:f>Sheet1!$B$2:$B$4</c:f>
              <c:numCache>
                <c:formatCode>#,##0_);\(#,##0\)</c:formatCode>
                <c:ptCount val="3"/>
                <c:pt idx="0">
                  <c:v>47</c:v>
                </c:pt>
                <c:pt idx="1">
                  <c:v>76</c:v>
                </c:pt>
                <c:pt idx="2">
                  <c:v>24</c:v>
                </c:pt>
              </c:numCache>
            </c:numRef>
          </c:val>
          <c:extLst>
            <c:ext xmlns:c16="http://schemas.microsoft.com/office/drawing/2014/chart" uri="{C3380CC4-5D6E-409C-BE32-E72D297353CC}">
              <c16:uniqueId val="{00000000-210B-4451-B161-00EFC523BFAE}"/>
            </c:ext>
          </c:extLst>
        </c:ser>
        <c:dLbls>
          <c:showLegendKey val="0"/>
          <c:showVal val="0"/>
          <c:showCatName val="0"/>
          <c:showSerName val="0"/>
          <c:showPercent val="0"/>
          <c:showBubbleSize val="0"/>
        </c:dLbls>
        <c:gapWidth val="75"/>
        <c:axId val="166203776"/>
        <c:axId val="166205312"/>
      </c:barChart>
      <c:catAx>
        <c:axId val="166203776"/>
        <c:scaling>
          <c:orientation val="minMax"/>
        </c:scaling>
        <c:delete val="0"/>
        <c:axPos val="b"/>
        <c:numFmt formatCode="General" sourceLinked="1"/>
        <c:majorTickMark val="out"/>
        <c:minorTickMark val="none"/>
        <c:tickLblPos val="nextTo"/>
        <c:spPr>
          <a:ln w="19051">
            <a:solidFill>
              <a:schemeClr val="tx1"/>
            </a:solidFill>
          </a:ln>
        </c:spPr>
        <c:txPr>
          <a:bodyPr rot="0" vert="horz"/>
          <a:lstStyle/>
          <a:p>
            <a:pPr>
              <a:defRPr sz="800"/>
            </a:pPr>
            <a:endParaRPr lang="en-US"/>
          </a:p>
        </c:txPr>
        <c:crossAx val="166205312"/>
        <c:crosses val="autoZero"/>
        <c:auto val="1"/>
        <c:lblAlgn val="ctr"/>
        <c:lblOffset val="100"/>
        <c:noMultiLvlLbl val="0"/>
      </c:catAx>
      <c:valAx>
        <c:axId val="166205312"/>
        <c:scaling>
          <c:orientation val="minMax"/>
        </c:scaling>
        <c:delete val="0"/>
        <c:axPos val="l"/>
        <c:majorGridlines/>
        <c:numFmt formatCode="#,##0_);\(#,##0\)" sourceLinked="1"/>
        <c:majorTickMark val="out"/>
        <c:minorTickMark val="none"/>
        <c:tickLblPos val="nextTo"/>
        <c:spPr>
          <a:ln w="19051">
            <a:solidFill>
              <a:schemeClr val="tx1"/>
            </a:solidFill>
          </a:ln>
        </c:spPr>
        <c:txPr>
          <a:bodyPr/>
          <a:lstStyle/>
          <a:p>
            <a:pPr>
              <a:defRPr sz="1000"/>
            </a:pPr>
            <a:endParaRPr lang="en-US"/>
          </a:p>
        </c:txPr>
        <c:crossAx val="166203776"/>
        <c:crosses val="autoZero"/>
        <c:crossBetween val="between"/>
      </c:valAx>
      <c:spPr>
        <a:noFill/>
        <a:ln w="15875">
          <a:solidFill>
            <a:schemeClr val="tx1"/>
          </a:solidFill>
        </a:ln>
      </c:spPr>
    </c:plotArea>
    <c:plotVisOnly val="1"/>
    <c:dispBlanksAs val="gap"/>
    <c:showDLblsOverMax val="0"/>
  </c:chart>
  <c:spPr>
    <a:solidFill>
      <a:schemeClr val="bg1"/>
    </a:solidFill>
    <a:ln w="12700">
      <a:solidFill>
        <a:schemeClr val="tx1"/>
      </a:solidFill>
    </a:ln>
    <a:effectLst/>
  </c:spPr>
  <c:txPr>
    <a:bodyPr/>
    <a:lstStyle/>
    <a:p>
      <a:pPr>
        <a:defRPr sz="1200">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b="1" i="0" u="none" strike="noStrike" baseline="0">
                <a:effectLst/>
              </a:rPr>
              <a:t>February  Effect of Service Modifications –  Route 842 vs. </a:t>
            </a:r>
            <a:r>
              <a:rPr lang="en-US" sz="1440" b="1" i="0" u="none" strike="noStrike" baseline="0" err="1">
                <a:effectLst/>
              </a:rPr>
              <a:t>GoLink</a:t>
            </a:r>
            <a:r>
              <a:rPr lang="en-US" sz="1440" b="1" i="0" u="none" strike="noStrike" baseline="0">
                <a:effectLst/>
              </a:rPr>
              <a:t> Average Weekday Ridership</a:t>
            </a:r>
            <a:endParaRPr lang="en-US"/>
          </a:p>
        </c:rich>
      </c:tx>
      <c:overlay val="0"/>
    </c:title>
    <c:autoTitleDeleted val="0"/>
    <c:plotArea>
      <c:layout/>
      <c:barChart>
        <c:barDir val="col"/>
        <c:grouping val="clustered"/>
        <c:varyColors val="0"/>
        <c:ser>
          <c:idx val="0"/>
          <c:order val="0"/>
          <c:tx>
            <c:strRef>
              <c:f>Sheet1!$B$1</c:f>
              <c:strCache>
                <c:ptCount val="1"/>
                <c:pt idx="0">
                  <c:v>2018</c:v>
                </c:pt>
              </c:strCache>
            </c:strRef>
          </c:tx>
          <c:spPr>
            <a:solidFill>
              <a:srgbClr val="0070C0"/>
            </a:solidFill>
            <a:ln w="12700">
              <a:solidFill>
                <a:schemeClr val="tx1"/>
              </a:solidFill>
            </a:ln>
          </c:spPr>
          <c:invertIfNegative val="0"/>
          <c:dLbls>
            <c:spPr>
              <a:noFill/>
              <a:ln>
                <a:noFill/>
              </a:ln>
              <a:effectLst/>
            </c:spPr>
            <c:txPr>
              <a:bodyPr rot="0" vert="horz"/>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Route 842 (Feb 2018)</c:v>
                </c:pt>
                <c:pt idx="1">
                  <c:v>Kleberg/Rylie</c:v>
                </c:pt>
              </c:strCache>
            </c:strRef>
          </c:cat>
          <c:val>
            <c:numRef>
              <c:f>Sheet1!$B$2:$B$3</c:f>
              <c:numCache>
                <c:formatCode>#,##0_);\(#,##0\)</c:formatCode>
                <c:ptCount val="2"/>
                <c:pt idx="0">
                  <c:v>69</c:v>
                </c:pt>
                <c:pt idx="1">
                  <c:v>92</c:v>
                </c:pt>
              </c:numCache>
            </c:numRef>
          </c:val>
          <c:extLst>
            <c:ext xmlns:c16="http://schemas.microsoft.com/office/drawing/2014/chart" uri="{C3380CC4-5D6E-409C-BE32-E72D297353CC}">
              <c16:uniqueId val="{00000000-9D80-416E-ACB6-2B00F8C6FA87}"/>
            </c:ext>
          </c:extLst>
        </c:ser>
        <c:dLbls>
          <c:showLegendKey val="0"/>
          <c:showVal val="0"/>
          <c:showCatName val="0"/>
          <c:showSerName val="0"/>
          <c:showPercent val="0"/>
          <c:showBubbleSize val="0"/>
        </c:dLbls>
        <c:gapWidth val="150"/>
        <c:axId val="165683200"/>
        <c:axId val="165684736"/>
      </c:barChart>
      <c:catAx>
        <c:axId val="165683200"/>
        <c:scaling>
          <c:orientation val="minMax"/>
        </c:scaling>
        <c:delete val="0"/>
        <c:axPos val="b"/>
        <c:numFmt formatCode="General" sourceLinked="1"/>
        <c:majorTickMark val="out"/>
        <c:minorTickMark val="none"/>
        <c:tickLblPos val="nextTo"/>
        <c:spPr>
          <a:ln w="19051">
            <a:solidFill>
              <a:schemeClr val="tx1"/>
            </a:solidFill>
          </a:ln>
        </c:spPr>
        <c:crossAx val="165684736"/>
        <c:crosses val="autoZero"/>
        <c:auto val="1"/>
        <c:lblAlgn val="ctr"/>
        <c:lblOffset val="100"/>
        <c:noMultiLvlLbl val="0"/>
      </c:catAx>
      <c:valAx>
        <c:axId val="165684736"/>
        <c:scaling>
          <c:orientation val="minMax"/>
          <c:min val="0"/>
        </c:scaling>
        <c:delete val="0"/>
        <c:axPos val="l"/>
        <c:majorGridlines/>
        <c:numFmt formatCode="#,##0_);\(#,##0\)" sourceLinked="1"/>
        <c:majorTickMark val="out"/>
        <c:minorTickMark val="none"/>
        <c:tickLblPos val="nextTo"/>
        <c:spPr>
          <a:ln w="19051">
            <a:solidFill>
              <a:schemeClr val="tx1"/>
            </a:solidFill>
          </a:ln>
        </c:spPr>
        <c:crossAx val="165683200"/>
        <c:crosses val="autoZero"/>
        <c:crossBetween val="between"/>
      </c:valAx>
      <c:spPr>
        <a:noFill/>
        <a:ln w="15875">
          <a:solidFill>
            <a:schemeClr val="tx1"/>
          </a:solidFill>
        </a:ln>
      </c:spPr>
    </c:plotArea>
    <c:plotVisOnly val="1"/>
    <c:dispBlanksAs val="gap"/>
    <c:showDLblsOverMax val="0"/>
  </c:chart>
  <c:spPr>
    <a:noFill/>
    <a:ln w="12700">
      <a:noFill/>
    </a:ln>
    <a:effectLst/>
  </c:spPr>
  <c:txPr>
    <a:bodyPr/>
    <a:lstStyle/>
    <a:p>
      <a:pPr>
        <a:defRPr sz="1200">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b="1" i="0" u="none" strike="noStrike" baseline="0">
                <a:effectLst/>
              </a:rPr>
              <a:t>February  Effect of Service Modifications –  North Central Plano </a:t>
            </a:r>
            <a:r>
              <a:rPr lang="en-US" sz="1440" b="1" i="0" u="none" strike="noStrike" baseline="0" err="1">
                <a:effectLst/>
              </a:rPr>
              <a:t>GoLink</a:t>
            </a:r>
            <a:r>
              <a:rPr lang="en-US" sz="1440" b="1" i="0" u="none" strike="noStrike" baseline="0">
                <a:effectLst/>
              </a:rPr>
              <a:t> vs. DART-on-Call</a:t>
            </a:r>
            <a:endParaRPr lang="en-US"/>
          </a:p>
        </c:rich>
      </c:tx>
      <c:overlay val="0"/>
    </c:title>
    <c:autoTitleDeleted val="0"/>
    <c:plotArea>
      <c:layout/>
      <c:barChart>
        <c:barDir val="col"/>
        <c:grouping val="clustered"/>
        <c:varyColors val="0"/>
        <c:ser>
          <c:idx val="0"/>
          <c:order val="0"/>
          <c:tx>
            <c:strRef>
              <c:f>Sheet1!$B$1</c:f>
              <c:strCache>
                <c:ptCount val="1"/>
                <c:pt idx="0">
                  <c:v>2018</c:v>
                </c:pt>
              </c:strCache>
            </c:strRef>
          </c:tx>
          <c:spPr>
            <a:solidFill>
              <a:srgbClr val="0070C0"/>
            </a:solidFill>
            <a:ln w="12700">
              <a:solidFill>
                <a:schemeClr val="tx1"/>
              </a:solidFill>
            </a:ln>
          </c:spPr>
          <c:invertIfNegative val="0"/>
          <c:dLbls>
            <c:spPr>
              <a:noFill/>
              <a:ln>
                <a:noFill/>
              </a:ln>
              <a:effectLst/>
            </c:spPr>
            <c:txPr>
              <a:bodyPr rot="0" vert="horz"/>
              <a:lstStyle/>
              <a:p>
                <a:pPr>
                  <a:defRPr sz="14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DART-on-Call (Feb. 2018)</c:v>
                </c:pt>
                <c:pt idx="1">
                  <c:v>GoLink</c:v>
                </c:pt>
              </c:strCache>
            </c:strRef>
          </c:cat>
          <c:val>
            <c:numRef>
              <c:f>Sheet1!$B$2:$B$3</c:f>
              <c:numCache>
                <c:formatCode>#,##0_);\(#,##0\)</c:formatCode>
                <c:ptCount val="2"/>
                <c:pt idx="0">
                  <c:v>81</c:v>
                </c:pt>
                <c:pt idx="1">
                  <c:v>132</c:v>
                </c:pt>
              </c:numCache>
            </c:numRef>
          </c:val>
          <c:extLst>
            <c:ext xmlns:c16="http://schemas.microsoft.com/office/drawing/2014/chart" uri="{C3380CC4-5D6E-409C-BE32-E72D297353CC}">
              <c16:uniqueId val="{00000000-9D80-416E-ACB6-2B00F8C6FA87}"/>
            </c:ext>
          </c:extLst>
        </c:ser>
        <c:dLbls>
          <c:showLegendKey val="0"/>
          <c:showVal val="0"/>
          <c:showCatName val="0"/>
          <c:showSerName val="0"/>
          <c:showPercent val="0"/>
          <c:showBubbleSize val="0"/>
        </c:dLbls>
        <c:gapWidth val="150"/>
        <c:axId val="165816960"/>
        <c:axId val="165826944"/>
      </c:barChart>
      <c:catAx>
        <c:axId val="165816960"/>
        <c:scaling>
          <c:orientation val="minMax"/>
        </c:scaling>
        <c:delete val="0"/>
        <c:axPos val="b"/>
        <c:numFmt formatCode="General" sourceLinked="1"/>
        <c:majorTickMark val="out"/>
        <c:minorTickMark val="none"/>
        <c:tickLblPos val="nextTo"/>
        <c:spPr>
          <a:ln w="19051">
            <a:solidFill>
              <a:schemeClr val="tx1"/>
            </a:solidFill>
          </a:ln>
        </c:spPr>
        <c:crossAx val="165826944"/>
        <c:crosses val="autoZero"/>
        <c:auto val="1"/>
        <c:lblAlgn val="ctr"/>
        <c:lblOffset val="100"/>
        <c:noMultiLvlLbl val="0"/>
      </c:catAx>
      <c:valAx>
        <c:axId val="165826944"/>
        <c:scaling>
          <c:orientation val="minMax"/>
          <c:min val="0"/>
        </c:scaling>
        <c:delete val="0"/>
        <c:axPos val="l"/>
        <c:majorGridlines/>
        <c:numFmt formatCode="#,##0_);\(#,##0\)" sourceLinked="1"/>
        <c:majorTickMark val="out"/>
        <c:minorTickMark val="none"/>
        <c:tickLblPos val="nextTo"/>
        <c:spPr>
          <a:ln w="19051">
            <a:solidFill>
              <a:schemeClr val="tx1"/>
            </a:solidFill>
          </a:ln>
        </c:spPr>
        <c:crossAx val="165816960"/>
        <c:crosses val="autoZero"/>
        <c:crossBetween val="between"/>
      </c:valAx>
      <c:spPr>
        <a:noFill/>
        <a:ln w="15875">
          <a:solidFill>
            <a:schemeClr val="tx1"/>
          </a:solidFill>
        </a:ln>
      </c:spPr>
    </c:plotArea>
    <c:plotVisOnly val="1"/>
    <c:dispBlanksAs val="gap"/>
    <c:showDLblsOverMax val="0"/>
  </c:chart>
  <c:spPr>
    <a:noFill/>
    <a:ln w="12700">
      <a:noFill/>
    </a:ln>
    <a:effectLst/>
  </c:spPr>
  <c:txPr>
    <a:bodyPr/>
    <a:lstStyle/>
    <a:p>
      <a:pPr>
        <a:defRPr sz="1200">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40" b="1" i="0" u="none" strike="noStrike" baseline="0">
                <a:effectLst/>
              </a:rPr>
              <a:t>February  Effect of Service Modifications –  Rowlett </a:t>
            </a:r>
            <a:r>
              <a:rPr lang="en-US" sz="1440" b="1" i="0" u="none" strike="noStrike" baseline="0" err="1">
                <a:effectLst/>
              </a:rPr>
              <a:t>GoLink</a:t>
            </a:r>
            <a:r>
              <a:rPr lang="en-US" sz="1440" b="1" i="0" u="none" strike="noStrike" baseline="0">
                <a:effectLst/>
              </a:rPr>
              <a:t> vs. DART-on-Call</a:t>
            </a:r>
            <a:endParaRPr lang="en-US"/>
          </a:p>
        </c:rich>
      </c:tx>
      <c:overlay val="0"/>
    </c:title>
    <c:autoTitleDeleted val="0"/>
    <c:plotArea>
      <c:layout/>
      <c:barChart>
        <c:barDir val="col"/>
        <c:grouping val="clustered"/>
        <c:varyColors val="0"/>
        <c:ser>
          <c:idx val="0"/>
          <c:order val="0"/>
          <c:tx>
            <c:strRef>
              <c:f>Sheet1!$B$1</c:f>
              <c:strCache>
                <c:ptCount val="1"/>
                <c:pt idx="0">
                  <c:v>2018</c:v>
                </c:pt>
              </c:strCache>
            </c:strRef>
          </c:tx>
          <c:spPr>
            <a:solidFill>
              <a:srgbClr val="0070C0"/>
            </a:solidFill>
            <a:ln w="12700">
              <a:solidFill>
                <a:schemeClr val="tx1"/>
              </a:solidFill>
            </a:ln>
          </c:spPr>
          <c:invertIfNegative val="0"/>
          <c:dLbls>
            <c:spPr>
              <a:noFill/>
              <a:ln>
                <a:noFill/>
              </a:ln>
              <a:effectLst/>
            </c:spPr>
            <c:txPr>
              <a:bodyPr rot="0" vert="horz"/>
              <a:lstStyle/>
              <a:p>
                <a:pPr>
                  <a:defRPr sz="14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DART-on-Call (Feb. 2018)</c:v>
                </c:pt>
                <c:pt idx="1">
                  <c:v>GoLink</c:v>
                </c:pt>
              </c:strCache>
            </c:strRef>
          </c:cat>
          <c:val>
            <c:numRef>
              <c:f>Sheet1!$B$2:$B$3</c:f>
              <c:numCache>
                <c:formatCode>#,##0_);\(#,##0\)</c:formatCode>
                <c:ptCount val="2"/>
                <c:pt idx="0">
                  <c:v>45</c:v>
                </c:pt>
                <c:pt idx="1">
                  <c:v>137</c:v>
                </c:pt>
              </c:numCache>
            </c:numRef>
          </c:val>
          <c:extLst>
            <c:ext xmlns:c16="http://schemas.microsoft.com/office/drawing/2014/chart" uri="{C3380CC4-5D6E-409C-BE32-E72D297353CC}">
              <c16:uniqueId val="{00000000-9D80-416E-ACB6-2B00F8C6FA87}"/>
            </c:ext>
          </c:extLst>
        </c:ser>
        <c:dLbls>
          <c:showLegendKey val="0"/>
          <c:showVal val="0"/>
          <c:showCatName val="0"/>
          <c:showSerName val="0"/>
          <c:showPercent val="0"/>
          <c:showBubbleSize val="0"/>
        </c:dLbls>
        <c:gapWidth val="150"/>
        <c:axId val="148780928"/>
        <c:axId val="148951040"/>
      </c:barChart>
      <c:catAx>
        <c:axId val="148780928"/>
        <c:scaling>
          <c:orientation val="minMax"/>
        </c:scaling>
        <c:delete val="0"/>
        <c:axPos val="b"/>
        <c:numFmt formatCode="General" sourceLinked="1"/>
        <c:majorTickMark val="out"/>
        <c:minorTickMark val="none"/>
        <c:tickLblPos val="nextTo"/>
        <c:spPr>
          <a:ln w="19051">
            <a:solidFill>
              <a:schemeClr val="tx1"/>
            </a:solidFill>
          </a:ln>
        </c:spPr>
        <c:crossAx val="148951040"/>
        <c:crosses val="autoZero"/>
        <c:auto val="1"/>
        <c:lblAlgn val="ctr"/>
        <c:lblOffset val="100"/>
        <c:noMultiLvlLbl val="0"/>
      </c:catAx>
      <c:valAx>
        <c:axId val="148951040"/>
        <c:scaling>
          <c:orientation val="minMax"/>
          <c:min val="0"/>
        </c:scaling>
        <c:delete val="0"/>
        <c:axPos val="l"/>
        <c:majorGridlines/>
        <c:numFmt formatCode="#,##0_);\(#,##0\)" sourceLinked="1"/>
        <c:majorTickMark val="out"/>
        <c:minorTickMark val="none"/>
        <c:tickLblPos val="nextTo"/>
        <c:spPr>
          <a:ln w="19051">
            <a:solidFill>
              <a:schemeClr val="tx1"/>
            </a:solidFill>
          </a:ln>
        </c:spPr>
        <c:crossAx val="148780928"/>
        <c:crosses val="autoZero"/>
        <c:crossBetween val="between"/>
      </c:valAx>
      <c:spPr>
        <a:noFill/>
        <a:ln w="15875">
          <a:solidFill>
            <a:schemeClr val="tx1"/>
          </a:solidFill>
        </a:ln>
      </c:spPr>
    </c:plotArea>
    <c:plotVisOnly val="1"/>
    <c:dispBlanksAs val="gap"/>
    <c:showDLblsOverMax val="0"/>
  </c:chart>
  <c:spPr>
    <a:noFill/>
    <a:ln w="12700">
      <a:noFill/>
    </a:ln>
    <a:effectLst/>
  </c:spPr>
  <c:txPr>
    <a:bodyPr/>
    <a:lstStyle/>
    <a:p>
      <a:pPr>
        <a:defRPr sz="1200">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Riders</c:v>
                </c:pt>
              </c:strCache>
            </c:strRef>
          </c:tx>
          <c:spPr>
            <a:ln w="50800" cap="rnd">
              <a:solidFill>
                <a:schemeClr val="accent5">
                  <a:lumMod val="50000"/>
                </a:schemeClr>
              </a:solidFill>
              <a:round/>
            </a:ln>
            <a:effectLst>
              <a:outerShdw blurRad="50800" dist="38100" dir="2700000" algn="tl" rotWithShape="0">
                <a:prstClr val="black">
                  <a:alpha val="40000"/>
                </a:prst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Week of 3/11/19</c:v>
                </c:pt>
                <c:pt idx="1">
                  <c:v>Week of 3/18/19</c:v>
                </c:pt>
                <c:pt idx="2">
                  <c:v>Week of 3/25/19</c:v>
                </c:pt>
                <c:pt idx="3">
                  <c:v>Week of 4/1/19</c:v>
                </c:pt>
                <c:pt idx="4">
                  <c:v>Week of 4/8/19</c:v>
                </c:pt>
              </c:strCache>
            </c:strRef>
          </c:cat>
          <c:val>
            <c:numRef>
              <c:f>Sheet1!$B$2:$B$6</c:f>
              <c:numCache>
                <c:formatCode>General</c:formatCode>
                <c:ptCount val="5"/>
                <c:pt idx="0">
                  <c:v>212</c:v>
                </c:pt>
                <c:pt idx="1">
                  <c:v>369</c:v>
                </c:pt>
                <c:pt idx="2">
                  <c:v>461</c:v>
                </c:pt>
                <c:pt idx="3">
                  <c:v>493</c:v>
                </c:pt>
                <c:pt idx="4">
                  <c:v>591</c:v>
                </c:pt>
              </c:numCache>
            </c:numRef>
          </c:val>
          <c:smooth val="0"/>
          <c:extLst>
            <c:ext xmlns:c16="http://schemas.microsoft.com/office/drawing/2014/chart" uri="{C3380CC4-5D6E-409C-BE32-E72D297353CC}">
              <c16:uniqueId val="{00000000-2165-4939-B8E3-D306903465CD}"/>
            </c:ext>
          </c:extLst>
        </c:ser>
        <c:dLbls>
          <c:showLegendKey val="0"/>
          <c:showVal val="0"/>
          <c:showCatName val="0"/>
          <c:showSerName val="0"/>
          <c:showPercent val="0"/>
          <c:showBubbleSize val="0"/>
        </c:dLbls>
        <c:smooth val="0"/>
        <c:axId val="520805064"/>
        <c:axId val="520802768"/>
      </c:lineChart>
      <c:catAx>
        <c:axId val="52080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802768"/>
        <c:crosses val="autoZero"/>
        <c:auto val="1"/>
        <c:lblAlgn val="ctr"/>
        <c:lblOffset val="100"/>
        <c:noMultiLvlLbl val="0"/>
      </c:catAx>
      <c:valAx>
        <c:axId val="52080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805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0"/>
      <c:rAngAx val="0"/>
    </c:view3D>
    <c:floor>
      <c:thickness val="0"/>
    </c:floor>
    <c:sideWall>
      <c:thickness val="0"/>
    </c:sideWall>
    <c:backWall>
      <c:thickness val="0"/>
    </c:backWall>
    <c:plotArea>
      <c:layout/>
      <c:pie3DChart>
        <c:varyColors val="1"/>
        <c:ser>
          <c:idx val="0"/>
          <c:order val="0"/>
          <c:tx>
            <c:strRef>
              <c:f>Sheet1!$B$1</c:f>
              <c:strCache>
                <c:ptCount val="1"/>
                <c:pt idx="0">
                  <c:v>Total</c:v>
                </c:pt>
              </c:strCache>
            </c:strRef>
          </c:tx>
          <c:spPr>
            <a:ln w="15875">
              <a:solidFill>
                <a:schemeClr val="bg1"/>
              </a:solidFill>
            </a:ln>
            <a:effectLst>
              <a:outerShdw blurRad="114300" dist="101600" dir="2700000" algn="tl" rotWithShape="0">
                <a:prstClr val="black">
                  <a:alpha val="40000"/>
                </a:prstClr>
              </a:outerShdw>
            </a:effectLst>
          </c:spPr>
          <c:explosion val="25"/>
          <c:dPt>
            <c:idx val="0"/>
            <c:bubble3D val="0"/>
            <c:spPr>
              <a:solidFill>
                <a:schemeClr val="accent1"/>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1-7959-4D27-A2A7-872C8FBAF232}"/>
              </c:ext>
            </c:extLst>
          </c:dPt>
          <c:dPt>
            <c:idx val="1"/>
            <c:bubble3D val="0"/>
            <c:spPr>
              <a:solidFill>
                <a:srgbClr val="C00000"/>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3-7959-4D27-A2A7-872C8FBAF232}"/>
              </c:ext>
            </c:extLst>
          </c:dPt>
          <c:dPt>
            <c:idx val="2"/>
            <c:bubble3D val="0"/>
            <c:spPr>
              <a:solidFill>
                <a:schemeClr val="accent6"/>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5-7959-4D27-A2A7-872C8FBAF232}"/>
              </c:ext>
            </c:extLst>
          </c:dPt>
          <c:dPt>
            <c:idx val="3"/>
            <c:bubble3D val="0"/>
            <c:spPr>
              <a:solidFill>
                <a:schemeClr val="accent4">
                  <a:lumMod val="20000"/>
                  <a:lumOff val="80000"/>
                </a:schemeClr>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7-7959-4D27-A2A7-872C8FBAF232}"/>
              </c:ext>
            </c:extLst>
          </c:dPt>
          <c:dPt>
            <c:idx val="4"/>
            <c:bubble3D val="0"/>
            <c:spPr>
              <a:solidFill>
                <a:schemeClr val="bg1">
                  <a:lumMod val="50000"/>
                </a:schemeClr>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8-398F-41E6-842C-30723F1916F2}"/>
              </c:ext>
            </c:extLst>
          </c:dPt>
          <c:dPt>
            <c:idx val="5"/>
            <c:bubble3D val="0"/>
            <c:spPr>
              <a:solidFill>
                <a:srgbClr val="7030A0"/>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9-398F-41E6-842C-30723F1916F2}"/>
              </c:ext>
            </c:extLst>
          </c:dPt>
          <c:dPt>
            <c:idx val="6"/>
            <c:bubble3D val="0"/>
            <c:spPr>
              <a:solidFill>
                <a:schemeClr val="accent2">
                  <a:lumMod val="75000"/>
                </a:schemeClr>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B-3214-4DFC-B619-3490F351850B}"/>
              </c:ext>
            </c:extLst>
          </c:dPt>
          <c:dPt>
            <c:idx val="7"/>
            <c:bubble3D val="0"/>
            <c:spPr>
              <a:solidFill>
                <a:schemeClr val="accent1"/>
              </a:solidFill>
              <a:ln w="15875">
                <a:solidFill>
                  <a:schemeClr val="bg1"/>
                </a:solidFill>
              </a:ln>
              <a:effectLst>
                <a:outerShdw blurRad="114300" dist="101600" dir="2700000" algn="tl" rotWithShape="0">
                  <a:prstClr val="black">
                    <a:alpha val="40000"/>
                  </a:prstClr>
                </a:outerShdw>
              </a:effectLst>
            </c:spPr>
            <c:extLst>
              <c:ext xmlns:c16="http://schemas.microsoft.com/office/drawing/2014/chart" uri="{C3380CC4-5D6E-409C-BE32-E72D297353CC}">
                <c16:uniqueId val="{0000000F-3214-4DFC-B619-3490F351850B}"/>
              </c:ext>
            </c:extLst>
          </c:dPt>
          <c:dLbls>
            <c:dLbl>
              <c:idx val="0"/>
              <c:layout>
                <c:manualLayout>
                  <c:x val="-4.0621007279750411E-2"/>
                  <c:y val="3.4927594414713513E-2"/>
                </c:manualLayout>
              </c:layout>
              <c:numFmt formatCode="0.0%" sourceLinked="0"/>
              <c:spPr/>
              <c:txPr>
                <a:bodyPr/>
                <a:lstStyle/>
                <a:p>
                  <a:pPr>
                    <a:defRPr sz="1600" b="1">
                      <a:solidFill>
                        <a:schemeClr val="tx1"/>
                      </a:solidFill>
                      <a:effectLst>
                        <a:outerShdw blurRad="38100" dist="38100" dir="2700000" algn="tl">
                          <a:srgbClr val="000000">
                            <a:alpha val="43137"/>
                          </a:srgbClr>
                        </a:outerShdw>
                      </a:effectLst>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959-4D27-A2A7-872C8FBAF232}"/>
                </c:ext>
              </c:extLst>
            </c:dLbl>
            <c:dLbl>
              <c:idx val="1"/>
              <c:layout>
                <c:manualLayout>
                  <c:x val="-1.1408037438716387E-2"/>
                  <c:y val="-1.75887429923753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59-4D27-A2A7-872C8FBAF232}"/>
                </c:ext>
              </c:extLst>
            </c:dLbl>
            <c:dLbl>
              <c:idx val="2"/>
              <c:layout>
                <c:manualLayout>
                  <c:x val="-2.0413014410934484E-3"/>
                  <c:y val="-1.745727925747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959-4D27-A2A7-872C8FBAF232}"/>
                </c:ext>
              </c:extLst>
            </c:dLbl>
            <c:dLbl>
              <c:idx val="3"/>
              <c:layout>
                <c:manualLayout>
                  <c:x val="0.11320754716981132"/>
                  <c:y val="7.12546700006165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959-4D27-A2A7-872C8FBAF232}"/>
                </c:ext>
              </c:extLst>
            </c:dLbl>
            <c:dLbl>
              <c:idx val="4"/>
              <c:layout>
                <c:manualLayout>
                  <c:x val="0.10833853315505379"/>
                  <c:y val="9.1967389039636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398F-41E6-842C-30723F1916F2}"/>
                </c:ext>
              </c:extLst>
            </c:dLbl>
            <c:dLbl>
              <c:idx val="5"/>
              <c:layout>
                <c:manualLayout>
                  <c:x val="-4.2071262318625263E-2"/>
                  <c:y val="5.58294444740268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98F-41E6-842C-30723F1916F2}"/>
                </c:ext>
              </c:extLst>
            </c:dLbl>
            <c:numFmt formatCode="0.0%" sourceLinked="0"/>
            <c:spPr>
              <a:noFill/>
              <a:ln>
                <a:noFill/>
              </a:ln>
              <a:effectLst/>
            </c:spPr>
            <c:txPr>
              <a:bodyPr/>
              <a:lstStyle/>
              <a:p>
                <a:pPr>
                  <a:defRPr sz="1600" b="1">
                    <a:solidFill>
                      <a:schemeClr val="tx1"/>
                    </a:solidFill>
                    <a:effectLst>
                      <a:outerShdw blurRad="38100" dist="38100" dir="2700000" algn="tl">
                        <a:srgbClr val="000000">
                          <a:alpha val="43137"/>
                        </a:srgbClr>
                      </a:outerShdw>
                    </a:effectLst>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(no answer)</c:v>
                </c:pt>
                <c:pt idx="1">
                  <c:v>Average</c:v>
                </c:pt>
                <c:pt idx="2">
                  <c:v>Excellent</c:v>
                </c:pt>
                <c:pt idx="3">
                  <c:v>Good</c:v>
                </c:pt>
                <c:pt idx="4">
                  <c:v>Poor</c:v>
                </c:pt>
                <c:pt idx="5">
                  <c:v>Very Poor</c:v>
                </c:pt>
              </c:strCache>
            </c:strRef>
          </c:cat>
          <c:val>
            <c:numRef>
              <c:f>Sheet1!$B$2:$B$7</c:f>
              <c:numCache>
                <c:formatCode>General</c:formatCode>
                <c:ptCount val="6"/>
                <c:pt idx="0">
                  <c:v>23</c:v>
                </c:pt>
                <c:pt idx="1">
                  <c:v>29</c:v>
                </c:pt>
                <c:pt idx="2">
                  <c:v>130</c:v>
                </c:pt>
                <c:pt idx="3">
                  <c:v>69</c:v>
                </c:pt>
                <c:pt idx="4">
                  <c:v>3</c:v>
                </c:pt>
                <c:pt idx="5" formatCode="#,##0">
                  <c:v>1</c:v>
                </c:pt>
              </c:numCache>
            </c:numRef>
          </c:val>
          <c:extLst>
            <c:ext xmlns:c16="http://schemas.microsoft.com/office/drawing/2014/chart" uri="{C3380CC4-5D6E-409C-BE32-E72D297353CC}">
              <c16:uniqueId val="{0000000B-7959-4D27-A2A7-872C8FBAF232}"/>
            </c:ext>
          </c:extLst>
        </c:ser>
        <c:dLbls>
          <c:showLegendKey val="0"/>
          <c:showVal val="0"/>
          <c:showCatName val="0"/>
          <c:showSerName val="0"/>
          <c:showPercent val="0"/>
          <c:showBubbleSize val="0"/>
          <c:showLeaderLines val="1"/>
        </c:dLbls>
      </c:pie3DChart>
    </c:plotArea>
    <c:plotVisOnly val="1"/>
    <c:dispBlanksAs val="zero"/>
    <c:showDLblsOverMax val="0"/>
  </c:chart>
  <c:spPr>
    <a:solidFill>
      <a:schemeClr val="bg1"/>
    </a:solidFill>
    <a:ln w="12700">
      <a:noFill/>
    </a:ln>
    <a:effectLst/>
  </c:spPr>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Cost/Rider</c:v>
                </c:pt>
              </c:strCache>
            </c:strRef>
          </c:tx>
          <c:spPr>
            <a:ln w="50800" cap="rnd">
              <a:solidFill>
                <a:schemeClr val="accent5">
                  <a:lumMod val="75000"/>
                </a:schemeClr>
              </a:solidFill>
              <a:round/>
            </a:ln>
            <a:effectLst>
              <a:outerShdw blurRad="50800" dist="38100" dir="2700000" algn="tl" rotWithShape="0">
                <a:prstClr val="black">
                  <a:alpha val="40000"/>
                </a:prstClr>
              </a:outerShdw>
            </a:effectLst>
          </c:spPr>
          <c:marker>
            <c:symbol val="none"/>
          </c:marker>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numCache>
            </c:numRef>
          </c:cat>
          <c:val>
            <c:numRef>
              <c:f>Sheet1!$B$2:$B$13</c:f>
              <c:numCache>
                <c:formatCode>"$"#,##0.00_);\("$"#,##0.00\)</c:formatCode>
                <c:ptCount val="12"/>
                <c:pt idx="0">
                  <c:v>21.27</c:v>
                </c:pt>
                <c:pt idx="1">
                  <c:v>18.54</c:v>
                </c:pt>
                <c:pt idx="2">
                  <c:v>18.53</c:v>
                </c:pt>
                <c:pt idx="3">
                  <c:v>18.7</c:v>
                </c:pt>
                <c:pt idx="4">
                  <c:v>18.190000000000001</c:v>
                </c:pt>
                <c:pt idx="5">
                  <c:v>17.07</c:v>
                </c:pt>
                <c:pt idx="6">
                  <c:v>16.73</c:v>
                </c:pt>
                <c:pt idx="7">
                  <c:v>15.98</c:v>
                </c:pt>
                <c:pt idx="8">
                  <c:v>16.920000000000002</c:v>
                </c:pt>
                <c:pt idx="9">
                  <c:v>17</c:v>
                </c:pt>
                <c:pt idx="10">
                  <c:v>16.91</c:v>
                </c:pt>
                <c:pt idx="11" formatCode="&quot;$&quot;#,##0.00_);[Red]\(&quot;$&quot;#,##0.00\)">
                  <c:v>18.3</c:v>
                </c:pt>
              </c:numCache>
            </c:numRef>
          </c:val>
          <c:smooth val="0"/>
          <c:extLst>
            <c:ext xmlns:c16="http://schemas.microsoft.com/office/drawing/2014/chart" uri="{C3380CC4-5D6E-409C-BE32-E72D297353CC}">
              <c16:uniqueId val="{00000000-76A7-415F-A4FB-1E0A1673EA57}"/>
            </c:ext>
          </c:extLst>
        </c:ser>
        <c:dLbls>
          <c:showLegendKey val="0"/>
          <c:showVal val="0"/>
          <c:showCatName val="0"/>
          <c:showSerName val="0"/>
          <c:showPercent val="0"/>
          <c:showBubbleSize val="0"/>
        </c:dLbls>
        <c:smooth val="0"/>
        <c:axId val="604999592"/>
        <c:axId val="605001232"/>
      </c:lineChart>
      <c:dateAx>
        <c:axId val="6049995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05001232"/>
        <c:crosses val="autoZero"/>
        <c:auto val="1"/>
        <c:lblOffset val="100"/>
        <c:baseTimeUnit val="months"/>
      </c:dateAx>
      <c:valAx>
        <c:axId val="605001232"/>
        <c:scaling>
          <c:orientation val="minMax"/>
          <c:max val="25"/>
          <c:min val="1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04999592"/>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Cost/Rider</c:v>
                </c:pt>
              </c:strCache>
            </c:strRef>
          </c:tx>
          <c:spPr>
            <a:ln w="50800" cap="rnd">
              <a:solidFill>
                <a:schemeClr val="accent5">
                  <a:lumMod val="50000"/>
                </a:schemeClr>
              </a:solidFill>
              <a:round/>
            </a:ln>
            <a:effectLst>
              <a:outerShdw blurRad="50800" dist="38100" dir="2700000" algn="tl" rotWithShape="0">
                <a:prstClr val="black">
                  <a:alpha val="40000"/>
                </a:prst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Week of 3/11/19</c:v>
                </c:pt>
                <c:pt idx="1">
                  <c:v>Week of 3/18/19</c:v>
                </c:pt>
                <c:pt idx="2">
                  <c:v>Week of 3/25/19</c:v>
                </c:pt>
                <c:pt idx="3">
                  <c:v>Week of 4/1/19</c:v>
                </c:pt>
                <c:pt idx="4">
                  <c:v>Week of 4/8/19</c:v>
                </c:pt>
              </c:strCache>
            </c:strRef>
          </c:cat>
          <c:val>
            <c:numRef>
              <c:f>Sheet1!$B$2:$B$6</c:f>
              <c:numCache>
                <c:formatCode>"$"#,##0.00_);[Red]\("$"#,##0.00\)</c:formatCode>
                <c:ptCount val="5"/>
                <c:pt idx="0">
                  <c:v>4.0199999999999996</c:v>
                </c:pt>
                <c:pt idx="1">
                  <c:v>5.54</c:v>
                </c:pt>
                <c:pt idx="2">
                  <c:v>5.12</c:v>
                </c:pt>
                <c:pt idx="3">
                  <c:v>4.8600000000000003</c:v>
                </c:pt>
                <c:pt idx="4">
                  <c:v>4.96</c:v>
                </c:pt>
              </c:numCache>
            </c:numRef>
          </c:val>
          <c:smooth val="0"/>
          <c:extLst>
            <c:ext xmlns:c16="http://schemas.microsoft.com/office/drawing/2014/chart" uri="{C3380CC4-5D6E-409C-BE32-E72D297353CC}">
              <c16:uniqueId val="{00000000-2165-4939-B8E3-D306903465CD}"/>
            </c:ext>
          </c:extLst>
        </c:ser>
        <c:dLbls>
          <c:showLegendKey val="0"/>
          <c:showVal val="0"/>
          <c:showCatName val="0"/>
          <c:showSerName val="0"/>
          <c:showPercent val="0"/>
          <c:showBubbleSize val="0"/>
        </c:dLbls>
        <c:smooth val="0"/>
        <c:axId val="520805064"/>
        <c:axId val="520802768"/>
      </c:lineChart>
      <c:catAx>
        <c:axId val="52080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802768"/>
        <c:crosses val="autoZero"/>
        <c:auto val="1"/>
        <c:lblAlgn val="ctr"/>
        <c:lblOffset val="100"/>
        <c:noMultiLvlLbl val="0"/>
      </c:catAx>
      <c:valAx>
        <c:axId val="520802768"/>
        <c:scaling>
          <c:orientation val="minMax"/>
          <c:max val="7"/>
          <c:min val="3"/>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0805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ECC3B-E5F2-4E5B-A7E0-AD0558B925A3}" type="datetimeFigureOut">
              <a:rPr lang="en-US" smtClean="0"/>
              <a:t>4/25/2019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52B16-5FC0-4CA8-8B94-2ED8EF4BB223}" type="slidenum">
              <a:rPr lang="en-US" smtClean="0"/>
              <a:t>‹#›</a:t>
            </a:fld>
            <a:endParaRPr lang="en-US"/>
          </a:p>
        </p:txBody>
      </p:sp>
    </p:spTree>
    <p:extLst>
      <p:ext uri="{BB962C8B-B14F-4D97-AF65-F5344CB8AC3E}">
        <p14:creationId xmlns:p14="http://schemas.microsoft.com/office/powerpoint/2010/main" val="312975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96ADBB-9817-4E47-A63D-D5516D932FD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1109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00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790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361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361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361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template.  It is available in 2 different color versions – either a yellow or blue.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5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8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276469231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ight Side Photo - B">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097752"/>
      </p:ext>
    </p:extLst>
  </p:cSld>
  <p:clrMapOvr>
    <a:masterClrMapping/>
  </p:clrMapOvr>
  <p:extLst mod="1">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ight Side Photo - Y">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118906998"/>
      </p:ext>
    </p:extLst>
  </p:cSld>
  <p:clrMapOvr>
    <a:masterClrMapping/>
  </p:clrMapOvr>
  <p:extLst mod="1">
    <p:ext uri="{DCECCB84-F9BA-43D5-87BE-67443E8EF086}">
      <p15:sldGuideLst xmlns:p15="http://schemas.microsoft.com/office/powerpoint/2012/main">
        <p15:guide id="1" orient="horz" pos="888">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ight Side Photo - 2B">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157238451"/>
      </p:ext>
    </p:extLst>
  </p:cSld>
  <p:clrMapOvr>
    <a:masterClrMapping/>
  </p:clrMapOvr>
  <p:extLst mod="1">
    <p:ext uri="{DCECCB84-F9BA-43D5-87BE-67443E8EF086}">
      <p15:sldGuideLst xmlns:p15="http://schemas.microsoft.com/office/powerpoint/2012/main">
        <p15:guide id="1" orient="horz" pos="864">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ight Side Photo - 2Y">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383499594"/>
      </p:ext>
    </p:extLst>
  </p:cSld>
  <p:clrMapOvr>
    <a:masterClrMapping/>
  </p:clrMapOvr>
  <p:extLst mod="1">
    <p:ext uri="{DCECCB84-F9BA-43D5-87BE-67443E8EF086}">
      <p15:sldGuideLst xmlns:p15="http://schemas.microsoft.com/office/powerpoint/2012/main">
        <p15:guide id="1" orient="horz" pos="864">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obile Information">
    <p:spTree>
      <p:nvGrpSpPr>
        <p:cNvPr id="1" name=""/>
        <p:cNvGrpSpPr/>
        <p:nvPr/>
      </p:nvGrpSpPr>
      <p:grpSpPr>
        <a:xfrm>
          <a:off x="0" y="0"/>
          <a:ext cx="0" cy="0"/>
          <a:chOff x="0" y="0"/>
          <a:chExt cx="0" cy="0"/>
        </a:xfrm>
      </p:grpSpPr>
      <p:grpSp>
        <p:nvGrpSpPr>
          <p:cNvPr id="2" name="Group 1"/>
          <p:cNvGrpSpPr/>
          <p:nvPr/>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980889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486101115"/>
      </p:ext>
    </p:extLst>
  </p:cSld>
  <p:clrMapOvr>
    <a:masterClrMapping/>
  </p:clrMapOvr>
  <p:extLst mod="1">
    <p:ext uri="{DCECCB84-F9BA-43D5-87BE-67443E8EF086}">
      <p15:sldGuideLst xmlns:p15="http://schemas.microsoft.com/office/powerpoint/2012/main">
        <p15:guide id="1" orient="horz" pos="1392">
          <p15:clr>
            <a:srgbClr val="FBAE40"/>
          </p15:clr>
        </p15:guide>
        <p15:guide id="2" pos="432">
          <p15:clr>
            <a:srgbClr val="FBAE40"/>
          </p15:clr>
        </p15:guide>
        <p15:guide id="3" pos="2760">
          <p15:clr>
            <a:srgbClr val="FBAE40"/>
          </p15:clr>
        </p15:guide>
        <p15:guide id="4" orient="horz" pos="3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 Side Photo - B">
    <p:spTree>
      <p:nvGrpSpPr>
        <p:cNvPr id="1" name=""/>
        <p:cNvGrpSpPr/>
        <p:nvPr/>
      </p:nvGrpSpPr>
      <p:grpSpPr>
        <a:xfrm>
          <a:off x="0" y="0"/>
          <a:ext cx="0" cy="0"/>
          <a:chOff x="0" y="0"/>
          <a:chExt cx="0" cy="0"/>
        </a:xfrm>
      </p:grpSpPr>
      <p:cxnSp>
        <p:nvCxnSpPr>
          <p:cNvPr id="14" name="Straight Connector 13"/>
          <p:cNvCxnSpPr/>
          <p:nvPr/>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84491761"/>
      </p:ext>
    </p:extLst>
  </p:cSld>
  <p:clrMapOvr>
    <a:masterClrMapping/>
  </p:clrMapOvr>
  <p:extLst mod="1">
    <p:ext uri="{DCECCB84-F9BA-43D5-87BE-67443E8EF086}">
      <p15:sldGuideLst xmlns:p15="http://schemas.microsoft.com/office/powerpoint/2012/main">
        <p15:guide id="1" orient="horz" pos="1104">
          <p15:clr>
            <a:srgbClr val="FBAE40"/>
          </p15:clr>
        </p15:guide>
        <p15:guide id="2" pos="2880">
          <p15:clr>
            <a:srgbClr val="FBAE40"/>
          </p15:clr>
        </p15:guide>
        <p15:guide id="3" orient="horz" pos="2616">
          <p15:clr>
            <a:srgbClr val="FBAE40"/>
          </p15:clr>
        </p15:guide>
        <p15:guide id="4" orient="horz" pos="3072">
          <p15:clr>
            <a:srgbClr val="FBAE40"/>
          </p15:clr>
        </p15:guide>
        <p15:guide id="5" orient="horz" pos="36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ft Side Photo - Y">
    <p:spTree>
      <p:nvGrpSpPr>
        <p:cNvPr id="1" name=""/>
        <p:cNvGrpSpPr/>
        <p:nvPr/>
      </p:nvGrpSpPr>
      <p:grpSpPr>
        <a:xfrm>
          <a:off x="0" y="0"/>
          <a:ext cx="0" cy="0"/>
          <a:chOff x="0" y="0"/>
          <a:chExt cx="0" cy="0"/>
        </a:xfrm>
      </p:grpSpPr>
      <p:cxnSp>
        <p:nvCxnSpPr>
          <p:cNvPr id="14" name="Straight Connector 13"/>
          <p:cNvCxnSpPr/>
          <p:nvPr/>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44276188"/>
      </p:ext>
    </p:extLst>
  </p:cSld>
  <p:clrMapOvr>
    <a:masterClrMapping/>
  </p:clrMapOvr>
  <p:extLst mod="1">
    <p:ext uri="{DCECCB84-F9BA-43D5-87BE-67443E8EF086}">
      <p15:sldGuideLst xmlns:p15="http://schemas.microsoft.com/office/powerpoint/2012/main">
        <p15:guide id="1" orient="horz" pos="1104">
          <p15:clr>
            <a:srgbClr val="FBAE40"/>
          </p15:clr>
        </p15:guide>
        <p15:guide id="2" pos="2880">
          <p15:clr>
            <a:srgbClr val="FBAE40"/>
          </p15:clr>
        </p15:guide>
        <p15:guide id="3" orient="horz" pos="2616">
          <p15:clr>
            <a:srgbClr val="FBAE40"/>
          </p15:clr>
        </p15:guide>
        <p15:guide id="4" orient="horz" pos="3072">
          <p15:clr>
            <a:srgbClr val="FBAE40"/>
          </p15:clr>
        </p15:guide>
        <p15:guide id="5" orient="horz" pos="36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744965422"/>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125181"/>
      </p:ext>
    </p:extLst>
  </p:cSld>
  <p:clrMapOvr>
    <a:masterClrMapping/>
  </p:clrMapOvr>
  <p:extLst mod="1">
    <p:ext uri="{DCECCB84-F9BA-43D5-87BE-67443E8EF086}">
      <p15:sldGuideLst xmlns:p15="http://schemas.microsoft.com/office/powerpoint/2012/main">
        <p15:guide id="1" orient="horz" pos="2160">
          <p15:clr>
            <a:srgbClr val="FBAE40"/>
          </p15:clr>
        </p15:guide>
        <p15:guide id="2" pos="26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850517727"/>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142213674"/>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33234164"/>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ulleted Photo Right">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a:t>Click icon to add picture</a:t>
            </a:r>
            <a:endParaRPr lang="en-US" dirty="0"/>
          </a:p>
        </p:txBody>
      </p:sp>
    </p:spTree>
    <p:extLst>
      <p:ext uri="{BB962C8B-B14F-4D97-AF65-F5344CB8AC3E}">
        <p14:creationId xmlns:p14="http://schemas.microsoft.com/office/powerpoint/2010/main" val="2828066337"/>
      </p:ext>
    </p:extLst>
  </p:cSld>
  <p:clrMapOvr>
    <a:masterClrMapping/>
  </p:clrMapOvr>
  <p:extLst mod="1">
    <p:ext uri="{DCECCB84-F9BA-43D5-87BE-67443E8EF086}">
      <p15:sldGuideLst xmlns:p15="http://schemas.microsoft.com/office/powerpoint/2012/main">
        <p15:guide id="1" orient="horz" pos="2160">
          <p15:clr>
            <a:srgbClr val="FBAE40"/>
          </p15:clr>
        </p15:guide>
        <p15:guide id="2" pos="3048">
          <p15:clr>
            <a:srgbClr val="FBAE40"/>
          </p15:clr>
        </p15:guide>
        <p15:guide id="3" pos="5760">
          <p15:clr>
            <a:srgbClr val="FBAE40"/>
          </p15:clr>
        </p15:guide>
        <p15:guide id="4" orient="horz" pos="17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xes Right Blue Graphic">
    <p:spTree>
      <p:nvGrpSpPr>
        <p:cNvPr id="1" name=""/>
        <p:cNvGrpSpPr/>
        <p:nvPr/>
      </p:nvGrpSpPr>
      <p:grpSpPr>
        <a:xfrm>
          <a:off x="0" y="0"/>
          <a:ext cx="0" cy="0"/>
          <a:chOff x="0" y="0"/>
          <a:chExt cx="0" cy="0"/>
        </a:xfrm>
      </p:grpSpPr>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3443464443"/>
      </p:ext>
    </p:extLst>
  </p:cSld>
  <p:clrMapOvr>
    <a:masterClrMapping/>
  </p:clrMapOvr>
  <p:extLst mod="1">
    <p:ext uri="{DCECCB84-F9BA-43D5-87BE-67443E8EF086}">
      <p15:sldGuideLst xmlns:p15="http://schemas.microsoft.com/office/powerpoint/2012/main">
        <p15:guide id="1" orient="horz" pos="1224">
          <p15:clr>
            <a:srgbClr val="FBAE40"/>
          </p15:clr>
        </p15:guide>
        <p15:guide id="2" pos="2880">
          <p15:clr>
            <a:srgbClr val="FBAE40"/>
          </p15:clr>
        </p15:guide>
        <p15:guide id="3" pos="3048">
          <p15:clr>
            <a:srgbClr val="FBAE40"/>
          </p15:clr>
        </p15:guide>
        <p15:guide id="4" pos="696">
          <p15:clr>
            <a:srgbClr val="FBAE40"/>
          </p15:clr>
        </p15:guide>
        <p15:guide id="6" orient="horz"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enefits Overlay Right - B">
    <p:spTree>
      <p:nvGrpSpPr>
        <p:cNvPr id="1" name=""/>
        <p:cNvGrpSpPr/>
        <p:nvPr/>
      </p:nvGrpSpPr>
      <p:grpSpPr>
        <a:xfrm>
          <a:off x="0" y="0"/>
          <a:ext cx="0" cy="0"/>
          <a:chOff x="0" y="0"/>
          <a:chExt cx="0" cy="0"/>
        </a:xfrm>
      </p:grpSpPr>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834889361"/>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 Benefits Overlay Right - Y">
    <p:spTree>
      <p:nvGrpSpPr>
        <p:cNvPr id="1" name=""/>
        <p:cNvGrpSpPr/>
        <p:nvPr/>
      </p:nvGrpSpPr>
      <p:grpSpPr>
        <a:xfrm>
          <a:off x="0" y="0"/>
          <a:ext cx="0" cy="0"/>
          <a:chOff x="0" y="0"/>
          <a:chExt cx="0" cy="0"/>
        </a:xfrm>
      </p:grpSpPr>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12618343"/>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enefits Overlay Right - 2B">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3713159814"/>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enefits Overlay Right - 2Y">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215332995"/>
      </p:ext>
    </p:extLst>
  </p:cSld>
  <p:clrMapOvr>
    <a:masterClrMapping/>
  </p:clrMapOvr>
  <p:extLst mod="1">
    <p:ext uri="{DCECCB84-F9BA-43D5-87BE-67443E8EF086}">
      <p15:sldGuideLst xmlns:p15="http://schemas.microsoft.com/office/powerpoint/2012/main">
        <p15:guide id="1" orient="horz" pos="2160">
          <p15:clr>
            <a:srgbClr val="FBAE40"/>
          </p15:clr>
        </p15:guide>
        <p15:guide id="2" pos="3024">
          <p15:clr>
            <a:srgbClr val="FBAE40"/>
          </p15:clr>
        </p15:guide>
        <p15:guide id="3"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9623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719266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802366767"/>
      </p:ext>
    </p:extLst>
  </p:cSld>
  <p:clrMapOvr>
    <a:masterClrMapping/>
  </p:clrMapOvr>
  <p:extLst mod="1">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1517972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073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 3">
    <p:spTree>
      <p:nvGrpSpPr>
        <p:cNvPr id="1" name=""/>
        <p:cNvGrpSpPr/>
        <p:nvPr/>
      </p:nvGrpSpPr>
      <p:grpSpPr>
        <a:xfrm>
          <a:off x="0" y="0"/>
          <a:ext cx="0" cy="0"/>
          <a:chOff x="0" y="0"/>
          <a:chExt cx="0" cy="0"/>
        </a:xfrm>
      </p:grpSpPr>
      <p:grpSp>
        <p:nvGrpSpPr>
          <p:cNvPr id="7" name="Group 6"/>
          <p:cNvGrpSpPr/>
          <p:nvPr/>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05296823"/>
      </p:ext>
    </p:extLst>
  </p:cSld>
  <p:clrMapOvr>
    <a:masterClrMapping/>
  </p:clrMapOvr>
  <p:extLst mod="1">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6B89711F-37C2-4C07-A7E8-3B8A7151B11F}" type="slidenum">
              <a:rPr lang="en-US" smtClean="0"/>
              <a:t>‹#›</a:t>
            </a:fld>
            <a:endParaRPr lang="en-US"/>
          </a:p>
        </p:txBody>
      </p:sp>
    </p:spTree>
    <p:extLst>
      <p:ext uri="{BB962C8B-B14F-4D97-AF65-F5344CB8AC3E}">
        <p14:creationId xmlns:p14="http://schemas.microsoft.com/office/powerpoint/2010/main" val="2739283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2D2BF9-858E-4675-AA20-0AB1E6649A91}"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9711F-37C2-4C07-A7E8-3B8A7151B11F}" type="slidenum">
              <a:rPr lang="en-US" smtClean="0"/>
              <a:t>‹#›</a:t>
            </a:fld>
            <a:endParaRPr lang="en-US"/>
          </a:p>
        </p:txBody>
      </p:sp>
    </p:spTree>
    <p:extLst>
      <p:ext uri="{BB962C8B-B14F-4D97-AF65-F5344CB8AC3E}">
        <p14:creationId xmlns:p14="http://schemas.microsoft.com/office/powerpoint/2010/main" val="4044038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hasCustomPrompt="1"/>
          </p:nvPr>
        </p:nvSpPr>
        <p:spPr>
          <a:xfrm>
            <a:off x="620901" y="403874"/>
            <a:ext cx="8229600" cy="914400"/>
          </a:xfrm>
        </p:spPr>
        <p:txBody>
          <a:bodyPr/>
          <a:lstStyle>
            <a:lvl1pPr>
              <a:defRPr/>
            </a:lvl1pPr>
          </a:lstStyle>
          <a:p>
            <a:r>
              <a:rPr lang="en-US" dirty="0"/>
              <a:t>Slide Title</a:t>
            </a:r>
          </a:p>
        </p:txBody>
      </p:sp>
    </p:spTree>
    <p:extLst>
      <p:ext uri="{BB962C8B-B14F-4D97-AF65-F5344CB8AC3E}">
        <p14:creationId xmlns:p14="http://schemas.microsoft.com/office/powerpoint/2010/main" val="32122014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56350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9739859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5527451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75729160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86190778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Section Break">
    <p:spTree>
      <p:nvGrpSpPr>
        <p:cNvPr id="1" name=""/>
        <p:cNvGrpSpPr/>
        <p:nvPr/>
      </p:nvGrpSpPr>
      <p:grpSpPr>
        <a:xfrm>
          <a:off x="0" y="0"/>
          <a:ext cx="0" cy="0"/>
          <a:chOff x="0" y="0"/>
          <a:chExt cx="0" cy="0"/>
        </a:xfrm>
      </p:grpSpPr>
      <p:cxnSp>
        <p:nvCxnSpPr>
          <p:cNvPr id="7" name="Straight Connector 6"/>
          <p:cNvCxnSpPr/>
          <p:nvPr/>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27009703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9711F-37C2-4C07-A7E8-3B8A7151B11F}" type="slidenum">
              <a:rPr lang="en-US" smtClean="0"/>
              <a:t>‹#›</a:t>
            </a:fld>
            <a:endParaRPr lang="en-US"/>
          </a:p>
        </p:txBody>
      </p:sp>
      <p:sp>
        <p:nvSpPr>
          <p:cNvPr id="4" name="Rectangle 3"/>
          <p:cNvSpPr/>
          <p:nvPr/>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3464106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Lst>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jpeg"/><Relationship Id="rId26" Type="http://schemas.openxmlformats.org/officeDocument/2006/relationships/image" Target="../media/image45.png"/><Relationship Id="rId3" Type="http://schemas.microsoft.com/office/2007/relationships/hdphoto" Target="../media/hdphoto1.wdp"/><Relationship Id="rId21" Type="http://schemas.openxmlformats.org/officeDocument/2006/relationships/image" Target="../media/image40.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4.jpeg"/><Relationship Id="rId2" Type="http://schemas.openxmlformats.org/officeDocument/2006/relationships/image" Target="../media/image23.png"/><Relationship Id="rId16" Type="http://schemas.openxmlformats.org/officeDocument/2006/relationships/image" Target="../media/image36.png"/><Relationship Id="rId20" Type="http://schemas.microsoft.com/office/2007/relationships/hdphoto" Target="../media/hdphoto2.wdp"/><Relationship Id="rId29" Type="http://schemas.openxmlformats.org/officeDocument/2006/relationships/image" Target="../media/image48.png"/><Relationship Id="rId1" Type="http://schemas.openxmlformats.org/officeDocument/2006/relationships/slideLayout" Target="../slideLayouts/slideLayout35.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3.png"/><Relationship Id="rId5" Type="http://schemas.openxmlformats.org/officeDocument/2006/relationships/image" Target="../media/image25.jpeg"/><Relationship Id="rId15" Type="http://schemas.openxmlformats.org/officeDocument/2006/relationships/image" Target="../media/image35.png"/><Relationship Id="rId23" Type="http://schemas.openxmlformats.org/officeDocument/2006/relationships/image" Target="../media/image42.jpeg"/><Relationship Id="rId28" Type="http://schemas.openxmlformats.org/officeDocument/2006/relationships/image" Target="../media/image47.png"/><Relationship Id="rId10" Type="http://schemas.openxmlformats.org/officeDocument/2006/relationships/image" Target="../media/image30.jpeg"/><Relationship Id="rId19" Type="http://schemas.openxmlformats.org/officeDocument/2006/relationships/image" Target="../media/image39.png"/><Relationship Id="rId31" Type="http://schemas.openxmlformats.org/officeDocument/2006/relationships/image" Target="../media/image50.png"/><Relationship Id="rId4" Type="http://schemas.openxmlformats.org/officeDocument/2006/relationships/image" Target="../media/image24.jpeg"/><Relationship Id="rId9" Type="http://schemas.openxmlformats.org/officeDocument/2006/relationships/image" Target="../media/image29.gif"/><Relationship Id="rId14" Type="http://schemas.openxmlformats.org/officeDocument/2006/relationships/image" Target="../media/image34.png"/><Relationship Id="rId22" Type="http://schemas.openxmlformats.org/officeDocument/2006/relationships/image" Target="../media/image41.jpeg"/><Relationship Id="rId27" Type="http://schemas.openxmlformats.org/officeDocument/2006/relationships/image" Target="../media/image46.jpeg"/><Relationship Id="rId30" Type="http://schemas.openxmlformats.org/officeDocument/2006/relationships/image" Target="../media/image4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07E70-3392-4187-B7E8-80A6E0E9E1D7}"/>
              </a:ext>
            </a:extLst>
          </p:cNvPr>
          <p:cNvSpPr>
            <a:spLocks noGrp="1"/>
          </p:cNvSpPr>
          <p:nvPr>
            <p:ph type="ctrTitle"/>
          </p:nvPr>
        </p:nvSpPr>
        <p:spPr/>
        <p:txBody>
          <a:bodyPr/>
          <a:lstStyle/>
          <a:p>
            <a:r>
              <a:rPr lang="en-US" sz="3600" dirty="0"/>
              <a:t>Transit Route Planning &amp; Remix Transit Planning Tool</a:t>
            </a:r>
          </a:p>
        </p:txBody>
      </p:sp>
      <p:sp>
        <p:nvSpPr>
          <p:cNvPr id="5" name="Text Placeholder 4">
            <a:extLst>
              <a:ext uri="{FF2B5EF4-FFF2-40B4-BE49-F238E27FC236}">
                <a16:creationId xmlns:a16="http://schemas.microsoft.com/office/drawing/2014/main" id="{90C5ED6E-D84E-4B9B-AB97-92583508EC2E}"/>
              </a:ext>
            </a:extLst>
          </p:cNvPr>
          <p:cNvSpPr>
            <a:spLocks noGrp="1"/>
          </p:cNvSpPr>
          <p:nvPr>
            <p:ph type="body" sz="quarter" idx="10"/>
          </p:nvPr>
        </p:nvSpPr>
        <p:spPr/>
        <p:txBody>
          <a:bodyPr/>
          <a:lstStyle/>
          <a:p>
            <a:r>
              <a:rPr lang="en-US" dirty="0"/>
              <a:t>Rob Smith</a:t>
            </a:r>
          </a:p>
          <a:p>
            <a:r>
              <a:rPr lang="en-US" dirty="0"/>
              <a:t>AVP, Service Planning &amp; Scheduling, DART</a:t>
            </a:r>
          </a:p>
          <a:p>
            <a:r>
              <a:rPr lang="en-US" dirty="0"/>
              <a:t>MAX Dallas Visit</a:t>
            </a:r>
          </a:p>
          <a:p>
            <a:r>
              <a:rPr lang="en-US" dirty="0"/>
              <a:t>May 2, 2019</a:t>
            </a:r>
          </a:p>
        </p:txBody>
      </p:sp>
    </p:spTree>
    <p:extLst>
      <p:ext uri="{BB962C8B-B14F-4D97-AF65-F5344CB8AC3E}">
        <p14:creationId xmlns:p14="http://schemas.microsoft.com/office/powerpoint/2010/main" val="56105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4A511-8E3E-455B-85BC-97F1EDED5410}"/>
              </a:ext>
            </a:extLst>
          </p:cNvPr>
          <p:cNvSpPr>
            <a:spLocks noGrp="1"/>
          </p:cNvSpPr>
          <p:nvPr>
            <p:ph type="title"/>
          </p:nvPr>
        </p:nvSpPr>
        <p:spPr/>
        <p:txBody>
          <a:bodyPr/>
          <a:lstStyle/>
          <a:p>
            <a:r>
              <a:rPr lang="en-US" dirty="0"/>
              <a:t>Computing</a:t>
            </a:r>
          </a:p>
        </p:txBody>
      </p:sp>
      <p:sp>
        <p:nvSpPr>
          <p:cNvPr id="5" name="Text Placeholder 4">
            <a:extLst>
              <a:ext uri="{FF2B5EF4-FFF2-40B4-BE49-F238E27FC236}">
                <a16:creationId xmlns:a16="http://schemas.microsoft.com/office/drawing/2014/main" id="{1F4D9275-E99B-4251-A3C2-8CD632AF5E1A}"/>
              </a:ext>
            </a:extLst>
          </p:cNvPr>
          <p:cNvSpPr>
            <a:spLocks noGrp="1"/>
          </p:cNvSpPr>
          <p:nvPr>
            <p:ph type="body" sz="quarter" idx="10"/>
          </p:nvPr>
        </p:nvSpPr>
        <p:spPr/>
        <p:txBody>
          <a:bodyPr/>
          <a:lstStyle/>
          <a:p>
            <a:pPr marL="0" indent="0">
              <a:buNone/>
            </a:pPr>
            <a:r>
              <a:rPr lang="en-US" sz="2400" b="1" dirty="0"/>
              <a:t>1982</a:t>
            </a:r>
          </a:p>
          <a:p>
            <a:r>
              <a:rPr lang="en-US" dirty="0"/>
              <a:t>Apple </a:t>
            </a:r>
            <a:r>
              <a:rPr lang="en-US" dirty="0" err="1"/>
              <a:t>IIe</a:t>
            </a:r>
            <a:r>
              <a:rPr lang="en-US" dirty="0"/>
              <a:t> computers were just starting to be used in transit environments</a:t>
            </a:r>
          </a:p>
          <a:p>
            <a:r>
              <a:rPr lang="en-US" dirty="0"/>
              <a:t>64k RAM</a:t>
            </a:r>
          </a:p>
          <a:p>
            <a:r>
              <a:rPr lang="en-US" dirty="0"/>
              <a:t>Floppy disc drives for programs and storage</a:t>
            </a:r>
          </a:p>
          <a:p>
            <a:r>
              <a:rPr lang="en-US" dirty="0"/>
              <a:t>Primitive monochrome screens with minimal graphical capability</a:t>
            </a:r>
          </a:p>
          <a:p>
            <a:r>
              <a:rPr lang="en-US" dirty="0"/>
              <a:t>Planners rarely had desktop use of computers</a:t>
            </a:r>
          </a:p>
        </p:txBody>
      </p:sp>
      <p:sp>
        <p:nvSpPr>
          <p:cNvPr id="7" name="Text Placeholder 4">
            <a:extLst>
              <a:ext uri="{FF2B5EF4-FFF2-40B4-BE49-F238E27FC236}">
                <a16:creationId xmlns:a16="http://schemas.microsoft.com/office/drawing/2014/main" id="{F43A4F66-96B4-4E5E-909B-6C5362EE54DD}"/>
              </a:ext>
            </a:extLst>
          </p:cNvPr>
          <p:cNvSpPr txBox="1">
            <a:spLocks/>
          </p:cNvSpPr>
          <p:nvPr/>
        </p:nvSpPr>
        <p:spPr>
          <a:xfrm>
            <a:off x="4839904" y="1680757"/>
            <a:ext cx="3846896"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2019</a:t>
            </a:r>
          </a:p>
          <a:p>
            <a:r>
              <a:rPr lang="en-US" dirty="0"/>
              <a:t>Advanced desktop and laptop PC systems with cloud computing support</a:t>
            </a:r>
          </a:p>
          <a:p>
            <a:r>
              <a:rPr lang="en-US" dirty="0"/>
              <a:t>8+ Gb RAM</a:t>
            </a:r>
          </a:p>
          <a:p>
            <a:r>
              <a:rPr lang="en-US" dirty="0"/>
              <a:t>Fast SSD and/or hard disk storage with cloud elements</a:t>
            </a:r>
          </a:p>
          <a:p>
            <a:r>
              <a:rPr lang="en-US" dirty="0"/>
              <a:t>Advanced graphics capabilities for mapping, GIS, and other functions</a:t>
            </a:r>
          </a:p>
          <a:p>
            <a:r>
              <a:rPr lang="en-US" dirty="0"/>
              <a:t>Computers are a normal desk tool for Planners (and everyone)</a:t>
            </a:r>
          </a:p>
        </p:txBody>
      </p:sp>
      <p:pic>
        <p:nvPicPr>
          <p:cNvPr id="1026" name="Picture 2" descr="Image result for apple iie computer">
            <a:extLst>
              <a:ext uri="{FF2B5EF4-FFF2-40B4-BE49-F238E27FC236}">
                <a16:creationId xmlns:a16="http://schemas.microsoft.com/office/drawing/2014/main" id="{DF5C9525-3C2C-466E-97A7-572FC0CDA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671" y="5683491"/>
            <a:ext cx="1191893" cy="109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8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4A511-8E3E-455B-85BC-97F1EDED5410}"/>
              </a:ext>
            </a:extLst>
          </p:cNvPr>
          <p:cNvSpPr>
            <a:spLocks noGrp="1"/>
          </p:cNvSpPr>
          <p:nvPr>
            <p:ph type="title"/>
          </p:nvPr>
        </p:nvSpPr>
        <p:spPr/>
        <p:txBody>
          <a:bodyPr/>
          <a:lstStyle/>
          <a:p>
            <a:r>
              <a:rPr lang="en-US" dirty="0"/>
              <a:t>Mapping/Geospatial Analysis</a:t>
            </a:r>
          </a:p>
        </p:txBody>
      </p:sp>
      <p:sp>
        <p:nvSpPr>
          <p:cNvPr id="5" name="Text Placeholder 4">
            <a:extLst>
              <a:ext uri="{FF2B5EF4-FFF2-40B4-BE49-F238E27FC236}">
                <a16:creationId xmlns:a16="http://schemas.microsoft.com/office/drawing/2014/main" id="{1F4D9275-E99B-4251-A3C2-8CD632AF5E1A}"/>
              </a:ext>
            </a:extLst>
          </p:cNvPr>
          <p:cNvSpPr>
            <a:spLocks noGrp="1"/>
          </p:cNvSpPr>
          <p:nvPr>
            <p:ph type="body" sz="quarter" idx="10"/>
          </p:nvPr>
        </p:nvSpPr>
        <p:spPr/>
        <p:txBody>
          <a:bodyPr/>
          <a:lstStyle/>
          <a:p>
            <a:pPr marL="0" indent="0">
              <a:buNone/>
            </a:pPr>
            <a:r>
              <a:rPr lang="en-US" sz="2400" b="1" dirty="0"/>
              <a:t>1982</a:t>
            </a:r>
          </a:p>
          <a:p>
            <a:r>
              <a:rPr lang="en-US" dirty="0"/>
              <a:t>Hand-drawn maps traced from city maps using a light table</a:t>
            </a:r>
          </a:p>
          <a:p>
            <a:r>
              <a:rPr lang="en-US" dirty="0"/>
              <a:t>Colored city maps to show demographics and other characteristics, again with hand-drawn routes</a:t>
            </a:r>
          </a:p>
        </p:txBody>
      </p:sp>
      <p:sp>
        <p:nvSpPr>
          <p:cNvPr id="7" name="Text Placeholder 4">
            <a:extLst>
              <a:ext uri="{FF2B5EF4-FFF2-40B4-BE49-F238E27FC236}">
                <a16:creationId xmlns:a16="http://schemas.microsoft.com/office/drawing/2014/main" id="{F43A4F66-96B4-4E5E-909B-6C5362EE54DD}"/>
              </a:ext>
            </a:extLst>
          </p:cNvPr>
          <p:cNvSpPr txBox="1">
            <a:spLocks/>
          </p:cNvSpPr>
          <p:nvPr/>
        </p:nvSpPr>
        <p:spPr>
          <a:xfrm>
            <a:off x="4839904" y="1680757"/>
            <a:ext cx="3846896"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2019</a:t>
            </a:r>
          </a:p>
          <a:p>
            <a:r>
              <a:rPr lang="en-US" dirty="0"/>
              <a:t>Full GIS capabilities for map drawing, geospatial analysis, and many other uses</a:t>
            </a:r>
          </a:p>
          <a:p>
            <a:r>
              <a:rPr lang="en-US" dirty="0"/>
              <a:t>Specialized tools like Remix, Urban Footprint, and a number of others to support geospatial analysis and planning activities</a:t>
            </a:r>
          </a:p>
        </p:txBody>
      </p:sp>
    </p:spTree>
    <p:extLst>
      <p:ext uri="{BB962C8B-B14F-4D97-AF65-F5344CB8AC3E}">
        <p14:creationId xmlns:p14="http://schemas.microsoft.com/office/powerpoint/2010/main" val="67862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4A511-8E3E-455B-85BC-97F1EDED5410}"/>
              </a:ext>
            </a:extLst>
          </p:cNvPr>
          <p:cNvSpPr>
            <a:spLocks noGrp="1"/>
          </p:cNvSpPr>
          <p:nvPr>
            <p:ph type="title"/>
          </p:nvPr>
        </p:nvSpPr>
        <p:spPr/>
        <p:txBody>
          <a:bodyPr/>
          <a:lstStyle/>
          <a:p>
            <a:r>
              <a:rPr lang="en-US" dirty="0"/>
              <a:t>Data Collection</a:t>
            </a:r>
          </a:p>
        </p:txBody>
      </p:sp>
      <p:sp>
        <p:nvSpPr>
          <p:cNvPr id="5" name="Text Placeholder 4">
            <a:extLst>
              <a:ext uri="{FF2B5EF4-FFF2-40B4-BE49-F238E27FC236}">
                <a16:creationId xmlns:a16="http://schemas.microsoft.com/office/drawing/2014/main" id="{1F4D9275-E99B-4251-A3C2-8CD632AF5E1A}"/>
              </a:ext>
            </a:extLst>
          </p:cNvPr>
          <p:cNvSpPr>
            <a:spLocks noGrp="1"/>
          </p:cNvSpPr>
          <p:nvPr>
            <p:ph type="body" sz="quarter" idx="10"/>
          </p:nvPr>
        </p:nvSpPr>
        <p:spPr/>
        <p:txBody>
          <a:bodyPr/>
          <a:lstStyle/>
          <a:p>
            <a:pPr marL="0" indent="0">
              <a:buNone/>
            </a:pPr>
            <a:r>
              <a:rPr lang="en-US" sz="2400" b="1" dirty="0"/>
              <a:t>1982</a:t>
            </a:r>
          </a:p>
          <a:p>
            <a:r>
              <a:rPr lang="en-US" dirty="0"/>
              <a:t>Ridership counts by bus operators</a:t>
            </a:r>
          </a:p>
          <a:p>
            <a:r>
              <a:rPr lang="en-US" dirty="0"/>
              <a:t>Manual ride and point check data collection by surveyors in the field</a:t>
            </a:r>
          </a:p>
        </p:txBody>
      </p:sp>
      <p:sp>
        <p:nvSpPr>
          <p:cNvPr id="7" name="Text Placeholder 4">
            <a:extLst>
              <a:ext uri="{FF2B5EF4-FFF2-40B4-BE49-F238E27FC236}">
                <a16:creationId xmlns:a16="http://schemas.microsoft.com/office/drawing/2014/main" id="{F43A4F66-96B4-4E5E-909B-6C5362EE54DD}"/>
              </a:ext>
            </a:extLst>
          </p:cNvPr>
          <p:cNvSpPr txBox="1">
            <a:spLocks/>
          </p:cNvSpPr>
          <p:nvPr/>
        </p:nvSpPr>
        <p:spPr>
          <a:xfrm>
            <a:off x="4839904" y="1680757"/>
            <a:ext cx="3846896"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2019</a:t>
            </a:r>
          </a:p>
          <a:p>
            <a:r>
              <a:rPr lang="en-US" dirty="0"/>
              <a:t>Automatic passenger counters on buses and trains</a:t>
            </a:r>
          </a:p>
          <a:p>
            <a:r>
              <a:rPr lang="en-US" dirty="0"/>
              <a:t>Detailed on time performance data through automatic vehicle location systems and other means</a:t>
            </a:r>
          </a:p>
          <a:p>
            <a:r>
              <a:rPr lang="en-US" dirty="0"/>
              <a:t>Real-time review and playback of actual bus/train operations</a:t>
            </a:r>
          </a:p>
          <a:p>
            <a:r>
              <a:rPr lang="en-US" dirty="0"/>
              <a:t>Customer interviews collected and processed using tablets</a:t>
            </a:r>
          </a:p>
        </p:txBody>
      </p:sp>
    </p:spTree>
    <p:extLst>
      <p:ext uri="{BB962C8B-B14F-4D97-AF65-F5344CB8AC3E}">
        <p14:creationId xmlns:p14="http://schemas.microsoft.com/office/powerpoint/2010/main" val="281243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24A511-8E3E-455B-85BC-97F1EDED5410}"/>
              </a:ext>
            </a:extLst>
          </p:cNvPr>
          <p:cNvSpPr>
            <a:spLocks noGrp="1"/>
          </p:cNvSpPr>
          <p:nvPr>
            <p:ph type="title"/>
          </p:nvPr>
        </p:nvSpPr>
        <p:spPr/>
        <p:txBody>
          <a:bodyPr/>
          <a:lstStyle/>
          <a:p>
            <a:r>
              <a:rPr lang="en-US" dirty="0"/>
              <a:t>Presentations</a:t>
            </a:r>
          </a:p>
        </p:txBody>
      </p:sp>
      <p:sp>
        <p:nvSpPr>
          <p:cNvPr id="5" name="Text Placeholder 4">
            <a:extLst>
              <a:ext uri="{FF2B5EF4-FFF2-40B4-BE49-F238E27FC236}">
                <a16:creationId xmlns:a16="http://schemas.microsoft.com/office/drawing/2014/main" id="{1F4D9275-E99B-4251-A3C2-8CD632AF5E1A}"/>
              </a:ext>
            </a:extLst>
          </p:cNvPr>
          <p:cNvSpPr>
            <a:spLocks noGrp="1"/>
          </p:cNvSpPr>
          <p:nvPr>
            <p:ph type="body" sz="quarter" idx="10"/>
          </p:nvPr>
        </p:nvSpPr>
        <p:spPr/>
        <p:txBody>
          <a:bodyPr/>
          <a:lstStyle/>
          <a:p>
            <a:pPr marL="0" indent="0">
              <a:buNone/>
            </a:pPr>
            <a:r>
              <a:rPr lang="en-US" sz="2400" b="1" dirty="0"/>
              <a:t>1982</a:t>
            </a:r>
          </a:p>
          <a:p>
            <a:r>
              <a:rPr lang="en-US" dirty="0"/>
              <a:t>If done, slide presentations were prepared on film slides by graphics companies and shown on carousel slide projectors</a:t>
            </a:r>
          </a:p>
          <a:p>
            <a:r>
              <a:rPr lang="en-US" dirty="0"/>
              <a:t>Hand-drawn maps, occasionally supplemented by more professional work done by graphic artists</a:t>
            </a:r>
          </a:p>
        </p:txBody>
      </p:sp>
      <p:sp>
        <p:nvSpPr>
          <p:cNvPr id="7" name="Text Placeholder 4">
            <a:extLst>
              <a:ext uri="{FF2B5EF4-FFF2-40B4-BE49-F238E27FC236}">
                <a16:creationId xmlns:a16="http://schemas.microsoft.com/office/drawing/2014/main" id="{F43A4F66-96B4-4E5E-909B-6C5362EE54DD}"/>
              </a:ext>
            </a:extLst>
          </p:cNvPr>
          <p:cNvSpPr txBox="1">
            <a:spLocks/>
          </p:cNvSpPr>
          <p:nvPr/>
        </p:nvSpPr>
        <p:spPr>
          <a:xfrm>
            <a:off x="4839904" y="1680757"/>
            <a:ext cx="3846896"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2019</a:t>
            </a:r>
          </a:p>
          <a:p>
            <a:r>
              <a:rPr lang="en-US" dirty="0"/>
              <a:t>Has PowerPoint really improved anything?</a:t>
            </a:r>
          </a:p>
          <a:p>
            <a:r>
              <a:rPr lang="en-US" dirty="0"/>
              <a:t>Items are much easier and quicker to produce</a:t>
            </a:r>
          </a:p>
        </p:txBody>
      </p:sp>
    </p:spTree>
    <p:extLst>
      <p:ext uri="{BB962C8B-B14F-4D97-AF65-F5344CB8AC3E}">
        <p14:creationId xmlns:p14="http://schemas.microsoft.com/office/powerpoint/2010/main" val="400311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8B2205B-CB85-47DF-B1E8-56DDD6FEC031}"/>
              </a:ext>
            </a:extLst>
          </p:cNvPr>
          <p:cNvSpPr>
            <a:spLocks noGrp="1"/>
          </p:cNvSpPr>
          <p:nvPr>
            <p:ph sz="quarter" idx="10"/>
          </p:nvPr>
        </p:nvSpPr>
        <p:spPr/>
        <p:txBody>
          <a:bodyPr/>
          <a:lstStyle/>
          <a:p>
            <a:r>
              <a:rPr lang="en-US" dirty="0"/>
              <a:t>Remix is specialized, cloud-based software that supports service planning functions, including:</a:t>
            </a:r>
          </a:p>
          <a:p>
            <a:pPr lvl="1"/>
            <a:r>
              <a:rPr lang="en-US" dirty="0"/>
              <a:t>Drawing and creating routes</a:t>
            </a:r>
          </a:p>
          <a:p>
            <a:pPr lvl="1"/>
            <a:r>
              <a:rPr lang="en-US" dirty="0"/>
              <a:t>Rudimentary scheduling capabilities</a:t>
            </a:r>
          </a:p>
          <a:p>
            <a:pPr lvl="1"/>
            <a:r>
              <a:rPr lang="en-US" dirty="0"/>
              <a:t>Costing of service proposals</a:t>
            </a:r>
          </a:p>
          <a:p>
            <a:pPr lvl="1"/>
            <a:r>
              <a:rPr lang="en-US" dirty="0"/>
              <a:t>Geospatial analysis of demographic and other data vis-à-vis current and proposed routes</a:t>
            </a:r>
          </a:p>
          <a:p>
            <a:pPr lvl="1"/>
            <a:r>
              <a:rPr lang="en-US" dirty="0"/>
              <a:t>Quick review of travel time access over the network</a:t>
            </a:r>
          </a:p>
          <a:p>
            <a:pPr lvl="1"/>
            <a:r>
              <a:rPr lang="en-US" dirty="0"/>
              <a:t>New features have been added on a regular basis</a:t>
            </a:r>
          </a:p>
        </p:txBody>
      </p:sp>
      <p:sp>
        <p:nvSpPr>
          <p:cNvPr id="5" name="Title 4">
            <a:extLst>
              <a:ext uri="{FF2B5EF4-FFF2-40B4-BE49-F238E27FC236}">
                <a16:creationId xmlns:a16="http://schemas.microsoft.com/office/drawing/2014/main" id="{8F38243D-8F31-43B3-B7BF-BB7D040106A5}"/>
              </a:ext>
            </a:extLst>
          </p:cNvPr>
          <p:cNvSpPr>
            <a:spLocks noGrp="1"/>
          </p:cNvSpPr>
          <p:nvPr>
            <p:ph type="title"/>
          </p:nvPr>
        </p:nvSpPr>
        <p:spPr/>
        <p:txBody>
          <a:bodyPr/>
          <a:lstStyle/>
          <a:p>
            <a:r>
              <a:rPr lang="en-US" dirty="0"/>
              <a:t>Remix: An Example of the Evolution</a:t>
            </a:r>
          </a:p>
        </p:txBody>
      </p:sp>
    </p:spTree>
    <p:extLst>
      <p:ext uri="{BB962C8B-B14F-4D97-AF65-F5344CB8AC3E}">
        <p14:creationId xmlns:p14="http://schemas.microsoft.com/office/powerpoint/2010/main" val="55304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A689ED-BB58-4C49-B65D-41169AF54FDB}"/>
              </a:ext>
            </a:extLst>
          </p:cNvPr>
          <p:cNvSpPr>
            <a:spLocks noGrp="1"/>
          </p:cNvSpPr>
          <p:nvPr>
            <p:ph sz="quarter" idx="10"/>
          </p:nvPr>
        </p:nvSpPr>
        <p:spPr/>
        <p:txBody>
          <a:bodyPr/>
          <a:lstStyle/>
          <a:p>
            <a:r>
              <a:rPr lang="en-US" sz="2800" dirty="0"/>
              <a:t>The ability to quickly develop and analyze different service alternatives – much more quickly than through other tools of the past</a:t>
            </a:r>
          </a:p>
          <a:p>
            <a:r>
              <a:rPr lang="en-US" sz="2800" dirty="0"/>
              <a:t>Detailed demographic, job access, and other information is available for routes and networks under consideration</a:t>
            </a:r>
          </a:p>
          <a:p>
            <a:r>
              <a:rPr lang="en-US" sz="2800" dirty="0"/>
              <a:t>Quick costing of service alternatives</a:t>
            </a:r>
          </a:p>
        </p:txBody>
      </p:sp>
      <p:sp>
        <p:nvSpPr>
          <p:cNvPr id="3" name="Title 2">
            <a:extLst>
              <a:ext uri="{FF2B5EF4-FFF2-40B4-BE49-F238E27FC236}">
                <a16:creationId xmlns:a16="http://schemas.microsoft.com/office/drawing/2014/main" id="{71FF4FF2-ED7D-4A32-88B4-86B0C84CF1C0}"/>
              </a:ext>
            </a:extLst>
          </p:cNvPr>
          <p:cNvSpPr>
            <a:spLocks noGrp="1"/>
          </p:cNvSpPr>
          <p:nvPr>
            <p:ph type="title"/>
          </p:nvPr>
        </p:nvSpPr>
        <p:spPr/>
        <p:txBody>
          <a:bodyPr/>
          <a:lstStyle/>
          <a:p>
            <a:r>
              <a:rPr lang="en-US" dirty="0"/>
              <a:t>What Does Remix Offer?</a:t>
            </a:r>
          </a:p>
        </p:txBody>
      </p:sp>
    </p:spTree>
    <p:extLst>
      <p:ext uri="{BB962C8B-B14F-4D97-AF65-F5344CB8AC3E}">
        <p14:creationId xmlns:p14="http://schemas.microsoft.com/office/powerpoint/2010/main" val="345975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DB2D0-731C-4E3B-94BF-3259D724EC9B}"/>
              </a:ext>
            </a:extLst>
          </p:cNvPr>
          <p:cNvPicPr>
            <a:picLocks noChangeAspect="1"/>
          </p:cNvPicPr>
          <p:nvPr/>
        </p:nvPicPr>
        <p:blipFill>
          <a:blip r:embed="rId2"/>
          <a:stretch>
            <a:fillRect/>
          </a:stretch>
        </p:blipFill>
        <p:spPr>
          <a:xfrm>
            <a:off x="0" y="0"/>
            <a:ext cx="9144000" cy="5715000"/>
          </a:xfrm>
          <a:prstGeom prst="rect">
            <a:avLst/>
          </a:prstGeom>
        </p:spPr>
      </p:pic>
      <p:sp>
        <p:nvSpPr>
          <p:cNvPr id="5" name="TextBox 4">
            <a:extLst>
              <a:ext uri="{FF2B5EF4-FFF2-40B4-BE49-F238E27FC236}">
                <a16:creationId xmlns:a16="http://schemas.microsoft.com/office/drawing/2014/main" id="{68817ABC-607E-46AE-ADBB-C2B754B1E692}"/>
              </a:ext>
            </a:extLst>
          </p:cNvPr>
          <p:cNvSpPr txBox="1"/>
          <p:nvPr/>
        </p:nvSpPr>
        <p:spPr>
          <a:xfrm>
            <a:off x="2260397" y="5822899"/>
            <a:ext cx="6239865" cy="646331"/>
          </a:xfrm>
          <a:prstGeom prst="rect">
            <a:avLst/>
          </a:prstGeom>
          <a:noFill/>
        </p:spPr>
        <p:txBody>
          <a:bodyPr wrap="square" rtlCol="0">
            <a:spAutoFit/>
          </a:bodyPr>
          <a:lstStyle/>
          <a:p>
            <a:r>
              <a:rPr lang="en-US" dirty="0"/>
              <a:t>This is a simple example I used to cost out a route. It took less than 10 minutes to draw and calculate cost and basic impacts</a:t>
            </a:r>
          </a:p>
        </p:txBody>
      </p:sp>
    </p:spTree>
    <p:extLst>
      <p:ext uri="{BB962C8B-B14F-4D97-AF65-F5344CB8AC3E}">
        <p14:creationId xmlns:p14="http://schemas.microsoft.com/office/powerpoint/2010/main" val="421636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9E56-6195-45FE-9727-2CE383DCCA05}"/>
              </a:ext>
            </a:extLst>
          </p:cNvPr>
          <p:cNvSpPr>
            <a:spLocks noGrp="1"/>
          </p:cNvSpPr>
          <p:nvPr>
            <p:ph type="title"/>
          </p:nvPr>
        </p:nvSpPr>
        <p:spPr/>
        <p:txBody>
          <a:bodyPr/>
          <a:lstStyle/>
          <a:p>
            <a:r>
              <a:rPr lang="en-US" dirty="0"/>
              <a:t>More Complex Example: Grid System Analysis</a:t>
            </a:r>
          </a:p>
        </p:txBody>
      </p:sp>
      <p:sp>
        <p:nvSpPr>
          <p:cNvPr id="3" name="Content Placeholder 2">
            <a:extLst>
              <a:ext uri="{FF2B5EF4-FFF2-40B4-BE49-F238E27FC236}">
                <a16:creationId xmlns:a16="http://schemas.microsoft.com/office/drawing/2014/main" id="{A6D8A67C-932C-4838-ACF7-3D8A4B16E8FE}"/>
              </a:ext>
            </a:extLst>
          </p:cNvPr>
          <p:cNvSpPr>
            <a:spLocks noGrp="1"/>
          </p:cNvSpPr>
          <p:nvPr>
            <p:ph sz="quarter" idx="10"/>
          </p:nvPr>
        </p:nvSpPr>
        <p:spPr/>
        <p:txBody>
          <a:bodyPr/>
          <a:lstStyle/>
          <a:p>
            <a:r>
              <a:rPr lang="en-US" sz="2400" dirty="0"/>
              <a:t>We have had a lot of questions about development of a grid system for DART service</a:t>
            </a:r>
          </a:p>
          <a:p>
            <a:r>
              <a:rPr lang="en-US" sz="2400" dirty="0"/>
              <a:t>The City of Dallas passed a resolution asking DART to develop a high-frequency grid bus route network</a:t>
            </a:r>
          </a:p>
          <a:p>
            <a:r>
              <a:rPr lang="en-US" sz="2400" dirty="0"/>
              <a:t>Remix gave us a way to draw and analyze the potential impact of a grid system relatively quickly</a:t>
            </a:r>
          </a:p>
          <a:p>
            <a:r>
              <a:rPr lang="en-US" sz="2400" dirty="0"/>
              <a:t>Results were exportable into GIS for even more analysis of impacts</a:t>
            </a:r>
          </a:p>
        </p:txBody>
      </p:sp>
    </p:spTree>
    <p:extLst>
      <p:ext uri="{BB962C8B-B14F-4D97-AF65-F5344CB8AC3E}">
        <p14:creationId xmlns:p14="http://schemas.microsoft.com/office/powerpoint/2010/main" val="1750574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48140A-D7AF-3446-9BC3-4112C47B89A2}"/>
              </a:ext>
            </a:extLst>
          </p:cNvPr>
          <p:cNvSpPr>
            <a:spLocks noGrp="1"/>
          </p:cNvSpPr>
          <p:nvPr>
            <p:ph type="title" idx="4294967295"/>
          </p:nvPr>
        </p:nvSpPr>
        <p:spPr>
          <a:xfrm>
            <a:off x="1" y="-1"/>
            <a:ext cx="9144000" cy="1095023"/>
          </a:xfrm>
        </p:spPr>
        <p:txBody>
          <a:bodyPr>
            <a:noAutofit/>
          </a:bodyPr>
          <a:lstStyle/>
          <a:p>
            <a:pPr algn="ctr"/>
            <a:r>
              <a:rPr lang="en-US" sz="3600" dirty="0"/>
              <a:t>DART Grid Network Concept: </a:t>
            </a:r>
            <a:br>
              <a:rPr lang="en-US" sz="3600" dirty="0"/>
            </a:br>
            <a:r>
              <a:rPr lang="en-US" sz="3600" dirty="0"/>
              <a:t>Financial Implications</a:t>
            </a:r>
          </a:p>
        </p:txBody>
      </p:sp>
      <p:sp>
        <p:nvSpPr>
          <p:cNvPr id="4" name="Text Placeholder 3">
            <a:extLst>
              <a:ext uri="{FF2B5EF4-FFF2-40B4-BE49-F238E27FC236}">
                <a16:creationId xmlns:a16="http://schemas.microsoft.com/office/drawing/2014/main" id="{8055A1B8-A8DA-FD4E-A1C6-50D8B7052BE4}"/>
              </a:ext>
            </a:extLst>
          </p:cNvPr>
          <p:cNvSpPr>
            <a:spLocks noGrp="1"/>
          </p:cNvSpPr>
          <p:nvPr>
            <p:ph type="body" sz="quarter" idx="4294967295"/>
          </p:nvPr>
        </p:nvSpPr>
        <p:spPr>
          <a:xfrm>
            <a:off x="372534" y="1115622"/>
            <a:ext cx="3149599" cy="4954270"/>
          </a:xfrm>
        </p:spPr>
        <p:txBody>
          <a:bodyPr>
            <a:normAutofit/>
          </a:bodyPr>
          <a:lstStyle/>
          <a:p>
            <a:pPr marL="285750" indent="-285750">
              <a:buFont typeface="Arial" panose="020B0604020202020204" pitchFamily="34" charset="0"/>
              <a:buChar char="•"/>
            </a:pPr>
            <a:r>
              <a:rPr lang="en-US" altLang="en-US" sz="2000" dirty="0">
                <a:solidFill>
                  <a:prstClr val="black"/>
                </a:solidFill>
              </a:rPr>
              <a:t>Frequency improvements have a significant impact on costs</a:t>
            </a:r>
          </a:p>
          <a:p>
            <a:pPr marL="285750" indent="-285750">
              <a:buFont typeface="Arial" panose="020B0604020202020204" pitchFamily="34" charset="0"/>
              <a:buChar char="•"/>
            </a:pPr>
            <a:r>
              <a:rPr lang="en-US" altLang="en-US" sz="2000" dirty="0">
                <a:solidFill>
                  <a:prstClr val="black"/>
                </a:solidFill>
              </a:rPr>
              <a:t>604 peak local buses required vs. 484 now (not including spares)</a:t>
            </a:r>
          </a:p>
          <a:p>
            <a:pPr marL="285750" indent="-285750">
              <a:buFont typeface="Arial" panose="020B0604020202020204" pitchFamily="34" charset="0"/>
              <a:buChar char="•"/>
            </a:pPr>
            <a:r>
              <a:rPr lang="en-US" altLang="en-US" sz="2000" dirty="0">
                <a:solidFill>
                  <a:prstClr val="black"/>
                </a:solidFill>
              </a:rPr>
              <a:t>Fleet expansion would require a new operating facility</a:t>
            </a:r>
          </a:p>
          <a:p>
            <a:pPr marL="285750" indent="-285750">
              <a:buFont typeface="Arial" panose="020B0604020202020204" pitchFamily="34" charset="0"/>
              <a:buChar char="•"/>
            </a:pPr>
            <a:r>
              <a:rPr lang="en-US" altLang="en-US" sz="2000" dirty="0">
                <a:solidFill>
                  <a:prstClr val="black"/>
                </a:solidFill>
              </a:rPr>
              <a:t>65% increase in revenue hours over existing service levels </a:t>
            </a:r>
          </a:p>
          <a:p>
            <a:pPr marL="285750" indent="-285750">
              <a:buFont typeface="Arial" panose="020B0604020202020204" pitchFamily="34" charset="0"/>
              <a:buChar char="•"/>
            </a:pPr>
            <a:r>
              <a:rPr lang="en-US" altLang="en-US" sz="2000" dirty="0">
                <a:solidFill>
                  <a:prstClr val="black"/>
                </a:solidFill>
              </a:rPr>
              <a:t>$72m in additional operating costs over current service</a:t>
            </a:r>
          </a:p>
          <a:p>
            <a:pPr marL="285750" indent="-285750">
              <a:buFont typeface="Arial" panose="020B0604020202020204" pitchFamily="34" charset="0"/>
              <a:buChar char="•"/>
            </a:pPr>
            <a:endParaRPr lang="en-US" sz="2000" dirty="0"/>
          </a:p>
        </p:txBody>
      </p:sp>
      <p:pic>
        <p:nvPicPr>
          <p:cNvPr id="2" name="Picture 1">
            <a:extLst>
              <a:ext uri="{FF2B5EF4-FFF2-40B4-BE49-F238E27FC236}">
                <a16:creationId xmlns:a16="http://schemas.microsoft.com/office/drawing/2014/main" id="{E1E1E4C8-EBA8-44B1-ACF7-E1E41A5A6B11}"/>
              </a:ext>
            </a:extLst>
          </p:cNvPr>
          <p:cNvPicPr>
            <a:picLocks noChangeAspect="1"/>
          </p:cNvPicPr>
          <p:nvPr/>
        </p:nvPicPr>
        <p:blipFill rotWithShape="1">
          <a:blip r:embed="rId2"/>
          <a:srcRect l="24763" t="11464" r="27967" b="9545"/>
          <a:stretch/>
        </p:blipFill>
        <p:spPr>
          <a:xfrm>
            <a:off x="3706804" y="1115622"/>
            <a:ext cx="5116664" cy="53440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134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03275"/>
          </a:xfrm>
        </p:spPr>
        <p:txBody>
          <a:bodyPr anchor="ctr">
            <a:normAutofit/>
          </a:bodyPr>
          <a:lstStyle/>
          <a:p>
            <a:pPr algn="ctr"/>
            <a:r>
              <a:rPr lang="en-US" sz="3600" dirty="0">
                <a:effectLst/>
              </a:rPr>
              <a:t>DART Grid Network Issues</a:t>
            </a:r>
            <a:endParaRPr lang="en-US" sz="3100" i="1" dirty="0">
              <a:effectLst/>
            </a:endParaRPr>
          </a:p>
        </p:txBody>
      </p:sp>
      <p:pic>
        <p:nvPicPr>
          <p:cNvPr id="9" name="Picture 8">
            <a:extLst>
              <a:ext uri="{FF2B5EF4-FFF2-40B4-BE49-F238E27FC236}">
                <a16:creationId xmlns:a16="http://schemas.microsoft.com/office/drawing/2014/main" id="{7532EDB6-473A-4E02-B556-F8D61C14A0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50" t="6779" r="6905" b="7769"/>
          <a:stretch/>
        </p:blipFill>
        <p:spPr>
          <a:xfrm>
            <a:off x="3024243" y="803274"/>
            <a:ext cx="5783651" cy="5587595"/>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58B7A169-56E6-D346-9D49-7CF4C0C65D76}"/>
              </a:ext>
            </a:extLst>
          </p:cNvPr>
          <p:cNvSpPr txBox="1">
            <a:spLocks/>
          </p:cNvSpPr>
          <p:nvPr/>
        </p:nvSpPr>
        <p:spPr>
          <a:xfrm>
            <a:off x="168154" y="803274"/>
            <a:ext cx="2687935" cy="516854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2000" dirty="0">
                <a:solidFill>
                  <a:prstClr val="black"/>
                </a:solidFill>
                <a:latin typeface="Calibri"/>
              </a:rPr>
              <a:t>Significant difference in coverage – existing route network shown in red</a:t>
            </a:r>
          </a:p>
          <a:p>
            <a:pPr marL="342900" indent="-342900">
              <a:buFont typeface="Arial" panose="020B0604020202020204" pitchFamily="34" charset="0"/>
              <a:buChar char="•"/>
            </a:pPr>
            <a:r>
              <a:rPr lang="en-US" sz="2000" dirty="0">
                <a:solidFill>
                  <a:prstClr val="black"/>
                </a:solidFill>
                <a:latin typeface="Calibri"/>
              </a:rPr>
              <a:t>Some low income areas with high transit dependency do not have grid arterials, and would lose significant service coverage</a:t>
            </a:r>
          </a:p>
          <a:p>
            <a:pPr marL="342900" indent="-342900">
              <a:buFont typeface="Arial" panose="020B0604020202020204" pitchFamily="34" charset="0"/>
              <a:buChar char="•"/>
            </a:pPr>
            <a:r>
              <a:rPr lang="en-US" sz="2000" dirty="0">
                <a:solidFill>
                  <a:prstClr val="black"/>
                </a:solidFill>
                <a:latin typeface="Calibri"/>
              </a:rPr>
              <a:t>Trinity River and lakes break grid street network, with impacts on connectivity (e.g. Pleasant Grove to Oak Cliff)</a:t>
            </a:r>
            <a:endParaRPr lang="en-US" sz="1600" dirty="0"/>
          </a:p>
        </p:txBody>
      </p:sp>
      <p:sp>
        <p:nvSpPr>
          <p:cNvPr id="6" name="Oval 5">
            <a:extLst>
              <a:ext uri="{FF2B5EF4-FFF2-40B4-BE49-F238E27FC236}">
                <a16:creationId xmlns:a16="http://schemas.microsoft.com/office/drawing/2014/main" id="{BCCE6A3F-69FC-2C40-9BE2-685E805B4170}"/>
              </a:ext>
            </a:extLst>
          </p:cNvPr>
          <p:cNvSpPr/>
          <p:nvPr/>
        </p:nvSpPr>
        <p:spPr>
          <a:xfrm>
            <a:off x="5880332" y="3160889"/>
            <a:ext cx="628650" cy="4855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7" name="Oval 6">
            <a:extLst>
              <a:ext uri="{FF2B5EF4-FFF2-40B4-BE49-F238E27FC236}">
                <a16:creationId xmlns:a16="http://schemas.microsoft.com/office/drawing/2014/main" id="{3070F72F-0221-DB42-A19C-03FC8AEA8EF3}"/>
              </a:ext>
            </a:extLst>
          </p:cNvPr>
          <p:cNvSpPr/>
          <p:nvPr/>
        </p:nvSpPr>
        <p:spPr>
          <a:xfrm>
            <a:off x="5653030" y="4923808"/>
            <a:ext cx="855952" cy="8657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Tree>
    <p:extLst>
      <p:ext uri="{BB962C8B-B14F-4D97-AF65-F5344CB8AC3E}">
        <p14:creationId xmlns:p14="http://schemas.microsoft.com/office/powerpoint/2010/main" val="98115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8DE23F-609D-4FBE-8167-328CCDB120AD}"/>
              </a:ext>
            </a:extLst>
          </p:cNvPr>
          <p:cNvSpPr>
            <a:spLocks noGrp="1"/>
          </p:cNvSpPr>
          <p:nvPr>
            <p:ph sz="quarter" idx="10"/>
          </p:nvPr>
        </p:nvSpPr>
        <p:spPr/>
        <p:txBody>
          <a:bodyPr/>
          <a:lstStyle/>
          <a:p>
            <a:r>
              <a:rPr lang="en-US" sz="2400" dirty="0"/>
              <a:t>Transit planning involves the development of plans and proposals for future service development</a:t>
            </a:r>
          </a:p>
          <a:p>
            <a:r>
              <a:rPr lang="en-US" sz="2400" dirty="0"/>
              <a:t>Over the years, the planning field has split into two separate tracks: long-range capital planning and shorter-range service planning</a:t>
            </a:r>
          </a:p>
          <a:p>
            <a:r>
              <a:rPr lang="en-US" sz="2400" dirty="0"/>
              <a:t>At DART, the capital planning and service planning functions have separate staff and focus, though we work cooperatively</a:t>
            </a:r>
          </a:p>
          <a:p>
            <a:r>
              <a:rPr lang="en-US" sz="2400" dirty="0"/>
              <a:t>This presentation is focused on the service planning side of the equation</a:t>
            </a:r>
          </a:p>
        </p:txBody>
      </p:sp>
      <p:sp>
        <p:nvSpPr>
          <p:cNvPr id="4" name="Title 3">
            <a:extLst>
              <a:ext uri="{FF2B5EF4-FFF2-40B4-BE49-F238E27FC236}">
                <a16:creationId xmlns:a16="http://schemas.microsoft.com/office/drawing/2014/main" id="{51857E3F-CF39-41F7-BC39-B68A7ED5B2BB}"/>
              </a:ext>
            </a:extLst>
          </p:cNvPr>
          <p:cNvSpPr>
            <a:spLocks noGrp="1"/>
          </p:cNvSpPr>
          <p:nvPr>
            <p:ph type="title"/>
          </p:nvPr>
        </p:nvSpPr>
        <p:spPr/>
        <p:txBody>
          <a:bodyPr/>
          <a:lstStyle/>
          <a:p>
            <a:r>
              <a:rPr lang="en-US" dirty="0"/>
              <a:t>Transit Planning Overview</a:t>
            </a:r>
          </a:p>
        </p:txBody>
      </p:sp>
    </p:spTree>
    <p:extLst>
      <p:ext uri="{BB962C8B-B14F-4D97-AF65-F5344CB8AC3E}">
        <p14:creationId xmlns:p14="http://schemas.microsoft.com/office/powerpoint/2010/main" val="273546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8A83-3B32-4449-94EA-BDFB6CB4D206}"/>
              </a:ext>
            </a:extLst>
          </p:cNvPr>
          <p:cNvSpPr>
            <a:spLocks noGrp="1"/>
          </p:cNvSpPr>
          <p:nvPr>
            <p:ph type="title"/>
          </p:nvPr>
        </p:nvSpPr>
        <p:spPr/>
        <p:txBody>
          <a:bodyPr/>
          <a:lstStyle/>
          <a:p>
            <a:r>
              <a:rPr lang="en-US" dirty="0"/>
              <a:t>Analyzing Impact of Changes: Job Access</a:t>
            </a:r>
          </a:p>
        </p:txBody>
      </p:sp>
      <p:sp>
        <p:nvSpPr>
          <p:cNvPr id="3" name="Content Placeholder 2">
            <a:extLst>
              <a:ext uri="{FF2B5EF4-FFF2-40B4-BE49-F238E27FC236}">
                <a16:creationId xmlns:a16="http://schemas.microsoft.com/office/drawing/2014/main" id="{8B91DD16-8498-48A2-AF6B-E66D888EC5BC}"/>
              </a:ext>
            </a:extLst>
          </p:cNvPr>
          <p:cNvSpPr>
            <a:spLocks noGrp="1"/>
          </p:cNvSpPr>
          <p:nvPr>
            <p:ph sz="quarter" idx="10"/>
          </p:nvPr>
        </p:nvSpPr>
        <p:spPr/>
        <p:txBody>
          <a:bodyPr/>
          <a:lstStyle/>
          <a:p>
            <a:r>
              <a:rPr lang="en-US" sz="2400" dirty="0"/>
              <a:t>Our newest Service Standards include a goal of improving job access for service changes</a:t>
            </a:r>
          </a:p>
          <a:p>
            <a:r>
              <a:rPr lang="en-US" sz="2400" dirty="0"/>
              <a:t>Remix allows quick analysis for different locations in the service area through something called the “Jane” tool</a:t>
            </a:r>
          </a:p>
        </p:txBody>
      </p:sp>
    </p:spTree>
    <p:extLst>
      <p:ext uri="{BB962C8B-B14F-4D97-AF65-F5344CB8AC3E}">
        <p14:creationId xmlns:p14="http://schemas.microsoft.com/office/powerpoint/2010/main" val="112056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8D8961-A788-4231-A755-F4186AD7A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D9FBEBA-A120-4E56-9210-2C7BF48CF310}"/>
              </a:ext>
            </a:extLst>
          </p:cNvPr>
          <p:cNvSpPr txBox="1"/>
          <p:nvPr/>
        </p:nvSpPr>
        <p:spPr>
          <a:xfrm>
            <a:off x="0" y="-10442"/>
            <a:ext cx="9144000" cy="646331"/>
          </a:xfrm>
          <a:prstGeom prst="rect">
            <a:avLst/>
          </a:prstGeom>
          <a:solidFill>
            <a:schemeClr val="bg1"/>
          </a:solidFill>
        </p:spPr>
        <p:txBody>
          <a:bodyPr wrap="square" rtlCol="0">
            <a:spAutoFit/>
          </a:bodyPr>
          <a:lstStyle/>
          <a:p>
            <a:pPr algn="ctr"/>
            <a:r>
              <a:rPr lang="en-US" sz="2000" dirty="0">
                <a:latin typeface="Franklin Gothic Heavy" panose="020B0903020102020204" pitchFamily="34" charset="0"/>
              </a:rPr>
              <a:t>Additional Jobs Accessible Within 60 Minutes: August Service Changes</a:t>
            </a:r>
          </a:p>
          <a:p>
            <a:pPr algn="ctr"/>
            <a:r>
              <a:rPr lang="en-US" sz="1600" b="1" i="1" dirty="0"/>
              <a:t>Data: U.S. Census Longitudinal Employer Household Dynamics (LEHD) 2015</a:t>
            </a:r>
          </a:p>
        </p:txBody>
      </p:sp>
      <p:sp>
        <p:nvSpPr>
          <p:cNvPr id="7" name="Rectangle: Rounded Corners 6">
            <a:extLst>
              <a:ext uri="{FF2B5EF4-FFF2-40B4-BE49-F238E27FC236}">
                <a16:creationId xmlns:a16="http://schemas.microsoft.com/office/drawing/2014/main" id="{C0B3EA0D-3F5A-4C2E-8A5E-1F447A11C8C2}"/>
              </a:ext>
            </a:extLst>
          </p:cNvPr>
          <p:cNvSpPr/>
          <p:nvPr/>
        </p:nvSpPr>
        <p:spPr>
          <a:xfrm>
            <a:off x="2324420" y="730855"/>
            <a:ext cx="4495160" cy="576302"/>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Average increase for these locations: </a:t>
            </a:r>
            <a:r>
              <a:rPr lang="en-US" sz="2400" b="1" dirty="0">
                <a:effectLst>
                  <a:outerShdw blurRad="38100" dist="38100" dir="2700000" algn="tl">
                    <a:srgbClr val="000000">
                      <a:alpha val="43137"/>
                    </a:srgbClr>
                  </a:outerShdw>
                </a:effectLst>
              </a:rPr>
              <a:t>6.1%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67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98A9-76D5-481D-98B1-998626AF56E1}"/>
              </a:ext>
            </a:extLst>
          </p:cNvPr>
          <p:cNvSpPr>
            <a:spLocks noGrp="1"/>
          </p:cNvSpPr>
          <p:nvPr>
            <p:ph type="title"/>
          </p:nvPr>
        </p:nvSpPr>
        <p:spPr/>
        <p:txBody>
          <a:bodyPr/>
          <a:lstStyle/>
          <a:p>
            <a:r>
              <a:rPr lang="en-US" dirty="0"/>
              <a:t>Remix Demo</a:t>
            </a:r>
          </a:p>
        </p:txBody>
      </p:sp>
      <p:sp>
        <p:nvSpPr>
          <p:cNvPr id="3" name="Content Placeholder 2">
            <a:extLst>
              <a:ext uri="{FF2B5EF4-FFF2-40B4-BE49-F238E27FC236}">
                <a16:creationId xmlns:a16="http://schemas.microsoft.com/office/drawing/2014/main" id="{DF39A49B-E7AC-4A97-BB34-6A9CA7F3C2CE}"/>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519357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0ACA0C-9C9E-4369-A021-5419049A8E78}"/>
              </a:ext>
            </a:extLst>
          </p:cNvPr>
          <p:cNvSpPr>
            <a:spLocks noGrp="1"/>
          </p:cNvSpPr>
          <p:nvPr>
            <p:ph sz="quarter" idx="10"/>
          </p:nvPr>
        </p:nvSpPr>
        <p:spPr/>
        <p:txBody>
          <a:bodyPr/>
          <a:lstStyle/>
          <a:p>
            <a:r>
              <a:rPr lang="en-US" sz="2400" dirty="0"/>
              <a:t>It is not currently structured to deal with demand-responsive services, and DART is looking for that capability</a:t>
            </a:r>
          </a:p>
          <a:p>
            <a:r>
              <a:rPr lang="en-US" sz="2400" dirty="0"/>
              <a:t>Service costing does not fully work the way transit agencies typically calculate costs, but we have found that the differences are not great enough to worry</a:t>
            </a:r>
          </a:p>
          <a:p>
            <a:endParaRPr lang="en-US" sz="2400" dirty="0"/>
          </a:p>
        </p:txBody>
      </p:sp>
      <p:sp>
        <p:nvSpPr>
          <p:cNvPr id="3" name="Title 2">
            <a:extLst>
              <a:ext uri="{FF2B5EF4-FFF2-40B4-BE49-F238E27FC236}">
                <a16:creationId xmlns:a16="http://schemas.microsoft.com/office/drawing/2014/main" id="{4CF56C24-0401-4C03-8AC4-552F3B5999B1}"/>
              </a:ext>
            </a:extLst>
          </p:cNvPr>
          <p:cNvSpPr>
            <a:spLocks noGrp="1"/>
          </p:cNvSpPr>
          <p:nvPr>
            <p:ph type="title"/>
          </p:nvPr>
        </p:nvSpPr>
        <p:spPr/>
        <p:txBody>
          <a:bodyPr/>
          <a:lstStyle/>
          <a:p>
            <a:r>
              <a:rPr lang="en-US" dirty="0"/>
              <a:t>Remix Limitations</a:t>
            </a:r>
          </a:p>
        </p:txBody>
      </p:sp>
    </p:spTree>
    <p:extLst>
      <p:ext uri="{BB962C8B-B14F-4D97-AF65-F5344CB8AC3E}">
        <p14:creationId xmlns:p14="http://schemas.microsoft.com/office/powerpoint/2010/main" val="366113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49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79543" y="196949"/>
            <a:ext cx="4541950" cy="1997611"/>
          </a:xfrm>
        </p:spPr>
        <p:txBody>
          <a:bodyPr/>
          <a:lstStyle/>
          <a:p>
            <a:r>
              <a:rPr lang="en-US" sz="3600" dirty="0"/>
              <a:t>DART </a:t>
            </a:r>
            <a:r>
              <a:rPr lang="en-US" sz="3600" dirty="0" err="1"/>
              <a:t>GoLink</a:t>
            </a:r>
            <a:r>
              <a:rPr lang="en-US" sz="3600" dirty="0"/>
              <a:t> Service </a:t>
            </a:r>
          </a:p>
        </p:txBody>
      </p:sp>
      <p:sp>
        <p:nvSpPr>
          <p:cNvPr id="5" name="Text Placeholder 4"/>
          <p:cNvSpPr>
            <a:spLocks noGrp="1"/>
          </p:cNvSpPr>
          <p:nvPr>
            <p:ph type="body" sz="quarter" idx="10"/>
          </p:nvPr>
        </p:nvSpPr>
        <p:spPr/>
        <p:txBody>
          <a:bodyPr/>
          <a:lstStyle/>
          <a:p>
            <a:r>
              <a:rPr lang="en-US" sz="2000" dirty="0"/>
              <a:t>Rob Smith</a:t>
            </a:r>
          </a:p>
          <a:p>
            <a:r>
              <a:rPr lang="en-US" sz="2000" dirty="0"/>
              <a:t>AVP, Service Planning &amp; Scheduling, DART</a:t>
            </a:r>
          </a:p>
          <a:p>
            <a:r>
              <a:rPr lang="en-US" sz="2000" dirty="0"/>
              <a:t>MAX Dallas Visit</a:t>
            </a:r>
          </a:p>
          <a:p>
            <a:r>
              <a:rPr lang="en-US" sz="2000" dirty="0"/>
              <a:t>May 2, 2019</a:t>
            </a:r>
          </a:p>
        </p:txBody>
      </p:sp>
    </p:spTree>
    <p:extLst>
      <p:ext uri="{BB962C8B-B14F-4D97-AF65-F5344CB8AC3E}">
        <p14:creationId xmlns:p14="http://schemas.microsoft.com/office/powerpoint/2010/main" val="419398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Rounded Corners 167">
            <a:extLst>
              <a:ext uri="{FF2B5EF4-FFF2-40B4-BE49-F238E27FC236}">
                <a16:creationId xmlns:a16="http://schemas.microsoft.com/office/drawing/2014/main" id="{F03950BA-4869-49D3-A20C-1CFD3CF4C7FF}"/>
              </a:ext>
            </a:extLst>
          </p:cNvPr>
          <p:cNvSpPr/>
          <p:nvPr/>
        </p:nvSpPr>
        <p:spPr>
          <a:xfrm>
            <a:off x="7348165" y="4988618"/>
            <a:ext cx="1697594" cy="527813"/>
          </a:xfrm>
          <a:prstGeom prst="roundRect">
            <a:avLst/>
          </a:prstGeom>
          <a:solidFill>
            <a:schemeClr val="accent1">
              <a:lumMod val="50000"/>
            </a:schemeClr>
          </a:solidFill>
          <a:ln cap="flat">
            <a:solidFill>
              <a:schemeClr val="accent1">
                <a:lumMod val="50000"/>
              </a:schemeClr>
            </a:solidFill>
            <a:miter lim="800000"/>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6FF9ABFC-C8EB-4E3B-99C6-C6499EA037A0}"/>
              </a:ext>
            </a:extLst>
          </p:cNvPr>
          <p:cNvGrpSpPr/>
          <p:nvPr/>
        </p:nvGrpSpPr>
        <p:grpSpPr>
          <a:xfrm>
            <a:off x="359720" y="858741"/>
            <a:ext cx="8559822" cy="5628404"/>
            <a:chOff x="239086" y="16142"/>
            <a:chExt cx="8606654" cy="6496964"/>
          </a:xfrm>
        </p:grpSpPr>
        <p:cxnSp>
          <p:nvCxnSpPr>
            <p:cNvPr id="4" name="Straight Connector 3">
              <a:extLst>
                <a:ext uri="{FF2B5EF4-FFF2-40B4-BE49-F238E27FC236}">
                  <a16:creationId xmlns:a16="http://schemas.microsoft.com/office/drawing/2014/main" id="{B06443AB-CE52-45E0-8804-91B81EB3749C}"/>
                </a:ext>
              </a:extLst>
            </p:cNvPr>
            <p:cNvCxnSpPr>
              <a:cxnSpLocks/>
              <a:stCxn id="131" idx="1"/>
              <a:endCxn id="116" idx="5"/>
            </p:cNvCxnSpPr>
            <p:nvPr/>
          </p:nvCxnSpPr>
          <p:spPr>
            <a:xfrm flipH="1" flipV="1">
              <a:off x="6929797" y="1502195"/>
              <a:ext cx="549731" cy="20310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50" descr="Image result for infinite circle">
              <a:extLst>
                <a:ext uri="{FF2B5EF4-FFF2-40B4-BE49-F238E27FC236}">
                  <a16:creationId xmlns:a16="http://schemas.microsoft.com/office/drawing/2014/main" id="{55B2A41A-A648-4E41-AD14-636CAC9B9863}"/>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49108" y="1655178"/>
              <a:ext cx="3703775" cy="311908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5B7E724-5A2B-418D-A46C-F9925CF96B3A}"/>
                </a:ext>
              </a:extLst>
            </p:cNvPr>
            <p:cNvSpPr/>
            <p:nvPr/>
          </p:nvSpPr>
          <p:spPr>
            <a:xfrm>
              <a:off x="2549954" y="5274882"/>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C5F664E-4B4F-4169-9ED0-6FC03FB25A83}"/>
                </a:ext>
              </a:extLst>
            </p:cNvPr>
            <p:cNvSpPr/>
            <p:nvPr/>
          </p:nvSpPr>
          <p:spPr>
            <a:xfrm>
              <a:off x="1880596" y="4177938"/>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A82B061-F4EF-42FD-BF39-71708663374E}"/>
                </a:ext>
              </a:extLst>
            </p:cNvPr>
            <p:cNvSpPr/>
            <p:nvPr/>
          </p:nvSpPr>
          <p:spPr>
            <a:xfrm>
              <a:off x="610734" y="2242883"/>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7A579D3-55A6-44AA-81E3-F0E867A062F4}"/>
                </a:ext>
              </a:extLst>
            </p:cNvPr>
            <p:cNvSpPr/>
            <p:nvPr/>
          </p:nvSpPr>
          <p:spPr>
            <a:xfrm>
              <a:off x="1100917" y="1580930"/>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829B9C2D-C641-4342-90C6-E6FD910E515F}"/>
                </a:ext>
              </a:extLst>
            </p:cNvPr>
            <p:cNvCxnSpPr>
              <a:cxnSpLocks/>
            </p:cNvCxnSpPr>
            <p:nvPr/>
          </p:nvCxnSpPr>
          <p:spPr>
            <a:xfrm>
              <a:off x="564543" y="3272444"/>
              <a:ext cx="8055755" cy="0"/>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226CC72-53FC-45A4-87FF-9CADA02BF8FF}"/>
                </a:ext>
              </a:extLst>
            </p:cNvPr>
            <p:cNvGrpSpPr/>
            <p:nvPr/>
          </p:nvGrpSpPr>
          <p:grpSpPr>
            <a:xfrm>
              <a:off x="1883752" y="2478529"/>
              <a:ext cx="846455" cy="436512"/>
              <a:chOff x="6752155" y="1194799"/>
              <a:chExt cx="846455" cy="436512"/>
            </a:xfrm>
          </p:grpSpPr>
          <p:sp>
            <p:nvSpPr>
              <p:cNvPr id="12" name="Oval 11">
                <a:extLst>
                  <a:ext uri="{FF2B5EF4-FFF2-40B4-BE49-F238E27FC236}">
                    <a16:creationId xmlns:a16="http://schemas.microsoft.com/office/drawing/2014/main" id="{C5F8A3A0-7994-49DD-A22F-9D2470A08C15}"/>
                  </a:ext>
                </a:extLst>
              </p:cNvPr>
              <p:cNvSpPr/>
              <p:nvPr/>
            </p:nvSpPr>
            <p:spPr>
              <a:xfrm>
                <a:off x="6752155" y="1194799"/>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Related image">
                <a:extLst>
                  <a:ext uri="{FF2B5EF4-FFF2-40B4-BE49-F238E27FC236}">
                    <a16:creationId xmlns:a16="http://schemas.microsoft.com/office/drawing/2014/main" id="{00B31C42-433B-46A5-B660-59BDD4C27B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46"/>
              <a:stretch/>
            </p:blipFill>
            <p:spPr bwMode="auto">
              <a:xfrm>
                <a:off x="6958644" y="1240478"/>
                <a:ext cx="427976" cy="32365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4" descr="Image result for bike sharing blue icon">
              <a:extLst>
                <a:ext uri="{FF2B5EF4-FFF2-40B4-BE49-F238E27FC236}">
                  <a16:creationId xmlns:a16="http://schemas.microsoft.com/office/drawing/2014/main" id="{1A678262-4E29-47D5-B844-8CD826D0D8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05" t="55753" r="41649" b="10536"/>
            <a:stretch/>
          </p:blipFill>
          <p:spPr bwMode="auto">
            <a:xfrm>
              <a:off x="1321706" y="1655178"/>
              <a:ext cx="419941" cy="285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6" descr="Image result for autonomous cars gray icon">
              <a:extLst>
                <a:ext uri="{FF2B5EF4-FFF2-40B4-BE49-F238E27FC236}">
                  <a16:creationId xmlns:a16="http://schemas.microsoft.com/office/drawing/2014/main" id="{5926454D-DB6D-4F6B-8C1C-8E0F1E05CC26}"/>
                </a:ext>
              </a:extLst>
            </p:cNvPr>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t="18851" b="22237"/>
            <a:stretch/>
          </p:blipFill>
          <p:spPr bwMode="auto">
            <a:xfrm>
              <a:off x="831088" y="2318700"/>
              <a:ext cx="430697" cy="253734"/>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0" descr="Image result for connected vehicle animation">
              <a:extLst>
                <a:ext uri="{FF2B5EF4-FFF2-40B4-BE49-F238E27FC236}">
                  <a16:creationId xmlns:a16="http://schemas.microsoft.com/office/drawing/2014/main" id="{3F94EDC5-3D19-4729-A3F5-8A659B96949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16">
              <a:extLst>
                <a:ext uri="{FF2B5EF4-FFF2-40B4-BE49-F238E27FC236}">
                  <a16:creationId xmlns:a16="http://schemas.microsoft.com/office/drawing/2014/main" id="{C01CA555-B396-4274-AF56-010B7D42F842}"/>
                </a:ext>
              </a:extLst>
            </p:cNvPr>
            <p:cNvGrpSpPr/>
            <p:nvPr/>
          </p:nvGrpSpPr>
          <p:grpSpPr>
            <a:xfrm>
              <a:off x="3654865" y="2392973"/>
              <a:ext cx="1899069" cy="1638165"/>
              <a:chOff x="3421801" y="2655070"/>
              <a:chExt cx="1561239" cy="1116168"/>
            </a:xfrm>
          </p:grpSpPr>
          <p:sp>
            <p:nvSpPr>
              <p:cNvPr id="18" name="Oval 17">
                <a:extLst>
                  <a:ext uri="{FF2B5EF4-FFF2-40B4-BE49-F238E27FC236}">
                    <a16:creationId xmlns:a16="http://schemas.microsoft.com/office/drawing/2014/main" id="{0308DD03-6F1B-42D9-88F2-DBC2E0F724E1}"/>
                  </a:ext>
                </a:extLst>
              </p:cNvPr>
              <p:cNvSpPr/>
              <p:nvPr/>
            </p:nvSpPr>
            <p:spPr>
              <a:xfrm>
                <a:off x="3421801" y="2655070"/>
                <a:ext cx="1561239" cy="1116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6" descr="Image result for dallas area rapid transit logo">
                <a:extLst>
                  <a:ext uri="{FF2B5EF4-FFF2-40B4-BE49-F238E27FC236}">
                    <a16:creationId xmlns:a16="http://schemas.microsoft.com/office/drawing/2014/main" id="{21B82A06-0FCD-432C-8008-07864D079E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5797" y="2939719"/>
                <a:ext cx="525314" cy="500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2729E00-A406-4D42-806C-99FF22AB3391}"/>
                </a:ext>
              </a:extLst>
            </p:cNvPr>
            <p:cNvGrpSpPr/>
            <p:nvPr/>
          </p:nvGrpSpPr>
          <p:grpSpPr>
            <a:xfrm>
              <a:off x="3064602" y="1406506"/>
              <a:ext cx="846455" cy="436512"/>
              <a:chOff x="4148771" y="1894039"/>
              <a:chExt cx="846455" cy="436512"/>
            </a:xfrm>
          </p:grpSpPr>
          <p:sp>
            <p:nvSpPr>
              <p:cNvPr id="21" name="Oval 20">
                <a:extLst>
                  <a:ext uri="{FF2B5EF4-FFF2-40B4-BE49-F238E27FC236}">
                    <a16:creationId xmlns:a16="http://schemas.microsoft.com/office/drawing/2014/main" id="{4BFD98DD-FA09-443D-9687-A73303748CE9}"/>
                  </a:ext>
                </a:extLst>
              </p:cNvPr>
              <p:cNvSpPr/>
              <p:nvPr/>
            </p:nvSpPr>
            <p:spPr>
              <a:xfrm>
                <a:off x="4148771" y="1894039"/>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740A7B8C-7F97-447E-BB97-69633747C45C}"/>
                  </a:ext>
                </a:extLst>
              </p:cNvPr>
              <p:cNvGrpSpPr/>
              <p:nvPr/>
            </p:nvGrpSpPr>
            <p:grpSpPr>
              <a:xfrm>
                <a:off x="4302613" y="1949355"/>
                <a:ext cx="538769" cy="319488"/>
                <a:chOff x="3118831" y="4544849"/>
                <a:chExt cx="1746560" cy="957137"/>
              </a:xfrm>
            </p:grpSpPr>
            <p:pic>
              <p:nvPicPr>
                <p:cNvPr id="23" name="Picture 16" descr="Image result for blue person walking">
                  <a:extLst>
                    <a:ext uri="{FF2B5EF4-FFF2-40B4-BE49-F238E27FC236}">
                      <a16:creationId xmlns:a16="http://schemas.microsoft.com/office/drawing/2014/main" id="{F3FDECE8-A2A6-4A9A-9F4F-22394EBA415D}"/>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8831" y="4655127"/>
                  <a:ext cx="379423" cy="6409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Image result for blue bike animated">
                  <a:extLst>
                    <a:ext uri="{FF2B5EF4-FFF2-40B4-BE49-F238E27FC236}">
                      <a16:creationId xmlns:a16="http://schemas.microsoft.com/office/drawing/2014/main" id="{952520F3-E5FA-4608-992D-54DFD8CFA415}"/>
                    </a:ext>
                  </a:extLst>
                </p:cNvPr>
                <p:cNvPicPr>
                  <a:picLocks noChangeAspect="1" noChangeArrowheads="1" noCrop="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8254" y="4721629"/>
                  <a:ext cx="780357" cy="7803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train animated icon">
                  <a:extLst>
                    <a:ext uri="{FF2B5EF4-FFF2-40B4-BE49-F238E27FC236}">
                      <a16:creationId xmlns:a16="http://schemas.microsoft.com/office/drawing/2014/main" id="{75F6EF2A-0CAD-47DE-9770-F9C7928168EC}"/>
                    </a:ext>
                  </a:extLst>
                </p:cNvPr>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7972" r="57972"/>
                <a:stretch/>
              </p:blipFill>
              <p:spPr bwMode="auto">
                <a:xfrm>
                  <a:off x="4278610" y="4544849"/>
                  <a:ext cx="586781" cy="8615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Rectangle: Rounded Corners 25">
              <a:extLst>
                <a:ext uri="{FF2B5EF4-FFF2-40B4-BE49-F238E27FC236}">
                  <a16:creationId xmlns:a16="http://schemas.microsoft.com/office/drawing/2014/main" id="{0185456C-88EB-49B1-B0AF-1B417DD4677C}"/>
                </a:ext>
              </a:extLst>
            </p:cNvPr>
            <p:cNvSpPr/>
            <p:nvPr/>
          </p:nvSpPr>
          <p:spPr>
            <a:xfrm>
              <a:off x="508998" y="228321"/>
              <a:ext cx="2252749" cy="59851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Mobility Services</a:t>
              </a:r>
            </a:p>
          </p:txBody>
        </p:sp>
        <p:grpSp>
          <p:nvGrpSpPr>
            <p:cNvPr id="27" name="Group 26">
              <a:extLst>
                <a:ext uri="{FF2B5EF4-FFF2-40B4-BE49-F238E27FC236}">
                  <a16:creationId xmlns:a16="http://schemas.microsoft.com/office/drawing/2014/main" id="{D8566627-B29E-4E88-805E-DDB387B3ADB8}"/>
                </a:ext>
              </a:extLst>
            </p:cNvPr>
            <p:cNvGrpSpPr/>
            <p:nvPr/>
          </p:nvGrpSpPr>
          <p:grpSpPr>
            <a:xfrm>
              <a:off x="5373752" y="3690789"/>
              <a:ext cx="3246546" cy="2822317"/>
              <a:chOff x="5373752" y="3690789"/>
              <a:chExt cx="3246546" cy="2822317"/>
            </a:xfrm>
          </p:grpSpPr>
          <p:sp>
            <p:nvSpPr>
              <p:cNvPr id="28" name="Rectangle: Rounded Corners 27">
                <a:extLst>
                  <a:ext uri="{FF2B5EF4-FFF2-40B4-BE49-F238E27FC236}">
                    <a16:creationId xmlns:a16="http://schemas.microsoft.com/office/drawing/2014/main" id="{917A2D46-EFFE-46DB-B0D9-F6B2135E7E89}"/>
                  </a:ext>
                </a:extLst>
              </p:cNvPr>
              <p:cNvSpPr/>
              <p:nvPr/>
            </p:nvSpPr>
            <p:spPr>
              <a:xfrm>
                <a:off x="6367549" y="5914589"/>
                <a:ext cx="2252749" cy="598517"/>
              </a:xfrm>
              <a:prstGeom prst="roundRect">
                <a:avLst/>
              </a:prstGeom>
              <a:solidFill>
                <a:schemeClr val="accent1"/>
              </a:solidFill>
              <a:ln>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Connected Services</a:t>
                </a:r>
              </a:p>
            </p:txBody>
          </p:sp>
          <p:grpSp>
            <p:nvGrpSpPr>
              <p:cNvPr id="29" name="Group 28">
                <a:extLst>
                  <a:ext uri="{FF2B5EF4-FFF2-40B4-BE49-F238E27FC236}">
                    <a16:creationId xmlns:a16="http://schemas.microsoft.com/office/drawing/2014/main" id="{DCDDB2D3-5012-41E0-B129-D121D89D4726}"/>
                  </a:ext>
                </a:extLst>
              </p:cNvPr>
              <p:cNvGrpSpPr/>
              <p:nvPr/>
            </p:nvGrpSpPr>
            <p:grpSpPr>
              <a:xfrm>
                <a:off x="5373752" y="3690789"/>
                <a:ext cx="2329011" cy="2360470"/>
                <a:chOff x="5333423" y="3689948"/>
                <a:chExt cx="1925397" cy="1914949"/>
              </a:xfrm>
            </p:grpSpPr>
            <p:cxnSp>
              <p:nvCxnSpPr>
                <p:cNvPr id="30" name="Straight Connector 29">
                  <a:extLst>
                    <a:ext uri="{FF2B5EF4-FFF2-40B4-BE49-F238E27FC236}">
                      <a16:creationId xmlns:a16="http://schemas.microsoft.com/office/drawing/2014/main" id="{77ECA20B-8AF0-4AF5-B246-8F16FFFE1DBB}"/>
                    </a:ext>
                  </a:extLst>
                </p:cNvPr>
                <p:cNvCxnSpPr>
                  <a:cxnSpLocks/>
                  <a:endCxn id="32" idx="0"/>
                </p:cNvCxnSpPr>
                <p:nvPr/>
              </p:nvCxnSpPr>
              <p:spPr>
                <a:xfrm>
                  <a:off x="5371298" y="3689948"/>
                  <a:ext cx="1696330" cy="166556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E5AC2E-6AA0-4E57-A08A-B34F07014FE0}"/>
                    </a:ext>
                  </a:extLst>
                </p:cNvPr>
                <p:cNvCxnSpPr>
                  <a:cxnSpLocks/>
                  <a:endCxn id="32" idx="1"/>
                </p:cNvCxnSpPr>
                <p:nvPr/>
              </p:nvCxnSpPr>
              <p:spPr>
                <a:xfrm>
                  <a:off x="5333423" y="3746438"/>
                  <a:ext cx="1599011" cy="1645599"/>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F297D66-8FA1-4952-932F-2043A2836382}"/>
                    </a:ext>
                  </a:extLst>
                </p:cNvPr>
                <p:cNvSpPr/>
                <p:nvPr/>
              </p:nvSpPr>
              <p:spPr>
                <a:xfrm>
                  <a:off x="6876435" y="5355516"/>
                  <a:ext cx="382385" cy="249381"/>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Rectangle: Rounded Corners 32">
              <a:extLst>
                <a:ext uri="{FF2B5EF4-FFF2-40B4-BE49-F238E27FC236}">
                  <a16:creationId xmlns:a16="http://schemas.microsoft.com/office/drawing/2014/main" id="{0FFB2DB0-2391-499F-8BF7-210FA128E3DD}"/>
                </a:ext>
              </a:extLst>
            </p:cNvPr>
            <p:cNvSpPr/>
            <p:nvPr/>
          </p:nvSpPr>
          <p:spPr>
            <a:xfrm>
              <a:off x="575127" y="5914588"/>
              <a:ext cx="2252749" cy="598517"/>
            </a:xfrm>
            <a:prstGeom prst="roundRect">
              <a:avLst/>
            </a:prstGeom>
            <a:ln>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APPS + Services</a:t>
              </a:r>
            </a:p>
          </p:txBody>
        </p:sp>
        <p:grpSp>
          <p:nvGrpSpPr>
            <p:cNvPr id="34" name="Group 33">
              <a:extLst>
                <a:ext uri="{FF2B5EF4-FFF2-40B4-BE49-F238E27FC236}">
                  <a16:creationId xmlns:a16="http://schemas.microsoft.com/office/drawing/2014/main" id="{8A71B278-5E71-4205-B69F-C2941930FBBE}"/>
                </a:ext>
              </a:extLst>
            </p:cNvPr>
            <p:cNvGrpSpPr/>
            <p:nvPr/>
          </p:nvGrpSpPr>
          <p:grpSpPr>
            <a:xfrm>
              <a:off x="1456894" y="3710084"/>
              <a:ext cx="2374826" cy="2341175"/>
              <a:chOff x="6086419" y="3681760"/>
              <a:chExt cx="1963272" cy="1899296"/>
            </a:xfrm>
          </p:grpSpPr>
          <p:cxnSp>
            <p:nvCxnSpPr>
              <p:cNvPr id="35" name="Straight Connector 34">
                <a:extLst>
                  <a:ext uri="{FF2B5EF4-FFF2-40B4-BE49-F238E27FC236}">
                    <a16:creationId xmlns:a16="http://schemas.microsoft.com/office/drawing/2014/main" id="{439B78C2-5DFF-458F-8FA5-2F59E5B5B478}"/>
                  </a:ext>
                </a:extLst>
              </p:cNvPr>
              <p:cNvCxnSpPr>
                <a:cxnSpLocks/>
              </p:cNvCxnSpPr>
              <p:nvPr/>
            </p:nvCxnSpPr>
            <p:spPr>
              <a:xfrm flipH="1">
                <a:off x="6393685" y="3747859"/>
                <a:ext cx="1656006" cy="163810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C73650-4845-4CFC-BE8D-F067D0264A4A}"/>
                  </a:ext>
                </a:extLst>
              </p:cNvPr>
              <p:cNvCxnSpPr>
                <a:cxnSpLocks/>
              </p:cNvCxnSpPr>
              <p:nvPr/>
            </p:nvCxnSpPr>
            <p:spPr>
              <a:xfrm flipH="1">
                <a:off x="6246867" y="3681760"/>
                <a:ext cx="1764949" cy="174135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14E22F5-F009-48B3-A2E9-CBC4A129AFC1}"/>
                  </a:ext>
                </a:extLst>
              </p:cNvPr>
              <p:cNvSpPr/>
              <p:nvPr/>
            </p:nvSpPr>
            <p:spPr>
              <a:xfrm>
                <a:off x="6086419" y="5331675"/>
                <a:ext cx="382385" cy="249381"/>
              </a:xfrm>
              <a:prstGeom prst="ellipse">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053A6016-616F-4928-BF9D-DC6F05FC71C0}"/>
                </a:ext>
              </a:extLst>
            </p:cNvPr>
            <p:cNvGrpSpPr/>
            <p:nvPr/>
          </p:nvGrpSpPr>
          <p:grpSpPr>
            <a:xfrm>
              <a:off x="965906" y="4974866"/>
              <a:ext cx="846455" cy="436512"/>
              <a:chOff x="724802" y="4655392"/>
              <a:chExt cx="846455" cy="436512"/>
            </a:xfrm>
          </p:grpSpPr>
          <p:sp>
            <p:nvSpPr>
              <p:cNvPr id="39" name="Oval 38">
                <a:extLst>
                  <a:ext uri="{FF2B5EF4-FFF2-40B4-BE49-F238E27FC236}">
                    <a16:creationId xmlns:a16="http://schemas.microsoft.com/office/drawing/2014/main" id="{939ED845-3C50-4B1D-91D5-E0ED90A31391}"/>
                  </a:ext>
                </a:extLst>
              </p:cNvPr>
              <p:cNvSpPr/>
              <p:nvPr/>
            </p:nvSpPr>
            <p:spPr>
              <a:xfrm>
                <a:off x="724802" y="4655392"/>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28" descr="Image result for app trip planning icon">
                <a:extLst>
                  <a:ext uri="{FF2B5EF4-FFF2-40B4-BE49-F238E27FC236}">
                    <a16:creationId xmlns:a16="http://schemas.microsoft.com/office/drawing/2014/main" id="{4E5583A2-CF45-4BEA-A43E-949CAEADEC7F}"/>
                  </a:ext>
                </a:extLst>
              </p:cNvPr>
              <p:cNvPicPr>
                <a:picLocks noChangeAspect="1" noChangeArrowheads="1"/>
              </p:cNvPicPr>
              <p:nvPr/>
            </p:nvPicPr>
            <p:blipFill rotWithShape="1">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b="12548"/>
              <a:stretch/>
            </p:blipFill>
            <p:spPr bwMode="auto">
              <a:xfrm>
                <a:off x="892182" y="4712886"/>
                <a:ext cx="460518" cy="310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D0E0D2E0-F0AF-4E16-9DF9-5CE9E9AFBEE5}"/>
                </a:ext>
              </a:extLst>
            </p:cNvPr>
            <p:cNvGrpSpPr/>
            <p:nvPr/>
          </p:nvGrpSpPr>
          <p:grpSpPr>
            <a:xfrm>
              <a:off x="3253455" y="4624676"/>
              <a:ext cx="846455" cy="436512"/>
              <a:chOff x="414207" y="3973544"/>
              <a:chExt cx="846455" cy="436512"/>
            </a:xfrm>
          </p:grpSpPr>
          <p:sp>
            <p:nvSpPr>
              <p:cNvPr id="42" name="Oval 41">
                <a:extLst>
                  <a:ext uri="{FF2B5EF4-FFF2-40B4-BE49-F238E27FC236}">
                    <a16:creationId xmlns:a16="http://schemas.microsoft.com/office/drawing/2014/main" id="{45857A2B-F027-4A5E-B452-5ADD880D804C}"/>
                  </a:ext>
                </a:extLst>
              </p:cNvPr>
              <p:cNvSpPr/>
              <p:nvPr/>
            </p:nvSpPr>
            <p:spPr>
              <a:xfrm>
                <a:off x="414207" y="3973544"/>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32" descr="Image result for real time information icon">
                <a:extLst>
                  <a:ext uri="{FF2B5EF4-FFF2-40B4-BE49-F238E27FC236}">
                    <a16:creationId xmlns:a16="http://schemas.microsoft.com/office/drawing/2014/main" id="{CD09071E-38F2-4C60-B361-6456A7DD6B8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5829" y="3996789"/>
                <a:ext cx="326945" cy="32694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AutoShape 34" descr="Image result for vix technology icon">
              <a:extLst>
                <a:ext uri="{FF2B5EF4-FFF2-40B4-BE49-F238E27FC236}">
                  <a16:creationId xmlns:a16="http://schemas.microsoft.com/office/drawing/2014/main" id="{C38858DA-79B1-46B6-8B2F-846BA53D060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5" name="Picture 38" descr="Related image">
              <a:extLst>
                <a:ext uri="{FF2B5EF4-FFF2-40B4-BE49-F238E27FC236}">
                  <a16:creationId xmlns:a16="http://schemas.microsoft.com/office/drawing/2014/main" id="{B488CF3F-9800-46E6-BC14-694D6B538E13}"/>
                </a:ext>
              </a:extLst>
            </p:cNvPr>
            <p:cNvPicPr>
              <a:picLocks noChangeAspect="1" noChangeArrowheads="1"/>
            </p:cNvPicPr>
            <p:nvPr/>
          </p:nvPicPr>
          <p:blipFill rotWithShape="1">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l="25801" t="23568" r="25801" b="21754"/>
            <a:stretch/>
          </p:blipFill>
          <p:spPr bwMode="auto">
            <a:xfrm>
              <a:off x="2224141" y="4408449"/>
              <a:ext cx="202171" cy="12847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31B2EDA8-79F6-4A65-8C64-B49FD7DB0571}"/>
                </a:ext>
              </a:extLst>
            </p:cNvPr>
            <p:cNvGrpSpPr/>
            <p:nvPr/>
          </p:nvGrpSpPr>
          <p:grpSpPr>
            <a:xfrm>
              <a:off x="6775677" y="4234436"/>
              <a:ext cx="846455" cy="436512"/>
              <a:chOff x="6775677" y="4234436"/>
              <a:chExt cx="846455" cy="436512"/>
            </a:xfrm>
          </p:grpSpPr>
          <p:sp>
            <p:nvSpPr>
              <p:cNvPr id="47" name="Oval 46">
                <a:extLst>
                  <a:ext uri="{FF2B5EF4-FFF2-40B4-BE49-F238E27FC236}">
                    <a16:creationId xmlns:a16="http://schemas.microsoft.com/office/drawing/2014/main" id="{A9AD57CB-FD59-40E1-BBEE-1993FB9D9F10}"/>
                  </a:ext>
                </a:extLst>
              </p:cNvPr>
              <p:cNvSpPr/>
              <p:nvPr/>
            </p:nvSpPr>
            <p:spPr>
              <a:xfrm>
                <a:off x="6775677" y="4234436"/>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0" descr="Image result for smart parking icon">
                <a:extLst>
                  <a:ext uri="{FF2B5EF4-FFF2-40B4-BE49-F238E27FC236}">
                    <a16:creationId xmlns:a16="http://schemas.microsoft.com/office/drawing/2014/main" id="{D8AEF2C9-75DC-49A9-AB05-C4D8F6C1546C}"/>
                  </a:ext>
                </a:extLst>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772" y="4283732"/>
                <a:ext cx="321009" cy="32100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2" descr="Image result for unwire icon">
              <a:extLst>
                <a:ext uri="{FF2B5EF4-FFF2-40B4-BE49-F238E27FC236}">
                  <a16:creationId xmlns:a16="http://schemas.microsoft.com/office/drawing/2014/main" id="{D831CA8C-97C7-4EA6-B9A6-16442FF4CF7E}"/>
                </a:ext>
              </a:extLst>
            </p:cNvPr>
            <p:cNvPicPr>
              <a:picLocks noChangeAspect="1" noChangeArrowheads="1"/>
            </p:cNvPicPr>
            <p:nvPr/>
          </p:nvPicPr>
          <p:blipFill rotWithShape="1">
            <a:blip r:embed="rId15" cstate="print">
              <a:duotone>
                <a:schemeClr val="accent5">
                  <a:shade val="45000"/>
                  <a:satMod val="135000"/>
                </a:schemeClr>
                <a:prstClr val="white"/>
              </a:duotone>
              <a:extLst>
                <a:ext uri="{28A0092B-C50C-407E-A947-70E740481C1C}">
                  <a14:useLocalDpi xmlns:a14="http://schemas.microsoft.com/office/drawing/2010/main" val="0"/>
                </a:ext>
              </a:extLst>
            </a:blip>
            <a:srcRect t="16480" b="13846"/>
            <a:stretch/>
          </p:blipFill>
          <p:spPr bwMode="auto">
            <a:xfrm>
              <a:off x="2009899" y="4256287"/>
              <a:ext cx="428483" cy="149269"/>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DB15B659-E134-44A8-B907-F257608C5860}"/>
                </a:ext>
              </a:extLst>
            </p:cNvPr>
            <p:cNvGrpSpPr/>
            <p:nvPr/>
          </p:nvGrpSpPr>
          <p:grpSpPr>
            <a:xfrm>
              <a:off x="6604791" y="3631333"/>
              <a:ext cx="846455" cy="436512"/>
              <a:chOff x="6995660" y="3899825"/>
              <a:chExt cx="846455" cy="436512"/>
            </a:xfrm>
          </p:grpSpPr>
          <p:sp>
            <p:nvSpPr>
              <p:cNvPr id="51" name="Oval 50">
                <a:extLst>
                  <a:ext uri="{FF2B5EF4-FFF2-40B4-BE49-F238E27FC236}">
                    <a16:creationId xmlns:a16="http://schemas.microsoft.com/office/drawing/2014/main" id="{30A7D968-C29A-4191-BB8D-DF4D55E9F9C4}"/>
                  </a:ext>
                </a:extLst>
              </p:cNvPr>
              <p:cNvSpPr/>
              <p:nvPr/>
            </p:nvSpPr>
            <p:spPr>
              <a:xfrm>
                <a:off x="6995660" y="3899825"/>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44" descr="Image result for real time traffic management icon">
                <a:extLst>
                  <a:ext uri="{FF2B5EF4-FFF2-40B4-BE49-F238E27FC236}">
                    <a16:creationId xmlns:a16="http://schemas.microsoft.com/office/drawing/2014/main" id="{8934DA92-A886-4302-95FD-F7BE6CBF4E2D}"/>
                  </a:ext>
                </a:extLst>
              </p:cNvPr>
              <p:cNvPicPr>
                <a:picLocks noChangeAspect="1" noChangeArrowheads="1"/>
              </p:cNvPicPr>
              <p:nvPr/>
            </p:nvPicPr>
            <p:blipFill>
              <a:blip r:embed="rId1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66764" y="3946005"/>
                <a:ext cx="327565" cy="32756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extBox 52">
              <a:extLst>
                <a:ext uri="{FF2B5EF4-FFF2-40B4-BE49-F238E27FC236}">
                  <a16:creationId xmlns:a16="http://schemas.microsoft.com/office/drawing/2014/main" id="{93019F16-12C4-4F12-A79C-64D552FFD8F2}"/>
                </a:ext>
              </a:extLst>
            </p:cNvPr>
            <p:cNvSpPr txBox="1"/>
            <p:nvPr/>
          </p:nvSpPr>
          <p:spPr>
            <a:xfrm>
              <a:off x="2973181" y="1833022"/>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Multimodal Services</a:t>
              </a:r>
            </a:p>
          </p:txBody>
        </p:sp>
        <p:cxnSp>
          <p:nvCxnSpPr>
            <p:cNvPr id="54" name="Straight Connector 53">
              <a:extLst>
                <a:ext uri="{FF2B5EF4-FFF2-40B4-BE49-F238E27FC236}">
                  <a16:creationId xmlns:a16="http://schemas.microsoft.com/office/drawing/2014/main" id="{3C7CFB04-CFE9-4ED5-985A-18014D1A35BA}"/>
                </a:ext>
              </a:extLst>
            </p:cNvPr>
            <p:cNvCxnSpPr>
              <a:cxnSpLocks/>
            </p:cNvCxnSpPr>
            <p:nvPr/>
          </p:nvCxnSpPr>
          <p:spPr>
            <a:xfrm flipV="1">
              <a:off x="2661950" y="2226328"/>
              <a:ext cx="466651" cy="33929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92D31A4-124E-433D-949F-EE434DAE871C}"/>
                </a:ext>
              </a:extLst>
            </p:cNvPr>
            <p:cNvSpPr txBox="1"/>
            <p:nvPr/>
          </p:nvSpPr>
          <p:spPr>
            <a:xfrm>
              <a:off x="580992" y="2659470"/>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Dynamic Car Pooling</a:t>
              </a:r>
            </a:p>
          </p:txBody>
        </p:sp>
        <p:cxnSp>
          <p:nvCxnSpPr>
            <p:cNvPr id="56" name="Straight Connector 55">
              <a:extLst>
                <a:ext uri="{FF2B5EF4-FFF2-40B4-BE49-F238E27FC236}">
                  <a16:creationId xmlns:a16="http://schemas.microsoft.com/office/drawing/2014/main" id="{E7A1A208-A5E3-400A-B0E5-2406DB78395D}"/>
                </a:ext>
              </a:extLst>
            </p:cNvPr>
            <p:cNvCxnSpPr>
              <a:cxnSpLocks/>
            </p:cNvCxnSpPr>
            <p:nvPr/>
          </p:nvCxnSpPr>
          <p:spPr>
            <a:xfrm flipH="1">
              <a:off x="1904730" y="1702246"/>
              <a:ext cx="521582" cy="226402"/>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E0C6E8-1A6C-44A1-945C-8E96A13CE771}"/>
                </a:ext>
              </a:extLst>
            </p:cNvPr>
            <p:cNvCxnSpPr>
              <a:cxnSpLocks/>
            </p:cNvCxnSpPr>
            <p:nvPr/>
          </p:nvCxnSpPr>
          <p:spPr>
            <a:xfrm flipH="1">
              <a:off x="1501427" y="1914993"/>
              <a:ext cx="1131862" cy="59825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AEAFD847-7BC3-4D86-94DC-AA3FDDCE87D8}"/>
                </a:ext>
              </a:extLst>
            </p:cNvPr>
            <p:cNvGrpSpPr/>
            <p:nvPr/>
          </p:nvGrpSpPr>
          <p:grpSpPr>
            <a:xfrm>
              <a:off x="261994" y="4271501"/>
              <a:ext cx="846455" cy="436512"/>
              <a:chOff x="414969" y="4503778"/>
              <a:chExt cx="846455" cy="436512"/>
            </a:xfrm>
          </p:grpSpPr>
          <p:sp>
            <p:nvSpPr>
              <p:cNvPr id="59" name="Oval 58">
                <a:extLst>
                  <a:ext uri="{FF2B5EF4-FFF2-40B4-BE49-F238E27FC236}">
                    <a16:creationId xmlns:a16="http://schemas.microsoft.com/office/drawing/2014/main" id="{4D166A40-A733-4691-B5AD-1531D5A92C8D}"/>
                  </a:ext>
                </a:extLst>
              </p:cNvPr>
              <p:cNvSpPr/>
              <p:nvPr/>
            </p:nvSpPr>
            <p:spPr>
              <a:xfrm>
                <a:off x="414969" y="4503778"/>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4" descr="Image result for bike sharing blue icon">
                <a:extLst>
                  <a:ext uri="{FF2B5EF4-FFF2-40B4-BE49-F238E27FC236}">
                    <a16:creationId xmlns:a16="http://schemas.microsoft.com/office/drawing/2014/main" id="{8CC8284D-0E09-441D-AD56-D9E27D909E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88" t="11609" r="3181" b="52829"/>
              <a:stretch/>
            </p:blipFill>
            <p:spPr bwMode="auto">
              <a:xfrm>
                <a:off x="670344" y="4545438"/>
                <a:ext cx="366341" cy="289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61" name="Group 60">
              <a:extLst>
                <a:ext uri="{FF2B5EF4-FFF2-40B4-BE49-F238E27FC236}">
                  <a16:creationId xmlns:a16="http://schemas.microsoft.com/office/drawing/2014/main" id="{95B6F3C3-4A66-4CBC-8281-C0293A283EF4}"/>
                </a:ext>
              </a:extLst>
            </p:cNvPr>
            <p:cNvGrpSpPr/>
            <p:nvPr/>
          </p:nvGrpSpPr>
          <p:grpSpPr>
            <a:xfrm rot="4762901">
              <a:off x="1589065" y="387035"/>
              <a:ext cx="2146590" cy="2376687"/>
              <a:chOff x="5808655" y="3511834"/>
              <a:chExt cx="2065267" cy="2162009"/>
            </a:xfrm>
          </p:grpSpPr>
          <p:cxnSp>
            <p:nvCxnSpPr>
              <p:cNvPr id="62" name="Straight Connector 61">
                <a:extLst>
                  <a:ext uri="{FF2B5EF4-FFF2-40B4-BE49-F238E27FC236}">
                    <a16:creationId xmlns:a16="http://schemas.microsoft.com/office/drawing/2014/main" id="{C641C8AA-6F93-4B54-93C3-3560209DF4EE}"/>
                  </a:ext>
                </a:extLst>
              </p:cNvPr>
              <p:cNvCxnSpPr>
                <a:cxnSpLocks/>
                <a:endCxn id="64" idx="6"/>
              </p:cNvCxnSpPr>
              <p:nvPr/>
            </p:nvCxnSpPr>
            <p:spPr>
              <a:xfrm rot="16837099" flipH="1" flipV="1">
                <a:off x="6049299" y="3827322"/>
                <a:ext cx="2071994" cy="1577253"/>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35DF3F-BE7E-4713-B554-76D49492E102}"/>
                  </a:ext>
                </a:extLst>
              </p:cNvPr>
              <p:cNvCxnSpPr>
                <a:cxnSpLocks/>
                <a:endCxn id="64" idx="7"/>
              </p:cNvCxnSpPr>
              <p:nvPr/>
            </p:nvCxnSpPr>
            <p:spPr>
              <a:xfrm rot="16837099" flipH="1" flipV="1">
                <a:off x="6056408" y="3728668"/>
                <a:ext cx="1988388" cy="1554720"/>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24F180B6-3DFB-46F8-A427-FBFE57AE56E9}"/>
                  </a:ext>
                </a:extLst>
              </p:cNvPr>
              <p:cNvSpPr/>
              <p:nvPr/>
            </p:nvSpPr>
            <p:spPr>
              <a:xfrm rot="637099">
                <a:off x="5808655" y="5267125"/>
                <a:ext cx="302203" cy="4067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1EC52F4D-5B28-46D3-A9C5-8765B81D5C1B}"/>
                  </a:ext>
                </a:extLst>
              </p:cNvPr>
              <p:cNvSpPr/>
              <p:nvPr/>
            </p:nvSpPr>
            <p:spPr>
              <a:xfrm rot="637099">
                <a:off x="5808657" y="5267125"/>
                <a:ext cx="302203" cy="4067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C4E36326-6EDC-4186-B4B2-51A71BF5FE12}"/>
                  </a:ext>
                </a:extLst>
              </p:cNvPr>
              <p:cNvSpPr/>
              <p:nvPr/>
            </p:nvSpPr>
            <p:spPr>
              <a:xfrm rot="637099">
                <a:off x="5808659" y="5267125"/>
                <a:ext cx="302203" cy="406718"/>
              </a:xfrm>
              <a:prstGeom prst="ellipse">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8453F9E-BDC1-4FC4-9077-EE69F14FA766}"/>
                </a:ext>
              </a:extLst>
            </p:cNvPr>
            <p:cNvSpPr txBox="1"/>
            <p:nvPr/>
          </p:nvSpPr>
          <p:spPr>
            <a:xfrm>
              <a:off x="1363545" y="1986348"/>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Bike Sharing</a:t>
              </a:r>
            </a:p>
          </p:txBody>
        </p:sp>
        <p:sp>
          <p:nvSpPr>
            <p:cNvPr id="66" name="TextBox 65">
              <a:extLst>
                <a:ext uri="{FF2B5EF4-FFF2-40B4-BE49-F238E27FC236}">
                  <a16:creationId xmlns:a16="http://schemas.microsoft.com/office/drawing/2014/main" id="{6DF20BB8-0F32-4E8B-A7B6-FF3285DA73DC}"/>
                </a:ext>
              </a:extLst>
            </p:cNvPr>
            <p:cNvSpPr txBox="1"/>
            <p:nvPr/>
          </p:nvSpPr>
          <p:spPr>
            <a:xfrm>
              <a:off x="1635373" y="4625054"/>
              <a:ext cx="1087858"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Smart Payments</a:t>
              </a:r>
            </a:p>
          </p:txBody>
        </p:sp>
        <p:sp>
          <p:nvSpPr>
            <p:cNvPr id="67" name="TextBox 66">
              <a:extLst>
                <a:ext uri="{FF2B5EF4-FFF2-40B4-BE49-F238E27FC236}">
                  <a16:creationId xmlns:a16="http://schemas.microsoft.com/office/drawing/2014/main" id="{22A7EF1E-D3EE-4C01-AF38-F1DC25FF1D5D}"/>
                </a:ext>
              </a:extLst>
            </p:cNvPr>
            <p:cNvSpPr txBox="1"/>
            <p:nvPr/>
          </p:nvSpPr>
          <p:spPr>
            <a:xfrm>
              <a:off x="3262635" y="5058352"/>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Real-Time Information</a:t>
              </a:r>
            </a:p>
          </p:txBody>
        </p:sp>
        <p:pic>
          <p:nvPicPr>
            <p:cNvPr id="68" name="Picture 46" descr="Image result for rewards icon">
              <a:extLst>
                <a:ext uri="{FF2B5EF4-FFF2-40B4-BE49-F238E27FC236}">
                  <a16:creationId xmlns:a16="http://schemas.microsoft.com/office/drawing/2014/main" id="{F3B3F80D-3D67-454E-BD35-408E17DE6737}"/>
                </a:ext>
              </a:extLst>
            </p:cNvPr>
            <p:cNvPicPr>
              <a:picLocks noChangeAspect="1" noChangeArrowheads="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1693" y="5328266"/>
              <a:ext cx="313812" cy="313812"/>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D7831A5E-47A4-4B1C-AD02-B0B6ACDF629C}"/>
                </a:ext>
              </a:extLst>
            </p:cNvPr>
            <p:cNvSpPr txBox="1"/>
            <p:nvPr/>
          </p:nvSpPr>
          <p:spPr>
            <a:xfrm>
              <a:off x="2771648" y="5745886"/>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Rewards + Incentives</a:t>
              </a:r>
            </a:p>
          </p:txBody>
        </p:sp>
        <p:sp>
          <p:nvSpPr>
            <p:cNvPr id="70" name="TextBox 69">
              <a:extLst>
                <a:ext uri="{FF2B5EF4-FFF2-40B4-BE49-F238E27FC236}">
                  <a16:creationId xmlns:a16="http://schemas.microsoft.com/office/drawing/2014/main" id="{A6F67A64-702D-406E-B56F-50EB0932F79E}"/>
                </a:ext>
              </a:extLst>
            </p:cNvPr>
            <p:cNvSpPr txBox="1"/>
            <p:nvPr/>
          </p:nvSpPr>
          <p:spPr>
            <a:xfrm>
              <a:off x="716066" y="5449770"/>
              <a:ext cx="1087858"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Trip Planning</a:t>
              </a:r>
            </a:p>
          </p:txBody>
        </p:sp>
        <p:sp>
          <p:nvSpPr>
            <p:cNvPr id="71" name="Rectangle: Rounded Corners 70">
              <a:extLst>
                <a:ext uri="{FF2B5EF4-FFF2-40B4-BE49-F238E27FC236}">
                  <a16:creationId xmlns:a16="http://schemas.microsoft.com/office/drawing/2014/main" id="{45EC97C6-A9B0-4125-B23E-4FA119C7E8CD}"/>
                </a:ext>
              </a:extLst>
            </p:cNvPr>
            <p:cNvSpPr/>
            <p:nvPr/>
          </p:nvSpPr>
          <p:spPr>
            <a:xfrm>
              <a:off x="6547794" y="230846"/>
              <a:ext cx="2252749" cy="59851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 Agreements</a:t>
              </a:r>
            </a:p>
          </p:txBody>
        </p:sp>
        <p:grpSp>
          <p:nvGrpSpPr>
            <p:cNvPr id="72" name="Group 71">
              <a:extLst>
                <a:ext uri="{FF2B5EF4-FFF2-40B4-BE49-F238E27FC236}">
                  <a16:creationId xmlns:a16="http://schemas.microsoft.com/office/drawing/2014/main" id="{16F6BE86-FEA6-4E63-86E6-00BCE0EF2D08}"/>
                </a:ext>
              </a:extLst>
            </p:cNvPr>
            <p:cNvGrpSpPr/>
            <p:nvPr/>
          </p:nvGrpSpPr>
          <p:grpSpPr>
            <a:xfrm rot="4762901" flipV="1">
              <a:off x="5522743" y="672464"/>
              <a:ext cx="1748936" cy="2150793"/>
              <a:chOff x="5598397" y="3740481"/>
              <a:chExt cx="2724284" cy="2040043"/>
            </a:xfrm>
          </p:grpSpPr>
          <p:cxnSp>
            <p:nvCxnSpPr>
              <p:cNvPr id="73" name="Straight Connector 72">
                <a:extLst>
                  <a:ext uri="{FF2B5EF4-FFF2-40B4-BE49-F238E27FC236}">
                    <a16:creationId xmlns:a16="http://schemas.microsoft.com/office/drawing/2014/main" id="{BD1C19F3-5B53-46A7-8875-E9DBBB91C00C}"/>
                  </a:ext>
                </a:extLst>
              </p:cNvPr>
              <p:cNvCxnSpPr>
                <a:cxnSpLocks/>
                <a:endCxn id="75" idx="5"/>
              </p:cNvCxnSpPr>
              <p:nvPr/>
            </p:nvCxnSpPr>
            <p:spPr>
              <a:xfrm rot="4762901">
                <a:off x="6067386" y="3525226"/>
                <a:ext cx="1978210" cy="253238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181914-0B98-4F90-A9A3-AB11B362F8FD}"/>
                  </a:ext>
                </a:extLst>
              </p:cNvPr>
              <p:cNvCxnSpPr>
                <a:cxnSpLocks/>
                <a:endCxn id="75" idx="4"/>
              </p:cNvCxnSpPr>
              <p:nvPr/>
            </p:nvCxnSpPr>
            <p:spPr>
              <a:xfrm rot="4762901">
                <a:off x="5917361" y="3421517"/>
                <a:ext cx="1993009" cy="263093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05E630AA-6220-453D-9C57-0AF62B067CC7}"/>
                </a:ext>
              </a:extLst>
            </p:cNvPr>
            <p:cNvSpPr/>
            <p:nvPr/>
          </p:nvSpPr>
          <p:spPr>
            <a:xfrm rot="5400000">
              <a:off x="7484424" y="654920"/>
              <a:ext cx="314103" cy="4471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D704276F-BB75-4F75-B162-B5FB1D465C09}"/>
                </a:ext>
              </a:extLst>
            </p:cNvPr>
            <p:cNvSpPr txBox="1"/>
            <p:nvPr/>
          </p:nvSpPr>
          <p:spPr>
            <a:xfrm>
              <a:off x="1944744" y="2924504"/>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Car Sharing</a:t>
              </a:r>
            </a:p>
          </p:txBody>
        </p:sp>
        <p:sp>
          <p:nvSpPr>
            <p:cNvPr id="77" name="Oval 76">
              <a:extLst>
                <a:ext uri="{FF2B5EF4-FFF2-40B4-BE49-F238E27FC236}">
                  <a16:creationId xmlns:a16="http://schemas.microsoft.com/office/drawing/2014/main" id="{FCC70553-D25E-4C34-909D-38EA73776776}"/>
                </a:ext>
              </a:extLst>
            </p:cNvPr>
            <p:cNvSpPr/>
            <p:nvPr/>
          </p:nvSpPr>
          <p:spPr>
            <a:xfrm>
              <a:off x="7967468" y="1044780"/>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A379415-4A22-4622-A0C8-2CC624F69B63}"/>
                </a:ext>
              </a:extLst>
            </p:cNvPr>
            <p:cNvSpPr/>
            <p:nvPr/>
          </p:nvSpPr>
          <p:spPr>
            <a:xfrm>
              <a:off x="5374014" y="1424960"/>
              <a:ext cx="846455" cy="398631"/>
            </a:xfrm>
            <a:prstGeom prst="ellipse">
              <a:avLst/>
            </a:prstGeom>
            <a:solidFill>
              <a:schemeClr val="bg1"/>
            </a:solidFill>
            <a:effectLst>
              <a:glow rad="63500">
                <a:schemeClr val="accent4">
                  <a:satMod val="175000"/>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a:extLst>
                <a:ext uri="{FF2B5EF4-FFF2-40B4-BE49-F238E27FC236}">
                  <a16:creationId xmlns:a16="http://schemas.microsoft.com/office/drawing/2014/main" id="{DA346E85-F8BD-41A2-8BFE-0D5C8D3900CF}"/>
                </a:ext>
              </a:extLst>
            </p:cNvPr>
            <p:cNvCxnSpPr>
              <a:cxnSpLocks/>
              <a:stCxn id="80" idx="2"/>
            </p:cNvCxnSpPr>
            <p:nvPr/>
          </p:nvCxnSpPr>
          <p:spPr>
            <a:xfrm flipH="1" flipV="1">
              <a:off x="1913843" y="1088630"/>
              <a:ext cx="458346" cy="7660"/>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569784D9-DE6A-4A12-92FB-766815552887}"/>
                </a:ext>
              </a:extLst>
            </p:cNvPr>
            <p:cNvSpPr/>
            <p:nvPr/>
          </p:nvSpPr>
          <p:spPr>
            <a:xfrm>
              <a:off x="2372189" y="878034"/>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FDC4DE9-AC8B-4091-811A-86E24586D067}"/>
                </a:ext>
              </a:extLst>
            </p:cNvPr>
            <p:cNvSpPr txBox="1"/>
            <p:nvPr/>
          </p:nvSpPr>
          <p:spPr>
            <a:xfrm>
              <a:off x="2329277" y="1311221"/>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Transit</a:t>
              </a:r>
            </a:p>
          </p:txBody>
        </p:sp>
        <p:sp>
          <p:nvSpPr>
            <p:cNvPr id="82" name="TextBox 81">
              <a:extLst>
                <a:ext uri="{FF2B5EF4-FFF2-40B4-BE49-F238E27FC236}">
                  <a16:creationId xmlns:a16="http://schemas.microsoft.com/office/drawing/2014/main" id="{793D89CA-C17D-4901-8EFD-1C0D9F428321}"/>
                </a:ext>
              </a:extLst>
            </p:cNvPr>
            <p:cNvSpPr txBox="1"/>
            <p:nvPr/>
          </p:nvSpPr>
          <p:spPr>
            <a:xfrm>
              <a:off x="7471492" y="4217208"/>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Dynamic Parking</a:t>
              </a:r>
            </a:p>
          </p:txBody>
        </p:sp>
        <p:sp>
          <p:nvSpPr>
            <p:cNvPr id="83" name="TextBox 82">
              <a:extLst>
                <a:ext uri="{FF2B5EF4-FFF2-40B4-BE49-F238E27FC236}">
                  <a16:creationId xmlns:a16="http://schemas.microsoft.com/office/drawing/2014/main" id="{40DC720E-03EC-4E5F-9EF0-16A34B033733}"/>
                </a:ext>
              </a:extLst>
            </p:cNvPr>
            <p:cNvSpPr txBox="1"/>
            <p:nvPr/>
          </p:nvSpPr>
          <p:spPr>
            <a:xfrm>
              <a:off x="7346309" y="3586084"/>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Traffic Management</a:t>
              </a:r>
            </a:p>
          </p:txBody>
        </p:sp>
        <p:sp>
          <p:nvSpPr>
            <p:cNvPr id="84" name="TextBox 83">
              <a:extLst>
                <a:ext uri="{FF2B5EF4-FFF2-40B4-BE49-F238E27FC236}">
                  <a16:creationId xmlns:a16="http://schemas.microsoft.com/office/drawing/2014/main" id="{29CC0299-CB41-4F21-9CD6-4FAE0BB5C895}"/>
                </a:ext>
              </a:extLst>
            </p:cNvPr>
            <p:cNvSpPr txBox="1"/>
            <p:nvPr/>
          </p:nvSpPr>
          <p:spPr>
            <a:xfrm>
              <a:off x="5454893" y="5953226"/>
              <a:ext cx="846455" cy="390799"/>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Automated Vehicles</a:t>
              </a:r>
            </a:p>
          </p:txBody>
        </p:sp>
        <p:sp>
          <p:nvSpPr>
            <p:cNvPr id="85" name="TextBox 84">
              <a:extLst>
                <a:ext uri="{FF2B5EF4-FFF2-40B4-BE49-F238E27FC236}">
                  <a16:creationId xmlns:a16="http://schemas.microsoft.com/office/drawing/2014/main" id="{1B813143-AD9A-401E-9139-6DA6300DC59C}"/>
                </a:ext>
              </a:extLst>
            </p:cNvPr>
            <p:cNvSpPr txBox="1"/>
            <p:nvPr/>
          </p:nvSpPr>
          <p:spPr>
            <a:xfrm>
              <a:off x="239086" y="4730416"/>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WiFi</a:t>
              </a:r>
            </a:p>
          </p:txBody>
        </p:sp>
        <p:sp>
          <p:nvSpPr>
            <p:cNvPr id="86" name="TextBox 85">
              <a:extLst>
                <a:ext uri="{FF2B5EF4-FFF2-40B4-BE49-F238E27FC236}">
                  <a16:creationId xmlns:a16="http://schemas.microsoft.com/office/drawing/2014/main" id="{BBB57DC4-829B-40DA-8901-C4D4B8A89D8B}"/>
                </a:ext>
              </a:extLst>
            </p:cNvPr>
            <p:cNvSpPr txBox="1"/>
            <p:nvPr/>
          </p:nvSpPr>
          <p:spPr>
            <a:xfrm>
              <a:off x="7977130" y="1457895"/>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Microtransit</a:t>
              </a:r>
            </a:p>
          </p:txBody>
        </p:sp>
        <p:sp>
          <p:nvSpPr>
            <p:cNvPr id="87" name="TextBox 86">
              <a:extLst>
                <a:ext uri="{FF2B5EF4-FFF2-40B4-BE49-F238E27FC236}">
                  <a16:creationId xmlns:a16="http://schemas.microsoft.com/office/drawing/2014/main" id="{4BE197B7-3AEC-4486-84DE-1B1C9DD072AE}"/>
                </a:ext>
              </a:extLst>
            </p:cNvPr>
            <p:cNvSpPr txBox="1"/>
            <p:nvPr/>
          </p:nvSpPr>
          <p:spPr>
            <a:xfrm>
              <a:off x="6258319" y="2510083"/>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Taxi</a:t>
              </a:r>
            </a:p>
          </p:txBody>
        </p:sp>
        <p:sp>
          <p:nvSpPr>
            <p:cNvPr id="88" name="TextBox 87">
              <a:extLst>
                <a:ext uri="{FF2B5EF4-FFF2-40B4-BE49-F238E27FC236}">
                  <a16:creationId xmlns:a16="http://schemas.microsoft.com/office/drawing/2014/main" id="{6E2C7E27-7758-4A58-94E6-C99CFA1D45BB}"/>
                </a:ext>
              </a:extLst>
            </p:cNvPr>
            <p:cNvSpPr txBox="1"/>
            <p:nvPr/>
          </p:nvSpPr>
          <p:spPr>
            <a:xfrm>
              <a:off x="5360590" y="1793881"/>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TNCs</a:t>
              </a:r>
            </a:p>
          </p:txBody>
        </p:sp>
        <p:sp>
          <p:nvSpPr>
            <p:cNvPr id="89" name="TextBox 88">
              <a:extLst>
                <a:ext uri="{FF2B5EF4-FFF2-40B4-BE49-F238E27FC236}">
                  <a16:creationId xmlns:a16="http://schemas.microsoft.com/office/drawing/2014/main" id="{1EF4B030-D394-4AE3-BF97-AC461567FAC9}"/>
                </a:ext>
              </a:extLst>
            </p:cNvPr>
            <p:cNvSpPr txBox="1"/>
            <p:nvPr/>
          </p:nvSpPr>
          <p:spPr>
            <a:xfrm>
              <a:off x="558504" y="3591145"/>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Interactive Kiosk</a:t>
              </a:r>
            </a:p>
          </p:txBody>
        </p:sp>
        <p:sp>
          <p:nvSpPr>
            <p:cNvPr id="90" name="TextBox 89">
              <a:extLst>
                <a:ext uri="{FF2B5EF4-FFF2-40B4-BE49-F238E27FC236}">
                  <a16:creationId xmlns:a16="http://schemas.microsoft.com/office/drawing/2014/main" id="{896B402C-C2F7-44FA-B11A-F2414310B7ED}"/>
                </a:ext>
              </a:extLst>
            </p:cNvPr>
            <p:cNvSpPr txBox="1"/>
            <p:nvPr/>
          </p:nvSpPr>
          <p:spPr>
            <a:xfrm>
              <a:off x="7999285" y="1818386"/>
              <a:ext cx="846455" cy="338554"/>
            </a:xfrm>
            <a:prstGeom prst="rect">
              <a:avLst/>
            </a:prstGeom>
            <a:noFill/>
            <a:effectLst/>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Car </a:t>
              </a:r>
            </a:p>
            <a:p>
              <a:pPr algn="ctr"/>
              <a:r>
                <a:rPr lang="en-US" sz="800" b="1" dirty="0">
                  <a:solidFill>
                    <a:schemeClr val="accent1">
                      <a:lumMod val="50000"/>
                    </a:schemeClr>
                  </a:solidFill>
                </a:rPr>
                <a:t>Companies</a:t>
              </a:r>
            </a:p>
          </p:txBody>
        </p:sp>
        <p:sp>
          <p:nvSpPr>
            <p:cNvPr id="91" name="Oval 90">
              <a:extLst>
                <a:ext uri="{FF2B5EF4-FFF2-40B4-BE49-F238E27FC236}">
                  <a16:creationId xmlns:a16="http://schemas.microsoft.com/office/drawing/2014/main" id="{5E6F7B7E-9021-4EFE-A297-B807E042051A}"/>
                </a:ext>
              </a:extLst>
            </p:cNvPr>
            <p:cNvSpPr/>
            <p:nvPr/>
          </p:nvSpPr>
          <p:spPr>
            <a:xfrm>
              <a:off x="2979912" y="1854151"/>
              <a:ext cx="3247593" cy="2577545"/>
            </a:xfrm>
            <a:prstGeom prst="ellipse">
              <a:avLst/>
            </a:prstGeom>
            <a:noFill/>
            <a:ln w="952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2DA334AF-31C1-4238-866E-312B7BCAF2FE}"/>
                </a:ext>
              </a:extLst>
            </p:cNvPr>
            <p:cNvSpPr/>
            <p:nvPr/>
          </p:nvSpPr>
          <p:spPr>
            <a:xfrm>
              <a:off x="6304729" y="2058645"/>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a16="http://schemas.microsoft.com/office/drawing/2014/main" id="{9BDE8653-70BF-4BC2-B735-22DD8365C891}"/>
                </a:ext>
              </a:extLst>
            </p:cNvPr>
            <p:cNvCxnSpPr>
              <a:cxnSpLocks/>
              <a:stCxn id="21" idx="2"/>
            </p:cNvCxnSpPr>
            <p:nvPr/>
          </p:nvCxnSpPr>
          <p:spPr>
            <a:xfrm flipH="1">
              <a:off x="2796720" y="1624762"/>
              <a:ext cx="267882" cy="139591"/>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94" name="Picture 58" descr="Image result for customer icon white background">
              <a:extLst>
                <a:ext uri="{FF2B5EF4-FFF2-40B4-BE49-F238E27FC236}">
                  <a16:creationId xmlns:a16="http://schemas.microsoft.com/office/drawing/2014/main" id="{C6B50910-9485-4DD8-935C-023B8F509B07}"/>
                </a:ext>
              </a:extLst>
            </p:cNvPr>
            <p:cNvPicPr>
              <a:picLocks noChangeAspect="1" noChangeArrowheads="1"/>
            </p:cNvPicPr>
            <p:nvPr/>
          </p:nvPicPr>
          <p:blipFill rotWithShape="1">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t="7077" b="4396"/>
            <a:stretch/>
          </p:blipFill>
          <p:spPr bwMode="auto">
            <a:xfrm>
              <a:off x="4154955" y="16142"/>
              <a:ext cx="1149396" cy="1017529"/>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B58776AF-E9F1-4BA1-B244-7071E59AC284}"/>
                </a:ext>
              </a:extLst>
            </p:cNvPr>
            <p:cNvSpPr txBox="1"/>
            <p:nvPr/>
          </p:nvSpPr>
          <p:spPr>
            <a:xfrm>
              <a:off x="4154955" y="964849"/>
              <a:ext cx="1161776" cy="276999"/>
            </a:xfrm>
            <a:prstGeom prst="rect">
              <a:avLst/>
            </a:prstGeom>
            <a:noFill/>
            <a:scene3d>
              <a:camera prst="orthographicFront"/>
              <a:lightRig rig="threePt" dir="t"/>
            </a:scene3d>
            <a:sp3d>
              <a:bevelT/>
            </a:sp3d>
          </p:spPr>
          <p:txBody>
            <a:bodyPr wrap="square" rtlCol="0">
              <a:spAutoFit/>
            </a:bodyPr>
            <a:lstStyle/>
            <a:p>
              <a:pPr algn="ctr"/>
              <a:r>
                <a:rPr lang="en-US" sz="1200" b="1" dirty="0">
                  <a:solidFill>
                    <a:schemeClr val="accent1">
                      <a:lumMod val="50000"/>
                    </a:schemeClr>
                  </a:solidFill>
                </a:rPr>
                <a:t>CUSTOMER</a:t>
              </a:r>
            </a:p>
          </p:txBody>
        </p:sp>
        <p:cxnSp>
          <p:nvCxnSpPr>
            <p:cNvPr id="96" name="Straight Connector 95">
              <a:extLst>
                <a:ext uri="{FF2B5EF4-FFF2-40B4-BE49-F238E27FC236}">
                  <a16:creationId xmlns:a16="http://schemas.microsoft.com/office/drawing/2014/main" id="{53495E1F-E76F-4021-8E83-0338D2AB9A3E}"/>
                </a:ext>
              </a:extLst>
            </p:cNvPr>
            <p:cNvCxnSpPr>
              <a:cxnSpLocks/>
            </p:cNvCxnSpPr>
            <p:nvPr/>
          </p:nvCxnSpPr>
          <p:spPr>
            <a:xfrm flipH="1" flipV="1">
              <a:off x="1773532" y="5262149"/>
              <a:ext cx="353404" cy="5522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EB4FA4-4EF9-4E6C-8244-3E997A75A2A2}"/>
                </a:ext>
              </a:extLst>
            </p:cNvPr>
            <p:cNvCxnSpPr>
              <a:cxnSpLocks/>
            </p:cNvCxnSpPr>
            <p:nvPr/>
          </p:nvCxnSpPr>
          <p:spPr>
            <a:xfrm flipH="1" flipV="1">
              <a:off x="2673832" y="4484465"/>
              <a:ext cx="242922" cy="3470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0E0E91F-042A-4B99-B20A-0C99FA528935}"/>
                </a:ext>
              </a:extLst>
            </p:cNvPr>
            <p:cNvCxnSpPr>
              <a:cxnSpLocks/>
              <a:endCxn id="59" idx="6"/>
            </p:cNvCxnSpPr>
            <p:nvPr/>
          </p:nvCxnSpPr>
          <p:spPr>
            <a:xfrm flipH="1" flipV="1">
              <a:off x="1108448" y="4489757"/>
              <a:ext cx="1226612" cy="58798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BD02613-23BA-48DD-BE77-7B7AA09CA456}"/>
                </a:ext>
              </a:extLst>
            </p:cNvPr>
            <p:cNvCxnSpPr>
              <a:cxnSpLocks/>
              <a:stCxn id="42" idx="2"/>
              <a:endCxn id="123" idx="6"/>
            </p:cNvCxnSpPr>
            <p:nvPr/>
          </p:nvCxnSpPr>
          <p:spPr>
            <a:xfrm flipH="1" flipV="1">
              <a:off x="2872697" y="4826928"/>
              <a:ext cx="380758" cy="1600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D7A7892-CF68-44E7-8BE1-9307C4E07387}"/>
                </a:ext>
              </a:extLst>
            </p:cNvPr>
            <p:cNvCxnSpPr>
              <a:cxnSpLocks/>
              <a:stCxn id="6" idx="1"/>
            </p:cNvCxnSpPr>
            <p:nvPr/>
          </p:nvCxnSpPr>
          <p:spPr>
            <a:xfrm flipH="1" flipV="1">
              <a:off x="2414714" y="5231902"/>
              <a:ext cx="259200" cy="106906"/>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623438B-0F9A-4D36-900C-2E104EF390D0}"/>
                </a:ext>
              </a:extLst>
            </p:cNvPr>
            <p:cNvCxnSpPr>
              <a:cxnSpLocks/>
            </p:cNvCxnSpPr>
            <p:nvPr/>
          </p:nvCxnSpPr>
          <p:spPr>
            <a:xfrm flipH="1" flipV="1">
              <a:off x="2140427" y="3895453"/>
              <a:ext cx="1015315" cy="393582"/>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229E8F3-2ED0-49AF-8D47-5D0E039F4B0F}"/>
                </a:ext>
              </a:extLst>
            </p:cNvPr>
            <p:cNvCxnSpPr>
              <a:cxnSpLocks/>
              <a:stCxn id="127" idx="3"/>
              <a:endCxn id="108" idx="6"/>
            </p:cNvCxnSpPr>
            <p:nvPr/>
          </p:nvCxnSpPr>
          <p:spPr>
            <a:xfrm flipH="1">
              <a:off x="5353150" y="4535516"/>
              <a:ext cx="689832" cy="55141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FDB02FB-7D4D-4E75-A522-7675948CC9F2}"/>
                </a:ext>
              </a:extLst>
            </p:cNvPr>
            <p:cNvCxnSpPr>
              <a:cxnSpLocks/>
              <a:stCxn id="47" idx="2"/>
              <a:endCxn id="158" idx="7"/>
            </p:cNvCxnSpPr>
            <p:nvPr/>
          </p:nvCxnSpPr>
          <p:spPr>
            <a:xfrm flipH="1">
              <a:off x="6353393" y="4452692"/>
              <a:ext cx="422284" cy="57057"/>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3A461A-F19E-4CA1-8BFC-F9BC4987E4FA}"/>
                </a:ext>
              </a:extLst>
            </p:cNvPr>
            <p:cNvSpPr/>
            <p:nvPr/>
          </p:nvSpPr>
          <p:spPr>
            <a:xfrm>
              <a:off x="5448345" y="5478674"/>
              <a:ext cx="846455" cy="436512"/>
            </a:xfrm>
            <a:prstGeom prst="ellipse">
              <a:avLst/>
            </a:prstGeom>
            <a:solidFill>
              <a:schemeClr val="bg1"/>
            </a:solidFill>
            <a:effectLst>
              <a:glow rad="101600">
                <a:schemeClr val="bg1">
                  <a:alpha val="40000"/>
                </a:schemeClr>
              </a:glow>
            </a:effectLst>
            <a:scene3d>
              <a:camera prst="orthographicFront"/>
              <a:lightRig rig="threePt" dir="t"/>
            </a:scene3d>
            <a:sp3d extrusionH="76200" contourW="12700" prstMaterial="dkEdge">
              <a:bevel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a:extLst>
                <a:ext uri="{FF2B5EF4-FFF2-40B4-BE49-F238E27FC236}">
                  <a16:creationId xmlns:a16="http://schemas.microsoft.com/office/drawing/2014/main" id="{727DCCC2-DFA6-4FAB-9632-9893F1D8234C}"/>
                </a:ext>
              </a:extLst>
            </p:cNvPr>
            <p:cNvCxnSpPr>
              <a:cxnSpLocks/>
            </p:cNvCxnSpPr>
            <p:nvPr/>
          </p:nvCxnSpPr>
          <p:spPr>
            <a:xfrm flipH="1">
              <a:off x="6092030" y="5112853"/>
              <a:ext cx="531579" cy="38973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644558-7A37-41E6-9B89-8EE54F0AA434}"/>
                </a:ext>
              </a:extLst>
            </p:cNvPr>
            <p:cNvCxnSpPr>
              <a:cxnSpLocks/>
              <a:stCxn id="51" idx="2"/>
            </p:cNvCxnSpPr>
            <p:nvPr/>
          </p:nvCxnSpPr>
          <p:spPr>
            <a:xfrm flipH="1">
              <a:off x="5964662" y="3849589"/>
              <a:ext cx="640129" cy="272638"/>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E4B9BAD-F9BC-43B0-9315-AAE23F2AF16A}"/>
                </a:ext>
              </a:extLst>
            </p:cNvPr>
            <p:cNvSpPr/>
            <p:nvPr/>
          </p:nvSpPr>
          <p:spPr>
            <a:xfrm>
              <a:off x="1292828" y="3584236"/>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81E9176-5F16-42A7-9AC0-B3CBA607D9DE}"/>
                </a:ext>
              </a:extLst>
            </p:cNvPr>
            <p:cNvSpPr/>
            <p:nvPr/>
          </p:nvSpPr>
          <p:spPr>
            <a:xfrm>
              <a:off x="4506695" y="4868674"/>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1C739093-59E1-4C0F-A471-E0D58C1DD9DA}"/>
                </a:ext>
              </a:extLst>
            </p:cNvPr>
            <p:cNvCxnSpPr>
              <a:cxnSpLocks/>
            </p:cNvCxnSpPr>
            <p:nvPr/>
          </p:nvCxnSpPr>
          <p:spPr>
            <a:xfrm flipH="1" flipV="1">
              <a:off x="6148950" y="2039518"/>
              <a:ext cx="257170" cy="7673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DB85AF8-A9C4-4D67-AD8B-F182F733511E}"/>
                </a:ext>
              </a:extLst>
            </p:cNvPr>
            <p:cNvCxnSpPr>
              <a:cxnSpLocks/>
              <a:stCxn id="77" idx="2"/>
            </p:cNvCxnSpPr>
            <p:nvPr/>
          </p:nvCxnSpPr>
          <p:spPr>
            <a:xfrm flipH="1" flipV="1">
              <a:off x="7222982" y="1211740"/>
              <a:ext cx="744486" cy="51296"/>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5C7B3CE-5E89-4397-9B71-6B89BA33310C}"/>
                </a:ext>
              </a:extLst>
            </p:cNvPr>
            <p:cNvCxnSpPr>
              <a:cxnSpLocks/>
            </p:cNvCxnSpPr>
            <p:nvPr/>
          </p:nvCxnSpPr>
          <p:spPr>
            <a:xfrm flipH="1" flipV="1">
              <a:off x="6209987" y="1614322"/>
              <a:ext cx="219836" cy="19099"/>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5DFC62D1-4151-48FF-91D0-3A17783F8D98}"/>
                </a:ext>
              </a:extLst>
            </p:cNvPr>
            <p:cNvSpPr/>
            <p:nvPr/>
          </p:nvSpPr>
          <p:spPr>
            <a:xfrm>
              <a:off x="1880597" y="1044780"/>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3C0F2735-4579-4606-9225-C5F667708B11}"/>
                </a:ext>
              </a:extLst>
            </p:cNvPr>
            <p:cNvSpPr/>
            <p:nvPr/>
          </p:nvSpPr>
          <p:spPr>
            <a:xfrm>
              <a:off x="2356551" y="1646461"/>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A0E307B3-73D2-4989-AA49-0BF5898B4A0B}"/>
                </a:ext>
              </a:extLst>
            </p:cNvPr>
            <p:cNvSpPr/>
            <p:nvPr/>
          </p:nvSpPr>
          <p:spPr>
            <a:xfrm>
              <a:off x="2756869" y="1722367"/>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D7AC30A7-6BA8-4B1C-B84D-94344898C129}"/>
                </a:ext>
              </a:extLst>
            </p:cNvPr>
            <p:cNvSpPr/>
            <p:nvPr/>
          </p:nvSpPr>
          <p:spPr>
            <a:xfrm>
              <a:off x="7213458" y="1172163"/>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36EF46CB-8F54-4830-8A5F-FD93CCEE3518}"/>
                </a:ext>
              </a:extLst>
            </p:cNvPr>
            <p:cNvSpPr/>
            <p:nvPr/>
          </p:nvSpPr>
          <p:spPr>
            <a:xfrm>
              <a:off x="6849093" y="1418111"/>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B43D1F30-99B8-49FE-ADC4-A040118DA25A}"/>
                </a:ext>
              </a:extLst>
            </p:cNvPr>
            <p:cNvSpPr/>
            <p:nvPr/>
          </p:nvSpPr>
          <p:spPr>
            <a:xfrm>
              <a:off x="6114563" y="2003825"/>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DED18943-6939-4F61-8DE1-5939044EAEC7}"/>
                </a:ext>
              </a:extLst>
            </p:cNvPr>
            <p:cNvSpPr/>
            <p:nvPr/>
          </p:nvSpPr>
          <p:spPr>
            <a:xfrm>
              <a:off x="2642597" y="1806780"/>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0AACAD08-436E-45BA-8FC2-53E4B47D0B6B}"/>
                </a:ext>
              </a:extLst>
            </p:cNvPr>
            <p:cNvSpPr/>
            <p:nvPr/>
          </p:nvSpPr>
          <p:spPr>
            <a:xfrm>
              <a:off x="2877178" y="4486804"/>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C2D2AFC-9EB9-49DE-9F03-484F85206A5B}"/>
                </a:ext>
              </a:extLst>
            </p:cNvPr>
            <p:cNvSpPr/>
            <p:nvPr/>
          </p:nvSpPr>
          <p:spPr>
            <a:xfrm>
              <a:off x="2058693" y="5285769"/>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B378358C-38B2-4DD2-B326-CF78349CBECB}"/>
                </a:ext>
              </a:extLst>
            </p:cNvPr>
            <p:cNvSpPr/>
            <p:nvPr/>
          </p:nvSpPr>
          <p:spPr>
            <a:xfrm>
              <a:off x="2367972" y="5189793"/>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549BB753-AB9F-4C33-94D2-32793BBBE844}"/>
                </a:ext>
              </a:extLst>
            </p:cNvPr>
            <p:cNvSpPr/>
            <p:nvPr/>
          </p:nvSpPr>
          <p:spPr>
            <a:xfrm>
              <a:off x="2778147" y="4777672"/>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282027E8-06BC-4ACE-9536-DC4F3102BBCE}"/>
                </a:ext>
              </a:extLst>
            </p:cNvPr>
            <p:cNvSpPr/>
            <p:nvPr/>
          </p:nvSpPr>
          <p:spPr>
            <a:xfrm>
              <a:off x="2287638" y="5036169"/>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5D355412-3AA9-4CEB-8036-D0ED3B084C7A}"/>
                </a:ext>
              </a:extLst>
            </p:cNvPr>
            <p:cNvSpPr/>
            <p:nvPr/>
          </p:nvSpPr>
          <p:spPr>
            <a:xfrm>
              <a:off x="5874444" y="4109548"/>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DAC128CB-986F-46B2-BD09-64A163863735}"/>
                </a:ext>
              </a:extLst>
            </p:cNvPr>
            <p:cNvSpPr/>
            <p:nvPr/>
          </p:nvSpPr>
          <p:spPr>
            <a:xfrm>
              <a:off x="6586090" y="5058352"/>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882C1FEA-27A4-4EB4-AF9B-29E39207CB6E}"/>
                </a:ext>
              </a:extLst>
            </p:cNvPr>
            <p:cNvSpPr/>
            <p:nvPr/>
          </p:nvSpPr>
          <p:spPr>
            <a:xfrm>
              <a:off x="6029136" y="4451432"/>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4C41E27E-1C1D-414B-B05E-DEC7C775D906}"/>
                </a:ext>
              </a:extLst>
            </p:cNvPr>
            <p:cNvSpPr/>
            <p:nvPr/>
          </p:nvSpPr>
          <p:spPr>
            <a:xfrm>
              <a:off x="3118361" y="4263907"/>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a16="http://schemas.microsoft.com/office/drawing/2014/main" id="{8425A9A9-67E1-4533-ADFC-8E320A6FB329}"/>
                </a:ext>
              </a:extLst>
            </p:cNvPr>
            <p:cNvSpPr/>
            <p:nvPr/>
          </p:nvSpPr>
          <p:spPr>
            <a:xfrm>
              <a:off x="7355567" y="1641373"/>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8468B4DA-4221-495F-B9BA-FBD4708897D9}"/>
                </a:ext>
              </a:extLst>
            </p:cNvPr>
            <p:cNvSpPr txBox="1"/>
            <p:nvPr/>
          </p:nvSpPr>
          <p:spPr>
            <a:xfrm>
              <a:off x="4441370" y="5317373"/>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Connected Traveler</a:t>
              </a:r>
            </a:p>
          </p:txBody>
        </p:sp>
        <p:pic>
          <p:nvPicPr>
            <p:cNvPr id="133" name="Picture 2" descr="Image result for transportation company network icon">
              <a:extLst>
                <a:ext uri="{FF2B5EF4-FFF2-40B4-BE49-F238E27FC236}">
                  <a16:creationId xmlns:a16="http://schemas.microsoft.com/office/drawing/2014/main" id="{0596CACE-EBAB-41D6-B023-F959B9A0952F}"/>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689574" y="5550290"/>
              <a:ext cx="363997" cy="286306"/>
            </a:xfrm>
            <a:prstGeom prst="rect">
              <a:avLst/>
            </a:prstGeom>
            <a:noFill/>
            <a:extLst>
              <a:ext uri="{909E8E84-426E-40DD-AFC4-6F175D3DCCD1}">
                <a14:hiddenFill xmlns:a14="http://schemas.microsoft.com/office/drawing/2010/main">
                  <a:solidFill>
                    <a:srgbClr val="FFFFFF"/>
                  </a:solidFill>
                </a14:hiddenFill>
              </a:ext>
            </a:extLst>
          </p:spPr>
        </p:pic>
        <p:sp>
          <p:nvSpPr>
            <p:cNvPr id="134" name="Arrow: Up-Down 133">
              <a:extLst>
                <a:ext uri="{FF2B5EF4-FFF2-40B4-BE49-F238E27FC236}">
                  <a16:creationId xmlns:a16="http://schemas.microsoft.com/office/drawing/2014/main" id="{813E3056-D0AE-4FAA-8D3C-3B16662DF6C1}"/>
                </a:ext>
              </a:extLst>
            </p:cNvPr>
            <p:cNvSpPr/>
            <p:nvPr/>
          </p:nvSpPr>
          <p:spPr>
            <a:xfrm>
              <a:off x="4453112" y="1217539"/>
              <a:ext cx="85831" cy="415882"/>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Arrow: Up-Down 134">
              <a:extLst>
                <a:ext uri="{FF2B5EF4-FFF2-40B4-BE49-F238E27FC236}">
                  <a16:creationId xmlns:a16="http://schemas.microsoft.com/office/drawing/2014/main" id="{75A56552-FF4C-41EA-9E0A-3DEC0B75FC8C}"/>
                </a:ext>
              </a:extLst>
            </p:cNvPr>
            <p:cNvSpPr/>
            <p:nvPr/>
          </p:nvSpPr>
          <p:spPr>
            <a:xfrm>
              <a:off x="4844225" y="1211581"/>
              <a:ext cx="85831" cy="415882"/>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4" descr="Image result for transit icon">
              <a:extLst>
                <a:ext uri="{FF2B5EF4-FFF2-40B4-BE49-F238E27FC236}">
                  <a16:creationId xmlns:a16="http://schemas.microsoft.com/office/drawing/2014/main" id="{2694A97C-F524-4A89-A819-39119F180929}"/>
                </a:ext>
              </a:extLst>
            </p:cNvPr>
            <p:cNvPicPr>
              <a:picLocks noChangeAspect="1" noChangeArrowheads="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7636" y="915517"/>
              <a:ext cx="331144" cy="33114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Image result for shuttle icon">
              <a:extLst>
                <a:ext uri="{FF2B5EF4-FFF2-40B4-BE49-F238E27FC236}">
                  <a16:creationId xmlns:a16="http://schemas.microsoft.com/office/drawing/2014/main" id="{DF48D3D6-395D-49EA-B0B8-9F8629ACB8E1}"/>
                </a:ext>
              </a:extLst>
            </p:cNvPr>
            <p:cNvPicPr>
              <a:picLocks noChangeAspect="1" noChangeArrowheads="1"/>
            </p:cNvPicPr>
            <p:nvPr/>
          </p:nvPicPr>
          <p:blipFill rotWithShape="1">
            <a:blip r:embed="rId22" cstate="print">
              <a:duotone>
                <a:schemeClr val="accent5">
                  <a:shade val="45000"/>
                  <a:satMod val="135000"/>
                </a:schemeClr>
                <a:prstClr val="white"/>
              </a:duotone>
              <a:extLst>
                <a:ext uri="{28A0092B-C50C-407E-A947-70E740481C1C}">
                  <a14:useLocalDpi xmlns:a14="http://schemas.microsoft.com/office/drawing/2010/main" val="0"/>
                </a:ext>
              </a:extLst>
            </a:blip>
            <a:srcRect l="20685" r="20748"/>
            <a:stretch/>
          </p:blipFill>
          <p:spPr bwMode="auto">
            <a:xfrm>
              <a:off x="8264595" y="1095119"/>
              <a:ext cx="245352" cy="29324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Image result for transportation network company image">
              <a:extLst>
                <a:ext uri="{FF2B5EF4-FFF2-40B4-BE49-F238E27FC236}">
                  <a16:creationId xmlns:a16="http://schemas.microsoft.com/office/drawing/2014/main" id="{FDA69AC2-B8AE-44A6-8F8D-CB79676FA326}"/>
                </a:ext>
              </a:extLst>
            </p:cNvPr>
            <p:cNvPicPr>
              <a:picLocks noChangeAspect="1" noChangeArrowheads="1"/>
            </p:cNvPicPr>
            <p:nvPr/>
          </p:nvPicPr>
          <p:blipFill rotWithShape="1">
            <a:blip r:embed="rId23" cstate="print">
              <a:duotone>
                <a:schemeClr val="accent1">
                  <a:shade val="45000"/>
                  <a:satMod val="135000"/>
                </a:schemeClr>
                <a:prstClr val="white"/>
              </a:duotone>
              <a:extLst>
                <a:ext uri="{28A0092B-C50C-407E-A947-70E740481C1C}">
                  <a14:useLocalDpi xmlns:a14="http://schemas.microsoft.com/office/drawing/2010/main" val="0"/>
                </a:ext>
              </a:extLst>
            </a:blip>
            <a:srcRect l="7730" t="13533" b="6861"/>
            <a:stretch/>
          </p:blipFill>
          <p:spPr bwMode="auto">
            <a:xfrm>
              <a:off x="6576633" y="2128679"/>
              <a:ext cx="244389" cy="269579"/>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 descr="Image result for transportation network company image">
              <a:extLst>
                <a:ext uri="{FF2B5EF4-FFF2-40B4-BE49-F238E27FC236}">
                  <a16:creationId xmlns:a16="http://schemas.microsoft.com/office/drawing/2014/main" id="{6BD275C3-020E-44B1-A77E-E6350C2D7BEB}"/>
                </a:ext>
              </a:extLst>
            </p:cNvPr>
            <p:cNvPicPr>
              <a:picLocks noChangeAspect="1" noChangeArrowheads="1"/>
            </p:cNvPicPr>
            <p:nvPr/>
          </p:nvPicPr>
          <p:blipFill>
            <a:blip r:embed="rId2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7030" y="1493784"/>
              <a:ext cx="170434" cy="11036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8" descr="Image result for transportation network company image">
              <a:extLst>
                <a:ext uri="{FF2B5EF4-FFF2-40B4-BE49-F238E27FC236}">
                  <a16:creationId xmlns:a16="http://schemas.microsoft.com/office/drawing/2014/main" id="{C417E56E-B9DF-4385-9689-6DDEBB0CB0BE}"/>
                </a:ext>
              </a:extLst>
            </p:cNvPr>
            <p:cNvPicPr>
              <a:picLocks noChangeAspect="1" noChangeArrowheads="1"/>
            </p:cNvPicPr>
            <p:nvPr/>
          </p:nvPicPr>
          <p:blipFill rotWithShape="1">
            <a:blip r:embed="rId25" cstate="print">
              <a:duotone>
                <a:schemeClr val="accent1">
                  <a:shade val="45000"/>
                  <a:satMod val="135000"/>
                </a:schemeClr>
                <a:prstClr val="white"/>
              </a:duotone>
              <a:extLst>
                <a:ext uri="{28A0092B-C50C-407E-A947-70E740481C1C}">
                  <a14:useLocalDpi xmlns:a14="http://schemas.microsoft.com/office/drawing/2010/main" val="0"/>
                </a:ext>
              </a:extLst>
            </a:blip>
            <a:srcRect l="59274" t="70019" r="10730" b="9123"/>
            <a:stretch/>
          </p:blipFill>
          <p:spPr bwMode="auto">
            <a:xfrm>
              <a:off x="5743088" y="1597243"/>
              <a:ext cx="313626" cy="89462"/>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0" descr="Related image">
              <a:extLst>
                <a:ext uri="{FF2B5EF4-FFF2-40B4-BE49-F238E27FC236}">
                  <a16:creationId xmlns:a16="http://schemas.microsoft.com/office/drawing/2014/main" id="{6458ACAC-7908-4747-A9B9-572CB0EFC800}"/>
                </a:ext>
              </a:extLst>
            </p:cNvPr>
            <p:cNvPicPr>
              <a:picLocks noChangeAspect="1" noChangeArrowheads="1"/>
            </p:cNvPicPr>
            <p:nvPr/>
          </p:nvPicPr>
          <p:blipFill>
            <a:blip r:embed="rId2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77399" y="1577869"/>
              <a:ext cx="453359" cy="45335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descr="Related image">
              <a:extLst>
                <a:ext uri="{FF2B5EF4-FFF2-40B4-BE49-F238E27FC236}">
                  <a16:creationId xmlns:a16="http://schemas.microsoft.com/office/drawing/2014/main" id="{91FED05C-12A2-421B-B835-F22EEFDEAA71}"/>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40102" t="8710" r="46763" b="16038"/>
            <a:stretch/>
          </p:blipFill>
          <p:spPr bwMode="auto">
            <a:xfrm>
              <a:off x="1650689" y="3629583"/>
              <a:ext cx="161672" cy="345817"/>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A9961273-F567-4788-90B4-4AA9BE9572E5}"/>
                </a:ext>
              </a:extLst>
            </p:cNvPr>
            <p:cNvSpPr/>
            <p:nvPr/>
          </p:nvSpPr>
          <p:spPr>
            <a:xfrm>
              <a:off x="4105193" y="2199738"/>
              <a:ext cx="1823000" cy="1768867"/>
            </a:xfrm>
            <a:prstGeom prst="rect">
              <a:avLst/>
            </a:prstGeom>
            <a:noFill/>
          </p:spPr>
          <p:txBody>
            <a:bodyPr wrap="none" lIns="91440" tIns="45720" rIns="91440" bIns="45720">
              <a:prstTxWarp prst="textCircle">
                <a:avLst/>
              </a:prstTxWarp>
              <a:spAutoFit/>
            </a:bodyPr>
            <a:lstStyle/>
            <a:p>
              <a:pPr algn="ctr"/>
              <a:r>
                <a:rPr lang="en-US" sz="1600" b="1" cap="none" spc="0" dirty="0">
                  <a:ln w="0"/>
                  <a:solidFill>
                    <a:schemeClr val="accent6">
                      <a:lumMod val="75000"/>
                    </a:schemeClr>
                  </a:solidFill>
                  <a:effectLst/>
                </a:rPr>
                <a:t>System Integrations</a:t>
              </a:r>
            </a:p>
          </p:txBody>
        </p:sp>
        <p:sp>
          <p:nvSpPr>
            <p:cNvPr id="144" name="Rectangle 143">
              <a:extLst>
                <a:ext uri="{FF2B5EF4-FFF2-40B4-BE49-F238E27FC236}">
                  <a16:creationId xmlns:a16="http://schemas.microsoft.com/office/drawing/2014/main" id="{6D8237BB-F4BE-4973-8321-846C06587E53}"/>
                </a:ext>
              </a:extLst>
            </p:cNvPr>
            <p:cNvSpPr/>
            <p:nvPr/>
          </p:nvSpPr>
          <p:spPr>
            <a:xfrm rot="16200000">
              <a:off x="3743704" y="1956334"/>
              <a:ext cx="1849913" cy="1972127"/>
            </a:xfrm>
            <a:prstGeom prst="rect">
              <a:avLst/>
            </a:prstGeom>
            <a:noFill/>
          </p:spPr>
          <p:txBody>
            <a:bodyPr wrap="none" lIns="91440" tIns="45720" rIns="91440" bIns="45720">
              <a:prstTxWarp prst="textCircle">
                <a:avLst/>
              </a:prstTxWarp>
              <a:spAutoFit/>
            </a:bodyPr>
            <a:lstStyle/>
            <a:p>
              <a:pPr algn="ctr"/>
              <a:r>
                <a:rPr lang="en-US" sz="1600" b="1" cap="none" spc="0" dirty="0">
                  <a:ln w="0"/>
                  <a:solidFill>
                    <a:schemeClr val="accent6">
                      <a:lumMod val="75000"/>
                    </a:schemeClr>
                  </a:solidFill>
                  <a:effectLst/>
                </a:rPr>
                <a:t>Data Hubs</a:t>
              </a:r>
            </a:p>
          </p:txBody>
        </p:sp>
        <p:sp>
          <p:nvSpPr>
            <p:cNvPr id="145" name="Rectangle 144">
              <a:extLst>
                <a:ext uri="{FF2B5EF4-FFF2-40B4-BE49-F238E27FC236}">
                  <a16:creationId xmlns:a16="http://schemas.microsoft.com/office/drawing/2014/main" id="{78F1390C-B825-421D-BF63-D221BDA3190C}"/>
                </a:ext>
              </a:extLst>
            </p:cNvPr>
            <p:cNvSpPr/>
            <p:nvPr/>
          </p:nvSpPr>
          <p:spPr>
            <a:xfrm rot="11193127">
              <a:off x="3296945" y="2216519"/>
              <a:ext cx="1823000" cy="1768867"/>
            </a:xfrm>
            <a:prstGeom prst="rect">
              <a:avLst/>
            </a:prstGeom>
            <a:noFill/>
          </p:spPr>
          <p:txBody>
            <a:bodyPr wrap="none" lIns="91440" tIns="45720" rIns="91440" bIns="45720">
              <a:prstTxWarp prst="textCircle">
                <a:avLst/>
              </a:prstTxWarp>
              <a:spAutoFit/>
            </a:bodyPr>
            <a:lstStyle/>
            <a:p>
              <a:pPr algn="ctr"/>
              <a:r>
                <a:rPr lang="en-US" sz="1600" b="1" cap="none" spc="0" dirty="0">
                  <a:ln w="0"/>
                  <a:solidFill>
                    <a:schemeClr val="accent6">
                      <a:lumMod val="75000"/>
                    </a:schemeClr>
                  </a:solidFill>
                  <a:effectLst/>
                </a:rPr>
                <a:t>Communications</a:t>
              </a:r>
            </a:p>
          </p:txBody>
        </p:sp>
        <p:sp>
          <p:nvSpPr>
            <p:cNvPr id="146" name="Rectangle 145">
              <a:extLst>
                <a:ext uri="{FF2B5EF4-FFF2-40B4-BE49-F238E27FC236}">
                  <a16:creationId xmlns:a16="http://schemas.microsoft.com/office/drawing/2014/main" id="{E93E0FE4-DF3E-435E-860F-571BB3882A6E}"/>
                </a:ext>
              </a:extLst>
            </p:cNvPr>
            <p:cNvSpPr/>
            <p:nvPr/>
          </p:nvSpPr>
          <p:spPr>
            <a:xfrm rot="21396909">
              <a:off x="3755485" y="2516932"/>
              <a:ext cx="1837769" cy="1762078"/>
            </a:xfrm>
            <a:prstGeom prst="rect">
              <a:avLst/>
            </a:prstGeom>
            <a:noFill/>
          </p:spPr>
          <p:txBody>
            <a:bodyPr wrap="none" lIns="91440" tIns="45720" rIns="91440" bIns="45720">
              <a:prstTxWarp prst="textArchDown">
                <a:avLst/>
              </a:prstTxWarp>
              <a:spAutoFit/>
            </a:bodyPr>
            <a:lstStyle/>
            <a:p>
              <a:pPr algn="ctr"/>
              <a:r>
                <a:rPr lang="en-US" sz="1600" b="1" cap="none" spc="0" dirty="0">
                  <a:ln w="0"/>
                  <a:solidFill>
                    <a:schemeClr val="accent6">
                      <a:lumMod val="75000"/>
                    </a:schemeClr>
                  </a:solidFill>
                  <a:effectLst/>
                </a:rPr>
                <a:t>Analytics</a:t>
              </a:r>
              <a:r>
                <a:rPr lang="en-US" sz="1600" b="1" cap="none" spc="0" dirty="0">
                  <a:ln w="0"/>
                  <a:solidFill>
                    <a:schemeClr val="bg1">
                      <a:lumMod val="50000"/>
                    </a:schemeClr>
                  </a:solidFill>
                  <a:effectLst/>
                </a:rPr>
                <a:t> </a:t>
              </a:r>
            </a:p>
          </p:txBody>
        </p:sp>
        <p:pic>
          <p:nvPicPr>
            <p:cNvPr id="147" name="Picture 14" descr="Image result for connect traveler icon">
              <a:extLst>
                <a:ext uri="{FF2B5EF4-FFF2-40B4-BE49-F238E27FC236}">
                  <a16:creationId xmlns:a16="http://schemas.microsoft.com/office/drawing/2014/main" id="{2ED7A5A2-DFAB-4665-A2C0-FA2C0FB37CF3}"/>
                </a:ext>
              </a:extLst>
            </p:cNvPr>
            <p:cNvPicPr>
              <a:picLocks noChangeAspect="1" noChangeArrowheads="1"/>
            </p:cNvPicPr>
            <p:nvPr/>
          </p:nvPicPr>
          <p:blipFill>
            <a:blip r:embed="rId2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6971" y="4903046"/>
              <a:ext cx="337419" cy="337418"/>
            </a:xfrm>
            <a:prstGeom prst="rect">
              <a:avLst/>
            </a:prstGeom>
            <a:noFill/>
            <a:extLst>
              <a:ext uri="{909E8E84-426E-40DD-AFC4-6F175D3DCCD1}">
                <a14:hiddenFill xmlns:a14="http://schemas.microsoft.com/office/drawing/2010/main">
                  <a:solidFill>
                    <a:srgbClr val="FFFFFF"/>
                  </a:solidFill>
                </a14:hiddenFill>
              </a:ext>
            </a:extLst>
          </p:spPr>
        </p:pic>
        <p:sp>
          <p:nvSpPr>
            <p:cNvPr id="149" name="Oval 148">
              <a:extLst>
                <a:ext uri="{FF2B5EF4-FFF2-40B4-BE49-F238E27FC236}">
                  <a16:creationId xmlns:a16="http://schemas.microsoft.com/office/drawing/2014/main" id="{438C1CE6-1F87-494B-ADF7-0A5D2948077E}"/>
                </a:ext>
              </a:extLst>
            </p:cNvPr>
            <p:cNvSpPr/>
            <p:nvPr/>
          </p:nvSpPr>
          <p:spPr>
            <a:xfrm rot="5400000">
              <a:off x="7484424" y="654921"/>
              <a:ext cx="314102" cy="4471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66F87B2D-F084-4B8E-842B-4BE83FCF389C}"/>
                </a:ext>
              </a:extLst>
            </p:cNvPr>
            <p:cNvSpPr/>
            <p:nvPr/>
          </p:nvSpPr>
          <p:spPr>
            <a:xfrm rot="5400000">
              <a:off x="7484424" y="654922"/>
              <a:ext cx="314102" cy="447103"/>
            </a:xfrm>
            <a:prstGeom prst="ellipse">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1" name="Rectangle 160">
            <a:extLst>
              <a:ext uri="{FF2B5EF4-FFF2-40B4-BE49-F238E27FC236}">
                <a16:creationId xmlns:a16="http://schemas.microsoft.com/office/drawing/2014/main" id="{8C2C9BC2-03D3-407B-B8FC-349CE85A98E0}"/>
              </a:ext>
            </a:extLst>
          </p:cNvPr>
          <p:cNvSpPr/>
          <p:nvPr/>
        </p:nvSpPr>
        <p:spPr>
          <a:xfrm>
            <a:off x="453223" y="206734"/>
            <a:ext cx="8434674" cy="583876"/>
          </a:xfrm>
          <a:prstGeom prst="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DART’s Mobility as a Service Framework</a:t>
            </a:r>
          </a:p>
        </p:txBody>
      </p:sp>
      <p:sp>
        <p:nvSpPr>
          <p:cNvPr id="158" name="Oval 157">
            <a:extLst>
              <a:ext uri="{FF2B5EF4-FFF2-40B4-BE49-F238E27FC236}">
                <a16:creationId xmlns:a16="http://schemas.microsoft.com/office/drawing/2014/main" id="{162DC7DA-5A98-4297-AE12-72014EFF5BFC}"/>
              </a:ext>
            </a:extLst>
          </p:cNvPr>
          <p:cNvSpPr/>
          <p:nvPr/>
        </p:nvSpPr>
        <p:spPr>
          <a:xfrm>
            <a:off x="6360492" y="4739113"/>
            <a:ext cx="94036" cy="8534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a:extLst>
              <a:ext uri="{FF2B5EF4-FFF2-40B4-BE49-F238E27FC236}">
                <a16:creationId xmlns:a16="http://schemas.microsoft.com/office/drawing/2014/main" id="{8C3CB2E1-FE27-449E-AB1F-B090BCCD1B4D}"/>
              </a:ext>
            </a:extLst>
          </p:cNvPr>
          <p:cNvSpPr/>
          <p:nvPr/>
        </p:nvSpPr>
        <p:spPr>
          <a:xfrm>
            <a:off x="7565543" y="5094261"/>
            <a:ext cx="186585" cy="9123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a:extLst>
              <a:ext uri="{FF2B5EF4-FFF2-40B4-BE49-F238E27FC236}">
                <a16:creationId xmlns:a16="http://schemas.microsoft.com/office/drawing/2014/main" id="{5A0781A3-A0C1-485C-A110-4AD7B7D2D500}"/>
              </a:ext>
            </a:extLst>
          </p:cNvPr>
          <p:cNvSpPr/>
          <p:nvPr/>
        </p:nvSpPr>
        <p:spPr>
          <a:xfrm>
            <a:off x="7565543" y="5323224"/>
            <a:ext cx="186585" cy="9123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a:extLst>
              <a:ext uri="{FF2B5EF4-FFF2-40B4-BE49-F238E27FC236}">
                <a16:creationId xmlns:a16="http://schemas.microsoft.com/office/drawing/2014/main" id="{B30AA1DF-ED51-4495-B9A3-3669682A3831}"/>
              </a:ext>
            </a:extLst>
          </p:cNvPr>
          <p:cNvSpPr txBox="1"/>
          <p:nvPr/>
        </p:nvSpPr>
        <p:spPr>
          <a:xfrm>
            <a:off x="7764899" y="5028395"/>
            <a:ext cx="1109692" cy="223138"/>
          </a:xfrm>
          <a:prstGeom prst="rect">
            <a:avLst/>
          </a:prstGeom>
          <a:noFill/>
        </p:spPr>
        <p:txBody>
          <a:bodyPr wrap="square" rtlCol="0">
            <a:spAutoFit/>
          </a:bodyPr>
          <a:lstStyle/>
          <a:p>
            <a:r>
              <a:rPr lang="en-US" sz="850" b="1" i="1" dirty="0">
                <a:solidFill>
                  <a:schemeClr val="bg1"/>
                </a:solidFill>
                <a:effectLst>
                  <a:outerShdw blurRad="38100" dist="38100" dir="2700000" algn="tl">
                    <a:srgbClr val="000000">
                      <a:alpha val="43137"/>
                    </a:srgbClr>
                  </a:outerShdw>
                </a:effectLst>
              </a:rPr>
              <a:t>Currently in process</a:t>
            </a:r>
          </a:p>
        </p:txBody>
      </p:sp>
      <p:sp>
        <p:nvSpPr>
          <p:cNvPr id="172" name="TextBox 171">
            <a:extLst>
              <a:ext uri="{FF2B5EF4-FFF2-40B4-BE49-F238E27FC236}">
                <a16:creationId xmlns:a16="http://schemas.microsoft.com/office/drawing/2014/main" id="{1144B794-DF13-4E51-88BB-676CD7D0C3A9}"/>
              </a:ext>
            </a:extLst>
          </p:cNvPr>
          <p:cNvSpPr txBox="1"/>
          <p:nvPr/>
        </p:nvSpPr>
        <p:spPr>
          <a:xfrm>
            <a:off x="7765910" y="5232301"/>
            <a:ext cx="1247264" cy="223138"/>
          </a:xfrm>
          <a:prstGeom prst="rect">
            <a:avLst/>
          </a:prstGeom>
          <a:noFill/>
        </p:spPr>
        <p:txBody>
          <a:bodyPr wrap="square" rtlCol="0">
            <a:spAutoFit/>
          </a:bodyPr>
          <a:lstStyle/>
          <a:p>
            <a:r>
              <a:rPr lang="en-US" sz="850" b="1" i="1" dirty="0">
                <a:solidFill>
                  <a:schemeClr val="bg1"/>
                </a:solidFill>
                <a:effectLst>
                  <a:outerShdw blurRad="38100" dist="38100" dir="2700000" algn="tl">
                    <a:srgbClr val="000000">
                      <a:alpha val="43137"/>
                    </a:srgbClr>
                  </a:outerShdw>
                </a:effectLst>
              </a:rPr>
              <a:t>Not currently in process</a:t>
            </a:r>
          </a:p>
        </p:txBody>
      </p:sp>
      <p:sp>
        <p:nvSpPr>
          <p:cNvPr id="173" name="Oval 172">
            <a:extLst>
              <a:ext uri="{FF2B5EF4-FFF2-40B4-BE49-F238E27FC236}">
                <a16:creationId xmlns:a16="http://schemas.microsoft.com/office/drawing/2014/main" id="{BE9B74BB-38DC-432A-9EA8-8EC33ACC4C44}"/>
              </a:ext>
            </a:extLst>
          </p:cNvPr>
          <p:cNvSpPr/>
          <p:nvPr/>
        </p:nvSpPr>
        <p:spPr>
          <a:xfrm>
            <a:off x="6024378" y="1601242"/>
            <a:ext cx="841849" cy="378156"/>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5" name="Straight Connector 174">
            <a:extLst>
              <a:ext uri="{FF2B5EF4-FFF2-40B4-BE49-F238E27FC236}">
                <a16:creationId xmlns:a16="http://schemas.microsoft.com/office/drawing/2014/main" id="{28573569-5E90-4B30-852B-9C429BFC3ED8}"/>
              </a:ext>
            </a:extLst>
          </p:cNvPr>
          <p:cNvCxnSpPr>
            <a:cxnSpLocks/>
          </p:cNvCxnSpPr>
          <p:nvPr/>
        </p:nvCxnSpPr>
        <p:spPr>
          <a:xfrm flipH="1">
            <a:off x="6908707" y="1804902"/>
            <a:ext cx="277198" cy="0"/>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21CE8409-BE34-4297-9258-5678D666E633}"/>
              </a:ext>
            </a:extLst>
          </p:cNvPr>
          <p:cNvSpPr/>
          <p:nvPr/>
        </p:nvSpPr>
        <p:spPr>
          <a:xfrm>
            <a:off x="7134349" y="1758308"/>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a:extLst>
              <a:ext uri="{FF2B5EF4-FFF2-40B4-BE49-F238E27FC236}">
                <a16:creationId xmlns:a16="http://schemas.microsoft.com/office/drawing/2014/main" id="{0A2D05F2-C00A-4BD4-90B2-09788494B5D8}"/>
              </a:ext>
            </a:extLst>
          </p:cNvPr>
          <p:cNvSpPr txBox="1"/>
          <p:nvPr/>
        </p:nvSpPr>
        <p:spPr>
          <a:xfrm>
            <a:off x="6042463" y="1969310"/>
            <a:ext cx="841849"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Paratransit</a:t>
            </a:r>
          </a:p>
        </p:txBody>
      </p:sp>
      <p:pic>
        <p:nvPicPr>
          <p:cNvPr id="1028" name="Picture 4" descr="Image result for handicap vehicle animation">
            <a:extLst>
              <a:ext uri="{FF2B5EF4-FFF2-40B4-BE49-F238E27FC236}">
                <a16:creationId xmlns:a16="http://schemas.microsoft.com/office/drawing/2014/main" id="{6F0246F1-6ECF-4DC1-9195-3BCF4ED482D2}"/>
              </a:ext>
            </a:extLst>
          </p:cNvPr>
          <p:cNvPicPr>
            <a:picLocks noChangeAspect="1" noChangeArrowheads="1"/>
          </p:cNvPicPr>
          <p:nvPr/>
        </p:nvPicPr>
        <p:blipFill rotWithShape="1">
          <a:blip r:embed="rId29" cstate="print">
            <a:duotone>
              <a:schemeClr val="accent1">
                <a:shade val="45000"/>
                <a:satMod val="135000"/>
              </a:schemeClr>
              <a:prstClr val="white"/>
            </a:duotone>
            <a:extLst>
              <a:ext uri="{28A0092B-C50C-407E-A947-70E740481C1C}">
                <a14:useLocalDpi xmlns:a14="http://schemas.microsoft.com/office/drawing/2010/main" val="0"/>
              </a:ext>
            </a:extLst>
          </a:blip>
          <a:srcRect l="8190" t="5222" r="11959" b="10848"/>
          <a:stretch/>
        </p:blipFill>
        <p:spPr bwMode="auto">
          <a:xfrm>
            <a:off x="6313476" y="1650319"/>
            <a:ext cx="283808" cy="255378"/>
          </a:xfrm>
          <a:prstGeom prst="rect">
            <a:avLst/>
          </a:prstGeom>
          <a:noFill/>
          <a:extLst>
            <a:ext uri="{909E8E84-426E-40DD-AFC4-6F175D3DCCD1}">
              <a14:hiddenFill xmlns:a14="http://schemas.microsoft.com/office/drawing/2010/main">
                <a:solidFill>
                  <a:srgbClr val="FFFFFF"/>
                </a:solidFill>
              </a14:hiddenFill>
            </a:ext>
          </a:extLst>
        </p:spPr>
      </p:pic>
      <p:sp>
        <p:nvSpPr>
          <p:cNvPr id="162" name="Oval 161">
            <a:extLst>
              <a:ext uri="{FF2B5EF4-FFF2-40B4-BE49-F238E27FC236}">
                <a16:creationId xmlns:a16="http://schemas.microsoft.com/office/drawing/2014/main" id="{0DF5D786-3424-42D9-9248-0DA6D13CB917}"/>
              </a:ext>
            </a:extLst>
          </p:cNvPr>
          <p:cNvSpPr/>
          <p:nvPr/>
        </p:nvSpPr>
        <p:spPr>
          <a:xfrm>
            <a:off x="6520065" y="2214874"/>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9D74FE40-5055-4171-ADC9-BA02620A9A50}"/>
              </a:ext>
            </a:extLst>
          </p:cNvPr>
          <p:cNvSpPr/>
          <p:nvPr/>
        </p:nvSpPr>
        <p:spPr>
          <a:xfrm>
            <a:off x="3217973" y="2709432"/>
            <a:ext cx="94036" cy="8534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7CA6DAA1-DB6E-4CF5-928F-818B02020B84}"/>
              </a:ext>
            </a:extLst>
          </p:cNvPr>
          <p:cNvSpPr/>
          <p:nvPr/>
        </p:nvSpPr>
        <p:spPr>
          <a:xfrm>
            <a:off x="7549508" y="2793125"/>
            <a:ext cx="841849" cy="378156"/>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DB017220-87D2-4E8D-9FF2-68A31F82EE12}"/>
              </a:ext>
            </a:extLst>
          </p:cNvPr>
          <p:cNvSpPr/>
          <p:nvPr/>
        </p:nvSpPr>
        <p:spPr>
          <a:xfrm>
            <a:off x="6630669" y="2283772"/>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Connector 173">
            <a:extLst>
              <a:ext uri="{FF2B5EF4-FFF2-40B4-BE49-F238E27FC236}">
                <a16:creationId xmlns:a16="http://schemas.microsoft.com/office/drawing/2014/main" id="{630C4034-E833-4134-AC84-0CFAFA78665C}"/>
              </a:ext>
            </a:extLst>
          </p:cNvPr>
          <p:cNvCxnSpPr>
            <a:cxnSpLocks/>
            <a:stCxn id="164" idx="1"/>
            <a:endCxn id="171" idx="5"/>
          </p:cNvCxnSpPr>
          <p:nvPr/>
        </p:nvCxnSpPr>
        <p:spPr>
          <a:xfrm flipH="1" flipV="1">
            <a:off x="6710934" y="2356615"/>
            <a:ext cx="961860" cy="49189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946887C2-A4CB-4BE5-AD7A-AEF96C475B16}"/>
              </a:ext>
            </a:extLst>
          </p:cNvPr>
          <p:cNvSpPr txBox="1"/>
          <p:nvPr/>
        </p:nvSpPr>
        <p:spPr>
          <a:xfrm>
            <a:off x="7575080" y="3221779"/>
            <a:ext cx="841849"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Air Taxi</a:t>
            </a:r>
          </a:p>
        </p:txBody>
      </p:sp>
      <p:sp>
        <p:nvSpPr>
          <p:cNvPr id="179" name="Oval 178">
            <a:extLst>
              <a:ext uri="{FF2B5EF4-FFF2-40B4-BE49-F238E27FC236}">
                <a16:creationId xmlns:a16="http://schemas.microsoft.com/office/drawing/2014/main" id="{59E344DF-21A4-4270-BCE5-A8B7EA70D357}"/>
              </a:ext>
            </a:extLst>
          </p:cNvPr>
          <p:cNvSpPr/>
          <p:nvPr/>
        </p:nvSpPr>
        <p:spPr>
          <a:xfrm>
            <a:off x="1786602" y="1839079"/>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A242A7D0-BCF0-4558-B899-07075352E885}"/>
              </a:ext>
            </a:extLst>
          </p:cNvPr>
          <p:cNvSpPr/>
          <p:nvPr/>
        </p:nvSpPr>
        <p:spPr>
          <a:xfrm>
            <a:off x="440781" y="1893851"/>
            <a:ext cx="841849" cy="378156"/>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a:extLst>
              <a:ext uri="{FF2B5EF4-FFF2-40B4-BE49-F238E27FC236}">
                <a16:creationId xmlns:a16="http://schemas.microsoft.com/office/drawing/2014/main" id="{65082ECD-3620-4A3A-BB36-79A489A2781A}"/>
              </a:ext>
            </a:extLst>
          </p:cNvPr>
          <p:cNvCxnSpPr>
            <a:cxnSpLocks/>
          </p:cNvCxnSpPr>
          <p:nvPr/>
        </p:nvCxnSpPr>
        <p:spPr>
          <a:xfrm flipH="1">
            <a:off x="1261183" y="1906310"/>
            <a:ext cx="518744" cy="19613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83F9857C-C6D6-4F3C-BC89-AFBC2BFB17FC}"/>
              </a:ext>
            </a:extLst>
          </p:cNvPr>
          <p:cNvSpPr txBox="1"/>
          <p:nvPr/>
        </p:nvSpPr>
        <p:spPr>
          <a:xfrm>
            <a:off x="414400" y="2261735"/>
            <a:ext cx="841849"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Scooters</a:t>
            </a:r>
          </a:p>
        </p:txBody>
      </p:sp>
      <p:pic>
        <p:nvPicPr>
          <p:cNvPr id="154" name="Picture 4" descr="Image result for blue scooter icon">
            <a:extLst>
              <a:ext uri="{FF2B5EF4-FFF2-40B4-BE49-F238E27FC236}">
                <a16:creationId xmlns:a16="http://schemas.microsoft.com/office/drawing/2014/main" id="{994C9D5A-1D5A-4E4E-B9E0-B2C748AFA496}"/>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20113" t="16297" r="15801" b="21231"/>
          <a:stretch/>
        </p:blipFill>
        <p:spPr bwMode="auto">
          <a:xfrm>
            <a:off x="721625" y="1924469"/>
            <a:ext cx="315658" cy="28705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descr="Image result for blue evtol icon">
            <a:extLst>
              <a:ext uri="{FF2B5EF4-FFF2-40B4-BE49-F238E27FC236}">
                <a16:creationId xmlns:a16="http://schemas.microsoft.com/office/drawing/2014/main" id="{6805493F-DD98-42F1-A8FB-CE522B862250}"/>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b="43560"/>
          <a:stretch/>
        </p:blipFill>
        <p:spPr bwMode="auto">
          <a:xfrm>
            <a:off x="7681788" y="2793703"/>
            <a:ext cx="583815" cy="32950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378767B0-B997-49B0-8DD8-8C6F8C8384FD}"/>
              </a:ext>
            </a:extLst>
          </p:cNvPr>
          <p:cNvSpPr/>
          <p:nvPr/>
        </p:nvSpPr>
        <p:spPr>
          <a:xfrm>
            <a:off x="2016301" y="1042554"/>
            <a:ext cx="2391943" cy="19433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sz="2400" dirty="0"/>
              <a:t>The Mobility on Demand (MoD) pilot project builds upon a federal “Sandbox” grant, providing integration of  public and third-party mobility providers</a:t>
            </a:r>
          </a:p>
          <a:p>
            <a:r>
              <a:rPr lang="en-US" sz="2400" dirty="0"/>
              <a:t>Zoned service accommodates ”last mile” access to/from other DART services and within-zone circulation</a:t>
            </a:r>
          </a:p>
          <a:p>
            <a:r>
              <a:rPr lang="en-US" sz="2400" dirty="0"/>
              <a:t>All zones will include a mix of dedicated vehicles under the </a:t>
            </a:r>
            <a:r>
              <a:rPr lang="en-US" sz="2400" dirty="0" err="1"/>
              <a:t>GoLink</a:t>
            </a:r>
            <a:r>
              <a:rPr lang="en-US" sz="2400" dirty="0"/>
              <a:t> brand, private carriers, and DART subsidy and management</a:t>
            </a:r>
          </a:p>
        </p:txBody>
      </p:sp>
      <p:sp>
        <p:nvSpPr>
          <p:cNvPr id="2" name="Title 1"/>
          <p:cNvSpPr>
            <a:spLocks noGrp="1"/>
          </p:cNvSpPr>
          <p:nvPr>
            <p:ph type="title"/>
          </p:nvPr>
        </p:nvSpPr>
        <p:spPr/>
        <p:txBody>
          <a:bodyPr/>
          <a:lstStyle/>
          <a:p>
            <a:r>
              <a:rPr lang="en-US" dirty="0"/>
              <a:t>Mobility on Demand/</a:t>
            </a:r>
            <a:r>
              <a:rPr lang="en-US" dirty="0" err="1"/>
              <a:t>GoLink</a:t>
            </a:r>
            <a:endParaRPr lang="en-US" dirty="0"/>
          </a:p>
        </p:txBody>
      </p:sp>
    </p:spTree>
    <p:extLst>
      <p:ext uri="{BB962C8B-B14F-4D97-AF65-F5344CB8AC3E}">
        <p14:creationId xmlns:p14="http://schemas.microsoft.com/office/powerpoint/2010/main" val="383135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B9295-078D-4390-BA82-DF3F4CAA223F}"/>
              </a:ext>
            </a:extLst>
          </p:cNvPr>
          <p:cNvSpPr>
            <a:spLocks noGrp="1"/>
          </p:cNvSpPr>
          <p:nvPr>
            <p:ph type="body" sz="quarter" idx="10"/>
          </p:nvPr>
        </p:nvSpPr>
        <p:spPr/>
        <p:txBody>
          <a:bodyPr/>
          <a:lstStyle/>
          <a:p>
            <a:r>
              <a:rPr lang="en-US" dirty="0" err="1"/>
              <a:t>GoLink</a:t>
            </a:r>
            <a:r>
              <a:rPr lang="en-US" dirty="0"/>
              <a:t> Service</a:t>
            </a:r>
          </a:p>
        </p:txBody>
      </p:sp>
    </p:spTree>
    <p:extLst>
      <p:ext uri="{BB962C8B-B14F-4D97-AF65-F5344CB8AC3E}">
        <p14:creationId xmlns:p14="http://schemas.microsoft.com/office/powerpoint/2010/main" val="280024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7F1B-05DD-4DE6-AEAE-BEEE5B4A6448}"/>
              </a:ext>
            </a:extLst>
          </p:cNvPr>
          <p:cNvSpPr>
            <a:spLocks noGrp="1"/>
          </p:cNvSpPr>
          <p:nvPr>
            <p:ph type="title"/>
          </p:nvPr>
        </p:nvSpPr>
        <p:spPr/>
        <p:txBody>
          <a:bodyPr/>
          <a:lstStyle/>
          <a:p>
            <a:r>
              <a:rPr lang="en-US" dirty="0" err="1"/>
              <a:t>GoLink</a:t>
            </a:r>
            <a:r>
              <a:rPr lang="en-US" dirty="0"/>
              <a:t> Service</a:t>
            </a:r>
          </a:p>
        </p:txBody>
      </p:sp>
      <p:sp>
        <p:nvSpPr>
          <p:cNvPr id="3" name="Content Placeholder 2">
            <a:extLst>
              <a:ext uri="{FF2B5EF4-FFF2-40B4-BE49-F238E27FC236}">
                <a16:creationId xmlns:a16="http://schemas.microsoft.com/office/drawing/2014/main" id="{5BB60C28-89DC-4881-9004-6E9FDA06621C}"/>
              </a:ext>
            </a:extLst>
          </p:cNvPr>
          <p:cNvSpPr>
            <a:spLocks noGrp="1"/>
          </p:cNvSpPr>
          <p:nvPr>
            <p:ph sz="quarter" idx="10"/>
          </p:nvPr>
        </p:nvSpPr>
        <p:spPr/>
        <p:txBody>
          <a:bodyPr/>
          <a:lstStyle/>
          <a:p>
            <a:r>
              <a:rPr lang="en-US" sz="2400" dirty="0"/>
              <a:t>The primary first mile/last mile service has been branded as </a:t>
            </a:r>
            <a:r>
              <a:rPr lang="en-US" sz="2400" dirty="0" err="1"/>
              <a:t>GoLink</a:t>
            </a:r>
            <a:r>
              <a:rPr lang="en-US" sz="2400" dirty="0"/>
              <a:t> service</a:t>
            </a:r>
          </a:p>
          <a:p>
            <a:r>
              <a:rPr lang="en-US" sz="2400" dirty="0" err="1"/>
              <a:t>GoLink</a:t>
            </a:r>
            <a:r>
              <a:rPr lang="en-US" sz="2400" dirty="0"/>
              <a:t> replaces and expands upon our older On Call demand-responsive service program</a:t>
            </a:r>
          </a:p>
          <a:p>
            <a:r>
              <a:rPr lang="en-US" sz="2400" dirty="0" err="1"/>
              <a:t>GoLink</a:t>
            </a:r>
            <a:r>
              <a:rPr lang="en-US" sz="2400" dirty="0"/>
              <a:t> service has been expanded to 6 additional zones</a:t>
            </a:r>
          </a:p>
          <a:p>
            <a:r>
              <a:rPr lang="en-US" sz="2400" dirty="0"/>
              <a:t>Several of these areas had limited or no service</a:t>
            </a:r>
          </a:p>
          <a:p>
            <a:r>
              <a:rPr lang="en-US" sz="2400" dirty="0"/>
              <a:t>13 </a:t>
            </a:r>
            <a:r>
              <a:rPr lang="en-US" sz="2400" dirty="0" err="1"/>
              <a:t>GoLink</a:t>
            </a:r>
            <a:r>
              <a:rPr lang="en-US" sz="2400" dirty="0"/>
              <a:t> zones are in operation</a:t>
            </a:r>
          </a:p>
          <a:p>
            <a:r>
              <a:rPr lang="en-US" sz="2400" dirty="0"/>
              <a:t>We are actively looking at 9 to 11 other candidate zones for future expansion</a:t>
            </a:r>
          </a:p>
          <a:p>
            <a:endParaRPr lang="en-US" sz="2400" dirty="0"/>
          </a:p>
        </p:txBody>
      </p:sp>
      <p:pic>
        <p:nvPicPr>
          <p:cNvPr id="1026" name="Picture 2" descr="GoLinkâ ">
            <a:extLst>
              <a:ext uri="{FF2B5EF4-FFF2-40B4-BE49-F238E27FC236}">
                <a16:creationId xmlns:a16="http://schemas.microsoft.com/office/drawing/2014/main" id="{EB50EFF3-017B-4FB6-A881-4A16A2B42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350" y="364872"/>
            <a:ext cx="3144998" cy="96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89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45A23-AB1D-4B7D-9DFE-416694AAFA20}"/>
              </a:ext>
            </a:extLst>
          </p:cNvPr>
          <p:cNvSpPr>
            <a:spLocks noGrp="1"/>
          </p:cNvSpPr>
          <p:nvPr>
            <p:ph type="title"/>
          </p:nvPr>
        </p:nvSpPr>
        <p:spPr/>
        <p:txBody>
          <a:bodyPr/>
          <a:lstStyle/>
          <a:p>
            <a:r>
              <a:rPr lang="en-US" dirty="0"/>
              <a:t>Capital and Service Planning</a:t>
            </a:r>
          </a:p>
        </p:txBody>
      </p:sp>
      <p:sp>
        <p:nvSpPr>
          <p:cNvPr id="5" name="Text Placeholder 4">
            <a:extLst>
              <a:ext uri="{FF2B5EF4-FFF2-40B4-BE49-F238E27FC236}">
                <a16:creationId xmlns:a16="http://schemas.microsoft.com/office/drawing/2014/main" id="{CAC80434-E788-4999-B8B1-14B8EA01DC58}"/>
              </a:ext>
            </a:extLst>
          </p:cNvPr>
          <p:cNvSpPr>
            <a:spLocks noGrp="1"/>
          </p:cNvSpPr>
          <p:nvPr>
            <p:ph type="body" sz="quarter" idx="10"/>
          </p:nvPr>
        </p:nvSpPr>
        <p:spPr/>
        <p:txBody>
          <a:bodyPr/>
          <a:lstStyle/>
          <a:p>
            <a:pPr marL="0" indent="0">
              <a:buNone/>
            </a:pPr>
            <a:r>
              <a:rPr lang="en-US" sz="2400" b="1" dirty="0"/>
              <a:t>CAPITAL PLANNING</a:t>
            </a:r>
          </a:p>
          <a:p>
            <a:r>
              <a:rPr lang="en-US" dirty="0"/>
              <a:t>Longer-range focus – more than five years</a:t>
            </a:r>
          </a:p>
          <a:p>
            <a:r>
              <a:rPr lang="en-US" dirty="0"/>
              <a:t>Tending to address major capital investments like rail and bus rapid transit</a:t>
            </a:r>
          </a:p>
          <a:p>
            <a:r>
              <a:rPr lang="en-US" dirty="0"/>
              <a:t>Computing tools tend to focus on travel demand forecasting and other activities tied to longer-term analysis</a:t>
            </a:r>
          </a:p>
        </p:txBody>
      </p:sp>
      <p:sp>
        <p:nvSpPr>
          <p:cNvPr id="7" name="Text Placeholder 4">
            <a:extLst>
              <a:ext uri="{FF2B5EF4-FFF2-40B4-BE49-F238E27FC236}">
                <a16:creationId xmlns:a16="http://schemas.microsoft.com/office/drawing/2014/main" id="{48348698-44A1-4D45-AE1B-B0343357F21E}"/>
              </a:ext>
            </a:extLst>
          </p:cNvPr>
          <p:cNvSpPr txBox="1">
            <a:spLocks/>
          </p:cNvSpPr>
          <p:nvPr/>
        </p:nvSpPr>
        <p:spPr>
          <a:xfrm>
            <a:off x="4839904" y="1680756"/>
            <a:ext cx="3846896"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SERVICE PLANNING</a:t>
            </a:r>
          </a:p>
          <a:p>
            <a:r>
              <a:rPr lang="en-US" dirty="0"/>
              <a:t>Shorter-range focus – usually less than five years</a:t>
            </a:r>
          </a:p>
          <a:p>
            <a:r>
              <a:rPr lang="en-US" dirty="0"/>
              <a:t>Tending to address bus service changes and items that will happen in the next few service changes</a:t>
            </a:r>
          </a:p>
          <a:p>
            <a:r>
              <a:rPr lang="en-US" dirty="0"/>
              <a:t>Computing tools tend to focus on ridership analysis, schedule development, geographic information systems (GIS), and other spatial analysis tools</a:t>
            </a:r>
          </a:p>
        </p:txBody>
      </p:sp>
    </p:spTree>
    <p:extLst>
      <p:ext uri="{BB962C8B-B14F-4D97-AF65-F5344CB8AC3E}">
        <p14:creationId xmlns:p14="http://schemas.microsoft.com/office/powerpoint/2010/main" val="187125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EA3D-BCCE-4A9E-A7A6-1081879B06CC}"/>
              </a:ext>
            </a:extLst>
          </p:cNvPr>
          <p:cNvSpPr>
            <a:spLocks noGrp="1"/>
          </p:cNvSpPr>
          <p:nvPr>
            <p:ph type="title"/>
          </p:nvPr>
        </p:nvSpPr>
        <p:spPr/>
        <p:txBody>
          <a:bodyPr/>
          <a:lstStyle/>
          <a:p>
            <a:r>
              <a:rPr lang="en-US" dirty="0" err="1"/>
              <a:t>GoLink</a:t>
            </a:r>
            <a:r>
              <a:rPr lang="en-US" dirty="0"/>
              <a:t> Functions</a:t>
            </a:r>
          </a:p>
        </p:txBody>
      </p:sp>
      <p:sp>
        <p:nvSpPr>
          <p:cNvPr id="3" name="Content Placeholder 2">
            <a:extLst>
              <a:ext uri="{FF2B5EF4-FFF2-40B4-BE49-F238E27FC236}">
                <a16:creationId xmlns:a16="http://schemas.microsoft.com/office/drawing/2014/main" id="{EB4E51FD-F4EB-4AF1-A2FB-6FF933AAC9CA}"/>
              </a:ext>
            </a:extLst>
          </p:cNvPr>
          <p:cNvSpPr>
            <a:spLocks noGrp="1"/>
          </p:cNvSpPr>
          <p:nvPr>
            <p:ph type="body" sz="quarter" idx="10"/>
          </p:nvPr>
        </p:nvSpPr>
        <p:spPr/>
        <p:txBody>
          <a:bodyPr/>
          <a:lstStyle/>
          <a:p>
            <a:pPr marL="0" indent="0">
              <a:buNone/>
            </a:pPr>
            <a:r>
              <a:rPr lang="en-US" sz="2800" b="1" dirty="0"/>
              <a:t>FIRST/LAST MILE OPERATION</a:t>
            </a:r>
          </a:p>
          <a:p>
            <a:r>
              <a:rPr lang="en-US" sz="2800" dirty="0"/>
              <a:t>All zones connect to DART rail or express bus service for access to the rest of the system</a:t>
            </a:r>
          </a:p>
        </p:txBody>
      </p:sp>
      <p:sp>
        <p:nvSpPr>
          <p:cNvPr id="5" name="Content Placeholder 2">
            <a:extLst>
              <a:ext uri="{FF2B5EF4-FFF2-40B4-BE49-F238E27FC236}">
                <a16:creationId xmlns:a16="http://schemas.microsoft.com/office/drawing/2014/main" id="{7D7940EE-1F9E-4620-B43A-9EAA9E1805A7}"/>
              </a:ext>
            </a:extLst>
          </p:cNvPr>
          <p:cNvSpPr txBox="1">
            <a:spLocks/>
          </p:cNvSpPr>
          <p:nvPr/>
        </p:nvSpPr>
        <p:spPr>
          <a:xfrm>
            <a:off x="4839904" y="1680756"/>
            <a:ext cx="3846896"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INTERNAL CIRCULATION</a:t>
            </a:r>
          </a:p>
          <a:p>
            <a:endParaRPr lang="en-US" sz="1800" dirty="0"/>
          </a:p>
          <a:p>
            <a:r>
              <a:rPr lang="en-US" sz="2800" dirty="0"/>
              <a:t>Offering circulation service for shopping, school, medical appointments, or other needs</a:t>
            </a:r>
          </a:p>
          <a:p>
            <a:pPr lvl="1"/>
            <a:endParaRPr lang="en-US" sz="2800" dirty="0"/>
          </a:p>
        </p:txBody>
      </p:sp>
    </p:spTree>
    <p:extLst>
      <p:ext uri="{BB962C8B-B14F-4D97-AF65-F5344CB8AC3E}">
        <p14:creationId xmlns:p14="http://schemas.microsoft.com/office/powerpoint/2010/main" val="2210251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AB7C6-87A7-4094-AE01-EC1E5486BC22}"/>
              </a:ext>
            </a:extLst>
          </p:cNvPr>
          <p:cNvSpPr>
            <a:spLocks noGrp="1"/>
          </p:cNvSpPr>
          <p:nvPr>
            <p:ph type="title"/>
          </p:nvPr>
        </p:nvSpPr>
        <p:spPr/>
        <p:txBody>
          <a:bodyPr/>
          <a:lstStyle/>
          <a:p>
            <a:r>
              <a:rPr lang="en-US" dirty="0"/>
              <a:t>Transition: On Call to </a:t>
            </a:r>
            <a:r>
              <a:rPr lang="en-US" dirty="0" err="1"/>
              <a:t>GoLink</a:t>
            </a:r>
            <a:endParaRPr lang="en-US" dirty="0"/>
          </a:p>
        </p:txBody>
      </p:sp>
      <p:sp>
        <p:nvSpPr>
          <p:cNvPr id="4" name="Text Placeholder 3">
            <a:extLst>
              <a:ext uri="{FF2B5EF4-FFF2-40B4-BE49-F238E27FC236}">
                <a16:creationId xmlns:a16="http://schemas.microsoft.com/office/drawing/2014/main" id="{8D25B139-4AD3-430E-9CF0-B9DE7B2B5E95}"/>
              </a:ext>
            </a:extLst>
          </p:cNvPr>
          <p:cNvSpPr>
            <a:spLocks noGrp="1"/>
          </p:cNvSpPr>
          <p:nvPr>
            <p:ph type="body" sz="quarter" idx="10"/>
          </p:nvPr>
        </p:nvSpPr>
        <p:spPr/>
        <p:txBody>
          <a:bodyPr/>
          <a:lstStyle/>
          <a:p>
            <a:pPr marL="0" indent="0">
              <a:buNone/>
            </a:pPr>
            <a:r>
              <a:rPr lang="en-US" b="1" dirty="0"/>
              <a:t>ON CALL SERVICE</a:t>
            </a:r>
          </a:p>
          <a:p>
            <a:r>
              <a:rPr lang="en-US" sz="1800" dirty="0"/>
              <a:t>7 zones, replaced low-performing fixed-route services </a:t>
            </a:r>
          </a:p>
          <a:p>
            <a:r>
              <a:rPr lang="en-US" sz="1800" dirty="0"/>
              <a:t>1 dedicated, assigned vehicle in most zones (2 if needed)</a:t>
            </a:r>
          </a:p>
          <a:p>
            <a:r>
              <a:rPr lang="en-US" sz="1800" dirty="0"/>
              <a:t>Peak service restricted to trips to/from the anchor point </a:t>
            </a:r>
          </a:p>
          <a:p>
            <a:r>
              <a:rPr lang="en-US" sz="1800" dirty="0"/>
              <a:t>Circulation trips within the zone midday and early evening only</a:t>
            </a:r>
          </a:p>
          <a:p>
            <a:r>
              <a:rPr lang="en-US" sz="1800" dirty="0"/>
              <a:t>In order to allow for the single vehicle operation, most zones were 6 square miles per less</a:t>
            </a:r>
          </a:p>
          <a:p>
            <a:r>
              <a:rPr lang="en-US" sz="1800" dirty="0"/>
              <a:t>Telephone reservations one hour in advance</a:t>
            </a:r>
          </a:p>
          <a:p>
            <a:endParaRPr lang="en-US" dirty="0"/>
          </a:p>
        </p:txBody>
      </p:sp>
      <p:sp>
        <p:nvSpPr>
          <p:cNvPr id="6" name="Text Placeholder 3">
            <a:extLst>
              <a:ext uri="{FF2B5EF4-FFF2-40B4-BE49-F238E27FC236}">
                <a16:creationId xmlns:a16="http://schemas.microsoft.com/office/drawing/2014/main" id="{FE7E5BCC-2A45-47BB-AC6A-DD9901699CEA}"/>
              </a:ext>
            </a:extLst>
          </p:cNvPr>
          <p:cNvSpPr txBox="1">
            <a:spLocks/>
          </p:cNvSpPr>
          <p:nvPr/>
        </p:nvSpPr>
        <p:spPr>
          <a:xfrm>
            <a:off x="4839904" y="1680757"/>
            <a:ext cx="3846896"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GOLINK SERVICE</a:t>
            </a:r>
          </a:p>
          <a:p>
            <a:r>
              <a:rPr lang="en-US" sz="1800" dirty="0"/>
              <a:t>6 new ones added in areas without fixed-route coverage</a:t>
            </a:r>
          </a:p>
          <a:p>
            <a:r>
              <a:rPr lang="en-US" sz="1800" dirty="0"/>
              <a:t>Mix of dedicated vehicles and TNC support through </a:t>
            </a:r>
            <a:r>
              <a:rPr lang="en-US" sz="1800" dirty="0" err="1"/>
              <a:t>UberPool</a:t>
            </a:r>
            <a:endParaRPr lang="en-US" sz="1800" dirty="0"/>
          </a:p>
          <a:p>
            <a:r>
              <a:rPr lang="en-US" sz="1800" dirty="0"/>
              <a:t>No travel restrictions within zones or to/from anchor point</a:t>
            </a:r>
          </a:p>
          <a:p>
            <a:r>
              <a:rPr lang="en-US" sz="1800" dirty="0"/>
              <a:t>Some zones are much larger and use multiple vehicles – up to 23 mi.</a:t>
            </a:r>
            <a:r>
              <a:rPr lang="en-US" sz="1800" baseline="30000" dirty="0"/>
              <a:t>2</a:t>
            </a:r>
          </a:p>
          <a:p>
            <a:r>
              <a:rPr lang="en-US" sz="1800" dirty="0"/>
              <a:t>App users do not have to book trips in advance – our goal is to pick up customers 10-12 minutes after their booking</a:t>
            </a:r>
          </a:p>
          <a:p>
            <a:endParaRPr lang="en-US" dirty="0"/>
          </a:p>
        </p:txBody>
      </p:sp>
    </p:spTree>
    <p:extLst>
      <p:ext uri="{BB962C8B-B14F-4D97-AF65-F5344CB8AC3E}">
        <p14:creationId xmlns:p14="http://schemas.microsoft.com/office/powerpoint/2010/main" val="3445349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330F8-133D-4A46-9783-437FB7B2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03"/>
            <a:ext cx="9144000" cy="6835994"/>
          </a:xfrm>
          <a:prstGeom prst="rect">
            <a:avLst/>
          </a:prstGeom>
        </p:spPr>
      </p:pic>
      <p:sp>
        <p:nvSpPr>
          <p:cNvPr id="6" name="Text Placeholder 2">
            <a:extLst>
              <a:ext uri="{FF2B5EF4-FFF2-40B4-BE49-F238E27FC236}">
                <a16:creationId xmlns:a16="http://schemas.microsoft.com/office/drawing/2014/main" id="{35D2E249-1E69-4126-98AE-83D78F939F3A}"/>
              </a:ext>
            </a:extLst>
          </p:cNvPr>
          <p:cNvSpPr txBox="1">
            <a:spLocks/>
          </p:cNvSpPr>
          <p:nvPr/>
        </p:nvSpPr>
        <p:spPr>
          <a:xfrm>
            <a:off x="5460246" y="5530291"/>
            <a:ext cx="3617918" cy="12508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OnCall</a:t>
            </a:r>
            <a:r>
              <a:rPr lang="en-US" dirty="0"/>
              <a:t> program included 7 zones</a:t>
            </a:r>
          </a:p>
          <a:p>
            <a:r>
              <a:rPr lang="en-US" dirty="0"/>
              <a:t>Service available where local fixed-route service did not perform to standards</a:t>
            </a:r>
          </a:p>
        </p:txBody>
      </p:sp>
      <p:sp>
        <p:nvSpPr>
          <p:cNvPr id="7" name="Title 1">
            <a:extLst>
              <a:ext uri="{FF2B5EF4-FFF2-40B4-BE49-F238E27FC236}">
                <a16:creationId xmlns:a16="http://schemas.microsoft.com/office/drawing/2014/main" id="{BF486E6F-0EA9-4E32-9E15-EE169E6EA1AE}"/>
              </a:ext>
            </a:extLst>
          </p:cNvPr>
          <p:cNvSpPr txBox="1">
            <a:spLocks/>
          </p:cNvSpPr>
          <p:nvPr/>
        </p:nvSpPr>
        <p:spPr>
          <a:xfrm>
            <a:off x="95098" y="76841"/>
            <a:ext cx="4337913" cy="1276472"/>
          </a:xfrm>
          <a:prstGeom prst="rect">
            <a:avLst/>
          </a:prstGeom>
        </p:spPr>
        <p:txBody>
          <a:bodyPr/>
          <a:lst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a:lstStyle>
          <a:p>
            <a:r>
              <a:rPr lang="en-US" sz="3600" dirty="0"/>
              <a:t>On Call Program</a:t>
            </a:r>
          </a:p>
        </p:txBody>
      </p:sp>
    </p:spTree>
    <p:extLst>
      <p:ext uri="{BB962C8B-B14F-4D97-AF65-F5344CB8AC3E}">
        <p14:creationId xmlns:p14="http://schemas.microsoft.com/office/powerpoint/2010/main" val="2488932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330F8-133D-4A46-9783-437FB7B2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03"/>
            <a:ext cx="9143997" cy="6835991"/>
          </a:xfrm>
          <a:prstGeom prst="rect">
            <a:avLst/>
          </a:prstGeom>
        </p:spPr>
      </p:pic>
      <p:sp>
        <p:nvSpPr>
          <p:cNvPr id="6" name="Text Placeholder 2">
            <a:extLst>
              <a:ext uri="{FF2B5EF4-FFF2-40B4-BE49-F238E27FC236}">
                <a16:creationId xmlns:a16="http://schemas.microsoft.com/office/drawing/2014/main" id="{35D2E249-1E69-4126-98AE-83D78F939F3A}"/>
              </a:ext>
            </a:extLst>
          </p:cNvPr>
          <p:cNvSpPr txBox="1">
            <a:spLocks/>
          </p:cNvSpPr>
          <p:nvPr/>
        </p:nvSpPr>
        <p:spPr>
          <a:xfrm>
            <a:off x="5460246" y="5537606"/>
            <a:ext cx="3617918" cy="12435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13 zones now in full </a:t>
            </a:r>
            <a:r>
              <a:rPr lang="en-US" dirty="0" err="1"/>
              <a:t>GoLink</a:t>
            </a:r>
            <a:r>
              <a:rPr lang="en-US" dirty="0"/>
              <a:t> operation</a:t>
            </a:r>
          </a:p>
        </p:txBody>
      </p:sp>
      <p:sp>
        <p:nvSpPr>
          <p:cNvPr id="7" name="Title 1">
            <a:extLst>
              <a:ext uri="{FF2B5EF4-FFF2-40B4-BE49-F238E27FC236}">
                <a16:creationId xmlns:a16="http://schemas.microsoft.com/office/drawing/2014/main" id="{BF486E6F-0EA9-4E32-9E15-EE169E6EA1AE}"/>
              </a:ext>
            </a:extLst>
          </p:cNvPr>
          <p:cNvSpPr txBox="1">
            <a:spLocks/>
          </p:cNvSpPr>
          <p:nvPr/>
        </p:nvSpPr>
        <p:spPr>
          <a:xfrm>
            <a:off x="95098" y="76841"/>
            <a:ext cx="4337913" cy="1276472"/>
          </a:xfrm>
          <a:prstGeom prst="rect">
            <a:avLst/>
          </a:prstGeom>
        </p:spPr>
        <p:txBody>
          <a:bodyPr/>
          <a:lst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a:lstStyle>
          <a:p>
            <a:r>
              <a:rPr lang="en-US" sz="3600" dirty="0" err="1"/>
              <a:t>GoLink</a:t>
            </a:r>
            <a:r>
              <a:rPr lang="en-US" sz="3600" dirty="0"/>
              <a:t> Final:</a:t>
            </a:r>
          </a:p>
          <a:p>
            <a:r>
              <a:rPr lang="en-US" sz="1800" i="1" dirty="0"/>
              <a:t>March 2019</a:t>
            </a:r>
          </a:p>
        </p:txBody>
      </p:sp>
      <p:pic>
        <p:nvPicPr>
          <p:cNvPr id="8" name="Picture 2" descr="GoLinkâ ">
            <a:extLst>
              <a:ext uri="{FF2B5EF4-FFF2-40B4-BE49-F238E27FC236}">
                <a16:creationId xmlns:a16="http://schemas.microsoft.com/office/drawing/2014/main" id="{FF206F5F-33D0-4C2B-AE5F-C16681860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02" y="151994"/>
            <a:ext cx="2843914" cy="87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0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330F8-133D-4A46-9783-437FB7B2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03"/>
            <a:ext cx="9143996" cy="6835991"/>
          </a:xfrm>
          <a:prstGeom prst="rect">
            <a:avLst/>
          </a:prstGeom>
        </p:spPr>
      </p:pic>
      <p:sp>
        <p:nvSpPr>
          <p:cNvPr id="6" name="Text Placeholder 2">
            <a:extLst>
              <a:ext uri="{FF2B5EF4-FFF2-40B4-BE49-F238E27FC236}">
                <a16:creationId xmlns:a16="http://schemas.microsoft.com/office/drawing/2014/main" id="{35D2E249-1E69-4126-98AE-83D78F939F3A}"/>
              </a:ext>
            </a:extLst>
          </p:cNvPr>
          <p:cNvSpPr txBox="1">
            <a:spLocks/>
          </p:cNvSpPr>
          <p:nvPr/>
        </p:nvSpPr>
        <p:spPr>
          <a:xfrm>
            <a:off x="5460246" y="5537606"/>
            <a:ext cx="3617918" cy="12435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Service Planning staff are looking at potential expansion of the program</a:t>
            </a:r>
          </a:p>
          <a:p>
            <a:r>
              <a:rPr lang="en-US" dirty="0"/>
              <a:t>New zones target low productivity fixed route and/or FLEX services</a:t>
            </a:r>
          </a:p>
        </p:txBody>
      </p:sp>
      <p:sp>
        <p:nvSpPr>
          <p:cNvPr id="7" name="Title 1">
            <a:extLst>
              <a:ext uri="{FF2B5EF4-FFF2-40B4-BE49-F238E27FC236}">
                <a16:creationId xmlns:a16="http://schemas.microsoft.com/office/drawing/2014/main" id="{BF486E6F-0EA9-4E32-9E15-EE169E6EA1AE}"/>
              </a:ext>
            </a:extLst>
          </p:cNvPr>
          <p:cNvSpPr txBox="1">
            <a:spLocks/>
          </p:cNvSpPr>
          <p:nvPr/>
        </p:nvSpPr>
        <p:spPr>
          <a:xfrm>
            <a:off x="185902" y="1024128"/>
            <a:ext cx="4337913" cy="585217"/>
          </a:xfrm>
          <a:prstGeom prst="rect">
            <a:avLst/>
          </a:prstGeom>
        </p:spPr>
        <p:txBody>
          <a:bodyPr/>
          <a:lst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a:lstStyle>
          <a:p>
            <a:r>
              <a:rPr lang="en-US" sz="3600" dirty="0"/>
              <a:t>Opportunities</a:t>
            </a:r>
          </a:p>
        </p:txBody>
      </p:sp>
      <p:pic>
        <p:nvPicPr>
          <p:cNvPr id="14" name="Picture 2" descr="GoLinkâ ">
            <a:extLst>
              <a:ext uri="{FF2B5EF4-FFF2-40B4-BE49-F238E27FC236}">
                <a16:creationId xmlns:a16="http://schemas.microsoft.com/office/drawing/2014/main" id="{93E2421E-BBD4-424A-B3F1-085588586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02" y="151994"/>
            <a:ext cx="2843914" cy="87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49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416C5-C6E8-4928-A15D-DE14084D4ECE}"/>
              </a:ext>
            </a:extLst>
          </p:cNvPr>
          <p:cNvSpPr>
            <a:spLocks noGrp="1"/>
          </p:cNvSpPr>
          <p:nvPr>
            <p:ph sz="quarter" idx="10"/>
          </p:nvPr>
        </p:nvSpPr>
        <p:spPr/>
        <p:txBody>
          <a:bodyPr/>
          <a:lstStyle/>
          <a:p>
            <a:r>
              <a:rPr lang="en-US" dirty="0"/>
              <a:t>We have traditionally operated On Call using dedicated vehicles assigned to each zone</a:t>
            </a:r>
          </a:p>
          <a:p>
            <a:r>
              <a:rPr lang="en-US" dirty="0"/>
              <a:t>Our goal with </a:t>
            </a:r>
            <a:r>
              <a:rPr lang="en-US" dirty="0" err="1"/>
              <a:t>GoLink</a:t>
            </a:r>
            <a:r>
              <a:rPr lang="en-US" dirty="0"/>
              <a:t> service is to integrate TNC’s to keep per passenger costs down and to expand capacity</a:t>
            </a:r>
          </a:p>
          <a:p>
            <a:r>
              <a:rPr lang="en-US" dirty="0" err="1"/>
              <a:t>UberPool</a:t>
            </a:r>
            <a:r>
              <a:rPr lang="en-US" dirty="0"/>
              <a:t> is our first TNC partner for </a:t>
            </a:r>
            <a:r>
              <a:rPr lang="en-US" dirty="0" err="1"/>
              <a:t>GoLink</a:t>
            </a:r>
            <a:r>
              <a:rPr lang="en-US" dirty="0"/>
              <a:t>, and we have started a pilot project in 6 zones</a:t>
            </a:r>
          </a:p>
          <a:p>
            <a:r>
              <a:rPr lang="en-US" dirty="0"/>
              <a:t>Right now the experience is somewhat limited until </a:t>
            </a:r>
            <a:r>
              <a:rPr lang="en-US" dirty="0" err="1"/>
              <a:t>UberPool</a:t>
            </a:r>
            <a:r>
              <a:rPr lang="en-US" dirty="0"/>
              <a:t> trips can be directly scheduled in our app – customers who wish to use it must go to the Uber app to book trips</a:t>
            </a:r>
          </a:p>
          <a:p>
            <a:r>
              <a:rPr lang="en-US" dirty="0"/>
              <a:t>Our new operating contract will allow us to move away from having some of the dedicated vehicles we have been operating</a:t>
            </a:r>
          </a:p>
        </p:txBody>
      </p:sp>
      <p:sp>
        <p:nvSpPr>
          <p:cNvPr id="3" name="Title 2">
            <a:extLst>
              <a:ext uri="{FF2B5EF4-FFF2-40B4-BE49-F238E27FC236}">
                <a16:creationId xmlns:a16="http://schemas.microsoft.com/office/drawing/2014/main" id="{BECD6A02-2D72-4852-8B2B-675927C19BC2}"/>
              </a:ext>
            </a:extLst>
          </p:cNvPr>
          <p:cNvSpPr>
            <a:spLocks noGrp="1"/>
          </p:cNvSpPr>
          <p:nvPr>
            <p:ph type="title"/>
          </p:nvPr>
        </p:nvSpPr>
        <p:spPr/>
        <p:txBody>
          <a:bodyPr/>
          <a:lstStyle/>
          <a:p>
            <a:r>
              <a:rPr lang="en-US" dirty="0"/>
              <a:t>Role of TNC’s</a:t>
            </a:r>
          </a:p>
        </p:txBody>
      </p:sp>
    </p:spTree>
    <p:extLst>
      <p:ext uri="{BB962C8B-B14F-4D97-AF65-F5344CB8AC3E}">
        <p14:creationId xmlns:p14="http://schemas.microsoft.com/office/powerpoint/2010/main" val="355576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41980-CA19-44ED-A2D3-E4A657F92D25}"/>
              </a:ext>
            </a:extLst>
          </p:cNvPr>
          <p:cNvSpPr>
            <a:spLocks noGrp="1"/>
          </p:cNvSpPr>
          <p:nvPr>
            <p:ph sz="quarter" idx="10"/>
          </p:nvPr>
        </p:nvSpPr>
        <p:spPr/>
        <p:txBody>
          <a:bodyPr/>
          <a:lstStyle/>
          <a:p>
            <a:r>
              <a:rPr lang="en-US" sz="2800" dirty="0"/>
              <a:t>Overall ridership levels are very dependent upon activities and characteristics of each zone</a:t>
            </a:r>
          </a:p>
          <a:p>
            <a:r>
              <a:rPr lang="en-US" sz="2800" dirty="0"/>
              <a:t>Where On Call service has transitioned to </a:t>
            </a:r>
            <a:r>
              <a:rPr lang="en-US" sz="2800" dirty="0" err="1"/>
              <a:t>GoLink</a:t>
            </a:r>
            <a:r>
              <a:rPr lang="en-US" sz="2800" dirty="0"/>
              <a:t>, we have generally seen significant ridership growth</a:t>
            </a:r>
          </a:p>
        </p:txBody>
      </p:sp>
      <p:sp>
        <p:nvSpPr>
          <p:cNvPr id="3" name="Title 2">
            <a:extLst>
              <a:ext uri="{FF2B5EF4-FFF2-40B4-BE49-F238E27FC236}">
                <a16:creationId xmlns:a16="http://schemas.microsoft.com/office/drawing/2014/main" id="{E1FC8FC0-0DFB-48FA-9D8D-371095D62BA0}"/>
              </a:ext>
            </a:extLst>
          </p:cNvPr>
          <p:cNvSpPr>
            <a:spLocks noGrp="1"/>
          </p:cNvSpPr>
          <p:nvPr>
            <p:ph type="title"/>
          </p:nvPr>
        </p:nvSpPr>
        <p:spPr/>
        <p:txBody>
          <a:bodyPr/>
          <a:lstStyle/>
          <a:p>
            <a:r>
              <a:rPr lang="en-US" dirty="0"/>
              <a:t>Rider Response</a:t>
            </a:r>
          </a:p>
        </p:txBody>
      </p:sp>
    </p:spTree>
    <p:extLst>
      <p:ext uri="{BB962C8B-B14F-4D97-AF65-F5344CB8AC3E}">
        <p14:creationId xmlns:p14="http://schemas.microsoft.com/office/powerpoint/2010/main" val="1643268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662641D-A71D-4956-B6FB-370E7095A049}"/>
              </a:ext>
            </a:extLst>
          </p:cNvPr>
          <p:cNvPicPr>
            <a:picLocks noChangeAspect="1"/>
          </p:cNvPicPr>
          <p:nvPr/>
        </p:nvPicPr>
        <p:blipFill rotWithShape="1">
          <a:blip r:embed="rId3">
            <a:extLst>
              <a:ext uri="{28A0092B-C50C-407E-A947-70E740481C1C}">
                <a14:useLocalDpi xmlns:a14="http://schemas.microsoft.com/office/drawing/2010/main" val="0"/>
              </a:ext>
            </a:extLst>
          </a:blip>
          <a:srcRect l="16061" t="16566" r="14141" b="14478"/>
          <a:stretch/>
        </p:blipFill>
        <p:spPr>
          <a:xfrm>
            <a:off x="2747768" y="1250554"/>
            <a:ext cx="6382327" cy="4729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54373" y="78012"/>
            <a:ext cx="8229600" cy="914400"/>
          </a:xfrm>
        </p:spPr>
        <p:txBody>
          <a:bodyPr>
            <a:normAutofit fontScale="90000"/>
          </a:bodyPr>
          <a:lstStyle/>
          <a:p>
            <a:r>
              <a:rPr lang="en-US" dirty="0" err="1"/>
              <a:t>GoLink</a:t>
            </a:r>
            <a:r>
              <a:rPr lang="en-US" dirty="0"/>
              <a:t> Ridership: Plano/Rowlett</a:t>
            </a:r>
          </a:p>
        </p:txBody>
      </p:sp>
      <p:sp>
        <p:nvSpPr>
          <p:cNvPr id="18" name="Rectangle 17" descr="-20.5%">
            <a:extLst>
              <a:ext uri="{FF2B5EF4-FFF2-40B4-BE49-F238E27FC236}">
                <a16:creationId xmlns:a16="http://schemas.microsoft.com/office/drawing/2014/main" id="{A5546C34-D197-4BBE-94B2-8E2750FC0EFB}"/>
              </a:ext>
            </a:extLst>
          </p:cNvPr>
          <p:cNvSpPr/>
          <p:nvPr/>
        </p:nvSpPr>
        <p:spPr>
          <a:xfrm>
            <a:off x="2747768" y="1711031"/>
            <a:ext cx="1117354" cy="262676"/>
          </a:xfrm>
          <a:prstGeom prst="rect">
            <a:avLst/>
          </a:prstGeom>
          <a:solidFill>
            <a:schemeClr val="accent4">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Legacy West: 131</a:t>
            </a:r>
          </a:p>
        </p:txBody>
      </p:sp>
      <p:sp>
        <p:nvSpPr>
          <p:cNvPr id="22" name="Rectangle 21" descr="-20.5%">
            <a:extLst>
              <a:ext uri="{FF2B5EF4-FFF2-40B4-BE49-F238E27FC236}">
                <a16:creationId xmlns:a16="http://schemas.microsoft.com/office/drawing/2014/main" id="{008ED2EC-02DF-487A-9756-F5B0822D6A7A}"/>
              </a:ext>
            </a:extLst>
          </p:cNvPr>
          <p:cNvSpPr/>
          <p:nvPr/>
        </p:nvSpPr>
        <p:spPr>
          <a:xfrm>
            <a:off x="4911472" y="1591381"/>
            <a:ext cx="937319" cy="262676"/>
          </a:xfrm>
          <a:prstGeom prst="rect">
            <a:avLst/>
          </a:prstGeom>
          <a:solidFill>
            <a:schemeClr val="accent4">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F.N Plano: 39</a:t>
            </a:r>
          </a:p>
        </p:txBody>
      </p:sp>
      <p:sp>
        <p:nvSpPr>
          <p:cNvPr id="23" name="Rectangle 22" descr="-20.5%">
            <a:extLst>
              <a:ext uri="{FF2B5EF4-FFF2-40B4-BE49-F238E27FC236}">
                <a16:creationId xmlns:a16="http://schemas.microsoft.com/office/drawing/2014/main" id="{7AC81221-E842-4D01-9D84-77E43DAD2A08}"/>
              </a:ext>
            </a:extLst>
          </p:cNvPr>
          <p:cNvSpPr/>
          <p:nvPr/>
        </p:nvSpPr>
        <p:spPr>
          <a:xfrm>
            <a:off x="5664064" y="2194884"/>
            <a:ext cx="1015774" cy="262676"/>
          </a:xfrm>
          <a:prstGeom prst="rect">
            <a:avLst/>
          </a:prstGeom>
          <a:solidFill>
            <a:schemeClr val="accent4">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N.C. Plano: 121</a:t>
            </a:r>
          </a:p>
        </p:txBody>
      </p:sp>
      <p:sp>
        <p:nvSpPr>
          <p:cNvPr id="24" name="Rectangle 23" descr="-20.5%">
            <a:extLst>
              <a:ext uri="{FF2B5EF4-FFF2-40B4-BE49-F238E27FC236}">
                <a16:creationId xmlns:a16="http://schemas.microsoft.com/office/drawing/2014/main" id="{75E5EB74-E2D3-4870-95E0-8988BFC4365F}"/>
              </a:ext>
            </a:extLst>
          </p:cNvPr>
          <p:cNvSpPr/>
          <p:nvPr/>
        </p:nvSpPr>
        <p:spPr>
          <a:xfrm>
            <a:off x="6566003" y="4579616"/>
            <a:ext cx="871180" cy="262676"/>
          </a:xfrm>
          <a:prstGeom prst="rect">
            <a:avLst/>
          </a:prstGeom>
          <a:solidFill>
            <a:schemeClr val="accent4">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Rowlett: 125</a:t>
            </a:r>
          </a:p>
        </p:txBody>
      </p:sp>
      <p:graphicFrame>
        <p:nvGraphicFramePr>
          <p:cNvPr id="37" name="Content Placeholder 5">
            <a:extLst>
              <a:ext uri="{FF2B5EF4-FFF2-40B4-BE49-F238E27FC236}">
                <a16:creationId xmlns:a16="http://schemas.microsoft.com/office/drawing/2014/main" id="{C1C62374-05D1-4088-94ED-9AEACCB34A3D}"/>
              </a:ext>
            </a:extLst>
          </p:cNvPr>
          <p:cNvGraphicFramePr>
            <a:graphicFrameLocks/>
          </p:cNvGraphicFramePr>
          <p:nvPr>
            <p:extLst/>
          </p:nvPr>
        </p:nvGraphicFramePr>
        <p:xfrm>
          <a:off x="284248" y="2628690"/>
          <a:ext cx="4287752" cy="33508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18954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729AE36F-0A96-41B3-8B1B-5F509A68F5A0}"/>
              </a:ext>
            </a:extLst>
          </p:cNvPr>
          <p:cNvPicPr>
            <a:picLocks noChangeAspect="1"/>
          </p:cNvPicPr>
          <p:nvPr/>
        </p:nvPicPr>
        <p:blipFill rotWithShape="1">
          <a:blip r:embed="rId3">
            <a:extLst>
              <a:ext uri="{28A0092B-C50C-407E-A947-70E740481C1C}">
                <a14:useLocalDpi xmlns:a14="http://schemas.microsoft.com/office/drawing/2010/main" val="0"/>
              </a:ext>
            </a:extLst>
          </a:blip>
          <a:srcRect l="9255" t="19262" r="9279" b="13842"/>
          <a:stretch/>
        </p:blipFill>
        <p:spPr>
          <a:xfrm>
            <a:off x="138048" y="1336101"/>
            <a:ext cx="6020004" cy="3818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54373" y="78012"/>
            <a:ext cx="8229600" cy="914400"/>
          </a:xfrm>
        </p:spPr>
        <p:txBody>
          <a:bodyPr>
            <a:normAutofit fontScale="90000"/>
          </a:bodyPr>
          <a:lstStyle/>
          <a:p>
            <a:r>
              <a:rPr lang="en-US" dirty="0" err="1"/>
              <a:t>GoLink</a:t>
            </a:r>
            <a:r>
              <a:rPr lang="en-US" dirty="0"/>
              <a:t> Ridership: Southern Sector</a:t>
            </a:r>
          </a:p>
        </p:txBody>
      </p:sp>
      <p:sp>
        <p:nvSpPr>
          <p:cNvPr id="18" name="Rectangle 17" descr="-20.5%">
            <a:extLst>
              <a:ext uri="{FF2B5EF4-FFF2-40B4-BE49-F238E27FC236}">
                <a16:creationId xmlns:a16="http://schemas.microsoft.com/office/drawing/2014/main" id="{A5546C34-D197-4BBE-94B2-8E2750FC0EFB}"/>
              </a:ext>
            </a:extLst>
          </p:cNvPr>
          <p:cNvSpPr/>
          <p:nvPr/>
        </p:nvSpPr>
        <p:spPr>
          <a:xfrm>
            <a:off x="982301" y="2783146"/>
            <a:ext cx="977361" cy="262676"/>
          </a:xfrm>
          <a:prstGeom prst="rect">
            <a:avLst/>
          </a:prstGeom>
          <a:solidFill>
            <a:schemeClr val="accent4">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Inland Port: 47</a:t>
            </a:r>
          </a:p>
        </p:txBody>
      </p:sp>
      <p:sp>
        <p:nvSpPr>
          <p:cNvPr id="22" name="Rectangle 21" descr="-20.5%">
            <a:extLst>
              <a:ext uri="{FF2B5EF4-FFF2-40B4-BE49-F238E27FC236}">
                <a16:creationId xmlns:a16="http://schemas.microsoft.com/office/drawing/2014/main" id="{008ED2EC-02DF-487A-9756-F5B0822D6A7A}"/>
              </a:ext>
            </a:extLst>
          </p:cNvPr>
          <p:cNvSpPr/>
          <p:nvPr/>
        </p:nvSpPr>
        <p:spPr>
          <a:xfrm>
            <a:off x="2888762" y="1598777"/>
            <a:ext cx="701925" cy="262676"/>
          </a:xfrm>
          <a:prstGeom prst="rect">
            <a:avLst/>
          </a:prstGeom>
          <a:solidFill>
            <a:schemeClr val="accent4">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Rylie: 24</a:t>
            </a:r>
          </a:p>
        </p:txBody>
      </p:sp>
      <p:sp>
        <p:nvSpPr>
          <p:cNvPr id="23" name="Rectangle 22" descr="-20.5%">
            <a:extLst>
              <a:ext uri="{FF2B5EF4-FFF2-40B4-BE49-F238E27FC236}">
                <a16:creationId xmlns:a16="http://schemas.microsoft.com/office/drawing/2014/main" id="{7AC81221-E842-4D01-9D84-77E43DAD2A08}"/>
              </a:ext>
            </a:extLst>
          </p:cNvPr>
          <p:cNvSpPr/>
          <p:nvPr/>
        </p:nvSpPr>
        <p:spPr>
          <a:xfrm>
            <a:off x="4955178" y="1510148"/>
            <a:ext cx="811400" cy="262676"/>
          </a:xfrm>
          <a:prstGeom prst="rect">
            <a:avLst/>
          </a:prstGeom>
          <a:solidFill>
            <a:schemeClr val="accent4">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Kleberg: 76</a:t>
            </a:r>
          </a:p>
        </p:txBody>
      </p:sp>
      <p:graphicFrame>
        <p:nvGraphicFramePr>
          <p:cNvPr id="19" name="Content Placeholder 5">
            <a:extLst>
              <a:ext uri="{FF2B5EF4-FFF2-40B4-BE49-F238E27FC236}">
                <a16:creationId xmlns:a16="http://schemas.microsoft.com/office/drawing/2014/main" id="{19DA911D-6C56-4956-895E-778E25791EAE}"/>
              </a:ext>
            </a:extLst>
          </p:cNvPr>
          <p:cNvGraphicFramePr>
            <a:graphicFrameLocks/>
          </p:cNvGraphicFramePr>
          <p:nvPr>
            <p:extLst/>
          </p:nvPr>
        </p:nvGraphicFramePr>
        <p:xfrm>
          <a:off x="4955178" y="3136713"/>
          <a:ext cx="4050774" cy="3042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70511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6976"/>
            <a:ext cx="8229600" cy="914400"/>
          </a:xfrm>
        </p:spPr>
        <p:txBody>
          <a:bodyPr/>
          <a:lstStyle/>
          <a:p>
            <a:r>
              <a:rPr lang="en-US" dirty="0" err="1"/>
              <a:t>GoLink</a:t>
            </a:r>
            <a:r>
              <a:rPr lang="en-US" dirty="0"/>
              <a:t> Transition: Rylie/Kleberg</a:t>
            </a:r>
          </a:p>
        </p:txBody>
      </p:sp>
      <p:graphicFrame>
        <p:nvGraphicFramePr>
          <p:cNvPr id="3" name="Content Placeholder 5"/>
          <p:cNvGraphicFramePr>
            <a:graphicFrameLocks/>
          </p:cNvGraphicFramePr>
          <p:nvPr>
            <p:extLst>
              <p:ext uri="{D42A27DB-BD31-4B8C-83A1-F6EECF244321}">
                <p14:modId xmlns:p14="http://schemas.microsoft.com/office/powerpoint/2010/main" val="1936667227"/>
              </p:ext>
            </p:extLst>
          </p:nvPr>
        </p:nvGraphicFramePr>
        <p:xfrm>
          <a:off x="381000" y="1447802"/>
          <a:ext cx="8305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ular Callout 5"/>
          <p:cNvSpPr/>
          <p:nvPr/>
        </p:nvSpPr>
        <p:spPr>
          <a:xfrm>
            <a:off x="3907698" y="2233646"/>
            <a:ext cx="1472306" cy="816792"/>
          </a:xfrm>
          <a:prstGeom prst="wedgeRoundRectCallout">
            <a:avLst>
              <a:gd name="adj1" fmla="val 96024"/>
              <a:gd name="adj2" fmla="val 128929"/>
              <a:gd name="adj3" fmla="val 16667"/>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chemeClr val="bg1"/>
                </a:solidFill>
                <a:effectLst>
                  <a:outerShdw blurRad="38100" dist="38100" dir="2700000" algn="tl">
                    <a:srgbClr val="000000">
                      <a:alpha val="43137"/>
                    </a:srgbClr>
                  </a:outerShdw>
                </a:effectLst>
              </a:rPr>
              <a:t>33.4%  </a:t>
            </a:r>
            <a:r>
              <a:rPr lang="en-US" sz="1800" b="1" dirty="0">
                <a:solidFill>
                  <a:schemeClr val="bg1"/>
                </a:solidFill>
                <a:effectLst>
                  <a:outerShdw blurRad="38100" dist="38100" dir="2700000" algn="tl">
                    <a:srgbClr val="000000">
                      <a:alpha val="43137"/>
                    </a:srgbClr>
                  </a:outerShdw>
                </a:effectLst>
              </a:rPr>
              <a:t>Increase</a:t>
            </a:r>
          </a:p>
        </p:txBody>
      </p:sp>
    </p:spTree>
    <p:extLst>
      <p:ext uri="{BB962C8B-B14F-4D97-AF65-F5344CB8AC3E}">
        <p14:creationId xmlns:p14="http://schemas.microsoft.com/office/powerpoint/2010/main" val="1051682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81EAAF-69A1-4104-930F-CDF64888BFD2}"/>
              </a:ext>
            </a:extLst>
          </p:cNvPr>
          <p:cNvSpPr>
            <a:spLocks noGrp="1"/>
          </p:cNvSpPr>
          <p:nvPr>
            <p:ph sz="quarter" idx="10"/>
          </p:nvPr>
        </p:nvSpPr>
        <p:spPr/>
        <p:txBody>
          <a:bodyPr/>
          <a:lstStyle/>
          <a:p>
            <a:r>
              <a:rPr lang="en-US" dirty="0"/>
              <a:t>Staff of 21 positions, most currently filled</a:t>
            </a:r>
          </a:p>
          <a:p>
            <a:r>
              <a:rPr lang="en-US" dirty="0"/>
              <a:t>Four key focus areas:</a:t>
            </a:r>
          </a:p>
          <a:p>
            <a:pPr lvl="1"/>
            <a:r>
              <a:rPr lang="en-US" dirty="0"/>
              <a:t>Service planning – management of the service change process and development of plans and proposals for service changes, also manages bus stop program</a:t>
            </a:r>
          </a:p>
          <a:p>
            <a:pPr lvl="1"/>
            <a:r>
              <a:rPr lang="en-US" dirty="0"/>
              <a:t>Scheduling – scheduling of buses and trains, including development of service timetables and operator work assignments</a:t>
            </a:r>
          </a:p>
          <a:p>
            <a:pPr lvl="1"/>
            <a:r>
              <a:rPr lang="en-US" dirty="0"/>
              <a:t>Service analysis – analysis of ridership, geospatial data, and other topics that support DART activities</a:t>
            </a:r>
          </a:p>
          <a:p>
            <a:pPr lvl="1"/>
            <a:r>
              <a:rPr lang="en-US" dirty="0"/>
              <a:t>Innovative services – management of our vanpool program and other contracted service arrangements with a series of partners (as a part of our Site-Specific Shuttle program)</a:t>
            </a:r>
          </a:p>
        </p:txBody>
      </p:sp>
      <p:sp>
        <p:nvSpPr>
          <p:cNvPr id="5" name="Title 4">
            <a:extLst>
              <a:ext uri="{FF2B5EF4-FFF2-40B4-BE49-F238E27FC236}">
                <a16:creationId xmlns:a16="http://schemas.microsoft.com/office/drawing/2014/main" id="{F3B0F437-2058-4235-B344-BE68D2D59D89}"/>
              </a:ext>
            </a:extLst>
          </p:cNvPr>
          <p:cNvSpPr>
            <a:spLocks noGrp="1"/>
          </p:cNvSpPr>
          <p:nvPr>
            <p:ph type="title"/>
          </p:nvPr>
        </p:nvSpPr>
        <p:spPr/>
        <p:txBody>
          <a:bodyPr/>
          <a:lstStyle/>
          <a:p>
            <a:r>
              <a:rPr lang="en-US" dirty="0"/>
              <a:t>Service Planning &amp; Scheduling at DART</a:t>
            </a:r>
          </a:p>
        </p:txBody>
      </p:sp>
    </p:spTree>
    <p:extLst>
      <p:ext uri="{BB962C8B-B14F-4D97-AF65-F5344CB8AC3E}">
        <p14:creationId xmlns:p14="http://schemas.microsoft.com/office/powerpoint/2010/main" val="809965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extLst/>
          </p:nvPr>
        </p:nvGraphicFramePr>
        <p:xfrm>
          <a:off x="381000" y="1447802"/>
          <a:ext cx="8305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A4FDDA43-7755-4D59-A0EF-499544E1EC41}"/>
              </a:ext>
            </a:extLst>
          </p:cNvPr>
          <p:cNvSpPr>
            <a:spLocks noGrp="1"/>
          </p:cNvSpPr>
          <p:nvPr>
            <p:ph type="title"/>
          </p:nvPr>
        </p:nvSpPr>
        <p:spPr>
          <a:xfrm>
            <a:off x="620901" y="403874"/>
            <a:ext cx="8229600" cy="914400"/>
          </a:xfrm>
        </p:spPr>
        <p:txBody>
          <a:bodyPr/>
          <a:lstStyle/>
          <a:p>
            <a:r>
              <a:rPr lang="en-US" err="1"/>
              <a:t>GoLink</a:t>
            </a:r>
            <a:r>
              <a:rPr lang="en-US"/>
              <a:t> Transition: NC Plano</a:t>
            </a:r>
          </a:p>
        </p:txBody>
      </p:sp>
      <p:sp>
        <p:nvSpPr>
          <p:cNvPr id="7" name="Rounded Rectangular Callout 5">
            <a:extLst>
              <a:ext uri="{FF2B5EF4-FFF2-40B4-BE49-F238E27FC236}">
                <a16:creationId xmlns:a16="http://schemas.microsoft.com/office/drawing/2014/main" id="{49E2693B-0B20-43CF-B6F4-468F0F7518C9}"/>
              </a:ext>
            </a:extLst>
          </p:cNvPr>
          <p:cNvSpPr/>
          <p:nvPr/>
        </p:nvSpPr>
        <p:spPr>
          <a:xfrm>
            <a:off x="3797747" y="2187167"/>
            <a:ext cx="1472306" cy="816792"/>
          </a:xfrm>
          <a:prstGeom prst="wedgeRoundRectCallout">
            <a:avLst>
              <a:gd name="adj1" fmla="val 96024"/>
              <a:gd name="adj2" fmla="val 128929"/>
              <a:gd name="adj3" fmla="val 16667"/>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chemeClr val="bg1"/>
                </a:solidFill>
                <a:effectLst>
                  <a:outerShdw blurRad="38100" dist="38100" dir="2700000" algn="tl">
                    <a:srgbClr val="000000">
                      <a:alpha val="43137"/>
                    </a:srgbClr>
                  </a:outerShdw>
                </a:effectLst>
              </a:rPr>
              <a:t>63.0%  </a:t>
            </a:r>
            <a:r>
              <a:rPr lang="en-US" sz="1800" b="1" dirty="0">
                <a:solidFill>
                  <a:schemeClr val="bg1"/>
                </a:solidFill>
                <a:effectLst>
                  <a:outerShdw blurRad="38100" dist="38100" dir="2700000" algn="tl">
                    <a:srgbClr val="000000">
                      <a:alpha val="43137"/>
                    </a:srgbClr>
                  </a:outerShdw>
                </a:effectLst>
              </a:rPr>
              <a:t>Increase</a:t>
            </a:r>
          </a:p>
        </p:txBody>
      </p:sp>
    </p:spTree>
    <p:extLst>
      <p:ext uri="{BB962C8B-B14F-4D97-AF65-F5344CB8AC3E}">
        <p14:creationId xmlns:p14="http://schemas.microsoft.com/office/powerpoint/2010/main" val="2788609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GoLink</a:t>
            </a:r>
            <a:r>
              <a:rPr lang="en-US"/>
              <a:t> Transition: Rowlett</a:t>
            </a:r>
          </a:p>
        </p:txBody>
      </p:sp>
      <p:graphicFrame>
        <p:nvGraphicFramePr>
          <p:cNvPr id="3" name="Content Placeholder 5"/>
          <p:cNvGraphicFramePr>
            <a:graphicFrameLocks/>
          </p:cNvGraphicFramePr>
          <p:nvPr>
            <p:extLst/>
          </p:nvPr>
        </p:nvGraphicFramePr>
        <p:xfrm>
          <a:off x="381000" y="1447802"/>
          <a:ext cx="8305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5">
            <a:extLst>
              <a:ext uri="{FF2B5EF4-FFF2-40B4-BE49-F238E27FC236}">
                <a16:creationId xmlns:a16="http://schemas.microsoft.com/office/drawing/2014/main" id="{7D795AED-2D42-4786-A1E3-46CE7000846A}"/>
              </a:ext>
            </a:extLst>
          </p:cNvPr>
          <p:cNvSpPr/>
          <p:nvPr/>
        </p:nvSpPr>
        <p:spPr>
          <a:xfrm>
            <a:off x="3797747" y="2048938"/>
            <a:ext cx="1472306" cy="816792"/>
          </a:xfrm>
          <a:prstGeom prst="wedgeRoundRectCallout">
            <a:avLst>
              <a:gd name="adj1" fmla="val 96024"/>
              <a:gd name="adj2" fmla="val 128929"/>
              <a:gd name="adj3" fmla="val 16667"/>
            </a:avLst>
          </a:prstGeom>
          <a:solidFill>
            <a:srgbClr val="00B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b="1" dirty="0">
                <a:solidFill>
                  <a:schemeClr val="bg1"/>
                </a:solidFill>
                <a:effectLst>
                  <a:outerShdw blurRad="38100" dist="38100" dir="2700000" algn="tl">
                    <a:srgbClr val="000000">
                      <a:alpha val="43137"/>
                    </a:srgbClr>
                  </a:outerShdw>
                </a:effectLst>
              </a:rPr>
              <a:t>204.4%  </a:t>
            </a:r>
            <a:r>
              <a:rPr lang="en-US" sz="1800" b="1" dirty="0">
                <a:solidFill>
                  <a:schemeClr val="bg1"/>
                </a:solidFill>
                <a:effectLst>
                  <a:outerShdw blurRad="38100" dist="38100" dir="2700000" algn="tl">
                    <a:srgbClr val="000000">
                      <a:alpha val="43137"/>
                    </a:srgbClr>
                  </a:outerShdw>
                </a:effectLst>
              </a:rPr>
              <a:t>Increase</a:t>
            </a:r>
          </a:p>
        </p:txBody>
      </p:sp>
    </p:spTree>
    <p:extLst>
      <p:ext uri="{BB962C8B-B14F-4D97-AF65-F5344CB8AC3E}">
        <p14:creationId xmlns:p14="http://schemas.microsoft.com/office/powerpoint/2010/main" val="181929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AF64192-DC37-4CDB-91A8-8DE1F0D5051E}"/>
              </a:ext>
            </a:extLst>
          </p:cNvPr>
          <p:cNvGraphicFramePr>
            <a:graphicFrameLocks noGrp="1"/>
          </p:cNvGraphicFramePr>
          <p:nvPr>
            <p:ph sz="quarter" idx="10"/>
            <p:extLst/>
          </p:nvPr>
        </p:nvGraphicFramePr>
        <p:xfrm>
          <a:off x="636588" y="1760538"/>
          <a:ext cx="7939087" cy="41894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ED60506B-9A7B-417C-AD80-C267C69D0235}"/>
              </a:ext>
            </a:extLst>
          </p:cNvPr>
          <p:cNvSpPr>
            <a:spLocks noGrp="1"/>
          </p:cNvSpPr>
          <p:nvPr>
            <p:ph type="title"/>
          </p:nvPr>
        </p:nvSpPr>
        <p:spPr/>
        <p:txBody>
          <a:bodyPr/>
          <a:lstStyle/>
          <a:p>
            <a:r>
              <a:rPr lang="en-US" dirty="0" err="1"/>
              <a:t>UberPool</a:t>
            </a:r>
            <a:r>
              <a:rPr lang="en-US" dirty="0"/>
              <a:t> Weekly Ridership Trends</a:t>
            </a:r>
          </a:p>
        </p:txBody>
      </p:sp>
    </p:spTree>
    <p:extLst>
      <p:ext uri="{BB962C8B-B14F-4D97-AF65-F5344CB8AC3E}">
        <p14:creationId xmlns:p14="http://schemas.microsoft.com/office/powerpoint/2010/main" val="3407326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613"/>
            <a:ext cx="8229600" cy="914400"/>
          </a:xfrm>
        </p:spPr>
        <p:txBody>
          <a:bodyPr>
            <a:noAutofit/>
          </a:bodyPr>
          <a:lstStyle/>
          <a:p>
            <a:r>
              <a:rPr lang="en-US" sz="3600" dirty="0"/>
              <a:t>Customer Satisfaction Survey Results</a:t>
            </a:r>
          </a:p>
        </p:txBody>
      </p:sp>
      <p:graphicFrame>
        <p:nvGraphicFramePr>
          <p:cNvPr id="3" name="Content Placeholder 5"/>
          <p:cNvGraphicFramePr>
            <a:graphicFrameLocks/>
          </p:cNvGraphicFramePr>
          <p:nvPr>
            <p:extLst>
              <p:ext uri="{D42A27DB-BD31-4B8C-83A1-F6EECF244321}">
                <p14:modId xmlns:p14="http://schemas.microsoft.com/office/powerpoint/2010/main" val="561069481"/>
              </p:ext>
            </p:extLst>
          </p:nvPr>
        </p:nvGraphicFramePr>
        <p:xfrm>
          <a:off x="505687" y="1425855"/>
          <a:ext cx="8140879"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706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674CB9-1828-408B-BAC4-4336048D0B99}"/>
              </a:ext>
            </a:extLst>
          </p:cNvPr>
          <p:cNvSpPr>
            <a:spLocks noGrp="1"/>
          </p:cNvSpPr>
          <p:nvPr>
            <p:ph sz="quarter" idx="10"/>
          </p:nvPr>
        </p:nvSpPr>
        <p:spPr/>
        <p:txBody>
          <a:bodyPr/>
          <a:lstStyle/>
          <a:p>
            <a:r>
              <a:rPr lang="en-US" sz="2800" dirty="0"/>
              <a:t>We are working to keep program costs at a reasonable level – targeting $12.00-12.50 per passenger as our goal</a:t>
            </a:r>
          </a:p>
          <a:p>
            <a:r>
              <a:rPr lang="en-US" sz="2800" dirty="0"/>
              <a:t>Mixed operation of dedicated vehicles and TNC’s will be crucial in reaching that goal</a:t>
            </a:r>
          </a:p>
        </p:txBody>
      </p:sp>
      <p:sp>
        <p:nvSpPr>
          <p:cNvPr id="3" name="Title 2">
            <a:extLst>
              <a:ext uri="{FF2B5EF4-FFF2-40B4-BE49-F238E27FC236}">
                <a16:creationId xmlns:a16="http://schemas.microsoft.com/office/drawing/2014/main" id="{CB11BFD3-C5F0-4758-8400-ADEBDF911F6B}"/>
              </a:ext>
            </a:extLst>
          </p:cNvPr>
          <p:cNvSpPr>
            <a:spLocks noGrp="1"/>
          </p:cNvSpPr>
          <p:nvPr>
            <p:ph type="title"/>
          </p:nvPr>
        </p:nvSpPr>
        <p:spPr/>
        <p:txBody>
          <a:bodyPr/>
          <a:lstStyle/>
          <a:p>
            <a:r>
              <a:rPr lang="en-US" dirty="0"/>
              <a:t>Key Program Goal: Cost Effectiveness</a:t>
            </a:r>
          </a:p>
        </p:txBody>
      </p:sp>
    </p:spTree>
    <p:extLst>
      <p:ext uri="{BB962C8B-B14F-4D97-AF65-F5344CB8AC3E}">
        <p14:creationId xmlns:p14="http://schemas.microsoft.com/office/powerpoint/2010/main" val="3068064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B18F4C2-A776-41B5-BC55-651A036031E5}"/>
              </a:ext>
            </a:extLst>
          </p:cNvPr>
          <p:cNvGraphicFramePr>
            <a:graphicFrameLocks noGrp="1"/>
          </p:cNvGraphicFramePr>
          <p:nvPr>
            <p:ph sz="quarter" idx="10"/>
            <p:extLst/>
          </p:nvPr>
        </p:nvGraphicFramePr>
        <p:xfrm>
          <a:off x="636588" y="1760538"/>
          <a:ext cx="7939087" cy="41894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A20ACBBD-4220-4439-9B30-44E5B6998F7B}"/>
              </a:ext>
            </a:extLst>
          </p:cNvPr>
          <p:cNvSpPr>
            <a:spLocks noGrp="1"/>
          </p:cNvSpPr>
          <p:nvPr>
            <p:ph type="title"/>
          </p:nvPr>
        </p:nvSpPr>
        <p:spPr/>
        <p:txBody>
          <a:bodyPr/>
          <a:lstStyle/>
          <a:p>
            <a:r>
              <a:rPr lang="en-US" dirty="0" err="1"/>
              <a:t>GoLink</a:t>
            </a:r>
            <a:r>
              <a:rPr lang="en-US" dirty="0"/>
              <a:t> Trends</a:t>
            </a:r>
            <a:br>
              <a:rPr lang="en-US" dirty="0"/>
            </a:br>
            <a:r>
              <a:rPr lang="en-US" sz="2400" i="1" dirty="0"/>
              <a:t>Subsidy/Rider, No </a:t>
            </a:r>
            <a:r>
              <a:rPr lang="en-US" sz="2400" i="1" dirty="0" err="1"/>
              <a:t>UberPool</a:t>
            </a:r>
            <a:endParaRPr lang="en-US" sz="2400" i="1" dirty="0"/>
          </a:p>
        </p:txBody>
      </p:sp>
    </p:spTree>
    <p:extLst>
      <p:ext uri="{BB962C8B-B14F-4D97-AF65-F5344CB8AC3E}">
        <p14:creationId xmlns:p14="http://schemas.microsoft.com/office/powerpoint/2010/main" val="1576262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AF64192-DC37-4CDB-91A8-8DE1F0D5051E}"/>
              </a:ext>
            </a:extLst>
          </p:cNvPr>
          <p:cNvGraphicFramePr>
            <a:graphicFrameLocks noGrp="1"/>
          </p:cNvGraphicFramePr>
          <p:nvPr>
            <p:ph sz="quarter" idx="10"/>
            <p:extLst/>
          </p:nvPr>
        </p:nvGraphicFramePr>
        <p:xfrm>
          <a:off x="636588" y="1760538"/>
          <a:ext cx="7939087" cy="41894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ED60506B-9A7B-417C-AD80-C267C69D0235}"/>
              </a:ext>
            </a:extLst>
          </p:cNvPr>
          <p:cNvSpPr>
            <a:spLocks noGrp="1"/>
          </p:cNvSpPr>
          <p:nvPr>
            <p:ph type="title"/>
          </p:nvPr>
        </p:nvSpPr>
        <p:spPr/>
        <p:txBody>
          <a:bodyPr/>
          <a:lstStyle/>
          <a:p>
            <a:r>
              <a:rPr lang="en-US" dirty="0" err="1"/>
              <a:t>UberPool</a:t>
            </a:r>
            <a:r>
              <a:rPr lang="en-US" dirty="0"/>
              <a:t> Weekly Subsidy/Rider</a:t>
            </a:r>
          </a:p>
        </p:txBody>
      </p:sp>
    </p:spTree>
    <p:extLst>
      <p:ext uri="{BB962C8B-B14F-4D97-AF65-F5344CB8AC3E}">
        <p14:creationId xmlns:p14="http://schemas.microsoft.com/office/powerpoint/2010/main" val="247684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FF3536-12D2-4215-9742-46BD81AD8E54}"/>
              </a:ext>
            </a:extLst>
          </p:cNvPr>
          <p:cNvSpPr>
            <a:spLocks noGrp="1"/>
          </p:cNvSpPr>
          <p:nvPr>
            <p:ph sz="quarter" idx="10"/>
          </p:nvPr>
        </p:nvSpPr>
        <p:spPr/>
        <p:txBody>
          <a:bodyPr/>
          <a:lstStyle/>
          <a:p>
            <a:r>
              <a:rPr lang="en-US" sz="2800" dirty="0"/>
              <a:t>We are very encouraged with what we have seen so far</a:t>
            </a:r>
          </a:p>
          <a:p>
            <a:r>
              <a:rPr lang="en-US" sz="2800" dirty="0"/>
              <a:t>Work remains to fully integrate TNC operations and maintain good performance (e.g. wait times)</a:t>
            </a:r>
          </a:p>
          <a:p>
            <a:r>
              <a:rPr lang="en-US" sz="2800" dirty="0"/>
              <a:t>Expansion expected in the future</a:t>
            </a:r>
          </a:p>
        </p:txBody>
      </p:sp>
      <p:sp>
        <p:nvSpPr>
          <p:cNvPr id="3" name="Title 2">
            <a:extLst>
              <a:ext uri="{FF2B5EF4-FFF2-40B4-BE49-F238E27FC236}">
                <a16:creationId xmlns:a16="http://schemas.microsoft.com/office/drawing/2014/main" id="{713933EB-621F-4AA3-94F8-DC7140B2C4F8}"/>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876712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28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D42635-25C6-4571-8BBA-B031C6DFE962}"/>
              </a:ext>
            </a:extLst>
          </p:cNvPr>
          <p:cNvSpPr>
            <a:spLocks noGrp="1"/>
          </p:cNvSpPr>
          <p:nvPr>
            <p:ph sz="quarter" idx="10"/>
          </p:nvPr>
        </p:nvSpPr>
        <p:spPr/>
        <p:txBody>
          <a:bodyPr/>
          <a:lstStyle/>
          <a:p>
            <a:r>
              <a:rPr lang="en-US" sz="2800" dirty="0"/>
              <a:t>Other staff within the Service Planning group manage miscellaneous construction contracts, on-street facilities, traffic signal priority programs, and other projects</a:t>
            </a:r>
          </a:p>
        </p:txBody>
      </p:sp>
      <p:sp>
        <p:nvSpPr>
          <p:cNvPr id="3" name="Title 2">
            <a:extLst>
              <a:ext uri="{FF2B5EF4-FFF2-40B4-BE49-F238E27FC236}">
                <a16:creationId xmlns:a16="http://schemas.microsoft.com/office/drawing/2014/main" id="{2437BAA8-FB86-4F1D-84E0-B7C7C7BEEF42}"/>
              </a:ext>
            </a:extLst>
          </p:cNvPr>
          <p:cNvSpPr>
            <a:spLocks noGrp="1"/>
          </p:cNvSpPr>
          <p:nvPr>
            <p:ph type="title"/>
          </p:nvPr>
        </p:nvSpPr>
        <p:spPr/>
        <p:txBody>
          <a:bodyPr/>
          <a:lstStyle/>
          <a:p>
            <a:r>
              <a:rPr lang="en-US" dirty="0"/>
              <a:t>Service Planning at DART</a:t>
            </a:r>
          </a:p>
        </p:txBody>
      </p:sp>
    </p:spTree>
    <p:extLst>
      <p:ext uri="{BB962C8B-B14F-4D97-AF65-F5344CB8AC3E}">
        <p14:creationId xmlns:p14="http://schemas.microsoft.com/office/powerpoint/2010/main" val="322536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9BA1B9-19CA-4674-9459-4462CEAF8A4C}"/>
              </a:ext>
            </a:extLst>
          </p:cNvPr>
          <p:cNvSpPr>
            <a:spLocks noGrp="1"/>
          </p:cNvSpPr>
          <p:nvPr>
            <p:ph sz="quarter" idx="10"/>
          </p:nvPr>
        </p:nvSpPr>
        <p:spPr/>
        <p:txBody>
          <a:bodyPr/>
          <a:lstStyle/>
          <a:p>
            <a:r>
              <a:rPr lang="en-US" sz="2400" b="1" dirty="0"/>
              <a:t>Policies</a:t>
            </a:r>
            <a:r>
              <a:rPr lang="en-US" sz="2400" dirty="0"/>
              <a:t>: Service Standards and other Board-determined policies that guide planning and evaluation of DART services</a:t>
            </a:r>
          </a:p>
          <a:p>
            <a:r>
              <a:rPr lang="en-US" sz="2400" b="1" dirty="0"/>
              <a:t>Data &amp; Analysis</a:t>
            </a:r>
            <a:r>
              <a:rPr lang="en-US" sz="2400" dirty="0"/>
              <a:t>: Detailed collection and analysis of data on ridership, service performance, schedule performance, and other issues</a:t>
            </a:r>
          </a:p>
          <a:p>
            <a:r>
              <a:rPr lang="en-US" sz="2400" b="1" dirty="0"/>
              <a:t>Feedback</a:t>
            </a:r>
            <a:r>
              <a:rPr lang="en-US" sz="2400" dirty="0"/>
              <a:t>: Communication with external and internal customers on service-related issues, some ongoing, others as a part of specialized meetings</a:t>
            </a:r>
          </a:p>
        </p:txBody>
      </p:sp>
      <p:sp>
        <p:nvSpPr>
          <p:cNvPr id="3" name="Title 2">
            <a:extLst>
              <a:ext uri="{FF2B5EF4-FFF2-40B4-BE49-F238E27FC236}">
                <a16:creationId xmlns:a16="http://schemas.microsoft.com/office/drawing/2014/main" id="{DE645DF2-14B7-416E-9847-54202184C9BE}"/>
              </a:ext>
            </a:extLst>
          </p:cNvPr>
          <p:cNvSpPr>
            <a:spLocks noGrp="1"/>
          </p:cNvSpPr>
          <p:nvPr>
            <p:ph type="title"/>
          </p:nvPr>
        </p:nvSpPr>
        <p:spPr/>
        <p:txBody>
          <a:bodyPr/>
          <a:lstStyle/>
          <a:p>
            <a:r>
              <a:rPr lang="en-US" dirty="0"/>
              <a:t>Service Planning Process</a:t>
            </a:r>
          </a:p>
        </p:txBody>
      </p:sp>
    </p:spTree>
    <p:extLst>
      <p:ext uri="{BB962C8B-B14F-4D97-AF65-F5344CB8AC3E}">
        <p14:creationId xmlns:p14="http://schemas.microsoft.com/office/powerpoint/2010/main" val="266983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9BA1B9-19CA-4674-9459-4462CEAF8A4C}"/>
              </a:ext>
            </a:extLst>
          </p:cNvPr>
          <p:cNvSpPr>
            <a:spLocks noGrp="1"/>
          </p:cNvSpPr>
          <p:nvPr>
            <p:ph sz="quarter" idx="10"/>
          </p:nvPr>
        </p:nvSpPr>
        <p:spPr/>
        <p:txBody>
          <a:bodyPr/>
          <a:lstStyle/>
          <a:p>
            <a:r>
              <a:rPr lang="en-US" sz="2400" b="1" dirty="0"/>
              <a:t>Plans</a:t>
            </a:r>
            <a:r>
              <a:rPr lang="en-US" sz="2400" dirty="0"/>
              <a:t>: Development of 5-year Service Plans and other planning efforts to direct future service changes</a:t>
            </a:r>
          </a:p>
          <a:p>
            <a:r>
              <a:rPr lang="en-US" sz="2400" b="1" dirty="0"/>
              <a:t>Service Changes</a:t>
            </a:r>
            <a:r>
              <a:rPr lang="en-US" sz="2400" dirty="0"/>
              <a:t>: Development of proposals for service changes several times per year, along with management of the process</a:t>
            </a:r>
          </a:p>
          <a:p>
            <a:r>
              <a:rPr lang="en-US" sz="2400" b="1" dirty="0"/>
              <a:t>Implementation</a:t>
            </a:r>
            <a:r>
              <a:rPr lang="en-US" sz="2400" dirty="0"/>
              <a:t>: Schedule service, prepare information for other internal customers, etc.</a:t>
            </a:r>
          </a:p>
          <a:p>
            <a:r>
              <a:rPr lang="en-US" sz="2400" b="1" dirty="0"/>
              <a:t>Evaluation</a:t>
            </a:r>
            <a:r>
              <a:rPr lang="en-US" sz="2400" dirty="0"/>
              <a:t>: Review of implemented service plans to see if they meet ridership and performance goals</a:t>
            </a:r>
          </a:p>
        </p:txBody>
      </p:sp>
      <p:sp>
        <p:nvSpPr>
          <p:cNvPr id="3" name="Title 2">
            <a:extLst>
              <a:ext uri="{FF2B5EF4-FFF2-40B4-BE49-F238E27FC236}">
                <a16:creationId xmlns:a16="http://schemas.microsoft.com/office/drawing/2014/main" id="{DE645DF2-14B7-416E-9847-54202184C9BE}"/>
              </a:ext>
            </a:extLst>
          </p:cNvPr>
          <p:cNvSpPr>
            <a:spLocks noGrp="1"/>
          </p:cNvSpPr>
          <p:nvPr>
            <p:ph type="title"/>
          </p:nvPr>
        </p:nvSpPr>
        <p:spPr/>
        <p:txBody>
          <a:bodyPr/>
          <a:lstStyle/>
          <a:p>
            <a:r>
              <a:rPr lang="en-US" dirty="0"/>
              <a:t>Service Planning Process</a:t>
            </a:r>
          </a:p>
        </p:txBody>
      </p:sp>
    </p:spTree>
    <p:extLst>
      <p:ext uri="{BB962C8B-B14F-4D97-AF65-F5344CB8AC3E}">
        <p14:creationId xmlns:p14="http://schemas.microsoft.com/office/powerpoint/2010/main" val="317292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E2709-9B51-4751-8832-C629608C1C79}"/>
              </a:ext>
            </a:extLst>
          </p:cNvPr>
          <p:cNvSpPr>
            <a:spLocks noGrp="1"/>
          </p:cNvSpPr>
          <p:nvPr>
            <p:ph sz="quarter" idx="10"/>
          </p:nvPr>
        </p:nvSpPr>
        <p:spPr/>
        <p:txBody>
          <a:bodyPr/>
          <a:lstStyle/>
          <a:p>
            <a:r>
              <a:rPr lang="en-US" sz="2400" dirty="0"/>
              <a:t>Because of the inherent complexity of transit service and ridership, transit service planning is a data-driven endeavor</a:t>
            </a:r>
          </a:p>
          <a:p>
            <a:r>
              <a:rPr lang="en-US" sz="2400" dirty="0"/>
              <a:t>Collection and analysis of data are core parts of the process</a:t>
            </a:r>
          </a:p>
          <a:p>
            <a:r>
              <a:rPr lang="en-US" sz="2400" dirty="0"/>
              <a:t>Specialized geospatial analysis is more frequently used now to support planning efforts, and specialized tools have evolved to support planning efforts</a:t>
            </a:r>
          </a:p>
          <a:p>
            <a:r>
              <a:rPr lang="en-US" sz="2400" dirty="0"/>
              <a:t>The rest of today’s presentation will look at this issue in greater detail</a:t>
            </a:r>
          </a:p>
          <a:p>
            <a:endParaRPr lang="en-US" sz="2400" dirty="0"/>
          </a:p>
        </p:txBody>
      </p:sp>
      <p:sp>
        <p:nvSpPr>
          <p:cNvPr id="3" name="Title 2">
            <a:extLst>
              <a:ext uri="{FF2B5EF4-FFF2-40B4-BE49-F238E27FC236}">
                <a16:creationId xmlns:a16="http://schemas.microsoft.com/office/drawing/2014/main" id="{4C530E13-A807-436D-8093-0BD83E9500D2}"/>
              </a:ext>
            </a:extLst>
          </p:cNvPr>
          <p:cNvSpPr>
            <a:spLocks noGrp="1"/>
          </p:cNvSpPr>
          <p:nvPr>
            <p:ph type="title"/>
          </p:nvPr>
        </p:nvSpPr>
        <p:spPr/>
        <p:txBody>
          <a:bodyPr/>
          <a:lstStyle/>
          <a:p>
            <a:r>
              <a:rPr lang="en-US" dirty="0"/>
              <a:t>Data &amp; Analysis: Key to All Efforts</a:t>
            </a:r>
          </a:p>
        </p:txBody>
      </p:sp>
    </p:spTree>
    <p:extLst>
      <p:ext uri="{BB962C8B-B14F-4D97-AF65-F5344CB8AC3E}">
        <p14:creationId xmlns:p14="http://schemas.microsoft.com/office/powerpoint/2010/main" val="247509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A32965C-39A0-4448-B44E-C0DD3775085B}"/>
              </a:ext>
            </a:extLst>
          </p:cNvPr>
          <p:cNvSpPr>
            <a:spLocks noGrp="1"/>
          </p:cNvSpPr>
          <p:nvPr>
            <p:ph sz="quarter" idx="10"/>
          </p:nvPr>
        </p:nvSpPr>
        <p:spPr/>
        <p:txBody>
          <a:bodyPr/>
          <a:lstStyle/>
          <a:p>
            <a:r>
              <a:rPr lang="en-US" sz="2800" dirty="0"/>
              <a:t>My transit career started in April 1982, and a lot has changed in the past 37 years</a:t>
            </a:r>
          </a:p>
          <a:p>
            <a:r>
              <a:rPr lang="en-US" sz="2800" dirty="0"/>
              <a:t>Capabilities for data collection and analysis have grown dramatically over that time…</a:t>
            </a:r>
          </a:p>
        </p:txBody>
      </p:sp>
      <p:sp>
        <p:nvSpPr>
          <p:cNvPr id="4" name="Title 3">
            <a:extLst>
              <a:ext uri="{FF2B5EF4-FFF2-40B4-BE49-F238E27FC236}">
                <a16:creationId xmlns:a16="http://schemas.microsoft.com/office/drawing/2014/main" id="{1884F4B7-DCE5-4415-80AE-712527EA9CA0}"/>
              </a:ext>
            </a:extLst>
          </p:cNvPr>
          <p:cNvSpPr>
            <a:spLocks noGrp="1"/>
          </p:cNvSpPr>
          <p:nvPr>
            <p:ph type="title"/>
          </p:nvPr>
        </p:nvSpPr>
        <p:spPr/>
        <p:txBody>
          <a:bodyPr/>
          <a:lstStyle/>
          <a:p>
            <a:r>
              <a:rPr lang="en-US" dirty="0"/>
              <a:t>Evolution of Data Analysis for Service Planning</a:t>
            </a:r>
          </a:p>
        </p:txBody>
      </p:sp>
    </p:spTree>
    <p:extLst>
      <p:ext uri="{BB962C8B-B14F-4D97-AF65-F5344CB8AC3E}">
        <p14:creationId xmlns:p14="http://schemas.microsoft.com/office/powerpoint/2010/main" val="547960966"/>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92EA55-B18E-4675-A222-91BAAD65423C}" vid="{AECC0761-B0AA-497B-88B3-BD07E0800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 PPT Blue Marketing</Template>
  <TotalTime>156</TotalTime>
  <Words>2069</Words>
  <Application>Microsoft Office PowerPoint</Application>
  <PresentationFormat>On-screen Show (4:3)</PresentationFormat>
  <Paragraphs>247</Paragraphs>
  <Slides>48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Courier New</vt:lpstr>
      <vt:lpstr>Franklin Gothic Demi</vt:lpstr>
      <vt:lpstr>Franklin Gothic Heavy</vt:lpstr>
      <vt:lpstr>Univers</vt:lpstr>
      <vt:lpstr>Wingdings</vt:lpstr>
      <vt:lpstr>DARTPresentationTemplate final with photos compressed (3)</vt:lpstr>
      <vt:lpstr>Transit Route Planning &amp; Remix Transit Planning Tool</vt:lpstr>
      <vt:lpstr>Transit Planning Overview</vt:lpstr>
      <vt:lpstr>Capital and Service Planning</vt:lpstr>
      <vt:lpstr>Service Planning &amp; Scheduling at DART</vt:lpstr>
      <vt:lpstr>Service Planning at DART</vt:lpstr>
      <vt:lpstr>Service Planning Process</vt:lpstr>
      <vt:lpstr>Service Planning Process</vt:lpstr>
      <vt:lpstr>Data &amp; Analysis: Key to All Efforts</vt:lpstr>
      <vt:lpstr>Evolution of Data Analysis for Service Planning</vt:lpstr>
      <vt:lpstr>Computing</vt:lpstr>
      <vt:lpstr>Mapping/Geospatial Analysis</vt:lpstr>
      <vt:lpstr>Data Collection</vt:lpstr>
      <vt:lpstr>Presentations</vt:lpstr>
      <vt:lpstr>Remix: An Example of the Evolution</vt:lpstr>
      <vt:lpstr>What Does Remix Offer?</vt:lpstr>
      <vt:lpstr>PowerPoint Presentation</vt:lpstr>
      <vt:lpstr>More Complex Example: Grid System Analysis</vt:lpstr>
      <vt:lpstr>DART Grid Network Concept:  Financial Implications</vt:lpstr>
      <vt:lpstr>DART Grid Network Issues</vt:lpstr>
      <vt:lpstr>Analyzing Impact of Changes: Job Access</vt:lpstr>
      <vt:lpstr>PowerPoint Presentation</vt:lpstr>
      <vt:lpstr>Remix Demo</vt:lpstr>
      <vt:lpstr>Remix Limitations</vt:lpstr>
      <vt:lpstr>PowerPoint Presentation</vt:lpstr>
      <vt:lpstr>DART GoLink Service </vt:lpstr>
      <vt:lpstr>PowerPoint Presentation</vt:lpstr>
      <vt:lpstr>Mobility on Demand/GoLink</vt:lpstr>
      <vt:lpstr>PowerPoint Presentation</vt:lpstr>
      <vt:lpstr>GoLink Service</vt:lpstr>
      <vt:lpstr>GoLink Functions</vt:lpstr>
      <vt:lpstr>Transition: On Call to GoLink</vt:lpstr>
      <vt:lpstr>PowerPoint Presentation</vt:lpstr>
      <vt:lpstr>PowerPoint Presentation</vt:lpstr>
      <vt:lpstr>PowerPoint Presentation</vt:lpstr>
      <vt:lpstr>Role of TNC’s</vt:lpstr>
      <vt:lpstr>Rider Response</vt:lpstr>
      <vt:lpstr>GoLink Ridership: Plano/Rowlett</vt:lpstr>
      <vt:lpstr>GoLink Ridership: Southern Sector</vt:lpstr>
      <vt:lpstr>GoLink Transition: Rylie/Kleberg</vt:lpstr>
      <vt:lpstr>GoLink Transition: NC Plano</vt:lpstr>
      <vt:lpstr>GoLink Transition: Rowlett</vt:lpstr>
      <vt:lpstr>UberPool Weekly Ridership Trends</vt:lpstr>
      <vt:lpstr>Customer Satisfaction Survey Results</vt:lpstr>
      <vt:lpstr>Key Program Goal: Cost Effectiveness</vt:lpstr>
      <vt:lpstr>GoLink Trends Subsidy/Rider, No UberPool</vt:lpstr>
      <vt:lpstr>UberPool Weekly Subsidy/Rider</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 Route Planning &amp; Remix Transit Planning Tool</dc:title>
  <dc:creator>Rob Smith</dc:creator>
  <cp:lastModifiedBy>Rob Smith</cp:lastModifiedBy>
  <cp:revision>4</cp:revision>
  <dcterms:created xsi:type="dcterms:W3CDTF">2019-04-23T14:51:24Z</dcterms:created>
  <dcterms:modified xsi:type="dcterms:W3CDTF">2019-04-25T15:21:50Z</dcterms:modified>
</cp:coreProperties>
</file>