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7" r:id="rId1"/>
  </p:sldMasterIdLst>
  <p:notesMasterIdLst>
    <p:notesMasterId r:id="rId23"/>
  </p:notesMasterIdLst>
  <p:handoutMasterIdLst>
    <p:handoutMasterId r:id="rId24"/>
  </p:handoutMasterIdLst>
  <p:sldIdLst>
    <p:sldId id="298" r:id="rId2"/>
    <p:sldId id="259" r:id="rId3"/>
    <p:sldId id="2433" r:id="rId4"/>
    <p:sldId id="2435" r:id="rId5"/>
    <p:sldId id="2436" r:id="rId6"/>
    <p:sldId id="283" r:id="rId7"/>
    <p:sldId id="2432" r:id="rId8"/>
    <p:sldId id="292" r:id="rId9"/>
    <p:sldId id="2437" r:id="rId10"/>
    <p:sldId id="287" r:id="rId11"/>
    <p:sldId id="272" r:id="rId12"/>
    <p:sldId id="388" r:id="rId13"/>
    <p:sldId id="2438" r:id="rId14"/>
    <p:sldId id="297" r:id="rId15"/>
    <p:sldId id="2434" r:id="rId16"/>
    <p:sldId id="2548" r:id="rId17"/>
    <p:sldId id="2439" r:id="rId18"/>
    <p:sldId id="290" r:id="rId19"/>
    <p:sldId id="291" r:id="rId20"/>
    <p:sldId id="296" r:id="rId21"/>
    <p:sldId id="254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303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na Morch-Pierre" initials="TM" lastIdx="1" clrIdx="0">
    <p:extLst>
      <p:ext uri="{19B8F6BF-5375-455C-9EA6-DF929625EA0E}">
        <p15:presenceInfo xmlns:p15="http://schemas.microsoft.com/office/powerpoint/2012/main" userId="S-1-5-21-2136396916-1410829927-2148556905-60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194C"/>
    <a:srgbClr val="0A7832"/>
    <a:srgbClr val="000099"/>
    <a:srgbClr val="B61A61"/>
    <a:srgbClr val="F5CDFF"/>
    <a:srgbClr val="3285BE"/>
    <a:srgbClr val="FFCC00"/>
    <a:srgbClr val="266DFF"/>
    <a:srgbClr val="01304D"/>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79911" autoAdjust="0"/>
  </p:normalViewPr>
  <p:slideViewPr>
    <p:cSldViewPr snapToGrid="0" showGuides="1">
      <p:cViewPr varScale="1">
        <p:scale>
          <a:sx n="75" d="100"/>
          <a:sy n="75" d="100"/>
        </p:scale>
        <p:origin x="2120" y="168"/>
      </p:cViewPr>
      <p:guideLst>
        <p:guide orient="horz" pos="2160"/>
        <p:guide pos="2880"/>
        <p:guide pos="303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5" d="100"/>
          <a:sy n="75" d="100"/>
        </p:scale>
        <p:origin x="286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DB86BC-D69E-4E46-BE9E-58EE9AD184E3}" type="doc">
      <dgm:prSet loTypeId="urn:microsoft.com/office/officeart/2016/7/layout/RepeatingBendingProcessNew" loCatId="process" qsTypeId="urn:microsoft.com/office/officeart/2005/8/quickstyle/3d1" qsCatId="3D" csTypeId="urn:microsoft.com/office/officeart/2005/8/colors/colorful1" csCatId="colorful" phldr="1"/>
      <dgm:spPr/>
      <dgm:t>
        <a:bodyPr/>
        <a:lstStyle/>
        <a:p>
          <a:endParaRPr lang="en-US"/>
        </a:p>
      </dgm:t>
    </dgm:pt>
    <dgm:pt modelId="{2ACBCB2C-F98D-4FB2-87AA-D735FF1A70AD}">
      <dgm:prSet custT="1"/>
      <dgm:spPr>
        <a:solidFill>
          <a:srgbClr val="0070C0"/>
        </a:solidFill>
      </dgm:spPr>
      <dgm:t>
        <a:bodyPr/>
        <a:lstStyle/>
        <a:p>
          <a:r>
            <a:rPr lang="en-US" sz="1600" b="1" dirty="0"/>
            <a:t>“Unbanked” or customers who choose not to use a credit accounts, may not be able to access new MaaS services</a:t>
          </a:r>
        </a:p>
      </dgm:t>
    </dgm:pt>
    <dgm:pt modelId="{B7D2ECC6-311B-42C2-8218-FE3C01701E16}" type="parTrans" cxnId="{72E0B9AD-A21E-4693-BDAF-B2037098FE6A}">
      <dgm:prSet/>
      <dgm:spPr/>
      <dgm:t>
        <a:bodyPr/>
        <a:lstStyle/>
        <a:p>
          <a:endParaRPr lang="en-US"/>
        </a:p>
      </dgm:t>
    </dgm:pt>
    <dgm:pt modelId="{4F6B8D09-7EC7-48A0-B640-05773B6F1294}" type="sibTrans" cxnId="{72E0B9AD-A21E-4693-BDAF-B2037098FE6A}">
      <dgm:prSet/>
      <dgm:spPr/>
      <dgm:t>
        <a:bodyPr/>
        <a:lstStyle/>
        <a:p>
          <a:endParaRPr lang="en-US" dirty="0"/>
        </a:p>
      </dgm:t>
    </dgm:pt>
    <dgm:pt modelId="{72C6669A-C714-4B47-876D-1846D55C95DC}">
      <dgm:prSet custT="1"/>
      <dgm:spPr>
        <a:gradFill flip="none" rotWithShape="0">
          <a:gsLst>
            <a:gs pos="0">
              <a:schemeClr val="accent3">
                <a:lumMod val="89000"/>
              </a:schemeClr>
            </a:gs>
            <a:gs pos="23000">
              <a:schemeClr val="accent3">
                <a:lumMod val="89000"/>
              </a:schemeClr>
            </a:gs>
            <a:gs pos="84000">
              <a:schemeClr val="accent3">
                <a:lumMod val="75000"/>
              </a:schemeClr>
            </a:gs>
            <a:gs pos="97000">
              <a:schemeClr val="accent3">
                <a:lumMod val="70000"/>
              </a:schemeClr>
            </a:gs>
          </a:gsLst>
          <a:path path="circle">
            <a:fillToRect l="50000" t="50000" r="50000" b="50000"/>
          </a:path>
          <a:tileRect/>
        </a:gradFill>
      </dgm:spPr>
      <dgm:t>
        <a:bodyPr/>
        <a:lstStyle/>
        <a:p>
          <a:r>
            <a:rPr lang="en-US" sz="1600" b="1" dirty="0"/>
            <a:t>Accessibility and inclusivity</a:t>
          </a:r>
        </a:p>
      </dgm:t>
    </dgm:pt>
    <dgm:pt modelId="{E1AAB671-FE2F-45DC-B155-D2A309D831BB}" type="parTrans" cxnId="{103FDD0A-9BE9-471B-8314-1A4576C66B7C}">
      <dgm:prSet/>
      <dgm:spPr/>
      <dgm:t>
        <a:bodyPr/>
        <a:lstStyle/>
        <a:p>
          <a:endParaRPr lang="en-US"/>
        </a:p>
      </dgm:t>
    </dgm:pt>
    <dgm:pt modelId="{96FCFA7B-1F3E-4978-A559-4BDEF2AC8C5C}" type="sibTrans" cxnId="{103FDD0A-9BE9-471B-8314-1A4576C66B7C}">
      <dgm:prSet/>
      <dgm:spPr/>
      <dgm:t>
        <a:bodyPr/>
        <a:lstStyle/>
        <a:p>
          <a:endParaRPr lang="en-US" dirty="0"/>
        </a:p>
      </dgm:t>
    </dgm:pt>
    <dgm:pt modelId="{6445056C-727C-4A61-A9C2-9FC8C68D6C1B}">
      <dgm:prSet custT="1"/>
      <dgm:spPr>
        <a:solidFill>
          <a:srgbClr val="B61A61"/>
        </a:solidFill>
      </dgm:spPr>
      <dgm:t>
        <a:bodyPr/>
        <a:lstStyle/>
        <a:p>
          <a:r>
            <a:rPr lang="en-US" sz="1600" b="1" dirty="0"/>
            <a:t>Customers who do not have smartphones need to interact with MaaS</a:t>
          </a:r>
        </a:p>
      </dgm:t>
    </dgm:pt>
    <dgm:pt modelId="{951BBF7A-D538-430D-B46A-8B5B531C92BF}" type="parTrans" cxnId="{F45C5F50-00E4-4E33-AF7A-952D14BD386A}">
      <dgm:prSet/>
      <dgm:spPr/>
      <dgm:t>
        <a:bodyPr/>
        <a:lstStyle/>
        <a:p>
          <a:endParaRPr lang="en-US"/>
        </a:p>
      </dgm:t>
    </dgm:pt>
    <dgm:pt modelId="{633F3D10-5437-4409-AE0E-08FD3F15190A}" type="sibTrans" cxnId="{F45C5F50-00E4-4E33-AF7A-952D14BD386A}">
      <dgm:prSet/>
      <dgm:spPr/>
      <dgm:t>
        <a:bodyPr/>
        <a:lstStyle/>
        <a:p>
          <a:endParaRPr lang="en-US" dirty="0"/>
        </a:p>
      </dgm:t>
    </dgm:pt>
    <dgm:pt modelId="{37561B87-0B6B-4AF2-AF02-2E82A9BBD9D9}">
      <dgm:prSet custT="1"/>
      <dgm:spPr>
        <a:solidFill>
          <a:schemeClr val="accent6">
            <a:lumMod val="75000"/>
          </a:schemeClr>
        </a:solidFill>
      </dgm:spPr>
      <dgm:t>
        <a:bodyPr/>
        <a:lstStyle/>
        <a:p>
          <a:pPr algn="ctr"/>
          <a:r>
            <a:rPr lang="en-US" sz="1600" b="1" dirty="0"/>
            <a:t>Commuter Benefits in the U.S. (3M commuters receive this benefit)             </a:t>
          </a:r>
          <a:r>
            <a:rPr lang="en-US" sz="1600" b="0" dirty="0"/>
            <a:t>IRS rules complicate multimodal payments</a:t>
          </a:r>
        </a:p>
      </dgm:t>
    </dgm:pt>
    <dgm:pt modelId="{ABEA3849-D2E3-42D5-8C24-F65465174861}" type="parTrans" cxnId="{945FBD2A-E7DD-4D33-B5DD-90599932BAC2}">
      <dgm:prSet/>
      <dgm:spPr/>
      <dgm:t>
        <a:bodyPr/>
        <a:lstStyle/>
        <a:p>
          <a:endParaRPr lang="en-US"/>
        </a:p>
      </dgm:t>
    </dgm:pt>
    <dgm:pt modelId="{C5DB4B5B-6461-4CE0-8567-4F29349E2839}" type="sibTrans" cxnId="{945FBD2A-E7DD-4D33-B5DD-90599932BAC2}">
      <dgm:prSet/>
      <dgm:spPr/>
      <dgm:t>
        <a:bodyPr/>
        <a:lstStyle/>
        <a:p>
          <a:endParaRPr lang="en-US" dirty="0"/>
        </a:p>
      </dgm:t>
    </dgm:pt>
    <dgm:pt modelId="{B8A6F401-536B-4CFB-B300-20410A5B19E8}">
      <dgm:prSet/>
      <dgm:spPr>
        <a:solidFill>
          <a:schemeClr val="accent6">
            <a:lumMod val="75000"/>
          </a:schemeClr>
        </a:solidFill>
      </dgm:spPr>
      <dgm:t>
        <a:bodyPr/>
        <a:lstStyle/>
        <a:p>
          <a:pPr algn="l"/>
          <a:endParaRPr lang="en-US" sz="1100" dirty="0"/>
        </a:p>
      </dgm:t>
    </dgm:pt>
    <dgm:pt modelId="{1E146FD4-E02F-45EB-9D08-073ECE2D8A99}" type="parTrans" cxnId="{4BFF95A2-DC8A-4582-A731-A8EEBD3920CC}">
      <dgm:prSet/>
      <dgm:spPr/>
      <dgm:t>
        <a:bodyPr/>
        <a:lstStyle/>
        <a:p>
          <a:endParaRPr lang="en-US"/>
        </a:p>
      </dgm:t>
    </dgm:pt>
    <dgm:pt modelId="{8285BEE4-548E-49A7-9CB8-8F8E9BD77A4B}" type="sibTrans" cxnId="{4BFF95A2-DC8A-4582-A731-A8EEBD3920CC}">
      <dgm:prSet/>
      <dgm:spPr/>
      <dgm:t>
        <a:bodyPr/>
        <a:lstStyle/>
        <a:p>
          <a:endParaRPr lang="en-US"/>
        </a:p>
      </dgm:t>
    </dgm:pt>
    <dgm:pt modelId="{97474C12-1035-4C71-8F6E-043F6F572DB5}">
      <dgm:prSet custT="1"/>
      <dgm:spPr>
        <a:solidFill>
          <a:srgbClr val="00194C"/>
        </a:solidFill>
      </dgm:spPr>
      <dgm:t>
        <a:bodyPr/>
        <a:lstStyle/>
        <a:p>
          <a:r>
            <a:rPr lang="en-US" sz="1600" b="1" dirty="0"/>
            <a:t>Integrating with legacy technologies</a:t>
          </a:r>
        </a:p>
      </dgm:t>
    </dgm:pt>
    <dgm:pt modelId="{1D709AA5-AF5C-4B18-A893-6C41EE109B7A}" type="parTrans" cxnId="{E79311B2-5FF2-461B-B9D7-FE53359A9212}">
      <dgm:prSet/>
      <dgm:spPr/>
      <dgm:t>
        <a:bodyPr/>
        <a:lstStyle/>
        <a:p>
          <a:endParaRPr lang="en-US"/>
        </a:p>
      </dgm:t>
    </dgm:pt>
    <dgm:pt modelId="{B0A7669E-0FA7-4DBC-B135-A5AAC324CC23}" type="sibTrans" cxnId="{E79311B2-5FF2-461B-B9D7-FE53359A9212}">
      <dgm:prSet/>
      <dgm:spPr/>
      <dgm:t>
        <a:bodyPr/>
        <a:lstStyle/>
        <a:p>
          <a:endParaRPr lang="en-US" dirty="0"/>
        </a:p>
      </dgm:t>
    </dgm:pt>
    <dgm:pt modelId="{3B60DF6F-26EC-411B-B7A7-D179F693F34B}">
      <dgm:prSet custT="1"/>
      <dgm:spPr>
        <a:solidFill>
          <a:srgbClr val="FFC000"/>
        </a:solidFill>
      </dgm:spPr>
      <dgm:t>
        <a:bodyPr/>
        <a:lstStyle/>
        <a:p>
          <a:r>
            <a:rPr lang="en-US" sz="1600" b="1" dirty="0"/>
            <a:t>Regulations, policies and standards for payment acceptance </a:t>
          </a:r>
        </a:p>
      </dgm:t>
    </dgm:pt>
    <dgm:pt modelId="{1C2F4690-B499-4032-A8E3-124B7BD6ED4A}" type="parTrans" cxnId="{57C5A970-4A2C-43A6-B2A7-F9E9405620A7}">
      <dgm:prSet/>
      <dgm:spPr/>
      <dgm:t>
        <a:bodyPr/>
        <a:lstStyle/>
        <a:p>
          <a:endParaRPr lang="en-US"/>
        </a:p>
      </dgm:t>
    </dgm:pt>
    <dgm:pt modelId="{6966AEC6-78DB-450B-8E76-66D0B5F41244}" type="sibTrans" cxnId="{57C5A970-4A2C-43A6-B2A7-F9E9405620A7}">
      <dgm:prSet/>
      <dgm:spPr/>
      <dgm:t>
        <a:bodyPr/>
        <a:lstStyle/>
        <a:p>
          <a:endParaRPr lang="en-US"/>
        </a:p>
      </dgm:t>
    </dgm:pt>
    <dgm:pt modelId="{949C0FA6-3117-4AA4-83C4-30E47EBA612E}" type="pres">
      <dgm:prSet presAssocID="{5EDB86BC-D69E-4E46-BE9E-58EE9AD184E3}" presName="Name0" presStyleCnt="0">
        <dgm:presLayoutVars>
          <dgm:dir/>
          <dgm:resizeHandles val="exact"/>
        </dgm:presLayoutVars>
      </dgm:prSet>
      <dgm:spPr/>
    </dgm:pt>
    <dgm:pt modelId="{5B7D5D5C-D9A3-454D-8CD7-9D2C3F57533D}" type="pres">
      <dgm:prSet presAssocID="{2ACBCB2C-F98D-4FB2-87AA-D735FF1A70AD}" presName="node" presStyleLbl="node1" presStyleIdx="0" presStyleCnt="6">
        <dgm:presLayoutVars>
          <dgm:bulletEnabled val="1"/>
        </dgm:presLayoutVars>
      </dgm:prSet>
      <dgm:spPr/>
    </dgm:pt>
    <dgm:pt modelId="{5557C69E-F68B-41FD-AEEF-C401F88A1B39}" type="pres">
      <dgm:prSet presAssocID="{4F6B8D09-7EC7-48A0-B640-05773B6F1294}" presName="sibTrans" presStyleLbl="sibTrans1D1" presStyleIdx="0" presStyleCnt="5"/>
      <dgm:spPr/>
    </dgm:pt>
    <dgm:pt modelId="{E6831BD0-4082-4386-AD22-ECDB567409A5}" type="pres">
      <dgm:prSet presAssocID="{4F6B8D09-7EC7-48A0-B640-05773B6F1294}" presName="connectorText" presStyleLbl="sibTrans1D1" presStyleIdx="0" presStyleCnt="5"/>
      <dgm:spPr/>
    </dgm:pt>
    <dgm:pt modelId="{A1E422B9-ECC5-428C-804D-CCB41F17AB74}" type="pres">
      <dgm:prSet presAssocID="{72C6669A-C714-4B47-876D-1846D55C95DC}" presName="node" presStyleLbl="node1" presStyleIdx="1" presStyleCnt="6">
        <dgm:presLayoutVars>
          <dgm:bulletEnabled val="1"/>
        </dgm:presLayoutVars>
      </dgm:prSet>
      <dgm:spPr/>
    </dgm:pt>
    <dgm:pt modelId="{06D46EA7-25C1-4523-AB32-6CA348567015}" type="pres">
      <dgm:prSet presAssocID="{96FCFA7B-1F3E-4978-A559-4BDEF2AC8C5C}" presName="sibTrans" presStyleLbl="sibTrans1D1" presStyleIdx="1" presStyleCnt="5"/>
      <dgm:spPr/>
    </dgm:pt>
    <dgm:pt modelId="{C907BE94-F69C-44FD-B62C-4C02FF6C0F55}" type="pres">
      <dgm:prSet presAssocID="{96FCFA7B-1F3E-4978-A559-4BDEF2AC8C5C}" presName="connectorText" presStyleLbl="sibTrans1D1" presStyleIdx="1" presStyleCnt="5"/>
      <dgm:spPr/>
    </dgm:pt>
    <dgm:pt modelId="{C2B19A63-4692-4C1B-8119-8A623C619BA3}" type="pres">
      <dgm:prSet presAssocID="{6445056C-727C-4A61-A9C2-9FC8C68D6C1B}" presName="node" presStyleLbl="node1" presStyleIdx="2" presStyleCnt="6">
        <dgm:presLayoutVars>
          <dgm:bulletEnabled val="1"/>
        </dgm:presLayoutVars>
      </dgm:prSet>
      <dgm:spPr/>
    </dgm:pt>
    <dgm:pt modelId="{3D5176BD-1747-4FB3-A49A-D0755A587BA5}" type="pres">
      <dgm:prSet presAssocID="{633F3D10-5437-4409-AE0E-08FD3F15190A}" presName="sibTrans" presStyleLbl="sibTrans1D1" presStyleIdx="2" presStyleCnt="5"/>
      <dgm:spPr/>
    </dgm:pt>
    <dgm:pt modelId="{C04FF214-AB3A-4B74-83C5-F168C3E770E1}" type="pres">
      <dgm:prSet presAssocID="{633F3D10-5437-4409-AE0E-08FD3F15190A}" presName="connectorText" presStyleLbl="sibTrans1D1" presStyleIdx="2" presStyleCnt="5"/>
      <dgm:spPr/>
    </dgm:pt>
    <dgm:pt modelId="{87DBB81F-DDC2-4835-956F-09ED3D904018}" type="pres">
      <dgm:prSet presAssocID="{37561B87-0B6B-4AF2-AF02-2E82A9BBD9D9}" presName="node" presStyleLbl="node1" presStyleIdx="3" presStyleCnt="6">
        <dgm:presLayoutVars>
          <dgm:bulletEnabled val="1"/>
        </dgm:presLayoutVars>
      </dgm:prSet>
      <dgm:spPr/>
    </dgm:pt>
    <dgm:pt modelId="{55272D9D-5555-4640-868D-017534035333}" type="pres">
      <dgm:prSet presAssocID="{C5DB4B5B-6461-4CE0-8567-4F29349E2839}" presName="sibTrans" presStyleLbl="sibTrans1D1" presStyleIdx="3" presStyleCnt="5"/>
      <dgm:spPr/>
    </dgm:pt>
    <dgm:pt modelId="{B10B339B-4478-4E45-A237-9AE7C95C1FFD}" type="pres">
      <dgm:prSet presAssocID="{C5DB4B5B-6461-4CE0-8567-4F29349E2839}" presName="connectorText" presStyleLbl="sibTrans1D1" presStyleIdx="3" presStyleCnt="5"/>
      <dgm:spPr/>
    </dgm:pt>
    <dgm:pt modelId="{6379F10A-4145-4FCF-ADD1-17D9253DDBC9}" type="pres">
      <dgm:prSet presAssocID="{97474C12-1035-4C71-8F6E-043F6F572DB5}" presName="node" presStyleLbl="node1" presStyleIdx="4" presStyleCnt="6">
        <dgm:presLayoutVars>
          <dgm:bulletEnabled val="1"/>
        </dgm:presLayoutVars>
      </dgm:prSet>
      <dgm:spPr/>
    </dgm:pt>
    <dgm:pt modelId="{C3B5B6FF-1C09-4F2A-89BF-C94592881D66}" type="pres">
      <dgm:prSet presAssocID="{B0A7669E-0FA7-4DBC-B135-A5AAC324CC23}" presName="sibTrans" presStyleLbl="sibTrans1D1" presStyleIdx="4" presStyleCnt="5"/>
      <dgm:spPr/>
    </dgm:pt>
    <dgm:pt modelId="{7BF9EEE6-0DA5-4B79-8075-B74A596D7CCA}" type="pres">
      <dgm:prSet presAssocID="{B0A7669E-0FA7-4DBC-B135-A5AAC324CC23}" presName="connectorText" presStyleLbl="sibTrans1D1" presStyleIdx="4" presStyleCnt="5"/>
      <dgm:spPr/>
    </dgm:pt>
    <dgm:pt modelId="{2C0B74B1-0AC5-46DA-A57E-C3C421675B23}" type="pres">
      <dgm:prSet presAssocID="{3B60DF6F-26EC-411B-B7A7-D179F693F34B}" presName="node" presStyleLbl="node1" presStyleIdx="5" presStyleCnt="6">
        <dgm:presLayoutVars>
          <dgm:bulletEnabled val="1"/>
        </dgm:presLayoutVars>
      </dgm:prSet>
      <dgm:spPr/>
    </dgm:pt>
  </dgm:ptLst>
  <dgm:cxnLst>
    <dgm:cxn modelId="{C73F9404-1563-4700-B122-D446178A3609}" type="presOf" srcId="{2ACBCB2C-F98D-4FB2-87AA-D735FF1A70AD}" destId="{5B7D5D5C-D9A3-454D-8CD7-9D2C3F57533D}" srcOrd="0" destOrd="0" presId="urn:microsoft.com/office/officeart/2016/7/layout/RepeatingBendingProcessNew"/>
    <dgm:cxn modelId="{103FDD0A-9BE9-471B-8314-1A4576C66B7C}" srcId="{5EDB86BC-D69E-4E46-BE9E-58EE9AD184E3}" destId="{72C6669A-C714-4B47-876D-1846D55C95DC}" srcOrd="1" destOrd="0" parTransId="{E1AAB671-FE2F-45DC-B155-D2A309D831BB}" sibTransId="{96FCFA7B-1F3E-4978-A559-4BDEF2AC8C5C}"/>
    <dgm:cxn modelId="{19C95513-3A3B-4A25-8257-98D6DE6C0DA5}" type="presOf" srcId="{96FCFA7B-1F3E-4978-A559-4BDEF2AC8C5C}" destId="{06D46EA7-25C1-4523-AB32-6CA348567015}" srcOrd="0" destOrd="0" presId="urn:microsoft.com/office/officeart/2016/7/layout/RepeatingBendingProcessNew"/>
    <dgm:cxn modelId="{5DB7B013-4ACF-49A9-B5A3-88D8C595FDEE}" type="presOf" srcId="{B0A7669E-0FA7-4DBC-B135-A5AAC324CC23}" destId="{7BF9EEE6-0DA5-4B79-8075-B74A596D7CCA}" srcOrd="1" destOrd="0" presId="urn:microsoft.com/office/officeart/2016/7/layout/RepeatingBendingProcessNew"/>
    <dgm:cxn modelId="{4043E826-1C36-4709-8D4F-143E8937DE99}" type="presOf" srcId="{633F3D10-5437-4409-AE0E-08FD3F15190A}" destId="{3D5176BD-1747-4FB3-A49A-D0755A587BA5}" srcOrd="0" destOrd="0" presId="urn:microsoft.com/office/officeart/2016/7/layout/RepeatingBendingProcessNew"/>
    <dgm:cxn modelId="{945FBD2A-E7DD-4D33-B5DD-90599932BAC2}" srcId="{5EDB86BC-D69E-4E46-BE9E-58EE9AD184E3}" destId="{37561B87-0B6B-4AF2-AF02-2E82A9BBD9D9}" srcOrd="3" destOrd="0" parTransId="{ABEA3849-D2E3-42D5-8C24-F65465174861}" sibTransId="{C5DB4B5B-6461-4CE0-8567-4F29349E2839}"/>
    <dgm:cxn modelId="{8B18704C-F8EC-4B62-BAFE-862F49B8B7E5}" type="presOf" srcId="{97474C12-1035-4C71-8F6E-043F6F572DB5}" destId="{6379F10A-4145-4FCF-ADD1-17D9253DDBC9}" srcOrd="0" destOrd="0" presId="urn:microsoft.com/office/officeart/2016/7/layout/RepeatingBendingProcessNew"/>
    <dgm:cxn modelId="{5C80694D-7988-40D9-AA81-EEC94EECF3FE}" type="presOf" srcId="{96FCFA7B-1F3E-4978-A559-4BDEF2AC8C5C}" destId="{C907BE94-F69C-44FD-B62C-4C02FF6C0F55}" srcOrd="1" destOrd="0" presId="urn:microsoft.com/office/officeart/2016/7/layout/RepeatingBendingProcessNew"/>
    <dgm:cxn modelId="{F45C5F50-00E4-4E33-AF7A-952D14BD386A}" srcId="{5EDB86BC-D69E-4E46-BE9E-58EE9AD184E3}" destId="{6445056C-727C-4A61-A9C2-9FC8C68D6C1B}" srcOrd="2" destOrd="0" parTransId="{951BBF7A-D538-430D-B46A-8B5B531C92BF}" sibTransId="{633F3D10-5437-4409-AE0E-08FD3F15190A}"/>
    <dgm:cxn modelId="{9E3E5158-2015-4BA2-BB1C-78A0BA96D984}" type="presOf" srcId="{72C6669A-C714-4B47-876D-1846D55C95DC}" destId="{A1E422B9-ECC5-428C-804D-CCB41F17AB74}" srcOrd="0" destOrd="0" presId="urn:microsoft.com/office/officeart/2016/7/layout/RepeatingBendingProcessNew"/>
    <dgm:cxn modelId="{BC4C5758-AE21-4A70-A4B7-76A0EBAA3C79}" type="presOf" srcId="{4F6B8D09-7EC7-48A0-B640-05773B6F1294}" destId="{E6831BD0-4082-4386-AD22-ECDB567409A5}" srcOrd="1" destOrd="0" presId="urn:microsoft.com/office/officeart/2016/7/layout/RepeatingBendingProcessNew"/>
    <dgm:cxn modelId="{03C9C762-CE92-450B-9289-9EFAB36287A6}" type="presOf" srcId="{633F3D10-5437-4409-AE0E-08FD3F15190A}" destId="{C04FF214-AB3A-4B74-83C5-F168C3E770E1}" srcOrd="1" destOrd="0" presId="urn:microsoft.com/office/officeart/2016/7/layout/RepeatingBendingProcessNew"/>
    <dgm:cxn modelId="{583FCF66-9617-4B62-BB22-98879F841535}" type="presOf" srcId="{37561B87-0B6B-4AF2-AF02-2E82A9BBD9D9}" destId="{87DBB81F-DDC2-4835-956F-09ED3D904018}" srcOrd="0" destOrd="0" presId="urn:microsoft.com/office/officeart/2016/7/layout/RepeatingBendingProcessNew"/>
    <dgm:cxn modelId="{57C5A970-4A2C-43A6-B2A7-F9E9405620A7}" srcId="{5EDB86BC-D69E-4E46-BE9E-58EE9AD184E3}" destId="{3B60DF6F-26EC-411B-B7A7-D179F693F34B}" srcOrd="5" destOrd="0" parTransId="{1C2F4690-B499-4032-A8E3-124B7BD6ED4A}" sibTransId="{6966AEC6-78DB-450B-8E76-66D0B5F41244}"/>
    <dgm:cxn modelId="{50845874-0F36-4100-B6A7-813BE87B7CA3}" type="presOf" srcId="{B8A6F401-536B-4CFB-B300-20410A5B19E8}" destId="{87DBB81F-DDC2-4835-956F-09ED3D904018}" srcOrd="0" destOrd="1" presId="urn:microsoft.com/office/officeart/2016/7/layout/RepeatingBendingProcessNew"/>
    <dgm:cxn modelId="{EB092478-884E-4457-9D85-FCB4274101C8}" type="presOf" srcId="{B0A7669E-0FA7-4DBC-B135-A5AAC324CC23}" destId="{C3B5B6FF-1C09-4F2A-89BF-C94592881D66}" srcOrd="0" destOrd="0" presId="urn:microsoft.com/office/officeart/2016/7/layout/RepeatingBendingProcessNew"/>
    <dgm:cxn modelId="{4BFF95A2-DC8A-4582-A731-A8EEBD3920CC}" srcId="{37561B87-0B6B-4AF2-AF02-2E82A9BBD9D9}" destId="{B8A6F401-536B-4CFB-B300-20410A5B19E8}" srcOrd="0" destOrd="0" parTransId="{1E146FD4-E02F-45EB-9D08-073ECE2D8A99}" sibTransId="{8285BEE4-548E-49A7-9CB8-8F8E9BD77A4B}"/>
    <dgm:cxn modelId="{8A9E03AD-D7A2-4486-ABD0-5F3447716B19}" type="presOf" srcId="{5EDB86BC-D69E-4E46-BE9E-58EE9AD184E3}" destId="{949C0FA6-3117-4AA4-83C4-30E47EBA612E}" srcOrd="0" destOrd="0" presId="urn:microsoft.com/office/officeart/2016/7/layout/RepeatingBendingProcessNew"/>
    <dgm:cxn modelId="{72E0B9AD-A21E-4693-BDAF-B2037098FE6A}" srcId="{5EDB86BC-D69E-4E46-BE9E-58EE9AD184E3}" destId="{2ACBCB2C-F98D-4FB2-87AA-D735FF1A70AD}" srcOrd="0" destOrd="0" parTransId="{B7D2ECC6-311B-42C2-8218-FE3C01701E16}" sibTransId="{4F6B8D09-7EC7-48A0-B640-05773B6F1294}"/>
    <dgm:cxn modelId="{E79311B2-5FF2-461B-B9D7-FE53359A9212}" srcId="{5EDB86BC-D69E-4E46-BE9E-58EE9AD184E3}" destId="{97474C12-1035-4C71-8F6E-043F6F572DB5}" srcOrd="4" destOrd="0" parTransId="{1D709AA5-AF5C-4B18-A893-6C41EE109B7A}" sibTransId="{B0A7669E-0FA7-4DBC-B135-A5AAC324CC23}"/>
    <dgm:cxn modelId="{EA301EB5-EE05-4080-B5AD-199BAC0EDA2A}" type="presOf" srcId="{3B60DF6F-26EC-411B-B7A7-D179F693F34B}" destId="{2C0B74B1-0AC5-46DA-A57E-C3C421675B23}" srcOrd="0" destOrd="0" presId="urn:microsoft.com/office/officeart/2016/7/layout/RepeatingBendingProcessNew"/>
    <dgm:cxn modelId="{08FD1ABE-F220-48BA-9C63-3869EA425894}" type="presOf" srcId="{C5DB4B5B-6461-4CE0-8567-4F29349E2839}" destId="{B10B339B-4478-4E45-A237-9AE7C95C1FFD}" srcOrd="1" destOrd="0" presId="urn:microsoft.com/office/officeart/2016/7/layout/RepeatingBendingProcessNew"/>
    <dgm:cxn modelId="{75B9D7F3-F376-41E1-B78E-3EF01BA388D9}" type="presOf" srcId="{6445056C-727C-4A61-A9C2-9FC8C68D6C1B}" destId="{C2B19A63-4692-4C1B-8119-8A623C619BA3}" srcOrd="0" destOrd="0" presId="urn:microsoft.com/office/officeart/2016/7/layout/RepeatingBendingProcessNew"/>
    <dgm:cxn modelId="{776681F4-AF2C-4428-A2A9-821166DD9B4A}" type="presOf" srcId="{4F6B8D09-7EC7-48A0-B640-05773B6F1294}" destId="{5557C69E-F68B-41FD-AEEF-C401F88A1B39}" srcOrd="0" destOrd="0" presId="urn:microsoft.com/office/officeart/2016/7/layout/RepeatingBendingProcessNew"/>
    <dgm:cxn modelId="{8C3911FA-F15E-40BC-A18E-45637271BC67}" type="presOf" srcId="{C5DB4B5B-6461-4CE0-8567-4F29349E2839}" destId="{55272D9D-5555-4640-868D-017534035333}" srcOrd="0" destOrd="0" presId="urn:microsoft.com/office/officeart/2016/7/layout/RepeatingBendingProcessNew"/>
    <dgm:cxn modelId="{EDBA7B96-D06B-4400-81E4-E8ED672E1A1F}" type="presParOf" srcId="{949C0FA6-3117-4AA4-83C4-30E47EBA612E}" destId="{5B7D5D5C-D9A3-454D-8CD7-9D2C3F57533D}" srcOrd="0" destOrd="0" presId="urn:microsoft.com/office/officeart/2016/7/layout/RepeatingBendingProcessNew"/>
    <dgm:cxn modelId="{E29BD931-AEF5-4AD6-9F65-17464D993986}" type="presParOf" srcId="{949C0FA6-3117-4AA4-83C4-30E47EBA612E}" destId="{5557C69E-F68B-41FD-AEEF-C401F88A1B39}" srcOrd="1" destOrd="0" presId="urn:microsoft.com/office/officeart/2016/7/layout/RepeatingBendingProcessNew"/>
    <dgm:cxn modelId="{CB70B802-F4F1-4011-9EE5-375E4BBA187C}" type="presParOf" srcId="{5557C69E-F68B-41FD-AEEF-C401F88A1B39}" destId="{E6831BD0-4082-4386-AD22-ECDB567409A5}" srcOrd="0" destOrd="0" presId="urn:microsoft.com/office/officeart/2016/7/layout/RepeatingBendingProcessNew"/>
    <dgm:cxn modelId="{B9E9E212-4EA2-43D8-9630-43EF331FE9A2}" type="presParOf" srcId="{949C0FA6-3117-4AA4-83C4-30E47EBA612E}" destId="{A1E422B9-ECC5-428C-804D-CCB41F17AB74}" srcOrd="2" destOrd="0" presId="urn:microsoft.com/office/officeart/2016/7/layout/RepeatingBendingProcessNew"/>
    <dgm:cxn modelId="{D74B3632-BB63-4714-997F-798B94819318}" type="presParOf" srcId="{949C0FA6-3117-4AA4-83C4-30E47EBA612E}" destId="{06D46EA7-25C1-4523-AB32-6CA348567015}" srcOrd="3" destOrd="0" presId="urn:microsoft.com/office/officeart/2016/7/layout/RepeatingBendingProcessNew"/>
    <dgm:cxn modelId="{A5837A4B-0470-4C77-B0C6-EAE8117CAE62}" type="presParOf" srcId="{06D46EA7-25C1-4523-AB32-6CA348567015}" destId="{C907BE94-F69C-44FD-B62C-4C02FF6C0F55}" srcOrd="0" destOrd="0" presId="urn:microsoft.com/office/officeart/2016/7/layout/RepeatingBendingProcessNew"/>
    <dgm:cxn modelId="{3F771190-385F-4392-90ED-8E9CB72CCDA1}" type="presParOf" srcId="{949C0FA6-3117-4AA4-83C4-30E47EBA612E}" destId="{C2B19A63-4692-4C1B-8119-8A623C619BA3}" srcOrd="4" destOrd="0" presId="urn:microsoft.com/office/officeart/2016/7/layout/RepeatingBendingProcessNew"/>
    <dgm:cxn modelId="{F5572EE3-1D55-4C31-87DC-AF7AEA0F05D1}" type="presParOf" srcId="{949C0FA6-3117-4AA4-83C4-30E47EBA612E}" destId="{3D5176BD-1747-4FB3-A49A-D0755A587BA5}" srcOrd="5" destOrd="0" presId="urn:microsoft.com/office/officeart/2016/7/layout/RepeatingBendingProcessNew"/>
    <dgm:cxn modelId="{DB88C2EC-57C9-463A-BCA2-BF05AB423BC0}" type="presParOf" srcId="{3D5176BD-1747-4FB3-A49A-D0755A587BA5}" destId="{C04FF214-AB3A-4B74-83C5-F168C3E770E1}" srcOrd="0" destOrd="0" presId="urn:microsoft.com/office/officeart/2016/7/layout/RepeatingBendingProcessNew"/>
    <dgm:cxn modelId="{2B8FBBA7-5152-4302-A326-5DA311A57B94}" type="presParOf" srcId="{949C0FA6-3117-4AA4-83C4-30E47EBA612E}" destId="{87DBB81F-DDC2-4835-956F-09ED3D904018}" srcOrd="6" destOrd="0" presId="urn:microsoft.com/office/officeart/2016/7/layout/RepeatingBendingProcessNew"/>
    <dgm:cxn modelId="{D2E864B8-6140-48DE-B6C4-3F9C210D5F96}" type="presParOf" srcId="{949C0FA6-3117-4AA4-83C4-30E47EBA612E}" destId="{55272D9D-5555-4640-868D-017534035333}" srcOrd="7" destOrd="0" presId="urn:microsoft.com/office/officeart/2016/7/layout/RepeatingBendingProcessNew"/>
    <dgm:cxn modelId="{F3CE2CEE-73CF-4248-A001-4F7D55C855FD}" type="presParOf" srcId="{55272D9D-5555-4640-868D-017534035333}" destId="{B10B339B-4478-4E45-A237-9AE7C95C1FFD}" srcOrd="0" destOrd="0" presId="urn:microsoft.com/office/officeart/2016/7/layout/RepeatingBendingProcessNew"/>
    <dgm:cxn modelId="{21C8AB1B-21D7-453D-9D3F-F1DA4A8BB8F6}" type="presParOf" srcId="{949C0FA6-3117-4AA4-83C4-30E47EBA612E}" destId="{6379F10A-4145-4FCF-ADD1-17D9253DDBC9}" srcOrd="8" destOrd="0" presId="urn:microsoft.com/office/officeart/2016/7/layout/RepeatingBendingProcessNew"/>
    <dgm:cxn modelId="{C02C9F26-B480-4F8A-AF6A-B2C5B078A496}" type="presParOf" srcId="{949C0FA6-3117-4AA4-83C4-30E47EBA612E}" destId="{C3B5B6FF-1C09-4F2A-89BF-C94592881D66}" srcOrd="9" destOrd="0" presId="urn:microsoft.com/office/officeart/2016/7/layout/RepeatingBendingProcessNew"/>
    <dgm:cxn modelId="{7BE85807-9BAB-4DEA-ABD7-474EE8EF36C2}" type="presParOf" srcId="{C3B5B6FF-1C09-4F2A-89BF-C94592881D66}" destId="{7BF9EEE6-0DA5-4B79-8075-B74A596D7CCA}" srcOrd="0" destOrd="0" presId="urn:microsoft.com/office/officeart/2016/7/layout/RepeatingBendingProcessNew"/>
    <dgm:cxn modelId="{B5AFA2FF-DFBA-4DD7-921E-7C191D622B49}" type="presParOf" srcId="{949C0FA6-3117-4AA4-83C4-30E47EBA612E}" destId="{2C0B74B1-0AC5-46DA-A57E-C3C421675B23}"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7C69E-F68B-41FD-AEEF-C401F88A1B39}">
      <dsp:nvSpPr>
        <dsp:cNvPr id="0" name=""/>
        <dsp:cNvSpPr/>
      </dsp:nvSpPr>
      <dsp:spPr>
        <a:xfrm>
          <a:off x="2788925" y="656073"/>
          <a:ext cx="503936" cy="91440"/>
        </a:xfrm>
        <a:custGeom>
          <a:avLst/>
          <a:gdLst/>
          <a:ahLst/>
          <a:cxnLst/>
          <a:rect l="0" t="0" r="0" b="0"/>
          <a:pathLst>
            <a:path>
              <a:moveTo>
                <a:pt x="0" y="45720"/>
              </a:moveTo>
              <a:lnTo>
                <a:pt x="503936" y="45720"/>
              </a:lnTo>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27530" y="699117"/>
        <a:ext cx="26726" cy="5350"/>
      </dsp:txXfrm>
    </dsp:sp>
    <dsp:sp modelId="{5B7D5D5C-D9A3-454D-8CD7-9D2C3F57533D}">
      <dsp:nvSpPr>
        <dsp:cNvPr id="0" name=""/>
        <dsp:cNvSpPr/>
      </dsp:nvSpPr>
      <dsp:spPr>
        <a:xfrm>
          <a:off x="466652" y="4571"/>
          <a:ext cx="2324072" cy="1394443"/>
        </a:xfrm>
        <a:prstGeom prst="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882" tIns="119539" rIns="113882" bIns="119539" numCol="1" spcCol="1270" anchor="ctr" anchorCtr="0">
          <a:noAutofit/>
        </a:bodyPr>
        <a:lstStyle/>
        <a:p>
          <a:pPr marL="0" lvl="0" indent="0" algn="ctr" defTabSz="711200">
            <a:lnSpc>
              <a:spcPct val="90000"/>
            </a:lnSpc>
            <a:spcBef>
              <a:spcPct val="0"/>
            </a:spcBef>
            <a:spcAft>
              <a:spcPct val="35000"/>
            </a:spcAft>
            <a:buNone/>
          </a:pPr>
          <a:r>
            <a:rPr lang="en-US" sz="1600" b="1" kern="1200" dirty="0"/>
            <a:t>“Unbanked” or customers who choose not to use a credit accounts, may not be able to access new MaaS services</a:t>
          </a:r>
        </a:p>
      </dsp:txBody>
      <dsp:txXfrm>
        <a:off x="466652" y="4571"/>
        <a:ext cx="2324072" cy="1394443"/>
      </dsp:txXfrm>
    </dsp:sp>
    <dsp:sp modelId="{06D46EA7-25C1-4523-AB32-6CA348567015}">
      <dsp:nvSpPr>
        <dsp:cNvPr id="0" name=""/>
        <dsp:cNvSpPr/>
      </dsp:nvSpPr>
      <dsp:spPr>
        <a:xfrm>
          <a:off x="1628688" y="1397214"/>
          <a:ext cx="2858609" cy="503936"/>
        </a:xfrm>
        <a:custGeom>
          <a:avLst/>
          <a:gdLst/>
          <a:ahLst/>
          <a:cxnLst/>
          <a:rect l="0" t="0" r="0" b="0"/>
          <a:pathLst>
            <a:path>
              <a:moveTo>
                <a:pt x="2858609" y="0"/>
              </a:moveTo>
              <a:lnTo>
                <a:pt x="2858609" y="269068"/>
              </a:lnTo>
              <a:lnTo>
                <a:pt x="0" y="269068"/>
              </a:lnTo>
              <a:lnTo>
                <a:pt x="0" y="503936"/>
              </a:lnTo>
            </a:path>
          </a:pathLst>
        </a:custGeom>
        <a:noFill/>
        <a:ln w="6350" cap="flat" cmpd="sng" algn="ctr">
          <a:solidFill>
            <a:schemeClr val="accent3">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985289" y="1646507"/>
        <a:ext cx="145407" cy="5350"/>
      </dsp:txXfrm>
    </dsp:sp>
    <dsp:sp modelId="{A1E422B9-ECC5-428C-804D-CCB41F17AB74}">
      <dsp:nvSpPr>
        <dsp:cNvPr id="0" name=""/>
        <dsp:cNvSpPr/>
      </dsp:nvSpPr>
      <dsp:spPr>
        <a:xfrm>
          <a:off x="3325261" y="4571"/>
          <a:ext cx="2324072" cy="1394443"/>
        </a:xfrm>
        <a:prstGeom prst="rect">
          <a:avLst/>
        </a:prstGeom>
        <a:gradFill flip="none" rotWithShape="0">
          <a:gsLst>
            <a:gs pos="0">
              <a:schemeClr val="accent3">
                <a:lumMod val="89000"/>
              </a:schemeClr>
            </a:gs>
            <a:gs pos="23000">
              <a:schemeClr val="accent3">
                <a:lumMod val="89000"/>
              </a:schemeClr>
            </a:gs>
            <a:gs pos="84000">
              <a:schemeClr val="accent3">
                <a:lumMod val="75000"/>
              </a:schemeClr>
            </a:gs>
            <a:gs pos="97000">
              <a:schemeClr val="accent3">
                <a:lumMod val="70000"/>
              </a:schemeClr>
            </a:gs>
          </a:gsLst>
          <a:path path="circle">
            <a:fillToRect l="50000" t="50000" r="50000" b="50000"/>
          </a:path>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882" tIns="119539" rIns="113882" bIns="119539" numCol="1" spcCol="1270" anchor="ctr" anchorCtr="0">
          <a:noAutofit/>
        </a:bodyPr>
        <a:lstStyle/>
        <a:p>
          <a:pPr marL="0" lvl="0" indent="0" algn="ctr" defTabSz="711200">
            <a:lnSpc>
              <a:spcPct val="90000"/>
            </a:lnSpc>
            <a:spcBef>
              <a:spcPct val="0"/>
            </a:spcBef>
            <a:spcAft>
              <a:spcPct val="35000"/>
            </a:spcAft>
            <a:buNone/>
          </a:pPr>
          <a:r>
            <a:rPr lang="en-US" sz="1600" b="1" kern="1200" dirty="0"/>
            <a:t>Accessibility and inclusivity</a:t>
          </a:r>
        </a:p>
      </dsp:txBody>
      <dsp:txXfrm>
        <a:off x="3325261" y="4571"/>
        <a:ext cx="2324072" cy="1394443"/>
      </dsp:txXfrm>
    </dsp:sp>
    <dsp:sp modelId="{3D5176BD-1747-4FB3-A49A-D0755A587BA5}">
      <dsp:nvSpPr>
        <dsp:cNvPr id="0" name=""/>
        <dsp:cNvSpPr/>
      </dsp:nvSpPr>
      <dsp:spPr>
        <a:xfrm>
          <a:off x="2788925" y="2585053"/>
          <a:ext cx="503936" cy="91440"/>
        </a:xfrm>
        <a:custGeom>
          <a:avLst/>
          <a:gdLst/>
          <a:ahLst/>
          <a:cxnLst/>
          <a:rect l="0" t="0" r="0" b="0"/>
          <a:pathLst>
            <a:path>
              <a:moveTo>
                <a:pt x="0" y="45720"/>
              </a:moveTo>
              <a:lnTo>
                <a:pt x="503936" y="45720"/>
              </a:lnTo>
            </a:path>
          </a:pathLst>
        </a:custGeom>
        <a:noFill/>
        <a:ln w="6350" cap="flat" cmpd="sng" algn="ctr">
          <a:solidFill>
            <a:schemeClr val="accent4">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27530" y="2628098"/>
        <a:ext cx="26726" cy="5350"/>
      </dsp:txXfrm>
    </dsp:sp>
    <dsp:sp modelId="{C2B19A63-4692-4C1B-8119-8A623C619BA3}">
      <dsp:nvSpPr>
        <dsp:cNvPr id="0" name=""/>
        <dsp:cNvSpPr/>
      </dsp:nvSpPr>
      <dsp:spPr>
        <a:xfrm>
          <a:off x="466652" y="1933551"/>
          <a:ext cx="2324072" cy="1394443"/>
        </a:xfrm>
        <a:prstGeom prst="rect">
          <a:avLst/>
        </a:prstGeom>
        <a:solidFill>
          <a:srgbClr val="B61A6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882" tIns="119539" rIns="113882" bIns="119539" numCol="1" spcCol="1270" anchor="ctr" anchorCtr="0">
          <a:noAutofit/>
        </a:bodyPr>
        <a:lstStyle/>
        <a:p>
          <a:pPr marL="0" lvl="0" indent="0" algn="ctr" defTabSz="711200">
            <a:lnSpc>
              <a:spcPct val="90000"/>
            </a:lnSpc>
            <a:spcBef>
              <a:spcPct val="0"/>
            </a:spcBef>
            <a:spcAft>
              <a:spcPct val="35000"/>
            </a:spcAft>
            <a:buNone/>
          </a:pPr>
          <a:r>
            <a:rPr lang="en-US" sz="1600" b="1" kern="1200" dirty="0"/>
            <a:t>Customers who do not have smartphones need to interact with MaaS</a:t>
          </a:r>
        </a:p>
      </dsp:txBody>
      <dsp:txXfrm>
        <a:off x="466652" y="1933551"/>
        <a:ext cx="2324072" cy="1394443"/>
      </dsp:txXfrm>
    </dsp:sp>
    <dsp:sp modelId="{55272D9D-5555-4640-868D-017534035333}">
      <dsp:nvSpPr>
        <dsp:cNvPr id="0" name=""/>
        <dsp:cNvSpPr/>
      </dsp:nvSpPr>
      <dsp:spPr>
        <a:xfrm>
          <a:off x="1628688" y="3326195"/>
          <a:ext cx="2858609" cy="503936"/>
        </a:xfrm>
        <a:custGeom>
          <a:avLst/>
          <a:gdLst/>
          <a:ahLst/>
          <a:cxnLst/>
          <a:rect l="0" t="0" r="0" b="0"/>
          <a:pathLst>
            <a:path>
              <a:moveTo>
                <a:pt x="2858609" y="0"/>
              </a:moveTo>
              <a:lnTo>
                <a:pt x="2858609" y="269068"/>
              </a:lnTo>
              <a:lnTo>
                <a:pt x="0" y="269068"/>
              </a:lnTo>
              <a:lnTo>
                <a:pt x="0" y="503936"/>
              </a:lnTo>
            </a:path>
          </a:pathLst>
        </a:custGeom>
        <a:noFill/>
        <a:ln w="6350" cap="flat" cmpd="sng" algn="ctr">
          <a:solidFill>
            <a:schemeClr val="accent5">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985289" y="3575488"/>
        <a:ext cx="145407" cy="5350"/>
      </dsp:txXfrm>
    </dsp:sp>
    <dsp:sp modelId="{87DBB81F-DDC2-4835-956F-09ED3D904018}">
      <dsp:nvSpPr>
        <dsp:cNvPr id="0" name=""/>
        <dsp:cNvSpPr/>
      </dsp:nvSpPr>
      <dsp:spPr>
        <a:xfrm>
          <a:off x="3325261" y="1933551"/>
          <a:ext cx="2324072" cy="1394443"/>
        </a:xfrm>
        <a:prstGeom prst="rect">
          <a:avLst/>
        </a:prstGeom>
        <a:solidFill>
          <a:schemeClr val="accent6">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882" tIns="119539" rIns="113882" bIns="119539" numCol="1" spcCol="1270" anchor="t" anchorCtr="0">
          <a:noAutofit/>
        </a:bodyPr>
        <a:lstStyle/>
        <a:p>
          <a:pPr marL="0" lvl="0" indent="0" algn="ctr" defTabSz="711200">
            <a:lnSpc>
              <a:spcPct val="90000"/>
            </a:lnSpc>
            <a:spcBef>
              <a:spcPct val="0"/>
            </a:spcBef>
            <a:spcAft>
              <a:spcPct val="35000"/>
            </a:spcAft>
            <a:buNone/>
          </a:pPr>
          <a:r>
            <a:rPr lang="en-US" sz="1600" b="1" kern="1200" dirty="0"/>
            <a:t>Commuter Benefits in the U.S. (3M commuters receive this benefit)             </a:t>
          </a:r>
          <a:r>
            <a:rPr lang="en-US" sz="1600" b="0" kern="1200" dirty="0"/>
            <a:t>IRS rules complicate multimodal payments</a:t>
          </a:r>
        </a:p>
        <a:p>
          <a:pPr marL="57150" lvl="1" indent="-57150" algn="l" defTabSz="488950">
            <a:lnSpc>
              <a:spcPct val="90000"/>
            </a:lnSpc>
            <a:spcBef>
              <a:spcPct val="0"/>
            </a:spcBef>
            <a:spcAft>
              <a:spcPct val="15000"/>
            </a:spcAft>
            <a:buChar char="•"/>
          </a:pPr>
          <a:endParaRPr lang="en-US" sz="1100" kern="1200" dirty="0"/>
        </a:p>
      </dsp:txBody>
      <dsp:txXfrm>
        <a:off x="3325261" y="1933551"/>
        <a:ext cx="2324072" cy="1394443"/>
      </dsp:txXfrm>
    </dsp:sp>
    <dsp:sp modelId="{C3B5B6FF-1C09-4F2A-89BF-C94592881D66}">
      <dsp:nvSpPr>
        <dsp:cNvPr id="0" name=""/>
        <dsp:cNvSpPr/>
      </dsp:nvSpPr>
      <dsp:spPr>
        <a:xfrm>
          <a:off x="2788925" y="4514033"/>
          <a:ext cx="503936" cy="91440"/>
        </a:xfrm>
        <a:custGeom>
          <a:avLst/>
          <a:gdLst/>
          <a:ahLst/>
          <a:cxnLst/>
          <a:rect l="0" t="0" r="0" b="0"/>
          <a:pathLst>
            <a:path>
              <a:moveTo>
                <a:pt x="0" y="45720"/>
              </a:moveTo>
              <a:lnTo>
                <a:pt x="503936" y="45720"/>
              </a:lnTo>
            </a:path>
          </a:pathLst>
        </a:custGeom>
        <a:noFill/>
        <a:ln w="6350" cap="flat" cmpd="sng" algn="ctr">
          <a:solidFill>
            <a:schemeClr val="accent6">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27530" y="4557078"/>
        <a:ext cx="26726" cy="5350"/>
      </dsp:txXfrm>
    </dsp:sp>
    <dsp:sp modelId="{6379F10A-4145-4FCF-ADD1-17D9253DDBC9}">
      <dsp:nvSpPr>
        <dsp:cNvPr id="0" name=""/>
        <dsp:cNvSpPr/>
      </dsp:nvSpPr>
      <dsp:spPr>
        <a:xfrm>
          <a:off x="466652" y="3862532"/>
          <a:ext cx="2324072" cy="1394443"/>
        </a:xfrm>
        <a:prstGeom prst="rect">
          <a:avLst/>
        </a:prstGeom>
        <a:solidFill>
          <a:srgbClr val="00194C"/>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882" tIns="119539" rIns="113882" bIns="119539" numCol="1" spcCol="1270" anchor="ctr" anchorCtr="0">
          <a:noAutofit/>
        </a:bodyPr>
        <a:lstStyle/>
        <a:p>
          <a:pPr marL="0" lvl="0" indent="0" algn="ctr" defTabSz="711200">
            <a:lnSpc>
              <a:spcPct val="90000"/>
            </a:lnSpc>
            <a:spcBef>
              <a:spcPct val="0"/>
            </a:spcBef>
            <a:spcAft>
              <a:spcPct val="35000"/>
            </a:spcAft>
            <a:buNone/>
          </a:pPr>
          <a:r>
            <a:rPr lang="en-US" sz="1600" b="1" kern="1200" dirty="0"/>
            <a:t>Integrating with legacy technologies</a:t>
          </a:r>
        </a:p>
      </dsp:txBody>
      <dsp:txXfrm>
        <a:off x="466652" y="3862532"/>
        <a:ext cx="2324072" cy="1394443"/>
      </dsp:txXfrm>
    </dsp:sp>
    <dsp:sp modelId="{2C0B74B1-0AC5-46DA-A57E-C3C421675B23}">
      <dsp:nvSpPr>
        <dsp:cNvPr id="0" name=""/>
        <dsp:cNvSpPr/>
      </dsp:nvSpPr>
      <dsp:spPr>
        <a:xfrm>
          <a:off x="3325261" y="3862532"/>
          <a:ext cx="2324072" cy="1394443"/>
        </a:xfrm>
        <a:prstGeom prst="rect">
          <a:avLst/>
        </a:prstGeom>
        <a:solidFill>
          <a:srgbClr val="FFC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882" tIns="119539" rIns="113882" bIns="119539" numCol="1" spcCol="1270" anchor="ctr" anchorCtr="0">
          <a:noAutofit/>
        </a:bodyPr>
        <a:lstStyle/>
        <a:p>
          <a:pPr marL="0" lvl="0" indent="0" algn="ctr" defTabSz="711200">
            <a:lnSpc>
              <a:spcPct val="90000"/>
            </a:lnSpc>
            <a:spcBef>
              <a:spcPct val="0"/>
            </a:spcBef>
            <a:spcAft>
              <a:spcPct val="35000"/>
            </a:spcAft>
            <a:buNone/>
          </a:pPr>
          <a:r>
            <a:rPr lang="en-US" sz="1600" b="1" kern="1200" dirty="0"/>
            <a:t>Regulations, policies and standards for payment acceptance </a:t>
          </a:r>
        </a:p>
      </dsp:txBody>
      <dsp:txXfrm>
        <a:off x="3325261" y="3862532"/>
        <a:ext cx="2324072" cy="1394443"/>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fld id="{A9733991-44DF-4A32-87BC-E7D263FE9232}" type="datetimeFigureOut">
              <a:rPr lang="en-US" smtClean="0"/>
              <a:t>4/29/19</a:t>
            </a:fld>
            <a:endParaRPr lang="en-US" dirty="0"/>
          </a:p>
        </p:txBody>
      </p:sp>
      <p:sp>
        <p:nvSpPr>
          <p:cNvPr id="4" name="Footer Placeholder 3"/>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fld id="{EC3E70E2-572F-43DD-8FEA-5D032BAC7138}" type="slidenum">
              <a:rPr lang="en-US" smtClean="0"/>
              <a:t>‹#›</a:t>
            </a:fld>
            <a:endParaRPr lang="en-US" dirty="0"/>
          </a:p>
        </p:txBody>
      </p:sp>
    </p:spTree>
    <p:extLst>
      <p:ext uri="{BB962C8B-B14F-4D97-AF65-F5344CB8AC3E}">
        <p14:creationId xmlns:p14="http://schemas.microsoft.com/office/powerpoint/2010/main" val="18285404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B419A717-FD68-6949-8607-C69DF3F928F5}" type="datetimeFigureOut">
              <a:rPr lang="en-US" smtClean="0"/>
              <a:t>4/29/19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759A5618-1BEB-7345-996D-CBB988B6DF54}" type="slidenum">
              <a:rPr lang="en-US" smtClean="0"/>
              <a:t>‹#›</a:t>
            </a:fld>
            <a:endParaRPr lang="en-US" dirty="0"/>
          </a:p>
        </p:txBody>
      </p:sp>
    </p:spTree>
    <p:extLst>
      <p:ext uri="{BB962C8B-B14F-4D97-AF65-F5344CB8AC3E}">
        <p14:creationId xmlns:p14="http://schemas.microsoft.com/office/powerpoint/2010/main" val="9081139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361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2494785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408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087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helps to summarize social changes which will influence how DART will deliver various services in the future.   </a:t>
            </a:r>
          </a:p>
          <a:p>
            <a:endParaRPr lang="en-US" dirty="0"/>
          </a:p>
          <a:p>
            <a:r>
              <a:rPr lang="en-US" dirty="0"/>
              <a:t>Impacts on ridership:</a:t>
            </a:r>
          </a:p>
          <a:p>
            <a:pPr marL="228600" indent="-228600">
              <a:buFont typeface="+mj-lt"/>
              <a:buAutoNum type="arabicPeriod"/>
            </a:pPr>
            <a:r>
              <a:rPr lang="en-US" dirty="0"/>
              <a:t>Riders will want transportation options that they can choose from to match their lifestyle </a:t>
            </a:r>
          </a:p>
          <a:p>
            <a:pPr marL="228600" indent="-228600">
              <a:buFont typeface="+mj-lt"/>
              <a:buAutoNum type="arabicPeriod"/>
            </a:pPr>
            <a:r>
              <a:rPr lang="en-US" dirty="0"/>
              <a:t>Connected living (home, work, and city) is an ecosystem which riders are using an array of integrated devices to gain access and ubiquitous connectivity anytime and anywhere.</a:t>
            </a:r>
          </a:p>
          <a:p>
            <a:pPr marL="228600" indent="-228600">
              <a:buFont typeface="+mj-lt"/>
              <a:buAutoNum type="arabicPeriod"/>
            </a:pPr>
            <a:r>
              <a:rPr lang="en-US" dirty="0"/>
              <a:t>Convergence of industries is driving unconventional players in to new markets i.e. Google and Nest, Facebook and Oculus</a:t>
            </a:r>
          </a:p>
          <a:p>
            <a:pPr marL="228600" indent="-228600">
              <a:buFont typeface="+mj-lt"/>
              <a:buAutoNum type="arabicPeriod"/>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907817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WeChatPay and Alipay are closed loop products – QR Codes</a:t>
            </a:r>
          </a:p>
          <a:p>
            <a:endParaRPr lang="en-US" dirty="0"/>
          </a:p>
          <a:p>
            <a:r>
              <a:rPr lang="en-US" sz="1200" b="0" i="0" kern="1200" dirty="0">
                <a:solidFill>
                  <a:schemeClr val="tx1"/>
                </a:solidFill>
                <a:effectLst/>
                <a:latin typeface="+mn-lt"/>
                <a:ea typeface="+mn-ea"/>
                <a:cs typeface="+mn-cs"/>
              </a:rPr>
              <a:t>Japan remains a largely untapped market. Research has found that close to 70 percent of Japanese consumers across all age groups still prefer to use cash when making in-store purchases, mainly due to security concerns with mobile payments.</a:t>
            </a:r>
            <a:endParaRPr lang="en-US" dirty="0"/>
          </a:p>
        </p:txBody>
      </p:sp>
      <p:sp>
        <p:nvSpPr>
          <p:cNvPr id="4" name="Slide Number Placeholder 3"/>
          <p:cNvSpPr>
            <a:spLocks noGrp="1"/>
          </p:cNvSpPr>
          <p:nvPr>
            <p:ph type="sldNum" sz="quarter" idx="10"/>
          </p:nvPr>
        </p:nvSpPr>
        <p:spPr/>
        <p:txBody>
          <a:bodyPr/>
          <a:lstStyle/>
          <a:p>
            <a:fld id="{B0FCC8D5-6D68-A443-97C0-91AE5977134B}" type="slidenum">
              <a:rPr lang="en-US" smtClean="0"/>
              <a:pPr/>
              <a:t>7</a:t>
            </a:fld>
            <a:endParaRPr lang="en-US" dirty="0"/>
          </a:p>
        </p:txBody>
      </p:sp>
    </p:spTree>
    <p:extLst>
      <p:ext uri="{BB962C8B-B14F-4D97-AF65-F5344CB8AC3E}">
        <p14:creationId xmlns:p14="http://schemas.microsoft.com/office/powerpoint/2010/main" val="3635999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industry outlook provides a high-level overview of considerations that DART will need to further examine during calendar 2019. Some of these changes will have a direct impact on DART services in the near term. </a:t>
            </a:r>
          </a:p>
          <a:p>
            <a:endParaRPr lang="en-US" dirty="0"/>
          </a:p>
          <a:p>
            <a:r>
              <a:rPr lang="en-US" dirty="0"/>
              <a:t>What makes a smart city:</a:t>
            </a:r>
          </a:p>
          <a:p>
            <a:r>
              <a:rPr lang="en-US" dirty="0"/>
              <a:t>The modern smart city is usually a city that has partnered with private and public enterprises and businesses to leverage technology to:</a:t>
            </a:r>
          </a:p>
          <a:p>
            <a:pPr marL="171450" indent="-171450">
              <a:buFont typeface="Arial" panose="020B0604020202020204" pitchFamily="34" charset="0"/>
              <a:buChar char="•"/>
            </a:pPr>
            <a:r>
              <a:rPr lang="en-US" dirty="0"/>
              <a:t>Enhance energy usage efficiency</a:t>
            </a:r>
          </a:p>
          <a:p>
            <a:pPr marL="171450" indent="-171450">
              <a:buFont typeface="Arial" panose="020B0604020202020204" pitchFamily="34" charset="0"/>
              <a:buChar char="•"/>
            </a:pPr>
            <a:r>
              <a:rPr lang="en-US" dirty="0"/>
              <a:t>Implement better waste management</a:t>
            </a:r>
          </a:p>
          <a:p>
            <a:pPr marL="171450" indent="-171450">
              <a:buFont typeface="Arial" panose="020B0604020202020204" pitchFamily="34" charset="0"/>
              <a:buChar char="•"/>
            </a:pPr>
            <a:r>
              <a:rPr lang="en-US" dirty="0"/>
              <a:t>Improve public transportation</a:t>
            </a:r>
          </a:p>
          <a:p>
            <a:pPr marL="171450" indent="-171450">
              <a:buFont typeface="Arial" panose="020B0604020202020204" pitchFamily="34" charset="0"/>
              <a:buChar char="•"/>
            </a:pPr>
            <a:r>
              <a:rPr lang="en-US" dirty="0"/>
              <a:t>Use data to make informed building and planning decisions</a:t>
            </a:r>
          </a:p>
          <a:p>
            <a:pPr marL="171450" indent="-171450">
              <a:buFont typeface="Arial" panose="020B0604020202020204" pitchFamily="34" charset="0"/>
              <a:buChar char="•"/>
            </a:pPr>
            <a:r>
              <a:rPr lang="en-US" dirty="0"/>
              <a:t>Make public communication like public Wi-Fi available</a:t>
            </a:r>
          </a:p>
          <a:p>
            <a:pPr marL="171450" indent="-171450">
              <a:buFont typeface="Arial" panose="020B0604020202020204" pitchFamily="34" charset="0"/>
              <a:buChar char="•"/>
            </a:pPr>
            <a:r>
              <a:rPr lang="en-US" dirty="0"/>
              <a:t>Improve public safety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sz="1200" b="0" i="0" u="none" kern="1200" dirty="0">
                <a:solidFill>
                  <a:schemeClr val="tx1"/>
                </a:solidFill>
                <a:effectLst/>
                <a:latin typeface="+mn-lt"/>
                <a:ea typeface="+mn-ea"/>
                <a:cs typeface="+mn-cs"/>
              </a:rPr>
              <a:t>Examples include San Francisco, Boston, Atlanta, Columbus, Ohio, DC, LA and New York. Dallas and Austin are becoming smart cities.</a:t>
            </a:r>
            <a:endParaRPr lang="en-US" dirty="0"/>
          </a:p>
        </p:txBody>
      </p:sp>
    </p:spTree>
    <p:extLst>
      <p:ext uri="{BB962C8B-B14F-4D97-AF65-F5344CB8AC3E}">
        <p14:creationId xmlns:p14="http://schemas.microsoft.com/office/powerpoint/2010/main" val="43132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in the DFW area population will largely impact the types of services offered to riders. </a:t>
            </a:r>
          </a:p>
        </p:txBody>
      </p:sp>
    </p:spTree>
    <p:extLst>
      <p:ext uri="{BB962C8B-B14F-4D97-AF65-F5344CB8AC3E}">
        <p14:creationId xmlns:p14="http://schemas.microsoft.com/office/powerpoint/2010/main" val="2008116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does success look like:</a:t>
            </a:r>
          </a:p>
          <a:p>
            <a:pPr marL="171450" indent="-171450">
              <a:buFont typeface="Arial" panose="020B0604020202020204" pitchFamily="34" charset="0"/>
              <a:buChar char="•"/>
            </a:pPr>
            <a:r>
              <a:rPr lang="en-US" dirty="0"/>
              <a:t>Minimizing traffic congestion in the region and reducing the overwhelming dependency on the single occupancy vehicles during peak travel times.</a:t>
            </a:r>
          </a:p>
          <a:p>
            <a:pPr marL="171450" indent="-171450">
              <a:buFont typeface="Arial" panose="020B0604020202020204" pitchFamily="34" charset="0"/>
              <a:buChar char="•"/>
            </a:pPr>
            <a:r>
              <a:rPr lang="en-US" dirty="0"/>
              <a:t>Find a scalable plan that enables DART to add more coverage within North Texas with a cheaper cost structure</a:t>
            </a:r>
          </a:p>
          <a:p>
            <a:pPr marL="171450" indent="-171450">
              <a:buFont typeface="Arial" panose="020B0604020202020204" pitchFamily="34" charset="0"/>
              <a:buChar char="•"/>
            </a:pPr>
            <a:r>
              <a:rPr lang="en-US" dirty="0"/>
              <a:t>Reducing the overwhelming dependency on the single occupancy vehicles.</a:t>
            </a:r>
          </a:p>
          <a:p>
            <a:pPr marL="171450" indent="-171450">
              <a:buFont typeface="Arial" panose="020B0604020202020204" pitchFamily="34" charset="0"/>
              <a:buChar char="•"/>
            </a:pPr>
            <a:r>
              <a:rPr lang="en-US" dirty="0"/>
              <a:t>Improving the customer experience by integrating equitable mobility on demand options to DART’s portfolio of public transit options.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Initiating pilots to start the journey and realizing some quite wins for the agency.</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24776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kern="1200" dirty="0">
                <a:solidFill>
                  <a:schemeClr val="tx1"/>
                </a:solidFill>
                <a:effectLst/>
                <a:latin typeface="+mn-lt"/>
                <a:ea typeface="+mn-ea"/>
                <a:cs typeface="+mn-cs"/>
              </a:rPr>
              <a:t>the opportunities and challenges in the technology and policy areas can be used to begin to implement solutions for disabled, low-income and elderly travelers.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16</a:t>
            </a:fld>
            <a:endParaRPr lang="en-US" dirty="0"/>
          </a:p>
        </p:txBody>
      </p:sp>
    </p:spTree>
    <p:extLst>
      <p:ext uri="{BB962C8B-B14F-4D97-AF65-F5344CB8AC3E}">
        <p14:creationId xmlns:p14="http://schemas.microsoft.com/office/powerpoint/2010/main" val="2803409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Business Modeling – To include evaluating regulation, policy and funding source requirements</a:t>
            </a:r>
          </a:p>
          <a:p>
            <a:endParaRPr lang="en-US" sz="1000" dirty="0"/>
          </a:p>
          <a:p>
            <a:r>
              <a:rPr lang="en-US" sz="1000" dirty="0"/>
              <a:t>Mobility Behavior – Understanding innovation and riding patterns is the basis for designing customized transportation solutions</a:t>
            </a:r>
          </a:p>
          <a:p>
            <a:endParaRPr lang="en-US" sz="1000" dirty="0"/>
          </a:p>
        </p:txBody>
      </p:sp>
    </p:spTree>
    <p:extLst>
      <p:ext uri="{BB962C8B-B14F-4D97-AF65-F5344CB8AC3E}">
        <p14:creationId xmlns:p14="http://schemas.microsoft.com/office/powerpoint/2010/main" val="1756878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1165-3EA1-4990-B50B-32D4409E498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60F6A9A-6D63-4CE4-9D5F-CB36E939CA8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0C19A82-FE96-4FFD-B350-BF2DFD8E0479}"/>
              </a:ext>
            </a:extLst>
          </p:cNvPr>
          <p:cNvSpPr>
            <a:spLocks noGrp="1"/>
          </p:cNvSpPr>
          <p:nvPr>
            <p:ph type="dt" sz="half" idx="10"/>
          </p:nvPr>
        </p:nvSpPr>
        <p:spPr/>
        <p:txBody>
          <a:bodyPr/>
          <a:lstStyle/>
          <a:p>
            <a:fld id="{BCC0AA52-979F-4A88-AE5C-3D7403F77ED3}" type="datetimeFigureOut">
              <a:rPr lang="en-US" smtClean="0"/>
              <a:t>4/29/19</a:t>
            </a:fld>
            <a:endParaRPr lang="en-US" dirty="0"/>
          </a:p>
        </p:txBody>
      </p:sp>
      <p:sp>
        <p:nvSpPr>
          <p:cNvPr id="5" name="Footer Placeholder 4">
            <a:extLst>
              <a:ext uri="{FF2B5EF4-FFF2-40B4-BE49-F238E27FC236}">
                <a16:creationId xmlns:a16="http://schemas.microsoft.com/office/drawing/2014/main" id="{BA96556A-71C9-4F8B-A71A-2B2D30437A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D3D866-2F97-4ED7-BDB4-89CC9DECE705}"/>
              </a:ext>
            </a:extLst>
          </p:cNvPr>
          <p:cNvSpPr>
            <a:spLocks noGrp="1"/>
          </p:cNvSpPr>
          <p:nvPr>
            <p:ph type="sldNum" sz="quarter" idx="12"/>
          </p:nvPr>
        </p:nvSpPr>
        <p:spPr/>
        <p:txBody>
          <a:bodyPr/>
          <a:lstStyle/>
          <a:p>
            <a:fld id="{1382D28A-EAD0-4026-AC24-D666E8C51C92}" type="slidenum">
              <a:rPr lang="en-US" smtClean="0"/>
              <a:t>‹#›</a:t>
            </a:fld>
            <a:endParaRPr lang="en-US" dirty="0"/>
          </a:p>
        </p:txBody>
      </p:sp>
    </p:spTree>
    <p:extLst>
      <p:ext uri="{BB962C8B-B14F-4D97-AF65-F5344CB8AC3E}">
        <p14:creationId xmlns:p14="http://schemas.microsoft.com/office/powerpoint/2010/main" val="166707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A12C-833B-4F68-8827-851544BA3E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86464B-A748-4741-B97E-AB64F5F56F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0BA1D3-0894-402E-B56F-D4BF30714555}"/>
              </a:ext>
            </a:extLst>
          </p:cNvPr>
          <p:cNvSpPr>
            <a:spLocks noGrp="1"/>
          </p:cNvSpPr>
          <p:nvPr>
            <p:ph type="dt" sz="half" idx="10"/>
          </p:nvPr>
        </p:nvSpPr>
        <p:spPr/>
        <p:txBody>
          <a:bodyPr/>
          <a:lstStyle/>
          <a:p>
            <a:fld id="{8F077A6F-90DD-4A05-AAFC-5BE40A507BD1}" type="datetimeFigureOut">
              <a:rPr lang="en-US" smtClean="0"/>
              <a:t>4/29/19</a:t>
            </a:fld>
            <a:endParaRPr lang="en-US"/>
          </a:p>
        </p:txBody>
      </p:sp>
      <p:sp>
        <p:nvSpPr>
          <p:cNvPr id="5" name="Footer Placeholder 4">
            <a:extLst>
              <a:ext uri="{FF2B5EF4-FFF2-40B4-BE49-F238E27FC236}">
                <a16:creationId xmlns:a16="http://schemas.microsoft.com/office/drawing/2014/main" id="{D2410AA6-C651-46C2-B679-FC991D1B2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21FBD6-2B54-4BE9-BCA2-07AD0B6354F3}"/>
              </a:ext>
            </a:extLst>
          </p:cNvPr>
          <p:cNvSpPr>
            <a:spLocks noGrp="1"/>
          </p:cNvSpPr>
          <p:nvPr>
            <p:ph type="sldNum" sz="quarter" idx="12"/>
          </p:nvPr>
        </p:nvSpPr>
        <p:spPr/>
        <p:txBody>
          <a:bodyPr/>
          <a:lstStyle/>
          <a:p>
            <a:fld id="{471AC77C-D647-A046-87BB-F005665A7C23}" type="slidenum">
              <a:rPr lang="en-US" smtClean="0"/>
              <a:t>‹#›</a:t>
            </a:fld>
            <a:endParaRPr lang="en-US" dirty="0"/>
          </a:p>
        </p:txBody>
      </p:sp>
    </p:spTree>
    <p:extLst>
      <p:ext uri="{BB962C8B-B14F-4D97-AF65-F5344CB8AC3E}">
        <p14:creationId xmlns:p14="http://schemas.microsoft.com/office/powerpoint/2010/main" val="26392259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577BF3-6579-4513-86EA-B2CC9E74C9E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EEC911-2CC9-429B-BD2C-54D7F08E472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99DB86-1BD5-41F1-8C80-1AA1025830B6}"/>
              </a:ext>
            </a:extLst>
          </p:cNvPr>
          <p:cNvSpPr>
            <a:spLocks noGrp="1"/>
          </p:cNvSpPr>
          <p:nvPr>
            <p:ph type="dt" sz="half" idx="10"/>
          </p:nvPr>
        </p:nvSpPr>
        <p:spPr/>
        <p:txBody>
          <a:bodyPr/>
          <a:lstStyle/>
          <a:p>
            <a:fld id="{8F077A6F-90DD-4A05-AAFC-5BE40A507BD1}" type="datetimeFigureOut">
              <a:rPr lang="en-US" smtClean="0"/>
              <a:t>4/29/19</a:t>
            </a:fld>
            <a:endParaRPr lang="en-US"/>
          </a:p>
        </p:txBody>
      </p:sp>
      <p:sp>
        <p:nvSpPr>
          <p:cNvPr id="5" name="Footer Placeholder 4">
            <a:extLst>
              <a:ext uri="{FF2B5EF4-FFF2-40B4-BE49-F238E27FC236}">
                <a16:creationId xmlns:a16="http://schemas.microsoft.com/office/drawing/2014/main" id="{6D8AD62D-0939-40C4-9203-E97EDCE551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C58F7-0705-424A-9F5B-256C5E2DFAD5}"/>
              </a:ext>
            </a:extLst>
          </p:cNvPr>
          <p:cNvSpPr>
            <a:spLocks noGrp="1"/>
          </p:cNvSpPr>
          <p:nvPr>
            <p:ph type="sldNum" sz="quarter" idx="12"/>
          </p:nvPr>
        </p:nvSpPr>
        <p:spPr/>
        <p:txBody>
          <a:bodyPr/>
          <a:lstStyle/>
          <a:p>
            <a:fld id="{471AC77C-D647-A046-87BB-F005665A7C23}" type="slidenum">
              <a:rPr lang="en-US" smtClean="0"/>
              <a:t>‹#›</a:t>
            </a:fld>
            <a:endParaRPr lang="en-US" dirty="0"/>
          </a:p>
        </p:txBody>
      </p:sp>
    </p:spTree>
    <p:extLst>
      <p:ext uri="{BB962C8B-B14F-4D97-AF65-F5344CB8AC3E}">
        <p14:creationId xmlns:p14="http://schemas.microsoft.com/office/powerpoint/2010/main" val="180923403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age">
    <p:bg>
      <p:bgPr>
        <a:solidFill>
          <a:schemeClr val="bg1"/>
        </a:solidFill>
        <a:effectLst/>
      </p:bgPr>
    </p:bg>
    <p:spTree>
      <p:nvGrpSpPr>
        <p:cNvPr id="1" name=""/>
        <p:cNvGrpSpPr/>
        <p:nvPr/>
      </p:nvGrpSpPr>
      <p:grpSpPr>
        <a:xfrm>
          <a:off x="0" y="0"/>
          <a:ext cx="0" cy="0"/>
          <a:chOff x="0" y="0"/>
          <a:chExt cx="0" cy="0"/>
        </a:xfrm>
      </p:grpSpPr>
      <p:pic>
        <p:nvPicPr>
          <p:cNvPr id="5" name="Picture 4" descr="DART Bus start slide.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5199716" cy="6858000"/>
          </a:xfrm>
          <a:prstGeom prst="rect">
            <a:avLst/>
          </a:prstGeom>
        </p:spPr>
      </p:pic>
      <p:sp>
        <p:nvSpPr>
          <p:cNvPr id="3" name="Title 1"/>
          <p:cNvSpPr>
            <a:spLocks noGrp="1"/>
          </p:cNvSpPr>
          <p:nvPr>
            <p:ph type="ctrTitle" hasCustomPrompt="1"/>
          </p:nvPr>
        </p:nvSpPr>
        <p:spPr>
          <a:xfrm>
            <a:off x="4266428" y="465409"/>
            <a:ext cx="4555066" cy="1822773"/>
          </a:xfrm>
        </p:spPr>
        <p:txBody>
          <a:bodyPr anchor="b">
            <a:noAutofit/>
          </a:bodyPr>
          <a:lstStyle>
            <a:lvl1pPr algn="l">
              <a:defRPr sz="4400" b="1" cap="none" baseline="0">
                <a:latin typeface="Franklin Gothic Demi" charset="0"/>
              </a:defRPr>
            </a:lvl1pPr>
          </a:lstStyle>
          <a:p>
            <a:r>
              <a:rPr lang="en-US" dirty="0"/>
              <a:t>Presentation Title</a:t>
            </a:r>
          </a:p>
        </p:txBody>
      </p:sp>
      <p:cxnSp>
        <p:nvCxnSpPr>
          <p:cNvPr id="6" name="Straight Connector 5"/>
          <p:cNvCxnSpPr/>
          <p:nvPr userDrawn="1"/>
        </p:nvCxnSpPr>
        <p:spPr>
          <a:xfrm>
            <a:off x="4384123" y="2288253"/>
            <a:ext cx="515022" cy="0"/>
          </a:xfrm>
          <a:prstGeom prst="line">
            <a:avLst/>
          </a:prstGeom>
          <a:noFill/>
          <a:ln w="85725" cap="flat" cmpd="sng" algn="ctr">
            <a:solidFill>
              <a:srgbClr val="008BCE"/>
            </a:solidFill>
            <a:prstDash val="solid"/>
            <a:miter lim="800000"/>
          </a:ln>
          <a:effectLst/>
        </p:spPr>
      </p:cxn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77121" y="5794182"/>
            <a:ext cx="2200409" cy="932781"/>
          </a:xfrm>
          <a:prstGeom prst="rect">
            <a:avLst/>
          </a:prstGeom>
        </p:spPr>
      </p:pic>
      <p:sp>
        <p:nvSpPr>
          <p:cNvPr id="11" name="Text Placeholder 10"/>
          <p:cNvSpPr>
            <a:spLocks noGrp="1"/>
          </p:cNvSpPr>
          <p:nvPr>
            <p:ph type="body" sz="quarter" idx="10" hasCustomPrompt="1"/>
          </p:nvPr>
        </p:nvSpPr>
        <p:spPr>
          <a:xfrm>
            <a:off x="4279542" y="2551108"/>
            <a:ext cx="4541953" cy="1421870"/>
          </a:xfrm>
        </p:spPr>
        <p:txBody>
          <a:bodyPr>
            <a:noAutofit/>
          </a:bodyPr>
          <a:lstStyle>
            <a:lvl1pPr marL="0" marR="0" indent="0" algn="l" defTabSz="914400" rtl="0" eaLnBrk="1" fontAlgn="auto" latinLnBrk="0" hangingPunct="1">
              <a:lnSpc>
                <a:spcPts val="1950"/>
              </a:lnSpc>
              <a:spcBef>
                <a:spcPts val="0"/>
              </a:spcBef>
              <a:spcAft>
                <a:spcPts val="0"/>
              </a:spcAft>
              <a:buClrTx/>
              <a:buSzTx/>
              <a:buFont typeface="Arial" panose="020B0604020202020204" pitchFamily="34" charset="0"/>
              <a:buNone/>
              <a:tabLst/>
              <a:defRPr sz="1800" baseline="0">
                <a:latin typeface="Calibri" charset="0"/>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Presentation description goes in this box. Presentation description goes in this box. Presentation description goes in this box. Presentation description goes in this box.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sp>
        <p:nvSpPr>
          <p:cNvPr id="14" name="Rectangle 13"/>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
        <p:nvSpPr>
          <p:cNvPr id="15" name="TextBox 14"/>
          <p:cNvSpPr txBox="1"/>
          <p:nvPr userDrawn="1"/>
        </p:nvSpPr>
        <p:spPr>
          <a:xfrm>
            <a:off x="8508806" y="6617185"/>
            <a:ext cx="635194" cy="230832"/>
          </a:xfrm>
          <a:prstGeom prst="rect">
            <a:avLst/>
          </a:prstGeom>
          <a:solidFill>
            <a:schemeClr val="bg1"/>
          </a:solidFill>
        </p:spPr>
        <p:txBody>
          <a:bodyPr wrap="square" rtlCol="0">
            <a:spAutoFit/>
          </a:bodyPr>
          <a:lstStyle/>
          <a:p>
            <a:endParaRPr lang="en-US" sz="900" dirty="0"/>
          </a:p>
        </p:txBody>
      </p:sp>
    </p:spTree>
    <p:extLst>
      <p:ext uri="{BB962C8B-B14F-4D97-AF65-F5344CB8AC3E}">
        <p14:creationId xmlns:p14="http://schemas.microsoft.com/office/powerpoint/2010/main" val="3205634263"/>
      </p:ext>
    </p:extLst>
  </p:cSld>
  <p:clrMapOvr>
    <a:masterClrMapping/>
  </p:clrMapOvr>
  <p:extLst mod="1">
    <p:ext uri="{DCECCB84-F9BA-43D5-87BE-67443E8EF086}">
      <p15:sldGuideLst xmlns:p15="http://schemas.microsoft.com/office/powerpoint/2012/main">
        <p15:guide id="1" orient="horz" pos="2160">
          <p15:clr>
            <a:srgbClr val="FBAE40"/>
          </p15:clr>
        </p15:guide>
        <p15:guide id="2" pos="26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ean Slide Multi Options">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636390" y="1761201"/>
            <a:ext cx="7939807" cy="4188410"/>
          </a:xfrm>
        </p:spPr>
        <p:txBody>
          <a:bodyPr>
            <a:no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baseline="0" dirty="0" smtClean="0">
                <a:latin typeface="Calibri" charset="0"/>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baseline="0" dirty="0" smtClean="0">
                <a:latin typeface="Calibri" charset="0"/>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baseline="0" dirty="0" smtClean="0">
                <a:latin typeface="Calibri" charset="0"/>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baseline="0">
                <a:latin typeface="Calibri" charset="0"/>
              </a:defRPr>
            </a:lvl4pPr>
            <a:lvl5pPr>
              <a:defRPr lang="en-US" dirty="0" smtClean="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 or click on icons to add other content</a:t>
            </a:r>
          </a:p>
        </p:txBody>
      </p:sp>
      <p:sp>
        <p:nvSpPr>
          <p:cNvPr id="9"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dirty="0"/>
              <a:t>Slide Title</a:t>
            </a:r>
          </a:p>
        </p:txBody>
      </p:sp>
      <p:cxnSp>
        <p:nvCxnSpPr>
          <p:cNvPr id="10" name="Straight Connector 9"/>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
        <p:nvSpPr>
          <p:cNvPr id="14" name="Rectangle 13"/>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grpSp>
        <p:nvGrpSpPr>
          <p:cNvPr id="15" name="Group 14"/>
          <p:cNvGrpSpPr/>
          <p:nvPr userDrawn="1"/>
        </p:nvGrpSpPr>
        <p:grpSpPr>
          <a:xfrm>
            <a:off x="0" y="6050174"/>
            <a:ext cx="9144000" cy="550325"/>
            <a:chOff x="0" y="6050172"/>
            <a:chExt cx="9144000" cy="550325"/>
          </a:xfrm>
        </p:grpSpPr>
        <p:cxnSp>
          <p:nvCxnSpPr>
            <p:cNvPr id="16" name="Straight Connector 15"/>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3556905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 1">
    <p:spTree>
      <p:nvGrpSpPr>
        <p:cNvPr id="1" name=""/>
        <p:cNvGrpSpPr/>
        <p:nvPr/>
      </p:nvGrpSpPr>
      <p:grpSpPr>
        <a:xfrm>
          <a:off x="0" y="0"/>
          <a:ext cx="0" cy="0"/>
          <a:chOff x="0" y="0"/>
          <a:chExt cx="0" cy="0"/>
        </a:xfrm>
      </p:grpSpPr>
      <p:sp>
        <p:nvSpPr>
          <p:cNvPr id="4" name="Rectangle 3"/>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225481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805696" y="2529491"/>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3838878040"/>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lean Text and Chart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dirty="0"/>
              <a:t>Slide Title</a:t>
            </a:r>
          </a:p>
        </p:txBody>
      </p:sp>
      <p:sp>
        <p:nvSpPr>
          <p:cNvPr id="14" name="Text Placeholder 13"/>
          <p:cNvSpPr>
            <a:spLocks noGrp="1"/>
          </p:cNvSpPr>
          <p:nvPr>
            <p:ph type="body" sz="quarter" idx="10" hasCustomPrompt="1"/>
          </p:nvPr>
        </p:nvSpPr>
        <p:spPr>
          <a:xfrm>
            <a:off x="654159" y="1680757"/>
            <a:ext cx="3846896" cy="4248535"/>
          </a:xfrm>
        </p:spPr>
        <p:txBody>
          <a:bodyPr>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atin typeface="Calibri" panose="020F050202020403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a:latin typeface="Calibri" panose="020F0502020204030204" pitchFamily="34" charset="0"/>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a:latin typeface="Calibri" panose="020F0502020204030204" pitchFamily="34" charset="0"/>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a:latin typeface="Calibri" panose="020F0502020204030204" pitchFamily="34" charset="0"/>
              </a:defRPr>
            </a:lvl4pPr>
            <a:lvl5pPr>
              <a:defRPr sz="200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a:t>
            </a:r>
            <a:endParaRPr kumimoji="0" lang="en-US" sz="2800" b="0" i="0" u="none" strike="noStrike" kern="1200" cap="none" spc="0" normalizeH="0" baseline="0" noProof="0" dirty="0">
              <a:ln>
                <a:noFill/>
              </a:ln>
              <a:solidFill>
                <a:prstClr val="black"/>
              </a:solidFill>
              <a:effectLst/>
              <a:uLnTx/>
              <a:uFillTx/>
              <a:latin typeface="Univers" panose="020B0603020202030204" pitchFamily="34" charset="0"/>
              <a:ea typeface="+mn-ea"/>
              <a:cs typeface="+mn-cs"/>
            </a:endParaRPr>
          </a:p>
        </p:txBody>
      </p:sp>
      <p:sp>
        <p:nvSpPr>
          <p:cNvPr id="16" name="Chart Placeholder 15"/>
          <p:cNvSpPr>
            <a:spLocks noGrp="1"/>
          </p:cNvSpPr>
          <p:nvPr>
            <p:ph type="chart" sz="quarter" idx="11" hasCustomPrompt="1"/>
          </p:nvPr>
        </p:nvSpPr>
        <p:spPr>
          <a:xfrm>
            <a:off x="4730040" y="1688201"/>
            <a:ext cx="3948112" cy="4241089"/>
          </a:xfrm>
        </p:spPr>
        <p:txBody>
          <a:bodyPr/>
          <a:lstStyle>
            <a:lvl1pPr>
              <a:defRPr baseline="0"/>
            </a:lvl1pPr>
          </a:lstStyle>
          <a:p>
            <a:r>
              <a:rPr lang="en-US" dirty="0"/>
              <a:t>Click to create chart</a:t>
            </a:r>
          </a:p>
        </p:txBody>
      </p:sp>
      <p:cxnSp>
        <p:nvCxnSpPr>
          <p:cNvPr id="7" name="Straight Connector 6"/>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
        <p:nvSpPr>
          <p:cNvPr id="15" name="Rectangle 14"/>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grpSp>
        <p:nvGrpSpPr>
          <p:cNvPr id="20" name="Group 19"/>
          <p:cNvGrpSpPr/>
          <p:nvPr userDrawn="1"/>
        </p:nvGrpSpPr>
        <p:grpSpPr>
          <a:xfrm>
            <a:off x="0" y="6050174"/>
            <a:ext cx="9144000" cy="550325"/>
            <a:chOff x="0" y="6050172"/>
            <a:chExt cx="9144000" cy="550325"/>
          </a:xfrm>
        </p:grpSpPr>
        <p:cxnSp>
          <p:nvCxnSpPr>
            <p:cNvPr id="21" name="Straight Connector 20"/>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67783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PT Instructions">
    <p:spTree>
      <p:nvGrpSpPr>
        <p:cNvPr id="1" name=""/>
        <p:cNvGrpSpPr/>
        <p:nvPr/>
      </p:nvGrpSpPr>
      <p:grpSpPr>
        <a:xfrm>
          <a:off x="0" y="0"/>
          <a:ext cx="0" cy="0"/>
          <a:chOff x="0" y="0"/>
          <a:chExt cx="0" cy="0"/>
        </a:xfrm>
      </p:grpSpPr>
      <p:sp>
        <p:nvSpPr>
          <p:cNvPr id="3" name="TextBox 2"/>
          <p:cNvSpPr txBox="1"/>
          <p:nvPr userDrawn="1"/>
        </p:nvSpPr>
        <p:spPr>
          <a:xfrm>
            <a:off x="683220" y="1717331"/>
            <a:ext cx="7941588" cy="4247317"/>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rPr>
              <a:t>DELETE THIS SLIDE AFTER READING</a:t>
            </a:r>
          </a:p>
          <a:p>
            <a:endParaRPr lang="en-US" sz="1400" dirty="0">
              <a:effectLst/>
              <a:latin typeface="Calibri" panose="020F0502020204030204" pitchFamily="34" charset="0"/>
              <a:ea typeface="Calibri" panose="020F0502020204030204" pitchFamily="34" charset="0"/>
            </a:endParaRP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is your DART PowerPoint Corporate template.</a:t>
            </a:r>
            <a:r>
              <a:rPr lang="en-US" sz="1400" baseline="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It is available in</a:t>
            </a:r>
            <a:r>
              <a:rPr lang="en-US" sz="1400" baseline="0" dirty="0">
                <a:effectLst/>
                <a:latin typeface="Calibri" panose="020F0502020204030204" pitchFamily="34" charset="0"/>
                <a:ea typeface="Calibri" panose="020F0502020204030204" pitchFamily="34" charset="0"/>
              </a:rPr>
              <a:t> several</a:t>
            </a:r>
            <a:r>
              <a:rPr lang="en-US" sz="1400" dirty="0">
                <a:effectLst/>
                <a:latin typeface="Calibri" panose="020F0502020204030204" pitchFamily="34" charset="0"/>
                <a:ea typeface="Calibri" panose="020F0502020204030204" pitchFamily="34" charset="0"/>
              </a:rPr>
              <a:t> versions:</a:t>
            </a:r>
            <a:r>
              <a:rPr lang="en-US" sz="1400" baseline="0" dirty="0">
                <a:effectLst/>
                <a:latin typeface="Calibri" panose="020F0502020204030204" pitchFamily="34" charset="0"/>
                <a:ea typeface="Calibri" panose="020F0502020204030204" pitchFamily="34" charset="0"/>
              </a:rPr>
              <a:t> </a:t>
            </a:r>
            <a:br>
              <a:rPr lang="en-US" sz="1400" baseline="0" dirty="0">
                <a:effectLst/>
                <a:latin typeface="Calibri" panose="020F0502020204030204" pitchFamily="34" charset="0"/>
                <a:ea typeface="Calibri" panose="020F0502020204030204" pitchFamily="34" charset="0"/>
              </a:rPr>
            </a:br>
            <a:r>
              <a:rPr lang="en-US" sz="1400" dirty="0">
                <a:effectLst/>
                <a:latin typeface="Calibri" panose="020F0502020204030204" pitchFamily="34" charset="0"/>
                <a:ea typeface="Calibri" panose="020F0502020204030204" pitchFamily="34" charset="0"/>
              </a:rPr>
              <a:t>yellow, blue or TRE.</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For best results, use</a:t>
            </a:r>
            <a:r>
              <a:rPr lang="en-US" sz="1400" baseline="0" dirty="0">
                <a:effectLst/>
                <a:latin typeface="Calibri" panose="020F0502020204030204" pitchFamily="34" charset="0"/>
                <a:ea typeface="Calibri" panose="020F0502020204030204" pitchFamily="34" charset="0"/>
              </a:rPr>
              <a:t> template in </a:t>
            </a:r>
            <a:r>
              <a:rPr lang="en-US" sz="1400" dirty="0">
                <a:effectLst/>
                <a:latin typeface="Calibri" panose="020F0502020204030204" pitchFamily="34" charset="0"/>
                <a:ea typeface="Calibri" panose="020F0502020204030204" pitchFamily="34" charset="0"/>
              </a:rPr>
              <a:t>Standard slide size, not</a:t>
            </a:r>
            <a:r>
              <a:rPr lang="en-US" sz="1400" baseline="0" dirty="0">
                <a:effectLst/>
                <a:latin typeface="Calibri" panose="020F0502020204030204" pitchFamily="34" charset="0"/>
                <a:ea typeface="Calibri" panose="020F0502020204030204" pitchFamily="34" charset="0"/>
              </a:rPr>
              <a:t> wide screen</a:t>
            </a:r>
            <a:r>
              <a:rPr lang="en-US" sz="1400" dirty="0">
                <a:effectLst/>
                <a:latin typeface="Calibri" panose="020F0502020204030204" pitchFamily="34" charset="0"/>
                <a:ea typeface="Calibri" panose="020F0502020204030204" pitchFamily="34" charset="0"/>
              </a:rPr>
              <a:t>. (Change</a:t>
            </a:r>
            <a:r>
              <a:rPr lang="en-US" sz="1400" baseline="0" dirty="0">
                <a:effectLst/>
                <a:latin typeface="Calibri" panose="020F0502020204030204" pitchFamily="34" charset="0"/>
                <a:ea typeface="Calibri" panose="020F0502020204030204" pitchFamily="34" charset="0"/>
              </a:rPr>
              <a:t> in Design tab, </a:t>
            </a:r>
            <a:br>
              <a:rPr lang="en-US" sz="1400" baseline="0" dirty="0">
                <a:effectLst/>
                <a:latin typeface="Calibri" panose="020F0502020204030204" pitchFamily="34" charset="0"/>
                <a:ea typeface="Calibri" panose="020F0502020204030204" pitchFamily="34" charset="0"/>
              </a:rPr>
            </a:br>
            <a:r>
              <a:rPr lang="en-US" sz="1400" baseline="0" dirty="0">
                <a:effectLst/>
                <a:latin typeface="Calibri" panose="020F0502020204030204" pitchFamily="34" charset="0"/>
                <a:ea typeface="Calibri" panose="020F0502020204030204" pitchFamily="34" charset="0"/>
              </a:rPr>
              <a:t>Slide size, Standard).</a:t>
            </a:r>
            <a:r>
              <a:rPr lang="en-US" sz="1400" dirty="0">
                <a:effectLst/>
                <a:latin typeface="Calibri" panose="020F0502020204030204" pitchFamily="34" charset="0"/>
                <a:ea typeface="Calibri" panose="020F0502020204030204" pitchFamily="34" charset="0"/>
              </a:rPr>
              <a:t>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The</a:t>
            </a:r>
            <a:r>
              <a:rPr lang="en-US" sz="1400" baseline="0" dirty="0">
                <a:effectLst/>
                <a:latin typeface="Calibri" panose="020F0502020204030204" pitchFamily="34" charset="0"/>
                <a:ea typeface="Calibri" panose="020F0502020204030204" pitchFamily="34" charset="0"/>
              </a:rPr>
              <a:t> first cover slide can be either a bus or train. Delete the slide you do not want. Reduce the font size to ensure your title box fits neatly on the cover page. </a:t>
            </a:r>
            <a:endParaRPr lang="en-US" sz="1400" dirty="0">
              <a:effectLst/>
              <a:latin typeface="Calibri" panose="020F0502020204030204" pitchFamily="34" charset="0"/>
              <a:ea typeface="Calibri" panose="020F0502020204030204" pitchFamily="34" charset="0"/>
            </a:endParaRP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template has been created for very simple or complex presentations with many more pages than you may choose to utilize.  In fact, 90% of your slides will utilize the presentation slide titled “Clean Slide Multi Options”.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Make it your own by adding maps, graphics or charts!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If you have a picture to add, utilize the slide titled “Custom Square Photo and Text Box” and insert your own photo by simply right clicking on the black box.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All other photos are set in as part of the template and therefore should not be changed.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Please discard any previous templates including earlier versions of this template and also the “It’s all Connected” template.</a:t>
            </a:r>
          </a:p>
          <a:p>
            <a:endParaRPr lang="en-US" sz="1400" dirty="0">
              <a:effectLst/>
              <a:latin typeface="Calibri" panose="020F0502020204030204" pitchFamily="34" charset="0"/>
              <a:ea typeface="Calibri" panose="020F0502020204030204" pitchFamily="34" charset="0"/>
            </a:endParaRPr>
          </a:p>
          <a:p>
            <a:r>
              <a:rPr lang="en-US" sz="1400" dirty="0">
                <a:effectLst/>
                <a:latin typeface="Calibri" panose="020F0502020204030204" pitchFamily="34" charset="0"/>
                <a:ea typeface="Calibri" panose="020F0502020204030204" pitchFamily="34" charset="0"/>
              </a:rPr>
              <a:t>DART Empowers Discovery.  Let’s Go!</a:t>
            </a:r>
          </a:p>
        </p:txBody>
      </p:sp>
      <p:sp>
        <p:nvSpPr>
          <p:cNvPr id="10"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dirty="0"/>
              <a:t>Helpful Instructions – Nov 2017</a:t>
            </a:r>
          </a:p>
        </p:txBody>
      </p:sp>
      <p:cxnSp>
        <p:nvCxnSpPr>
          <p:cNvPr id="11" name="Straight Connector 10"/>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
        <p:nvSpPr>
          <p:cNvPr id="2" name="Rectangle 1"/>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grpSp>
        <p:nvGrpSpPr>
          <p:cNvPr id="12" name="Group 1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3880991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Pag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7912" y="0"/>
            <a:ext cx="5084064" cy="6868356"/>
          </a:xfrm>
          <a:prstGeom prst="rect">
            <a:avLst/>
          </a:prstGeom>
        </p:spPr>
      </p:pic>
      <p:sp>
        <p:nvSpPr>
          <p:cNvPr id="3" name="Title 1"/>
          <p:cNvSpPr>
            <a:spLocks noGrp="1"/>
          </p:cNvSpPr>
          <p:nvPr>
            <p:ph type="ctrTitle" hasCustomPrompt="1"/>
          </p:nvPr>
        </p:nvSpPr>
        <p:spPr>
          <a:xfrm>
            <a:off x="4266428" y="465409"/>
            <a:ext cx="4555066" cy="1822773"/>
          </a:xfrm>
        </p:spPr>
        <p:txBody>
          <a:bodyPr anchor="b">
            <a:noAutofit/>
          </a:bodyPr>
          <a:lstStyle>
            <a:lvl1pPr algn="l">
              <a:defRPr sz="4400" b="1" cap="none" baseline="0">
                <a:latin typeface="Franklin Gothic Demi" charset="0"/>
              </a:defRPr>
            </a:lvl1pPr>
          </a:lstStyle>
          <a:p>
            <a:r>
              <a:rPr lang="en-US" dirty="0"/>
              <a:t>Presentation Title</a:t>
            </a:r>
          </a:p>
        </p:txBody>
      </p:sp>
      <p:cxnSp>
        <p:nvCxnSpPr>
          <p:cNvPr id="6" name="Straight Connector 5"/>
          <p:cNvCxnSpPr/>
          <p:nvPr userDrawn="1"/>
        </p:nvCxnSpPr>
        <p:spPr>
          <a:xfrm>
            <a:off x="4384123" y="2288253"/>
            <a:ext cx="515022" cy="0"/>
          </a:xfrm>
          <a:prstGeom prst="line">
            <a:avLst/>
          </a:prstGeom>
          <a:noFill/>
          <a:ln w="85725" cap="flat" cmpd="sng" algn="ctr">
            <a:solidFill>
              <a:srgbClr val="008BCE"/>
            </a:solidFill>
            <a:prstDash val="solid"/>
            <a:miter lim="800000"/>
          </a:ln>
          <a:effectLst/>
        </p:spPr>
      </p:cxn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77121" y="5794182"/>
            <a:ext cx="2200409" cy="932781"/>
          </a:xfrm>
          <a:prstGeom prst="rect">
            <a:avLst/>
          </a:prstGeom>
        </p:spPr>
      </p:pic>
      <p:sp>
        <p:nvSpPr>
          <p:cNvPr id="11" name="Text Placeholder 10"/>
          <p:cNvSpPr>
            <a:spLocks noGrp="1"/>
          </p:cNvSpPr>
          <p:nvPr>
            <p:ph type="body" sz="quarter" idx="10" hasCustomPrompt="1"/>
          </p:nvPr>
        </p:nvSpPr>
        <p:spPr>
          <a:xfrm>
            <a:off x="4279542" y="2551108"/>
            <a:ext cx="4541953" cy="1421870"/>
          </a:xfrm>
        </p:spPr>
        <p:txBody>
          <a:bodyPr>
            <a:noAutofit/>
          </a:bodyPr>
          <a:lstStyle>
            <a:lvl1pPr marL="0" marR="0" indent="0" algn="l" defTabSz="914400" rtl="0" eaLnBrk="1" fontAlgn="auto" latinLnBrk="0" hangingPunct="1">
              <a:lnSpc>
                <a:spcPts val="1950"/>
              </a:lnSpc>
              <a:spcBef>
                <a:spcPts val="0"/>
              </a:spcBef>
              <a:spcAft>
                <a:spcPts val="0"/>
              </a:spcAft>
              <a:buClrTx/>
              <a:buSzTx/>
              <a:buFont typeface="Arial" panose="020B0604020202020204" pitchFamily="34" charset="0"/>
              <a:buNone/>
              <a:tabLst/>
              <a:defRPr sz="1800" baseline="0">
                <a:latin typeface="Calibri" charset="0"/>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Presentation description goes in this box. Presentation description goes in this box. Presentation description goes in this box. Presentation description goes in this box.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sp>
        <p:nvSpPr>
          <p:cNvPr id="14" name="Rectangle 13"/>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
        <p:nvSpPr>
          <p:cNvPr id="15" name="TextBox 14"/>
          <p:cNvSpPr txBox="1"/>
          <p:nvPr userDrawn="1"/>
        </p:nvSpPr>
        <p:spPr>
          <a:xfrm>
            <a:off x="8508806" y="6617185"/>
            <a:ext cx="635194" cy="230832"/>
          </a:xfrm>
          <a:prstGeom prst="rect">
            <a:avLst/>
          </a:prstGeom>
          <a:solidFill>
            <a:schemeClr val="bg1"/>
          </a:solidFill>
        </p:spPr>
        <p:txBody>
          <a:bodyPr wrap="square" rtlCol="0">
            <a:spAutoFit/>
          </a:bodyPr>
          <a:lstStyle/>
          <a:p>
            <a:endParaRPr lang="en-US" sz="900" dirty="0"/>
          </a:p>
        </p:txBody>
      </p:sp>
    </p:spTree>
    <p:extLst>
      <p:ext uri="{BB962C8B-B14F-4D97-AF65-F5344CB8AC3E}">
        <p14:creationId xmlns:p14="http://schemas.microsoft.com/office/powerpoint/2010/main" val="199882079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61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dirty="0"/>
              <a:t>Slide Title</a:t>
            </a:r>
          </a:p>
        </p:txBody>
      </p:sp>
      <p:cxnSp>
        <p:nvCxnSpPr>
          <p:cNvPr id="7" name="Straight Connector 6"/>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
        <p:nvSpPr>
          <p:cNvPr id="8" name="Rectangle 7"/>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grpSp>
        <p:nvGrpSpPr>
          <p:cNvPr id="9" name="Group 8"/>
          <p:cNvGrpSpPr/>
          <p:nvPr userDrawn="1"/>
        </p:nvGrpSpPr>
        <p:grpSpPr>
          <a:xfrm>
            <a:off x="0" y="6050174"/>
            <a:ext cx="9144000" cy="550325"/>
            <a:chOff x="0" y="6050172"/>
            <a:chExt cx="9144000" cy="550325"/>
          </a:xfrm>
        </p:grpSpPr>
        <p:cxnSp>
          <p:nvCxnSpPr>
            <p:cNvPr id="10" name="Straight Connector 9"/>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
        <p:nvSpPr>
          <p:cNvPr id="12" name="Text Placeholder 13"/>
          <p:cNvSpPr>
            <a:spLocks noGrp="1"/>
          </p:cNvSpPr>
          <p:nvPr>
            <p:ph type="body" sz="quarter" idx="10" hasCustomPrompt="1"/>
          </p:nvPr>
        </p:nvSpPr>
        <p:spPr>
          <a:xfrm>
            <a:off x="654159" y="1680757"/>
            <a:ext cx="3846896" cy="4248535"/>
          </a:xfrm>
        </p:spPr>
        <p:txBody>
          <a:bodyPr>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atin typeface="Calibri" panose="020F050202020403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a:latin typeface="Calibri" panose="020F0502020204030204" pitchFamily="34" charset="0"/>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a:latin typeface="Calibri" panose="020F0502020204030204" pitchFamily="34" charset="0"/>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a:latin typeface="Calibri" panose="020F0502020204030204" pitchFamily="34" charset="0"/>
              </a:defRPr>
            </a:lvl4pPr>
            <a:lvl5pPr>
              <a:defRPr sz="200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a:t>
            </a:r>
            <a:endParaRPr kumimoji="0" lang="en-US" sz="2800" b="0" i="0" u="none" strike="noStrike" kern="1200" cap="none" spc="0" normalizeH="0" baseline="0" noProof="0" dirty="0">
              <a:ln>
                <a:noFill/>
              </a:ln>
              <a:solidFill>
                <a:prstClr val="black"/>
              </a:solidFill>
              <a:effectLst/>
              <a:uLnTx/>
              <a:uFillTx/>
              <a:latin typeface="Univers" panose="020B0603020202030204" pitchFamily="34" charset="0"/>
              <a:ea typeface="+mn-ea"/>
              <a:cs typeface="+mn-cs"/>
            </a:endParaRPr>
          </a:p>
        </p:txBody>
      </p:sp>
      <p:sp>
        <p:nvSpPr>
          <p:cNvPr id="14" name="Text Placeholder 13"/>
          <p:cNvSpPr>
            <a:spLocks noGrp="1"/>
          </p:cNvSpPr>
          <p:nvPr>
            <p:ph type="body" sz="quarter" idx="11" hasCustomPrompt="1"/>
          </p:nvPr>
        </p:nvSpPr>
        <p:spPr>
          <a:xfrm>
            <a:off x="4839904" y="1680757"/>
            <a:ext cx="3846896" cy="4248535"/>
          </a:xfrm>
        </p:spPr>
        <p:txBody>
          <a:bodyPr>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atin typeface="Calibri" panose="020F050202020403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a:latin typeface="Calibri" panose="020F0502020204030204" pitchFamily="34" charset="0"/>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a:latin typeface="Calibri" panose="020F0502020204030204" pitchFamily="34" charset="0"/>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a:latin typeface="Calibri" panose="020F0502020204030204" pitchFamily="34" charset="0"/>
              </a:defRPr>
            </a:lvl4pPr>
            <a:lvl5pPr>
              <a:defRPr sz="200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a:t>
            </a:r>
            <a:endParaRPr kumimoji="0" lang="en-US" sz="2800" b="0" i="0" u="none" strike="noStrike" kern="1200" cap="none" spc="0" normalizeH="0" baseline="0" noProof="0" dirty="0">
              <a:ln>
                <a:noFill/>
              </a:ln>
              <a:solidFill>
                <a:prstClr val="black"/>
              </a:solidFill>
              <a:effectLst/>
              <a:uLnTx/>
              <a:uFillTx/>
              <a:latin typeface="Univers" panose="020B0603020202030204" pitchFamily="34" charset="0"/>
              <a:ea typeface="+mn-ea"/>
              <a:cs typeface="+mn-cs"/>
            </a:endParaRPr>
          </a:p>
        </p:txBody>
      </p:sp>
    </p:spTree>
    <p:extLst>
      <p:ext uri="{BB962C8B-B14F-4D97-AF65-F5344CB8AC3E}">
        <p14:creationId xmlns:p14="http://schemas.microsoft.com/office/powerpoint/2010/main" val="142764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E09D6-2ED3-4FA6-9308-DEA3698D4C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221199-860D-4E2C-A173-BAC397DA88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77BA-A498-46B3-A030-E09CD655F81D}"/>
              </a:ext>
            </a:extLst>
          </p:cNvPr>
          <p:cNvSpPr>
            <a:spLocks noGrp="1"/>
          </p:cNvSpPr>
          <p:nvPr>
            <p:ph type="dt" sz="half" idx="10"/>
          </p:nvPr>
        </p:nvSpPr>
        <p:spPr/>
        <p:txBody>
          <a:bodyPr/>
          <a:lstStyle/>
          <a:p>
            <a:fld id="{B694B259-D617-4F2A-A6AD-5C32F731CF02}" type="datetime1">
              <a:rPr lang="en-US" smtClean="0"/>
              <a:t>4/29/19</a:t>
            </a:fld>
            <a:endParaRPr lang="en-US"/>
          </a:p>
        </p:txBody>
      </p:sp>
      <p:sp>
        <p:nvSpPr>
          <p:cNvPr id="5" name="Footer Placeholder 4">
            <a:extLst>
              <a:ext uri="{FF2B5EF4-FFF2-40B4-BE49-F238E27FC236}">
                <a16:creationId xmlns:a16="http://schemas.microsoft.com/office/drawing/2014/main" id="{2F489D76-8128-4D86-B4D6-E83E11BE1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1ED030-80C4-4CF2-AC86-2CC1999F6ABC}"/>
              </a:ext>
            </a:extLst>
          </p:cNvPr>
          <p:cNvSpPr>
            <a:spLocks noGrp="1"/>
          </p:cNvSpPr>
          <p:nvPr>
            <p:ph type="sldNum" sz="quarter" idx="12"/>
          </p:nvPr>
        </p:nvSpPr>
        <p:spPr/>
        <p:txBody>
          <a:bodyPr/>
          <a:lstStyle/>
          <a:p>
            <a:fld id="{71EA5B48-965D-4E88-A6F5-56259BF816AF}" type="slidenum">
              <a:rPr lang="en-US" smtClean="0"/>
              <a:t>‹#›</a:t>
            </a:fld>
            <a:endParaRPr lang="en-US"/>
          </a:p>
        </p:txBody>
      </p:sp>
    </p:spTree>
    <p:extLst>
      <p:ext uri="{BB962C8B-B14F-4D97-AF65-F5344CB8AC3E}">
        <p14:creationId xmlns:p14="http://schemas.microsoft.com/office/powerpoint/2010/main" val="4077628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
            <a:ext cx="9197905" cy="7358324"/>
          </a:xfrm>
          <a:prstGeom prst="rect">
            <a:avLst/>
          </a:prstGeom>
          <a:blipFill>
            <a:blip r:embed="rId4">
              <a:alphaModFix amt="20000"/>
            </a:blip>
            <a:stretch>
              <a:fillRect/>
            </a:stretch>
          </a:blipFill>
        </p:spPr>
      </p:pic>
      <p:sp>
        <p:nvSpPr>
          <p:cNvPr id="4" name="Rectangle 3"/>
          <p:cNvSpPr/>
          <p:nvPr userDrawn="1"/>
        </p:nvSpPr>
        <p:spPr>
          <a:xfrm>
            <a:off x="-369518" y="-106471"/>
            <a:ext cx="9718269" cy="7568267"/>
          </a:xfrm>
          <a:prstGeom prst="rect">
            <a:avLst/>
          </a:prstGeom>
          <a:solidFill>
            <a:srgbClr val="2F55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1805696" y="2481220"/>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261987013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97905" cy="7358324"/>
          </a:xfrm>
          <a:prstGeom prst="rect">
            <a:avLst/>
          </a:prstGeom>
        </p:spPr>
      </p:pic>
      <p:sp>
        <p:nvSpPr>
          <p:cNvPr id="4" name="Rectangle 3"/>
          <p:cNvSpPr/>
          <p:nvPr userDrawn="1"/>
        </p:nvSpPr>
        <p:spPr>
          <a:xfrm>
            <a:off x="-87058" y="-103472"/>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797947" y="2529491"/>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0544" y="2545921"/>
            <a:ext cx="5522913" cy="1766161"/>
          </a:xfrm>
          <a:noFill/>
          <a:effectLst/>
        </p:spPr>
        <p:txBody>
          <a:bodyPr anchor="ctr" anchorCtr="0">
            <a:noAutofit/>
          </a:bodyPr>
          <a:lstStyle>
            <a:lvl1pPr marL="0" indent="0" algn="ctr">
              <a:buNone/>
              <a:defRPr lang="en-US" sz="4000" b="1" i="0"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375673369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Picture 2" descr="DSC_3350_rev_fad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585" y="-83740"/>
            <a:ext cx="9578312" cy="7662650"/>
          </a:xfrm>
          <a:prstGeom prst="rect">
            <a:avLst/>
          </a:prstGeom>
        </p:spPr>
      </p:pic>
      <p:sp>
        <p:nvSpPr>
          <p:cNvPr id="4" name="Rectangle 3"/>
          <p:cNvSpPr/>
          <p:nvPr userDrawn="1"/>
        </p:nvSpPr>
        <p:spPr>
          <a:xfrm>
            <a:off x="-69781" y="-69784"/>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805696" y="2481220"/>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67813824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descr="DSC_3350_rev_fad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2585" y="-83740"/>
            <a:ext cx="9578312" cy="7662650"/>
          </a:xfrm>
          <a:prstGeom prst="rect">
            <a:avLst/>
          </a:prstGeom>
        </p:spPr>
      </p:pic>
      <p:sp>
        <p:nvSpPr>
          <p:cNvPr id="4" name="Rectangle 3"/>
          <p:cNvSpPr/>
          <p:nvPr userDrawn="1"/>
        </p:nvSpPr>
        <p:spPr>
          <a:xfrm>
            <a:off x="274820" y="-110452"/>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805696" y="2481220"/>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SECTION</a:t>
            </a:r>
          </a:p>
        </p:txBody>
      </p:sp>
    </p:spTree>
    <p:extLst>
      <p:ext uri="{BB962C8B-B14F-4D97-AF65-F5344CB8AC3E}">
        <p14:creationId xmlns:p14="http://schemas.microsoft.com/office/powerpoint/2010/main" val="338331860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805696" y="2529491"/>
            <a:ext cx="5556253" cy="1828800"/>
          </a:xfrm>
          <a:prstGeom prst="rect">
            <a:avLst/>
          </a:prstGeom>
          <a:solidFill>
            <a:srgbClr val="FFC000">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1158227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ight Side Photo - 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chemeClr val="accent5">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cxnSp>
        <p:nvCxnSpPr>
          <p:cNvPr id="13" name="Straight Connector 12"/>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Rectangle 11"/>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2699799077"/>
      </p:ext>
    </p:extLst>
  </p:cSld>
  <p:clrMapOvr>
    <a:masterClrMapping/>
  </p:clrMapOvr>
  <p:extLst mod="1">
    <p:ext uri="{DCECCB84-F9BA-43D5-87BE-67443E8EF086}">
      <p15:sldGuideLst xmlns:p15="http://schemas.microsoft.com/office/powerpoint/2012/main">
        <p15:guide id="1" orient="horz" pos="888" userDrawn="1">
          <p15:clr>
            <a:srgbClr val="FBAE40"/>
          </p15:clr>
        </p15:guide>
        <p15:guide id="2" pos="288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ight Side Photo - 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rgbClr val="FFC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
        <p:nvSpPr>
          <p:cNvPr id="14" name="Rectangle 13"/>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4234563643"/>
      </p:ext>
    </p:extLst>
  </p:cSld>
  <p:clrMapOvr>
    <a:masterClrMapping/>
  </p:clrMapOvr>
  <p:extLst mod="1">
    <p:ext uri="{DCECCB84-F9BA-43D5-87BE-67443E8EF086}">
      <p15:sldGuideLst xmlns:p15="http://schemas.microsoft.com/office/powerpoint/2012/main">
        <p15:guide id="1" orient="horz" pos="888" userDrawn="1">
          <p15:clr>
            <a:srgbClr val="FBAE40"/>
          </p15:clr>
        </p15:guide>
        <p15:guide id="2" pos="288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ight Side Photo - 2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13" name="Picture 12" descr="half bus slide.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65594" y="6"/>
            <a:ext cx="3905250" cy="6858000"/>
          </a:xfrm>
          <a:prstGeom prst="rect">
            <a:avLst/>
          </a:prstGeom>
        </p:spPr>
      </p:pic>
      <p:sp>
        <p:nvSpPr>
          <p:cNvPr id="10" name="Rectangle 9"/>
          <p:cNvSpPr/>
          <p:nvPr userDrawn="1"/>
        </p:nvSpPr>
        <p:spPr>
          <a:xfrm>
            <a:off x="5372256" y="-329179"/>
            <a:ext cx="4023360" cy="7320962"/>
          </a:xfrm>
          <a:prstGeom prst="rect">
            <a:avLst/>
          </a:prstGeom>
          <a:solidFill>
            <a:schemeClr val="accent5">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
        <p:nvSpPr>
          <p:cNvPr id="14" name="Rectangle 13"/>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1468160509"/>
      </p:ext>
    </p:extLst>
  </p:cSld>
  <p:clrMapOvr>
    <a:masterClrMapping/>
  </p:clrMapOvr>
  <p:extLst mod="1">
    <p:ext uri="{DCECCB84-F9BA-43D5-87BE-67443E8EF086}">
      <p15:sldGuideLst xmlns:p15="http://schemas.microsoft.com/office/powerpoint/2012/main">
        <p15:guide id="1" orient="horz" pos="864" userDrawn="1">
          <p15:clr>
            <a:srgbClr val="FBAE40"/>
          </p15:clr>
        </p15:guide>
        <p15:guide id="2" pos="288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ight Side Photo - 2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14" name="Picture 13" descr="half bus slide.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65594" y="6"/>
            <a:ext cx="3905250" cy="6858000"/>
          </a:xfrm>
          <a:prstGeom prst="rect">
            <a:avLst/>
          </a:prstGeom>
        </p:spPr>
      </p:pic>
      <p:sp>
        <p:nvSpPr>
          <p:cNvPr id="10" name="Rectangle 9"/>
          <p:cNvSpPr/>
          <p:nvPr userDrawn="1"/>
        </p:nvSpPr>
        <p:spPr>
          <a:xfrm>
            <a:off x="5370781" y="-294286"/>
            <a:ext cx="4023360" cy="7320962"/>
          </a:xfrm>
          <a:prstGeom prst="rect">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
        <p:nvSpPr>
          <p:cNvPr id="15" name="Rectangle 14"/>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3574137259"/>
      </p:ext>
    </p:extLst>
  </p:cSld>
  <p:clrMapOvr>
    <a:masterClrMapping/>
  </p:clrMapOvr>
  <p:extLst mod="1">
    <p:ext uri="{DCECCB84-F9BA-43D5-87BE-67443E8EF086}">
      <p15:sldGuideLst xmlns:p15="http://schemas.microsoft.com/office/powerpoint/2012/main">
        <p15:guide id="1" orient="horz" pos="864" userDrawn="1">
          <p15:clr>
            <a:srgbClr val="FBAE40"/>
          </p15:clr>
        </p15:guide>
        <p15:guide id="2" pos="28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bile Information">
    <p:spTree>
      <p:nvGrpSpPr>
        <p:cNvPr id="1" name=""/>
        <p:cNvGrpSpPr/>
        <p:nvPr/>
      </p:nvGrpSpPr>
      <p:grpSpPr>
        <a:xfrm>
          <a:off x="0" y="0"/>
          <a:ext cx="0" cy="0"/>
          <a:chOff x="0" y="0"/>
          <a:chExt cx="0" cy="0"/>
        </a:xfrm>
      </p:grpSpPr>
      <p:grpSp>
        <p:nvGrpSpPr>
          <p:cNvPr id="2" name="Group 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grpSp>
        <p:nvGrpSpPr>
          <p:cNvPr id="15" name="Group 14"/>
          <p:cNvGrpSpPr/>
          <p:nvPr userDrawn="1"/>
        </p:nvGrpSpPr>
        <p:grpSpPr>
          <a:xfrm>
            <a:off x="4711232" y="1928635"/>
            <a:ext cx="4563777" cy="4929367"/>
            <a:chOff x="4711231" y="1928633"/>
            <a:chExt cx="4563777" cy="4929367"/>
          </a:xfrm>
        </p:grpSpPr>
        <p:pic>
          <p:nvPicPr>
            <p:cNvPr id="16"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4711231" y="1928633"/>
              <a:ext cx="4563777" cy="4929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16"/>
            <p:cNvSpPr/>
            <p:nvPr userDrawn="1"/>
          </p:nvSpPr>
          <p:spPr>
            <a:xfrm>
              <a:off x="5204298" y="2349595"/>
              <a:ext cx="1857983" cy="3302175"/>
            </a:xfrm>
            <a:prstGeom prst="rect">
              <a:avLst/>
            </a:prstGeom>
            <a:solidFill>
              <a:schemeClr val="tx1"/>
            </a:solidFill>
            <a:ln w="12700" cap="flat" cmpd="sng" algn="ctr">
              <a:solidFill>
                <a:srgbClr val="00165B">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Picture Placeholder 14"/>
          <p:cNvSpPr txBox="1">
            <a:spLocks/>
          </p:cNvSpPr>
          <p:nvPr userDrawn="1"/>
        </p:nvSpPr>
        <p:spPr>
          <a:xfrm>
            <a:off x="5203826" y="2359228"/>
            <a:ext cx="1858963" cy="330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Text Placeholder 21"/>
          <p:cNvSpPr>
            <a:spLocks noGrp="1"/>
          </p:cNvSpPr>
          <p:nvPr>
            <p:ph type="body" sz="quarter" idx="10" hasCustomPrompt="1"/>
          </p:nvPr>
        </p:nvSpPr>
        <p:spPr>
          <a:xfrm>
            <a:off x="557940" y="567014"/>
            <a:ext cx="3176992" cy="2122595"/>
          </a:xfrm>
        </p:spPr>
        <p:txBody>
          <a:bodyPr anchor="b" anchorCtr="0">
            <a:noAutofit/>
          </a:bodyPr>
          <a:lstStyle>
            <a:lvl1pPr marL="0" indent="0" algn="r">
              <a:buNone/>
              <a:defRPr sz="4000" b="1" spc="0" baseline="0">
                <a:latin typeface="Franklin Gothic Demi" charset="0"/>
              </a:defRPr>
            </a:lvl1pPr>
          </a:lstStyle>
          <a:p>
            <a:pPr lvl="0"/>
            <a:r>
              <a:rPr lang="en-US" dirty="0"/>
              <a:t>Slide Title</a:t>
            </a:r>
          </a:p>
        </p:txBody>
      </p:sp>
      <p:cxnSp>
        <p:nvCxnSpPr>
          <p:cNvPr id="25" name="Straight Connector 24"/>
          <p:cNvCxnSpPr/>
          <p:nvPr userDrawn="1"/>
        </p:nvCxnSpPr>
        <p:spPr>
          <a:xfrm>
            <a:off x="3136403" y="2689607"/>
            <a:ext cx="515022" cy="0"/>
          </a:xfrm>
          <a:prstGeom prst="line">
            <a:avLst/>
          </a:prstGeom>
          <a:noFill/>
          <a:ln w="85725" cap="flat" cmpd="sng" algn="ctr">
            <a:solidFill>
              <a:srgbClr val="008BCE"/>
            </a:solidFill>
            <a:prstDash val="solid"/>
            <a:miter lim="800000"/>
          </a:ln>
          <a:effectLst/>
        </p:spPr>
      </p:cxnSp>
      <p:sp>
        <p:nvSpPr>
          <p:cNvPr id="29" name="Text Placeholder 28"/>
          <p:cNvSpPr>
            <a:spLocks noGrp="1"/>
          </p:cNvSpPr>
          <p:nvPr>
            <p:ph type="body" sz="quarter" idx="11" hasCustomPrompt="1"/>
          </p:nvPr>
        </p:nvSpPr>
        <p:spPr>
          <a:xfrm>
            <a:off x="689620" y="3183126"/>
            <a:ext cx="3100388" cy="2178050"/>
          </a:xfrm>
        </p:spPr>
        <p:txBody>
          <a:bodyPr>
            <a:noAutofit/>
          </a:bodyPr>
          <a:lstStyle>
            <a:lvl1pPr marL="0" indent="0" algn="r">
              <a:buNone/>
              <a:defRPr sz="1800" baseline="0">
                <a:latin typeface="Calibri" panose="020F0502020204030204" pitchFamily="34" charset="0"/>
              </a:defRPr>
            </a:lvl1pPr>
          </a:lstStyle>
          <a:p>
            <a:pPr lvl="0"/>
            <a:r>
              <a:rPr lang="en-US" dirty="0"/>
              <a:t>Text goes here</a:t>
            </a:r>
          </a:p>
        </p:txBody>
      </p:sp>
      <p:sp>
        <p:nvSpPr>
          <p:cNvPr id="31" name="Picture Placeholder 30"/>
          <p:cNvSpPr>
            <a:spLocks noGrp="1"/>
          </p:cNvSpPr>
          <p:nvPr>
            <p:ph type="pic" sz="quarter" idx="12"/>
          </p:nvPr>
        </p:nvSpPr>
        <p:spPr>
          <a:xfrm>
            <a:off x="5203319" y="2359228"/>
            <a:ext cx="1844675" cy="3278188"/>
          </a:xfrm>
        </p:spPr>
        <p:txBody>
          <a:bodyPr/>
          <a:lstStyle>
            <a:lvl1pPr>
              <a:defRPr>
                <a:solidFill>
                  <a:schemeClr val="bg1"/>
                </a:solidFill>
              </a:defRPr>
            </a:lvl1pPr>
          </a:lstStyle>
          <a:p>
            <a:r>
              <a:rPr lang="en-US" dirty="0"/>
              <a:t>Click icon to add picture</a:t>
            </a:r>
          </a:p>
        </p:txBody>
      </p:sp>
      <p:sp>
        <p:nvSpPr>
          <p:cNvPr id="20" name="Rectangle 19"/>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356289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1230D-19DB-4BF4-B84E-CCAC3414E57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E30666F-EF70-4821-81A6-6F5528B9170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FCFC77-22AE-4EE3-943C-E9C6707F27DE}"/>
              </a:ext>
            </a:extLst>
          </p:cNvPr>
          <p:cNvSpPr>
            <a:spLocks noGrp="1"/>
          </p:cNvSpPr>
          <p:nvPr>
            <p:ph type="dt" sz="half" idx="10"/>
          </p:nvPr>
        </p:nvSpPr>
        <p:spPr/>
        <p:txBody>
          <a:bodyPr/>
          <a:lstStyle/>
          <a:p>
            <a:fld id="{8F077A6F-90DD-4A05-AAFC-5BE40A507BD1}" type="datetimeFigureOut">
              <a:rPr lang="en-US" smtClean="0"/>
              <a:t>4/29/19</a:t>
            </a:fld>
            <a:endParaRPr lang="en-US"/>
          </a:p>
        </p:txBody>
      </p:sp>
      <p:sp>
        <p:nvSpPr>
          <p:cNvPr id="5" name="Footer Placeholder 4">
            <a:extLst>
              <a:ext uri="{FF2B5EF4-FFF2-40B4-BE49-F238E27FC236}">
                <a16:creationId xmlns:a16="http://schemas.microsoft.com/office/drawing/2014/main" id="{64ABBCCE-BD05-41F2-9FB2-71D4B97E4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A348E0-4205-47FA-8681-344772118AAC}"/>
              </a:ext>
            </a:extLst>
          </p:cNvPr>
          <p:cNvSpPr>
            <a:spLocks noGrp="1"/>
          </p:cNvSpPr>
          <p:nvPr>
            <p:ph type="sldNum" sz="quarter" idx="12"/>
          </p:nvPr>
        </p:nvSpPr>
        <p:spPr/>
        <p:txBody>
          <a:bodyPr/>
          <a:lstStyle/>
          <a:p>
            <a:fld id="{471AC77C-D647-A046-87BB-F005665A7C23}" type="slidenum">
              <a:rPr lang="en-US" smtClean="0"/>
              <a:t>‹#›</a:t>
            </a:fld>
            <a:endParaRPr lang="en-US" dirty="0"/>
          </a:p>
        </p:txBody>
      </p:sp>
    </p:spTree>
    <p:extLst>
      <p:ext uri="{BB962C8B-B14F-4D97-AF65-F5344CB8AC3E}">
        <p14:creationId xmlns:p14="http://schemas.microsoft.com/office/powerpoint/2010/main" val="2556927364"/>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ft Side Photo - B">
    <p:spTree>
      <p:nvGrpSpPr>
        <p:cNvPr id="1" name=""/>
        <p:cNvGrpSpPr/>
        <p:nvPr/>
      </p:nvGrpSpPr>
      <p:grpSpPr>
        <a:xfrm>
          <a:off x="0" y="0"/>
          <a:ext cx="0" cy="0"/>
          <a:chOff x="0" y="0"/>
          <a:chExt cx="0" cy="0"/>
        </a:xfrm>
      </p:grpSpPr>
      <p:cxnSp>
        <p:nvCxnSpPr>
          <p:cNvPr id="14" name="Straight Connector 13"/>
          <p:cNvCxnSpPr/>
          <p:nvPr userDrawn="1"/>
        </p:nvCxnSpPr>
        <p:spPr>
          <a:xfrm>
            <a:off x="4662143" y="1709249"/>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3967952844"/>
      </p:ext>
    </p:extLst>
  </p:cSld>
  <p:clrMapOvr>
    <a:masterClrMapping/>
  </p:clrMapOvr>
  <p:extLst mod="1">
    <p:ext uri="{DCECCB84-F9BA-43D5-87BE-67443E8EF086}">
      <p15:sldGuideLst xmlns:p15="http://schemas.microsoft.com/office/powerpoint/2012/main">
        <p15:guide id="1" orient="horz" pos="1104" userDrawn="1">
          <p15:clr>
            <a:srgbClr val="FBAE40"/>
          </p15:clr>
        </p15:guide>
        <p15:guide id="2" pos="2880" userDrawn="1">
          <p15:clr>
            <a:srgbClr val="FBAE40"/>
          </p15:clr>
        </p15:guide>
        <p15:guide id="3" orient="horz" pos="2616" userDrawn="1">
          <p15:clr>
            <a:srgbClr val="FBAE40"/>
          </p15:clr>
        </p15:guide>
        <p15:guide id="4" orient="horz" pos="3072" userDrawn="1">
          <p15:clr>
            <a:srgbClr val="FBAE40"/>
          </p15:clr>
        </p15:guide>
        <p15:guide id="5" orient="horz" pos="369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ft Side Photo - Y">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rgbClr val="FFC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5" name="Straight Connector 14"/>
          <p:cNvCxnSpPr/>
          <p:nvPr userDrawn="1"/>
        </p:nvCxnSpPr>
        <p:spPr>
          <a:xfrm>
            <a:off x="4662143" y="1709249"/>
            <a:ext cx="515022" cy="0"/>
          </a:xfrm>
          <a:prstGeom prst="line">
            <a:avLst/>
          </a:prstGeom>
          <a:noFill/>
          <a:ln w="85725" cap="flat" cmpd="sng" algn="ctr">
            <a:solidFill>
              <a:srgbClr val="008BCE"/>
            </a:solidFill>
            <a:prstDash val="solid"/>
            <a:miter lim="800000"/>
          </a:ln>
          <a:effectLst/>
        </p:spPr>
      </p:cxnSp>
      <p:sp>
        <p:nvSpPr>
          <p:cNvPr id="16"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17" name="Rectangle 16"/>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2576965701"/>
      </p:ext>
    </p:extLst>
  </p:cSld>
  <p:clrMapOvr>
    <a:masterClrMapping/>
  </p:clrMapOvr>
  <p:extLst mod="1">
    <p:ext uri="{DCECCB84-F9BA-43D5-87BE-67443E8EF086}">
      <p15:sldGuideLst xmlns:p15="http://schemas.microsoft.com/office/powerpoint/2012/main">
        <p15:guide id="1" orient="horz" pos="1104" userDrawn="1">
          <p15:clr>
            <a:srgbClr val="FBAE40"/>
          </p15:clr>
        </p15:guide>
        <p15:guide id="2" pos="2880" userDrawn="1">
          <p15:clr>
            <a:srgbClr val="FBAE40"/>
          </p15:clr>
        </p15:guide>
        <p15:guide id="3" orient="horz" pos="2616" userDrawn="1">
          <p15:clr>
            <a:srgbClr val="FBAE40"/>
          </p15:clr>
        </p15:guide>
        <p15:guide id="4" orient="horz" pos="3072" userDrawn="1">
          <p15:clr>
            <a:srgbClr val="FBAE40"/>
          </p15:clr>
        </p15:guide>
        <p15:guide id="5" orient="horz" pos="3696"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agonal Crop Photo Right - B">
    <p:spTree>
      <p:nvGrpSpPr>
        <p:cNvPr id="1" name=""/>
        <p:cNvGrpSpPr/>
        <p:nvPr/>
      </p:nvGrpSpPr>
      <p:grpSpPr>
        <a:xfrm>
          <a:off x="0" y="0"/>
          <a:ext cx="0" cy="0"/>
          <a:chOff x="0" y="0"/>
          <a:chExt cx="0" cy="0"/>
        </a:xfrm>
      </p:grpSpPr>
      <p:grpSp>
        <p:nvGrpSpPr>
          <p:cNvPr id="15" name="Group 14"/>
          <p:cNvGrpSpPr/>
          <p:nvPr userDrawn="1"/>
        </p:nvGrpSpPr>
        <p:grpSpPr>
          <a:xfrm>
            <a:off x="0" y="6050174"/>
            <a:ext cx="9144000" cy="550325"/>
            <a:chOff x="0" y="6050172"/>
            <a:chExt cx="9144000" cy="550325"/>
          </a:xfrm>
        </p:grpSpPr>
        <p:cxnSp>
          <p:nvCxnSpPr>
            <p:cNvPr id="16" name="Straight Connector 15"/>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3488"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0" name="Straight Connector 9"/>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3"/>
          <p:cNvSpPr>
            <a:spLocks noGrp="1"/>
          </p:cNvSpPr>
          <p:nvPr>
            <p:ph type="body" sz="quarter" idx="14"/>
          </p:nvPr>
        </p:nvSpPr>
        <p:spPr>
          <a:xfrm>
            <a:off x="167638" y="1634261"/>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
        <p:nvSpPr>
          <p:cNvPr id="14" name="Rectangle 13"/>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172764897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gonal Crop Photo Right - Y">
    <p:spTree>
      <p:nvGrpSpPr>
        <p:cNvPr id="1" name=""/>
        <p:cNvGrpSpPr/>
        <p:nvPr/>
      </p:nvGrpSpPr>
      <p:grpSpPr>
        <a:xfrm>
          <a:off x="0" y="0"/>
          <a:ext cx="0" cy="0"/>
          <a:chOff x="0" y="0"/>
          <a:chExt cx="0" cy="0"/>
        </a:xfrm>
      </p:grpSpPr>
      <p:grpSp>
        <p:nvGrpSpPr>
          <p:cNvPr id="15" name="Group 14"/>
          <p:cNvGrpSpPr/>
          <p:nvPr userDrawn="1"/>
        </p:nvGrpSpPr>
        <p:grpSpPr>
          <a:xfrm>
            <a:off x="0" y="6050174"/>
            <a:ext cx="9144000" cy="550325"/>
            <a:chOff x="0" y="6050172"/>
            <a:chExt cx="9144000" cy="550325"/>
          </a:xfrm>
        </p:grpSpPr>
        <p:cxnSp>
          <p:nvCxnSpPr>
            <p:cNvPr id="16" name="Straight Connector 15"/>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3488"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1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
        <p:nvSpPr>
          <p:cNvPr id="13" name="Rectangle 12"/>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324280025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gonal Crop Photo Right - 2B">
    <p:spTree>
      <p:nvGrpSpPr>
        <p:cNvPr id="1" name=""/>
        <p:cNvGrpSpPr/>
        <p:nvPr/>
      </p:nvGrpSpPr>
      <p:grpSpPr>
        <a:xfrm>
          <a:off x="0" y="0"/>
          <a:ext cx="0" cy="0"/>
          <a:chOff x="0" y="0"/>
          <a:chExt cx="0" cy="0"/>
        </a:xfrm>
      </p:grpSpPr>
      <p:grpSp>
        <p:nvGrpSpPr>
          <p:cNvPr id="14" name="Group 13"/>
          <p:cNvGrpSpPr/>
          <p:nvPr userDrawn="1"/>
        </p:nvGrpSpPr>
        <p:grpSpPr>
          <a:xfrm>
            <a:off x="0" y="6050174"/>
            <a:ext cx="9144000" cy="550325"/>
            <a:chOff x="0" y="6050172"/>
            <a:chExt cx="9144000" cy="550325"/>
          </a:xfrm>
        </p:grpSpPr>
        <p:cxnSp>
          <p:nvCxnSpPr>
            <p:cNvPr id="16" name="Straight Connector 15"/>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sp>
        <p:nvSpPr>
          <p:cNvPr id="15" name="Text Placeholder 3"/>
          <p:cNvSpPr>
            <a:spLocks noGrp="1"/>
          </p:cNvSpPr>
          <p:nvPr>
            <p:ph type="body" sz="quarter" idx="14"/>
          </p:nvPr>
        </p:nvSpPr>
        <p:spPr>
          <a:xfrm>
            <a:off x="155006" y="1636157"/>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
        <p:nvSpPr>
          <p:cNvPr id="13" name="Rectangle 12"/>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12608608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agonal Crop Photo Right - 2Y">
    <p:spTree>
      <p:nvGrpSpPr>
        <p:cNvPr id="1" name=""/>
        <p:cNvGrpSpPr/>
        <p:nvPr/>
      </p:nvGrpSpPr>
      <p:grpSpPr>
        <a:xfrm>
          <a:off x="0" y="0"/>
          <a:ext cx="0" cy="0"/>
          <a:chOff x="0" y="0"/>
          <a:chExt cx="0" cy="0"/>
        </a:xfrm>
      </p:grpSpPr>
      <p:grpSp>
        <p:nvGrpSpPr>
          <p:cNvPr id="15" name="Group 14"/>
          <p:cNvGrpSpPr/>
          <p:nvPr userDrawn="1"/>
        </p:nvGrpSpPr>
        <p:grpSpPr>
          <a:xfrm>
            <a:off x="0" y="6050174"/>
            <a:ext cx="9144000" cy="550325"/>
            <a:chOff x="0" y="6050172"/>
            <a:chExt cx="9144000" cy="550325"/>
          </a:xfrm>
        </p:grpSpPr>
        <p:cxnSp>
          <p:nvCxnSpPr>
            <p:cNvPr id="16" name="Straight Connector 15"/>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4" y="-8615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2" y="1647108"/>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
        <p:nvSpPr>
          <p:cNvPr id="13" name="Rectangle 12"/>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30183004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ed Photo Right">
    <p:spTree>
      <p:nvGrpSpPr>
        <p:cNvPr id="1" name=""/>
        <p:cNvGrpSpPr/>
        <p:nvPr/>
      </p:nvGrpSpPr>
      <p:grpSpPr>
        <a:xfrm>
          <a:off x="0" y="0"/>
          <a:ext cx="0" cy="0"/>
          <a:chOff x="0" y="0"/>
          <a:chExt cx="0" cy="0"/>
        </a:xfrm>
      </p:grpSpPr>
      <p:sp>
        <p:nvSpPr>
          <p:cNvPr id="14" name="Text Placeholder 3"/>
          <p:cNvSpPr>
            <a:spLocks noGrp="1"/>
          </p:cNvSpPr>
          <p:nvPr>
            <p:ph type="body" sz="quarter" idx="14"/>
          </p:nvPr>
        </p:nvSpPr>
        <p:spPr>
          <a:xfrm>
            <a:off x="160047" y="1668190"/>
            <a:ext cx="5047149" cy="4451154"/>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Picture Placeholder 20"/>
          <p:cNvSpPr>
            <a:spLocks noGrp="1"/>
          </p:cNvSpPr>
          <p:nvPr>
            <p:ph type="pic" sz="quarter" idx="10"/>
          </p:nvPr>
        </p:nvSpPr>
        <p:spPr>
          <a:xfrm>
            <a:off x="5880100" y="0"/>
            <a:ext cx="3263900" cy="6858000"/>
          </a:xfrm>
        </p:spPr>
        <p:txBody>
          <a:bodyPr/>
          <a:lstStyle/>
          <a:p>
            <a:r>
              <a:rPr lang="en-US" dirty="0"/>
              <a:t>Click icon to add picture</a:t>
            </a:r>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
        <p:nvSpPr>
          <p:cNvPr id="9" name="Rectangle 8"/>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grpSp>
        <p:nvGrpSpPr>
          <p:cNvPr id="13" name="Group 12"/>
          <p:cNvGrpSpPr/>
          <p:nvPr userDrawn="1"/>
        </p:nvGrpSpPr>
        <p:grpSpPr>
          <a:xfrm>
            <a:off x="0" y="6050174"/>
            <a:ext cx="9144000" cy="550325"/>
            <a:chOff x="0" y="6050172"/>
            <a:chExt cx="9144000" cy="550325"/>
          </a:xfrm>
        </p:grpSpPr>
        <p:cxnSp>
          <p:nvCxnSpPr>
            <p:cNvPr id="15" name="Straight Connector 14"/>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312701424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xes Right Blue Graphic">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cxnSp>
        <p:nvCxnSpPr>
          <p:cNvPr id="31" name="Straight Connector 30"/>
          <p:cNvCxnSpPr/>
          <p:nvPr userDrawn="1"/>
        </p:nvCxnSpPr>
        <p:spPr>
          <a:xfrm>
            <a:off x="906388" y="1519475"/>
            <a:ext cx="515022" cy="0"/>
          </a:xfrm>
          <a:prstGeom prst="line">
            <a:avLst/>
          </a:prstGeom>
          <a:noFill/>
          <a:ln w="85725" cap="flat" cmpd="sng" algn="ctr">
            <a:solidFill>
              <a:srgbClr val="008BCE"/>
            </a:solidFill>
            <a:prstDash val="solid"/>
            <a:miter lim="800000"/>
          </a:ln>
          <a:effectLst/>
        </p:spPr>
      </p:cxnSp>
      <p:cxnSp>
        <p:nvCxnSpPr>
          <p:cNvPr id="32" name="Straight Connector 31"/>
          <p:cNvCxnSpPr/>
          <p:nvPr userDrawn="1"/>
        </p:nvCxnSpPr>
        <p:spPr>
          <a:xfrm>
            <a:off x="906388" y="4147517"/>
            <a:ext cx="515022" cy="0"/>
          </a:xfrm>
          <a:prstGeom prst="line">
            <a:avLst/>
          </a:prstGeom>
          <a:noFill/>
          <a:ln w="85725" cap="flat" cmpd="sng" algn="ctr">
            <a:solidFill>
              <a:srgbClr val="FF6C2C"/>
            </a:solidFill>
            <a:prstDash val="solid"/>
            <a:miter lim="800000"/>
          </a:ln>
          <a:effectLst/>
        </p:spPr>
      </p:cxnSp>
      <p:cxnSp>
        <p:nvCxnSpPr>
          <p:cNvPr id="33" name="Straight Connector 32"/>
          <p:cNvCxnSpPr/>
          <p:nvPr userDrawn="1"/>
        </p:nvCxnSpPr>
        <p:spPr>
          <a:xfrm>
            <a:off x="4944798" y="1519475"/>
            <a:ext cx="515022" cy="0"/>
          </a:xfrm>
          <a:prstGeom prst="line">
            <a:avLst/>
          </a:prstGeom>
          <a:noFill/>
          <a:ln w="85725" cap="flat" cmpd="sng" algn="ctr">
            <a:solidFill>
              <a:srgbClr val="ABA2A0"/>
            </a:solidFill>
            <a:prstDash val="solid"/>
            <a:miter lim="800000"/>
          </a:ln>
          <a:effectLst/>
        </p:spPr>
      </p:cxnSp>
      <p:cxnSp>
        <p:nvCxnSpPr>
          <p:cNvPr id="34" name="Straight Connector 33"/>
          <p:cNvCxnSpPr/>
          <p:nvPr userDrawn="1"/>
        </p:nvCxnSpPr>
        <p:spPr>
          <a:xfrm>
            <a:off x="4949693" y="4147517"/>
            <a:ext cx="515022" cy="0"/>
          </a:xfrm>
          <a:prstGeom prst="line">
            <a:avLst/>
          </a:prstGeom>
          <a:noFill/>
          <a:ln w="85725" cap="flat" cmpd="sng" algn="ctr">
            <a:solidFill>
              <a:srgbClr val="FFCD00"/>
            </a:solidFill>
            <a:prstDash val="solid"/>
            <a:miter lim="800000"/>
          </a:ln>
          <a:effectLst/>
        </p:spPr>
      </p:cxnSp>
      <p:sp>
        <p:nvSpPr>
          <p:cNvPr id="36" name="Text Placeholder 35"/>
          <p:cNvSpPr>
            <a:spLocks noGrp="1"/>
          </p:cNvSpPr>
          <p:nvPr>
            <p:ph type="body" sz="quarter" idx="10" hasCustomPrompt="1"/>
          </p:nvPr>
        </p:nvSpPr>
        <p:spPr>
          <a:xfrm>
            <a:off x="794235" y="5357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7" name="Text Placeholder 35"/>
          <p:cNvSpPr>
            <a:spLocks noGrp="1"/>
          </p:cNvSpPr>
          <p:nvPr>
            <p:ph type="body" sz="quarter" idx="11" hasCustomPrompt="1"/>
          </p:nvPr>
        </p:nvSpPr>
        <p:spPr>
          <a:xfrm>
            <a:off x="4851295" y="5357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8" name="Text Placeholder 35"/>
          <p:cNvSpPr>
            <a:spLocks noGrp="1"/>
          </p:cNvSpPr>
          <p:nvPr>
            <p:ph type="body" sz="quarter" idx="12" hasCustomPrompt="1"/>
          </p:nvPr>
        </p:nvSpPr>
        <p:spPr>
          <a:xfrm>
            <a:off x="794235" y="31646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9" name="Text Placeholder 35"/>
          <p:cNvSpPr>
            <a:spLocks noGrp="1"/>
          </p:cNvSpPr>
          <p:nvPr>
            <p:ph type="body" sz="quarter" idx="13" hasCustomPrompt="1"/>
          </p:nvPr>
        </p:nvSpPr>
        <p:spPr>
          <a:xfrm>
            <a:off x="4851295" y="31646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41" name="Text Placeholder 40"/>
          <p:cNvSpPr>
            <a:spLocks noGrp="1"/>
          </p:cNvSpPr>
          <p:nvPr>
            <p:ph type="body" sz="quarter" idx="14" hasCustomPrompt="1"/>
          </p:nvPr>
        </p:nvSpPr>
        <p:spPr>
          <a:xfrm>
            <a:off x="809625" y="17007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2" name="Text Placeholder 40"/>
          <p:cNvSpPr>
            <a:spLocks noGrp="1"/>
          </p:cNvSpPr>
          <p:nvPr>
            <p:ph type="body" sz="quarter" idx="15" hasCustomPrompt="1"/>
          </p:nvPr>
        </p:nvSpPr>
        <p:spPr>
          <a:xfrm>
            <a:off x="4866685" y="1700778"/>
            <a:ext cx="3865510"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3" name="Text Placeholder 40"/>
          <p:cNvSpPr>
            <a:spLocks noGrp="1"/>
          </p:cNvSpPr>
          <p:nvPr>
            <p:ph type="body" sz="quarter" idx="16" hasCustomPrompt="1"/>
          </p:nvPr>
        </p:nvSpPr>
        <p:spPr>
          <a:xfrm>
            <a:off x="809625" y="43296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4" name="Text Placeholder 40"/>
          <p:cNvSpPr>
            <a:spLocks noGrp="1"/>
          </p:cNvSpPr>
          <p:nvPr>
            <p:ph type="body" sz="quarter" idx="17" hasCustomPrompt="1"/>
          </p:nvPr>
        </p:nvSpPr>
        <p:spPr>
          <a:xfrm>
            <a:off x="4866685" y="4329678"/>
            <a:ext cx="3865510"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21" name="Rectangle 20"/>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4125514081"/>
      </p:ext>
    </p:extLst>
  </p:cSld>
  <p:clrMapOvr>
    <a:masterClrMapping/>
  </p:clrMapOvr>
  <p:extLst mod="1">
    <p:ext uri="{DCECCB84-F9BA-43D5-87BE-67443E8EF086}">
      <p15:sldGuideLst xmlns:p15="http://schemas.microsoft.com/office/powerpoint/2012/main">
        <p15:guide id="1" orient="horz" pos="1224" userDrawn="1">
          <p15:clr>
            <a:srgbClr val="FBAE40"/>
          </p15:clr>
        </p15:guide>
        <p15:guide id="2" pos="2880" userDrawn="1">
          <p15:clr>
            <a:srgbClr val="FBAE40"/>
          </p15:clr>
        </p15:guide>
        <p15:guide id="3" pos="3048" userDrawn="1">
          <p15:clr>
            <a:srgbClr val="FBAE40"/>
          </p15:clr>
        </p15:guide>
        <p15:guide id="4" pos="696" userDrawn="1">
          <p15:clr>
            <a:srgbClr val="FBAE40"/>
          </p15:clr>
        </p15:guide>
        <p15:guide id="6" orient="horz" pos="288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enefits Overlay Right - B">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1534"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47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6" name="Straight Connector 25"/>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7"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8"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9"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5"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45"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4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4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4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5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5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22" name="Rectangle 21"/>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186987312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 Benefits Overlay Right - Y">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1534"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27" name="Rectangle 26"/>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281608789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51BE1-E92B-4363-B69C-42332EC8ED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23572B-54CF-4C9F-9199-361BC9A6E51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D321C8-D591-445C-9D68-5128489B979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C907EA-8687-496B-A9E0-9CE06EB4AA1C}"/>
              </a:ext>
            </a:extLst>
          </p:cNvPr>
          <p:cNvSpPr>
            <a:spLocks noGrp="1"/>
          </p:cNvSpPr>
          <p:nvPr>
            <p:ph type="dt" sz="half" idx="10"/>
          </p:nvPr>
        </p:nvSpPr>
        <p:spPr/>
        <p:txBody>
          <a:bodyPr/>
          <a:lstStyle/>
          <a:p>
            <a:fld id="{8F077A6F-90DD-4A05-AAFC-5BE40A507BD1}" type="datetimeFigureOut">
              <a:rPr lang="en-US" smtClean="0"/>
              <a:t>4/29/19</a:t>
            </a:fld>
            <a:endParaRPr lang="en-US"/>
          </a:p>
        </p:txBody>
      </p:sp>
      <p:sp>
        <p:nvSpPr>
          <p:cNvPr id="6" name="Footer Placeholder 5">
            <a:extLst>
              <a:ext uri="{FF2B5EF4-FFF2-40B4-BE49-F238E27FC236}">
                <a16:creationId xmlns:a16="http://schemas.microsoft.com/office/drawing/2014/main" id="{9F7DE21E-DDFB-4847-ABC6-C37A533A1A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2F0D2A-9974-40AF-AEE6-71EEC98A3952}"/>
              </a:ext>
            </a:extLst>
          </p:cNvPr>
          <p:cNvSpPr>
            <a:spLocks noGrp="1"/>
          </p:cNvSpPr>
          <p:nvPr>
            <p:ph type="sldNum" sz="quarter" idx="12"/>
          </p:nvPr>
        </p:nvSpPr>
        <p:spPr/>
        <p:txBody>
          <a:bodyPr/>
          <a:lstStyle/>
          <a:p>
            <a:fld id="{471AC77C-D647-A046-87BB-F005665A7C23}" type="slidenum">
              <a:rPr lang="en-US" smtClean="0"/>
              <a:t>‹#›</a:t>
            </a:fld>
            <a:endParaRPr lang="en-US" dirty="0"/>
          </a:p>
        </p:txBody>
      </p:sp>
    </p:spTree>
    <p:extLst>
      <p:ext uri="{BB962C8B-B14F-4D97-AF65-F5344CB8AC3E}">
        <p14:creationId xmlns:p14="http://schemas.microsoft.com/office/powerpoint/2010/main" val="287428926"/>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enefits Overlay Right - 2B">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1" name="Picture 20" descr="half bus go lef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22826" y="-220389"/>
            <a:ext cx="4321174" cy="7209023"/>
          </a:xfrm>
          <a:prstGeom prst="rect">
            <a:avLst/>
          </a:prstGeom>
        </p:spPr>
      </p:pic>
      <p:sp>
        <p:nvSpPr>
          <p:cNvPr id="24" name="Flowchart: Manual Input 8"/>
          <p:cNvSpPr/>
          <p:nvPr userDrawn="1"/>
        </p:nvSpPr>
        <p:spPr>
          <a:xfrm>
            <a:off x="6748646" y="-94731"/>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34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30" name="Straight Connector 29"/>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31"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2"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3"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4"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6"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4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4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22" name="Rectangle 21"/>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119670112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enefits Overlay Right - 2Y">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pic>
        <p:nvPicPr>
          <p:cNvPr id="26" name="Picture 25" descr="half bus go lef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22826" y="-220389"/>
            <a:ext cx="4321174" cy="7209023"/>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4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27" name="Rectangle 26"/>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bg1"/>
                </a:solidFill>
                <a:effectLst/>
                <a:latin typeface="+mn-lt"/>
                <a:ea typeface="+mn-ea"/>
                <a:cs typeface="+mn-cs"/>
              </a:rPr>
              <a:t>‹#›</a:t>
            </a:fld>
            <a:endParaRPr lang="en-US" sz="1400" dirty="0">
              <a:solidFill>
                <a:schemeClr val="bg1"/>
              </a:solidFill>
            </a:endParaRPr>
          </a:p>
        </p:txBody>
      </p:sp>
    </p:spTree>
    <p:extLst>
      <p:ext uri="{BB962C8B-B14F-4D97-AF65-F5344CB8AC3E}">
        <p14:creationId xmlns:p14="http://schemas.microsoft.com/office/powerpoint/2010/main" val="62355746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Square Photo and Text Box">
    <p:spTree>
      <p:nvGrpSpPr>
        <p:cNvPr id="1" name=""/>
        <p:cNvGrpSpPr/>
        <p:nvPr/>
      </p:nvGrpSpPr>
      <p:grpSpPr>
        <a:xfrm>
          <a:off x="0" y="0"/>
          <a:ext cx="0" cy="0"/>
          <a:chOff x="0" y="0"/>
          <a:chExt cx="0" cy="0"/>
        </a:xfrm>
      </p:grpSpPr>
      <p:sp>
        <p:nvSpPr>
          <p:cNvPr id="21" name="Text Placeholder 20"/>
          <p:cNvSpPr>
            <a:spLocks noGrp="1"/>
          </p:cNvSpPr>
          <p:nvPr>
            <p:ph type="body" sz="quarter" idx="12" hasCustomPrompt="1"/>
          </p:nvPr>
        </p:nvSpPr>
        <p:spPr>
          <a:xfrm>
            <a:off x="4711701" y="1835136"/>
            <a:ext cx="4127500" cy="442279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atin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201" y="1966318"/>
            <a:ext cx="3670300" cy="3230134"/>
          </a:xfrm>
          <a:prstGeom prst="rect">
            <a:avLst/>
          </a:prstGeom>
          <a:ln w="38100">
            <a:solidFill>
              <a:srgbClr val="FF6C2C"/>
            </a:solidFill>
            <a:miter lim="800000"/>
          </a:ln>
        </p:spPr>
      </p:pic>
      <p:grpSp>
        <p:nvGrpSpPr>
          <p:cNvPr id="12" name="Group 1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
        <p:nvSpPr>
          <p:cNvPr id="9"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dirty="0"/>
              <a:t>Slide Title</a:t>
            </a:r>
          </a:p>
        </p:txBody>
      </p:sp>
      <p:cxnSp>
        <p:nvCxnSpPr>
          <p:cNvPr id="15" name="Straight Connector 14"/>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
        <p:nvSpPr>
          <p:cNvPr id="11" name="Rectangle 10"/>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499465833"/>
      </p:ext>
    </p:extLst>
  </p:cSld>
  <p:clrMapOvr>
    <a:masterClrMapping/>
  </p:clrMapOvr>
  <p:extLst mod="1">
    <p:ext uri="{DCECCB84-F9BA-43D5-87BE-67443E8EF086}">
      <p15:sldGuideLst xmlns:p15="http://schemas.microsoft.com/office/powerpoint/2012/main">
        <p15:guide id="1" orient="horz" pos="1392" userDrawn="1">
          <p15:clr>
            <a:srgbClr val="FBAE40"/>
          </p15:clr>
        </p15:guide>
        <p15:guide id="2" pos="432" userDrawn="1">
          <p15:clr>
            <a:srgbClr val="FBAE40"/>
          </p15:clr>
        </p15:guide>
        <p15:guide id="3" pos="2760" userDrawn="1">
          <p15:clr>
            <a:srgbClr val="FBAE40"/>
          </p15:clr>
        </p15:guide>
        <p15:guide id="4" orient="horz" pos="3528"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umn Text Boxes (editori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4" name="Straight Connector 13"/>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
        <p:nvSpPr>
          <p:cNvPr id="16" name="Text Placeholder 15"/>
          <p:cNvSpPr>
            <a:spLocks noGrp="1"/>
          </p:cNvSpPr>
          <p:nvPr>
            <p:ph type="body" sz="quarter" idx="10" hasCustomPrompt="1"/>
          </p:nvPr>
        </p:nvSpPr>
        <p:spPr>
          <a:xfrm>
            <a:off x="415925" y="3429001"/>
            <a:ext cx="3962400" cy="24511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p:txBody>
      </p:sp>
      <p:sp>
        <p:nvSpPr>
          <p:cNvPr id="17" name="Text Placeholder 15"/>
          <p:cNvSpPr>
            <a:spLocks noGrp="1"/>
          </p:cNvSpPr>
          <p:nvPr>
            <p:ph type="body" sz="quarter" idx="11" hasCustomPrompt="1"/>
          </p:nvPr>
        </p:nvSpPr>
        <p:spPr>
          <a:xfrm>
            <a:off x="4690874" y="1899134"/>
            <a:ext cx="3962400" cy="39747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grpSp>
        <p:nvGrpSpPr>
          <p:cNvPr id="8" name="Group 7"/>
          <p:cNvGrpSpPr/>
          <p:nvPr userDrawn="1"/>
        </p:nvGrpSpPr>
        <p:grpSpPr>
          <a:xfrm>
            <a:off x="0" y="6050174"/>
            <a:ext cx="9144000" cy="550325"/>
            <a:chOff x="0" y="6050172"/>
            <a:chExt cx="9144000" cy="550325"/>
          </a:xfrm>
        </p:grpSpPr>
        <p:cxnSp>
          <p:nvCxnSpPr>
            <p:cNvPr id="9" name="Straight Connector 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
        <p:nvSpPr>
          <p:cNvPr id="12" name="Rectangle 11"/>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2444825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umn One Text Box (editori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2527" y="3681414"/>
            <a:ext cx="8461507" cy="2138201"/>
          </a:xfrm>
        </p:spPr>
        <p:txBody>
          <a:bodyPr numCol="2" spcCol="36576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latin typeface="Calibri" panose="020F0502020204030204" pitchFamily="34" charset="0"/>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lvl="0"/>
            <a:endParaRPr lang="en-US" dirty="0"/>
          </a:p>
        </p:txBody>
      </p:sp>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
        <p:nvSpPr>
          <p:cNvPr id="10"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1" name="Straight Connector 10"/>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
        <p:nvSpPr>
          <p:cNvPr id="13" name="Rectangle 12"/>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10153703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4" name="Rectangle 3"/>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ext uri="{BB962C8B-B14F-4D97-AF65-F5344CB8AC3E}">
        <p14:creationId xmlns:p14="http://schemas.microsoft.com/office/powerpoint/2010/main" val="31681356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 3">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38" y="6050172"/>
              <a:ext cx="1060984" cy="449764"/>
            </a:xfrm>
            <a:prstGeom prst="rect">
              <a:avLst/>
            </a:prstGeom>
          </p:spPr>
        </p:pic>
      </p:grpSp>
      <p:sp>
        <p:nvSpPr>
          <p:cNvPr id="11" name="Rectangle 10"/>
          <p:cNvSpPr/>
          <p:nvPr userDrawn="1"/>
        </p:nvSpPr>
        <p:spPr>
          <a:xfrm>
            <a:off x="497841" y="3241040"/>
            <a:ext cx="619760"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8686824" y="6550223"/>
            <a:ext cx="396262" cy="307777"/>
          </a:xfrm>
          <a:prstGeom prst="rect">
            <a:avLst/>
          </a:prstGeom>
        </p:spPr>
        <p:txBody>
          <a:bodyPr wrap="none">
            <a:spAutoFit/>
          </a:bodyPr>
          <a:lstStyle/>
          <a:p>
            <a:fld id="{4EFF1755-3681-5D40-A707-E5A055334AC7}" type="slidenum">
              <a:rPr lang="uk-UA" sz="1400" b="0" i="0" kern="1200" smtClean="0">
                <a:solidFill>
                  <a:schemeClr val="tx1"/>
                </a:solidFill>
                <a:effectLst/>
                <a:latin typeface="+mn-lt"/>
                <a:ea typeface="+mn-ea"/>
                <a:cs typeface="+mn-cs"/>
              </a:rPr>
              <a:t>‹#›</a:t>
            </a:fld>
            <a:endParaRPr lang="en-US" sz="1400" dirty="0"/>
          </a:p>
        </p:txBody>
      </p:sp>
    </p:spTree>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70197" y="6222107"/>
            <a:ext cx="2219499" cy="548640"/>
          </a:xfrm>
          <a:prstGeom prst="rect">
            <a:avLst/>
          </a:prstGeom>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1468" y="5712119"/>
            <a:ext cx="2169319" cy="919602"/>
          </a:xfrm>
          <a:prstGeom prst="rect">
            <a:avLst/>
          </a:prstGeom>
        </p:spPr>
      </p:pic>
      <p:cxnSp>
        <p:nvCxnSpPr>
          <p:cNvPr id="4" name="Straight Connector 3"/>
          <p:cNvCxnSpPr/>
          <p:nvPr userDrawn="1"/>
        </p:nvCxnSpPr>
        <p:spPr>
          <a:xfrm flipV="1">
            <a:off x="3906519" y="0"/>
            <a:ext cx="2376835" cy="6866438"/>
          </a:xfrm>
          <a:prstGeom prst="line">
            <a:avLst/>
          </a:prstGeom>
          <a:noFill/>
          <a:ln w="6350" cap="flat" cmpd="sng" algn="ctr">
            <a:solidFill>
              <a:srgbClr val="008BCE"/>
            </a:solidFill>
            <a:prstDash val="solid"/>
            <a:miter lim="800000"/>
          </a:ln>
          <a:effectLst/>
        </p:spPr>
      </p:cxnSp>
      <p:sp>
        <p:nvSpPr>
          <p:cNvPr id="2" name="Slide Number Placeholder 1"/>
          <p:cNvSpPr>
            <a:spLocks noGrp="1"/>
          </p:cNvSpPr>
          <p:nvPr>
            <p:ph type="sldNum" sz="quarter" idx="10"/>
          </p:nvPr>
        </p:nvSpPr>
        <p:spPr/>
        <p:txBody>
          <a:bodyPr/>
          <a:lstStyle/>
          <a:p>
            <a:fld id="{471AC77C-D647-A046-87BB-F005665A7C23}" type="slidenum">
              <a:rPr lang="en-US" smtClean="0"/>
              <a:t>‹#›</a:t>
            </a:fld>
            <a:endParaRPr lang="en-US" dirty="0"/>
          </a:p>
        </p:txBody>
      </p:sp>
    </p:spTree>
    <p:extLst>
      <p:ext uri="{BB962C8B-B14F-4D97-AF65-F5344CB8AC3E}">
        <p14:creationId xmlns:p14="http://schemas.microsoft.com/office/powerpoint/2010/main" val="36973039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ZA" dirty="0"/>
              <a:t>Add a footer</a:t>
            </a:r>
          </a:p>
        </p:txBody>
      </p:sp>
      <p:sp>
        <p:nvSpPr>
          <p:cNvPr id="2" name="Title 1">
            <a:extLst>
              <a:ext uri="{FF2B5EF4-FFF2-40B4-BE49-F238E27FC236}">
                <a16:creationId xmlns:a16="http://schemas.microsoft.com/office/drawing/2014/main" id="{BE64E4A9-EF0E-4160-B514-1AB17B03E20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765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4BD9D-E18C-45BD-9B28-B815F630E8A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BDC774-0B01-4ECA-8CD5-DFBC19DA61A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8BD3EE8-AAAE-454F-B1CF-D38198F6022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B6B8B3-9E74-42F4-A8D7-BDDC18074A9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E867C72-3168-4348-A389-B77F9D8FD09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1181F2-6051-483C-9803-9CD6DF8EED25}"/>
              </a:ext>
            </a:extLst>
          </p:cNvPr>
          <p:cNvSpPr>
            <a:spLocks noGrp="1"/>
          </p:cNvSpPr>
          <p:nvPr>
            <p:ph type="dt" sz="half" idx="10"/>
          </p:nvPr>
        </p:nvSpPr>
        <p:spPr/>
        <p:txBody>
          <a:bodyPr/>
          <a:lstStyle/>
          <a:p>
            <a:fld id="{8F077A6F-90DD-4A05-AAFC-5BE40A507BD1}" type="datetimeFigureOut">
              <a:rPr lang="en-US" smtClean="0"/>
              <a:t>4/29/19</a:t>
            </a:fld>
            <a:endParaRPr lang="en-US"/>
          </a:p>
        </p:txBody>
      </p:sp>
      <p:sp>
        <p:nvSpPr>
          <p:cNvPr id="8" name="Footer Placeholder 7">
            <a:extLst>
              <a:ext uri="{FF2B5EF4-FFF2-40B4-BE49-F238E27FC236}">
                <a16:creationId xmlns:a16="http://schemas.microsoft.com/office/drawing/2014/main" id="{272E34F2-9C3F-4D93-B573-82203E5673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73074B-EE62-4DA1-8759-55DB3DA047EF}"/>
              </a:ext>
            </a:extLst>
          </p:cNvPr>
          <p:cNvSpPr>
            <a:spLocks noGrp="1"/>
          </p:cNvSpPr>
          <p:nvPr>
            <p:ph type="sldNum" sz="quarter" idx="12"/>
          </p:nvPr>
        </p:nvSpPr>
        <p:spPr/>
        <p:txBody>
          <a:bodyPr/>
          <a:lstStyle/>
          <a:p>
            <a:fld id="{471AC77C-D647-A046-87BB-F005665A7C23}" type="slidenum">
              <a:rPr lang="en-US" smtClean="0"/>
              <a:t>‹#›</a:t>
            </a:fld>
            <a:endParaRPr lang="en-US" dirty="0"/>
          </a:p>
        </p:txBody>
      </p:sp>
    </p:spTree>
    <p:extLst>
      <p:ext uri="{BB962C8B-B14F-4D97-AF65-F5344CB8AC3E}">
        <p14:creationId xmlns:p14="http://schemas.microsoft.com/office/powerpoint/2010/main" val="126257292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C597-3C86-4B43-ABA7-4A3D59E19A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7937F4-61BF-499B-A4CE-FF56CE906DD8}"/>
              </a:ext>
            </a:extLst>
          </p:cNvPr>
          <p:cNvSpPr>
            <a:spLocks noGrp="1"/>
          </p:cNvSpPr>
          <p:nvPr>
            <p:ph type="dt" sz="half" idx="10"/>
          </p:nvPr>
        </p:nvSpPr>
        <p:spPr/>
        <p:txBody>
          <a:bodyPr/>
          <a:lstStyle/>
          <a:p>
            <a:fld id="{8F077A6F-90DD-4A05-AAFC-5BE40A507BD1}" type="datetimeFigureOut">
              <a:rPr lang="en-US" smtClean="0"/>
              <a:t>4/29/19</a:t>
            </a:fld>
            <a:endParaRPr lang="en-US"/>
          </a:p>
        </p:txBody>
      </p:sp>
      <p:sp>
        <p:nvSpPr>
          <p:cNvPr id="4" name="Footer Placeholder 3">
            <a:extLst>
              <a:ext uri="{FF2B5EF4-FFF2-40B4-BE49-F238E27FC236}">
                <a16:creationId xmlns:a16="http://schemas.microsoft.com/office/drawing/2014/main" id="{25E9057F-9F9D-41A7-837B-7C35414687FC}"/>
              </a:ext>
            </a:extLst>
          </p:cNvPr>
          <p:cNvSpPr>
            <a:spLocks noGrp="1"/>
          </p:cNvSpPr>
          <p:nvPr>
            <p:ph type="ftr" sz="quarter" idx="11"/>
          </p:nvPr>
        </p:nvSpPr>
        <p:spPr/>
        <p:txBody>
          <a:bodyPr/>
          <a:lstStyle/>
          <a:p>
            <a:r>
              <a:rPr lang="en-ZA"/>
              <a:t>Add a footer</a:t>
            </a:r>
            <a:endParaRPr lang="en-ZA" dirty="0"/>
          </a:p>
        </p:txBody>
      </p:sp>
      <p:sp>
        <p:nvSpPr>
          <p:cNvPr id="5" name="Slide Number Placeholder 4">
            <a:extLst>
              <a:ext uri="{FF2B5EF4-FFF2-40B4-BE49-F238E27FC236}">
                <a16:creationId xmlns:a16="http://schemas.microsoft.com/office/drawing/2014/main" id="{5E4257AD-D49D-4C00-8D69-70AEF6A5F6AC}"/>
              </a:ext>
            </a:extLst>
          </p:cNvPr>
          <p:cNvSpPr>
            <a:spLocks noGrp="1"/>
          </p:cNvSpPr>
          <p:nvPr>
            <p:ph type="sldNum" sz="quarter" idx="12"/>
          </p:nvPr>
        </p:nvSpPr>
        <p:spPr/>
        <p:txBody>
          <a:bodyPr/>
          <a:lstStyle/>
          <a:p>
            <a:fld id="{70B42CD3-D189-4CBB-BB8B-5FC82E31F101}" type="slidenum">
              <a:rPr lang="en-US" smtClean="0"/>
              <a:t>‹#›</a:t>
            </a:fld>
            <a:endParaRPr lang="en-US"/>
          </a:p>
        </p:txBody>
      </p:sp>
    </p:spTree>
    <p:extLst>
      <p:ext uri="{BB962C8B-B14F-4D97-AF65-F5344CB8AC3E}">
        <p14:creationId xmlns:p14="http://schemas.microsoft.com/office/powerpoint/2010/main" val="253135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91BFFE-C47D-4D16-85E2-FB4FD88B7B7B}"/>
              </a:ext>
            </a:extLst>
          </p:cNvPr>
          <p:cNvSpPr>
            <a:spLocks noGrp="1"/>
          </p:cNvSpPr>
          <p:nvPr>
            <p:ph type="dt" sz="half" idx="10"/>
          </p:nvPr>
        </p:nvSpPr>
        <p:spPr/>
        <p:txBody>
          <a:bodyPr/>
          <a:lstStyle/>
          <a:p>
            <a:fld id="{8F077A6F-90DD-4A05-AAFC-5BE40A507BD1}" type="datetimeFigureOut">
              <a:rPr lang="en-US" smtClean="0"/>
              <a:t>4/29/19</a:t>
            </a:fld>
            <a:endParaRPr lang="en-US"/>
          </a:p>
        </p:txBody>
      </p:sp>
      <p:sp>
        <p:nvSpPr>
          <p:cNvPr id="3" name="Footer Placeholder 2">
            <a:extLst>
              <a:ext uri="{FF2B5EF4-FFF2-40B4-BE49-F238E27FC236}">
                <a16:creationId xmlns:a16="http://schemas.microsoft.com/office/drawing/2014/main" id="{092CFC6C-3BAE-4C30-9BF7-9A9D08464F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4227AA-48DB-422B-AEAF-18F2F8F5BEF9}"/>
              </a:ext>
            </a:extLst>
          </p:cNvPr>
          <p:cNvSpPr>
            <a:spLocks noGrp="1"/>
          </p:cNvSpPr>
          <p:nvPr>
            <p:ph type="sldNum" sz="quarter" idx="12"/>
          </p:nvPr>
        </p:nvSpPr>
        <p:spPr/>
        <p:txBody>
          <a:bodyPr/>
          <a:lstStyle/>
          <a:p>
            <a:fld id="{471AC77C-D647-A046-87BB-F005665A7C23}" type="slidenum">
              <a:rPr lang="en-US" smtClean="0"/>
              <a:t>‹#›</a:t>
            </a:fld>
            <a:endParaRPr lang="en-US" dirty="0"/>
          </a:p>
        </p:txBody>
      </p:sp>
    </p:spTree>
    <p:extLst>
      <p:ext uri="{BB962C8B-B14F-4D97-AF65-F5344CB8AC3E}">
        <p14:creationId xmlns:p14="http://schemas.microsoft.com/office/powerpoint/2010/main" val="212908966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D045C-C6F1-49FA-9711-AB41086115B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6EC389F-F0BC-4339-AF46-334AA8DE1D9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18909A-49D4-408C-AC45-14995A150DE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84C901B-3E3D-42AC-9619-AC971D22E68D}"/>
              </a:ext>
            </a:extLst>
          </p:cNvPr>
          <p:cNvSpPr>
            <a:spLocks noGrp="1"/>
          </p:cNvSpPr>
          <p:nvPr>
            <p:ph type="dt" sz="half" idx="10"/>
          </p:nvPr>
        </p:nvSpPr>
        <p:spPr/>
        <p:txBody>
          <a:bodyPr/>
          <a:lstStyle/>
          <a:p>
            <a:fld id="{8F077A6F-90DD-4A05-AAFC-5BE40A507BD1}" type="datetimeFigureOut">
              <a:rPr lang="en-US" smtClean="0"/>
              <a:t>4/29/19</a:t>
            </a:fld>
            <a:endParaRPr lang="en-US"/>
          </a:p>
        </p:txBody>
      </p:sp>
      <p:sp>
        <p:nvSpPr>
          <p:cNvPr id="6" name="Footer Placeholder 5">
            <a:extLst>
              <a:ext uri="{FF2B5EF4-FFF2-40B4-BE49-F238E27FC236}">
                <a16:creationId xmlns:a16="http://schemas.microsoft.com/office/drawing/2014/main" id="{DDE1EB69-98A9-4E20-9D45-BDA9ABF7FA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1797C8-91E8-4D3E-8A64-2E8A2E005729}"/>
              </a:ext>
            </a:extLst>
          </p:cNvPr>
          <p:cNvSpPr>
            <a:spLocks noGrp="1"/>
          </p:cNvSpPr>
          <p:nvPr>
            <p:ph type="sldNum" sz="quarter" idx="12"/>
          </p:nvPr>
        </p:nvSpPr>
        <p:spPr/>
        <p:txBody>
          <a:bodyPr/>
          <a:lstStyle/>
          <a:p>
            <a:fld id="{471AC77C-D647-A046-87BB-F005665A7C23}" type="slidenum">
              <a:rPr lang="en-US" smtClean="0"/>
              <a:t>‹#›</a:t>
            </a:fld>
            <a:endParaRPr lang="en-US" dirty="0"/>
          </a:p>
        </p:txBody>
      </p:sp>
    </p:spTree>
    <p:extLst>
      <p:ext uri="{BB962C8B-B14F-4D97-AF65-F5344CB8AC3E}">
        <p14:creationId xmlns:p14="http://schemas.microsoft.com/office/powerpoint/2010/main" val="154441016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751E5-4DB5-4E3C-A67C-0C3F1D9DFF2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3341267-9371-4E41-A373-9867ABAE77B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2C75499-35DA-4C83-9D5F-A32CF14534E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AD1D375-2BE8-469C-BEF2-A8EF8C25C142}"/>
              </a:ext>
            </a:extLst>
          </p:cNvPr>
          <p:cNvSpPr>
            <a:spLocks noGrp="1"/>
          </p:cNvSpPr>
          <p:nvPr>
            <p:ph type="dt" sz="half" idx="10"/>
          </p:nvPr>
        </p:nvSpPr>
        <p:spPr/>
        <p:txBody>
          <a:bodyPr/>
          <a:lstStyle/>
          <a:p>
            <a:fld id="{8F077A6F-90DD-4A05-AAFC-5BE40A507BD1}" type="datetimeFigureOut">
              <a:rPr lang="en-US" smtClean="0"/>
              <a:t>4/29/19</a:t>
            </a:fld>
            <a:endParaRPr lang="en-US"/>
          </a:p>
        </p:txBody>
      </p:sp>
      <p:sp>
        <p:nvSpPr>
          <p:cNvPr id="6" name="Footer Placeholder 5">
            <a:extLst>
              <a:ext uri="{FF2B5EF4-FFF2-40B4-BE49-F238E27FC236}">
                <a16:creationId xmlns:a16="http://schemas.microsoft.com/office/drawing/2014/main" id="{9DD25537-0E77-48BD-A832-80F4D88E7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F2B520-8ED1-43C2-9F59-EAB24BDC6EF6}"/>
              </a:ext>
            </a:extLst>
          </p:cNvPr>
          <p:cNvSpPr>
            <a:spLocks noGrp="1"/>
          </p:cNvSpPr>
          <p:nvPr>
            <p:ph type="sldNum" sz="quarter" idx="12"/>
          </p:nvPr>
        </p:nvSpPr>
        <p:spPr/>
        <p:txBody>
          <a:bodyPr/>
          <a:lstStyle/>
          <a:p>
            <a:fld id="{471AC77C-D647-A046-87BB-F005665A7C23}" type="slidenum">
              <a:rPr lang="en-US" smtClean="0"/>
              <a:t>‹#›</a:t>
            </a:fld>
            <a:endParaRPr lang="en-US" dirty="0"/>
          </a:p>
        </p:txBody>
      </p:sp>
    </p:spTree>
    <p:extLst>
      <p:ext uri="{BB962C8B-B14F-4D97-AF65-F5344CB8AC3E}">
        <p14:creationId xmlns:p14="http://schemas.microsoft.com/office/powerpoint/2010/main" val="38280777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216FE2-1686-4595-A05A-FA6C82B0945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C44B32-2DD8-4F5D-9553-F6098B1BE0D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64C36-C545-4FD8-B61D-1E7589404C5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077A6F-90DD-4A05-AAFC-5BE40A507BD1}" type="datetimeFigureOut">
              <a:rPr lang="en-US" smtClean="0"/>
              <a:t>4/29/19</a:t>
            </a:fld>
            <a:endParaRPr lang="en-US"/>
          </a:p>
        </p:txBody>
      </p:sp>
      <p:sp>
        <p:nvSpPr>
          <p:cNvPr id="5" name="Footer Placeholder 4">
            <a:extLst>
              <a:ext uri="{FF2B5EF4-FFF2-40B4-BE49-F238E27FC236}">
                <a16:creationId xmlns:a16="http://schemas.microsoft.com/office/drawing/2014/main" id="{AB856B8E-9714-4E9B-8CA3-C8F4A9192D8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35ED84-AD33-4129-8404-255C6BA0FFF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1AC77C-D647-A046-87BB-F005665A7C23}" type="slidenum">
              <a:rPr lang="en-US" smtClean="0"/>
              <a:t>‹#›</a:t>
            </a:fld>
            <a:endParaRPr lang="en-US" dirty="0"/>
          </a:p>
        </p:txBody>
      </p:sp>
      <p:sp>
        <p:nvSpPr>
          <p:cNvPr id="7" name="TextBox 6">
            <a:extLst>
              <a:ext uri="{FF2B5EF4-FFF2-40B4-BE49-F238E27FC236}">
                <a16:creationId xmlns:a16="http://schemas.microsoft.com/office/drawing/2014/main" id="{4B294297-FEE5-4630-92FF-E606E99FC201}"/>
              </a:ext>
            </a:extLst>
          </p:cNvPr>
          <p:cNvSpPr txBox="1"/>
          <p:nvPr userDrawn="1"/>
        </p:nvSpPr>
        <p:spPr>
          <a:xfrm>
            <a:off x="4348481" y="6611481"/>
            <a:ext cx="529462" cy="215444"/>
          </a:xfrm>
          <a:prstGeom prst="rect">
            <a:avLst/>
          </a:prstGeom>
          <a:noFill/>
        </p:spPr>
        <p:txBody>
          <a:bodyPr wrap="square" lIns="0" tIns="0" rIns="0" bIns="0" rtlCol="0" anchor="t">
            <a:spAutoFit/>
          </a:bodyPr>
          <a:lstStyle/>
          <a:p>
            <a:pPr algn="ctr"/>
            <a:r>
              <a:rPr lang="uk-UA" sz="1400" b="0" i="0" kern="1200" dirty="0">
                <a:solidFill>
                  <a:schemeClr val="tx1"/>
                </a:solidFill>
                <a:effectLst/>
                <a:latin typeface="+mn-lt"/>
                <a:ea typeface="+mn-ea"/>
                <a:cs typeface="+mn-cs"/>
              </a:rPr>
              <a:t> </a:t>
            </a:r>
            <a:endParaRPr lang="en-US" sz="1400" dirty="0"/>
          </a:p>
        </p:txBody>
      </p:sp>
    </p:spTree>
    <p:extLst>
      <p:ext uri="{BB962C8B-B14F-4D97-AF65-F5344CB8AC3E}">
        <p14:creationId xmlns:p14="http://schemas.microsoft.com/office/powerpoint/2010/main" val="178420655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18" r:id="rId17"/>
    <p:sldLayoutId id="2147483720" r:id="rId18"/>
    <p:sldLayoutId id="2147483722" r:id="rId19"/>
    <p:sldLayoutId id="2147483690" r:id="rId20"/>
    <p:sldLayoutId id="2147483691" r:id="rId21"/>
    <p:sldLayoutId id="2147483692" r:id="rId22"/>
    <p:sldLayoutId id="2147483693" r:id="rId23"/>
    <p:sldLayoutId id="2147483695" r:id="rId24"/>
    <p:sldLayoutId id="2147483696" r:id="rId25"/>
    <p:sldLayoutId id="2147483697" r:id="rId26"/>
    <p:sldLayoutId id="2147483698" r:id="rId27"/>
    <p:sldLayoutId id="2147483699" r:id="rId28"/>
    <p:sldLayoutId id="2147483670" r:id="rId29"/>
    <p:sldLayoutId id="2147483700" r:id="rId30"/>
    <p:sldLayoutId id="2147483701" r:id="rId31"/>
    <p:sldLayoutId id="2147483702" r:id="rId32"/>
    <p:sldLayoutId id="2147483703" r:id="rId33"/>
    <p:sldLayoutId id="2147483704" r:id="rId34"/>
    <p:sldLayoutId id="2147483705" r:id="rId35"/>
    <p:sldLayoutId id="2147483716" r:id="rId36"/>
    <p:sldLayoutId id="2147483674" r:id="rId37"/>
    <p:sldLayoutId id="2147483706" r:id="rId38"/>
    <p:sldLayoutId id="2147483707" r:id="rId39"/>
    <p:sldLayoutId id="2147483708" r:id="rId40"/>
    <p:sldLayoutId id="2147483709" r:id="rId41"/>
    <p:sldLayoutId id="2147483689" r:id="rId42"/>
    <p:sldLayoutId id="2147483679" r:id="rId43"/>
    <p:sldLayoutId id="2147483680" r:id="rId44"/>
    <p:sldLayoutId id="2147483714" r:id="rId45"/>
    <p:sldLayoutId id="2147483711" r:id="rId46"/>
    <p:sldLayoutId id="2147483719" r:id="rId47"/>
    <p:sldLayoutId id="2147483726" r:id="rId48"/>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jpeg"/><Relationship Id="rId18" Type="http://schemas.openxmlformats.org/officeDocument/2006/relationships/image" Target="../media/image59.jpeg"/><Relationship Id="rId26" Type="http://schemas.openxmlformats.org/officeDocument/2006/relationships/image" Target="../media/image66.png"/><Relationship Id="rId3" Type="http://schemas.microsoft.com/office/2007/relationships/hdphoto" Target="../media/hdphoto1.wdp"/><Relationship Id="rId21" Type="http://schemas.openxmlformats.org/officeDocument/2006/relationships/image" Target="../media/image61.png"/><Relationship Id="rId7" Type="http://schemas.openxmlformats.org/officeDocument/2006/relationships/image" Target="../media/image43.png"/><Relationship Id="rId12" Type="http://schemas.openxmlformats.org/officeDocument/2006/relationships/image" Target="../media/image53.png"/><Relationship Id="rId17" Type="http://schemas.openxmlformats.org/officeDocument/2006/relationships/image" Target="../media/image58.png"/><Relationship Id="rId25" Type="http://schemas.openxmlformats.org/officeDocument/2006/relationships/image" Target="../media/image65.jpeg"/><Relationship Id="rId2" Type="http://schemas.openxmlformats.org/officeDocument/2006/relationships/image" Target="../media/image45.png"/><Relationship Id="rId16" Type="http://schemas.openxmlformats.org/officeDocument/2006/relationships/image" Target="../media/image57.png"/><Relationship Id="rId20" Type="http://schemas.microsoft.com/office/2007/relationships/hdphoto" Target="../media/hdphoto2.wdp"/><Relationship Id="rId29"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48.jpeg"/><Relationship Id="rId11" Type="http://schemas.openxmlformats.org/officeDocument/2006/relationships/image" Target="../media/image52.jpeg"/><Relationship Id="rId24" Type="http://schemas.openxmlformats.org/officeDocument/2006/relationships/image" Target="../media/image64.png"/><Relationship Id="rId5" Type="http://schemas.openxmlformats.org/officeDocument/2006/relationships/image" Target="../media/image47.jpeg"/><Relationship Id="rId15" Type="http://schemas.openxmlformats.org/officeDocument/2006/relationships/image" Target="../media/image56.png"/><Relationship Id="rId23" Type="http://schemas.openxmlformats.org/officeDocument/2006/relationships/image" Target="../media/image63.jpeg"/><Relationship Id="rId28" Type="http://schemas.openxmlformats.org/officeDocument/2006/relationships/image" Target="../media/image68.png"/><Relationship Id="rId10" Type="http://schemas.openxmlformats.org/officeDocument/2006/relationships/image" Target="../media/image51.jpeg"/><Relationship Id="rId19" Type="http://schemas.openxmlformats.org/officeDocument/2006/relationships/image" Target="../media/image60.png"/><Relationship Id="rId31" Type="http://schemas.openxmlformats.org/officeDocument/2006/relationships/image" Target="../media/image71.png"/><Relationship Id="rId4" Type="http://schemas.openxmlformats.org/officeDocument/2006/relationships/image" Target="../media/image46.jpeg"/><Relationship Id="rId9" Type="http://schemas.openxmlformats.org/officeDocument/2006/relationships/image" Target="../media/image50.gif"/><Relationship Id="rId14" Type="http://schemas.openxmlformats.org/officeDocument/2006/relationships/image" Target="../media/image55.png"/><Relationship Id="rId22" Type="http://schemas.openxmlformats.org/officeDocument/2006/relationships/image" Target="../media/image62.jpeg"/><Relationship Id="rId27" Type="http://schemas.openxmlformats.org/officeDocument/2006/relationships/image" Target="../media/image67.jpeg"/><Relationship Id="rId30" Type="http://schemas.openxmlformats.org/officeDocument/2006/relationships/image" Target="../media/image70.jpeg"/></Relationships>
</file>

<file path=ppt/slides/_rels/slide19.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5.emf"/><Relationship Id="rId5" Type="http://schemas.openxmlformats.org/officeDocument/2006/relationships/image" Target="../media/image74.emf"/><Relationship Id="rId4" Type="http://schemas.openxmlformats.org/officeDocument/2006/relationships/image" Target="../media/image73.emf"/></Relationships>
</file>

<file path=ppt/slides/_rels/slide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3.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1B1C-63E9-47A7-B031-66982725364B}"/>
              </a:ext>
            </a:extLst>
          </p:cNvPr>
          <p:cNvSpPr>
            <a:spLocks noGrp="1"/>
          </p:cNvSpPr>
          <p:nvPr>
            <p:ph type="ctrTitle"/>
          </p:nvPr>
        </p:nvSpPr>
        <p:spPr/>
        <p:txBody>
          <a:bodyPr/>
          <a:lstStyle/>
          <a:p>
            <a:r>
              <a:rPr lang="en-US" dirty="0"/>
              <a:t>Mobility as a Service</a:t>
            </a:r>
          </a:p>
        </p:txBody>
      </p:sp>
      <p:sp>
        <p:nvSpPr>
          <p:cNvPr id="6" name="Text Placeholder 2">
            <a:extLst>
              <a:ext uri="{FF2B5EF4-FFF2-40B4-BE49-F238E27FC236}">
                <a16:creationId xmlns:a16="http://schemas.microsoft.com/office/drawing/2014/main" id="{4B462494-55D5-4F96-BDE0-20E3724D6247}"/>
              </a:ext>
            </a:extLst>
          </p:cNvPr>
          <p:cNvSpPr txBox="1">
            <a:spLocks/>
          </p:cNvSpPr>
          <p:nvPr/>
        </p:nvSpPr>
        <p:spPr>
          <a:xfrm>
            <a:off x="4037666" y="3744702"/>
            <a:ext cx="5571546" cy="1650233"/>
          </a:xfrm>
          <a:prstGeom prst="rect">
            <a:avLst/>
          </a:prstGeom>
        </p:spPr>
        <p:txBody>
          <a:bodyPr vert="horz" lIns="91440" tIns="45720" rIns="91440" bIns="45720" rtlCol="0">
            <a:noAutofit/>
          </a:bodyPr>
          <a:lstStyle>
            <a:lvl1pPr marL="0" marR="0" indent="0" algn="l" defTabSz="914400" rtl="0" eaLnBrk="1" fontAlgn="auto" latinLnBrk="0" hangingPunct="1">
              <a:lnSpc>
                <a:spcPts val="1950"/>
              </a:lnSpc>
              <a:spcBef>
                <a:spcPts val="0"/>
              </a:spcBef>
              <a:spcAft>
                <a:spcPts val="0"/>
              </a:spcAft>
              <a:buClrTx/>
              <a:buSzTx/>
              <a:buFont typeface="Arial" panose="020B0604020202020204" pitchFamily="34" charset="0"/>
              <a:buNone/>
              <a:tabLst/>
              <a:defRPr sz="1800" kern="1200" baseline="0">
                <a:solidFill>
                  <a:schemeClr val="tx1"/>
                </a:solidFill>
                <a:latin typeface="Calibri"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000" b="1" dirty="0"/>
          </a:p>
          <a:p>
            <a:pPr algn="ctr"/>
            <a:endParaRPr lang="en-US" sz="2000" b="1" dirty="0"/>
          </a:p>
          <a:p>
            <a:pPr algn="ctr"/>
            <a:r>
              <a:rPr lang="en-US" sz="2000" dirty="0"/>
              <a:t>Tina </a:t>
            </a:r>
            <a:r>
              <a:rPr lang="en-ZA" sz="2000">
                <a:cs typeface="Gill Sans" panose="020B0502020104020203" pitchFamily="34" charset="-79"/>
              </a:rPr>
              <a:t>Mörch-Pierre</a:t>
            </a:r>
            <a:endParaRPr lang="en-US" sz="2000"/>
          </a:p>
          <a:p>
            <a:pPr algn="ctr"/>
            <a:r>
              <a:rPr lang="en-US" sz="2000" dirty="0"/>
              <a:t>Assistant Vice President</a:t>
            </a:r>
          </a:p>
          <a:p>
            <a:pPr algn="ctr"/>
            <a:r>
              <a:rPr lang="en-US" sz="2000" dirty="0"/>
              <a:t>Payment Systems &amp; Statistical Reporting</a:t>
            </a:r>
          </a:p>
          <a:p>
            <a:pPr algn="ctr"/>
            <a:r>
              <a:rPr lang="en-US" sz="2000" dirty="0"/>
              <a:t>April 29, 2019</a:t>
            </a:r>
          </a:p>
          <a:p>
            <a:pPr algn="ctr"/>
            <a:endParaRPr lang="en-US" sz="2000" b="1" dirty="0"/>
          </a:p>
          <a:p>
            <a:pPr algn="ctr"/>
            <a:endParaRPr lang="en-US" b="1" dirty="0"/>
          </a:p>
          <a:p>
            <a:pPr algn="ctr"/>
            <a:endParaRPr lang="en-US" b="1" dirty="0"/>
          </a:p>
          <a:p>
            <a:pPr algn="ctr"/>
            <a:endParaRPr lang="en-US" b="1" dirty="0"/>
          </a:p>
        </p:txBody>
      </p:sp>
    </p:spTree>
    <p:extLst>
      <p:ext uri="{BB962C8B-B14F-4D97-AF65-F5344CB8AC3E}">
        <p14:creationId xmlns:p14="http://schemas.microsoft.com/office/powerpoint/2010/main" val="466381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C7F678D-FDAD-4A55-90D3-2A0F1C44170F}"/>
              </a:ext>
            </a:extLst>
          </p:cNvPr>
          <p:cNvGrpSpPr/>
          <p:nvPr/>
        </p:nvGrpSpPr>
        <p:grpSpPr>
          <a:xfrm>
            <a:off x="0" y="1754867"/>
            <a:ext cx="9144000" cy="4904350"/>
            <a:chOff x="0" y="1515262"/>
            <a:chExt cx="9144000" cy="4904350"/>
          </a:xfrm>
        </p:grpSpPr>
        <p:grpSp>
          <p:nvGrpSpPr>
            <p:cNvPr id="2" name="Group 1">
              <a:extLst>
                <a:ext uri="{FF2B5EF4-FFF2-40B4-BE49-F238E27FC236}">
                  <a16:creationId xmlns:a16="http://schemas.microsoft.com/office/drawing/2014/main" id="{4BBDF05C-3316-418D-9275-055413ECB8B8}"/>
                </a:ext>
              </a:extLst>
            </p:cNvPr>
            <p:cNvGrpSpPr/>
            <p:nvPr/>
          </p:nvGrpSpPr>
          <p:grpSpPr>
            <a:xfrm>
              <a:off x="117020" y="1942154"/>
              <a:ext cx="9026980" cy="4050567"/>
              <a:chOff x="117020" y="1586974"/>
              <a:chExt cx="9026980" cy="4050567"/>
            </a:xfrm>
          </p:grpSpPr>
          <p:pic>
            <p:nvPicPr>
              <p:cNvPr id="5" name="Picture 4" descr="Image result for car, chair and bus stop at a traffic light maas human transit">
                <a:extLst>
                  <a:ext uri="{FF2B5EF4-FFF2-40B4-BE49-F238E27FC236}">
                    <a16:creationId xmlns:a16="http://schemas.microsoft.com/office/drawing/2014/main" id="{0A69498B-0ED4-49B2-875B-CD96E0B996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72" r="68267" b="14256"/>
              <a:stretch/>
            </p:blipFill>
            <p:spPr bwMode="auto">
              <a:xfrm>
                <a:off x="6739528" y="1586974"/>
                <a:ext cx="2404472" cy="40505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6" name="Picture 4" descr="Image result for car, chair and bus stop at a traffic light maas human transit">
                <a:extLst>
                  <a:ext uri="{FF2B5EF4-FFF2-40B4-BE49-F238E27FC236}">
                    <a16:creationId xmlns:a16="http://schemas.microsoft.com/office/drawing/2014/main" id="{7A668D54-D411-44E8-BAC5-C3DFCEDFE7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194" t="5100" r="35168" b="14268"/>
              <a:stretch/>
            </p:blipFill>
            <p:spPr bwMode="auto">
              <a:xfrm>
                <a:off x="4735107" y="1586974"/>
                <a:ext cx="2176423" cy="40505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7" name="Picture 4" descr="Image result for car, chair and bus stop at a traffic light maas human transit">
                <a:extLst>
                  <a:ext uri="{FF2B5EF4-FFF2-40B4-BE49-F238E27FC236}">
                    <a16:creationId xmlns:a16="http://schemas.microsoft.com/office/drawing/2014/main" id="{D0BC10B1-5E7D-4A7F-A0EF-4E6FDF199C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575" t="5253" r="781" b="14116"/>
              <a:stretch/>
            </p:blipFill>
            <p:spPr bwMode="auto">
              <a:xfrm>
                <a:off x="2384797" y="1586974"/>
                <a:ext cx="2350310" cy="405056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8" name="Picture 4" descr="Image result for car, chair and bus stop at a traffic light maas human transit">
                <a:extLst>
                  <a:ext uri="{FF2B5EF4-FFF2-40B4-BE49-F238E27FC236}">
                    <a16:creationId xmlns:a16="http://schemas.microsoft.com/office/drawing/2014/main" id="{3BDEBA6F-872F-487A-8DC7-96BBF91737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194" t="5100" r="35168" b="14268"/>
              <a:stretch/>
            </p:blipFill>
            <p:spPr bwMode="auto">
              <a:xfrm>
                <a:off x="117020" y="1586974"/>
                <a:ext cx="2152490" cy="40505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4CF27F4D-6CDA-4EFE-BFE8-9CCA6670FD12}"/>
                </a:ext>
              </a:extLst>
            </p:cNvPr>
            <p:cNvGrpSpPr/>
            <p:nvPr/>
          </p:nvGrpSpPr>
          <p:grpSpPr>
            <a:xfrm>
              <a:off x="0" y="1515262"/>
              <a:ext cx="9144000" cy="4904350"/>
              <a:chOff x="0" y="1515262"/>
              <a:chExt cx="9144000" cy="4904350"/>
            </a:xfrm>
          </p:grpSpPr>
          <p:sp>
            <p:nvSpPr>
              <p:cNvPr id="9" name="TextBox 8">
                <a:extLst>
                  <a:ext uri="{FF2B5EF4-FFF2-40B4-BE49-F238E27FC236}">
                    <a16:creationId xmlns:a16="http://schemas.microsoft.com/office/drawing/2014/main" id="{5A8049DB-4617-43C7-B583-44673304ACD8}"/>
                  </a:ext>
                </a:extLst>
              </p:cNvPr>
              <p:cNvSpPr txBox="1"/>
              <p:nvPr/>
            </p:nvSpPr>
            <p:spPr>
              <a:xfrm>
                <a:off x="0" y="6050280"/>
                <a:ext cx="2346960" cy="3693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1">
                <a:schemeClr val="dk2"/>
              </a:fillRef>
              <a:effectRef idx="0">
                <a:scrgbClr r="0" g="0" b="0"/>
              </a:effectRef>
              <a:fontRef idx="minor">
                <a:schemeClr val="lt1"/>
              </a:fontRef>
            </p:style>
            <p:txBody>
              <a:bodyPr wrap="square" rtlCol="0">
                <a:spAutoFit/>
              </a:bodyPr>
              <a:lstStyle/>
              <a:p>
                <a:pPr algn="ctr"/>
                <a:r>
                  <a:rPr lang="en-US" dirty="0"/>
                  <a:t>AUTOMATED VEHICLE</a:t>
                </a:r>
              </a:p>
            </p:txBody>
          </p:sp>
          <p:sp>
            <p:nvSpPr>
              <p:cNvPr id="11" name="TextBox 10">
                <a:extLst>
                  <a:ext uri="{FF2B5EF4-FFF2-40B4-BE49-F238E27FC236}">
                    <a16:creationId xmlns:a16="http://schemas.microsoft.com/office/drawing/2014/main" id="{7669BCAE-12AC-4058-9B2E-850D747C6368}"/>
                  </a:ext>
                </a:extLst>
              </p:cNvPr>
              <p:cNvSpPr txBox="1"/>
              <p:nvPr/>
            </p:nvSpPr>
            <p:spPr>
              <a:xfrm>
                <a:off x="2346959" y="6050280"/>
                <a:ext cx="2453639" cy="3693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1">
                <a:schemeClr val="dk2"/>
              </a:fillRef>
              <a:effectRef idx="0">
                <a:scrgbClr r="0" g="0" b="0"/>
              </a:effectRef>
              <a:fontRef idx="minor">
                <a:schemeClr val="lt1"/>
              </a:fontRef>
            </p:style>
            <p:txBody>
              <a:bodyPr wrap="square" rtlCol="0">
                <a:spAutoFit/>
              </a:bodyPr>
              <a:lstStyle/>
              <a:p>
                <a:pPr algn="ctr"/>
                <a:r>
                  <a:rPr lang="en-US" dirty="0"/>
                  <a:t>PRIVATE VEHICLE</a:t>
                </a:r>
              </a:p>
            </p:txBody>
          </p:sp>
          <p:sp>
            <p:nvSpPr>
              <p:cNvPr id="12" name="TextBox 11">
                <a:extLst>
                  <a:ext uri="{FF2B5EF4-FFF2-40B4-BE49-F238E27FC236}">
                    <a16:creationId xmlns:a16="http://schemas.microsoft.com/office/drawing/2014/main" id="{E9A07103-34F3-4D43-904C-D2CB45DFCD76}"/>
                  </a:ext>
                </a:extLst>
              </p:cNvPr>
              <p:cNvSpPr txBox="1"/>
              <p:nvPr/>
            </p:nvSpPr>
            <p:spPr>
              <a:xfrm>
                <a:off x="4800599" y="6050280"/>
                <a:ext cx="2049781" cy="3693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1">
                <a:schemeClr val="dk2"/>
              </a:fillRef>
              <a:effectRef idx="0">
                <a:scrgbClr r="0" g="0" b="0"/>
              </a:effectRef>
              <a:fontRef idx="minor">
                <a:schemeClr val="lt1"/>
              </a:fontRef>
            </p:style>
            <p:txBody>
              <a:bodyPr wrap="square" rtlCol="0">
                <a:spAutoFit/>
              </a:bodyPr>
              <a:lstStyle/>
              <a:p>
                <a:pPr algn="ctr"/>
                <a:r>
                  <a:rPr lang="en-US" dirty="0"/>
                  <a:t>Uber/LYFT</a:t>
                </a:r>
              </a:p>
            </p:txBody>
          </p:sp>
          <p:sp>
            <p:nvSpPr>
              <p:cNvPr id="13" name="TextBox 12">
                <a:extLst>
                  <a:ext uri="{FF2B5EF4-FFF2-40B4-BE49-F238E27FC236}">
                    <a16:creationId xmlns:a16="http://schemas.microsoft.com/office/drawing/2014/main" id="{EF24301F-24FD-45CA-85C3-9CB744DEEB29}"/>
                  </a:ext>
                </a:extLst>
              </p:cNvPr>
              <p:cNvSpPr txBox="1"/>
              <p:nvPr/>
            </p:nvSpPr>
            <p:spPr>
              <a:xfrm>
                <a:off x="6850380" y="6050280"/>
                <a:ext cx="2293620" cy="3693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1">
                <a:schemeClr val="dk2"/>
              </a:fillRef>
              <a:effectRef idx="0">
                <a:scrgbClr r="0" g="0" b="0"/>
              </a:effectRef>
              <a:fontRef idx="minor">
                <a:schemeClr val="lt1"/>
              </a:fontRef>
            </p:style>
            <p:txBody>
              <a:bodyPr wrap="square" rtlCol="0">
                <a:spAutoFit/>
              </a:bodyPr>
              <a:lstStyle/>
              <a:p>
                <a:pPr algn="ctr"/>
                <a:r>
                  <a:rPr lang="en-US" dirty="0"/>
                  <a:t>BUS</a:t>
                </a:r>
              </a:p>
            </p:txBody>
          </p:sp>
          <p:sp>
            <p:nvSpPr>
              <p:cNvPr id="14" name="TextBox 13">
                <a:extLst>
                  <a:ext uri="{FF2B5EF4-FFF2-40B4-BE49-F238E27FC236}">
                    <a16:creationId xmlns:a16="http://schemas.microsoft.com/office/drawing/2014/main" id="{F3F5187F-F79F-4BD8-BB26-1D1AACB12C99}"/>
                  </a:ext>
                </a:extLst>
              </p:cNvPr>
              <p:cNvSpPr txBox="1"/>
              <p:nvPr/>
            </p:nvSpPr>
            <p:spPr>
              <a:xfrm>
                <a:off x="0" y="1515262"/>
                <a:ext cx="9144000" cy="3693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1">
                <a:schemeClr val="dk2"/>
              </a:fillRef>
              <a:effectRef idx="0">
                <a:scrgbClr r="0" g="0" b="0"/>
              </a:effectRef>
              <a:fontRef idx="minor">
                <a:schemeClr val="lt1"/>
              </a:fontRef>
            </p:style>
            <p:txBody>
              <a:bodyPr wrap="square" rtlCol="0">
                <a:spAutoFit/>
              </a:bodyPr>
              <a:lstStyle/>
              <a:p>
                <a:pPr algn="ctr"/>
                <a:r>
                  <a:rPr lang="en-US" dirty="0"/>
                  <a:t>Space required to transport </a:t>
                </a:r>
                <a:r>
                  <a:rPr lang="en-US" b="1" dirty="0"/>
                  <a:t>48 people</a:t>
                </a:r>
              </a:p>
            </p:txBody>
          </p:sp>
        </p:grpSp>
      </p:grpSp>
      <p:sp>
        <p:nvSpPr>
          <p:cNvPr id="17" name="Content Placeholder 5">
            <a:extLst>
              <a:ext uri="{FF2B5EF4-FFF2-40B4-BE49-F238E27FC236}">
                <a16:creationId xmlns:a16="http://schemas.microsoft.com/office/drawing/2014/main" id="{953C1AA8-3C72-4882-935C-C5AC42B5386D}"/>
              </a:ext>
            </a:extLst>
          </p:cNvPr>
          <p:cNvSpPr txBox="1">
            <a:spLocks/>
          </p:cNvSpPr>
          <p:nvPr/>
        </p:nvSpPr>
        <p:spPr>
          <a:xfrm>
            <a:off x="1173480" y="625674"/>
            <a:ext cx="7409059" cy="1355697"/>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600"/>
              </a:spcBef>
              <a:spcAft>
                <a:spcPts val="600"/>
              </a:spcAft>
              <a:buFont typeface="Wingdings" panose="05000000000000000000" pitchFamily="2" charset="2"/>
              <a:buChar char="v"/>
            </a:pPr>
            <a:r>
              <a:rPr lang="en-US" sz="1400" dirty="0"/>
              <a:t>Whether transporting people by car, TNC or automated vehicle, they still cannot move as many people as bus or rail</a:t>
            </a:r>
          </a:p>
          <a:p>
            <a:pPr marL="285750" indent="-285750">
              <a:spcBef>
                <a:spcPts val="600"/>
              </a:spcBef>
              <a:spcAft>
                <a:spcPts val="600"/>
              </a:spcAft>
              <a:buFont typeface="Wingdings" panose="05000000000000000000" pitchFamily="2" charset="2"/>
              <a:buChar char="v"/>
            </a:pPr>
            <a:r>
              <a:rPr lang="en-US" sz="1400" dirty="0"/>
              <a:t>It takes the same number of automated and Uber/Lyft/private vehicles to move the same number of people</a:t>
            </a:r>
          </a:p>
        </p:txBody>
      </p:sp>
      <p:sp>
        <p:nvSpPr>
          <p:cNvPr id="18" name="Content Placeholder 5">
            <a:extLst>
              <a:ext uri="{FF2B5EF4-FFF2-40B4-BE49-F238E27FC236}">
                <a16:creationId xmlns:a16="http://schemas.microsoft.com/office/drawing/2014/main" id="{17EAE396-58AC-494E-8F91-9EC710D6DABB}"/>
              </a:ext>
            </a:extLst>
          </p:cNvPr>
          <p:cNvSpPr txBox="1">
            <a:spLocks/>
          </p:cNvSpPr>
          <p:nvPr/>
        </p:nvSpPr>
        <p:spPr>
          <a:xfrm>
            <a:off x="716280" y="19241"/>
            <a:ext cx="7409059" cy="606432"/>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US" sz="1400" dirty="0"/>
          </a:p>
        </p:txBody>
      </p:sp>
      <p:sp>
        <p:nvSpPr>
          <p:cNvPr id="16" name="Rectangle 15">
            <a:extLst>
              <a:ext uri="{FF2B5EF4-FFF2-40B4-BE49-F238E27FC236}">
                <a16:creationId xmlns:a16="http://schemas.microsoft.com/office/drawing/2014/main" id="{1ED0547B-1086-46A5-890F-919AB621CE1A}"/>
              </a:ext>
            </a:extLst>
          </p:cNvPr>
          <p:cNvSpPr/>
          <p:nvPr/>
        </p:nvSpPr>
        <p:spPr>
          <a:xfrm>
            <a:off x="0" y="19241"/>
            <a:ext cx="9144000" cy="463605"/>
          </a:xfrm>
          <a:prstGeom prst="rect">
            <a:avLst/>
          </a:prstGeom>
          <a:solidFill>
            <a:srgbClr val="0019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Synopsis</a:t>
            </a:r>
          </a:p>
        </p:txBody>
      </p:sp>
    </p:spTree>
    <p:extLst>
      <p:ext uri="{BB962C8B-B14F-4D97-AF65-F5344CB8AC3E}">
        <p14:creationId xmlns:p14="http://schemas.microsoft.com/office/powerpoint/2010/main" val="2619389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241AB6-FFA8-47D8-9A9E-59C0900ED9AC}"/>
              </a:ext>
            </a:extLst>
          </p:cNvPr>
          <p:cNvPicPr>
            <a:picLocks noChangeAspect="1"/>
          </p:cNvPicPr>
          <p:nvPr/>
        </p:nvPicPr>
        <p:blipFill>
          <a:blip r:embed="rId3"/>
          <a:stretch>
            <a:fillRect/>
          </a:stretch>
        </p:blipFill>
        <p:spPr>
          <a:xfrm>
            <a:off x="0" y="217925"/>
            <a:ext cx="8809600" cy="6174429"/>
          </a:xfrm>
          <a:prstGeom prst="rect">
            <a:avLst/>
          </a:prstGeom>
        </p:spPr>
      </p:pic>
      <p:sp>
        <p:nvSpPr>
          <p:cNvPr id="10" name="Rectangle 9">
            <a:extLst>
              <a:ext uri="{FF2B5EF4-FFF2-40B4-BE49-F238E27FC236}">
                <a16:creationId xmlns:a16="http://schemas.microsoft.com/office/drawing/2014/main" id="{CBB1FF97-4530-48FA-B54C-7C01D4C725F4}"/>
              </a:ext>
            </a:extLst>
          </p:cNvPr>
          <p:cNvSpPr/>
          <p:nvPr/>
        </p:nvSpPr>
        <p:spPr>
          <a:xfrm>
            <a:off x="334401" y="6392354"/>
            <a:ext cx="8809599" cy="230832"/>
          </a:xfrm>
          <a:prstGeom prst="rect">
            <a:avLst/>
          </a:prstGeom>
        </p:spPr>
        <p:txBody>
          <a:bodyPr wrap="square">
            <a:spAutoFit/>
          </a:bodyPr>
          <a:lstStyle/>
          <a:p>
            <a:r>
              <a:rPr lang="en-US" sz="900" i="1" dirty="0"/>
              <a:t>Source: The Metropolitan Transportation Plan For North Central Texas  Executive Summary, NTCOG Staff,2017 </a:t>
            </a:r>
          </a:p>
        </p:txBody>
      </p:sp>
      <p:sp>
        <p:nvSpPr>
          <p:cNvPr id="2" name="Slide Number Placeholder 1">
            <a:extLst>
              <a:ext uri="{FF2B5EF4-FFF2-40B4-BE49-F238E27FC236}">
                <a16:creationId xmlns:a16="http://schemas.microsoft.com/office/drawing/2014/main" id="{C69AFD58-B9B9-4C81-A547-EBA0F5F3C8BE}"/>
              </a:ext>
            </a:extLst>
          </p:cNvPr>
          <p:cNvSpPr>
            <a:spLocks noGrp="1"/>
          </p:cNvSpPr>
          <p:nvPr>
            <p:ph type="sldNum" sz="quarter" idx="12"/>
          </p:nvPr>
        </p:nvSpPr>
        <p:spPr/>
        <p:txBody>
          <a:bodyPr/>
          <a:lstStyle/>
          <a:p>
            <a:fld id="{71EA5B48-965D-4E88-A6F5-56259BF816AF}" type="slidenum">
              <a:rPr lang="en-US" smtClean="0"/>
              <a:t>11</a:t>
            </a:fld>
            <a:endParaRPr lang="en-US"/>
          </a:p>
        </p:txBody>
      </p:sp>
    </p:spTree>
    <p:extLst>
      <p:ext uri="{BB962C8B-B14F-4D97-AF65-F5344CB8AC3E}">
        <p14:creationId xmlns:p14="http://schemas.microsoft.com/office/powerpoint/2010/main" val="3784927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Related image">
            <a:extLst>
              <a:ext uri="{FF2B5EF4-FFF2-40B4-BE49-F238E27FC236}">
                <a16:creationId xmlns:a16="http://schemas.microsoft.com/office/drawing/2014/main" id="{995F3599-F42A-4348-A966-1988D19EC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09" y="109729"/>
            <a:ext cx="4735662" cy="3434317"/>
          </a:xfrm>
          <a:prstGeom prst="rect">
            <a:avLst/>
          </a:prstGeom>
          <a:ln>
            <a:noFill/>
          </a:ln>
          <a:effectLst>
            <a:outerShdw blurRad="190500" algn="tl" rotWithShape="0">
              <a:srgbClr val="000000">
                <a:alpha val="70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descr="image002">
            <a:extLst>
              <a:ext uri="{FF2B5EF4-FFF2-40B4-BE49-F238E27FC236}">
                <a16:creationId xmlns:a16="http://schemas.microsoft.com/office/drawing/2014/main" id="{4463FFDA-E358-4E11-A3F3-8329B38DF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272" y="3742944"/>
            <a:ext cx="4867861" cy="3005327"/>
          </a:xfrm>
          <a:prstGeom prst="rect">
            <a:avLst/>
          </a:prstGeom>
          <a:ln>
            <a:noFill/>
          </a:ln>
          <a:effectLst>
            <a:outerShdw blurRad="190500" algn="tl" rotWithShape="0">
              <a:srgbClr val="000000">
                <a:alpha val="70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989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6DEFF4-3233-4419-B51F-A19B0023ADC2}"/>
              </a:ext>
            </a:extLst>
          </p:cNvPr>
          <p:cNvSpPr>
            <a:spLocks noGrp="1"/>
          </p:cNvSpPr>
          <p:nvPr>
            <p:ph type="body" sz="quarter" idx="10"/>
          </p:nvPr>
        </p:nvSpPr>
        <p:spPr/>
        <p:txBody>
          <a:bodyPr/>
          <a:lstStyle/>
          <a:p>
            <a:r>
              <a:rPr lang="en-US" dirty="0"/>
              <a:t>Questions to Consider</a:t>
            </a:r>
          </a:p>
        </p:txBody>
      </p:sp>
    </p:spTree>
    <p:extLst>
      <p:ext uri="{BB962C8B-B14F-4D97-AF65-F5344CB8AC3E}">
        <p14:creationId xmlns:p14="http://schemas.microsoft.com/office/powerpoint/2010/main" val="4067841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C85824DE-9C88-4859-BC6D-FCAD9871B51D}"/>
              </a:ext>
            </a:extLst>
          </p:cNvPr>
          <p:cNvGrpSpPr/>
          <p:nvPr/>
        </p:nvGrpSpPr>
        <p:grpSpPr>
          <a:xfrm>
            <a:off x="3209521" y="1777883"/>
            <a:ext cx="2745577" cy="1367109"/>
            <a:chOff x="3281263" y="1607349"/>
            <a:chExt cx="2745577" cy="1367109"/>
          </a:xfrm>
        </p:grpSpPr>
        <p:sp>
          <p:nvSpPr>
            <p:cNvPr id="17" name="Oval 16">
              <a:extLst>
                <a:ext uri="{FF2B5EF4-FFF2-40B4-BE49-F238E27FC236}">
                  <a16:creationId xmlns:a16="http://schemas.microsoft.com/office/drawing/2014/main" id="{F08FA13C-4EBC-4EEF-8B01-A5240C9AEC8E}"/>
                </a:ext>
              </a:extLst>
            </p:cNvPr>
            <p:cNvSpPr/>
            <p:nvPr/>
          </p:nvSpPr>
          <p:spPr>
            <a:xfrm>
              <a:off x="3281263" y="1607349"/>
              <a:ext cx="2745577" cy="1160060"/>
            </a:xfrm>
            <a:prstGeom prst="ellipse">
              <a:avLst/>
            </a:prstGeom>
            <a:solidFill>
              <a:schemeClr val="accent5">
                <a:lumMod val="20000"/>
                <a:lumOff val="80000"/>
              </a:schemeClr>
            </a:solidFill>
            <a:ln w="285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B1F7F7A-4E05-4904-AE08-77B68CF06839}"/>
                </a:ext>
              </a:extLst>
            </p:cNvPr>
            <p:cNvSpPr txBox="1"/>
            <p:nvPr/>
          </p:nvSpPr>
          <p:spPr>
            <a:xfrm>
              <a:off x="3635885" y="1804907"/>
              <a:ext cx="2185188" cy="1169551"/>
            </a:xfrm>
            <a:prstGeom prst="rect">
              <a:avLst/>
            </a:prstGeom>
            <a:noFill/>
          </p:spPr>
          <p:txBody>
            <a:bodyPr wrap="square" rtlCol="0">
              <a:spAutoFit/>
            </a:bodyPr>
            <a:lstStyle/>
            <a:p>
              <a:pPr algn="ctr"/>
              <a:r>
                <a:rPr lang="en-US" sz="1300" i="1" dirty="0">
                  <a:effectLst>
                    <a:outerShdw blurRad="38100" dist="38100" dir="2700000" algn="tl">
                      <a:srgbClr val="000000">
                        <a:alpha val="43137"/>
                      </a:srgbClr>
                    </a:outerShdw>
                  </a:effectLst>
                </a:rPr>
                <a:t>How can we leverage core competencies to differentiate or lead mobility as a service in the market place?</a:t>
              </a:r>
            </a:p>
            <a:p>
              <a:endParaRPr lang="en-US" dirty="0"/>
            </a:p>
          </p:txBody>
        </p:sp>
      </p:grpSp>
      <p:sp>
        <p:nvSpPr>
          <p:cNvPr id="2" name="Title 1">
            <a:extLst>
              <a:ext uri="{FF2B5EF4-FFF2-40B4-BE49-F238E27FC236}">
                <a16:creationId xmlns:a16="http://schemas.microsoft.com/office/drawing/2014/main" id="{6D686C66-C927-47A9-A61D-E29299C3B390}"/>
              </a:ext>
            </a:extLst>
          </p:cNvPr>
          <p:cNvSpPr>
            <a:spLocks noGrp="1"/>
          </p:cNvSpPr>
          <p:nvPr>
            <p:ph type="title"/>
          </p:nvPr>
        </p:nvSpPr>
        <p:spPr/>
        <p:txBody>
          <a:bodyPr/>
          <a:lstStyle/>
          <a:p>
            <a:r>
              <a:rPr lang="en-US" dirty="0"/>
              <a:t>Questions to Consider</a:t>
            </a:r>
          </a:p>
        </p:txBody>
      </p:sp>
      <p:sp>
        <p:nvSpPr>
          <p:cNvPr id="16" name="Oval 15">
            <a:extLst>
              <a:ext uri="{FF2B5EF4-FFF2-40B4-BE49-F238E27FC236}">
                <a16:creationId xmlns:a16="http://schemas.microsoft.com/office/drawing/2014/main" id="{7486090C-7382-435A-8FFE-19B8CEF19DC8}"/>
              </a:ext>
            </a:extLst>
          </p:cNvPr>
          <p:cNvSpPr/>
          <p:nvPr/>
        </p:nvSpPr>
        <p:spPr>
          <a:xfrm>
            <a:off x="3350271" y="3282849"/>
            <a:ext cx="2745577" cy="1160060"/>
          </a:xfrm>
          <a:prstGeom prst="ellipse">
            <a:avLst/>
          </a:prstGeom>
          <a:solidFill>
            <a:schemeClr val="accent1">
              <a:lumMod val="75000"/>
            </a:schemeClr>
          </a:solidFill>
          <a:ln w="285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a:extLst>
              <a:ext uri="{FF2B5EF4-FFF2-40B4-BE49-F238E27FC236}">
                <a16:creationId xmlns:a16="http://schemas.microsoft.com/office/drawing/2014/main" id="{50EDDBC2-B9EF-4586-B83F-4A4BBCA67CBB}"/>
              </a:ext>
            </a:extLst>
          </p:cNvPr>
          <p:cNvGrpSpPr/>
          <p:nvPr/>
        </p:nvGrpSpPr>
        <p:grpSpPr>
          <a:xfrm>
            <a:off x="337939" y="2719732"/>
            <a:ext cx="2745577" cy="1374648"/>
            <a:chOff x="494518" y="2554921"/>
            <a:chExt cx="2745577" cy="1374648"/>
          </a:xfrm>
        </p:grpSpPr>
        <p:sp>
          <p:nvSpPr>
            <p:cNvPr id="5" name="Oval 4">
              <a:extLst>
                <a:ext uri="{FF2B5EF4-FFF2-40B4-BE49-F238E27FC236}">
                  <a16:creationId xmlns:a16="http://schemas.microsoft.com/office/drawing/2014/main" id="{2537E4AD-6238-4F22-899D-0ADFA56EAB90}"/>
                </a:ext>
              </a:extLst>
            </p:cNvPr>
            <p:cNvSpPr/>
            <p:nvPr/>
          </p:nvSpPr>
          <p:spPr>
            <a:xfrm>
              <a:off x="494518" y="2554921"/>
              <a:ext cx="2745577" cy="1160060"/>
            </a:xfrm>
            <a:prstGeom prst="ellipse">
              <a:avLst/>
            </a:prstGeom>
            <a:solidFill>
              <a:schemeClr val="accent6">
                <a:lumMod val="20000"/>
                <a:lumOff val="80000"/>
              </a:schemeClr>
            </a:solidFill>
            <a:ln w="285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470C226C-8342-4307-856B-A237498CDD97}"/>
                </a:ext>
              </a:extLst>
            </p:cNvPr>
            <p:cNvSpPr txBox="1"/>
            <p:nvPr/>
          </p:nvSpPr>
          <p:spPr>
            <a:xfrm>
              <a:off x="837715" y="2698463"/>
              <a:ext cx="2185188" cy="1231106"/>
            </a:xfrm>
            <a:prstGeom prst="rect">
              <a:avLst/>
            </a:prstGeom>
            <a:noFill/>
          </p:spPr>
          <p:txBody>
            <a:bodyPr wrap="square" rtlCol="0">
              <a:spAutoFit/>
            </a:bodyPr>
            <a:lstStyle/>
            <a:p>
              <a:pPr algn="ctr"/>
              <a:r>
                <a:rPr lang="en-US" sz="1400" i="1" dirty="0">
                  <a:effectLst>
                    <a:outerShdw blurRad="38100" dist="38100" dir="2700000" algn="tl">
                      <a:srgbClr val="000000">
                        <a:alpha val="43137"/>
                      </a:srgbClr>
                    </a:outerShdw>
                  </a:effectLst>
                </a:rPr>
                <a:t>How can new transport modes complement and not cannibalize the existing offering?</a:t>
              </a:r>
            </a:p>
            <a:p>
              <a:endParaRPr lang="en-US" dirty="0"/>
            </a:p>
          </p:txBody>
        </p:sp>
      </p:grpSp>
      <p:grpSp>
        <p:nvGrpSpPr>
          <p:cNvPr id="28" name="Group 27">
            <a:extLst>
              <a:ext uri="{FF2B5EF4-FFF2-40B4-BE49-F238E27FC236}">
                <a16:creationId xmlns:a16="http://schemas.microsoft.com/office/drawing/2014/main" id="{5C57BF52-F0EB-40C5-9972-8AF1AC96E1CB}"/>
              </a:ext>
            </a:extLst>
          </p:cNvPr>
          <p:cNvGrpSpPr/>
          <p:nvPr/>
        </p:nvGrpSpPr>
        <p:grpSpPr>
          <a:xfrm>
            <a:off x="981542" y="4206786"/>
            <a:ext cx="2745577" cy="1353156"/>
            <a:chOff x="802889" y="4367389"/>
            <a:chExt cx="2745577" cy="1353156"/>
          </a:xfrm>
        </p:grpSpPr>
        <p:sp>
          <p:nvSpPr>
            <p:cNvPr id="13" name="Oval 12">
              <a:extLst>
                <a:ext uri="{FF2B5EF4-FFF2-40B4-BE49-F238E27FC236}">
                  <a16:creationId xmlns:a16="http://schemas.microsoft.com/office/drawing/2014/main" id="{87D269AF-ECD9-4DA9-80FE-1B5F461477D5}"/>
                </a:ext>
              </a:extLst>
            </p:cNvPr>
            <p:cNvSpPr/>
            <p:nvPr/>
          </p:nvSpPr>
          <p:spPr>
            <a:xfrm>
              <a:off x="802889" y="4367389"/>
              <a:ext cx="2745577" cy="1160060"/>
            </a:xfrm>
            <a:prstGeom prst="ellipse">
              <a:avLst/>
            </a:prstGeom>
            <a:solidFill>
              <a:schemeClr val="tx2">
                <a:lumMod val="20000"/>
                <a:lumOff val="80000"/>
              </a:schemeClr>
            </a:solidFill>
            <a:ln w="285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3" name="TextBox 22">
              <a:extLst>
                <a:ext uri="{FF2B5EF4-FFF2-40B4-BE49-F238E27FC236}">
                  <a16:creationId xmlns:a16="http://schemas.microsoft.com/office/drawing/2014/main" id="{0669476C-FE07-4728-B118-6280E9A6FF94}"/>
                </a:ext>
              </a:extLst>
            </p:cNvPr>
            <p:cNvSpPr txBox="1"/>
            <p:nvPr/>
          </p:nvSpPr>
          <p:spPr>
            <a:xfrm>
              <a:off x="1095767" y="4489439"/>
              <a:ext cx="2185188" cy="1231106"/>
            </a:xfrm>
            <a:prstGeom prst="rect">
              <a:avLst/>
            </a:prstGeom>
            <a:noFill/>
          </p:spPr>
          <p:txBody>
            <a:bodyPr wrap="square" rtlCol="0">
              <a:spAutoFit/>
            </a:bodyPr>
            <a:lstStyle/>
            <a:p>
              <a:pPr algn="ctr"/>
              <a:r>
                <a:rPr lang="en-US" sz="1400" i="1" dirty="0">
                  <a:effectLst>
                    <a:outerShdw blurRad="38100" dist="38100" dir="2700000" algn="tl">
                      <a:srgbClr val="000000">
                        <a:alpha val="43137"/>
                      </a:srgbClr>
                    </a:outerShdw>
                  </a:effectLst>
                </a:rPr>
                <a:t>Who can be relevant partners for implementing and operating new modes of services?</a:t>
              </a:r>
            </a:p>
            <a:p>
              <a:endParaRPr lang="en-US" dirty="0"/>
            </a:p>
          </p:txBody>
        </p:sp>
      </p:grpSp>
      <p:grpSp>
        <p:nvGrpSpPr>
          <p:cNvPr id="31" name="Group 30">
            <a:extLst>
              <a:ext uri="{FF2B5EF4-FFF2-40B4-BE49-F238E27FC236}">
                <a16:creationId xmlns:a16="http://schemas.microsoft.com/office/drawing/2014/main" id="{C3218A08-3904-4479-99AA-EBFEEC69F251}"/>
              </a:ext>
            </a:extLst>
          </p:cNvPr>
          <p:cNvGrpSpPr/>
          <p:nvPr/>
        </p:nvGrpSpPr>
        <p:grpSpPr>
          <a:xfrm>
            <a:off x="6309720" y="2629051"/>
            <a:ext cx="2745577" cy="1223957"/>
            <a:chOff x="6357151" y="2554921"/>
            <a:chExt cx="2745577" cy="1223957"/>
          </a:xfrm>
        </p:grpSpPr>
        <p:sp>
          <p:nvSpPr>
            <p:cNvPr id="18" name="Oval 17">
              <a:extLst>
                <a:ext uri="{FF2B5EF4-FFF2-40B4-BE49-F238E27FC236}">
                  <a16:creationId xmlns:a16="http://schemas.microsoft.com/office/drawing/2014/main" id="{66164214-32BB-4B62-BEEA-AC72285CCB78}"/>
                </a:ext>
              </a:extLst>
            </p:cNvPr>
            <p:cNvSpPr/>
            <p:nvPr/>
          </p:nvSpPr>
          <p:spPr>
            <a:xfrm>
              <a:off x="6357151" y="2554921"/>
              <a:ext cx="2745577" cy="1160060"/>
            </a:xfrm>
            <a:prstGeom prst="ellipse">
              <a:avLst/>
            </a:prstGeom>
            <a:solidFill>
              <a:schemeClr val="accent4">
                <a:lumMod val="20000"/>
                <a:lumOff val="80000"/>
              </a:schemeClr>
            </a:solidFill>
            <a:ln w="285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E1519AB-D0EE-4693-BC55-0304541EA4E5}"/>
                </a:ext>
              </a:extLst>
            </p:cNvPr>
            <p:cNvSpPr txBox="1"/>
            <p:nvPr/>
          </p:nvSpPr>
          <p:spPr>
            <a:xfrm>
              <a:off x="6700348" y="2763215"/>
              <a:ext cx="2185188" cy="1015663"/>
            </a:xfrm>
            <a:prstGeom prst="rect">
              <a:avLst/>
            </a:prstGeom>
            <a:noFill/>
          </p:spPr>
          <p:txBody>
            <a:bodyPr wrap="square" rtlCol="0">
              <a:spAutoFit/>
            </a:bodyPr>
            <a:lstStyle/>
            <a:p>
              <a:pPr algn="ctr"/>
              <a:r>
                <a:rPr lang="en-US" sz="1400" i="1" dirty="0">
                  <a:effectLst>
                    <a:outerShdw blurRad="38100" dist="38100" dir="2700000" algn="tl">
                      <a:srgbClr val="000000">
                        <a:alpha val="43137"/>
                      </a:srgbClr>
                    </a:outerShdw>
                  </a:effectLst>
                </a:rPr>
                <a:t>How might we have to restructure to be successful in this venture?</a:t>
              </a:r>
            </a:p>
            <a:p>
              <a:pPr algn="ctr"/>
              <a:endParaRPr lang="en-US" dirty="0"/>
            </a:p>
          </p:txBody>
        </p:sp>
      </p:grpSp>
      <p:grpSp>
        <p:nvGrpSpPr>
          <p:cNvPr id="29" name="Group 28">
            <a:extLst>
              <a:ext uri="{FF2B5EF4-FFF2-40B4-BE49-F238E27FC236}">
                <a16:creationId xmlns:a16="http://schemas.microsoft.com/office/drawing/2014/main" id="{2CBEADBF-58B2-4758-9F6A-73323A2356F3}"/>
              </a:ext>
            </a:extLst>
          </p:cNvPr>
          <p:cNvGrpSpPr/>
          <p:nvPr/>
        </p:nvGrpSpPr>
        <p:grpSpPr>
          <a:xfrm>
            <a:off x="3386336" y="5163371"/>
            <a:ext cx="2745577" cy="1314367"/>
            <a:chOff x="3611574" y="5356265"/>
            <a:chExt cx="2745577" cy="1314367"/>
          </a:xfrm>
        </p:grpSpPr>
        <p:sp>
          <p:nvSpPr>
            <p:cNvPr id="20" name="Oval 19">
              <a:extLst>
                <a:ext uri="{FF2B5EF4-FFF2-40B4-BE49-F238E27FC236}">
                  <a16:creationId xmlns:a16="http://schemas.microsoft.com/office/drawing/2014/main" id="{1F080D7D-1237-48D8-992C-F1E1F94E8B78}"/>
                </a:ext>
              </a:extLst>
            </p:cNvPr>
            <p:cNvSpPr/>
            <p:nvPr/>
          </p:nvSpPr>
          <p:spPr>
            <a:xfrm>
              <a:off x="3611574" y="5356265"/>
              <a:ext cx="2745577" cy="1160060"/>
            </a:xfrm>
            <a:prstGeom prst="ellipse">
              <a:avLst/>
            </a:prstGeom>
            <a:solidFill>
              <a:schemeClr val="accent2">
                <a:lumMod val="20000"/>
                <a:lumOff val="80000"/>
              </a:schemeClr>
            </a:solidFill>
            <a:ln w="285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BFF190E-4906-49EF-88C8-15A6C56A415B}"/>
                </a:ext>
              </a:extLst>
            </p:cNvPr>
            <p:cNvSpPr txBox="1"/>
            <p:nvPr/>
          </p:nvSpPr>
          <p:spPr>
            <a:xfrm>
              <a:off x="3923127" y="5501081"/>
              <a:ext cx="2185188" cy="1169551"/>
            </a:xfrm>
            <a:prstGeom prst="rect">
              <a:avLst/>
            </a:prstGeom>
            <a:noFill/>
          </p:spPr>
          <p:txBody>
            <a:bodyPr wrap="square" rtlCol="0">
              <a:spAutoFit/>
            </a:bodyPr>
            <a:lstStyle/>
            <a:p>
              <a:pPr algn="ctr"/>
              <a:r>
                <a:rPr lang="en-US" sz="1300" i="1" dirty="0">
                  <a:effectLst>
                    <a:outerShdw blurRad="38100" dist="38100" dir="2700000" algn="tl">
                      <a:srgbClr val="000000">
                        <a:alpha val="43137"/>
                      </a:srgbClr>
                    </a:outerShdw>
                  </a:effectLst>
                </a:rPr>
                <a:t>What advantages does we have and how can we retain existing riders while attracting new customers?</a:t>
              </a:r>
            </a:p>
            <a:p>
              <a:endParaRPr lang="en-US" dirty="0"/>
            </a:p>
          </p:txBody>
        </p:sp>
      </p:grpSp>
      <p:grpSp>
        <p:nvGrpSpPr>
          <p:cNvPr id="30" name="Group 29">
            <a:extLst>
              <a:ext uri="{FF2B5EF4-FFF2-40B4-BE49-F238E27FC236}">
                <a16:creationId xmlns:a16="http://schemas.microsoft.com/office/drawing/2014/main" id="{3C695B85-862B-47D3-BBD2-1FDD5BF2E0FA}"/>
              </a:ext>
            </a:extLst>
          </p:cNvPr>
          <p:cNvGrpSpPr/>
          <p:nvPr/>
        </p:nvGrpSpPr>
        <p:grpSpPr>
          <a:xfrm>
            <a:off x="5833811" y="4160086"/>
            <a:ext cx="2745577" cy="1214555"/>
            <a:chOff x="6108315" y="4367389"/>
            <a:chExt cx="2745577" cy="1214555"/>
          </a:xfrm>
        </p:grpSpPr>
        <p:sp>
          <p:nvSpPr>
            <p:cNvPr id="19" name="Oval 18">
              <a:extLst>
                <a:ext uri="{FF2B5EF4-FFF2-40B4-BE49-F238E27FC236}">
                  <a16:creationId xmlns:a16="http://schemas.microsoft.com/office/drawing/2014/main" id="{4B7E34A8-2AC7-4FD3-93D3-00DA42960381}"/>
                </a:ext>
              </a:extLst>
            </p:cNvPr>
            <p:cNvSpPr/>
            <p:nvPr/>
          </p:nvSpPr>
          <p:spPr>
            <a:xfrm>
              <a:off x="6108315" y="4367389"/>
              <a:ext cx="2745577" cy="1160060"/>
            </a:xfrm>
            <a:prstGeom prst="ellipse">
              <a:avLst/>
            </a:prstGeom>
            <a:solidFill>
              <a:schemeClr val="accent3">
                <a:lumMod val="20000"/>
                <a:lumOff val="80000"/>
              </a:schemeClr>
            </a:solidFill>
            <a:ln w="285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9117B2D-E483-4EAD-8228-411F83B5B64D}"/>
                </a:ext>
              </a:extLst>
            </p:cNvPr>
            <p:cNvSpPr txBox="1"/>
            <p:nvPr/>
          </p:nvSpPr>
          <p:spPr>
            <a:xfrm>
              <a:off x="6442483" y="4566281"/>
              <a:ext cx="2185188" cy="1015663"/>
            </a:xfrm>
            <a:prstGeom prst="rect">
              <a:avLst/>
            </a:prstGeom>
            <a:noFill/>
          </p:spPr>
          <p:txBody>
            <a:bodyPr wrap="square" rtlCol="0">
              <a:spAutoFit/>
            </a:bodyPr>
            <a:lstStyle/>
            <a:p>
              <a:pPr algn="ctr"/>
              <a:r>
                <a:rPr lang="en-US" sz="1400" i="1" dirty="0">
                  <a:effectLst>
                    <a:outerShdw blurRad="38100" dist="38100" dir="2700000" algn="tl">
                      <a:srgbClr val="000000">
                        <a:alpha val="43137"/>
                      </a:srgbClr>
                    </a:outerShdw>
                  </a:effectLst>
                </a:rPr>
                <a:t>How can we anticipate any competitive threats when planning?</a:t>
              </a:r>
            </a:p>
            <a:p>
              <a:endParaRPr lang="en-US" dirty="0"/>
            </a:p>
          </p:txBody>
        </p:sp>
      </p:grpSp>
      <p:sp>
        <p:nvSpPr>
          <p:cNvPr id="33" name="TextBox 32">
            <a:extLst>
              <a:ext uri="{FF2B5EF4-FFF2-40B4-BE49-F238E27FC236}">
                <a16:creationId xmlns:a16="http://schemas.microsoft.com/office/drawing/2014/main" id="{82F00B5C-9F17-4132-A64F-37395FF782E2}"/>
              </a:ext>
            </a:extLst>
          </p:cNvPr>
          <p:cNvSpPr txBox="1"/>
          <p:nvPr/>
        </p:nvSpPr>
        <p:spPr>
          <a:xfrm>
            <a:off x="3644942" y="3720124"/>
            <a:ext cx="2185188" cy="646331"/>
          </a:xfrm>
          <a:prstGeom prst="rect">
            <a:avLst/>
          </a:prstGeom>
          <a:noFill/>
        </p:spPr>
        <p:txBody>
          <a:bodyPr wrap="square" rtlCol="0">
            <a:spAutoFit/>
          </a:bodyPr>
          <a:lstStyle/>
          <a:p>
            <a:pPr algn="ctr"/>
            <a:r>
              <a:rPr lang="en-US" b="1" i="1" dirty="0">
                <a:solidFill>
                  <a:schemeClr val="bg1"/>
                </a:solidFill>
                <a:effectLst>
                  <a:outerShdw blurRad="38100" dist="38100" dir="2700000" algn="tl">
                    <a:srgbClr val="000000">
                      <a:alpha val="43137"/>
                    </a:srgbClr>
                  </a:outerShdw>
                </a:effectLst>
              </a:rPr>
              <a:t>What does success look like?</a:t>
            </a:r>
          </a:p>
        </p:txBody>
      </p:sp>
      <p:pic>
        <p:nvPicPr>
          <p:cNvPr id="36" name="Picture 4" descr="Image result for questions to consider">
            <a:extLst>
              <a:ext uri="{FF2B5EF4-FFF2-40B4-BE49-F238E27FC236}">
                <a16:creationId xmlns:a16="http://schemas.microsoft.com/office/drawing/2014/main" id="{C3D9ADC0-3A41-422A-8773-AB213AC30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177" y="77967"/>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6" descr="Image result for dallas area rapid transit logo">
            <a:extLst>
              <a:ext uri="{FF2B5EF4-FFF2-40B4-BE49-F238E27FC236}">
                <a16:creationId xmlns:a16="http://schemas.microsoft.com/office/drawing/2014/main" id="{568ABF9D-478F-422E-A9B1-9DD4D584DD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4690" y="3396616"/>
            <a:ext cx="401452" cy="40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935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BD8A16-3C04-4154-B6F0-E29AD06F395E}"/>
              </a:ext>
            </a:extLst>
          </p:cNvPr>
          <p:cNvPicPr>
            <a:picLocks noChangeAspect="1"/>
          </p:cNvPicPr>
          <p:nvPr/>
        </p:nvPicPr>
        <p:blipFill>
          <a:blip r:embed="rId2"/>
          <a:stretch>
            <a:fillRect/>
          </a:stretch>
        </p:blipFill>
        <p:spPr>
          <a:xfrm>
            <a:off x="74845" y="1319912"/>
            <a:ext cx="4999220" cy="4381701"/>
          </a:xfrm>
          <a:prstGeom prst="rect">
            <a:avLst/>
          </a:prstGeom>
        </p:spPr>
      </p:pic>
      <p:sp>
        <p:nvSpPr>
          <p:cNvPr id="6" name="Title 7">
            <a:extLst>
              <a:ext uri="{FF2B5EF4-FFF2-40B4-BE49-F238E27FC236}">
                <a16:creationId xmlns:a16="http://schemas.microsoft.com/office/drawing/2014/main" id="{BB6BD1EE-E882-4079-9457-ACBB2F2C8DCC}"/>
              </a:ext>
            </a:extLst>
          </p:cNvPr>
          <p:cNvSpPr>
            <a:spLocks noGrp="1"/>
          </p:cNvSpPr>
          <p:nvPr>
            <p:ph type="title"/>
          </p:nvPr>
        </p:nvSpPr>
        <p:spPr>
          <a:xfrm>
            <a:off x="5108323" y="839973"/>
            <a:ext cx="3575447" cy="1342045"/>
          </a:xfrm>
        </p:spPr>
        <p:txBody>
          <a:bodyPr/>
          <a:lstStyle/>
          <a:p>
            <a:r>
              <a:rPr lang="en-US" dirty="0"/>
              <a:t>Mobility </a:t>
            </a:r>
            <a:br>
              <a:rPr lang="en-US" dirty="0"/>
            </a:br>
            <a:r>
              <a:rPr lang="en-US" dirty="0"/>
              <a:t>Network</a:t>
            </a:r>
          </a:p>
        </p:txBody>
      </p:sp>
      <p:sp>
        <p:nvSpPr>
          <p:cNvPr id="7" name="Text Placeholder 11">
            <a:extLst>
              <a:ext uri="{FF2B5EF4-FFF2-40B4-BE49-F238E27FC236}">
                <a16:creationId xmlns:a16="http://schemas.microsoft.com/office/drawing/2014/main" id="{FA26BFA9-0E52-4909-9434-E71BA5B3CF7F}"/>
              </a:ext>
            </a:extLst>
          </p:cNvPr>
          <p:cNvSpPr txBox="1">
            <a:spLocks/>
          </p:cNvSpPr>
          <p:nvPr/>
        </p:nvSpPr>
        <p:spPr>
          <a:xfrm>
            <a:off x="5176839" y="2306737"/>
            <a:ext cx="3575447" cy="602887"/>
          </a:xfrm>
          <a:prstGeom prst="rect">
            <a:avLst/>
          </a:prstGeom>
        </p:spPr>
        <p:txBody>
          <a:bodyPr vert="horz" lIns="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spc="300">
                <a:solidFill>
                  <a:schemeClr val="tx2"/>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50" kern="1200">
                <a:solidFill>
                  <a:schemeClr val="tx2"/>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2"/>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2"/>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JOURNEY TO MOBILITY AS A SERVICE</a:t>
            </a:r>
          </a:p>
        </p:txBody>
      </p:sp>
      <p:sp>
        <p:nvSpPr>
          <p:cNvPr id="9" name="Text Placeholder 9">
            <a:extLst>
              <a:ext uri="{FF2B5EF4-FFF2-40B4-BE49-F238E27FC236}">
                <a16:creationId xmlns:a16="http://schemas.microsoft.com/office/drawing/2014/main" id="{2AA43D0D-B78A-4982-A765-C8482FA0B62F}"/>
              </a:ext>
            </a:extLst>
          </p:cNvPr>
          <p:cNvSpPr txBox="1">
            <a:spLocks/>
          </p:cNvSpPr>
          <p:nvPr/>
        </p:nvSpPr>
        <p:spPr>
          <a:xfrm>
            <a:off x="5108323" y="2801995"/>
            <a:ext cx="3884715" cy="30991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600" dirty="0"/>
              <a:t>While technology will connect vehicles, infrastructure and various modes of service, single payment transactions and identity are the nexus for any digital transformation of transportation. Payments must be routed to all participating parties to cover the cost of the service while providing a frictionless experience for the end user. </a:t>
            </a:r>
          </a:p>
        </p:txBody>
      </p:sp>
      <p:sp>
        <p:nvSpPr>
          <p:cNvPr id="10" name="TextBox 9">
            <a:extLst>
              <a:ext uri="{FF2B5EF4-FFF2-40B4-BE49-F238E27FC236}">
                <a16:creationId xmlns:a16="http://schemas.microsoft.com/office/drawing/2014/main" id="{83E6D47F-F30E-4BBE-A700-4181FB811200}"/>
              </a:ext>
            </a:extLst>
          </p:cNvPr>
          <p:cNvSpPr txBox="1"/>
          <p:nvPr/>
        </p:nvSpPr>
        <p:spPr>
          <a:xfrm>
            <a:off x="314793" y="1139252"/>
            <a:ext cx="1244184" cy="599607"/>
          </a:xfrm>
          <a:prstGeom prst="rect">
            <a:avLst/>
          </a:prstGeom>
          <a:solidFill>
            <a:schemeClr val="bg1"/>
          </a:solidFill>
          <a:ln>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2308119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4B6C41-3295-48B6-92E5-862BDD13BEEC}"/>
              </a:ext>
            </a:extLst>
          </p:cNvPr>
          <p:cNvSpPr>
            <a:spLocks noGrp="1"/>
          </p:cNvSpPr>
          <p:nvPr>
            <p:ph type="title"/>
          </p:nvPr>
        </p:nvSpPr>
        <p:spPr>
          <a:xfrm>
            <a:off x="0" y="0"/>
            <a:ext cx="3447738" cy="6858000"/>
          </a:xfrm>
          <a:solidFill>
            <a:schemeClr val="tx1">
              <a:lumMod val="65000"/>
              <a:lumOff val="35000"/>
            </a:schemeClr>
          </a:solidFill>
        </p:spPr>
        <p:txBody>
          <a:bodyPr>
            <a:normAutofit/>
          </a:bodyPr>
          <a:lstStyle/>
          <a:p>
            <a:pPr algn="ctr"/>
            <a:r>
              <a:rPr lang="en-US" sz="4400" b="1" dirty="0">
                <a:solidFill>
                  <a:srgbClr val="FFFFFF"/>
                </a:solidFill>
              </a:rPr>
              <a:t>Challenges Not Yet Addressed</a:t>
            </a:r>
          </a:p>
        </p:txBody>
      </p:sp>
      <p:graphicFrame>
        <p:nvGraphicFramePr>
          <p:cNvPr id="8" name="Content Placeholder 5">
            <a:extLst>
              <a:ext uri="{FF2B5EF4-FFF2-40B4-BE49-F238E27FC236}">
                <a16:creationId xmlns:a16="http://schemas.microsoft.com/office/drawing/2014/main" id="{05370860-3736-42FD-89E7-F74ABD9ECD9F}"/>
              </a:ext>
            </a:extLst>
          </p:cNvPr>
          <p:cNvGraphicFramePr>
            <a:graphicFrameLocks noGrp="1"/>
          </p:cNvGraphicFramePr>
          <p:nvPr>
            <p:ph idx="1"/>
            <p:extLst>
              <p:ext uri="{D42A27DB-BD31-4B8C-83A1-F6EECF244321}">
                <p14:modId xmlns:p14="http://schemas.microsoft.com/office/powerpoint/2010/main" val="3652887022"/>
              </p:ext>
            </p:extLst>
          </p:nvPr>
        </p:nvGraphicFramePr>
        <p:xfrm>
          <a:off x="3132943" y="798226"/>
          <a:ext cx="6115987" cy="5261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5DA61B0-9ADC-4CBE-B6CF-74AE31A3FC07}"/>
              </a:ext>
            </a:extLst>
          </p:cNvPr>
          <p:cNvSpPr txBox="1"/>
          <p:nvPr/>
        </p:nvSpPr>
        <p:spPr>
          <a:xfrm>
            <a:off x="3447739" y="0"/>
            <a:ext cx="127416" cy="6858000"/>
          </a:xfrm>
          <a:prstGeom prst="rect">
            <a:avLst/>
          </a:prstGeom>
          <a:solidFill>
            <a:schemeClr val="bg1">
              <a:lumMod val="75000"/>
            </a:schemeClr>
          </a:solidFill>
        </p:spPr>
        <p:txBody>
          <a:bodyPr wrap="square" rtlCol="0">
            <a:spAutoFit/>
          </a:bodyPr>
          <a:lstStyle/>
          <a:p>
            <a:endParaRPr lang="en-US" dirty="0"/>
          </a:p>
        </p:txBody>
      </p:sp>
    </p:spTree>
    <p:extLst>
      <p:ext uri="{BB962C8B-B14F-4D97-AF65-F5344CB8AC3E}">
        <p14:creationId xmlns:p14="http://schemas.microsoft.com/office/powerpoint/2010/main" val="976836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6DEFF4-3233-4419-B51F-A19B0023ADC2}"/>
              </a:ext>
            </a:extLst>
          </p:cNvPr>
          <p:cNvSpPr>
            <a:spLocks noGrp="1"/>
          </p:cNvSpPr>
          <p:nvPr>
            <p:ph type="body" sz="quarter" idx="10"/>
          </p:nvPr>
        </p:nvSpPr>
        <p:spPr/>
        <p:txBody>
          <a:bodyPr/>
          <a:lstStyle/>
          <a:p>
            <a:r>
              <a:rPr lang="en-US" dirty="0" err="1"/>
              <a:t>MaaS</a:t>
            </a:r>
            <a:r>
              <a:rPr lang="en-US" dirty="0"/>
              <a:t> Framework</a:t>
            </a:r>
          </a:p>
        </p:txBody>
      </p:sp>
    </p:spTree>
    <p:extLst>
      <p:ext uri="{BB962C8B-B14F-4D97-AF65-F5344CB8AC3E}">
        <p14:creationId xmlns:p14="http://schemas.microsoft.com/office/powerpoint/2010/main" val="2812671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Rounded Corners 167">
            <a:extLst>
              <a:ext uri="{FF2B5EF4-FFF2-40B4-BE49-F238E27FC236}">
                <a16:creationId xmlns:a16="http://schemas.microsoft.com/office/drawing/2014/main" id="{F03950BA-4869-49D3-A20C-1CFD3CF4C7FF}"/>
              </a:ext>
            </a:extLst>
          </p:cNvPr>
          <p:cNvSpPr/>
          <p:nvPr/>
        </p:nvSpPr>
        <p:spPr>
          <a:xfrm>
            <a:off x="7348165" y="4988618"/>
            <a:ext cx="1697594" cy="527813"/>
          </a:xfrm>
          <a:prstGeom prst="roundRect">
            <a:avLst/>
          </a:prstGeom>
          <a:solidFill>
            <a:schemeClr val="accent1">
              <a:lumMod val="50000"/>
            </a:schemeClr>
          </a:solidFill>
          <a:ln cap="flat">
            <a:solidFill>
              <a:schemeClr val="accent1">
                <a:lumMod val="50000"/>
              </a:schemeClr>
            </a:solidFill>
            <a:miter lim="800000"/>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0" name="Group 159">
            <a:extLst>
              <a:ext uri="{FF2B5EF4-FFF2-40B4-BE49-F238E27FC236}">
                <a16:creationId xmlns:a16="http://schemas.microsoft.com/office/drawing/2014/main" id="{6FF9ABFC-C8EB-4E3B-99C6-C6499EA037A0}"/>
              </a:ext>
            </a:extLst>
          </p:cNvPr>
          <p:cNvGrpSpPr/>
          <p:nvPr/>
        </p:nvGrpSpPr>
        <p:grpSpPr>
          <a:xfrm>
            <a:off x="359720" y="858741"/>
            <a:ext cx="8559822" cy="5628404"/>
            <a:chOff x="239086" y="16142"/>
            <a:chExt cx="8606654" cy="6496964"/>
          </a:xfrm>
        </p:grpSpPr>
        <p:cxnSp>
          <p:nvCxnSpPr>
            <p:cNvPr id="4" name="Straight Connector 3">
              <a:extLst>
                <a:ext uri="{FF2B5EF4-FFF2-40B4-BE49-F238E27FC236}">
                  <a16:creationId xmlns:a16="http://schemas.microsoft.com/office/drawing/2014/main" id="{B06443AB-CE52-45E0-8804-91B81EB3749C}"/>
                </a:ext>
              </a:extLst>
            </p:cNvPr>
            <p:cNvCxnSpPr>
              <a:cxnSpLocks/>
              <a:stCxn id="131" idx="1"/>
              <a:endCxn id="116" idx="5"/>
            </p:cNvCxnSpPr>
            <p:nvPr/>
          </p:nvCxnSpPr>
          <p:spPr>
            <a:xfrm flipH="1" flipV="1">
              <a:off x="6929797" y="1502195"/>
              <a:ext cx="549731" cy="203104"/>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5" name="Picture 50" descr="Image result for infinite circle">
              <a:extLst>
                <a:ext uri="{FF2B5EF4-FFF2-40B4-BE49-F238E27FC236}">
                  <a16:creationId xmlns:a16="http://schemas.microsoft.com/office/drawing/2014/main" id="{55B2A41A-A648-4E41-AD14-636CAC9B9863}"/>
                </a:ext>
              </a:extLst>
            </p:cNvPr>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749108" y="1655178"/>
              <a:ext cx="3703775" cy="3119084"/>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F5B7E724-5A2B-418D-A46C-F9925CF96B3A}"/>
                </a:ext>
              </a:extLst>
            </p:cNvPr>
            <p:cNvSpPr/>
            <p:nvPr/>
          </p:nvSpPr>
          <p:spPr>
            <a:xfrm>
              <a:off x="2549954" y="5274882"/>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C5F664E-4B4F-4169-9ED0-6FC03FB25A83}"/>
                </a:ext>
              </a:extLst>
            </p:cNvPr>
            <p:cNvSpPr/>
            <p:nvPr/>
          </p:nvSpPr>
          <p:spPr>
            <a:xfrm>
              <a:off x="1880596" y="4177938"/>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3A82B061-F4EF-42FD-BF39-71708663374E}"/>
                </a:ext>
              </a:extLst>
            </p:cNvPr>
            <p:cNvSpPr/>
            <p:nvPr/>
          </p:nvSpPr>
          <p:spPr>
            <a:xfrm>
              <a:off x="610734" y="2242883"/>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87A579D3-55A6-44AA-81E3-F0E867A062F4}"/>
                </a:ext>
              </a:extLst>
            </p:cNvPr>
            <p:cNvSpPr/>
            <p:nvPr/>
          </p:nvSpPr>
          <p:spPr>
            <a:xfrm>
              <a:off x="1100917" y="1580930"/>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829B9C2D-C641-4342-90C6-E6FD910E515F}"/>
                </a:ext>
              </a:extLst>
            </p:cNvPr>
            <p:cNvCxnSpPr>
              <a:cxnSpLocks/>
            </p:cNvCxnSpPr>
            <p:nvPr/>
          </p:nvCxnSpPr>
          <p:spPr>
            <a:xfrm>
              <a:off x="564543" y="3272444"/>
              <a:ext cx="8055755" cy="0"/>
            </a:xfrm>
            <a:prstGeom prst="line">
              <a:avLst/>
            </a:prstGeom>
            <a:ln w="254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226CC72-53FC-45A4-87FF-9CADA02BF8FF}"/>
                </a:ext>
              </a:extLst>
            </p:cNvPr>
            <p:cNvGrpSpPr/>
            <p:nvPr/>
          </p:nvGrpSpPr>
          <p:grpSpPr>
            <a:xfrm>
              <a:off x="1883752" y="2478529"/>
              <a:ext cx="846455" cy="436512"/>
              <a:chOff x="6752155" y="1194799"/>
              <a:chExt cx="846455" cy="436512"/>
            </a:xfrm>
          </p:grpSpPr>
          <p:sp>
            <p:nvSpPr>
              <p:cNvPr id="12" name="Oval 11">
                <a:extLst>
                  <a:ext uri="{FF2B5EF4-FFF2-40B4-BE49-F238E27FC236}">
                    <a16:creationId xmlns:a16="http://schemas.microsoft.com/office/drawing/2014/main" id="{C5F8A3A0-7994-49DD-A22F-9D2470A08C15}"/>
                  </a:ext>
                </a:extLst>
              </p:cNvPr>
              <p:cNvSpPr/>
              <p:nvPr/>
            </p:nvSpPr>
            <p:spPr>
              <a:xfrm>
                <a:off x="6752155" y="1194799"/>
                <a:ext cx="846455" cy="436512"/>
              </a:xfrm>
              <a:prstGeom prst="ellipse">
                <a:avLst/>
              </a:prstGeom>
              <a:solidFill>
                <a:schemeClr val="bg1"/>
              </a:solidFill>
              <a:effectLst>
                <a:glow rad="101600">
                  <a:schemeClr val="bg1">
                    <a:alpha val="40000"/>
                  </a:scheme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Related image">
                <a:extLst>
                  <a:ext uri="{FF2B5EF4-FFF2-40B4-BE49-F238E27FC236}">
                    <a16:creationId xmlns:a16="http://schemas.microsoft.com/office/drawing/2014/main" id="{00B31C42-433B-46A5-B660-59BDD4C27BA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446"/>
              <a:stretch/>
            </p:blipFill>
            <p:spPr bwMode="auto">
              <a:xfrm>
                <a:off x="6958644" y="1240478"/>
                <a:ext cx="427976" cy="323651"/>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4" descr="Image result for bike sharing blue icon">
              <a:extLst>
                <a:ext uri="{FF2B5EF4-FFF2-40B4-BE49-F238E27FC236}">
                  <a16:creationId xmlns:a16="http://schemas.microsoft.com/office/drawing/2014/main" id="{1A678262-4E29-47D5-B844-8CD826D0D8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05" t="55753" r="41649" b="10536"/>
            <a:stretch/>
          </p:blipFill>
          <p:spPr bwMode="auto">
            <a:xfrm>
              <a:off x="1321706" y="1655178"/>
              <a:ext cx="419941" cy="285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 name="Picture 6" descr="Image result for autonomous cars gray icon">
              <a:extLst>
                <a:ext uri="{FF2B5EF4-FFF2-40B4-BE49-F238E27FC236}">
                  <a16:creationId xmlns:a16="http://schemas.microsoft.com/office/drawing/2014/main" id="{5926454D-DB6D-4F6B-8C1C-8E0F1E05CC26}"/>
                </a:ext>
              </a:extLst>
            </p:cNvPr>
            <p:cNvPicPr>
              <a:picLocks noChangeAspect="1" noChangeArrowheads="1"/>
            </p:cNvPicPr>
            <p:nvPr/>
          </p:nvPicPr>
          <p:blipFill rotWithShape="1">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t="18851" b="22237"/>
            <a:stretch/>
          </p:blipFill>
          <p:spPr bwMode="auto">
            <a:xfrm>
              <a:off x="831088" y="2318700"/>
              <a:ext cx="430697" cy="253734"/>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10" descr="Image result for connected vehicle animation">
              <a:extLst>
                <a:ext uri="{FF2B5EF4-FFF2-40B4-BE49-F238E27FC236}">
                  <a16:creationId xmlns:a16="http://schemas.microsoft.com/office/drawing/2014/main" id="{3F94EDC5-3D19-4729-A3F5-8A659B96949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7" name="Group 16">
              <a:extLst>
                <a:ext uri="{FF2B5EF4-FFF2-40B4-BE49-F238E27FC236}">
                  <a16:creationId xmlns:a16="http://schemas.microsoft.com/office/drawing/2014/main" id="{C01CA555-B396-4274-AF56-010B7D42F842}"/>
                </a:ext>
              </a:extLst>
            </p:cNvPr>
            <p:cNvGrpSpPr/>
            <p:nvPr/>
          </p:nvGrpSpPr>
          <p:grpSpPr>
            <a:xfrm>
              <a:off x="3654865" y="2392973"/>
              <a:ext cx="1899069" cy="1638165"/>
              <a:chOff x="3421801" y="2655070"/>
              <a:chExt cx="1561239" cy="1116168"/>
            </a:xfrm>
          </p:grpSpPr>
          <p:sp>
            <p:nvSpPr>
              <p:cNvPr id="18" name="Oval 17">
                <a:extLst>
                  <a:ext uri="{FF2B5EF4-FFF2-40B4-BE49-F238E27FC236}">
                    <a16:creationId xmlns:a16="http://schemas.microsoft.com/office/drawing/2014/main" id="{0308DD03-6F1B-42D9-88F2-DBC2E0F724E1}"/>
                  </a:ext>
                </a:extLst>
              </p:cNvPr>
              <p:cNvSpPr/>
              <p:nvPr/>
            </p:nvSpPr>
            <p:spPr>
              <a:xfrm>
                <a:off x="3421801" y="2655070"/>
                <a:ext cx="1561239" cy="1116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26" descr="Image result for dallas area rapid transit logo">
                <a:extLst>
                  <a:ext uri="{FF2B5EF4-FFF2-40B4-BE49-F238E27FC236}">
                    <a16:creationId xmlns:a16="http://schemas.microsoft.com/office/drawing/2014/main" id="{21B82A06-0FCD-432C-8008-07864D079E4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45797" y="2939719"/>
                <a:ext cx="525314" cy="5000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42729E00-A406-4D42-806C-99FF22AB3391}"/>
                </a:ext>
              </a:extLst>
            </p:cNvPr>
            <p:cNvGrpSpPr/>
            <p:nvPr/>
          </p:nvGrpSpPr>
          <p:grpSpPr>
            <a:xfrm>
              <a:off x="3064602" y="1406506"/>
              <a:ext cx="846455" cy="436512"/>
              <a:chOff x="4148771" y="1894039"/>
              <a:chExt cx="846455" cy="436512"/>
            </a:xfrm>
          </p:grpSpPr>
          <p:sp>
            <p:nvSpPr>
              <p:cNvPr id="21" name="Oval 20">
                <a:extLst>
                  <a:ext uri="{FF2B5EF4-FFF2-40B4-BE49-F238E27FC236}">
                    <a16:creationId xmlns:a16="http://schemas.microsoft.com/office/drawing/2014/main" id="{4BFD98DD-FA09-443D-9687-A73303748CE9}"/>
                  </a:ext>
                </a:extLst>
              </p:cNvPr>
              <p:cNvSpPr/>
              <p:nvPr/>
            </p:nvSpPr>
            <p:spPr>
              <a:xfrm>
                <a:off x="4148771" y="1894039"/>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740A7B8C-7F97-447E-BB97-69633747C45C}"/>
                  </a:ext>
                </a:extLst>
              </p:cNvPr>
              <p:cNvGrpSpPr/>
              <p:nvPr/>
            </p:nvGrpSpPr>
            <p:grpSpPr>
              <a:xfrm>
                <a:off x="4302613" y="1949355"/>
                <a:ext cx="538769" cy="319488"/>
                <a:chOff x="3118831" y="4544849"/>
                <a:chExt cx="1746560" cy="957137"/>
              </a:xfrm>
            </p:grpSpPr>
            <p:pic>
              <p:nvPicPr>
                <p:cNvPr id="23" name="Picture 16" descr="Image result for blue person walking">
                  <a:extLst>
                    <a:ext uri="{FF2B5EF4-FFF2-40B4-BE49-F238E27FC236}">
                      <a16:creationId xmlns:a16="http://schemas.microsoft.com/office/drawing/2014/main" id="{F3FDECE8-A2A6-4A9A-9F4F-22394EBA415D}"/>
                    </a:ext>
                  </a:extLst>
                </p:cNvPr>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18831" y="4655127"/>
                  <a:ext cx="379423" cy="64094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descr="Image result for blue bike animated">
                  <a:extLst>
                    <a:ext uri="{FF2B5EF4-FFF2-40B4-BE49-F238E27FC236}">
                      <a16:creationId xmlns:a16="http://schemas.microsoft.com/office/drawing/2014/main" id="{952520F3-E5FA-4608-992D-54DFD8CFA415}"/>
                    </a:ext>
                  </a:extLst>
                </p:cNvPr>
                <p:cNvPicPr>
                  <a:picLocks noChangeAspect="1" noChangeArrowheads="1" noCrop="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98254" y="4721629"/>
                  <a:ext cx="780357" cy="78035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Image result for train animated icon">
                  <a:extLst>
                    <a:ext uri="{FF2B5EF4-FFF2-40B4-BE49-F238E27FC236}">
                      <a16:creationId xmlns:a16="http://schemas.microsoft.com/office/drawing/2014/main" id="{75F6EF2A-0CAD-47DE-9770-F9C7928168EC}"/>
                    </a:ext>
                  </a:extLst>
                </p:cNvPr>
                <p:cNvPicPr>
                  <a:picLocks noChangeAspect="1" noChangeArrowheads="1"/>
                </p:cNvPicPr>
                <p:nvPr/>
              </p:nvPicPr>
              <p:blipFill rotWithShape="1">
                <a:blip r:embed="rId10" cstate="print">
                  <a:duotone>
                    <a:schemeClr val="accent5">
                      <a:shade val="45000"/>
                      <a:satMod val="135000"/>
                    </a:schemeClr>
                    <a:prstClr val="white"/>
                  </a:duotone>
                  <a:extLst>
                    <a:ext uri="{28A0092B-C50C-407E-A947-70E740481C1C}">
                      <a14:useLocalDpi xmlns:a14="http://schemas.microsoft.com/office/drawing/2010/main" val="0"/>
                    </a:ext>
                  </a:extLst>
                </a:blip>
                <a:srcRect l="7972" r="57972"/>
                <a:stretch/>
              </p:blipFill>
              <p:spPr bwMode="auto">
                <a:xfrm>
                  <a:off x="4278610" y="4544849"/>
                  <a:ext cx="586781" cy="86150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6" name="Rectangle: Rounded Corners 25">
              <a:extLst>
                <a:ext uri="{FF2B5EF4-FFF2-40B4-BE49-F238E27FC236}">
                  <a16:creationId xmlns:a16="http://schemas.microsoft.com/office/drawing/2014/main" id="{0185456C-88EB-49B1-B0AF-1B417DD4677C}"/>
                </a:ext>
              </a:extLst>
            </p:cNvPr>
            <p:cNvSpPr/>
            <p:nvPr/>
          </p:nvSpPr>
          <p:spPr>
            <a:xfrm>
              <a:off x="508998" y="228321"/>
              <a:ext cx="2252749" cy="59851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Mobility Services</a:t>
              </a:r>
            </a:p>
          </p:txBody>
        </p:sp>
        <p:grpSp>
          <p:nvGrpSpPr>
            <p:cNvPr id="27" name="Group 26">
              <a:extLst>
                <a:ext uri="{FF2B5EF4-FFF2-40B4-BE49-F238E27FC236}">
                  <a16:creationId xmlns:a16="http://schemas.microsoft.com/office/drawing/2014/main" id="{D8566627-B29E-4E88-805E-DDB387B3ADB8}"/>
                </a:ext>
              </a:extLst>
            </p:cNvPr>
            <p:cNvGrpSpPr/>
            <p:nvPr/>
          </p:nvGrpSpPr>
          <p:grpSpPr>
            <a:xfrm>
              <a:off x="5373752" y="3690789"/>
              <a:ext cx="3246546" cy="2822317"/>
              <a:chOff x="5373752" y="3690789"/>
              <a:chExt cx="3246546" cy="2822317"/>
            </a:xfrm>
          </p:grpSpPr>
          <p:sp>
            <p:nvSpPr>
              <p:cNvPr id="28" name="Rectangle: Rounded Corners 27">
                <a:extLst>
                  <a:ext uri="{FF2B5EF4-FFF2-40B4-BE49-F238E27FC236}">
                    <a16:creationId xmlns:a16="http://schemas.microsoft.com/office/drawing/2014/main" id="{917A2D46-EFFE-46DB-B0D9-F6B2135E7E89}"/>
                  </a:ext>
                </a:extLst>
              </p:cNvPr>
              <p:cNvSpPr/>
              <p:nvPr/>
            </p:nvSpPr>
            <p:spPr>
              <a:xfrm>
                <a:off x="6367549" y="5914589"/>
                <a:ext cx="2252749" cy="598517"/>
              </a:xfrm>
              <a:prstGeom prst="roundRect">
                <a:avLst/>
              </a:prstGeom>
              <a:solidFill>
                <a:schemeClr val="accent1"/>
              </a:solidFill>
              <a:ln>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Connected Services</a:t>
                </a:r>
              </a:p>
            </p:txBody>
          </p:sp>
          <p:grpSp>
            <p:nvGrpSpPr>
              <p:cNvPr id="29" name="Group 28">
                <a:extLst>
                  <a:ext uri="{FF2B5EF4-FFF2-40B4-BE49-F238E27FC236}">
                    <a16:creationId xmlns:a16="http://schemas.microsoft.com/office/drawing/2014/main" id="{DCDDB2D3-5012-41E0-B129-D121D89D4726}"/>
                  </a:ext>
                </a:extLst>
              </p:cNvPr>
              <p:cNvGrpSpPr/>
              <p:nvPr/>
            </p:nvGrpSpPr>
            <p:grpSpPr>
              <a:xfrm>
                <a:off x="5373752" y="3690789"/>
                <a:ext cx="2329011" cy="2360470"/>
                <a:chOff x="5333423" y="3689948"/>
                <a:chExt cx="1925397" cy="1914949"/>
              </a:xfrm>
            </p:grpSpPr>
            <p:cxnSp>
              <p:nvCxnSpPr>
                <p:cNvPr id="30" name="Straight Connector 29">
                  <a:extLst>
                    <a:ext uri="{FF2B5EF4-FFF2-40B4-BE49-F238E27FC236}">
                      <a16:creationId xmlns:a16="http://schemas.microsoft.com/office/drawing/2014/main" id="{77ECA20B-8AF0-4AF5-B246-8F16FFFE1DBB}"/>
                    </a:ext>
                  </a:extLst>
                </p:cNvPr>
                <p:cNvCxnSpPr>
                  <a:cxnSpLocks/>
                  <a:endCxn id="32" idx="0"/>
                </p:cNvCxnSpPr>
                <p:nvPr/>
              </p:nvCxnSpPr>
              <p:spPr>
                <a:xfrm>
                  <a:off x="5371298" y="3689948"/>
                  <a:ext cx="1696330" cy="1665568"/>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5E5AC2E-6AA0-4E57-A08A-B34F07014FE0}"/>
                    </a:ext>
                  </a:extLst>
                </p:cNvPr>
                <p:cNvCxnSpPr>
                  <a:cxnSpLocks/>
                  <a:endCxn id="32" idx="1"/>
                </p:cNvCxnSpPr>
                <p:nvPr/>
              </p:nvCxnSpPr>
              <p:spPr>
                <a:xfrm>
                  <a:off x="5333423" y="3746438"/>
                  <a:ext cx="1599011" cy="1645599"/>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5F297D66-8FA1-4952-932F-2043A2836382}"/>
                    </a:ext>
                  </a:extLst>
                </p:cNvPr>
                <p:cNvSpPr/>
                <p:nvPr/>
              </p:nvSpPr>
              <p:spPr>
                <a:xfrm>
                  <a:off x="6876435" y="5355516"/>
                  <a:ext cx="382385" cy="249381"/>
                </a:xfrm>
                <a:prstGeom prst="ellips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Rectangle: Rounded Corners 32">
              <a:extLst>
                <a:ext uri="{FF2B5EF4-FFF2-40B4-BE49-F238E27FC236}">
                  <a16:creationId xmlns:a16="http://schemas.microsoft.com/office/drawing/2014/main" id="{0FFB2DB0-2391-499F-8BF7-210FA128E3DD}"/>
                </a:ext>
              </a:extLst>
            </p:cNvPr>
            <p:cNvSpPr/>
            <p:nvPr/>
          </p:nvSpPr>
          <p:spPr>
            <a:xfrm>
              <a:off x="575127" y="5914588"/>
              <a:ext cx="2252749" cy="598517"/>
            </a:xfrm>
            <a:prstGeom prst="roundRect">
              <a:avLst/>
            </a:prstGeom>
            <a:ln>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APPS + Services</a:t>
              </a:r>
            </a:p>
          </p:txBody>
        </p:sp>
        <p:grpSp>
          <p:nvGrpSpPr>
            <p:cNvPr id="34" name="Group 33">
              <a:extLst>
                <a:ext uri="{FF2B5EF4-FFF2-40B4-BE49-F238E27FC236}">
                  <a16:creationId xmlns:a16="http://schemas.microsoft.com/office/drawing/2014/main" id="{8A71B278-5E71-4205-B69F-C2941930FBBE}"/>
                </a:ext>
              </a:extLst>
            </p:cNvPr>
            <p:cNvGrpSpPr/>
            <p:nvPr/>
          </p:nvGrpSpPr>
          <p:grpSpPr>
            <a:xfrm>
              <a:off x="1456894" y="3710084"/>
              <a:ext cx="2374826" cy="2341175"/>
              <a:chOff x="6086419" y="3681760"/>
              <a:chExt cx="1963272" cy="1899296"/>
            </a:xfrm>
          </p:grpSpPr>
          <p:cxnSp>
            <p:nvCxnSpPr>
              <p:cNvPr id="35" name="Straight Connector 34">
                <a:extLst>
                  <a:ext uri="{FF2B5EF4-FFF2-40B4-BE49-F238E27FC236}">
                    <a16:creationId xmlns:a16="http://schemas.microsoft.com/office/drawing/2014/main" id="{439B78C2-5DFF-458F-8FA5-2F59E5B5B478}"/>
                  </a:ext>
                </a:extLst>
              </p:cNvPr>
              <p:cNvCxnSpPr>
                <a:cxnSpLocks/>
              </p:cNvCxnSpPr>
              <p:nvPr/>
            </p:nvCxnSpPr>
            <p:spPr>
              <a:xfrm flipH="1">
                <a:off x="6393685" y="3747859"/>
                <a:ext cx="1656006" cy="1638105"/>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9C73650-4845-4CFC-BE8D-F067D0264A4A}"/>
                  </a:ext>
                </a:extLst>
              </p:cNvPr>
              <p:cNvCxnSpPr>
                <a:cxnSpLocks/>
              </p:cNvCxnSpPr>
              <p:nvPr/>
            </p:nvCxnSpPr>
            <p:spPr>
              <a:xfrm flipH="1">
                <a:off x="6246867" y="3681760"/>
                <a:ext cx="1764949" cy="1741358"/>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014E22F5-F009-48B3-A2E9-CBC4A129AFC1}"/>
                  </a:ext>
                </a:extLst>
              </p:cNvPr>
              <p:cNvSpPr/>
              <p:nvPr/>
            </p:nvSpPr>
            <p:spPr>
              <a:xfrm>
                <a:off x="6086419" y="5331675"/>
                <a:ext cx="382385" cy="249381"/>
              </a:xfrm>
              <a:prstGeom prst="ellipse">
                <a:avLst/>
              </a:prstGeom>
              <a:solidFill>
                <a:srgbClr val="FFCC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053A6016-616F-4928-BF9D-DC6F05FC71C0}"/>
                </a:ext>
              </a:extLst>
            </p:cNvPr>
            <p:cNvGrpSpPr/>
            <p:nvPr/>
          </p:nvGrpSpPr>
          <p:grpSpPr>
            <a:xfrm>
              <a:off x="965906" y="4974866"/>
              <a:ext cx="846455" cy="436512"/>
              <a:chOff x="724802" y="4655392"/>
              <a:chExt cx="846455" cy="436512"/>
            </a:xfrm>
          </p:grpSpPr>
          <p:sp>
            <p:nvSpPr>
              <p:cNvPr id="39" name="Oval 38">
                <a:extLst>
                  <a:ext uri="{FF2B5EF4-FFF2-40B4-BE49-F238E27FC236}">
                    <a16:creationId xmlns:a16="http://schemas.microsoft.com/office/drawing/2014/main" id="{939ED845-3C50-4B1D-91D5-E0ED90A31391}"/>
                  </a:ext>
                </a:extLst>
              </p:cNvPr>
              <p:cNvSpPr/>
              <p:nvPr/>
            </p:nvSpPr>
            <p:spPr>
              <a:xfrm>
                <a:off x="724802" y="4655392"/>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28" descr="Image result for app trip planning icon">
                <a:extLst>
                  <a:ext uri="{FF2B5EF4-FFF2-40B4-BE49-F238E27FC236}">
                    <a16:creationId xmlns:a16="http://schemas.microsoft.com/office/drawing/2014/main" id="{4E5583A2-CF45-4BEA-A43E-949CAEADEC7F}"/>
                  </a:ext>
                </a:extLst>
              </p:cNvPr>
              <p:cNvPicPr>
                <a:picLocks noChangeAspect="1" noChangeArrowheads="1"/>
              </p:cNvPicPr>
              <p:nvPr/>
            </p:nvPicPr>
            <p:blipFill rotWithShape="1">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b="12548"/>
              <a:stretch/>
            </p:blipFill>
            <p:spPr bwMode="auto">
              <a:xfrm>
                <a:off x="892182" y="4712886"/>
                <a:ext cx="460518" cy="310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D0E0D2E0-F0AF-4E16-9DF9-5CE9E9AFBEE5}"/>
                </a:ext>
              </a:extLst>
            </p:cNvPr>
            <p:cNvGrpSpPr/>
            <p:nvPr/>
          </p:nvGrpSpPr>
          <p:grpSpPr>
            <a:xfrm>
              <a:off x="3253455" y="4624676"/>
              <a:ext cx="846455" cy="436512"/>
              <a:chOff x="414207" y="3973544"/>
              <a:chExt cx="846455" cy="436512"/>
            </a:xfrm>
          </p:grpSpPr>
          <p:sp>
            <p:nvSpPr>
              <p:cNvPr id="42" name="Oval 41">
                <a:extLst>
                  <a:ext uri="{FF2B5EF4-FFF2-40B4-BE49-F238E27FC236}">
                    <a16:creationId xmlns:a16="http://schemas.microsoft.com/office/drawing/2014/main" id="{45857A2B-F027-4A5E-B452-5ADD880D804C}"/>
                  </a:ext>
                </a:extLst>
              </p:cNvPr>
              <p:cNvSpPr/>
              <p:nvPr/>
            </p:nvSpPr>
            <p:spPr>
              <a:xfrm>
                <a:off x="414207" y="3973544"/>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32" descr="Image result for real time information icon">
                <a:extLst>
                  <a:ext uri="{FF2B5EF4-FFF2-40B4-BE49-F238E27FC236}">
                    <a16:creationId xmlns:a16="http://schemas.microsoft.com/office/drawing/2014/main" id="{CD09071E-38F2-4C60-B361-6456A7DD6B8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5829" y="3996789"/>
                <a:ext cx="326945" cy="326946"/>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AutoShape 34" descr="Image result for vix technology icon">
              <a:extLst>
                <a:ext uri="{FF2B5EF4-FFF2-40B4-BE49-F238E27FC236}">
                  <a16:creationId xmlns:a16="http://schemas.microsoft.com/office/drawing/2014/main" id="{C38858DA-79B1-46B6-8B2F-846BA53D060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5" name="Picture 38" descr="Related image">
              <a:extLst>
                <a:ext uri="{FF2B5EF4-FFF2-40B4-BE49-F238E27FC236}">
                  <a16:creationId xmlns:a16="http://schemas.microsoft.com/office/drawing/2014/main" id="{B488CF3F-9800-46E6-BC14-694D6B538E13}"/>
                </a:ext>
              </a:extLst>
            </p:cNvPr>
            <p:cNvPicPr>
              <a:picLocks noChangeAspect="1" noChangeArrowheads="1"/>
            </p:cNvPicPr>
            <p:nvPr/>
          </p:nvPicPr>
          <p:blipFill rotWithShape="1">
            <a:blip r:embed="rId13" cstate="print">
              <a:duotone>
                <a:schemeClr val="accent5">
                  <a:shade val="45000"/>
                  <a:satMod val="135000"/>
                </a:schemeClr>
                <a:prstClr val="white"/>
              </a:duotone>
              <a:extLst>
                <a:ext uri="{28A0092B-C50C-407E-A947-70E740481C1C}">
                  <a14:useLocalDpi xmlns:a14="http://schemas.microsoft.com/office/drawing/2010/main" val="0"/>
                </a:ext>
              </a:extLst>
            </a:blip>
            <a:srcRect l="25801" t="23568" r="25801" b="21754"/>
            <a:stretch/>
          </p:blipFill>
          <p:spPr bwMode="auto">
            <a:xfrm>
              <a:off x="2224141" y="4408449"/>
              <a:ext cx="202171" cy="128474"/>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31B2EDA8-79F6-4A65-8C64-B49FD7DB0571}"/>
                </a:ext>
              </a:extLst>
            </p:cNvPr>
            <p:cNvGrpSpPr/>
            <p:nvPr/>
          </p:nvGrpSpPr>
          <p:grpSpPr>
            <a:xfrm>
              <a:off x="6775677" y="4234436"/>
              <a:ext cx="846455" cy="436512"/>
              <a:chOff x="6775677" y="4234436"/>
              <a:chExt cx="846455" cy="436512"/>
            </a:xfrm>
          </p:grpSpPr>
          <p:sp>
            <p:nvSpPr>
              <p:cNvPr id="47" name="Oval 46">
                <a:extLst>
                  <a:ext uri="{FF2B5EF4-FFF2-40B4-BE49-F238E27FC236}">
                    <a16:creationId xmlns:a16="http://schemas.microsoft.com/office/drawing/2014/main" id="{A9AD57CB-FD59-40E1-BBEE-1993FB9D9F10}"/>
                  </a:ext>
                </a:extLst>
              </p:cNvPr>
              <p:cNvSpPr/>
              <p:nvPr/>
            </p:nvSpPr>
            <p:spPr>
              <a:xfrm>
                <a:off x="6775677" y="4234436"/>
                <a:ext cx="846455" cy="436512"/>
              </a:xfrm>
              <a:prstGeom prst="ellipse">
                <a:avLst/>
              </a:prstGeom>
              <a:solidFill>
                <a:schemeClr val="bg1"/>
              </a:solidFill>
              <a:effectLst>
                <a:glow rad="101600">
                  <a:schemeClr val="bg1">
                    <a:alpha val="40000"/>
                  </a:scheme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0" descr="Image result for smart parking icon">
                <a:extLst>
                  <a:ext uri="{FF2B5EF4-FFF2-40B4-BE49-F238E27FC236}">
                    <a16:creationId xmlns:a16="http://schemas.microsoft.com/office/drawing/2014/main" id="{D8AEF2C9-75DC-49A9-AB05-C4D8F6C1546C}"/>
                  </a:ext>
                </a:extLst>
              </p:cNvPr>
              <p:cNvPicPr>
                <a:picLocks noChangeAspect="1" noChangeArrowheads="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9772" y="4283732"/>
                <a:ext cx="321009" cy="321009"/>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2" descr="Image result for unwire icon">
              <a:extLst>
                <a:ext uri="{FF2B5EF4-FFF2-40B4-BE49-F238E27FC236}">
                  <a16:creationId xmlns:a16="http://schemas.microsoft.com/office/drawing/2014/main" id="{D831CA8C-97C7-4EA6-B9A6-16442FF4CF7E}"/>
                </a:ext>
              </a:extLst>
            </p:cNvPr>
            <p:cNvPicPr>
              <a:picLocks noChangeAspect="1" noChangeArrowheads="1"/>
            </p:cNvPicPr>
            <p:nvPr/>
          </p:nvPicPr>
          <p:blipFill rotWithShape="1">
            <a:blip r:embed="rId15" cstate="print">
              <a:duotone>
                <a:schemeClr val="accent5">
                  <a:shade val="45000"/>
                  <a:satMod val="135000"/>
                </a:schemeClr>
                <a:prstClr val="white"/>
              </a:duotone>
              <a:extLst>
                <a:ext uri="{28A0092B-C50C-407E-A947-70E740481C1C}">
                  <a14:useLocalDpi xmlns:a14="http://schemas.microsoft.com/office/drawing/2010/main" val="0"/>
                </a:ext>
              </a:extLst>
            </a:blip>
            <a:srcRect t="16480" b="13846"/>
            <a:stretch/>
          </p:blipFill>
          <p:spPr bwMode="auto">
            <a:xfrm>
              <a:off x="2009899" y="4256287"/>
              <a:ext cx="428483" cy="149269"/>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DB15B659-E134-44A8-B907-F257608C5860}"/>
                </a:ext>
              </a:extLst>
            </p:cNvPr>
            <p:cNvGrpSpPr/>
            <p:nvPr/>
          </p:nvGrpSpPr>
          <p:grpSpPr>
            <a:xfrm>
              <a:off x="6604791" y="3631333"/>
              <a:ext cx="846455" cy="436512"/>
              <a:chOff x="6995660" y="3899825"/>
              <a:chExt cx="846455" cy="436512"/>
            </a:xfrm>
          </p:grpSpPr>
          <p:sp>
            <p:nvSpPr>
              <p:cNvPr id="51" name="Oval 50">
                <a:extLst>
                  <a:ext uri="{FF2B5EF4-FFF2-40B4-BE49-F238E27FC236}">
                    <a16:creationId xmlns:a16="http://schemas.microsoft.com/office/drawing/2014/main" id="{30A7D968-C29A-4191-BB8D-DF4D55E9F9C4}"/>
                  </a:ext>
                </a:extLst>
              </p:cNvPr>
              <p:cNvSpPr/>
              <p:nvPr/>
            </p:nvSpPr>
            <p:spPr>
              <a:xfrm>
                <a:off x="6995660" y="3899825"/>
                <a:ext cx="846455" cy="436512"/>
              </a:xfrm>
              <a:prstGeom prst="ellipse">
                <a:avLst/>
              </a:prstGeom>
              <a:solidFill>
                <a:schemeClr val="bg1"/>
              </a:solidFill>
              <a:effectLst>
                <a:glow rad="101600">
                  <a:schemeClr val="bg1">
                    <a:alpha val="40000"/>
                  </a:scheme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44" descr="Image result for real time traffic management icon">
                <a:extLst>
                  <a:ext uri="{FF2B5EF4-FFF2-40B4-BE49-F238E27FC236}">
                    <a16:creationId xmlns:a16="http://schemas.microsoft.com/office/drawing/2014/main" id="{8934DA92-A886-4302-95FD-F7BE6CBF4E2D}"/>
                  </a:ext>
                </a:extLst>
              </p:cNvPr>
              <p:cNvPicPr>
                <a:picLocks noChangeAspect="1" noChangeArrowheads="1"/>
              </p:cNvPicPr>
              <p:nvPr/>
            </p:nvPicPr>
            <p:blipFill>
              <a:blip r:embed="rId1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266764" y="3946005"/>
                <a:ext cx="327565" cy="327565"/>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TextBox 52">
              <a:extLst>
                <a:ext uri="{FF2B5EF4-FFF2-40B4-BE49-F238E27FC236}">
                  <a16:creationId xmlns:a16="http://schemas.microsoft.com/office/drawing/2014/main" id="{93019F16-12C4-4F12-A79C-64D552FFD8F2}"/>
                </a:ext>
              </a:extLst>
            </p:cNvPr>
            <p:cNvSpPr txBox="1"/>
            <p:nvPr/>
          </p:nvSpPr>
          <p:spPr>
            <a:xfrm>
              <a:off x="2973181" y="1833022"/>
              <a:ext cx="846455" cy="33855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Multimodal Services</a:t>
              </a:r>
            </a:p>
          </p:txBody>
        </p:sp>
        <p:cxnSp>
          <p:nvCxnSpPr>
            <p:cNvPr id="54" name="Straight Connector 53">
              <a:extLst>
                <a:ext uri="{FF2B5EF4-FFF2-40B4-BE49-F238E27FC236}">
                  <a16:creationId xmlns:a16="http://schemas.microsoft.com/office/drawing/2014/main" id="{3C7CFB04-CFE9-4ED5-985A-18014D1A35BA}"/>
                </a:ext>
              </a:extLst>
            </p:cNvPr>
            <p:cNvCxnSpPr>
              <a:cxnSpLocks/>
            </p:cNvCxnSpPr>
            <p:nvPr/>
          </p:nvCxnSpPr>
          <p:spPr>
            <a:xfrm flipV="1">
              <a:off x="2661950" y="2226328"/>
              <a:ext cx="466651" cy="339295"/>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92D31A4-124E-433D-949F-EE434DAE871C}"/>
                </a:ext>
              </a:extLst>
            </p:cNvPr>
            <p:cNvSpPr txBox="1"/>
            <p:nvPr/>
          </p:nvSpPr>
          <p:spPr>
            <a:xfrm>
              <a:off x="580992" y="2659470"/>
              <a:ext cx="846455" cy="33855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Dynamic Car Pooling</a:t>
              </a:r>
            </a:p>
          </p:txBody>
        </p:sp>
        <p:cxnSp>
          <p:nvCxnSpPr>
            <p:cNvPr id="56" name="Straight Connector 55">
              <a:extLst>
                <a:ext uri="{FF2B5EF4-FFF2-40B4-BE49-F238E27FC236}">
                  <a16:creationId xmlns:a16="http://schemas.microsoft.com/office/drawing/2014/main" id="{E7A1A208-A5E3-400A-B0E5-2406DB78395D}"/>
                </a:ext>
              </a:extLst>
            </p:cNvPr>
            <p:cNvCxnSpPr>
              <a:cxnSpLocks/>
            </p:cNvCxnSpPr>
            <p:nvPr/>
          </p:nvCxnSpPr>
          <p:spPr>
            <a:xfrm flipH="1">
              <a:off x="1904730" y="1702246"/>
              <a:ext cx="521582" cy="226402"/>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E0C6E8-1A6C-44A1-945C-8E96A13CE771}"/>
                </a:ext>
              </a:extLst>
            </p:cNvPr>
            <p:cNvCxnSpPr>
              <a:cxnSpLocks/>
            </p:cNvCxnSpPr>
            <p:nvPr/>
          </p:nvCxnSpPr>
          <p:spPr>
            <a:xfrm flipH="1">
              <a:off x="1501427" y="1914993"/>
              <a:ext cx="1131862" cy="598255"/>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AEAFD847-7BC3-4D86-94DC-AA3FDDCE87D8}"/>
                </a:ext>
              </a:extLst>
            </p:cNvPr>
            <p:cNvGrpSpPr/>
            <p:nvPr/>
          </p:nvGrpSpPr>
          <p:grpSpPr>
            <a:xfrm>
              <a:off x="261994" y="4271501"/>
              <a:ext cx="846455" cy="436512"/>
              <a:chOff x="414969" y="4503778"/>
              <a:chExt cx="846455" cy="436512"/>
            </a:xfrm>
          </p:grpSpPr>
          <p:sp>
            <p:nvSpPr>
              <p:cNvPr id="59" name="Oval 58">
                <a:extLst>
                  <a:ext uri="{FF2B5EF4-FFF2-40B4-BE49-F238E27FC236}">
                    <a16:creationId xmlns:a16="http://schemas.microsoft.com/office/drawing/2014/main" id="{4D166A40-A733-4691-B5AD-1531D5A92C8D}"/>
                  </a:ext>
                </a:extLst>
              </p:cNvPr>
              <p:cNvSpPr/>
              <p:nvPr/>
            </p:nvSpPr>
            <p:spPr>
              <a:xfrm>
                <a:off x="414969" y="4503778"/>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Picture 4" descr="Image result for bike sharing blue icon">
                <a:extLst>
                  <a:ext uri="{FF2B5EF4-FFF2-40B4-BE49-F238E27FC236}">
                    <a16:creationId xmlns:a16="http://schemas.microsoft.com/office/drawing/2014/main" id="{8CC8284D-0E09-441D-AD56-D9E27D909E6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788" t="11609" r="3181" b="52829"/>
              <a:stretch/>
            </p:blipFill>
            <p:spPr bwMode="auto">
              <a:xfrm>
                <a:off x="670344" y="4545438"/>
                <a:ext cx="366341" cy="289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grpSp>
          <p:nvGrpSpPr>
            <p:cNvPr id="61" name="Group 60">
              <a:extLst>
                <a:ext uri="{FF2B5EF4-FFF2-40B4-BE49-F238E27FC236}">
                  <a16:creationId xmlns:a16="http://schemas.microsoft.com/office/drawing/2014/main" id="{95B6F3C3-4A66-4CBC-8281-C0293A283EF4}"/>
                </a:ext>
              </a:extLst>
            </p:cNvPr>
            <p:cNvGrpSpPr/>
            <p:nvPr/>
          </p:nvGrpSpPr>
          <p:grpSpPr>
            <a:xfrm rot="4762901">
              <a:off x="1589065" y="387035"/>
              <a:ext cx="2146590" cy="2376687"/>
              <a:chOff x="5808655" y="3511834"/>
              <a:chExt cx="2065267" cy="2162009"/>
            </a:xfrm>
          </p:grpSpPr>
          <p:cxnSp>
            <p:nvCxnSpPr>
              <p:cNvPr id="62" name="Straight Connector 61">
                <a:extLst>
                  <a:ext uri="{FF2B5EF4-FFF2-40B4-BE49-F238E27FC236}">
                    <a16:creationId xmlns:a16="http://schemas.microsoft.com/office/drawing/2014/main" id="{C641C8AA-6F93-4B54-93C3-3560209DF4EE}"/>
                  </a:ext>
                </a:extLst>
              </p:cNvPr>
              <p:cNvCxnSpPr>
                <a:cxnSpLocks/>
                <a:endCxn id="64" idx="6"/>
              </p:cNvCxnSpPr>
              <p:nvPr/>
            </p:nvCxnSpPr>
            <p:spPr>
              <a:xfrm rot="16837099" flipH="1" flipV="1">
                <a:off x="6049299" y="3827322"/>
                <a:ext cx="2071994" cy="1577253"/>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935DF3F-BE7E-4713-B554-76D49492E102}"/>
                  </a:ext>
                </a:extLst>
              </p:cNvPr>
              <p:cNvCxnSpPr>
                <a:cxnSpLocks/>
                <a:endCxn id="64" idx="7"/>
              </p:cNvCxnSpPr>
              <p:nvPr/>
            </p:nvCxnSpPr>
            <p:spPr>
              <a:xfrm rot="16837099" flipH="1" flipV="1">
                <a:off x="6056408" y="3728668"/>
                <a:ext cx="1988388" cy="1554720"/>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24F180B6-3DFB-46F8-A427-FBFE57AE56E9}"/>
                  </a:ext>
                </a:extLst>
              </p:cNvPr>
              <p:cNvSpPr/>
              <p:nvPr/>
            </p:nvSpPr>
            <p:spPr>
              <a:xfrm rot="637099">
                <a:off x="5808655" y="5267125"/>
                <a:ext cx="302203" cy="4067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Oval 147">
                <a:extLst>
                  <a:ext uri="{FF2B5EF4-FFF2-40B4-BE49-F238E27FC236}">
                    <a16:creationId xmlns:a16="http://schemas.microsoft.com/office/drawing/2014/main" id="{1EC52F4D-5B28-46D3-A9C5-8765B81D5C1B}"/>
                  </a:ext>
                </a:extLst>
              </p:cNvPr>
              <p:cNvSpPr/>
              <p:nvPr/>
            </p:nvSpPr>
            <p:spPr>
              <a:xfrm rot="637099">
                <a:off x="5808657" y="5267125"/>
                <a:ext cx="302203" cy="4067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val 149">
                <a:extLst>
                  <a:ext uri="{FF2B5EF4-FFF2-40B4-BE49-F238E27FC236}">
                    <a16:creationId xmlns:a16="http://schemas.microsoft.com/office/drawing/2014/main" id="{C4E36326-6EDC-4186-B4B2-51A71BF5FE12}"/>
                  </a:ext>
                </a:extLst>
              </p:cNvPr>
              <p:cNvSpPr/>
              <p:nvPr/>
            </p:nvSpPr>
            <p:spPr>
              <a:xfrm rot="637099">
                <a:off x="5808659" y="5267125"/>
                <a:ext cx="302203" cy="406718"/>
              </a:xfrm>
              <a:prstGeom prst="ellipse">
                <a:avLst/>
              </a:prstGeom>
              <a:solidFill>
                <a:srgbClr val="FFCC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64">
              <a:extLst>
                <a:ext uri="{FF2B5EF4-FFF2-40B4-BE49-F238E27FC236}">
                  <a16:creationId xmlns:a16="http://schemas.microsoft.com/office/drawing/2014/main" id="{A8453F9E-BDC1-4FC4-9077-EE69F14FA766}"/>
                </a:ext>
              </a:extLst>
            </p:cNvPr>
            <p:cNvSpPr txBox="1"/>
            <p:nvPr/>
          </p:nvSpPr>
          <p:spPr>
            <a:xfrm>
              <a:off x="1363545" y="1986348"/>
              <a:ext cx="846455"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Bike Sharing</a:t>
              </a:r>
            </a:p>
          </p:txBody>
        </p:sp>
        <p:sp>
          <p:nvSpPr>
            <p:cNvPr id="66" name="TextBox 65">
              <a:extLst>
                <a:ext uri="{FF2B5EF4-FFF2-40B4-BE49-F238E27FC236}">
                  <a16:creationId xmlns:a16="http://schemas.microsoft.com/office/drawing/2014/main" id="{6DF20BB8-0F32-4E8B-A7B6-FF3285DA73DC}"/>
                </a:ext>
              </a:extLst>
            </p:cNvPr>
            <p:cNvSpPr txBox="1"/>
            <p:nvPr/>
          </p:nvSpPr>
          <p:spPr>
            <a:xfrm>
              <a:off x="1635373" y="4625054"/>
              <a:ext cx="1087858"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Smart Payments</a:t>
              </a:r>
            </a:p>
          </p:txBody>
        </p:sp>
        <p:sp>
          <p:nvSpPr>
            <p:cNvPr id="67" name="TextBox 66">
              <a:extLst>
                <a:ext uri="{FF2B5EF4-FFF2-40B4-BE49-F238E27FC236}">
                  <a16:creationId xmlns:a16="http://schemas.microsoft.com/office/drawing/2014/main" id="{22A7EF1E-D3EE-4C01-AF38-F1DC25FF1D5D}"/>
                </a:ext>
              </a:extLst>
            </p:cNvPr>
            <p:cNvSpPr txBox="1"/>
            <p:nvPr/>
          </p:nvSpPr>
          <p:spPr>
            <a:xfrm>
              <a:off x="3262635" y="5058352"/>
              <a:ext cx="846455" cy="33855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Real-Time Information</a:t>
              </a:r>
            </a:p>
          </p:txBody>
        </p:sp>
        <p:pic>
          <p:nvPicPr>
            <p:cNvPr id="68" name="Picture 46" descr="Image result for rewards icon">
              <a:extLst>
                <a:ext uri="{FF2B5EF4-FFF2-40B4-BE49-F238E27FC236}">
                  <a16:creationId xmlns:a16="http://schemas.microsoft.com/office/drawing/2014/main" id="{F3B3F80D-3D67-454E-BD35-408E17DE6737}"/>
                </a:ext>
              </a:extLst>
            </p:cNvPr>
            <p:cNvPicPr>
              <a:picLocks noChangeAspect="1" noChangeArrowheads="1"/>
            </p:cNvPicPr>
            <p:nvPr/>
          </p:nvPicPr>
          <p:blipFill>
            <a:blip r:embed="rId1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21693" y="5328266"/>
              <a:ext cx="313812" cy="313812"/>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D7831A5E-47A4-4B1C-AD02-B0B6ACDF629C}"/>
                </a:ext>
              </a:extLst>
            </p:cNvPr>
            <p:cNvSpPr txBox="1"/>
            <p:nvPr/>
          </p:nvSpPr>
          <p:spPr>
            <a:xfrm>
              <a:off x="2771648" y="5745886"/>
              <a:ext cx="846455" cy="33855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Rewards + Incentives</a:t>
              </a:r>
            </a:p>
          </p:txBody>
        </p:sp>
        <p:sp>
          <p:nvSpPr>
            <p:cNvPr id="70" name="TextBox 69">
              <a:extLst>
                <a:ext uri="{FF2B5EF4-FFF2-40B4-BE49-F238E27FC236}">
                  <a16:creationId xmlns:a16="http://schemas.microsoft.com/office/drawing/2014/main" id="{A6F67A64-702D-406E-B56F-50EB0932F79E}"/>
                </a:ext>
              </a:extLst>
            </p:cNvPr>
            <p:cNvSpPr txBox="1"/>
            <p:nvPr/>
          </p:nvSpPr>
          <p:spPr>
            <a:xfrm>
              <a:off x="716066" y="5449770"/>
              <a:ext cx="1087858"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Trip Planning</a:t>
              </a:r>
            </a:p>
          </p:txBody>
        </p:sp>
        <p:sp>
          <p:nvSpPr>
            <p:cNvPr id="71" name="Rectangle: Rounded Corners 70">
              <a:extLst>
                <a:ext uri="{FF2B5EF4-FFF2-40B4-BE49-F238E27FC236}">
                  <a16:creationId xmlns:a16="http://schemas.microsoft.com/office/drawing/2014/main" id="{45EC97C6-A9B0-4125-B23E-4FA119C7E8CD}"/>
                </a:ext>
              </a:extLst>
            </p:cNvPr>
            <p:cNvSpPr/>
            <p:nvPr/>
          </p:nvSpPr>
          <p:spPr>
            <a:xfrm>
              <a:off x="6547794" y="230846"/>
              <a:ext cx="2252749" cy="59851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P3 Agreements</a:t>
              </a:r>
            </a:p>
          </p:txBody>
        </p:sp>
        <p:grpSp>
          <p:nvGrpSpPr>
            <p:cNvPr id="72" name="Group 71">
              <a:extLst>
                <a:ext uri="{FF2B5EF4-FFF2-40B4-BE49-F238E27FC236}">
                  <a16:creationId xmlns:a16="http://schemas.microsoft.com/office/drawing/2014/main" id="{16F6BE86-FEA6-4E63-86E6-00BCE0EF2D08}"/>
                </a:ext>
              </a:extLst>
            </p:cNvPr>
            <p:cNvGrpSpPr/>
            <p:nvPr/>
          </p:nvGrpSpPr>
          <p:grpSpPr>
            <a:xfrm rot="4762901" flipV="1">
              <a:off x="5522743" y="672464"/>
              <a:ext cx="1748936" cy="2150793"/>
              <a:chOff x="5598397" y="3740481"/>
              <a:chExt cx="2724284" cy="2040043"/>
            </a:xfrm>
          </p:grpSpPr>
          <p:cxnSp>
            <p:nvCxnSpPr>
              <p:cNvPr id="73" name="Straight Connector 72">
                <a:extLst>
                  <a:ext uri="{FF2B5EF4-FFF2-40B4-BE49-F238E27FC236}">
                    <a16:creationId xmlns:a16="http://schemas.microsoft.com/office/drawing/2014/main" id="{BD1C19F3-5B53-46A7-8875-E9DBBB91C00C}"/>
                  </a:ext>
                </a:extLst>
              </p:cNvPr>
              <p:cNvCxnSpPr>
                <a:cxnSpLocks/>
                <a:endCxn id="75" idx="5"/>
              </p:cNvCxnSpPr>
              <p:nvPr/>
            </p:nvCxnSpPr>
            <p:spPr>
              <a:xfrm rot="4762901">
                <a:off x="6067386" y="3525226"/>
                <a:ext cx="1978210" cy="2532388"/>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B181914-0B98-4F90-A9A3-AB11B362F8FD}"/>
                  </a:ext>
                </a:extLst>
              </p:cNvPr>
              <p:cNvCxnSpPr>
                <a:cxnSpLocks/>
                <a:endCxn id="75" idx="4"/>
              </p:cNvCxnSpPr>
              <p:nvPr/>
            </p:nvCxnSpPr>
            <p:spPr>
              <a:xfrm rot="4762901">
                <a:off x="5917361" y="3421517"/>
                <a:ext cx="1993009" cy="2630938"/>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75" name="Oval 74">
              <a:extLst>
                <a:ext uri="{FF2B5EF4-FFF2-40B4-BE49-F238E27FC236}">
                  <a16:creationId xmlns:a16="http://schemas.microsoft.com/office/drawing/2014/main" id="{05E630AA-6220-453D-9C57-0AF62B067CC7}"/>
                </a:ext>
              </a:extLst>
            </p:cNvPr>
            <p:cNvSpPr/>
            <p:nvPr/>
          </p:nvSpPr>
          <p:spPr>
            <a:xfrm rot="5400000">
              <a:off x="7484424" y="654920"/>
              <a:ext cx="314103" cy="44710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D704276F-BB75-4F75-B162-B5FB1D465C09}"/>
                </a:ext>
              </a:extLst>
            </p:cNvPr>
            <p:cNvSpPr txBox="1"/>
            <p:nvPr/>
          </p:nvSpPr>
          <p:spPr>
            <a:xfrm>
              <a:off x="1944744" y="2924504"/>
              <a:ext cx="846455"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Car Sharing</a:t>
              </a:r>
            </a:p>
          </p:txBody>
        </p:sp>
        <p:sp>
          <p:nvSpPr>
            <p:cNvPr id="77" name="Oval 76">
              <a:extLst>
                <a:ext uri="{FF2B5EF4-FFF2-40B4-BE49-F238E27FC236}">
                  <a16:creationId xmlns:a16="http://schemas.microsoft.com/office/drawing/2014/main" id="{FCC70553-D25E-4C34-909D-38EA73776776}"/>
                </a:ext>
              </a:extLst>
            </p:cNvPr>
            <p:cNvSpPr/>
            <p:nvPr/>
          </p:nvSpPr>
          <p:spPr>
            <a:xfrm>
              <a:off x="7967468" y="1044780"/>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DA379415-4A22-4622-A0C8-2CC624F69B63}"/>
                </a:ext>
              </a:extLst>
            </p:cNvPr>
            <p:cNvSpPr/>
            <p:nvPr/>
          </p:nvSpPr>
          <p:spPr>
            <a:xfrm>
              <a:off x="5374014" y="1424960"/>
              <a:ext cx="846455" cy="398631"/>
            </a:xfrm>
            <a:prstGeom prst="ellipse">
              <a:avLst/>
            </a:prstGeom>
            <a:solidFill>
              <a:schemeClr val="bg1"/>
            </a:solidFill>
            <a:effectLst>
              <a:glow rad="63500">
                <a:schemeClr val="accent4">
                  <a:satMod val="175000"/>
                  <a:alpha val="40000"/>
                </a:scheme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9" name="Straight Connector 78">
              <a:extLst>
                <a:ext uri="{FF2B5EF4-FFF2-40B4-BE49-F238E27FC236}">
                  <a16:creationId xmlns:a16="http://schemas.microsoft.com/office/drawing/2014/main" id="{DA346E85-F8BD-41A2-8BFE-0D5C8D3900CF}"/>
                </a:ext>
              </a:extLst>
            </p:cNvPr>
            <p:cNvCxnSpPr>
              <a:cxnSpLocks/>
              <a:stCxn id="80" idx="2"/>
            </p:cNvCxnSpPr>
            <p:nvPr/>
          </p:nvCxnSpPr>
          <p:spPr>
            <a:xfrm flipH="1" flipV="1">
              <a:off x="1913843" y="1088630"/>
              <a:ext cx="458346" cy="7660"/>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569784D9-DE6A-4A12-92FB-766815552887}"/>
                </a:ext>
              </a:extLst>
            </p:cNvPr>
            <p:cNvSpPr/>
            <p:nvPr/>
          </p:nvSpPr>
          <p:spPr>
            <a:xfrm>
              <a:off x="2372189" y="878034"/>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FDC4DE9-AC8B-4091-811A-86E24586D067}"/>
                </a:ext>
              </a:extLst>
            </p:cNvPr>
            <p:cNvSpPr txBox="1"/>
            <p:nvPr/>
          </p:nvSpPr>
          <p:spPr>
            <a:xfrm>
              <a:off x="2329277" y="1311221"/>
              <a:ext cx="846455"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Transit</a:t>
              </a:r>
            </a:p>
          </p:txBody>
        </p:sp>
        <p:sp>
          <p:nvSpPr>
            <p:cNvPr id="82" name="TextBox 81">
              <a:extLst>
                <a:ext uri="{FF2B5EF4-FFF2-40B4-BE49-F238E27FC236}">
                  <a16:creationId xmlns:a16="http://schemas.microsoft.com/office/drawing/2014/main" id="{793D89CA-C17D-4901-8EFD-1C0D9F428321}"/>
                </a:ext>
              </a:extLst>
            </p:cNvPr>
            <p:cNvSpPr txBox="1"/>
            <p:nvPr/>
          </p:nvSpPr>
          <p:spPr>
            <a:xfrm>
              <a:off x="7471492" y="4217208"/>
              <a:ext cx="846455" cy="33855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Dynamic Parking</a:t>
              </a:r>
            </a:p>
          </p:txBody>
        </p:sp>
        <p:sp>
          <p:nvSpPr>
            <p:cNvPr id="83" name="TextBox 82">
              <a:extLst>
                <a:ext uri="{FF2B5EF4-FFF2-40B4-BE49-F238E27FC236}">
                  <a16:creationId xmlns:a16="http://schemas.microsoft.com/office/drawing/2014/main" id="{40DC720E-03EC-4E5F-9EF0-16A34B033733}"/>
                </a:ext>
              </a:extLst>
            </p:cNvPr>
            <p:cNvSpPr txBox="1"/>
            <p:nvPr/>
          </p:nvSpPr>
          <p:spPr>
            <a:xfrm>
              <a:off x="7346309" y="3586084"/>
              <a:ext cx="846455" cy="33855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Traffic Management</a:t>
              </a:r>
            </a:p>
          </p:txBody>
        </p:sp>
        <p:sp>
          <p:nvSpPr>
            <p:cNvPr id="84" name="TextBox 83">
              <a:extLst>
                <a:ext uri="{FF2B5EF4-FFF2-40B4-BE49-F238E27FC236}">
                  <a16:creationId xmlns:a16="http://schemas.microsoft.com/office/drawing/2014/main" id="{29CC0299-CB41-4F21-9CD6-4FAE0BB5C895}"/>
                </a:ext>
              </a:extLst>
            </p:cNvPr>
            <p:cNvSpPr txBox="1"/>
            <p:nvPr/>
          </p:nvSpPr>
          <p:spPr>
            <a:xfrm>
              <a:off x="5454893" y="5953226"/>
              <a:ext cx="846455" cy="390799"/>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Automated Vehicles</a:t>
              </a:r>
            </a:p>
          </p:txBody>
        </p:sp>
        <p:sp>
          <p:nvSpPr>
            <p:cNvPr id="85" name="TextBox 84">
              <a:extLst>
                <a:ext uri="{FF2B5EF4-FFF2-40B4-BE49-F238E27FC236}">
                  <a16:creationId xmlns:a16="http://schemas.microsoft.com/office/drawing/2014/main" id="{1B813143-AD9A-401E-9139-6DA6300DC59C}"/>
                </a:ext>
              </a:extLst>
            </p:cNvPr>
            <p:cNvSpPr txBox="1"/>
            <p:nvPr/>
          </p:nvSpPr>
          <p:spPr>
            <a:xfrm>
              <a:off x="239086" y="4730416"/>
              <a:ext cx="846455"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WiFi</a:t>
              </a:r>
            </a:p>
          </p:txBody>
        </p:sp>
        <p:sp>
          <p:nvSpPr>
            <p:cNvPr id="86" name="TextBox 85">
              <a:extLst>
                <a:ext uri="{FF2B5EF4-FFF2-40B4-BE49-F238E27FC236}">
                  <a16:creationId xmlns:a16="http://schemas.microsoft.com/office/drawing/2014/main" id="{BBB57DC4-829B-40DA-8901-C4D4B8A89D8B}"/>
                </a:ext>
              </a:extLst>
            </p:cNvPr>
            <p:cNvSpPr txBox="1"/>
            <p:nvPr/>
          </p:nvSpPr>
          <p:spPr>
            <a:xfrm>
              <a:off x="7977130" y="1457895"/>
              <a:ext cx="846455"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Microtransit</a:t>
              </a:r>
            </a:p>
          </p:txBody>
        </p:sp>
        <p:sp>
          <p:nvSpPr>
            <p:cNvPr id="87" name="TextBox 86">
              <a:extLst>
                <a:ext uri="{FF2B5EF4-FFF2-40B4-BE49-F238E27FC236}">
                  <a16:creationId xmlns:a16="http://schemas.microsoft.com/office/drawing/2014/main" id="{4BE197B7-3AEC-4486-84DE-1B1C9DD072AE}"/>
                </a:ext>
              </a:extLst>
            </p:cNvPr>
            <p:cNvSpPr txBox="1"/>
            <p:nvPr/>
          </p:nvSpPr>
          <p:spPr>
            <a:xfrm>
              <a:off x="6258319" y="2510083"/>
              <a:ext cx="846455"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Taxi</a:t>
              </a:r>
            </a:p>
          </p:txBody>
        </p:sp>
        <p:sp>
          <p:nvSpPr>
            <p:cNvPr id="88" name="TextBox 87">
              <a:extLst>
                <a:ext uri="{FF2B5EF4-FFF2-40B4-BE49-F238E27FC236}">
                  <a16:creationId xmlns:a16="http://schemas.microsoft.com/office/drawing/2014/main" id="{6E2C7E27-7758-4A58-94E6-C99CFA1D45BB}"/>
                </a:ext>
              </a:extLst>
            </p:cNvPr>
            <p:cNvSpPr txBox="1"/>
            <p:nvPr/>
          </p:nvSpPr>
          <p:spPr>
            <a:xfrm>
              <a:off x="5360590" y="1793881"/>
              <a:ext cx="846455"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TNCs</a:t>
              </a:r>
            </a:p>
          </p:txBody>
        </p:sp>
        <p:sp>
          <p:nvSpPr>
            <p:cNvPr id="89" name="TextBox 88">
              <a:extLst>
                <a:ext uri="{FF2B5EF4-FFF2-40B4-BE49-F238E27FC236}">
                  <a16:creationId xmlns:a16="http://schemas.microsoft.com/office/drawing/2014/main" id="{1EF4B030-D394-4AE3-BF97-AC461567FAC9}"/>
                </a:ext>
              </a:extLst>
            </p:cNvPr>
            <p:cNvSpPr txBox="1"/>
            <p:nvPr/>
          </p:nvSpPr>
          <p:spPr>
            <a:xfrm>
              <a:off x="558504" y="3591145"/>
              <a:ext cx="846455" cy="33855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Interactive Kiosk</a:t>
              </a:r>
            </a:p>
          </p:txBody>
        </p:sp>
        <p:sp>
          <p:nvSpPr>
            <p:cNvPr id="90" name="TextBox 89">
              <a:extLst>
                <a:ext uri="{FF2B5EF4-FFF2-40B4-BE49-F238E27FC236}">
                  <a16:creationId xmlns:a16="http://schemas.microsoft.com/office/drawing/2014/main" id="{896B402C-C2F7-44FA-B11A-F2414310B7ED}"/>
                </a:ext>
              </a:extLst>
            </p:cNvPr>
            <p:cNvSpPr txBox="1"/>
            <p:nvPr/>
          </p:nvSpPr>
          <p:spPr>
            <a:xfrm>
              <a:off x="7999285" y="1818386"/>
              <a:ext cx="846455" cy="338554"/>
            </a:xfrm>
            <a:prstGeom prst="rect">
              <a:avLst/>
            </a:prstGeom>
            <a:noFill/>
            <a:effectLst/>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Car </a:t>
              </a:r>
            </a:p>
            <a:p>
              <a:pPr algn="ctr"/>
              <a:r>
                <a:rPr lang="en-US" sz="800" b="1" dirty="0">
                  <a:solidFill>
                    <a:schemeClr val="accent1">
                      <a:lumMod val="50000"/>
                    </a:schemeClr>
                  </a:solidFill>
                </a:rPr>
                <a:t>Companies</a:t>
              </a:r>
            </a:p>
          </p:txBody>
        </p:sp>
        <p:sp>
          <p:nvSpPr>
            <p:cNvPr id="91" name="Oval 90">
              <a:extLst>
                <a:ext uri="{FF2B5EF4-FFF2-40B4-BE49-F238E27FC236}">
                  <a16:creationId xmlns:a16="http://schemas.microsoft.com/office/drawing/2014/main" id="{5E6F7B7E-9021-4EFE-A297-B807E042051A}"/>
                </a:ext>
              </a:extLst>
            </p:cNvPr>
            <p:cNvSpPr/>
            <p:nvPr/>
          </p:nvSpPr>
          <p:spPr>
            <a:xfrm>
              <a:off x="2979912" y="1854151"/>
              <a:ext cx="3247593" cy="2577545"/>
            </a:xfrm>
            <a:prstGeom prst="ellipse">
              <a:avLst/>
            </a:prstGeom>
            <a:noFill/>
            <a:ln w="9525">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2DA334AF-31C1-4238-866E-312B7BCAF2FE}"/>
                </a:ext>
              </a:extLst>
            </p:cNvPr>
            <p:cNvSpPr/>
            <p:nvPr/>
          </p:nvSpPr>
          <p:spPr>
            <a:xfrm>
              <a:off x="6304729" y="2058645"/>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3" name="Straight Connector 92">
              <a:extLst>
                <a:ext uri="{FF2B5EF4-FFF2-40B4-BE49-F238E27FC236}">
                  <a16:creationId xmlns:a16="http://schemas.microsoft.com/office/drawing/2014/main" id="{9BDE8653-70BF-4BC2-B735-22DD8365C891}"/>
                </a:ext>
              </a:extLst>
            </p:cNvPr>
            <p:cNvCxnSpPr>
              <a:cxnSpLocks/>
              <a:stCxn id="21" idx="2"/>
            </p:cNvCxnSpPr>
            <p:nvPr/>
          </p:nvCxnSpPr>
          <p:spPr>
            <a:xfrm flipH="1">
              <a:off x="2796720" y="1624762"/>
              <a:ext cx="267882" cy="139591"/>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94" name="Picture 58" descr="Image result for customer icon white background">
              <a:extLst>
                <a:ext uri="{FF2B5EF4-FFF2-40B4-BE49-F238E27FC236}">
                  <a16:creationId xmlns:a16="http://schemas.microsoft.com/office/drawing/2014/main" id="{C6B50910-9485-4DD8-935C-023B8F509B07}"/>
                </a:ext>
              </a:extLst>
            </p:cNvPr>
            <p:cNvPicPr>
              <a:picLocks noChangeAspect="1" noChangeArrowheads="1"/>
            </p:cNvPicPr>
            <p:nvPr/>
          </p:nvPicPr>
          <p:blipFill rotWithShape="1">
            <a:blip r:embed="rId18" cstate="print">
              <a:duotone>
                <a:schemeClr val="accent6">
                  <a:shade val="45000"/>
                  <a:satMod val="135000"/>
                </a:schemeClr>
                <a:prstClr val="white"/>
              </a:duotone>
              <a:extLst>
                <a:ext uri="{28A0092B-C50C-407E-A947-70E740481C1C}">
                  <a14:useLocalDpi xmlns:a14="http://schemas.microsoft.com/office/drawing/2010/main" val="0"/>
                </a:ext>
              </a:extLst>
            </a:blip>
            <a:srcRect t="7077" b="4396"/>
            <a:stretch/>
          </p:blipFill>
          <p:spPr bwMode="auto">
            <a:xfrm>
              <a:off x="4154955" y="16142"/>
              <a:ext cx="1149396" cy="1017529"/>
            </a:xfrm>
            <a:prstGeom prst="rect">
              <a:avLst/>
            </a:prstGeom>
            <a:noFill/>
            <a:extLst>
              <a:ext uri="{909E8E84-426E-40DD-AFC4-6F175D3DCCD1}">
                <a14:hiddenFill xmlns:a14="http://schemas.microsoft.com/office/drawing/2010/main">
                  <a:solidFill>
                    <a:srgbClr val="FFFFFF"/>
                  </a:solidFill>
                </a14:hiddenFill>
              </a:ext>
            </a:extLst>
          </p:spPr>
        </p:pic>
        <p:sp>
          <p:nvSpPr>
            <p:cNvPr id="95" name="TextBox 94">
              <a:extLst>
                <a:ext uri="{FF2B5EF4-FFF2-40B4-BE49-F238E27FC236}">
                  <a16:creationId xmlns:a16="http://schemas.microsoft.com/office/drawing/2014/main" id="{B58776AF-E9F1-4BA1-B244-7071E59AC284}"/>
                </a:ext>
              </a:extLst>
            </p:cNvPr>
            <p:cNvSpPr txBox="1"/>
            <p:nvPr/>
          </p:nvSpPr>
          <p:spPr>
            <a:xfrm>
              <a:off x="4154955" y="964849"/>
              <a:ext cx="1161776" cy="276999"/>
            </a:xfrm>
            <a:prstGeom prst="rect">
              <a:avLst/>
            </a:prstGeom>
            <a:noFill/>
            <a:scene3d>
              <a:camera prst="orthographicFront"/>
              <a:lightRig rig="threePt" dir="t"/>
            </a:scene3d>
            <a:sp3d>
              <a:bevelT/>
            </a:sp3d>
          </p:spPr>
          <p:txBody>
            <a:bodyPr wrap="square" rtlCol="0">
              <a:spAutoFit/>
            </a:bodyPr>
            <a:lstStyle/>
            <a:p>
              <a:pPr algn="ctr"/>
              <a:r>
                <a:rPr lang="en-US" sz="1200" b="1" dirty="0">
                  <a:solidFill>
                    <a:schemeClr val="accent1">
                      <a:lumMod val="50000"/>
                    </a:schemeClr>
                  </a:solidFill>
                </a:rPr>
                <a:t>CUSTOMER</a:t>
              </a:r>
            </a:p>
          </p:txBody>
        </p:sp>
        <p:cxnSp>
          <p:nvCxnSpPr>
            <p:cNvPr id="96" name="Straight Connector 95">
              <a:extLst>
                <a:ext uri="{FF2B5EF4-FFF2-40B4-BE49-F238E27FC236}">
                  <a16:creationId xmlns:a16="http://schemas.microsoft.com/office/drawing/2014/main" id="{53495E1F-E76F-4021-8E83-0338D2AB9A3E}"/>
                </a:ext>
              </a:extLst>
            </p:cNvPr>
            <p:cNvCxnSpPr>
              <a:cxnSpLocks/>
            </p:cNvCxnSpPr>
            <p:nvPr/>
          </p:nvCxnSpPr>
          <p:spPr>
            <a:xfrm flipH="1" flipV="1">
              <a:off x="1773532" y="5262149"/>
              <a:ext cx="353404" cy="55224"/>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1EB4FA4-4EF9-4E6C-8244-3E997A75A2A2}"/>
                </a:ext>
              </a:extLst>
            </p:cNvPr>
            <p:cNvCxnSpPr>
              <a:cxnSpLocks/>
            </p:cNvCxnSpPr>
            <p:nvPr/>
          </p:nvCxnSpPr>
          <p:spPr>
            <a:xfrm flipH="1" flipV="1">
              <a:off x="2673832" y="4484465"/>
              <a:ext cx="242922" cy="34704"/>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0E0E91F-042A-4B99-B20A-0C99FA528935}"/>
                </a:ext>
              </a:extLst>
            </p:cNvPr>
            <p:cNvCxnSpPr>
              <a:cxnSpLocks/>
              <a:endCxn id="59" idx="6"/>
            </p:cNvCxnSpPr>
            <p:nvPr/>
          </p:nvCxnSpPr>
          <p:spPr>
            <a:xfrm flipH="1" flipV="1">
              <a:off x="1108448" y="4489757"/>
              <a:ext cx="1226612" cy="587984"/>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BD02613-23BA-48DD-BE77-7B7AA09CA456}"/>
                </a:ext>
              </a:extLst>
            </p:cNvPr>
            <p:cNvCxnSpPr>
              <a:cxnSpLocks/>
              <a:stCxn id="42" idx="2"/>
              <a:endCxn id="123" idx="6"/>
            </p:cNvCxnSpPr>
            <p:nvPr/>
          </p:nvCxnSpPr>
          <p:spPr>
            <a:xfrm flipH="1" flipV="1">
              <a:off x="2872697" y="4826928"/>
              <a:ext cx="380758" cy="16005"/>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D7A7892-CF68-44E7-8BE1-9307C4E07387}"/>
                </a:ext>
              </a:extLst>
            </p:cNvPr>
            <p:cNvCxnSpPr>
              <a:cxnSpLocks/>
              <a:stCxn id="6" idx="1"/>
            </p:cNvCxnSpPr>
            <p:nvPr/>
          </p:nvCxnSpPr>
          <p:spPr>
            <a:xfrm flipH="1" flipV="1">
              <a:off x="2414714" y="5231902"/>
              <a:ext cx="259200" cy="106906"/>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623438B-0F9A-4D36-900C-2E104EF390D0}"/>
                </a:ext>
              </a:extLst>
            </p:cNvPr>
            <p:cNvCxnSpPr>
              <a:cxnSpLocks/>
            </p:cNvCxnSpPr>
            <p:nvPr/>
          </p:nvCxnSpPr>
          <p:spPr>
            <a:xfrm flipH="1" flipV="1">
              <a:off x="2140427" y="3895453"/>
              <a:ext cx="1015315" cy="393582"/>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229E8F3-2ED0-49AF-8D47-5D0E039F4B0F}"/>
                </a:ext>
              </a:extLst>
            </p:cNvPr>
            <p:cNvCxnSpPr>
              <a:cxnSpLocks/>
              <a:stCxn id="127" idx="3"/>
              <a:endCxn id="108" idx="6"/>
            </p:cNvCxnSpPr>
            <p:nvPr/>
          </p:nvCxnSpPr>
          <p:spPr>
            <a:xfrm flipH="1">
              <a:off x="5353150" y="4535516"/>
              <a:ext cx="689832" cy="551414"/>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FDB02FB-7D4D-4E75-A522-7675948CC9F2}"/>
                </a:ext>
              </a:extLst>
            </p:cNvPr>
            <p:cNvCxnSpPr>
              <a:cxnSpLocks/>
              <a:stCxn id="47" idx="2"/>
              <a:endCxn id="158" idx="7"/>
            </p:cNvCxnSpPr>
            <p:nvPr/>
          </p:nvCxnSpPr>
          <p:spPr>
            <a:xfrm flipH="1">
              <a:off x="6353393" y="4452692"/>
              <a:ext cx="422284" cy="57057"/>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693A461A-F19E-4CA1-8BFC-F9BC4987E4FA}"/>
                </a:ext>
              </a:extLst>
            </p:cNvPr>
            <p:cNvSpPr/>
            <p:nvPr/>
          </p:nvSpPr>
          <p:spPr>
            <a:xfrm>
              <a:off x="5448345" y="5478674"/>
              <a:ext cx="846455" cy="436512"/>
            </a:xfrm>
            <a:prstGeom prst="ellipse">
              <a:avLst/>
            </a:prstGeom>
            <a:solidFill>
              <a:schemeClr val="bg1"/>
            </a:solidFill>
            <a:effectLst>
              <a:glow rad="101600">
                <a:schemeClr val="bg1">
                  <a:alpha val="40000"/>
                </a:schemeClr>
              </a:glow>
            </a:effectLst>
            <a:scene3d>
              <a:camera prst="orthographicFront"/>
              <a:lightRig rig="threePt" dir="t"/>
            </a:scene3d>
            <a:sp3d extrusionH="76200" contourW="12700" prstMaterial="dkEdge">
              <a:bevelT/>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5" name="Straight Connector 104">
              <a:extLst>
                <a:ext uri="{FF2B5EF4-FFF2-40B4-BE49-F238E27FC236}">
                  <a16:creationId xmlns:a16="http://schemas.microsoft.com/office/drawing/2014/main" id="{727DCCC2-DFA6-4FAB-9632-9893F1D8234C}"/>
                </a:ext>
              </a:extLst>
            </p:cNvPr>
            <p:cNvCxnSpPr>
              <a:cxnSpLocks/>
            </p:cNvCxnSpPr>
            <p:nvPr/>
          </p:nvCxnSpPr>
          <p:spPr>
            <a:xfrm flipH="1">
              <a:off x="6092030" y="5112853"/>
              <a:ext cx="531579" cy="389734"/>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7644558-7A37-41E6-9B89-8EE54F0AA434}"/>
                </a:ext>
              </a:extLst>
            </p:cNvPr>
            <p:cNvCxnSpPr>
              <a:cxnSpLocks/>
              <a:stCxn id="51" idx="2"/>
            </p:cNvCxnSpPr>
            <p:nvPr/>
          </p:nvCxnSpPr>
          <p:spPr>
            <a:xfrm flipH="1">
              <a:off x="5964662" y="3849589"/>
              <a:ext cx="640129" cy="272638"/>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2E4B9BAD-F9BC-43B0-9315-AAE23F2AF16A}"/>
                </a:ext>
              </a:extLst>
            </p:cNvPr>
            <p:cNvSpPr/>
            <p:nvPr/>
          </p:nvSpPr>
          <p:spPr>
            <a:xfrm>
              <a:off x="1292828" y="3584236"/>
              <a:ext cx="846455" cy="43651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81E9176-5F16-42A7-9AC0-B3CBA607D9DE}"/>
                </a:ext>
              </a:extLst>
            </p:cNvPr>
            <p:cNvSpPr/>
            <p:nvPr/>
          </p:nvSpPr>
          <p:spPr>
            <a:xfrm>
              <a:off x="4506695" y="4868674"/>
              <a:ext cx="846455" cy="436512"/>
            </a:xfrm>
            <a:prstGeom prst="ellipse">
              <a:avLst/>
            </a:prstGeom>
            <a:solidFill>
              <a:schemeClr val="bg1"/>
            </a:solidFill>
            <a:effectLst>
              <a:glow rad="101600">
                <a:schemeClr val="bg1">
                  <a:alpha val="40000"/>
                </a:scheme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9" name="Straight Connector 108">
              <a:extLst>
                <a:ext uri="{FF2B5EF4-FFF2-40B4-BE49-F238E27FC236}">
                  <a16:creationId xmlns:a16="http://schemas.microsoft.com/office/drawing/2014/main" id="{1C739093-59E1-4C0F-A471-E0D58C1DD9DA}"/>
                </a:ext>
              </a:extLst>
            </p:cNvPr>
            <p:cNvCxnSpPr>
              <a:cxnSpLocks/>
            </p:cNvCxnSpPr>
            <p:nvPr/>
          </p:nvCxnSpPr>
          <p:spPr>
            <a:xfrm flipH="1" flipV="1">
              <a:off x="6148950" y="2039518"/>
              <a:ext cx="257170" cy="76734"/>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DB85AF8-A9C4-4D67-AD8B-F182F733511E}"/>
                </a:ext>
              </a:extLst>
            </p:cNvPr>
            <p:cNvCxnSpPr>
              <a:cxnSpLocks/>
              <a:stCxn id="77" idx="2"/>
            </p:cNvCxnSpPr>
            <p:nvPr/>
          </p:nvCxnSpPr>
          <p:spPr>
            <a:xfrm flipH="1" flipV="1">
              <a:off x="7222982" y="1211740"/>
              <a:ext cx="744486" cy="51296"/>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5C7B3CE-5E89-4397-9B71-6B89BA33310C}"/>
                </a:ext>
              </a:extLst>
            </p:cNvPr>
            <p:cNvCxnSpPr>
              <a:cxnSpLocks/>
            </p:cNvCxnSpPr>
            <p:nvPr/>
          </p:nvCxnSpPr>
          <p:spPr>
            <a:xfrm flipH="1" flipV="1">
              <a:off x="6209987" y="1614322"/>
              <a:ext cx="219836" cy="19099"/>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5DFC62D1-4151-48FF-91D0-3A17783F8D98}"/>
                </a:ext>
              </a:extLst>
            </p:cNvPr>
            <p:cNvSpPr/>
            <p:nvPr/>
          </p:nvSpPr>
          <p:spPr>
            <a:xfrm>
              <a:off x="1880597" y="1044780"/>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3C0F2735-4579-4606-9225-C5F667708B11}"/>
                </a:ext>
              </a:extLst>
            </p:cNvPr>
            <p:cNvSpPr/>
            <p:nvPr/>
          </p:nvSpPr>
          <p:spPr>
            <a:xfrm>
              <a:off x="2356551" y="1646461"/>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a:extLst>
                <a:ext uri="{FF2B5EF4-FFF2-40B4-BE49-F238E27FC236}">
                  <a16:creationId xmlns:a16="http://schemas.microsoft.com/office/drawing/2014/main" id="{A0E307B3-73D2-4989-AA49-0BF5898B4A0B}"/>
                </a:ext>
              </a:extLst>
            </p:cNvPr>
            <p:cNvSpPr/>
            <p:nvPr/>
          </p:nvSpPr>
          <p:spPr>
            <a:xfrm>
              <a:off x="2756869" y="1722367"/>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a:extLst>
                <a:ext uri="{FF2B5EF4-FFF2-40B4-BE49-F238E27FC236}">
                  <a16:creationId xmlns:a16="http://schemas.microsoft.com/office/drawing/2014/main" id="{D7AC30A7-6BA8-4B1C-B84D-94344898C129}"/>
                </a:ext>
              </a:extLst>
            </p:cNvPr>
            <p:cNvSpPr/>
            <p:nvPr/>
          </p:nvSpPr>
          <p:spPr>
            <a:xfrm>
              <a:off x="7213458" y="1172163"/>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a:extLst>
                <a:ext uri="{FF2B5EF4-FFF2-40B4-BE49-F238E27FC236}">
                  <a16:creationId xmlns:a16="http://schemas.microsoft.com/office/drawing/2014/main" id="{36EF46CB-8F54-4830-8A5F-FD93CCEE3518}"/>
                </a:ext>
              </a:extLst>
            </p:cNvPr>
            <p:cNvSpPr/>
            <p:nvPr/>
          </p:nvSpPr>
          <p:spPr>
            <a:xfrm>
              <a:off x="6849093" y="1418111"/>
              <a:ext cx="94550" cy="985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a:extLst>
                <a:ext uri="{FF2B5EF4-FFF2-40B4-BE49-F238E27FC236}">
                  <a16:creationId xmlns:a16="http://schemas.microsoft.com/office/drawing/2014/main" id="{B43D1F30-99B8-49FE-ADC4-A040118DA25A}"/>
                </a:ext>
              </a:extLst>
            </p:cNvPr>
            <p:cNvSpPr/>
            <p:nvPr/>
          </p:nvSpPr>
          <p:spPr>
            <a:xfrm>
              <a:off x="6114563" y="2003825"/>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a:extLst>
                <a:ext uri="{FF2B5EF4-FFF2-40B4-BE49-F238E27FC236}">
                  <a16:creationId xmlns:a16="http://schemas.microsoft.com/office/drawing/2014/main" id="{DED18943-6939-4F61-8DE1-5939044EAEC7}"/>
                </a:ext>
              </a:extLst>
            </p:cNvPr>
            <p:cNvSpPr/>
            <p:nvPr/>
          </p:nvSpPr>
          <p:spPr>
            <a:xfrm>
              <a:off x="2642597" y="1806780"/>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a:extLst>
                <a:ext uri="{FF2B5EF4-FFF2-40B4-BE49-F238E27FC236}">
                  <a16:creationId xmlns:a16="http://schemas.microsoft.com/office/drawing/2014/main" id="{0AACAD08-436E-45BA-8FC2-53E4B47D0B6B}"/>
                </a:ext>
              </a:extLst>
            </p:cNvPr>
            <p:cNvSpPr/>
            <p:nvPr/>
          </p:nvSpPr>
          <p:spPr>
            <a:xfrm>
              <a:off x="2877178" y="4486804"/>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a:extLst>
                <a:ext uri="{FF2B5EF4-FFF2-40B4-BE49-F238E27FC236}">
                  <a16:creationId xmlns:a16="http://schemas.microsoft.com/office/drawing/2014/main" id="{FC2D2AFC-9EB9-49DE-9F03-484F85206A5B}"/>
                </a:ext>
              </a:extLst>
            </p:cNvPr>
            <p:cNvSpPr/>
            <p:nvPr/>
          </p:nvSpPr>
          <p:spPr>
            <a:xfrm>
              <a:off x="2058693" y="5285769"/>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B378358C-38B2-4DD2-B326-CF78349CBECB}"/>
                </a:ext>
              </a:extLst>
            </p:cNvPr>
            <p:cNvSpPr/>
            <p:nvPr/>
          </p:nvSpPr>
          <p:spPr>
            <a:xfrm>
              <a:off x="2367972" y="5189793"/>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a:extLst>
                <a:ext uri="{FF2B5EF4-FFF2-40B4-BE49-F238E27FC236}">
                  <a16:creationId xmlns:a16="http://schemas.microsoft.com/office/drawing/2014/main" id="{549BB753-AB9F-4C33-94D2-32793BBBE844}"/>
                </a:ext>
              </a:extLst>
            </p:cNvPr>
            <p:cNvSpPr/>
            <p:nvPr/>
          </p:nvSpPr>
          <p:spPr>
            <a:xfrm>
              <a:off x="2778147" y="4777672"/>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a:extLst>
                <a:ext uri="{FF2B5EF4-FFF2-40B4-BE49-F238E27FC236}">
                  <a16:creationId xmlns:a16="http://schemas.microsoft.com/office/drawing/2014/main" id="{282027E8-06BC-4ACE-9536-DC4F3102BBCE}"/>
                </a:ext>
              </a:extLst>
            </p:cNvPr>
            <p:cNvSpPr/>
            <p:nvPr/>
          </p:nvSpPr>
          <p:spPr>
            <a:xfrm>
              <a:off x="2287638" y="5036169"/>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a:extLst>
                <a:ext uri="{FF2B5EF4-FFF2-40B4-BE49-F238E27FC236}">
                  <a16:creationId xmlns:a16="http://schemas.microsoft.com/office/drawing/2014/main" id="{5D355412-3AA9-4CEB-8036-D0ED3B084C7A}"/>
                </a:ext>
              </a:extLst>
            </p:cNvPr>
            <p:cNvSpPr/>
            <p:nvPr/>
          </p:nvSpPr>
          <p:spPr>
            <a:xfrm>
              <a:off x="5874444" y="4109548"/>
              <a:ext cx="94550" cy="985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a:extLst>
                <a:ext uri="{FF2B5EF4-FFF2-40B4-BE49-F238E27FC236}">
                  <a16:creationId xmlns:a16="http://schemas.microsoft.com/office/drawing/2014/main" id="{DAC128CB-986F-46B2-BD09-64A163863735}"/>
                </a:ext>
              </a:extLst>
            </p:cNvPr>
            <p:cNvSpPr/>
            <p:nvPr/>
          </p:nvSpPr>
          <p:spPr>
            <a:xfrm>
              <a:off x="6586090" y="5058352"/>
              <a:ext cx="94550" cy="985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a:extLst>
                <a:ext uri="{FF2B5EF4-FFF2-40B4-BE49-F238E27FC236}">
                  <a16:creationId xmlns:a16="http://schemas.microsoft.com/office/drawing/2014/main" id="{882C1FEA-27A4-4EB4-AF9B-29E39207CB6E}"/>
                </a:ext>
              </a:extLst>
            </p:cNvPr>
            <p:cNvSpPr/>
            <p:nvPr/>
          </p:nvSpPr>
          <p:spPr>
            <a:xfrm>
              <a:off x="6029136" y="4451432"/>
              <a:ext cx="94550" cy="985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Oval 127">
              <a:extLst>
                <a:ext uri="{FF2B5EF4-FFF2-40B4-BE49-F238E27FC236}">
                  <a16:creationId xmlns:a16="http://schemas.microsoft.com/office/drawing/2014/main" id="{4C41E27E-1C1D-414B-B05E-DEC7C775D906}"/>
                </a:ext>
              </a:extLst>
            </p:cNvPr>
            <p:cNvSpPr/>
            <p:nvPr/>
          </p:nvSpPr>
          <p:spPr>
            <a:xfrm>
              <a:off x="3118361" y="4263907"/>
              <a:ext cx="94550" cy="9851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a:extLst>
                <a:ext uri="{FF2B5EF4-FFF2-40B4-BE49-F238E27FC236}">
                  <a16:creationId xmlns:a16="http://schemas.microsoft.com/office/drawing/2014/main" id="{8425A9A9-67E1-4533-ADFC-8E320A6FB329}"/>
                </a:ext>
              </a:extLst>
            </p:cNvPr>
            <p:cNvSpPr/>
            <p:nvPr/>
          </p:nvSpPr>
          <p:spPr>
            <a:xfrm>
              <a:off x="7355567" y="1641373"/>
              <a:ext cx="846455" cy="436512"/>
            </a:xfrm>
            <a:prstGeom prst="ellipse">
              <a:avLst/>
            </a:prstGeom>
            <a:solidFill>
              <a:schemeClr val="bg1"/>
            </a:solidFill>
            <a:effectLst>
              <a:glow rad="101600">
                <a:schemeClr val="bg1">
                  <a:alpha val="40000"/>
                </a:scheme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TextBox 131">
              <a:extLst>
                <a:ext uri="{FF2B5EF4-FFF2-40B4-BE49-F238E27FC236}">
                  <a16:creationId xmlns:a16="http://schemas.microsoft.com/office/drawing/2014/main" id="{8468B4DA-4221-495F-B9BA-FBD4708897D9}"/>
                </a:ext>
              </a:extLst>
            </p:cNvPr>
            <p:cNvSpPr txBox="1"/>
            <p:nvPr/>
          </p:nvSpPr>
          <p:spPr>
            <a:xfrm>
              <a:off x="4441370" y="5317373"/>
              <a:ext cx="846455" cy="33855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Connected Traveler</a:t>
              </a:r>
            </a:p>
          </p:txBody>
        </p:sp>
        <p:pic>
          <p:nvPicPr>
            <p:cNvPr id="133" name="Picture 2" descr="Image result for transportation company network icon">
              <a:extLst>
                <a:ext uri="{FF2B5EF4-FFF2-40B4-BE49-F238E27FC236}">
                  <a16:creationId xmlns:a16="http://schemas.microsoft.com/office/drawing/2014/main" id="{0596CACE-EBAB-41D6-B023-F959B9A0952F}"/>
                </a:ext>
              </a:extLst>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5689574" y="5550290"/>
              <a:ext cx="363997" cy="286306"/>
            </a:xfrm>
            <a:prstGeom prst="rect">
              <a:avLst/>
            </a:prstGeom>
            <a:noFill/>
            <a:extLst>
              <a:ext uri="{909E8E84-426E-40DD-AFC4-6F175D3DCCD1}">
                <a14:hiddenFill xmlns:a14="http://schemas.microsoft.com/office/drawing/2010/main">
                  <a:solidFill>
                    <a:srgbClr val="FFFFFF"/>
                  </a:solidFill>
                </a14:hiddenFill>
              </a:ext>
            </a:extLst>
          </p:spPr>
        </p:pic>
        <p:sp>
          <p:nvSpPr>
            <p:cNvPr id="134" name="Arrow: Up-Down 133">
              <a:extLst>
                <a:ext uri="{FF2B5EF4-FFF2-40B4-BE49-F238E27FC236}">
                  <a16:creationId xmlns:a16="http://schemas.microsoft.com/office/drawing/2014/main" id="{813E3056-D0AE-4FAA-8D3C-3B16662DF6C1}"/>
                </a:ext>
              </a:extLst>
            </p:cNvPr>
            <p:cNvSpPr/>
            <p:nvPr/>
          </p:nvSpPr>
          <p:spPr>
            <a:xfrm>
              <a:off x="4453112" y="1217539"/>
              <a:ext cx="85831" cy="415882"/>
            </a:xfrm>
            <a:prstGeom prst="up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Arrow: Up-Down 134">
              <a:extLst>
                <a:ext uri="{FF2B5EF4-FFF2-40B4-BE49-F238E27FC236}">
                  <a16:creationId xmlns:a16="http://schemas.microsoft.com/office/drawing/2014/main" id="{75A56552-FF4C-41EA-9E0A-3DEC0B75FC8C}"/>
                </a:ext>
              </a:extLst>
            </p:cNvPr>
            <p:cNvSpPr/>
            <p:nvPr/>
          </p:nvSpPr>
          <p:spPr>
            <a:xfrm>
              <a:off x="4844225" y="1211581"/>
              <a:ext cx="85831" cy="415882"/>
            </a:xfrm>
            <a:prstGeom prst="up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6" name="Picture 4" descr="Image result for transit icon">
              <a:extLst>
                <a:ext uri="{FF2B5EF4-FFF2-40B4-BE49-F238E27FC236}">
                  <a16:creationId xmlns:a16="http://schemas.microsoft.com/office/drawing/2014/main" id="{2694A97C-F524-4A89-A819-39119F180929}"/>
                </a:ext>
              </a:extLst>
            </p:cNvPr>
            <p:cNvPicPr>
              <a:picLocks noChangeAspect="1" noChangeArrowheads="1"/>
            </p:cNvPicPr>
            <p:nvPr/>
          </p:nvPicPr>
          <p:blipFill>
            <a:blip r:embed="rId2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07636" y="915517"/>
              <a:ext cx="331144" cy="331144"/>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6" descr="Image result for shuttle icon">
              <a:extLst>
                <a:ext uri="{FF2B5EF4-FFF2-40B4-BE49-F238E27FC236}">
                  <a16:creationId xmlns:a16="http://schemas.microsoft.com/office/drawing/2014/main" id="{DF48D3D6-395D-49EA-B0B8-9F8629ACB8E1}"/>
                </a:ext>
              </a:extLst>
            </p:cNvPr>
            <p:cNvPicPr>
              <a:picLocks noChangeAspect="1" noChangeArrowheads="1"/>
            </p:cNvPicPr>
            <p:nvPr/>
          </p:nvPicPr>
          <p:blipFill rotWithShape="1">
            <a:blip r:embed="rId22" cstate="print">
              <a:duotone>
                <a:schemeClr val="accent5">
                  <a:shade val="45000"/>
                  <a:satMod val="135000"/>
                </a:schemeClr>
                <a:prstClr val="white"/>
              </a:duotone>
              <a:extLst>
                <a:ext uri="{28A0092B-C50C-407E-A947-70E740481C1C}">
                  <a14:useLocalDpi xmlns:a14="http://schemas.microsoft.com/office/drawing/2010/main" val="0"/>
                </a:ext>
              </a:extLst>
            </a:blip>
            <a:srcRect l="20685" r="20748"/>
            <a:stretch/>
          </p:blipFill>
          <p:spPr bwMode="auto">
            <a:xfrm>
              <a:off x="8264595" y="1095119"/>
              <a:ext cx="245352" cy="293248"/>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descr="Image result for transportation network company image">
              <a:extLst>
                <a:ext uri="{FF2B5EF4-FFF2-40B4-BE49-F238E27FC236}">
                  <a16:creationId xmlns:a16="http://schemas.microsoft.com/office/drawing/2014/main" id="{FDA69AC2-B8AE-44A6-8F8D-CB79676FA326}"/>
                </a:ext>
              </a:extLst>
            </p:cNvPr>
            <p:cNvPicPr>
              <a:picLocks noChangeAspect="1" noChangeArrowheads="1"/>
            </p:cNvPicPr>
            <p:nvPr/>
          </p:nvPicPr>
          <p:blipFill rotWithShape="1">
            <a:blip r:embed="rId23" cstate="print">
              <a:duotone>
                <a:schemeClr val="accent1">
                  <a:shade val="45000"/>
                  <a:satMod val="135000"/>
                </a:schemeClr>
                <a:prstClr val="white"/>
              </a:duotone>
              <a:extLst>
                <a:ext uri="{28A0092B-C50C-407E-A947-70E740481C1C}">
                  <a14:useLocalDpi xmlns:a14="http://schemas.microsoft.com/office/drawing/2010/main" val="0"/>
                </a:ext>
              </a:extLst>
            </a:blip>
            <a:srcRect l="7730" t="13533" b="6861"/>
            <a:stretch/>
          </p:blipFill>
          <p:spPr bwMode="auto">
            <a:xfrm>
              <a:off x="6576633" y="2128679"/>
              <a:ext cx="244389" cy="269579"/>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6" descr="Image result for transportation network company image">
              <a:extLst>
                <a:ext uri="{FF2B5EF4-FFF2-40B4-BE49-F238E27FC236}">
                  <a16:creationId xmlns:a16="http://schemas.microsoft.com/office/drawing/2014/main" id="{6BD275C3-020E-44B1-A77E-E6350C2D7BEB}"/>
                </a:ext>
              </a:extLst>
            </p:cNvPr>
            <p:cNvPicPr>
              <a:picLocks noChangeAspect="1" noChangeArrowheads="1"/>
            </p:cNvPicPr>
            <p:nvPr/>
          </p:nvPicPr>
          <p:blipFill>
            <a:blip r:embed="rId2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67030" y="1493784"/>
              <a:ext cx="170434" cy="110365"/>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8" descr="Image result for transportation network company image">
              <a:extLst>
                <a:ext uri="{FF2B5EF4-FFF2-40B4-BE49-F238E27FC236}">
                  <a16:creationId xmlns:a16="http://schemas.microsoft.com/office/drawing/2014/main" id="{C417E56E-B9DF-4385-9689-6DDEBB0CB0BE}"/>
                </a:ext>
              </a:extLst>
            </p:cNvPr>
            <p:cNvPicPr>
              <a:picLocks noChangeAspect="1" noChangeArrowheads="1"/>
            </p:cNvPicPr>
            <p:nvPr/>
          </p:nvPicPr>
          <p:blipFill rotWithShape="1">
            <a:blip r:embed="rId25" cstate="print">
              <a:duotone>
                <a:schemeClr val="accent1">
                  <a:shade val="45000"/>
                  <a:satMod val="135000"/>
                </a:schemeClr>
                <a:prstClr val="white"/>
              </a:duotone>
              <a:extLst>
                <a:ext uri="{28A0092B-C50C-407E-A947-70E740481C1C}">
                  <a14:useLocalDpi xmlns:a14="http://schemas.microsoft.com/office/drawing/2010/main" val="0"/>
                </a:ext>
              </a:extLst>
            </a:blip>
            <a:srcRect l="59274" t="70019" r="10730" b="9123"/>
            <a:stretch/>
          </p:blipFill>
          <p:spPr bwMode="auto">
            <a:xfrm>
              <a:off x="5743088" y="1597243"/>
              <a:ext cx="313626" cy="89462"/>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0" descr="Related image">
              <a:extLst>
                <a:ext uri="{FF2B5EF4-FFF2-40B4-BE49-F238E27FC236}">
                  <a16:creationId xmlns:a16="http://schemas.microsoft.com/office/drawing/2014/main" id="{6458ACAC-7908-4747-A9B9-572CB0EFC800}"/>
                </a:ext>
              </a:extLst>
            </p:cNvPr>
            <p:cNvPicPr>
              <a:picLocks noChangeAspect="1" noChangeArrowheads="1"/>
            </p:cNvPicPr>
            <p:nvPr/>
          </p:nvPicPr>
          <p:blipFill>
            <a:blip r:embed="rId2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77399" y="1577869"/>
              <a:ext cx="453359" cy="453359"/>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12" descr="Related image">
              <a:extLst>
                <a:ext uri="{FF2B5EF4-FFF2-40B4-BE49-F238E27FC236}">
                  <a16:creationId xmlns:a16="http://schemas.microsoft.com/office/drawing/2014/main" id="{91FED05C-12A2-421B-B835-F22EEFDEAA71}"/>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40102" t="8710" r="46763" b="16038"/>
            <a:stretch/>
          </p:blipFill>
          <p:spPr bwMode="auto">
            <a:xfrm>
              <a:off x="1650689" y="3629583"/>
              <a:ext cx="161672" cy="345817"/>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A9961273-F567-4788-90B4-4AA9BE9572E5}"/>
                </a:ext>
              </a:extLst>
            </p:cNvPr>
            <p:cNvSpPr/>
            <p:nvPr/>
          </p:nvSpPr>
          <p:spPr>
            <a:xfrm>
              <a:off x="4105193" y="2199738"/>
              <a:ext cx="1823000" cy="1768867"/>
            </a:xfrm>
            <a:prstGeom prst="rect">
              <a:avLst/>
            </a:prstGeom>
            <a:noFill/>
          </p:spPr>
          <p:txBody>
            <a:bodyPr wrap="none" lIns="91440" tIns="45720" rIns="91440" bIns="45720">
              <a:prstTxWarp prst="textCircle">
                <a:avLst/>
              </a:prstTxWarp>
              <a:spAutoFit/>
            </a:bodyPr>
            <a:lstStyle/>
            <a:p>
              <a:pPr algn="ctr"/>
              <a:r>
                <a:rPr lang="en-US" sz="1600" b="1" cap="none" spc="0" dirty="0">
                  <a:ln w="0"/>
                  <a:solidFill>
                    <a:schemeClr val="accent6">
                      <a:lumMod val="75000"/>
                    </a:schemeClr>
                  </a:solidFill>
                  <a:effectLst/>
                </a:rPr>
                <a:t>System Integrations</a:t>
              </a:r>
            </a:p>
          </p:txBody>
        </p:sp>
        <p:sp>
          <p:nvSpPr>
            <p:cNvPr id="144" name="Rectangle 143">
              <a:extLst>
                <a:ext uri="{FF2B5EF4-FFF2-40B4-BE49-F238E27FC236}">
                  <a16:creationId xmlns:a16="http://schemas.microsoft.com/office/drawing/2014/main" id="{6D8237BB-F4BE-4973-8321-846C06587E53}"/>
                </a:ext>
              </a:extLst>
            </p:cNvPr>
            <p:cNvSpPr/>
            <p:nvPr/>
          </p:nvSpPr>
          <p:spPr>
            <a:xfrm rot="16200000">
              <a:off x="3743704" y="1956334"/>
              <a:ext cx="1849913" cy="1972127"/>
            </a:xfrm>
            <a:prstGeom prst="rect">
              <a:avLst/>
            </a:prstGeom>
            <a:noFill/>
          </p:spPr>
          <p:txBody>
            <a:bodyPr wrap="none" lIns="91440" tIns="45720" rIns="91440" bIns="45720">
              <a:prstTxWarp prst="textCircle">
                <a:avLst/>
              </a:prstTxWarp>
              <a:spAutoFit/>
            </a:bodyPr>
            <a:lstStyle/>
            <a:p>
              <a:pPr algn="ctr"/>
              <a:r>
                <a:rPr lang="en-US" sz="1600" b="1" cap="none" spc="0" dirty="0">
                  <a:ln w="0"/>
                  <a:solidFill>
                    <a:schemeClr val="accent6">
                      <a:lumMod val="75000"/>
                    </a:schemeClr>
                  </a:solidFill>
                  <a:effectLst/>
                </a:rPr>
                <a:t>Data Hubs</a:t>
              </a:r>
            </a:p>
          </p:txBody>
        </p:sp>
        <p:sp>
          <p:nvSpPr>
            <p:cNvPr id="145" name="Rectangle 144">
              <a:extLst>
                <a:ext uri="{FF2B5EF4-FFF2-40B4-BE49-F238E27FC236}">
                  <a16:creationId xmlns:a16="http://schemas.microsoft.com/office/drawing/2014/main" id="{78F1390C-B825-421D-BF63-D221BDA3190C}"/>
                </a:ext>
              </a:extLst>
            </p:cNvPr>
            <p:cNvSpPr/>
            <p:nvPr/>
          </p:nvSpPr>
          <p:spPr>
            <a:xfrm rot="11193127">
              <a:off x="3296945" y="2216519"/>
              <a:ext cx="1823000" cy="1768867"/>
            </a:xfrm>
            <a:prstGeom prst="rect">
              <a:avLst/>
            </a:prstGeom>
            <a:noFill/>
          </p:spPr>
          <p:txBody>
            <a:bodyPr wrap="none" lIns="91440" tIns="45720" rIns="91440" bIns="45720">
              <a:prstTxWarp prst="textCircle">
                <a:avLst/>
              </a:prstTxWarp>
              <a:spAutoFit/>
            </a:bodyPr>
            <a:lstStyle/>
            <a:p>
              <a:pPr algn="ctr"/>
              <a:r>
                <a:rPr lang="en-US" sz="1600" b="1" cap="none" spc="0" dirty="0">
                  <a:ln w="0"/>
                  <a:solidFill>
                    <a:schemeClr val="accent6">
                      <a:lumMod val="75000"/>
                    </a:schemeClr>
                  </a:solidFill>
                  <a:effectLst/>
                </a:rPr>
                <a:t>Communications</a:t>
              </a:r>
            </a:p>
          </p:txBody>
        </p:sp>
        <p:sp>
          <p:nvSpPr>
            <p:cNvPr id="146" name="Rectangle 145">
              <a:extLst>
                <a:ext uri="{FF2B5EF4-FFF2-40B4-BE49-F238E27FC236}">
                  <a16:creationId xmlns:a16="http://schemas.microsoft.com/office/drawing/2014/main" id="{E93E0FE4-DF3E-435E-860F-571BB3882A6E}"/>
                </a:ext>
              </a:extLst>
            </p:cNvPr>
            <p:cNvSpPr/>
            <p:nvPr/>
          </p:nvSpPr>
          <p:spPr>
            <a:xfrm rot="21396909">
              <a:off x="3755485" y="2516932"/>
              <a:ext cx="1837769" cy="1762078"/>
            </a:xfrm>
            <a:prstGeom prst="rect">
              <a:avLst/>
            </a:prstGeom>
            <a:noFill/>
          </p:spPr>
          <p:txBody>
            <a:bodyPr wrap="none" lIns="91440" tIns="45720" rIns="91440" bIns="45720">
              <a:prstTxWarp prst="textArchDown">
                <a:avLst/>
              </a:prstTxWarp>
              <a:spAutoFit/>
            </a:bodyPr>
            <a:lstStyle/>
            <a:p>
              <a:pPr algn="ctr"/>
              <a:r>
                <a:rPr lang="en-US" sz="1600" b="1" cap="none" spc="0" dirty="0">
                  <a:ln w="0"/>
                  <a:solidFill>
                    <a:schemeClr val="accent6">
                      <a:lumMod val="75000"/>
                    </a:schemeClr>
                  </a:solidFill>
                  <a:effectLst/>
                </a:rPr>
                <a:t>Analytics</a:t>
              </a:r>
              <a:r>
                <a:rPr lang="en-US" sz="1600" b="1" cap="none" spc="0" dirty="0">
                  <a:ln w="0"/>
                  <a:solidFill>
                    <a:schemeClr val="bg1">
                      <a:lumMod val="50000"/>
                    </a:schemeClr>
                  </a:solidFill>
                  <a:effectLst/>
                </a:rPr>
                <a:t> </a:t>
              </a:r>
            </a:p>
          </p:txBody>
        </p:sp>
        <p:pic>
          <p:nvPicPr>
            <p:cNvPr id="147" name="Picture 14" descr="Image result for connect traveler icon">
              <a:extLst>
                <a:ext uri="{FF2B5EF4-FFF2-40B4-BE49-F238E27FC236}">
                  <a16:creationId xmlns:a16="http://schemas.microsoft.com/office/drawing/2014/main" id="{2ED7A5A2-DFAB-4665-A2C0-FA2C0FB37CF3}"/>
                </a:ext>
              </a:extLst>
            </p:cNvPr>
            <p:cNvPicPr>
              <a:picLocks noChangeAspect="1" noChangeArrowheads="1"/>
            </p:cNvPicPr>
            <p:nvPr/>
          </p:nvPicPr>
          <p:blipFill>
            <a:blip r:embed="rId2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66971" y="4903046"/>
              <a:ext cx="337419" cy="337418"/>
            </a:xfrm>
            <a:prstGeom prst="rect">
              <a:avLst/>
            </a:prstGeom>
            <a:noFill/>
            <a:extLst>
              <a:ext uri="{909E8E84-426E-40DD-AFC4-6F175D3DCCD1}">
                <a14:hiddenFill xmlns:a14="http://schemas.microsoft.com/office/drawing/2010/main">
                  <a:solidFill>
                    <a:srgbClr val="FFFFFF"/>
                  </a:solidFill>
                </a14:hiddenFill>
              </a:ext>
            </a:extLst>
          </p:spPr>
        </p:pic>
        <p:sp>
          <p:nvSpPr>
            <p:cNvPr id="149" name="Oval 148">
              <a:extLst>
                <a:ext uri="{FF2B5EF4-FFF2-40B4-BE49-F238E27FC236}">
                  <a16:creationId xmlns:a16="http://schemas.microsoft.com/office/drawing/2014/main" id="{438C1CE6-1F87-494B-ADF7-0A5D2948077E}"/>
                </a:ext>
              </a:extLst>
            </p:cNvPr>
            <p:cNvSpPr/>
            <p:nvPr/>
          </p:nvSpPr>
          <p:spPr>
            <a:xfrm rot="5400000">
              <a:off x="7484424" y="654921"/>
              <a:ext cx="314102" cy="44710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Oval 150">
              <a:extLst>
                <a:ext uri="{FF2B5EF4-FFF2-40B4-BE49-F238E27FC236}">
                  <a16:creationId xmlns:a16="http://schemas.microsoft.com/office/drawing/2014/main" id="{66F87B2D-F084-4B8E-842B-4BE83FCF389C}"/>
                </a:ext>
              </a:extLst>
            </p:cNvPr>
            <p:cNvSpPr/>
            <p:nvPr/>
          </p:nvSpPr>
          <p:spPr>
            <a:xfrm rot="5400000">
              <a:off x="7484424" y="654922"/>
              <a:ext cx="314102" cy="447103"/>
            </a:xfrm>
            <a:prstGeom prst="ellipse">
              <a:avLst/>
            </a:prstGeom>
            <a:solidFill>
              <a:srgbClr val="FFCC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1" name="Rectangle 160">
            <a:extLst>
              <a:ext uri="{FF2B5EF4-FFF2-40B4-BE49-F238E27FC236}">
                <a16:creationId xmlns:a16="http://schemas.microsoft.com/office/drawing/2014/main" id="{8C2C9BC2-03D3-407B-B8FC-349CE85A98E0}"/>
              </a:ext>
            </a:extLst>
          </p:cNvPr>
          <p:cNvSpPr/>
          <p:nvPr/>
        </p:nvSpPr>
        <p:spPr>
          <a:xfrm>
            <a:off x="453223" y="206734"/>
            <a:ext cx="8434674" cy="583876"/>
          </a:xfrm>
          <a:prstGeom prst="rect">
            <a:avLst/>
          </a:prstGeom>
          <a:solidFill>
            <a:srgbClr val="FFC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rPr>
              <a:t>DART’s Mobility as a Service Framework</a:t>
            </a:r>
          </a:p>
        </p:txBody>
      </p:sp>
      <p:sp>
        <p:nvSpPr>
          <p:cNvPr id="158" name="Oval 157">
            <a:extLst>
              <a:ext uri="{FF2B5EF4-FFF2-40B4-BE49-F238E27FC236}">
                <a16:creationId xmlns:a16="http://schemas.microsoft.com/office/drawing/2014/main" id="{162DC7DA-5A98-4297-AE12-72014EFF5BFC}"/>
              </a:ext>
            </a:extLst>
          </p:cNvPr>
          <p:cNvSpPr/>
          <p:nvPr/>
        </p:nvSpPr>
        <p:spPr>
          <a:xfrm>
            <a:off x="6360492" y="4739113"/>
            <a:ext cx="94036" cy="8534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a:extLst>
              <a:ext uri="{FF2B5EF4-FFF2-40B4-BE49-F238E27FC236}">
                <a16:creationId xmlns:a16="http://schemas.microsoft.com/office/drawing/2014/main" id="{8C3CB2E1-FE27-449E-AB1F-B090BCCD1B4D}"/>
              </a:ext>
            </a:extLst>
          </p:cNvPr>
          <p:cNvSpPr/>
          <p:nvPr/>
        </p:nvSpPr>
        <p:spPr>
          <a:xfrm>
            <a:off x="7565543" y="5094261"/>
            <a:ext cx="186585" cy="91232"/>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a:extLst>
              <a:ext uri="{FF2B5EF4-FFF2-40B4-BE49-F238E27FC236}">
                <a16:creationId xmlns:a16="http://schemas.microsoft.com/office/drawing/2014/main" id="{5A0781A3-A0C1-485C-A110-4AD7B7D2D500}"/>
              </a:ext>
            </a:extLst>
          </p:cNvPr>
          <p:cNvSpPr/>
          <p:nvPr/>
        </p:nvSpPr>
        <p:spPr>
          <a:xfrm>
            <a:off x="7565543" y="5323224"/>
            <a:ext cx="186585" cy="91232"/>
          </a:xfrm>
          <a:prstGeom prst="ellipse">
            <a:avLst/>
          </a:prstGeom>
          <a:solidFill>
            <a:schemeClr val="bg1"/>
          </a:solidFill>
          <a:effectLst>
            <a:glow rad="101600">
              <a:schemeClr val="bg1">
                <a:alpha val="40000"/>
              </a:scheme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Box 169">
            <a:extLst>
              <a:ext uri="{FF2B5EF4-FFF2-40B4-BE49-F238E27FC236}">
                <a16:creationId xmlns:a16="http://schemas.microsoft.com/office/drawing/2014/main" id="{B30AA1DF-ED51-4495-B9A3-3669682A3831}"/>
              </a:ext>
            </a:extLst>
          </p:cNvPr>
          <p:cNvSpPr txBox="1"/>
          <p:nvPr/>
        </p:nvSpPr>
        <p:spPr>
          <a:xfrm>
            <a:off x="7764899" y="5028395"/>
            <a:ext cx="1109692" cy="223138"/>
          </a:xfrm>
          <a:prstGeom prst="rect">
            <a:avLst/>
          </a:prstGeom>
          <a:noFill/>
        </p:spPr>
        <p:txBody>
          <a:bodyPr wrap="square" rtlCol="0">
            <a:spAutoFit/>
          </a:bodyPr>
          <a:lstStyle/>
          <a:p>
            <a:r>
              <a:rPr lang="en-US" sz="850" b="1" i="1" dirty="0">
                <a:solidFill>
                  <a:schemeClr val="bg1"/>
                </a:solidFill>
                <a:effectLst>
                  <a:outerShdw blurRad="38100" dist="38100" dir="2700000" algn="tl">
                    <a:srgbClr val="000000">
                      <a:alpha val="43137"/>
                    </a:srgbClr>
                  </a:outerShdw>
                </a:effectLst>
              </a:rPr>
              <a:t>Currently in process</a:t>
            </a:r>
          </a:p>
        </p:txBody>
      </p:sp>
      <p:sp>
        <p:nvSpPr>
          <p:cNvPr id="172" name="TextBox 171">
            <a:extLst>
              <a:ext uri="{FF2B5EF4-FFF2-40B4-BE49-F238E27FC236}">
                <a16:creationId xmlns:a16="http://schemas.microsoft.com/office/drawing/2014/main" id="{1144B794-DF13-4E51-88BB-676CD7D0C3A9}"/>
              </a:ext>
            </a:extLst>
          </p:cNvPr>
          <p:cNvSpPr txBox="1"/>
          <p:nvPr/>
        </p:nvSpPr>
        <p:spPr>
          <a:xfrm>
            <a:off x="7765910" y="5232301"/>
            <a:ext cx="1247264" cy="223138"/>
          </a:xfrm>
          <a:prstGeom prst="rect">
            <a:avLst/>
          </a:prstGeom>
          <a:noFill/>
        </p:spPr>
        <p:txBody>
          <a:bodyPr wrap="square" rtlCol="0">
            <a:spAutoFit/>
          </a:bodyPr>
          <a:lstStyle/>
          <a:p>
            <a:r>
              <a:rPr lang="en-US" sz="850" b="1" i="1" dirty="0">
                <a:solidFill>
                  <a:schemeClr val="bg1"/>
                </a:solidFill>
                <a:effectLst>
                  <a:outerShdw blurRad="38100" dist="38100" dir="2700000" algn="tl">
                    <a:srgbClr val="000000">
                      <a:alpha val="43137"/>
                    </a:srgbClr>
                  </a:outerShdw>
                </a:effectLst>
              </a:rPr>
              <a:t>Not currently in process</a:t>
            </a:r>
          </a:p>
        </p:txBody>
      </p:sp>
      <p:sp>
        <p:nvSpPr>
          <p:cNvPr id="173" name="Oval 172">
            <a:extLst>
              <a:ext uri="{FF2B5EF4-FFF2-40B4-BE49-F238E27FC236}">
                <a16:creationId xmlns:a16="http://schemas.microsoft.com/office/drawing/2014/main" id="{BE9B74BB-38DC-432A-9EA8-8EC33ACC4C44}"/>
              </a:ext>
            </a:extLst>
          </p:cNvPr>
          <p:cNvSpPr/>
          <p:nvPr/>
        </p:nvSpPr>
        <p:spPr>
          <a:xfrm>
            <a:off x="6024378" y="1601242"/>
            <a:ext cx="841849" cy="378156"/>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5" name="Straight Connector 174">
            <a:extLst>
              <a:ext uri="{FF2B5EF4-FFF2-40B4-BE49-F238E27FC236}">
                <a16:creationId xmlns:a16="http://schemas.microsoft.com/office/drawing/2014/main" id="{28573569-5E90-4B30-852B-9C429BFC3ED8}"/>
              </a:ext>
            </a:extLst>
          </p:cNvPr>
          <p:cNvCxnSpPr>
            <a:cxnSpLocks/>
          </p:cNvCxnSpPr>
          <p:nvPr/>
        </p:nvCxnSpPr>
        <p:spPr>
          <a:xfrm flipH="1">
            <a:off x="6908707" y="1804902"/>
            <a:ext cx="277198" cy="0"/>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7" name="Oval 176">
            <a:extLst>
              <a:ext uri="{FF2B5EF4-FFF2-40B4-BE49-F238E27FC236}">
                <a16:creationId xmlns:a16="http://schemas.microsoft.com/office/drawing/2014/main" id="{21CE8409-BE34-4297-9258-5678D666E633}"/>
              </a:ext>
            </a:extLst>
          </p:cNvPr>
          <p:cNvSpPr/>
          <p:nvPr/>
        </p:nvSpPr>
        <p:spPr>
          <a:xfrm>
            <a:off x="7134349" y="1758308"/>
            <a:ext cx="94036" cy="8534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a:extLst>
              <a:ext uri="{FF2B5EF4-FFF2-40B4-BE49-F238E27FC236}">
                <a16:creationId xmlns:a16="http://schemas.microsoft.com/office/drawing/2014/main" id="{0A2D05F2-C00A-4BD4-90B2-09788494B5D8}"/>
              </a:ext>
            </a:extLst>
          </p:cNvPr>
          <p:cNvSpPr txBox="1"/>
          <p:nvPr/>
        </p:nvSpPr>
        <p:spPr>
          <a:xfrm>
            <a:off x="6042463" y="1969310"/>
            <a:ext cx="841849"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Paratransit</a:t>
            </a:r>
          </a:p>
        </p:txBody>
      </p:sp>
      <p:pic>
        <p:nvPicPr>
          <p:cNvPr id="1028" name="Picture 4" descr="Image result for handicap vehicle animation">
            <a:extLst>
              <a:ext uri="{FF2B5EF4-FFF2-40B4-BE49-F238E27FC236}">
                <a16:creationId xmlns:a16="http://schemas.microsoft.com/office/drawing/2014/main" id="{6F0246F1-6ECF-4DC1-9195-3BCF4ED482D2}"/>
              </a:ext>
            </a:extLst>
          </p:cNvPr>
          <p:cNvPicPr>
            <a:picLocks noChangeAspect="1" noChangeArrowheads="1"/>
          </p:cNvPicPr>
          <p:nvPr/>
        </p:nvPicPr>
        <p:blipFill rotWithShape="1">
          <a:blip r:embed="rId29" cstate="print">
            <a:duotone>
              <a:schemeClr val="accent1">
                <a:shade val="45000"/>
                <a:satMod val="135000"/>
              </a:schemeClr>
              <a:prstClr val="white"/>
            </a:duotone>
            <a:extLst>
              <a:ext uri="{28A0092B-C50C-407E-A947-70E740481C1C}">
                <a14:useLocalDpi xmlns:a14="http://schemas.microsoft.com/office/drawing/2010/main" val="0"/>
              </a:ext>
            </a:extLst>
          </a:blip>
          <a:srcRect l="8190" t="5222" r="11959" b="10848"/>
          <a:stretch/>
        </p:blipFill>
        <p:spPr bwMode="auto">
          <a:xfrm>
            <a:off x="6313476" y="1650319"/>
            <a:ext cx="283808" cy="255378"/>
          </a:xfrm>
          <a:prstGeom prst="rect">
            <a:avLst/>
          </a:prstGeom>
          <a:noFill/>
          <a:extLst>
            <a:ext uri="{909E8E84-426E-40DD-AFC4-6F175D3DCCD1}">
              <a14:hiddenFill xmlns:a14="http://schemas.microsoft.com/office/drawing/2010/main">
                <a:solidFill>
                  <a:srgbClr val="FFFFFF"/>
                </a:solidFill>
              </a14:hiddenFill>
            </a:ext>
          </a:extLst>
        </p:spPr>
      </p:pic>
      <p:sp>
        <p:nvSpPr>
          <p:cNvPr id="162" name="Oval 161">
            <a:extLst>
              <a:ext uri="{FF2B5EF4-FFF2-40B4-BE49-F238E27FC236}">
                <a16:creationId xmlns:a16="http://schemas.microsoft.com/office/drawing/2014/main" id="{0DF5D786-3424-42D9-9248-0DA6D13CB917}"/>
              </a:ext>
            </a:extLst>
          </p:cNvPr>
          <p:cNvSpPr/>
          <p:nvPr/>
        </p:nvSpPr>
        <p:spPr>
          <a:xfrm>
            <a:off x="6520065" y="2214874"/>
            <a:ext cx="94036" cy="8534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a:extLst>
              <a:ext uri="{FF2B5EF4-FFF2-40B4-BE49-F238E27FC236}">
                <a16:creationId xmlns:a16="http://schemas.microsoft.com/office/drawing/2014/main" id="{9D74FE40-5055-4171-ADC9-BA02620A9A50}"/>
              </a:ext>
            </a:extLst>
          </p:cNvPr>
          <p:cNvSpPr/>
          <p:nvPr/>
        </p:nvSpPr>
        <p:spPr>
          <a:xfrm>
            <a:off x="3217973" y="2709432"/>
            <a:ext cx="94036" cy="8534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7CA6DAA1-DB6E-4CF5-928F-818B02020B84}"/>
              </a:ext>
            </a:extLst>
          </p:cNvPr>
          <p:cNvSpPr/>
          <p:nvPr/>
        </p:nvSpPr>
        <p:spPr>
          <a:xfrm>
            <a:off x="7549508" y="2793125"/>
            <a:ext cx="841849" cy="378156"/>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Oval 170">
            <a:extLst>
              <a:ext uri="{FF2B5EF4-FFF2-40B4-BE49-F238E27FC236}">
                <a16:creationId xmlns:a16="http://schemas.microsoft.com/office/drawing/2014/main" id="{DB017220-87D2-4E8D-9FF2-68A31F82EE12}"/>
              </a:ext>
            </a:extLst>
          </p:cNvPr>
          <p:cNvSpPr/>
          <p:nvPr/>
        </p:nvSpPr>
        <p:spPr>
          <a:xfrm>
            <a:off x="6630669" y="2283772"/>
            <a:ext cx="94036" cy="8534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4" name="Straight Connector 173">
            <a:extLst>
              <a:ext uri="{FF2B5EF4-FFF2-40B4-BE49-F238E27FC236}">
                <a16:creationId xmlns:a16="http://schemas.microsoft.com/office/drawing/2014/main" id="{630C4034-E833-4134-AC84-0CFAFA78665C}"/>
              </a:ext>
            </a:extLst>
          </p:cNvPr>
          <p:cNvCxnSpPr>
            <a:cxnSpLocks/>
            <a:stCxn id="164" idx="1"/>
            <a:endCxn id="171" idx="5"/>
          </p:cNvCxnSpPr>
          <p:nvPr/>
        </p:nvCxnSpPr>
        <p:spPr>
          <a:xfrm flipH="1" flipV="1">
            <a:off x="6710934" y="2356615"/>
            <a:ext cx="961860" cy="49189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946887C2-A4CB-4BE5-AD7A-AEF96C475B16}"/>
              </a:ext>
            </a:extLst>
          </p:cNvPr>
          <p:cNvSpPr txBox="1"/>
          <p:nvPr/>
        </p:nvSpPr>
        <p:spPr>
          <a:xfrm>
            <a:off x="7575080" y="3221779"/>
            <a:ext cx="841849"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Air Taxi</a:t>
            </a:r>
          </a:p>
        </p:txBody>
      </p:sp>
      <p:sp>
        <p:nvSpPr>
          <p:cNvPr id="179" name="Oval 178">
            <a:extLst>
              <a:ext uri="{FF2B5EF4-FFF2-40B4-BE49-F238E27FC236}">
                <a16:creationId xmlns:a16="http://schemas.microsoft.com/office/drawing/2014/main" id="{59E344DF-21A4-4270-BCE5-A8B7EA70D357}"/>
              </a:ext>
            </a:extLst>
          </p:cNvPr>
          <p:cNvSpPr/>
          <p:nvPr/>
        </p:nvSpPr>
        <p:spPr>
          <a:xfrm>
            <a:off x="1786602" y="1839079"/>
            <a:ext cx="94036" cy="85341"/>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Oval 179">
            <a:extLst>
              <a:ext uri="{FF2B5EF4-FFF2-40B4-BE49-F238E27FC236}">
                <a16:creationId xmlns:a16="http://schemas.microsoft.com/office/drawing/2014/main" id="{A242A7D0-BCF0-4558-B899-07075352E885}"/>
              </a:ext>
            </a:extLst>
          </p:cNvPr>
          <p:cNvSpPr/>
          <p:nvPr/>
        </p:nvSpPr>
        <p:spPr>
          <a:xfrm>
            <a:off x="440781" y="1893851"/>
            <a:ext cx="841849" cy="378156"/>
          </a:xfrm>
          <a:prstGeom prst="ellipse">
            <a:avLst/>
          </a:prstGeom>
          <a:solidFill>
            <a:schemeClr val="bg1"/>
          </a:solidFill>
          <a:effectLst>
            <a:glow rad="101600">
              <a:srgbClr val="FFFF00">
                <a:alpha val="40000"/>
              </a:srgbClr>
            </a:glow>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1" name="Straight Connector 180">
            <a:extLst>
              <a:ext uri="{FF2B5EF4-FFF2-40B4-BE49-F238E27FC236}">
                <a16:creationId xmlns:a16="http://schemas.microsoft.com/office/drawing/2014/main" id="{65082ECD-3620-4A3A-BB36-79A489A2781A}"/>
              </a:ext>
            </a:extLst>
          </p:cNvPr>
          <p:cNvCxnSpPr>
            <a:cxnSpLocks/>
          </p:cNvCxnSpPr>
          <p:nvPr/>
        </p:nvCxnSpPr>
        <p:spPr>
          <a:xfrm flipH="1">
            <a:off x="1261183" y="1906310"/>
            <a:ext cx="518744" cy="196135"/>
          </a:xfrm>
          <a:prstGeom prst="line">
            <a:avLst/>
          </a:prstGeom>
          <a:ln w="952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83F9857C-C6D6-4F3C-BC89-AFBC2BFB17FC}"/>
              </a:ext>
            </a:extLst>
          </p:cNvPr>
          <p:cNvSpPr txBox="1"/>
          <p:nvPr/>
        </p:nvSpPr>
        <p:spPr>
          <a:xfrm>
            <a:off x="414400" y="2261735"/>
            <a:ext cx="841849" cy="215444"/>
          </a:xfrm>
          <a:prstGeom prst="rect">
            <a:avLst/>
          </a:prstGeom>
          <a:noFill/>
          <a:scene3d>
            <a:camera prst="orthographicFront"/>
            <a:lightRig rig="threePt" dir="t"/>
          </a:scene3d>
          <a:sp3d>
            <a:bevelT/>
          </a:sp3d>
        </p:spPr>
        <p:txBody>
          <a:bodyPr wrap="square" rtlCol="0">
            <a:spAutoFit/>
          </a:bodyPr>
          <a:lstStyle/>
          <a:p>
            <a:pPr algn="ctr"/>
            <a:r>
              <a:rPr lang="en-US" sz="800" b="1" dirty="0">
                <a:solidFill>
                  <a:schemeClr val="accent1">
                    <a:lumMod val="50000"/>
                  </a:schemeClr>
                </a:solidFill>
              </a:rPr>
              <a:t>Scooters</a:t>
            </a:r>
          </a:p>
        </p:txBody>
      </p:sp>
      <p:pic>
        <p:nvPicPr>
          <p:cNvPr id="154" name="Picture 4" descr="Image result for blue scooter icon">
            <a:extLst>
              <a:ext uri="{FF2B5EF4-FFF2-40B4-BE49-F238E27FC236}">
                <a16:creationId xmlns:a16="http://schemas.microsoft.com/office/drawing/2014/main" id="{994C9D5A-1D5A-4E4E-B9E0-B2C748AFA496}"/>
              </a:ext>
            </a:extLst>
          </p:cNvPr>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l="20113" t="16297" r="15801" b="21231"/>
          <a:stretch/>
        </p:blipFill>
        <p:spPr bwMode="auto">
          <a:xfrm>
            <a:off x="721625" y="1924469"/>
            <a:ext cx="315658" cy="28705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30" name="Picture 6" descr="Image result for blue evtol icon">
            <a:extLst>
              <a:ext uri="{FF2B5EF4-FFF2-40B4-BE49-F238E27FC236}">
                <a16:creationId xmlns:a16="http://schemas.microsoft.com/office/drawing/2014/main" id="{6805493F-DD98-42F1-A8FB-CE522B862250}"/>
              </a:ext>
            </a:extLst>
          </p:cNvPr>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b="43560"/>
          <a:stretch/>
        </p:blipFill>
        <p:spPr bwMode="auto">
          <a:xfrm>
            <a:off x="7681788" y="2793703"/>
            <a:ext cx="583815" cy="32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3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a:extLst>
              <a:ext uri="{FF2B5EF4-FFF2-40B4-BE49-F238E27FC236}">
                <a16:creationId xmlns:a16="http://schemas.microsoft.com/office/drawing/2014/main" id="{7C0A86D1-0053-4F8C-BFBC-405A355BB40A}"/>
              </a:ext>
            </a:extLst>
          </p:cNvPr>
          <p:cNvPicPr>
            <a:picLocks noChangeAspect="1"/>
          </p:cNvPicPr>
          <p:nvPr/>
        </p:nvPicPr>
        <p:blipFill>
          <a:blip r:embed="rId3"/>
          <a:stretch>
            <a:fillRect/>
          </a:stretch>
        </p:blipFill>
        <p:spPr>
          <a:xfrm>
            <a:off x="4569070" y="2418830"/>
            <a:ext cx="3133243" cy="1834589"/>
          </a:xfrm>
          <a:prstGeom prst="rect">
            <a:avLst/>
          </a:prstGeom>
        </p:spPr>
      </p:pic>
      <p:pic>
        <p:nvPicPr>
          <p:cNvPr id="99" name="Picture 98">
            <a:extLst>
              <a:ext uri="{FF2B5EF4-FFF2-40B4-BE49-F238E27FC236}">
                <a16:creationId xmlns:a16="http://schemas.microsoft.com/office/drawing/2014/main" id="{D95C217B-4437-4293-B2AE-4B8023A3A739}"/>
              </a:ext>
            </a:extLst>
          </p:cNvPr>
          <p:cNvPicPr>
            <a:picLocks noChangeAspect="1"/>
          </p:cNvPicPr>
          <p:nvPr/>
        </p:nvPicPr>
        <p:blipFill>
          <a:blip r:embed="rId3"/>
          <a:stretch>
            <a:fillRect/>
          </a:stretch>
        </p:blipFill>
        <p:spPr>
          <a:xfrm>
            <a:off x="867211" y="4449571"/>
            <a:ext cx="3125950" cy="1830319"/>
          </a:xfrm>
          <a:prstGeom prst="rect">
            <a:avLst/>
          </a:prstGeom>
        </p:spPr>
      </p:pic>
      <p:cxnSp>
        <p:nvCxnSpPr>
          <p:cNvPr id="8" name="Straight Connector 7">
            <a:extLst>
              <a:ext uri="{FF2B5EF4-FFF2-40B4-BE49-F238E27FC236}">
                <a16:creationId xmlns:a16="http://schemas.microsoft.com/office/drawing/2014/main" id="{CB3C72FF-E8E2-4911-AD63-92642249FD8D}"/>
              </a:ext>
            </a:extLst>
          </p:cNvPr>
          <p:cNvCxnSpPr>
            <a:cxnSpLocks/>
            <a:endCxn id="10" idx="1"/>
          </p:cNvCxnSpPr>
          <p:nvPr/>
        </p:nvCxnSpPr>
        <p:spPr>
          <a:xfrm>
            <a:off x="1065402" y="6258187"/>
            <a:ext cx="2682369"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2FA85FF-F2F0-4DE1-B392-B0A2C34F3779}"/>
              </a:ext>
            </a:extLst>
          </p:cNvPr>
          <p:cNvSpPr txBox="1"/>
          <p:nvPr/>
        </p:nvSpPr>
        <p:spPr>
          <a:xfrm>
            <a:off x="142613" y="6073521"/>
            <a:ext cx="922789" cy="369332"/>
          </a:xfrm>
          <a:prstGeom prst="rect">
            <a:avLst/>
          </a:prstGeom>
          <a:noFill/>
        </p:spPr>
        <p:txBody>
          <a:bodyPr wrap="square" rtlCol="0">
            <a:spAutoFit/>
          </a:bodyPr>
          <a:lstStyle/>
          <a:p>
            <a:pPr algn="ctr"/>
            <a:r>
              <a:rPr lang="en-US" b="1" dirty="0"/>
              <a:t>2014</a:t>
            </a:r>
          </a:p>
        </p:txBody>
      </p:sp>
      <p:sp>
        <p:nvSpPr>
          <p:cNvPr id="10" name="TextBox 9">
            <a:extLst>
              <a:ext uri="{FF2B5EF4-FFF2-40B4-BE49-F238E27FC236}">
                <a16:creationId xmlns:a16="http://schemas.microsoft.com/office/drawing/2014/main" id="{2CCA13B9-4B89-4964-9ACE-4F68984157DE}"/>
              </a:ext>
            </a:extLst>
          </p:cNvPr>
          <p:cNvSpPr txBox="1"/>
          <p:nvPr/>
        </p:nvSpPr>
        <p:spPr>
          <a:xfrm>
            <a:off x="3747771" y="6073521"/>
            <a:ext cx="922789" cy="369332"/>
          </a:xfrm>
          <a:prstGeom prst="rect">
            <a:avLst/>
          </a:prstGeom>
          <a:noFill/>
        </p:spPr>
        <p:txBody>
          <a:bodyPr wrap="square" rtlCol="0">
            <a:spAutoFit/>
          </a:bodyPr>
          <a:lstStyle/>
          <a:p>
            <a:pPr algn="ctr"/>
            <a:r>
              <a:rPr lang="en-US" b="1" dirty="0"/>
              <a:t>2021+</a:t>
            </a:r>
          </a:p>
        </p:txBody>
      </p:sp>
      <p:cxnSp>
        <p:nvCxnSpPr>
          <p:cNvPr id="15" name="Straight Arrow Connector 14">
            <a:extLst>
              <a:ext uri="{FF2B5EF4-FFF2-40B4-BE49-F238E27FC236}">
                <a16:creationId xmlns:a16="http://schemas.microsoft.com/office/drawing/2014/main" id="{A2A95ACF-8A1F-4864-AC32-78A27103723B}"/>
              </a:ext>
            </a:extLst>
          </p:cNvPr>
          <p:cNvCxnSpPr>
            <a:stCxn id="10" idx="3"/>
          </p:cNvCxnSpPr>
          <p:nvPr/>
        </p:nvCxnSpPr>
        <p:spPr>
          <a:xfrm>
            <a:off x="4670560" y="6258187"/>
            <a:ext cx="2753697"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6724E0F-9AC9-4BCB-9B03-35E7D9563F37}"/>
              </a:ext>
            </a:extLst>
          </p:cNvPr>
          <p:cNvSpPr txBox="1"/>
          <p:nvPr/>
        </p:nvSpPr>
        <p:spPr>
          <a:xfrm>
            <a:off x="7352929" y="6073521"/>
            <a:ext cx="922789" cy="369332"/>
          </a:xfrm>
          <a:prstGeom prst="rect">
            <a:avLst/>
          </a:prstGeom>
          <a:noFill/>
        </p:spPr>
        <p:txBody>
          <a:bodyPr wrap="square" rtlCol="0">
            <a:spAutoFit/>
          </a:bodyPr>
          <a:lstStyle/>
          <a:p>
            <a:pPr algn="ctr"/>
            <a:r>
              <a:rPr lang="en-US" b="1" dirty="0"/>
              <a:t>2030+</a:t>
            </a:r>
          </a:p>
        </p:txBody>
      </p:sp>
      <p:pic>
        <p:nvPicPr>
          <p:cNvPr id="33" name="Picture 32">
            <a:extLst>
              <a:ext uri="{FF2B5EF4-FFF2-40B4-BE49-F238E27FC236}">
                <a16:creationId xmlns:a16="http://schemas.microsoft.com/office/drawing/2014/main" id="{A342DB9E-987E-4755-BB8C-5F5C58F52A3A}"/>
              </a:ext>
            </a:extLst>
          </p:cNvPr>
          <p:cNvPicPr>
            <a:picLocks noChangeAspect="1"/>
          </p:cNvPicPr>
          <p:nvPr/>
        </p:nvPicPr>
        <p:blipFill>
          <a:blip r:embed="rId4"/>
          <a:stretch>
            <a:fillRect/>
          </a:stretch>
        </p:blipFill>
        <p:spPr>
          <a:xfrm>
            <a:off x="272485" y="4145479"/>
            <a:ext cx="3569670" cy="1835709"/>
          </a:xfrm>
          <a:prstGeom prst="rect">
            <a:avLst/>
          </a:prstGeom>
        </p:spPr>
      </p:pic>
      <p:pic>
        <p:nvPicPr>
          <p:cNvPr id="34" name="Picture 33">
            <a:extLst>
              <a:ext uri="{FF2B5EF4-FFF2-40B4-BE49-F238E27FC236}">
                <a16:creationId xmlns:a16="http://schemas.microsoft.com/office/drawing/2014/main" id="{11A1FE24-3C70-48DE-B2AC-83C3FFB5C733}"/>
              </a:ext>
            </a:extLst>
          </p:cNvPr>
          <p:cNvPicPr>
            <a:picLocks noChangeAspect="1"/>
          </p:cNvPicPr>
          <p:nvPr/>
        </p:nvPicPr>
        <p:blipFill>
          <a:blip r:embed="rId4"/>
          <a:stretch>
            <a:fillRect/>
          </a:stretch>
        </p:blipFill>
        <p:spPr>
          <a:xfrm>
            <a:off x="4493489" y="2126753"/>
            <a:ext cx="3215048" cy="1653344"/>
          </a:xfrm>
          <a:prstGeom prst="rect">
            <a:avLst/>
          </a:prstGeom>
        </p:spPr>
      </p:pic>
      <p:sp>
        <p:nvSpPr>
          <p:cNvPr id="47" name="TextBox 46">
            <a:extLst>
              <a:ext uri="{FF2B5EF4-FFF2-40B4-BE49-F238E27FC236}">
                <a16:creationId xmlns:a16="http://schemas.microsoft.com/office/drawing/2014/main" id="{635F3F59-E7E0-40F3-8313-5531A532FD0B}"/>
              </a:ext>
            </a:extLst>
          </p:cNvPr>
          <p:cNvSpPr txBox="1"/>
          <p:nvPr/>
        </p:nvSpPr>
        <p:spPr>
          <a:xfrm>
            <a:off x="7472292" y="1176608"/>
            <a:ext cx="922780" cy="430887"/>
          </a:xfrm>
          <a:prstGeom prst="rect">
            <a:avLst/>
          </a:prstGeom>
          <a:noFill/>
        </p:spPr>
        <p:txBody>
          <a:bodyPr wrap="square" rtlCol="0">
            <a:spAutoFit/>
          </a:bodyPr>
          <a:lstStyle/>
          <a:p>
            <a:pPr algn="ctr"/>
            <a:r>
              <a:rPr lang="en-US" sz="1100" b="1" dirty="0">
                <a:solidFill>
                  <a:schemeClr val="accent1">
                    <a:lumMod val="75000"/>
                  </a:schemeClr>
                </a:solidFill>
              </a:rPr>
              <a:t>“Mobility as a Service”</a:t>
            </a:r>
          </a:p>
        </p:txBody>
      </p:sp>
      <p:grpSp>
        <p:nvGrpSpPr>
          <p:cNvPr id="59" name="Group 58">
            <a:extLst>
              <a:ext uri="{FF2B5EF4-FFF2-40B4-BE49-F238E27FC236}">
                <a16:creationId xmlns:a16="http://schemas.microsoft.com/office/drawing/2014/main" id="{8B8F1A0F-91E8-4292-9C1D-75204D8805C3}"/>
              </a:ext>
            </a:extLst>
          </p:cNvPr>
          <p:cNvGrpSpPr/>
          <p:nvPr/>
        </p:nvGrpSpPr>
        <p:grpSpPr>
          <a:xfrm>
            <a:off x="3676246" y="1663995"/>
            <a:ext cx="3567590" cy="669008"/>
            <a:chOff x="3842154" y="1454048"/>
            <a:chExt cx="3567590" cy="761167"/>
          </a:xfrm>
        </p:grpSpPr>
        <p:grpSp>
          <p:nvGrpSpPr>
            <p:cNvPr id="43" name="Group 42">
              <a:extLst>
                <a:ext uri="{FF2B5EF4-FFF2-40B4-BE49-F238E27FC236}">
                  <a16:creationId xmlns:a16="http://schemas.microsoft.com/office/drawing/2014/main" id="{1AB7B5FB-9933-43DC-833D-8B0BE14C8827}"/>
                </a:ext>
              </a:extLst>
            </p:cNvPr>
            <p:cNvGrpSpPr/>
            <p:nvPr/>
          </p:nvGrpSpPr>
          <p:grpSpPr>
            <a:xfrm>
              <a:off x="3842155" y="1507775"/>
              <a:ext cx="3567589" cy="707440"/>
              <a:chOff x="362126" y="2215216"/>
              <a:chExt cx="2397852" cy="1316549"/>
            </a:xfrm>
            <a:effectLst>
              <a:outerShdw blurRad="76200" dir="18900000" sy="23000" kx="-1200000" algn="bl" rotWithShape="0">
                <a:prstClr val="black">
                  <a:alpha val="20000"/>
                </a:prstClr>
              </a:outerShdw>
            </a:effectLst>
          </p:grpSpPr>
          <p:cxnSp>
            <p:nvCxnSpPr>
              <p:cNvPr id="45" name="Straight Connector 44">
                <a:extLst>
                  <a:ext uri="{FF2B5EF4-FFF2-40B4-BE49-F238E27FC236}">
                    <a16:creationId xmlns:a16="http://schemas.microsoft.com/office/drawing/2014/main" id="{A55E9ECD-4E89-46F3-964D-02C9427604A2}"/>
                  </a:ext>
                </a:extLst>
              </p:cNvPr>
              <p:cNvCxnSpPr>
                <a:cxnSpLocks/>
              </p:cNvCxnSpPr>
              <p:nvPr/>
            </p:nvCxnSpPr>
            <p:spPr>
              <a:xfrm>
                <a:off x="362126" y="2215216"/>
                <a:ext cx="0" cy="1316549"/>
              </a:xfrm>
              <a:prstGeom prst="line">
                <a:avLst/>
              </a:prstGeom>
              <a:ln>
                <a:gradFill>
                  <a:gsLst>
                    <a:gs pos="0">
                      <a:schemeClr val="tx1">
                        <a:lumMod val="85000"/>
                        <a:lumOff val="1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ACEA3E13-C337-4D4E-BC0A-D4EDF1379D00}"/>
                  </a:ext>
                </a:extLst>
              </p:cNvPr>
              <p:cNvCxnSpPr>
                <a:cxnSpLocks/>
              </p:cNvCxnSpPr>
              <p:nvPr/>
            </p:nvCxnSpPr>
            <p:spPr>
              <a:xfrm>
                <a:off x="2759978" y="2215216"/>
                <a:ext cx="0" cy="1316549"/>
              </a:xfrm>
              <a:prstGeom prst="line">
                <a:avLst/>
              </a:prstGeom>
              <a:ln>
                <a:gradFill>
                  <a:gsLst>
                    <a:gs pos="0">
                      <a:schemeClr val="tx1">
                        <a:lumMod val="85000"/>
                        <a:lumOff val="1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ln>
            </p:spPr>
            <p:style>
              <a:lnRef idx="1">
                <a:schemeClr val="dk1"/>
              </a:lnRef>
              <a:fillRef idx="0">
                <a:schemeClr val="dk1"/>
              </a:fillRef>
              <a:effectRef idx="0">
                <a:schemeClr val="dk1"/>
              </a:effectRef>
              <a:fontRef idx="minor">
                <a:schemeClr val="tx1"/>
              </a:fontRef>
            </p:style>
          </p:cxnSp>
        </p:grpSp>
        <p:sp>
          <p:nvSpPr>
            <p:cNvPr id="48" name="TextBox 47">
              <a:extLst>
                <a:ext uri="{FF2B5EF4-FFF2-40B4-BE49-F238E27FC236}">
                  <a16:creationId xmlns:a16="http://schemas.microsoft.com/office/drawing/2014/main" id="{3EA056C1-609C-4FDC-AA92-E5E049403EDF}"/>
                </a:ext>
              </a:extLst>
            </p:cNvPr>
            <p:cNvSpPr txBox="1"/>
            <p:nvPr/>
          </p:nvSpPr>
          <p:spPr>
            <a:xfrm>
              <a:off x="3842154" y="1454048"/>
              <a:ext cx="1635853" cy="384721"/>
            </a:xfrm>
            <a:prstGeom prst="rect">
              <a:avLst/>
            </a:prstGeom>
            <a:noFill/>
          </p:spPr>
          <p:txBody>
            <a:bodyPr wrap="square" rtlCol="0">
              <a:spAutoFit/>
            </a:bodyPr>
            <a:lstStyle/>
            <a:p>
              <a:r>
                <a:rPr lang="en-US" sz="1100" b="1" dirty="0">
                  <a:solidFill>
                    <a:schemeClr val="accent1">
                      <a:lumMod val="75000"/>
                    </a:schemeClr>
                  </a:solidFill>
                </a:rPr>
                <a:t>Phase II</a:t>
              </a:r>
            </a:p>
            <a:p>
              <a:r>
                <a:rPr lang="en-US" sz="800" b="1" dirty="0">
                  <a:solidFill>
                    <a:schemeClr val="accent1">
                      <a:lumMod val="75000"/>
                    </a:schemeClr>
                  </a:solidFill>
                </a:rPr>
                <a:t>(Emphasis on automated driving)</a:t>
              </a:r>
            </a:p>
          </p:txBody>
        </p:sp>
      </p:grpSp>
      <p:grpSp>
        <p:nvGrpSpPr>
          <p:cNvPr id="58" name="Group 57">
            <a:extLst>
              <a:ext uri="{FF2B5EF4-FFF2-40B4-BE49-F238E27FC236}">
                <a16:creationId xmlns:a16="http://schemas.microsoft.com/office/drawing/2014/main" id="{23233376-3D3C-48E9-930B-3516359BFDE9}"/>
              </a:ext>
            </a:extLst>
          </p:cNvPr>
          <p:cNvGrpSpPr/>
          <p:nvPr/>
        </p:nvGrpSpPr>
        <p:grpSpPr>
          <a:xfrm>
            <a:off x="142613" y="3218612"/>
            <a:ext cx="3588557" cy="875616"/>
            <a:chOff x="159214" y="2898370"/>
            <a:chExt cx="3588557" cy="1247110"/>
          </a:xfrm>
        </p:grpSpPr>
        <p:grpSp>
          <p:nvGrpSpPr>
            <p:cNvPr id="42" name="Group 41">
              <a:extLst>
                <a:ext uri="{FF2B5EF4-FFF2-40B4-BE49-F238E27FC236}">
                  <a16:creationId xmlns:a16="http://schemas.microsoft.com/office/drawing/2014/main" id="{27B99F7C-B6DC-4009-A96C-DA93E9FDFC19}"/>
                </a:ext>
              </a:extLst>
            </p:cNvPr>
            <p:cNvGrpSpPr/>
            <p:nvPr/>
          </p:nvGrpSpPr>
          <p:grpSpPr>
            <a:xfrm>
              <a:off x="178101" y="2898370"/>
              <a:ext cx="3569670" cy="1247110"/>
              <a:chOff x="360727" y="2215216"/>
              <a:chExt cx="2399251" cy="1316549"/>
            </a:xfrm>
            <a:effectLst>
              <a:outerShdw blurRad="76200" dir="18900000" sy="23000" kx="-1200000" algn="bl" rotWithShape="0">
                <a:prstClr val="black">
                  <a:alpha val="20000"/>
                </a:prstClr>
              </a:outerShdw>
            </a:effectLst>
          </p:grpSpPr>
          <p:cxnSp>
            <p:nvCxnSpPr>
              <p:cNvPr id="37" name="Straight Connector 36">
                <a:extLst>
                  <a:ext uri="{FF2B5EF4-FFF2-40B4-BE49-F238E27FC236}">
                    <a16:creationId xmlns:a16="http://schemas.microsoft.com/office/drawing/2014/main" id="{A88EA732-F907-440F-BF55-7005291BF2DB}"/>
                  </a:ext>
                </a:extLst>
              </p:cNvPr>
              <p:cNvCxnSpPr/>
              <p:nvPr/>
            </p:nvCxnSpPr>
            <p:spPr>
              <a:xfrm>
                <a:off x="360727" y="2215216"/>
                <a:ext cx="2399251" cy="0"/>
              </a:xfrm>
              <a:prstGeom prst="line">
                <a:avLst/>
              </a:prstGeom>
              <a:ln>
                <a:gradFill>
                  <a:gsLst>
                    <a:gs pos="0">
                      <a:schemeClr val="tx1">
                        <a:lumMod val="85000"/>
                        <a:lumOff val="1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F88138C2-FF4A-4ECD-9DEC-32D759EA5EB0}"/>
                  </a:ext>
                </a:extLst>
              </p:cNvPr>
              <p:cNvCxnSpPr>
                <a:cxnSpLocks/>
              </p:cNvCxnSpPr>
              <p:nvPr/>
            </p:nvCxnSpPr>
            <p:spPr>
              <a:xfrm>
                <a:off x="362126" y="2215216"/>
                <a:ext cx="0" cy="1316549"/>
              </a:xfrm>
              <a:prstGeom prst="line">
                <a:avLst/>
              </a:prstGeom>
              <a:ln>
                <a:gradFill>
                  <a:gsLst>
                    <a:gs pos="0">
                      <a:schemeClr val="tx1">
                        <a:lumMod val="85000"/>
                        <a:lumOff val="1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AC375A6C-464A-4D2E-8812-8DFD24754926}"/>
                  </a:ext>
                </a:extLst>
              </p:cNvPr>
              <p:cNvCxnSpPr>
                <a:cxnSpLocks/>
              </p:cNvCxnSpPr>
              <p:nvPr/>
            </p:nvCxnSpPr>
            <p:spPr>
              <a:xfrm>
                <a:off x="2759978" y="2215216"/>
                <a:ext cx="0" cy="1316549"/>
              </a:xfrm>
              <a:prstGeom prst="line">
                <a:avLst/>
              </a:prstGeom>
              <a:ln>
                <a:gradFill>
                  <a:gsLst>
                    <a:gs pos="0">
                      <a:schemeClr val="tx1">
                        <a:lumMod val="85000"/>
                        <a:lumOff val="1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ln>
            </p:spPr>
            <p:style>
              <a:lnRef idx="1">
                <a:schemeClr val="dk1"/>
              </a:lnRef>
              <a:fillRef idx="0">
                <a:schemeClr val="dk1"/>
              </a:fillRef>
              <a:effectRef idx="0">
                <a:schemeClr val="dk1"/>
              </a:effectRef>
              <a:fontRef idx="minor">
                <a:schemeClr val="tx1"/>
              </a:fontRef>
            </p:style>
          </p:cxnSp>
        </p:grpSp>
        <p:sp>
          <p:nvSpPr>
            <p:cNvPr id="49" name="TextBox 48">
              <a:extLst>
                <a:ext uri="{FF2B5EF4-FFF2-40B4-BE49-F238E27FC236}">
                  <a16:creationId xmlns:a16="http://schemas.microsoft.com/office/drawing/2014/main" id="{23F83172-DB0F-4EBE-9C1A-00DF93955150}"/>
                </a:ext>
              </a:extLst>
            </p:cNvPr>
            <p:cNvSpPr txBox="1"/>
            <p:nvPr/>
          </p:nvSpPr>
          <p:spPr>
            <a:xfrm>
              <a:off x="159214" y="2919298"/>
              <a:ext cx="2533255" cy="547945"/>
            </a:xfrm>
            <a:prstGeom prst="rect">
              <a:avLst/>
            </a:prstGeom>
            <a:noFill/>
          </p:spPr>
          <p:txBody>
            <a:bodyPr wrap="square" rtlCol="0">
              <a:spAutoFit/>
            </a:bodyPr>
            <a:lstStyle/>
            <a:p>
              <a:r>
                <a:rPr lang="en-US" sz="1100" b="1" dirty="0">
                  <a:solidFill>
                    <a:schemeClr val="accent1">
                      <a:lumMod val="75000"/>
                    </a:schemeClr>
                  </a:solidFill>
                </a:rPr>
                <a:t>Phase I</a:t>
              </a:r>
            </a:p>
            <a:p>
              <a:r>
                <a:rPr lang="en-US" sz="800" b="1" dirty="0">
                  <a:solidFill>
                    <a:schemeClr val="accent1">
                      <a:lumMod val="75000"/>
                    </a:schemeClr>
                  </a:solidFill>
                </a:rPr>
                <a:t>(Emphasis on sharing, integrations and evaluations)</a:t>
              </a:r>
            </a:p>
          </p:txBody>
        </p:sp>
      </p:grpSp>
      <p:pic>
        <p:nvPicPr>
          <p:cNvPr id="51" name="Picture 50">
            <a:extLst>
              <a:ext uri="{FF2B5EF4-FFF2-40B4-BE49-F238E27FC236}">
                <a16:creationId xmlns:a16="http://schemas.microsoft.com/office/drawing/2014/main" id="{A2AE6B13-CFCE-4536-B59C-F0375AD6B73E}"/>
              </a:ext>
            </a:extLst>
          </p:cNvPr>
          <p:cNvPicPr>
            <a:picLocks noChangeAspect="1"/>
          </p:cNvPicPr>
          <p:nvPr/>
        </p:nvPicPr>
        <p:blipFill>
          <a:blip r:embed="rId5"/>
          <a:stretch>
            <a:fillRect/>
          </a:stretch>
        </p:blipFill>
        <p:spPr>
          <a:xfrm>
            <a:off x="7661541" y="1701139"/>
            <a:ext cx="544282" cy="626377"/>
          </a:xfrm>
          <a:prstGeom prst="rect">
            <a:avLst/>
          </a:prstGeom>
          <a:effectLst>
            <a:outerShdw blurRad="50800" dist="38100" dir="2700000" algn="tl" rotWithShape="0">
              <a:prstClr val="black">
                <a:alpha val="40000"/>
              </a:prstClr>
            </a:outerShdw>
          </a:effectLst>
        </p:spPr>
      </p:pic>
      <p:pic>
        <p:nvPicPr>
          <p:cNvPr id="52" name="Picture 51">
            <a:extLst>
              <a:ext uri="{FF2B5EF4-FFF2-40B4-BE49-F238E27FC236}">
                <a16:creationId xmlns:a16="http://schemas.microsoft.com/office/drawing/2014/main" id="{560196FA-00CA-47F0-BE9B-BF188DFCC08E}"/>
              </a:ext>
            </a:extLst>
          </p:cNvPr>
          <p:cNvPicPr>
            <a:picLocks noChangeAspect="1"/>
          </p:cNvPicPr>
          <p:nvPr/>
        </p:nvPicPr>
        <p:blipFill>
          <a:blip r:embed="rId5"/>
          <a:stretch>
            <a:fillRect/>
          </a:stretch>
        </p:blipFill>
        <p:spPr>
          <a:xfrm>
            <a:off x="3906553" y="3584584"/>
            <a:ext cx="544282" cy="626377"/>
          </a:xfrm>
          <a:prstGeom prst="rect">
            <a:avLst/>
          </a:prstGeom>
          <a:effectLst>
            <a:outerShdw blurRad="50800" dist="38100" dir="2700000" algn="tl" rotWithShape="0">
              <a:prstClr val="black">
                <a:alpha val="40000"/>
              </a:prstClr>
            </a:outerShdw>
          </a:effectLst>
        </p:spPr>
      </p:pic>
      <p:sp>
        <p:nvSpPr>
          <p:cNvPr id="53" name="TextBox 52">
            <a:extLst>
              <a:ext uri="{FF2B5EF4-FFF2-40B4-BE49-F238E27FC236}">
                <a16:creationId xmlns:a16="http://schemas.microsoft.com/office/drawing/2014/main" id="{F40D5E26-CB28-41C1-A49D-04362D9B4FC0}"/>
              </a:ext>
            </a:extLst>
          </p:cNvPr>
          <p:cNvSpPr txBox="1"/>
          <p:nvPr/>
        </p:nvSpPr>
        <p:spPr>
          <a:xfrm>
            <a:off x="48730" y="5108681"/>
            <a:ext cx="808985" cy="507831"/>
          </a:xfrm>
          <a:prstGeom prst="rect">
            <a:avLst/>
          </a:prstGeom>
          <a:noFill/>
        </p:spPr>
        <p:txBody>
          <a:bodyPr wrap="square" rtlCol="0">
            <a:spAutoFit/>
          </a:bodyPr>
          <a:lstStyle/>
          <a:p>
            <a:r>
              <a:rPr lang="en-US" sz="900" dirty="0"/>
              <a:t>Ride Hailing, Bike, Scooter &amp; Carsharing</a:t>
            </a:r>
          </a:p>
        </p:txBody>
      </p:sp>
      <p:sp>
        <p:nvSpPr>
          <p:cNvPr id="54" name="TextBox 53">
            <a:extLst>
              <a:ext uri="{FF2B5EF4-FFF2-40B4-BE49-F238E27FC236}">
                <a16:creationId xmlns:a16="http://schemas.microsoft.com/office/drawing/2014/main" id="{9FCD111E-28BC-46B9-8DDD-68DC87017393}"/>
              </a:ext>
            </a:extLst>
          </p:cNvPr>
          <p:cNvSpPr txBox="1"/>
          <p:nvPr/>
        </p:nvSpPr>
        <p:spPr>
          <a:xfrm>
            <a:off x="788616" y="4785719"/>
            <a:ext cx="808985" cy="369332"/>
          </a:xfrm>
          <a:prstGeom prst="rect">
            <a:avLst/>
          </a:prstGeom>
          <a:noFill/>
        </p:spPr>
        <p:txBody>
          <a:bodyPr wrap="square" rtlCol="0">
            <a:spAutoFit/>
          </a:bodyPr>
          <a:lstStyle/>
          <a:p>
            <a:r>
              <a:rPr lang="en-US" sz="900" dirty="0"/>
              <a:t>Intermodal Integrations</a:t>
            </a:r>
          </a:p>
        </p:txBody>
      </p:sp>
      <p:sp>
        <p:nvSpPr>
          <p:cNvPr id="55" name="TextBox 54">
            <a:extLst>
              <a:ext uri="{FF2B5EF4-FFF2-40B4-BE49-F238E27FC236}">
                <a16:creationId xmlns:a16="http://schemas.microsoft.com/office/drawing/2014/main" id="{BF90FCB1-E404-4ED9-8AB8-109465CC91BD}"/>
              </a:ext>
            </a:extLst>
          </p:cNvPr>
          <p:cNvSpPr txBox="1"/>
          <p:nvPr/>
        </p:nvSpPr>
        <p:spPr>
          <a:xfrm>
            <a:off x="1597601" y="4508720"/>
            <a:ext cx="808985" cy="369332"/>
          </a:xfrm>
          <a:prstGeom prst="rect">
            <a:avLst/>
          </a:prstGeom>
          <a:noFill/>
        </p:spPr>
        <p:txBody>
          <a:bodyPr wrap="square" rtlCol="0">
            <a:spAutoFit/>
          </a:bodyPr>
          <a:lstStyle/>
          <a:p>
            <a:r>
              <a:rPr lang="en-US" sz="900" dirty="0"/>
              <a:t>Payment</a:t>
            </a:r>
          </a:p>
          <a:p>
            <a:r>
              <a:rPr lang="en-US" sz="900" dirty="0"/>
              <a:t>Integrations</a:t>
            </a:r>
          </a:p>
        </p:txBody>
      </p:sp>
      <p:sp>
        <p:nvSpPr>
          <p:cNvPr id="56" name="TextBox 55">
            <a:extLst>
              <a:ext uri="{FF2B5EF4-FFF2-40B4-BE49-F238E27FC236}">
                <a16:creationId xmlns:a16="http://schemas.microsoft.com/office/drawing/2014/main" id="{941DC130-783B-4681-A538-00598FFDBA45}"/>
              </a:ext>
            </a:extLst>
          </p:cNvPr>
          <p:cNvSpPr txBox="1"/>
          <p:nvPr/>
        </p:nvSpPr>
        <p:spPr>
          <a:xfrm>
            <a:off x="2907780" y="3963870"/>
            <a:ext cx="808985" cy="369332"/>
          </a:xfrm>
          <a:prstGeom prst="rect">
            <a:avLst/>
          </a:prstGeom>
          <a:noFill/>
        </p:spPr>
        <p:txBody>
          <a:bodyPr wrap="square" rtlCol="0">
            <a:spAutoFit/>
          </a:bodyPr>
          <a:lstStyle/>
          <a:p>
            <a:r>
              <a:rPr lang="en-US" sz="900" dirty="0"/>
              <a:t>Piloting Programs</a:t>
            </a:r>
          </a:p>
        </p:txBody>
      </p:sp>
      <p:sp>
        <p:nvSpPr>
          <p:cNvPr id="57" name="TextBox 56">
            <a:extLst>
              <a:ext uri="{FF2B5EF4-FFF2-40B4-BE49-F238E27FC236}">
                <a16:creationId xmlns:a16="http://schemas.microsoft.com/office/drawing/2014/main" id="{C666E8A6-7077-415B-81C8-EB64650E8AA2}"/>
              </a:ext>
            </a:extLst>
          </p:cNvPr>
          <p:cNvSpPr txBox="1"/>
          <p:nvPr/>
        </p:nvSpPr>
        <p:spPr>
          <a:xfrm>
            <a:off x="2271375" y="4231721"/>
            <a:ext cx="808985" cy="369332"/>
          </a:xfrm>
          <a:prstGeom prst="rect">
            <a:avLst/>
          </a:prstGeom>
          <a:noFill/>
        </p:spPr>
        <p:txBody>
          <a:bodyPr wrap="square" rtlCol="0">
            <a:spAutoFit/>
          </a:bodyPr>
          <a:lstStyle/>
          <a:p>
            <a:r>
              <a:rPr lang="en-US" sz="900" dirty="0"/>
              <a:t>P3 Agreements</a:t>
            </a:r>
          </a:p>
        </p:txBody>
      </p:sp>
      <p:sp>
        <p:nvSpPr>
          <p:cNvPr id="60" name="TextBox 59">
            <a:extLst>
              <a:ext uri="{FF2B5EF4-FFF2-40B4-BE49-F238E27FC236}">
                <a16:creationId xmlns:a16="http://schemas.microsoft.com/office/drawing/2014/main" id="{72C8B24D-5DC6-41B9-AED1-E189043F9844}"/>
              </a:ext>
            </a:extLst>
          </p:cNvPr>
          <p:cNvSpPr txBox="1"/>
          <p:nvPr/>
        </p:nvSpPr>
        <p:spPr>
          <a:xfrm>
            <a:off x="4701054" y="2826514"/>
            <a:ext cx="808985" cy="369332"/>
          </a:xfrm>
          <a:prstGeom prst="rect">
            <a:avLst/>
          </a:prstGeom>
          <a:noFill/>
        </p:spPr>
        <p:txBody>
          <a:bodyPr wrap="square" rtlCol="0">
            <a:spAutoFit/>
          </a:bodyPr>
          <a:lstStyle/>
          <a:p>
            <a:r>
              <a:rPr lang="en-US" sz="900" dirty="0"/>
              <a:t>Automated Vehicles</a:t>
            </a:r>
          </a:p>
        </p:txBody>
      </p:sp>
      <p:sp>
        <p:nvSpPr>
          <p:cNvPr id="62" name="TextBox 61">
            <a:extLst>
              <a:ext uri="{FF2B5EF4-FFF2-40B4-BE49-F238E27FC236}">
                <a16:creationId xmlns:a16="http://schemas.microsoft.com/office/drawing/2014/main" id="{5FD6626C-1D15-4670-9388-F160937E9C72}"/>
              </a:ext>
            </a:extLst>
          </p:cNvPr>
          <p:cNvSpPr txBox="1"/>
          <p:nvPr/>
        </p:nvSpPr>
        <p:spPr>
          <a:xfrm>
            <a:off x="8260013" y="6188937"/>
            <a:ext cx="808985" cy="253916"/>
          </a:xfrm>
          <a:prstGeom prst="rect">
            <a:avLst/>
          </a:prstGeom>
          <a:noFill/>
        </p:spPr>
        <p:txBody>
          <a:bodyPr wrap="square" rtlCol="0">
            <a:spAutoFit/>
          </a:bodyPr>
          <a:lstStyle/>
          <a:p>
            <a:pPr algn="ctr"/>
            <a:r>
              <a:rPr lang="en-US" sz="1050" b="1" dirty="0"/>
              <a:t>Low</a:t>
            </a:r>
          </a:p>
        </p:txBody>
      </p:sp>
      <p:cxnSp>
        <p:nvCxnSpPr>
          <p:cNvPr id="63" name="Straight Arrow Connector 62">
            <a:extLst>
              <a:ext uri="{FF2B5EF4-FFF2-40B4-BE49-F238E27FC236}">
                <a16:creationId xmlns:a16="http://schemas.microsoft.com/office/drawing/2014/main" id="{FB91538D-6675-4C9B-AA9D-82B479F73C0A}"/>
              </a:ext>
            </a:extLst>
          </p:cNvPr>
          <p:cNvCxnSpPr>
            <a:cxnSpLocks/>
          </p:cNvCxnSpPr>
          <p:nvPr/>
        </p:nvCxnSpPr>
        <p:spPr>
          <a:xfrm flipV="1">
            <a:off x="8680210" y="1835888"/>
            <a:ext cx="4628" cy="1807068"/>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8862238E-32C9-4610-A73A-1A2F37B66337}"/>
              </a:ext>
            </a:extLst>
          </p:cNvPr>
          <p:cNvSpPr txBox="1"/>
          <p:nvPr/>
        </p:nvSpPr>
        <p:spPr>
          <a:xfrm>
            <a:off x="8278069" y="3715453"/>
            <a:ext cx="808985" cy="415498"/>
          </a:xfrm>
          <a:prstGeom prst="rect">
            <a:avLst/>
          </a:prstGeom>
          <a:noFill/>
        </p:spPr>
        <p:txBody>
          <a:bodyPr wrap="square" rtlCol="0">
            <a:spAutoFit/>
          </a:bodyPr>
          <a:lstStyle/>
          <a:p>
            <a:pPr algn="ctr"/>
            <a:r>
              <a:rPr lang="en-US" sz="1050" b="1" dirty="0"/>
              <a:t>Level of value</a:t>
            </a:r>
          </a:p>
        </p:txBody>
      </p:sp>
      <p:cxnSp>
        <p:nvCxnSpPr>
          <p:cNvPr id="67" name="Straight Arrow Connector 66">
            <a:extLst>
              <a:ext uri="{FF2B5EF4-FFF2-40B4-BE49-F238E27FC236}">
                <a16:creationId xmlns:a16="http://schemas.microsoft.com/office/drawing/2014/main" id="{7B1AE272-E321-4433-9FCB-F1E1641FAD40}"/>
              </a:ext>
            </a:extLst>
          </p:cNvPr>
          <p:cNvCxnSpPr>
            <a:cxnSpLocks/>
          </p:cNvCxnSpPr>
          <p:nvPr/>
        </p:nvCxnSpPr>
        <p:spPr>
          <a:xfrm flipH="1">
            <a:off x="8651198" y="4129692"/>
            <a:ext cx="26616" cy="2030346"/>
          </a:xfrm>
          <a:prstGeom prst="straightConnector1">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876F475D-3C49-4E69-9627-934C6824BCF8}"/>
              </a:ext>
            </a:extLst>
          </p:cNvPr>
          <p:cNvSpPr txBox="1"/>
          <p:nvPr/>
        </p:nvSpPr>
        <p:spPr>
          <a:xfrm>
            <a:off x="6564834" y="1981762"/>
            <a:ext cx="808985" cy="369332"/>
          </a:xfrm>
          <a:prstGeom prst="rect">
            <a:avLst/>
          </a:prstGeom>
          <a:noFill/>
        </p:spPr>
        <p:txBody>
          <a:bodyPr wrap="square" rtlCol="0">
            <a:spAutoFit/>
          </a:bodyPr>
          <a:lstStyle/>
          <a:p>
            <a:r>
              <a:rPr lang="en-US" sz="900" dirty="0"/>
              <a:t>Resource Planning</a:t>
            </a:r>
          </a:p>
        </p:txBody>
      </p:sp>
      <p:sp>
        <p:nvSpPr>
          <p:cNvPr id="72" name="TextBox 71">
            <a:extLst>
              <a:ext uri="{FF2B5EF4-FFF2-40B4-BE49-F238E27FC236}">
                <a16:creationId xmlns:a16="http://schemas.microsoft.com/office/drawing/2014/main" id="{351477F9-0951-4C4B-8AB4-FFB95CACF8DB}"/>
              </a:ext>
            </a:extLst>
          </p:cNvPr>
          <p:cNvSpPr txBox="1"/>
          <p:nvPr/>
        </p:nvSpPr>
        <p:spPr>
          <a:xfrm>
            <a:off x="5312099" y="2561814"/>
            <a:ext cx="888316" cy="230832"/>
          </a:xfrm>
          <a:prstGeom prst="rect">
            <a:avLst/>
          </a:prstGeom>
          <a:noFill/>
        </p:spPr>
        <p:txBody>
          <a:bodyPr wrap="square" rtlCol="0">
            <a:spAutoFit/>
          </a:bodyPr>
          <a:lstStyle/>
          <a:p>
            <a:r>
              <a:rPr lang="en-US" sz="900" dirty="0"/>
              <a:t>Infrastructure</a:t>
            </a:r>
          </a:p>
        </p:txBody>
      </p:sp>
      <p:sp>
        <p:nvSpPr>
          <p:cNvPr id="77" name="TextBox 76">
            <a:extLst>
              <a:ext uri="{FF2B5EF4-FFF2-40B4-BE49-F238E27FC236}">
                <a16:creationId xmlns:a16="http://schemas.microsoft.com/office/drawing/2014/main" id="{CB3B6425-620B-41EA-BB20-3B51A7BAD0C4}"/>
              </a:ext>
            </a:extLst>
          </p:cNvPr>
          <p:cNvSpPr txBox="1"/>
          <p:nvPr/>
        </p:nvSpPr>
        <p:spPr>
          <a:xfrm>
            <a:off x="5048463" y="4055473"/>
            <a:ext cx="1817844" cy="1200329"/>
          </a:xfrm>
          <a:prstGeom prst="rect">
            <a:avLst/>
          </a:prstGeom>
          <a:solidFill>
            <a:schemeClr val="bg1"/>
          </a:solidFill>
        </p:spPr>
        <p:txBody>
          <a:bodyPr wrap="square" rtlCol="0">
            <a:spAutoFit/>
          </a:bodyPr>
          <a:lstStyle/>
          <a:p>
            <a:pPr algn="ctr"/>
            <a:r>
              <a:rPr lang="en-US" sz="2400" b="1" dirty="0">
                <a:solidFill>
                  <a:schemeClr val="accent1">
                    <a:lumMod val="75000"/>
                  </a:schemeClr>
                </a:solidFill>
              </a:rPr>
              <a:t>Shared Intermodal  Mobility</a:t>
            </a:r>
          </a:p>
        </p:txBody>
      </p:sp>
      <p:pic>
        <p:nvPicPr>
          <p:cNvPr id="101" name="Picture 100">
            <a:extLst>
              <a:ext uri="{FF2B5EF4-FFF2-40B4-BE49-F238E27FC236}">
                <a16:creationId xmlns:a16="http://schemas.microsoft.com/office/drawing/2014/main" id="{E0142194-65E2-483B-AA67-BC5DE8D68499}"/>
              </a:ext>
            </a:extLst>
          </p:cNvPr>
          <p:cNvPicPr>
            <a:picLocks noChangeAspect="1"/>
          </p:cNvPicPr>
          <p:nvPr/>
        </p:nvPicPr>
        <p:blipFill rotWithShape="1">
          <a:blip r:embed="rId6"/>
          <a:srcRect l="43299" t="5066" r="-11314" b="8500"/>
          <a:stretch/>
        </p:blipFill>
        <p:spPr>
          <a:xfrm>
            <a:off x="3917736" y="4120564"/>
            <a:ext cx="1034492" cy="756826"/>
          </a:xfrm>
          <a:prstGeom prst="rect">
            <a:avLst/>
          </a:prstGeom>
        </p:spPr>
      </p:pic>
      <p:sp>
        <p:nvSpPr>
          <p:cNvPr id="102" name="TextBox 101">
            <a:extLst>
              <a:ext uri="{FF2B5EF4-FFF2-40B4-BE49-F238E27FC236}">
                <a16:creationId xmlns:a16="http://schemas.microsoft.com/office/drawing/2014/main" id="{8E86AD3C-AF98-4CB4-9EC0-326640316000}"/>
              </a:ext>
            </a:extLst>
          </p:cNvPr>
          <p:cNvSpPr txBox="1"/>
          <p:nvPr/>
        </p:nvSpPr>
        <p:spPr>
          <a:xfrm>
            <a:off x="8307703" y="1591690"/>
            <a:ext cx="808985" cy="253916"/>
          </a:xfrm>
          <a:prstGeom prst="rect">
            <a:avLst/>
          </a:prstGeom>
          <a:noFill/>
        </p:spPr>
        <p:txBody>
          <a:bodyPr wrap="square" rtlCol="0">
            <a:spAutoFit/>
          </a:bodyPr>
          <a:lstStyle/>
          <a:p>
            <a:pPr algn="ctr"/>
            <a:r>
              <a:rPr lang="en-US" sz="1050" b="1" dirty="0"/>
              <a:t>High</a:t>
            </a:r>
          </a:p>
        </p:txBody>
      </p:sp>
      <p:sp>
        <p:nvSpPr>
          <p:cNvPr id="103" name="TextBox 102">
            <a:extLst>
              <a:ext uri="{FF2B5EF4-FFF2-40B4-BE49-F238E27FC236}">
                <a16:creationId xmlns:a16="http://schemas.microsoft.com/office/drawing/2014/main" id="{B6E60E86-3863-4B61-AAF2-542C9D3F1630}"/>
              </a:ext>
            </a:extLst>
          </p:cNvPr>
          <p:cNvSpPr txBox="1"/>
          <p:nvPr/>
        </p:nvSpPr>
        <p:spPr>
          <a:xfrm>
            <a:off x="54558" y="949461"/>
            <a:ext cx="3585153" cy="1615827"/>
          </a:xfrm>
          <a:prstGeom prst="rect">
            <a:avLst/>
          </a:prstGeom>
          <a:solidFill>
            <a:schemeClr val="bg1"/>
          </a:solidFill>
        </p:spPr>
        <p:txBody>
          <a:bodyPr wrap="square" rtlCol="0">
            <a:spAutoFit/>
          </a:bodyPr>
          <a:lstStyle/>
          <a:p>
            <a:pPr algn="ctr"/>
            <a:r>
              <a:rPr lang="en-US" sz="1600" b="1" u="sng" dirty="0">
                <a:solidFill>
                  <a:schemeClr val="accent6"/>
                </a:solidFill>
              </a:rPr>
              <a:t>MaaS Definition</a:t>
            </a:r>
          </a:p>
          <a:p>
            <a:pPr marL="285750" indent="-285750">
              <a:buFontTx/>
              <a:buChar char="-"/>
            </a:pPr>
            <a:r>
              <a:rPr lang="en-US" sz="1200" b="1" dirty="0">
                <a:solidFill>
                  <a:schemeClr val="accent6"/>
                </a:solidFill>
              </a:rPr>
              <a:t>Personalized journey planning and management</a:t>
            </a:r>
          </a:p>
          <a:p>
            <a:pPr marL="285750" indent="-285750">
              <a:buFontTx/>
              <a:buChar char="-"/>
            </a:pPr>
            <a:r>
              <a:rPr lang="en-US" sz="1200" b="1" dirty="0">
                <a:solidFill>
                  <a:schemeClr val="accent6"/>
                </a:solidFill>
              </a:rPr>
              <a:t>Hassle-free digital payment and ticketing</a:t>
            </a:r>
          </a:p>
          <a:p>
            <a:pPr marL="285750" indent="-285750">
              <a:buFontTx/>
              <a:buChar char="-"/>
            </a:pPr>
            <a:r>
              <a:rPr lang="en-US" sz="1200" b="1" dirty="0">
                <a:solidFill>
                  <a:schemeClr val="accent6"/>
                </a:solidFill>
              </a:rPr>
              <a:t>First/Last mile transportation combining public transit, on-demand and shared mobility services</a:t>
            </a:r>
          </a:p>
          <a:p>
            <a:pPr marL="285750" indent="-285750">
              <a:buFontTx/>
              <a:buChar char="-"/>
            </a:pPr>
            <a:r>
              <a:rPr lang="en-US" sz="1200" b="1" dirty="0">
                <a:solidFill>
                  <a:schemeClr val="accent6"/>
                </a:solidFill>
              </a:rPr>
              <a:t>Optimization of data exchange to expand services</a:t>
            </a:r>
          </a:p>
          <a:p>
            <a:pPr marL="285750" indent="-285750">
              <a:buFontTx/>
              <a:buChar char="-"/>
            </a:pPr>
            <a:endParaRPr lang="en-US" sz="1100" b="1" dirty="0">
              <a:solidFill>
                <a:schemeClr val="accent6"/>
              </a:solidFill>
            </a:endParaRPr>
          </a:p>
        </p:txBody>
      </p:sp>
      <p:sp>
        <p:nvSpPr>
          <p:cNvPr id="44" name="Rectangle 43">
            <a:extLst>
              <a:ext uri="{FF2B5EF4-FFF2-40B4-BE49-F238E27FC236}">
                <a16:creationId xmlns:a16="http://schemas.microsoft.com/office/drawing/2014/main" id="{87005D89-FF8A-4E92-9CA3-21675488B3B8}"/>
              </a:ext>
            </a:extLst>
          </p:cNvPr>
          <p:cNvSpPr/>
          <p:nvPr/>
        </p:nvSpPr>
        <p:spPr>
          <a:xfrm>
            <a:off x="351733" y="88586"/>
            <a:ext cx="8434674" cy="583876"/>
          </a:xfrm>
          <a:prstGeom prst="rect">
            <a:avLst/>
          </a:prstGeom>
          <a:solidFill>
            <a:schemeClr val="bg1">
              <a:lumMod val="85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rPr>
              <a:t>DART’s Mobility as a Service Development Cycle</a:t>
            </a:r>
          </a:p>
        </p:txBody>
      </p:sp>
      <p:sp>
        <p:nvSpPr>
          <p:cNvPr id="50" name="TextBox 49">
            <a:extLst>
              <a:ext uri="{FF2B5EF4-FFF2-40B4-BE49-F238E27FC236}">
                <a16:creationId xmlns:a16="http://schemas.microsoft.com/office/drawing/2014/main" id="{2CF5AA02-8780-4647-A184-E4113C2A6F72}"/>
              </a:ext>
            </a:extLst>
          </p:cNvPr>
          <p:cNvSpPr txBox="1"/>
          <p:nvPr/>
        </p:nvSpPr>
        <p:spPr>
          <a:xfrm>
            <a:off x="6047408" y="2200296"/>
            <a:ext cx="808985" cy="369332"/>
          </a:xfrm>
          <a:prstGeom prst="rect">
            <a:avLst/>
          </a:prstGeom>
          <a:noFill/>
        </p:spPr>
        <p:txBody>
          <a:bodyPr wrap="square" rtlCol="0">
            <a:spAutoFit/>
          </a:bodyPr>
          <a:lstStyle/>
          <a:p>
            <a:r>
              <a:rPr lang="en-US" sz="900" dirty="0"/>
              <a:t>Mobility Behavior</a:t>
            </a:r>
          </a:p>
        </p:txBody>
      </p:sp>
      <p:sp>
        <p:nvSpPr>
          <p:cNvPr id="2" name="TextBox 1">
            <a:extLst>
              <a:ext uri="{FF2B5EF4-FFF2-40B4-BE49-F238E27FC236}">
                <a16:creationId xmlns:a16="http://schemas.microsoft.com/office/drawing/2014/main" id="{D29BBCE8-4ADE-437F-A24E-F4CA5B253E27}"/>
              </a:ext>
            </a:extLst>
          </p:cNvPr>
          <p:cNvSpPr txBox="1"/>
          <p:nvPr/>
        </p:nvSpPr>
        <p:spPr>
          <a:xfrm>
            <a:off x="246051" y="6353150"/>
            <a:ext cx="1894114" cy="230832"/>
          </a:xfrm>
          <a:prstGeom prst="rect">
            <a:avLst/>
          </a:prstGeom>
          <a:noFill/>
        </p:spPr>
        <p:txBody>
          <a:bodyPr wrap="square" rtlCol="0">
            <a:spAutoFit/>
          </a:bodyPr>
          <a:lstStyle/>
          <a:p>
            <a:r>
              <a:rPr lang="en-US" sz="900" i="1" dirty="0"/>
              <a:t>Point of Entry</a:t>
            </a:r>
          </a:p>
        </p:txBody>
      </p:sp>
      <p:sp>
        <p:nvSpPr>
          <p:cNvPr id="64" name="TextBox 63">
            <a:extLst>
              <a:ext uri="{FF2B5EF4-FFF2-40B4-BE49-F238E27FC236}">
                <a16:creationId xmlns:a16="http://schemas.microsoft.com/office/drawing/2014/main" id="{70BC66A2-31F6-4EC4-B6AB-598CDC791DE8}"/>
              </a:ext>
            </a:extLst>
          </p:cNvPr>
          <p:cNvSpPr txBox="1"/>
          <p:nvPr/>
        </p:nvSpPr>
        <p:spPr>
          <a:xfrm>
            <a:off x="6564834" y="6642556"/>
            <a:ext cx="2551855" cy="215444"/>
          </a:xfrm>
          <a:prstGeom prst="rect">
            <a:avLst/>
          </a:prstGeom>
          <a:noFill/>
        </p:spPr>
        <p:txBody>
          <a:bodyPr wrap="square" rtlCol="0">
            <a:spAutoFit/>
          </a:bodyPr>
          <a:lstStyle/>
          <a:p>
            <a:r>
              <a:rPr lang="en-US" sz="800" i="1" dirty="0"/>
              <a:t>Source: Roland Berger – Global Strategy Consulting Firm </a:t>
            </a:r>
          </a:p>
        </p:txBody>
      </p:sp>
      <p:sp>
        <p:nvSpPr>
          <p:cNvPr id="61" name="TextBox 60">
            <a:extLst>
              <a:ext uri="{FF2B5EF4-FFF2-40B4-BE49-F238E27FC236}">
                <a16:creationId xmlns:a16="http://schemas.microsoft.com/office/drawing/2014/main" id="{501A43FD-D3B9-4640-AFE2-869CA375318E}"/>
              </a:ext>
            </a:extLst>
          </p:cNvPr>
          <p:cNvSpPr txBox="1"/>
          <p:nvPr/>
        </p:nvSpPr>
        <p:spPr>
          <a:xfrm>
            <a:off x="4178327" y="3199546"/>
            <a:ext cx="808985" cy="369332"/>
          </a:xfrm>
          <a:prstGeom prst="rect">
            <a:avLst/>
          </a:prstGeom>
          <a:noFill/>
        </p:spPr>
        <p:txBody>
          <a:bodyPr wrap="square" rtlCol="0">
            <a:spAutoFit/>
          </a:bodyPr>
          <a:lstStyle/>
          <a:p>
            <a:r>
              <a:rPr lang="en-US" sz="900" dirty="0"/>
              <a:t>Business Modeling</a:t>
            </a:r>
          </a:p>
        </p:txBody>
      </p:sp>
    </p:spTree>
    <p:extLst>
      <p:ext uri="{BB962C8B-B14F-4D97-AF65-F5344CB8AC3E}">
        <p14:creationId xmlns:p14="http://schemas.microsoft.com/office/powerpoint/2010/main" val="100530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14BF561-A7B5-4A68-A4F0-1339BEF32E6A}"/>
              </a:ext>
            </a:extLst>
          </p:cNvPr>
          <p:cNvSpPr>
            <a:spLocks noGrp="1"/>
          </p:cNvSpPr>
          <p:nvPr>
            <p:ph sz="quarter" idx="10"/>
          </p:nvPr>
        </p:nvSpPr>
        <p:spPr/>
        <p:txBody>
          <a:bodyPr/>
          <a:lstStyle/>
          <a:p>
            <a:r>
              <a:rPr lang="en-US" sz="2800" dirty="0"/>
              <a:t>Define </a:t>
            </a:r>
            <a:r>
              <a:rPr lang="en-US" sz="2800" dirty="0" err="1"/>
              <a:t>MaaS</a:t>
            </a:r>
            <a:endParaRPr lang="en-US" sz="2800" dirty="0"/>
          </a:p>
          <a:p>
            <a:r>
              <a:rPr lang="en-US" sz="2800" dirty="0"/>
              <a:t>Trends &amp; Industry Outlook</a:t>
            </a:r>
          </a:p>
          <a:p>
            <a:r>
              <a:rPr lang="en-US" sz="2800" dirty="0"/>
              <a:t>DFW Region</a:t>
            </a:r>
          </a:p>
          <a:p>
            <a:r>
              <a:rPr lang="en-US" sz="2800" dirty="0"/>
              <a:t>Questions to Consider</a:t>
            </a:r>
          </a:p>
          <a:p>
            <a:r>
              <a:rPr lang="en-US" sz="2800" dirty="0" err="1"/>
              <a:t>MaaS</a:t>
            </a:r>
            <a:r>
              <a:rPr lang="en-US" sz="2800" dirty="0"/>
              <a:t> Framework</a:t>
            </a:r>
          </a:p>
          <a:p>
            <a:r>
              <a:rPr lang="en-US" sz="2800" dirty="0" err="1"/>
              <a:t>MaaS</a:t>
            </a:r>
            <a:r>
              <a:rPr lang="en-US" sz="2800" dirty="0"/>
              <a:t> Development Cycle</a:t>
            </a:r>
          </a:p>
          <a:p>
            <a:r>
              <a:rPr lang="en-US" sz="2800" dirty="0"/>
              <a:t>Short Term Initiatives</a:t>
            </a:r>
          </a:p>
          <a:p>
            <a:pPr marL="0" indent="0">
              <a:buNone/>
            </a:pPr>
            <a:endParaRPr lang="en-US" sz="3200" dirty="0"/>
          </a:p>
        </p:txBody>
      </p:sp>
      <p:sp>
        <p:nvSpPr>
          <p:cNvPr id="5" name="Title 4">
            <a:extLst>
              <a:ext uri="{FF2B5EF4-FFF2-40B4-BE49-F238E27FC236}">
                <a16:creationId xmlns:a16="http://schemas.microsoft.com/office/drawing/2014/main" id="{0799A9AA-75B8-46C0-BED7-1C7D20EF4B96}"/>
              </a:ext>
            </a:extLst>
          </p:cNvPr>
          <p:cNvSpPr>
            <a:spLocks noGrp="1"/>
          </p:cNvSpPr>
          <p:nvPr>
            <p:ph type="title"/>
          </p:nvPr>
        </p:nvSpPr>
        <p:spPr/>
        <p:txBody>
          <a:bodyPr/>
          <a:lstStyle/>
          <a:p>
            <a:r>
              <a:rPr lang="en-US" dirty="0"/>
              <a:t>Agenda</a:t>
            </a:r>
          </a:p>
        </p:txBody>
      </p:sp>
      <p:pic>
        <p:nvPicPr>
          <p:cNvPr id="9" name="Picture 2" descr="Image result for future images">
            <a:extLst>
              <a:ext uri="{FF2B5EF4-FFF2-40B4-BE49-F238E27FC236}">
                <a16:creationId xmlns:a16="http://schemas.microsoft.com/office/drawing/2014/main" id="{B8ED778E-A4EC-4123-A2B6-DB86E35178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727"/>
          <a:stretch/>
        </p:blipFill>
        <p:spPr bwMode="auto">
          <a:xfrm>
            <a:off x="4804165" y="1517300"/>
            <a:ext cx="4339835" cy="3623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49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5FA55A-E17A-432C-BC78-0DD2002CE340}"/>
              </a:ext>
            </a:extLst>
          </p:cNvPr>
          <p:cNvSpPr>
            <a:spLocks noGrp="1"/>
          </p:cNvSpPr>
          <p:nvPr>
            <p:ph type="title"/>
          </p:nvPr>
        </p:nvSpPr>
        <p:spPr>
          <a:xfrm>
            <a:off x="620002" y="77967"/>
            <a:ext cx="8058150" cy="1439333"/>
          </a:xfrm>
        </p:spPr>
        <p:txBody>
          <a:bodyPr/>
          <a:lstStyle/>
          <a:p>
            <a:r>
              <a:rPr lang="en-US" dirty="0"/>
              <a:t>Short Term Initiatives</a:t>
            </a:r>
          </a:p>
        </p:txBody>
      </p:sp>
      <p:sp>
        <p:nvSpPr>
          <p:cNvPr id="7" name="Text Placeholder 4">
            <a:extLst>
              <a:ext uri="{FF2B5EF4-FFF2-40B4-BE49-F238E27FC236}">
                <a16:creationId xmlns:a16="http://schemas.microsoft.com/office/drawing/2014/main" id="{F3EE70C3-5F33-459C-AD5C-2794FDD9E6DF}"/>
              </a:ext>
            </a:extLst>
          </p:cNvPr>
          <p:cNvSpPr txBox="1">
            <a:spLocks/>
          </p:cNvSpPr>
          <p:nvPr/>
        </p:nvSpPr>
        <p:spPr>
          <a:xfrm>
            <a:off x="806558" y="1833156"/>
            <a:ext cx="7648819" cy="4248535"/>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Calibri" panose="020F0502020204030204" pitchFamily="34" charset="0"/>
                <a:ea typeface="+mn-ea"/>
                <a:cs typeface="+mn-cs"/>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kern="1200">
                <a:solidFill>
                  <a:schemeClr val="tx1"/>
                </a:solidFill>
                <a:latin typeface="Calibri" panose="020F0502020204030204" pitchFamily="34" charset="0"/>
                <a:ea typeface="+mn-ea"/>
                <a:cs typeface="+mn-cs"/>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kern="1200">
                <a:solidFill>
                  <a:schemeClr val="tx1"/>
                </a:solidFill>
                <a:latin typeface="Calibri" panose="020F0502020204030204" pitchFamily="34" charset="0"/>
                <a:ea typeface="+mn-ea"/>
                <a:cs typeface="+mn-cs"/>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kern="1200">
                <a:solidFill>
                  <a:schemeClr val="tx1"/>
                </a:solidFill>
                <a:latin typeface="Calibri" panose="020F0502020204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Integrating a range of services</a:t>
            </a:r>
          </a:p>
          <a:p>
            <a:r>
              <a:rPr lang="en-US" sz="2800" dirty="0"/>
              <a:t>Identifying new mobility opportunities</a:t>
            </a:r>
          </a:p>
          <a:p>
            <a:r>
              <a:rPr lang="en-US" sz="2800" dirty="0"/>
              <a:t>Assessing pilot programs to determine viability in the DART platform of services</a:t>
            </a:r>
          </a:p>
          <a:p>
            <a:r>
              <a:rPr lang="en-US" sz="2800" dirty="0"/>
              <a:t>Aligning with cities to adopt mobility as a service framework</a:t>
            </a:r>
          </a:p>
          <a:p>
            <a:r>
              <a:rPr lang="en-US" sz="2800" dirty="0"/>
              <a:t>Improving current and exploring new technologies to enhance the rider experience</a:t>
            </a:r>
          </a:p>
        </p:txBody>
      </p:sp>
    </p:spTree>
    <p:extLst>
      <p:ext uri="{BB962C8B-B14F-4D97-AF65-F5344CB8AC3E}">
        <p14:creationId xmlns:p14="http://schemas.microsoft.com/office/powerpoint/2010/main" val="3641892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6DEFF4-3233-4419-B51F-A19B0023ADC2}"/>
              </a:ext>
            </a:extLst>
          </p:cNvPr>
          <p:cNvSpPr>
            <a:spLocks noGrp="1"/>
          </p:cNvSpPr>
          <p:nvPr>
            <p:ph type="body" sz="quarter" idx="10"/>
          </p:nvPr>
        </p:nvSpPr>
        <p:spPr/>
        <p:txBody>
          <a:bodyPr/>
          <a:lstStyle/>
          <a:p>
            <a:r>
              <a:rPr lang="en-US" dirty="0"/>
              <a:t>Questions</a:t>
            </a:r>
          </a:p>
        </p:txBody>
      </p:sp>
    </p:spTree>
    <p:extLst>
      <p:ext uri="{BB962C8B-B14F-4D97-AF65-F5344CB8AC3E}">
        <p14:creationId xmlns:p14="http://schemas.microsoft.com/office/powerpoint/2010/main" val="376347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B09E79-8F92-4269-9021-352204ADC699}"/>
              </a:ext>
            </a:extLst>
          </p:cNvPr>
          <p:cNvPicPr>
            <a:picLocks noChangeAspect="1"/>
          </p:cNvPicPr>
          <p:nvPr/>
        </p:nvPicPr>
        <p:blipFill>
          <a:blip r:embed="rId3"/>
          <a:stretch>
            <a:fillRect/>
          </a:stretch>
        </p:blipFill>
        <p:spPr>
          <a:xfrm>
            <a:off x="-263364" y="543392"/>
            <a:ext cx="9858807" cy="5969833"/>
          </a:xfrm>
          <a:prstGeom prst="rect">
            <a:avLst/>
          </a:prstGeom>
        </p:spPr>
      </p:pic>
      <p:sp>
        <p:nvSpPr>
          <p:cNvPr id="7" name="Oval 6">
            <a:extLst>
              <a:ext uri="{FF2B5EF4-FFF2-40B4-BE49-F238E27FC236}">
                <a16:creationId xmlns:a16="http://schemas.microsoft.com/office/drawing/2014/main" id="{E8311A80-0D68-4932-BC27-23CC8C73533F}"/>
              </a:ext>
            </a:extLst>
          </p:cNvPr>
          <p:cNvSpPr/>
          <p:nvPr/>
        </p:nvSpPr>
        <p:spPr>
          <a:xfrm>
            <a:off x="3505594" y="1746050"/>
            <a:ext cx="4225490" cy="3478330"/>
          </a:xfrm>
          <a:prstGeom prst="ellipse">
            <a:avLst/>
          </a:prstGeom>
          <a:solidFill>
            <a:srgbClr val="0019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FFC000"/>
                </a:solidFill>
                <a:effectLst>
                  <a:outerShdw blurRad="38100" dist="38100" dir="2700000" algn="tl">
                    <a:srgbClr val="000000">
                      <a:alpha val="43137"/>
                    </a:srgbClr>
                  </a:outerShdw>
                </a:effectLst>
              </a:rPr>
              <a:t>What is Mobility as a Service (</a:t>
            </a:r>
            <a:r>
              <a:rPr lang="en-US" sz="3200" b="1" i="1" dirty="0" err="1">
                <a:solidFill>
                  <a:srgbClr val="FFC000"/>
                </a:solidFill>
                <a:effectLst>
                  <a:outerShdw blurRad="38100" dist="38100" dir="2700000" algn="tl">
                    <a:srgbClr val="000000">
                      <a:alpha val="43137"/>
                    </a:srgbClr>
                  </a:outerShdw>
                </a:effectLst>
              </a:rPr>
              <a:t>MaaS</a:t>
            </a:r>
            <a:r>
              <a:rPr lang="en-US" sz="3200" b="1" i="1" dirty="0">
                <a:solidFill>
                  <a:srgbClr val="FFC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70314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6B426D7-8FC4-40D1-B210-ACB1E4B59DEB}"/>
              </a:ext>
            </a:extLst>
          </p:cNvPr>
          <p:cNvGrpSpPr/>
          <p:nvPr/>
        </p:nvGrpSpPr>
        <p:grpSpPr>
          <a:xfrm>
            <a:off x="209862" y="607739"/>
            <a:ext cx="8934138" cy="4556004"/>
            <a:chOff x="209862" y="607739"/>
            <a:chExt cx="8934138" cy="4556004"/>
          </a:xfrm>
        </p:grpSpPr>
        <p:sp>
          <p:nvSpPr>
            <p:cNvPr id="9" name="Rectangle 5">
              <a:extLst>
                <a:ext uri="{FF2B5EF4-FFF2-40B4-BE49-F238E27FC236}">
                  <a16:creationId xmlns:a16="http://schemas.microsoft.com/office/drawing/2014/main" id="{593463E0-B277-433C-A32F-C43D3D4973C1}"/>
                </a:ext>
              </a:extLst>
            </p:cNvPr>
            <p:cNvSpPr>
              <a:spLocks noChangeArrowheads="1"/>
            </p:cNvSpPr>
            <p:nvPr/>
          </p:nvSpPr>
          <p:spPr bwMode="auto">
            <a:xfrm>
              <a:off x="209862" y="4725810"/>
              <a:ext cx="8934138" cy="437933"/>
            </a:xfrm>
            <a:prstGeom prst="rect">
              <a:avLst/>
            </a:prstGeom>
            <a:noFill/>
            <a:ln>
              <a:noFill/>
            </a:ln>
            <a:effectLst/>
          </p:spPr>
          <p:txBody>
            <a:bodyPr vert="horz" wrap="square" lIns="91440" tIns="45720" rIns="91440" bIns="2221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4A4A4A"/>
                  </a:solidFill>
                  <a:effectLst/>
                  <a:latin typeface="Arial" panose="020B0604020202020204" pitchFamily="34" charset="0"/>
                  <a:cs typeface="Arial" panose="020B0604020202020204" pitchFamily="34" charset="0"/>
                </a:rPr>
                <a:t>RELATED WORDS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sng" strike="noStrike" cap="none" normalizeH="0" baseline="0" dirty="0">
                  <a:ln>
                    <a:noFill/>
                  </a:ln>
                  <a:solidFill>
                    <a:srgbClr val="000099"/>
                  </a:solidFill>
                  <a:effectLst/>
                </a:rPr>
                <a:t>Journey planning</a:t>
              </a:r>
              <a:r>
                <a:rPr kumimoji="0" lang="en-US" altLang="en-US" sz="1400" b="0" i="1" strike="noStrike" cap="none" normalizeH="0" baseline="0" dirty="0">
                  <a:ln>
                    <a:noFill/>
                  </a:ln>
                  <a:solidFill>
                    <a:srgbClr val="000099"/>
                  </a:solidFill>
                  <a:effectLst/>
                </a:rPr>
                <a:t>; </a:t>
              </a:r>
              <a:r>
                <a:rPr kumimoji="0" lang="en-US" altLang="en-US" sz="1400" b="0" i="1" u="sng" strike="noStrike" cap="none" normalizeH="0" baseline="0" dirty="0">
                  <a:ln>
                    <a:noFill/>
                  </a:ln>
                  <a:solidFill>
                    <a:srgbClr val="000099"/>
                  </a:solidFill>
                  <a:effectLst/>
                </a:rPr>
                <a:t>multimodal</a:t>
              </a:r>
              <a:r>
                <a:rPr kumimoji="0" lang="en-US" altLang="en-US" sz="1400" b="0" i="1" strike="noStrike" cap="none" normalizeH="0" baseline="0" dirty="0">
                  <a:ln>
                    <a:noFill/>
                  </a:ln>
                  <a:solidFill>
                    <a:srgbClr val="000099"/>
                  </a:solidFill>
                  <a:effectLst/>
                </a:rPr>
                <a:t>; </a:t>
              </a:r>
              <a:r>
                <a:rPr kumimoji="0" lang="en-US" altLang="en-US" sz="1400" b="0" i="1" u="sng" strike="noStrike" cap="none" normalizeH="0" baseline="0" dirty="0">
                  <a:ln>
                    <a:noFill/>
                  </a:ln>
                  <a:solidFill>
                    <a:srgbClr val="000099"/>
                  </a:solidFill>
                  <a:effectLst/>
                </a:rPr>
                <a:t>autonomous vehicles</a:t>
              </a:r>
              <a:r>
                <a:rPr kumimoji="0" lang="en-US" altLang="en-US" sz="1400" b="0" i="1" strike="noStrike" cap="none" normalizeH="0" baseline="0" dirty="0">
                  <a:ln>
                    <a:noFill/>
                  </a:ln>
                  <a:solidFill>
                    <a:srgbClr val="000099"/>
                  </a:solidFill>
                  <a:effectLst/>
                </a:rPr>
                <a:t>; </a:t>
              </a:r>
              <a:r>
                <a:rPr kumimoji="0" lang="en-US" altLang="en-US" sz="1400" b="0" i="1" u="sng" strike="noStrike" cap="none" normalizeH="0" baseline="0" dirty="0">
                  <a:ln>
                    <a:noFill/>
                  </a:ln>
                  <a:solidFill>
                    <a:srgbClr val="000099"/>
                  </a:solidFill>
                  <a:effectLst/>
                </a:rPr>
                <a:t>scooters</a:t>
              </a:r>
              <a:r>
                <a:rPr kumimoji="0" lang="en-US" altLang="en-US" sz="1400" b="0" i="1" u="none" strike="noStrike" cap="none" normalizeH="0" baseline="0" dirty="0">
                  <a:ln>
                    <a:noFill/>
                  </a:ln>
                  <a:solidFill>
                    <a:srgbClr val="000099"/>
                  </a:solidFill>
                  <a:effectLst/>
                </a:rPr>
                <a:t>; </a:t>
              </a:r>
              <a:r>
                <a:rPr kumimoji="0" lang="en-US" altLang="en-US" sz="1400" b="0" i="1" u="sng" strike="noStrike" cap="none" normalizeH="0" baseline="0" dirty="0">
                  <a:ln>
                    <a:noFill/>
                  </a:ln>
                  <a:solidFill>
                    <a:srgbClr val="000099"/>
                  </a:solidFill>
                  <a:effectLst/>
                </a:rPr>
                <a:t>ride-sharing</a:t>
              </a:r>
              <a:r>
                <a:rPr kumimoji="0" lang="en-US" altLang="en-US" sz="1400" b="0" i="1" u="none" strike="noStrike" cap="none" normalizeH="0" baseline="0" dirty="0">
                  <a:ln>
                    <a:noFill/>
                  </a:ln>
                  <a:solidFill>
                    <a:srgbClr val="000099"/>
                  </a:solidFill>
                  <a:effectLst/>
                </a:rPr>
                <a:t>; </a:t>
              </a:r>
              <a:r>
                <a:rPr kumimoji="0" lang="en-US" altLang="en-US" sz="1400" b="0" i="1" u="sng" strike="noStrike" cap="none" normalizeH="0" baseline="0" dirty="0">
                  <a:ln>
                    <a:noFill/>
                  </a:ln>
                  <a:solidFill>
                    <a:srgbClr val="000099"/>
                  </a:solidFill>
                  <a:effectLst/>
                </a:rPr>
                <a:t>choice</a:t>
              </a:r>
              <a:r>
                <a:rPr kumimoji="0" lang="en-US" altLang="en-US" sz="1400" b="0" i="1" u="none" strike="noStrike" cap="none" normalizeH="0" baseline="0" dirty="0">
                  <a:ln>
                    <a:noFill/>
                  </a:ln>
                  <a:solidFill>
                    <a:srgbClr val="000099"/>
                  </a:solidFill>
                  <a:effectLst/>
                </a:rPr>
                <a:t>; </a:t>
              </a:r>
              <a:r>
                <a:rPr kumimoji="0" lang="en-US" altLang="en-US" sz="1400" b="0" i="1" u="sng" strike="noStrike" cap="none" normalizeH="0" baseline="0" dirty="0">
                  <a:ln>
                    <a:noFill/>
                  </a:ln>
                  <a:solidFill>
                    <a:srgbClr val="000099"/>
                  </a:solidFill>
                  <a:effectLst/>
                </a:rPr>
                <a:t>single payment</a:t>
              </a:r>
              <a:r>
                <a:rPr kumimoji="0" lang="en-US" altLang="en-US" sz="1400" b="0" i="1" u="none" strike="noStrike" cap="none" normalizeH="0" baseline="0" dirty="0">
                  <a:ln>
                    <a:noFill/>
                  </a:ln>
                  <a:solidFill>
                    <a:srgbClr val="000099"/>
                  </a:solidFill>
                  <a:effectLst/>
                </a:rPr>
                <a:t>; </a:t>
              </a:r>
              <a:r>
                <a:rPr kumimoji="0" lang="en-US" altLang="en-US" sz="1400" b="0" i="1" u="sng" strike="noStrike" cap="none" normalizeH="0" baseline="0" dirty="0">
                  <a:ln>
                    <a:noFill/>
                  </a:ln>
                  <a:solidFill>
                    <a:srgbClr val="000099"/>
                  </a:solidFill>
                  <a:effectLst/>
                </a:rPr>
                <a:t>subscription services</a:t>
              </a:r>
            </a:p>
          </p:txBody>
        </p:sp>
        <p:sp>
          <p:nvSpPr>
            <p:cNvPr id="10" name="TextBox 9">
              <a:extLst>
                <a:ext uri="{FF2B5EF4-FFF2-40B4-BE49-F238E27FC236}">
                  <a16:creationId xmlns:a16="http://schemas.microsoft.com/office/drawing/2014/main" id="{609902AC-B639-4774-B03A-57E6921352C7}"/>
                </a:ext>
              </a:extLst>
            </p:cNvPr>
            <p:cNvSpPr txBox="1"/>
            <p:nvPr/>
          </p:nvSpPr>
          <p:spPr>
            <a:xfrm>
              <a:off x="861933" y="607739"/>
              <a:ext cx="7165298" cy="1015663"/>
            </a:xfrm>
            <a:prstGeom prst="rect">
              <a:avLst/>
            </a:prstGeom>
            <a:noFill/>
          </p:spPr>
          <p:txBody>
            <a:bodyPr wrap="square" rtlCol="0">
              <a:spAutoFit/>
            </a:bodyPr>
            <a:lstStyle/>
            <a:p>
              <a:pPr algn="ctr"/>
              <a:r>
                <a:rPr lang="en-US" sz="6000" dirty="0">
                  <a:solidFill>
                    <a:srgbClr val="FFC000"/>
                  </a:solidFill>
                  <a:effectLst>
                    <a:outerShdw blurRad="38100" dist="38100" dir="2700000" algn="tl">
                      <a:srgbClr val="000000">
                        <a:alpha val="43137"/>
                      </a:srgbClr>
                    </a:outerShdw>
                  </a:effectLst>
                </a:rPr>
                <a:t>/’</a:t>
              </a:r>
              <a:r>
                <a:rPr lang="en-US" sz="6000" dirty="0" err="1">
                  <a:solidFill>
                    <a:srgbClr val="FFC000"/>
                  </a:solidFill>
                  <a:effectLst>
                    <a:outerShdw blurRad="38100" dist="38100" dir="2700000" algn="tl">
                      <a:srgbClr val="000000">
                        <a:alpha val="43137"/>
                      </a:srgbClr>
                    </a:outerShdw>
                  </a:effectLst>
                </a:rPr>
                <a:t>mahs</a:t>
              </a:r>
              <a:r>
                <a:rPr lang="en-US" sz="6000" dirty="0">
                  <a:solidFill>
                    <a:srgbClr val="FFC000"/>
                  </a:solidFill>
                  <a:effectLst>
                    <a:outerShdw blurRad="38100" dist="38100" dir="2700000" algn="tl">
                      <a:srgbClr val="000000">
                        <a:alpha val="43137"/>
                      </a:srgbClr>
                    </a:outerShdw>
                  </a:effectLst>
                </a:rPr>
                <a:t>/ - </a:t>
              </a:r>
              <a:r>
                <a:rPr lang="en-US" sz="6000" dirty="0" err="1">
                  <a:solidFill>
                    <a:srgbClr val="FFC000"/>
                  </a:solidFill>
                  <a:effectLst>
                    <a:outerShdw blurRad="38100" dist="38100" dir="2700000" algn="tl">
                      <a:srgbClr val="000000">
                        <a:alpha val="43137"/>
                      </a:srgbClr>
                    </a:outerShdw>
                  </a:effectLst>
                </a:rPr>
                <a:t>maas</a:t>
              </a:r>
              <a:endParaRPr lang="en-US" sz="6000" dirty="0">
                <a:solidFill>
                  <a:srgbClr val="FFC000"/>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0EBA0489-E353-4A63-845B-48885EA10FBB}"/>
                </a:ext>
              </a:extLst>
            </p:cNvPr>
            <p:cNvSpPr txBox="1"/>
            <p:nvPr/>
          </p:nvSpPr>
          <p:spPr>
            <a:xfrm>
              <a:off x="1116769" y="1402453"/>
              <a:ext cx="6835515"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9600" dirty="0" err="1">
                  <a:solidFill>
                    <a:srgbClr val="00194C"/>
                  </a:solidFill>
                </a:rPr>
                <a:t>MaaS</a:t>
              </a:r>
              <a:endParaRPr lang="en-US" sz="9600" dirty="0">
                <a:solidFill>
                  <a:srgbClr val="00194C"/>
                </a:solidFill>
              </a:endParaRPr>
            </a:p>
          </p:txBody>
        </p:sp>
        <p:sp>
          <p:nvSpPr>
            <p:cNvPr id="13" name="TextBox 12">
              <a:extLst>
                <a:ext uri="{FF2B5EF4-FFF2-40B4-BE49-F238E27FC236}">
                  <a16:creationId xmlns:a16="http://schemas.microsoft.com/office/drawing/2014/main" id="{30369EE5-6609-4158-9050-73B788D2E73A}"/>
                </a:ext>
              </a:extLst>
            </p:cNvPr>
            <p:cNvSpPr txBox="1"/>
            <p:nvPr/>
          </p:nvSpPr>
          <p:spPr>
            <a:xfrm>
              <a:off x="525701" y="3020469"/>
              <a:ext cx="8092597" cy="1492716"/>
            </a:xfrm>
            <a:prstGeom prst="rect">
              <a:avLst/>
            </a:prstGeom>
            <a:noFill/>
          </p:spPr>
          <p:txBody>
            <a:bodyPr wrap="square" rtlCol="0">
              <a:spAutoFit/>
            </a:bodyPr>
            <a:lstStyle/>
            <a:p>
              <a:pPr algn="ctr"/>
              <a:r>
                <a:rPr lang="en-US" sz="2000" b="1" i="1" dirty="0">
                  <a:solidFill>
                    <a:srgbClr val="00194C"/>
                  </a:solidFill>
                </a:rPr>
                <a:t>(1) Personalized journey planning and management; (2) Hassle-free digital payment and ticketing; (3) First/Last mile transportation combining public transit, on-demand and shared mobility services (4) Optimization of data exchange to expand services</a:t>
              </a:r>
            </a:p>
            <a:p>
              <a:pPr marL="285750" indent="-285750" algn="ctr">
                <a:buFontTx/>
                <a:buChar char="-"/>
              </a:pPr>
              <a:endParaRPr lang="en-US" sz="1100" b="1" dirty="0">
                <a:solidFill>
                  <a:schemeClr val="accent6"/>
                </a:solidFill>
              </a:endParaRPr>
            </a:p>
          </p:txBody>
        </p:sp>
      </p:grpSp>
      <p:grpSp>
        <p:nvGrpSpPr>
          <p:cNvPr id="21" name="Group 20">
            <a:extLst>
              <a:ext uri="{FF2B5EF4-FFF2-40B4-BE49-F238E27FC236}">
                <a16:creationId xmlns:a16="http://schemas.microsoft.com/office/drawing/2014/main" id="{43B2CA7F-D404-4029-BCB3-0AC8EA0230AA}"/>
              </a:ext>
            </a:extLst>
          </p:cNvPr>
          <p:cNvGrpSpPr/>
          <p:nvPr/>
        </p:nvGrpSpPr>
        <p:grpSpPr>
          <a:xfrm>
            <a:off x="8315" y="6013240"/>
            <a:ext cx="9117720" cy="839607"/>
            <a:chOff x="-1776993" y="5662015"/>
            <a:chExt cx="12765980" cy="1484109"/>
          </a:xfrm>
          <a:solidFill>
            <a:srgbClr val="00194C"/>
          </a:solidFill>
        </p:grpSpPr>
        <p:sp>
          <p:nvSpPr>
            <p:cNvPr id="22" name="Freeform 5" descr="Cily Skyline Silhouette">
              <a:extLst>
                <a:ext uri="{FF2B5EF4-FFF2-40B4-BE49-F238E27FC236}">
                  <a16:creationId xmlns:a16="http://schemas.microsoft.com/office/drawing/2014/main" id="{E8759376-C769-474F-B44F-CCAF3B7E7AD0}"/>
                </a:ext>
              </a:extLst>
            </p:cNvPr>
            <p:cNvSpPr>
              <a:spLocks noEditPoints="1"/>
            </p:cNvSpPr>
            <p:nvPr/>
          </p:nvSpPr>
          <p:spPr bwMode="auto">
            <a:xfrm>
              <a:off x="4605998" y="5662015"/>
              <a:ext cx="6382989" cy="1484109"/>
            </a:xfrm>
            <a:custGeom>
              <a:avLst/>
              <a:gdLst/>
              <a:ahLst/>
              <a:cxnLst>
                <a:cxn ang="0">
                  <a:pos x="5731" y="522"/>
                </a:cxn>
                <a:cxn ang="0">
                  <a:pos x="5699" y="367"/>
                </a:cxn>
                <a:cxn ang="0">
                  <a:pos x="5543" y="552"/>
                </a:cxn>
                <a:cxn ang="0">
                  <a:pos x="5497" y="646"/>
                </a:cxn>
                <a:cxn ang="0">
                  <a:pos x="5439" y="491"/>
                </a:cxn>
                <a:cxn ang="0">
                  <a:pos x="5377" y="601"/>
                </a:cxn>
                <a:cxn ang="0">
                  <a:pos x="5208" y="446"/>
                </a:cxn>
                <a:cxn ang="0">
                  <a:pos x="5174" y="507"/>
                </a:cxn>
                <a:cxn ang="0">
                  <a:pos x="5130" y="458"/>
                </a:cxn>
                <a:cxn ang="0">
                  <a:pos x="4711" y="161"/>
                </a:cxn>
                <a:cxn ang="0">
                  <a:pos x="4514" y="279"/>
                </a:cxn>
                <a:cxn ang="0">
                  <a:pos x="4065" y="288"/>
                </a:cxn>
                <a:cxn ang="0">
                  <a:pos x="3947" y="338"/>
                </a:cxn>
                <a:cxn ang="0">
                  <a:pos x="3877" y="194"/>
                </a:cxn>
                <a:cxn ang="0">
                  <a:pos x="3827" y="20"/>
                </a:cxn>
                <a:cxn ang="0">
                  <a:pos x="3757" y="170"/>
                </a:cxn>
                <a:cxn ang="0">
                  <a:pos x="3713" y="18"/>
                </a:cxn>
                <a:cxn ang="0">
                  <a:pos x="3618" y="71"/>
                </a:cxn>
                <a:cxn ang="0">
                  <a:pos x="3441" y="156"/>
                </a:cxn>
                <a:cxn ang="0">
                  <a:pos x="3316" y="399"/>
                </a:cxn>
                <a:cxn ang="0">
                  <a:pos x="3287" y="392"/>
                </a:cxn>
                <a:cxn ang="0">
                  <a:pos x="3269" y="111"/>
                </a:cxn>
                <a:cxn ang="0">
                  <a:pos x="3179" y="138"/>
                </a:cxn>
                <a:cxn ang="0">
                  <a:pos x="3128" y="126"/>
                </a:cxn>
                <a:cxn ang="0">
                  <a:pos x="2990" y="418"/>
                </a:cxn>
                <a:cxn ang="0">
                  <a:pos x="2852" y="498"/>
                </a:cxn>
                <a:cxn ang="0">
                  <a:pos x="2655" y="432"/>
                </a:cxn>
                <a:cxn ang="0">
                  <a:pos x="2598" y="352"/>
                </a:cxn>
                <a:cxn ang="0">
                  <a:pos x="2281" y="130"/>
                </a:cxn>
                <a:cxn ang="0">
                  <a:pos x="2055" y="422"/>
                </a:cxn>
                <a:cxn ang="0">
                  <a:pos x="2029" y="561"/>
                </a:cxn>
                <a:cxn ang="0">
                  <a:pos x="1826" y="635"/>
                </a:cxn>
                <a:cxn ang="0">
                  <a:pos x="1684" y="238"/>
                </a:cxn>
                <a:cxn ang="0">
                  <a:pos x="1326" y="197"/>
                </a:cxn>
                <a:cxn ang="0">
                  <a:pos x="1124" y="417"/>
                </a:cxn>
                <a:cxn ang="0">
                  <a:pos x="1098" y="387"/>
                </a:cxn>
                <a:cxn ang="0">
                  <a:pos x="1036" y="362"/>
                </a:cxn>
                <a:cxn ang="0">
                  <a:pos x="960" y="476"/>
                </a:cxn>
                <a:cxn ang="0">
                  <a:pos x="914" y="453"/>
                </a:cxn>
                <a:cxn ang="0">
                  <a:pos x="879" y="418"/>
                </a:cxn>
                <a:cxn ang="0">
                  <a:pos x="860" y="433"/>
                </a:cxn>
                <a:cxn ang="0">
                  <a:pos x="828" y="394"/>
                </a:cxn>
                <a:cxn ang="0">
                  <a:pos x="773" y="401"/>
                </a:cxn>
                <a:cxn ang="0">
                  <a:pos x="731" y="396"/>
                </a:cxn>
                <a:cxn ang="0">
                  <a:pos x="606" y="434"/>
                </a:cxn>
                <a:cxn ang="0">
                  <a:pos x="550" y="434"/>
                </a:cxn>
                <a:cxn ang="0">
                  <a:pos x="460" y="94"/>
                </a:cxn>
                <a:cxn ang="0">
                  <a:pos x="452" y="79"/>
                </a:cxn>
                <a:cxn ang="0">
                  <a:pos x="427" y="53"/>
                </a:cxn>
                <a:cxn ang="0">
                  <a:pos x="382" y="11"/>
                </a:cxn>
                <a:cxn ang="0">
                  <a:pos x="351" y="63"/>
                </a:cxn>
                <a:cxn ang="0">
                  <a:pos x="329" y="93"/>
                </a:cxn>
                <a:cxn ang="0">
                  <a:pos x="297" y="101"/>
                </a:cxn>
                <a:cxn ang="0">
                  <a:pos x="291" y="106"/>
                </a:cxn>
                <a:cxn ang="0">
                  <a:pos x="253" y="44"/>
                </a:cxn>
                <a:cxn ang="0">
                  <a:pos x="158" y="59"/>
                </a:cxn>
                <a:cxn ang="0">
                  <a:pos x="101" y="755"/>
                </a:cxn>
                <a:cxn ang="0">
                  <a:pos x="34" y="946"/>
                </a:cxn>
                <a:cxn ang="0">
                  <a:pos x="2080" y="1318"/>
                </a:cxn>
              </a:cxnLst>
              <a:rect l="0" t="0" r="r" b="b"/>
              <a:pathLst>
                <a:path w="5760" h="1318">
                  <a:moveTo>
                    <a:pt x="5228" y="413"/>
                  </a:moveTo>
                  <a:lnTo>
                    <a:pt x="5228" y="413"/>
                  </a:lnTo>
                  <a:lnTo>
                    <a:pt x="5228" y="414"/>
                  </a:lnTo>
                  <a:lnTo>
                    <a:pt x="5229" y="413"/>
                  </a:lnTo>
                  <a:lnTo>
                    <a:pt x="5229" y="413"/>
                  </a:lnTo>
                  <a:lnTo>
                    <a:pt x="5228" y="413"/>
                  </a:lnTo>
                  <a:lnTo>
                    <a:pt x="5228" y="413"/>
                  </a:lnTo>
                  <a:close/>
                  <a:moveTo>
                    <a:pt x="5742" y="590"/>
                  </a:moveTo>
                  <a:lnTo>
                    <a:pt x="5737" y="561"/>
                  </a:lnTo>
                  <a:lnTo>
                    <a:pt x="5736" y="526"/>
                  </a:lnTo>
                  <a:lnTo>
                    <a:pt x="5735" y="523"/>
                  </a:lnTo>
                  <a:lnTo>
                    <a:pt x="5731" y="522"/>
                  </a:lnTo>
                  <a:lnTo>
                    <a:pt x="5731" y="522"/>
                  </a:lnTo>
                  <a:lnTo>
                    <a:pt x="5731" y="521"/>
                  </a:lnTo>
                  <a:lnTo>
                    <a:pt x="5727" y="516"/>
                  </a:lnTo>
                  <a:lnTo>
                    <a:pt x="5727" y="516"/>
                  </a:lnTo>
                  <a:lnTo>
                    <a:pt x="5721" y="509"/>
                  </a:lnTo>
                  <a:lnTo>
                    <a:pt x="5722" y="426"/>
                  </a:lnTo>
                  <a:lnTo>
                    <a:pt x="5720" y="426"/>
                  </a:lnTo>
                  <a:lnTo>
                    <a:pt x="5721" y="393"/>
                  </a:lnTo>
                  <a:lnTo>
                    <a:pt x="5711" y="386"/>
                  </a:lnTo>
                  <a:lnTo>
                    <a:pt x="5709" y="384"/>
                  </a:lnTo>
                  <a:lnTo>
                    <a:pt x="5709" y="377"/>
                  </a:lnTo>
                  <a:lnTo>
                    <a:pt x="5699" y="367"/>
                  </a:lnTo>
                  <a:lnTo>
                    <a:pt x="5699" y="362"/>
                  </a:lnTo>
                  <a:lnTo>
                    <a:pt x="5690" y="353"/>
                  </a:lnTo>
                  <a:lnTo>
                    <a:pt x="5635" y="312"/>
                  </a:lnTo>
                  <a:lnTo>
                    <a:pt x="5570" y="355"/>
                  </a:lnTo>
                  <a:lnTo>
                    <a:pt x="5570" y="369"/>
                  </a:lnTo>
                  <a:lnTo>
                    <a:pt x="5560" y="369"/>
                  </a:lnTo>
                  <a:lnTo>
                    <a:pt x="5560" y="387"/>
                  </a:lnTo>
                  <a:lnTo>
                    <a:pt x="5548" y="389"/>
                  </a:lnTo>
                  <a:lnTo>
                    <a:pt x="5547" y="418"/>
                  </a:lnTo>
                  <a:lnTo>
                    <a:pt x="5545" y="419"/>
                  </a:lnTo>
                  <a:lnTo>
                    <a:pt x="5545" y="423"/>
                  </a:lnTo>
                  <a:lnTo>
                    <a:pt x="5543" y="552"/>
                  </a:lnTo>
                  <a:lnTo>
                    <a:pt x="5536" y="554"/>
                  </a:lnTo>
                  <a:lnTo>
                    <a:pt x="5533" y="553"/>
                  </a:lnTo>
                  <a:lnTo>
                    <a:pt x="5530" y="561"/>
                  </a:lnTo>
                  <a:lnTo>
                    <a:pt x="5530" y="577"/>
                  </a:lnTo>
                  <a:lnTo>
                    <a:pt x="5527" y="577"/>
                  </a:lnTo>
                  <a:lnTo>
                    <a:pt x="5527" y="581"/>
                  </a:lnTo>
                  <a:lnTo>
                    <a:pt x="5531" y="585"/>
                  </a:lnTo>
                  <a:lnTo>
                    <a:pt x="5530" y="653"/>
                  </a:lnTo>
                  <a:lnTo>
                    <a:pt x="5515" y="652"/>
                  </a:lnTo>
                  <a:lnTo>
                    <a:pt x="5502" y="653"/>
                  </a:lnTo>
                  <a:lnTo>
                    <a:pt x="5497" y="651"/>
                  </a:lnTo>
                  <a:lnTo>
                    <a:pt x="5497" y="646"/>
                  </a:lnTo>
                  <a:lnTo>
                    <a:pt x="5496" y="635"/>
                  </a:lnTo>
                  <a:lnTo>
                    <a:pt x="5497" y="508"/>
                  </a:lnTo>
                  <a:lnTo>
                    <a:pt x="5493" y="504"/>
                  </a:lnTo>
                  <a:lnTo>
                    <a:pt x="5493" y="501"/>
                  </a:lnTo>
                  <a:lnTo>
                    <a:pt x="5496" y="498"/>
                  </a:lnTo>
                  <a:lnTo>
                    <a:pt x="5478" y="494"/>
                  </a:lnTo>
                  <a:lnTo>
                    <a:pt x="5468" y="496"/>
                  </a:lnTo>
                  <a:lnTo>
                    <a:pt x="5456" y="489"/>
                  </a:lnTo>
                  <a:lnTo>
                    <a:pt x="5457" y="484"/>
                  </a:lnTo>
                  <a:lnTo>
                    <a:pt x="5454" y="483"/>
                  </a:lnTo>
                  <a:lnTo>
                    <a:pt x="5443" y="483"/>
                  </a:lnTo>
                  <a:lnTo>
                    <a:pt x="5439" y="491"/>
                  </a:lnTo>
                  <a:lnTo>
                    <a:pt x="5436" y="491"/>
                  </a:lnTo>
                  <a:lnTo>
                    <a:pt x="5436" y="484"/>
                  </a:lnTo>
                  <a:lnTo>
                    <a:pt x="5431" y="481"/>
                  </a:lnTo>
                  <a:lnTo>
                    <a:pt x="5419" y="481"/>
                  </a:lnTo>
                  <a:lnTo>
                    <a:pt x="5413" y="486"/>
                  </a:lnTo>
                  <a:lnTo>
                    <a:pt x="5412" y="492"/>
                  </a:lnTo>
                  <a:lnTo>
                    <a:pt x="5408" y="496"/>
                  </a:lnTo>
                  <a:lnTo>
                    <a:pt x="5393" y="498"/>
                  </a:lnTo>
                  <a:lnTo>
                    <a:pt x="5393" y="504"/>
                  </a:lnTo>
                  <a:lnTo>
                    <a:pt x="5389" y="504"/>
                  </a:lnTo>
                  <a:lnTo>
                    <a:pt x="5389" y="602"/>
                  </a:lnTo>
                  <a:lnTo>
                    <a:pt x="5377" y="601"/>
                  </a:lnTo>
                  <a:lnTo>
                    <a:pt x="5379" y="334"/>
                  </a:lnTo>
                  <a:lnTo>
                    <a:pt x="5372" y="329"/>
                  </a:lnTo>
                  <a:lnTo>
                    <a:pt x="5242" y="332"/>
                  </a:lnTo>
                  <a:lnTo>
                    <a:pt x="5240" y="403"/>
                  </a:lnTo>
                  <a:lnTo>
                    <a:pt x="5240" y="403"/>
                  </a:lnTo>
                  <a:lnTo>
                    <a:pt x="5229" y="413"/>
                  </a:lnTo>
                  <a:lnTo>
                    <a:pt x="5229" y="413"/>
                  </a:lnTo>
                  <a:lnTo>
                    <a:pt x="5225" y="421"/>
                  </a:lnTo>
                  <a:lnTo>
                    <a:pt x="5220" y="426"/>
                  </a:lnTo>
                  <a:lnTo>
                    <a:pt x="5218" y="428"/>
                  </a:lnTo>
                  <a:lnTo>
                    <a:pt x="5215" y="439"/>
                  </a:lnTo>
                  <a:lnTo>
                    <a:pt x="5208" y="446"/>
                  </a:lnTo>
                  <a:lnTo>
                    <a:pt x="5209" y="456"/>
                  </a:lnTo>
                  <a:lnTo>
                    <a:pt x="5205" y="456"/>
                  </a:lnTo>
                  <a:lnTo>
                    <a:pt x="5197" y="462"/>
                  </a:lnTo>
                  <a:lnTo>
                    <a:pt x="5197" y="497"/>
                  </a:lnTo>
                  <a:lnTo>
                    <a:pt x="5194" y="501"/>
                  </a:lnTo>
                  <a:lnTo>
                    <a:pt x="5194" y="514"/>
                  </a:lnTo>
                  <a:lnTo>
                    <a:pt x="5190" y="517"/>
                  </a:lnTo>
                  <a:lnTo>
                    <a:pt x="5190" y="539"/>
                  </a:lnTo>
                  <a:lnTo>
                    <a:pt x="5188" y="541"/>
                  </a:lnTo>
                  <a:lnTo>
                    <a:pt x="5169" y="523"/>
                  </a:lnTo>
                  <a:lnTo>
                    <a:pt x="5173" y="511"/>
                  </a:lnTo>
                  <a:lnTo>
                    <a:pt x="5174" y="507"/>
                  </a:lnTo>
                  <a:lnTo>
                    <a:pt x="5178" y="504"/>
                  </a:lnTo>
                  <a:lnTo>
                    <a:pt x="5178" y="501"/>
                  </a:lnTo>
                  <a:lnTo>
                    <a:pt x="5185" y="499"/>
                  </a:lnTo>
                  <a:lnTo>
                    <a:pt x="5185" y="496"/>
                  </a:lnTo>
                  <a:lnTo>
                    <a:pt x="5185" y="496"/>
                  </a:lnTo>
                  <a:lnTo>
                    <a:pt x="5181" y="493"/>
                  </a:lnTo>
                  <a:lnTo>
                    <a:pt x="5178" y="491"/>
                  </a:lnTo>
                  <a:lnTo>
                    <a:pt x="5174" y="489"/>
                  </a:lnTo>
                  <a:lnTo>
                    <a:pt x="5174" y="489"/>
                  </a:lnTo>
                  <a:lnTo>
                    <a:pt x="5160" y="486"/>
                  </a:lnTo>
                  <a:lnTo>
                    <a:pt x="5130" y="483"/>
                  </a:lnTo>
                  <a:lnTo>
                    <a:pt x="5130" y="458"/>
                  </a:lnTo>
                  <a:lnTo>
                    <a:pt x="5104" y="452"/>
                  </a:lnTo>
                  <a:lnTo>
                    <a:pt x="5019" y="453"/>
                  </a:lnTo>
                  <a:lnTo>
                    <a:pt x="5016" y="453"/>
                  </a:lnTo>
                  <a:lnTo>
                    <a:pt x="4975" y="456"/>
                  </a:lnTo>
                  <a:lnTo>
                    <a:pt x="4972" y="489"/>
                  </a:lnTo>
                  <a:lnTo>
                    <a:pt x="4871" y="491"/>
                  </a:lnTo>
                  <a:lnTo>
                    <a:pt x="4873" y="188"/>
                  </a:lnTo>
                  <a:lnTo>
                    <a:pt x="4816" y="164"/>
                  </a:lnTo>
                  <a:lnTo>
                    <a:pt x="4727" y="166"/>
                  </a:lnTo>
                  <a:lnTo>
                    <a:pt x="4727" y="164"/>
                  </a:lnTo>
                  <a:lnTo>
                    <a:pt x="4722" y="161"/>
                  </a:lnTo>
                  <a:lnTo>
                    <a:pt x="4711" y="161"/>
                  </a:lnTo>
                  <a:lnTo>
                    <a:pt x="4711" y="166"/>
                  </a:lnTo>
                  <a:lnTo>
                    <a:pt x="4693" y="166"/>
                  </a:lnTo>
                  <a:lnTo>
                    <a:pt x="4687" y="163"/>
                  </a:lnTo>
                  <a:lnTo>
                    <a:pt x="4679" y="163"/>
                  </a:lnTo>
                  <a:lnTo>
                    <a:pt x="4678" y="168"/>
                  </a:lnTo>
                  <a:lnTo>
                    <a:pt x="4657" y="169"/>
                  </a:lnTo>
                  <a:lnTo>
                    <a:pt x="4654" y="239"/>
                  </a:lnTo>
                  <a:lnTo>
                    <a:pt x="4572" y="242"/>
                  </a:lnTo>
                  <a:lnTo>
                    <a:pt x="4570" y="264"/>
                  </a:lnTo>
                  <a:lnTo>
                    <a:pt x="4554" y="265"/>
                  </a:lnTo>
                  <a:lnTo>
                    <a:pt x="4553" y="278"/>
                  </a:lnTo>
                  <a:lnTo>
                    <a:pt x="4514" y="279"/>
                  </a:lnTo>
                  <a:lnTo>
                    <a:pt x="4509" y="433"/>
                  </a:lnTo>
                  <a:lnTo>
                    <a:pt x="4507" y="434"/>
                  </a:lnTo>
                  <a:lnTo>
                    <a:pt x="4509" y="215"/>
                  </a:lnTo>
                  <a:lnTo>
                    <a:pt x="4438" y="195"/>
                  </a:lnTo>
                  <a:lnTo>
                    <a:pt x="4326" y="198"/>
                  </a:lnTo>
                  <a:lnTo>
                    <a:pt x="4323" y="386"/>
                  </a:lnTo>
                  <a:lnTo>
                    <a:pt x="4319" y="386"/>
                  </a:lnTo>
                  <a:lnTo>
                    <a:pt x="4323" y="30"/>
                  </a:lnTo>
                  <a:lnTo>
                    <a:pt x="4196" y="0"/>
                  </a:lnTo>
                  <a:lnTo>
                    <a:pt x="4092" y="0"/>
                  </a:lnTo>
                  <a:lnTo>
                    <a:pt x="4067" y="1"/>
                  </a:lnTo>
                  <a:lnTo>
                    <a:pt x="4065" y="288"/>
                  </a:lnTo>
                  <a:lnTo>
                    <a:pt x="4060" y="287"/>
                  </a:lnTo>
                  <a:lnTo>
                    <a:pt x="4048" y="280"/>
                  </a:lnTo>
                  <a:lnTo>
                    <a:pt x="4037" y="287"/>
                  </a:lnTo>
                  <a:lnTo>
                    <a:pt x="4024" y="289"/>
                  </a:lnTo>
                  <a:lnTo>
                    <a:pt x="4023" y="337"/>
                  </a:lnTo>
                  <a:lnTo>
                    <a:pt x="4023" y="337"/>
                  </a:lnTo>
                  <a:lnTo>
                    <a:pt x="4011" y="335"/>
                  </a:lnTo>
                  <a:lnTo>
                    <a:pt x="3994" y="335"/>
                  </a:lnTo>
                  <a:lnTo>
                    <a:pt x="3976" y="337"/>
                  </a:lnTo>
                  <a:lnTo>
                    <a:pt x="3976" y="337"/>
                  </a:lnTo>
                  <a:lnTo>
                    <a:pt x="3957" y="338"/>
                  </a:lnTo>
                  <a:lnTo>
                    <a:pt x="3947" y="338"/>
                  </a:lnTo>
                  <a:lnTo>
                    <a:pt x="3941" y="338"/>
                  </a:lnTo>
                  <a:lnTo>
                    <a:pt x="3941" y="330"/>
                  </a:lnTo>
                  <a:lnTo>
                    <a:pt x="3937" y="330"/>
                  </a:lnTo>
                  <a:lnTo>
                    <a:pt x="3938" y="314"/>
                  </a:lnTo>
                  <a:lnTo>
                    <a:pt x="3934" y="313"/>
                  </a:lnTo>
                  <a:lnTo>
                    <a:pt x="3936" y="292"/>
                  </a:lnTo>
                  <a:lnTo>
                    <a:pt x="3933" y="292"/>
                  </a:lnTo>
                  <a:lnTo>
                    <a:pt x="3932" y="264"/>
                  </a:lnTo>
                  <a:lnTo>
                    <a:pt x="3919" y="259"/>
                  </a:lnTo>
                  <a:lnTo>
                    <a:pt x="3880" y="257"/>
                  </a:lnTo>
                  <a:lnTo>
                    <a:pt x="3880" y="198"/>
                  </a:lnTo>
                  <a:lnTo>
                    <a:pt x="3877" y="194"/>
                  </a:lnTo>
                  <a:lnTo>
                    <a:pt x="3877" y="163"/>
                  </a:lnTo>
                  <a:lnTo>
                    <a:pt x="3873" y="156"/>
                  </a:lnTo>
                  <a:lnTo>
                    <a:pt x="3873" y="138"/>
                  </a:lnTo>
                  <a:lnTo>
                    <a:pt x="3873" y="131"/>
                  </a:lnTo>
                  <a:lnTo>
                    <a:pt x="3870" y="125"/>
                  </a:lnTo>
                  <a:lnTo>
                    <a:pt x="3867" y="126"/>
                  </a:lnTo>
                  <a:lnTo>
                    <a:pt x="3865" y="130"/>
                  </a:lnTo>
                  <a:lnTo>
                    <a:pt x="3860" y="121"/>
                  </a:lnTo>
                  <a:lnTo>
                    <a:pt x="3858" y="114"/>
                  </a:lnTo>
                  <a:lnTo>
                    <a:pt x="3829" y="49"/>
                  </a:lnTo>
                  <a:lnTo>
                    <a:pt x="3829" y="31"/>
                  </a:lnTo>
                  <a:lnTo>
                    <a:pt x="3827" y="20"/>
                  </a:lnTo>
                  <a:lnTo>
                    <a:pt x="3827" y="0"/>
                  </a:lnTo>
                  <a:lnTo>
                    <a:pt x="3812" y="0"/>
                  </a:lnTo>
                  <a:lnTo>
                    <a:pt x="3812" y="19"/>
                  </a:lnTo>
                  <a:lnTo>
                    <a:pt x="3810" y="25"/>
                  </a:lnTo>
                  <a:lnTo>
                    <a:pt x="3807" y="31"/>
                  </a:lnTo>
                  <a:lnTo>
                    <a:pt x="3807" y="48"/>
                  </a:lnTo>
                  <a:lnTo>
                    <a:pt x="3768" y="125"/>
                  </a:lnTo>
                  <a:lnTo>
                    <a:pt x="3765" y="121"/>
                  </a:lnTo>
                  <a:lnTo>
                    <a:pt x="3762" y="134"/>
                  </a:lnTo>
                  <a:lnTo>
                    <a:pt x="3760" y="153"/>
                  </a:lnTo>
                  <a:lnTo>
                    <a:pt x="3758" y="156"/>
                  </a:lnTo>
                  <a:lnTo>
                    <a:pt x="3757" y="170"/>
                  </a:lnTo>
                  <a:lnTo>
                    <a:pt x="3755" y="189"/>
                  </a:lnTo>
                  <a:lnTo>
                    <a:pt x="3752" y="193"/>
                  </a:lnTo>
                  <a:lnTo>
                    <a:pt x="3748" y="406"/>
                  </a:lnTo>
                  <a:lnTo>
                    <a:pt x="3730" y="406"/>
                  </a:lnTo>
                  <a:lnTo>
                    <a:pt x="3731" y="170"/>
                  </a:lnTo>
                  <a:lnTo>
                    <a:pt x="3726" y="158"/>
                  </a:lnTo>
                  <a:lnTo>
                    <a:pt x="3726" y="113"/>
                  </a:lnTo>
                  <a:lnTo>
                    <a:pt x="3721" y="104"/>
                  </a:lnTo>
                  <a:lnTo>
                    <a:pt x="3721" y="69"/>
                  </a:lnTo>
                  <a:lnTo>
                    <a:pt x="3718" y="56"/>
                  </a:lnTo>
                  <a:lnTo>
                    <a:pt x="3718" y="23"/>
                  </a:lnTo>
                  <a:lnTo>
                    <a:pt x="3713" y="18"/>
                  </a:lnTo>
                  <a:lnTo>
                    <a:pt x="3701" y="16"/>
                  </a:lnTo>
                  <a:lnTo>
                    <a:pt x="3700" y="0"/>
                  </a:lnTo>
                  <a:lnTo>
                    <a:pt x="3640" y="0"/>
                  </a:lnTo>
                  <a:lnTo>
                    <a:pt x="3639" y="16"/>
                  </a:lnTo>
                  <a:lnTo>
                    <a:pt x="3625" y="18"/>
                  </a:lnTo>
                  <a:lnTo>
                    <a:pt x="3625" y="31"/>
                  </a:lnTo>
                  <a:lnTo>
                    <a:pt x="3623" y="34"/>
                  </a:lnTo>
                  <a:lnTo>
                    <a:pt x="3621" y="50"/>
                  </a:lnTo>
                  <a:lnTo>
                    <a:pt x="3624" y="54"/>
                  </a:lnTo>
                  <a:lnTo>
                    <a:pt x="3620" y="58"/>
                  </a:lnTo>
                  <a:lnTo>
                    <a:pt x="3619" y="69"/>
                  </a:lnTo>
                  <a:lnTo>
                    <a:pt x="3618" y="71"/>
                  </a:lnTo>
                  <a:lnTo>
                    <a:pt x="3591" y="64"/>
                  </a:lnTo>
                  <a:lnTo>
                    <a:pt x="3575" y="66"/>
                  </a:lnTo>
                  <a:lnTo>
                    <a:pt x="3569" y="63"/>
                  </a:lnTo>
                  <a:lnTo>
                    <a:pt x="3515" y="68"/>
                  </a:lnTo>
                  <a:lnTo>
                    <a:pt x="3509" y="71"/>
                  </a:lnTo>
                  <a:lnTo>
                    <a:pt x="3514" y="76"/>
                  </a:lnTo>
                  <a:lnTo>
                    <a:pt x="3450" y="139"/>
                  </a:lnTo>
                  <a:lnTo>
                    <a:pt x="3436" y="143"/>
                  </a:lnTo>
                  <a:lnTo>
                    <a:pt x="3431" y="144"/>
                  </a:lnTo>
                  <a:lnTo>
                    <a:pt x="3432" y="150"/>
                  </a:lnTo>
                  <a:lnTo>
                    <a:pt x="3441" y="153"/>
                  </a:lnTo>
                  <a:lnTo>
                    <a:pt x="3441" y="156"/>
                  </a:lnTo>
                  <a:lnTo>
                    <a:pt x="3440" y="159"/>
                  </a:lnTo>
                  <a:lnTo>
                    <a:pt x="3433" y="161"/>
                  </a:lnTo>
                  <a:lnTo>
                    <a:pt x="3435" y="165"/>
                  </a:lnTo>
                  <a:lnTo>
                    <a:pt x="3438" y="168"/>
                  </a:lnTo>
                  <a:lnTo>
                    <a:pt x="3437" y="178"/>
                  </a:lnTo>
                  <a:lnTo>
                    <a:pt x="3440" y="183"/>
                  </a:lnTo>
                  <a:lnTo>
                    <a:pt x="3440" y="270"/>
                  </a:lnTo>
                  <a:lnTo>
                    <a:pt x="3436" y="273"/>
                  </a:lnTo>
                  <a:lnTo>
                    <a:pt x="3433" y="404"/>
                  </a:lnTo>
                  <a:lnTo>
                    <a:pt x="3322" y="406"/>
                  </a:lnTo>
                  <a:lnTo>
                    <a:pt x="3321" y="399"/>
                  </a:lnTo>
                  <a:lnTo>
                    <a:pt x="3316" y="399"/>
                  </a:lnTo>
                  <a:lnTo>
                    <a:pt x="3315" y="396"/>
                  </a:lnTo>
                  <a:lnTo>
                    <a:pt x="3307" y="396"/>
                  </a:lnTo>
                  <a:lnTo>
                    <a:pt x="3307" y="396"/>
                  </a:lnTo>
                  <a:lnTo>
                    <a:pt x="3308" y="394"/>
                  </a:lnTo>
                  <a:lnTo>
                    <a:pt x="3307" y="392"/>
                  </a:lnTo>
                  <a:lnTo>
                    <a:pt x="3306" y="391"/>
                  </a:lnTo>
                  <a:lnTo>
                    <a:pt x="3303" y="389"/>
                  </a:lnTo>
                  <a:lnTo>
                    <a:pt x="3301" y="389"/>
                  </a:lnTo>
                  <a:lnTo>
                    <a:pt x="3296" y="389"/>
                  </a:lnTo>
                  <a:lnTo>
                    <a:pt x="3296" y="389"/>
                  </a:lnTo>
                  <a:lnTo>
                    <a:pt x="3291" y="389"/>
                  </a:lnTo>
                  <a:lnTo>
                    <a:pt x="3287" y="392"/>
                  </a:lnTo>
                  <a:lnTo>
                    <a:pt x="3284" y="394"/>
                  </a:lnTo>
                  <a:lnTo>
                    <a:pt x="3283" y="396"/>
                  </a:lnTo>
                  <a:lnTo>
                    <a:pt x="3283" y="401"/>
                  </a:lnTo>
                  <a:lnTo>
                    <a:pt x="3283" y="403"/>
                  </a:lnTo>
                  <a:lnTo>
                    <a:pt x="3278" y="402"/>
                  </a:lnTo>
                  <a:lnTo>
                    <a:pt x="3282" y="199"/>
                  </a:lnTo>
                  <a:lnTo>
                    <a:pt x="3281" y="194"/>
                  </a:lnTo>
                  <a:lnTo>
                    <a:pt x="3281" y="151"/>
                  </a:lnTo>
                  <a:lnTo>
                    <a:pt x="3276" y="146"/>
                  </a:lnTo>
                  <a:lnTo>
                    <a:pt x="3276" y="128"/>
                  </a:lnTo>
                  <a:lnTo>
                    <a:pt x="3271" y="124"/>
                  </a:lnTo>
                  <a:lnTo>
                    <a:pt x="3269" y="111"/>
                  </a:lnTo>
                  <a:lnTo>
                    <a:pt x="3253" y="105"/>
                  </a:lnTo>
                  <a:lnTo>
                    <a:pt x="3232" y="106"/>
                  </a:lnTo>
                  <a:lnTo>
                    <a:pt x="3222" y="105"/>
                  </a:lnTo>
                  <a:lnTo>
                    <a:pt x="3214" y="106"/>
                  </a:lnTo>
                  <a:lnTo>
                    <a:pt x="3206" y="106"/>
                  </a:lnTo>
                  <a:lnTo>
                    <a:pt x="3202" y="105"/>
                  </a:lnTo>
                  <a:lnTo>
                    <a:pt x="3198" y="109"/>
                  </a:lnTo>
                  <a:lnTo>
                    <a:pt x="3199" y="120"/>
                  </a:lnTo>
                  <a:lnTo>
                    <a:pt x="3194" y="120"/>
                  </a:lnTo>
                  <a:lnTo>
                    <a:pt x="3192" y="123"/>
                  </a:lnTo>
                  <a:lnTo>
                    <a:pt x="3192" y="138"/>
                  </a:lnTo>
                  <a:lnTo>
                    <a:pt x="3179" y="138"/>
                  </a:lnTo>
                  <a:lnTo>
                    <a:pt x="3179" y="128"/>
                  </a:lnTo>
                  <a:lnTo>
                    <a:pt x="3173" y="128"/>
                  </a:lnTo>
                  <a:lnTo>
                    <a:pt x="3172" y="125"/>
                  </a:lnTo>
                  <a:lnTo>
                    <a:pt x="3163" y="124"/>
                  </a:lnTo>
                  <a:lnTo>
                    <a:pt x="3162" y="128"/>
                  </a:lnTo>
                  <a:lnTo>
                    <a:pt x="3154" y="128"/>
                  </a:lnTo>
                  <a:lnTo>
                    <a:pt x="3154" y="124"/>
                  </a:lnTo>
                  <a:lnTo>
                    <a:pt x="3145" y="125"/>
                  </a:lnTo>
                  <a:lnTo>
                    <a:pt x="3134" y="126"/>
                  </a:lnTo>
                  <a:lnTo>
                    <a:pt x="3133" y="136"/>
                  </a:lnTo>
                  <a:lnTo>
                    <a:pt x="3129" y="135"/>
                  </a:lnTo>
                  <a:lnTo>
                    <a:pt x="3128" y="126"/>
                  </a:lnTo>
                  <a:lnTo>
                    <a:pt x="3117" y="126"/>
                  </a:lnTo>
                  <a:lnTo>
                    <a:pt x="3117" y="135"/>
                  </a:lnTo>
                  <a:lnTo>
                    <a:pt x="3100" y="135"/>
                  </a:lnTo>
                  <a:lnTo>
                    <a:pt x="3087" y="136"/>
                  </a:lnTo>
                  <a:lnTo>
                    <a:pt x="3085" y="198"/>
                  </a:lnTo>
                  <a:lnTo>
                    <a:pt x="3040" y="200"/>
                  </a:lnTo>
                  <a:lnTo>
                    <a:pt x="3038" y="363"/>
                  </a:lnTo>
                  <a:lnTo>
                    <a:pt x="3011" y="364"/>
                  </a:lnTo>
                  <a:lnTo>
                    <a:pt x="3010" y="444"/>
                  </a:lnTo>
                  <a:lnTo>
                    <a:pt x="2999" y="446"/>
                  </a:lnTo>
                  <a:lnTo>
                    <a:pt x="2999" y="421"/>
                  </a:lnTo>
                  <a:lnTo>
                    <a:pt x="2990" y="418"/>
                  </a:lnTo>
                  <a:lnTo>
                    <a:pt x="2990" y="398"/>
                  </a:lnTo>
                  <a:lnTo>
                    <a:pt x="2984" y="397"/>
                  </a:lnTo>
                  <a:lnTo>
                    <a:pt x="2984" y="377"/>
                  </a:lnTo>
                  <a:lnTo>
                    <a:pt x="2941" y="372"/>
                  </a:lnTo>
                  <a:lnTo>
                    <a:pt x="2885" y="375"/>
                  </a:lnTo>
                  <a:lnTo>
                    <a:pt x="2884" y="397"/>
                  </a:lnTo>
                  <a:lnTo>
                    <a:pt x="2876" y="397"/>
                  </a:lnTo>
                  <a:lnTo>
                    <a:pt x="2876" y="418"/>
                  </a:lnTo>
                  <a:lnTo>
                    <a:pt x="2865" y="418"/>
                  </a:lnTo>
                  <a:lnTo>
                    <a:pt x="2865" y="449"/>
                  </a:lnTo>
                  <a:lnTo>
                    <a:pt x="2854" y="451"/>
                  </a:lnTo>
                  <a:lnTo>
                    <a:pt x="2852" y="498"/>
                  </a:lnTo>
                  <a:lnTo>
                    <a:pt x="2835" y="498"/>
                  </a:lnTo>
                  <a:lnTo>
                    <a:pt x="2835" y="504"/>
                  </a:lnTo>
                  <a:lnTo>
                    <a:pt x="2764" y="502"/>
                  </a:lnTo>
                  <a:lnTo>
                    <a:pt x="2765" y="466"/>
                  </a:lnTo>
                  <a:lnTo>
                    <a:pt x="2726" y="464"/>
                  </a:lnTo>
                  <a:lnTo>
                    <a:pt x="2731" y="461"/>
                  </a:lnTo>
                  <a:lnTo>
                    <a:pt x="2740" y="459"/>
                  </a:lnTo>
                  <a:lnTo>
                    <a:pt x="2741" y="446"/>
                  </a:lnTo>
                  <a:lnTo>
                    <a:pt x="2718" y="446"/>
                  </a:lnTo>
                  <a:lnTo>
                    <a:pt x="2721" y="431"/>
                  </a:lnTo>
                  <a:lnTo>
                    <a:pt x="2658" y="428"/>
                  </a:lnTo>
                  <a:lnTo>
                    <a:pt x="2655" y="432"/>
                  </a:lnTo>
                  <a:lnTo>
                    <a:pt x="2645" y="432"/>
                  </a:lnTo>
                  <a:lnTo>
                    <a:pt x="2646" y="451"/>
                  </a:lnTo>
                  <a:lnTo>
                    <a:pt x="2646" y="451"/>
                  </a:lnTo>
                  <a:lnTo>
                    <a:pt x="2643" y="452"/>
                  </a:lnTo>
                  <a:lnTo>
                    <a:pt x="2641" y="454"/>
                  </a:lnTo>
                  <a:lnTo>
                    <a:pt x="2636" y="456"/>
                  </a:lnTo>
                  <a:lnTo>
                    <a:pt x="2636" y="456"/>
                  </a:lnTo>
                  <a:lnTo>
                    <a:pt x="2622" y="457"/>
                  </a:lnTo>
                  <a:lnTo>
                    <a:pt x="2608" y="456"/>
                  </a:lnTo>
                  <a:lnTo>
                    <a:pt x="2608" y="418"/>
                  </a:lnTo>
                  <a:lnTo>
                    <a:pt x="2598" y="418"/>
                  </a:lnTo>
                  <a:lnTo>
                    <a:pt x="2598" y="352"/>
                  </a:lnTo>
                  <a:lnTo>
                    <a:pt x="2588" y="349"/>
                  </a:lnTo>
                  <a:lnTo>
                    <a:pt x="2588" y="289"/>
                  </a:lnTo>
                  <a:lnTo>
                    <a:pt x="2586" y="285"/>
                  </a:lnTo>
                  <a:lnTo>
                    <a:pt x="2577" y="284"/>
                  </a:lnTo>
                  <a:lnTo>
                    <a:pt x="2578" y="237"/>
                  </a:lnTo>
                  <a:lnTo>
                    <a:pt x="2563" y="225"/>
                  </a:lnTo>
                  <a:lnTo>
                    <a:pt x="2524" y="222"/>
                  </a:lnTo>
                  <a:lnTo>
                    <a:pt x="2434" y="218"/>
                  </a:lnTo>
                  <a:lnTo>
                    <a:pt x="2435" y="154"/>
                  </a:lnTo>
                  <a:lnTo>
                    <a:pt x="2313" y="141"/>
                  </a:lnTo>
                  <a:lnTo>
                    <a:pt x="2313" y="134"/>
                  </a:lnTo>
                  <a:lnTo>
                    <a:pt x="2281" y="130"/>
                  </a:lnTo>
                  <a:lnTo>
                    <a:pt x="2246" y="119"/>
                  </a:lnTo>
                  <a:lnTo>
                    <a:pt x="2246" y="109"/>
                  </a:lnTo>
                  <a:lnTo>
                    <a:pt x="2225" y="108"/>
                  </a:lnTo>
                  <a:lnTo>
                    <a:pt x="2225" y="96"/>
                  </a:lnTo>
                  <a:lnTo>
                    <a:pt x="2174" y="89"/>
                  </a:lnTo>
                  <a:lnTo>
                    <a:pt x="2140" y="90"/>
                  </a:lnTo>
                  <a:lnTo>
                    <a:pt x="2140" y="156"/>
                  </a:lnTo>
                  <a:lnTo>
                    <a:pt x="2066" y="156"/>
                  </a:lnTo>
                  <a:lnTo>
                    <a:pt x="2066" y="451"/>
                  </a:lnTo>
                  <a:lnTo>
                    <a:pt x="2059" y="451"/>
                  </a:lnTo>
                  <a:lnTo>
                    <a:pt x="2059" y="422"/>
                  </a:lnTo>
                  <a:lnTo>
                    <a:pt x="2055" y="422"/>
                  </a:lnTo>
                  <a:lnTo>
                    <a:pt x="2055" y="451"/>
                  </a:lnTo>
                  <a:lnTo>
                    <a:pt x="2050" y="451"/>
                  </a:lnTo>
                  <a:lnTo>
                    <a:pt x="2050" y="697"/>
                  </a:lnTo>
                  <a:lnTo>
                    <a:pt x="2035" y="697"/>
                  </a:lnTo>
                  <a:lnTo>
                    <a:pt x="2035" y="711"/>
                  </a:lnTo>
                  <a:lnTo>
                    <a:pt x="2030" y="711"/>
                  </a:lnTo>
                  <a:lnTo>
                    <a:pt x="2030" y="590"/>
                  </a:lnTo>
                  <a:lnTo>
                    <a:pt x="2030" y="590"/>
                  </a:lnTo>
                  <a:lnTo>
                    <a:pt x="2030" y="575"/>
                  </a:lnTo>
                  <a:lnTo>
                    <a:pt x="2030" y="567"/>
                  </a:lnTo>
                  <a:lnTo>
                    <a:pt x="2029" y="561"/>
                  </a:lnTo>
                  <a:lnTo>
                    <a:pt x="2029" y="561"/>
                  </a:lnTo>
                  <a:lnTo>
                    <a:pt x="1975" y="559"/>
                  </a:lnTo>
                  <a:lnTo>
                    <a:pt x="1975" y="527"/>
                  </a:lnTo>
                  <a:lnTo>
                    <a:pt x="1915" y="527"/>
                  </a:lnTo>
                  <a:lnTo>
                    <a:pt x="1915" y="559"/>
                  </a:lnTo>
                  <a:lnTo>
                    <a:pt x="1897" y="559"/>
                  </a:lnTo>
                  <a:lnTo>
                    <a:pt x="1897" y="702"/>
                  </a:lnTo>
                  <a:lnTo>
                    <a:pt x="1844" y="702"/>
                  </a:lnTo>
                  <a:lnTo>
                    <a:pt x="1844" y="635"/>
                  </a:lnTo>
                  <a:lnTo>
                    <a:pt x="1838" y="635"/>
                  </a:lnTo>
                  <a:lnTo>
                    <a:pt x="1838" y="630"/>
                  </a:lnTo>
                  <a:lnTo>
                    <a:pt x="1826" y="630"/>
                  </a:lnTo>
                  <a:lnTo>
                    <a:pt x="1826" y="635"/>
                  </a:lnTo>
                  <a:lnTo>
                    <a:pt x="1793" y="635"/>
                  </a:lnTo>
                  <a:lnTo>
                    <a:pt x="1793" y="360"/>
                  </a:lnTo>
                  <a:lnTo>
                    <a:pt x="1793" y="360"/>
                  </a:lnTo>
                  <a:lnTo>
                    <a:pt x="1789" y="359"/>
                  </a:lnTo>
                  <a:lnTo>
                    <a:pt x="1783" y="358"/>
                  </a:lnTo>
                  <a:lnTo>
                    <a:pt x="1779" y="355"/>
                  </a:lnTo>
                  <a:lnTo>
                    <a:pt x="1779" y="355"/>
                  </a:lnTo>
                  <a:lnTo>
                    <a:pt x="1779" y="255"/>
                  </a:lnTo>
                  <a:lnTo>
                    <a:pt x="1779" y="255"/>
                  </a:lnTo>
                  <a:lnTo>
                    <a:pt x="1756" y="250"/>
                  </a:lnTo>
                  <a:lnTo>
                    <a:pt x="1684" y="250"/>
                  </a:lnTo>
                  <a:lnTo>
                    <a:pt x="1684" y="238"/>
                  </a:lnTo>
                  <a:lnTo>
                    <a:pt x="1465" y="238"/>
                  </a:lnTo>
                  <a:lnTo>
                    <a:pt x="1465" y="238"/>
                  </a:lnTo>
                  <a:lnTo>
                    <a:pt x="1464" y="429"/>
                  </a:lnTo>
                  <a:lnTo>
                    <a:pt x="1464" y="429"/>
                  </a:lnTo>
                  <a:lnTo>
                    <a:pt x="1464" y="429"/>
                  </a:lnTo>
                  <a:lnTo>
                    <a:pt x="1377" y="429"/>
                  </a:lnTo>
                  <a:lnTo>
                    <a:pt x="1325" y="453"/>
                  </a:lnTo>
                  <a:lnTo>
                    <a:pt x="1325" y="441"/>
                  </a:lnTo>
                  <a:lnTo>
                    <a:pt x="1325" y="441"/>
                  </a:lnTo>
                  <a:lnTo>
                    <a:pt x="1325" y="414"/>
                  </a:lnTo>
                  <a:lnTo>
                    <a:pt x="1325" y="414"/>
                  </a:lnTo>
                  <a:lnTo>
                    <a:pt x="1326" y="197"/>
                  </a:lnTo>
                  <a:lnTo>
                    <a:pt x="1326" y="197"/>
                  </a:lnTo>
                  <a:lnTo>
                    <a:pt x="1316" y="194"/>
                  </a:lnTo>
                  <a:lnTo>
                    <a:pt x="1306" y="192"/>
                  </a:lnTo>
                  <a:lnTo>
                    <a:pt x="1128" y="192"/>
                  </a:lnTo>
                  <a:lnTo>
                    <a:pt x="1128" y="192"/>
                  </a:lnTo>
                  <a:lnTo>
                    <a:pt x="1126" y="355"/>
                  </a:lnTo>
                  <a:lnTo>
                    <a:pt x="1126" y="355"/>
                  </a:lnTo>
                  <a:lnTo>
                    <a:pt x="1126" y="399"/>
                  </a:lnTo>
                  <a:lnTo>
                    <a:pt x="1126" y="399"/>
                  </a:lnTo>
                  <a:lnTo>
                    <a:pt x="1126" y="409"/>
                  </a:lnTo>
                  <a:lnTo>
                    <a:pt x="1126" y="413"/>
                  </a:lnTo>
                  <a:lnTo>
                    <a:pt x="1124" y="417"/>
                  </a:lnTo>
                  <a:lnTo>
                    <a:pt x="1124" y="418"/>
                  </a:lnTo>
                  <a:lnTo>
                    <a:pt x="1124" y="418"/>
                  </a:lnTo>
                  <a:lnTo>
                    <a:pt x="1119" y="417"/>
                  </a:lnTo>
                  <a:lnTo>
                    <a:pt x="1119" y="417"/>
                  </a:lnTo>
                  <a:lnTo>
                    <a:pt x="1118" y="416"/>
                  </a:lnTo>
                  <a:lnTo>
                    <a:pt x="1118" y="416"/>
                  </a:lnTo>
                  <a:lnTo>
                    <a:pt x="1118" y="403"/>
                  </a:lnTo>
                  <a:lnTo>
                    <a:pt x="1118" y="403"/>
                  </a:lnTo>
                  <a:lnTo>
                    <a:pt x="1099" y="401"/>
                  </a:lnTo>
                  <a:lnTo>
                    <a:pt x="1099" y="401"/>
                  </a:lnTo>
                  <a:lnTo>
                    <a:pt x="1098" y="387"/>
                  </a:lnTo>
                  <a:lnTo>
                    <a:pt x="1098" y="387"/>
                  </a:lnTo>
                  <a:lnTo>
                    <a:pt x="1081" y="384"/>
                  </a:lnTo>
                  <a:lnTo>
                    <a:pt x="1081" y="384"/>
                  </a:lnTo>
                  <a:lnTo>
                    <a:pt x="1079" y="384"/>
                  </a:lnTo>
                  <a:lnTo>
                    <a:pt x="1079" y="369"/>
                  </a:lnTo>
                  <a:lnTo>
                    <a:pt x="1076" y="369"/>
                  </a:lnTo>
                  <a:lnTo>
                    <a:pt x="1076" y="368"/>
                  </a:lnTo>
                  <a:lnTo>
                    <a:pt x="1076" y="368"/>
                  </a:lnTo>
                  <a:lnTo>
                    <a:pt x="1071" y="368"/>
                  </a:lnTo>
                  <a:lnTo>
                    <a:pt x="1067" y="368"/>
                  </a:lnTo>
                  <a:lnTo>
                    <a:pt x="1067" y="363"/>
                  </a:lnTo>
                  <a:lnTo>
                    <a:pt x="1067" y="363"/>
                  </a:lnTo>
                  <a:lnTo>
                    <a:pt x="1036" y="362"/>
                  </a:lnTo>
                  <a:lnTo>
                    <a:pt x="1036" y="358"/>
                  </a:lnTo>
                  <a:lnTo>
                    <a:pt x="1027" y="358"/>
                  </a:lnTo>
                  <a:lnTo>
                    <a:pt x="1027" y="360"/>
                  </a:lnTo>
                  <a:lnTo>
                    <a:pt x="1027" y="360"/>
                  </a:lnTo>
                  <a:lnTo>
                    <a:pt x="1026" y="362"/>
                  </a:lnTo>
                  <a:lnTo>
                    <a:pt x="979" y="362"/>
                  </a:lnTo>
                  <a:lnTo>
                    <a:pt x="979" y="365"/>
                  </a:lnTo>
                  <a:lnTo>
                    <a:pt x="979" y="365"/>
                  </a:lnTo>
                  <a:lnTo>
                    <a:pt x="960" y="367"/>
                  </a:lnTo>
                  <a:lnTo>
                    <a:pt x="960" y="471"/>
                  </a:lnTo>
                  <a:lnTo>
                    <a:pt x="960" y="471"/>
                  </a:lnTo>
                  <a:lnTo>
                    <a:pt x="960" y="476"/>
                  </a:lnTo>
                  <a:lnTo>
                    <a:pt x="959" y="479"/>
                  </a:lnTo>
                  <a:lnTo>
                    <a:pt x="959" y="526"/>
                  </a:lnTo>
                  <a:lnTo>
                    <a:pt x="959" y="526"/>
                  </a:lnTo>
                  <a:lnTo>
                    <a:pt x="959" y="537"/>
                  </a:lnTo>
                  <a:lnTo>
                    <a:pt x="959" y="543"/>
                  </a:lnTo>
                  <a:lnTo>
                    <a:pt x="958" y="547"/>
                  </a:lnTo>
                  <a:lnTo>
                    <a:pt x="958" y="547"/>
                  </a:lnTo>
                  <a:lnTo>
                    <a:pt x="932" y="548"/>
                  </a:lnTo>
                  <a:lnTo>
                    <a:pt x="932" y="548"/>
                  </a:lnTo>
                  <a:lnTo>
                    <a:pt x="933" y="454"/>
                  </a:lnTo>
                  <a:lnTo>
                    <a:pt x="933" y="454"/>
                  </a:lnTo>
                  <a:lnTo>
                    <a:pt x="914" y="453"/>
                  </a:lnTo>
                  <a:lnTo>
                    <a:pt x="914" y="453"/>
                  </a:lnTo>
                  <a:lnTo>
                    <a:pt x="913" y="434"/>
                  </a:lnTo>
                  <a:lnTo>
                    <a:pt x="900" y="434"/>
                  </a:lnTo>
                  <a:lnTo>
                    <a:pt x="900" y="434"/>
                  </a:lnTo>
                  <a:lnTo>
                    <a:pt x="898" y="434"/>
                  </a:lnTo>
                  <a:lnTo>
                    <a:pt x="898" y="434"/>
                  </a:lnTo>
                  <a:lnTo>
                    <a:pt x="893" y="428"/>
                  </a:lnTo>
                  <a:lnTo>
                    <a:pt x="883" y="426"/>
                  </a:lnTo>
                  <a:lnTo>
                    <a:pt x="883" y="426"/>
                  </a:lnTo>
                  <a:lnTo>
                    <a:pt x="883" y="422"/>
                  </a:lnTo>
                  <a:lnTo>
                    <a:pt x="883" y="418"/>
                  </a:lnTo>
                  <a:lnTo>
                    <a:pt x="879" y="418"/>
                  </a:lnTo>
                  <a:lnTo>
                    <a:pt x="879" y="418"/>
                  </a:lnTo>
                  <a:lnTo>
                    <a:pt x="879" y="418"/>
                  </a:lnTo>
                  <a:lnTo>
                    <a:pt x="877" y="417"/>
                  </a:lnTo>
                  <a:lnTo>
                    <a:pt x="877" y="414"/>
                  </a:lnTo>
                  <a:lnTo>
                    <a:pt x="873" y="414"/>
                  </a:lnTo>
                  <a:lnTo>
                    <a:pt x="873" y="414"/>
                  </a:lnTo>
                  <a:lnTo>
                    <a:pt x="872" y="433"/>
                  </a:lnTo>
                  <a:lnTo>
                    <a:pt x="872" y="433"/>
                  </a:lnTo>
                  <a:lnTo>
                    <a:pt x="861" y="432"/>
                  </a:lnTo>
                  <a:lnTo>
                    <a:pt x="861" y="433"/>
                  </a:lnTo>
                  <a:lnTo>
                    <a:pt x="860" y="433"/>
                  </a:lnTo>
                  <a:lnTo>
                    <a:pt x="860" y="433"/>
                  </a:lnTo>
                  <a:lnTo>
                    <a:pt x="861" y="443"/>
                  </a:lnTo>
                  <a:lnTo>
                    <a:pt x="860" y="448"/>
                  </a:lnTo>
                  <a:lnTo>
                    <a:pt x="860" y="452"/>
                  </a:lnTo>
                  <a:lnTo>
                    <a:pt x="860" y="452"/>
                  </a:lnTo>
                  <a:lnTo>
                    <a:pt x="841" y="451"/>
                  </a:lnTo>
                  <a:lnTo>
                    <a:pt x="841" y="451"/>
                  </a:lnTo>
                  <a:lnTo>
                    <a:pt x="841" y="404"/>
                  </a:lnTo>
                  <a:lnTo>
                    <a:pt x="841" y="404"/>
                  </a:lnTo>
                  <a:lnTo>
                    <a:pt x="825" y="402"/>
                  </a:lnTo>
                  <a:lnTo>
                    <a:pt x="825" y="402"/>
                  </a:lnTo>
                  <a:lnTo>
                    <a:pt x="828" y="394"/>
                  </a:lnTo>
                  <a:lnTo>
                    <a:pt x="828" y="394"/>
                  </a:lnTo>
                  <a:lnTo>
                    <a:pt x="823" y="393"/>
                  </a:lnTo>
                  <a:lnTo>
                    <a:pt x="820" y="392"/>
                  </a:lnTo>
                  <a:lnTo>
                    <a:pt x="820" y="392"/>
                  </a:lnTo>
                  <a:lnTo>
                    <a:pt x="815" y="392"/>
                  </a:lnTo>
                  <a:lnTo>
                    <a:pt x="815" y="402"/>
                  </a:lnTo>
                  <a:lnTo>
                    <a:pt x="815" y="402"/>
                  </a:lnTo>
                  <a:lnTo>
                    <a:pt x="813" y="402"/>
                  </a:lnTo>
                  <a:lnTo>
                    <a:pt x="813" y="402"/>
                  </a:lnTo>
                  <a:lnTo>
                    <a:pt x="788" y="402"/>
                  </a:lnTo>
                  <a:lnTo>
                    <a:pt x="788" y="402"/>
                  </a:lnTo>
                  <a:lnTo>
                    <a:pt x="780" y="402"/>
                  </a:lnTo>
                  <a:lnTo>
                    <a:pt x="773" y="401"/>
                  </a:lnTo>
                  <a:lnTo>
                    <a:pt x="773" y="401"/>
                  </a:lnTo>
                  <a:lnTo>
                    <a:pt x="771" y="391"/>
                  </a:lnTo>
                  <a:lnTo>
                    <a:pt x="771" y="391"/>
                  </a:lnTo>
                  <a:lnTo>
                    <a:pt x="764" y="391"/>
                  </a:lnTo>
                  <a:lnTo>
                    <a:pt x="761" y="391"/>
                  </a:lnTo>
                  <a:lnTo>
                    <a:pt x="759" y="392"/>
                  </a:lnTo>
                  <a:lnTo>
                    <a:pt x="759" y="392"/>
                  </a:lnTo>
                  <a:lnTo>
                    <a:pt x="745" y="391"/>
                  </a:lnTo>
                  <a:lnTo>
                    <a:pt x="738" y="391"/>
                  </a:lnTo>
                  <a:lnTo>
                    <a:pt x="733" y="392"/>
                  </a:lnTo>
                  <a:lnTo>
                    <a:pt x="733" y="392"/>
                  </a:lnTo>
                  <a:lnTo>
                    <a:pt x="731" y="396"/>
                  </a:lnTo>
                  <a:lnTo>
                    <a:pt x="733" y="401"/>
                  </a:lnTo>
                  <a:lnTo>
                    <a:pt x="731" y="401"/>
                  </a:lnTo>
                  <a:lnTo>
                    <a:pt x="731" y="402"/>
                  </a:lnTo>
                  <a:lnTo>
                    <a:pt x="725" y="402"/>
                  </a:lnTo>
                  <a:lnTo>
                    <a:pt x="725" y="393"/>
                  </a:lnTo>
                  <a:lnTo>
                    <a:pt x="665" y="393"/>
                  </a:lnTo>
                  <a:lnTo>
                    <a:pt x="665" y="401"/>
                  </a:lnTo>
                  <a:lnTo>
                    <a:pt x="664" y="401"/>
                  </a:lnTo>
                  <a:lnTo>
                    <a:pt x="664" y="402"/>
                  </a:lnTo>
                  <a:lnTo>
                    <a:pt x="664" y="402"/>
                  </a:lnTo>
                  <a:lnTo>
                    <a:pt x="606" y="401"/>
                  </a:lnTo>
                  <a:lnTo>
                    <a:pt x="606" y="434"/>
                  </a:lnTo>
                  <a:lnTo>
                    <a:pt x="605" y="434"/>
                  </a:lnTo>
                  <a:lnTo>
                    <a:pt x="605" y="436"/>
                  </a:lnTo>
                  <a:lnTo>
                    <a:pt x="605" y="436"/>
                  </a:lnTo>
                  <a:lnTo>
                    <a:pt x="584" y="436"/>
                  </a:lnTo>
                  <a:lnTo>
                    <a:pt x="562" y="434"/>
                  </a:lnTo>
                  <a:lnTo>
                    <a:pt x="562" y="434"/>
                  </a:lnTo>
                  <a:lnTo>
                    <a:pt x="561" y="431"/>
                  </a:lnTo>
                  <a:lnTo>
                    <a:pt x="560" y="431"/>
                  </a:lnTo>
                  <a:lnTo>
                    <a:pt x="560" y="431"/>
                  </a:lnTo>
                  <a:lnTo>
                    <a:pt x="558" y="434"/>
                  </a:lnTo>
                  <a:lnTo>
                    <a:pt x="558" y="434"/>
                  </a:lnTo>
                  <a:lnTo>
                    <a:pt x="550" y="434"/>
                  </a:lnTo>
                  <a:lnTo>
                    <a:pt x="550" y="437"/>
                  </a:lnTo>
                  <a:lnTo>
                    <a:pt x="500" y="437"/>
                  </a:lnTo>
                  <a:lnTo>
                    <a:pt x="500" y="245"/>
                  </a:lnTo>
                  <a:lnTo>
                    <a:pt x="500" y="245"/>
                  </a:lnTo>
                  <a:lnTo>
                    <a:pt x="496" y="245"/>
                  </a:lnTo>
                  <a:lnTo>
                    <a:pt x="496" y="245"/>
                  </a:lnTo>
                  <a:lnTo>
                    <a:pt x="495" y="244"/>
                  </a:lnTo>
                  <a:lnTo>
                    <a:pt x="486" y="244"/>
                  </a:lnTo>
                  <a:lnTo>
                    <a:pt x="486" y="95"/>
                  </a:lnTo>
                  <a:lnTo>
                    <a:pt x="486" y="95"/>
                  </a:lnTo>
                  <a:lnTo>
                    <a:pt x="482" y="94"/>
                  </a:lnTo>
                  <a:lnTo>
                    <a:pt x="460" y="94"/>
                  </a:lnTo>
                  <a:lnTo>
                    <a:pt x="460" y="93"/>
                  </a:lnTo>
                  <a:lnTo>
                    <a:pt x="460" y="93"/>
                  </a:lnTo>
                  <a:lnTo>
                    <a:pt x="458" y="91"/>
                  </a:lnTo>
                  <a:lnTo>
                    <a:pt x="458" y="90"/>
                  </a:lnTo>
                  <a:lnTo>
                    <a:pt x="458" y="89"/>
                  </a:lnTo>
                  <a:lnTo>
                    <a:pt x="457" y="88"/>
                  </a:lnTo>
                  <a:lnTo>
                    <a:pt x="457" y="88"/>
                  </a:lnTo>
                  <a:lnTo>
                    <a:pt x="455" y="85"/>
                  </a:lnTo>
                  <a:lnTo>
                    <a:pt x="455" y="85"/>
                  </a:lnTo>
                  <a:lnTo>
                    <a:pt x="455" y="80"/>
                  </a:lnTo>
                  <a:lnTo>
                    <a:pt x="455" y="80"/>
                  </a:lnTo>
                  <a:lnTo>
                    <a:pt x="452" y="79"/>
                  </a:lnTo>
                  <a:lnTo>
                    <a:pt x="452" y="78"/>
                  </a:lnTo>
                  <a:lnTo>
                    <a:pt x="451" y="78"/>
                  </a:lnTo>
                  <a:lnTo>
                    <a:pt x="451" y="78"/>
                  </a:lnTo>
                  <a:lnTo>
                    <a:pt x="448" y="75"/>
                  </a:lnTo>
                  <a:lnTo>
                    <a:pt x="448" y="75"/>
                  </a:lnTo>
                  <a:lnTo>
                    <a:pt x="441" y="68"/>
                  </a:lnTo>
                  <a:lnTo>
                    <a:pt x="441" y="66"/>
                  </a:lnTo>
                  <a:lnTo>
                    <a:pt x="440" y="66"/>
                  </a:lnTo>
                  <a:lnTo>
                    <a:pt x="440" y="66"/>
                  </a:lnTo>
                  <a:lnTo>
                    <a:pt x="437" y="63"/>
                  </a:lnTo>
                  <a:lnTo>
                    <a:pt x="437" y="63"/>
                  </a:lnTo>
                  <a:lnTo>
                    <a:pt x="427" y="53"/>
                  </a:lnTo>
                  <a:lnTo>
                    <a:pt x="418" y="43"/>
                  </a:lnTo>
                  <a:lnTo>
                    <a:pt x="418" y="43"/>
                  </a:lnTo>
                  <a:lnTo>
                    <a:pt x="406" y="31"/>
                  </a:lnTo>
                  <a:lnTo>
                    <a:pt x="406" y="30"/>
                  </a:lnTo>
                  <a:lnTo>
                    <a:pt x="404" y="30"/>
                  </a:lnTo>
                  <a:lnTo>
                    <a:pt x="404" y="30"/>
                  </a:lnTo>
                  <a:lnTo>
                    <a:pt x="404" y="11"/>
                  </a:lnTo>
                  <a:lnTo>
                    <a:pt x="404" y="11"/>
                  </a:lnTo>
                  <a:lnTo>
                    <a:pt x="403" y="11"/>
                  </a:lnTo>
                  <a:lnTo>
                    <a:pt x="403" y="11"/>
                  </a:lnTo>
                  <a:lnTo>
                    <a:pt x="382" y="11"/>
                  </a:lnTo>
                  <a:lnTo>
                    <a:pt x="382" y="11"/>
                  </a:lnTo>
                  <a:lnTo>
                    <a:pt x="383" y="29"/>
                  </a:lnTo>
                  <a:lnTo>
                    <a:pt x="383" y="29"/>
                  </a:lnTo>
                  <a:lnTo>
                    <a:pt x="376" y="38"/>
                  </a:lnTo>
                  <a:lnTo>
                    <a:pt x="376" y="38"/>
                  </a:lnTo>
                  <a:lnTo>
                    <a:pt x="367" y="45"/>
                  </a:lnTo>
                  <a:lnTo>
                    <a:pt x="367" y="45"/>
                  </a:lnTo>
                  <a:lnTo>
                    <a:pt x="362" y="51"/>
                  </a:lnTo>
                  <a:lnTo>
                    <a:pt x="362" y="51"/>
                  </a:lnTo>
                  <a:lnTo>
                    <a:pt x="361" y="51"/>
                  </a:lnTo>
                  <a:lnTo>
                    <a:pt x="361" y="54"/>
                  </a:lnTo>
                  <a:lnTo>
                    <a:pt x="361" y="54"/>
                  </a:lnTo>
                  <a:lnTo>
                    <a:pt x="351" y="63"/>
                  </a:lnTo>
                  <a:lnTo>
                    <a:pt x="351" y="63"/>
                  </a:lnTo>
                  <a:lnTo>
                    <a:pt x="344" y="69"/>
                  </a:lnTo>
                  <a:lnTo>
                    <a:pt x="341" y="73"/>
                  </a:lnTo>
                  <a:lnTo>
                    <a:pt x="338" y="74"/>
                  </a:lnTo>
                  <a:lnTo>
                    <a:pt x="338" y="75"/>
                  </a:lnTo>
                  <a:lnTo>
                    <a:pt x="333" y="75"/>
                  </a:lnTo>
                  <a:lnTo>
                    <a:pt x="333" y="81"/>
                  </a:lnTo>
                  <a:lnTo>
                    <a:pt x="333" y="81"/>
                  </a:lnTo>
                  <a:lnTo>
                    <a:pt x="332" y="83"/>
                  </a:lnTo>
                  <a:lnTo>
                    <a:pt x="329" y="83"/>
                  </a:lnTo>
                  <a:lnTo>
                    <a:pt x="329" y="93"/>
                  </a:lnTo>
                  <a:lnTo>
                    <a:pt x="329" y="93"/>
                  </a:lnTo>
                  <a:lnTo>
                    <a:pt x="328" y="94"/>
                  </a:lnTo>
                  <a:lnTo>
                    <a:pt x="313" y="94"/>
                  </a:lnTo>
                  <a:lnTo>
                    <a:pt x="313" y="94"/>
                  </a:lnTo>
                  <a:lnTo>
                    <a:pt x="311" y="90"/>
                  </a:lnTo>
                  <a:lnTo>
                    <a:pt x="311" y="90"/>
                  </a:lnTo>
                  <a:lnTo>
                    <a:pt x="301" y="91"/>
                  </a:lnTo>
                  <a:lnTo>
                    <a:pt x="301" y="91"/>
                  </a:lnTo>
                  <a:lnTo>
                    <a:pt x="299" y="96"/>
                  </a:lnTo>
                  <a:lnTo>
                    <a:pt x="298" y="96"/>
                  </a:lnTo>
                  <a:lnTo>
                    <a:pt x="298" y="99"/>
                  </a:lnTo>
                  <a:lnTo>
                    <a:pt x="297" y="99"/>
                  </a:lnTo>
                  <a:lnTo>
                    <a:pt x="297" y="101"/>
                  </a:lnTo>
                  <a:lnTo>
                    <a:pt x="296" y="101"/>
                  </a:lnTo>
                  <a:lnTo>
                    <a:pt x="296" y="104"/>
                  </a:lnTo>
                  <a:lnTo>
                    <a:pt x="296" y="104"/>
                  </a:lnTo>
                  <a:lnTo>
                    <a:pt x="296" y="105"/>
                  </a:lnTo>
                  <a:lnTo>
                    <a:pt x="294" y="105"/>
                  </a:lnTo>
                  <a:lnTo>
                    <a:pt x="294" y="105"/>
                  </a:lnTo>
                  <a:lnTo>
                    <a:pt x="294" y="108"/>
                  </a:lnTo>
                  <a:lnTo>
                    <a:pt x="293" y="110"/>
                  </a:lnTo>
                  <a:lnTo>
                    <a:pt x="293" y="110"/>
                  </a:lnTo>
                  <a:lnTo>
                    <a:pt x="292" y="111"/>
                  </a:lnTo>
                  <a:lnTo>
                    <a:pt x="292" y="111"/>
                  </a:lnTo>
                  <a:lnTo>
                    <a:pt x="291" y="106"/>
                  </a:lnTo>
                  <a:lnTo>
                    <a:pt x="291" y="101"/>
                  </a:lnTo>
                  <a:lnTo>
                    <a:pt x="289" y="101"/>
                  </a:lnTo>
                  <a:lnTo>
                    <a:pt x="289" y="88"/>
                  </a:lnTo>
                  <a:lnTo>
                    <a:pt x="289" y="88"/>
                  </a:lnTo>
                  <a:lnTo>
                    <a:pt x="284" y="88"/>
                  </a:lnTo>
                  <a:lnTo>
                    <a:pt x="279" y="86"/>
                  </a:lnTo>
                  <a:lnTo>
                    <a:pt x="279" y="86"/>
                  </a:lnTo>
                  <a:lnTo>
                    <a:pt x="277" y="85"/>
                  </a:lnTo>
                  <a:lnTo>
                    <a:pt x="277" y="85"/>
                  </a:lnTo>
                  <a:lnTo>
                    <a:pt x="275" y="44"/>
                  </a:lnTo>
                  <a:lnTo>
                    <a:pt x="253" y="44"/>
                  </a:lnTo>
                  <a:lnTo>
                    <a:pt x="253" y="44"/>
                  </a:lnTo>
                  <a:lnTo>
                    <a:pt x="250" y="44"/>
                  </a:lnTo>
                  <a:lnTo>
                    <a:pt x="178" y="44"/>
                  </a:lnTo>
                  <a:lnTo>
                    <a:pt x="178" y="44"/>
                  </a:lnTo>
                  <a:lnTo>
                    <a:pt x="174" y="46"/>
                  </a:lnTo>
                  <a:lnTo>
                    <a:pt x="169" y="49"/>
                  </a:lnTo>
                  <a:lnTo>
                    <a:pt x="169" y="49"/>
                  </a:lnTo>
                  <a:lnTo>
                    <a:pt x="170" y="51"/>
                  </a:lnTo>
                  <a:lnTo>
                    <a:pt x="170" y="51"/>
                  </a:lnTo>
                  <a:lnTo>
                    <a:pt x="169" y="55"/>
                  </a:lnTo>
                  <a:lnTo>
                    <a:pt x="169" y="59"/>
                  </a:lnTo>
                  <a:lnTo>
                    <a:pt x="158" y="59"/>
                  </a:lnTo>
                  <a:lnTo>
                    <a:pt x="158" y="59"/>
                  </a:lnTo>
                  <a:lnTo>
                    <a:pt x="159" y="81"/>
                  </a:lnTo>
                  <a:lnTo>
                    <a:pt x="128" y="81"/>
                  </a:lnTo>
                  <a:lnTo>
                    <a:pt x="128" y="81"/>
                  </a:lnTo>
                  <a:lnTo>
                    <a:pt x="129" y="104"/>
                  </a:lnTo>
                  <a:lnTo>
                    <a:pt x="128" y="115"/>
                  </a:lnTo>
                  <a:lnTo>
                    <a:pt x="128" y="125"/>
                  </a:lnTo>
                  <a:lnTo>
                    <a:pt x="119" y="125"/>
                  </a:lnTo>
                  <a:lnTo>
                    <a:pt x="119" y="125"/>
                  </a:lnTo>
                  <a:lnTo>
                    <a:pt x="116" y="738"/>
                  </a:lnTo>
                  <a:lnTo>
                    <a:pt x="110" y="738"/>
                  </a:lnTo>
                  <a:lnTo>
                    <a:pt x="110" y="755"/>
                  </a:lnTo>
                  <a:lnTo>
                    <a:pt x="101" y="755"/>
                  </a:lnTo>
                  <a:lnTo>
                    <a:pt x="101" y="841"/>
                  </a:lnTo>
                  <a:lnTo>
                    <a:pt x="61" y="841"/>
                  </a:lnTo>
                  <a:lnTo>
                    <a:pt x="61" y="839"/>
                  </a:lnTo>
                  <a:lnTo>
                    <a:pt x="45" y="839"/>
                  </a:lnTo>
                  <a:lnTo>
                    <a:pt x="45" y="922"/>
                  </a:lnTo>
                  <a:lnTo>
                    <a:pt x="44" y="922"/>
                  </a:lnTo>
                  <a:lnTo>
                    <a:pt x="44" y="939"/>
                  </a:lnTo>
                  <a:lnTo>
                    <a:pt x="39" y="939"/>
                  </a:lnTo>
                  <a:lnTo>
                    <a:pt x="39" y="943"/>
                  </a:lnTo>
                  <a:lnTo>
                    <a:pt x="31" y="943"/>
                  </a:lnTo>
                  <a:lnTo>
                    <a:pt x="31" y="946"/>
                  </a:lnTo>
                  <a:lnTo>
                    <a:pt x="34" y="946"/>
                  </a:lnTo>
                  <a:lnTo>
                    <a:pt x="34" y="946"/>
                  </a:lnTo>
                  <a:lnTo>
                    <a:pt x="35" y="949"/>
                  </a:lnTo>
                  <a:lnTo>
                    <a:pt x="35" y="951"/>
                  </a:lnTo>
                  <a:lnTo>
                    <a:pt x="35" y="958"/>
                  </a:lnTo>
                  <a:lnTo>
                    <a:pt x="28" y="958"/>
                  </a:lnTo>
                  <a:lnTo>
                    <a:pt x="28" y="970"/>
                  </a:lnTo>
                  <a:lnTo>
                    <a:pt x="28" y="970"/>
                  </a:lnTo>
                  <a:lnTo>
                    <a:pt x="13" y="970"/>
                  </a:lnTo>
                  <a:lnTo>
                    <a:pt x="6" y="970"/>
                  </a:lnTo>
                  <a:lnTo>
                    <a:pt x="0" y="971"/>
                  </a:lnTo>
                  <a:lnTo>
                    <a:pt x="0" y="1318"/>
                  </a:lnTo>
                  <a:lnTo>
                    <a:pt x="2080" y="1318"/>
                  </a:lnTo>
                  <a:lnTo>
                    <a:pt x="2080" y="1317"/>
                  </a:lnTo>
                  <a:lnTo>
                    <a:pt x="5760" y="1317"/>
                  </a:lnTo>
                  <a:lnTo>
                    <a:pt x="5760" y="595"/>
                  </a:lnTo>
                  <a:lnTo>
                    <a:pt x="5742" y="5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5" descr="Cily Skyline Silhouette">
              <a:extLst>
                <a:ext uri="{FF2B5EF4-FFF2-40B4-BE49-F238E27FC236}">
                  <a16:creationId xmlns:a16="http://schemas.microsoft.com/office/drawing/2014/main" id="{C0A2EB4F-4119-4AA2-91CA-A92C3ACF9AF1}"/>
                </a:ext>
              </a:extLst>
            </p:cNvPr>
            <p:cNvSpPr>
              <a:spLocks noEditPoints="1"/>
            </p:cNvSpPr>
            <p:nvPr/>
          </p:nvSpPr>
          <p:spPr bwMode="auto">
            <a:xfrm>
              <a:off x="-1776993" y="5662015"/>
              <a:ext cx="6382989" cy="1484109"/>
            </a:xfrm>
            <a:custGeom>
              <a:avLst/>
              <a:gdLst/>
              <a:ahLst/>
              <a:cxnLst>
                <a:cxn ang="0">
                  <a:pos x="5731" y="522"/>
                </a:cxn>
                <a:cxn ang="0">
                  <a:pos x="5699" y="367"/>
                </a:cxn>
                <a:cxn ang="0">
                  <a:pos x="5543" y="552"/>
                </a:cxn>
                <a:cxn ang="0">
                  <a:pos x="5497" y="646"/>
                </a:cxn>
                <a:cxn ang="0">
                  <a:pos x="5439" y="491"/>
                </a:cxn>
                <a:cxn ang="0">
                  <a:pos x="5377" y="601"/>
                </a:cxn>
                <a:cxn ang="0">
                  <a:pos x="5208" y="446"/>
                </a:cxn>
                <a:cxn ang="0">
                  <a:pos x="5174" y="507"/>
                </a:cxn>
                <a:cxn ang="0">
                  <a:pos x="5130" y="458"/>
                </a:cxn>
                <a:cxn ang="0">
                  <a:pos x="4711" y="161"/>
                </a:cxn>
                <a:cxn ang="0">
                  <a:pos x="4514" y="279"/>
                </a:cxn>
                <a:cxn ang="0">
                  <a:pos x="4065" y="288"/>
                </a:cxn>
                <a:cxn ang="0">
                  <a:pos x="3947" y="338"/>
                </a:cxn>
                <a:cxn ang="0">
                  <a:pos x="3877" y="194"/>
                </a:cxn>
                <a:cxn ang="0">
                  <a:pos x="3827" y="20"/>
                </a:cxn>
                <a:cxn ang="0">
                  <a:pos x="3757" y="170"/>
                </a:cxn>
                <a:cxn ang="0">
                  <a:pos x="3713" y="18"/>
                </a:cxn>
                <a:cxn ang="0">
                  <a:pos x="3618" y="71"/>
                </a:cxn>
                <a:cxn ang="0">
                  <a:pos x="3441" y="156"/>
                </a:cxn>
                <a:cxn ang="0">
                  <a:pos x="3316" y="399"/>
                </a:cxn>
                <a:cxn ang="0">
                  <a:pos x="3287" y="392"/>
                </a:cxn>
                <a:cxn ang="0">
                  <a:pos x="3269" y="111"/>
                </a:cxn>
                <a:cxn ang="0">
                  <a:pos x="3179" y="138"/>
                </a:cxn>
                <a:cxn ang="0">
                  <a:pos x="3128" y="126"/>
                </a:cxn>
                <a:cxn ang="0">
                  <a:pos x="2990" y="418"/>
                </a:cxn>
                <a:cxn ang="0">
                  <a:pos x="2852" y="498"/>
                </a:cxn>
                <a:cxn ang="0">
                  <a:pos x="2655" y="432"/>
                </a:cxn>
                <a:cxn ang="0">
                  <a:pos x="2598" y="352"/>
                </a:cxn>
                <a:cxn ang="0">
                  <a:pos x="2281" y="130"/>
                </a:cxn>
                <a:cxn ang="0">
                  <a:pos x="2055" y="422"/>
                </a:cxn>
                <a:cxn ang="0">
                  <a:pos x="2029" y="561"/>
                </a:cxn>
                <a:cxn ang="0">
                  <a:pos x="1826" y="635"/>
                </a:cxn>
                <a:cxn ang="0">
                  <a:pos x="1684" y="238"/>
                </a:cxn>
                <a:cxn ang="0">
                  <a:pos x="1326" y="197"/>
                </a:cxn>
                <a:cxn ang="0">
                  <a:pos x="1124" y="417"/>
                </a:cxn>
                <a:cxn ang="0">
                  <a:pos x="1098" y="387"/>
                </a:cxn>
                <a:cxn ang="0">
                  <a:pos x="1036" y="362"/>
                </a:cxn>
                <a:cxn ang="0">
                  <a:pos x="960" y="476"/>
                </a:cxn>
                <a:cxn ang="0">
                  <a:pos x="914" y="453"/>
                </a:cxn>
                <a:cxn ang="0">
                  <a:pos x="879" y="418"/>
                </a:cxn>
                <a:cxn ang="0">
                  <a:pos x="860" y="433"/>
                </a:cxn>
                <a:cxn ang="0">
                  <a:pos x="828" y="394"/>
                </a:cxn>
                <a:cxn ang="0">
                  <a:pos x="773" y="401"/>
                </a:cxn>
                <a:cxn ang="0">
                  <a:pos x="731" y="396"/>
                </a:cxn>
                <a:cxn ang="0">
                  <a:pos x="606" y="434"/>
                </a:cxn>
                <a:cxn ang="0">
                  <a:pos x="550" y="434"/>
                </a:cxn>
                <a:cxn ang="0">
                  <a:pos x="460" y="94"/>
                </a:cxn>
                <a:cxn ang="0">
                  <a:pos x="452" y="79"/>
                </a:cxn>
                <a:cxn ang="0">
                  <a:pos x="427" y="53"/>
                </a:cxn>
                <a:cxn ang="0">
                  <a:pos x="382" y="11"/>
                </a:cxn>
                <a:cxn ang="0">
                  <a:pos x="351" y="63"/>
                </a:cxn>
                <a:cxn ang="0">
                  <a:pos x="329" y="93"/>
                </a:cxn>
                <a:cxn ang="0">
                  <a:pos x="297" y="101"/>
                </a:cxn>
                <a:cxn ang="0">
                  <a:pos x="291" y="106"/>
                </a:cxn>
                <a:cxn ang="0">
                  <a:pos x="253" y="44"/>
                </a:cxn>
                <a:cxn ang="0">
                  <a:pos x="158" y="59"/>
                </a:cxn>
                <a:cxn ang="0">
                  <a:pos x="101" y="755"/>
                </a:cxn>
                <a:cxn ang="0">
                  <a:pos x="34" y="946"/>
                </a:cxn>
                <a:cxn ang="0">
                  <a:pos x="2080" y="1318"/>
                </a:cxn>
              </a:cxnLst>
              <a:rect l="0" t="0" r="r" b="b"/>
              <a:pathLst>
                <a:path w="5760" h="1318">
                  <a:moveTo>
                    <a:pt x="5228" y="413"/>
                  </a:moveTo>
                  <a:lnTo>
                    <a:pt x="5228" y="413"/>
                  </a:lnTo>
                  <a:lnTo>
                    <a:pt x="5228" y="414"/>
                  </a:lnTo>
                  <a:lnTo>
                    <a:pt x="5229" y="413"/>
                  </a:lnTo>
                  <a:lnTo>
                    <a:pt x="5229" y="413"/>
                  </a:lnTo>
                  <a:lnTo>
                    <a:pt x="5228" y="413"/>
                  </a:lnTo>
                  <a:lnTo>
                    <a:pt x="5228" y="413"/>
                  </a:lnTo>
                  <a:close/>
                  <a:moveTo>
                    <a:pt x="5742" y="590"/>
                  </a:moveTo>
                  <a:lnTo>
                    <a:pt x="5737" y="561"/>
                  </a:lnTo>
                  <a:lnTo>
                    <a:pt x="5736" y="526"/>
                  </a:lnTo>
                  <a:lnTo>
                    <a:pt x="5735" y="523"/>
                  </a:lnTo>
                  <a:lnTo>
                    <a:pt x="5731" y="522"/>
                  </a:lnTo>
                  <a:lnTo>
                    <a:pt x="5731" y="522"/>
                  </a:lnTo>
                  <a:lnTo>
                    <a:pt x="5731" y="521"/>
                  </a:lnTo>
                  <a:lnTo>
                    <a:pt x="5727" y="516"/>
                  </a:lnTo>
                  <a:lnTo>
                    <a:pt x="5727" y="516"/>
                  </a:lnTo>
                  <a:lnTo>
                    <a:pt x="5721" y="509"/>
                  </a:lnTo>
                  <a:lnTo>
                    <a:pt x="5722" y="426"/>
                  </a:lnTo>
                  <a:lnTo>
                    <a:pt x="5720" y="426"/>
                  </a:lnTo>
                  <a:lnTo>
                    <a:pt x="5721" y="393"/>
                  </a:lnTo>
                  <a:lnTo>
                    <a:pt x="5711" y="386"/>
                  </a:lnTo>
                  <a:lnTo>
                    <a:pt x="5709" y="384"/>
                  </a:lnTo>
                  <a:lnTo>
                    <a:pt x="5709" y="377"/>
                  </a:lnTo>
                  <a:lnTo>
                    <a:pt x="5699" y="367"/>
                  </a:lnTo>
                  <a:lnTo>
                    <a:pt x="5699" y="362"/>
                  </a:lnTo>
                  <a:lnTo>
                    <a:pt x="5690" y="353"/>
                  </a:lnTo>
                  <a:lnTo>
                    <a:pt x="5635" y="312"/>
                  </a:lnTo>
                  <a:lnTo>
                    <a:pt x="5570" y="355"/>
                  </a:lnTo>
                  <a:lnTo>
                    <a:pt x="5570" y="369"/>
                  </a:lnTo>
                  <a:lnTo>
                    <a:pt x="5560" y="369"/>
                  </a:lnTo>
                  <a:lnTo>
                    <a:pt x="5560" y="387"/>
                  </a:lnTo>
                  <a:lnTo>
                    <a:pt x="5548" y="389"/>
                  </a:lnTo>
                  <a:lnTo>
                    <a:pt x="5547" y="418"/>
                  </a:lnTo>
                  <a:lnTo>
                    <a:pt x="5545" y="419"/>
                  </a:lnTo>
                  <a:lnTo>
                    <a:pt x="5545" y="423"/>
                  </a:lnTo>
                  <a:lnTo>
                    <a:pt x="5543" y="552"/>
                  </a:lnTo>
                  <a:lnTo>
                    <a:pt x="5536" y="554"/>
                  </a:lnTo>
                  <a:lnTo>
                    <a:pt x="5533" y="553"/>
                  </a:lnTo>
                  <a:lnTo>
                    <a:pt x="5530" y="561"/>
                  </a:lnTo>
                  <a:lnTo>
                    <a:pt x="5530" y="577"/>
                  </a:lnTo>
                  <a:lnTo>
                    <a:pt x="5527" y="577"/>
                  </a:lnTo>
                  <a:lnTo>
                    <a:pt x="5527" y="581"/>
                  </a:lnTo>
                  <a:lnTo>
                    <a:pt x="5531" y="585"/>
                  </a:lnTo>
                  <a:lnTo>
                    <a:pt x="5530" y="653"/>
                  </a:lnTo>
                  <a:lnTo>
                    <a:pt x="5515" y="652"/>
                  </a:lnTo>
                  <a:lnTo>
                    <a:pt x="5502" y="653"/>
                  </a:lnTo>
                  <a:lnTo>
                    <a:pt x="5497" y="651"/>
                  </a:lnTo>
                  <a:lnTo>
                    <a:pt x="5497" y="646"/>
                  </a:lnTo>
                  <a:lnTo>
                    <a:pt x="5496" y="635"/>
                  </a:lnTo>
                  <a:lnTo>
                    <a:pt x="5497" y="508"/>
                  </a:lnTo>
                  <a:lnTo>
                    <a:pt x="5493" y="504"/>
                  </a:lnTo>
                  <a:lnTo>
                    <a:pt x="5493" y="501"/>
                  </a:lnTo>
                  <a:lnTo>
                    <a:pt x="5496" y="498"/>
                  </a:lnTo>
                  <a:lnTo>
                    <a:pt x="5478" y="494"/>
                  </a:lnTo>
                  <a:lnTo>
                    <a:pt x="5468" y="496"/>
                  </a:lnTo>
                  <a:lnTo>
                    <a:pt x="5456" y="489"/>
                  </a:lnTo>
                  <a:lnTo>
                    <a:pt x="5457" y="484"/>
                  </a:lnTo>
                  <a:lnTo>
                    <a:pt x="5454" y="483"/>
                  </a:lnTo>
                  <a:lnTo>
                    <a:pt x="5443" y="483"/>
                  </a:lnTo>
                  <a:lnTo>
                    <a:pt x="5439" y="491"/>
                  </a:lnTo>
                  <a:lnTo>
                    <a:pt x="5436" y="491"/>
                  </a:lnTo>
                  <a:lnTo>
                    <a:pt x="5436" y="484"/>
                  </a:lnTo>
                  <a:lnTo>
                    <a:pt x="5431" y="481"/>
                  </a:lnTo>
                  <a:lnTo>
                    <a:pt x="5419" y="481"/>
                  </a:lnTo>
                  <a:lnTo>
                    <a:pt x="5413" y="486"/>
                  </a:lnTo>
                  <a:lnTo>
                    <a:pt x="5412" y="492"/>
                  </a:lnTo>
                  <a:lnTo>
                    <a:pt x="5408" y="496"/>
                  </a:lnTo>
                  <a:lnTo>
                    <a:pt x="5393" y="498"/>
                  </a:lnTo>
                  <a:lnTo>
                    <a:pt x="5393" y="504"/>
                  </a:lnTo>
                  <a:lnTo>
                    <a:pt x="5389" y="504"/>
                  </a:lnTo>
                  <a:lnTo>
                    <a:pt x="5389" y="602"/>
                  </a:lnTo>
                  <a:lnTo>
                    <a:pt x="5377" y="601"/>
                  </a:lnTo>
                  <a:lnTo>
                    <a:pt x="5379" y="334"/>
                  </a:lnTo>
                  <a:lnTo>
                    <a:pt x="5372" y="329"/>
                  </a:lnTo>
                  <a:lnTo>
                    <a:pt x="5242" y="332"/>
                  </a:lnTo>
                  <a:lnTo>
                    <a:pt x="5240" y="403"/>
                  </a:lnTo>
                  <a:lnTo>
                    <a:pt x="5240" y="403"/>
                  </a:lnTo>
                  <a:lnTo>
                    <a:pt x="5229" y="413"/>
                  </a:lnTo>
                  <a:lnTo>
                    <a:pt x="5229" y="413"/>
                  </a:lnTo>
                  <a:lnTo>
                    <a:pt x="5225" y="421"/>
                  </a:lnTo>
                  <a:lnTo>
                    <a:pt x="5220" y="426"/>
                  </a:lnTo>
                  <a:lnTo>
                    <a:pt x="5218" y="428"/>
                  </a:lnTo>
                  <a:lnTo>
                    <a:pt x="5215" y="439"/>
                  </a:lnTo>
                  <a:lnTo>
                    <a:pt x="5208" y="446"/>
                  </a:lnTo>
                  <a:lnTo>
                    <a:pt x="5209" y="456"/>
                  </a:lnTo>
                  <a:lnTo>
                    <a:pt x="5205" y="456"/>
                  </a:lnTo>
                  <a:lnTo>
                    <a:pt x="5197" y="462"/>
                  </a:lnTo>
                  <a:lnTo>
                    <a:pt x="5197" y="497"/>
                  </a:lnTo>
                  <a:lnTo>
                    <a:pt x="5194" y="501"/>
                  </a:lnTo>
                  <a:lnTo>
                    <a:pt x="5194" y="514"/>
                  </a:lnTo>
                  <a:lnTo>
                    <a:pt x="5190" y="517"/>
                  </a:lnTo>
                  <a:lnTo>
                    <a:pt x="5190" y="539"/>
                  </a:lnTo>
                  <a:lnTo>
                    <a:pt x="5188" y="541"/>
                  </a:lnTo>
                  <a:lnTo>
                    <a:pt x="5169" y="523"/>
                  </a:lnTo>
                  <a:lnTo>
                    <a:pt x="5173" y="511"/>
                  </a:lnTo>
                  <a:lnTo>
                    <a:pt x="5174" y="507"/>
                  </a:lnTo>
                  <a:lnTo>
                    <a:pt x="5178" y="504"/>
                  </a:lnTo>
                  <a:lnTo>
                    <a:pt x="5178" y="501"/>
                  </a:lnTo>
                  <a:lnTo>
                    <a:pt x="5185" y="499"/>
                  </a:lnTo>
                  <a:lnTo>
                    <a:pt x="5185" y="496"/>
                  </a:lnTo>
                  <a:lnTo>
                    <a:pt x="5185" y="496"/>
                  </a:lnTo>
                  <a:lnTo>
                    <a:pt x="5181" y="493"/>
                  </a:lnTo>
                  <a:lnTo>
                    <a:pt x="5178" y="491"/>
                  </a:lnTo>
                  <a:lnTo>
                    <a:pt x="5174" y="489"/>
                  </a:lnTo>
                  <a:lnTo>
                    <a:pt x="5174" y="489"/>
                  </a:lnTo>
                  <a:lnTo>
                    <a:pt x="5160" y="486"/>
                  </a:lnTo>
                  <a:lnTo>
                    <a:pt x="5130" y="483"/>
                  </a:lnTo>
                  <a:lnTo>
                    <a:pt x="5130" y="458"/>
                  </a:lnTo>
                  <a:lnTo>
                    <a:pt x="5104" y="452"/>
                  </a:lnTo>
                  <a:lnTo>
                    <a:pt x="5019" y="453"/>
                  </a:lnTo>
                  <a:lnTo>
                    <a:pt x="5016" y="453"/>
                  </a:lnTo>
                  <a:lnTo>
                    <a:pt x="4975" y="456"/>
                  </a:lnTo>
                  <a:lnTo>
                    <a:pt x="4972" y="489"/>
                  </a:lnTo>
                  <a:lnTo>
                    <a:pt x="4871" y="491"/>
                  </a:lnTo>
                  <a:lnTo>
                    <a:pt x="4873" y="188"/>
                  </a:lnTo>
                  <a:lnTo>
                    <a:pt x="4816" y="164"/>
                  </a:lnTo>
                  <a:lnTo>
                    <a:pt x="4727" y="166"/>
                  </a:lnTo>
                  <a:lnTo>
                    <a:pt x="4727" y="164"/>
                  </a:lnTo>
                  <a:lnTo>
                    <a:pt x="4722" y="161"/>
                  </a:lnTo>
                  <a:lnTo>
                    <a:pt x="4711" y="161"/>
                  </a:lnTo>
                  <a:lnTo>
                    <a:pt x="4711" y="166"/>
                  </a:lnTo>
                  <a:lnTo>
                    <a:pt x="4693" y="166"/>
                  </a:lnTo>
                  <a:lnTo>
                    <a:pt x="4687" y="163"/>
                  </a:lnTo>
                  <a:lnTo>
                    <a:pt x="4679" y="163"/>
                  </a:lnTo>
                  <a:lnTo>
                    <a:pt x="4678" y="168"/>
                  </a:lnTo>
                  <a:lnTo>
                    <a:pt x="4657" y="169"/>
                  </a:lnTo>
                  <a:lnTo>
                    <a:pt x="4654" y="239"/>
                  </a:lnTo>
                  <a:lnTo>
                    <a:pt x="4572" y="242"/>
                  </a:lnTo>
                  <a:lnTo>
                    <a:pt x="4570" y="264"/>
                  </a:lnTo>
                  <a:lnTo>
                    <a:pt x="4554" y="265"/>
                  </a:lnTo>
                  <a:lnTo>
                    <a:pt x="4553" y="278"/>
                  </a:lnTo>
                  <a:lnTo>
                    <a:pt x="4514" y="279"/>
                  </a:lnTo>
                  <a:lnTo>
                    <a:pt x="4509" y="433"/>
                  </a:lnTo>
                  <a:lnTo>
                    <a:pt x="4507" y="434"/>
                  </a:lnTo>
                  <a:lnTo>
                    <a:pt x="4509" y="215"/>
                  </a:lnTo>
                  <a:lnTo>
                    <a:pt x="4438" y="195"/>
                  </a:lnTo>
                  <a:lnTo>
                    <a:pt x="4326" y="198"/>
                  </a:lnTo>
                  <a:lnTo>
                    <a:pt x="4323" y="386"/>
                  </a:lnTo>
                  <a:lnTo>
                    <a:pt x="4319" y="386"/>
                  </a:lnTo>
                  <a:lnTo>
                    <a:pt x="4323" y="30"/>
                  </a:lnTo>
                  <a:lnTo>
                    <a:pt x="4196" y="0"/>
                  </a:lnTo>
                  <a:lnTo>
                    <a:pt x="4092" y="0"/>
                  </a:lnTo>
                  <a:lnTo>
                    <a:pt x="4067" y="1"/>
                  </a:lnTo>
                  <a:lnTo>
                    <a:pt x="4065" y="288"/>
                  </a:lnTo>
                  <a:lnTo>
                    <a:pt x="4060" y="287"/>
                  </a:lnTo>
                  <a:lnTo>
                    <a:pt x="4048" y="280"/>
                  </a:lnTo>
                  <a:lnTo>
                    <a:pt x="4037" y="287"/>
                  </a:lnTo>
                  <a:lnTo>
                    <a:pt x="4024" y="289"/>
                  </a:lnTo>
                  <a:lnTo>
                    <a:pt x="4023" y="337"/>
                  </a:lnTo>
                  <a:lnTo>
                    <a:pt x="4023" y="337"/>
                  </a:lnTo>
                  <a:lnTo>
                    <a:pt x="4011" y="335"/>
                  </a:lnTo>
                  <a:lnTo>
                    <a:pt x="3994" y="335"/>
                  </a:lnTo>
                  <a:lnTo>
                    <a:pt x="3976" y="337"/>
                  </a:lnTo>
                  <a:lnTo>
                    <a:pt x="3976" y="337"/>
                  </a:lnTo>
                  <a:lnTo>
                    <a:pt x="3957" y="338"/>
                  </a:lnTo>
                  <a:lnTo>
                    <a:pt x="3947" y="338"/>
                  </a:lnTo>
                  <a:lnTo>
                    <a:pt x="3941" y="338"/>
                  </a:lnTo>
                  <a:lnTo>
                    <a:pt x="3941" y="330"/>
                  </a:lnTo>
                  <a:lnTo>
                    <a:pt x="3937" y="330"/>
                  </a:lnTo>
                  <a:lnTo>
                    <a:pt x="3938" y="314"/>
                  </a:lnTo>
                  <a:lnTo>
                    <a:pt x="3934" y="313"/>
                  </a:lnTo>
                  <a:lnTo>
                    <a:pt x="3936" y="292"/>
                  </a:lnTo>
                  <a:lnTo>
                    <a:pt x="3933" y="292"/>
                  </a:lnTo>
                  <a:lnTo>
                    <a:pt x="3932" y="264"/>
                  </a:lnTo>
                  <a:lnTo>
                    <a:pt x="3919" y="259"/>
                  </a:lnTo>
                  <a:lnTo>
                    <a:pt x="3880" y="257"/>
                  </a:lnTo>
                  <a:lnTo>
                    <a:pt x="3880" y="198"/>
                  </a:lnTo>
                  <a:lnTo>
                    <a:pt x="3877" y="194"/>
                  </a:lnTo>
                  <a:lnTo>
                    <a:pt x="3877" y="163"/>
                  </a:lnTo>
                  <a:lnTo>
                    <a:pt x="3873" y="156"/>
                  </a:lnTo>
                  <a:lnTo>
                    <a:pt x="3873" y="138"/>
                  </a:lnTo>
                  <a:lnTo>
                    <a:pt x="3873" y="131"/>
                  </a:lnTo>
                  <a:lnTo>
                    <a:pt x="3870" y="125"/>
                  </a:lnTo>
                  <a:lnTo>
                    <a:pt x="3867" y="126"/>
                  </a:lnTo>
                  <a:lnTo>
                    <a:pt x="3865" y="130"/>
                  </a:lnTo>
                  <a:lnTo>
                    <a:pt x="3860" y="121"/>
                  </a:lnTo>
                  <a:lnTo>
                    <a:pt x="3858" y="114"/>
                  </a:lnTo>
                  <a:lnTo>
                    <a:pt x="3829" y="49"/>
                  </a:lnTo>
                  <a:lnTo>
                    <a:pt x="3829" y="31"/>
                  </a:lnTo>
                  <a:lnTo>
                    <a:pt x="3827" y="20"/>
                  </a:lnTo>
                  <a:lnTo>
                    <a:pt x="3827" y="0"/>
                  </a:lnTo>
                  <a:lnTo>
                    <a:pt x="3812" y="0"/>
                  </a:lnTo>
                  <a:lnTo>
                    <a:pt x="3812" y="19"/>
                  </a:lnTo>
                  <a:lnTo>
                    <a:pt x="3810" y="25"/>
                  </a:lnTo>
                  <a:lnTo>
                    <a:pt x="3807" y="31"/>
                  </a:lnTo>
                  <a:lnTo>
                    <a:pt x="3807" y="48"/>
                  </a:lnTo>
                  <a:lnTo>
                    <a:pt x="3768" y="125"/>
                  </a:lnTo>
                  <a:lnTo>
                    <a:pt x="3765" y="121"/>
                  </a:lnTo>
                  <a:lnTo>
                    <a:pt x="3762" y="134"/>
                  </a:lnTo>
                  <a:lnTo>
                    <a:pt x="3760" y="153"/>
                  </a:lnTo>
                  <a:lnTo>
                    <a:pt x="3758" y="156"/>
                  </a:lnTo>
                  <a:lnTo>
                    <a:pt x="3757" y="170"/>
                  </a:lnTo>
                  <a:lnTo>
                    <a:pt x="3755" y="189"/>
                  </a:lnTo>
                  <a:lnTo>
                    <a:pt x="3752" y="193"/>
                  </a:lnTo>
                  <a:lnTo>
                    <a:pt x="3748" y="406"/>
                  </a:lnTo>
                  <a:lnTo>
                    <a:pt x="3730" y="406"/>
                  </a:lnTo>
                  <a:lnTo>
                    <a:pt x="3731" y="170"/>
                  </a:lnTo>
                  <a:lnTo>
                    <a:pt x="3726" y="158"/>
                  </a:lnTo>
                  <a:lnTo>
                    <a:pt x="3726" y="113"/>
                  </a:lnTo>
                  <a:lnTo>
                    <a:pt x="3721" y="104"/>
                  </a:lnTo>
                  <a:lnTo>
                    <a:pt x="3721" y="69"/>
                  </a:lnTo>
                  <a:lnTo>
                    <a:pt x="3718" y="56"/>
                  </a:lnTo>
                  <a:lnTo>
                    <a:pt x="3718" y="23"/>
                  </a:lnTo>
                  <a:lnTo>
                    <a:pt x="3713" y="18"/>
                  </a:lnTo>
                  <a:lnTo>
                    <a:pt x="3701" y="16"/>
                  </a:lnTo>
                  <a:lnTo>
                    <a:pt x="3700" y="0"/>
                  </a:lnTo>
                  <a:lnTo>
                    <a:pt x="3640" y="0"/>
                  </a:lnTo>
                  <a:lnTo>
                    <a:pt x="3639" y="16"/>
                  </a:lnTo>
                  <a:lnTo>
                    <a:pt x="3625" y="18"/>
                  </a:lnTo>
                  <a:lnTo>
                    <a:pt x="3625" y="31"/>
                  </a:lnTo>
                  <a:lnTo>
                    <a:pt x="3623" y="34"/>
                  </a:lnTo>
                  <a:lnTo>
                    <a:pt x="3621" y="50"/>
                  </a:lnTo>
                  <a:lnTo>
                    <a:pt x="3624" y="54"/>
                  </a:lnTo>
                  <a:lnTo>
                    <a:pt x="3620" y="58"/>
                  </a:lnTo>
                  <a:lnTo>
                    <a:pt x="3619" y="69"/>
                  </a:lnTo>
                  <a:lnTo>
                    <a:pt x="3618" y="71"/>
                  </a:lnTo>
                  <a:lnTo>
                    <a:pt x="3591" y="64"/>
                  </a:lnTo>
                  <a:lnTo>
                    <a:pt x="3575" y="66"/>
                  </a:lnTo>
                  <a:lnTo>
                    <a:pt x="3569" y="63"/>
                  </a:lnTo>
                  <a:lnTo>
                    <a:pt x="3515" y="68"/>
                  </a:lnTo>
                  <a:lnTo>
                    <a:pt x="3509" y="71"/>
                  </a:lnTo>
                  <a:lnTo>
                    <a:pt x="3514" y="76"/>
                  </a:lnTo>
                  <a:lnTo>
                    <a:pt x="3450" y="139"/>
                  </a:lnTo>
                  <a:lnTo>
                    <a:pt x="3436" y="143"/>
                  </a:lnTo>
                  <a:lnTo>
                    <a:pt x="3431" y="144"/>
                  </a:lnTo>
                  <a:lnTo>
                    <a:pt x="3432" y="150"/>
                  </a:lnTo>
                  <a:lnTo>
                    <a:pt x="3441" y="153"/>
                  </a:lnTo>
                  <a:lnTo>
                    <a:pt x="3441" y="156"/>
                  </a:lnTo>
                  <a:lnTo>
                    <a:pt x="3440" y="159"/>
                  </a:lnTo>
                  <a:lnTo>
                    <a:pt x="3433" y="161"/>
                  </a:lnTo>
                  <a:lnTo>
                    <a:pt x="3435" y="165"/>
                  </a:lnTo>
                  <a:lnTo>
                    <a:pt x="3438" y="168"/>
                  </a:lnTo>
                  <a:lnTo>
                    <a:pt x="3437" y="178"/>
                  </a:lnTo>
                  <a:lnTo>
                    <a:pt x="3440" y="183"/>
                  </a:lnTo>
                  <a:lnTo>
                    <a:pt x="3440" y="270"/>
                  </a:lnTo>
                  <a:lnTo>
                    <a:pt x="3436" y="273"/>
                  </a:lnTo>
                  <a:lnTo>
                    <a:pt x="3433" y="404"/>
                  </a:lnTo>
                  <a:lnTo>
                    <a:pt x="3322" y="406"/>
                  </a:lnTo>
                  <a:lnTo>
                    <a:pt x="3321" y="399"/>
                  </a:lnTo>
                  <a:lnTo>
                    <a:pt x="3316" y="399"/>
                  </a:lnTo>
                  <a:lnTo>
                    <a:pt x="3315" y="396"/>
                  </a:lnTo>
                  <a:lnTo>
                    <a:pt x="3307" y="396"/>
                  </a:lnTo>
                  <a:lnTo>
                    <a:pt x="3307" y="396"/>
                  </a:lnTo>
                  <a:lnTo>
                    <a:pt x="3308" y="394"/>
                  </a:lnTo>
                  <a:lnTo>
                    <a:pt x="3307" y="392"/>
                  </a:lnTo>
                  <a:lnTo>
                    <a:pt x="3306" y="391"/>
                  </a:lnTo>
                  <a:lnTo>
                    <a:pt x="3303" y="389"/>
                  </a:lnTo>
                  <a:lnTo>
                    <a:pt x="3301" y="389"/>
                  </a:lnTo>
                  <a:lnTo>
                    <a:pt x="3296" y="389"/>
                  </a:lnTo>
                  <a:lnTo>
                    <a:pt x="3296" y="389"/>
                  </a:lnTo>
                  <a:lnTo>
                    <a:pt x="3291" y="389"/>
                  </a:lnTo>
                  <a:lnTo>
                    <a:pt x="3287" y="392"/>
                  </a:lnTo>
                  <a:lnTo>
                    <a:pt x="3284" y="394"/>
                  </a:lnTo>
                  <a:lnTo>
                    <a:pt x="3283" y="396"/>
                  </a:lnTo>
                  <a:lnTo>
                    <a:pt x="3283" y="401"/>
                  </a:lnTo>
                  <a:lnTo>
                    <a:pt x="3283" y="403"/>
                  </a:lnTo>
                  <a:lnTo>
                    <a:pt x="3278" y="402"/>
                  </a:lnTo>
                  <a:lnTo>
                    <a:pt x="3282" y="199"/>
                  </a:lnTo>
                  <a:lnTo>
                    <a:pt x="3281" y="194"/>
                  </a:lnTo>
                  <a:lnTo>
                    <a:pt x="3281" y="151"/>
                  </a:lnTo>
                  <a:lnTo>
                    <a:pt x="3276" y="146"/>
                  </a:lnTo>
                  <a:lnTo>
                    <a:pt x="3276" y="128"/>
                  </a:lnTo>
                  <a:lnTo>
                    <a:pt x="3271" y="124"/>
                  </a:lnTo>
                  <a:lnTo>
                    <a:pt x="3269" y="111"/>
                  </a:lnTo>
                  <a:lnTo>
                    <a:pt x="3253" y="105"/>
                  </a:lnTo>
                  <a:lnTo>
                    <a:pt x="3232" y="106"/>
                  </a:lnTo>
                  <a:lnTo>
                    <a:pt x="3222" y="105"/>
                  </a:lnTo>
                  <a:lnTo>
                    <a:pt x="3214" y="106"/>
                  </a:lnTo>
                  <a:lnTo>
                    <a:pt x="3206" y="106"/>
                  </a:lnTo>
                  <a:lnTo>
                    <a:pt x="3202" y="105"/>
                  </a:lnTo>
                  <a:lnTo>
                    <a:pt x="3198" y="109"/>
                  </a:lnTo>
                  <a:lnTo>
                    <a:pt x="3199" y="120"/>
                  </a:lnTo>
                  <a:lnTo>
                    <a:pt x="3194" y="120"/>
                  </a:lnTo>
                  <a:lnTo>
                    <a:pt x="3192" y="123"/>
                  </a:lnTo>
                  <a:lnTo>
                    <a:pt x="3192" y="138"/>
                  </a:lnTo>
                  <a:lnTo>
                    <a:pt x="3179" y="138"/>
                  </a:lnTo>
                  <a:lnTo>
                    <a:pt x="3179" y="128"/>
                  </a:lnTo>
                  <a:lnTo>
                    <a:pt x="3173" y="128"/>
                  </a:lnTo>
                  <a:lnTo>
                    <a:pt x="3172" y="125"/>
                  </a:lnTo>
                  <a:lnTo>
                    <a:pt x="3163" y="124"/>
                  </a:lnTo>
                  <a:lnTo>
                    <a:pt x="3162" y="128"/>
                  </a:lnTo>
                  <a:lnTo>
                    <a:pt x="3154" y="128"/>
                  </a:lnTo>
                  <a:lnTo>
                    <a:pt x="3154" y="124"/>
                  </a:lnTo>
                  <a:lnTo>
                    <a:pt x="3145" y="125"/>
                  </a:lnTo>
                  <a:lnTo>
                    <a:pt x="3134" y="126"/>
                  </a:lnTo>
                  <a:lnTo>
                    <a:pt x="3133" y="136"/>
                  </a:lnTo>
                  <a:lnTo>
                    <a:pt x="3129" y="135"/>
                  </a:lnTo>
                  <a:lnTo>
                    <a:pt x="3128" y="126"/>
                  </a:lnTo>
                  <a:lnTo>
                    <a:pt x="3117" y="126"/>
                  </a:lnTo>
                  <a:lnTo>
                    <a:pt x="3117" y="135"/>
                  </a:lnTo>
                  <a:lnTo>
                    <a:pt x="3100" y="135"/>
                  </a:lnTo>
                  <a:lnTo>
                    <a:pt x="3087" y="136"/>
                  </a:lnTo>
                  <a:lnTo>
                    <a:pt x="3085" y="198"/>
                  </a:lnTo>
                  <a:lnTo>
                    <a:pt x="3040" y="200"/>
                  </a:lnTo>
                  <a:lnTo>
                    <a:pt x="3038" y="363"/>
                  </a:lnTo>
                  <a:lnTo>
                    <a:pt x="3011" y="364"/>
                  </a:lnTo>
                  <a:lnTo>
                    <a:pt x="3010" y="444"/>
                  </a:lnTo>
                  <a:lnTo>
                    <a:pt x="2999" y="446"/>
                  </a:lnTo>
                  <a:lnTo>
                    <a:pt x="2999" y="421"/>
                  </a:lnTo>
                  <a:lnTo>
                    <a:pt x="2990" y="418"/>
                  </a:lnTo>
                  <a:lnTo>
                    <a:pt x="2990" y="398"/>
                  </a:lnTo>
                  <a:lnTo>
                    <a:pt x="2984" y="397"/>
                  </a:lnTo>
                  <a:lnTo>
                    <a:pt x="2984" y="377"/>
                  </a:lnTo>
                  <a:lnTo>
                    <a:pt x="2941" y="372"/>
                  </a:lnTo>
                  <a:lnTo>
                    <a:pt x="2885" y="375"/>
                  </a:lnTo>
                  <a:lnTo>
                    <a:pt x="2884" y="397"/>
                  </a:lnTo>
                  <a:lnTo>
                    <a:pt x="2876" y="397"/>
                  </a:lnTo>
                  <a:lnTo>
                    <a:pt x="2876" y="418"/>
                  </a:lnTo>
                  <a:lnTo>
                    <a:pt x="2865" y="418"/>
                  </a:lnTo>
                  <a:lnTo>
                    <a:pt x="2865" y="449"/>
                  </a:lnTo>
                  <a:lnTo>
                    <a:pt x="2854" y="451"/>
                  </a:lnTo>
                  <a:lnTo>
                    <a:pt x="2852" y="498"/>
                  </a:lnTo>
                  <a:lnTo>
                    <a:pt x="2835" y="498"/>
                  </a:lnTo>
                  <a:lnTo>
                    <a:pt x="2835" y="504"/>
                  </a:lnTo>
                  <a:lnTo>
                    <a:pt x="2764" y="502"/>
                  </a:lnTo>
                  <a:lnTo>
                    <a:pt x="2765" y="466"/>
                  </a:lnTo>
                  <a:lnTo>
                    <a:pt x="2726" y="464"/>
                  </a:lnTo>
                  <a:lnTo>
                    <a:pt x="2731" y="461"/>
                  </a:lnTo>
                  <a:lnTo>
                    <a:pt x="2740" y="459"/>
                  </a:lnTo>
                  <a:lnTo>
                    <a:pt x="2741" y="446"/>
                  </a:lnTo>
                  <a:lnTo>
                    <a:pt x="2718" y="446"/>
                  </a:lnTo>
                  <a:lnTo>
                    <a:pt x="2721" y="431"/>
                  </a:lnTo>
                  <a:lnTo>
                    <a:pt x="2658" y="428"/>
                  </a:lnTo>
                  <a:lnTo>
                    <a:pt x="2655" y="432"/>
                  </a:lnTo>
                  <a:lnTo>
                    <a:pt x="2645" y="432"/>
                  </a:lnTo>
                  <a:lnTo>
                    <a:pt x="2646" y="451"/>
                  </a:lnTo>
                  <a:lnTo>
                    <a:pt x="2646" y="451"/>
                  </a:lnTo>
                  <a:lnTo>
                    <a:pt x="2643" y="452"/>
                  </a:lnTo>
                  <a:lnTo>
                    <a:pt x="2641" y="454"/>
                  </a:lnTo>
                  <a:lnTo>
                    <a:pt x="2636" y="456"/>
                  </a:lnTo>
                  <a:lnTo>
                    <a:pt x="2636" y="456"/>
                  </a:lnTo>
                  <a:lnTo>
                    <a:pt x="2622" y="457"/>
                  </a:lnTo>
                  <a:lnTo>
                    <a:pt x="2608" y="456"/>
                  </a:lnTo>
                  <a:lnTo>
                    <a:pt x="2608" y="418"/>
                  </a:lnTo>
                  <a:lnTo>
                    <a:pt x="2598" y="418"/>
                  </a:lnTo>
                  <a:lnTo>
                    <a:pt x="2598" y="352"/>
                  </a:lnTo>
                  <a:lnTo>
                    <a:pt x="2588" y="349"/>
                  </a:lnTo>
                  <a:lnTo>
                    <a:pt x="2588" y="289"/>
                  </a:lnTo>
                  <a:lnTo>
                    <a:pt x="2586" y="285"/>
                  </a:lnTo>
                  <a:lnTo>
                    <a:pt x="2577" y="284"/>
                  </a:lnTo>
                  <a:lnTo>
                    <a:pt x="2578" y="237"/>
                  </a:lnTo>
                  <a:lnTo>
                    <a:pt x="2563" y="225"/>
                  </a:lnTo>
                  <a:lnTo>
                    <a:pt x="2524" y="222"/>
                  </a:lnTo>
                  <a:lnTo>
                    <a:pt x="2434" y="218"/>
                  </a:lnTo>
                  <a:lnTo>
                    <a:pt x="2435" y="154"/>
                  </a:lnTo>
                  <a:lnTo>
                    <a:pt x="2313" y="141"/>
                  </a:lnTo>
                  <a:lnTo>
                    <a:pt x="2313" y="134"/>
                  </a:lnTo>
                  <a:lnTo>
                    <a:pt x="2281" y="130"/>
                  </a:lnTo>
                  <a:lnTo>
                    <a:pt x="2246" y="119"/>
                  </a:lnTo>
                  <a:lnTo>
                    <a:pt x="2246" y="109"/>
                  </a:lnTo>
                  <a:lnTo>
                    <a:pt x="2225" y="108"/>
                  </a:lnTo>
                  <a:lnTo>
                    <a:pt x="2225" y="96"/>
                  </a:lnTo>
                  <a:lnTo>
                    <a:pt x="2174" y="89"/>
                  </a:lnTo>
                  <a:lnTo>
                    <a:pt x="2140" y="90"/>
                  </a:lnTo>
                  <a:lnTo>
                    <a:pt x="2140" y="156"/>
                  </a:lnTo>
                  <a:lnTo>
                    <a:pt x="2066" y="156"/>
                  </a:lnTo>
                  <a:lnTo>
                    <a:pt x="2066" y="451"/>
                  </a:lnTo>
                  <a:lnTo>
                    <a:pt x="2059" y="451"/>
                  </a:lnTo>
                  <a:lnTo>
                    <a:pt x="2059" y="422"/>
                  </a:lnTo>
                  <a:lnTo>
                    <a:pt x="2055" y="422"/>
                  </a:lnTo>
                  <a:lnTo>
                    <a:pt x="2055" y="451"/>
                  </a:lnTo>
                  <a:lnTo>
                    <a:pt x="2050" y="451"/>
                  </a:lnTo>
                  <a:lnTo>
                    <a:pt x="2050" y="697"/>
                  </a:lnTo>
                  <a:lnTo>
                    <a:pt x="2035" y="697"/>
                  </a:lnTo>
                  <a:lnTo>
                    <a:pt x="2035" y="711"/>
                  </a:lnTo>
                  <a:lnTo>
                    <a:pt x="2030" y="711"/>
                  </a:lnTo>
                  <a:lnTo>
                    <a:pt x="2030" y="590"/>
                  </a:lnTo>
                  <a:lnTo>
                    <a:pt x="2030" y="590"/>
                  </a:lnTo>
                  <a:lnTo>
                    <a:pt x="2030" y="575"/>
                  </a:lnTo>
                  <a:lnTo>
                    <a:pt x="2030" y="567"/>
                  </a:lnTo>
                  <a:lnTo>
                    <a:pt x="2029" y="561"/>
                  </a:lnTo>
                  <a:lnTo>
                    <a:pt x="2029" y="561"/>
                  </a:lnTo>
                  <a:lnTo>
                    <a:pt x="1975" y="559"/>
                  </a:lnTo>
                  <a:lnTo>
                    <a:pt x="1975" y="527"/>
                  </a:lnTo>
                  <a:lnTo>
                    <a:pt x="1915" y="527"/>
                  </a:lnTo>
                  <a:lnTo>
                    <a:pt x="1915" y="559"/>
                  </a:lnTo>
                  <a:lnTo>
                    <a:pt x="1897" y="559"/>
                  </a:lnTo>
                  <a:lnTo>
                    <a:pt x="1897" y="702"/>
                  </a:lnTo>
                  <a:lnTo>
                    <a:pt x="1844" y="702"/>
                  </a:lnTo>
                  <a:lnTo>
                    <a:pt x="1844" y="635"/>
                  </a:lnTo>
                  <a:lnTo>
                    <a:pt x="1838" y="635"/>
                  </a:lnTo>
                  <a:lnTo>
                    <a:pt x="1838" y="630"/>
                  </a:lnTo>
                  <a:lnTo>
                    <a:pt x="1826" y="630"/>
                  </a:lnTo>
                  <a:lnTo>
                    <a:pt x="1826" y="635"/>
                  </a:lnTo>
                  <a:lnTo>
                    <a:pt x="1793" y="635"/>
                  </a:lnTo>
                  <a:lnTo>
                    <a:pt x="1793" y="360"/>
                  </a:lnTo>
                  <a:lnTo>
                    <a:pt x="1793" y="360"/>
                  </a:lnTo>
                  <a:lnTo>
                    <a:pt x="1789" y="359"/>
                  </a:lnTo>
                  <a:lnTo>
                    <a:pt x="1783" y="358"/>
                  </a:lnTo>
                  <a:lnTo>
                    <a:pt x="1779" y="355"/>
                  </a:lnTo>
                  <a:lnTo>
                    <a:pt x="1779" y="355"/>
                  </a:lnTo>
                  <a:lnTo>
                    <a:pt x="1779" y="255"/>
                  </a:lnTo>
                  <a:lnTo>
                    <a:pt x="1779" y="255"/>
                  </a:lnTo>
                  <a:lnTo>
                    <a:pt x="1756" y="250"/>
                  </a:lnTo>
                  <a:lnTo>
                    <a:pt x="1684" y="250"/>
                  </a:lnTo>
                  <a:lnTo>
                    <a:pt x="1684" y="238"/>
                  </a:lnTo>
                  <a:lnTo>
                    <a:pt x="1465" y="238"/>
                  </a:lnTo>
                  <a:lnTo>
                    <a:pt x="1465" y="238"/>
                  </a:lnTo>
                  <a:lnTo>
                    <a:pt x="1464" y="429"/>
                  </a:lnTo>
                  <a:lnTo>
                    <a:pt x="1464" y="429"/>
                  </a:lnTo>
                  <a:lnTo>
                    <a:pt x="1464" y="429"/>
                  </a:lnTo>
                  <a:lnTo>
                    <a:pt x="1377" y="429"/>
                  </a:lnTo>
                  <a:lnTo>
                    <a:pt x="1325" y="453"/>
                  </a:lnTo>
                  <a:lnTo>
                    <a:pt x="1325" y="441"/>
                  </a:lnTo>
                  <a:lnTo>
                    <a:pt x="1325" y="441"/>
                  </a:lnTo>
                  <a:lnTo>
                    <a:pt x="1325" y="414"/>
                  </a:lnTo>
                  <a:lnTo>
                    <a:pt x="1325" y="414"/>
                  </a:lnTo>
                  <a:lnTo>
                    <a:pt x="1326" y="197"/>
                  </a:lnTo>
                  <a:lnTo>
                    <a:pt x="1326" y="197"/>
                  </a:lnTo>
                  <a:lnTo>
                    <a:pt x="1316" y="194"/>
                  </a:lnTo>
                  <a:lnTo>
                    <a:pt x="1306" y="192"/>
                  </a:lnTo>
                  <a:lnTo>
                    <a:pt x="1128" y="192"/>
                  </a:lnTo>
                  <a:lnTo>
                    <a:pt x="1128" y="192"/>
                  </a:lnTo>
                  <a:lnTo>
                    <a:pt x="1126" y="355"/>
                  </a:lnTo>
                  <a:lnTo>
                    <a:pt x="1126" y="355"/>
                  </a:lnTo>
                  <a:lnTo>
                    <a:pt x="1126" y="399"/>
                  </a:lnTo>
                  <a:lnTo>
                    <a:pt x="1126" y="399"/>
                  </a:lnTo>
                  <a:lnTo>
                    <a:pt x="1126" y="409"/>
                  </a:lnTo>
                  <a:lnTo>
                    <a:pt x="1126" y="413"/>
                  </a:lnTo>
                  <a:lnTo>
                    <a:pt x="1124" y="417"/>
                  </a:lnTo>
                  <a:lnTo>
                    <a:pt x="1124" y="418"/>
                  </a:lnTo>
                  <a:lnTo>
                    <a:pt x="1124" y="418"/>
                  </a:lnTo>
                  <a:lnTo>
                    <a:pt x="1119" y="417"/>
                  </a:lnTo>
                  <a:lnTo>
                    <a:pt x="1119" y="417"/>
                  </a:lnTo>
                  <a:lnTo>
                    <a:pt x="1118" y="416"/>
                  </a:lnTo>
                  <a:lnTo>
                    <a:pt x="1118" y="416"/>
                  </a:lnTo>
                  <a:lnTo>
                    <a:pt x="1118" y="403"/>
                  </a:lnTo>
                  <a:lnTo>
                    <a:pt x="1118" y="403"/>
                  </a:lnTo>
                  <a:lnTo>
                    <a:pt x="1099" y="401"/>
                  </a:lnTo>
                  <a:lnTo>
                    <a:pt x="1099" y="401"/>
                  </a:lnTo>
                  <a:lnTo>
                    <a:pt x="1098" y="387"/>
                  </a:lnTo>
                  <a:lnTo>
                    <a:pt x="1098" y="387"/>
                  </a:lnTo>
                  <a:lnTo>
                    <a:pt x="1081" y="384"/>
                  </a:lnTo>
                  <a:lnTo>
                    <a:pt x="1081" y="384"/>
                  </a:lnTo>
                  <a:lnTo>
                    <a:pt x="1079" y="384"/>
                  </a:lnTo>
                  <a:lnTo>
                    <a:pt x="1079" y="369"/>
                  </a:lnTo>
                  <a:lnTo>
                    <a:pt x="1076" y="369"/>
                  </a:lnTo>
                  <a:lnTo>
                    <a:pt x="1076" y="368"/>
                  </a:lnTo>
                  <a:lnTo>
                    <a:pt x="1076" y="368"/>
                  </a:lnTo>
                  <a:lnTo>
                    <a:pt x="1071" y="368"/>
                  </a:lnTo>
                  <a:lnTo>
                    <a:pt x="1067" y="368"/>
                  </a:lnTo>
                  <a:lnTo>
                    <a:pt x="1067" y="363"/>
                  </a:lnTo>
                  <a:lnTo>
                    <a:pt x="1067" y="363"/>
                  </a:lnTo>
                  <a:lnTo>
                    <a:pt x="1036" y="362"/>
                  </a:lnTo>
                  <a:lnTo>
                    <a:pt x="1036" y="358"/>
                  </a:lnTo>
                  <a:lnTo>
                    <a:pt x="1027" y="358"/>
                  </a:lnTo>
                  <a:lnTo>
                    <a:pt x="1027" y="360"/>
                  </a:lnTo>
                  <a:lnTo>
                    <a:pt x="1027" y="360"/>
                  </a:lnTo>
                  <a:lnTo>
                    <a:pt x="1026" y="362"/>
                  </a:lnTo>
                  <a:lnTo>
                    <a:pt x="979" y="362"/>
                  </a:lnTo>
                  <a:lnTo>
                    <a:pt x="979" y="365"/>
                  </a:lnTo>
                  <a:lnTo>
                    <a:pt x="979" y="365"/>
                  </a:lnTo>
                  <a:lnTo>
                    <a:pt x="960" y="367"/>
                  </a:lnTo>
                  <a:lnTo>
                    <a:pt x="960" y="471"/>
                  </a:lnTo>
                  <a:lnTo>
                    <a:pt x="960" y="471"/>
                  </a:lnTo>
                  <a:lnTo>
                    <a:pt x="960" y="476"/>
                  </a:lnTo>
                  <a:lnTo>
                    <a:pt x="959" y="479"/>
                  </a:lnTo>
                  <a:lnTo>
                    <a:pt x="959" y="526"/>
                  </a:lnTo>
                  <a:lnTo>
                    <a:pt x="959" y="526"/>
                  </a:lnTo>
                  <a:lnTo>
                    <a:pt x="959" y="537"/>
                  </a:lnTo>
                  <a:lnTo>
                    <a:pt x="959" y="543"/>
                  </a:lnTo>
                  <a:lnTo>
                    <a:pt x="958" y="547"/>
                  </a:lnTo>
                  <a:lnTo>
                    <a:pt x="958" y="547"/>
                  </a:lnTo>
                  <a:lnTo>
                    <a:pt x="932" y="548"/>
                  </a:lnTo>
                  <a:lnTo>
                    <a:pt x="932" y="548"/>
                  </a:lnTo>
                  <a:lnTo>
                    <a:pt x="933" y="454"/>
                  </a:lnTo>
                  <a:lnTo>
                    <a:pt x="933" y="454"/>
                  </a:lnTo>
                  <a:lnTo>
                    <a:pt x="914" y="453"/>
                  </a:lnTo>
                  <a:lnTo>
                    <a:pt x="914" y="453"/>
                  </a:lnTo>
                  <a:lnTo>
                    <a:pt x="913" y="434"/>
                  </a:lnTo>
                  <a:lnTo>
                    <a:pt x="900" y="434"/>
                  </a:lnTo>
                  <a:lnTo>
                    <a:pt x="900" y="434"/>
                  </a:lnTo>
                  <a:lnTo>
                    <a:pt x="898" y="434"/>
                  </a:lnTo>
                  <a:lnTo>
                    <a:pt x="898" y="434"/>
                  </a:lnTo>
                  <a:lnTo>
                    <a:pt x="893" y="428"/>
                  </a:lnTo>
                  <a:lnTo>
                    <a:pt x="883" y="426"/>
                  </a:lnTo>
                  <a:lnTo>
                    <a:pt x="883" y="426"/>
                  </a:lnTo>
                  <a:lnTo>
                    <a:pt x="883" y="422"/>
                  </a:lnTo>
                  <a:lnTo>
                    <a:pt x="883" y="418"/>
                  </a:lnTo>
                  <a:lnTo>
                    <a:pt x="879" y="418"/>
                  </a:lnTo>
                  <a:lnTo>
                    <a:pt x="879" y="418"/>
                  </a:lnTo>
                  <a:lnTo>
                    <a:pt x="879" y="418"/>
                  </a:lnTo>
                  <a:lnTo>
                    <a:pt x="877" y="417"/>
                  </a:lnTo>
                  <a:lnTo>
                    <a:pt x="877" y="414"/>
                  </a:lnTo>
                  <a:lnTo>
                    <a:pt x="873" y="414"/>
                  </a:lnTo>
                  <a:lnTo>
                    <a:pt x="873" y="414"/>
                  </a:lnTo>
                  <a:lnTo>
                    <a:pt x="872" y="433"/>
                  </a:lnTo>
                  <a:lnTo>
                    <a:pt x="872" y="433"/>
                  </a:lnTo>
                  <a:lnTo>
                    <a:pt x="861" y="432"/>
                  </a:lnTo>
                  <a:lnTo>
                    <a:pt x="861" y="433"/>
                  </a:lnTo>
                  <a:lnTo>
                    <a:pt x="860" y="433"/>
                  </a:lnTo>
                  <a:lnTo>
                    <a:pt x="860" y="433"/>
                  </a:lnTo>
                  <a:lnTo>
                    <a:pt x="861" y="443"/>
                  </a:lnTo>
                  <a:lnTo>
                    <a:pt x="860" y="448"/>
                  </a:lnTo>
                  <a:lnTo>
                    <a:pt x="860" y="452"/>
                  </a:lnTo>
                  <a:lnTo>
                    <a:pt x="860" y="452"/>
                  </a:lnTo>
                  <a:lnTo>
                    <a:pt x="841" y="451"/>
                  </a:lnTo>
                  <a:lnTo>
                    <a:pt x="841" y="451"/>
                  </a:lnTo>
                  <a:lnTo>
                    <a:pt x="841" y="404"/>
                  </a:lnTo>
                  <a:lnTo>
                    <a:pt x="841" y="404"/>
                  </a:lnTo>
                  <a:lnTo>
                    <a:pt x="825" y="402"/>
                  </a:lnTo>
                  <a:lnTo>
                    <a:pt x="825" y="402"/>
                  </a:lnTo>
                  <a:lnTo>
                    <a:pt x="828" y="394"/>
                  </a:lnTo>
                  <a:lnTo>
                    <a:pt x="828" y="394"/>
                  </a:lnTo>
                  <a:lnTo>
                    <a:pt x="823" y="393"/>
                  </a:lnTo>
                  <a:lnTo>
                    <a:pt x="820" y="392"/>
                  </a:lnTo>
                  <a:lnTo>
                    <a:pt x="820" y="392"/>
                  </a:lnTo>
                  <a:lnTo>
                    <a:pt x="815" y="392"/>
                  </a:lnTo>
                  <a:lnTo>
                    <a:pt x="815" y="402"/>
                  </a:lnTo>
                  <a:lnTo>
                    <a:pt x="815" y="402"/>
                  </a:lnTo>
                  <a:lnTo>
                    <a:pt x="813" y="402"/>
                  </a:lnTo>
                  <a:lnTo>
                    <a:pt x="813" y="402"/>
                  </a:lnTo>
                  <a:lnTo>
                    <a:pt x="788" y="402"/>
                  </a:lnTo>
                  <a:lnTo>
                    <a:pt x="788" y="402"/>
                  </a:lnTo>
                  <a:lnTo>
                    <a:pt x="780" y="402"/>
                  </a:lnTo>
                  <a:lnTo>
                    <a:pt x="773" y="401"/>
                  </a:lnTo>
                  <a:lnTo>
                    <a:pt x="773" y="401"/>
                  </a:lnTo>
                  <a:lnTo>
                    <a:pt x="771" y="391"/>
                  </a:lnTo>
                  <a:lnTo>
                    <a:pt x="771" y="391"/>
                  </a:lnTo>
                  <a:lnTo>
                    <a:pt x="764" y="391"/>
                  </a:lnTo>
                  <a:lnTo>
                    <a:pt x="761" y="391"/>
                  </a:lnTo>
                  <a:lnTo>
                    <a:pt x="759" y="392"/>
                  </a:lnTo>
                  <a:lnTo>
                    <a:pt x="759" y="392"/>
                  </a:lnTo>
                  <a:lnTo>
                    <a:pt x="745" y="391"/>
                  </a:lnTo>
                  <a:lnTo>
                    <a:pt x="738" y="391"/>
                  </a:lnTo>
                  <a:lnTo>
                    <a:pt x="733" y="392"/>
                  </a:lnTo>
                  <a:lnTo>
                    <a:pt x="733" y="392"/>
                  </a:lnTo>
                  <a:lnTo>
                    <a:pt x="731" y="396"/>
                  </a:lnTo>
                  <a:lnTo>
                    <a:pt x="733" y="401"/>
                  </a:lnTo>
                  <a:lnTo>
                    <a:pt x="731" y="401"/>
                  </a:lnTo>
                  <a:lnTo>
                    <a:pt x="731" y="402"/>
                  </a:lnTo>
                  <a:lnTo>
                    <a:pt x="725" y="402"/>
                  </a:lnTo>
                  <a:lnTo>
                    <a:pt x="725" y="393"/>
                  </a:lnTo>
                  <a:lnTo>
                    <a:pt x="665" y="393"/>
                  </a:lnTo>
                  <a:lnTo>
                    <a:pt x="665" y="401"/>
                  </a:lnTo>
                  <a:lnTo>
                    <a:pt x="664" y="401"/>
                  </a:lnTo>
                  <a:lnTo>
                    <a:pt x="664" y="402"/>
                  </a:lnTo>
                  <a:lnTo>
                    <a:pt x="664" y="402"/>
                  </a:lnTo>
                  <a:lnTo>
                    <a:pt x="606" y="401"/>
                  </a:lnTo>
                  <a:lnTo>
                    <a:pt x="606" y="434"/>
                  </a:lnTo>
                  <a:lnTo>
                    <a:pt x="605" y="434"/>
                  </a:lnTo>
                  <a:lnTo>
                    <a:pt x="605" y="436"/>
                  </a:lnTo>
                  <a:lnTo>
                    <a:pt x="605" y="436"/>
                  </a:lnTo>
                  <a:lnTo>
                    <a:pt x="584" y="436"/>
                  </a:lnTo>
                  <a:lnTo>
                    <a:pt x="562" y="434"/>
                  </a:lnTo>
                  <a:lnTo>
                    <a:pt x="562" y="434"/>
                  </a:lnTo>
                  <a:lnTo>
                    <a:pt x="561" y="431"/>
                  </a:lnTo>
                  <a:lnTo>
                    <a:pt x="560" y="431"/>
                  </a:lnTo>
                  <a:lnTo>
                    <a:pt x="560" y="431"/>
                  </a:lnTo>
                  <a:lnTo>
                    <a:pt x="558" y="434"/>
                  </a:lnTo>
                  <a:lnTo>
                    <a:pt x="558" y="434"/>
                  </a:lnTo>
                  <a:lnTo>
                    <a:pt x="550" y="434"/>
                  </a:lnTo>
                  <a:lnTo>
                    <a:pt x="550" y="437"/>
                  </a:lnTo>
                  <a:lnTo>
                    <a:pt x="500" y="437"/>
                  </a:lnTo>
                  <a:lnTo>
                    <a:pt x="500" y="245"/>
                  </a:lnTo>
                  <a:lnTo>
                    <a:pt x="500" y="245"/>
                  </a:lnTo>
                  <a:lnTo>
                    <a:pt x="496" y="245"/>
                  </a:lnTo>
                  <a:lnTo>
                    <a:pt x="496" y="245"/>
                  </a:lnTo>
                  <a:lnTo>
                    <a:pt x="495" y="244"/>
                  </a:lnTo>
                  <a:lnTo>
                    <a:pt x="486" y="244"/>
                  </a:lnTo>
                  <a:lnTo>
                    <a:pt x="486" y="95"/>
                  </a:lnTo>
                  <a:lnTo>
                    <a:pt x="486" y="95"/>
                  </a:lnTo>
                  <a:lnTo>
                    <a:pt x="482" y="94"/>
                  </a:lnTo>
                  <a:lnTo>
                    <a:pt x="460" y="94"/>
                  </a:lnTo>
                  <a:lnTo>
                    <a:pt x="460" y="93"/>
                  </a:lnTo>
                  <a:lnTo>
                    <a:pt x="460" y="93"/>
                  </a:lnTo>
                  <a:lnTo>
                    <a:pt x="458" y="91"/>
                  </a:lnTo>
                  <a:lnTo>
                    <a:pt x="458" y="90"/>
                  </a:lnTo>
                  <a:lnTo>
                    <a:pt x="458" y="89"/>
                  </a:lnTo>
                  <a:lnTo>
                    <a:pt x="457" y="88"/>
                  </a:lnTo>
                  <a:lnTo>
                    <a:pt x="457" y="88"/>
                  </a:lnTo>
                  <a:lnTo>
                    <a:pt x="455" y="85"/>
                  </a:lnTo>
                  <a:lnTo>
                    <a:pt x="455" y="85"/>
                  </a:lnTo>
                  <a:lnTo>
                    <a:pt x="455" y="80"/>
                  </a:lnTo>
                  <a:lnTo>
                    <a:pt x="455" y="80"/>
                  </a:lnTo>
                  <a:lnTo>
                    <a:pt x="452" y="79"/>
                  </a:lnTo>
                  <a:lnTo>
                    <a:pt x="452" y="78"/>
                  </a:lnTo>
                  <a:lnTo>
                    <a:pt x="451" y="78"/>
                  </a:lnTo>
                  <a:lnTo>
                    <a:pt x="451" y="78"/>
                  </a:lnTo>
                  <a:lnTo>
                    <a:pt x="448" y="75"/>
                  </a:lnTo>
                  <a:lnTo>
                    <a:pt x="448" y="75"/>
                  </a:lnTo>
                  <a:lnTo>
                    <a:pt x="441" y="68"/>
                  </a:lnTo>
                  <a:lnTo>
                    <a:pt x="441" y="66"/>
                  </a:lnTo>
                  <a:lnTo>
                    <a:pt x="440" y="66"/>
                  </a:lnTo>
                  <a:lnTo>
                    <a:pt x="440" y="66"/>
                  </a:lnTo>
                  <a:lnTo>
                    <a:pt x="437" y="63"/>
                  </a:lnTo>
                  <a:lnTo>
                    <a:pt x="437" y="63"/>
                  </a:lnTo>
                  <a:lnTo>
                    <a:pt x="427" y="53"/>
                  </a:lnTo>
                  <a:lnTo>
                    <a:pt x="418" y="43"/>
                  </a:lnTo>
                  <a:lnTo>
                    <a:pt x="418" y="43"/>
                  </a:lnTo>
                  <a:lnTo>
                    <a:pt x="406" y="31"/>
                  </a:lnTo>
                  <a:lnTo>
                    <a:pt x="406" y="30"/>
                  </a:lnTo>
                  <a:lnTo>
                    <a:pt x="404" y="30"/>
                  </a:lnTo>
                  <a:lnTo>
                    <a:pt x="404" y="30"/>
                  </a:lnTo>
                  <a:lnTo>
                    <a:pt x="404" y="11"/>
                  </a:lnTo>
                  <a:lnTo>
                    <a:pt x="404" y="11"/>
                  </a:lnTo>
                  <a:lnTo>
                    <a:pt x="403" y="11"/>
                  </a:lnTo>
                  <a:lnTo>
                    <a:pt x="403" y="11"/>
                  </a:lnTo>
                  <a:lnTo>
                    <a:pt x="382" y="11"/>
                  </a:lnTo>
                  <a:lnTo>
                    <a:pt x="382" y="11"/>
                  </a:lnTo>
                  <a:lnTo>
                    <a:pt x="383" y="29"/>
                  </a:lnTo>
                  <a:lnTo>
                    <a:pt x="383" y="29"/>
                  </a:lnTo>
                  <a:lnTo>
                    <a:pt x="376" y="38"/>
                  </a:lnTo>
                  <a:lnTo>
                    <a:pt x="376" y="38"/>
                  </a:lnTo>
                  <a:lnTo>
                    <a:pt x="367" y="45"/>
                  </a:lnTo>
                  <a:lnTo>
                    <a:pt x="367" y="45"/>
                  </a:lnTo>
                  <a:lnTo>
                    <a:pt x="362" y="51"/>
                  </a:lnTo>
                  <a:lnTo>
                    <a:pt x="362" y="51"/>
                  </a:lnTo>
                  <a:lnTo>
                    <a:pt x="361" y="51"/>
                  </a:lnTo>
                  <a:lnTo>
                    <a:pt x="361" y="54"/>
                  </a:lnTo>
                  <a:lnTo>
                    <a:pt x="361" y="54"/>
                  </a:lnTo>
                  <a:lnTo>
                    <a:pt x="351" y="63"/>
                  </a:lnTo>
                  <a:lnTo>
                    <a:pt x="351" y="63"/>
                  </a:lnTo>
                  <a:lnTo>
                    <a:pt x="344" y="69"/>
                  </a:lnTo>
                  <a:lnTo>
                    <a:pt x="341" y="73"/>
                  </a:lnTo>
                  <a:lnTo>
                    <a:pt x="338" y="74"/>
                  </a:lnTo>
                  <a:lnTo>
                    <a:pt x="338" y="75"/>
                  </a:lnTo>
                  <a:lnTo>
                    <a:pt x="333" y="75"/>
                  </a:lnTo>
                  <a:lnTo>
                    <a:pt x="333" y="81"/>
                  </a:lnTo>
                  <a:lnTo>
                    <a:pt x="333" y="81"/>
                  </a:lnTo>
                  <a:lnTo>
                    <a:pt x="332" y="83"/>
                  </a:lnTo>
                  <a:lnTo>
                    <a:pt x="329" y="83"/>
                  </a:lnTo>
                  <a:lnTo>
                    <a:pt x="329" y="93"/>
                  </a:lnTo>
                  <a:lnTo>
                    <a:pt x="329" y="93"/>
                  </a:lnTo>
                  <a:lnTo>
                    <a:pt x="328" y="94"/>
                  </a:lnTo>
                  <a:lnTo>
                    <a:pt x="313" y="94"/>
                  </a:lnTo>
                  <a:lnTo>
                    <a:pt x="313" y="94"/>
                  </a:lnTo>
                  <a:lnTo>
                    <a:pt x="311" y="90"/>
                  </a:lnTo>
                  <a:lnTo>
                    <a:pt x="311" y="90"/>
                  </a:lnTo>
                  <a:lnTo>
                    <a:pt x="301" y="91"/>
                  </a:lnTo>
                  <a:lnTo>
                    <a:pt x="301" y="91"/>
                  </a:lnTo>
                  <a:lnTo>
                    <a:pt x="299" y="96"/>
                  </a:lnTo>
                  <a:lnTo>
                    <a:pt x="298" y="96"/>
                  </a:lnTo>
                  <a:lnTo>
                    <a:pt x="298" y="99"/>
                  </a:lnTo>
                  <a:lnTo>
                    <a:pt x="297" y="99"/>
                  </a:lnTo>
                  <a:lnTo>
                    <a:pt x="297" y="101"/>
                  </a:lnTo>
                  <a:lnTo>
                    <a:pt x="296" y="101"/>
                  </a:lnTo>
                  <a:lnTo>
                    <a:pt x="296" y="104"/>
                  </a:lnTo>
                  <a:lnTo>
                    <a:pt x="296" y="104"/>
                  </a:lnTo>
                  <a:lnTo>
                    <a:pt x="296" y="105"/>
                  </a:lnTo>
                  <a:lnTo>
                    <a:pt x="294" y="105"/>
                  </a:lnTo>
                  <a:lnTo>
                    <a:pt x="294" y="105"/>
                  </a:lnTo>
                  <a:lnTo>
                    <a:pt x="294" y="108"/>
                  </a:lnTo>
                  <a:lnTo>
                    <a:pt x="293" y="110"/>
                  </a:lnTo>
                  <a:lnTo>
                    <a:pt x="293" y="110"/>
                  </a:lnTo>
                  <a:lnTo>
                    <a:pt x="292" y="111"/>
                  </a:lnTo>
                  <a:lnTo>
                    <a:pt x="292" y="111"/>
                  </a:lnTo>
                  <a:lnTo>
                    <a:pt x="291" y="106"/>
                  </a:lnTo>
                  <a:lnTo>
                    <a:pt x="291" y="101"/>
                  </a:lnTo>
                  <a:lnTo>
                    <a:pt x="289" y="101"/>
                  </a:lnTo>
                  <a:lnTo>
                    <a:pt x="289" y="88"/>
                  </a:lnTo>
                  <a:lnTo>
                    <a:pt x="289" y="88"/>
                  </a:lnTo>
                  <a:lnTo>
                    <a:pt x="284" y="88"/>
                  </a:lnTo>
                  <a:lnTo>
                    <a:pt x="279" y="86"/>
                  </a:lnTo>
                  <a:lnTo>
                    <a:pt x="279" y="86"/>
                  </a:lnTo>
                  <a:lnTo>
                    <a:pt x="277" y="85"/>
                  </a:lnTo>
                  <a:lnTo>
                    <a:pt x="277" y="85"/>
                  </a:lnTo>
                  <a:lnTo>
                    <a:pt x="275" y="44"/>
                  </a:lnTo>
                  <a:lnTo>
                    <a:pt x="253" y="44"/>
                  </a:lnTo>
                  <a:lnTo>
                    <a:pt x="253" y="44"/>
                  </a:lnTo>
                  <a:lnTo>
                    <a:pt x="250" y="44"/>
                  </a:lnTo>
                  <a:lnTo>
                    <a:pt x="178" y="44"/>
                  </a:lnTo>
                  <a:lnTo>
                    <a:pt x="178" y="44"/>
                  </a:lnTo>
                  <a:lnTo>
                    <a:pt x="174" y="46"/>
                  </a:lnTo>
                  <a:lnTo>
                    <a:pt x="169" y="49"/>
                  </a:lnTo>
                  <a:lnTo>
                    <a:pt x="169" y="49"/>
                  </a:lnTo>
                  <a:lnTo>
                    <a:pt x="170" y="51"/>
                  </a:lnTo>
                  <a:lnTo>
                    <a:pt x="170" y="51"/>
                  </a:lnTo>
                  <a:lnTo>
                    <a:pt x="169" y="55"/>
                  </a:lnTo>
                  <a:lnTo>
                    <a:pt x="169" y="59"/>
                  </a:lnTo>
                  <a:lnTo>
                    <a:pt x="158" y="59"/>
                  </a:lnTo>
                  <a:lnTo>
                    <a:pt x="158" y="59"/>
                  </a:lnTo>
                  <a:lnTo>
                    <a:pt x="159" y="81"/>
                  </a:lnTo>
                  <a:lnTo>
                    <a:pt x="128" y="81"/>
                  </a:lnTo>
                  <a:lnTo>
                    <a:pt x="128" y="81"/>
                  </a:lnTo>
                  <a:lnTo>
                    <a:pt x="129" y="104"/>
                  </a:lnTo>
                  <a:lnTo>
                    <a:pt x="128" y="115"/>
                  </a:lnTo>
                  <a:lnTo>
                    <a:pt x="128" y="125"/>
                  </a:lnTo>
                  <a:lnTo>
                    <a:pt x="119" y="125"/>
                  </a:lnTo>
                  <a:lnTo>
                    <a:pt x="119" y="125"/>
                  </a:lnTo>
                  <a:lnTo>
                    <a:pt x="116" y="738"/>
                  </a:lnTo>
                  <a:lnTo>
                    <a:pt x="110" y="738"/>
                  </a:lnTo>
                  <a:lnTo>
                    <a:pt x="110" y="755"/>
                  </a:lnTo>
                  <a:lnTo>
                    <a:pt x="101" y="755"/>
                  </a:lnTo>
                  <a:lnTo>
                    <a:pt x="101" y="841"/>
                  </a:lnTo>
                  <a:lnTo>
                    <a:pt x="61" y="841"/>
                  </a:lnTo>
                  <a:lnTo>
                    <a:pt x="61" y="839"/>
                  </a:lnTo>
                  <a:lnTo>
                    <a:pt x="45" y="839"/>
                  </a:lnTo>
                  <a:lnTo>
                    <a:pt x="45" y="922"/>
                  </a:lnTo>
                  <a:lnTo>
                    <a:pt x="44" y="922"/>
                  </a:lnTo>
                  <a:lnTo>
                    <a:pt x="44" y="939"/>
                  </a:lnTo>
                  <a:lnTo>
                    <a:pt x="39" y="939"/>
                  </a:lnTo>
                  <a:lnTo>
                    <a:pt x="39" y="943"/>
                  </a:lnTo>
                  <a:lnTo>
                    <a:pt x="31" y="943"/>
                  </a:lnTo>
                  <a:lnTo>
                    <a:pt x="31" y="946"/>
                  </a:lnTo>
                  <a:lnTo>
                    <a:pt x="34" y="946"/>
                  </a:lnTo>
                  <a:lnTo>
                    <a:pt x="34" y="946"/>
                  </a:lnTo>
                  <a:lnTo>
                    <a:pt x="35" y="949"/>
                  </a:lnTo>
                  <a:lnTo>
                    <a:pt x="35" y="951"/>
                  </a:lnTo>
                  <a:lnTo>
                    <a:pt x="35" y="958"/>
                  </a:lnTo>
                  <a:lnTo>
                    <a:pt x="28" y="958"/>
                  </a:lnTo>
                  <a:lnTo>
                    <a:pt x="28" y="970"/>
                  </a:lnTo>
                  <a:lnTo>
                    <a:pt x="28" y="970"/>
                  </a:lnTo>
                  <a:lnTo>
                    <a:pt x="13" y="970"/>
                  </a:lnTo>
                  <a:lnTo>
                    <a:pt x="6" y="970"/>
                  </a:lnTo>
                  <a:lnTo>
                    <a:pt x="0" y="971"/>
                  </a:lnTo>
                  <a:lnTo>
                    <a:pt x="0" y="1318"/>
                  </a:lnTo>
                  <a:lnTo>
                    <a:pt x="2080" y="1318"/>
                  </a:lnTo>
                  <a:lnTo>
                    <a:pt x="2080" y="1317"/>
                  </a:lnTo>
                  <a:lnTo>
                    <a:pt x="5760" y="1317"/>
                  </a:lnTo>
                  <a:lnTo>
                    <a:pt x="5760" y="595"/>
                  </a:lnTo>
                  <a:lnTo>
                    <a:pt x="5742" y="5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82644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6DEFF4-3233-4419-B51F-A19B0023ADC2}"/>
              </a:ext>
            </a:extLst>
          </p:cNvPr>
          <p:cNvSpPr>
            <a:spLocks noGrp="1"/>
          </p:cNvSpPr>
          <p:nvPr>
            <p:ph type="body" sz="quarter" idx="10"/>
          </p:nvPr>
        </p:nvSpPr>
        <p:spPr/>
        <p:txBody>
          <a:bodyPr/>
          <a:lstStyle/>
          <a:p>
            <a:r>
              <a:rPr lang="en-US" dirty="0"/>
              <a:t>Trends &amp; Industry Outlook</a:t>
            </a:r>
          </a:p>
        </p:txBody>
      </p:sp>
    </p:spTree>
    <p:extLst>
      <p:ext uri="{BB962C8B-B14F-4D97-AF65-F5344CB8AC3E}">
        <p14:creationId xmlns:p14="http://schemas.microsoft.com/office/powerpoint/2010/main" val="397882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30CB2420-E737-4CDB-86C1-8DA8CAB5960B}"/>
              </a:ext>
            </a:extLst>
          </p:cNvPr>
          <p:cNvSpPr/>
          <p:nvPr/>
        </p:nvSpPr>
        <p:spPr>
          <a:xfrm>
            <a:off x="2793499" y="2280763"/>
            <a:ext cx="1828800" cy="3554083"/>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tx1"/>
                </a:solidFill>
                <a:effectLst>
                  <a:outerShdw blurRad="38100" dist="38100" dir="2700000" algn="tl">
                    <a:srgbClr val="000000">
                      <a:alpha val="43137"/>
                    </a:srgbClr>
                  </a:outerShdw>
                </a:effectLst>
              </a:rPr>
              <a:t>Paper over Plastic</a:t>
            </a:r>
          </a:p>
          <a:p>
            <a:pPr algn="ctr"/>
            <a:endParaRPr lang="en-US" sz="1200" b="1" dirty="0">
              <a:solidFill>
                <a:schemeClr val="tx1"/>
              </a:solidFill>
              <a:highlight>
                <a:srgbClr val="C0C0C0"/>
              </a:highlight>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highlight>
                <a:srgbClr val="C0C0C0"/>
              </a:highlight>
            </a:endParaRPr>
          </a:p>
          <a:p>
            <a:pPr algn="ctr"/>
            <a:endParaRPr lang="en-US" sz="1200" b="1" dirty="0">
              <a:solidFill>
                <a:schemeClr val="tx1"/>
              </a:solidFill>
              <a:effectLst>
                <a:outerShdw blurRad="38100" dist="38100" dir="2700000" algn="tl">
                  <a:srgbClr val="000000">
                    <a:alpha val="43137"/>
                  </a:srgbClr>
                </a:outerShdw>
              </a:effectLst>
              <a:highlight>
                <a:srgbClr val="C0C0C0"/>
              </a:highlight>
            </a:endParaRPr>
          </a:p>
          <a:p>
            <a:pPr algn="ctr"/>
            <a:r>
              <a:rPr lang="en-US" sz="1200" b="1" dirty="0">
                <a:solidFill>
                  <a:schemeClr val="tx1"/>
                </a:solidFill>
                <a:effectLst>
                  <a:outerShdw blurRad="38100" dist="38100" dir="2700000" algn="tl">
                    <a:srgbClr val="000000">
                      <a:alpha val="43137"/>
                    </a:srgbClr>
                  </a:outerShdw>
                </a:effectLst>
              </a:rPr>
              <a:t>Carbon Footprint</a:t>
            </a:r>
          </a:p>
          <a:p>
            <a:pPr algn="ctr"/>
            <a:endParaRPr lang="en-US" sz="1200" b="1" dirty="0">
              <a:solidFill>
                <a:schemeClr val="tx1"/>
              </a:solidFill>
              <a:highlight>
                <a:srgbClr val="C0C0C0"/>
              </a:highlight>
            </a:endParaRPr>
          </a:p>
          <a:p>
            <a:pPr algn="ctr"/>
            <a:endParaRPr lang="en-US" sz="1200" b="1" dirty="0">
              <a:solidFill>
                <a:schemeClr val="tx1"/>
              </a:solidFill>
              <a:highlight>
                <a:srgbClr val="C0C0C0"/>
              </a:highlight>
            </a:endParaRPr>
          </a:p>
          <a:p>
            <a:pPr algn="ctr"/>
            <a:endParaRPr lang="en-US" sz="1200" b="1" dirty="0">
              <a:solidFill>
                <a:schemeClr val="tx1"/>
              </a:solidFill>
              <a:highlight>
                <a:srgbClr val="C0C0C0"/>
              </a:highlight>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pic>
        <p:nvPicPr>
          <p:cNvPr id="54" name="Content Placeholder 53">
            <a:extLst>
              <a:ext uri="{FF2B5EF4-FFF2-40B4-BE49-F238E27FC236}">
                <a16:creationId xmlns:a16="http://schemas.microsoft.com/office/drawing/2014/main" id="{FE4E52E7-2E5A-4FEB-9F86-FD52AB1C43A4}"/>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281827" y="4605888"/>
            <a:ext cx="867774" cy="1056517"/>
          </a:xfrm>
        </p:spPr>
      </p:pic>
      <p:sp>
        <p:nvSpPr>
          <p:cNvPr id="5" name="Title 4">
            <a:extLst>
              <a:ext uri="{FF2B5EF4-FFF2-40B4-BE49-F238E27FC236}">
                <a16:creationId xmlns:a16="http://schemas.microsoft.com/office/drawing/2014/main" id="{0799A9AA-75B8-46C0-BED7-1C7D20EF4B96}"/>
              </a:ext>
            </a:extLst>
          </p:cNvPr>
          <p:cNvSpPr>
            <a:spLocks noGrp="1"/>
          </p:cNvSpPr>
          <p:nvPr>
            <p:ph type="title"/>
          </p:nvPr>
        </p:nvSpPr>
        <p:spPr/>
        <p:txBody>
          <a:bodyPr/>
          <a:lstStyle/>
          <a:p>
            <a:r>
              <a:rPr lang="en-US" dirty="0"/>
              <a:t>Top Cultural Trends</a:t>
            </a:r>
          </a:p>
        </p:txBody>
      </p:sp>
      <p:sp>
        <p:nvSpPr>
          <p:cNvPr id="7" name="Rectangle: Rounded Corners 6">
            <a:extLst>
              <a:ext uri="{FF2B5EF4-FFF2-40B4-BE49-F238E27FC236}">
                <a16:creationId xmlns:a16="http://schemas.microsoft.com/office/drawing/2014/main" id="{D20976AD-F44A-490C-9A29-7E5C7965BFEF}"/>
              </a:ext>
            </a:extLst>
          </p:cNvPr>
          <p:cNvSpPr/>
          <p:nvPr/>
        </p:nvSpPr>
        <p:spPr>
          <a:xfrm>
            <a:off x="2930659" y="2398830"/>
            <a:ext cx="1554480" cy="576130"/>
          </a:xfrm>
          <a:prstGeom prst="roundRect">
            <a:avLst/>
          </a:prstGeom>
          <a:solidFill>
            <a:srgbClr val="00194C"/>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C000"/>
                </a:solidFill>
              </a:rPr>
              <a:t>Civic and Environmentally Friendly</a:t>
            </a:r>
          </a:p>
        </p:txBody>
      </p:sp>
      <p:sp>
        <p:nvSpPr>
          <p:cNvPr id="16" name="TextBox 15">
            <a:extLst>
              <a:ext uri="{FF2B5EF4-FFF2-40B4-BE49-F238E27FC236}">
                <a16:creationId xmlns:a16="http://schemas.microsoft.com/office/drawing/2014/main" id="{3D40F505-8261-4DCB-92C0-E60DA94FAFB8}"/>
              </a:ext>
            </a:extLst>
          </p:cNvPr>
          <p:cNvSpPr txBox="1"/>
          <p:nvPr/>
        </p:nvSpPr>
        <p:spPr>
          <a:xfrm>
            <a:off x="931110" y="6604100"/>
            <a:ext cx="7453230" cy="215444"/>
          </a:xfrm>
          <a:prstGeom prst="rect">
            <a:avLst/>
          </a:prstGeom>
          <a:noFill/>
        </p:spPr>
        <p:txBody>
          <a:bodyPr wrap="square" rtlCol="0">
            <a:spAutoFit/>
          </a:bodyPr>
          <a:lstStyle/>
          <a:p>
            <a:r>
              <a:rPr lang="en-US" sz="800" b="1" dirty="0"/>
              <a:t>Source: Frost &amp; Sullivan Top 20 Global Mega Trends and Their Impact on Business, Cultures and Society</a:t>
            </a:r>
          </a:p>
        </p:txBody>
      </p:sp>
      <p:grpSp>
        <p:nvGrpSpPr>
          <p:cNvPr id="49" name="Group 48">
            <a:extLst>
              <a:ext uri="{FF2B5EF4-FFF2-40B4-BE49-F238E27FC236}">
                <a16:creationId xmlns:a16="http://schemas.microsoft.com/office/drawing/2014/main" id="{263D5F69-52BB-4427-9721-63CE05A1E495}"/>
              </a:ext>
            </a:extLst>
          </p:cNvPr>
          <p:cNvGrpSpPr/>
          <p:nvPr/>
        </p:nvGrpSpPr>
        <p:grpSpPr>
          <a:xfrm>
            <a:off x="776791" y="2254370"/>
            <a:ext cx="1828800" cy="3554083"/>
            <a:chOff x="776791" y="2406770"/>
            <a:chExt cx="1828800" cy="3554083"/>
          </a:xfrm>
          <a:effectLst>
            <a:outerShdw blurRad="50800" dist="38100" dir="2700000" algn="tl" rotWithShape="0">
              <a:prstClr val="black">
                <a:alpha val="40000"/>
              </a:prstClr>
            </a:outerShdw>
          </a:effectLst>
        </p:grpSpPr>
        <p:sp>
          <p:nvSpPr>
            <p:cNvPr id="10" name="Rectangle: Rounded Corners 9">
              <a:extLst>
                <a:ext uri="{FF2B5EF4-FFF2-40B4-BE49-F238E27FC236}">
                  <a16:creationId xmlns:a16="http://schemas.microsoft.com/office/drawing/2014/main" id="{DA5C2379-04FE-4A5B-8D32-C8CE30061C94}"/>
                </a:ext>
              </a:extLst>
            </p:cNvPr>
            <p:cNvSpPr/>
            <p:nvPr/>
          </p:nvSpPr>
          <p:spPr>
            <a:xfrm>
              <a:off x="776791" y="2406770"/>
              <a:ext cx="1828800" cy="3554083"/>
            </a:xfrm>
            <a:prstGeom prst="roundRect">
              <a:avLst/>
            </a:prstGeom>
            <a:solidFill>
              <a:schemeClr val="bg1"/>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tx1"/>
                  </a:solidFill>
                  <a:effectLst>
                    <a:outerShdw blurRad="38100" dist="38100" dir="2700000" algn="tl">
                      <a:srgbClr val="000000">
                        <a:alpha val="43137"/>
                      </a:srgbClr>
                    </a:outerShdw>
                  </a:effectLst>
                </a:rPr>
                <a:t>Personalized Technology</a:t>
              </a: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r>
                <a:rPr lang="en-US" sz="1200" b="1" dirty="0">
                  <a:solidFill>
                    <a:schemeClr val="tx1"/>
                  </a:solidFill>
                  <a:effectLst>
                    <a:outerShdw blurRad="38100" dist="38100" dir="2700000" algn="tl">
                      <a:srgbClr val="000000">
                        <a:alpha val="43137"/>
                      </a:srgbClr>
                    </a:outerShdw>
                  </a:effectLst>
                </a:rPr>
                <a:t>Social Networking</a:t>
              </a:r>
            </a:p>
            <a:p>
              <a:pPr algn="ctr"/>
              <a:r>
                <a:rPr lang="en-US" sz="1200" b="1" dirty="0">
                  <a:solidFill>
                    <a:schemeClr val="tx1"/>
                  </a:solidFill>
                  <a:effectLst>
                    <a:outerShdw blurRad="38100" dist="38100" dir="2700000" algn="tl">
                      <a:srgbClr val="000000">
                        <a:alpha val="43137"/>
                      </a:srgbClr>
                    </a:outerShdw>
                  </a:effectLst>
                </a:rPr>
                <a:t>Profiles</a:t>
              </a: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r>
                <a:rPr lang="en-US" sz="1200" b="1" dirty="0">
                  <a:solidFill>
                    <a:schemeClr val="tx1"/>
                  </a:solidFill>
                  <a:effectLst>
                    <a:outerShdw blurRad="38100" dist="38100" dir="2700000" algn="tl">
                      <a:srgbClr val="000000">
                        <a:alpha val="43137"/>
                      </a:srgbClr>
                    </a:outerShdw>
                  </a:effectLst>
                </a:rPr>
                <a:t>Personalized Products</a:t>
              </a: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9" name="Rectangle: Rounded Corners 8">
              <a:extLst>
                <a:ext uri="{FF2B5EF4-FFF2-40B4-BE49-F238E27FC236}">
                  <a16:creationId xmlns:a16="http://schemas.microsoft.com/office/drawing/2014/main" id="{D492BFCB-16C0-4E83-A4E9-6949398396E5}"/>
                </a:ext>
              </a:extLst>
            </p:cNvPr>
            <p:cNvSpPr/>
            <p:nvPr/>
          </p:nvSpPr>
          <p:spPr>
            <a:xfrm>
              <a:off x="942860" y="2551028"/>
              <a:ext cx="1508760" cy="596461"/>
            </a:xfrm>
            <a:prstGeom prst="roundRect">
              <a:avLst/>
            </a:prstGeom>
            <a:solidFill>
              <a:srgbClr val="00194C"/>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C000"/>
                  </a:solidFill>
                </a:rPr>
                <a:t>Personalization and Individualization</a:t>
              </a:r>
            </a:p>
          </p:txBody>
        </p:sp>
        <p:pic>
          <p:nvPicPr>
            <p:cNvPr id="17" name="Picture 16">
              <a:extLst>
                <a:ext uri="{FF2B5EF4-FFF2-40B4-BE49-F238E27FC236}">
                  <a16:creationId xmlns:a16="http://schemas.microsoft.com/office/drawing/2014/main" id="{E6FF048C-D01E-41B7-9271-01FD07369DB5}"/>
                </a:ext>
              </a:extLst>
            </p:cNvPr>
            <p:cNvPicPr>
              <a:picLocks noChangeAspect="1"/>
            </p:cNvPicPr>
            <p:nvPr/>
          </p:nvPicPr>
          <p:blipFill rotWithShape="1">
            <a:blip r:embed="rId4"/>
            <a:srcRect l="12827" t="34785" r="10665" b="33886"/>
            <a:stretch/>
          </p:blipFill>
          <p:spPr>
            <a:xfrm>
              <a:off x="942860" y="3753594"/>
              <a:ext cx="731520" cy="224884"/>
            </a:xfrm>
            <a:prstGeom prst="rect">
              <a:avLst/>
            </a:prstGeom>
          </p:spPr>
        </p:pic>
        <p:pic>
          <p:nvPicPr>
            <p:cNvPr id="18" name="Picture 17">
              <a:extLst>
                <a:ext uri="{FF2B5EF4-FFF2-40B4-BE49-F238E27FC236}">
                  <a16:creationId xmlns:a16="http://schemas.microsoft.com/office/drawing/2014/main" id="{C345A6D9-A7B5-4591-8B43-515753F572E4}"/>
                </a:ext>
              </a:extLst>
            </p:cNvPr>
            <p:cNvPicPr>
              <a:picLocks noChangeAspect="1"/>
            </p:cNvPicPr>
            <p:nvPr/>
          </p:nvPicPr>
          <p:blipFill rotWithShape="1">
            <a:blip r:embed="rId5"/>
            <a:srcRect l="21321" t="11509" r="20817" b="21069"/>
            <a:stretch/>
          </p:blipFill>
          <p:spPr>
            <a:xfrm>
              <a:off x="1063915" y="4548458"/>
              <a:ext cx="365760" cy="426190"/>
            </a:xfrm>
            <a:prstGeom prst="rect">
              <a:avLst/>
            </a:prstGeom>
          </p:spPr>
        </p:pic>
        <p:pic>
          <p:nvPicPr>
            <p:cNvPr id="19" name="Picture 18">
              <a:extLst>
                <a:ext uri="{FF2B5EF4-FFF2-40B4-BE49-F238E27FC236}">
                  <a16:creationId xmlns:a16="http://schemas.microsoft.com/office/drawing/2014/main" id="{A12FCF5A-2EAE-41D0-8746-E6837530BC99}"/>
                </a:ext>
              </a:extLst>
            </p:cNvPr>
            <p:cNvPicPr>
              <a:picLocks noChangeAspect="1"/>
            </p:cNvPicPr>
            <p:nvPr/>
          </p:nvPicPr>
          <p:blipFill rotWithShape="1">
            <a:blip r:embed="rId6"/>
            <a:srcRect l="25346" t="39286" r="25095" b="40037"/>
            <a:stretch/>
          </p:blipFill>
          <p:spPr>
            <a:xfrm>
              <a:off x="1624267" y="4548457"/>
              <a:ext cx="822960" cy="209831"/>
            </a:xfrm>
            <a:prstGeom prst="rect">
              <a:avLst/>
            </a:prstGeom>
          </p:spPr>
        </p:pic>
        <p:pic>
          <p:nvPicPr>
            <p:cNvPr id="20" name="Picture 19">
              <a:extLst>
                <a:ext uri="{FF2B5EF4-FFF2-40B4-BE49-F238E27FC236}">
                  <a16:creationId xmlns:a16="http://schemas.microsoft.com/office/drawing/2014/main" id="{768D6D68-9D47-46EC-AA50-FD01827442D0}"/>
                </a:ext>
              </a:extLst>
            </p:cNvPr>
            <p:cNvPicPr>
              <a:picLocks noChangeAspect="1"/>
            </p:cNvPicPr>
            <p:nvPr/>
          </p:nvPicPr>
          <p:blipFill rotWithShape="1">
            <a:blip r:embed="rId7"/>
            <a:srcRect l="16183" t="27465" r="66181" b="26963"/>
            <a:stretch/>
          </p:blipFill>
          <p:spPr>
            <a:xfrm>
              <a:off x="1634069" y="4792171"/>
              <a:ext cx="274320" cy="294878"/>
            </a:xfrm>
            <a:prstGeom prst="rect">
              <a:avLst/>
            </a:prstGeom>
          </p:spPr>
        </p:pic>
        <p:pic>
          <p:nvPicPr>
            <p:cNvPr id="22" name="Picture 21">
              <a:extLst>
                <a:ext uri="{FF2B5EF4-FFF2-40B4-BE49-F238E27FC236}">
                  <a16:creationId xmlns:a16="http://schemas.microsoft.com/office/drawing/2014/main" id="{04C096D6-0AE8-46BF-BBD0-375CB495BD1F}"/>
                </a:ext>
              </a:extLst>
            </p:cNvPr>
            <p:cNvPicPr>
              <a:picLocks noChangeAspect="1"/>
            </p:cNvPicPr>
            <p:nvPr/>
          </p:nvPicPr>
          <p:blipFill rotWithShape="1">
            <a:blip r:embed="rId8"/>
            <a:srcRect r="50967" b="20996"/>
            <a:stretch/>
          </p:blipFill>
          <p:spPr>
            <a:xfrm>
              <a:off x="1324982" y="5297573"/>
              <a:ext cx="274320" cy="552488"/>
            </a:xfrm>
            <a:prstGeom prst="rect">
              <a:avLst/>
            </a:prstGeom>
          </p:spPr>
        </p:pic>
        <p:pic>
          <p:nvPicPr>
            <p:cNvPr id="23" name="Picture 22">
              <a:extLst>
                <a:ext uri="{FF2B5EF4-FFF2-40B4-BE49-F238E27FC236}">
                  <a16:creationId xmlns:a16="http://schemas.microsoft.com/office/drawing/2014/main" id="{19413300-5AEE-4DD9-B3AC-EF6251479106}"/>
                </a:ext>
              </a:extLst>
            </p:cNvPr>
            <p:cNvPicPr>
              <a:picLocks noChangeAspect="1"/>
            </p:cNvPicPr>
            <p:nvPr/>
          </p:nvPicPr>
          <p:blipFill>
            <a:blip r:embed="rId9"/>
            <a:stretch>
              <a:fillRect/>
            </a:stretch>
          </p:blipFill>
          <p:spPr>
            <a:xfrm>
              <a:off x="1902888" y="5328267"/>
              <a:ext cx="365760" cy="487151"/>
            </a:xfrm>
            <a:prstGeom prst="rect">
              <a:avLst/>
            </a:prstGeom>
          </p:spPr>
        </p:pic>
        <p:pic>
          <p:nvPicPr>
            <p:cNvPr id="25" name="Picture 24">
              <a:extLst>
                <a:ext uri="{FF2B5EF4-FFF2-40B4-BE49-F238E27FC236}">
                  <a16:creationId xmlns:a16="http://schemas.microsoft.com/office/drawing/2014/main" id="{F8D65995-2D39-4CA1-845E-1C64FAE2D3D3}"/>
                </a:ext>
              </a:extLst>
            </p:cNvPr>
            <p:cNvPicPr>
              <a:picLocks noChangeAspect="1"/>
            </p:cNvPicPr>
            <p:nvPr/>
          </p:nvPicPr>
          <p:blipFill rotWithShape="1">
            <a:blip r:embed="rId10"/>
            <a:srcRect l="21249" r="20669"/>
            <a:stretch/>
          </p:blipFill>
          <p:spPr>
            <a:xfrm>
              <a:off x="1933530" y="3674653"/>
              <a:ext cx="405414" cy="392626"/>
            </a:xfrm>
            <a:prstGeom prst="roundRect">
              <a:avLst>
                <a:gd name="adj" fmla="val 50000"/>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pic>
        <p:nvPicPr>
          <p:cNvPr id="37" name="Picture 36">
            <a:extLst>
              <a:ext uri="{FF2B5EF4-FFF2-40B4-BE49-F238E27FC236}">
                <a16:creationId xmlns:a16="http://schemas.microsoft.com/office/drawing/2014/main" id="{CE16EC51-D84F-48DC-88E9-29E4CBFDF05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16323" y="3363237"/>
            <a:ext cx="951421" cy="616161"/>
          </a:xfrm>
          <a:prstGeom prst="rect">
            <a:avLst/>
          </a:prstGeom>
        </p:spPr>
      </p:pic>
      <p:grpSp>
        <p:nvGrpSpPr>
          <p:cNvPr id="48" name="Group 47">
            <a:extLst>
              <a:ext uri="{FF2B5EF4-FFF2-40B4-BE49-F238E27FC236}">
                <a16:creationId xmlns:a16="http://schemas.microsoft.com/office/drawing/2014/main" id="{A7C67DC2-6781-4113-966A-A8A52A46603D}"/>
              </a:ext>
            </a:extLst>
          </p:cNvPr>
          <p:cNvGrpSpPr/>
          <p:nvPr/>
        </p:nvGrpSpPr>
        <p:grpSpPr>
          <a:xfrm>
            <a:off x="4841627" y="2280763"/>
            <a:ext cx="1828800" cy="3554083"/>
            <a:chOff x="4841627" y="2433163"/>
            <a:chExt cx="1828800" cy="3554083"/>
          </a:xfrm>
          <a:effectLst>
            <a:outerShdw blurRad="50800" dist="38100" dir="2700000" algn="tl" rotWithShape="0">
              <a:prstClr val="black">
                <a:alpha val="40000"/>
              </a:prstClr>
            </a:outerShdw>
          </a:effectLst>
        </p:grpSpPr>
        <p:sp>
          <p:nvSpPr>
            <p:cNvPr id="13" name="Rectangle: Rounded Corners 12">
              <a:extLst>
                <a:ext uri="{FF2B5EF4-FFF2-40B4-BE49-F238E27FC236}">
                  <a16:creationId xmlns:a16="http://schemas.microsoft.com/office/drawing/2014/main" id="{BCF9CFA2-D85F-4D00-A868-C79266F0F117}"/>
                </a:ext>
              </a:extLst>
            </p:cNvPr>
            <p:cNvSpPr/>
            <p:nvPr/>
          </p:nvSpPr>
          <p:spPr>
            <a:xfrm>
              <a:off x="4841627" y="2433163"/>
              <a:ext cx="1828800" cy="3554083"/>
            </a:xfrm>
            <a:prstGeom prst="roundRect">
              <a:avLst/>
            </a:prstGeom>
            <a:solidFill>
              <a:schemeClr val="bg1"/>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tx1"/>
                  </a:solidFill>
                  <a:effectLst>
                    <a:outerShdw blurRad="38100" dist="38100" dir="2700000" algn="tl">
                      <a:srgbClr val="000000">
                        <a:alpha val="43137"/>
                      </a:srgbClr>
                    </a:outerShdw>
                  </a:effectLst>
                </a:rPr>
                <a:t>Smart Phones</a:t>
              </a:r>
            </a:p>
            <a:p>
              <a:pPr algn="ctr"/>
              <a:endParaRPr lang="en-US" sz="1200" b="1" dirty="0">
                <a:solidFill>
                  <a:schemeClr val="tx1"/>
                </a:solidFill>
                <a:highlight>
                  <a:srgbClr val="C0C0C0"/>
                </a:highlight>
              </a:endParaRPr>
            </a:p>
            <a:p>
              <a:pPr algn="ctr"/>
              <a:endParaRPr lang="en-US" sz="1200" b="1" dirty="0">
                <a:solidFill>
                  <a:schemeClr val="tx1"/>
                </a:solidFill>
                <a:highlight>
                  <a:srgbClr val="C0C0C0"/>
                </a:highlight>
              </a:endParaRPr>
            </a:p>
            <a:p>
              <a:pPr algn="ctr"/>
              <a:endParaRPr lang="en-US" sz="1200" b="1" dirty="0">
                <a:solidFill>
                  <a:schemeClr val="tx1"/>
                </a:solidFill>
                <a:highlight>
                  <a:srgbClr val="C0C0C0"/>
                </a:highlight>
              </a:endParaRPr>
            </a:p>
            <a:p>
              <a:pPr algn="ctr"/>
              <a:endParaRPr lang="en-US" sz="1200" b="1" dirty="0">
                <a:solidFill>
                  <a:schemeClr val="tx1"/>
                </a:solidFill>
                <a:highlight>
                  <a:srgbClr val="C0C0C0"/>
                </a:highlight>
              </a:endParaRPr>
            </a:p>
            <a:p>
              <a:pPr algn="ctr"/>
              <a:endParaRPr lang="en-US" sz="1200" b="1" dirty="0">
                <a:solidFill>
                  <a:schemeClr val="tx1"/>
                </a:solidFill>
                <a:highlight>
                  <a:srgbClr val="C0C0C0"/>
                </a:highlight>
              </a:endParaRPr>
            </a:p>
            <a:p>
              <a:pPr algn="ctr"/>
              <a:endParaRPr lang="en-US" sz="1200" b="1" dirty="0">
                <a:solidFill>
                  <a:schemeClr val="tx1"/>
                </a:solidFill>
                <a:highlight>
                  <a:srgbClr val="C0C0C0"/>
                </a:highlight>
              </a:endParaRPr>
            </a:p>
            <a:p>
              <a:pPr algn="ctr"/>
              <a:r>
                <a:rPr lang="en-US" sz="1200" b="1" dirty="0">
                  <a:solidFill>
                    <a:schemeClr val="tx1"/>
                  </a:solidFill>
                  <a:effectLst>
                    <a:outerShdw blurRad="38100" dist="38100" dir="2700000" algn="tl">
                      <a:srgbClr val="000000">
                        <a:alpha val="43137"/>
                      </a:srgbClr>
                    </a:outerShdw>
                  </a:effectLst>
                </a:rPr>
                <a:t>App Driven</a:t>
              </a:r>
            </a:p>
            <a:p>
              <a:pPr algn="ctr"/>
              <a:endParaRPr lang="en-US" sz="1200" b="1" dirty="0">
                <a:solidFill>
                  <a:schemeClr val="tx1"/>
                </a:solidFill>
                <a:highlight>
                  <a:srgbClr val="C0C0C0"/>
                </a:highlight>
              </a:endParaRPr>
            </a:p>
            <a:p>
              <a:pPr algn="ctr"/>
              <a:endParaRPr lang="en-US" sz="1200" b="1" dirty="0">
                <a:solidFill>
                  <a:schemeClr val="tx1"/>
                </a:solidFill>
                <a:highlight>
                  <a:srgbClr val="C0C0C0"/>
                </a:highlight>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3" name="Rectangle: Rounded Corners 2">
              <a:extLst>
                <a:ext uri="{FF2B5EF4-FFF2-40B4-BE49-F238E27FC236}">
                  <a16:creationId xmlns:a16="http://schemas.microsoft.com/office/drawing/2014/main" id="{A012134A-501F-42DC-B304-E29C932494EB}"/>
                </a:ext>
              </a:extLst>
            </p:cNvPr>
            <p:cNvSpPr/>
            <p:nvPr/>
          </p:nvSpPr>
          <p:spPr>
            <a:xfrm>
              <a:off x="4978787" y="2555190"/>
              <a:ext cx="1554480" cy="572170"/>
            </a:xfrm>
            <a:prstGeom prst="roundRect">
              <a:avLst/>
            </a:prstGeom>
            <a:solidFill>
              <a:srgbClr val="00194C"/>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C000"/>
                  </a:solidFill>
                </a:rPr>
                <a:t>Techno Savvy and Connected 24/7</a:t>
              </a:r>
            </a:p>
          </p:txBody>
        </p:sp>
        <p:pic>
          <p:nvPicPr>
            <p:cNvPr id="39" name="Picture 38">
              <a:extLst>
                <a:ext uri="{FF2B5EF4-FFF2-40B4-BE49-F238E27FC236}">
                  <a16:creationId xmlns:a16="http://schemas.microsoft.com/office/drawing/2014/main" id="{52DFF254-89B7-4220-A719-B6CD7CF0C6C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8667" b="9082"/>
            <a:stretch/>
          </p:blipFill>
          <p:spPr>
            <a:xfrm>
              <a:off x="5018086" y="3486924"/>
              <a:ext cx="1463040" cy="902520"/>
            </a:xfrm>
            <a:prstGeom prst="rect">
              <a:avLst/>
            </a:prstGeom>
          </p:spPr>
        </p:pic>
        <p:pic>
          <p:nvPicPr>
            <p:cNvPr id="41" name="Picture 40">
              <a:extLst>
                <a:ext uri="{FF2B5EF4-FFF2-40B4-BE49-F238E27FC236}">
                  <a16:creationId xmlns:a16="http://schemas.microsoft.com/office/drawing/2014/main" id="{6047D884-5B94-471B-8E7B-EEE6F1120DE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00966" y="5001138"/>
              <a:ext cx="1097280" cy="654258"/>
            </a:xfrm>
            <a:prstGeom prst="rect">
              <a:avLst/>
            </a:prstGeom>
          </p:spPr>
        </p:pic>
      </p:grpSp>
      <p:grpSp>
        <p:nvGrpSpPr>
          <p:cNvPr id="50" name="Group 49">
            <a:extLst>
              <a:ext uri="{FF2B5EF4-FFF2-40B4-BE49-F238E27FC236}">
                <a16:creationId xmlns:a16="http://schemas.microsoft.com/office/drawing/2014/main" id="{50B41136-C7A2-435C-8BD0-66A4F5C1A75D}"/>
              </a:ext>
            </a:extLst>
          </p:cNvPr>
          <p:cNvGrpSpPr/>
          <p:nvPr/>
        </p:nvGrpSpPr>
        <p:grpSpPr>
          <a:xfrm>
            <a:off x="6882961" y="2254369"/>
            <a:ext cx="1828800" cy="3554083"/>
            <a:chOff x="6882961" y="2406769"/>
            <a:chExt cx="1828800" cy="3554083"/>
          </a:xfrm>
          <a:effectLst>
            <a:outerShdw blurRad="50800" dist="38100" dir="2700000" algn="tl" rotWithShape="0">
              <a:prstClr val="black">
                <a:alpha val="40000"/>
              </a:prstClr>
            </a:outerShdw>
          </a:effectLst>
        </p:grpSpPr>
        <p:sp>
          <p:nvSpPr>
            <p:cNvPr id="14" name="Rectangle: Rounded Corners 13">
              <a:extLst>
                <a:ext uri="{FF2B5EF4-FFF2-40B4-BE49-F238E27FC236}">
                  <a16:creationId xmlns:a16="http://schemas.microsoft.com/office/drawing/2014/main" id="{48149A4C-3165-4D82-80F2-2DBDC064BD39}"/>
                </a:ext>
              </a:extLst>
            </p:cNvPr>
            <p:cNvSpPr/>
            <p:nvPr/>
          </p:nvSpPr>
          <p:spPr>
            <a:xfrm>
              <a:off x="6882961" y="2406769"/>
              <a:ext cx="1828800" cy="3554083"/>
            </a:xfrm>
            <a:prstGeom prst="roundRect">
              <a:avLst/>
            </a:prstGeom>
            <a:solidFill>
              <a:schemeClr val="bg1"/>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b="1" dirty="0">
                  <a:solidFill>
                    <a:schemeClr val="tx1"/>
                  </a:solidFill>
                  <a:effectLst>
                    <a:outerShdw blurRad="38100" dist="38100" dir="2700000" algn="tl">
                      <a:srgbClr val="000000">
                        <a:alpha val="43137"/>
                      </a:srgbClr>
                    </a:outerShdw>
                  </a:effectLst>
                </a:rPr>
                <a:t>Instant Text/Chat</a:t>
              </a:r>
            </a:p>
            <a:p>
              <a:pPr algn="ctr"/>
              <a:endParaRPr lang="en-US" sz="1200" b="1" dirty="0">
                <a:solidFill>
                  <a:schemeClr val="tx1"/>
                </a:solidFill>
                <a:highlight>
                  <a:srgbClr val="C0C0C0"/>
                </a:highlight>
              </a:endParaRPr>
            </a:p>
            <a:p>
              <a:pPr algn="ctr"/>
              <a:endParaRPr lang="en-US" sz="1200" b="1" dirty="0">
                <a:solidFill>
                  <a:schemeClr val="tx1"/>
                </a:solidFill>
                <a:highlight>
                  <a:srgbClr val="C0C0C0"/>
                </a:highlight>
              </a:endParaRPr>
            </a:p>
            <a:p>
              <a:pPr algn="ctr"/>
              <a:endParaRPr lang="en-US" sz="1200" b="1" dirty="0">
                <a:solidFill>
                  <a:schemeClr val="tx1"/>
                </a:solidFill>
                <a:highlight>
                  <a:srgbClr val="C0C0C0"/>
                </a:highlight>
              </a:endParaRPr>
            </a:p>
            <a:p>
              <a:pPr algn="ctr"/>
              <a:endParaRPr lang="en-US" sz="1200" b="1" dirty="0">
                <a:solidFill>
                  <a:schemeClr val="tx1"/>
                </a:solidFill>
                <a:highlight>
                  <a:srgbClr val="C0C0C0"/>
                </a:highlight>
              </a:endParaRPr>
            </a:p>
            <a:p>
              <a:pPr algn="ctr"/>
              <a:endParaRPr lang="en-US" sz="1200" b="1" dirty="0">
                <a:solidFill>
                  <a:schemeClr val="tx1"/>
                </a:solidFill>
                <a:highlight>
                  <a:srgbClr val="C0C0C0"/>
                </a:highlight>
              </a:endParaRPr>
            </a:p>
            <a:p>
              <a:pPr algn="ctr"/>
              <a:endParaRPr lang="en-US" sz="1200" b="1" dirty="0">
                <a:solidFill>
                  <a:schemeClr val="tx1"/>
                </a:solidFill>
                <a:highlight>
                  <a:srgbClr val="C0C0C0"/>
                </a:highlight>
              </a:endParaRPr>
            </a:p>
            <a:p>
              <a:pPr algn="ctr"/>
              <a:r>
                <a:rPr lang="en-US" sz="1200" b="1" dirty="0">
                  <a:solidFill>
                    <a:schemeClr val="tx1"/>
                  </a:solidFill>
                  <a:effectLst>
                    <a:outerShdw blurRad="38100" dist="38100" dir="2700000" algn="tl">
                      <a:srgbClr val="000000">
                        <a:alpha val="43137"/>
                      </a:srgbClr>
                    </a:outerShdw>
                  </a:effectLst>
                </a:rPr>
                <a:t>Home Delivery</a:t>
              </a: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a:p>
              <a:pPr algn="ctr"/>
              <a:endParaRPr lang="en-US" sz="1200" b="1" dirty="0">
                <a:solidFill>
                  <a:schemeClr val="tx1"/>
                </a:solidFill>
              </a:endParaRPr>
            </a:p>
          </p:txBody>
        </p:sp>
        <p:sp>
          <p:nvSpPr>
            <p:cNvPr id="8" name="Rectangle: Rounded Corners 7">
              <a:extLst>
                <a:ext uri="{FF2B5EF4-FFF2-40B4-BE49-F238E27FC236}">
                  <a16:creationId xmlns:a16="http://schemas.microsoft.com/office/drawing/2014/main" id="{6015A511-4050-42FC-B23C-F975504139F0}"/>
                </a:ext>
              </a:extLst>
            </p:cNvPr>
            <p:cNvSpPr/>
            <p:nvPr/>
          </p:nvSpPr>
          <p:spPr>
            <a:xfrm>
              <a:off x="7020121" y="2529218"/>
              <a:ext cx="1554480" cy="598142"/>
            </a:xfrm>
            <a:prstGeom prst="roundRect">
              <a:avLst/>
            </a:prstGeom>
            <a:solidFill>
              <a:srgbClr val="00194C"/>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C000"/>
                  </a:solidFill>
                </a:rPr>
                <a:t>Demanding and Impatient</a:t>
              </a:r>
            </a:p>
          </p:txBody>
        </p:sp>
        <p:pic>
          <p:nvPicPr>
            <p:cNvPr id="44" name="Picture 43">
              <a:extLst>
                <a:ext uri="{FF2B5EF4-FFF2-40B4-BE49-F238E27FC236}">
                  <a16:creationId xmlns:a16="http://schemas.microsoft.com/office/drawing/2014/main" id="{A3C6240F-76DF-420D-B650-7AF36181C8B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11107" y="3522606"/>
              <a:ext cx="747253" cy="831155"/>
            </a:xfrm>
            <a:prstGeom prst="rect">
              <a:avLst/>
            </a:prstGeom>
          </p:spPr>
        </p:pic>
        <p:pic>
          <p:nvPicPr>
            <p:cNvPr id="46" name="Picture 45">
              <a:extLst>
                <a:ext uri="{FF2B5EF4-FFF2-40B4-BE49-F238E27FC236}">
                  <a16:creationId xmlns:a16="http://schemas.microsoft.com/office/drawing/2014/main" id="{63268C4F-4695-4E64-BC77-DEE41BDEDD8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90373" y="4899364"/>
              <a:ext cx="1188720" cy="796418"/>
            </a:xfrm>
            <a:prstGeom prst="rect">
              <a:avLst/>
            </a:prstGeom>
          </p:spPr>
        </p:pic>
      </p:grpSp>
      <p:sp>
        <p:nvSpPr>
          <p:cNvPr id="55" name="TextBox 54">
            <a:extLst>
              <a:ext uri="{FF2B5EF4-FFF2-40B4-BE49-F238E27FC236}">
                <a16:creationId xmlns:a16="http://schemas.microsoft.com/office/drawing/2014/main" id="{CD0CB698-35EF-4772-91E4-47E004E08FA3}"/>
              </a:ext>
            </a:extLst>
          </p:cNvPr>
          <p:cNvSpPr txBox="1"/>
          <p:nvPr/>
        </p:nvSpPr>
        <p:spPr>
          <a:xfrm>
            <a:off x="776791" y="1700478"/>
            <a:ext cx="7958589" cy="400110"/>
          </a:xfrm>
          <a:prstGeom prst="rect">
            <a:avLst/>
          </a:prstGeom>
          <a:noFill/>
        </p:spPr>
        <p:txBody>
          <a:bodyPr wrap="none" rtlCol="0">
            <a:spAutoFit/>
          </a:bodyPr>
          <a:lstStyle/>
          <a:p>
            <a:pPr marL="285750" indent="-285750">
              <a:buFont typeface="Arial" panose="020B0604020202020204" pitchFamily="34" charset="0"/>
              <a:buChar char="•"/>
            </a:pPr>
            <a:r>
              <a:rPr lang="en-US" sz="2000" dirty="0"/>
              <a:t>Consumer trends are impacting how DART engages with the community</a:t>
            </a:r>
          </a:p>
        </p:txBody>
      </p:sp>
    </p:spTree>
    <p:extLst>
      <p:ext uri="{BB962C8B-B14F-4D97-AF65-F5344CB8AC3E}">
        <p14:creationId xmlns:p14="http://schemas.microsoft.com/office/powerpoint/2010/main" val="2554307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Sample 3</a:t>
            </a:r>
          </a:p>
        </p:txBody>
      </p:sp>
      <p:sp>
        <p:nvSpPr>
          <p:cNvPr id="189" name="Rectangle 188" descr="Green Gradient Background"/>
          <p:cNvSpPr/>
          <p:nvPr/>
        </p:nvSpPr>
        <p:spPr bwMode="auto">
          <a:xfrm>
            <a:off x="34849" y="499950"/>
            <a:ext cx="9116809" cy="6358050"/>
          </a:xfrm>
          <a:prstGeom prst="rect">
            <a:avLst/>
          </a:prstGeom>
          <a:gradFill>
            <a:gsLst>
              <a:gs pos="0">
                <a:srgbClr val="266DFF"/>
              </a:gs>
              <a:gs pos="88000">
                <a:srgbClr val="0A7832"/>
              </a:gs>
            </a:gsLst>
            <a:lin ang="5400000" scaled="0"/>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Times" pitchFamily="-97" charset="0"/>
            </a:endParaRPr>
          </a:p>
        </p:txBody>
      </p:sp>
      <p:grpSp>
        <p:nvGrpSpPr>
          <p:cNvPr id="7" name="Group 6">
            <a:extLst>
              <a:ext uri="{FF2B5EF4-FFF2-40B4-BE49-F238E27FC236}">
                <a16:creationId xmlns:a16="http://schemas.microsoft.com/office/drawing/2014/main" id="{3B8F9D19-EA5D-4572-A9CB-4F51E25C83BC}"/>
              </a:ext>
            </a:extLst>
          </p:cNvPr>
          <p:cNvGrpSpPr/>
          <p:nvPr/>
        </p:nvGrpSpPr>
        <p:grpSpPr>
          <a:xfrm>
            <a:off x="34849" y="5887497"/>
            <a:ext cx="9067555" cy="866238"/>
            <a:chOff x="-1739843" y="5439749"/>
            <a:chExt cx="12695743" cy="1531183"/>
          </a:xfrm>
        </p:grpSpPr>
        <p:sp>
          <p:nvSpPr>
            <p:cNvPr id="299" name="Freeform 5" descr="Cily Skyline Silhouette"/>
            <p:cNvSpPr>
              <a:spLocks noEditPoints="1"/>
            </p:cNvSpPr>
            <p:nvPr/>
          </p:nvSpPr>
          <p:spPr bwMode="auto">
            <a:xfrm>
              <a:off x="4572911" y="5486823"/>
              <a:ext cx="6382989" cy="1484109"/>
            </a:xfrm>
            <a:custGeom>
              <a:avLst/>
              <a:gdLst/>
              <a:ahLst/>
              <a:cxnLst>
                <a:cxn ang="0">
                  <a:pos x="5731" y="522"/>
                </a:cxn>
                <a:cxn ang="0">
                  <a:pos x="5699" y="367"/>
                </a:cxn>
                <a:cxn ang="0">
                  <a:pos x="5543" y="552"/>
                </a:cxn>
                <a:cxn ang="0">
                  <a:pos x="5497" y="646"/>
                </a:cxn>
                <a:cxn ang="0">
                  <a:pos x="5439" y="491"/>
                </a:cxn>
                <a:cxn ang="0">
                  <a:pos x="5377" y="601"/>
                </a:cxn>
                <a:cxn ang="0">
                  <a:pos x="5208" y="446"/>
                </a:cxn>
                <a:cxn ang="0">
                  <a:pos x="5174" y="507"/>
                </a:cxn>
                <a:cxn ang="0">
                  <a:pos x="5130" y="458"/>
                </a:cxn>
                <a:cxn ang="0">
                  <a:pos x="4711" y="161"/>
                </a:cxn>
                <a:cxn ang="0">
                  <a:pos x="4514" y="279"/>
                </a:cxn>
                <a:cxn ang="0">
                  <a:pos x="4065" y="288"/>
                </a:cxn>
                <a:cxn ang="0">
                  <a:pos x="3947" y="338"/>
                </a:cxn>
                <a:cxn ang="0">
                  <a:pos x="3877" y="194"/>
                </a:cxn>
                <a:cxn ang="0">
                  <a:pos x="3827" y="20"/>
                </a:cxn>
                <a:cxn ang="0">
                  <a:pos x="3757" y="170"/>
                </a:cxn>
                <a:cxn ang="0">
                  <a:pos x="3713" y="18"/>
                </a:cxn>
                <a:cxn ang="0">
                  <a:pos x="3618" y="71"/>
                </a:cxn>
                <a:cxn ang="0">
                  <a:pos x="3441" y="156"/>
                </a:cxn>
                <a:cxn ang="0">
                  <a:pos x="3316" y="399"/>
                </a:cxn>
                <a:cxn ang="0">
                  <a:pos x="3287" y="392"/>
                </a:cxn>
                <a:cxn ang="0">
                  <a:pos x="3269" y="111"/>
                </a:cxn>
                <a:cxn ang="0">
                  <a:pos x="3179" y="138"/>
                </a:cxn>
                <a:cxn ang="0">
                  <a:pos x="3128" y="126"/>
                </a:cxn>
                <a:cxn ang="0">
                  <a:pos x="2990" y="418"/>
                </a:cxn>
                <a:cxn ang="0">
                  <a:pos x="2852" y="498"/>
                </a:cxn>
                <a:cxn ang="0">
                  <a:pos x="2655" y="432"/>
                </a:cxn>
                <a:cxn ang="0">
                  <a:pos x="2598" y="352"/>
                </a:cxn>
                <a:cxn ang="0">
                  <a:pos x="2281" y="130"/>
                </a:cxn>
                <a:cxn ang="0">
                  <a:pos x="2055" y="422"/>
                </a:cxn>
                <a:cxn ang="0">
                  <a:pos x="2029" y="561"/>
                </a:cxn>
                <a:cxn ang="0">
                  <a:pos x="1826" y="635"/>
                </a:cxn>
                <a:cxn ang="0">
                  <a:pos x="1684" y="238"/>
                </a:cxn>
                <a:cxn ang="0">
                  <a:pos x="1326" y="197"/>
                </a:cxn>
                <a:cxn ang="0">
                  <a:pos x="1124" y="417"/>
                </a:cxn>
                <a:cxn ang="0">
                  <a:pos x="1098" y="387"/>
                </a:cxn>
                <a:cxn ang="0">
                  <a:pos x="1036" y="362"/>
                </a:cxn>
                <a:cxn ang="0">
                  <a:pos x="960" y="476"/>
                </a:cxn>
                <a:cxn ang="0">
                  <a:pos x="914" y="453"/>
                </a:cxn>
                <a:cxn ang="0">
                  <a:pos x="879" y="418"/>
                </a:cxn>
                <a:cxn ang="0">
                  <a:pos x="860" y="433"/>
                </a:cxn>
                <a:cxn ang="0">
                  <a:pos x="828" y="394"/>
                </a:cxn>
                <a:cxn ang="0">
                  <a:pos x="773" y="401"/>
                </a:cxn>
                <a:cxn ang="0">
                  <a:pos x="731" y="396"/>
                </a:cxn>
                <a:cxn ang="0">
                  <a:pos x="606" y="434"/>
                </a:cxn>
                <a:cxn ang="0">
                  <a:pos x="550" y="434"/>
                </a:cxn>
                <a:cxn ang="0">
                  <a:pos x="460" y="94"/>
                </a:cxn>
                <a:cxn ang="0">
                  <a:pos x="452" y="79"/>
                </a:cxn>
                <a:cxn ang="0">
                  <a:pos x="427" y="53"/>
                </a:cxn>
                <a:cxn ang="0">
                  <a:pos x="382" y="11"/>
                </a:cxn>
                <a:cxn ang="0">
                  <a:pos x="351" y="63"/>
                </a:cxn>
                <a:cxn ang="0">
                  <a:pos x="329" y="93"/>
                </a:cxn>
                <a:cxn ang="0">
                  <a:pos x="297" y="101"/>
                </a:cxn>
                <a:cxn ang="0">
                  <a:pos x="291" y="106"/>
                </a:cxn>
                <a:cxn ang="0">
                  <a:pos x="253" y="44"/>
                </a:cxn>
                <a:cxn ang="0">
                  <a:pos x="158" y="59"/>
                </a:cxn>
                <a:cxn ang="0">
                  <a:pos x="101" y="755"/>
                </a:cxn>
                <a:cxn ang="0">
                  <a:pos x="34" y="946"/>
                </a:cxn>
                <a:cxn ang="0">
                  <a:pos x="2080" y="1318"/>
                </a:cxn>
              </a:cxnLst>
              <a:rect l="0" t="0" r="r" b="b"/>
              <a:pathLst>
                <a:path w="5760" h="1318">
                  <a:moveTo>
                    <a:pt x="5228" y="413"/>
                  </a:moveTo>
                  <a:lnTo>
                    <a:pt x="5228" y="413"/>
                  </a:lnTo>
                  <a:lnTo>
                    <a:pt x="5228" y="414"/>
                  </a:lnTo>
                  <a:lnTo>
                    <a:pt x="5229" y="413"/>
                  </a:lnTo>
                  <a:lnTo>
                    <a:pt x="5229" y="413"/>
                  </a:lnTo>
                  <a:lnTo>
                    <a:pt x="5228" y="413"/>
                  </a:lnTo>
                  <a:lnTo>
                    <a:pt x="5228" y="413"/>
                  </a:lnTo>
                  <a:close/>
                  <a:moveTo>
                    <a:pt x="5742" y="590"/>
                  </a:moveTo>
                  <a:lnTo>
                    <a:pt x="5737" y="561"/>
                  </a:lnTo>
                  <a:lnTo>
                    <a:pt x="5736" y="526"/>
                  </a:lnTo>
                  <a:lnTo>
                    <a:pt x="5735" y="523"/>
                  </a:lnTo>
                  <a:lnTo>
                    <a:pt x="5731" y="522"/>
                  </a:lnTo>
                  <a:lnTo>
                    <a:pt x="5731" y="522"/>
                  </a:lnTo>
                  <a:lnTo>
                    <a:pt x="5731" y="521"/>
                  </a:lnTo>
                  <a:lnTo>
                    <a:pt x="5727" y="516"/>
                  </a:lnTo>
                  <a:lnTo>
                    <a:pt x="5727" y="516"/>
                  </a:lnTo>
                  <a:lnTo>
                    <a:pt x="5721" y="509"/>
                  </a:lnTo>
                  <a:lnTo>
                    <a:pt x="5722" y="426"/>
                  </a:lnTo>
                  <a:lnTo>
                    <a:pt x="5720" y="426"/>
                  </a:lnTo>
                  <a:lnTo>
                    <a:pt x="5721" y="393"/>
                  </a:lnTo>
                  <a:lnTo>
                    <a:pt x="5711" y="386"/>
                  </a:lnTo>
                  <a:lnTo>
                    <a:pt x="5709" y="384"/>
                  </a:lnTo>
                  <a:lnTo>
                    <a:pt x="5709" y="377"/>
                  </a:lnTo>
                  <a:lnTo>
                    <a:pt x="5699" y="367"/>
                  </a:lnTo>
                  <a:lnTo>
                    <a:pt x="5699" y="362"/>
                  </a:lnTo>
                  <a:lnTo>
                    <a:pt x="5690" y="353"/>
                  </a:lnTo>
                  <a:lnTo>
                    <a:pt x="5635" y="312"/>
                  </a:lnTo>
                  <a:lnTo>
                    <a:pt x="5570" y="355"/>
                  </a:lnTo>
                  <a:lnTo>
                    <a:pt x="5570" y="369"/>
                  </a:lnTo>
                  <a:lnTo>
                    <a:pt x="5560" y="369"/>
                  </a:lnTo>
                  <a:lnTo>
                    <a:pt x="5560" y="387"/>
                  </a:lnTo>
                  <a:lnTo>
                    <a:pt x="5548" y="389"/>
                  </a:lnTo>
                  <a:lnTo>
                    <a:pt x="5547" y="418"/>
                  </a:lnTo>
                  <a:lnTo>
                    <a:pt x="5545" y="419"/>
                  </a:lnTo>
                  <a:lnTo>
                    <a:pt x="5545" y="423"/>
                  </a:lnTo>
                  <a:lnTo>
                    <a:pt x="5543" y="552"/>
                  </a:lnTo>
                  <a:lnTo>
                    <a:pt x="5536" y="554"/>
                  </a:lnTo>
                  <a:lnTo>
                    <a:pt x="5533" y="553"/>
                  </a:lnTo>
                  <a:lnTo>
                    <a:pt x="5530" y="561"/>
                  </a:lnTo>
                  <a:lnTo>
                    <a:pt x="5530" y="577"/>
                  </a:lnTo>
                  <a:lnTo>
                    <a:pt x="5527" y="577"/>
                  </a:lnTo>
                  <a:lnTo>
                    <a:pt x="5527" y="581"/>
                  </a:lnTo>
                  <a:lnTo>
                    <a:pt x="5531" y="585"/>
                  </a:lnTo>
                  <a:lnTo>
                    <a:pt x="5530" y="653"/>
                  </a:lnTo>
                  <a:lnTo>
                    <a:pt x="5515" y="652"/>
                  </a:lnTo>
                  <a:lnTo>
                    <a:pt x="5502" y="653"/>
                  </a:lnTo>
                  <a:lnTo>
                    <a:pt x="5497" y="651"/>
                  </a:lnTo>
                  <a:lnTo>
                    <a:pt x="5497" y="646"/>
                  </a:lnTo>
                  <a:lnTo>
                    <a:pt x="5496" y="635"/>
                  </a:lnTo>
                  <a:lnTo>
                    <a:pt x="5497" y="508"/>
                  </a:lnTo>
                  <a:lnTo>
                    <a:pt x="5493" y="504"/>
                  </a:lnTo>
                  <a:lnTo>
                    <a:pt x="5493" y="501"/>
                  </a:lnTo>
                  <a:lnTo>
                    <a:pt x="5496" y="498"/>
                  </a:lnTo>
                  <a:lnTo>
                    <a:pt x="5478" y="494"/>
                  </a:lnTo>
                  <a:lnTo>
                    <a:pt x="5468" y="496"/>
                  </a:lnTo>
                  <a:lnTo>
                    <a:pt x="5456" y="489"/>
                  </a:lnTo>
                  <a:lnTo>
                    <a:pt x="5457" y="484"/>
                  </a:lnTo>
                  <a:lnTo>
                    <a:pt x="5454" y="483"/>
                  </a:lnTo>
                  <a:lnTo>
                    <a:pt x="5443" y="483"/>
                  </a:lnTo>
                  <a:lnTo>
                    <a:pt x="5439" y="491"/>
                  </a:lnTo>
                  <a:lnTo>
                    <a:pt x="5436" y="491"/>
                  </a:lnTo>
                  <a:lnTo>
                    <a:pt x="5436" y="484"/>
                  </a:lnTo>
                  <a:lnTo>
                    <a:pt x="5431" y="481"/>
                  </a:lnTo>
                  <a:lnTo>
                    <a:pt x="5419" y="481"/>
                  </a:lnTo>
                  <a:lnTo>
                    <a:pt x="5413" y="486"/>
                  </a:lnTo>
                  <a:lnTo>
                    <a:pt x="5412" y="492"/>
                  </a:lnTo>
                  <a:lnTo>
                    <a:pt x="5408" y="496"/>
                  </a:lnTo>
                  <a:lnTo>
                    <a:pt x="5393" y="498"/>
                  </a:lnTo>
                  <a:lnTo>
                    <a:pt x="5393" y="504"/>
                  </a:lnTo>
                  <a:lnTo>
                    <a:pt x="5389" y="504"/>
                  </a:lnTo>
                  <a:lnTo>
                    <a:pt x="5389" y="602"/>
                  </a:lnTo>
                  <a:lnTo>
                    <a:pt x="5377" y="601"/>
                  </a:lnTo>
                  <a:lnTo>
                    <a:pt x="5379" y="334"/>
                  </a:lnTo>
                  <a:lnTo>
                    <a:pt x="5372" y="329"/>
                  </a:lnTo>
                  <a:lnTo>
                    <a:pt x="5242" y="332"/>
                  </a:lnTo>
                  <a:lnTo>
                    <a:pt x="5240" y="403"/>
                  </a:lnTo>
                  <a:lnTo>
                    <a:pt x="5240" y="403"/>
                  </a:lnTo>
                  <a:lnTo>
                    <a:pt x="5229" y="413"/>
                  </a:lnTo>
                  <a:lnTo>
                    <a:pt x="5229" y="413"/>
                  </a:lnTo>
                  <a:lnTo>
                    <a:pt x="5225" y="421"/>
                  </a:lnTo>
                  <a:lnTo>
                    <a:pt x="5220" y="426"/>
                  </a:lnTo>
                  <a:lnTo>
                    <a:pt x="5218" y="428"/>
                  </a:lnTo>
                  <a:lnTo>
                    <a:pt x="5215" y="439"/>
                  </a:lnTo>
                  <a:lnTo>
                    <a:pt x="5208" y="446"/>
                  </a:lnTo>
                  <a:lnTo>
                    <a:pt x="5209" y="456"/>
                  </a:lnTo>
                  <a:lnTo>
                    <a:pt x="5205" y="456"/>
                  </a:lnTo>
                  <a:lnTo>
                    <a:pt x="5197" y="462"/>
                  </a:lnTo>
                  <a:lnTo>
                    <a:pt x="5197" y="497"/>
                  </a:lnTo>
                  <a:lnTo>
                    <a:pt x="5194" y="501"/>
                  </a:lnTo>
                  <a:lnTo>
                    <a:pt x="5194" y="514"/>
                  </a:lnTo>
                  <a:lnTo>
                    <a:pt x="5190" y="517"/>
                  </a:lnTo>
                  <a:lnTo>
                    <a:pt x="5190" y="539"/>
                  </a:lnTo>
                  <a:lnTo>
                    <a:pt x="5188" y="541"/>
                  </a:lnTo>
                  <a:lnTo>
                    <a:pt x="5169" y="523"/>
                  </a:lnTo>
                  <a:lnTo>
                    <a:pt x="5173" y="511"/>
                  </a:lnTo>
                  <a:lnTo>
                    <a:pt x="5174" y="507"/>
                  </a:lnTo>
                  <a:lnTo>
                    <a:pt x="5178" y="504"/>
                  </a:lnTo>
                  <a:lnTo>
                    <a:pt x="5178" y="501"/>
                  </a:lnTo>
                  <a:lnTo>
                    <a:pt x="5185" y="499"/>
                  </a:lnTo>
                  <a:lnTo>
                    <a:pt x="5185" y="496"/>
                  </a:lnTo>
                  <a:lnTo>
                    <a:pt x="5185" y="496"/>
                  </a:lnTo>
                  <a:lnTo>
                    <a:pt x="5181" y="493"/>
                  </a:lnTo>
                  <a:lnTo>
                    <a:pt x="5178" y="491"/>
                  </a:lnTo>
                  <a:lnTo>
                    <a:pt x="5174" y="489"/>
                  </a:lnTo>
                  <a:lnTo>
                    <a:pt x="5174" y="489"/>
                  </a:lnTo>
                  <a:lnTo>
                    <a:pt x="5160" y="486"/>
                  </a:lnTo>
                  <a:lnTo>
                    <a:pt x="5130" y="483"/>
                  </a:lnTo>
                  <a:lnTo>
                    <a:pt x="5130" y="458"/>
                  </a:lnTo>
                  <a:lnTo>
                    <a:pt x="5104" y="452"/>
                  </a:lnTo>
                  <a:lnTo>
                    <a:pt x="5019" y="453"/>
                  </a:lnTo>
                  <a:lnTo>
                    <a:pt x="5016" y="453"/>
                  </a:lnTo>
                  <a:lnTo>
                    <a:pt x="4975" y="456"/>
                  </a:lnTo>
                  <a:lnTo>
                    <a:pt x="4972" y="489"/>
                  </a:lnTo>
                  <a:lnTo>
                    <a:pt x="4871" y="491"/>
                  </a:lnTo>
                  <a:lnTo>
                    <a:pt x="4873" y="188"/>
                  </a:lnTo>
                  <a:lnTo>
                    <a:pt x="4816" y="164"/>
                  </a:lnTo>
                  <a:lnTo>
                    <a:pt x="4727" y="166"/>
                  </a:lnTo>
                  <a:lnTo>
                    <a:pt x="4727" y="164"/>
                  </a:lnTo>
                  <a:lnTo>
                    <a:pt x="4722" y="161"/>
                  </a:lnTo>
                  <a:lnTo>
                    <a:pt x="4711" y="161"/>
                  </a:lnTo>
                  <a:lnTo>
                    <a:pt x="4711" y="166"/>
                  </a:lnTo>
                  <a:lnTo>
                    <a:pt x="4693" y="166"/>
                  </a:lnTo>
                  <a:lnTo>
                    <a:pt x="4687" y="163"/>
                  </a:lnTo>
                  <a:lnTo>
                    <a:pt x="4679" y="163"/>
                  </a:lnTo>
                  <a:lnTo>
                    <a:pt x="4678" y="168"/>
                  </a:lnTo>
                  <a:lnTo>
                    <a:pt x="4657" y="169"/>
                  </a:lnTo>
                  <a:lnTo>
                    <a:pt x="4654" y="239"/>
                  </a:lnTo>
                  <a:lnTo>
                    <a:pt x="4572" y="242"/>
                  </a:lnTo>
                  <a:lnTo>
                    <a:pt x="4570" y="264"/>
                  </a:lnTo>
                  <a:lnTo>
                    <a:pt x="4554" y="265"/>
                  </a:lnTo>
                  <a:lnTo>
                    <a:pt x="4553" y="278"/>
                  </a:lnTo>
                  <a:lnTo>
                    <a:pt x="4514" y="279"/>
                  </a:lnTo>
                  <a:lnTo>
                    <a:pt x="4509" y="433"/>
                  </a:lnTo>
                  <a:lnTo>
                    <a:pt x="4507" y="434"/>
                  </a:lnTo>
                  <a:lnTo>
                    <a:pt x="4509" y="215"/>
                  </a:lnTo>
                  <a:lnTo>
                    <a:pt x="4438" y="195"/>
                  </a:lnTo>
                  <a:lnTo>
                    <a:pt x="4326" y="198"/>
                  </a:lnTo>
                  <a:lnTo>
                    <a:pt x="4323" y="386"/>
                  </a:lnTo>
                  <a:lnTo>
                    <a:pt x="4319" y="386"/>
                  </a:lnTo>
                  <a:lnTo>
                    <a:pt x="4323" y="30"/>
                  </a:lnTo>
                  <a:lnTo>
                    <a:pt x="4196" y="0"/>
                  </a:lnTo>
                  <a:lnTo>
                    <a:pt x="4092" y="0"/>
                  </a:lnTo>
                  <a:lnTo>
                    <a:pt x="4067" y="1"/>
                  </a:lnTo>
                  <a:lnTo>
                    <a:pt x="4065" y="288"/>
                  </a:lnTo>
                  <a:lnTo>
                    <a:pt x="4060" y="287"/>
                  </a:lnTo>
                  <a:lnTo>
                    <a:pt x="4048" y="280"/>
                  </a:lnTo>
                  <a:lnTo>
                    <a:pt x="4037" y="287"/>
                  </a:lnTo>
                  <a:lnTo>
                    <a:pt x="4024" y="289"/>
                  </a:lnTo>
                  <a:lnTo>
                    <a:pt x="4023" y="337"/>
                  </a:lnTo>
                  <a:lnTo>
                    <a:pt x="4023" y="337"/>
                  </a:lnTo>
                  <a:lnTo>
                    <a:pt x="4011" y="335"/>
                  </a:lnTo>
                  <a:lnTo>
                    <a:pt x="3994" y="335"/>
                  </a:lnTo>
                  <a:lnTo>
                    <a:pt x="3976" y="337"/>
                  </a:lnTo>
                  <a:lnTo>
                    <a:pt x="3976" y="337"/>
                  </a:lnTo>
                  <a:lnTo>
                    <a:pt x="3957" y="338"/>
                  </a:lnTo>
                  <a:lnTo>
                    <a:pt x="3947" y="338"/>
                  </a:lnTo>
                  <a:lnTo>
                    <a:pt x="3941" y="338"/>
                  </a:lnTo>
                  <a:lnTo>
                    <a:pt x="3941" y="330"/>
                  </a:lnTo>
                  <a:lnTo>
                    <a:pt x="3937" y="330"/>
                  </a:lnTo>
                  <a:lnTo>
                    <a:pt x="3938" y="314"/>
                  </a:lnTo>
                  <a:lnTo>
                    <a:pt x="3934" y="313"/>
                  </a:lnTo>
                  <a:lnTo>
                    <a:pt x="3936" y="292"/>
                  </a:lnTo>
                  <a:lnTo>
                    <a:pt x="3933" y="292"/>
                  </a:lnTo>
                  <a:lnTo>
                    <a:pt x="3932" y="264"/>
                  </a:lnTo>
                  <a:lnTo>
                    <a:pt x="3919" y="259"/>
                  </a:lnTo>
                  <a:lnTo>
                    <a:pt x="3880" y="257"/>
                  </a:lnTo>
                  <a:lnTo>
                    <a:pt x="3880" y="198"/>
                  </a:lnTo>
                  <a:lnTo>
                    <a:pt x="3877" y="194"/>
                  </a:lnTo>
                  <a:lnTo>
                    <a:pt x="3877" y="163"/>
                  </a:lnTo>
                  <a:lnTo>
                    <a:pt x="3873" y="156"/>
                  </a:lnTo>
                  <a:lnTo>
                    <a:pt x="3873" y="138"/>
                  </a:lnTo>
                  <a:lnTo>
                    <a:pt x="3873" y="131"/>
                  </a:lnTo>
                  <a:lnTo>
                    <a:pt x="3870" y="125"/>
                  </a:lnTo>
                  <a:lnTo>
                    <a:pt x="3867" y="126"/>
                  </a:lnTo>
                  <a:lnTo>
                    <a:pt x="3865" y="130"/>
                  </a:lnTo>
                  <a:lnTo>
                    <a:pt x="3860" y="121"/>
                  </a:lnTo>
                  <a:lnTo>
                    <a:pt x="3858" y="114"/>
                  </a:lnTo>
                  <a:lnTo>
                    <a:pt x="3829" y="49"/>
                  </a:lnTo>
                  <a:lnTo>
                    <a:pt x="3829" y="31"/>
                  </a:lnTo>
                  <a:lnTo>
                    <a:pt x="3827" y="20"/>
                  </a:lnTo>
                  <a:lnTo>
                    <a:pt x="3827" y="0"/>
                  </a:lnTo>
                  <a:lnTo>
                    <a:pt x="3812" y="0"/>
                  </a:lnTo>
                  <a:lnTo>
                    <a:pt x="3812" y="19"/>
                  </a:lnTo>
                  <a:lnTo>
                    <a:pt x="3810" y="25"/>
                  </a:lnTo>
                  <a:lnTo>
                    <a:pt x="3807" y="31"/>
                  </a:lnTo>
                  <a:lnTo>
                    <a:pt x="3807" y="48"/>
                  </a:lnTo>
                  <a:lnTo>
                    <a:pt x="3768" y="125"/>
                  </a:lnTo>
                  <a:lnTo>
                    <a:pt x="3765" y="121"/>
                  </a:lnTo>
                  <a:lnTo>
                    <a:pt x="3762" y="134"/>
                  </a:lnTo>
                  <a:lnTo>
                    <a:pt x="3760" y="153"/>
                  </a:lnTo>
                  <a:lnTo>
                    <a:pt x="3758" y="156"/>
                  </a:lnTo>
                  <a:lnTo>
                    <a:pt x="3757" y="170"/>
                  </a:lnTo>
                  <a:lnTo>
                    <a:pt x="3755" y="189"/>
                  </a:lnTo>
                  <a:lnTo>
                    <a:pt x="3752" y="193"/>
                  </a:lnTo>
                  <a:lnTo>
                    <a:pt x="3748" y="406"/>
                  </a:lnTo>
                  <a:lnTo>
                    <a:pt x="3730" y="406"/>
                  </a:lnTo>
                  <a:lnTo>
                    <a:pt x="3731" y="170"/>
                  </a:lnTo>
                  <a:lnTo>
                    <a:pt x="3726" y="158"/>
                  </a:lnTo>
                  <a:lnTo>
                    <a:pt x="3726" y="113"/>
                  </a:lnTo>
                  <a:lnTo>
                    <a:pt x="3721" y="104"/>
                  </a:lnTo>
                  <a:lnTo>
                    <a:pt x="3721" y="69"/>
                  </a:lnTo>
                  <a:lnTo>
                    <a:pt x="3718" y="56"/>
                  </a:lnTo>
                  <a:lnTo>
                    <a:pt x="3718" y="23"/>
                  </a:lnTo>
                  <a:lnTo>
                    <a:pt x="3713" y="18"/>
                  </a:lnTo>
                  <a:lnTo>
                    <a:pt x="3701" y="16"/>
                  </a:lnTo>
                  <a:lnTo>
                    <a:pt x="3700" y="0"/>
                  </a:lnTo>
                  <a:lnTo>
                    <a:pt x="3640" y="0"/>
                  </a:lnTo>
                  <a:lnTo>
                    <a:pt x="3639" y="16"/>
                  </a:lnTo>
                  <a:lnTo>
                    <a:pt x="3625" y="18"/>
                  </a:lnTo>
                  <a:lnTo>
                    <a:pt x="3625" y="31"/>
                  </a:lnTo>
                  <a:lnTo>
                    <a:pt x="3623" y="34"/>
                  </a:lnTo>
                  <a:lnTo>
                    <a:pt x="3621" y="50"/>
                  </a:lnTo>
                  <a:lnTo>
                    <a:pt x="3624" y="54"/>
                  </a:lnTo>
                  <a:lnTo>
                    <a:pt x="3620" y="58"/>
                  </a:lnTo>
                  <a:lnTo>
                    <a:pt x="3619" y="69"/>
                  </a:lnTo>
                  <a:lnTo>
                    <a:pt x="3618" y="71"/>
                  </a:lnTo>
                  <a:lnTo>
                    <a:pt x="3591" y="64"/>
                  </a:lnTo>
                  <a:lnTo>
                    <a:pt x="3575" y="66"/>
                  </a:lnTo>
                  <a:lnTo>
                    <a:pt x="3569" y="63"/>
                  </a:lnTo>
                  <a:lnTo>
                    <a:pt x="3515" y="68"/>
                  </a:lnTo>
                  <a:lnTo>
                    <a:pt x="3509" y="71"/>
                  </a:lnTo>
                  <a:lnTo>
                    <a:pt x="3514" y="76"/>
                  </a:lnTo>
                  <a:lnTo>
                    <a:pt x="3450" y="139"/>
                  </a:lnTo>
                  <a:lnTo>
                    <a:pt x="3436" y="143"/>
                  </a:lnTo>
                  <a:lnTo>
                    <a:pt x="3431" y="144"/>
                  </a:lnTo>
                  <a:lnTo>
                    <a:pt x="3432" y="150"/>
                  </a:lnTo>
                  <a:lnTo>
                    <a:pt x="3441" y="153"/>
                  </a:lnTo>
                  <a:lnTo>
                    <a:pt x="3441" y="156"/>
                  </a:lnTo>
                  <a:lnTo>
                    <a:pt x="3440" y="159"/>
                  </a:lnTo>
                  <a:lnTo>
                    <a:pt x="3433" y="161"/>
                  </a:lnTo>
                  <a:lnTo>
                    <a:pt x="3435" y="165"/>
                  </a:lnTo>
                  <a:lnTo>
                    <a:pt x="3438" y="168"/>
                  </a:lnTo>
                  <a:lnTo>
                    <a:pt x="3437" y="178"/>
                  </a:lnTo>
                  <a:lnTo>
                    <a:pt x="3440" y="183"/>
                  </a:lnTo>
                  <a:lnTo>
                    <a:pt x="3440" y="270"/>
                  </a:lnTo>
                  <a:lnTo>
                    <a:pt x="3436" y="273"/>
                  </a:lnTo>
                  <a:lnTo>
                    <a:pt x="3433" y="404"/>
                  </a:lnTo>
                  <a:lnTo>
                    <a:pt x="3322" y="406"/>
                  </a:lnTo>
                  <a:lnTo>
                    <a:pt x="3321" y="399"/>
                  </a:lnTo>
                  <a:lnTo>
                    <a:pt x="3316" y="399"/>
                  </a:lnTo>
                  <a:lnTo>
                    <a:pt x="3315" y="396"/>
                  </a:lnTo>
                  <a:lnTo>
                    <a:pt x="3307" y="396"/>
                  </a:lnTo>
                  <a:lnTo>
                    <a:pt x="3307" y="396"/>
                  </a:lnTo>
                  <a:lnTo>
                    <a:pt x="3308" y="394"/>
                  </a:lnTo>
                  <a:lnTo>
                    <a:pt x="3307" y="392"/>
                  </a:lnTo>
                  <a:lnTo>
                    <a:pt x="3306" y="391"/>
                  </a:lnTo>
                  <a:lnTo>
                    <a:pt x="3303" y="389"/>
                  </a:lnTo>
                  <a:lnTo>
                    <a:pt x="3301" y="389"/>
                  </a:lnTo>
                  <a:lnTo>
                    <a:pt x="3296" y="389"/>
                  </a:lnTo>
                  <a:lnTo>
                    <a:pt x="3296" y="389"/>
                  </a:lnTo>
                  <a:lnTo>
                    <a:pt x="3291" y="389"/>
                  </a:lnTo>
                  <a:lnTo>
                    <a:pt x="3287" y="392"/>
                  </a:lnTo>
                  <a:lnTo>
                    <a:pt x="3284" y="394"/>
                  </a:lnTo>
                  <a:lnTo>
                    <a:pt x="3283" y="396"/>
                  </a:lnTo>
                  <a:lnTo>
                    <a:pt x="3283" y="401"/>
                  </a:lnTo>
                  <a:lnTo>
                    <a:pt x="3283" y="403"/>
                  </a:lnTo>
                  <a:lnTo>
                    <a:pt x="3278" y="402"/>
                  </a:lnTo>
                  <a:lnTo>
                    <a:pt x="3282" y="199"/>
                  </a:lnTo>
                  <a:lnTo>
                    <a:pt x="3281" y="194"/>
                  </a:lnTo>
                  <a:lnTo>
                    <a:pt x="3281" y="151"/>
                  </a:lnTo>
                  <a:lnTo>
                    <a:pt x="3276" y="146"/>
                  </a:lnTo>
                  <a:lnTo>
                    <a:pt x="3276" y="128"/>
                  </a:lnTo>
                  <a:lnTo>
                    <a:pt x="3271" y="124"/>
                  </a:lnTo>
                  <a:lnTo>
                    <a:pt x="3269" y="111"/>
                  </a:lnTo>
                  <a:lnTo>
                    <a:pt x="3253" y="105"/>
                  </a:lnTo>
                  <a:lnTo>
                    <a:pt x="3232" y="106"/>
                  </a:lnTo>
                  <a:lnTo>
                    <a:pt x="3222" y="105"/>
                  </a:lnTo>
                  <a:lnTo>
                    <a:pt x="3214" y="106"/>
                  </a:lnTo>
                  <a:lnTo>
                    <a:pt x="3206" y="106"/>
                  </a:lnTo>
                  <a:lnTo>
                    <a:pt x="3202" y="105"/>
                  </a:lnTo>
                  <a:lnTo>
                    <a:pt x="3198" y="109"/>
                  </a:lnTo>
                  <a:lnTo>
                    <a:pt x="3199" y="120"/>
                  </a:lnTo>
                  <a:lnTo>
                    <a:pt x="3194" y="120"/>
                  </a:lnTo>
                  <a:lnTo>
                    <a:pt x="3192" y="123"/>
                  </a:lnTo>
                  <a:lnTo>
                    <a:pt x="3192" y="138"/>
                  </a:lnTo>
                  <a:lnTo>
                    <a:pt x="3179" y="138"/>
                  </a:lnTo>
                  <a:lnTo>
                    <a:pt x="3179" y="128"/>
                  </a:lnTo>
                  <a:lnTo>
                    <a:pt x="3173" y="128"/>
                  </a:lnTo>
                  <a:lnTo>
                    <a:pt x="3172" y="125"/>
                  </a:lnTo>
                  <a:lnTo>
                    <a:pt x="3163" y="124"/>
                  </a:lnTo>
                  <a:lnTo>
                    <a:pt x="3162" y="128"/>
                  </a:lnTo>
                  <a:lnTo>
                    <a:pt x="3154" y="128"/>
                  </a:lnTo>
                  <a:lnTo>
                    <a:pt x="3154" y="124"/>
                  </a:lnTo>
                  <a:lnTo>
                    <a:pt x="3145" y="125"/>
                  </a:lnTo>
                  <a:lnTo>
                    <a:pt x="3134" y="126"/>
                  </a:lnTo>
                  <a:lnTo>
                    <a:pt x="3133" y="136"/>
                  </a:lnTo>
                  <a:lnTo>
                    <a:pt x="3129" y="135"/>
                  </a:lnTo>
                  <a:lnTo>
                    <a:pt x="3128" y="126"/>
                  </a:lnTo>
                  <a:lnTo>
                    <a:pt x="3117" y="126"/>
                  </a:lnTo>
                  <a:lnTo>
                    <a:pt x="3117" y="135"/>
                  </a:lnTo>
                  <a:lnTo>
                    <a:pt x="3100" y="135"/>
                  </a:lnTo>
                  <a:lnTo>
                    <a:pt x="3087" y="136"/>
                  </a:lnTo>
                  <a:lnTo>
                    <a:pt x="3085" y="198"/>
                  </a:lnTo>
                  <a:lnTo>
                    <a:pt x="3040" y="200"/>
                  </a:lnTo>
                  <a:lnTo>
                    <a:pt x="3038" y="363"/>
                  </a:lnTo>
                  <a:lnTo>
                    <a:pt x="3011" y="364"/>
                  </a:lnTo>
                  <a:lnTo>
                    <a:pt x="3010" y="444"/>
                  </a:lnTo>
                  <a:lnTo>
                    <a:pt x="2999" y="446"/>
                  </a:lnTo>
                  <a:lnTo>
                    <a:pt x="2999" y="421"/>
                  </a:lnTo>
                  <a:lnTo>
                    <a:pt x="2990" y="418"/>
                  </a:lnTo>
                  <a:lnTo>
                    <a:pt x="2990" y="398"/>
                  </a:lnTo>
                  <a:lnTo>
                    <a:pt x="2984" y="397"/>
                  </a:lnTo>
                  <a:lnTo>
                    <a:pt x="2984" y="377"/>
                  </a:lnTo>
                  <a:lnTo>
                    <a:pt x="2941" y="372"/>
                  </a:lnTo>
                  <a:lnTo>
                    <a:pt x="2885" y="375"/>
                  </a:lnTo>
                  <a:lnTo>
                    <a:pt x="2884" y="397"/>
                  </a:lnTo>
                  <a:lnTo>
                    <a:pt x="2876" y="397"/>
                  </a:lnTo>
                  <a:lnTo>
                    <a:pt x="2876" y="418"/>
                  </a:lnTo>
                  <a:lnTo>
                    <a:pt x="2865" y="418"/>
                  </a:lnTo>
                  <a:lnTo>
                    <a:pt x="2865" y="449"/>
                  </a:lnTo>
                  <a:lnTo>
                    <a:pt x="2854" y="451"/>
                  </a:lnTo>
                  <a:lnTo>
                    <a:pt x="2852" y="498"/>
                  </a:lnTo>
                  <a:lnTo>
                    <a:pt x="2835" y="498"/>
                  </a:lnTo>
                  <a:lnTo>
                    <a:pt x="2835" y="504"/>
                  </a:lnTo>
                  <a:lnTo>
                    <a:pt x="2764" y="502"/>
                  </a:lnTo>
                  <a:lnTo>
                    <a:pt x="2765" y="466"/>
                  </a:lnTo>
                  <a:lnTo>
                    <a:pt x="2726" y="464"/>
                  </a:lnTo>
                  <a:lnTo>
                    <a:pt x="2731" y="461"/>
                  </a:lnTo>
                  <a:lnTo>
                    <a:pt x="2740" y="459"/>
                  </a:lnTo>
                  <a:lnTo>
                    <a:pt x="2741" y="446"/>
                  </a:lnTo>
                  <a:lnTo>
                    <a:pt x="2718" y="446"/>
                  </a:lnTo>
                  <a:lnTo>
                    <a:pt x="2721" y="431"/>
                  </a:lnTo>
                  <a:lnTo>
                    <a:pt x="2658" y="428"/>
                  </a:lnTo>
                  <a:lnTo>
                    <a:pt x="2655" y="432"/>
                  </a:lnTo>
                  <a:lnTo>
                    <a:pt x="2645" y="432"/>
                  </a:lnTo>
                  <a:lnTo>
                    <a:pt x="2646" y="451"/>
                  </a:lnTo>
                  <a:lnTo>
                    <a:pt x="2646" y="451"/>
                  </a:lnTo>
                  <a:lnTo>
                    <a:pt x="2643" y="452"/>
                  </a:lnTo>
                  <a:lnTo>
                    <a:pt x="2641" y="454"/>
                  </a:lnTo>
                  <a:lnTo>
                    <a:pt x="2636" y="456"/>
                  </a:lnTo>
                  <a:lnTo>
                    <a:pt x="2636" y="456"/>
                  </a:lnTo>
                  <a:lnTo>
                    <a:pt x="2622" y="457"/>
                  </a:lnTo>
                  <a:lnTo>
                    <a:pt x="2608" y="456"/>
                  </a:lnTo>
                  <a:lnTo>
                    <a:pt x="2608" y="418"/>
                  </a:lnTo>
                  <a:lnTo>
                    <a:pt x="2598" y="418"/>
                  </a:lnTo>
                  <a:lnTo>
                    <a:pt x="2598" y="352"/>
                  </a:lnTo>
                  <a:lnTo>
                    <a:pt x="2588" y="349"/>
                  </a:lnTo>
                  <a:lnTo>
                    <a:pt x="2588" y="289"/>
                  </a:lnTo>
                  <a:lnTo>
                    <a:pt x="2586" y="285"/>
                  </a:lnTo>
                  <a:lnTo>
                    <a:pt x="2577" y="284"/>
                  </a:lnTo>
                  <a:lnTo>
                    <a:pt x="2578" y="237"/>
                  </a:lnTo>
                  <a:lnTo>
                    <a:pt x="2563" y="225"/>
                  </a:lnTo>
                  <a:lnTo>
                    <a:pt x="2524" y="222"/>
                  </a:lnTo>
                  <a:lnTo>
                    <a:pt x="2434" y="218"/>
                  </a:lnTo>
                  <a:lnTo>
                    <a:pt x="2435" y="154"/>
                  </a:lnTo>
                  <a:lnTo>
                    <a:pt x="2313" y="141"/>
                  </a:lnTo>
                  <a:lnTo>
                    <a:pt x="2313" y="134"/>
                  </a:lnTo>
                  <a:lnTo>
                    <a:pt x="2281" y="130"/>
                  </a:lnTo>
                  <a:lnTo>
                    <a:pt x="2246" y="119"/>
                  </a:lnTo>
                  <a:lnTo>
                    <a:pt x="2246" y="109"/>
                  </a:lnTo>
                  <a:lnTo>
                    <a:pt x="2225" y="108"/>
                  </a:lnTo>
                  <a:lnTo>
                    <a:pt x="2225" y="96"/>
                  </a:lnTo>
                  <a:lnTo>
                    <a:pt x="2174" y="89"/>
                  </a:lnTo>
                  <a:lnTo>
                    <a:pt x="2140" y="90"/>
                  </a:lnTo>
                  <a:lnTo>
                    <a:pt x="2140" y="156"/>
                  </a:lnTo>
                  <a:lnTo>
                    <a:pt x="2066" y="156"/>
                  </a:lnTo>
                  <a:lnTo>
                    <a:pt x="2066" y="451"/>
                  </a:lnTo>
                  <a:lnTo>
                    <a:pt x="2059" y="451"/>
                  </a:lnTo>
                  <a:lnTo>
                    <a:pt x="2059" y="422"/>
                  </a:lnTo>
                  <a:lnTo>
                    <a:pt x="2055" y="422"/>
                  </a:lnTo>
                  <a:lnTo>
                    <a:pt x="2055" y="451"/>
                  </a:lnTo>
                  <a:lnTo>
                    <a:pt x="2050" y="451"/>
                  </a:lnTo>
                  <a:lnTo>
                    <a:pt x="2050" y="697"/>
                  </a:lnTo>
                  <a:lnTo>
                    <a:pt x="2035" y="697"/>
                  </a:lnTo>
                  <a:lnTo>
                    <a:pt x="2035" y="711"/>
                  </a:lnTo>
                  <a:lnTo>
                    <a:pt x="2030" y="711"/>
                  </a:lnTo>
                  <a:lnTo>
                    <a:pt x="2030" y="590"/>
                  </a:lnTo>
                  <a:lnTo>
                    <a:pt x="2030" y="590"/>
                  </a:lnTo>
                  <a:lnTo>
                    <a:pt x="2030" y="575"/>
                  </a:lnTo>
                  <a:lnTo>
                    <a:pt x="2030" y="567"/>
                  </a:lnTo>
                  <a:lnTo>
                    <a:pt x="2029" y="561"/>
                  </a:lnTo>
                  <a:lnTo>
                    <a:pt x="2029" y="561"/>
                  </a:lnTo>
                  <a:lnTo>
                    <a:pt x="1975" y="559"/>
                  </a:lnTo>
                  <a:lnTo>
                    <a:pt x="1975" y="527"/>
                  </a:lnTo>
                  <a:lnTo>
                    <a:pt x="1915" y="527"/>
                  </a:lnTo>
                  <a:lnTo>
                    <a:pt x="1915" y="559"/>
                  </a:lnTo>
                  <a:lnTo>
                    <a:pt x="1897" y="559"/>
                  </a:lnTo>
                  <a:lnTo>
                    <a:pt x="1897" y="702"/>
                  </a:lnTo>
                  <a:lnTo>
                    <a:pt x="1844" y="702"/>
                  </a:lnTo>
                  <a:lnTo>
                    <a:pt x="1844" y="635"/>
                  </a:lnTo>
                  <a:lnTo>
                    <a:pt x="1838" y="635"/>
                  </a:lnTo>
                  <a:lnTo>
                    <a:pt x="1838" y="630"/>
                  </a:lnTo>
                  <a:lnTo>
                    <a:pt x="1826" y="630"/>
                  </a:lnTo>
                  <a:lnTo>
                    <a:pt x="1826" y="635"/>
                  </a:lnTo>
                  <a:lnTo>
                    <a:pt x="1793" y="635"/>
                  </a:lnTo>
                  <a:lnTo>
                    <a:pt x="1793" y="360"/>
                  </a:lnTo>
                  <a:lnTo>
                    <a:pt x="1793" y="360"/>
                  </a:lnTo>
                  <a:lnTo>
                    <a:pt x="1789" y="359"/>
                  </a:lnTo>
                  <a:lnTo>
                    <a:pt x="1783" y="358"/>
                  </a:lnTo>
                  <a:lnTo>
                    <a:pt x="1779" y="355"/>
                  </a:lnTo>
                  <a:lnTo>
                    <a:pt x="1779" y="355"/>
                  </a:lnTo>
                  <a:lnTo>
                    <a:pt x="1779" y="255"/>
                  </a:lnTo>
                  <a:lnTo>
                    <a:pt x="1779" y="255"/>
                  </a:lnTo>
                  <a:lnTo>
                    <a:pt x="1756" y="250"/>
                  </a:lnTo>
                  <a:lnTo>
                    <a:pt x="1684" y="250"/>
                  </a:lnTo>
                  <a:lnTo>
                    <a:pt x="1684" y="238"/>
                  </a:lnTo>
                  <a:lnTo>
                    <a:pt x="1465" y="238"/>
                  </a:lnTo>
                  <a:lnTo>
                    <a:pt x="1465" y="238"/>
                  </a:lnTo>
                  <a:lnTo>
                    <a:pt x="1464" y="429"/>
                  </a:lnTo>
                  <a:lnTo>
                    <a:pt x="1464" y="429"/>
                  </a:lnTo>
                  <a:lnTo>
                    <a:pt x="1464" y="429"/>
                  </a:lnTo>
                  <a:lnTo>
                    <a:pt x="1377" y="429"/>
                  </a:lnTo>
                  <a:lnTo>
                    <a:pt x="1325" y="453"/>
                  </a:lnTo>
                  <a:lnTo>
                    <a:pt x="1325" y="441"/>
                  </a:lnTo>
                  <a:lnTo>
                    <a:pt x="1325" y="441"/>
                  </a:lnTo>
                  <a:lnTo>
                    <a:pt x="1325" y="414"/>
                  </a:lnTo>
                  <a:lnTo>
                    <a:pt x="1325" y="414"/>
                  </a:lnTo>
                  <a:lnTo>
                    <a:pt x="1326" y="197"/>
                  </a:lnTo>
                  <a:lnTo>
                    <a:pt x="1326" y="197"/>
                  </a:lnTo>
                  <a:lnTo>
                    <a:pt x="1316" y="194"/>
                  </a:lnTo>
                  <a:lnTo>
                    <a:pt x="1306" y="192"/>
                  </a:lnTo>
                  <a:lnTo>
                    <a:pt x="1128" y="192"/>
                  </a:lnTo>
                  <a:lnTo>
                    <a:pt x="1128" y="192"/>
                  </a:lnTo>
                  <a:lnTo>
                    <a:pt x="1126" y="355"/>
                  </a:lnTo>
                  <a:lnTo>
                    <a:pt x="1126" y="355"/>
                  </a:lnTo>
                  <a:lnTo>
                    <a:pt x="1126" y="399"/>
                  </a:lnTo>
                  <a:lnTo>
                    <a:pt x="1126" y="399"/>
                  </a:lnTo>
                  <a:lnTo>
                    <a:pt x="1126" y="409"/>
                  </a:lnTo>
                  <a:lnTo>
                    <a:pt x="1126" y="413"/>
                  </a:lnTo>
                  <a:lnTo>
                    <a:pt x="1124" y="417"/>
                  </a:lnTo>
                  <a:lnTo>
                    <a:pt x="1124" y="418"/>
                  </a:lnTo>
                  <a:lnTo>
                    <a:pt x="1124" y="418"/>
                  </a:lnTo>
                  <a:lnTo>
                    <a:pt x="1119" y="417"/>
                  </a:lnTo>
                  <a:lnTo>
                    <a:pt x="1119" y="417"/>
                  </a:lnTo>
                  <a:lnTo>
                    <a:pt x="1118" y="416"/>
                  </a:lnTo>
                  <a:lnTo>
                    <a:pt x="1118" y="416"/>
                  </a:lnTo>
                  <a:lnTo>
                    <a:pt x="1118" y="403"/>
                  </a:lnTo>
                  <a:lnTo>
                    <a:pt x="1118" y="403"/>
                  </a:lnTo>
                  <a:lnTo>
                    <a:pt x="1099" y="401"/>
                  </a:lnTo>
                  <a:lnTo>
                    <a:pt x="1099" y="401"/>
                  </a:lnTo>
                  <a:lnTo>
                    <a:pt x="1098" y="387"/>
                  </a:lnTo>
                  <a:lnTo>
                    <a:pt x="1098" y="387"/>
                  </a:lnTo>
                  <a:lnTo>
                    <a:pt x="1081" y="384"/>
                  </a:lnTo>
                  <a:lnTo>
                    <a:pt x="1081" y="384"/>
                  </a:lnTo>
                  <a:lnTo>
                    <a:pt x="1079" y="384"/>
                  </a:lnTo>
                  <a:lnTo>
                    <a:pt x="1079" y="369"/>
                  </a:lnTo>
                  <a:lnTo>
                    <a:pt x="1076" y="369"/>
                  </a:lnTo>
                  <a:lnTo>
                    <a:pt x="1076" y="368"/>
                  </a:lnTo>
                  <a:lnTo>
                    <a:pt x="1076" y="368"/>
                  </a:lnTo>
                  <a:lnTo>
                    <a:pt x="1071" y="368"/>
                  </a:lnTo>
                  <a:lnTo>
                    <a:pt x="1067" y="368"/>
                  </a:lnTo>
                  <a:lnTo>
                    <a:pt x="1067" y="363"/>
                  </a:lnTo>
                  <a:lnTo>
                    <a:pt x="1067" y="363"/>
                  </a:lnTo>
                  <a:lnTo>
                    <a:pt x="1036" y="362"/>
                  </a:lnTo>
                  <a:lnTo>
                    <a:pt x="1036" y="358"/>
                  </a:lnTo>
                  <a:lnTo>
                    <a:pt x="1027" y="358"/>
                  </a:lnTo>
                  <a:lnTo>
                    <a:pt x="1027" y="360"/>
                  </a:lnTo>
                  <a:lnTo>
                    <a:pt x="1027" y="360"/>
                  </a:lnTo>
                  <a:lnTo>
                    <a:pt x="1026" y="362"/>
                  </a:lnTo>
                  <a:lnTo>
                    <a:pt x="979" y="362"/>
                  </a:lnTo>
                  <a:lnTo>
                    <a:pt x="979" y="365"/>
                  </a:lnTo>
                  <a:lnTo>
                    <a:pt x="979" y="365"/>
                  </a:lnTo>
                  <a:lnTo>
                    <a:pt x="960" y="367"/>
                  </a:lnTo>
                  <a:lnTo>
                    <a:pt x="960" y="471"/>
                  </a:lnTo>
                  <a:lnTo>
                    <a:pt x="960" y="471"/>
                  </a:lnTo>
                  <a:lnTo>
                    <a:pt x="960" y="476"/>
                  </a:lnTo>
                  <a:lnTo>
                    <a:pt x="959" y="479"/>
                  </a:lnTo>
                  <a:lnTo>
                    <a:pt x="959" y="526"/>
                  </a:lnTo>
                  <a:lnTo>
                    <a:pt x="959" y="526"/>
                  </a:lnTo>
                  <a:lnTo>
                    <a:pt x="959" y="537"/>
                  </a:lnTo>
                  <a:lnTo>
                    <a:pt x="959" y="543"/>
                  </a:lnTo>
                  <a:lnTo>
                    <a:pt x="958" y="547"/>
                  </a:lnTo>
                  <a:lnTo>
                    <a:pt x="958" y="547"/>
                  </a:lnTo>
                  <a:lnTo>
                    <a:pt x="932" y="548"/>
                  </a:lnTo>
                  <a:lnTo>
                    <a:pt x="932" y="548"/>
                  </a:lnTo>
                  <a:lnTo>
                    <a:pt x="933" y="454"/>
                  </a:lnTo>
                  <a:lnTo>
                    <a:pt x="933" y="454"/>
                  </a:lnTo>
                  <a:lnTo>
                    <a:pt x="914" y="453"/>
                  </a:lnTo>
                  <a:lnTo>
                    <a:pt x="914" y="453"/>
                  </a:lnTo>
                  <a:lnTo>
                    <a:pt x="913" y="434"/>
                  </a:lnTo>
                  <a:lnTo>
                    <a:pt x="900" y="434"/>
                  </a:lnTo>
                  <a:lnTo>
                    <a:pt x="900" y="434"/>
                  </a:lnTo>
                  <a:lnTo>
                    <a:pt x="898" y="434"/>
                  </a:lnTo>
                  <a:lnTo>
                    <a:pt x="898" y="434"/>
                  </a:lnTo>
                  <a:lnTo>
                    <a:pt x="893" y="428"/>
                  </a:lnTo>
                  <a:lnTo>
                    <a:pt x="883" y="426"/>
                  </a:lnTo>
                  <a:lnTo>
                    <a:pt x="883" y="426"/>
                  </a:lnTo>
                  <a:lnTo>
                    <a:pt x="883" y="422"/>
                  </a:lnTo>
                  <a:lnTo>
                    <a:pt x="883" y="418"/>
                  </a:lnTo>
                  <a:lnTo>
                    <a:pt x="879" y="418"/>
                  </a:lnTo>
                  <a:lnTo>
                    <a:pt x="879" y="418"/>
                  </a:lnTo>
                  <a:lnTo>
                    <a:pt x="879" y="418"/>
                  </a:lnTo>
                  <a:lnTo>
                    <a:pt x="877" y="417"/>
                  </a:lnTo>
                  <a:lnTo>
                    <a:pt x="877" y="414"/>
                  </a:lnTo>
                  <a:lnTo>
                    <a:pt x="873" y="414"/>
                  </a:lnTo>
                  <a:lnTo>
                    <a:pt x="873" y="414"/>
                  </a:lnTo>
                  <a:lnTo>
                    <a:pt x="872" y="433"/>
                  </a:lnTo>
                  <a:lnTo>
                    <a:pt x="872" y="433"/>
                  </a:lnTo>
                  <a:lnTo>
                    <a:pt x="861" y="432"/>
                  </a:lnTo>
                  <a:lnTo>
                    <a:pt x="861" y="433"/>
                  </a:lnTo>
                  <a:lnTo>
                    <a:pt x="860" y="433"/>
                  </a:lnTo>
                  <a:lnTo>
                    <a:pt x="860" y="433"/>
                  </a:lnTo>
                  <a:lnTo>
                    <a:pt x="861" y="443"/>
                  </a:lnTo>
                  <a:lnTo>
                    <a:pt x="860" y="448"/>
                  </a:lnTo>
                  <a:lnTo>
                    <a:pt x="860" y="452"/>
                  </a:lnTo>
                  <a:lnTo>
                    <a:pt x="860" y="452"/>
                  </a:lnTo>
                  <a:lnTo>
                    <a:pt x="841" y="451"/>
                  </a:lnTo>
                  <a:lnTo>
                    <a:pt x="841" y="451"/>
                  </a:lnTo>
                  <a:lnTo>
                    <a:pt x="841" y="404"/>
                  </a:lnTo>
                  <a:lnTo>
                    <a:pt x="841" y="404"/>
                  </a:lnTo>
                  <a:lnTo>
                    <a:pt x="825" y="402"/>
                  </a:lnTo>
                  <a:lnTo>
                    <a:pt x="825" y="402"/>
                  </a:lnTo>
                  <a:lnTo>
                    <a:pt x="828" y="394"/>
                  </a:lnTo>
                  <a:lnTo>
                    <a:pt x="828" y="394"/>
                  </a:lnTo>
                  <a:lnTo>
                    <a:pt x="823" y="393"/>
                  </a:lnTo>
                  <a:lnTo>
                    <a:pt x="820" y="392"/>
                  </a:lnTo>
                  <a:lnTo>
                    <a:pt x="820" y="392"/>
                  </a:lnTo>
                  <a:lnTo>
                    <a:pt x="815" y="392"/>
                  </a:lnTo>
                  <a:lnTo>
                    <a:pt x="815" y="402"/>
                  </a:lnTo>
                  <a:lnTo>
                    <a:pt x="815" y="402"/>
                  </a:lnTo>
                  <a:lnTo>
                    <a:pt x="813" y="402"/>
                  </a:lnTo>
                  <a:lnTo>
                    <a:pt x="813" y="402"/>
                  </a:lnTo>
                  <a:lnTo>
                    <a:pt x="788" y="402"/>
                  </a:lnTo>
                  <a:lnTo>
                    <a:pt x="788" y="402"/>
                  </a:lnTo>
                  <a:lnTo>
                    <a:pt x="780" y="402"/>
                  </a:lnTo>
                  <a:lnTo>
                    <a:pt x="773" y="401"/>
                  </a:lnTo>
                  <a:lnTo>
                    <a:pt x="773" y="401"/>
                  </a:lnTo>
                  <a:lnTo>
                    <a:pt x="771" y="391"/>
                  </a:lnTo>
                  <a:lnTo>
                    <a:pt x="771" y="391"/>
                  </a:lnTo>
                  <a:lnTo>
                    <a:pt x="764" y="391"/>
                  </a:lnTo>
                  <a:lnTo>
                    <a:pt x="761" y="391"/>
                  </a:lnTo>
                  <a:lnTo>
                    <a:pt x="759" y="392"/>
                  </a:lnTo>
                  <a:lnTo>
                    <a:pt x="759" y="392"/>
                  </a:lnTo>
                  <a:lnTo>
                    <a:pt x="745" y="391"/>
                  </a:lnTo>
                  <a:lnTo>
                    <a:pt x="738" y="391"/>
                  </a:lnTo>
                  <a:lnTo>
                    <a:pt x="733" y="392"/>
                  </a:lnTo>
                  <a:lnTo>
                    <a:pt x="733" y="392"/>
                  </a:lnTo>
                  <a:lnTo>
                    <a:pt x="731" y="396"/>
                  </a:lnTo>
                  <a:lnTo>
                    <a:pt x="733" y="401"/>
                  </a:lnTo>
                  <a:lnTo>
                    <a:pt x="731" y="401"/>
                  </a:lnTo>
                  <a:lnTo>
                    <a:pt x="731" y="402"/>
                  </a:lnTo>
                  <a:lnTo>
                    <a:pt x="725" y="402"/>
                  </a:lnTo>
                  <a:lnTo>
                    <a:pt x="725" y="393"/>
                  </a:lnTo>
                  <a:lnTo>
                    <a:pt x="665" y="393"/>
                  </a:lnTo>
                  <a:lnTo>
                    <a:pt x="665" y="401"/>
                  </a:lnTo>
                  <a:lnTo>
                    <a:pt x="664" y="401"/>
                  </a:lnTo>
                  <a:lnTo>
                    <a:pt x="664" y="402"/>
                  </a:lnTo>
                  <a:lnTo>
                    <a:pt x="664" y="402"/>
                  </a:lnTo>
                  <a:lnTo>
                    <a:pt x="606" y="401"/>
                  </a:lnTo>
                  <a:lnTo>
                    <a:pt x="606" y="434"/>
                  </a:lnTo>
                  <a:lnTo>
                    <a:pt x="605" y="434"/>
                  </a:lnTo>
                  <a:lnTo>
                    <a:pt x="605" y="436"/>
                  </a:lnTo>
                  <a:lnTo>
                    <a:pt x="605" y="436"/>
                  </a:lnTo>
                  <a:lnTo>
                    <a:pt x="584" y="436"/>
                  </a:lnTo>
                  <a:lnTo>
                    <a:pt x="562" y="434"/>
                  </a:lnTo>
                  <a:lnTo>
                    <a:pt x="562" y="434"/>
                  </a:lnTo>
                  <a:lnTo>
                    <a:pt x="561" y="431"/>
                  </a:lnTo>
                  <a:lnTo>
                    <a:pt x="560" y="431"/>
                  </a:lnTo>
                  <a:lnTo>
                    <a:pt x="560" y="431"/>
                  </a:lnTo>
                  <a:lnTo>
                    <a:pt x="558" y="434"/>
                  </a:lnTo>
                  <a:lnTo>
                    <a:pt x="558" y="434"/>
                  </a:lnTo>
                  <a:lnTo>
                    <a:pt x="550" y="434"/>
                  </a:lnTo>
                  <a:lnTo>
                    <a:pt x="550" y="437"/>
                  </a:lnTo>
                  <a:lnTo>
                    <a:pt x="500" y="437"/>
                  </a:lnTo>
                  <a:lnTo>
                    <a:pt x="500" y="245"/>
                  </a:lnTo>
                  <a:lnTo>
                    <a:pt x="500" y="245"/>
                  </a:lnTo>
                  <a:lnTo>
                    <a:pt x="496" y="245"/>
                  </a:lnTo>
                  <a:lnTo>
                    <a:pt x="496" y="245"/>
                  </a:lnTo>
                  <a:lnTo>
                    <a:pt x="495" y="244"/>
                  </a:lnTo>
                  <a:lnTo>
                    <a:pt x="486" y="244"/>
                  </a:lnTo>
                  <a:lnTo>
                    <a:pt x="486" y="95"/>
                  </a:lnTo>
                  <a:lnTo>
                    <a:pt x="486" y="95"/>
                  </a:lnTo>
                  <a:lnTo>
                    <a:pt x="482" y="94"/>
                  </a:lnTo>
                  <a:lnTo>
                    <a:pt x="460" y="94"/>
                  </a:lnTo>
                  <a:lnTo>
                    <a:pt x="460" y="93"/>
                  </a:lnTo>
                  <a:lnTo>
                    <a:pt x="460" y="93"/>
                  </a:lnTo>
                  <a:lnTo>
                    <a:pt x="458" y="91"/>
                  </a:lnTo>
                  <a:lnTo>
                    <a:pt x="458" y="90"/>
                  </a:lnTo>
                  <a:lnTo>
                    <a:pt x="458" y="89"/>
                  </a:lnTo>
                  <a:lnTo>
                    <a:pt x="457" y="88"/>
                  </a:lnTo>
                  <a:lnTo>
                    <a:pt x="457" y="88"/>
                  </a:lnTo>
                  <a:lnTo>
                    <a:pt x="455" y="85"/>
                  </a:lnTo>
                  <a:lnTo>
                    <a:pt x="455" y="85"/>
                  </a:lnTo>
                  <a:lnTo>
                    <a:pt x="455" y="80"/>
                  </a:lnTo>
                  <a:lnTo>
                    <a:pt x="455" y="80"/>
                  </a:lnTo>
                  <a:lnTo>
                    <a:pt x="452" y="79"/>
                  </a:lnTo>
                  <a:lnTo>
                    <a:pt x="452" y="78"/>
                  </a:lnTo>
                  <a:lnTo>
                    <a:pt x="451" y="78"/>
                  </a:lnTo>
                  <a:lnTo>
                    <a:pt x="451" y="78"/>
                  </a:lnTo>
                  <a:lnTo>
                    <a:pt x="448" y="75"/>
                  </a:lnTo>
                  <a:lnTo>
                    <a:pt x="448" y="75"/>
                  </a:lnTo>
                  <a:lnTo>
                    <a:pt x="441" y="68"/>
                  </a:lnTo>
                  <a:lnTo>
                    <a:pt x="441" y="66"/>
                  </a:lnTo>
                  <a:lnTo>
                    <a:pt x="440" y="66"/>
                  </a:lnTo>
                  <a:lnTo>
                    <a:pt x="440" y="66"/>
                  </a:lnTo>
                  <a:lnTo>
                    <a:pt x="437" y="63"/>
                  </a:lnTo>
                  <a:lnTo>
                    <a:pt x="437" y="63"/>
                  </a:lnTo>
                  <a:lnTo>
                    <a:pt x="427" y="53"/>
                  </a:lnTo>
                  <a:lnTo>
                    <a:pt x="418" y="43"/>
                  </a:lnTo>
                  <a:lnTo>
                    <a:pt x="418" y="43"/>
                  </a:lnTo>
                  <a:lnTo>
                    <a:pt x="406" y="31"/>
                  </a:lnTo>
                  <a:lnTo>
                    <a:pt x="406" y="30"/>
                  </a:lnTo>
                  <a:lnTo>
                    <a:pt x="404" y="30"/>
                  </a:lnTo>
                  <a:lnTo>
                    <a:pt x="404" y="30"/>
                  </a:lnTo>
                  <a:lnTo>
                    <a:pt x="404" y="11"/>
                  </a:lnTo>
                  <a:lnTo>
                    <a:pt x="404" y="11"/>
                  </a:lnTo>
                  <a:lnTo>
                    <a:pt x="403" y="11"/>
                  </a:lnTo>
                  <a:lnTo>
                    <a:pt x="403" y="11"/>
                  </a:lnTo>
                  <a:lnTo>
                    <a:pt x="382" y="11"/>
                  </a:lnTo>
                  <a:lnTo>
                    <a:pt x="382" y="11"/>
                  </a:lnTo>
                  <a:lnTo>
                    <a:pt x="383" y="29"/>
                  </a:lnTo>
                  <a:lnTo>
                    <a:pt x="383" y="29"/>
                  </a:lnTo>
                  <a:lnTo>
                    <a:pt x="376" y="38"/>
                  </a:lnTo>
                  <a:lnTo>
                    <a:pt x="376" y="38"/>
                  </a:lnTo>
                  <a:lnTo>
                    <a:pt x="367" y="45"/>
                  </a:lnTo>
                  <a:lnTo>
                    <a:pt x="367" y="45"/>
                  </a:lnTo>
                  <a:lnTo>
                    <a:pt x="362" y="51"/>
                  </a:lnTo>
                  <a:lnTo>
                    <a:pt x="362" y="51"/>
                  </a:lnTo>
                  <a:lnTo>
                    <a:pt x="361" y="51"/>
                  </a:lnTo>
                  <a:lnTo>
                    <a:pt x="361" y="54"/>
                  </a:lnTo>
                  <a:lnTo>
                    <a:pt x="361" y="54"/>
                  </a:lnTo>
                  <a:lnTo>
                    <a:pt x="351" y="63"/>
                  </a:lnTo>
                  <a:lnTo>
                    <a:pt x="351" y="63"/>
                  </a:lnTo>
                  <a:lnTo>
                    <a:pt x="344" y="69"/>
                  </a:lnTo>
                  <a:lnTo>
                    <a:pt x="341" y="73"/>
                  </a:lnTo>
                  <a:lnTo>
                    <a:pt x="338" y="74"/>
                  </a:lnTo>
                  <a:lnTo>
                    <a:pt x="338" y="75"/>
                  </a:lnTo>
                  <a:lnTo>
                    <a:pt x="333" y="75"/>
                  </a:lnTo>
                  <a:lnTo>
                    <a:pt x="333" y="81"/>
                  </a:lnTo>
                  <a:lnTo>
                    <a:pt x="333" y="81"/>
                  </a:lnTo>
                  <a:lnTo>
                    <a:pt x="332" y="83"/>
                  </a:lnTo>
                  <a:lnTo>
                    <a:pt x="329" y="83"/>
                  </a:lnTo>
                  <a:lnTo>
                    <a:pt x="329" y="93"/>
                  </a:lnTo>
                  <a:lnTo>
                    <a:pt x="329" y="93"/>
                  </a:lnTo>
                  <a:lnTo>
                    <a:pt x="328" y="94"/>
                  </a:lnTo>
                  <a:lnTo>
                    <a:pt x="313" y="94"/>
                  </a:lnTo>
                  <a:lnTo>
                    <a:pt x="313" y="94"/>
                  </a:lnTo>
                  <a:lnTo>
                    <a:pt x="311" y="90"/>
                  </a:lnTo>
                  <a:lnTo>
                    <a:pt x="311" y="90"/>
                  </a:lnTo>
                  <a:lnTo>
                    <a:pt x="301" y="91"/>
                  </a:lnTo>
                  <a:lnTo>
                    <a:pt x="301" y="91"/>
                  </a:lnTo>
                  <a:lnTo>
                    <a:pt x="299" y="96"/>
                  </a:lnTo>
                  <a:lnTo>
                    <a:pt x="298" y="96"/>
                  </a:lnTo>
                  <a:lnTo>
                    <a:pt x="298" y="99"/>
                  </a:lnTo>
                  <a:lnTo>
                    <a:pt x="297" y="99"/>
                  </a:lnTo>
                  <a:lnTo>
                    <a:pt x="297" y="101"/>
                  </a:lnTo>
                  <a:lnTo>
                    <a:pt x="296" y="101"/>
                  </a:lnTo>
                  <a:lnTo>
                    <a:pt x="296" y="104"/>
                  </a:lnTo>
                  <a:lnTo>
                    <a:pt x="296" y="104"/>
                  </a:lnTo>
                  <a:lnTo>
                    <a:pt x="296" y="105"/>
                  </a:lnTo>
                  <a:lnTo>
                    <a:pt x="294" y="105"/>
                  </a:lnTo>
                  <a:lnTo>
                    <a:pt x="294" y="105"/>
                  </a:lnTo>
                  <a:lnTo>
                    <a:pt x="294" y="108"/>
                  </a:lnTo>
                  <a:lnTo>
                    <a:pt x="293" y="110"/>
                  </a:lnTo>
                  <a:lnTo>
                    <a:pt x="293" y="110"/>
                  </a:lnTo>
                  <a:lnTo>
                    <a:pt x="292" y="111"/>
                  </a:lnTo>
                  <a:lnTo>
                    <a:pt x="292" y="111"/>
                  </a:lnTo>
                  <a:lnTo>
                    <a:pt x="291" y="106"/>
                  </a:lnTo>
                  <a:lnTo>
                    <a:pt x="291" y="101"/>
                  </a:lnTo>
                  <a:lnTo>
                    <a:pt x="289" y="101"/>
                  </a:lnTo>
                  <a:lnTo>
                    <a:pt x="289" y="88"/>
                  </a:lnTo>
                  <a:lnTo>
                    <a:pt x="289" y="88"/>
                  </a:lnTo>
                  <a:lnTo>
                    <a:pt x="284" y="88"/>
                  </a:lnTo>
                  <a:lnTo>
                    <a:pt x="279" y="86"/>
                  </a:lnTo>
                  <a:lnTo>
                    <a:pt x="279" y="86"/>
                  </a:lnTo>
                  <a:lnTo>
                    <a:pt x="277" y="85"/>
                  </a:lnTo>
                  <a:lnTo>
                    <a:pt x="277" y="85"/>
                  </a:lnTo>
                  <a:lnTo>
                    <a:pt x="275" y="44"/>
                  </a:lnTo>
                  <a:lnTo>
                    <a:pt x="253" y="44"/>
                  </a:lnTo>
                  <a:lnTo>
                    <a:pt x="253" y="44"/>
                  </a:lnTo>
                  <a:lnTo>
                    <a:pt x="250" y="44"/>
                  </a:lnTo>
                  <a:lnTo>
                    <a:pt x="178" y="44"/>
                  </a:lnTo>
                  <a:lnTo>
                    <a:pt x="178" y="44"/>
                  </a:lnTo>
                  <a:lnTo>
                    <a:pt x="174" y="46"/>
                  </a:lnTo>
                  <a:lnTo>
                    <a:pt x="169" y="49"/>
                  </a:lnTo>
                  <a:lnTo>
                    <a:pt x="169" y="49"/>
                  </a:lnTo>
                  <a:lnTo>
                    <a:pt x="170" y="51"/>
                  </a:lnTo>
                  <a:lnTo>
                    <a:pt x="170" y="51"/>
                  </a:lnTo>
                  <a:lnTo>
                    <a:pt x="169" y="55"/>
                  </a:lnTo>
                  <a:lnTo>
                    <a:pt x="169" y="59"/>
                  </a:lnTo>
                  <a:lnTo>
                    <a:pt x="158" y="59"/>
                  </a:lnTo>
                  <a:lnTo>
                    <a:pt x="158" y="59"/>
                  </a:lnTo>
                  <a:lnTo>
                    <a:pt x="159" y="81"/>
                  </a:lnTo>
                  <a:lnTo>
                    <a:pt x="128" y="81"/>
                  </a:lnTo>
                  <a:lnTo>
                    <a:pt x="128" y="81"/>
                  </a:lnTo>
                  <a:lnTo>
                    <a:pt x="129" y="104"/>
                  </a:lnTo>
                  <a:lnTo>
                    <a:pt x="128" y="115"/>
                  </a:lnTo>
                  <a:lnTo>
                    <a:pt x="128" y="125"/>
                  </a:lnTo>
                  <a:lnTo>
                    <a:pt x="119" y="125"/>
                  </a:lnTo>
                  <a:lnTo>
                    <a:pt x="119" y="125"/>
                  </a:lnTo>
                  <a:lnTo>
                    <a:pt x="116" y="738"/>
                  </a:lnTo>
                  <a:lnTo>
                    <a:pt x="110" y="738"/>
                  </a:lnTo>
                  <a:lnTo>
                    <a:pt x="110" y="755"/>
                  </a:lnTo>
                  <a:lnTo>
                    <a:pt x="101" y="755"/>
                  </a:lnTo>
                  <a:lnTo>
                    <a:pt x="101" y="841"/>
                  </a:lnTo>
                  <a:lnTo>
                    <a:pt x="61" y="841"/>
                  </a:lnTo>
                  <a:lnTo>
                    <a:pt x="61" y="839"/>
                  </a:lnTo>
                  <a:lnTo>
                    <a:pt x="45" y="839"/>
                  </a:lnTo>
                  <a:lnTo>
                    <a:pt x="45" y="922"/>
                  </a:lnTo>
                  <a:lnTo>
                    <a:pt x="44" y="922"/>
                  </a:lnTo>
                  <a:lnTo>
                    <a:pt x="44" y="939"/>
                  </a:lnTo>
                  <a:lnTo>
                    <a:pt x="39" y="939"/>
                  </a:lnTo>
                  <a:lnTo>
                    <a:pt x="39" y="943"/>
                  </a:lnTo>
                  <a:lnTo>
                    <a:pt x="31" y="943"/>
                  </a:lnTo>
                  <a:lnTo>
                    <a:pt x="31" y="946"/>
                  </a:lnTo>
                  <a:lnTo>
                    <a:pt x="34" y="946"/>
                  </a:lnTo>
                  <a:lnTo>
                    <a:pt x="34" y="946"/>
                  </a:lnTo>
                  <a:lnTo>
                    <a:pt x="35" y="949"/>
                  </a:lnTo>
                  <a:lnTo>
                    <a:pt x="35" y="951"/>
                  </a:lnTo>
                  <a:lnTo>
                    <a:pt x="35" y="958"/>
                  </a:lnTo>
                  <a:lnTo>
                    <a:pt x="28" y="958"/>
                  </a:lnTo>
                  <a:lnTo>
                    <a:pt x="28" y="970"/>
                  </a:lnTo>
                  <a:lnTo>
                    <a:pt x="28" y="970"/>
                  </a:lnTo>
                  <a:lnTo>
                    <a:pt x="13" y="970"/>
                  </a:lnTo>
                  <a:lnTo>
                    <a:pt x="6" y="970"/>
                  </a:lnTo>
                  <a:lnTo>
                    <a:pt x="0" y="971"/>
                  </a:lnTo>
                  <a:lnTo>
                    <a:pt x="0" y="1318"/>
                  </a:lnTo>
                  <a:lnTo>
                    <a:pt x="2080" y="1318"/>
                  </a:lnTo>
                  <a:lnTo>
                    <a:pt x="2080" y="1317"/>
                  </a:lnTo>
                  <a:lnTo>
                    <a:pt x="5760" y="1317"/>
                  </a:lnTo>
                  <a:lnTo>
                    <a:pt x="5760" y="595"/>
                  </a:lnTo>
                  <a:lnTo>
                    <a:pt x="5742" y="590"/>
                  </a:lnTo>
                  <a:close/>
                </a:path>
              </a:pathLst>
            </a:custGeom>
            <a:solidFill>
              <a:srgbClr val="FFC000"/>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298" name="Freeform 5" descr="Cily Skyline Silhouette"/>
            <p:cNvSpPr>
              <a:spLocks noEditPoints="1"/>
            </p:cNvSpPr>
            <p:nvPr/>
          </p:nvSpPr>
          <p:spPr bwMode="auto">
            <a:xfrm>
              <a:off x="-1739843" y="5439749"/>
              <a:ext cx="6382989" cy="1484109"/>
            </a:xfrm>
            <a:custGeom>
              <a:avLst/>
              <a:gdLst/>
              <a:ahLst/>
              <a:cxnLst>
                <a:cxn ang="0">
                  <a:pos x="5731" y="522"/>
                </a:cxn>
                <a:cxn ang="0">
                  <a:pos x="5699" y="367"/>
                </a:cxn>
                <a:cxn ang="0">
                  <a:pos x="5543" y="552"/>
                </a:cxn>
                <a:cxn ang="0">
                  <a:pos x="5497" y="646"/>
                </a:cxn>
                <a:cxn ang="0">
                  <a:pos x="5439" y="491"/>
                </a:cxn>
                <a:cxn ang="0">
                  <a:pos x="5377" y="601"/>
                </a:cxn>
                <a:cxn ang="0">
                  <a:pos x="5208" y="446"/>
                </a:cxn>
                <a:cxn ang="0">
                  <a:pos x="5174" y="507"/>
                </a:cxn>
                <a:cxn ang="0">
                  <a:pos x="5130" y="458"/>
                </a:cxn>
                <a:cxn ang="0">
                  <a:pos x="4711" y="161"/>
                </a:cxn>
                <a:cxn ang="0">
                  <a:pos x="4514" y="279"/>
                </a:cxn>
                <a:cxn ang="0">
                  <a:pos x="4065" y="288"/>
                </a:cxn>
                <a:cxn ang="0">
                  <a:pos x="3947" y="338"/>
                </a:cxn>
                <a:cxn ang="0">
                  <a:pos x="3877" y="194"/>
                </a:cxn>
                <a:cxn ang="0">
                  <a:pos x="3827" y="20"/>
                </a:cxn>
                <a:cxn ang="0">
                  <a:pos x="3757" y="170"/>
                </a:cxn>
                <a:cxn ang="0">
                  <a:pos x="3713" y="18"/>
                </a:cxn>
                <a:cxn ang="0">
                  <a:pos x="3618" y="71"/>
                </a:cxn>
                <a:cxn ang="0">
                  <a:pos x="3441" y="156"/>
                </a:cxn>
                <a:cxn ang="0">
                  <a:pos x="3316" y="399"/>
                </a:cxn>
                <a:cxn ang="0">
                  <a:pos x="3287" y="392"/>
                </a:cxn>
                <a:cxn ang="0">
                  <a:pos x="3269" y="111"/>
                </a:cxn>
                <a:cxn ang="0">
                  <a:pos x="3179" y="138"/>
                </a:cxn>
                <a:cxn ang="0">
                  <a:pos x="3128" y="126"/>
                </a:cxn>
                <a:cxn ang="0">
                  <a:pos x="2990" y="418"/>
                </a:cxn>
                <a:cxn ang="0">
                  <a:pos x="2852" y="498"/>
                </a:cxn>
                <a:cxn ang="0">
                  <a:pos x="2655" y="432"/>
                </a:cxn>
                <a:cxn ang="0">
                  <a:pos x="2598" y="352"/>
                </a:cxn>
                <a:cxn ang="0">
                  <a:pos x="2281" y="130"/>
                </a:cxn>
                <a:cxn ang="0">
                  <a:pos x="2055" y="422"/>
                </a:cxn>
                <a:cxn ang="0">
                  <a:pos x="2029" y="561"/>
                </a:cxn>
                <a:cxn ang="0">
                  <a:pos x="1826" y="635"/>
                </a:cxn>
                <a:cxn ang="0">
                  <a:pos x="1684" y="238"/>
                </a:cxn>
                <a:cxn ang="0">
                  <a:pos x="1326" y="197"/>
                </a:cxn>
                <a:cxn ang="0">
                  <a:pos x="1124" y="417"/>
                </a:cxn>
                <a:cxn ang="0">
                  <a:pos x="1098" y="387"/>
                </a:cxn>
                <a:cxn ang="0">
                  <a:pos x="1036" y="362"/>
                </a:cxn>
                <a:cxn ang="0">
                  <a:pos x="960" y="476"/>
                </a:cxn>
                <a:cxn ang="0">
                  <a:pos x="914" y="453"/>
                </a:cxn>
                <a:cxn ang="0">
                  <a:pos x="879" y="418"/>
                </a:cxn>
                <a:cxn ang="0">
                  <a:pos x="860" y="433"/>
                </a:cxn>
                <a:cxn ang="0">
                  <a:pos x="828" y="394"/>
                </a:cxn>
                <a:cxn ang="0">
                  <a:pos x="773" y="401"/>
                </a:cxn>
                <a:cxn ang="0">
                  <a:pos x="731" y="396"/>
                </a:cxn>
                <a:cxn ang="0">
                  <a:pos x="606" y="434"/>
                </a:cxn>
                <a:cxn ang="0">
                  <a:pos x="550" y="434"/>
                </a:cxn>
                <a:cxn ang="0">
                  <a:pos x="460" y="94"/>
                </a:cxn>
                <a:cxn ang="0">
                  <a:pos x="452" y="79"/>
                </a:cxn>
                <a:cxn ang="0">
                  <a:pos x="427" y="53"/>
                </a:cxn>
                <a:cxn ang="0">
                  <a:pos x="382" y="11"/>
                </a:cxn>
                <a:cxn ang="0">
                  <a:pos x="351" y="63"/>
                </a:cxn>
                <a:cxn ang="0">
                  <a:pos x="329" y="93"/>
                </a:cxn>
                <a:cxn ang="0">
                  <a:pos x="297" y="101"/>
                </a:cxn>
                <a:cxn ang="0">
                  <a:pos x="291" y="106"/>
                </a:cxn>
                <a:cxn ang="0">
                  <a:pos x="253" y="44"/>
                </a:cxn>
                <a:cxn ang="0">
                  <a:pos x="158" y="59"/>
                </a:cxn>
                <a:cxn ang="0">
                  <a:pos x="101" y="755"/>
                </a:cxn>
                <a:cxn ang="0">
                  <a:pos x="34" y="946"/>
                </a:cxn>
                <a:cxn ang="0">
                  <a:pos x="2080" y="1318"/>
                </a:cxn>
              </a:cxnLst>
              <a:rect l="0" t="0" r="r" b="b"/>
              <a:pathLst>
                <a:path w="5760" h="1318">
                  <a:moveTo>
                    <a:pt x="5228" y="413"/>
                  </a:moveTo>
                  <a:lnTo>
                    <a:pt x="5228" y="413"/>
                  </a:lnTo>
                  <a:lnTo>
                    <a:pt x="5228" y="414"/>
                  </a:lnTo>
                  <a:lnTo>
                    <a:pt x="5229" y="413"/>
                  </a:lnTo>
                  <a:lnTo>
                    <a:pt x="5229" y="413"/>
                  </a:lnTo>
                  <a:lnTo>
                    <a:pt x="5228" y="413"/>
                  </a:lnTo>
                  <a:lnTo>
                    <a:pt x="5228" y="413"/>
                  </a:lnTo>
                  <a:close/>
                  <a:moveTo>
                    <a:pt x="5742" y="590"/>
                  </a:moveTo>
                  <a:lnTo>
                    <a:pt x="5737" y="561"/>
                  </a:lnTo>
                  <a:lnTo>
                    <a:pt x="5736" y="526"/>
                  </a:lnTo>
                  <a:lnTo>
                    <a:pt x="5735" y="523"/>
                  </a:lnTo>
                  <a:lnTo>
                    <a:pt x="5731" y="522"/>
                  </a:lnTo>
                  <a:lnTo>
                    <a:pt x="5731" y="522"/>
                  </a:lnTo>
                  <a:lnTo>
                    <a:pt x="5731" y="521"/>
                  </a:lnTo>
                  <a:lnTo>
                    <a:pt x="5727" y="516"/>
                  </a:lnTo>
                  <a:lnTo>
                    <a:pt x="5727" y="516"/>
                  </a:lnTo>
                  <a:lnTo>
                    <a:pt x="5721" y="509"/>
                  </a:lnTo>
                  <a:lnTo>
                    <a:pt x="5722" y="426"/>
                  </a:lnTo>
                  <a:lnTo>
                    <a:pt x="5720" y="426"/>
                  </a:lnTo>
                  <a:lnTo>
                    <a:pt x="5721" y="393"/>
                  </a:lnTo>
                  <a:lnTo>
                    <a:pt x="5711" y="386"/>
                  </a:lnTo>
                  <a:lnTo>
                    <a:pt x="5709" y="384"/>
                  </a:lnTo>
                  <a:lnTo>
                    <a:pt x="5709" y="377"/>
                  </a:lnTo>
                  <a:lnTo>
                    <a:pt x="5699" y="367"/>
                  </a:lnTo>
                  <a:lnTo>
                    <a:pt x="5699" y="362"/>
                  </a:lnTo>
                  <a:lnTo>
                    <a:pt x="5690" y="353"/>
                  </a:lnTo>
                  <a:lnTo>
                    <a:pt x="5635" y="312"/>
                  </a:lnTo>
                  <a:lnTo>
                    <a:pt x="5570" y="355"/>
                  </a:lnTo>
                  <a:lnTo>
                    <a:pt x="5570" y="369"/>
                  </a:lnTo>
                  <a:lnTo>
                    <a:pt x="5560" y="369"/>
                  </a:lnTo>
                  <a:lnTo>
                    <a:pt x="5560" y="387"/>
                  </a:lnTo>
                  <a:lnTo>
                    <a:pt x="5548" y="389"/>
                  </a:lnTo>
                  <a:lnTo>
                    <a:pt x="5547" y="418"/>
                  </a:lnTo>
                  <a:lnTo>
                    <a:pt x="5545" y="419"/>
                  </a:lnTo>
                  <a:lnTo>
                    <a:pt x="5545" y="423"/>
                  </a:lnTo>
                  <a:lnTo>
                    <a:pt x="5543" y="552"/>
                  </a:lnTo>
                  <a:lnTo>
                    <a:pt x="5536" y="554"/>
                  </a:lnTo>
                  <a:lnTo>
                    <a:pt x="5533" y="553"/>
                  </a:lnTo>
                  <a:lnTo>
                    <a:pt x="5530" y="561"/>
                  </a:lnTo>
                  <a:lnTo>
                    <a:pt x="5530" y="577"/>
                  </a:lnTo>
                  <a:lnTo>
                    <a:pt x="5527" y="577"/>
                  </a:lnTo>
                  <a:lnTo>
                    <a:pt x="5527" y="581"/>
                  </a:lnTo>
                  <a:lnTo>
                    <a:pt x="5531" y="585"/>
                  </a:lnTo>
                  <a:lnTo>
                    <a:pt x="5530" y="653"/>
                  </a:lnTo>
                  <a:lnTo>
                    <a:pt x="5515" y="652"/>
                  </a:lnTo>
                  <a:lnTo>
                    <a:pt x="5502" y="653"/>
                  </a:lnTo>
                  <a:lnTo>
                    <a:pt x="5497" y="651"/>
                  </a:lnTo>
                  <a:lnTo>
                    <a:pt x="5497" y="646"/>
                  </a:lnTo>
                  <a:lnTo>
                    <a:pt x="5496" y="635"/>
                  </a:lnTo>
                  <a:lnTo>
                    <a:pt x="5497" y="508"/>
                  </a:lnTo>
                  <a:lnTo>
                    <a:pt x="5493" y="504"/>
                  </a:lnTo>
                  <a:lnTo>
                    <a:pt x="5493" y="501"/>
                  </a:lnTo>
                  <a:lnTo>
                    <a:pt x="5496" y="498"/>
                  </a:lnTo>
                  <a:lnTo>
                    <a:pt x="5478" y="494"/>
                  </a:lnTo>
                  <a:lnTo>
                    <a:pt x="5468" y="496"/>
                  </a:lnTo>
                  <a:lnTo>
                    <a:pt x="5456" y="489"/>
                  </a:lnTo>
                  <a:lnTo>
                    <a:pt x="5457" y="484"/>
                  </a:lnTo>
                  <a:lnTo>
                    <a:pt x="5454" y="483"/>
                  </a:lnTo>
                  <a:lnTo>
                    <a:pt x="5443" y="483"/>
                  </a:lnTo>
                  <a:lnTo>
                    <a:pt x="5439" y="491"/>
                  </a:lnTo>
                  <a:lnTo>
                    <a:pt x="5436" y="491"/>
                  </a:lnTo>
                  <a:lnTo>
                    <a:pt x="5436" y="484"/>
                  </a:lnTo>
                  <a:lnTo>
                    <a:pt x="5431" y="481"/>
                  </a:lnTo>
                  <a:lnTo>
                    <a:pt x="5419" y="481"/>
                  </a:lnTo>
                  <a:lnTo>
                    <a:pt x="5413" y="486"/>
                  </a:lnTo>
                  <a:lnTo>
                    <a:pt x="5412" y="492"/>
                  </a:lnTo>
                  <a:lnTo>
                    <a:pt x="5408" y="496"/>
                  </a:lnTo>
                  <a:lnTo>
                    <a:pt x="5393" y="498"/>
                  </a:lnTo>
                  <a:lnTo>
                    <a:pt x="5393" y="504"/>
                  </a:lnTo>
                  <a:lnTo>
                    <a:pt x="5389" y="504"/>
                  </a:lnTo>
                  <a:lnTo>
                    <a:pt x="5389" y="602"/>
                  </a:lnTo>
                  <a:lnTo>
                    <a:pt x="5377" y="601"/>
                  </a:lnTo>
                  <a:lnTo>
                    <a:pt x="5379" y="334"/>
                  </a:lnTo>
                  <a:lnTo>
                    <a:pt x="5372" y="329"/>
                  </a:lnTo>
                  <a:lnTo>
                    <a:pt x="5242" y="332"/>
                  </a:lnTo>
                  <a:lnTo>
                    <a:pt x="5240" y="403"/>
                  </a:lnTo>
                  <a:lnTo>
                    <a:pt x="5240" y="403"/>
                  </a:lnTo>
                  <a:lnTo>
                    <a:pt x="5229" y="413"/>
                  </a:lnTo>
                  <a:lnTo>
                    <a:pt x="5229" y="413"/>
                  </a:lnTo>
                  <a:lnTo>
                    <a:pt x="5225" y="421"/>
                  </a:lnTo>
                  <a:lnTo>
                    <a:pt x="5220" y="426"/>
                  </a:lnTo>
                  <a:lnTo>
                    <a:pt x="5218" y="428"/>
                  </a:lnTo>
                  <a:lnTo>
                    <a:pt x="5215" y="439"/>
                  </a:lnTo>
                  <a:lnTo>
                    <a:pt x="5208" y="446"/>
                  </a:lnTo>
                  <a:lnTo>
                    <a:pt x="5209" y="456"/>
                  </a:lnTo>
                  <a:lnTo>
                    <a:pt x="5205" y="456"/>
                  </a:lnTo>
                  <a:lnTo>
                    <a:pt x="5197" y="462"/>
                  </a:lnTo>
                  <a:lnTo>
                    <a:pt x="5197" y="497"/>
                  </a:lnTo>
                  <a:lnTo>
                    <a:pt x="5194" y="501"/>
                  </a:lnTo>
                  <a:lnTo>
                    <a:pt x="5194" y="514"/>
                  </a:lnTo>
                  <a:lnTo>
                    <a:pt x="5190" y="517"/>
                  </a:lnTo>
                  <a:lnTo>
                    <a:pt x="5190" y="539"/>
                  </a:lnTo>
                  <a:lnTo>
                    <a:pt x="5188" y="541"/>
                  </a:lnTo>
                  <a:lnTo>
                    <a:pt x="5169" y="523"/>
                  </a:lnTo>
                  <a:lnTo>
                    <a:pt x="5173" y="511"/>
                  </a:lnTo>
                  <a:lnTo>
                    <a:pt x="5174" y="507"/>
                  </a:lnTo>
                  <a:lnTo>
                    <a:pt x="5178" y="504"/>
                  </a:lnTo>
                  <a:lnTo>
                    <a:pt x="5178" y="501"/>
                  </a:lnTo>
                  <a:lnTo>
                    <a:pt x="5185" y="499"/>
                  </a:lnTo>
                  <a:lnTo>
                    <a:pt x="5185" y="496"/>
                  </a:lnTo>
                  <a:lnTo>
                    <a:pt x="5185" y="496"/>
                  </a:lnTo>
                  <a:lnTo>
                    <a:pt x="5181" y="493"/>
                  </a:lnTo>
                  <a:lnTo>
                    <a:pt x="5178" y="491"/>
                  </a:lnTo>
                  <a:lnTo>
                    <a:pt x="5174" y="489"/>
                  </a:lnTo>
                  <a:lnTo>
                    <a:pt x="5174" y="489"/>
                  </a:lnTo>
                  <a:lnTo>
                    <a:pt x="5160" y="486"/>
                  </a:lnTo>
                  <a:lnTo>
                    <a:pt x="5130" y="483"/>
                  </a:lnTo>
                  <a:lnTo>
                    <a:pt x="5130" y="458"/>
                  </a:lnTo>
                  <a:lnTo>
                    <a:pt x="5104" y="452"/>
                  </a:lnTo>
                  <a:lnTo>
                    <a:pt x="5019" y="453"/>
                  </a:lnTo>
                  <a:lnTo>
                    <a:pt x="5016" y="453"/>
                  </a:lnTo>
                  <a:lnTo>
                    <a:pt x="4975" y="456"/>
                  </a:lnTo>
                  <a:lnTo>
                    <a:pt x="4972" y="489"/>
                  </a:lnTo>
                  <a:lnTo>
                    <a:pt x="4871" y="491"/>
                  </a:lnTo>
                  <a:lnTo>
                    <a:pt x="4873" y="188"/>
                  </a:lnTo>
                  <a:lnTo>
                    <a:pt x="4816" y="164"/>
                  </a:lnTo>
                  <a:lnTo>
                    <a:pt x="4727" y="166"/>
                  </a:lnTo>
                  <a:lnTo>
                    <a:pt x="4727" y="164"/>
                  </a:lnTo>
                  <a:lnTo>
                    <a:pt x="4722" y="161"/>
                  </a:lnTo>
                  <a:lnTo>
                    <a:pt x="4711" y="161"/>
                  </a:lnTo>
                  <a:lnTo>
                    <a:pt x="4711" y="166"/>
                  </a:lnTo>
                  <a:lnTo>
                    <a:pt x="4693" y="166"/>
                  </a:lnTo>
                  <a:lnTo>
                    <a:pt x="4687" y="163"/>
                  </a:lnTo>
                  <a:lnTo>
                    <a:pt x="4679" y="163"/>
                  </a:lnTo>
                  <a:lnTo>
                    <a:pt x="4678" y="168"/>
                  </a:lnTo>
                  <a:lnTo>
                    <a:pt x="4657" y="169"/>
                  </a:lnTo>
                  <a:lnTo>
                    <a:pt x="4654" y="239"/>
                  </a:lnTo>
                  <a:lnTo>
                    <a:pt x="4572" y="242"/>
                  </a:lnTo>
                  <a:lnTo>
                    <a:pt x="4570" y="264"/>
                  </a:lnTo>
                  <a:lnTo>
                    <a:pt x="4554" y="265"/>
                  </a:lnTo>
                  <a:lnTo>
                    <a:pt x="4553" y="278"/>
                  </a:lnTo>
                  <a:lnTo>
                    <a:pt x="4514" y="279"/>
                  </a:lnTo>
                  <a:lnTo>
                    <a:pt x="4509" y="433"/>
                  </a:lnTo>
                  <a:lnTo>
                    <a:pt x="4507" y="434"/>
                  </a:lnTo>
                  <a:lnTo>
                    <a:pt x="4509" y="215"/>
                  </a:lnTo>
                  <a:lnTo>
                    <a:pt x="4438" y="195"/>
                  </a:lnTo>
                  <a:lnTo>
                    <a:pt x="4326" y="198"/>
                  </a:lnTo>
                  <a:lnTo>
                    <a:pt x="4323" y="386"/>
                  </a:lnTo>
                  <a:lnTo>
                    <a:pt x="4319" y="386"/>
                  </a:lnTo>
                  <a:lnTo>
                    <a:pt x="4323" y="30"/>
                  </a:lnTo>
                  <a:lnTo>
                    <a:pt x="4196" y="0"/>
                  </a:lnTo>
                  <a:lnTo>
                    <a:pt x="4092" y="0"/>
                  </a:lnTo>
                  <a:lnTo>
                    <a:pt x="4067" y="1"/>
                  </a:lnTo>
                  <a:lnTo>
                    <a:pt x="4065" y="288"/>
                  </a:lnTo>
                  <a:lnTo>
                    <a:pt x="4060" y="287"/>
                  </a:lnTo>
                  <a:lnTo>
                    <a:pt x="4048" y="280"/>
                  </a:lnTo>
                  <a:lnTo>
                    <a:pt x="4037" y="287"/>
                  </a:lnTo>
                  <a:lnTo>
                    <a:pt x="4024" y="289"/>
                  </a:lnTo>
                  <a:lnTo>
                    <a:pt x="4023" y="337"/>
                  </a:lnTo>
                  <a:lnTo>
                    <a:pt x="4023" y="337"/>
                  </a:lnTo>
                  <a:lnTo>
                    <a:pt x="4011" y="335"/>
                  </a:lnTo>
                  <a:lnTo>
                    <a:pt x="3994" y="335"/>
                  </a:lnTo>
                  <a:lnTo>
                    <a:pt x="3976" y="337"/>
                  </a:lnTo>
                  <a:lnTo>
                    <a:pt x="3976" y="337"/>
                  </a:lnTo>
                  <a:lnTo>
                    <a:pt x="3957" y="338"/>
                  </a:lnTo>
                  <a:lnTo>
                    <a:pt x="3947" y="338"/>
                  </a:lnTo>
                  <a:lnTo>
                    <a:pt x="3941" y="338"/>
                  </a:lnTo>
                  <a:lnTo>
                    <a:pt x="3941" y="330"/>
                  </a:lnTo>
                  <a:lnTo>
                    <a:pt x="3937" y="330"/>
                  </a:lnTo>
                  <a:lnTo>
                    <a:pt x="3938" y="314"/>
                  </a:lnTo>
                  <a:lnTo>
                    <a:pt x="3934" y="313"/>
                  </a:lnTo>
                  <a:lnTo>
                    <a:pt x="3936" y="292"/>
                  </a:lnTo>
                  <a:lnTo>
                    <a:pt x="3933" y="292"/>
                  </a:lnTo>
                  <a:lnTo>
                    <a:pt x="3932" y="264"/>
                  </a:lnTo>
                  <a:lnTo>
                    <a:pt x="3919" y="259"/>
                  </a:lnTo>
                  <a:lnTo>
                    <a:pt x="3880" y="257"/>
                  </a:lnTo>
                  <a:lnTo>
                    <a:pt x="3880" y="198"/>
                  </a:lnTo>
                  <a:lnTo>
                    <a:pt x="3877" y="194"/>
                  </a:lnTo>
                  <a:lnTo>
                    <a:pt x="3877" y="163"/>
                  </a:lnTo>
                  <a:lnTo>
                    <a:pt x="3873" y="156"/>
                  </a:lnTo>
                  <a:lnTo>
                    <a:pt x="3873" y="138"/>
                  </a:lnTo>
                  <a:lnTo>
                    <a:pt x="3873" y="131"/>
                  </a:lnTo>
                  <a:lnTo>
                    <a:pt x="3870" y="125"/>
                  </a:lnTo>
                  <a:lnTo>
                    <a:pt x="3867" y="126"/>
                  </a:lnTo>
                  <a:lnTo>
                    <a:pt x="3865" y="130"/>
                  </a:lnTo>
                  <a:lnTo>
                    <a:pt x="3860" y="121"/>
                  </a:lnTo>
                  <a:lnTo>
                    <a:pt x="3858" y="114"/>
                  </a:lnTo>
                  <a:lnTo>
                    <a:pt x="3829" y="49"/>
                  </a:lnTo>
                  <a:lnTo>
                    <a:pt x="3829" y="31"/>
                  </a:lnTo>
                  <a:lnTo>
                    <a:pt x="3827" y="20"/>
                  </a:lnTo>
                  <a:lnTo>
                    <a:pt x="3827" y="0"/>
                  </a:lnTo>
                  <a:lnTo>
                    <a:pt x="3812" y="0"/>
                  </a:lnTo>
                  <a:lnTo>
                    <a:pt x="3812" y="19"/>
                  </a:lnTo>
                  <a:lnTo>
                    <a:pt x="3810" y="25"/>
                  </a:lnTo>
                  <a:lnTo>
                    <a:pt x="3807" y="31"/>
                  </a:lnTo>
                  <a:lnTo>
                    <a:pt x="3807" y="48"/>
                  </a:lnTo>
                  <a:lnTo>
                    <a:pt x="3768" y="125"/>
                  </a:lnTo>
                  <a:lnTo>
                    <a:pt x="3765" y="121"/>
                  </a:lnTo>
                  <a:lnTo>
                    <a:pt x="3762" y="134"/>
                  </a:lnTo>
                  <a:lnTo>
                    <a:pt x="3760" y="153"/>
                  </a:lnTo>
                  <a:lnTo>
                    <a:pt x="3758" y="156"/>
                  </a:lnTo>
                  <a:lnTo>
                    <a:pt x="3757" y="170"/>
                  </a:lnTo>
                  <a:lnTo>
                    <a:pt x="3755" y="189"/>
                  </a:lnTo>
                  <a:lnTo>
                    <a:pt x="3752" y="193"/>
                  </a:lnTo>
                  <a:lnTo>
                    <a:pt x="3748" y="406"/>
                  </a:lnTo>
                  <a:lnTo>
                    <a:pt x="3730" y="406"/>
                  </a:lnTo>
                  <a:lnTo>
                    <a:pt x="3731" y="170"/>
                  </a:lnTo>
                  <a:lnTo>
                    <a:pt x="3726" y="158"/>
                  </a:lnTo>
                  <a:lnTo>
                    <a:pt x="3726" y="113"/>
                  </a:lnTo>
                  <a:lnTo>
                    <a:pt x="3721" y="104"/>
                  </a:lnTo>
                  <a:lnTo>
                    <a:pt x="3721" y="69"/>
                  </a:lnTo>
                  <a:lnTo>
                    <a:pt x="3718" y="56"/>
                  </a:lnTo>
                  <a:lnTo>
                    <a:pt x="3718" y="23"/>
                  </a:lnTo>
                  <a:lnTo>
                    <a:pt x="3713" y="18"/>
                  </a:lnTo>
                  <a:lnTo>
                    <a:pt x="3701" y="16"/>
                  </a:lnTo>
                  <a:lnTo>
                    <a:pt x="3700" y="0"/>
                  </a:lnTo>
                  <a:lnTo>
                    <a:pt x="3640" y="0"/>
                  </a:lnTo>
                  <a:lnTo>
                    <a:pt x="3639" y="16"/>
                  </a:lnTo>
                  <a:lnTo>
                    <a:pt x="3625" y="18"/>
                  </a:lnTo>
                  <a:lnTo>
                    <a:pt x="3625" y="31"/>
                  </a:lnTo>
                  <a:lnTo>
                    <a:pt x="3623" y="34"/>
                  </a:lnTo>
                  <a:lnTo>
                    <a:pt x="3621" y="50"/>
                  </a:lnTo>
                  <a:lnTo>
                    <a:pt x="3624" y="54"/>
                  </a:lnTo>
                  <a:lnTo>
                    <a:pt x="3620" y="58"/>
                  </a:lnTo>
                  <a:lnTo>
                    <a:pt x="3619" y="69"/>
                  </a:lnTo>
                  <a:lnTo>
                    <a:pt x="3618" y="71"/>
                  </a:lnTo>
                  <a:lnTo>
                    <a:pt x="3591" y="64"/>
                  </a:lnTo>
                  <a:lnTo>
                    <a:pt x="3575" y="66"/>
                  </a:lnTo>
                  <a:lnTo>
                    <a:pt x="3569" y="63"/>
                  </a:lnTo>
                  <a:lnTo>
                    <a:pt x="3515" y="68"/>
                  </a:lnTo>
                  <a:lnTo>
                    <a:pt x="3509" y="71"/>
                  </a:lnTo>
                  <a:lnTo>
                    <a:pt x="3514" y="76"/>
                  </a:lnTo>
                  <a:lnTo>
                    <a:pt x="3450" y="139"/>
                  </a:lnTo>
                  <a:lnTo>
                    <a:pt x="3436" y="143"/>
                  </a:lnTo>
                  <a:lnTo>
                    <a:pt x="3431" y="144"/>
                  </a:lnTo>
                  <a:lnTo>
                    <a:pt x="3432" y="150"/>
                  </a:lnTo>
                  <a:lnTo>
                    <a:pt x="3441" y="153"/>
                  </a:lnTo>
                  <a:lnTo>
                    <a:pt x="3441" y="156"/>
                  </a:lnTo>
                  <a:lnTo>
                    <a:pt x="3440" y="159"/>
                  </a:lnTo>
                  <a:lnTo>
                    <a:pt x="3433" y="161"/>
                  </a:lnTo>
                  <a:lnTo>
                    <a:pt x="3435" y="165"/>
                  </a:lnTo>
                  <a:lnTo>
                    <a:pt x="3438" y="168"/>
                  </a:lnTo>
                  <a:lnTo>
                    <a:pt x="3437" y="178"/>
                  </a:lnTo>
                  <a:lnTo>
                    <a:pt x="3440" y="183"/>
                  </a:lnTo>
                  <a:lnTo>
                    <a:pt x="3440" y="270"/>
                  </a:lnTo>
                  <a:lnTo>
                    <a:pt x="3436" y="273"/>
                  </a:lnTo>
                  <a:lnTo>
                    <a:pt x="3433" y="404"/>
                  </a:lnTo>
                  <a:lnTo>
                    <a:pt x="3322" y="406"/>
                  </a:lnTo>
                  <a:lnTo>
                    <a:pt x="3321" y="399"/>
                  </a:lnTo>
                  <a:lnTo>
                    <a:pt x="3316" y="399"/>
                  </a:lnTo>
                  <a:lnTo>
                    <a:pt x="3315" y="396"/>
                  </a:lnTo>
                  <a:lnTo>
                    <a:pt x="3307" y="396"/>
                  </a:lnTo>
                  <a:lnTo>
                    <a:pt x="3307" y="396"/>
                  </a:lnTo>
                  <a:lnTo>
                    <a:pt x="3308" y="394"/>
                  </a:lnTo>
                  <a:lnTo>
                    <a:pt x="3307" y="392"/>
                  </a:lnTo>
                  <a:lnTo>
                    <a:pt x="3306" y="391"/>
                  </a:lnTo>
                  <a:lnTo>
                    <a:pt x="3303" y="389"/>
                  </a:lnTo>
                  <a:lnTo>
                    <a:pt x="3301" y="389"/>
                  </a:lnTo>
                  <a:lnTo>
                    <a:pt x="3296" y="389"/>
                  </a:lnTo>
                  <a:lnTo>
                    <a:pt x="3296" y="389"/>
                  </a:lnTo>
                  <a:lnTo>
                    <a:pt x="3291" y="389"/>
                  </a:lnTo>
                  <a:lnTo>
                    <a:pt x="3287" y="392"/>
                  </a:lnTo>
                  <a:lnTo>
                    <a:pt x="3284" y="394"/>
                  </a:lnTo>
                  <a:lnTo>
                    <a:pt x="3283" y="396"/>
                  </a:lnTo>
                  <a:lnTo>
                    <a:pt x="3283" y="401"/>
                  </a:lnTo>
                  <a:lnTo>
                    <a:pt x="3283" y="403"/>
                  </a:lnTo>
                  <a:lnTo>
                    <a:pt x="3278" y="402"/>
                  </a:lnTo>
                  <a:lnTo>
                    <a:pt x="3282" y="199"/>
                  </a:lnTo>
                  <a:lnTo>
                    <a:pt x="3281" y="194"/>
                  </a:lnTo>
                  <a:lnTo>
                    <a:pt x="3281" y="151"/>
                  </a:lnTo>
                  <a:lnTo>
                    <a:pt x="3276" y="146"/>
                  </a:lnTo>
                  <a:lnTo>
                    <a:pt x="3276" y="128"/>
                  </a:lnTo>
                  <a:lnTo>
                    <a:pt x="3271" y="124"/>
                  </a:lnTo>
                  <a:lnTo>
                    <a:pt x="3269" y="111"/>
                  </a:lnTo>
                  <a:lnTo>
                    <a:pt x="3253" y="105"/>
                  </a:lnTo>
                  <a:lnTo>
                    <a:pt x="3232" y="106"/>
                  </a:lnTo>
                  <a:lnTo>
                    <a:pt x="3222" y="105"/>
                  </a:lnTo>
                  <a:lnTo>
                    <a:pt x="3214" y="106"/>
                  </a:lnTo>
                  <a:lnTo>
                    <a:pt x="3206" y="106"/>
                  </a:lnTo>
                  <a:lnTo>
                    <a:pt x="3202" y="105"/>
                  </a:lnTo>
                  <a:lnTo>
                    <a:pt x="3198" y="109"/>
                  </a:lnTo>
                  <a:lnTo>
                    <a:pt x="3199" y="120"/>
                  </a:lnTo>
                  <a:lnTo>
                    <a:pt x="3194" y="120"/>
                  </a:lnTo>
                  <a:lnTo>
                    <a:pt x="3192" y="123"/>
                  </a:lnTo>
                  <a:lnTo>
                    <a:pt x="3192" y="138"/>
                  </a:lnTo>
                  <a:lnTo>
                    <a:pt x="3179" y="138"/>
                  </a:lnTo>
                  <a:lnTo>
                    <a:pt x="3179" y="128"/>
                  </a:lnTo>
                  <a:lnTo>
                    <a:pt x="3173" y="128"/>
                  </a:lnTo>
                  <a:lnTo>
                    <a:pt x="3172" y="125"/>
                  </a:lnTo>
                  <a:lnTo>
                    <a:pt x="3163" y="124"/>
                  </a:lnTo>
                  <a:lnTo>
                    <a:pt x="3162" y="128"/>
                  </a:lnTo>
                  <a:lnTo>
                    <a:pt x="3154" y="128"/>
                  </a:lnTo>
                  <a:lnTo>
                    <a:pt x="3154" y="124"/>
                  </a:lnTo>
                  <a:lnTo>
                    <a:pt x="3145" y="125"/>
                  </a:lnTo>
                  <a:lnTo>
                    <a:pt x="3134" y="126"/>
                  </a:lnTo>
                  <a:lnTo>
                    <a:pt x="3133" y="136"/>
                  </a:lnTo>
                  <a:lnTo>
                    <a:pt x="3129" y="135"/>
                  </a:lnTo>
                  <a:lnTo>
                    <a:pt x="3128" y="126"/>
                  </a:lnTo>
                  <a:lnTo>
                    <a:pt x="3117" y="126"/>
                  </a:lnTo>
                  <a:lnTo>
                    <a:pt x="3117" y="135"/>
                  </a:lnTo>
                  <a:lnTo>
                    <a:pt x="3100" y="135"/>
                  </a:lnTo>
                  <a:lnTo>
                    <a:pt x="3087" y="136"/>
                  </a:lnTo>
                  <a:lnTo>
                    <a:pt x="3085" y="198"/>
                  </a:lnTo>
                  <a:lnTo>
                    <a:pt x="3040" y="200"/>
                  </a:lnTo>
                  <a:lnTo>
                    <a:pt x="3038" y="363"/>
                  </a:lnTo>
                  <a:lnTo>
                    <a:pt x="3011" y="364"/>
                  </a:lnTo>
                  <a:lnTo>
                    <a:pt x="3010" y="444"/>
                  </a:lnTo>
                  <a:lnTo>
                    <a:pt x="2999" y="446"/>
                  </a:lnTo>
                  <a:lnTo>
                    <a:pt x="2999" y="421"/>
                  </a:lnTo>
                  <a:lnTo>
                    <a:pt x="2990" y="418"/>
                  </a:lnTo>
                  <a:lnTo>
                    <a:pt x="2990" y="398"/>
                  </a:lnTo>
                  <a:lnTo>
                    <a:pt x="2984" y="397"/>
                  </a:lnTo>
                  <a:lnTo>
                    <a:pt x="2984" y="377"/>
                  </a:lnTo>
                  <a:lnTo>
                    <a:pt x="2941" y="372"/>
                  </a:lnTo>
                  <a:lnTo>
                    <a:pt x="2885" y="375"/>
                  </a:lnTo>
                  <a:lnTo>
                    <a:pt x="2884" y="397"/>
                  </a:lnTo>
                  <a:lnTo>
                    <a:pt x="2876" y="397"/>
                  </a:lnTo>
                  <a:lnTo>
                    <a:pt x="2876" y="418"/>
                  </a:lnTo>
                  <a:lnTo>
                    <a:pt x="2865" y="418"/>
                  </a:lnTo>
                  <a:lnTo>
                    <a:pt x="2865" y="449"/>
                  </a:lnTo>
                  <a:lnTo>
                    <a:pt x="2854" y="451"/>
                  </a:lnTo>
                  <a:lnTo>
                    <a:pt x="2852" y="498"/>
                  </a:lnTo>
                  <a:lnTo>
                    <a:pt x="2835" y="498"/>
                  </a:lnTo>
                  <a:lnTo>
                    <a:pt x="2835" y="504"/>
                  </a:lnTo>
                  <a:lnTo>
                    <a:pt x="2764" y="502"/>
                  </a:lnTo>
                  <a:lnTo>
                    <a:pt x="2765" y="466"/>
                  </a:lnTo>
                  <a:lnTo>
                    <a:pt x="2726" y="464"/>
                  </a:lnTo>
                  <a:lnTo>
                    <a:pt x="2731" y="461"/>
                  </a:lnTo>
                  <a:lnTo>
                    <a:pt x="2740" y="459"/>
                  </a:lnTo>
                  <a:lnTo>
                    <a:pt x="2741" y="446"/>
                  </a:lnTo>
                  <a:lnTo>
                    <a:pt x="2718" y="446"/>
                  </a:lnTo>
                  <a:lnTo>
                    <a:pt x="2721" y="431"/>
                  </a:lnTo>
                  <a:lnTo>
                    <a:pt x="2658" y="428"/>
                  </a:lnTo>
                  <a:lnTo>
                    <a:pt x="2655" y="432"/>
                  </a:lnTo>
                  <a:lnTo>
                    <a:pt x="2645" y="432"/>
                  </a:lnTo>
                  <a:lnTo>
                    <a:pt x="2646" y="451"/>
                  </a:lnTo>
                  <a:lnTo>
                    <a:pt x="2646" y="451"/>
                  </a:lnTo>
                  <a:lnTo>
                    <a:pt x="2643" y="452"/>
                  </a:lnTo>
                  <a:lnTo>
                    <a:pt x="2641" y="454"/>
                  </a:lnTo>
                  <a:lnTo>
                    <a:pt x="2636" y="456"/>
                  </a:lnTo>
                  <a:lnTo>
                    <a:pt x="2636" y="456"/>
                  </a:lnTo>
                  <a:lnTo>
                    <a:pt x="2622" y="457"/>
                  </a:lnTo>
                  <a:lnTo>
                    <a:pt x="2608" y="456"/>
                  </a:lnTo>
                  <a:lnTo>
                    <a:pt x="2608" y="418"/>
                  </a:lnTo>
                  <a:lnTo>
                    <a:pt x="2598" y="418"/>
                  </a:lnTo>
                  <a:lnTo>
                    <a:pt x="2598" y="352"/>
                  </a:lnTo>
                  <a:lnTo>
                    <a:pt x="2588" y="349"/>
                  </a:lnTo>
                  <a:lnTo>
                    <a:pt x="2588" y="289"/>
                  </a:lnTo>
                  <a:lnTo>
                    <a:pt x="2586" y="285"/>
                  </a:lnTo>
                  <a:lnTo>
                    <a:pt x="2577" y="284"/>
                  </a:lnTo>
                  <a:lnTo>
                    <a:pt x="2578" y="237"/>
                  </a:lnTo>
                  <a:lnTo>
                    <a:pt x="2563" y="225"/>
                  </a:lnTo>
                  <a:lnTo>
                    <a:pt x="2524" y="222"/>
                  </a:lnTo>
                  <a:lnTo>
                    <a:pt x="2434" y="218"/>
                  </a:lnTo>
                  <a:lnTo>
                    <a:pt x="2435" y="154"/>
                  </a:lnTo>
                  <a:lnTo>
                    <a:pt x="2313" y="141"/>
                  </a:lnTo>
                  <a:lnTo>
                    <a:pt x="2313" y="134"/>
                  </a:lnTo>
                  <a:lnTo>
                    <a:pt x="2281" y="130"/>
                  </a:lnTo>
                  <a:lnTo>
                    <a:pt x="2246" y="119"/>
                  </a:lnTo>
                  <a:lnTo>
                    <a:pt x="2246" y="109"/>
                  </a:lnTo>
                  <a:lnTo>
                    <a:pt x="2225" y="108"/>
                  </a:lnTo>
                  <a:lnTo>
                    <a:pt x="2225" y="96"/>
                  </a:lnTo>
                  <a:lnTo>
                    <a:pt x="2174" y="89"/>
                  </a:lnTo>
                  <a:lnTo>
                    <a:pt x="2140" y="90"/>
                  </a:lnTo>
                  <a:lnTo>
                    <a:pt x="2140" y="156"/>
                  </a:lnTo>
                  <a:lnTo>
                    <a:pt x="2066" y="156"/>
                  </a:lnTo>
                  <a:lnTo>
                    <a:pt x="2066" y="451"/>
                  </a:lnTo>
                  <a:lnTo>
                    <a:pt x="2059" y="451"/>
                  </a:lnTo>
                  <a:lnTo>
                    <a:pt x="2059" y="422"/>
                  </a:lnTo>
                  <a:lnTo>
                    <a:pt x="2055" y="422"/>
                  </a:lnTo>
                  <a:lnTo>
                    <a:pt x="2055" y="451"/>
                  </a:lnTo>
                  <a:lnTo>
                    <a:pt x="2050" y="451"/>
                  </a:lnTo>
                  <a:lnTo>
                    <a:pt x="2050" y="697"/>
                  </a:lnTo>
                  <a:lnTo>
                    <a:pt x="2035" y="697"/>
                  </a:lnTo>
                  <a:lnTo>
                    <a:pt x="2035" y="711"/>
                  </a:lnTo>
                  <a:lnTo>
                    <a:pt x="2030" y="711"/>
                  </a:lnTo>
                  <a:lnTo>
                    <a:pt x="2030" y="590"/>
                  </a:lnTo>
                  <a:lnTo>
                    <a:pt x="2030" y="590"/>
                  </a:lnTo>
                  <a:lnTo>
                    <a:pt x="2030" y="575"/>
                  </a:lnTo>
                  <a:lnTo>
                    <a:pt x="2030" y="567"/>
                  </a:lnTo>
                  <a:lnTo>
                    <a:pt x="2029" y="561"/>
                  </a:lnTo>
                  <a:lnTo>
                    <a:pt x="2029" y="561"/>
                  </a:lnTo>
                  <a:lnTo>
                    <a:pt x="1975" y="559"/>
                  </a:lnTo>
                  <a:lnTo>
                    <a:pt x="1975" y="527"/>
                  </a:lnTo>
                  <a:lnTo>
                    <a:pt x="1915" y="527"/>
                  </a:lnTo>
                  <a:lnTo>
                    <a:pt x="1915" y="559"/>
                  </a:lnTo>
                  <a:lnTo>
                    <a:pt x="1897" y="559"/>
                  </a:lnTo>
                  <a:lnTo>
                    <a:pt x="1897" y="702"/>
                  </a:lnTo>
                  <a:lnTo>
                    <a:pt x="1844" y="702"/>
                  </a:lnTo>
                  <a:lnTo>
                    <a:pt x="1844" y="635"/>
                  </a:lnTo>
                  <a:lnTo>
                    <a:pt x="1838" y="635"/>
                  </a:lnTo>
                  <a:lnTo>
                    <a:pt x="1838" y="630"/>
                  </a:lnTo>
                  <a:lnTo>
                    <a:pt x="1826" y="630"/>
                  </a:lnTo>
                  <a:lnTo>
                    <a:pt x="1826" y="635"/>
                  </a:lnTo>
                  <a:lnTo>
                    <a:pt x="1793" y="635"/>
                  </a:lnTo>
                  <a:lnTo>
                    <a:pt x="1793" y="360"/>
                  </a:lnTo>
                  <a:lnTo>
                    <a:pt x="1793" y="360"/>
                  </a:lnTo>
                  <a:lnTo>
                    <a:pt x="1789" y="359"/>
                  </a:lnTo>
                  <a:lnTo>
                    <a:pt x="1783" y="358"/>
                  </a:lnTo>
                  <a:lnTo>
                    <a:pt x="1779" y="355"/>
                  </a:lnTo>
                  <a:lnTo>
                    <a:pt x="1779" y="355"/>
                  </a:lnTo>
                  <a:lnTo>
                    <a:pt x="1779" y="255"/>
                  </a:lnTo>
                  <a:lnTo>
                    <a:pt x="1779" y="255"/>
                  </a:lnTo>
                  <a:lnTo>
                    <a:pt x="1756" y="250"/>
                  </a:lnTo>
                  <a:lnTo>
                    <a:pt x="1684" y="250"/>
                  </a:lnTo>
                  <a:lnTo>
                    <a:pt x="1684" y="238"/>
                  </a:lnTo>
                  <a:lnTo>
                    <a:pt x="1465" y="238"/>
                  </a:lnTo>
                  <a:lnTo>
                    <a:pt x="1465" y="238"/>
                  </a:lnTo>
                  <a:lnTo>
                    <a:pt x="1464" y="429"/>
                  </a:lnTo>
                  <a:lnTo>
                    <a:pt x="1464" y="429"/>
                  </a:lnTo>
                  <a:lnTo>
                    <a:pt x="1464" y="429"/>
                  </a:lnTo>
                  <a:lnTo>
                    <a:pt x="1377" y="429"/>
                  </a:lnTo>
                  <a:lnTo>
                    <a:pt x="1325" y="453"/>
                  </a:lnTo>
                  <a:lnTo>
                    <a:pt x="1325" y="441"/>
                  </a:lnTo>
                  <a:lnTo>
                    <a:pt x="1325" y="441"/>
                  </a:lnTo>
                  <a:lnTo>
                    <a:pt x="1325" y="414"/>
                  </a:lnTo>
                  <a:lnTo>
                    <a:pt x="1325" y="414"/>
                  </a:lnTo>
                  <a:lnTo>
                    <a:pt x="1326" y="197"/>
                  </a:lnTo>
                  <a:lnTo>
                    <a:pt x="1326" y="197"/>
                  </a:lnTo>
                  <a:lnTo>
                    <a:pt x="1316" y="194"/>
                  </a:lnTo>
                  <a:lnTo>
                    <a:pt x="1306" y="192"/>
                  </a:lnTo>
                  <a:lnTo>
                    <a:pt x="1128" y="192"/>
                  </a:lnTo>
                  <a:lnTo>
                    <a:pt x="1128" y="192"/>
                  </a:lnTo>
                  <a:lnTo>
                    <a:pt x="1126" y="355"/>
                  </a:lnTo>
                  <a:lnTo>
                    <a:pt x="1126" y="355"/>
                  </a:lnTo>
                  <a:lnTo>
                    <a:pt x="1126" y="399"/>
                  </a:lnTo>
                  <a:lnTo>
                    <a:pt x="1126" y="399"/>
                  </a:lnTo>
                  <a:lnTo>
                    <a:pt x="1126" y="409"/>
                  </a:lnTo>
                  <a:lnTo>
                    <a:pt x="1126" y="413"/>
                  </a:lnTo>
                  <a:lnTo>
                    <a:pt x="1124" y="417"/>
                  </a:lnTo>
                  <a:lnTo>
                    <a:pt x="1124" y="418"/>
                  </a:lnTo>
                  <a:lnTo>
                    <a:pt x="1124" y="418"/>
                  </a:lnTo>
                  <a:lnTo>
                    <a:pt x="1119" y="417"/>
                  </a:lnTo>
                  <a:lnTo>
                    <a:pt x="1119" y="417"/>
                  </a:lnTo>
                  <a:lnTo>
                    <a:pt x="1118" y="416"/>
                  </a:lnTo>
                  <a:lnTo>
                    <a:pt x="1118" y="416"/>
                  </a:lnTo>
                  <a:lnTo>
                    <a:pt x="1118" y="403"/>
                  </a:lnTo>
                  <a:lnTo>
                    <a:pt x="1118" y="403"/>
                  </a:lnTo>
                  <a:lnTo>
                    <a:pt x="1099" y="401"/>
                  </a:lnTo>
                  <a:lnTo>
                    <a:pt x="1099" y="401"/>
                  </a:lnTo>
                  <a:lnTo>
                    <a:pt x="1098" y="387"/>
                  </a:lnTo>
                  <a:lnTo>
                    <a:pt x="1098" y="387"/>
                  </a:lnTo>
                  <a:lnTo>
                    <a:pt x="1081" y="384"/>
                  </a:lnTo>
                  <a:lnTo>
                    <a:pt x="1081" y="384"/>
                  </a:lnTo>
                  <a:lnTo>
                    <a:pt x="1079" y="384"/>
                  </a:lnTo>
                  <a:lnTo>
                    <a:pt x="1079" y="369"/>
                  </a:lnTo>
                  <a:lnTo>
                    <a:pt x="1076" y="369"/>
                  </a:lnTo>
                  <a:lnTo>
                    <a:pt x="1076" y="368"/>
                  </a:lnTo>
                  <a:lnTo>
                    <a:pt x="1076" y="368"/>
                  </a:lnTo>
                  <a:lnTo>
                    <a:pt x="1071" y="368"/>
                  </a:lnTo>
                  <a:lnTo>
                    <a:pt x="1067" y="368"/>
                  </a:lnTo>
                  <a:lnTo>
                    <a:pt x="1067" y="363"/>
                  </a:lnTo>
                  <a:lnTo>
                    <a:pt x="1067" y="363"/>
                  </a:lnTo>
                  <a:lnTo>
                    <a:pt x="1036" y="362"/>
                  </a:lnTo>
                  <a:lnTo>
                    <a:pt x="1036" y="358"/>
                  </a:lnTo>
                  <a:lnTo>
                    <a:pt x="1027" y="358"/>
                  </a:lnTo>
                  <a:lnTo>
                    <a:pt x="1027" y="360"/>
                  </a:lnTo>
                  <a:lnTo>
                    <a:pt x="1027" y="360"/>
                  </a:lnTo>
                  <a:lnTo>
                    <a:pt x="1026" y="362"/>
                  </a:lnTo>
                  <a:lnTo>
                    <a:pt x="979" y="362"/>
                  </a:lnTo>
                  <a:lnTo>
                    <a:pt x="979" y="365"/>
                  </a:lnTo>
                  <a:lnTo>
                    <a:pt x="979" y="365"/>
                  </a:lnTo>
                  <a:lnTo>
                    <a:pt x="960" y="367"/>
                  </a:lnTo>
                  <a:lnTo>
                    <a:pt x="960" y="471"/>
                  </a:lnTo>
                  <a:lnTo>
                    <a:pt x="960" y="471"/>
                  </a:lnTo>
                  <a:lnTo>
                    <a:pt x="960" y="476"/>
                  </a:lnTo>
                  <a:lnTo>
                    <a:pt x="959" y="479"/>
                  </a:lnTo>
                  <a:lnTo>
                    <a:pt x="959" y="526"/>
                  </a:lnTo>
                  <a:lnTo>
                    <a:pt x="959" y="526"/>
                  </a:lnTo>
                  <a:lnTo>
                    <a:pt x="959" y="537"/>
                  </a:lnTo>
                  <a:lnTo>
                    <a:pt x="959" y="543"/>
                  </a:lnTo>
                  <a:lnTo>
                    <a:pt x="958" y="547"/>
                  </a:lnTo>
                  <a:lnTo>
                    <a:pt x="958" y="547"/>
                  </a:lnTo>
                  <a:lnTo>
                    <a:pt x="932" y="548"/>
                  </a:lnTo>
                  <a:lnTo>
                    <a:pt x="932" y="548"/>
                  </a:lnTo>
                  <a:lnTo>
                    <a:pt x="933" y="454"/>
                  </a:lnTo>
                  <a:lnTo>
                    <a:pt x="933" y="454"/>
                  </a:lnTo>
                  <a:lnTo>
                    <a:pt x="914" y="453"/>
                  </a:lnTo>
                  <a:lnTo>
                    <a:pt x="914" y="453"/>
                  </a:lnTo>
                  <a:lnTo>
                    <a:pt x="913" y="434"/>
                  </a:lnTo>
                  <a:lnTo>
                    <a:pt x="900" y="434"/>
                  </a:lnTo>
                  <a:lnTo>
                    <a:pt x="900" y="434"/>
                  </a:lnTo>
                  <a:lnTo>
                    <a:pt x="898" y="434"/>
                  </a:lnTo>
                  <a:lnTo>
                    <a:pt x="898" y="434"/>
                  </a:lnTo>
                  <a:lnTo>
                    <a:pt x="893" y="428"/>
                  </a:lnTo>
                  <a:lnTo>
                    <a:pt x="883" y="426"/>
                  </a:lnTo>
                  <a:lnTo>
                    <a:pt x="883" y="426"/>
                  </a:lnTo>
                  <a:lnTo>
                    <a:pt x="883" y="422"/>
                  </a:lnTo>
                  <a:lnTo>
                    <a:pt x="883" y="418"/>
                  </a:lnTo>
                  <a:lnTo>
                    <a:pt x="879" y="418"/>
                  </a:lnTo>
                  <a:lnTo>
                    <a:pt x="879" y="418"/>
                  </a:lnTo>
                  <a:lnTo>
                    <a:pt x="879" y="418"/>
                  </a:lnTo>
                  <a:lnTo>
                    <a:pt x="877" y="417"/>
                  </a:lnTo>
                  <a:lnTo>
                    <a:pt x="877" y="414"/>
                  </a:lnTo>
                  <a:lnTo>
                    <a:pt x="873" y="414"/>
                  </a:lnTo>
                  <a:lnTo>
                    <a:pt x="873" y="414"/>
                  </a:lnTo>
                  <a:lnTo>
                    <a:pt x="872" y="433"/>
                  </a:lnTo>
                  <a:lnTo>
                    <a:pt x="872" y="433"/>
                  </a:lnTo>
                  <a:lnTo>
                    <a:pt x="861" y="432"/>
                  </a:lnTo>
                  <a:lnTo>
                    <a:pt x="861" y="433"/>
                  </a:lnTo>
                  <a:lnTo>
                    <a:pt x="860" y="433"/>
                  </a:lnTo>
                  <a:lnTo>
                    <a:pt x="860" y="433"/>
                  </a:lnTo>
                  <a:lnTo>
                    <a:pt x="861" y="443"/>
                  </a:lnTo>
                  <a:lnTo>
                    <a:pt x="860" y="448"/>
                  </a:lnTo>
                  <a:lnTo>
                    <a:pt x="860" y="452"/>
                  </a:lnTo>
                  <a:lnTo>
                    <a:pt x="860" y="452"/>
                  </a:lnTo>
                  <a:lnTo>
                    <a:pt x="841" y="451"/>
                  </a:lnTo>
                  <a:lnTo>
                    <a:pt x="841" y="451"/>
                  </a:lnTo>
                  <a:lnTo>
                    <a:pt x="841" y="404"/>
                  </a:lnTo>
                  <a:lnTo>
                    <a:pt x="841" y="404"/>
                  </a:lnTo>
                  <a:lnTo>
                    <a:pt x="825" y="402"/>
                  </a:lnTo>
                  <a:lnTo>
                    <a:pt x="825" y="402"/>
                  </a:lnTo>
                  <a:lnTo>
                    <a:pt x="828" y="394"/>
                  </a:lnTo>
                  <a:lnTo>
                    <a:pt x="828" y="394"/>
                  </a:lnTo>
                  <a:lnTo>
                    <a:pt x="823" y="393"/>
                  </a:lnTo>
                  <a:lnTo>
                    <a:pt x="820" y="392"/>
                  </a:lnTo>
                  <a:lnTo>
                    <a:pt x="820" y="392"/>
                  </a:lnTo>
                  <a:lnTo>
                    <a:pt x="815" y="392"/>
                  </a:lnTo>
                  <a:lnTo>
                    <a:pt x="815" y="402"/>
                  </a:lnTo>
                  <a:lnTo>
                    <a:pt x="815" y="402"/>
                  </a:lnTo>
                  <a:lnTo>
                    <a:pt x="813" y="402"/>
                  </a:lnTo>
                  <a:lnTo>
                    <a:pt x="813" y="402"/>
                  </a:lnTo>
                  <a:lnTo>
                    <a:pt x="788" y="402"/>
                  </a:lnTo>
                  <a:lnTo>
                    <a:pt x="788" y="402"/>
                  </a:lnTo>
                  <a:lnTo>
                    <a:pt x="780" y="402"/>
                  </a:lnTo>
                  <a:lnTo>
                    <a:pt x="773" y="401"/>
                  </a:lnTo>
                  <a:lnTo>
                    <a:pt x="773" y="401"/>
                  </a:lnTo>
                  <a:lnTo>
                    <a:pt x="771" y="391"/>
                  </a:lnTo>
                  <a:lnTo>
                    <a:pt x="771" y="391"/>
                  </a:lnTo>
                  <a:lnTo>
                    <a:pt x="764" y="391"/>
                  </a:lnTo>
                  <a:lnTo>
                    <a:pt x="761" y="391"/>
                  </a:lnTo>
                  <a:lnTo>
                    <a:pt x="759" y="392"/>
                  </a:lnTo>
                  <a:lnTo>
                    <a:pt x="759" y="392"/>
                  </a:lnTo>
                  <a:lnTo>
                    <a:pt x="745" y="391"/>
                  </a:lnTo>
                  <a:lnTo>
                    <a:pt x="738" y="391"/>
                  </a:lnTo>
                  <a:lnTo>
                    <a:pt x="733" y="392"/>
                  </a:lnTo>
                  <a:lnTo>
                    <a:pt x="733" y="392"/>
                  </a:lnTo>
                  <a:lnTo>
                    <a:pt x="731" y="396"/>
                  </a:lnTo>
                  <a:lnTo>
                    <a:pt x="733" y="401"/>
                  </a:lnTo>
                  <a:lnTo>
                    <a:pt x="731" y="401"/>
                  </a:lnTo>
                  <a:lnTo>
                    <a:pt x="731" y="402"/>
                  </a:lnTo>
                  <a:lnTo>
                    <a:pt x="725" y="402"/>
                  </a:lnTo>
                  <a:lnTo>
                    <a:pt x="725" y="393"/>
                  </a:lnTo>
                  <a:lnTo>
                    <a:pt x="665" y="393"/>
                  </a:lnTo>
                  <a:lnTo>
                    <a:pt x="665" y="401"/>
                  </a:lnTo>
                  <a:lnTo>
                    <a:pt x="664" y="401"/>
                  </a:lnTo>
                  <a:lnTo>
                    <a:pt x="664" y="402"/>
                  </a:lnTo>
                  <a:lnTo>
                    <a:pt x="664" y="402"/>
                  </a:lnTo>
                  <a:lnTo>
                    <a:pt x="606" y="401"/>
                  </a:lnTo>
                  <a:lnTo>
                    <a:pt x="606" y="434"/>
                  </a:lnTo>
                  <a:lnTo>
                    <a:pt x="605" y="434"/>
                  </a:lnTo>
                  <a:lnTo>
                    <a:pt x="605" y="436"/>
                  </a:lnTo>
                  <a:lnTo>
                    <a:pt x="605" y="436"/>
                  </a:lnTo>
                  <a:lnTo>
                    <a:pt x="584" y="436"/>
                  </a:lnTo>
                  <a:lnTo>
                    <a:pt x="562" y="434"/>
                  </a:lnTo>
                  <a:lnTo>
                    <a:pt x="562" y="434"/>
                  </a:lnTo>
                  <a:lnTo>
                    <a:pt x="561" y="431"/>
                  </a:lnTo>
                  <a:lnTo>
                    <a:pt x="560" y="431"/>
                  </a:lnTo>
                  <a:lnTo>
                    <a:pt x="560" y="431"/>
                  </a:lnTo>
                  <a:lnTo>
                    <a:pt x="558" y="434"/>
                  </a:lnTo>
                  <a:lnTo>
                    <a:pt x="558" y="434"/>
                  </a:lnTo>
                  <a:lnTo>
                    <a:pt x="550" y="434"/>
                  </a:lnTo>
                  <a:lnTo>
                    <a:pt x="550" y="437"/>
                  </a:lnTo>
                  <a:lnTo>
                    <a:pt x="500" y="437"/>
                  </a:lnTo>
                  <a:lnTo>
                    <a:pt x="500" y="245"/>
                  </a:lnTo>
                  <a:lnTo>
                    <a:pt x="500" y="245"/>
                  </a:lnTo>
                  <a:lnTo>
                    <a:pt x="496" y="245"/>
                  </a:lnTo>
                  <a:lnTo>
                    <a:pt x="496" y="245"/>
                  </a:lnTo>
                  <a:lnTo>
                    <a:pt x="495" y="244"/>
                  </a:lnTo>
                  <a:lnTo>
                    <a:pt x="486" y="244"/>
                  </a:lnTo>
                  <a:lnTo>
                    <a:pt x="486" y="95"/>
                  </a:lnTo>
                  <a:lnTo>
                    <a:pt x="486" y="95"/>
                  </a:lnTo>
                  <a:lnTo>
                    <a:pt x="482" y="94"/>
                  </a:lnTo>
                  <a:lnTo>
                    <a:pt x="460" y="94"/>
                  </a:lnTo>
                  <a:lnTo>
                    <a:pt x="460" y="93"/>
                  </a:lnTo>
                  <a:lnTo>
                    <a:pt x="460" y="93"/>
                  </a:lnTo>
                  <a:lnTo>
                    <a:pt x="458" y="91"/>
                  </a:lnTo>
                  <a:lnTo>
                    <a:pt x="458" y="90"/>
                  </a:lnTo>
                  <a:lnTo>
                    <a:pt x="458" y="89"/>
                  </a:lnTo>
                  <a:lnTo>
                    <a:pt x="457" y="88"/>
                  </a:lnTo>
                  <a:lnTo>
                    <a:pt x="457" y="88"/>
                  </a:lnTo>
                  <a:lnTo>
                    <a:pt x="455" y="85"/>
                  </a:lnTo>
                  <a:lnTo>
                    <a:pt x="455" y="85"/>
                  </a:lnTo>
                  <a:lnTo>
                    <a:pt x="455" y="80"/>
                  </a:lnTo>
                  <a:lnTo>
                    <a:pt x="455" y="80"/>
                  </a:lnTo>
                  <a:lnTo>
                    <a:pt x="452" y="79"/>
                  </a:lnTo>
                  <a:lnTo>
                    <a:pt x="452" y="78"/>
                  </a:lnTo>
                  <a:lnTo>
                    <a:pt x="451" y="78"/>
                  </a:lnTo>
                  <a:lnTo>
                    <a:pt x="451" y="78"/>
                  </a:lnTo>
                  <a:lnTo>
                    <a:pt x="448" y="75"/>
                  </a:lnTo>
                  <a:lnTo>
                    <a:pt x="448" y="75"/>
                  </a:lnTo>
                  <a:lnTo>
                    <a:pt x="441" y="68"/>
                  </a:lnTo>
                  <a:lnTo>
                    <a:pt x="441" y="66"/>
                  </a:lnTo>
                  <a:lnTo>
                    <a:pt x="440" y="66"/>
                  </a:lnTo>
                  <a:lnTo>
                    <a:pt x="440" y="66"/>
                  </a:lnTo>
                  <a:lnTo>
                    <a:pt x="437" y="63"/>
                  </a:lnTo>
                  <a:lnTo>
                    <a:pt x="437" y="63"/>
                  </a:lnTo>
                  <a:lnTo>
                    <a:pt x="427" y="53"/>
                  </a:lnTo>
                  <a:lnTo>
                    <a:pt x="418" y="43"/>
                  </a:lnTo>
                  <a:lnTo>
                    <a:pt x="418" y="43"/>
                  </a:lnTo>
                  <a:lnTo>
                    <a:pt x="406" y="31"/>
                  </a:lnTo>
                  <a:lnTo>
                    <a:pt x="406" y="30"/>
                  </a:lnTo>
                  <a:lnTo>
                    <a:pt x="404" y="30"/>
                  </a:lnTo>
                  <a:lnTo>
                    <a:pt x="404" y="30"/>
                  </a:lnTo>
                  <a:lnTo>
                    <a:pt x="404" y="11"/>
                  </a:lnTo>
                  <a:lnTo>
                    <a:pt x="404" y="11"/>
                  </a:lnTo>
                  <a:lnTo>
                    <a:pt x="403" y="11"/>
                  </a:lnTo>
                  <a:lnTo>
                    <a:pt x="403" y="11"/>
                  </a:lnTo>
                  <a:lnTo>
                    <a:pt x="382" y="11"/>
                  </a:lnTo>
                  <a:lnTo>
                    <a:pt x="382" y="11"/>
                  </a:lnTo>
                  <a:lnTo>
                    <a:pt x="383" y="29"/>
                  </a:lnTo>
                  <a:lnTo>
                    <a:pt x="383" y="29"/>
                  </a:lnTo>
                  <a:lnTo>
                    <a:pt x="376" y="38"/>
                  </a:lnTo>
                  <a:lnTo>
                    <a:pt x="376" y="38"/>
                  </a:lnTo>
                  <a:lnTo>
                    <a:pt x="367" y="45"/>
                  </a:lnTo>
                  <a:lnTo>
                    <a:pt x="367" y="45"/>
                  </a:lnTo>
                  <a:lnTo>
                    <a:pt x="362" y="51"/>
                  </a:lnTo>
                  <a:lnTo>
                    <a:pt x="362" y="51"/>
                  </a:lnTo>
                  <a:lnTo>
                    <a:pt x="361" y="51"/>
                  </a:lnTo>
                  <a:lnTo>
                    <a:pt x="361" y="54"/>
                  </a:lnTo>
                  <a:lnTo>
                    <a:pt x="361" y="54"/>
                  </a:lnTo>
                  <a:lnTo>
                    <a:pt x="351" y="63"/>
                  </a:lnTo>
                  <a:lnTo>
                    <a:pt x="351" y="63"/>
                  </a:lnTo>
                  <a:lnTo>
                    <a:pt x="344" y="69"/>
                  </a:lnTo>
                  <a:lnTo>
                    <a:pt x="341" y="73"/>
                  </a:lnTo>
                  <a:lnTo>
                    <a:pt x="338" y="74"/>
                  </a:lnTo>
                  <a:lnTo>
                    <a:pt x="338" y="75"/>
                  </a:lnTo>
                  <a:lnTo>
                    <a:pt x="333" y="75"/>
                  </a:lnTo>
                  <a:lnTo>
                    <a:pt x="333" y="81"/>
                  </a:lnTo>
                  <a:lnTo>
                    <a:pt x="333" y="81"/>
                  </a:lnTo>
                  <a:lnTo>
                    <a:pt x="332" y="83"/>
                  </a:lnTo>
                  <a:lnTo>
                    <a:pt x="329" y="83"/>
                  </a:lnTo>
                  <a:lnTo>
                    <a:pt x="329" y="93"/>
                  </a:lnTo>
                  <a:lnTo>
                    <a:pt x="329" y="93"/>
                  </a:lnTo>
                  <a:lnTo>
                    <a:pt x="328" y="94"/>
                  </a:lnTo>
                  <a:lnTo>
                    <a:pt x="313" y="94"/>
                  </a:lnTo>
                  <a:lnTo>
                    <a:pt x="313" y="94"/>
                  </a:lnTo>
                  <a:lnTo>
                    <a:pt x="311" y="90"/>
                  </a:lnTo>
                  <a:lnTo>
                    <a:pt x="311" y="90"/>
                  </a:lnTo>
                  <a:lnTo>
                    <a:pt x="301" y="91"/>
                  </a:lnTo>
                  <a:lnTo>
                    <a:pt x="301" y="91"/>
                  </a:lnTo>
                  <a:lnTo>
                    <a:pt x="299" y="96"/>
                  </a:lnTo>
                  <a:lnTo>
                    <a:pt x="298" y="96"/>
                  </a:lnTo>
                  <a:lnTo>
                    <a:pt x="298" y="99"/>
                  </a:lnTo>
                  <a:lnTo>
                    <a:pt x="297" y="99"/>
                  </a:lnTo>
                  <a:lnTo>
                    <a:pt x="297" y="101"/>
                  </a:lnTo>
                  <a:lnTo>
                    <a:pt x="296" y="101"/>
                  </a:lnTo>
                  <a:lnTo>
                    <a:pt x="296" y="104"/>
                  </a:lnTo>
                  <a:lnTo>
                    <a:pt x="296" y="104"/>
                  </a:lnTo>
                  <a:lnTo>
                    <a:pt x="296" y="105"/>
                  </a:lnTo>
                  <a:lnTo>
                    <a:pt x="294" y="105"/>
                  </a:lnTo>
                  <a:lnTo>
                    <a:pt x="294" y="105"/>
                  </a:lnTo>
                  <a:lnTo>
                    <a:pt x="294" y="108"/>
                  </a:lnTo>
                  <a:lnTo>
                    <a:pt x="293" y="110"/>
                  </a:lnTo>
                  <a:lnTo>
                    <a:pt x="293" y="110"/>
                  </a:lnTo>
                  <a:lnTo>
                    <a:pt x="292" y="111"/>
                  </a:lnTo>
                  <a:lnTo>
                    <a:pt x="292" y="111"/>
                  </a:lnTo>
                  <a:lnTo>
                    <a:pt x="291" y="106"/>
                  </a:lnTo>
                  <a:lnTo>
                    <a:pt x="291" y="101"/>
                  </a:lnTo>
                  <a:lnTo>
                    <a:pt x="289" y="101"/>
                  </a:lnTo>
                  <a:lnTo>
                    <a:pt x="289" y="88"/>
                  </a:lnTo>
                  <a:lnTo>
                    <a:pt x="289" y="88"/>
                  </a:lnTo>
                  <a:lnTo>
                    <a:pt x="284" y="88"/>
                  </a:lnTo>
                  <a:lnTo>
                    <a:pt x="279" y="86"/>
                  </a:lnTo>
                  <a:lnTo>
                    <a:pt x="279" y="86"/>
                  </a:lnTo>
                  <a:lnTo>
                    <a:pt x="277" y="85"/>
                  </a:lnTo>
                  <a:lnTo>
                    <a:pt x="277" y="85"/>
                  </a:lnTo>
                  <a:lnTo>
                    <a:pt x="275" y="44"/>
                  </a:lnTo>
                  <a:lnTo>
                    <a:pt x="253" y="44"/>
                  </a:lnTo>
                  <a:lnTo>
                    <a:pt x="253" y="44"/>
                  </a:lnTo>
                  <a:lnTo>
                    <a:pt x="250" y="44"/>
                  </a:lnTo>
                  <a:lnTo>
                    <a:pt x="178" y="44"/>
                  </a:lnTo>
                  <a:lnTo>
                    <a:pt x="178" y="44"/>
                  </a:lnTo>
                  <a:lnTo>
                    <a:pt x="174" y="46"/>
                  </a:lnTo>
                  <a:lnTo>
                    <a:pt x="169" y="49"/>
                  </a:lnTo>
                  <a:lnTo>
                    <a:pt x="169" y="49"/>
                  </a:lnTo>
                  <a:lnTo>
                    <a:pt x="170" y="51"/>
                  </a:lnTo>
                  <a:lnTo>
                    <a:pt x="170" y="51"/>
                  </a:lnTo>
                  <a:lnTo>
                    <a:pt x="169" y="55"/>
                  </a:lnTo>
                  <a:lnTo>
                    <a:pt x="169" y="59"/>
                  </a:lnTo>
                  <a:lnTo>
                    <a:pt x="158" y="59"/>
                  </a:lnTo>
                  <a:lnTo>
                    <a:pt x="158" y="59"/>
                  </a:lnTo>
                  <a:lnTo>
                    <a:pt x="159" y="81"/>
                  </a:lnTo>
                  <a:lnTo>
                    <a:pt x="128" y="81"/>
                  </a:lnTo>
                  <a:lnTo>
                    <a:pt x="128" y="81"/>
                  </a:lnTo>
                  <a:lnTo>
                    <a:pt x="129" y="104"/>
                  </a:lnTo>
                  <a:lnTo>
                    <a:pt x="128" y="115"/>
                  </a:lnTo>
                  <a:lnTo>
                    <a:pt x="128" y="125"/>
                  </a:lnTo>
                  <a:lnTo>
                    <a:pt x="119" y="125"/>
                  </a:lnTo>
                  <a:lnTo>
                    <a:pt x="119" y="125"/>
                  </a:lnTo>
                  <a:lnTo>
                    <a:pt x="116" y="738"/>
                  </a:lnTo>
                  <a:lnTo>
                    <a:pt x="110" y="738"/>
                  </a:lnTo>
                  <a:lnTo>
                    <a:pt x="110" y="755"/>
                  </a:lnTo>
                  <a:lnTo>
                    <a:pt x="101" y="755"/>
                  </a:lnTo>
                  <a:lnTo>
                    <a:pt x="101" y="841"/>
                  </a:lnTo>
                  <a:lnTo>
                    <a:pt x="61" y="841"/>
                  </a:lnTo>
                  <a:lnTo>
                    <a:pt x="61" y="839"/>
                  </a:lnTo>
                  <a:lnTo>
                    <a:pt x="45" y="839"/>
                  </a:lnTo>
                  <a:lnTo>
                    <a:pt x="45" y="922"/>
                  </a:lnTo>
                  <a:lnTo>
                    <a:pt x="44" y="922"/>
                  </a:lnTo>
                  <a:lnTo>
                    <a:pt x="44" y="939"/>
                  </a:lnTo>
                  <a:lnTo>
                    <a:pt x="39" y="939"/>
                  </a:lnTo>
                  <a:lnTo>
                    <a:pt x="39" y="943"/>
                  </a:lnTo>
                  <a:lnTo>
                    <a:pt x="31" y="943"/>
                  </a:lnTo>
                  <a:lnTo>
                    <a:pt x="31" y="946"/>
                  </a:lnTo>
                  <a:lnTo>
                    <a:pt x="34" y="946"/>
                  </a:lnTo>
                  <a:lnTo>
                    <a:pt x="34" y="946"/>
                  </a:lnTo>
                  <a:lnTo>
                    <a:pt x="35" y="949"/>
                  </a:lnTo>
                  <a:lnTo>
                    <a:pt x="35" y="951"/>
                  </a:lnTo>
                  <a:lnTo>
                    <a:pt x="35" y="958"/>
                  </a:lnTo>
                  <a:lnTo>
                    <a:pt x="28" y="958"/>
                  </a:lnTo>
                  <a:lnTo>
                    <a:pt x="28" y="970"/>
                  </a:lnTo>
                  <a:lnTo>
                    <a:pt x="28" y="970"/>
                  </a:lnTo>
                  <a:lnTo>
                    <a:pt x="13" y="970"/>
                  </a:lnTo>
                  <a:lnTo>
                    <a:pt x="6" y="970"/>
                  </a:lnTo>
                  <a:lnTo>
                    <a:pt x="0" y="971"/>
                  </a:lnTo>
                  <a:lnTo>
                    <a:pt x="0" y="1318"/>
                  </a:lnTo>
                  <a:lnTo>
                    <a:pt x="2080" y="1318"/>
                  </a:lnTo>
                  <a:lnTo>
                    <a:pt x="2080" y="1317"/>
                  </a:lnTo>
                  <a:lnTo>
                    <a:pt x="5760" y="1317"/>
                  </a:lnTo>
                  <a:lnTo>
                    <a:pt x="5760" y="595"/>
                  </a:lnTo>
                  <a:lnTo>
                    <a:pt x="5742" y="590"/>
                  </a:lnTo>
                  <a:close/>
                </a:path>
              </a:pathLst>
            </a:custGeom>
            <a:solidFill>
              <a:srgbClr val="FFC000"/>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grpSp>
      <p:sp>
        <p:nvSpPr>
          <p:cNvPr id="201" name="Rectangle 200"/>
          <p:cNvSpPr/>
          <p:nvPr/>
        </p:nvSpPr>
        <p:spPr bwMode="auto">
          <a:xfrm>
            <a:off x="1" y="47389"/>
            <a:ext cx="9126034" cy="452561"/>
          </a:xfrm>
          <a:prstGeom prst="rect">
            <a:avLst/>
          </a:prstGeom>
          <a:solidFill>
            <a:srgbClr val="00194C"/>
          </a:solidFill>
          <a:ln>
            <a:noFill/>
          </a:ln>
        </p:spPr>
        <p:style>
          <a:lnRef idx="0">
            <a:scrgbClr r="0" g="0" b="0"/>
          </a:lnRef>
          <a:fillRef idx="0">
            <a:scrgbClr r="0" g="0" b="0"/>
          </a:fillRef>
          <a:effectRef idx="0">
            <a:scrgbClr r="0" g="0" b="0"/>
          </a:effectRef>
          <a:fontRef idx="minor">
            <a:schemeClr val="lt1"/>
          </a:fontRef>
        </p:style>
        <p:txBody>
          <a:bodyPr vert="horz" wrap="square" lIns="0" tIns="0" rIns="0" bIns="0" numCol="1" rtlCol="0" anchor="ctr" anchorCtr="1" compatLnSpc="1">
            <a:prstTxWarp prst="textNoShape">
              <a:avLst/>
            </a:prstTxWarp>
          </a:bodyPr>
          <a:lstStyle/>
          <a:p>
            <a:pPr algn="ctr">
              <a:lnSpc>
                <a:spcPct val="85000"/>
              </a:lnSpc>
              <a:spcBef>
                <a:spcPts val="200"/>
              </a:spcBef>
            </a:pPr>
            <a:r>
              <a:rPr lang="en-US" sz="2800" dirty="0">
                <a:solidFill>
                  <a:srgbClr val="FFFFFF"/>
                </a:solidFill>
                <a:latin typeface="Arial"/>
                <a:cs typeface="Arial"/>
              </a:rPr>
              <a:t>Global Payment Trends</a:t>
            </a:r>
          </a:p>
        </p:txBody>
      </p:sp>
      <p:sp>
        <p:nvSpPr>
          <p:cNvPr id="300" name="Rectangle 299" descr="Light green title bar outline"/>
          <p:cNvSpPr/>
          <p:nvPr/>
        </p:nvSpPr>
        <p:spPr bwMode="auto">
          <a:xfrm>
            <a:off x="1" y="397"/>
            <a:ext cx="9126034" cy="45719"/>
          </a:xfrm>
          <a:prstGeom prst="rect">
            <a:avLst/>
          </a:prstGeom>
          <a:solidFill>
            <a:srgbClr val="0A783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Times" pitchFamily="-97" charset="0"/>
            </a:endParaRPr>
          </a:p>
        </p:txBody>
      </p:sp>
      <p:sp>
        <p:nvSpPr>
          <p:cNvPr id="295" name="Rectangle 294" descr="Light green title bar outline"/>
          <p:cNvSpPr/>
          <p:nvPr/>
        </p:nvSpPr>
        <p:spPr bwMode="auto">
          <a:xfrm>
            <a:off x="-9224" y="499635"/>
            <a:ext cx="9126034" cy="76241"/>
          </a:xfrm>
          <a:prstGeom prst="rect">
            <a:avLst/>
          </a:prstGeom>
          <a:solidFill>
            <a:srgbClr val="0A783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Times" pitchFamily="-97" charset="0"/>
            </a:endParaRPr>
          </a:p>
        </p:txBody>
      </p:sp>
      <p:grpSp>
        <p:nvGrpSpPr>
          <p:cNvPr id="2" name="Group 1" descr="Globe Icon"/>
          <p:cNvGrpSpPr/>
          <p:nvPr/>
        </p:nvGrpSpPr>
        <p:grpSpPr>
          <a:xfrm>
            <a:off x="576475" y="1325342"/>
            <a:ext cx="2087426" cy="1986548"/>
            <a:chOff x="228600" y="762000"/>
            <a:chExt cx="2285999" cy="2286000"/>
          </a:xfrm>
        </p:grpSpPr>
        <p:sp>
          <p:nvSpPr>
            <p:cNvPr id="197" name="Freeform 20"/>
            <p:cNvSpPr>
              <a:spLocks noEditPoints="1"/>
            </p:cNvSpPr>
            <p:nvPr/>
          </p:nvSpPr>
          <p:spPr bwMode="auto">
            <a:xfrm>
              <a:off x="266700" y="814386"/>
              <a:ext cx="2197100" cy="2197100"/>
            </a:xfrm>
            <a:custGeom>
              <a:avLst/>
              <a:gdLst>
                <a:gd name="T0" fmla="*/ 178 w 357"/>
                <a:gd name="T1" fmla="*/ 357 h 357"/>
                <a:gd name="T2" fmla="*/ 346 w 357"/>
                <a:gd name="T3" fmla="*/ 178 h 357"/>
                <a:gd name="T4" fmla="*/ 318 w 357"/>
                <a:gd name="T5" fmla="*/ 246 h 357"/>
                <a:gd name="T6" fmla="*/ 283 w 357"/>
                <a:gd name="T7" fmla="*/ 205 h 357"/>
                <a:gd name="T8" fmla="*/ 246 w 357"/>
                <a:gd name="T9" fmla="*/ 193 h 357"/>
                <a:gd name="T10" fmla="*/ 255 w 357"/>
                <a:gd name="T11" fmla="*/ 155 h 357"/>
                <a:gd name="T12" fmla="*/ 295 w 357"/>
                <a:gd name="T13" fmla="*/ 139 h 357"/>
                <a:gd name="T14" fmla="*/ 341 w 357"/>
                <a:gd name="T15" fmla="*/ 144 h 357"/>
                <a:gd name="T16" fmla="*/ 146 w 357"/>
                <a:gd name="T17" fmla="*/ 343 h 357"/>
                <a:gd name="T18" fmla="*/ 141 w 357"/>
                <a:gd name="T19" fmla="*/ 322 h 357"/>
                <a:gd name="T20" fmla="*/ 133 w 357"/>
                <a:gd name="T21" fmla="*/ 275 h 357"/>
                <a:gd name="T22" fmla="*/ 113 w 357"/>
                <a:gd name="T23" fmla="*/ 246 h 357"/>
                <a:gd name="T24" fmla="*/ 84 w 357"/>
                <a:gd name="T25" fmla="*/ 217 h 357"/>
                <a:gd name="T26" fmla="*/ 41 w 357"/>
                <a:gd name="T27" fmla="*/ 197 h 357"/>
                <a:gd name="T28" fmla="*/ 19 w 357"/>
                <a:gd name="T29" fmla="*/ 185 h 357"/>
                <a:gd name="T30" fmla="*/ 40 w 357"/>
                <a:gd name="T31" fmla="*/ 83 h 357"/>
                <a:gd name="T32" fmla="*/ 61 w 357"/>
                <a:gd name="T33" fmla="*/ 77 h 357"/>
                <a:gd name="T34" fmla="*/ 67 w 357"/>
                <a:gd name="T35" fmla="*/ 85 h 357"/>
                <a:gd name="T36" fmla="*/ 62 w 357"/>
                <a:gd name="T37" fmla="*/ 116 h 357"/>
                <a:gd name="T38" fmla="*/ 94 w 357"/>
                <a:gd name="T39" fmla="*/ 120 h 357"/>
                <a:gd name="T40" fmla="*/ 108 w 357"/>
                <a:gd name="T41" fmla="*/ 98 h 357"/>
                <a:gd name="T42" fmla="*/ 132 w 357"/>
                <a:gd name="T43" fmla="*/ 110 h 357"/>
                <a:gd name="T44" fmla="*/ 124 w 357"/>
                <a:gd name="T45" fmla="*/ 131 h 357"/>
                <a:gd name="T46" fmla="*/ 112 w 357"/>
                <a:gd name="T47" fmla="*/ 151 h 357"/>
                <a:gd name="T48" fmla="*/ 98 w 357"/>
                <a:gd name="T49" fmla="*/ 181 h 357"/>
                <a:gd name="T50" fmla="*/ 65 w 357"/>
                <a:gd name="T51" fmla="*/ 197 h 357"/>
                <a:gd name="T52" fmla="*/ 83 w 357"/>
                <a:gd name="T53" fmla="*/ 206 h 357"/>
                <a:gd name="T54" fmla="*/ 114 w 357"/>
                <a:gd name="T55" fmla="*/ 223 h 357"/>
                <a:gd name="T56" fmla="*/ 157 w 357"/>
                <a:gd name="T57" fmla="*/ 224 h 357"/>
                <a:gd name="T58" fmla="*/ 186 w 357"/>
                <a:gd name="T59" fmla="*/ 237 h 357"/>
                <a:gd name="T60" fmla="*/ 205 w 357"/>
                <a:gd name="T61" fmla="*/ 256 h 357"/>
                <a:gd name="T62" fmla="*/ 178 w 357"/>
                <a:gd name="T63" fmla="*/ 305 h 357"/>
                <a:gd name="T64" fmla="*/ 153 w 357"/>
                <a:gd name="T65" fmla="*/ 344 h 357"/>
                <a:gd name="T66" fmla="*/ 311 w 357"/>
                <a:gd name="T67" fmla="*/ 75 h 357"/>
                <a:gd name="T68" fmla="*/ 319 w 357"/>
                <a:gd name="T69" fmla="*/ 125 h 357"/>
                <a:gd name="T70" fmla="*/ 289 w 357"/>
                <a:gd name="T71" fmla="*/ 113 h 357"/>
                <a:gd name="T72" fmla="*/ 264 w 357"/>
                <a:gd name="T73" fmla="*/ 134 h 357"/>
                <a:gd name="T74" fmla="*/ 252 w 357"/>
                <a:gd name="T75" fmla="*/ 130 h 357"/>
                <a:gd name="T76" fmla="*/ 266 w 357"/>
                <a:gd name="T77" fmla="*/ 104 h 357"/>
                <a:gd name="T78" fmla="*/ 290 w 357"/>
                <a:gd name="T79" fmla="*/ 86 h 357"/>
                <a:gd name="T80" fmla="*/ 210 w 357"/>
                <a:gd name="T81" fmla="*/ 14 h 357"/>
                <a:gd name="T82" fmla="*/ 188 w 357"/>
                <a:gd name="T83" fmla="*/ 38 h 357"/>
                <a:gd name="T84" fmla="*/ 200 w 357"/>
                <a:gd name="T85" fmla="*/ 52 h 357"/>
                <a:gd name="T86" fmla="*/ 159 w 357"/>
                <a:gd name="T87" fmla="*/ 82 h 357"/>
                <a:gd name="T88" fmla="*/ 145 w 357"/>
                <a:gd name="T89" fmla="*/ 58 h 357"/>
                <a:gd name="T90" fmla="*/ 113 w 357"/>
                <a:gd name="T91" fmla="*/ 35 h 357"/>
                <a:gd name="T92" fmla="*/ 102 w 357"/>
                <a:gd name="T93" fmla="*/ 29 h 357"/>
                <a:gd name="T94" fmla="*/ 298 w 357"/>
                <a:gd name="T95" fmla="*/ 61 h 357"/>
                <a:gd name="T96" fmla="*/ 290 w 357"/>
                <a:gd name="T97" fmla="*/ 69 h 357"/>
                <a:gd name="T98" fmla="*/ 289 w 357"/>
                <a:gd name="T99" fmla="*/ 5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7" h="357">
                  <a:moveTo>
                    <a:pt x="178" y="0"/>
                  </a:moveTo>
                  <a:cubicBezTo>
                    <a:pt x="80" y="0"/>
                    <a:pt x="0" y="80"/>
                    <a:pt x="0" y="178"/>
                  </a:cubicBezTo>
                  <a:cubicBezTo>
                    <a:pt x="0" y="277"/>
                    <a:pt x="80" y="357"/>
                    <a:pt x="178" y="357"/>
                  </a:cubicBezTo>
                  <a:cubicBezTo>
                    <a:pt x="277" y="357"/>
                    <a:pt x="357" y="277"/>
                    <a:pt x="357" y="178"/>
                  </a:cubicBezTo>
                  <a:cubicBezTo>
                    <a:pt x="357" y="80"/>
                    <a:pt x="277" y="0"/>
                    <a:pt x="178" y="0"/>
                  </a:cubicBezTo>
                  <a:close/>
                  <a:moveTo>
                    <a:pt x="346" y="178"/>
                  </a:moveTo>
                  <a:cubicBezTo>
                    <a:pt x="346" y="209"/>
                    <a:pt x="338" y="238"/>
                    <a:pt x="323" y="263"/>
                  </a:cubicBezTo>
                  <a:cubicBezTo>
                    <a:pt x="323" y="259"/>
                    <a:pt x="323" y="255"/>
                    <a:pt x="321" y="253"/>
                  </a:cubicBezTo>
                  <a:cubicBezTo>
                    <a:pt x="319" y="249"/>
                    <a:pt x="316" y="253"/>
                    <a:pt x="318" y="246"/>
                  </a:cubicBezTo>
                  <a:cubicBezTo>
                    <a:pt x="321" y="239"/>
                    <a:pt x="311" y="226"/>
                    <a:pt x="308" y="222"/>
                  </a:cubicBezTo>
                  <a:cubicBezTo>
                    <a:pt x="304" y="218"/>
                    <a:pt x="308" y="214"/>
                    <a:pt x="305" y="206"/>
                  </a:cubicBezTo>
                  <a:cubicBezTo>
                    <a:pt x="302" y="197"/>
                    <a:pt x="291" y="203"/>
                    <a:pt x="283" y="205"/>
                  </a:cubicBezTo>
                  <a:cubicBezTo>
                    <a:pt x="275" y="206"/>
                    <a:pt x="275" y="210"/>
                    <a:pt x="268" y="211"/>
                  </a:cubicBezTo>
                  <a:cubicBezTo>
                    <a:pt x="260" y="213"/>
                    <a:pt x="257" y="205"/>
                    <a:pt x="255" y="201"/>
                  </a:cubicBezTo>
                  <a:cubicBezTo>
                    <a:pt x="253" y="196"/>
                    <a:pt x="250" y="199"/>
                    <a:pt x="246" y="193"/>
                  </a:cubicBezTo>
                  <a:cubicBezTo>
                    <a:pt x="242" y="187"/>
                    <a:pt x="243" y="180"/>
                    <a:pt x="245" y="178"/>
                  </a:cubicBezTo>
                  <a:cubicBezTo>
                    <a:pt x="247" y="176"/>
                    <a:pt x="247" y="175"/>
                    <a:pt x="246" y="169"/>
                  </a:cubicBezTo>
                  <a:cubicBezTo>
                    <a:pt x="246" y="164"/>
                    <a:pt x="254" y="160"/>
                    <a:pt x="255" y="155"/>
                  </a:cubicBezTo>
                  <a:cubicBezTo>
                    <a:pt x="257" y="149"/>
                    <a:pt x="261" y="146"/>
                    <a:pt x="267" y="145"/>
                  </a:cubicBezTo>
                  <a:cubicBezTo>
                    <a:pt x="274" y="144"/>
                    <a:pt x="276" y="139"/>
                    <a:pt x="283" y="136"/>
                  </a:cubicBezTo>
                  <a:cubicBezTo>
                    <a:pt x="291" y="134"/>
                    <a:pt x="292" y="132"/>
                    <a:pt x="295" y="139"/>
                  </a:cubicBezTo>
                  <a:cubicBezTo>
                    <a:pt x="298" y="145"/>
                    <a:pt x="302" y="142"/>
                    <a:pt x="309" y="145"/>
                  </a:cubicBezTo>
                  <a:cubicBezTo>
                    <a:pt x="317" y="148"/>
                    <a:pt x="318" y="148"/>
                    <a:pt x="325" y="146"/>
                  </a:cubicBezTo>
                  <a:cubicBezTo>
                    <a:pt x="332" y="143"/>
                    <a:pt x="331" y="135"/>
                    <a:pt x="341" y="144"/>
                  </a:cubicBezTo>
                  <a:cubicBezTo>
                    <a:pt x="342" y="145"/>
                    <a:pt x="342" y="146"/>
                    <a:pt x="343" y="147"/>
                  </a:cubicBezTo>
                  <a:cubicBezTo>
                    <a:pt x="345" y="157"/>
                    <a:pt x="346" y="168"/>
                    <a:pt x="346" y="178"/>
                  </a:cubicBezTo>
                  <a:close/>
                  <a:moveTo>
                    <a:pt x="146" y="343"/>
                  </a:moveTo>
                  <a:cubicBezTo>
                    <a:pt x="146" y="342"/>
                    <a:pt x="146" y="340"/>
                    <a:pt x="146" y="339"/>
                  </a:cubicBezTo>
                  <a:cubicBezTo>
                    <a:pt x="146" y="334"/>
                    <a:pt x="145" y="337"/>
                    <a:pt x="141" y="333"/>
                  </a:cubicBezTo>
                  <a:cubicBezTo>
                    <a:pt x="137" y="329"/>
                    <a:pt x="142" y="327"/>
                    <a:pt x="141" y="322"/>
                  </a:cubicBezTo>
                  <a:cubicBezTo>
                    <a:pt x="140" y="316"/>
                    <a:pt x="139" y="312"/>
                    <a:pt x="140" y="306"/>
                  </a:cubicBezTo>
                  <a:cubicBezTo>
                    <a:pt x="141" y="300"/>
                    <a:pt x="144" y="298"/>
                    <a:pt x="142" y="292"/>
                  </a:cubicBezTo>
                  <a:cubicBezTo>
                    <a:pt x="140" y="286"/>
                    <a:pt x="144" y="277"/>
                    <a:pt x="133" y="275"/>
                  </a:cubicBezTo>
                  <a:cubicBezTo>
                    <a:pt x="122" y="272"/>
                    <a:pt x="122" y="269"/>
                    <a:pt x="118" y="263"/>
                  </a:cubicBezTo>
                  <a:cubicBezTo>
                    <a:pt x="113" y="258"/>
                    <a:pt x="112" y="259"/>
                    <a:pt x="111" y="256"/>
                  </a:cubicBezTo>
                  <a:cubicBezTo>
                    <a:pt x="110" y="253"/>
                    <a:pt x="111" y="251"/>
                    <a:pt x="113" y="246"/>
                  </a:cubicBezTo>
                  <a:cubicBezTo>
                    <a:pt x="115" y="241"/>
                    <a:pt x="119" y="235"/>
                    <a:pt x="115" y="231"/>
                  </a:cubicBezTo>
                  <a:cubicBezTo>
                    <a:pt x="110" y="227"/>
                    <a:pt x="107" y="228"/>
                    <a:pt x="99" y="225"/>
                  </a:cubicBezTo>
                  <a:cubicBezTo>
                    <a:pt x="92" y="223"/>
                    <a:pt x="89" y="217"/>
                    <a:pt x="84" y="217"/>
                  </a:cubicBezTo>
                  <a:cubicBezTo>
                    <a:pt x="80" y="216"/>
                    <a:pt x="69" y="217"/>
                    <a:pt x="62" y="213"/>
                  </a:cubicBezTo>
                  <a:cubicBezTo>
                    <a:pt x="55" y="209"/>
                    <a:pt x="55" y="207"/>
                    <a:pt x="50" y="202"/>
                  </a:cubicBezTo>
                  <a:cubicBezTo>
                    <a:pt x="45" y="197"/>
                    <a:pt x="46" y="201"/>
                    <a:pt x="41" y="197"/>
                  </a:cubicBezTo>
                  <a:cubicBezTo>
                    <a:pt x="36" y="193"/>
                    <a:pt x="32" y="187"/>
                    <a:pt x="30" y="188"/>
                  </a:cubicBezTo>
                  <a:cubicBezTo>
                    <a:pt x="27" y="190"/>
                    <a:pt x="33" y="196"/>
                    <a:pt x="31" y="198"/>
                  </a:cubicBezTo>
                  <a:cubicBezTo>
                    <a:pt x="28" y="199"/>
                    <a:pt x="24" y="188"/>
                    <a:pt x="19" y="185"/>
                  </a:cubicBezTo>
                  <a:cubicBezTo>
                    <a:pt x="16" y="184"/>
                    <a:pt x="13" y="182"/>
                    <a:pt x="11" y="179"/>
                  </a:cubicBezTo>
                  <a:cubicBezTo>
                    <a:pt x="11" y="179"/>
                    <a:pt x="11" y="179"/>
                    <a:pt x="11" y="178"/>
                  </a:cubicBezTo>
                  <a:cubicBezTo>
                    <a:pt x="11" y="143"/>
                    <a:pt x="22" y="110"/>
                    <a:pt x="40" y="83"/>
                  </a:cubicBezTo>
                  <a:cubicBezTo>
                    <a:pt x="41" y="83"/>
                    <a:pt x="42" y="83"/>
                    <a:pt x="43" y="82"/>
                  </a:cubicBezTo>
                  <a:cubicBezTo>
                    <a:pt x="47" y="80"/>
                    <a:pt x="49" y="77"/>
                    <a:pt x="53" y="76"/>
                  </a:cubicBezTo>
                  <a:cubicBezTo>
                    <a:pt x="56" y="76"/>
                    <a:pt x="58" y="77"/>
                    <a:pt x="61" y="77"/>
                  </a:cubicBezTo>
                  <a:cubicBezTo>
                    <a:pt x="65" y="77"/>
                    <a:pt x="70" y="73"/>
                    <a:pt x="74" y="73"/>
                  </a:cubicBezTo>
                  <a:cubicBezTo>
                    <a:pt x="79" y="74"/>
                    <a:pt x="80" y="75"/>
                    <a:pt x="75" y="79"/>
                  </a:cubicBezTo>
                  <a:cubicBezTo>
                    <a:pt x="70" y="83"/>
                    <a:pt x="72" y="83"/>
                    <a:pt x="67" y="85"/>
                  </a:cubicBezTo>
                  <a:cubicBezTo>
                    <a:pt x="63" y="87"/>
                    <a:pt x="66" y="89"/>
                    <a:pt x="64" y="93"/>
                  </a:cubicBezTo>
                  <a:cubicBezTo>
                    <a:pt x="62" y="96"/>
                    <a:pt x="55" y="107"/>
                    <a:pt x="58" y="110"/>
                  </a:cubicBezTo>
                  <a:cubicBezTo>
                    <a:pt x="62" y="113"/>
                    <a:pt x="60" y="115"/>
                    <a:pt x="62" y="116"/>
                  </a:cubicBezTo>
                  <a:cubicBezTo>
                    <a:pt x="64" y="117"/>
                    <a:pt x="66" y="124"/>
                    <a:pt x="74" y="120"/>
                  </a:cubicBezTo>
                  <a:cubicBezTo>
                    <a:pt x="82" y="116"/>
                    <a:pt x="82" y="119"/>
                    <a:pt x="86" y="124"/>
                  </a:cubicBezTo>
                  <a:cubicBezTo>
                    <a:pt x="90" y="129"/>
                    <a:pt x="93" y="124"/>
                    <a:pt x="94" y="120"/>
                  </a:cubicBezTo>
                  <a:cubicBezTo>
                    <a:pt x="95" y="116"/>
                    <a:pt x="99" y="116"/>
                    <a:pt x="98" y="112"/>
                  </a:cubicBezTo>
                  <a:cubicBezTo>
                    <a:pt x="96" y="109"/>
                    <a:pt x="89" y="102"/>
                    <a:pt x="93" y="97"/>
                  </a:cubicBezTo>
                  <a:cubicBezTo>
                    <a:pt x="97" y="93"/>
                    <a:pt x="106" y="96"/>
                    <a:pt x="108" y="98"/>
                  </a:cubicBezTo>
                  <a:cubicBezTo>
                    <a:pt x="110" y="100"/>
                    <a:pt x="111" y="102"/>
                    <a:pt x="114" y="103"/>
                  </a:cubicBezTo>
                  <a:cubicBezTo>
                    <a:pt x="117" y="103"/>
                    <a:pt x="120" y="99"/>
                    <a:pt x="123" y="101"/>
                  </a:cubicBezTo>
                  <a:cubicBezTo>
                    <a:pt x="127" y="103"/>
                    <a:pt x="128" y="109"/>
                    <a:pt x="132" y="110"/>
                  </a:cubicBezTo>
                  <a:cubicBezTo>
                    <a:pt x="136" y="111"/>
                    <a:pt x="143" y="119"/>
                    <a:pt x="146" y="122"/>
                  </a:cubicBezTo>
                  <a:cubicBezTo>
                    <a:pt x="148" y="126"/>
                    <a:pt x="145" y="124"/>
                    <a:pt x="139" y="125"/>
                  </a:cubicBezTo>
                  <a:cubicBezTo>
                    <a:pt x="132" y="125"/>
                    <a:pt x="117" y="130"/>
                    <a:pt x="124" y="131"/>
                  </a:cubicBezTo>
                  <a:cubicBezTo>
                    <a:pt x="131" y="132"/>
                    <a:pt x="135" y="135"/>
                    <a:pt x="130" y="137"/>
                  </a:cubicBezTo>
                  <a:cubicBezTo>
                    <a:pt x="125" y="138"/>
                    <a:pt x="117" y="141"/>
                    <a:pt x="117" y="146"/>
                  </a:cubicBezTo>
                  <a:cubicBezTo>
                    <a:pt x="117" y="151"/>
                    <a:pt x="116" y="149"/>
                    <a:pt x="112" y="151"/>
                  </a:cubicBezTo>
                  <a:cubicBezTo>
                    <a:pt x="108" y="152"/>
                    <a:pt x="106" y="155"/>
                    <a:pt x="103" y="161"/>
                  </a:cubicBezTo>
                  <a:cubicBezTo>
                    <a:pt x="101" y="166"/>
                    <a:pt x="106" y="166"/>
                    <a:pt x="103" y="170"/>
                  </a:cubicBezTo>
                  <a:cubicBezTo>
                    <a:pt x="101" y="173"/>
                    <a:pt x="101" y="180"/>
                    <a:pt x="98" y="181"/>
                  </a:cubicBezTo>
                  <a:cubicBezTo>
                    <a:pt x="96" y="182"/>
                    <a:pt x="95" y="177"/>
                    <a:pt x="88" y="179"/>
                  </a:cubicBezTo>
                  <a:cubicBezTo>
                    <a:pt x="81" y="181"/>
                    <a:pt x="74" y="182"/>
                    <a:pt x="71" y="184"/>
                  </a:cubicBezTo>
                  <a:cubicBezTo>
                    <a:pt x="67" y="187"/>
                    <a:pt x="63" y="189"/>
                    <a:pt x="65" y="197"/>
                  </a:cubicBezTo>
                  <a:cubicBezTo>
                    <a:pt x="67" y="205"/>
                    <a:pt x="69" y="209"/>
                    <a:pt x="72" y="209"/>
                  </a:cubicBezTo>
                  <a:cubicBezTo>
                    <a:pt x="74" y="209"/>
                    <a:pt x="77" y="211"/>
                    <a:pt x="79" y="210"/>
                  </a:cubicBezTo>
                  <a:cubicBezTo>
                    <a:pt x="81" y="209"/>
                    <a:pt x="78" y="206"/>
                    <a:pt x="83" y="206"/>
                  </a:cubicBezTo>
                  <a:cubicBezTo>
                    <a:pt x="87" y="207"/>
                    <a:pt x="88" y="207"/>
                    <a:pt x="88" y="211"/>
                  </a:cubicBezTo>
                  <a:cubicBezTo>
                    <a:pt x="89" y="215"/>
                    <a:pt x="90" y="217"/>
                    <a:pt x="94" y="217"/>
                  </a:cubicBezTo>
                  <a:cubicBezTo>
                    <a:pt x="98" y="217"/>
                    <a:pt x="106" y="226"/>
                    <a:pt x="114" y="223"/>
                  </a:cubicBezTo>
                  <a:cubicBezTo>
                    <a:pt x="121" y="220"/>
                    <a:pt x="125" y="220"/>
                    <a:pt x="132" y="219"/>
                  </a:cubicBezTo>
                  <a:cubicBezTo>
                    <a:pt x="139" y="219"/>
                    <a:pt x="140" y="219"/>
                    <a:pt x="145" y="218"/>
                  </a:cubicBezTo>
                  <a:cubicBezTo>
                    <a:pt x="150" y="218"/>
                    <a:pt x="150" y="220"/>
                    <a:pt x="157" y="224"/>
                  </a:cubicBezTo>
                  <a:cubicBezTo>
                    <a:pt x="164" y="227"/>
                    <a:pt x="161" y="227"/>
                    <a:pt x="168" y="228"/>
                  </a:cubicBezTo>
                  <a:cubicBezTo>
                    <a:pt x="175" y="229"/>
                    <a:pt x="167" y="240"/>
                    <a:pt x="174" y="240"/>
                  </a:cubicBezTo>
                  <a:cubicBezTo>
                    <a:pt x="182" y="240"/>
                    <a:pt x="181" y="237"/>
                    <a:pt x="186" y="237"/>
                  </a:cubicBezTo>
                  <a:cubicBezTo>
                    <a:pt x="191" y="238"/>
                    <a:pt x="193" y="244"/>
                    <a:pt x="198" y="243"/>
                  </a:cubicBezTo>
                  <a:cubicBezTo>
                    <a:pt x="204" y="242"/>
                    <a:pt x="213" y="238"/>
                    <a:pt x="210" y="245"/>
                  </a:cubicBezTo>
                  <a:cubicBezTo>
                    <a:pt x="208" y="251"/>
                    <a:pt x="208" y="249"/>
                    <a:pt x="205" y="256"/>
                  </a:cubicBezTo>
                  <a:cubicBezTo>
                    <a:pt x="202" y="263"/>
                    <a:pt x="201" y="278"/>
                    <a:pt x="197" y="281"/>
                  </a:cubicBezTo>
                  <a:cubicBezTo>
                    <a:pt x="193" y="284"/>
                    <a:pt x="193" y="283"/>
                    <a:pt x="187" y="290"/>
                  </a:cubicBezTo>
                  <a:cubicBezTo>
                    <a:pt x="182" y="297"/>
                    <a:pt x="182" y="299"/>
                    <a:pt x="178" y="305"/>
                  </a:cubicBezTo>
                  <a:cubicBezTo>
                    <a:pt x="174" y="310"/>
                    <a:pt x="176" y="311"/>
                    <a:pt x="171" y="316"/>
                  </a:cubicBezTo>
                  <a:cubicBezTo>
                    <a:pt x="167" y="321"/>
                    <a:pt x="169" y="324"/>
                    <a:pt x="164" y="326"/>
                  </a:cubicBezTo>
                  <a:cubicBezTo>
                    <a:pt x="160" y="328"/>
                    <a:pt x="157" y="339"/>
                    <a:pt x="153" y="344"/>
                  </a:cubicBezTo>
                  <a:cubicBezTo>
                    <a:pt x="151" y="344"/>
                    <a:pt x="149" y="344"/>
                    <a:pt x="146" y="343"/>
                  </a:cubicBezTo>
                  <a:close/>
                  <a:moveTo>
                    <a:pt x="311" y="76"/>
                  </a:moveTo>
                  <a:cubicBezTo>
                    <a:pt x="311" y="75"/>
                    <a:pt x="311" y="75"/>
                    <a:pt x="311" y="75"/>
                  </a:cubicBezTo>
                  <a:cubicBezTo>
                    <a:pt x="319" y="86"/>
                    <a:pt x="326" y="97"/>
                    <a:pt x="331" y="109"/>
                  </a:cubicBezTo>
                  <a:cubicBezTo>
                    <a:pt x="331" y="110"/>
                    <a:pt x="330" y="112"/>
                    <a:pt x="330" y="113"/>
                  </a:cubicBezTo>
                  <a:cubicBezTo>
                    <a:pt x="328" y="115"/>
                    <a:pt x="323" y="127"/>
                    <a:pt x="319" y="125"/>
                  </a:cubicBezTo>
                  <a:cubicBezTo>
                    <a:pt x="315" y="123"/>
                    <a:pt x="319" y="111"/>
                    <a:pt x="313" y="114"/>
                  </a:cubicBezTo>
                  <a:cubicBezTo>
                    <a:pt x="306" y="116"/>
                    <a:pt x="303" y="120"/>
                    <a:pt x="300" y="119"/>
                  </a:cubicBezTo>
                  <a:cubicBezTo>
                    <a:pt x="297" y="118"/>
                    <a:pt x="296" y="111"/>
                    <a:pt x="289" y="113"/>
                  </a:cubicBezTo>
                  <a:cubicBezTo>
                    <a:pt x="282" y="114"/>
                    <a:pt x="285" y="117"/>
                    <a:pt x="279" y="118"/>
                  </a:cubicBezTo>
                  <a:cubicBezTo>
                    <a:pt x="273" y="120"/>
                    <a:pt x="275" y="123"/>
                    <a:pt x="273" y="127"/>
                  </a:cubicBezTo>
                  <a:cubicBezTo>
                    <a:pt x="271" y="131"/>
                    <a:pt x="271" y="133"/>
                    <a:pt x="264" y="134"/>
                  </a:cubicBezTo>
                  <a:cubicBezTo>
                    <a:pt x="258" y="135"/>
                    <a:pt x="264" y="134"/>
                    <a:pt x="259" y="137"/>
                  </a:cubicBezTo>
                  <a:cubicBezTo>
                    <a:pt x="254" y="140"/>
                    <a:pt x="254" y="138"/>
                    <a:pt x="251" y="136"/>
                  </a:cubicBezTo>
                  <a:cubicBezTo>
                    <a:pt x="248" y="135"/>
                    <a:pt x="253" y="135"/>
                    <a:pt x="252" y="130"/>
                  </a:cubicBezTo>
                  <a:cubicBezTo>
                    <a:pt x="252" y="124"/>
                    <a:pt x="252" y="124"/>
                    <a:pt x="256" y="123"/>
                  </a:cubicBezTo>
                  <a:cubicBezTo>
                    <a:pt x="260" y="122"/>
                    <a:pt x="266" y="114"/>
                    <a:pt x="264" y="110"/>
                  </a:cubicBezTo>
                  <a:cubicBezTo>
                    <a:pt x="261" y="106"/>
                    <a:pt x="262" y="106"/>
                    <a:pt x="266" y="104"/>
                  </a:cubicBezTo>
                  <a:cubicBezTo>
                    <a:pt x="269" y="102"/>
                    <a:pt x="270" y="102"/>
                    <a:pt x="274" y="99"/>
                  </a:cubicBezTo>
                  <a:cubicBezTo>
                    <a:pt x="279" y="96"/>
                    <a:pt x="279" y="92"/>
                    <a:pt x="281" y="89"/>
                  </a:cubicBezTo>
                  <a:cubicBezTo>
                    <a:pt x="284" y="85"/>
                    <a:pt x="287" y="85"/>
                    <a:pt x="290" y="86"/>
                  </a:cubicBezTo>
                  <a:cubicBezTo>
                    <a:pt x="294" y="86"/>
                    <a:pt x="297" y="87"/>
                    <a:pt x="303" y="85"/>
                  </a:cubicBezTo>
                  <a:cubicBezTo>
                    <a:pt x="309" y="83"/>
                    <a:pt x="309" y="81"/>
                    <a:pt x="311" y="76"/>
                  </a:cubicBezTo>
                  <a:close/>
                  <a:moveTo>
                    <a:pt x="210" y="14"/>
                  </a:moveTo>
                  <a:cubicBezTo>
                    <a:pt x="209" y="17"/>
                    <a:pt x="206" y="22"/>
                    <a:pt x="207" y="24"/>
                  </a:cubicBezTo>
                  <a:cubicBezTo>
                    <a:pt x="209" y="27"/>
                    <a:pt x="207" y="31"/>
                    <a:pt x="201" y="32"/>
                  </a:cubicBezTo>
                  <a:cubicBezTo>
                    <a:pt x="195" y="34"/>
                    <a:pt x="191" y="35"/>
                    <a:pt x="188" y="38"/>
                  </a:cubicBezTo>
                  <a:cubicBezTo>
                    <a:pt x="186" y="41"/>
                    <a:pt x="202" y="36"/>
                    <a:pt x="205" y="39"/>
                  </a:cubicBezTo>
                  <a:cubicBezTo>
                    <a:pt x="208" y="41"/>
                    <a:pt x="199" y="43"/>
                    <a:pt x="194" y="45"/>
                  </a:cubicBezTo>
                  <a:cubicBezTo>
                    <a:pt x="189" y="47"/>
                    <a:pt x="200" y="48"/>
                    <a:pt x="200" y="52"/>
                  </a:cubicBezTo>
                  <a:cubicBezTo>
                    <a:pt x="199" y="56"/>
                    <a:pt x="181" y="63"/>
                    <a:pt x="174" y="66"/>
                  </a:cubicBezTo>
                  <a:cubicBezTo>
                    <a:pt x="167" y="69"/>
                    <a:pt x="169" y="72"/>
                    <a:pt x="167" y="78"/>
                  </a:cubicBezTo>
                  <a:cubicBezTo>
                    <a:pt x="165" y="84"/>
                    <a:pt x="160" y="85"/>
                    <a:pt x="159" y="82"/>
                  </a:cubicBezTo>
                  <a:cubicBezTo>
                    <a:pt x="158" y="79"/>
                    <a:pt x="151" y="80"/>
                    <a:pt x="149" y="75"/>
                  </a:cubicBezTo>
                  <a:cubicBezTo>
                    <a:pt x="147" y="70"/>
                    <a:pt x="145" y="68"/>
                    <a:pt x="150" y="65"/>
                  </a:cubicBezTo>
                  <a:cubicBezTo>
                    <a:pt x="154" y="61"/>
                    <a:pt x="151" y="62"/>
                    <a:pt x="145" y="58"/>
                  </a:cubicBezTo>
                  <a:cubicBezTo>
                    <a:pt x="139" y="54"/>
                    <a:pt x="135" y="54"/>
                    <a:pt x="137" y="47"/>
                  </a:cubicBezTo>
                  <a:cubicBezTo>
                    <a:pt x="139" y="40"/>
                    <a:pt x="135" y="41"/>
                    <a:pt x="130" y="38"/>
                  </a:cubicBezTo>
                  <a:cubicBezTo>
                    <a:pt x="125" y="34"/>
                    <a:pt x="120" y="33"/>
                    <a:pt x="113" y="35"/>
                  </a:cubicBezTo>
                  <a:cubicBezTo>
                    <a:pt x="107" y="38"/>
                    <a:pt x="106" y="38"/>
                    <a:pt x="105" y="35"/>
                  </a:cubicBezTo>
                  <a:cubicBezTo>
                    <a:pt x="103" y="32"/>
                    <a:pt x="109" y="33"/>
                    <a:pt x="114" y="29"/>
                  </a:cubicBezTo>
                  <a:cubicBezTo>
                    <a:pt x="117" y="26"/>
                    <a:pt x="108" y="28"/>
                    <a:pt x="102" y="29"/>
                  </a:cubicBezTo>
                  <a:cubicBezTo>
                    <a:pt x="125" y="17"/>
                    <a:pt x="151" y="11"/>
                    <a:pt x="178" y="11"/>
                  </a:cubicBezTo>
                  <a:cubicBezTo>
                    <a:pt x="189" y="11"/>
                    <a:pt x="200" y="12"/>
                    <a:pt x="210" y="14"/>
                  </a:cubicBezTo>
                  <a:close/>
                  <a:moveTo>
                    <a:pt x="298" y="61"/>
                  </a:moveTo>
                  <a:cubicBezTo>
                    <a:pt x="297" y="65"/>
                    <a:pt x="300" y="67"/>
                    <a:pt x="301" y="71"/>
                  </a:cubicBezTo>
                  <a:cubicBezTo>
                    <a:pt x="301" y="75"/>
                    <a:pt x="297" y="77"/>
                    <a:pt x="294" y="79"/>
                  </a:cubicBezTo>
                  <a:cubicBezTo>
                    <a:pt x="292" y="80"/>
                    <a:pt x="292" y="72"/>
                    <a:pt x="290" y="69"/>
                  </a:cubicBezTo>
                  <a:cubicBezTo>
                    <a:pt x="287" y="67"/>
                    <a:pt x="287" y="71"/>
                    <a:pt x="283" y="71"/>
                  </a:cubicBezTo>
                  <a:cubicBezTo>
                    <a:pt x="278" y="72"/>
                    <a:pt x="277" y="73"/>
                    <a:pt x="277" y="67"/>
                  </a:cubicBezTo>
                  <a:cubicBezTo>
                    <a:pt x="277" y="62"/>
                    <a:pt x="287" y="56"/>
                    <a:pt x="289" y="52"/>
                  </a:cubicBezTo>
                  <a:cubicBezTo>
                    <a:pt x="292" y="55"/>
                    <a:pt x="295" y="58"/>
                    <a:pt x="298" y="61"/>
                  </a:cubicBezTo>
                  <a:close/>
                </a:path>
              </a:pathLst>
            </a:custGeom>
            <a:solidFill>
              <a:srgbClr val="FFFFFF">
                <a:alpha val="30000"/>
              </a:srgb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96" name="Freeform 5"/>
            <p:cNvSpPr>
              <a:spLocks noEditPoints="1"/>
            </p:cNvSpPr>
            <p:nvPr/>
          </p:nvSpPr>
          <p:spPr bwMode="auto">
            <a:xfrm>
              <a:off x="228600" y="762000"/>
              <a:ext cx="2285999" cy="2286000"/>
            </a:xfrm>
            <a:custGeom>
              <a:avLst/>
              <a:gdLst>
                <a:gd name="T0" fmla="*/ 833 w 1275"/>
                <a:gd name="T1" fmla="*/ 1207 h 1275"/>
                <a:gd name="T2" fmla="*/ 511 w 1275"/>
                <a:gd name="T3" fmla="*/ 1204 h 1275"/>
                <a:gd name="T4" fmla="*/ 288 w 1275"/>
                <a:gd name="T5" fmla="*/ 1127 h 1275"/>
                <a:gd name="T6" fmla="*/ 131 w 1275"/>
                <a:gd name="T7" fmla="*/ 327 h 1275"/>
                <a:gd name="T8" fmla="*/ 548 w 1275"/>
                <a:gd name="T9" fmla="*/ 42 h 1275"/>
                <a:gd name="T10" fmla="*/ 1236 w 1275"/>
                <a:gd name="T11" fmla="*/ 667 h 1275"/>
                <a:gd name="T12" fmla="*/ 1220 w 1275"/>
                <a:gd name="T13" fmla="*/ 717 h 1275"/>
                <a:gd name="T14" fmla="*/ 941 w 1275"/>
                <a:gd name="T15" fmla="*/ 1098 h 1275"/>
                <a:gd name="T16" fmla="*/ 734 w 1275"/>
                <a:gd name="T17" fmla="*/ 1199 h 1275"/>
                <a:gd name="T18" fmla="*/ 303 w 1275"/>
                <a:gd name="T19" fmla="*/ 1116 h 1275"/>
                <a:gd name="T20" fmla="*/ 243 w 1275"/>
                <a:gd name="T21" fmla="*/ 1054 h 1275"/>
                <a:gd name="T22" fmla="*/ 108 w 1275"/>
                <a:gd name="T23" fmla="*/ 375 h 1275"/>
                <a:gd name="T24" fmla="*/ 524 w 1275"/>
                <a:gd name="T25" fmla="*/ 64 h 1275"/>
                <a:gd name="T26" fmla="*/ 918 w 1275"/>
                <a:gd name="T27" fmla="*/ 118 h 1275"/>
                <a:gd name="T28" fmla="*/ 1066 w 1275"/>
                <a:gd name="T29" fmla="*/ 278 h 1275"/>
                <a:gd name="T30" fmla="*/ 1201 w 1275"/>
                <a:gd name="T31" fmla="*/ 726 h 1275"/>
                <a:gd name="T32" fmla="*/ 981 w 1275"/>
                <a:gd name="T33" fmla="*/ 1076 h 1275"/>
                <a:gd name="T34" fmla="*/ 892 w 1275"/>
                <a:gd name="T35" fmla="*/ 1102 h 1275"/>
                <a:gd name="T36" fmla="*/ 368 w 1275"/>
                <a:gd name="T37" fmla="*/ 1098 h 1275"/>
                <a:gd name="T38" fmla="*/ 128 w 1275"/>
                <a:gd name="T39" fmla="*/ 608 h 1275"/>
                <a:gd name="T40" fmla="*/ 220 w 1275"/>
                <a:gd name="T41" fmla="*/ 281 h 1275"/>
                <a:gd name="T42" fmla="*/ 722 w 1275"/>
                <a:gd name="T43" fmla="*/ 88 h 1275"/>
                <a:gd name="T44" fmla="*/ 1095 w 1275"/>
                <a:gd name="T45" fmla="*/ 466 h 1275"/>
                <a:gd name="T46" fmla="*/ 1132 w 1275"/>
                <a:gd name="T47" fmla="*/ 444 h 1275"/>
                <a:gd name="T48" fmla="*/ 1037 w 1275"/>
                <a:gd name="T49" fmla="*/ 835 h 1275"/>
                <a:gd name="T50" fmla="*/ 781 w 1275"/>
                <a:gd name="T51" fmla="*/ 138 h 1275"/>
                <a:gd name="T52" fmla="*/ 347 w 1275"/>
                <a:gd name="T53" fmla="*/ 720 h 1275"/>
                <a:gd name="T54" fmla="*/ 336 w 1275"/>
                <a:gd name="T55" fmla="*/ 382 h 1275"/>
                <a:gd name="T56" fmla="*/ 421 w 1275"/>
                <a:gd name="T57" fmla="*/ 183 h 1275"/>
                <a:gd name="T58" fmla="*/ 932 w 1275"/>
                <a:gd name="T59" fmla="*/ 369 h 1275"/>
                <a:gd name="T60" fmla="*/ 921 w 1275"/>
                <a:gd name="T61" fmla="*/ 707 h 1275"/>
                <a:gd name="T62" fmla="*/ 736 w 1275"/>
                <a:gd name="T63" fmla="*/ 278 h 1275"/>
                <a:gd name="T64" fmla="*/ 750 w 1275"/>
                <a:gd name="T65" fmla="*/ 454 h 1275"/>
                <a:gd name="T66" fmla="*/ 588 w 1275"/>
                <a:gd name="T67" fmla="*/ 137 h 1275"/>
                <a:gd name="T68" fmla="*/ 532 w 1275"/>
                <a:gd name="T69" fmla="*/ 414 h 1275"/>
                <a:gd name="T70" fmla="*/ 708 w 1275"/>
                <a:gd name="T71" fmla="*/ 159 h 1275"/>
                <a:gd name="T72" fmla="*/ 498 w 1275"/>
                <a:gd name="T73" fmla="*/ 415 h 1275"/>
                <a:gd name="T74" fmla="*/ 555 w 1275"/>
                <a:gd name="T75" fmla="*/ 586 h 1275"/>
                <a:gd name="T76" fmla="*/ 695 w 1275"/>
                <a:gd name="T77" fmla="*/ 121 h 1275"/>
                <a:gd name="T78" fmla="*/ 518 w 1275"/>
                <a:gd name="T79" fmla="*/ 153 h 1275"/>
                <a:gd name="T80" fmla="*/ 484 w 1275"/>
                <a:gd name="T81" fmla="*/ 702 h 1275"/>
                <a:gd name="T82" fmla="*/ 886 w 1275"/>
                <a:gd name="T83" fmla="*/ 724 h 1275"/>
                <a:gd name="T84" fmla="*/ 919 w 1275"/>
                <a:gd name="T85" fmla="*/ 615 h 1275"/>
                <a:gd name="T86" fmla="*/ 878 w 1275"/>
                <a:gd name="T87" fmla="*/ 234 h 1275"/>
                <a:gd name="T88" fmla="*/ 554 w 1275"/>
                <a:gd name="T89" fmla="*/ 96 h 1275"/>
                <a:gd name="T90" fmla="*/ 251 w 1275"/>
                <a:gd name="T91" fmla="*/ 322 h 1275"/>
                <a:gd name="T92" fmla="*/ 248 w 1275"/>
                <a:gd name="T93" fmla="*/ 558 h 1275"/>
                <a:gd name="T94" fmla="*/ 225 w 1275"/>
                <a:gd name="T95" fmla="*/ 681 h 1275"/>
                <a:gd name="T96" fmla="*/ 485 w 1275"/>
                <a:gd name="T97" fmla="*/ 890 h 1275"/>
                <a:gd name="T98" fmla="*/ 903 w 1275"/>
                <a:gd name="T99" fmla="*/ 996 h 1275"/>
                <a:gd name="T100" fmla="*/ 935 w 1275"/>
                <a:gd name="T101" fmla="*/ 249 h 1275"/>
                <a:gd name="T102" fmla="*/ 223 w 1275"/>
                <a:gd name="T103" fmla="*/ 302 h 1275"/>
                <a:gd name="T104" fmla="*/ 205 w 1275"/>
                <a:gd name="T105" fmla="*/ 779 h 1275"/>
                <a:gd name="T106" fmla="*/ 642 w 1275"/>
                <a:gd name="T107" fmla="*/ 1130 h 1275"/>
                <a:gd name="T108" fmla="*/ 940 w 1275"/>
                <a:gd name="T109" fmla="*/ 136 h 1275"/>
                <a:gd name="T110" fmla="*/ 702 w 1275"/>
                <a:gd name="T111" fmla="*/ 57 h 1275"/>
                <a:gd name="T112" fmla="*/ 556 w 1275"/>
                <a:gd name="T113" fmla="*/ 79 h 1275"/>
                <a:gd name="T114" fmla="*/ 185 w 1275"/>
                <a:gd name="T115" fmla="*/ 331 h 1275"/>
                <a:gd name="T116" fmla="*/ 56 w 1275"/>
                <a:gd name="T117" fmla="*/ 684 h 1275"/>
                <a:gd name="T118" fmla="*/ 852 w 1275"/>
                <a:gd name="T119" fmla="*/ 78 h 1275"/>
                <a:gd name="T120" fmla="*/ 500 w 1275"/>
                <a:gd name="T121" fmla="*/ 68 h 1275"/>
                <a:gd name="T122" fmla="*/ 40 w 1275"/>
                <a:gd name="T123" fmla="*/ 561 h 1275"/>
                <a:gd name="T124" fmla="*/ 998 w 1275"/>
                <a:gd name="T125" fmla="*/ 1119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5" h="1275">
                  <a:moveTo>
                    <a:pt x="638" y="0"/>
                  </a:moveTo>
                  <a:cubicBezTo>
                    <a:pt x="286" y="0"/>
                    <a:pt x="0" y="286"/>
                    <a:pt x="0" y="637"/>
                  </a:cubicBezTo>
                  <a:cubicBezTo>
                    <a:pt x="0" y="989"/>
                    <a:pt x="286" y="1275"/>
                    <a:pt x="638" y="1275"/>
                  </a:cubicBezTo>
                  <a:cubicBezTo>
                    <a:pt x="989" y="1275"/>
                    <a:pt x="1275" y="989"/>
                    <a:pt x="1275" y="637"/>
                  </a:cubicBezTo>
                  <a:cubicBezTo>
                    <a:pt x="1275" y="286"/>
                    <a:pt x="989" y="0"/>
                    <a:pt x="638" y="0"/>
                  </a:cubicBezTo>
                  <a:close/>
                  <a:moveTo>
                    <a:pt x="1129" y="985"/>
                  </a:moveTo>
                  <a:cubicBezTo>
                    <a:pt x="1119" y="996"/>
                    <a:pt x="1119" y="996"/>
                    <a:pt x="1119" y="996"/>
                  </a:cubicBezTo>
                  <a:cubicBezTo>
                    <a:pt x="1109" y="1005"/>
                    <a:pt x="1109" y="1005"/>
                    <a:pt x="1109" y="1005"/>
                  </a:cubicBezTo>
                  <a:cubicBezTo>
                    <a:pt x="1114" y="995"/>
                    <a:pt x="1114" y="995"/>
                    <a:pt x="1114" y="995"/>
                  </a:cubicBezTo>
                  <a:cubicBezTo>
                    <a:pt x="1122" y="980"/>
                    <a:pt x="1122" y="980"/>
                    <a:pt x="1122" y="980"/>
                  </a:cubicBezTo>
                  <a:cubicBezTo>
                    <a:pt x="1136" y="947"/>
                    <a:pt x="1136" y="947"/>
                    <a:pt x="1136" y="947"/>
                  </a:cubicBezTo>
                  <a:cubicBezTo>
                    <a:pt x="1147" y="913"/>
                    <a:pt x="1147" y="913"/>
                    <a:pt x="1147" y="913"/>
                  </a:cubicBezTo>
                  <a:cubicBezTo>
                    <a:pt x="1149" y="906"/>
                    <a:pt x="1149" y="906"/>
                    <a:pt x="1149" y="906"/>
                  </a:cubicBezTo>
                  <a:cubicBezTo>
                    <a:pt x="1153" y="903"/>
                    <a:pt x="1153" y="903"/>
                    <a:pt x="1153" y="903"/>
                  </a:cubicBezTo>
                  <a:cubicBezTo>
                    <a:pt x="1172" y="887"/>
                    <a:pt x="1172" y="887"/>
                    <a:pt x="1172" y="887"/>
                  </a:cubicBezTo>
                  <a:cubicBezTo>
                    <a:pt x="1181" y="879"/>
                    <a:pt x="1181" y="879"/>
                    <a:pt x="1181" y="879"/>
                  </a:cubicBezTo>
                  <a:cubicBezTo>
                    <a:pt x="1192" y="867"/>
                    <a:pt x="1192" y="867"/>
                    <a:pt x="1192" y="867"/>
                  </a:cubicBezTo>
                  <a:cubicBezTo>
                    <a:pt x="1191" y="869"/>
                    <a:pt x="1191" y="869"/>
                    <a:pt x="1191" y="869"/>
                  </a:cubicBezTo>
                  <a:cubicBezTo>
                    <a:pt x="1177" y="903"/>
                    <a:pt x="1177" y="903"/>
                    <a:pt x="1177" y="903"/>
                  </a:cubicBezTo>
                  <a:cubicBezTo>
                    <a:pt x="1175" y="908"/>
                    <a:pt x="1175" y="908"/>
                    <a:pt x="1175" y="908"/>
                  </a:cubicBezTo>
                  <a:cubicBezTo>
                    <a:pt x="1161" y="935"/>
                    <a:pt x="1146" y="961"/>
                    <a:pt x="1129" y="985"/>
                  </a:cubicBezTo>
                  <a:close/>
                  <a:moveTo>
                    <a:pt x="833" y="1207"/>
                  </a:moveTo>
                  <a:cubicBezTo>
                    <a:pt x="835" y="1205"/>
                    <a:pt x="835" y="1205"/>
                    <a:pt x="835" y="1205"/>
                  </a:cubicBezTo>
                  <a:cubicBezTo>
                    <a:pt x="843" y="1198"/>
                    <a:pt x="843" y="1198"/>
                    <a:pt x="843" y="1198"/>
                  </a:cubicBezTo>
                  <a:cubicBezTo>
                    <a:pt x="852" y="1190"/>
                    <a:pt x="852" y="1190"/>
                    <a:pt x="852" y="1190"/>
                  </a:cubicBezTo>
                  <a:cubicBezTo>
                    <a:pt x="855" y="1187"/>
                    <a:pt x="855" y="1187"/>
                    <a:pt x="855" y="1187"/>
                  </a:cubicBezTo>
                  <a:cubicBezTo>
                    <a:pt x="885" y="1179"/>
                    <a:pt x="885" y="1179"/>
                    <a:pt x="885" y="1179"/>
                  </a:cubicBezTo>
                  <a:cubicBezTo>
                    <a:pt x="897" y="1175"/>
                    <a:pt x="897" y="1175"/>
                    <a:pt x="897" y="1175"/>
                  </a:cubicBezTo>
                  <a:cubicBezTo>
                    <a:pt x="916" y="1169"/>
                    <a:pt x="916" y="1169"/>
                    <a:pt x="916" y="1169"/>
                  </a:cubicBezTo>
                  <a:cubicBezTo>
                    <a:pt x="911" y="1172"/>
                    <a:pt x="911" y="1172"/>
                    <a:pt x="911" y="1172"/>
                  </a:cubicBezTo>
                  <a:cubicBezTo>
                    <a:pt x="900" y="1179"/>
                    <a:pt x="900" y="1179"/>
                    <a:pt x="900" y="1179"/>
                  </a:cubicBezTo>
                  <a:cubicBezTo>
                    <a:pt x="895" y="1181"/>
                    <a:pt x="895" y="1181"/>
                    <a:pt x="895" y="1181"/>
                  </a:cubicBezTo>
                  <a:cubicBezTo>
                    <a:pt x="874" y="1191"/>
                    <a:pt x="854" y="1199"/>
                    <a:pt x="833" y="1207"/>
                  </a:cubicBezTo>
                  <a:close/>
                  <a:moveTo>
                    <a:pt x="776" y="1223"/>
                  </a:moveTo>
                  <a:cubicBezTo>
                    <a:pt x="746" y="1229"/>
                    <a:pt x="746" y="1229"/>
                    <a:pt x="746" y="1229"/>
                  </a:cubicBezTo>
                  <a:cubicBezTo>
                    <a:pt x="746" y="1229"/>
                    <a:pt x="745" y="1229"/>
                    <a:pt x="745" y="1229"/>
                  </a:cubicBezTo>
                  <a:cubicBezTo>
                    <a:pt x="741" y="1230"/>
                    <a:pt x="736" y="1231"/>
                    <a:pt x="732" y="1232"/>
                  </a:cubicBezTo>
                  <a:cubicBezTo>
                    <a:pt x="733" y="1231"/>
                    <a:pt x="733" y="1231"/>
                    <a:pt x="733" y="1231"/>
                  </a:cubicBezTo>
                  <a:cubicBezTo>
                    <a:pt x="738" y="1226"/>
                    <a:pt x="738" y="1226"/>
                    <a:pt x="738" y="1226"/>
                  </a:cubicBezTo>
                  <a:cubicBezTo>
                    <a:pt x="742" y="1220"/>
                    <a:pt x="742" y="1220"/>
                    <a:pt x="742" y="1220"/>
                  </a:cubicBezTo>
                  <a:cubicBezTo>
                    <a:pt x="751" y="1207"/>
                    <a:pt x="751" y="1207"/>
                    <a:pt x="751" y="1207"/>
                  </a:cubicBezTo>
                  <a:cubicBezTo>
                    <a:pt x="752" y="1205"/>
                    <a:pt x="752" y="1205"/>
                    <a:pt x="752" y="1205"/>
                  </a:cubicBezTo>
                  <a:cubicBezTo>
                    <a:pt x="778" y="1202"/>
                    <a:pt x="778" y="1202"/>
                    <a:pt x="778" y="1202"/>
                  </a:cubicBezTo>
                  <a:cubicBezTo>
                    <a:pt x="833" y="1192"/>
                    <a:pt x="833" y="1192"/>
                    <a:pt x="833" y="1192"/>
                  </a:cubicBezTo>
                  <a:cubicBezTo>
                    <a:pt x="838" y="1191"/>
                    <a:pt x="838" y="1191"/>
                    <a:pt x="838" y="1191"/>
                  </a:cubicBezTo>
                  <a:cubicBezTo>
                    <a:pt x="838" y="1191"/>
                    <a:pt x="838" y="1191"/>
                    <a:pt x="838" y="1191"/>
                  </a:cubicBezTo>
                  <a:cubicBezTo>
                    <a:pt x="830" y="1198"/>
                    <a:pt x="830" y="1198"/>
                    <a:pt x="830" y="1198"/>
                  </a:cubicBezTo>
                  <a:cubicBezTo>
                    <a:pt x="822" y="1204"/>
                    <a:pt x="822" y="1204"/>
                    <a:pt x="822" y="1204"/>
                  </a:cubicBezTo>
                  <a:cubicBezTo>
                    <a:pt x="814" y="1209"/>
                    <a:pt x="814" y="1209"/>
                    <a:pt x="814" y="1209"/>
                  </a:cubicBezTo>
                  <a:cubicBezTo>
                    <a:pt x="797" y="1217"/>
                    <a:pt x="797" y="1217"/>
                    <a:pt x="797" y="1217"/>
                  </a:cubicBezTo>
                  <a:cubicBezTo>
                    <a:pt x="795" y="1218"/>
                    <a:pt x="795" y="1218"/>
                    <a:pt x="795" y="1218"/>
                  </a:cubicBezTo>
                  <a:cubicBezTo>
                    <a:pt x="789" y="1220"/>
                    <a:pt x="782" y="1221"/>
                    <a:pt x="776" y="1223"/>
                  </a:cubicBezTo>
                  <a:close/>
                  <a:moveTo>
                    <a:pt x="530" y="1229"/>
                  </a:moveTo>
                  <a:cubicBezTo>
                    <a:pt x="530" y="1229"/>
                    <a:pt x="530" y="1229"/>
                    <a:pt x="529" y="1229"/>
                  </a:cubicBezTo>
                  <a:cubicBezTo>
                    <a:pt x="515" y="1227"/>
                    <a:pt x="515" y="1227"/>
                    <a:pt x="515" y="1227"/>
                  </a:cubicBezTo>
                  <a:cubicBezTo>
                    <a:pt x="508" y="1225"/>
                    <a:pt x="502" y="1224"/>
                    <a:pt x="495" y="1222"/>
                  </a:cubicBezTo>
                  <a:cubicBezTo>
                    <a:pt x="484" y="1219"/>
                    <a:pt x="484" y="1219"/>
                    <a:pt x="484" y="1219"/>
                  </a:cubicBezTo>
                  <a:cubicBezTo>
                    <a:pt x="482" y="1219"/>
                    <a:pt x="480" y="1218"/>
                    <a:pt x="479" y="1218"/>
                  </a:cubicBezTo>
                  <a:cubicBezTo>
                    <a:pt x="478" y="1218"/>
                    <a:pt x="478" y="1218"/>
                    <a:pt x="478" y="1218"/>
                  </a:cubicBezTo>
                  <a:cubicBezTo>
                    <a:pt x="461" y="1209"/>
                    <a:pt x="461" y="1209"/>
                    <a:pt x="461" y="1209"/>
                  </a:cubicBezTo>
                  <a:cubicBezTo>
                    <a:pt x="453" y="1204"/>
                    <a:pt x="453" y="1204"/>
                    <a:pt x="453" y="1204"/>
                  </a:cubicBezTo>
                  <a:cubicBezTo>
                    <a:pt x="445" y="1198"/>
                    <a:pt x="445" y="1198"/>
                    <a:pt x="445" y="1198"/>
                  </a:cubicBezTo>
                  <a:cubicBezTo>
                    <a:pt x="438" y="1192"/>
                    <a:pt x="438" y="1192"/>
                    <a:pt x="438" y="1192"/>
                  </a:cubicBezTo>
                  <a:cubicBezTo>
                    <a:pt x="437" y="1191"/>
                    <a:pt x="437" y="1191"/>
                    <a:pt x="437" y="1191"/>
                  </a:cubicBezTo>
                  <a:cubicBezTo>
                    <a:pt x="455" y="1195"/>
                    <a:pt x="455" y="1195"/>
                    <a:pt x="455" y="1195"/>
                  </a:cubicBezTo>
                  <a:cubicBezTo>
                    <a:pt x="511" y="1204"/>
                    <a:pt x="511" y="1204"/>
                    <a:pt x="511" y="1204"/>
                  </a:cubicBezTo>
                  <a:cubicBezTo>
                    <a:pt x="524" y="1205"/>
                    <a:pt x="524" y="1205"/>
                    <a:pt x="524" y="1205"/>
                  </a:cubicBezTo>
                  <a:cubicBezTo>
                    <a:pt x="525" y="1207"/>
                    <a:pt x="525" y="1207"/>
                    <a:pt x="525" y="1207"/>
                  </a:cubicBezTo>
                  <a:cubicBezTo>
                    <a:pt x="529" y="1214"/>
                    <a:pt x="529" y="1214"/>
                    <a:pt x="529" y="1214"/>
                  </a:cubicBezTo>
                  <a:cubicBezTo>
                    <a:pt x="538" y="1226"/>
                    <a:pt x="538" y="1226"/>
                    <a:pt x="538" y="1226"/>
                  </a:cubicBezTo>
                  <a:cubicBezTo>
                    <a:pt x="542" y="1231"/>
                    <a:pt x="542" y="1231"/>
                    <a:pt x="542" y="1231"/>
                  </a:cubicBezTo>
                  <a:cubicBezTo>
                    <a:pt x="543" y="1232"/>
                    <a:pt x="543" y="1232"/>
                    <a:pt x="543" y="1232"/>
                  </a:cubicBezTo>
                  <a:cubicBezTo>
                    <a:pt x="539" y="1231"/>
                    <a:pt x="534" y="1230"/>
                    <a:pt x="530" y="1229"/>
                  </a:cubicBezTo>
                  <a:close/>
                  <a:moveTo>
                    <a:pt x="384" y="1183"/>
                  </a:moveTo>
                  <a:cubicBezTo>
                    <a:pt x="375" y="1179"/>
                    <a:pt x="375" y="1179"/>
                    <a:pt x="375" y="1179"/>
                  </a:cubicBezTo>
                  <a:cubicBezTo>
                    <a:pt x="364" y="1172"/>
                    <a:pt x="364" y="1172"/>
                    <a:pt x="364" y="1172"/>
                  </a:cubicBezTo>
                  <a:cubicBezTo>
                    <a:pt x="360" y="1169"/>
                    <a:pt x="360" y="1169"/>
                    <a:pt x="360" y="1169"/>
                  </a:cubicBezTo>
                  <a:cubicBezTo>
                    <a:pt x="390" y="1179"/>
                    <a:pt x="390" y="1179"/>
                    <a:pt x="390" y="1179"/>
                  </a:cubicBezTo>
                  <a:cubicBezTo>
                    <a:pt x="421" y="1187"/>
                    <a:pt x="421" y="1187"/>
                    <a:pt x="421" y="1187"/>
                  </a:cubicBezTo>
                  <a:cubicBezTo>
                    <a:pt x="424" y="1190"/>
                    <a:pt x="424" y="1190"/>
                    <a:pt x="424" y="1190"/>
                  </a:cubicBezTo>
                  <a:cubicBezTo>
                    <a:pt x="432" y="1198"/>
                    <a:pt x="432" y="1198"/>
                    <a:pt x="432" y="1198"/>
                  </a:cubicBezTo>
                  <a:cubicBezTo>
                    <a:pt x="440" y="1205"/>
                    <a:pt x="440" y="1205"/>
                    <a:pt x="440" y="1205"/>
                  </a:cubicBezTo>
                  <a:cubicBezTo>
                    <a:pt x="443" y="1207"/>
                    <a:pt x="443" y="1207"/>
                    <a:pt x="443" y="1207"/>
                  </a:cubicBezTo>
                  <a:cubicBezTo>
                    <a:pt x="423" y="1200"/>
                    <a:pt x="403" y="1192"/>
                    <a:pt x="384" y="1183"/>
                  </a:cubicBezTo>
                  <a:close/>
                  <a:moveTo>
                    <a:pt x="247" y="1095"/>
                  </a:moveTo>
                  <a:cubicBezTo>
                    <a:pt x="238" y="1086"/>
                    <a:pt x="238" y="1086"/>
                    <a:pt x="238" y="1086"/>
                  </a:cubicBezTo>
                  <a:cubicBezTo>
                    <a:pt x="226" y="1074"/>
                    <a:pt x="226" y="1074"/>
                    <a:pt x="226" y="1074"/>
                  </a:cubicBezTo>
                  <a:cubicBezTo>
                    <a:pt x="216" y="1062"/>
                    <a:pt x="216" y="1062"/>
                    <a:pt x="216" y="1062"/>
                  </a:cubicBezTo>
                  <a:cubicBezTo>
                    <a:pt x="199" y="1039"/>
                    <a:pt x="199" y="1039"/>
                    <a:pt x="199" y="1039"/>
                  </a:cubicBezTo>
                  <a:cubicBezTo>
                    <a:pt x="205" y="1043"/>
                    <a:pt x="205" y="1043"/>
                    <a:pt x="205" y="1043"/>
                  </a:cubicBezTo>
                  <a:cubicBezTo>
                    <a:pt x="227" y="1056"/>
                    <a:pt x="227" y="1056"/>
                    <a:pt x="227" y="1056"/>
                  </a:cubicBezTo>
                  <a:cubicBezTo>
                    <a:pt x="263" y="1073"/>
                    <a:pt x="263" y="1073"/>
                    <a:pt x="263" y="1073"/>
                  </a:cubicBezTo>
                  <a:cubicBezTo>
                    <a:pt x="278" y="1098"/>
                    <a:pt x="278" y="1098"/>
                    <a:pt x="278" y="1098"/>
                  </a:cubicBezTo>
                  <a:cubicBezTo>
                    <a:pt x="287" y="1110"/>
                    <a:pt x="287" y="1110"/>
                    <a:pt x="287" y="1110"/>
                  </a:cubicBezTo>
                  <a:cubicBezTo>
                    <a:pt x="296" y="1121"/>
                    <a:pt x="296" y="1121"/>
                    <a:pt x="296" y="1121"/>
                  </a:cubicBezTo>
                  <a:cubicBezTo>
                    <a:pt x="305" y="1132"/>
                    <a:pt x="305" y="1132"/>
                    <a:pt x="305" y="1132"/>
                  </a:cubicBezTo>
                  <a:cubicBezTo>
                    <a:pt x="312" y="1140"/>
                    <a:pt x="312" y="1140"/>
                    <a:pt x="312" y="1140"/>
                  </a:cubicBezTo>
                  <a:cubicBezTo>
                    <a:pt x="306" y="1137"/>
                    <a:pt x="306" y="1137"/>
                    <a:pt x="306" y="1137"/>
                  </a:cubicBezTo>
                  <a:cubicBezTo>
                    <a:pt x="288" y="1127"/>
                    <a:pt x="288" y="1127"/>
                    <a:pt x="288" y="1127"/>
                  </a:cubicBezTo>
                  <a:cubicBezTo>
                    <a:pt x="284" y="1124"/>
                    <a:pt x="284" y="1124"/>
                    <a:pt x="284" y="1124"/>
                  </a:cubicBezTo>
                  <a:cubicBezTo>
                    <a:pt x="271" y="1114"/>
                    <a:pt x="259" y="1105"/>
                    <a:pt x="247" y="1095"/>
                  </a:cubicBezTo>
                  <a:close/>
                  <a:moveTo>
                    <a:pt x="101" y="909"/>
                  </a:moveTo>
                  <a:cubicBezTo>
                    <a:pt x="98" y="903"/>
                    <a:pt x="98" y="903"/>
                    <a:pt x="98" y="903"/>
                  </a:cubicBezTo>
                  <a:cubicBezTo>
                    <a:pt x="91" y="886"/>
                    <a:pt x="91" y="886"/>
                    <a:pt x="91" y="886"/>
                  </a:cubicBezTo>
                  <a:cubicBezTo>
                    <a:pt x="84" y="867"/>
                    <a:pt x="84" y="867"/>
                    <a:pt x="84" y="867"/>
                  </a:cubicBezTo>
                  <a:cubicBezTo>
                    <a:pt x="95" y="879"/>
                    <a:pt x="95" y="879"/>
                    <a:pt x="95" y="879"/>
                  </a:cubicBezTo>
                  <a:cubicBezTo>
                    <a:pt x="103" y="887"/>
                    <a:pt x="103" y="887"/>
                    <a:pt x="103" y="887"/>
                  </a:cubicBezTo>
                  <a:cubicBezTo>
                    <a:pt x="122" y="903"/>
                    <a:pt x="122" y="903"/>
                    <a:pt x="122" y="903"/>
                  </a:cubicBezTo>
                  <a:cubicBezTo>
                    <a:pt x="126" y="906"/>
                    <a:pt x="126" y="906"/>
                    <a:pt x="126" y="906"/>
                  </a:cubicBezTo>
                  <a:cubicBezTo>
                    <a:pt x="128" y="913"/>
                    <a:pt x="128" y="913"/>
                    <a:pt x="128" y="913"/>
                  </a:cubicBezTo>
                  <a:cubicBezTo>
                    <a:pt x="140" y="947"/>
                    <a:pt x="140" y="947"/>
                    <a:pt x="140" y="947"/>
                  </a:cubicBezTo>
                  <a:cubicBezTo>
                    <a:pt x="146" y="964"/>
                    <a:pt x="146" y="964"/>
                    <a:pt x="146" y="964"/>
                  </a:cubicBezTo>
                  <a:cubicBezTo>
                    <a:pt x="153" y="980"/>
                    <a:pt x="153" y="980"/>
                    <a:pt x="153" y="980"/>
                  </a:cubicBezTo>
                  <a:cubicBezTo>
                    <a:pt x="161" y="995"/>
                    <a:pt x="161" y="995"/>
                    <a:pt x="161" y="995"/>
                  </a:cubicBezTo>
                  <a:cubicBezTo>
                    <a:pt x="166" y="1005"/>
                    <a:pt x="166" y="1005"/>
                    <a:pt x="166" y="1005"/>
                  </a:cubicBezTo>
                  <a:cubicBezTo>
                    <a:pt x="157" y="996"/>
                    <a:pt x="157" y="996"/>
                    <a:pt x="157" y="996"/>
                  </a:cubicBezTo>
                  <a:cubicBezTo>
                    <a:pt x="147" y="985"/>
                    <a:pt x="147" y="985"/>
                    <a:pt x="147" y="985"/>
                  </a:cubicBezTo>
                  <a:cubicBezTo>
                    <a:pt x="129" y="961"/>
                    <a:pt x="114" y="935"/>
                    <a:pt x="101" y="909"/>
                  </a:cubicBezTo>
                  <a:close/>
                  <a:moveTo>
                    <a:pt x="168" y="261"/>
                  </a:moveTo>
                  <a:cubicBezTo>
                    <a:pt x="178" y="249"/>
                    <a:pt x="178" y="249"/>
                    <a:pt x="178" y="249"/>
                  </a:cubicBezTo>
                  <a:cubicBezTo>
                    <a:pt x="191" y="235"/>
                    <a:pt x="191" y="235"/>
                    <a:pt x="191" y="235"/>
                  </a:cubicBezTo>
                  <a:cubicBezTo>
                    <a:pt x="205" y="223"/>
                    <a:pt x="205" y="223"/>
                    <a:pt x="205" y="223"/>
                  </a:cubicBezTo>
                  <a:cubicBezTo>
                    <a:pt x="210" y="218"/>
                    <a:pt x="210" y="218"/>
                    <a:pt x="210" y="218"/>
                  </a:cubicBezTo>
                  <a:cubicBezTo>
                    <a:pt x="210" y="218"/>
                    <a:pt x="210" y="218"/>
                    <a:pt x="210" y="218"/>
                  </a:cubicBezTo>
                  <a:cubicBezTo>
                    <a:pt x="206" y="232"/>
                    <a:pt x="206" y="232"/>
                    <a:pt x="206" y="232"/>
                  </a:cubicBezTo>
                  <a:cubicBezTo>
                    <a:pt x="204" y="245"/>
                    <a:pt x="204" y="245"/>
                    <a:pt x="204" y="245"/>
                  </a:cubicBezTo>
                  <a:cubicBezTo>
                    <a:pt x="204" y="246"/>
                    <a:pt x="204" y="246"/>
                    <a:pt x="204" y="246"/>
                  </a:cubicBezTo>
                  <a:cubicBezTo>
                    <a:pt x="198" y="252"/>
                    <a:pt x="198" y="252"/>
                    <a:pt x="198" y="252"/>
                  </a:cubicBezTo>
                  <a:cubicBezTo>
                    <a:pt x="183" y="266"/>
                    <a:pt x="183" y="266"/>
                    <a:pt x="183" y="266"/>
                  </a:cubicBezTo>
                  <a:cubicBezTo>
                    <a:pt x="169" y="280"/>
                    <a:pt x="169" y="280"/>
                    <a:pt x="169" y="280"/>
                  </a:cubicBezTo>
                  <a:cubicBezTo>
                    <a:pt x="143" y="311"/>
                    <a:pt x="143" y="311"/>
                    <a:pt x="143" y="311"/>
                  </a:cubicBezTo>
                  <a:cubicBezTo>
                    <a:pt x="131" y="327"/>
                    <a:pt x="131" y="327"/>
                    <a:pt x="131" y="327"/>
                  </a:cubicBezTo>
                  <a:cubicBezTo>
                    <a:pt x="119" y="343"/>
                    <a:pt x="119" y="343"/>
                    <a:pt x="119" y="343"/>
                  </a:cubicBezTo>
                  <a:cubicBezTo>
                    <a:pt x="118" y="345"/>
                    <a:pt x="118" y="345"/>
                    <a:pt x="118" y="345"/>
                  </a:cubicBezTo>
                  <a:cubicBezTo>
                    <a:pt x="120" y="336"/>
                    <a:pt x="120" y="336"/>
                    <a:pt x="120" y="336"/>
                  </a:cubicBezTo>
                  <a:cubicBezTo>
                    <a:pt x="122" y="329"/>
                    <a:pt x="122" y="329"/>
                    <a:pt x="122" y="329"/>
                  </a:cubicBezTo>
                  <a:cubicBezTo>
                    <a:pt x="125" y="321"/>
                    <a:pt x="125" y="321"/>
                    <a:pt x="125" y="321"/>
                  </a:cubicBezTo>
                  <a:cubicBezTo>
                    <a:pt x="127" y="319"/>
                    <a:pt x="127" y="319"/>
                    <a:pt x="127" y="319"/>
                  </a:cubicBezTo>
                  <a:cubicBezTo>
                    <a:pt x="139" y="299"/>
                    <a:pt x="153" y="279"/>
                    <a:pt x="168" y="261"/>
                  </a:cubicBezTo>
                  <a:close/>
                  <a:moveTo>
                    <a:pt x="317" y="127"/>
                  </a:moveTo>
                  <a:cubicBezTo>
                    <a:pt x="331" y="120"/>
                    <a:pt x="331" y="120"/>
                    <a:pt x="331" y="120"/>
                  </a:cubicBezTo>
                  <a:cubicBezTo>
                    <a:pt x="345" y="113"/>
                    <a:pt x="345" y="113"/>
                    <a:pt x="345" y="113"/>
                  </a:cubicBezTo>
                  <a:cubicBezTo>
                    <a:pt x="353" y="110"/>
                    <a:pt x="353" y="110"/>
                    <a:pt x="353" y="110"/>
                  </a:cubicBezTo>
                  <a:cubicBezTo>
                    <a:pt x="347" y="116"/>
                    <a:pt x="347" y="116"/>
                    <a:pt x="347" y="116"/>
                  </a:cubicBezTo>
                  <a:cubicBezTo>
                    <a:pt x="342" y="124"/>
                    <a:pt x="342" y="124"/>
                    <a:pt x="342" y="124"/>
                  </a:cubicBezTo>
                  <a:cubicBezTo>
                    <a:pt x="325" y="132"/>
                    <a:pt x="325" y="132"/>
                    <a:pt x="325" y="132"/>
                  </a:cubicBezTo>
                  <a:cubicBezTo>
                    <a:pt x="308" y="140"/>
                    <a:pt x="308" y="140"/>
                    <a:pt x="308" y="140"/>
                  </a:cubicBezTo>
                  <a:cubicBezTo>
                    <a:pt x="291" y="149"/>
                    <a:pt x="291" y="149"/>
                    <a:pt x="291" y="149"/>
                  </a:cubicBezTo>
                  <a:cubicBezTo>
                    <a:pt x="274" y="159"/>
                    <a:pt x="274" y="159"/>
                    <a:pt x="274" y="159"/>
                  </a:cubicBezTo>
                  <a:cubicBezTo>
                    <a:pt x="262" y="167"/>
                    <a:pt x="262" y="167"/>
                    <a:pt x="262" y="167"/>
                  </a:cubicBezTo>
                  <a:cubicBezTo>
                    <a:pt x="280" y="153"/>
                    <a:pt x="298" y="140"/>
                    <a:pt x="317" y="127"/>
                  </a:cubicBezTo>
                  <a:close/>
                  <a:moveTo>
                    <a:pt x="508" y="49"/>
                  </a:moveTo>
                  <a:cubicBezTo>
                    <a:pt x="523" y="48"/>
                    <a:pt x="523" y="48"/>
                    <a:pt x="523" y="48"/>
                  </a:cubicBezTo>
                  <a:cubicBezTo>
                    <a:pt x="543" y="49"/>
                    <a:pt x="543" y="49"/>
                    <a:pt x="543" y="49"/>
                  </a:cubicBezTo>
                  <a:cubicBezTo>
                    <a:pt x="526" y="55"/>
                    <a:pt x="526" y="55"/>
                    <a:pt x="526" y="55"/>
                  </a:cubicBezTo>
                  <a:cubicBezTo>
                    <a:pt x="519" y="54"/>
                    <a:pt x="519" y="54"/>
                    <a:pt x="519" y="54"/>
                  </a:cubicBezTo>
                  <a:cubicBezTo>
                    <a:pt x="505" y="53"/>
                    <a:pt x="505" y="53"/>
                    <a:pt x="505" y="53"/>
                  </a:cubicBezTo>
                  <a:cubicBezTo>
                    <a:pt x="486" y="54"/>
                    <a:pt x="486" y="54"/>
                    <a:pt x="486" y="54"/>
                  </a:cubicBezTo>
                  <a:cubicBezTo>
                    <a:pt x="493" y="52"/>
                    <a:pt x="501" y="51"/>
                    <a:pt x="508" y="49"/>
                  </a:cubicBezTo>
                  <a:close/>
                  <a:moveTo>
                    <a:pt x="576" y="38"/>
                  </a:moveTo>
                  <a:cubicBezTo>
                    <a:pt x="578" y="38"/>
                    <a:pt x="578" y="38"/>
                    <a:pt x="578" y="38"/>
                  </a:cubicBezTo>
                  <a:cubicBezTo>
                    <a:pt x="583" y="40"/>
                    <a:pt x="583" y="40"/>
                    <a:pt x="583" y="40"/>
                  </a:cubicBezTo>
                  <a:cubicBezTo>
                    <a:pt x="565" y="42"/>
                    <a:pt x="565" y="42"/>
                    <a:pt x="565" y="42"/>
                  </a:cubicBezTo>
                  <a:cubicBezTo>
                    <a:pt x="559" y="44"/>
                    <a:pt x="559" y="44"/>
                    <a:pt x="559" y="44"/>
                  </a:cubicBezTo>
                  <a:cubicBezTo>
                    <a:pt x="548" y="42"/>
                    <a:pt x="548" y="42"/>
                    <a:pt x="548" y="42"/>
                  </a:cubicBezTo>
                  <a:cubicBezTo>
                    <a:pt x="557" y="40"/>
                    <a:pt x="566" y="39"/>
                    <a:pt x="576" y="38"/>
                  </a:cubicBezTo>
                  <a:close/>
                  <a:moveTo>
                    <a:pt x="727" y="42"/>
                  </a:moveTo>
                  <a:cubicBezTo>
                    <a:pt x="720" y="43"/>
                    <a:pt x="720" y="43"/>
                    <a:pt x="720" y="43"/>
                  </a:cubicBezTo>
                  <a:cubicBezTo>
                    <a:pt x="716" y="44"/>
                    <a:pt x="716" y="44"/>
                    <a:pt x="716" y="44"/>
                  </a:cubicBezTo>
                  <a:cubicBezTo>
                    <a:pt x="710" y="42"/>
                    <a:pt x="710" y="42"/>
                    <a:pt x="710" y="42"/>
                  </a:cubicBezTo>
                  <a:cubicBezTo>
                    <a:pt x="692" y="40"/>
                    <a:pt x="692" y="40"/>
                    <a:pt x="692" y="40"/>
                  </a:cubicBezTo>
                  <a:cubicBezTo>
                    <a:pt x="697" y="38"/>
                    <a:pt x="697" y="38"/>
                    <a:pt x="697" y="38"/>
                  </a:cubicBezTo>
                  <a:cubicBezTo>
                    <a:pt x="700" y="38"/>
                    <a:pt x="700" y="38"/>
                    <a:pt x="700" y="38"/>
                  </a:cubicBezTo>
                  <a:cubicBezTo>
                    <a:pt x="709" y="39"/>
                    <a:pt x="718" y="40"/>
                    <a:pt x="727" y="42"/>
                  </a:cubicBezTo>
                  <a:close/>
                  <a:moveTo>
                    <a:pt x="789" y="54"/>
                  </a:moveTo>
                  <a:cubicBezTo>
                    <a:pt x="770" y="53"/>
                    <a:pt x="770" y="53"/>
                    <a:pt x="770" y="53"/>
                  </a:cubicBezTo>
                  <a:cubicBezTo>
                    <a:pt x="756" y="54"/>
                    <a:pt x="756" y="54"/>
                    <a:pt x="756" y="54"/>
                  </a:cubicBezTo>
                  <a:cubicBezTo>
                    <a:pt x="750" y="54"/>
                    <a:pt x="750" y="54"/>
                    <a:pt x="750" y="54"/>
                  </a:cubicBezTo>
                  <a:cubicBezTo>
                    <a:pt x="738" y="50"/>
                    <a:pt x="738" y="50"/>
                    <a:pt x="738" y="50"/>
                  </a:cubicBezTo>
                  <a:cubicBezTo>
                    <a:pt x="735" y="49"/>
                    <a:pt x="735" y="49"/>
                    <a:pt x="735" y="49"/>
                  </a:cubicBezTo>
                  <a:cubicBezTo>
                    <a:pt x="751" y="48"/>
                    <a:pt x="751" y="48"/>
                    <a:pt x="751" y="48"/>
                  </a:cubicBezTo>
                  <a:cubicBezTo>
                    <a:pt x="766" y="49"/>
                    <a:pt x="766" y="49"/>
                    <a:pt x="766" y="49"/>
                  </a:cubicBezTo>
                  <a:cubicBezTo>
                    <a:pt x="774" y="51"/>
                    <a:pt x="781" y="52"/>
                    <a:pt x="789" y="54"/>
                  </a:cubicBezTo>
                  <a:close/>
                  <a:moveTo>
                    <a:pt x="1013" y="167"/>
                  </a:moveTo>
                  <a:cubicBezTo>
                    <a:pt x="1001" y="159"/>
                    <a:pt x="1001" y="159"/>
                    <a:pt x="1001" y="159"/>
                  </a:cubicBezTo>
                  <a:cubicBezTo>
                    <a:pt x="984" y="149"/>
                    <a:pt x="984" y="149"/>
                    <a:pt x="984" y="149"/>
                  </a:cubicBezTo>
                  <a:cubicBezTo>
                    <a:pt x="967" y="140"/>
                    <a:pt x="967" y="140"/>
                    <a:pt x="967" y="140"/>
                  </a:cubicBezTo>
                  <a:cubicBezTo>
                    <a:pt x="950" y="132"/>
                    <a:pt x="950" y="132"/>
                    <a:pt x="950" y="132"/>
                  </a:cubicBezTo>
                  <a:cubicBezTo>
                    <a:pt x="933" y="124"/>
                    <a:pt x="933" y="124"/>
                    <a:pt x="933" y="124"/>
                  </a:cubicBezTo>
                  <a:cubicBezTo>
                    <a:pt x="931" y="121"/>
                    <a:pt x="931" y="121"/>
                    <a:pt x="931" y="121"/>
                  </a:cubicBezTo>
                  <a:cubicBezTo>
                    <a:pt x="922" y="110"/>
                    <a:pt x="922" y="110"/>
                    <a:pt x="922" y="110"/>
                  </a:cubicBezTo>
                  <a:cubicBezTo>
                    <a:pt x="930" y="113"/>
                    <a:pt x="930" y="113"/>
                    <a:pt x="930" y="113"/>
                  </a:cubicBezTo>
                  <a:cubicBezTo>
                    <a:pt x="944" y="120"/>
                    <a:pt x="944" y="120"/>
                    <a:pt x="944" y="120"/>
                  </a:cubicBezTo>
                  <a:cubicBezTo>
                    <a:pt x="957" y="127"/>
                    <a:pt x="957" y="127"/>
                    <a:pt x="957" y="127"/>
                  </a:cubicBezTo>
                  <a:cubicBezTo>
                    <a:pt x="977" y="139"/>
                    <a:pt x="995" y="153"/>
                    <a:pt x="1013" y="167"/>
                  </a:cubicBezTo>
                  <a:close/>
                  <a:moveTo>
                    <a:pt x="1240" y="637"/>
                  </a:moveTo>
                  <a:cubicBezTo>
                    <a:pt x="1240" y="642"/>
                    <a:pt x="1239" y="647"/>
                    <a:pt x="1239" y="652"/>
                  </a:cubicBezTo>
                  <a:cubicBezTo>
                    <a:pt x="1236" y="667"/>
                    <a:pt x="1236" y="667"/>
                    <a:pt x="1236" y="667"/>
                  </a:cubicBezTo>
                  <a:cubicBezTo>
                    <a:pt x="1233" y="676"/>
                    <a:pt x="1233" y="676"/>
                    <a:pt x="1233" y="676"/>
                  </a:cubicBezTo>
                  <a:cubicBezTo>
                    <a:pt x="1228" y="687"/>
                    <a:pt x="1228" y="687"/>
                    <a:pt x="1228" y="687"/>
                  </a:cubicBezTo>
                  <a:cubicBezTo>
                    <a:pt x="1228" y="684"/>
                    <a:pt x="1228" y="684"/>
                    <a:pt x="1228" y="684"/>
                  </a:cubicBezTo>
                  <a:cubicBezTo>
                    <a:pt x="1225" y="645"/>
                    <a:pt x="1225" y="645"/>
                    <a:pt x="1225" y="645"/>
                  </a:cubicBezTo>
                  <a:cubicBezTo>
                    <a:pt x="1222" y="625"/>
                    <a:pt x="1222" y="625"/>
                    <a:pt x="1222" y="625"/>
                  </a:cubicBezTo>
                  <a:cubicBezTo>
                    <a:pt x="1215" y="586"/>
                    <a:pt x="1215" y="586"/>
                    <a:pt x="1215" y="586"/>
                  </a:cubicBezTo>
                  <a:cubicBezTo>
                    <a:pt x="1208" y="559"/>
                    <a:pt x="1208" y="559"/>
                    <a:pt x="1208" y="559"/>
                  </a:cubicBezTo>
                  <a:cubicBezTo>
                    <a:pt x="1213" y="552"/>
                    <a:pt x="1213" y="552"/>
                    <a:pt x="1213" y="552"/>
                  </a:cubicBezTo>
                  <a:cubicBezTo>
                    <a:pt x="1217" y="544"/>
                    <a:pt x="1217" y="544"/>
                    <a:pt x="1217" y="544"/>
                  </a:cubicBezTo>
                  <a:cubicBezTo>
                    <a:pt x="1224" y="526"/>
                    <a:pt x="1224" y="526"/>
                    <a:pt x="1224" y="526"/>
                  </a:cubicBezTo>
                  <a:cubicBezTo>
                    <a:pt x="1225" y="517"/>
                    <a:pt x="1225" y="517"/>
                    <a:pt x="1225" y="517"/>
                  </a:cubicBezTo>
                  <a:cubicBezTo>
                    <a:pt x="1231" y="542"/>
                    <a:pt x="1231" y="542"/>
                    <a:pt x="1231" y="542"/>
                  </a:cubicBezTo>
                  <a:cubicBezTo>
                    <a:pt x="1235" y="561"/>
                    <a:pt x="1235" y="561"/>
                    <a:pt x="1235" y="561"/>
                  </a:cubicBezTo>
                  <a:cubicBezTo>
                    <a:pt x="1237" y="576"/>
                    <a:pt x="1237" y="576"/>
                    <a:pt x="1237" y="576"/>
                  </a:cubicBezTo>
                  <a:cubicBezTo>
                    <a:pt x="1239" y="596"/>
                    <a:pt x="1240" y="616"/>
                    <a:pt x="1240" y="637"/>
                  </a:cubicBezTo>
                  <a:close/>
                  <a:moveTo>
                    <a:pt x="1217" y="760"/>
                  </a:moveTo>
                  <a:cubicBezTo>
                    <a:pt x="1214" y="779"/>
                    <a:pt x="1214" y="779"/>
                    <a:pt x="1214" y="779"/>
                  </a:cubicBezTo>
                  <a:cubicBezTo>
                    <a:pt x="1207" y="815"/>
                    <a:pt x="1207" y="815"/>
                    <a:pt x="1207" y="815"/>
                  </a:cubicBezTo>
                  <a:cubicBezTo>
                    <a:pt x="1200" y="842"/>
                    <a:pt x="1200" y="842"/>
                    <a:pt x="1200" y="842"/>
                  </a:cubicBezTo>
                  <a:cubicBezTo>
                    <a:pt x="1189" y="857"/>
                    <a:pt x="1189" y="857"/>
                    <a:pt x="1189" y="857"/>
                  </a:cubicBezTo>
                  <a:cubicBezTo>
                    <a:pt x="1175" y="873"/>
                    <a:pt x="1175" y="873"/>
                    <a:pt x="1175" y="873"/>
                  </a:cubicBezTo>
                  <a:cubicBezTo>
                    <a:pt x="1166" y="881"/>
                    <a:pt x="1166" y="881"/>
                    <a:pt x="1166" y="881"/>
                  </a:cubicBezTo>
                  <a:cubicBezTo>
                    <a:pt x="1152" y="893"/>
                    <a:pt x="1152" y="893"/>
                    <a:pt x="1152" y="893"/>
                  </a:cubicBezTo>
                  <a:cubicBezTo>
                    <a:pt x="1156" y="878"/>
                    <a:pt x="1156" y="878"/>
                    <a:pt x="1156" y="878"/>
                  </a:cubicBezTo>
                  <a:cubicBezTo>
                    <a:pt x="1162" y="841"/>
                    <a:pt x="1162" y="841"/>
                    <a:pt x="1162" y="841"/>
                  </a:cubicBezTo>
                  <a:cubicBezTo>
                    <a:pt x="1166" y="804"/>
                    <a:pt x="1166" y="804"/>
                    <a:pt x="1166" y="804"/>
                  </a:cubicBezTo>
                  <a:cubicBezTo>
                    <a:pt x="1167" y="768"/>
                    <a:pt x="1167" y="768"/>
                    <a:pt x="1167" y="768"/>
                  </a:cubicBezTo>
                  <a:cubicBezTo>
                    <a:pt x="1171" y="765"/>
                    <a:pt x="1171" y="765"/>
                    <a:pt x="1171" y="765"/>
                  </a:cubicBezTo>
                  <a:cubicBezTo>
                    <a:pt x="1181" y="757"/>
                    <a:pt x="1181" y="757"/>
                    <a:pt x="1181" y="757"/>
                  </a:cubicBezTo>
                  <a:cubicBezTo>
                    <a:pt x="1199" y="740"/>
                    <a:pt x="1199" y="740"/>
                    <a:pt x="1199" y="740"/>
                  </a:cubicBezTo>
                  <a:cubicBezTo>
                    <a:pt x="1208" y="732"/>
                    <a:pt x="1208" y="732"/>
                    <a:pt x="1208" y="732"/>
                  </a:cubicBezTo>
                  <a:cubicBezTo>
                    <a:pt x="1215" y="723"/>
                    <a:pt x="1215" y="723"/>
                    <a:pt x="1215" y="723"/>
                  </a:cubicBezTo>
                  <a:cubicBezTo>
                    <a:pt x="1220" y="717"/>
                    <a:pt x="1220" y="717"/>
                    <a:pt x="1220" y="717"/>
                  </a:cubicBezTo>
                  <a:cubicBezTo>
                    <a:pt x="1219" y="722"/>
                    <a:pt x="1219" y="722"/>
                    <a:pt x="1219" y="722"/>
                  </a:cubicBezTo>
                  <a:lnTo>
                    <a:pt x="1217" y="760"/>
                  </a:lnTo>
                  <a:close/>
                  <a:moveTo>
                    <a:pt x="1098" y="1006"/>
                  </a:moveTo>
                  <a:cubicBezTo>
                    <a:pt x="1090" y="1019"/>
                    <a:pt x="1090" y="1019"/>
                    <a:pt x="1090" y="1019"/>
                  </a:cubicBezTo>
                  <a:cubicBezTo>
                    <a:pt x="1076" y="1030"/>
                    <a:pt x="1076" y="1030"/>
                    <a:pt x="1076" y="1030"/>
                  </a:cubicBezTo>
                  <a:cubicBezTo>
                    <a:pt x="1066" y="1036"/>
                    <a:pt x="1066" y="1036"/>
                    <a:pt x="1066" y="1036"/>
                  </a:cubicBezTo>
                  <a:cubicBezTo>
                    <a:pt x="1044" y="1048"/>
                    <a:pt x="1044" y="1048"/>
                    <a:pt x="1044" y="1048"/>
                  </a:cubicBezTo>
                  <a:cubicBezTo>
                    <a:pt x="1019" y="1060"/>
                    <a:pt x="1019" y="1060"/>
                    <a:pt x="1019" y="1060"/>
                  </a:cubicBezTo>
                  <a:cubicBezTo>
                    <a:pt x="1027" y="1043"/>
                    <a:pt x="1027" y="1043"/>
                    <a:pt x="1027" y="1043"/>
                  </a:cubicBezTo>
                  <a:cubicBezTo>
                    <a:pt x="1039" y="1013"/>
                    <a:pt x="1039" y="1013"/>
                    <a:pt x="1039" y="1013"/>
                  </a:cubicBezTo>
                  <a:cubicBezTo>
                    <a:pt x="1045" y="997"/>
                    <a:pt x="1045" y="997"/>
                    <a:pt x="1045" y="997"/>
                  </a:cubicBezTo>
                  <a:cubicBezTo>
                    <a:pt x="1050" y="981"/>
                    <a:pt x="1050" y="981"/>
                    <a:pt x="1050" y="981"/>
                  </a:cubicBezTo>
                  <a:cubicBezTo>
                    <a:pt x="1054" y="964"/>
                    <a:pt x="1054" y="964"/>
                    <a:pt x="1054" y="964"/>
                  </a:cubicBezTo>
                  <a:cubicBezTo>
                    <a:pt x="1056" y="958"/>
                    <a:pt x="1056" y="958"/>
                    <a:pt x="1056" y="958"/>
                  </a:cubicBezTo>
                  <a:cubicBezTo>
                    <a:pt x="1068" y="952"/>
                    <a:pt x="1068" y="952"/>
                    <a:pt x="1068" y="952"/>
                  </a:cubicBezTo>
                  <a:cubicBezTo>
                    <a:pt x="1095" y="939"/>
                    <a:pt x="1095" y="939"/>
                    <a:pt x="1095" y="939"/>
                  </a:cubicBezTo>
                  <a:cubicBezTo>
                    <a:pt x="1120" y="925"/>
                    <a:pt x="1120" y="925"/>
                    <a:pt x="1120" y="925"/>
                  </a:cubicBezTo>
                  <a:cubicBezTo>
                    <a:pt x="1138" y="914"/>
                    <a:pt x="1138" y="914"/>
                    <a:pt x="1138" y="914"/>
                  </a:cubicBezTo>
                  <a:cubicBezTo>
                    <a:pt x="1128" y="944"/>
                    <a:pt x="1128" y="944"/>
                    <a:pt x="1128" y="944"/>
                  </a:cubicBezTo>
                  <a:cubicBezTo>
                    <a:pt x="1114" y="976"/>
                    <a:pt x="1114" y="976"/>
                    <a:pt x="1114" y="976"/>
                  </a:cubicBezTo>
                  <a:cubicBezTo>
                    <a:pt x="1107" y="991"/>
                    <a:pt x="1107" y="991"/>
                    <a:pt x="1107" y="991"/>
                  </a:cubicBezTo>
                  <a:lnTo>
                    <a:pt x="1098" y="1006"/>
                  </a:lnTo>
                  <a:close/>
                  <a:moveTo>
                    <a:pt x="944" y="1146"/>
                  </a:moveTo>
                  <a:cubicBezTo>
                    <a:pt x="939" y="1150"/>
                    <a:pt x="939" y="1150"/>
                    <a:pt x="939" y="1150"/>
                  </a:cubicBezTo>
                  <a:cubicBezTo>
                    <a:pt x="929" y="1155"/>
                    <a:pt x="929" y="1155"/>
                    <a:pt x="929" y="1155"/>
                  </a:cubicBezTo>
                  <a:cubicBezTo>
                    <a:pt x="918" y="1159"/>
                    <a:pt x="918" y="1159"/>
                    <a:pt x="918" y="1159"/>
                  </a:cubicBezTo>
                  <a:cubicBezTo>
                    <a:pt x="883" y="1171"/>
                    <a:pt x="883" y="1171"/>
                    <a:pt x="883" y="1171"/>
                  </a:cubicBezTo>
                  <a:cubicBezTo>
                    <a:pt x="864" y="1175"/>
                    <a:pt x="864" y="1175"/>
                    <a:pt x="864" y="1175"/>
                  </a:cubicBezTo>
                  <a:cubicBezTo>
                    <a:pt x="867" y="1173"/>
                    <a:pt x="867" y="1173"/>
                    <a:pt x="867" y="1173"/>
                  </a:cubicBezTo>
                  <a:cubicBezTo>
                    <a:pt x="880" y="1153"/>
                    <a:pt x="880" y="1153"/>
                    <a:pt x="880" y="1153"/>
                  </a:cubicBezTo>
                  <a:cubicBezTo>
                    <a:pt x="893" y="1131"/>
                    <a:pt x="893" y="1131"/>
                    <a:pt x="893" y="1131"/>
                  </a:cubicBezTo>
                  <a:cubicBezTo>
                    <a:pt x="904" y="1108"/>
                    <a:pt x="904" y="1108"/>
                    <a:pt x="904" y="1108"/>
                  </a:cubicBezTo>
                  <a:cubicBezTo>
                    <a:pt x="941" y="1098"/>
                    <a:pt x="941" y="1098"/>
                    <a:pt x="941" y="1098"/>
                  </a:cubicBezTo>
                  <a:cubicBezTo>
                    <a:pt x="970" y="1089"/>
                    <a:pt x="970" y="1089"/>
                    <a:pt x="970" y="1089"/>
                  </a:cubicBezTo>
                  <a:cubicBezTo>
                    <a:pt x="999" y="1078"/>
                    <a:pt x="999" y="1078"/>
                    <a:pt x="999" y="1078"/>
                  </a:cubicBezTo>
                  <a:cubicBezTo>
                    <a:pt x="990" y="1093"/>
                    <a:pt x="990" y="1093"/>
                    <a:pt x="990" y="1093"/>
                  </a:cubicBezTo>
                  <a:cubicBezTo>
                    <a:pt x="973" y="1116"/>
                    <a:pt x="973" y="1116"/>
                    <a:pt x="973" y="1116"/>
                  </a:cubicBezTo>
                  <a:cubicBezTo>
                    <a:pt x="963" y="1127"/>
                    <a:pt x="963" y="1127"/>
                    <a:pt x="963" y="1127"/>
                  </a:cubicBezTo>
                  <a:cubicBezTo>
                    <a:pt x="953" y="1137"/>
                    <a:pt x="953" y="1137"/>
                    <a:pt x="953" y="1137"/>
                  </a:cubicBezTo>
                  <a:lnTo>
                    <a:pt x="944" y="1146"/>
                  </a:lnTo>
                  <a:close/>
                  <a:moveTo>
                    <a:pt x="832" y="1184"/>
                  </a:moveTo>
                  <a:cubicBezTo>
                    <a:pt x="791" y="1191"/>
                    <a:pt x="791" y="1191"/>
                    <a:pt x="791" y="1191"/>
                  </a:cubicBezTo>
                  <a:cubicBezTo>
                    <a:pt x="756" y="1196"/>
                    <a:pt x="756" y="1196"/>
                    <a:pt x="756" y="1196"/>
                  </a:cubicBezTo>
                  <a:cubicBezTo>
                    <a:pt x="766" y="1172"/>
                    <a:pt x="766" y="1172"/>
                    <a:pt x="766" y="1172"/>
                  </a:cubicBezTo>
                  <a:cubicBezTo>
                    <a:pt x="772" y="1151"/>
                    <a:pt x="772" y="1151"/>
                    <a:pt x="772" y="1151"/>
                  </a:cubicBezTo>
                  <a:cubicBezTo>
                    <a:pt x="777" y="1131"/>
                    <a:pt x="777" y="1131"/>
                    <a:pt x="777" y="1131"/>
                  </a:cubicBezTo>
                  <a:cubicBezTo>
                    <a:pt x="844" y="1121"/>
                    <a:pt x="844" y="1121"/>
                    <a:pt x="844" y="1121"/>
                  </a:cubicBezTo>
                  <a:cubicBezTo>
                    <a:pt x="893" y="1111"/>
                    <a:pt x="893" y="1111"/>
                    <a:pt x="893" y="1111"/>
                  </a:cubicBezTo>
                  <a:cubicBezTo>
                    <a:pt x="885" y="1127"/>
                    <a:pt x="885" y="1127"/>
                    <a:pt x="885" y="1127"/>
                  </a:cubicBezTo>
                  <a:cubicBezTo>
                    <a:pt x="873" y="1149"/>
                    <a:pt x="873" y="1149"/>
                    <a:pt x="873" y="1149"/>
                  </a:cubicBezTo>
                  <a:cubicBezTo>
                    <a:pt x="860" y="1168"/>
                    <a:pt x="860" y="1168"/>
                    <a:pt x="860" y="1168"/>
                  </a:cubicBezTo>
                  <a:cubicBezTo>
                    <a:pt x="853" y="1176"/>
                    <a:pt x="853" y="1176"/>
                    <a:pt x="853" y="1176"/>
                  </a:cubicBezTo>
                  <a:cubicBezTo>
                    <a:pt x="850" y="1179"/>
                    <a:pt x="850" y="1179"/>
                    <a:pt x="850" y="1179"/>
                  </a:cubicBezTo>
                  <a:lnTo>
                    <a:pt x="832" y="1184"/>
                  </a:lnTo>
                  <a:close/>
                  <a:moveTo>
                    <a:pt x="734" y="1199"/>
                  </a:moveTo>
                  <a:cubicBezTo>
                    <a:pt x="675" y="1203"/>
                    <a:pt x="675" y="1203"/>
                    <a:pt x="675" y="1203"/>
                  </a:cubicBezTo>
                  <a:cubicBezTo>
                    <a:pt x="642" y="1203"/>
                    <a:pt x="642" y="1203"/>
                    <a:pt x="642" y="1203"/>
                  </a:cubicBezTo>
                  <a:cubicBezTo>
                    <a:pt x="642" y="1138"/>
                    <a:pt x="642" y="1138"/>
                    <a:pt x="642" y="1138"/>
                  </a:cubicBezTo>
                  <a:cubicBezTo>
                    <a:pt x="647" y="1138"/>
                    <a:pt x="647" y="1138"/>
                    <a:pt x="647" y="1138"/>
                  </a:cubicBezTo>
                  <a:cubicBezTo>
                    <a:pt x="665" y="1138"/>
                    <a:pt x="665" y="1138"/>
                    <a:pt x="665" y="1138"/>
                  </a:cubicBezTo>
                  <a:cubicBezTo>
                    <a:pt x="702" y="1137"/>
                    <a:pt x="702" y="1137"/>
                    <a:pt x="702" y="1137"/>
                  </a:cubicBezTo>
                  <a:cubicBezTo>
                    <a:pt x="768" y="1132"/>
                    <a:pt x="768" y="1132"/>
                    <a:pt x="768" y="1132"/>
                  </a:cubicBezTo>
                  <a:cubicBezTo>
                    <a:pt x="758" y="1170"/>
                    <a:pt x="758" y="1170"/>
                    <a:pt x="758" y="1170"/>
                  </a:cubicBezTo>
                  <a:cubicBezTo>
                    <a:pt x="750" y="1187"/>
                    <a:pt x="750" y="1187"/>
                    <a:pt x="750" y="1187"/>
                  </a:cubicBezTo>
                  <a:cubicBezTo>
                    <a:pt x="746" y="1197"/>
                    <a:pt x="746" y="1197"/>
                    <a:pt x="746" y="1197"/>
                  </a:cubicBezTo>
                  <a:lnTo>
                    <a:pt x="734" y="1199"/>
                  </a:lnTo>
                  <a:close/>
                  <a:moveTo>
                    <a:pt x="529" y="1197"/>
                  </a:moveTo>
                  <a:cubicBezTo>
                    <a:pt x="528" y="1196"/>
                    <a:pt x="528" y="1196"/>
                    <a:pt x="528" y="1196"/>
                  </a:cubicBezTo>
                  <a:cubicBezTo>
                    <a:pt x="518" y="1170"/>
                    <a:pt x="518" y="1170"/>
                    <a:pt x="518" y="1170"/>
                  </a:cubicBezTo>
                  <a:cubicBezTo>
                    <a:pt x="511" y="1149"/>
                    <a:pt x="511" y="1149"/>
                    <a:pt x="511" y="1149"/>
                  </a:cubicBezTo>
                  <a:cubicBezTo>
                    <a:pt x="507" y="1132"/>
                    <a:pt x="507" y="1132"/>
                    <a:pt x="507" y="1132"/>
                  </a:cubicBezTo>
                  <a:cubicBezTo>
                    <a:pt x="537" y="1135"/>
                    <a:pt x="537" y="1135"/>
                    <a:pt x="537" y="1135"/>
                  </a:cubicBezTo>
                  <a:cubicBezTo>
                    <a:pt x="592" y="1138"/>
                    <a:pt x="592" y="1138"/>
                    <a:pt x="592" y="1138"/>
                  </a:cubicBezTo>
                  <a:cubicBezTo>
                    <a:pt x="633" y="1138"/>
                    <a:pt x="633" y="1138"/>
                    <a:pt x="633" y="1138"/>
                  </a:cubicBezTo>
                  <a:cubicBezTo>
                    <a:pt x="633" y="1203"/>
                    <a:pt x="633" y="1203"/>
                    <a:pt x="633" y="1203"/>
                  </a:cubicBezTo>
                  <a:cubicBezTo>
                    <a:pt x="630" y="1203"/>
                    <a:pt x="630" y="1203"/>
                    <a:pt x="630" y="1203"/>
                  </a:cubicBezTo>
                  <a:cubicBezTo>
                    <a:pt x="600" y="1203"/>
                    <a:pt x="600" y="1203"/>
                    <a:pt x="600" y="1203"/>
                  </a:cubicBezTo>
                  <a:cubicBezTo>
                    <a:pt x="541" y="1199"/>
                    <a:pt x="541" y="1199"/>
                    <a:pt x="541" y="1199"/>
                  </a:cubicBezTo>
                  <a:lnTo>
                    <a:pt x="529" y="1197"/>
                  </a:lnTo>
                  <a:close/>
                  <a:moveTo>
                    <a:pt x="425" y="1179"/>
                  </a:moveTo>
                  <a:cubicBezTo>
                    <a:pt x="422" y="1176"/>
                    <a:pt x="422" y="1176"/>
                    <a:pt x="422" y="1176"/>
                  </a:cubicBezTo>
                  <a:cubicBezTo>
                    <a:pt x="415" y="1168"/>
                    <a:pt x="415" y="1168"/>
                    <a:pt x="415" y="1168"/>
                  </a:cubicBezTo>
                  <a:cubicBezTo>
                    <a:pt x="402" y="1149"/>
                    <a:pt x="402" y="1149"/>
                    <a:pt x="402" y="1149"/>
                  </a:cubicBezTo>
                  <a:cubicBezTo>
                    <a:pt x="390" y="1127"/>
                    <a:pt x="390" y="1127"/>
                    <a:pt x="390" y="1127"/>
                  </a:cubicBezTo>
                  <a:cubicBezTo>
                    <a:pt x="382" y="1111"/>
                    <a:pt x="382" y="1111"/>
                    <a:pt x="382" y="1111"/>
                  </a:cubicBezTo>
                  <a:cubicBezTo>
                    <a:pt x="431" y="1121"/>
                    <a:pt x="431" y="1121"/>
                    <a:pt x="431" y="1121"/>
                  </a:cubicBezTo>
                  <a:cubicBezTo>
                    <a:pt x="498" y="1131"/>
                    <a:pt x="498" y="1131"/>
                    <a:pt x="498" y="1131"/>
                  </a:cubicBezTo>
                  <a:cubicBezTo>
                    <a:pt x="510" y="1173"/>
                    <a:pt x="510" y="1173"/>
                    <a:pt x="510" y="1173"/>
                  </a:cubicBezTo>
                  <a:cubicBezTo>
                    <a:pt x="517" y="1191"/>
                    <a:pt x="517" y="1191"/>
                    <a:pt x="517" y="1191"/>
                  </a:cubicBezTo>
                  <a:cubicBezTo>
                    <a:pt x="519" y="1196"/>
                    <a:pt x="519" y="1196"/>
                    <a:pt x="519" y="1196"/>
                  </a:cubicBezTo>
                  <a:cubicBezTo>
                    <a:pt x="498" y="1193"/>
                    <a:pt x="498" y="1193"/>
                    <a:pt x="498" y="1193"/>
                  </a:cubicBezTo>
                  <a:cubicBezTo>
                    <a:pt x="444" y="1184"/>
                    <a:pt x="444" y="1184"/>
                    <a:pt x="444" y="1184"/>
                  </a:cubicBezTo>
                  <a:lnTo>
                    <a:pt x="425" y="1179"/>
                  </a:lnTo>
                  <a:close/>
                  <a:moveTo>
                    <a:pt x="346" y="1155"/>
                  </a:moveTo>
                  <a:cubicBezTo>
                    <a:pt x="336" y="1150"/>
                    <a:pt x="336" y="1150"/>
                    <a:pt x="336" y="1150"/>
                  </a:cubicBezTo>
                  <a:cubicBezTo>
                    <a:pt x="332" y="1147"/>
                    <a:pt x="332" y="1147"/>
                    <a:pt x="332" y="1147"/>
                  </a:cubicBezTo>
                  <a:cubicBezTo>
                    <a:pt x="322" y="1137"/>
                    <a:pt x="322" y="1137"/>
                    <a:pt x="322" y="1137"/>
                  </a:cubicBezTo>
                  <a:cubicBezTo>
                    <a:pt x="312" y="1127"/>
                    <a:pt x="312" y="1127"/>
                    <a:pt x="312" y="1127"/>
                  </a:cubicBezTo>
                  <a:cubicBezTo>
                    <a:pt x="303" y="1116"/>
                    <a:pt x="303" y="1116"/>
                    <a:pt x="303" y="1116"/>
                  </a:cubicBezTo>
                  <a:cubicBezTo>
                    <a:pt x="285" y="1093"/>
                    <a:pt x="285" y="1093"/>
                    <a:pt x="285" y="1093"/>
                  </a:cubicBezTo>
                  <a:cubicBezTo>
                    <a:pt x="276" y="1078"/>
                    <a:pt x="276" y="1078"/>
                    <a:pt x="276" y="1078"/>
                  </a:cubicBezTo>
                  <a:cubicBezTo>
                    <a:pt x="291" y="1084"/>
                    <a:pt x="291" y="1084"/>
                    <a:pt x="291" y="1084"/>
                  </a:cubicBezTo>
                  <a:cubicBezTo>
                    <a:pt x="306" y="1089"/>
                    <a:pt x="306" y="1089"/>
                    <a:pt x="306" y="1089"/>
                  </a:cubicBezTo>
                  <a:cubicBezTo>
                    <a:pt x="335" y="1098"/>
                    <a:pt x="335" y="1098"/>
                    <a:pt x="335" y="1098"/>
                  </a:cubicBezTo>
                  <a:cubicBezTo>
                    <a:pt x="371" y="1108"/>
                    <a:pt x="371" y="1108"/>
                    <a:pt x="371" y="1108"/>
                  </a:cubicBezTo>
                  <a:cubicBezTo>
                    <a:pt x="382" y="1131"/>
                    <a:pt x="382" y="1131"/>
                    <a:pt x="382" y="1131"/>
                  </a:cubicBezTo>
                  <a:cubicBezTo>
                    <a:pt x="395" y="1153"/>
                    <a:pt x="395" y="1153"/>
                    <a:pt x="395" y="1153"/>
                  </a:cubicBezTo>
                  <a:cubicBezTo>
                    <a:pt x="402" y="1164"/>
                    <a:pt x="402" y="1164"/>
                    <a:pt x="402" y="1164"/>
                  </a:cubicBezTo>
                  <a:cubicBezTo>
                    <a:pt x="409" y="1173"/>
                    <a:pt x="409" y="1173"/>
                    <a:pt x="409" y="1173"/>
                  </a:cubicBezTo>
                  <a:cubicBezTo>
                    <a:pt x="411" y="1175"/>
                    <a:pt x="411" y="1175"/>
                    <a:pt x="411" y="1175"/>
                  </a:cubicBezTo>
                  <a:cubicBezTo>
                    <a:pt x="393" y="1171"/>
                    <a:pt x="393" y="1171"/>
                    <a:pt x="393" y="1171"/>
                  </a:cubicBezTo>
                  <a:cubicBezTo>
                    <a:pt x="381" y="1167"/>
                    <a:pt x="381" y="1167"/>
                    <a:pt x="381" y="1167"/>
                  </a:cubicBezTo>
                  <a:lnTo>
                    <a:pt x="346" y="1155"/>
                  </a:lnTo>
                  <a:close/>
                  <a:moveTo>
                    <a:pt x="185" y="1019"/>
                  </a:moveTo>
                  <a:cubicBezTo>
                    <a:pt x="177" y="1006"/>
                    <a:pt x="177" y="1006"/>
                    <a:pt x="177" y="1006"/>
                  </a:cubicBezTo>
                  <a:cubicBezTo>
                    <a:pt x="169" y="991"/>
                    <a:pt x="169" y="991"/>
                    <a:pt x="169" y="991"/>
                  </a:cubicBezTo>
                  <a:cubicBezTo>
                    <a:pt x="161" y="976"/>
                    <a:pt x="161" y="976"/>
                    <a:pt x="161" y="976"/>
                  </a:cubicBezTo>
                  <a:cubicBezTo>
                    <a:pt x="154" y="961"/>
                    <a:pt x="154" y="961"/>
                    <a:pt x="154" y="961"/>
                  </a:cubicBezTo>
                  <a:cubicBezTo>
                    <a:pt x="147" y="944"/>
                    <a:pt x="147" y="944"/>
                    <a:pt x="147" y="944"/>
                  </a:cubicBezTo>
                  <a:cubicBezTo>
                    <a:pt x="137" y="914"/>
                    <a:pt x="137" y="914"/>
                    <a:pt x="137" y="914"/>
                  </a:cubicBezTo>
                  <a:cubicBezTo>
                    <a:pt x="155" y="925"/>
                    <a:pt x="155" y="925"/>
                    <a:pt x="155" y="925"/>
                  </a:cubicBezTo>
                  <a:cubicBezTo>
                    <a:pt x="180" y="939"/>
                    <a:pt x="180" y="939"/>
                    <a:pt x="180" y="939"/>
                  </a:cubicBezTo>
                  <a:cubicBezTo>
                    <a:pt x="193" y="946"/>
                    <a:pt x="193" y="946"/>
                    <a:pt x="193" y="946"/>
                  </a:cubicBezTo>
                  <a:cubicBezTo>
                    <a:pt x="220" y="958"/>
                    <a:pt x="220" y="958"/>
                    <a:pt x="220" y="958"/>
                  </a:cubicBezTo>
                  <a:cubicBezTo>
                    <a:pt x="225" y="981"/>
                    <a:pt x="225" y="981"/>
                    <a:pt x="225" y="981"/>
                  </a:cubicBezTo>
                  <a:cubicBezTo>
                    <a:pt x="230" y="997"/>
                    <a:pt x="230" y="997"/>
                    <a:pt x="230" y="997"/>
                  </a:cubicBezTo>
                  <a:cubicBezTo>
                    <a:pt x="236" y="1013"/>
                    <a:pt x="236" y="1013"/>
                    <a:pt x="236" y="1013"/>
                  </a:cubicBezTo>
                  <a:cubicBezTo>
                    <a:pt x="242" y="1028"/>
                    <a:pt x="242" y="1028"/>
                    <a:pt x="242" y="1028"/>
                  </a:cubicBezTo>
                  <a:cubicBezTo>
                    <a:pt x="248" y="1043"/>
                    <a:pt x="248" y="1043"/>
                    <a:pt x="248" y="1043"/>
                  </a:cubicBezTo>
                  <a:cubicBezTo>
                    <a:pt x="255" y="1057"/>
                    <a:pt x="255" y="1057"/>
                    <a:pt x="255" y="1057"/>
                  </a:cubicBezTo>
                  <a:cubicBezTo>
                    <a:pt x="256" y="1060"/>
                    <a:pt x="256" y="1060"/>
                    <a:pt x="256" y="1060"/>
                  </a:cubicBezTo>
                  <a:cubicBezTo>
                    <a:pt x="243" y="1054"/>
                    <a:pt x="243" y="1054"/>
                    <a:pt x="243" y="1054"/>
                  </a:cubicBezTo>
                  <a:cubicBezTo>
                    <a:pt x="231" y="1048"/>
                    <a:pt x="231" y="1048"/>
                    <a:pt x="231" y="1048"/>
                  </a:cubicBezTo>
                  <a:cubicBezTo>
                    <a:pt x="220" y="1042"/>
                    <a:pt x="220" y="1042"/>
                    <a:pt x="220" y="1042"/>
                  </a:cubicBezTo>
                  <a:cubicBezTo>
                    <a:pt x="199" y="1030"/>
                    <a:pt x="199" y="1030"/>
                    <a:pt x="199" y="1030"/>
                  </a:cubicBezTo>
                  <a:lnTo>
                    <a:pt x="185" y="1019"/>
                  </a:lnTo>
                  <a:close/>
                  <a:moveTo>
                    <a:pt x="75" y="842"/>
                  </a:moveTo>
                  <a:cubicBezTo>
                    <a:pt x="68" y="816"/>
                    <a:pt x="68" y="816"/>
                    <a:pt x="68" y="816"/>
                  </a:cubicBezTo>
                  <a:cubicBezTo>
                    <a:pt x="61" y="779"/>
                    <a:pt x="61" y="779"/>
                    <a:pt x="61" y="779"/>
                  </a:cubicBezTo>
                  <a:cubicBezTo>
                    <a:pt x="59" y="760"/>
                    <a:pt x="59" y="760"/>
                    <a:pt x="59" y="760"/>
                  </a:cubicBezTo>
                  <a:cubicBezTo>
                    <a:pt x="56" y="723"/>
                    <a:pt x="56" y="723"/>
                    <a:pt x="56" y="723"/>
                  </a:cubicBezTo>
                  <a:cubicBezTo>
                    <a:pt x="56" y="717"/>
                    <a:pt x="56" y="717"/>
                    <a:pt x="56" y="717"/>
                  </a:cubicBezTo>
                  <a:cubicBezTo>
                    <a:pt x="60" y="723"/>
                    <a:pt x="60" y="723"/>
                    <a:pt x="60" y="723"/>
                  </a:cubicBezTo>
                  <a:cubicBezTo>
                    <a:pt x="68" y="732"/>
                    <a:pt x="68" y="732"/>
                    <a:pt x="68" y="732"/>
                  </a:cubicBezTo>
                  <a:cubicBezTo>
                    <a:pt x="76" y="741"/>
                    <a:pt x="76" y="741"/>
                    <a:pt x="76" y="741"/>
                  </a:cubicBezTo>
                  <a:cubicBezTo>
                    <a:pt x="85" y="749"/>
                    <a:pt x="85" y="749"/>
                    <a:pt x="85" y="749"/>
                  </a:cubicBezTo>
                  <a:cubicBezTo>
                    <a:pt x="104" y="765"/>
                    <a:pt x="104" y="765"/>
                    <a:pt x="104" y="765"/>
                  </a:cubicBezTo>
                  <a:cubicBezTo>
                    <a:pt x="108" y="768"/>
                    <a:pt x="108" y="768"/>
                    <a:pt x="108" y="768"/>
                  </a:cubicBezTo>
                  <a:cubicBezTo>
                    <a:pt x="109" y="804"/>
                    <a:pt x="109" y="804"/>
                    <a:pt x="109" y="804"/>
                  </a:cubicBezTo>
                  <a:cubicBezTo>
                    <a:pt x="113" y="842"/>
                    <a:pt x="113" y="842"/>
                    <a:pt x="113" y="842"/>
                  </a:cubicBezTo>
                  <a:cubicBezTo>
                    <a:pt x="119" y="878"/>
                    <a:pt x="119" y="878"/>
                    <a:pt x="119" y="878"/>
                  </a:cubicBezTo>
                  <a:cubicBezTo>
                    <a:pt x="123" y="893"/>
                    <a:pt x="123" y="893"/>
                    <a:pt x="123" y="893"/>
                  </a:cubicBezTo>
                  <a:cubicBezTo>
                    <a:pt x="109" y="881"/>
                    <a:pt x="109" y="881"/>
                    <a:pt x="109" y="881"/>
                  </a:cubicBezTo>
                  <a:cubicBezTo>
                    <a:pt x="101" y="873"/>
                    <a:pt x="101" y="873"/>
                    <a:pt x="101" y="873"/>
                  </a:cubicBezTo>
                  <a:cubicBezTo>
                    <a:pt x="86" y="858"/>
                    <a:pt x="86" y="858"/>
                    <a:pt x="86" y="858"/>
                  </a:cubicBezTo>
                  <a:cubicBezTo>
                    <a:pt x="80" y="849"/>
                    <a:pt x="80" y="849"/>
                    <a:pt x="80" y="849"/>
                  </a:cubicBezTo>
                  <a:lnTo>
                    <a:pt x="75" y="842"/>
                  </a:lnTo>
                  <a:close/>
                  <a:moveTo>
                    <a:pt x="58" y="487"/>
                  </a:moveTo>
                  <a:cubicBezTo>
                    <a:pt x="64" y="468"/>
                    <a:pt x="64" y="468"/>
                    <a:pt x="64" y="468"/>
                  </a:cubicBezTo>
                  <a:cubicBezTo>
                    <a:pt x="71" y="451"/>
                    <a:pt x="71" y="451"/>
                    <a:pt x="71" y="451"/>
                  </a:cubicBezTo>
                  <a:cubicBezTo>
                    <a:pt x="78" y="433"/>
                    <a:pt x="78" y="433"/>
                    <a:pt x="78" y="433"/>
                  </a:cubicBezTo>
                  <a:cubicBezTo>
                    <a:pt x="87" y="415"/>
                    <a:pt x="87" y="415"/>
                    <a:pt x="87" y="415"/>
                  </a:cubicBezTo>
                  <a:cubicBezTo>
                    <a:pt x="95" y="398"/>
                    <a:pt x="95" y="398"/>
                    <a:pt x="95" y="398"/>
                  </a:cubicBezTo>
                  <a:cubicBezTo>
                    <a:pt x="105" y="381"/>
                    <a:pt x="105" y="381"/>
                    <a:pt x="105" y="381"/>
                  </a:cubicBezTo>
                  <a:cubicBezTo>
                    <a:pt x="108" y="375"/>
                    <a:pt x="108" y="375"/>
                    <a:pt x="108" y="375"/>
                  </a:cubicBezTo>
                  <a:cubicBezTo>
                    <a:pt x="112" y="391"/>
                    <a:pt x="112" y="391"/>
                    <a:pt x="112" y="391"/>
                  </a:cubicBezTo>
                  <a:cubicBezTo>
                    <a:pt x="114" y="398"/>
                    <a:pt x="114" y="398"/>
                    <a:pt x="114" y="398"/>
                  </a:cubicBezTo>
                  <a:cubicBezTo>
                    <a:pt x="118" y="406"/>
                    <a:pt x="118" y="406"/>
                    <a:pt x="118" y="406"/>
                  </a:cubicBezTo>
                  <a:cubicBezTo>
                    <a:pt x="125" y="419"/>
                    <a:pt x="125" y="419"/>
                    <a:pt x="125" y="419"/>
                  </a:cubicBezTo>
                  <a:cubicBezTo>
                    <a:pt x="107" y="454"/>
                    <a:pt x="107" y="454"/>
                    <a:pt x="107" y="454"/>
                  </a:cubicBezTo>
                  <a:cubicBezTo>
                    <a:pt x="98" y="472"/>
                    <a:pt x="98" y="472"/>
                    <a:pt x="98" y="472"/>
                  </a:cubicBezTo>
                  <a:cubicBezTo>
                    <a:pt x="90" y="491"/>
                    <a:pt x="90" y="491"/>
                    <a:pt x="90" y="491"/>
                  </a:cubicBezTo>
                  <a:cubicBezTo>
                    <a:pt x="83" y="510"/>
                    <a:pt x="83" y="510"/>
                    <a:pt x="83" y="510"/>
                  </a:cubicBezTo>
                  <a:cubicBezTo>
                    <a:pt x="70" y="548"/>
                    <a:pt x="70" y="548"/>
                    <a:pt x="70" y="548"/>
                  </a:cubicBezTo>
                  <a:cubicBezTo>
                    <a:pt x="66" y="541"/>
                    <a:pt x="66" y="541"/>
                    <a:pt x="66" y="541"/>
                  </a:cubicBezTo>
                  <a:cubicBezTo>
                    <a:pt x="60" y="524"/>
                    <a:pt x="60" y="524"/>
                    <a:pt x="60" y="524"/>
                  </a:cubicBezTo>
                  <a:cubicBezTo>
                    <a:pt x="56" y="507"/>
                    <a:pt x="56" y="507"/>
                    <a:pt x="56" y="507"/>
                  </a:cubicBezTo>
                  <a:cubicBezTo>
                    <a:pt x="56" y="494"/>
                    <a:pt x="56" y="494"/>
                    <a:pt x="56" y="494"/>
                  </a:cubicBezTo>
                  <a:lnTo>
                    <a:pt x="58" y="487"/>
                  </a:lnTo>
                  <a:close/>
                  <a:moveTo>
                    <a:pt x="370" y="106"/>
                  </a:moveTo>
                  <a:cubicBezTo>
                    <a:pt x="374" y="102"/>
                    <a:pt x="374" y="102"/>
                    <a:pt x="374" y="102"/>
                  </a:cubicBezTo>
                  <a:cubicBezTo>
                    <a:pt x="378" y="100"/>
                    <a:pt x="378" y="100"/>
                    <a:pt x="378" y="100"/>
                  </a:cubicBezTo>
                  <a:cubicBezTo>
                    <a:pt x="392" y="95"/>
                    <a:pt x="392" y="95"/>
                    <a:pt x="392" y="95"/>
                  </a:cubicBezTo>
                  <a:cubicBezTo>
                    <a:pt x="408" y="90"/>
                    <a:pt x="408" y="90"/>
                    <a:pt x="408" y="90"/>
                  </a:cubicBezTo>
                  <a:cubicBezTo>
                    <a:pt x="425" y="87"/>
                    <a:pt x="425" y="87"/>
                    <a:pt x="425" y="87"/>
                  </a:cubicBezTo>
                  <a:cubicBezTo>
                    <a:pt x="458" y="80"/>
                    <a:pt x="458" y="80"/>
                    <a:pt x="458" y="80"/>
                  </a:cubicBezTo>
                  <a:cubicBezTo>
                    <a:pt x="475" y="78"/>
                    <a:pt x="475" y="78"/>
                    <a:pt x="475" y="78"/>
                  </a:cubicBezTo>
                  <a:cubicBezTo>
                    <a:pt x="489" y="77"/>
                    <a:pt x="489" y="77"/>
                    <a:pt x="489" y="77"/>
                  </a:cubicBezTo>
                  <a:cubicBezTo>
                    <a:pt x="485" y="81"/>
                    <a:pt x="485" y="81"/>
                    <a:pt x="485" y="81"/>
                  </a:cubicBezTo>
                  <a:cubicBezTo>
                    <a:pt x="483" y="85"/>
                    <a:pt x="483" y="85"/>
                    <a:pt x="483" y="85"/>
                  </a:cubicBezTo>
                  <a:cubicBezTo>
                    <a:pt x="456" y="89"/>
                    <a:pt x="456" y="89"/>
                    <a:pt x="456" y="89"/>
                  </a:cubicBezTo>
                  <a:cubicBezTo>
                    <a:pt x="417" y="98"/>
                    <a:pt x="417" y="98"/>
                    <a:pt x="417" y="98"/>
                  </a:cubicBezTo>
                  <a:cubicBezTo>
                    <a:pt x="379" y="110"/>
                    <a:pt x="379" y="110"/>
                    <a:pt x="379" y="110"/>
                  </a:cubicBezTo>
                  <a:cubicBezTo>
                    <a:pt x="357" y="118"/>
                    <a:pt x="357" y="118"/>
                    <a:pt x="357" y="118"/>
                  </a:cubicBezTo>
                  <a:cubicBezTo>
                    <a:pt x="358" y="118"/>
                    <a:pt x="358" y="118"/>
                    <a:pt x="358" y="118"/>
                  </a:cubicBezTo>
                  <a:lnTo>
                    <a:pt x="370" y="106"/>
                  </a:lnTo>
                  <a:close/>
                  <a:moveTo>
                    <a:pt x="521" y="66"/>
                  </a:moveTo>
                  <a:cubicBezTo>
                    <a:pt x="524" y="64"/>
                    <a:pt x="524" y="64"/>
                    <a:pt x="524" y="64"/>
                  </a:cubicBezTo>
                  <a:cubicBezTo>
                    <a:pt x="527" y="63"/>
                    <a:pt x="527" y="63"/>
                    <a:pt x="527" y="63"/>
                  </a:cubicBezTo>
                  <a:cubicBezTo>
                    <a:pt x="548" y="65"/>
                    <a:pt x="548" y="65"/>
                    <a:pt x="548" y="65"/>
                  </a:cubicBezTo>
                  <a:cubicBezTo>
                    <a:pt x="577" y="71"/>
                    <a:pt x="577" y="71"/>
                    <a:pt x="577" y="71"/>
                  </a:cubicBezTo>
                  <a:cubicBezTo>
                    <a:pt x="581" y="72"/>
                    <a:pt x="581" y="72"/>
                    <a:pt x="581" y="72"/>
                  </a:cubicBezTo>
                  <a:cubicBezTo>
                    <a:pt x="565" y="70"/>
                    <a:pt x="565" y="70"/>
                    <a:pt x="565" y="70"/>
                  </a:cubicBezTo>
                  <a:cubicBezTo>
                    <a:pt x="528" y="68"/>
                    <a:pt x="528" y="68"/>
                    <a:pt x="528" y="68"/>
                  </a:cubicBezTo>
                  <a:cubicBezTo>
                    <a:pt x="516" y="68"/>
                    <a:pt x="516" y="68"/>
                    <a:pt x="516" y="68"/>
                  </a:cubicBezTo>
                  <a:lnTo>
                    <a:pt x="521" y="66"/>
                  </a:lnTo>
                  <a:close/>
                  <a:moveTo>
                    <a:pt x="553" y="54"/>
                  </a:moveTo>
                  <a:cubicBezTo>
                    <a:pt x="559" y="53"/>
                    <a:pt x="559" y="53"/>
                    <a:pt x="559" y="53"/>
                  </a:cubicBezTo>
                  <a:cubicBezTo>
                    <a:pt x="573" y="57"/>
                    <a:pt x="573" y="57"/>
                    <a:pt x="573" y="57"/>
                  </a:cubicBezTo>
                  <a:cubicBezTo>
                    <a:pt x="594" y="65"/>
                    <a:pt x="594" y="65"/>
                    <a:pt x="594" y="65"/>
                  </a:cubicBezTo>
                  <a:cubicBezTo>
                    <a:pt x="603" y="70"/>
                    <a:pt x="603" y="70"/>
                    <a:pt x="603" y="70"/>
                  </a:cubicBezTo>
                  <a:cubicBezTo>
                    <a:pt x="579" y="63"/>
                    <a:pt x="579" y="63"/>
                    <a:pt x="579" y="63"/>
                  </a:cubicBezTo>
                  <a:cubicBezTo>
                    <a:pt x="549" y="57"/>
                    <a:pt x="549" y="57"/>
                    <a:pt x="549" y="57"/>
                  </a:cubicBezTo>
                  <a:cubicBezTo>
                    <a:pt x="546" y="57"/>
                    <a:pt x="546" y="57"/>
                    <a:pt x="546" y="57"/>
                  </a:cubicBezTo>
                  <a:lnTo>
                    <a:pt x="553" y="54"/>
                  </a:lnTo>
                  <a:close/>
                  <a:moveTo>
                    <a:pt x="688" y="47"/>
                  </a:moveTo>
                  <a:cubicBezTo>
                    <a:pt x="698" y="49"/>
                    <a:pt x="698" y="49"/>
                    <a:pt x="698" y="49"/>
                  </a:cubicBezTo>
                  <a:cubicBezTo>
                    <a:pt x="678" y="58"/>
                    <a:pt x="678" y="58"/>
                    <a:pt x="678" y="58"/>
                  </a:cubicBezTo>
                  <a:cubicBezTo>
                    <a:pt x="667" y="63"/>
                    <a:pt x="667" y="63"/>
                    <a:pt x="667" y="63"/>
                  </a:cubicBezTo>
                  <a:cubicBezTo>
                    <a:pt x="656" y="69"/>
                    <a:pt x="656" y="69"/>
                    <a:pt x="656" y="69"/>
                  </a:cubicBezTo>
                  <a:cubicBezTo>
                    <a:pt x="655" y="70"/>
                    <a:pt x="655" y="70"/>
                    <a:pt x="655" y="70"/>
                  </a:cubicBezTo>
                  <a:cubicBezTo>
                    <a:pt x="662" y="61"/>
                    <a:pt x="662" y="61"/>
                    <a:pt x="662" y="61"/>
                  </a:cubicBezTo>
                  <a:cubicBezTo>
                    <a:pt x="668" y="55"/>
                    <a:pt x="668" y="55"/>
                    <a:pt x="668" y="55"/>
                  </a:cubicBezTo>
                  <a:cubicBezTo>
                    <a:pt x="678" y="47"/>
                    <a:pt x="678" y="47"/>
                    <a:pt x="678" y="47"/>
                  </a:cubicBezTo>
                  <a:cubicBezTo>
                    <a:pt x="679" y="46"/>
                    <a:pt x="679" y="46"/>
                    <a:pt x="679" y="46"/>
                  </a:cubicBezTo>
                  <a:lnTo>
                    <a:pt x="688" y="47"/>
                  </a:lnTo>
                  <a:close/>
                  <a:moveTo>
                    <a:pt x="883" y="95"/>
                  </a:moveTo>
                  <a:cubicBezTo>
                    <a:pt x="897" y="100"/>
                    <a:pt x="897" y="100"/>
                    <a:pt x="897" y="100"/>
                  </a:cubicBezTo>
                  <a:cubicBezTo>
                    <a:pt x="905" y="105"/>
                    <a:pt x="905" y="105"/>
                    <a:pt x="905" y="105"/>
                  </a:cubicBezTo>
                  <a:cubicBezTo>
                    <a:pt x="910" y="109"/>
                    <a:pt x="910" y="109"/>
                    <a:pt x="910" y="109"/>
                  </a:cubicBezTo>
                  <a:cubicBezTo>
                    <a:pt x="918" y="118"/>
                    <a:pt x="918" y="118"/>
                    <a:pt x="918" y="118"/>
                  </a:cubicBezTo>
                  <a:cubicBezTo>
                    <a:pt x="896" y="109"/>
                    <a:pt x="896" y="109"/>
                    <a:pt x="896" y="109"/>
                  </a:cubicBezTo>
                  <a:cubicBezTo>
                    <a:pt x="858" y="98"/>
                    <a:pt x="858" y="98"/>
                    <a:pt x="858" y="98"/>
                  </a:cubicBezTo>
                  <a:cubicBezTo>
                    <a:pt x="819" y="89"/>
                    <a:pt x="819" y="89"/>
                    <a:pt x="819" y="89"/>
                  </a:cubicBezTo>
                  <a:cubicBezTo>
                    <a:pt x="792" y="85"/>
                    <a:pt x="792" y="85"/>
                    <a:pt x="792" y="85"/>
                  </a:cubicBezTo>
                  <a:cubicBezTo>
                    <a:pt x="791" y="84"/>
                    <a:pt x="791" y="84"/>
                    <a:pt x="791" y="84"/>
                  </a:cubicBezTo>
                  <a:cubicBezTo>
                    <a:pt x="785" y="77"/>
                    <a:pt x="785" y="77"/>
                    <a:pt x="785" y="77"/>
                  </a:cubicBezTo>
                  <a:cubicBezTo>
                    <a:pt x="800" y="78"/>
                    <a:pt x="800" y="78"/>
                    <a:pt x="800" y="78"/>
                  </a:cubicBezTo>
                  <a:cubicBezTo>
                    <a:pt x="817" y="80"/>
                    <a:pt x="817" y="80"/>
                    <a:pt x="817" y="80"/>
                  </a:cubicBezTo>
                  <a:cubicBezTo>
                    <a:pt x="850" y="87"/>
                    <a:pt x="850" y="87"/>
                    <a:pt x="850" y="87"/>
                  </a:cubicBezTo>
                  <a:cubicBezTo>
                    <a:pt x="867" y="90"/>
                    <a:pt x="867" y="90"/>
                    <a:pt x="867" y="90"/>
                  </a:cubicBezTo>
                  <a:lnTo>
                    <a:pt x="883" y="95"/>
                  </a:lnTo>
                  <a:close/>
                  <a:moveTo>
                    <a:pt x="1071" y="258"/>
                  </a:moveTo>
                  <a:cubicBezTo>
                    <a:pt x="1086" y="272"/>
                    <a:pt x="1086" y="272"/>
                    <a:pt x="1086" y="272"/>
                  </a:cubicBezTo>
                  <a:cubicBezTo>
                    <a:pt x="1099" y="286"/>
                    <a:pt x="1099" y="286"/>
                    <a:pt x="1099" y="286"/>
                  </a:cubicBezTo>
                  <a:cubicBezTo>
                    <a:pt x="1125" y="316"/>
                    <a:pt x="1125" y="316"/>
                    <a:pt x="1125" y="316"/>
                  </a:cubicBezTo>
                  <a:cubicBezTo>
                    <a:pt x="1137" y="332"/>
                    <a:pt x="1137" y="332"/>
                    <a:pt x="1137" y="332"/>
                  </a:cubicBezTo>
                  <a:cubicBezTo>
                    <a:pt x="1149" y="348"/>
                    <a:pt x="1149" y="348"/>
                    <a:pt x="1149" y="348"/>
                  </a:cubicBezTo>
                  <a:cubicBezTo>
                    <a:pt x="1159" y="363"/>
                    <a:pt x="1159" y="363"/>
                    <a:pt x="1159" y="363"/>
                  </a:cubicBezTo>
                  <a:cubicBezTo>
                    <a:pt x="1159" y="365"/>
                    <a:pt x="1159" y="365"/>
                    <a:pt x="1159" y="365"/>
                  </a:cubicBezTo>
                  <a:cubicBezTo>
                    <a:pt x="1159" y="373"/>
                    <a:pt x="1159" y="373"/>
                    <a:pt x="1159" y="373"/>
                  </a:cubicBezTo>
                  <a:cubicBezTo>
                    <a:pt x="1155" y="388"/>
                    <a:pt x="1155" y="388"/>
                    <a:pt x="1155" y="388"/>
                  </a:cubicBezTo>
                  <a:cubicBezTo>
                    <a:pt x="1153" y="395"/>
                    <a:pt x="1153" y="395"/>
                    <a:pt x="1153" y="395"/>
                  </a:cubicBezTo>
                  <a:cubicBezTo>
                    <a:pt x="1150" y="402"/>
                    <a:pt x="1150" y="402"/>
                    <a:pt x="1150" y="402"/>
                  </a:cubicBezTo>
                  <a:cubicBezTo>
                    <a:pt x="1145" y="411"/>
                    <a:pt x="1145" y="411"/>
                    <a:pt x="1145" y="411"/>
                  </a:cubicBezTo>
                  <a:cubicBezTo>
                    <a:pt x="1139" y="399"/>
                    <a:pt x="1139" y="399"/>
                    <a:pt x="1139" y="399"/>
                  </a:cubicBezTo>
                  <a:cubicBezTo>
                    <a:pt x="1115" y="365"/>
                    <a:pt x="1115" y="365"/>
                    <a:pt x="1115" y="365"/>
                  </a:cubicBezTo>
                  <a:cubicBezTo>
                    <a:pt x="1103" y="348"/>
                    <a:pt x="1103" y="348"/>
                    <a:pt x="1103" y="348"/>
                  </a:cubicBezTo>
                  <a:cubicBezTo>
                    <a:pt x="1090" y="331"/>
                    <a:pt x="1090" y="331"/>
                    <a:pt x="1090" y="331"/>
                  </a:cubicBezTo>
                  <a:cubicBezTo>
                    <a:pt x="1076" y="315"/>
                    <a:pt x="1076" y="315"/>
                    <a:pt x="1076" y="315"/>
                  </a:cubicBezTo>
                  <a:cubicBezTo>
                    <a:pt x="1062" y="300"/>
                    <a:pt x="1062" y="300"/>
                    <a:pt x="1062" y="300"/>
                  </a:cubicBezTo>
                  <a:cubicBezTo>
                    <a:pt x="1057" y="294"/>
                    <a:pt x="1057" y="294"/>
                    <a:pt x="1057" y="294"/>
                  </a:cubicBezTo>
                  <a:cubicBezTo>
                    <a:pt x="1063" y="284"/>
                    <a:pt x="1063" y="284"/>
                    <a:pt x="1063" y="284"/>
                  </a:cubicBezTo>
                  <a:cubicBezTo>
                    <a:pt x="1066" y="278"/>
                    <a:pt x="1066" y="278"/>
                    <a:pt x="1066" y="278"/>
                  </a:cubicBezTo>
                  <a:cubicBezTo>
                    <a:pt x="1069" y="264"/>
                    <a:pt x="1069" y="264"/>
                    <a:pt x="1069" y="264"/>
                  </a:cubicBezTo>
                  <a:cubicBezTo>
                    <a:pt x="1070" y="257"/>
                    <a:pt x="1070" y="257"/>
                    <a:pt x="1070" y="257"/>
                  </a:cubicBezTo>
                  <a:lnTo>
                    <a:pt x="1071" y="258"/>
                  </a:lnTo>
                  <a:close/>
                  <a:moveTo>
                    <a:pt x="1219" y="494"/>
                  </a:moveTo>
                  <a:cubicBezTo>
                    <a:pt x="1219" y="499"/>
                    <a:pt x="1219" y="499"/>
                    <a:pt x="1219" y="499"/>
                  </a:cubicBezTo>
                  <a:cubicBezTo>
                    <a:pt x="1219" y="507"/>
                    <a:pt x="1219" y="507"/>
                    <a:pt x="1219" y="507"/>
                  </a:cubicBezTo>
                  <a:cubicBezTo>
                    <a:pt x="1215" y="523"/>
                    <a:pt x="1215" y="523"/>
                    <a:pt x="1215" y="523"/>
                  </a:cubicBezTo>
                  <a:cubicBezTo>
                    <a:pt x="1209" y="540"/>
                    <a:pt x="1209" y="540"/>
                    <a:pt x="1209" y="540"/>
                  </a:cubicBezTo>
                  <a:cubicBezTo>
                    <a:pt x="1205" y="548"/>
                    <a:pt x="1205" y="548"/>
                    <a:pt x="1205" y="548"/>
                  </a:cubicBezTo>
                  <a:cubicBezTo>
                    <a:pt x="1205" y="548"/>
                    <a:pt x="1205" y="548"/>
                    <a:pt x="1205" y="548"/>
                  </a:cubicBezTo>
                  <a:cubicBezTo>
                    <a:pt x="1199" y="529"/>
                    <a:pt x="1199" y="529"/>
                    <a:pt x="1199" y="529"/>
                  </a:cubicBezTo>
                  <a:cubicBezTo>
                    <a:pt x="1185" y="491"/>
                    <a:pt x="1185" y="491"/>
                    <a:pt x="1185" y="491"/>
                  </a:cubicBezTo>
                  <a:cubicBezTo>
                    <a:pt x="1177" y="472"/>
                    <a:pt x="1177" y="472"/>
                    <a:pt x="1177" y="472"/>
                  </a:cubicBezTo>
                  <a:cubicBezTo>
                    <a:pt x="1168" y="454"/>
                    <a:pt x="1168" y="454"/>
                    <a:pt x="1168" y="454"/>
                  </a:cubicBezTo>
                  <a:cubicBezTo>
                    <a:pt x="1150" y="419"/>
                    <a:pt x="1150" y="419"/>
                    <a:pt x="1150" y="419"/>
                  </a:cubicBezTo>
                  <a:cubicBezTo>
                    <a:pt x="1154" y="414"/>
                    <a:pt x="1154" y="414"/>
                    <a:pt x="1154" y="414"/>
                  </a:cubicBezTo>
                  <a:cubicBezTo>
                    <a:pt x="1161" y="398"/>
                    <a:pt x="1161" y="398"/>
                    <a:pt x="1161" y="398"/>
                  </a:cubicBezTo>
                  <a:cubicBezTo>
                    <a:pt x="1164" y="390"/>
                    <a:pt x="1164" y="390"/>
                    <a:pt x="1164" y="390"/>
                  </a:cubicBezTo>
                  <a:cubicBezTo>
                    <a:pt x="1167" y="375"/>
                    <a:pt x="1167" y="375"/>
                    <a:pt x="1167" y="375"/>
                  </a:cubicBezTo>
                  <a:cubicBezTo>
                    <a:pt x="1170" y="381"/>
                    <a:pt x="1170" y="381"/>
                    <a:pt x="1170" y="381"/>
                  </a:cubicBezTo>
                  <a:cubicBezTo>
                    <a:pt x="1180" y="398"/>
                    <a:pt x="1180" y="398"/>
                    <a:pt x="1180" y="398"/>
                  </a:cubicBezTo>
                  <a:cubicBezTo>
                    <a:pt x="1188" y="415"/>
                    <a:pt x="1188" y="415"/>
                    <a:pt x="1188" y="415"/>
                  </a:cubicBezTo>
                  <a:cubicBezTo>
                    <a:pt x="1197" y="433"/>
                    <a:pt x="1197" y="433"/>
                    <a:pt x="1197" y="433"/>
                  </a:cubicBezTo>
                  <a:cubicBezTo>
                    <a:pt x="1204" y="450"/>
                    <a:pt x="1204" y="450"/>
                    <a:pt x="1204" y="450"/>
                  </a:cubicBezTo>
                  <a:cubicBezTo>
                    <a:pt x="1217" y="487"/>
                    <a:pt x="1217" y="487"/>
                    <a:pt x="1217" y="487"/>
                  </a:cubicBezTo>
                  <a:lnTo>
                    <a:pt x="1219" y="494"/>
                  </a:lnTo>
                  <a:close/>
                  <a:moveTo>
                    <a:pt x="1207" y="588"/>
                  </a:moveTo>
                  <a:cubicBezTo>
                    <a:pt x="1214" y="627"/>
                    <a:pt x="1214" y="627"/>
                    <a:pt x="1214" y="627"/>
                  </a:cubicBezTo>
                  <a:cubicBezTo>
                    <a:pt x="1216" y="646"/>
                    <a:pt x="1216" y="646"/>
                    <a:pt x="1216" y="646"/>
                  </a:cubicBezTo>
                  <a:cubicBezTo>
                    <a:pt x="1219" y="684"/>
                    <a:pt x="1219" y="684"/>
                    <a:pt x="1219" y="684"/>
                  </a:cubicBezTo>
                  <a:cubicBezTo>
                    <a:pt x="1220" y="702"/>
                    <a:pt x="1220" y="702"/>
                    <a:pt x="1220" y="702"/>
                  </a:cubicBezTo>
                  <a:cubicBezTo>
                    <a:pt x="1208" y="718"/>
                    <a:pt x="1208" y="718"/>
                    <a:pt x="1208" y="718"/>
                  </a:cubicBezTo>
                  <a:cubicBezTo>
                    <a:pt x="1201" y="726"/>
                    <a:pt x="1201" y="726"/>
                    <a:pt x="1201" y="726"/>
                  </a:cubicBezTo>
                  <a:cubicBezTo>
                    <a:pt x="1193" y="734"/>
                    <a:pt x="1193" y="734"/>
                    <a:pt x="1193" y="734"/>
                  </a:cubicBezTo>
                  <a:cubicBezTo>
                    <a:pt x="1185" y="742"/>
                    <a:pt x="1185" y="742"/>
                    <a:pt x="1185" y="742"/>
                  </a:cubicBezTo>
                  <a:cubicBezTo>
                    <a:pt x="1167" y="757"/>
                    <a:pt x="1167" y="757"/>
                    <a:pt x="1167" y="757"/>
                  </a:cubicBezTo>
                  <a:cubicBezTo>
                    <a:pt x="1166" y="726"/>
                    <a:pt x="1166" y="726"/>
                    <a:pt x="1166" y="726"/>
                  </a:cubicBezTo>
                  <a:cubicBezTo>
                    <a:pt x="1162" y="687"/>
                    <a:pt x="1162" y="687"/>
                    <a:pt x="1162" y="687"/>
                  </a:cubicBezTo>
                  <a:cubicBezTo>
                    <a:pt x="1156" y="647"/>
                    <a:pt x="1156" y="647"/>
                    <a:pt x="1156" y="647"/>
                  </a:cubicBezTo>
                  <a:cubicBezTo>
                    <a:pt x="1150" y="620"/>
                    <a:pt x="1150" y="620"/>
                    <a:pt x="1150" y="620"/>
                  </a:cubicBezTo>
                  <a:cubicBezTo>
                    <a:pt x="1153" y="618"/>
                    <a:pt x="1153" y="618"/>
                    <a:pt x="1153" y="618"/>
                  </a:cubicBezTo>
                  <a:cubicBezTo>
                    <a:pt x="1163" y="610"/>
                    <a:pt x="1163" y="610"/>
                    <a:pt x="1163" y="610"/>
                  </a:cubicBezTo>
                  <a:cubicBezTo>
                    <a:pt x="1181" y="595"/>
                    <a:pt x="1181" y="595"/>
                    <a:pt x="1181" y="595"/>
                  </a:cubicBezTo>
                  <a:cubicBezTo>
                    <a:pt x="1195" y="578"/>
                    <a:pt x="1195" y="578"/>
                    <a:pt x="1195" y="578"/>
                  </a:cubicBezTo>
                  <a:cubicBezTo>
                    <a:pt x="1202" y="570"/>
                    <a:pt x="1202" y="570"/>
                    <a:pt x="1202" y="570"/>
                  </a:cubicBezTo>
                  <a:cubicBezTo>
                    <a:pt x="1202" y="569"/>
                    <a:pt x="1202" y="569"/>
                    <a:pt x="1202" y="569"/>
                  </a:cubicBezTo>
                  <a:lnTo>
                    <a:pt x="1207" y="588"/>
                  </a:lnTo>
                  <a:close/>
                  <a:moveTo>
                    <a:pt x="1141" y="901"/>
                  </a:moveTo>
                  <a:cubicBezTo>
                    <a:pt x="1138" y="904"/>
                    <a:pt x="1138" y="904"/>
                    <a:pt x="1138" y="904"/>
                  </a:cubicBezTo>
                  <a:cubicBezTo>
                    <a:pt x="1116" y="918"/>
                    <a:pt x="1116" y="918"/>
                    <a:pt x="1116" y="918"/>
                  </a:cubicBezTo>
                  <a:cubicBezTo>
                    <a:pt x="1092" y="932"/>
                    <a:pt x="1092" y="932"/>
                    <a:pt x="1092" y="932"/>
                  </a:cubicBezTo>
                  <a:cubicBezTo>
                    <a:pt x="1078" y="938"/>
                    <a:pt x="1078" y="938"/>
                    <a:pt x="1078" y="938"/>
                  </a:cubicBezTo>
                  <a:cubicBezTo>
                    <a:pt x="1058" y="948"/>
                    <a:pt x="1058" y="948"/>
                    <a:pt x="1058" y="948"/>
                  </a:cubicBezTo>
                  <a:cubicBezTo>
                    <a:pt x="1061" y="930"/>
                    <a:pt x="1061" y="930"/>
                    <a:pt x="1061" y="930"/>
                  </a:cubicBezTo>
                  <a:cubicBezTo>
                    <a:pt x="1067" y="894"/>
                    <a:pt x="1067" y="894"/>
                    <a:pt x="1067" y="894"/>
                  </a:cubicBezTo>
                  <a:cubicBezTo>
                    <a:pt x="1070" y="857"/>
                    <a:pt x="1070" y="857"/>
                    <a:pt x="1070" y="857"/>
                  </a:cubicBezTo>
                  <a:cubicBezTo>
                    <a:pt x="1071" y="821"/>
                    <a:pt x="1071" y="821"/>
                    <a:pt x="1071" y="821"/>
                  </a:cubicBezTo>
                  <a:cubicBezTo>
                    <a:pt x="1097" y="809"/>
                    <a:pt x="1097" y="809"/>
                    <a:pt x="1097" y="809"/>
                  </a:cubicBezTo>
                  <a:cubicBezTo>
                    <a:pt x="1125" y="795"/>
                    <a:pt x="1125" y="795"/>
                    <a:pt x="1125" y="795"/>
                  </a:cubicBezTo>
                  <a:cubicBezTo>
                    <a:pt x="1149" y="780"/>
                    <a:pt x="1149" y="780"/>
                    <a:pt x="1149" y="780"/>
                  </a:cubicBezTo>
                  <a:cubicBezTo>
                    <a:pt x="1159" y="774"/>
                    <a:pt x="1159" y="774"/>
                    <a:pt x="1159" y="774"/>
                  </a:cubicBezTo>
                  <a:cubicBezTo>
                    <a:pt x="1158" y="803"/>
                    <a:pt x="1158" y="803"/>
                    <a:pt x="1158" y="803"/>
                  </a:cubicBezTo>
                  <a:cubicBezTo>
                    <a:pt x="1154" y="840"/>
                    <a:pt x="1154" y="840"/>
                    <a:pt x="1154" y="840"/>
                  </a:cubicBezTo>
                  <a:cubicBezTo>
                    <a:pt x="1148" y="876"/>
                    <a:pt x="1148" y="876"/>
                    <a:pt x="1148" y="876"/>
                  </a:cubicBezTo>
                  <a:lnTo>
                    <a:pt x="1141" y="901"/>
                  </a:lnTo>
                  <a:close/>
                  <a:moveTo>
                    <a:pt x="981" y="1076"/>
                  </a:moveTo>
                  <a:cubicBezTo>
                    <a:pt x="938" y="1090"/>
                    <a:pt x="938" y="1090"/>
                    <a:pt x="938" y="1090"/>
                  </a:cubicBezTo>
                  <a:cubicBezTo>
                    <a:pt x="908" y="1098"/>
                    <a:pt x="908" y="1098"/>
                    <a:pt x="908" y="1098"/>
                  </a:cubicBezTo>
                  <a:cubicBezTo>
                    <a:pt x="910" y="1093"/>
                    <a:pt x="910" y="1093"/>
                    <a:pt x="910" y="1093"/>
                  </a:cubicBezTo>
                  <a:cubicBezTo>
                    <a:pt x="919" y="1065"/>
                    <a:pt x="919" y="1065"/>
                    <a:pt x="919" y="1065"/>
                  </a:cubicBezTo>
                  <a:cubicBezTo>
                    <a:pt x="927" y="1035"/>
                    <a:pt x="927" y="1035"/>
                    <a:pt x="927" y="1035"/>
                  </a:cubicBezTo>
                  <a:cubicBezTo>
                    <a:pt x="930" y="1019"/>
                    <a:pt x="930" y="1019"/>
                    <a:pt x="930" y="1019"/>
                  </a:cubicBezTo>
                  <a:cubicBezTo>
                    <a:pt x="934" y="998"/>
                    <a:pt x="934" y="998"/>
                    <a:pt x="934" y="998"/>
                  </a:cubicBezTo>
                  <a:cubicBezTo>
                    <a:pt x="958" y="992"/>
                    <a:pt x="958" y="992"/>
                    <a:pt x="958" y="992"/>
                  </a:cubicBezTo>
                  <a:cubicBezTo>
                    <a:pt x="992" y="981"/>
                    <a:pt x="992" y="981"/>
                    <a:pt x="992" y="981"/>
                  </a:cubicBezTo>
                  <a:cubicBezTo>
                    <a:pt x="1024" y="970"/>
                    <a:pt x="1024" y="970"/>
                    <a:pt x="1024" y="970"/>
                  </a:cubicBezTo>
                  <a:cubicBezTo>
                    <a:pt x="1046" y="962"/>
                    <a:pt x="1046" y="962"/>
                    <a:pt x="1046" y="962"/>
                  </a:cubicBezTo>
                  <a:cubicBezTo>
                    <a:pt x="1042" y="978"/>
                    <a:pt x="1042" y="978"/>
                    <a:pt x="1042" y="978"/>
                  </a:cubicBezTo>
                  <a:cubicBezTo>
                    <a:pt x="1037" y="994"/>
                    <a:pt x="1037" y="994"/>
                    <a:pt x="1037" y="994"/>
                  </a:cubicBezTo>
                  <a:cubicBezTo>
                    <a:pt x="1031" y="1010"/>
                    <a:pt x="1031" y="1010"/>
                    <a:pt x="1031" y="1010"/>
                  </a:cubicBezTo>
                  <a:cubicBezTo>
                    <a:pt x="1019" y="1039"/>
                    <a:pt x="1019" y="1039"/>
                    <a:pt x="1019" y="1039"/>
                  </a:cubicBezTo>
                  <a:cubicBezTo>
                    <a:pt x="1006" y="1066"/>
                    <a:pt x="1006" y="1066"/>
                    <a:pt x="1006" y="1066"/>
                  </a:cubicBezTo>
                  <a:lnTo>
                    <a:pt x="981" y="1076"/>
                  </a:lnTo>
                  <a:close/>
                  <a:moveTo>
                    <a:pt x="892" y="1102"/>
                  </a:moveTo>
                  <a:cubicBezTo>
                    <a:pt x="842" y="1113"/>
                    <a:pt x="842" y="1113"/>
                    <a:pt x="842" y="1113"/>
                  </a:cubicBezTo>
                  <a:cubicBezTo>
                    <a:pt x="779" y="1122"/>
                    <a:pt x="779" y="1122"/>
                    <a:pt x="779" y="1122"/>
                  </a:cubicBezTo>
                  <a:cubicBezTo>
                    <a:pt x="785" y="1088"/>
                    <a:pt x="785" y="1088"/>
                    <a:pt x="785" y="1088"/>
                  </a:cubicBezTo>
                  <a:cubicBezTo>
                    <a:pt x="791" y="1043"/>
                    <a:pt x="791" y="1043"/>
                    <a:pt x="791" y="1043"/>
                  </a:cubicBezTo>
                  <a:cubicBezTo>
                    <a:pt x="793" y="1023"/>
                    <a:pt x="793" y="1023"/>
                    <a:pt x="793" y="1023"/>
                  </a:cubicBezTo>
                  <a:cubicBezTo>
                    <a:pt x="829" y="1018"/>
                    <a:pt x="829" y="1018"/>
                    <a:pt x="829" y="1018"/>
                  </a:cubicBezTo>
                  <a:cubicBezTo>
                    <a:pt x="867" y="1012"/>
                    <a:pt x="867" y="1012"/>
                    <a:pt x="867" y="1012"/>
                  </a:cubicBezTo>
                  <a:cubicBezTo>
                    <a:pt x="923" y="1000"/>
                    <a:pt x="923" y="1000"/>
                    <a:pt x="923" y="1000"/>
                  </a:cubicBezTo>
                  <a:cubicBezTo>
                    <a:pt x="925" y="1000"/>
                    <a:pt x="925" y="1000"/>
                    <a:pt x="925" y="1000"/>
                  </a:cubicBezTo>
                  <a:cubicBezTo>
                    <a:pt x="922" y="1018"/>
                    <a:pt x="922" y="1018"/>
                    <a:pt x="922" y="1018"/>
                  </a:cubicBezTo>
                  <a:cubicBezTo>
                    <a:pt x="919" y="1033"/>
                    <a:pt x="919" y="1033"/>
                    <a:pt x="919" y="1033"/>
                  </a:cubicBezTo>
                  <a:cubicBezTo>
                    <a:pt x="911" y="1063"/>
                    <a:pt x="911" y="1063"/>
                    <a:pt x="911" y="1063"/>
                  </a:cubicBezTo>
                  <a:cubicBezTo>
                    <a:pt x="902" y="1090"/>
                    <a:pt x="902" y="1090"/>
                    <a:pt x="902" y="1090"/>
                  </a:cubicBezTo>
                  <a:cubicBezTo>
                    <a:pt x="898" y="1101"/>
                    <a:pt x="898" y="1101"/>
                    <a:pt x="898" y="1101"/>
                  </a:cubicBezTo>
                  <a:lnTo>
                    <a:pt x="892" y="1102"/>
                  </a:lnTo>
                  <a:close/>
                  <a:moveTo>
                    <a:pt x="378" y="1101"/>
                  </a:moveTo>
                  <a:cubicBezTo>
                    <a:pt x="374" y="1090"/>
                    <a:pt x="374" y="1090"/>
                    <a:pt x="374" y="1090"/>
                  </a:cubicBezTo>
                  <a:cubicBezTo>
                    <a:pt x="364" y="1063"/>
                    <a:pt x="364" y="1063"/>
                    <a:pt x="364" y="1063"/>
                  </a:cubicBezTo>
                  <a:cubicBezTo>
                    <a:pt x="360" y="1048"/>
                    <a:pt x="360" y="1048"/>
                    <a:pt x="360" y="1048"/>
                  </a:cubicBezTo>
                  <a:cubicBezTo>
                    <a:pt x="353" y="1018"/>
                    <a:pt x="353" y="1018"/>
                    <a:pt x="353" y="1018"/>
                  </a:cubicBezTo>
                  <a:cubicBezTo>
                    <a:pt x="350" y="1000"/>
                    <a:pt x="350" y="1000"/>
                    <a:pt x="350" y="1000"/>
                  </a:cubicBezTo>
                  <a:cubicBezTo>
                    <a:pt x="352" y="1000"/>
                    <a:pt x="352" y="1000"/>
                    <a:pt x="352" y="1000"/>
                  </a:cubicBezTo>
                  <a:cubicBezTo>
                    <a:pt x="408" y="1012"/>
                    <a:pt x="408" y="1012"/>
                    <a:pt x="408" y="1012"/>
                  </a:cubicBezTo>
                  <a:cubicBezTo>
                    <a:pt x="446" y="1018"/>
                    <a:pt x="446" y="1018"/>
                    <a:pt x="446" y="1018"/>
                  </a:cubicBezTo>
                  <a:cubicBezTo>
                    <a:pt x="482" y="1022"/>
                    <a:pt x="482" y="1022"/>
                    <a:pt x="482" y="1022"/>
                  </a:cubicBezTo>
                  <a:cubicBezTo>
                    <a:pt x="484" y="1044"/>
                    <a:pt x="484" y="1044"/>
                    <a:pt x="484" y="1044"/>
                  </a:cubicBezTo>
                  <a:cubicBezTo>
                    <a:pt x="490" y="1088"/>
                    <a:pt x="490" y="1088"/>
                    <a:pt x="490" y="1088"/>
                  </a:cubicBezTo>
                  <a:cubicBezTo>
                    <a:pt x="496" y="1122"/>
                    <a:pt x="496" y="1122"/>
                    <a:pt x="496" y="1122"/>
                  </a:cubicBezTo>
                  <a:cubicBezTo>
                    <a:pt x="433" y="1113"/>
                    <a:pt x="433" y="1113"/>
                    <a:pt x="433" y="1113"/>
                  </a:cubicBezTo>
                  <a:cubicBezTo>
                    <a:pt x="400" y="1106"/>
                    <a:pt x="400" y="1106"/>
                    <a:pt x="400" y="1106"/>
                  </a:cubicBezTo>
                  <a:lnTo>
                    <a:pt x="378" y="1101"/>
                  </a:lnTo>
                  <a:close/>
                  <a:moveTo>
                    <a:pt x="269" y="1066"/>
                  </a:moveTo>
                  <a:cubicBezTo>
                    <a:pt x="262" y="1054"/>
                    <a:pt x="262" y="1054"/>
                    <a:pt x="262" y="1054"/>
                  </a:cubicBezTo>
                  <a:cubicBezTo>
                    <a:pt x="256" y="1040"/>
                    <a:pt x="256" y="1040"/>
                    <a:pt x="256" y="1040"/>
                  </a:cubicBezTo>
                  <a:cubicBezTo>
                    <a:pt x="244" y="1010"/>
                    <a:pt x="244" y="1010"/>
                    <a:pt x="244" y="1010"/>
                  </a:cubicBezTo>
                  <a:cubicBezTo>
                    <a:pt x="238" y="995"/>
                    <a:pt x="238" y="995"/>
                    <a:pt x="238" y="995"/>
                  </a:cubicBezTo>
                  <a:cubicBezTo>
                    <a:pt x="233" y="978"/>
                    <a:pt x="233" y="978"/>
                    <a:pt x="233" y="978"/>
                  </a:cubicBezTo>
                  <a:cubicBezTo>
                    <a:pt x="229" y="962"/>
                    <a:pt x="229" y="962"/>
                    <a:pt x="229" y="962"/>
                  </a:cubicBezTo>
                  <a:cubicBezTo>
                    <a:pt x="229" y="962"/>
                    <a:pt x="229" y="962"/>
                    <a:pt x="229" y="962"/>
                  </a:cubicBezTo>
                  <a:cubicBezTo>
                    <a:pt x="251" y="970"/>
                    <a:pt x="251" y="970"/>
                    <a:pt x="251" y="970"/>
                  </a:cubicBezTo>
                  <a:cubicBezTo>
                    <a:pt x="283" y="981"/>
                    <a:pt x="283" y="981"/>
                    <a:pt x="283" y="981"/>
                  </a:cubicBezTo>
                  <a:cubicBezTo>
                    <a:pt x="317" y="992"/>
                    <a:pt x="317" y="992"/>
                    <a:pt x="317" y="992"/>
                  </a:cubicBezTo>
                  <a:cubicBezTo>
                    <a:pt x="341" y="998"/>
                    <a:pt x="341" y="998"/>
                    <a:pt x="341" y="998"/>
                  </a:cubicBezTo>
                  <a:cubicBezTo>
                    <a:pt x="345" y="1019"/>
                    <a:pt x="345" y="1019"/>
                    <a:pt x="345" y="1019"/>
                  </a:cubicBezTo>
                  <a:cubicBezTo>
                    <a:pt x="348" y="1035"/>
                    <a:pt x="348" y="1035"/>
                    <a:pt x="348" y="1035"/>
                  </a:cubicBezTo>
                  <a:cubicBezTo>
                    <a:pt x="356" y="1065"/>
                    <a:pt x="356" y="1065"/>
                    <a:pt x="356" y="1065"/>
                  </a:cubicBezTo>
                  <a:cubicBezTo>
                    <a:pt x="366" y="1093"/>
                    <a:pt x="366" y="1093"/>
                    <a:pt x="366" y="1093"/>
                  </a:cubicBezTo>
                  <a:cubicBezTo>
                    <a:pt x="368" y="1098"/>
                    <a:pt x="368" y="1098"/>
                    <a:pt x="368" y="1098"/>
                  </a:cubicBezTo>
                  <a:cubicBezTo>
                    <a:pt x="337" y="1090"/>
                    <a:pt x="337" y="1090"/>
                    <a:pt x="337" y="1090"/>
                  </a:cubicBezTo>
                  <a:cubicBezTo>
                    <a:pt x="308" y="1081"/>
                    <a:pt x="308" y="1081"/>
                    <a:pt x="308" y="1081"/>
                  </a:cubicBezTo>
                  <a:lnTo>
                    <a:pt x="269" y="1066"/>
                  </a:lnTo>
                  <a:close/>
                  <a:moveTo>
                    <a:pt x="134" y="901"/>
                  </a:moveTo>
                  <a:cubicBezTo>
                    <a:pt x="127" y="876"/>
                    <a:pt x="127" y="876"/>
                    <a:pt x="127" y="876"/>
                  </a:cubicBezTo>
                  <a:cubicBezTo>
                    <a:pt x="121" y="840"/>
                    <a:pt x="121" y="840"/>
                    <a:pt x="121" y="840"/>
                  </a:cubicBezTo>
                  <a:cubicBezTo>
                    <a:pt x="117" y="803"/>
                    <a:pt x="117" y="803"/>
                    <a:pt x="117" y="803"/>
                  </a:cubicBezTo>
                  <a:cubicBezTo>
                    <a:pt x="116" y="774"/>
                    <a:pt x="116" y="774"/>
                    <a:pt x="116" y="774"/>
                  </a:cubicBezTo>
                  <a:cubicBezTo>
                    <a:pt x="126" y="781"/>
                    <a:pt x="126" y="781"/>
                    <a:pt x="126" y="781"/>
                  </a:cubicBezTo>
                  <a:cubicBezTo>
                    <a:pt x="151" y="795"/>
                    <a:pt x="151" y="795"/>
                    <a:pt x="151" y="795"/>
                  </a:cubicBezTo>
                  <a:cubicBezTo>
                    <a:pt x="178" y="809"/>
                    <a:pt x="178" y="809"/>
                    <a:pt x="178" y="809"/>
                  </a:cubicBezTo>
                  <a:cubicBezTo>
                    <a:pt x="204" y="821"/>
                    <a:pt x="204" y="821"/>
                    <a:pt x="204" y="821"/>
                  </a:cubicBezTo>
                  <a:cubicBezTo>
                    <a:pt x="205" y="857"/>
                    <a:pt x="205" y="857"/>
                    <a:pt x="205" y="857"/>
                  </a:cubicBezTo>
                  <a:cubicBezTo>
                    <a:pt x="208" y="894"/>
                    <a:pt x="208" y="894"/>
                    <a:pt x="208" y="894"/>
                  </a:cubicBezTo>
                  <a:cubicBezTo>
                    <a:pt x="211" y="912"/>
                    <a:pt x="211" y="912"/>
                    <a:pt x="211" y="912"/>
                  </a:cubicBezTo>
                  <a:cubicBezTo>
                    <a:pt x="217" y="947"/>
                    <a:pt x="217" y="947"/>
                    <a:pt x="217" y="947"/>
                  </a:cubicBezTo>
                  <a:cubicBezTo>
                    <a:pt x="217" y="947"/>
                    <a:pt x="217" y="947"/>
                    <a:pt x="217" y="947"/>
                  </a:cubicBezTo>
                  <a:cubicBezTo>
                    <a:pt x="210" y="945"/>
                    <a:pt x="210" y="945"/>
                    <a:pt x="210" y="945"/>
                  </a:cubicBezTo>
                  <a:cubicBezTo>
                    <a:pt x="184" y="932"/>
                    <a:pt x="184" y="932"/>
                    <a:pt x="184" y="932"/>
                  </a:cubicBezTo>
                  <a:cubicBezTo>
                    <a:pt x="160" y="918"/>
                    <a:pt x="160" y="918"/>
                    <a:pt x="160" y="918"/>
                  </a:cubicBezTo>
                  <a:cubicBezTo>
                    <a:pt x="138" y="904"/>
                    <a:pt x="138" y="904"/>
                    <a:pt x="138" y="904"/>
                  </a:cubicBezTo>
                  <a:lnTo>
                    <a:pt x="134" y="901"/>
                  </a:lnTo>
                  <a:close/>
                  <a:moveTo>
                    <a:pt x="130" y="427"/>
                  </a:moveTo>
                  <a:cubicBezTo>
                    <a:pt x="132" y="430"/>
                    <a:pt x="132" y="430"/>
                    <a:pt x="132" y="430"/>
                  </a:cubicBezTo>
                  <a:cubicBezTo>
                    <a:pt x="144" y="445"/>
                    <a:pt x="144" y="445"/>
                    <a:pt x="144" y="445"/>
                  </a:cubicBezTo>
                  <a:cubicBezTo>
                    <a:pt x="151" y="452"/>
                    <a:pt x="151" y="452"/>
                    <a:pt x="151" y="452"/>
                  </a:cubicBezTo>
                  <a:cubicBezTo>
                    <a:pt x="158" y="459"/>
                    <a:pt x="158" y="459"/>
                    <a:pt x="158" y="459"/>
                  </a:cubicBezTo>
                  <a:cubicBezTo>
                    <a:pt x="175" y="473"/>
                    <a:pt x="175" y="473"/>
                    <a:pt x="175" y="473"/>
                  </a:cubicBezTo>
                  <a:cubicBezTo>
                    <a:pt x="177" y="474"/>
                    <a:pt x="177" y="474"/>
                    <a:pt x="177" y="474"/>
                  </a:cubicBezTo>
                  <a:cubicBezTo>
                    <a:pt x="161" y="509"/>
                    <a:pt x="161" y="509"/>
                    <a:pt x="161" y="509"/>
                  </a:cubicBezTo>
                  <a:cubicBezTo>
                    <a:pt x="146" y="548"/>
                    <a:pt x="146" y="548"/>
                    <a:pt x="146" y="548"/>
                  </a:cubicBezTo>
                  <a:cubicBezTo>
                    <a:pt x="139" y="568"/>
                    <a:pt x="139" y="568"/>
                    <a:pt x="139" y="568"/>
                  </a:cubicBezTo>
                  <a:cubicBezTo>
                    <a:pt x="128" y="608"/>
                    <a:pt x="128" y="608"/>
                    <a:pt x="128" y="608"/>
                  </a:cubicBezTo>
                  <a:cubicBezTo>
                    <a:pt x="127" y="611"/>
                    <a:pt x="127" y="611"/>
                    <a:pt x="127" y="611"/>
                  </a:cubicBezTo>
                  <a:cubicBezTo>
                    <a:pt x="118" y="604"/>
                    <a:pt x="118" y="604"/>
                    <a:pt x="118" y="604"/>
                  </a:cubicBezTo>
                  <a:cubicBezTo>
                    <a:pt x="101" y="589"/>
                    <a:pt x="101" y="589"/>
                    <a:pt x="101" y="589"/>
                  </a:cubicBezTo>
                  <a:cubicBezTo>
                    <a:pt x="86" y="573"/>
                    <a:pt x="86" y="573"/>
                    <a:pt x="86" y="573"/>
                  </a:cubicBezTo>
                  <a:cubicBezTo>
                    <a:pt x="80" y="565"/>
                    <a:pt x="80" y="565"/>
                    <a:pt x="80" y="565"/>
                  </a:cubicBezTo>
                  <a:cubicBezTo>
                    <a:pt x="76" y="558"/>
                    <a:pt x="76" y="558"/>
                    <a:pt x="76" y="558"/>
                  </a:cubicBezTo>
                  <a:cubicBezTo>
                    <a:pt x="78" y="551"/>
                    <a:pt x="78" y="551"/>
                    <a:pt x="78" y="551"/>
                  </a:cubicBezTo>
                  <a:cubicBezTo>
                    <a:pt x="84" y="532"/>
                    <a:pt x="84" y="532"/>
                    <a:pt x="84" y="532"/>
                  </a:cubicBezTo>
                  <a:cubicBezTo>
                    <a:pt x="98" y="494"/>
                    <a:pt x="98" y="494"/>
                    <a:pt x="98" y="494"/>
                  </a:cubicBezTo>
                  <a:cubicBezTo>
                    <a:pt x="106" y="476"/>
                    <a:pt x="106" y="476"/>
                    <a:pt x="106" y="476"/>
                  </a:cubicBezTo>
                  <a:cubicBezTo>
                    <a:pt x="114" y="457"/>
                    <a:pt x="114" y="457"/>
                    <a:pt x="114" y="457"/>
                  </a:cubicBezTo>
                  <a:lnTo>
                    <a:pt x="130" y="427"/>
                  </a:lnTo>
                  <a:close/>
                  <a:moveTo>
                    <a:pt x="220" y="281"/>
                  </a:moveTo>
                  <a:cubicBezTo>
                    <a:pt x="218" y="275"/>
                    <a:pt x="218" y="275"/>
                    <a:pt x="218" y="275"/>
                  </a:cubicBezTo>
                  <a:cubicBezTo>
                    <a:pt x="214" y="263"/>
                    <a:pt x="214" y="263"/>
                    <a:pt x="214" y="263"/>
                  </a:cubicBezTo>
                  <a:cubicBezTo>
                    <a:pt x="212" y="251"/>
                    <a:pt x="212" y="251"/>
                    <a:pt x="212" y="251"/>
                  </a:cubicBezTo>
                  <a:cubicBezTo>
                    <a:pt x="212" y="250"/>
                    <a:pt x="212" y="250"/>
                    <a:pt x="212" y="250"/>
                  </a:cubicBezTo>
                  <a:cubicBezTo>
                    <a:pt x="218" y="245"/>
                    <a:pt x="218" y="245"/>
                    <a:pt x="218" y="245"/>
                  </a:cubicBezTo>
                  <a:cubicBezTo>
                    <a:pt x="234" y="232"/>
                    <a:pt x="234" y="232"/>
                    <a:pt x="234" y="232"/>
                  </a:cubicBezTo>
                  <a:cubicBezTo>
                    <a:pt x="250" y="219"/>
                    <a:pt x="250" y="219"/>
                    <a:pt x="250" y="219"/>
                  </a:cubicBezTo>
                  <a:cubicBezTo>
                    <a:pt x="266" y="207"/>
                    <a:pt x="266" y="207"/>
                    <a:pt x="266" y="207"/>
                  </a:cubicBezTo>
                  <a:cubicBezTo>
                    <a:pt x="300" y="184"/>
                    <a:pt x="300" y="184"/>
                    <a:pt x="300" y="184"/>
                  </a:cubicBezTo>
                  <a:cubicBezTo>
                    <a:pt x="331" y="167"/>
                    <a:pt x="331" y="167"/>
                    <a:pt x="331" y="167"/>
                  </a:cubicBezTo>
                  <a:cubicBezTo>
                    <a:pt x="331" y="173"/>
                    <a:pt x="331" y="173"/>
                    <a:pt x="331" y="173"/>
                  </a:cubicBezTo>
                  <a:cubicBezTo>
                    <a:pt x="334" y="183"/>
                    <a:pt x="334" y="183"/>
                    <a:pt x="334" y="183"/>
                  </a:cubicBezTo>
                  <a:cubicBezTo>
                    <a:pt x="338" y="192"/>
                    <a:pt x="338" y="192"/>
                    <a:pt x="338" y="192"/>
                  </a:cubicBezTo>
                  <a:cubicBezTo>
                    <a:pt x="339" y="192"/>
                    <a:pt x="339" y="192"/>
                    <a:pt x="339" y="192"/>
                  </a:cubicBezTo>
                  <a:cubicBezTo>
                    <a:pt x="324" y="202"/>
                    <a:pt x="324" y="202"/>
                    <a:pt x="324" y="202"/>
                  </a:cubicBezTo>
                  <a:cubicBezTo>
                    <a:pt x="290" y="228"/>
                    <a:pt x="290" y="228"/>
                    <a:pt x="290" y="228"/>
                  </a:cubicBezTo>
                  <a:cubicBezTo>
                    <a:pt x="258" y="255"/>
                    <a:pt x="258" y="255"/>
                    <a:pt x="258" y="255"/>
                  </a:cubicBezTo>
                  <a:cubicBezTo>
                    <a:pt x="242" y="270"/>
                    <a:pt x="242" y="270"/>
                    <a:pt x="242" y="270"/>
                  </a:cubicBezTo>
                  <a:cubicBezTo>
                    <a:pt x="224" y="288"/>
                    <a:pt x="224" y="288"/>
                    <a:pt x="224" y="288"/>
                  </a:cubicBezTo>
                  <a:lnTo>
                    <a:pt x="220" y="281"/>
                  </a:lnTo>
                  <a:close/>
                  <a:moveTo>
                    <a:pt x="341" y="142"/>
                  </a:moveTo>
                  <a:cubicBezTo>
                    <a:pt x="345" y="134"/>
                    <a:pt x="345" y="134"/>
                    <a:pt x="345" y="134"/>
                  </a:cubicBezTo>
                  <a:cubicBezTo>
                    <a:pt x="347" y="131"/>
                    <a:pt x="347" y="131"/>
                    <a:pt x="347" y="131"/>
                  </a:cubicBezTo>
                  <a:cubicBezTo>
                    <a:pt x="382" y="118"/>
                    <a:pt x="382" y="118"/>
                    <a:pt x="382" y="118"/>
                  </a:cubicBezTo>
                  <a:cubicBezTo>
                    <a:pt x="419" y="106"/>
                    <a:pt x="419" y="106"/>
                    <a:pt x="419" y="106"/>
                  </a:cubicBezTo>
                  <a:cubicBezTo>
                    <a:pt x="457" y="98"/>
                    <a:pt x="457" y="98"/>
                    <a:pt x="457" y="98"/>
                  </a:cubicBezTo>
                  <a:cubicBezTo>
                    <a:pt x="479" y="94"/>
                    <a:pt x="479" y="94"/>
                    <a:pt x="479" y="94"/>
                  </a:cubicBezTo>
                  <a:cubicBezTo>
                    <a:pt x="477" y="102"/>
                    <a:pt x="477" y="102"/>
                    <a:pt x="477" y="102"/>
                  </a:cubicBezTo>
                  <a:cubicBezTo>
                    <a:pt x="469" y="104"/>
                    <a:pt x="469" y="104"/>
                    <a:pt x="469" y="104"/>
                  </a:cubicBezTo>
                  <a:cubicBezTo>
                    <a:pt x="429" y="116"/>
                    <a:pt x="429" y="116"/>
                    <a:pt x="429" y="116"/>
                  </a:cubicBezTo>
                  <a:cubicBezTo>
                    <a:pt x="409" y="123"/>
                    <a:pt x="409" y="123"/>
                    <a:pt x="409" y="123"/>
                  </a:cubicBezTo>
                  <a:cubicBezTo>
                    <a:pt x="389" y="131"/>
                    <a:pt x="389" y="131"/>
                    <a:pt x="389" y="131"/>
                  </a:cubicBezTo>
                  <a:cubicBezTo>
                    <a:pt x="370" y="139"/>
                    <a:pt x="370" y="139"/>
                    <a:pt x="370" y="139"/>
                  </a:cubicBezTo>
                  <a:cubicBezTo>
                    <a:pt x="351" y="148"/>
                    <a:pt x="351" y="148"/>
                    <a:pt x="351" y="148"/>
                  </a:cubicBezTo>
                  <a:cubicBezTo>
                    <a:pt x="339" y="154"/>
                    <a:pt x="339" y="154"/>
                    <a:pt x="339" y="154"/>
                  </a:cubicBezTo>
                  <a:cubicBezTo>
                    <a:pt x="339" y="150"/>
                    <a:pt x="339" y="150"/>
                    <a:pt x="339" y="150"/>
                  </a:cubicBezTo>
                  <a:lnTo>
                    <a:pt x="341" y="142"/>
                  </a:lnTo>
                  <a:close/>
                  <a:moveTo>
                    <a:pt x="496" y="91"/>
                  </a:moveTo>
                  <a:cubicBezTo>
                    <a:pt x="516" y="89"/>
                    <a:pt x="516" y="89"/>
                    <a:pt x="516" y="89"/>
                  </a:cubicBezTo>
                  <a:cubicBezTo>
                    <a:pt x="556" y="87"/>
                    <a:pt x="556" y="87"/>
                    <a:pt x="556" y="87"/>
                  </a:cubicBezTo>
                  <a:cubicBezTo>
                    <a:pt x="561" y="87"/>
                    <a:pt x="561" y="87"/>
                    <a:pt x="561" y="87"/>
                  </a:cubicBezTo>
                  <a:cubicBezTo>
                    <a:pt x="552" y="88"/>
                    <a:pt x="552" y="88"/>
                    <a:pt x="552" y="88"/>
                  </a:cubicBezTo>
                  <a:cubicBezTo>
                    <a:pt x="531" y="91"/>
                    <a:pt x="531" y="91"/>
                    <a:pt x="531" y="91"/>
                  </a:cubicBezTo>
                  <a:cubicBezTo>
                    <a:pt x="511" y="95"/>
                    <a:pt x="511" y="95"/>
                    <a:pt x="511" y="95"/>
                  </a:cubicBezTo>
                  <a:cubicBezTo>
                    <a:pt x="485" y="100"/>
                    <a:pt x="485" y="100"/>
                    <a:pt x="485" y="100"/>
                  </a:cubicBezTo>
                  <a:cubicBezTo>
                    <a:pt x="489" y="92"/>
                    <a:pt x="489" y="92"/>
                    <a:pt x="489" y="92"/>
                  </a:cubicBezTo>
                  <a:lnTo>
                    <a:pt x="496" y="91"/>
                  </a:lnTo>
                  <a:close/>
                  <a:moveTo>
                    <a:pt x="786" y="92"/>
                  </a:moveTo>
                  <a:cubicBezTo>
                    <a:pt x="789" y="98"/>
                    <a:pt x="789" y="98"/>
                    <a:pt x="789" y="98"/>
                  </a:cubicBezTo>
                  <a:cubicBezTo>
                    <a:pt x="790" y="100"/>
                    <a:pt x="790" y="100"/>
                    <a:pt x="790" y="100"/>
                  </a:cubicBezTo>
                  <a:cubicBezTo>
                    <a:pt x="764" y="95"/>
                    <a:pt x="764" y="95"/>
                    <a:pt x="764" y="95"/>
                  </a:cubicBezTo>
                  <a:cubicBezTo>
                    <a:pt x="744" y="91"/>
                    <a:pt x="744" y="91"/>
                    <a:pt x="744" y="91"/>
                  </a:cubicBezTo>
                  <a:cubicBezTo>
                    <a:pt x="722" y="88"/>
                    <a:pt x="722" y="88"/>
                    <a:pt x="722" y="88"/>
                  </a:cubicBezTo>
                  <a:cubicBezTo>
                    <a:pt x="715" y="87"/>
                    <a:pt x="715" y="87"/>
                    <a:pt x="715" y="87"/>
                  </a:cubicBezTo>
                  <a:cubicBezTo>
                    <a:pt x="719" y="87"/>
                    <a:pt x="719" y="87"/>
                    <a:pt x="719" y="87"/>
                  </a:cubicBezTo>
                  <a:cubicBezTo>
                    <a:pt x="759" y="89"/>
                    <a:pt x="759" y="89"/>
                    <a:pt x="759" y="89"/>
                  </a:cubicBezTo>
                  <a:cubicBezTo>
                    <a:pt x="779" y="91"/>
                    <a:pt x="779" y="91"/>
                    <a:pt x="779" y="91"/>
                  </a:cubicBezTo>
                  <a:lnTo>
                    <a:pt x="786" y="92"/>
                  </a:lnTo>
                  <a:close/>
                  <a:moveTo>
                    <a:pt x="928" y="131"/>
                  </a:moveTo>
                  <a:cubicBezTo>
                    <a:pt x="933" y="142"/>
                    <a:pt x="933" y="142"/>
                    <a:pt x="933" y="142"/>
                  </a:cubicBezTo>
                  <a:cubicBezTo>
                    <a:pt x="936" y="150"/>
                    <a:pt x="936" y="150"/>
                    <a:pt x="936" y="150"/>
                  </a:cubicBezTo>
                  <a:cubicBezTo>
                    <a:pt x="936" y="153"/>
                    <a:pt x="936" y="153"/>
                    <a:pt x="936" y="153"/>
                  </a:cubicBezTo>
                  <a:cubicBezTo>
                    <a:pt x="924" y="147"/>
                    <a:pt x="924" y="147"/>
                    <a:pt x="924" y="147"/>
                  </a:cubicBezTo>
                  <a:cubicBezTo>
                    <a:pt x="905" y="139"/>
                    <a:pt x="905" y="139"/>
                    <a:pt x="905" y="139"/>
                  </a:cubicBezTo>
                  <a:cubicBezTo>
                    <a:pt x="886" y="131"/>
                    <a:pt x="886" y="131"/>
                    <a:pt x="886" y="131"/>
                  </a:cubicBezTo>
                  <a:cubicBezTo>
                    <a:pt x="866" y="123"/>
                    <a:pt x="866" y="123"/>
                    <a:pt x="866" y="123"/>
                  </a:cubicBezTo>
                  <a:cubicBezTo>
                    <a:pt x="846" y="116"/>
                    <a:pt x="846" y="116"/>
                    <a:pt x="846" y="116"/>
                  </a:cubicBezTo>
                  <a:cubicBezTo>
                    <a:pt x="806" y="104"/>
                    <a:pt x="806" y="104"/>
                    <a:pt x="806" y="104"/>
                  </a:cubicBezTo>
                  <a:cubicBezTo>
                    <a:pt x="799" y="102"/>
                    <a:pt x="799" y="102"/>
                    <a:pt x="799" y="102"/>
                  </a:cubicBezTo>
                  <a:cubicBezTo>
                    <a:pt x="797" y="94"/>
                    <a:pt x="797" y="94"/>
                    <a:pt x="797" y="94"/>
                  </a:cubicBezTo>
                  <a:cubicBezTo>
                    <a:pt x="818" y="98"/>
                    <a:pt x="818" y="98"/>
                    <a:pt x="818" y="98"/>
                  </a:cubicBezTo>
                  <a:cubicBezTo>
                    <a:pt x="856" y="106"/>
                    <a:pt x="856" y="106"/>
                    <a:pt x="856" y="106"/>
                  </a:cubicBezTo>
                  <a:cubicBezTo>
                    <a:pt x="893" y="118"/>
                    <a:pt x="893" y="118"/>
                    <a:pt x="893" y="118"/>
                  </a:cubicBezTo>
                  <a:lnTo>
                    <a:pt x="928" y="131"/>
                  </a:lnTo>
                  <a:close/>
                  <a:moveTo>
                    <a:pt x="1056" y="305"/>
                  </a:moveTo>
                  <a:cubicBezTo>
                    <a:pt x="1070" y="321"/>
                    <a:pt x="1070" y="321"/>
                    <a:pt x="1070" y="321"/>
                  </a:cubicBezTo>
                  <a:cubicBezTo>
                    <a:pt x="1083" y="337"/>
                    <a:pt x="1083" y="337"/>
                    <a:pt x="1083" y="337"/>
                  </a:cubicBezTo>
                  <a:cubicBezTo>
                    <a:pt x="1096" y="353"/>
                    <a:pt x="1096" y="353"/>
                    <a:pt x="1096" y="353"/>
                  </a:cubicBezTo>
                  <a:cubicBezTo>
                    <a:pt x="1108" y="370"/>
                    <a:pt x="1108" y="370"/>
                    <a:pt x="1108" y="370"/>
                  </a:cubicBezTo>
                  <a:cubicBezTo>
                    <a:pt x="1131" y="404"/>
                    <a:pt x="1131" y="404"/>
                    <a:pt x="1131" y="404"/>
                  </a:cubicBezTo>
                  <a:cubicBezTo>
                    <a:pt x="1140" y="419"/>
                    <a:pt x="1140" y="419"/>
                    <a:pt x="1140" y="419"/>
                  </a:cubicBezTo>
                  <a:cubicBezTo>
                    <a:pt x="1137" y="424"/>
                    <a:pt x="1137" y="424"/>
                    <a:pt x="1137" y="424"/>
                  </a:cubicBezTo>
                  <a:cubicBezTo>
                    <a:pt x="1125" y="439"/>
                    <a:pt x="1125" y="439"/>
                    <a:pt x="1125" y="439"/>
                  </a:cubicBezTo>
                  <a:cubicBezTo>
                    <a:pt x="1119" y="446"/>
                    <a:pt x="1119" y="446"/>
                    <a:pt x="1119" y="446"/>
                  </a:cubicBezTo>
                  <a:cubicBezTo>
                    <a:pt x="1111" y="453"/>
                    <a:pt x="1111" y="453"/>
                    <a:pt x="1111" y="453"/>
                  </a:cubicBezTo>
                  <a:cubicBezTo>
                    <a:pt x="1095" y="466"/>
                    <a:pt x="1095" y="466"/>
                    <a:pt x="1095" y="466"/>
                  </a:cubicBezTo>
                  <a:cubicBezTo>
                    <a:pt x="1094" y="467"/>
                    <a:pt x="1094" y="467"/>
                    <a:pt x="1094" y="467"/>
                  </a:cubicBezTo>
                  <a:cubicBezTo>
                    <a:pt x="1087" y="452"/>
                    <a:pt x="1087" y="452"/>
                    <a:pt x="1087" y="452"/>
                  </a:cubicBezTo>
                  <a:cubicBezTo>
                    <a:pt x="1066" y="415"/>
                    <a:pt x="1066" y="415"/>
                    <a:pt x="1066" y="415"/>
                  </a:cubicBezTo>
                  <a:cubicBezTo>
                    <a:pt x="1055" y="397"/>
                    <a:pt x="1055" y="397"/>
                    <a:pt x="1055" y="397"/>
                  </a:cubicBezTo>
                  <a:cubicBezTo>
                    <a:pt x="1032" y="362"/>
                    <a:pt x="1032" y="362"/>
                    <a:pt x="1032" y="362"/>
                  </a:cubicBezTo>
                  <a:cubicBezTo>
                    <a:pt x="1019" y="345"/>
                    <a:pt x="1019" y="345"/>
                    <a:pt x="1019" y="345"/>
                  </a:cubicBezTo>
                  <a:cubicBezTo>
                    <a:pt x="1015" y="340"/>
                    <a:pt x="1015" y="340"/>
                    <a:pt x="1015" y="340"/>
                  </a:cubicBezTo>
                  <a:cubicBezTo>
                    <a:pt x="1016" y="339"/>
                    <a:pt x="1016" y="339"/>
                    <a:pt x="1016" y="339"/>
                  </a:cubicBezTo>
                  <a:cubicBezTo>
                    <a:pt x="1030" y="328"/>
                    <a:pt x="1030" y="328"/>
                    <a:pt x="1030" y="328"/>
                  </a:cubicBezTo>
                  <a:cubicBezTo>
                    <a:pt x="1042" y="316"/>
                    <a:pt x="1042" y="316"/>
                    <a:pt x="1042" y="316"/>
                  </a:cubicBezTo>
                  <a:cubicBezTo>
                    <a:pt x="1047" y="310"/>
                    <a:pt x="1047" y="310"/>
                    <a:pt x="1047" y="310"/>
                  </a:cubicBezTo>
                  <a:cubicBezTo>
                    <a:pt x="1053" y="302"/>
                    <a:pt x="1053" y="302"/>
                    <a:pt x="1053" y="302"/>
                  </a:cubicBezTo>
                  <a:lnTo>
                    <a:pt x="1056" y="305"/>
                  </a:lnTo>
                  <a:close/>
                  <a:moveTo>
                    <a:pt x="1161" y="457"/>
                  </a:moveTo>
                  <a:cubicBezTo>
                    <a:pt x="1169" y="476"/>
                    <a:pt x="1169" y="476"/>
                    <a:pt x="1169" y="476"/>
                  </a:cubicBezTo>
                  <a:cubicBezTo>
                    <a:pt x="1177" y="494"/>
                    <a:pt x="1177" y="494"/>
                    <a:pt x="1177" y="494"/>
                  </a:cubicBezTo>
                  <a:cubicBezTo>
                    <a:pt x="1184" y="513"/>
                    <a:pt x="1184" y="513"/>
                    <a:pt x="1184" y="513"/>
                  </a:cubicBezTo>
                  <a:cubicBezTo>
                    <a:pt x="1197" y="550"/>
                    <a:pt x="1197" y="550"/>
                    <a:pt x="1197" y="550"/>
                  </a:cubicBezTo>
                  <a:cubicBezTo>
                    <a:pt x="1199" y="558"/>
                    <a:pt x="1199" y="558"/>
                    <a:pt x="1199" y="558"/>
                  </a:cubicBezTo>
                  <a:cubicBezTo>
                    <a:pt x="1195" y="565"/>
                    <a:pt x="1195" y="565"/>
                    <a:pt x="1195" y="565"/>
                  </a:cubicBezTo>
                  <a:cubicBezTo>
                    <a:pt x="1189" y="572"/>
                    <a:pt x="1189" y="572"/>
                    <a:pt x="1189" y="572"/>
                  </a:cubicBezTo>
                  <a:cubicBezTo>
                    <a:pt x="1175" y="589"/>
                    <a:pt x="1175" y="589"/>
                    <a:pt x="1175" y="589"/>
                  </a:cubicBezTo>
                  <a:cubicBezTo>
                    <a:pt x="1148" y="611"/>
                    <a:pt x="1148" y="611"/>
                    <a:pt x="1148" y="611"/>
                  </a:cubicBezTo>
                  <a:cubicBezTo>
                    <a:pt x="1148" y="611"/>
                    <a:pt x="1148" y="611"/>
                    <a:pt x="1148" y="611"/>
                  </a:cubicBezTo>
                  <a:cubicBezTo>
                    <a:pt x="1147" y="607"/>
                    <a:pt x="1147" y="607"/>
                    <a:pt x="1147" y="607"/>
                  </a:cubicBezTo>
                  <a:cubicBezTo>
                    <a:pt x="1136" y="568"/>
                    <a:pt x="1136" y="568"/>
                    <a:pt x="1136" y="568"/>
                  </a:cubicBezTo>
                  <a:cubicBezTo>
                    <a:pt x="1129" y="548"/>
                    <a:pt x="1129" y="548"/>
                    <a:pt x="1129" y="548"/>
                  </a:cubicBezTo>
                  <a:cubicBezTo>
                    <a:pt x="1114" y="509"/>
                    <a:pt x="1114" y="509"/>
                    <a:pt x="1114" y="509"/>
                  </a:cubicBezTo>
                  <a:cubicBezTo>
                    <a:pt x="1098" y="474"/>
                    <a:pt x="1098" y="474"/>
                    <a:pt x="1098" y="474"/>
                  </a:cubicBezTo>
                  <a:cubicBezTo>
                    <a:pt x="1100" y="473"/>
                    <a:pt x="1100" y="473"/>
                    <a:pt x="1100" y="473"/>
                  </a:cubicBezTo>
                  <a:cubicBezTo>
                    <a:pt x="1117" y="459"/>
                    <a:pt x="1117" y="459"/>
                    <a:pt x="1117" y="459"/>
                  </a:cubicBezTo>
                  <a:cubicBezTo>
                    <a:pt x="1125" y="452"/>
                    <a:pt x="1125" y="452"/>
                    <a:pt x="1125" y="452"/>
                  </a:cubicBezTo>
                  <a:cubicBezTo>
                    <a:pt x="1132" y="444"/>
                    <a:pt x="1132" y="444"/>
                    <a:pt x="1132" y="444"/>
                  </a:cubicBezTo>
                  <a:cubicBezTo>
                    <a:pt x="1138" y="437"/>
                    <a:pt x="1138" y="437"/>
                    <a:pt x="1138" y="437"/>
                  </a:cubicBezTo>
                  <a:cubicBezTo>
                    <a:pt x="1145" y="427"/>
                    <a:pt x="1145" y="427"/>
                    <a:pt x="1145" y="427"/>
                  </a:cubicBezTo>
                  <a:lnTo>
                    <a:pt x="1161" y="457"/>
                  </a:lnTo>
                  <a:close/>
                  <a:moveTo>
                    <a:pt x="1071" y="812"/>
                  </a:moveTo>
                  <a:cubicBezTo>
                    <a:pt x="1070" y="779"/>
                    <a:pt x="1070" y="779"/>
                    <a:pt x="1070" y="779"/>
                  </a:cubicBezTo>
                  <a:cubicBezTo>
                    <a:pt x="1067" y="739"/>
                    <a:pt x="1067" y="739"/>
                    <a:pt x="1067" y="739"/>
                  </a:cubicBezTo>
                  <a:cubicBezTo>
                    <a:pt x="1064" y="720"/>
                    <a:pt x="1064" y="720"/>
                    <a:pt x="1064" y="720"/>
                  </a:cubicBezTo>
                  <a:cubicBezTo>
                    <a:pt x="1058" y="679"/>
                    <a:pt x="1058" y="679"/>
                    <a:pt x="1058" y="679"/>
                  </a:cubicBezTo>
                  <a:cubicBezTo>
                    <a:pt x="1057" y="672"/>
                    <a:pt x="1057" y="672"/>
                    <a:pt x="1057" y="672"/>
                  </a:cubicBezTo>
                  <a:cubicBezTo>
                    <a:pt x="1068" y="667"/>
                    <a:pt x="1068" y="667"/>
                    <a:pt x="1068" y="667"/>
                  </a:cubicBezTo>
                  <a:cubicBezTo>
                    <a:pt x="1095" y="654"/>
                    <a:pt x="1095" y="654"/>
                    <a:pt x="1095" y="654"/>
                  </a:cubicBezTo>
                  <a:cubicBezTo>
                    <a:pt x="1120" y="640"/>
                    <a:pt x="1120" y="640"/>
                    <a:pt x="1120" y="640"/>
                  </a:cubicBezTo>
                  <a:cubicBezTo>
                    <a:pt x="1143" y="626"/>
                    <a:pt x="1143" y="626"/>
                    <a:pt x="1143" y="626"/>
                  </a:cubicBezTo>
                  <a:cubicBezTo>
                    <a:pt x="1148" y="649"/>
                    <a:pt x="1148" y="649"/>
                    <a:pt x="1148" y="649"/>
                  </a:cubicBezTo>
                  <a:cubicBezTo>
                    <a:pt x="1154" y="688"/>
                    <a:pt x="1154" y="688"/>
                    <a:pt x="1154" y="688"/>
                  </a:cubicBezTo>
                  <a:cubicBezTo>
                    <a:pt x="1158" y="727"/>
                    <a:pt x="1158" y="727"/>
                    <a:pt x="1158" y="727"/>
                  </a:cubicBezTo>
                  <a:cubicBezTo>
                    <a:pt x="1159" y="763"/>
                    <a:pt x="1159" y="763"/>
                    <a:pt x="1159" y="763"/>
                  </a:cubicBezTo>
                  <a:cubicBezTo>
                    <a:pt x="1145" y="773"/>
                    <a:pt x="1145" y="773"/>
                    <a:pt x="1145" y="773"/>
                  </a:cubicBezTo>
                  <a:cubicBezTo>
                    <a:pt x="1120" y="788"/>
                    <a:pt x="1120" y="788"/>
                    <a:pt x="1120" y="788"/>
                  </a:cubicBezTo>
                  <a:cubicBezTo>
                    <a:pt x="1094" y="802"/>
                    <a:pt x="1094" y="802"/>
                    <a:pt x="1094" y="802"/>
                  </a:cubicBezTo>
                  <a:lnTo>
                    <a:pt x="1071" y="812"/>
                  </a:lnTo>
                  <a:close/>
                  <a:moveTo>
                    <a:pt x="1048" y="952"/>
                  </a:moveTo>
                  <a:cubicBezTo>
                    <a:pt x="1021" y="962"/>
                    <a:pt x="1021" y="962"/>
                    <a:pt x="1021" y="962"/>
                  </a:cubicBezTo>
                  <a:cubicBezTo>
                    <a:pt x="989" y="973"/>
                    <a:pt x="989" y="973"/>
                    <a:pt x="989" y="973"/>
                  </a:cubicBezTo>
                  <a:cubicBezTo>
                    <a:pt x="956" y="983"/>
                    <a:pt x="956" y="983"/>
                    <a:pt x="956" y="983"/>
                  </a:cubicBezTo>
                  <a:cubicBezTo>
                    <a:pt x="936" y="988"/>
                    <a:pt x="936" y="988"/>
                    <a:pt x="936" y="988"/>
                  </a:cubicBezTo>
                  <a:cubicBezTo>
                    <a:pt x="939" y="969"/>
                    <a:pt x="939" y="969"/>
                    <a:pt x="939" y="969"/>
                  </a:cubicBezTo>
                  <a:cubicBezTo>
                    <a:pt x="945" y="897"/>
                    <a:pt x="945" y="897"/>
                    <a:pt x="945" y="897"/>
                  </a:cubicBezTo>
                  <a:cubicBezTo>
                    <a:pt x="945" y="878"/>
                    <a:pt x="945" y="878"/>
                    <a:pt x="945" y="878"/>
                  </a:cubicBezTo>
                  <a:cubicBezTo>
                    <a:pt x="945" y="862"/>
                    <a:pt x="945" y="862"/>
                    <a:pt x="945" y="862"/>
                  </a:cubicBezTo>
                  <a:cubicBezTo>
                    <a:pt x="969" y="856"/>
                    <a:pt x="969" y="856"/>
                    <a:pt x="969" y="856"/>
                  </a:cubicBezTo>
                  <a:cubicBezTo>
                    <a:pt x="1005" y="846"/>
                    <a:pt x="1005" y="846"/>
                    <a:pt x="1005" y="846"/>
                  </a:cubicBezTo>
                  <a:cubicBezTo>
                    <a:pt x="1037" y="835"/>
                    <a:pt x="1037" y="835"/>
                    <a:pt x="1037" y="835"/>
                  </a:cubicBezTo>
                  <a:cubicBezTo>
                    <a:pt x="1062" y="825"/>
                    <a:pt x="1062" y="825"/>
                    <a:pt x="1062" y="825"/>
                  </a:cubicBezTo>
                  <a:cubicBezTo>
                    <a:pt x="1061" y="856"/>
                    <a:pt x="1061" y="856"/>
                    <a:pt x="1061" y="856"/>
                  </a:cubicBezTo>
                  <a:cubicBezTo>
                    <a:pt x="1059" y="893"/>
                    <a:pt x="1059" y="893"/>
                    <a:pt x="1059" y="893"/>
                  </a:cubicBezTo>
                  <a:cubicBezTo>
                    <a:pt x="1056" y="911"/>
                    <a:pt x="1056" y="911"/>
                    <a:pt x="1056" y="911"/>
                  </a:cubicBezTo>
                  <a:cubicBezTo>
                    <a:pt x="1050" y="945"/>
                    <a:pt x="1050" y="945"/>
                    <a:pt x="1050" y="945"/>
                  </a:cubicBezTo>
                  <a:lnTo>
                    <a:pt x="1048" y="952"/>
                  </a:lnTo>
                  <a:close/>
                  <a:moveTo>
                    <a:pt x="267" y="344"/>
                  </a:moveTo>
                  <a:cubicBezTo>
                    <a:pt x="284" y="356"/>
                    <a:pt x="284" y="356"/>
                    <a:pt x="284" y="356"/>
                  </a:cubicBezTo>
                  <a:cubicBezTo>
                    <a:pt x="293" y="361"/>
                    <a:pt x="293" y="361"/>
                    <a:pt x="293" y="361"/>
                  </a:cubicBezTo>
                  <a:cubicBezTo>
                    <a:pt x="322" y="376"/>
                    <a:pt x="322" y="376"/>
                    <a:pt x="322" y="376"/>
                  </a:cubicBezTo>
                  <a:cubicBezTo>
                    <a:pt x="328" y="378"/>
                    <a:pt x="328" y="378"/>
                    <a:pt x="328" y="378"/>
                  </a:cubicBezTo>
                  <a:cubicBezTo>
                    <a:pt x="325" y="383"/>
                    <a:pt x="325" y="383"/>
                    <a:pt x="325" y="383"/>
                  </a:cubicBezTo>
                  <a:cubicBezTo>
                    <a:pt x="305" y="420"/>
                    <a:pt x="305" y="420"/>
                    <a:pt x="305" y="420"/>
                  </a:cubicBezTo>
                  <a:cubicBezTo>
                    <a:pt x="295" y="439"/>
                    <a:pt x="295" y="439"/>
                    <a:pt x="295" y="439"/>
                  </a:cubicBezTo>
                  <a:cubicBezTo>
                    <a:pt x="278" y="478"/>
                    <a:pt x="278" y="478"/>
                    <a:pt x="278" y="478"/>
                  </a:cubicBezTo>
                  <a:cubicBezTo>
                    <a:pt x="263" y="513"/>
                    <a:pt x="263" y="513"/>
                    <a:pt x="263" y="513"/>
                  </a:cubicBezTo>
                  <a:cubicBezTo>
                    <a:pt x="255" y="510"/>
                    <a:pt x="255" y="510"/>
                    <a:pt x="255" y="510"/>
                  </a:cubicBezTo>
                  <a:cubicBezTo>
                    <a:pt x="220" y="492"/>
                    <a:pt x="220" y="492"/>
                    <a:pt x="220" y="492"/>
                  </a:cubicBezTo>
                  <a:cubicBezTo>
                    <a:pt x="209" y="486"/>
                    <a:pt x="209" y="486"/>
                    <a:pt x="209" y="486"/>
                  </a:cubicBezTo>
                  <a:cubicBezTo>
                    <a:pt x="190" y="473"/>
                    <a:pt x="190" y="473"/>
                    <a:pt x="190" y="473"/>
                  </a:cubicBezTo>
                  <a:cubicBezTo>
                    <a:pt x="188" y="472"/>
                    <a:pt x="188" y="472"/>
                    <a:pt x="188" y="472"/>
                  </a:cubicBezTo>
                  <a:cubicBezTo>
                    <a:pt x="195" y="456"/>
                    <a:pt x="195" y="456"/>
                    <a:pt x="195" y="456"/>
                  </a:cubicBezTo>
                  <a:cubicBezTo>
                    <a:pt x="216" y="420"/>
                    <a:pt x="216" y="420"/>
                    <a:pt x="216" y="420"/>
                  </a:cubicBezTo>
                  <a:cubicBezTo>
                    <a:pt x="227" y="402"/>
                    <a:pt x="227" y="402"/>
                    <a:pt x="227" y="402"/>
                  </a:cubicBezTo>
                  <a:cubicBezTo>
                    <a:pt x="250" y="367"/>
                    <a:pt x="250" y="367"/>
                    <a:pt x="250" y="367"/>
                  </a:cubicBezTo>
                  <a:cubicBezTo>
                    <a:pt x="263" y="350"/>
                    <a:pt x="263" y="350"/>
                    <a:pt x="263" y="350"/>
                  </a:cubicBezTo>
                  <a:lnTo>
                    <a:pt x="267" y="344"/>
                  </a:lnTo>
                  <a:close/>
                  <a:moveTo>
                    <a:pt x="900" y="220"/>
                  </a:moveTo>
                  <a:cubicBezTo>
                    <a:pt x="887" y="208"/>
                    <a:pt x="887" y="208"/>
                    <a:pt x="887" y="208"/>
                  </a:cubicBezTo>
                  <a:cubicBezTo>
                    <a:pt x="854" y="183"/>
                    <a:pt x="854" y="183"/>
                    <a:pt x="854" y="183"/>
                  </a:cubicBezTo>
                  <a:cubicBezTo>
                    <a:pt x="837" y="171"/>
                    <a:pt x="837" y="171"/>
                    <a:pt x="837" y="171"/>
                  </a:cubicBezTo>
                  <a:cubicBezTo>
                    <a:pt x="802" y="150"/>
                    <a:pt x="802" y="150"/>
                    <a:pt x="802" y="150"/>
                  </a:cubicBezTo>
                  <a:cubicBezTo>
                    <a:pt x="781" y="138"/>
                    <a:pt x="781" y="138"/>
                    <a:pt x="781" y="138"/>
                  </a:cubicBezTo>
                  <a:cubicBezTo>
                    <a:pt x="790" y="130"/>
                    <a:pt x="790" y="130"/>
                    <a:pt x="790" y="130"/>
                  </a:cubicBezTo>
                  <a:cubicBezTo>
                    <a:pt x="791" y="128"/>
                    <a:pt x="791" y="128"/>
                    <a:pt x="791" y="128"/>
                  </a:cubicBezTo>
                  <a:cubicBezTo>
                    <a:pt x="798" y="131"/>
                    <a:pt x="798" y="131"/>
                    <a:pt x="798" y="131"/>
                  </a:cubicBezTo>
                  <a:cubicBezTo>
                    <a:pt x="817" y="138"/>
                    <a:pt x="817" y="138"/>
                    <a:pt x="817" y="138"/>
                  </a:cubicBezTo>
                  <a:cubicBezTo>
                    <a:pt x="855" y="156"/>
                    <a:pt x="855" y="156"/>
                    <a:pt x="855" y="156"/>
                  </a:cubicBezTo>
                  <a:cubicBezTo>
                    <a:pt x="874" y="165"/>
                    <a:pt x="874" y="165"/>
                    <a:pt x="874" y="165"/>
                  </a:cubicBezTo>
                  <a:cubicBezTo>
                    <a:pt x="892" y="175"/>
                    <a:pt x="892" y="175"/>
                    <a:pt x="892" y="175"/>
                  </a:cubicBezTo>
                  <a:cubicBezTo>
                    <a:pt x="925" y="195"/>
                    <a:pt x="925" y="195"/>
                    <a:pt x="925" y="195"/>
                  </a:cubicBezTo>
                  <a:cubicBezTo>
                    <a:pt x="921" y="199"/>
                    <a:pt x="921" y="199"/>
                    <a:pt x="921" y="199"/>
                  </a:cubicBezTo>
                  <a:cubicBezTo>
                    <a:pt x="910" y="212"/>
                    <a:pt x="910" y="212"/>
                    <a:pt x="910" y="212"/>
                  </a:cubicBezTo>
                  <a:cubicBezTo>
                    <a:pt x="901" y="219"/>
                    <a:pt x="901" y="219"/>
                    <a:pt x="901" y="219"/>
                  </a:cubicBezTo>
                  <a:lnTo>
                    <a:pt x="900" y="220"/>
                  </a:lnTo>
                  <a:close/>
                  <a:moveTo>
                    <a:pt x="1012" y="350"/>
                  </a:moveTo>
                  <a:cubicBezTo>
                    <a:pt x="1025" y="367"/>
                    <a:pt x="1025" y="367"/>
                    <a:pt x="1025" y="367"/>
                  </a:cubicBezTo>
                  <a:cubicBezTo>
                    <a:pt x="1048" y="401"/>
                    <a:pt x="1048" y="401"/>
                    <a:pt x="1048" y="401"/>
                  </a:cubicBezTo>
                  <a:cubicBezTo>
                    <a:pt x="1059" y="419"/>
                    <a:pt x="1059" y="419"/>
                    <a:pt x="1059" y="419"/>
                  </a:cubicBezTo>
                  <a:cubicBezTo>
                    <a:pt x="1070" y="438"/>
                    <a:pt x="1070" y="438"/>
                    <a:pt x="1070" y="438"/>
                  </a:cubicBezTo>
                  <a:cubicBezTo>
                    <a:pt x="1087" y="471"/>
                    <a:pt x="1087" y="471"/>
                    <a:pt x="1087" y="471"/>
                  </a:cubicBezTo>
                  <a:cubicBezTo>
                    <a:pt x="1066" y="486"/>
                    <a:pt x="1066" y="486"/>
                    <a:pt x="1066" y="486"/>
                  </a:cubicBezTo>
                  <a:cubicBezTo>
                    <a:pt x="1055" y="492"/>
                    <a:pt x="1055" y="492"/>
                    <a:pt x="1055" y="492"/>
                  </a:cubicBezTo>
                  <a:cubicBezTo>
                    <a:pt x="1020" y="510"/>
                    <a:pt x="1020" y="510"/>
                    <a:pt x="1020" y="510"/>
                  </a:cubicBezTo>
                  <a:cubicBezTo>
                    <a:pt x="1012" y="513"/>
                    <a:pt x="1012" y="513"/>
                    <a:pt x="1012" y="513"/>
                  </a:cubicBezTo>
                  <a:cubicBezTo>
                    <a:pt x="997" y="478"/>
                    <a:pt x="997" y="478"/>
                    <a:pt x="997" y="478"/>
                  </a:cubicBezTo>
                  <a:cubicBezTo>
                    <a:pt x="980" y="439"/>
                    <a:pt x="980" y="439"/>
                    <a:pt x="980" y="439"/>
                  </a:cubicBezTo>
                  <a:cubicBezTo>
                    <a:pt x="970" y="420"/>
                    <a:pt x="970" y="420"/>
                    <a:pt x="970" y="420"/>
                  </a:cubicBezTo>
                  <a:cubicBezTo>
                    <a:pt x="950" y="383"/>
                    <a:pt x="950" y="383"/>
                    <a:pt x="950" y="383"/>
                  </a:cubicBezTo>
                  <a:cubicBezTo>
                    <a:pt x="947" y="378"/>
                    <a:pt x="947" y="378"/>
                    <a:pt x="947" y="378"/>
                  </a:cubicBezTo>
                  <a:cubicBezTo>
                    <a:pt x="953" y="376"/>
                    <a:pt x="953" y="376"/>
                    <a:pt x="953" y="376"/>
                  </a:cubicBezTo>
                  <a:cubicBezTo>
                    <a:pt x="973" y="366"/>
                    <a:pt x="973" y="366"/>
                    <a:pt x="973" y="366"/>
                  </a:cubicBezTo>
                  <a:cubicBezTo>
                    <a:pt x="992" y="356"/>
                    <a:pt x="992" y="356"/>
                    <a:pt x="992" y="356"/>
                  </a:cubicBezTo>
                  <a:cubicBezTo>
                    <a:pt x="1008" y="344"/>
                    <a:pt x="1008" y="344"/>
                    <a:pt x="1008" y="344"/>
                  </a:cubicBezTo>
                  <a:lnTo>
                    <a:pt x="1012" y="350"/>
                  </a:lnTo>
                  <a:close/>
                  <a:moveTo>
                    <a:pt x="347" y="720"/>
                  </a:moveTo>
                  <a:cubicBezTo>
                    <a:pt x="348" y="715"/>
                    <a:pt x="348" y="715"/>
                    <a:pt x="348" y="715"/>
                  </a:cubicBezTo>
                  <a:cubicBezTo>
                    <a:pt x="352" y="716"/>
                    <a:pt x="352" y="716"/>
                    <a:pt x="352" y="716"/>
                  </a:cubicBezTo>
                  <a:cubicBezTo>
                    <a:pt x="389" y="724"/>
                    <a:pt x="389" y="724"/>
                    <a:pt x="389" y="724"/>
                  </a:cubicBezTo>
                  <a:cubicBezTo>
                    <a:pt x="446" y="733"/>
                    <a:pt x="446" y="733"/>
                    <a:pt x="446" y="733"/>
                  </a:cubicBezTo>
                  <a:cubicBezTo>
                    <a:pt x="481" y="738"/>
                    <a:pt x="481" y="738"/>
                    <a:pt x="481" y="738"/>
                  </a:cubicBezTo>
                  <a:cubicBezTo>
                    <a:pt x="480" y="765"/>
                    <a:pt x="480" y="765"/>
                    <a:pt x="480" y="765"/>
                  </a:cubicBezTo>
                  <a:cubicBezTo>
                    <a:pt x="476" y="866"/>
                    <a:pt x="476" y="866"/>
                    <a:pt x="476" y="866"/>
                  </a:cubicBezTo>
                  <a:cubicBezTo>
                    <a:pt x="476" y="880"/>
                    <a:pt x="476" y="880"/>
                    <a:pt x="476" y="880"/>
                  </a:cubicBezTo>
                  <a:cubicBezTo>
                    <a:pt x="421" y="872"/>
                    <a:pt x="421" y="872"/>
                    <a:pt x="421" y="872"/>
                  </a:cubicBezTo>
                  <a:cubicBezTo>
                    <a:pt x="363" y="861"/>
                    <a:pt x="363" y="861"/>
                    <a:pt x="363" y="861"/>
                  </a:cubicBezTo>
                  <a:cubicBezTo>
                    <a:pt x="339" y="856"/>
                    <a:pt x="339" y="856"/>
                    <a:pt x="339" y="856"/>
                  </a:cubicBezTo>
                  <a:cubicBezTo>
                    <a:pt x="339" y="821"/>
                    <a:pt x="339" y="821"/>
                    <a:pt x="339" y="821"/>
                  </a:cubicBezTo>
                  <a:cubicBezTo>
                    <a:pt x="345" y="741"/>
                    <a:pt x="345" y="741"/>
                    <a:pt x="345" y="741"/>
                  </a:cubicBezTo>
                  <a:lnTo>
                    <a:pt x="347" y="720"/>
                  </a:lnTo>
                  <a:close/>
                  <a:moveTo>
                    <a:pt x="268" y="524"/>
                  </a:moveTo>
                  <a:cubicBezTo>
                    <a:pt x="278" y="528"/>
                    <a:pt x="278" y="528"/>
                    <a:pt x="278" y="528"/>
                  </a:cubicBezTo>
                  <a:cubicBezTo>
                    <a:pt x="320" y="544"/>
                    <a:pt x="320" y="544"/>
                    <a:pt x="320" y="544"/>
                  </a:cubicBezTo>
                  <a:cubicBezTo>
                    <a:pt x="350" y="553"/>
                    <a:pt x="350" y="553"/>
                    <a:pt x="350" y="553"/>
                  </a:cubicBezTo>
                  <a:cubicBezTo>
                    <a:pt x="369" y="557"/>
                    <a:pt x="369" y="557"/>
                    <a:pt x="369" y="557"/>
                  </a:cubicBezTo>
                  <a:cubicBezTo>
                    <a:pt x="365" y="574"/>
                    <a:pt x="365" y="574"/>
                    <a:pt x="365" y="574"/>
                  </a:cubicBezTo>
                  <a:cubicBezTo>
                    <a:pt x="352" y="636"/>
                    <a:pt x="352" y="636"/>
                    <a:pt x="352" y="636"/>
                  </a:cubicBezTo>
                  <a:cubicBezTo>
                    <a:pt x="345" y="678"/>
                    <a:pt x="345" y="678"/>
                    <a:pt x="345" y="678"/>
                  </a:cubicBezTo>
                  <a:cubicBezTo>
                    <a:pt x="341" y="704"/>
                    <a:pt x="341" y="704"/>
                    <a:pt x="341" y="704"/>
                  </a:cubicBezTo>
                  <a:cubicBezTo>
                    <a:pt x="319" y="699"/>
                    <a:pt x="319" y="699"/>
                    <a:pt x="319" y="699"/>
                  </a:cubicBezTo>
                  <a:cubicBezTo>
                    <a:pt x="286" y="689"/>
                    <a:pt x="286" y="689"/>
                    <a:pt x="286" y="689"/>
                  </a:cubicBezTo>
                  <a:cubicBezTo>
                    <a:pt x="254" y="678"/>
                    <a:pt x="254" y="678"/>
                    <a:pt x="254" y="678"/>
                  </a:cubicBezTo>
                  <a:cubicBezTo>
                    <a:pt x="228" y="667"/>
                    <a:pt x="228" y="667"/>
                    <a:pt x="228" y="667"/>
                  </a:cubicBezTo>
                  <a:cubicBezTo>
                    <a:pt x="233" y="641"/>
                    <a:pt x="233" y="641"/>
                    <a:pt x="233" y="641"/>
                  </a:cubicBezTo>
                  <a:cubicBezTo>
                    <a:pt x="238" y="621"/>
                    <a:pt x="238" y="621"/>
                    <a:pt x="238" y="621"/>
                  </a:cubicBezTo>
                  <a:cubicBezTo>
                    <a:pt x="250" y="580"/>
                    <a:pt x="250" y="580"/>
                    <a:pt x="250" y="580"/>
                  </a:cubicBezTo>
                  <a:cubicBezTo>
                    <a:pt x="263" y="540"/>
                    <a:pt x="263" y="540"/>
                    <a:pt x="263" y="540"/>
                  </a:cubicBezTo>
                  <a:lnTo>
                    <a:pt x="268" y="524"/>
                  </a:lnTo>
                  <a:close/>
                  <a:moveTo>
                    <a:pt x="336" y="382"/>
                  </a:moveTo>
                  <a:cubicBezTo>
                    <a:pt x="343" y="385"/>
                    <a:pt x="343" y="385"/>
                    <a:pt x="343" y="385"/>
                  </a:cubicBezTo>
                  <a:cubicBezTo>
                    <a:pt x="366" y="393"/>
                    <a:pt x="366" y="393"/>
                    <a:pt x="366" y="393"/>
                  </a:cubicBezTo>
                  <a:cubicBezTo>
                    <a:pt x="390" y="401"/>
                    <a:pt x="390" y="401"/>
                    <a:pt x="390" y="401"/>
                  </a:cubicBezTo>
                  <a:cubicBezTo>
                    <a:pt x="417" y="408"/>
                    <a:pt x="417" y="408"/>
                    <a:pt x="417" y="408"/>
                  </a:cubicBezTo>
                  <a:cubicBezTo>
                    <a:pt x="415" y="413"/>
                    <a:pt x="415" y="413"/>
                    <a:pt x="415" y="413"/>
                  </a:cubicBezTo>
                  <a:cubicBezTo>
                    <a:pt x="401" y="452"/>
                    <a:pt x="401" y="452"/>
                    <a:pt x="401" y="452"/>
                  </a:cubicBezTo>
                  <a:cubicBezTo>
                    <a:pt x="382" y="512"/>
                    <a:pt x="382" y="512"/>
                    <a:pt x="382" y="512"/>
                  </a:cubicBezTo>
                  <a:cubicBezTo>
                    <a:pt x="371" y="549"/>
                    <a:pt x="371" y="549"/>
                    <a:pt x="371" y="549"/>
                  </a:cubicBezTo>
                  <a:cubicBezTo>
                    <a:pt x="368" y="548"/>
                    <a:pt x="368" y="548"/>
                    <a:pt x="368" y="548"/>
                  </a:cubicBezTo>
                  <a:cubicBezTo>
                    <a:pt x="323" y="536"/>
                    <a:pt x="323" y="536"/>
                    <a:pt x="323" y="536"/>
                  </a:cubicBezTo>
                  <a:cubicBezTo>
                    <a:pt x="281" y="521"/>
                    <a:pt x="281" y="521"/>
                    <a:pt x="281" y="521"/>
                  </a:cubicBezTo>
                  <a:cubicBezTo>
                    <a:pt x="271" y="517"/>
                    <a:pt x="271" y="517"/>
                    <a:pt x="271" y="517"/>
                  </a:cubicBezTo>
                  <a:cubicBezTo>
                    <a:pt x="286" y="482"/>
                    <a:pt x="286" y="482"/>
                    <a:pt x="286" y="482"/>
                  </a:cubicBezTo>
                  <a:cubicBezTo>
                    <a:pt x="303" y="443"/>
                    <a:pt x="303" y="443"/>
                    <a:pt x="303" y="443"/>
                  </a:cubicBezTo>
                  <a:cubicBezTo>
                    <a:pt x="312" y="424"/>
                    <a:pt x="312" y="424"/>
                    <a:pt x="312" y="424"/>
                  </a:cubicBezTo>
                  <a:cubicBezTo>
                    <a:pt x="332" y="388"/>
                    <a:pt x="332" y="388"/>
                    <a:pt x="332" y="388"/>
                  </a:cubicBezTo>
                  <a:lnTo>
                    <a:pt x="336" y="382"/>
                  </a:lnTo>
                  <a:close/>
                  <a:moveTo>
                    <a:pt x="370" y="216"/>
                  </a:moveTo>
                  <a:cubicBezTo>
                    <a:pt x="365" y="212"/>
                    <a:pt x="365" y="212"/>
                    <a:pt x="365" y="212"/>
                  </a:cubicBezTo>
                  <a:cubicBezTo>
                    <a:pt x="354" y="200"/>
                    <a:pt x="354" y="200"/>
                    <a:pt x="354" y="200"/>
                  </a:cubicBezTo>
                  <a:cubicBezTo>
                    <a:pt x="350" y="195"/>
                    <a:pt x="350" y="195"/>
                    <a:pt x="350" y="195"/>
                  </a:cubicBezTo>
                  <a:cubicBezTo>
                    <a:pt x="382" y="175"/>
                    <a:pt x="382" y="175"/>
                    <a:pt x="382" y="175"/>
                  </a:cubicBezTo>
                  <a:cubicBezTo>
                    <a:pt x="401" y="165"/>
                    <a:pt x="401" y="165"/>
                    <a:pt x="401" y="165"/>
                  </a:cubicBezTo>
                  <a:cubicBezTo>
                    <a:pt x="420" y="156"/>
                    <a:pt x="420" y="156"/>
                    <a:pt x="420" y="156"/>
                  </a:cubicBezTo>
                  <a:cubicBezTo>
                    <a:pt x="439" y="147"/>
                    <a:pt x="439" y="147"/>
                    <a:pt x="439" y="147"/>
                  </a:cubicBezTo>
                  <a:cubicBezTo>
                    <a:pt x="477" y="131"/>
                    <a:pt x="477" y="131"/>
                    <a:pt x="477" y="131"/>
                  </a:cubicBezTo>
                  <a:cubicBezTo>
                    <a:pt x="484" y="128"/>
                    <a:pt x="484" y="128"/>
                    <a:pt x="484" y="128"/>
                  </a:cubicBezTo>
                  <a:cubicBezTo>
                    <a:pt x="486" y="130"/>
                    <a:pt x="486" y="130"/>
                    <a:pt x="486" y="130"/>
                  </a:cubicBezTo>
                  <a:cubicBezTo>
                    <a:pt x="492" y="137"/>
                    <a:pt x="492" y="137"/>
                    <a:pt x="492" y="137"/>
                  </a:cubicBezTo>
                  <a:cubicBezTo>
                    <a:pt x="494" y="138"/>
                    <a:pt x="494" y="138"/>
                    <a:pt x="494" y="138"/>
                  </a:cubicBezTo>
                  <a:cubicBezTo>
                    <a:pt x="473" y="150"/>
                    <a:pt x="473" y="150"/>
                    <a:pt x="473" y="150"/>
                  </a:cubicBezTo>
                  <a:cubicBezTo>
                    <a:pt x="438" y="171"/>
                    <a:pt x="438" y="171"/>
                    <a:pt x="438" y="171"/>
                  </a:cubicBezTo>
                  <a:cubicBezTo>
                    <a:pt x="421" y="183"/>
                    <a:pt x="421" y="183"/>
                    <a:pt x="421" y="183"/>
                  </a:cubicBezTo>
                  <a:cubicBezTo>
                    <a:pt x="388" y="208"/>
                    <a:pt x="388" y="208"/>
                    <a:pt x="388" y="208"/>
                  </a:cubicBezTo>
                  <a:cubicBezTo>
                    <a:pt x="375" y="219"/>
                    <a:pt x="375" y="219"/>
                    <a:pt x="375" y="219"/>
                  </a:cubicBezTo>
                  <a:lnTo>
                    <a:pt x="370" y="216"/>
                  </a:lnTo>
                  <a:close/>
                  <a:moveTo>
                    <a:pt x="773" y="134"/>
                  </a:moveTo>
                  <a:cubicBezTo>
                    <a:pt x="767" y="130"/>
                    <a:pt x="767" y="130"/>
                    <a:pt x="767" y="130"/>
                  </a:cubicBezTo>
                  <a:cubicBezTo>
                    <a:pt x="748" y="122"/>
                    <a:pt x="748" y="122"/>
                    <a:pt x="748" y="122"/>
                  </a:cubicBezTo>
                  <a:cubicBezTo>
                    <a:pt x="712" y="106"/>
                    <a:pt x="712" y="106"/>
                    <a:pt x="712" y="106"/>
                  </a:cubicBezTo>
                  <a:cubicBezTo>
                    <a:pt x="697" y="101"/>
                    <a:pt x="697" y="101"/>
                    <a:pt x="697" y="101"/>
                  </a:cubicBezTo>
                  <a:cubicBezTo>
                    <a:pt x="698" y="101"/>
                    <a:pt x="698" y="101"/>
                    <a:pt x="698" y="101"/>
                  </a:cubicBezTo>
                  <a:cubicBezTo>
                    <a:pt x="718" y="105"/>
                    <a:pt x="718" y="105"/>
                    <a:pt x="718" y="105"/>
                  </a:cubicBezTo>
                  <a:cubicBezTo>
                    <a:pt x="758" y="117"/>
                    <a:pt x="758" y="117"/>
                    <a:pt x="758" y="117"/>
                  </a:cubicBezTo>
                  <a:cubicBezTo>
                    <a:pt x="782" y="125"/>
                    <a:pt x="782" y="125"/>
                    <a:pt x="782" y="125"/>
                  </a:cubicBezTo>
                  <a:cubicBezTo>
                    <a:pt x="777" y="130"/>
                    <a:pt x="777" y="130"/>
                    <a:pt x="777" y="130"/>
                  </a:cubicBezTo>
                  <a:lnTo>
                    <a:pt x="773" y="134"/>
                  </a:lnTo>
                  <a:close/>
                  <a:moveTo>
                    <a:pt x="753" y="161"/>
                  </a:moveTo>
                  <a:cubicBezTo>
                    <a:pt x="768" y="173"/>
                    <a:pt x="768" y="173"/>
                    <a:pt x="768" y="173"/>
                  </a:cubicBezTo>
                  <a:cubicBezTo>
                    <a:pt x="781" y="185"/>
                    <a:pt x="781" y="185"/>
                    <a:pt x="781" y="185"/>
                  </a:cubicBezTo>
                  <a:cubicBezTo>
                    <a:pt x="809" y="211"/>
                    <a:pt x="809" y="211"/>
                    <a:pt x="809" y="211"/>
                  </a:cubicBezTo>
                  <a:cubicBezTo>
                    <a:pt x="836" y="239"/>
                    <a:pt x="836" y="239"/>
                    <a:pt x="836" y="239"/>
                  </a:cubicBezTo>
                  <a:cubicBezTo>
                    <a:pt x="845" y="250"/>
                    <a:pt x="845" y="250"/>
                    <a:pt x="845" y="250"/>
                  </a:cubicBezTo>
                  <a:cubicBezTo>
                    <a:pt x="819" y="259"/>
                    <a:pt x="819" y="259"/>
                    <a:pt x="819" y="259"/>
                  </a:cubicBezTo>
                  <a:cubicBezTo>
                    <a:pt x="791" y="266"/>
                    <a:pt x="791" y="266"/>
                    <a:pt x="791" y="266"/>
                  </a:cubicBezTo>
                  <a:cubicBezTo>
                    <a:pt x="774" y="238"/>
                    <a:pt x="774" y="238"/>
                    <a:pt x="774" y="238"/>
                  </a:cubicBezTo>
                  <a:cubicBezTo>
                    <a:pt x="755" y="208"/>
                    <a:pt x="755" y="208"/>
                    <a:pt x="755" y="208"/>
                  </a:cubicBezTo>
                  <a:cubicBezTo>
                    <a:pt x="745" y="193"/>
                    <a:pt x="745" y="193"/>
                    <a:pt x="745" y="193"/>
                  </a:cubicBezTo>
                  <a:cubicBezTo>
                    <a:pt x="723" y="166"/>
                    <a:pt x="723" y="166"/>
                    <a:pt x="723" y="166"/>
                  </a:cubicBezTo>
                  <a:cubicBezTo>
                    <a:pt x="746" y="158"/>
                    <a:pt x="746" y="158"/>
                    <a:pt x="746" y="158"/>
                  </a:cubicBezTo>
                  <a:cubicBezTo>
                    <a:pt x="748" y="157"/>
                    <a:pt x="748" y="157"/>
                    <a:pt x="748" y="157"/>
                  </a:cubicBezTo>
                  <a:lnTo>
                    <a:pt x="753" y="161"/>
                  </a:lnTo>
                  <a:close/>
                  <a:moveTo>
                    <a:pt x="862" y="269"/>
                  </a:moveTo>
                  <a:cubicBezTo>
                    <a:pt x="886" y="301"/>
                    <a:pt x="886" y="301"/>
                    <a:pt x="886" y="301"/>
                  </a:cubicBezTo>
                  <a:cubicBezTo>
                    <a:pt x="910" y="334"/>
                    <a:pt x="910" y="334"/>
                    <a:pt x="910" y="334"/>
                  </a:cubicBezTo>
                  <a:cubicBezTo>
                    <a:pt x="932" y="369"/>
                    <a:pt x="932" y="369"/>
                    <a:pt x="932" y="369"/>
                  </a:cubicBezTo>
                  <a:cubicBezTo>
                    <a:pt x="935" y="374"/>
                    <a:pt x="935" y="374"/>
                    <a:pt x="935" y="374"/>
                  </a:cubicBezTo>
                  <a:cubicBezTo>
                    <a:pt x="929" y="377"/>
                    <a:pt x="929" y="377"/>
                    <a:pt x="929" y="377"/>
                  </a:cubicBezTo>
                  <a:cubicBezTo>
                    <a:pt x="906" y="385"/>
                    <a:pt x="906" y="385"/>
                    <a:pt x="906" y="385"/>
                  </a:cubicBezTo>
                  <a:cubicBezTo>
                    <a:pt x="883" y="393"/>
                    <a:pt x="883" y="393"/>
                    <a:pt x="883" y="393"/>
                  </a:cubicBezTo>
                  <a:cubicBezTo>
                    <a:pt x="855" y="400"/>
                    <a:pt x="855" y="400"/>
                    <a:pt x="855" y="400"/>
                  </a:cubicBezTo>
                  <a:cubicBezTo>
                    <a:pt x="852" y="394"/>
                    <a:pt x="852" y="394"/>
                    <a:pt x="852" y="394"/>
                  </a:cubicBezTo>
                  <a:cubicBezTo>
                    <a:pt x="828" y="339"/>
                    <a:pt x="828" y="339"/>
                    <a:pt x="828" y="339"/>
                  </a:cubicBezTo>
                  <a:cubicBezTo>
                    <a:pt x="811" y="303"/>
                    <a:pt x="811" y="303"/>
                    <a:pt x="811" y="303"/>
                  </a:cubicBezTo>
                  <a:cubicBezTo>
                    <a:pt x="796" y="275"/>
                    <a:pt x="796" y="275"/>
                    <a:pt x="796" y="275"/>
                  </a:cubicBezTo>
                  <a:cubicBezTo>
                    <a:pt x="822" y="267"/>
                    <a:pt x="822" y="267"/>
                    <a:pt x="822" y="267"/>
                  </a:cubicBezTo>
                  <a:cubicBezTo>
                    <a:pt x="851" y="256"/>
                    <a:pt x="851" y="256"/>
                    <a:pt x="851" y="256"/>
                  </a:cubicBezTo>
                  <a:lnTo>
                    <a:pt x="862" y="269"/>
                  </a:lnTo>
                  <a:close/>
                  <a:moveTo>
                    <a:pt x="943" y="387"/>
                  </a:moveTo>
                  <a:cubicBezTo>
                    <a:pt x="963" y="424"/>
                    <a:pt x="963" y="424"/>
                    <a:pt x="963" y="424"/>
                  </a:cubicBezTo>
                  <a:cubicBezTo>
                    <a:pt x="990" y="482"/>
                    <a:pt x="990" y="482"/>
                    <a:pt x="990" y="482"/>
                  </a:cubicBezTo>
                  <a:cubicBezTo>
                    <a:pt x="1004" y="517"/>
                    <a:pt x="1004" y="517"/>
                    <a:pt x="1004" y="517"/>
                  </a:cubicBezTo>
                  <a:cubicBezTo>
                    <a:pt x="994" y="520"/>
                    <a:pt x="994" y="520"/>
                    <a:pt x="994" y="520"/>
                  </a:cubicBezTo>
                  <a:cubicBezTo>
                    <a:pt x="953" y="536"/>
                    <a:pt x="953" y="536"/>
                    <a:pt x="953" y="536"/>
                  </a:cubicBezTo>
                  <a:cubicBezTo>
                    <a:pt x="923" y="544"/>
                    <a:pt x="923" y="544"/>
                    <a:pt x="923" y="544"/>
                  </a:cubicBezTo>
                  <a:cubicBezTo>
                    <a:pt x="903" y="549"/>
                    <a:pt x="903" y="549"/>
                    <a:pt x="903" y="549"/>
                  </a:cubicBezTo>
                  <a:cubicBezTo>
                    <a:pt x="899" y="533"/>
                    <a:pt x="899" y="533"/>
                    <a:pt x="899" y="533"/>
                  </a:cubicBezTo>
                  <a:cubicBezTo>
                    <a:pt x="881" y="472"/>
                    <a:pt x="881" y="472"/>
                    <a:pt x="881" y="472"/>
                  </a:cubicBezTo>
                  <a:cubicBezTo>
                    <a:pt x="867" y="433"/>
                    <a:pt x="867" y="433"/>
                    <a:pt x="867" y="433"/>
                  </a:cubicBezTo>
                  <a:cubicBezTo>
                    <a:pt x="858" y="408"/>
                    <a:pt x="858" y="408"/>
                    <a:pt x="858" y="408"/>
                  </a:cubicBezTo>
                  <a:cubicBezTo>
                    <a:pt x="885" y="401"/>
                    <a:pt x="885" y="401"/>
                    <a:pt x="885" y="401"/>
                  </a:cubicBezTo>
                  <a:cubicBezTo>
                    <a:pt x="909" y="393"/>
                    <a:pt x="909" y="393"/>
                    <a:pt x="909" y="393"/>
                  </a:cubicBezTo>
                  <a:cubicBezTo>
                    <a:pt x="939" y="381"/>
                    <a:pt x="939" y="381"/>
                    <a:pt x="939" y="381"/>
                  </a:cubicBezTo>
                  <a:lnTo>
                    <a:pt x="943" y="387"/>
                  </a:lnTo>
                  <a:close/>
                  <a:moveTo>
                    <a:pt x="901" y="576"/>
                  </a:moveTo>
                  <a:cubicBezTo>
                    <a:pt x="915" y="638"/>
                    <a:pt x="915" y="638"/>
                    <a:pt x="915" y="638"/>
                  </a:cubicBezTo>
                  <a:cubicBezTo>
                    <a:pt x="922" y="679"/>
                    <a:pt x="922" y="679"/>
                    <a:pt x="922" y="679"/>
                  </a:cubicBezTo>
                  <a:cubicBezTo>
                    <a:pt x="926" y="706"/>
                    <a:pt x="926" y="706"/>
                    <a:pt x="926" y="706"/>
                  </a:cubicBezTo>
                  <a:cubicBezTo>
                    <a:pt x="921" y="707"/>
                    <a:pt x="921" y="707"/>
                    <a:pt x="921" y="707"/>
                  </a:cubicBezTo>
                  <a:cubicBezTo>
                    <a:pt x="885" y="715"/>
                    <a:pt x="885" y="715"/>
                    <a:pt x="885" y="715"/>
                  </a:cubicBezTo>
                  <a:cubicBezTo>
                    <a:pt x="828" y="725"/>
                    <a:pt x="828" y="725"/>
                    <a:pt x="828" y="725"/>
                  </a:cubicBezTo>
                  <a:cubicBezTo>
                    <a:pt x="793" y="729"/>
                    <a:pt x="793" y="729"/>
                    <a:pt x="793" y="729"/>
                  </a:cubicBezTo>
                  <a:cubicBezTo>
                    <a:pt x="793" y="723"/>
                    <a:pt x="793" y="723"/>
                    <a:pt x="793" y="723"/>
                  </a:cubicBezTo>
                  <a:cubicBezTo>
                    <a:pt x="785" y="639"/>
                    <a:pt x="785" y="639"/>
                    <a:pt x="785" y="639"/>
                  </a:cubicBezTo>
                  <a:cubicBezTo>
                    <a:pt x="777" y="580"/>
                    <a:pt x="777" y="580"/>
                    <a:pt x="777" y="580"/>
                  </a:cubicBezTo>
                  <a:cubicBezTo>
                    <a:pt x="792" y="579"/>
                    <a:pt x="792" y="579"/>
                    <a:pt x="792" y="579"/>
                  </a:cubicBezTo>
                  <a:cubicBezTo>
                    <a:pt x="844" y="571"/>
                    <a:pt x="844" y="571"/>
                    <a:pt x="844" y="571"/>
                  </a:cubicBezTo>
                  <a:cubicBezTo>
                    <a:pt x="894" y="561"/>
                    <a:pt x="894" y="561"/>
                    <a:pt x="894" y="561"/>
                  </a:cubicBezTo>
                  <a:cubicBezTo>
                    <a:pt x="897" y="560"/>
                    <a:pt x="897" y="560"/>
                    <a:pt x="897" y="560"/>
                  </a:cubicBezTo>
                  <a:lnTo>
                    <a:pt x="901" y="576"/>
                  </a:lnTo>
                  <a:close/>
                  <a:moveTo>
                    <a:pt x="527" y="157"/>
                  </a:moveTo>
                  <a:cubicBezTo>
                    <a:pt x="529" y="158"/>
                    <a:pt x="529" y="158"/>
                    <a:pt x="529" y="158"/>
                  </a:cubicBezTo>
                  <a:cubicBezTo>
                    <a:pt x="551" y="166"/>
                    <a:pt x="551" y="166"/>
                    <a:pt x="551" y="166"/>
                  </a:cubicBezTo>
                  <a:cubicBezTo>
                    <a:pt x="552" y="166"/>
                    <a:pt x="552" y="166"/>
                    <a:pt x="552" y="166"/>
                  </a:cubicBezTo>
                  <a:cubicBezTo>
                    <a:pt x="540" y="180"/>
                    <a:pt x="540" y="180"/>
                    <a:pt x="540" y="180"/>
                  </a:cubicBezTo>
                  <a:cubicBezTo>
                    <a:pt x="520" y="208"/>
                    <a:pt x="520" y="208"/>
                    <a:pt x="520" y="208"/>
                  </a:cubicBezTo>
                  <a:cubicBezTo>
                    <a:pt x="501" y="238"/>
                    <a:pt x="501" y="238"/>
                    <a:pt x="501" y="238"/>
                  </a:cubicBezTo>
                  <a:cubicBezTo>
                    <a:pt x="484" y="266"/>
                    <a:pt x="484" y="266"/>
                    <a:pt x="484" y="266"/>
                  </a:cubicBezTo>
                  <a:cubicBezTo>
                    <a:pt x="456" y="259"/>
                    <a:pt x="456" y="259"/>
                    <a:pt x="456" y="259"/>
                  </a:cubicBezTo>
                  <a:cubicBezTo>
                    <a:pt x="430" y="250"/>
                    <a:pt x="430" y="250"/>
                    <a:pt x="430" y="250"/>
                  </a:cubicBezTo>
                  <a:cubicBezTo>
                    <a:pt x="439" y="239"/>
                    <a:pt x="439" y="239"/>
                    <a:pt x="439" y="239"/>
                  </a:cubicBezTo>
                  <a:cubicBezTo>
                    <a:pt x="466" y="211"/>
                    <a:pt x="466" y="211"/>
                    <a:pt x="466" y="211"/>
                  </a:cubicBezTo>
                  <a:cubicBezTo>
                    <a:pt x="479" y="198"/>
                    <a:pt x="479" y="198"/>
                    <a:pt x="479" y="198"/>
                  </a:cubicBezTo>
                  <a:cubicBezTo>
                    <a:pt x="507" y="173"/>
                    <a:pt x="507" y="173"/>
                    <a:pt x="507" y="173"/>
                  </a:cubicBezTo>
                  <a:cubicBezTo>
                    <a:pt x="522" y="161"/>
                    <a:pt x="522" y="161"/>
                    <a:pt x="522" y="161"/>
                  </a:cubicBezTo>
                  <a:lnTo>
                    <a:pt x="527" y="157"/>
                  </a:lnTo>
                  <a:close/>
                  <a:moveTo>
                    <a:pt x="728" y="185"/>
                  </a:moveTo>
                  <a:cubicBezTo>
                    <a:pt x="748" y="212"/>
                    <a:pt x="748" y="212"/>
                    <a:pt x="748" y="212"/>
                  </a:cubicBezTo>
                  <a:cubicBezTo>
                    <a:pt x="767" y="242"/>
                    <a:pt x="767" y="242"/>
                    <a:pt x="767" y="242"/>
                  </a:cubicBezTo>
                  <a:cubicBezTo>
                    <a:pt x="783" y="269"/>
                    <a:pt x="783" y="269"/>
                    <a:pt x="783" y="269"/>
                  </a:cubicBezTo>
                  <a:cubicBezTo>
                    <a:pt x="774" y="271"/>
                    <a:pt x="774" y="271"/>
                    <a:pt x="774" y="271"/>
                  </a:cubicBezTo>
                  <a:cubicBezTo>
                    <a:pt x="736" y="278"/>
                    <a:pt x="736" y="278"/>
                    <a:pt x="736" y="278"/>
                  </a:cubicBezTo>
                  <a:cubicBezTo>
                    <a:pt x="719" y="280"/>
                    <a:pt x="719" y="280"/>
                    <a:pt x="719" y="280"/>
                  </a:cubicBezTo>
                  <a:cubicBezTo>
                    <a:pt x="716" y="266"/>
                    <a:pt x="716" y="266"/>
                    <a:pt x="716" y="266"/>
                  </a:cubicBezTo>
                  <a:cubicBezTo>
                    <a:pt x="705" y="234"/>
                    <a:pt x="705" y="234"/>
                    <a:pt x="705" y="234"/>
                  </a:cubicBezTo>
                  <a:cubicBezTo>
                    <a:pt x="690" y="189"/>
                    <a:pt x="690" y="189"/>
                    <a:pt x="690" y="189"/>
                  </a:cubicBezTo>
                  <a:cubicBezTo>
                    <a:pt x="684" y="173"/>
                    <a:pt x="684" y="173"/>
                    <a:pt x="684" y="173"/>
                  </a:cubicBezTo>
                  <a:cubicBezTo>
                    <a:pt x="690" y="173"/>
                    <a:pt x="690" y="173"/>
                    <a:pt x="690" y="173"/>
                  </a:cubicBezTo>
                  <a:cubicBezTo>
                    <a:pt x="714" y="168"/>
                    <a:pt x="714" y="168"/>
                    <a:pt x="714" y="168"/>
                  </a:cubicBezTo>
                  <a:lnTo>
                    <a:pt x="728" y="185"/>
                  </a:lnTo>
                  <a:close/>
                  <a:moveTo>
                    <a:pt x="804" y="307"/>
                  </a:moveTo>
                  <a:cubicBezTo>
                    <a:pt x="821" y="342"/>
                    <a:pt x="821" y="342"/>
                    <a:pt x="821" y="342"/>
                  </a:cubicBezTo>
                  <a:cubicBezTo>
                    <a:pt x="844" y="397"/>
                    <a:pt x="844" y="397"/>
                    <a:pt x="844" y="397"/>
                  </a:cubicBezTo>
                  <a:cubicBezTo>
                    <a:pt x="846" y="402"/>
                    <a:pt x="846" y="402"/>
                    <a:pt x="846" y="402"/>
                  </a:cubicBezTo>
                  <a:cubicBezTo>
                    <a:pt x="845" y="403"/>
                    <a:pt x="845" y="403"/>
                    <a:pt x="845" y="403"/>
                  </a:cubicBezTo>
                  <a:cubicBezTo>
                    <a:pt x="805" y="411"/>
                    <a:pt x="805" y="411"/>
                    <a:pt x="805" y="411"/>
                  </a:cubicBezTo>
                  <a:cubicBezTo>
                    <a:pt x="763" y="417"/>
                    <a:pt x="763" y="417"/>
                    <a:pt x="763" y="417"/>
                  </a:cubicBezTo>
                  <a:cubicBezTo>
                    <a:pt x="752" y="418"/>
                    <a:pt x="752" y="418"/>
                    <a:pt x="752" y="418"/>
                  </a:cubicBezTo>
                  <a:cubicBezTo>
                    <a:pt x="751" y="413"/>
                    <a:pt x="751" y="413"/>
                    <a:pt x="751" y="413"/>
                  </a:cubicBezTo>
                  <a:cubicBezTo>
                    <a:pt x="734" y="336"/>
                    <a:pt x="734" y="336"/>
                    <a:pt x="734" y="336"/>
                  </a:cubicBezTo>
                  <a:cubicBezTo>
                    <a:pt x="721" y="288"/>
                    <a:pt x="721" y="288"/>
                    <a:pt x="721" y="288"/>
                  </a:cubicBezTo>
                  <a:cubicBezTo>
                    <a:pt x="747" y="285"/>
                    <a:pt x="747" y="285"/>
                    <a:pt x="747" y="285"/>
                  </a:cubicBezTo>
                  <a:cubicBezTo>
                    <a:pt x="787" y="276"/>
                    <a:pt x="787" y="276"/>
                    <a:pt x="787" y="276"/>
                  </a:cubicBezTo>
                  <a:lnTo>
                    <a:pt x="804" y="307"/>
                  </a:lnTo>
                  <a:close/>
                  <a:moveTo>
                    <a:pt x="750" y="454"/>
                  </a:moveTo>
                  <a:cubicBezTo>
                    <a:pt x="764" y="536"/>
                    <a:pt x="764" y="536"/>
                    <a:pt x="764" y="536"/>
                  </a:cubicBezTo>
                  <a:cubicBezTo>
                    <a:pt x="768" y="572"/>
                    <a:pt x="768" y="572"/>
                    <a:pt x="768" y="572"/>
                  </a:cubicBezTo>
                  <a:cubicBezTo>
                    <a:pt x="720" y="577"/>
                    <a:pt x="720" y="577"/>
                    <a:pt x="720" y="577"/>
                  </a:cubicBezTo>
                  <a:cubicBezTo>
                    <a:pt x="683" y="579"/>
                    <a:pt x="683" y="579"/>
                    <a:pt x="683" y="579"/>
                  </a:cubicBezTo>
                  <a:cubicBezTo>
                    <a:pt x="642" y="580"/>
                    <a:pt x="642" y="580"/>
                    <a:pt x="642" y="580"/>
                  </a:cubicBezTo>
                  <a:cubicBezTo>
                    <a:pt x="642" y="433"/>
                    <a:pt x="642" y="433"/>
                    <a:pt x="642" y="433"/>
                  </a:cubicBezTo>
                  <a:cubicBezTo>
                    <a:pt x="690" y="432"/>
                    <a:pt x="690" y="432"/>
                    <a:pt x="690" y="432"/>
                  </a:cubicBezTo>
                  <a:cubicBezTo>
                    <a:pt x="735" y="429"/>
                    <a:pt x="735" y="429"/>
                    <a:pt x="735" y="429"/>
                  </a:cubicBezTo>
                  <a:cubicBezTo>
                    <a:pt x="745" y="428"/>
                    <a:pt x="745" y="428"/>
                    <a:pt x="745" y="428"/>
                  </a:cubicBezTo>
                  <a:lnTo>
                    <a:pt x="750" y="454"/>
                  </a:lnTo>
                  <a:close/>
                  <a:moveTo>
                    <a:pt x="677" y="178"/>
                  </a:moveTo>
                  <a:cubicBezTo>
                    <a:pt x="687" y="206"/>
                    <a:pt x="687" y="206"/>
                    <a:pt x="687" y="206"/>
                  </a:cubicBezTo>
                  <a:cubicBezTo>
                    <a:pt x="707" y="269"/>
                    <a:pt x="707" y="269"/>
                    <a:pt x="707" y="269"/>
                  </a:cubicBezTo>
                  <a:cubicBezTo>
                    <a:pt x="710" y="280"/>
                    <a:pt x="710" y="280"/>
                    <a:pt x="710" y="280"/>
                  </a:cubicBezTo>
                  <a:cubicBezTo>
                    <a:pt x="685" y="283"/>
                    <a:pt x="685" y="283"/>
                    <a:pt x="685" y="283"/>
                  </a:cubicBezTo>
                  <a:cubicBezTo>
                    <a:pt x="642" y="284"/>
                    <a:pt x="642" y="284"/>
                    <a:pt x="642" y="284"/>
                  </a:cubicBezTo>
                  <a:cubicBezTo>
                    <a:pt x="642" y="176"/>
                    <a:pt x="642" y="176"/>
                    <a:pt x="642" y="176"/>
                  </a:cubicBezTo>
                  <a:cubicBezTo>
                    <a:pt x="651" y="176"/>
                    <a:pt x="651" y="176"/>
                    <a:pt x="651" y="176"/>
                  </a:cubicBezTo>
                  <a:cubicBezTo>
                    <a:pt x="652" y="176"/>
                    <a:pt x="652" y="176"/>
                    <a:pt x="652" y="176"/>
                  </a:cubicBezTo>
                  <a:cubicBezTo>
                    <a:pt x="675" y="174"/>
                    <a:pt x="675" y="174"/>
                    <a:pt x="675" y="174"/>
                  </a:cubicBezTo>
                  <a:lnTo>
                    <a:pt x="677" y="178"/>
                  </a:lnTo>
                  <a:close/>
                  <a:moveTo>
                    <a:pt x="642" y="167"/>
                  </a:moveTo>
                  <a:cubicBezTo>
                    <a:pt x="642" y="102"/>
                    <a:pt x="642" y="102"/>
                    <a:pt x="642" y="102"/>
                  </a:cubicBezTo>
                  <a:cubicBezTo>
                    <a:pt x="650" y="118"/>
                    <a:pt x="650" y="118"/>
                    <a:pt x="650" y="118"/>
                  </a:cubicBezTo>
                  <a:cubicBezTo>
                    <a:pt x="661" y="140"/>
                    <a:pt x="661" y="140"/>
                    <a:pt x="661" y="140"/>
                  </a:cubicBezTo>
                  <a:cubicBezTo>
                    <a:pt x="672" y="166"/>
                    <a:pt x="672" y="166"/>
                    <a:pt x="672" y="166"/>
                  </a:cubicBezTo>
                  <a:lnTo>
                    <a:pt x="642" y="167"/>
                  </a:lnTo>
                  <a:close/>
                  <a:moveTo>
                    <a:pt x="630" y="108"/>
                  </a:moveTo>
                  <a:cubicBezTo>
                    <a:pt x="633" y="103"/>
                    <a:pt x="633" y="103"/>
                    <a:pt x="633" y="103"/>
                  </a:cubicBezTo>
                  <a:cubicBezTo>
                    <a:pt x="633" y="167"/>
                    <a:pt x="633" y="167"/>
                    <a:pt x="633" y="167"/>
                  </a:cubicBezTo>
                  <a:cubicBezTo>
                    <a:pt x="624" y="168"/>
                    <a:pt x="624" y="168"/>
                    <a:pt x="624" y="168"/>
                  </a:cubicBezTo>
                  <a:cubicBezTo>
                    <a:pt x="603" y="166"/>
                    <a:pt x="603" y="166"/>
                    <a:pt x="603" y="166"/>
                  </a:cubicBezTo>
                  <a:cubicBezTo>
                    <a:pt x="609" y="152"/>
                    <a:pt x="609" y="152"/>
                    <a:pt x="609" y="152"/>
                  </a:cubicBezTo>
                  <a:cubicBezTo>
                    <a:pt x="619" y="128"/>
                    <a:pt x="619" y="128"/>
                    <a:pt x="619" y="128"/>
                  </a:cubicBezTo>
                  <a:lnTo>
                    <a:pt x="630" y="108"/>
                  </a:lnTo>
                  <a:close/>
                  <a:moveTo>
                    <a:pt x="622" y="104"/>
                  </a:moveTo>
                  <a:cubicBezTo>
                    <a:pt x="617" y="114"/>
                    <a:pt x="617" y="114"/>
                    <a:pt x="617" y="114"/>
                  </a:cubicBezTo>
                  <a:cubicBezTo>
                    <a:pt x="601" y="149"/>
                    <a:pt x="601" y="149"/>
                    <a:pt x="601" y="149"/>
                  </a:cubicBezTo>
                  <a:cubicBezTo>
                    <a:pt x="594" y="165"/>
                    <a:pt x="594" y="165"/>
                    <a:pt x="594" y="165"/>
                  </a:cubicBezTo>
                  <a:cubicBezTo>
                    <a:pt x="587" y="164"/>
                    <a:pt x="587" y="164"/>
                    <a:pt x="587" y="164"/>
                  </a:cubicBezTo>
                  <a:cubicBezTo>
                    <a:pt x="567" y="160"/>
                    <a:pt x="567" y="160"/>
                    <a:pt x="567" y="160"/>
                  </a:cubicBezTo>
                  <a:cubicBezTo>
                    <a:pt x="567" y="160"/>
                    <a:pt x="567" y="160"/>
                    <a:pt x="567" y="160"/>
                  </a:cubicBezTo>
                  <a:cubicBezTo>
                    <a:pt x="588" y="137"/>
                    <a:pt x="588" y="137"/>
                    <a:pt x="588" y="137"/>
                  </a:cubicBezTo>
                  <a:cubicBezTo>
                    <a:pt x="608" y="116"/>
                    <a:pt x="608" y="116"/>
                    <a:pt x="608" y="116"/>
                  </a:cubicBezTo>
                  <a:lnTo>
                    <a:pt x="622" y="104"/>
                  </a:lnTo>
                  <a:close/>
                  <a:moveTo>
                    <a:pt x="591" y="173"/>
                  </a:moveTo>
                  <a:cubicBezTo>
                    <a:pt x="585" y="189"/>
                    <a:pt x="585" y="189"/>
                    <a:pt x="585" y="189"/>
                  </a:cubicBezTo>
                  <a:cubicBezTo>
                    <a:pt x="580" y="203"/>
                    <a:pt x="580" y="203"/>
                    <a:pt x="580" y="203"/>
                  </a:cubicBezTo>
                  <a:cubicBezTo>
                    <a:pt x="559" y="267"/>
                    <a:pt x="559" y="267"/>
                    <a:pt x="559" y="267"/>
                  </a:cubicBezTo>
                  <a:cubicBezTo>
                    <a:pt x="556" y="280"/>
                    <a:pt x="556" y="280"/>
                    <a:pt x="556" y="280"/>
                  </a:cubicBezTo>
                  <a:cubicBezTo>
                    <a:pt x="540" y="278"/>
                    <a:pt x="540" y="278"/>
                    <a:pt x="540" y="278"/>
                  </a:cubicBezTo>
                  <a:cubicBezTo>
                    <a:pt x="501" y="271"/>
                    <a:pt x="501" y="271"/>
                    <a:pt x="501" y="271"/>
                  </a:cubicBezTo>
                  <a:cubicBezTo>
                    <a:pt x="493" y="269"/>
                    <a:pt x="493" y="269"/>
                    <a:pt x="493" y="269"/>
                  </a:cubicBezTo>
                  <a:cubicBezTo>
                    <a:pt x="508" y="242"/>
                    <a:pt x="508" y="242"/>
                    <a:pt x="508" y="242"/>
                  </a:cubicBezTo>
                  <a:cubicBezTo>
                    <a:pt x="527" y="213"/>
                    <a:pt x="527" y="213"/>
                    <a:pt x="527" y="213"/>
                  </a:cubicBezTo>
                  <a:cubicBezTo>
                    <a:pt x="537" y="198"/>
                    <a:pt x="537" y="198"/>
                    <a:pt x="537" y="198"/>
                  </a:cubicBezTo>
                  <a:cubicBezTo>
                    <a:pt x="561" y="167"/>
                    <a:pt x="561" y="167"/>
                    <a:pt x="561" y="167"/>
                  </a:cubicBezTo>
                  <a:lnTo>
                    <a:pt x="591" y="173"/>
                  </a:lnTo>
                  <a:close/>
                  <a:moveTo>
                    <a:pt x="568" y="269"/>
                  </a:moveTo>
                  <a:cubicBezTo>
                    <a:pt x="578" y="237"/>
                    <a:pt x="578" y="237"/>
                    <a:pt x="578" y="237"/>
                  </a:cubicBezTo>
                  <a:cubicBezTo>
                    <a:pt x="593" y="192"/>
                    <a:pt x="593" y="192"/>
                    <a:pt x="593" y="192"/>
                  </a:cubicBezTo>
                  <a:cubicBezTo>
                    <a:pt x="600" y="174"/>
                    <a:pt x="600" y="174"/>
                    <a:pt x="600" y="174"/>
                  </a:cubicBezTo>
                  <a:cubicBezTo>
                    <a:pt x="633" y="176"/>
                    <a:pt x="633" y="176"/>
                    <a:pt x="633" y="176"/>
                  </a:cubicBezTo>
                  <a:cubicBezTo>
                    <a:pt x="633" y="284"/>
                    <a:pt x="633" y="284"/>
                    <a:pt x="633" y="284"/>
                  </a:cubicBezTo>
                  <a:cubicBezTo>
                    <a:pt x="622" y="284"/>
                    <a:pt x="622" y="284"/>
                    <a:pt x="622" y="284"/>
                  </a:cubicBezTo>
                  <a:cubicBezTo>
                    <a:pt x="590" y="283"/>
                    <a:pt x="590" y="283"/>
                    <a:pt x="590" y="283"/>
                  </a:cubicBezTo>
                  <a:cubicBezTo>
                    <a:pt x="565" y="280"/>
                    <a:pt x="565" y="280"/>
                    <a:pt x="565" y="280"/>
                  </a:cubicBezTo>
                  <a:lnTo>
                    <a:pt x="568" y="269"/>
                  </a:lnTo>
                  <a:close/>
                  <a:moveTo>
                    <a:pt x="590" y="292"/>
                  </a:moveTo>
                  <a:cubicBezTo>
                    <a:pt x="633" y="293"/>
                    <a:pt x="633" y="293"/>
                    <a:pt x="633" y="293"/>
                  </a:cubicBezTo>
                  <a:cubicBezTo>
                    <a:pt x="633" y="425"/>
                    <a:pt x="633" y="425"/>
                    <a:pt x="633" y="425"/>
                  </a:cubicBezTo>
                  <a:cubicBezTo>
                    <a:pt x="630" y="425"/>
                    <a:pt x="630" y="425"/>
                    <a:pt x="630" y="425"/>
                  </a:cubicBezTo>
                  <a:cubicBezTo>
                    <a:pt x="586" y="424"/>
                    <a:pt x="586" y="424"/>
                    <a:pt x="586" y="424"/>
                  </a:cubicBezTo>
                  <a:cubicBezTo>
                    <a:pt x="541" y="421"/>
                    <a:pt x="541" y="421"/>
                    <a:pt x="541" y="421"/>
                  </a:cubicBezTo>
                  <a:cubicBezTo>
                    <a:pt x="532" y="419"/>
                    <a:pt x="532" y="419"/>
                    <a:pt x="532" y="419"/>
                  </a:cubicBezTo>
                  <a:cubicBezTo>
                    <a:pt x="532" y="414"/>
                    <a:pt x="532" y="414"/>
                    <a:pt x="532" y="414"/>
                  </a:cubicBezTo>
                  <a:cubicBezTo>
                    <a:pt x="549" y="339"/>
                    <a:pt x="549" y="339"/>
                    <a:pt x="549" y="339"/>
                  </a:cubicBezTo>
                  <a:cubicBezTo>
                    <a:pt x="562" y="289"/>
                    <a:pt x="562" y="289"/>
                    <a:pt x="562" y="289"/>
                  </a:cubicBezTo>
                  <a:lnTo>
                    <a:pt x="590" y="292"/>
                  </a:lnTo>
                  <a:close/>
                  <a:moveTo>
                    <a:pt x="585" y="432"/>
                  </a:moveTo>
                  <a:cubicBezTo>
                    <a:pt x="630" y="434"/>
                    <a:pt x="630" y="434"/>
                    <a:pt x="630" y="434"/>
                  </a:cubicBezTo>
                  <a:cubicBezTo>
                    <a:pt x="633" y="434"/>
                    <a:pt x="633" y="434"/>
                    <a:pt x="633" y="434"/>
                  </a:cubicBezTo>
                  <a:cubicBezTo>
                    <a:pt x="633" y="580"/>
                    <a:pt x="633" y="580"/>
                    <a:pt x="633" y="580"/>
                  </a:cubicBezTo>
                  <a:cubicBezTo>
                    <a:pt x="628" y="580"/>
                    <a:pt x="628" y="580"/>
                    <a:pt x="628" y="580"/>
                  </a:cubicBezTo>
                  <a:cubicBezTo>
                    <a:pt x="556" y="577"/>
                    <a:pt x="556" y="577"/>
                    <a:pt x="556" y="577"/>
                  </a:cubicBezTo>
                  <a:cubicBezTo>
                    <a:pt x="506" y="572"/>
                    <a:pt x="506" y="572"/>
                    <a:pt x="506" y="572"/>
                  </a:cubicBezTo>
                  <a:cubicBezTo>
                    <a:pt x="518" y="495"/>
                    <a:pt x="518" y="495"/>
                    <a:pt x="518" y="495"/>
                  </a:cubicBezTo>
                  <a:cubicBezTo>
                    <a:pt x="530" y="427"/>
                    <a:pt x="530" y="427"/>
                    <a:pt x="530" y="427"/>
                  </a:cubicBezTo>
                  <a:lnTo>
                    <a:pt x="585" y="432"/>
                  </a:lnTo>
                  <a:close/>
                  <a:moveTo>
                    <a:pt x="690" y="424"/>
                  </a:moveTo>
                  <a:cubicBezTo>
                    <a:pt x="642" y="425"/>
                    <a:pt x="642" y="425"/>
                    <a:pt x="642" y="425"/>
                  </a:cubicBezTo>
                  <a:cubicBezTo>
                    <a:pt x="642" y="293"/>
                    <a:pt x="642" y="293"/>
                    <a:pt x="642" y="293"/>
                  </a:cubicBezTo>
                  <a:cubicBezTo>
                    <a:pt x="643" y="293"/>
                    <a:pt x="643" y="293"/>
                    <a:pt x="643" y="293"/>
                  </a:cubicBezTo>
                  <a:cubicBezTo>
                    <a:pt x="654" y="293"/>
                    <a:pt x="654" y="293"/>
                    <a:pt x="654" y="293"/>
                  </a:cubicBezTo>
                  <a:cubicBezTo>
                    <a:pt x="706" y="290"/>
                    <a:pt x="706" y="290"/>
                    <a:pt x="706" y="290"/>
                  </a:cubicBezTo>
                  <a:cubicBezTo>
                    <a:pt x="713" y="289"/>
                    <a:pt x="713" y="289"/>
                    <a:pt x="713" y="289"/>
                  </a:cubicBezTo>
                  <a:cubicBezTo>
                    <a:pt x="726" y="338"/>
                    <a:pt x="726" y="338"/>
                    <a:pt x="726" y="338"/>
                  </a:cubicBezTo>
                  <a:cubicBezTo>
                    <a:pt x="734" y="376"/>
                    <a:pt x="734" y="376"/>
                    <a:pt x="734" y="376"/>
                  </a:cubicBezTo>
                  <a:cubicBezTo>
                    <a:pt x="743" y="419"/>
                    <a:pt x="743" y="419"/>
                    <a:pt x="743" y="419"/>
                  </a:cubicBezTo>
                  <a:lnTo>
                    <a:pt x="690" y="424"/>
                  </a:lnTo>
                  <a:close/>
                  <a:moveTo>
                    <a:pt x="698" y="163"/>
                  </a:moveTo>
                  <a:cubicBezTo>
                    <a:pt x="683" y="165"/>
                    <a:pt x="683" y="165"/>
                    <a:pt x="683" y="165"/>
                  </a:cubicBezTo>
                  <a:cubicBezTo>
                    <a:pt x="681" y="165"/>
                    <a:pt x="681" y="165"/>
                    <a:pt x="681" y="165"/>
                  </a:cubicBezTo>
                  <a:cubicBezTo>
                    <a:pt x="674" y="149"/>
                    <a:pt x="674" y="149"/>
                    <a:pt x="674" y="149"/>
                  </a:cubicBezTo>
                  <a:cubicBezTo>
                    <a:pt x="663" y="125"/>
                    <a:pt x="663" y="125"/>
                    <a:pt x="663" y="125"/>
                  </a:cubicBezTo>
                  <a:cubicBezTo>
                    <a:pt x="653" y="105"/>
                    <a:pt x="653" y="105"/>
                    <a:pt x="653" y="105"/>
                  </a:cubicBezTo>
                  <a:cubicBezTo>
                    <a:pt x="666" y="116"/>
                    <a:pt x="666" y="116"/>
                    <a:pt x="666" y="116"/>
                  </a:cubicBezTo>
                  <a:cubicBezTo>
                    <a:pt x="687" y="137"/>
                    <a:pt x="687" y="137"/>
                    <a:pt x="687" y="137"/>
                  </a:cubicBezTo>
                  <a:cubicBezTo>
                    <a:pt x="708" y="159"/>
                    <a:pt x="708" y="159"/>
                    <a:pt x="708" y="159"/>
                  </a:cubicBezTo>
                  <a:cubicBezTo>
                    <a:pt x="708" y="160"/>
                    <a:pt x="708" y="160"/>
                    <a:pt x="708" y="160"/>
                  </a:cubicBezTo>
                  <a:lnTo>
                    <a:pt x="698" y="163"/>
                  </a:lnTo>
                  <a:close/>
                  <a:moveTo>
                    <a:pt x="590" y="105"/>
                  </a:moveTo>
                  <a:cubicBezTo>
                    <a:pt x="590" y="105"/>
                    <a:pt x="590" y="105"/>
                    <a:pt x="590" y="105"/>
                  </a:cubicBezTo>
                  <a:cubicBezTo>
                    <a:pt x="576" y="114"/>
                    <a:pt x="576" y="114"/>
                    <a:pt x="576" y="114"/>
                  </a:cubicBezTo>
                  <a:cubicBezTo>
                    <a:pt x="561" y="123"/>
                    <a:pt x="561" y="123"/>
                    <a:pt x="561" y="123"/>
                  </a:cubicBezTo>
                  <a:cubicBezTo>
                    <a:pt x="546" y="133"/>
                    <a:pt x="546" y="133"/>
                    <a:pt x="546" y="133"/>
                  </a:cubicBezTo>
                  <a:cubicBezTo>
                    <a:pt x="527" y="147"/>
                    <a:pt x="527" y="147"/>
                    <a:pt x="527" y="147"/>
                  </a:cubicBezTo>
                  <a:cubicBezTo>
                    <a:pt x="518" y="144"/>
                    <a:pt x="518" y="144"/>
                    <a:pt x="518" y="144"/>
                  </a:cubicBezTo>
                  <a:cubicBezTo>
                    <a:pt x="510" y="139"/>
                    <a:pt x="510" y="139"/>
                    <a:pt x="510" y="139"/>
                  </a:cubicBezTo>
                  <a:cubicBezTo>
                    <a:pt x="512" y="138"/>
                    <a:pt x="512" y="138"/>
                    <a:pt x="512" y="138"/>
                  </a:cubicBezTo>
                  <a:cubicBezTo>
                    <a:pt x="530" y="130"/>
                    <a:pt x="530" y="130"/>
                    <a:pt x="530" y="130"/>
                  </a:cubicBezTo>
                  <a:cubicBezTo>
                    <a:pt x="566" y="114"/>
                    <a:pt x="566" y="114"/>
                    <a:pt x="566" y="114"/>
                  </a:cubicBezTo>
                  <a:cubicBezTo>
                    <a:pt x="584" y="107"/>
                    <a:pt x="584" y="107"/>
                    <a:pt x="584" y="107"/>
                  </a:cubicBezTo>
                  <a:lnTo>
                    <a:pt x="590" y="105"/>
                  </a:lnTo>
                  <a:close/>
                  <a:moveTo>
                    <a:pt x="536" y="151"/>
                  </a:moveTo>
                  <a:cubicBezTo>
                    <a:pt x="565" y="130"/>
                    <a:pt x="565" y="130"/>
                    <a:pt x="565" y="130"/>
                  </a:cubicBezTo>
                  <a:cubicBezTo>
                    <a:pt x="580" y="121"/>
                    <a:pt x="580" y="121"/>
                    <a:pt x="580" y="121"/>
                  </a:cubicBezTo>
                  <a:cubicBezTo>
                    <a:pt x="595" y="113"/>
                    <a:pt x="595" y="113"/>
                    <a:pt x="595" y="113"/>
                  </a:cubicBezTo>
                  <a:cubicBezTo>
                    <a:pt x="608" y="106"/>
                    <a:pt x="608" y="106"/>
                    <a:pt x="608" y="106"/>
                  </a:cubicBezTo>
                  <a:cubicBezTo>
                    <a:pt x="603" y="110"/>
                    <a:pt x="603" y="110"/>
                    <a:pt x="603" y="110"/>
                  </a:cubicBezTo>
                  <a:cubicBezTo>
                    <a:pt x="582" y="131"/>
                    <a:pt x="582" y="131"/>
                    <a:pt x="582" y="131"/>
                  </a:cubicBezTo>
                  <a:cubicBezTo>
                    <a:pt x="561" y="154"/>
                    <a:pt x="561" y="154"/>
                    <a:pt x="561" y="154"/>
                  </a:cubicBezTo>
                  <a:cubicBezTo>
                    <a:pt x="557" y="158"/>
                    <a:pt x="557" y="158"/>
                    <a:pt x="557" y="158"/>
                  </a:cubicBezTo>
                  <a:cubicBezTo>
                    <a:pt x="553" y="157"/>
                    <a:pt x="553" y="157"/>
                    <a:pt x="553" y="157"/>
                  </a:cubicBezTo>
                  <a:cubicBezTo>
                    <a:pt x="536" y="151"/>
                    <a:pt x="536" y="151"/>
                    <a:pt x="536" y="151"/>
                  </a:cubicBezTo>
                  <a:close/>
                  <a:moveTo>
                    <a:pt x="499" y="279"/>
                  </a:moveTo>
                  <a:cubicBezTo>
                    <a:pt x="538" y="286"/>
                    <a:pt x="538" y="286"/>
                    <a:pt x="538" y="286"/>
                  </a:cubicBezTo>
                  <a:cubicBezTo>
                    <a:pt x="554" y="288"/>
                    <a:pt x="554" y="288"/>
                    <a:pt x="554" y="288"/>
                  </a:cubicBezTo>
                  <a:cubicBezTo>
                    <a:pt x="541" y="337"/>
                    <a:pt x="541" y="337"/>
                    <a:pt x="541" y="337"/>
                  </a:cubicBezTo>
                  <a:cubicBezTo>
                    <a:pt x="524" y="413"/>
                    <a:pt x="524" y="413"/>
                    <a:pt x="524" y="413"/>
                  </a:cubicBezTo>
                  <a:cubicBezTo>
                    <a:pt x="523" y="418"/>
                    <a:pt x="523" y="418"/>
                    <a:pt x="523" y="418"/>
                  </a:cubicBezTo>
                  <a:cubicBezTo>
                    <a:pt x="498" y="415"/>
                    <a:pt x="498" y="415"/>
                    <a:pt x="498" y="415"/>
                  </a:cubicBezTo>
                  <a:cubicBezTo>
                    <a:pt x="444" y="406"/>
                    <a:pt x="444" y="406"/>
                    <a:pt x="444" y="406"/>
                  </a:cubicBezTo>
                  <a:cubicBezTo>
                    <a:pt x="429" y="402"/>
                    <a:pt x="429" y="402"/>
                    <a:pt x="429" y="402"/>
                  </a:cubicBezTo>
                  <a:cubicBezTo>
                    <a:pt x="431" y="397"/>
                    <a:pt x="431" y="397"/>
                    <a:pt x="431" y="397"/>
                  </a:cubicBezTo>
                  <a:cubicBezTo>
                    <a:pt x="454" y="342"/>
                    <a:pt x="454" y="342"/>
                    <a:pt x="454" y="342"/>
                  </a:cubicBezTo>
                  <a:cubicBezTo>
                    <a:pt x="472" y="307"/>
                    <a:pt x="472" y="307"/>
                    <a:pt x="472" y="307"/>
                  </a:cubicBezTo>
                  <a:cubicBezTo>
                    <a:pt x="488" y="276"/>
                    <a:pt x="488" y="276"/>
                    <a:pt x="488" y="276"/>
                  </a:cubicBezTo>
                  <a:lnTo>
                    <a:pt x="499" y="279"/>
                  </a:lnTo>
                  <a:close/>
                  <a:moveTo>
                    <a:pt x="429" y="411"/>
                  </a:moveTo>
                  <a:cubicBezTo>
                    <a:pt x="469" y="419"/>
                    <a:pt x="469" y="419"/>
                    <a:pt x="469" y="419"/>
                  </a:cubicBezTo>
                  <a:cubicBezTo>
                    <a:pt x="511" y="426"/>
                    <a:pt x="511" y="426"/>
                    <a:pt x="511" y="426"/>
                  </a:cubicBezTo>
                  <a:cubicBezTo>
                    <a:pt x="522" y="427"/>
                    <a:pt x="522" y="427"/>
                    <a:pt x="522" y="427"/>
                  </a:cubicBezTo>
                  <a:cubicBezTo>
                    <a:pt x="509" y="493"/>
                    <a:pt x="509" y="493"/>
                    <a:pt x="509" y="493"/>
                  </a:cubicBezTo>
                  <a:cubicBezTo>
                    <a:pt x="498" y="572"/>
                    <a:pt x="498" y="572"/>
                    <a:pt x="498" y="572"/>
                  </a:cubicBezTo>
                  <a:cubicBezTo>
                    <a:pt x="484" y="570"/>
                    <a:pt x="484" y="570"/>
                    <a:pt x="484" y="570"/>
                  </a:cubicBezTo>
                  <a:cubicBezTo>
                    <a:pt x="433" y="562"/>
                    <a:pt x="433" y="562"/>
                    <a:pt x="433" y="562"/>
                  </a:cubicBezTo>
                  <a:cubicBezTo>
                    <a:pt x="383" y="552"/>
                    <a:pt x="383" y="552"/>
                    <a:pt x="383" y="552"/>
                  </a:cubicBezTo>
                  <a:cubicBezTo>
                    <a:pt x="380" y="551"/>
                    <a:pt x="380" y="551"/>
                    <a:pt x="380" y="551"/>
                  </a:cubicBezTo>
                  <a:cubicBezTo>
                    <a:pt x="384" y="535"/>
                    <a:pt x="384" y="535"/>
                    <a:pt x="384" y="535"/>
                  </a:cubicBezTo>
                  <a:cubicBezTo>
                    <a:pt x="403" y="475"/>
                    <a:pt x="403" y="475"/>
                    <a:pt x="403" y="475"/>
                  </a:cubicBezTo>
                  <a:cubicBezTo>
                    <a:pt x="416" y="436"/>
                    <a:pt x="416" y="436"/>
                    <a:pt x="416" y="436"/>
                  </a:cubicBezTo>
                  <a:cubicBezTo>
                    <a:pt x="426" y="410"/>
                    <a:pt x="426" y="410"/>
                    <a:pt x="426" y="410"/>
                  </a:cubicBezTo>
                  <a:lnTo>
                    <a:pt x="429" y="411"/>
                  </a:lnTo>
                  <a:close/>
                  <a:moveTo>
                    <a:pt x="555" y="586"/>
                  </a:moveTo>
                  <a:cubicBezTo>
                    <a:pt x="628" y="588"/>
                    <a:pt x="628" y="588"/>
                    <a:pt x="628" y="588"/>
                  </a:cubicBezTo>
                  <a:cubicBezTo>
                    <a:pt x="633" y="588"/>
                    <a:pt x="633" y="588"/>
                    <a:pt x="633" y="588"/>
                  </a:cubicBezTo>
                  <a:cubicBezTo>
                    <a:pt x="633" y="738"/>
                    <a:pt x="633" y="738"/>
                    <a:pt x="633" y="738"/>
                  </a:cubicBezTo>
                  <a:cubicBezTo>
                    <a:pt x="628" y="738"/>
                    <a:pt x="628" y="738"/>
                    <a:pt x="628" y="738"/>
                  </a:cubicBezTo>
                  <a:cubicBezTo>
                    <a:pt x="546" y="735"/>
                    <a:pt x="546" y="735"/>
                    <a:pt x="546" y="735"/>
                  </a:cubicBezTo>
                  <a:cubicBezTo>
                    <a:pt x="506" y="732"/>
                    <a:pt x="506" y="732"/>
                    <a:pt x="506" y="732"/>
                  </a:cubicBezTo>
                  <a:cubicBezTo>
                    <a:pt x="491" y="730"/>
                    <a:pt x="491" y="730"/>
                    <a:pt x="491" y="730"/>
                  </a:cubicBezTo>
                  <a:cubicBezTo>
                    <a:pt x="496" y="661"/>
                    <a:pt x="496" y="661"/>
                    <a:pt x="496" y="661"/>
                  </a:cubicBezTo>
                  <a:cubicBezTo>
                    <a:pt x="505" y="581"/>
                    <a:pt x="505" y="581"/>
                    <a:pt x="505" y="581"/>
                  </a:cubicBezTo>
                  <a:lnTo>
                    <a:pt x="555" y="586"/>
                  </a:lnTo>
                  <a:close/>
                  <a:moveTo>
                    <a:pt x="642" y="588"/>
                  </a:moveTo>
                  <a:cubicBezTo>
                    <a:pt x="647" y="588"/>
                    <a:pt x="647" y="588"/>
                    <a:pt x="647" y="588"/>
                  </a:cubicBezTo>
                  <a:cubicBezTo>
                    <a:pt x="720" y="586"/>
                    <a:pt x="720" y="586"/>
                    <a:pt x="720" y="586"/>
                  </a:cubicBezTo>
                  <a:cubicBezTo>
                    <a:pt x="769" y="581"/>
                    <a:pt x="769" y="581"/>
                    <a:pt x="769" y="581"/>
                  </a:cubicBezTo>
                  <a:cubicBezTo>
                    <a:pt x="777" y="640"/>
                    <a:pt x="777" y="640"/>
                    <a:pt x="777" y="640"/>
                  </a:cubicBezTo>
                  <a:cubicBezTo>
                    <a:pt x="785" y="724"/>
                    <a:pt x="785" y="724"/>
                    <a:pt x="785" y="724"/>
                  </a:cubicBezTo>
                  <a:cubicBezTo>
                    <a:pt x="785" y="730"/>
                    <a:pt x="785" y="730"/>
                    <a:pt x="785" y="730"/>
                  </a:cubicBezTo>
                  <a:cubicBezTo>
                    <a:pt x="769" y="732"/>
                    <a:pt x="769" y="732"/>
                    <a:pt x="769" y="732"/>
                  </a:cubicBezTo>
                  <a:cubicBezTo>
                    <a:pt x="689" y="737"/>
                    <a:pt x="689" y="737"/>
                    <a:pt x="689" y="737"/>
                  </a:cubicBezTo>
                  <a:cubicBezTo>
                    <a:pt x="642" y="738"/>
                    <a:pt x="642" y="738"/>
                    <a:pt x="642" y="738"/>
                  </a:cubicBezTo>
                  <a:lnTo>
                    <a:pt x="642" y="588"/>
                  </a:lnTo>
                  <a:close/>
                  <a:moveTo>
                    <a:pt x="892" y="552"/>
                  </a:moveTo>
                  <a:cubicBezTo>
                    <a:pt x="842" y="562"/>
                    <a:pt x="842" y="562"/>
                    <a:pt x="842" y="562"/>
                  </a:cubicBezTo>
                  <a:cubicBezTo>
                    <a:pt x="791" y="570"/>
                    <a:pt x="791" y="570"/>
                    <a:pt x="791" y="570"/>
                  </a:cubicBezTo>
                  <a:cubicBezTo>
                    <a:pt x="776" y="572"/>
                    <a:pt x="776" y="572"/>
                    <a:pt x="776" y="572"/>
                  </a:cubicBezTo>
                  <a:cubicBezTo>
                    <a:pt x="766" y="493"/>
                    <a:pt x="766" y="493"/>
                    <a:pt x="766" y="493"/>
                  </a:cubicBezTo>
                  <a:cubicBezTo>
                    <a:pt x="754" y="427"/>
                    <a:pt x="754" y="427"/>
                    <a:pt x="754" y="427"/>
                  </a:cubicBezTo>
                  <a:cubicBezTo>
                    <a:pt x="778" y="424"/>
                    <a:pt x="778" y="424"/>
                    <a:pt x="778" y="424"/>
                  </a:cubicBezTo>
                  <a:cubicBezTo>
                    <a:pt x="833" y="414"/>
                    <a:pt x="833" y="414"/>
                    <a:pt x="833" y="414"/>
                  </a:cubicBezTo>
                  <a:cubicBezTo>
                    <a:pt x="849" y="410"/>
                    <a:pt x="849" y="410"/>
                    <a:pt x="849" y="410"/>
                  </a:cubicBezTo>
                  <a:cubicBezTo>
                    <a:pt x="859" y="436"/>
                    <a:pt x="859" y="436"/>
                    <a:pt x="859" y="436"/>
                  </a:cubicBezTo>
                  <a:cubicBezTo>
                    <a:pt x="873" y="474"/>
                    <a:pt x="873" y="474"/>
                    <a:pt x="873" y="474"/>
                  </a:cubicBezTo>
                  <a:cubicBezTo>
                    <a:pt x="891" y="535"/>
                    <a:pt x="891" y="535"/>
                    <a:pt x="891" y="535"/>
                  </a:cubicBezTo>
                  <a:cubicBezTo>
                    <a:pt x="895" y="551"/>
                    <a:pt x="895" y="551"/>
                    <a:pt x="895" y="551"/>
                  </a:cubicBezTo>
                  <a:lnTo>
                    <a:pt x="892" y="552"/>
                  </a:lnTo>
                  <a:close/>
                  <a:moveTo>
                    <a:pt x="735" y="153"/>
                  </a:moveTo>
                  <a:cubicBezTo>
                    <a:pt x="717" y="158"/>
                    <a:pt x="717" y="158"/>
                    <a:pt x="717" y="158"/>
                  </a:cubicBezTo>
                  <a:cubicBezTo>
                    <a:pt x="714" y="154"/>
                    <a:pt x="714" y="154"/>
                    <a:pt x="714" y="154"/>
                  </a:cubicBezTo>
                  <a:cubicBezTo>
                    <a:pt x="693" y="131"/>
                    <a:pt x="693" y="131"/>
                    <a:pt x="693" y="131"/>
                  </a:cubicBezTo>
                  <a:cubicBezTo>
                    <a:pt x="672" y="110"/>
                    <a:pt x="672" y="110"/>
                    <a:pt x="672" y="110"/>
                  </a:cubicBezTo>
                  <a:cubicBezTo>
                    <a:pt x="667" y="106"/>
                    <a:pt x="667" y="106"/>
                    <a:pt x="667" y="106"/>
                  </a:cubicBezTo>
                  <a:cubicBezTo>
                    <a:pt x="680" y="113"/>
                    <a:pt x="680" y="113"/>
                    <a:pt x="680" y="113"/>
                  </a:cubicBezTo>
                  <a:cubicBezTo>
                    <a:pt x="695" y="121"/>
                    <a:pt x="695" y="121"/>
                    <a:pt x="695" y="121"/>
                  </a:cubicBezTo>
                  <a:cubicBezTo>
                    <a:pt x="710" y="130"/>
                    <a:pt x="710" y="130"/>
                    <a:pt x="710" y="130"/>
                  </a:cubicBezTo>
                  <a:cubicBezTo>
                    <a:pt x="724" y="140"/>
                    <a:pt x="724" y="140"/>
                    <a:pt x="724" y="140"/>
                  </a:cubicBezTo>
                  <a:cubicBezTo>
                    <a:pt x="740" y="151"/>
                    <a:pt x="740" y="151"/>
                    <a:pt x="740" y="151"/>
                  </a:cubicBezTo>
                  <a:lnTo>
                    <a:pt x="735" y="153"/>
                  </a:lnTo>
                  <a:close/>
                  <a:moveTo>
                    <a:pt x="744" y="144"/>
                  </a:moveTo>
                  <a:cubicBezTo>
                    <a:pt x="714" y="123"/>
                    <a:pt x="714" y="123"/>
                    <a:pt x="714" y="123"/>
                  </a:cubicBezTo>
                  <a:cubicBezTo>
                    <a:pt x="699" y="114"/>
                    <a:pt x="699" y="114"/>
                    <a:pt x="699" y="114"/>
                  </a:cubicBezTo>
                  <a:cubicBezTo>
                    <a:pt x="685" y="106"/>
                    <a:pt x="685" y="106"/>
                    <a:pt x="685" y="106"/>
                  </a:cubicBezTo>
                  <a:cubicBezTo>
                    <a:pt x="709" y="114"/>
                    <a:pt x="709" y="114"/>
                    <a:pt x="709" y="114"/>
                  </a:cubicBezTo>
                  <a:cubicBezTo>
                    <a:pt x="727" y="122"/>
                    <a:pt x="727" y="122"/>
                    <a:pt x="727" y="122"/>
                  </a:cubicBezTo>
                  <a:cubicBezTo>
                    <a:pt x="763" y="138"/>
                    <a:pt x="763" y="138"/>
                    <a:pt x="763" y="138"/>
                  </a:cubicBezTo>
                  <a:cubicBezTo>
                    <a:pt x="765" y="139"/>
                    <a:pt x="765" y="139"/>
                    <a:pt x="765" y="139"/>
                  </a:cubicBezTo>
                  <a:cubicBezTo>
                    <a:pt x="758" y="144"/>
                    <a:pt x="758" y="144"/>
                    <a:pt x="758" y="144"/>
                  </a:cubicBezTo>
                  <a:cubicBezTo>
                    <a:pt x="749" y="147"/>
                    <a:pt x="749" y="147"/>
                    <a:pt x="749" y="147"/>
                  </a:cubicBezTo>
                  <a:lnTo>
                    <a:pt x="744" y="144"/>
                  </a:lnTo>
                  <a:close/>
                  <a:moveTo>
                    <a:pt x="577" y="101"/>
                  </a:moveTo>
                  <a:cubicBezTo>
                    <a:pt x="577" y="101"/>
                    <a:pt x="577" y="101"/>
                    <a:pt x="577" y="101"/>
                  </a:cubicBezTo>
                  <a:cubicBezTo>
                    <a:pt x="563" y="106"/>
                    <a:pt x="563" y="106"/>
                    <a:pt x="563" y="106"/>
                  </a:cubicBezTo>
                  <a:cubicBezTo>
                    <a:pt x="545" y="114"/>
                    <a:pt x="545" y="114"/>
                    <a:pt x="545" y="114"/>
                  </a:cubicBezTo>
                  <a:cubicBezTo>
                    <a:pt x="508" y="130"/>
                    <a:pt x="508" y="130"/>
                    <a:pt x="508" y="130"/>
                  </a:cubicBezTo>
                  <a:cubicBezTo>
                    <a:pt x="502" y="134"/>
                    <a:pt x="502" y="134"/>
                    <a:pt x="502" y="134"/>
                  </a:cubicBezTo>
                  <a:cubicBezTo>
                    <a:pt x="494" y="126"/>
                    <a:pt x="494" y="126"/>
                    <a:pt x="494" y="126"/>
                  </a:cubicBezTo>
                  <a:cubicBezTo>
                    <a:pt x="493" y="125"/>
                    <a:pt x="493" y="125"/>
                    <a:pt x="493" y="125"/>
                  </a:cubicBezTo>
                  <a:cubicBezTo>
                    <a:pt x="517" y="117"/>
                    <a:pt x="517" y="117"/>
                    <a:pt x="517" y="117"/>
                  </a:cubicBezTo>
                  <a:cubicBezTo>
                    <a:pt x="557" y="105"/>
                    <a:pt x="557" y="105"/>
                    <a:pt x="557" y="105"/>
                  </a:cubicBezTo>
                  <a:lnTo>
                    <a:pt x="577" y="101"/>
                  </a:lnTo>
                  <a:close/>
                  <a:moveTo>
                    <a:pt x="393" y="215"/>
                  </a:moveTo>
                  <a:cubicBezTo>
                    <a:pt x="426" y="190"/>
                    <a:pt x="426" y="190"/>
                    <a:pt x="426" y="190"/>
                  </a:cubicBezTo>
                  <a:cubicBezTo>
                    <a:pt x="443" y="178"/>
                    <a:pt x="443" y="178"/>
                    <a:pt x="443" y="178"/>
                  </a:cubicBezTo>
                  <a:cubicBezTo>
                    <a:pt x="477" y="157"/>
                    <a:pt x="477" y="157"/>
                    <a:pt x="477" y="157"/>
                  </a:cubicBezTo>
                  <a:cubicBezTo>
                    <a:pt x="502" y="143"/>
                    <a:pt x="502" y="143"/>
                    <a:pt x="502" y="143"/>
                  </a:cubicBezTo>
                  <a:cubicBezTo>
                    <a:pt x="514" y="151"/>
                    <a:pt x="514" y="151"/>
                    <a:pt x="514" y="151"/>
                  </a:cubicBezTo>
                  <a:cubicBezTo>
                    <a:pt x="518" y="153"/>
                    <a:pt x="518" y="153"/>
                    <a:pt x="518" y="153"/>
                  </a:cubicBezTo>
                  <a:cubicBezTo>
                    <a:pt x="516" y="155"/>
                    <a:pt x="516" y="155"/>
                    <a:pt x="516" y="155"/>
                  </a:cubicBezTo>
                  <a:cubicBezTo>
                    <a:pt x="502" y="167"/>
                    <a:pt x="502" y="167"/>
                    <a:pt x="502" y="167"/>
                  </a:cubicBezTo>
                  <a:cubicBezTo>
                    <a:pt x="488" y="179"/>
                    <a:pt x="488" y="179"/>
                    <a:pt x="488" y="179"/>
                  </a:cubicBezTo>
                  <a:cubicBezTo>
                    <a:pt x="460" y="205"/>
                    <a:pt x="460" y="205"/>
                    <a:pt x="460" y="205"/>
                  </a:cubicBezTo>
                  <a:cubicBezTo>
                    <a:pt x="433" y="233"/>
                    <a:pt x="433" y="233"/>
                    <a:pt x="433" y="233"/>
                  </a:cubicBezTo>
                  <a:cubicBezTo>
                    <a:pt x="422" y="246"/>
                    <a:pt x="422" y="246"/>
                    <a:pt x="422" y="246"/>
                  </a:cubicBezTo>
                  <a:cubicBezTo>
                    <a:pt x="397" y="234"/>
                    <a:pt x="397" y="234"/>
                    <a:pt x="397" y="234"/>
                  </a:cubicBezTo>
                  <a:cubicBezTo>
                    <a:pt x="391" y="231"/>
                    <a:pt x="391" y="231"/>
                    <a:pt x="391" y="231"/>
                  </a:cubicBezTo>
                  <a:cubicBezTo>
                    <a:pt x="382" y="224"/>
                    <a:pt x="382" y="224"/>
                    <a:pt x="382" y="224"/>
                  </a:cubicBezTo>
                  <a:lnTo>
                    <a:pt x="393" y="215"/>
                  </a:lnTo>
                  <a:close/>
                  <a:moveTo>
                    <a:pt x="424" y="256"/>
                  </a:moveTo>
                  <a:cubicBezTo>
                    <a:pt x="454" y="267"/>
                    <a:pt x="454" y="267"/>
                    <a:pt x="454" y="267"/>
                  </a:cubicBezTo>
                  <a:cubicBezTo>
                    <a:pt x="480" y="274"/>
                    <a:pt x="480" y="274"/>
                    <a:pt x="480" y="274"/>
                  </a:cubicBezTo>
                  <a:cubicBezTo>
                    <a:pt x="464" y="303"/>
                    <a:pt x="464" y="303"/>
                    <a:pt x="464" y="303"/>
                  </a:cubicBezTo>
                  <a:cubicBezTo>
                    <a:pt x="447" y="339"/>
                    <a:pt x="447" y="339"/>
                    <a:pt x="447" y="339"/>
                  </a:cubicBezTo>
                  <a:cubicBezTo>
                    <a:pt x="423" y="394"/>
                    <a:pt x="423" y="394"/>
                    <a:pt x="423" y="394"/>
                  </a:cubicBezTo>
                  <a:cubicBezTo>
                    <a:pt x="420" y="400"/>
                    <a:pt x="420" y="400"/>
                    <a:pt x="420" y="400"/>
                  </a:cubicBezTo>
                  <a:cubicBezTo>
                    <a:pt x="393" y="393"/>
                    <a:pt x="393" y="393"/>
                    <a:pt x="393" y="393"/>
                  </a:cubicBezTo>
                  <a:cubicBezTo>
                    <a:pt x="369" y="385"/>
                    <a:pt x="369" y="385"/>
                    <a:pt x="369" y="385"/>
                  </a:cubicBezTo>
                  <a:cubicBezTo>
                    <a:pt x="340" y="374"/>
                    <a:pt x="340" y="374"/>
                    <a:pt x="340" y="374"/>
                  </a:cubicBezTo>
                  <a:cubicBezTo>
                    <a:pt x="343" y="370"/>
                    <a:pt x="343" y="370"/>
                    <a:pt x="343" y="370"/>
                  </a:cubicBezTo>
                  <a:cubicBezTo>
                    <a:pt x="365" y="334"/>
                    <a:pt x="365" y="334"/>
                    <a:pt x="365" y="334"/>
                  </a:cubicBezTo>
                  <a:cubicBezTo>
                    <a:pt x="389" y="301"/>
                    <a:pt x="389" y="301"/>
                    <a:pt x="389" y="301"/>
                  </a:cubicBezTo>
                  <a:cubicBezTo>
                    <a:pt x="414" y="269"/>
                    <a:pt x="414" y="269"/>
                    <a:pt x="414" y="269"/>
                  </a:cubicBezTo>
                  <a:lnTo>
                    <a:pt x="424" y="256"/>
                  </a:lnTo>
                  <a:close/>
                  <a:moveTo>
                    <a:pt x="356" y="658"/>
                  </a:moveTo>
                  <a:cubicBezTo>
                    <a:pt x="364" y="617"/>
                    <a:pt x="364" y="617"/>
                    <a:pt x="364" y="617"/>
                  </a:cubicBezTo>
                  <a:cubicBezTo>
                    <a:pt x="378" y="560"/>
                    <a:pt x="378" y="560"/>
                    <a:pt x="378" y="560"/>
                  </a:cubicBezTo>
                  <a:cubicBezTo>
                    <a:pt x="382" y="561"/>
                    <a:pt x="382" y="561"/>
                    <a:pt x="382" y="561"/>
                  </a:cubicBezTo>
                  <a:cubicBezTo>
                    <a:pt x="431" y="571"/>
                    <a:pt x="431" y="571"/>
                    <a:pt x="431" y="571"/>
                  </a:cubicBezTo>
                  <a:cubicBezTo>
                    <a:pt x="483" y="579"/>
                    <a:pt x="483" y="579"/>
                    <a:pt x="483" y="579"/>
                  </a:cubicBezTo>
                  <a:cubicBezTo>
                    <a:pt x="497" y="580"/>
                    <a:pt x="497" y="580"/>
                    <a:pt x="497" y="580"/>
                  </a:cubicBezTo>
                  <a:cubicBezTo>
                    <a:pt x="484" y="702"/>
                    <a:pt x="484" y="702"/>
                    <a:pt x="484" y="702"/>
                  </a:cubicBezTo>
                  <a:cubicBezTo>
                    <a:pt x="482" y="729"/>
                    <a:pt x="482" y="729"/>
                    <a:pt x="482" y="729"/>
                  </a:cubicBezTo>
                  <a:cubicBezTo>
                    <a:pt x="447" y="725"/>
                    <a:pt x="447" y="725"/>
                    <a:pt x="447" y="725"/>
                  </a:cubicBezTo>
                  <a:cubicBezTo>
                    <a:pt x="391" y="715"/>
                    <a:pt x="391" y="715"/>
                    <a:pt x="391" y="715"/>
                  </a:cubicBezTo>
                  <a:cubicBezTo>
                    <a:pt x="354" y="707"/>
                    <a:pt x="354" y="707"/>
                    <a:pt x="354" y="707"/>
                  </a:cubicBezTo>
                  <a:cubicBezTo>
                    <a:pt x="349" y="706"/>
                    <a:pt x="349" y="706"/>
                    <a:pt x="349" y="706"/>
                  </a:cubicBezTo>
                  <a:lnTo>
                    <a:pt x="356" y="658"/>
                  </a:lnTo>
                  <a:close/>
                  <a:moveTo>
                    <a:pt x="485" y="866"/>
                  </a:moveTo>
                  <a:cubicBezTo>
                    <a:pt x="488" y="765"/>
                    <a:pt x="488" y="765"/>
                    <a:pt x="488" y="765"/>
                  </a:cubicBezTo>
                  <a:cubicBezTo>
                    <a:pt x="490" y="739"/>
                    <a:pt x="490" y="739"/>
                    <a:pt x="490" y="739"/>
                  </a:cubicBezTo>
                  <a:cubicBezTo>
                    <a:pt x="505" y="740"/>
                    <a:pt x="505" y="740"/>
                    <a:pt x="505" y="740"/>
                  </a:cubicBezTo>
                  <a:cubicBezTo>
                    <a:pt x="586" y="746"/>
                    <a:pt x="586" y="746"/>
                    <a:pt x="586" y="746"/>
                  </a:cubicBezTo>
                  <a:cubicBezTo>
                    <a:pt x="627" y="747"/>
                    <a:pt x="627" y="747"/>
                    <a:pt x="627" y="747"/>
                  </a:cubicBezTo>
                  <a:cubicBezTo>
                    <a:pt x="633" y="747"/>
                    <a:pt x="633" y="747"/>
                    <a:pt x="633" y="747"/>
                  </a:cubicBezTo>
                  <a:cubicBezTo>
                    <a:pt x="633" y="889"/>
                    <a:pt x="633" y="889"/>
                    <a:pt x="633" y="889"/>
                  </a:cubicBezTo>
                  <a:cubicBezTo>
                    <a:pt x="606" y="889"/>
                    <a:pt x="606" y="889"/>
                    <a:pt x="606" y="889"/>
                  </a:cubicBezTo>
                  <a:cubicBezTo>
                    <a:pt x="543" y="886"/>
                    <a:pt x="543" y="886"/>
                    <a:pt x="543" y="886"/>
                  </a:cubicBezTo>
                  <a:cubicBezTo>
                    <a:pt x="485" y="881"/>
                    <a:pt x="485" y="881"/>
                    <a:pt x="485" y="881"/>
                  </a:cubicBezTo>
                  <a:lnTo>
                    <a:pt x="485" y="866"/>
                  </a:lnTo>
                  <a:close/>
                  <a:moveTo>
                    <a:pt x="642" y="747"/>
                  </a:moveTo>
                  <a:cubicBezTo>
                    <a:pt x="648" y="747"/>
                    <a:pt x="648" y="747"/>
                    <a:pt x="648" y="747"/>
                  </a:cubicBezTo>
                  <a:cubicBezTo>
                    <a:pt x="730" y="744"/>
                    <a:pt x="730" y="744"/>
                    <a:pt x="730" y="744"/>
                  </a:cubicBezTo>
                  <a:cubicBezTo>
                    <a:pt x="770" y="740"/>
                    <a:pt x="770" y="740"/>
                    <a:pt x="770" y="740"/>
                  </a:cubicBezTo>
                  <a:cubicBezTo>
                    <a:pt x="785" y="739"/>
                    <a:pt x="785" y="739"/>
                    <a:pt x="785" y="739"/>
                  </a:cubicBezTo>
                  <a:cubicBezTo>
                    <a:pt x="790" y="826"/>
                    <a:pt x="790" y="826"/>
                    <a:pt x="790" y="826"/>
                  </a:cubicBezTo>
                  <a:cubicBezTo>
                    <a:pt x="790" y="881"/>
                    <a:pt x="790" y="881"/>
                    <a:pt x="790" y="881"/>
                  </a:cubicBezTo>
                  <a:cubicBezTo>
                    <a:pt x="732" y="886"/>
                    <a:pt x="732" y="886"/>
                    <a:pt x="732" y="886"/>
                  </a:cubicBezTo>
                  <a:cubicBezTo>
                    <a:pt x="669" y="889"/>
                    <a:pt x="669" y="889"/>
                    <a:pt x="669" y="889"/>
                  </a:cubicBezTo>
                  <a:cubicBezTo>
                    <a:pt x="642" y="889"/>
                    <a:pt x="642" y="889"/>
                    <a:pt x="642" y="889"/>
                  </a:cubicBezTo>
                  <a:lnTo>
                    <a:pt x="642" y="747"/>
                  </a:lnTo>
                  <a:close/>
                  <a:moveTo>
                    <a:pt x="798" y="826"/>
                  </a:moveTo>
                  <a:cubicBezTo>
                    <a:pt x="794" y="738"/>
                    <a:pt x="794" y="738"/>
                    <a:pt x="794" y="738"/>
                  </a:cubicBezTo>
                  <a:cubicBezTo>
                    <a:pt x="829" y="733"/>
                    <a:pt x="829" y="733"/>
                    <a:pt x="829" y="733"/>
                  </a:cubicBezTo>
                  <a:cubicBezTo>
                    <a:pt x="886" y="724"/>
                    <a:pt x="886" y="724"/>
                    <a:pt x="886" y="724"/>
                  </a:cubicBezTo>
                  <a:cubicBezTo>
                    <a:pt x="923" y="716"/>
                    <a:pt x="923" y="716"/>
                    <a:pt x="923" y="716"/>
                  </a:cubicBezTo>
                  <a:cubicBezTo>
                    <a:pt x="927" y="715"/>
                    <a:pt x="927" y="715"/>
                    <a:pt x="927" y="715"/>
                  </a:cubicBezTo>
                  <a:cubicBezTo>
                    <a:pt x="930" y="740"/>
                    <a:pt x="930" y="740"/>
                    <a:pt x="930" y="740"/>
                  </a:cubicBezTo>
                  <a:cubicBezTo>
                    <a:pt x="936" y="820"/>
                    <a:pt x="936" y="820"/>
                    <a:pt x="936" y="820"/>
                  </a:cubicBezTo>
                  <a:cubicBezTo>
                    <a:pt x="937" y="840"/>
                    <a:pt x="937" y="840"/>
                    <a:pt x="937" y="840"/>
                  </a:cubicBezTo>
                  <a:cubicBezTo>
                    <a:pt x="937" y="856"/>
                    <a:pt x="937" y="856"/>
                    <a:pt x="937" y="856"/>
                  </a:cubicBezTo>
                  <a:cubicBezTo>
                    <a:pt x="912" y="861"/>
                    <a:pt x="912" y="861"/>
                    <a:pt x="912" y="861"/>
                  </a:cubicBezTo>
                  <a:cubicBezTo>
                    <a:pt x="855" y="872"/>
                    <a:pt x="855" y="872"/>
                    <a:pt x="855" y="872"/>
                  </a:cubicBezTo>
                  <a:cubicBezTo>
                    <a:pt x="799" y="880"/>
                    <a:pt x="799" y="880"/>
                    <a:pt x="799" y="880"/>
                  </a:cubicBezTo>
                  <a:lnTo>
                    <a:pt x="798" y="826"/>
                  </a:lnTo>
                  <a:close/>
                  <a:moveTo>
                    <a:pt x="945" y="820"/>
                  </a:moveTo>
                  <a:cubicBezTo>
                    <a:pt x="939" y="739"/>
                    <a:pt x="939" y="739"/>
                    <a:pt x="939" y="739"/>
                  </a:cubicBezTo>
                  <a:cubicBezTo>
                    <a:pt x="936" y="719"/>
                    <a:pt x="936" y="719"/>
                    <a:pt x="936" y="719"/>
                  </a:cubicBezTo>
                  <a:cubicBezTo>
                    <a:pt x="935" y="712"/>
                    <a:pt x="935" y="712"/>
                    <a:pt x="935" y="712"/>
                  </a:cubicBezTo>
                  <a:cubicBezTo>
                    <a:pt x="958" y="707"/>
                    <a:pt x="958" y="707"/>
                    <a:pt x="958" y="707"/>
                  </a:cubicBezTo>
                  <a:cubicBezTo>
                    <a:pt x="992" y="697"/>
                    <a:pt x="992" y="697"/>
                    <a:pt x="992" y="697"/>
                  </a:cubicBezTo>
                  <a:cubicBezTo>
                    <a:pt x="1024" y="686"/>
                    <a:pt x="1024" y="686"/>
                    <a:pt x="1024" y="686"/>
                  </a:cubicBezTo>
                  <a:cubicBezTo>
                    <a:pt x="1049" y="676"/>
                    <a:pt x="1049" y="676"/>
                    <a:pt x="1049" y="676"/>
                  </a:cubicBezTo>
                  <a:cubicBezTo>
                    <a:pt x="1053" y="701"/>
                    <a:pt x="1053" y="701"/>
                    <a:pt x="1053" y="701"/>
                  </a:cubicBezTo>
                  <a:cubicBezTo>
                    <a:pt x="1059" y="740"/>
                    <a:pt x="1059" y="740"/>
                    <a:pt x="1059" y="740"/>
                  </a:cubicBezTo>
                  <a:cubicBezTo>
                    <a:pt x="1061" y="780"/>
                    <a:pt x="1061" y="780"/>
                    <a:pt x="1061" y="780"/>
                  </a:cubicBezTo>
                  <a:cubicBezTo>
                    <a:pt x="1063" y="816"/>
                    <a:pt x="1063" y="816"/>
                    <a:pt x="1063" y="816"/>
                  </a:cubicBezTo>
                  <a:cubicBezTo>
                    <a:pt x="1050" y="821"/>
                    <a:pt x="1050" y="821"/>
                    <a:pt x="1050" y="821"/>
                  </a:cubicBezTo>
                  <a:cubicBezTo>
                    <a:pt x="1002" y="838"/>
                    <a:pt x="1002" y="838"/>
                    <a:pt x="1002" y="838"/>
                  </a:cubicBezTo>
                  <a:cubicBezTo>
                    <a:pt x="967" y="848"/>
                    <a:pt x="967" y="848"/>
                    <a:pt x="967" y="848"/>
                  </a:cubicBezTo>
                  <a:cubicBezTo>
                    <a:pt x="945" y="853"/>
                    <a:pt x="945" y="853"/>
                    <a:pt x="945" y="853"/>
                  </a:cubicBezTo>
                  <a:lnTo>
                    <a:pt x="945" y="820"/>
                  </a:lnTo>
                  <a:close/>
                  <a:moveTo>
                    <a:pt x="1021" y="678"/>
                  </a:moveTo>
                  <a:cubicBezTo>
                    <a:pt x="989" y="688"/>
                    <a:pt x="989" y="688"/>
                    <a:pt x="989" y="688"/>
                  </a:cubicBezTo>
                  <a:cubicBezTo>
                    <a:pt x="956" y="698"/>
                    <a:pt x="956" y="698"/>
                    <a:pt x="956" y="698"/>
                  </a:cubicBezTo>
                  <a:cubicBezTo>
                    <a:pt x="934" y="704"/>
                    <a:pt x="934" y="704"/>
                    <a:pt x="934" y="704"/>
                  </a:cubicBezTo>
                  <a:cubicBezTo>
                    <a:pt x="927" y="657"/>
                    <a:pt x="927" y="657"/>
                    <a:pt x="927" y="657"/>
                  </a:cubicBezTo>
                  <a:cubicBezTo>
                    <a:pt x="919" y="615"/>
                    <a:pt x="919" y="615"/>
                    <a:pt x="919" y="615"/>
                  </a:cubicBezTo>
                  <a:cubicBezTo>
                    <a:pt x="910" y="574"/>
                    <a:pt x="910" y="574"/>
                    <a:pt x="910" y="574"/>
                  </a:cubicBezTo>
                  <a:cubicBezTo>
                    <a:pt x="906" y="558"/>
                    <a:pt x="906" y="558"/>
                    <a:pt x="906" y="558"/>
                  </a:cubicBezTo>
                  <a:cubicBezTo>
                    <a:pt x="909" y="557"/>
                    <a:pt x="909" y="557"/>
                    <a:pt x="909" y="557"/>
                  </a:cubicBezTo>
                  <a:cubicBezTo>
                    <a:pt x="955" y="544"/>
                    <a:pt x="955" y="544"/>
                    <a:pt x="955" y="544"/>
                  </a:cubicBezTo>
                  <a:cubicBezTo>
                    <a:pt x="998" y="528"/>
                    <a:pt x="998" y="528"/>
                    <a:pt x="998" y="528"/>
                  </a:cubicBezTo>
                  <a:cubicBezTo>
                    <a:pt x="1007" y="524"/>
                    <a:pt x="1007" y="524"/>
                    <a:pt x="1007" y="524"/>
                  </a:cubicBezTo>
                  <a:cubicBezTo>
                    <a:pt x="1019" y="560"/>
                    <a:pt x="1019" y="560"/>
                    <a:pt x="1019" y="560"/>
                  </a:cubicBezTo>
                  <a:cubicBezTo>
                    <a:pt x="1031" y="600"/>
                    <a:pt x="1031" y="600"/>
                    <a:pt x="1031" y="600"/>
                  </a:cubicBezTo>
                  <a:cubicBezTo>
                    <a:pt x="1042" y="640"/>
                    <a:pt x="1042" y="640"/>
                    <a:pt x="1042" y="640"/>
                  </a:cubicBezTo>
                  <a:cubicBezTo>
                    <a:pt x="1046" y="661"/>
                    <a:pt x="1046" y="661"/>
                    <a:pt x="1046" y="661"/>
                  </a:cubicBezTo>
                  <a:cubicBezTo>
                    <a:pt x="1047" y="667"/>
                    <a:pt x="1047" y="667"/>
                    <a:pt x="1047" y="667"/>
                  </a:cubicBezTo>
                  <a:lnTo>
                    <a:pt x="1021" y="678"/>
                  </a:lnTo>
                  <a:close/>
                  <a:moveTo>
                    <a:pt x="987" y="348"/>
                  </a:moveTo>
                  <a:cubicBezTo>
                    <a:pt x="978" y="353"/>
                    <a:pt x="978" y="353"/>
                    <a:pt x="978" y="353"/>
                  </a:cubicBezTo>
                  <a:cubicBezTo>
                    <a:pt x="950" y="368"/>
                    <a:pt x="950" y="368"/>
                    <a:pt x="950" y="368"/>
                  </a:cubicBezTo>
                  <a:cubicBezTo>
                    <a:pt x="943" y="371"/>
                    <a:pt x="943" y="371"/>
                    <a:pt x="943" y="371"/>
                  </a:cubicBezTo>
                  <a:cubicBezTo>
                    <a:pt x="939" y="365"/>
                    <a:pt x="939" y="365"/>
                    <a:pt x="939" y="365"/>
                  </a:cubicBezTo>
                  <a:cubicBezTo>
                    <a:pt x="917" y="330"/>
                    <a:pt x="917" y="330"/>
                    <a:pt x="917" y="330"/>
                  </a:cubicBezTo>
                  <a:cubicBezTo>
                    <a:pt x="893" y="296"/>
                    <a:pt x="893" y="296"/>
                    <a:pt x="893" y="296"/>
                  </a:cubicBezTo>
                  <a:cubicBezTo>
                    <a:pt x="868" y="264"/>
                    <a:pt x="868" y="264"/>
                    <a:pt x="868" y="264"/>
                  </a:cubicBezTo>
                  <a:cubicBezTo>
                    <a:pt x="859" y="253"/>
                    <a:pt x="859" y="253"/>
                    <a:pt x="859" y="253"/>
                  </a:cubicBezTo>
                  <a:cubicBezTo>
                    <a:pt x="882" y="242"/>
                    <a:pt x="882" y="242"/>
                    <a:pt x="882" y="242"/>
                  </a:cubicBezTo>
                  <a:cubicBezTo>
                    <a:pt x="895" y="234"/>
                    <a:pt x="895" y="234"/>
                    <a:pt x="895" y="234"/>
                  </a:cubicBezTo>
                  <a:cubicBezTo>
                    <a:pt x="900" y="230"/>
                    <a:pt x="900" y="230"/>
                    <a:pt x="900" y="230"/>
                  </a:cubicBezTo>
                  <a:cubicBezTo>
                    <a:pt x="913" y="241"/>
                    <a:pt x="913" y="241"/>
                    <a:pt x="913" y="241"/>
                  </a:cubicBezTo>
                  <a:cubicBezTo>
                    <a:pt x="929" y="256"/>
                    <a:pt x="929" y="256"/>
                    <a:pt x="929" y="256"/>
                  </a:cubicBezTo>
                  <a:cubicBezTo>
                    <a:pt x="958" y="285"/>
                    <a:pt x="958" y="285"/>
                    <a:pt x="958" y="285"/>
                  </a:cubicBezTo>
                  <a:cubicBezTo>
                    <a:pt x="972" y="301"/>
                    <a:pt x="972" y="301"/>
                    <a:pt x="972" y="301"/>
                  </a:cubicBezTo>
                  <a:cubicBezTo>
                    <a:pt x="986" y="317"/>
                    <a:pt x="986" y="317"/>
                    <a:pt x="986" y="317"/>
                  </a:cubicBezTo>
                  <a:cubicBezTo>
                    <a:pt x="999" y="333"/>
                    <a:pt x="999" y="333"/>
                    <a:pt x="999" y="333"/>
                  </a:cubicBezTo>
                  <a:cubicBezTo>
                    <a:pt x="1003" y="338"/>
                    <a:pt x="1003" y="338"/>
                    <a:pt x="1003" y="338"/>
                  </a:cubicBezTo>
                  <a:lnTo>
                    <a:pt x="987" y="348"/>
                  </a:lnTo>
                  <a:close/>
                  <a:moveTo>
                    <a:pt x="878" y="234"/>
                  </a:moveTo>
                  <a:cubicBezTo>
                    <a:pt x="853" y="246"/>
                    <a:pt x="853" y="246"/>
                    <a:pt x="853" y="246"/>
                  </a:cubicBezTo>
                  <a:cubicBezTo>
                    <a:pt x="842" y="233"/>
                    <a:pt x="842" y="233"/>
                    <a:pt x="842" y="233"/>
                  </a:cubicBezTo>
                  <a:cubicBezTo>
                    <a:pt x="815" y="205"/>
                    <a:pt x="815" y="205"/>
                    <a:pt x="815" y="205"/>
                  </a:cubicBezTo>
                  <a:cubicBezTo>
                    <a:pt x="801" y="192"/>
                    <a:pt x="801" y="192"/>
                    <a:pt x="801" y="192"/>
                  </a:cubicBezTo>
                  <a:cubicBezTo>
                    <a:pt x="773" y="167"/>
                    <a:pt x="773" y="167"/>
                    <a:pt x="773" y="167"/>
                  </a:cubicBezTo>
                  <a:cubicBezTo>
                    <a:pt x="759" y="155"/>
                    <a:pt x="759" y="155"/>
                    <a:pt x="759" y="155"/>
                  </a:cubicBezTo>
                  <a:cubicBezTo>
                    <a:pt x="757" y="153"/>
                    <a:pt x="757" y="153"/>
                    <a:pt x="757" y="153"/>
                  </a:cubicBezTo>
                  <a:cubicBezTo>
                    <a:pt x="762" y="151"/>
                    <a:pt x="762" y="151"/>
                    <a:pt x="762" y="151"/>
                  </a:cubicBezTo>
                  <a:cubicBezTo>
                    <a:pt x="774" y="144"/>
                    <a:pt x="774" y="144"/>
                    <a:pt x="774" y="144"/>
                  </a:cubicBezTo>
                  <a:cubicBezTo>
                    <a:pt x="798" y="157"/>
                    <a:pt x="798" y="157"/>
                    <a:pt x="798" y="157"/>
                  </a:cubicBezTo>
                  <a:cubicBezTo>
                    <a:pt x="832" y="178"/>
                    <a:pt x="832" y="178"/>
                    <a:pt x="832" y="178"/>
                  </a:cubicBezTo>
                  <a:cubicBezTo>
                    <a:pt x="849" y="190"/>
                    <a:pt x="849" y="190"/>
                    <a:pt x="849" y="190"/>
                  </a:cubicBezTo>
                  <a:cubicBezTo>
                    <a:pt x="881" y="215"/>
                    <a:pt x="881" y="215"/>
                    <a:pt x="881" y="215"/>
                  </a:cubicBezTo>
                  <a:cubicBezTo>
                    <a:pt x="893" y="224"/>
                    <a:pt x="893" y="224"/>
                    <a:pt x="893" y="224"/>
                  </a:cubicBezTo>
                  <a:lnTo>
                    <a:pt x="878" y="234"/>
                  </a:lnTo>
                  <a:close/>
                  <a:moveTo>
                    <a:pt x="787" y="118"/>
                  </a:moveTo>
                  <a:cubicBezTo>
                    <a:pt x="761" y="109"/>
                    <a:pt x="761" y="109"/>
                    <a:pt x="761" y="109"/>
                  </a:cubicBezTo>
                  <a:cubicBezTo>
                    <a:pt x="720" y="97"/>
                    <a:pt x="720" y="97"/>
                    <a:pt x="720" y="97"/>
                  </a:cubicBezTo>
                  <a:cubicBezTo>
                    <a:pt x="713" y="96"/>
                    <a:pt x="713" y="96"/>
                    <a:pt x="713" y="96"/>
                  </a:cubicBezTo>
                  <a:cubicBezTo>
                    <a:pt x="721" y="96"/>
                    <a:pt x="721" y="96"/>
                    <a:pt x="721" y="96"/>
                  </a:cubicBezTo>
                  <a:cubicBezTo>
                    <a:pt x="742" y="99"/>
                    <a:pt x="742" y="99"/>
                    <a:pt x="742" y="99"/>
                  </a:cubicBezTo>
                  <a:cubicBezTo>
                    <a:pt x="763" y="103"/>
                    <a:pt x="763" y="103"/>
                    <a:pt x="763" y="103"/>
                  </a:cubicBezTo>
                  <a:cubicBezTo>
                    <a:pt x="790" y="109"/>
                    <a:pt x="790" y="109"/>
                    <a:pt x="790" y="109"/>
                  </a:cubicBezTo>
                  <a:cubicBezTo>
                    <a:pt x="789" y="112"/>
                    <a:pt x="789" y="112"/>
                    <a:pt x="789" y="112"/>
                  </a:cubicBezTo>
                  <a:lnTo>
                    <a:pt x="787" y="118"/>
                  </a:lnTo>
                  <a:close/>
                  <a:moveTo>
                    <a:pt x="555" y="97"/>
                  </a:moveTo>
                  <a:cubicBezTo>
                    <a:pt x="514" y="109"/>
                    <a:pt x="514" y="109"/>
                    <a:pt x="514" y="109"/>
                  </a:cubicBezTo>
                  <a:cubicBezTo>
                    <a:pt x="488" y="118"/>
                    <a:pt x="488" y="118"/>
                    <a:pt x="488" y="118"/>
                  </a:cubicBezTo>
                  <a:cubicBezTo>
                    <a:pt x="486" y="113"/>
                    <a:pt x="486" y="113"/>
                    <a:pt x="486" y="113"/>
                  </a:cubicBezTo>
                  <a:cubicBezTo>
                    <a:pt x="485" y="109"/>
                    <a:pt x="485" y="109"/>
                    <a:pt x="485" y="109"/>
                  </a:cubicBezTo>
                  <a:cubicBezTo>
                    <a:pt x="512" y="103"/>
                    <a:pt x="512" y="103"/>
                    <a:pt x="512" y="103"/>
                  </a:cubicBezTo>
                  <a:cubicBezTo>
                    <a:pt x="533" y="99"/>
                    <a:pt x="533" y="99"/>
                    <a:pt x="533" y="99"/>
                  </a:cubicBezTo>
                  <a:cubicBezTo>
                    <a:pt x="554" y="96"/>
                    <a:pt x="554" y="96"/>
                    <a:pt x="554" y="96"/>
                  </a:cubicBezTo>
                  <a:cubicBezTo>
                    <a:pt x="563" y="95"/>
                    <a:pt x="563" y="95"/>
                    <a:pt x="563" y="95"/>
                  </a:cubicBezTo>
                  <a:lnTo>
                    <a:pt x="555" y="97"/>
                  </a:lnTo>
                  <a:close/>
                  <a:moveTo>
                    <a:pt x="477" y="111"/>
                  </a:moveTo>
                  <a:cubicBezTo>
                    <a:pt x="480" y="120"/>
                    <a:pt x="480" y="120"/>
                    <a:pt x="480" y="120"/>
                  </a:cubicBezTo>
                  <a:cubicBezTo>
                    <a:pt x="480" y="121"/>
                    <a:pt x="480" y="121"/>
                    <a:pt x="480" y="121"/>
                  </a:cubicBezTo>
                  <a:cubicBezTo>
                    <a:pt x="474" y="123"/>
                    <a:pt x="474" y="123"/>
                    <a:pt x="474" y="123"/>
                  </a:cubicBezTo>
                  <a:cubicBezTo>
                    <a:pt x="455" y="131"/>
                    <a:pt x="455" y="131"/>
                    <a:pt x="455" y="131"/>
                  </a:cubicBezTo>
                  <a:cubicBezTo>
                    <a:pt x="416" y="148"/>
                    <a:pt x="416" y="148"/>
                    <a:pt x="416" y="148"/>
                  </a:cubicBezTo>
                  <a:cubicBezTo>
                    <a:pt x="397" y="158"/>
                    <a:pt x="397" y="158"/>
                    <a:pt x="397" y="158"/>
                  </a:cubicBezTo>
                  <a:cubicBezTo>
                    <a:pt x="378" y="168"/>
                    <a:pt x="378" y="168"/>
                    <a:pt x="378" y="168"/>
                  </a:cubicBezTo>
                  <a:cubicBezTo>
                    <a:pt x="346" y="188"/>
                    <a:pt x="346" y="188"/>
                    <a:pt x="346" y="188"/>
                  </a:cubicBezTo>
                  <a:cubicBezTo>
                    <a:pt x="342" y="180"/>
                    <a:pt x="342" y="180"/>
                    <a:pt x="342" y="180"/>
                  </a:cubicBezTo>
                  <a:cubicBezTo>
                    <a:pt x="339" y="172"/>
                    <a:pt x="339" y="172"/>
                    <a:pt x="339" y="172"/>
                  </a:cubicBezTo>
                  <a:cubicBezTo>
                    <a:pt x="339" y="163"/>
                    <a:pt x="339" y="163"/>
                    <a:pt x="339" y="163"/>
                  </a:cubicBezTo>
                  <a:cubicBezTo>
                    <a:pt x="354" y="155"/>
                    <a:pt x="354" y="155"/>
                    <a:pt x="354" y="155"/>
                  </a:cubicBezTo>
                  <a:cubicBezTo>
                    <a:pt x="373" y="146"/>
                    <a:pt x="373" y="146"/>
                    <a:pt x="373" y="146"/>
                  </a:cubicBezTo>
                  <a:cubicBezTo>
                    <a:pt x="392" y="139"/>
                    <a:pt x="392" y="139"/>
                    <a:pt x="392" y="139"/>
                  </a:cubicBezTo>
                  <a:cubicBezTo>
                    <a:pt x="412" y="131"/>
                    <a:pt x="412" y="131"/>
                    <a:pt x="412" y="131"/>
                  </a:cubicBezTo>
                  <a:cubicBezTo>
                    <a:pt x="431" y="124"/>
                    <a:pt x="431" y="124"/>
                    <a:pt x="431" y="124"/>
                  </a:cubicBezTo>
                  <a:cubicBezTo>
                    <a:pt x="471" y="112"/>
                    <a:pt x="471" y="112"/>
                    <a:pt x="471" y="112"/>
                  </a:cubicBezTo>
                  <a:lnTo>
                    <a:pt x="477" y="111"/>
                  </a:lnTo>
                  <a:close/>
                  <a:moveTo>
                    <a:pt x="344" y="201"/>
                  </a:moveTo>
                  <a:cubicBezTo>
                    <a:pt x="355" y="214"/>
                    <a:pt x="355" y="214"/>
                    <a:pt x="355" y="214"/>
                  </a:cubicBezTo>
                  <a:cubicBezTo>
                    <a:pt x="364" y="222"/>
                    <a:pt x="364" y="222"/>
                    <a:pt x="364" y="222"/>
                  </a:cubicBezTo>
                  <a:cubicBezTo>
                    <a:pt x="368" y="225"/>
                    <a:pt x="368" y="225"/>
                    <a:pt x="368" y="225"/>
                  </a:cubicBezTo>
                  <a:cubicBezTo>
                    <a:pt x="356" y="235"/>
                    <a:pt x="356" y="235"/>
                    <a:pt x="356" y="235"/>
                  </a:cubicBezTo>
                  <a:cubicBezTo>
                    <a:pt x="340" y="250"/>
                    <a:pt x="340" y="250"/>
                    <a:pt x="340" y="250"/>
                  </a:cubicBezTo>
                  <a:cubicBezTo>
                    <a:pt x="311" y="280"/>
                    <a:pt x="311" y="280"/>
                    <a:pt x="311" y="280"/>
                  </a:cubicBezTo>
                  <a:cubicBezTo>
                    <a:pt x="297" y="295"/>
                    <a:pt x="297" y="295"/>
                    <a:pt x="297" y="295"/>
                  </a:cubicBezTo>
                  <a:cubicBezTo>
                    <a:pt x="283" y="311"/>
                    <a:pt x="283" y="311"/>
                    <a:pt x="283" y="311"/>
                  </a:cubicBezTo>
                  <a:cubicBezTo>
                    <a:pt x="269" y="328"/>
                    <a:pt x="269" y="328"/>
                    <a:pt x="269" y="328"/>
                  </a:cubicBezTo>
                  <a:cubicBezTo>
                    <a:pt x="265" y="333"/>
                    <a:pt x="265" y="333"/>
                    <a:pt x="265" y="333"/>
                  </a:cubicBezTo>
                  <a:cubicBezTo>
                    <a:pt x="251" y="322"/>
                    <a:pt x="251" y="322"/>
                    <a:pt x="251" y="322"/>
                  </a:cubicBezTo>
                  <a:cubicBezTo>
                    <a:pt x="240" y="310"/>
                    <a:pt x="240" y="310"/>
                    <a:pt x="240" y="310"/>
                  </a:cubicBezTo>
                  <a:cubicBezTo>
                    <a:pt x="235" y="305"/>
                    <a:pt x="235" y="305"/>
                    <a:pt x="235" y="305"/>
                  </a:cubicBezTo>
                  <a:cubicBezTo>
                    <a:pt x="229" y="296"/>
                    <a:pt x="229" y="296"/>
                    <a:pt x="229" y="296"/>
                  </a:cubicBezTo>
                  <a:cubicBezTo>
                    <a:pt x="248" y="276"/>
                    <a:pt x="248" y="276"/>
                    <a:pt x="248" y="276"/>
                  </a:cubicBezTo>
                  <a:cubicBezTo>
                    <a:pt x="263" y="261"/>
                    <a:pt x="263" y="261"/>
                    <a:pt x="263" y="261"/>
                  </a:cubicBezTo>
                  <a:cubicBezTo>
                    <a:pt x="296" y="235"/>
                    <a:pt x="296" y="235"/>
                    <a:pt x="296" y="235"/>
                  </a:cubicBezTo>
                  <a:cubicBezTo>
                    <a:pt x="329" y="209"/>
                    <a:pt x="329" y="209"/>
                    <a:pt x="329" y="209"/>
                  </a:cubicBezTo>
                  <a:cubicBezTo>
                    <a:pt x="343" y="200"/>
                    <a:pt x="343" y="200"/>
                    <a:pt x="343" y="200"/>
                  </a:cubicBezTo>
                  <a:lnTo>
                    <a:pt x="344" y="201"/>
                  </a:lnTo>
                  <a:close/>
                  <a:moveTo>
                    <a:pt x="276" y="333"/>
                  </a:moveTo>
                  <a:cubicBezTo>
                    <a:pt x="289" y="317"/>
                    <a:pt x="289" y="317"/>
                    <a:pt x="289" y="317"/>
                  </a:cubicBezTo>
                  <a:cubicBezTo>
                    <a:pt x="303" y="301"/>
                    <a:pt x="303" y="301"/>
                    <a:pt x="303" y="301"/>
                  </a:cubicBezTo>
                  <a:cubicBezTo>
                    <a:pt x="317" y="285"/>
                    <a:pt x="317" y="285"/>
                    <a:pt x="317" y="285"/>
                  </a:cubicBezTo>
                  <a:cubicBezTo>
                    <a:pt x="346" y="256"/>
                    <a:pt x="346" y="256"/>
                    <a:pt x="346" y="256"/>
                  </a:cubicBezTo>
                  <a:cubicBezTo>
                    <a:pt x="362" y="242"/>
                    <a:pt x="362" y="242"/>
                    <a:pt x="362" y="242"/>
                  </a:cubicBezTo>
                  <a:cubicBezTo>
                    <a:pt x="375" y="230"/>
                    <a:pt x="375" y="230"/>
                    <a:pt x="375" y="230"/>
                  </a:cubicBezTo>
                  <a:cubicBezTo>
                    <a:pt x="393" y="242"/>
                    <a:pt x="393" y="242"/>
                    <a:pt x="393" y="242"/>
                  </a:cubicBezTo>
                  <a:cubicBezTo>
                    <a:pt x="416" y="253"/>
                    <a:pt x="416" y="253"/>
                    <a:pt x="416" y="253"/>
                  </a:cubicBezTo>
                  <a:cubicBezTo>
                    <a:pt x="407" y="264"/>
                    <a:pt x="407" y="264"/>
                    <a:pt x="407" y="264"/>
                  </a:cubicBezTo>
                  <a:cubicBezTo>
                    <a:pt x="382" y="296"/>
                    <a:pt x="382" y="296"/>
                    <a:pt x="382" y="296"/>
                  </a:cubicBezTo>
                  <a:cubicBezTo>
                    <a:pt x="358" y="330"/>
                    <a:pt x="358" y="330"/>
                    <a:pt x="358" y="330"/>
                  </a:cubicBezTo>
                  <a:cubicBezTo>
                    <a:pt x="336" y="365"/>
                    <a:pt x="336" y="365"/>
                    <a:pt x="336" y="365"/>
                  </a:cubicBezTo>
                  <a:cubicBezTo>
                    <a:pt x="332" y="371"/>
                    <a:pt x="332" y="371"/>
                    <a:pt x="332" y="371"/>
                  </a:cubicBezTo>
                  <a:cubicBezTo>
                    <a:pt x="326" y="368"/>
                    <a:pt x="326" y="368"/>
                    <a:pt x="326" y="368"/>
                  </a:cubicBezTo>
                  <a:cubicBezTo>
                    <a:pt x="306" y="359"/>
                    <a:pt x="306" y="359"/>
                    <a:pt x="306" y="359"/>
                  </a:cubicBezTo>
                  <a:cubicBezTo>
                    <a:pt x="288" y="349"/>
                    <a:pt x="288" y="349"/>
                    <a:pt x="288" y="349"/>
                  </a:cubicBezTo>
                  <a:cubicBezTo>
                    <a:pt x="272" y="338"/>
                    <a:pt x="272" y="338"/>
                    <a:pt x="272" y="338"/>
                  </a:cubicBezTo>
                  <a:lnTo>
                    <a:pt x="276" y="333"/>
                  </a:lnTo>
                  <a:close/>
                  <a:moveTo>
                    <a:pt x="205" y="493"/>
                  </a:moveTo>
                  <a:cubicBezTo>
                    <a:pt x="216" y="500"/>
                    <a:pt x="216" y="500"/>
                    <a:pt x="216" y="500"/>
                  </a:cubicBezTo>
                  <a:cubicBezTo>
                    <a:pt x="251" y="517"/>
                    <a:pt x="251" y="517"/>
                    <a:pt x="251" y="517"/>
                  </a:cubicBezTo>
                  <a:cubicBezTo>
                    <a:pt x="260" y="521"/>
                    <a:pt x="260" y="521"/>
                    <a:pt x="260" y="521"/>
                  </a:cubicBezTo>
                  <a:cubicBezTo>
                    <a:pt x="248" y="558"/>
                    <a:pt x="248" y="558"/>
                    <a:pt x="248" y="558"/>
                  </a:cubicBezTo>
                  <a:cubicBezTo>
                    <a:pt x="236" y="598"/>
                    <a:pt x="236" y="598"/>
                    <a:pt x="236" y="598"/>
                  </a:cubicBezTo>
                  <a:cubicBezTo>
                    <a:pt x="225" y="639"/>
                    <a:pt x="225" y="639"/>
                    <a:pt x="225" y="639"/>
                  </a:cubicBezTo>
                  <a:cubicBezTo>
                    <a:pt x="221" y="659"/>
                    <a:pt x="221" y="659"/>
                    <a:pt x="221" y="659"/>
                  </a:cubicBezTo>
                  <a:cubicBezTo>
                    <a:pt x="220" y="664"/>
                    <a:pt x="220" y="664"/>
                    <a:pt x="220" y="664"/>
                  </a:cubicBezTo>
                  <a:cubicBezTo>
                    <a:pt x="210" y="660"/>
                    <a:pt x="210" y="660"/>
                    <a:pt x="210" y="660"/>
                  </a:cubicBezTo>
                  <a:cubicBezTo>
                    <a:pt x="184" y="647"/>
                    <a:pt x="184" y="647"/>
                    <a:pt x="184" y="647"/>
                  </a:cubicBezTo>
                  <a:cubicBezTo>
                    <a:pt x="160" y="633"/>
                    <a:pt x="160" y="633"/>
                    <a:pt x="160" y="633"/>
                  </a:cubicBezTo>
                  <a:cubicBezTo>
                    <a:pt x="138" y="619"/>
                    <a:pt x="138" y="619"/>
                    <a:pt x="138" y="619"/>
                  </a:cubicBezTo>
                  <a:cubicBezTo>
                    <a:pt x="135" y="617"/>
                    <a:pt x="135" y="617"/>
                    <a:pt x="135" y="617"/>
                  </a:cubicBezTo>
                  <a:cubicBezTo>
                    <a:pt x="136" y="610"/>
                    <a:pt x="136" y="610"/>
                    <a:pt x="136" y="610"/>
                  </a:cubicBezTo>
                  <a:cubicBezTo>
                    <a:pt x="147" y="571"/>
                    <a:pt x="147" y="571"/>
                    <a:pt x="147" y="571"/>
                  </a:cubicBezTo>
                  <a:cubicBezTo>
                    <a:pt x="154" y="551"/>
                    <a:pt x="154" y="551"/>
                    <a:pt x="154" y="551"/>
                  </a:cubicBezTo>
                  <a:cubicBezTo>
                    <a:pt x="169" y="513"/>
                    <a:pt x="169" y="513"/>
                    <a:pt x="169" y="513"/>
                  </a:cubicBezTo>
                  <a:cubicBezTo>
                    <a:pt x="184" y="479"/>
                    <a:pt x="184" y="479"/>
                    <a:pt x="184" y="479"/>
                  </a:cubicBezTo>
                  <a:lnTo>
                    <a:pt x="205" y="493"/>
                  </a:lnTo>
                  <a:close/>
                  <a:moveTo>
                    <a:pt x="225" y="681"/>
                  </a:moveTo>
                  <a:cubicBezTo>
                    <a:pt x="226" y="676"/>
                    <a:pt x="226" y="676"/>
                    <a:pt x="226" y="676"/>
                  </a:cubicBezTo>
                  <a:cubicBezTo>
                    <a:pt x="251" y="686"/>
                    <a:pt x="251" y="686"/>
                    <a:pt x="251" y="686"/>
                  </a:cubicBezTo>
                  <a:cubicBezTo>
                    <a:pt x="283" y="697"/>
                    <a:pt x="283" y="697"/>
                    <a:pt x="283" y="697"/>
                  </a:cubicBezTo>
                  <a:cubicBezTo>
                    <a:pt x="317" y="707"/>
                    <a:pt x="317" y="707"/>
                    <a:pt x="317" y="707"/>
                  </a:cubicBezTo>
                  <a:cubicBezTo>
                    <a:pt x="340" y="712"/>
                    <a:pt x="340" y="712"/>
                    <a:pt x="340" y="712"/>
                  </a:cubicBezTo>
                  <a:cubicBezTo>
                    <a:pt x="336" y="740"/>
                    <a:pt x="336" y="740"/>
                    <a:pt x="336" y="740"/>
                  </a:cubicBezTo>
                  <a:cubicBezTo>
                    <a:pt x="330" y="820"/>
                    <a:pt x="330" y="820"/>
                    <a:pt x="330" y="820"/>
                  </a:cubicBezTo>
                  <a:cubicBezTo>
                    <a:pt x="330" y="840"/>
                    <a:pt x="330" y="840"/>
                    <a:pt x="330" y="840"/>
                  </a:cubicBezTo>
                  <a:cubicBezTo>
                    <a:pt x="330" y="853"/>
                    <a:pt x="330" y="853"/>
                    <a:pt x="330" y="853"/>
                  </a:cubicBezTo>
                  <a:cubicBezTo>
                    <a:pt x="308" y="848"/>
                    <a:pt x="308" y="848"/>
                    <a:pt x="308" y="848"/>
                  </a:cubicBezTo>
                  <a:cubicBezTo>
                    <a:pt x="273" y="838"/>
                    <a:pt x="273" y="838"/>
                    <a:pt x="273" y="838"/>
                  </a:cubicBezTo>
                  <a:cubicBezTo>
                    <a:pt x="241" y="827"/>
                    <a:pt x="241" y="827"/>
                    <a:pt x="241" y="827"/>
                  </a:cubicBezTo>
                  <a:cubicBezTo>
                    <a:pt x="212" y="816"/>
                    <a:pt x="212" y="816"/>
                    <a:pt x="212" y="816"/>
                  </a:cubicBezTo>
                  <a:cubicBezTo>
                    <a:pt x="214" y="780"/>
                    <a:pt x="214" y="780"/>
                    <a:pt x="214" y="780"/>
                  </a:cubicBezTo>
                  <a:cubicBezTo>
                    <a:pt x="217" y="741"/>
                    <a:pt x="217" y="741"/>
                    <a:pt x="217" y="741"/>
                  </a:cubicBezTo>
                  <a:cubicBezTo>
                    <a:pt x="219" y="721"/>
                    <a:pt x="219" y="721"/>
                    <a:pt x="219" y="721"/>
                  </a:cubicBezTo>
                  <a:lnTo>
                    <a:pt x="225" y="681"/>
                  </a:lnTo>
                  <a:close/>
                  <a:moveTo>
                    <a:pt x="222" y="829"/>
                  </a:moveTo>
                  <a:cubicBezTo>
                    <a:pt x="271" y="846"/>
                    <a:pt x="271" y="846"/>
                    <a:pt x="271" y="846"/>
                  </a:cubicBezTo>
                  <a:cubicBezTo>
                    <a:pt x="306" y="856"/>
                    <a:pt x="306" y="856"/>
                    <a:pt x="306" y="856"/>
                  </a:cubicBezTo>
                  <a:cubicBezTo>
                    <a:pt x="330" y="862"/>
                    <a:pt x="330" y="862"/>
                    <a:pt x="330" y="862"/>
                  </a:cubicBezTo>
                  <a:cubicBezTo>
                    <a:pt x="330" y="897"/>
                    <a:pt x="330" y="897"/>
                    <a:pt x="330" y="897"/>
                  </a:cubicBezTo>
                  <a:cubicBezTo>
                    <a:pt x="336" y="970"/>
                    <a:pt x="336" y="970"/>
                    <a:pt x="336" y="970"/>
                  </a:cubicBezTo>
                  <a:cubicBezTo>
                    <a:pt x="339" y="988"/>
                    <a:pt x="339" y="988"/>
                    <a:pt x="339" y="988"/>
                  </a:cubicBezTo>
                  <a:cubicBezTo>
                    <a:pt x="319" y="983"/>
                    <a:pt x="319" y="983"/>
                    <a:pt x="319" y="983"/>
                  </a:cubicBezTo>
                  <a:cubicBezTo>
                    <a:pt x="286" y="973"/>
                    <a:pt x="286" y="973"/>
                    <a:pt x="286" y="973"/>
                  </a:cubicBezTo>
                  <a:cubicBezTo>
                    <a:pt x="254" y="962"/>
                    <a:pt x="254" y="962"/>
                    <a:pt x="254" y="962"/>
                  </a:cubicBezTo>
                  <a:cubicBezTo>
                    <a:pt x="227" y="952"/>
                    <a:pt x="227" y="952"/>
                    <a:pt x="227" y="952"/>
                  </a:cubicBezTo>
                  <a:cubicBezTo>
                    <a:pt x="222" y="928"/>
                    <a:pt x="222" y="928"/>
                    <a:pt x="222" y="928"/>
                  </a:cubicBezTo>
                  <a:cubicBezTo>
                    <a:pt x="217" y="893"/>
                    <a:pt x="217" y="893"/>
                    <a:pt x="217" y="893"/>
                  </a:cubicBezTo>
                  <a:cubicBezTo>
                    <a:pt x="214" y="856"/>
                    <a:pt x="214" y="856"/>
                    <a:pt x="214" y="856"/>
                  </a:cubicBezTo>
                  <a:cubicBezTo>
                    <a:pt x="213" y="825"/>
                    <a:pt x="213" y="825"/>
                    <a:pt x="213" y="825"/>
                  </a:cubicBezTo>
                  <a:lnTo>
                    <a:pt x="222" y="829"/>
                  </a:lnTo>
                  <a:close/>
                  <a:moveTo>
                    <a:pt x="345" y="969"/>
                  </a:moveTo>
                  <a:cubicBezTo>
                    <a:pt x="339" y="897"/>
                    <a:pt x="339" y="897"/>
                    <a:pt x="339" y="897"/>
                  </a:cubicBezTo>
                  <a:cubicBezTo>
                    <a:pt x="338" y="878"/>
                    <a:pt x="338" y="878"/>
                    <a:pt x="338" y="878"/>
                  </a:cubicBezTo>
                  <a:cubicBezTo>
                    <a:pt x="339" y="864"/>
                    <a:pt x="339" y="864"/>
                    <a:pt x="339" y="864"/>
                  </a:cubicBezTo>
                  <a:cubicBezTo>
                    <a:pt x="361" y="870"/>
                    <a:pt x="361" y="870"/>
                    <a:pt x="361" y="870"/>
                  </a:cubicBezTo>
                  <a:cubicBezTo>
                    <a:pt x="419" y="881"/>
                    <a:pt x="419" y="881"/>
                    <a:pt x="419" y="881"/>
                  </a:cubicBezTo>
                  <a:cubicBezTo>
                    <a:pt x="476" y="889"/>
                    <a:pt x="476" y="889"/>
                    <a:pt x="476" y="889"/>
                  </a:cubicBezTo>
                  <a:cubicBezTo>
                    <a:pt x="477" y="941"/>
                    <a:pt x="477" y="941"/>
                    <a:pt x="477" y="941"/>
                  </a:cubicBezTo>
                  <a:cubicBezTo>
                    <a:pt x="481" y="1011"/>
                    <a:pt x="481" y="1011"/>
                    <a:pt x="481" y="1011"/>
                  </a:cubicBezTo>
                  <a:cubicBezTo>
                    <a:pt x="481" y="1014"/>
                    <a:pt x="481" y="1014"/>
                    <a:pt x="481" y="1014"/>
                  </a:cubicBezTo>
                  <a:cubicBezTo>
                    <a:pt x="447" y="1010"/>
                    <a:pt x="447" y="1010"/>
                    <a:pt x="447" y="1010"/>
                  </a:cubicBezTo>
                  <a:cubicBezTo>
                    <a:pt x="409" y="1003"/>
                    <a:pt x="409" y="1003"/>
                    <a:pt x="409" y="1003"/>
                  </a:cubicBezTo>
                  <a:cubicBezTo>
                    <a:pt x="354" y="992"/>
                    <a:pt x="354" y="992"/>
                    <a:pt x="354" y="992"/>
                  </a:cubicBezTo>
                  <a:cubicBezTo>
                    <a:pt x="348" y="991"/>
                    <a:pt x="348" y="991"/>
                    <a:pt x="348" y="991"/>
                  </a:cubicBezTo>
                  <a:lnTo>
                    <a:pt x="345" y="969"/>
                  </a:lnTo>
                  <a:close/>
                  <a:moveTo>
                    <a:pt x="485" y="941"/>
                  </a:moveTo>
                  <a:cubicBezTo>
                    <a:pt x="485" y="890"/>
                    <a:pt x="485" y="890"/>
                    <a:pt x="485" y="890"/>
                  </a:cubicBezTo>
                  <a:cubicBezTo>
                    <a:pt x="542" y="895"/>
                    <a:pt x="542" y="895"/>
                    <a:pt x="542" y="895"/>
                  </a:cubicBezTo>
                  <a:cubicBezTo>
                    <a:pt x="606" y="898"/>
                    <a:pt x="606" y="898"/>
                    <a:pt x="606" y="898"/>
                  </a:cubicBezTo>
                  <a:cubicBezTo>
                    <a:pt x="633" y="898"/>
                    <a:pt x="633" y="898"/>
                    <a:pt x="633" y="898"/>
                  </a:cubicBezTo>
                  <a:cubicBezTo>
                    <a:pt x="633" y="1023"/>
                    <a:pt x="633" y="1023"/>
                    <a:pt x="633" y="1023"/>
                  </a:cubicBezTo>
                  <a:cubicBezTo>
                    <a:pt x="628" y="1023"/>
                    <a:pt x="628" y="1023"/>
                    <a:pt x="628" y="1023"/>
                  </a:cubicBezTo>
                  <a:cubicBezTo>
                    <a:pt x="566" y="1021"/>
                    <a:pt x="566" y="1021"/>
                    <a:pt x="566" y="1021"/>
                  </a:cubicBezTo>
                  <a:cubicBezTo>
                    <a:pt x="506" y="1017"/>
                    <a:pt x="506" y="1017"/>
                    <a:pt x="506" y="1017"/>
                  </a:cubicBezTo>
                  <a:cubicBezTo>
                    <a:pt x="490" y="1015"/>
                    <a:pt x="490" y="1015"/>
                    <a:pt x="490" y="1015"/>
                  </a:cubicBezTo>
                  <a:lnTo>
                    <a:pt x="485" y="941"/>
                  </a:lnTo>
                  <a:close/>
                  <a:moveTo>
                    <a:pt x="642" y="898"/>
                  </a:moveTo>
                  <a:cubicBezTo>
                    <a:pt x="648" y="898"/>
                    <a:pt x="648" y="898"/>
                    <a:pt x="648" y="898"/>
                  </a:cubicBezTo>
                  <a:cubicBezTo>
                    <a:pt x="670" y="898"/>
                    <a:pt x="670" y="898"/>
                    <a:pt x="670" y="898"/>
                  </a:cubicBezTo>
                  <a:cubicBezTo>
                    <a:pt x="733" y="895"/>
                    <a:pt x="733" y="895"/>
                    <a:pt x="733" y="895"/>
                  </a:cubicBezTo>
                  <a:cubicBezTo>
                    <a:pt x="790" y="890"/>
                    <a:pt x="790" y="890"/>
                    <a:pt x="790" y="890"/>
                  </a:cubicBezTo>
                  <a:cubicBezTo>
                    <a:pt x="790" y="904"/>
                    <a:pt x="790" y="904"/>
                    <a:pt x="790" y="904"/>
                  </a:cubicBezTo>
                  <a:cubicBezTo>
                    <a:pt x="787" y="993"/>
                    <a:pt x="787" y="993"/>
                    <a:pt x="787" y="993"/>
                  </a:cubicBezTo>
                  <a:cubicBezTo>
                    <a:pt x="785" y="1015"/>
                    <a:pt x="785" y="1015"/>
                    <a:pt x="785" y="1015"/>
                  </a:cubicBezTo>
                  <a:cubicBezTo>
                    <a:pt x="749" y="1019"/>
                    <a:pt x="749" y="1019"/>
                    <a:pt x="749" y="1019"/>
                  </a:cubicBezTo>
                  <a:cubicBezTo>
                    <a:pt x="668" y="1023"/>
                    <a:pt x="668" y="1023"/>
                    <a:pt x="668" y="1023"/>
                  </a:cubicBezTo>
                  <a:cubicBezTo>
                    <a:pt x="642" y="1023"/>
                    <a:pt x="642" y="1023"/>
                    <a:pt x="642" y="1023"/>
                  </a:cubicBezTo>
                  <a:lnTo>
                    <a:pt x="642" y="898"/>
                  </a:lnTo>
                  <a:close/>
                  <a:moveTo>
                    <a:pt x="796" y="994"/>
                  </a:moveTo>
                  <a:cubicBezTo>
                    <a:pt x="799" y="904"/>
                    <a:pt x="799" y="904"/>
                    <a:pt x="799" y="904"/>
                  </a:cubicBezTo>
                  <a:cubicBezTo>
                    <a:pt x="799" y="889"/>
                    <a:pt x="799" y="889"/>
                    <a:pt x="799" y="889"/>
                  </a:cubicBezTo>
                  <a:cubicBezTo>
                    <a:pt x="856" y="881"/>
                    <a:pt x="856" y="881"/>
                    <a:pt x="856" y="881"/>
                  </a:cubicBezTo>
                  <a:cubicBezTo>
                    <a:pt x="875" y="877"/>
                    <a:pt x="875" y="877"/>
                    <a:pt x="875" y="877"/>
                  </a:cubicBezTo>
                  <a:cubicBezTo>
                    <a:pt x="914" y="870"/>
                    <a:pt x="914" y="870"/>
                    <a:pt x="914" y="870"/>
                  </a:cubicBezTo>
                  <a:cubicBezTo>
                    <a:pt x="936" y="864"/>
                    <a:pt x="936" y="864"/>
                    <a:pt x="936" y="864"/>
                  </a:cubicBezTo>
                  <a:cubicBezTo>
                    <a:pt x="936" y="897"/>
                    <a:pt x="936" y="897"/>
                    <a:pt x="936" y="897"/>
                  </a:cubicBezTo>
                  <a:cubicBezTo>
                    <a:pt x="930" y="968"/>
                    <a:pt x="930" y="968"/>
                    <a:pt x="930" y="968"/>
                  </a:cubicBezTo>
                  <a:cubicBezTo>
                    <a:pt x="927" y="991"/>
                    <a:pt x="927" y="991"/>
                    <a:pt x="927" y="991"/>
                  </a:cubicBezTo>
                  <a:cubicBezTo>
                    <a:pt x="921" y="992"/>
                    <a:pt x="921" y="992"/>
                    <a:pt x="921" y="992"/>
                  </a:cubicBezTo>
                  <a:cubicBezTo>
                    <a:pt x="903" y="996"/>
                    <a:pt x="903" y="996"/>
                    <a:pt x="903" y="996"/>
                  </a:cubicBezTo>
                  <a:cubicBezTo>
                    <a:pt x="847" y="1007"/>
                    <a:pt x="847" y="1007"/>
                    <a:pt x="847" y="1007"/>
                  </a:cubicBezTo>
                  <a:cubicBezTo>
                    <a:pt x="794" y="1014"/>
                    <a:pt x="794" y="1014"/>
                    <a:pt x="794" y="1014"/>
                  </a:cubicBezTo>
                  <a:lnTo>
                    <a:pt x="796" y="994"/>
                  </a:lnTo>
                  <a:close/>
                  <a:moveTo>
                    <a:pt x="1138" y="619"/>
                  </a:moveTo>
                  <a:cubicBezTo>
                    <a:pt x="1116" y="633"/>
                    <a:pt x="1116" y="633"/>
                    <a:pt x="1116" y="633"/>
                  </a:cubicBezTo>
                  <a:cubicBezTo>
                    <a:pt x="1092" y="647"/>
                    <a:pt x="1092" y="647"/>
                    <a:pt x="1092" y="647"/>
                  </a:cubicBezTo>
                  <a:cubicBezTo>
                    <a:pt x="1078" y="653"/>
                    <a:pt x="1078" y="653"/>
                    <a:pt x="1078" y="653"/>
                  </a:cubicBezTo>
                  <a:cubicBezTo>
                    <a:pt x="1055" y="664"/>
                    <a:pt x="1055" y="664"/>
                    <a:pt x="1055" y="664"/>
                  </a:cubicBezTo>
                  <a:cubicBezTo>
                    <a:pt x="1050" y="639"/>
                    <a:pt x="1050" y="639"/>
                    <a:pt x="1050" y="639"/>
                  </a:cubicBezTo>
                  <a:cubicBezTo>
                    <a:pt x="1039" y="598"/>
                    <a:pt x="1039" y="598"/>
                    <a:pt x="1039" y="598"/>
                  </a:cubicBezTo>
                  <a:cubicBezTo>
                    <a:pt x="1027" y="558"/>
                    <a:pt x="1027" y="558"/>
                    <a:pt x="1027" y="558"/>
                  </a:cubicBezTo>
                  <a:cubicBezTo>
                    <a:pt x="1015" y="521"/>
                    <a:pt x="1015" y="521"/>
                    <a:pt x="1015" y="521"/>
                  </a:cubicBezTo>
                  <a:cubicBezTo>
                    <a:pt x="1024" y="517"/>
                    <a:pt x="1024" y="517"/>
                    <a:pt x="1024" y="517"/>
                  </a:cubicBezTo>
                  <a:cubicBezTo>
                    <a:pt x="1059" y="500"/>
                    <a:pt x="1059" y="500"/>
                    <a:pt x="1059" y="500"/>
                  </a:cubicBezTo>
                  <a:cubicBezTo>
                    <a:pt x="1071" y="493"/>
                    <a:pt x="1071" y="493"/>
                    <a:pt x="1071" y="493"/>
                  </a:cubicBezTo>
                  <a:cubicBezTo>
                    <a:pt x="1090" y="480"/>
                    <a:pt x="1090" y="480"/>
                    <a:pt x="1090" y="480"/>
                  </a:cubicBezTo>
                  <a:cubicBezTo>
                    <a:pt x="1091" y="479"/>
                    <a:pt x="1091" y="479"/>
                    <a:pt x="1091" y="479"/>
                  </a:cubicBezTo>
                  <a:cubicBezTo>
                    <a:pt x="1106" y="513"/>
                    <a:pt x="1106" y="513"/>
                    <a:pt x="1106" y="513"/>
                  </a:cubicBezTo>
                  <a:cubicBezTo>
                    <a:pt x="1114" y="532"/>
                    <a:pt x="1114" y="532"/>
                    <a:pt x="1114" y="532"/>
                  </a:cubicBezTo>
                  <a:cubicBezTo>
                    <a:pt x="1128" y="571"/>
                    <a:pt x="1128" y="571"/>
                    <a:pt x="1128" y="571"/>
                  </a:cubicBezTo>
                  <a:cubicBezTo>
                    <a:pt x="1139" y="609"/>
                    <a:pt x="1139" y="609"/>
                    <a:pt x="1139" y="609"/>
                  </a:cubicBezTo>
                  <a:cubicBezTo>
                    <a:pt x="1140" y="617"/>
                    <a:pt x="1140" y="617"/>
                    <a:pt x="1140" y="617"/>
                  </a:cubicBezTo>
                  <a:lnTo>
                    <a:pt x="1138" y="619"/>
                  </a:lnTo>
                  <a:close/>
                  <a:moveTo>
                    <a:pt x="1040" y="304"/>
                  </a:moveTo>
                  <a:cubicBezTo>
                    <a:pt x="1035" y="310"/>
                    <a:pt x="1035" y="310"/>
                    <a:pt x="1035" y="310"/>
                  </a:cubicBezTo>
                  <a:cubicBezTo>
                    <a:pt x="1024" y="322"/>
                    <a:pt x="1024" y="322"/>
                    <a:pt x="1024" y="322"/>
                  </a:cubicBezTo>
                  <a:cubicBezTo>
                    <a:pt x="1011" y="332"/>
                    <a:pt x="1011" y="332"/>
                    <a:pt x="1011" y="332"/>
                  </a:cubicBezTo>
                  <a:cubicBezTo>
                    <a:pt x="1010" y="333"/>
                    <a:pt x="1010" y="333"/>
                    <a:pt x="1010" y="333"/>
                  </a:cubicBezTo>
                  <a:cubicBezTo>
                    <a:pt x="1006" y="328"/>
                    <a:pt x="1006" y="328"/>
                    <a:pt x="1006" y="328"/>
                  </a:cubicBezTo>
                  <a:cubicBezTo>
                    <a:pt x="992" y="311"/>
                    <a:pt x="992" y="311"/>
                    <a:pt x="992" y="311"/>
                  </a:cubicBezTo>
                  <a:cubicBezTo>
                    <a:pt x="978" y="295"/>
                    <a:pt x="978" y="295"/>
                    <a:pt x="978" y="295"/>
                  </a:cubicBezTo>
                  <a:cubicBezTo>
                    <a:pt x="964" y="279"/>
                    <a:pt x="964" y="279"/>
                    <a:pt x="964" y="279"/>
                  </a:cubicBezTo>
                  <a:cubicBezTo>
                    <a:pt x="935" y="249"/>
                    <a:pt x="935" y="249"/>
                    <a:pt x="935" y="249"/>
                  </a:cubicBezTo>
                  <a:cubicBezTo>
                    <a:pt x="919" y="235"/>
                    <a:pt x="919" y="235"/>
                    <a:pt x="919" y="235"/>
                  </a:cubicBezTo>
                  <a:cubicBezTo>
                    <a:pt x="907" y="225"/>
                    <a:pt x="907" y="225"/>
                    <a:pt x="907" y="225"/>
                  </a:cubicBezTo>
                  <a:cubicBezTo>
                    <a:pt x="911" y="222"/>
                    <a:pt x="911" y="222"/>
                    <a:pt x="911" y="222"/>
                  </a:cubicBezTo>
                  <a:cubicBezTo>
                    <a:pt x="916" y="218"/>
                    <a:pt x="916" y="218"/>
                    <a:pt x="916" y="218"/>
                  </a:cubicBezTo>
                  <a:cubicBezTo>
                    <a:pt x="928" y="205"/>
                    <a:pt x="928" y="205"/>
                    <a:pt x="928" y="205"/>
                  </a:cubicBezTo>
                  <a:cubicBezTo>
                    <a:pt x="932" y="200"/>
                    <a:pt x="932" y="200"/>
                    <a:pt x="932" y="200"/>
                  </a:cubicBezTo>
                  <a:cubicBezTo>
                    <a:pt x="946" y="209"/>
                    <a:pt x="946" y="209"/>
                    <a:pt x="946" y="209"/>
                  </a:cubicBezTo>
                  <a:cubicBezTo>
                    <a:pt x="979" y="234"/>
                    <a:pt x="979" y="234"/>
                    <a:pt x="979" y="234"/>
                  </a:cubicBezTo>
                  <a:cubicBezTo>
                    <a:pt x="1012" y="261"/>
                    <a:pt x="1012" y="261"/>
                    <a:pt x="1012" y="261"/>
                  </a:cubicBezTo>
                  <a:cubicBezTo>
                    <a:pt x="1027" y="276"/>
                    <a:pt x="1027" y="276"/>
                    <a:pt x="1027" y="276"/>
                  </a:cubicBezTo>
                  <a:cubicBezTo>
                    <a:pt x="1047" y="296"/>
                    <a:pt x="1047" y="296"/>
                    <a:pt x="1047" y="296"/>
                  </a:cubicBezTo>
                  <a:lnTo>
                    <a:pt x="1040" y="304"/>
                  </a:lnTo>
                  <a:close/>
                  <a:moveTo>
                    <a:pt x="934" y="179"/>
                  </a:moveTo>
                  <a:cubicBezTo>
                    <a:pt x="930" y="187"/>
                    <a:pt x="930" y="187"/>
                    <a:pt x="930" y="187"/>
                  </a:cubicBezTo>
                  <a:cubicBezTo>
                    <a:pt x="929" y="188"/>
                    <a:pt x="929" y="188"/>
                    <a:pt x="929" y="188"/>
                  </a:cubicBezTo>
                  <a:cubicBezTo>
                    <a:pt x="897" y="168"/>
                    <a:pt x="897" y="168"/>
                    <a:pt x="897" y="168"/>
                  </a:cubicBezTo>
                  <a:cubicBezTo>
                    <a:pt x="878" y="158"/>
                    <a:pt x="878" y="158"/>
                    <a:pt x="878" y="158"/>
                  </a:cubicBezTo>
                  <a:cubicBezTo>
                    <a:pt x="859" y="148"/>
                    <a:pt x="859" y="148"/>
                    <a:pt x="859" y="148"/>
                  </a:cubicBezTo>
                  <a:cubicBezTo>
                    <a:pt x="840" y="139"/>
                    <a:pt x="840" y="139"/>
                    <a:pt x="840" y="139"/>
                  </a:cubicBezTo>
                  <a:cubicBezTo>
                    <a:pt x="801" y="123"/>
                    <a:pt x="801" y="123"/>
                    <a:pt x="801" y="123"/>
                  </a:cubicBezTo>
                  <a:cubicBezTo>
                    <a:pt x="795" y="121"/>
                    <a:pt x="795" y="121"/>
                    <a:pt x="795" y="121"/>
                  </a:cubicBezTo>
                  <a:cubicBezTo>
                    <a:pt x="798" y="114"/>
                    <a:pt x="798" y="114"/>
                    <a:pt x="798" y="114"/>
                  </a:cubicBezTo>
                  <a:cubicBezTo>
                    <a:pt x="798" y="111"/>
                    <a:pt x="798" y="111"/>
                    <a:pt x="798" y="111"/>
                  </a:cubicBezTo>
                  <a:cubicBezTo>
                    <a:pt x="804" y="112"/>
                    <a:pt x="804" y="112"/>
                    <a:pt x="804" y="112"/>
                  </a:cubicBezTo>
                  <a:cubicBezTo>
                    <a:pt x="844" y="124"/>
                    <a:pt x="844" y="124"/>
                    <a:pt x="844" y="124"/>
                  </a:cubicBezTo>
                  <a:cubicBezTo>
                    <a:pt x="863" y="131"/>
                    <a:pt x="863" y="131"/>
                    <a:pt x="863" y="131"/>
                  </a:cubicBezTo>
                  <a:cubicBezTo>
                    <a:pt x="883" y="138"/>
                    <a:pt x="883" y="138"/>
                    <a:pt x="883" y="138"/>
                  </a:cubicBezTo>
                  <a:cubicBezTo>
                    <a:pt x="902" y="146"/>
                    <a:pt x="902" y="146"/>
                    <a:pt x="902" y="146"/>
                  </a:cubicBezTo>
                  <a:cubicBezTo>
                    <a:pt x="921" y="155"/>
                    <a:pt x="921" y="155"/>
                    <a:pt x="921" y="155"/>
                  </a:cubicBezTo>
                  <a:cubicBezTo>
                    <a:pt x="937" y="163"/>
                    <a:pt x="937" y="163"/>
                    <a:pt x="937" y="163"/>
                  </a:cubicBezTo>
                  <a:cubicBezTo>
                    <a:pt x="936" y="171"/>
                    <a:pt x="936" y="171"/>
                    <a:pt x="936" y="171"/>
                  </a:cubicBezTo>
                  <a:lnTo>
                    <a:pt x="934" y="179"/>
                  </a:lnTo>
                  <a:close/>
                  <a:moveTo>
                    <a:pt x="223" y="302"/>
                  </a:moveTo>
                  <a:cubicBezTo>
                    <a:pt x="228" y="310"/>
                    <a:pt x="228" y="310"/>
                    <a:pt x="228" y="310"/>
                  </a:cubicBezTo>
                  <a:cubicBezTo>
                    <a:pt x="234" y="316"/>
                    <a:pt x="234" y="316"/>
                    <a:pt x="234" y="316"/>
                  </a:cubicBezTo>
                  <a:cubicBezTo>
                    <a:pt x="246" y="328"/>
                    <a:pt x="246" y="328"/>
                    <a:pt x="246" y="328"/>
                  </a:cubicBezTo>
                  <a:cubicBezTo>
                    <a:pt x="259" y="339"/>
                    <a:pt x="259" y="339"/>
                    <a:pt x="259" y="339"/>
                  </a:cubicBezTo>
                  <a:cubicBezTo>
                    <a:pt x="260" y="340"/>
                    <a:pt x="260" y="340"/>
                    <a:pt x="260" y="340"/>
                  </a:cubicBezTo>
                  <a:cubicBezTo>
                    <a:pt x="256" y="345"/>
                    <a:pt x="256" y="345"/>
                    <a:pt x="256" y="345"/>
                  </a:cubicBezTo>
                  <a:cubicBezTo>
                    <a:pt x="243" y="362"/>
                    <a:pt x="243" y="362"/>
                    <a:pt x="243" y="362"/>
                  </a:cubicBezTo>
                  <a:cubicBezTo>
                    <a:pt x="220" y="397"/>
                    <a:pt x="220" y="397"/>
                    <a:pt x="220" y="397"/>
                  </a:cubicBezTo>
                  <a:cubicBezTo>
                    <a:pt x="209" y="415"/>
                    <a:pt x="209" y="415"/>
                    <a:pt x="209" y="415"/>
                  </a:cubicBezTo>
                  <a:cubicBezTo>
                    <a:pt x="188" y="452"/>
                    <a:pt x="188" y="452"/>
                    <a:pt x="188" y="452"/>
                  </a:cubicBezTo>
                  <a:cubicBezTo>
                    <a:pt x="181" y="467"/>
                    <a:pt x="181" y="467"/>
                    <a:pt x="181" y="467"/>
                  </a:cubicBezTo>
                  <a:cubicBezTo>
                    <a:pt x="181" y="467"/>
                    <a:pt x="181" y="467"/>
                    <a:pt x="181" y="467"/>
                  </a:cubicBezTo>
                  <a:cubicBezTo>
                    <a:pt x="164" y="453"/>
                    <a:pt x="164" y="453"/>
                    <a:pt x="164" y="453"/>
                  </a:cubicBezTo>
                  <a:cubicBezTo>
                    <a:pt x="157" y="446"/>
                    <a:pt x="157" y="446"/>
                    <a:pt x="157" y="446"/>
                  </a:cubicBezTo>
                  <a:cubicBezTo>
                    <a:pt x="150" y="439"/>
                    <a:pt x="150" y="439"/>
                    <a:pt x="150" y="439"/>
                  </a:cubicBezTo>
                  <a:cubicBezTo>
                    <a:pt x="144" y="432"/>
                    <a:pt x="144" y="432"/>
                    <a:pt x="144" y="432"/>
                  </a:cubicBezTo>
                  <a:cubicBezTo>
                    <a:pt x="135" y="419"/>
                    <a:pt x="135" y="419"/>
                    <a:pt x="135" y="419"/>
                  </a:cubicBezTo>
                  <a:cubicBezTo>
                    <a:pt x="144" y="404"/>
                    <a:pt x="144" y="404"/>
                    <a:pt x="144" y="404"/>
                  </a:cubicBezTo>
                  <a:cubicBezTo>
                    <a:pt x="167" y="370"/>
                    <a:pt x="167" y="370"/>
                    <a:pt x="167" y="370"/>
                  </a:cubicBezTo>
                  <a:cubicBezTo>
                    <a:pt x="179" y="353"/>
                    <a:pt x="179" y="353"/>
                    <a:pt x="179" y="353"/>
                  </a:cubicBezTo>
                  <a:cubicBezTo>
                    <a:pt x="192" y="337"/>
                    <a:pt x="192" y="337"/>
                    <a:pt x="192" y="337"/>
                  </a:cubicBezTo>
                  <a:cubicBezTo>
                    <a:pt x="205" y="321"/>
                    <a:pt x="205" y="321"/>
                    <a:pt x="205" y="321"/>
                  </a:cubicBezTo>
                  <a:cubicBezTo>
                    <a:pt x="219" y="306"/>
                    <a:pt x="219" y="306"/>
                    <a:pt x="219" y="306"/>
                  </a:cubicBezTo>
                  <a:lnTo>
                    <a:pt x="223" y="302"/>
                  </a:lnTo>
                  <a:close/>
                  <a:moveTo>
                    <a:pt x="133" y="626"/>
                  </a:moveTo>
                  <a:cubicBezTo>
                    <a:pt x="133" y="626"/>
                    <a:pt x="133" y="626"/>
                    <a:pt x="133" y="626"/>
                  </a:cubicBezTo>
                  <a:cubicBezTo>
                    <a:pt x="155" y="640"/>
                    <a:pt x="155" y="640"/>
                    <a:pt x="155" y="640"/>
                  </a:cubicBezTo>
                  <a:cubicBezTo>
                    <a:pt x="180" y="654"/>
                    <a:pt x="180" y="654"/>
                    <a:pt x="180" y="654"/>
                  </a:cubicBezTo>
                  <a:cubicBezTo>
                    <a:pt x="193" y="661"/>
                    <a:pt x="193" y="661"/>
                    <a:pt x="193" y="661"/>
                  </a:cubicBezTo>
                  <a:cubicBezTo>
                    <a:pt x="218" y="672"/>
                    <a:pt x="218" y="672"/>
                    <a:pt x="218" y="672"/>
                  </a:cubicBezTo>
                  <a:cubicBezTo>
                    <a:pt x="214" y="699"/>
                    <a:pt x="214" y="699"/>
                    <a:pt x="214" y="699"/>
                  </a:cubicBezTo>
                  <a:cubicBezTo>
                    <a:pt x="208" y="740"/>
                    <a:pt x="208" y="740"/>
                    <a:pt x="208" y="740"/>
                  </a:cubicBezTo>
                  <a:cubicBezTo>
                    <a:pt x="205" y="779"/>
                    <a:pt x="205" y="779"/>
                    <a:pt x="205" y="779"/>
                  </a:cubicBezTo>
                  <a:cubicBezTo>
                    <a:pt x="204" y="812"/>
                    <a:pt x="204" y="812"/>
                    <a:pt x="204" y="812"/>
                  </a:cubicBezTo>
                  <a:cubicBezTo>
                    <a:pt x="182" y="802"/>
                    <a:pt x="182" y="802"/>
                    <a:pt x="182" y="802"/>
                  </a:cubicBezTo>
                  <a:cubicBezTo>
                    <a:pt x="155" y="788"/>
                    <a:pt x="155" y="788"/>
                    <a:pt x="155" y="788"/>
                  </a:cubicBezTo>
                  <a:cubicBezTo>
                    <a:pt x="131" y="774"/>
                    <a:pt x="131" y="774"/>
                    <a:pt x="131" y="774"/>
                  </a:cubicBezTo>
                  <a:cubicBezTo>
                    <a:pt x="116" y="763"/>
                    <a:pt x="116" y="763"/>
                    <a:pt x="116" y="763"/>
                  </a:cubicBezTo>
                  <a:cubicBezTo>
                    <a:pt x="117" y="727"/>
                    <a:pt x="117" y="727"/>
                    <a:pt x="117" y="727"/>
                  </a:cubicBezTo>
                  <a:cubicBezTo>
                    <a:pt x="121" y="688"/>
                    <a:pt x="121" y="688"/>
                    <a:pt x="121" y="688"/>
                  </a:cubicBezTo>
                  <a:cubicBezTo>
                    <a:pt x="127" y="649"/>
                    <a:pt x="127" y="649"/>
                    <a:pt x="127" y="649"/>
                  </a:cubicBezTo>
                  <a:lnTo>
                    <a:pt x="133" y="626"/>
                  </a:lnTo>
                  <a:close/>
                  <a:moveTo>
                    <a:pt x="505" y="1123"/>
                  </a:moveTo>
                  <a:cubicBezTo>
                    <a:pt x="501" y="1100"/>
                    <a:pt x="501" y="1100"/>
                    <a:pt x="501" y="1100"/>
                  </a:cubicBezTo>
                  <a:cubicBezTo>
                    <a:pt x="496" y="1072"/>
                    <a:pt x="496" y="1072"/>
                    <a:pt x="496" y="1072"/>
                  </a:cubicBezTo>
                  <a:cubicBezTo>
                    <a:pt x="491" y="1027"/>
                    <a:pt x="491" y="1027"/>
                    <a:pt x="491" y="1027"/>
                  </a:cubicBezTo>
                  <a:cubicBezTo>
                    <a:pt x="490" y="1024"/>
                    <a:pt x="490" y="1024"/>
                    <a:pt x="490" y="1024"/>
                  </a:cubicBezTo>
                  <a:cubicBezTo>
                    <a:pt x="505" y="1025"/>
                    <a:pt x="505" y="1025"/>
                    <a:pt x="505" y="1025"/>
                  </a:cubicBezTo>
                  <a:cubicBezTo>
                    <a:pt x="566" y="1030"/>
                    <a:pt x="566" y="1030"/>
                    <a:pt x="566" y="1030"/>
                  </a:cubicBezTo>
                  <a:cubicBezTo>
                    <a:pt x="627" y="1032"/>
                    <a:pt x="627" y="1032"/>
                    <a:pt x="627" y="1032"/>
                  </a:cubicBezTo>
                  <a:cubicBezTo>
                    <a:pt x="633" y="1032"/>
                    <a:pt x="633" y="1032"/>
                    <a:pt x="633" y="1032"/>
                  </a:cubicBezTo>
                  <a:cubicBezTo>
                    <a:pt x="633" y="1130"/>
                    <a:pt x="633" y="1130"/>
                    <a:pt x="633" y="1130"/>
                  </a:cubicBezTo>
                  <a:cubicBezTo>
                    <a:pt x="610" y="1130"/>
                    <a:pt x="610" y="1130"/>
                    <a:pt x="610" y="1130"/>
                  </a:cubicBezTo>
                  <a:cubicBezTo>
                    <a:pt x="574" y="1129"/>
                    <a:pt x="574" y="1129"/>
                    <a:pt x="574" y="1129"/>
                  </a:cubicBezTo>
                  <a:lnTo>
                    <a:pt x="505" y="1123"/>
                  </a:lnTo>
                  <a:close/>
                  <a:moveTo>
                    <a:pt x="642" y="1032"/>
                  </a:moveTo>
                  <a:cubicBezTo>
                    <a:pt x="648" y="1032"/>
                    <a:pt x="648" y="1032"/>
                    <a:pt x="648" y="1032"/>
                  </a:cubicBezTo>
                  <a:cubicBezTo>
                    <a:pt x="709" y="1030"/>
                    <a:pt x="709" y="1030"/>
                    <a:pt x="709" y="1030"/>
                  </a:cubicBezTo>
                  <a:cubicBezTo>
                    <a:pt x="770" y="1025"/>
                    <a:pt x="770" y="1025"/>
                    <a:pt x="770" y="1025"/>
                  </a:cubicBezTo>
                  <a:cubicBezTo>
                    <a:pt x="785" y="1024"/>
                    <a:pt x="785" y="1024"/>
                    <a:pt x="785" y="1024"/>
                  </a:cubicBezTo>
                  <a:cubicBezTo>
                    <a:pt x="783" y="1042"/>
                    <a:pt x="783" y="1042"/>
                    <a:pt x="783" y="1042"/>
                  </a:cubicBezTo>
                  <a:cubicBezTo>
                    <a:pt x="777" y="1086"/>
                    <a:pt x="777" y="1086"/>
                    <a:pt x="777" y="1086"/>
                  </a:cubicBezTo>
                  <a:cubicBezTo>
                    <a:pt x="770" y="1123"/>
                    <a:pt x="770" y="1123"/>
                    <a:pt x="770" y="1123"/>
                  </a:cubicBezTo>
                  <a:cubicBezTo>
                    <a:pt x="738" y="1126"/>
                    <a:pt x="738" y="1126"/>
                    <a:pt x="738" y="1126"/>
                  </a:cubicBezTo>
                  <a:cubicBezTo>
                    <a:pt x="683" y="1129"/>
                    <a:pt x="683" y="1129"/>
                    <a:pt x="683" y="1129"/>
                  </a:cubicBezTo>
                  <a:cubicBezTo>
                    <a:pt x="642" y="1130"/>
                    <a:pt x="642" y="1130"/>
                    <a:pt x="642" y="1130"/>
                  </a:cubicBezTo>
                  <a:lnTo>
                    <a:pt x="642" y="1032"/>
                  </a:lnTo>
                  <a:close/>
                  <a:moveTo>
                    <a:pt x="1063" y="251"/>
                  </a:moveTo>
                  <a:cubicBezTo>
                    <a:pt x="1061" y="263"/>
                    <a:pt x="1061" y="263"/>
                    <a:pt x="1061" y="263"/>
                  </a:cubicBezTo>
                  <a:cubicBezTo>
                    <a:pt x="1058" y="275"/>
                    <a:pt x="1058" y="275"/>
                    <a:pt x="1058" y="275"/>
                  </a:cubicBezTo>
                  <a:cubicBezTo>
                    <a:pt x="1051" y="288"/>
                    <a:pt x="1051" y="288"/>
                    <a:pt x="1051" y="288"/>
                  </a:cubicBezTo>
                  <a:cubicBezTo>
                    <a:pt x="1033" y="270"/>
                    <a:pt x="1033" y="270"/>
                    <a:pt x="1033" y="270"/>
                  </a:cubicBezTo>
                  <a:cubicBezTo>
                    <a:pt x="1017" y="255"/>
                    <a:pt x="1017" y="255"/>
                    <a:pt x="1017" y="255"/>
                  </a:cubicBezTo>
                  <a:cubicBezTo>
                    <a:pt x="985" y="228"/>
                    <a:pt x="985" y="228"/>
                    <a:pt x="985" y="228"/>
                  </a:cubicBezTo>
                  <a:cubicBezTo>
                    <a:pt x="951" y="202"/>
                    <a:pt x="951" y="202"/>
                    <a:pt x="951" y="202"/>
                  </a:cubicBezTo>
                  <a:cubicBezTo>
                    <a:pt x="936" y="192"/>
                    <a:pt x="936" y="192"/>
                    <a:pt x="936" y="192"/>
                  </a:cubicBezTo>
                  <a:cubicBezTo>
                    <a:pt x="942" y="182"/>
                    <a:pt x="942" y="182"/>
                    <a:pt x="942" y="182"/>
                  </a:cubicBezTo>
                  <a:cubicBezTo>
                    <a:pt x="944" y="172"/>
                    <a:pt x="944" y="172"/>
                    <a:pt x="944" y="172"/>
                  </a:cubicBezTo>
                  <a:cubicBezTo>
                    <a:pt x="945" y="168"/>
                    <a:pt x="945" y="168"/>
                    <a:pt x="945" y="168"/>
                  </a:cubicBezTo>
                  <a:cubicBezTo>
                    <a:pt x="975" y="184"/>
                    <a:pt x="975" y="184"/>
                    <a:pt x="975" y="184"/>
                  </a:cubicBezTo>
                  <a:cubicBezTo>
                    <a:pt x="1009" y="207"/>
                    <a:pt x="1009" y="207"/>
                    <a:pt x="1009" y="207"/>
                  </a:cubicBezTo>
                  <a:cubicBezTo>
                    <a:pt x="1025" y="219"/>
                    <a:pt x="1025" y="219"/>
                    <a:pt x="1025" y="219"/>
                  </a:cubicBezTo>
                  <a:cubicBezTo>
                    <a:pt x="1057" y="244"/>
                    <a:pt x="1057" y="244"/>
                    <a:pt x="1057" y="244"/>
                  </a:cubicBezTo>
                  <a:cubicBezTo>
                    <a:pt x="1063" y="250"/>
                    <a:pt x="1063" y="250"/>
                    <a:pt x="1063" y="250"/>
                  </a:cubicBezTo>
                  <a:lnTo>
                    <a:pt x="1063" y="251"/>
                  </a:lnTo>
                  <a:close/>
                  <a:moveTo>
                    <a:pt x="1042" y="198"/>
                  </a:moveTo>
                  <a:cubicBezTo>
                    <a:pt x="1049" y="204"/>
                    <a:pt x="1049" y="204"/>
                    <a:pt x="1049" y="204"/>
                  </a:cubicBezTo>
                  <a:cubicBezTo>
                    <a:pt x="1055" y="215"/>
                    <a:pt x="1055" y="215"/>
                    <a:pt x="1055" y="215"/>
                  </a:cubicBezTo>
                  <a:cubicBezTo>
                    <a:pt x="1057" y="221"/>
                    <a:pt x="1057" y="221"/>
                    <a:pt x="1057" y="221"/>
                  </a:cubicBezTo>
                  <a:cubicBezTo>
                    <a:pt x="1061" y="233"/>
                    <a:pt x="1061" y="233"/>
                    <a:pt x="1061" y="233"/>
                  </a:cubicBezTo>
                  <a:cubicBezTo>
                    <a:pt x="1062" y="238"/>
                    <a:pt x="1062" y="238"/>
                    <a:pt x="1062" y="238"/>
                  </a:cubicBezTo>
                  <a:cubicBezTo>
                    <a:pt x="1046" y="225"/>
                    <a:pt x="1046" y="225"/>
                    <a:pt x="1046" y="225"/>
                  </a:cubicBezTo>
                  <a:cubicBezTo>
                    <a:pt x="1030" y="212"/>
                    <a:pt x="1030" y="212"/>
                    <a:pt x="1030" y="212"/>
                  </a:cubicBezTo>
                  <a:cubicBezTo>
                    <a:pt x="1014" y="200"/>
                    <a:pt x="1014" y="200"/>
                    <a:pt x="1014" y="200"/>
                  </a:cubicBezTo>
                  <a:cubicBezTo>
                    <a:pt x="979" y="177"/>
                    <a:pt x="979" y="177"/>
                    <a:pt x="979" y="177"/>
                  </a:cubicBezTo>
                  <a:cubicBezTo>
                    <a:pt x="945" y="158"/>
                    <a:pt x="945" y="158"/>
                    <a:pt x="945" y="158"/>
                  </a:cubicBezTo>
                  <a:cubicBezTo>
                    <a:pt x="944" y="148"/>
                    <a:pt x="944" y="148"/>
                    <a:pt x="944" y="148"/>
                  </a:cubicBezTo>
                  <a:cubicBezTo>
                    <a:pt x="941" y="139"/>
                    <a:pt x="941" y="139"/>
                    <a:pt x="941" y="139"/>
                  </a:cubicBezTo>
                  <a:cubicBezTo>
                    <a:pt x="940" y="136"/>
                    <a:pt x="940" y="136"/>
                    <a:pt x="940" y="136"/>
                  </a:cubicBezTo>
                  <a:cubicBezTo>
                    <a:pt x="947" y="139"/>
                    <a:pt x="947" y="139"/>
                    <a:pt x="947" y="139"/>
                  </a:cubicBezTo>
                  <a:cubicBezTo>
                    <a:pt x="963" y="148"/>
                    <a:pt x="963" y="148"/>
                    <a:pt x="963" y="148"/>
                  </a:cubicBezTo>
                  <a:cubicBezTo>
                    <a:pt x="980" y="157"/>
                    <a:pt x="980" y="157"/>
                    <a:pt x="980" y="157"/>
                  </a:cubicBezTo>
                  <a:cubicBezTo>
                    <a:pt x="996" y="166"/>
                    <a:pt x="996" y="166"/>
                    <a:pt x="996" y="166"/>
                  </a:cubicBezTo>
                  <a:cubicBezTo>
                    <a:pt x="1012" y="176"/>
                    <a:pt x="1012" y="176"/>
                    <a:pt x="1012" y="176"/>
                  </a:cubicBezTo>
                  <a:cubicBezTo>
                    <a:pt x="1027" y="187"/>
                    <a:pt x="1027" y="187"/>
                    <a:pt x="1027" y="187"/>
                  </a:cubicBezTo>
                  <a:lnTo>
                    <a:pt x="1042" y="198"/>
                  </a:lnTo>
                  <a:close/>
                  <a:moveTo>
                    <a:pt x="777" y="80"/>
                  </a:moveTo>
                  <a:cubicBezTo>
                    <a:pt x="779" y="83"/>
                    <a:pt x="779" y="83"/>
                    <a:pt x="779" y="83"/>
                  </a:cubicBezTo>
                  <a:cubicBezTo>
                    <a:pt x="760" y="81"/>
                    <a:pt x="760" y="81"/>
                    <a:pt x="760" y="81"/>
                  </a:cubicBezTo>
                  <a:cubicBezTo>
                    <a:pt x="719" y="79"/>
                    <a:pt x="719" y="79"/>
                    <a:pt x="719" y="79"/>
                  </a:cubicBezTo>
                  <a:cubicBezTo>
                    <a:pt x="712" y="79"/>
                    <a:pt x="712" y="79"/>
                    <a:pt x="712" y="79"/>
                  </a:cubicBezTo>
                  <a:cubicBezTo>
                    <a:pt x="747" y="77"/>
                    <a:pt x="747" y="77"/>
                    <a:pt x="747" y="77"/>
                  </a:cubicBezTo>
                  <a:cubicBezTo>
                    <a:pt x="765" y="77"/>
                    <a:pt x="765" y="77"/>
                    <a:pt x="765" y="77"/>
                  </a:cubicBezTo>
                  <a:cubicBezTo>
                    <a:pt x="771" y="77"/>
                    <a:pt x="771" y="77"/>
                    <a:pt x="771" y="77"/>
                  </a:cubicBezTo>
                  <a:lnTo>
                    <a:pt x="777" y="80"/>
                  </a:lnTo>
                  <a:close/>
                  <a:moveTo>
                    <a:pt x="751" y="64"/>
                  </a:moveTo>
                  <a:cubicBezTo>
                    <a:pt x="754" y="66"/>
                    <a:pt x="754" y="66"/>
                    <a:pt x="754" y="66"/>
                  </a:cubicBezTo>
                  <a:cubicBezTo>
                    <a:pt x="758" y="68"/>
                    <a:pt x="758" y="68"/>
                    <a:pt x="758" y="68"/>
                  </a:cubicBezTo>
                  <a:cubicBezTo>
                    <a:pt x="758" y="68"/>
                    <a:pt x="758" y="68"/>
                    <a:pt x="758" y="68"/>
                  </a:cubicBezTo>
                  <a:cubicBezTo>
                    <a:pt x="747" y="68"/>
                    <a:pt x="747" y="68"/>
                    <a:pt x="747" y="68"/>
                  </a:cubicBezTo>
                  <a:cubicBezTo>
                    <a:pt x="710" y="70"/>
                    <a:pt x="710" y="70"/>
                    <a:pt x="710" y="70"/>
                  </a:cubicBezTo>
                  <a:cubicBezTo>
                    <a:pt x="694" y="72"/>
                    <a:pt x="694" y="72"/>
                    <a:pt x="694" y="72"/>
                  </a:cubicBezTo>
                  <a:cubicBezTo>
                    <a:pt x="698" y="71"/>
                    <a:pt x="698" y="71"/>
                    <a:pt x="698" y="71"/>
                  </a:cubicBezTo>
                  <a:cubicBezTo>
                    <a:pt x="727" y="65"/>
                    <a:pt x="727" y="65"/>
                    <a:pt x="727" y="65"/>
                  </a:cubicBezTo>
                  <a:cubicBezTo>
                    <a:pt x="748" y="63"/>
                    <a:pt x="748" y="63"/>
                    <a:pt x="748" y="63"/>
                  </a:cubicBezTo>
                  <a:lnTo>
                    <a:pt x="751" y="64"/>
                  </a:lnTo>
                  <a:close/>
                  <a:moveTo>
                    <a:pt x="730" y="56"/>
                  </a:moveTo>
                  <a:cubicBezTo>
                    <a:pt x="726" y="57"/>
                    <a:pt x="726" y="57"/>
                    <a:pt x="726" y="57"/>
                  </a:cubicBezTo>
                  <a:cubicBezTo>
                    <a:pt x="696" y="63"/>
                    <a:pt x="696" y="63"/>
                    <a:pt x="696" y="63"/>
                  </a:cubicBezTo>
                  <a:cubicBezTo>
                    <a:pt x="672" y="70"/>
                    <a:pt x="672" y="70"/>
                    <a:pt x="672" y="70"/>
                  </a:cubicBezTo>
                  <a:cubicBezTo>
                    <a:pt x="681" y="65"/>
                    <a:pt x="681" y="65"/>
                    <a:pt x="681" y="65"/>
                  </a:cubicBezTo>
                  <a:cubicBezTo>
                    <a:pt x="702" y="57"/>
                    <a:pt x="702" y="57"/>
                    <a:pt x="702" y="57"/>
                  </a:cubicBezTo>
                  <a:cubicBezTo>
                    <a:pt x="712" y="54"/>
                    <a:pt x="712" y="54"/>
                    <a:pt x="712" y="54"/>
                  </a:cubicBezTo>
                  <a:cubicBezTo>
                    <a:pt x="715" y="53"/>
                    <a:pt x="715" y="53"/>
                    <a:pt x="715" y="53"/>
                  </a:cubicBezTo>
                  <a:lnTo>
                    <a:pt x="730" y="56"/>
                  </a:lnTo>
                  <a:close/>
                  <a:moveTo>
                    <a:pt x="662" y="49"/>
                  </a:moveTo>
                  <a:cubicBezTo>
                    <a:pt x="656" y="55"/>
                    <a:pt x="656" y="55"/>
                    <a:pt x="656" y="55"/>
                  </a:cubicBezTo>
                  <a:cubicBezTo>
                    <a:pt x="645" y="69"/>
                    <a:pt x="645" y="69"/>
                    <a:pt x="645" y="69"/>
                  </a:cubicBezTo>
                  <a:cubicBezTo>
                    <a:pt x="642" y="73"/>
                    <a:pt x="642" y="73"/>
                    <a:pt x="642" y="73"/>
                  </a:cubicBezTo>
                  <a:cubicBezTo>
                    <a:pt x="642" y="44"/>
                    <a:pt x="642" y="44"/>
                    <a:pt x="642" y="44"/>
                  </a:cubicBezTo>
                  <a:cubicBezTo>
                    <a:pt x="646" y="43"/>
                    <a:pt x="646" y="43"/>
                    <a:pt x="646" y="43"/>
                  </a:cubicBezTo>
                  <a:cubicBezTo>
                    <a:pt x="651" y="44"/>
                    <a:pt x="651" y="44"/>
                    <a:pt x="651" y="44"/>
                  </a:cubicBezTo>
                  <a:cubicBezTo>
                    <a:pt x="657" y="44"/>
                    <a:pt x="657" y="44"/>
                    <a:pt x="657" y="44"/>
                  </a:cubicBezTo>
                  <a:cubicBezTo>
                    <a:pt x="667" y="45"/>
                    <a:pt x="667" y="45"/>
                    <a:pt x="667" y="45"/>
                  </a:cubicBezTo>
                  <a:lnTo>
                    <a:pt x="662" y="49"/>
                  </a:lnTo>
                  <a:close/>
                  <a:moveTo>
                    <a:pt x="633" y="73"/>
                  </a:moveTo>
                  <a:cubicBezTo>
                    <a:pt x="624" y="61"/>
                    <a:pt x="624" y="61"/>
                    <a:pt x="624" y="61"/>
                  </a:cubicBezTo>
                  <a:cubicBezTo>
                    <a:pt x="619" y="55"/>
                    <a:pt x="619" y="55"/>
                    <a:pt x="619" y="55"/>
                  </a:cubicBezTo>
                  <a:cubicBezTo>
                    <a:pt x="613" y="49"/>
                    <a:pt x="613" y="49"/>
                    <a:pt x="613" y="49"/>
                  </a:cubicBezTo>
                  <a:cubicBezTo>
                    <a:pt x="608" y="45"/>
                    <a:pt x="608" y="45"/>
                    <a:pt x="608" y="45"/>
                  </a:cubicBezTo>
                  <a:cubicBezTo>
                    <a:pt x="633" y="44"/>
                    <a:pt x="633" y="44"/>
                    <a:pt x="633" y="44"/>
                  </a:cubicBezTo>
                  <a:lnTo>
                    <a:pt x="633" y="73"/>
                  </a:lnTo>
                  <a:close/>
                  <a:moveTo>
                    <a:pt x="596" y="46"/>
                  </a:moveTo>
                  <a:cubicBezTo>
                    <a:pt x="597" y="47"/>
                    <a:pt x="597" y="47"/>
                    <a:pt x="597" y="47"/>
                  </a:cubicBezTo>
                  <a:cubicBezTo>
                    <a:pt x="607" y="55"/>
                    <a:pt x="607" y="55"/>
                    <a:pt x="607" y="55"/>
                  </a:cubicBezTo>
                  <a:cubicBezTo>
                    <a:pt x="612" y="60"/>
                    <a:pt x="612" y="60"/>
                    <a:pt x="612" y="60"/>
                  </a:cubicBezTo>
                  <a:cubicBezTo>
                    <a:pt x="620" y="70"/>
                    <a:pt x="620" y="70"/>
                    <a:pt x="620" y="70"/>
                  </a:cubicBezTo>
                  <a:cubicBezTo>
                    <a:pt x="619" y="69"/>
                    <a:pt x="619" y="69"/>
                    <a:pt x="619" y="69"/>
                  </a:cubicBezTo>
                  <a:cubicBezTo>
                    <a:pt x="607" y="63"/>
                    <a:pt x="607" y="63"/>
                    <a:pt x="607" y="63"/>
                  </a:cubicBezTo>
                  <a:cubicBezTo>
                    <a:pt x="597" y="58"/>
                    <a:pt x="597" y="58"/>
                    <a:pt x="597" y="58"/>
                  </a:cubicBezTo>
                  <a:cubicBezTo>
                    <a:pt x="578" y="49"/>
                    <a:pt x="578" y="49"/>
                    <a:pt x="578" y="49"/>
                  </a:cubicBezTo>
                  <a:lnTo>
                    <a:pt x="596" y="46"/>
                  </a:lnTo>
                  <a:close/>
                  <a:moveTo>
                    <a:pt x="528" y="77"/>
                  </a:moveTo>
                  <a:cubicBezTo>
                    <a:pt x="563" y="79"/>
                    <a:pt x="563" y="79"/>
                    <a:pt x="563" y="79"/>
                  </a:cubicBezTo>
                  <a:cubicBezTo>
                    <a:pt x="556" y="79"/>
                    <a:pt x="556" y="79"/>
                    <a:pt x="556" y="79"/>
                  </a:cubicBezTo>
                  <a:cubicBezTo>
                    <a:pt x="515" y="81"/>
                    <a:pt x="515" y="81"/>
                    <a:pt x="515" y="81"/>
                  </a:cubicBezTo>
                  <a:cubicBezTo>
                    <a:pt x="497" y="83"/>
                    <a:pt x="497" y="83"/>
                    <a:pt x="497" y="83"/>
                  </a:cubicBezTo>
                  <a:cubicBezTo>
                    <a:pt x="504" y="77"/>
                    <a:pt x="504" y="77"/>
                    <a:pt x="504" y="77"/>
                  </a:cubicBezTo>
                  <a:lnTo>
                    <a:pt x="528" y="77"/>
                  </a:lnTo>
                  <a:close/>
                  <a:moveTo>
                    <a:pt x="333" y="139"/>
                  </a:moveTo>
                  <a:cubicBezTo>
                    <a:pt x="331" y="149"/>
                    <a:pt x="331" y="149"/>
                    <a:pt x="331" y="149"/>
                  </a:cubicBezTo>
                  <a:cubicBezTo>
                    <a:pt x="330" y="158"/>
                    <a:pt x="330" y="158"/>
                    <a:pt x="330" y="158"/>
                  </a:cubicBezTo>
                  <a:cubicBezTo>
                    <a:pt x="296" y="177"/>
                    <a:pt x="296" y="177"/>
                    <a:pt x="296" y="177"/>
                  </a:cubicBezTo>
                  <a:cubicBezTo>
                    <a:pt x="261" y="200"/>
                    <a:pt x="261" y="200"/>
                    <a:pt x="261" y="200"/>
                  </a:cubicBezTo>
                  <a:cubicBezTo>
                    <a:pt x="245" y="212"/>
                    <a:pt x="245" y="212"/>
                    <a:pt x="245" y="212"/>
                  </a:cubicBezTo>
                  <a:cubicBezTo>
                    <a:pt x="229" y="225"/>
                    <a:pt x="229" y="225"/>
                    <a:pt x="229" y="225"/>
                  </a:cubicBezTo>
                  <a:cubicBezTo>
                    <a:pt x="213" y="238"/>
                    <a:pt x="213" y="238"/>
                    <a:pt x="213" y="238"/>
                  </a:cubicBezTo>
                  <a:cubicBezTo>
                    <a:pt x="214" y="233"/>
                    <a:pt x="214" y="233"/>
                    <a:pt x="214" y="233"/>
                  </a:cubicBezTo>
                  <a:cubicBezTo>
                    <a:pt x="216" y="227"/>
                    <a:pt x="216" y="227"/>
                    <a:pt x="216" y="227"/>
                  </a:cubicBezTo>
                  <a:cubicBezTo>
                    <a:pt x="220" y="216"/>
                    <a:pt x="220" y="216"/>
                    <a:pt x="220" y="216"/>
                  </a:cubicBezTo>
                  <a:cubicBezTo>
                    <a:pt x="226" y="204"/>
                    <a:pt x="226" y="204"/>
                    <a:pt x="226" y="204"/>
                  </a:cubicBezTo>
                  <a:cubicBezTo>
                    <a:pt x="233" y="198"/>
                    <a:pt x="233" y="198"/>
                    <a:pt x="233" y="198"/>
                  </a:cubicBezTo>
                  <a:cubicBezTo>
                    <a:pt x="248" y="187"/>
                    <a:pt x="248" y="187"/>
                    <a:pt x="248" y="187"/>
                  </a:cubicBezTo>
                  <a:cubicBezTo>
                    <a:pt x="263" y="176"/>
                    <a:pt x="263" y="176"/>
                    <a:pt x="263" y="176"/>
                  </a:cubicBezTo>
                  <a:cubicBezTo>
                    <a:pt x="279" y="166"/>
                    <a:pt x="279" y="166"/>
                    <a:pt x="279" y="166"/>
                  </a:cubicBezTo>
                  <a:cubicBezTo>
                    <a:pt x="295" y="157"/>
                    <a:pt x="295" y="157"/>
                    <a:pt x="295" y="157"/>
                  </a:cubicBezTo>
                  <a:cubicBezTo>
                    <a:pt x="312" y="148"/>
                    <a:pt x="312" y="148"/>
                    <a:pt x="312" y="148"/>
                  </a:cubicBezTo>
                  <a:cubicBezTo>
                    <a:pt x="328" y="139"/>
                    <a:pt x="328" y="139"/>
                    <a:pt x="328" y="139"/>
                  </a:cubicBezTo>
                  <a:cubicBezTo>
                    <a:pt x="335" y="136"/>
                    <a:pt x="335" y="136"/>
                    <a:pt x="335" y="136"/>
                  </a:cubicBezTo>
                  <a:lnTo>
                    <a:pt x="333" y="139"/>
                  </a:lnTo>
                  <a:close/>
                  <a:moveTo>
                    <a:pt x="205" y="257"/>
                  </a:moveTo>
                  <a:cubicBezTo>
                    <a:pt x="206" y="265"/>
                    <a:pt x="206" y="265"/>
                    <a:pt x="206" y="265"/>
                  </a:cubicBezTo>
                  <a:cubicBezTo>
                    <a:pt x="210" y="278"/>
                    <a:pt x="210" y="278"/>
                    <a:pt x="210" y="278"/>
                  </a:cubicBezTo>
                  <a:cubicBezTo>
                    <a:pt x="212" y="284"/>
                    <a:pt x="212" y="284"/>
                    <a:pt x="212" y="284"/>
                  </a:cubicBezTo>
                  <a:cubicBezTo>
                    <a:pt x="218" y="294"/>
                    <a:pt x="218" y="294"/>
                    <a:pt x="218" y="294"/>
                  </a:cubicBezTo>
                  <a:cubicBezTo>
                    <a:pt x="213" y="300"/>
                    <a:pt x="213" y="300"/>
                    <a:pt x="213" y="300"/>
                  </a:cubicBezTo>
                  <a:cubicBezTo>
                    <a:pt x="199" y="315"/>
                    <a:pt x="199" y="315"/>
                    <a:pt x="199" y="315"/>
                  </a:cubicBezTo>
                  <a:cubicBezTo>
                    <a:pt x="185" y="331"/>
                    <a:pt x="185" y="331"/>
                    <a:pt x="185" y="331"/>
                  </a:cubicBezTo>
                  <a:cubicBezTo>
                    <a:pt x="172" y="348"/>
                    <a:pt x="172" y="348"/>
                    <a:pt x="172" y="348"/>
                  </a:cubicBezTo>
                  <a:cubicBezTo>
                    <a:pt x="160" y="365"/>
                    <a:pt x="160" y="365"/>
                    <a:pt x="160" y="365"/>
                  </a:cubicBezTo>
                  <a:cubicBezTo>
                    <a:pt x="136" y="400"/>
                    <a:pt x="136" y="400"/>
                    <a:pt x="136" y="400"/>
                  </a:cubicBezTo>
                  <a:cubicBezTo>
                    <a:pt x="130" y="411"/>
                    <a:pt x="130" y="411"/>
                    <a:pt x="130" y="411"/>
                  </a:cubicBezTo>
                  <a:cubicBezTo>
                    <a:pt x="129" y="410"/>
                    <a:pt x="129" y="410"/>
                    <a:pt x="129" y="410"/>
                  </a:cubicBezTo>
                  <a:cubicBezTo>
                    <a:pt x="122" y="395"/>
                    <a:pt x="122" y="395"/>
                    <a:pt x="122" y="395"/>
                  </a:cubicBezTo>
                  <a:cubicBezTo>
                    <a:pt x="120" y="388"/>
                    <a:pt x="120" y="388"/>
                    <a:pt x="120" y="388"/>
                  </a:cubicBezTo>
                  <a:cubicBezTo>
                    <a:pt x="117" y="373"/>
                    <a:pt x="117" y="373"/>
                    <a:pt x="117" y="373"/>
                  </a:cubicBezTo>
                  <a:cubicBezTo>
                    <a:pt x="116" y="363"/>
                    <a:pt x="116" y="363"/>
                    <a:pt x="116" y="363"/>
                  </a:cubicBezTo>
                  <a:cubicBezTo>
                    <a:pt x="126" y="348"/>
                    <a:pt x="126" y="348"/>
                    <a:pt x="126" y="348"/>
                  </a:cubicBezTo>
                  <a:cubicBezTo>
                    <a:pt x="138" y="332"/>
                    <a:pt x="138" y="332"/>
                    <a:pt x="138" y="332"/>
                  </a:cubicBezTo>
                  <a:cubicBezTo>
                    <a:pt x="150" y="316"/>
                    <a:pt x="150" y="316"/>
                    <a:pt x="150" y="316"/>
                  </a:cubicBezTo>
                  <a:cubicBezTo>
                    <a:pt x="175" y="286"/>
                    <a:pt x="175" y="286"/>
                    <a:pt x="175" y="286"/>
                  </a:cubicBezTo>
                  <a:cubicBezTo>
                    <a:pt x="189" y="272"/>
                    <a:pt x="189" y="272"/>
                    <a:pt x="189" y="272"/>
                  </a:cubicBezTo>
                  <a:cubicBezTo>
                    <a:pt x="204" y="258"/>
                    <a:pt x="204" y="258"/>
                    <a:pt x="204" y="258"/>
                  </a:cubicBezTo>
                  <a:lnTo>
                    <a:pt x="205" y="257"/>
                  </a:lnTo>
                  <a:close/>
                  <a:moveTo>
                    <a:pt x="73" y="569"/>
                  </a:moveTo>
                  <a:cubicBezTo>
                    <a:pt x="73" y="570"/>
                    <a:pt x="73" y="570"/>
                    <a:pt x="73" y="570"/>
                  </a:cubicBezTo>
                  <a:cubicBezTo>
                    <a:pt x="80" y="578"/>
                    <a:pt x="80" y="578"/>
                    <a:pt x="80" y="578"/>
                  </a:cubicBezTo>
                  <a:cubicBezTo>
                    <a:pt x="95" y="595"/>
                    <a:pt x="95" y="595"/>
                    <a:pt x="95" y="595"/>
                  </a:cubicBezTo>
                  <a:cubicBezTo>
                    <a:pt x="103" y="602"/>
                    <a:pt x="103" y="602"/>
                    <a:pt x="103" y="602"/>
                  </a:cubicBezTo>
                  <a:cubicBezTo>
                    <a:pt x="122" y="618"/>
                    <a:pt x="122" y="618"/>
                    <a:pt x="122" y="618"/>
                  </a:cubicBezTo>
                  <a:cubicBezTo>
                    <a:pt x="125" y="620"/>
                    <a:pt x="125" y="620"/>
                    <a:pt x="125" y="620"/>
                  </a:cubicBezTo>
                  <a:cubicBezTo>
                    <a:pt x="119" y="647"/>
                    <a:pt x="119" y="647"/>
                    <a:pt x="119" y="647"/>
                  </a:cubicBezTo>
                  <a:cubicBezTo>
                    <a:pt x="113" y="687"/>
                    <a:pt x="113" y="687"/>
                    <a:pt x="113" y="687"/>
                  </a:cubicBezTo>
                  <a:cubicBezTo>
                    <a:pt x="109" y="726"/>
                    <a:pt x="109" y="726"/>
                    <a:pt x="109" y="726"/>
                  </a:cubicBezTo>
                  <a:cubicBezTo>
                    <a:pt x="108" y="757"/>
                    <a:pt x="108" y="757"/>
                    <a:pt x="108" y="757"/>
                  </a:cubicBezTo>
                  <a:cubicBezTo>
                    <a:pt x="100" y="750"/>
                    <a:pt x="100" y="750"/>
                    <a:pt x="100" y="750"/>
                  </a:cubicBezTo>
                  <a:cubicBezTo>
                    <a:pt x="82" y="735"/>
                    <a:pt x="82" y="735"/>
                    <a:pt x="82" y="735"/>
                  </a:cubicBezTo>
                  <a:cubicBezTo>
                    <a:pt x="74" y="726"/>
                    <a:pt x="74" y="726"/>
                    <a:pt x="74" y="726"/>
                  </a:cubicBezTo>
                  <a:cubicBezTo>
                    <a:pt x="67" y="718"/>
                    <a:pt x="67" y="718"/>
                    <a:pt x="67" y="718"/>
                  </a:cubicBezTo>
                  <a:cubicBezTo>
                    <a:pt x="55" y="702"/>
                    <a:pt x="55" y="702"/>
                    <a:pt x="55" y="702"/>
                  </a:cubicBezTo>
                  <a:cubicBezTo>
                    <a:pt x="56" y="684"/>
                    <a:pt x="56" y="684"/>
                    <a:pt x="56" y="684"/>
                  </a:cubicBezTo>
                  <a:cubicBezTo>
                    <a:pt x="59" y="646"/>
                    <a:pt x="59" y="646"/>
                    <a:pt x="59" y="646"/>
                  </a:cubicBezTo>
                  <a:cubicBezTo>
                    <a:pt x="61" y="627"/>
                    <a:pt x="61" y="627"/>
                    <a:pt x="61" y="627"/>
                  </a:cubicBezTo>
                  <a:cubicBezTo>
                    <a:pt x="68" y="588"/>
                    <a:pt x="68" y="588"/>
                    <a:pt x="68" y="588"/>
                  </a:cubicBezTo>
                  <a:lnTo>
                    <a:pt x="73" y="569"/>
                  </a:lnTo>
                  <a:close/>
                  <a:moveTo>
                    <a:pt x="1187" y="394"/>
                  </a:moveTo>
                  <a:cubicBezTo>
                    <a:pt x="1177" y="376"/>
                    <a:pt x="1177" y="376"/>
                    <a:pt x="1177" y="376"/>
                  </a:cubicBezTo>
                  <a:cubicBezTo>
                    <a:pt x="1167" y="360"/>
                    <a:pt x="1167" y="360"/>
                    <a:pt x="1167" y="360"/>
                  </a:cubicBezTo>
                  <a:cubicBezTo>
                    <a:pt x="1167" y="350"/>
                    <a:pt x="1167" y="350"/>
                    <a:pt x="1167" y="350"/>
                  </a:cubicBezTo>
                  <a:cubicBezTo>
                    <a:pt x="1177" y="369"/>
                    <a:pt x="1186" y="388"/>
                    <a:pt x="1194" y="407"/>
                  </a:cubicBezTo>
                  <a:lnTo>
                    <a:pt x="1187" y="394"/>
                  </a:lnTo>
                  <a:close/>
                  <a:moveTo>
                    <a:pt x="1148" y="318"/>
                  </a:moveTo>
                  <a:cubicBezTo>
                    <a:pt x="1153" y="329"/>
                    <a:pt x="1153" y="329"/>
                    <a:pt x="1153" y="329"/>
                  </a:cubicBezTo>
                  <a:cubicBezTo>
                    <a:pt x="1155" y="336"/>
                    <a:pt x="1155" y="336"/>
                    <a:pt x="1155" y="336"/>
                  </a:cubicBezTo>
                  <a:cubicBezTo>
                    <a:pt x="1157" y="345"/>
                    <a:pt x="1157" y="345"/>
                    <a:pt x="1157" y="345"/>
                  </a:cubicBezTo>
                  <a:cubicBezTo>
                    <a:pt x="1156" y="343"/>
                    <a:pt x="1156" y="343"/>
                    <a:pt x="1156" y="343"/>
                  </a:cubicBezTo>
                  <a:cubicBezTo>
                    <a:pt x="1144" y="327"/>
                    <a:pt x="1144" y="327"/>
                    <a:pt x="1144" y="327"/>
                  </a:cubicBezTo>
                  <a:cubicBezTo>
                    <a:pt x="1132" y="311"/>
                    <a:pt x="1132" y="311"/>
                    <a:pt x="1132" y="311"/>
                  </a:cubicBezTo>
                  <a:cubicBezTo>
                    <a:pt x="1106" y="280"/>
                    <a:pt x="1106" y="280"/>
                    <a:pt x="1106" y="280"/>
                  </a:cubicBezTo>
                  <a:cubicBezTo>
                    <a:pt x="1092" y="266"/>
                    <a:pt x="1092" y="266"/>
                    <a:pt x="1092" y="266"/>
                  </a:cubicBezTo>
                  <a:cubicBezTo>
                    <a:pt x="1077" y="252"/>
                    <a:pt x="1077" y="252"/>
                    <a:pt x="1077" y="252"/>
                  </a:cubicBezTo>
                  <a:cubicBezTo>
                    <a:pt x="1071" y="246"/>
                    <a:pt x="1071" y="246"/>
                    <a:pt x="1071" y="246"/>
                  </a:cubicBezTo>
                  <a:cubicBezTo>
                    <a:pt x="1071" y="244"/>
                    <a:pt x="1071" y="244"/>
                    <a:pt x="1071" y="244"/>
                  </a:cubicBezTo>
                  <a:cubicBezTo>
                    <a:pt x="1069" y="231"/>
                    <a:pt x="1069" y="231"/>
                    <a:pt x="1069" y="231"/>
                  </a:cubicBezTo>
                  <a:cubicBezTo>
                    <a:pt x="1068" y="225"/>
                    <a:pt x="1068" y="225"/>
                    <a:pt x="1068" y="225"/>
                  </a:cubicBezTo>
                  <a:cubicBezTo>
                    <a:pt x="1065" y="218"/>
                    <a:pt x="1065" y="218"/>
                    <a:pt x="1065" y="218"/>
                  </a:cubicBezTo>
                  <a:cubicBezTo>
                    <a:pt x="1070" y="222"/>
                    <a:pt x="1070" y="222"/>
                    <a:pt x="1070" y="222"/>
                  </a:cubicBezTo>
                  <a:cubicBezTo>
                    <a:pt x="1084" y="235"/>
                    <a:pt x="1084" y="235"/>
                    <a:pt x="1084" y="235"/>
                  </a:cubicBezTo>
                  <a:cubicBezTo>
                    <a:pt x="1097" y="249"/>
                    <a:pt x="1097" y="249"/>
                    <a:pt x="1097" y="249"/>
                  </a:cubicBezTo>
                  <a:cubicBezTo>
                    <a:pt x="1107" y="260"/>
                    <a:pt x="1107" y="260"/>
                    <a:pt x="1107" y="260"/>
                  </a:cubicBezTo>
                  <a:cubicBezTo>
                    <a:pt x="1122" y="279"/>
                    <a:pt x="1135" y="298"/>
                    <a:pt x="1148" y="318"/>
                  </a:cubicBezTo>
                  <a:close/>
                  <a:moveTo>
                    <a:pt x="853" y="75"/>
                  </a:moveTo>
                  <a:cubicBezTo>
                    <a:pt x="867" y="82"/>
                    <a:pt x="867" y="82"/>
                    <a:pt x="867" y="82"/>
                  </a:cubicBezTo>
                  <a:cubicBezTo>
                    <a:pt x="852" y="78"/>
                    <a:pt x="852" y="78"/>
                    <a:pt x="852" y="78"/>
                  </a:cubicBezTo>
                  <a:cubicBezTo>
                    <a:pt x="818" y="72"/>
                    <a:pt x="818" y="72"/>
                    <a:pt x="818" y="72"/>
                  </a:cubicBezTo>
                  <a:cubicBezTo>
                    <a:pt x="800" y="70"/>
                    <a:pt x="800" y="70"/>
                    <a:pt x="800" y="70"/>
                  </a:cubicBezTo>
                  <a:cubicBezTo>
                    <a:pt x="783" y="69"/>
                    <a:pt x="783" y="69"/>
                    <a:pt x="783" y="69"/>
                  </a:cubicBezTo>
                  <a:cubicBezTo>
                    <a:pt x="774" y="68"/>
                    <a:pt x="774" y="68"/>
                    <a:pt x="774" y="68"/>
                  </a:cubicBezTo>
                  <a:cubicBezTo>
                    <a:pt x="765" y="62"/>
                    <a:pt x="765" y="62"/>
                    <a:pt x="765" y="62"/>
                  </a:cubicBezTo>
                  <a:cubicBezTo>
                    <a:pt x="770" y="62"/>
                    <a:pt x="770" y="62"/>
                    <a:pt x="770" y="62"/>
                  </a:cubicBezTo>
                  <a:cubicBezTo>
                    <a:pt x="798" y="63"/>
                    <a:pt x="798" y="63"/>
                    <a:pt x="798" y="63"/>
                  </a:cubicBezTo>
                  <a:cubicBezTo>
                    <a:pt x="812" y="65"/>
                    <a:pt x="812" y="65"/>
                    <a:pt x="812" y="65"/>
                  </a:cubicBezTo>
                  <a:cubicBezTo>
                    <a:pt x="838" y="70"/>
                    <a:pt x="838" y="70"/>
                    <a:pt x="838" y="70"/>
                  </a:cubicBezTo>
                  <a:cubicBezTo>
                    <a:pt x="848" y="73"/>
                    <a:pt x="848" y="73"/>
                    <a:pt x="848" y="73"/>
                  </a:cubicBezTo>
                  <a:cubicBezTo>
                    <a:pt x="850" y="74"/>
                    <a:pt x="852" y="74"/>
                    <a:pt x="853" y="75"/>
                  </a:cubicBezTo>
                  <a:close/>
                  <a:moveTo>
                    <a:pt x="677" y="38"/>
                  </a:moveTo>
                  <a:cubicBezTo>
                    <a:pt x="658" y="35"/>
                    <a:pt x="658" y="35"/>
                    <a:pt x="658" y="35"/>
                  </a:cubicBezTo>
                  <a:cubicBezTo>
                    <a:pt x="665" y="36"/>
                    <a:pt x="672" y="36"/>
                    <a:pt x="679" y="37"/>
                  </a:cubicBezTo>
                  <a:lnTo>
                    <a:pt x="677" y="38"/>
                  </a:lnTo>
                  <a:close/>
                  <a:moveTo>
                    <a:pt x="652" y="35"/>
                  </a:moveTo>
                  <a:cubicBezTo>
                    <a:pt x="651" y="35"/>
                    <a:pt x="651" y="35"/>
                    <a:pt x="651" y="35"/>
                  </a:cubicBezTo>
                  <a:cubicBezTo>
                    <a:pt x="652" y="35"/>
                    <a:pt x="653" y="35"/>
                    <a:pt x="654" y="35"/>
                  </a:cubicBezTo>
                  <a:lnTo>
                    <a:pt x="652" y="35"/>
                  </a:lnTo>
                  <a:close/>
                  <a:moveTo>
                    <a:pt x="633" y="35"/>
                  </a:moveTo>
                  <a:cubicBezTo>
                    <a:pt x="627" y="35"/>
                    <a:pt x="627" y="35"/>
                    <a:pt x="627" y="35"/>
                  </a:cubicBezTo>
                  <a:cubicBezTo>
                    <a:pt x="629" y="35"/>
                    <a:pt x="631" y="35"/>
                    <a:pt x="633" y="35"/>
                  </a:cubicBezTo>
                  <a:close/>
                  <a:moveTo>
                    <a:pt x="599" y="38"/>
                  </a:moveTo>
                  <a:cubicBezTo>
                    <a:pt x="596" y="37"/>
                    <a:pt x="596" y="37"/>
                    <a:pt x="596" y="37"/>
                  </a:cubicBezTo>
                  <a:cubicBezTo>
                    <a:pt x="603" y="36"/>
                    <a:pt x="610" y="36"/>
                    <a:pt x="617" y="35"/>
                  </a:cubicBezTo>
                  <a:lnTo>
                    <a:pt x="599" y="38"/>
                  </a:lnTo>
                  <a:close/>
                  <a:moveTo>
                    <a:pt x="437" y="70"/>
                  </a:moveTo>
                  <a:cubicBezTo>
                    <a:pt x="463" y="65"/>
                    <a:pt x="463" y="65"/>
                    <a:pt x="463" y="65"/>
                  </a:cubicBezTo>
                  <a:cubicBezTo>
                    <a:pt x="477" y="63"/>
                    <a:pt x="477" y="63"/>
                    <a:pt x="477" y="63"/>
                  </a:cubicBezTo>
                  <a:cubicBezTo>
                    <a:pt x="505" y="62"/>
                    <a:pt x="505" y="62"/>
                    <a:pt x="505" y="62"/>
                  </a:cubicBezTo>
                  <a:cubicBezTo>
                    <a:pt x="510" y="62"/>
                    <a:pt x="510" y="62"/>
                    <a:pt x="510" y="62"/>
                  </a:cubicBezTo>
                  <a:cubicBezTo>
                    <a:pt x="503" y="66"/>
                    <a:pt x="503" y="66"/>
                    <a:pt x="503" y="66"/>
                  </a:cubicBezTo>
                  <a:cubicBezTo>
                    <a:pt x="500" y="68"/>
                    <a:pt x="500" y="68"/>
                    <a:pt x="500" y="68"/>
                  </a:cubicBezTo>
                  <a:cubicBezTo>
                    <a:pt x="492" y="69"/>
                    <a:pt x="492" y="69"/>
                    <a:pt x="492" y="69"/>
                  </a:cubicBezTo>
                  <a:cubicBezTo>
                    <a:pt x="474" y="70"/>
                    <a:pt x="474" y="70"/>
                    <a:pt x="474" y="70"/>
                  </a:cubicBezTo>
                  <a:cubicBezTo>
                    <a:pt x="457" y="72"/>
                    <a:pt x="457" y="72"/>
                    <a:pt x="457" y="72"/>
                  </a:cubicBezTo>
                  <a:cubicBezTo>
                    <a:pt x="423" y="78"/>
                    <a:pt x="423" y="78"/>
                    <a:pt x="423" y="78"/>
                  </a:cubicBezTo>
                  <a:cubicBezTo>
                    <a:pt x="408" y="82"/>
                    <a:pt x="408" y="82"/>
                    <a:pt x="408" y="82"/>
                  </a:cubicBezTo>
                  <a:cubicBezTo>
                    <a:pt x="422" y="75"/>
                    <a:pt x="422" y="75"/>
                    <a:pt x="422" y="75"/>
                  </a:cubicBezTo>
                  <a:cubicBezTo>
                    <a:pt x="423" y="74"/>
                    <a:pt x="425" y="74"/>
                    <a:pt x="427" y="73"/>
                  </a:cubicBezTo>
                  <a:lnTo>
                    <a:pt x="437" y="70"/>
                  </a:lnTo>
                  <a:close/>
                  <a:moveTo>
                    <a:pt x="108" y="361"/>
                  </a:moveTo>
                  <a:cubicBezTo>
                    <a:pt x="98" y="377"/>
                    <a:pt x="98" y="377"/>
                    <a:pt x="98" y="377"/>
                  </a:cubicBezTo>
                  <a:cubicBezTo>
                    <a:pt x="88" y="394"/>
                    <a:pt x="88" y="394"/>
                    <a:pt x="88" y="394"/>
                  </a:cubicBezTo>
                  <a:cubicBezTo>
                    <a:pt x="81" y="408"/>
                    <a:pt x="81" y="408"/>
                    <a:pt x="81" y="408"/>
                  </a:cubicBezTo>
                  <a:cubicBezTo>
                    <a:pt x="89" y="388"/>
                    <a:pt x="98" y="369"/>
                    <a:pt x="108" y="350"/>
                  </a:cubicBezTo>
                  <a:cubicBezTo>
                    <a:pt x="108" y="358"/>
                    <a:pt x="108" y="358"/>
                    <a:pt x="108" y="358"/>
                  </a:cubicBezTo>
                  <a:lnTo>
                    <a:pt x="108" y="361"/>
                  </a:lnTo>
                  <a:close/>
                  <a:moveTo>
                    <a:pt x="40" y="561"/>
                  </a:moveTo>
                  <a:cubicBezTo>
                    <a:pt x="44" y="543"/>
                    <a:pt x="44" y="543"/>
                    <a:pt x="44" y="543"/>
                  </a:cubicBezTo>
                  <a:cubicBezTo>
                    <a:pt x="50" y="518"/>
                    <a:pt x="50" y="518"/>
                    <a:pt x="50" y="518"/>
                  </a:cubicBezTo>
                  <a:cubicBezTo>
                    <a:pt x="52" y="526"/>
                    <a:pt x="52" y="526"/>
                    <a:pt x="52" y="526"/>
                  </a:cubicBezTo>
                  <a:cubicBezTo>
                    <a:pt x="58" y="544"/>
                    <a:pt x="58" y="544"/>
                    <a:pt x="58" y="544"/>
                  </a:cubicBezTo>
                  <a:cubicBezTo>
                    <a:pt x="62" y="553"/>
                    <a:pt x="62" y="553"/>
                    <a:pt x="62" y="553"/>
                  </a:cubicBezTo>
                  <a:cubicBezTo>
                    <a:pt x="67" y="559"/>
                    <a:pt x="67" y="559"/>
                    <a:pt x="67" y="559"/>
                  </a:cubicBezTo>
                  <a:cubicBezTo>
                    <a:pt x="60" y="587"/>
                    <a:pt x="60" y="587"/>
                    <a:pt x="60" y="587"/>
                  </a:cubicBezTo>
                  <a:cubicBezTo>
                    <a:pt x="53" y="626"/>
                    <a:pt x="53" y="626"/>
                    <a:pt x="53" y="626"/>
                  </a:cubicBezTo>
                  <a:cubicBezTo>
                    <a:pt x="50" y="645"/>
                    <a:pt x="50" y="645"/>
                    <a:pt x="50" y="645"/>
                  </a:cubicBezTo>
                  <a:cubicBezTo>
                    <a:pt x="47" y="684"/>
                    <a:pt x="47" y="684"/>
                    <a:pt x="47" y="684"/>
                  </a:cubicBezTo>
                  <a:cubicBezTo>
                    <a:pt x="47" y="687"/>
                    <a:pt x="47" y="687"/>
                    <a:pt x="47" y="687"/>
                  </a:cubicBezTo>
                  <a:cubicBezTo>
                    <a:pt x="42" y="676"/>
                    <a:pt x="42" y="676"/>
                    <a:pt x="42" y="676"/>
                  </a:cubicBezTo>
                  <a:cubicBezTo>
                    <a:pt x="39" y="667"/>
                    <a:pt x="39" y="667"/>
                    <a:pt x="39" y="667"/>
                  </a:cubicBezTo>
                  <a:cubicBezTo>
                    <a:pt x="36" y="651"/>
                    <a:pt x="36" y="651"/>
                    <a:pt x="36" y="651"/>
                  </a:cubicBezTo>
                  <a:cubicBezTo>
                    <a:pt x="36" y="647"/>
                    <a:pt x="35" y="642"/>
                    <a:pt x="35" y="637"/>
                  </a:cubicBezTo>
                  <a:cubicBezTo>
                    <a:pt x="35" y="617"/>
                    <a:pt x="36" y="596"/>
                    <a:pt x="38" y="577"/>
                  </a:cubicBezTo>
                  <a:lnTo>
                    <a:pt x="40" y="561"/>
                  </a:lnTo>
                  <a:close/>
                  <a:moveTo>
                    <a:pt x="42" y="697"/>
                  </a:moveTo>
                  <a:cubicBezTo>
                    <a:pt x="47" y="705"/>
                    <a:pt x="47" y="705"/>
                    <a:pt x="47" y="705"/>
                  </a:cubicBezTo>
                  <a:cubicBezTo>
                    <a:pt x="47" y="723"/>
                    <a:pt x="47" y="723"/>
                    <a:pt x="47" y="723"/>
                  </a:cubicBezTo>
                  <a:cubicBezTo>
                    <a:pt x="50" y="761"/>
                    <a:pt x="50" y="761"/>
                    <a:pt x="50" y="761"/>
                  </a:cubicBezTo>
                  <a:cubicBezTo>
                    <a:pt x="53" y="779"/>
                    <a:pt x="53" y="779"/>
                    <a:pt x="53" y="779"/>
                  </a:cubicBezTo>
                  <a:cubicBezTo>
                    <a:pt x="45" y="749"/>
                    <a:pt x="40" y="718"/>
                    <a:pt x="38" y="687"/>
                  </a:cubicBezTo>
                  <a:lnTo>
                    <a:pt x="42" y="697"/>
                  </a:lnTo>
                  <a:close/>
                  <a:moveTo>
                    <a:pt x="178" y="1025"/>
                  </a:moveTo>
                  <a:cubicBezTo>
                    <a:pt x="179" y="1026"/>
                    <a:pt x="179" y="1026"/>
                    <a:pt x="179" y="1026"/>
                  </a:cubicBezTo>
                  <a:cubicBezTo>
                    <a:pt x="180" y="1028"/>
                    <a:pt x="180" y="1028"/>
                    <a:pt x="180" y="1028"/>
                  </a:cubicBezTo>
                  <a:cubicBezTo>
                    <a:pt x="179" y="1027"/>
                    <a:pt x="178" y="1025"/>
                    <a:pt x="177" y="1024"/>
                  </a:cubicBezTo>
                  <a:lnTo>
                    <a:pt x="178" y="1025"/>
                  </a:lnTo>
                  <a:close/>
                  <a:moveTo>
                    <a:pt x="557" y="1231"/>
                  </a:moveTo>
                  <a:cubicBezTo>
                    <a:pt x="548" y="1225"/>
                    <a:pt x="548" y="1225"/>
                    <a:pt x="548" y="1225"/>
                  </a:cubicBezTo>
                  <a:cubicBezTo>
                    <a:pt x="540" y="1215"/>
                    <a:pt x="540" y="1215"/>
                    <a:pt x="540" y="1215"/>
                  </a:cubicBezTo>
                  <a:cubicBezTo>
                    <a:pt x="534" y="1206"/>
                    <a:pt x="534" y="1206"/>
                    <a:pt x="534" y="1206"/>
                  </a:cubicBezTo>
                  <a:cubicBezTo>
                    <a:pt x="555" y="1209"/>
                    <a:pt x="555" y="1209"/>
                    <a:pt x="555" y="1209"/>
                  </a:cubicBezTo>
                  <a:cubicBezTo>
                    <a:pt x="630" y="1212"/>
                    <a:pt x="630" y="1212"/>
                    <a:pt x="630" y="1212"/>
                  </a:cubicBezTo>
                  <a:cubicBezTo>
                    <a:pt x="633" y="1212"/>
                    <a:pt x="633" y="1212"/>
                    <a:pt x="633" y="1212"/>
                  </a:cubicBezTo>
                  <a:cubicBezTo>
                    <a:pt x="633" y="1239"/>
                    <a:pt x="633" y="1239"/>
                    <a:pt x="633" y="1239"/>
                  </a:cubicBezTo>
                  <a:cubicBezTo>
                    <a:pt x="608" y="1239"/>
                    <a:pt x="583" y="1237"/>
                    <a:pt x="558" y="1234"/>
                  </a:cubicBezTo>
                  <a:cubicBezTo>
                    <a:pt x="558" y="1233"/>
                    <a:pt x="558" y="1232"/>
                    <a:pt x="557" y="1231"/>
                  </a:cubicBezTo>
                  <a:close/>
                  <a:moveTo>
                    <a:pt x="642" y="1212"/>
                  </a:moveTo>
                  <a:cubicBezTo>
                    <a:pt x="675" y="1211"/>
                    <a:pt x="675" y="1211"/>
                    <a:pt x="675" y="1211"/>
                  </a:cubicBezTo>
                  <a:cubicBezTo>
                    <a:pt x="735" y="1207"/>
                    <a:pt x="735" y="1207"/>
                    <a:pt x="735" y="1207"/>
                  </a:cubicBezTo>
                  <a:cubicBezTo>
                    <a:pt x="741" y="1206"/>
                    <a:pt x="741" y="1206"/>
                    <a:pt x="741" y="1206"/>
                  </a:cubicBezTo>
                  <a:cubicBezTo>
                    <a:pt x="735" y="1215"/>
                    <a:pt x="735" y="1215"/>
                    <a:pt x="735" y="1215"/>
                  </a:cubicBezTo>
                  <a:cubicBezTo>
                    <a:pt x="727" y="1225"/>
                    <a:pt x="727" y="1225"/>
                    <a:pt x="727" y="1225"/>
                  </a:cubicBezTo>
                  <a:cubicBezTo>
                    <a:pt x="718" y="1231"/>
                    <a:pt x="718" y="1231"/>
                    <a:pt x="718" y="1231"/>
                  </a:cubicBezTo>
                  <a:cubicBezTo>
                    <a:pt x="717" y="1232"/>
                    <a:pt x="717" y="1233"/>
                    <a:pt x="717" y="1234"/>
                  </a:cubicBezTo>
                  <a:cubicBezTo>
                    <a:pt x="692" y="1237"/>
                    <a:pt x="667" y="1239"/>
                    <a:pt x="642" y="1239"/>
                  </a:cubicBezTo>
                  <a:lnTo>
                    <a:pt x="642" y="1212"/>
                  </a:lnTo>
                  <a:close/>
                  <a:moveTo>
                    <a:pt x="998" y="1119"/>
                  </a:moveTo>
                  <a:cubicBezTo>
                    <a:pt x="987" y="1127"/>
                    <a:pt x="987" y="1127"/>
                    <a:pt x="987" y="1127"/>
                  </a:cubicBezTo>
                  <a:cubicBezTo>
                    <a:pt x="969" y="1137"/>
                    <a:pt x="969" y="1137"/>
                    <a:pt x="969" y="1137"/>
                  </a:cubicBezTo>
                  <a:cubicBezTo>
                    <a:pt x="963" y="1140"/>
                    <a:pt x="963" y="1140"/>
                    <a:pt x="963" y="1140"/>
                  </a:cubicBezTo>
                  <a:cubicBezTo>
                    <a:pt x="970" y="1132"/>
                    <a:pt x="970" y="1132"/>
                    <a:pt x="970" y="1132"/>
                  </a:cubicBezTo>
                  <a:cubicBezTo>
                    <a:pt x="979" y="1121"/>
                    <a:pt x="979" y="1121"/>
                    <a:pt x="979" y="1121"/>
                  </a:cubicBezTo>
                  <a:cubicBezTo>
                    <a:pt x="997" y="1097"/>
                    <a:pt x="997" y="1097"/>
                    <a:pt x="997" y="1097"/>
                  </a:cubicBezTo>
                  <a:cubicBezTo>
                    <a:pt x="1012" y="1073"/>
                    <a:pt x="1012" y="1073"/>
                    <a:pt x="1012" y="1073"/>
                  </a:cubicBezTo>
                  <a:cubicBezTo>
                    <a:pt x="1036" y="1062"/>
                    <a:pt x="1036" y="1062"/>
                    <a:pt x="1036" y="1062"/>
                  </a:cubicBezTo>
                  <a:cubicBezTo>
                    <a:pt x="1048" y="1056"/>
                    <a:pt x="1048" y="1056"/>
                    <a:pt x="1048" y="1056"/>
                  </a:cubicBezTo>
                  <a:cubicBezTo>
                    <a:pt x="1059" y="1050"/>
                    <a:pt x="1059" y="1050"/>
                    <a:pt x="1059" y="1050"/>
                  </a:cubicBezTo>
                  <a:cubicBezTo>
                    <a:pt x="1077" y="1039"/>
                    <a:pt x="1077" y="1039"/>
                    <a:pt x="1077" y="1039"/>
                  </a:cubicBezTo>
                  <a:cubicBezTo>
                    <a:pt x="1060" y="1062"/>
                    <a:pt x="1060" y="1062"/>
                    <a:pt x="1060" y="1062"/>
                  </a:cubicBezTo>
                  <a:cubicBezTo>
                    <a:pt x="1049" y="1074"/>
                    <a:pt x="1049" y="1074"/>
                    <a:pt x="1049" y="1074"/>
                  </a:cubicBezTo>
                  <a:cubicBezTo>
                    <a:pt x="1037" y="1086"/>
                    <a:pt x="1037" y="1086"/>
                    <a:pt x="1037" y="1086"/>
                  </a:cubicBezTo>
                  <a:cubicBezTo>
                    <a:pt x="1029" y="1094"/>
                    <a:pt x="1029" y="1094"/>
                    <a:pt x="1029" y="1094"/>
                  </a:cubicBezTo>
                  <a:cubicBezTo>
                    <a:pt x="1019" y="1103"/>
                    <a:pt x="1009" y="1111"/>
                    <a:pt x="998" y="1119"/>
                  </a:cubicBezTo>
                  <a:close/>
                  <a:moveTo>
                    <a:pt x="1097" y="1025"/>
                  </a:moveTo>
                  <a:cubicBezTo>
                    <a:pt x="1097" y="1025"/>
                    <a:pt x="1097" y="1025"/>
                    <a:pt x="1097" y="1025"/>
                  </a:cubicBezTo>
                  <a:cubicBezTo>
                    <a:pt x="1099" y="1024"/>
                    <a:pt x="1099" y="1024"/>
                    <a:pt x="1099" y="1024"/>
                  </a:cubicBezTo>
                  <a:cubicBezTo>
                    <a:pt x="1097" y="1025"/>
                    <a:pt x="1096" y="1027"/>
                    <a:pt x="1095" y="1028"/>
                  </a:cubicBezTo>
                  <a:lnTo>
                    <a:pt x="1097" y="1025"/>
                  </a:lnTo>
                  <a:close/>
                  <a:moveTo>
                    <a:pt x="1223" y="779"/>
                  </a:moveTo>
                  <a:cubicBezTo>
                    <a:pt x="1225" y="761"/>
                    <a:pt x="1225" y="761"/>
                    <a:pt x="1225" y="761"/>
                  </a:cubicBezTo>
                  <a:cubicBezTo>
                    <a:pt x="1228" y="723"/>
                    <a:pt x="1228" y="723"/>
                    <a:pt x="1228" y="723"/>
                  </a:cubicBezTo>
                  <a:cubicBezTo>
                    <a:pt x="1228" y="705"/>
                    <a:pt x="1228" y="705"/>
                    <a:pt x="1228" y="705"/>
                  </a:cubicBezTo>
                  <a:cubicBezTo>
                    <a:pt x="1233" y="696"/>
                    <a:pt x="1233" y="696"/>
                    <a:pt x="1233" y="696"/>
                  </a:cubicBezTo>
                  <a:cubicBezTo>
                    <a:pt x="1237" y="687"/>
                    <a:pt x="1237" y="687"/>
                    <a:pt x="1237" y="687"/>
                  </a:cubicBezTo>
                  <a:cubicBezTo>
                    <a:pt x="1235" y="718"/>
                    <a:pt x="1230" y="749"/>
                    <a:pt x="1223" y="779"/>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p>
          </p:txBody>
        </p:sp>
      </p:grpSp>
      <p:sp>
        <p:nvSpPr>
          <p:cNvPr id="297" name="Rectangle 296"/>
          <p:cNvSpPr/>
          <p:nvPr/>
        </p:nvSpPr>
        <p:spPr>
          <a:xfrm>
            <a:off x="275138" y="4080360"/>
            <a:ext cx="3382571" cy="443198"/>
          </a:xfrm>
          <a:prstGeom prst="rect">
            <a:avLst/>
          </a:prstGeom>
        </p:spPr>
        <p:txBody>
          <a:bodyPr wrap="square" lIns="0" tIns="0" rIns="0" bIns="0">
            <a:spAutoFit/>
          </a:bodyPr>
          <a:lstStyle/>
          <a:p>
            <a:pPr>
              <a:lnSpc>
                <a:spcPct val="90000"/>
              </a:lnSpc>
              <a:spcBef>
                <a:spcPts val="100"/>
              </a:spcBef>
            </a:pPr>
            <a:r>
              <a:rPr lang="en-US" sz="3200" b="1" dirty="0">
                <a:solidFill>
                  <a:srgbClr val="FFFFFF"/>
                </a:solidFill>
                <a:latin typeface="Arial"/>
                <a:cs typeface="Arial"/>
              </a:rPr>
              <a:t>7,699,900,870</a:t>
            </a:r>
            <a:endParaRPr lang="en-US" sz="3200" dirty="0">
              <a:solidFill>
                <a:srgbClr val="FFFFFF"/>
              </a:solidFill>
              <a:latin typeface="Arial"/>
              <a:cs typeface="Arial"/>
            </a:endParaRPr>
          </a:p>
        </p:txBody>
      </p:sp>
      <p:sp>
        <p:nvSpPr>
          <p:cNvPr id="207" name="Rectangle 206"/>
          <p:cNvSpPr/>
          <p:nvPr/>
        </p:nvSpPr>
        <p:spPr>
          <a:xfrm>
            <a:off x="270355" y="4731859"/>
            <a:ext cx="2779227" cy="997196"/>
          </a:xfrm>
          <a:prstGeom prst="rect">
            <a:avLst/>
          </a:prstGeom>
        </p:spPr>
        <p:txBody>
          <a:bodyPr wrap="square" lIns="0" tIns="0" rIns="0" bIns="0">
            <a:spAutoFit/>
          </a:bodyPr>
          <a:lstStyle/>
          <a:p>
            <a:pPr>
              <a:lnSpc>
                <a:spcPct val="90000"/>
              </a:lnSpc>
              <a:spcBef>
                <a:spcPts val="100"/>
              </a:spcBef>
            </a:pPr>
            <a:r>
              <a:rPr lang="en-US" sz="1200" dirty="0">
                <a:solidFill>
                  <a:srgbClr val="FFFFFF"/>
                </a:solidFill>
                <a:latin typeface="Arial"/>
                <a:cs typeface="Arial"/>
              </a:rPr>
              <a:t>World population has doubled (100% increase) in 40 years from 1959 (3 billion) to 1999 (6 billion). It is now estimated that it will take another nearly 40 years to increase by another 50% to become 9 billion by 2037.   </a:t>
            </a:r>
            <a:r>
              <a:rPr lang="en-US" sz="900" dirty="0" err="1">
                <a:solidFill>
                  <a:srgbClr val="FFFFFF"/>
                </a:solidFill>
                <a:latin typeface="Arial"/>
                <a:cs typeface="Arial"/>
              </a:rPr>
              <a:t>Worldometers</a:t>
            </a:r>
            <a:r>
              <a:rPr lang="en-US" sz="900" dirty="0">
                <a:solidFill>
                  <a:srgbClr val="FFFFFF"/>
                </a:solidFill>
                <a:latin typeface="Arial"/>
                <a:cs typeface="Arial"/>
              </a:rPr>
              <a:t> </a:t>
            </a:r>
          </a:p>
        </p:txBody>
      </p:sp>
      <p:grpSp>
        <p:nvGrpSpPr>
          <p:cNvPr id="4" name="Group 3" descr="Element boxes group."/>
          <p:cNvGrpSpPr/>
          <p:nvPr/>
        </p:nvGrpSpPr>
        <p:grpSpPr>
          <a:xfrm>
            <a:off x="3063361" y="1664918"/>
            <a:ext cx="6039043" cy="3664594"/>
            <a:chOff x="4682875" y="2136516"/>
            <a:chExt cx="7174691" cy="3959484"/>
          </a:xfrm>
        </p:grpSpPr>
        <p:sp>
          <p:nvSpPr>
            <p:cNvPr id="210" name="Round Diagonal Corner Rectangle 209" descr="Element 1 Shape"/>
            <p:cNvSpPr/>
            <p:nvPr/>
          </p:nvSpPr>
          <p:spPr bwMode="auto">
            <a:xfrm flipH="1">
              <a:off x="4727920" y="2136516"/>
              <a:ext cx="2161602" cy="1842745"/>
            </a:xfrm>
            <a:prstGeom prst="round2DiagRect">
              <a:avLst/>
            </a:prstGeom>
            <a:solidFill>
              <a:srgbClr val="01304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dirty="0">
                  <a:latin typeface="Times" pitchFamily="-97" charset="0"/>
                </a:rPr>
                <a:t>Bi</a:t>
              </a:r>
            </a:p>
          </p:txBody>
        </p:sp>
        <p:sp>
          <p:nvSpPr>
            <p:cNvPr id="254" name="Rectangle 253"/>
            <p:cNvSpPr/>
            <p:nvPr/>
          </p:nvSpPr>
          <p:spPr bwMode="auto">
            <a:xfrm>
              <a:off x="4682875" y="2196574"/>
              <a:ext cx="2353202" cy="221129"/>
            </a:xfrm>
            <a:prstGeom prst="rect">
              <a:avLst/>
            </a:prstGeom>
            <a:noFill/>
            <a:ln w="9525"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a:lnSpc>
                  <a:spcPct val="85000"/>
                </a:lnSpc>
                <a:spcBef>
                  <a:spcPts val="200"/>
                </a:spcBef>
              </a:pPr>
              <a:r>
                <a:rPr lang="en-US" sz="1200" dirty="0">
                  <a:solidFill>
                    <a:srgbClr val="FFFFFF"/>
                  </a:solidFill>
                  <a:latin typeface="Arial"/>
                  <a:cs typeface="Arial"/>
                </a:rPr>
                <a:t>Mobile Payment Platform</a:t>
              </a:r>
            </a:p>
          </p:txBody>
        </p:sp>
        <p:sp>
          <p:nvSpPr>
            <p:cNvPr id="250" name="Rectangle 249"/>
            <p:cNvSpPr/>
            <p:nvPr/>
          </p:nvSpPr>
          <p:spPr bwMode="auto">
            <a:xfrm>
              <a:off x="4801630" y="2487320"/>
              <a:ext cx="658781" cy="221129"/>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0" rIns="0" bIns="0" numCol="1" rtlCol="0" anchor="ctr" anchorCtr="0" compatLnSpc="1">
              <a:prstTxWarp prst="textNoShape">
                <a:avLst/>
              </a:prstTxWarp>
            </a:bodyPr>
            <a:lstStyle/>
            <a:p>
              <a:pPr eaLnBrk="0" fontAlgn="base" hangingPunct="0">
                <a:spcBef>
                  <a:spcPct val="0"/>
                </a:spcBef>
                <a:spcAft>
                  <a:spcPct val="0"/>
                </a:spcAft>
              </a:pPr>
              <a:r>
                <a:rPr lang="en-US" sz="1100" dirty="0">
                  <a:solidFill>
                    <a:schemeClr val="bg1"/>
                  </a:solidFill>
                  <a:latin typeface="Arial Narrow"/>
                  <a:cs typeface="Arial Narrow"/>
                </a:rPr>
                <a:t>PayPal</a:t>
              </a:r>
            </a:p>
          </p:txBody>
        </p:sp>
        <p:sp>
          <p:nvSpPr>
            <p:cNvPr id="251" name="Rectangle 70"/>
            <p:cNvSpPr>
              <a:spLocks noChangeArrowheads="1"/>
            </p:cNvSpPr>
            <p:nvPr/>
          </p:nvSpPr>
          <p:spPr bwMode="auto">
            <a:xfrm>
              <a:off x="5464270" y="2508498"/>
              <a:ext cx="643042" cy="204532"/>
            </a:xfrm>
            <a:prstGeom prst="rect">
              <a:avLst/>
            </a:prstGeom>
            <a:noFill/>
            <a:ln w="9525">
              <a:noFill/>
              <a:miter lim="800000"/>
              <a:headEnd/>
              <a:tailEnd/>
            </a:ln>
          </p:spPr>
          <p:txBody>
            <a:bodyPr lIns="45720" tIns="18288" rIns="27432" bIns="0"/>
            <a:lstStyle/>
            <a:p>
              <a:pPr>
                <a:lnSpc>
                  <a:spcPct val="85000"/>
                </a:lnSpc>
                <a:spcBef>
                  <a:spcPts val="200"/>
                </a:spcBef>
              </a:pPr>
              <a:r>
                <a:rPr lang="en-US" sz="1400" b="1" dirty="0">
                  <a:solidFill>
                    <a:srgbClr val="FFFFFF"/>
                  </a:solidFill>
                  <a:latin typeface="Arial Narrow" pitchFamily="34" charset="0"/>
                </a:rPr>
                <a:t>250M</a:t>
              </a:r>
              <a:endParaRPr lang="en-US" sz="1400" dirty="0">
                <a:solidFill>
                  <a:srgbClr val="FFFFFF"/>
                </a:solidFill>
                <a:latin typeface="Arial Narrow" pitchFamily="112" charset="0"/>
              </a:endParaRPr>
            </a:p>
          </p:txBody>
        </p:sp>
        <p:sp>
          <p:nvSpPr>
            <p:cNvPr id="248" name="Rectangle 247"/>
            <p:cNvSpPr/>
            <p:nvPr/>
          </p:nvSpPr>
          <p:spPr bwMode="auto">
            <a:xfrm>
              <a:off x="4801630" y="2782160"/>
              <a:ext cx="1589701" cy="221129"/>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0" rIns="0" bIns="0" numCol="1" rtlCol="0" anchor="ctr" anchorCtr="0" compatLnSpc="1">
              <a:prstTxWarp prst="textNoShape">
                <a:avLst/>
              </a:prstTxWarp>
            </a:bodyPr>
            <a:lstStyle/>
            <a:p>
              <a:pPr eaLnBrk="0" fontAlgn="base" hangingPunct="0">
                <a:spcBef>
                  <a:spcPct val="0"/>
                </a:spcBef>
                <a:spcAft>
                  <a:spcPct val="0"/>
                </a:spcAft>
              </a:pPr>
              <a:r>
                <a:rPr lang="en-US" sz="1100" dirty="0">
                  <a:solidFill>
                    <a:schemeClr val="bg1"/>
                  </a:solidFill>
                  <a:latin typeface="Arial Narrow"/>
                  <a:cs typeface="Arial Narrow"/>
                </a:rPr>
                <a:t>Alipay</a:t>
              </a:r>
            </a:p>
          </p:txBody>
        </p:sp>
        <p:sp>
          <p:nvSpPr>
            <p:cNvPr id="252" name="Rectangle 70"/>
            <p:cNvSpPr>
              <a:spLocks noChangeArrowheads="1"/>
            </p:cNvSpPr>
            <p:nvPr/>
          </p:nvSpPr>
          <p:spPr bwMode="auto">
            <a:xfrm>
              <a:off x="6402251" y="2794573"/>
              <a:ext cx="442259" cy="251088"/>
            </a:xfrm>
            <a:prstGeom prst="rect">
              <a:avLst/>
            </a:prstGeom>
            <a:noFill/>
            <a:ln w="9525">
              <a:noFill/>
              <a:miter lim="800000"/>
              <a:headEnd/>
              <a:tailEnd/>
            </a:ln>
          </p:spPr>
          <p:txBody>
            <a:bodyPr lIns="45720" tIns="18288" rIns="27432" bIns="0"/>
            <a:lstStyle/>
            <a:p>
              <a:pPr>
                <a:lnSpc>
                  <a:spcPct val="85000"/>
                </a:lnSpc>
                <a:spcBef>
                  <a:spcPts val="200"/>
                </a:spcBef>
              </a:pPr>
              <a:r>
                <a:rPr lang="en-US" sz="1400" b="1" dirty="0">
                  <a:solidFill>
                    <a:srgbClr val="FFFFFF"/>
                  </a:solidFill>
                  <a:latin typeface="Arial Narrow" pitchFamily="34" charset="0"/>
                </a:rPr>
                <a:t>1B</a:t>
              </a:r>
              <a:r>
                <a:rPr lang="en-US" sz="1600" b="1" dirty="0">
                  <a:solidFill>
                    <a:srgbClr val="FFFFFF"/>
                  </a:solidFill>
                  <a:latin typeface="Arial Narrow" pitchFamily="34" charset="0"/>
                </a:rPr>
                <a:t>+</a:t>
              </a:r>
              <a:endParaRPr lang="en-US" sz="1200" dirty="0">
                <a:solidFill>
                  <a:srgbClr val="FFFFFF"/>
                </a:solidFill>
                <a:latin typeface="Arial Narrow" pitchFamily="112" charset="0"/>
              </a:endParaRPr>
            </a:p>
          </p:txBody>
        </p:sp>
        <p:sp>
          <p:nvSpPr>
            <p:cNvPr id="249" name="Rectangle 248"/>
            <p:cNvSpPr/>
            <p:nvPr/>
          </p:nvSpPr>
          <p:spPr bwMode="auto">
            <a:xfrm>
              <a:off x="4801630" y="3076998"/>
              <a:ext cx="1621616" cy="221129"/>
            </a:xfrm>
            <a:prstGeom prst="rect">
              <a:avLst/>
            </a:prstGeom>
            <a:solidFill>
              <a:srgbClr val="0A7832"/>
            </a:solidFill>
            <a:ln w="9525" cap="flat" cmpd="sng" algn="ctr">
              <a:noFill/>
              <a:prstDash val="solid"/>
              <a:round/>
              <a:headEnd type="none" w="med" len="med"/>
              <a:tailEnd type="none" w="med" len="med"/>
            </a:ln>
            <a:effectLst/>
          </p:spPr>
          <p:txBody>
            <a:bodyPr vert="horz" wrap="square" lIns="91440" tIns="0" rIns="0" bIns="0" numCol="1" rtlCol="0" anchor="ctr" anchorCtr="0" compatLnSpc="1">
              <a:prstTxWarp prst="textNoShape">
                <a:avLst/>
              </a:prstTxWarp>
            </a:bodyPr>
            <a:lstStyle/>
            <a:p>
              <a:pPr eaLnBrk="0" fontAlgn="base" hangingPunct="0">
                <a:spcBef>
                  <a:spcPct val="0"/>
                </a:spcBef>
                <a:spcAft>
                  <a:spcPct val="0"/>
                </a:spcAft>
              </a:pPr>
              <a:r>
                <a:rPr lang="en-US" sz="1100" dirty="0">
                  <a:solidFill>
                    <a:srgbClr val="FFFFFF"/>
                  </a:solidFill>
                  <a:latin typeface="Arial Narrow"/>
                  <a:cs typeface="Arial Narrow"/>
                </a:rPr>
                <a:t>WeChatPay</a:t>
              </a:r>
            </a:p>
          </p:txBody>
        </p:sp>
        <p:sp>
          <p:nvSpPr>
            <p:cNvPr id="253" name="Rectangle 70"/>
            <p:cNvSpPr>
              <a:spLocks noChangeArrowheads="1"/>
            </p:cNvSpPr>
            <p:nvPr/>
          </p:nvSpPr>
          <p:spPr bwMode="auto">
            <a:xfrm>
              <a:off x="6423246" y="3064713"/>
              <a:ext cx="442259" cy="245699"/>
            </a:xfrm>
            <a:prstGeom prst="rect">
              <a:avLst/>
            </a:prstGeom>
            <a:noFill/>
            <a:ln w="9525">
              <a:noFill/>
              <a:miter lim="800000"/>
              <a:headEnd/>
              <a:tailEnd/>
            </a:ln>
          </p:spPr>
          <p:txBody>
            <a:bodyPr lIns="45720" tIns="18288" rIns="27432" bIns="0"/>
            <a:lstStyle/>
            <a:p>
              <a:pPr>
                <a:lnSpc>
                  <a:spcPct val="85000"/>
                </a:lnSpc>
                <a:spcBef>
                  <a:spcPts val="200"/>
                </a:spcBef>
              </a:pPr>
              <a:r>
                <a:rPr lang="en-US" sz="1400" b="1" dirty="0">
                  <a:solidFill>
                    <a:srgbClr val="FFFFFF"/>
                  </a:solidFill>
                  <a:latin typeface="Arial Narrow" pitchFamily="34" charset="0"/>
                </a:rPr>
                <a:t>1B+</a:t>
              </a:r>
              <a:endParaRPr lang="en-US" sz="1400" dirty="0">
                <a:solidFill>
                  <a:srgbClr val="FFFFFF"/>
                </a:solidFill>
                <a:latin typeface="Arial Narrow" pitchFamily="112" charset="0"/>
              </a:endParaRPr>
            </a:p>
          </p:txBody>
        </p:sp>
        <p:sp>
          <p:nvSpPr>
            <p:cNvPr id="255" name="Rectangle 254"/>
            <p:cNvSpPr/>
            <p:nvPr/>
          </p:nvSpPr>
          <p:spPr>
            <a:xfrm>
              <a:off x="4838485" y="3389582"/>
              <a:ext cx="1900075" cy="594522"/>
            </a:xfrm>
            <a:prstGeom prst="rect">
              <a:avLst/>
            </a:prstGeom>
          </p:spPr>
          <p:txBody>
            <a:bodyPr wrap="square" lIns="0" tIns="0" rIns="0" bIns="0">
              <a:spAutoFit/>
            </a:bodyPr>
            <a:lstStyle/>
            <a:p>
              <a:pPr>
                <a:lnSpc>
                  <a:spcPct val="90000"/>
                </a:lnSpc>
                <a:spcBef>
                  <a:spcPts val="100"/>
                </a:spcBef>
              </a:pPr>
              <a:r>
                <a:rPr lang="en-US" sz="1000" i="1" dirty="0">
                  <a:solidFill>
                    <a:srgbClr val="FFFFFF">
                      <a:alpha val="50000"/>
                    </a:srgbClr>
                  </a:solidFill>
                  <a:latin typeface="Arial Narrow"/>
                  <a:cs typeface="Arial Narrow"/>
                </a:rPr>
                <a:t>Chinese competitors WeChatPay and Alipay state they have over 1 billion daily active users.</a:t>
              </a:r>
            </a:p>
            <a:p>
              <a:pPr algn="r">
                <a:lnSpc>
                  <a:spcPct val="90000"/>
                </a:lnSpc>
                <a:spcBef>
                  <a:spcPts val="100"/>
                </a:spcBef>
              </a:pPr>
              <a:r>
                <a:rPr lang="en-US" sz="900" i="1" dirty="0">
                  <a:solidFill>
                    <a:srgbClr val="FFFFFF">
                      <a:alpha val="50000"/>
                    </a:srgbClr>
                  </a:solidFill>
                  <a:latin typeface="Arial Narrow"/>
                  <a:cs typeface="Arial Narrow"/>
                </a:rPr>
                <a:t>Merchant Savvy</a:t>
              </a:r>
            </a:p>
          </p:txBody>
        </p:sp>
        <p:sp>
          <p:nvSpPr>
            <p:cNvPr id="246" name="Round Diagonal Corner Rectangle 245" descr="Element 2 Shape"/>
            <p:cNvSpPr/>
            <p:nvPr/>
          </p:nvSpPr>
          <p:spPr bwMode="auto">
            <a:xfrm flipH="1">
              <a:off x="7156668" y="2136516"/>
              <a:ext cx="2161602" cy="1842745"/>
            </a:xfrm>
            <a:prstGeom prst="round2DiagRect">
              <a:avLst/>
            </a:prstGeom>
            <a:solidFill>
              <a:srgbClr val="01304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latin typeface="Times" pitchFamily="-97" charset="0"/>
              </a:endParaRPr>
            </a:p>
          </p:txBody>
        </p:sp>
        <p:sp>
          <p:nvSpPr>
            <p:cNvPr id="256" name="Rectangle 255"/>
            <p:cNvSpPr/>
            <p:nvPr/>
          </p:nvSpPr>
          <p:spPr bwMode="auto">
            <a:xfrm>
              <a:off x="7131822" y="2196575"/>
              <a:ext cx="2211293" cy="234780"/>
            </a:xfrm>
            <a:prstGeom prst="rect">
              <a:avLst/>
            </a:prstGeom>
            <a:noFill/>
            <a:ln w="9525"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a:lnSpc>
                  <a:spcPct val="85000"/>
                </a:lnSpc>
                <a:spcBef>
                  <a:spcPts val="200"/>
                </a:spcBef>
              </a:pPr>
              <a:r>
                <a:rPr lang="en-US" sz="1200" dirty="0">
                  <a:solidFill>
                    <a:srgbClr val="FFFFFF"/>
                  </a:solidFill>
                  <a:latin typeface="Arial"/>
                  <a:cs typeface="Arial"/>
                </a:rPr>
                <a:t>Contactless Payments</a:t>
              </a:r>
            </a:p>
          </p:txBody>
        </p:sp>
        <p:sp>
          <p:nvSpPr>
            <p:cNvPr id="257" name="Rectangle 256"/>
            <p:cNvSpPr/>
            <p:nvPr/>
          </p:nvSpPr>
          <p:spPr>
            <a:xfrm>
              <a:off x="7220148" y="3356467"/>
              <a:ext cx="2048933" cy="597470"/>
            </a:xfrm>
            <a:prstGeom prst="rect">
              <a:avLst/>
            </a:prstGeom>
          </p:spPr>
          <p:txBody>
            <a:bodyPr wrap="square" lIns="0" tIns="0" rIns="0" bIns="0">
              <a:spAutoFit/>
            </a:bodyPr>
            <a:lstStyle/>
            <a:p>
              <a:pPr>
                <a:lnSpc>
                  <a:spcPct val="90000"/>
                </a:lnSpc>
                <a:spcBef>
                  <a:spcPts val="100"/>
                </a:spcBef>
              </a:pPr>
              <a:r>
                <a:rPr lang="en-US" sz="1000" i="1" dirty="0">
                  <a:solidFill>
                    <a:srgbClr val="FFFFFF">
                      <a:alpha val="50000"/>
                    </a:srgbClr>
                  </a:solidFill>
                  <a:latin typeface="Arial Narrow"/>
                  <a:cs typeface="Arial Narrow"/>
                </a:rPr>
                <a:t>Public Transit is reaping the benefits of contactless technology where 91% of all payments are contactless.</a:t>
              </a:r>
            </a:p>
            <a:p>
              <a:pPr algn="r">
                <a:lnSpc>
                  <a:spcPct val="90000"/>
                </a:lnSpc>
                <a:spcBef>
                  <a:spcPts val="100"/>
                </a:spcBef>
              </a:pPr>
              <a:r>
                <a:rPr lang="en-US" sz="900" i="1" dirty="0">
                  <a:solidFill>
                    <a:srgbClr val="FFFFFF">
                      <a:alpha val="50000"/>
                    </a:srgbClr>
                  </a:solidFill>
                  <a:latin typeface="Arial Narrow"/>
                  <a:cs typeface="Arial Narrow"/>
                </a:rPr>
                <a:t>Merchant Machine</a:t>
              </a:r>
            </a:p>
          </p:txBody>
        </p:sp>
        <p:sp>
          <p:nvSpPr>
            <p:cNvPr id="247" name="Round Diagonal Corner Rectangle 246" descr="Element 3 Shape"/>
            <p:cNvSpPr/>
            <p:nvPr/>
          </p:nvSpPr>
          <p:spPr bwMode="auto">
            <a:xfrm flipH="1">
              <a:off x="9592487" y="2136516"/>
              <a:ext cx="2161602" cy="1842745"/>
            </a:xfrm>
            <a:prstGeom prst="round2DiagRect">
              <a:avLst/>
            </a:prstGeom>
            <a:solidFill>
              <a:srgbClr val="01304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latin typeface="Times" pitchFamily="-97" charset="0"/>
              </a:endParaRPr>
            </a:p>
          </p:txBody>
        </p:sp>
        <p:sp>
          <p:nvSpPr>
            <p:cNvPr id="258" name="Rectangle 257"/>
            <p:cNvSpPr/>
            <p:nvPr/>
          </p:nvSpPr>
          <p:spPr bwMode="auto">
            <a:xfrm>
              <a:off x="9616505" y="2196575"/>
              <a:ext cx="2137583" cy="234779"/>
            </a:xfrm>
            <a:prstGeom prst="rect">
              <a:avLst/>
            </a:prstGeom>
            <a:noFill/>
            <a:ln w="9525"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a:lnSpc>
                  <a:spcPct val="85000"/>
                </a:lnSpc>
                <a:spcBef>
                  <a:spcPts val="200"/>
                </a:spcBef>
              </a:pPr>
              <a:r>
                <a:rPr lang="en-US" sz="1200" dirty="0">
                  <a:solidFill>
                    <a:srgbClr val="FFFFFF"/>
                  </a:solidFill>
                  <a:latin typeface="Arial"/>
                  <a:cs typeface="Arial"/>
                </a:rPr>
                <a:t>Number of Smartphones</a:t>
              </a:r>
            </a:p>
          </p:txBody>
        </p:sp>
        <p:grpSp>
          <p:nvGrpSpPr>
            <p:cNvPr id="269" name="Group 268" descr="Bar Chart Icon"/>
            <p:cNvGrpSpPr/>
            <p:nvPr/>
          </p:nvGrpSpPr>
          <p:grpSpPr>
            <a:xfrm>
              <a:off x="9659851" y="2516740"/>
              <a:ext cx="875845" cy="750130"/>
              <a:chOff x="4233841" y="1807296"/>
              <a:chExt cx="516379" cy="442260"/>
            </a:xfrm>
            <a:solidFill>
              <a:srgbClr val="FFFFFF"/>
            </a:solidFill>
            <a:effectLst/>
          </p:grpSpPr>
          <p:sp>
            <p:nvSpPr>
              <p:cNvPr id="270" name="Rectangle 325"/>
              <p:cNvSpPr>
                <a:spLocks noChangeArrowheads="1"/>
              </p:cNvSpPr>
              <p:nvPr/>
            </p:nvSpPr>
            <p:spPr bwMode="auto">
              <a:xfrm>
                <a:off x="4233841" y="1935773"/>
                <a:ext cx="66710" cy="261896"/>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sz="2000" dirty="0"/>
              </a:p>
            </p:txBody>
          </p:sp>
          <p:sp>
            <p:nvSpPr>
              <p:cNvPr id="271" name="Rectangle 326"/>
              <p:cNvSpPr>
                <a:spLocks noChangeArrowheads="1"/>
              </p:cNvSpPr>
              <p:nvPr/>
            </p:nvSpPr>
            <p:spPr bwMode="auto">
              <a:xfrm>
                <a:off x="4233841" y="2222377"/>
                <a:ext cx="66710" cy="27179"/>
              </a:xfrm>
              <a:prstGeom prst="rect">
                <a:avLst/>
              </a:prstGeom>
              <a:solidFill>
                <a:srgbClr val="0A7832"/>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sz="2000" dirty="0"/>
              </a:p>
            </p:txBody>
          </p:sp>
          <p:sp>
            <p:nvSpPr>
              <p:cNvPr id="272" name="Rectangle 327"/>
              <p:cNvSpPr>
                <a:spLocks noChangeArrowheads="1"/>
              </p:cNvSpPr>
              <p:nvPr/>
            </p:nvSpPr>
            <p:spPr bwMode="auto">
              <a:xfrm>
                <a:off x="4325257" y="1807296"/>
                <a:ext cx="64239" cy="390373"/>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sz="2000" dirty="0"/>
              </a:p>
            </p:txBody>
          </p:sp>
          <p:sp>
            <p:nvSpPr>
              <p:cNvPr id="273" name="Rectangle 328"/>
              <p:cNvSpPr>
                <a:spLocks noChangeArrowheads="1"/>
              </p:cNvSpPr>
              <p:nvPr/>
            </p:nvSpPr>
            <p:spPr bwMode="auto">
              <a:xfrm>
                <a:off x="4325257" y="2222375"/>
                <a:ext cx="64239" cy="27179"/>
              </a:xfrm>
              <a:prstGeom prst="rect">
                <a:avLst/>
              </a:prstGeom>
              <a:solidFill>
                <a:srgbClr val="0A7832"/>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sz="2000" dirty="0"/>
              </a:p>
            </p:txBody>
          </p:sp>
          <p:sp>
            <p:nvSpPr>
              <p:cNvPr id="274" name="Rectangle 329"/>
              <p:cNvSpPr>
                <a:spLocks noChangeArrowheads="1"/>
              </p:cNvSpPr>
              <p:nvPr/>
            </p:nvSpPr>
            <p:spPr bwMode="auto">
              <a:xfrm>
                <a:off x="4414203" y="1869065"/>
                <a:ext cx="66710" cy="328606"/>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sz="2000" dirty="0"/>
              </a:p>
            </p:txBody>
          </p:sp>
          <p:sp>
            <p:nvSpPr>
              <p:cNvPr id="275" name="Rectangle 330"/>
              <p:cNvSpPr>
                <a:spLocks noChangeArrowheads="1"/>
              </p:cNvSpPr>
              <p:nvPr/>
            </p:nvSpPr>
            <p:spPr bwMode="auto">
              <a:xfrm>
                <a:off x="4414201" y="2222376"/>
                <a:ext cx="66710" cy="27179"/>
              </a:xfrm>
              <a:prstGeom prst="rect">
                <a:avLst/>
              </a:prstGeom>
              <a:solidFill>
                <a:srgbClr val="0A7832"/>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sz="2000" dirty="0"/>
              </a:p>
            </p:txBody>
          </p:sp>
          <p:sp>
            <p:nvSpPr>
              <p:cNvPr id="276" name="Rectangle 331"/>
              <p:cNvSpPr>
                <a:spLocks noChangeArrowheads="1"/>
              </p:cNvSpPr>
              <p:nvPr/>
            </p:nvSpPr>
            <p:spPr bwMode="auto">
              <a:xfrm>
                <a:off x="4505620" y="1972836"/>
                <a:ext cx="64239" cy="224836"/>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sz="2000" dirty="0"/>
              </a:p>
            </p:txBody>
          </p:sp>
          <p:sp>
            <p:nvSpPr>
              <p:cNvPr id="277" name="Rectangle 332"/>
              <p:cNvSpPr>
                <a:spLocks noChangeArrowheads="1"/>
              </p:cNvSpPr>
              <p:nvPr/>
            </p:nvSpPr>
            <p:spPr bwMode="auto">
              <a:xfrm>
                <a:off x="4505618" y="2222377"/>
                <a:ext cx="64239" cy="27179"/>
              </a:xfrm>
              <a:prstGeom prst="rect">
                <a:avLst/>
              </a:prstGeom>
              <a:solidFill>
                <a:srgbClr val="0A7832"/>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sz="2000" dirty="0"/>
              </a:p>
            </p:txBody>
          </p:sp>
          <p:sp>
            <p:nvSpPr>
              <p:cNvPr id="278" name="Rectangle 333"/>
              <p:cNvSpPr>
                <a:spLocks noChangeArrowheads="1"/>
              </p:cNvSpPr>
              <p:nvPr/>
            </p:nvSpPr>
            <p:spPr bwMode="auto">
              <a:xfrm>
                <a:off x="4597036" y="2051899"/>
                <a:ext cx="64239" cy="148243"/>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sz="2000" dirty="0"/>
              </a:p>
            </p:txBody>
          </p:sp>
          <p:sp>
            <p:nvSpPr>
              <p:cNvPr id="279" name="Rectangle 334"/>
              <p:cNvSpPr>
                <a:spLocks noChangeArrowheads="1"/>
              </p:cNvSpPr>
              <p:nvPr/>
            </p:nvSpPr>
            <p:spPr bwMode="auto">
              <a:xfrm>
                <a:off x="4597034" y="2222376"/>
                <a:ext cx="64239" cy="27179"/>
              </a:xfrm>
              <a:prstGeom prst="rect">
                <a:avLst/>
              </a:prstGeom>
              <a:solidFill>
                <a:srgbClr val="0A7832"/>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sz="2000" dirty="0"/>
              </a:p>
            </p:txBody>
          </p:sp>
          <p:sp>
            <p:nvSpPr>
              <p:cNvPr id="280" name="Rectangle 335"/>
              <p:cNvSpPr>
                <a:spLocks noChangeArrowheads="1"/>
              </p:cNvSpPr>
              <p:nvPr/>
            </p:nvSpPr>
            <p:spPr bwMode="auto">
              <a:xfrm>
                <a:off x="4685981" y="1891301"/>
                <a:ext cx="64239" cy="303899"/>
              </a:xfrm>
              <a:prstGeom prst="rect">
                <a:avLst/>
              </a:prstGeom>
              <a:grpFill/>
              <a:ln w="9525">
                <a:noFill/>
                <a:round/>
                <a:headEnd/>
                <a:tailEnd/>
              </a:ln>
              <a:effectLst/>
            </p:spPr>
            <p:txBody>
              <a:bodyPr vert="horz" wrap="square" lIns="91440" tIns="45720" rIns="91440" bIns="45720" numCol="1" anchor="t" anchorCtr="0" compatLnSpc="1">
                <a:prstTxWarp prst="textNoShape">
                  <a:avLst/>
                </a:prstTxWarp>
              </a:bodyPr>
              <a:lstStyle/>
              <a:p>
                <a:endParaRPr lang="en-US" sz="2000" dirty="0"/>
              </a:p>
            </p:txBody>
          </p:sp>
          <p:sp>
            <p:nvSpPr>
              <p:cNvPr id="281" name="Rectangle 336"/>
              <p:cNvSpPr>
                <a:spLocks noChangeArrowheads="1"/>
              </p:cNvSpPr>
              <p:nvPr/>
            </p:nvSpPr>
            <p:spPr bwMode="auto">
              <a:xfrm>
                <a:off x="4685979" y="2222374"/>
                <a:ext cx="64239" cy="27179"/>
              </a:xfrm>
              <a:prstGeom prst="rect">
                <a:avLst/>
              </a:prstGeom>
              <a:solidFill>
                <a:srgbClr val="0A7832"/>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sz="2000" dirty="0"/>
              </a:p>
            </p:txBody>
          </p:sp>
        </p:grpSp>
        <p:sp>
          <p:nvSpPr>
            <p:cNvPr id="282" name="Rectangle 70"/>
            <p:cNvSpPr>
              <a:spLocks noChangeArrowheads="1"/>
            </p:cNvSpPr>
            <p:nvPr/>
          </p:nvSpPr>
          <p:spPr bwMode="auto">
            <a:xfrm>
              <a:off x="10507355" y="2734653"/>
              <a:ext cx="1350211" cy="799404"/>
            </a:xfrm>
            <a:prstGeom prst="rect">
              <a:avLst/>
            </a:prstGeom>
            <a:noFill/>
            <a:ln w="9525">
              <a:noFill/>
              <a:miter lim="800000"/>
              <a:headEnd/>
              <a:tailEnd/>
            </a:ln>
          </p:spPr>
          <p:txBody>
            <a:bodyPr lIns="45720" tIns="18288" rIns="27432" bIns="0"/>
            <a:lstStyle/>
            <a:p>
              <a:pPr>
                <a:lnSpc>
                  <a:spcPct val="85000"/>
                </a:lnSpc>
                <a:spcBef>
                  <a:spcPts val="200"/>
                </a:spcBef>
              </a:pPr>
              <a:r>
                <a:rPr lang="en-US" sz="3450" b="1" dirty="0">
                  <a:solidFill>
                    <a:srgbClr val="FFFFFF"/>
                  </a:solidFill>
                  <a:latin typeface="Arial Narrow" pitchFamily="34" charset="0"/>
                </a:rPr>
                <a:t>66.7%</a:t>
              </a:r>
              <a:endParaRPr lang="en-US" sz="3450" dirty="0">
                <a:solidFill>
                  <a:srgbClr val="FFFFFF"/>
                </a:solidFill>
                <a:latin typeface="Arial Narrow" pitchFamily="112" charset="0"/>
              </a:endParaRPr>
            </a:p>
          </p:txBody>
        </p:sp>
        <p:sp>
          <p:nvSpPr>
            <p:cNvPr id="259" name="Rectangle 258"/>
            <p:cNvSpPr/>
            <p:nvPr/>
          </p:nvSpPr>
          <p:spPr>
            <a:xfrm>
              <a:off x="9726550" y="3425041"/>
              <a:ext cx="1900075" cy="462789"/>
            </a:xfrm>
            <a:prstGeom prst="rect">
              <a:avLst/>
            </a:prstGeom>
          </p:spPr>
          <p:txBody>
            <a:bodyPr wrap="square" lIns="0" tIns="0" rIns="0" bIns="0">
              <a:spAutoFit/>
            </a:bodyPr>
            <a:lstStyle/>
            <a:p>
              <a:pPr>
                <a:lnSpc>
                  <a:spcPct val="90000"/>
                </a:lnSpc>
                <a:spcBef>
                  <a:spcPts val="100"/>
                </a:spcBef>
              </a:pPr>
              <a:r>
                <a:rPr lang="en-US" sz="1000" i="1" dirty="0">
                  <a:solidFill>
                    <a:srgbClr val="FFFFFF">
                      <a:alpha val="50000"/>
                    </a:srgbClr>
                  </a:solidFill>
                  <a:latin typeface="Arial Narrow"/>
                  <a:cs typeface="Arial Narrow"/>
                </a:rPr>
                <a:t>The number of smartphone users will continue to grow exponentially</a:t>
              </a:r>
              <a:r>
                <a:rPr lang="en-US" sz="1100" i="1" dirty="0">
                  <a:solidFill>
                    <a:srgbClr val="FFFFFF">
                      <a:alpha val="50000"/>
                    </a:srgbClr>
                  </a:solidFill>
                  <a:latin typeface="Arial Narrow"/>
                  <a:cs typeface="Arial Narrow"/>
                </a:rPr>
                <a:t>.</a:t>
              </a:r>
            </a:p>
            <a:p>
              <a:pPr algn="r">
                <a:lnSpc>
                  <a:spcPct val="90000"/>
                </a:lnSpc>
                <a:spcBef>
                  <a:spcPts val="100"/>
                </a:spcBef>
              </a:pPr>
              <a:r>
                <a:rPr lang="en-US" sz="900" i="1" dirty="0">
                  <a:solidFill>
                    <a:srgbClr val="FFFFFF">
                      <a:alpha val="50000"/>
                    </a:srgbClr>
                  </a:solidFill>
                  <a:latin typeface="Arial Narrow"/>
                  <a:cs typeface="Arial Narrow"/>
                </a:rPr>
                <a:t>WorldoMeters U.N. data,. </a:t>
              </a:r>
            </a:p>
          </p:txBody>
        </p:sp>
        <p:sp>
          <p:nvSpPr>
            <p:cNvPr id="260" name="Round Diagonal Corner Rectangle 259" descr="Element 4 Shape"/>
            <p:cNvSpPr/>
            <p:nvPr/>
          </p:nvSpPr>
          <p:spPr bwMode="auto">
            <a:xfrm flipH="1">
              <a:off x="4727920" y="4253254"/>
              <a:ext cx="2161602" cy="1842745"/>
            </a:xfrm>
            <a:prstGeom prst="round2DiagRect">
              <a:avLst/>
            </a:prstGeom>
            <a:solidFill>
              <a:srgbClr val="01304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latin typeface="Times" pitchFamily="-97" charset="0"/>
              </a:endParaRPr>
            </a:p>
          </p:txBody>
        </p:sp>
        <p:sp>
          <p:nvSpPr>
            <p:cNvPr id="263" name="Rectangle 262"/>
            <p:cNvSpPr/>
            <p:nvPr/>
          </p:nvSpPr>
          <p:spPr bwMode="auto">
            <a:xfrm>
              <a:off x="4727920" y="4313313"/>
              <a:ext cx="2137583" cy="234780"/>
            </a:xfrm>
            <a:prstGeom prst="rect">
              <a:avLst/>
            </a:prstGeom>
            <a:noFill/>
            <a:ln w="9525"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a:lnSpc>
                  <a:spcPct val="85000"/>
                </a:lnSpc>
                <a:spcBef>
                  <a:spcPts val="200"/>
                </a:spcBef>
              </a:pPr>
              <a:r>
                <a:rPr lang="en-US" sz="1200" dirty="0">
                  <a:solidFill>
                    <a:srgbClr val="FFFFFF"/>
                  </a:solidFill>
                  <a:latin typeface="Arial"/>
                  <a:cs typeface="Arial"/>
                </a:rPr>
                <a:t>Mobile Wallet Users</a:t>
              </a:r>
            </a:p>
          </p:txBody>
        </p:sp>
        <p:sp>
          <p:nvSpPr>
            <p:cNvPr id="286" name="Rectangle 70"/>
            <p:cNvSpPr>
              <a:spLocks noChangeArrowheads="1"/>
            </p:cNvSpPr>
            <p:nvPr/>
          </p:nvSpPr>
          <p:spPr bwMode="auto">
            <a:xfrm>
              <a:off x="5632913" y="4722853"/>
              <a:ext cx="1105646" cy="737098"/>
            </a:xfrm>
            <a:prstGeom prst="rect">
              <a:avLst/>
            </a:prstGeom>
            <a:noFill/>
            <a:ln w="9525">
              <a:noFill/>
              <a:miter lim="800000"/>
              <a:headEnd/>
              <a:tailEnd/>
            </a:ln>
          </p:spPr>
          <p:txBody>
            <a:bodyPr lIns="45720" tIns="18288" rIns="27432" bIns="0"/>
            <a:lstStyle/>
            <a:p>
              <a:pPr>
                <a:lnSpc>
                  <a:spcPct val="85000"/>
                </a:lnSpc>
                <a:spcBef>
                  <a:spcPts val="200"/>
                </a:spcBef>
              </a:pPr>
              <a:r>
                <a:rPr lang="en-US" sz="3600" b="1" dirty="0">
                  <a:solidFill>
                    <a:srgbClr val="FFFFFF"/>
                  </a:solidFill>
                  <a:latin typeface="Arial Narrow" pitchFamily="34" charset="0"/>
                </a:rPr>
                <a:t>2.1B</a:t>
              </a:r>
              <a:endParaRPr lang="en-US" sz="3600" dirty="0">
                <a:solidFill>
                  <a:srgbClr val="FFFFFF"/>
                </a:solidFill>
                <a:latin typeface="Arial Narrow" pitchFamily="112" charset="0"/>
              </a:endParaRPr>
            </a:p>
          </p:txBody>
        </p:sp>
        <p:sp>
          <p:nvSpPr>
            <p:cNvPr id="264" name="Rectangle 263"/>
            <p:cNvSpPr/>
            <p:nvPr/>
          </p:nvSpPr>
          <p:spPr>
            <a:xfrm>
              <a:off x="4868134" y="5473778"/>
              <a:ext cx="1900075" cy="622222"/>
            </a:xfrm>
            <a:prstGeom prst="rect">
              <a:avLst/>
            </a:prstGeom>
          </p:spPr>
          <p:txBody>
            <a:bodyPr wrap="square" lIns="0" tIns="0" rIns="0" bIns="0">
              <a:spAutoFit/>
            </a:bodyPr>
            <a:lstStyle/>
            <a:p>
              <a:pPr>
                <a:lnSpc>
                  <a:spcPct val="90000"/>
                </a:lnSpc>
                <a:spcBef>
                  <a:spcPts val="100"/>
                </a:spcBef>
              </a:pPr>
              <a:r>
                <a:rPr lang="en-US" sz="1000" i="1" dirty="0">
                  <a:solidFill>
                    <a:srgbClr val="FFFFFF">
                      <a:alpha val="50000"/>
                    </a:srgbClr>
                  </a:solidFill>
                  <a:latin typeface="Arial Narrow"/>
                  <a:cs typeface="Arial Narrow"/>
                </a:rPr>
                <a:t>Consumers worldwide will make payments or send money in 2019. 30% increase compared to 2017.</a:t>
              </a:r>
            </a:p>
            <a:p>
              <a:pPr algn="r">
                <a:lnSpc>
                  <a:spcPct val="90000"/>
                </a:lnSpc>
                <a:spcBef>
                  <a:spcPts val="100"/>
                </a:spcBef>
              </a:pPr>
              <a:r>
                <a:rPr lang="en-US" sz="1100" i="1" dirty="0">
                  <a:solidFill>
                    <a:srgbClr val="FFFFFF">
                      <a:alpha val="50000"/>
                    </a:srgbClr>
                  </a:solidFill>
                  <a:latin typeface="Arial Narrow"/>
                  <a:cs typeface="Arial Narrow"/>
                </a:rPr>
                <a:t> </a:t>
              </a:r>
              <a:r>
                <a:rPr lang="en-US" sz="800" i="1" dirty="0">
                  <a:solidFill>
                    <a:srgbClr val="FFFFFF">
                      <a:alpha val="50000"/>
                    </a:srgbClr>
                  </a:solidFill>
                  <a:latin typeface="Arial Narrow"/>
                  <a:cs typeface="Arial Narrow"/>
                </a:rPr>
                <a:t>businesswire.com</a:t>
              </a:r>
            </a:p>
          </p:txBody>
        </p:sp>
        <p:sp>
          <p:nvSpPr>
            <p:cNvPr id="261" name="Round Diagonal Corner Rectangle 260" descr="Element 5 Shape"/>
            <p:cNvSpPr/>
            <p:nvPr/>
          </p:nvSpPr>
          <p:spPr bwMode="auto">
            <a:xfrm flipH="1">
              <a:off x="7158290" y="4253255"/>
              <a:ext cx="2161602" cy="1842745"/>
            </a:xfrm>
            <a:prstGeom prst="round2DiagRect">
              <a:avLst/>
            </a:prstGeom>
            <a:solidFill>
              <a:srgbClr val="01304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latin typeface="Times" pitchFamily="-97" charset="0"/>
              </a:endParaRPr>
            </a:p>
          </p:txBody>
        </p:sp>
        <p:sp>
          <p:nvSpPr>
            <p:cNvPr id="265" name="Rectangle 264"/>
            <p:cNvSpPr/>
            <p:nvPr/>
          </p:nvSpPr>
          <p:spPr bwMode="auto">
            <a:xfrm>
              <a:off x="7133444" y="4313314"/>
              <a:ext cx="2211293" cy="234780"/>
            </a:xfrm>
            <a:prstGeom prst="rect">
              <a:avLst/>
            </a:prstGeom>
            <a:noFill/>
            <a:ln w="9525"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a:lnSpc>
                  <a:spcPct val="85000"/>
                </a:lnSpc>
                <a:spcBef>
                  <a:spcPts val="200"/>
                </a:spcBef>
              </a:pPr>
              <a:r>
                <a:rPr lang="en-US" sz="1200" dirty="0">
                  <a:solidFill>
                    <a:srgbClr val="FFFFFF"/>
                  </a:solidFill>
                  <a:latin typeface="Arial"/>
                  <a:cs typeface="Arial"/>
                </a:rPr>
                <a:t>Mobile Apps</a:t>
              </a:r>
            </a:p>
          </p:txBody>
        </p:sp>
        <p:grpSp>
          <p:nvGrpSpPr>
            <p:cNvPr id="291" name="Group 290" descr="Pie Chart Icon"/>
            <p:cNvGrpSpPr/>
            <p:nvPr/>
          </p:nvGrpSpPr>
          <p:grpSpPr>
            <a:xfrm>
              <a:off x="7280863" y="4594503"/>
              <a:ext cx="771837" cy="810809"/>
              <a:chOff x="6808344" y="2256539"/>
              <a:chExt cx="2335656" cy="2453575"/>
            </a:xfrm>
            <a:solidFill>
              <a:srgbClr val="FFFFFF"/>
            </a:solidFill>
          </p:grpSpPr>
          <p:sp>
            <p:nvSpPr>
              <p:cNvPr id="292" name="Freeform 34"/>
              <p:cNvSpPr>
                <a:spLocks/>
              </p:cNvSpPr>
              <p:nvPr/>
            </p:nvSpPr>
            <p:spPr bwMode="auto">
              <a:xfrm>
                <a:off x="6808344" y="2256539"/>
                <a:ext cx="1060450" cy="1114425"/>
              </a:xfrm>
              <a:custGeom>
                <a:avLst/>
                <a:gdLst/>
                <a:ahLst/>
                <a:cxnLst>
                  <a:cxn ang="0">
                    <a:pos x="668" y="702"/>
                  </a:cxn>
                  <a:cxn ang="0">
                    <a:pos x="0" y="484"/>
                  </a:cxn>
                  <a:cxn ang="0">
                    <a:pos x="0" y="484"/>
                  </a:cxn>
                  <a:cxn ang="0">
                    <a:pos x="10" y="458"/>
                  </a:cxn>
                  <a:cxn ang="0">
                    <a:pos x="20" y="431"/>
                  </a:cxn>
                  <a:cxn ang="0">
                    <a:pos x="31" y="404"/>
                  </a:cxn>
                  <a:cxn ang="0">
                    <a:pos x="43" y="379"/>
                  </a:cxn>
                  <a:cxn ang="0">
                    <a:pos x="57" y="355"/>
                  </a:cxn>
                  <a:cxn ang="0">
                    <a:pos x="71" y="330"/>
                  </a:cxn>
                  <a:cxn ang="0">
                    <a:pos x="86" y="307"/>
                  </a:cxn>
                  <a:cxn ang="0">
                    <a:pos x="101" y="285"/>
                  </a:cxn>
                  <a:cxn ang="0">
                    <a:pos x="118" y="263"/>
                  </a:cxn>
                  <a:cxn ang="0">
                    <a:pos x="135" y="241"/>
                  </a:cxn>
                  <a:cxn ang="0">
                    <a:pos x="153" y="222"/>
                  </a:cxn>
                  <a:cxn ang="0">
                    <a:pos x="171" y="202"/>
                  </a:cxn>
                  <a:cxn ang="0">
                    <a:pos x="191" y="183"/>
                  </a:cxn>
                  <a:cxn ang="0">
                    <a:pos x="212" y="166"/>
                  </a:cxn>
                  <a:cxn ang="0">
                    <a:pos x="233" y="147"/>
                  </a:cxn>
                  <a:cxn ang="0">
                    <a:pos x="254" y="132"/>
                  </a:cxn>
                  <a:cxn ang="0">
                    <a:pos x="276" y="117"/>
                  </a:cxn>
                  <a:cxn ang="0">
                    <a:pos x="299" y="101"/>
                  </a:cxn>
                  <a:cxn ang="0">
                    <a:pos x="321" y="89"/>
                  </a:cxn>
                  <a:cxn ang="0">
                    <a:pos x="345" y="76"/>
                  </a:cxn>
                  <a:cxn ang="0">
                    <a:pos x="370" y="63"/>
                  </a:cxn>
                  <a:cxn ang="0">
                    <a:pos x="394" y="53"/>
                  </a:cxn>
                  <a:cxn ang="0">
                    <a:pos x="421" y="44"/>
                  </a:cxn>
                  <a:cxn ang="0">
                    <a:pos x="446" y="34"/>
                  </a:cxn>
                  <a:cxn ang="0">
                    <a:pos x="473" y="27"/>
                  </a:cxn>
                  <a:cxn ang="0">
                    <a:pos x="500" y="20"/>
                  </a:cxn>
                  <a:cxn ang="0">
                    <a:pos x="526" y="13"/>
                  </a:cxn>
                  <a:cxn ang="0">
                    <a:pos x="554" y="9"/>
                  </a:cxn>
                  <a:cxn ang="0">
                    <a:pos x="582" y="4"/>
                  </a:cxn>
                  <a:cxn ang="0">
                    <a:pos x="611" y="2"/>
                  </a:cxn>
                  <a:cxn ang="0">
                    <a:pos x="639" y="0"/>
                  </a:cxn>
                  <a:cxn ang="0">
                    <a:pos x="668" y="0"/>
                  </a:cxn>
                  <a:cxn ang="0">
                    <a:pos x="668" y="702"/>
                  </a:cxn>
                </a:cxnLst>
                <a:rect l="0" t="0" r="r" b="b"/>
                <a:pathLst>
                  <a:path w="668" h="702">
                    <a:moveTo>
                      <a:pt x="668" y="702"/>
                    </a:moveTo>
                    <a:lnTo>
                      <a:pt x="0" y="484"/>
                    </a:lnTo>
                    <a:lnTo>
                      <a:pt x="0" y="484"/>
                    </a:lnTo>
                    <a:lnTo>
                      <a:pt x="10" y="458"/>
                    </a:lnTo>
                    <a:lnTo>
                      <a:pt x="20" y="431"/>
                    </a:lnTo>
                    <a:lnTo>
                      <a:pt x="31" y="404"/>
                    </a:lnTo>
                    <a:lnTo>
                      <a:pt x="43" y="379"/>
                    </a:lnTo>
                    <a:lnTo>
                      <a:pt x="57" y="355"/>
                    </a:lnTo>
                    <a:lnTo>
                      <a:pt x="71" y="330"/>
                    </a:lnTo>
                    <a:lnTo>
                      <a:pt x="86" y="307"/>
                    </a:lnTo>
                    <a:lnTo>
                      <a:pt x="101" y="285"/>
                    </a:lnTo>
                    <a:lnTo>
                      <a:pt x="118" y="263"/>
                    </a:lnTo>
                    <a:lnTo>
                      <a:pt x="135" y="241"/>
                    </a:lnTo>
                    <a:lnTo>
                      <a:pt x="153" y="222"/>
                    </a:lnTo>
                    <a:lnTo>
                      <a:pt x="171" y="202"/>
                    </a:lnTo>
                    <a:lnTo>
                      <a:pt x="191" y="183"/>
                    </a:lnTo>
                    <a:lnTo>
                      <a:pt x="212" y="166"/>
                    </a:lnTo>
                    <a:lnTo>
                      <a:pt x="233" y="147"/>
                    </a:lnTo>
                    <a:lnTo>
                      <a:pt x="254" y="132"/>
                    </a:lnTo>
                    <a:lnTo>
                      <a:pt x="276" y="117"/>
                    </a:lnTo>
                    <a:lnTo>
                      <a:pt x="299" y="101"/>
                    </a:lnTo>
                    <a:lnTo>
                      <a:pt x="321" y="89"/>
                    </a:lnTo>
                    <a:lnTo>
                      <a:pt x="345" y="76"/>
                    </a:lnTo>
                    <a:lnTo>
                      <a:pt x="370" y="63"/>
                    </a:lnTo>
                    <a:lnTo>
                      <a:pt x="394" y="53"/>
                    </a:lnTo>
                    <a:lnTo>
                      <a:pt x="421" y="44"/>
                    </a:lnTo>
                    <a:lnTo>
                      <a:pt x="446" y="34"/>
                    </a:lnTo>
                    <a:lnTo>
                      <a:pt x="473" y="27"/>
                    </a:lnTo>
                    <a:lnTo>
                      <a:pt x="500" y="20"/>
                    </a:lnTo>
                    <a:lnTo>
                      <a:pt x="526" y="13"/>
                    </a:lnTo>
                    <a:lnTo>
                      <a:pt x="554" y="9"/>
                    </a:lnTo>
                    <a:lnTo>
                      <a:pt x="582" y="4"/>
                    </a:lnTo>
                    <a:lnTo>
                      <a:pt x="611" y="2"/>
                    </a:lnTo>
                    <a:lnTo>
                      <a:pt x="639" y="0"/>
                    </a:lnTo>
                    <a:lnTo>
                      <a:pt x="668" y="0"/>
                    </a:lnTo>
                    <a:lnTo>
                      <a:pt x="668" y="7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293" name="Freeform 35"/>
              <p:cNvSpPr>
                <a:spLocks/>
              </p:cNvSpPr>
              <p:nvPr/>
            </p:nvSpPr>
            <p:spPr bwMode="auto">
              <a:xfrm>
                <a:off x="6915150" y="2482851"/>
                <a:ext cx="2228850" cy="2227263"/>
              </a:xfrm>
              <a:custGeom>
                <a:avLst/>
                <a:gdLst/>
                <a:ahLst/>
                <a:cxnLst>
                  <a:cxn ang="0">
                    <a:pos x="702" y="0"/>
                  </a:cxn>
                  <a:cxn ang="0">
                    <a:pos x="739" y="0"/>
                  </a:cxn>
                  <a:cxn ang="0">
                    <a:pos x="809" y="7"/>
                  </a:cxn>
                  <a:cxn ang="0">
                    <a:pos x="878" y="21"/>
                  </a:cxn>
                  <a:cxn ang="0">
                    <a:pos x="944" y="42"/>
                  </a:cxn>
                  <a:cxn ang="0">
                    <a:pos x="1007" y="68"/>
                  </a:cxn>
                  <a:cxn ang="0">
                    <a:pos x="1067" y="101"/>
                  </a:cxn>
                  <a:cxn ang="0">
                    <a:pos x="1122" y="139"/>
                  </a:cxn>
                  <a:cxn ang="0">
                    <a:pos x="1175" y="181"/>
                  </a:cxn>
                  <a:cxn ang="0">
                    <a:pos x="1221" y="228"/>
                  </a:cxn>
                  <a:cxn ang="0">
                    <a:pos x="1265" y="280"/>
                  </a:cxn>
                  <a:cxn ang="0">
                    <a:pos x="1303" y="336"/>
                  </a:cxn>
                  <a:cxn ang="0">
                    <a:pos x="1335" y="397"/>
                  </a:cxn>
                  <a:cxn ang="0">
                    <a:pos x="1362" y="460"/>
                  </a:cxn>
                  <a:cxn ang="0">
                    <a:pos x="1383" y="526"/>
                  </a:cxn>
                  <a:cxn ang="0">
                    <a:pos x="1397" y="595"/>
                  </a:cxn>
                  <a:cxn ang="0">
                    <a:pos x="1404" y="665"/>
                  </a:cxn>
                  <a:cxn ang="0">
                    <a:pos x="1404" y="701"/>
                  </a:cxn>
                  <a:cxn ang="0">
                    <a:pos x="1401" y="773"/>
                  </a:cxn>
                  <a:cxn ang="0">
                    <a:pos x="1390" y="843"/>
                  </a:cxn>
                  <a:cxn ang="0">
                    <a:pos x="1373" y="909"/>
                  </a:cxn>
                  <a:cxn ang="0">
                    <a:pos x="1349" y="973"/>
                  </a:cxn>
                  <a:cxn ang="0">
                    <a:pos x="1320" y="1035"/>
                  </a:cxn>
                  <a:cxn ang="0">
                    <a:pos x="1285" y="1093"/>
                  </a:cxn>
                  <a:cxn ang="0">
                    <a:pos x="1244" y="1147"/>
                  </a:cxn>
                  <a:cxn ang="0">
                    <a:pos x="1199" y="1197"/>
                  </a:cxn>
                  <a:cxn ang="0">
                    <a:pos x="1148" y="1243"/>
                  </a:cxn>
                  <a:cxn ang="0">
                    <a:pos x="1095" y="1284"/>
                  </a:cxn>
                  <a:cxn ang="0">
                    <a:pos x="1038" y="1319"/>
                  </a:cxn>
                  <a:cxn ang="0">
                    <a:pos x="976" y="1348"/>
                  </a:cxn>
                  <a:cxn ang="0">
                    <a:pos x="911" y="1371"/>
                  </a:cxn>
                  <a:cxn ang="0">
                    <a:pos x="844" y="1389"/>
                  </a:cxn>
                  <a:cxn ang="0">
                    <a:pos x="774" y="1399"/>
                  </a:cxn>
                  <a:cxn ang="0">
                    <a:pos x="702" y="1403"/>
                  </a:cxn>
                  <a:cxn ang="0">
                    <a:pos x="666" y="1401"/>
                  </a:cxn>
                  <a:cxn ang="0">
                    <a:pos x="595" y="1394"/>
                  </a:cxn>
                  <a:cxn ang="0">
                    <a:pos x="527" y="1380"/>
                  </a:cxn>
                  <a:cxn ang="0">
                    <a:pos x="461" y="1361"/>
                  </a:cxn>
                  <a:cxn ang="0">
                    <a:pos x="397" y="1334"/>
                  </a:cxn>
                  <a:cxn ang="0">
                    <a:pos x="338" y="1302"/>
                  </a:cxn>
                  <a:cxn ang="0">
                    <a:pos x="282" y="1264"/>
                  </a:cxn>
                  <a:cxn ang="0">
                    <a:pos x="230" y="1220"/>
                  </a:cxn>
                  <a:cxn ang="0">
                    <a:pos x="183" y="1173"/>
                  </a:cxn>
                  <a:cxn ang="0">
                    <a:pos x="139" y="1121"/>
                  </a:cxn>
                  <a:cxn ang="0">
                    <a:pos x="101" y="1065"/>
                  </a:cxn>
                  <a:cxn ang="0">
                    <a:pos x="69" y="1006"/>
                  </a:cxn>
                  <a:cxn ang="0">
                    <a:pos x="42" y="943"/>
                  </a:cxn>
                  <a:cxn ang="0">
                    <a:pos x="23" y="877"/>
                  </a:cxn>
                  <a:cxn ang="0">
                    <a:pos x="9" y="808"/>
                  </a:cxn>
                  <a:cxn ang="0">
                    <a:pos x="2" y="736"/>
                  </a:cxn>
                  <a:cxn ang="0">
                    <a:pos x="0" y="701"/>
                  </a:cxn>
                  <a:cxn ang="0">
                    <a:pos x="2" y="645"/>
                  </a:cxn>
                  <a:cxn ang="0">
                    <a:pos x="9" y="590"/>
                  </a:cxn>
                  <a:cxn ang="0">
                    <a:pos x="18" y="538"/>
                  </a:cxn>
                  <a:cxn ang="0">
                    <a:pos x="34" y="484"/>
                  </a:cxn>
                </a:cxnLst>
                <a:rect l="0" t="0" r="r" b="b"/>
                <a:pathLst>
                  <a:path w="1404" h="1403">
                    <a:moveTo>
                      <a:pt x="702" y="701"/>
                    </a:moveTo>
                    <a:lnTo>
                      <a:pt x="702" y="0"/>
                    </a:lnTo>
                    <a:lnTo>
                      <a:pt x="702" y="0"/>
                    </a:lnTo>
                    <a:lnTo>
                      <a:pt x="739" y="0"/>
                    </a:lnTo>
                    <a:lnTo>
                      <a:pt x="774" y="2"/>
                    </a:lnTo>
                    <a:lnTo>
                      <a:pt x="809" y="7"/>
                    </a:lnTo>
                    <a:lnTo>
                      <a:pt x="844" y="14"/>
                    </a:lnTo>
                    <a:lnTo>
                      <a:pt x="878" y="21"/>
                    </a:lnTo>
                    <a:lnTo>
                      <a:pt x="911" y="30"/>
                    </a:lnTo>
                    <a:lnTo>
                      <a:pt x="944" y="42"/>
                    </a:lnTo>
                    <a:lnTo>
                      <a:pt x="976" y="54"/>
                    </a:lnTo>
                    <a:lnTo>
                      <a:pt x="1007" y="68"/>
                    </a:lnTo>
                    <a:lnTo>
                      <a:pt x="1038" y="84"/>
                    </a:lnTo>
                    <a:lnTo>
                      <a:pt x="1067" y="101"/>
                    </a:lnTo>
                    <a:lnTo>
                      <a:pt x="1095" y="119"/>
                    </a:lnTo>
                    <a:lnTo>
                      <a:pt x="1122" y="139"/>
                    </a:lnTo>
                    <a:lnTo>
                      <a:pt x="1148" y="160"/>
                    </a:lnTo>
                    <a:lnTo>
                      <a:pt x="1175" y="181"/>
                    </a:lnTo>
                    <a:lnTo>
                      <a:pt x="1199" y="204"/>
                    </a:lnTo>
                    <a:lnTo>
                      <a:pt x="1221" y="228"/>
                    </a:lnTo>
                    <a:lnTo>
                      <a:pt x="1244" y="255"/>
                    </a:lnTo>
                    <a:lnTo>
                      <a:pt x="1265" y="280"/>
                    </a:lnTo>
                    <a:lnTo>
                      <a:pt x="1285" y="308"/>
                    </a:lnTo>
                    <a:lnTo>
                      <a:pt x="1303" y="336"/>
                    </a:lnTo>
                    <a:lnTo>
                      <a:pt x="1320" y="366"/>
                    </a:lnTo>
                    <a:lnTo>
                      <a:pt x="1335" y="397"/>
                    </a:lnTo>
                    <a:lnTo>
                      <a:pt x="1349" y="428"/>
                    </a:lnTo>
                    <a:lnTo>
                      <a:pt x="1362" y="460"/>
                    </a:lnTo>
                    <a:lnTo>
                      <a:pt x="1373" y="492"/>
                    </a:lnTo>
                    <a:lnTo>
                      <a:pt x="1383" y="526"/>
                    </a:lnTo>
                    <a:lnTo>
                      <a:pt x="1390" y="560"/>
                    </a:lnTo>
                    <a:lnTo>
                      <a:pt x="1397" y="595"/>
                    </a:lnTo>
                    <a:lnTo>
                      <a:pt x="1401" y="630"/>
                    </a:lnTo>
                    <a:lnTo>
                      <a:pt x="1404" y="665"/>
                    </a:lnTo>
                    <a:lnTo>
                      <a:pt x="1404" y="701"/>
                    </a:lnTo>
                    <a:lnTo>
                      <a:pt x="1404" y="701"/>
                    </a:lnTo>
                    <a:lnTo>
                      <a:pt x="1404" y="736"/>
                    </a:lnTo>
                    <a:lnTo>
                      <a:pt x="1401" y="773"/>
                    </a:lnTo>
                    <a:lnTo>
                      <a:pt x="1397" y="808"/>
                    </a:lnTo>
                    <a:lnTo>
                      <a:pt x="1390" y="843"/>
                    </a:lnTo>
                    <a:lnTo>
                      <a:pt x="1383" y="877"/>
                    </a:lnTo>
                    <a:lnTo>
                      <a:pt x="1373" y="909"/>
                    </a:lnTo>
                    <a:lnTo>
                      <a:pt x="1362" y="943"/>
                    </a:lnTo>
                    <a:lnTo>
                      <a:pt x="1349" y="973"/>
                    </a:lnTo>
                    <a:lnTo>
                      <a:pt x="1335" y="1006"/>
                    </a:lnTo>
                    <a:lnTo>
                      <a:pt x="1320" y="1035"/>
                    </a:lnTo>
                    <a:lnTo>
                      <a:pt x="1303" y="1065"/>
                    </a:lnTo>
                    <a:lnTo>
                      <a:pt x="1285" y="1093"/>
                    </a:lnTo>
                    <a:lnTo>
                      <a:pt x="1265" y="1121"/>
                    </a:lnTo>
                    <a:lnTo>
                      <a:pt x="1244" y="1147"/>
                    </a:lnTo>
                    <a:lnTo>
                      <a:pt x="1221" y="1173"/>
                    </a:lnTo>
                    <a:lnTo>
                      <a:pt x="1199" y="1197"/>
                    </a:lnTo>
                    <a:lnTo>
                      <a:pt x="1175" y="1220"/>
                    </a:lnTo>
                    <a:lnTo>
                      <a:pt x="1148" y="1243"/>
                    </a:lnTo>
                    <a:lnTo>
                      <a:pt x="1122" y="1264"/>
                    </a:lnTo>
                    <a:lnTo>
                      <a:pt x="1095" y="1284"/>
                    </a:lnTo>
                    <a:lnTo>
                      <a:pt x="1067" y="1302"/>
                    </a:lnTo>
                    <a:lnTo>
                      <a:pt x="1038" y="1319"/>
                    </a:lnTo>
                    <a:lnTo>
                      <a:pt x="1007" y="1334"/>
                    </a:lnTo>
                    <a:lnTo>
                      <a:pt x="976" y="1348"/>
                    </a:lnTo>
                    <a:lnTo>
                      <a:pt x="944" y="1361"/>
                    </a:lnTo>
                    <a:lnTo>
                      <a:pt x="911" y="1371"/>
                    </a:lnTo>
                    <a:lnTo>
                      <a:pt x="878" y="1380"/>
                    </a:lnTo>
                    <a:lnTo>
                      <a:pt x="844" y="1389"/>
                    </a:lnTo>
                    <a:lnTo>
                      <a:pt x="809" y="1394"/>
                    </a:lnTo>
                    <a:lnTo>
                      <a:pt x="774" y="1399"/>
                    </a:lnTo>
                    <a:lnTo>
                      <a:pt x="739" y="1401"/>
                    </a:lnTo>
                    <a:lnTo>
                      <a:pt x="702" y="1403"/>
                    </a:lnTo>
                    <a:lnTo>
                      <a:pt x="702" y="1403"/>
                    </a:lnTo>
                    <a:lnTo>
                      <a:pt x="666" y="1401"/>
                    </a:lnTo>
                    <a:lnTo>
                      <a:pt x="630" y="1399"/>
                    </a:lnTo>
                    <a:lnTo>
                      <a:pt x="595" y="1394"/>
                    </a:lnTo>
                    <a:lnTo>
                      <a:pt x="560" y="1389"/>
                    </a:lnTo>
                    <a:lnTo>
                      <a:pt x="527" y="1380"/>
                    </a:lnTo>
                    <a:lnTo>
                      <a:pt x="493" y="1371"/>
                    </a:lnTo>
                    <a:lnTo>
                      <a:pt x="461" y="1361"/>
                    </a:lnTo>
                    <a:lnTo>
                      <a:pt x="428" y="1348"/>
                    </a:lnTo>
                    <a:lnTo>
                      <a:pt x="397" y="1334"/>
                    </a:lnTo>
                    <a:lnTo>
                      <a:pt x="368" y="1319"/>
                    </a:lnTo>
                    <a:lnTo>
                      <a:pt x="338" y="1302"/>
                    </a:lnTo>
                    <a:lnTo>
                      <a:pt x="310" y="1284"/>
                    </a:lnTo>
                    <a:lnTo>
                      <a:pt x="282" y="1264"/>
                    </a:lnTo>
                    <a:lnTo>
                      <a:pt x="256" y="1243"/>
                    </a:lnTo>
                    <a:lnTo>
                      <a:pt x="230" y="1220"/>
                    </a:lnTo>
                    <a:lnTo>
                      <a:pt x="205" y="1197"/>
                    </a:lnTo>
                    <a:lnTo>
                      <a:pt x="183" y="1173"/>
                    </a:lnTo>
                    <a:lnTo>
                      <a:pt x="160" y="1147"/>
                    </a:lnTo>
                    <a:lnTo>
                      <a:pt x="139" y="1121"/>
                    </a:lnTo>
                    <a:lnTo>
                      <a:pt x="119" y="1093"/>
                    </a:lnTo>
                    <a:lnTo>
                      <a:pt x="101" y="1065"/>
                    </a:lnTo>
                    <a:lnTo>
                      <a:pt x="84" y="1035"/>
                    </a:lnTo>
                    <a:lnTo>
                      <a:pt x="69" y="1006"/>
                    </a:lnTo>
                    <a:lnTo>
                      <a:pt x="55" y="973"/>
                    </a:lnTo>
                    <a:lnTo>
                      <a:pt x="42" y="943"/>
                    </a:lnTo>
                    <a:lnTo>
                      <a:pt x="31" y="909"/>
                    </a:lnTo>
                    <a:lnTo>
                      <a:pt x="23" y="877"/>
                    </a:lnTo>
                    <a:lnTo>
                      <a:pt x="14" y="843"/>
                    </a:lnTo>
                    <a:lnTo>
                      <a:pt x="9" y="808"/>
                    </a:lnTo>
                    <a:lnTo>
                      <a:pt x="4" y="773"/>
                    </a:lnTo>
                    <a:lnTo>
                      <a:pt x="2" y="736"/>
                    </a:lnTo>
                    <a:lnTo>
                      <a:pt x="0" y="701"/>
                    </a:lnTo>
                    <a:lnTo>
                      <a:pt x="0" y="701"/>
                    </a:lnTo>
                    <a:lnTo>
                      <a:pt x="0" y="672"/>
                    </a:lnTo>
                    <a:lnTo>
                      <a:pt x="2" y="645"/>
                    </a:lnTo>
                    <a:lnTo>
                      <a:pt x="4" y="617"/>
                    </a:lnTo>
                    <a:lnTo>
                      <a:pt x="9" y="590"/>
                    </a:lnTo>
                    <a:lnTo>
                      <a:pt x="13" y="565"/>
                    </a:lnTo>
                    <a:lnTo>
                      <a:pt x="18" y="538"/>
                    </a:lnTo>
                    <a:lnTo>
                      <a:pt x="27" y="512"/>
                    </a:lnTo>
                    <a:lnTo>
                      <a:pt x="34" y="484"/>
                    </a:lnTo>
                    <a:lnTo>
                      <a:pt x="702" y="701"/>
                    </a:lnTo>
                    <a:close/>
                  </a:path>
                </a:pathLst>
              </a:custGeom>
              <a:solidFill>
                <a:srgbClr val="0A7832"/>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grpSp>
        <p:sp>
          <p:nvSpPr>
            <p:cNvPr id="294" name="Rectangle 70"/>
            <p:cNvSpPr>
              <a:spLocks noChangeArrowheads="1"/>
            </p:cNvSpPr>
            <p:nvPr/>
          </p:nvSpPr>
          <p:spPr bwMode="auto">
            <a:xfrm>
              <a:off x="8176353" y="4747685"/>
              <a:ext cx="1179357" cy="737098"/>
            </a:xfrm>
            <a:prstGeom prst="rect">
              <a:avLst/>
            </a:prstGeom>
            <a:noFill/>
            <a:ln w="9525">
              <a:noFill/>
              <a:miter lim="800000"/>
              <a:headEnd/>
              <a:tailEnd/>
            </a:ln>
          </p:spPr>
          <p:txBody>
            <a:bodyPr lIns="45720" tIns="18288" rIns="27432" bIns="0"/>
            <a:lstStyle/>
            <a:p>
              <a:pPr>
                <a:lnSpc>
                  <a:spcPct val="85000"/>
                </a:lnSpc>
                <a:spcBef>
                  <a:spcPts val="200"/>
                </a:spcBef>
              </a:pPr>
              <a:r>
                <a:rPr lang="en-US" sz="3600" b="1" dirty="0">
                  <a:solidFill>
                    <a:srgbClr val="FFFFFF"/>
                  </a:solidFill>
                  <a:latin typeface="Arial Narrow" pitchFamily="34" charset="0"/>
                </a:rPr>
                <a:t>31%</a:t>
              </a:r>
              <a:endParaRPr lang="en-US" sz="3600" dirty="0">
                <a:solidFill>
                  <a:srgbClr val="FFFFFF"/>
                </a:solidFill>
                <a:latin typeface="Arial Narrow" pitchFamily="112" charset="0"/>
              </a:endParaRPr>
            </a:p>
          </p:txBody>
        </p:sp>
        <p:sp>
          <p:nvSpPr>
            <p:cNvPr id="266" name="Rectangle 265"/>
            <p:cNvSpPr/>
            <p:nvPr/>
          </p:nvSpPr>
          <p:spPr>
            <a:xfrm>
              <a:off x="7274354" y="5560049"/>
              <a:ext cx="1984122" cy="477754"/>
            </a:xfrm>
            <a:prstGeom prst="rect">
              <a:avLst/>
            </a:prstGeom>
          </p:spPr>
          <p:txBody>
            <a:bodyPr wrap="square" lIns="0" tIns="0" rIns="0" bIns="0">
              <a:spAutoFit/>
            </a:bodyPr>
            <a:lstStyle/>
            <a:p>
              <a:pPr>
                <a:lnSpc>
                  <a:spcPct val="90000"/>
                </a:lnSpc>
                <a:spcBef>
                  <a:spcPts val="100"/>
                </a:spcBef>
              </a:pPr>
              <a:r>
                <a:rPr lang="en-US" sz="1000" i="1" dirty="0">
                  <a:solidFill>
                    <a:srgbClr val="FFFFFF">
                      <a:alpha val="50000"/>
                    </a:srgbClr>
                  </a:solidFill>
                  <a:latin typeface="Arial Narrow"/>
                  <a:cs typeface="Arial Narrow"/>
                </a:rPr>
                <a:t>Mobile apps accounted for global digital commerce volumes in 2017.</a:t>
              </a:r>
              <a:endParaRPr lang="en-US" sz="1100" i="1" dirty="0">
                <a:solidFill>
                  <a:srgbClr val="FFFFFF">
                    <a:alpha val="50000"/>
                  </a:srgbClr>
                </a:solidFill>
                <a:latin typeface="Arial Narrow"/>
                <a:cs typeface="Arial Narrow"/>
              </a:endParaRPr>
            </a:p>
            <a:p>
              <a:pPr>
                <a:lnSpc>
                  <a:spcPct val="90000"/>
                </a:lnSpc>
                <a:spcBef>
                  <a:spcPts val="100"/>
                </a:spcBef>
              </a:pPr>
              <a:r>
                <a:rPr lang="en-US" sz="1100" i="1" dirty="0">
                  <a:solidFill>
                    <a:srgbClr val="FFFFFF">
                      <a:alpha val="50000"/>
                    </a:srgbClr>
                  </a:solidFill>
                  <a:latin typeface="Arial Narrow"/>
                  <a:cs typeface="Arial Narrow"/>
                </a:rPr>
                <a:t>                                 </a:t>
              </a:r>
              <a:r>
                <a:rPr lang="en-US" sz="800" i="1" dirty="0">
                  <a:solidFill>
                    <a:srgbClr val="FFFFFF">
                      <a:alpha val="50000"/>
                    </a:srgbClr>
                  </a:solidFill>
                  <a:latin typeface="Arial Narrow"/>
                  <a:cs typeface="Arial Narrow"/>
                </a:rPr>
                <a:t>GCI Analytics</a:t>
              </a:r>
              <a:endParaRPr lang="en-US" sz="1100" i="1" dirty="0">
                <a:solidFill>
                  <a:srgbClr val="FFFFFF">
                    <a:alpha val="50000"/>
                  </a:srgbClr>
                </a:solidFill>
                <a:latin typeface="Arial Narrow"/>
                <a:cs typeface="Arial Narrow"/>
              </a:endParaRPr>
            </a:p>
          </p:txBody>
        </p:sp>
        <p:sp>
          <p:nvSpPr>
            <p:cNvPr id="262" name="Round Diagonal Corner Rectangle 261" descr="Element 6 Shape"/>
            <p:cNvSpPr/>
            <p:nvPr/>
          </p:nvSpPr>
          <p:spPr bwMode="auto">
            <a:xfrm flipH="1">
              <a:off x="9592486" y="4253255"/>
              <a:ext cx="2161601" cy="1842745"/>
            </a:xfrm>
            <a:prstGeom prst="round2DiagRect">
              <a:avLst/>
            </a:prstGeom>
            <a:solidFill>
              <a:srgbClr val="01304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0" dirty="0">
                <a:latin typeface="Times" pitchFamily="-97" charset="0"/>
              </a:endParaRPr>
            </a:p>
          </p:txBody>
        </p:sp>
        <p:sp>
          <p:nvSpPr>
            <p:cNvPr id="267" name="Rectangle 266"/>
            <p:cNvSpPr/>
            <p:nvPr/>
          </p:nvSpPr>
          <p:spPr bwMode="auto">
            <a:xfrm>
              <a:off x="9616505" y="4313313"/>
              <a:ext cx="2137583" cy="234779"/>
            </a:xfrm>
            <a:prstGeom prst="rect">
              <a:avLst/>
            </a:prstGeom>
            <a:noFill/>
            <a:ln w="9525"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a:lnSpc>
                  <a:spcPct val="85000"/>
                </a:lnSpc>
                <a:spcBef>
                  <a:spcPts val="200"/>
                </a:spcBef>
              </a:pPr>
              <a:r>
                <a:rPr lang="en-US" sz="1200" dirty="0">
                  <a:solidFill>
                    <a:srgbClr val="FFFFFF"/>
                  </a:solidFill>
                  <a:latin typeface="Arial"/>
                  <a:cs typeface="Arial"/>
                </a:rPr>
                <a:t>Japanese Market</a:t>
              </a:r>
            </a:p>
          </p:txBody>
        </p:sp>
        <p:sp>
          <p:nvSpPr>
            <p:cNvPr id="287" name="Freeform 24" descr="Line Chart Icon"/>
            <p:cNvSpPr>
              <a:spLocks/>
            </p:cNvSpPr>
            <p:nvPr/>
          </p:nvSpPr>
          <p:spPr bwMode="auto">
            <a:xfrm>
              <a:off x="9784031" y="4699803"/>
              <a:ext cx="864412" cy="571341"/>
            </a:xfrm>
            <a:custGeom>
              <a:avLst/>
              <a:gdLst/>
              <a:ahLst/>
              <a:cxnLst>
                <a:cxn ang="0">
                  <a:pos x="1863" y="1284"/>
                </a:cxn>
                <a:cxn ang="0">
                  <a:pos x="1863" y="40"/>
                </a:cxn>
                <a:cxn ang="0">
                  <a:pos x="1715" y="298"/>
                </a:cxn>
                <a:cxn ang="0">
                  <a:pos x="1379" y="594"/>
                </a:cxn>
                <a:cxn ang="0">
                  <a:pos x="1040" y="558"/>
                </a:cxn>
                <a:cxn ang="0">
                  <a:pos x="700" y="852"/>
                </a:cxn>
                <a:cxn ang="0">
                  <a:pos x="368" y="775"/>
                </a:cxn>
                <a:cxn ang="0">
                  <a:pos x="53" y="1011"/>
                </a:cxn>
                <a:cxn ang="0">
                  <a:pos x="53" y="0"/>
                </a:cxn>
                <a:cxn ang="0">
                  <a:pos x="0" y="0"/>
                </a:cxn>
                <a:cxn ang="0">
                  <a:pos x="0" y="1337"/>
                </a:cxn>
                <a:cxn ang="0">
                  <a:pos x="1909" y="1337"/>
                </a:cxn>
                <a:cxn ang="0">
                  <a:pos x="1909" y="1284"/>
                </a:cxn>
                <a:cxn ang="0">
                  <a:pos x="1863" y="1284"/>
                </a:cxn>
              </a:cxnLst>
              <a:rect l="0" t="0" r="r" b="b"/>
              <a:pathLst>
                <a:path w="1909" h="1337">
                  <a:moveTo>
                    <a:pt x="1863" y="1284"/>
                  </a:moveTo>
                  <a:lnTo>
                    <a:pt x="1863" y="40"/>
                  </a:lnTo>
                  <a:lnTo>
                    <a:pt x="1715" y="298"/>
                  </a:lnTo>
                  <a:lnTo>
                    <a:pt x="1379" y="594"/>
                  </a:lnTo>
                  <a:lnTo>
                    <a:pt x="1040" y="558"/>
                  </a:lnTo>
                  <a:lnTo>
                    <a:pt x="700" y="852"/>
                  </a:lnTo>
                  <a:lnTo>
                    <a:pt x="368" y="775"/>
                  </a:lnTo>
                  <a:lnTo>
                    <a:pt x="53" y="1011"/>
                  </a:lnTo>
                  <a:lnTo>
                    <a:pt x="53" y="0"/>
                  </a:lnTo>
                  <a:lnTo>
                    <a:pt x="0" y="0"/>
                  </a:lnTo>
                  <a:lnTo>
                    <a:pt x="0" y="1337"/>
                  </a:lnTo>
                  <a:lnTo>
                    <a:pt x="1909" y="1337"/>
                  </a:lnTo>
                  <a:lnTo>
                    <a:pt x="1909" y="1284"/>
                  </a:lnTo>
                  <a:lnTo>
                    <a:pt x="1863" y="128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288" name="Rectangle 70"/>
            <p:cNvSpPr>
              <a:spLocks noChangeArrowheads="1"/>
            </p:cNvSpPr>
            <p:nvPr/>
          </p:nvSpPr>
          <p:spPr bwMode="auto">
            <a:xfrm>
              <a:off x="10648444" y="4724332"/>
              <a:ext cx="1105647" cy="737098"/>
            </a:xfrm>
            <a:prstGeom prst="rect">
              <a:avLst/>
            </a:prstGeom>
            <a:noFill/>
            <a:ln w="9525">
              <a:noFill/>
              <a:miter lim="800000"/>
              <a:headEnd/>
              <a:tailEnd/>
            </a:ln>
          </p:spPr>
          <p:txBody>
            <a:bodyPr lIns="45720" tIns="18288" rIns="27432" bIns="0"/>
            <a:lstStyle/>
            <a:p>
              <a:pPr>
                <a:lnSpc>
                  <a:spcPct val="85000"/>
                </a:lnSpc>
                <a:spcBef>
                  <a:spcPts val="200"/>
                </a:spcBef>
              </a:pPr>
              <a:r>
                <a:rPr lang="en-US" sz="3600" b="1" dirty="0">
                  <a:solidFill>
                    <a:srgbClr val="FFFFFF"/>
                  </a:solidFill>
                  <a:latin typeface="Arial Narrow" pitchFamily="34" charset="0"/>
                </a:rPr>
                <a:t>70%</a:t>
              </a:r>
              <a:endParaRPr lang="en-US" sz="3600" dirty="0">
                <a:solidFill>
                  <a:srgbClr val="FFFFFF"/>
                </a:solidFill>
                <a:latin typeface="Arial Narrow" pitchFamily="112" charset="0"/>
              </a:endParaRPr>
            </a:p>
          </p:txBody>
        </p:sp>
        <p:sp>
          <p:nvSpPr>
            <p:cNvPr id="268" name="Rectangle 267"/>
            <p:cNvSpPr/>
            <p:nvPr/>
          </p:nvSpPr>
          <p:spPr>
            <a:xfrm>
              <a:off x="9742513" y="5422857"/>
              <a:ext cx="1900075" cy="642363"/>
            </a:xfrm>
            <a:prstGeom prst="rect">
              <a:avLst/>
            </a:prstGeom>
          </p:spPr>
          <p:txBody>
            <a:bodyPr wrap="square" lIns="0" tIns="0" rIns="0" bIns="0">
              <a:spAutoFit/>
            </a:bodyPr>
            <a:lstStyle/>
            <a:p>
              <a:pPr>
                <a:lnSpc>
                  <a:spcPct val="90000"/>
                </a:lnSpc>
                <a:spcBef>
                  <a:spcPts val="100"/>
                </a:spcBef>
              </a:pPr>
              <a:r>
                <a:rPr lang="en-US" sz="1000" i="1" dirty="0">
                  <a:solidFill>
                    <a:srgbClr val="FFFFFF">
                      <a:alpha val="50000"/>
                    </a:srgbClr>
                  </a:solidFill>
                  <a:latin typeface="Arial Narrow"/>
                  <a:cs typeface="Arial Narrow"/>
                </a:rPr>
                <a:t>Consumers  still prefer to use cash, mainly due to security concerns with mobile payments</a:t>
              </a:r>
              <a:r>
                <a:rPr lang="en-US" sz="1100" i="1" dirty="0">
                  <a:solidFill>
                    <a:srgbClr val="FFFFFF">
                      <a:alpha val="50000"/>
                    </a:srgbClr>
                  </a:solidFill>
                  <a:latin typeface="Arial Narrow"/>
                  <a:cs typeface="Arial Narrow"/>
                </a:rPr>
                <a:t>.</a:t>
              </a:r>
            </a:p>
            <a:p>
              <a:pPr algn="r">
                <a:lnSpc>
                  <a:spcPct val="90000"/>
                </a:lnSpc>
                <a:spcBef>
                  <a:spcPts val="100"/>
                </a:spcBef>
              </a:pPr>
              <a:r>
                <a:rPr lang="en-US" sz="900" i="1" dirty="0">
                  <a:solidFill>
                    <a:srgbClr val="FFFFFF">
                      <a:alpha val="50000"/>
                    </a:srgbClr>
                  </a:solidFill>
                  <a:latin typeface="Arial Narrow"/>
                  <a:cs typeface="Arial Narrow"/>
                </a:rPr>
                <a:t> McKinsey &amp; Company</a:t>
              </a:r>
              <a:r>
                <a:rPr lang="en-US" sz="1100" i="1" dirty="0">
                  <a:solidFill>
                    <a:srgbClr val="FFFFFF">
                      <a:alpha val="50000"/>
                    </a:srgbClr>
                  </a:solidFill>
                  <a:latin typeface="Arial Narrow"/>
                  <a:cs typeface="Arial Narrow"/>
                </a:rPr>
                <a:t>. </a:t>
              </a:r>
            </a:p>
          </p:txBody>
        </p:sp>
      </p:grpSp>
      <p:pic>
        <p:nvPicPr>
          <p:cNvPr id="1026" name="Picture 2" descr="Image result for mobile wallet animated white">
            <a:extLst>
              <a:ext uri="{FF2B5EF4-FFF2-40B4-BE49-F238E27FC236}">
                <a16:creationId xmlns:a16="http://schemas.microsoft.com/office/drawing/2014/main" id="{10C99267-3521-4CE0-8755-35D39A9125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412" t="11777" r="29497" b="11539"/>
          <a:stretch/>
        </p:blipFill>
        <p:spPr bwMode="auto">
          <a:xfrm>
            <a:off x="3340757" y="3896889"/>
            <a:ext cx="388250" cy="724548"/>
          </a:xfrm>
          <a:prstGeom prst="round2SameRect">
            <a:avLst>
              <a:gd name="adj1" fmla="val 16667"/>
              <a:gd name="adj2" fmla="val 16774"/>
            </a:avLst>
          </a:prstGeom>
          <a:noFill/>
          <a:extLst>
            <a:ext uri="{909E8E84-426E-40DD-AFC4-6F175D3DCCD1}">
              <a14:hiddenFill xmlns:a14="http://schemas.microsoft.com/office/drawing/2010/main">
                <a:solidFill>
                  <a:srgbClr val="FFFFFF"/>
                </a:solidFill>
              </a14:hiddenFill>
            </a:ext>
          </a:extLst>
        </p:spPr>
      </p:pic>
      <p:sp>
        <p:nvSpPr>
          <p:cNvPr id="69" name="Rectangle 70">
            <a:extLst>
              <a:ext uri="{FF2B5EF4-FFF2-40B4-BE49-F238E27FC236}">
                <a16:creationId xmlns:a16="http://schemas.microsoft.com/office/drawing/2014/main" id="{3DBFCD2E-1339-4ED7-9CBA-ACD3F5003787}"/>
              </a:ext>
            </a:extLst>
          </p:cNvPr>
          <p:cNvSpPr>
            <a:spLocks noChangeArrowheads="1"/>
          </p:cNvSpPr>
          <p:nvPr/>
        </p:nvSpPr>
        <p:spPr bwMode="auto">
          <a:xfrm>
            <a:off x="6095981" y="2223772"/>
            <a:ext cx="894821" cy="557131"/>
          </a:xfrm>
          <a:prstGeom prst="rect">
            <a:avLst/>
          </a:prstGeom>
          <a:noFill/>
          <a:ln w="9525">
            <a:noFill/>
            <a:miter lim="800000"/>
            <a:headEnd/>
            <a:tailEnd/>
          </a:ln>
        </p:spPr>
        <p:txBody>
          <a:bodyPr lIns="45720" tIns="18288" rIns="27432" bIns="0"/>
          <a:lstStyle/>
          <a:p>
            <a:pPr>
              <a:lnSpc>
                <a:spcPct val="85000"/>
              </a:lnSpc>
              <a:spcBef>
                <a:spcPts val="200"/>
              </a:spcBef>
            </a:pPr>
            <a:r>
              <a:rPr lang="en-US" sz="3600" b="1" dirty="0">
                <a:solidFill>
                  <a:srgbClr val="FFFFFF"/>
                </a:solidFill>
                <a:latin typeface="Arial Narrow" pitchFamily="34" charset="0"/>
              </a:rPr>
              <a:t>91%</a:t>
            </a:r>
            <a:endParaRPr lang="en-US" sz="3600" dirty="0">
              <a:solidFill>
                <a:srgbClr val="FFFFFF"/>
              </a:solidFill>
              <a:latin typeface="Arial Narrow" pitchFamily="112" charset="0"/>
            </a:endParaRPr>
          </a:p>
        </p:txBody>
      </p:sp>
      <p:sp>
        <p:nvSpPr>
          <p:cNvPr id="71" name="Freeform 24" descr="Line Chart Icon">
            <a:extLst>
              <a:ext uri="{FF2B5EF4-FFF2-40B4-BE49-F238E27FC236}">
                <a16:creationId xmlns:a16="http://schemas.microsoft.com/office/drawing/2014/main" id="{F173C9F4-CBE9-4796-92CC-11422A60FC5A}"/>
              </a:ext>
            </a:extLst>
          </p:cNvPr>
          <p:cNvSpPr>
            <a:spLocks/>
          </p:cNvSpPr>
          <p:nvPr/>
        </p:nvSpPr>
        <p:spPr bwMode="auto">
          <a:xfrm>
            <a:off x="5272219" y="2066532"/>
            <a:ext cx="777084" cy="625164"/>
          </a:xfrm>
          <a:custGeom>
            <a:avLst/>
            <a:gdLst/>
            <a:ahLst/>
            <a:cxnLst>
              <a:cxn ang="0">
                <a:pos x="1863" y="1284"/>
              </a:cxn>
              <a:cxn ang="0">
                <a:pos x="1863" y="40"/>
              </a:cxn>
              <a:cxn ang="0">
                <a:pos x="1715" y="298"/>
              </a:cxn>
              <a:cxn ang="0">
                <a:pos x="1379" y="594"/>
              </a:cxn>
              <a:cxn ang="0">
                <a:pos x="1040" y="558"/>
              </a:cxn>
              <a:cxn ang="0">
                <a:pos x="700" y="852"/>
              </a:cxn>
              <a:cxn ang="0">
                <a:pos x="368" y="775"/>
              </a:cxn>
              <a:cxn ang="0">
                <a:pos x="53" y="1011"/>
              </a:cxn>
              <a:cxn ang="0">
                <a:pos x="53" y="0"/>
              </a:cxn>
              <a:cxn ang="0">
                <a:pos x="0" y="0"/>
              </a:cxn>
              <a:cxn ang="0">
                <a:pos x="0" y="1337"/>
              </a:cxn>
              <a:cxn ang="0">
                <a:pos x="1909" y="1337"/>
              </a:cxn>
              <a:cxn ang="0">
                <a:pos x="1909" y="1284"/>
              </a:cxn>
              <a:cxn ang="0">
                <a:pos x="1863" y="1284"/>
              </a:cxn>
            </a:cxnLst>
            <a:rect l="0" t="0" r="r" b="b"/>
            <a:pathLst>
              <a:path w="1909" h="1337">
                <a:moveTo>
                  <a:pt x="1863" y="1284"/>
                </a:moveTo>
                <a:lnTo>
                  <a:pt x="1863" y="40"/>
                </a:lnTo>
                <a:lnTo>
                  <a:pt x="1715" y="298"/>
                </a:lnTo>
                <a:lnTo>
                  <a:pt x="1379" y="594"/>
                </a:lnTo>
                <a:lnTo>
                  <a:pt x="1040" y="558"/>
                </a:lnTo>
                <a:lnTo>
                  <a:pt x="700" y="852"/>
                </a:lnTo>
                <a:lnTo>
                  <a:pt x="368" y="775"/>
                </a:lnTo>
                <a:lnTo>
                  <a:pt x="53" y="1011"/>
                </a:lnTo>
                <a:lnTo>
                  <a:pt x="53" y="0"/>
                </a:lnTo>
                <a:lnTo>
                  <a:pt x="0" y="0"/>
                </a:lnTo>
                <a:lnTo>
                  <a:pt x="0" y="1337"/>
                </a:lnTo>
                <a:lnTo>
                  <a:pt x="1909" y="1337"/>
                </a:lnTo>
                <a:lnTo>
                  <a:pt x="1909" y="1284"/>
                </a:lnTo>
                <a:lnTo>
                  <a:pt x="1863" y="1284"/>
                </a:lnTo>
                <a:close/>
              </a:path>
            </a:pathLst>
          </a:custGeom>
          <a:solidFill>
            <a:schemeClr val="accent1">
              <a:lumMod val="25000"/>
              <a:lumOff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000" dirty="0"/>
          </a:p>
        </p:txBody>
      </p:sp>
      <p:sp>
        <p:nvSpPr>
          <p:cNvPr id="72" name="Rectangle 71">
            <a:extLst>
              <a:ext uri="{FF2B5EF4-FFF2-40B4-BE49-F238E27FC236}">
                <a16:creationId xmlns:a16="http://schemas.microsoft.com/office/drawing/2014/main" id="{B3F58F25-2166-4512-A55B-877772F68DDD}"/>
              </a:ext>
            </a:extLst>
          </p:cNvPr>
          <p:cNvSpPr/>
          <p:nvPr/>
        </p:nvSpPr>
        <p:spPr bwMode="auto">
          <a:xfrm>
            <a:off x="9126034" y="5208564"/>
            <a:ext cx="1002996" cy="207664"/>
          </a:xfrm>
          <a:prstGeom prst="rect">
            <a:avLst/>
          </a:prstGeom>
          <a:noFill/>
          <a:ln w="9525"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a:lnSpc>
                <a:spcPct val="85000"/>
              </a:lnSpc>
              <a:spcBef>
                <a:spcPts val="200"/>
              </a:spcBef>
            </a:pPr>
            <a:r>
              <a:rPr lang="en-US" sz="1200" dirty="0">
                <a:solidFill>
                  <a:srgbClr val="FFFFFF"/>
                </a:solidFill>
                <a:latin typeface="Arial"/>
                <a:cs typeface="Arial"/>
              </a:rPr>
              <a:t>Prefer Cash</a:t>
            </a:r>
          </a:p>
        </p:txBody>
      </p:sp>
      <p:sp>
        <p:nvSpPr>
          <p:cNvPr id="6" name="TextBox 5">
            <a:extLst>
              <a:ext uri="{FF2B5EF4-FFF2-40B4-BE49-F238E27FC236}">
                <a16:creationId xmlns:a16="http://schemas.microsoft.com/office/drawing/2014/main" id="{3D42EDBA-2301-4487-8997-1D27AB25EDF8}"/>
              </a:ext>
            </a:extLst>
          </p:cNvPr>
          <p:cNvSpPr txBox="1"/>
          <p:nvPr/>
        </p:nvSpPr>
        <p:spPr>
          <a:xfrm>
            <a:off x="309065" y="3552755"/>
            <a:ext cx="2754296" cy="369332"/>
          </a:xfrm>
          <a:prstGeom prst="rect">
            <a:avLst/>
          </a:prstGeom>
          <a:noFill/>
        </p:spPr>
        <p:txBody>
          <a:bodyPr wrap="square" rtlCol="0">
            <a:spAutoFit/>
          </a:bodyPr>
          <a:lstStyle/>
          <a:p>
            <a:r>
              <a:rPr lang="en-US" b="1" dirty="0">
                <a:solidFill>
                  <a:schemeClr val="bg1"/>
                </a:solidFill>
              </a:rPr>
              <a:t>World Population - 2019</a:t>
            </a:r>
          </a:p>
        </p:txBody>
      </p:sp>
      <p:grpSp>
        <p:nvGrpSpPr>
          <p:cNvPr id="66" name="Group 65">
            <a:extLst>
              <a:ext uri="{FF2B5EF4-FFF2-40B4-BE49-F238E27FC236}">
                <a16:creationId xmlns:a16="http://schemas.microsoft.com/office/drawing/2014/main" id="{D6DCCD2E-5728-4075-A830-86E601EFA45E}"/>
              </a:ext>
            </a:extLst>
          </p:cNvPr>
          <p:cNvGrpSpPr/>
          <p:nvPr/>
        </p:nvGrpSpPr>
        <p:grpSpPr>
          <a:xfrm>
            <a:off x="41596" y="6001566"/>
            <a:ext cx="9117720" cy="839607"/>
            <a:chOff x="-1776993" y="5662015"/>
            <a:chExt cx="12765980" cy="1484109"/>
          </a:xfrm>
          <a:solidFill>
            <a:srgbClr val="00194C"/>
          </a:solidFill>
        </p:grpSpPr>
        <p:sp>
          <p:nvSpPr>
            <p:cNvPr id="67" name="Freeform 5" descr="Cily Skyline Silhouette">
              <a:extLst>
                <a:ext uri="{FF2B5EF4-FFF2-40B4-BE49-F238E27FC236}">
                  <a16:creationId xmlns:a16="http://schemas.microsoft.com/office/drawing/2014/main" id="{BD698197-F14D-4409-BB80-CB9034F93A1B}"/>
                </a:ext>
              </a:extLst>
            </p:cNvPr>
            <p:cNvSpPr>
              <a:spLocks noEditPoints="1"/>
            </p:cNvSpPr>
            <p:nvPr/>
          </p:nvSpPr>
          <p:spPr bwMode="auto">
            <a:xfrm>
              <a:off x="4605998" y="5662015"/>
              <a:ext cx="6382989" cy="1484109"/>
            </a:xfrm>
            <a:custGeom>
              <a:avLst/>
              <a:gdLst/>
              <a:ahLst/>
              <a:cxnLst>
                <a:cxn ang="0">
                  <a:pos x="5731" y="522"/>
                </a:cxn>
                <a:cxn ang="0">
                  <a:pos x="5699" y="367"/>
                </a:cxn>
                <a:cxn ang="0">
                  <a:pos x="5543" y="552"/>
                </a:cxn>
                <a:cxn ang="0">
                  <a:pos x="5497" y="646"/>
                </a:cxn>
                <a:cxn ang="0">
                  <a:pos x="5439" y="491"/>
                </a:cxn>
                <a:cxn ang="0">
                  <a:pos x="5377" y="601"/>
                </a:cxn>
                <a:cxn ang="0">
                  <a:pos x="5208" y="446"/>
                </a:cxn>
                <a:cxn ang="0">
                  <a:pos x="5174" y="507"/>
                </a:cxn>
                <a:cxn ang="0">
                  <a:pos x="5130" y="458"/>
                </a:cxn>
                <a:cxn ang="0">
                  <a:pos x="4711" y="161"/>
                </a:cxn>
                <a:cxn ang="0">
                  <a:pos x="4514" y="279"/>
                </a:cxn>
                <a:cxn ang="0">
                  <a:pos x="4065" y="288"/>
                </a:cxn>
                <a:cxn ang="0">
                  <a:pos x="3947" y="338"/>
                </a:cxn>
                <a:cxn ang="0">
                  <a:pos x="3877" y="194"/>
                </a:cxn>
                <a:cxn ang="0">
                  <a:pos x="3827" y="20"/>
                </a:cxn>
                <a:cxn ang="0">
                  <a:pos x="3757" y="170"/>
                </a:cxn>
                <a:cxn ang="0">
                  <a:pos x="3713" y="18"/>
                </a:cxn>
                <a:cxn ang="0">
                  <a:pos x="3618" y="71"/>
                </a:cxn>
                <a:cxn ang="0">
                  <a:pos x="3441" y="156"/>
                </a:cxn>
                <a:cxn ang="0">
                  <a:pos x="3316" y="399"/>
                </a:cxn>
                <a:cxn ang="0">
                  <a:pos x="3287" y="392"/>
                </a:cxn>
                <a:cxn ang="0">
                  <a:pos x="3269" y="111"/>
                </a:cxn>
                <a:cxn ang="0">
                  <a:pos x="3179" y="138"/>
                </a:cxn>
                <a:cxn ang="0">
                  <a:pos x="3128" y="126"/>
                </a:cxn>
                <a:cxn ang="0">
                  <a:pos x="2990" y="418"/>
                </a:cxn>
                <a:cxn ang="0">
                  <a:pos x="2852" y="498"/>
                </a:cxn>
                <a:cxn ang="0">
                  <a:pos x="2655" y="432"/>
                </a:cxn>
                <a:cxn ang="0">
                  <a:pos x="2598" y="352"/>
                </a:cxn>
                <a:cxn ang="0">
                  <a:pos x="2281" y="130"/>
                </a:cxn>
                <a:cxn ang="0">
                  <a:pos x="2055" y="422"/>
                </a:cxn>
                <a:cxn ang="0">
                  <a:pos x="2029" y="561"/>
                </a:cxn>
                <a:cxn ang="0">
                  <a:pos x="1826" y="635"/>
                </a:cxn>
                <a:cxn ang="0">
                  <a:pos x="1684" y="238"/>
                </a:cxn>
                <a:cxn ang="0">
                  <a:pos x="1326" y="197"/>
                </a:cxn>
                <a:cxn ang="0">
                  <a:pos x="1124" y="417"/>
                </a:cxn>
                <a:cxn ang="0">
                  <a:pos x="1098" y="387"/>
                </a:cxn>
                <a:cxn ang="0">
                  <a:pos x="1036" y="362"/>
                </a:cxn>
                <a:cxn ang="0">
                  <a:pos x="960" y="476"/>
                </a:cxn>
                <a:cxn ang="0">
                  <a:pos x="914" y="453"/>
                </a:cxn>
                <a:cxn ang="0">
                  <a:pos x="879" y="418"/>
                </a:cxn>
                <a:cxn ang="0">
                  <a:pos x="860" y="433"/>
                </a:cxn>
                <a:cxn ang="0">
                  <a:pos x="828" y="394"/>
                </a:cxn>
                <a:cxn ang="0">
                  <a:pos x="773" y="401"/>
                </a:cxn>
                <a:cxn ang="0">
                  <a:pos x="731" y="396"/>
                </a:cxn>
                <a:cxn ang="0">
                  <a:pos x="606" y="434"/>
                </a:cxn>
                <a:cxn ang="0">
                  <a:pos x="550" y="434"/>
                </a:cxn>
                <a:cxn ang="0">
                  <a:pos x="460" y="94"/>
                </a:cxn>
                <a:cxn ang="0">
                  <a:pos x="452" y="79"/>
                </a:cxn>
                <a:cxn ang="0">
                  <a:pos x="427" y="53"/>
                </a:cxn>
                <a:cxn ang="0">
                  <a:pos x="382" y="11"/>
                </a:cxn>
                <a:cxn ang="0">
                  <a:pos x="351" y="63"/>
                </a:cxn>
                <a:cxn ang="0">
                  <a:pos x="329" y="93"/>
                </a:cxn>
                <a:cxn ang="0">
                  <a:pos x="297" y="101"/>
                </a:cxn>
                <a:cxn ang="0">
                  <a:pos x="291" y="106"/>
                </a:cxn>
                <a:cxn ang="0">
                  <a:pos x="253" y="44"/>
                </a:cxn>
                <a:cxn ang="0">
                  <a:pos x="158" y="59"/>
                </a:cxn>
                <a:cxn ang="0">
                  <a:pos x="101" y="755"/>
                </a:cxn>
                <a:cxn ang="0">
                  <a:pos x="34" y="946"/>
                </a:cxn>
                <a:cxn ang="0">
                  <a:pos x="2080" y="1318"/>
                </a:cxn>
              </a:cxnLst>
              <a:rect l="0" t="0" r="r" b="b"/>
              <a:pathLst>
                <a:path w="5760" h="1318">
                  <a:moveTo>
                    <a:pt x="5228" y="413"/>
                  </a:moveTo>
                  <a:lnTo>
                    <a:pt x="5228" y="413"/>
                  </a:lnTo>
                  <a:lnTo>
                    <a:pt x="5228" y="414"/>
                  </a:lnTo>
                  <a:lnTo>
                    <a:pt x="5229" y="413"/>
                  </a:lnTo>
                  <a:lnTo>
                    <a:pt x="5229" y="413"/>
                  </a:lnTo>
                  <a:lnTo>
                    <a:pt x="5228" y="413"/>
                  </a:lnTo>
                  <a:lnTo>
                    <a:pt x="5228" y="413"/>
                  </a:lnTo>
                  <a:close/>
                  <a:moveTo>
                    <a:pt x="5742" y="590"/>
                  </a:moveTo>
                  <a:lnTo>
                    <a:pt x="5737" y="561"/>
                  </a:lnTo>
                  <a:lnTo>
                    <a:pt x="5736" y="526"/>
                  </a:lnTo>
                  <a:lnTo>
                    <a:pt x="5735" y="523"/>
                  </a:lnTo>
                  <a:lnTo>
                    <a:pt x="5731" y="522"/>
                  </a:lnTo>
                  <a:lnTo>
                    <a:pt x="5731" y="522"/>
                  </a:lnTo>
                  <a:lnTo>
                    <a:pt x="5731" y="521"/>
                  </a:lnTo>
                  <a:lnTo>
                    <a:pt x="5727" y="516"/>
                  </a:lnTo>
                  <a:lnTo>
                    <a:pt x="5727" y="516"/>
                  </a:lnTo>
                  <a:lnTo>
                    <a:pt x="5721" y="509"/>
                  </a:lnTo>
                  <a:lnTo>
                    <a:pt x="5722" y="426"/>
                  </a:lnTo>
                  <a:lnTo>
                    <a:pt x="5720" y="426"/>
                  </a:lnTo>
                  <a:lnTo>
                    <a:pt x="5721" y="393"/>
                  </a:lnTo>
                  <a:lnTo>
                    <a:pt x="5711" y="386"/>
                  </a:lnTo>
                  <a:lnTo>
                    <a:pt x="5709" y="384"/>
                  </a:lnTo>
                  <a:lnTo>
                    <a:pt x="5709" y="377"/>
                  </a:lnTo>
                  <a:lnTo>
                    <a:pt x="5699" y="367"/>
                  </a:lnTo>
                  <a:lnTo>
                    <a:pt x="5699" y="362"/>
                  </a:lnTo>
                  <a:lnTo>
                    <a:pt x="5690" y="353"/>
                  </a:lnTo>
                  <a:lnTo>
                    <a:pt x="5635" y="312"/>
                  </a:lnTo>
                  <a:lnTo>
                    <a:pt x="5570" y="355"/>
                  </a:lnTo>
                  <a:lnTo>
                    <a:pt x="5570" y="369"/>
                  </a:lnTo>
                  <a:lnTo>
                    <a:pt x="5560" y="369"/>
                  </a:lnTo>
                  <a:lnTo>
                    <a:pt x="5560" y="387"/>
                  </a:lnTo>
                  <a:lnTo>
                    <a:pt x="5548" y="389"/>
                  </a:lnTo>
                  <a:lnTo>
                    <a:pt x="5547" y="418"/>
                  </a:lnTo>
                  <a:lnTo>
                    <a:pt x="5545" y="419"/>
                  </a:lnTo>
                  <a:lnTo>
                    <a:pt x="5545" y="423"/>
                  </a:lnTo>
                  <a:lnTo>
                    <a:pt x="5543" y="552"/>
                  </a:lnTo>
                  <a:lnTo>
                    <a:pt x="5536" y="554"/>
                  </a:lnTo>
                  <a:lnTo>
                    <a:pt x="5533" y="553"/>
                  </a:lnTo>
                  <a:lnTo>
                    <a:pt x="5530" y="561"/>
                  </a:lnTo>
                  <a:lnTo>
                    <a:pt x="5530" y="577"/>
                  </a:lnTo>
                  <a:lnTo>
                    <a:pt x="5527" y="577"/>
                  </a:lnTo>
                  <a:lnTo>
                    <a:pt x="5527" y="581"/>
                  </a:lnTo>
                  <a:lnTo>
                    <a:pt x="5531" y="585"/>
                  </a:lnTo>
                  <a:lnTo>
                    <a:pt x="5530" y="653"/>
                  </a:lnTo>
                  <a:lnTo>
                    <a:pt x="5515" y="652"/>
                  </a:lnTo>
                  <a:lnTo>
                    <a:pt x="5502" y="653"/>
                  </a:lnTo>
                  <a:lnTo>
                    <a:pt x="5497" y="651"/>
                  </a:lnTo>
                  <a:lnTo>
                    <a:pt x="5497" y="646"/>
                  </a:lnTo>
                  <a:lnTo>
                    <a:pt x="5496" y="635"/>
                  </a:lnTo>
                  <a:lnTo>
                    <a:pt x="5497" y="508"/>
                  </a:lnTo>
                  <a:lnTo>
                    <a:pt x="5493" y="504"/>
                  </a:lnTo>
                  <a:lnTo>
                    <a:pt x="5493" y="501"/>
                  </a:lnTo>
                  <a:lnTo>
                    <a:pt x="5496" y="498"/>
                  </a:lnTo>
                  <a:lnTo>
                    <a:pt x="5478" y="494"/>
                  </a:lnTo>
                  <a:lnTo>
                    <a:pt x="5468" y="496"/>
                  </a:lnTo>
                  <a:lnTo>
                    <a:pt x="5456" y="489"/>
                  </a:lnTo>
                  <a:lnTo>
                    <a:pt x="5457" y="484"/>
                  </a:lnTo>
                  <a:lnTo>
                    <a:pt x="5454" y="483"/>
                  </a:lnTo>
                  <a:lnTo>
                    <a:pt x="5443" y="483"/>
                  </a:lnTo>
                  <a:lnTo>
                    <a:pt x="5439" y="491"/>
                  </a:lnTo>
                  <a:lnTo>
                    <a:pt x="5436" y="491"/>
                  </a:lnTo>
                  <a:lnTo>
                    <a:pt x="5436" y="484"/>
                  </a:lnTo>
                  <a:lnTo>
                    <a:pt x="5431" y="481"/>
                  </a:lnTo>
                  <a:lnTo>
                    <a:pt x="5419" y="481"/>
                  </a:lnTo>
                  <a:lnTo>
                    <a:pt x="5413" y="486"/>
                  </a:lnTo>
                  <a:lnTo>
                    <a:pt x="5412" y="492"/>
                  </a:lnTo>
                  <a:lnTo>
                    <a:pt x="5408" y="496"/>
                  </a:lnTo>
                  <a:lnTo>
                    <a:pt x="5393" y="498"/>
                  </a:lnTo>
                  <a:lnTo>
                    <a:pt x="5393" y="504"/>
                  </a:lnTo>
                  <a:lnTo>
                    <a:pt x="5389" y="504"/>
                  </a:lnTo>
                  <a:lnTo>
                    <a:pt x="5389" y="602"/>
                  </a:lnTo>
                  <a:lnTo>
                    <a:pt x="5377" y="601"/>
                  </a:lnTo>
                  <a:lnTo>
                    <a:pt x="5379" y="334"/>
                  </a:lnTo>
                  <a:lnTo>
                    <a:pt x="5372" y="329"/>
                  </a:lnTo>
                  <a:lnTo>
                    <a:pt x="5242" y="332"/>
                  </a:lnTo>
                  <a:lnTo>
                    <a:pt x="5240" y="403"/>
                  </a:lnTo>
                  <a:lnTo>
                    <a:pt x="5240" y="403"/>
                  </a:lnTo>
                  <a:lnTo>
                    <a:pt x="5229" y="413"/>
                  </a:lnTo>
                  <a:lnTo>
                    <a:pt x="5229" y="413"/>
                  </a:lnTo>
                  <a:lnTo>
                    <a:pt x="5225" y="421"/>
                  </a:lnTo>
                  <a:lnTo>
                    <a:pt x="5220" y="426"/>
                  </a:lnTo>
                  <a:lnTo>
                    <a:pt x="5218" y="428"/>
                  </a:lnTo>
                  <a:lnTo>
                    <a:pt x="5215" y="439"/>
                  </a:lnTo>
                  <a:lnTo>
                    <a:pt x="5208" y="446"/>
                  </a:lnTo>
                  <a:lnTo>
                    <a:pt x="5209" y="456"/>
                  </a:lnTo>
                  <a:lnTo>
                    <a:pt x="5205" y="456"/>
                  </a:lnTo>
                  <a:lnTo>
                    <a:pt x="5197" y="462"/>
                  </a:lnTo>
                  <a:lnTo>
                    <a:pt x="5197" y="497"/>
                  </a:lnTo>
                  <a:lnTo>
                    <a:pt x="5194" y="501"/>
                  </a:lnTo>
                  <a:lnTo>
                    <a:pt x="5194" y="514"/>
                  </a:lnTo>
                  <a:lnTo>
                    <a:pt x="5190" y="517"/>
                  </a:lnTo>
                  <a:lnTo>
                    <a:pt x="5190" y="539"/>
                  </a:lnTo>
                  <a:lnTo>
                    <a:pt x="5188" y="541"/>
                  </a:lnTo>
                  <a:lnTo>
                    <a:pt x="5169" y="523"/>
                  </a:lnTo>
                  <a:lnTo>
                    <a:pt x="5173" y="511"/>
                  </a:lnTo>
                  <a:lnTo>
                    <a:pt x="5174" y="507"/>
                  </a:lnTo>
                  <a:lnTo>
                    <a:pt x="5178" y="504"/>
                  </a:lnTo>
                  <a:lnTo>
                    <a:pt x="5178" y="501"/>
                  </a:lnTo>
                  <a:lnTo>
                    <a:pt x="5185" y="499"/>
                  </a:lnTo>
                  <a:lnTo>
                    <a:pt x="5185" y="496"/>
                  </a:lnTo>
                  <a:lnTo>
                    <a:pt x="5185" y="496"/>
                  </a:lnTo>
                  <a:lnTo>
                    <a:pt x="5181" y="493"/>
                  </a:lnTo>
                  <a:lnTo>
                    <a:pt x="5178" y="491"/>
                  </a:lnTo>
                  <a:lnTo>
                    <a:pt x="5174" y="489"/>
                  </a:lnTo>
                  <a:lnTo>
                    <a:pt x="5174" y="489"/>
                  </a:lnTo>
                  <a:lnTo>
                    <a:pt x="5160" y="486"/>
                  </a:lnTo>
                  <a:lnTo>
                    <a:pt x="5130" y="483"/>
                  </a:lnTo>
                  <a:lnTo>
                    <a:pt x="5130" y="458"/>
                  </a:lnTo>
                  <a:lnTo>
                    <a:pt x="5104" y="452"/>
                  </a:lnTo>
                  <a:lnTo>
                    <a:pt x="5019" y="453"/>
                  </a:lnTo>
                  <a:lnTo>
                    <a:pt x="5016" y="453"/>
                  </a:lnTo>
                  <a:lnTo>
                    <a:pt x="4975" y="456"/>
                  </a:lnTo>
                  <a:lnTo>
                    <a:pt x="4972" y="489"/>
                  </a:lnTo>
                  <a:lnTo>
                    <a:pt x="4871" y="491"/>
                  </a:lnTo>
                  <a:lnTo>
                    <a:pt x="4873" y="188"/>
                  </a:lnTo>
                  <a:lnTo>
                    <a:pt x="4816" y="164"/>
                  </a:lnTo>
                  <a:lnTo>
                    <a:pt x="4727" y="166"/>
                  </a:lnTo>
                  <a:lnTo>
                    <a:pt x="4727" y="164"/>
                  </a:lnTo>
                  <a:lnTo>
                    <a:pt x="4722" y="161"/>
                  </a:lnTo>
                  <a:lnTo>
                    <a:pt x="4711" y="161"/>
                  </a:lnTo>
                  <a:lnTo>
                    <a:pt x="4711" y="166"/>
                  </a:lnTo>
                  <a:lnTo>
                    <a:pt x="4693" y="166"/>
                  </a:lnTo>
                  <a:lnTo>
                    <a:pt x="4687" y="163"/>
                  </a:lnTo>
                  <a:lnTo>
                    <a:pt x="4679" y="163"/>
                  </a:lnTo>
                  <a:lnTo>
                    <a:pt x="4678" y="168"/>
                  </a:lnTo>
                  <a:lnTo>
                    <a:pt x="4657" y="169"/>
                  </a:lnTo>
                  <a:lnTo>
                    <a:pt x="4654" y="239"/>
                  </a:lnTo>
                  <a:lnTo>
                    <a:pt x="4572" y="242"/>
                  </a:lnTo>
                  <a:lnTo>
                    <a:pt x="4570" y="264"/>
                  </a:lnTo>
                  <a:lnTo>
                    <a:pt x="4554" y="265"/>
                  </a:lnTo>
                  <a:lnTo>
                    <a:pt x="4553" y="278"/>
                  </a:lnTo>
                  <a:lnTo>
                    <a:pt x="4514" y="279"/>
                  </a:lnTo>
                  <a:lnTo>
                    <a:pt x="4509" y="433"/>
                  </a:lnTo>
                  <a:lnTo>
                    <a:pt x="4507" y="434"/>
                  </a:lnTo>
                  <a:lnTo>
                    <a:pt x="4509" y="215"/>
                  </a:lnTo>
                  <a:lnTo>
                    <a:pt x="4438" y="195"/>
                  </a:lnTo>
                  <a:lnTo>
                    <a:pt x="4326" y="198"/>
                  </a:lnTo>
                  <a:lnTo>
                    <a:pt x="4323" y="386"/>
                  </a:lnTo>
                  <a:lnTo>
                    <a:pt x="4319" y="386"/>
                  </a:lnTo>
                  <a:lnTo>
                    <a:pt x="4323" y="30"/>
                  </a:lnTo>
                  <a:lnTo>
                    <a:pt x="4196" y="0"/>
                  </a:lnTo>
                  <a:lnTo>
                    <a:pt x="4092" y="0"/>
                  </a:lnTo>
                  <a:lnTo>
                    <a:pt x="4067" y="1"/>
                  </a:lnTo>
                  <a:lnTo>
                    <a:pt x="4065" y="288"/>
                  </a:lnTo>
                  <a:lnTo>
                    <a:pt x="4060" y="287"/>
                  </a:lnTo>
                  <a:lnTo>
                    <a:pt x="4048" y="280"/>
                  </a:lnTo>
                  <a:lnTo>
                    <a:pt x="4037" y="287"/>
                  </a:lnTo>
                  <a:lnTo>
                    <a:pt x="4024" y="289"/>
                  </a:lnTo>
                  <a:lnTo>
                    <a:pt x="4023" y="337"/>
                  </a:lnTo>
                  <a:lnTo>
                    <a:pt x="4023" y="337"/>
                  </a:lnTo>
                  <a:lnTo>
                    <a:pt x="4011" y="335"/>
                  </a:lnTo>
                  <a:lnTo>
                    <a:pt x="3994" y="335"/>
                  </a:lnTo>
                  <a:lnTo>
                    <a:pt x="3976" y="337"/>
                  </a:lnTo>
                  <a:lnTo>
                    <a:pt x="3976" y="337"/>
                  </a:lnTo>
                  <a:lnTo>
                    <a:pt x="3957" y="338"/>
                  </a:lnTo>
                  <a:lnTo>
                    <a:pt x="3947" y="338"/>
                  </a:lnTo>
                  <a:lnTo>
                    <a:pt x="3941" y="338"/>
                  </a:lnTo>
                  <a:lnTo>
                    <a:pt x="3941" y="330"/>
                  </a:lnTo>
                  <a:lnTo>
                    <a:pt x="3937" y="330"/>
                  </a:lnTo>
                  <a:lnTo>
                    <a:pt x="3938" y="314"/>
                  </a:lnTo>
                  <a:lnTo>
                    <a:pt x="3934" y="313"/>
                  </a:lnTo>
                  <a:lnTo>
                    <a:pt x="3936" y="292"/>
                  </a:lnTo>
                  <a:lnTo>
                    <a:pt x="3933" y="292"/>
                  </a:lnTo>
                  <a:lnTo>
                    <a:pt x="3932" y="264"/>
                  </a:lnTo>
                  <a:lnTo>
                    <a:pt x="3919" y="259"/>
                  </a:lnTo>
                  <a:lnTo>
                    <a:pt x="3880" y="257"/>
                  </a:lnTo>
                  <a:lnTo>
                    <a:pt x="3880" y="198"/>
                  </a:lnTo>
                  <a:lnTo>
                    <a:pt x="3877" y="194"/>
                  </a:lnTo>
                  <a:lnTo>
                    <a:pt x="3877" y="163"/>
                  </a:lnTo>
                  <a:lnTo>
                    <a:pt x="3873" y="156"/>
                  </a:lnTo>
                  <a:lnTo>
                    <a:pt x="3873" y="138"/>
                  </a:lnTo>
                  <a:lnTo>
                    <a:pt x="3873" y="131"/>
                  </a:lnTo>
                  <a:lnTo>
                    <a:pt x="3870" y="125"/>
                  </a:lnTo>
                  <a:lnTo>
                    <a:pt x="3867" y="126"/>
                  </a:lnTo>
                  <a:lnTo>
                    <a:pt x="3865" y="130"/>
                  </a:lnTo>
                  <a:lnTo>
                    <a:pt x="3860" y="121"/>
                  </a:lnTo>
                  <a:lnTo>
                    <a:pt x="3858" y="114"/>
                  </a:lnTo>
                  <a:lnTo>
                    <a:pt x="3829" y="49"/>
                  </a:lnTo>
                  <a:lnTo>
                    <a:pt x="3829" y="31"/>
                  </a:lnTo>
                  <a:lnTo>
                    <a:pt x="3827" y="20"/>
                  </a:lnTo>
                  <a:lnTo>
                    <a:pt x="3827" y="0"/>
                  </a:lnTo>
                  <a:lnTo>
                    <a:pt x="3812" y="0"/>
                  </a:lnTo>
                  <a:lnTo>
                    <a:pt x="3812" y="19"/>
                  </a:lnTo>
                  <a:lnTo>
                    <a:pt x="3810" y="25"/>
                  </a:lnTo>
                  <a:lnTo>
                    <a:pt x="3807" y="31"/>
                  </a:lnTo>
                  <a:lnTo>
                    <a:pt x="3807" y="48"/>
                  </a:lnTo>
                  <a:lnTo>
                    <a:pt x="3768" y="125"/>
                  </a:lnTo>
                  <a:lnTo>
                    <a:pt x="3765" y="121"/>
                  </a:lnTo>
                  <a:lnTo>
                    <a:pt x="3762" y="134"/>
                  </a:lnTo>
                  <a:lnTo>
                    <a:pt x="3760" y="153"/>
                  </a:lnTo>
                  <a:lnTo>
                    <a:pt x="3758" y="156"/>
                  </a:lnTo>
                  <a:lnTo>
                    <a:pt x="3757" y="170"/>
                  </a:lnTo>
                  <a:lnTo>
                    <a:pt x="3755" y="189"/>
                  </a:lnTo>
                  <a:lnTo>
                    <a:pt x="3752" y="193"/>
                  </a:lnTo>
                  <a:lnTo>
                    <a:pt x="3748" y="406"/>
                  </a:lnTo>
                  <a:lnTo>
                    <a:pt x="3730" y="406"/>
                  </a:lnTo>
                  <a:lnTo>
                    <a:pt x="3731" y="170"/>
                  </a:lnTo>
                  <a:lnTo>
                    <a:pt x="3726" y="158"/>
                  </a:lnTo>
                  <a:lnTo>
                    <a:pt x="3726" y="113"/>
                  </a:lnTo>
                  <a:lnTo>
                    <a:pt x="3721" y="104"/>
                  </a:lnTo>
                  <a:lnTo>
                    <a:pt x="3721" y="69"/>
                  </a:lnTo>
                  <a:lnTo>
                    <a:pt x="3718" y="56"/>
                  </a:lnTo>
                  <a:lnTo>
                    <a:pt x="3718" y="23"/>
                  </a:lnTo>
                  <a:lnTo>
                    <a:pt x="3713" y="18"/>
                  </a:lnTo>
                  <a:lnTo>
                    <a:pt x="3701" y="16"/>
                  </a:lnTo>
                  <a:lnTo>
                    <a:pt x="3700" y="0"/>
                  </a:lnTo>
                  <a:lnTo>
                    <a:pt x="3640" y="0"/>
                  </a:lnTo>
                  <a:lnTo>
                    <a:pt x="3639" y="16"/>
                  </a:lnTo>
                  <a:lnTo>
                    <a:pt x="3625" y="18"/>
                  </a:lnTo>
                  <a:lnTo>
                    <a:pt x="3625" y="31"/>
                  </a:lnTo>
                  <a:lnTo>
                    <a:pt x="3623" y="34"/>
                  </a:lnTo>
                  <a:lnTo>
                    <a:pt x="3621" y="50"/>
                  </a:lnTo>
                  <a:lnTo>
                    <a:pt x="3624" y="54"/>
                  </a:lnTo>
                  <a:lnTo>
                    <a:pt x="3620" y="58"/>
                  </a:lnTo>
                  <a:lnTo>
                    <a:pt x="3619" y="69"/>
                  </a:lnTo>
                  <a:lnTo>
                    <a:pt x="3618" y="71"/>
                  </a:lnTo>
                  <a:lnTo>
                    <a:pt x="3591" y="64"/>
                  </a:lnTo>
                  <a:lnTo>
                    <a:pt x="3575" y="66"/>
                  </a:lnTo>
                  <a:lnTo>
                    <a:pt x="3569" y="63"/>
                  </a:lnTo>
                  <a:lnTo>
                    <a:pt x="3515" y="68"/>
                  </a:lnTo>
                  <a:lnTo>
                    <a:pt x="3509" y="71"/>
                  </a:lnTo>
                  <a:lnTo>
                    <a:pt x="3514" y="76"/>
                  </a:lnTo>
                  <a:lnTo>
                    <a:pt x="3450" y="139"/>
                  </a:lnTo>
                  <a:lnTo>
                    <a:pt x="3436" y="143"/>
                  </a:lnTo>
                  <a:lnTo>
                    <a:pt x="3431" y="144"/>
                  </a:lnTo>
                  <a:lnTo>
                    <a:pt x="3432" y="150"/>
                  </a:lnTo>
                  <a:lnTo>
                    <a:pt x="3441" y="153"/>
                  </a:lnTo>
                  <a:lnTo>
                    <a:pt x="3441" y="156"/>
                  </a:lnTo>
                  <a:lnTo>
                    <a:pt x="3440" y="159"/>
                  </a:lnTo>
                  <a:lnTo>
                    <a:pt x="3433" y="161"/>
                  </a:lnTo>
                  <a:lnTo>
                    <a:pt x="3435" y="165"/>
                  </a:lnTo>
                  <a:lnTo>
                    <a:pt x="3438" y="168"/>
                  </a:lnTo>
                  <a:lnTo>
                    <a:pt x="3437" y="178"/>
                  </a:lnTo>
                  <a:lnTo>
                    <a:pt x="3440" y="183"/>
                  </a:lnTo>
                  <a:lnTo>
                    <a:pt x="3440" y="270"/>
                  </a:lnTo>
                  <a:lnTo>
                    <a:pt x="3436" y="273"/>
                  </a:lnTo>
                  <a:lnTo>
                    <a:pt x="3433" y="404"/>
                  </a:lnTo>
                  <a:lnTo>
                    <a:pt x="3322" y="406"/>
                  </a:lnTo>
                  <a:lnTo>
                    <a:pt x="3321" y="399"/>
                  </a:lnTo>
                  <a:lnTo>
                    <a:pt x="3316" y="399"/>
                  </a:lnTo>
                  <a:lnTo>
                    <a:pt x="3315" y="396"/>
                  </a:lnTo>
                  <a:lnTo>
                    <a:pt x="3307" y="396"/>
                  </a:lnTo>
                  <a:lnTo>
                    <a:pt x="3307" y="396"/>
                  </a:lnTo>
                  <a:lnTo>
                    <a:pt x="3308" y="394"/>
                  </a:lnTo>
                  <a:lnTo>
                    <a:pt x="3307" y="392"/>
                  </a:lnTo>
                  <a:lnTo>
                    <a:pt x="3306" y="391"/>
                  </a:lnTo>
                  <a:lnTo>
                    <a:pt x="3303" y="389"/>
                  </a:lnTo>
                  <a:lnTo>
                    <a:pt x="3301" y="389"/>
                  </a:lnTo>
                  <a:lnTo>
                    <a:pt x="3296" y="389"/>
                  </a:lnTo>
                  <a:lnTo>
                    <a:pt x="3296" y="389"/>
                  </a:lnTo>
                  <a:lnTo>
                    <a:pt x="3291" y="389"/>
                  </a:lnTo>
                  <a:lnTo>
                    <a:pt x="3287" y="392"/>
                  </a:lnTo>
                  <a:lnTo>
                    <a:pt x="3284" y="394"/>
                  </a:lnTo>
                  <a:lnTo>
                    <a:pt x="3283" y="396"/>
                  </a:lnTo>
                  <a:lnTo>
                    <a:pt x="3283" y="401"/>
                  </a:lnTo>
                  <a:lnTo>
                    <a:pt x="3283" y="403"/>
                  </a:lnTo>
                  <a:lnTo>
                    <a:pt x="3278" y="402"/>
                  </a:lnTo>
                  <a:lnTo>
                    <a:pt x="3282" y="199"/>
                  </a:lnTo>
                  <a:lnTo>
                    <a:pt x="3281" y="194"/>
                  </a:lnTo>
                  <a:lnTo>
                    <a:pt x="3281" y="151"/>
                  </a:lnTo>
                  <a:lnTo>
                    <a:pt x="3276" y="146"/>
                  </a:lnTo>
                  <a:lnTo>
                    <a:pt x="3276" y="128"/>
                  </a:lnTo>
                  <a:lnTo>
                    <a:pt x="3271" y="124"/>
                  </a:lnTo>
                  <a:lnTo>
                    <a:pt x="3269" y="111"/>
                  </a:lnTo>
                  <a:lnTo>
                    <a:pt x="3253" y="105"/>
                  </a:lnTo>
                  <a:lnTo>
                    <a:pt x="3232" y="106"/>
                  </a:lnTo>
                  <a:lnTo>
                    <a:pt x="3222" y="105"/>
                  </a:lnTo>
                  <a:lnTo>
                    <a:pt x="3214" y="106"/>
                  </a:lnTo>
                  <a:lnTo>
                    <a:pt x="3206" y="106"/>
                  </a:lnTo>
                  <a:lnTo>
                    <a:pt x="3202" y="105"/>
                  </a:lnTo>
                  <a:lnTo>
                    <a:pt x="3198" y="109"/>
                  </a:lnTo>
                  <a:lnTo>
                    <a:pt x="3199" y="120"/>
                  </a:lnTo>
                  <a:lnTo>
                    <a:pt x="3194" y="120"/>
                  </a:lnTo>
                  <a:lnTo>
                    <a:pt x="3192" y="123"/>
                  </a:lnTo>
                  <a:lnTo>
                    <a:pt x="3192" y="138"/>
                  </a:lnTo>
                  <a:lnTo>
                    <a:pt x="3179" y="138"/>
                  </a:lnTo>
                  <a:lnTo>
                    <a:pt x="3179" y="128"/>
                  </a:lnTo>
                  <a:lnTo>
                    <a:pt x="3173" y="128"/>
                  </a:lnTo>
                  <a:lnTo>
                    <a:pt x="3172" y="125"/>
                  </a:lnTo>
                  <a:lnTo>
                    <a:pt x="3163" y="124"/>
                  </a:lnTo>
                  <a:lnTo>
                    <a:pt x="3162" y="128"/>
                  </a:lnTo>
                  <a:lnTo>
                    <a:pt x="3154" y="128"/>
                  </a:lnTo>
                  <a:lnTo>
                    <a:pt x="3154" y="124"/>
                  </a:lnTo>
                  <a:lnTo>
                    <a:pt x="3145" y="125"/>
                  </a:lnTo>
                  <a:lnTo>
                    <a:pt x="3134" y="126"/>
                  </a:lnTo>
                  <a:lnTo>
                    <a:pt x="3133" y="136"/>
                  </a:lnTo>
                  <a:lnTo>
                    <a:pt x="3129" y="135"/>
                  </a:lnTo>
                  <a:lnTo>
                    <a:pt x="3128" y="126"/>
                  </a:lnTo>
                  <a:lnTo>
                    <a:pt x="3117" y="126"/>
                  </a:lnTo>
                  <a:lnTo>
                    <a:pt x="3117" y="135"/>
                  </a:lnTo>
                  <a:lnTo>
                    <a:pt x="3100" y="135"/>
                  </a:lnTo>
                  <a:lnTo>
                    <a:pt x="3087" y="136"/>
                  </a:lnTo>
                  <a:lnTo>
                    <a:pt x="3085" y="198"/>
                  </a:lnTo>
                  <a:lnTo>
                    <a:pt x="3040" y="200"/>
                  </a:lnTo>
                  <a:lnTo>
                    <a:pt x="3038" y="363"/>
                  </a:lnTo>
                  <a:lnTo>
                    <a:pt x="3011" y="364"/>
                  </a:lnTo>
                  <a:lnTo>
                    <a:pt x="3010" y="444"/>
                  </a:lnTo>
                  <a:lnTo>
                    <a:pt x="2999" y="446"/>
                  </a:lnTo>
                  <a:lnTo>
                    <a:pt x="2999" y="421"/>
                  </a:lnTo>
                  <a:lnTo>
                    <a:pt x="2990" y="418"/>
                  </a:lnTo>
                  <a:lnTo>
                    <a:pt x="2990" y="398"/>
                  </a:lnTo>
                  <a:lnTo>
                    <a:pt x="2984" y="397"/>
                  </a:lnTo>
                  <a:lnTo>
                    <a:pt x="2984" y="377"/>
                  </a:lnTo>
                  <a:lnTo>
                    <a:pt x="2941" y="372"/>
                  </a:lnTo>
                  <a:lnTo>
                    <a:pt x="2885" y="375"/>
                  </a:lnTo>
                  <a:lnTo>
                    <a:pt x="2884" y="397"/>
                  </a:lnTo>
                  <a:lnTo>
                    <a:pt x="2876" y="397"/>
                  </a:lnTo>
                  <a:lnTo>
                    <a:pt x="2876" y="418"/>
                  </a:lnTo>
                  <a:lnTo>
                    <a:pt x="2865" y="418"/>
                  </a:lnTo>
                  <a:lnTo>
                    <a:pt x="2865" y="449"/>
                  </a:lnTo>
                  <a:lnTo>
                    <a:pt x="2854" y="451"/>
                  </a:lnTo>
                  <a:lnTo>
                    <a:pt x="2852" y="498"/>
                  </a:lnTo>
                  <a:lnTo>
                    <a:pt x="2835" y="498"/>
                  </a:lnTo>
                  <a:lnTo>
                    <a:pt x="2835" y="504"/>
                  </a:lnTo>
                  <a:lnTo>
                    <a:pt x="2764" y="502"/>
                  </a:lnTo>
                  <a:lnTo>
                    <a:pt x="2765" y="466"/>
                  </a:lnTo>
                  <a:lnTo>
                    <a:pt x="2726" y="464"/>
                  </a:lnTo>
                  <a:lnTo>
                    <a:pt x="2731" y="461"/>
                  </a:lnTo>
                  <a:lnTo>
                    <a:pt x="2740" y="459"/>
                  </a:lnTo>
                  <a:lnTo>
                    <a:pt x="2741" y="446"/>
                  </a:lnTo>
                  <a:lnTo>
                    <a:pt x="2718" y="446"/>
                  </a:lnTo>
                  <a:lnTo>
                    <a:pt x="2721" y="431"/>
                  </a:lnTo>
                  <a:lnTo>
                    <a:pt x="2658" y="428"/>
                  </a:lnTo>
                  <a:lnTo>
                    <a:pt x="2655" y="432"/>
                  </a:lnTo>
                  <a:lnTo>
                    <a:pt x="2645" y="432"/>
                  </a:lnTo>
                  <a:lnTo>
                    <a:pt x="2646" y="451"/>
                  </a:lnTo>
                  <a:lnTo>
                    <a:pt x="2646" y="451"/>
                  </a:lnTo>
                  <a:lnTo>
                    <a:pt x="2643" y="452"/>
                  </a:lnTo>
                  <a:lnTo>
                    <a:pt x="2641" y="454"/>
                  </a:lnTo>
                  <a:lnTo>
                    <a:pt x="2636" y="456"/>
                  </a:lnTo>
                  <a:lnTo>
                    <a:pt x="2636" y="456"/>
                  </a:lnTo>
                  <a:lnTo>
                    <a:pt x="2622" y="457"/>
                  </a:lnTo>
                  <a:lnTo>
                    <a:pt x="2608" y="456"/>
                  </a:lnTo>
                  <a:lnTo>
                    <a:pt x="2608" y="418"/>
                  </a:lnTo>
                  <a:lnTo>
                    <a:pt x="2598" y="418"/>
                  </a:lnTo>
                  <a:lnTo>
                    <a:pt x="2598" y="352"/>
                  </a:lnTo>
                  <a:lnTo>
                    <a:pt x="2588" y="349"/>
                  </a:lnTo>
                  <a:lnTo>
                    <a:pt x="2588" y="289"/>
                  </a:lnTo>
                  <a:lnTo>
                    <a:pt x="2586" y="285"/>
                  </a:lnTo>
                  <a:lnTo>
                    <a:pt x="2577" y="284"/>
                  </a:lnTo>
                  <a:lnTo>
                    <a:pt x="2578" y="237"/>
                  </a:lnTo>
                  <a:lnTo>
                    <a:pt x="2563" y="225"/>
                  </a:lnTo>
                  <a:lnTo>
                    <a:pt x="2524" y="222"/>
                  </a:lnTo>
                  <a:lnTo>
                    <a:pt x="2434" y="218"/>
                  </a:lnTo>
                  <a:lnTo>
                    <a:pt x="2435" y="154"/>
                  </a:lnTo>
                  <a:lnTo>
                    <a:pt x="2313" y="141"/>
                  </a:lnTo>
                  <a:lnTo>
                    <a:pt x="2313" y="134"/>
                  </a:lnTo>
                  <a:lnTo>
                    <a:pt x="2281" y="130"/>
                  </a:lnTo>
                  <a:lnTo>
                    <a:pt x="2246" y="119"/>
                  </a:lnTo>
                  <a:lnTo>
                    <a:pt x="2246" y="109"/>
                  </a:lnTo>
                  <a:lnTo>
                    <a:pt x="2225" y="108"/>
                  </a:lnTo>
                  <a:lnTo>
                    <a:pt x="2225" y="96"/>
                  </a:lnTo>
                  <a:lnTo>
                    <a:pt x="2174" y="89"/>
                  </a:lnTo>
                  <a:lnTo>
                    <a:pt x="2140" y="90"/>
                  </a:lnTo>
                  <a:lnTo>
                    <a:pt x="2140" y="156"/>
                  </a:lnTo>
                  <a:lnTo>
                    <a:pt x="2066" y="156"/>
                  </a:lnTo>
                  <a:lnTo>
                    <a:pt x="2066" y="451"/>
                  </a:lnTo>
                  <a:lnTo>
                    <a:pt x="2059" y="451"/>
                  </a:lnTo>
                  <a:lnTo>
                    <a:pt x="2059" y="422"/>
                  </a:lnTo>
                  <a:lnTo>
                    <a:pt x="2055" y="422"/>
                  </a:lnTo>
                  <a:lnTo>
                    <a:pt x="2055" y="451"/>
                  </a:lnTo>
                  <a:lnTo>
                    <a:pt x="2050" y="451"/>
                  </a:lnTo>
                  <a:lnTo>
                    <a:pt x="2050" y="697"/>
                  </a:lnTo>
                  <a:lnTo>
                    <a:pt x="2035" y="697"/>
                  </a:lnTo>
                  <a:lnTo>
                    <a:pt x="2035" y="711"/>
                  </a:lnTo>
                  <a:lnTo>
                    <a:pt x="2030" y="711"/>
                  </a:lnTo>
                  <a:lnTo>
                    <a:pt x="2030" y="590"/>
                  </a:lnTo>
                  <a:lnTo>
                    <a:pt x="2030" y="590"/>
                  </a:lnTo>
                  <a:lnTo>
                    <a:pt x="2030" y="575"/>
                  </a:lnTo>
                  <a:lnTo>
                    <a:pt x="2030" y="567"/>
                  </a:lnTo>
                  <a:lnTo>
                    <a:pt x="2029" y="561"/>
                  </a:lnTo>
                  <a:lnTo>
                    <a:pt x="2029" y="561"/>
                  </a:lnTo>
                  <a:lnTo>
                    <a:pt x="1975" y="559"/>
                  </a:lnTo>
                  <a:lnTo>
                    <a:pt x="1975" y="527"/>
                  </a:lnTo>
                  <a:lnTo>
                    <a:pt x="1915" y="527"/>
                  </a:lnTo>
                  <a:lnTo>
                    <a:pt x="1915" y="559"/>
                  </a:lnTo>
                  <a:lnTo>
                    <a:pt x="1897" y="559"/>
                  </a:lnTo>
                  <a:lnTo>
                    <a:pt x="1897" y="702"/>
                  </a:lnTo>
                  <a:lnTo>
                    <a:pt x="1844" y="702"/>
                  </a:lnTo>
                  <a:lnTo>
                    <a:pt x="1844" y="635"/>
                  </a:lnTo>
                  <a:lnTo>
                    <a:pt x="1838" y="635"/>
                  </a:lnTo>
                  <a:lnTo>
                    <a:pt x="1838" y="630"/>
                  </a:lnTo>
                  <a:lnTo>
                    <a:pt x="1826" y="630"/>
                  </a:lnTo>
                  <a:lnTo>
                    <a:pt x="1826" y="635"/>
                  </a:lnTo>
                  <a:lnTo>
                    <a:pt x="1793" y="635"/>
                  </a:lnTo>
                  <a:lnTo>
                    <a:pt x="1793" y="360"/>
                  </a:lnTo>
                  <a:lnTo>
                    <a:pt x="1793" y="360"/>
                  </a:lnTo>
                  <a:lnTo>
                    <a:pt x="1789" y="359"/>
                  </a:lnTo>
                  <a:lnTo>
                    <a:pt x="1783" y="358"/>
                  </a:lnTo>
                  <a:lnTo>
                    <a:pt x="1779" y="355"/>
                  </a:lnTo>
                  <a:lnTo>
                    <a:pt x="1779" y="355"/>
                  </a:lnTo>
                  <a:lnTo>
                    <a:pt x="1779" y="255"/>
                  </a:lnTo>
                  <a:lnTo>
                    <a:pt x="1779" y="255"/>
                  </a:lnTo>
                  <a:lnTo>
                    <a:pt x="1756" y="250"/>
                  </a:lnTo>
                  <a:lnTo>
                    <a:pt x="1684" y="250"/>
                  </a:lnTo>
                  <a:lnTo>
                    <a:pt x="1684" y="238"/>
                  </a:lnTo>
                  <a:lnTo>
                    <a:pt x="1465" y="238"/>
                  </a:lnTo>
                  <a:lnTo>
                    <a:pt x="1465" y="238"/>
                  </a:lnTo>
                  <a:lnTo>
                    <a:pt x="1464" y="429"/>
                  </a:lnTo>
                  <a:lnTo>
                    <a:pt x="1464" y="429"/>
                  </a:lnTo>
                  <a:lnTo>
                    <a:pt x="1464" y="429"/>
                  </a:lnTo>
                  <a:lnTo>
                    <a:pt x="1377" y="429"/>
                  </a:lnTo>
                  <a:lnTo>
                    <a:pt x="1325" y="453"/>
                  </a:lnTo>
                  <a:lnTo>
                    <a:pt x="1325" y="441"/>
                  </a:lnTo>
                  <a:lnTo>
                    <a:pt x="1325" y="441"/>
                  </a:lnTo>
                  <a:lnTo>
                    <a:pt x="1325" y="414"/>
                  </a:lnTo>
                  <a:lnTo>
                    <a:pt x="1325" y="414"/>
                  </a:lnTo>
                  <a:lnTo>
                    <a:pt x="1326" y="197"/>
                  </a:lnTo>
                  <a:lnTo>
                    <a:pt x="1326" y="197"/>
                  </a:lnTo>
                  <a:lnTo>
                    <a:pt x="1316" y="194"/>
                  </a:lnTo>
                  <a:lnTo>
                    <a:pt x="1306" y="192"/>
                  </a:lnTo>
                  <a:lnTo>
                    <a:pt x="1128" y="192"/>
                  </a:lnTo>
                  <a:lnTo>
                    <a:pt x="1128" y="192"/>
                  </a:lnTo>
                  <a:lnTo>
                    <a:pt x="1126" y="355"/>
                  </a:lnTo>
                  <a:lnTo>
                    <a:pt x="1126" y="355"/>
                  </a:lnTo>
                  <a:lnTo>
                    <a:pt x="1126" y="399"/>
                  </a:lnTo>
                  <a:lnTo>
                    <a:pt x="1126" y="399"/>
                  </a:lnTo>
                  <a:lnTo>
                    <a:pt x="1126" y="409"/>
                  </a:lnTo>
                  <a:lnTo>
                    <a:pt x="1126" y="413"/>
                  </a:lnTo>
                  <a:lnTo>
                    <a:pt x="1124" y="417"/>
                  </a:lnTo>
                  <a:lnTo>
                    <a:pt x="1124" y="418"/>
                  </a:lnTo>
                  <a:lnTo>
                    <a:pt x="1124" y="418"/>
                  </a:lnTo>
                  <a:lnTo>
                    <a:pt x="1119" y="417"/>
                  </a:lnTo>
                  <a:lnTo>
                    <a:pt x="1119" y="417"/>
                  </a:lnTo>
                  <a:lnTo>
                    <a:pt x="1118" y="416"/>
                  </a:lnTo>
                  <a:lnTo>
                    <a:pt x="1118" y="416"/>
                  </a:lnTo>
                  <a:lnTo>
                    <a:pt x="1118" y="403"/>
                  </a:lnTo>
                  <a:lnTo>
                    <a:pt x="1118" y="403"/>
                  </a:lnTo>
                  <a:lnTo>
                    <a:pt x="1099" y="401"/>
                  </a:lnTo>
                  <a:lnTo>
                    <a:pt x="1099" y="401"/>
                  </a:lnTo>
                  <a:lnTo>
                    <a:pt x="1098" y="387"/>
                  </a:lnTo>
                  <a:lnTo>
                    <a:pt x="1098" y="387"/>
                  </a:lnTo>
                  <a:lnTo>
                    <a:pt x="1081" y="384"/>
                  </a:lnTo>
                  <a:lnTo>
                    <a:pt x="1081" y="384"/>
                  </a:lnTo>
                  <a:lnTo>
                    <a:pt x="1079" y="384"/>
                  </a:lnTo>
                  <a:lnTo>
                    <a:pt x="1079" y="369"/>
                  </a:lnTo>
                  <a:lnTo>
                    <a:pt x="1076" y="369"/>
                  </a:lnTo>
                  <a:lnTo>
                    <a:pt x="1076" y="368"/>
                  </a:lnTo>
                  <a:lnTo>
                    <a:pt x="1076" y="368"/>
                  </a:lnTo>
                  <a:lnTo>
                    <a:pt x="1071" y="368"/>
                  </a:lnTo>
                  <a:lnTo>
                    <a:pt x="1067" y="368"/>
                  </a:lnTo>
                  <a:lnTo>
                    <a:pt x="1067" y="363"/>
                  </a:lnTo>
                  <a:lnTo>
                    <a:pt x="1067" y="363"/>
                  </a:lnTo>
                  <a:lnTo>
                    <a:pt x="1036" y="362"/>
                  </a:lnTo>
                  <a:lnTo>
                    <a:pt x="1036" y="358"/>
                  </a:lnTo>
                  <a:lnTo>
                    <a:pt x="1027" y="358"/>
                  </a:lnTo>
                  <a:lnTo>
                    <a:pt x="1027" y="360"/>
                  </a:lnTo>
                  <a:lnTo>
                    <a:pt x="1027" y="360"/>
                  </a:lnTo>
                  <a:lnTo>
                    <a:pt x="1026" y="362"/>
                  </a:lnTo>
                  <a:lnTo>
                    <a:pt x="979" y="362"/>
                  </a:lnTo>
                  <a:lnTo>
                    <a:pt x="979" y="365"/>
                  </a:lnTo>
                  <a:lnTo>
                    <a:pt x="979" y="365"/>
                  </a:lnTo>
                  <a:lnTo>
                    <a:pt x="960" y="367"/>
                  </a:lnTo>
                  <a:lnTo>
                    <a:pt x="960" y="471"/>
                  </a:lnTo>
                  <a:lnTo>
                    <a:pt x="960" y="471"/>
                  </a:lnTo>
                  <a:lnTo>
                    <a:pt x="960" y="476"/>
                  </a:lnTo>
                  <a:lnTo>
                    <a:pt x="959" y="479"/>
                  </a:lnTo>
                  <a:lnTo>
                    <a:pt x="959" y="526"/>
                  </a:lnTo>
                  <a:lnTo>
                    <a:pt x="959" y="526"/>
                  </a:lnTo>
                  <a:lnTo>
                    <a:pt x="959" y="537"/>
                  </a:lnTo>
                  <a:lnTo>
                    <a:pt x="959" y="543"/>
                  </a:lnTo>
                  <a:lnTo>
                    <a:pt x="958" y="547"/>
                  </a:lnTo>
                  <a:lnTo>
                    <a:pt x="958" y="547"/>
                  </a:lnTo>
                  <a:lnTo>
                    <a:pt x="932" y="548"/>
                  </a:lnTo>
                  <a:lnTo>
                    <a:pt x="932" y="548"/>
                  </a:lnTo>
                  <a:lnTo>
                    <a:pt x="933" y="454"/>
                  </a:lnTo>
                  <a:lnTo>
                    <a:pt x="933" y="454"/>
                  </a:lnTo>
                  <a:lnTo>
                    <a:pt x="914" y="453"/>
                  </a:lnTo>
                  <a:lnTo>
                    <a:pt x="914" y="453"/>
                  </a:lnTo>
                  <a:lnTo>
                    <a:pt x="913" y="434"/>
                  </a:lnTo>
                  <a:lnTo>
                    <a:pt x="900" y="434"/>
                  </a:lnTo>
                  <a:lnTo>
                    <a:pt x="900" y="434"/>
                  </a:lnTo>
                  <a:lnTo>
                    <a:pt x="898" y="434"/>
                  </a:lnTo>
                  <a:lnTo>
                    <a:pt x="898" y="434"/>
                  </a:lnTo>
                  <a:lnTo>
                    <a:pt x="893" y="428"/>
                  </a:lnTo>
                  <a:lnTo>
                    <a:pt x="883" y="426"/>
                  </a:lnTo>
                  <a:lnTo>
                    <a:pt x="883" y="426"/>
                  </a:lnTo>
                  <a:lnTo>
                    <a:pt x="883" y="422"/>
                  </a:lnTo>
                  <a:lnTo>
                    <a:pt x="883" y="418"/>
                  </a:lnTo>
                  <a:lnTo>
                    <a:pt x="879" y="418"/>
                  </a:lnTo>
                  <a:lnTo>
                    <a:pt x="879" y="418"/>
                  </a:lnTo>
                  <a:lnTo>
                    <a:pt x="879" y="418"/>
                  </a:lnTo>
                  <a:lnTo>
                    <a:pt x="877" y="417"/>
                  </a:lnTo>
                  <a:lnTo>
                    <a:pt x="877" y="414"/>
                  </a:lnTo>
                  <a:lnTo>
                    <a:pt x="873" y="414"/>
                  </a:lnTo>
                  <a:lnTo>
                    <a:pt x="873" y="414"/>
                  </a:lnTo>
                  <a:lnTo>
                    <a:pt x="872" y="433"/>
                  </a:lnTo>
                  <a:lnTo>
                    <a:pt x="872" y="433"/>
                  </a:lnTo>
                  <a:lnTo>
                    <a:pt x="861" y="432"/>
                  </a:lnTo>
                  <a:lnTo>
                    <a:pt x="861" y="433"/>
                  </a:lnTo>
                  <a:lnTo>
                    <a:pt x="860" y="433"/>
                  </a:lnTo>
                  <a:lnTo>
                    <a:pt x="860" y="433"/>
                  </a:lnTo>
                  <a:lnTo>
                    <a:pt x="861" y="443"/>
                  </a:lnTo>
                  <a:lnTo>
                    <a:pt x="860" y="448"/>
                  </a:lnTo>
                  <a:lnTo>
                    <a:pt x="860" y="452"/>
                  </a:lnTo>
                  <a:lnTo>
                    <a:pt x="860" y="452"/>
                  </a:lnTo>
                  <a:lnTo>
                    <a:pt x="841" y="451"/>
                  </a:lnTo>
                  <a:lnTo>
                    <a:pt x="841" y="451"/>
                  </a:lnTo>
                  <a:lnTo>
                    <a:pt x="841" y="404"/>
                  </a:lnTo>
                  <a:lnTo>
                    <a:pt x="841" y="404"/>
                  </a:lnTo>
                  <a:lnTo>
                    <a:pt x="825" y="402"/>
                  </a:lnTo>
                  <a:lnTo>
                    <a:pt x="825" y="402"/>
                  </a:lnTo>
                  <a:lnTo>
                    <a:pt x="828" y="394"/>
                  </a:lnTo>
                  <a:lnTo>
                    <a:pt x="828" y="394"/>
                  </a:lnTo>
                  <a:lnTo>
                    <a:pt x="823" y="393"/>
                  </a:lnTo>
                  <a:lnTo>
                    <a:pt x="820" y="392"/>
                  </a:lnTo>
                  <a:lnTo>
                    <a:pt x="820" y="392"/>
                  </a:lnTo>
                  <a:lnTo>
                    <a:pt x="815" y="392"/>
                  </a:lnTo>
                  <a:lnTo>
                    <a:pt x="815" y="402"/>
                  </a:lnTo>
                  <a:lnTo>
                    <a:pt x="815" y="402"/>
                  </a:lnTo>
                  <a:lnTo>
                    <a:pt x="813" y="402"/>
                  </a:lnTo>
                  <a:lnTo>
                    <a:pt x="813" y="402"/>
                  </a:lnTo>
                  <a:lnTo>
                    <a:pt x="788" y="402"/>
                  </a:lnTo>
                  <a:lnTo>
                    <a:pt x="788" y="402"/>
                  </a:lnTo>
                  <a:lnTo>
                    <a:pt x="780" y="402"/>
                  </a:lnTo>
                  <a:lnTo>
                    <a:pt x="773" y="401"/>
                  </a:lnTo>
                  <a:lnTo>
                    <a:pt x="773" y="401"/>
                  </a:lnTo>
                  <a:lnTo>
                    <a:pt x="771" y="391"/>
                  </a:lnTo>
                  <a:lnTo>
                    <a:pt x="771" y="391"/>
                  </a:lnTo>
                  <a:lnTo>
                    <a:pt x="764" y="391"/>
                  </a:lnTo>
                  <a:lnTo>
                    <a:pt x="761" y="391"/>
                  </a:lnTo>
                  <a:lnTo>
                    <a:pt x="759" y="392"/>
                  </a:lnTo>
                  <a:lnTo>
                    <a:pt x="759" y="392"/>
                  </a:lnTo>
                  <a:lnTo>
                    <a:pt x="745" y="391"/>
                  </a:lnTo>
                  <a:lnTo>
                    <a:pt x="738" y="391"/>
                  </a:lnTo>
                  <a:lnTo>
                    <a:pt x="733" y="392"/>
                  </a:lnTo>
                  <a:lnTo>
                    <a:pt x="733" y="392"/>
                  </a:lnTo>
                  <a:lnTo>
                    <a:pt x="731" y="396"/>
                  </a:lnTo>
                  <a:lnTo>
                    <a:pt x="733" y="401"/>
                  </a:lnTo>
                  <a:lnTo>
                    <a:pt x="731" y="401"/>
                  </a:lnTo>
                  <a:lnTo>
                    <a:pt x="731" y="402"/>
                  </a:lnTo>
                  <a:lnTo>
                    <a:pt x="725" y="402"/>
                  </a:lnTo>
                  <a:lnTo>
                    <a:pt x="725" y="393"/>
                  </a:lnTo>
                  <a:lnTo>
                    <a:pt x="665" y="393"/>
                  </a:lnTo>
                  <a:lnTo>
                    <a:pt x="665" y="401"/>
                  </a:lnTo>
                  <a:lnTo>
                    <a:pt x="664" y="401"/>
                  </a:lnTo>
                  <a:lnTo>
                    <a:pt x="664" y="402"/>
                  </a:lnTo>
                  <a:lnTo>
                    <a:pt x="664" y="402"/>
                  </a:lnTo>
                  <a:lnTo>
                    <a:pt x="606" y="401"/>
                  </a:lnTo>
                  <a:lnTo>
                    <a:pt x="606" y="434"/>
                  </a:lnTo>
                  <a:lnTo>
                    <a:pt x="605" y="434"/>
                  </a:lnTo>
                  <a:lnTo>
                    <a:pt x="605" y="436"/>
                  </a:lnTo>
                  <a:lnTo>
                    <a:pt x="605" y="436"/>
                  </a:lnTo>
                  <a:lnTo>
                    <a:pt x="584" y="436"/>
                  </a:lnTo>
                  <a:lnTo>
                    <a:pt x="562" y="434"/>
                  </a:lnTo>
                  <a:lnTo>
                    <a:pt x="562" y="434"/>
                  </a:lnTo>
                  <a:lnTo>
                    <a:pt x="561" y="431"/>
                  </a:lnTo>
                  <a:lnTo>
                    <a:pt x="560" y="431"/>
                  </a:lnTo>
                  <a:lnTo>
                    <a:pt x="560" y="431"/>
                  </a:lnTo>
                  <a:lnTo>
                    <a:pt x="558" y="434"/>
                  </a:lnTo>
                  <a:lnTo>
                    <a:pt x="558" y="434"/>
                  </a:lnTo>
                  <a:lnTo>
                    <a:pt x="550" y="434"/>
                  </a:lnTo>
                  <a:lnTo>
                    <a:pt x="550" y="437"/>
                  </a:lnTo>
                  <a:lnTo>
                    <a:pt x="500" y="437"/>
                  </a:lnTo>
                  <a:lnTo>
                    <a:pt x="500" y="245"/>
                  </a:lnTo>
                  <a:lnTo>
                    <a:pt x="500" y="245"/>
                  </a:lnTo>
                  <a:lnTo>
                    <a:pt x="496" y="245"/>
                  </a:lnTo>
                  <a:lnTo>
                    <a:pt x="496" y="245"/>
                  </a:lnTo>
                  <a:lnTo>
                    <a:pt x="495" y="244"/>
                  </a:lnTo>
                  <a:lnTo>
                    <a:pt x="486" y="244"/>
                  </a:lnTo>
                  <a:lnTo>
                    <a:pt x="486" y="95"/>
                  </a:lnTo>
                  <a:lnTo>
                    <a:pt x="486" y="95"/>
                  </a:lnTo>
                  <a:lnTo>
                    <a:pt x="482" y="94"/>
                  </a:lnTo>
                  <a:lnTo>
                    <a:pt x="460" y="94"/>
                  </a:lnTo>
                  <a:lnTo>
                    <a:pt x="460" y="93"/>
                  </a:lnTo>
                  <a:lnTo>
                    <a:pt x="460" y="93"/>
                  </a:lnTo>
                  <a:lnTo>
                    <a:pt x="458" y="91"/>
                  </a:lnTo>
                  <a:lnTo>
                    <a:pt x="458" y="90"/>
                  </a:lnTo>
                  <a:lnTo>
                    <a:pt x="458" y="89"/>
                  </a:lnTo>
                  <a:lnTo>
                    <a:pt x="457" y="88"/>
                  </a:lnTo>
                  <a:lnTo>
                    <a:pt x="457" y="88"/>
                  </a:lnTo>
                  <a:lnTo>
                    <a:pt x="455" y="85"/>
                  </a:lnTo>
                  <a:lnTo>
                    <a:pt x="455" y="85"/>
                  </a:lnTo>
                  <a:lnTo>
                    <a:pt x="455" y="80"/>
                  </a:lnTo>
                  <a:lnTo>
                    <a:pt x="455" y="80"/>
                  </a:lnTo>
                  <a:lnTo>
                    <a:pt x="452" y="79"/>
                  </a:lnTo>
                  <a:lnTo>
                    <a:pt x="452" y="78"/>
                  </a:lnTo>
                  <a:lnTo>
                    <a:pt x="451" y="78"/>
                  </a:lnTo>
                  <a:lnTo>
                    <a:pt x="451" y="78"/>
                  </a:lnTo>
                  <a:lnTo>
                    <a:pt x="448" y="75"/>
                  </a:lnTo>
                  <a:lnTo>
                    <a:pt x="448" y="75"/>
                  </a:lnTo>
                  <a:lnTo>
                    <a:pt x="441" y="68"/>
                  </a:lnTo>
                  <a:lnTo>
                    <a:pt x="441" y="66"/>
                  </a:lnTo>
                  <a:lnTo>
                    <a:pt x="440" y="66"/>
                  </a:lnTo>
                  <a:lnTo>
                    <a:pt x="440" y="66"/>
                  </a:lnTo>
                  <a:lnTo>
                    <a:pt x="437" y="63"/>
                  </a:lnTo>
                  <a:lnTo>
                    <a:pt x="437" y="63"/>
                  </a:lnTo>
                  <a:lnTo>
                    <a:pt x="427" y="53"/>
                  </a:lnTo>
                  <a:lnTo>
                    <a:pt x="418" y="43"/>
                  </a:lnTo>
                  <a:lnTo>
                    <a:pt x="418" y="43"/>
                  </a:lnTo>
                  <a:lnTo>
                    <a:pt x="406" y="31"/>
                  </a:lnTo>
                  <a:lnTo>
                    <a:pt x="406" y="30"/>
                  </a:lnTo>
                  <a:lnTo>
                    <a:pt x="404" y="30"/>
                  </a:lnTo>
                  <a:lnTo>
                    <a:pt x="404" y="30"/>
                  </a:lnTo>
                  <a:lnTo>
                    <a:pt x="404" y="11"/>
                  </a:lnTo>
                  <a:lnTo>
                    <a:pt x="404" y="11"/>
                  </a:lnTo>
                  <a:lnTo>
                    <a:pt x="403" y="11"/>
                  </a:lnTo>
                  <a:lnTo>
                    <a:pt x="403" y="11"/>
                  </a:lnTo>
                  <a:lnTo>
                    <a:pt x="382" y="11"/>
                  </a:lnTo>
                  <a:lnTo>
                    <a:pt x="382" y="11"/>
                  </a:lnTo>
                  <a:lnTo>
                    <a:pt x="383" y="29"/>
                  </a:lnTo>
                  <a:lnTo>
                    <a:pt x="383" y="29"/>
                  </a:lnTo>
                  <a:lnTo>
                    <a:pt x="376" y="38"/>
                  </a:lnTo>
                  <a:lnTo>
                    <a:pt x="376" y="38"/>
                  </a:lnTo>
                  <a:lnTo>
                    <a:pt x="367" y="45"/>
                  </a:lnTo>
                  <a:lnTo>
                    <a:pt x="367" y="45"/>
                  </a:lnTo>
                  <a:lnTo>
                    <a:pt x="362" y="51"/>
                  </a:lnTo>
                  <a:lnTo>
                    <a:pt x="362" y="51"/>
                  </a:lnTo>
                  <a:lnTo>
                    <a:pt x="361" y="51"/>
                  </a:lnTo>
                  <a:lnTo>
                    <a:pt x="361" y="54"/>
                  </a:lnTo>
                  <a:lnTo>
                    <a:pt x="361" y="54"/>
                  </a:lnTo>
                  <a:lnTo>
                    <a:pt x="351" y="63"/>
                  </a:lnTo>
                  <a:lnTo>
                    <a:pt x="351" y="63"/>
                  </a:lnTo>
                  <a:lnTo>
                    <a:pt x="344" y="69"/>
                  </a:lnTo>
                  <a:lnTo>
                    <a:pt x="341" y="73"/>
                  </a:lnTo>
                  <a:lnTo>
                    <a:pt x="338" y="74"/>
                  </a:lnTo>
                  <a:lnTo>
                    <a:pt x="338" y="75"/>
                  </a:lnTo>
                  <a:lnTo>
                    <a:pt x="333" y="75"/>
                  </a:lnTo>
                  <a:lnTo>
                    <a:pt x="333" y="81"/>
                  </a:lnTo>
                  <a:lnTo>
                    <a:pt x="333" y="81"/>
                  </a:lnTo>
                  <a:lnTo>
                    <a:pt x="332" y="83"/>
                  </a:lnTo>
                  <a:lnTo>
                    <a:pt x="329" y="83"/>
                  </a:lnTo>
                  <a:lnTo>
                    <a:pt x="329" y="93"/>
                  </a:lnTo>
                  <a:lnTo>
                    <a:pt x="329" y="93"/>
                  </a:lnTo>
                  <a:lnTo>
                    <a:pt x="328" y="94"/>
                  </a:lnTo>
                  <a:lnTo>
                    <a:pt x="313" y="94"/>
                  </a:lnTo>
                  <a:lnTo>
                    <a:pt x="313" y="94"/>
                  </a:lnTo>
                  <a:lnTo>
                    <a:pt x="311" y="90"/>
                  </a:lnTo>
                  <a:lnTo>
                    <a:pt x="311" y="90"/>
                  </a:lnTo>
                  <a:lnTo>
                    <a:pt x="301" y="91"/>
                  </a:lnTo>
                  <a:lnTo>
                    <a:pt x="301" y="91"/>
                  </a:lnTo>
                  <a:lnTo>
                    <a:pt x="299" y="96"/>
                  </a:lnTo>
                  <a:lnTo>
                    <a:pt x="298" y="96"/>
                  </a:lnTo>
                  <a:lnTo>
                    <a:pt x="298" y="99"/>
                  </a:lnTo>
                  <a:lnTo>
                    <a:pt x="297" y="99"/>
                  </a:lnTo>
                  <a:lnTo>
                    <a:pt x="297" y="101"/>
                  </a:lnTo>
                  <a:lnTo>
                    <a:pt x="296" y="101"/>
                  </a:lnTo>
                  <a:lnTo>
                    <a:pt x="296" y="104"/>
                  </a:lnTo>
                  <a:lnTo>
                    <a:pt x="296" y="104"/>
                  </a:lnTo>
                  <a:lnTo>
                    <a:pt x="296" y="105"/>
                  </a:lnTo>
                  <a:lnTo>
                    <a:pt x="294" y="105"/>
                  </a:lnTo>
                  <a:lnTo>
                    <a:pt x="294" y="105"/>
                  </a:lnTo>
                  <a:lnTo>
                    <a:pt x="294" y="108"/>
                  </a:lnTo>
                  <a:lnTo>
                    <a:pt x="293" y="110"/>
                  </a:lnTo>
                  <a:lnTo>
                    <a:pt x="293" y="110"/>
                  </a:lnTo>
                  <a:lnTo>
                    <a:pt x="292" y="111"/>
                  </a:lnTo>
                  <a:lnTo>
                    <a:pt x="292" y="111"/>
                  </a:lnTo>
                  <a:lnTo>
                    <a:pt x="291" y="106"/>
                  </a:lnTo>
                  <a:lnTo>
                    <a:pt x="291" y="101"/>
                  </a:lnTo>
                  <a:lnTo>
                    <a:pt x="289" y="101"/>
                  </a:lnTo>
                  <a:lnTo>
                    <a:pt x="289" y="88"/>
                  </a:lnTo>
                  <a:lnTo>
                    <a:pt x="289" y="88"/>
                  </a:lnTo>
                  <a:lnTo>
                    <a:pt x="284" y="88"/>
                  </a:lnTo>
                  <a:lnTo>
                    <a:pt x="279" y="86"/>
                  </a:lnTo>
                  <a:lnTo>
                    <a:pt x="279" y="86"/>
                  </a:lnTo>
                  <a:lnTo>
                    <a:pt x="277" y="85"/>
                  </a:lnTo>
                  <a:lnTo>
                    <a:pt x="277" y="85"/>
                  </a:lnTo>
                  <a:lnTo>
                    <a:pt x="275" y="44"/>
                  </a:lnTo>
                  <a:lnTo>
                    <a:pt x="253" y="44"/>
                  </a:lnTo>
                  <a:lnTo>
                    <a:pt x="253" y="44"/>
                  </a:lnTo>
                  <a:lnTo>
                    <a:pt x="250" y="44"/>
                  </a:lnTo>
                  <a:lnTo>
                    <a:pt x="178" y="44"/>
                  </a:lnTo>
                  <a:lnTo>
                    <a:pt x="178" y="44"/>
                  </a:lnTo>
                  <a:lnTo>
                    <a:pt x="174" y="46"/>
                  </a:lnTo>
                  <a:lnTo>
                    <a:pt x="169" y="49"/>
                  </a:lnTo>
                  <a:lnTo>
                    <a:pt x="169" y="49"/>
                  </a:lnTo>
                  <a:lnTo>
                    <a:pt x="170" y="51"/>
                  </a:lnTo>
                  <a:lnTo>
                    <a:pt x="170" y="51"/>
                  </a:lnTo>
                  <a:lnTo>
                    <a:pt x="169" y="55"/>
                  </a:lnTo>
                  <a:lnTo>
                    <a:pt x="169" y="59"/>
                  </a:lnTo>
                  <a:lnTo>
                    <a:pt x="158" y="59"/>
                  </a:lnTo>
                  <a:lnTo>
                    <a:pt x="158" y="59"/>
                  </a:lnTo>
                  <a:lnTo>
                    <a:pt x="159" y="81"/>
                  </a:lnTo>
                  <a:lnTo>
                    <a:pt x="128" y="81"/>
                  </a:lnTo>
                  <a:lnTo>
                    <a:pt x="128" y="81"/>
                  </a:lnTo>
                  <a:lnTo>
                    <a:pt x="129" y="104"/>
                  </a:lnTo>
                  <a:lnTo>
                    <a:pt x="128" y="115"/>
                  </a:lnTo>
                  <a:lnTo>
                    <a:pt x="128" y="125"/>
                  </a:lnTo>
                  <a:lnTo>
                    <a:pt x="119" y="125"/>
                  </a:lnTo>
                  <a:lnTo>
                    <a:pt x="119" y="125"/>
                  </a:lnTo>
                  <a:lnTo>
                    <a:pt x="116" y="738"/>
                  </a:lnTo>
                  <a:lnTo>
                    <a:pt x="110" y="738"/>
                  </a:lnTo>
                  <a:lnTo>
                    <a:pt x="110" y="755"/>
                  </a:lnTo>
                  <a:lnTo>
                    <a:pt x="101" y="755"/>
                  </a:lnTo>
                  <a:lnTo>
                    <a:pt x="101" y="841"/>
                  </a:lnTo>
                  <a:lnTo>
                    <a:pt x="61" y="841"/>
                  </a:lnTo>
                  <a:lnTo>
                    <a:pt x="61" y="839"/>
                  </a:lnTo>
                  <a:lnTo>
                    <a:pt x="45" y="839"/>
                  </a:lnTo>
                  <a:lnTo>
                    <a:pt x="45" y="922"/>
                  </a:lnTo>
                  <a:lnTo>
                    <a:pt x="44" y="922"/>
                  </a:lnTo>
                  <a:lnTo>
                    <a:pt x="44" y="939"/>
                  </a:lnTo>
                  <a:lnTo>
                    <a:pt x="39" y="939"/>
                  </a:lnTo>
                  <a:lnTo>
                    <a:pt x="39" y="943"/>
                  </a:lnTo>
                  <a:lnTo>
                    <a:pt x="31" y="943"/>
                  </a:lnTo>
                  <a:lnTo>
                    <a:pt x="31" y="946"/>
                  </a:lnTo>
                  <a:lnTo>
                    <a:pt x="34" y="946"/>
                  </a:lnTo>
                  <a:lnTo>
                    <a:pt x="34" y="946"/>
                  </a:lnTo>
                  <a:lnTo>
                    <a:pt x="35" y="949"/>
                  </a:lnTo>
                  <a:lnTo>
                    <a:pt x="35" y="951"/>
                  </a:lnTo>
                  <a:lnTo>
                    <a:pt x="35" y="958"/>
                  </a:lnTo>
                  <a:lnTo>
                    <a:pt x="28" y="958"/>
                  </a:lnTo>
                  <a:lnTo>
                    <a:pt x="28" y="970"/>
                  </a:lnTo>
                  <a:lnTo>
                    <a:pt x="28" y="970"/>
                  </a:lnTo>
                  <a:lnTo>
                    <a:pt x="13" y="970"/>
                  </a:lnTo>
                  <a:lnTo>
                    <a:pt x="6" y="970"/>
                  </a:lnTo>
                  <a:lnTo>
                    <a:pt x="0" y="971"/>
                  </a:lnTo>
                  <a:lnTo>
                    <a:pt x="0" y="1318"/>
                  </a:lnTo>
                  <a:lnTo>
                    <a:pt x="2080" y="1318"/>
                  </a:lnTo>
                  <a:lnTo>
                    <a:pt x="2080" y="1317"/>
                  </a:lnTo>
                  <a:lnTo>
                    <a:pt x="5760" y="1317"/>
                  </a:lnTo>
                  <a:lnTo>
                    <a:pt x="5760" y="595"/>
                  </a:lnTo>
                  <a:lnTo>
                    <a:pt x="5742" y="5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5" descr="Cily Skyline Silhouette">
              <a:extLst>
                <a:ext uri="{FF2B5EF4-FFF2-40B4-BE49-F238E27FC236}">
                  <a16:creationId xmlns:a16="http://schemas.microsoft.com/office/drawing/2014/main" id="{1936D16E-6873-405F-A84D-63C61D8CC25A}"/>
                </a:ext>
              </a:extLst>
            </p:cNvPr>
            <p:cNvSpPr>
              <a:spLocks noEditPoints="1"/>
            </p:cNvSpPr>
            <p:nvPr/>
          </p:nvSpPr>
          <p:spPr bwMode="auto">
            <a:xfrm>
              <a:off x="-1776993" y="5662015"/>
              <a:ext cx="6550895" cy="1484109"/>
            </a:xfrm>
            <a:custGeom>
              <a:avLst/>
              <a:gdLst/>
              <a:ahLst/>
              <a:cxnLst>
                <a:cxn ang="0">
                  <a:pos x="5731" y="522"/>
                </a:cxn>
                <a:cxn ang="0">
                  <a:pos x="5699" y="367"/>
                </a:cxn>
                <a:cxn ang="0">
                  <a:pos x="5543" y="552"/>
                </a:cxn>
                <a:cxn ang="0">
                  <a:pos x="5497" y="646"/>
                </a:cxn>
                <a:cxn ang="0">
                  <a:pos x="5439" y="491"/>
                </a:cxn>
                <a:cxn ang="0">
                  <a:pos x="5377" y="601"/>
                </a:cxn>
                <a:cxn ang="0">
                  <a:pos x="5208" y="446"/>
                </a:cxn>
                <a:cxn ang="0">
                  <a:pos x="5174" y="507"/>
                </a:cxn>
                <a:cxn ang="0">
                  <a:pos x="5130" y="458"/>
                </a:cxn>
                <a:cxn ang="0">
                  <a:pos x="4711" y="161"/>
                </a:cxn>
                <a:cxn ang="0">
                  <a:pos x="4514" y="279"/>
                </a:cxn>
                <a:cxn ang="0">
                  <a:pos x="4065" y="288"/>
                </a:cxn>
                <a:cxn ang="0">
                  <a:pos x="3947" y="338"/>
                </a:cxn>
                <a:cxn ang="0">
                  <a:pos x="3877" y="194"/>
                </a:cxn>
                <a:cxn ang="0">
                  <a:pos x="3827" y="20"/>
                </a:cxn>
                <a:cxn ang="0">
                  <a:pos x="3757" y="170"/>
                </a:cxn>
                <a:cxn ang="0">
                  <a:pos x="3713" y="18"/>
                </a:cxn>
                <a:cxn ang="0">
                  <a:pos x="3618" y="71"/>
                </a:cxn>
                <a:cxn ang="0">
                  <a:pos x="3441" y="156"/>
                </a:cxn>
                <a:cxn ang="0">
                  <a:pos x="3316" y="399"/>
                </a:cxn>
                <a:cxn ang="0">
                  <a:pos x="3287" y="392"/>
                </a:cxn>
                <a:cxn ang="0">
                  <a:pos x="3269" y="111"/>
                </a:cxn>
                <a:cxn ang="0">
                  <a:pos x="3179" y="138"/>
                </a:cxn>
                <a:cxn ang="0">
                  <a:pos x="3128" y="126"/>
                </a:cxn>
                <a:cxn ang="0">
                  <a:pos x="2990" y="418"/>
                </a:cxn>
                <a:cxn ang="0">
                  <a:pos x="2852" y="498"/>
                </a:cxn>
                <a:cxn ang="0">
                  <a:pos x="2655" y="432"/>
                </a:cxn>
                <a:cxn ang="0">
                  <a:pos x="2598" y="352"/>
                </a:cxn>
                <a:cxn ang="0">
                  <a:pos x="2281" y="130"/>
                </a:cxn>
                <a:cxn ang="0">
                  <a:pos x="2055" y="422"/>
                </a:cxn>
                <a:cxn ang="0">
                  <a:pos x="2029" y="561"/>
                </a:cxn>
                <a:cxn ang="0">
                  <a:pos x="1826" y="635"/>
                </a:cxn>
                <a:cxn ang="0">
                  <a:pos x="1684" y="238"/>
                </a:cxn>
                <a:cxn ang="0">
                  <a:pos x="1326" y="197"/>
                </a:cxn>
                <a:cxn ang="0">
                  <a:pos x="1124" y="417"/>
                </a:cxn>
                <a:cxn ang="0">
                  <a:pos x="1098" y="387"/>
                </a:cxn>
                <a:cxn ang="0">
                  <a:pos x="1036" y="362"/>
                </a:cxn>
                <a:cxn ang="0">
                  <a:pos x="960" y="476"/>
                </a:cxn>
                <a:cxn ang="0">
                  <a:pos x="914" y="453"/>
                </a:cxn>
                <a:cxn ang="0">
                  <a:pos x="879" y="418"/>
                </a:cxn>
                <a:cxn ang="0">
                  <a:pos x="860" y="433"/>
                </a:cxn>
                <a:cxn ang="0">
                  <a:pos x="828" y="394"/>
                </a:cxn>
                <a:cxn ang="0">
                  <a:pos x="773" y="401"/>
                </a:cxn>
                <a:cxn ang="0">
                  <a:pos x="731" y="396"/>
                </a:cxn>
                <a:cxn ang="0">
                  <a:pos x="606" y="434"/>
                </a:cxn>
                <a:cxn ang="0">
                  <a:pos x="550" y="434"/>
                </a:cxn>
                <a:cxn ang="0">
                  <a:pos x="460" y="94"/>
                </a:cxn>
                <a:cxn ang="0">
                  <a:pos x="452" y="79"/>
                </a:cxn>
                <a:cxn ang="0">
                  <a:pos x="427" y="53"/>
                </a:cxn>
                <a:cxn ang="0">
                  <a:pos x="382" y="11"/>
                </a:cxn>
                <a:cxn ang="0">
                  <a:pos x="351" y="63"/>
                </a:cxn>
                <a:cxn ang="0">
                  <a:pos x="329" y="93"/>
                </a:cxn>
                <a:cxn ang="0">
                  <a:pos x="297" y="101"/>
                </a:cxn>
                <a:cxn ang="0">
                  <a:pos x="291" y="106"/>
                </a:cxn>
                <a:cxn ang="0">
                  <a:pos x="253" y="44"/>
                </a:cxn>
                <a:cxn ang="0">
                  <a:pos x="158" y="59"/>
                </a:cxn>
                <a:cxn ang="0">
                  <a:pos x="101" y="755"/>
                </a:cxn>
                <a:cxn ang="0">
                  <a:pos x="34" y="946"/>
                </a:cxn>
                <a:cxn ang="0">
                  <a:pos x="2080" y="1318"/>
                </a:cxn>
              </a:cxnLst>
              <a:rect l="0" t="0" r="r" b="b"/>
              <a:pathLst>
                <a:path w="5760" h="1318">
                  <a:moveTo>
                    <a:pt x="5228" y="413"/>
                  </a:moveTo>
                  <a:lnTo>
                    <a:pt x="5228" y="413"/>
                  </a:lnTo>
                  <a:lnTo>
                    <a:pt x="5228" y="414"/>
                  </a:lnTo>
                  <a:lnTo>
                    <a:pt x="5229" y="413"/>
                  </a:lnTo>
                  <a:lnTo>
                    <a:pt x="5229" y="413"/>
                  </a:lnTo>
                  <a:lnTo>
                    <a:pt x="5228" y="413"/>
                  </a:lnTo>
                  <a:lnTo>
                    <a:pt x="5228" y="413"/>
                  </a:lnTo>
                  <a:close/>
                  <a:moveTo>
                    <a:pt x="5742" y="590"/>
                  </a:moveTo>
                  <a:lnTo>
                    <a:pt x="5737" y="561"/>
                  </a:lnTo>
                  <a:lnTo>
                    <a:pt x="5736" y="526"/>
                  </a:lnTo>
                  <a:lnTo>
                    <a:pt x="5735" y="523"/>
                  </a:lnTo>
                  <a:lnTo>
                    <a:pt x="5731" y="522"/>
                  </a:lnTo>
                  <a:lnTo>
                    <a:pt x="5731" y="522"/>
                  </a:lnTo>
                  <a:lnTo>
                    <a:pt x="5731" y="521"/>
                  </a:lnTo>
                  <a:lnTo>
                    <a:pt x="5727" y="516"/>
                  </a:lnTo>
                  <a:lnTo>
                    <a:pt x="5727" y="516"/>
                  </a:lnTo>
                  <a:lnTo>
                    <a:pt x="5721" y="509"/>
                  </a:lnTo>
                  <a:lnTo>
                    <a:pt x="5722" y="426"/>
                  </a:lnTo>
                  <a:lnTo>
                    <a:pt x="5720" y="426"/>
                  </a:lnTo>
                  <a:lnTo>
                    <a:pt x="5721" y="393"/>
                  </a:lnTo>
                  <a:lnTo>
                    <a:pt x="5711" y="386"/>
                  </a:lnTo>
                  <a:lnTo>
                    <a:pt x="5709" y="384"/>
                  </a:lnTo>
                  <a:lnTo>
                    <a:pt x="5709" y="377"/>
                  </a:lnTo>
                  <a:lnTo>
                    <a:pt x="5699" y="367"/>
                  </a:lnTo>
                  <a:lnTo>
                    <a:pt x="5699" y="362"/>
                  </a:lnTo>
                  <a:lnTo>
                    <a:pt x="5690" y="353"/>
                  </a:lnTo>
                  <a:lnTo>
                    <a:pt x="5635" y="312"/>
                  </a:lnTo>
                  <a:lnTo>
                    <a:pt x="5570" y="355"/>
                  </a:lnTo>
                  <a:lnTo>
                    <a:pt x="5570" y="369"/>
                  </a:lnTo>
                  <a:lnTo>
                    <a:pt x="5560" y="369"/>
                  </a:lnTo>
                  <a:lnTo>
                    <a:pt x="5560" y="387"/>
                  </a:lnTo>
                  <a:lnTo>
                    <a:pt x="5548" y="389"/>
                  </a:lnTo>
                  <a:lnTo>
                    <a:pt x="5547" y="418"/>
                  </a:lnTo>
                  <a:lnTo>
                    <a:pt x="5545" y="419"/>
                  </a:lnTo>
                  <a:lnTo>
                    <a:pt x="5545" y="423"/>
                  </a:lnTo>
                  <a:lnTo>
                    <a:pt x="5543" y="552"/>
                  </a:lnTo>
                  <a:lnTo>
                    <a:pt x="5536" y="554"/>
                  </a:lnTo>
                  <a:lnTo>
                    <a:pt x="5533" y="553"/>
                  </a:lnTo>
                  <a:lnTo>
                    <a:pt x="5530" y="561"/>
                  </a:lnTo>
                  <a:lnTo>
                    <a:pt x="5530" y="577"/>
                  </a:lnTo>
                  <a:lnTo>
                    <a:pt x="5527" y="577"/>
                  </a:lnTo>
                  <a:lnTo>
                    <a:pt x="5527" y="581"/>
                  </a:lnTo>
                  <a:lnTo>
                    <a:pt x="5531" y="585"/>
                  </a:lnTo>
                  <a:lnTo>
                    <a:pt x="5530" y="653"/>
                  </a:lnTo>
                  <a:lnTo>
                    <a:pt x="5515" y="652"/>
                  </a:lnTo>
                  <a:lnTo>
                    <a:pt x="5502" y="653"/>
                  </a:lnTo>
                  <a:lnTo>
                    <a:pt x="5497" y="651"/>
                  </a:lnTo>
                  <a:lnTo>
                    <a:pt x="5497" y="646"/>
                  </a:lnTo>
                  <a:lnTo>
                    <a:pt x="5496" y="635"/>
                  </a:lnTo>
                  <a:lnTo>
                    <a:pt x="5497" y="508"/>
                  </a:lnTo>
                  <a:lnTo>
                    <a:pt x="5493" y="504"/>
                  </a:lnTo>
                  <a:lnTo>
                    <a:pt x="5493" y="501"/>
                  </a:lnTo>
                  <a:lnTo>
                    <a:pt x="5496" y="498"/>
                  </a:lnTo>
                  <a:lnTo>
                    <a:pt x="5478" y="494"/>
                  </a:lnTo>
                  <a:lnTo>
                    <a:pt x="5468" y="496"/>
                  </a:lnTo>
                  <a:lnTo>
                    <a:pt x="5456" y="489"/>
                  </a:lnTo>
                  <a:lnTo>
                    <a:pt x="5457" y="484"/>
                  </a:lnTo>
                  <a:lnTo>
                    <a:pt x="5454" y="483"/>
                  </a:lnTo>
                  <a:lnTo>
                    <a:pt x="5443" y="483"/>
                  </a:lnTo>
                  <a:lnTo>
                    <a:pt x="5439" y="491"/>
                  </a:lnTo>
                  <a:lnTo>
                    <a:pt x="5436" y="491"/>
                  </a:lnTo>
                  <a:lnTo>
                    <a:pt x="5436" y="484"/>
                  </a:lnTo>
                  <a:lnTo>
                    <a:pt x="5431" y="481"/>
                  </a:lnTo>
                  <a:lnTo>
                    <a:pt x="5419" y="481"/>
                  </a:lnTo>
                  <a:lnTo>
                    <a:pt x="5413" y="486"/>
                  </a:lnTo>
                  <a:lnTo>
                    <a:pt x="5412" y="492"/>
                  </a:lnTo>
                  <a:lnTo>
                    <a:pt x="5408" y="496"/>
                  </a:lnTo>
                  <a:lnTo>
                    <a:pt x="5393" y="498"/>
                  </a:lnTo>
                  <a:lnTo>
                    <a:pt x="5393" y="504"/>
                  </a:lnTo>
                  <a:lnTo>
                    <a:pt x="5389" y="504"/>
                  </a:lnTo>
                  <a:lnTo>
                    <a:pt x="5389" y="602"/>
                  </a:lnTo>
                  <a:lnTo>
                    <a:pt x="5377" y="601"/>
                  </a:lnTo>
                  <a:lnTo>
                    <a:pt x="5379" y="334"/>
                  </a:lnTo>
                  <a:lnTo>
                    <a:pt x="5372" y="329"/>
                  </a:lnTo>
                  <a:lnTo>
                    <a:pt x="5242" y="332"/>
                  </a:lnTo>
                  <a:lnTo>
                    <a:pt x="5240" y="403"/>
                  </a:lnTo>
                  <a:lnTo>
                    <a:pt x="5240" y="403"/>
                  </a:lnTo>
                  <a:lnTo>
                    <a:pt x="5229" y="413"/>
                  </a:lnTo>
                  <a:lnTo>
                    <a:pt x="5229" y="413"/>
                  </a:lnTo>
                  <a:lnTo>
                    <a:pt x="5225" y="421"/>
                  </a:lnTo>
                  <a:lnTo>
                    <a:pt x="5220" y="426"/>
                  </a:lnTo>
                  <a:lnTo>
                    <a:pt x="5218" y="428"/>
                  </a:lnTo>
                  <a:lnTo>
                    <a:pt x="5215" y="439"/>
                  </a:lnTo>
                  <a:lnTo>
                    <a:pt x="5208" y="446"/>
                  </a:lnTo>
                  <a:lnTo>
                    <a:pt x="5209" y="456"/>
                  </a:lnTo>
                  <a:lnTo>
                    <a:pt x="5205" y="456"/>
                  </a:lnTo>
                  <a:lnTo>
                    <a:pt x="5197" y="462"/>
                  </a:lnTo>
                  <a:lnTo>
                    <a:pt x="5197" y="497"/>
                  </a:lnTo>
                  <a:lnTo>
                    <a:pt x="5194" y="501"/>
                  </a:lnTo>
                  <a:lnTo>
                    <a:pt x="5194" y="514"/>
                  </a:lnTo>
                  <a:lnTo>
                    <a:pt x="5190" y="517"/>
                  </a:lnTo>
                  <a:lnTo>
                    <a:pt x="5190" y="539"/>
                  </a:lnTo>
                  <a:lnTo>
                    <a:pt x="5188" y="541"/>
                  </a:lnTo>
                  <a:lnTo>
                    <a:pt x="5169" y="523"/>
                  </a:lnTo>
                  <a:lnTo>
                    <a:pt x="5173" y="511"/>
                  </a:lnTo>
                  <a:lnTo>
                    <a:pt x="5174" y="507"/>
                  </a:lnTo>
                  <a:lnTo>
                    <a:pt x="5178" y="504"/>
                  </a:lnTo>
                  <a:lnTo>
                    <a:pt x="5178" y="501"/>
                  </a:lnTo>
                  <a:lnTo>
                    <a:pt x="5185" y="499"/>
                  </a:lnTo>
                  <a:lnTo>
                    <a:pt x="5185" y="496"/>
                  </a:lnTo>
                  <a:lnTo>
                    <a:pt x="5185" y="496"/>
                  </a:lnTo>
                  <a:lnTo>
                    <a:pt x="5181" y="493"/>
                  </a:lnTo>
                  <a:lnTo>
                    <a:pt x="5178" y="491"/>
                  </a:lnTo>
                  <a:lnTo>
                    <a:pt x="5174" y="489"/>
                  </a:lnTo>
                  <a:lnTo>
                    <a:pt x="5174" y="489"/>
                  </a:lnTo>
                  <a:lnTo>
                    <a:pt x="5160" y="486"/>
                  </a:lnTo>
                  <a:lnTo>
                    <a:pt x="5130" y="483"/>
                  </a:lnTo>
                  <a:lnTo>
                    <a:pt x="5130" y="458"/>
                  </a:lnTo>
                  <a:lnTo>
                    <a:pt x="5104" y="452"/>
                  </a:lnTo>
                  <a:lnTo>
                    <a:pt x="5019" y="453"/>
                  </a:lnTo>
                  <a:lnTo>
                    <a:pt x="5016" y="453"/>
                  </a:lnTo>
                  <a:lnTo>
                    <a:pt x="4975" y="456"/>
                  </a:lnTo>
                  <a:lnTo>
                    <a:pt x="4972" y="489"/>
                  </a:lnTo>
                  <a:lnTo>
                    <a:pt x="4871" y="491"/>
                  </a:lnTo>
                  <a:lnTo>
                    <a:pt x="4873" y="188"/>
                  </a:lnTo>
                  <a:lnTo>
                    <a:pt x="4816" y="164"/>
                  </a:lnTo>
                  <a:lnTo>
                    <a:pt x="4727" y="166"/>
                  </a:lnTo>
                  <a:lnTo>
                    <a:pt x="4727" y="164"/>
                  </a:lnTo>
                  <a:lnTo>
                    <a:pt x="4722" y="161"/>
                  </a:lnTo>
                  <a:lnTo>
                    <a:pt x="4711" y="161"/>
                  </a:lnTo>
                  <a:lnTo>
                    <a:pt x="4711" y="166"/>
                  </a:lnTo>
                  <a:lnTo>
                    <a:pt x="4693" y="166"/>
                  </a:lnTo>
                  <a:lnTo>
                    <a:pt x="4687" y="163"/>
                  </a:lnTo>
                  <a:lnTo>
                    <a:pt x="4679" y="163"/>
                  </a:lnTo>
                  <a:lnTo>
                    <a:pt x="4678" y="168"/>
                  </a:lnTo>
                  <a:lnTo>
                    <a:pt x="4657" y="169"/>
                  </a:lnTo>
                  <a:lnTo>
                    <a:pt x="4654" y="239"/>
                  </a:lnTo>
                  <a:lnTo>
                    <a:pt x="4572" y="242"/>
                  </a:lnTo>
                  <a:lnTo>
                    <a:pt x="4570" y="264"/>
                  </a:lnTo>
                  <a:lnTo>
                    <a:pt x="4554" y="265"/>
                  </a:lnTo>
                  <a:lnTo>
                    <a:pt x="4553" y="278"/>
                  </a:lnTo>
                  <a:lnTo>
                    <a:pt x="4514" y="279"/>
                  </a:lnTo>
                  <a:lnTo>
                    <a:pt x="4509" y="433"/>
                  </a:lnTo>
                  <a:lnTo>
                    <a:pt x="4507" y="434"/>
                  </a:lnTo>
                  <a:lnTo>
                    <a:pt x="4509" y="215"/>
                  </a:lnTo>
                  <a:lnTo>
                    <a:pt x="4438" y="195"/>
                  </a:lnTo>
                  <a:lnTo>
                    <a:pt x="4326" y="198"/>
                  </a:lnTo>
                  <a:lnTo>
                    <a:pt x="4323" y="386"/>
                  </a:lnTo>
                  <a:lnTo>
                    <a:pt x="4319" y="386"/>
                  </a:lnTo>
                  <a:lnTo>
                    <a:pt x="4323" y="30"/>
                  </a:lnTo>
                  <a:lnTo>
                    <a:pt x="4196" y="0"/>
                  </a:lnTo>
                  <a:lnTo>
                    <a:pt x="4092" y="0"/>
                  </a:lnTo>
                  <a:lnTo>
                    <a:pt x="4067" y="1"/>
                  </a:lnTo>
                  <a:lnTo>
                    <a:pt x="4065" y="288"/>
                  </a:lnTo>
                  <a:lnTo>
                    <a:pt x="4060" y="287"/>
                  </a:lnTo>
                  <a:lnTo>
                    <a:pt x="4048" y="280"/>
                  </a:lnTo>
                  <a:lnTo>
                    <a:pt x="4037" y="287"/>
                  </a:lnTo>
                  <a:lnTo>
                    <a:pt x="4024" y="289"/>
                  </a:lnTo>
                  <a:lnTo>
                    <a:pt x="4023" y="337"/>
                  </a:lnTo>
                  <a:lnTo>
                    <a:pt x="4023" y="337"/>
                  </a:lnTo>
                  <a:lnTo>
                    <a:pt x="4011" y="335"/>
                  </a:lnTo>
                  <a:lnTo>
                    <a:pt x="3994" y="335"/>
                  </a:lnTo>
                  <a:lnTo>
                    <a:pt x="3976" y="337"/>
                  </a:lnTo>
                  <a:lnTo>
                    <a:pt x="3976" y="337"/>
                  </a:lnTo>
                  <a:lnTo>
                    <a:pt x="3957" y="338"/>
                  </a:lnTo>
                  <a:lnTo>
                    <a:pt x="3947" y="338"/>
                  </a:lnTo>
                  <a:lnTo>
                    <a:pt x="3941" y="338"/>
                  </a:lnTo>
                  <a:lnTo>
                    <a:pt x="3941" y="330"/>
                  </a:lnTo>
                  <a:lnTo>
                    <a:pt x="3937" y="330"/>
                  </a:lnTo>
                  <a:lnTo>
                    <a:pt x="3938" y="314"/>
                  </a:lnTo>
                  <a:lnTo>
                    <a:pt x="3934" y="313"/>
                  </a:lnTo>
                  <a:lnTo>
                    <a:pt x="3936" y="292"/>
                  </a:lnTo>
                  <a:lnTo>
                    <a:pt x="3933" y="292"/>
                  </a:lnTo>
                  <a:lnTo>
                    <a:pt x="3932" y="264"/>
                  </a:lnTo>
                  <a:lnTo>
                    <a:pt x="3919" y="259"/>
                  </a:lnTo>
                  <a:lnTo>
                    <a:pt x="3880" y="257"/>
                  </a:lnTo>
                  <a:lnTo>
                    <a:pt x="3880" y="198"/>
                  </a:lnTo>
                  <a:lnTo>
                    <a:pt x="3877" y="194"/>
                  </a:lnTo>
                  <a:lnTo>
                    <a:pt x="3877" y="163"/>
                  </a:lnTo>
                  <a:lnTo>
                    <a:pt x="3873" y="156"/>
                  </a:lnTo>
                  <a:lnTo>
                    <a:pt x="3873" y="138"/>
                  </a:lnTo>
                  <a:lnTo>
                    <a:pt x="3873" y="131"/>
                  </a:lnTo>
                  <a:lnTo>
                    <a:pt x="3870" y="125"/>
                  </a:lnTo>
                  <a:lnTo>
                    <a:pt x="3867" y="126"/>
                  </a:lnTo>
                  <a:lnTo>
                    <a:pt x="3865" y="130"/>
                  </a:lnTo>
                  <a:lnTo>
                    <a:pt x="3860" y="121"/>
                  </a:lnTo>
                  <a:lnTo>
                    <a:pt x="3858" y="114"/>
                  </a:lnTo>
                  <a:lnTo>
                    <a:pt x="3829" y="49"/>
                  </a:lnTo>
                  <a:lnTo>
                    <a:pt x="3829" y="31"/>
                  </a:lnTo>
                  <a:lnTo>
                    <a:pt x="3827" y="20"/>
                  </a:lnTo>
                  <a:lnTo>
                    <a:pt x="3827" y="0"/>
                  </a:lnTo>
                  <a:lnTo>
                    <a:pt x="3812" y="0"/>
                  </a:lnTo>
                  <a:lnTo>
                    <a:pt x="3812" y="19"/>
                  </a:lnTo>
                  <a:lnTo>
                    <a:pt x="3810" y="25"/>
                  </a:lnTo>
                  <a:lnTo>
                    <a:pt x="3807" y="31"/>
                  </a:lnTo>
                  <a:lnTo>
                    <a:pt x="3807" y="48"/>
                  </a:lnTo>
                  <a:lnTo>
                    <a:pt x="3768" y="125"/>
                  </a:lnTo>
                  <a:lnTo>
                    <a:pt x="3765" y="121"/>
                  </a:lnTo>
                  <a:lnTo>
                    <a:pt x="3762" y="134"/>
                  </a:lnTo>
                  <a:lnTo>
                    <a:pt x="3760" y="153"/>
                  </a:lnTo>
                  <a:lnTo>
                    <a:pt x="3758" y="156"/>
                  </a:lnTo>
                  <a:lnTo>
                    <a:pt x="3757" y="170"/>
                  </a:lnTo>
                  <a:lnTo>
                    <a:pt x="3755" y="189"/>
                  </a:lnTo>
                  <a:lnTo>
                    <a:pt x="3752" y="193"/>
                  </a:lnTo>
                  <a:lnTo>
                    <a:pt x="3748" y="406"/>
                  </a:lnTo>
                  <a:lnTo>
                    <a:pt x="3730" y="406"/>
                  </a:lnTo>
                  <a:lnTo>
                    <a:pt x="3731" y="170"/>
                  </a:lnTo>
                  <a:lnTo>
                    <a:pt x="3726" y="158"/>
                  </a:lnTo>
                  <a:lnTo>
                    <a:pt x="3726" y="113"/>
                  </a:lnTo>
                  <a:lnTo>
                    <a:pt x="3721" y="104"/>
                  </a:lnTo>
                  <a:lnTo>
                    <a:pt x="3721" y="69"/>
                  </a:lnTo>
                  <a:lnTo>
                    <a:pt x="3718" y="56"/>
                  </a:lnTo>
                  <a:lnTo>
                    <a:pt x="3718" y="23"/>
                  </a:lnTo>
                  <a:lnTo>
                    <a:pt x="3713" y="18"/>
                  </a:lnTo>
                  <a:lnTo>
                    <a:pt x="3701" y="16"/>
                  </a:lnTo>
                  <a:lnTo>
                    <a:pt x="3700" y="0"/>
                  </a:lnTo>
                  <a:lnTo>
                    <a:pt x="3640" y="0"/>
                  </a:lnTo>
                  <a:lnTo>
                    <a:pt x="3639" y="16"/>
                  </a:lnTo>
                  <a:lnTo>
                    <a:pt x="3625" y="18"/>
                  </a:lnTo>
                  <a:lnTo>
                    <a:pt x="3625" y="31"/>
                  </a:lnTo>
                  <a:lnTo>
                    <a:pt x="3623" y="34"/>
                  </a:lnTo>
                  <a:lnTo>
                    <a:pt x="3621" y="50"/>
                  </a:lnTo>
                  <a:lnTo>
                    <a:pt x="3624" y="54"/>
                  </a:lnTo>
                  <a:lnTo>
                    <a:pt x="3620" y="58"/>
                  </a:lnTo>
                  <a:lnTo>
                    <a:pt x="3619" y="69"/>
                  </a:lnTo>
                  <a:lnTo>
                    <a:pt x="3618" y="71"/>
                  </a:lnTo>
                  <a:lnTo>
                    <a:pt x="3591" y="64"/>
                  </a:lnTo>
                  <a:lnTo>
                    <a:pt x="3575" y="66"/>
                  </a:lnTo>
                  <a:lnTo>
                    <a:pt x="3569" y="63"/>
                  </a:lnTo>
                  <a:lnTo>
                    <a:pt x="3515" y="68"/>
                  </a:lnTo>
                  <a:lnTo>
                    <a:pt x="3509" y="71"/>
                  </a:lnTo>
                  <a:lnTo>
                    <a:pt x="3514" y="76"/>
                  </a:lnTo>
                  <a:lnTo>
                    <a:pt x="3450" y="139"/>
                  </a:lnTo>
                  <a:lnTo>
                    <a:pt x="3436" y="143"/>
                  </a:lnTo>
                  <a:lnTo>
                    <a:pt x="3431" y="144"/>
                  </a:lnTo>
                  <a:lnTo>
                    <a:pt x="3432" y="150"/>
                  </a:lnTo>
                  <a:lnTo>
                    <a:pt x="3441" y="153"/>
                  </a:lnTo>
                  <a:lnTo>
                    <a:pt x="3441" y="156"/>
                  </a:lnTo>
                  <a:lnTo>
                    <a:pt x="3440" y="159"/>
                  </a:lnTo>
                  <a:lnTo>
                    <a:pt x="3433" y="161"/>
                  </a:lnTo>
                  <a:lnTo>
                    <a:pt x="3435" y="165"/>
                  </a:lnTo>
                  <a:lnTo>
                    <a:pt x="3438" y="168"/>
                  </a:lnTo>
                  <a:lnTo>
                    <a:pt x="3437" y="178"/>
                  </a:lnTo>
                  <a:lnTo>
                    <a:pt x="3440" y="183"/>
                  </a:lnTo>
                  <a:lnTo>
                    <a:pt x="3440" y="270"/>
                  </a:lnTo>
                  <a:lnTo>
                    <a:pt x="3436" y="273"/>
                  </a:lnTo>
                  <a:lnTo>
                    <a:pt x="3433" y="404"/>
                  </a:lnTo>
                  <a:lnTo>
                    <a:pt x="3322" y="406"/>
                  </a:lnTo>
                  <a:lnTo>
                    <a:pt x="3321" y="399"/>
                  </a:lnTo>
                  <a:lnTo>
                    <a:pt x="3316" y="399"/>
                  </a:lnTo>
                  <a:lnTo>
                    <a:pt x="3315" y="396"/>
                  </a:lnTo>
                  <a:lnTo>
                    <a:pt x="3307" y="396"/>
                  </a:lnTo>
                  <a:lnTo>
                    <a:pt x="3307" y="396"/>
                  </a:lnTo>
                  <a:lnTo>
                    <a:pt x="3308" y="394"/>
                  </a:lnTo>
                  <a:lnTo>
                    <a:pt x="3307" y="392"/>
                  </a:lnTo>
                  <a:lnTo>
                    <a:pt x="3306" y="391"/>
                  </a:lnTo>
                  <a:lnTo>
                    <a:pt x="3303" y="389"/>
                  </a:lnTo>
                  <a:lnTo>
                    <a:pt x="3301" y="389"/>
                  </a:lnTo>
                  <a:lnTo>
                    <a:pt x="3296" y="389"/>
                  </a:lnTo>
                  <a:lnTo>
                    <a:pt x="3296" y="389"/>
                  </a:lnTo>
                  <a:lnTo>
                    <a:pt x="3291" y="389"/>
                  </a:lnTo>
                  <a:lnTo>
                    <a:pt x="3287" y="392"/>
                  </a:lnTo>
                  <a:lnTo>
                    <a:pt x="3284" y="394"/>
                  </a:lnTo>
                  <a:lnTo>
                    <a:pt x="3283" y="396"/>
                  </a:lnTo>
                  <a:lnTo>
                    <a:pt x="3283" y="401"/>
                  </a:lnTo>
                  <a:lnTo>
                    <a:pt x="3283" y="403"/>
                  </a:lnTo>
                  <a:lnTo>
                    <a:pt x="3278" y="402"/>
                  </a:lnTo>
                  <a:lnTo>
                    <a:pt x="3282" y="199"/>
                  </a:lnTo>
                  <a:lnTo>
                    <a:pt x="3281" y="194"/>
                  </a:lnTo>
                  <a:lnTo>
                    <a:pt x="3281" y="151"/>
                  </a:lnTo>
                  <a:lnTo>
                    <a:pt x="3276" y="146"/>
                  </a:lnTo>
                  <a:lnTo>
                    <a:pt x="3276" y="128"/>
                  </a:lnTo>
                  <a:lnTo>
                    <a:pt x="3271" y="124"/>
                  </a:lnTo>
                  <a:lnTo>
                    <a:pt x="3269" y="111"/>
                  </a:lnTo>
                  <a:lnTo>
                    <a:pt x="3253" y="105"/>
                  </a:lnTo>
                  <a:lnTo>
                    <a:pt x="3232" y="106"/>
                  </a:lnTo>
                  <a:lnTo>
                    <a:pt x="3222" y="105"/>
                  </a:lnTo>
                  <a:lnTo>
                    <a:pt x="3214" y="106"/>
                  </a:lnTo>
                  <a:lnTo>
                    <a:pt x="3206" y="106"/>
                  </a:lnTo>
                  <a:lnTo>
                    <a:pt x="3202" y="105"/>
                  </a:lnTo>
                  <a:lnTo>
                    <a:pt x="3198" y="109"/>
                  </a:lnTo>
                  <a:lnTo>
                    <a:pt x="3199" y="120"/>
                  </a:lnTo>
                  <a:lnTo>
                    <a:pt x="3194" y="120"/>
                  </a:lnTo>
                  <a:lnTo>
                    <a:pt x="3192" y="123"/>
                  </a:lnTo>
                  <a:lnTo>
                    <a:pt x="3192" y="138"/>
                  </a:lnTo>
                  <a:lnTo>
                    <a:pt x="3179" y="138"/>
                  </a:lnTo>
                  <a:lnTo>
                    <a:pt x="3179" y="128"/>
                  </a:lnTo>
                  <a:lnTo>
                    <a:pt x="3173" y="128"/>
                  </a:lnTo>
                  <a:lnTo>
                    <a:pt x="3172" y="125"/>
                  </a:lnTo>
                  <a:lnTo>
                    <a:pt x="3163" y="124"/>
                  </a:lnTo>
                  <a:lnTo>
                    <a:pt x="3162" y="128"/>
                  </a:lnTo>
                  <a:lnTo>
                    <a:pt x="3154" y="128"/>
                  </a:lnTo>
                  <a:lnTo>
                    <a:pt x="3154" y="124"/>
                  </a:lnTo>
                  <a:lnTo>
                    <a:pt x="3145" y="125"/>
                  </a:lnTo>
                  <a:lnTo>
                    <a:pt x="3134" y="126"/>
                  </a:lnTo>
                  <a:lnTo>
                    <a:pt x="3133" y="136"/>
                  </a:lnTo>
                  <a:lnTo>
                    <a:pt x="3129" y="135"/>
                  </a:lnTo>
                  <a:lnTo>
                    <a:pt x="3128" y="126"/>
                  </a:lnTo>
                  <a:lnTo>
                    <a:pt x="3117" y="126"/>
                  </a:lnTo>
                  <a:lnTo>
                    <a:pt x="3117" y="135"/>
                  </a:lnTo>
                  <a:lnTo>
                    <a:pt x="3100" y="135"/>
                  </a:lnTo>
                  <a:lnTo>
                    <a:pt x="3087" y="136"/>
                  </a:lnTo>
                  <a:lnTo>
                    <a:pt x="3085" y="198"/>
                  </a:lnTo>
                  <a:lnTo>
                    <a:pt x="3040" y="200"/>
                  </a:lnTo>
                  <a:lnTo>
                    <a:pt x="3038" y="363"/>
                  </a:lnTo>
                  <a:lnTo>
                    <a:pt x="3011" y="364"/>
                  </a:lnTo>
                  <a:lnTo>
                    <a:pt x="3010" y="444"/>
                  </a:lnTo>
                  <a:lnTo>
                    <a:pt x="2999" y="446"/>
                  </a:lnTo>
                  <a:lnTo>
                    <a:pt x="2999" y="421"/>
                  </a:lnTo>
                  <a:lnTo>
                    <a:pt x="2990" y="418"/>
                  </a:lnTo>
                  <a:lnTo>
                    <a:pt x="2990" y="398"/>
                  </a:lnTo>
                  <a:lnTo>
                    <a:pt x="2984" y="397"/>
                  </a:lnTo>
                  <a:lnTo>
                    <a:pt x="2984" y="377"/>
                  </a:lnTo>
                  <a:lnTo>
                    <a:pt x="2941" y="372"/>
                  </a:lnTo>
                  <a:lnTo>
                    <a:pt x="2885" y="375"/>
                  </a:lnTo>
                  <a:lnTo>
                    <a:pt x="2884" y="397"/>
                  </a:lnTo>
                  <a:lnTo>
                    <a:pt x="2876" y="397"/>
                  </a:lnTo>
                  <a:lnTo>
                    <a:pt x="2876" y="418"/>
                  </a:lnTo>
                  <a:lnTo>
                    <a:pt x="2865" y="418"/>
                  </a:lnTo>
                  <a:lnTo>
                    <a:pt x="2865" y="449"/>
                  </a:lnTo>
                  <a:lnTo>
                    <a:pt x="2854" y="451"/>
                  </a:lnTo>
                  <a:lnTo>
                    <a:pt x="2852" y="498"/>
                  </a:lnTo>
                  <a:lnTo>
                    <a:pt x="2835" y="498"/>
                  </a:lnTo>
                  <a:lnTo>
                    <a:pt x="2835" y="504"/>
                  </a:lnTo>
                  <a:lnTo>
                    <a:pt x="2764" y="502"/>
                  </a:lnTo>
                  <a:lnTo>
                    <a:pt x="2765" y="466"/>
                  </a:lnTo>
                  <a:lnTo>
                    <a:pt x="2726" y="464"/>
                  </a:lnTo>
                  <a:lnTo>
                    <a:pt x="2731" y="461"/>
                  </a:lnTo>
                  <a:lnTo>
                    <a:pt x="2740" y="459"/>
                  </a:lnTo>
                  <a:lnTo>
                    <a:pt x="2741" y="446"/>
                  </a:lnTo>
                  <a:lnTo>
                    <a:pt x="2718" y="446"/>
                  </a:lnTo>
                  <a:lnTo>
                    <a:pt x="2721" y="431"/>
                  </a:lnTo>
                  <a:lnTo>
                    <a:pt x="2658" y="428"/>
                  </a:lnTo>
                  <a:lnTo>
                    <a:pt x="2655" y="432"/>
                  </a:lnTo>
                  <a:lnTo>
                    <a:pt x="2645" y="432"/>
                  </a:lnTo>
                  <a:lnTo>
                    <a:pt x="2646" y="451"/>
                  </a:lnTo>
                  <a:lnTo>
                    <a:pt x="2646" y="451"/>
                  </a:lnTo>
                  <a:lnTo>
                    <a:pt x="2643" y="452"/>
                  </a:lnTo>
                  <a:lnTo>
                    <a:pt x="2641" y="454"/>
                  </a:lnTo>
                  <a:lnTo>
                    <a:pt x="2636" y="456"/>
                  </a:lnTo>
                  <a:lnTo>
                    <a:pt x="2636" y="456"/>
                  </a:lnTo>
                  <a:lnTo>
                    <a:pt x="2622" y="457"/>
                  </a:lnTo>
                  <a:lnTo>
                    <a:pt x="2608" y="456"/>
                  </a:lnTo>
                  <a:lnTo>
                    <a:pt x="2608" y="418"/>
                  </a:lnTo>
                  <a:lnTo>
                    <a:pt x="2598" y="418"/>
                  </a:lnTo>
                  <a:lnTo>
                    <a:pt x="2598" y="352"/>
                  </a:lnTo>
                  <a:lnTo>
                    <a:pt x="2588" y="349"/>
                  </a:lnTo>
                  <a:lnTo>
                    <a:pt x="2588" y="289"/>
                  </a:lnTo>
                  <a:lnTo>
                    <a:pt x="2586" y="285"/>
                  </a:lnTo>
                  <a:lnTo>
                    <a:pt x="2577" y="284"/>
                  </a:lnTo>
                  <a:lnTo>
                    <a:pt x="2578" y="237"/>
                  </a:lnTo>
                  <a:lnTo>
                    <a:pt x="2563" y="225"/>
                  </a:lnTo>
                  <a:lnTo>
                    <a:pt x="2524" y="222"/>
                  </a:lnTo>
                  <a:lnTo>
                    <a:pt x="2434" y="218"/>
                  </a:lnTo>
                  <a:lnTo>
                    <a:pt x="2435" y="154"/>
                  </a:lnTo>
                  <a:lnTo>
                    <a:pt x="2313" y="141"/>
                  </a:lnTo>
                  <a:lnTo>
                    <a:pt x="2313" y="134"/>
                  </a:lnTo>
                  <a:lnTo>
                    <a:pt x="2281" y="130"/>
                  </a:lnTo>
                  <a:lnTo>
                    <a:pt x="2246" y="119"/>
                  </a:lnTo>
                  <a:lnTo>
                    <a:pt x="2246" y="109"/>
                  </a:lnTo>
                  <a:lnTo>
                    <a:pt x="2225" y="108"/>
                  </a:lnTo>
                  <a:lnTo>
                    <a:pt x="2225" y="96"/>
                  </a:lnTo>
                  <a:lnTo>
                    <a:pt x="2174" y="89"/>
                  </a:lnTo>
                  <a:lnTo>
                    <a:pt x="2140" y="90"/>
                  </a:lnTo>
                  <a:lnTo>
                    <a:pt x="2140" y="156"/>
                  </a:lnTo>
                  <a:lnTo>
                    <a:pt x="2066" y="156"/>
                  </a:lnTo>
                  <a:lnTo>
                    <a:pt x="2066" y="451"/>
                  </a:lnTo>
                  <a:lnTo>
                    <a:pt x="2059" y="451"/>
                  </a:lnTo>
                  <a:lnTo>
                    <a:pt x="2059" y="422"/>
                  </a:lnTo>
                  <a:lnTo>
                    <a:pt x="2055" y="422"/>
                  </a:lnTo>
                  <a:lnTo>
                    <a:pt x="2055" y="451"/>
                  </a:lnTo>
                  <a:lnTo>
                    <a:pt x="2050" y="451"/>
                  </a:lnTo>
                  <a:lnTo>
                    <a:pt x="2050" y="697"/>
                  </a:lnTo>
                  <a:lnTo>
                    <a:pt x="2035" y="697"/>
                  </a:lnTo>
                  <a:lnTo>
                    <a:pt x="2035" y="711"/>
                  </a:lnTo>
                  <a:lnTo>
                    <a:pt x="2030" y="711"/>
                  </a:lnTo>
                  <a:lnTo>
                    <a:pt x="2030" y="590"/>
                  </a:lnTo>
                  <a:lnTo>
                    <a:pt x="2030" y="590"/>
                  </a:lnTo>
                  <a:lnTo>
                    <a:pt x="2030" y="575"/>
                  </a:lnTo>
                  <a:lnTo>
                    <a:pt x="2030" y="567"/>
                  </a:lnTo>
                  <a:lnTo>
                    <a:pt x="2029" y="561"/>
                  </a:lnTo>
                  <a:lnTo>
                    <a:pt x="2029" y="561"/>
                  </a:lnTo>
                  <a:lnTo>
                    <a:pt x="1975" y="559"/>
                  </a:lnTo>
                  <a:lnTo>
                    <a:pt x="1975" y="527"/>
                  </a:lnTo>
                  <a:lnTo>
                    <a:pt x="1915" y="527"/>
                  </a:lnTo>
                  <a:lnTo>
                    <a:pt x="1915" y="559"/>
                  </a:lnTo>
                  <a:lnTo>
                    <a:pt x="1897" y="559"/>
                  </a:lnTo>
                  <a:lnTo>
                    <a:pt x="1897" y="702"/>
                  </a:lnTo>
                  <a:lnTo>
                    <a:pt x="1844" y="702"/>
                  </a:lnTo>
                  <a:lnTo>
                    <a:pt x="1844" y="635"/>
                  </a:lnTo>
                  <a:lnTo>
                    <a:pt x="1838" y="635"/>
                  </a:lnTo>
                  <a:lnTo>
                    <a:pt x="1838" y="630"/>
                  </a:lnTo>
                  <a:lnTo>
                    <a:pt x="1826" y="630"/>
                  </a:lnTo>
                  <a:lnTo>
                    <a:pt x="1826" y="635"/>
                  </a:lnTo>
                  <a:lnTo>
                    <a:pt x="1793" y="635"/>
                  </a:lnTo>
                  <a:lnTo>
                    <a:pt x="1793" y="360"/>
                  </a:lnTo>
                  <a:lnTo>
                    <a:pt x="1793" y="360"/>
                  </a:lnTo>
                  <a:lnTo>
                    <a:pt x="1789" y="359"/>
                  </a:lnTo>
                  <a:lnTo>
                    <a:pt x="1783" y="358"/>
                  </a:lnTo>
                  <a:lnTo>
                    <a:pt x="1779" y="355"/>
                  </a:lnTo>
                  <a:lnTo>
                    <a:pt x="1779" y="355"/>
                  </a:lnTo>
                  <a:lnTo>
                    <a:pt x="1779" y="255"/>
                  </a:lnTo>
                  <a:lnTo>
                    <a:pt x="1779" y="255"/>
                  </a:lnTo>
                  <a:lnTo>
                    <a:pt x="1756" y="250"/>
                  </a:lnTo>
                  <a:lnTo>
                    <a:pt x="1684" y="250"/>
                  </a:lnTo>
                  <a:lnTo>
                    <a:pt x="1684" y="238"/>
                  </a:lnTo>
                  <a:lnTo>
                    <a:pt x="1465" y="238"/>
                  </a:lnTo>
                  <a:lnTo>
                    <a:pt x="1465" y="238"/>
                  </a:lnTo>
                  <a:lnTo>
                    <a:pt x="1464" y="429"/>
                  </a:lnTo>
                  <a:lnTo>
                    <a:pt x="1464" y="429"/>
                  </a:lnTo>
                  <a:lnTo>
                    <a:pt x="1464" y="429"/>
                  </a:lnTo>
                  <a:lnTo>
                    <a:pt x="1377" y="429"/>
                  </a:lnTo>
                  <a:lnTo>
                    <a:pt x="1325" y="453"/>
                  </a:lnTo>
                  <a:lnTo>
                    <a:pt x="1325" y="441"/>
                  </a:lnTo>
                  <a:lnTo>
                    <a:pt x="1325" y="441"/>
                  </a:lnTo>
                  <a:lnTo>
                    <a:pt x="1325" y="414"/>
                  </a:lnTo>
                  <a:lnTo>
                    <a:pt x="1325" y="414"/>
                  </a:lnTo>
                  <a:lnTo>
                    <a:pt x="1326" y="197"/>
                  </a:lnTo>
                  <a:lnTo>
                    <a:pt x="1326" y="197"/>
                  </a:lnTo>
                  <a:lnTo>
                    <a:pt x="1316" y="194"/>
                  </a:lnTo>
                  <a:lnTo>
                    <a:pt x="1306" y="192"/>
                  </a:lnTo>
                  <a:lnTo>
                    <a:pt x="1128" y="192"/>
                  </a:lnTo>
                  <a:lnTo>
                    <a:pt x="1128" y="192"/>
                  </a:lnTo>
                  <a:lnTo>
                    <a:pt x="1126" y="355"/>
                  </a:lnTo>
                  <a:lnTo>
                    <a:pt x="1126" y="355"/>
                  </a:lnTo>
                  <a:lnTo>
                    <a:pt x="1126" y="399"/>
                  </a:lnTo>
                  <a:lnTo>
                    <a:pt x="1126" y="399"/>
                  </a:lnTo>
                  <a:lnTo>
                    <a:pt x="1126" y="409"/>
                  </a:lnTo>
                  <a:lnTo>
                    <a:pt x="1126" y="413"/>
                  </a:lnTo>
                  <a:lnTo>
                    <a:pt x="1124" y="417"/>
                  </a:lnTo>
                  <a:lnTo>
                    <a:pt x="1124" y="418"/>
                  </a:lnTo>
                  <a:lnTo>
                    <a:pt x="1124" y="418"/>
                  </a:lnTo>
                  <a:lnTo>
                    <a:pt x="1119" y="417"/>
                  </a:lnTo>
                  <a:lnTo>
                    <a:pt x="1119" y="417"/>
                  </a:lnTo>
                  <a:lnTo>
                    <a:pt x="1118" y="416"/>
                  </a:lnTo>
                  <a:lnTo>
                    <a:pt x="1118" y="416"/>
                  </a:lnTo>
                  <a:lnTo>
                    <a:pt x="1118" y="403"/>
                  </a:lnTo>
                  <a:lnTo>
                    <a:pt x="1118" y="403"/>
                  </a:lnTo>
                  <a:lnTo>
                    <a:pt x="1099" y="401"/>
                  </a:lnTo>
                  <a:lnTo>
                    <a:pt x="1099" y="401"/>
                  </a:lnTo>
                  <a:lnTo>
                    <a:pt x="1098" y="387"/>
                  </a:lnTo>
                  <a:lnTo>
                    <a:pt x="1098" y="387"/>
                  </a:lnTo>
                  <a:lnTo>
                    <a:pt x="1081" y="384"/>
                  </a:lnTo>
                  <a:lnTo>
                    <a:pt x="1081" y="384"/>
                  </a:lnTo>
                  <a:lnTo>
                    <a:pt x="1079" y="384"/>
                  </a:lnTo>
                  <a:lnTo>
                    <a:pt x="1079" y="369"/>
                  </a:lnTo>
                  <a:lnTo>
                    <a:pt x="1076" y="369"/>
                  </a:lnTo>
                  <a:lnTo>
                    <a:pt x="1076" y="368"/>
                  </a:lnTo>
                  <a:lnTo>
                    <a:pt x="1076" y="368"/>
                  </a:lnTo>
                  <a:lnTo>
                    <a:pt x="1071" y="368"/>
                  </a:lnTo>
                  <a:lnTo>
                    <a:pt x="1067" y="368"/>
                  </a:lnTo>
                  <a:lnTo>
                    <a:pt x="1067" y="363"/>
                  </a:lnTo>
                  <a:lnTo>
                    <a:pt x="1067" y="363"/>
                  </a:lnTo>
                  <a:lnTo>
                    <a:pt x="1036" y="362"/>
                  </a:lnTo>
                  <a:lnTo>
                    <a:pt x="1036" y="358"/>
                  </a:lnTo>
                  <a:lnTo>
                    <a:pt x="1027" y="358"/>
                  </a:lnTo>
                  <a:lnTo>
                    <a:pt x="1027" y="360"/>
                  </a:lnTo>
                  <a:lnTo>
                    <a:pt x="1027" y="360"/>
                  </a:lnTo>
                  <a:lnTo>
                    <a:pt x="1026" y="362"/>
                  </a:lnTo>
                  <a:lnTo>
                    <a:pt x="979" y="362"/>
                  </a:lnTo>
                  <a:lnTo>
                    <a:pt x="979" y="365"/>
                  </a:lnTo>
                  <a:lnTo>
                    <a:pt x="979" y="365"/>
                  </a:lnTo>
                  <a:lnTo>
                    <a:pt x="960" y="367"/>
                  </a:lnTo>
                  <a:lnTo>
                    <a:pt x="960" y="471"/>
                  </a:lnTo>
                  <a:lnTo>
                    <a:pt x="960" y="471"/>
                  </a:lnTo>
                  <a:lnTo>
                    <a:pt x="960" y="476"/>
                  </a:lnTo>
                  <a:lnTo>
                    <a:pt x="959" y="479"/>
                  </a:lnTo>
                  <a:lnTo>
                    <a:pt x="959" y="526"/>
                  </a:lnTo>
                  <a:lnTo>
                    <a:pt x="959" y="526"/>
                  </a:lnTo>
                  <a:lnTo>
                    <a:pt x="959" y="537"/>
                  </a:lnTo>
                  <a:lnTo>
                    <a:pt x="959" y="543"/>
                  </a:lnTo>
                  <a:lnTo>
                    <a:pt x="958" y="547"/>
                  </a:lnTo>
                  <a:lnTo>
                    <a:pt x="958" y="547"/>
                  </a:lnTo>
                  <a:lnTo>
                    <a:pt x="932" y="548"/>
                  </a:lnTo>
                  <a:lnTo>
                    <a:pt x="932" y="548"/>
                  </a:lnTo>
                  <a:lnTo>
                    <a:pt x="933" y="454"/>
                  </a:lnTo>
                  <a:lnTo>
                    <a:pt x="933" y="454"/>
                  </a:lnTo>
                  <a:lnTo>
                    <a:pt x="914" y="453"/>
                  </a:lnTo>
                  <a:lnTo>
                    <a:pt x="914" y="453"/>
                  </a:lnTo>
                  <a:lnTo>
                    <a:pt x="913" y="434"/>
                  </a:lnTo>
                  <a:lnTo>
                    <a:pt x="900" y="434"/>
                  </a:lnTo>
                  <a:lnTo>
                    <a:pt x="900" y="434"/>
                  </a:lnTo>
                  <a:lnTo>
                    <a:pt x="898" y="434"/>
                  </a:lnTo>
                  <a:lnTo>
                    <a:pt x="898" y="434"/>
                  </a:lnTo>
                  <a:lnTo>
                    <a:pt x="893" y="428"/>
                  </a:lnTo>
                  <a:lnTo>
                    <a:pt x="883" y="426"/>
                  </a:lnTo>
                  <a:lnTo>
                    <a:pt x="883" y="426"/>
                  </a:lnTo>
                  <a:lnTo>
                    <a:pt x="883" y="422"/>
                  </a:lnTo>
                  <a:lnTo>
                    <a:pt x="883" y="418"/>
                  </a:lnTo>
                  <a:lnTo>
                    <a:pt x="879" y="418"/>
                  </a:lnTo>
                  <a:lnTo>
                    <a:pt x="879" y="418"/>
                  </a:lnTo>
                  <a:lnTo>
                    <a:pt x="879" y="418"/>
                  </a:lnTo>
                  <a:lnTo>
                    <a:pt x="877" y="417"/>
                  </a:lnTo>
                  <a:lnTo>
                    <a:pt x="877" y="414"/>
                  </a:lnTo>
                  <a:lnTo>
                    <a:pt x="873" y="414"/>
                  </a:lnTo>
                  <a:lnTo>
                    <a:pt x="873" y="414"/>
                  </a:lnTo>
                  <a:lnTo>
                    <a:pt x="872" y="433"/>
                  </a:lnTo>
                  <a:lnTo>
                    <a:pt x="872" y="433"/>
                  </a:lnTo>
                  <a:lnTo>
                    <a:pt x="861" y="432"/>
                  </a:lnTo>
                  <a:lnTo>
                    <a:pt x="861" y="433"/>
                  </a:lnTo>
                  <a:lnTo>
                    <a:pt x="860" y="433"/>
                  </a:lnTo>
                  <a:lnTo>
                    <a:pt x="860" y="433"/>
                  </a:lnTo>
                  <a:lnTo>
                    <a:pt x="861" y="443"/>
                  </a:lnTo>
                  <a:lnTo>
                    <a:pt x="860" y="448"/>
                  </a:lnTo>
                  <a:lnTo>
                    <a:pt x="860" y="452"/>
                  </a:lnTo>
                  <a:lnTo>
                    <a:pt x="860" y="452"/>
                  </a:lnTo>
                  <a:lnTo>
                    <a:pt x="841" y="451"/>
                  </a:lnTo>
                  <a:lnTo>
                    <a:pt x="841" y="451"/>
                  </a:lnTo>
                  <a:lnTo>
                    <a:pt x="841" y="404"/>
                  </a:lnTo>
                  <a:lnTo>
                    <a:pt x="841" y="404"/>
                  </a:lnTo>
                  <a:lnTo>
                    <a:pt x="825" y="402"/>
                  </a:lnTo>
                  <a:lnTo>
                    <a:pt x="825" y="402"/>
                  </a:lnTo>
                  <a:lnTo>
                    <a:pt x="828" y="394"/>
                  </a:lnTo>
                  <a:lnTo>
                    <a:pt x="828" y="394"/>
                  </a:lnTo>
                  <a:lnTo>
                    <a:pt x="823" y="393"/>
                  </a:lnTo>
                  <a:lnTo>
                    <a:pt x="820" y="392"/>
                  </a:lnTo>
                  <a:lnTo>
                    <a:pt x="820" y="392"/>
                  </a:lnTo>
                  <a:lnTo>
                    <a:pt x="815" y="392"/>
                  </a:lnTo>
                  <a:lnTo>
                    <a:pt x="815" y="402"/>
                  </a:lnTo>
                  <a:lnTo>
                    <a:pt x="815" y="402"/>
                  </a:lnTo>
                  <a:lnTo>
                    <a:pt x="813" y="402"/>
                  </a:lnTo>
                  <a:lnTo>
                    <a:pt x="813" y="402"/>
                  </a:lnTo>
                  <a:lnTo>
                    <a:pt x="788" y="402"/>
                  </a:lnTo>
                  <a:lnTo>
                    <a:pt x="788" y="402"/>
                  </a:lnTo>
                  <a:lnTo>
                    <a:pt x="780" y="402"/>
                  </a:lnTo>
                  <a:lnTo>
                    <a:pt x="773" y="401"/>
                  </a:lnTo>
                  <a:lnTo>
                    <a:pt x="773" y="401"/>
                  </a:lnTo>
                  <a:lnTo>
                    <a:pt x="771" y="391"/>
                  </a:lnTo>
                  <a:lnTo>
                    <a:pt x="771" y="391"/>
                  </a:lnTo>
                  <a:lnTo>
                    <a:pt x="764" y="391"/>
                  </a:lnTo>
                  <a:lnTo>
                    <a:pt x="761" y="391"/>
                  </a:lnTo>
                  <a:lnTo>
                    <a:pt x="759" y="392"/>
                  </a:lnTo>
                  <a:lnTo>
                    <a:pt x="759" y="392"/>
                  </a:lnTo>
                  <a:lnTo>
                    <a:pt x="745" y="391"/>
                  </a:lnTo>
                  <a:lnTo>
                    <a:pt x="738" y="391"/>
                  </a:lnTo>
                  <a:lnTo>
                    <a:pt x="733" y="392"/>
                  </a:lnTo>
                  <a:lnTo>
                    <a:pt x="733" y="392"/>
                  </a:lnTo>
                  <a:lnTo>
                    <a:pt x="731" y="396"/>
                  </a:lnTo>
                  <a:lnTo>
                    <a:pt x="733" y="401"/>
                  </a:lnTo>
                  <a:lnTo>
                    <a:pt x="731" y="401"/>
                  </a:lnTo>
                  <a:lnTo>
                    <a:pt x="731" y="402"/>
                  </a:lnTo>
                  <a:lnTo>
                    <a:pt x="725" y="402"/>
                  </a:lnTo>
                  <a:lnTo>
                    <a:pt x="725" y="393"/>
                  </a:lnTo>
                  <a:lnTo>
                    <a:pt x="665" y="393"/>
                  </a:lnTo>
                  <a:lnTo>
                    <a:pt x="665" y="401"/>
                  </a:lnTo>
                  <a:lnTo>
                    <a:pt x="664" y="401"/>
                  </a:lnTo>
                  <a:lnTo>
                    <a:pt x="664" y="402"/>
                  </a:lnTo>
                  <a:lnTo>
                    <a:pt x="664" y="402"/>
                  </a:lnTo>
                  <a:lnTo>
                    <a:pt x="606" y="401"/>
                  </a:lnTo>
                  <a:lnTo>
                    <a:pt x="606" y="434"/>
                  </a:lnTo>
                  <a:lnTo>
                    <a:pt x="605" y="434"/>
                  </a:lnTo>
                  <a:lnTo>
                    <a:pt x="605" y="436"/>
                  </a:lnTo>
                  <a:lnTo>
                    <a:pt x="605" y="436"/>
                  </a:lnTo>
                  <a:lnTo>
                    <a:pt x="584" y="436"/>
                  </a:lnTo>
                  <a:lnTo>
                    <a:pt x="562" y="434"/>
                  </a:lnTo>
                  <a:lnTo>
                    <a:pt x="562" y="434"/>
                  </a:lnTo>
                  <a:lnTo>
                    <a:pt x="561" y="431"/>
                  </a:lnTo>
                  <a:lnTo>
                    <a:pt x="560" y="431"/>
                  </a:lnTo>
                  <a:lnTo>
                    <a:pt x="560" y="431"/>
                  </a:lnTo>
                  <a:lnTo>
                    <a:pt x="558" y="434"/>
                  </a:lnTo>
                  <a:lnTo>
                    <a:pt x="558" y="434"/>
                  </a:lnTo>
                  <a:lnTo>
                    <a:pt x="550" y="434"/>
                  </a:lnTo>
                  <a:lnTo>
                    <a:pt x="550" y="437"/>
                  </a:lnTo>
                  <a:lnTo>
                    <a:pt x="500" y="437"/>
                  </a:lnTo>
                  <a:lnTo>
                    <a:pt x="500" y="245"/>
                  </a:lnTo>
                  <a:lnTo>
                    <a:pt x="500" y="245"/>
                  </a:lnTo>
                  <a:lnTo>
                    <a:pt x="496" y="245"/>
                  </a:lnTo>
                  <a:lnTo>
                    <a:pt x="496" y="245"/>
                  </a:lnTo>
                  <a:lnTo>
                    <a:pt x="495" y="244"/>
                  </a:lnTo>
                  <a:lnTo>
                    <a:pt x="486" y="244"/>
                  </a:lnTo>
                  <a:lnTo>
                    <a:pt x="486" y="95"/>
                  </a:lnTo>
                  <a:lnTo>
                    <a:pt x="486" y="95"/>
                  </a:lnTo>
                  <a:lnTo>
                    <a:pt x="482" y="94"/>
                  </a:lnTo>
                  <a:lnTo>
                    <a:pt x="460" y="94"/>
                  </a:lnTo>
                  <a:lnTo>
                    <a:pt x="460" y="93"/>
                  </a:lnTo>
                  <a:lnTo>
                    <a:pt x="460" y="93"/>
                  </a:lnTo>
                  <a:lnTo>
                    <a:pt x="458" y="91"/>
                  </a:lnTo>
                  <a:lnTo>
                    <a:pt x="458" y="90"/>
                  </a:lnTo>
                  <a:lnTo>
                    <a:pt x="458" y="89"/>
                  </a:lnTo>
                  <a:lnTo>
                    <a:pt x="457" y="88"/>
                  </a:lnTo>
                  <a:lnTo>
                    <a:pt x="457" y="88"/>
                  </a:lnTo>
                  <a:lnTo>
                    <a:pt x="455" y="85"/>
                  </a:lnTo>
                  <a:lnTo>
                    <a:pt x="455" y="85"/>
                  </a:lnTo>
                  <a:lnTo>
                    <a:pt x="455" y="80"/>
                  </a:lnTo>
                  <a:lnTo>
                    <a:pt x="455" y="80"/>
                  </a:lnTo>
                  <a:lnTo>
                    <a:pt x="452" y="79"/>
                  </a:lnTo>
                  <a:lnTo>
                    <a:pt x="452" y="78"/>
                  </a:lnTo>
                  <a:lnTo>
                    <a:pt x="451" y="78"/>
                  </a:lnTo>
                  <a:lnTo>
                    <a:pt x="451" y="78"/>
                  </a:lnTo>
                  <a:lnTo>
                    <a:pt x="448" y="75"/>
                  </a:lnTo>
                  <a:lnTo>
                    <a:pt x="448" y="75"/>
                  </a:lnTo>
                  <a:lnTo>
                    <a:pt x="441" y="68"/>
                  </a:lnTo>
                  <a:lnTo>
                    <a:pt x="441" y="66"/>
                  </a:lnTo>
                  <a:lnTo>
                    <a:pt x="440" y="66"/>
                  </a:lnTo>
                  <a:lnTo>
                    <a:pt x="440" y="66"/>
                  </a:lnTo>
                  <a:lnTo>
                    <a:pt x="437" y="63"/>
                  </a:lnTo>
                  <a:lnTo>
                    <a:pt x="437" y="63"/>
                  </a:lnTo>
                  <a:lnTo>
                    <a:pt x="427" y="53"/>
                  </a:lnTo>
                  <a:lnTo>
                    <a:pt x="418" y="43"/>
                  </a:lnTo>
                  <a:lnTo>
                    <a:pt x="418" y="43"/>
                  </a:lnTo>
                  <a:lnTo>
                    <a:pt x="406" y="31"/>
                  </a:lnTo>
                  <a:lnTo>
                    <a:pt x="406" y="30"/>
                  </a:lnTo>
                  <a:lnTo>
                    <a:pt x="404" y="30"/>
                  </a:lnTo>
                  <a:lnTo>
                    <a:pt x="404" y="30"/>
                  </a:lnTo>
                  <a:lnTo>
                    <a:pt x="404" y="11"/>
                  </a:lnTo>
                  <a:lnTo>
                    <a:pt x="404" y="11"/>
                  </a:lnTo>
                  <a:lnTo>
                    <a:pt x="403" y="11"/>
                  </a:lnTo>
                  <a:lnTo>
                    <a:pt x="403" y="11"/>
                  </a:lnTo>
                  <a:lnTo>
                    <a:pt x="382" y="11"/>
                  </a:lnTo>
                  <a:lnTo>
                    <a:pt x="382" y="11"/>
                  </a:lnTo>
                  <a:lnTo>
                    <a:pt x="383" y="29"/>
                  </a:lnTo>
                  <a:lnTo>
                    <a:pt x="383" y="29"/>
                  </a:lnTo>
                  <a:lnTo>
                    <a:pt x="376" y="38"/>
                  </a:lnTo>
                  <a:lnTo>
                    <a:pt x="376" y="38"/>
                  </a:lnTo>
                  <a:lnTo>
                    <a:pt x="367" y="45"/>
                  </a:lnTo>
                  <a:lnTo>
                    <a:pt x="367" y="45"/>
                  </a:lnTo>
                  <a:lnTo>
                    <a:pt x="362" y="51"/>
                  </a:lnTo>
                  <a:lnTo>
                    <a:pt x="362" y="51"/>
                  </a:lnTo>
                  <a:lnTo>
                    <a:pt x="361" y="51"/>
                  </a:lnTo>
                  <a:lnTo>
                    <a:pt x="361" y="54"/>
                  </a:lnTo>
                  <a:lnTo>
                    <a:pt x="361" y="54"/>
                  </a:lnTo>
                  <a:lnTo>
                    <a:pt x="351" y="63"/>
                  </a:lnTo>
                  <a:lnTo>
                    <a:pt x="351" y="63"/>
                  </a:lnTo>
                  <a:lnTo>
                    <a:pt x="344" y="69"/>
                  </a:lnTo>
                  <a:lnTo>
                    <a:pt x="341" y="73"/>
                  </a:lnTo>
                  <a:lnTo>
                    <a:pt x="338" y="74"/>
                  </a:lnTo>
                  <a:lnTo>
                    <a:pt x="338" y="75"/>
                  </a:lnTo>
                  <a:lnTo>
                    <a:pt x="333" y="75"/>
                  </a:lnTo>
                  <a:lnTo>
                    <a:pt x="333" y="81"/>
                  </a:lnTo>
                  <a:lnTo>
                    <a:pt x="333" y="81"/>
                  </a:lnTo>
                  <a:lnTo>
                    <a:pt x="332" y="83"/>
                  </a:lnTo>
                  <a:lnTo>
                    <a:pt x="329" y="83"/>
                  </a:lnTo>
                  <a:lnTo>
                    <a:pt x="329" y="93"/>
                  </a:lnTo>
                  <a:lnTo>
                    <a:pt x="329" y="93"/>
                  </a:lnTo>
                  <a:lnTo>
                    <a:pt x="328" y="94"/>
                  </a:lnTo>
                  <a:lnTo>
                    <a:pt x="313" y="94"/>
                  </a:lnTo>
                  <a:lnTo>
                    <a:pt x="313" y="94"/>
                  </a:lnTo>
                  <a:lnTo>
                    <a:pt x="311" y="90"/>
                  </a:lnTo>
                  <a:lnTo>
                    <a:pt x="311" y="90"/>
                  </a:lnTo>
                  <a:lnTo>
                    <a:pt x="301" y="91"/>
                  </a:lnTo>
                  <a:lnTo>
                    <a:pt x="301" y="91"/>
                  </a:lnTo>
                  <a:lnTo>
                    <a:pt x="299" y="96"/>
                  </a:lnTo>
                  <a:lnTo>
                    <a:pt x="298" y="96"/>
                  </a:lnTo>
                  <a:lnTo>
                    <a:pt x="298" y="99"/>
                  </a:lnTo>
                  <a:lnTo>
                    <a:pt x="297" y="99"/>
                  </a:lnTo>
                  <a:lnTo>
                    <a:pt x="297" y="101"/>
                  </a:lnTo>
                  <a:lnTo>
                    <a:pt x="296" y="101"/>
                  </a:lnTo>
                  <a:lnTo>
                    <a:pt x="296" y="104"/>
                  </a:lnTo>
                  <a:lnTo>
                    <a:pt x="296" y="104"/>
                  </a:lnTo>
                  <a:lnTo>
                    <a:pt x="296" y="105"/>
                  </a:lnTo>
                  <a:lnTo>
                    <a:pt x="294" y="105"/>
                  </a:lnTo>
                  <a:lnTo>
                    <a:pt x="294" y="105"/>
                  </a:lnTo>
                  <a:lnTo>
                    <a:pt x="294" y="108"/>
                  </a:lnTo>
                  <a:lnTo>
                    <a:pt x="293" y="110"/>
                  </a:lnTo>
                  <a:lnTo>
                    <a:pt x="293" y="110"/>
                  </a:lnTo>
                  <a:lnTo>
                    <a:pt x="292" y="111"/>
                  </a:lnTo>
                  <a:lnTo>
                    <a:pt x="292" y="111"/>
                  </a:lnTo>
                  <a:lnTo>
                    <a:pt x="291" y="106"/>
                  </a:lnTo>
                  <a:lnTo>
                    <a:pt x="291" y="101"/>
                  </a:lnTo>
                  <a:lnTo>
                    <a:pt x="289" y="101"/>
                  </a:lnTo>
                  <a:lnTo>
                    <a:pt x="289" y="88"/>
                  </a:lnTo>
                  <a:lnTo>
                    <a:pt x="289" y="88"/>
                  </a:lnTo>
                  <a:lnTo>
                    <a:pt x="284" y="88"/>
                  </a:lnTo>
                  <a:lnTo>
                    <a:pt x="279" y="86"/>
                  </a:lnTo>
                  <a:lnTo>
                    <a:pt x="279" y="86"/>
                  </a:lnTo>
                  <a:lnTo>
                    <a:pt x="277" y="85"/>
                  </a:lnTo>
                  <a:lnTo>
                    <a:pt x="277" y="85"/>
                  </a:lnTo>
                  <a:lnTo>
                    <a:pt x="275" y="44"/>
                  </a:lnTo>
                  <a:lnTo>
                    <a:pt x="253" y="44"/>
                  </a:lnTo>
                  <a:lnTo>
                    <a:pt x="253" y="44"/>
                  </a:lnTo>
                  <a:lnTo>
                    <a:pt x="250" y="44"/>
                  </a:lnTo>
                  <a:lnTo>
                    <a:pt x="178" y="44"/>
                  </a:lnTo>
                  <a:lnTo>
                    <a:pt x="178" y="44"/>
                  </a:lnTo>
                  <a:lnTo>
                    <a:pt x="174" y="46"/>
                  </a:lnTo>
                  <a:lnTo>
                    <a:pt x="169" y="49"/>
                  </a:lnTo>
                  <a:lnTo>
                    <a:pt x="169" y="49"/>
                  </a:lnTo>
                  <a:lnTo>
                    <a:pt x="170" y="51"/>
                  </a:lnTo>
                  <a:lnTo>
                    <a:pt x="170" y="51"/>
                  </a:lnTo>
                  <a:lnTo>
                    <a:pt x="169" y="55"/>
                  </a:lnTo>
                  <a:lnTo>
                    <a:pt x="169" y="59"/>
                  </a:lnTo>
                  <a:lnTo>
                    <a:pt x="158" y="59"/>
                  </a:lnTo>
                  <a:lnTo>
                    <a:pt x="158" y="59"/>
                  </a:lnTo>
                  <a:lnTo>
                    <a:pt x="159" y="81"/>
                  </a:lnTo>
                  <a:lnTo>
                    <a:pt x="128" y="81"/>
                  </a:lnTo>
                  <a:lnTo>
                    <a:pt x="128" y="81"/>
                  </a:lnTo>
                  <a:lnTo>
                    <a:pt x="129" y="104"/>
                  </a:lnTo>
                  <a:lnTo>
                    <a:pt x="128" y="115"/>
                  </a:lnTo>
                  <a:lnTo>
                    <a:pt x="128" y="125"/>
                  </a:lnTo>
                  <a:lnTo>
                    <a:pt x="119" y="125"/>
                  </a:lnTo>
                  <a:lnTo>
                    <a:pt x="119" y="125"/>
                  </a:lnTo>
                  <a:lnTo>
                    <a:pt x="116" y="738"/>
                  </a:lnTo>
                  <a:lnTo>
                    <a:pt x="110" y="738"/>
                  </a:lnTo>
                  <a:lnTo>
                    <a:pt x="110" y="755"/>
                  </a:lnTo>
                  <a:lnTo>
                    <a:pt x="101" y="755"/>
                  </a:lnTo>
                  <a:lnTo>
                    <a:pt x="101" y="841"/>
                  </a:lnTo>
                  <a:lnTo>
                    <a:pt x="61" y="841"/>
                  </a:lnTo>
                  <a:lnTo>
                    <a:pt x="61" y="839"/>
                  </a:lnTo>
                  <a:lnTo>
                    <a:pt x="45" y="839"/>
                  </a:lnTo>
                  <a:lnTo>
                    <a:pt x="45" y="922"/>
                  </a:lnTo>
                  <a:lnTo>
                    <a:pt x="44" y="922"/>
                  </a:lnTo>
                  <a:lnTo>
                    <a:pt x="44" y="939"/>
                  </a:lnTo>
                  <a:lnTo>
                    <a:pt x="39" y="939"/>
                  </a:lnTo>
                  <a:lnTo>
                    <a:pt x="39" y="943"/>
                  </a:lnTo>
                  <a:lnTo>
                    <a:pt x="31" y="943"/>
                  </a:lnTo>
                  <a:lnTo>
                    <a:pt x="31" y="946"/>
                  </a:lnTo>
                  <a:lnTo>
                    <a:pt x="34" y="946"/>
                  </a:lnTo>
                  <a:lnTo>
                    <a:pt x="34" y="946"/>
                  </a:lnTo>
                  <a:lnTo>
                    <a:pt x="35" y="949"/>
                  </a:lnTo>
                  <a:lnTo>
                    <a:pt x="35" y="951"/>
                  </a:lnTo>
                  <a:lnTo>
                    <a:pt x="35" y="958"/>
                  </a:lnTo>
                  <a:lnTo>
                    <a:pt x="28" y="958"/>
                  </a:lnTo>
                  <a:lnTo>
                    <a:pt x="28" y="970"/>
                  </a:lnTo>
                  <a:lnTo>
                    <a:pt x="28" y="970"/>
                  </a:lnTo>
                  <a:lnTo>
                    <a:pt x="13" y="970"/>
                  </a:lnTo>
                  <a:lnTo>
                    <a:pt x="6" y="970"/>
                  </a:lnTo>
                  <a:lnTo>
                    <a:pt x="0" y="971"/>
                  </a:lnTo>
                  <a:lnTo>
                    <a:pt x="0" y="1318"/>
                  </a:lnTo>
                  <a:lnTo>
                    <a:pt x="2080" y="1318"/>
                  </a:lnTo>
                  <a:lnTo>
                    <a:pt x="2080" y="1317"/>
                  </a:lnTo>
                  <a:lnTo>
                    <a:pt x="5760" y="1317"/>
                  </a:lnTo>
                  <a:lnTo>
                    <a:pt x="5760" y="595"/>
                  </a:lnTo>
                  <a:lnTo>
                    <a:pt x="5742" y="5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534109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E32921-4718-47EF-9497-C3AC16BFCCC9}"/>
              </a:ext>
            </a:extLst>
          </p:cNvPr>
          <p:cNvSpPr>
            <a:spLocks noGrp="1"/>
          </p:cNvSpPr>
          <p:nvPr>
            <p:ph type="title"/>
          </p:nvPr>
        </p:nvSpPr>
        <p:spPr>
          <a:xfrm>
            <a:off x="542925" y="945234"/>
            <a:ext cx="8058150" cy="1088360"/>
          </a:xfrm>
        </p:spPr>
        <p:txBody>
          <a:bodyPr/>
          <a:lstStyle/>
          <a:p>
            <a:r>
              <a:rPr lang="en-US" dirty="0" err="1"/>
              <a:t>MaaS</a:t>
            </a:r>
            <a:br>
              <a:rPr lang="en-US" dirty="0"/>
            </a:br>
            <a:r>
              <a:rPr lang="en-US" dirty="0"/>
              <a:t>Industry Outlook</a:t>
            </a:r>
            <a:br>
              <a:rPr lang="en-US" dirty="0"/>
            </a:br>
            <a:endParaRPr lang="en-US" dirty="0"/>
          </a:p>
        </p:txBody>
      </p:sp>
      <p:sp>
        <p:nvSpPr>
          <p:cNvPr id="21" name="Text Placeholder 20">
            <a:extLst>
              <a:ext uri="{FF2B5EF4-FFF2-40B4-BE49-F238E27FC236}">
                <a16:creationId xmlns:a16="http://schemas.microsoft.com/office/drawing/2014/main" id="{AC11D349-DA64-4576-85AB-3EA119E0B21A}"/>
              </a:ext>
            </a:extLst>
          </p:cNvPr>
          <p:cNvSpPr>
            <a:spLocks noGrp="1"/>
          </p:cNvSpPr>
          <p:nvPr>
            <p:ph type="body" sz="quarter" idx="4294967295"/>
          </p:nvPr>
        </p:nvSpPr>
        <p:spPr>
          <a:xfrm>
            <a:off x="899410" y="1724941"/>
            <a:ext cx="7870825" cy="4187825"/>
          </a:xfrm>
          <a:solidFill>
            <a:schemeClr val="bg1"/>
          </a:solidFill>
        </p:spPr>
        <p:txBody>
          <a:bodyPr>
            <a:noAutofit/>
          </a:bodyPr>
          <a:lstStyle/>
          <a:p>
            <a:pPr marL="342900" indent="-342900">
              <a:buFont typeface="+mj-lt"/>
              <a:buAutoNum type="arabicPeriod"/>
            </a:pPr>
            <a:r>
              <a:rPr lang="en-US" sz="2400" dirty="0"/>
              <a:t>Automated vehicle technology is gaining momentum with tech giants, auto manufacturers and ride-share platforms</a:t>
            </a:r>
          </a:p>
          <a:p>
            <a:pPr marL="342900" indent="-342900">
              <a:buFont typeface="+mj-lt"/>
              <a:buAutoNum type="arabicPeriod"/>
            </a:pPr>
            <a:r>
              <a:rPr lang="en-US" sz="2400" dirty="0"/>
              <a:t>5G Internet connection provides more devices to be connected in faster, more reliable networks to include smart vehicles and smartphones</a:t>
            </a:r>
          </a:p>
          <a:p>
            <a:pPr marL="342900" indent="-342900">
              <a:buFont typeface="+mj-lt"/>
              <a:buAutoNum type="arabicPeriod"/>
            </a:pPr>
            <a:r>
              <a:rPr lang="en-US" sz="2400" dirty="0"/>
              <a:t>Scooters and the electric bike markets continue to grow exponentially</a:t>
            </a:r>
          </a:p>
          <a:p>
            <a:pPr marL="342900" indent="-342900">
              <a:buFont typeface="+mj-lt"/>
              <a:buAutoNum type="arabicPeriod"/>
            </a:pPr>
            <a:r>
              <a:rPr lang="en-US" sz="2400" dirty="0"/>
              <a:t>Greater focus on interoperability and big data</a:t>
            </a:r>
          </a:p>
          <a:p>
            <a:pPr marL="342900" indent="-342900">
              <a:buFont typeface="+mj-lt"/>
              <a:buAutoNum type="arabicPeriod"/>
            </a:pPr>
            <a:r>
              <a:rPr lang="en-US" sz="2400" dirty="0"/>
              <a:t>2019 - the year of pilots in many regions</a:t>
            </a:r>
          </a:p>
          <a:p>
            <a:pPr marL="342900" indent="-342900">
              <a:buFont typeface="+mj-lt"/>
              <a:buAutoNum type="arabicPeriod"/>
            </a:pPr>
            <a:r>
              <a:rPr lang="en-US" sz="2400" dirty="0"/>
              <a:t>Smart cities delivering infrastructure which is more responsive and flexible for future needs</a:t>
            </a:r>
          </a:p>
          <a:p>
            <a:endParaRPr lang="en-US" sz="2400" dirty="0"/>
          </a:p>
          <a:p>
            <a:pPr marL="285750" indent="-285750">
              <a:buFont typeface="Arial" panose="020B0604020202020204" pitchFamily="34" charset="0"/>
              <a:buChar char="•"/>
            </a:pPr>
            <a:endParaRPr lang="en-US" sz="2400" dirty="0"/>
          </a:p>
          <a:p>
            <a:endParaRPr lang="en-US" sz="2400" dirty="0"/>
          </a:p>
        </p:txBody>
      </p:sp>
      <p:sp>
        <p:nvSpPr>
          <p:cNvPr id="26" name="Rectangle 25">
            <a:extLst>
              <a:ext uri="{FF2B5EF4-FFF2-40B4-BE49-F238E27FC236}">
                <a16:creationId xmlns:a16="http://schemas.microsoft.com/office/drawing/2014/main" id="{42C36E30-9FAD-45CB-926D-41755C3F61C9}"/>
              </a:ext>
            </a:extLst>
          </p:cNvPr>
          <p:cNvSpPr/>
          <p:nvPr/>
        </p:nvSpPr>
        <p:spPr>
          <a:xfrm>
            <a:off x="542925" y="6629392"/>
            <a:ext cx="3279567" cy="215444"/>
          </a:xfrm>
          <a:prstGeom prst="rect">
            <a:avLst/>
          </a:prstGeom>
        </p:spPr>
        <p:txBody>
          <a:bodyPr wrap="square">
            <a:spAutoFit/>
          </a:bodyPr>
          <a:lstStyle/>
          <a:p>
            <a:r>
              <a:rPr lang="en-US" sz="800" dirty="0"/>
              <a:t>Source: https://skedgo.com/5-maas-trends-to-look-out-for-in-2019</a:t>
            </a:r>
            <a:r>
              <a:rPr lang="en-US" sz="800" i="1" dirty="0"/>
              <a:t>/</a:t>
            </a:r>
          </a:p>
        </p:txBody>
      </p:sp>
    </p:spTree>
    <p:extLst>
      <p:ext uri="{BB962C8B-B14F-4D97-AF65-F5344CB8AC3E}">
        <p14:creationId xmlns:p14="http://schemas.microsoft.com/office/powerpoint/2010/main" val="4111417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6DEFF4-3233-4419-B51F-A19B0023ADC2}"/>
              </a:ext>
            </a:extLst>
          </p:cNvPr>
          <p:cNvSpPr>
            <a:spLocks noGrp="1"/>
          </p:cNvSpPr>
          <p:nvPr>
            <p:ph type="body" sz="quarter" idx="10"/>
          </p:nvPr>
        </p:nvSpPr>
        <p:spPr/>
        <p:txBody>
          <a:bodyPr/>
          <a:lstStyle/>
          <a:p>
            <a:r>
              <a:rPr lang="en-US" dirty="0"/>
              <a:t>DFW Region</a:t>
            </a:r>
          </a:p>
        </p:txBody>
      </p:sp>
    </p:spTree>
    <p:extLst>
      <p:ext uri="{BB962C8B-B14F-4D97-AF65-F5344CB8AC3E}">
        <p14:creationId xmlns:p14="http://schemas.microsoft.com/office/powerpoint/2010/main" val="3830066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7406</TotalTime>
  <Words>1456</Words>
  <Application>Microsoft Macintosh PowerPoint</Application>
  <PresentationFormat>On-screen Show (4:3)</PresentationFormat>
  <Paragraphs>261</Paragraphs>
  <Slides>21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Arial Narrow</vt:lpstr>
      <vt:lpstr>Calibri</vt:lpstr>
      <vt:lpstr>Calibri Light</vt:lpstr>
      <vt:lpstr>Courier New</vt:lpstr>
      <vt:lpstr>Franklin Gothic Demi</vt:lpstr>
      <vt:lpstr>Gill Sans</vt:lpstr>
      <vt:lpstr>Times</vt:lpstr>
      <vt:lpstr>Univers</vt:lpstr>
      <vt:lpstr>Wingdings</vt:lpstr>
      <vt:lpstr>Office Theme</vt:lpstr>
      <vt:lpstr>Mobility as a Service</vt:lpstr>
      <vt:lpstr>Agenda</vt:lpstr>
      <vt:lpstr>PowerPoint Presentation</vt:lpstr>
      <vt:lpstr>PowerPoint Presentation</vt:lpstr>
      <vt:lpstr>PowerPoint Presentation</vt:lpstr>
      <vt:lpstr>Top Cultural Trends</vt:lpstr>
      <vt:lpstr>Sample 3</vt:lpstr>
      <vt:lpstr>MaaS Industry Outlook </vt:lpstr>
      <vt:lpstr>PowerPoint Presentation</vt:lpstr>
      <vt:lpstr>PowerPoint Presentation</vt:lpstr>
      <vt:lpstr>PowerPoint Presentation</vt:lpstr>
      <vt:lpstr>PowerPoint Presentation</vt:lpstr>
      <vt:lpstr>PowerPoint Presentation</vt:lpstr>
      <vt:lpstr>Questions to Consider</vt:lpstr>
      <vt:lpstr>Mobility  Network</vt:lpstr>
      <vt:lpstr>Challenges Not Yet Addressed</vt:lpstr>
      <vt:lpstr>PowerPoint Presentation</vt:lpstr>
      <vt:lpstr>PowerPoint Presentation</vt:lpstr>
      <vt:lpstr>PowerPoint Presentation</vt:lpstr>
      <vt:lpstr>Short Term Initiatives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Nevin Grinnell</dc:creator>
  <cp:lastModifiedBy>Microsoft Office User</cp:lastModifiedBy>
  <cp:revision>203</cp:revision>
  <cp:lastPrinted>2017-01-17T19:07:51Z</cp:lastPrinted>
  <dcterms:created xsi:type="dcterms:W3CDTF">2018-06-14T01:00:48Z</dcterms:created>
  <dcterms:modified xsi:type="dcterms:W3CDTF">2019-04-29T23:40:31Z</dcterms:modified>
</cp:coreProperties>
</file>