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7"/>
  </p:notesMasterIdLst>
  <p:handoutMasterIdLst>
    <p:handoutMasterId r:id="rId28"/>
  </p:handoutMasterIdLst>
  <p:sldIdLst>
    <p:sldId id="256" r:id="rId2"/>
    <p:sldId id="2542" r:id="rId3"/>
    <p:sldId id="263" r:id="rId4"/>
    <p:sldId id="282" r:id="rId5"/>
    <p:sldId id="2541" r:id="rId6"/>
    <p:sldId id="2540" r:id="rId7"/>
    <p:sldId id="396" r:id="rId8"/>
    <p:sldId id="395" r:id="rId9"/>
    <p:sldId id="293" r:id="rId10"/>
    <p:sldId id="292" r:id="rId11"/>
    <p:sldId id="331" r:id="rId12"/>
    <p:sldId id="358" r:id="rId13"/>
    <p:sldId id="340" r:id="rId14"/>
    <p:sldId id="397" r:id="rId15"/>
    <p:sldId id="398" r:id="rId16"/>
    <p:sldId id="366" r:id="rId17"/>
    <p:sldId id="393" r:id="rId18"/>
    <p:sldId id="391" r:id="rId19"/>
    <p:sldId id="321" r:id="rId20"/>
    <p:sldId id="370" r:id="rId21"/>
    <p:sldId id="389" r:id="rId22"/>
    <p:sldId id="399" r:id="rId23"/>
    <p:sldId id="400" r:id="rId24"/>
    <p:sldId id="296" r:id="rId25"/>
    <p:sldId id="2543"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2F5597"/>
    <a:srgbClr val="00843B"/>
    <a:srgbClr val="3285BE"/>
    <a:srgbClr val="008BCE"/>
    <a:srgbClr val="FFC000"/>
    <a:srgbClr val="FF5050"/>
    <a:srgbClr val="FFD200"/>
    <a:srgbClr val="FF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4" autoAdjust="0"/>
    <p:restoredTop sz="95179" autoAdjust="0"/>
  </p:normalViewPr>
  <p:slideViewPr>
    <p:cSldViewPr snapToGrid="0" showGuides="1">
      <p:cViewPr varScale="1">
        <p:scale>
          <a:sx n="91" d="100"/>
          <a:sy n="91" d="100"/>
        </p:scale>
        <p:origin x="1488" y="17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Total</c:v>
                </c:pt>
              </c:strCache>
            </c:strRef>
          </c:tx>
          <c:spPr>
            <a:solidFill>
              <a:schemeClr val="accent1"/>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invertIfNegative val="0"/>
          <c:dPt>
            <c:idx val="0"/>
            <c:invertIfNegative val="0"/>
            <c:bubble3D val="0"/>
            <c:spPr>
              <a:solidFill>
                <a:schemeClr val="accent1">
                  <a:lumMod val="60000"/>
                  <a:lumOff val="40000"/>
                </a:schemeClr>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5-8B0A-4E56-A7E2-5A9CD860A4CE}"/>
              </c:ext>
            </c:extLst>
          </c:dPt>
          <c:dPt>
            <c:idx val="1"/>
            <c:invertIfNegative val="0"/>
            <c:bubble3D val="0"/>
            <c:spPr>
              <a:solidFill>
                <a:schemeClr val="accent2"/>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3-8B0A-4E56-A7E2-5A9CD860A4CE}"/>
              </c:ext>
            </c:extLst>
          </c:dPt>
          <c:dPt>
            <c:idx val="2"/>
            <c:invertIfNegative val="0"/>
            <c:bubble3D val="0"/>
            <c:spPr>
              <a:solidFill>
                <a:srgbClr val="FFC000"/>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4-8B0A-4E56-A7E2-5A9CD860A4CE}"/>
              </c:ext>
            </c:extLst>
          </c:dPt>
          <c:dPt>
            <c:idx val="3"/>
            <c:invertIfNegative val="0"/>
            <c:bubble3D val="0"/>
            <c:spPr>
              <a:solidFill>
                <a:schemeClr val="accent2">
                  <a:lumMod val="60000"/>
                  <a:lumOff val="40000"/>
                </a:schemeClr>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8-8961-4E39-9BF9-838D118B90EE}"/>
              </c:ext>
            </c:extLst>
          </c:dPt>
          <c:dPt>
            <c:idx val="4"/>
            <c:invertIfNegative val="0"/>
            <c:bubble3D val="0"/>
            <c:spPr>
              <a:solidFill>
                <a:schemeClr val="accent6"/>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6-8961-4E39-9BF9-838D118B90EE}"/>
              </c:ext>
            </c:extLst>
          </c:dPt>
          <c:dPt>
            <c:idx val="5"/>
            <c:invertIfNegative val="0"/>
            <c:bubble3D val="0"/>
            <c:spPr>
              <a:solidFill>
                <a:schemeClr val="accent3"/>
              </a:solidFill>
              <a:ln>
                <a:noFill/>
              </a:ln>
              <a:effectLst>
                <a:outerShdw blurRad="127000" dist="114300" dir="5160000" sx="1000" sy="1000" algn="ctr" rotWithShape="0">
                  <a:srgbClr val="000000">
                    <a:alpha val="33000"/>
                  </a:srgbClr>
                </a:outerShdw>
              </a:effectLst>
              <a:scene3d>
                <a:camera prst="orthographicFront"/>
                <a:lightRig rig="threePt" dir="t"/>
              </a:scene3d>
              <a:sp3d>
                <a:bevelT/>
              </a:sp3d>
            </c:spPr>
            <c:extLst>
              <c:ext xmlns:c16="http://schemas.microsoft.com/office/drawing/2014/chart" uri="{C3380CC4-5D6E-409C-BE32-E72D297353CC}">
                <c16:uniqueId val="{00000007-8961-4E39-9BF9-838D118B90EE}"/>
              </c:ext>
            </c:extLst>
          </c:dPt>
          <c:dLbls>
            <c:dLbl>
              <c:idx val="0"/>
              <c:layout>
                <c:manualLayout>
                  <c:x val="-3.1250000000000002E-3"/>
                  <c:y val="8.0830985547648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0A-4E56-A7E2-5A9CD860A4CE}"/>
                </c:ext>
              </c:extLst>
            </c:dLbl>
            <c:dLbl>
              <c:idx val="1"/>
              <c:layout>
                <c:manualLayout>
                  <c:x val="1.4539637348013942E-3"/>
                  <c:y val="7.5256434955718626E-2"/>
                </c:manualLayout>
              </c:layout>
              <c:tx>
                <c:rich>
                  <a:bodyPr/>
                  <a:lstStyle/>
                  <a:p>
                    <a:r>
                      <a:rPr lang="en-US" dirty="0"/>
                      <a:t>1,022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0A-4E56-A7E2-5A9CD860A4CE}"/>
                </c:ext>
              </c:extLst>
            </c:dLbl>
            <c:dLbl>
              <c:idx val="2"/>
              <c:layout>
                <c:manualLayout>
                  <c:x val="4.9045973948829797E-3"/>
                  <c:y val="8.3618179978321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0A-4E56-A7E2-5A9CD860A4CE}"/>
                </c:ext>
              </c:extLst>
            </c:dLbl>
            <c:dLbl>
              <c:idx val="3"/>
              <c:layout>
                <c:manualLayout>
                  <c:x val="3.1249999999998852E-3"/>
                  <c:y val="8.361826091136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61-4E39-9BF9-838D118B90EE}"/>
                </c:ext>
              </c:extLst>
            </c:dLbl>
            <c:dLbl>
              <c:idx val="4"/>
              <c:layout>
                <c:manualLayout>
                  <c:x val="0"/>
                  <c:y val="8.9192811638784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61-4E39-9BF9-838D118B90EE}"/>
                </c:ext>
              </c:extLst>
            </c:dLbl>
            <c:dLbl>
              <c:idx val="5"/>
              <c:layout>
                <c:manualLayout>
                  <c:x val="4.6874999999999998E-3"/>
                  <c:y val="7.8043710183936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61-4E39-9BF9-838D118B90EE}"/>
                </c:ext>
              </c:extLst>
            </c:dLbl>
            <c:dLbl>
              <c:idx val="6"/>
              <c:layout>
                <c:manualLayout>
                  <c:x val="3.2335766451233742E-3"/>
                  <c:y val="8.6499971782911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E6D-40A1-89AA-67359F7A233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[$-409]mmm\-yy;@</c:formatCode>
                <c:ptCount val="7"/>
                <c:pt idx="0">
                  <c:v>43344</c:v>
                </c:pt>
                <c:pt idx="1">
                  <c:v>43374</c:v>
                </c:pt>
                <c:pt idx="2">
                  <c:v>43405</c:v>
                </c:pt>
                <c:pt idx="3">
                  <c:v>43435</c:v>
                </c:pt>
                <c:pt idx="4">
                  <c:v>43466</c:v>
                </c:pt>
                <c:pt idx="5">
                  <c:v>43497</c:v>
                </c:pt>
                <c:pt idx="6" formatCode="mmm\-yy">
                  <c:v>43525</c:v>
                </c:pt>
              </c:numCache>
            </c:numRef>
          </c:cat>
          <c:val>
            <c:numRef>
              <c:f>Sheet1!$B$2:$B$8</c:f>
              <c:numCache>
                <c:formatCode>General</c:formatCode>
                <c:ptCount val="7"/>
                <c:pt idx="0">
                  <c:v>679</c:v>
                </c:pt>
                <c:pt idx="1">
                  <c:v>1022</c:v>
                </c:pt>
                <c:pt idx="2">
                  <c:v>707</c:v>
                </c:pt>
                <c:pt idx="3" formatCode="0">
                  <c:v>566</c:v>
                </c:pt>
                <c:pt idx="4" formatCode="0">
                  <c:v>913</c:v>
                </c:pt>
                <c:pt idx="5" formatCode="0">
                  <c:v>706</c:v>
                </c:pt>
                <c:pt idx="6">
                  <c:v>942</c:v>
                </c:pt>
              </c:numCache>
            </c:numRef>
          </c:val>
          <c:extLst>
            <c:ext xmlns:c16="http://schemas.microsoft.com/office/drawing/2014/chart" uri="{C3380CC4-5D6E-409C-BE32-E72D297353CC}">
              <c16:uniqueId val="{00000000-8B0A-4E56-A7E2-5A9CD860A4CE}"/>
            </c:ext>
          </c:extLst>
        </c:ser>
        <c:dLbls>
          <c:showLegendKey val="0"/>
          <c:showVal val="1"/>
          <c:showCatName val="0"/>
          <c:showSerName val="0"/>
          <c:showPercent val="0"/>
          <c:showBubbleSize val="0"/>
        </c:dLbls>
        <c:gapWidth val="150"/>
        <c:gapDepth val="48"/>
        <c:shape val="box"/>
        <c:axId val="588777784"/>
        <c:axId val="588780080"/>
        <c:axId val="0"/>
      </c:bar3DChart>
      <c:dateAx>
        <c:axId val="588777784"/>
        <c:scaling>
          <c:orientation val="minMax"/>
        </c:scaling>
        <c:delete val="0"/>
        <c:axPos val="b"/>
        <c:numFmt formatCode="[$-409]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8780080"/>
        <c:crosses val="autoZero"/>
        <c:auto val="1"/>
        <c:lblOffset val="100"/>
        <c:baseTimeUnit val="months"/>
      </c:dateAx>
      <c:valAx>
        <c:axId val="58878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8777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2" tIns="46587" rIns="93172" bIns="46587" rtlCol="0"/>
          <a:lstStyle>
            <a:lvl1pPr algn="r">
              <a:defRPr sz="1200"/>
            </a:lvl1pPr>
          </a:lstStyle>
          <a:p>
            <a:fld id="{A9733991-44DF-4A32-87BC-E7D263FE9232}" type="datetimeFigureOut">
              <a:rPr lang="en-US" smtClean="0"/>
              <a:t>4/29/19</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2" tIns="46587" rIns="93172" bIns="46587" rtlCol="0" anchor="b"/>
          <a:lstStyle>
            <a:lvl1pPr algn="r">
              <a:defRPr sz="1200"/>
            </a:lvl1pPr>
          </a:lstStyle>
          <a:p>
            <a:fld id="{EC3E70E2-572F-43DD-8FEA-5D032BAC7138}" type="slidenum">
              <a:rPr lang="en-US" smtClean="0"/>
              <a:t>‹#›</a:t>
            </a:fld>
            <a:endParaRPr lang="en-US" dirty="0"/>
          </a:p>
        </p:txBody>
      </p:sp>
    </p:spTree>
    <p:extLst>
      <p:ext uri="{BB962C8B-B14F-4D97-AF65-F5344CB8AC3E}">
        <p14:creationId xmlns:p14="http://schemas.microsoft.com/office/powerpoint/2010/main" val="18285404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B419A717-FD68-6949-8607-C69DF3F928F5}" type="datetimeFigureOut">
              <a:rPr lang="en-US" smtClean="0"/>
              <a:t>4/29/19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759A5618-1BEB-7345-996D-CBB988B6DF54}" type="slidenum">
              <a:rPr lang="en-US" smtClean="0"/>
              <a:t>‹#›</a:t>
            </a:fld>
            <a:endParaRPr lang="en-US" dirty="0"/>
          </a:p>
        </p:txBody>
      </p:sp>
    </p:spTree>
    <p:extLst>
      <p:ext uri="{BB962C8B-B14F-4D97-AF65-F5344CB8AC3E}">
        <p14:creationId xmlns:p14="http://schemas.microsoft.com/office/powerpoint/2010/main" val="9081139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669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Around 100 million U.S. consumers own tablets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Over 230 million U.S. consumers own smartphones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Those who do carry paper money around have less than $50 in their wallets. (CNBC Pew Research Survey)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Lower-income adults were about four times as likely as higher-income adults to say they make all or almost all of their purchases with cash.</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427341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86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926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4785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2" y="92170"/>
            <a:ext cx="7996157" cy="1325563"/>
          </a:xfrm>
        </p:spPr>
        <p:txBody>
          <a:bodyPr anchor="b" anchorCtr="0">
            <a:noAutofit/>
          </a:bodyPr>
          <a:lstStyle>
            <a:lvl1pPr>
              <a:lnSpc>
                <a:spcPct val="80000"/>
              </a:lnSpc>
              <a:defRPr sz="4000" baseline="0">
                <a:latin typeface="Franklin Gothic Demi" charset="0"/>
              </a:defRPr>
            </a:lvl1pPr>
          </a:lstStyle>
          <a:p>
            <a:r>
              <a:rPr lang="en-US" dirty="0"/>
              <a:t>Helpful Instructions</a:t>
            </a:r>
          </a:p>
        </p:txBody>
      </p:sp>
      <p:cxnSp>
        <p:nvCxnSpPr>
          <p:cNvPr id="4" name="Straight Connector 3"/>
          <p:cNvCxnSpPr/>
          <p:nvPr userDrawn="1"/>
        </p:nvCxnSpPr>
        <p:spPr>
          <a:xfrm>
            <a:off x="728939" y="1417729"/>
            <a:ext cx="515022" cy="0"/>
          </a:xfrm>
          <a:prstGeom prst="line">
            <a:avLst/>
          </a:prstGeom>
          <a:noFill/>
          <a:ln w="85725" cap="flat" cmpd="sng" algn="ctr">
            <a:solidFill>
              <a:srgbClr val="008BCE"/>
            </a:solidFill>
            <a:prstDash val="solid"/>
            <a:miter lim="800000"/>
          </a:ln>
          <a:effectLst/>
        </p:spPr>
      </p:cxnSp>
      <p:grpSp>
        <p:nvGrpSpPr>
          <p:cNvPr id="5" name="Group 4"/>
          <p:cNvGrpSpPr/>
          <p:nvPr userDrawn="1"/>
        </p:nvGrpSpPr>
        <p:grpSpPr>
          <a:xfrm>
            <a:off x="0" y="6050176"/>
            <a:ext cx="9144000" cy="550325"/>
            <a:chOff x="0" y="6050172"/>
            <a:chExt cx="9144000" cy="550325"/>
          </a:xfrm>
        </p:grpSpPr>
        <p:cxnSp>
          <p:nvCxnSpPr>
            <p:cNvPr id="6" name="Straight Connector 5"/>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3" name="TextBox 2"/>
          <p:cNvSpPr txBox="1"/>
          <p:nvPr userDrawn="1"/>
        </p:nvSpPr>
        <p:spPr>
          <a:xfrm>
            <a:off x="683220" y="1801092"/>
            <a:ext cx="7941588" cy="3600986"/>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DELETE THIS SLIDE AFTER READING</a:t>
            </a:r>
          </a:p>
          <a:p>
            <a:endParaRPr lang="en-US" sz="1400" dirty="0">
              <a:effectLst/>
              <a:latin typeface="Calibri" panose="020F0502020204030204" pitchFamily="34" charset="0"/>
              <a:ea typeface="Calibri" panose="020F0502020204030204" pitchFamily="34" charset="0"/>
            </a:endParaRP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This is your new DART PowerPoint template.  It is available in 2 different color versions – either a yellow or blue.  </a:t>
            </a: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This template has been created for very simple or complex presentations with many more pages than you may choose to utilize.  In fact, 90% of your slides will utilize the presentation slide titled “Clean Slide Multi Options”.   </a:t>
            </a: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Make it your own by adding maps, graphics or charts!  </a:t>
            </a: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If you have a picture you would like to add, you utilize the slide titled “Custom Square Photo and Text Box” and insert your own photo by simply right clicking on the black box.  </a:t>
            </a: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All other photos are set in as part of the template and therefore should not be changed.  </a:t>
            </a:r>
          </a:p>
          <a:p>
            <a:pPr marL="342900" indent="-342900">
              <a:buFont typeface="+mj-lt"/>
              <a:buAutoNum type="arabicPeriod"/>
            </a:pPr>
            <a:r>
              <a:rPr lang="en-US" sz="1400" dirty="0">
                <a:effectLst/>
                <a:latin typeface="Calibri" panose="020F0502020204030204" pitchFamily="34" charset="0"/>
                <a:ea typeface="Calibri" panose="020F0502020204030204" pitchFamily="34" charset="0"/>
              </a:rPr>
              <a:t>Please discard any previous templates including earlier versions of this template and also the “It’s all Connected” template.</a:t>
            </a:r>
          </a:p>
          <a:p>
            <a:endParaRPr lang="en-US" sz="1400" dirty="0">
              <a:effectLst/>
              <a:latin typeface="Calibri" panose="020F0502020204030204" pitchFamily="34" charset="0"/>
              <a:ea typeface="Calibri" panose="020F0502020204030204" pitchFamily="34" charset="0"/>
            </a:endParaRPr>
          </a:p>
          <a:p>
            <a:endParaRPr lang="en-US" sz="1400" dirty="0">
              <a:effectLst/>
              <a:latin typeface="Calibri" panose="020F0502020204030204" pitchFamily="34" charset="0"/>
              <a:ea typeface="Calibri" panose="020F0502020204030204" pitchFamily="34" charset="0"/>
            </a:endParaRPr>
          </a:p>
          <a:p>
            <a:r>
              <a:rPr lang="en-US" sz="1400" dirty="0">
                <a:effectLst/>
                <a:latin typeface="Calibri" panose="020F0502020204030204" pitchFamily="34" charset="0"/>
                <a:ea typeface="Calibri" panose="020F0502020204030204" pitchFamily="34" charset="0"/>
              </a:rPr>
              <a:t>DART Empowers Discovery.  Let’s Go!</a:t>
            </a:r>
          </a:p>
        </p:txBody>
      </p:sp>
      <p:sp>
        <p:nvSpPr>
          <p:cNvPr id="9" name="Rectangle 8"/>
          <p:cNvSpPr/>
          <p:nvPr userDrawn="1"/>
        </p:nvSpPr>
        <p:spPr>
          <a:xfrm>
            <a:off x="8780511" y="6627980"/>
            <a:ext cx="272616" cy="23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8099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userDrawn="1"/>
        </p:nvSpPr>
        <p:spPr>
          <a:xfrm>
            <a:off x="-179468" y="-78622"/>
            <a:ext cx="9499599" cy="756527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805697" y="2529491"/>
            <a:ext cx="5556253" cy="1828800"/>
          </a:xfrm>
          <a:prstGeom prst="rect">
            <a:avLst/>
          </a:prstGeom>
          <a:solidFill>
            <a:srgbClr val="FFC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11"/>
          <p:cNvSpPr>
            <a:spLocks noGrp="1"/>
          </p:cNvSpPr>
          <p:nvPr>
            <p:ph type="body" sz="quarter" idx="10" hasCustomPrompt="1"/>
          </p:nvPr>
        </p:nvSpPr>
        <p:spPr>
          <a:xfrm>
            <a:off x="1806575" y="2540004"/>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TITLE OF SECTION</a:t>
            </a:r>
          </a:p>
        </p:txBody>
      </p:sp>
    </p:spTree>
    <p:extLst>
      <p:ext uri="{BB962C8B-B14F-4D97-AF65-F5344CB8AC3E}">
        <p14:creationId xmlns:p14="http://schemas.microsoft.com/office/powerpoint/2010/main" val="1158227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Side Photo - B">
    <p:spTree>
      <p:nvGrpSpPr>
        <p:cNvPr id="1" name=""/>
        <p:cNvGrpSpPr/>
        <p:nvPr/>
      </p:nvGrpSpPr>
      <p:grpSpPr>
        <a:xfrm>
          <a:off x="0" y="0"/>
          <a:ext cx="0" cy="0"/>
          <a:chOff x="0" y="0"/>
          <a:chExt cx="0" cy="0"/>
        </a:xfrm>
      </p:grpSpPr>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7" y="-119743"/>
            <a:ext cx="3951515" cy="7141029"/>
          </a:xfrm>
          <a:prstGeom prst="rect">
            <a:avLst/>
          </a:prstGeom>
        </p:spPr>
      </p:pic>
      <p:sp>
        <p:nvSpPr>
          <p:cNvPr id="10" name="Rectangle 9"/>
          <p:cNvSpPr/>
          <p:nvPr userDrawn="1"/>
        </p:nvSpPr>
        <p:spPr>
          <a:xfrm>
            <a:off x="5262154" y="-277905"/>
            <a:ext cx="4023360" cy="7320962"/>
          </a:xfrm>
          <a:prstGeom prst="rect">
            <a:avLst/>
          </a:prstGeom>
          <a:solidFill>
            <a:schemeClr val="accent5">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67639" y="1634263"/>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62071" y="291334"/>
            <a:ext cx="4835443"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2699799077"/>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Photo - Y">
    <p:spTree>
      <p:nvGrpSpPr>
        <p:cNvPr id="1" name=""/>
        <p:cNvGrpSpPr/>
        <p:nvPr/>
      </p:nvGrpSpPr>
      <p:grpSpPr>
        <a:xfrm>
          <a:off x="0" y="0"/>
          <a:ext cx="0" cy="0"/>
          <a:chOff x="0" y="0"/>
          <a:chExt cx="0" cy="0"/>
        </a:xfrm>
      </p:grpSpPr>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7" y="-119743"/>
            <a:ext cx="3951515" cy="7141029"/>
          </a:xfrm>
          <a:prstGeom prst="rect">
            <a:avLst/>
          </a:prstGeom>
        </p:spPr>
      </p:pic>
      <p:sp>
        <p:nvSpPr>
          <p:cNvPr id="10" name="Rectangle 9"/>
          <p:cNvSpPr/>
          <p:nvPr userDrawn="1"/>
        </p:nvSpPr>
        <p:spPr>
          <a:xfrm>
            <a:off x="5262154" y="-277905"/>
            <a:ext cx="4023360" cy="7320962"/>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1" y="291334"/>
            <a:ext cx="4835443"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4234563643"/>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Side Photo - 2B">
    <p:spTree>
      <p:nvGrpSpPr>
        <p:cNvPr id="1" name=""/>
        <p:cNvGrpSpPr/>
        <p:nvPr/>
      </p:nvGrpSpPr>
      <p:grpSpPr>
        <a:xfrm>
          <a:off x="0" y="0"/>
          <a:ext cx="0" cy="0"/>
          <a:chOff x="0" y="0"/>
          <a:chExt cx="0" cy="0"/>
        </a:xfrm>
      </p:grpSpPr>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14951" y="-38100"/>
            <a:ext cx="3943351" cy="6934200"/>
          </a:xfrm>
          <a:prstGeom prst="rect">
            <a:avLst/>
          </a:prstGeom>
        </p:spPr>
      </p:pic>
      <p:sp>
        <p:nvSpPr>
          <p:cNvPr id="10" name="Rectangle 9"/>
          <p:cNvSpPr/>
          <p:nvPr userDrawn="1"/>
        </p:nvSpPr>
        <p:spPr>
          <a:xfrm>
            <a:off x="5309452" y="-277905"/>
            <a:ext cx="4023360" cy="7320962"/>
          </a:xfrm>
          <a:prstGeom prst="rect">
            <a:avLst/>
          </a:prstGeom>
          <a:solidFill>
            <a:schemeClr val="accent5">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1" y="291334"/>
            <a:ext cx="4835443"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146816050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ide Photo - 2Y">
    <p:spTree>
      <p:nvGrpSpPr>
        <p:cNvPr id="1" name=""/>
        <p:cNvGrpSpPr/>
        <p:nvPr/>
      </p:nvGrpSpPr>
      <p:grpSpPr>
        <a:xfrm>
          <a:off x="0" y="0"/>
          <a:ext cx="0" cy="0"/>
          <a:chOff x="0" y="0"/>
          <a:chExt cx="0" cy="0"/>
        </a:xfrm>
      </p:grpSpPr>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14951" y="-38100"/>
            <a:ext cx="3943351" cy="6934200"/>
          </a:xfrm>
          <a:prstGeom prst="rect">
            <a:avLst/>
          </a:prstGeom>
        </p:spPr>
      </p:pic>
      <p:sp>
        <p:nvSpPr>
          <p:cNvPr id="10" name="Rectangle 9"/>
          <p:cNvSpPr/>
          <p:nvPr userDrawn="1"/>
        </p:nvSpPr>
        <p:spPr>
          <a:xfrm>
            <a:off x="5309452" y="-277905"/>
            <a:ext cx="4023360" cy="7320962"/>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9" y="1634263"/>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5" hasCustomPrompt="1"/>
          </p:nvPr>
        </p:nvSpPr>
        <p:spPr>
          <a:xfrm>
            <a:off x="162071" y="291334"/>
            <a:ext cx="4835443"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357413725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bile Information">
    <p:spTree>
      <p:nvGrpSpPr>
        <p:cNvPr id="1" name=""/>
        <p:cNvGrpSpPr/>
        <p:nvPr/>
      </p:nvGrpSpPr>
      <p:grpSpPr>
        <a:xfrm>
          <a:off x="0" y="0"/>
          <a:ext cx="0" cy="0"/>
          <a:chOff x="0" y="0"/>
          <a:chExt cx="0" cy="0"/>
        </a:xfrm>
      </p:grpSpPr>
      <p:grpSp>
        <p:nvGrpSpPr>
          <p:cNvPr id="2" name="Group 1"/>
          <p:cNvGrpSpPr/>
          <p:nvPr userDrawn="1"/>
        </p:nvGrpSpPr>
        <p:grpSpPr>
          <a:xfrm>
            <a:off x="0" y="6050176"/>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grpSp>
        <p:nvGrpSpPr>
          <p:cNvPr id="15" name="Group 14"/>
          <p:cNvGrpSpPr/>
          <p:nvPr userDrawn="1"/>
        </p:nvGrpSpPr>
        <p:grpSpPr>
          <a:xfrm>
            <a:off x="4711232" y="1928637"/>
            <a:ext cx="4563777" cy="4929367"/>
            <a:chOff x="4711231" y="1928633"/>
            <a:chExt cx="4563777" cy="4929367"/>
          </a:xfrm>
        </p:grpSpPr>
        <p:pic>
          <p:nvPicPr>
            <p:cNvPr id="16"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11231" y="1928633"/>
              <a:ext cx="4563777" cy="492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5204298" y="2349595"/>
              <a:ext cx="1857983" cy="3302175"/>
            </a:xfrm>
            <a:prstGeom prst="rect">
              <a:avLst/>
            </a:prstGeom>
            <a:solidFill>
              <a:srgbClr val="00165B"/>
            </a:solidFill>
            <a:ln w="12700" cap="flat" cmpd="sng" algn="ctr">
              <a:solidFill>
                <a:srgbClr val="00165B">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Picture Placeholder 14"/>
          <p:cNvSpPr txBox="1">
            <a:spLocks/>
          </p:cNvSpPr>
          <p:nvPr userDrawn="1"/>
        </p:nvSpPr>
        <p:spPr>
          <a:xfrm>
            <a:off x="5203827" y="2359228"/>
            <a:ext cx="1858963" cy="330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Text Placeholder 21"/>
          <p:cNvSpPr>
            <a:spLocks noGrp="1"/>
          </p:cNvSpPr>
          <p:nvPr>
            <p:ph type="body" sz="quarter" idx="10" hasCustomPrompt="1"/>
          </p:nvPr>
        </p:nvSpPr>
        <p:spPr>
          <a:xfrm>
            <a:off x="557940" y="567016"/>
            <a:ext cx="3176992" cy="2122595"/>
          </a:xfrm>
        </p:spPr>
        <p:txBody>
          <a:bodyPr anchor="b" anchorCtr="0">
            <a:noAutofit/>
          </a:bodyPr>
          <a:lstStyle>
            <a:lvl1pPr marL="0" indent="0" algn="r">
              <a:buNone/>
              <a:defRPr sz="4000" b="1" spc="0" baseline="0">
                <a:latin typeface="Franklin Gothic Demi" charset="0"/>
              </a:defRPr>
            </a:lvl1pPr>
          </a:lstStyle>
          <a:p>
            <a:pPr lvl="0"/>
            <a:r>
              <a:rPr lang="en-US" dirty="0"/>
              <a:t>Slide Title</a:t>
            </a:r>
          </a:p>
        </p:txBody>
      </p:sp>
      <p:cxnSp>
        <p:nvCxnSpPr>
          <p:cNvPr id="25" name="Straight Connector 24"/>
          <p:cNvCxnSpPr/>
          <p:nvPr userDrawn="1"/>
        </p:nvCxnSpPr>
        <p:spPr>
          <a:xfrm>
            <a:off x="3136403" y="2689607"/>
            <a:ext cx="515022" cy="0"/>
          </a:xfrm>
          <a:prstGeom prst="line">
            <a:avLst/>
          </a:prstGeom>
          <a:noFill/>
          <a:ln w="85725" cap="flat" cmpd="sng" algn="ctr">
            <a:solidFill>
              <a:srgbClr val="008BCE"/>
            </a:solidFill>
            <a:prstDash val="solid"/>
            <a:miter lim="800000"/>
          </a:ln>
          <a:effectLst/>
        </p:spPr>
      </p:cxnSp>
      <p:sp>
        <p:nvSpPr>
          <p:cNvPr id="29" name="Text Placeholder 28"/>
          <p:cNvSpPr>
            <a:spLocks noGrp="1"/>
          </p:cNvSpPr>
          <p:nvPr>
            <p:ph type="body" sz="quarter" idx="11" hasCustomPrompt="1"/>
          </p:nvPr>
        </p:nvSpPr>
        <p:spPr>
          <a:xfrm>
            <a:off x="689620" y="3183126"/>
            <a:ext cx="3100388" cy="2178050"/>
          </a:xfrm>
        </p:spPr>
        <p:txBody>
          <a:bodyPr>
            <a:noAutofit/>
          </a:bodyPr>
          <a:lstStyle>
            <a:lvl1pPr marL="0" indent="0" algn="r">
              <a:buNone/>
              <a:defRPr sz="1800" baseline="0">
                <a:latin typeface="Calibri" panose="020F0502020204030204" pitchFamily="34" charset="0"/>
              </a:defRPr>
            </a:lvl1pPr>
          </a:lstStyle>
          <a:p>
            <a:pPr lvl="0"/>
            <a:r>
              <a:rPr lang="en-US" dirty="0"/>
              <a:t>Text goes here</a:t>
            </a:r>
          </a:p>
        </p:txBody>
      </p:sp>
      <p:sp>
        <p:nvSpPr>
          <p:cNvPr id="31" name="Picture Placeholder 30"/>
          <p:cNvSpPr>
            <a:spLocks noGrp="1"/>
          </p:cNvSpPr>
          <p:nvPr>
            <p:ph type="pic" sz="quarter" idx="12"/>
          </p:nvPr>
        </p:nvSpPr>
        <p:spPr>
          <a:xfrm>
            <a:off x="5230815" y="2355850"/>
            <a:ext cx="1844675" cy="3278188"/>
          </a:xfrm>
        </p:spPr>
        <p:txBody>
          <a:bodyPr/>
          <a:lstStyle>
            <a:lvl1pPr>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356289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Square Photo and Text Box">
    <p:spTree>
      <p:nvGrpSpPr>
        <p:cNvPr id="1" name=""/>
        <p:cNvGrpSpPr/>
        <p:nvPr/>
      </p:nvGrpSpPr>
      <p:grpSpPr>
        <a:xfrm>
          <a:off x="0" y="0"/>
          <a:ext cx="0" cy="0"/>
          <a:chOff x="0" y="0"/>
          <a:chExt cx="0" cy="0"/>
        </a:xfrm>
      </p:grpSpPr>
      <p:sp>
        <p:nvSpPr>
          <p:cNvPr id="21" name="Text Placeholder 20"/>
          <p:cNvSpPr>
            <a:spLocks noGrp="1"/>
          </p:cNvSpPr>
          <p:nvPr>
            <p:ph type="body" sz="quarter" idx="12" hasCustomPrompt="1"/>
          </p:nvPr>
        </p:nvSpPr>
        <p:spPr>
          <a:xfrm>
            <a:off x="4711701" y="1835138"/>
            <a:ext cx="4127500" cy="44227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1" y="1966318"/>
            <a:ext cx="3670300" cy="3230134"/>
          </a:xfrm>
          <a:prstGeom prst="rect">
            <a:avLst/>
          </a:prstGeom>
          <a:ln w="38100">
            <a:solidFill>
              <a:srgbClr val="FF6C2C"/>
            </a:solidFill>
            <a:miter lim="800000"/>
          </a:ln>
        </p:spPr>
      </p:pic>
      <p:grpSp>
        <p:nvGrpSpPr>
          <p:cNvPr id="12" name="Group 11"/>
          <p:cNvGrpSpPr/>
          <p:nvPr userDrawn="1"/>
        </p:nvGrpSpPr>
        <p:grpSpPr>
          <a:xfrm>
            <a:off x="0" y="6050176"/>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cxnSp>
        <p:nvCxnSpPr>
          <p:cNvPr id="10" name="Straight Connector 9"/>
          <p:cNvCxnSpPr/>
          <p:nvPr userDrawn="1"/>
        </p:nvCxnSpPr>
        <p:spPr>
          <a:xfrm>
            <a:off x="480163" y="1363645"/>
            <a:ext cx="515022" cy="0"/>
          </a:xfrm>
          <a:prstGeom prst="line">
            <a:avLst/>
          </a:prstGeom>
          <a:noFill/>
          <a:ln w="85725" cap="flat" cmpd="sng" algn="ctr">
            <a:solidFill>
              <a:srgbClr val="008BCE"/>
            </a:solidFill>
            <a:prstDash val="solid"/>
            <a:miter lim="800000"/>
          </a:ln>
          <a:effectLst/>
        </p:spPr>
      </p:cxnSp>
      <p:sp>
        <p:nvSpPr>
          <p:cNvPr id="11" name="Text Placeholder 18"/>
          <p:cNvSpPr>
            <a:spLocks noGrp="1"/>
          </p:cNvSpPr>
          <p:nvPr>
            <p:ph type="body" sz="quarter" idx="11" hasCustomPrompt="1"/>
          </p:nvPr>
        </p:nvSpPr>
        <p:spPr>
          <a:xfrm>
            <a:off x="368301" y="88565"/>
            <a:ext cx="5080000" cy="1275080"/>
          </a:xfrm>
        </p:spPr>
        <p:txBody>
          <a:bodyPr anchor="b" anchorCtr="0">
            <a:noAutofit/>
          </a:bodyPr>
          <a:lstStyle>
            <a:lvl1pPr>
              <a:lnSpc>
                <a:spcPts val="4400"/>
              </a:lnSpc>
              <a:spcBef>
                <a:spcPts val="0"/>
              </a:spcBef>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499465833"/>
      </p:ext>
    </p:extLst>
  </p:cSld>
  <p:clrMapOvr>
    <a:masterClrMapping/>
  </p:clrMapOvr>
  <p:extLst mod="1">
    <p:ext uri="{DCECCB84-F9BA-43D5-87BE-67443E8EF086}">
      <p15:sldGuideLst xmlns:p15="http://schemas.microsoft.com/office/powerpoint/2012/main">
        <p15:guide id="1" orient="horz" pos="1392" userDrawn="1">
          <p15:clr>
            <a:srgbClr val="FBAE40"/>
          </p15:clr>
        </p15:guide>
        <p15:guide id="2" pos="432" userDrawn="1">
          <p15:clr>
            <a:srgbClr val="FBAE40"/>
          </p15:clr>
        </p15:guide>
        <p15:guide id="3" pos="2760" userDrawn="1">
          <p15:clr>
            <a:srgbClr val="FBAE40"/>
          </p15:clr>
        </p15:guide>
        <p15:guide id="4" orient="horz" pos="35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Side Photo - B">
    <p:spTree>
      <p:nvGrpSpPr>
        <p:cNvPr id="1" name=""/>
        <p:cNvGrpSpPr/>
        <p:nvPr/>
      </p:nvGrpSpPr>
      <p:grpSpPr>
        <a:xfrm>
          <a:off x="0" y="0"/>
          <a:ext cx="0" cy="0"/>
          <a:chOff x="0" y="0"/>
          <a:chExt cx="0" cy="0"/>
        </a:xfrm>
      </p:grpSpPr>
      <p:cxnSp>
        <p:nvCxnSpPr>
          <p:cNvPr id="14" name="Straight Connector 13"/>
          <p:cNvCxnSpPr/>
          <p:nvPr userDrawn="1"/>
        </p:nvCxnSpPr>
        <p:spPr>
          <a:xfrm>
            <a:off x="4662143" y="1709249"/>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8"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dirty="0"/>
              <a:t>Slide Title</a:t>
            </a:r>
          </a:p>
        </p:txBody>
      </p:sp>
      <p:sp>
        <p:nvSpPr>
          <p:cNvPr id="24" name="Text Placeholder 23"/>
          <p:cNvSpPr>
            <a:spLocks noGrp="1"/>
          </p:cNvSpPr>
          <p:nvPr>
            <p:ph type="body" sz="quarter" idx="12" hasCustomPrompt="1"/>
          </p:nvPr>
        </p:nvSpPr>
        <p:spPr>
          <a:xfrm>
            <a:off x="4615545"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dirty="0"/>
              <a:t>Text goes here</a:t>
            </a:r>
          </a:p>
        </p:txBody>
      </p:sp>
      <p:sp>
        <p:nvSpPr>
          <p:cNvPr id="26" name="Text Placeholder 23"/>
          <p:cNvSpPr>
            <a:spLocks noGrp="1"/>
          </p:cNvSpPr>
          <p:nvPr>
            <p:ph type="body" sz="quarter" idx="13" hasCustomPrompt="1"/>
          </p:nvPr>
        </p:nvSpPr>
        <p:spPr>
          <a:xfrm>
            <a:off x="4619062" y="4482863"/>
            <a:ext cx="3789362" cy="395071"/>
          </a:xfrm>
        </p:spPr>
        <p:txBody>
          <a:bodyPr>
            <a:noAutofit/>
          </a:bodyPr>
          <a:lstStyle>
            <a:lvl1pPr>
              <a:lnSpc>
                <a:spcPts val="2600"/>
              </a:lnSpc>
              <a:defRPr b="1" baseline="0">
                <a:latin typeface="Franklin Gothic Demi" charset="0"/>
              </a:defRPr>
            </a:lvl1pPr>
          </a:lstStyle>
          <a:p>
            <a:pPr lvl="0"/>
            <a:r>
              <a:rPr lang="en-US" dirty="0"/>
              <a:t>SUBTITLE HIGHLIGHT</a:t>
            </a:r>
          </a:p>
          <a:p>
            <a:pPr lvl="0"/>
            <a:r>
              <a:rPr lang="en-US" dirty="0"/>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dirty="0"/>
              <a:t>Text goes here</a:t>
            </a:r>
          </a:p>
        </p:txBody>
      </p:sp>
      <p:grpSp>
        <p:nvGrpSpPr>
          <p:cNvPr id="11" name="Group 10"/>
          <p:cNvGrpSpPr/>
          <p:nvPr userDrawn="1"/>
        </p:nvGrpSpPr>
        <p:grpSpPr>
          <a:xfrm>
            <a:off x="0" y="6050176"/>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2" y="0"/>
            <a:ext cx="4391025" cy="6934200"/>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67952844"/>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Side Photo - Y">
    <p:spTree>
      <p:nvGrpSpPr>
        <p:cNvPr id="1" name=""/>
        <p:cNvGrpSpPr/>
        <p:nvPr/>
      </p:nvGrpSpPr>
      <p:grpSpPr>
        <a:xfrm>
          <a:off x="0" y="0"/>
          <a:ext cx="0" cy="0"/>
          <a:chOff x="0" y="0"/>
          <a:chExt cx="0" cy="0"/>
        </a:xfrm>
      </p:grpSpPr>
      <p:cxnSp>
        <p:nvCxnSpPr>
          <p:cNvPr id="14" name="Straight Connector 13"/>
          <p:cNvCxnSpPr/>
          <p:nvPr userDrawn="1"/>
        </p:nvCxnSpPr>
        <p:spPr>
          <a:xfrm>
            <a:off x="4671196" y="1709248"/>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8"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dirty="0"/>
              <a:t>Slide Title</a:t>
            </a:r>
          </a:p>
        </p:txBody>
      </p:sp>
      <p:sp>
        <p:nvSpPr>
          <p:cNvPr id="24" name="Text Placeholder 23"/>
          <p:cNvSpPr>
            <a:spLocks noGrp="1"/>
          </p:cNvSpPr>
          <p:nvPr>
            <p:ph type="body" sz="quarter" idx="12" hasCustomPrompt="1"/>
          </p:nvPr>
        </p:nvSpPr>
        <p:spPr>
          <a:xfrm>
            <a:off x="4615545"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dirty="0"/>
              <a:t>Text goes here</a:t>
            </a:r>
          </a:p>
        </p:txBody>
      </p:sp>
      <p:sp>
        <p:nvSpPr>
          <p:cNvPr id="26" name="Text Placeholder 23"/>
          <p:cNvSpPr>
            <a:spLocks noGrp="1"/>
          </p:cNvSpPr>
          <p:nvPr>
            <p:ph type="body" sz="quarter" idx="13" hasCustomPrompt="1"/>
          </p:nvPr>
        </p:nvSpPr>
        <p:spPr>
          <a:xfrm>
            <a:off x="4619062" y="4482863"/>
            <a:ext cx="3789362" cy="395071"/>
          </a:xfrm>
        </p:spPr>
        <p:txBody>
          <a:bodyPr>
            <a:noAutofit/>
          </a:bodyPr>
          <a:lstStyle>
            <a:lvl1pPr>
              <a:lnSpc>
                <a:spcPts val="2600"/>
              </a:lnSpc>
              <a:defRPr b="1" baseline="0">
                <a:latin typeface="Franklin Gothic Demi" charset="0"/>
              </a:defRPr>
            </a:lvl1pPr>
          </a:lstStyle>
          <a:p>
            <a:pPr lvl="0"/>
            <a:r>
              <a:rPr lang="en-US" dirty="0"/>
              <a:t>SUBTITLE HIGHLIGHT</a:t>
            </a:r>
          </a:p>
          <a:p>
            <a:pPr lvl="0"/>
            <a:r>
              <a:rPr lang="en-US" dirty="0"/>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dirty="0"/>
              <a:t>Text goes here</a:t>
            </a:r>
          </a:p>
        </p:txBody>
      </p:sp>
      <p:grpSp>
        <p:nvGrpSpPr>
          <p:cNvPr id="11" name="Group 10"/>
          <p:cNvGrpSpPr/>
          <p:nvPr userDrawn="1"/>
        </p:nvGrpSpPr>
        <p:grpSpPr>
          <a:xfrm>
            <a:off x="0" y="6050176"/>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2" y="0"/>
            <a:ext cx="4391025" cy="693420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76965701"/>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onal Crop Photo Right - B">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51400"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3"/>
          <p:cNvSpPr>
            <a:spLocks noGrp="1"/>
          </p:cNvSpPr>
          <p:nvPr>
            <p:ph type="body" sz="quarter" idx="14"/>
          </p:nvPr>
        </p:nvSpPr>
        <p:spPr>
          <a:xfrm>
            <a:off x="167639" y="1634263"/>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172764897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0" y="0"/>
            <a:ext cx="5084064" cy="6854400"/>
          </a:xfrm>
          <a:prstGeom prst="rect">
            <a:avLst/>
          </a:prstGeom>
        </p:spPr>
      </p:pic>
      <p:sp>
        <p:nvSpPr>
          <p:cNvPr id="3" name="Title 1"/>
          <p:cNvSpPr>
            <a:spLocks noGrp="1"/>
          </p:cNvSpPr>
          <p:nvPr>
            <p:ph type="ctrTitle" hasCustomPrompt="1"/>
          </p:nvPr>
        </p:nvSpPr>
        <p:spPr>
          <a:xfrm>
            <a:off x="4266428" y="465411"/>
            <a:ext cx="4555066" cy="1822773"/>
          </a:xfrm>
        </p:spPr>
        <p:txBody>
          <a:bodyPr anchor="b">
            <a:noAutofit/>
          </a:bodyPr>
          <a:lstStyle>
            <a:lvl1pPr algn="l">
              <a:defRPr sz="4400" b="1" cap="none" baseline="0">
                <a:latin typeface="Franklin Gothic Demi" charset="0"/>
              </a:defRPr>
            </a:lvl1pPr>
          </a:lstStyle>
          <a:p>
            <a:r>
              <a:rPr lang="en-US" dirty="0"/>
              <a:t>Presentation Title</a:t>
            </a:r>
          </a:p>
        </p:txBody>
      </p:sp>
      <p:cxnSp>
        <p:nvCxnSpPr>
          <p:cNvPr id="6" name="Straight Connector 5"/>
          <p:cNvCxnSpPr/>
          <p:nvPr userDrawn="1"/>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7122" y="5794184"/>
            <a:ext cx="2200409" cy="932781"/>
          </a:xfrm>
          <a:prstGeom prst="rect">
            <a:avLst/>
          </a:prstGeom>
        </p:spPr>
      </p:pic>
      <p:sp>
        <p:nvSpPr>
          <p:cNvPr id="11" name="Text Placeholder 10"/>
          <p:cNvSpPr>
            <a:spLocks noGrp="1"/>
          </p:cNvSpPr>
          <p:nvPr>
            <p:ph type="body" sz="quarter" idx="10" hasCustomPrompt="1"/>
          </p:nvPr>
        </p:nvSpPr>
        <p:spPr>
          <a:xfrm>
            <a:off x="4279543"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8" name="Rectangle 7"/>
          <p:cNvSpPr/>
          <p:nvPr userDrawn="1"/>
        </p:nvSpPr>
        <p:spPr>
          <a:xfrm>
            <a:off x="8780511" y="6627980"/>
            <a:ext cx="272616" cy="23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1258067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onal Crop Photo Right - Y">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51400"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1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3" name="Straight Connector 12"/>
          <p:cNvCxnSpPr/>
          <p:nvPr userDrawn="1"/>
        </p:nvCxnSpPr>
        <p:spPr>
          <a:xfrm>
            <a:off x="23561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43963" y="282281"/>
            <a:ext cx="4324350"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324280025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onal Crop Photo Right - 2B">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4" name="Straight Connector 13"/>
          <p:cNvCxnSpPr/>
          <p:nvPr userDrawn="1"/>
        </p:nvCxnSpPr>
        <p:spPr>
          <a:xfrm>
            <a:off x="235612" y="1383938"/>
            <a:ext cx="515022" cy="0"/>
          </a:xfrm>
          <a:prstGeom prst="line">
            <a:avLst/>
          </a:prstGeom>
          <a:noFill/>
          <a:ln w="85725" cap="flat" cmpd="sng" algn="ctr">
            <a:solidFill>
              <a:srgbClr val="008BCE"/>
            </a:solidFill>
            <a:prstDash val="solid"/>
            <a:miter lim="800000"/>
          </a:ln>
          <a:effectLst/>
        </p:spPr>
      </p:cxnSp>
      <p:sp>
        <p:nvSpPr>
          <p:cNvPr id="15"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43963" y="282281"/>
            <a:ext cx="4324350"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12608608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onal Crop Photo Right - 2Y">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2" y="-10510"/>
            <a:ext cx="1987291" cy="6879020"/>
          </a:xfrm>
          <a:prstGeom prst="line">
            <a:avLst/>
          </a:prstGeom>
          <a:noFill/>
          <a:ln w="6350" cap="flat" cmpd="sng" algn="ctr">
            <a:solidFill>
              <a:srgbClr val="008BCE"/>
            </a:solidFill>
            <a:prstDash val="solid"/>
            <a:miter lim="800000"/>
          </a:ln>
          <a:effectLst/>
        </p:spPr>
      </p:cxnSp>
      <p:cxnSp>
        <p:nvCxnSpPr>
          <p:cNvPr id="13" name="Straight Connector 12"/>
          <p:cNvCxnSpPr/>
          <p:nvPr userDrawn="1"/>
        </p:nvCxnSpPr>
        <p:spPr>
          <a:xfrm>
            <a:off x="235612" y="1383938"/>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43963" y="282281"/>
            <a:ext cx="4324350" cy="1092314"/>
          </a:xfrm>
        </p:spPr>
        <p:txBody>
          <a:bodyPr anchor="b" anchorCtr="0">
            <a:noAutofit/>
          </a:bodyPr>
          <a:lstStyle>
            <a:lvl1pPr>
              <a:defRPr sz="4000" b="1" baseline="0">
                <a:latin typeface="Franklin Gothic Demi" charset="0"/>
              </a:defRPr>
            </a:lvl1pPr>
          </a:lstStyle>
          <a:p>
            <a:pPr lvl="0"/>
            <a:r>
              <a:rPr lang="en-US" dirty="0"/>
              <a:t>Slide Title</a:t>
            </a:r>
          </a:p>
        </p:txBody>
      </p:sp>
    </p:spTree>
    <p:extLst>
      <p:ext uri="{BB962C8B-B14F-4D97-AF65-F5344CB8AC3E}">
        <p14:creationId xmlns:p14="http://schemas.microsoft.com/office/powerpoint/2010/main" val="30183004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ed Photo Righ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cxnSp>
        <p:nvCxnSpPr>
          <p:cNvPr id="19" name="Straight Connector 18"/>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cxnSp>
        <p:nvCxnSpPr>
          <p:cNvPr id="13" name="Straight Connector 12"/>
          <p:cNvCxnSpPr/>
          <p:nvPr userDrawn="1"/>
        </p:nvCxnSpPr>
        <p:spPr>
          <a:xfrm>
            <a:off x="339299" y="1257189"/>
            <a:ext cx="515022" cy="0"/>
          </a:xfrm>
          <a:prstGeom prst="line">
            <a:avLst/>
          </a:prstGeom>
          <a:noFill/>
          <a:ln w="85725" cap="flat" cmpd="sng" algn="ctr">
            <a:solidFill>
              <a:srgbClr val="008BCE"/>
            </a:solidFill>
            <a:prstDash val="solid"/>
            <a:miter lim="800000"/>
          </a:ln>
          <a:effectLst/>
        </p:spPr>
      </p:cxnSp>
      <p:sp>
        <p:nvSpPr>
          <p:cNvPr id="14" name="Text Placeholder 3"/>
          <p:cNvSpPr>
            <a:spLocks noGrp="1"/>
          </p:cNvSpPr>
          <p:nvPr>
            <p:ph type="body" sz="quarter" idx="14"/>
          </p:nvPr>
        </p:nvSpPr>
        <p:spPr>
          <a:xfrm>
            <a:off x="247652" y="1498457"/>
            <a:ext cx="5047149" cy="4451154"/>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247649" y="155532"/>
            <a:ext cx="5047149" cy="1092314"/>
          </a:xfrm>
        </p:spPr>
        <p:txBody>
          <a:bodyPr anchor="b" anchorCtr="0">
            <a:noAutofit/>
          </a:bodyPr>
          <a:lstStyle>
            <a:lvl1pPr>
              <a:defRPr sz="4000" b="1" baseline="0">
                <a:latin typeface="Franklin Gothic Demi" charset="0"/>
              </a:defRPr>
            </a:lvl1pPr>
          </a:lstStyle>
          <a:p>
            <a:pPr lvl="0"/>
            <a:r>
              <a:rPr lang="en-US" dirty="0"/>
              <a:t>Slide Title</a:t>
            </a:r>
          </a:p>
        </p:txBody>
      </p:sp>
      <p:sp>
        <p:nvSpPr>
          <p:cNvPr id="10" name="Picture Placeholder 20"/>
          <p:cNvSpPr>
            <a:spLocks noGrp="1"/>
          </p:cNvSpPr>
          <p:nvPr>
            <p:ph type="pic" sz="quarter" idx="10"/>
          </p:nvPr>
        </p:nvSpPr>
        <p:spPr>
          <a:xfrm>
            <a:off x="5880100" y="0"/>
            <a:ext cx="3263900" cy="6858000"/>
          </a:xfrm>
        </p:spPr>
        <p:txBody>
          <a:bodyPr/>
          <a:lstStyle/>
          <a:p>
            <a:r>
              <a:rPr lang="en-US" dirty="0"/>
              <a:t>Click icon to add picture</a:t>
            </a:r>
          </a:p>
        </p:txBody>
      </p:sp>
    </p:spTree>
    <p:extLst>
      <p:ext uri="{BB962C8B-B14F-4D97-AF65-F5344CB8AC3E}">
        <p14:creationId xmlns:p14="http://schemas.microsoft.com/office/powerpoint/2010/main" val="312701424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Right Blue Graphic">
    <p:spTree>
      <p:nvGrpSpPr>
        <p:cNvPr id="1" name=""/>
        <p:cNvGrpSpPr/>
        <p:nvPr/>
      </p:nvGrpSpPr>
      <p:grpSpPr>
        <a:xfrm>
          <a:off x="0" y="0"/>
          <a:ext cx="0" cy="0"/>
          <a:chOff x="0" y="0"/>
          <a:chExt cx="0" cy="0"/>
        </a:xfrm>
      </p:grpSpPr>
      <p:grpSp>
        <p:nvGrpSpPr>
          <p:cNvPr id="18" name="Group 17"/>
          <p:cNvGrpSpPr/>
          <p:nvPr userDrawn="1"/>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cxnSp>
        <p:nvCxnSpPr>
          <p:cNvPr id="31" name="Straight Connector 30"/>
          <p:cNvCxnSpPr/>
          <p:nvPr userDrawn="1"/>
        </p:nvCxnSpPr>
        <p:spPr>
          <a:xfrm>
            <a:off x="906388" y="1519475"/>
            <a:ext cx="515022" cy="0"/>
          </a:xfrm>
          <a:prstGeom prst="line">
            <a:avLst/>
          </a:prstGeom>
          <a:noFill/>
          <a:ln w="85725" cap="flat" cmpd="sng" algn="ctr">
            <a:solidFill>
              <a:srgbClr val="008BCE"/>
            </a:solidFill>
            <a:prstDash val="solid"/>
            <a:miter lim="800000"/>
          </a:ln>
          <a:effectLst/>
        </p:spPr>
      </p:cxnSp>
      <p:cxnSp>
        <p:nvCxnSpPr>
          <p:cNvPr id="32" name="Straight Connector 31"/>
          <p:cNvCxnSpPr/>
          <p:nvPr userDrawn="1"/>
        </p:nvCxnSpPr>
        <p:spPr>
          <a:xfrm>
            <a:off x="906388" y="4147517"/>
            <a:ext cx="515022" cy="0"/>
          </a:xfrm>
          <a:prstGeom prst="line">
            <a:avLst/>
          </a:prstGeom>
          <a:noFill/>
          <a:ln w="85725" cap="flat" cmpd="sng" algn="ctr">
            <a:solidFill>
              <a:srgbClr val="FF6C2C"/>
            </a:solidFill>
            <a:prstDash val="solid"/>
            <a:miter lim="800000"/>
          </a:ln>
          <a:effectLst/>
        </p:spPr>
      </p:cxnSp>
      <p:cxnSp>
        <p:nvCxnSpPr>
          <p:cNvPr id="33" name="Straight Connector 32"/>
          <p:cNvCxnSpPr/>
          <p:nvPr userDrawn="1"/>
        </p:nvCxnSpPr>
        <p:spPr>
          <a:xfrm>
            <a:off x="4944798" y="1519475"/>
            <a:ext cx="515022" cy="0"/>
          </a:xfrm>
          <a:prstGeom prst="line">
            <a:avLst/>
          </a:prstGeom>
          <a:noFill/>
          <a:ln w="85725" cap="flat" cmpd="sng" algn="ctr">
            <a:solidFill>
              <a:srgbClr val="ABA2A0"/>
            </a:solidFill>
            <a:prstDash val="solid"/>
            <a:miter lim="800000"/>
          </a:ln>
          <a:effectLst/>
        </p:spPr>
      </p:cxnSp>
      <p:cxnSp>
        <p:nvCxnSpPr>
          <p:cNvPr id="34" name="Straight Connector 33"/>
          <p:cNvCxnSpPr/>
          <p:nvPr userDrawn="1"/>
        </p:nvCxnSpPr>
        <p:spPr>
          <a:xfrm>
            <a:off x="4949693" y="4147517"/>
            <a:ext cx="515022" cy="0"/>
          </a:xfrm>
          <a:prstGeom prst="line">
            <a:avLst/>
          </a:prstGeom>
          <a:noFill/>
          <a:ln w="85725" cap="flat" cmpd="sng" algn="ctr">
            <a:solidFill>
              <a:srgbClr val="FFCD00"/>
            </a:solidFill>
            <a:prstDash val="solid"/>
            <a:miter lim="800000"/>
          </a:ln>
          <a:effectLst/>
        </p:spPr>
      </p:cxnSp>
      <p:sp>
        <p:nvSpPr>
          <p:cNvPr id="36" name="Text Placeholder 35"/>
          <p:cNvSpPr>
            <a:spLocks noGrp="1"/>
          </p:cNvSpPr>
          <p:nvPr>
            <p:ph type="body" sz="quarter" idx="10" hasCustomPrompt="1"/>
          </p:nvPr>
        </p:nvSpPr>
        <p:spPr>
          <a:xfrm>
            <a:off x="794236" y="535741"/>
            <a:ext cx="3611510" cy="969963"/>
          </a:xfrm>
        </p:spPr>
        <p:txBody>
          <a:bodyPr anchor="b" anchorCtr="0">
            <a:noAutofit/>
          </a:bodyPr>
          <a:lstStyle>
            <a:lvl1pPr>
              <a:defRPr sz="3200" b="1" spc="0" baseline="0">
                <a:latin typeface="Franklin Gothic Demi" charset="0"/>
              </a:defRPr>
            </a:lvl1pPr>
          </a:lstStyle>
          <a:p>
            <a:pPr lvl="0"/>
            <a:r>
              <a:rPr lang="en-US" dirty="0"/>
              <a:t>Section Title</a:t>
            </a:r>
          </a:p>
        </p:txBody>
      </p:sp>
      <p:sp>
        <p:nvSpPr>
          <p:cNvPr id="37" name="Text Placeholder 35"/>
          <p:cNvSpPr>
            <a:spLocks noGrp="1"/>
          </p:cNvSpPr>
          <p:nvPr>
            <p:ph type="body" sz="quarter" idx="11" hasCustomPrompt="1"/>
          </p:nvPr>
        </p:nvSpPr>
        <p:spPr>
          <a:xfrm>
            <a:off x="4851296" y="535741"/>
            <a:ext cx="3867832" cy="969963"/>
          </a:xfrm>
        </p:spPr>
        <p:txBody>
          <a:bodyPr anchor="b" anchorCtr="0">
            <a:noAutofit/>
          </a:bodyPr>
          <a:lstStyle>
            <a:lvl1pPr>
              <a:defRPr sz="3200" b="1" spc="0" baseline="0">
                <a:latin typeface="Franklin Gothic Demi" charset="0"/>
              </a:defRPr>
            </a:lvl1pPr>
          </a:lstStyle>
          <a:p>
            <a:pPr lvl="0"/>
            <a:r>
              <a:rPr lang="en-US" dirty="0"/>
              <a:t>Section Title</a:t>
            </a:r>
          </a:p>
        </p:txBody>
      </p:sp>
      <p:sp>
        <p:nvSpPr>
          <p:cNvPr id="38" name="Text Placeholder 35"/>
          <p:cNvSpPr>
            <a:spLocks noGrp="1"/>
          </p:cNvSpPr>
          <p:nvPr>
            <p:ph type="body" sz="quarter" idx="12" hasCustomPrompt="1"/>
          </p:nvPr>
        </p:nvSpPr>
        <p:spPr>
          <a:xfrm>
            <a:off x="794236" y="3164641"/>
            <a:ext cx="3611510" cy="969963"/>
          </a:xfrm>
        </p:spPr>
        <p:txBody>
          <a:bodyPr anchor="b" anchorCtr="0">
            <a:noAutofit/>
          </a:bodyPr>
          <a:lstStyle>
            <a:lvl1pPr>
              <a:defRPr sz="3200" b="1" spc="0" baseline="0">
                <a:latin typeface="Franklin Gothic Demi" charset="0"/>
              </a:defRPr>
            </a:lvl1pPr>
          </a:lstStyle>
          <a:p>
            <a:pPr lvl="0"/>
            <a:r>
              <a:rPr lang="en-US" dirty="0"/>
              <a:t>Section Title</a:t>
            </a:r>
          </a:p>
        </p:txBody>
      </p:sp>
      <p:sp>
        <p:nvSpPr>
          <p:cNvPr id="39" name="Text Placeholder 35"/>
          <p:cNvSpPr>
            <a:spLocks noGrp="1"/>
          </p:cNvSpPr>
          <p:nvPr>
            <p:ph type="body" sz="quarter" idx="13" hasCustomPrompt="1"/>
          </p:nvPr>
        </p:nvSpPr>
        <p:spPr>
          <a:xfrm>
            <a:off x="4851296" y="3164641"/>
            <a:ext cx="3867832" cy="969963"/>
          </a:xfrm>
        </p:spPr>
        <p:txBody>
          <a:bodyPr anchor="b" anchorCtr="0">
            <a:noAutofit/>
          </a:bodyPr>
          <a:lstStyle>
            <a:lvl1pPr>
              <a:defRPr sz="3200" b="1" spc="0" baseline="0">
                <a:latin typeface="Franklin Gothic Demi" charset="0"/>
              </a:defRPr>
            </a:lvl1pPr>
          </a:lstStyle>
          <a:p>
            <a:pPr lvl="0"/>
            <a:r>
              <a:rPr lang="en-US" dirty="0"/>
              <a:t>Section Title</a:t>
            </a:r>
          </a:p>
        </p:txBody>
      </p:sp>
      <p:sp>
        <p:nvSpPr>
          <p:cNvPr id="41" name="Text Placeholder 40"/>
          <p:cNvSpPr>
            <a:spLocks noGrp="1"/>
          </p:cNvSpPr>
          <p:nvPr>
            <p:ph type="body" sz="quarter" idx="14" hasCustomPrompt="1"/>
          </p:nvPr>
        </p:nvSpPr>
        <p:spPr>
          <a:xfrm>
            <a:off x="809625" y="1700778"/>
            <a:ext cx="3609342" cy="1276350"/>
          </a:xfrm>
        </p:spPr>
        <p:txBody>
          <a:bodyPr>
            <a:noAutofit/>
          </a:bodyPr>
          <a:lstStyle>
            <a:lvl1pPr>
              <a:defRPr>
                <a:latin typeface="Calibri" panose="020F0502020204030204" pitchFamily="34" charset="0"/>
              </a:defRPr>
            </a:lvl1pPr>
          </a:lstStyle>
          <a:p>
            <a:pPr lvl="0"/>
            <a:r>
              <a:rPr lang="en-US" dirty="0"/>
              <a:t>Text goes here</a:t>
            </a:r>
          </a:p>
        </p:txBody>
      </p:sp>
      <p:sp>
        <p:nvSpPr>
          <p:cNvPr id="42" name="Text Placeholder 40"/>
          <p:cNvSpPr>
            <a:spLocks noGrp="1"/>
          </p:cNvSpPr>
          <p:nvPr>
            <p:ph type="body" sz="quarter" idx="15" hasCustomPrompt="1"/>
          </p:nvPr>
        </p:nvSpPr>
        <p:spPr>
          <a:xfrm>
            <a:off x="4866686" y="1700778"/>
            <a:ext cx="3865510" cy="1276350"/>
          </a:xfrm>
        </p:spPr>
        <p:txBody>
          <a:bodyPr>
            <a:noAutofit/>
          </a:bodyPr>
          <a:lstStyle>
            <a:lvl1pPr>
              <a:defRPr>
                <a:latin typeface="Calibri" panose="020F0502020204030204" pitchFamily="34" charset="0"/>
              </a:defRPr>
            </a:lvl1pPr>
          </a:lstStyle>
          <a:p>
            <a:pPr lvl="0"/>
            <a:r>
              <a:rPr lang="en-US" dirty="0"/>
              <a:t>Text goes here</a:t>
            </a:r>
          </a:p>
        </p:txBody>
      </p:sp>
      <p:sp>
        <p:nvSpPr>
          <p:cNvPr id="43" name="Text Placeholder 40"/>
          <p:cNvSpPr>
            <a:spLocks noGrp="1"/>
          </p:cNvSpPr>
          <p:nvPr>
            <p:ph type="body" sz="quarter" idx="16" hasCustomPrompt="1"/>
          </p:nvPr>
        </p:nvSpPr>
        <p:spPr>
          <a:xfrm>
            <a:off x="809625" y="4329678"/>
            <a:ext cx="3609342" cy="1276350"/>
          </a:xfrm>
        </p:spPr>
        <p:txBody>
          <a:bodyPr>
            <a:noAutofit/>
          </a:bodyPr>
          <a:lstStyle>
            <a:lvl1pPr>
              <a:defRPr>
                <a:latin typeface="Calibri" panose="020F0502020204030204" pitchFamily="34" charset="0"/>
              </a:defRPr>
            </a:lvl1pPr>
          </a:lstStyle>
          <a:p>
            <a:pPr lvl="0"/>
            <a:r>
              <a:rPr lang="en-US" dirty="0"/>
              <a:t>Text goes here</a:t>
            </a:r>
          </a:p>
        </p:txBody>
      </p:sp>
      <p:sp>
        <p:nvSpPr>
          <p:cNvPr id="44" name="Text Placeholder 40"/>
          <p:cNvSpPr>
            <a:spLocks noGrp="1"/>
          </p:cNvSpPr>
          <p:nvPr>
            <p:ph type="body" sz="quarter" idx="17" hasCustomPrompt="1"/>
          </p:nvPr>
        </p:nvSpPr>
        <p:spPr>
          <a:xfrm>
            <a:off x="4866686" y="4329678"/>
            <a:ext cx="3865510" cy="1276350"/>
          </a:xfrm>
        </p:spPr>
        <p:txBody>
          <a:bodyPr>
            <a:noAutofit/>
          </a:bodyPr>
          <a:lstStyle>
            <a:lvl1pPr>
              <a:defRPr>
                <a:latin typeface="Calibri" panose="020F0502020204030204" pitchFamily="34" charset="0"/>
              </a:defRPr>
            </a:lvl1pPr>
          </a:lstStyle>
          <a:p>
            <a:pPr lvl="0"/>
            <a:r>
              <a:rPr lang="en-US" dirty="0"/>
              <a:t>Text goes here</a:t>
            </a:r>
          </a:p>
        </p:txBody>
      </p:sp>
    </p:spTree>
    <p:extLst>
      <p:ext uri="{BB962C8B-B14F-4D97-AF65-F5344CB8AC3E}">
        <p14:creationId xmlns:p14="http://schemas.microsoft.com/office/powerpoint/2010/main" val="4125514081"/>
      </p:ext>
    </p:extLst>
  </p:cSld>
  <p:clrMapOvr>
    <a:masterClrMapping/>
  </p:clrMapOvr>
  <p:extLst mod="1">
    <p:ext uri="{DCECCB84-F9BA-43D5-87BE-67443E8EF086}">
      <p15:sldGuideLst xmlns:p15="http://schemas.microsoft.com/office/powerpoint/2012/main">
        <p15:guide id="1" orient="horz" pos="1224" userDrawn="1">
          <p15:clr>
            <a:srgbClr val="FBAE40"/>
          </p15:clr>
        </p15:guide>
        <p15:guide id="2" pos="2880" userDrawn="1">
          <p15:clr>
            <a:srgbClr val="FBAE40"/>
          </p15:clr>
        </p15:guide>
        <p15:guide id="3" pos="3048" userDrawn="1">
          <p15:clr>
            <a:srgbClr val="FBAE40"/>
          </p15:clr>
        </p15:guide>
        <p15:guide id="4" pos="696" userDrawn="1">
          <p15:clr>
            <a:srgbClr val="FBAE40"/>
          </p15:clr>
        </p15:guide>
        <p15:guide id="6" orient="horz"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efits Overlay Right - B">
    <p:spTree>
      <p:nvGrpSpPr>
        <p:cNvPr id="1" name=""/>
        <p:cNvGrpSpPr/>
        <p:nvPr/>
      </p:nvGrpSpPr>
      <p:grpSpPr>
        <a:xfrm>
          <a:off x="0" y="0"/>
          <a:ext cx="0" cy="0"/>
          <a:chOff x="0" y="0"/>
          <a:chExt cx="0" cy="0"/>
        </a:xfrm>
      </p:grpSpPr>
      <p:grpSp>
        <p:nvGrpSpPr>
          <p:cNvPr id="18" name="Group 17"/>
          <p:cNvGrpSpPr/>
          <p:nvPr userDrawn="1"/>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userDrawn="1"/>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8" name="Freeform 113"/>
          <p:cNvSpPr>
            <a:spLocks noChangeArrowheads="1"/>
          </p:cNvSpPr>
          <p:nvPr userDrawn="1"/>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9" name="Freeform 113"/>
          <p:cNvSpPr>
            <a:spLocks noChangeArrowheads="1"/>
          </p:cNvSpPr>
          <p:nvPr userDrawn="1"/>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dirty="0"/>
              <a:t>Slide Title</a:t>
            </a:r>
          </a:p>
        </p:txBody>
      </p:sp>
      <p:sp>
        <p:nvSpPr>
          <p:cNvPr id="45" name="Text Placeholder 44"/>
          <p:cNvSpPr>
            <a:spLocks noGrp="1"/>
          </p:cNvSpPr>
          <p:nvPr>
            <p:ph type="body" sz="quarter" idx="18" hasCustomPrompt="1"/>
          </p:nvPr>
        </p:nvSpPr>
        <p:spPr>
          <a:xfrm>
            <a:off x="894568" y="1948885"/>
            <a:ext cx="3612890" cy="363537"/>
          </a:xfrm>
        </p:spPr>
        <p:txBody>
          <a:bodyPr>
            <a:noAutofit/>
          </a:bodyPr>
          <a:lstStyle>
            <a:lvl1pPr>
              <a:defRPr sz="2400" b="1" baseline="0">
                <a:latin typeface="Franklin Gothic Demi" charset="0"/>
              </a:defRPr>
            </a:lvl1pPr>
          </a:lstStyle>
          <a:p>
            <a:pPr lvl="0"/>
            <a:r>
              <a:rPr lang="en-US" dirty="0"/>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dirty="0"/>
              <a:t>Text goes here</a:t>
            </a:r>
          </a:p>
        </p:txBody>
      </p:sp>
      <p:sp>
        <p:nvSpPr>
          <p:cNvPr id="48" name="Text Placeholder 44"/>
          <p:cNvSpPr>
            <a:spLocks noGrp="1"/>
          </p:cNvSpPr>
          <p:nvPr>
            <p:ph type="body" sz="quarter" idx="20" hasCustomPrompt="1"/>
          </p:nvPr>
        </p:nvSpPr>
        <p:spPr>
          <a:xfrm>
            <a:off x="899731" y="3093177"/>
            <a:ext cx="3612890" cy="363537"/>
          </a:xfrm>
        </p:spPr>
        <p:txBody>
          <a:bodyPr>
            <a:noAutofit/>
          </a:bodyPr>
          <a:lstStyle>
            <a:lvl1pPr>
              <a:defRPr sz="2400" b="1" baseline="0">
                <a:latin typeface="Franklin Gothic Demi" charset="0"/>
              </a:defRPr>
            </a:lvl1pPr>
          </a:lstStyle>
          <a:p>
            <a:pPr lvl="0"/>
            <a:r>
              <a:rPr lang="en-US" dirty="0"/>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
        <p:nvSpPr>
          <p:cNvPr id="50" name="Text Placeholder 44"/>
          <p:cNvSpPr>
            <a:spLocks noGrp="1"/>
          </p:cNvSpPr>
          <p:nvPr>
            <p:ph type="body" sz="quarter" idx="22" hasCustomPrompt="1"/>
          </p:nvPr>
        </p:nvSpPr>
        <p:spPr>
          <a:xfrm>
            <a:off x="899734" y="4247797"/>
            <a:ext cx="3612890" cy="363537"/>
          </a:xfrm>
        </p:spPr>
        <p:txBody>
          <a:bodyPr>
            <a:noAutofit/>
          </a:bodyPr>
          <a:lstStyle>
            <a:lvl1pPr>
              <a:defRPr sz="2400" b="1" baseline="0">
                <a:latin typeface="Franklin Gothic Demi" charset="0"/>
              </a:defRPr>
            </a:lvl1pPr>
          </a:lstStyle>
          <a:p>
            <a:pPr lvl="0"/>
            <a:r>
              <a:rPr lang="en-US" dirty="0"/>
              <a:t>BENEFIT THREE</a:t>
            </a:r>
          </a:p>
        </p:txBody>
      </p:sp>
      <p:sp>
        <p:nvSpPr>
          <p:cNvPr id="51" name="Text Placeholder 46"/>
          <p:cNvSpPr>
            <a:spLocks noGrp="1"/>
          </p:cNvSpPr>
          <p:nvPr>
            <p:ph type="body" sz="quarter" idx="23" hasCustomPrompt="1"/>
          </p:nvPr>
        </p:nvSpPr>
        <p:spPr>
          <a:xfrm>
            <a:off x="900113" y="465868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Tree>
    <p:extLst>
      <p:ext uri="{BB962C8B-B14F-4D97-AF65-F5344CB8AC3E}">
        <p14:creationId xmlns:p14="http://schemas.microsoft.com/office/powerpoint/2010/main" val="18698731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Benefits Overlay Right - Y">
    <p:spTree>
      <p:nvGrpSpPr>
        <p:cNvPr id="1" name=""/>
        <p:cNvGrpSpPr/>
        <p:nvPr/>
      </p:nvGrpSpPr>
      <p:grpSpPr>
        <a:xfrm>
          <a:off x="0" y="0"/>
          <a:ext cx="0" cy="0"/>
          <a:chOff x="0" y="0"/>
          <a:chExt cx="0" cy="0"/>
        </a:xfrm>
      </p:grpSpPr>
      <p:grpSp>
        <p:nvGrpSpPr>
          <p:cNvPr id="18" name="Group 17"/>
          <p:cNvGrpSpPr/>
          <p:nvPr userDrawn="1"/>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3" name="Freeform 113"/>
          <p:cNvSpPr>
            <a:spLocks noChangeArrowheads="1"/>
          </p:cNvSpPr>
          <p:nvPr userDrawn="1"/>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0" name="Freeform 113"/>
          <p:cNvSpPr>
            <a:spLocks noChangeArrowheads="1"/>
          </p:cNvSpPr>
          <p:nvPr userDrawn="1"/>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dirty="0"/>
              <a:t>Slide Title</a:t>
            </a:r>
          </a:p>
        </p:txBody>
      </p:sp>
      <p:sp>
        <p:nvSpPr>
          <p:cNvPr id="32" name="Text Placeholder 44"/>
          <p:cNvSpPr>
            <a:spLocks noGrp="1"/>
          </p:cNvSpPr>
          <p:nvPr>
            <p:ph type="body" sz="quarter" idx="18" hasCustomPrompt="1"/>
          </p:nvPr>
        </p:nvSpPr>
        <p:spPr>
          <a:xfrm>
            <a:off x="894568" y="1948885"/>
            <a:ext cx="3612890" cy="363537"/>
          </a:xfrm>
        </p:spPr>
        <p:txBody>
          <a:bodyPr>
            <a:noAutofit/>
          </a:bodyPr>
          <a:lstStyle>
            <a:lvl1pPr>
              <a:defRPr sz="2400" b="1" baseline="0">
                <a:latin typeface="Franklin Gothic Demi" charset="0"/>
              </a:defRPr>
            </a:lvl1pPr>
          </a:lstStyle>
          <a:p>
            <a:pPr lvl="0"/>
            <a:r>
              <a:rPr lang="en-US" dirty="0"/>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dirty="0"/>
              <a:t>Text goes here</a:t>
            </a:r>
          </a:p>
        </p:txBody>
      </p:sp>
      <p:sp>
        <p:nvSpPr>
          <p:cNvPr id="34" name="Text Placeholder 44"/>
          <p:cNvSpPr>
            <a:spLocks noGrp="1"/>
          </p:cNvSpPr>
          <p:nvPr>
            <p:ph type="body" sz="quarter" idx="20" hasCustomPrompt="1"/>
          </p:nvPr>
        </p:nvSpPr>
        <p:spPr>
          <a:xfrm>
            <a:off x="899731" y="3093177"/>
            <a:ext cx="3612890" cy="363537"/>
          </a:xfrm>
        </p:spPr>
        <p:txBody>
          <a:bodyPr>
            <a:noAutofit/>
          </a:bodyPr>
          <a:lstStyle>
            <a:lvl1pPr>
              <a:defRPr sz="2400" b="1" baseline="0">
                <a:latin typeface="Franklin Gothic Demi" charset="0"/>
              </a:defRPr>
            </a:lvl1pPr>
          </a:lstStyle>
          <a:p>
            <a:pPr lvl="0"/>
            <a:r>
              <a:rPr lang="en-US" dirty="0"/>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
        <p:nvSpPr>
          <p:cNvPr id="37" name="Text Placeholder 44"/>
          <p:cNvSpPr>
            <a:spLocks noGrp="1"/>
          </p:cNvSpPr>
          <p:nvPr>
            <p:ph type="body" sz="quarter" idx="22" hasCustomPrompt="1"/>
          </p:nvPr>
        </p:nvSpPr>
        <p:spPr>
          <a:xfrm>
            <a:off x="899734" y="4247797"/>
            <a:ext cx="3612890" cy="363537"/>
          </a:xfrm>
        </p:spPr>
        <p:txBody>
          <a:bodyPr>
            <a:noAutofit/>
          </a:bodyPr>
          <a:lstStyle>
            <a:lvl1pPr>
              <a:defRPr sz="2400" b="1" baseline="0">
                <a:latin typeface="Franklin Gothic Demi" charset="0"/>
              </a:defRPr>
            </a:lvl1pPr>
          </a:lstStyle>
          <a:p>
            <a:pPr lvl="0"/>
            <a:r>
              <a:rPr lang="en-US" dirty="0"/>
              <a:t>BENEFIT THREE</a:t>
            </a:r>
          </a:p>
        </p:txBody>
      </p:sp>
      <p:sp>
        <p:nvSpPr>
          <p:cNvPr id="38" name="Text Placeholder 46"/>
          <p:cNvSpPr>
            <a:spLocks noGrp="1"/>
          </p:cNvSpPr>
          <p:nvPr>
            <p:ph type="body" sz="quarter" idx="23" hasCustomPrompt="1"/>
          </p:nvPr>
        </p:nvSpPr>
        <p:spPr>
          <a:xfrm>
            <a:off x="900113" y="465868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Tree>
    <p:extLst>
      <p:ext uri="{BB962C8B-B14F-4D97-AF65-F5344CB8AC3E}">
        <p14:creationId xmlns:p14="http://schemas.microsoft.com/office/powerpoint/2010/main" val="281608789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efits Overlay Right - 2B">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00600" y="-50800"/>
            <a:ext cx="4381500" cy="7011416"/>
          </a:xfrm>
          <a:prstGeom prst="rect">
            <a:avLst/>
          </a:prstGeom>
        </p:spPr>
      </p:pic>
      <p:grpSp>
        <p:nvGrpSpPr>
          <p:cNvPr id="18" name="Group 17"/>
          <p:cNvGrpSpPr/>
          <p:nvPr userDrawn="1"/>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24" name="Flowchart: Manual Input 8"/>
          <p:cNvSpPr/>
          <p:nvPr userDrawn="1"/>
        </p:nvSpPr>
        <p:spPr>
          <a:xfrm>
            <a:off x="6760635" y="-121581"/>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34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30" name="Straight Connector 29"/>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31" name="Freeform 113"/>
          <p:cNvSpPr>
            <a:spLocks noChangeArrowheads="1"/>
          </p:cNvSpPr>
          <p:nvPr userDrawn="1"/>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2" name="Freeform 113"/>
          <p:cNvSpPr>
            <a:spLocks noChangeArrowheads="1"/>
          </p:cNvSpPr>
          <p:nvPr userDrawn="1"/>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3" name="Freeform 113"/>
          <p:cNvSpPr>
            <a:spLocks noChangeArrowheads="1"/>
          </p:cNvSpPr>
          <p:nvPr userDrawn="1"/>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4"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dirty="0"/>
              <a:t>Slide Title</a:t>
            </a:r>
          </a:p>
        </p:txBody>
      </p:sp>
      <p:sp>
        <p:nvSpPr>
          <p:cNvPr id="36" name="Text Placeholder 44"/>
          <p:cNvSpPr>
            <a:spLocks noGrp="1"/>
          </p:cNvSpPr>
          <p:nvPr>
            <p:ph type="body" sz="quarter" idx="18" hasCustomPrompt="1"/>
          </p:nvPr>
        </p:nvSpPr>
        <p:spPr>
          <a:xfrm>
            <a:off x="894568" y="1948885"/>
            <a:ext cx="3612890" cy="363537"/>
          </a:xfrm>
        </p:spPr>
        <p:txBody>
          <a:bodyPr>
            <a:noAutofit/>
          </a:bodyPr>
          <a:lstStyle>
            <a:lvl1pPr>
              <a:defRPr sz="2400" b="1" baseline="0">
                <a:latin typeface="Franklin Gothic Demi" charset="0"/>
              </a:defRPr>
            </a:lvl1pPr>
          </a:lstStyle>
          <a:p>
            <a:pPr lvl="0"/>
            <a:r>
              <a:rPr lang="en-US" dirty="0"/>
              <a:t>BENEFIT ONE</a:t>
            </a:r>
          </a:p>
        </p:txBody>
      </p:sp>
      <p:sp>
        <p:nvSpPr>
          <p:cNvPr id="3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dirty="0"/>
              <a:t>Text goes here</a:t>
            </a:r>
          </a:p>
        </p:txBody>
      </p:sp>
      <p:sp>
        <p:nvSpPr>
          <p:cNvPr id="38" name="Text Placeholder 44"/>
          <p:cNvSpPr>
            <a:spLocks noGrp="1"/>
          </p:cNvSpPr>
          <p:nvPr>
            <p:ph type="body" sz="quarter" idx="20" hasCustomPrompt="1"/>
          </p:nvPr>
        </p:nvSpPr>
        <p:spPr>
          <a:xfrm>
            <a:off x="899731" y="3093177"/>
            <a:ext cx="3612890" cy="363537"/>
          </a:xfrm>
        </p:spPr>
        <p:txBody>
          <a:bodyPr>
            <a:noAutofit/>
          </a:bodyPr>
          <a:lstStyle>
            <a:lvl1pPr>
              <a:defRPr sz="2400" b="1" baseline="0">
                <a:latin typeface="Franklin Gothic Demi" charset="0"/>
              </a:defRPr>
            </a:lvl1pPr>
          </a:lstStyle>
          <a:p>
            <a:pPr lvl="0"/>
            <a:r>
              <a:rPr lang="en-US" dirty="0"/>
              <a:t>BENEFIT TWO</a:t>
            </a:r>
          </a:p>
        </p:txBody>
      </p:sp>
      <p:sp>
        <p:nvSpPr>
          <p:cNvPr id="3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
        <p:nvSpPr>
          <p:cNvPr id="40" name="Text Placeholder 44"/>
          <p:cNvSpPr>
            <a:spLocks noGrp="1"/>
          </p:cNvSpPr>
          <p:nvPr>
            <p:ph type="body" sz="quarter" idx="22" hasCustomPrompt="1"/>
          </p:nvPr>
        </p:nvSpPr>
        <p:spPr>
          <a:xfrm>
            <a:off x="899734" y="4247797"/>
            <a:ext cx="3612890" cy="363537"/>
          </a:xfrm>
        </p:spPr>
        <p:txBody>
          <a:bodyPr>
            <a:noAutofit/>
          </a:bodyPr>
          <a:lstStyle>
            <a:lvl1pPr>
              <a:defRPr sz="2400" b="1" baseline="0">
                <a:latin typeface="Franklin Gothic Demi" charset="0"/>
              </a:defRPr>
            </a:lvl1pPr>
          </a:lstStyle>
          <a:p>
            <a:pPr lvl="0"/>
            <a:r>
              <a:rPr lang="en-US" dirty="0"/>
              <a:t>BENEFIT THREE</a:t>
            </a:r>
          </a:p>
        </p:txBody>
      </p:sp>
      <p:sp>
        <p:nvSpPr>
          <p:cNvPr id="41" name="Text Placeholder 46"/>
          <p:cNvSpPr>
            <a:spLocks noGrp="1"/>
          </p:cNvSpPr>
          <p:nvPr>
            <p:ph type="body" sz="quarter" idx="23" hasCustomPrompt="1"/>
          </p:nvPr>
        </p:nvSpPr>
        <p:spPr>
          <a:xfrm>
            <a:off x="900113" y="465868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Tree>
    <p:extLst>
      <p:ext uri="{BB962C8B-B14F-4D97-AF65-F5344CB8AC3E}">
        <p14:creationId xmlns:p14="http://schemas.microsoft.com/office/powerpoint/2010/main" val="11967011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efits Overlay Right - 2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00600" y="-50800"/>
            <a:ext cx="4381500" cy="7011416"/>
          </a:xfrm>
          <a:prstGeom prst="rect">
            <a:avLst/>
          </a:prstGeom>
        </p:spPr>
      </p:pic>
      <p:grpSp>
        <p:nvGrpSpPr>
          <p:cNvPr id="18" name="Group 17"/>
          <p:cNvGrpSpPr/>
          <p:nvPr userDrawn="1"/>
        </p:nvGrpSpPr>
        <p:grpSpPr>
          <a:xfrm>
            <a:off x="0" y="6050176"/>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4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3" y="1995934"/>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3" name="Freeform 113"/>
          <p:cNvSpPr>
            <a:spLocks noChangeArrowheads="1"/>
          </p:cNvSpPr>
          <p:nvPr userDrawn="1"/>
        </p:nvSpPr>
        <p:spPr bwMode="auto">
          <a:xfrm rot="10800000">
            <a:off x="446253" y="3168099"/>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0" name="Freeform 113"/>
          <p:cNvSpPr>
            <a:spLocks noChangeArrowheads="1"/>
          </p:cNvSpPr>
          <p:nvPr userDrawn="1"/>
        </p:nvSpPr>
        <p:spPr bwMode="auto">
          <a:xfrm rot="10800000">
            <a:off x="446252" y="4324765"/>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9" y="198963"/>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dirty="0"/>
              <a:t>Slide Title</a:t>
            </a:r>
          </a:p>
        </p:txBody>
      </p:sp>
      <p:sp>
        <p:nvSpPr>
          <p:cNvPr id="32" name="Text Placeholder 44"/>
          <p:cNvSpPr>
            <a:spLocks noGrp="1"/>
          </p:cNvSpPr>
          <p:nvPr>
            <p:ph type="body" sz="quarter" idx="18" hasCustomPrompt="1"/>
          </p:nvPr>
        </p:nvSpPr>
        <p:spPr>
          <a:xfrm>
            <a:off x="894568" y="1948885"/>
            <a:ext cx="3612890" cy="363537"/>
          </a:xfrm>
        </p:spPr>
        <p:txBody>
          <a:bodyPr>
            <a:noAutofit/>
          </a:bodyPr>
          <a:lstStyle>
            <a:lvl1pPr>
              <a:defRPr sz="2400" b="1" baseline="0">
                <a:latin typeface="Franklin Gothic Demi" charset="0"/>
              </a:defRPr>
            </a:lvl1pPr>
          </a:lstStyle>
          <a:p>
            <a:pPr lvl="0"/>
            <a:r>
              <a:rPr lang="en-US" dirty="0"/>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dirty="0"/>
              <a:t>Text goes here</a:t>
            </a:r>
          </a:p>
        </p:txBody>
      </p:sp>
      <p:sp>
        <p:nvSpPr>
          <p:cNvPr id="34" name="Text Placeholder 44"/>
          <p:cNvSpPr>
            <a:spLocks noGrp="1"/>
          </p:cNvSpPr>
          <p:nvPr>
            <p:ph type="body" sz="quarter" idx="20" hasCustomPrompt="1"/>
          </p:nvPr>
        </p:nvSpPr>
        <p:spPr>
          <a:xfrm>
            <a:off x="899731" y="3093177"/>
            <a:ext cx="3612890" cy="363537"/>
          </a:xfrm>
        </p:spPr>
        <p:txBody>
          <a:bodyPr>
            <a:noAutofit/>
          </a:bodyPr>
          <a:lstStyle>
            <a:lvl1pPr>
              <a:defRPr sz="2400" b="1" baseline="0">
                <a:latin typeface="Franklin Gothic Demi" charset="0"/>
              </a:defRPr>
            </a:lvl1pPr>
          </a:lstStyle>
          <a:p>
            <a:pPr lvl="0"/>
            <a:r>
              <a:rPr lang="en-US" dirty="0"/>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
        <p:nvSpPr>
          <p:cNvPr id="37" name="Text Placeholder 44"/>
          <p:cNvSpPr>
            <a:spLocks noGrp="1"/>
          </p:cNvSpPr>
          <p:nvPr>
            <p:ph type="body" sz="quarter" idx="22" hasCustomPrompt="1"/>
          </p:nvPr>
        </p:nvSpPr>
        <p:spPr>
          <a:xfrm>
            <a:off x="899734" y="4247797"/>
            <a:ext cx="3612890" cy="363537"/>
          </a:xfrm>
        </p:spPr>
        <p:txBody>
          <a:bodyPr>
            <a:noAutofit/>
          </a:bodyPr>
          <a:lstStyle>
            <a:lvl1pPr>
              <a:defRPr sz="2400" b="1" baseline="0">
                <a:latin typeface="Franklin Gothic Demi" charset="0"/>
              </a:defRPr>
            </a:lvl1pPr>
          </a:lstStyle>
          <a:p>
            <a:pPr lvl="0"/>
            <a:r>
              <a:rPr lang="en-US" dirty="0"/>
              <a:t>BENEFIT THREE</a:t>
            </a:r>
          </a:p>
        </p:txBody>
      </p:sp>
      <p:sp>
        <p:nvSpPr>
          <p:cNvPr id="38" name="Text Placeholder 46"/>
          <p:cNvSpPr>
            <a:spLocks noGrp="1"/>
          </p:cNvSpPr>
          <p:nvPr>
            <p:ph type="body" sz="quarter" idx="23" hasCustomPrompt="1"/>
          </p:nvPr>
        </p:nvSpPr>
        <p:spPr>
          <a:xfrm>
            <a:off x="900113" y="4658686"/>
            <a:ext cx="3618825" cy="635000"/>
          </a:xfrm>
        </p:spPr>
        <p:txBody>
          <a:bodyPr>
            <a:noAutofit/>
          </a:bodyPr>
          <a:lstStyle>
            <a:lvl1pPr>
              <a:defRPr sz="1600">
                <a:latin typeface="Calibri" panose="020F0502020204030204" pitchFamily="34" charset="0"/>
              </a:defRPr>
            </a:lvl1pPr>
          </a:lstStyle>
          <a:p>
            <a:pPr lvl="0"/>
            <a:r>
              <a:rPr lang="en-US" dirty="0"/>
              <a:t>Text goes here</a:t>
            </a:r>
          </a:p>
        </p:txBody>
      </p:sp>
    </p:spTree>
    <p:extLst>
      <p:ext uri="{BB962C8B-B14F-4D97-AF65-F5344CB8AC3E}">
        <p14:creationId xmlns:p14="http://schemas.microsoft.com/office/powerpoint/2010/main" val="62355746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Text Boxes (editor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952" y="1476374"/>
            <a:ext cx="4143375" cy="1724026"/>
          </a:xfrm>
        </p:spPr>
        <p:txBody>
          <a:bodyPr anchor="b" anchorCtr="0">
            <a:noAutofit/>
          </a:bodyPr>
          <a:lstStyle>
            <a:lvl1pPr>
              <a:lnSpc>
                <a:spcPct val="80000"/>
              </a:lnSpc>
              <a:defRPr sz="4000" baseline="0">
                <a:latin typeface="Franklin Gothic Demi" charset="0"/>
              </a:defRPr>
            </a:lvl1pPr>
          </a:lstStyle>
          <a:p>
            <a:pPr lvl="0"/>
            <a:r>
              <a:rPr lang="en-US" dirty="0"/>
              <a:t>This is The Main Idea of This Slide</a:t>
            </a:r>
          </a:p>
        </p:txBody>
      </p:sp>
      <p:cxnSp>
        <p:nvCxnSpPr>
          <p:cNvPr id="14" name="Straight Connector 13"/>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
        <p:nvSpPr>
          <p:cNvPr id="16" name="Text Placeholder 15"/>
          <p:cNvSpPr>
            <a:spLocks noGrp="1"/>
          </p:cNvSpPr>
          <p:nvPr>
            <p:ph type="body" sz="quarter" idx="10" hasCustomPrompt="1"/>
          </p:nvPr>
        </p:nvSpPr>
        <p:spPr>
          <a:xfrm>
            <a:off x="415925" y="3429001"/>
            <a:ext cx="3962400" cy="24511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p:txBody>
      </p:sp>
      <p:sp>
        <p:nvSpPr>
          <p:cNvPr id="17" name="Text Placeholder 15"/>
          <p:cNvSpPr>
            <a:spLocks noGrp="1"/>
          </p:cNvSpPr>
          <p:nvPr>
            <p:ph type="body" sz="quarter" idx="11" hasCustomPrompt="1"/>
          </p:nvPr>
        </p:nvSpPr>
        <p:spPr>
          <a:xfrm>
            <a:off x="4690874" y="1899134"/>
            <a:ext cx="3962400" cy="39747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grpSp>
        <p:nvGrpSpPr>
          <p:cNvPr id="8" name="Group 7"/>
          <p:cNvGrpSpPr/>
          <p:nvPr userDrawn="1"/>
        </p:nvGrpSpPr>
        <p:grpSpPr>
          <a:xfrm>
            <a:off x="0" y="6050176"/>
            <a:ext cx="9144000" cy="550325"/>
            <a:chOff x="0" y="6050172"/>
            <a:chExt cx="9144000" cy="550325"/>
          </a:xfrm>
        </p:grpSpPr>
        <p:cxnSp>
          <p:nvCxnSpPr>
            <p:cNvPr id="9" name="Straight Connector 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244482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1" y="1761201"/>
            <a:ext cx="7939807" cy="4188410"/>
          </a:xfrm>
        </p:spPr>
        <p:txBody>
          <a:bodyPr>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baseline="0" dirty="0" smtClean="0">
                <a:latin typeface="Calibri" charset="0"/>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baseline="0" dirty="0" smtClean="0">
                <a:latin typeface="Calibri" charset="0"/>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baseline="0" dirty="0" smtClean="0">
                <a:latin typeface="Calibri" charset="0"/>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baseline="0">
                <a:latin typeface="Calibri" charset="0"/>
              </a:defRPr>
            </a:lvl4pPr>
            <a:lvl5pPr>
              <a:defRPr lang="en-US" dirty="0" smtClean="0"/>
            </a:lvl5pPr>
          </a:lstStyle>
          <a:p>
            <a:pPr lvl="0"/>
            <a:r>
              <a:rPr lang="en-US" dirty="0"/>
              <a:t>This is a simple bullet point list slide or click on icons to add other content</a:t>
            </a:r>
          </a:p>
          <a:p>
            <a:pPr lvl="1"/>
            <a:r>
              <a:rPr lang="en-US" dirty="0"/>
              <a:t>This is a simple bullet point list slide or click on icons to add other content</a:t>
            </a:r>
          </a:p>
          <a:p>
            <a:pPr lvl="2"/>
            <a:r>
              <a:rPr lang="en-US" dirty="0"/>
              <a:t>This is a simple bullet point list slide or click on icons to add other content</a:t>
            </a:r>
          </a:p>
          <a:p>
            <a:pPr lvl="3"/>
            <a:r>
              <a:rPr lang="en-US" dirty="0"/>
              <a:t>This is a simple bullet point list slide or click on icons to add other content</a:t>
            </a:r>
          </a:p>
        </p:txBody>
      </p:sp>
      <p:sp>
        <p:nvSpPr>
          <p:cNvPr id="2" name="Title 1"/>
          <p:cNvSpPr>
            <a:spLocks noGrp="1"/>
          </p:cNvSpPr>
          <p:nvPr>
            <p:ph type="title" hasCustomPrompt="1"/>
          </p:nvPr>
        </p:nvSpPr>
        <p:spPr>
          <a:xfrm>
            <a:off x="628652" y="92170"/>
            <a:ext cx="7996157" cy="1325563"/>
          </a:xfrm>
        </p:spPr>
        <p:txBody>
          <a:bodyPr anchor="b" anchorCtr="0">
            <a:noAutofit/>
          </a:bodyPr>
          <a:lstStyle>
            <a:lvl1pPr>
              <a:lnSpc>
                <a:spcPct val="80000"/>
              </a:lnSpc>
              <a:defRPr sz="4000" baseline="0">
                <a:latin typeface="Franklin Gothic Demi" charset="0"/>
              </a:defRPr>
            </a:lvl1pPr>
          </a:lstStyle>
          <a:p>
            <a:r>
              <a:rPr lang="en-US" dirty="0"/>
              <a:t>Slide Title</a:t>
            </a:r>
          </a:p>
        </p:txBody>
      </p:sp>
      <p:cxnSp>
        <p:nvCxnSpPr>
          <p:cNvPr id="4" name="Straight Connector 3"/>
          <p:cNvCxnSpPr/>
          <p:nvPr userDrawn="1"/>
        </p:nvCxnSpPr>
        <p:spPr>
          <a:xfrm>
            <a:off x="728939" y="1417729"/>
            <a:ext cx="515022" cy="0"/>
          </a:xfrm>
          <a:prstGeom prst="line">
            <a:avLst/>
          </a:prstGeom>
          <a:noFill/>
          <a:ln w="85725" cap="flat" cmpd="sng" algn="ctr">
            <a:solidFill>
              <a:srgbClr val="008BCE"/>
            </a:solidFill>
            <a:prstDash val="solid"/>
            <a:miter lim="800000"/>
          </a:ln>
          <a:effectLst/>
        </p:spPr>
      </p:cxnSp>
      <p:grpSp>
        <p:nvGrpSpPr>
          <p:cNvPr id="5" name="Group 4"/>
          <p:cNvGrpSpPr/>
          <p:nvPr userDrawn="1"/>
        </p:nvGrpSpPr>
        <p:grpSpPr>
          <a:xfrm>
            <a:off x="0" y="6050176"/>
            <a:ext cx="9144000" cy="550325"/>
            <a:chOff x="0" y="6050172"/>
            <a:chExt cx="9144000" cy="550325"/>
          </a:xfrm>
        </p:grpSpPr>
        <p:cxnSp>
          <p:nvCxnSpPr>
            <p:cNvPr id="6" name="Straight Connector 5"/>
            <p:cNvCxnSpPr/>
            <p:nvPr userDrawn="1"/>
          </p:nvCxnSpPr>
          <p:spPr>
            <a:xfrm>
              <a:off x="0" y="6600497"/>
              <a:ext cx="9144000" cy="0"/>
            </a:xfrm>
            <a:prstGeom prst="line">
              <a:avLst/>
            </a:prstGeom>
            <a:noFill/>
            <a:ln w="12700" cap="flat" cmpd="sng" algn="ctr">
              <a:solidFill>
                <a:srgbClr val="FFCD00"/>
              </a:solidFill>
              <a:prstDash val="solid"/>
              <a:miter lim="800000"/>
            </a:ln>
            <a:effec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380838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One Text Box (editoria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72528" y="3681416"/>
            <a:ext cx="8461507" cy="2138201"/>
          </a:xfrm>
        </p:spPr>
        <p:txBody>
          <a:bodyPr numCol="2" spcCol="36576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Calibri" panose="020F050202020403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lvl="0"/>
            <a:endParaRPr lang="en-US" dirty="0"/>
          </a:p>
        </p:txBody>
      </p:sp>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10" name="Title 1"/>
          <p:cNvSpPr>
            <a:spLocks noGrp="1"/>
          </p:cNvSpPr>
          <p:nvPr>
            <p:ph type="title" hasCustomPrompt="1"/>
          </p:nvPr>
        </p:nvSpPr>
        <p:spPr>
          <a:xfrm>
            <a:off x="361952" y="1476374"/>
            <a:ext cx="4143375" cy="1724026"/>
          </a:xfrm>
        </p:spPr>
        <p:txBody>
          <a:bodyPr anchor="b" anchorCtr="0">
            <a:noAutofit/>
          </a:bodyPr>
          <a:lstStyle>
            <a:lvl1pPr>
              <a:lnSpc>
                <a:spcPct val="80000"/>
              </a:lnSpc>
              <a:defRPr sz="4000" baseline="0">
                <a:latin typeface="Franklin Gothic Demi" charset="0"/>
              </a:defRPr>
            </a:lvl1pPr>
          </a:lstStyle>
          <a:p>
            <a:pPr lvl="0"/>
            <a:r>
              <a:rPr lang="en-US" dirty="0"/>
              <a:t>This is The Main Idea of This Slide</a:t>
            </a:r>
          </a:p>
        </p:txBody>
      </p:sp>
      <p:cxnSp>
        <p:nvCxnSpPr>
          <p:cNvPr id="11" name="Straight Connector 10"/>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Tree>
    <p:extLst>
      <p:ext uri="{BB962C8B-B14F-4D97-AF65-F5344CB8AC3E}">
        <p14:creationId xmlns:p14="http://schemas.microsoft.com/office/powerpoint/2010/main" val="10153703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grpSp>
        <p:nvGrpSpPr>
          <p:cNvPr id="3" name="Group 2">
            <a:extLst>
              <a:ext uri="{FF2B5EF4-FFF2-40B4-BE49-F238E27FC236}">
                <a16:creationId xmlns:a16="http://schemas.microsoft.com/office/drawing/2014/main" id="{9BB63538-4A77-4578-943F-7136114297C2}"/>
              </a:ext>
            </a:extLst>
          </p:cNvPr>
          <p:cNvGrpSpPr/>
          <p:nvPr userDrawn="1"/>
        </p:nvGrpSpPr>
        <p:grpSpPr>
          <a:xfrm>
            <a:off x="0" y="6050176"/>
            <a:ext cx="9144000" cy="550325"/>
            <a:chOff x="0" y="6050172"/>
            <a:chExt cx="9144000" cy="550325"/>
          </a:xfrm>
        </p:grpSpPr>
        <p:cxnSp>
          <p:nvCxnSpPr>
            <p:cNvPr id="4" name="Straight Connector 3">
              <a:extLst>
                <a:ext uri="{FF2B5EF4-FFF2-40B4-BE49-F238E27FC236}">
                  <a16:creationId xmlns:a16="http://schemas.microsoft.com/office/drawing/2014/main" id="{DDBDBA7A-80BA-4477-9E53-C3FAEC4DF056}"/>
                </a:ext>
              </a:extLst>
            </p:cNvPr>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5" name="Picture 4">
              <a:extLst>
                <a:ext uri="{FF2B5EF4-FFF2-40B4-BE49-F238E27FC236}">
                  <a16:creationId xmlns:a16="http://schemas.microsoft.com/office/drawing/2014/main" id="{1AD1725D-5D28-4409-942B-74E1AE95D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168135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B2E1B5-DA41-412C-9EF2-AC82B9BC3B5A}"/>
              </a:ext>
            </a:extLst>
          </p:cNvPr>
          <p:cNvGrpSpPr/>
          <p:nvPr userDrawn="1"/>
        </p:nvGrpSpPr>
        <p:grpSpPr>
          <a:xfrm>
            <a:off x="0" y="6050176"/>
            <a:ext cx="9144000" cy="550325"/>
            <a:chOff x="0" y="6050172"/>
            <a:chExt cx="9144000" cy="550325"/>
          </a:xfrm>
        </p:grpSpPr>
        <p:cxnSp>
          <p:nvCxnSpPr>
            <p:cNvPr id="3" name="Straight Connector 2">
              <a:extLst>
                <a:ext uri="{FF2B5EF4-FFF2-40B4-BE49-F238E27FC236}">
                  <a16:creationId xmlns:a16="http://schemas.microsoft.com/office/drawing/2014/main" id="{B100725B-7A1D-49D0-B0FC-BCDC428691FD}"/>
                </a:ext>
              </a:extLst>
            </p:cNvPr>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4" name="Picture 3">
              <a:extLst>
                <a:ext uri="{FF2B5EF4-FFF2-40B4-BE49-F238E27FC236}">
                  <a16:creationId xmlns:a16="http://schemas.microsoft.com/office/drawing/2014/main" id="{A3277653-DA55-4A79-A137-A37ADDD875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727345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3">
    <p:spTree>
      <p:nvGrpSpPr>
        <p:cNvPr id="1" name=""/>
        <p:cNvGrpSpPr/>
        <p:nvPr/>
      </p:nvGrpSpPr>
      <p:grpSpPr>
        <a:xfrm>
          <a:off x="0" y="0"/>
          <a:ext cx="0" cy="0"/>
          <a:chOff x="0" y="0"/>
          <a:chExt cx="0" cy="0"/>
        </a:xfrm>
      </p:grpSpPr>
      <p:grpSp>
        <p:nvGrpSpPr>
          <p:cNvPr id="7" name="Group 6"/>
          <p:cNvGrpSpPr/>
          <p:nvPr userDrawn="1"/>
        </p:nvGrpSpPr>
        <p:grpSpPr>
          <a:xfrm>
            <a:off x="0" y="6050176"/>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
        <p:nvSpPr>
          <p:cNvPr id="11" name="Rectangle 10"/>
          <p:cNvSpPr/>
          <p:nvPr userDrawn="1"/>
        </p:nvSpPr>
        <p:spPr>
          <a:xfrm>
            <a:off x="497842"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198" y="6222107"/>
            <a:ext cx="2219499" cy="54864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469" y="5712119"/>
            <a:ext cx="2169319" cy="919602"/>
          </a:xfrm>
          <a:prstGeom prst="rect">
            <a:avLst/>
          </a:prstGeom>
        </p:spPr>
      </p:pic>
      <p:cxnSp>
        <p:nvCxnSpPr>
          <p:cNvPr id="4" name="Straight Connector 3"/>
          <p:cNvCxnSpPr/>
          <p:nvPr userDrawn="1"/>
        </p:nvCxnSpPr>
        <p:spPr>
          <a:xfrm flipV="1">
            <a:off x="3906520"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fld id="{471AC77C-D647-A046-87BB-F005665A7C23}" type="slidenum">
              <a:rPr lang="en-US" smtClean="0"/>
              <a:t>‹#›</a:t>
            </a:fld>
            <a:endParaRPr lang="en-US" dirty="0"/>
          </a:p>
        </p:txBody>
      </p:sp>
    </p:spTree>
    <p:extLst>
      <p:ext uri="{BB962C8B-B14F-4D97-AF65-F5344CB8AC3E}">
        <p14:creationId xmlns:p14="http://schemas.microsoft.com/office/powerpoint/2010/main" val="3697303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00CDD7-68A0-45D5-9542-1421AED90A55}"/>
              </a:ext>
            </a:extLst>
          </p:cNvPr>
          <p:cNvGrpSpPr/>
          <p:nvPr userDrawn="1"/>
        </p:nvGrpSpPr>
        <p:grpSpPr>
          <a:xfrm>
            <a:off x="0" y="6050176"/>
            <a:ext cx="9144000" cy="550325"/>
            <a:chOff x="0" y="6050172"/>
            <a:chExt cx="9144000" cy="550325"/>
          </a:xfrm>
        </p:grpSpPr>
        <p:cxnSp>
          <p:nvCxnSpPr>
            <p:cNvPr id="5" name="Straight Connector 4">
              <a:extLst>
                <a:ext uri="{FF2B5EF4-FFF2-40B4-BE49-F238E27FC236}">
                  <a16:creationId xmlns:a16="http://schemas.microsoft.com/office/drawing/2014/main" id="{D6E29BF5-0D76-4AEB-9BE5-8C485730604D}"/>
                </a:ext>
              </a:extLst>
            </p:cNvPr>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6" name="Picture 5">
              <a:extLst>
                <a:ext uri="{FF2B5EF4-FFF2-40B4-BE49-F238E27FC236}">
                  <a16:creationId xmlns:a16="http://schemas.microsoft.com/office/drawing/2014/main" id="{3B103DCE-A2B9-4EDE-9D0B-19BD117E6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2634554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EC14-B1E4-4B49-91C9-F2F461F748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4815F-C37A-4FF0-8274-50E21304E0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0DEE5-0F44-4C20-9597-86068853669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D3A31F6-DC9A-43E8-836F-B9358C31B2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4B1203-C907-41E5-9577-2F0D89C1F019}"/>
              </a:ext>
            </a:extLst>
          </p:cNvPr>
          <p:cNvSpPr>
            <a:spLocks noGrp="1"/>
          </p:cNvSpPr>
          <p:nvPr>
            <p:ph type="sldNum" sz="quarter" idx="12"/>
          </p:nvPr>
        </p:nvSpPr>
        <p:spPr/>
        <p:txBody>
          <a:bodyPr/>
          <a:lstStyle/>
          <a:p>
            <a:fld id="{3E73E70B-CF4C-418F-8BE7-4E8609BC197F}" type="slidenum">
              <a:rPr lang="en-US" smtClean="0"/>
              <a:t>‹#›</a:t>
            </a:fld>
            <a:endParaRPr lang="en-US" dirty="0"/>
          </a:p>
        </p:txBody>
      </p:sp>
    </p:spTree>
    <p:extLst>
      <p:ext uri="{BB962C8B-B14F-4D97-AF65-F5344CB8AC3E}">
        <p14:creationId xmlns:p14="http://schemas.microsoft.com/office/powerpoint/2010/main" val="3183872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CC16-3CF8-40C7-B326-AC97A75E688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97FCDB3-06E4-470B-868F-8C07982B917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50D842-258F-48DC-85BF-D38BEA585E7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8740951-4107-40E8-B758-A037687F13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74FEFF-77E5-4870-8380-B3BE84D85E8A}"/>
              </a:ext>
            </a:extLst>
          </p:cNvPr>
          <p:cNvSpPr>
            <a:spLocks noGrp="1"/>
          </p:cNvSpPr>
          <p:nvPr>
            <p:ph type="sldNum" sz="quarter" idx="12"/>
          </p:nvPr>
        </p:nvSpPr>
        <p:spPr/>
        <p:txBody>
          <a:bodyPr/>
          <a:lstStyle/>
          <a:p>
            <a:fld id="{1382D28A-EAD0-4026-AC24-D666E8C51C92}" type="slidenum">
              <a:rPr lang="en-US" smtClean="0"/>
              <a:t>‹#›</a:t>
            </a:fld>
            <a:endParaRPr lang="en-US" dirty="0"/>
          </a:p>
        </p:txBody>
      </p:sp>
    </p:spTree>
    <p:extLst>
      <p:ext uri="{BB962C8B-B14F-4D97-AF65-F5344CB8AC3E}">
        <p14:creationId xmlns:p14="http://schemas.microsoft.com/office/powerpoint/2010/main" val="2853209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1085353" y="0"/>
            <a:ext cx="8058647"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dirty="0"/>
              <a:t>Click icon to add picture</a:t>
            </a:r>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861280" y="1488558"/>
            <a:ext cx="4084394"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861280" y="4220187"/>
            <a:ext cx="4084394"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6246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n Text and Char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969"/>
            <a:ext cx="8058150" cy="1439333"/>
          </a:xfrm>
        </p:spPr>
        <p:txBody>
          <a:bodyPr anchor="b" anchorCtr="0">
            <a:noAutofit/>
          </a:bodyPr>
          <a:lstStyle>
            <a:lvl1pPr>
              <a:defRPr sz="4000" baseline="0">
                <a:latin typeface="Franklin Gothic Demi" charset="0"/>
              </a:defRPr>
            </a:lvl1pPr>
          </a:lstStyle>
          <a:p>
            <a:r>
              <a:rPr lang="en-US" dirty="0"/>
              <a:t>Slide Title</a:t>
            </a:r>
          </a:p>
        </p:txBody>
      </p:sp>
      <p:cxnSp>
        <p:nvCxnSpPr>
          <p:cNvPr id="11" name="Straight Connector 10"/>
          <p:cNvCxnSpPr/>
          <p:nvPr userDrawn="1"/>
        </p:nvCxnSpPr>
        <p:spPr>
          <a:xfrm>
            <a:off x="10160" y="6620817"/>
            <a:ext cx="9144000" cy="0"/>
          </a:xfrm>
          <a:prstGeom prst="line">
            <a:avLst/>
          </a:prstGeom>
          <a:noFill/>
          <a:ln w="12700" cap="flat" cmpd="sng" algn="ctr">
            <a:solidFill>
              <a:srgbClr val="FFCD00"/>
            </a:solidFill>
            <a:prstDash val="solid"/>
            <a:miter lim="800000"/>
          </a:ln>
          <a:effectLst/>
        </p:spPr>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0" y="6050172"/>
            <a:ext cx="1060984" cy="449764"/>
          </a:xfrm>
          <a:prstGeom prst="rect">
            <a:avLst/>
          </a:prstGeom>
        </p:spPr>
      </p:pic>
      <p:sp>
        <p:nvSpPr>
          <p:cNvPr id="14" name="Text Placeholder 13"/>
          <p:cNvSpPr>
            <a:spLocks noGrp="1"/>
          </p:cNvSpPr>
          <p:nvPr>
            <p:ph type="body" sz="quarter" idx="10" hasCustomPrompt="1"/>
          </p:nvPr>
        </p:nvSpPr>
        <p:spPr>
          <a:xfrm>
            <a:off x="654159" y="1680759"/>
            <a:ext cx="3846896" cy="4248535"/>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Calibri" panose="020F050202020403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Univers" panose="020B0603020202030204" pitchFamily="34" charset="0"/>
              <a:buChar char="–"/>
              <a:tabLst/>
              <a:defRPr sz="2000">
                <a:latin typeface="Calibri" panose="020F0502020204030204" pitchFamily="34" charset="0"/>
              </a:defRPr>
            </a:lvl2pPr>
            <a:lvl3pPr marL="1257300" marR="0"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2000">
                <a:latin typeface="Calibri" panose="020F0502020204030204" pitchFamily="34" charset="0"/>
              </a:defRPr>
            </a:lvl3pPr>
            <a:lvl4pPr marL="17145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000">
                <a:latin typeface="Calibri" panose="020F0502020204030204" pitchFamily="34" charset="0"/>
              </a:defRPr>
            </a:lvl4pPr>
            <a:lvl5pPr>
              <a:defRPr sz="2000"/>
            </a:lvl5pPr>
          </a:lstStyle>
          <a:p>
            <a:pPr lvl="0"/>
            <a:r>
              <a:rPr lang="en-US" dirty="0"/>
              <a:t>This is a simple bullet point list slide or click on icons to add other content</a:t>
            </a:r>
          </a:p>
          <a:p>
            <a:pPr lvl="1"/>
            <a:r>
              <a:rPr lang="en-US" dirty="0"/>
              <a:t>This is a simple bullet point list slide or click on icons to add other content</a:t>
            </a:r>
          </a:p>
          <a:p>
            <a:pPr lvl="2"/>
            <a:r>
              <a:rPr lang="en-US" dirty="0"/>
              <a:t>This is a simple bullet point list slide or click on icons to add other content</a:t>
            </a:r>
          </a:p>
          <a:p>
            <a:pPr lvl="3"/>
            <a:r>
              <a:rPr lang="en-US" dirty="0"/>
              <a:t>This is a simple bullet point list slide</a:t>
            </a:r>
            <a:endParaRPr kumimoji="0" lang="en-US" sz="2800" b="0" i="0" u="none" strike="noStrike" kern="1200" cap="none" spc="0" normalizeH="0" baseline="0" noProof="0" dirty="0">
              <a:ln>
                <a:noFill/>
              </a:ln>
              <a:solidFill>
                <a:prstClr val="black"/>
              </a:solidFill>
              <a:effectLst/>
              <a:uLnTx/>
              <a:uFillTx/>
              <a:latin typeface="Univers" panose="020B0603020202030204" pitchFamily="34" charset="0"/>
              <a:ea typeface="+mn-ea"/>
              <a:cs typeface="+mn-cs"/>
            </a:endParaRPr>
          </a:p>
        </p:txBody>
      </p:sp>
      <p:sp>
        <p:nvSpPr>
          <p:cNvPr id="16" name="Chart Placeholder 15"/>
          <p:cNvSpPr>
            <a:spLocks noGrp="1"/>
          </p:cNvSpPr>
          <p:nvPr>
            <p:ph type="chart" sz="quarter" idx="11" hasCustomPrompt="1"/>
          </p:nvPr>
        </p:nvSpPr>
        <p:spPr>
          <a:xfrm>
            <a:off x="4730040" y="1688201"/>
            <a:ext cx="3948112" cy="4241089"/>
          </a:xfrm>
        </p:spPr>
        <p:txBody>
          <a:bodyPr/>
          <a:lstStyle>
            <a:lvl1pPr>
              <a:defRPr baseline="0"/>
            </a:lvl1pPr>
          </a:lstStyle>
          <a:p>
            <a:r>
              <a:rPr lang="en-US" dirty="0"/>
              <a:t>Click to create chart</a:t>
            </a:r>
          </a:p>
        </p:txBody>
      </p:sp>
      <p:cxnSp>
        <p:nvCxnSpPr>
          <p:cNvPr id="7" name="Straight Connector 6"/>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Tree>
    <p:extLst>
      <p:ext uri="{BB962C8B-B14F-4D97-AF65-F5344CB8AC3E}">
        <p14:creationId xmlns:p14="http://schemas.microsoft.com/office/powerpoint/2010/main" val="206974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4"/>
            <a:ext cx="9197905" cy="7358325"/>
          </a:xfrm>
          <a:prstGeom prst="rect">
            <a:avLst/>
          </a:prstGeom>
        </p:spPr>
      </p:pic>
      <p:sp>
        <p:nvSpPr>
          <p:cNvPr id="4" name="Rectangle 3"/>
          <p:cNvSpPr/>
          <p:nvPr userDrawn="1"/>
        </p:nvSpPr>
        <p:spPr>
          <a:xfrm>
            <a:off x="-194966" y="-140615"/>
            <a:ext cx="9499599" cy="7565271"/>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797948" y="2529491"/>
            <a:ext cx="5556253" cy="1828800"/>
          </a:xfrm>
          <a:prstGeom prst="rect">
            <a:avLst/>
          </a:prstGeom>
          <a:solidFill>
            <a:srgbClr val="2F5597">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2" name="Text Placeholder 11"/>
          <p:cNvSpPr>
            <a:spLocks noGrp="1"/>
          </p:cNvSpPr>
          <p:nvPr>
            <p:ph type="body" sz="quarter" idx="10" hasCustomPrompt="1"/>
          </p:nvPr>
        </p:nvSpPr>
        <p:spPr>
          <a:xfrm>
            <a:off x="1817876" y="2540004"/>
            <a:ext cx="5522913" cy="1766161"/>
          </a:xfrm>
        </p:spPr>
        <p:txBody>
          <a:bodyPr anchor="ctr" anchorCtr="0">
            <a:noAutofit/>
          </a:bodyPr>
          <a:lstStyle>
            <a:lvl1pPr marL="0" indent="0" algn="ctr">
              <a:buNone/>
              <a:defRPr sz="4000" b="1" spc="0" baseline="0">
                <a:solidFill>
                  <a:srgbClr val="000066"/>
                </a:solidFill>
                <a:effectLst>
                  <a:outerShdw blurRad="50800" dist="38100" dir="2700000" algn="tl" rotWithShape="0">
                    <a:prstClr val="black">
                      <a:alpha val="40000"/>
                    </a:prstClr>
                  </a:outerShdw>
                </a:effectLst>
                <a:latin typeface="Franklin Gothic Demi"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SECTION</a:t>
            </a:r>
          </a:p>
        </p:txBody>
      </p:sp>
    </p:spTree>
    <p:extLst>
      <p:ext uri="{BB962C8B-B14F-4D97-AF65-F5344CB8AC3E}">
        <p14:creationId xmlns:p14="http://schemas.microsoft.com/office/powerpoint/2010/main" val="261987013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4"/>
            <a:ext cx="9197905" cy="7358325"/>
          </a:xfrm>
          <a:prstGeom prst="rect">
            <a:avLst/>
          </a:prstGeom>
        </p:spPr>
      </p:pic>
      <p:sp>
        <p:nvSpPr>
          <p:cNvPr id="4" name="Rectangle 3"/>
          <p:cNvSpPr/>
          <p:nvPr userDrawn="1"/>
        </p:nvSpPr>
        <p:spPr>
          <a:xfrm>
            <a:off x="-177800" y="-132866"/>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797948" y="2529491"/>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2" name="Text Placeholder 11"/>
          <p:cNvSpPr>
            <a:spLocks noGrp="1"/>
          </p:cNvSpPr>
          <p:nvPr>
            <p:ph type="body" sz="quarter" idx="10" hasCustomPrompt="1"/>
          </p:nvPr>
        </p:nvSpPr>
        <p:spPr>
          <a:xfrm>
            <a:off x="1810544" y="2545923"/>
            <a:ext cx="5522913" cy="1766161"/>
          </a:xfrm>
          <a:noFill/>
          <a:effectLst/>
        </p:spPr>
        <p:txBody>
          <a:bodyPr anchor="ctr" anchorCtr="0">
            <a:noAutofit/>
          </a:bodyPr>
          <a:lstStyle>
            <a:lvl1pPr marL="0" indent="0" algn="ctr">
              <a:buNone/>
              <a:defRPr lang="en-US" sz="4000" b="1" i="0"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TITLE OF SECTION</a:t>
            </a:r>
          </a:p>
        </p:txBody>
      </p:sp>
    </p:spTree>
    <p:extLst>
      <p:ext uri="{BB962C8B-B14F-4D97-AF65-F5344CB8AC3E}">
        <p14:creationId xmlns:p14="http://schemas.microsoft.com/office/powerpoint/2010/main" val="375673369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userDrawn="1"/>
        </p:nvSpPr>
        <p:spPr>
          <a:xfrm>
            <a:off x="-169943"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805697"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hasCustomPrompt="1"/>
          </p:nvPr>
        </p:nvSpPr>
        <p:spPr>
          <a:xfrm>
            <a:off x="1797050" y="2553725"/>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TITLE OF SECTION</a:t>
            </a:r>
          </a:p>
        </p:txBody>
      </p:sp>
    </p:spTree>
    <p:extLst>
      <p:ext uri="{BB962C8B-B14F-4D97-AF65-F5344CB8AC3E}">
        <p14:creationId xmlns:p14="http://schemas.microsoft.com/office/powerpoint/2010/main" val="67813824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userDrawn="1"/>
        </p:nvSpPr>
        <p:spPr>
          <a:xfrm>
            <a:off x="-169943" y="-7862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805697" y="2481220"/>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hasCustomPrompt="1"/>
          </p:nvPr>
        </p:nvSpPr>
        <p:spPr>
          <a:xfrm>
            <a:off x="1797050" y="2553725"/>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OF SECTION</a:t>
            </a:r>
          </a:p>
        </p:txBody>
      </p:sp>
    </p:spTree>
    <p:extLst>
      <p:ext uri="{BB962C8B-B14F-4D97-AF65-F5344CB8AC3E}">
        <p14:creationId xmlns:p14="http://schemas.microsoft.com/office/powerpoint/2010/main" val="338331860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 y="0"/>
            <a:ext cx="9197905" cy="7358324"/>
          </a:xfrm>
          <a:prstGeom prst="rect">
            <a:avLst/>
          </a:prstGeom>
        </p:spPr>
      </p:pic>
      <p:sp>
        <p:nvSpPr>
          <p:cNvPr id="4" name="Rectangle 3"/>
          <p:cNvSpPr/>
          <p:nvPr userDrawn="1"/>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805697"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11"/>
          <p:cNvSpPr>
            <a:spLocks noGrp="1"/>
          </p:cNvSpPr>
          <p:nvPr>
            <p:ph type="body" sz="quarter" idx="10" hasCustomPrompt="1"/>
          </p:nvPr>
        </p:nvSpPr>
        <p:spPr>
          <a:xfrm>
            <a:off x="1806575" y="2540004"/>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TITLE OF SECTION</a:t>
            </a:r>
          </a:p>
        </p:txBody>
      </p:sp>
    </p:spTree>
    <p:extLst>
      <p:ext uri="{BB962C8B-B14F-4D97-AF65-F5344CB8AC3E}">
        <p14:creationId xmlns:p14="http://schemas.microsoft.com/office/powerpoint/2010/main" val="13046703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903" y="403876"/>
            <a:ext cx="4594279" cy="1325563"/>
          </a:xfrm>
          <a:prstGeom prst="rect">
            <a:avLst/>
          </a:prstGeom>
        </p:spPr>
        <p:txBody>
          <a:bodyPr vert="horz" lIns="91440" tIns="45720" rIns="91440" bIns="45720" rtlCol="0" anchor="ctr">
            <a:normAutofit/>
          </a:bodyPr>
          <a:lstStyle/>
          <a:p>
            <a:r>
              <a:rPr lang="en-US" b="1" dirty="0"/>
              <a:t>This is the Main Idea</a:t>
            </a:r>
          </a:p>
        </p:txBody>
      </p:sp>
      <p:sp>
        <p:nvSpPr>
          <p:cNvPr id="3" name="Text Placeholder 2"/>
          <p:cNvSpPr>
            <a:spLocks noGrp="1"/>
          </p:cNvSpPr>
          <p:nvPr>
            <p:ph type="body" idx="1"/>
          </p:nvPr>
        </p:nvSpPr>
        <p:spPr>
          <a:xfrm>
            <a:off x="636399" y="2340245"/>
            <a:ext cx="7886700" cy="3859966"/>
          </a:xfrm>
          <a:prstGeom prst="rect">
            <a:avLst/>
          </a:prstGeom>
        </p:spPr>
        <p:txBody>
          <a:bodyPr vert="horz" lIns="91440" tIns="45720" rIns="91440" bIns="45720" rtlCol="0">
            <a:normAutofit/>
          </a:bodyPr>
          <a:lstStyle/>
          <a:p>
            <a:pPr lvl="0"/>
            <a:r>
              <a:rPr lang="en-US" dirty="0"/>
              <a:t>Click to edit Master text styles</a:t>
            </a:r>
          </a:p>
        </p:txBody>
      </p:sp>
      <p:sp>
        <p:nvSpPr>
          <p:cNvPr id="6" name="TextBox 5"/>
          <p:cNvSpPr txBox="1"/>
          <p:nvPr userDrawn="1"/>
        </p:nvSpPr>
        <p:spPr>
          <a:xfrm>
            <a:off x="4348482" y="6611481"/>
            <a:ext cx="529462" cy="215444"/>
          </a:xfrm>
          <a:prstGeom prst="rect">
            <a:avLst/>
          </a:prstGeom>
          <a:noFill/>
        </p:spPr>
        <p:txBody>
          <a:bodyPr wrap="square" lIns="0" tIns="0" rIns="0" bIns="0" rtlCol="0" anchor="t">
            <a:spAutoFit/>
          </a:bodyPr>
          <a:lstStyle/>
          <a:p>
            <a:pPr algn="ctr"/>
            <a:r>
              <a:rPr lang="uk-UA" sz="1400" b="0" i="0" kern="1200" dirty="0">
                <a:solidFill>
                  <a:schemeClr val="tx1"/>
                </a:solidFill>
                <a:effectLst/>
                <a:latin typeface="+mn-lt"/>
                <a:ea typeface="+mn-ea"/>
                <a:cs typeface="+mn-cs"/>
              </a:rPr>
              <a:t> </a:t>
            </a:r>
            <a:endParaRPr lang="en-US" sz="1400" dirty="0"/>
          </a:p>
        </p:txBody>
      </p:sp>
      <p:sp>
        <p:nvSpPr>
          <p:cNvPr id="7" name="Slide Number Placeholder 6"/>
          <p:cNvSpPr>
            <a:spLocks noGrp="1"/>
          </p:cNvSpPr>
          <p:nvPr>
            <p:ph type="sldNum" sz="quarter" idx="4"/>
          </p:nvPr>
        </p:nvSpPr>
        <p:spPr>
          <a:xfrm>
            <a:off x="6709539" y="7015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AC77C-D647-A046-87BB-F005665A7C23}" type="slidenum">
              <a:rPr lang="en-US" smtClean="0"/>
              <a:t>‹#›</a:t>
            </a:fld>
            <a:endParaRPr lang="en-US" dirty="0"/>
          </a:p>
        </p:txBody>
      </p:sp>
      <p:sp>
        <p:nvSpPr>
          <p:cNvPr id="4" name="Rectangle 3"/>
          <p:cNvSpPr/>
          <p:nvPr userDrawn="1"/>
        </p:nvSpPr>
        <p:spPr>
          <a:xfrm>
            <a:off x="8717304" y="6559792"/>
            <a:ext cx="396262" cy="307777"/>
          </a:xfrm>
          <a:prstGeom prst="rect">
            <a:avLst/>
          </a:prstGeom>
        </p:spPr>
        <p:txBody>
          <a:bodyPr wrap="none">
            <a:spAutoFit/>
          </a:bodyPr>
          <a:lstStyle/>
          <a:p>
            <a:fld id="{2E2156E5-5AB1-304F-A6C2-04B5370CB648}" type="slidenum">
              <a:rPr lang="uk-UA" sz="1400" b="0" i="0" kern="1200" smtClean="0">
                <a:solidFill>
                  <a:schemeClr val="tx1"/>
                </a:solidFill>
                <a:effectLst/>
                <a:latin typeface="+mn-lt"/>
                <a:ea typeface="+mn-ea"/>
                <a:cs typeface="+mn-cs"/>
              </a:rPr>
              <a:pPr/>
              <a:t>‹#›</a:t>
            </a:fld>
            <a:endParaRPr lang="en-US" sz="1400" dirty="0"/>
          </a:p>
        </p:txBody>
      </p:sp>
    </p:spTree>
    <p:extLst>
      <p:ext uri="{BB962C8B-B14F-4D97-AF65-F5344CB8AC3E}">
        <p14:creationId xmlns:p14="http://schemas.microsoft.com/office/powerpoint/2010/main" val="1056660095"/>
      </p:ext>
    </p:extLst>
  </p:cSld>
  <p:clrMap bg1="lt1" tx1="dk1" bg2="lt2" tx2="dk2" accent1="accent1" accent2="accent2" accent3="accent3" accent4="accent4" accent5="accent5" accent6="accent6" hlink="hlink" folHlink="folHlink"/>
  <p:sldLayoutIdLst>
    <p:sldLayoutId id="2147483718" r:id="rId1"/>
    <p:sldLayoutId id="2147483710" r:id="rId2"/>
    <p:sldLayoutId id="2147483682" r:id="rId3"/>
    <p:sldLayoutId id="2147483683"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670" r:id="rId15"/>
    <p:sldLayoutId id="2147483689" r:id="rId16"/>
    <p:sldLayoutId id="2147483700" r:id="rId17"/>
    <p:sldLayoutId id="2147483701" r:id="rId18"/>
    <p:sldLayoutId id="2147483702" r:id="rId19"/>
    <p:sldLayoutId id="2147483703" r:id="rId20"/>
    <p:sldLayoutId id="2147483704" r:id="rId21"/>
    <p:sldLayoutId id="2147483705" r:id="rId22"/>
    <p:sldLayoutId id="2147483716" r:id="rId23"/>
    <p:sldLayoutId id="2147483674" r:id="rId24"/>
    <p:sldLayoutId id="2147483706" r:id="rId25"/>
    <p:sldLayoutId id="2147483707" r:id="rId26"/>
    <p:sldLayoutId id="2147483708" r:id="rId27"/>
    <p:sldLayoutId id="2147483709" r:id="rId28"/>
    <p:sldLayoutId id="2147483679" r:id="rId29"/>
    <p:sldLayoutId id="2147483680" r:id="rId30"/>
    <p:sldLayoutId id="2147483714" r:id="rId31"/>
    <p:sldLayoutId id="2147483715" r:id="rId32"/>
    <p:sldLayoutId id="2147483711" r:id="rId33"/>
    <p:sldLayoutId id="2147483719" r:id="rId34"/>
    <p:sldLayoutId id="2147483722" r:id="rId35"/>
    <p:sldLayoutId id="2147483723" r:id="rId36"/>
    <p:sldLayoutId id="2147483725" r:id="rId37"/>
    <p:sldLayoutId id="2147483726" r:id="rId38"/>
  </p:sldLayoutIdLst>
  <p:hf sldNum="0" hdr="0" ftr="0" dt="0"/>
  <p:txStyles>
    <p:titleStyle>
      <a:lvl1pPr algn="l" defTabSz="914400" rtl="0" eaLnBrk="1" latinLnBrk="0" hangingPunct="1">
        <a:lnSpc>
          <a:spcPct val="90000"/>
        </a:lnSpc>
        <a:spcBef>
          <a:spcPct val="0"/>
        </a:spcBef>
        <a:buNone/>
        <a:defRPr sz="4400" b="1" kern="1200" baseline="0">
          <a:solidFill>
            <a:schemeClr val="tx1"/>
          </a:solidFill>
          <a:latin typeface="Franklin Gothic Demi"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tiff"/><Relationship Id="rId11" Type="http://schemas.openxmlformats.org/officeDocument/2006/relationships/image" Target="../media/image51.png"/><Relationship Id="rId5" Type="http://schemas.openxmlformats.org/officeDocument/2006/relationships/image" Target="../media/image45.tiff"/><Relationship Id="rId10" Type="http://schemas.openxmlformats.org/officeDocument/2006/relationships/image" Target="../media/image50.png"/><Relationship Id="rId4" Type="http://schemas.openxmlformats.org/officeDocument/2006/relationships/image" Target="../media/image44.emf"/><Relationship Id="rId9" Type="http://schemas.openxmlformats.org/officeDocument/2006/relationships/image" Target="../media/image49.tiff"/><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36.xml"/><Relationship Id="rId5" Type="http://schemas.openxmlformats.org/officeDocument/2006/relationships/image" Target="../media/image1.png"/><Relationship Id="rId4" Type="http://schemas.openxmlformats.org/officeDocument/2006/relationships/image" Target="../media/image66.emf"/></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36.xml"/><Relationship Id="rId6" Type="http://schemas.openxmlformats.org/officeDocument/2006/relationships/image" Target="../media/image24.wmf"/><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32.jpeg"/><Relationship Id="rId4" Type="http://schemas.openxmlformats.org/officeDocument/2006/relationships/hyperlink" Target="http://www.freestockphotos.biz/stockphoto/1137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4304" y="-6263"/>
            <a:ext cx="5571546" cy="2311124"/>
          </a:xfrm>
        </p:spPr>
        <p:txBody>
          <a:bodyPr/>
          <a:lstStyle/>
          <a:p>
            <a:r>
              <a:rPr lang="en-US" sz="3200" dirty="0"/>
              <a:t>Providing Mobility as a Service Options with the</a:t>
            </a:r>
            <a:br>
              <a:rPr lang="en-US" sz="3200" dirty="0"/>
            </a:br>
            <a:r>
              <a:rPr lang="en-US" sz="3200" dirty="0"/>
              <a:t>GoPass App</a:t>
            </a:r>
          </a:p>
        </p:txBody>
      </p:sp>
      <p:sp>
        <p:nvSpPr>
          <p:cNvPr id="3" name="Text Placeholder 2"/>
          <p:cNvSpPr>
            <a:spLocks noGrp="1"/>
          </p:cNvSpPr>
          <p:nvPr>
            <p:ph type="body" sz="quarter" idx="10"/>
          </p:nvPr>
        </p:nvSpPr>
        <p:spPr>
          <a:xfrm>
            <a:off x="4060151" y="3429000"/>
            <a:ext cx="5571546" cy="1650233"/>
          </a:xfrm>
        </p:spPr>
        <p:txBody>
          <a:bodyPr/>
          <a:lstStyle/>
          <a:p>
            <a:pPr algn="ctr">
              <a:spcBef>
                <a:spcPts val="0"/>
              </a:spcBef>
            </a:pPr>
            <a:endParaRPr lang="en-US" sz="2000" b="1" dirty="0"/>
          </a:p>
          <a:p>
            <a:pPr algn="ctr">
              <a:spcBef>
                <a:spcPts val="0"/>
              </a:spcBef>
            </a:pPr>
            <a:endParaRPr lang="en-US" sz="2000" b="1" dirty="0"/>
          </a:p>
          <a:p>
            <a:pPr algn="ctr">
              <a:spcBef>
                <a:spcPts val="0"/>
              </a:spcBef>
            </a:pPr>
            <a:r>
              <a:rPr lang="en-US" sz="2000" dirty="0"/>
              <a:t>Tina </a:t>
            </a:r>
            <a:r>
              <a:rPr lang="en-ZA" sz="2000">
                <a:cs typeface="Gill Sans" panose="020B0502020104020203" pitchFamily="34" charset="-79"/>
              </a:rPr>
              <a:t>Mörch-Pierre</a:t>
            </a:r>
            <a:endParaRPr lang="en-US" sz="2000"/>
          </a:p>
          <a:p>
            <a:pPr algn="ctr">
              <a:spcBef>
                <a:spcPts val="0"/>
              </a:spcBef>
            </a:pPr>
            <a:r>
              <a:rPr lang="en-US" sz="2000" dirty="0"/>
              <a:t>Assistant Vice President</a:t>
            </a:r>
          </a:p>
          <a:p>
            <a:pPr algn="ctr">
              <a:spcBef>
                <a:spcPts val="0"/>
              </a:spcBef>
            </a:pPr>
            <a:r>
              <a:rPr lang="en-US" sz="2000" dirty="0"/>
              <a:t>Payment Systems &amp; Statistical Reporting</a:t>
            </a:r>
          </a:p>
          <a:p>
            <a:pPr algn="ctr">
              <a:spcBef>
                <a:spcPts val="0"/>
              </a:spcBef>
            </a:pPr>
            <a:r>
              <a:rPr lang="en-US" sz="2000" dirty="0"/>
              <a:t>April 29, 2019</a:t>
            </a:r>
          </a:p>
          <a:p>
            <a:pPr algn="ctr">
              <a:spcBef>
                <a:spcPts val="0"/>
              </a:spcBef>
            </a:pPr>
            <a:endParaRPr lang="en-US" sz="2000" b="1" dirty="0"/>
          </a:p>
          <a:p>
            <a:pPr algn="ctr"/>
            <a:endParaRPr lang="en-US" b="1" dirty="0"/>
          </a:p>
          <a:p>
            <a:pPr algn="ctr"/>
            <a:endParaRPr lang="en-US" b="1" dirty="0"/>
          </a:p>
          <a:p>
            <a:pPr algn="ctr"/>
            <a:endParaRPr lang="en-US" b="1" dirty="0"/>
          </a:p>
        </p:txBody>
      </p:sp>
    </p:spTree>
    <p:extLst>
      <p:ext uri="{BB962C8B-B14F-4D97-AF65-F5344CB8AC3E}">
        <p14:creationId xmlns:p14="http://schemas.microsoft.com/office/powerpoint/2010/main" val="282720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A17E-078D-4F8F-8711-4BCA137E6FE5}"/>
              </a:ext>
            </a:extLst>
          </p:cNvPr>
          <p:cNvSpPr>
            <a:spLocks noGrp="1"/>
          </p:cNvSpPr>
          <p:nvPr>
            <p:ph type="title"/>
          </p:nvPr>
        </p:nvSpPr>
        <p:spPr>
          <a:xfrm>
            <a:off x="542925" y="411057"/>
            <a:ext cx="8058150" cy="1043517"/>
          </a:xfrm>
        </p:spPr>
        <p:txBody>
          <a:bodyPr/>
          <a:lstStyle/>
          <a:p>
            <a:r>
              <a:rPr lang="en-US" b="0" dirty="0">
                <a:latin typeface="Franklin Gothic Demi" panose="020B0703020102020204" pitchFamily="34" charset="0"/>
              </a:rPr>
              <a:t>GoPass 2.0 </a:t>
            </a:r>
            <a:br>
              <a:rPr lang="en-US" b="0" dirty="0">
                <a:latin typeface="Franklin Gothic Demi" panose="020B0703020102020204" pitchFamily="34" charset="0"/>
              </a:rPr>
            </a:br>
            <a:r>
              <a:rPr lang="en-US" b="0" dirty="0">
                <a:latin typeface="Franklin Gothic Demi" panose="020B0703020102020204" pitchFamily="34" charset="0"/>
              </a:rPr>
              <a:t>Ticket Samples</a:t>
            </a:r>
          </a:p>
        </p:txBody>
      </p:sp>
      <p:grpSp>
        <p:nvGrpSpPr>
          <p:cNvPr id="3" name="Group 2">
            <a:extLst>
              <a:ext uri="{FF2B5EF4-FFF2-40B4-BE49-F238E27FC236}">
                <a16:creationId xmlns:a16="http://schemas.microsoft.com/office/drawing/2014/main" id="{100F20D5-1282-406B-8F3D-C150872DB641}"/>
              </a:ext>
            </a:extLst>
          </p:cNvPr>
          <p:cNvGrpSpPr/>
          <p:nvPr/>
        </p:nvGrpSpPr>
        <p:grpSpPr>
          <a:xfrm>
            <a:off x="664713" y="1890943"/>
            <a:ext cx="8058150" cy="4421865"/>
            <a:chOff x="2069675" y="1990176"/>
            <a:chExt cx="8355454" cy="4560047"/>
          </a:xfrm>
        </p:grpSpPr>
        <p:pic>
          <p:nvPicPr>
            <p:cNvPr id="9" name="Picture 8">
              <a:extLst>
                <a:ext uri="{FF2B5EF4-FFF2-40B4-BE49-F238E27FC236}">
                  <a16:creationId xmlns:a16="http://schemas.microsoft.com/office/drawing/2014/main" id="{3C2E2B4D-1B60-49C5-AA90-53373B044D5F}"/>
                </a:ext>
              </a:extLst>
            </p:cNvPr>
            <p:cNvPicPr>
              <a:picLocks noChangeAspect="1"/>
            </p:cNvPicPr>
            <p:nvPr/>
          </p:nvPicPr>
          <p:blipFill>
            <a:blip r:embed="rId2"/>
            <a:stretch>
              <a:fillRect/>
            </a:stretch>
          </p:blipFill>
          <p:spPr>
            <a:xfrm>
              <a:off x="6462533" y="2742085"/>
              <a:ext cx="2055623" cy="3808138"/>
            </a:xfrm>
            <a:prstGeom prst="rect">
              <a:avLst/>
            </a:prstGeom>
          </p:spPr>
        </p:pic>
        <p:pic>
          <p:nvPicPr>
            <p:cNvPr id="13" name="Picture 12">
              <a:extLst>
                <a:ext uri="{FF2B5EF4-FFF2-40B4-BE49-F238E27FC236}">
                  <a16:creationId xmlns:a16="http://schemas.microsoft.com/office/drawing/2014/main" id="{BB00B024-1C48-41B3-AF29-3C2D34C152A5}"/>
                </a:ext>
              </a:extLst>
            </p:cNvPr>
            <p:cNvPicPr>
              <a:picLocks noChangeAspect="1"/>
            </p:cNvPicPr>
            <p:nvPr/>
          </p:nvPicPr>
          <p:blipFill>
            <a:blip r:embed="rId3"/>
            <a:stretch>
              <a:fillRect/>
            </a:stretch>
          </p:blipFill>
          <p:spPr>
            <a:xfrm>
              <a:off x="4235514" y="2742085"/>
              <a:ext cx="2033955" cy="3808138"/>
            </a:xfrm>
            <a:prstGeom prst="rect">
              <a:avLst/>
            </a:prstGeom>
          </p:spPr>
        </p:pic>
        <p:pic>
          <p:nvPicPr>
            <p:cNvPr id="14" name="Picture 13">
              <a:extLst>
                <a:ext uri="{FF2B5EF4-FFF2-40B4-BE49-F238E27FC236}">
                  <a16:creationId xmlns:a16="http://schemas.microsoft.com/office/drawing/2014/main" id="{97C9B69A-036A-493E-B78D-E18CB9F22052}"/>
                </a:ext>
              </a:extLst>
            </p:cNvPr>
            <p:cNvPicPr>
              <a:picLocks noChangeAspect="1"/>
            </p:cNvPicPr>
            <p:nvPr/>
          </p:nvPicPr>
          <p:blipFill>
            <a:blip r:embed="rId4"/>
            <a:stretch>
              <a:fillRect/>
            </a:stretch>
          </p:blipFill>
          <p:spPr>
            <a:xfrm>
              <a:off x="8614005" y="1990176"/>
              <a:ext cx="1811124" cy="3622247"/>
            </a:xfrm>
            <a:prstGeom prst="rect">
              <a:avLst/>
            </a:prstGeom>
          </p:spPr>
        </p:pic>
        <p:pic>
          <p:nvPicPr>
            <p:cNvPr id="15" name="Picture 14">
              <a:extLst>
                <a:ext uri="{FF2B5EF4-FFF2-40B4-BE49-F238E27FC236}">
                  <a16:creationId xmlns:a16="http://schemas.microsoft.com/office/drawing/2014/main" id="{3B1125B7-9A07-42A9-99BC-47AB90433C73}"/>
                </a:ext>
              </a:extLst>
            </p:cNvPr>
            <p:cNvPicPr>
              <a:picLocks noChangeAspect="1"/>
            </p:cNvPicPr>
            <p:nvPr/>
          </p:nvPicPr>
          <p:blipFill>
            <a:blip r:embed="rId5"/>
            <a:stretch>
              <a:fillRect/>
            </a:stretch>
          </p:blipFill>
          <p:spPr>
            <a:xfrm>
              <a:off x="2069675" y="1990176"/>
              <a:ext cx="1972775" cy="3752141"/>
            </a:xfrm>
            <a:prstGeom prst="rect">
              <a:avLst/>
            </a:prstGeom>
          </p:spPr>
        </p:pic>
      </p:grpSp>
    </p:spTree>
    <p:extLst>
      <p:ext uri="{BB962C8B-B14F-4D97-AF65-F5344CB8AC3E}">
        <p14:creationId xmlns:p14="http://schemas.microsoft.com/office/powerpoint/2010/main" val="26579749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1798C-7D40-4322-8C19-6B3CBF622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035" y="212171"/>
            <a:ext cx="5064010" cy="6553424"/>
          </a:xfrm>
          <a:prstGeom prst="rect">
            <a:avLst/>
          </a:prstGeom>
        </p:spPr>
      </p:pic>
    </p:spTree>
    <p:extLst>
      <p:ext uri="{BB962C8B-B14F-4D97-AF65-F5344CB8AC3E}">
        <p14:creationId xmlns:p14="http://schemas.microsoft.com/office/powerpoint/2010/main" val="22270319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85E88-314C-44D6-9393-19211F1BC93F}"/>
              </a:ext>
            </a:extLst>
          </p:cNvPr>
          <p:cNvSpPr>
            <a:spLocks noGrp="1"/>
          </p:cNvSpPr>
          <p:nvPr>
            <p:ph type="title"/>
          </p:nvPr>
        </p:nvSpPr>
        <p:spPr>
          <a:xfrm>
            <a:off x="547138" y="479949"/>
            <a:ext cx="6344777" cy="922131"/>
          </a:xfrm>
        </p:spPr>
        <p:txBody>
          <a:bodyPr/>
          <a:lstStyle/>
          <a:p>
            <a:r>
              <a:rPr lang="en-US" dirty="0"/>
              <a:t>Payment and </a:t>
            </a:r>
            <a:br>
              <a:rPr lang="en-US" dirty="0"/>
            </a:br>
            <a:r>
              <a:rPr lang="en-US" dirty="0"/>
              <a:t>Media Acceptance</a:t>
            </a:r>
          </a:p>
        </p:txBody>
      </p:sp>
      <p:sp>
        <p:nvSpPr>
          <p:cNvPr id="2" name="Isosceles Triangle 1">
            <a:extLst>
              <a:ext uri="{FF2B5EF4-FFF2-40B4-BE49-F238E27FC236}">
                <a16:creationId xmlns:a16="http://schemas.microsoft.com/office/drawing/2014/main" id="{46313BB8-9615-4315-A270-93F2CD048BEB}"/>
              </a:ext>
            </a:extLst>
          </p:cNvPr>
          <p:cNvSpPr/>
          <p:nvPr/>
        </p:nvSpPr>
        <p:spPr>
          <a:xfrm rot="2443929">
            <a:off x="2976892" y="4376535"/>
            <a:ext cx="199018" cy="148942"/>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7CB2129-8D92-4A1D-9794-C97245DB5BAB}"/>
              </a:ext>
            </a:extLst>
          </p:cNvPr>
          <p:cNvSpPr/>
          <p:nvPr/>
        </p:nvSpPr>
        <p:spPr>
          <a:xfrm rot="18711813">
            <a:off x="2128011" y="4362323"/>
            <a:ext cx="172529" cy="189781"/>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3CDB0553-854F-4381-87BE-1ED395276950}"/>
              </a:ext>
            </a:extLst>
          </p:cNvPr>
          <p:cNvSpPr/>
          <p:nvPr/>
        </p:nvSpPr>
        <p:spPr>
          <a:xfrm rot="7600777">
            <a:off x="2228603" y="4287249"/>
            <a:ext cx="202711" cy="158245"/>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C653581B-AEB7-4D28-AABD-C8BBA036AC32}"/>
              </a:ext>
            </a:extLst>
          </p:cNvPr>
          <p:cNvSpPr/>
          <p:nvPr/>
        </p:nvSpPr>
        <p:spPr>
          <a:xfrm rot="14156484">
            <a:off x="919636" y="4236455"/>
            <a:ext cx="172529" cy="189781"/>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44E13C47-26CB-4586-AB6A-95711C10A8B4}"/>
              </a:ext>
            </a:extLst>
          </p:cNvPr>
          <p:cNvGrpSpPr/>
          <p:nvPr/>
        </p:nvGrpSpPr>
        <p:grpSpPr>
          <a:xfrm>
            <a:off x="56380" y="1812040"/>
            <a:ext cx="9087620" cy="4482228"/>
            <a:chOff x="-577795" y="1411788"/>
            <a:chExt cx="10638845" cy="5141530"/>
          </a:xfrm>
        </p:grpSpPr>
        <p:sp>
          <p:nvSpPr>
            <p:cNvPr id="9" name="Content Placeholder 4">
              <a:extLst>
                <a:ext uri="{FF2B5EF4-FFF2-40B4-BE49-F238E27FC236}">
                  <a16:creationId xmlns:a16="http://schemas.microsoft.com/office/drawing/2014/main" id="{EAFDA28C-F200-43C0-A5E0-92F6B4D72B74}"/>
                </a:ext>
              </a:extLst>
            </p:cNvPr>
            <p:cNvSpPr txBox="1">
              <a:spLocks/>
            </p:cNvSpPr>
            <p:nvPr/>
          </p:nvSpPr>
          <p:spPr>
            <a:xfrm>
              <a:off x="-577795" y="1574991"/>
              <a:ext cx="3695899" cy="4430621"/>
            </a:xfrm>
            <a:prstGeom prst="rect">
              <a:avLst/>
            </a:prstGeom>
            <a:solidFill>
              <a:schemeClr val="accent1">
                <a:lumMod val="7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0" name="Group 9">
              <a:extLst>
                <a:ext uri="{FF2B5EF4-FFF2-40B4-BE49-F238E27FC236}">
                  <a16:creationId xmlns:a16="http://schemas.microsoft.com/office/drawing/2014/main" id="{599309F6-FF47-4544-92F4-39945C91C748}"/>
                </a:ext>
              </a:extLst>
            </p:cNvPr>
            <p:cNvGrpSpPr/>
            <p:nvPr/>
          </p:nvGrpSpPr>
          <p:grpSpPr>
            <a:xfrm>
              <a:off x="3118104" y="1411788"/>
              <a:ext cx="6942946" cy="4632396"/>
              <a:chOff x="18980" y="0"/>
              <a:chExt cx="6213966" cy="4577874"/>
            </a:xfrm>
          </p:grpSpPr>
          <p:pic>
            <p:nvPicPr>
              <p:cNvPr id="11" name="Picture 10">
                <a:extLst>
                  <a:ext uri="{FF2B5EF4-FFF2-40B4-BE49-F238E27FC236}">
                    <a16:creationId xmlns:a16="http://schemas.microsoft.com/office/drawing/2014/main" id="{B609AF5A-F5D8-40AB-9CC0-6412902EECBB}"/>
                  </a:ext>
                </a:extLst>
              </p:cNvPr>
              <p:cNvPicPr/>
              <p:nvPr/>
            </p:nvPicPr>
            <p:blipFill>
              <a:blip r:embed="rId2"/>
              <a:stretch>
                <a:fillRect/>
              </a:stretch>
            </p:blipFill>
            <p:spPr>
              <a:xfrm>
                <a:off x="5118735" y="0"/>
                <a:ext cx="449580" cy="623316"/>
              </a:xfrm>
              <a:prstGeom prst="rect">
                <a:avLst/>
              </a:prstGeom>
            </p:spPr>
          </p:pic>
          <p:sp>
            <p:nvSpPr>
              <p:cNvPr id="12" name="Rectangle 11">
                <a:extLst>
                  <a:ext uri="{FF2B5EF4-FFF2-40B4-BE49-F238E27FC236}">
                    <a16:creationId xmlns:a16="http://schemas.microsoft.com/office/drawing/2014/main" id="{45D89B53-BB3B-4DB4-BDEA-AD93187DC5ED}"/>
                  </a:ext>
                </a:extLst>
              </p:cNvPr>
              <p:cNvSpPr/>
              <p:nvPr/>
            </p:nvSpPr>
            <p:spPr>
              <a:xfrm>
                <a:off x="5294249" y="109425"/>
                <a:ext cx="103055" cy="413583"/>
              </a:xfrm>
              <a:prstGeom prst="rect">
                <a:avLst/>
              </a:prstGeom>
              <a:ln>
                <a:noFill/>
              </a:ln>
            </p:spPr>
            <p:txBody>
              <a:bodyPr vert="horz" lIns="0" tIns="0" rIns="0" bIns="0" rtlCol="0">
                <a:noAutofit/>
              </a:bodyPr>
              <a:lstStyle/>
              <a:p>
                <a:pPr>
                  <a:lnSpc>
                    <a:spcPct val="107000"/>
                  </a:lnSpc>
                  <a:spcAft>
                    <a:spcPts val="800"/>
                  </a:spcAft>
                </a:pPr>
                <a:r>
                  <a:rPr lang="en-US" sz="2200" b="1" i="1" dirty="0">
                    <a:solidFill>
                      <a:srgbClr val="17375E"/>
                    </a:solidFill>
                    <a:latin typeface="Arial" panose="020B0604020202020204" pitchFamily="34" charset="0"/>
                    <a:ea typeface="Arial" panose="020B0604020202020204" pitchFamily="34" charset="0"/>
                  </a:rPr>
                  <a:t> </a:t>
                </a:r>
                <a:endParaRPr lang="en-US" sz="1400" b="1" i="1" dirty="0">
                  <a:solidFill>
                    <a:srgbClr val="17375E"/>
                  </a:solidFill>
                  <a:latin typeface="Arial" panose="020B0604020202020204" pitchFamily="34" charset="0"/>
                  <a:ea typeface="Arial" panose="020B0604020202020204" pitchFamily="34" charset="0"/>
                </a:endParaRPr>
              </a:p>
            </p:txBody>
          </p:sp>
          <p:pic>
            <p:nvPicPr>
              <p:cNvPr id="13" name="Picture 12">
                <a:extLst>
                  <a:ext uri="{FF2B5EF4-FFF2-40B4-BE49-F238E27FC236}">
                    <a16:creationId xmlns:a16="http://schemas.microsoft.com/office/drawing/2014/main" id="{C51099FA-04D0-49DD-B721-8641DD6987E4}"/>
                  </a:ext>
                </a:extLst>
              </p:cNvPr>
              <p:cNvPicPr/>
              <p:nvPr/>
            </p:nvPicPr>
            <p:blipFill rotWithShape="1">
              <a:blip r:embed="rId3"/>
              <a:srcRect l="-1" r="30457"/>
              <a:stretch/>
            </p:blipFill>
            <p:spPr>
              <a:xfrm>
                <a:off x="18980" y="161280"/>
                <a:ext cx="6213966" cy="4416594"/>
              </a:xfrm>
              <a:prstGeom prst="rect">
                <a:avLst/>
              </a:prstGeom>
            </p:spPr>
          </p:pic>
        </p:grpSp>
        <p:pic>
          <p:nvPicPr>
            <p:cNvPr id="14" name="Picture 13">
              <a:extLst>
                <a:ext uri="{FF2B5EF4-FFF2-40B4-BE49-F238E27FC236}">
                  <a16:creationId xmlns:a16="http://schemas.microsoft.com/office/drawing/2014/main" id="{4B2F1508-16FC-4432-A463-D1A3A7F98D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9908" y="6136108"/>
              <a:ext cx="350802" cy="346226"/>
            </a:xfrm>
            <a:prstGeom prst="rect">
              <a:avLst/>
            </a:prstGeom>
          </p:spPr>
        </p:pic>
        <p:pic>
          <p:nvPicPr>
            <p:cNvPr id="21" name="Picture 20">
              <a:extLst>
                <a:ext uri="{FF2B5EF4-FFF2-40B4-BE49-F238E27FC236}">
                  <a16:creationId xmlns:a16="http://schemas.microsoft.com/office/drawing/2014/main" id="{6B54C427-99A6-4FF4-8654-4A6442D8C1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8626" y="6024258"/>
              <a:ext cx="529060" cy="529060"/>
            </a:xfrm>
            <a:prstGeom prst="rect">
              <a:avLst/>
            </a:prstGeom>
          </p:spPr>
        </p:pic>
        <p:pic>
          <p:nvPicPr>
            <p:cNvPr id="22" name="Picture 21">
              <a:extLst>
                <a:ext uri="{FF2B5EF4-FFF2-40B4-BE49-F238E27FC236}">
                  <a16:creationId xmlns:a16="http://schemas.microsoft.com/office/drawing/2014/main" id="{885DFDE5-720A-4CE4-A955-8E70A5852A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8428" y="6044186"/>
              <a:ext cx="644850" cy="411987"/>
            </a:xfrm>
            <a:prstGeom prst="rect">
              <a:avLst/>
            </a:prstGeom>
          </p:spPr>
        </p:pic>
        <p:pic>
          <p:nvPicPr>
            <p:cNvPr id="1026" name="Picture 2" descr="https://home.paynearme.com/wp-content/themes/paynearmewp/images/retailer_img/Tom-Thumb.png">
              <a:extLst>
                <a:ext uri="{FF2B5EF4-FFF2-40B4-BE49-F238E27FC236}">
                  <a16:creationId xmlns:a16="http://schemas.microsoft.com/office/drawing/2014/main" id="{F0172536-4F8C-4A63-8A1C-3658678B9C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5325" y="6077028"/>
              <a:ext cx="398002" cy="398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home.paynearme.com/wp-content/themes/paynearmewp/images/retailer_img/Fidelity-Express.png">
              <a:extLst>
                <a:ext uri="{FF2B5EF4-FFF2-40B4-BE49-F238E27FC236}">
                  <a16:creationId xmlns:a16="http://schemas.microsoft.com/office/drawing/2014/main" id="{E68FF66B-2B67-419C-9DC3-E663A8F143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5374" y="6044184"/>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52BEFEF-2944-457A-8F53-BE616B5BA00D}"/>
                </a:ext>
              </a:extLst>
            </p:cNvPr>
            <p:cNvPicPr>
              <a:picLocks noChangeAspect="1"/>
            </p:cNvPicPr>
            <p:nvPr/>
          </p:nvPicPr>
          <p:blipFill rotWithShape="1">
            <a:blip r:embed="rId9"/>
            <a:srcRect l="56964" t="18133" r="21994" b="76417"/>
            <a:stretch/>
          </p:blipFill>
          <p:spPr>
            <a:xfrm>
              <a:off x="4849148" y="6060126"/>
              <a:ext cx="919595" cy="422208"/>
            </a:xfrm>
            <a:prstGeom prst="rect">
              <a:avLst/>
            </a:prstGeom>
          </p:spPr>
        </p:pic>
        <p:pic>
          <p:nvPicPr>
            <p:cNvPr id="24" name="Picture 23">
              <a:extLst>
                <a:ext uri="{FF2B5EF4-FFF2-40B4-BE49-F238E27FC236}">
                  <a16:creationId xmlns:a16="http://schemas.microsoft.com/office/drawing/2014/main" id="{AB3D991D-6A5A-49D9-AEE1-A00B36316E93}"/>
                </a:ext>
              </a:extLst>
            </p:cNvPr>
            <p:cNvPicPr>
              <a:picLocks noChangeAspect="1"/>
            </p:cNvPicPr>
            <p:nvPr/>
          </p:nvPicPr>
          <p:blipFill>
            <a:blip r:embed="rId10"/>
            <a:stretch>
              <a:fillRect/>
            </a:stretch>
          </p:blipFill>
          <p:spPr>
            <a:xfrm>
              <a:off x="5865616" y="6153230"/>
              <a:ext cx="559267" cy="26459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ECBEBE11-8DC3-4416-8401-E0D665FE8F9E}"/>
                </a:ext>
              </a:extLst>
            </p:cNvPr>
            <p:cNvSpPr txBox="1"/>
            <p:nvPr/>
          </p:nvSpPr>
          <p:spPr>
            <a:xfrm>
              <a:off x="3209316" y="6109166"/>
              <a:ext cx="1214889" cy="400110"/>
            </a:xfrm>
            <a:prstGeom prst="rect">
              <a:avLst/>
            </a:prstGeom>
            <a:noFill/>
          </p:spPr>
          <p:txBody>
            <a:bodyPr wrap="square" rtlCol="0">
              <a:spAutoFit/>
            </a:bodyPr>
            <a:lstStyle/>
            <a:p>
              <a:pPr algn="ctr"/>
              <a:r>
                <a:rPr lang="en-US" sz="1000" dirty="0"/>
                <a:t>These retailers and many more:</a:t>
              </a:r>
            </a:p>
          </p:txBody>
        </p:sp>
        <p:pic>
          <p:nvPicPr>
            <p:cNvPr id="25" name="Picture 24" descr="image007">
              <a:extLst>
                <a:ext uri="{FF2B5EF4-FFF2-40B4-BE49-F238E27FC236}">
                  <a16:creationId xmlns:a16="http://schemas.microsoft.com/office/drawing/2014/main" id="{262E212F-4FB1-456D-A8A2-E5C426DF50C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2117" t="57306" r="1357" b="7176"/>
            <a:stretch/>
          </p:blipFill>
          <p:spPr bwMode="auto">
            <a:xfrm>
              <a:off x="476445" y="4729360"/>
              <a:ext cx="1484498" cy="9200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5243F85-66DC-426A-B4F0-ECBFF06AD82B}"/>
                </a:ext>
              </a:extLst>
            </p:cNvPr>
            <p:cNvGrpSpPr/>
            <p:nvPr/>
          </p:nvGrpSpPr>
          <p:grpSpPr>
            <a:xfrm>
              <a:off x="325207" y="1718039"/>
              <a:ext cx="1787615" cy="2928720"/>
              <a:chOff x="2417010" y="1824410"/>
              <a:chExt cx="1787615" cy="2928720"/>
            </a:xfrm>
          </p:grpSpPr>
          <p:grpSp>
            <p:nvGrpSpPr>
              <p:cNvPr id="7" name="Group 6">
                <a:extLst>
                  <a:ext uri="{FF2B5EF4-FFF2-40B4-BE49-F238E27FC236}">
                    <a16:creationId xmlns:a16="http://schemas.microsoft.com/office/drawing/2014/main" id="{DF98A49F-264B-47CA-A551-B538F140DC19}"/>
                  </a:ext>
                </a:extLst>
              </p:cNvPr>
              <p:cNvGrpSpPr/>
              <p:nvPr/>
            </p:nvGrpSpPr>
            <p:grpSpPr>
              <a:xfrm>
                <a:off x="2546225" y="1910676"/>
                <a:ext cx="1528548" cy="2734101"/>
                <a:chOff x="1028700" y="2042528"/>
                <a:chExt cx="1167493" cy="2331308"/>
              </a:xfrm>
            </p:grpSpPr>
            <p:pic>
              <p:nvPicPr>
                <p:cNvPr id="26" name="Picture 3" descr="image005">
                  <a:extLst>
                    <a:ext uri="{FF2B5EF4-FFF2-40B4-BE49-F238E27FC236}">
                      <a16:creationId xmlns:a16="http://schemas.microsoft.com/office/drawing/2014/main" id="{58543234-65A1-4671-B5E9-0E4E16D295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82" t="4634" r="12260" b="3056"/>
                <a:stretch/>
              </p:blipFill>
              <p:spPr bwMode="auto">
                <a:xfrm>
                  <a:off x="1028700" y="2042528"/>
                  <a:ext cx="1167493" cy="233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generated with very high confidence">
                  <a:extLst>
                    <a:ext uri="{FF2B5EF4-FFF2-40B4-BE49-F238E27FC236}">
                      <a16:creationId xmlns:a16="http://schemas.microsoft.com/office/drawing/2014/main" id="{817735BE-C66C-41A0-B193-D8D43478F8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4050" y="2270279"/>
                  <a:ext cx="1056792" cy="1875806"/>
                </a:xfrm>
                <a:prstGeom prst="rect">
                  <a:avLst/>
                </a:prstGeom>
              </p:spPr>
            </p:pic>
          </p:grpSp>
          <p:sp>
            <p:nvSpPr>
              <p:cNvPr id="27" name="Isosceles Triangle 26">
                <a:extLst>
                  <a:ext uri="{FF2B5EF4-FFF2-40B4-BE49-F238E27FC236}">
                    <a16:creationId xmlns:a16="http://schemas.microsoft.com/office/drawing/2014/main" id="{6CE8BE4C-9F3C-4470-8396-EE8FF9D5B179}"/>
                  </a:ext>
                </a:extLst>
              </p:cNvPr>
              <p:cNvSpPr/>
              <p:nvPr/>
            </p:nvSpPr>
            <p:spPr>
              <a:xfrm rot="18711813">
                <a:off x="2425636" y="1815784"/>
                <a:ext cx="172529" cy="189781"/>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a:extLst>
                  <a:ext uri="{FF2B5EF4-FFF2-40B4-BE49-F238E27FC236}">
                    <a16:creationId xmlns:a16="http://schemas.microsoft.com/office/drawing/2014/main" id="{236A76D3-6AD3-44DF-A06F-1920245C8CF0}"/>
                  </a:ext>
                </a:extLst>
              </p:cNvPr>
              <p:cNvSpPr/>
              <p:nvPr/>
            </p:nvSpPr>
            <p:spPr>
              <a:xfrm rot="2443929">
                <a:off x="4005607" y="1846472"/>
                <a:ext cx="199018" cy="148942"/>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FF7C733F-A48E-47AE-BAA1-88614B8BA241}"/>
                  </a:ext>
                </a:extLst>
              </p:cNvPr>
              <p:cNvSpPr/>
              <p:nvPr/>
            </p:nvSpPr>
            <p:spPr>
              <a:xfrm rot="14156484">
                <a:off x="2459961" y="4542865"/>
                <a:ext cx="172529" cy="189781"/>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9">
                <a:extLst>
                  <a:ext uri="{FF2B5EF4-FFF2-40B4-BE49-F238E27FC236}">
                    <a16:creationId xmlns:a16="http://schemas.microsoft.com/office/drawing/2014/main" id="{81564126-E571-4DD4-B92A-E92F02CAAF94}"/>
                  </a:ext>
                </a:extLst>
              </p:cNvPr>
              <p:cNvSpPr/>
              <p:nvPr/>
            </p:nvSpPr>
            <p:spPr>
              <a:xfrm rot="7600777">
                <a:off x="3993624" y="4572652"/>
                <a:ext cx="202711" cy="158245"/>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53DFF0C2-D93C-45CB-BB22-90BFD85C82BC}"/>
                </a:ext>
              </a:extLst>
            </p:cNvPr>
            <p:cNvGrpSpPr/>
            <p:nvPr/>
          </p:nvGrpSpPr>
          <p:grpSpPr>
            <a:xfrm>
              <a:off x="8967744" y="6052679"/>
              <a:ext cx="813534" cy="465698"/>
              <a:chOff x="10491744" y="6052679"/>
              <a:chExt cx="813534" cy="465698"/>
            </a:xfrm>
          </p:grpSpPr>
          <p:pic>
            <p:nvPicPr>
              <p:cNvPr id="2050" name="Picture 2" descr="Image result for fiesta logo">
                <a:extLst>
                  <a:ext uri="{FF2B5EF4-FFF2-40B4-BE49-F238E27FC236}">
                    <a16:creationId xmlns:a16="http://schemas.microsoft.com/office/drawing/2014/main" id="{D2DCB915-4163-4E6B-8814-54FCCF3CBA3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6058"/>
              <a:stretch/>
            </p:blipFill>
            <p:spPr bwMode="auto">
              <a:xfrm>
                <a:off x="10491744" y="6052679"/>
                <a:ext cx="620649" cy="4656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0D034B-FA70-403A-B619-3B50B1CCC3BD}"/>
                  </a:ext>
                </a:extLst>
              </p:cNvPr>
              <p:cNvSpPr txBox="1"/>
              <p:nvPr/>
            </p:nvSpPr>
            <p:spPr>
              <a:xfrm>
                <a:off x="11047947" y="6132136"/>
                <a:ext cx="257331" cy="369332"/>
              </a:xfrm>
              <a:prstGeom prst="rect">
                <a:avLst/>
              </a:prstGeom>
              <a:solidFill>
                <a:schemeClr val="bg1"/>
              </a:solidFill>
            </p:spPr>
            <p:txBody>
              <a:bodyPr wrap="square" rtlCol="0">
                <a:spAutoFit/>
              </a:bodyPr>
              <a:lstStyle/>
              <a:p>
                <a:endParaRPr lang="en-US" dirty="0"/>
              </a:p>
            </p:txBody>
          </p:sp>
        </p:grpSp>
      </p:grpSp>
    </p:spTree>
    <p:extLst>
      <p:ext uri="{BB962C8B-B14F-4D97-AF65-F5344CB8AC3E}">
        <p14:creationId xmlns:p14="http://schemas.microsoft.com/office/powerpoint/2010/main" val="28499498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43B2-DF34-4B9C-A883-FF14C11989AA}"/>
              </a:ext>
            </a:extLst>
          </p:cNvPr>
          <p:cNvSpPr>
            <a:spLocks noGrp="1"/>
          </p:cNvSpPr>
          <p:nvPr>
            <p:ph type="title"/>
          </p:nvPr>
        </p:nvSpPr>
        <p:spPr>
          <a:xfrm>
            <a:off x="460178" y="233504"/>
            <a:ext cx="5231258" cy="1325563"/>
          </a:xfrm>
        </p:spPr>
        <p:txBody>
          <a:bodyPr>
            <a:normAutofit/>
          </a:bodyPr>
          <a:lstStyle/>
          <a:p>
            <a:r>
              <a:rPr lang="en-US" dirty="0">
                <a:latin typeface="Franklin Gothic Demi" panose="020B0703020102020204" pitchFamily="34" charset="0"/>
              </a:rPr>
              <a:t>Positive Impacts for  </a:t>
            </a:r>
            <a:br>
              <a:rPr lang="en-US" dirty="0">
                <a:latin typeface="Franklin Gothic Demi" panose="020B0703020102020204" pitchFamily="34" charset="0"/>
              </a:rPr>
            </a:br>
            <a:r>
              <a:rPr lang="en-US" dirty="0">
                <a:latin typeface="Franklin Gothic Demi" panose="020B0703020102020204" pitchFamily="34" charset="0"/>
              </a:rPr>
              <a:t>Low Income Riders</a:t>
            </a:r>
          </a:p>
        </p:txBody>
      </p:sp>
      <p:sp>
        <p:nvSpPr>
          <p:cNvPr id="3" name="Content Placeholder 2">
            <a:extLst>
              <a:ext uri="{FF2B5EF4-FFF2-40B4-BE49-F238E27FC236}">
                <a16:creationId xmlns:a16="http://schemas.microsoft.com/office/drawing/2014/main" id="{52A102C5-9FE5-4116-9D8D-E34D48A4E9B6}"/>
              </a:ext>
            </a:extLst>
          </p:cNvPr>
          <p:cNvSpPr>
            <a:spLocks noGrp="1"/>
          </p:cNvSpPr>
          <p:nvPr>
            <p:ph idx="1"/>
          </p:nvPr>
        </p:nvSpPr>
        <p:spPr>
          <a:xfrm>
            <a:off x="236213" y="1997476"/>
            <a:ext cx="8650336" cy="1867278"/>
          </a:xfrm>
        </p:spPr>
        <p:txBody>
          <a:bodyPr>
            <a:normAutofit fontScale="32500" lnSpcReduction="20000"/>
          </a:bodyPr>
          <a:lstStyle/>
          <a:p>
            <a:pPr marL="1028700" lvl="1" indent="-571500">
              <a:lnSpc>
                <a:spcPct val="120000"/>
              </a:lnSpc>
              <a:spcBef>
                <a:spcPts val="0"/>
              </a:spcBef>
              <a:spcAft>
                <a:spcPts val="600"/>
              </a:spcAft>
              <a:buFont typeface="Arial" panose="020B0604020202020204" pitchFamily="34" charset="0"/>
              <a:buChar char="•"/>
            </a:pPr>
            <a:r>
              <a:rPr lang="en-US" sz="7400" dirty="0">
                <a:latin typeface="+mn-lt"/>
              </a:rPr>
              <a:t>Provides cash to mobile options within the app</a:t>
            </a:r>
          </a:p>
          <a:p>
            <a:pPr marL="1028700" lvl="1" indent="-571500">
              <a:lnSpc>
                <a:spcPct val="120000"/>
              </a:lnSpc>
              <a:spcBef>
                <a:spcPts val="0"/>
              </a:spcBef>
              <a:spcAft>
                <a:spcPts val="600"/>
              </a:spcAft>
              <a:buFont typeface="Arial" panose="020B0604020202020204" pitchFamily="34" charset="0"/>
              <a:buChar char="•"/>
            </a:pPr>
            <a:r>
              <a:rPr lang="en-US" sz="7400" dirty="0">
                <a:latin typeface="+mn-lt"/>
              </a:rPr>
              <a:t>Gets customers to areas that they don’t otherwise travel for jobs in high density locations</a:t>
            </a:r>
          </a:p>
          <a:p>
            <a:pPr marL="1028700" lvl="1" indent="-571500">
              <a:lnSpc>
                <a:spcPct val="120000"/>
              </a:lnSpc>
              <a:spcBef>
                <a:spcPts val="0"/>
              </a:spcBef>
              <a:spcAft>
                <a:spcPts val="600"/>
              </a:spcAft>
              <a:buFont typeface="Arial" panose="020B0604020202020204" pitchFamily="34" charset="0"/>
              <a:buChar char="•"/>
            </a:pPr>
            <a:r>
              <a:rPr lang="en-US" sz="7400" dirty="0">
                <a:latin typeface="+mn-lt"/>
              </a:rPr>
              <a:t>Creates tailor made mobility solutions which are flexible</a:t>
            </a:r>
          </a:p>
          <a:p>
            <a:pPr lvl="1"/>
            <a:endParaRPr lang="en-US" sz="7400" dirty="0"/>
          </a:p>
          <a:p>
            <a:endParaRPr lang="en-US" dirty="0"/>
          </a:p>
        </p:txBody>
      </p:sp>
      <p:pic>
        <p:nvPicPr>
          <p:cNvPr id="17410" name="Picture 2" descr="Image result for poverty and mobility on demand services">
            <a:extLst>
              <a:ext uri="{FF2B5EF4-FFF2-40B4-BE49-F238E27FC236}">
                <a16:creationId xmlns:a16="http://schemas.microsoft.com/office/drawing/2014/main" id="{09AC76D5-EF3A-4961-9C32-4B9ECFEBD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568" y="3766996"/>
            <a:ext cx="283845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1925EA4-5B20-4A3B-B1BC-E45DBAF7F7AA}"/>
              </a:ext>
            </a:extLst>
          </p:cNvPr>
          <p:cNvSpPr/>
          <p:nvPr/>
        </p:nvSpPr>
        <p:spPr>
          <a:xfrm>
            <a:off x="609523" y="1536793"/>
            <a:ext cx="534458" cy="94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599317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85E88-314C-44D6-9393-19211F1BC93F}"/>
              </a:ext>
            </a:extLst>
          </p:cNvPr>
          <p:cNvSpPr>
            <a:spLocks noGrp="1"/>
          </p:cNvSpPr>
          <p:nvPr>
            <p:ph type="title"/>
          </p:nvPr>
        </p:nvSpPr>
        <p:spPr>
          <a:xfrm>
            <a:off x="620447" y="397823"/>
            <a:ext cx="6344777" cy="922131"/>
          </a:xfrm>
        </p:spPr>
        <p:txBody>
          <a:bodyPr/>
          <a:lstStyle/>
          <a:p>
            <a:r>
              <a:rPr lang="en-US" dirty="0"/>
              <a:t>Other Payment </a:t>
            </a:r>
            <a:br>
              <a:rPr lang="en-US" dirty="0"/>
            </a:br>
            <a:r>
              <a:rPr lang="en-US" dirty="0"/>
              <a:t>Acceptance</a:t>
            </a:r>
          </a:p>
        </p:txBody>
      </p:sp>
      <p:grpSp>
        <p:nvGrpSpPr>
          <p:cNvPr id="2" name="Group 1">
            <a:extLst>
              <a:ext uri="{FF2B5EF4-FFF2-40B4-BE49-F238E27FC236}">
                <a16:creationId xmlns:a16="http://schemas.microsoft.com/office/drawing/2014/main" id="{4C2C8D1A-BED7-450D-8A35-183F981BF1A3}"/>
              </a:ext>
            </a:extLst>
          </p:cNvPr>
          <p:cNvGrpSpPr/>
          <p:nvPr/>
        </p:nvGrpSpPr>
        <p:grpSpPr>
          <a:xfrm>
            <a:off x="1800418" y="1544715"/>
            <a:ext cx="5914277" cy="4680938"/>
            <a:chOff x="1640620" y="1091599"/>
            <a:chExt cx="6709324" cy="5213953"/>
          </a:xfrm>
        </p:grpSpPr>
        <p:pic>
          <p:nvPicPr>
            <p:cNvPr id="8" name="Picture 7" descr="A screenshot of a cell phone&#10;&#10;Description generated with very high confidence">
              <a:extLst>
                <a:ext uri="{FF2B5EF4-FFF2-40B4-BE49-F238E27FC236}">
                  <a16:creationId xmlns:a16="http://schemas.microsoft.com/office/drawing/2014/main" id="{B0339180-42B8-4C26-A5B5-BC8F27D78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620" y="1102350"/>
              <a:ext cx="2931382" cy="5203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descr="A screenshot of a cell phone&#10;&#10;Description generated with very high confidence">
              <a:extLst>
                <a:ext uri="{FF2B5EF4-FFF2-40B4-BE49-F238E27FC236}">
                  <a16:creationId xmlns:a16="http://schemas.microsoft.com/office/drawing/2014/main" id="{55EE2042-7DD3-4166-85CB-98C429254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562" y="1091599"/>
              <a:ext cx="2931382" cy="52139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Tree>
    <p:extLst>
      <p:ext uri="{BB962C8B-B14F-4D97-AF65-F5344CB8AC3E}">
        <p14:creationId xmlns:p14="http://schemas.microsoft.com/office/powerpoint/2010/main" val="2981224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85E88-314C-44D6-9393-19211F1BC93F}"/>
              </a:ext>
            </a:extLst>
          </p:cNvPr>
          <p:cNvSpPr>
            <a:spLocks noGrp="1"/>
          </p:cNvSpPr>
          <p:nvPr>
            <p:ph type="title"/>
          </p:nvPr>
        </p:nvSpPr>
        <p:spPr>
          <a:xfrm>
            <a:off x="558798" y="354863"/>
            <a:ext cx="6344777" cy="922131"/>
          </a:xfrm>
        </p:spPr>
        <p:txBody>
          <a:bodyPr/>
          <a:lstStyle/>
          <a:p>
            <a:r>
              <a:rPr lang="en-US" dirty="0"/>
              <a:t>Loyalty</a:t>
            </a:r>
          </a:p>
        </p:txBody>
      </p:sp>
      <p:pic>
        <p:nvPicPr>
          <p:cNvPr id="4" name="Picture 3" descr="A screenshot of a cell phone&#10;&#10;Description generated with very high confidence">
            <a:extLst>
              <a:ext uri="{FF2B5EF4-FFF2-40B4-BE49-F238E27FC236}">
                <a16:creationId xmlns:a16="http://schemas.microsoft.com/office/drawing/2014/main" id="{D183961F-E79D-450D-8348-F2C579E4A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2422" y="1276994"/>
            <a:ext cx="2719356" cy="4826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FFA3B76D-0202-4860-8BB1-858980C81661}"/>
              </a:ext>
            </a:extLst>
          </p:cNvPr>
          <p:cNvSpPr/>
          <p:nvPr/>
        </p:nvSpPr>
        <p:spPr>
          <a:xfrm>
            <a:off x="492222" y="1618458"/>
            <a:ext cx="4572000" cy="4308872"/>
          </a:xfrm>
          <a:prstGeom prst="rect">
            <a:avLst/>
          </a:prstGeom>
        </p:spPr>
        <p:txBody>
          <a:bodyPr>
            <a:spAutoFit/>
          </a:bodyPr>
          <a:lstStyle/>
          <a:p>
            <a:r>
              <a:rPr lang="en-US" sz="2400" dirty="0"/>
              <a:t>Customers that activate passes equaling $96 in a </a:t>
            </a:r>
            <a:r>
              <a:rPr lang="en-US" sz="2400" b="1" dirty="0"/>
              <a:t>calendar month </a:t>
            </a:r>
            <a:r>
              <a:rPr lang="en-US" sz="2400" dirty="0"/>
              <a:t>will get an equivalent of a monthly pass for the remainder of the month in the app:</a:t>
            </a:r>
          </a:p>
          <a:p>
            <a:pPr marL="800100" lvl="1" indent="-342900">
              <a:buFont typeface="Arial" panose="020B0604020202020204" pitchFamily="34" charset="0"/>
              <a:buChar char="•"/>
            </a:pPr>
            <a:r>
              <a:rPr lang="en-US" sz="2200" dirty="0"/>
              <a:t>Local customers will pay no more than $96.00 in a calendar month</a:t>
            </a:r>
          </a:p>
          <a:p>
            <a:pPr marL="800100" lvl="1" indent="-342900">
              <a:buFont typeface="Arial" panose="020B0604020202020204" pitchFamily="34" charset="0"/>
              <a:buChar char="•"/>
            </a:pPr>
            <a:r>
              <a:rPr lang="en-US" sz="2200" dirty="0"/>
              <a:t>Reduced customers will pay no more than $48.00 in a calendar month</a:t>
            </a:r>
          </a:p>
          <a:p>
            <a:pPr lvl="1"/>
            <a:endParaRPr lang="en-US" sz="2200" dirty="0"/>
          </a:p>
        </p:txBody>
      </p:sp>
    </p:spTree>
    <p:extLst>
      <p:ext uri="{BB962C8B-B14F-4D97-AF65-F5344CB8AC3E}">
        <p14:creationId xmlns:p14="http://schemas.microsoft.com/office/powerpoint/2010/main" val="692294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3B36-271B-4849-A2ED-F0502C792855}"/>
              </a:ext>
            </a:extLst>
          </p:cNvPr>
          <p:cNvSpPr>
            <a:spLocks noGrp="1"/>
          </p:cNvSpPr>
          <p:nvPr>
            <p:ph type="title"/>
          </p:nvPr>
        </p:nvSpPr>
        <p:spPr>
          <a:xfrm>
            <a:off x="609505" y="80380"/>
            <a:ext cx="10744200" cy="1439333"/>
          </a:xfrm>
        </p:spPr>
        <p:txBody>
          <a:bodyPr/>
          <a:lstStyle/>
          <a:p>
            <a:r>
              <a:rPr lang="en-US" dirty="0"/>
              <a:t>GoPass App</a:t>
            </a:r>
            <a:br>
              <a:rPr lang="en-US" dirty="0"/>
            </a:br>
            <a:r>
              <a:rPr lang="en-US" dirty="0"/>
              <a:t>Monthly Fare Capping</a:t>
            </a:r>
          </a:p>
        </p:txBody>
      </p:sp>
      <p:graphicFrame>
        <p:nvGraphicFramePr>
          <p:cNvPr id="8" name="Chart 7">
            <a:extLst>
              <a:ext uri="{FF2B5EF4-FFF2-40B4-BE49-F238E27FC236}">
                <a16:creationId xmlns:a16="http://schemas.microsoft.com/office/drawing/2014/main" id="{80282643-D4F1-4696-AC0D-7DE29BB86E42}"/>
              </a:ext>
            </a:extLst>
          </p:cNvPr>
          <p:cNvGraphicFramePr/>
          <p:nvPr>
            <p:extLst>
              <p:ext uri="{D42A27DB-BD31-4B8C-83A1-F6EECF244321}">
                <p14:modId xmlns:p14="http://schemas.microsoft.com/office/powerpoint/2010/main" val="556636635"/>
              </p:ext>
            </p:extLst>
          </p:nvPr>
        </p:nvGraphicFramePr>
        <p:xfrm>
          <a:off x="823892" y="1847727"/>
          <a:ext cx="7855079" cy="41109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4249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GoPass 3.0</a:t>
            </a:r>
          </a:p>
        </p:txBody>
      </p:sp>
    </p:spTree>
    <p:extLst>
      <p:ext uri="{BB962C8B-B14F-4D97-AF65-F5344CB8AC3E}">
        <p14:creationId xmlns:p14="http://schemas.microsoft.com/office/powerpoint/2010/main" val="2464379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5687A-7AA2-4758-B694-59A8E6CFEA24}"/>
              </a:ext>
            </a:extLst>
          </p:cNvPr>
          <p:cNvPicPr>
            <a:picLocks noChangeAspect="1"/>
          </p:cNvPicPr>
          <p:nvPr/>
        </p:nvPicPr>
        <p:blipFill>
          <a:blip r:embed="rId2"/>
          <a:stretch>
            <a:fillRect/>
          </a:stretch>
        </p:blipFill>
        <p:spPr>
          <a:xfrm>
            <a:off x="764377" y="851313"/>
            <a:ext cx="2616048" cy="5664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E8DD51FD-D4F9-41B0-B56A-3BC71456A3FB}"/>
              </a:ext>
            </a:extLst>
          </p:cNvPr>
          <p:cNvPicPr>
            <a:picLocks noChangeAspect="1"/>
          </p:cNvPicPr>
          <p:nvPr/>
        </p:nvPicPr>
        <p:blipFill>
          <a:blip r:embed="rId3"/>
          <a:stretch>
            <a:fillRect/>
          </a:stretch>
        </p:blipFill>
        <p:spPr>
          <a:xfrm>
            <a:off x="5434190" y="851312"/>
            <a:ext cx="2616048" cy="5664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3CA34A58-26EE-46FA-8961-C201B64B86B6}"/>
              </a:ext>
            </a:extLst>
          </p:cNvPr>
          <p:cNvSpPr/>
          <p:nvPr/>
        </p:nvSpPr>
        <p:spPr>
          <a:xfrm>
            <a:off x="1614741" y="97390"/>
            <a:ext cx="6096000" cy="553998"/>
          </a:xfrm>
          <a:prstGeom prst="rect">
            <a:avLst/>
          </a:prstGeom>
        </p:spPr>
        <p:txBody>
          <a:bodyPr>
            <a:spAutoFit/>
          </a:bodyPr>
          <a:lstStyle/>
          <a:p>
            <a:r>
              <a:rPr lang="en-US" sz="3000" b="1" dirty="0">
                <a:latin typeface="Franklin Gothic Demi" panose="020B0703020102020204" pitchFamily="34" charset="0"/>
              </a:rPr>
              <a:t>Enhanced Real-Time Trip Planning</a:t>
            </a:r>
          </a:p>
        </p:txBody>
      </p:sp>
      <p:pic>
        <p:nvPicPr>
          <p:cNvPr id="7" name="Picture 6">
            <a:extLst>
              <a:ext uri="{FF2B5EF4-FFF2-40B4-BE49-F238E27FC236}">
                <a16:creationId xmlns:a16="http://schemas.microsoft.com/office/drawing/2014/main" id="{2AA16B0E-450E-4C6D-9785-5EFC1B75C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0788" y="6335225"/>
            <a:ext cx="1136732" cy="361406"/>
          </a:xfrm>
          <a:prstGeom prst="rect">
            <a:avLst/>
          </a:prstGeom>
        </p:spPr>
      </p:pic>
    </p:spTree>
    <p:extLst>
      <p:ext uri="{BB962C8B-B14F-4D97-AF65-F5344CB8AC3E}">
        <p14:creationId xmlns:p14="http://schemas.microsoft.com/office/powerpoint/2010/main" val="3199439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909604-52CD-4B64-BBAB-C3B97840253B}"/>
              </a:ext>
            </a:extLst>
          </p:cNvPr>
          <p:cNvSpPr>
            <a:spLocks noGrp="1"/>
          </p:cNvSpPr>
          <p:nvPr>
            <p:ph type="ctrTitle"/>
          </p:nvPr>
        </p:nvSpPr>
        <p:spPr>
          <a:xfrm>
            <a:off x="1143000" y="2828925"/>
            <a:ext cx="6858000" cy="718516"/>
          </a:xfrm>
        </p:spPr>
        <p:txBody>
          <a:bodyPr/>
          <a:lstStyle/>
          <a:p>
            <a:r>
              <a:rPr lang="da-DK" b="1" dirty="0">
                <a:solidFill>
                  <a:schemeClr val="bg1"/>
                </a:solidFill>
                <a:latin typeface="Arial Black" charset="0"/>
                <a:ea typeface="Arial Black" charset="0"/>
                <a:cs typeface="Arial Black" charset="0"/>
              </a:rPr>
              <a:t>Return Points</a:t>
            </a:r>
            <a:endParaRPr lang="en-US" b="1" dirty="0">
              <a:solidFill>
                <a:schemeClr val="bg1"/>
              </a:solidFill>
              <a:latin typeface="Arial Black" charset="0"/>
              <a:ea typeface="Arial Black" charset="0"/>
              <a:cs typeface="Arial Black" charset="0"/>
            </a:endParaRPr>
          </a:p>
        </p:txBody>
      </p:sp>
      <p:grpSp>
        <p:nvGrpSpPr>
          <p:cNvPr id="2" name="Group 1">
            <a:extLst>
              <a:ext uri="{FF2B5EF4-FFF2-40B4-BE49-F238E27FC236}">
                <a16:creationId xmlns:a16="http://schemas.microsoft.com/office/drawing/2014/main" id="{F5C2F986-65EF-4015-A873-66AFDBA39559}"/>
              </a:ext>
            </a:extLst>
          </p:cNvPr>
          <p:cNvGrpSpPr/>
          <p:nvPr/>
        </p:nvGrpSpPr>
        <p:grpSpPr>
          <a:xfrm>
            <a:off x="250071" y="1138511"/>
            <a:ext cx="8643857" cy="4813672"/>
            <a:chOff x="-1101764" y="741926"/>
            <a:chExt cx="11618452" cy="5761543"/>
          </a:xfrm>
        </p:grpSpPr>
        <p:pic>
          <p:nvPicPr>
            <p:cNvPr id="10" name="Picture 9" descr="A close up of a map&#10;&#10;Description generated with high confidence">
              <a:extLst>
                <a:ext uri="{FF2B5EF4-FFF2-40B4-BE49-F238E27FC236}">
                  <a16:creationId xmlns:a16="http://schemas.microsoft.com/office/drawing/2014/main" id="{02EF22A8-0560-4460-A54C-EDA2FB836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5627" y="1598195"/>
              <a:ext cx="2623723" cy="4900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screenshot of a cell phone&#10;&#10;Description generated with very high confidence">
              <a:extLst>
                <a:ext uri="{FF2B5EF4-FFF2-40B4-BE49-F238E27FC236}">
                  <a16:creationId xmlns:a16="http://schemas.microsoft.com/office/drawing/2014/main" id="{4B11645F-F455-42F7-9FB8-FD85A94B3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8289" y="1646926"/>
              <a:ext cx="2556316" cy="47746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descr="A close up of a map&#10;&#10;Description generated with high confidence">
              <a:extLst>
                <a:ext uri="{FF2B5EF4-FFF2-40B4-BE49-F238E27FC236}">
                  <a16:creationId xmlns:a16="http://schemas.microsoft.com/office/drawing/2014/main" id="{07557754-9161-4ED2-BB80-8B5B03C8D1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65" y="1602882"/>
              <a:ext cx="2623723" cy="4900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A screenshot of a cell phone&#10;&#10;Description generated with very high confidence">
              <a:extLst>
                <a:ext uri="{FF2B5EF4-FFF2-40B4-BE49-F238E27FC236}">
                  <a16:creationId xmlns:a16="http://schemas.microsoft.com/office/drawing/2014/main" id="{2F00C3BF-AD54-4F47-814B-DF6FEA2A2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764" y="1670847"/>
              <a:ext cx="2649031" cy="47020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E88CA2A7-2088-43E7-9D07-533E22195FEF}"/>
                </a:ext>
              </a:extLst>
            </p:cNvPr>
            <p:cNvSpPr txBox="1"/>
            <p:nvPr/>
          </p:nvSpPr>
          <p:spPr>
            <a:xfrm>
              <a:off x="-574728" y="1058446"/>
              <a:ext cx="1782377" cy="416637"/>
            </a:xfrm>
            <a:prstGeom prst="rect">
              <a:avLst/>
            </a:prstGeom>
            <a:noFill/>
          </p:spPr>
          <p:txBody>
            <a:bodyPr wrap="square" rtlCol="0">
              <a:spAutoFit/>
            </a:bodyPr>
            <a:lstStyle/>
            <a:p>
              <a:pPr algn="ctr"/>
              <a:r>
                <a:rPr lang="en-US" sz="1600" b="1" i="1" dirty="0"/>
                <a:t>Multimodal</a:t>
              </a:r>
            </a:p>
          </p:txBody>
        </p:sp>
        <p:sp>
          <p:nvSpPr>
            <p:cNvPr id="13" name="TextBox 12">
              <a:extLst>
                <a:ext uri="{FF2B5EF4-FFF2-40B4-BE49-F238E27FC236}">
                  <a16:creationId xmlns:a16="http://schemas.microsoft.com/office/drawing/2014/main" id="{187AF832-6256-4ED4-8E5A-05AC348B5D3B}"/>
                </a:ext>
              </a:extLst>
            </p:cNvPr>
            <p:cNvSpPr txBox="1"/>
            <p:nvPr/>
          </p:nvSpPr>
          <p:spPr>
            <a:xfrm>
              <a:off x="2677221" y="1056896"/>
              <a:ext cx="1409700" cy="416637"/>
            </a:xfrm>
            <a:prstGeom prst="rect">
              <a:avLst/>
            </a:prstGeom>
            <a:noFill/>
          </p:spPr>
          <p:txBody>
            <a:bodyPr wrap="square" rtlCol="0">
              <a:spAutoFit/>
            </a:bodyPr>
            <a:lstStyle/>
            <a:p>
              <a:pPr algn="ctr"/>
              <a:r>
                <a:rPr lang="en-US" sz="1600" b="1" i="1" dirty="0"/>
                <a:t>Booking</a:t>
              </a:r>
            </a:p>
          </p:txBody>
        </p:sp>
        <p:sp>
          <p:nvSpPr>
            <p:cNvPr id="17" name="TextBox 16">
              <a:extLst>
                <a:ext uri="{FF2B5EF4-FFF2-40B4-BE49-F238E27FC236}">
                  <a16:creationId xmlns:a16="http://schemas.microsoft.com/office/drawing/2014/main" id="{B3FBEBE4-621A-4FA6-ABBC-1AEFD6E9C97F}"/>
                </a:ext>
              </a:extLst>
            </p:cNvPr>
            <p:cNvSpPr txBox="1"/>
            <p:nvPr/>
          </p:nvSpPr>
          <p:spPr>
            <a:xfrm>
              <a:off x="5638545" y="785361"/>
              <a:ext cx="1409700" cy="719646"/>
            </a:xfrm>
            <a:prstGeom prst="rect">
              <a:avLst/>
            </a:prstGeom>
            <a:noFill/>
          </p:spPr>
          <p:txBody>
            <a:bodyPr wrap="square" rtlCol="0">
              <a:spAutoFit/>
            </a:bodyPr>
            <a:lstStyle/>
            <a:p>
              <a:pPr algn="ctr"/>
              <a:r>
                <a:rPr lang="en-US" sz="1600" b="1" i="1" dirty="0"/>
                <a:t>Journey Tracking</a:t>
              </a:r>
            </a:p>
          </p:txBody>
        </p:sp>
        <p:sp>
          <p:nvSpPr>
            <p:cNvPr id="18" name="TextBox 17">
              <a:extLst>
                <a:ext uri="{FF2B5EF4-FFF2-40B4-BE49-F238E27FC236}">
                  <a16:creationId xmlns:a16="http://schemas.microsoft.com/office/drawing/2014/main" id="{F3BF2187-C804-429E-8AD1-9AADAD1AC750}"/>
                </a:ext>
              </a:extLst>
            </p:cNvPr>
            <p:cNvSpPr txBox="1"/>
            <p:nvPr/>
          </p:nvSpPr>
          <p:spPr>
            <a:xfrm>
              <a:off x="8597710" y="741926"/>
              <a:ext cx="1409700" cy="719646"/>
            </a:xfrm>
            <a:prstGeom prst="rect">
              <a:avLst/>
            </a:prstGeom>
            <a:noFill/>
          </p:spPr>
          <p:txBody>
            <a:bodyPr wrap="square" rtlCol="0">
              <a:spAutoFit/>
            </a:bodyPr>
            <a:lstStyle/>
            <a:p>
              <a:pPr algn="ctr"/>
              <a:r>
                <a:rPr lang="en-US" sz="1600" b="1" i="1" dirty="0"/>
                <a:t>On Demand </a:t>
              </a:r>
            </a:p>
          </p:txBody>
        </p:sp>
      </p:grpSp>
      <p:sp>
        <p:nvSpPr>
          <p:cNvPr id="19" name="Rectangle 18">
            <a:extLst>
              <a:ext uri="{FF2B5EF4-FFF2-40B4-BE49-F238E27FC236}">
                <a16:creationId xmlns:a16="http://schemas.microsoft.com/office/drawing/2014/main" id="{B740EB3C-F414-4BCA-AD04-25B1C35C93C3}"/>
              </a:ext>
            </a:extLst>
          </p:cNvPr>
          <p:cNvSpPr/>
          <p:nvPr/>
        </p:nvSpPr>
        <p:spPr>
          <a:xfrm>
            <a:off x="2419037" y="271370"/>
            <a:ext cx="6096000" cy="553998"/>
          </a:xfrm>
          <a:prstGeom prst="rect">
            <a:avLst/>
          </a:prstGeom>
        </p:spPr>
        <p:txBody>
          <a:bodyPr>
            <a:spAutoFit/>
          </a:bodyPr>
          <a:lstStyle/>
          <a:p>
            <a:r>
              <a:rPr lang="en-US" sz="3000" b="1" dirty="0">
                <a:latin typeface="Franklin Gothic Demi" panose="020B0703020102020204" pitchFamily="34" charset="0"/>
              </a:rPr>
              <a:t>First/Last Mile Planning</a:t>
            </a:r>
          </a:p>
        </p:txBody>
      </p:sp>
      <p:pic>
        <p:nvPicPr>
          <p:cNvPr id="15" name="Picture 14">
            <a:extLst>
              <a:ext uri="{FF2B5EF4-FFF2-40B4-BE49-F238E27FC236}">
                <a16:creationId xmlns:a16="http://schemas.microsoft.com/office/drawing/2014/main" id="{404BB3A8-06CD-442C-B1AD-C5F044FFC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588" y="6476666"/>
            <a:ext cx="963668" cy="306383"/>
          </a:xfrm>
          <a:prstGeom prst="rect">
            <a:avLst/>
          </a:prstGeom>
        </p:spPr>
      </p:pic>
    </p:spTree>
    <p:extLst>
      <p:ext uri="{BB962C8B-B14F-4D97-AF65-F5344CB8AC3E}">
        <p14:creationId xmlns:p14="http://schemas.microsoft.com/office/powerpoint/2010/main" val="235539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3519EB-F545-4EF1-81E0-3360E067F323}"/>
              </a:ext>
            </a:extLst>
          </p:cNvPr>
          <p:cNvSpPr>
            <a:spLocks noGrp="1"/>
          </p:cNvSpPr>
          <p:nvPr>
            <p:ph type="body" sz="quarter" idx="14"/>
          </p:nvPr>
        </p:nvSpPr>
        <p:spPr/>
        <p:txBody>
          <a:bodyPr/>
          <a:lstStyle/>
          <a:p>
            <a:r>
              <a:rPr lang="en-US" sz="3600" dirty="0"/>
              <a:t>App History</a:t>
            </a:r>
          </a:p>
          <a:p>
            <a:r>
              <a:rPr lang="en-US" sz="3600" dirty="0"/>
              <a:t>App Stats</a:t>
            </a:r>
          </a:p>
          <a:p>
            <a:r>
              <a:rPr lang="en-US" sz="3600" dirty="0"/>
              <a:t>App Features</a:t>
            </a:r>
          </a:p>
          <a:p>
            <a:r>
              <a:rPr lang="en-US" sz="3600" dirty="0"/>
              <a:t>App Roadmap</a:t>
            </a:r>
          </a:p>
          <a:p>
            <a:endParaRPr lang="en-US" dirty="0"/>
          </a:p>
        </p:txBody>
      </p:sp>
      <p:sp>
        <p:nvSpPr>
          <p:cNvPr id="5" name="Text Placeholder 4">
            <a:extLst>
              <a:ext uri="{FF2B5EF4-FFF2-40B4-BE49-F238E27FC236}">
                <a16:creationId xmlns:a16="http://schemas.microsoft.com/office/drawing/2014/main" id="{241156C7-41E3-4782-9A32-D894BA74378D}"/>
              </a:ext>
            </a:extLst>
          </p:cNvPr>
          <p:cNvSpPr>
            <a:spLocks noGrp="1"/>
          </p:cNvSpPr>
          <p:nvPr>
            <p:ph type="body" sz="quarter" idx="15"/>
          </p:nvPr>
        </p:nvSpPr>
        <p:spPr/>
        <p:txBody>
          <a:bodyPr/>
          <a:lstStyle/>
          <a:p>
            <a:r>
              <a:rPr lang="en-US" dirty="0"/>
              <a:t>Agenda</a:t>
            </a:r>
          </a:p>
        </p:txBody>
      </p:sp>
      <p:pic>
        <p:nvPicPr>
          <p:cNvPr id="6" name="Picture Placeholder 9" descr="A close up of a road&#10;&#10;Description generated with very high confidence">
            <a:extLst>
              <a:ext uri="{FF2B5EF4-FFF2-40B4-BE49-F238E27FC236}">
                <a16:creationId xmlns:a16="http://schemas.microsoft.com/office/drawing/2014/main" id="{C21454AF-4BE1-4713-A5BA-0FA1690CD921}"/>
              </a:ext>
            </a:extLst>
          </p:cNvPr>
          <p:cNvPicPr>
            <a:picLocks noChangeAspect="1"/>
          </p:cNvPicPr>
          <p:nvPr/>
        </p:nvPicPr>
        <p:blipFill>
          <a:blip r:embed="rId2"/>
          <a:srcRect l="5556" r="5556"/>
          <a:stretch>
            <a:fillRect/>
          </a:stretch>
        </p:blipFill>
        <p:spPr>
          <a:xfrm>
            <a:off x="4997514" y="-275207"/>
            <a:ext cx="4279651" cy="7341832"/>
          </a:xfrm>
          <a:prstGeom prst="rect">
            <a:avLst/>
          </a:prstGeom>
        </p:spPr>
      </p:pic>
      <p:pic>
        <p:nvPicPr>
          <p:cNvPr id="8" name="Picture 7">
            <a:extLst>
              <a:ext uri="{FF2B5EF4-FFF2-40B4-BE49-F238E27FC236}">
                <a16:creationId xmlns:a16="http://schemas.microsoft.com/office/drawing/2014/main" id="{363192F5-954F-4811-AC9C-874B915DDC3D}"/>
              </a:ext>
            </a:extLst>
          </p:cNvPr>
          <p:cNvPicPr>
            <a:picLocks noChangeAspect="1"/>
          </p:cNvPicPr>
          <p:nvPr/>
        </p:nvPicPr>
        <p:blipFill rotWithShape="1">
          <a:blip r:embed="rId3"/>
          <a:srcRect l="14311" t="22634" r="52803" b="71800"/>
          <a:stretch/>
        </p:blipFill>
        <p:spPr>
          <a:xfrm>
            <a:off x="6405742" y="4200028"/>
            <a:ext cx="1664060" cy="514834"/>
          </a:xfrm>
          <a:prstGeom prst="rect">
            <a:avLst/>
          </a:prstGeom>
          <a:ln>
            <a:noFill/>
          </a:ln>
          <a:effectLst>
            <a:softEdge rad="112500"/>
          </a:effectLst>
        </p:spPr>
      </p:pic>
    </p:spTree>
    <p:extLst>
      <p:ext uri="{BB962C8B-B14F-4D97-AF65-F5344CB8AC3E}">
        <p14:creationId xmlns:p14="http://schemas.microsoft.com/office/powerpoint/2010/main" val="353547379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F2928E56-EDBF-FD41-A8EA-73950706255F}"/>
              </a:ext>
            </a:extLst>
          </p:cNvPr>
          <p:cNvCxnSpPr>
            <a:cxnSpLocks/>
          </p:cNvCxnSpPr>
          <p:nvPr/>
        </p:nvCxnSpPr>
        <p:spPr>
          <a:xfrm flipV="1">
            <a:off x="8282549" y="4670655"/>
            <a:ext cx="0" cy="179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B7838E-B807-844B-BB90-1DC3AF8CF66C}"/>
              </a:ext>
            </a:extLst>
          </p:cNvPr>
          <p:cNvCxnSpPr/>
          <p:nvPr/>
        </p:nvCxnSpPr>
        <p:spPr>
          <a:xfrm flipV="1">
            <a:off x="5544119" y="4670655"/>
            <a:ext cx="0" cy="179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8DE4AB3-4977-6C4D-829A-A19E41338636}"/>
              </a:ext>
            </a:extLst>
          </p:cNvPr>
          <p:cNvCxnSpPr>
            <a:cxnSpLocks/>
          </p:cNvCxnSpPr>
          <p:nvPr/>
        </p:nvCxnSpPr>
        <p:spPr>
          <a:xfrm>
            <a:off x="1704671" y="3416190"/>
            <a:ext cx="106008" cy="309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894C627-48E8-4D04-B8AC-CBCAF09D98E2}"/>
              </a:ext>
            </a:extLst>
          </p:cNvPr>
          <p:cNvGrpSpPr/>
          <p:nvPr/>
        </p:nvGrpSpPr>
        <p:grpSpPr>
          <a:xfrm>
            <a:off x="462183" y="1921947"/>
            <a:ext cx="8228012" cy="4477990"/>
            <a:chOff x="2069934" y="1937387"/>
            <a:chExt cx="7667461" cy="4134453"/>
          </a:xfrm>
        </p:grpSpPr>
        <p:pic>
          <p:nvPicPr>
            <p:cNvPr id="6" name="Picture 5">
              <a:extLst>
                <a:ext uri="{FF2B5EF4-FFF2-40B4-BE49-F238E27FC236}">
                  <a16:creationId xmlns:a16="http://schemas.microsoft.com/office/drawing/2014/main" id="{C4760447-794B-FE4E-AA81-228C5C970169}"/>
                </a:ext>
              </a:extLst>
            </p:cNvPr>
            <p:cNvPicPr>
              <a:picLocks noChangeAspect="1"/>
            </p:cNvPicPr>
            <p:nvPr/>
          </p:nvPicPr>
          <p:blipFill>
            <a:blip r:embed="rId2"/>
            <a:stretch>
              <a:fillRect/>
            </a:stretch>
          </p:blipFill>
          <p:spPr>
            <a:xfrm>
              <a:off x="2069934" y="1951666"/>
              <a:ext cx="2198481" cy="4116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9B5C1113-64DE-B642-866D-9AB1B31EAFE6}"/>
                </a:ext>
              </a:extLst>
            </p:cNvPr>
            <p:cNvPicPr>
              <a:picLocks noChangeAspect="1"/>
            </p:cNvPicPr>
            <p:nvPr/>
          </p:nvPicPr>
          <p:blipFill>
            <a:blip r:embed="rId3"/>
            <a:stretch>
              <a:fillRect/>
            </a:stretch>
          </p:blipFill>
          <p:spPr>
            <a:xfrm>
              <a:off x="4775154" y="1953815"/>
              <a:ext cx="2198480" cy="4118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9FBCD8BF-D1AE-0A4A-9A35-10D87EDC1A11}"/>
                </a:ext>
              </a:extLst>
            </p:cNvPr>
            <p:cNvPicPr>
              <a:picLocks noChangeAspect="1"/>
            </p:cNvPicPr>
            <p:nvPr/>
          </p:nvPicPr>
          <p:blipFill>
            <a:blip r:embed="rId4"/>
            <a:stretch>
              <a:fillRect/>
            </a:stretch>
          </p:blipFill>
          <p:spPr>
            <a:xfrm>
              <a:off x="7530138" y="1937387"/>
              <a:ext cx="2207257" cy="4131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cxnSp>
        <p:nvCxnSpPr>
          <p:cNvPr id="23" name="Straight Arrow Connector 22">
            <a:extLst>
              <a:ext uri="{FF2B5EF4-FFF2-40B4-BE49-F238E27FC236}">
                <a16:creationId xmlns:a16="http://schemas.microsoft.com/office/drawing/2014/main" id="{690E85EF-9563-644A-A00E-C06F0F7EC30B}"/>
              </a:ext>
            </a:extLst>
          </p:cNvPr>
          <p:cNvCxnSpPr>
            <a:cxnSpLocks/>
          </p:cNvCxnSpPr>
          <p:nvPr/>
        </p:nvCxnSpPr>
        <p:spPr>
          <a:xfrm>
            <a:off x="3193789" y="3847171"/>
            <a:ext cx="125054" cy="393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2950EC2-B017-46DE-BE2B-4B0EFA365A36}"/>
              </a:ext>
            </a:extLst>
          </p:cNvPr>
          <p:cNvSpPr txBox="1"/>
          <p:nvPr/>
        </p:nvSpPr>
        <p:spPr>
          <a:xfrm>
            <a:off x="997424" y="1134290"/>
            <a:ext cx="1234406" cy="646331"/>
          </a:xfrm>
          <a:prstGeom prst="rect">
            <a:avLst/>
          </a:prstGeom>
          <a:noFill/>
        </p:spPr>
        <p:txBody>
          <a:bodyPr wrap="square" rtlCol="0">
            <a:spAutoFit/>
          </a:bodyPr>
          <a:lstStyle/>
          <a:p>
            <a:pPr algn="ctr"/>
            <a:r>
              <a:rPr lang="en-US" b="1" i="1" dirty="0"/>
              <a:t>Journey Tracking</a:t>
            </a:r>
          </a:p>
        </p:txBody>
      </p:sp>
      <p:sp>
        <p:nvSpPr>
          <p:cNvPr id="14" name="TextBox 13">
            <a:extLst>
              <a:ext uri="{FF2B5EF4-FFF2-40B4-BE49-F238E27FC236}">
                <a16:creationId xmlns:a16="http://schemas.microsoft.com/office/drawing/2014/main" id="{956F87E5-C770-4418-9D91-A51D3AB31E1D}"/>
              </a:ext>
            </a:extLst>
          </p:cNvPr>
          <p:cNvSpPr txBox="1"/>
          <p:nvPr/>
        </p:nvSpPr>
        <p:spPr>
          <a:xfrm>
            <a:off x="5544119" y="1342603"/>
            <a:ext cx="1234406" cy="369332"/>
          </a:xfrm>
          <a:prstGeom prst="rect">
            <a:avLst/>
          </a:prstGeom>
          <a:noFill/>
        </p:spPr>
        <p:txBody>
          <a:bodyPr wrap="square" rtlCol="0">
            <a:spAutoFit/>
          </a:bodyPr>
          <a:lstStyle/>
          <a:p>
            <a:pPr algn="ctr"/>
            <a:r>
              <a:rPr lang="en-US" b="1" i="1" dirty="0"/>
              <a:t>Feedback</a:t>
            </a:r>
          </a:p>
        </p:txBody>
      </p:sp>
      <p:sp>
        <p:nvSpPr>
          <p:cNvPr id="16" name="Rectangle 15">
            <a:extLst>
              <a:ext uri="{FF2B5EF4-FFF2-40B4-BE49-F238E27FC236}">
                <a16:creationId xmlns:a16="http://schemas.microsoft.com/office/drawing/2014/main" id="{8F9B426C-26DF-46CC-84AD-BAFBB8FDF211}"/>
              </a:ext>
            </a:extLst>
          </p:cNvPr>
          <p:cNvSpPr/>
          <p:nvPr/>
        </p:nvSpPr>
        <p:spPr>
          <a:xfrm>
            <a:off x="2186549" y="340382"/>
            <a:ext cx="6096000" cy="553998"/>
          </a:xfrm>
          <a:prstGeom prst="rect">
            <a:avLst/>
          </a:prstGeom>
        </p:spPr>
        <p:txBody>
          <a:bodyPr>
            <a:spAutoFit/>
          </a:bodyPr>
          <a:lstStyle/>
          <a:p>
            <a:r>
              <a:rPr lang="en-US" sz="3000" b="1" dirty="0">
                <a:latin typeface="Franklin Gothic Demi" panose="020B0703020102020204" pitchFamily="34" charset="0"/>
              </a:rPr>
              <a:t>First/Last Mile Completion</a:t>
            </a:r>
          </a:p>
        </p:txBody>
      </p:sp>
      <p:pic>
        <p:nvPicPr>
          <p:cNvPr id="15" name="Picture 14">
            <a:extLst>
              <a:ext uri="{FF2B5EF4-FFF2-40B4-BE49-F238E27FC236}">
                <a16:creationId xmlns:a16="http://schemas.microsoft.com/office/drawing/2014/main" id="{A488F06B-C20D-4CB7-8C02-FA9F8964E4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1528" y="6399937"/>
            <a:ext cx="1136732" cy="361406"/>
          </a:xfrm>
          <a:prstGeom prst="rect">
            <a:avLst/>
          </a:prstGeom>
        </p:spPr>
      </p:pic>
    </p:spTree>
    <p:extLst>
      <p:ext uri="{BB962C8B-B14F-4D97-AF65-F5344CB8AC3E}">
        <p14:creationId xmlns:p14="http://schemas.microsoft.com/office/powerpoint/2010/main" val="502779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997E51-10A2-4A1F-BCAD-AEDF21CF00D1}"/>
              </a:ext>
            </a:extLst>
          </p:cNvPr>
          <p:cNvSpPr txBox="1"/>
          <p:nvPr/>
        </p:nvSpPr>
        <p:spPr>
          <a:xfrm>
            <a:off x="4503174" y="2677741"/>
            <a:ext cx="393526" cy="369332"/>
          </a:xfrm>
          <a:prstGeom prst="rect">
            <a:avLst/>
          </a:prstGeom>
          <a:solidFill>
            <a:schemeClr val="accent2"/>
          </a:solidFill>
        </p:spPr>
        <p:txBody>
          <a:bodyPr wrap="square" rtlCol="0">
            <a:spAutoFit/>
          </a:bodyPr>
          <a:lstStyle/>
          <a:p>
            <a:endParaRPr lang="en-US" dirty="0"/>
          </a:p>
        </p:txBody>
      </p:sp>
      <p:grpSp>
        <p:nvGrpSpPr>
          <p:cNvPr id="2" name="Group 1">
            <a:extLst>
              <a:ext uri="{FF2B5EF4-FFF2-40B4-BE49-F238E27FC236}">
                <a16:creationId xmlns:a16="http://schemas.microsoft.com/office/drawing/2014/main" id="{BFB6CFC6-30E3-4B39-A974-C5A492634526}"/>
              </a:ext>
            </a:extLst>
          </p:cNvPr>
          <p:cNvGrpSpPr/>
          <p:nvPr/>
        </p:nvGrpSpPr>
        <p:grpSpPr>
          <a:xfrm>
            <a:off x="316381" y="1748283"/>
            <a:ext cx="8532374" cy="4463069"/>
            <a:chOff x="-487678" y="1262853"/>
            <a:chExt cx="10340181" cy="5095949"/>
          </a:xfrm>
        </p:grpSpPr>
        <p:grpSp>
          <p:nvGrpSpPr>
            <p:cNvPr id="5" name="Group 4">
              <a:extLst>
                <a:ext uri="{FF2B5EF4-FFF2-40B4-BE49-F238E27FC236}">
                  <a16:creationId xmlns:a16="http://schemas.microsoft.com/office/drawing/2014/main" id="{F7C5BE06-DB26-4866-860D-FD9FF61D9876}"/>
                </a:ext>
              </a:extLst>
            </p:cNvPr>
            <p:cNvGrpSpPr/>
            <p:nvPr/>
          </p:nvGrpSpPr>
          <p:grpSpPr>
            <a:xfrm>
              <a:off x="-487678" y="1262854"/>
              <a:ext cx="10340181" cy="5095948"/>
              <a:chOff x="296825" y="749039"/>
              <a:chExt cx="9269631" cy="4660113"/>
            </a:xfrm>
          </p:grpSpPr>
          <p:pic>
            <p:nvPicPr>
              <p:cNvPr id="1026" name="E9064B3D-06E2-47A7-B7A0-846CF4D22B1B" descr="9C32BEF4-5C94-4276-9759-643B3949D940@unwire">
                <a:extLst>
                  <a:ext uri="{FF2B5EF4-FFF2-40B4-BE49-F238E27FC236}">
                    <a16:creationId xmlns:a16="http://schemas.microsoft.com/office/drawing/2014/main" id="{86BBFC08-56E4-4515-AC58-86EB91A53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5" y="789879"/>
                <a:ext cx="2597043" cy="461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FCBBBF97-268F-497F-A030-8BFB3E5F99CD" descr="23323385-C60C-49E1-8286-EA6AA963CAEE@unwire">
                <a:extLst>
                  <a:ext uri="{FF2B5EF4-FFF2-40B4-BE49-F238E27FC236}">
                    <a16:creationId xmlns:a16="http://schemas.microsoft.com/office/drawing/2014/main" id="{8E2D68E1-CB63-4E0A-98D0-4CA6AA80F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452" y="749039"/>
                <a:ext cx="2620004" cy="4660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3" name="Picture 2" descr="A screenshot of a cell phone&#10;&#10;Description generated with very high confidence">
              <a:extLst>
                <a:ext uri="{FF2B5EF4-FFF2-40B4-BE49-F238E27FC236}">
                  <a16:creationId xmlns:a16="http://schemas.microsoft.com/office/drawing/2014/main" id="{33B97BEA-5D71-4598-AFAD-A12EC6B53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903" y="1262853"/>
              <a:ext cx="2785740" cy="50959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11" name="TextBox 10">
            <a:extLst>
              <a:ext uri="{FF2B5EF4-FFF2-40B4-BE49-F238E27FC236}">
                <a16:creationId xmlns:a16="http://schemas.microsoft.com/office/drawing/2014/main" id="{189EF745-E69F-41D0-AA85-20E1323E54C7}"/>
              </a:ext>
            </a:extLst>
          </p:cNvPr>
          <p:cNvSpPr txBox="1"/>
          <p:nvPr/>
        </p:nvSpPr>
        <p:spPr>
          <a:xfrm>
            <a:off x="806775" y="1282944"/>
            <a:ext cx="1409700" cy="369332"/>
          </a:xfrm>
          <a:prstGeom prst="rect">
            <a:avLst/>
          </a:prstGeom>
          <a:noFill/>
        </p:spPr>
        <p:txBody>
          <a:bodyPr wrap="square" rtlCol="0">
            <a:spAutoFit/>
          </a:bodyPr>
          <a:lstStyle/>
          <a:p>
            <a:pPr algn="ctr"/>
            <a:r>
              <a:rPr lang="en-US" b="1" i="1" dirty="0"/>
              <a:t>Intro Screen</a:t>
            </a:r>
          </a:p>
        </p:txBody>
      </p:sp>
      <p:sp>
        <p:nvSpPr>
          <p:cNvPr id="12" name="TextBox 11">
            <a:extLst>
              <a:ext uri="{FF2B5EF4-FFF2-40B4-BE49-F238E27FC236}">
                <a16:creationId xmlns:a16="http://schemas.microsoft.com/office/drawing/2014/main" id="{EF3CF569-4B42-4A0F-BB9B-A8C84D17DF5B}"/>
              </a:ext>
            </a:extLst>
          </p:cNvPr>
          <p:cNvSpPr txBox="1"/>
          <p:nvPr/>
        </p:nvSpPr>
        <p:spPr>
          <a:xfrm>
            <a:off x="3934127" y="1281552"/>
            <a:ext cx="1409700" cy="369332"/>
          </a:xfrm>
          <a:prstGeom prst="rect">
            <a:avLst/>
          </a:prstGeom>
          <a:noFill/>
        </p:spPr>
        <p:txBody>
          <a:bodyPr wrap="square" rtlCol="0">
            <a:spAutoFit/>
          </a:bodyPr>
          <a:lstStyle/>
          <a:p>
            <a:pPr algn="ctr"/>
            <a:r>
              <a:rPr lang="en-US" b="1" i="1" dirty="0"/>
              <a:t>Rideshare</a:t>
            </a:r>
          </a:p>
        </p:txBody>
      </p:sp>
      <p:sp>
        <p:nvSpPr>
          <p:cNvPr id="13" name="TextBox 12">
            <a:extLst>
              <a:ext uri="{FF2B5EF4-FFF2-40B4-BE49-F238E27FC236}">
                <a16:creationId xmlns:a16="http://schemas.microsoft.com/office/drawing/2014/main" id="{4CB045CC-130E-4FE5-A956-F64185A8FEC5}"/>
              </a:ext>
            </a:extLst>
          </p:cNvPr>
          <p:cNvSpPr txBox="1"/>
          <p:nvPr/>
        </p:nvSpPr>
        <p:spPr>
          <a:xfrm>
            <a:off x="6938093" y="1281552"/>
            <a:ext cx="1409700" cy="369332"/>
          </a:xfrm>
          <a:prstGeom prst="rect">
            <a:avLst/>
          </a:prstGeom>
          <a:noFill/>
        </p:spPr>
        <p:txBody>
          <a:bodyPr wrap="square" rtlCol="0">
            <a:spAutoFit/>
          </a:bodyPr>
          <a:lstStyle/>
          <a:p>
            <a:pPr algn="ctr"/>
            <a:r>
              <a:rPr lang="en-US" b="1" i="1" dirty="0"/>
              <a:t>Scooter</a:t>
            </a:r>
          </a:p>
        </p:txBody>
      </p:sp>
      <p:sp>
        <p:nvSpPr>
          <p:cNvPr id="14" name="Rectangle 13">
            <a:extLst>
              <a:ext uri="{FF2B5EF4-FFF2-40B4-BE49-F238E27FC236}">
                <a16:creationId xmlns:a16="http://schemas.microsoft.com/office/drawing/2014/main" id="{483359AE-B363-4D86-BE4C-7BBE5B37F01E}"/>
              </a:ext>
            </a:extLst>
          </p:cNvPr>
          <p:cNvSpPr/>
          <p:nvPr/>
        </p:nvSpPr>
        <p:spPr>
          <a:xfrm>
            <a:off x="2563837" y="326690"/>
            <a:ext cx="6096000" cy="553998"/>
          </a:xfrm>
          <a:prstGeom prst="rect">
            <a:avLst/>
          </a:prstGeom>
        </p:spPr>
        <p:txBody>
          <a:bodyPr>
            <a:spAutoFit/>
          </a:bodyPr>
          <a:lstStyle/>
          <a:p>
            <a:r>
              <a:rPr lang="en-US" sz="3000" b="1" dirty="0">
                <a:latin typeface="Franklin Gothic Demi" panose="020B0703020102020204" pitchFamily="34" charset="0"/>
              </a:rPr>
              <a:t>Other Modes of Service</a:t>
            </a:r>
          </a:p>
        </p:txBody>
      </p:sp>
      <p:pic>
        <p:nvPicPr>
          <p:cNvPr id="15" name="Picture 14">
            <a:extLst>
              <a:ext uri="{FF2B5EF4-FFF2-40B4-BE49-F238E27FC236}">
                <a16:creationId xmlns:a16="http://schemas.microsoft.com/office/drawing/2014/main" id="{39C4FEE2-E160-46AA-8FF1-AB5FC659BE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6448766"/>
            <a:ext cx="1228113" cy="390459"/>
          </a:xfrm>
          <a:prstGeom prst="rect">
            <a:avLst/>
          </a:prstGeom>
        </p:spPr>
      </p:pic>
    </p:spTree>
    <p:extLst>
      <p:ext uri="{BB962C8B-B14F-4D97-AF65-F5344CB8AC3E}">
        <p14:creationId xmlns:p14="http://schemas.microsoft.com/office/powerpoint/2010/main" val="1162032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AA4CC8-0C92-4205-AA68-EFD2501DB466}"/>
              </a:ext>
            </a:extLst>
          </p:cNvPr>
          <p:cNvGrpSpPr/>
          <p:nvPr/>
        </p:nvGrpSpPr>
        <p:grpSpPr>
          <a:xfrm>
            <a:off x="496389" y="1367245"/>
            <a:ext cx="8311027" cy="4831565"/>
            <a:chOff x="914399" y="1064376"/>
            <a:chExt cx="10393447" cy="5432218"/>
          </a:xfrm>
        </p:grpSpPr>
        <p:grpSp>
          <p:nvGrpSpPr>
            <p:cNvPr id="2" name="Group 1">
              <a:extLst>
                <a:ext uri="{FF2B5EF4-FFF2-40B4-BE49-F238E27FC236}">
                  <a16:creationId xmlns:a16="http://schemas.microsoft.com/office/drawing/2014/main" id="{C749F332-A5C8-4B56-8F96-162C7EF012C5}"/>
                </a:ext>
              </a:extLst>
            </p:cNvPr>
            <p:cNvGrpSpPr/>
            <p:nvPr/>
          </p:nvGrpSpPr>
          <p:grpSpPr>
            <a:xfrm>
              <a:off x="914399" y="1591467"/>
              <a:ext cx="10393447" cy="4905127"/>
              <a:chOff x="1993360" y="1591467"/>
              <a:chExt cx="8235082" cy="4366523"/>
            </a:xfrm>
          </p:grpSpPr>
          <p:pic>
            <p:nvPicPr>
              <p:cNvPr id="3" name="Picture 2" descr="A screenshot of a cell phone&#10;&#10;Description generated with very high confidence">
                <a:extLst>
                  <a:ext uri="{FF2B5EF4-FFF2-40B4-BE49-F238E27FC236}">
                    <a16:creationId xmlns:a16="http://schemas.microsoft.com/office/drawing/2014/main" id="{4C927093-BA21-4316-B0D9-8252A0688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360" y="1615008"/>
                <a:ext cx="2436141" cy="4342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screenshot of a cell phone&#10;&#10;Description generated with very high confidence">
                <a:extLst>
                  <a:ext uri="{FF2B5EF4-FFF2-40B4-BE49-F238E27FC236}">
                    <a16:creationId xmlns:a16="http://schemas.microsoft.com/office/drawing/2014/main" id="{80B12C1C-AA78-4175-B233-4575102C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7930" y="1591470"/>
                <a:ext cx="2436141" cy="43330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screenshot of a cell phone&#10;&#10;Description generated with very high confidence">
                <a:extLst>
                  <a:ext uri="{FF2B5EF4-FFF2-40B4-BE49-F238E27FC236}">
                    <a16:creationId xmlns:a16="http://schemas.microsoft.com/office/drawing/2014/main" id="{8282B6FC-9256-4FDF-8099-970B0A1B1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301" y="1591467"/>
                <a:ext cx="2436141" cy="43330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18" name="TextBox 17">
              <a:extLst>
                <a:ext uri="{FF2B5EF4-FFF2-40B4-BE49-F238E27FC236}">
                  <a16:creationId xmlns:a16="http://schemas.microsoft.com/office/drawing/2014/main" id="{86F04878-54D2-4C29-B0BA-4FC71DF64D49}"/>
                </a:ext>
              </a:extLst>
            </p:cNvPr>
            <p:cNvSpPr txBox="1"/>
            <p:nvPr/>
          </p:nvSpPr>
          <p:spPr>
            <a:xfrm>
              <a:off x="1496743" y="1064376"/>
              <a:ext cx="2174112" cy="415247"/>
            </a:xfrm>
            <a:prstGeom prst="rect">
              <a:avLst/>
            </a:prstGeom>
            <a:noFill/>
          </p:spPr>
          <p:txBody>
            <a:bodyPr wrap="square" rtlCol="0">
              <a:spAutoFit/>
            </a:bodyPr>
            <a:lstStyle/>
            <a:p>
              <a:pPr algn="ctr"/>
              <a:r>
                <a:rPr lang="en-US" b="1" i="1" dirty="0"/>
                <a:t>Events &amp; Offers</a:t>
              </a:r>
            </a:p>
          </p:txBody>
        </p:sp>
        <p:sp>
          <p:nvSpPr>
            <p:cNvPr id="19" name="TextBox 18">
              <a:extLst>
                <a:ext uri="{FF2B5EF4-FFF2-40B4-BE49-F238E27FC236}">
                  <a16:creationId xmlns:a16="http://schemas.microsoft.com/office/drawing/2014/main" id="{D8D39829-921B-41D1-B960-6D92C3ECA7F3}"/>
                </a:ext>
              </a:extLst>
            </p:cNvPr>
            <p:cNvSpPr txBox="1"/>
            <p:nvPr/>
          </p:nvSpPr>
          <p:spPr>
            <a:xfrm>
              <a:off x="5324418" y="1073150"/>
              <a:ext cx="1409700" cy="369332"/>
            </a:xfrm>
            <a:prstGeom prst="rect">
              <a:avLst/>
            </a:prstGeom>
            <a:noFill/>
          </p:spPr>
          <p:txBody>
            <a:bodyPr wrap="square" rtlCol="0">
              <a:spAutoFit/>
            </a:bodyPr>
            <a:lstStyle/>
            <a:p>
              <a:pPr algn="ctr"/>
              <a:r>
                <a:rPr lang="en-US" b="1" i="1" dirty="0"/>
                <a:t>Wallet</a:t>
              </a:r>
            </a:p>
          </p:txBody>
        </p:sp>
        <p:sp>
          <p:nvSpPr>
            <p:cNvPr id="20" name="TextBox 19">
              <a:extLst>
                <a:ext uri="{FF2B5EF4-FFF2-40B4-BE49-F238E27FC236}">
                  <a16:creationId xmlns:a16="http://schemas.microsoft.com/office/drawing/2014/main" id="{71F805F3-912C-4D34-8160-1F82DFDD1A9B}"/>
                </a:ext>
              </a:extLst>
            </p:cNvPr>
            <p:cNvSpPr txBox="1"/>
            <p:nvPr/>
          </p:nvSpPr>
          <p:spPr>
            <a:xfrm>
              <a:off x="9159386" y="1064376"/>
              <a:ext cx="1587524" cy="415247"/>
            </a:xfrm>
            <a:prstGeom prst="rect">
              <a:avLst/>
            </a:prstGeom>
            <a:noFill/>
          </p:spPr>
          <p:txBody>
            <a:bodyPr wrap="square" rtlCol="0">
              <a:spAutoFit/>
            </a:bodyPr>
            <a:lstStyle/>
            <a:p>
              <a:pPr algn="ctr"/>
              <a:r>
                <a:rPr lang="en-US" b="1" i="1" dirty="0"/>
                <a:t>Receipting</a:t>
              </a:r>
            </a:p>
          </p:txBody>
        </p:sp>
      </p:grpSp>
      <p:sp>
        <p:nvSpPr>
          <p:cNvPr id="11" name="Rectangle 10">
            <a:extLst>
              <a:ext uri="{FF2B5EF4-FFF2-40B4-BE49-F238E27FC236}">
                <a16:creationId xmlns:a16="http://schemas.microsoft.com/office/drawing/2014/main" id="{8E8635D3-D3AB-4F48-8E82-6AEE2AD954EF}"/>
              </a:ext>
            </a:extLst>
          </p:cNvPr>
          <p:cNvSpPr/>
          <p:nvPr/>
        </p:nvSpPr>
        <p:spPr>
          <a:xfrm>
            <a:off x="3478442" y="163274"/>
            <a:ext cx="6096000" cy="553998"/>
          </a:xfrm>
          <a:prstGeom prst="rect">
            <a:avLst/>
          </a:prstGeom>
        </p:spPr>
        <p:txBody>
          <a:bodyPr>
            <a:spAutoFit/>
          </a:bodyPr>
          <a:lstStyle/>
          <a:p>
            <a:r>
              <a:rPr lang="en-US" sz="3000" b="1" dirty="0">
                <a:latin typeface="Franklin Gothic Demi" panose="020B0703020102020204" pitchFamily="34" charset="0"/>
              </a:rPr>
              <a:t>Other Features</a:t>
            </a:r>
          </a:p>
        </p:txBody>
      </p:sp>
      <p:pic>
        <p:nvPicPr>
          <p:cNvPr id="13" name="Picture 12">
            <a:extLst>
              <a:ext uri="{FF2B5EF4-FFF2-40B4-BE49-F238E27FC236}">
                <a16:creationId xmlns:a16="http://schemas.microsoft.com/office/drawing/2014/main" id="{6674995C-1379-4F4A-9448-C7F4CABDB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3371" y="6386094"/>
            <a:ext cx="964228" cy="306561"/>
          </a:xfrm>
          <a:prstGeom prst="rect">
            <a:avLst/>
          </a:prstGeom>
        </p:spPr>
      </p:pic>
    </p:spTree>
    <p:extLst>
      <p:ext uri="{BB962C8B-B14F-4D97-AF65-F5344CB8AC3E}">
        <p14:creationId xmlns:p14="http://schemas.microsoft.com/office/powerpoint/2010/main" val="1687878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7EA3F5BE-E7E2-4056-AF12-7FE321721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9017" y="1614658"/>
            <a:ext cx="2738109" cy="4870184"/>
          </a:xfrm>
          <a:prstGeom prst="round2DiagRect">
            <a:avLst>
              <a:gd name="adj1" fmla="val 16667"/>
              <a:gd name="adj2" fmla="val 293"/>
            </a:avLst>
          </a:prstGeom>
          <a:ln w="88900" cap="sq">
            <a:solidFill>
              <a:srgbClr val="FFFFFF"/>
            </a:solidFill>
            <a:miter lim="800000"/>
          </a:ln>
          <a:effectLst>
            <a:outerShdw blurRad="254000" algn="tl" rotWithShape="0">
              <a:srgbClr val="000000">
                <a:alpha val="43000"/>
              </a:srgbClr>
            </a:outerShdw>
          </a:effectLst>
        </p:spPr>
      </p:pic>
      <p:pic>
        <p:nvPicPr>
          <p:cNvPr id="5" name="Picture 4" descr="A screenshot of a cell phone&#10;&#10;Description generated with high confidence">
            <a:extLst>
              <a:ext uri="{FF2B5EF4-FFF2-40B4-BE49-F238E27FC236}">
                <a16:creationId xmlns:a16="http://schemas.microsoft.com/office/drawing/2014/main" id="{EA75E5B4-4169-46A7-AC04-BB0581668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62" y="1614658"/>
            <a:ext cx="2731206" cy="4857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BD14B8E-C7ED-48DC-9140-5A64D1438E9A}"/>
              </a:ext>
            </a:extLst>
          </p:cNvPr>
          <p:cNvSpPr txBox="1"/>
          <p:nvPr/>
        </p:nvSpPr>
        <p:spPr>
          <a:xfrm>
            <a:off x="1666308" y="1092755"/>
            <a:ext cx="1409700" cy="369332"/>
          </a:xfrm>
          <a:prstGeom prst="rect">
            <a:avLst/>
          </a:prstGeom>
          <a:noFill/>
        </p:spPr>
        <p:txBody>
          <a:bodyPr wrap="square" rtlCol="0">
            <a:spAutoFit/>
          </a:bodyPr>
          <a:lstStyle/>
          <a:p>
            <a:pPr algn="ctr"/>
            <a:r>
              <a:rPr lang="en-US" b="1" i="1" dirty="0"/>
              <a:t>Biometrics</a:t>
            </a:r>
          </a:p>
        </p:txBody>
      </p:sp>
      <p:sp>
        <p:nvSpPr>
          <p:cNvPr id="7" name="TextBox 6">
            <a:extLst>
              <a:ext uri="{FF2B5EF4-FFF2-40B4-BE49-F238E27FC236}">
                <a16:creationId xmlns:a16="http://schemas.microsoft.com/office/drawing/2014/main" id="{6B1EC1AE-C905-480E-ACCD-2B7B196D6C42}"/>
              </a:ext>
            </a:extLst>
          </p:cNvPr>
          <p:cNvSpPr txBox="1"/>
          <p:nvPr/>
        </p:nvSpPr>
        <p:spPr>
          <a:xfrm>
            <a:off x="6355375" y="1092755"/>
            <a:ext cx="1409700" cy="369332"/>
          </a:xfrm>
          <a:prstGeom prst="rect">
            <a:avLst/>
          </a:prstGeom>
          <a:noFill/>
        </p:spPr>
        <p:txBody>
          <a:bodyPr wrap="square" rtlCol="0">
            <a:spAutoFit/>
          </a:bodyPr>
          <a:lstStyle/>
          <a:p>
            <a:pPr algn="ctr"/>
            <a:r>
              <a:rPr lang="en-US" b="1" i="1" dirty="0"/>
              <a:t>“More”</a:t>
            </a:r>
          </a:p>
        </p:txBody>
      </p:sp>
      <p:sp>
        <p:nvSpPr>
          <p:cNvPr id="9" name="Rectangle 8">
            <a:extLst>
              <a:ext uri="{FF2B5EF4-FFF2-40B4-BE49-F238E27FC236}">
                <a16:creationId xmlns:a16="http://schemas.microsoft.com/office/drawing/2014/main" id="{FB4983B7-0BD8-4420-A344-8A7EE77D9B36}"/>
              </a:ext>
            </a:extLst>
          </p:cNvPr>
          <p:cNvSpPr/>
          <p:nvPr/>
        </p:nvSpPr>
        <p:spPr>
          <a:xfrm>
            <a:off x="3234136" y="160211"/>
            <a:ext cx="6096000" cy="553998"/>
          </a:xfrm>
          <a:prstGeom prst="rect">
            <a:avLst/>
          </a:prstGeom>
        </p:spPr>
        <p:txBody>
          <a:bodyPr>
            <a:spAutoFit/>
          </a:bodyPr>
          <a:lstStyle/>
          <a:p>
            <a:r>
              <a:rPr lang="en-US" sz="3000" b="1" dirty="0">
                <a:latin typeface="Franklin Gothic Demi" panose="020B0703020102020204" pitchFamily="34" charset="0"/>
              </a:rPr>
              <a:t>Other Features</a:t>
            </a:r>
          </a:p>
        </p:txBody>
      </p:sp>
      <p:pic>
        <p:nvPicPr>
          <p:cNvPr id="8" name="Picture 7">
            <a:extLst>
              <a:ext uri="{FF2B5EF4-FFF2-40B4-BE49-F238E27FC236}">
                <a16:creationId xmlns:a16="http://schemas.microsoft.com/office/drawing/2014/main" id="{5F96DCF4-4A60-4D4E-89C5-D929A1844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688" y="6270233"/>
            <a:ext cx="1414645" cy="449764"/>
          </a:xfrm>
          <a:prstGeom prst="rect">
            <a:avLst/>
          </a:prstGeom>
        </p:spPr>
      </p:pic>
    </p:spTree>
    <p:extLst>
      <p:ext uri="{BB962C8B-B14F-4D97-AF65-F5344CB8AC3E}">
        <p14:creationId xmlns:p14="http://schemas.microsoft.com/office/powerpoint/2010/main" val="2013848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FA55A-E17A-432C-BC78-0DD2002CE340}"/>
              </a:ext>
            </a:extLst>
          </p:cNvPr>
          <p:cNvSpPr>
            <a:spLocks noGrp="1"/>
          </p:cNvSpPr>
          <p:nvPr>
            <p:ph type="title"/>
          </p:nvPr>
        </p:nvSpPr>
        <p:spPr/>
        <p:txBody>
          <a:bodyPr/>
          <a:lstStyle/>
          <a:p>
            <a:r>
              <a:rPr lang="en-US" dirty="0"/>
              <a:t>GoPass</a:t>
            </a:r>
            <a:br>
              <a:rPr lang="en-US" dirty="0"/>
            </a:br>
            <a:r>
              <a:rPr lang="en-US" dirty="0"/>
              <a:t>Roadmap</a:t>
            </a:r>
          </a:p>
        </p:txBody>
      </p:sp>
      <p:sp>
        <p:nvSpPr>
          <p:cNvPr id="2" name="Text Placeholder 1">
            <a:extLst>
              <a:ext uri="{FF2B5EF4-FFF2-40B4-BE49-F238E27FC236}">
                <a16:creationId xmlns:a16="http://schemas.microsoft.com/office/drawing/2014/main" id="{8F421EFC-588B-4F3E-8A23-299EC3EAA4D3}"/>
              </a:ext>
            </a:extLst>
          </p:cNvPr>
          <p:cNvSpPr>
            <a:spLocks noGrp="1"/>
          </p:cNvSpPr>
          <p:nvPr>
            <p:ph type="body" sz="quarter" idx="10"/>
          </p:nvPr>
        </p:nvSpPr>
        <p:spPr>
          <a:xfrm>
            <a:off x="628650" y="1724298"/>
            <a:ext cx="7937863" cy="2838994"/>
          </a:xfrm>
        </p:spPr>
        <p:txBody>
          <a:bodyPr/>
          <a:lstStyle/>
          <a:p>
            <a:pPr marL="285750" indent="-285750"/>
            <a:r>
              <a:rPr lang="en-US" sz="2400" dirty="0"/>
              <a:t>Continue with full integration of mobility options to include Paratransit, micromobility and ride-hailing services</a:t>
            </a:r>
          </a:p>
          <a:p>
            <a:pPr marL="285750" indent="-285750"/>
            <a:r>
              <a:rPr lang="en-US" sz="2400" dirty="0"/>
              <a:t>Incorporate AI/AR intelligence which will empower persons with disabilities to use smartphones</a:t>
            </a:r>
          </a:p>
          <a:p>
            <a:pPr marL="285750" indent="-285750"/>
            <a:r>
              <a:rPr lang="en-US" sz="2400" dirty="0"/>
              <a:t>Develop web-based journey planner for non-smartphone users to plan and book trips without needing an app</a:t>
            </a:r>
          </a:p>
          <a:p>
            <a:pPr marL="285750" indent="-285750"/>
            <a:r>
              <a:rPr lang="en-US" sz="2400" dirty="0"/>
              <a:t>Provide real-time traffic information to encourage public transit to alleviate congestion in the region</a:t>
            </a:r>
          </a:p>
          <a:p>
            <a:pPr marL="285750" indent="-285750"/>
            <a:r>
              <a:rPr lang="en-US" sz="2400" dirty="0"/>
              <a:t>Enrich app platform through continued redesign and modernization</a:t>
            </a:r>
          </a:p>
          <a:p>
            <a:pPr marL="285750" indent="-285750"/>
            <a:endParaRPr lang="en-US" dirty="0"/>
          </a:p>
        </p:txBody>
      </p:sp>
    </p:spTree>
    <p:extLst>
      <p:ext uri="{BB962C8B-B14F-4D97-AF65-F5344CB8AC3E}">
        <p14:creationId xmlns:p14="http://schemas.microsoft.com/office/powerpoint/2010/main" val="364189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112888153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App Journey</a:t>
            </a:r>
          </a:p>
        </p:txBody>
      </p:sp>
    </p:spTree>
    <p:extLst>
      <p:ext uri="{BB962C8B-B14F-4D97-AF65-F5344CB8AC3E}">
        <p14:creationId xmlns:p14="http://schemas.microsoft.com/office/powerpoint/2010/main" val="14517999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C274C89-611C-4634-98DE-8B7287CA8D62}"/>
              </a:ext>
            </a:extLst>
          </p:cNvPr>
          <p:cNvSpPr/>
          <p:nvPr/>
        </p:nvSpPr>
        <p:spPr>
          <a:xfrm>
            <a:off x="177469" y="1637056"/>
            <a:ext cx="8757525" cy="44241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Title 2">
            <a:extLst>
              <a:ext uri="{FF2B5EF4-FFF2-40B4-BE49-F238E27FC236}">
                <a16:creationId xmlns:a16="http://schemas.microsoft.com/office/drawing/2014/main" id="{1A5F0A37-239C-4990-9648-749F9719551F}"/>
              </a:ext>
            </a:extLst>
          </p:cNvPr>
          <p:cNvSpPr>
            <a:spLocks noGrp="1"/>
          </p:cNvSpPr>
          <p:nvPr>
            <p:ph type="title"/>
          </p:nvPr>
        </p:nvSpPr>
        <p:spPr>
          <a:xfrm>
            <a:off x="93869" y="208107"/>
            <a:ext cx="7996157" cy="1082291"/>
          </a:xfrm>
        </p:spPr>
        <p:txBody>
          <a:bodyPr>
            <a:normAutofit/>
          </a:bodyPr>
          <a:lstStyle/>
          <a:p>
            <a:r>
              <a:rPr lang="en-US" dirty="0">
                <a:latin typeface="Franklin Gothic Demi" panose="020B0703020102020204" pitchFamily="34" charset="0"/>
              </a:rPr>
              <a:t>GoPass Journey</a:t>
            </a:r>
          </a:p>
        </p:txBody>
      </p:sp>
      <p:sp>
        <p:nvSpPr>
          <p:cNvPr id="23" name="Rectangle 22">
            <a:extLst>
              <a:ext uri="{FF2B5EF4-FFF2-40B4-BE49-F238E27FC236}">
                <a16:creationId xmlns:a16="http://schemas.microsoft.com/office/drawing/2014/main" id="{97EC569F-C2F5-42F0-A4A7-6AE987121B84}"/>
              </a:ext>
            </a:extLst>
          </p:cNvPr>
          <p:cNvSpPr/>
          <p:nvPr/>
        </p:nvSpPr>
        <p:spPr>
          <a:xfrm flipV="1">
            <a:off x="162286" y="1076130"/>
            <a:ext cx="534458" cy="84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00867E9-3E5A-4E9D-BBD6-54BEA2FC2A36}"/>
              </a:ext>
            </a:extLst>
          </p:cNvPr>
          <p:cNvGrpSpPr/>
          <p:nvPr/>
        </p:nvGrpSpPr>
        <p:grpSpPr>
          <a:xfrm>
            <a:off x="277394" y="1889532"/>
            <a:ext cx="8513685" cy="3892338"/>
            <a:chOff x="1394081" y="1877268"/>
            <a:chExt cx="9375841" cy="4150046"/>
          </a:xfrm>
        </p:grpSpPr>
        <p:sp>
          <p:nvSpPr>
            <p:cNvPr id="43" name="TextBox 42">
              <a:extLst>
                <a:ext uri="{FF2B5EF4-FFF2-40B4-BE49-F238E27FC236}">
                  <a16:creationId xmlns:a16="http://schemas.microsoft.com/office/drawing/2014/main" id="{0CA43403-4DB0-45E0-957D-E52B4E8FCACE}"/>
                </a:ext>
              </a:extLst>
            </p:cNvPr>
            <p:cNvSpPr txBox="1"/>
            <p:nvPr/>
          </p:nvSpPr>
          <p:spPr>
            <a:xfrm>
              <a:off x="6812693" y="2008053"/>
              <a:ext cx="1342239" cy="3258661"/>
            </a:xfrm>
            <a:prstGeom prst="rect">
              <a:avLst/>
            </a:prstGeom>
            <a:solidFill>
              <a:srgbClr val="3285BE"/>
            </a:solidFill>
          </p:spPr>
          <p:txBody>
            <a:bodyPr wrap="square" rtlCol="0">
              <a:spAutoFit/>
            </a:bodyPr>
            <a:lstStyle/>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100" i="1" dirty="0"/>
            </a:p>
            <a:p>
              <a:pPr algn="ctr"/>
              <a:endParaRPr lang="en-US" sz="1200" dirty="0"/>
            </a:p>
          </p:txBody>
        </p:sp>
        <p:sp>
          <p:nvSpPr>
            <p:cNvPr id="35" name="TextBox 34">
              <a:extLst>
                <a:ext uri="{FF2B5EF4-FFF2-40B4-BE49-F238E27FC236}">
                  <a16:creationId xmlns:a16="http://schemas.microsoft.com/office/drawing/2014/main" id="{E576E0CD-C17D-40B3-A9C0-26ADC0F01E42}"/>
                </a:ext>
              </a:extLst>
            </p:cNvPr>
            <p:cNvSpPr txBox="1"/>
            <p:nvPr/>
          </p:nvSpPr>
          <p:spPr>
            <a:xfrm>
              <a:off x="9453092" y="2017957"/>
              <a:ext cx="1219980" cy="1968925"/>
            </a:xfrm>
            <a:prstGeom prst="rect">
              <a:avLst/>
            </a:prstGeom>
            <a:solidFill>
              <a:schemeClr val="bg1">
                <a:lumMod val="50000"/>
                <a:alpha val="32000"/>
              </a:schemeClr>
            </a:solidFill>
            <a:ln>
              <a:noFill/>
            </a:ln>
          </p:spPr>
          <p:txBody>
            <a:bodyPr wrap="square" rtlCol="0">
              <a:spAutoFit/>
            </a:bodyPr>
            <a:lstStyle/>
            <a:p>
              <a:pPr algn="ctr"/>
              <a:r>
                <a:rPr lang="en-US" sz="1200" b="1" i="1" dirty="0">
                  <a:solidFill>
                    <a:srgbClr val="2F5597"/>
                  </a:solidFill>
                </a:rPr>
                <a:t>GoPass 3.0</a:t>
              </a:r>
            </a:p>
            <a:p>
              <a:pPr algn="ctr"/>
              <a:endParaRPr lang="en-US" sz="1200" b="1" i="1" dirty="0">
                <a:solidFill>
                  <a:srgbClr val="2F5597"/>
                </a:solidFill>
              </a:endParaRPr>
            </a:p>
            <a:p>
              <a:pPr marL="171450" indent="-171450">
                <a:buFont typeface="Arial" panose="020B0604020202020204" pitchFamily="34" charset="0"/>
                <a:buChar char="•"/>
              </a:pPr>
              <a:r>
                <a:rPr lang="en-US" sz="1100" i="1" dirty="0"/>
                <a:t>Multimodal</a:t>
              </a:r>
            </a:p>
            <a:p>
              <a:pPr marL="171450" indent="-171450">
                <a:buFont typeface="Arial" panose="020B0604020202020204" pitchFamily="34" charset="0"/>
                <a:buChar char="•"/>
              </a:pPr>
              <a:r>
                <a:rPr lang="en-US" sz="1100" i="1" dirty="0"/>
                <a:t>Microtransit</a:t>
              </a:r>
            </a:p>
            <a:p>
              <a:pPr marL="171450" indent="-171450">
                <a:buFont typeface="Arial" panose="020B0604020202020204" pitchFamily="34" charset="0"/>
                <a:buChar char="•"/>
              </a:pPr>
              <a:r>
                <a:rPr lang="en-US" sz="1100" i="1" dirty="0"/>
                <a:t>UberPool</a:t>
              </a:r>
            </a:p>
            <a:p>
              <a:pPr marL="171450" indent="-171450">
                <a:buFont typeface="Arial" panose="020B0604020202020204" pitchFamily="34" charset="0"/>
                <a:buChar char="•"/>
              </a:pPr>
              <a:r>
                <a:rPr lang="en-US" sz="1100" i="1" dirty="0"/>
                <a:t>Bird</a:t>
              </a:r>
            </a:p>
            <a:p>
              <a:pPr marL="171450" indent="-171450">
                <a:buFont typeface="Arial" panose="020B0604020202020204" pitchFamily="34" charset="0"/>
                <a:buChar char="•"/>
              </a:pPr>
              <a:r>
                <a:rPr lang="en-US" sz="1100" i="1" dirty="0"/>
                <a:t>Rideshare choices</a:t>
              </a:r>
            </a:p>
            <a:p>
              <a:endParaRPr lang="en-US" sz="1200" dirty="0"/>
            </a:p>
            <a:p>
              <a:endParaRPr lang="en-US" sz="1200" dirty="0"/>
            </a:p>
          </p:txBody>
        </p:sp>
        <p:sp>
          <p:nvSpPr>
            <p:cNvPr id="6" name="TextBox 5">
              <a:extLst>
                <a:ext uri="{FF2B5EF4-FFF2-40B4-BE49-F238E27FC236}">
                  <a16:creationId xmlns:a16="http://schemas.microsoft.com/office/drawing/2014/main" id="{D3A87831-C1ED-4373-AE88-0CCFE658F234}"/>
                </a:ext>
              </a:extLst>
            </p:cNvPr>
            <p:cNvSpPr txBox="1"/>
            <p:nvPr/>
          </p:nvSpPr>
          <p:spPr>
            <a:xfrm>
              <a:off x="1524000" y="2033158"/>
              <a:ext cx="1219980" cy="1648961"/>
            </a:xfrm>
            <a:prstGeom prst="rect">
              <a:avLst/>
            </a:prstGeom>
            <a:solidFill>
              <a:schemeClr val="bg1">
                <a:lumMod val="50000"/>
                <a:alpha val="32000"/>
              </a:schemeClr>
            </a:solidFill>
            <a:ln>
              <a:noFill/>
            </a:ln>
          </p:spPr>
          <p:txBody>
            <a:bodyPr wrap="square" rtlCol="0">
              <a:spAutoFit/>
            </a:bodyPr>
            <a:lstStyle/>
            <a:p>
              <a:pPr algn="ctr"/>
              <a:r>
                <a:rPr lang="en-US" sz="1200" b="1" i="1" dirty="0">
                  <a:solidFill>
                    <a:srgbClr val="2F5597"/>
                  </a:solidFill>
                </a:rPr>
                <a:t>GoPass 1.0</a:t>
              </a:r>
            </a:p>
            <a:p>
              <a:pPr algn="ctr"/>
              <a:endParaRPr lang="en-US" sz="1200" b="1" i="1" dirty="0">
                <a:solidFill>
                  <a:srgbClr val="2F5597"/>
                </a:solidFill>
              </a:endParaRPr>
            </a:p>
            <a:p>
              <a:pPr marL="171450" indent="-171450">
                <a:buFont typeface="Arial" panose="020B0604020202020204" pitchFamily="34" charset="0"/>
                <a:buChar char="•"/>
              </a:pPr>
              <a:r>
                <a:rPr lang="en-US" sz="1200" i="1" dirty="0"/>
                <a:t>Ticketing</a:t>
              </a:r>
            </a:p>
            <a:p>
              <a:pPr marL="171450" indent="-171450">
                <a:buFont typeface="Arial" panose="020B0604020202020204" pitchFamily="34" charset="0"/>
                <a:buChar char="•"/>
              </a:pPr>
              <a:r>
                <a:rPr lang="en-US" sz="1200" i="1" dirty="0"/>
                <a:t>Trip planning</a:t>
              </a:r>
            </a:p>
            <a:p>
              <a:pPr marL="171450" indent="-171450">
                <a:buFont typeface="Arial" panose="020B0604020202020204" pitchFamily="34" charset="0"/>
                <a:buChar char="•"/>
              </a:pPr>
              <a:r>
                <a:rPr lang="en-US" sz="1200" i="1" dirty="0"/>
                <a:t>Special events and offers</a:t>
              </a:r>
            </a:p>
            <a:p>
              <a:pPr marL="171450" indent="-171450">
                <a:buFont typeface="Arial" panose="020B0604020202020204" pitchFamily="34" charset="0"/>
                <a:buChar char="•"/>
              </a:pPr>
              <a:r>
                <a:rPr lang="en-US" sz="1200" i="1" dirty="0"/>
                <a:t>Regional  app</a:t>
              </a:r>
              <a:endParaRPr lang="en-US" sz="1200" dirty="0"/>
            </a:p>
            <a:p>
              <a:endParaRPr lang="en-US" sz="1200" dirty="0"/>
            </a:p>
            <a:p>
              <a:endParaRPr lang="en-US" sz="1200" dirty="0"/>
            </a:p>
            <a:p>
              <a:endParaRPr lang="en-US" sz="1200" dirty="0"/>
            </a:p>
          </p:txBody>
        </p:sp>
        <p:sp>
          <p:nvSpPr>
            <p:cNvPr id="7" name="TextBox 6">
              <a:extLst>
                <a:ext uri="{FF2B5EF4-FFF2-40B4-BE49-F238E27FC236}">
                  <a16:creationId xmlns:a16="http://schemas.microsoft.com/office/drawing/2014/main" id="{6F84FF77-A3BD-4A18-B788-15FAE607B1AD}"/>
                </a:ext>
              </a:extLst>
            </p:cNvPr>
            <p:cNvSpPr txBox="1"/>
            <p:nvPr/>
          </p:nvSpPr>
          <p:spPr>
            <a:xfrm>
              <a:off x="4107149" y="2032692"/>
              <a:ext cx="1342239" cy="1821256"/>
            </a:xfrm>
            <a:prstGeom prst="rect">
              <a:avLst/>
            </a:prstGeom>
            <a:solidFill>
              <a:schemeClr val="bg1">
                <a:lumMod val="50000"/>
                <a:alpha val="32000"/>
              </a:schemeClr>
            </a:solidFill>
          </p:spPr>
          <p:txBody>
            <a:bodyPr wrap="square" rtlCol="0">
              <a:spAutoFit/>
            </a:bodyPr>
            <a:lstStyle/>
            <a:p>
              <a:pPr algn="ctr"/>
              <a:r>
                <a:rPr lang="en-US" sz="1200" b="1" i="1" dirty="0">
                  <a:solidFill>
                    <a:srgbClr val="2F5597"/>
                  </a:solidFill>
                </a:rPr>
                <a:t>Deep Linking</a:t>
              </a:r>
            </a:p>
            <a:p>
              <a:pPr algn="ctr"/>
              <a:endParaRPr lang="en-US" sz="1200" b="1" i="1" dirty="0">
                <a:solidFill>
                  <a:srgbClr val="2F5597"/>
                </a:solidFill>
              </a:endParaRPr>
            </a:p>
            <a:p>
              <a:pPr marL="171450" indent="-171450">
                <a:buFont typeface="Arial" panose="020B0604020202020204" pitchFamily="34" charset="0"/>
                <a:buChar char="•"/>
              </a:pPr>
              <a:r>
                <a:rPr lang="en-US" sz="1200" i="1" dirty="0"/>
                <a:t>Uber</a:t>
              </a:r>
            </a:p>
            <a:p>
              <a:pPr marL="171450" indent="-171450">
                <a:buFont typeface="Arial" panose="020B0604020202020204" pitchFamily="34" charset="0"/>
                <a:buChar char="•"/>
              </a:pPr>
              <a:r>
                <a:rPr lang="en-US" sz="1200" i="1" dirty="0"/>
                <a:t> Lyft</a:t>
              </a:r>
            </a:p>
            <a:p>
              <a:pPr marL="171450" indent="-171450">
                <a:buFont typeface="Arial" panose="020B0604020202020204" pitchFamily="34" charset="0"/>
                <a:buChar char="•"/>
              </a:pPr>
              <a:r>
                <a:rPr lang="en-US" sz="1200" i="1" dirty="0"/>
                <a:t>Zipcar</a:t>
              </a:r>
            </a:p>
            <a:p>
              <a:pPr algn="ctr"/>
              <a:endParaRPr lang="en-US" sz="1100" i="1" dirty="0"/>
            </a:p>
            <a:p>
              <a:pPr algn="ctr"/>
              <a:endParaRPr lang="en-US" sz="1100" i="1" dirty="0"/>
            </a:p>
            <a:p>
              <a:pPr algn="ctr"/>
              <a:endParaRPr lang="en-US" sz="1100" i="1" dirty="0"/>
            </a:p>
            <a:p>
              <a:pPr algn="ctr"/>
              <a:endParaRPr lang="en-US" sz="1200" dirty="0"/>
            </a:p>
          </p:txBody>
        </p:sp>
        <p:sp>
          <p:nvSpPr>
            <p:cNvPr id="8" name="TextBox 7">
              <a:extLst>
                <a:ext uri="{FF2B5EF4-FFF2-40B4-BE49-F238E27FC236}">
                  <a16:creationId xmlns:a16="http://schemas.microsoft.com/office/drawing/2014/main" id="{5F41B55D-4F8A-433B-B9BA-38173071198A}"/>
                </a:ext>
              </a:extLst>
            </p:cNvPr>
            <p:cNvSpPr txBox="1"/>
            <p:nvPr/>
          </p:nvSpPr>
          <p:spPr>
            <a:xfrm>
              <a:off x="5449933" y="4014984"/>
              <a:ext cx="1282455" cy="1870478"/>
            </a:xfrm>
            <a:prstGeom prst="rect">
              <a:avLst/>
            </a:prstGeom>
            <a:solidFill>
              <a:schemeClr val="bg1">
                <a:lumMod val="50000"/>
                <a:alpha val="32000"/>
              </a:schemeClr>
            </a:solidFill>
          </p:spPr>
          <p:txBody>
            <a:bodyPr wrap="square" rtlCol="0">
              <a:spAutoFit/>
            </a:bodyPr>
            <a:lstStyle/>
            <a:p>
              <a:pPr algn="ctr"/>
              <a:r>
                <a:rPr lang="en-US" sz="1200" b="1" i="1" dirty="0">
                  <a:solidFill>
                    <a:srgbClr val="2F5597"/>
                  </a:solidFill>
                </a:rPr>
                <a:t>Introduced Corporate and University passes</a:t>
              </a:r>
            </a:p>
            <a:p>
              <a:pPr algn="ctr"/>
              <a:endParaRPr lang="en-US" sz="1200" i="1" dirty="0"/>
            </a:p>
            <a:p>
              <a:pPr algn="ctr"/>
              <a:endParaRPr lang="en-US" sz="1200" i="1" dirty="0"/>
            </a:p>
            <a:p>
              <a:pPr algn="ctr"/>
              <a:endParaRPr lang="en-US" sz="1200" dirty="0"/>
            </a:p>
            <a:p>
              <a:pPr algn="ctr"/>
              <a:endParaRPr lang="en-US" sz="1200" dirty="0"/>
            </a:p>
            <a:p>
              <a:pPr algn="ctr"/>
              <a:endParaRPr lang="en-US" sz="1200" dirty="0"/>
            </a:p>
          </p:txBody>
        </p:sp>
        <p:sp>
          <p:nvSpPr>
            <p:cNvPr id="9" name="Rectangle 8">
              <a:extLst>
                <a:ext uri="{FF2B5EF4-FFF2-40B4-BE49-F238E27FC236}">
                  <a16:creationId xmlns:a16="http://schemas.microsoft.com/office/drawing/2014/main" id="{BF77B2FA-31EE-4CAA-805F-D114889A4F70}"/>
                </a:ext>
              </a:extLst>
            </p:cNvPr>
            <p:cNvSpPr/>
            <p:nvPr/>
          </p:nvSpPr>
          <p:spPr>
            <a:xfrm>
              <a:off x="1394081" y="3689512"/>
              <a:ext cx="1342239" cy="3062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 2013</a:t>
              </a:r>
            </a:p>
          </p:txBody>
        </p:sp>
        <p:sp>
          <p:nvSpPr>
            <p:cNvPr id="10" name="Rectangle 9">
              <a:extLst>
                <a:ext uri="{FF2B5EF4-FFF2-40B4-BE49-F238E27FC236}">
                  <a16:creationId xmlns:a16="http://schemas.microsoft.com/office/drawing/2014/main" id="{DBF2BD93-6F8B-43BC-B816-0E19581AF970}"/>
                </a:ext>
              </a:extLst>
            </p:cNvPr>
            <p:cNvSpPr/>
            <p:nvPr/>
          </p:nvSpPr>
          <p:spPr>
            <a:xfrm>
              <a:off x="2736320" y="3689512"/>
              <a:ext cx="1342239" cy="3062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    2014	</a:t>
              </a:r>
              <a:endParaRPr lang="en-US"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E12E62FF-9D67-4919-9A8E-EF03A674DF58}"/>
                </a:ext>
              </a:extLst>
            </p:cNvPr>
            <p:cNvSpPr/>
            <p:nvPr/>
          </p:nvSpPr>
          <p:spPr>
            <a:xfrm>
              <a:off x="4104425" y="3689512"/>
              <a:ext cx="1342239" cy="3062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2015</a:t>
              </a:r>
              <a:endParaRPr lang="en-US" dirty="0">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DACA1229-62A5-47F8-8823-2F664D0F29F2}"/>
                </a:ext>
              </a:extLst>
            </p:cNvPr>
            <p:cNvSpPr/>
            <p:nvPr/>
          </p:nvSpPr>
          <p:spPr>
            <a:xfrm>
              <a:off x="5448062" y="3689511"/>
              <a:ext cx="1342239" cy="3062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 </a:t>
              </a:r>
              <a:r>
                <a:rPr lang="en-US" b="1" dirty="0">
                  <a:effectLst>
                    <a:outerShdw blurRad="38100" dist="38100" dir="2700000" algn="tl">
                      <a:srgbClr val="000000">
                        <a:alpha val="43137"/>
                      </a:srgbClr>
                    </a:outerShdw>
                  </a:effectLst>
                </a:rPr>
                <a:t>2016</a:t>
              </a:r>
              <a:endParaRPr lang="en-US" dirty="0"/>
            </a:p>
          </p:txBody>
        </p:sp>
        <p:sp>
          <p:nvSpPr>
            <p:cNvPr id="13" name="Rectangle 12">
              <a:extLst>
                <a:ext uri="{FF2B5EF4-FFF2-40B4-BE49-F238E27FC236}">
                  <a16:creationId xmlns:a16="http://schemas.microsoft.com/office/drawing/2014/main" id="{F27F13BA-8724-41A1-8282-50B51B87B3B5}"/>
                </a:ext>
              </a:extLst>
            </p:cNvPr>
            <p:cNvSpPr/>
            <p:nvPr/>
          </p:nvSpPr>
          <p:spPr>
            <a:xfrm>
              <a:off x="6816168" y="3689510"/>
              <a:ext cx="1342239" cy="306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a:t>
              </a:r>
              <a:r>
                <a:rPr lang="en-US" b="1" dirty="0">
                  <a:effectLst>
                    <a:outerShdw blurRad="38100" dist="38100" dir="2700000" algn="tl">
                      <a:srgbClr val="000000">
                        <a:alpha val="43137"/>
                      </a:srgbClr>
                    </a:outerShdw>
                  </a:effectLst>
                </a:rPr>
                <a:t>2017</a:t>
              </a:r>
              <a:endParaRPr lang="en-US" dirty="0">
                <a:effectLst>
                  <a:outerShdw blurRad="38100" dist="38100" dir="2700000" algn="tl">
                    <a:srgbClr val="000000">
                      <a:alpha val="43137"/>
                    </a:srgbClr>
                  </a:outerShdw>
                </a:effectLst>
              </a:endParaRPr>
            </a:p>
          </p:txBody>
        </p:sp>
        <p:sp>
          <p:nvSpPr>
            <p:cNvPr id="14" name="Flowchart: Connector 13">
              <a:extLst>
                <a:ext uri="{FF2B5EF4-FFF2-40B4-BE49-F238E27FC236}">
                  <a16:creationId xmlns:a16="http://schemas.microsoft.com/office/drawing/2014/main" id="{E2DDFFAA-C3AC-44C4-9684-9275F1E4FA61}"/>
                </a:ext>
              </a:extLst>
            </p:cNvPr>
            <p:cNvSpPr/>
            <p:nvPr/>
          </p:nvSpPr>
          <p:spPr>
            <a:xfrm>
              <a:off x="2497236" y="3689508"/>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descr="Image result for greater than sign">
              <a:extLst>
                <a:ext uri="{FF2B5EF4-FFF2-40B4-BE49-F238E27FC236}">
                  <a16:creationId xmlns:a16="http://schemas.microsoft.com/office/drawing/2014/main" id="{A98F151F-7315-46F6-B198-083DBE6050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9462" y="3645462"/>
              <a:ext cx="269034" cy="306203"/>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Connector 15">
              <a:extLst>
                <a:ext uri="{FF2B5EF4-FFF2-40B4-BE49-F238E27FC236}">
                  <a16:creationId xmlns:a16="http://schemas.microsoft.com/office/drawing/2014/main" id="{3F773C01-E850-450E-B881-DC3DD7C8AAE3}"/>
                </a:ext>
              </a:extLst>
            </p:cNvPr>
            <p:cNvSpPr/>
            <p:nvPr/>
          </p:nvSpPr>
          <p:spPr>
            <a:xfrm>
              <a:off x="3859045" y="3688106"/>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C4D5ABF1-8046-49F7-B2ED-227851BB5DB8}"/>
                </a:ext>
              </a:extLst>
            </p:cNvPr>
            <p:cNvSpPr/>
            <p:nvPr/>
          </p:nvSpPr>
          <p:spPr>
            <a:xfrm>
              <a:off x="5167029" y="3688106"/>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092DB532-2394-4BAD-9247-2E5D3F00F87A}"/>
                </a:ext>
              </a:extLst>
            </p:cNvPr>
            <p:cNvSpPr/>
            <p:nvPr/>
          </p:nvSpPr>
          <p:spPr>
            <a:xfrm>
              <a:off x="2954436" y="4146708"/>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AF3A1A83-0D4D-46F9-974C-C256118B057D}"/>
                </a:ext>
              </a:extLst>
            </p:cNvPr>
            <p:cNvSpPr/>
            <p:nvPr/>
          </p:nvSpPr>
          <p:spPr>
            <a:xfrm>
              <a:off x="6536532" y="3688106"/>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6" descr="Image result for greater than sign">
              <a:extLst>
                <a:ext uri="{FF2B5EF4-FFF2-40B4-BE49-F238E27FC236}">
                  <a16:creationId xmlns:a16="http://schemas.microsoft.com/office/drawing/2014/main" id="{741F3031-CF61-415B-8450-53FD86531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49" y="3644059"/>
              <a:ext cx="269034" cy="3062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greater than sign">
              <a:extLst>
                <a:ext uri="{FF2B5EF4-FFF2-40B4-BE49-F238E27FC236}">
                  <a16:creationId xmlns:a16="http://schemas.microsoft.com/office/drawing/2014/main" id="{B6AF525A-EDE5-4B11-ABEC-B7E81AE8F3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882" y="3644059"/>
              <a:ext cx="269034" cy="306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greater than sign">
              <a:extLst>
                <a:ext uri="{FF2B5EF4-FFF2-40B4-BE49-F238E27FC236}">
                  <a16:creationId xmlns:a16="http://schemas.microsoft.com/office/drawing/2014/main" id="{1FAC9AE6-4CF6-43D6-B6F2-6B61A28FAB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426" y="3644059"/>
              <a:ext cx="269034" cy="30620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B07A54A-A9A5-4046-A29E-85A163561690}"/>
                </a:ext>
              </a:extLst>
            </p:cNvPr>
            <p:cNvSpPr txBox="1"/>
            <p:nvPr/>
          </p:nvSpPr>
          <p:spPr>
            <a:xfrm>
              <a:off x="2736320" y="4038358"/>
              <a:ext cx="1317768" cy="1903294"/>
            </a:xfrm>
            <a:prstGeom prst="rect">
              <a:avLst/>
            </a:prstGeom>
            <a:solidFill>
              <a:schemeClr val="bg1">
                <a:lumMod val="50000"/>
                <a:alpha val="32000"/>
              </a:schemeClr>
            </a:solidFill>
          </p:spPr>
          <p:txBody>
            <a:bodyPr wrap="square" rtlCol="0">
              <a:spAutoFit/>
            </a:bodyPr>
            <a:lstStyle/>
            <a:p>
              <a:pPr algn="ctr"/>
              <a:r>
                <a:rPr lang="en-US" sz="1200" b="1" i="1" dirty="0">
                  <a:solidFill>
                    <a:srgbClr val="2F5597"/>
                  </a:solidFill>
                </a:rPr>
                <a:t>Admission tickets</a:t>
              </a:r>
            </a:p>
            <a:p>
              <a:pPr algn="ctr"/>
              <a:endParaRPr lang="en-US" sz="1200" i="1" dirty="0"/>
            </a:p>
            <a:p>
              <a:pPr marL="171450" indent="-171450">
                <a:buFont typeface="Arial" panose="020B0604020202020204" pitchFamily="34" charset="0"/>
                <a:buChar char="•"/>
              </a:pPr>
              <a:r>
                <a:rPr lang="en-US" sz="1200" i="1" dirty="0"/>
                <a:t>State Fair of Texas</a:t>
              </a:r>
            </a:p>
            <a:p>
              <a:pPr marL="171450" indent="-171450">
                <a:buFont typeface="Arial" panose="020B0604020202020204" pitchFamily="34" charset="0"/>
                <a:buChar char="•"/>
              </a:pPr>
              <a:r>
                <a:rPr lang="en-US" sz="1200" i="1" dirty="0"/>
                <a:t>Zoo</a:t>
              </a:r>
            </a:p>
            <a:p>
              <a:pPr marL="171450" indent="-171450">
                <a:buFont typeface="Arial" panose="020B0604020202020204" pitchFamily="34" charset="0"/>
                <a:buChar char="•"/>
              </a:pPr>
              <a:r>
                <a:rPr lang="en-US" sz="1200" i="1" dirty="0"/>
                <a:t>CFC</a:t>
              </a:r>
            </a:p>
            <a:p>
              <a:pPr marL="171450" indent="-171450">
                <a:buFont typeface="Arial" panose="020B0604020202020204" pitchFamily="34" charset="0"/>
                <a:buChar char="•"/>
              </a:pPr>
              <a:r>
                <a:rPr lang="en-US" sz="1200" i="1" dirty="0"/>
                <a:t>NCAA</a:t>
              </a:r>
            </a:p>
            <a:p>
              <a:pPr marL="171450" indent="-171450">
                <a:buFont typeface="Arial" panose="020B0604020202020204" pitchFamily="34" charset="0"/>
                <a:buChar char="•"/>
              </a:pPr>
              <a:endParaRPr lang="en-US" sz="1400" dirty="0"/>
            </a:p>
          </p:txBody>
        </p:sp>
        <p:sp>
          <p:nvSpPr>
            <p:cNvPr id="31" name="Rectangle 30">
              <a:extLst>
                <a:ext uri="{FF2B5EF4-FFF2-40B4-BE49-F238E27FC236}">
                  <a16:creationId xmlns:a16="http://schemas.microsoft.com/office/drawing/2014/main" id="{BC16121F-D999-4CC6-BD0E-1EBD551871D3}"/>
                </a:ext>
              </a:extLst>
            </p:cNvPr>
            <p:cNvSpPr/>
            <p:nvPr/>
          </p:nvSpPr>
          <p:spPr>
            <a:xfrm>
              <a:off x="8136682" y="3689509"/>
              <a:ext cx="1316410" cy="30209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i="1" dirty="0"/>
                <a:t> </a:t>
              </a:r>
              <a:r>
                <a:rPr lang="en-US" b="1" dirty="0">
                  <a:effectLst>
                    <a:outerShdw blurRad="38100" dist="38100" dir="2700000" algn="tl">
                      <a:srgbClr val="000000">
                        <a:alpha val="43137"/>
                      </a:srgbClr>
                    </a:outerShdw>
                  </a:effectLst>
                </a:rPr>
                <a:t>2018</a:t>
              </a:r>
              <a:endParaRPr lang="en-US" dirty="0">
                <a:effectLst>
                  <a:outerShdw blurRad="38100" dist="38100" dir="2700000" algn="tl">
                    <a:srgbClr val="000000">
                      <a:alpha val="43137"/>
                    </a:srgbClr>
                  </a:outerShdw>
                </a:effectLst>
              </a:endParaRPr>
            </a:p>
          </p:txBody>
        </p:sp>
        <p:sp>
          <p:nvSpPr>
            <p:cNvPr id="32" name="Flowchart: Connector 31">
              <a:extLst>
                <a:ext uri="{FF2B5EF4-FFF2-40B4-BE49-F238E27FC236}">
                  <a16:creationId xmlns:a16="http://schemas.microsoft.com/office/drawing/2014/main" id="{B67A9C31-BE6F-49F1-89CB-4BF545E117AA}"/>
                </a:ext>
              </a:extLst>
            </p:cNvPr>
            <p:cNvSpPr/>
            <p:nvPr/>
          </p:nvSpPr>
          <p:spPr>
            <a:xfrm>
              <a:off x="7978313" y="3685399"/>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6" descr="Image result for greater than sign">
              <a:extLst>
                <a:ext uri="{FF2B5EF4-FFF2-40B4-BE49-F238E27FC236}">
                  <a16:creationId xmlns:a16="http://schemas.microsoft.com/office/drawing/2014/main" id="{20BB39F1-B189-4F19-AC8D-9CBCA86097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3859" y="3675014"/>
              <a:ext cx="255704" cy="24894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CA1834D-F3C6-4F6F-8D24-370FF7455433}"/>
                </a:ext>
              </a:extLst>
            </p:cNvPr>
            <p:cNvSpPr txBox="1"/>
            <p:nvPr/>
          </p:nvSpPr>
          <p:spPr>
            <a:xfrm>
              <a:off x="8170639" y="4018561"/>
              <a:ext cx="1282455" cy="1870478"/>
            </a:xfrm>
            <a:prstGeom prst="rect">
              <a:avLst/>
            </a:prstGeom>
            <a:solidFill>
              <a:schemeClr val="bg1">
                <a:lumMod val="50000"/>
                <a:alpha val="32000"/>
              </a:schemeClr>
            </a:solidFill>
          </p:spPr>
          <p:txBody>
            <a:bodyPr wrap="square" rtlCol="0">
              <a:spAutoFit/>
            </a:bodyPr>
            <a:lstStyle/>
            <a:p>
              <a:pPr algn="ctr"/>
              <a:r>
                <a:rPr lang="en-US" sz="1200" b="1" i="1" dirty="0">
                  <a:solidFill>
                    <a:srgbClr val="2F5597"/>
                  </a:solidFill>
                </a:rPr>
                <a:t>GoPass 2.0</a:t>
              </a:r>
            </a:p>
            <a:p>
              <a:pPr algn="ctr"/>
              <a:endParaRPr lang="en-US" sz="1200" i="1" dirty="0"/>
            </a:p>
            <a:p>
              <a:pPr marL="171450" indent="-171450">
                <a:buFont typeface="Arial" panose="020B0604020202020204" pitchFamily="34" charset="0"/>
                <a:buChar char="•"/>
              </a:pPr>
              <a:r>
                <a:rPr lang="en-US" sz="1200" i="1" dirty="0"/>
                <a:t>Real time</a:t>
              </a:r>
            </a:p>
            <a:p>
              <a:pPr marL="171450" indent="-171450">
                <a:buFont typeface="Arial" panose="020B0604020202020204" pitchFamily="34" charset="0"/>
                <a:buChar char="•"/>
              </a:pPr>
              <a:r>
                <a:rPr lang="en-US" sz="1200" i="1" dirty="0"/>
                <a:t>Cash to mobile</a:t>
              </a:r>
            </a:p>
            <a:p>
              <a:pPr marL="171450" indent="-171450">
                <a:buFont typeface="Arial" panose="020B0604020202020204" pitchFamily="34" charset="0"/>
                <a:buChar char="•"/>
              </a:pPr>
              <a:r>
                <a:rPr lang="en-US" sz="1200" i="1" dirty="0"/>
                <a:t>Fare capping</a:t>
              </a:r>
            </a:p>
            <a:p>
              <a:pPr marL="171450" indent="-171450">
                <a:buFont typeface="Arial" panose="020B0604020202020204" pitchFamily="34" charset="0"/>
                <a:buChar char="•"/>
              </a:pPr>
              <a:r>
                <a:rPr lang="en-US" sz="1200" i="1" dirty="0"/>
                <a:t>Apple Pay</a:t>
              </a:r>
            </a:p>
            <a:p>
              <a:pPr marL="171450" indent="-171450">
                <a:spcAft>
                  <a:spcPts val="600"/>
                </a:spcAft>
                <a:buFont typeface="Arial" panose="020B0604020202020204" pitchFamily="34" charset="0"/>
                <a:buChar char="•"/>
              </a:pPr>
              <a:r>
                <a:rPr lang="en-US" sz="1200" i="1" dirty="0"/>
                <a:t>GoPass Wallet</a:t>
              </a:r>
              <a:endParaRPr lang="en-US" sz="1200" dirty="0"/>
            </a:p>
          </p:txBody>
        </p:sp>
        <p:sp>
          <p:nvSpPr>
            <p:cNvPr id="44" name="Rectangle 43">
              <a:extLst>
                <a:ext uri="{FF2B5EF4-FFF2-40B4-BE49-F238E27FC236}">
                  <a16:creationId xmlns:a16="http://schemas.microsoft.com/office/drawing/2014/main" id="{DED8B571-E8A3-40EE-AAEA-C1F49179D891}"/>
                </a:ext>
              </a:extLst>
            </p:cNvPr>
            <p:cNvSpPr/>
            <p:nvPr/>
          </p:nvSpPr>
          <p:spPr>
            <a:xfrm>
              <a:off x="9453512" y="3689509"/>
              <a:ext cx="1316410" cy="302093"/>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i="1" dirty="0"/>
                <a:t> </a:t>
              </a:r>
              <a:r>
                <a:rPr lang="en-US" b="1" dirty="0">
                  <a:effectLst>
                    <a:outerShdw blurRad="38100" dist="38100" dir="2700000" algn="tl">
                      <a:srgbClr val="000000">
                        <a:alpha val="43137"/>
                      </a:srgbClr>
                    </a:outerShdw>
                  </a:effectLst>
                </a:rPr>
                <a:t>2019</a:t>
              </a:r>
              <a:endParaRPr lang="en-US" dirty="0">
                <a:effectLst>
                  <a:outerShdw blurRad="38100" dist="38100" dir="2700000" algn="tl">
                    <a:srgbClr val="000000">
                      <a:alpha val="43137"/>
                    </a:srgbClr>
                  </a:outerShdw>
                </a:effectLst>
              </a:endParaRPr>
            </a:p>
          </p:txBody>
        </p:sp>
        <p:sp>
          <p:nvSpPr>
            <p:cNvPr id="47" name="Flowchart: Connector 46">
              <a:extLst>
                <a:ext uri="{FF2B5EF4-FFF2-40B4-BE49-F238E27FC236}">
                  <a16:creationId xmlns:a16="http://schemas.microsoft.com/office/drawing/2014/main" id="{B7081968-933D-4097-A47C-79CAF8D04EFF}"/>
                </a:ext>
              </a:extLst>
            </p:cNvPr>
            <p:cNvSpPr/>
            <p:nvPr/>
          </p:nvSpPr>
          <p:spPr>
            <a:xfrm>
              <a:off x="9223795" y="3685399"/>
              <a:ext cx="458594" cy="3062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6" descr="Image result for greater than sign">
              <a:extLst>
                <a:ext uri="{FF2B5EF4-FFF2-40B4-BE49-F238E27FC236}">
                  <a16:creationId xmlns:a16="http://schemas.microsoft.com/office/drawing/2014/main" id="{002B902E-8BBC-4EE4-A3FD-B728002F92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3188" y="3675014"/>
              <a:ext cx="255704" cy="2489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762556D-7388-476D-884D-15D344C44432}"/>
                </a:ext>
              </a:extLst>
            </p:cNvPr>
            <p:cNvPicPr>
              <a:picLocks noChangeAspect="1"/>
            </p:cNvPicPr>
            <p:nvPr/>
          </p:nvPicPr>
          <p:blipFill rotWithShape="1">
            <a:blip r:embed="rId4">
              <a:extLst>
                <a:ext uri="{28A0092B-C50C-407E-A947-70E740481C1C}">
                  <a14:useLocalDpi xmlns:a14="http://schemas.microsoft.com/office/drawing/2010/main" val="0"/>
                </a:ext>
              </a:extLst>
            </a:blip>
            <a:srcRect l="10078" t="30889" r="77866" b="62321"/>
            <a:stretch/>
          </p:blipFill>
          <p:spPr>
            <a:xfrm>
              <a:off x="9623702" y="4538855"/>
              <a:ext cx="951961" cy="953779"/>
            </a:xfrm>
            <a:prstGeom prst="rect">
              <a:avLst/>
            </a:prstGeom>
            <a:ln>
              <a:noFill/>
            </a:ln>
            <a:effectLst>
              <a:softEdge rad="112500"/>
            </a:effectLst>
          </p:spPr>
        </p:pic>
        <p:pic>
          <p:nvPicPr>
            <p:cNvPr id="30" name="Picture 5" descr="Gopass iphone_sm.png">
              <a:extLst>
                <a:ext uri="{FF2B5EF4-FFF2-40B4-BE49-F238E27FC236}">
                  <a16:creationId xmlns:a16="http://schemas.microsoft.com/office/drawing/2014/main" id="{49E3F968-8DE1-4AB8-972B-645EAEC59B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5030" y="4088880"/>
              <a:ext cx="1137920" cy="19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C:\Users\sschuchert\AppData\Local\Microsoft\Windows\Temporary Internet Files\Content.IE5\193YQJ4M\MC900238965[1].wmf">
              <a:extLst>
                <a:ext uri="{FF2B5EF4-FFF2-40B4-BE49-F238E27FC236}">
                  <a16:creationId xmlns:a16="http://schemas.microsoft.com/office/drawing/2014/main" id="{4995F980-375A-494A-8592-DFA8B49834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9908" y="2357762"/>
              <a:ext cx="12096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Gopass iphone_sm.png">
              <a:extLst>
                <a:ext uri="{FF2B5EF4-FFF2-40B4-BE49-F238E27FC236}">
                  <a16:creationId xmlns:a16="http://schemas.microsoft.com/office/drawing/2014/main" id="{E839492B-9604-4FB3-A3AA-2DE5D319D3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2905" y="1877268"/>
              <a:ext cx="1137920" cy="19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Placeholder 9" descr="A screenshot of a cell phone&#10;&#10;Description generated with very high confidence">
              <a:extLst>
                <a:ext uri="{FF2B5EF4-FFF2-40B4-BE49-F238E27FC236}">
                  <a16:creationId xmlns:a16="http://schemas.microsoft.com/office/drawing/2014/main" id="{25EC4E0B-5F61-4836-B6C7-70D0FC0128F5}"/>
                </a:ext>
              </a:extLst>
            </p:cNvPr>
            <p:cNvPicPr>
              <a:picLocks noChangeAspect="1"/>
            </p:cNvPicPr>
            <p:nvPr/>
          </p:nvPicPr>
          <p:blipFill>
            <a:blip r:embed="rId7" cstate="print">
              <a:extLst>
                <a:ext uri="{28A0092B-C50C-407E-A947-70E740481C1C}">
                  <a14:useLocalDpi xmlns:a14="http://schemas.microsoft.com/office/drawing/2010/main" val="0"/>
                </a:ext>
              </a:extLst>
            </a:blip>
            <a:srcRect t="44" b="44"/>
            <a:stretch>
              <a:fillRect/>
            </a:stretch>
          </p:blipFill>
          <p:spPr>
            <a:xfrm>
              <a:off x="8448757" y="2114892"/>
              <a:ext cx="726216" cy="1251140"/>
            </a:xfrm>
            <a:prstGeom prst="rect">
              <a:avLst/>
            </a:prstGeom>
          </p:spPr>
        </p:pic>
        <p:pic>
          <p:nvPicPr>
            <p:cNvPr id="1028" name="Picture 4" descr="Image result for lyft">
              <a:extLst>
                <a:ext uri="{FF2B5EF4-FFF2-40B4-BE49-F238E27FC236}">
                  <a16:creationId xmlns:a16="http://schemas.microsoft.com/office/drawing/2014/main" id="{C9F2A685-E616-4E56-A6BD-A036748A013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976" t="-1" b="-1"/>
            <a:stretch/>
          </p:blipFill>
          <p:spPr bwMode="auto">
            <a:xfrm>
              <a:off x="4772958" y="4538854"/>
              <a:ext cx="623368" cy="490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zipcar">
              <a:extLst>
                <a:ext uri="{FF2B5EF4-FFF2-40B4-BE49-F238E27FC236}">
                  <a16:creationId xmlns:a16="http://schemas.microsoft.com/office/drawing/2014/main" id="{9EA5C9EB-F267-42BA-A013-998ED3FC86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1128" y="5075026"/>
              <a:ext cx="701141" cy="701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generated with very high confidence">
              <a:extLst>
                <a:ext uri="{FF2B5EF4-FFF2-40B4-BE49-F238E27FC236}">
                  <a16:creationId xmlns:a16="http://schemas.microsoft.com/office/drawing/2014/main" id="{CD350D64-9C69-4D0A-928D-A8C5B1ECC1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5240" y="2051262"/>
              <a:ext cx="918375" cy="15240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2" name="Picture 4" descr="Image result for lyft">
              <a:extLst>
                <a:ext uri="{FF2B5EF4-FFF2-40B4-BE49-F238E27FC236}">
                  <a16:creationId xmlns:a16="http://schemas.microsoft.com/office/drawing/2014/main" id="{24B492F7-8A45-4FBA-82B3-D2A412E720C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9773" b="-12476"/>
            <a:stretch/>
          </p:blipFill>
          <p:spPr bwMode="auto">
            <a:xfrm>
              <a:off x="4156766" y="4150578"/>
              <a:ext cx="599042" cy="4907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This is the cover page for the Mobility on Demand (MOD) Sandbox Demonstrations Independent Evaluation: DART- The First and Last Mile Solution Evaluation Plan. The cover shows a picture of a smart phone with a public transit app open. It also has logos for Mobility on Demand, DART, and GoPass. The bottom of the cover has the USDOT logo, and lists the Federal Transit Administration and the Intelligent Transportation Systems Joint Program Office. The cover also shows four circular icons that, from left to right, depict: (1) a train on tracks; (2) a bike; (3) a share-a-car graphic; and (4) an individual in a wheelchair getting offboarding a bus via a ramp." title="Cover Image">
              <a:extLst>
                <a:ext uri="{FF2B5EF4-FFF2-40B4-BE49-F238E27FC236}">
                  <a16:creationId xmlns:a16="http://schemas.microsoft.com/office/drawing/2014/main" id="{9A5F9DE3-E885-492C-AF01-36A1D9DE4F83}"/>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35791" y="4065730"/>
              <a:ext cx="1048191" cy="1710437"/>
            </a:xfrm>
            <a:prstGeom prst="rect">
              <a:avLst/>
            </a:prstGeom>
            <a:noFill/>
            <a:ln>
              <a:noFill/>
            </a:ln>
          </p:spPr>
        </p:pic>
        <p:sp>
          <p:nvSpPr>
            <p:cNvPr id="2" name="TextBox 1">
              <a:extLst>
                <a:ext uri="{FF2B5EF4-FFF2-40B4-BE49-F238E27FC236}">
                  <a16:creationId xmlns:a16="http://schemas.microsoft.com/office/drawing/2014/main" id="{D5E04EE2-B45C-4335-84E4-3AA573E30CB6}"/>
                </a:ext>
              </a:extLst>
            </p:cNvPr>
            <p:cNvSpPr txBox="1"/>
            <p:nvPr/>
          </p:nvSpPr>
          <p:spPr>
            <a:xfrm>
              <a:off x="6913312" y="2384821"/>
              <a:ext cx="1093147" cy="497305"/>
            </a:xfrm>
            <a:prstGeom prst="rect">
              <a:avLst/>
            </a:prstGeom>
            <a:noFill/>
          </p:spPr>
          <p:txBody>
            <a:bodyPr wrap="square" rtlCol="0">
              <a:spAutoFit/>
            </a:bodyPr>
            <a:lstStyle/>
            <a:p>
              <a:pPr algn="ctr"/>
              <a:r>
                <a:rPr lang="en-US" sz="1600" b="1" dirty="0">
                  <a:solidFill>
                    <a:schemeClr val="bg1"/>
                  </a:solidFill>
                </a:rPr>
                <a:t>FTA Grant Recipient </a:t>
              </a:r>
            </a:p>
          </p:txBody>
        </p:sp>
      </p:grpSp>
    </p:spTree>
    <p:extLst>
      <p:ext uri="{BB962C8B-B14F-4D97-AF65-F5344CB8AC3E}">
        <p14:creationId xmlns:p14="http://schemas.microsoft.com/office/powerpoint/2010/main" val="16748467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Stats</a:t>
            </a:r>
          </a:p>
        </p:txBody>
      </p:sp>
    </p:spTree>
    <p:extLst>
      <p:ext uri="{BB962C8B-B14F-4D97-AF65-F5344CB8AC3E}">
        <p14:creationId xmlns:p14="http://schemas.microsoft.com/office/powerpoint/2010/main" val="94388524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58CE4D37-4E74-4233-ACAC-630C08E62656}"/>
              </a:ext>
            </a:extLst>
          </p:cNvPr>
          <p:cNvSpPr/>
          <p:nvPr/>
        </p:nvSpPr>
        <p:spPr>
          <a:xfrm>
            <a:off x="-1523999" y="4767458"/>
            <a:ext cx="12192000" cy="2049457"/>
          </a:xfrm>
          <a:prstGeom prst="flowChartDocument">
            <a:avLst/>
          </a:prstGeom>
          <a:solidFill>
            <a:srgbClr val="000066"/>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dirty="0"/>
          </a:p>
        </p:txBody>
      </p:sp>
      <p:sp>
        <p:nvSpPr>
          <p:cNvPr id="7" name="Title 7">
            <a:extLst>
              <a:ext uri="{FF2B5EF4-FFF2-40B4-BE49-F238E27FC236}">
                <a16:creationId xmlns:a16="http://schemas.microsoft.com/office/drawing/2014/main" id="{2D294A75-E929-45C2-B1DB-2BAF99690109}"/>
              </a:ext>
            </a:extLst>
          </p:cNvPr>
          <p:cNvSpPr>
            <a:spLocks noGrp="1"/>
          </p:cNvSpPr>
          <p:nvPr>
            <p:ph type="title"/>
          </p:nvPr>
        </p:nvSpPr>
        <p:spPr>
          <a:xfrm>
            <a:off x="90374" y="8375"/>
            <a:ext cx="5137331" cy="1009610"/>
          </a:xfrm>
        </p:spPr>
        <p:txBody>
          <a:bodyPr>
            <a:normAutofit/>
          </a:bodyPr>
          <a:lstStyle/>
          <a:p>
            <a:r>
              <a:rPr lang="en-US" dirty="0"/>
              <a:t>GoPass App Stats</a:t>
            </a:r>
          </a:p>
        </p:txBody>
      </p:sp>
      <p:pic>
        <p:nvPicPr>
          <p:cNvPr id="6" name="Picture 5" descr="A picture containing balloon, aircraft, transport&#10;&#10;Description generated with very high confidence">
            <a:extLst>
              <a:ext uri="{FF2B5EF4-FFF2-40B4-BE49-F238E27FC236}">
                <a16:creationId xmlns:a16="http://schemas.microsoft.com/office/drawing/2014/main" id="{D83B06D3-31BB-43FA-BA38-5CB846F28A4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73990" y="1283346"/>
            <a:ext cx="4098209" cy="4098209"/>
          </a:xfrm>
          <a:prstGeom prst="ellipse">
            <a:avLst/>
          </a:prstGeom>
          <a:ln>
            <a:noFill/>
          </a:ln>
          <a:effectLst>
            <a:outerShdw blurRad="50800" dist="50800" dir="5400000" algn="ctr" rotWithShape="0">
              <a:srgbClr val="000000"/>
            </a:outerShdw>
            <a:softEdge rad="112500"/>
          </a:effectLst>
        </p:spPr>
      </p:pic>
      <p:sp>
        <p:nvSpPr>
          <p:cNvPr id="2" name="TextBox 1">
            <a:extLst>
              <a:ext uri="{FF2B5EF4-FFF2-40B4-BE49-F238E27FC236}">
                <a16:creationId xmlns:a16="http://schemas.microsoft.com/office/drawing/2014/main" id="{C5192E39-D8B5-4828-864B-A3A4B6BF8B78}"/>
              </a:ext>
            </a:extLst>
          </p:cNvPr>
          <p:cNvSpPr txBox="1"/>
          <p:nvPr/>
        </p:nvSpPr>
        <p:spPr>
          <a:xfrm>
            <a:off x="2721230" y="2598656"/>
            <a:ext cx="928343" cy="307777"/>
          </a:xfrm>
          <a:prstGeom prst="rect">
            <a:avLst/>
          </a:prstGeom>
          <a:noFill/>
        </p:spPr>
        <p:txBody>
          <a:bodyPr wrap="square" rtlCol="0">
            <a:spAutoFit/>
          </a:bodyPr>
          <a:lstStyle/>
          <a:p>
            <a:r>
              <a:rPr lang="en-US" sz="1400" i="1" dirty="0">
                <a:solidFill>
                  <a:schemeClr val="bg1"/>
                </a:solidFill>
              </a:rPr>
              <a:t>Android</a:t>
            </a:r>
          </a:p>
        </p:txBody>
      </p:sp>
      <p:grpSp>
        <p:nvGrpSpPr>
          <p:cNvPr id="3" name="Group 2">
            <a:extLst>
              <a:ext uri="{FF2B5EF4-FFF2-40B4-BE49-F238E27FC236}">
                <a16:creationId xmlns:a16="http://schemas.microsoft.com/office/drawing/2014/main" id="{7D82ECA9-40ED-4E61-A47F-1D58188AF4AF}"/>
              </a:ext>
            </a:extLst>
          </p:cNvPr>
          <p:cNvGrpSpPr/>
          <p:nvPr/>
        </p:nvGrpSpPr>
        <p:grpSpPr>
          <a:xfrm>
            <a:off x="90374" y="1557309"/>
            <a:ext cx="5576436" cy="3099855"/>
            <a:chOff x="-1239823" y="1740012"/>
            <a:chExt cx="7415420" cy="3683112"/>
          </a:xfrm>
        </p:grpSpPr>
        <p:sp>
          <p:nvSpPr>
            <p:cNvPr id="10" name="Round Diagonal Corner Rectangle 259" descr="Element 4 Shape">
              <a:extLst>
                <a:ext uri="{FF2B5EF4-FFF2-40B4-BE49-F238E27FC236}">
                  <a16:creationId xmlns:a16="http://schemas.microsoft.com/office/drawing/2014/main" id="{F880BB82-3628-40F9-AD4E-3EAFE7014568}"/>
                </a:ext>
              </a:extLst>
            </p:cNvPr>
            <p:cNvSpPr/>
            <p:nvPr/>
          </p:nvSpPr>
          <p:spPr bwMode="auto">
            <a:xfrm flipH="1">
              <a:off x="-1239823" y="1740012"/>
              <a:ext cx="2161602" cy="1478482"/>
            </a:xfrm>
            <a:prstGeom prst="round2DiagRect">
              <a:avLst/>
            </a:prstGeom>
            <a:solidFill>
              <a:srgbClr val="00843B"/>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pitchFamily="-97" charset="0"/>
              </a:endParaRPr>
            </a:p>
          </p:txBody>
        </p:sp>
        <p:sp>
          <p:nvSpPr>
            <p:cNvPr id="11" name="Round Diagonal Corner Rectangle 259" descr="Element 4 Shape">
              <a:extLst>
                <a:ext uri="{FF2B5EF4-FFF2-40B4-BE49-F238E27FC236}">
                  <a16:creationId xmlns:a16="http://schemas.microsoft.com/office/drawing/2014/main" id="{E7F1F04E-3B8F-4498-81F5-D30AE3BAE98B}"/>
                </a:ext>
              </a:extLst>
            </p:cNvPr>
            <p:cNvSpPr/>
            <p:nvPr/>
          </p:nvSpPr>
          <p:spPr bwMode="auto">
            <a:xfrm flipH="1">
              <a:off x="-1214109" y="3803771"/>
              <a:ext cx="2161602" cy="1478482"/>
            </a:xfrm>
            <a:prstGeom prst="round2DiagRect">
              <a:avLst/>
            </a:prstGeom>
            <a:solidFill>
              <a:srgbClr val="00843B"/>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pitchFamily="-97" charset="0"/>
              </a:endParaRPr>
            </a:p>
          </p:txBody>
        </p:sp>
        <p:sp>
          <p:nvSpPr>
            <p:cNvPr id="12" name="Round Diagonal Corner Rectangle 259" descr="Element 4 Shape">
              <a:extLst>
                <a:ext uri="{FF2B5EF4-FFF2-40B4-BE49-F238E27FC236}">
                  <a16:creationId xmlns:a16="http://schemas.microsoft.com/office/drawing/2014/main" id="{ED5AAE27-476A-4184-87BB-A27C4D7840CC}"/>
                </a:ext>
              </a:extLst>
            </p:cNvPr>
            <p:cNvSpPr/>
            <p:nvPr/>
          </p:nvSpPr>
          <p:spPr bwMode="auto">
            <a:xfrm flipH="1">
              <a:off x="1487970" y="1754592"/>
              <a:ext cx="2161602" cy="1478482"/>
            </a:xfrm>
            <a:prstGeom prst="round2DiagRect">
              <a:avLst/>
            </a:prstGeom>
            <a:solidFill>
              <a:srgbClr val="00843B"/>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pitchFamily="-97" charset="0"/>
              </a:endParaRPr>
            </a:p>
          </p:txBody>
        </p:sp>
        <p:sp>
          <p:nvSpPr>
            <p:cNvPr id="13" name="Round Diagonal Corner Rectangle 259" descr="Element 4 Shape">
              <a:extLst>
                <a:ext uri="{FF2B5EF4-FFF2-40B4-BE49-F238E27FC236}">
                  <a16:creationId xmlns:a16="http://schemas.microsoft.com/office/drawing/2014/main" id="{9E5DAB2D-ADA1-4969-A62D-D9A0D75441B9}"/>
                </a:ext>
              </a:extLst>
            </p:cNvPr>
            <p:cNvSpPr/>
            <p:nvPr/>
          </p:nvSpPr>
          <p:spPr bwMode="auto">
            <a:xfrm flipH="1">
              <a:off x="1475452" y="3846087"/>
              <a:ext cx="2161602" cy="1478482"/>
            </a:xfrm>
            <a:prstGeom prst="round2DiagRect">
              <a:avLst/>
            </a:prstGeom>
            <a:solidFill>
              <a:srgbClr val="00843B"/>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pitchFamily="-97" charset="0"/>
              </a:endParaRPr>
            </a:p>
          </p:txBody>
        </p:sp>
        <p:sp>
          <p:nvSpPr>
            <p:cNvPr id="18" name="Rectangle 17">
              <a:extLst>
                <a:ext uri="{FF2B5EF4-FFF2-40B4-BE49-F238E27FC236}">
                  <a16:creationId xmlns:a16="http://schemas.microsoft.com/office/drawing/2014/main" id="{858E4202-20F8-48C0-B66B-F180397BB3A3}"/>
                </a:ext>
              </a:extLst>
            </p:cNvPr>
            <p:cNvSpPr/>
            <p:nvPr/>
          </p:nvSpPr>
          <p:spPr bwMode="auto">
            <a:xfrm>
              <a:off x="-1202100" y="3879811"/>
              <a:ext cx="2137584" cy="18837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pPr>
              <a:r>
                <a:rPr lang="en-US" sz="1200" dirty="0">
                  <a:solidFill>
                    <a:srgbClr val="FFFFFF"/>
                  </a:solidFill>
                  <a:latin typeface="Arial"/>
                  <a:cs typeface="Arial"/>
                </a:rPr>
                <a:t>Average Fare</a:t>
              </a:r>
            </a:p>
          </p:txBody>
        </p:sp>
        <p:sp>
          <p:nvSpPr>
            <p:cNvPr id="19" name="Rectangle 18">
              <a:extLst>
                <a:ext uri="{FF2B5EF4-FFF2-40B4-BE49-F238E27FC236}">
                  <a16:creationId xmlns:a16="http://schemas.microsoft.com/office/drawing/2014/main" id="{AC7F2024-D506-4585-8BD8-FFF67EDD24EA}"/>
                </a:ext>
              </a:extLst>
            </p:cNvPr>
            <p:cNvSpPr/>
            <p:nvPr/>
          </p:nvSpPr>
          <p:spPr bwMode="auto">
            <a:xfrm>
              <a:off x="-1058214" y="4113536"/>
              <a:ext cx="1167789" cy="13615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bodyPr>
            <a:lstStyle/>
            <a:p>
              <a:pPr eaLnBrk="0" fontAlgn="base" hangingPunct="0">
                <a:spcBef>
                  <a:spcPct val="0"/>
                </a:spcBef>
                <a:spcAft>
                  <a:spcPct val="0"/>
                </a:spcAft>
              </a:pPr>
              <a:r>
                <a:rPr lang="en-US" sz="1100" dirty="0">
                  <a:solidFill>
                    <a:schemeClr val="bg1"/>
                  </a:solidFill>
                  <a:latin typeface="Arial Narrow"/>
                  <a:cs typeface="Arial Narrow"/>
                </a:rPr>
                <a:t>2017</a:t>
              </a:r>
            </a:p>
          </p:txBody>
        </p:sp>
        <p:sp>
          <p:nvSpPr>
            <p:cNvPr id="20" name="Rectangle 70">
              <a:extLst>
                <a:ext uri="{FF2B5EF4-FFF2-40B4-BE49-F238E27FC236}">
                  <a16:creationId xmlns:a16="http://schemas.microsoft.com/office/drawing/2014/main" id="{F28A1593-34D1-4E43-AE0B-D5B1C47F05B3}"/>
                </a:ext>
              </a:extLst>
            </p:cNvPr>
            <p:cNvSpPr>
              <a:spLocks noChangeArrowheads="1"/>
            </p:cNvSpPr>
            <p:nvPr/>
          </p:nvSpPr>
          <p:spPr bwMode="auto">
            <a:xfrm>
              <a:off x="126010" y="4086483"/>
              <a:ext cx="537321" cy="182893"/>
            </a:xfrm>
            <a:prstGeom prst="rect">
              <a:avLst/>
            </a:prstGeom>
            <a:noFill/>
            <a:ln w="9525">
              <a:noFill/>
              <a:miter lim="800000"/>
              <a:headEnd/>
              <a:tailEnd/>
            </a:ln>
          </p:spPr>
          <p:txBody>
            <a:bodyPr lIns="45720" tIns="18288" rIns="27432" bIns="0"/>
            <a:lstStyle/>
            <a:p>
              <a:pPr>
                <a:lnSpc>
                  <a:spcPct val="85000"/>
                </a:lnSpc>
                <a:spcBef>
                  <a:spcPts val="200"/>
                </a:spcBef>
              </a:pPr>
              <a:r>
                <a:rPr lang="en-US" sz="1200" b="1" dirty="0">
                  <a:solidFill>
                    <a:srgbClr val="FFFFFF"/>
                  </a:solidFill>
                  <a:latin typeface="Arial Narrow" pitchFamily="34" charset="0"/>
                </a:rPr>
                <a:t>$5.81</a:t>
              </a:r>
              <a:endParaRPr lang="en-US" sz="1200" dirty="0">
                <a:solidFill>
                  <a:srgbClr val="FFFFFF"/>
                </a:solidFill>
                <a:latin typeface="Arial Narrow" pitchFamily="112" charset="0"/>
              </a:endParaRPr>
            </a:p>
          </p:txBody>
        </p:sp>
        <p:sp>
          <p:nvSpPr>
            <p:cNvPr id="21" name="Rectangle 20">
              <a:extLst>
                <a:ext uri="{FF2B5EF4-FFF2-40B4-BE49-F238E27FC236}">
                  <a16:creationId xmlns:a16="http://schemas.microsoft.com/office/drawing/2014/main" id="{3AD4AC13-A241-4E99-8BDC-4E5F140E6090}"/>
                </a:ext>
              </a:extLst>
            </p:cNvPr>
            <p:cNvSpPr/>
            <p:nvPr/>
          </p:nvSpPr>
          <p:spPr bwMode="auto">
            <a:xfrm>
              <a:off x="-1075306" y="4374229"/>
              <a:ext cx="1334270" cy="169316"/>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bodyPr>
            <a:lstStyle/>
            <a:p>
              <a:pPr eaLnBrk="0" fontAlgn="base" hangingPunct="0">
                <a:spcBef>
                  <a:spcPct val="0"/>
                </a:spcBef>
                <a:spcAft>
                  <a:spcPct val="0"/>
                </a:spcAft>
              </a:pPr>
              <a:r>
                <a:rPr lang="en-US" sz="1100" dirty="0">
                  <a:solidFill>
                    <a:schemeClr val="bg1"/>
                  </a:solidFill>
                  <a:latin typeface="Arial Narrow"/>
                  <a:cs typeface="Arial Narrow"/>
                </a:rPr>
                <a:t>2018</a:t>
              </a:r>
            </a:p>
          </p:txBody>
        </p:sp>
        <p:sp>
          <p:nvSpPr>
            <p:cNvPr id="22" name="Rectangle 70">
              <a:extLst>
                <a:ext uri="{FF2B5EF4-FFF2-40B4-BE49-F238E27FC236}">
                  <a16:creationId xmlns:a16="http://schemas.microsoft.com/office/drawing/2014/main" id="{51D88284-16A6-40A7-9706-33F6F56F1F67}"/>
                </a:ext>
              </a:extLst>
            </p:cNvPr>
            <p:cNvSpPr>
              <a:spLocks noChangeArrowheads="1"/>
            </p:cNvSpPr>
            <p:nvPr/>
          </p:nvSpPr>
          <p:spPr bwMode="auto">
            <a:xfrm>
              <a:off x="233025" y="4366029"/>
              <a:ext cx="537321" cy="211139"/>
            </a:xfrm>
            <a:prstGeom prst="rect">
              <a:avLst/>
            </a:prstGeom>
            <a:noFill/>
            <a:ln w="9525">
              <a:noFill/>
              <a:miter lim="800000"/>
              <a:headEnd/>
              <a:tailEnd/>
            </a:ln>
          </p:spPr>
          <p:txBody>
            <a:bodyPr lIns="45720" tIns="18288" rIns="27432" bIns="0"/>
            <a:lstStyle/>
            <a:p>
              <a:pPr>
                <a:lnSpc>
                  <a:spcPct val="85000"/>
                </a:lnSpc>
                <a:spcBef>
                  <a:spcPts val="200"/>
                </a:spcBef>
              </a:pPr>
              <a:r>
                <a:rPr lang="en-US" sz="1200" b="1" dirty="0">
                  <a:solidFill>
                    <a:srgbClr val="FFFFFF"/>
                  </a:solidFill>
                  <a:latin typeface="Arial Narrow" pitchFamily="34" charset="0"/>
                </a:rPr>
                <a:t>$5.84</a:t>
              </a:r>
              <a:endParaRPr lang="en-US" sz="1200" dirty="0">
                <a:solidFill>
                  <a:srgbClr val="FFFFFF"/>
                </a:solidFill>
                <a:latin typeface="Arial Narrow" pitchFamily="112" charset="0"/>
              </a:endParaRPr>
            </a:p>
          </p:txBody>
        </p:sp>
        <p:sp>
          <p:nvSpPr>
            <p:cNvPr id="23" name="Rectangle 22">
              <a:extLst>
                <a:ext uri="{FF2B5EF4-FFF2-40B4-BE49-F238E27FC236}">
                  <a16:creationId xmlns:a16="http://schemas.microsoft.com/office/drawing/2014/main" id="{821E23A1-9370-4757-B1F2-728F8836FC7D}"/>
                </a:ext>
              </a:extLst>
            </p:cNvPr>
            <p:cNvSpPr/>
            <p:nvPr/>
          </p:nvSpPr>
          <p:spPr bwMode="auto">
            <a:xfrm>
              <a:off x="-1084429" y="4616243"/>
              <a:ext cx="1233423" cy="170087"/>
            </a:xfrm>
            <a:prstGeom prst="rect">
              <a:avLst/>
            </a:prstGeom>
            <a:solidFill>
              <a:srgbClr val="0A7832"/>
            </a:solidFill>
            <a:ln w="9525"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bodyPr>
            <a:lstStyle/>
            <a:p>
              <a:pPr algn="just" eaLnBrk="0" fontAlgn="base" hangingPunct="0">
                <a:spcBef>
                  <a:spcPct val="0"/>
                </a:spcBef>
                <a:spcAft>
                  <a:spcPct val="0"/>
                </a:spcAft>
              </a:pPr>
              <a:r>
                <a:rPr lang="en-US" sz="1100" dirty="0">
                  <a:solidFill>
                    <a:srgbClr val="FFFFFF"/>
                  </a:solidFill>
                  <a:latin typeface="Arial Narrow"/>
                  <a:cs typeface="Arial Narrow"/>
                </a:rPr>
                <a:t>2019   </a:t>
              </a:r>
              <a:r>
                <a:rPr lang="en-US" sz="800" i="1" dirty="0">
                  <a:solidFill>
                    <a:srgbClr val="FFFFFF"/>
                  </a:solidFill>
                  <a:latin typeface="Arial Narrow"/>
                  <a:cs typeface="Arial Narrow"/>
                </a:rPr>
                <a:t>(2/28/19)</a:t>
              </a:r>
            </a:p>
          </p:txBody>
        </p:sp>
        <p:sp>
          <p:nvSpPr>
            <p:cNvPr id="24" name="Rectangle 70">
              <a:extLst>
                <a:ext uri="{FF2B5EF4-FFF2-40B4-BE49-F238E27FC236}">
                  <a16:creationId xmlns:a16="http://schemas.microsoft.com/office/drawing/2014/main" id="{AE2EB397-18C1-4123-A842-0D9465C6A823}"/>
                </a:ext>
              </a:extLst>
            </p:cNvPr>
            <p:cNvSpPr>
              <a:spLocks noChangeArrowheads="1"/>
            </p:cNvSpPr>
            <p:nvPr/>
          </p:nvSpPr>
          <p:spPr bwMode="auto">
            <a:xfrm>
              <a:off x="156998" y="4605963"/>
              <a:ext cx="537321" cy="211139"/>
            </a:xfrm>
            <a:prstGeom prst="rect">
              <a:avLst/>
            </a:prstGeom>
            <a:noFill/>
            <a:ln w="9525">
              <a:noFill/>
              <a:miter lim="800000"/>
              <a:headEnd/>
              <a:tailEnd/>
            </a:ln>
          </p:spPr>
          <p:txBody>
            <a:bodyPr lIns="45720" tIns="18288" rIns="27432" bIns="0"/>
            <a:lstStyle/>
            <a:p>
              <a:pPr>
                <a:lnSpc>
                  <a:spcPct val="85000"/>
                </a:lnSpc>
                <a:spcBef>
                  <a:spcPts val="200"/>
                </a:spcBef>
              </a:pPr>
              <a:r>
                <a:rPr lang="en-US" sz="1200" b="1" dirty="0">
                  <a:solidFill>
                    <a:srgbClr val="FFFFFF"/>
                  </a:solidFill>
                  <a:latin typeface="Arial Narrow" pitchFamily="34" charset="0"/>
                </a:rPr>
                <a:t>$5.63</a:t>
              </a:r>
              <a:endParaRPr lang="en-US" sz="1200" dirty="0">
                <a:solidFill>
                  <a:srgbClr val="FFFFFF"/>
                </a:solidFill>
                <a:latin typeface="Arial Narrow" pitchFamily="112" charset="0"/>
              </a:endParaRPr>
            </a:p>
          </p:txBody>
        </p:sp>
        <p:sp>
          <p:nvSpPr>
            <p:cNvPr id="25" name="Rectangle 24">
              <a:extLst>
                <a:ext uri="{FF2B5EF4-FFF2-40B4-BE49-F238E27FC236}">
                  <a16:creationId xmlns:a16="http://schemas.microsoft.com/office/drawing/2014/main" id="{36701675-872A-4FC2-8910-79206CE7C996}"/>
                </a:ext>
              </a:extLst>
            </p:cNvPr>
            <p:cNvSpPr/>
            <p:nvPr/>
          </p:nvSpPr>
          <p:spPr>
            <a:xfrm>
              <a:off x="-1102989" y="4857154"/>
              <a:ext cx="2024767" cy="365687"/>
            </a:xfrm>
            <a:prstGeom prst="rect">
              <a:avLst/>
            </a:prstGeom>
          </p:spPr>
          <p:txBody>
            <a:bodyPr wrap="square" lIns="0" tIns="0" rIns="0" bIns="0">
              <a:spAutoFit/>
            </a:bodyPr>
            <a:lstStyle/>
            <a:p>
              <a:r>
                <a:rPr lang="en-US" sz="1000" i="1" dirty="0">
                  <a:solidFill>
                    <a:srgbClr val="FFFFFF">
                      <a:alpha val="50000"/>
                    </a:srgbClr>
                  </a:solidFill>
                  <a:latin typeface="Arial Narrow"/>
                  <a:cs typeface="Arial Narrow"/>
                </a:rPr>
                <a:t>Avg cost of tickets sold. Avgs. will fluctuate with fare changes</a:t>
              </a:r>
            </a:p>
          </p:txBody>
        </p:sp>
        <p:sp>
          <p:nvSpPr>
            <p:cNvPr id="26" name="Rectangle 25">
              <a:extLst>
                <a:ext uri="{FF2B5EF4-FFF2-40B4-BE49-F238E27FC236}">
                  <a16:creationId xmlns:a16="http://schemas.microsoft.com/office/drawing/2014/main" id="{0FE0B894-5F2C-4829-961F-3FC4CD282FFE}"/>
                </a:ext>
              </a:extLst>
            </p:cNvPr>
            <p:cNvSpPr/>
            <p:nvPr/>
          </p:nvSpPr>
          <p:spPr bwMode="auto">
            <a:xfrm>
              <a:off x="1571115" y="1808287"/>
              <a:ext cx="2137584" cy="188369"/>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pPr>
              <a:r>
                <a:rPr lang="en-US" sz="1200" dirty="0">
                  <a:solidFill>
                    <a:srgbClr val="FFFFFF"/>
                  </a:solidFill>
                  <a:latin typeface="Arial"/>
                  <a:cs typeface="Arial"/>
                </a:rPr>
                <a:t>Device Usage</a:t>
              </a:r>
            </a:p>
          </p:txBody>
        </p:sp>
        <p:sp>
          <p:nvSpPr>
            <p:cNvPr id="28" name="Rectangle 70">
              <a:extLst>
                <a:ext uri="{FF2B5EF4-FFF2-40B4-BE49-F238E27FC236}">
                  <a16:creationId xmlns:a16="http://schemas.microsoft.com/office/drawing/2014/main" id="{04CAA184-571A-40C7-A159-A20564453012}"/>
                </a:ext>
              </a:extLst>
            </p:cNvPr>
            <p:cNvSpPr>
              <a:spLocks noChangeArrowheads="1"/>
            </p:cNvSpPr>
            <p:nvPr/>
          </p:nvSpPr>
          <p:spPr bwMode="auto">
            <a:xfrm>
              <a:off x="2515074" y="2190469"/>
              <a:ext cx="1105648" cy="591393"/>
            </a:xfrm>
            <a:prstGeom prst="rect">
              <a:avLst/>
            </a:prstGeom>
            <a:noFill/>
            <a:ln w="9525">
              <a:noFill/>
              <a:miter lim="800000"/>
              <a:headEnd/>
              <a:tailEnd/>
            </a:ln>
          </p:spPr>
          <p:txBody>
            <a:bodyPr lIns="45720" tIns="18288" rIns="27432" bIns="0"/>
            <a:lstStyle/>
            <a:p>
              <a:pPr>
                <a:lnSpc>
                  <a:spcPct val="85000"/>
                </a:lnSpc>
                <a:spcBef>
                  <a:spcPts val="200"/>
                </a:spcBef>
              </a:pPr>
              <a:r>
                <a:rPr lang="en-US" sz="3200" b="1" dirty="0">
                  <a:solidFill>
                    <a:srgbClr val="FFFFFF"/>
                  </a:solidFill>
                  <a:latin typeface="Arial Narrow" pitchFamily="34" charset="0"/>
                </a:rPr>
                <a:t>56%</a:t>
              </a:r>
              <a:endParaRPr lang="en-US" sz="3200" dirty="0">
                <a:solidFill>
                  <a:srgbClr val="FFFFFF"/>
                </a:solidFill>
                <a:latin typeface="Arial Narrow" pitchFamily="112" charset="0"/>
              </a:endParaRPr>
            </a:p>
          </p:txBody>
        </p:sp>
        <p:sp>
          <p:nvSpPr>
            <p:cNvPr id="29" name="Rectangle 28">
              <a:extLst>
                <a:ext uri="{FF2B5EF4-FFF2-40B4-BE49-F238E27FC236}">
                  <a16:creationId xmlns:a16="http://schemas.microsoft.com/office/drawing/2014/main" id="{0D86F751-73E4-4667-B18A-D946BD7FCB55}"/>
                </a:ext>
              </a:extLst>
            </p:cNvPr>
            <p:cNvSpPr/>
            <p:nvPr/>
          </p:nvSpPr>
          <p:spPr>
            <a:xfrm>
              <a:off x="1671215" y="2710903"/>
              <a:ext cx="1900075" cy="493677"/>
            </a:xfrm>
            <a:prstGeom prst="rect">
              <a:avLst/>
            </a:prstGeom>
          </p:spPr>
          <p:txBody>
            <a:bodyPr wrap="square" lIns="0" tIns="0" rIns="0" bIns="0">
              <a:spAutoFit/>
            </a:bodyPr>
            <a:lstStyle/>
            <a:p>
              <a:pPr>
                <a:lnSpc>
                  <a:spcPct val="90000"/>
                </a:lnSpc>
                <a:spcBef>
                  <a:spcPts val="100"/>
                </a:spcBef>
              </a:pPr>
              <a:r>
                <a:rPr lang="en-US" sz="1000" i="1" dirty="0">
                  <a:solidFill>
                    <a:srgbClr val="FFFFFF">
                      <a:alpha val="50000"/>
                    </a:srgbClr>
                  </a:solidFill>
                  <a:latin typeface="Arial Narrow"/>
                  <a:cs typeface="Arial Narrow"/>
                </a:rPr>
                <a:t>Device usage by operating system has been consistent since the inception of the app</a:t>
              </a:r>
            </a:p>
          </p:txBody>
        </p:sp>
        <p:sp>
          <p:nvSpPr>
            <p:cNvPr id="30" name="Round Diagonal Corner Rectangle 259" descr="Element 4 Shape">
              <a:extLst>
                <a:ext uri="{FF2B5EF4-FFF2-40B4-BE49-F238E27FC236}">
                  <a16:creationId xmlns:a16="http://schemas.microsoft.com/office/drawing/2014/main" id="{D9901273-9B18-4442-8FAD-D0E04E76DF17}"/>
                </a:ext>
              </a:extLst>
            </p:cNvPr>
            <p:cNvSpPr/>
            <p:nvPr/>
          </p:nvSpPr>
          <p:spPr bwMode="auto">
            <a:xfrm flipH="1">
              <a:off x="3871958" y="2957737"/>
              <a:ext cx="2161602" cy="1478482"/>
            </a:xfrm>
            <a:prstGeom prst="round2DiagRect">
              <a:avLst/>
            </a:prstGeom>
            <a:solidFill>
              <a:srgbClr val="00843B"/>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pitchFamily="-97" charset="0"/>
              </a:endParaRPr>
            </a:p>
          </p:txBody>
        </p:sp>
        <p:sp>
          <p:nvSpPr>
            <p:cNvPr id="31" name="Rectangle 30">
              <a:extLst>
                <a:ext uri="{FF2B5EF4-FFF2-40B4-BE49-F238E27FC236}">
                  <a16:creationId xmlns:a16="http://schemas.microsoft.com/office/drawing/2014/main" id="{D07F34E5-F82F-4B6C-85FD-782718CFD692}"/>
                </a:ext>
              </a:extLst>
            </p:cNvPr>
            <p:cNvSpPr/>
            <p:nvPr/>
          </p:nvSpPr>
          <p:spPr bwMode="auto">
            <a:xfrm>
              <a:off x="-1178752" y="1808286"/>
              <a:ext cx="2137584" cy="18837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pPr>
              <a:r>
                <a:rPr lang="en-US" sz="1200" dirty="0">
                  <a:solidFill>
                    <a:srgbClr val="FFFFFF"/>
                  </a:solidFill>
                  <a:latin typeface="Arial"/>
                  <a:cs typeface="Arial"/>
                </a:rPr>
                <a:t>App Downloads</a:t>
              </a:r>
            </a:p>
          </p:txBody>
        </p:sp>
        <p:sp>
          <p:nvSpPr>
            <p:cNvPr id="32" name="Rectangle 70">
              <a:extLst>
                <a:ext uri="{FF2B5EF4-FFF2-40B4-BE49-F238E27FC236}">
                  <a16:creationId xmlns:a16="http://schemas.microsoft.com/office/drawing/2014/main" id="{EF815767-1775-448B-B1D2-75102FF80832}"/>
                </a:ext>
              </a:extLst>
            </p:cNvPr>
            <p:cNvSpPr>
              <a:spLocks noChangeArrowheads="1"/>
            </p:cNvSpPr>
            <p:nvPr/>
          </p:nvSpPr>
          <p:spPr bwMode="auto">
            <a:xfrm>
              <a:off x="-454263" y="2100885"/>
              <a:ext cx="1254432" cy="591393"/>
            </a:xfrm>
            <a:prstGeom prst="rect">
              <a:avLst/>
            </a:prstGeom>
            <a:noFill/>
            <a:ln w="9525">
              <a:noFill/>
              <a:miter lim="800000"/>
              <a:headEnd/>
              <a:tailEnd/>
            </a:ln>
          </p:spPr>
          <p:txBody>
            <a:bodyPr lIns="45720" tIns="18288" rIns="27432" bIns="0"/>
            <a:lstStyle/>
            <a:p>
              <a:pPr>
                <a:lnSpc>
                  <a:spcPct val="85000"/>
                </a:lnSpc>
                <a:spcBef>
                  <a:spcPts val="200"/>
                </a:spcBef>
              </a:pPr>
              <a:r>
                <a:rPr lang="en-US" sz="3200" b="1" dirty="0">
                  <a:solidFill>
                    <a:srgbClr val="FFFFFF"/>
                  </a:solidFill>
                  <a:latin typeface="Arial Narrow" pitchFamily="34" charset="0"/>
                </a:rPr>
                <a:t>1.1M</a:t>
              </a:r>
              <a:endParaRPr lang="en-US" sz="3200" dirty="0">
                <a:solidFill>
                  <a:srgbClr val="FFFFFF"/>
                </a:solidFill>
                <a:latin typeface="Arial Narrow" pitchFamily="112" charset="0"/>
              </a:endParaRPr>
            </a:p>
          </p:txBody>
        </p:sp>
        <p:sp>
          <p:nvSpPr>
            <p:cNvPr id="33" name="Rectangle 32">
              <a:extLst>
                <a:ext uri="{FF2B5EF4-FFF2-40B4-BE49-F238E27FC236}">
                  <a16:creationId xmlns:a16="http://schemas.microsoft.com/office/drawing/2014/main" id="{DA443D3B-4ADE-4466-B78A-3C1C3EBB4F4A}"/>
                </a:ext>
              </a:extLst>
            </p:cNvPr>
            <p:cNvSpPr/>
            <p:nvPr/>
          </p:nvSpPr>
          <p:spPr>
            <a:xfrm>
              <a:off x="-1067388" y="2635502"/>
              <a:ext cx="2107022" cy="591193"/>
            </a:xfrm>
            <a:prstGeom prst="rect">
              <a:avLst/>
            </a:prstGeom>
          </p:spPr>
          <p:txBody>
            <a:bodyPr wrap="square" lIns="0" tIns="0" rIns="0" bIns="0">
              <a:spAutoFit/>
            </a:bodyPr>
            <a:lstStyle/>
            <a:p>
              <a:pPr>
                <a:lnSpc>
                  <a:spcPct val="90000"/>
                </a:lnSpc>
                <a:spcBef>
                  <a:spcPts val="100"/>
                </a:spcBef>
              </a:pPr>
              <a:r>
                <a:rPr lang="en-US" sz="900" i="1" dirty="0">
                  <a:solidFill>
                    <a:srgbClr val="FFFFFF">
                      <a:alpha val="50000"/>
                    </a:srgbClr>
                  </a:solidFill>
                  <a:latin typeface="Arial Narrow"/>
                  <a:cs typeface="Arial Narrow"/>
                </a:rPr>
                <a:t># of downloads since Sept 2013. There are 528 average daily downloads</a:t>
              </a:r>
            </a:p>
            <a:p>
              <a:pPr>
                <a:lnSpc>
                  <a:spcPct val="90000"/>
                </a:lnSpc>
                <a:spcBef>
                  <a:spcPts val="100"/>
                </a:spcBef>
              </a:pPr>
              <a:r>
                <a:rPr lang="en-US" sz="800" i="1" dirty="0">
                  <a:solidFill>
                    <a:srgbClr val="FFFFFF">
                      <a:alpha val="50000"/>
                    </a:srgbClr>
                  </a:solidFill>
                  <a:latin typeface="Arial Narrow"/>
                  <a:cs typeface="Arial Narrow"/>
                </a:rPr>
                <a:t>(DART/Trinity Metro/ DCTA;2/28/19)</a:t>
              </a:r>
            </a:p>
          </p:txBody>
        </p:sp>
        <p:sp>
          <p:nvSpPr>
            <p:cNvPr id="34" name="Rectangle 33">
              <a:extLst>
                <a:ext uri="{FF2B5EF4-FFF2-40B4-BE49-F238E27FC236}">
                  <a16:creationId xmlns:a16="http://schemas.microsoft.com/office/drawing/2014/main" id="{28821A27-DE78-4CB1-B81B-EA7608D725D3}"/>
                </a:ext>
              </a:extLst>
            </p:cNvPr>
            <p:cNvSpPr/>
            <p:nvPr/>
          </p:nvSpPr>
          <p:spPr bwMode="auto">
            <a:xfrm>
              <a:off x="3931546" y="3029992"/>
              <a:ext cx="2211294" cy="18837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pPr>
              <a:r>
                <a:rPr lang="en-US" sz="1200" dirty="0">
                  <a:solidFill>
                    <a:srgbClr val="FFFFFF"/>
                  </a:solidFill>
                  <a:latin typeface="Arial"/>
                  <a:cs typeface="Arial"/>
                </a:rPr>
                <a:t>Loyalty Programs</a:t>
              </a:r>
            </a:p>
          </p:txBody>
        </p:sp>
        <p:sp>
          <p:nvSpPr>
            <p:cNvPr id="35" name="Freeform 34">
              <a:extLst>
                <a:ext uri="{FF2B5EF4-FFF2-40B4-BE49-F238E27FC236}">
                  <a16:creationId xmlns:a16="http://schemas.microsoft.com/office/drawing/2014/main" id="{59560797-21E4-4853-A2E3-32BAC160C395}"/>
                </a:ext>
              </a:extLst>
            </p:cNvPr>
            <p:cNvSpPr>
              <a:spLocks/>
            </p:cNvSpPr>
            <p:nvPr/>
          </p:nvSpPr>
          <p:spPr bwMode="auto">
            <a:xfrm>
              <a:off x="1766685" y="2079269"/>
              <a:ext cx="350435" cy="295475"/>
            </a:xfrm>
            <a:custGeom>
              <a:avLst/>
              <a:gdLst/>
              <a:ahLst/>
              <a:cxnLst>
                <a:cxn ang="0">
                  <a:pos x="668" y="702"/>
                </a:cxn>
                <a:cxn ang="0">
                  <a:pos x="0" y="484"/>
                </a:cxn>
                <a:cxn ang="0">
                  <a:pos x="0" y="484"/>
                </a:cxn>
                <a:cxn ang="0">
                  <a:pos x="10" y="458"/>
                </a:cxn>
                <a:cxn ang="0">
                  <a:pos x="20" y="431"/>
                </a:cxn>
                <a:cxn ang="0">
                  <a:pos x="31" y="404"/>
                </a:cxn>
                <a:cxn ang="0">
                  <a:pos x="43" y="379"/>
                </a:cxn>
                <a:cxn ang="0">
                  <a:pos x="57" y="355"/>
                </a:cxn>
                <a:cxn ang="0">
                  <a:pos x="71" y="330"/>
                </a:cxn>
                <a:cxn ang="0">
                  <a:pos x="86" y="307"/>
                </a:cxn>
                <a:cxn ang="0">
                  <a:pos x="101" y="285"/>
                </a:cxn>
                <a:cxn ang="0">
                  <a:pos x="118" y="263"/>
                </a:cxn>
                <a:cxn ang="0">
                  <a:pos x="135" y="241"/>
                </a:cxn>
                <a:cxn ang="0">
                  <a:pos x="153" y="222"/>
                </a:cxn>
                <a:cxn ang="0">
                  <a:pos x="171" y="202"/>
                </a:cxn>
                <a:cxn ang="0">
                  <a:pos x="191" y="183"/>
                </a:cxn>
                <a:cxn ang="0">
                  <a:pos x="212" y="166"/>
                </a:cxn>
                <a:cxn ang="0">
                  <a:pos x="233" y="147"/>
                </a:cxn>
                <a:cxn ang="0">
                  <a:pos x="254" y="132"/>
                </a:cxn>
                <a:cxn ang="0">
                  <a:pos x="276" y="117"/>
                </a:cxn>
                <a:cxn ang="0">
                  <a:pos x="299" y="101"/>
                </a:cxn>
                <a:cxn ang="0">
                  <a:pos x="321" y="89"/>
                </a:cxn>
                <a:cxn ang="0">
                  <a:pos x="345" y="76"/>
                </a:cxn>
                <a:cxn ang="0">
                  <a:pos x="370" y="63"/>
                </a:cxn>
                <a:cxn ang="0">
                  <a:pos x="394" y="53"/>
                </a:cxn>
                <a:cxn ang="0">
                  <a:pos x="421" y="44"/>
                </a:cxn>
                <a:cxn ang="0">
                  <a:pos x="446" y="34"/>
                </a:cxn>
                <a:cxn ang="0">
                  <a:pos x="473" y="27"/>
                </a:cxn>
                <a:cxn ang="0">
                  <a:pos x="500" y="20"/>
                </a:cxn>
                <a:cxn ang="0">
                  <a:pos x="526" y="13"/>
                </a:cxn>
                <a:cxn ang="0">
                  <a:pos x="554" y="9"/>
                </a:cxn>
                <a:cxn ang="0">
                  <a:pos x="582" y="4"/>
                </a:cxn>
                <a:cxn ang="0">
                  <a:pos x="611" y="2"/>
                </a:cxn>
                <a:cxn ang="0">
                  <a:pos x="639" y="0"/>
                </a:cxn>
                <a:cxn ang="0">
                  <a:pos x="668" y="0"/>
                </a:cxn>
                <a:cxn ang="0">
                  <a:pos x="668" y="702"/>
                </a:cxn>
              </a:cxnLst>
              <a:rect l="0" t="0" r="r" b="b"/>
              <a:pathLst>
                <a:path w="668" h="702">
                  <a:moveTo>
                    <a:pt x="668" y="702"/>
                  </a:moveTo>
                  <a:lnTo>
                    <a:pt x="0" y="484"/>
                  </a:lnTo>
                  <a:lnTo>
                    <a:pt x="0" y="484"/>
                  </a:lnTo>
                  <a:lnTo>
                    <a:pt x="10" y="458"/>
                  </a:lnTo>
                  <a:lnTo>
                    <a:pt x="20" y="431"/>
                  </a:lnTo>
                  <a:lnTo>
                    <a:pt x="31" y="404"/>
                  </a:lnTo>
                  <a:lnTo>
                    <a:pt x="43" y="379"/>
                  </a:lnTo>
                  <a:lnTo>
                    <a:pt x="57" y="355"/>
                  </a:lnTo>
                  <a:lnTo>
                    <a:pt x="71" y="330"/>
                  </a:lnTo>
                  <a:lnTo>
                    <a:pt x="86" y="307"/>
                  </a:lnTo>
                  <a:lnTo>
                    <a:pt x="101" y="285"/>
                  </a:lnTo>
                  <a:lnTo>
                    <a:pt x="118" y="263"/>
                  </a:lnTo>
                  <a:lnTo>
                    <a:pt x="135" y="241"/>
                  </a:lnTo>
                  <a:lnTo>
                    <a:pt x="153" y="222"/>
                  </a:lnTo>
                  <a:lnTo>
                    <a:pt x="171" y="202"/>
                  </a:lnTo>
                  <a:lnTo>
                    <a:pt x="191" y="183"/>
                  </a:lnTo>
                  <a:lnTo>
                    <a:pt x="212" y="166"/>
                  </a:lnTo>
                  <a:lnTo>
                    <a:pt x="233" y="147"/>
                  </a:lnTo>
                  <a:lnTo>
                    <a:pt x="254" y="132"/>
                  </a:lnTo>
                  <a:lnTo>
                    <a:pt x="276" y="117"/>
                  </a:lnTo>
                  <a:lnTo>
                    <a:pt x="299" y="101"/>
                  </a:lnTo>
                  <a:lnTo>
                    <a:pt x="321" y="89"/>
                  </a:lnTo>
                  <a:lnTo>
                    <a:pt x="345" y="76"/>
                  </a:lnTo>
                  <a:lnTo>
                    <a:pt x="370" y="63"/>
                  </a:lnTo>
                  <a:lnTo>
                    <a:pt x="394" y="53"/>
                  </a:lnTo>
                  <a:lnTo>
                    <a:pt x="421" y="44"/>
                  </a:lnTo>
                  <a:lnTo>
                    <a:pt x="446" y="34"/>
                  </a:lnTo>
                  <a:lnTo>
                    <a:pt x="473" y="27"/>
                  </a:lnTo>
                  <a:lnTo>
                    <a:pt x="500" y="20"/>
                  </a:lnTo>
                  <a:lnTo>
                    <a:pt x="526" y="13"/>
                  </a:lnTo>
                  <a:lnTo>
                    <a:pt x="554" y="9"/>
                  </a:lnTo>
                  <a:lnTo>
                    <a:pt x="582" y="4"/>
                  </a:lnTo>
                  <a:lnTo>
                    <a:pt x="611" y="2"/>
                  </a:lnTo>
                  <a:lnTo>
                    <a:pt x="639" y="0"/>
                  </a:lnTo>
                  <a:lnTo>
                    <a:pt x="668" y="0"/>
                  </a:lnTo>
                  <a:lnTo>
                    <a:pt x="668" y="70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36" name="Freeform 35">
              <a:extLst>
                <a:ext uri="{FF2B5EF4-FFF2-40B4-BE49-F238E27FC236}">
                  <a16:creationId xmlns:a16="http://schemas.microsoft.com/office/drawing/2014/main" id="{A6E6FEE9-3E9C-47C7-A7CF-2C1AF8A99398}"/>
                </a:ext>
              </a:extLst>
            </p:cNvPr>
            <p:cNvSpPr>
              <a:spLocks/>
            </p:cNvSpPr>
            <p:nvPr/>
          </p:nvSpPr>
          <p:spPr bwMode="auto">
            <a:xfrm>
              <a:off x="1778532" y="2117465"/>
              <a:ext cx="736543" cy="590529"/>
            </a:xfrm>
            <a:custGeom>
              <a:avLst/>
              <a:gdLst/>
              <a:ahLst/>
              <a:cxnLst>
                <a:cxn ang="0">
                  <a:pos x="702" y="0"/>
                </a:cxn>
                <a:cxn ang="0">
                  <a:pos x="739" y="0"/>
                </a:cxn>
                <a:cxn ang="0">
                  <a:pos x="809" y="7"/>
                </a:cxn>
                <a:cxn ang="0">
                  <a:pos x="878" y="21"/>
                </a:cxn>
                <a:cxn ang="0">
                  <a:pos x="944" y="42"/>
                </a:cxn>
                <a:cxn ang="0">
                  <a:pos x="1007" y="68"/>
                </a:cxn>
                <a:cxn ang="0">
                  <a:pos x="1067" y="101"/>
                </a:cxn>
                <a:cxn ang="0">
                  <a:pos x="1122" y="139"/>
                </a:cxn>
                <a:cxn ang="0">
                  <a:pos x="1175" y="181"/>
                </a:cxn>
                <a:cxn ang="0">
                  <a:pos x="1221" y="228"/>
                </a:cxn>
                <a:cxn ang="0">
                  <a:pos x="1265" y="280"/>
                </a:cxn>
                <a:cxn ang="0">
                  <a:pos x="1303" y="336"/>
                </a:cxn>
                <a:cxn ang="0">
                  <a:pos x="1335" y="397"/>
                </a:cxn>
                <a:cxn ang="0">
                  <a:pos x="1362" y="460"/>
                </a:cxn>
                <a:cxn ang="0">
                  <a:pos x="1383" y="526"/>
                </a:cxn>
                <a:cxn ang="0">
                  <a:pos x="1397" y="595"/>
                </a:cxn>
                <a:cxn ang="0">
                  <a:pos x="1404" y="665"/>
                </a:cxn>
                <a:cxn ang="0">
                  <a:pos x="1404" y="701"/>
                </a:cxn>
                <a:cxn ang="0">
                  <a:pos x="1401" y="773"/>
                </a:cxn>
                <a:cxn ang="0">
                  <a:pos x="1390" y="843"/>
                </a:cxn>
                <a:cxn ang="0">
                  <a:pos x="1373" y="909"/>
                </a:cxn>
                <a:cxn ang="0">
                  <a:pos x="1349" y="973"/>
                </a:cxn>
                <a:cxn ang="0">
                  <a:pos x="1320" y="1035"/>
                </a:cxn>
                <a:cxn ang="0">
                  <a:pos x="1285" y="1093"/>
                </a:cxn>
                <a:cxn ang="0">
                  <a:pos x="1244" y="1147"/>
                </a:cxn>
                <a:cxn ang="0">
                  <a:pos x="1199" y="1197"/>
                </a:cxn>
                <a:cxn ang="0">
                  <a:pos x="1148" y="1243"/>
                </a:cxn>
                <a:cxn ang="0">
                  <a:pos x="1095" y="1284"/>
                </a:cxn>
                <a:cxn ang="0">
                  <a:pos x="1038" y="1319"/>
                </a:cxn>
                <a:cxn ang="0">
                  <a:pos x="976" y="1348"/>
                </a:cxn>
                <a:cxn ang="0">
                  <a:pos x="911" y="1371"/>
                </a:cxn>
                <a:cxn ang="0">
                  <a:pos x="844" y="1389"/>
                </a:cxn>
                <a:cxn ang="0">
                  <a:pos x="774" y="1399"/>
                </a:cxn>
                <a:cxn ang="0">
                  <a:pos x="702" y="1403"/>
                </a:cxn>
                <a:cxn ang="0">
                  <a:pos x="666" y="1401"/>
                </a:cxn>
                <a:cxn ang="0">
                  <a:pos x="595" y="1394"/>
                </a:cxn>
                <a:cxn ang="0">
                  <a:pos x="527" y="1380"/>
                </a:cxn>
                <a:cxn ang="0">
                  <a:pos x="461" y="1361"/>
                </a:cxn>
                <a:cxn ang="0">
                  <a:pos x="397" y="1334"/>
                </a:cxn>
                <a:cxn ang="0">
                  <a:pos x="338" y="1302"/>
                </a:cxn>
                <a:cxn ang="0">
                  <a:pos x="282" y="1264"/>
                </a:cxn>
                <a:cxn ang="0">
                  <a:pos x="230" y="1220"/>
                </a:cxn>
                <a:cxn ang="0">
                  <a:pos x="183" y="1173"/>
                </a:cxn>
                <a:cxn ang="0">
                  <a:pos x="139" y="1121"/>
                </a:cxn>
                <a:cxn ang="0">
                  <a:pos x="101" y="1065"/>
                </a:cxn>
                <a:cxn ang="0">
                  <a:pos x="69" y="1006"/>
                </a:cxn>
                <a:cxn ang="0">
                  <a:pos x="42" y="943"/>
                </a:cxn>
                <a:cxn ang="0">
                  <a:pos x="23" y="877"/>
                </a:cxn>
                <a:cxn ang="0">
                  <a:pos x="9" y="808"/>
                </a:cxn>
                <a:cxn ang="0">
                  <a:pos x="2" y="736"/>
                </a:cxn>
                <a:cxn ang="0">
                  <a:pos x="0" y="701"/>
                </a:cxn>
                <a:cxn ang="0">
                  <a:pos x="2" y="645"/>
                </a:cxn>
                <a:cxn ang="0">
                  <a:pos x="9" y="590"/>
                </a:cxn>
                <a:cxn ang="0">
                  <a:pos x="18" y="538"/>
                </a:cxn>
                <a:cxn ang="0">
                  <a:pos x="34" y="484"/>
                </a:cxn>
              </a:cxnLst>
              <a:rect l="0" t="0" r="r" b="b"/>
              <a:pathLst>
                <a:path w="1404" h="1403">
                  <a:moveTo>
                    <a:pt x="702" y="701"/>
                  </a:moveTo>
                  <a:lnTo>
                    <a:pt x="702" y="0"/>
                  </a:lnTo>
                  <a:lnTo>
                    <a:pt x="702" y="0"/>
                  </a:lnTo>
                  <a:lnTo>
                    <a:pt x="739" y="0"/>
                  </a:lnTo>
                  <a:lnTo>
                    <a:pt x="774" y="2"/>
                  </a:lnTo>
                  <a:lnTo>
                    <a:pt x="809" y="7"/>
                  </a:lnTo>
                  <a:lnTo>
                    <a:pt x="844" y="14"/>
                  </a:lnTo>
                  <a:lnTo>
                    <a:pt x="878" y="21"/>
                  </a:lnTo>
                  <a:lnTo>
                    <a:pt x="911" y="30"/>
                  </a:lnTo>
                  <a:lnTo>
                    <a:pt x="944" y="42"/>
                  </a:lnTo>
                  <a:lnTo>
                    <a:pt x="976" y="54"/>
                  </a:lnTo>
                  <a:lnTo>
                    <a:pt x="1007" y="68"/>
                  </a:lnTo>
                  <a:lnTo>
                    <a:pt x="1038" y="84"/>
                  </a:lnTo>
                  <a:lnTo>
                    <a:pt x="1067" y="101"/>
                  </a:lnTo>
                  <a:lnTo>
                    <a:pt x="1095" y="119"/>
                  </a:lnTo>
                  <a:lnTo>
                    <a:pt x="1122" y="139"/>
                  </a:lnTo>
                  <a:lnTo>
                    <a:pt x="1148" y="160"/>
                  </a:lnTo>
                  <a:lnTo>
                    <a:pt x="1175" y="181"/>
                  </a:lnTo>
                  <a:lnTo>
                    <a:pt x="1199" y="204"/>
                  </a:lnTo>
                  <a:lnTo>
                    <a:pt x="1221" y="228"/>
                  </a:lnTo>
                  <a:lnTo>
                    <a:pt x="1244" y="255"/>
                  </a:lnTo>
                  <a:lnTo>
                    <a:pt x="1265" y="280"/>
                  </a:lnTo>
                  <a:lnTo>
                    <a:pt x="1285" y="308"/>
                  </a:lnTo>
                  <a:lnTo>
                    <a:pt x="1303" y="336"/>
                  </a:lnTo>
                  <a:lnTo>
                    <a:pt x="1320" y="366"/>
                  </a:lnTo>
                  <a:lnTo>
                    <a:pt x="1335" y="397"/>
                  </a:lnTo>
                  <a:lnTo>
                    <a:pt x="1349" y="428"/>
                  </a:lnTo>
                  <a:lnTo>
                    <a:pt x="1362" y="460"/>
                  </a:lnTo>
                  <a:lnTo>
                    <a:pt x="1373" y="492"/>
                  </a:lnTo>
                  <a:lnTo>
                    <a:pt x="1383" y="526"/>
                  </a:lnTo>
                  <a:lnTo>
                    <a:pt x="1390" y="560"/>
                  </a:lnTo>
                  <a:lnTo>
                    <a:pt x="1397" y="595"/>
                  </a:lnTo>
                  <a:lnTo>
                    <a:pt x="1401" y="630"/>
                  </a:lnTo>
                  <a:lnTo>
                    <a:pt x="1404" y="665"/>
                  </a:lnTo>
                  <a:lnTo>
                    <a:pt x="1404" y="701"/>
                  </a:lnTo>
                  <a:lnTo>
                    <a:pt x="1404" y="701"/>
                  </a:lnTo>
                  <a:lnTo>
                    <a:pt x="1404" y="736"/>
                  </a:lnTo>
                  <a:lnTo>
                    <a:pt x="1401" y="773"/>
                  </a:lnTo>
                  <a:lnTo>
                    <a:pt x="1397" y="808"/>
                  </a:lnTo>
                  <a:lnTo>
                    <a:pt x="1390" y="843"/>
                  </a:lnTo>
                  <a:lnTo>
                    <a:pt x="1383" y="877"/>
                  </a:lnTo>
                  <a:lnTo>
                    <a:pt x="1373" y="909"/>
                  </a:lnTo>
                  <a:lnTo>
                    <a:pt x="1362" y="943"/>
                  </a:lnTo>
                  <a:lnTo>
                    <a:pt x="1349" y="973"/>
                  </a:lnTo>
                  <a:lnTo>
                    <a:pt x="1335" y="1006"/>
                  </a:lnTo>
                  <a:lnTo>
                    <a:pt x="1320" y="1035"/>
                  </a:lnTo>
                  <a:lnTo>
                    <a:pt x="1303" y="1065"/>
                  </a:lnTo>
                  <a:lnTo>
                    <a:pt x="1285" y="1093"/>
                  </a:lnTo>
                  <a:lnTo>
                    <a:pt x="1265" y="1121"/>
                  </a:lnTo>
                  <a:lnTo>
                    <a:pt x="1244" y="1147"/>
                  </a:lnTo>
                  <a:lnTo>
                    <a:pt x="1221" y="1173"/>
                  </a:lnTo>
                  <a:lnTo>
                    <a:pt x="1199" y="1197"/>
                  </a:lnTo>
                  <a:lnTo>
                    <a:pt x="1175" y="1220"/>
                  </a:lnTo>
                  <a:lnTo>
                    <a:pt x="1148" y="1243"/>
                  </a:lnTo>
                  <a:lnTo>
                    <a:pt x="1122" y="1264"/>
                  </a:lnTo>
                  <a:lnTo>
                    <a:pt x="1095" y="1284"/>
                  </a:lnTo>
                  <a:lnTo>
                    <a:pt x="1067" y="1302"/>
                  </a:lnTo>
                  <a:lnTo>
                    <a:pt x="1038" y="1319"/>
                  </a:lnTo>
                  <a:lnTo>
                    <a:pt x="1007" y="1334"/>
                  </a:lnTo>
                  <a:lnTo>
                    <a:pt x="976" y="1348"/>
                  </a:lnTo>
                  <a:lnTo>
                    <a:pt x="944" y="1361"/>
                  </a:lnTo>
                  <a:lnTo>
                    <a:pt x="911" y="1371"/>
                  </a:lnTo>
                  <a:lnTo>
                    <a:pt x="878" y="1380"/>
                  </a:lnTo>
                  <a:lnTo>
                    <a:pt x="844" y="1389"/>
                  </a:lnTo>
                  <a:lnTo>
                    <a:pt x="809" y="1394"/>
                  </a:lnTo>
                  <a:lnTo>
                    <a:pt x="774" y="1399"/>
                  </a:lnTo>
                  <a:lnTo>
                    <a:pt x="739" y="1401"/>
                  </a:lnTo>
                  <a:lnTo>
                    <a:pt x="702" y="1403"/>
                  </a:lnTo>
                  <a:lnTo>
                    <a:pt x="702" y="1403"/>
                  </a:lnTo>
                  <a:lnTo>
                    <a:pt x="666" y="1401"/>
                  </a:lnTo>
                  <a:lnTo>
                    <a:pt x="630" y="1399"/>
                  </a:lnTo>
                  <a:lnTo>
                    <a:pt x="595" y="1394"/>
                  </a:lnTo>
                  <a:lnTo>
                    <a:pt x="560" y="1389"/>
                  </a:lnTo>
                  <a:lnTo>
                    <a:pt x="527" y="1380"/>
                  </a:lnTo>
                  <a:lnTo>
                    <a:pt x="493" y="1371"/>
                  </a:lnTo>
                  <a:lnTo>
                    <a:pt x="461" y="1361"/>
                  </a:lnTo>
                  <a:lnTo>
                    <a:pt x="428" y="1348"/>
                  </a:lnTo>
                  <a:lnTo>
                    <a:pt x="397" y="1334"/>
                  </a:lnTo>
                  <a:lnTo>
                    <a:pt x="368" y="1319"/>
                  </a:lnTo>
                  <a:lnTo>
                    <a:pt x="338" y="1302"/>
                  </a:lnTo>
                  <a:lnTo>
                    <a:pt x="310" y="1284"/>
                  </a:lnTo>
                  <a:lnTo>
                    <a:pt x="282" y="1264"/>
                  </a:lnTo>
                  <a:lnTo>
                    <a:pt x="256" y="1243"/>
                  </a:lnTo>
                  <a:lnTo>
                    <a:pt x="230" y="1220"/>
                  </a:lnTo>
                  <a:lnTo>
                    <a:pt x="205" y="1197"/>
                  </a:lnTo>
                  <a:lnTo>
                    <a:pt x="183" y="1173"/>
                  </a:lnTo>
                  <a:lnTo>
                    <a:pt x="160" y="1147"/>
                  </a:lnTo>
                  <a:lnTo>
                    <a:pt x="139" y="1121"/>
                  </a:lnTo>
                  <a:lnTo>
                    <a:pt x="119" y="1093"/>
                  </a:lnTo>
                  <a:lnTo>
                    <a:pt x="101" y="1065"/>
                  </a:lnTo>
                  <a:lnTo>
                    <a:pt x="84" y="1035"/>
                  </a:lnTo>
                  <a:lnTo>
                    <a:pt x="69" y="1006"/>
                  </a:lnTo>
                  <a:lnTo>
                    <a:pt x="55" y="973"/>
                  </a:lnTo>
                  <a:lnTo>
                    <a:pt x="42" y="943"/>
                  </a:lnTo>
                  <a:lnTo>
                    <a:pt x="31" y="909"/>
                  </a:lnTo>
                  <a:lnTo>
                    <a:pt x="23" y="877"/>
                  </a:lnTo>
                  <a:lnTo>
                    <a:pt x="14" y="843"/>
                  </a:lnTo>
                  <a:lnTo>
                    <a:pt x="9" y="808"/>
                  </a:lnTo>
                  <a:lnTo>
                    <a:pt x="4" y="773"/>
                  </a:lnTo>
                  <a:lnTo>
                    <a:pt x="2" y="736"/>
                  </a:lnTo>
                  <a:lnTo>
                    <a:pt x="0" y="701"/>
                  </a:lnTo>
                  <a:lnTo>
                    <a:pt x="0" y="701"/>
                  </a:lnTo>
                  <a:lnTo>
                    <a:pt x="0" y="672"/>
                  </a:lnTo>
                  <a:lnTo>
                    <a:pt x="2" y="645"/>
                  </a:lnTo>
                  <a:lnTo>
                    <a:pt x="4" y="617"/>
                  </a:lnTo>
                  <a:lnTo>
                    <a:pt x="9" y="590"/>
                  </a:lnTo>
                  <a:lnTo>
                    <a:pt x="13" y="565"/>
                  </a:lnTo>
                  <a:lnTo>
                    <a:pt x="18" y="538"/>
                  </a:lnTo>
                  <a:lnTo>
                    <a:pt x="27" y="512"/>
                  </a:lnTo>
                  <a:lnTo>
                    <a:pt x="34" y="484"/>
                  </a:lnTo>
                  <a:lnTo>
                    <a:pt x="702" y="701"/>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sp>
          <p:nvSpPr>
            <p:cNvPr id="37" name="Rectangle 70">
              <a:extLst>
                <a:ext uri="{FF2B5EF4-FFF2-40B4-BE49-F238E27FC236}">
                  <a16:creationId xmlns:a16="http://schemas.microsoft.com/office/drawing/2014/main" id="{9B59E8D9-E022-4842-8183-7342DE6F1DE5}"/>
                </a:ext>
              </a:extLst>
            </p:cNvPr>
            <p:cNvSpPr>
              <a:spLocks noChangeArrowheads="1"/>
            </p:cNvSpPr>
            <p:nvPr/>
          </p:nvSpPr>
          <p:spPr bwMode="auto">
            <a:xfrm>
              <a:off x="4996240" y="3378324"/>
              <a:ext cx="1179357" cy="591393"/>
            </a:xfrm>
            <a:prstGeom prst="rect">
              <a:avLst/>
            </a:prstGeom>
            <a:noFill/>
            <a:ln w="9525">
              <a:noFill/>
              <a:miter lim="800000"/>
              <a:headEnd/>
              <a:tailEnd/>
            </a:ln>
          </p:spPr>
          <p:txBody>
            <a:bodyPr lIns="45720" tIns="18288" rIns="27432" bIns="0"/>
            <a:lstStyle/>
            <a:p>
              <a:pPr>
                <a:lnSpc>
                  <a:spcPct val="85000"/>
                </a:lnSpc>
                <a:spcBef>
                  <a:spcPts val="200"/>
                </a:spcBef>
              </a:pPr>
              <a:r>
                <a:rPr lang="en-US" sz="3200" b="1" dirty="0">
                  <a:solidFill>
                    <a:srgbClr val="FFFFFF"/>
                  </a:solidFill>
                  <a:latin typeface="Arial Narrow" pitchFamily="34" charset="0"/>
                </a:rPr>
                <a:t>790</a:t>
              </a:r>
              <a:endParaRPr lang="en-US" sz="3200" dirty="0">
                <a:solidFill>
                  <a:srgbClr val="FFFFFF"/>
                </a:solidFill>
                <a:latin typeface="Arial Narrow" pitchFamily="112" charset="0"/>
              </a:endParaRPr>
            </a:p>
          </p:txBody>
        </p:sp>
        <p:sp>
          <p:nvSpPr>
            <p:cNvPr id="38" name="Rectangle 37">
              <a:extLst>
                <a:ext uri="{FF2B5EF4-FFF2-40B4-BE49-F238E27FC236}">
                  <a16:creationId xmlns:a16="http://schemas.microsoft.com/office/drawing/2014/main" id="{608915DD-1E01-4256-BBB5-F86DA8F19EA6}"/>
                </a:ext>
              </a:extLst>
            </p:cNvPr>
            <p:cNvSpPr/>
            <p:nvPr/>
          </p:nvSpPr>
          <p:spPr>
            <a:xfrm>
              <a:off x="3978820" y="3874926"/>
              <a:ext cx="2064982" cy="493677"/>
            </a:xfrm>
            <a:prstGeom prst="rect">
              <a:avLst/>
            </a:prstGeom>
          </p:spPr>
          <p:txBody>
            <a:bodyPr wrap="square" lIns="0" tIns="0" rIns="0" bIns="0">
              <a:spAutoFit/>
            </a:bodyPr>
            <a:lstStyle/>
            <a:p>
              <a:pPr>
                <a:lnSpc>
                  <a:spcPct val="90000"/>
                </a:lnSpc>
                <a:spcBef>
                  <a:spcPts val="100"/>
                </a:spcBef>
              </a:pPr>
              <a:r>
                <a:rPr lang="en-US" sz="1000" i="1" dirty="0">
                  <a:solidFill>
                    <a:srgbClr val="FFFFFF">
                      <a:alpha val="50000"/>
                    </a:srgbClr>
                  </a:solidFill>
                  <a:latin typeface="Arial Narrow"/>
                  <a:cs typeface="Arial Narrow"/>
                </a:rPr>
                <a:t>Began Sep 2018, allows riders to earn up to a monthly pass during a calendar month period</a:t>
              </a:r>
            </a:p>
          </p:txBody>
        </p:sp>
        <p:sp>
          <p:nvSpPr>
            <p:cNvPr id="39" name="Rectangle 38">
              <a:extLst>
                <a:ext uri="{FF2B5EF4-FFF2-40B4-BE49-F238E27FC236}">
                  <a16:creationId xmlns:a16="http://schemas.microsoft.com/office/drawing/2014/main" id="{8BD3034A-6B80-40FE-8A68-EAAEECF00108}"/>
                </a:ext>
              </a:extLst>
            </p:cNvPr>
            <p:cNvSpPr/>
            <p:nvPr/>
          </p:nvSpPr>
          <p:spPr bwMode="auto">
            <a:xfrm>
              <a:off x="1498050" y="3919955"/>
              <a:ext cx="2137584" cy="188369"/>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pPr>
              <a:r>
                <a:rPr lang="en-US" sz="1200" dirty="0">
                  <a:solidFill>
                    <a:srgbClr val="FFFFFF"/>
                  </a:solidFill>
                  <a:latin typeface="Arial"/>
                  <a:cs typeface="Arial"/>
                </a:rPr>
                <a:t>Tickets Sold</a:t>
              </a:r>
            </a:p>
          </p:txBody>
        </p:sp>
        <p:sp>
          <p:nvSpPr>
            <p:cNvPr id="40" name="Rectangle 39">
              <a:extLst>
                <a:ext uri="{FF2B5EF4-FFF2-40B4-BE49-F238E27FC236}">
                  <a16:creationId xmlns:a16="http://schemas.microsoft.com/office/drawing/2014/main" id="{45D7DC5C-1AC2-44A9-9904-10F96154FE62}"/>
                </a:ext>
              </a:extLst>
            </p:cNvPr>
            <p:cNvSpPr/>
            <p:nvPr/>
          </p:nvSpPr>
          <p:spPr>
            <a:xfrm>
              <a:off x="1616921" y="4733195"/>
              <a:ext cx="2137584" cy="689929"/>
            </a:xfrm>
            <a:prstGeom prst="rect">
              <a:avLst/>
            </a:prstGeom>
          </p:spPr>
          <p:txBody>
            <a:bodyPr wrap="square" lIns="0" tIns="0" rIns="0" bIns="0">
              <a:spAutoFit/>
            </a:bodyPr>
            <a:lstStyle/>
            <a:p>
              <a:pPr>
                <a:lnSpc>
                  <a:spcPct val="90000"/>
                </a:lnSpc>
                <a:spcBef>
                  <a:spcPts val="100"/>
                </a:spcBef>
              </a:pPr>
              <a:r>
                <a:rPr lang="en-US" sz="1000" i="1" dirty="0">
                  <a:solidFill>
                    <a:srgbClr val="FFFFFF">
                      <a:alpha val="50000"/>
                    </a:srgbClr>
                  </a:solidFill>
                  <a:latin typeface="Arial Narrow"/>
                  <a:cs typeface="Arial Narrow"/>
                </a:rPr>
                <a:t>Various types of tickets are sold through the app to include time specific and period passes</a:t>
              </a:r>
            </a:p>
            <a:p>
              <a:pPr>
                <a:lnSpc>
                  <a:spcPct val="90000"/>
                </a:lnSpc>
                <a:spcBef>
                  <a:spcPts val="100"/>
                </a:spcBef>
              </a:pPr>
              <a:endParaRPr lang="en-US" sz="1100" i="1" dirty="0">
                <a:solidFill>
                  <a:srgbClr val="FFFFFF">
                    <a:alpha val="50000"/>
                  </a:srgbClr>
                </a:solidFill>
                <a:latin typeface="Arial Narrow"/>
                <a:cs typeface="Arial Narrow"/>
              </a:endParaRPr>
            </a:p>
          </p:txBody>
        </p:sp>
        <p:sp>
          <p:nvSpPr>
            <p:cNvPr id="43" name="Rectangle 70">
              <a:extLst>
                <a:ext uri="{FF2B5EF4-FFF2-40B4-BE49-F238E27FC236}">
                  <a16:creationId xmlns:a16="http://schemas.microsoft.com/office/drawing/2014/main" id="{4501C68B-B3A2-4900-8430-B3A2CD966C11}"/>
                </a:ext>
              </a:extLst>
            </p:cNvPr>
            <p:cNvSpPr>
              <a:spLocks noChangeArrowheads="1"/>
            </p:cNvSpPr>
            <p:nvPr/>
          </p:nvSpPr>
          <p:spPr bwMode="auto">
            <a:xfrm>
              <a:off x="2335341" y="4175759"/>
              <a:ext cx="1254432" cy="591393"/>
            </a:xfrm>
            <a:prstGeom prst="rect">
              <a:avLst/>
            </a:prstGeom>
            <a:noFill/>
            <a:ln w="9525">
              <a:noFill/>
              <a:miter lim="800000"/>
              <a:headEnd/>
              <a:tailEnd/>
            </a:ln>
          </p:spPr>
          <p:txBody>
            <a:bodyPr lIns="45720" tIns="18288" rIns="27432" bIns="0"/>
            <a:lstStyle/>
            <a:p>
              <a:pPr>
                <a:lnSpc>
                  <a:spcPct val="85000"/>
                </a:lnSpc>
                <a:spcBef>
                  <a:spcPts val="200"/>
                </a:spcBef>
              </a:pPr>
              <a:r>
                <a:rPr lang="en-US" sz="3200" b="1" dirty="0">
                  <a:solidFill>
                    <a:srgbClr val="FFFFFF"/>
                  </a:solidFill>
                  <a:latin typeface="Arial Narrow" pitchFamily="34" charset="0"/>
                </a:rPr>
                <a:t>8.7M</a:t>
              </a:r>
              <a:endParaRPr lang="en-US" sz="3200" dirty="0">
                <a:solidFill>
                  <a:srgbClr val="FFFFFF"/>
                </a:solidFill>
                <a:latin typeface="Arial Narrow" pitchFamily="112" charset="0"/>
              </a:endParaRPr>
            </a:p>
          </p:txBody>
        </p:sp>
        <p:pic>
          <p:nvPicPr>
            <p:cNvPr id="41" name="Picture 4" descr="Image result for downloads white">
              <a:extLst>
                <a:ext uri="{FF2B5EF4-FFF2-40B4-BE49-F238E27FC236}">
                  <a16:creationId xmlns:a16="http://schemas.microsoft.com/office/drawing/2014/main" id="{CD4F3514-ACFE-4849-8319-3B5FEF506C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186" y="2128784"/>
              <a:ext cx="437606" cy="437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2A51011-1FF2-4F29-8C57-7F27912D2D26}"/>
                </a:ext>
              </a:extLst>
            </p:cNvPr>
            <p:cNvPicPr>
              <a:picLocks noChangeAspect="1"/>
            </p:cNvPicPr>
            <p:nvPr/>
          </p:nvPicPr>
          <p:blipFill rotWithShape="1">
            <a:blip r:embed="rId6">
              <a:extLst>
                <a:ext uri="{28A0092B-C50C-407E-A947-70E740481C1C}">
                  <a14:useLocalDpi xmlns:a14="http://schemas.microsoft.com/office/drawing/2010/main" val="0"/>
                </a:ext>
              </a:extLst>
            </a:blip>
            <a:srcRect l="10620" t="31178" r="78559" b="62840"/>
            <a:stretch/>
          </p:blipFill>
          <p:spPr>
            <a:xfrm>
              <a:off x="1659691" y="4074780"/>
              <a:ext cx="663261" cy="633619"/>
            </a:xfrm>
            <a:prstGeom prst="ellipse">
              <a:avLst/>
            </a:prstGeom>
            <a:solidFill>
              <a:schemeClr val="bg1">
                <a:alpha val="40000"/>
              </a:schemeClr>
            </a:solidFill>
            <a:ln>
              <a:noFill/>
            </a:ln>
            <a:effectLst>
              <a:softEdge rad="0"/>
            </a:effectLst>
          </p:spPr>
        </p:pic>
        <p:sp>
          <p:nvSpPr>
            <p:cNvPr id="27" name="Freeform 24" descr="Line Chart Icon">
              <a:extLst>
                <a:ext uri="{FF2B5EF4-FFF2-40B4-BE49-F238E27FC236}">
                  <a16:creationId xmlns:a16="http://schemas.microsoft.com/office/drawing/2014/main" id="{8D64C56E-2971-473E-988D-E0EB74DB3C64}"/>
                </a:ext>
              </a:extLst>
            </p:cNvPr>
            <p:cNvSpPr>
              <a:spLocks/>
            </p:cNvSpPr>
            <p:nvPr/>
          </p:nvSpPr>
          <p:spPr bwMode="auto">
            <a:xfrm>
              <a:off x="4135916" y="3378324"/>
              <a:ext cx="760056" cy="421186"/>
            </a:xfrm>
            <a:custGeom>
              <a:avLst/>
              <a:gdLst/>
              <a:ahLst/>
              <a:cxnLst>
                <a:cxn ang="0">
                  <a:pos x="1863" y="1284"/>
                </a:cxn>
                <a:cxn ang="0">
                  <a:pos x="1863" y="40"/>
                </a:cxn>
                <a:cxn ang="0">
                  <a:pos x="1715" y="298"/>
                </a:cxn>
                <a:cxn ang="0">
                  <a:pos x="1379" y="594"/>
                </a:cxn>
                <a:cxn ang="0">
                  <a:pos x="1040" y="558"/>
                </a:cxn>
                <a:cxn ang="0">
                  <a:pos x="700" y="852"/>
                </a:cxn>
                <a:cxn ang="0">
                  <a:pos x="368" y="775"/>
                </a:cxn>
                <a:cxn ang="0">
                  <a:pos x="53" y="1011"/>
                </a:cxn>
                <a:cxn ang="0">
                  <a:pos x="53" y="0"/>
                </a:cxn>
                <a:cxn ang="0">
                  <a:pos x="0" y="0"/>
                </a:cxn>
                <a:cxn ang="0">
                  <a:pos x="0" y="1337"/>
                </a:cxn>
                <a:cxn ang="0">
                  <a:pos x="1909" y="1337"/>
                </a:cxn>
                <a:cxn ang="0">
                  <a:pos x="1909" y="1284"/>
                </a:cxn>
                <a:cxn ang="0">
                  <a:pos x="1863" y="1284"/>
                </a:cxn>
              </a:cxnLst>
              <a:rect l="0" t="0" r="r" b="b"/>
              <a:pathLst>
                <a:path w="1909" h="1337">
                  <a:moveTo>
                    <a:pt x="1863" y="1284"/>
                  </a:moveTo>
                  <a:lnTo>
                    <a:pt x="1863" y="40"/>
                  </a:lnTo>
                  <a:lnTo>
                    <a:pt x="1715" y="298"/>
                  </a:lnTo>
                  <a:lnTo>
                    <a:pt x="1379" y="594"/>
                  </a:lnTo>
                  <a:lnTo>
                    <a:pt x="1040" y="558"/>
                  </a:lnTo>
                  <a:lnTo>
                    <a:pt x="700" y="852"/>
                  </a:lnTo>
                  <a:lnTo>
                    <a:pt x="368" y="775"/>
                  </a:lnTo>
                  <a:lnTo>
                    <a:pt x="53" y="1011"/>
                  </a:lnTo>
                  <a:lnTo>
                    <a:pt x="53" y="0"/>
                  </a:lnTo>
                  <a:lnTo>
                    <a:pt x="0" y="0"/>
                  </a:lnTo>
                  <a:lnTo>
                    <a:pt x="0" y="1337"/>
                  </a:lnTo>
                  <a:lnTo>
                    <a:pt x="1909" y="1337"/>
                  </a:lnTo>
                  <a:lnTo>
                    <a:pt x="1909" y="1284"/>
                  </a:lnTo>
                  <a:lnTo>
                    <a:pt x="1863" y="128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000" dirty="0"/>
            </a:p>
          </p:txBody>
        </p:sp>
      </p:grpSp>
      <p:sp>
        <p:nvSpPr>
          <p:cNvPr id="15" name="Isosceles Triangle 14">
            <a:extLst>
              <a:ext uri="{FF2B5EF4-FFF2-40B4-BE49-F238E27FC236}">
                <a16:creationId xmlns:a16="http://schemas.microsoft.com/office/drawing/2014/main" id="{572E1440-473C-4937-95CA-025AE38FD11A}"/>
              </a:ext>
            </a:extLst>
          </p:cNvPr>
          <p:cNvSpPr/>
          <p:nvPr/>
        </p:nvSpPr>
        <p:spPr>
          <a:xfrm rot="13940029">
            <a:off x="6962292" y="3424652"/>
            <a:ext cx="102597" cy="384657"/>
          </a:xfrm>
          <a:prstGeom prst="triangl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EBE5E360-88CF-41CF-A7B5-096871647AC0}"/>
              </a:ext>
            </a:extLst>
          </p:cNvPr>
          <p:cNvPicPr>
            <a:picLocks noChangeAspect="1"/>
          </p:cNvPicPr>
          <p:nvPr/>
        </p:nvPicPr>
        <p:blipFill rotWithShape="1">
          <a:blip r:embed="rId7"/>
          <a:srcRect l="14311" t="22634" r="52803" b="71800"/>
          <a:stretch/>
        </p:blipFill>
        <p:spPr>
          <a:xfrm>
            <a:off x="7123094" y="3286312"/>
            <a:ext cx="758865" cy="234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02490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GoPass 2.0</a:t>
            </a:r>
          </a:p>
        </p:txBody>
      </p:sp>
    </p:spTree>
    <p:extLst>
      <p:ext uri="{BB962C8B-B14F-4D97-AF65-F5344CB8AC3E}">
        <p14:creationId xmlns:p14="http://schemas.microsoft.com/office/powerpoint/2010/main" val="32372417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C72A8-B9C7-4E01-80BD-6421366BA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477" y="113606"/>
            <a:ext cx="4915787" cy="6361605"/>
          </a:xfrm>
          <a:prstGeom prst="rect">
            <a:avLst/>
          </a:prstGeom>
        </p:spPr>
      </p:pic>
    </p:spTree>
    <p:extLst>
      <p:ext uri="{BB962C8B-B14F-4D97-AF65-F5344CB8AC3E}">
        <p14:creationId xmlns:p14="http://schemas.microsoft.com/office/powerpoint/2010/main" val="2731974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C521-633B-495D-ACF0-136B609224EE}"/>
              </a:ext>
            </a:extLst>
          </p:cNvPr>
          <p:cNvSpPr>
            <a:spLocks noGrp="1"/>
          </p:cNvSpPr>
          <p:nvPr>
            <p:ph type="title"/>
          </p:nvPr>
        </p:nvSpPr>
        <p:spPr>
          <a:xfrm>
            <a:off x="542925" y="430679"/>
            <a:ext cx="8058150" cy="1439333"/>
          </a:xfrm>
        </p:spPr>
        <p:txBody>
          <a:bodyPr/>
          <a:lstStyle/>
          <a:p>
            <a:r>
              <a:rPr lang="en-US" b="0" dirty="0">
                <a:latin typeface="Franklin Gothic Demi" panose="020B0703020102020204" pitchFamily="34" charset="0"/>
              </a:rPr>
              <a:t>GoPass 2.0</a:t>
            </a:r>
            <a:br>
              <a:rPr lang="en-US" b="0" dirty="0">
                <a:latin typeface="Franklin Gothic Demi" panose="020B0703020102020204" pitchFamily="34" charset="0"/>
              </a:rPr>
            </a:br>
            <a:endParaRPr lang="en-US" b="0" dirty="0">
              <a:latin typeface="Franklin Gothic Demi" panose="020B0703020102020204" pitchFamily="34" charset="0"/>
            </a:endParaRPr>
          </a:p>
        </p:txBody>
      </p:sp>
      <p:grpSp>
        <p:nvGrpSpPr>
          <p:cNvPr id="19" name="Group 18">
            <a:extLst>
              <a:ext uri="{FF2B5EF4-FFF2-40B4-BE49-F238E27FC236}">
                <a16:creationId xmlns:a16="http://schemas.microsoft.com/office/drawing/2014/main" id="{EB270095-FD9F-4621-A374-E2BFFCABBBDB}"/>
              </a:ext>
            </a:extLst>
          </p:cNvPr>
          <p:cNvGrpSpPr/>
          <p:nvPr/>
        </p:nvGrpSpPr>
        <p:grpSpPr>
          <a:xfrm>
            <a:off x="612558" y="1811044"/>
            <a:ext cx="8311301" cy="4189566"/>
            <a:chOff x="61000" y="1913031"/>
            <a:chExt cx="8497854" cy="3932659"/>
          </a:xfrm>
        </p:grpSpPr>
        <p:grpSp>
          <p:nvGrpSpPr>
            <p:cNvPr id="10" name="Group 9">
              <a:extLst>
                <a:ext uri="{FF2B5EF4-FFF2-40B4-BE49-F238E27FC236}">
                  <a16:creationId xmlns:a16="http://schemas.microsoft.com/office/drawing/2014/main" id="{E3C7A5FE-6849-4504-915B-F3BF294DE830}"/>
                </a:ext>
              </a:extLst>
            </p:cNvPr>
            <p:cNvGrpSpPr/>
            <p:nvPr/>
          </p:nvGrpSpPr>
          <p:grpSpPr>
            <a:xfrm>
              <a:off x="61000" y="1913033"/>
              <a:ext cx="2165350" cy="3932657"/>
              <a:chOff x="3143250" y="1991890"/>
              <a:chExt cx="2165350" cy="3932657"/>
            </a:xfrm>
          </p:grpSpPr>
          <p:pic>
            <p:nvPicPr>
              <p:cNvPr id="6" name="Picture 3" descr="image005">
                <a:extLst>
                  <a:ext uri="{FF2B5EF4-FFF2-40B4-BE49-F238E27FC236}">
                    <a16:creationId xmlns:a16="http://schemas.microsoft.com/office/drawing/2014/main" id="{388665DE-123B-4BBD-86E7-5E8E15A3E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991890"/>
                <a:ext cx="2165350" cy="393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screenshot, cellphone, phone&#10;&#10;Description generated with high confidence">
                <a:extLst>
                  <a:ext uri="{FF2B5EF4-FFF2-40B4-BE49-F238E27FC236}">
                    <a16:creationId xmlns:a16="http://schemas.microsoft.com/office/drawing/2014/main" id="{9D12CCA0-0CE9-4E08-9AE0-F86B09D1D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350" y="2529839"/>
                <a:ext cx="1689100" cy="2912110"/>
              </a:xfrm>
              <a:prstGeom prst="rect">
                <a:avLst/>
              </a:prstGeom>
            </p:spPr>
          </p:pic>
        </p:grpSp>
        <p:grpSp>
          <p:nvGrpSpPr>
            <p:cNvPr id="13" name="Group 12">
              <a:extLst>
                <a:ext uri="{FF2B5EF4-FFF2-40B4-BE49-F238E27FC236}">
                  <a16:creationId xmlns:a16="http://schemas.microsoft.com/office/drawing/2014/main" id="{D53DA35A-7EA3-4F64-A8F9-AE5F5D547BF9}"/>
                </a:ext>
              </a:extLst>
            </p:cNvPr>
            <p:cNvGrpSpPr/>
            <p:nvPr/>
          </p:nvGrpSpPr>
          <p:grpSpPr>
            <a:xfrm>
              <a:off x="2144577" y="1913032"/>
              <a:ext cx="2165350" cy="3932657"/>
              <a:chOff x="5308600" y="1991890"/>
              <a:chExt cx="2165350" cy="3932657"/>
            </a:xfrm>
          </p:grpSpPr>
          <p:pic>
            <p:nvPicPr>
              <p:cNvPr id="7" name="Picture 3" descr="image005">
                <a:extLst>
                  <a:ext uri="{FF2B5EF4-FFF2-40B4-BE49-F238E27FC236}">
                    <a16:creationId xmlns:a16="http://schemas.microsoft.com/office/drawing/2014/main" id="{B55860E8-6C07-4167-8C0F-F619577A9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1991890"/>
                <a:ext cx="2165350" cy="393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indoor, floor&#10;&#10;Description generated with high confidence">
                <a:extLst>
                  <a:ext uri="{FF2B5EF4-FFF2-40B4-BE49-F238E27FC236}">
                    <a16:creationId xmlns:a16="http://schemas.microsoft.com/office/drawing/2014/main" id="{47346AF2-9041-4F3A-9463-A54614946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736" y="2529840"/>
                <a:ext cx="1647064" cy="2912110"/>
              </a:xfrm>
              <a:prstGeom prst="rect">
                <a:avLst/>
              </a:prstGeom>
            </p:spPr>
          </p:pic>
        </p:grpSp>
        <p:grpSp>
          <p:nvGrpSpPr>
            <p:cNvPr id="18" name="Group 17">
              <a:extLst>
                <a:ext uri="{FF2B5EF4-FFF2-40B4-BE49-F238E27FC236}">
                  <a16:creationId xmlns:a16="http://schemas.microsoft.com/office/drawing/2014/main" id="{DC450B56-1E43-42D1-844F-4B4DC4F43770}"/>
                </a:ext>
              </a:extLst>
            </p:cNvPr>
            <p:cNvGrpSpPr/>
            <p:nvPr/>
          </p:nvGrpSpPr>
          <p:grpSpPr>
            <a:xfrm>
              <a:off x="4309927" y="1913032"/>
              <a:ext cx="2165350" cy="3932657"/>
              <a:chOff x="4309927" y="1913032"/>
              <a:chExt cx="2165350" cy="3932657"/>
            </a:xfrm>
          </p:grpSpPr>
          <p:pic>
            <p:nvPicPr>
              <p:cNvPr id="5" name="Picture 3" descr="image005">
                <a:extLst>
                  <a:ext uri="{FF2B5EF4-FFF2-40B4-BE49-F238E27FC236}">
                    <a16:creationId xmlns:a16="http://schemas.microsoft.com/office/drawing/2014/main" id="{B247BAD8-E492-4E03-B9EE-F5F6C8BD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927" y="1913032"/>
                <a:ext cx="2165350" cy="393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F4EBCF2-90BD-4837-9E7F-246A8EE99220}"/>
                  </a:ext>
                </a:extLst>
              </p:cNvPr>
              <p:cNvPicPr>
                <a:picLocks noChangeAspect="1"/>
              </p:cNvPicPr>
              <p:nvPr/>
            </p:nvPicPr>
            <p:blipFill rotWithShape="1">
              <a:blip r:embed="rId5">
                <a:extLst>
                  <a:ext uri="{28A0092B-C50C-407E-A947-70E740481C1C}">
                    <a14:useLocalDpi xmlns:a14="http://schemas.microsoft.com/office/drawing/2010/main" val="0"/>
                  </a:ext>
                </a:extLst>
              </a:blip>
              <a:srcRect l="14680" t="3149" r="74043" b="67497"/>
              <a:stretch/>
            </p:blipFill>
            <p:spPr>
              <a:xfrm>
                <a:off x="4487869" y="2441755"/>
                <a:ext cx="1645920" cy="2921337"/>
              </a:xfrm>
              <a:prstGeom prst="rect">
                <a:avLst/>
              </a:prstGeom>
              <a:solidFill>
                <a:schemeClr val="bg1"/>
              </a:solidFill>
            </p:spPr>
          </p:pic>
        </p:grpSp>
        <p:pic>
          <p:nvPicPr>
            <p:cNvPr id="16" name="Picture 3" descr="image005">
              <a:extLst>
                <a:ext uri="{FF2B5EF4-FFF2-40B4-BE49-F238E27FC236}">
                  <a16:creationId xmlns:a16="http://schemas.microsoft.com/office/drawing/2014/main" id="{9EC81E36-A35A-438C-8A39-83898C388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504" y="1913031"/>
              <a:ext cx="2165350" cy="393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52361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DARTPresentationTemplate final with photos compressed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T Corporate Template Final BJS 011817 - BLUE" id="{52CB9C8A-8E86-A749-B799-3ED8390E9ADB}" vid="{740EE541-04E3-D141-9345-E4020FC430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DART Corporate PowerPoint 011917 - BLUE</Template>
  <TotalTime>2883</TotalTime>
  <Words>515</Words>
  <Application>Microsoft Macintosh PowerPoint</Application>
  <PresentationFormat>On-screen Show (4:3)</PresentationFormat>
  <Paragraphs>158</Paragraphs>
  <Slides>25</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Arial Black</vt:lpstr>
      <vt:lpstr>Arial Narrow</vt:lpstr>
      <vt:lpstr>Calibri</vt:lpstr>
      <vt:lpstr>Courier New</vt:lpstr>
      <vt:lpstr>Franklin Gothic Demi</vt:lpstr>
      <vt:lpstr>Gill Sans</vt:lpstr>
      <vt:lpstr>Gill Sans Light</vt:lpstr>
      <vt:lpstr>Times</vt:lpstr>
      <vt:lpstr>Univers</vt:lpstr>
      <vt:lpstr>Wingdings</vt:lpstr>
      <vt:lpstr>DARTPresentationTemplate final with photos compressed (3)</vt:lpstr>
      <vt:lpstr>Providing Mobility as a Service Options with the GoPass App</vt:lpstr>
      <vt:lpstr>PowerPoint Presentation</vt:lpstr>
      <vt:lpstr>PowerPoint Presentation</vt:lpstr>
      <vt:lpstr>GoPass Journey</vt:lpstr>
      <vt:lpstr>PowerPoint Presentation</vt:lpstr>
      <vt:lpstr>GoPass App Stats</vt:lpstr>
      <vt:lpstr>PowerPoint Presentation</vt:lpstr>
      <vt:lpstr>PowerPoint Presentation</vt:lpstr>
      <vt:lpstr>GoPass 2.0 </vt:lpstr>
      <vt:lpstr>GoPass 2.0  Ticket Samples</vt:lpstr>
      <vt:lpstr>PowerPoint Presentation</vt:lpstr>
      <vt:lpstr>Payment and  Media Acceptance</vt:lpstr>
      <vt:lpstr>Positive Impacts for   Low Income Riders</vt:lpstr>
      <vt:lpstr>Other Payment  Acceptance</vt:lpstr>
      <vt:lpstr>Loyalty</vt:lpstr>
      <vt:lpstr>GoPass App Monthly Fare Capping</vt:lpstr>
      <vt:lpstr>PowerPoint Presentation</vt:lpstr>
      <vt:lpstr>PowerPoint Presentation</vt:lpstr>
      <vt:lpstr>Return Points</vt:lpstr>
      <vt:lpstr>PowerPoint Presentation</vt:lpstr>
      <vt:lpstr>PowerPoint Presentation</vt:lpstr>
      <vt:lpstr>PowerPoint Presentation</vt:lpstr>
      <vt:lpstr>PowerPoint Presentation</vt:lpstr>
      <vt:lpstr>GoPass Roadmap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Taty Benavidez</dc:creator>
  <cp:lastModifiedBy>Microsoft Office User</cp:lastModifiedBy>
  <cp:revision>174</cp:revision>
  <cp:lastPrinted>2019-03-29T13:46:18Z</cp:lastPrinted>
  <dcterms:created xsi:type="dcterms:W3CDTF">2017-01-27T19:54:15Z</dcterms:created>
  <dcterms:modified xsi:type="dcterms:W3CDTF">2019-04-29T23:38:55Z</dcterms:modified>
</cp:coreProperties>
</file>