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7" r:id="rId5"/>
    <p:sldId id="297" r:id="rId6"/>
    <p:sldId id="302" r:id="rId7"/>
    <p:sldId id="258" r:id="rId8"/>
    <p:sldId id="298" r:id="rId9"/>
    <p:sldId id="299" r:id="rId10"/>
    <p:sldId id="300" r:id="rId11"/>
    <p:sldId id="335" r:id="rId12"/>
    <p:sldId id="328" r:id="rId13"/>
    <p:sldId id="329" r:id="rId14"/>
    <p:sldId id="330" r:id="rId15"/>
    <p:sldId id="331" r:id="rId16"/>
    <p:sldId id="332" r:id="rId17"/>
    <p:sldId id="333" r:id="rId18"/>
    <p:sldId id="334" r:id="rId19"/>
    <p:sldId id="303" r:id="rId20"/>
  </p:sldIdLst>
  <p:sldSz cx="12188825" cy="6858000"/>
  <p:notesSz cx="9296400" cy="14722475"/>
  <p:defaultText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mbliss, Leenda M." initials="C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0801"/>
    <a:srgbClr val="FFC06D"/>
    <a:srgbClr val="0A58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9"/>
    <p:restoredTop sz="94725" autoAdjust="0"/>
  </p:normalViewPr>
  <p:slideViewPr>
    <p:cSldViewPr snapToGrid="0" snapToObjects="1">
      <p:cViewPr>
        <p:scale>
          <a:sx n="125" d="100"/>
          <a:sy n="125" d="100"/>
        </p:scale>
        <p:origin x="-558" y="-73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4152"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7381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738188"/>
          </a:xfrm>
          <a:prstGeom prst="rect">
            <a:avLst/>
          </a:prstGeom>
        </p:spPr>
        <p:txBody>
          <a:bodyPr vert="horz" lIns="91440" tIns="45720" rIns="91440" bIns="45720" rtlCol="0"/>
          <a:lstStyle>
            <a:lvl1pPr algn="r">
              <a:defRPr sz="1200"/>
            </a:lvl1pPr>
          </a:lstStyle>
          <a:p>
            <a:fld id="{C6111037-7040-4649-B41A-F16050F67721}" type="datetimeFigureOut">
              <a:rPr lang="en-US" smtClean="0"/>
              <a:t>8/9/2019</a:t>
            </a:fld>
            <a:endParaRPr lang="en-US"/>
          </a:p>
        </p:txBody>
      </p:sp>
      <p:sp>
        <p:nvSpPr>
          <p:cNvPr id="4" name="Slide Image Placeholder 3"/>
          <p:cNvSpPr>
            <a:spLocks noGrp="1" noRot="1" noChangeAspect="1"/>
          </p:cNvSpPr>
          <p:nvPr>
            <p:ph type="sldImg" idx="2"/>
          </p:nvPr>
        </p:nvSpPr>
        <p:spPr>
          <a:xfrm>
            <a:off x="233363" y="1839913"/>
            <a:ext cx="8829675" cy="49688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7085013"/>
            <a:ext cx="7435850" cy="57975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984288"/>
            <a:ext cx="4029075" cy="7381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13984288"/>
            <a:ext cx="4029075" cy="738187"/>
          </a:xfrm>
          <a:prstGeom prst="rect">
            <a:avLst/>
          </a:prstGeom>
        </p:spPr>
        <p:txBody>
          <a:bodyPr vert="horz" lIns="91440" tIns="45720" rIns="91440" bIns="45720" rtlCol="0" anchor="b"/>
          <a:lstStyle>
            <a:lvl1pPr algn="r">
              <a:defRPr sz="1200"/>
            </a:lvl1pPr>
          </a:lstStyle>
          <a:p>
            <a:fld id="{439971FE-6597-49CC-844B-906381CD88ED}" type="slidenum">
              <a:rPr lang="en-US" smtClean="0"/>
              <a:t>‹#›</a:t>
            </a:fld>
            <a:endParaRPr lang="en-US"/>
          </a:p>
        </p:txBody>
      </p:sp>
    </p:spTree>
    <p:extLst>
      <p:ext uri="{BB962C8B-B14F-4D97-AF65-F5344CB8AC3E}">
        <p14:creationId xmlns:p14="http://schemas.microsoft.com/office/powerpoint/2010/main" val="144558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9</a:t>
            </a:fld>
            <a:endParaRPr lang="en-US"/>
          </a:p>
        </p:txBody>
      </p:sp>
    </p:spTree>
    <p:extLst>
      <p:ext uri="{BB962C8B-B14F-4D97-AF65-F5344CB8AC3E}">
        <p14:creationId xmlns:p14="http://schemas.microsoft.com/office/powerpoint/2010/main" val="13487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10</a:t>
            </a:fld>
            <a:endParaRPr lang="en-US"/>
          </a:p>
        </p:txBody>
      </p:sp>
    </p:spTree>
    <p:extLst>
      <p:ext uri="{BB962C8B-B14F-4D97-AF65-F5344CB8AC3E}">
        <p14:creationId xmlns:p14="http://schemas.microsoft.com/office/powerpoint/2010/main" val="412434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11</a:t>
            </a:fld>
            <a:endParaRPr lang="en-US"/>
          </a:p>
        </p:txBody>
      </p:sp>
    </p:spTree>
    <p:extLst>
      <p:ext uri="{BB962C8B-B14F-4D97-AF65-F5344CB8AC3E}">
        <p14:creationId xmlns:p14="http://schemas.microsoft.com/office/powerpoint/2010/main" val="198701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12</a:t>
            </a:fld>
            <a:endParaRPr lang="en-US"/>
          </a:p>
        </p:txBody>
      </p:sp>
    </p:spTree>
    <p:extLst>
      <p:ext uri="{BB962C8B-B14F-4D97-AF65-F5344CB8AC3E}">
        <p14:creationId xmlns:p14="http://schemas.microsoft.com/office/powerpoint/2010/main" val="245929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13</a:t>
            </a:fld>
            <a:endParaRPr lang="en-US"/>
          </a:p>
        </p:txBody>
      </p:sp>
    </p:spTree>
    <p:extLst>
      <p:ext uri="{BB962C8B-B14F-4D97-AF65-F5344CB8AC3E}">
        <p14:creationId xmlns:p14="http://schemas.microsoft.com/office/powerpoint/2010/main" val="50528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14</a:t>
            </a:fld>
            <a:endParaRPr lang="en-US"/>
          </a:p>
        </p:txBody>
      </p:sp>
    </p:spTree>
    <p:extLst>
      <p:ext uri="{BB962C8B-B14F-4D97-AF65-F5344CB8AC3E}">
        <p14:creationId xmlns:p14="http://schemas.microsoft.com/office/powerpoint/2010/main" val="101749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971FE-6597-49CC-844B-906381CD88ED}" type="slidenum">
              <a:rPr lang="en-US" smtClean="0"/>
              <a:t>15</a:t>
            </a:fld>
            <a:endParaRPr lang="en-US"/>
          </a:p>
        </p:txBody>
      </p:sp>
    </p:spTree>
    <p:extLst>
      <p:ext uri="{BB962C8B-B14F-4D97-AF65-F5344CB8AC3E}">
        <p14:creationId xmlns:p14="http://schemas.microsoft.com/office/powerpoint/2010/main" val="3312703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MTRO_Metal_TITLE_BACKGROUND_newConfetti_3.png"/>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88825" cy="6857888"/>
          </a:xfrm>
          <a:prstGeom prst="rect">
            <a:avLst/>
          </a:prstGeom>
        </p:spPr>
      </p:pic>
      <p:sp>
        <p:nvSpPr>
          <p:cNvPr id="8" name="Title 1"/>
          <p:cNvSpPr>
            <a:spLocks noGrp="1"/>
          </p:cNvSpPr>
          <p:nvPr>
            <p:ph type="title" hasCustomPrompt="1"/>
          </p:nvPr>
        </p:nvSpPr>
        <p:spPr>
          <a:xfrm>
            <a:off x="593043" y="1371600"/>
            <a:ext cx="7945839" cy="1565563"/>
          </a:xfrm>
          <a:prstGeom prst="rect">
            <a:avLst/>
          </a:prstGeom>
        </p:spPr>
        <p:txBody>
          <a:bodyPr anchor="t">
            <a:noAutofit/>
          </a:bodyPr>
          <a:lstStyle>
            <a:lvl1pPr>
              <a:defRPr sz="5400" baseline="0">
                <a:solidFill>
                  <a:srgbClr val="1F4E79"/>
                </a:solidFill>
                <a:latin typeface="Helvetica"/>
                <a:cs typeface="Helvetica"/>
              </a:defRPr>
            </a:lvl1pPr>
          </a:lstStyle>
          <a:p>
            <a:r>
              <a:rPr lang="en-US" dirty="0"/>
              <a:t>Presentation Title</a:t>
            </a:r>
            <a:br>
              <a:rPr lang="en-US" dirty="0"/>
            </a:br>
            <a:r>
              <a:rPr lang="en-US" dirty="0"/>
              <a:t>Name Here</a:t>
            </a:r>
          </a:p>
        </p:txBody>
      </p:sp>
      <p:sp>
        <p:nvSpPr>
          <p:cNvPr id="9" name="Text Placeholder 14"/>
          <p:cNvSpPr>
            <a:spLocks noGrp="1"/>
          </p:cNvSpPr>
          <p:nvPr>
            <p:ph type="body" sz="quarter" idx="10" hasCustomPrompt="1"/>
          </p:nvPr>
        </p:nvSpPr>
        <p:spPr>
          <a:xfrm>
            <a:off x="606490" y="3321666"/>
            <a:ext cx="5121957" cy="900112"/>
          </a:xfrm>
          <a:prstGeom prst="rect">
            <a:avLst/>
          </a:prstGeom>
        </p:spPr>
        <p:txBody>
          <a:bodyPr/>
          <a:lstStyle>
            <a:lvl1pPr marL="0" indent="0">
              <a:buFontTx/>
              <a:buNone/>
              <a:defRPr sz="2400">
                <a:solidFill>
                  <a:srgbClr val="1F4E79"/>
                </a:solidFill>
                <a:latin typeface="Helvetica" charset="0"/>
                <a:ea typeface="Helvetica" charset="0"/>
                <a:cs typeface="Helvetica" charset="0"/>
              </a:defRPr>
            </a:lvl1pPr>
          </a:lstStyle>
          <a:p>
            <a:pPr lvl="0"/>
            <a:r>
              <a:rPr lang="en-US" dirty="0"/>
              <a:t>SUBHEAD FOR PRESENTATION</a:t>
            </a:r>
          </a:p>
        </p:txBody>
      </p:sp>
      <p:sp>
        <p:nvSpPr>
          <p:cNvPr id="10" name="Text Placeholder 16"/>
          <p:cNvSpPr>
            <a:spLocks noGrp="1"/>
          </p:cNvSpPr>
          <p:nvPr>
            <p:ph type="body" sz="quarter" idx="11" hasCustomPrompt="1"/>
          </p:nvPr>
        </p:nvSpPr>
        <p:spPr>
          <a:xfrm>
            <a:off x="593044" y="5432491"/>
            <a:ext cx="5135403" cy="995362"/>
          </a:xfrm>
          <a:prstGeom prst="rect">
            <a:avLst/>
          </a:prstGeom>
        </p:spPr>
        <p:txBody>
          <a:bodyPr/>
          <a:lstStyle>
            <a:lvl1pPr marL="0" indent="0">
              <a:lnSpc>
                <a:spcPct val="90000"/>
              </a:lnSpc>
              <a:spcBef>
                <a:spcPts val="0"/>
              </a:spcBef>
              <a:buFontTx/>
              <a:buNone/>
              <a:defRPr>
                <a:solidFill>
                  <a:srgbClr val="1F4E79"/>
                </a:solidFill>
                <a:latin typeface="Helvetica" charset="0"/>
                <a:ea typeface="Helvetica" charset="0"/>
                <a:cs typeface="Helvetica" charset="0"/>
              </a:defRPr>
            </a:lvl1pPr>
          </a:lstStyle>
          <a:p>
            <a:pPr lvl="0"/>
            <a:r>
              <a:rPr lang="en-US" dirty="0"/>
              <a:t>Speaker’s Name</a:t>
            </a:r>
          </a:p>
          <a:p>
            <a:pPr lvl="0"/>
            <a:r>
              <a:rPr lang="en-US" dirty="0"/>
              <a:t>Date of Presentation</a:t>
            </a:r>
          </a:p>
        </p:txBody>
      </p:sp>
    </p:spTree>
    <p:extLst>
      <p:ext uri="{BB962C8B-B14F-4D97-AF65-F5344CB8AC3E}">
        <p14:creationId xmlns:p14="http://schemas.microsoft.com/office/powerpoint/2010/main" val="195763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562101"/>
            <a:ext cx="5718542"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1562100"/>
            <a:ext cx="5720411" cy="45207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3"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98006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631"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1270" y="2498272"/>
            <a:ext cx="5718542" cy="3584627"/>
          </a:xfrm>
          <a:solidFill>
            <a:schemeClr val="bg1">
              <a:lumMod val="95000"/>
            </a:schemeClr>
          </a:solidFill>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631"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1270" y="1664138"/>
            <a:ext cx="5718542" cy="773069"/>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8550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r>
              <a:rPr lang="en-US"/>
              <a:t>WASHINGTON METROPOLITAN AREA TRANSIT AUTHORITY</a:t>
            </a:r>
            <a:endParaRPr lang="en-US" dirty="0"/>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Content Placeholder 2">
            <a:extLst>
              <a:ext uri="{FF2B5EF4-FFF2-40B4-BE49-F238E27FC236}">
                <a16:creationId xmlns:a16="http://schemas.microsoft.com/office/drawing/2014/main" id="{3CFCE38D-791C-45FB-A08B-7A35A2CD636D}"/>
              </a:ext>
            </a:extLst>
          </p:cNvPr>
          <p:cNvSpPr>
            <a:spLocks noGrp="1"/>
          </p:cNvSpPr>
          <p:nvPr>
            <p:ph idx="18" hasCustomPrompt="1"/>
          </p:nvPr>
        </p:nvSpPr>
        <p:spPr>
          <a:xfrm>
            <a:off x="6199775" y="160233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3CFCE38D-791C-45FB-A08B-7A35A2CD636D}"/>
              </a:ext>
            </a:extLst>
          </p:cNvPr>
          <p:cNvSpPr>
            <a:spLocks noGrp="1"/>
          </p:cNvSpPr>
          <p:nvPr>
            <p:ph idx="19" hasCustomPrompt="1"/>
          </p:nvPr>
        </p:nvSpPr>
        <p:spPr>
          <a:xfrm>
            <a:off x="266631" y="3842324"/>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3CFCE38D-791C-45FB-A08B-7A35A2CD636D}"/>
              </a:ext>
            </a:extLst>
          </p:cNvPr>
          <p:cNvSpPr>
            <a:spLocks noGrp="1"/>
          </p:cNvSpPr>
          <p:nvPr>
            <p:ph idx="20" hasCustomPrompt="1"/>
          </p:nvPr>
        </p:nvSpPr>
        <p:spPr>
          <a:xfrm>
            <a:off x="6203653" y="3836548"/>
            <a:ext cx="5718542" cy="2112270"/>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6684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630" y="1621963"/>
            <a:ext cx="5759220" cy="2194560"/>
          </a:xfrm>
          <a:solidFill>
            <a:srgbClr val="1F4E79"/>
          </a:solidFill>
        </p:spPr>
        <p:txBody>
          <a:bodyPr vert="horz" lIns="91440" tIns="45720" rIns="91440" bIns="45720" rtlCol="0" anchor="t">
            <a:normAutofit/>
          </a:bodyPr>
          <a:lstStyle>
            <a:lvl1pPr marL="457200" indent="-457200">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0593" y="1621963"/>
            <a:ext cx="5759220" cy="2194560"/>
          </a:xfrm>
          <a:solidFill>
            <a:schemeClr val="accent3"/>
          </a:solidFill>
        </p:spPr>
        <p:txBody>
          <a:bodyPr vert="horz" lIns="91440" tIns="45720" rIns="91440" bIns="45720" rtlCol="0" anchor="t">
            <a:normAutofit/>
          </a:bodyPr>
          <a:lstStyle>
            <a:lvl1pPr marL="457200" indent="-457200" algn="l">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630" y="3930189"/>
            <a:ext cx="5759220" cy="2194560"/>
          </a:xfrm>
          <a:solidFill>
            <a:schemeClr val="accent6"/>
          </a:solidFill>
        </p:spPr>
        <p:txBody>
          <a:bodyPr vert="horz" lIns="91440" tIns="45720" rIns="91440" bIns="45720" rtlCol="0" anchor="t">
            <a:normAutofit/>
          </a:bodyPr>
          <a:lstStyle>
            <a:lvl1pPr marL="457200" indent="-457200">
              <a:buFont typeface="Wingdings" charset="2"/>
              <a:buChar char="§"/>
              <a:defRPr lang="en-US" sz="2800">
                <a:solidFill>
                  <a:schemeClr val="bg1"/>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0593" y="3930189"/>
            <a:ext cx="5759220" cy="2194560"/>
          </a:xfrm>
          <a:solidFill>
            <a:schemeClr val="accent2"/>
          </a:solidFill>
        </p:spPr>
        <p:txBody>
          <a:bodyPr vert="horz" lIns="91440" tIns="45720" rIns="91440" bIns="45720" rtlCol="0" anchor="t">
            <a:normAutofit/>
          </a:bodyPr>
          <a:lstStyle>
            <a:lvl1pPr marL="457200" indent="-457200" algn="l">
              <a:buFont typeface="Wingdings" charset="2"/>
              <a:buChar char="§"/>
              <a:defRPr lang="en-US" sz="2800">
                <a:solidFill>
                  <a:schemeClr val="bg2"/>
                </a:solidFill>
                <a:latin typeface="Helvetica"/>
                <a:cs typeface="Helvetica"/>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dirty="0"/>
              <a:t>Edit Master text styles</a:t>
            </a:r>
          </a:p>
        </p:txBody>
      </p:sp>
      <p:sp>
        <p:nvSpPr>
          <p:cNvPr id="3" name="Oval 2"/>
          <p:cNvSpPr/>
          <p:nvPr userDrawn="1"/>
        </p:nvSpPr>
        <p:spPr>
          <a:xfrm>
            <a:off x="4723170" y="2493130"/>
            <a:ext cx="2742486"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2"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8957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8134DFD-61B5-4604-B852-D73C83D7AF3B}"/>
              </a:ext>
            </a:extLst>
          </p:cNvPr>
          <p:cNvSpPr>
            <a:spLocks noGrp="1"/>
          </p:cNvSpPr>
          <p:nvPr>
            <p:ph idx="1" hasCustomPrompt="1"/>
          </p:nvPr>
        </p:nvSpPr>
        <p:spPr>
          <a:xfrm>
            <a:off x="266630"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0"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1" name="Content Placeholder 2">
            <a:extLst>
              <a:ext uri="{FF2B5EF4-FFF2-40B4-BE49-F238E27FC236}">
                <a16:creationId xmlns:a16="http://schemas.microsoft.com/office/drawing/2014/main" id="{68134DFD-61B5-4604-B852-D73C83D7AF3B}"/>
              </a:ext>
            </a:extLst>
          </p:cNvPr>
          <p:cNvSpPr>
            <a:spLocks noGrp="1"/>
          </p:cNvSpPr>
          <p:nvPr>
            <p:ph idx="18" hasCustomPrompt="1"/>
          </p:nvPr>
        </p:nvSpPr>
        <p:spPr>
          <a:xfrm>
            <a:off x="3246372"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3" name="Content Placeholder 2">
            <a:extLst>
              <a:ext uri="{FF2B5EF4-FFF2-40B4-BE49-F238E27FC236}">
                <a16:creationId xmlns:a16="http://schemas.microsoft.com/office/drawing/2014/main" id="{68134DFD-61B5-4604-B852-D73C83D7AF3B}"/>
              </a:ext>
            </a:extLst>
          </p:cNvPr>
          <p:cNvSpPr>
            <a:spLocks noGrp="1"/>
          </p:cNvSpPr>
          <p:nvPr>
            <p:ph idx="19" hasCustomPrompt="1"/>
          </p:nvPr>
        </p:nvSpPr>
        <p:spPr>
          <a:xfrm>
            <a:off x="6212376" y="1699172"/>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4" name="Content Placeholder 2">
            <a:extLst>
              <a:ext uri="{FF2B5EF4-FFF2-40B4-BE49-F238E27FC236}">
                <a16:creationId xmlns:a16="http://schemas.microsoft.com/office/drawing/2014/main" id="{68134DFD-61B5-4604-B852-D73C83D7AF3B}"/>
              </a:ext>
            </a:extLst>
          </p:cNvPr>
          <p:cNvSpPr>
            <a:spLocks noGrp="1"/>
          </p:cNvSpPr>
          <p:nvPr>
            <p:ph idx="20" hasCustomPrompt="1"/>
          </p:nvPr>
        </p:nvSpPr>
        <p:spPr>
          <a:xfrm>
            <a:off x="9172091" y="1698745"/>
            <a:ext cx="2750104" cy="4398415"/>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21110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248" y="2565400"/>
            <a:ext cx="2742486" cy="3539371"/>
          </a:xfrm>
          <a:solidFill>
            <a:schemeClr val="accent1"/>
          </a:solidFill>
          <a:ln>
            <a:noFill/>
          </a:ln>
        </p:spPr>
        <p:txBody>
          <a:bodyPr>
            <a:normAutofit/>
          </a:bodyPr>
          <a:lstStyle>
            <a:lvl1pPr marL="171450" indent="-171450">
              <a:buFont typeface="Wingdings" panose="05000000000000000000" pitchFamily="2" charset="2"/>
              <a:buChar char="§"/>
              <a:defRPr sz="2400">
                <a:solidFill>
                  <a:schemeClr val="bg2"/>
                </a:solidFill>
                <a:latin typeface="Helvetica"/>
                <a:cs typeface="Helvetica"/>
              </a:defRPr>
            </a:lvl1pPr>
            <a:lvl2pPr marL="628650" indent="-171450">
              <a:defRPr sz="2000">
                <a:solidFill>
                  <a:schemeClr val="bg2"/>
                </a:solidFill>
                <a:latin typeface="Helvetica"/>
                <a:cs typeface="Helvetica"/>
              </a:defRPr>
            </a:lvl2pPr>
            <a:lvl3pPr marL="1085850" indent="-171450">
              <a:buFont typeface="Lucida Grande"/>
              <a:buChar char="—"/>
              <a:defRPr sz="1800">
                <a:solidFill>
                  <a:schemeClr val="bg2"/>
                </a:solidFill>
                <a:latin typeface="Helvetica"/>
                <a:cs typeface="Helvetica"/>
              </a:defRPr>
            </a:lvl3pPr>
            <a:lvl4pPr marL="1543050" indent="-171450">
              <a:buFont typeface="Franklin Gothic Book" panose="020B0503020102020204" pitchFamily="34" charset="0"/>
              <a:buChar char="–"/>
              <a:defRPr sz="1600">
                <a:solidFill>
                  <a:schemeClr val="bg2"/>
                </a:solidFill>
                <a:latin typeface="Helvetica"/>
                <a:cs typeface="Helvetica"/>
              </a:defRPr>
            </a:lvl4pPr>
            <a:lvl5pPr marL="2000250" indent="-171450">
              <a:defRPr sz="1600">
                <a:solidFill>
                  <a:schemeClr val="bg2"/>
                </a:solidFill>
                <a:latin typeface="Helvetica"/>
                <a:cs typeface="Helvetic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49718" y="2565401"/>
            <a:ext cx="2742486" cy="3539372"/>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Helvetica"/>
                <a:cs typeface="Helvetica"/>
              </a:defRPr>
            </a:lvl1pPr>
            <a:lvl2pPr>
              <a:defRPr lang="en-US" sz="2000" dirty="0">
                <a:solidFill>
                  <a:schemeClr val="bg1"/>
                </a:solidFill>
                <a:latin typeface="Helvetica"/>
                <a:cs typeface="Helvetica"/>
              </a:defRPr>
            </a:lvl2pPr>
            <a:lvl3pPr marL="1143000" indent="-228600">
              <a:buFont typeface="Lucida Grande"/>
              <a:buChar char="—"/>
              <a:defRPr lang="en-US" sz="1800" dirty="0">
                <a:solidFill>
                  <a:schemeClr val="bg1"/>
                </a:solidFill>
                <a:latin typeface="Helvetica"/>
                <a:cs typeface="Helvetica"/>
              </a:defRPr>
            </a:lvl3pPr>
            <a:lvl4pPr marL="1600200" indent="-228600">
              <a:buFont typeface="Franklin Gothic Book" panose="020B0503020102020204" pitchFamily="34" charset="0"/>
              <a:buChar char="–"/>
              <a:defRPr lang="en-US" sz="1600" dirty="0">
                <a:solidFill>
                  <a:schemeClr val="bg1"/>
                </a:solidFill>
                <a:latin typeface="Helvetica"/>
                <a:cs typeface="Helvetica"/>
              </a:defRPr>
            </a:lvl4pPr>
            <a:lvl5pPr>
              <a:defRPr lang="en-US" sz="1600" dirty="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1463" y="2565401"/>
            <a:ext cx="2742486" cy="3530613"/>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Helvetica"/>
                <a:cs typeface="Helvetica"/>
              </a:defRPr>
            </a:lvl1pPr>
            <a:lvl2pPr>
              <a:defRPr lang="en-US" sz="2000">
                <a:solidFill>
                  <a:schemeClr val="bg1"/>
                </a:solidFill>
                <a:latin typeface="Helvetica"/>
                <a:cs typeface="Helvetica"/>
              </a:defRPr>
            </a:lvl2pPr>
            <a:lvl3pPr marL="1143000" indent="-228600">
              <a:buFont typeface="Lucida Grande"/>
              <a:buChar char="—"/>
              <a:defRPr lang="en-US" sz="1800">
                <a:solidFill>
                  <a:schemeClr val="bg1"/>
                </a:solidFill>
                <a:latin typeface="Helvetica"/>
                <a:cs typeface="Helvetica"/>
              </a:defRPr>
            </a:lvl3pPr>
            <a:lvl4pPr marL="1600200" indent="-228600">
              <a:buFont typeface="Franklin Gothic Book" panose="020B0503020102020204" pitchFamily="34" charset="0"/>
              <a:buChar char="–"/>
              <a:defRPr lang="en-US" sz="1600">
                <a:solidFill>
                  <a:schemeClr val="bg1"/>
                </a:solidFill>
                <a:latin typeface="Helvetica"/>
                <a:cs typeface="Helvetica"/>
              </a:defRPr>
            </a:lvl4pPr>
            <a:lvl5pPr>
              <a:defRPr lang="en-US" sz="1600">
                <a:solidFill>
                  <a:schemeClr val="bg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7327" y="2565401"/>
            <a:ext cx="2742486" cy="3530613"/>
          </a:xfrm>
          <a:solidFill>
            <a:schemeClr val="accent6"/>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Helvetica"/>
                <a:cs typeface="Helvetica"/>
              </a:defRPr>
            </a:lvl1pPr>
            <a:lvl2pPr>
              <a:defRPr lang="en-US" sz="2000">
                <a:solidFill>
                  <a:schemeClr val="bg2"/>
                </a:solidFill>
                <a:latin typeface="Helvetica"/>
                <a:cs typeface="Helvetica"/>
              </a:defRPr>
            </a:lvl2pPr>
            <a:lvl3pPr marL="1143000" indent="-228600">
              <a:buFont typeface="Lucida Grande"/>
              <a:buChar char="—"/>
              <a:defRPr lang="en-US" sz="1800">
                <a:solidFill>
                  <a:schemeClr val="bg2"/>
                </a:solidFill>
                <a:latin typeface="Helvetica"/>
                <a:cs typeface="Helvetica"/>
              </a:defRPr>
            </a:lvl3pPr>
            <a:lvl4pPr marL="1600200" indent="-228600">
              <a:buFont typeface="Franklin Gothic Book" panose="020B0503020102020204" pitchFamily="34" charset="0"/>
              <a:buChar char="–"/>
              <a:defRPr lang="en-US" sz="1600">
                <a:solidFill>
                  <a:schemeClr val="bg2"/>
                </a:solidFill>
                <a:latin typeface="Helvetica"/>
                <a:cs typeface="Helvetica"/>
              </a:defRPr>
            </a:lvl4pPr>
            <a:lvl5pPr>
              <a:defRPr lang="en-US" sz="1600">
                <a:solidFill>
                  <a:schemeClr val="bg2"/>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248" y="1706638"/>
            <a:ext cx="2742486" cy="701196"/>
          </a:xfrm>
          <a:solidFill>
            <a:schemeClr val="accent1"/>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49718" y="1704044"/>
            <a:ext cx="2742486" cy="701196"/>
          </a:xfrm>
          <a:solidFill>
            <a:schemeClr val="accent3"/>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1463" y="1704044"/>
            <a:ext cx="2742486" cy="701196"/>
          </a:xfrm>
          <a:solidFill>
            <a:schemeClr val="accent2"/>
          </a:solidFill>
          <a:ln>
            <a:noFill/>
          </a:ln>
        </p:spPr>
        <p:txBody>
          <a:bodyPr>
            <a:normAutofit/>
          </a:bodyPr>
          <a:lstStyle>
            <a:lvl1pPr marL="0" indent="0" algn="ctr">
              <a:buNone/>
              <a:defRPr sz="2000" b="1">
                <a:solidFill>
                  <a:schemeClr val="bg1"/>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7327" y="1704044"/>
            <a:ext cx="2742486" cy="701196"/>
          </a:xfrm>
          <a:solidFill>
            <a:schemeClr val="accent6"/>
          </a:solidFill>
          <a:ln>
            <a:noFill/>
          </a:ln>
        </p:spPr>
        <p:txBody>
          <a:bodyPr>
            <a:normAutofit/>
          </a:bodyPr>
          <a:lstStyle>
            <a:lvl1pPr marL="0" indent="0" algn="ctr">
              <a:buNone/>
              <a:defRPr sz="2000" b="1">
                <a:solidFill>
                  <a:schemeClr val="bg2"/>
                </a:solidFill>
                <a:latin typeface="Helvetica"/>
                <a:cs typeface="Helvetica"/>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dirty="0"/>
              <a:t>Edit Master text styles</a:t>
            </a:r>
          </a:p>
        </p:txBody>
      </p:sp>
      <p:sp>
        <p:nvSpPr>
          <p:cNvPr id="27"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87176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4022312" cy="823912"/>
          </a:xfrm>
          <a:prstGeom prst="homePlate">
            <a:avLst/>
          </a:prstGeom>
          <a:solidFill>
            <a:schemeClr val="accent1"/>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3257" y="1705498"/>
            <a:ext cx="4022312" cy="823912"/>
          </a:xfrm>
          <a:prstGeom prst="chevron">
            <a:avLst/>
          </a:prstGeom>
          <a:solidFill>
            <a:schemeClr val="accent3"/>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7500" y="1705498"/>
            <a:ext cx="4022312" cy="823912"/>
          </a:xfrm>
          <a:prstGeom prst="chevron">
            <a:avLst/>
          </a:prstGeom>
          <a:solidFill>
            <a:schemeClr val="accent2"/>
          </a:solidFill>
          <a:ln>
            <a:noFill/>
          </a:ln>
        </p:spPr>
        <p:txBody>
          <a:bodyPr anchor="ctr">
            <a:normAutofit/>
          </a:bodyPr>
          <a:lstStyle>
            <a:lvl1pPr marL="0" indent="0" algn="ctr">
              <a:buNone/>
              <a:defRPr sz="20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7049E206-2B30-40E5-A110-B25900919890}"/>
              </a:ext>
            </a:extLst>
          </p:cNvPr>
          <p:cNvSpPr>
            <a:spLocks noGrp="1"/>
          </p:cNvSpPr>
          <p:nvPr>
            <p:ph idx="14" hasCustomPrompt="1"/>
          </p:nvPr>
        </p:nvSpPr>
        <p:spPr>
          <a:xfrm>
            <a:off x="266631" y="2601324"/>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3" name="Content Placeholder 2">
            <a:extLst>
              <a:ext uri="{FF2B5EF4-FFF2-40B4-BE49-F238E27FC236}">
                <a16:creationId xmlns:a16="http://schemas.microsoft.com/office/drawing/2014/main" id="{7049E206-2B30-40E5-A110-B25900919890}"/>
              </a:ext>
            </a:extLst>
          </p:cNvPr>
          <p:cNvSpPr>
            <a:spLocks noGrp="1"/>
          </p:cNvSpPr>
          <p:nvPr>
            <p:ph idx="18" hasCustomPrompt="1"/>
          </p:nvPr>
        </p:nvSpPr>
        <p:spPr>
          <a:xfrm>
            <a:off x="4087298"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Content Placeholder 2">
            <a:extLst>
              <a:ext uri="{FF2B5EF4-FFF2-40B4-BE49-F238E27FC236}">
                <a16:creationId xmlns:a16="http://schemas.microsoft.com/office/drawing/2014/main" id="{7049E206-2B30-40E5-A110-B25900919890}"/>
              </a:ext>
            </a:extLst>
          </p:cNvPr>
          <p:cNvSpPr>
            <a:spLocks noGrp="1"/>
          </p:cNvSpPr>
          <p:nvPr>
            <p:ph idx="19" hasCustomPrompt="1"/>
          </p:nvPr>
        </p:nvSpPr>
        <p:spPr>
          <a:xfrm>
            <a:off x="7907500" y="2617235"/>
            <a:ext cx="3622869" cy="3337034"/>
          </a:xfrm>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Helvetica"/>
                <a:cs typeface="Helvetica"/>
              </a:defRPr>
            </a:lvl1pPr>
            <a:lvl2pPr marL="800100" indent="-342900">
              <a:buFont typeface="Arial" panose="020B0604020202020204" pitchFamily="34" charset="0"/>
              <a:buChar char="•"/>
              <a:defRPr lang="en-US" sz="2000" dirty="0">
                <a:solidFill>
                  <a:schemeClr val="tx1"/>
                </a:solidFill>
                <a:latin typeface="Helvetica"/>
                <a:cs typeface="Helvetica"/>
              </a:defRPr>
            </a:lvl2pPr>
            <a:lvl3pPr marL="1143000" indent="-228600">
              <a:buSzPct val="75000"/>
              <a:buFont typeface="Lucida Grande"/>
              <a:buChar char="—"/>
              <a:defRPr lang="en-US" sz="1800" dirty="0">
                <a:solidFill>
                  <a:schemeClr val="tx1"/>
                </a:solidFill>
                <a:latin typeface="Helvetica"/>
                <a:cs typeface="Helvetica"/>
              </a:defRPr>
            </a:lvl3pPr>
            <a:lvl4pPr marL="1600200" indent="-228600">
              <a:buFont typeface="Franklin Gothic Book" panose="020B0503020102020204" pitchFamily="34" charset="0"/>
              <a:buChar char="–"/>
              <a:defRPr lang="en-US" sz="1600" dirty="0">
                <a:solidFill>
                  <a:schemeClr val="tx1"/>
                </a:solidFill>
                <a:latin typeface="Helvetica"/>
                <a:cs typeface="Helvetica"/>
              </a:defRPr>
            </a:lvl4pPr>
            <a:lvl5pPr>
              <a:defRPr lang="en-US" sz="16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181726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631" y="1705498"/>
            <a:ext cx="3100494" cy="823912"/>
          </a:xfrm>
          <a:prstGeom prst="homePlate">
            <a:avLst/>
          </a:prstGeom>
          <a:solidFill>
            <a:schemeClr val="accent1"/>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29318" y="1705498"/>
            <a:ext cx="3100494" cy="823912"/>
          </a:xfrm>
          <a:prstGeom prst="chevron">
            <a:avLst/>
          </a:prstGeom>
          <a:solidFill>
            <a:schemeClr val="accent2"/>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69841" y="1705498"/>
            <a:ext cx="3100494" cy="823912"/>
          </a:xfrm>
          <a:prstGeom prst="chevron">
            <a:avLst/>
          </a:prstGeom>
          <a:solidFill>
            <a:schemeClr val="accent6"/>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0479" y="1705498"/>
            <a:ext cx="3100494" cy="823912"/>
          </a:xfrm>
          <a:prstGeom prst="chevron">
            <a:avLst/>
          </a:prstGeom>
          <a:solidFill>
            <a:schemeClr val="accent3"/>
          </a:solidFill>
          <a:ln>
            <a:noFill/>
          </a:ln>
        </p:spPr>
        <p:txBody>
          <a:bodyPr anchor="ctr">
            <a:normAutofit/>
          </a:bodyPr>
          <a:lstStyle>
            <a:lvl1pPr marL="0" indent="0" algn="ctr">
              <a:buNone/>
              <a:defRPr sz="1800" b="1">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2F0E6340-FECA-4E05-ADCE-0B6B63725256}"/>
              </a:ext>
            </a:extLst>
          </p:cNvPr>
          <p:cNvSpPr>
            <a:spLocks noGrp="1"/>
          </p:cNvSpPr>
          <p:nvPr>
            <p:ph idx="14" hasCustomPrompt="1"/>
          </p:nvPr>
        </p:nvSpPr>
        <p:spPr>
          <a:xfrm>
            <a:off x="266632"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5" name="Content Placeholder 2">
            <a:extLst>
              <a:ext uri="{FF2B5EF4-FFF2-40B4-BE49-F238E27FC236}">
                <a16:creationId xmlns:a16="http://schemas.microsoft.com/office/drawing/2014/main" id="{2F0E6340-FECA-4E05-ADCE-0B6B63725256}"/>
              </a:ext>
            </a:extLst>
          </p:cNvPr>
          <p:cNvSpPr>
            <a:spLocks noGrp="1"/>
          </p:cNvSpPr>
          <p:nvPr>
            <p:ph idx="22" hasCustomPrompt="1"/>
          </p:nvPr>
        </p:nvSpPr>
        <p:spPr>
          <a:xfrm>
            <a:off x="3130479"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5" name="Content Placeholder 2">
            <a:extLst>
              <a:ext uri="{FF2B5EF4-FFF2-40B4-BE49-F238E27FC236}">
                <a16:creationId xmlns:a16="http://schemas.microsoft.com/office/drawing/2014/main" id="{2F0E6340-FECA-4E05-ADCE-0B6B63725256}"/>
              </a:ext>
            </a:extLst>
          </p:cNvPr>
          <p:cNvSpPr>
            <a:spLocks noGrp="1"/>
          </p:cNvSpPr>
          <p:nvPr>
            <p:ph idx="23" hasCustomPrompt="1"/>
          </p:nvPr>
        </p:nvSpPr>
        <p:spPr>
          <a:xfrm>
            <a:off x="5969841"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6" name="Content Placeholder 2">
            <a:extLst>
              <a:ext uri="{FF2B5EF4-FFF2-40B4-BE49-F238E27FC236}">
                <a16:creationId xmlns:a16="http://schemas.microsoft.com/office/drawing/2014/main" id="{2F0E6340-FECA-4E05-ADCE-0B6B63725256}"/>
              </a:ext>
            </a:extLst>
          </p:cNvPr>
          <p:cNvSpPr>
            <a:spLocks noGrp="1"/>
          </p:cNvSpPr>
          <p:nvPr>
            <p:ph idx="24" hasCustomPrompt="1"/>
          </p:nvPr>
        </p:nvSpPr>
        <p:spPr>
          <a:xfrm>
            <a:off x="8829318" y="2664824"/>
            <a:ext cx="2691459" cy="3337034"/>
          </a:xfrm>
        </p:spPr>
        <p:txBody>
          <a:bodyPr vert="horz" lIns="91440" tIns="45720" rIns="91440" bIns="45720" rtlCol="0">
            <a:normAutofit/>
          </a:bodyPr>
          <a:lstStyle>
            <a:lvl1pPr marL="228600" indent="-228600">
              <a:buFont typeface="Wingdings" panose="05000000000000000000" pitchFamily="2" charset="2"/>
              <a:buChar char="§"/>
              <a:defRPr lang="en-US" sz="2000" dirty="0">
                <a:solidFill>
                  <a:schemeClr val="tx1"/>
                </a:solidFill>
                <a:latin typeface="Helvetica"/>
                <a:cs typeface="Helvetica"/>
              </a:defRPr>
            </a:lvl1pPr>
            <a:lvl2pPr marL="800100" indent="-342900">
              <a:buFont typeface="Arial" panose="020B0604020202020204" pitchFamily="34" charset="0"/>
              <a:buChar char="•"/>
              <a:defRPr lang="en-US" sz="1800" dirty="0">
                <a:solidFill>
                  <a:schemeClr val="tx1"/>
                </a:solidFill>
                <a:latin typeface="Helvetica"/>
                <a:cs typeface="Helvetica"/>
              </a:defRPr>
            </a:lvl2pPr>
            <a:lvl3pPr marL="1143000" indent="-228600">
              <a:buSzPct val="75000"/>
              <a:buFont typeface="Lucida Grande"/>
              <a:buChar char="—"/>
              <a:defRPr lang="en-US" sz="1600" dirty="0">
                <a:solidFill>
                  <a:schemeClr val="tx1"/>
                </a:solidFill>
                <a:latin typeface="Helvetica"/>
                <a:cs typeface="Helvetica"/>
              </a:defRPr>
            </a:lvl3pPr>
            <a:lvl4pPr marL="1600200" indent="-228600">
              <a:buFont typeface="Franklin Gothic Book" panose="020B0503020102020204" pitchFamily="34" charset="0"/>
              <a:buChar char="–"/>
              <a:defRPr lang="en-US" sz="1400" dirty="0">
                <a:solidFill>
                  <a:schemeClr val="tx1"/>
                </a:solidFill>
                <a:latin typeface="Helvetica"/>
                <a:cs typeface="Helvetica"/>
              </a:defRPr>
            </a:lvl4pPr>
            <a:lvl5pPr>
              <a:defRPr lang="en-US" sz="14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2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81350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566" y="2504966"/>
            <a:ext cx="11655564" cy="3496148"/>
          </a:xfrm>
        </p:spPr>
        <p:txBody>
          <a:bodyPr>
            <a:normAutofit/>
          </a:bodyPr>
          <a:lstStyle>
            <a:lvl1pPr marL="0" indent="0">
              <a:buNone/>
              <a:defRPr sz="2400">
                <a:solidFill>
                  <a:schemeClr val="tx1"/>
                </a:solidFill>
                <a:latin typeface="Helvetica"/>
                <a:cs typeface="Helvetica"/>
              </a:defRPr>
            </a:lvl1pPr>
          </a:lstStyle>
          <a:p>
            <a:endParaRPr lang="en-US"/>
          </a:p>
        </p:txBody>
      </p:sp>
      <p:sp>
        <p:nvSpPr>
          <p:cNvPr id="12"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94665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2586439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5" name="Picture 4" descr="Bus.jpg">
            <a:extLst>
              <a:ext uri="{FF2B5EF4-FFF2-40B4-BE49-F238E27FC236}">
                <a16:creationId xmlns:a16="http://schemas.microsoft.com/office/drawing/2014/main" id="{BCD90978-B8E5-4E1C-8D05-65071A1097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91697"/>
            <a:ext cx="11655564" cy="968375"/>
          </a:xfrm>
        </p:spPr>
        <p:txBody>
          <a:bodyPr/>
          <a:lstStyle>
            <a:lvl1pPr algn="l">
              <a:defRPr>
                <a:solidFill>
                  <a:srgbClr val="1F4E79"/>
                </a:solidFill>
                <a:latin typeface="Helvetica"/>
                <a:cs typeface="Helvetica"/>
              </a:defRPr>
            </a:lvl1pPr>
          </a:lstStyle>
          <a:p>
            <a:r>
              <a:rPr lang="en-US" dirty="0"/>
              <a:t>Click to edit slide title</a:t>
            </a:r>
          </a:p>
        </p:txBody>
      </p:sp>
      <p:sp>
        <p:nvSpPr>
          <p:cNvPr id="4"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0564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0430" y="1699172"/>
            <a:ext cx="4805698" cy="4388070"/>
          </a:xfrm>
        </p:spPr>
        <p:txBody>
          <a:bodyPr/>
          <a:lstStyle/>
          <a:p>
            <a:endParaRPr lang="en-US"/>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368D8FBB-53E7-40F5-A876-38D76992E13C}"/>
              </a:ext>
            </a:extLst>
          </p:cNvPr>
          <p:cNvSpPr>
            <a:spLocks noGrp="1"/>
          </p:cNvSpPr>
          <p:nvPr>
            <p:ph idx="14" hasCustomPrompt="1"/>
          </p:nvPr>
        </p:nvSpPr>
        <p:spPr>
          <a:xfrm>
            <a:off x="266631" y="1952259"/>
            <a:ext cx="6868432" cy="413498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37943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1" y="1694807"/>
            <a:ext cx="4800936" cy="4436228"/>
          </a:xfrm>
        </p:spPr>
        <p:txBody>
          <a:bodyPr/>
          <a:lstStyle/>
          <a:p>
            <a:endParaRPr lang="en-US"/>
          </a:p>
        </p:txBody>
      </p:sp>
      <p:sp>
        <p:nvSpPr>
          <p:cNvPr id="12" name="Content Placeholder 2">
            <a:extLst>
              <a:ext uri="{FF2B5EF4-FFF2-40B4-BE49-F238E27FC236}">
                <a16:creationId xmlns:a16="http://schemas.microsoft.com/office/drawing/2014/main" id="{368D8FBB-53E7-40F5-A876-38D76992E13C}"/>
              </a:ext>
            </a:extLst>
          </p:cNvPr>
          <p:cNvSpPr>
            <a:spLocks noGrp="1"/>
          </p:cNvSpPr>
          <p:nvPr>
            <p:ph idx="1" hasCustomPrompt="1"/>
          </p:nvPr>
        </p:nvSpPr>
        <p:spPr>
          <a:xfrm>
            <a:off x="5053763" y="1900144"/>
            <a:ext cx="6868432" cy="423964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69010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ckground - SafeTrack">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520700"/>
            <a:ext cx="12188825" cy="49244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2908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030203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Background - SafeTrack">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266631" y="6370256"/>
            <a:ext cx="2742486" cy="365125"/>
          </a:xfrm>
          <a:prstGeom prst="rect">
            <a:avLst/>
          </a:prstGeom>
        </p:spPr>
        <p:txBody>
          <a:bodyPr vert="horz" lIns="91440" tIns="45720" rIns="91440" bIns="45720" rtlCol="0" anchor="ctr"/>
          <a:lstStyle>
            <a:lvl1pPr algn="l">
              <a:defRPr sz="900">
                <a:solidFill>
                  <a:schemeClr val="tx1">
                    <a:tint val="75000"/>
                  </a:schemeClr>
                </a:solidFill>
                <a:latin typeface="Helvetica"/>
                <a:cs typeface="Helvetica"/>
              </a:defRPr>
            </a:lvl1pPr>
          </a:lstStyle>
          <a:p>
            <a:fld id="{AF2CA16C-8021-4560-94C7-08480641F32A}" type="slidenum">
              <a:rPr lang="en-US" smtClean="0"/>
              <a:pPr/>
              <a:t>‹#›</a:t>
            </a:fld>
            <a:endParaRPr lang="en-US" dirty="0"/>
          </a:p>
        </p:txBody>
      </p:sp>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pic>
        <p:nvPicPr>
          <p:cNvPr id="12" name="Picture 11" descr="Metro_BlackwTransparent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Tree>
    <p:extLst>
      <p:ext uri="{BB962C8B-B14F-4D97-AF65-F5344CB8AC3E}">
        <p14:creationId xmlns:p14="http://schemas.microsoft.com/office/powerpoint/2010/main" val="1146805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5300"/>
            <a:ext cx="12188825" cy="5114925"/>
          </a:xfrm>
          <a:prstGeom prst="rect">
            <a:avLst/>
          </a:prstGeom>
        </p:spPr>
      </p:pic>
      <p:sp>
        <p:nvSpPr>
          <p:cNvPr id="8"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9"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36709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7242496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hasCustomPrompt="1"/>
          </p:nvPr>
        </p:nvSpPr>
        <p:spPr>
          <a:xfrm>
            <a:off x="1420216" y="1709739"/>
            <a:ext cx="9924279" cy="2852737"/>
          </a:xfrm>
        </p:spPr>
        <p:txBody>
          <a:bodyPr anchor="b">
            <a:normAutofit/>
          </a:bodyPr>
          <a:lstStyle>
            <a:lvl1pPr>
              <a:defRPr lang="en-US" sz="4400" kern="1200" dirty="0">
                <a:solidFill>
                  <a:srgbClr val="1F4E79"/>
                </a:solidFill>
                <a:latin typeface="Helvetica"/>
                <a:ea typeface="+mj-ea"/>
                <a:cs typeface="Helvetica"/>
              </a:defRPr>
            </a:lvl1pPr>
          </a:lstStyle>
          <a:p>
            <a:r>
              <a:rPr lang="en-US" dirty="0"/>
              <a:t>Resources</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216" y="4589464"/>
            <a:ext cx="9924279" cy="1500187"/>
          </a:xfrm>
        </p:spPr>
        <p:txBody>
          <a:bodyPr>
            <a:normAutofit/>
          </a:bodyPr>
          <a:lstStyle>
            <a:lvl1pPr marL="0" indent="0">
              <a:buNone/>
              <a:defRPr sz="2000">
                <a:solidFill>
                  <a:schemeClr val="tx2">
                    <a:lumMod val="75000"/>
                  </a:schemeClr>
                </a:solidFill>
                <a:latin typeface="Helvetica"/>
                <a:cs typeface="Helvetic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5731" y="3571277"/>
            <a:ext cx="864485" cy="1018186"/>
          </a:xfrm>
          <a:prstGeom prst="rect">
            <a:avLst/>
          </a:prstGeom>
        </p:spPr>
      </p:pic>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558591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14527"/>
            <a:ext cx="12188825" cy="5181600"/>
          </a:xfrm>
          <a:prstGeom prst="rect">
            <a:avLst/>
          </a:prstGeom>
        </p:spPr>
      </p:pic>
      <p:sp>
        <p:nvSpPr>
          <p:cNvPr id="7" name="Title 1"/>
          <p:cNvSpPr>
            <a:spLocks noGrp="1"/>
          </p:cNvSpPr>
          <p:nvPr>
            <p:ph type="ctrTitle" hasCustomPrompt="1"/>
          </p:nvPr>
        </p:nvSpPr>
        <p:spPr>
          <a:xfrm>
            <a:off x="1523603" y="1122363"/>
            <a:ext cx="9141619" cy="2387600"/>
          </a:xfrm>
          <a:prstGeom prst="rect">
            <a:avLst/>
          </a:prstGeom>
        </p:spPr>
        <p:txBody>
          <a:bodyPr anchor="b"/>
          <a:lstStyle>
            <a:lvl1pPr algn="ctr">
              <a:defRPr sz="6000" baseline="0">
                <a:solidFill>
                  <a:schemeClr val="accent1"/>
                </a:solidFill>
              </a:defRPr>
            </a:lvl1pPr>
          </a:lstStyle>
          <a:p>
            <a:r>
              <a:rPr lang="en-US" dirty="0"/>
              <a:t>Section Break Title</a:t>
            </a:r>
          </a:p>
        </p:txBody>
      </p:sp>
      <p:sp>
        <p:nvSpPr>
          <p:cNvPr id="8" name="Subtitle 2"/>
          <p:cNvSpPr>
            <a:spLocks noGrp="1"/>
          </p:cNvSpPr>
          <p:nvPr>
            <p:ph type="subTitle" idx="1" hasCustomPrompt="1"/>
          </p:nvPr>
        </p:nvSpPr>
        <p:spPr>
          <a:xfrm>
            <a:off x="1523603" y="3711389"/>
            <a:ext cx="9141619" cy="1196788"/>
          </a:xfrm>
          <a:prstGeom prst="rect">
            <a:avLst/>
          </a:prstGeom>
        </p:spPr>
        <p:txBody>
          <a:bodyPr/>
          <a:lstStyle>
            <a:lvl1pPr marL="0" indent="0" algn="ctr">
              <a:buNone/>
              <a:defRPr sz="2400">
                <a:solidFill>
                  <a:schemeClr val="accent1"/>
                </a:solidFill>
                <a:latin typeface="Helvetica" charset="0"/>
                <a:ea typeface="Helvetica" charset="0"/>
                <a:cs typeface="Helvetic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spc="0" dirty="0"/>
              <a:t>SUBHEAD</a:t>
            </a:r>
            <a:r>
              <a:rPr lang="en-US" sz="2400" spc="0" baseline="0" dirty="0"/>
              <a:t> FOR SECTION</a:t>
            </a:r>
            <a:endParaRPr lang="en-US" sz="2400" spc="0" dirty="0"/>
          </a:p>
        </p:txBody>
      </p:sp>
    </p:spTree>
    <p:extLst>
      <p:ext uri="{BB962C8B-B14F-4D97-AF65-F5344CB8AC3E}">
        <p14:creationId xmlns:p14="http://schemas.microsoft.com/office/powerpoint/2010/main" val="132541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85F66-E461-4FCC-9A4B-D0121F75E3E8}"/>
              </a:ext>
            </a:extLst>
          </p:cNvPr>
          <p:cNvPicPr>
            <a:picLocks noChangeAspect="1"/>
          </p:cNvPicPr>
          <p:nvPr userDrawn="1"/>
        </p:nvPicPr>
        <p:blipFill>
          <a:blip r:embed="rId2"/>
          <a:stretch>
            <a:fillRect/>
          </a:stretch>
        </p:blipFill>
        <p:spPr>
          <a:xfrm>
            <a:off x="932" y="489566"/>
            <a:ext cx="12186960" cy="5529551"/>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019974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mple Text">
    <p:spTree>
      <p:nvGrpSpPr>
        <p:cNvPr id="1" name=""/>
        <p:cNvGrpSpPr/>
        <p:nvPr/>
      </p:nvGrpSpPr>
      <p:grpSpPr>
        <a:xfrm>
          <a:off x="0" y="0"/>
          <a:ext cx="0" cy="0"/>
          <a:chOff x="0" y="0"/>
          <a:chExt cx="0" cy="0"/>
        </a:xfrm>
      </p:grpSpPr>
      <p:pic>
        <p:nvPicPr>
          <p:cNvPr id="3" name="Picture 2" descr="Bus.jpg"/>
          <p:cNvPicPr>
            <a:picLocks noChangeAspect="1"/>
          </p:cNvPicPr>
          <p:nvPr userDrawn="1"/>
        </p:nvPicPr>
        <p:blipFill rotWithShape="1">
          <a:blip r:embed="rId2">
            <a:extLst>
              <a:ext uri="{28A0092B-C50C-407E-A947-70E740481C1C}">
                <a14:useLocalDpi xmlns:a14="http://schemas.microsoft.com/office/drawing/2010/main" val="0"/>
              </a:ext>
            </a:extLst>
          </a:blip>
          <a:srcRect t="10650" b="8793"/>
          <a:stretch/>
        </p:blipFill>
        <p:spPr>
          <a:xfrm>
            <a:off x="0" y="508001"/>
            <a:ext cx="12188825" cy="5524500"/>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1"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148283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7"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1" y="1716205"/>
            <a:ext cx="1165556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5870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357FF68-72E0-44A5-B586-1DB4B4BC1C74}"/>
              </a:ext>
            </a:extLst>
          </p:cNvPr>
          <p:cNvSpPr>
            <a:spLocks noGrp="1"/>
          </p:cNvSpPr>
          <p:nvPr>
            <p:ph idx="1" hasCustomPrompt="1"/>
          </p:nvPr>
        </p:nvSpPr>
        <p:spPr>
          <a:xfrm>
            <a:off x="266630" y="1707446"/>
            <a:ext cx="6396944"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028" y="954111"/>
            <a:ext cx="5056095" cy="5056095"/>
          </a:xfrm>
          <a:prstGeom prst="rect">
            <a:avLst/>
          </a:prstGeom>
        </p:spPr>
      </p:pic>
      <p:sp>
        <p:nvSpPr>
          <p:cNvPr id="9"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710854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chemeClr val="accent1"/>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2568969"/>
            <a:ext cx="11655564"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5"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39504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4984982"/>
            <a:ext cx="11663182" cy="1060845"/>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8"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631" y="1587501"/>
            <a:ext cx="11655564" cy="44953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41208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FCE38D-791C-45FB-A08B-7A35A2CD636D}"/>
              </a:ext>
            </a:extLst>
          </p:cNvPr>
          <p:cNvSpPr>
            <a:spLocks noGrp="1"/>
          </p:cNvSpPr>
          <p:nvPr>
            <p:ph idx="13" hasCustomPrompt="1"/>
          </p:nvPr>
        </p:nvSpPr>
        <p:spPr>
          <a:xfrm>
            <a:off x="266631" y="2568969"/>
            <a:ext cx="571854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 Third level</a:t>
            </a:r>
          </a:p>
          <a:p>
            <a:pPr marL="1543050" lvl="3" indent="-171450"/>
            <a:r>
              <a:rPr lang="en-US" dirty="0"/>
              <a:t>Fourth level</a:t>
            </a:r>
          </a:p>
          <a:p>
            <a:pPr marL="2000250" lvl="4" indent="-171450"/>
            <a:r>
              <a:rPr lang="en-US" dirty="0"/>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09402" y="2568968"/>
            <a:ext cx="572041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Helvetica"/>
                <a:cs typeface="Helvetica"/>
              </a:defRPr>
            </a:lvl1pPr>
            <a:lvl2pPr marL="800100" indent="-342900">
              <a:buFont typeface="Arial" panose="020B0604020202020204" pitchFamily="34" charset="0"/>
              <a:buChar char="•"/>
              <a:defRPr lang="en-US" sz="2400" dirty="0">
                <a:solidFill>
                  <a:schemeClr val="tx1"/>
                </a:solidFill>
                <a:latin typeface="Helvetica"/>
                <a:cs typeface="Helvetica"/>
              </a:defRPr>
            </a:lvl2pPr>
            <a:lvl3pPr marL="1143000" indent="-228600">
              <a:buSzPct val="75000"/>
              <a:buFont typeface="Lucida Grande"/>
              <a:buChar char="—"/>
              <a:defRPr lang="en-US" sz="2000" dirty="0">
                <a:solidFill>
                  <a:schemeClr val="tx1"/>
                </a:solidFill>
                <a:latin typeface="Helvetica"/>
                <a:cs typeface="Helvetica"/>
              </a:defRPr>
            </a:lvl3pPr>
            <a:lvl4pPr marL="1600200" indent="-228600">
              <a:buFont typeface="Franklin Gothic Book" panose="020B0503020102020204" pitchFamily="34" charset="0"/>
              <a:buChar char="–"/>
              <a:defRPr lang="en-US" sz="1800" dirty="0">
                <a:solidFill>
                  <a:schemeClr val="tx1"/>
                </a:solidFill>
                <a:latin typeface="Helvetica"/>
                <a:cs typeface="Helvetica"/>
              </a:defRPr>
            </a:lvl4pPr>
            <a:lvl5pPr>
              <a:defRPr lang="en-US" sz="1800" dirty="0">
                <a:solidFill>
                  <a:schemeClr val="tx1"/>
                </a:solidFill>
                <a:latin typeface="Helvetica"/>
                <a:cs typeface="Helvetica"/>
              </a:defRPr>
            </a:lvl5pPr>
          </a:lstStyle>
          <a:p>
            <a:pPr marL="171450" lvl="0" indent="-171450"/>
            <a:r>
              <a:rPr lang="en-US" dirty="0"/>
              <a:t>Edit Master text styles</a:t>
            </a:r>
          </a:p>
          <a:p>
            <a:pPr marL="628650" lvl="1" indent="-171450"/>
            <a:r>
              <a:rPr lang="en-US" dirty="0"/>
              <a:t>Second level</a:t>
            </a:r>
          </a:p>
          <a:p>
            <a:pPr marL="1085850" lvl="2" indent="-171450"/>
            <a:r>
              <a:rPr lang="en-US" dirty="0"/>
              <a:t>Third level</a:t>
            </a:r>
          </a:p>
          <a:p>
            <a:pPr marL="1543050" lvl="3" indent="-171450"/>
            <a:r>
              <a:rPr lang="en-US" dirty="0"/>
              <a:t>Fourth level</a:t>
            </a:r>
          </a:p>
          <a:p>
            <a:pPr marL="2000250" lvl="4" indent="-171450"/>
            <a:r>
              <a:rPr lang="en-US" dirty="0"/>
              <a:t>Fifth level</a:t>
            </a:r>
          </a:p>
        </p:txBody>
      </p:sp>
      <p:sp>
        <p:nvSpPr>
          <p:cNvPr id="19"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631" y="1672897"/>
            <a:ext cx="11663182" cy="764310"/>
          </a:xfrm>
          <a:solidFill>
            <a:srgbClr val="1F4E79"/>
          </a:solidFill>
        </p:spPr>
        <p:txBody>
          <a:bodyPr anchor="ctr"/>
          <a:lstStyle>
            <a:lvl1pPr marL="0" indent="0" algn="ctr">
              <a:buNone/>
              <a:defRPr sz="2400" b="0">
                <a:solidFill>
                  <a:schemeClr val="bg1"/>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key takeaway</a:t>
            </a:r>
          </a:p>
        </p:txBody>
      </p:sp>
      <p:sp>
        <p:nvSpPr>
          <p:cNvPr id="9"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631" y="730370"/>
            <a:ext cx="11655564" cy="968375"/>
          </a:xfrm>
        </p:spPr>
        <p:txBody>
          <a:bodyPr>
            <a:normAutofit/>
          </a:bodyPr>
          <a:lstStyle>
            <a:lvl1pPr algn="l">
              <a:defRPr sz="4000">
                <a:solidFill>
                  <a:srgbClr val="1F4E79"/>
                </a:solidFill>
                <a:latin typeface="Helvetica"/>
                <a:cs typeface="Helvetica"/>
              </a:defRPr>
            </a:lvl1pPr>
          </a:lstStyle>
          <a:p>
            <a:r>
              <a:rPr lang="en-US" dirty="0"/>
              <a:t>Click to edit slide title</a:t>
            </a:r>
          </a:p>
        </p:txBody>
      </p:sp>
      <p:sp>
        <p:nvSpPr>
          <p:cNvPr id="10" name="Text Placeholder 3"/>
          <p:cNvSpPr>
            <a:spLocks noGrp="1"/>
          </p:cNvSpPr>
          <p:nvPr>
            <p:ph type="body" sz="quarter" idx="10" hasCustomPrompt="1"/>
          </p:nvPr>
        </p:nvSpPr>
        <p:spPr>
          <a:xfrm>
            <a:off x="266700" y="0"/>
            <a:ext cx="6858000" cy="444500"/>
          </a:xfrm>
        </p:spPr>
        <p:txBody>
          <a:bodyPr>
            <a:noAutofit/>
          </a:bodyPr>
          <a:lstStyle>
            <a:lvl1pPr marL="0" indent="0">
              <a:buFontTx/>
              <a:buNone/>
              <a:defRPr sz="2000" b="1" baseline="0">
                <a:solidFill>
                  <a:schemeClr val="bg1"/>
                </a:solidFill>
                <a:effectLst>
                  <a:outerShdw blurRad="228600" dist="38100" dir="5400000" algn="t" rotWithShape="0">
                    <a:prstClr val="black">
                      <a:alpha val="40000"/>
                    </a:prstClr>
                  </a:outerShdw>
                </a:effectLst>
              </a:defRPr>
            </a:lvl1pPr>
          </a:lstStyle>
          <a:p>
            <a:pPr lvl="0"/>
            <a:r>
              <a:rPr lang="en-US" dirty="0"/>
              <a:t>Click to add Name of Section</a:t>
            </a:r>
          </a:p>
        </p:txBody>
      </p:sp>
    </p:spTree>
    <p:extLst>
      <p:ext uri="{BB962C8B-B14F-4D97-AF65-F5344CB8AC3E}">
        <p14:creationId xmlns:p14="http://schemas.microsoft.com/office/powerpoint/2010/main" val="140578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0353" y="693458"/>
            <a:ext cx="10969943" cy="1143000"/>
          </a:xfrm>
          <a:prstGeom prst="rect">
            <a:avLst/>
          </a:prstGeom>
        </p:spPr>
        <p:txBody>
          <a:bodyPr vert="horz" lIns="121893" tIns="60947" rIns="121893" bIns="60947" rtlCol="0" anchor="ctr">
            <a:normAutofit/>
          </a:bodyPr>
          <a:lstStyle/>
          <a:p>
            <a:r>
              <a:rPr lang="en-US" dirty="0"/>
              <a:t>Click to edit Master title style</a:t>
            </a:r>
          </a:p>
        </p:txBody>
      </p:sp>
      <p:sp>
        <p:nvSpPr>
          <p:cNvPr id="3" name="Text Placeholder 2"/>
          <p:cNvSpPr>
            <a:spLocks noGrp="1"/>
          </p:cNvSpPr>
          <p:nvPr>
            <p:ph type="body" idx="1"/>
          </p:nvPr>
        </p:nvSpPr>
        <p:spPr>
          <a:xfrm>
            <a:off x="380353" y="2019020"/>
            <a:ext cx="10969943" cy="4525963"/>
          </a:xfrm>
          <a:prstGeom prst="rect">
            <a:avLst/>
          </a:prstGeom>
        </p:spPr>
        <p:txBody>
          <a:bodyPr vert="horz" lIns="121893" tIns="60947" rIns="121893" bIns="6094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5">
            <a:extLst>
              <a:ext uri="{FF2B5EF4-FFF2-40B4-BE49-F238E27FC236}">
                <a16:creationId xmlns:a16="http://schemas.microsoft.com/office/drawing/2014/main" id="{A2CA5F78-FC42-403B-A200-4676BD44B143}"/>
              </a:ext>
            </a:extLst>
          </p:cNvPr>
          <p:cNvSpPr txBox="1">
            <a:spLocks/>
          </p:cNvSpPr>
          <p:nvPr userDrawn="1"/>
        </p:nvSpPr>
        <p:spPr>
          <a:xfrm>
            <a:off x="380353" y="6370255"/>
            <a:ext cx="2743200" cy="365125"/>
          </a:xfrm>
          <a:prstGeom prst="rect">
            <a:avLst/>
          </a:prstGeom>
        </p:spPr>
        <p:txBody>
          <a:bodyPr vert="horz" lIns="91440" tIns="45720" rIns="91440" bIns="45720" rtlCol="0" anchor="ctr"/>
          <a:lstStyle>
            <a:defPPr>
              <a:defRPr lang="en-US"/>
            </a:defPPr>
            <a:lvl1pPr marL="0" algn="l" defTabSz="609468" rtl="0" eaLnBrk="1" latinLnBrk="0" hangingPunct="1">
              <a:defRPr sz="900" kern="1200">
                <a:solidFill>
                  <a:schemeClr val="tx1">
                    <a:tint val="75000"/>
                  </a:schemeClr>
                </a:solidFill>
                <a:latin typeface="Helvetica"/>
                <a:ea typeface="+mn-ea"/>
                <a:cs typeface="Helvetica"/>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a:lstStyle>
          <a:p>
            <a:fld id="{AF2CA16C-8021-4560-94C7-08480641F32A}" type="slidenum">
              <a:rPr lang="en-US" smtClean="0"/>
              <a:pPr/>
              <a:t>‹#›</a:t>
            </a:fld>
            <a:endParaRPr lang="en-US" dirty="0"/>
          </a:p>
        </p:txBody>
      </p:sp>
      <p:pic>
        <p:nvPicPr>
          <p:cNvPr id="4" name="Picture 3" descr="Metro_BlackwTransparentM.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591598" y="6197600"/>
            <a:ext cx="463078" cy="545211"/>
          </a:xfrm>
          <a:prstGeom prst="rect">
            <a:avLst/>
          </a:prstGeom>
        </p:spPr>
      </p:pic>
      <p:sp>
        <p:nvSpPr>
          <p:cNvPr id="5" name="Rectangle 4"/>
          <p:cNvSpPr/>
          <p:nvPr userDrawn="1"/>
        </p:nvSpPr>
        <p:spPr>
          <a:xfrm>
            <a:off x="-1" y="-1"/>
            <a:ext cx="12188825" cy="469901"/>
          </a:xfrm>
          <a:prstGeom prst="rect">
            <a:avLst/>
          </a:prstGeom>
          <a:solidFill>
            <a:schemeClr val="bg1">
              <a:lumMod val="65000"/>
            </a:schemeClr>
          </a:solidFill>
          <a:ln>
            <a:noFill/>
          </a:ln>
          <a:effectLst>
            <a:outerShdw blurRad="53975"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D3429B-06AA-4423-BD84-DED5703BB868}"/>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27900" y="6294040"/>
            <a:ext cx="1235413" cy="501886"/>
          </a:xfrm>
          <a:prstGeom prst="rect">
            <a:avLst/>
          </a:prstGeom>
        </p:spPr>
      </p:pic>
      <p:sp>
        <p:nvSpPr>
          <p:cNvPr id="10" name="Footer Placeholder 4">
            <a:extLst>
              <a:ext uri="{FF2B5EF4-FFF2-40B4-BE49-F238E27FC236}">
                <a16:creationId xmlns:a16="http://schemas.microsoft.com/office/drawing/2014/main" id="{61389BA1-B6B7-4B4C-BDE4-13BC3BB229CD}"/>
              </a:ext>
            </a:extLst>
          </p:cNvPr>
          <p:cNvSpPr>
            <a:spLocks noGrp="1"/>
          </p:cNvSpPr>
          <p:nvPr>
            <p:ph type="ftr" sz="quarter" idx="3"/>
          </p:nvPr>
        </p:nvSpPr>
        <p:spPr>
          <a:xfrm>
            <a:off x="4037549" y="6456935"/>
            <a:ext cx="4113728" cy="365125"/>
          </a:xfrm>
          <a:prstGeom prst="rect">
            <a:avLst/>
          </a:prstGeom>
        </p:spPr>
        <p:txBody>
          <a:bodyPr vert="horz" lIns="91440" tIns="45720" rIns="91440" bIns="45720" rtlCol="0" anchor="ctr"/>
          <a:lstStyle>
            <a:lvl1pPr algn="ctr">
              <a:defRPr sz="900">
                <a:solidFill>
                  <a:schemeClr val="tx1">
                    <a:tint val="75000"/>
                  </a:schemeClr>
                </a:solidFill>
                <a:latin typeface="Helvetica"/>
                <a:cs typeface="Helvetica"/>
              </a:defRPr>
            </a:lvl1pPr>
          </a:lstStyle>
          <a:p>
            <a:r>
              <a:rPr lang="en-US"/>
              <a:t>WASHINGTON METROPOLITAN AREA TRANSIT AUTHORITY</a:t>
            </a:r>
            <a:endParaRPr lang="en-US" dirty="0"/>
          </a:p>
        </p:txBody>
      </p:sp>
    </p:spTree>
    <p:extLst>
      <p:ext uri="{BB962C8B-B14F-4D97-AF65-F5344CB8AC3E}">
        <p14:creationId xmlns:p14="http://schemas.microsoft.com/office/powerpoint/2010/main" val="46183949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94"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95" r:id="rId23"/>
    <p:sldLayoutId id="2147483671" r:id="rId24"/>
    <p:sldLayoutId id="2147483672" r:id="rId25"/>
    <p:sldLayoutId id="2147483673" r:id="rId26"/>
  </p:sldLayoutIdLst>
  <p:txStyles>
    <p:titleStyle>
      <a:lvl1pPr algn="l" defTabSz="609468" rtl="0" eaLnBrk="1" latinLnBrk="0" hangingPunct="1">
        <a:spcBef>
          <a:spcPct val="0"/>
        </a:spcBef>
        <a:buNone/>
        <a:defRPr sz="4400" kern="1200">
          <a:solidFill>
            <a:schemeClr val="tx1"/>
          </a:solidFill>
          <a:latin typeface="Helvetica"/>
          <a:ea typeface="+mj-ea"/>
          <a:cs typeface="Helvetica"/>
        </a:defRPr>
      </a:lvl1pPr>
    </p:titleStyle>
    <p:body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68" rtl="0" eaLnBrk="1" latinLnBrk="0" hangingPunct="1">
        <a:defRPr sz="2400" kern="1200">
          <a:solidFill>
            <a:schemeClr val="tx1"/>
          </a:solidFill>
          <a:latin typeface="+mn-lt"/>
          <a:ea typeface="+mn-ea"/>
          <a:cs typeface="+mn-cs"/>
        </a:defRPr>
      </a:lvl1pPr>
      <a:lvl2pPr marL="609468" algn="l" defTabSz="609468" rtl="0" eaLnBrk="1" latinLnBrk="0" hangingPunct="1">
        <a:defRPr sz="2400" kern="1200">
          <a:solidFill>
            <a:schemeClr val="tx1"/>
          </a:solidFill>
          <a:latin typeface="+mn-lt"/>
          <a:ea typeface="+mn-ea"/>
          <a:cs typeface="+mn-cs"/>
        </a:defRPr>
      </a:lvl2pPr>
      <a:lvl3pPr marL="1218936" algn="l" defTabSz="609468" rtl="0" eaLnBrk="1" latinLnBrk="0" hangingPunct="1">
        <a:defRPr sz="2400" kern="1200">
          <a:solidFill>
            <a:schemeClr val="tx1"/>
          </a:solidFill>
          <a:latin typeface="+mn-lt"/>
          <a:ea typeface="+mn-ea"/>
          <a:cs typeface="+mn-cs"/>
        </a:defRPr>
      </a:lvl3pPr>
      <a:lvl4pPr marL="1828404" algn="l" defTabSz="609468" rtl="0" eaLnBrk="1" latinLnBrk="0" hangingPunct="1">
        <a:defRPr sz="2400" kern="1200">
          <a:solidFill>
            <a:schemeClr val="tx1"/>
          </a:solidFill>
          <a:latin typeface="+mn-lt"/>
          <a:ea typeface="+mn-ea"/>
          <a:cs typeface="+mn-cs"/>
        </a:defRPr>
      </a:lvl4pPr>
      <a:lvl5pPr marL="2437872" algn="l" defTabSz="609468" rtl="0" eaLnBrk="1" latinLnBrk="0" hangingPunct="1">
        <a:defRPr sz="2400" kern="1200">
          <a:solidFill>
            <a:schemeClr val="tx1"/>
          </a:solidFill>
          <a:latin typeface="+mn-lt"/>
          <a:ea typeface="+mn-ea"/>
          <a:cs typeface="+mn-cs"/>
        </a:defRPr>
      </a:lvl5pPr>
      <a:lvl6pPr marL="3047340" algn="l" defTabSz="609468" rtl="0" eaLnBrk="1" latinLnBrk="0" hangingPunct="1">
        <a:defRPr sz="2400" kern="1200">
          <a:solidFill>
            <a:schemeClr val="tx1"/>
          </a:solidFill>
          <a:latin typeface="+mn-lt"/>
          <a:ea typeface="+mn-ea"/>
          <a:cs typeface="+mn-cs"/>
        </a:defRPr>
      </a:lvl6pPr>
      <a:lvl7pPr marL="3656808" algn="l" defTabSz="609468" rtl="0" eaLnBrk="1" latinLnBrk="0" hangingPunct="1">
        <a:defRPr sz="2400" kern="1200">
          <a:solidFill>
            <a:schemeClr val="tx1"/>
          </a:solidFill>
          <a:latin typeface="+mn-lt"/>
          <a:ea typeface="+mn-ea"/>
          <a:cs typeface="+mn-cs"/>
        </a:defRPr>
      </a:lvl7pPr>
      <a:lvl8pPr marL="4266275" algn="l" defTabSz="609468" rtl="0" eaLnBrk="1" latinLnBrk="0" hangingPunct="1">
        <a:defRPr sz="2400" kern="1200">
          <a:solidFill>
            <a:schemeClr val="tx1"/>
          </a:solidFill>
          <a:latin typeface="+mn-lt"/>
          <a:ea typeface="+mn-ea"/>
          <a:cs typeface="+mn-cs"/>
        </a:defRPr>
      </a:lvl8pPr>
      <a:lvl9pPr marL="4875744" algn="l" defTabSz="60946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Challenge of </a:t>
            </a:r>
            <a:br>
              <a:rPr lang="en-US" dirty="0"/>
            </a:br>
            <a:r>
              <a:rPr lang="en-US" dirty="0"/>
              <a:t>Transit Bus Maintenance</a:t>
            </a:r>
          </a:p>
        </p:txBody>
      </p:sp>
      <p:sp>
        <p:nvSpPr>
          <p:cNvPr id="6" name="Text Placeholder 5"/>
          <p:cNvSpPr>
            <a:spLocks noGrp="1"/>
          </p:cNvSpPr>
          <p:nvPr>
            <p:ph type="body" sz="quarter" idx="10"/>
          </p:nvPr>
        </p:nvSpPr>
        <p:spPr>
          <a:xfrm>
            <a:off x="599766" y="3448422"/>
            <a:ext cx="5121957" cy="900112"/>
          </a:xfrm>
        </p:spPr>
        <p:txBody>
          <a:bodyPr vert="horz" lIns="121893" tIns="60947" rIns="121893" bIns="60947" rtlCol="0" anchor="t">
            <a:normAutofit/>
          </a:bodyPr>
          <a:lstStyle/>
          <a:p>
            <a:r>
              <a:rPr lang="en-US" dirty="0"/>
              <a:t>Life of a Bus at Metro</a:t>
            </a:r>
          </a:p>
        </p:txBody>
      </p:sp>
      <p:sp>
        <p:nvSpPr>
          <p:cNvPr id="7" name="Text Placeholder 6"/>
          <p:cNvSpPr>
            <a:spLocks noGrp="1"/>
          </p:cNvSpPr>
          <p:nvPr>
            <p:ph type="body" sz="quarter" idx="11"/>
          </p:nvPr>
        </p:nvSpPr>
        <p:spPr>
          <a:xfrm>
            <a:off x="593044" y="5432491"/>
            <a:ext cx="6006060" cy="995362"/>
          </a:xfrm>
        </p:spPr>
        <p:txBody>
          <a:bodyPr/>
          <a:lstStyle/>
          <a:p>
            <a:r>
              <a:rPr lang="en-US" dirty="0"/>
              <a:t>David Michels, Vice President</a:t>
            </a:r>
          </a:p>
          <a:p>
            <a:r>
              <a:rPr lang="en-US" dirty="0"/>
              <a:t>Bus Maintenance</a:t>
            </a:r>
          </a:p>
        </p:txBody>
      </p:sp>
      <p:sp>
        <p:nvSpPr>
          <p:cNvPr id="2" name="TextBox 1">
            <a:extLst>
              <a:ext uri="{FF2B5EF4-FFF2-40B4-BE49-F238E27FC236}">
                <a16:creationId xmlns:a16="http://schemas.microsoft.com/office/drawing/2014/main" id="{3BB1CA2E-0141-4BBD-8B03-4630496F05DC}"/>
              </a:ext>
            </a:extLst>
          </p:cNvPr>
          <p:cNvSpPr txBox="1"/>
          <p:nvPr/>
        </p:nvSpPr>
        <p:spPr>
          <a:xfrm>
            <a:off x="4988190" y="6536085"/>
            <a:ext cx="2212445" cy="253916"/>
          </a:xfrm>
          <a:prstGeom prst="rect">
            <a:avLst/>
          </a:prstGeom>
          <a:noFill/>
        </p:spPr>
        <p:txBody>
          <a:bodyPr wrap="square" rtlCol="0">
            <a:spAutoFit/>
          </a:bodyPr>
          <a:lstStyle/>
          <a:p>
            <a:r>
              <a:rPr lang="en-US" sz="1050">
                <a:solidFill>
                  <a:schemeClr val="bg2">
                    <a:lumMod val="50000"/>
                  </a:schemeClr>
                </a:solidFill>
                <a:latin typeface="Helvetica" panose="020B0604020202020204" pitchFamily="34" charset="0"/>
                <a:cs typeface="Helvetica" panose="020B0604020202020204" pitchFamily="34" charset="0"/>
              </a:rPr>
              <a:t>METRO INTERNAL USE ONLY</a:t>
            </a:r>
          </a:p>
        </p:txBody>
      </p:sp>
      <p:pic>
        <p:nvPicPr>
          <p:cNvPr id="8" name="Picture 7">
            <a:extLst>
              <a:ext uri="{FF2B5EF4-FFF2-40B4-BE49-F238E27FC236}">
                <a16:creationId xmlns:a16="http://schemas.microsoft.com/office/drawing/2014/main" id="{E59D88D5-82F6-4337-979B-22B08B95ABCD}"/>
              </a:ext>
            </a:extLst>
          </p:cNvPr>
          <p:cNvPicPr>
            <a:picLocks noChangeAspect="1"/>
          </p:cNvPicPr>
          <p:nvPr/>
        </p:nvPicPr>
        <p:blipFill rotWithShape="1">
          <a:blip r:embed="rId2"/>
          <a:srcRect l="8547" t="33315" r="8889" b="32359"/>
          <a:stretch/>
        </p:blipFill>
        <p:spPr>
          <a:xfrm>
            <a:off x="6982550" y="105266"/>
            <a:ext cx="5130363" cy="1510150"/>
          </a:xfrm>
          <a:prstGeom prst="rect">
            <a:avLst/>
          </a:prstGeom>
        </p:spPr>
      </p:pic>
    </p:spTree>
    <p:extLst>
      <p:ext uri="{BB962C8B-B14F-4D97-AF65-F5344CB8AC3E}">
        <p14:creationId xmlns:p14="http://schemas.microsoft.com/office/powerpoint/2010/main" val="3769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721225443"/>
              </p:ext>
            </p:extLst>
          </p:nvPr>
        </p:nvGraphicFramePr>
        <p:xfrm>
          <a:off x="266700" y="1549748"/>
          <a:ext cx="11249798" cy="4224948"/>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800859">
                <a:tc>
                  <a:txBody>
                    <a:bodyPr/>
                    <a:lstStyle/>
                    <a:p>
                      <a:pPr algn="ctr"/>
                      <a:r>
                        <a:rPr lang="en-US" sz="1200" dirty="0">
                          <a:latin typeface="Century Gothic" panose="020B050202020202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Century Gothic" panose="020B0502020202020204" pitchFamily="34" charset="0"/>
                        </a:rPr>
                        <a:t>Driver Behavior Recognition System (Drive Cam)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Provides a driver behavior video system to reduce accidents, provide vehicle operator training, also used as an investigative tool incase of incidents and injury claims and general customer complaints.</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Lytx</a:t>
                      </a:r>
                      <a:r>
                        <a:rPr lang="en-US" sz="1100" dirty="0">
                          <a:latin typeface="Century Gothic" panose="020B0502020202020204" pitchFamily="34" charset="0"/>
                        </a:rPr>
                        <a:t> </a:t>
                      </a:r>
                    </a:p>
                    <a:p>
                      <a:pPr marL="0" indent="0" algn="ctr">
                        <a:buFont typeface="Arial" panose="020B0604020202020204" pitchFamily="34" charset="0"/>
                        <a:buNone/>
                      </a:pPr>
                      <a:r>
                        <a:rPr lang="en-US" sz="1100" dirty="0">
                          <a:latin typeface="Century Gothic" panose="020B0502020202020204" pitchFamily="34" charset="0"/>
                        </a:rPr>
                        <a:t>(Drive Cam)</a:t>
                      </a:r>
                    </a:p>
                  </a:txBody>
                  <a:tcPr/>
                </a:tc>
                <a:tc>
                  <a:txBody>
                    <a:bodyPr/>
                    <a:lstStyle/>
                    <a:p>
                      <a:pPr marL="285750" indent="-285750">
                        <a:buFont typeface="Arial" panose="020B0604020202020204" pitchFamily="34" charset="0"/>
                        <a:buChar char="•"/>
                      </a:pPr>
                      <a:r>
                        <a:rPr lang="en-US" sz="1100" baseline="0" dirty="0">
                          <a:latin typeface="Century Gothic" panose="020B0502020202020204" pitchFamily="34" charset="0"/>
                        </a:rPr>
                        <a:t>(5) Technicians pending on maintenance </a:t>
                      </a:r>
                    </a:p>
                    <a:p>
                      <a:pPr marL="285750" indent="-285750">
                        <a:buFont typeface="Arial" panose="020B0604020202020204" pitchFamily="34" charset="0"/>
                        <a:buChar char="•"/>
                      </a:pPr>
                      <a:r>
                        <a:rPr lang="en-US" sz="1100" baseline="0" dirty="0">
                          <a:latin typeface="Century Gothic" panose="020B0502020202020204" pitchFamily="34" charset="0"/>
                        </a:rPr>
                        <a:t>Off-Site Analytic and Reporting Service </a:t>
                      </a:r>
                    </a:p>
                  </a:txBody>
                  <a:tcPr/>
                </a:tc>
                <a:tc>
                  <a:txBody>
                    <a:bodyPr/>
                    <a:lstStyle/>
                    <a:p>
                      <a:pPr marL="0" indent="0" algn="ctr">
                        <a:buFont typeface="Arial" panose="020B0604020202020204" pitchFamily="34" charset="0"/>
                        <a:buNone/>
                      </a:pPr>
                      <a:r>
                        <a:rPr lang="en-US" sz="1100" baseline="0" dirty="0" err="1">
                          <a:latin typeface="Century Gothic" panose="020B0502020202020204" pitchFamily="34" charset="0"/>
                        </a:rPr>
                        <a:t>OPR</a:t>
                      </a:r>
                      <a:endParaRPr lang="en-US" sz="1100" baseline="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only project management oversight. </a:t>
                      </a:r>
                    </a:p>
                  </a:txBody>
                  <a:tcPr/>
                </a:tc>
                <a:extLst>
                  <a:ext uri="{0D108BD9-81ED-4DB2-BD59-A6C34878D82A}">
                    <a16:rowId xmlns:a16="http://schemas.microsoft.com/office/drawing/2014/main" val="1995789072"/>
                  </a:ext>
                </a:extLst>
              </a:tr>
              <a:tr h="856215">
                <a:tc>
                  <a:txBody>
                    <a:bodyPr/>
                    <a:lstStyle/>
                    <a:p>
                      <a:pPr algn="ctr"/>
                      <a:r>
                        <a:rPr lang="en-US" sz="1200" dirty="0">
                          <a:latin typeface="Century Gothic" panose="020B0502020202020204"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Century Gothic" panose="020B0502020202020204" pitchFamily="34" charset="0"/>
                        </a:rPr>
                        <a:t>Heavy Duty Transit Bus Designation Signs Preventative &amp; Corrective Maintenance</a:t>
                      </a:r>
                    </a:p>
                    <a:p>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Performs preventative &amp; corrective maintenance for the </a:t>
                      </a:r>
                      <a:r>
                        <a:rPr lang="en-US" sz="1100" dirty="0" err="1">
                          <a:latin typeface="Century Gothic" panose="020B0502020202020204" pitchFamily="34" charset="0"/>
                        </a:rPr>
                        <a:t>Luminator</a:t>
                      </a:r>
                      <a:r>
                        <a:rPr lang="en-US" sz="1100" dirty="0">
                          <a:latin typeface="Century Gothic" panose="020B0502020202020204" pitchFamily="34" charset="0"/>
                        </a:rPr>
                        <a:t> designation signs</a:t>
                      </a:r>
                      <a:r>
                        <a:rPr lang="en-US" sz="1100" baseline="0" dirty="0">
                          <a:latin typeface="Century Gothic" panose="020B0502020202020204" pitchFamily="34" charset="0"/>
                        </a:rPr>
                        <a:t> installed on the entire </a:t>
                      </a:r>
                      <a:r>
                        <a:rPr lang="en-US" sz="1100" baseline="0" dirty="0" err="1">
                          <a:latin typeface="Century Gothic" panose="020B0502020202020204" pitchFamily="34" charset="0"/>
                        </a:rPr>
                        <a:t>Metrobus</a:t>
                      </a:r>
                      <a:r>
                        <a:rPr lang="en-US" sz="1100" baseline="0" dirty="0">
                          <a:latin typeface="Century Gothic" panose="020B0502020202020204" pitchFamily="34" charset="0"/>
                        </a:rPr>
                        <a:t> fleet. This includes all labor &amp; materials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Luminator</a:t>
                      </a:r>
                      <a:r>
                        <a:rPr lang="en-US" sz="1100" dirty="0">
                          <a:latin typeface="Century Gothic" panose="020B0502020202020204" pitchFamily="34" charset="0"/>
                        </a:rPr>
                        <a:t> </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(5) Technicians </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2492603681"/>
                  </a:ext>
                </a:extLst>
              </a:tr>
              <a:tr h="978828">
                <a:tc>
                  <a:txBody>
                    <a:bodyPr/>
                    <a:lstStyle/>
                    <a:p>
                      <a:pPr algn="ctr"/>
                      <a:r>
                        <a:rPr lang="en-US" sz="1200" dirty="0">
                          <a:latin typeface="Century Gothic" panose="020B0502020202020204" pitchFamily="34" charset="0"/>
                        </a:rPr>
                        <a:t>8</a:t>
                      </a:r>
                    </a:p>
                  </a:txBody>
                  <a:tcPr/>
                </a:tc>
                <a:tc>
                  <a:txBody>
                    <a:bodyPr/>
                    <a:lstStyle/>
                    <a:p>
                      <a:r>
                        <a:rPr lang="en-US" sz="1100" dirty="0">
                          <a:latin typeface="Century Gothic" panose="020B0502020202020204" pitchFamily="34" charset="0"/>
                        </a:rPr>
                        <a:t>Bus Seat Upholstery Service</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Requirements contract for contractor to repair and re-upholster bus seats.  This includes all labor &amp; materials to perform this service.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Needles Eye</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(1) Transportation</a:t>
                      </a:r>
                      <a:r>
                        <a:rPr lang="en-US" sz="1100" baseline="0" dirty="0">
                          <a:latin typeface="Century Gothic" panose="020B0502020202020204" pitchFamily="34" charset="0"/>
                        </a:rPr>
                        <a:t> Specialist </a:t>
                      </a:r>
                    </a:p>
                    <a:p>
                      <a:pPr marL="171450" indent="-171450">
                        <a:buFont typeface="Arial" panose="020B0604020202020204" pitchFamily="34" charset="0"/>
                        <a:buChar char="•"/>
                      </a:pPr>
                      <a:r>
                        <a:rPr lang="en-US" sz="1100" baseline="0" dirty="0">
                          <a:latin typeface="Century Gothic" panose="020B0502020202020204" pitchFamily="34" charset="0"/>
                        </a:rPr>
                        <a:t>(6) Technicians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 / 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a:t>
                      </a:r>
                      <a:endParaRPr lang="en-US" sz="1100" dirty="0">
                        <a:latin typeface="Century Gothic" panose="020B0502020202020204" pitchFamily="34" charset="0"/>
                      </a:endParaRPr>
                    </a:p>
                  </a:txBody>
                  <a:tcPr/>
                </a:tc>
                <a:extLst>
                  <a:ext uri="{0D108BD9-81ED-4DB2-BD59-A6C34878D82A}">
                    <a16:rowId xmlns:a16="http://schemas.microsoft.com/office/drawing/2014/main" val="4000311438"/>
                  </a:ext>
                </a:extLst>
              </a:tr>
              <a:tr h="622890">
                <a:tc>
                  <a:txBody>
                    <a:bodyPr/>
                    <a:lstStyle/>
                    <a:p>
                      <a:pPr algn="ctr"/>
                      <a:r>
                        <a:rPr lang="en-US" sz="1200" dirty="0">
                          <a:latin typeface="Century Gothic" panose="020B0502020202020204" pitchFamily="34" charset="0"/>
                        </a:rPr>
                        <a:t>9</a:t>
                      </a:r>
                    </a:p>
                  </a:txBody>
                  <a:tcPr/>
                </a:tc>
                <a:tc>
                  <a:txBody>
                    <a:bodyPr/>
                    <a:lstStyle/>
                    <a:p>
                      <a:r>
                        <a:rPr lang="en-US" sz="1100" dirty="0">
                          <a:latin typeface="Century Gothic" panose="020B0502020202020204" pitchFamily="34" charset="0"/>
                        </a:rPr>
                        <a:t>Pest Control </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Performs the</a:t>
                      </a:r>
                      <a:r>
                        <a:rPr lang="en-US" sz="1100" baseline="0" dirty="0">
                          <a:latin typeface="Century Gothic" panose="020B0502020202020204" pitchFamily="34" charset="0"/>
                        </a:rPr>
                        <a:t> quarterly preventative maintenance &amp; on-call services for pest control for the fleet.  This includes all labor &amp; materials necessary to perform the service.</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N &amp; N </a:t>
                      </a:r>
                    </a:p>
                    <a:p>
                      <a:pPr marL="0" indent="0" algn="ctr">
                        <a:buFont typeface="Arial" panose="020B0604020202020204" pitchFamily="34" charset="0"/>
                        <a:buNone/>
                      </a:pPr>
                      <a:r>
                        <a:rPr lang="en-US" sz="1100" dirty="0">
                          <a:latin typeface="Century Gothic" panose="020B0502020202020204" pitchFamily="34" charset="0"/>
                        </a:rPr>
                        <a:t>Pest Control</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On-call</a:t>
                      </a:r>
                      <a:r>
                        <a:rPr lang="en-US" sz="1100" baseline="0" dirty="0">
                          <a:latin typeface="Century Gothic" panose="020B0502020202020204" pitchFamily="34" charset="0"/>
                        </a:rPr>
                        <a:t> Technicians</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a:t>
                      </a:r>
                    </a:p>
                  </a:txBody>
                  <a:tcPr/>
                </a:tc>
                <a:extLst>
                  <a:ext uri="{0D108BD9-81ED-4DB2-BD59-A6C34878D82A}">
                    <a16:rowId xmlns:a16="http://schemas.microsoft.com/office/drawing/2014/main" val="598026595"/>
                  </a:ext>
                </a:extLst>
              </a:tr>
            </a:tbl>
          </a:graphicData>
        </a:graphic>
      </p:graphicFrame>
    </p:spTree>
    <p:extLst>
      <p:ext uri="{BB962C8B-B14F-4D97-AF65-F5344CB8AC3E}">
        <p14:creationId xmlns:p14="http://schemas.microsoft.com/office/powerpoint/2010/main" val="2216028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2086229405"/>
              </p:ext>
            </p:extLst>
          </p:nvPr>
        </p:nvGraphicFramePr>
        <p:xfrm>
          <a:off x="266700" y="1549748"/>
          <a:ext cx="11249798" cy="4736348"/>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1339474">
                <a:tc>
                  <a:txBody>
                    <a:bodyPr/>
                    <a:lstStyle/>
                    <a:p>
                      <a:r>
                        <a:rPr lang="en-US" sz="1200" dirty="0">
                          <a:latin typeface="Century Gothic" panose="020B0502020202020204" pitchFamily="34" charset="0"/>
                        </a:rPr>
                        <a:t>10</a:t>
                      </a:r>
                    </a:p>
                  </a:txBody>
                  <a:tcPr/>
                </a:tc>
                <a:tc>
                  <a:txBody>
                    <a:bodyPr/>
                    <a:lstStyle/>
                    <a:p>
                      <a:r>
                        <a:rPr lang="en-US" sz="1100" dirty="0">
                          <a:latin typeface="Century Gothic" panose="020B0502020202020204" pitchFamily="34" charset="0"/>
                        </a:rPr>
                        <a:t>On-Board Technology Preventative &amp; Corrective Maintenance</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Performs the preventative</a:t>
                      </a:r>
                      <a:r>
                        <a:rPr lang="en-US" sz="1100" baseline="0" dirty="0">
                          <a:latin typeface="Century Gothic" panose="020B0502020202020204" pitchFamily="34" charset="0"/>
                        </a:rPr>
                        <a:t> and corrective maintenance associated with the Comprehensive Transit Bus Intelligent Transportation System (ITS).  </a:t>
                      </a:r>
                    </a:p>
                    <a:p>
                      <a:pPr marL="0" indent="0">
                        <a:buFont typeface="Arial" panose="020B0604020202020204" pitchFamily="34" charset="0"/>
                        <a:buNone/>
                      </a:pPr>
                      <a:endParaRPr lang="en-US" sz="1100" baseline="0" dirty="0">
                        <a:latin typeface="Century Gothic" panose="020B0502020202020204" pitchFamily="34" charset="0"/>
                      </a:endParaRPr>
                    </a:p>
                    <a:p>
                      <a:pPr marL="0" indent="0">
                        <a:buFont typeface="Arial" panose="020B0604020202020204" pitchFamily="34" charset="0"/>
                        <a:buNone/>
                      </a:pPr>
                      <a:r>
                        <a:rPr lang="en-US" sz="1100" baseline="0" dirty="0">
                          <a:latin typeface="Century Gothic" panose="020B0502020202020204" pitchFamily="34" charset="0"/>
                        </a:rPr>
                        <a:t>This service covers all labor &amp; materials to perform this service for on-board equipment, backend equipment, and facility infrastructure.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Clever Devices</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All the necessary labor &amp; materials required to support the</a:t>
                      </a:r>
                      <a:r>
                        <a:rPr lang="en-US" sz="1100" baseline="0" dirty="0">
                          <a:latin typeface="Century Gothic" panose="020B0502020202020204" pitchFamily="34" charset="0"/>
                        </a:rPr>
                        <a:t> deliverables of the contract</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with project management oversight. </a:t>
                      </a:r>
                      <a:endParaRPr lang="en-US" sz="1100" dirty="0">
                        <a:latin typeface="Century Gothic" panose="020B0502020202020204" pitchFamily="34" charset="0"/>
                      </a:endParaRPr>
                    </a:p>
                  </a:txBody>
                  <a:tcPr/>
                </a:tc>
                <a:extLst>
                  <a:ext uri="{0D108BD9-81ED-4DB2-BD59-A6C34878D82A}">
                    <a16:rowId xmlns:a16="http://schemas.microsoft.com/office/drawing/2014/main" val="3895806880"/>
                  </a:ext>
                </a:extLst>
              </a:tr>
              <a:tr h="1339474">
                <a:tc>
                  <a:txBody>
                    <a:bodyPr/>
                    <a:lstStyle/>
                    <a:p>
                      <a:r>
                        <a:rPr lang="en-US" sz="1200" dirty="0">
                          <a:latin typeface="Century Gothic" panose="020B0502020202020204" pitchFamily="34" charset="0"/>
                        </a:rPr>
                        <a:t>11</a:t>
                      </a:r>
                    </a:p>
                  </a:txBody>
                  <a:tcPr/>
                </a:tc>
                <a:tc>
                  <a:txBody>
                    <a:bodyPr/>
                    <a:lstStyle/>
                    <a:p>
                      <a:r>
                        <a:rPr lang="en-US" sz="1100" dirty="0">
                          <a:latin typeface="Century Gothic" panose="020B0502020202020204" pitchFamily="34" charset="0"/>
                        </a:rPr>
                        <a:t>Professional</a:t>
                      </a:r>
                      <a:r>
                        <a:rPr lang="en-US" sz="1100" baseline="0" dirty="0">
                          <a:latin typeface="Century Gothic" panose="020B0502020202020204" pitchFamily="34" charset="0"/>
                        </a:rPr>
                        <a:t> Engineer Services</a:t>
                      </a:r>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 professional engineering and technical consultancy services in support of programs associated with the procurement, rehabilitation, repair and maintenance of rolling stock for WMATA.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CH2M Hill (Jacobs)</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Various labor categories</a:t>
                      </a:r>
                    </a:p>
                    <a:p>
                      <a:pPr marL="171450" indent="-171450">
                        <a:buFont typeface="Arial" panose="020B0604020202020204" pitchFamily="34" charset="0"/>
                        <a:buChar char="•"/>
                      </a:pPr>
                      <a:r>
                        <a:rPr lang="en-US" sz="1100" baseline="0" dirty="0">
                          <a:latin typeface="Century Gothic" panose="020B0502020202020204" pitchFamily="34" charset="0"/>
                        </a:rPr>
                        <a:t>Contingent upon the Task Order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r h="1339474">
                <a:tc>
                  <a:txBody>
                    <a:bodyPr/>
                    <a:lstStyle/>
                    <a:p>
                      <a:r>
                        <a:rPr lang="en-US" sz="1200" dirty="0">
                          <a:latin typeface="Century Gothic" panose="020B0502020202020204" pitchFamily="34" charset="0"/>
                        </a:rPr>
                        <a:t>12</a:t>
                      </a:r>
                    </a:p>
                  </a:txBody>
                  <a:tcPr/>
                </a:tc>
                <a:tc>
                  <a:txBody>
                    <a:bodyPr/>
                    <a:lstStyle/>
                    <a:p>
                      <a:r>
                        <a:rPr lang="en-US" sz="1100" dirty="0">
                          <a:latin typeface="Century Gothic" panose="020B0502020202020204" pitchFamily="34" charset="0"/>
                        </a:rPr>
                        <a:t>First Aid Services</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Responsible</a:t>
                      </a:r>
                      <a:r>
                        <a:rPr lang="en-US" sz="1100" baseline="0" dirty="0">
                          <a:latin typeface="Century Gothic" panose="020B0502020202020204" pitchFamily="34" charset="0"/>
                        </a:rPr>
                        <a:t> for ensuring the availability of first aid supplies and equipment within the bus garages.  This includes labor and materials to perform this service. </a:t>
                      </a:r>
                      <a:endParaRPr lang="en-US" sz="1100" dirty="0">
                        <a:latin typeface="Century Gothic" panose="020B0502020202020204" pitchFamily="34" charset="0"/>
                      </a:endParaRPr>
                    </a:p>
                  </a:txBody>
                  <a:tcPr/>
                </a:tc>
                <a:tc>
                  <a:txBody>
                    <a:bodyPr/>
                    <a:lstStyle/>
                    <a:p>
                      <a:pPr marL="0" marR="0" lvl="0" indent="0" algn="ctr"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latin typeface="Century Gothic" panose="020B0502020202020204" pitchFamily="34" charset="0"/>
                        </a:rPr>
                        <a:t>Stat</a:t>
                      </a:r>
                      <a:r>
                        <a:rPr lang="en-US" sz="1100" baseline="0" dirty="0">
                          <a:latin typeface="Century Gothic" panose="020B0502020202020204" pitchFamily="34" charset="0"/>
                        </a:rPr>
                        <a:t> First Aid &amp; Safety</a:t>
                      </a:r>
                      <a:endParaRPr lang="en-US" sz="1100" dirty="0">
                        <a:latin typeface="Century Gothic" panose="020B0502020202020204" pitchFamily="34" charset="0"/>
                      </a:endParaRPr>
                    </a:p>
                    <a:p>
                      <a:pPr marL="0" indent="0" algn="ctr">
                        <a:buFont typeface="Arial" panose="020B0604020202020204" pitchFamily="34" charset="0"/>
                        <a:buNone/>
                      </a:pPr>
                      <a:endParaRPr lang="en-US" sz="11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(1) Technician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only provide escort services for contractor. </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301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2169454022"/>
              </p:ext>
            </p:extLst>
          </p:nvPr>
        </p:nvGraphicFramePr>
        <p:xfrm>
          <a:off x="266700" y="1549748"/>
          <a:ext cx="11249798" cy="4475622"/>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1339474">
                <a:tc>
                  <a:txBody>
                    <a:bodyPr/>
                    <a:lstStyle/>
                    <a:p>
                      <a:r>
                        <a:rPr lang="en-US" sz="1200" dirty="0">
                          <a:latin typeface="Century Gothic" panose="020B0502020202020204" pitchFamily="34" charset="0"/>
                        </a:rPr>
                        <a:t>13</a:t>
                      </a:r>
                    </a:p>
                  </a:txBody>
                  <a:tcPr/>
                </a:tc>
                <a:tc>
                  <a:txBody>
                    <a:bodyPr/>
                    <a:lstStyle/>
                    <a:p>
                      <a:r>
                        <a:rPr lang="en-US" sz="1100" dirty="0">
                          <a:latin typeface="Century Gothic" panose="020B0502020202020204" pitchFamily="34" charset="0"/>
                        </a:rPr>
                        <a:t>Dual Power Inverter Module (DPIM)</a:t>
                      </a:r>
                      <a:r>
                        <a:rPr lang="en-US" sz="1100" baseline="0" dirty="0">
                          <a:latin typeface="Century Gothic" panose="020B0502020202020204" pitchFamily="34" charset="0"/>
                        </a:rPr>
                        <a:t> Maintenance Service for Hybrid Buses</a:t>
                      </a:r>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Performs the </a:t>
                      </a:r>
                      <a:r>
                        <a:rPr lang="en-US" sz="1100" baseline="0" dirty="0">
                          <a:latin typeface="Century Gothic" panose="020B0502020202020204" pitchFamily="34" charset="0"/>
                        </a:rPr>
                        <a:t>corrective maintenance associated with dual power inverter module (</a:t>
                      </a:r>
                      <a:r>
                        <a:rPr lang="en-US" sz="1100" baseline="0" dirty="0" err="1">
                          <a:latin typeface="Century Gothic" panose="020B0502020202020204" pitchFamily="34" charset="0"/>
                        </a:rPr>
                        <a:t>DPIM</a:t>
                      </a:r>
                      <a:r>
                        <a:rPr lang="en-US" sz="1100" baseline="0" dirty="0">
                          <a:latin typeface="Century Gothic" panose="020B0502020202020204" pitchFamily="34" charset="0"/>
                        </a:rPr>
                        <a:t>).  This service covers all labor, materials, and towing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Johnson &amp; Towers </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(2 – 8) Technicians </a:t>
                      </a:r>
                    </a:p>
                    <a:p>
                      <a:pPr marL="171450" indent="-171450">
                        <a:buFont typeface="Arial" panose="020B0604020202020204" pitchFamily="34" charset="0"/>
                        <a:buChar char="•"/>
                      </a:pPr>
                      <a:r>
                        <a:rPr lang="en-US" sz="1100" dirty="0">
                          <a:latin typeface="Century Gothic" panose="020B0502020202020204" pitchFamily="34" charset="0"/>
                        </a:rPr>
                        <a:t>WMATA pays for labor, towing, materials</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3895806880"/>
                  </a:ext>
                </a:extLst>
              </a:tr>
              <a:tr h="1339474">
                <a:tc>
                  <a:txBody>
                    <a:bodyPr/>
                    <a:lstStyle/>
                    <a:p>
                      <a:r>
                        <a:rPr lang="en-US" sz="1200" dirty="0">
                          <a:latin typeface="Century Gothic" panose="020B0502020202020204" pitchFamily="34" charset="0"/>
                        </a:rPr>
                        <a:t>14</a:t>
                      </a:r>
                    </a:p>
                  </a:txBody>
                  <a:tcPr/>
                </a:tc>
                <a:tc>
                  <a:txBody>
                    <a:bodyPr/>
                    <a:lstStyle/>
                    <a:p>
                      <a:r>
                        <a:rPr lang="en-US" sz="1100" dirty="0">
                          <a:latin typeface="Century Gothic" panose="020B0502020202020204" pitchFamily="34" charset="0"/>
                        </a:rPr>
                        <a:t>Energy Storage System Lifecycle Replacement Service for Hybrid Buses </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Performs the removal of old energy storage system and installation of a new energy storage system for the hybrid buses.  This service covers all labor, materials, and towing to perform this service.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Johnson &amp; Towers </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(2-3)</a:t>
                      </a:r>
                      <a:r>
                        <a:rPr lang="en-US" sz="1100" baseline="0" dirty="0">
                          <a:latin typeface="Century Gothic" panose="020B0502020202020204" pitchFamily="34" charset="0"/>
                        </a:rPr>
                        <a:t> Technicians </a:t>
                      </a:r>
                    </a:p>
                    <a:p>
                      <a:pPr marL="171450" indent="-171450">
                        <a:buFont typeface="Arial" panose="020B0604020202020204" pitchFamily="34" charset="0"/>
                        <a:buChar char="•"/>
                      </a:pPr>
                      <a:r>
                        <a:rPr lang="en-US" sz="1100" baseline="0" dirty="0">
                          <a:latin typeface="Century Gothic" panose="020B0502020202020204" pitchFamily="34" charset="0"/>
                        </a:rPr>
                        <a:t>WMATA pays for the unit (fixed cost)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r h="1339474">
                <a:tc>
                  <a:txBody>
                    <a:bodyPr/>
                    <a:lstStyle/>
                    <a:p>
                      <a:r>
                        <a:rPr lang="en-US" sz="1200" dirty="0">
                          <a:latin typeface="Century Gothic" panose="020B0502020202020204" pitchFamily="34" charset="0"/>
                        </a:rPr>
                        <a:t>15</a:t>
                      </a:r>
                    </a:p>
                  </a:txBody>
                  <a:tcPr/>
                </a:tc>
                <a:tc>
                  <a:txBody>
                    <a:bodyPr/>
                    <a:lstStyle/>
                    <a:p>
                      <a:r>
                        <a:rPr lang="en-US" sz="1100" dirty="0">
                          <a:latin typeface="Century Gothic" panose="020B0502020202020204" pitchFamily="34" charset="0"/>
                        </a:rPr>
                        <a:t>Non-Warranty Repairs for Allison Systems</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Responsible</a:t>
                      </a:r>
                      <a:r>
                        <a:rPr lang="en-US" sz="1100" baseline="0" dirty="0">
                          <a:latin typeface="Century Gothic" panose="020B0502020202020204" pitchFamily="34" charset="0"/>
                        </a:rPr>
                        <a:t> for completing repairs to the Allison systems for the transmission and hybrid drive units.  This service covers all labor, materials, and towing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Johnson &amp; Towers </a:t>
                      </a:r>
                    </a:p>
                    <a:p>
                      <a:pPr marL="0" indent="0" algn="ctr">
                        <a:buFont typeface="Arial" panose="020B0604020202020204" pitchFamily="34" charset="0"/>
                        <a:buNone/>
                      </a:pPr>
                      <a:endParaRPr lang="en-US" sz="11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(2 – 3) Technicians </a:t>
                      </a:r>
                    </a:p>
                    <a:p>
                      <a:pPr marL="171450" indent="-171450">
                        <a:buFont typeface="Arial" panose="020B0604020202020204" pitchFamily="34" charset="0"/>
                        <a:buChar char="•"/>
                      </a:pPr>
                      <a:r>
                        <a:rPr lang="en-US" sz="1100" dirty="0">
                          <a:latin typeface="Century Gothic" panose="020B0502020202020204" pitchFamily="34" charset="0"/>
                        </a:rPr>
                        <a:t>WMATA pays for labor, towing, materials</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7385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635332675"/>
              </p:ext>
            </p:extLst>
          </p:nvPr>
        </p:nvGraphicFramePr>
        <p:xfrm>
          <a:off x="266700" y="1549748"/>
          <a:ext cx="11249798" cy="4475622"/>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1339474">
                <a:tc>
                  <a:txBody>
                    <a:bodyPr/>
                    <a:lstStyle/>
                    <a:p>
                      <a:pPr algn="ctr"/>
                      <a:r>
                        <a:rPr lang="en-US" sz="1200" dirty="0">
                          <a:latin typeface="Century Gothic" panose="020B0502020202020204" pitchFamily="34" charset="0"/>
                        </a:rPr>
                        <a:t>16</a:t>
                      </a:r>
                    </a:p>
                  </a:txBody>
                  <a:tcPr/>
                </a:tc>
                <a:tc>
                  <a:txBody>
                    <a:bodyPr/>
                    <a:lstStyle/>
                    <a:p>
                      <a:pPr marL="0" marR="0" lvl="0" indent="0" algn="l" defTabSz="609468"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Non-Warranty Repairs for Cummins</a:t>
                      </a:r>
                      <a:r>
                        <a:rPr lang="en-US" sz="1100" baseline="0" dirty="0">
                          <a:latin typeface="Century Gothic" panose="020B0502020202020204" pitchFamily="34" charset="0"/>
                        </a:rPr>
                        <a:t> Engines</a:t>
                      </a:r>
                      <a:endParaRPr lang="en-US" sz="1100" dirty="0">
                        <a:latin typeface="Century Gothic" panose="020B0502020202020204" pitchFamily="34" charset="0"/>
                      </a:endParaRPr>
                    </a:p>
                    <a:p>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Responsible</a:t>
                      </a:r>
                      <a:r>
                        <a:rPr lang="en-US" sz="1100" baseline="0" dirty="0">
                          <a:latin typeface="Century Gothic" panose="020B0502020202020204" pitchFamily="34" charset="0"/>
                        </a:rPr>
                        <a:t> for completing repairs to the Cummins engines.  This service covers all labor, materials, and towing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Cummins </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WMATA pays for labor, towing, materials</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3895806880"/>
                  </a:ext>
                </a:extLst>
              </a:tr>
              <a:tr h="1339474">
                <a:tc>
                  <a:txBody>
                    <a:bodyPr/>
                    <a:lstStyle/>
                    <a:p>
                      <a:pPr algn="ctr"/>
                      <a:r>
                        <a:rPr lang="en-US" sz="1200" dirty="0">
                          <a:latin typeface="Century Gothic" panose="020B0502020202020204" pitchFamily="34" charset="0"/>
                        </a:rPr>
                        <a:t>17</a:t>
                      </a:r>
                    </a:p>
                  </a:txBody>
                  <a:tcPr/>
                </a:tc>
                <a:tc>
                  <a:txBody>
                    <a:bodyPr/>
                    <a:lstStyle/>
                    <a:p>
                      <a:r>
                        <a:rPr lang="en-US" sz="1100" dirty="0">
                          <a:latin typeface="Century Gothic" panose="020B0502020202020204" pitchFamily="34" charset="0"/>
                        </a:rPr>
                        <a:t>Repair Stator</a:t>
                      </a:r>
                      <a:r>
                        <a:rPr lang="en-US" sz="1100" baseline="0" dirty="0">
                          <a:latin typeface="Century Gothic" panose="020B0502020202020204" pitchFamily="34" charset="0"/>
                        </a:rPr>
                        <a:t> Housing </a:t>
                      </a:r>
                      <a:r>
                        <a:rPr lang="en-US" sz="1100" dirty="0">
                          <a:latin typeface="Century Gothic" panose="020B0502020202020204" pitchFamily="34" charset="0"/>
                        </a:rPr>
                        <a:t>for Hybrid Buses </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Responsible</a:t>
                      </a:r>
                      <a:r>
                        <a:rPr lang="en-US" sz="1100" baseline="0" dirty="0">
                          <a:latin typeface="Century Gothic" panose="020B0502020202020204" pitchFamily="34" charset="0"/>
                        </a:rPr>
                        <a:t> for testing and repairing stator houses.  This service covers all labor, materials, and transportation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RAM Industrial</a:t>
                      </a:r>
                      <a:r>
                        <a:rPr lang="en-US" sz="1100" baseline="0" dirty="0">
                          <a:latin typeface="Century Gothic" panose="020B0502020202020204" pitchFamily="34" charset="0"/>
                        </a:rPr>
                        <a:t> Services </a:t>
                      </a:r>
                      <a:endParaRPr lang="en-US" sz="11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US" sz="1100" baseline="0" dirty="0">
                          <a:latin typeface="Century Gothic" panose="020B0502020202020204" pitchFamily="34" charset="0"/>
                        </a:rPr>
                        <a:t>WMATA pays for the unit (fixed cost)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r h="1339474">
                <a:tc>
                  <a:txBody>
                    <a:bodyPr/>
                    <a:lstStyle/>
                    <a:p>
                      <a:pPr algn="ctr"/>
                      <a:r>
                        <a:rPr lang="en-US" sz="1200" dirty="0">
                          <a:latin typeface="Century Gothic" panose="020B0502020202020204" pitchFamily="34" charset="0"/>
                        </a:rPr>
                        <a:t>18</a:t>
                      </a:r>
                    </a:p>
                  </a:txBody>
                  <a:tcPr/>
                </a:tc>
                <a:tc>
                  <a:txBody>
                    <a:bodyPr/>
                    <a:lstStyle/>
                    <a:p>
                      <a:r>
                        <a:rPr lang="en-US" sz="1100" dirty="0">
                          <a:latin typeface="Century Gothic" panose="020B0502020202020204" pitchFamily="34" charset="0"/>
                        </a:rPr>
                        <a:t>MRO Vending and Fastenal Supplier for Shop Supplies </a:t>
                      </a:r>
                    </a:p>
                  </a:txBody>
                  <a:tcPr/>
                </a:tc>
                <a:tc>
                  <a:txBody>
                    <a:bodyPr/>
                    <a:lstStyle/>
                    <a:p>
                      <a:pPr marL="0" indent="0">
                        <a:buFont typeface="Arial" panose="020B0604020202020204" pitchFamily="34" charset="0"/>
                        <a:buNone/>
                      </a:pPr>
                      <a:r>
                        <a:rPr lang="en-US" sz="1100" dirty="0">
                          <a:latin typeface="Century Gothic" panose="020B0502020202020204" pitchFamily="34" charset="0"/>
                        </a:rPr>
                        <a:t>Responsible</a:t>
                      </a:r>
                      <a:r>
                        <a:rPr lang="en-US" sz="1100" baseline="0" dirty="0">
                          <a:latin typeface="Century Gothic" panose="020B0502020202020204" pitchFamily="34" charset="0"/>
                        </a:rPr>
                        <a:t> for ensuring the availability of consumable MRO products and equipment within the bus garages through a vending and bin stock vendor managed inventory.  This includes labor and materials to perform this service.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Fastenal </a:t>
                      </a:r>
                    </a:p>
                    <a:p>
                      <a:pPr marL="0" indent="0" algn="ctr">
                        <a:buFont typeface="Arial" panose="020B0604020202020204" pitchFamily="34" charset="0"/>
                        <a:buNone/>
                      </a:pPr>
                      <a:endParaRPr lang="en-US" sz="11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(1) Account Manager</a:t>
                      </a:r>
                    </a:p>
                    <a:p>
                      <a:pPr marL="171450" indent="-171450">
                        <a:buFont typeface="Arial" panose="020B0604020202020204" pitchFamily="34" charset="0"/>
                        <a:buChar char="•"/>
                      </a:pPr>
                      <a:r>
                        <a:rPr lang="en-US" sz="1100" dirty="0">
                          <a:latin typeface="Century Gothic" panose="020B0502020202020204" pitchFamily="34" charset="0"/>
                        </a:rPr>
                        <a:t>(2-5) Order</a:t>
                      </a:r>
                      <a:r>
                        <a:rPr lang="en-US" sz="1100" baseline="0" dirty="0">
                          <a:latin typeface="Century Gothic" panose="020B0502020202020204" pitchFamily="34" charset="0"/>
                        </a:rPr>
                        <a:t> Fulfillment Specialists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with project management oversight.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448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3111496565"/>
              </p:ext>
            </p:extLst>
          </p:nvPr>
        </p:nvGraphicFramePr>
        <p:xfrm>
          <a:off x="266700" y="1549748"/>
          <a:ext cx="11249798" cy="4475622"/>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1339474">
                <a:tc>
                  <a:txBody>
                    <a:bodyPr/>
                    <a:lstStyle/>
                    <a:p>
                      <a:r>
                        <a:rPr lang="en-US" sz="1200" dirty="0">
                          <a:latin typeface="Century Gothic" panose="020B0502020202020204" pitchFamily="34" charset="0"/>
                        </a:rPr>
                        <a:t>19</a:t>
                      </a:r>
                    </a:p>
                  </a:txBody>
                  <a:tcPr/>
                </a:tc>
                <a:tc>
                  <a:txBody>
                    <a:bodyPr/>
                    <a:lstStyle/>
                    <a:p>
                      <a:pPr marL="0" marR="0" lvl="0" indent="0" algn="l" defTabSz="609468" rtl="0" eaLnBrk="1" fontAlgn="auto" latinLnBrk="0" hangingPunct="1">
                        <a:lnSpc>
                          <a:spcPct val="100000"/>
                        </a:lnSpc>
                        <a:spcBef>
                          <a:spcPts val="0"/>
                        </a:spcBef>
                        <a:spcAft>
                          <a:spcPts val="0"/>
                        </a:spcAft>
                        <a:buClrTx/>
                        <a:buSzTx/>
                        <a:buFontTx/>
                        <a:buNone/>
                        <a:tabLst/>
                        <a:defRPr/>
                      </a:pPr>
                      <a:r>
                        <a:rPr lang="en-US" sz="1100" dirty="0">
                          <a:latin typeface="Century Gothic" panose="020B0502020202020204" pitchFamily="34" charset="0"/>
                        </a:rPr>
                        <a:t>Supplemental</a:t>
                      </a:r>
                      <a:r>
                        <a:rPr lang="en-US" sz="1100" baseline="0" dirty="0">
                          <a:latin typeface="Century Gothic" panose="020B0502020202020204" pitchFamily="34" charset="0"/>
                        </a:rPr>
                        <a:t> </a:t>
                      </a:r>
                      <a:r>
                        <a:rPr lang="en-US" sz="1100" dirty="0">
                          <a:latin typeface="Century Gothic" panose="020B0502020202020204" pitchFamily="34" charset="0"/>
                        </a:rPr>
                        <a:t>Towing Services for</a:t>
                      </a:r>
                      <a:r>
                        <a:rPr lang="en-US" sz="1100" baseline="0" dirty="0">
                          <a:latin typeface="Century Gothic" panose="020B0502020202020204" pitchFamily="34" charset="0"/>
                        </a:rPr>
                        <a:t> DC, MD, and VA</a:t>
                      </a:r>
                      <a:endParaRPr lang="en-US" sz="1100" dirty="0">
                        <a:latin typeface="Century Gothic" panose="020B0502020202020204" pitchFamily="34" charset="0"/>
                      </a:endParaRPr>
                    </a:p>
                    <a:p>
                      <a:endParaRPr lang="en-US" sz="1100" dirty="0">
                        <a:latin typeface="Century Gothic" panose="020B0502020202020204" pitchFamily="34" charset="0"/>
                      </a:endParaRPr>
                    </a:p>
                  </a:txBody>
                  <a:tcPr/>
                </a:tc>
                <a:tc>
                  <a:txBody>
                    <a:bodyPr/>
                    <a:lstStyle/>
                    <a:p>
                      <a:pPr marL="285750" indent="-285750">
                        <a:buFont typeface="Arial" panose="020B0604020202020204" pitchFamily="34" charset="0"/>
                        <a:buChar char="•"/>
                      </a:pPr>
                      <a:r>
                        <a:rPr lang="en-US" sz="1100" dirty="0">
                          <a:latin typeface="Century Gothic" panose="020B0502020202020204" pitchFamily="34" charset="0"/>
                        </a:rPr>
                        <a:t>Responsible for performing towing services as needed</a:t>
                      </a:r>
                      <a:r>
                        <a:rPr lang="en-US" sz="1100" baseline="0" dirty="0">
                          <a:latin typeface="Century Gothic" panose="020B0502020202020204" pitchFamily="34" charset="0"/>
                        </a:rPr>
                        <a:t> to supplemental WMATA requirements</a:t>
                      </a:r>
                      <a:r>
                        <a:rPr lang="en-US" sz="1100" dirty="0">
                          <a:latin typeface="Century Gothic" panose="020B0502020202020204" pitchFamily="34" charset="0"/>
                        </a:rPr>
                        <a:t>.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M&amp;M Towing (DC/MD)</a:t>
                      </a:r>
                    </a:p>
                    <a:p>
                      <a:pPr marL="0" indent="0" algn="ctr">
                        <a:buFont typeface="Arial" panose="020B0604020202020204" pitchFamily="34" charset="0"/>
                        <a:buNone/>
                      </a:pPr>
                      <a:endParaRPr lang="en-US" sz="1100" dirty="0">
                        <a:latin typeface="Century Gothic" panose="020B0502020202020204" pitchFamily="34" charset="0"/>
                      </a:endParaRPr>
                    </a:p>
                    <a:p>
                      <a:pPr marL="0" indent="0" algn="ctr">
                        <a:buFont typeface="Arial" panose="020B0604020202020204" pitchFamily="34" charset="0"/>
                        <a:buNone/>
                      </a:pPr>
                      <a:r>
                        <a:rPr lang="en-US" sz="1100" dirty="0">
                          <a:latin typeface="Century Gothic" panose="020B0502020202020204" pitchFamily="34" charset="0"/>
                        </a:rPr>
                        <a:t>Willow Springs (VA)</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WMATA pays for towing based on distance</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3895806880"/>
                  </a:ext>
                </a:extLst>
              </a:tr>
              <a:tr h="1339474">
                <a:tc>
                  <a:txBody>
                    <a:bodyPr/>
                    <a:lstStyle/>
                    <a:p>
                      <a:r>
                        <a:rPr lang="en-US" sz="1200" dirty="0">
                          <a:latin typeface="Century Gothic" panose="020B0502020202020204" pitchFamily="34" charset="0"/>
                        </a:rPr>
                        <a:t>20</a:t>
                      </a:r>
                    </a:p>
                  </a:txBody>
                  <a:tcPr/>
                </a:tc>
                <a:tc>
                  <a:txBody>
                    <a:bodyPr/>
                    <a:lstStyle/>
                    <a:p>
                      <a:r>
                        <a:rPr lang="en-US" sz="1100" dirty="0">
                          <a:latin typeface="Century Gothic" panose="020B0502020202020204" pitchFamily="34" charset="0"/>
                        </a:rPr>
                        <a:t>Car Wash Services for Service</a:t>
                      </a:r>
                      <a:r>
                        <a:rPr lang="en-US" sz="1100" baseline="0" dirty="0">
                          <a:latin typeface="Century Gothic" panose="020B0502020202020204" pitchFamily="34" charset="0"/>
                        </a:rPr>
                        <a:t> Vehicle Fleet </a:t>
                      </a:r>
                      <a:endParaRPr lang="en-US" sz="1100" dirty="0">
                        <a:latin typeface="Century Gothic" panose="020B0502020202020204" pitchFamily="34" charset="0"/>
                      </a:endParaRPr>
                    </a:p>
                  </a:txBody>
                  <a:tcPr/>
                </a:tc>
                <a:tc>
                  <a:txBody>
                    <a:bodyPr/>
                    <a:lstStyle/>
                    <a:p>
                      <a:pPr marL="285750" indent="-285750">
                        <a:buFont typeface="Arial" panose="020B0604020202020204" pitchFamily="34" charset="0"/>
                        <a:buChar char="•"/>
                      </a:pPr>
                      <a:r>
                        <a:rPr lang="en-US" sz="1100" dirty="0">
                          <a:latin typeface="Century Gothic" panose="020B0502020202020204" pitchFamily="34" charset="0"/>
                        </a:rPr>
                        <a:t>Responsible for keeping the service vehicle fleet cleaned.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Sam’s Car Wash</a:t>
                      </a:r>
                    </a:p>
                    <a:p>
                      <a:pPr marL="0" indent="0" algn="ctr">
                        <a:buFont typeface="Arial" panose="020B0604020202020204" pitchFamily="34" charset="0"/>
                        <a:buNone/>
                      </a:pPr>
                      <a:r>
                        <a:rPr lang="en-US" sz="1100" dirty="0">
                          <a:latin typeface="Century Gothic" panose="020B0502020202020204" pitchFamily="34" charset="0"/>
                        </a:rPr>
                        <a:t>Mr. Wash</a:t>
                      </a:r>
                    </a:p>
                    <a:p>
                      <a:pPr marL="0" indent="0" algn="ctr">
                        <a:buFont typeface="Arial" panose="020B0604020202020204" pitchFamily="34" charset="0"/>
                        <a:buNone/>
                      </a:pPr>
                      <a:r>
                        <a:rPr lang="en-US" sz="1100" dirty="0">
                          <a:latin typeface="Century Gothic" panose="020B0502020202020204" pitchFamily="34" charset="0"/>
                        </a:rPr>
                        <a:t>Kenilworth </a:t>
                      </a:r>
                    </a:p>
                    <a:p>
                      <a:pPr marL="0" indent="0" algn="ctr">
                        <a:buFont typeface="Arial" panose="020B0604020202020204" pitchFamily="34" charset="0"/>
                        <a:buNone/>
                      </a:pPr>
                      <a:r>
                        <a:rPr lang="en-US" sz="1100" dirty="0">
                          <a:latin typeface="Century Gothic" panose="020B0502020202020204" pitchFamily="34" charset="0"/>
                        </a:rPr>
                        <a:t>Seabrook </a:t>
                      </a:r>
                    </a:p>
                  </a:txBody>
                  <a:tcPr/>
                </a:tc>
                <a:tc>
                  <a:txBody>
                    <a:bodyPr/>
                    <a:lstStyle/>
                    <a:p>
                      <a:pPr marL="171450" indent="-171450">
                        <a:buFont typeface="Arial" panose="020B0604020202020204" pitchFamily="34" charset="0"/>
                        <a:buChar char="•"/>
                      </a:pPr>
                      <a:r>
                        <a:rPr lang="en-US" sz="1100" baseline="0" dirty="0">
                          <a:latin typeface="Century Gothic" panose="020B0502020202020204" pitchFamily="34" charset="0"/>
                        </a:rPr>
                        <a:t>WMATA pays for the unit (fixed cost)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r h="1339474">
                <a:tc>
                  <a:txBody>
                    <a:bodyPr/>
                    <a:lstStyle/>
                    <a:p>
                      <a:r>
                        <a:rPr lang="en-US" sz="1200" dirty="0">
                          <a:latin typeface="Century Gothic" panose="020B0502020202020204" pitchFamily="34" charset="0"/>
                        </a:rPr>
                        <a:t>21</a:t>
                      </a:r>
                    </a:p>
                  </a:txBody>
                  <a:tcPr/>
                </a:tc>
                <a:tc>
                  <a:txBody>
                    <a:bodyPr/>
                    <a:lstStyle/>
                    <a:p>
                      <a:r>
                        <a:rPr lang="en-US" sz="1100" dirty="0">
                          <a:latin typeface="Century Gothic" panose="020B0502020202020204" pitchFamily="34" charset="0"/>
                        </a:rPr>
                        <a:t>Lubricants, Fuel,</a:t>
                      </a:r>
                      <a:r>
                        <a:rPr lang="en-US" sz="1100" baseline="0" dirty="0">
                          <a:latin typeface="Century Gothic" panose="020B0502020202020204" pitchFamily="34" charset="0"/>
                        </a:rPr>
                        <a:t> Coolant, and Fluids </a:t>
                      </a:r>
                      <a:endParaRPr lang="en-US" sz="1100" dirty="0">
                        <a:latin typeface="Century Gothic" panose="020B0502020202020204" pitchFamily="34" charset="0"/>
                      </a:endParaRPr>
                    </a:p>
                  </a:txBody>
                  <a:tcPr/>
                </a:tc>
                <a:tc>
                  <a:txBody>
                    <a:bodyPr/>
                    <a:lstStyle/>
                    <a:p>
                      <a:pPr marL="285750" indent="-285750">
                        <a:buFont typeface="Arial" panose="020B0604020202020204" pitchFamily="34" charset="0"/>
                        <a:buChar char="•"/>
                      </a:pPr>
                      <a:r>
                        <a:rPr lang="en-US" sz="1100" dirty="0">
                          <a:latin typeface="Century Gothic" panose="020B0502020202020204" pitchFamily="34" charset="0"/>
                        </a:rPr>
                        <a:t>Provides the necessary transportation and delivery of various lubricants, fuel, coolant, and fluids.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Mansfield</a:t>
                      </a:r>
                    </a:p>
                    <a:p>
                      <a:pPr marL="0" indent="0" algn="ctr">
                        <a:buFont typeface="Arial" panose="020B0604020202020204" pitchFamily="34" charset="0"/>
                        <a:buNone/>
                      </a:pPr>
                      <a:r>
                        <a:rPr lang="en-US" sz="1100" dirty="0">
                          <a:latin typeface="Century Gothic" panose="020B0502020202020204" pitchFamily="34" charset="0"/>
                        </a:rPr>
                        <a:t>James River</a:t>
                      </a:r>
                    </a:p>
                    <a:p>
                      <a:pPr marL="0" indent="0" algn="ctr">
                        <a:buFont typeface="Arial" panose="020B0604020202020204" pitchFamily="34" charset="0"/>
                        <a:buNone/>
                      </a:pPr>
                      <a:r>
                        <a:rPr lang="en-US" sz="1100" dirty="0">
                          <a:latin typeface="Century Gothic" panose="020B0502020202020204" pitchFamily="34" charset="0"/>
                        </a:rPr>
                        <a:t>Petro Choice</a:t>
                      </a:r>
                    </a:p>
                    <a:p>
                      <a:pPr marL="0" indent="0" algn="ctr">
                        <a:buFont typeface="Arial" panose="020B0604020202020204" pitchFamily="34" charset="0"/>
                        <a:buNone/>
                      </a:pPr>
                      <a:r>
                        <a:rPr lang="en-US" sz="1100" dirty="0">
                          <a:latin typeface="Century Gothic" panose="020B0502020202020204" pitchFamily="34" charset="0"/>
                        </a:rPr>
                        <a:t>Cummins</a:t>
                      </a:r>
                    </a:p>
                    <a:p>
                      <a:pPr marL="0" indent="0" algn="ctr">
                        <a:buFont typeface="Arial" panose="020B0604020202020204" pitchFamily="34" charset="0"/>
                        <a:buNone/>
                      </a:pPr>
                      <a:r>
                        <a:rPr lang="en-US" sz="1100" dirty="0">
                          <a:latin typeface="Century Gothic" panose="020B0502020202020204" pitchFamily="34" charset="0"/>
                        </a:rPr>
                        <a:t>Tilley  </a:t>
                      </a:r>
                    </a:p>
                    <a:p>
                      <a:pPr marL="0" indent="0" algn="ctr">
                        <a:buFont typeface="Arial" panose="020B0604020202020204" pitchFamily="34" charset="0"/>
                        <a:buNone/>
                      </a:pPr>
                      <a:r>
                        <a:rPr lang="en-US" sz="1100" dirty="0">
                          <a:latin typeface="Century Gothic" panose="020B0502020202020204" pitchFamily="34" charset="0"/>
                        </a:rPr>
                        <a:t> </a:t>
                      </a:r>
                    </a:p>
                    <a:p>
                      <a:pPr marL="0" indent="0" algn="ctr">
                        <a:buFont typeface="Arial" panose="020B0604020202020204" pitchFamily="34" charset="0"/>
                        <a:buNone/>
                      </a:pPr>
                      <a:endParaRPr lang="en-US" sz="11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(1) Account Manager</a:t>
                      </a:r>
                    </a:p>
                    <a:p>
                      <a:pPr marL="171450" indent="-171450">
                        <a:buFont typeface="Arial" panose="020B0604020202020204" pitchFamily="34" charset="0"/>
                        <a:buChar char="•"/>
                      </a:pPr>
                      <a:r>
                        <a:rPr lang="en-US" sz="1100" dirty="0">
                          <a:latin typeface="Century Gothic" panose="020B0502020202020204" pitchFamily="34" charset="0"/>
                        </a:rPr>
                        <a:t>(2-5) Order</a:t>
                      </a:r>
                      <a:r>
                        <a:rPr lang="en-US" sz="1100" baseline="0" dirty="0">
                          <a:latin typeface="Century Gothic" panose="020B0502020202020204" pitchFamily="34" charset="0"/>
                        </a:rPr>
                        <a:t> Fulfillment Specialists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58047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96925775"/>
              </p:ext>
            </p:extLst>
          </p:nvPr>
        </p:nvGraphicFramePr>
        <p:xfrm>
          <a:off x="266700" y="1549748"/>
          <a:ext cx="11249798" cy="3229234"/>
        </p:xfrm>
        <a:graphic>
          <a:graphicData uri="http://schemas.openxmlformats.org/drawingml/2006/table">
            <a:tbl>
              <a:tblPr firstRow="1" bandRow="1">
                <a:tableStyleId>{5C22544A-7EE6-4342-B048-85BDC9FD1C3A}</a:tableStyleId>
              </a:tblPr>
              <a:tblGrid>
                <a:gridCol w="354860">
                  <a:extLst>
                    <a:ext uri="{9D8B030D-6E8A-4147-A177-3AD203B41FA5}">
                      <a16:colId xmlns:a16="http://schemas.microsoft.com/office/drawing/2014/main" val="1931372533"/>
                    </a:ext>
                  </a:extLst>
                </a:gridCol>
                <a:gridCol w="1568222">
                  <a:extLst>
                    <a:ext uri="{9D8B030D-6E8A-4147-A177-3AD203B41FA5}">
                      <a16:colId xmlns:a16="http://schemas.microsoft.com/office/drawing/2014/main" val="3467848423"/>
                    </a:ext>
                  </a:extLst>
                </a:gridCol>
                <a:gridCol w="3246642">
                  <a:extLst>
                    <a:ext uri="{9D8B030D-6E8A-4147-A177-3AD203B41FA5}">
                      <a16:colId xmlns:a16="http://schemas.microsoft.com/office/drawing/2014/main" val="3531523271"/>
                    </a:ext>
                  </a:extLst>
                </a:gridCol>
                <a:gridCol w="1211511">
                  <a:extLst>
                    <a:ext uri="{9D8B030D-6E8A-4147-A177-3AD203B41FA5}">
                      <a16:colId xmlns:a16="http://schemas.microsoft.com/office/drawing/2014/main" val="4164553416"/>
                    </a:ext>
                  </a:extLst>
                </a:gridCol>
                <a:gridCol w="1968843">
                  <a:extLst>
                    <a:ext uri="{9D8B030D-6E8A-4147-A177-3AD203B41FA5}">
                      <a16:colId xmlns:a16="http://schemas.microsoft.com/office/drawing/2014/main" val="458599559"/>
                    </a:ext>
                  </a:extLst>
                </a:gridCol>
                <a:gridCol w="799071">
                  <a:extLst>
                    <a:ext uri="{9D8B030D-6E8A-4147-A177-3AD203B41FA5}">
                      <a16:colId xmlns:a16="http://schemas.microsoft.com/office/drawing/2014/main" val="1971559640"/>
                    </a:ext>
                  </a:extLst>
                </a:gridCol>
                <a:gridCol w="2100649">
                  <a:extLst>
                    <a:ext uri="{9D8B030D-6E8A-4147-A177-3AD203B41FA5}">
                      <a16:colId xmlns:a16="http://schemas.microsoft.com/office/drawing/2014/main" val="2027886892"/>
                    </a:ext>
                  </a:extLst>
                </a:gridCol>
              </a:tblGrid>
              <a:tr h="444922">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err="1">
                          <a:latin typeface="Century Gothic" panose="020B0502020202020204" pitchFamily="34" charset="0"/>
                        </a:rPr>
                        <a:t>OPR</a:t>
                      </a:r>
                      <a:r>
                        <a:rPr lang="en-US" sz="1200" dirty="0">
                          <a:latin typeface="Century Gothic" panose="020B0502020202020204" pitchFamily="34" charset="0"/>
                        </a:rPr>
                        <a:t>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1339474">
                <a:tc>
                  <a:txBody>
                    <a:bodyPr/>
                    <a:lstStyle/>
                    <a:p>
                      <a:r>
                        <a:rPr lang="en-US" sz="1200" dirty="0">
                          <a:latin typeface="Century Gothic" panose="020B0502020202020204" pitchFamily="34" charset="0"/>
                        </a:rPr>
                        <a:t>22</a:t>
                      </a:r>
                    </a:p>
                  </a:txBody>
                  <a:tcPr/>
                </a:tc>
                <a:tc>
                  <a:txBody>
                    <a:bodyPr/>
                    <a:lstStyle/>
                    <a:p>
                      <a:r>
                        <a:rPr lang="en-US" sz="1100" dirty="0">
                          <a:latin typeface="Century Gothic" panose="020B0502020202020204" pitchFamily="34" charset="0"/>
                        </a:rPr>
                        <a:t>Real time Bus Customer Information System</a:t>
                      </a:r>
                    </a:p>
                    <a:p>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Acquire bus stop-level schedule data from WMATA's existing scheduling system in Trapeze. Acquire real-time bus locations from WMATA's existing automatic vehicle location (AVL) data from Clever Cad. Use a predictive algorithm to calculate estimated times of arrivals (ETAs) and departures (ETDs) of buses at bus stops and bus terminals.</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Cambridge Systematics</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WMATA pays for the Service</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OPR</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with project management oversight. </a:t>
                      </a:r>
                    </a:p>
                  </a:txBody>
                  <a:tcPr/>
                </a:tc>
                <a:extLst>
                  <a:ext uri="{0D108BD9-81ED-4DB2-BD59-A6C34878D82A}">
                    <a16:rowId xmlns:a16="http://schemas.microsoft.com/office/drawing/2014/main" val="3895806880"/>
                  </a:ext>
                </a:extLst>
              </a:tr>
              <a:tr h="1339474">
                <a:tc>
                  <a:txBody>
                    <a:bodyPr/>
                    <a:lstStyle/>
                    <a:p>
                      <a:r>
                        <a:rPr lang="en-US" sz="1200" dirty="0">
                          <a:latin typeface="Century Gothic" panose="020B0502020202020204" pitchFamily="34" charset="0"/>
                        </a:rPr>
                        <a:t>23</a:t>
                      </a:r>
                    </a:p>
                  </a:txBody>
                  <a:tcPr/>
                </a:tc>
                <a:tc>
                  <a:txBody>
                    <a:bodyPr/>
                    <a:lstStyle/>
                    <a:p>
                      <a:r>
                        <a:rPr lang="en-US" sz="1100" dirty="0">
                          <a:latin typeface="Century Gothic" panose="020B0502020202020204" pitchFamily="34" charset="0"/>
                        </a:rPr>
                        <a:t>Driver Protection System (DPS</a:t>
                      </a:r>
                      <a:r>
                        <a:rPr lang="en-US" sz="1100" baseline="0" dirty="0">
                          <a:latin typeface="Century Gothic" panose="020B0502020202020204" pitchFamily="34" charset="0"/>
                        </a:rPr>
                        <a:t>) Retrofit of the bus fleet. </a:t>
                      </a:r>
                      <a:endParaRPr lang="en-US" sz="110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dirty="0">
                          <a:latin typeface="Century Gothic" panose="020B0502020202020204" pitchFamily="34" charset="0"/>
                        </a:rPr>
                        <a:t>Perform</a:t>
                      </a:r>
                      <a:r>
                        <a:rPr lang="en-US" sz="1100" baseline="0" dirty="0">
                          <a:latin typeface="Century Gothic" panose="020B0502020202020204" pitchFamily="34" charset="0"/>
                        </a:rPr>
                        <a:t> the design, installation, quality control, warranty, and coordination of the installation of the </a:t>
                      </a:r>
                      <a:r>
                        <a:rPr lang="en-US" sz="1100" baseline="0" dirty="0" err="1">
                          <a:latin typeface="Century Gothic" panose="020B0502020202020204" pitchFamily="34" charset="0"/>
                        </a:rPr>
                        <a:t>Arow</a:t>
                      </a:r>
                      <a:r>
                        <a:rPr lang="en-US" sz="1100" baseline="0" dirty="0">
                          <a:latin typeface="Century Gothic" panose="020B0502020202020204" pitchFamily="34" charset="0"/>
                        </a:rPr>
                        <a:t> Global driver protection system for the entire bus fleet.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New Flyer</a:t>
                      </a:r>
                    </a:p>
                    <a:p>
                      <a:pPr marL="0" indent="0" algn="ctr">
                        <a:buFont typeface="Arial" panose="020B0604020202020204" pitchFamily="34" charset="0"/>
                        <a:buNone/>
                      </a:pPr>
                      <a:r>
                        <a:rPr lang="en-US" sz="1100" dirty="0" err="1">
                          <a:latin typeface="Century Gothic" panose="020B0502020202020204" pitchFamily="34" charset="0"/>
                        </a:rPr>
                        <a:t>Arow</a:t>
                      </a:r>
                      <a:r>
                        <a:rPr lang="en-US" sz="1100" dirty="0">
                          <a:latin typeface="Century Gothic" panose="020B0502020202020204" pitchFamily="34" charset="0"/>
                        </a:rPr>
                        <a:t> Global</a:t>
                      </a:r>
                    </a:p>
                    <a:p>
                      <a:pPr marL="0" indent="0" algn="ctr">
                        <a:buFont typeface="Arial" panose="020B0604020202020204" pitchFamily="34" charset="0"/>
                        <a:buNone/>
                      </a:pPr>
                      <a:r>
                        <a:rPr lang="en-US" sz="1100" dirty="0">
                          <a:latin typeface="Century Gothic" panose="020B0502020202020204" pitchFamily="34" charset="0"/>
                        </a:rPr>
                        <a:t>Midwest Bus </a:t>
                      </a:r>
                    </a:p>
                  </a:txBody>
                  <a:tcPr/>
                </a:tc>
                <a:tc>
                  <a:txBody>
                    <a:bodyPr/>
                    <a:lstStyle/>
                    <a:p>
                      <a:pPr marL="171450" indent="-171450">
                        <a:buFont typeface="Arial" panose="020B0604020202020204" pitchFamily="34" charset="0"/>
                        <a:buChar char="•"/>
                      </a:pPr>
                      <a:r>
                        <a:rPr lang="en-US" sz="1100" baseline="0" dirty="0">
                          <a:latin typeface="Century Gothic" panose="020B0502020202020204" pitchFamily="34" charset="0"/>
                        </a:rPr>
                        <a:t>WMATA pays for the unit and labor(fixed cost) </a:t>
                      </a: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with project management oversight. </a:t>
                      </a:r>
                      <a:endParaRPr lang="en-US" sz="1100" dirty="0">
                        <a:latin typeface="Century Gothic" panose="020B0502020202020204" pitchFamily="34" charset="0"/>
                      </a:endParaRPr>
                    </a:p>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latin typeface="Century Gothic" panose="020B050202020202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153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Questions &amp; Answers	</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lang="en-US" sz="1800" dirty="0">
              <a:solidFill>
                <a:sysClr val="window" lastClr="FFFFFF"/>
              </a:solidFill>
            </a:endParaRPr>
          </a:p>
        </p:txBody>
      </p:sp>
    </p:spTree>
    <p:extLst>
      <p:ext uri="{BB962C8B-B14F-4D97-AF65-F5344CB8AC3E}">
        <p14:creationId xmlns:p14="http://schemas.microsoft.com/office/powerpoint/2010/main" val="178912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94C139A8-2846-4F81-AE16-E122560EFBAF}"/>
              </a:ext>
            </a:extLst>
          </p:cNvPr>
          <p:cNvSpPr txBox="1">
            <a:spLocks/>
          </p:cNvSpPr>
          <p:nvPr/>
        </p:nvSpPr>
        <p:spPr>
          <a:xfrm>
            <a:off x="166158" y="1842725"/>
            <a:ext cx="8435975" cy="4911440"/>
          </a:xfrm>
          <a:prstGeom prst="rect">
            <a:avLst/>
          </a:prstGeom>
          <a:solidFill>
            <a:schemeClr val="accent1">
              <a:lumMod val="60000"/>
              <a:lumOff val="40000"/>
            </a:scheme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10000"/>
              </a:lnSpc>
              <a:spcBef>
                <a:spcPct val="20000"/>
              </a:spcBef>
              <a:spcAft>
                <a:spcPts val="0"/>
              </a:spcAft>
              <a:buClrTx/>
              <a:buSzTx/>
              <a:buFont typeface="Wingdings" charset="2"/>
              <a:buNone/>
              <a:tabLst/>
              <a:defRPr/>
            </a:pPr>
            <a:endParaRPr kumimoji="0" lang="en-US" sz="24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11" name="Title 1">
            <a:extLst>
              <a:ext uri="{FF2B5EF4-FFF2-40B4-BE49-F238E27FC236}">
                <a16:creationId xmlns:a16="http://schemas.microsoft.com/office/drawing/2014/main" id="{5D64FEAB-7D0D-4671-8262-40574354CE6E}"/>
              </a:ext>
            </a:extLst>
          </p:cNvPr>
          <p:cNvSpPr txBox="1">
            <a:spLocks/>
          </p:cNvSpPr>
          <p:nvPr/>
        </p:nvSpPr>
        <p:spPr>
          <a:xfrm>
            <a:off x="266630" y="2482769"/>
            <a:ext cx="8256481" cy="4280442"/>
          </a:xfrm>
          <a:prstGeom prst="rect">
            <a:avLst/>
          </a:prstGeom>
        </p:spPr>
        <p:txBody>
          <a:bodyPr vert="horz" lIns="121893" tIns="60947" rIns="121893" bIns="60947" rtlCol="0" anchor="ctr">
            <a:no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2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3A3838"/>
                </a:solidFill>
                <a:effectLst/>
                <a:uLnTx/>
                <a:uFillTx/>
                <a:latin typeface="Helvetica"/>
                <a:ea typeface="+mj-ea"/>
                <a:cs typeface="Helvetica"/>
              </a:rPr>
              <a:t>vehicles and stations. Ridership is at full capacity, with optimized networks that offer fast, frequent service to connect communities. All customers feel appreciated, have their needs met, and would rather ride metro than other forms of transportation because it is a seamless, safe, and secure experience with the lowest crime rate in North America. We have minimized the need for paratransit services because our systems are sufficiently ADA accessible and friendly to customers with limited mobility. Our assets are in good condition and are maintained using reliability-centered practices that maximize availability at the lowest cost. No part of our system is beyond its useful life. COO is well-managed with low turnover: communication flows up, down, across and our priorities are clear. All employees are fully engaged, feel valued and take pride that they are making a significant contribution in public service.</a:t>
            </a:r>
            <a:endParaRPr kumimoji="0" lang="en-US" sz="1800" b="1"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12" name="Content Placeholder 4">
            <a:extLst>
              <a:ext uri="{FF2B5EF4-FFF2-40B4-BE49-F238E27FC236}">
                <a16:creationId xmlns:a16="http://schemas.microsoft.com/office/drawing/2014/main" id="{012F066D-3081-4D76-B03E-606EF8E64982}"/>
              </a:ext>
            </a:extLst>
          </p:cNvPr>
          <p:cNvSpPr txBox="1">
            <a:spLocks/>
          </p:cNvSpPr>
          <p:nvPr/>
        </p:nvSpPr>
        <p:spPr>
          <a:xfrm>
            <a:off x="166158" y="759303"/>
            <a:ext cx="11884527" cy="912538"/>
          </a:xfrm>
          <a:prstGeom prst="rect">
            <a:avLst/>
          </a:prstGeom>
          <a:solidFill>
            <a:srgbClr val="1F4E79">
              <a:lumMod val="20000"/>
              <a:lumOff val="80000"/>
            </a:srgb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a:p>
            <a:pPr marL="0" marR="0" lvl="0" indent="0" algn="l" defTabSz="609468" rtl="0" eaLnBrk="1" fontAlgn="auto" latinLnBrk="0" hangingPunct="1">
              <a:lnSpc>
                <a:spcPct val="100000"/>
              </a:lnSpc>
              <a:spcBef>
                <a:spcPct val="20000"/>
              </a:spcBef>
              <a:spcAft>
                <a:spcPts val="0"/>
              </a:spcAft>
              <a:buClrTx/>
              <a:buSzTx/>
              <a:buFont typeface="Wingdings" charset="2"/>
              <a:buNone/>
              <a:tabLst/>
              <a:defRPr/>
            </a:pPr>
            <a:endParaRPr kumimoji="0" lang="en-US" sz="2800" b="0" i="0" u="none" strike="noStrike" kern="1200" cap="none" spc="0" normalizeH="0" baseline="0" noProof="0" dirty="0">
              <a:ln>
                <a:noFill/>
              </a:ln>
              <a:solidFill>
                <a:srgbClr val="3A3838"/>
              </a:solidFill>
              <a:effectLst/>
              <a:uLnTx/>
              <a:uFillTx/>
              <a:latin typeface="Helvetica"/>
              <a:ea typeface="+mn-ea"/>
              <a:cs typeface="Helvetica"/>
            </a:endParaRPr>
          </a:p>
        </p:txBody>
      </p:sp>
      <p:sp>
        <p:nvSpPr>
          <p:cNvPr id="4" name="Text Placeholder 3"/>
          <p:cNvSpPr>
            <a:spLocks noGrp="1"/>
          </p:cNvSpPr>
          <p:nvPr>
            <p:ph type="body" sz="quarter" idx="10"/>
          </p:nvPr>
        </p:nvSpPr>
        <p:spPr/>
        <p:txBody>
          <a:bodyPr/>
          <a:lstStyle/>
          <a:p>
            <a:r>
              <a:rPr lang="en-US" dirty="0"/>
              <a:t>COO Mission, Vision, Values</a:t>
            </a:r>
          </a:p>
        </p:txBody>
      </p:sp>
      <p:sp>
        <p:nvSpPr>
          <p:cNvPr id="5" name="Title 1">
            <a:extLst>
              <a:ext uri="{FF2B5EF4-FFF2-40B4-BE49-F238E27FC236}">
                <a16:creationId xmlns:a16="http://schemas.microsoft.com/office/drawing/2014/main" id="{8D8E0290-E129-47BE-A7C0-7446AEA1F6AF}"/>
              </a:ext>
            </a:extLst>
          </p:cNvPr>
          <p:cNvSpPr txBox="1">
            <a:spLocks/>
          </p:cNvSpPr>
          <p:nvPr/>
        </p:nvSpPr>
        <p:spPr>
          <a:xfrm>
            <a:off x="166158" y="767032"/>
            <a:ext cx="8869192" cy="838201"/>
          </a:xfrm>
          <a:prstGeom prst="rect">
            <a:avLst/>
          </a:prstGeom>
        </p:spPr>
        <p:txBody>
          <a:bodyPr vert="horz" lIns="121893" tIns="60947" rIns="121893" bIns="60947" rtlCol="0" anchor="ctr">
            <a:norm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marL="0" marR="0" lvl="0" indent="0" algn="l" defTabSz="609468"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70C0"/>
                </a:solidFill>
                <a:uLnTx/>
                <a:uFillTx/>
                <a:latin typeface="Helvetica"/>
                <a:ea typeface="+mj-ea"/>
                <a:cs typeface="Helvetica"/>
              </a:rPr>
              <a:t>MISSION</a:t>
            </a:r>
            <a:endParaRPr kumimoji="0" lang="en-US" b="0" i="0" u="none" strike="noStrike" kern="1200" cap="none" spc="0" normalizeH="0" baseline="0" noProof="0" dirty="0">
              <a:ln>
                <a:noFill/>
              </a:ln>
              <a:solidFill>
                <a:srgbClr val="3A3838"/>
              </a:solidFill>
              <a:effectLst/>
              <a:uLnTx/>
              <a:uFillTx/>
              <a:latin typeface="Helvetica"/>
              <a:ea typeface="+mj-ea"/>
              <a:cs typeface="Helvetica"/>
            </a:endParaRPr>
          </a:p>
        </p:txBody>
      </p:sp>
      <p:sp>
        <p:nvSpPr>
          <p:cNvPr id="6" name="TextBox 5">
            <a:extLst>
              <a:ext uri="{FF2B5EF4-FFF2-40B4-BE49-F238E27FC236}">
                <a16:creationId xmlns:a16="http://schemas.microsoft.com/office/drawing/2014/main" id="{A8EFD91F-70D1-4B17-97E0-7728A0B4ABAE}"/>
              </a:ext>
            </a:extLst>
          </p:cNvPr>
          <p:cNvSpPr txBox="1"/>
          <p:nvPr/>
        </p:nvSpPr>
        <p:spPr>
          <a:xfrm>
            <a:off x="3095671" y="828689"/>
            <a:ext cx="8926996" cy="830997"/>
          </a:xfrm>
          <a:prstGeom prst="rect">
            <a:avLst/>
          </a:prstGeom>
          <a:noFill/>
        </p:spPr>
        <p:txBody>
          <a:bodyPr wrap="square" rtlCol="0" anchor="t">
            <a:spAutoFit/>
          </a:bodyPr>
          <a:lstStyle/>
          <a:p>
            <a:pPr defTabSz="609468"/>
            <a:r>
              <a:rPr lang="en-US" dirty="0">
                <a:solidFill>
                  <a:srgbClr val="3A3838"/>
                </a:solidFill>
                <a:latin typeface="Helvetica Neue"/>
                <a:cs typeface="Helvetica" panose="020B0604020202020204" pitchFamily="34" charset="0"/>
              </a:rPr>
              <a:t>Move the region through safe, reliable and cost-effective public transportation.</a:t>
            </a:r>
          </a:p>
        </p:txBody>
      </p:sp>
      <p:pic>
        <p:nvPicPr>
          <p:cNvPr id="7" name="Picture 6">
            <a:extLst>
              <a:ext uri="{FF2B5EF4-FFF2-40B4-BE49-F238E27FC236}">
                <a16:creationId xmlns:a16="http://schemas.microsoft.com/office/drawing/2014/main" id="{4332FE49-FF43-45D9-AC0D-DB1D7D974916}"/>
              </a:ext>
            </a:extLst>
          </p:cNvPr>
          <p:cNvPicPr>
            <a:picLocks noChangeAspect="1"/>
          </p:cNvPicPr>
          <p:nvPr/>
        </p:nvPicPr>
        <p:blipFill>
          <a:blip r:embed="rId2"/>
          <a:stretch>
            <a:fillRect/>
          </a:stretch>
        </p:blipFill>
        <p:spPr>
          <a:xfrm>
            <a:off x="8704933" y="1833544"/>
            <a:ext cx="3345752" cy="4920621"/>
          </a:xfrm>
          <a:prstGeom prst="rect">
            <a:avLst/>
          </a:prstGeom>
        </p:spPr>
      </p:pic>
      <p:sp>
        <p:nvSpPr>
          <p:cNvPr id="9" name="TextBox 8">
            <a:extLst>
              <a:ext uri="{FF2B5EF4-FFF2-40B4-BE49-F238E27FC236}">
                <a16:creationId xmlns:a16="http://schemas.microsoft.com/office/drawing/2014/main" id="{2CC007CB-EDE0-4452-A538-B75DE4DDEEE7}"/>
              </a:ext>
            </a:extLst>
          </p:cNvPr>
          <p:cNvSpPr txBox="1"/>
          <p:nvPr/>
        </p:nvSpPr>
        <p:spPr>
          <a:xfrm>
            <a:off x="166158" y="1913581"/>
            <a:ext cx="3557775" cy="769441"/>
          </a:xfrm>
          <a:prstGeom prst="rect">
            <a:avLst/>
          </a:prstGeom>
          <a:noFill/>
        </p:spPr>
        <p:txBody>
          <a:bodyPr wrap="square" rtlCol="0">
            <a:spAutoFit/>
          </a:bodyPr>
          <a:lstStyle/>
          <a:p>
            <a:pPr defTabSz="609468"/>
            <a:r>
              <a:rPr lang="en-US" sz="4400" b="1" dirty="0">
                <a:solidFill>
                  <a:schemeClr val="accent1">
                    <a:lumMod val="50000"/>
                  </a:schemeClr>
                </a:solidFill>
                <a:latin typeface="Helvetica" panose="020B0604020202020204" pitchFamily="34" charset="0"/>
                <a:cs typeface="Helvetica" panose="020B0604020202020204" pitchFamily="34" charset="0"/>
              </a:rPr>
              <a:t>VISION</a:t>
            </a:r>
            <a:endParaRPr lang="en-US" sz="3200" dirty="0">
              <a:solidFill>
                <a:schemeClr val="accent1">
                  <a:lumMod val="50000"/>
                </a:schemeClr>
              </a:solidFill>
              <a:latin typeface="Helvetica" panose="020B0604020202020204" pitchFamily="34" charset="0"/>
              <a:cs typeface="Helvetica" panose="020B0604020202020204" pitchFamily="34" charset="0"/>
            </a:endParaRPr>
          </a:p>
        </p:txBody>
      </p:sp>
      <p:sp>
        <p:nvSpPr>
          <p:cNvPr id="10" name="TextBox 9">
            <a:extLst>
              <a:ext uri="{FF2B5EF4-FFF2-40B4-BE49-F238E27FC236}">
                <a16:creationId xmlns:a16="http://schemas.microsoft.com/office/drawing/2014/main" id="{EABC0152-1F58-4032-9027-021E88693F3C}"/>
              </a:ext>
            </a:extLst>
          </p:cNvPr>
          <p:cNvSpPr txBox="1"/>
          <p:nvPr/>
        </p:nvSpPr>
        <p:spPr>
          <a:xfrm>
            <a:off x="2379503" y="1997933"/>
            <a:ext cx="6143608" cy="646331"/>
          </a:xfrm>
          <a:prstGeom prst="rect">
            <a:avLst/>
          </a:prstGeom>
          <a:noFill/>
        </p:spPr>
        <p:txBody>
          <a:bodyPr wrap="square" rtlCol="0" anchor="t">
            <a:spAutoFit/>
          </a:bodyPr>
          <a:lstStyle/>
          <a:p>
            <a:pPr defTabSz="609468"/>
            <a:r>
              <a:rPr lang="en-US" sz="1800" dirty="0">
                <a:solidFill>
                  <a:srgbClr val="3A3838"/>
                </a:solidFill>
                <a:latin typeface="Helvetica" panose="020B0604020202020204" pitchFamily="34" charset="0"/>
                <a:cs typeface="Helvetica" panose="020B0604020202020204" pitchFamily="34" charset="0"/>
              </a:rPr>
              <a:t>Be the best transportation system in North America because we are consistently on-time with the cleanest</a:t>
            </a:r>
          </a:p>
        </p:txBody>
      </p:sp>
    </p:spTree>
    <p:extLst>
      <p:ext uri="{BB962C8B-B14F-4D97-AF65-F5344CB8AC3E}">
        <p14:creationId xmlns:p14="http://schemas.microsoft.com/office/powerpoint/2010/main" val="135871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Bus Maintenance Organization</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pic>
        <p:nvPicPr>
          <p:cNvPr id="5" name="Content Placeholder 4">
            <a:extLst>
              <a:ext uri="{FF2B5EF4-FFF2-40B4-BE49-F238E27FC236}">
                <a16:creationId xmlns:a16="http://schemas.microsoft.com/office/drawing/2014/main" id="{69BC8804-2438-4378-B2D7-044250CB43AB}"/>
              </a:ext>
            </a:extLst>
          </p:cNvPr>
          <p:cNvPicPr>
            <a:picLocks noGrp="1" noChangeAspect="1"/>
          </p:cNvPicPr>
          <p:nvPr>
            <p:ph idx="1"/>
          </p:nvPr>
        </p:nvPicPr>
        <p:blipFill rotWithShape="1">
          <a:blip r:embed="rId2"/>
          <a:srcRect b="10626"/>
          <a:stretch/>
        </p:blipFill>
        <p:spPr>
          <a:xfrm>
            <a:off x="1388533" y="1514975"/>
            <a:ext cx="9093200" cy="4934230"/>
          </a:xfrm>
          <a:effectLst>
            <a:softEdge rad="127000"/>
          </a:effectLst>
        </p:spPr>
      </p:pic>
    </p:spTree>
    <p:extLst>
      <p:ext uri="{BB962C8B-B14F-4D97-AF65-F5344CB8AC3E}">
        <p14:creationId xmlns:p14="http://schemas.microsoft.com/office/powerpoint/2010/main" val="314655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Life of a Bus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lstStyle/>
          <a:p>
            <a:r>
              <a:rPr lang="en-US" dirty="0"/>
              <a:t>Active Fleet (as of 8/1/19)			1525 buses</a:t>
            </a:r>
          </a:p>
          <a:p>
            <a:r>
              <a:rPr lang="en-US" dirty="0"/>
              <a:t>Fleet Average Age as of 8/1/19)		7.02 years</a:t>
            </a:r>
          </a:p>
          <a:p>
            <a:r>
              <a:rPr lang="en-US" dirty="0"/>
              <a:t>Actual Annual Miles (FY18)			48,576,705</a:t>
            </a:r>
          </a:p>
          <a:p>
            <a:endParaRPr lang="en-US" dirty="0"/>
          </a:p>
          <a:p>
            <a:r>
              <a:rPr lang="en-US" dirty="0"/>
              <a:t>Board directive is to own a bus for 15 years</a:t>
            </a:r>
          </a:p>
          <a:p>
            <a:endParaRPr lang="en-US" dirty="0"/>
          </a:p>
          <a:p>
            <a:r>
              <a:rPr lang="en-US" dirty="0"/>
              <a:t>Purchase 100 replacement buses per year</a:t>
            </a:r>
          </a:p>
          <a:p>
            <a:endParaRPr lang="en-US" dirty="0"/>
          </a:p>
          <a:p>
            <a:endParaRPr lang="en-US"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kumimoji="0" lang="en-US" sz="2000" b="1" i="0" u="none" strike="noStrike" kern="1200" cap="none" spc="0" normalizeH="0" baseline="0" noProof="0" dirty="0">
              <a:ln>
                <a:noFill/>
              </a:ln>
              <a:solidFill>
                <a:sysClr val="window" lastClr="FFFFFF"/>
              </a:solidFill>
              <a:effectLst>
                <a:outerShdw blurRad="266700" dist="38100" dir="1140000" algn="tl" rotWithShape="0">
                  <a:prstClr val="black">
                    <a:alpha val="45000"/>
                  </a:prstClr>
                </a:outerShdw>
              </a:effectLst>
              <a:uLnTx/>
              <a:uFillTx/>
              <a:latin typeface="Helvetica" charset="0"/>
              <a:ea typeface="Helvetica" charset="0"/>
              <a:cs typeface="Helvetica" charset="0"/>
            </a:endParaRPr>
          </a:p>
        </p:txBody>
      </p:sp>
      <p:pic>
        <p:nvPicPr>
          <p:cNvPr id="3" name="Picture 2">
            <a:extLst>
              <a:ext uri="{FF2B5EF4-FFF2-40B4-BE49-F238E27FC236}">
                <a16:creationId xmlns:a16="http://schemas.microsoft.com/office/drawing/2014/main" id="{BC4DAAEE-C1D2-4036-9944-CF121416A372}"/>
              </a:ext>
            </a:extLst>
          </p:cNvPr>
          <p:cNvPicPr>
            <a:picLocks noChangeAspect="1"/>
          </p:cNvPicPr>
          <p:nvPr/>
        </p:nvPicPr>
        <p:blipFill>
          <a:blip r:embed="rId2"/>
          <a:stretch>
            <a:fillRect/>
          </a:stretch>
        </p:blipFill>
        <p:spPr>
          <a:xfrm>
            <a:off x="8410595" y="3428999"/>
            <a:ext cx="3511600" cy="2341067"/>
          </a:xfrm>
          <a:prstGeom prst="rect">
            <a:avLst/>
          </a:prstGeom>
        </p:spPr>
      </p:pic>
    </p:spTree>
    <p:extLst>
      <p:ext uri="{BB962C8B-B14F-4D97-AF65-F5344CB8AC3E}">
        <p14:creationId xmlns:p14="http://schemas.microsoft.com/office/powerpoint/2010/main" val="361966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Life of a Bus – How we Manage the Fleet</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lang="en-US" sz="1800" dirty="0">
              <a:solidFill>
                <a:sysClr val="window" lastClr="FFFFFF"/>
              </a:solidFill>
            </a:endParaRPr>
          </a:p>
        </p:txBody>
      </p:sp>
      <p:sp>
        <p:nvSpPr>
          <p:cNvPr id="4" name="Content Placeholder 3">
            <a:extLst>
              <a:ext uri="{FF2B5EF4-FFF2-40B4-BE49-F238E27FC236}">
                <a16:creationId xmlns:a16="http://schemas.microsoft.com/office/drawing/2014/main" id="{14274F47-B5BC-4C7C-9E7B-B3ED8C608EC7}"/>
              </a:ext>
            </a:extLst>
          </p:cNvPr>
          <p:cNvSpPr>
            <a:spLocks noGrp="1"/>
          </p:cNvSpPr>
          <p:nvPr>
            <p:ph idx="1"/>
          </p:nvPr>
        </p:nvSpPr>
        <p:spPr/>
        <p:txBody>
          <a:bodyPr/>
          <a:lstStyle/>
          <a:p>
            <a:r>
              <a:rPr lang="en-US" dirty="0"/>
              <a:t>Established policy to manage bus fleet in life stages</a:t>
            </a:r>
          </a:p>
          <a:p>
            <a:pPr lvl="1"/>
            <a:r>
              <a:rPr lang="en-US" dirty="0"/>
              <a:t>Procurement phase</a:t>
            </a:r>
          </a:p>
          <a:p>
            <a:pPr lvl="2"/>
            <a:r>
              <a:rPr lang="en-US" dirty="0"/>
              <a:t>Plan …plan … plan …</a:t>
            </a:r>
          </a:p>
          <a:p>
            <a:pPr lvl="2"/>
            <a:r>
              <a:rPr lang="en-US" dirty="0"/>
              <a:t>Adjust as needed</a:t>
            </a:r>
          </a:p>
          <a:p>
            <a:pPr lvl="1"/>
            <a:r>
              <a:rPr lang="en-US" dirty="0"/>
              <a:t>Operating and Maintenance phase</a:t>
            </a:r>
          </a:p>
          <a:p>
            <a:pPr lvl="2"/>
            <a:r>
              <a:rPr lang="en-US" dirty="0"/>
              <a:t>Manage warranty</a:t>
            </a:r>
          </a:p>
          <a:p>
            <a:pPr lvl="2"/>
            <a:r>
              <a:rPr lang="en-US" dirty="0"/>
              <a:t>Manage resources / technology</a:t>
            </a:r>
          </a:p>
          <a:p>
            <a:pPr lvl="1"/>
            <a:r>
              <a:rPr lang="en-US" dirty="0"/>
              <a:t>Retirement phase</a:t>
            </a:r>
          </a:p>
          <a:p>
            <a:pPr lvl="2"/>
            <a:r>
              <a:rPr lang="en-US" dirty="0"/>
              <a:t>Today is about what buses </a:t>
            </a:r>
            <a:br>
              <a:rPr lang="en-US" dirty="0"/>
            </a:br>
            <a:r>
              <a:rPr lang="en-US" dirty="0"/>
              <a:t>we can keep</a:t>
            </a:r>
          </a:p>
          <a:p>
            <a:pPr lvl="2"/>
            <a:r>
              <a:rPr lang="en-US" dirty="0"/>
              <a:t>Increasing needs with limited resources</a:t>
            </a:r>
          </a:p>
          <a:p>
            <a:pPr lvl="1"/>
            <a:endParaRPr lang="en-US" dirty="0"/>
          </a:p>
          <a:p>
            <a:pPr lvl="1"/>
            <a:endParaRPr lang="en-US" dirty="0"/>
          </a:p>
        </p:txBody>
      </p:sp>
      <p:pic>
        <p:nvPicPr>
          <p:cNvPr id="9" name="Picture 8">
            <a:extLst>
              <a:ext uri="{FF2B5EF4-FFF2-40B4-BE49-F238E27FC236}">
                <a16:creationId xmlns:a16="http://schemas.microsoft.com/office/drawing/2014/main" id="{04FE7AEC-418F-479E-9D69-EA1C7CDE9242}"/>
              </a:ext>
            </a:extLst>
          </p:cNvPr>
          <p:cNvPicPr>
            <a:picLocks noChangeAspect="1"/>
          </p:cNvPicPr>
          <p:nvPr/>
        </p:nvPicPr>
        <p:blipFill rotWithShape="1">
          <a:blip r:embed="rId2"/>
          <a:srcRect l="1570" t="911" b="38659"/>
          <a:stretch/>
        </p:blipFill>
        <p:spPr>
          <a:xfrm>
            <a:off x="6025978" y="3538470"/>
            <a:ext cx="6040603" cy="2593911"/>
          </a:xfrm>
          <a:prstGeom prst="rect">
            <a:avLst/>
          </a:prstGeom>
        </p:spPr>
      </p:pic>
    </p:spTree>
    <p:extLst>
      <p:ext uri="{BB962C8B-B14F-4D97-AF65-F5344CB8AC3E}">
        <p14:creationId xmlns:p14="http://schemas.microsoft.com/office/powerpoint/2010/main" val="381628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p:txBody>
          <a:bodyPr>
            <a:normAutofit/>
          </a:bodyPr>
          <a:lstStyle/>
          <a:p>
            <a:pPr>
              <a:defRPr/>
            </a:pPr>
            <a:r>
              <a:rPr lang="en-US" dirty="0"/>
              <a:t>Becoming more challenging to recruit workforce</a:t>
            </a:r>
          </a:p>
          <a:p>
            <a:pPr lvl="1">
              <a:defRPr/>
            </a:pPr>
            <a:r>
              <a:rPr lang="en-US" dirty="0"/>
              <a:t>Workforce looking past mechanic type work</a:t>
            </a:r>
          </a:p>
          <a:p>
            <a:pPr>
              <a:defRPr/>
            </a:pPr>
            <a:r>
              <a:rPr lang="en-US" dirty="0"/>
              <a:t>Working closely with local schools to prepare students	</a:t>
            </a:r>
          </a:p>
          <a:p>
            <a:pPr lvl="1">
              <a:defRPr/>
            </a:pPr>
            <a:r>
              <a:rPr lang="en-US" dirty="0"/>
              <a:t>Community colleges</a:t>
            </a:r>
          </a:p>
          <a:p>
            <a:pPr lvl="1">
              <a:defRPr/>
            </a:pPr>
            <a:r>
              <a:rPr lang="en-US" dirty="0"/>
              <a:t>Vocational schools</a:t>
            </a:r>
          </a:p>
          <a:p>
            <a:pPr>
              <a:defRPr/>
            </a:pPr>
            <a:r>
              <a:rPr lang="en-US" dirty="0"/>
              <a:t>Made it easier for Military personnel to qualify</a:t>
            </a:r>
          </a:p>
          <a:p>
            <a:pPr>
              <a:defRPr/>
            </a:pPr>
            <a:r>
              <a:rPr lang="en-US" dirty="0"/>
              <a:t>Continue to review what work we do ourselves</a:t>
            </a:r>
            <a:br>
              <a:rPr lang="en-US" dirty="0"/>
            </a:br>
            <a:r>
              <a:rPr lang="en-US" dirty="0"/>
              <a:t>versus contracting out</a:t>
            </a:r>
          </a:p>
          <a:p>
            <a:pPr>
              <a:defRPr/>
            </a:pPr>
            <a:endParaRPr lang="en-US" dirty="0"/>
          </a:p>
          <a:p>
            <a:pPr>
              <a:defRPr/>
            </a:pPr>
            <a:endParaRPr lang="en-US" dirty="0"/>
          </a:p>
          <a:p>
            <a:endParaRPr lang="en-US" dirty="0"/>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lang="en-US" sz="1800" dirty="0">
              <a:solidFill>
                <a:sysClr val="window" lastClr="FFFFFF"/>
              </a:solidFill>
            </a:endParaRPr>
          </a:p>
        </p:txBody>
      </p:sp>
      <p:pic>
        <p:nvPicPr>
          <p:cNvPr id="6" name="Picture 5">
            <a:extLst>
              <a:ext uri="{FF2B5EF4-FFF2-40B4-BE49-F238E27FC236}">
                <a16:creationId xmlns:a16="http://schemas.microsoft.com/office/drawing/2014/main" id="{0019A37B-F737-4832-8C6F-B3A5120B91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523"/>
          <a:stretch/>
        </p:blipFill>
        <p:spPr>
          <a:xfrm>
            <a:off x="8365544" y="3429000"/>
            <a:ext cx="3286646" cy="2343980"/>
          </a:xfrm>
          <a:prstGeom prst="rect">
            <a:avLst/>
          </a:prstGeom>
        </p:spPr>
      </p:pic>
    </p:spTree>
    <p:extLst>
      <p:ext uri="{BB962C8B-B14F-4D97-AF65-F5344CB8AC3E}">
        <p14:creationId xmlns:p14="http://schemas.microsoft.com/office/powerpoint/2010/main" val="265932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Core Services</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716205"/>
            <a:ext cx="11655564" cy="4769262"/>
          </a:xfrm>
        </p:spPr>
        <p:txBody>
          <a:bodyPr>
            <a:normAutofit lnSpcReduction="10000"/>
          </a:bodyPr>
          <a:lstStyle/>
          <a:p>
            <a:r>
              <a:rPr lang="en-US" b="1" dirty="0"/>
              <a:t>Bus Maintenance Core Services Provided are:</a:t>
            </a:r>
          </a:p>
          <a:p>
            <a:pPr lvl="1"/>
            <a:r>
              <a:rPr lang="en-US" b="1" dirty="0"/>
              <a:t>Division Operations</a:t>
            </a:r>
          </a:p>
          <a:p>
            <a:pPr lvl="2"/>
            <a:r>
              <a:rPr lang="en-US" dirty="0"/>
              <a:t>Service Lane Activities </a:t>
            </a:r>
          </a:p>
          <a:p>
            <a:pPr lvl="2"/>
            <a:r>
              <a:rPr lang="en-US" dirty="0"/>
              <a:t>Preventative Maintenance </a:t>
            </a:r>
          </a:p>
          <a:p>
            <a:pPr lvl="2"/>
            <a:r>
              <a:rPr lang="en-US" dirty="0"/>
              <a:t>Corrective Maintenance </a:t>
            </a:r>
          </a:p>
          <a:p>
            <a:pPr lvl="1"/>
            <a:r>
              <a:rPr lang="en-US" b="1" dirty="0"/>
              <a:t>Bus Engineering:</a:t>
            </a:r>
          </a:p>
          <a:p>
            <a:pPr lvl="2"/>
            <a:r>
              <a:rPr lang="en-US" dirty="0"/>
              <a:t>New Bus Procurement </a:t>
            </a:r>
          </a:p>
          <a:p>
            <a:pPr lvl="2"/>
            <a:r>
              <a:rPr lang="en-US" dirty="0"/>
              <a:t>Engineer Configuration Control</a:t>
            </a:r>
          </a:p>
          <a:p>
            <a:pPr lvl="2"/>
            <a:r>
              <a:rPr lang="en-US" dirty="0"/>
              <a:t>Fleet Reliability Analysis </a:t>
            </a:r>
          </a:p>
          <a:p>
            <a:pPr lvl="1"/>
            <a:r>
              <a:rPr lang="en-US" b="1" dirty="0"/>
              <a:t>Support Shop Services</a:t>
            </a:r>
          </a:p>
          <a:p>
            <a:pPr lvl="2"/>
            <a:r>
              <a:rPr lang="en-US" dirty="0"/>
              <a:t>Major Accident Repairs</a:t>
            </a:r>
          </a:p>
          <a:p>
            <a:pPr lvl="2"/>
            <a:r>
              <a:rPr lang="en-US" dirty="0"/>
              <a:t>Midlife Overhaul Program</a:t>
            </a:r>
          </a:p>
          <a:p>
            <a:pPr lvl="2"/>
            <a:r>
              <a:rPr lang="en-US" dirty="0"/>
              <a:t>Component Overhaul  </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lang="en-US" sz="1800" dirty="0">
              <a:solidFill>
                <a:sysClr val="window" lastClr="FFFFFF"/>
              </a:solidFill>
            </a:endParaRPr>
          </a:p>
        </p:txBody>
      </p:sp>
      <p:pic>
        <p:nvPicPr>
          <p:cNvPr id="1026" name="Picture 2" descr="image002">
            <a:extLst>
              <a:ext uri="{FF2B5EF4-FFF2-40B4-BE49-F238E27FC236}">
                <a16:creationId xmlns:a16="http://schemas.microsoft.com/office/drawing/2014/main" id="{B84505B4-51B4-4BCB-A703-38229FDB0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122" y="2234548"/>
            <a:ext cx="5508442" cy="454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608FB263-BA29-4896-864E-B8F109C12EBF}"/>
              </a:ext>
            </a:extLst>
          </p:cNvPr>
          <p:cNvSpPr/>
          <p:nvPr/>
        </p:nvSpPr>
        <p:spPr>
          <a:xfrm>
            <a:off x="10507980" y="5326380"/>
            <a:ext cx="167640" cy="167640"/>
          </a:xfrm>
          <a:prstGeom prst="ellipse">
            <a:avLst/>
          </a:prstGeom>
          <a:pattFill prst="dkDnDiag">
            <a:fgClr>
              <a:srgbClr val="0A58EA"/>
            </a:fgClr>
            <a:bgClr>
              <a:srgbClr val="F5080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BAE865C-FD57-46B7-B147-4B39887C5273}"/>
              </a:ext>
            </a:extLst>
          </p:cNvPr>
          <p:cNvSpPr/>
          <p:nvPr/>
        </p:nvSpPr>
        <p:spPr>
          <a:xfrm>
            <a:off x="7734300" y="6419107"/>
            <a:ext cx="167640" cy="167640"/>
          </a:xfrm>
          <a:prstGeom prst="ellipse">
            <a:avLst/>
          </a:prstGeom>
          <a:solidFill>
            <a:srgbClr val="F5080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78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lstStyle/>
          <a:p>
            <a:r>
              <a:rPr lang="en-US" dirty="0"/>
              <a:t>Contract Maintenance</a:t>
            </a:r>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631" y="1716205"/>
            <a:ext cx="11655564" cy="4769262"/>
          </a:xfrm>
        </p:spPr>
        <p:txBody>
          <a:bodyPr>
            <a:normAutofit/>
          </a:bodyPr>
          <a:lstStyle/>
          <a:p>
            <a:pPr>
              <a:defRPr/>
            </a:pPr>
            <a:r>
              <a:rPr lang="en-US" dirty="0"/>
              <a:t>Contracted services help fill the staffing void</a:t>
            </a:r>
          </a:p>
          <a:p>
            <a:pPr>
              <a:defRPr/>
            </a:pPr>
            <a:r>
              <a:rPr lang="en-US" dirty="0"/>
              <a:t>High tech</a:t>
            </a:r>
          </a:p>
          <a:p>
            <a:pPr lvl="1">
              <a:defRPr/>
            </a:pPr>
            <a:r>
              <a:rPr lang="en-US" sz="2000" dirty="0"/>
              <a:t>Destination Signs</a:t>
            </a:r>
          </a:p>
          <a:p>
            <a:pPr lvl="1">
              <a:defRPr/>
            </a:pPr>
            <a:r>
              <a:rPr lang="en-US" sz="2000" dirty="0"/>
              <a:t>Fire Suppression</a:t>
            </a:r>
          </a:p>
          <a:p>
            <a:pPr lvl="1">
              <a:defRPr/>
            </a:pPr>
            <a:r>
              <a:rPr lang="en-US" sz="2000" dirty="0"/>
              <a:t>Automated Vehicle Location (AVL)</a:t>
            </a:r>
          </a:p>
          <a:p>
            <a:pPr lvl="1">
              <a:defRPr/>
            </a:pPr>
            <a:r>
              <a:rPr lang="en-US" sz="2000" dirty="0"/>
              <a:t>CCTV</a:t>
            </a:r>
          </a:p>
          <a:p>
            <a:pPr>
              <a:defRPr/>
            </a:pPr>
            <a:r>
              <a:rPr lang="en-US" dirty="0"/>
              <a:t>Low tech</a:t>
            </a:r>
          </a:p>
          <a:p>
            <a:pPr lvl="1">
              <a:defRPr/>
            </a:pPr>
            <a:r>
              <a:rPr lang="en-US" sz="2000" dirty="0"/>
              <a:t>Bi-weekly cleaning</a:t>
            </a:r>
          </a:p>
          <a:p>
            <a:pPr lvl="1">
              <a:defRPr/>
            </a:pPr>
            <a:r>
              <a:rPr lang="en-US" sz="2000" dirty="0"/>
              <a:t>Pest control</a:t>
            </a:r>
          </a:p>
          <a:p>
            <a:pPr lvl="1">
              <a:defRPr/>
            </a:pPr>
            <a:r>
              <a:rPr lang="en-US" sz="2000" dirty="0"/>
              <a:t>Seat repair</a:t>
            </a:r>
          </a:p>
        </p:txBody>
      </p:sp>
      <p:sp>
        <p:nvSpPr>
          <p:cNvPr id="8" name="Text Placeholder 7"/>
          <p:cNvSpPr txBox="1">
            <a:spLocks/>
          </p:cNvSpPr>
          <p:nvPr/>
        </p:nvSpPr>
        <p:spPr>
          <a:xfrm>
            <a:off x="497778" y="98749"/>
            <a:ext cx="10592786" cy="427794"/>
          </a:xfrm>
          <a:prstGeom prst="rect">
            <a:avLst/>
          </a:prstGeom>
        </p:spPr>
        <p:txBody>
          <a:bodyPr/>
          <a:lstStyle>
            <a:lvl1pPr marL="0" indent="0" algn="l" defTabSz="914400" rtl="0" eaLnBrk="1" latinLnBrk="0" hangingPunct="1">
              <a:lnSpc>
                <a:spcPct val="90000"/>
              </a:lnSpc>
              <a:spcBef>
                <a:spcPts val="1000"/>
              </a:spcBef>
              <a:buFontTx/>
              <a:buNone/>
              <a:defRPr lang="en-US" sz="2000" b="1" kern="1200" baseline="0" dirty="0" smtClean="0">
                <a:solidFill>
                  <a:schemeClr val="bg1"/>
                </a:solidFill>
                <a:effectLst>
                  <a:outerShdw blurRad="266700" dist="38100" dir="1140000" algn="tl" rotWithShape="0">
                    <a:prstClr val="black">
                      <a:alpha val="45000"/>
                    </a:prstClr>
                  </a:outerShdw>
                </a:effectLst>
                <a:latin typeface="Helvetica" charset="0"/>
                <a:ea typeface="Helvetica" charset="0"/>
                <a:cs typeface="Helvetic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defRPr/>
            </a:pPr>
            <a:r>
              <a:rPr lang="en-US" dirty="0"/>
              <a:t>Challenge of Transit Bus Maintenance</a:t>
            </a:r>
            <a:endParaRPr lang="en-US" sz="1800" dirty="0">
              <a:solidFill>
                <a:sysClr val="window" lastClr="FFFFFF"/>
              </a:solidFill>
            </a:endParaRPr>
          </a:p>
        </p:txBody>
      </p:sp>
    </p:spTree>
    <p:extLst>
      <p:ext uri="{BB962C8B-B14F-4D97-AF65-F5344CB8AC3E}">
        <p14:creationId xmlns:p14="http://schemas.microsoft.com/office/powerpoint/2010/main" val="271337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4EDD9C1-44BA-4242-867E-2876363EDB40}"/>
              </a:ext>
            </a:extLst>
          </p:cNvPr>
          <p:cNvSpPr>
            <a:spLocks noGrp="1"/>
          </p:cNvSpPr>
          <p:nvPr>
            <p:ph type="title"/>
          </p:nvPr>
        </p:nvSpPr>
        <p:spPr/>
        <p:txBody>
          <a:bodyPr/>
          <a:lstStyle/>
          <a:p>
            <a:r>
              <a:rPr lang="en-US" dirty="0"/>
              <a:t>What are the contracted services in </a:t>
            </a:r>
            <a:r>
              <a:rPr lang="en-US" dirty="0" err="1"/>
              <a:t>BMNT</a:t>
            </a:r>
            <a:r>
              <a:rPr lang="en-US" dirty="0"/>
              <a:t>?</a:t>
            </a:r>
          </a:p>
        </p:txBody>
      </p:sp>
      <p:sp>
        <p:nvSpPr>
          <p:cNvPr id="6" name="Text Placeholder 4">
            <a:extLst>
              <a:ext uri="{FF2B5EF4-FFF2-40B4-BE49-F238E27FC236}">
                <a16:creationId xmlns:a16="http://schemas.microsoft.com/office/drawing/2014/main" id="{B1A96B63-4202-43DD-B952-BBBEDC906F0F}"/>
              </a:ext>
            </a:extLst>
          </p:cNvPr>
          <p:cNvSpPr>
            <a:spLocks noGrp="1"/>
          </p:cNvSpPr>
          <p:nvPr>
            <p:ph type="body" sz="quarter" idx="10"/>
          </p:nvPr>
        </p:nvSpPr>
        <p:spPr/>
        <p:txBody>
          <a:bodyPr/>
          <a:lstStyle/>
          <a:p>
            <a:r>
              <a:rPr lang="en-US" dirty="0"/>
              <a:t>Contracted Services for Bus Maintenance</a:t>
            </a:r>
          </a:p>
        </p:txBody>
      </p:sp>
      <p:graphicFrame>
        <p:nvGraphicFramePr>
          <p:cNvPr id="8" name="Table 7">
            <a:extLst>
              <a:ext uri="{FF2B5EF4-FFF2-40B4-BE49-F238E27FC236}">
                <a16:creationId xmlns:a16="http://schemas.microsoft.com/office/drawing/2014/main" id="{8763658A-50FB-4998-8737-4D1877211DC2}"/>
              </a:ext>
            </a:extLst>
          </p:cNvPr>
          <p:cNvGraphicFramePr>
            <a:graphicFrameLocks noGrp="1"/>
          </p:cNvGraphicFramePr>
          <p:nvPr>
            <p:extLst>
              <p:ext uri="{D42A27DB-BD31-4B8C-83A1-F6EECF244321}">
                <p14:modId xmlns:p14="http://schemas.microsoft.com/office/powerpoint/2010/main" val="2983557565"/>
              </p:ext>
            </p:extLst>
          </p:nvPr>
        </p:nvGraphicFramePr>
        <p:xfrm>
          <a:off x="266630" y="1549750"/>
          <a:ext cx="11249867" cy="4693525"/>
        </p:xfrm>
        <a:graphic>
          <a:graphicData uri="http://schemas.openxmlformats.org/drawingml/2006/table">
            <a:tbl>
              <a:tblPr firstRow="1" bandRow="1">
                <a:tableStyleId>{5C22544A-7EE6-4342-B048-85BDC9FD1C3A}</a:tableStyleId>
              </a:tblPr>
              <a:tblGrid>
                <a:gridCol w="331466">
                  <a:extLst>
                    <a:ext uri="{9D8B030D-6E8A-4147-A177-3AD203B41FA5}">
                      <a16:colId xmlns:a16="http://schemas.microsoft.com/office/drawing/2014/main" val="1931372533"/>
                    </a:ext>
                  </a:extLst>
                </a:gridCol>
                <a:gridCol w="1438092">
                  <a:extLst>
                    <a:ext uri="{9D8B030D-6E8A-4147-A177-3AD203B41FA5}">
                      <a16:colId xmlns:a16="http://schemas.microsoft.com/office/drawing/2014/main" val="3467848423"/>
                    </a:ext>
                  </a:extLst>
                </a:gridCol>
                <a:gridCol w="3387141">
                  <a:extLst>
                    <a:ext uri="{9D8B030D-6E8A-4147-A177-3AD203B41FA5}">
                      <a16:colId xmlns:a16="http://schemas.microsoft.com/office/drawing/2014/main" val="3531523271"/>
                    </a:ext>
                  </a:extLst>
                </a:gridCol>
                <a:gridCol w="1214120">
                  <a:extLst>
                    <a:ext uri="{9D8B030D-6E8A-4147-A177-3AD203B41FA5}">
                      <a16:colId xmlns:a16="http://schemas.microsoft.com/office/drawing/2014/main" val="4164553416"/>
                    </a:ext>
                  </a:extLst>
                </a:gridCol>
                <a:gridCol w="1973083">
                  <a:extLst>
                    <a:ext uri="{9D8B030D-6E8A-4147-A177-3AD203B41FA5}">
                      <a16:colId xmlns:a16="http://schemas.microsoft.com/office/drawing/2014/main" val="458599559"/>
                    </a:ext>
                  </a:extLst>
                </a:gridCol>
                <a:gridCol w="800792">
                  <a:extLst>
                    <a:ext uri="{9D8B030D-6E8A-4147-A177-3AD203B41FA5}">
                      <a16:colId xmlns:a16="http://schemas.microsoft.com/office/drawing/2014/main" val="1971559640"/>
                    </a:ext>
                  </a:extLst>
                </a:gridCol>
                <a:gridCol w="2105173">
                  <a:extLst>
                    <a:ext uri="{9D8B030D-6E8A-4147-A177-3AD203B41FA5}">
                      <a16:colId xmlns:a16="http://schemas.microsoft.com/office/drawing/2014/main" val="2027886892"/>
                    </a:ext>
                  </a:extLst>
                </a:gridCol>
              </a:tblGrid>
              <a:tr h="413860">
                <a:tc>
                  <a:txBody>
                    <a:bodyPr/>
                    <a:lstStyle/>
                    <a:p>
                      <a:pPr algn="ctr"/>
                      <a:r>
                        <a:rPr lang="en-US" sz="1200" dirty="0">
                          <a:latin typeface="Century Gothic" panose="020B0502020202020204" pitchFamily="34" charset="0"/>
                        </a:rPr>
                        <a:t>#</a:t>
                      </a:r>
                    </a:p>
                  </a:txBody>
                  <a:tcPr/>
                </a:tc>
                <a:tc>
                  <a:txBody>
                    <a:bodyPr/>
                    <a:lstStyle/>
                    <a:p>
                      <a:pPr algn="ctr"/>
                      <a:r>
                        <a:rPr lang="en-US" sz="1200" dirty="0">
                          <a:latin typeface="Century Gothic" panose="020B0502020202020204" pitchFamily="34" charset="0"/>
                        </a:rPr>
                        <a:t>Service</a:t>
                      </a:r>
                    </a:p>
                  </a:txBody>
                  <a:tcPr/>
                </a:tc>
                <a:tc>
                  <a:txBody>
                    <a:bodyPr/>
                    <a:lstStyle/>
                    <a:p>
                      <a:pPr algn="ctr"/>
                      <a:r>
                        <a:rPr lang="en-US" sz="1200" dirty="0">
                          <a:latin typeface="Century Gothic" panose="020B0502020202020204" pitchFamily="34" charset="0"/>
                        </a:rPr>
                        <a:t>Service Description</a:t>
                      </a:r>
                    </a:p>
                  </a:txBody>
                  <a:tcPr/>
                </a:tc>
                <a:tc>
                  <a:txBody>
                    <a:bodyPr/>
                    <a:lstStyle/>
                    <a:p>
                      <a:pPr algn="ctr"/>
                      <a:r>
                        <a:rPr lang="en-US" sz="1200" dirty="0">
                          <a:latin typeface="Century Gothic" panose="020B0502020202020204" pitchFamily="34" charset="0"/>
                        </a:rPr>
                        <a:t>Contractor</a:t>
                      </a:r>
                    </a:p>
                  </a:txBody>
                  <a:tcPr/>
                </a:tc>
                <a:tc>
                  <a:txBody>
                    <a:bodyPr/>
                    <a:lstStyle/>
                    <a:p>
                      <a:pPr algn="ctr"/>
                      <a:r>
                        <a:rPr lang="en-US" sz="1200" dirty="0">
                          <a:latin typeface="Century Gothic" panose="020B0502020202020204" pitchFamily="34" charset="0"/>
                        </a:rPr>
                        <a:t># of FTEs or </a:t>
                      </a:r>
                      <a:r>
                        <a:rPr lang="en-US" sz="1200" dirty="0" err="1">
                          <a:latin typeface="Century Gothic" panose="020B0502020202020204" pitchFamily="34" charset="0"/>
                        </a:rPr>
                        <a:t>Serivce</a:t>
                      </a:r>
                      <a:r>
                        <a:rPr lang="en-US" sz="1200" dirty="0">
                          <a:latin typeface="Century Gothic" panose="020B0502020202020204" pitchFamily="34" charset="0"/>
                        </a:rPr>
                        <a:t> Model</a:t>
                      </a:r>
                    </a:p>
                  </a:txBody>
                  <a:tcPr/>
                </a:tc>
                <a:tc>
                  <a:txBody>
                    <a:bodyPr/>
                    <a:lstStyle/>
                    <a:p>
                      <a:pPr algn="ctr"/>
                      <a:r>
                        <a:rPr lang="en-US" sz="1200" dirty="0">
                          <a:latin typeface="Century Gothic" panose="020B0502020202020204" pitchFamily="34" charset="0"/>
                        </a:rPr>
                        <a:t>OPR / CIP</a:t>
                      </a:r>
                    </a:p>
                  </a:txBody>
                  <a:tcPr/>
                </a:tc>
                <a:tc>
                  <a:txBody>
                    <a:bodyPr/>
                    <a:lstStyle/>
                    <a:p>
                      <a:pPr algn="ctr"/>
                      <a:r>
                        <a:rPr lang="en-US" sz="1200" dirty="0">
                          <a:latin typeface="Century Gothic" panose="020B0502020202020204" pitchFamily="34" charset="0"/>
                        </a:rPr>
                        <a:t>WMATA Responsibilities</a:t>
                      </a:r>
                    </a:p>
                  </a:txBody>
                  <a:tcPr/>
                </a:tc>
                <a:extLst>
                  <a:ext uri="{0D108BD9-81ED-4DB2-BD59-A6C34878D82A}">
                    <a16:rowId xmlns:a16="http://schemas.microsoft.com/office/drawing/2014/main" val="188142310"/>
                  </a:ext>
                </a:extLst>
              </a:tr>
              <a:tr h="744948">
                <a:tc>
                  <a:txBody>
                    <a:bodyPr/>
                    <a:lstStyle/>
                    <a:p>
                      <a:pPr algn="ctr"/>
                      <a:r>
                        <a:rPr lang="en-US" sz="1200" dirty="0">
                          <a:latin typeface="Century Gothic" panose="020B050202020202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latin typeface="Century Gothic" panose="020B0502020202020204" pitchFamily="34" charset="0"/>
                        </a:rPr>
                        <a:t>Bus Tire</a:t>
                      </a:r>
                      <a:r>
                        <a:rPr lang="en-US" sz="1050" baseline="0" dirty="0">
                          <a:latin typeface="Century Gothic" panose="020B0502020202020204" pitchFamily="34" charset="0"/>
                        </a:rPr>
                        <a:t> Leasing </a:t>
                      </a:r>
                      <a:endParaRPr lang="en-US" sz="105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dirty="0">
                        <a:latin typeface="Century Gothic" panose="020B0502020202020204" pitchFamily="34" charset="0"/>
                      </a:endParaRPr>
                    </a:p>
                  </a:txBody>
                  <a:tcPr/>
                </a:tc>
                <a:tc>
                  <a:txBody>
                    <a:bodyPr/>
                    <a:lstStyle/>
                    <a:p>
                      <a:pPr marL="0" indent="0">
                        <a:buFont typeface="Arial" panose="020B0604020202020204" pitchFamily="34" charset="0"/>
                        <a:buNone/>
                      </a:pPr>
                      <a:r>
                        <a:rPr lang="en-US" sz="1050" dirty="0">
                          <a:latin typeface="Century Gothic" panose="020B0502020202020204" pitchFamily="34" charset="0"/>
                        </a:rPr>
                        <a:t>Provides leased tires for the bus fleet, which WMATA pays for by mileage.</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Goodyear </a:t>
                      </a:r>
                    </a:p>
                  </a:txBody>
                  <a:tcPr/>
                </a:tc>
                <a:tc>
                  <a:txBody>
                    <a:bodyPr/>
                    <a:lstStyle/>
                    <a:p>
                      <a:pPr marL="285750" indent="-285750">
                        <a:buFont typeface="Arial" panose="020B0604020202020204" pitchFamily="34" charset="0"/>
                        <a:buChar char="•"/>
                      </a:pPr>
                      <a:r>
                        <a:rPr lang="en-US" sz="1100" baseline="0" dirty="0">
                          <a:latin typeface="Century Gothic" panose="020B0502020202020204" pitchFamily="34" charset="0"/>
                        </a:rPr>
                        <a:t>(1) Supervisor on-site</a:t>
                      </a:r>
                    </a:p>
                    <a:p>
                      <a:pPr marL="285750" indent="-285750">
                        <a:buFont typeface="Arial" panose="020B0604020202020204" pitchFamily="34" charset="0"/>
                        <a:buChar char="•"/>
                      </a:pPr>
                      <a:r>
                        <a:rPr lang="en-US" sz="1100" baseline="0" dirty="0">
                          <a:latin typeface="Century Gothic" panose="020B0502020202020204" pitchFamily="34" charset="0"/>
                        </a:rPr>
                        <a:t>(14) Technicians </a:t>
                      </a:r>
                    </a:p>
                  </a:txBody>
                  <a:tcPr/>
                </a:tc>
                <a:tc>
                  <a:txBody>
                    <a:bodyPr/>
                    <a:lstStyle/>
                    <a:p>
                      <a:pPr marL="0" indent="0" algn="ctr">
                        <a:buFont typeface="Arial" panose="020B0604020202020204" pitchFamily="34" charset="0"/>
                        <a:buNone/>
                      </a:pPr>
                      <a:r>
                        <a:rPr lang="en-US" sz="1100" baseline="0" dirty="0" err="1">
                          <a:latin typeface="Century Gothic" panose="020B0502020202020204" pitchFamily="34" charset="0"/>
                        </a:rPr>
                        <a:t>OPR</a:t>
                      </a:r>
                      <a:endParaRPr lang="en-US" sz="1100" baseline="0" dirty="0">
                        <a:latin typeface="Century Gothic" panose="020B0502020202020204" pitchFamily="34" charset="0"/>
                      </a:endParaRPr>
                    </a:p>
                  </a:txBody>
                  <a:tcPr/>
                </a:tc>
                <a:tc>
                  <a:txBody>
                    <a:bodyPr/>
                    <a:lstStyle/>
                    <a:p>
                      <a:pPr marL="0" indent="0">
                        <a:buFont typeface="Arial" panose="020B0604020202020204" pitchFamily="34" charset="0"/>
                        <a:buNone/>
                      </a:pPr>
                      <a:r>
                        <a:rPr lang="en-US" sz="1100" baseline="0" dirty="0">
                          <a:latin typeface="Century Gothic" panose="020B0502020202020204" pitchFamily="34" charset="0"/>
                        </a:rPr>
                        <a:t>This service is turnkey to provide WMATA a supply of tires for WMATA installation. </a:t>
                      </a:r>
                    </a:p>
                  </a:txBody>
                  <a:tcPr/>
                </a:tc>
                <a:extLst>
                  <a:ext uri="{0D108BD9-81ED-4DB2-BD59-A6C34878D82A}">
                    <a16:rowId xmlns:a16="http://schemas.microsoft.com/office/drawing/2014/main" val="1995789072"/>
                  </a:ext>
                </a:extLst>
              </a:tr>
              <a:tr h="579404">
                <a:tc>
                  <a:txBody>
                    <a:bodyPr/>
                    <a:lstStyle/>
                    <a:p>
                      <a:pPr algn="ctr"/>
                      <a:r>
                        <a:rPr lang="en-US" sz="1200" dirty="0">
                          <a:latin typeface="Century Gothic" panose="020B0502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dirty="0">
                          <a:latin typeface="Century Gothic" panose="020B0502020202020204" pitchFamily="34" charset="0"/>
                        </a:rPr>
                        <a:t>Interior Bus Cleaning</a:t>
                      </a:r>
                    </a:p>
                    <a:p>
                      <a:endParaRPr lang="en-US" sz="1050" dirty="0">
                        <a:latin typeface="Century Gothic" panose="020B0502020202020204" pitchFamily="34" charset="0"/>
                      </a:endParaRPr>
                    </a:p>
                  </a:txBody>
                  <a:tcPr/>
                </a:tc>
                <a:tc>
                  <a:txBody>
                    <a:bodyPr/>
                    <a:lstStyle/>
                    <a:p>
                      <a:pPr marL="0" indent="0">
                        <a:buFont typeface="Arial" panose="020B0604020202020204" pitchFamily="34" charset="0"/>
                        <a:buNone/>
                      </a:pPr>
                      <a:r>
                        <a:rPr lang="en-US" sz="1050" dirty="0">
                          <a:latin typeface="Century Gothic" panose="020B0502020202020204" pitchFamily="34" charset="0"/>
                        </a:rPr>
                        <a:t>Performs interior cleaning every 16 days for each bus, providing labor &amp; materials to perform service.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Hands-On</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(30) FTEs</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txBody>
                  <a:tcPr/>
                </a:tc>
                <a:extLst>
                  <a:ext uri="{0D108BD9-81ED-4DB2-BD59-A6C34878D82A}">
                    <a16:rowId xmlns:a16="http://schemas.microsoft.com/office/drawing/2014/main" val="2492603681"/>
                  </a:ext>
                </a:extLst>
              </a:tr>
              <a:tr h="910491">
                <a:tc>
                  <a:txBody>
                    <a:bodyPr/>
                    <a:lstStyle/>
                    <a:p>
                      <a:pPr algn="ctr"/>
                      <a:r>
                        <a:rPr lang="en-US" sz="1200" dirty="0">
                          <a:latin typeface="Century Gothic" panose="020B0502020202020204" pitchFamily="34" charset="0"/>
                        </a:rPr>
                        <a:t>3</a:t>
                      </a:r>
                    </a:p>
                  </a:txBody>
                  <a:tcPr/>
                </a:tc>
                <a:tc>
                  <a:txBody>
                    <a:bodyPr/>
                    <a:lstStyle/>
                    <a:p>
                      <a:r>
                        <a:rPr lang="en-US" sz="1050" dirty="0">
                          <a:latin typeface="Century Gothic" panose="020B0502020202020204" pitchFamily="34" charset="0"/>
                        </a:rPr>
                        <a:t>Heavy Duty Transit Bus CCTV Preventative &amp; Corrective Maintenance </a:t>
                      </a:r>
                    </a:p>
                  </a:txBody>
                  <a:tcPr/>
                </a:tc>
                <a:tc>
                  <a:txBody>
                    <a:bodyPr/>
                    <a:lstStyle/>
                    <a:p>
                      <a:pPr marL="0" indent="0">
                        <a:buFont typeface="Arial" panose="020B0604020202020204" pitchFamily="34" charset="0"/>
                        <a:buNone/>
                      </a:pPr>
                      <a:r>
                        <a:rPr lang="en-US" sz="1050" dirty="0">
                          <a:latin typeface="Century Gothic" panose="020B0502020202020204" pitchFamily="34" charset="0"/>
                        </a:rPr>
                        <a:t>Performs the preventative &amp; corrective maintenance associated with bus fleet CCTV system, providing labor &amp; materials to perform service.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Apollo</a:t>
                      </a:r>
                    </a:p>
                  </a:txBody>
                  <a:tcPr/>
                </a:tc>
                <a:tc>
                  <a:txBody>
                    <a:bodyPr/>
                    <a:lstStyle/>
                    <a:p>
                      <a:pPr marL="171450" indent="-171450">
                        <a:buFont typeface="Arial" panose="020B0604020202020204" pitchFamily="34" charset="0"/>
                        <a:buChar char="•"/>
                      </a:pPr>
                      <a:r>
                        <a:rPr lang="en-US" sz="1100" dirty="0">
                          <a:latin typeface="Century Gothic" panose="020B0502020202020204" pitchFamily="34" charset="0"/>
                        </a:rPr>
                        <a:t>(11) Technicians </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only project management oversight. </a:t>
                      </a:r>
                    </a:p>
                    <a:p>
                      <a:pPr marL="0" indent="0">
                        <a:buFont typeface="Arial" panose="020B0604020202020204" pitchFamily="34" charset="0"/>
                        <a:buNone/>
                      </a:pPr>
                      <a:endParaRPr lang="en-US" sz="1100" dirty="0">
                        <a:latin typeface="Century Gothic" panose="020B0502020202020204" pitchFamily="34" charset="0"/>
                      </a:endParaRPr>
                    </a:p>
                  </a:txBody>
                  <a:tcPr/>
                </a:tc>
                <a:extLst>
                  <a:ext uri="{0D108BD9-81ED-4DB2-BD59-A6C34878D82A}">
                    <a16:rowId xmlns:a16="http://schemas.microsoft.com/office/drawing/2014/main" val="4000311438"/>
                  </a:ext>
                </a:extLst>
              </a:tr>
              <a:tr h="910491">
                <a:tc>
                  <a:txBody>
                    <a:bodyPr/>
                    <a:lstStyle/>
                    <a:p>
                      <a:pPr algn="ctr"/>
                      <a:r>
                        <a:rPr lang="en-US" sz="1200" dirty="0">
                          <a:latin typeface="Century Gothic" panose="020B0502020202020204" pitchFamily="34" charset="0"/>
                        </a:rPr>
                        <a:t>4</a:t>
                      </a:r>
                    </a:p>
                  </a:txBody>
                  <a:tcPr/>
                </a:tc>
                <a:tc>
                  <a:txBody>
                    <a:bodyPr/>
                    <a:lstStyle/>
                    <a:p>
                      <a:r>
                        <a:rPr lang="en-US" sz="1050" dirty="0">
                          <a:latin typeface="Century Gothic" panose="020B0502020202020204" pitchFamily="34" charset="0"/>
                        </a:rPr>
                        <a:t>Heavy Duty Transit Bus CCTV Lifecycle Replacement Program</a:t>
                      </a:r>
                    </a:p>
                  </a:txBody>
                  <a:tcPr/>
                </a:tc>
                <a:tc>
                  <a:txBody>
                    <a:bodyPr/>
                    <a:lstStyle/>
                    <a:p>
                      <a:pPr marL="0" indent="0">
                        <a:buFont typeface="Arial" panose="020B0604020202020204" pitchFamily="34" charset="0"/>
                        <a:buNone/>
                      </a:pPr>
                      <a:r>
                        <a:rPr lang="en-US" sz="1050" dirty="0">
                          <a:latin typeface="Century Gothic" panose="020B0502020202020204" pitchFamily="34" charset="0"/>
                        </a:rPr>
                        <a:t>Completes the removal and replacement of new CCTV systems for camera systems beyond lifecycle.  This includes labor &amp; materials to perform this service.  </a:t>
                      </a: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Apollo</a:t>
                      </a:r>
                    </a:p>
                  </a:txBody>
                  <a:tcPr/>
                </a:tc>
                <a:tc>
                  <a:txBody>
                    <a:bodyPr/>
                    <a:lstStyle/>
                    <a:p>
                      <a:pPr marL="171450" marR="0" lvl="0" indent="-171450" algn="l" defTabSz="60946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Century Gothic" panose="020B0502020202020204" pitchFamily="34" charset="0"/>
                        </a:rPr>
                        <a:t>(2) Technicians </a:t>
                      </a:r>
                    </a:p>
                    <a:p>
                      <a:pPr marL="0" indent="0">
                        <a:buFont typeface="Arial" panose="020B0604020202020204" pitchFamily="34" charset="0"/>
                        <a:buNone/>
                      </a:pP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a:latin typeface="Century Gothic" panose="020B0502020202020204" pitchFamily="34" charset="0"/>
                        </a:rPr>
                        <a:t>CIP</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only project management oversight.</a:t>
                      </a:r>
                    </a:p>
                  </a:txBody>
                  <a:tcPr/>
                </a:tc>
                <a:extLst>
                  <a:ext uri="{0D108BD9-81ED-4DB2-BD59-A6C34878D82A}">
                    <a16:rowId xmlns:a16="http://schemas.microsoft.com/office/drawing/2014/main" val="598026595"/>
                  </a:ext>
                </a:extLst>
              </a:tr>
              <a:tr h="1076035">
                <a:tc>
                  <a:txBody>
                    <a:bodyPr/>
                    <a:lstStyle/>
                    <a:p>
                      <a:pPr algn="ctr"/>
                      <a:r>
                        <a:rPr lang="en-US" sz="1200" dirty="0">
                          <a:latin typeface="Century Gothic" panose="020B0502020202020204" pitchFamily="34" charset="0"/>
                        </a:rPr>
                        <a:t>5</a:t>
                      </a:r>
                    </a:p>
                  </a:txBody>
                  <a:tcPr/>
                </a:tc>
                <a:tc>
                  <a:txBody>
                    <a:bodyPr/>
                    <a:lstStyle/>
                    <a:p>
                      <a:r>
                        <a:rPr lang="en-US" sz="1050" dirty="0">
                          <a:latin typeface="Century Gothic" panose="020B0502020202020204" pitchFamily="34" charset="0"/>
                        </a:rPr>
                        <a:t>Heavy Duty Transit Bus Fire Suppression Preventative &amp; Corrective Maintenance</a:t>
                      </a: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3A3838"/>
                          </a:solidFill>
                          <a:effectLst/>
                          <a:uLnTx/>
                          <a:uFillTx/>
                          <a:latin typeface="Century Gothic" panose="020B0502020202020204" pitchFamily="34" charset="0"/>
                          <a:ea typeface="+mn-ea"/>
                          <a:cs typeface="+mn-cs"/>
                        </a:rPr>
                        <a:t>Performs the preventative &amp; corrective maintenance associated with the bus fleet fire suppression &amp; gas detection systems, providing labor &amp; materials to perform service. </a:t>
                      </a: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Fireline</a:t>
                      </a:r>
                      <a:endParaRPr lang="en-US" sz="1100" dirty="0">
                        <a:latin typeface="Century Gothic" panose="020B0502020202020204" pitchFamily="34" charset="0"/>
                      </a:endParaRPr>
                    </a:p>
                  </a:txBody>
                  <a:tcPr/>
                </a:tc>
                <a:tc>
                  <a:txBody>
                    <a:bodyPr/>
                    <a:lstStyle/>
                    <a:p>
                      <a:pPr marL="171450" marR="0" lvl="0" indent="-171450" algn="l" defTabSz="60946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3A3838"/>
                          </a:solidFill>
                          <a:effectLst/>
                          <a:uLnTx/>
                          <a:uFillTx/>
                          <a:latin typeface="Century Gothic" panose="020B0502020202020204" pitchFamily="34" charset="0"/>
                          <a:ea typeface="+mn-ea"/>
                          <a:cs typeface="+mn-cs"/>
                        </a:rPr>
                        <a:t>(4) Technicians </a:t>
                      </a:r>
                    </a:p>
                    <a:p>
                      <a:pPr marL="0" indent="0">
                        <a:buFont typeface="Arial" panose="020B0604020202020204" pitchFamily="34" charset="0"/>
                        <a:buNone/>
                      </a:pPr>
                      <a:endParaRPr lang="en-US" sz="1100" dirty="0">
                        <a:latin typeface="Century Gothic" panose="020B0502020202020204" pitchFamily="34" charset="0"/>
                      </a:endParaRPr>
                    </a:p>
                  </a:txBody>
                  <a:tcPr/>
                </a:tc>
                <a:tc>
                  <a:txBody>
                    <a:bodyPr/>
                    <a:lstStyle/>
                    <a:p>
                      <a:pPr marL="0" indent="0" algn="ctr">
                        <a:buFont typeface="Arial" panose="020B0604020202020204" pitchFamily="34" charset="0"/>
                        <a:buNone/>
                      </a:pPr>
                      <a:r>
                        <a:rPr lang="en-US" sz="1100" dirty="0" err="1">
                          <a:latin typeface="Century Gothic" panose="020B0502020202020204" pitchFamily="34" charset="0"/>
                        </a:rPr>
                        <a:t>OPR</a:t>
                      </a:r>
                      <a:endParaRPr lang="en-US" sz="1100" dirty="0">
                        <a:latin typeface="Century Gothic" panose="020B0502020202020204" pitchFamily="34" charset="0"/>
                      </a:endParaRPr>
                    </a:p>
                  </a:txBody>
                  <a:tcPr/>
                </a:tc>
                <a:tc>
                  <a:txBody>
                    <a:bodyPr/>
                    <a:lstStyle/>
                    <a:p>
                      <a:pPr marL="0" marR="0" lvl="0" indent="0" algn="l" defTabSz="609468"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aseline="0" dirty="0">
                          <a:latin typeface="Century Gothic" panose="020B0502020202020204" pitchFamily="34" charset="0"/>
                        </a:rPr>
                        <a:t>This service is turnkey to WMATA, very limited involvement.</a:t>
                      </a:r>
                    </a:p>
                    <a:p>
                      <a:pPr marL="0" indent="0">
                        <a:buFont typeface="Arial" panose="020B0604020202020204" pitchFamily="34" charset="0"/>
                        <a:buNone/>
                      </a:pPr>
                      <a:endParaRPr lang="en-US" sz="1100" dirty="0">
                        <a:latin typeface="Century Gothic" panose="020B0502020202020204" pitchFamily="34" charset="0"/>
                      </a:endParaRPr>
                    </a:p>
                  </a:txBody>
                  <a:tcPr/>
                </a:tc>
                <a:extLst>
                  <a:ext uri="{0D108BD9-81ED-4DB2-BD59-A6C34878D82A}">
                    <a16:rowId xmlns:a16="http://schemas.microsoft.com/office/drawing/2014/main" val="3895806880"/>
                  </a:ext>
                </a:extLst>
              </a:tr>
            </a:tbl>
          </a:graphicData>
        </a:graphic>
      </p:graphicFrame>
    </p:spTree>
    <p:extLst>
      <p:ext uri="{BB962C8B-B14F-4D97-AF65-F5344CB8AC3E}">
        <p14:creationId xmlns:p14="http://schemas.microsoft.com/office/powerpoint/2010/main" val="2002436774"/>
      </p:ext>
    </p:extLst>
  </p:cSld>
  <p:clrMapOvr>
    <a:masterClrMapping/>
  </p:clrMapOvr>
</p:sld>
</file>

<file path=ppt/theme/theme1.xml><?xml version="1.0" encoding="utf-8"?>
<a:theme xmlns:a="http://schemas.openxmlformats.org/drawingml/2006/main" name="Office Theme">
  <a:themeElements>
    <a:clrScheme name="Custom 6">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999999"/>
      </a:accent6>
      <a:hlink>
        <a:srgbClr val="0070C0"/>
      </a:hlink>
      <a:folHlink>
        <a:srgbClr val="00B05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E07C2743DE3645A7994EF063025107" ma:contentTypeVersion="10" ma:contentTypeDescription="Create a new document." ma:contentTypeScope="" ma:versionID="f1dfb44613239bad141e58fc8756157c">
  <xsd:schema xmlns:xsd="http://www.w3.org/2001/XMLSchema" xmlns:xs="http://www.w3.org/2001/XMLSchema" xmlns:p="http://schemas.microsoft.com/office/2006/metadata/properties" xmlns:ns2="0e96bcbb-a783-421b-8bc1-217a18626637" xmlns:ns3="dc046a53-5d1d-410e-bb98-305274721ed7" targetNamespace="http://schemas.microsoft.com/office/2006/metadata/properties" ma:root="true" ma:fieldsID="daa5de7610cbe7a02921f3c42f964f31" ns2:_="" ns3:_="">
    <xsd:import namespace="0e96bcbb-a783-421b-8bc1-217a18626637"/>
    <xsd:import namespace="dc046a53-5d1d-410e-bb98-305274721e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6bcbb-a783-421b-8bc1-217a186266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046a53-5d1d-410e-bb98-305274721e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62EF00-139B-4416-A200-7E4029368633}">
  <ds:schemaRefs>
    <ds:schemaRef ds:uri="http://schemas.microsoft.com/sharepoint/v3/contenttype/forms"/>
  </ds:schemaRefs>
</ds:datastoreItem>
</file>

<file path=customXml/itemProps2.xml><?xml version="1.0" encoding="utf-8"?>
<ds:datastoreItem xmlns:ds="http://schemas.openxmlformats.org/officeDocument/2006/customXml" ds:itemID="{ADF6ED69-1FE0-4807-AC12-1D9FB4109CC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e96bcbb-a783-421b-8bc1-217a18626637"/>
    <ds:schemaRef ds:uri="http://purl.org/dc/elements/1.1/"/>
    <ds:schemaRef ds:uri="http://schemas.microsoft.com/office/2006/metadata/properties"/>
    <ds:schemaRef ds:uri="dc046a53-5d1d-410e-bb98-305274721ed7"/>
    <ds:schemaRef ds:uri="http://www.w3.org/XML/1998/namespace"/>
    <ds:schemaRef ds:uri="http://purl.org/dc/dcmitype/"/>
  </ds:schemaRefs>
</ds:datastoreItem>
</file>

<file path=customXml/itemProps3.xml><?xml version="1.0" encoding="utf-8"?>
<ds:datastoreItem xmlns:ds="http://schemas.openxmlformats.org/officeDocument/2006/customXml" ds:itemID="{5E678F72-4C03-4922-9EBA-24106F0198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96bcbb-a783-421b-8bc1-217a18626637"/>
    <ds:schemaRef ds:uri="dc046a53-5d1d-410e-bb98-305274721e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3992</TotalTime>
  <Words>1942</Words>
  <Application>Microsoft Office PowerPoint</Application>
  <PresentationFormat>Custom</PresentationFormat>
  <Paragraphs>329</Paragraphs>
  <Slides>16</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Century Gothic</vt:lpstr>
      <vt:lpstr>Franklin Gothic Book</vt:lpstr>
      <vt:lpstr>Helvetica</vt:lpstr>
      <vt:lpstr>Helvetica Neue</vt:lpstr>
      <vt:lpstr>Lucida Grande</vt:lpstr>
      <vt:lpstr>Wingdings</vt:lpstr>
      <vt:lpstr>Office Theme</vt:lpstr>
      <vt:lpstr>Challenge of  Transit Bus Maintenance</vt:lpstr>
      <vt:lpstr>PowerPoint Presentation</vt:lpstr>
      <vt:lpstr>Bus Maintenance Organization</vt:lpstr>
      <vt:lpstr>Life of a Bus</vt:lpstr>
      <vt:lpstr>Life of a Bus – How we Manage the Fleet</vt:lpstr>
      <vt:lpstr>Resources</vt:lpstr>
      <vt:lpstr>Core Services</vt:lpstr>
      <vt:lpstr>Contract Maintenance</vt:lpstr>
      <vt:lpstr>What are the contracted services in BMNT?</vt:lpstr>
      <vt:lpstr>What are the contracted services in BMNT?</vt:lpstr>
      <vt:lpstr>What are the contracted services in BMNT?</vt:lpstr>
      <vt:lpstr>What are the contracted services in BMNT?</vt:lpstr>
      <vt:lpstr>What are the contracted services in BMNT?</vt:lpstr>
      <vt:lpstr>What are the contracted services in BMNT?</vt:lpstr>
      <vt:lpstr>What are the contracted services in BMNT?</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Name Here</dc:title>
  <dc:creator>Frost, Kathryn</dc:creator>
  <cp:lastModifiedBy>Alfred, Raphael W.</cp:lastModifiedBy>
  <cp:revision>49</cp:revision>
  <cp:lastPrinted>2018-04-06T17:51:53Z</cp:lastPrinted>
  <dcterms:created xsi:type="dcterms:W3CDTF">2018-02-01T21:28:46Z</dcterms:created>
  <dcterms:modified xsi:type="dcterms:W3CDTF">2019-08-09T16:59:10Z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0x0101001CE07C2743DE3645A7994EF063025107</vt:lpwstr>
  </property>
  <property fmtid="{D5CDD505-2E9C-101B-9397-08002B2CF9AE}" pid="3" name="AuthorIds_UIVersion_3072">
    <vt:lpwstr>252</vt:lpwstr>
  </property>
</Properties>
</file>