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0" r:id="rId5"/>
    <p:sldId id="263" r:id="rId6"/>
    <p:sldId id="257" r:id="rId7"/>
    <p:sldId id="268" r:id="rId8"/>
    <p:sldId id="259" r:id="rId9"/>
    <p:sldId id="261"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7" autoAdjust="0"/>
  </p:normalViewPr>
  <p:slideViewPr>
    <p:cSldViewPr snapToGrid="0">
      <p:cViewPr varScale="1">
        <p:scale>
          <a:sx n="79" d="100"/>
          <a:sy n="79" d="100"/>
        </p:scale>
        <p:origin x="773" y="62"/>
      </p:cViewPr>
      <p:guideLst/>
    </p:cSldViewPr>
  </p:slideViewPr>
  <p:notesTextViewPr>
    <p:cViewPr>
      <p:scale>
        <a:sx n="1" d="1"/>
        <a:sy n="1" d="1"/>
      </p:scale>
      <p:origin x="0" y="0"/>
    </p:cViewPr>
  </p:notesTextViewPr>
  <p:notesViewPr>
    <p:cSldViewPr snapToGrid="0">
      <p:cViewPr varScale="1">
        <p:scale>
          <a:sx n="88" d="100"/>
          <a:sy n="88" d="100"/>
        </p:scale>
        <p:origin x="30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7E56D-8DFB-4464-8084-6C89B53B295E}" type="datetimeFigureOut">
              <a:rPr lang="en-US" smtClean="0"/>
              <a:t>8/12/2019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C06A2-5220-44BD-818F-B2449E030179}" type="slidenum">
              <a:rPr lang="en-US" smtClean="0"/>
              <a:t>‹#›</a:t>
            </a:fld>
            <a:endParaRPr lang="en-US" dirty="0"/>
          </a:p>
        </p:txBody>
      </p:sp>
    </p:spTree>
    <p:extLst>
      <p:ext uri="{BB962C8B-B14F-4D97-AF65-F5344CB8AC3E}">
        <p14:creationId xmlns:p14="http://schemas.microsoft.com/office/powerpoint/2010/main" val="10680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t>
            </a:r>
            <a:r>
              <a:rPr lang="en-US" baseline="0" dirty="0"/>
              <a:t>t me take a few minutes to describe the complexities of the multiple jurisdictions that oversee WMATA. Most transit agencies deal with their local, county and state government elected officials and staff which is challenging in it’s own way but is limited to one state’s oversight.  Given our governance model we deal with two states, the District of Columbia, seven city and county entities.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F4C06A2-5220-44BD-818F-B2449E030179}" type="slidenum">
              <a:rPr lang="en-US" smtClean="0"/>
              <a:t>3</a:t>
            </a:fld>
            <a:endParaRPr lang="en-US" dirty="0"/>
          </a:p>
        </p:txBody>
      </p:sp>
    </p:spTree>
    <p:extLst>
      <p:ext uri="{BB962C8B-B14F-4D97-AF65-F5344CB8AC3E}">
        <p14:creationId xmlns:p14="http://schemas.microsoft.com/office/powerpoint/2010/main" val="147899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474" indent="-115474" defTabSz="615859">
              <a:buFont typeface="Arial" panose="020B0604020202020204" pitchFamily="34" charset="0"/>
              <a:buChar char="•"/>
            </a:pPr>
            <a:r>
              <a:rPr lang="en-US" altLang="en-US" sz="1100" dirty="0">
                <a:solidFill>
                  <a:srgbClr val="1F1F1F"/>
                </a:solidFill>
                <a:latin typeface="+mn-lt"/>
                <a:ea typeface="Tahoma" panose="020B0604030504040204" pitchFamily="34" charset="0"/>
                <a:cs typeface="Tahoma" panose="020B0604030504040204" pitchFamily="34" charset="0"/>
              </a:rPr>
              <a:t>Metro also has a strong and unique federal relationship</a:t>
            </a:r>
          </a:p>
          <a:p>
            <a:pPr marL="115474" indent="-115474" defTabSz="615859">
              <a:buFont typeface="Arial" panose="020B0604020202020204" pitchFamily="34" charset="0"/>
              <a:buChar char="•"/>
            </a:pPr>
            <a:r>
              <a:rPr lang="en-US" sz="1100" dirty="0">
                <a:solidFill>
                  <a:srgbClr val="1F1F1F"/>
                </a:solidFill>
                <a:latin typeface="+mn-lt"/>
              </a:rPr>
              <a:t>More than half of Metrorail stations serve federal facilities</a:t>
            </a:r>
          </a:p>
          <a:p>
            <a:pPr marL="115474" indent="-115474" defTabSz="628546">
              <a:buFont typeface="Arial" panose="020B0604020202020204" pitchFamily="34" charset="0"/>
              <a:buChar char="•"/>
              <a:defRPr/>
            </a:pPr>
            <a:r>
              <a:rPr lang="en-US" altLang="en-US" sz="1100" dirty="0">
                <a:solidFill>
                  <a:srgbClr val="1F1F1F"/>
                </a:solidFill>
                <a:latin typeface="+mn-lt"/>
                <a:ea typeface="Tahoma" panose="020B0604030504040204" pitchFamily="34" charset="0"/>
                <a:cs typeface="Tahoma" panose="020B0604030504040204" pitchFamily="34" charset="0"/>
              </a:rPr>
              <a:t>In addition to moving visitors to the nation’s capital, </a:t>
            </a:r>
            <a:r>
              <a:rPr lang="en-US" sz="1100" dirty="0">
                <a:solidFill>
                  <a:srgbClr val="1F1F1F"/>
                </a:solidFill>
                <a:latin typeface="+mn-lt"/>
                <a:ea typeface="Tahoma" panose="020B0604030504040204" pitchFamily="34" charset="0"/>
                <a:cs typeface="Tahoma" panose="020B0604030504040204" pitchFamily="34" charset="0"/>
              </a:rPr>
              <a:t>Metro also provides transportation for thousands of U.S. government employees – moving employees of 277 federal agencies (federal</a:t>
            </a:r>
            <a:r>
              <a:rPr lang="en-US" sz="1100" baseline="0" dirty="0">
                <a:solidFill>
                  <a:srgbClr val="1F1F1F"/>
                </a:solidFill>
                <a:latin typeface="+mn-lt"/>
                <a:ea typeface="Tahoma" panose="020B0604030504040204" pitchFamily="34" charset="0"/>
                <a:cs typeface="Tahoma" panose="020B0604030504040204" pitchFamily="34" charset="0"/>
              </a:rPr>
              <a:t> employees are ~1/3</a:t>
            </a:r>
            <a:r>
              <a:rPr lang="en-US" sz="1100" dirty="0">
                <a:solidFill>
                  <a:srgbClr val="1F1F1F"/>
                </a:solidFill>
                <a:latin typeface="+mn-lt"/>
                <a:ea typeface="Tahoma" panose="020B0604030504040204" pitchFamily="34" charset="0"/>
                <a:cs typeface="Tahoma" panose="020B0604030504040204" pitchFamily="34" charset="0"/>
              </a:rPr>
              <a:t> peak A.M. commuters) - including those traveling to and from defense agencies, such as the Pentagon and the Department of Homeland Security.  </a:t>
            </a:r>
          </a:p>
          <a:p>
            <a:pPr marL="116089" indent="-116089">
              <a:lnSpc>
                <a:spcPct val="90000"/>
              </a:lnSpc>
              <a:spcAft>
                <a:spcPts val="410"/>
              </a:spcAft>
              <a:buFontTx/>
              <a:buChar char="•"/>
            </a:pPr>
            <a:r>
              <a:rPr lang="en-US" sz="1100" dirty="0">
                <a:solidFill>
                  <a:srgbClr val="1F1F1F"/>
                </a:solidFill>
                <a:latin typeface="+mn-lt"/>
                <a:ea typeface="Tahoma" panose="020B0604030504040204" pitchFamily="34" charset="0"/>
                <a:cs typeface="Tahoma" panose="020B0604030504040204" pitchFamily="34" charset="0"/>
              </a:rPr>
              <a:t>Further, Metro has proven essential in a time of crisis, including evacuation for weather events and national emergencies (such as 9/11).  Metrorail can enable the evacuation of more than 120,000 people per hour.</a:t>
            </a:r>
          </a:p>
          <a:p>
            <a:pPr marL="0" indent="0">
              <a:buFont typeface="Arial" panose="020B0604020202020204" pitchFamily="34" charset="0"/>
              <a:buNone/>
            </a:pPr>
            <a:endParaRPr lang="en-US" sz="1100" dirty="0">
              <a:solidFill>
                <a:srgbClr val="1F1F1F"/>
              </a:solidFill>
              <a:latin typeface="+mn-lt"/>
            </a:endParaRPr>
          </a:p>
        </p:txBody>
      </p:sp>
      <p:sp>
        <p:nvSpPr>
          <p:cNvPr id="4" name="Slide Number Placeholder 3"/>
          <p:cNvSpPr>
            <a:spLocks noGrp="1"/>
          </p:cNvSpPr>
          <p:nvPr>
            <p:ph type="sldNum" sz="quarter" idx="10"/>
          </p:nvPr>
        </p:nvSpPr>
        <p:spPr/>
        <p:txBody>
          <a:bodyPr/>
          <a:lstStyle/>
          <a:p>
            <a:fld id="{439971FE-6597-49CC-844B-906381CD88ED}" type="slidenum">
              <a:rPr lang="en-US" smtClean="0"/>
              <a:t>5</a:t>
            </a:fld>
            <a:endParaRPr lang="en-US" dirty="0"/>
          </a:p>
        </p:txBody>
      </p:sp>
    </p:spTree>
    <p:extLst>
      <p:ext uri="{BB962C8B-B14F-4D97-AF65-F5344CB8AC3E}">
        <p14:creationId xmlns:p14="http://schemas.microsoft.com/office/powerpoint/2010/main" val="131161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all transit agencies in the U.S. have a relationship with their Congressional delegation and are subject to oversight ours is unique. </a:t>
            </a:r>
          </a:p>
          <a:p>
            <a:endParaRPr lang="en-US" dirty="0"/>
          </a:p>
          <a:p>
            <a:endParaRPr lang="en-US" dirty="0"/>
          </a:p>
          <a:p>
            <a:r>
              <a:rPr lang="en-US" dirty="0"/>
              <a:t>In addition to the obvious transportation and funding committees on Capitol Hill with jurisdiction over transit. Because of the governance structure that was set up when the agency was created we are subject to oversight by the House and Senate Oversight committees and the Judiciary committee. Both committees have been a little busy so far this session but are still paying careful attention to issues here at Metro. </a:t>
            </a:r>
          </a:p>
          <a:p>
            <a:endParaRPr lang="en-US" dirty="0"/>
          </a:p>
          <a:p>
            <a:endParaRPr lang="en-US" dirty="0"/>
          </a:p>
          <a:p>
            <a:r>
              <a:rPr lang="en-US" dirty="0"/>
              <a:t>We also deal with the Administration committees in the House and Senate on a variety of issues including things like the historic preservation sensitivities of putting a canopy up over the entrance at our Capitol South station. While permitting and sighting of structures a rail stations are complicated at all transit agencies, having the Architect for the Capitol involved in that project creates some very interesting dynamics. </a:t>
            </a:r>
          </a:p>
        </p:txBody>
      </p:sp>
      <p:sp>
        <p:nvSpPr>
          <p:cNvPr id="4" name="Slide Number Placeholder 3"/>
          <p:cNvSpPr>
            <a:spLocks noGrp="1"/>
          </p:cNvSpPr>
          <p:nvPr>
            <p:ph type="sldNum" sz="quarter" idx="10"/>
          </p:nvPr>
        </p:nvSpPr>
        <p:spPr/>
        <p:txBody>
          <a:bodyPr/>
          <a:lstStyle/>
          <a:p>
            <a:fld id="{7F4C06A2-5220-44BD-818F-B2449E030179}" type="slidenum">
              <a:rPr lang="en-US" smtClean="0"/>
              <a:t>6</a:t>
            </a:fld>
            <a:endParaRPr lang="en-US" dirty="0"/>
          </a:p>
        </p:txBody>
      </p:sp>
    </p:spTree>
    <p:extLst>
      <p:ext uri="{BB962C8B-B14F-4D97-AF65-F5344CB8AC3E}">
        <p14:creationId xmlns:p14="http://schemas.microsoft.com/office/powerpoint/2010/main" val="317453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have described some of the complexities we are navigating. Now let me turn to some of the ways we manage to ensure WMATA’s priorities are addressed by all of our jurisdictional partners. First, the government relations department at WAMTA is structured as you can see from the org chart is there is a government relations officer assigned to cover each jurisdiction – DC, VA, MD , Capitol Hill and federal government. What’s not obvious by looking at the org chart is the deliberate collaboration that takes place between the government relations team to ensure that elected officials and staff focus on the regional needs of our system. </a:t>
            </a:r>
            <a:endParaRPr lang="en-US" dirty="0"/>
          </a:p>
          <a:p>
            <a:endParaRPr lang="en-US" dirty="0"/>
          </a:p>
        </p:txBody>
      </p:sp>
      <p:sp>
        <p:nvSpPr>
          <p:cNvPr id="4" name="Slide Number Placeholder 3"/>
          <p:cNvSpPr>
            <a:spLocks noGrp="1"/>
          </p:cNvSpPr>
          <p:nvPr>
            <p:ph type="sldNum" sz="quarter" idx="10"/>
          </p:nvPr>
        </p:nvSpPr>
        <p:spPr/>
        <p:txBody>
          <a:bodyPr/>
          <a:lstStyle/>
          <a:p>
            <a:fld id="{7F4C06A2-5220-44BD-818F-B2449E030179}" type="slidenum">
              <a:rPr lang="en-US" smtClean="0"/>
              <a:t>7</a:t>
            </a:fld>
            <a:endParaRPr lang="en-US" dirty="0"/>
          </a:p>
        </p:txBody>
      </p:sp>
    </p:spTree>
    <p:extLst>
      <p:ext uri="{BB962C8B-B14F-4D97-AF65-F5344CB8AC3E}">
        <p14:creationId xmlns:p14="http://schemas.microsoft.com/office/powerpoint/2010/main" val="341673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have described some of the complexities we are navigating. Now let me turn some of the ways we manage those complexities. We use multiple avenues to ensure we are covering the hundreds of staff and elected officials involved in WMATA oversight. </a:t>
            </a:r>
            <a:endParaRPr lang="en-US" dirty="0"/>
          </a:p>
        </p:txBody>
      </p:sp>
      <p:sp>
        <p:nvSpPr>
          <p:cNvPr id="4" name="Slide Number Placeholder 3"/>
          <p:cNvSpPr>
            <a:spLocks noGrp="1"/>
          </p:cNvSpPr>
          <p:nvPr>
            <p:ph type="sldNum" sz="quarter" idx="10"/>
          </p:nvPr>
        </p:nvSpPr>
        <p:spPr/>
        <p:txBody>
          <a:bodyPr/>
          <a:lstStyle/>
          <a:p>
            <a:fld id="{7F4C06A2-5220-44BD-818F-B2449E030179}" type="slidenum">
              <a:rPr lang="en-US" smtClean="0"/>
              <a:t>8</a:t>
            </a:fld>
            <a:endParaRPr lang="en-US" dirty="0"/>
          </a:p>
        </p:txBody>
      </p:sp>
    </p:spTree>
    <p:extLst>
      <p:ext uri="{BB962C8B-B14F-4D97-AF65-F5344CB8AC3E}">
        <p14:creationId xmlns:p14="http://schemas.microsoft.com/office/powerpoint/2010/main" val="346187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26EC-A548-4C32-ACFA-70BAD88349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1E31B3-D8FE-4FB0-87CA-CAEA8E122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24C236-497C-4809-A56D-D250B854C81F}"/>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5" name="Footer Placeholder 4">
            <a:extLst>
              <a:ext uri="{FF2B5EF4-FFF2-40B4-BE49-F238E27FC236}">
                <a16:creationId xmlns:a16="http://schemas.microsoft.com/office/drawing/2014/main" id="{0D2446A0-17FF-4725-B308-4478C63FD7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1885EC-C900-465B-BA7F-15F238FEA6DB}"/>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313265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9A42-6705-4FE2-A5C9-CBA18E2194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A6ED2-ECA7-4551-83F7-414F1A449C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0AD4A-D89D-4DFA-8E06-FEAC04D0213B}"/>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5" name="Footer Placeholder 4">
            <a:extLst>
              <a:ext uri="{FF2B5EF4-FFF2-40B4-BE49-F238E27FC236}">
                <a16:creationId xmlns:a16="http://schemas.microsoft.com/office/drawing/2014/main" id="{5C430A20-6D40-41A1-8368-7CF38A3FA3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F847B6-7C79-472A-A6BC-E6E1136F99FA}"/>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16296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693CE9-2421-4D6E-A435-8337EA940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2D66C4-7285-4EB3-B886-9EF1DC5592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F8303-22DC-4317-B753-426AA5D779C5}"/>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5" name="Footer Placeholder 4">
            <a:extLst>
              <a:ext uri="{FF2B5EF4-FFF2-40B4-BE49-F238E27FC236}">
                <a16:creationId xmlns:a16="http://schemas.microsoft.com/office/drawing/2014/main" id="{21CB6144-6CC0-47B3-BE0E-66750AA464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FDC76F-49AB-4ED9-8832-4C34047559D2}"/>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4151707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mple Text with System Map">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700" y="1707446"/>
            <a:ext cx="639861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1" y="730371"/>
            <a:ext cx="11658600"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dirty="0"/>
              <a:t>WASHINGTON METROPOLITAN AREA TRANSIT AUTHORITY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7804" y="954112"/>
            <a:ext cx="5057412" cy="5056095"/>
          </a:xfrm>
          <a:prstGeom prst="rect">
            <a:avLst/>
          </a:prstGeom>
        </p:spPr>
      </p:pic>
      <p:sp>
        <p:nvSpPr>
          <p:cNvPr id="9" name="Text Placeholder 3"/>
          <p:cNvSpPr>
            <a:spLocks noGrp="1"/>
          </p:cNvSpPr>
          <p:nvPr>
            <p:ph type="body" sz="quarter" idx="10" hasCustomPrompt="1"/>
          </p:nvPr>
        </p:nvSpPr>
        <p:spPr>
          <a:xfrm>
            <a:off x="266770" y="0"/>
            <a:ext cx="6859786"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557724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MTRO_Metal_TITLE_BACKGROUND_newConfetti_3.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0" cy="6857888"/>
          </a:xfrm>
          <a:prstGeom prst="rect">
            <a:avLst/>
          </a:prstGeom>
        </p:spPr>
      </p:pic>
      <p:sp>
        <p:nvSpPr>
          <p:cNvPr id="8" name="Title 1"/>
          <p:cNvSpPr>
            <a:spLocks noGrp="1"/>
          </p:cNvSpPr>
          <p:nvPr>
            <p:ph type="title" hasCustomPrompt="1"/>
          </p:nvPr>
        </p:nvSpPr>
        <p:spPr>
          <a:xfrm>
            <a:off x="593198" y="1371601"/>
            <a:ext cx="7947909" cy="1565563"/>
          </a:xfrm>
          <a:prstGeom prst="rect">
            <a:avLst/>
          </a:prstGeom>
        </p:spPr>
        <p:txBody>
          <a:bodyPr anchor="t">
            <a:noAutofit/>
          </a:bodyPr>
          <a:lstStyle>
            <a:lvl1pPr>
              <a:defRPr sz="5400" baseline="0">
                <a:solidFill>
                  <a:srgbClr val="1F4E79"/>
                </a:solidFill>
                <a:latin typeface="Helvetica"/>
                <a:cs typeface="Helvetica"/>
              </a:defRPr>
            </a:lvl1pPr>
          </a:lstStyle>
          <a:p>
            <a:r>
              <a:rPr lang="en-US" dirty="0"/>
              <a:t>Presentation Title</a:t>
            </a:r>
            <a:br>
              <a:rPr lang="en-US" dirty="0"/>
            </a:br>
            <a:r>
              <a:rPr lang="en-US" dirty="0"/>
              <a:t>Name Here</a:t>
            </a:r>
          </a:p>
        </p:txBody>
      </p:sp>
      <p:sp>
        <p:nvSpPr>
          <p:cNvPr id="9" name="Text Placeholder 14"/>
          <p:cNvSpPr>
            <a:spLocks noGrp="1"/>
          </p:cNvSpPr>
          <p:nvPr>
            <p:ph type="body" sz="quarter" idx="10" hasCustomPrompt="1"/>
          </p:nvPr>
        </p:nvSpPr>
        <p:spPr>
          <a:xfrm>
            <a:off x="606649" y="3321666"/>
            <a:ext cx="5123291" cy="900112"/>
          </a:xfrm>
          <a:prstGeom prst="rect">
            <a:avLst/>
          </a:prstGeom>
        </p:spPr>
        <p:txBody>
          <a:bodyPr/>
          <a:lstStyle>
            <a:lvl1pPr marL="0" indent="0">
              <a:buFontTx/>
              <a:buNone/>
              <a:defRPr sz="2400">
                <a:solidFill>
                  <a:srgbClr val="1F4E79"/>
                </a:solidFill>
                <a:latin typeface="Helvetica" charset="0"/>
                <a:ea typeface="Helvetica" charset="0"/>
                <a:cs typeface="Helvetica" charset="0"/>
              </a:defRPr>
            </a:lvl1pPr>
          </a:lstStyle>
          <a:p>
            <a:pPr lvl="0"/>
            <a:r>
              <a:rPr lang="en-US" dirty="0"/>
              <a:t>SUBHEAD FOR PRESENTATION</a:t>
            </a:r>
          </a:p>
        </p:txBody>
      </p:sp>
      <p:sp>
        <p:nvSpPr>
          <p:cNvPr id="10" name="Text Placeholder 16"/>
          <p:cNvSpPr>
            <a:spLocks noGrp="1"/>
          </p:cNvSpPr>
          <p:nvPr>
            <p:ph type="body" sz="quarter" idx="11" hasCustomPrompt="1"/>
          </p:nvPr>
        </p:nvSpPr>
        <p:spPr>
          <a:xfrm>
            <a:off x="593199" y="5432491"/>
            <a:ext cx="5136741" cy="995362"/>
          </a:xfrm>
          <a:prstGeom prst="rect">
            <a:avLst/>
          </a:prstGeom>
        </p:spPr>
        <p:txBody>
          <a:bodyPr/>
          <a:lstStyle>
            <a:lvl1pPr marL="0" indent="0">
              <a:lnSpc>
                <a:spcPct val="90000"/>
              </a:lnSpc>
              <a:spcBef>
                <a:spcPts val="0"/>
              </a:spcBef>
              <a:buFontTx/>
              <a:buNone/>
              <a:defRPr>
                <a:solidFill>
                  <a:srgbClr val="1F4E79"/>
                </a:solidFill>
                <a:latin typeface="Helvetica" charset="0"/>
                <a:ea typeface="Helvetica" charset="0"/>
                <a:cs typeface="Helvetica" charset="0"/>
              </a:defRPr>
            </a:lvl1pPr>
          </a:lstStyle>
          <a:p>
            <a:pPr lvl="0"/>
            <a:r>
              <a:rPr lang="en-US" dirty="0"/>
              <a:t>Speaker’s Name</a:t>
            </a:r>
          </a:p>
          <a:p>
            <a:pPr lvl="0"/>
            <a:r>
              <a:rPr lang="en-US" dirty="0"/>
              <a:t>Date of Presentation</a:t>
            </a:r>
          </a:p>
        </p:txBody>
      </p:sp>
    </p:spTree>
    <p:extLst>
      <p:ext uri="{BB962C8B-B14F-4D97-AF65-F5344CB8AC3E}">
        <p14:creationId xmlns:p14="http://schemas.microsoft.com/office/powerpoint/2010/main" val="428433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7748-78A0-441A-8A57-6F07C0D4D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9BD1F-8B58-4F4B-9A7B-9F19985A39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4AB14-E8CE-4D3C-9A06-824DEEEDE147}"/>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5" name="Footer Placeholder 4">
            <a:extLst>
              <a:ext uri="{FF2B5EF4-FFF2-40B4-BE49-F238E27FC236}">
                <a16:creationId xmlns:a16="http://schemas.microsoft.com/office/drawing/2014/main" id="{C3EFBDE2-476E-4E5B-A1A6-982DE7063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8353C9-635B-450C-A697-8679DA8A704E}"/>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354853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A7DC-F76F-4EDC-B8E1-A68463C6DA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841B3E-A455-4C5F-A318-99F3D17020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2A4171-1A5C-48CC-B9C7-1C92F037C412}"/>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5" name="Footer Placeholder 4">
            <a:extLst>
              <a:ext uri="{FF2B5EF4-FFF2-40B4-BE49-F238E27FC236}">
                <a16:creationId xmlns:a16="http://schemas.microsoft.com/office/drawing/2014/main" id="{F00E58F3-9F5A-45D3-BB89-D615976EF5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17DF8A-56C8-48E4-BD5E-E778F902BE45}"/>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423165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4042-33A1-4E11-BB09-EF708CF10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3CBD6-7C65-4FE1-BAD1-4367DF8C73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084D14-4A5C-49AF-B10D-EAC426B78E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475AC-8FC8-4204-B407-0C48E6136D3F}"/>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6" name="Footer Placeholder 5">
            <a:extLst>
              <a:ext uri="{FF2B5EF4-FFF2-40B4-BE49-F238E27FC236}">
                <a16:creationId xmlns:a16="http://schemas.microsoft.com/office/drawing/2014/main" id="{1273F131-C26A-4DF0-AE6D-42C177BF5A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F6A38F-11B0-4746-B07A-9FE49121CB45}"/>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374795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DBB9-5B81-43C0-8C80-FD07165BEF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963521-F6CD-4BE9-B36B-6C832B4EF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97B5CB-ACDB-4B06-9EE6-80CA44D883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04241C-9136-474D-BC48-31E4D6031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549BB7-4927-4394-A028-EAB69BE1DF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EA22BB-1DF4-4A72-9C15-8A876CC6AFEB}"/>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8" name="Footer Placeholder 7">
            <a:extLst>
              <a:ext uri="{FF2B5EF4-FFF2-40B4-BE49-F238E27FC236}">
                <a16:creationId xmlns:a16="http://schemas.microsoft.com/office/drawing/2014/main" id="{0E6E48F2-6CED-400A-8EA4-77E76A0BFD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828864-3D13-4647-BCBE-E2457DB225D5}"/>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338170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5BDD-9C78-4D4C-B2A4-A29CF0B982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77608C-ECE5-4A20-B426-2E38442DC788}"/>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4" name="Footer Placeholder 3">
            <a:extLst>
              <a:ext uri="{FF2B5EF4-FFF2-40B4-BE49-F238E27FC236}">
                <a16:creationId xmlns:a16="http://schemas.microsoft.com/office/drawing/2014/main" id="{6D430A9F-5080-4B0C-9E7B-B1A8858BC7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05148D-3A95-41BA-B117-ED0EAA8092A9}"/>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111052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188C84-7AA7-4698-9728-90422FA3FB4D}"/>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3" name="Footer Placeholder 2">
            <a:extLst>
              <a:ext uri="{FF2B5EF4-FFF2-40B4-BE49-F238E27FC236}">
                <a16:creationId xmlns:a16="http://schemas.microsoft.com/office/drawing/2014/main" id="{8ED55045-C880-4BE6-9CE3-BBF6A72ED2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2E7B4AB-710B-4676-A4DA-AA7B5C6C941D}"/>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342470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BE98-A908-4537-9A55-DB72C3BEA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0525B-E577-4E87-831D-95A9706225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D186A-EFCE-4897-9D42-AE49C02A2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AE811F-4716-4EF9-8016-5B49BCA6436E}"/>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6" name="Footer Placeholder 5">
            <a:extLst>
              <a:ext uri="{FF2B5EF4-FFF2-40B4-BE49-F238E27FC236}">
                <a16:creationId xmlns:a16="http://schemas.microsoft.com/office/drawing/2014/main" id="{5EDE0474-0243-48D0-B36B-0DAB51E651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4FB2E4-338D-4DB4-9934-3EA38F39F9E9}"/>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367558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ED04-2ED0-4823-A421-5EEC8E930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2CE384-92B1-4F73-A569-5CF4BB1CB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47A2FF-FB75-484E-AEAF-C40C872A3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519CA7-4200-4480-9DA5-007840802123}"/>
              </a:ext>
            </a:extLst>
          </p:cNvPr>
          <p:cNvSpPr>
            <a:spLocks noGrp="1"/>
          </p:cNvSpPr>
          <p:nvPr>
            <p:ph type="dt" sz="half" idx="10"/>
          </p:nvPr>
        </p:nvSpPr>
        <p:spPr/>
        <p:txBody>
          <a:bodyPr/>
          <a:lstStyle/>
          <a:p>
            <a:fld id="{1A99BEF8-5296-4120-815C-062BE9A1ACA4}" type="datetimeFigureOut">
              <a:rPr lang="en-US" smtClean="0"/>
              <a:t>8/12/2019</a:t>
            </a:fld>
            <a:endParaRPr lang="en-US" dirty="0"/>
          </a:p>
        </p:txBody>
      </p:sp>
      <p:sp>
        <p:nvSpPr>
          <p:cNvPr id="6" name="Footer Placeholder 5">
            <a:extLst>
              <a:ext uri="{FF2B5EF4-FFF2-40B4-BE49-F238E27FC236}">
                <a16:creationId xmlns:a16="http://schemas.microsoft.com/office/drawing/2014/main" id="{6A3EE970-AC96-4D53-BD7C-3D39081982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8C60A8-BAE5-4562-8CA1-2A0B9A442AE9}"/>
              </a:ext>
            </a:extLst>
          </p:cNvPr>
          <p:cNvSpPr>
            <a:spLocks noGrp="1"/>
          </p:cNvSpPr>
          <p:nvPr>
            <p:ph type="sldNum" sz="quarter" idx="12"/>
          </p:nvPr>
        </p:nvSpPr>
        <p:spPr/>
        <p:txBody>
          <a:bodyPr/>
          <a:lstStyle/>
          <a:p>
            <a:fld id="{DF50865E-FE7C-4B3F-A52C-0D8E2E11B9F7}" type="slidenum">
              <a:rPr lang="en-US" smtClean="0"/>
              <a:t>‹#›</a:t>
            </a:fld>
            <a:endParaRPr lang="en-US" dirty="0"/>
          </a:p>
        </p:txBody>
      </p:sp>
    </p:spTree>
    <p:extLst>
      <p:ext uri="{BB962C8B-B14F-4D97-AF65-F5344CB8AC3E}">
        <p14:creationId xmlns:p14="http://schemas.microsoft.com/office/powerpoint/2010/main" val="44743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97BA6-03E5-42AD-A572-1C2AF38C3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025C1D-2D07-4165-B5BD-19DFACB28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E452A-5CF4-4B47-8189-7ABCD4427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9BEF8-5296-4120-815C-062BE9A1ACA4}" type="datetimeFigureOut">
              <a:rPr lang="en-US" smtClean="0"/>
              <a:t>8/12/2019</a:t>
            </a:fld>
            <a:endParaRPr lang="en-US" dirty="0"/>
          </a:p>
        </p:txBody>
      </p:sp>
      <p:sp>
        <p:nvSpPr>
          <p:cNvPr id="5" name="Footer Placeholder 4">
            <a:extLst>
              <a:ext uri="{FF2B5EF4-FFF2-40B4-BE49-F238E27FC236}">
                <a16:creationId xmlns:a16="http://schemas.microsoft.com/office/drawing/2014/main" id="{4C33A78E-A37E-40D6-9CB7-1A33A4375C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F3A408-5A12-44BE-99CB-CE1CE8558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0865E-FE7C-4B3F-A52C-0D8E2E11B9F7}" type="slidenum">
              <a:rPr lang="en-US" smtClean="0"/>
              <a:t>‹#›</a:t>
            </a:fld>
            <a:endParaRPr lang="en-US" dirty="0"/>
          </a:p>
        </p:txBody>
      </p:sp>
    </p:spTree>
    <p:extLst>
      <p:ext uri="{BB962C8B-B14F-4D97-AF65-F5344CB8AC3E}">
        <p14:creationId xmlns:p14="http://schemas.microsoft.com/office/powerpoint/2010/main" val="3775988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Navigating Multiple Jurisdiction</a:t>
            </a:r>
          </a:p>
        </p:txBody>
      </p:sp>
      <p:sp>
        <p:nvSpPr>
          <p:cNvPr id="6" name="Text Placeholder 5"/>
          <p:cNvSpPr>
            <a:spLocks noGrp="1"/>
          </p:cNvSpPr>
          <p:nvPr>
            <p:ph type="body" sz="quarter" idx="10"/>
          </p:nvPr>
        </p:nvSpPr>
        <p:spPr>
          <a:xfrm>
            <a:off x="601355" y="3448422"/>
            <a:ext cx="5121957" cy="900112"/>
          </a:xfrm>
        </p:spPr>
        <p:txBody>
          <a:bodyPr vert="horz" lIns="121893" tIns="60947" rIns="121893" bIns="60947" rtlCol="0" anchor="t">
            <a:normAutofit/>
          </a:bodyPr>
          <a:lstStyle/>
          <a:p>
            <a:endParaRPr lang="en-US" dirty="0"/>
          </a:p>
        </p:txBody>
      </p:sp>
      <p:sp>
        <p:nvSpPr>
          <p:cNvPr id="7" name="Text Placeholder 6"/>
          <p:cNvSpPr>
            <a:spLocks noGrp="1"/>
          </p:cNvSpPr>
          <p:nvPr>
            <p:ph type="body" sz="quarter" idx="11"/>
          </p:nvPr>
        </p:nvSpPr>
        <p:spPr/>
        <p:txBody>
          <a:bodyPr/>
          <a:lstStyle/>
          <a:p>
            <a:r>
              <a:rPr lang="en-US" dirty="0"/>
              <a:t>Regina A. Sullivan </a:t>
            </a:r>
          </a:p>
          <a:p>
            <a:r>
              <a:rPr lang="en-US" dirty="0"/>
              <a:t>08/12/2019</a:t>
            </a:r>
          </a:p>
        </p:txBody>
      </p:sp>
      <p:sp>
        <p:nvSpPr>
          <p:cNvPr id="2" name="TextBox 1">
            <a:extLst>
              <a:ext uri="{FF2B5EF4-FFF2-40B4-BE49-F238E27FC236}">
                <a16:creationId xmlns:a16="http://schemas.microsoft.com/office/drawing/2014/main" id="{3BB1CA2E-0141-4BBD-8B03-4630496F05DC}"/>
              </a:ext>
            </a:extLst>
          </p:cNvPr>
          <p:cNvSpPr txBox="1"/>
          <p:nvPr/>
        </p:nvSpPr>
        <p:spPr>
          <a:xfrm>
            <a:off x="4989779" y="6536085"/>
            <a:ext cx="2212445" cy="253916"/>
          </a:xfrm>
          <a:prstGeom prst="rect">
            <a:avLst/>
          </a:prstGeom>
          <a:noFill/>
        </p:spPr>
        <p:txBody>
          <a:bodyPr wrap="square" rtlCol="0">
            <a:spAutoFit/>
          </a:bodyPr>
          <a:lstStyle/>
          <a:p>
            <a:r>
              <a:rPr lang="en-US" sz="1050" dirty="0">
                <a:solidFill>
                  <a:schemeClr val="bg2">
                    <a:lumMod val="50000"/>
                  </a:schemeClr>
                </a:solidFill>
                <a:latin typeface="Helvetica" panose="020B0604020202020204" pitchFamily="34" charset="0"/>
                <a:cs typeface="Helvetica" panose="020B0604020202020204" pitchFamily="34" charset="0"/>
              </a:rPr>
              <a:t>METRO INTERNAL USE ONLY</a:t>
            </a:r>
          </a:p>
        </p:txBody>
      </p:sp>
      <p:pic>
        <p:nvPicPr>
          <p:cNvPr id="8" name="Picture 7">
            <a:extLst>
              <a:ext uri="{FF2B5EF4-FFF2-40B4-BE49-F238E27FC236}">
                <a16:creationId xmlns:a16="http://schemas.microsoft.com/office/drawing/2014/main" id="{E59D88D5-82F6-4337-979B-22B08B95ABCD}"/>
              </a:ext>
            </a:extLst>
          </p:cNvPr>
          <p:cNvPicPr>
            <a:picLocks noChangeAspect="1"/>
          </p:cNvPicPr>
          <p:nvPr/>
        </p:nvPicPr>
        <p:blipFill rotWithShape="1">
          <a:blip r:embed="rId2"/>
          <a:srcRect l="8547" t="33315" r="8889" b="32359"/>
          <a:stretch/>
        </p:blipFill>
        <p:spPr>
          <a:xfrm>
            <a:off x="6984139" y="105266"/>
            <a:ext cx="5130363" cy="1510150"/>
          </a:xfrm>
          <a:prstGeom prst="rect">
            <a:avLst/>
          </a:prstGeom>
        </p:spPr>
      </p:pic>
    </p:spTree>
    <p:extLst>
      <p:ext uri="{BB962C8B-B14F-4D97-AF65-F5344CB8AC3E}">
        <p14:creationId xmlns:p14="http://schemas.microsoft.com/office/powerpoint/2010/main" val="3769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sz="6700" dirty="0"/>
              <a:t>QUESTIONS ? </a:t>
            </a:r>
            <a:br>
              <a:rPr lang="en-US" dirty="0"/>
            </a:b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6361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WMATA was created in 1967 by a tri-state Interstate Compact between VA, D.C. &amp; MD, which was then ratified by Congress. </a:t>
            </a:r>
          </a:p>
          <a:p>
            <a:r>
              <a:rPr lang="en-US" dirty="0"/>
              <a:t>Mandate: </a:t>
            </a:r>
          </a:p>
          <a:p>
            <a:pPr lvl="1"/>
            <a:r>
              <a:rPr lang="en-US" dirty="0"/>
              <a:t>To plan, finance, construct and operate a comprehensive mass transit system for the National Capital Region</a:t>
            </a:r>
          </a:p>
          <a:p>
            <a:pPr lvl="1"/>
            <a:endParaRPr lang="en-US" dirty="0"/>
          </a:p>
          <a:p>
            <a:pPr lvl="1"/>
            <a:r>
              <a:rPr lang="en-US" dirty="0"/>
              <a:t>Board of Directors: </a:t>
            </a:r>
          </a:p>
          <a:p>
            <a:pPr marL="457200" lvl="1" indent="0">
              <a:buNone/>
            </a:pPr>
            <a:r>
              <a:rPr lang="en-US" dirty="0"/>
              <a:t>	8 voting members and 8 alternates with equal representation from each compact jurisdiction and the federal government. </a:t>
            </a:r>
          </a:p>
          <a:p>
            <a:pPr lvl="1"/>
            <a:endParaRPr lang="en-US" dirty="0"/>
          </a:p>
          <a:p>
            <a:pPr lvl="1"/>
            <a:endParaRPr lang="en-US" dirty="0"/>
          </a:p>
          <a:p>
            <a:pPr lvl="1"/>
            <a:endParaRPr lang="en-US" dirty="0"/>
          </a:p>
        </p:txBody>
      </p:sp>
      <p:sp>
        <p:nvSpPr>
          <p:cNvPr id="3" name="Title 2"/>
          <p:cNvSpPr>
            <a:spLocks noGrp="1"/>
          </p:cNvSpPr>
          <p:nvPr>
            <p:ph type="title"/>
          </p:nvPr>
        </p:nvSpPr>
        <p:spPr/>
        <p:txBody>
          <a:bodyPr/>
          <a:lstStyle/>
          <a:p>
            <a:r>
              <a:rPr lang="en-US" dirty="0"/>
              <a:t>WMATA BACKGROUND </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0568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CFAC-AB11-4A1C-BF0F-B50A741C0B67}"/>
              </a:ext>
            </a:extLst>
          </p:cNvPr>
          <p:cNvSpPr>
            <a:spLocks noGrp="1"/>
          </p:cNvSpPr>
          <p:nvPr>
            <p:ph type="title"/>
          </p:nvPr>
        </p:nvSpPr>
        <p:spPr/>
        <p:txBody>
          <a:bodyPr>
            <a:normAutofit/>
          </a:bodyPr>
          <a:lstStyle/>
          <a:p>
            <a:r>
              <a:rPr lang="en-US" dirty="0">
                <a:latin typeface="Helvetica" panose="020B0604020202020204" pitchFamily="34" charset="0"/>
                <a:cs typeface="Helvetica" panose="020B0604020202020204" pitchFamily="34" charset="0"/>
              </a:rPr>
              <a:t>It’s complicated…</a:t>
            </a:r>
          </a:p>
        </p:txBody>
      </p:sp>
      <p:sp>
        <p:nvSpPr>
          <p:cNvPr id="3" name="Content Placeholder 2">
            <a:extLst>
              <a:ext uri="{FF2B5EF4-FFF2-40B4-BE49-F238E27FC236}">
                <a16:creationId xmlns:a16="http://schemas.microsoft.com/office/drawing/2014/main" id="{AD18A00F-3B24-4A07-951B-5A8CD91142DD}"/>
              </a:ext>
            </a:extLst>
          </p:cNvPr>
          <p:cNvSpPr>
            <a:spLocks noGrp="1"/>
          </p:cNvSpPr>
          <p:nvPr>
            <p:ph idx="1"/>
          </p:nvPr>
        </p:nvSpPr>
        <p:spPr/>
        <p:txBody>
          <a:bodyPr/>
          <a:lstStyle/>
          <a:p>
            <a:pPr lvl="1"/>
            <a:r>
              <a:rPr lang="en-US" dirty="0">
                <a:latin typeface="Helvetica" panose="020B0604020202020204" pitchFamily="34" charset="0"/>
                <a:cs typeface="Helvetica" panose="020B0604020202020204" pitchFamily="34" charset="0"/>
              </a:rPr>
              <a:t>Virginia </a:t>
            </a:r>
          </a:p>
          <a:p>
            <a:pPr lvl="2"/>
            <a:r>
              <a:rPr lang="en-US" sz="2400" dirty="0">
                <a:latin typeface="Helvetica" panose="020B0604020202020204" pitchFamily="34" charset="0"/>
                <a:cs typeface="Helvetica" panose="020B0604020202020204" pitchFamily="34" charset="0"/>
              </a:rPr>
              <a:t>Commonwealth </a:t>
            </a:r>
          </a:p>
          <a:p>
            <a:pPr lvl="2"/>
            <a:r>
              <a:rPr lang="en-US" sz="2400" dirty="0">
                <a:latin typeface="Helvetica" panose="020B0604020202020204" pitchFamily="34" charset="0"/>
                <a:cs typeface="Helvetica" panose="020B0604020202020204" pitchFamily="34" charset="0"/>
              </a:rPr>
              <a:t>Fairfax County </a:t>
            </a:r>
          </a:p>
          <a:p>
            <a:pPr lvl="2"/>
            <a:r>
              <a:rPr lang="en-US" sz="2400" dirty="0">
                <a:latin typeface="Helvetica" panose="020B0604020202020204" pitchFamily="34" charset="0"/>
                <a:cs typeface="Helvetica" panose="020B0604020202020204" pitchFamily="34" charset="0"/>
              </a:rPr>
              <a:t>Arlington County </a:t>
            </a:r>
          </a:p>
          <a:p>
            <a:pPr lvl="2"/>
            <a:r>
              <a:rPr lang="en-US" sz="2400" dirty="0">
                <a:latin typeface="Helvetica" panose="020B0604020202020204" pitchFamily="34" charset="0"/>
                <a:cs typeface="Helvetica" panose="020B0604020202020204" pitchFamily="34" charset="0"/>
              </a:rPr>
              <a:t>City of Alexandria </a:t>
            </a:r>
          </a:p>
          <a:p>
            <a:pPr lvl="2"/>
            <a:r>
              <a:rPr lang="en-US" sz="2400" dirty="0">
                <a:latin typeface="Helvetica" panose="020B0604020202020204" pitchFamily="34" charset="0"/>
                <a:cs typeface="Helvetica" panose="020B0604020202020204" pitchFamily="34" charset="0"/>
              </a:rPr>
              <a:t>City of Fairfax </a:t>
            </a:r>
          </a:p>
          <a:p>
            <a:pPr lvl="2"/>
            <a:r>
              <a:rPr lang="en-US" sz="2400" dirty="0">
                <a:latin typeface="Helvetica" panose="020B0604020202020204" pitchFamily="34" charset="0"/>
                <a:cs typeface="Helvetica" panose="020B0604020202020204" pitchFamily="34" charset="0"/>
              </a:rPr>
              <a:t>City of Falls Church </a:t>
            </a:r>
          </a:p>
          <a:p>
            <a:pPr lvl="1"/>
            <a:r>
              <a:rPr lang="en-US" dirty="0">
                <a:latin typeface="Helvetica" panose="020B0604020202020204" pitchFamily="34" charset="0"/>
                <a:cs typeface="Helvetica" panose="020B0604020202020204" pitchFamily="34" charset="0"/>
              </a:rPr>
              <a:t>District of Columbia</a:t>
            </a:r>
          </a:p>
          <a:p>
            <a:pPr lvl="1"/>
            <a:r>
              <a:rPr lang="en-US" dirty="0">
                <a:latin typeface="Helvetica" panose="020B0604020202020204" pitchFamily="34" charset="0"/>
                <a:cs typeface="Helvetica" panose="020B0604020202020204" pitchFamily="34" charset="0"/>
              </a:rPr>
              <a:t>Maryland </a:t>
            </a:r>
          </a:p>
          <a:p>
            <a:pPr lvl="2"/>
            <a:r>
              <a:rPr lang="en-US" sz="2400" dirty="0">
                <a:latin typeface="Helvetica" panose="020B0604020202020204" pitchFamily="34" charset="0"/>
                <a:cs typeface="Helvetica" panose="020B0604020202020204" pitchFamily="34" charset="0"/>
              </a:rPr>
              <a:t>Montgomery County Council </a:t>
            </a:r>
          </a:p>
          <a:p>
            <a:pPr lvl="2"/>
            <a:r>
              <a:rPr lang="en-US" sz="2400" dirty="0">
                <a:latin typeface="Helvetica" panose="020B0604020202020204" pitchFamily="34" charset="0"/>
                <a:cs typeface="Helvetica" panose="020B0604020202020204" pitchFamily="34" charset="0"/>
              </a:rPr>
              <a:t>Prince George’s County Council </a:t>
            </a:r>
          </a:p>
          <a:p>
            <a:pPr marL="914400" lvl="2" indent="0">
              <a:buNone/>
            </a:pPr>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945" y="228180"/>
            <a:ext cx="3921212" cy="3742458"/>
          </a:xfrm>
          <a:prstGeom prst="rect">
            <a:avLst/>
          </a:prstGeom>
        </p:spPr>
      </p:pic>
    </p:spTree>
    <p:extLst>
      <p:ext uri="{BB962C8B-B14F-4D97-AF65-F5344CB8AC3E}">
        <p14:creationId xmlns:p14="http://schemas.microsoft.com/office/powerpoint/2010/main" val="351512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complications……</a:t>
            </a:r>
          </a:p>
        </p:txBody>
      </p:sp>
      <p:sp>
        <p:nvSpPr>
          <p:cNvPr id="3" name="Content Placeholder 2"/>
          <p:cNvSpPr>
            <a:spLocks noGrp="1"/>
          </p:cNvSpPr>
          <p:nvPr>
            <p:ph idx="1"/>
          </p:nvPr>
        </p:nvSpPr>
        <p:spPr/>
        <p:txBody>
          <a:bodyPr/>
          <a:lstStyle/>
          <a:p>
            <a:r>
              <a:rPr lang="en-US" dirty="0"/>
              <a:t>Annapolis </a:t>
            </a:r>
          </a:p>
          <a:p>
            <a:endParaRPr lang="en-US" dirty="0"/>
          </a:p>
          <a:p>
            <a:r>
              <a:rPr lang="en-US" dirty="0"/>
              <a:t>Richmond </a:t>
            </a:r>
          </a:p>
          <a:p>
            <a:endParaRPr lang="en-US" dirty="0"/>
          </a:p>
          <a:p>
            <a:r>
              <a:rPr lang="en-US" dirty="0"/>
              <a:t>Wilson building </a:t>
            </a:r>
          </a:p>
          <a:p>
            <a:endParaRPr lang="en-US" dirty="0"/>
          </a:p>
          <a:p>
            <a:r>
              <a:rPr lang="en-US" dirty="0"/>
              <a:t>United States Capitol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9805" y="719405"/>
            <a:ext cx="3391270" cy="20775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2619" y="2543006"/>
            <a:ext cx="3307544" cy="23252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833" y="4310743"/>
            <a:ext cx="3097583" cy="21458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506" y="2173197"/>
            <a:ext cx="3414387" cy="2424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100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92EC00-13F9-480D-A270-C4DA36F917C5}"/>
              </a:ext>
            </a:extLst>
          </p:cNvPr>
          <p:cNvSpPr>
            <a:spLocks noGrp="1"/>
          </p:cNvSpPr>
          <p:nvPr>
            <p:ph idx="1"/>
          </p:nvPr>
        </p:nvSpPr>
        <p:spPr>
          <a:xfrm>
            <a:off x="268219" y="1707446"/>
            <a:ext cx="6533415" cy="4480560"/>
          </a:xfrm>
        </p:spPr>
        <p:txBody>
          <a:bodyPr/>
          <a:lstStyle/>
          <a:p>
            <a:r>
              <a:rPr lang="en-US" sz="2400" dirty="0"/>
              <a:t>More than half of Metrorail stations serve federal facilities</a:t>
            </a:r>
          </a:p>
          <a:p>
            <a:r>
              <a:rPr lang="en-US" sz="2400" dirty="0"/>
              <a:t>Approximately 1/3 of Metrorail’s peak period commuters are federal employees</a:t>
            </a:r>
          </a:p>
          <a:p>
            <a:endParaRPr lang="en-US" dirty="0"/>
          </a:p>
        </p:txBody>
      </p:sp>
      <p:sp>
        <p:nvSpPr>
          <p:cNvPr id="2" name="Title 1">
            <a:extLst>
              <a:ext uri="{FF2B5EF4-FFF2-40B4-BE49-F238E27FC236}">
                <a16:creationId xmlns:a16="http://schemas.microsoft.com/office/drawing/2014/main" id="{C36C90BC-EC50-496A-B891-576D3AB57B38}"/>
              </a:ext>
            </a:extLst>
          </p:cNvPr>
          <p:cNvSpPr>
            <a:spLocks noGrp="1"/>
          </p:cNvSpPr>
          <p:nvPr>
            <p:ph type="title"/>
          </p:nvPr>
        </p:nvSpPr>
        <p:spPr/>
        <p:txBody>
          <a:bodyPr/>
          <a:lstStyle/>
          <a:p>
            <a:r>
              <a:rPr lang="en-US" dirty="0"/>
              <a:t>Federal Relationship</a:t>
            </a:r>
          </a:p>
        </p:txBody>
      </p:sp>
      <p:sp>
        <p:nvSpPr>
          <p:cNvPr id="3" name="Footer Placeholder 2">
            <a:extLst>
              <a:ext uri="{FF2B5EF4-FFF2-40B4-BE49-F238E27FC236}">
                <a16:creationId xmlns:a16="http://schemas.microsoft.com/office/drawing/2014/main" id="{FB472807-0968-40D8-93EA-6295D08EB06E}"/>
              </a:ext>
            </a:extLst>
          </p:cNvPr>
          <p:cNvSpPr>
            <a:spLocks noGrp="1"/>
          </p:cNvSpPr>
          <p:nvPr>
            <p:ph type="ftr" sz="quarter" idx="3"/>
          </p:nvPr>
        </p:nvSpPr>
        <p:spPr/>
        <p:txBody>
          <a:bodyPr/>
          <a:lstStyle/>
          <a:p>
            <a:r>
              <a:rPr lang="en-US" dirty="0"/>
              <a:t>WASHINGTON METROPOLITAN AREA TRANSIT AUTHORITY</a:t>
            </a:r>
          </a:p>
        </p:txBody>
      </p:sp>
      <p:pic>
        <p:nvPicPr>
          <p:cNvPr id="4" name="Picture 3"/>
          <p:cNvPicPr>
            <a:picLocks noChangeAspect="1"/>
          </p:cNvPicPr>
          <p:nvPr/>
        </p:nvPicPr>
        <p:blipFill>
          <a:blip r:embed="rId3"/>
          <a:stretch>
            <a:fillRect/>
          </a:stretch>
        </p:blipFill>
        <p:spPr>
          <a:xfrm>
            <a:off x="944770" y="3804405"/>
            <a:ext cx="2950473" cy="22077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387" y="1054411"/>
            <a:ext cx="3458402" cy="2155412"/>
          </a:xfrm>
          <a:prstGeom prst="rect">
            <a:avLst/>
          </a:prstGeom>
        </p:spPr>
      </p:pic>
      <p:sp>
        <p:nvSpPr>
          <p:cNvPr id="9" name="Text Placeholder 7"/>
          <p:cNvSpPr txBox="1">
            <a:spLocks/>
          </p:cNvSpPr>
          <p:nvPr/>
        </p:nvSpPr>
        <p:spPr>
          <a:xfrm>
            <a:off x="474786" y="82883"/>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dirty="0">
                <a:solidFill>
                  <a:sysClr val="window" lastClr="FFFFFF"/>
                </a:solidFill>
              </a:rPr>
              <a:t>WMATA Benefits</a:t>
            </a:r>
          </a:p>
          <a:p>
            <a:pPr>
              <a:defRPr/>
            </a:pPr>
            <a:endParaRPr lang="en-US" dirty="0">
              <a:solidFill>
                <a:sysClr val="window" lastClr="FFFFFF"/>
              </a:solidFill>
            </a:endParaRPr>
          </a:p>
        </p:txBody>
      </p:sp>
      <p:sp>
        <p:nvSpPr>
          <p:cNvPr id="6" name="TextBox 5"/>
          <p:cNvSpPr txBox="1"/>
          <p:nvPr/>
        </p:nvSpPr>
        <p:spPr>
          <a:xfrm>
            <a:off x="4238737" y="3540196"/>
            <a:ext cx="7250806" cy="2031325"/>
          </a:xfrm>
          <a:prstGeom prst="rect">
            <a:avLst/>
          </a:prstGeom>
          <a:noFill/>
        </p:spPr>
        <p:txBody>
          <a:bodyPr wrap="square" rtlCol="0">
            <a:spAutoFit/>
          </a:bodyPr>
          <a:lstStyle/>
          <a:p>
            <a:pPr marL="342900" indent="-342900">
              <a:buFont typeface="Wingdings" panose="05000000000000000000" pitchFamily="2" charset="2"/>
              <a:buChar char="§"/>
            </a:pPr>
            <a:r>
              <a:rPr lang="en-US" dirty="0">
                <a:latin typeface="Helvetica" panose="020B0604020202020204" pitchFamily="34" charset="0"/>
                <a:cs typeface="Helvetica" panose="020B0604020202020204" pitchFamily="34" charset="0"/>
              </a:rPr>
              <a:t>Metro moves visitors to the capital and for national events such as presidential inaugurations, state funerals, celebrations and festivals on or near the National Mall</a:t>
            </a:r>
          </a:p>
          <a:p>
            <a:pPr marL="342900" indent="-342900">
              <a:buFont typeface="Wingdings" panose="05000000000000000000" pitchFamily="2" charset="2"/>
              <a:buChar char="§"/>
            </a:pPr>
            <a:r>
              <a:rPr lang="en-US" dirty="0">
                <a:latin typeface="Helvetica" panose="020B0604020202020204" pitchFamily="34" charset="0"/>
                <a:cs typeface="Helvetica" panose="020B0604020202020204" pitchFamily="34" charset="0"/>
              </a:rPr>
              <a:t>Metro also serves a unique vital security role for the federal government and is essential for public safety and emergency preparedness</a:t>
            </a:r>
          </a:p>
          <a:p>
            <a:endParaRPr lang="en-US" dirty="0"/>
          </a:p>
        </p:txBody>
      </p:sp>
    </p:spTree>
    <p:extLst>
      <p:ext uri="{BB962C8B-B14F-4D97-AF65-F5344CB8AC3E}">
        <p14:creationId xmlns:p14="http://schemas.microsoft.com/office/powerpoint/2010/main" val="317182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5B29D8-1DD8-476F-AA4D-6D16AB3277C5}"/>
              </a:ext>
            </a:extLst>
          </p:cNvPr>
          <p:cNvSpPr>
            <a:spLocks noGrp="1"/>
          </p:cNvSpPr>
          <p:nvPr>
            <p:ph idx="1"/>
          </p:nvPr>
        </p:nvSpPr>
        <p:spPr/>
        <p:txBody>
          <a:bodyPr>
            <a:normAutofit fontScale="92500" lnSpcReduction="20000"/>
          </a:bodyPr>
          <a:lstStyle/>
          <a:p>
            <a:r>
              <a:rPr lang="en-US" dirty="0"/>
              <a:t>US DOT </a:t>
            </a:r>
          </a:p>
          <a:p>
            <a:r>
              <a:rPr lang="en-US" dirty="0"/>
              <a:t>US DHS </a:t>
            </a:r>
          </a:p>
          <a:p>
            <a:r>
              <a:rPr lang="en-US" dirty="0"/>
              <a:t>OMB </a:t>
            </a:r>
          </a:p>
          <a:p>
            <a:r>
              <a:rPr lang="en-US" dirty="0"/>
              <a:t>White House </a:t>
            </a:r>
          </a:p>
          <a:p>
            <a:endParaRPr lang="en-US" dirty="0"/>
          </a:p>
          <a:p>
            <a:r>
              <a:rPr lang="en-US" dirty="0"/>
              <a:t>Congressional committees: </a:t>
            </a:r>
          </a:p>
          <a:p>
            <a:pPr lvl="1"/>
            <a:r>
              <a:rPr lang="en-US" dirty="0"/>
              <a:t>Appropriations </a:t>
            </a:r>
          </a:p>
          <a:p>
            <a:pPr lvl="1"/>
            <a:r>
              <a:rPr lang="en-US" dirty="0"/>
              <a:t>Transportation committees </a:t>
            </a:r>
          </a:p>
          <a:p>
            <a:pPr lvl="1"/>
            <a:r>
              <a:rPr lang="en-US" dirty="0"/>
              <a:t>Homeland Security </a:t>
            </a:r>
          </a:p>
          <a:p>
            <a:pPr lvl="1"/>
            <a:r>
              <a:rPr lang="en-US" dirty="0"/>
              <a:t>House and Senate Oversight committees </a:t>
            </a:r>
          </a:p>
          <a:p>
            <a:pPr lvl="1"/>
            <a:r>
              <a:rPr lang="en-US" dirty="0"/>
              <a:t>Administration committees </a:t>
            </a:r>
          </a:p>
          <a:p>
            <a:pPr lvl="1"/>
            <a:r>
              <a:rPr lang="en-US" dirty="0"/>
              <a:t>Judiciary Committees </a:t>
            </a:r>
          </a:p>
          <a:p>
            <a:pPr lvl="1"/>
            <a:endParaRPr lang="en-US" dirty="0"/>
          </a:p>
        </p:txBody>
      </p:sp>
      <p:sp>
        <p:nvSpPr>
          <p:cNvPr id="3" name="Title 2">
            <a:extLst>
              <a:ext uri="{FF2B5EF4-FFF2-40B4-BE49-F238E27FC236}">
                <a16:creationId xmlns:a16="http://schemas.microsoft.com/office/drawing/2014/main" id="{FD8C315A-2295-4570-9194-93358E9B8F2C}"/>
              </a:ext>
            </a:extLst>
          </p:cNvPr>
          <p:cNvSpPr>
            <a:spLocks noGrp="1"/>
          </p:cNvSpPr>
          <p:nvPr>
            <p:ph type="title"/>
          </p:nvPr>
        </p:nvSpPr>
        <p:spPr/>
        <p:txBody>
          <a:bodyPr/>
          <a:lstStyle/>
          <a:p>
            <a:r>
              <a:rPr lang="en-US" dirty="0"/>
              <a:t>Federal oversight </a:t>
            </a:r>
          </a:p>
        </p:txBody>
      </p:sp>
      <p:sp>
        <p:nvSpPr>
          <p:cNvPr id="4" name="Text Placeholder 3">
            <a:extLst>
              <a:ext uri="{FF2B5EF4-FFF2-40B4-BE49-F238E27FC236}">
                <a16:creationId xmlns:a16="http://schemas.microsoft.com/office/drawing/2014/main" id="{0FAA7410-B033-4B4A-8570-F585C8649B13}"/>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5539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30CC7F-ED8C-4386-8DE8-0F011A6522F8}"/>
              </a:ext>
            </a:extLst>
          </p:cNvPr>
          <p:cNvPicPr>
            <a:picLocks noGrp="1" noChangeAspect="1"/>
          </p:cNvPicPr>
          <p:nvPr>
            <p:ph idx="1"/>
          </p:nvPr>
        </p:nvPicPr>
        <p:blipFill>
          <a:blip r:embed="rId3"/>
          <a:stretch>
            <a:fillRect/>
          </a:stretch>
        </p:blipFill>
        <p:spPr>
          <a:xfrm>
            <a:off x="1434108" y="2227066"/>
            <a:ext cx="5535652" cy="4752854"/>
          </a:xfrm>
          <a:prstGeom prst="rect">
            <a:avLst/>
          </a:prstGeom>
        </p:spPr>
      </p:pic>
      <p:sp>
        <p:nvSpPr>
          <p:cNvPr id="3" name="Title 2"/>
          <p:cNvSpPr>
            <a:spLocks noGrp="1"/>
          </p:cNvSpPr>
          <p:nvPr>
            <p:ph type="title"/>
          </p:nvPr>
        </p:nvSpPr>
        <p:spPr/>
        <p:txBody>
          <a:bodyPr/>
          <a:lstStyle/>
          <a:p>
            <a:r>
              <a:rPr lang="en-US" dirty="0"/>
              <a:t>Government relations </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4305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endParaRPr lang="en-US" sz="4000" dirty="0"/>
          </a:p>
          <a:p>
            <a:r>
              <a:rPr lang="en-US" sz="5900" dirty="0"/>
              <a:t>Joint Coordinating committee </a:t>
            </a:r>
          </a:p>
          <a:p>
            <a:endParaRPr lang="en-US" sz="5900" dirty="0"/>
          </a:p>
          <a:p>
            <a:pPr marL="0" indent="0">
              <a:buNone/>
            </a:pPr>
            <a:endParaRPr lang="en-US" sz="5900" dirty="0"/>
          </a:p>
          <a:p>
            <a:endParaRPr lang="en-US" sz="5900" dirty="0"/>
          </a:p>
          <a:p>
            <a:r>
              <a:rPr lang="en-US" sz="5900" dirty="0"/>
              <a:t>Focusing on key leaders </a:t>
            </a:r>
          </a:p>
          <a:p>
            <a:pPr lvl="1"/>
            <a:endParaRPr lang="en-US" sz="5900" dirty="0"/>
          </a:p>
          <a:p>
            <a:pPr marL="0" indent="0">
              <a:buNone/>
            </a:pPr>
            <a:endParaRPr lang="en-US" sz="5900" dirty="0"/>
          </a:p>
          <a:p>
            <a:endParaRPr lang="en-US" sz="5900" dirty="0"/>
          </a:p>
          <a:p>
            <a:r>
              <a:rPr lang="en-US" sz="5900" dirty="0"/>
              <a:t>Communication with elected officials/staff  </a:t>
            </a:r>
          </a:p>
          <a:p>
            <a:pPr marL="0" indent="0">
              <a:buNone/>
            </a:pPr>
            <a:endParaRPr lang="en-US" sz="5900" dirty="0"/>
          </a:p>
          <a:p>
            <a:pPr marL="0" indent="0">
              <a:buNone/>
            </a:pPr>
            <a:endParaRPr lang="en-US" sz="5900" dirty="0"/>
          </a:p>
          <a:p>
            <a:r>
              <a:rPr lang="en-US" sz="5900" dirty="0"/>
              <a:t>“One issue” stakeholder groups </a:t>
            </a:r>
          </a:p>
          <a:p>
            <a:endParaRPr lang="en-US" sz="2400" dirty="0"/>
          </a:p>
          <a:p>
            <a:pPr marL="0" indent="0">
              <a:buNone/>
            </a:pPr>
            <a:endParaRPr lang="en-US" sz="2400" dirty="0"/>
          </a:p>
        </p:txBody>
      </p:sp>
      <p:sp>
        <p:nvSpPr>
          <p:cNvPr id="3" name="Title 2"/>
          <p:cNvSpPr>
            <a:spLocks noGrp="1"/>
          </p:cNvSpPr>
          <p:nvPr>
            <p:ph type="title"/>
          </p:nvPr>
        </p:nvSpPr>
        <p:spPr/>
        <p:txBody>
          <a:bodyPr/>
          <a:lstStyle/>
          <a:p>
            <a:r>
              <a:rPr lang="en-US" dirty="0"/>
              <a:t> Structure and strategies </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8585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Business community</a:t>
            </a:r>
          </a:p>
          <a:p>
            <a:endParaRPr lang="en-US" dirty="0"/>
          </a:p>
          <a:p>
            <a:r>
              <a:rPr lang="en-US" dirty="0"/>
              <a:t>Non-profits </a:t>
            </a:r>
          </a:p>
          <a:p>
            <a:endParaRPr lang="en-US" dirty="0"/>
          </a:p>
          <a:p>
            <a:r>
              <a:rPr lang="en-US" dirty="0"/>
              <a:t>Think tanks </a:t>
            </a:r>
          </a:p>
          <a:p>
            <a:endParaRPr lang="en-US" dirty="0"/>
          </a:p>
          <a:p>
            <a:r>
              <a:rPr lang="en-US" dirty="0"/>
              <a:t>Unions </a:t>
            </a:r>
          </a:p>
        </p:txBody>
      </p:sp>
      <p:sp>
        <p:nvSpPr>
          <p:cNvPr id="3" name="Title 2"/>
          <p:cNvSpPr>
            <a:spLocks noGrp="1"/>
          </p:cNvSpPr>
          <p:nvPr>
            <p:ph type="title"/>
          </p:nvPr>
        </p:nvSpPr>
        <p:spPr/>
        <p:txBody>
          <a:bodyPr/>
          <a:lstStyle/>
          <a:p>
            <a:r>
              <a:rPr lang="en-US" dirty="0"/>
              <a:t>External stakeholders are critical </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54272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A586D5EC0F24B922387F051A2AE62" ma:contentTypeVersion="13" ma:contentTypeDescription="Create a new document." ma:contentTypeScope="" ma:versionID="dab1aaae2c0bdb5149f00321f3846e5e">
  <xsd:schema xmlns:xsd="http://www.w3.org/2001/XMLSchema" xmlns:xs="http://www.w3.org/2001/XMLSchema" xmlns:p="http://schemas.microsoft.com/office/2006/metadata/properties" xmlns:ns3="dad0b277-c6d6-4741-a2a3-7d6948cc1f07" xmlns:ns4="7cdfb5ca-89d5-4441-a9b7-52496410e1e4" targetNamespace="http://schemas.microsoft.com/office/2006/metadata/properties" ma:root="true" ma:fieldsID="a796b96c5addfcc752aebadcf144a056" ns3:_="" ns4:_="">
    <xsd:import namespace="dad0b277-c6d6-4741-a2a3-7d6948cc1f07"/>
    <xsd:import namespace="7cdfb5ca-89d5-4441-a9b7-52496410e1e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b277-c6d6-4741-a2a3-7d6948cc1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dfb5ca-89d5-4441-a9b7-52496410e1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72150B-A2C7-4D80-83ED-DF5CD334B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b277-c6d6-4741-a2a3-7d6948cc1f07"/>
    <ds:schemaRef ds:uri="7cdfb5ca-89d5-4441-a9b7-52496410e1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2CA4C9-0FFC-482D-80A7-D27344078783}">
  <ds:schemaRefs>
    <ds:schemaRef ds:uri="http://schemas.microsoft.com/sharepoint/v3/contenttype/forms"/>
  </ds:schemaRefs>
</ds:datastoreItem>
</file>

<file path=customXml/itemProps3.xml><?xml version="1.0" encoding="utf-8"?>
<ds:datastoreItem xmlns:ds="http://schemas.openxmlformats.org/officeDocument/2006/customXml" ds:itemID="{D77F62F6-4709-4FD4-8B54-3BAD6548FD28}">
  <ds:schemaRefs>
    <ds:schemaRef ds:uri="http://purl.org/dc/terms/"/>
    <ds:schemaRef ds:uri="http://schemas.microsoft.com/office/2006/documentManagement/types"/>
    <ds:schemaRef ds:uri="dad0b277-c6d6-4741-a2a3-7d6948cc1f07"/>
    <ds:schemaRef ds:uri="http://schemas.openxmlformats.org/package/2006/metadata/core-properties"/>
    <ds:schemaRef ds:uri="http://purl.org/dc/elements/1.1/"/>
    <ds:schemaRef ds:uri="http://schemas.microsoft.com/office/infopath/2007/PartnerControls"/>
    <ds:schemaRef ds:uri="7cdfb5ca-89d5-4441-a9b7-52496410e1e4"/>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90</TotalTime>
  <Words>766</Words>
  <Application>Microsoft Office PowerPoint</Application>
  <PresentationFormat>Widescreen</PresentationFormat>
  <Paragraphs>96</Paragraphs>
  <Slides>10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Franklin Gothic Book</vt:lpstr>
      <vt:lpstr>Helvetica</vt:lpstr>
      <vt:lpstr>Lucida Grande</vt:lpstr>
      <vt:lpstr>Tahoma</vt:lpstr>
      <vt:lpstr>Wingdings</vt:lpstr>
      <vt:lpstr>Office Theme</vt:lpstr>
      <vt:lpstr>Navigating Multiple Jurisdiction</vt:lpstr>
      <vt:lpstr>WMATA BACKGROUND </vt:lpstr>
      <vt:lpstr>It’s complicated…</vt:lpstr>
      <vt:lpstr>More complications……</vt:lpstr>
      <vt:lpstr>Federal Relationship</vt:lpstr>
      <vt:lpstr>Federal oversight </vt:lpstr>
      <vt:lpstr>Government relations </vt:lpstr>
      <vt:lpstr> Structure and strategies </vt:lpstr>
      <vt:lpstr>External stakeholders are critical </vt:lpstr>
      <vt:lpstr>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Regina A.</dc:creator>
  <cp:lastModifiedBy>Coyne, Kevin M.</cp:lastModifiedBy>
  <cp:revision>26</cp:revision>
  <dcterms:created xsi:type="dcterms:W3CDTF">2019-08-09T14:52:05Z</dcterms:created>
  <dcterms:modified xsi:type="dcterms:W3CDTF">2019-08-12T15:16:13Z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0x010100A35A586D5EC0F24B922387F051A2AE62</vt:lpwstr>
  </property>
</Properties>
</file>