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3.xml" ContentType="application/vnd.openxmlformats-officedocument.them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heme/theme4.xml" ContentType="application/vnd.openxmlformats-officedocument.them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5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6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7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9.xml" ContentType="application/vnd.openxmlformats-officedocument.presentationml.notesSlide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9" r:id="rId5"/>
    <p:sldMasterId id="2147483757" r:id="rId6"/>
  </p:sldMasterIdLst>
  <p:notesMasterIdLst>
    <p:notesMasterId r:id="rId24"/>
  </p:notesMasterIdLst>
  <p:sldIdLst>
    <p:sldId id="257" r:id="rId7"/>
    <p:sldId id="2694" r:id="rId8"/>
    <p:sldId id="1732" r:id="rId9"/>
    <p:sldId id="1338" r:id="rId10"/>
    <p:sldId id="2332" r:id="rId11"/>
    <p:sldId id="710" r:id="rId12"/>
    <p:sldId id="2697" r:id="rId13"/>
    <p:sldId id="2696" r:id="rId14"/>
    <p:sldId id="2699" r:id="rId15"/>
    <p:sldId id="2698" r:id="rId16"/>
    <p:sldId id="1777" r:id="rId17"/>
    <p:sldId id="2430" r:id="rId18"/>
    <p:sldId id="2395" r:id="rId19"/>
    <p:sldId id="2574" r:id="rId20"/>
    <p:sldId id="2594" r:id="rId21"/>
    <p:sldId id="2376" r:id="rId22"/>
    <p:sldId id="2417" r:id="rId23"/>
  </p:sldIdLst>
  <p:sldSz cx="12188825" cy="6858000"/>
  <p:notesSz cx="9296400" cy="14722475"/>
  <p:defaultTextStyle>
    <a:defPPr>
      <a:defRPr lang="en-US"/>
    </a:defPPr>
    <a:lvl1pPr marL="0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68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36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04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872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40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08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275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744" algn="l" defTabSz="6094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mbliss, Leenda M." initials="C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9"/>
    <p:restoredTop sz="95274" autoAdjust="0"/>
  </p:normalViewPr>
  <p:slideViewPr>
    <p:cSldViewPr snapToGrid="0" snapToObjects="1">
      <p:cViewPr varScale="1">
        <p:scale>
          <a:sx n="79" d="100"/>
          <a:sy n="79" d="100"/>
        </p:scale>
        <p:origin x="581" y="72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44" d="100"/>
          <a:sy n="44" d="100"/>
        </p:scale>
        <p:origin x="250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82015691007847E-2"/>
          <c:y val="3.1382015691007847E-2"/>
          <c:w val="0.93723596861798431"/>
          <c:h val="0.93723596861798431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005088"/>
              </a:solidFill>
              <a:ln w="952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FBC-4A2F-A68B-DA4EC109942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952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FBC-4A2F-A68B-DA4EC1099425}"/>
              </c:ext>
            </c:extLst>
          </c:dPt>
          <c:dPt>
            <c:idx val="2"/>
            <c:bubble3D val="0"/>
            <c:spPr>
              <a:solidFill>
                <a:srgbClr val="90B0D6"/>
              </a:solidFill>
              <a:ln w="952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FBC-4A2F-A68B-DA4EC1099425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9525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FBC-4A2F-A68B-DA4EC1099425}"/>
              </c:ext>
            </c:extLst>
          </c:dPt>
          <c:val>
            <c:numRef>
              <c:f>Sheet1!$A$1:$A$4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BC-4A2F-A68B-DA4EC1099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738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738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1037-7040-4649-B41A-F16050F6772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363" y="1839913"/>
            <a:ext cx="8829675" cy="496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7085013"/>
            <a:ext cx="7435850" cy="5797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98428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13984288"/>
            <a:ext cx="4029075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971FE-6597-49CC-844B-906381CD8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8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6DB28-F91C-41AE-9EB7-99767B7FA1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C575A-FA3C-4170-BDE2-E20A383993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62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6097">
              <a:defRPr/>
            </a:pPr>
            <a:r>
              <a:rPr lang="en-US" sz="1300" b="1" kern="0" dirty="0">
                <a:latin typeface="Arial" panose="020B0604020202020204" pitchFamily="34" charset="0"/>
                <a:cs typeface="Arial" panose="020B0604020202020204" pitchFamily="34" charset="0"/>
              </a:rPr>
              <a:t>619,000 trips per day on these bus services. (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*Source: National Transit Database, 2015)</a:t>
            </a:r>
            <a:endParaRPr lang="en-US" sz="13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kern="0" dirty="0">
                <a:latin typeface="Arial" panose="020B0604020202020204" pitchFamily="34" charset="0"/>
                <a:cs typeface="Arial" panose="020B0604020202020204" pitchFamily="34" charset="0"/>
              </a:rPr>
              <a:t>81% </a:t>
            </a:r>
            <a:r>
              <a:rPr lang="en-US" sz="1300" kern="0" dirty="0">
                <a:latin typeface="Arial" panose="020B0604020202020204" pitchFamily="34" charset="0"/>
                <a:cs typeface="Arial" panose="020B0604020202020204" pitchFamily="34" charset="0"/>
              </a:rPr>
              <a:t>of people have access to bus</a:t>
            </a:r>
          </a:p>
          <a:p>
            <a:endParaRPr lang="en-US" sz="13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kern="0" dirty="0">
                <a:latin typeface="Arial" panose="020B0604020202020204" pitchFamily="34" charset="0"/>
                <a:cs typeface="Arial" panose="020B0604020202020204" pitchFamily="34" charset="0"/>
              </a:rPr>
              <a:t>94% </a:t>
            </a:r>
            <a:r>
              <a:rPr lang="en-US" sz="1300" kern="0" dirty="0">
                <a:latin typeface="Arial" panose="020B0604020202020204" pitchFamily="34" charset="0"/>
                <a:cs typeface="Arial" panose="020B0604020202020204" pitchFamily="34" charset="0"/>
              </a:rPr>
              <a:t>of transit-dependent residents have access to bus</a:t>
            </a:r>
          </a:p>
          <a:p>
            <a:endParaRPr lang="en-US" sz="13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kern="0" dirty="0">
                <a:latin typeface="Arial" panose="020B0604020202020204" pitchFamily="34" charset="0"/>
                <a:cs typeface="Arial" panose="020B0604020202020204" pitchFamily="34" charset="0"/>
              </a:rPr>
              <a:t>Allude to the fact that there is Regional and Non-Regional (one is funded by all joint partners; one is “contract service” that WMATA provides where requested)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6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Since the project began in September 2018, elected officials, transit agencies, transit advocates, bus operators, bus riders, and many other stakeholders helped to develop the recommendations in the Draft Strategy.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8,500+ public survey responses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140 participants in September 2018 Kickoff Summit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33 regional pop-up events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Focus Groups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Public Open House events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31 project committee meetings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13 Metrobus operator listening sessions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40 interviews with local jurisdictions and transit agencies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 project briefings/meetings with elected officials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15,365 people reached by the project Facebook page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71FE-6597-49CC-844B-906381CD88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72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role of bus in the region</a:t>
            </a:r>
          </a:p>
          <a:p>
            <a:r>
              <a:rPr lang="en-US" dirty="0"/>
              <a:t>What is the level of regional commitment to speeding up the bus</a:t>
            </a:r>
          </a:p>
          <a:p>
            <a:r>
              <a:rPr lang="en-US" dirty="0"/>
              <a:t>What is the regional governance or delivery model for bus</a:t>
            </a:r>
          </a:p>
          <a:p>
            <a:r>
              <a:rPr lang="en-US" dirty="0"/>
              <a:t>What business should Metrobus be in</a:t>
            </a:r>
          </a:p>
          <a:p>
            <a:r>
              <a:rPr lang="en-US" dirty="0"/>
              <a:t>What services should Metrobus operate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71FE-6597-49CC-844B-906381CD88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80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C575A-FA3C-4170-BDE2-E20A383993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30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C575A-FA3C-4170-BDE2-E20A383993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549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Increased ridership – all case studies</a:t>
            </a:r>
            <a:r>
              <a:rPr lang="en-US" baseline="0"/>
              <a:t> in white paper #2 showed an increase in ridership, but didn’t think it would be good to average or quantify.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C575A-FA3C-4170-BDE2-E20A383993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6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C575A-FA3C-4170-BDE2-E20A383993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74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0443">
              <a:defRPr/>
            </a:pPr>
            <a:r>
              <a:rPr lang="en-US">
                <a:solidFill>
                  <a:schemeClr val="bg1"/>
                </a:solidFill>
                <a:cs typeface="Arial" panose="020B0604020202020204" pitchFamily="34" charset="0"/>
              </a:rPr>
              <a:t>Speaker note: Discuss remaining services with each jurisdiction (Those that the local jurisdictions want Metrobus to operate would be contracted outside the 3 percent subsidy cap)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C575A-FA3C-4170-BDE2-E20A383993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35.xml"/><Relationship Id="rId7" Type="http://schemas.openxmlformats.org/officeDocument/2006/relationships/image" Target="../media/image16.png"/><Relationship Id="rId2" Type="http://schemas.openxmlformats.org/officeDocument/2006/relationships/tags" Target="../tags/tag134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137.xml"/><Relationship Id="rId7" Type="http://schemas.openxmlformats.org/officeDocument/2006/relationships/image" Target="../media/image17.png"/><Relationship Id="rId2" Type="http://schemas.openxmlformats.org/officeDocument/2006/relationships/tags" Target="../tags/tag136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39.xml"/><Relationship Id="rId7" Type="http://schemas.openxmlformats.org/officeDocument/2006/relationships/image" Target="../media/image16.png"/><Relationship Id="rId2" Type="http://schemas.openxmlformats.org/officeDocument/2006/relationships/tags" Target="../tags/tag138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141.xml"/><Relationship Id="rId7" Type="http://schemas.openxmlformats.org/officeDocument/2006/relationships/image" Target="../media/image17.png"/><Relationship Id="rId2" Type="http://schemas.openxmlformats.org/officeDocument/2006/relationships/tags" Target="../tags/tag140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microsoft.com/office/2007/relationships/hdphoto" Target="../media/hdphoto6.wdp"/><Relationship Id="rId2" Type="http://schemas.openxmlformats.org/officeDocument/2006/relationships/tags" Target="../tags/tag146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9.bin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8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3.bin"/><Relationship Id="rId4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png"/><Relationship Id="rId2" Type="http://schemas.openxmlformats.org/officeDocument/2006/relationships/tags" Target="../tags/tag155.xml"/><Relationship Id="rId1" Type="http://schemas.openxmlformats.org/officeDocument/2006/relationships/vmlDrawing" Target="../drawings/vmlDrawing84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4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8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5.bin"/><Relationship Id="rId4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png"/><Relationship Id="rId2" Type="http://schemas.openxmlformats.org/officeDocument/2006/relationships/tags" Target="../tags/tag158.xml"/><Relationship Id="rId1" Type="http://schemas.openxmlformats.org/officeDocument/2006/relationships/vmlDrawing" Target="../drawings/vmlDrawing86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4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0.bin"/></Relationships>
</file>

<file path=ppt/slideLayouts/_rels/slideLayout1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7.xml"/><Relationship Id="rId7" Type="http://schemas.openxmlformats.org/officeDocument/2006/relationships/image" Target="../media/image15.png"/><Relationship Id="rId2" Type="http://schemas.openxmlformats.org/officeDocument/2006/relationships/tags" Target="../tags/tag166.xml"/><Relationship Id="rId1" Type="http://schemas.openxmlformats.org/officeDocument/2006/relationships/vmlDrawing" Target="../drawings/vmlDrawing9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1.bin"/><Relationship Id="rId4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9.xml"/><Relationship Id="rId7" Type="http://schemas.openxmlformats.org/officeDocument/2006/relationships/image" Target="../media/image15.png"/><Relationship Id="rId2" Type="http://schemas.openxmlformats.org/officeDocument/2006/relationships/tags" Target="../tags/tag168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71.xml"/><Relationship Id="rId7" Type="http://schemas.openxmlformats.org/officeDocument/2006/relationships/image" Target="../media/image15.png"/><Relationship Id="rId2" Type="http://schemas.openxmlformats.org/officeDocument/2006/relationships/tags" Target="../tags/tag170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73.xml"/><Relationship Id="rId7" Type="http://schemas.openxmlformats.org/officeDocument/2006/relationships/image" Target="../media/image15.png"/><Relationship Id="rId2" Type="http://schemas.openxmlformats.org/officeDocument/2006/relationships/tags" Target="../tags/tag172.xml"/><Relationship Id="rId1" Type="http://schemas.openxmlformats.org/officeDocument/2006/relationships/vmlDrawing" Target="../drawings/vmlDrawing9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4.bin"/><Relationship Id="rId4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75.xml"/><Relationship Id="rId7" Type="http://schemas.openxmlformats.org/officeDocument/2006/relationships/image" Target="../media/image15.png"/><Relationship Id="rId2" Type="http://schemas.openxmlformats.org/officeDocument/2006/relationships/tags" Target="../tags/tag174.xml"/><Relationship Id="rId1" Type="http://schemas.openxmlformats.org/officeDocument/2006/relationships/vmlDrawing" Target="../drawings/vmlDrawing9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5.bin"/><Relationship Id="rId4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77.xml"/><Relationship Id="rId7" Type="http://schemas.openxmlformats.org/officeDocument/2006/relationships/image" Target="../media/image15.png"/><Relationship Id="rId2" Type="http://schemas.openxmlformats.org/officeDocument/2006/relationships/tags" Target="../tags/tag176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79.xml"/><Relationship Id="rId7" Type="http://schemas.openxmlformats.org/officeDocument/2006/relationships/image" Target="../media/image16.png"/><Relationship Id="rId2" Type="http://schemas.openxmlformats.org/officeDocument/2006/relationships/tags" Target="../tags/tag178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181.xml"/><Relationship Id="rId7" Type="http://schemas.openxmlformats.org/officeDocument/2006/relationships/image" Target="../media/image17.png"/><Relationship Id="rId2" Type="http://schemas.openxmlformats.org/officeDocument/2006/relationships/tags" Target="../tags/tag180.xml"/><Relationship Id="rId1" Type="http://schemas.openxmlformats.org/officeDocument/2006/relationships/vmlDrawing" Target="../drawings/vmlDrawing9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8.bin"/><Relationship Id="rId4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tags" Target="../tags/tag183.xml"/><Relationship Id="rId7" Type="http://schemas.openxmlformats.org/officeDocument/2006/relationships/image" Target="../media/image18.png"/><Relationship Id="rId2" Type="http://schemas.openxmlformats.org/officeDocument/2006/relationships/tags" Target="../tags/tag182.xml"/><Relationship Id="rId1" Type="http://schemas.openxmlformats.org/officeDocument/2006/relationships/vmlDrawing" Target="../drawings/vmlDrawing9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9.bin"/><Relationship Id="rId4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185.xml"/><Relationship Id="rId7" Type="http://schemas.openxmlformats.org/officeDocument/2006/relationships/image" Target="../media/image17.png"/><Relationship Id="rId2" Type="http://schemas.openxmlformats.org/officeDocument/2006/relationships/tags" Target="../tags/tag184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0.bin"/><Relationship Id="rId4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87.xml"/><Relationship Id="rId7" Type="http://schemas.openxmlformats.org/officeDocument/2006/relationships/image" Target="../media/image16.png"/><Relationship Id="rId2" Type="http://schemas.openxmlformats.org/officeDocument/2006/relationships/tags" Target="../tags/tag186.xml"/><Relationship Id="rId1" Type="http://schemas.openxmlformats.org/officeDocument/2006/relationships/vmlDrawing" Target="../drawings/vmlDrawing10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1.bin"/><Relationship Id="rId4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189.xml"/><Relationship Id="rId7" Type="http://schemas.openxmlformats.org/officeDocument/2006/relationships/image" Target="../media/image17.png"/><Relationship Id="rId2" Type="http://schemas.openxmlformats.org/officeDocument/2006/relationships/tags" Target="../tags/tag188.xml"/><Relationship Id="rId1" Type="http://schemas.openxmlformats.org/officeDocument/2006/relationships/vmlDrawing" Target="../drawings/vmlDrawing10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2.bin"/><Relationship Id="rId4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91.xml"/><Relationship Id="rId7" Type="http://schemas.openxmlformats.org/officeDocument/2006/relationships/image" Target="../media/image16.png"/><Relationship Id="rId2" Type="http://schemas.openxmlformats.org/officeDocument/2006/relationships/tags" Target="../tags/tag190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3.bin"/><Relationship Id="rId4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193.xml"/><Relationship Id="rId7" Type="http://schemas.openxmlformats.org/officeDocument/2006/relationships/image" Target="../media/image17.png"/><Relationship Id="rId2" Type="http://schemas.openxmlformats.org/officeDocument/2006/relationships/tags" Target="../tags/tag192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4.bin"/><Relationship Id="rId4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vmlDrawing" Target="../drawings/vmlDrawing10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5.bin"/><Relationship Id="rId4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10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6.bin"/><Relationship Id="rId4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microsoft.com/office/2007/relationships/hdphoto" Target="../media/hdphoto6.wdp"/><Relationship Id="rId2" Type="http://schemas.openxmlformats.org/officeDocument/2006/relationships/tags" Target="../tags/tag198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7.bin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8.bin"/><Relationship Id="rId4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202.xml"/><Relationship Id="rId7" Type="http://schemas.openxmlformats.org/officeDocument/2006/relationships/image" Target="../media/image16.png"/><Relationship Id="rId2" Type="http://schemas.openxmlformats.org/officeDocument/2006/relationships/tags" Target="../tags/tag201.xml"/><Relationship Id="rId1" Type="http://schemas.openxmlformats.org/officeDocument/2006/relationships/vmlDrawing" Target="../drawings/vmlDrawing10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9.bin"/><Relationship Id="rId4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11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0.bin"/><Relationship Id="rId4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vmlDrawing" Target="../drawings/vmlDrawing11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1.bin"/><Relationship Id="rId4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vmlDrawing" Target="../drawings/vmlDrawing11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2.bin"/><Relationship Id="rId4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png"/><Relationship Id="rId2" Type="http://schemas.openxmlformats.org/officeDocument/2006/relationships/tags" Target="../tags/tag209.xml"/><Relationship Id="rId1" Type="http://schemas.openxmlformats.org/officeDocument/2006/relationships/vmlDrawing" Target="../drawings/vmlDrawing113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4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vmlDrawing" Target="../drawings/vmlDrawing11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4.bin"/><Relationship Id="rId4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22.jpeg"/><Relationship Id="rId2" Type="http://schemas.openxmlformats.org/officeDocument/2006/relationships/tags" Target="../tags/tag212.xml"/><Relationship Id="rId1" Type="http://schemas.openxmlformats.org/officeDocument/2006/relationships/vmlDrawing" Target="../drawings/vmlDrawing115.v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24.jpe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Layouts/_rels/slideLayout3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4.xml"/><Relationship Id="rId7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8.xml"/><Relationship Id="rId7" Type="http://schemas.openxmlformats.org/officeDocument/2006/relationships/image" Target="../media/image15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22.xml"/><Relationship Id="rId7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24.xml"/><Relationship Id="rId7" Type="http://schemas.openxmlformats.org/officeDocument/2006/relationships/image" Target="../media/image17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tags" Target="../tags/tag26.xml"/><Relationship Id="rId7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28.xml"/><Relationship Id="rId7" Type="http://schemas.openxmlformats.org/officeDocument/2006/relationships/image" Target="../media/image17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30.xml"/><Relationship Id="rId7" Type="http://schemas.openxmlformats.org/officeDocument/2006/relationships/image" Target="../media/image16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32.xml"/><Relationship Id="rId7" Type="http://schemas.openxmlformats.org/officeDocument/2006/relationships/image" Target="../media/image17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34.xml"/><Relationship Id="rId7" Type="http://schemas.openxmlformats.org/officeDocument/2006/relationships/image" Target="../media/image1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36.xml"/><Relationship Id="rId7" Type="http://schemas.openxmlformats.org/officeDocument/2006/relationships/image" Target="../media/image17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microsoft.com/office/2007/relationships/hdphoto" Target="../media/hdphoto6.wdp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2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5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3.bin"/></Relationships>
</file>

<file path=ppt/slideLayouts/_rels/slideLayout6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2.xml"/><Relationship Id="rId7" Type="http://schemas.openxmlformats.org/officeDocument/2006/relationships/image" Target="../media/image15.png"/><Relationship Id="rId2" Type="http://schemas.openxmlformats.org/officeDocument/2006/relationships/tags" Target="../tags/tag6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4.xml"/><Relationship Id="rId7" Type="http://schemas.openxmlformats.org/officeDocument/2006/relationships/image" Target="../media/image15.png"/><Relationship Id="rId2" Type="http://schemas.openxmlformats.org/officeDocument/2006/relationships/tags" Target="../tags/tag6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6.xml"/><Relationship Id="rId7" Type="http://schemas.openxmlformats.org/officeDocument/2006/relationships/image" Target="../media/image15.png"/><Relationship Id="rId2" Type="http://schemas.openxmlformats.org/officeDocument/2006/relationships/tags" Target="../tags/tag6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68.xml"/><Relationship Id="rId7" Type="http://schemas.openxmlformats.org/officeDocument/2006/relationships/image" Target="../media/image15.png"/><Relationship Id="rId2" Type="http://schemas.openxmlformats.org/officeDocument/2006/relationships/tags" Target="../tags/tag6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70.xml"/><Relationship Id="rId7" Type="http://schemas.openxmlformats.org/officeDocument/2006/relationships/image" Target="../media/image15.png"/><Relationship Id="rId2" Type="http://schemas.openxmlformats.org/officeDocument/2006/relationships/tags" Target="../tags/tag6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72.xml"/><Relationship Id="rId7" Type="http://schemas.openxmlformats.org/officeDocument/2006/relationships/image" Target="../media/image15.png"/><Relationship Id="rId2" Type="http://schemas.openxmlformats.org/officeDocument/2006/relationships/tags" Target="../tags/tag7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74.xml"/><Relationship Id="rId7" Type="http://schemas.openxmlformats.org/officeDocument/2006/relationships/image" Target="../media/image16.png"/><Relationship Id="rId2" Type="http://schemas.openxmlformats.org/officeDocument/2006/relationships/tags" Target="../tags/tag7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76.xml"/><Relationship Id="rId7" Type="http://schemas.openxmlformats.org/officeDocument/2006/relationships/image" Target="../media/image17.png"/><Relationship Id="rId2" Type="http://schemas.openxmlformats.org/officeDocument/2006/relationships/tags" Target="../tags/tag7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tags" Target="../tags/tag78.xml"/><Relationship Id="rId7" Type="http://schemas.openxmlformats.org/officeDocument/2006/relationships/image" Target="../media/image18.png"/><Relationship Id="rId2" Type="http://schemas.openxmlformats.org/officeDocument/2006/relationships/tags" Target="../tags/tag7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80.xml"/><Relationship Id="rId7" Type="http://schemas.openxmlformats.org/officeDocument/2006/relationships/image" Target="../media/image17.png"/><Relationship Id="rId2" Type="http://schemas.openxmlformats.org/officeDocument/2006/relationships/tags" Target="../tags/tag79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82.xml"/><Relationship Id="rId7" Type="http://schemas.openxmlformats.org/officeDocument/2006/relationships/image" Target="../media/image16.png"/><Relationship Id="rId2" Type="http://schemas.openxmlformats.org/officeDocument/2006/relationships/tags" Target="../tags/tag8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84.xml"/><Relationship Id="rId7" Type="http://schemas.openxmlformats.org/officeDocument/2006/relationships/image" Target="../media/image17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86.xml"/><Relationship Id="rId7" Type="http://schemas.openxmlformats.org/officeDocument/2006/relationships/image" Target="../media/image16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88.xml"/><Relationship Id="rId7" Type="http://schemas.openxmlformats.org/officeDocument/2006/relationships/image" Target="../media/image17.png"/><Relationship Id="rId2" Type="http://schemas.openxmlformats.org/officeDocument/2006/relationships/tags" Target="../tags/tag8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microsoft.com/office/2007/relationships/hdphoto" Target="../media/hdphoto6.wdp"/><Relationship Id="rId2" Type="http://schemas.openxmlformats.org/officeDocument/2006/relationships/tags" Target="../tags/tag93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0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97.xml"/><Relationship Id="rId7" Type="http://schemas.openxmlformats.org/officeDocument/2006/relationships/image" Target="../media/image16.png"/><Relationship Id="rId2" Type="http://schemas.openxmlformats.org/officeDocument/2006/relationships/tags" Target="../tags/tag96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3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14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2.jpeg"/><Relationship Id="rId2" Type="http://schemas.openxmlformats.org/officeDocument/2006/relationships/tags" Target="../tags/tag10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58.bin"/><Relationship Id="rId9" Type="http://schemas.openxmlformats.org/officeDocument/2006/relationships/image" Target="../media/image24.jpeg"/></Relationships>
</file>

<file path=ppt/slideLayouts/_rels/slideLayout8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3.png"/><Relationship Id="rId2" Type="http://schemas.openxmlformats.org/officeDocument/2006/relationships/tags" Target="../tags/tag109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1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3.bin"/></Relationships>
</file>

<file path=ppt/slideLayouts/_rels/slideLayout9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7.xml"/><Relationship Id="rId7" Type="http://schemas.openxmlformats.org/officeDocument/2006/relationships/image" Target="../media/image15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19.xml"/><Relationship Id="rId7" Type="http://schemas.openxmlformats.org/officeDocument/2006/relationships/image" Target="../media/image15.png"/><Relationship Id="rId2" Type="http://schemas.openxmlformats.org/officeDocument/2006/relationships/tags" Target="../tags/tag118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1.xml"/><Relationship Id="rId7" Type="http://schemas.openxmlformats.org/officeDocument/2006/relationships/image" Target="../media/image15.png"/><Relationship Id="rId2" Type="http://schemas.openxmlformats.org/officeDocument/2006/relationships/tags" Target="../tags/tag120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3.xml"/><Relationship Id="rId7" Type="http://schemas.openxmlformats.org/officeDocument/2006/relationships/image" Target="../media/image15.png"/><Relationship Id="rId2" Type="http://schemas.openxmlformats.org/officeDocument/2006/relationships/tags" Target="../tags/tag12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5.xml"/><Relationship Id="rId7" Type="http://schemas.openxmlformats.org/officeDocument/2006/relationships/image" Target="../media/image15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127.xml"/><Relationship Id="rId7" Type="http://schemas.openxmlformats.org/officeDocument/2006/relationships/image" Target="../media/image16.png"/><Relationship Id="rId2" Type="http://schemas.openxmlformats.org/officeDocument/2006/relationships/tags" Target="../tags/tag126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129.xml"/><Relationship Id="rId7" Type="http://schemas.openxmlformats.org/officeDocument/2006/relationships/image" Target="../media/image17.png"/><Relationship Id="rId2" Type="http://schemas.openxmlformats.org/officeDocument/2006/relationships/tags" Target="../tags/tag128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tags" Target="../tags/tag131.xml"/><Relationship Id="rId7" Type="http://schemas.openxmlformats.org/officeDocument/2006/relationships/image" Target="../media/image18.png"/><Relationship Id="rId2" Type="http://schemas.openxmlformats.org/officeDocument/2006/relationships/tags" Target="../tags/tag130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tags" Target="../tags/tag133.xml"/><Relationship Id="rId7" Type="http://schemas.openxmlformats.org/officeDocument/2006/relationships/image" Target="../media/image17.png"/><Relationship Id="rId2" Type="http://schemas.openxmlformats.org/officeDocument/2006/relationships/tags" Target="../tags/tag132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RO_Metal_TITLE_BACKGROUND_newConfetti_3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78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3043" y="1371600"/>
            <a:ext cx="7945839" cy="156556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 baseline="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Name Here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06490" y="3321666"/>
            <a:ext cx="5121957" cy="9001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1F4E7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SUBHEAD FOR PRESENTATION</a:t>
            </a: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93044" y="5432491"/>
            <a:ext cx="5135403" cy="9953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>
                <a:solidFill>
                  <a:srgbClr val="1F4E79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/>
              <a:t>Speaker’s Name</a:t>
            </a:r>
          </a:p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5763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2 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31" y="1562101"/>
            <a:ext cx="5718542" cy="452079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4E6FED-257C-48D2-902D-4A1DE3EFA13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09402" y="1562100"/>
            <a:ext cx="5720411" cy="452079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9800699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358" y="3589606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1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29837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33022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1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29837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98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7269" y="3407806"/>
            <a:ext cx="2693964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7853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391" y="3589606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29837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090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29837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98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3071" y="3407806"/>
            <a:ext cx="269396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837" y="3826333"/>
            <a:ext cx="10930353" cy="1606550"/>
          </a:xfrm>
        </p:spPr>
        <p:txBody>
          <a:bodyPr anchor="b">
            <a:noAutofit/>
          </a:bodyPr>
          <a:lstStyle>
            <a:lvl1pPr marL="0" algn="l" defTabSz="913852" rtl="0" eaLnBrk="1" fontAlgn="auto" latinLnBrk="0" hangingPunct="1">
              <a:lnSpc>
                <a:spcPts val="5996"/>
              </a:lnSpc>
              <a:spcBef>
                <a:spcPts val="0"/>
              </a:spcBef>
              <a:spcAft>
                <a:spcPts val="0"/>
              </a:spcAft>
              <a:defRPr lang="en-US" sz="5396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67245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7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7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852" rtl="0" eaLnBrk="1" fontAlgn="auto" latinLnBrk="0" hangingPunct="1">
              <a:lnSpc>
                <a:spcPts val="5996"/>
              </a:lnSpc>
              <a:spcBef>
                <a:spcPts val="0"/>
              </a:spcBef>
              <a:spcAft>
                <a:spcPts val="0"/>
              </a:spcAft>
              <a:defRPr lang="en-US" sz="5396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1977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795592" y="112274"/>
            <a:ext cx="769257" cy="10017212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1" y="3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8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4965" y="6404400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9837" y="622800"/>
            <a:ext cx="10930353" cy="470898"/>
          </a:xfrm>
        </p:spPr>
        <p:txBody>
          <a:bodyPr/>
          <a:lstStyle>
            <a:lvl1pPr>
              <a:defRPr sz="339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58293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77313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4965" y="6404400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9578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2 Way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7D7BA7-F0F9-4445-BB35-4CA26B85B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31" y="2498272"/>
            <a:ext cx="5718542" cy="358462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C41370-CBCF-4167-9E26-C335F3E751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1270" y="2498272"/>
            <a:ext cx="5718542" cy="358462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F0FEEC-1A47-44F1-B423-309DDFDDC65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66631" y="1664138"/>
            <a:ext cx="5718542" cy="773069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E8425A-F486-497A-8268-2EB5C8D0483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11270" y="1664138"/>
            <a:ext cx="5718542" cy="773069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28550826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9618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552450"/>
            <a:ext cx="11493520" cy="4216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686303" y="2957289"/>
            <a:ext cx="7601646" cy="943429"/>
          </a:xfrm>
          <a:prstGeom prst="rect">
            <a:avLst/>
          </a:prstGeom>
          <a:noFill/>
          <a:ln w="9525" cap="rnd">
            <a:noFill/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5396">
                <a:solidFill>
                  <a:srgbClr val="000000"/>
                </a:solidFill>
              </a:rPr>
              <a:t>Thank you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672887" y="620872"/>
            <a:ext cx="2236607" cy="1188720"/>
          </a:xfrm>
          <a:prstGeom prst="rect">
            <a:avLst/>
          </a:prstGeom>
          <a:gradFill>
            <a:gsLst>
              <a:gs pos="0">
                <a:srgbClr val="E23940"/>
              </a:gs>
              <a:gs pos="100000">
                <a:srgbClr val="AC252D"/>
              </a:gs>
            </a:gsLst>
            <a:lin ang="5400000" scaled="1"/>
          </a:gra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7" name="Picture 405" descr="Image result for dow dupont logo 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9426" y="927643"/>
            <a:ext cx="865548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08" descr="Image result for dow logo white 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408" y="927643"/>
            <a:ext cx="1022285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599" y="-1"/>
            <a:ext cx="12190625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xxxx  2. xxxx  3. xxxx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6865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552450"/>
            <a:ext cx="11493520" cy="4216400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686304" y="1878014"/>
            <a:ext cx="6555303" cy="86793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3152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6926" rtl="0" eaLnBrk="0" fontAlgn="base" hangingPunct="0">
              <a:spcBef>
                <a:spcPct val="0"/>
              </a:spcBef>
              <a:spcAft>
                <a:spcPct val="0"/>
              </a:spcAft>
              <a:defRPr lang="en-US" sz="2798" b="1" kern="1200" baseline="0" noProof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</a:lstStyle>
          <a:p>
            <a:pPr lvl="0" algn="l" defTabSz="456926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Title in Title Case (Trebuchet MS 28pt, Black)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686304" y="2745947"/>
            <a:ext cx="6555303" cy="704245"/>
          </a:xfrm>
        </p:spPr>
        <p:txBody>
          <a:bodyPr lIns="91440" tIns="45720" rIns="91440" bIns="45720"/>
          <a:lstStyle>
            <a:lvl1pPr>
              <a:buFontTx/>
              <a:buNone/>
              <a:defRPr sz="1600" b="0" cap="all" baseline="0"/>
            </a:lvl1pPr>
            <a:lvl2pPr>
              <a:buFontTx/>
              <a:buNone/>
              <a:defRPr sz="1200" b="0" cap="all" baseline="0"/>
            </a:lvl2pPr>
            <a:lvl3pPr>
              <a:buFontTx/>
              <a:buNone/>
              <a:defRPr sz="1200" b="0" cap="all" baseline="0"/>
            </a:lvl3pPr>
            <a:lvl4pPr>
              <a:buFontTx/>
              <a:buNone/>
              <a:defRPr sz="1200" b="0" cap="all" baseline="0"/>
            </a:lvl4pPr>
            <a:lvl5pPr>
              <a:buFontTx/>
              <a:buNone/>
              <a:defRPr sz="1200" b="0" cap="all" baseline="0"/>
            </a:lvl5pPr>
          </a:lstStyle>
          <a:p>
            <a:pPr lvl="0"/>
            <a:r>
              <a:rPr lang="en-US"/>
              <a:t>subtitle in all caps (Trebuchet MS 16pt, black)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686304" y="3937446"/>
            <a:ext cx="6555303" cy="268123"/>
          </a:xfrm>
        </p:spPr>
        <p:txBody>
          <a:bodyPr lIns="91440" tIns="45720" rIns="91440" bIns="45720" anchor="ctr"/>
          <a:lstStyle>
            <a:lvl1pPr>
              <a:buFontTx/>
              <a:buNone/>
              <a:defRPr sz="1400" b="0" cap="none" baseline="0">
                <a:solidFill>
                  <a:schemeClr val="tx1"/>
                </a:solidFill>
              </a:defRPr>
            </a:lvl1pPr>
            <a:lvl2pPr>
              <a:buFontTx/>
              <a:buNone/>
              <a:defRPr sz="1200" b="0" cap="all" baseline="0"/>
            </a:lvl2pPr>
            <a:lvl3pPr>
              <a:buFontTx/>
              <a:buNone/>
              <a:defRPr sz="1200" b="0" cap="all" baseline="0"/>
            </a:lvl3pPr>
            <a:lvl4pPr>
              <a:buFontTx/>
              <a:buNone/>
              <a:defRPr sz="1200" b="0" cap="all" baseline="0"/>
            </a:lvl4pPr>
            <a:lvl5pPr>
              <a:buFontTx/>
              <a:buNone/>
              <a:defRPr sz="1200" b="0" cap="all" baseline="0"/>
            </a:lvl5pPr>
          </a:lstStyle>
          <a:p>
            <a:pPr lvl="0"/>
            <a:r>
              <a:rPr lang="en-US"/>
              <a:t>Date (Trebuchet MS 14pt, Black)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7672887" y="620872"/>
            <a:ext cx="2236607" cy="1188720"/>
          </a:xfrm>
          <a:prstGeom prst="rect">
            <a:avLst/>
          </a:prstGeom>
          <a:gradFill>
            <a:gsLst>
              <a:gs pos="0">
                <a:srgbClr val="E23940"/>
              </a:gs>
              <a:gs pos="100000">
                <a:srgbClr val="AC252D"/>
              </a:gs>
            </a:gsLst>
            <a:lin ang="5400000" scaled="1"/>
          </a:gra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24" name="Picture 405" descr="Image result for dow dupont logo 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9426" y="927643"/>
            <a:ext cx="865548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08" descr="Image result for dow logo white 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408" y="927643"/>
            <a:ext cx="1022285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9837" y="622803"/>
            <a:ext cx="10930503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C6E23FC8-B06A-4A71-A5E8-63FE320598F1}"/>
              </a:ext>
            </a:extLst>
          </p:cNvPr>
          <p:cNvSpPr/>
          <p:nvPr userDrawn="1"/>
        </p:nvSpPr>
        <p:spPr>
          <a:xfrm>
            <a:off x="0" y="1143004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 sz="179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2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29837" y="2158990"/>
            <a:ext cx="3743025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29837" y="1227051"/>
            <a:ext cx="3743025" cy="664797"/>
          </a:xfrm>
        </p:spPr>
        <p:txBody>
          <a:bodyPr anchor="t">
            <a:noAutofit/>
          </a:bodyPr>
          <a:lstStyle>
            <a:lvl1pPr>
              <a:defRPr sz="2398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40463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9" y="2668041"/>
            <a:ext cx="9617986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3852" rtl="0" eaLnBrk="1" fontAlgn="auto" latinLnBrk="0" hangingPunct="1">
              <a:lnSpc>
                <a:spcPts val="5996"/>
              </a:lnSpc>
              <a:spcBef>
                <a:spcPts val="0"/>
              </a:spcBef>
              <a:spcAft>
                <a:spcPts val="0"/>
              </a:spcAft>
              <a:defRPr lang="en-US" sz="5396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361" y="1424084"/>
            <a:ext cx="951473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3386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396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29837" y="3680016"/>
            <a:ext cx="1155557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6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29838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98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27747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3742" y="0"/>
            <a:ext cx="41684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622803"/>
            <a:ext cx="627489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13539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4 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A4C74AB-2B3B-434B-9892-DA5D78E98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31" y="1602338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199775" y="1602338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266631" y="3842324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03653" y="3836548"/>
            <a:ext cx="5718542" cy="211227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668477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9026895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19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622803"/>
            <a:ext cx="809947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425750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0114" y="0"/>
            <a:ext cx="416842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29838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9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79702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6025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4413" y="0"/>
            <a:ext cx="6094413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39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7932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773" y="178560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39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9830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829" y="3588018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5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29837" y="2764206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98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0910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5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29837" y="2764206"/>
            <a:ext cx="2477993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0750" y="3402831"/>
            <a:ext cx="2693964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2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721" y="3382965"/>
            <a:ext cx="1298237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2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398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808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2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398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8557" y="3416300"/>
            <a:ext cx="2693964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358" y="3588018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1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9836" y="622803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99605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1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9836" y="622803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7269" y="3407806"/>
            <a:ext cx="269396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9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Color - 4 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901CD-1179-48AA-AA78-C2B71B3B7CC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66630" y="1621963"/>
            <a:ext cx="5759220" cy="2194560"/>
          </a:xfrm>
          <a:solidFill>
            <a:srgbClr val="1F4E79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>
              <a:buFont typeface="Wingdings" charset="2"/>
              <a:buChar char="§"/>
              <a:defRPr lang="en-US" sz="2800">
                <a:solidFill>
                  <a:schemeClr val="bg2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E66204-4258-4009-9C38-072DB2591BD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0593" y="1621963"/>
            <a:ext cx="5759220" cy="2194560"/>
          </a:xfrm>
          <a:solidFill>
            <a:schemeClr val="accent3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>
              <a:buFont typeface="Wingdings" charset="2"/>
              <a:buChar char="§"/>
              <a:defRPr lang="en-US" sz="280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B97FD00-9A32-4A89-A567-2CEB60E81F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66630" y="3930189"/>
            <a:ext cx="5759220" cy="2194560"/>
          </a:xfrm>
          <a:solidFill>
            <a:schemeClr val="accent6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>
              <a:buFont typeface="Wingdings" charset="2"/>
              <a:buChar char="§"/>
              <a:defRPr lang="en-US" sz="280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6A932747-BAA0-4FE0-B9F3-F31F5D1BBDD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70593" y="3930189"/>
            <a:ext cx="5759220" cy="2194560"/>
          </a:xfrm>
          <a:solidFill>
            <a:schemeClr val="accent2"/>
          </a:solidFill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>
              <a:buFont typeface="Wingdings" charset="2"/>
              <a:buChar char="§"/>
              <a:defRPr lang="en-US" sz="2800">
                <a:solidFill>
                  <a:schemeClr val="bg2"/>
                </a:solidFill>
                <a:latin typeface="Helvetica"/>
                <a:cs typeface="Helvetica"/>
              </a:defRPr>
            </a:lvl1pPr>
            <a:lvl2pPr>
              <a:defRPr lang="en-US" sz="24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>
              <a:defRPr lang="en-US" sz="20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</p:txBody>
      </p:sp>
      <p:sp>
        <p:nvSpPr>
          <p:cNvPr id="3" name="Oval 2"/>
          <p:cNvSpPr/>
          <p:nvPr userDrawn="1"/>
        </p:nvSpPr>
        <p:spPr>
          <a:xfrm>
            <a:off x="4723170" y="2493130"/>
            <a:ext cx="2742486" cy="27432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2895720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391" y="3588018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2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622803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7910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2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622803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3071" y="3407806"/>
            <a:ext cx="269396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9837" y="3826333"/>
            <a:ext cx="10930353" cy="1606550"/>
          </a:xfrm>
        </p:spPr>
        <p:txBody>
          <a:bodyPr anchor="b">
            <a:noAutofit/>
          </a:bodyPr>
          <a:lstStyle>
            <a:lvl1pPr marL="0" algn="l" defTabSz="913852" rtl="0" eaLnBrk="1" fontAlgn="auto" latinLnBrk="0" hangingPunct="1">
              <a:lnSpc>
                <a:spcPts val="5996"/>
              </a:lnSpc>
              <a:spcBef>
                <a:spcPts val="0"/>
              </a:spcBef>
              <a:spcAft>
                <a:spcPts val="0"/>
              </a:spcAft>
              <a:defRPr lang="en-US" sz="5396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113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7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7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3852" rtl="0" eaLnBrk="1" fontAlgn="auto" latinLnBrk="0" hangingPunct="1">
              <a:lnSpc>
                <a:spcPts val="5996"/>
              </a:lnSpc>
              <a:spcBef>
                <a:spcPts val="0"/>
              </a:spcBef>
              <a:spcAft>
                <a:spcPts val="0"/>
              </a:spcAft>
              <a:defRPr lang="en-US" sz="5396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8897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795592" y="112274"/>
            <a:ext cx="769257" cy="10017212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1" y="3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8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97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4965" y="6404400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7" y="622803"/>
            <a:ext cx="10930353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7944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829" y="3594368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77934"/>
            <a:ext cx="2818666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396">
                <a:solidFill>
                  <a:srgbClr val="006CB6"/>
                </a:solidFill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40883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8760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1442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4882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4 Wa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0" y="1699172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46372" y="1698745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12376" y="1699172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8134DFD-61B5-4604-B852-D73C83D7AF3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172091" y="1698745"/>
            <a:ext cx="2750104" cy="439841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2111071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552450"/>
            <a:ext cx="11493520" cy="4216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686303" y="2957289"/>
            <a:ext cx="7601646" cy="943429"/>
          </a:xfrm>
          <a:prstGeom prst="rect">
            <a:avLst/>
          </a:prstGeom>
          <a:noFill/>
          <a:ln w="9525" cap="rnd">
            <a:noFill/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5396">
                <a:solidFill>
                  <a:srgbClr val="000000"/>
                </a:solidFill>
              </a:rPr>
              <a:t>Thank you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672887" y="620872"/>
            <a:ext cx="2236607" cy="1188720"/>
          </a:xfrm>
          <a:prstGeom prst="rect">
            <a:avLst/>
          </a:prstGeom>
          <a:gradFill>
            <a:gsLst>
              <a:gs pos="0">
                <a:srgbClr val="E23940"/>
              </a:gs>
              <a:gs pos="100000">
                <a:srgbClr val="AC252D"/>
              </a:gs>
            </a:gsLst>
            <a:lin ang="5400000" scaled="1"/>
          </a:gra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4" name="Picture 405" descr="Image result for dow dupont logo 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9426" y="927643"/>
            <a:ext cx="865548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08" descr="Image result for dow logo white 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408" y="927643"/>
            <a:ext cx="1022285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599" y="-1"/>
            <a:ext cx="12190625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8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8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8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xxxx  2. xxxx  3. xxxx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32002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Full Gray">
  <p:cSld name="Title and Content Full Gra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1143004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 extrusionOk="0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85801" y="1143004"/>
            <a:ext cx="10842583" cy="47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66A6"/>
              </a:buClr>
              <a:buSzPts val="3000"/>
              <a:buFont typeface="Arial"/>
              <a:buNone/>
              <a:defRPr sz="2999" b="1" i="0" u="none" strike="noStrike" cap="none">
                <a:solidFill>
                  <a:srgbClr val="0066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799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685800" y="1666759"/>
            <a:ext cx="10842585" cy="389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063" marR="0" lvl="0" indent="-22853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D696B"/>
              </a:buClr>
              <a:buSzPts val="1800"/>
              <a:buFont typeface="Arial"/>
              <a:buNone/>
              <a:defRPr sz="1799" b="0" i="0" u="none" strike="noStrike" cap="none">
                <a:solidFill>
                  <a:srgbClr val="5D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126" marR="0" lvl="1" indent="-34279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7C315"/>
              </a:buClr>
              <a:buSzPts val="1800"/>
              <a:buFont typeface="Noto Sans Symbols"/>
              <a:buChar char="▪"/>
              <a:defRPr sz="1799" b="0" i="0" u="none" strike="noStrike" cap="none">
                <a:solidFill>
                  <a:srgbClr val="5D696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189" marR="0" lvl="2" indent="-34279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D696B"/>
              </a:buClr>
              <a:buSzPts val="1800"/>
              <a:buFont typeface="Arial"/>
              <a:buChar char="•"/>
              <a:defRPr sz="1799" b="0" i="0" u="none" strike="noStrike" cap="none">
                <a:solidFill>
                  <a:srgbClr val="5D696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251" marR="0" lvl="3" indent="-34279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D696B"/>
              </a:buClr>
              <a:buSzPts val="1800"/>
              <a:buFont typeface="Arial"/>
              <a:buChar char="–"/>
              <a:defRPr sz="1799" b="0" i="0" u="none" strike="noStrike" cap="none">
                <a:solidFill>
                  <a:srgbClr val="5D696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314" marR="0" lvl="4" indent="-342797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D696B"/>
              </a:buClr>
              <a:buSzPts val="1800"/>
              <a:buFont typeface="Arial"/>
              <a:buChar char="»"/>
              <a:defRPr sz="1799" b="0" i="0" u="none" strike="noStrike" cap="none">
                <a:solidFill>
                  <a:srgbClr val="5D696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2377" marR="0" lvl="5" indent="-35549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9440" marR="0" lvl="6" indent="-35549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6503" marR="0" lvl="7" indent="-35549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3566" marR="0" lvl="8" indent="-35549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735327" y="6356355"/>
            <a:ext cx="284405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/>
            <a:fld id="{00000000-1234-1234-1234-123412341234}" type="slidenum">
              <a:rPr lang="en-US" smtClean="0"/>
              <a:pPr defTabSz="914126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3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1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0C78B0-DC8D-4874-A4B5-286B969F2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3" y="1153885"/>
            <a:ext cx="7669665" cy="2308324"/>
          </a:xfrm>
        </p:spPr>
        <p:txBody>
          <a:bodyPr lIns="0" tIns="0" rIns="0" bIns="0" anchor="t">
            <a:normAutofit/>
          </a:bodyPr>
          <a:lstStyle>
            <a:lvl1pPr algn="l">
              <a:defRPr sz="6000" b="1" cap="all" baseline="0">
                <a:solidFill>
                  <a:srgbClr val="0066A6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7C5DE57-A980-4C80-99FE-695633A43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3856039"/>
            <a:ext cx="5106526" cy="5207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200">
                <a:solidFill>
                  <a:srgbClr val="0066A6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2" indent="0">
              <a:buFontTx/>
              <a:buNone/>
              <a:defRPr/>
            </a:lvl5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DCC9EDA-4659-4ECB-BA2D-1D5FF5DA4E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4446719"/>
            <a:ext cx="5106526" cy="5207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200">
                <a:solidFill>
                  <a:srgbClr val="0066A6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2" indent="0">
              <a:buFontTx/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5989" y="-3174"/>
            <a:ext cx="1376938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ARLINGTON\Arlington\DCS\Projects\TRN\60564102_WMATA_MSR\400_Technical\430_Branding and Templates\website\photos\Ginger's photos_Need to give her credit\10728353704_3179c91911_o BW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5989" y="4527549"/>
            <a:ext cx="3676142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ARLINGTON\Arlington\DCS\Projects\TRN\60564102_WMATA_MSR\400_Technical\430_Branding and Templates\website\photos\Ginger's photos_Need to give her credit\17004093055_d605d5fe0c_o BW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06025" y="0"/>
            <a:ext cx="2082800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5989" y="2500313"/>
            <a:ext cx="3652836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3" y="5908675"/>
            <a:ext cx="2743206" cy="5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733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Poi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 userDrawn="1"/>
        </p:nvSpPr>
        <p:spPr>
          <a:xfrm>
            <a:off x="1" y="0"/>
            <a:ext cx="12188824" cy="6858000"/>
          </a:xfrm>
          <a:custGeom>
            <a:avLst/>
            <a:gdLst/>
            <a:ahLst/>
            <a:cxnLst/>
            <a:rect l="l" t="t" r="r" b="b"/>
            <a:pathLst>
              <a:path w="5395595" h="6858000">
                <a:moveTo>
                  <a:pt x="0" y="6858000"/>
                </a:moveTo>
                <a:lnTo>
                  <a:pt x="5395290" y="6858000"/>
                </a:lnTo>
                <a:lnTo>
                  <a:pt x="539529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6A6"/>
          </a:solidFill>
        </p:spPr>
        <p:txBody>
          <a:bodyPr wrap="square" lIns="0" tIns="0" rIns="0" bIns="0" rtlCol="0"/>
          <a:lstStyle/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 lang="en-US">
              <a:solidFill>
                <a:prstClr val="black"/>
              </a:solidFill>
            </a:endParaRPr>
          </a:p>
          <a:p>
            <a:endParaRPr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2648" y="2496312"/>
            <a:ext cx="113670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30936" y="3831336"/>
            <a:ext cx="10475088" cy="1863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6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B81C8-9B5C-4296-89C9-1A00A3D649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3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Color - 4 Way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4248" y="2565400"/>
            <a:ext cx="2742486" cy="3539371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171450" indent="-171450">
              <a:buFont typeface="Wingdings" panose="05000000000000000000" pitchFamily="2" charset="2"/>
              <a:buChar char="§"/>
              <a:defRPr sz="2400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628650" indent="-171450">
              <a:defRPr sz="2000">
                <a:solidFill>
                  <a:schemeClr val="bg2"/>
                </a:solidFill>
                <a:latin typeface="Helvetica"/>
                <a:cs typeface="Helvetica"/>
              </a:defRPr>
            </a:lvl2pPr>
            <a:lvl3pPr marL="1085850" indent="-171450">
              <a:buFont typeface="Lucida Grande"/>
              <a:buChar char="—"/>
              <a:defRPr sz="1800">
                <a:solidFill>
                  <a:schemeClr val="bg2"/>
                </a:solidFill>
                <a:latin typeface="Helvetica"/>
                <a:cs typeface="Helvetica"/>
              </a:defRPr>
            </a:lvl3pPr>
            <a:lvl4pPr marL="1543050" indent="-171450">
              <a:buFont typeface="Franklin Gothic Book" panose="020B0503020102020204" pitchFamily="34" charset="0"/>
              <a:buChar char="–"/>
              <a:defRPr sz="1600">
                <a:solidFill>
                  <a:schemeClr val="bg2"/>
                </a:solidFill>
                <a:latin typeface="Helvetica"/>
                <a:cs typeface="Helvetica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73047ED1-0FC1-4CB6-91BF-4AA97D44A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9718" y="2565401"/>
            <a:ext cx="2742486" cy="3539372"/>
          </a:xfrm>
          <a:solidFill>
            <a:schemeClr val="accent3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000" dirty="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—"/>
              <a:defRPr lang="en-US" sz="1800" dirty="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637ABB-F752-41C5-9A76-BE951A72551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21463" y="2565401"/>
            <a:ext cx="2742486" cy="3530613"/>
          </a:xfrm>
          <a:solidFill>
            <a:schemeClr val="accent2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lang="en-US" sz="200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—"/>
              <a:defRPr lang="en-US" sz="180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>
                <a:solidFill>
                  <a:schemeClr val="bg1"/>
                </a:solidFill>
                <a:latin typeface="Helvetica"/>
                <a:cs typeface="Helvetica"/>
              </a:defRPr>
            </a:lvl4pPr>
            <a:lvl5pPr>
              <a:defRPr lang="en-US" sz="160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9977216-F970-481A-837D-74A9B22F72F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87327" y="2565401"/>
            <a:ext cx="2742486" cy="3530613"/>
          </a:xfrm>
          <a:solidFill>
            <a:schemeClr val="accent6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>
                <a:solidFill>
                  <a:schemeClr val="bg2"/>
                </a:solidFill>
                <a:latin typeface="Helvetica"/>
                <a:cs typeface="Helvetica"/>
              </a:defRPr>
            </a:lvl1pPr>
            <a:lvl2pPr>
              <a:defRPr lang="en-US" sz="2000">
                <a:solidFill>
                  <a:schemeClr val="bg2"/>
                </a:solidFill>
                <a:latin typeface="Helvetica"/>
                <a:cs typeface="Helvetica"/>
              </a:defRPr>
            </a:lvl2pPr>
            <a:lvl3pPr marL="1143000" indent="-228600">
              <a:buFont typeface="Lucida Grande"/>
              <a:buChar char="—"/>
              <a:defRPr lang="en-US" sz="1800">
                <a:solidFill>
                  <a:schemeClr val="bg2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>
                <a:solidFill>
                  <a:schemeClr val="bg2"/>
                </a:solidFill>
                <a:latin typeface="Helvetica"/>
                <a:cs typeface="Helvetica"/>
              </a:defRPr>
            </a:lvl4pPr>
            <a:lvl5pPr>
              <a:defRPr lang="en-US" sz="1600">
                <a:solidFill>
                  <a:schemeClr val="bg2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74248" y="1706638"/>
            <a:ext cx="2742486" cy="701196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249718" y="1704044"/>
            <a:ext cx="2742486" cy="701196"/>
          </a:xfrm>
          <a:solidFill>
            <a:schemeClr val="accent3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21463" y="1704044"/>
            <a:ext cx="2742486" cy="701196"/>
          </a:xfr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831F1E0-56EB-47EB-A493-391AA1E63E6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187327" y="1704044"/>
            <a:ext cx="2742486" cy="701196"/>
          </a:xfrm>
          <a:solidFill>
            <a:schemeClr val="accent6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2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bg2"/>
                </a:solidFill>
                <a:latin typeface="Franklin Gothic Book" panose="020B0503020102020204" pitchFamily="34" charset="0"/>
              </a:defRPr>
            </a:lvl2pPr>
            <a:lvl3pPr marL="1085850" indent="-171450">
              <a:defRPr sz="1800">
                <a:solidFill>
                  <a:schemeClr val="bg2"/>
                </a:solidFill>
                <a:latin typeface="Franklin Gothic Book" panose="020B0503020102020204" pitchFamily="34" charset="0"/>
              </a:defRPr>
            </a:lvl3pPr>
            <a:lvl4pPr marL="15430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4pPr>
            <a:lvl5pPr marL="2000250" indent="-171450">
              <a:defRPr sz="1600">
                <a:solidFill>
                  <a:schemeClr val="bg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487176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3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313387-1D72-4C9C-9005-1B28AC27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31" y="1705498"/>
            <a:ext cx="4022312" cy="82391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73F915F-6F43-4778-BE3A-7B8AE0E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83257" y="1705498"/>
            <a:ext cx="4022312" cy="82391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118D66A-1E40-46C6-A326-D1C7596BA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7500" y="1705498"/>
            <a:ext cx="4022312" cy="82391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49E206-2B30-40E5-A110-B2590091989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6631" y="2601324"/>
            <a:ext cx="362286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49E206-2B30-40E5-A110-B2590091989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087298" y="2617235"/>
            <a:ext cx="362286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49E206-2B30-40E5-A110-B25900919890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07500" y="2617235"/>
            <a:ext cx="362286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218172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B313387-1D72-4C9C-9005-1B28AC27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31" y="1705498"/>
            <a:ext cx="3100494" cy="82391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118D66A-1E40-46C6-A326-D1C7596BA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29318" y="1705498"/>
            <a:ext cx="3100494" cy="823912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30EC251-70DB-4739-B109-57388672BC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69841" y="1705498"/>
            <a:ext cx="3100494" cy="823912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41FE1D0E-5ED9-454D-AA79-C0A415CEB2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0479" y="1705498"/>
            <a:ext cx="3100494" cy="823912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6632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3130479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969841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F0E6340-FECA-4E05-ADCE-0B6B63725256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8829318" y="2664824"/>
            <a:ext cx="2691459" cy="333703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16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4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81350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59ED789-0195-42A2-8612-EF664C5F842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74566" y="2504966"/>
            <a:ext cx="11655564" cy="349614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1672897"/>
            <a:ext cx="11663182" cy="764310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946659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258643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8000"/>
            <a:ext cx="12188825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91697"/>
            <a:ext cx="11655564" cy="968375"/>
          </a:xfrm>
        </p:spPr>
        <p:txBody>
          <a:bodyPr/>
          <a:lstStyle>
            <a:lvl1pPr algn="l">
              <a:defRPr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0564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8CCB07-84B4-407C-9DFC-788F469DCF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0430" y="1699172"/>
            <a:ext cx="4805698" cy="438807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8D8FBB-53E7-40F5-A876-38D76992E13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6631" y="1952259"/>
            <a:ext cx="6868432" cy="4134983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379439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E42AF9-9390-408F-ABD8-197FF0A2DF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694807"/>
            <a:ext cx="4800936" cy="4436228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8D8FBB-53E7-40F5-A876-38D76992E13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53763" y="1900144"/>
            <a:ext cx="6868432" cy="423964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069010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- SafeTr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" y="520700"/>
            <a:ext cx="12188825" cy="49244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29089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03020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Background - SafeTr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2CA5F78-FC42-403B-A200-4676BD44B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6631" y="637025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AF2CA16C-8021-4560-94C7-08480641F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  <p:pic>
        <p:nvPicPr>
          <p:cNvPr id="12" name="Picture 11" descr="Metro_BlackwTransparen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1598" y="6197600"/>
            <a:ext cx="463078" cy="5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05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ackground - E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300"/>
            <a:ext cx="12188825" cy="51149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36709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724249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4BBFD-8D28-4C0D-8385-13B3F15CC2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216" y="1709739"/>
            <a:ext cx="9924279" cy="2852737"/>
          </a:xfrm>
        </p:spPr>
        <p:txBody>
          <a:bodyPr anchor="b">
            <a:normAutofit/>
          </a:bodyPr>
          <a:lstStyle>
            <a:lvl1pPr>
              <a:defRPr lang="en-US" sz="4400" kern="1200" dirty="0">
                <a:solidFill>
                  <a:srgbClr val="1F4E79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88A11-D0F3-4EB3-964A-BAE17125C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0216" y="4589464"/>
            <a:ext cx="9924279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48FC8-FB1D-4887-A003-74B1D6F339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31" y="3571277"/>
            <a:ext cx="864485" cy="101818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558591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527"/>
            <a:ext cx="12188825" cy="5181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603" y="3711389"/>
            <a:ext cx="9141619" cy="1196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spc="0" dirty="0"/>
              <a:t>SUBHEAD</a:t>
            </a:r>
            <a:r>
              <a:rPr lang="en-US" sz="2400" spc="0" baseline="0" dirty="0"/>
              <a:t> FOR SECTION</a:t>
            </a:r>
            <a:endParaRPr lang="en-US" sz="2400" spc="0" dirty="0"/>
          </a:p>
        </p:txBody>
      </p:sp>
    </p:spTree>
    <p:extLst>
      <p:ext uri="{BB962C8B-B14F-4D97-AF65-F5344CB8AC3E}">
        <p14:creationId xmlns:p14="http://schemas.microsoft.com/office/powerpoint/2010/main" val="1325410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143002"/>
            <a:ext cx="4538036" cy="67763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3100"/>
              </a:lnSpc>
              <a:defRPr sz="3000" b="1">
                <a:solidFill>
                  <a:srgbClr val="0066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820637"/>
            <a:ext cx="10814050" cy="45896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rgbClr val="5D696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8600" indent="-228600">
              <a:lnSpc>
                <a:spcPts val="2400"/>
              </a:lnSpc>
              <a:spcBef>
                <a:spcPts val="0"/>
              </a:spcBef>
              <a:buClr>
                <a:srgbClr val="FFDC00"/>
              </a:buClr>
              <a:buFont typeface="Wingdings" panose="05000000000000000000" pitchFamily="2" charset="2"/>
              <a:buChar char="§"/>
              <a:defRPr sz="2000">
                <a:solidFill>
                  <a:srgbClr val="5D696B"/>
                </a:solidFill>
              </a:defRPr>
            </a:lvl2pPr>
            <a:lvl3pPr>
              <a:lnSpc>
                <a:spcPts val="2400"/>
              </a:lnSpc>
              <a:spcBef>
                <a:spcPts val="0"/>
              </a:spcBef>
              <a:defRPr sz="2000">
                <a:solidFill>
                  <a:srgbClr val="5D696B"/>
                </a:solidFill>
              </a:defRPr>
            </a:lvl3pPr>
            <a:lvl4pPr>
              <a:lnSpc>
                <a:spcPts val="2400"/>
              </a:lnSpc>
              <a:spcBef>
                <a:spcPts val="0"/>
              </a:spcBef>
              <a:defRPr sz="2000">
                <a:solidFill>
                  <a:srgbClr val="5D696B"/>
                </a:solidFill>
              </a:defRPr>
            </a:lvl4pPr>
            <a:lvl5pPr>
              <a:lnSpc>
                <a:spcPts val="2400"/>
              </a:lnSpc>
              <a:spcBef>
                <a:spcPts val="0"/>
              </a:spcBef>
              <a:defRPr sz="2000">
                <a:solidFill>
                  <a:srgbClr val="5D696B"/>
                </a:solidFill>
              </a:defRPr>
            </a:lvl5pPr>
          </a:lstStyle>
          <a:p>
            <a:pPr lvl="0"/>
            <a:r>
              <a:rPr lang="en-US" dirty="0"/>
              <a:t>Click to edit Master texts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522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Bus transformation Board briefing.pptx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29836" y="622800"/>
            <a:ext cx="1093035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9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650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 descr="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552450"/>
            <a:ext cx="11493520" cy="4216400"/>
          </a:xfrm>
          <a:prstGeom prst="rect">
            <a:avLst/>
          </a:prstGeom>
        </p:spPr>
      </p:pic>
      <p:sp>
        <p:nvSpPr>
          <p:cNvPr id="3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686303" y="1878014"/>
            <a:ext cx="6555303" cy="86793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3152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063" rtl="0" eaLnBrk="0" fontAlgn="base" hangingPunct="0">
              <a:spcBef>
                <a:spcPct val="0"/>
              </a:spcBef>
              <a:spcAft>
                <a:spcPct val="0"/>
              </a:spcAft>
              <a:defRPr lang="en-US" sz="2799" b="1" kern="1200" baseline="0" noProof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</a:lstStyle>
          <a:p>
            <a:pPr lvl="0" algn="l" defTabSz="457063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Title in Title Case (Trebuchet MS 28pt, Black)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686303" y="2745945"/>
            <a:ext cx="6555303" cy="704245"/>
          </a:xfrm>
        </p:spPr>
        <p:txBody>
          <a:bodyPr lIns="91440" tIns="45720" rIns="91440" bIns="45720"/>
          <a:lstStyle>
            <a:lvl1pPr>
              <a:buFontTx/>
              <a:buNone/>
              <a:defRPr sz="1600" b="0" cap="all" baseline="0"/>
            </a:lvl1pPr>
            <a:lvl2pPr>
              <a:buFontTx/>
              <a:buNone/>
              <a:defRPr sz="1200" b="0" cap="all" baseline="0"/>
            </a:lvl2pPr>
            <a:lvl3pPr>
              <a:buFontTx/>
              <a:buNone/>
              <a:defRPr sz="1200" b="0" cap="all" baseline="0"/>
            </a:lvl3pPr>
            <a:lvl4pPr>
              <a:buFontTx/>
              <a:buNone/>
              <a:defRPr sz="1200" b="0" cap="all" baseline="0"/>
            </a:lvl4pPr>
            <a:lvl5pPr>
              <a:buFontTx/>
              <a:buNone/>
              <a:defRPr sz="1200" b="0" cap="all" baseline="0"/>
            </a:lvl5pPr>
          </a:lstStyle>
          <a:p>
            <a:pPr lvl="0"/>
            <a:r>
              <a:rPr lang="en-US"/>
              <a:t>subtitle in all caps (Trebuchet MS 16pt, black)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686303" y="3937446"/>
            <a:ext cx="6555303" cy="268123"/>
          </a:xfrm>
        </p:spPr>
        <p:txBody>
          <a:bodyPr lIns="91440" tIns="45720" rIns="91440" bIns="45720" anchor="ctr"/>
          <a:lstStyle>
            <a:lvl1pPr>
              <a:buFontTx/>
              <a:buNone/>
              <a:defRPr sz="1400" b="0" cap="none" baseline="0">
                <a:solidFill>
                  <a:schemeClr val="tx1"/>
                </a:solidFill>
              </a:defRPr>
            </a:lvl1pPr>
            <a:lvl2pPr>
              <a:buFontTx/>
              <a:buNone/>
              <a:defRPr sz="1200" b="0" cap="all" baseline="0"/>
            </a:lvl2pPr>
            <a:lvl3pPr>
              <a:buFontTx/>
              <a:buNone/>
              <a:defRPr sz="1200" b="0" cap="all" baseline="0"/>
            </a:lvl3pPr>
            <a:lvl4pPr>
              <a:buFontTx/>
              <a:buNone/>
              <a:defRPr sz="1200" b="0" cap="all" baseline="0"/>
            </a:lvl4pPr>
            <a:lvl5pPr>
              <a:buFontTx/>
              <a:buNone/>
              <a:defRPr sz="1200" b="0" cap="all" baseline="0"/>
            </a:lvl5pPr>
          </a:lstStyle>
          <a:p>
            <a:pPr lvl="0"/>
            <a:r>
              <a:rPr lang="en-US"/>
              <a:t>Date (Trebuchet MS 14pt, Black)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672886" y="620872"/>
            <a:ext cx="2236607" cy="1188720"/>
          </a:xfrm>
          <a:prstGeom prst="rect">
            <a:avLst/>
          </a:prstGeom>
          <a:gradFill>
            <a:gsLst>
              <a:gs pos="0">
                <a:srgbClr val="E23940"/>
              </a:gs>
              <a:gs pos="100000">
                <a:srgbClr val="AC252D"/>
              </a:gs>
            </a:gsLst>
            <a:lin ang="5400000" scaled="1"/>
          </a:gra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4501" name="Picture 405" descr="Image result for dow dupont logo 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9425" y="927641"/>
            <a:ext cx="865548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4" name="Picture 408" descr="Image result for dow logo white 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407" y="927641"/>
            <a:ext cx="1022285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9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0700"/>
            <a:ext cx="12188825" cy="449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019974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29836" y="622800"/>
            <a:ext cx="1093035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9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8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29836" y="1544274"/>
            <a:ext cx="3451501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199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5412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398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409" y="1428131"/>
            <a:ext cx="947425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03986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39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737" y="3680016"/>
            <a:ext cx="11573289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29837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99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10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8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29836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9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12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29837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9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79701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9535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9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29836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39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425928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16408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180465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39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17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829" y="3594368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29836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99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8037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001"/>
            <a:ext cx="12188825" cy="552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148283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9836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 sz="3199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0750" y="3402829"/>
            <a:ext cx="2693964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1354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720" y="3395663"/>
            <a:ext cx="1298237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29837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399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15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29837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399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8557" y="3416300"/>
            <a:ext cx="2693964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7233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358" y="3589606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29836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9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11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29836" y="622800"/>
            <a:ext cx="4672429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99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7269" y="3407804"/>
            <a:ext cx="2693964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4945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391" y="3589606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29836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9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16" name="object 4"/>
          <p:cNvSpPr/>
          <p:nvPr userDrawn="1"/>
        </p:nvSpPr>
        <p:spPr>
          <a:xfrm>
            <a:off x="0" y="809627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29836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99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3071" y="3407804"/>
            <a:ext cx="269396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398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1605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398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8961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795591" y="112273"/>
            <a:ext cx="769257" cy="10017212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1" y="1716205"/>
            <a:ext cx="1165556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58707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4964" y="6404400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9836" y="622800"/>
            <a:ext cx="10930353" cy="470898"/>
          </a:xfrm>
        </p:spPr>
        <p:txBody>
          <a:bodyPr/>
          <a:lstStyle>
            <a:lvl1pPr>
              <a:defRPr sz="339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91369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20120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4964" y="6404400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0258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5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552450"/>
            <a:ext cx="11493520" cy="4216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686303" y="2957287"/>
            <a:ext cx="7601646" cy="943429"/>
          </a:xfrm>
          <a:prstGeom prst="rect">
            <a:avLst/>
          </a:prstGeom>
          <a:noFill/>
          <a:ln w="9525" cap="rnd">
            <a:noFill/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5398">
                <a:solidFill>
                  <a:srgbClr val="000000"/>
                </a:solidFill>
              </a:rPr>
              <a:t>Thank you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672886" y="620872"/>
            <a:ext cx="2236607" cy="1188720"/>
          </a:xfrm>
          <a:prstGeom prst="rect">
            <a:avLst/>
          </a:prstGeom>
          <a:gradFill>
            <a:gsLst>
              <a:gs pos="0">
                <a:srgbClr val="E23940"/>
              </a:gs>
              <a:gs pos="100000">
                <a:srgbClr val="AC252D"/>
              </a:gs>
            </a:gsLst>
            <a:lin ang="5400000" scaled="1"/>
          </a:gra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7" name="Picture 405" descr="Image result for dow dupont logo 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9425" y="927641"/>
            <a:ext cx="865548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08" descr="Image result for dow logo white 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407" y="927641"/>
            <a:ext cx="1022285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9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xxxx  2. xxxx  3. xxxx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2405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552450"/>
            <a:ext cx="11493520" cy="4216400"/>
          </a:xfrm>
          <a:prstGeom prst="rect">
            <a:avLst/>
          </a:prstGeom>
        </p:spPr>
      </p:pic>
      <p:sp>
        <p:nvSpPr>
          <p:cNvPr id="2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686303" y="1878014"/>
            <a:ext cx="6555303" cy="86793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3152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063" rtl="0" eaLnBrk="0" fontAlgn="base" hangingPunct="0">
              <a:spcBef>
                <a:spcPct val="0"/>
              </a:spcBef>
              <a:spcAft>
                <a:spcPct val="0"/>
              </a:spcAft>
              <a:defRPr lang="en-US" sz="2799" b="1" kern="1200" baseline="0" noProof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</a:lstStyle>
          <a:p>
            <a:pPr lvl="0" algn="l" defTabSz="457063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Title in Title Case (Trebuchet MS 28pt, Black)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686303" y="2745945"/>
            <a:ext cx="6555303" cy="704245"/>
          </a:xfrm>
        </p:spPr>
        <p:txBody>
          <a:bodyPr lIns="91440" tIns="45720" rIns="91440" bIns="45720"/>
          <a:lstStyle>
            <a:lvl1pPr>
              <a:buFontTx/>
              <a:buNone/>
              <a:defRPr sz="1600" b="0" cap="all" baseline="0"/>
            </a:lvl1pPr>
            <a:lvl2pPr>
              <a:buFontTx/>
              <a:buNone/>
              <a:defRPr sz="1200" b="0" cap="all" baseline="0"/>
            </a:lvl2pPr>
            <a:lvl3pPr>
              <a:buFontTx/>
              <a:buNone/>
              <a:defRPr sz="1200" b="0" cap="all" baseline="0"/>
            </a:lvl3pPr>
            <a:lvl4pPr>
              <a:buFontTx/>
              <a:buNone/>
              <a:defRPr sz="1200" b="0" cap="all" baseline="0"/>
            </a:lvl4pPr>
            <a:lvl5pPr>
              <a:buFontTx/>
              <a:buNone/>
              <a:defRPr sz="1200" b="0" cap="all" baseline="0"/>
            </a:lvl5pPr>
          </a:lstStyle>
          <a:p>
            <a:pPr lvl="0"/>
            <a:r>
              <a:rPr lang="en-US"/>
              <a:t>subtitle in all caps (Trebuchet MS 16pt, black)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686303" y="3937446"/>
            <a:ext cx="6555303" cy="268123"/>
          </a:xfrm>
        </p:spPr>
        <p:txBody>
          <a:bodyPr lIns="91440" tIns="45720" rIns="91440" bIns="45720" anchor="ctr"/>
          <a:lstStyle>
            <a:lvl1pPr>
              <a:buFontTx/>
              <a:buNone/>
              <a:defRPr sz="1400" b="0" cap="none" baseline="0">
                <a:solidFill>
                  <a:schemeClr val="tx1"/>
                </a:solidFill>
              </a:defRPr>
            </a:lvl1pPr>
            <a:lvl2pPr>
              <a:buFontTx/>
              <a:buNone/>
              <a:defRPr sz="1200" b="0" cap="all" baseline="0"/>
            </a:lvl2pPr>
            <a:lvl3pPr>
              <a:buFontTx/>
              <a:buNone/>
              <a:defRPr sz="1200" b="0" cap="all" baseline="0"/>
            </a:lvl3pPr>
            <a:lvl4pPr>
              <a:buFontTx/>
              <a:buNone/>
              <a:defRPr sz="1200" b="0" cap="all" baseline="0"/>
            </a:lvl4pPr>
            <a:lvl5pPr>
              <a:buFontTx/>
              <a:buNone/>
              <a:defRPr sz="1200" b="0" cap="all" baseline="0"/>
            </a:lvl5pPr>
          </a:lstStyle>
          <a:p>
            <a:pPr lvl="0"/>
            <a:r>
              <a:rPr lang="en-US"/>
              <a:t>Date (Trebuchet MS 14pt, Black)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7672886" y="620872"/>
            <a:ext cx="2236607" cy="1188720"/>
          </a:xfrm>
          <a:prstGeom prst="rect">
            <a:avLst/>
          </a:prstGeom>
          <a:gradFill>
            <a:gsLst>
              <a:gs pos="0">
                <a:srgbClr val="E23940"/>
              </a:gs>
              <a:gs pos="100000">
                <a:srgbClr val="AC252D"/>
              </a:gs>
            </a:gsLst>
            <a:lin ang="5400000" scaled="1"/>
          </a:gra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24" name="Picture 405" descr="Image result for dow dupont logo 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9425" y="927641"/>
            <a:ext cx="865548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08" descr="Image result for dow logo white 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407" y="927641"/>
            <a:ext cx="1022285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9836" y="622801"/>
            <a:ext cx="10930503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9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4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29836" y="2158988"/>
            <a:ext cx="3743025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29836" y="1227049"/>
            <a:ext cx="3743025" cy="664797"/>
          </a:xfrm>
        </p:spPr>
        <p:txBody>
          <a:bodyPr anchor="t">
            <a:noAutofit/>
          </a:bodyPr>
          <a:lstStyle>
            <a:lvl1pPr>
              <a:defRPr sz="2399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12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0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8" y="2668041"/>
            <a:ext cx="9617986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398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360" y="1424082"/>
            <a:ext cx="951473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96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System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57FF68-72E0-44A5-B586-1DB4B4BC1C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6630" y="1707446"/>
            <a:ext cx="6396944" cy="4480560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>
              <a:defRPr lang="en-US" sz="1800" dirty="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028" y="954111"/>
            <a:ext cx="5056095" cy="5056095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7108540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398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29836" y="3680016"/>
            <a:ext cx="1155557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29837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99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11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3741" y="0"/>
            <a:ext cx="416842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7" y="622801"/>
            <a:ext cx="627489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11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0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9026895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191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622801"/>
            <a:ext cx="809947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11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0113" y="0"/>
            <a:ext cx="416842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29837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9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79701" y="-1309"/>
            <a:ext cx="8109125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9104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9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39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9599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772" y="178560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39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6058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829" y="3588018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29836" y="2764204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399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9301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29836" y="2764204"/>
            <a:ext cx="2477993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0750" y="3402829"/>
            <a:ext cx="2693964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720" y="3382963"/>
            <a:ext cx="1298237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29837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399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3467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Top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1672897"/>
            <a:ext cx="11663182" cy="76431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2F9E5C-4149-43F0-BD7A-07AD4B163B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31" y="2568969"/>
            <a:ext cx="11655564" cy="351392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3950434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29837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399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8557" y="3416300"/>
            <a:ext cx="2693964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358" y="3588018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9836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7064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1889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9836" y="622801"/>
            <a:ext cx="474658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7269" y="3407804"/>
            <a:ext cx="269396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391" y="3588018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11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84440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622801"/>
            <a:ext cx="6252867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3071" y="3407804"/>
            <a:ext cx="269396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398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907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29836" y="625475"/>
            <a:ext cx="932445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3826333"/>
            <a:ext cx="10930353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126" rtl="0" eaLnBrk="1" fontAlgn="auto" latinLnBrk="0" hangingPunct="1">
              <a:lnSpc>
                <a:spcPts val="5998"/>
              </a:lnSpc>
              <a:spcBef>
                <a:spcPts val="0"/>
              </a:spcBef>
              <a:spcAft>
                <a:spcPts val="0"/>
              </a:spcAft>
              <a:defRPr lang="en-US" sz="5398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8223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6795591" y="112273"/>
            <a:ext cx="769257" cy="10017212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12188825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99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4964" y="6404400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36" y="622801"/>
            <a:ext cx="10930353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418655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829" y="3594368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29836" y="2577934"/>
            <a:ext cx="2818666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398">
                <a:solidFill>
                  <a:srgbClr val="006CB6"/>
                </a:solidFill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4171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with Bottom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4984982"/>
            <a:ext cx="11663182" cy="1060845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2F9E5C-4149-43F0-BD7A-07AD4B163B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31" y="1587501"/>
            <a:ext cx="11655564" cy="449539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41208581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0" y="6405036"/>
            <a:ext cx="1481665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346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9209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216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552450"/>
            <a:ext cx="11493520" cy="4216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686303" y="2957287"/>
            <a:ext cx="7601646" cy="943429"/>
          </a:xfrm>
          <a:prstGeom prst="rect">
            <a:avLst/>
          </a:prstGeom>
          <a:noFill/>
          <a:ln w="9525" cap="rnd">
            <a:noFill/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US" sz="5398">
                <a:solidFill>
                  <a:srgbClr val="000000"/>
                </a:solidFill>
              </a:rPr>
              <a:t>Thank you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672886" y="620872"/>
            <a:ext cx="2236607" cy="1188720"/>
          </a:xfrm>
          <a:prstGeom prst="rect">
            <a:avLst/>
          </a:prstGeom>
          <a:gradFill>
            <a:gsLst>
              <a:gs pos="0">
                <a:srgbClr val="E23940"/>
              </a:gs>
              <a:gs pos="100000">
                <a:srgbClr val="AC252D"/>
              </a:gs>
            </a:gsLst>
            <a:lin ang="5400000" scaled="1"/>
          </a:gra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4" name="Picture 405" descr="Image result for dow dupont logo 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9425" y="927641"/>
            <a:ext cx="865548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08" descr="Image result for dow logo white 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407" y="927641"/>
            <a:ext cx="1022285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0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0625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799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99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99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xxxx  2. xxxx  3. xxxx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3761" y="3921614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4910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ject 4"/>
          <p:cNvSpPr/>
          <p:nvPr userDrawn="1"/>
        </p:nvSpPr>
        <p:spPr>
          <a:xfrm>
            <a:off x="0" y="1143002"/>
            <a:ext cx="342900" cy="269875"/>
          </a:xfrm>
          <a:custGeom>
            <a:avLst/>
            <a:gdLst/>
            <a:ahLst/>
            <a:cxnLst/>
            <a:rect l="l" t="t" r="r" b="b"/>
            <a:pathLst>
              <a:path w="342900" h="269875">
                <a:moveTo>
                  <a:pt x="0" y="269430"/>
                </a:moveTo>
                <a:lnTo>
                  <a:pt x="342900" y="269430"/>
                </a:lnTo>
                <a:lnTo>
                  <a:pt x="342900" y="0"/>
                </a:lnTo>
                <a:lnTo>
                  <a:pt x="0" y="0"/>
                </a:lnTo>
                <a:lnTo>
                  <a:pt x="0" y="269430"/>
                </a:lnTo>
                <a:close/>
              </a:path>
            </a:pathLst>
          </a:custGeom>
          <a:solidFill>
            <a:srgbClr val="F7C315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0C78B0-DC8D-4874-A4B5-286B969F2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3" y="1153885"/>
            <a:ext cx="7669665" cy="2308324"/>
          </a:xfrm>
        </p:spPr>
        <p:txBody>
          <a:bodyPr lIns="0" tIns="0" rIns="0" bIns="0" anchor="t">
            <a:normAutofit/>
          </a:bodyPr>
          <a:lstStyle>
            <a:lvl1pPr algn="l">
              <a:defRPr sz="6000" b="1" cap="all" baseline="0">
                <a:solidFill>
                  <a:srgbClr val="0066A6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7C5DE57-A980-4C80-99FE-695633A439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3856039"/>
            <a:ext cx="5106526" cy="5207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200">
                <a:solidFill>
                  <a:srgbClr val="0066A6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2" indent="0">
              <a:buFontTx/>
              <a:buNone/>
              <a:defRPr/>
            </a:lvl5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DCC9EDA-4659-4ECB-BA2D-1D5FF5DA4E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4446719"/>
            <a:ext cx="5106526" cy="5207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3200">
                <a:solidFill>
                  <a:srgbClr val="0066A6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2" indent="0">
              <a:buFontTx/>
              <a:buNone/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5989" y="-3174"/>
            <a:ext cx="1376938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\\ARLINGTON\Arlington\DCS\Projects\TRN\60564102_WMATA_MSR\400_Technical\430_Branding and Templates\website\photos\Ginger's photos_Need to give her credit\10728353704_3179c91911_o BW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5989" y="4527549"/>
            <a:ext cx="3676142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ARLINGTON\Arlington\DCS\Projects\TRN\60564102_WMATA_MSR\400_Technical\430_Branding and Templates\website\photos\Ginger's photos_Need to give her credit\17004093055_d605d5fe0c_o BW.jp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06025" y="0"/>
            <a:ext cx="2082800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5989" y="2500313"/>
            <a:ext cx="3652836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3" y="5908675"/>
            <a:ext cx="2743206" cy="5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97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 descr="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552450"/>
            <a:ext cx="11493520" cy="4216400"/>
          </a:xfrm>
          <a:prstGeom prst="rect">
            <a:avLst/>
          </a:prstGeom>
        </p:spPr>
      </p:pic>
      <p:sp>
        <p:nvSpPr>
          <p:cNvPr id="30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2686304" y="1878014"/>
            <a:ext cx="6555303" cy="86793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3152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6926" rtl="0" eaLnBrk="0" fontAlgn="base" hangingPunct="0">
              <a:spcBef>
                <a:spcPct val="0"/>
              </a:spcBef>
              <a:spcAft>
                <a:spcPct val="0"/>
              </a:spcAft>
              <a:defRPr lang="en-US" sz="2798" b="1" kern="1200" baseline="0" noProof="0" dirty="0" smtClean="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</a:lstStyle>
          <a:p>
            <a:pPr lvl="0" algn="l" defTabSz="456926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Title in Title Case (Trebuchet MS 28pt, Black)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686304" y="2745947"/>
            <a:ext cx="6555303" cy="704245"/>
          </a:xfrm>
        </p:spPr>
        <p:txBody>
          <a:bodyPr lIns="91440" tIns="45720" rIns="91440" bIns="45720"/>
          <a:lstStyle>
            <a:lvl1pPr>
              <a:buFontTx/>
              <a:buNone/>
              <a:defRPr sz="1600" b="0" cap="all" baseline="0"/>
            </a:lvl1pPr>
            <a:lvl2pPr>
              <a:buFontTx/>
              <a:buNone/>
              <a:defRPr sz="1200" b="0" cap="all" baseline="0"/>
            </a:lvl2pPr>
            <a:lvl3pPr>
              <a:buFontTx/>
              <a:buNone/>
              <a:defRPr sz="1200" b="0" cap="all" baseline="0"/>
            </a:lvl3pPr>
            <a:lvl4pPr>
              <a:buFontTx/>
              <a:buNone/>
              <a:defRPr sz="1200" b="0" cap="all" baseline="0"/>
            </a:lvl4pPr>
            <a:lvl5pPr>
              <a:buFontTx/>
              <a:buNone/>
              <a:defRPr sz="1200" b="0" cap="all" baseline="0"/>
            </a:lvl5pPr>
          </a:lstStyle>
          <a:p>
            <a:pPr lvl="0"/>
            <a:r>
              <a:rPr lang="en-US"/>
              <a:t>subtitle in all caps (Trebuchet MS 16pt, black)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686304" y="3937446"/>
            <a:ext cx="6555303" cy="268123"/>
          </a:xfrm>
        </p:spPr>
        <p:txBody>
          <a:bodyPr lIns="91440" tIns="45720" rIns="91440" bIns="45720" anchor="ctr"/>
          <a:lstStyle>
            <a:lvl1pPr>
              <a:buFontTx/>
              <a:buNone/>
              <a:defRPr sz="1400" b="0" cap="none" baseline="0">
                <a:solidFill>
                  <a:schemeClr val="tx1"/>
                </a:solidFill>
              </a:defRPr>
            </a:lvl1pPr>
            <a:lvl2pPr>
              <a:buFontTx/>
              <a:buNone/>
              <a:defRPr sz="1200" b="0" cap="all" baseline="0"/>
            </a:lvl2pPr>
            <a:lvl3pPr>
              <a:buFontTx/>
              <a:buNone/>
              <a:defRPr sz="1200" b="0" cap="all" baseline="0"/>
            </a:lvl3pPr>
            <a:lvl4pPr>
              <a:buFontTx/>
              <a:buNone/>
              <a:defRPr sz="1200" b="0" cap="all" baseline="0"/>
            </a:lvl4pPr>
            <a:lvl5pPr>
              <a:buFontTx/>
              <a:buNone/>
              <a:defRPr sz="1200" b="0" cap="all" baseline="0"/>
            </a:lvl5pPr>
          </a:lstStyle>
          <a:p>
            <a:pPr lvl="0"/>
            <a:r>
              <a:rPr lang="en-US"/>
              <a:t>Date (Trebuchet MS 14pt, Black)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672887" y="620872"/>
            <a:ext cx="2236607" cy="1188720"/>
          </a:xfrm>
          <a:prstGeom prst="rect">
            <a:avLst/>
          </a:prstGeom>
          <a:gradFill>
            <a:gsLst>
              <a:gs pos="0">
                <a:srgbClr val="E23940"/>
              </a:gs>
              <a:gs pos="100000">
                <a:srgbClr val="AC252D"/>
              </a:gs>
            </a:gsLst>
            <a:lin ang="5400000" scaled="1"/>
          </a:gra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4501" name="Picture 405" descr="Image result for dow dupont logo pn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9426" y="927643"/>
            <a:ext cx="865548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4" name="Picture 408" descr="Image result for dow logo white 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408" y="927643"/>
            <a:ext cx="1022285" cy="5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6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29837" y="622800"/>
            <a:ext cx="10930353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755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2" y="-1309"/>
            <a:ext cx="4693178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29837" y="1544274"/>
            <a:ext cx="3451501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198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3524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409" y="2668041"/>
            <a:ext cx="9617986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3852" rtl="0" eaLnBrk="1" fontAlgn="auto" latinLnBrk="0" hangingPunct="1">
              <a:lnSpc>
                <a:spcPts val="5996"/>
              </a:lnSpc>
              <a:spcBef>
                <a:spcPts val="0"/>
              </a:spcBef>
              <a:spcAft>
                <a:spcPts val="0"/>
              </a:spcAft>
              <a:defRPr lang="en-US" sz="5396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410" y="1428131"/>
            <a:ext cx="947425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6416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FCE38D-791C-45FB-A08B-7A35A2CD63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66631" y="2568969"/>
            <a:ext cx="5718542" cy="351392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 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4E6FED-257C-48D2-902D-4A1DE3EFA13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09402" y="2568968"/>
            <a:ext cx="5720411" cy="3513929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800" dirty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400" dirty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1143000" indent="-228600">
              <a:buSzPct val="75000"/>
              <a:buFont typeface="Lucida Grande"/>
              <a:buChar char="—"/>
              <a:defRPr lang="en-US" sz="2000" dirty="0">
                <a:solidFill>
                  <a:schemeClr val="tx1"/>
                </a:solidFill>
                <a:latin typeface="Helvetica"/>
                <a:cs typeface="Helvetica"/>
              </a:defRPr>
            </a:lvl3pPr>
            <a:lvl4pPr marL="1600200" indent="-228600">
              <a:buFont typeface="Franklin Gothic Book" panose="020B0503020102020204" pitchFamily="34" charset="0"/>
              <a:buChar char="–"/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defRPr lang="en-US" sz="1800" dirty="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marL="171450" lvl="0" indent="-171450"/>
            <a:r>
              <a:rPr lang="en-US" dirty="0"/>
              <a:t>Edit Master text styles</a:t>
            </a:r>
          </a:p>
          <a:p>
            <a:pPr marL="628650" lvl="1" indent="-171450"/>
            <a:r>
              <a:rPr lang="en-US" dirty="0"/>
              <a:t>Second level</a:t>
            </a:r>
          </a:p>
          <a:p>
            <a:pPr marL="1085850" lvl="2" indent="-171450"/>
            <a:r>
              <a:rPr lang="en-US" dirty="0"/>
              <a:t>Third level</a:t>
            </a:r>
          </a:p>
          <a:p>
            <a:pPr marL="1543050" lvl="3" indent="-171450"/>
            <a:r>
              <a:rPr lang="en-US" dirty="0"/>
              <a:t>Fourth level</a:t>
            </a:r>
          </a:p>
          <a:p>
            <a:pPr marL="2000250" lvl="4" indent="-171450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47EC9FA-C355-4655-8DFF-AE5AABD0F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6631" y="1672897"/>
            <a:ext cx="11663182" cy="764310"/>
          </a:xfrm>
          <a:solidFill>
            <a:srgbClr val="1F4E79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key takeaway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B82D4F-3AD8-4842-A45C-93163F66E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631" y="730370"/>
            <a:ext cx="11655564" cy="968375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F4E79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0"/>
            <a:ext cx="6858000" cy="444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Name of Section</a:t>
            </a:r>
          </a:p>
        </p:txBody>
      </p:sp>
    </p:spTree>
    <p:extLst>
      <p:ext uri="{BB962C8B-B14F-4D97-AF65-F5344CB8AC3E}">
        <p14:creationId xmlns:p14="http://schemas.microsoft.com/office/powerpoint/2010/main" val="1405784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6" y="3826800"/>
            <a:ext cx="10933952" cy="2041200"/>
          </a:xfrm>
        </p:spPr>
        <p:txBody>
          <a:bodyPr anchor="t">
            <a:noAutofit/>
          </a:bodyPr>
          <a:lstStyle>
            <a:lvl1pPr>
              <a:defRPr sz="5396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738" y="3680016"/>
            <a:ext cx="11573289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5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3936" y="0"/>
            <a:ext cx="416842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844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29838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98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7195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3742" y="0"/>
            <a:ext cx="416842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00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29837" y="622800"/>
            <a:ext cx="6255171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398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7073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0114" y="0"/>
            <a:ext cx="416842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29838" y="2681103"/>
            <a:ext cx="3127066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9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79702" y="-1309"/>
            <a:ext cx="8109125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9908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8101" y="0"/>
            <a:ext cx="416842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4413" y="0"/>
            <a:ext cx="6094413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0435" y="0"/>
            <a:ext cx="6098388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798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29836" y="1785600"/>
            <a:ext cx="4387257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39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190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7920" y="0"/>
            <a:ext cx="416842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7507" y="0"/>
            <a:ext cx="437131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7989" y="0"/>
            <a:ext cx="4370836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2" y="3916410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29837" y="1804650"/>
            <a:ext cx="624592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398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3778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7829" y="3594368"/>
            <a:ext cx="1364894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5" y="131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29837" y="2764206"/>
            <a:ext cx="2477993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198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178365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7247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29837" y="2764206"/>
            <a:ext cx="2477993" cy="1314311"/>
          </a:xfrm>
        </p:spPr>
        <p:txBody>
          <a:bodyPr anchor="ctr" anchorCtr="0">
            <a:noAutofit/>
          </a:bodyPr>
          <a:lstStyle>
            <a:lvl1pPr>
              <a:defRPr sz="3198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0750" y="3402831"/>
            <a:ext cx="2693964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340145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721" y="3395665"/>
            <a:ext cx="1298237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2" y="0"/>
            <a:ext cx="5425507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398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222108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2" y="0"/>
            <a:ext cx="5425507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29838" y="1785600"/>
            <a:ext cx="40611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398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8557" y="3416300"/>
            <a:ext cx="2693964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3762" y="3921616"/>
            <a:ext cx="5133975" cy="987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58212" y="5117886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20190329_BTP Draft Strategy Master_v11.pptx</a:t>
            </a:r>
          </a:p>
        </p:txBody>
      </p:sp>
    </p:spTree>
    <p:extLst>
      <p:ext uri="{BB962C8B-B14F-4D97-AF65-F5344CB8AC3E}">
        <p14:creationId xmlns:p14="http://schemas.microsoft.com/office/powerpoint/2010/main" val="8671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42" Type="http://schemas.openxmlformats.org/officeDocument/2006/relationships/slideLayout" Target="../slideLayouts/slideLayout70.xml"/><Relationship Id="rId47" Type="http://schemas.openxmlformats.org/officeDocument/2006/relationships/slideLayout" Target="../slideLayouts/slideLayout75.xml"/><Relationship Id="rId50" Type="http://schemas.openxmlformats.org/officeDocument/2006/relationships/slideLayout" Target="../slideLayouts/slideLayout78.xml"/><Relationship Id="rId55" Type="http://schemas.openxmlformats.org/officeDocument/2006/relationships/slideLayout" Target="../slideLayouts/slideLayout83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41" Type="http://schemas.openxmlformats.org/officeDocument/2006/relationships/slideLayout" Target="../slideLayouts/slideLayout69.xml"/><Relationship Id="rId54" Type="http://schemas.openxmlformats.org/officeDocument/2006/relationships/slideLayout" Target="../slideLayouts/slideLayout82.xml"/><Relationship Id="rId62" Type="http://schemas.openxmlformats.org/officeDocument/2006/relationships/image" Target="../media/image11.e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73.xml"/><Relationship Id="rId53" Type="http://schemas.openxmlformats.org/officeDocument/2006/relationships/slideLayout" Target="../slideLayouts/slideLayout81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slideLayout" Target="../slideLayouts/slideLayout77.xml"/><Relationship Id="rId57" Type="http://schemas.openxmlformats.org/officeDocument/2006/relationships/slideLayout" Target="../slideLayouts/slideLayout85.xml"/><Relationship Id="rId61" Type="http://schemas.openxmlformats.org/officeDocument/2006/relationships/oleObject" Target="../embeddings/oleObject2.bin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52" Type="http://schemas.openxmlformats.org/officeDocument/2006/relationships/slideLayout" Target="../slideLayouts/slideLayout80.xml"/><Relationship Id="rId60" Type="http://schemas.openxmlformats.org/officeDocument/2006/relationships/tags" Target="../tags/tag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slideLayout" Target="../slideLayouts/slideLayout76.xml"/><Relationship Id="rId56" Type="http://schemas.openxmlformats.org/officeDocument/2006/relationships/slideLayout" Target="../slideLayouts/slideLayout84.xml"/><Relationship Id="rId8" Type="http://schemas.openxmlformats.org/officeDocument/2006/relationships/slideLayout" Target="../slideLayouts/slideLayout36.xml"/><Relationship Id="rId51" Type="http://schemas.openxmlformats.org/officeDocument/2006/relationships/slideLayout" Target="../slideLayouts/slideLayout79.xml"/><Relationship Id="rId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74.xml"/><Relationship Id="rId59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42" Type="http://schemas.openxmlformats.org/officeDocument/2006/relationships/slideLayout" Target="../slideLayouts/slideLayout127.xml"/><Relationship Id="rId47" Type="http://schemas.openxmlformats.org/officeDocument/2006/relationships/slideLayout" Target="../slideLayouts/slideLayout132.xml"/><Relationship Id="rId50" Type="http://schemas.openxmlformats.org/officeDocument/2006/relationships/slideLayout" Target="../slideLayouts/slideLayout135.xml"/><Relationship Id="rId55" Type="http://schemas.openxmlformats.org/officeDocument/2006/relationships/slideLayout" Target="../slideLayouts/slideLayout140.xml"/><Relationship Id="rId63" Type="http://schemas.openxmlformats.org/officeDocument/2006/relationships/oleObject" Target="../embeddings/oleObject59.bin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41" Type="http://schemas.openxmlformats.org/officeDocument/2006/relationships/slideLayout" Target="../slideLayouts/slideLayout126.xml"/><Relationship Id="rId54" Type="http://schemas.openxmlformats.org/officeDocument/2006/relationships/slideLayout" Target="../slideLayouts/slideLayout139.xml"/><Relationship Id="rId62" Type="http://schemas.openxmlformats.org/officeDocument/2006/relationships/tags" Target="../tags/tag108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25.xml"/><Relationship Id="rId45" Type="http://schemas.openxmlformats.org/officeDocument/2006/relationships/slideLayout" Target="../slideLayouts/slideLayout130.xml"/><Relationship Id="rId53" Type="http://schemas.openxmlformats.org/officeDocument/2006/relationships/slideLayout" Target="../slideLayouts/slideLayout138.xml"/><Relationship Id="rId58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49" Type="http://schemas.openxmlformats.org/officeDocument/2006/relationships/slideLayout" Target="../slideLayouts/slideLayout134.xml"/><Relationship Id="rId57" Type="http://schemas.openxmlformats.org/officeDocument/2006/relationships/slideLayout" Target="../slideLayouts/slideLayout142.xml"/><Relationship Id="rId61" Type="http://schemas.openxmlformats.org/officeDocument/2006/relationships/vmlDrawing" Target="../drawings/vmlDrawing59.v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4" Type="http://schemas.openxmlformats.org/officeDocument/2006/relationships/slideLayout" Target="../slideLayouts/slideLayout129.xml"/><Relationship Id="rId52" Type="http://schemas.openxmlformats.org/officeDocument/2006/relationships/slideLayout" Target="../slideLayouts/slideLayout137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43" Type="http://schemas.openxmlformats.org/officeDocument/2006/relationships/slideLayout" Target="../slideLayouts/slideLayout128.xml"/><Relationship Id="rId48" Type="http://schemas.openxmlformats.org/officeDocument/2006/relationships/slideLayout" Target="../slideLayouts/slideLayout133.xml"/><Relationship Id="rId56" Type="http://schemas.openxmlformats.org/officeDocument/2006/relationships/slideLayout" Target="../slideLayouts/slideLayout141.xml"/><Relationship Id="rId64" Type="http://schemas.openxmlformats.org/officeDocument/2006/relationships/image" Target="../media/image11.emf"/><Relationship Id="rId8" Type="http://schemas.openxmlformats.org/officeDocument/2006/relationships/slideLayout" Target="../slideLayouts/slideLayout93.xml"/><Relationship Id="rId51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46" Type="http://schemas.openxmlformats.org/officeDocument/2006/relationships/slideLayout" Target="../slideLayouts/slideLayout131.xml"/><Relationship Id="rId59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353" y="693458"/>
            <a:ext cx="10969943" cy="1143000"/>
          </a:xfrm>
          <a:prstGeom prst="rect">
            <a:avLst/>
          </a:prstGeom>
        </p:spPr>
        <p:txBody>
          <a:bodyPr vert="horz" lIns="121893" tIns="60947" rIns="121893" bIns="60947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353" y="2019020"/>
            <a:ext cx="10969943" cy="4525963"/>
          </a:xfrm>
          <a:prstGeom prst="rect">
            <a:avLst/>
          </a:prstGeom>
        </p:spPr>
        <p:txBody>
          <a:bodyPr vert="horz" lIns="121893" tIns="60947" rIns="121893" bIns="6094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2CA5F78-FC42-403B-A200-4676BD44B143}"/>
              </a:ext>
            </a:extLst>
          </p:cNvPr>
          <p:cNvSpPr txBox="1">
            <a:spLocks/>
          </p:cNvSpPr>
          <p:nvPr userDrawn="1"/>
        </p:nvSpPr>
        <p:spPr>
          <a:xfrm>
            <a:off x="380353" y="6370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60946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0946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36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0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872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40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80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75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4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2CA16C-8021-4560-94C7-08480641F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Metro_BlackwTransparentM.png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1598" y="6197600"/>
            <a:ext cx="463078" cy="54521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" y="-1"/>
            <a:ext cx="12188825" cy="4699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3975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D3429B-06AA-4423-BD84-DED5703BB868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00" y="6294040"/>
            <a:ext cx="1235413" cy="50188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1389BA1-B6B7-4B4C-BDE4-13BC3BB22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456935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WASHINGTON METROPOLITAN AREA TRANSIT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3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94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95" r:id="rId23"/>
    <p:sldLayoutId id="2147483671" r:id="rId24"/>
    <p:sldLayoutId id="2147483672" r:id="rId25"/>
    <p:sldLayoutId id="2147483673" r:id="rId26"/>
    <p:sldLayoutId id="2147483696" r:id="rId27"/>
    <p:sldLayoutId id="2147483697" r:id="rId28"/>
  </p:sldLayoutIdLst>
  <p:txStyles>
    <p:titleStyle>
      <a:lvl1pPr algn="l" defTabSz="60946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457101" indent="-457101" algn="l" defTabSz="609468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990385" indent="-380917" algn="l" defTabSz="60946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523669" indent="-304735" algn="l" defTabSz="60946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2133139" indent="-304735" algn="l" defTabSz="609468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742605" indent="-304735" algn="l" defTabSz="609468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3352073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1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9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5" algn="l" defTabSz="6094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2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40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8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5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4" algn="l" defTabSz="60946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0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think-cell Slide" r:id="rId61" imgW="270" imgH="270" progId="TCLayout.ActiveDocument.1">
                  <p:embed/>
                </p:oleObj>
              </mc:Choice>
              <mc:Fallback>
                <p:oleObj name="think-cell Slide" r:id="rId6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0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64964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9836" y="622801"/>
            <a:ext cx="10930503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36" y="1825625"/>
            <a:ext cx="1093050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27436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  <p:sldLayoutId id="2147483749" r:id="rId50"/>
    <p:sldLayoutId id="2147483750" r:id="rId51"/>
    <p:sldLayoutId id="2147483751" r:id="rId52"/>
    <p:sldLayoutId id="2147483752" r:id="rId53"/>
    <p:sldLayoutId id="2147483753" r:id="rId54"/>
    <p:sldLayoutId id="2147483754" r:id="rId55"/>
    <p:sldLayoutId id="2147483755" r:id="rId56"/>
    <p:sldLayoutId id="2147483756" r:id="rId5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399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126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315" indent="-172748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047" indent="-165550" algn="l" defTabSz="914126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126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794" indent="-152354" algn="l" defTabSz="914126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9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126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8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126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9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2"/>
            </p:custDataLst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7" name="think-cell Slide" r:id="rId63" imgW="270" imgH="270" progId="TCLayout.ActiveDocument.1">
                  <p:embed/>
                </p:oleObj>
              </mc:Choice>
              <mc:Fallback>
                <p:oleObj name="think-cell Slide" r:id="rId6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4881" y="6405036"/>
            <a:ext cx="1481665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64965" y="6405036"/>
            <a:ext cx="38090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9837" y="622803"/>
            <a:ext cx="10930503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9837" y="1825625"/>
            <a:ext cx="1093050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52084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  <p:sldLayoutId id="2147483787" r:id="rId30"/>
    <p:sldLayoutId id="2147483788" r:id="rId31"/>
    <p:sldLayoutId id="2147483789" r:id="rId32"/>
    <p:sldLayoutId id="2147483790" r:id="rId33"/>
    <p:sldLayoutId id="2147483791" r:id="rId34"/>
    <p:sldLayoutId id="2147483792" r:id="rId35"/>
    <p:sldLayoutId id="2147483793" r:id="rId36"/>
    <p:sldLayoutId id="2147483794" r:id="rId37"/>
    <p:sldLayoutId id="2147483795" r:id="rId38"/>
    <p:sldLayoutId id="2147483796" r:id="rId39"/>
    <p:sldLayoutId id="2147483797" r:id="rId40"/>
    <p:sldLayoutId id="2147483798" r:id="rId41"/>
    <p:sldLayoutId id="2147483799" r:id="rId42"/>
    <p:sldLayoutId id="2147483800" r:id="rId43"/>
    <p:sldLayoutId id="2147483801" r:id="rId44"/>
    <p:sldLayoutId id="2147483802" r:id="rId45"/>
    <p:sldLayoutId id="2147483803" r:id="rId46"/>
    <p:sldLayoutId id="2147483804" r:id="rId47"/>
    <p:sldLayoutId id="2147483805" r:id="rId48"/>
    <p:sldLayoutId id="2147483806" r:id="rId49"/>
    <p:sldLayoutId id="2147483807" r:id="rId50"/>
    <p:sldLayoutId id="2147483808" r:id="rId51"/>
    <p:sldLayoutId id="2147483809" r:id="rId52"/>
    <p:sldLayoutId id="2147483810" r:id="rId53"/>
    <p:sldLayoutId id="2147483811" r:id="rId54"/>
    <p:sldLayoutId id="2147483812" r:id="rId55"/>
    <p:sldLayoutId id="2147483813" r:id="rId56"/>
    <p:sldLayoutId id="2147483814" r:id="rId57"/>
    <p:sldLayoutId id="2147483815" r:id="rId58"/>
    <p:sldLayoutId id="2147483816" r:id="rId59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3852" rtl="0" eaLnBrk="1" latinLnBrk="0" hangingPunct="1">
        <a:lnSpc>
          <a:spcPct val="90000"/>
        </a:lnSpc>
        <a:spcBef>
          <a:spcPct val="0"/>
        </a:spcBef>
        <a:buNone/>
        <a:defRPr sz="2398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385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230" indent="-172696" algn="l" defTabSz="913852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0894" indent="-165500" algn="l" defTabSz="913852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3852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3852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713" indent="-152308" algn="l" defTabSz="913852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3852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398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3852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396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3852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398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adavis5@wmata.com" TargetMode="Externa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tags" Target="../tags/tag220.xml"/><Relationship Id="rId7" Type="http://schemas.openxmlformats.org/officeDocument/2006/relationships/image" Target="../media/image49.emf"/><Relationship Id="rId2" Type="http://schemas.openxmlformats.org/officeDocument/2006/relationships/tags" Target="../tags/tag219.xml"/><Relationship Id="rId1" Type="http://schemas.openxmlformats.org/officeDocument/2006/relationships/vmlDrawing" Target="../drawings/vmlDrawing117.vml"/><Relationship Id="rId6" Type="http://schemas.openxmlformats.org/officeDocument/2006/relationships/oleObject" Target="../embeddings/oleObject11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tags" Target="../tags/tag222.xml"/><Relationship Id="rId7" Type="http://schemas.openxmlformats.org/officeDocument/2006/relationships/image" Target="../media/image35.emf"/><Relationship Id="rId2" Type="http://schemas.openxmlformats.org/officeDocument/2006/relationships/tags" Target="../tags/tag221.xml"/><Relationship Id="rId1" Type="http://schemas.openxmlformats.org/officeDocument/2006/relationships/vmlDrawing" Target="../drawings/vmlDrawing118.vml"/><Relationship Id="rId6" Type="http://schemas.openxmlformats.org/officeDocument/2006/relationships/oleObject" Target="../embeddings/oleObject118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tags" Target="../tags/tag224.xml"/><Relationship Id="rId7" Type="http://schemas.openxmlformats.org/officeDocument/2006/relationships/image" Target="../media/image35.emf"/><Relationship Id="rId2" Type="http://schemas.openxmlformats.org/officeDocument/2006/relationships/tags" Target="../tags/tag223.xml"/><Relationship Id="rId1" Type="http://schemas.openxmlformats.org/officeDocument/2006/relationships/vmlDrawing" Target="../drawings/vmlDrawing119.vml"/><Relationship Id="rId6" Type="http://schemas.openxmlformats.org/officeDocument/2006/relationships/oleObject" Target="../embeddings/oleObject119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chart" Target="../charts/chart1.xml"/><Relationship Id="rId3" Type="http://schemas.openxmlformats.org/officeDocument/2006/relationships/tags" Target="../tags/tag226.xml"/><Relationship Id="rId7" Type="http://schemas.openxmlformats.org/officeDocument/2006/relationships/tags" Target="../tags/tag230.xml"/><Relationship Id="rId12" Type="http://schemas.openxmlformats.org/officeDocument/2006/relationships/image" Target="../media/image35.emf"/><Relationship Id="rId2" Type="http://schemas.openxmlformats.org/officeDocument/2006/relationships/tags" Target="../tags/tag225.xml"/><Relationship Id="rId1" Type="http://schemas.openxmlformats.org/officeDocument/2006/relationships/vmlDrawing" Target="../drawings/vmlDrawing120.vml"/><Relationship Id="rId6" Type="http://schemas.openxmlformats.org/officeDocument/2006/relationships/tags" Target="../tags/tag229.xml"/><Relationship Id="rId11" Type="http://schemas.openxmlformats.org/officeDocument/2006/relationships/oleObject" Target="../embeddings/oleObject120.bin"/><Relationship Id="rId5" Type="http://schemas.openxmlformats.org/officeDocument/2006/relationships/tags" Target="../tags/tag228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227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tags" Target="../tags/tag233.xml"/><Relationship Id="rId7" Type="http://schemas.openxmlformats.org/officeDocument/2006/relationships/image" Target="../media/image35.emf"/><Relationship Id="rId2" Type="http://schemas.openxmlformats.org/officeDocument/2006/relationships/tags" Target="../tags/tag232.xml"/><Relationship Id="rId1" Type="http://schemas.openxmlformats.org/officeDocument/2006/relationships/vmlDrawing" Target="../drawings/vmlDrawing121.vml"/><Relationship Id="rId6" Type="http://schemas.openxmlformats.org/officeDocument/2006/relationships/oleObject" Target="../embeddings/oleObject121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image" Target="../media/image56.jpeg"/><Relationship Id="rId2" Type="http://schemas.openxmlformats.org/officeDocument/2006/relationships/tags" Target="../tags/tag234.xml"/><Relationship Id="rId1" Type="http://schemas.openxmlformats.org/officeDocument/2006/relationships/vmlDrawing" Target="../drawings/vmlDrawing12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22.bin"/><Relationship Id="rId4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tags" Target="../tags/tag237.xml"/><Relationship Id="rId7" Type="http://schemas.openxmlformats.org/officeDocument/2006/relationships/image" Target="../media/image35.emf"/><Relationship Id="rId2" Type="http://schemas.openxmlformats.org/officeDocument/2006/relationships/tags" Target="../tags/tag236.xml"/><Relationship Id="rId1" Type="http://schemas.openxmlformats.org/officeDocument/2006/relationships/vmlDrawing" Target="../drawings/vmlDrawing123.vml"/><Relationship Id="rId6" Type="http://schemas.openxmlformats.org/officeDocument/2006/relationships/oleObject" Target="../embeddings/oleObject123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35.emf"/><Relationship Id="rId2" Type="http://schemas.openxmlformats.org/officeDocument/2006/relationships/tags" Target="../tags/tag213.xml"/><Relationship Id="rId1" Type="http://schemas.openxmlformats.org/officeDocument/2006/relationships/vmlDrawing" Target="../drawings/vmlDrawing116.vml"/><Relationship Id="rId6" Type="http://schemas.openxmlformats.org/officeDocument/2006/relationships/oleObject" Target="../embeddings/oleObject116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217.xml"/><Relationship Id="rId7" Type="http://schemas.openxmlformats.org/officeDocument/2006/relationships/image" Target="../media/image39.jpe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8.xml"/><Relationship Id="rId4" Type="http://schemas.openxmlformats.org/officeDocument/2006/relationships/tags" Target="../tags/tag218.xml"/><Relationship Id="rId9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Transformation Project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9766" y="3448422"/>
            <a:ext cx="5121957" cy="900112"/>
          </a:xfrm>
        </p:spPr>
        <p:txBody>
          <a:bodyPr vert="horz" lIns="121893" tIns="60947" rIns="121893" bIns="60947" rtlCol="0" anchor="t">
            <a:normAutofit/>
          </a:bodyPr>
          <a:lstStyle/>
          <a:p>
            <a:r>
              <a:rPr lang="en-US" dirty="0"/>
              <a:t>A better way to get there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Allison Davis</a:t>
            </a:r>
          </a:p>
          <a:p>
            <a:r>
              <a:rPr lang="en-US" dirty="0"/>
              <a:t>August 13,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D88D5-82F6-4337-979B-22B08B95AB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2550" y="105266"/>
            <a:ext cx="5130363" cy="1510150"/>
          </a:xfrm>
          <a:prstGeom prst="rect">
            <a:avLst/>
          </a:prstGeom>
        </p:spPr>
      </p:pic>
      <p:pic>
        <p:nvPicPr>
          <p:cNvPr id="9" name="Picture 8" descr="A picture containing object, indoor&#10;&#10;Description generated with high confidence">
            <a:extLst>
              <a:ext uri="{FF2B5EF4-FFF2-40B4-BE49-F238E27FC236}">
                <a16:creationId xmlns:a16="http://schemas.microsoft.com/office/drawing/2014/main" id="{5BC723E8-2300-491D-9319-9C0155801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96" y="131033"/>
            <a:ext cx="2974748" cy="59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1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E409555-7F3A-470C-9DC2-D6F958B56A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www.bustransformationproject.com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CEE62D3-DD7E-40C2-BFDF-334407587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Allison Davis</a:t>
            </a:r>
            <a:br>
              <a:rPr lang="en-US" dirty="0"/>
            </a:br>
            <a:r>
              <a:rPr lang="en-US" dirty="0"/>
              <a:t>Director, Strategic Planning</a:t>
            </a:r>
            <a:br>
              <a:rPr lang="en-US" dirty="0"/>
            </a:br>
            <a:r>
              <a:rPr lang="en-US" dirty="0">
                <a:hlinkClick r:id="rId2"/>
              </a:rPr>
              <a:t>adavis5@wmata.com</a:t>
            </a:r>
            <a:br>
              <a:rPr lang="en-US" dirty="0"/>
            </a:br>
            <a:r>
              <a:rPr lang="en-US" dirty="0"/>
              <a:t>202.962.2056</a:t>
            </a:r>
          </a:p>
        </p:txBody>
      </p:sp>
      <p:pic>
        <p:nvPicPr>
          <p:cNvPr id="11" name="Picture 10" descr="A picture containing object, indoor&#10;&#10;Description generated with high confidence">
            <a:extLst>
              <a:ext uri="{FF2B5EF4-FFF2-40B4-BE49-F238E27FC236}">
                <a16:creationId xmlns:a16="http://schemas.microsoft.com/office/drawing/2014/main" id="{554E3D0A-8A51-4F5D-88B1-F6E2BD6EA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277" y="1620741"/>
            <a:ext cx="6916115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6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"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35" y="3826800"/>
            <a:ext cx="11106757" cy="2041200"/>
          </a:xfrm>
        </p:spPr>
        <p:txBody>
          <a:bodyPr/>
          <a:lstStyle/>
          <a:p>
            <a:r>
              <a:rPr lang="en-US" sz="4800" b="1" dirty="0">
                <a:cs typeface="Arial" panose="020B0604020202020204" pitchFamily="34" charset="0"/>
              </a:rPr>
              <a:t>Appendix</a:t>
            </a:r>
            <a:br>
              <a:rPr lang="en-US" sz="6000" b="1" dirty="0">
                <a:solidFill>
                  <a:srgbClr val="FFC000"/>
                </a:solidFill>
                <a:cs typeface="Arial" panose="020B0604020202020204" pitchFamily="34" charset="0"/>
              </a:rPr>
            </a:br>
            <a:endParaRPr lang="en-US" sz="6000" b="1" dirty="0">
              <a:cs typeface="Arial" panose="020B0604020202020204" pitchFamily="34" charset="0"/>
            </a:endParaRPr>
          </a:p>
        </p:txBody>
      </p:sp>
      <p:pic>
        <p:nvPicPr>
          <p:cNvPr id="5" name="Picture 4" descr="Logo for Bus Transformation Project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35" y="2790701"/>
            <a:ext cx="795204" cy="783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69571" y="6581554"/>
            <a:ext cx="3119253" cy="27644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www.BusTransformationProject.com</a:t>
            </a:r>
          </a:p>
        </p:txBody>
      </p:sp>
    </p:spTree>
    <p:extLst>
      <p:ext uri="{BB962C8B-B14F-4D97-AF65-F5344CB8AC3E}">
        <p14:creationId xmlns:p14="http://schemas.microsoft.com/office/powerpoint/2010/main" val="162754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36" y="1051426"/>
            <a:ext cx="5175984" cy="997196"/>
          </a:xfrm>
        </p:spPr>
        <p:txBody>
          <a:bodyPr/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2400" dirty="0">
                <a:solidFill>
                  <a:schemeClr val="accent3"/>
                </a:solidFill>
                <a:latin typeface="Trebuchet MS" panose="020B0603020202020204" pitchFamily="34" charset="0"/>
              </a:rPr>
              <a:t>Element: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The bus </a:t>
            </a:r>
            <a:r>
              <a:rPr lang="en-US" sz="2400" dirty="0">
                <a:latin typeface="Trebuchet MS" panose="020B0603020202020204" pitchFamily="34" charset="0"/>
              </a:rPr>
              <a:t>system should be customer-focused and an easy-to-use option that people want to ride</a:t>
            </a:r>
          </a:p>
        </p:txBody>
      </p:sp>
      <p:sp>
        <p:nvSpPr>
          <p:cNvPr id="3" name="ee4pContent2"/>
          <p:cNvSpPr txBox="1"/>
          <p:nvPr/>
        </p:nvSpPr>
        <p:spPr>
          <a:xfrm>
            <a:off x="630164" y="2626988"/>
            <a:ext cx="5043768" cy="4107187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Expand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marketing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 efforts related to bus to enhance visibility of bus options and benefits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Make buses easy to understand with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legible maps and consistent route naming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conventions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Create a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mobile solution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that allows riders to plan and pay for trips and access real-time service information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Make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bus fares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clear and consistent across the region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Introduce pass products that work across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all bus systems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Enhance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reduced fare products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for low-income residents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Allow customers to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transfer for free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between bus and rail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Incentivize more employers to offer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transit benefits 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Make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bus stops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safe, convenient, and accessible across the region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Modernize the region’s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bus fleet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with advanced technologies that improve the environment, safety, and the rider experience</a:t>
            </a:r>
          </a:p>
        </p:txBody>
      </p:sp>
      <p:sp>
        <p:nvSpPr>
          <p:cNvPr id="4" name="ee4pHeader1"/>
          <p:cNvSpPr txBox="1"/>
          <p:nvPr/>
        </p:nvSpPr>
        <p:spPr>
          <a:xfrm>
            <a:off x="630164" y="1799617"/>
            <a:ext cx="4995640" cy="65836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Recommendations to drive strategy: </a:t>
            </a:r>
          </a:p>
        </p:txBody>
      </p:sp>
      <p:sp>
        <p:nvSpPr>
          <p:cNvPr id="5" name="Oval 4"/>
          <p:cNvSpPr/>
          <p:nvPr/>
        </p:nvSpPr>
        <p:spPr>
          <a:xfrm>
            <a:off x="635803" y="2630703"/>
            <a:ext cx="228600" cy="22860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635803" y="3539078"/>
            <a:ext cx="228600" cy="22860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</a:t>
            </a:r>
          </a:p>
        </p:txBody>
      </p:sp>
      <p:sp>
        <p:nvSpPr>
          <p:cNvPr id="7" name="Oval 6"/>
          <p:cNvSpPr/>
          <p:nvPr/>
        </p:nvSpPr>
        <p:spPr>
          <a:xfrm>
            <a:off x="635803" y="4253367"/>
            <a:ext cx="228600" cy="22860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635803" y="4791085"/>
            <a:ext cx="228600" cy="22860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</a:t>
            </a:r>
          </a:p>
        </p:txBody>
      </p:sp>
      <p:sp>
        <p:nvSpPr>
          <p:cNvPr id="9" name="ee4pContent1"/>
          <p:cNvSpPr txBox="1"/>
          <p:nvPr/>
        </p:nvSpPr>
        <p:spPr>
          <a:xfrm>
            <a:off x="6567724" y="2549772"/>
            <a:ext cx="5263720" cy="3856971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If bus agencies deliver outstanding end-to-end trip experiences for all riders, the region will see: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Increased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customer satisfaction 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Reduced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safety incident rates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at bus stops and on buses 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Reduced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environmental impact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of transportation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Increased transit ridership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More affordable transportation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for residents that need it most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Less congestion 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on our region’s roads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ee4pHeader2"/>
          <p:cNvSpPr txBox="1"/>
          <p:nvPr/>
        </p:nvSpPr>
        <p:spPr>
          <a:xfrm>
            <a:off x="6567724" y="1799617"/>
            <a:ext cx="4995640" cy="65836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CB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What the strategy will achieve:</a:t>
            </a:r>
          </a:p>
        </p:txBody>
      </p:sp>
      <p:sp>
        <p:nvSpPr>
          <p:cNvPr id="13" name="Right Triangle 12"/>
          <p:cNvSpPr/>
          <p:nvPr/>
        </p:nvSpPr>
        <p:spPr>
          <a:xfrm rot="16200000" flipH="1">
            <a:off x="11281556" y="3176"/>
            <a:ext cx="914400" cy="914400"/>
          </a:xfrm>
          <a:prstGeom prst="rtTriangle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51686" y="81189"/>
            <a:ext cx="365760" cy="365760"/>
          </a:xfrm>
          <a:prstGeom prst="ellipse">
            <a:avLst/>
          </a:prstGeom>
          <a:noFill/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635803" y="3074254"/>
            <a:ext cx="228600" cy="22860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635803" y="4522226"/>
            <a:ext cx="228600" cy="22860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</a:t>
            </a:r>
          </a:p>
        </p:txBody>
      </p:sp>
      <p:sp>
        <p:nvSpPr>
          <p:cNvPr id="17" name="Oval 16"/>
          <p:cNvSpPr/>
          <p:nvPr/>
        </p:nvSpPr>
        <p:spPr>
          <a:xfrm>
            <a:off x="635803" y="5059944"/>
            <a:ext cx="228600" cy="22860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G</a:t>
            </a:r>
          </a:p>
        </p:txBody>
      </p:sp>
      <p:sp>
        <p:nvSpPr>
          <p:cNvPr id="18" name="Oval 17"/>
          <p:cNvSpPr/>
          <p:nvPr/>
        </p:nvSpPr>
        <p:spPr>
          <a:xfrm>
            <a:off x="635803" y="5328804"/>
            <a:ext cx="228600" cy="22860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</a:t>
            </a:r>
          </a:p>
        </p:txBody>
      </p:sp>
      <p:sp>
        <p:nvSpPr>
          <p:cNvPr id="19" name="Oval 18"/>
          <p:cNvSpPr/>
          <p:nvPr/>
        </p:nvSpPr>
        <p:spPr>
          <a:xfrm>
            <a:off x="635803" y="5827623"/>
            <a:ext cx="228600" cy="22860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</a:t>
            </a:r>
          </a:p>
        </p:txBody>
      </p:sp>
      <p:sp>
        <p:nvSpPr>
          <p:cNvPr id="21" name="Oval 20"/>
          <p:cNvSpPr/>
          <p:nvPr/>
        </p:nvSpPr>
        <p:spPr>
          <a:xfrm>
            <a:off x="635803" y="6289515"/>
            <a:ext cx="228600" cy="22860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J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095864-B62B-42DD-A157-D2898C175A08}"/>
              </a:ext>
            </a:extLst>
          </p:cNvPr>
          <p:cNvSpPr/>
          <p:nvPr/>
        </p:nvSpPr>
        <p:spPr>
          <a:xfrm>
            <a:off x="12205572" y="3961692"/>
            <a:ext cx="550637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Goal 2a: Provide clear, accurate, integrated customer information across all regional operators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Goal 2b: Make it easy to plan, pay, and ride all modes 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Goal 2c: Provide a safe, comfortable experience for passengers while waiting, riding, and transferring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Goal 3a: Maximize the value delivered by the bus system to the public and taxpayers 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Goal 4c: Realize the positive environmental potential of bus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Goal 5a: Ensure equitable transit service for those who most depend on it 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Goal 5b: Provide riders with affordable end-to-end transportation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Goal 5c: Enhance mobility options for people with disabilities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75732AA-5D09-406B-9B93-ACF8A8E631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35018" y="665690"/>
            <a:ext cx="5247481" cy="914400"/>
          </a:xfrm>
          <a:prstGeom prst="rect">
            <a:avLst/>
          </a:prstGeom>
        </p:spPr>
      </p:pic>
      <p:pic>
        <p:nvPicPr>
          <p:cNvPr id="34" name="Picture 33" descr="person standing on a podium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715" y="859902"/>
            <a:ext cx="1188720" cy="1188720"/>
          </a:xfrm>
          <a:prstGeom prst="ellipse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069571" y="6581554"/>
            <a:ext cx="3119253" cy="27644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5088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www.BusTransformationProject.com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3175"/>
            <a:ext cx="1699460" cy="5354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43690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21" y="1069311"/>
            <a:ext cx="4746586" cy="1329082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Element: </a:t>
            </a:r>
            <a:r>
              <a:rPr lang="en-US">
                <a:solidFill>
                  <a:schemeClr val="bg1"/>
                </a:solidFill>
              </a:rPr>
              <a:t>Prioritizing buses on major roads is the fiscally responsible way to move the most people quickly and reliably.</a:t>
            </a:r>
          </a:p>
        </p:txBody>
      </p:sp>
      <p:sp>
        <p:nvSpPr>
          <p:cNvPr id="3" name="ee4pContent2"/>
          <p:cNvSpPr txBox="1"/>
          <p:nvPr/>
        </p:nvSpPr>
        <p:spPr>
          <a:xfrm>
            <a:off x="962065" y="2976634"/>
            <a:ext cx="4737695" cy="3489467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Obtain commitments from each local and state jurisdiction to prioritize bus on major corridors  within their boundaries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Adopt consistent priority guidelines for corridors across the region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Develop enforcement programs that maximize the effectiveness of bus priority efforts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Offer incentives to jurisdictions to encourage implementation of the regional priority guidelines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Coordinate with regional congestion mitigation efforts, including congestion pricing, curb access management, and parking limitations to move more people more efficiently	</a:t>
            </a:r>
          </a:p>
        </p:txBody>
      </p:sp>
      <p:sp>
        <p:nvSpPr>
          <p:cNvPr id="4" name="ee4pHeader1"/>
          <p:cNvSpPr txBox="1"/>
          <p:nvPr/>
        </p:nvSpPr>
        <p:spPr>
          <a:xfrm>
            <a:off x="630164" y="2165707"/>
            <a:ext cx="4995640" cy="65836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Recommendations to drive strategy:</a:t>
            </a:r>
          </a:p>
        </p:txBody>
      </p:sp>
      <p:sp>
        <p:nvSpPr>
          <p:cNvPr id="5" name="Oval 4"/>
          <p:cNvSpPr/>
          <p:nvPr/>
        </p:nvSpPr>
        <p:spPr>
          <a:xfrm>
            <a:off x="591121" y="3009137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591121" y="3849605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591121" y="4479307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591121" y="5126348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</a:t>
            </a:r>
          </a:p>
        </p:txBody>
      </p:sp>
      <p:sp>
        <p:nvSpPr>
          <p:cNvPr id="9" name="ee4pContent1"/>
          <p:cNvSpPr txBox="1"/>
          <p:nvPr/>
        </p:nvSpPr>
        <p:spPr>
          <a:xfrm>
            <a:off x="6567724" y="2618516"/>
            <a:ext cx="5183962" cy="3489467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If the region commits to priority treatment of bus, it will experience: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Reduced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journey time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for bus riders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Increased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ridership 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Greater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on-time performance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for bus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Decreased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 bus operating costs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Improved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 traffic conditions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across modes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Improved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 regional productivity and competitiveness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Franklin Gothic Book"/>
              <a:cs typeface="Times New Roman"/>
              <a:sym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Franklin Gothic Book"/>
              <a:cs typeface="Times New Roman"/>
              <a:sym typeface="Trebuchet MS" panose="020B0603020202020204" pitchFamily="34" charset="0"/>
            </a:endParaRPr>
          </a:p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ee4pHeader2"/>
          <p:cNvSpPr txBox="1"/>
          <p:nvPr/>
        </p:nvSpPr>
        <p:spPr>
          <a:xfrm>
            <a:off x="6567724" y="1740025"/>
            <a:ext cx="4995640" cy="65836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CB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What the strategy will achieve:</a:t>
            </a:r>
          </a:p>
        </p:txBody>
      </p:sp>
      <p:sp>
        <p:nvSpPr>
          <p:cNvPr id="13" name="Right Triangle 12"/>
          <p:cNvSpPr/>
          <p:nvPr/>
        </p:nvSpPr>
        <p:spPr>
          <a:xfrm rot="16200000" flipH="1">
            <a:off x="11281556" y="3176"/>
            <a:ext cx="914400" cy="914400"/>
          </a:xfrm>
          <a:prstGeom prst="rtTriangle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51686" y="81189"/>
            <a:ext cx="365760" cy="365760"/>
          </a:xfrm>
          <a:prstGeom prst="ellipse">
            <a:avLst/>
          </a:prstGeom>
          <a:noFill/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91121" y="5796892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481560" y="3958183"/>
            <a:ext cx="60928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Links to goals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Franklin Gothic Book"/>
                <a:cs typeface="Times New Roman"/>
              </a:rPr>
              <a:t>Goal 1d: Invest in transit facilities and assets that support transit speed, reliability and efficiency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Franklin Gothic Book"/>
                <a:cs typeface="Times New Roman"/>
              </a:rPr>
              <a:t>Goal 1b: Mitigate congestion by increasing transit usage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Tx/>
              <a:buNone/>
              <a:tabLst>
                <a:tab pos="466725" algn="l"/>
              </a:tabLs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Franklin Gothic Book"/>
                <a:cs typeface="Times New Roman"/>
              </a:rPr>
              <a:t>Goal 3a: Maximize the value delivered by the bus system to the public and taxpayers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Tx/>
              <a:buNone/>
              <a:tabLst>
                <a:tab pos="466725" algn="l"/>
              </a:tabLs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Franklin Gothic Book"/>
                <a:cs typeface="Times New Roman"/>
              </a:rPr>
              <a:t>Goal 3b: Use available funding efficiently by lowering costs where possible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Tx/>
              <a:buNone/>
              <a:tabLst>
                <a:tab pos="466725" algn="l"/>
              </a:tabLs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Franklin Gothic Book"/>
                <a:cs typeface="Times New Roman"/>
              </a:rPr>
              <a:t>Goal 3e: Optimize operating costs related to capital investments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Tx/>
              <a:buNone/>
              <a:tabLst>
                <a:tab pos="466725" algn="l"/>
              </a:tabLst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Franklin Gothic Book"/>
                <a:cs typeface="Times New Roman"/>
              </a:rPr>
              <a:t>Goal 4c: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Realize the positive environmental potential of bus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Franklin Gothic Book"/>
              <a:cs typeface="Times New Roman"/>
            </a:endParaRPr>
          </a:p>
        </p:txBody>
      </p:sp>
      <p:pic>
        <p:nvPicPr>
          <p:cNvPr id="22" name="Picture 2" descr="bus riding next to cars&#10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724" y="697583"/>
            <a:ext cx="1189038" cy="11890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069571" y="6581554"/>
            <a:ext cx="3119253" cy="27644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5088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www.BusTransformationProject.com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175"/>
            <a:ext cx="1699460" cy="5354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9820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1" name="think-cell Slide" r:id="rId11" imgW="415" imgH="416" progId="TCLayout.ActiveDocument.1">
                  <p:embed/>
                </p:oleObj>
              </mc:Choice>
              <mc:Fallback>
                <p:oleObj name="think-cell Slide" r:id="rId11" imgW="415" imgH="416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36" y="622801"/>
            <a:ext cx="7029128" cy="996811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Element</a:t>
            </a:r>
            <a:r>
              <a:rPr lang="en-US"/>
              <a:t>:  Frequent and convenient bus service is fundamental to accessing opportunity, building an equitable region, and ensuring high quality of life</a:t>
            </a:r>
          </a:p>
        </p:txBody>
      </p:sp>
      <p:sp>
        <p:nvSpPr>
          <p:cNvPr id="4" name="ee4pContent2"/>
          <p:cNvSpPr txBox="1"/>
          <p:nvPr/>
        </p:nvSpPr>
        <p:spPr>
          <a:xfrm>
            <a:off x="4020703" y="2784419"/>
            <a:ext cx="3125941" cy="3168705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Develop a regional bus network plan that realigns routes to create the most efficient and customer focused bus system</a:t>
            </a:r>
          </a:p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	</a:t>
            </a:r>
          </a:p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Adopt consistent guidelines across the region to provide customers with the right amount of bus service by location and time of day </a:t>
            </a:r>
          </a:p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	</a:t>
            </a:r>
          </a:p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Provide flexible, on-demand transit services to markets where customers are not well-served by conventional bus service	</a:t>
            </a:r>
          </a:p>
        </p:txBody>
      </p:sp>
      <p:sp>
        <p:nvSpPr>
          <p:cNvPr id="5" name="ee4pContent3"/>
          <p:cNvSpPr txBox="1"/>
          <p:nvPr/>
        </p:nvSpPr>
        <p:spPr>
          <a:xfrm>
            <a:off x="8437258" y="2802138"/>
            <a:ext cx="3474994" cy="3488400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Strategic investment in enhancing access to bus will result in: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Increased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responsiveness to customer demand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 for service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Increased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access to transit (frequency, schedule, span)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Increased bus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ridership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More 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efficient use of resources 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ee4pHeader3"/>
          <p:cNvSpPr txBox="1"/>
          <p:nvPr/>
        </p:nvSpPr>
        <p:spPr>
          <a:xfrm>
            <a:off x="8437258" y="1964625"/>
            <a:ext cx="3125941" cy="65836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CB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What the strategy will achieve:</a:t>
            </a:r>
          </a:p>
        </p:txBody>
      </p:sp>
      <p:graphicFrame>
        <p:nvGraphicFramePr>
          <p:cNvPr id="33" name="Chart 32" descr="the four elements of convenient bus service, including proximity, destination, frequency, and schedule/span&#10;"/>
          <p:cNvGraphicFramePr/>
          <p:nvPr>
            <p:custDataLst>
              <p:tags r:id="rId4"/>
            </p:custDataLst>
            <p:extLst/>
          </p:nvPr>
        </p:nvGraphicFramePr>
        <p:xfrm>
          <a:off x="658813" y="2541588"/>
          <a:ext cx="2630487" cy="263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18729012">
            <a:off x="917575" y="3116263"/>
            <a:ext cx="809625" cy="2159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Proximity</a:t>
            </a:r>
          </a:p>
        </p:txBody>
      </p:sp>
      <p:sp>
        <p:nvSpPr>
          <p:cNvPr id="1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 rot="2529012">
            <a:off x="2168525" y="3143250"/>
            <a:ext cx="950913" cy="2159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Destination</a:t>
            </a:r>
          </a:p>
        </p:txBody>
      </p:sp>
      <p:sp>
        <p:nvSpPr>
          <p:cNvPr id="12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19198309">
            <a:off x="2178050" y="4305300"/>
            <a:ext cx="889000" cy="2159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Frequency</a:t>
            </a:r>
          </a:p>
        </p:txBody>
      </p:sp>
      <p:sp>
        <p:nvSpPr>
          <p:cNvPr id="13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 rot="2087707">
            <a:off x="735013" y="4338638"/>
            <a:ext cx="1223963" cy="21590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Schedule/Span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8738" y="3498850"/>
            <a:ext cx="1301750" cy="69691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Elements of convenient bus service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0145" y="2822829"/>
            <a:ext cx="274320" cy="274638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</a:t>
            </a:r>
          </a:p>
        </p:txBody>
      </p:sp>
      <p:sp>
        <p:nvSpPr>
          <p:cNvPr id="38" name="Oval 37"/>
          <p:cNvSpPr/>
          <p:nvPr/>
        </p:nvSpPr>
        <p:spPr>
          <a:xfrm>
            <a:off x="3700145" y="3878591"/>
            <a:ext cx="274320" cy="274638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</a:t>
            </a:r>
          </a:p>
        </p:txBody>
      </p:sp>
      <p:sp>
        <p:nvSpPr>
          <p:cNvPr id="39" name="ee4pHeader1"/>
          <p:cNvSpPr txBox="1"/>
          <p:nvPr/>
        </p:nvSpPr>
        <p:spPr>
          <a:xfrm>
            <a:off x="3594279" y="1964625"/>
            <a:ext cx="3963792" cy="65836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Recommendations to drive strategy:</a:t>
            </a:r>
          </a:p>
        </p:txBody>
      </p:sp>
      <p:sp>
        <p:nvSpPr>
          <p:cNvPr id="44" name="Right Triangle 43"/>
          <p:cNvSpPr/>
          <p:nvPr/>
        </p:nvSpPr>
        <p:spPr>
          <a:xfrm rot="16200000" flipH="1">
            <a:off x="11281556" y="3176"/>
            <a:ext cx="914400" cy="914400"/>
          </a:xfrm>
          <a:prstGeom prst="rtTriangle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1751686" y="81189"/>
            <a:ext cx="365760" cy="365760"/>
          </a:xfrm>
          <a:prstGeom prst="ellipse">
            <a:avLst/>
          </a:prstGeom>
          <a:noFill/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3700145" y="4934353"/>
            <a:ext cx="274320" cy="274638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</a:t>
            </a:r>
          </a:p>
        </p:txBody>
      </p:sp>
      <p:pic>
        <p:nvPicPr>
          <p:cNvPr id="20" name="Picture 19" descr="a location marker with an arrow in the middle of it">
            <a:extLst>
              <a:ext uri="{FF2B5EF4-FFF2-40B4-BE49-F238E27FC236}">
                <a16:creationId xmlns:a16="http://schemas.microsoft.com/office/drawing/2014/main" id="{C6B2E2AF-08B1-417F-B456-37FDB10C07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258" y="917576"/>
            <a:ext cx="1188720" cy="11887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69571" y="6581554"/>
            <a:ext cx="3119253" cy="27644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5088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www.BusTransformationProject.com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3175"/>
            <a:ext cx="1699460" cy="5354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8859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446949"/>
            <a:ext cx="5076901" cy="2658164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Element</a:t>
            </a:r>
            <a:r>
              <a:rPr lang="en-US"/>
              <a:t>: Balance local and regional provider responsibilities by positioning local bus systems to meet their jurisdictional needs and the regional bus system to meet regional needs and deliver regional benefits </a:t>
            </a:r>
            <a:br>
              <a:rPr lang="en-US"/>
            </a:br>
            <a:endParaRPr lang="en-US"/>
          </a:p>
        </p:txBody>
      </p:sp>
      <p:sp>
        <p:nvSpPr>
          <p:cNvPr id="3" name="ee4pContent2"/>
          <p:cNvSpPr txBox="1"/>
          <p:nvPr/>
        </p:nvSpPr>
        <p:spPr>
          <a:xfrm>
            <a:off x="961901" y="3522892"/>
            <a:ext cx="4843755" cy="3489467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Position the regional bus system to provide the services that meet regional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Revise the cost local jurisdictions pay WMATA for local service to better match the actual cost to provide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Develop a 10-year plan to optimally allocate services between bus systems for applicable routes </a:t>
            </a:r>
          </a:p>
        </p:txBody>
      </p:sp>
      <p:sp>
        <p:nvSpPr>
          <p:cNvPr id="4" name="ee4pHeader1"/>
          <p:cNvSpPr txBox="1"/>
          <p:nvPr/>
        </p:nvSpPr>
        <p:spPr>
          <a:xfrm>
            <a:off x="630000" y="2644401"/>
            <a:ext cx="4995640" cy="65836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Recommendations to drive strategy:</a:t>
            </a:r>
          </a:p>
        </p:txBody>
      </p:sp>
      <p:sp>
        <p:nvSpPr>
          <p:cNvPr id="5" name="Oval 4"/>
          <p:cNvSpPr/>
          <p:nvPr/>
        </p:nvSpPr>
        <p:spPr>
          <a:xfrm>
            <a:off x="578555" y="3591080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</a:t>
            </a:r>
          </a:p>
        </p:txBody>
      </p:sp>
      <p:sp>
        <p:nvSpPr>
          <p:cNvPr id="9" name="ee4pContent1"/>
          <p:cNvSpPr txBox="1"/>
          <p:nvPr/>
        </p:nvSpPr>
        <p:spPr>
          <a:xfrm>
            <a:off x="6567560" y="2944392"/>
            <a:ext cx="4995640" cy="3489467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Balancing local and regional provider responsibilities will: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/>
                <a:sym typeface="Trebuchet MS" panose="020B0603020202020204" pitchFamily="34" charset="0"/>
              </a:rPr>
              <a:t>Better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/>
                <a:sym typeface="Trebuchet MS" panose="020B0603020202020204" pitchFamily="34" charset="0"/>
              </a:rPr>
              <a:t>align bus service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/>
                <a:sym typeface="Trebuchet MS" panose="020B0603020202020204" pitchFamily="34" charset="0"/>
              </a:rPr>
              <a:t>with regional needs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/>
                <a:sym typeface="Trebuchet MS" panose="020B0603020202020204" pitchFamily="34" charset="0"/>
              </a:rPr>
              <a:t>Reduce cost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/>
                <a:sym typeface="Trebuchet MS" panose="020B0603020202020204" pitchFamily="34" charset="0"/>
              </a:rPr>
              <a:t>of bus service regionally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/>
                <a:sym typeface="Trebuchet MS" panose="020B0603020202020204" pitchFamily="34" charset="0"/>
              </a:rPr>
              <a:t>Improve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/>
                <a:sym typeface="Trebuchet MS" panose="020B0603020202020204" pitchFamily="34" charset="0"/>
              </a:rPr>
              <a:t>regional coordination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/>
                <a:sym typeface="Trebuchet MS" panose="020B0603020202020204" pitchFamily="34" charset="0"/>
              </a:rPr>
              <a:t>of bus service delivery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/>
                <a:sym typeface="Trebuchet MS" panose="020B0603020202020204" pitchFamily="34" charset="0"/>
              </a:rPr>
              <a:t>Improve responsiveness of bus service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imes New Roman"/>
                <a:sym typeface="Trebuchet MS" panose="020B0603020202020204" pitchFamily="34" charset="0"/>
              </a:rPr>
              <a:t>rider needs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marL="10795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None/>
              <a:tabLst>
                <a:tab pos="466725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Franklin Gothic Book"/>
              <a:cs typeface="Times New Roman"/>
              <a:sym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ee4pHeader2"/>
          <p:cNvSpPr txBox="1"/>
          <p:nvPr/>
        </p:nvSpPr>
        <p:spPr>
          <a:xfrm>
            <a:off x="6567560" y="2065901"/>
            <a:ext cx="4995640" cy="65836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CB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What the strategy will achieve:</a:t>
            </a:r>
          </a:p>
        </p:txBody>
      </p:sp>
      <p:sp>
        <p:nvSpPr>
          <p:cNvPr id="13" name="Right Triangle 12"/>
          <p:cNvSpPr/>
          <p:nvPr/>
        </p:nvSpPr>
        <p:spPr>
          <a:xfrm rot="16200000" flipH="1">
            <a:off x="11281556" y="3176"/>
            <a:ext cx="914400" cy="914400"/>
          </a:xfrm>
          <a:prstGeom prst="rtTriangle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51686" y="81189"/>
            <a:ext cx="365760" cy="365760"/>
          </a:xfrm>
          <a:prstGeom prst="ellipse">
            <a:avLst/>
          </a:prstGeom>
          <a:noFill/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5012" y="4257549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578555" y="4852491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</a:t>
            </a:r>
          </a:p>
        </p:txBody>
      </p:sp>
      <p:pic>
        <p:nvPicPr>
          <p:cNvPr id="7" name="Picture 6" descr="a bus with a star in the center">
            <a:extLst>
              <a:ext uri="{FF2B5EF4-FFF2-40B4-BE49-F238E27FC236}">
                <a16:creationId xmlns:a16="http://schemas.microsoft.com/office/drawing/2014/main" id="{D9B82460-8014-46D9-A69D-1E43596FD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560" y="1041309"/>
            <a:ext cx="1188720" cy="11887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069571" y="6581554"/>
            <a:ext cx="3119253" cy="27644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5088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www.BusTransformationProject.com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10398" y="6322501"/>
            <a:ext cx="1699460" cy="5354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DRAFT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175"/>
            <a:ext cx="1699460" cy="5354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67362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36" y="622801"/>
            <a:ext cx="4746586" cy="1661352"/>
          </a:xfr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Element</a:t>
            </a:r>
            <a:r>
              <a:rPr lang="en-US"/>
              <a:t>: Streamline back-office functions and share innovation by consolidating regional resources and devoting more resources to operating bus service</a:t>
            </a:r>
          </a:p>
        </p:txBody>
      </p:sp>
      <p:sp>
        <p:nvSpPr>
          <p:cNvPr id="3" name="ee4pContent2"/>
          <p:cNvSpPr txBox="1"/>
          <p:nvPr/>
        </p:nvSpPr>
        <p:spPr>
          <a:xfrm>
            <a:off x="961901" y="2998371"/>
            <a:ext cx="4843755" cy="3489467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Consolidate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back-office support functions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to realize shared benefits of scale for bus systems that choose to participate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0" marR="0" lvl="1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Establish a Regional Mobility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Innovation Lab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to drive continuous improvement in customer experience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Develop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regional standards for bus data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collection, formatting, sharing, and analysis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ee4pHeader1"/>
          <p:cNvSpPr txBox="1"/>
          <p:nvPr/>
        </p:nvSpPr>
        <p:spPr>
          <a:xfrm>
            <a:off x="566197" y="2165707"/>
            <a:ext cx="4995640" cy="65836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Recommendations to drive strategy:</a:t>
            </a:r>
          </a:p>
        </p:txBody>
      </p:sp>
      <p:sp>
        <p:nvSpPr>
          <p:cNvPr id="5" name="Oval 4"/>
          <p:cNvSpPr/>
          <p:nvPr/>
        </p:nvSpPr>
        <p:spPr>
          <a:xfrm>
            <a:off x="561668" y="2999481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569700" y="3668710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</a:t>
            </a:r>
          </a:p>
        </p:txBody>
      </p:sp>
      <p:sp>
        <p:nvSpPr>
          <p:cNvPr id="9" name="ee4pContent1"/>
          <p:cNvSpPr txBox="1"/>
          <p:nvPr/>
        </p:nvSpPr>
        <p:spPr>
          <a:xfrm>
            <a:off x="6567560" y="2494891"/>
            <a:ext cx="4995640" cy="3489467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If the region pursues centralization of select business functions and shared innovation across bus operators, it will experience: 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Annual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Cost saving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Trebuchet MS" panose="020B0603020202020204" pitchFamily="34" charset="0"/>
              </a:rPr>
              <a:t>potential of ~$11.7 million due to economies of scale, which can be redirected into improving service 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Greater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consistency in service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for customers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Greater understanding of bus system usage, which will enable additional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cost savings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and efficiencies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Improved customer experience, leading to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ridership growth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Franklin Gothic Book"/>
              <a:cs typeface="Times New Roman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Franklin Gothic Book"/>
              <a:cs typeface="Times New Roman"/>
              <a:sym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ee4pHeader2"/>
          <p:cNvSpPr txBox="1"/>
          <p:nvPr/>
        </p:nvSpPr>
        <p:spPr>
          <a:xfrm>
            <a:off x="6567560" y="1616400"/>
            <a:ext cx="4995640" cy="65836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CB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What the strategy will achieve:</a:t>
            </a:r>
          </a:p>
        </p:txBody>
      </p:sp>
      <p:sp>
        <p:nvSpPr>
          <p:cNvPr id="13" name="Right Triangle 12"/>
          <p:cNvSpPr/>
          <p:nvPr/>
        </p:nvSpPr>
        <p:spPr>
          <a:xfrm rot="16200000" flipH="1">
            <a:off x="11281556" y="3176"/>
            <a:ext cx="914400" cy="914400"/>
          </a:xfrm>
          <a:prstGeom prst="rtTriangle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51686" y="81189"/>
            <a:ext cx="365760" cy="365760"/>
          </a:xfrm>
          <a:prstGeom prst="ellipse">
            <a:avLst/>
          </a:prstGeom>
          <a:noFill/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80718" y="4316410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</a:t>
            </a:r>
          </a:p>
        </p:txBody>
      </p:sp>
      <p:pic>
        <p:nvPicPr>
          <p:cNvPr id="16" name="Picture 15" descr="circle with arrows pointing into i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560" y="622801"/>
            <a:ext cx="1188720" cy="1188720"/>
          </a:xfrm>
          <a:prstGeom prst="ellipse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69571" y="6581554"/>
            <a:ext cx="3119253" cy="27644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5088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www.BusTransformationProject.com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175"/>
            <a:ext cx="1699460" cy="5354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58416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35" y="947730"/>
            <a:ext cx="4995805" cy="1329595"/>
          </a:xfrm>
        </p:spPr>
        <p:txBody>
          <a:bodyPr/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dirty="0">
                <a:solidFill>
                  <a:schemeClr val="accent3"/>
                </a:solidFill>
              </a:rPr>
              <a:t>Element:</a:t>
            </a:r>
            <a:r>
              <a:rPr lang="en-US" dirty="0"/>
              <a:t> </a:t>
            </a:r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Customers in a region with multiple bus providers need a regional steward to transform the bus system</a:t>
            </a:r>
          </a:p>
        </p:txBody>
      </p:sp>
      <p:sp>
        <p:nvSpPr>
          <p:cNvPr id="3" name="ee4pContent2"/>
          <p:cNvSpPr txBox="1"/>
          <p:nvPr/>
        </p:nvSpPr>
        <p:spPr>
          <a:xfrm>
            <a:off x="961901" y="3172424"/>
            <a:ext cx="4843755" cy="3489467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Form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task force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responsible for Bus Transformation Project execution; after a three-year period, transfer responsibilities to a formal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Coalition of jurisdictional representatives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 with authority for implementation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Hold transportation and transit agencies accountable for prioritizing bus as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primary mode of transportation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within their organizations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Publish an annual Bus Transformation and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bus performance scorecard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 to drive accountability for results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</a:b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/>
              </a:buClr>
              <a:buSzTx/>
              <a:buFont typeface="Trebuchet MS" panose="020B0603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ee4pHeader1"/>
          <p:cNvSpPr txBox="1"/>
          <p:nvPr/>
        </p:nvSpPr>
        <p:spPr>
          <a:xfrm>
            <a:off x="630000" y="2293933"/>
            <a:ext cx="4995640" cy="65836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Action recommendations to drive strategy: </a:t>
            </a:r>
          </a:p>
        </p:txBody>
      </p:sp>
      <p:sp>
        <p:nvSpPr>
          <p:cNvPr id="5" name="Oval 4"/>
          <p:cNvSpPr/>
          <p:nvPr/>
        </p:nvSpPr>
        <p:spPr>
          <a:xfrm>
            <a:off x="578555" y="3197913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</a:t>
            </a:r>
          </a:p>
        </p:txBody>
      </p:sp>
      <p:sp>
        <p:nvSpPr>
          <p:cNvPr id="9" name="ee4pContent1"/>
          <p:cNvSpPr txBox="1"/>
          <p:nvPr/>
        </p:nvSpPr>
        <p:spPr>
          <a:xfrm>
            <a:off x="6567560" y="3172424"/>
            <a:ext cx="4995640" cy="3489467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vert="horz" lIns="0" tIns="0" rIns="0" bIns="0" rtlCol="0">
            <a:noAutofit/>
          </a:bodyPr>
          <a:lstStyle>
            <a:lvl1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324000" lvl="1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648000" lvl="2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​"/>
              <a:defRPr lang="en-US" sz="1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Trebuchet MS" panose="020B0603020202020204" pitchFamily="34" charset="0"/>
              <a:buChar char="​"/>
              <a:defRPr lang="en-US" sz="1600" b="1" smtClean="0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24000" lvl="5" indent="-21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lang="en-US" sz="160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4400" baseline="0" smtClean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5400" baseline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Trebuchet MS" panose="020B0603020202020204" pitchFamily="34" charset="0"/>
              <a:buChar char="​"/>
              <a:defRPr lang="en-US" sz="2400" baseline="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Trebuchet MS" panose="020B0603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If the region commits to strengthening coordination and governance, it will experience: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Increased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customer focused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decision making 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More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cost efficient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use of resources</a:t>
            </a: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Improved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coordination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t>among bus operators and across mobility modes </a:t>
            </a:r>
          </a:p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1080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Franklin Gothic Book"/>
              <a:cs typeface="Times New Roman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Franklin Gothic Book"/>
              <a:cs typeface="Times New Roman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Franklin Gothic Book"/>
              <a:cs typeface="Times New Roman"/>
              <a:sym typeface="Trebuchet MS" panose="020B0603020202020204" pitchFamily="34" charset="0"/>
            </a:endParaRPr>
          </a:p>
          <a:p>
            <a:pPr marL="324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 typeface="Trebuchet MS" panose="020B0603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10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ee4pHeader2"/>
          <p:cNvSpPr txBox="1"/>
          <p:nvPr/>
        </p:nvSpPr>
        <p:spPr>
          <a:xfrm>
            <a:off x="6567560" y="2293933"/>
            <a:ext cx="4995640" cy="658368"/>
          </a:xfrm>
          <a:prstGeom prst="rect">
            <a:avLst/>
          </a:prstGeom>
          <a:noFill/>
          <a:ln cap="rnd">
            <a:noFill/>
          </a:ln>
        </p:spPr>
        <p:txBody>
          <a:bodyPr wrap="square" lIns="0" tIns="0" rIns="0" bIns="0" rtlCol="0" anchor="b" anchorCtr="0">
            <a:noAutofit/>
          </a:bodyPr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CB6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What the strategy will achieve:</a:t>
            </a:r>
          </a:p>
        </p:txBody>
      </p:sp>
      <p:sp>
        <p:nvSpPr>
          <p:cNvPr id="13" name="Right Triangle 12"/>
          <p:cNvSpPr/>
          <p:nvPr/>
        </p:nvSpPr>
        <p:spPr>
          <a:xfrm rot="16200000" flipH="1">
            <a:off x="11281556" y="3176"/>
            <a:ext cx="914400" cy="914400"/>
          </a:xfrm>
          <a:prstGeom prst="rtTriangle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751686" y="81189"/>
            <a:ext cx="365760" cy="365760"/>
          </a:xfrm>
          <a:prstGeom prst="ellipse">
            <a:avLst/>
          </a:prstGeom>
          <a:noFill/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6</a:t>
            </a:r>
          </a:p>
        </p:txBody>
      </p:sp>
      <p:sp>
        <p:nvSpPr>
          <p:cNvPr id="16" name="Oval 15"/>
          <p:cNvSpPr/>
          <p:nvPr/>
        </p:nvSpPr>
        <p:spPr>
          <a:xfrm>
            <a:off x="578555" y="4228313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578555" y="5088607"/>
            <a:ext cx="274320" cy="274320"/>
          </a:xfrm>
          <a:prstGeom prst="ellipse">
            <a:avLst/>
          </a:prstGeom>
          <a:solidFill>
            <a:schemeClr val="accent4"/>
          </a:solidFill>
          <a:ln w="190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53950" y="3172424"/>
            <a:ext cx="6092825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Links to all goals in the Bus Transformation Project, with emphasis on three: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Franklin Gothic Book"/>
                <a:cs typeface="Times New Roman"/>
              </a:rPr>
              <a:t>Goal 1c: Enhance integration of bus systems and integration of bus with other transportation modes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Franklin Gothic Book"/>
                <a:cs typeface="Times New Roman"/>
              </a:rPr>
              <a:t>Goal 2a: Provide clear, accurate, integrated customer information across all regional operators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CB6">
                  <a:lumMod val="100000"/>
                </a:srgbClr>
              </a:buClr>
              <a:buSzPct val="10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Trebuchet MS"/>
                <a:ea typeface="Franklin Gothic Book"/>
                <a:cs typeface="Times New Roman"/>
              </a:rPr>
              <a:t>Goal 3e: Optimize operating costs related to capital investments</a:t>
            </a:r>
          </a:p>
        </p:txBody>
      </p:sp>
      <p:pic>
        <p:nvPicPr>
          <p:cNvPr id="23" name="Picture 22" descr="a ribbon with two hands shaking in the center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560" y="1392694"/>
            <a:ext cx="1188720" cy="1188720"/>
          </a:xfrm>
          <a:prstGeom prst="ellipse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069571" y="6581554"/>
            <a:ext cx="3119253" cy="27644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088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www.BusTransformationProject.com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175"/>
            <a:ext cx="1699460" cy="5354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8280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52914D-F73C-4666-AC6E-3F1D88057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788160"/>
            <a:ext cx="2742486" cy="4303247"/>
          </a:xfrm>
        </p:spPr>
        <p:txBody>
          <a:bodyPr>
            <a:normAutofit/>
          </a:bodyPr>
          <a:lstStyle/>
          <a:p>
            <a:r>
              <a:rPr lang="en-US" sz="1800" dirty="0"/>
              <a:t>Long-range/ Regional Planning</a:t>
            </a:r>
          </a:p>
          <a:p>
            <a:r>
              <a:rPr lang="en-US" sz="1800" dirty="0"/>
              <a:t>Corridor Planning/NEPA</a:t>
            </a:r>
          </a:p>
          <a:p>
            <a:r>
              <a:rPr lang="en-US" sz="1800" dirty="0"/>
              <a:t>Title VI and Equity Analysis</a:t>
            </a:r>
          </a:p>
          <a:p>
            <a:r>
              <a:rPr lang="en-US" sz="1800" dirty="0"/>
              <a:t>Bike/Ped Access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EDDB7-F236-46FB-88F8-2C96A5EE4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2170" y="1788161"/>
            <a:ext cx="2742486" cy="4303248"/>
          </a:xfrm>
        </p:spPr>
        <p:txBody>
          <a:bodyPr>
            <a:normAutofit/>
          </a:bodyPr>
          <a:lstStyle/>
          <a:p>
            <a:r>
              <a:rPr lang="en-US" sz="1800" dirty="0"/>
              <a:t>Ridership Forecasting</a:t>
            </a:r>
          </a:p>
          <a:p>
            <a:r>
              <a:rPr lang="en-US" sz="1800" dirty="0"/>
              <a:t>Fare Policy</a:t>
            </a:r>
          </a:p>
          <a:p>
            <a:r>
              <a:rPr lang="en-US" sz="1800" dirty="0"/>
              <a:t>Customer Impact Analysis</a:t>
            </a:r>
          </a:p>
          <a:p>
            <a:r>
              <a:rPr lang="en-US" sz="1800" dirty="0"/>
              <a:t>Big Data Analysis</a:t>
            </a:r>
          </a:p>
          <a:p>
            <a:r>
              <a:rPr lang="en-US" sz="1800" dirty="0"/>
              <a:t>Research and Development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4C68B2-7E35-414F-9516-E1EE6BBEBD4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3915" y="1788161"/>
            <a:ext cx="2742486" cy="4292599"/>
          </a:xfrm>
        </p:spPr>
        <p:txBody>
          <a:bodyPr>
            <a:normAutofit/>
          </a:bodyPr>
          <a:lstStyle/>
          <a:p>
            <a:r>
              <a:rPr lang="en-US" sz="1800" dirty="0"/>
              <a:t>Capacity Improvements</a:t>
            </a:r>
          </a:p>
          <a:p>
            <a:r>
              <a:rPr lang="en-US" sz="1800" dirty="0"/>
              <a:t>Vertical Circulation</a:t>
            </a:r>
          </a:p>
          <a:p>
            <a:r>
              <a:rPr lang="en-US" sz="1800" dirty="0"/>
              <a:t>New Station Entrances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54D023-18A9-41D9-B253-EB7439BC3B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79779" y="1788161"/>
            <a:ext cx="2742486" cy="4292599"/>
          </a:xfrm>
        </p:spPr>
        <p:txBody>
          <a:bodyPr>
            <a:normAutofit/>
          </a:bodyPr>
          <a:lstStyle/>
          <a:p>
            <a:r>
              <a:rPr lang="en-US" sz="1800" dirty="0"/>
              <a:t>Asset Management Business Systems</a:t>
            </a:r>
          </a:p>
          <a:p>
            <a:r>
              <a:rPr lang="en-US" sz="1800" dirty="0"/>
              <a:t>Asset Inventory and Condition Assessment</a:t>
            </a:r>
          </a:p>
          <a:p>
            <a:r>
              <a:rPr lang="en-US" sz="1800" dirty="0"/>
              <a:t>Asset Policy, Strategies, Training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0615347-5054-4EF6-9C2E-E521FCAC1A9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66700" y="929398"/>
            <a:ext cx="2742486" cy="701196"/>
          </a:xfrm>
        </p:spPr>
        <p:txBody>
          <a:bodyPr>
            <a:normAutofit/>
          </a:bodyPr>
          <a:lstStyle/>
          <a:p>
            <a:r>
              <a:rPr lang="en-US" dirty="0"/>
              <a:t>Strategic Planning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70F72E3-B7A6-4CB4-8E37-0A85580AC8A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242170" y="926804"/>
            <a:ext cx="2742486" cy="701196"/>
          </a:xfrm>
        </p:spPr>
        <p:txBody>
          <a:bodyPr>
            <a:noAutofit/>
          </a:bodyPr>
          <a:lstStyle/>
          <a:p>
            <a:r>
              <a:rPr lang="en-US" dirty="0"/>
              <a:t>Applied Planning</a:t>
            </a:r>
          </a:p>
          <a:p>
            <a:r>
              <a:rPr lang="en-US" dirty="0"/>
              <a:t>Intelligence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026B45D-C5D3-4092-AD82-28829E868B1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13915" y="926804"/>
            <a:ext cx="2742486" cy="701196"/>
          </a:xfrm>
        </p:spPr>
        <p:txBody>
          <a:bodyPr>
            <a:normAutofit/>
          </a:bodyPr>
          <a:lstStyle/>
          <a:p>
            <a:r>
              <a:rPr lang="en-US" dirty="0"/>
              <a:t>Station Planning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2F3D145-8692-45A3-8F6A-946F8B6AE51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79779" y="926804"/>
            <a:ext cx="2742486" cy="701196"/>
          </a:xfrm>
        </p:spPr>
        <p:txBody>
          <a:bodyPr>
            <a:noAutofit/>
          </a:bodyPr>
          <a:lstStyle/>
          <a:p>
            <a:r>
              <a:rPr lang="en-US" dirty="0"/>
              <a:t>Transit Asset Management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BD5312-517F-48B2-982D-B47443E52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Allison Davis and WMATA’s Office of Planning</a:t>
            </a:r>
          </a:p>
        </p:txBody>
      </p:sp>
      <p:pic>
        <p:nvPicPr>
          <p:cNvPr id="16" name="Picture 15" descr="A picture containing object, indoor&#10;&#10;Description generated with high confidence">
            <a:extLst>
              <a:ext uri="{FF2B5EF4-FFF2-40B4-BE49-F238E27FC236}">
                <a16:creationId xmlns:a16="http://schemas.microsoft.com/office/drawing/2014/main" id="{68AE48D7-3EDA-4464-93F7-EB2075C69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4" y="4616366"/>
            <a:ext cx="2271627" cy="4568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77779A-A4CC-4AB8-96C6-DC99F2C64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88" y="5235999"/>
            <a:ext cx="365760" cy="365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2A3A67-6A59-400C-9E65-9FC2CEC15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048" y="5235999"/>
            <a:ext cx="365760" cy="3657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ECA859-423D-4292-B691-766914DF00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68" y="5235999"/>
            <a:ext cx="365760" cy="3657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928EB7-427B-4EA8-A34A-E128DAFD8022}"/>
              </a:ext>
            </a:extLst>
          </p:cNvPr>
          <p:cNvSpPr txBox="1"/>
          <p:nvPr/>
        </p:nvSpPr>
        <p:spPr>
          <a:xfrm>
            <a:off x="320956" y="5620825"/>
            <a:ext cx="2555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Helvetica"/>
                <a:cs typeface="Helvetica"/>
              </a:rPr>
              <a:t>Capacity and Reliability Study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CEFF5CB-180E-4E06-AB54-D93B93ACAB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942" y="4555958"/>
            <a:ext cx="2143462" cy="1460175"/>
          </a:xfrm>
          <a:prstGeom prst="rect">
            <a:avLst/>
          </a:prstGeom>
        </p:spPr>
      </p:pic>
      <p:pic>
        <p:nvPicPr>
          <p:cNvPr id="23" name="Picture 22" descr="A large building&#10;&#10;Description generated with high confidence">
            <a:extLst>
              <a:ext uri="{FF2B5EF4-FFF2-40B4-BE49-F238E27FC236}">
                <a16:creationId xmlns:a16="http://schemas.microsoft.com/office/drawing/2014/main" id="{4C4A7650-0D0F-49F8-8F37-2E428667AC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1154" y="4839646"/>
            <a:ext cx="2831732" cy="860202"/>
          </a:xfrm>
          <a:prstGeom prst="rect">
            <a:avLst/>
          </a:prstGeom>
        </p:spPr>
      </p:pic>
      <p:pic>
        <p:nvPicPr>
          <p:cNvPr id="25" name="Picture 24" descr="A close up of a map&#10;&#10;Description generated with high confidence">
            <a:extLst>
              <a:ext uri="{FF2B5EF4-FFF2-40B4-BE49-F238E27FC236}">
                <a16:creationId xmlns:a16="http://schemas.microsoft.com/office/drawing/2014/main" id="{CAD259A8-9B7C-4A20-A3F5-F712E1CC20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835" y="4544585"/>
            <a:ext cx="2058373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1" name="think-cell Slide" r:id="rId6" imgW="415" imgH="416" progId="TCLayout.ActiveDocument.1">
                  <p:embed/>
                </p:oleObj>
              </mc:Choice>
              <mc:Fallback>
                <p:oleObj name="think-cell Slide" r:id="rId6" imgW="415" imgH="4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99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36" y="622800"/>
            <a:ext cx="11291654" cy="470770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Four problems driving need for bus transformation…</a:t>
            </a:r>
          </a:p>
        </p:txBody>
      </p:sp>
      <p:sp>
        <p:nvSpPr>
          <p:cNvPr id="5" name="BcgText 3"/>
          <p:cNvSpPr txBox="1"/>
          <p:nvPr/>
        </p:nvSpPr>
        <p:spPr>
          <a:xfrm>
            <a:off x="5843709" y="3469672"/>
            <a:ext cx="3059343" cy="373436"/>
          </a:xfrm>
          <a:prstGeom prst="rect">
            <a:avLst/>
          </a:prstGeom>
        </p:spPr>
        <p:txBody>
          <a:bodyPr vert="horz" wrap="square" lIns="45720" tIns="45720" rIns="45720" bIns="45720" rtlCol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SzPct val="100000"/>
            </a:pPr>
            <a:r>
              <a:rPr lang="en-US" sz="18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Business model pressures</a:t>
            </a:r>
          </a:p>
        </p:txBody>
      </p:sp>
      <p:sp>
        <p:nvSpPr>
          <p:cNvPr id="6" name="BcgText 3"/>
          <p:cNvSpPr txBox="1"/>
          <p:nvPr/>
        </p:nvSpPr>
        <p:spPr>
          <a:xfrm>
            <a:off x="5929572" y="3908500"/>
            <a:ext cx="2887616" cy="775597"/>
          </a:xfrm>
          <a:prstGeom prst="rect">
            <a:avLst/>
          </a:prstGeom>
        </p:spPr>
        <p:txBody>
          <a:bodyPr vert="horz" wrap="square" lIns="18288" tIns="18288" rIns="18288" bIns="18288" rtlCol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  <a:buSzPct val="100000"/>
              <a:buFont typeface="Trebuchet MS" panose="020B0603020202020204" pitchFamily="34" charset="0"/>
              <a:buChar char="​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Rising operating costs + declining ridership revenues = operating loss increases</a:t>
            </a:r>
          </a:p>
        </p:txBody>
      </p:sp>
      <p:sp>
        <p:nvSpPr>
          <p:cNvPr id="7" name="BcgText 2"/>
          <p:cNvSpPr txBox="1"/>
          <p:nvPr/>
        </p:nvSpPr>
        <p:spPr>
          <a:xfrm>
            <a:off x="2873630" y="5308234"/>
            <a:ext cx="2887616" cy="373436"/>
          </a:xfrm>
          <a:prstGeom prst="rect">
            <a:avLst/>
          </a:prstGeom>
        </p:spPr>
        <p:txBody>
          <a:bodyPr vert="horz" wrap="square" lIns="45720" tIns="45720" rIns="45720" bIns="45720" rtlCol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SzPct val="100000"/>
            </a:pPr>
            <a:r>
              <a:rPr lang="en-US" sz="18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 ridership decreasing</a:t>
            </a:r>
          </a:p>
        </p:txBody>
      </p:sp>
      <p:sp>
        <p:nvSpPr>
          <p:cNvPr id="8" name="BcgText 2"/>
          <p:cNvSpPr txBox="1"/>
          <p:nvPr/>
        </p:nvSpPr>
        <p:spPr>
          <a:xfrm>
            <a:off x="3035845" y="5747061"/>
            <a:ext cx="2563186" cy="775597"/>
          </a:xfrm>
          <a:prstGeom prst="rect">
            <a:avLst/>
          </a:prstGeom>
        </p:spPr>
        <p:txBody>
          <a:bodyPr vert="horz" wrap="square" lIns="18288" tIns="18288" rIns="18288" bIns="18288" rtlCol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anose="020B0603020202020204" pitchFamily="34" charset="0"/>
              <a:buChar char="​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13% decline in bus ridership across the region over the past five years</a:t>
            </a:r>
          </a:p>
        </p:txBody>
      </p:sp>
      <p:sp>
        <p:nvSpPr>
          <p:cNvPr id="9" name="BcgText 1"/>
          <p:cNvSpPr txBox="1"/>
          <p:nvPr/>
        </p:nvSpPr>
        <p:spPr>
          <a:xfrm>
            <a:off x="92270" y="3447750"/>
            <a:ext cx="2627486" cy="373436"/>
          </a:xfrm>
          <a:prstGeom prst="rect">
            <a:avLst/>
          </a:prstGeom>
        </p:spPr>
        <p:txBody>
          <a:bodyPr vert="horz" wrap="square" lIns="45720" tIns="45720" rIns="45720" bIns="45720" rtlCol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SzPct val="100000"/>
            </a:pPr>
            <a:r>
              <a:rPr lang="en-US" sz="18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 speeds declining</a:t>
            </a:r>
          </a:p>
        </p:txBody>
      </p:sp>
      <p:sp>
        <p:nvSpPr>
          <p:cNvPr id="10" name="BcgText 1"/>
          <p:cNvSpPr txBox="1"/>
          <p:nvPr/>
        </p:nvSpPr>
        <p:spPr>
          <a:xfrm>
            <a:off x="0" y="3874855"/>
            <a:ext cx="2812026" cy="1021818"/>
          </a:xfrm>
          <a:prstGeom prst="rect">
            <a:avLst/>
          </a:prstGeom>
        </p:spPr>
        <p:txBody>
          <a:bodyPr vert="horz" wrap="square" lIns="18288" tIns="18288" rIns="18288" bIns="18288" rtlCol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anose="020B0603020202020204" pitchFamily="34" charset="0"/>
              <a:buChar char="​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 traveling slower today than 10 years ago – causing $30M increase in expenses annually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C4BA07D-B6AF-49AC-ADB0-A5697B031D4B}"/>
              </a:ext>
            </a:extLst>
          </p:cNvPr>
          <p:cNvCxnSpPr/>
          <p:nvPr/>
        </p:nvCxnSpPr>
        <p:spPr>
          <a:xfrm flipV="1">
            <a:off x="7373380" y="2829055"/>
            <a:ext cx="0" cy="535842"/>
          </a:xfrm>
          <a:prstGeom prst="line">
            <a:avLst/>
          </a:prstGeom>
          <a:noFill/>
          <a:ln w="19050" cap="flat" cmpd="sng" algn="ctr">
            <a:solidFill>
              <a:srgbClr val="6E6F73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7AC09C4-63D5-4514-9F11-6CDA820B8B5A}"/>
              </a:ext>
            </a:extLst>
          </p:cNvPr>
          <p:cNvCxnSpPr/>
          <p:nvPr/>
        </p:nvCxnSpPr>
        <p:spPr>
          <a:xfrm flipV="1">
            <a:off x="4317438" y="4667615"/>
            <a:ext cx="0" cy="535842"/>
          </a:xfrm>
          <a:prstGeom prst="line">
            <a:avLst/>
          </a:prstGeom>
          <a:noFill/>
          <a:ln w="19050" cap="flat" cmpd="sng" algn="ctr">
            <a:solidFill>
              <a:srgbClr val="6E6F73"/>
            </a:solidFill>
            <a:prstDash val="solid"/>
            <a:miter lim="800000"/>
            <a:headEnd type="oval"/>
            <a:tailEnd type="none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1DBC493-0DC2-4DE2-9DB4-CA71ACC9C0D5}"/>
              </a:ext>
            </a:extLst>
          </p:cNvPr>
          <p:cNvCxnSpPr/>
          <p:nvPr/>
        </p:nvCxnSpPr>
        <p:spPr>
          <a:xfrm flipV="1">
            <a:off x="1406013" y="2797812"/>
            <a:ext cx="0" cy="535842"/>
          </a:xfrm>
          <a:prstGeom prst="line">
            <a:avLst/>
          </a:prstGeom>
          <a:noFill/>
          <a:ln w="19050" cap="flat" cmpd="sng" algn="ctr">
            <a:solidFill>
              <a:srgbClr val="6E6F73"/>
            </a:solidFill>
            <a:prstDash val="solid"/>
            <a:miter lim="800000"/>
            <a:headEnd type="oval"/>
            <a:tailEnd type="none"/>
          </a:ln>
          <a:effectLst/>
        </p:spPr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CE47C57B-14D3-47AF-A272-2376C3262513}"/>
              </a:ext>
            </a:extLst>
          </p:cNvPr>
          <p:cNvSpPr>
            <a:spLocks noChangeAspect="1"/>
          </p:cNvSpPr>
          <p:nvPr/>
        </p:nvSpPr>
        <p:spPr>
          <a:xfrm>
            <a:off x="3557373" y="3114790"/>
            <a:ext cx="1520130" cy="1520130"/>
          </a:xfrm>
          <a:prstGeom prst="ellipse">
            <a:avLst/>
          </a:prstGeom>
          <a:solidFill>
            <a:srgbClr val="FFFFFF"/>
          </a:solidFill>
          <a:ln w="76200" cap="flat" cmpd="sng" algn="ctr">
            <a:gradFill>
              <a:gsLst>
                <a:gs pos="0">
                  <a:srgbClr val="6E6F73"/>
                </a:gs>
                <a:gs pos="100000">
                  <a:srgbClr val="FFFFFF">
                    <a:lumMod val="75000"/>
                  </a:srgbClr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2DA0822-AAE6-400C-8F49-32BF969A2908}"/>
              </a:ext>
            </a:extLst>
          </p:cNvPr>
          <p:cNvSpPr>
            <a:spLocks noChangeAspect="1"/>
          </p:cNvSpPr>
          <p:nvPr/>
        </p:nvSpPr>
        <p:spPr>
          <a:xfrm>
            <a:off x="645948" y="1220385"/>
            <a:ext cx="1520130" cy="1520130"/>
          </a:xfrm>
          <a:prstGeom prst="ellipse">
            <a:avLst/>
          </a:prstGeom>
          <a:solidFill>
            <a:srgbClr val="FFFFFF"/>
          </a:solidFill>
          <a:ln w="76200" cap="flat" cmpd="sng" algn="ctr">
            <a:gradFill>
              <a:gsLst>
                <a:gs pos="0">
                  <a:srgbClr val="6E6F73"/>
                </a:gs>
                <a:gs pos="100000">
                  <a:srgbClr val="FFFFFF">
                    <a:lumMod val="75000"/>
                  </a:srgbClr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D17DFEF-40D5-4C2D-BD8B-EE9196C177E6}"/>
              </a:ext>
            </a:extLst>
          </p:cNvPr>
          <p:cNvSpPr>
            <a:spLocks noChangeAspect="1"/>
          </p:cNvSpPr>
          <p:nvPr/>
        </p:nvSpPr>
        <p:spPr>
          <a:xfrm>
            <a:off x="6613315" y="1262158"/>
            <a:ext cx="1520130" cy="1520130"/>
          </a:xfrm>
          <a:prstGeom prst="ellipse">
            <a:avLst/>
          </a:prstGeom>
          <a:solidFill>
            <a:srgbClr val="FFFFFF"/>
          </a:solidFill>
          <a:ln w="76200" cap="flat" cmpd="sng" algn="ctr">
            <a:gradFill>
              <a:gsLst>
                <a:gs pos="0">
                  <a:srgbClr val="6E6F73"/>
                </a:gs>
                <a:gs pos="100000">
                  <a:srgbClr val="FFFFFF">
                    <a:lumMod val="75000"/>
                  </a:srgbClr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E89C8C-0342-477D-9C9E-7EDD8F5BE199}"/>
              </a:ext>
            </a:extLst>
          </p:cNvPr>
          <p:cNvGrpSpPr>
            <a:grpSpLocks noChangeAspect="1"/>
          </p:cNvGrpSpPr>
          <p:nvPr/>
        </p:nvGrpSpPr>
        <p:grpSpPr>
          <a:xfrm>
            <a:off x="853107" y="1406848"/>
            <a:ext cx="1105813" cy="1104746"/>
            <a:chOff x="5273675" y="2606675"/>
            <a:chExt cx="1646238" cy="1644650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id="{D2BE7205-6ABC-454E-932C-A9715D8BA1B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675" y="2606675"/>
              <a:ext cx="1646238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4344F3C-62D6-46A8-AB62-D816D35ADB45}"/>
                </a:ext>
              </a:extLst>
            </p:cNvPr>
            <p:cNvGrpSpPr/>
            <p:nvPr/>
          </p:nvGrpSpPr>
          <p:grpSpPr>
            <a:xfrm>
              <a:off x="5565774" y="2776538"/>
              <a:ext cx="1062038" cy="1322388"/>
              <a:chOff x="5565774" y="2776538"/>
              <a:chExt cx="1062038" cy="1322388"/>
            </a:xfrm>
          </p:grpSpPr>
          <p:sp>
            <p:nvSpPr>
              <p:cNvPr id="82" name="Freeform 39">
                <a:extLst>
                  <a:ext uri="{FF2B5EF4-FFF2-40B4-BE49-F238E27FC236}">
                    <a16:creationId xmlns:a16="http://schemas.microsoft.com/office/drawing/2014/main" id="{8B987AF3-B8E1-404F-BD4C-8E7949D18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5774" y="2776538"/>
                <a:ext cx="1062038" cy="1322388"/>
              </a:xfrm>
              <a:custGeom>
                <a:avLst/>
                <a:gdLst>
                  <a:gd name="connsiteX0" fmla="*/ 531020 w 1062038"/>
                  <a:gd name="connsiteY0" fmla="*/ 290512 h 1322388"/>
                  <a:gd name="connsiteX1" fmla="*/ 30163 w 1062038"/>
                  <a:gd name="connsiteY1" fmla="*/ 790575 h 1322388"/>
                  <a:gd name="connsiteX2" fmla="*/ 531020 w 1062038"/>
                  <a:gd name="connsiteY2" fmla="*/ 1290638 h 1322388"/>
                  <a:gd name="connsiteX3" fmla="*/ 1031877 w 1062038"/>
                  <a:gd name="connsiteY3" fmla="*/ 790575 h 1322388"/>
                  <a:gd name="connsiteX4" fmla="*/ 531020 w 1062038"/>
                  <a:gd name="connsiteY4" fmla="*/ 290512 h 1322388"/>
                  <a:gd name="connsiteX5" fmla="*/ 531019 w 1062038"/>
                  <a:gd name="connsiteY5" fmla="*/ 260350 h 1322388"/>
                  <a:gd name="connsiteX6" fmla="*/ 1062038 w 1062038"/>
                  <a:gd name="connsiteY6" fmla="*/ 791369 h 1322388"/>
                  <a:gd name="connsiteX7" fmla="*/ 531019 w 1062038"/>
                  <a:gd name="connsiteY7" fmla="*/ 1322388 h 1322388"/>
                  <a:gd name="connsiteX8" fmla="*/ 0 w 1062038"/>
                  <a:gd name="connsiteY8" fmla="*/ 791369 h 1322388"/>
                  <a:gd name="connsiteX9" fmla="*/ 531019 w 1062038"/>
                  <a:gd name="connsiteY9" fmla="*/ 260350 h 1322388"/>
                  <a:gd name="connsiteX10" fmla="*/ 931683 w 1062038"/>
                  <a:gd name="connsiteY10" fmla="*/ 238511 h 1322388"/>
                  <a:gd name="connsiteX11" fmla="*/ 943095 w 1062038"/>
                  <a:gd name="connsiteY11" fmla="*/ 242997 h 1322388"/>
                  <a:gd name="connsiteX12" fmla="*/ 1044455 w 1062038"/>
                  <a:gd name="connsiteY12" fmla="*/ 335583 h 1322388"/>
                  <a:gd name="connsiteX13" fmla="*/ 1045174 w 1062038"/>
                  <a:gd name="connsiteY13" fmla="*/ 357832 h 1322388"/>
                  <a:gd name="connsiteX14" fmla="*/ 984789 w 1062038"/>
                  <a:gd name="connsiteY14" fmla="*/ 423862 h 1322388"/>
                  <a:gd name="connsiteX15" fmla="*/ 860425 w 1062038"/>
                  <a:gd name="connsiteY15" fmla="*/ 309027 h 1322388"/>
                  <a:gd name="connsiteX16" fmla="*/ 920810 w 1062038"/>
                  <a:gd name="connsiteY16" fmla="*/ 243714 h 1322388"/>
                  <a:gd name="connsiteX17" fmla="*/ 931683 w 1062038"/>
                  <a:gd name="connsiteY17" fmla="*/ 238511 h 1322388"/>
                  <a:gd name="connsiteX18" fmla="*/ 129462 w 1062038"/>
                  <a:gd name="connsiteY18" fmla="*/ 236909 h 1322388"/>
                  <a:gd name="connsiteX19" fmla="*/ 140253 w 1062038"/>
                  <a:gd name="connsiteY19" fmla="*/ 242073 h 1322388"/>
                  <a:gd name="connsiteX20" fmla="*/ 201613 w 1062038"/>
                  <a:gd name="connsiteY20" fmla="*/ 309025 h 1322388"/>
                  <a:gd name="connsiteX21" fmla="*/ 78180 w 1062038"/>
                  <a:gd name="connsiteY21" fmla="*/ 422275 h 1322388"/>
                  <a:gd name="connsiteX22" fmla="*/ 16821 w 1062038"/>
                  <a:gd name="connsiteY22" fmla="*/ 355322 h 1322388"/>
                  <a:gd name="connsiteX23" fmla="*/ 17534 w 1062038"/>
                  <a:gd name="connsiteY23" fmla="*/ 333242 h 1322388"/>
                  <a:gd name="connsiteX24" fmla="*/ 118135 w 1062038"/>
                  <a:gd name="connsiteY24" fmla="*/ 241360 h 1322388"/>
                  <a:gd name="connsiteX25" fmla="*/ 129462 w 1062038"/>
                  <a:gd name="connsiteY25" fmla="*/ 236909 h 1322388"/>
                  <a:gd name="connsiteX26" fmla="*/ 380807 w 1062038"/>
                  <a:gd name="connsiteY26" fmla="*/ 0 h 1322388"/>
                  <a:gd name="connsiteX27" fmla="*/ 678056 w 1062038"/>
                  <a:gd name="connsiteY27" fmla="*/ 0 h 1322388"/>
                  <a:gd name="connsiteX28" fmla="*/ 693738 w 1062038"/>
                  <a:gd name="connsiteY28" fmla="*/ 15746 h 1322388"/>
                  <a:gd name="connsiteX29" fmla="*/ 693738 w 1062038"/>
                  <a:gd name="connsiteY29" fmla="*/ 163185 h 1322388"/>
                  <a:gd name="connsiteX30" fmla="*/ 588953 w 1062038"/>
                  <a:gd name="connsiteY30" fmla="*/ 163185 h 1322388"/>
                  <a:gd name="connsiteX31" fmla="*/ 588953 w 1062038"/>
                  <a:gd name="connsiteY31" fmla="*/ 210422 h 1322388"/>
                  <a:gd name="connsiteX32" fmla="*/ 531214 w 1062038"/>
                  <a:gd name="connsiteY32" fmla="*/ 207560 h 1322388"/>
                  <a:gd name="connsiteX33" fmla="*/ 469198 w 1062038"/>
                  <a:gd name="connsiteY33" fmla="*/ 211138 h 1322388"/>
                  <a:gd name="connsiteX34" fmla="*/ 469198 w 1062038"/>
                  <a:gd name="connsiteY34" fmla="*/ 163185 h 1322388"/>
                  <a:gd name="connsiteX35" fmla="*/ 365125 w 1062038"/>
                  <a:gd name="connsiteY35" fmla="*/ 163185 h 1322388"/>
                  <a:gd name="connsiteX36" fmla="*/ 365125 w 1062038"/>
                  <a:gd name="connsiteY36" fmla="*/ 15746 h 1322388"/>
                  <a:gd name="connsiteX37" fmla="*/ 380807 w 1062038"/>
                  <a:gd name="connsiteY37" fmla="*/ 0 h 132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062038" h="1322388">
                    <a:moveTo>
                      <a:pt x="531020" y="290512"/>
                    </a:moveTo>
                    <a:cubicBezTo>
                      <a:pt x="254404" y="290512"/>
                      <a:pt x="30163" y="514398"/>
                      <a:pt x="30163" y="790575"/>
                    </a:cubicBezTo>
                    <a:cubicBezTo>
                      <a:pt x="30163" y="1066752"/>
                      <a:pt x="254404" y="1290638"/>
                      <a:pt x="531020" y="1290638"/>
                    </a:cubicBezTo>
                    <a:cubicBezTo>
                      <a:pt x="807636" y="1290638"/>
                      <a:pt x="1031877" y="1066752"/>
                      <a:pt x="1031877" y="790575"/>
                    </a:cubicBezTo>
                    <a:cubicBezTo>
                      <a:pt x="1031877" y="514398"/>
                      <a:pt x="807636" y="290512"/>
                      <a:pt x="531020" y="290512"/>
                    </a:cubicBezTo>
                    <a:close/>
                    <a:moveTo>
                      <a:pt x="531019" y="260350"/>
                    </a:moveTo>
                    <a:cubicBezTo>
                      <a:pt x="824293" y="260350"/>
                      <a:pt x="1062038" y="498095"/>
                      <a:pt x="1062038" y="791369"/>
                    </a:cubicBezTo>
                    <a:cubicBezTo>
                      <a:pt x="1062038" y="1084643"/>
                      <a:pt x="824293" y="1322388"/>
                      <a:pt x="531019" y="1322388"/>
                    </a:cubicBezTo>
                    <a:cubicBezTo>
                      <a:pt x="237745" y="1322388"/>
                      <a:pt x="0" y="1084643"/>
                      <a:pt x="0" y="791369"/>
                    </a:cubicBezTo>
                    <a:cubicBezTo>
                      <a:pt x="0" y="498095"/>
                      <a:pt x="237745" y="260350"/>
                      <a:pt x="531019" y="260350"/>
                    </a:cubicBezTo>
                    <a:close/>
                    <a:moveTo>
                      <a:pt x="931683" y="238511"/>
                    </a:moveTo>
                    <a:cubicBezTo>
                      <a:pt x="935727" y="238331"/>
                      <a:pt x="939860" y="239767"/>
                      <a:pt x="943095" y="242997"/>
                    </a:cubicBezTo>
                    <a:cubicBezTo>
                      <a:pt x="943095" y="242997"/>
                      <a:pt x="943095" y="242997"/>
                      <a:pt x="1044455" y="335583"/>
                    </a:cubicBezTo>
                    <a:cubicBezTo>
                      <a:pt x="1050925" y="341324"/>
                      <a:pt x="1050925" y="351372"/>
                      <a:pt x="1045174" y="357832"/>
                    </a:cubicBezTo>
                    <a:cubicBezTo>
                      <a:pt x="1045174" y="357832"/>
                      <a:pt x="1045174" y="357832"/>
                      <a:pt x="984789" y="423862"/>
                    </a:cubicBezTo>
                    <a:cubicBezTo>
                      <a:pt x="948846" y="380081"/>
                      <a:pt x="907152" y="341324"/>
                      <a:pt x="860425" y="309027"/>
                    </a:cubicBezTo>
                    <a:cubicBezTo>
                      <a:pt x="860425" y="309027"/>
                      <a:pt x="860425" y="309027"/>
                      <a:pt x="920810" y="243714"/>
                    </a:cubicBezTo>
                    <a:cubicBezTo>
                      <a:pt x="923686" y="240485"/>
                      <a:pt x="927640" y="238690"/>
                      <a:pt x="931683" y="238511"/>
                    </a:cubicBezTo>
                    <a:close/>
                    <a:moveTo>
                      <a:pt x="129462" y="236909"/>
                    </a:moveTo>
                    <a:cubicBezTo>
                      <a:pt x="133475" y="237087"/>
                      <a:pt x="137399" y="238867"/>
                      <a:pt x="140253" y="242073"/>
                    </a:cubicBezTo>
                    <a:cubicBezTo>
                      <a:pt x="140253" y="242073"/>
                      <a:pt x="140253" y="242073"/>
                      <a:pt x="201613" y="309025"/>
                    </a:cubicBezTo>
                    <a:cubicBezTo>
                      <a:pt x="155236" y="340365"/>
                      <a:pt x="113854" y="378827"/>
                      <a:pt x="78180" y="422275"/>
                    </a:cubicBezTo>
                    <a:lnTo>
                      <a:pt x="16821" y="355322"/>
                    </a:lnTo>
                    <a:cubicBezTo>
                      <a:pt x="11113" y="348912"/>
                      <a:pt x="11113" y="338940"/>
                      <a:pt x="17534" y="333242"/>
                    </a:cubicBezTo>
                    <a:cubicBezTo>
                      <a:pt x="17534" y="333242"/>
                      <a:pt x="17534" y="333242"/>
                      <a:pt x="118135" y="241360"/>
                    </a:cubicBezTo>
                    <a:cubicBezTo>
                      <a:pt x="121346" y="238155"/>
                      <a:pt x="125449" y="236731"/>
                      <a:pt x="129462" y="236909"/>
                    </a:cubicBezTo>
                    <a:close/>
                    <a:moveTo>
                      <a:pt x="380807" y="0"/>
                    </a:moveTo>
                    <a:cubicBezTo>
                      <a:pt x="380807" y="0"/>
                      <a:pt x="380807" y="0"/>
                      <a:pt x="678056" y="0"/>
                    </a:cubicBezTo>
                    <a:cubicBezTo>
                      <a:pt x="686610" y="0"/>
                      <a:pt x="693738" y="7157"/>
                      <a:pt x="693738" y="15746"/>
                    </a:cubicBezTo>
                    <a:cubicBezTo>
                      <a:pt x="693738" y="15746"/>
                      <a:pt x="693738" y="15746"/>
                      <a:pt x="693738" y="163185"/>
                    </a:cubicBezTo>
                    <a:cubicBezTo>
                      <a:pt x="693738" y="163185"/>
                      <a:pt x="693738" y="163185"/>
                      <a:pt x="588953" y="163185"/>
                    </a:cubicBezTo>
                    <a:cubicBezTo>
                      <a:pt x="588953" y="163185"/>
                      <a:pt x="588953" y="163185"/>
                      <a:pt x="588953" y="210422"/>
                    </a:cubicBezTo>
                    <a:cubicBezTo>
                      <a:pt x="570419" y="208275"/>
                      <a:pt x="551173" y="207560"/>
                      <a:pt x="531214" y="207560"/>
                    </a:cubicBezTo>
                    <a:cubicBezTo>
                      <a:pt x="510542" y="207560"/>
                      <a:pt x="489870" y="208991"/>
                      <a:pt x="469198" y="211138"/>
                    </a:cubicBezTo>
                    <a:lnTo>
                      <a:pt x="469198" y="163185"/>
                    </a:lnTo>
                    <a:cubicBezTo>
                      <a:pt x="469198" y="163185"/>
                      <a:pt x="469198" y="163185"/>
                      <a:pt x="365125" y="163185"/>
                    </a:cubicBezTo>
                    <a:cubicBezTo>
                      <a:pt x="365125" y="163185"/>
                      <a:pt x="365125" y="163185"/>
                      <a:pt x="365125" y="15746"/>
                    </a:cubicBezTo>
                    <a:cubicBezTo>
                      <a:pt x="365125" y="7157"/>
                      <a:pt x="372254" y="0"/>
                      <a:pt x="380807" y="0"/>
                    </a:cubicBezTo>
                    <a:close/>
                  </a:path>
                </a:pathLst>
              </a:custGeom>
              <a:solidFill>
                <a:srgbClr val="00355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3" name="Freeform 40">
                <a:extLst>
                  <a:ext uri="{FF2B5EF4-FFF2-40B4-BE49-F238E27FC236}">
                    <a16:creationId xmlns:a16="http://schemas.microsoft.com/office/drawing/2014/main" id="{D352F10E-BA08-4345-B5F7-D169DF23C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75" y="3100388"/>
                <a:ext cx="935038" cy="935038"/>
              </a:xfrm>
              <a:custGeom>
                <a:avLst/>
                <a:gdLst>
                  <a:gd name="connsiteX0" fmla="*/ 254333 w 935038"/>
                  <a:gd name="connsiteY0" fmla="*/ 804700 h 935038"/>
                  <a:gd name="connsiteX1" fmla="*/ 238852 w 935038"/>
                  <a:gd name="connsiteY1" fmla="*/ 817085 h 935038"/>
                  <a:gd name="connsiteX2" fmla="*/ 248052 w 935038"/>
                  <a:gd name="connsiteY2" fmla="*/ 851761 h 935038"/>
                  <a:gd name="connsiteX3" fmla="*/ 282729 w 935038"/>
                  <a:gd name="connsiteY3" fmla="*/ 842561 h 935038"/>
                  <a:gd name="connsiteX4" fmla="*/ 273529 w 935038"/>
                  <a:gd name="connsiteY4" fmla="*/ 807177 h 935038"/>
                  <a:gd name="connsiteX5" fmla="*/ 254333 w 935038"/>
                  <a:gd name="connsiteY5" fmla="*/ 804700 h 935038"/>
                  <a:gd name="connsiteX6" fmla="*/ 684858 w 935038"/>
                  <a:gd name="connsiteY6" fmla="*/ 803112 h 935038"/>
                  <a:gd name="connsiteX7" fmla="*/ 665144 w 935038"/>
                  <a:gd name="connsiteY7" fmla="*/ 805589 h 935038"/>
                  <a:gd name="connsiteX8" fmla="*/ 654968 w 935038"/>
                  <a:gd name="connsiteY8" fmla="*/ 840973 h 935038"/>
                  <a:gd name="connsiteX9" fmla="*/ 691309 w 935038"/>
                  <a:gd name="connsiteY9" fmla="*/ 850173 h 935038"/>
                  <a:gd name="connsiteX10" fmla="*/ 700757 w 935038"/>
                  <a:gd name="connsiteY10" fmla="*/ 815497 h 935038"/>
                  <a:gd name="connsiteX11" fmla="*/ 684858 w 935038"/>
                  <a:gd name="connsiteY11" fmla="*/ 803112 h 935038"/>
                  <a:gd name="connsiteX12" fmla="*/ 113615 w 935038"/>
                  <a:gd name="connsiteY12" fmla="*/ 652212 h 935038"/>
                  <a:gd name="connsiteX13" fmla="*/ 94065 w 935038"/>
                  <a:gd name="connsiteY13" fmla="*/ 654777 h 935038"/>
                  <a:gd name="connsiteX14" fmla="*/ 84865 w 935038"/>
                  <a:gd name="connsiteY14" fmla="*/ 690161 h 935038"/>
                  <a:gd name="connsiteX15" fmla="*/ 119542 w 935038"/>
                  <a:gd name="connsiteY15" fmla="*/ 699361 h 935038"/>
                  <a:gd name="connsiteX16" fmla="*/ 129449 w 935038"/>
                  <a:gd name="connsiteY16" fmla="*/ 663977 h 935038"/>
                  <a:gd name="connsiteX17" fmla="*/ 113615 w 935038"/>
                  <a:gd name="connsiteY17" fmla="*/ 652212 h 935038"/>
                  <a:gd name="connsiteX18" fmla="*/ 824246 w 935038"/>
                  <a:gd name="connsiteY18" fmla="*/ 649249 h 935038"/>
                  <a:gd name="connsiteX19" fmla="*/ 808765 w 935038"/>
                  <a:gd name="connsiteY19" fmla="*/ 661968 h 935038"/>
                  <a:gd name="connsiteX20" fmla="*/ 817965 w 935038"/>
                  <a:gd name="connsiteY20" fmla="*/ 697582 h 935038"/>
                  <a:gd name="connsiteX21" fmla="*/ 853349 w 935038"/>
                  <a:gd name="connsiteY21" fmla="*/ 688134 h 935038"/>
                  <a:gd name="connsiteX22" fmla="*/ 843442 w 935038"/>
                  <a:gd name="connsiteY22" fmla="*/ 651793 h 935038"/>
                  <a:gd name="connsiteX23" fmla="*/ 824246 w 935038"/>
                  <a:gd name="connsiteY23" fmla="*/ 649249 h 935038"/>
                  <a:gd name="connsiteX24" fmla="*/ 710440 w 935038"/>
                  <a:gd name="connsiteY24" fmla="*/ 257904 h 935038"/>
                  <a:gd name="connsiteX25" fmla="*/ 698455 w 935038"/>
                  <a:gd name="connsiteY25" fmla="*/ 261291 h 935038"/>
                  <a:gd name="connsiteX26" fmla="*/ 492382 w 935038"/>
                  <a:gd name="connsiteY26" fmla="*/ 416019 h 935038"/>
                  <a:gd name="connsiteX27" fmla="*/ 479503 w 935038"/>
                  <a:gd name="connsiteY27" fmla="*/ 425289 h 935038"/>
                  <a:gd name="connsiteX28" fmla="*/ 468770 w 935038"/>
                  <a:gd name="connsiteY28" fmla="*/ 423862 h 935038"/>
                  <a:gd name="connsiteX29" fmla="*/ 453028 w 935038"/>
                  <a:gd name="connsiteY29" fmla="*/ 426715 h 935038"/>
                  <a:gd name="connsiteX30" fmla="*/ 443011 w 935038"/>
                  <a:gd name="connsiteY30" fmla="*/ 421010 h 935038"/>
                  <a:gd name="connsiteX31" fmla="*/ 311353 w 935038"/>
                  <a:gd name="connsiteY31" fmla="*/ 348994 h 935038"/>
                  <a:gd name="connsiteX32" fmla="*/ 288456 w 935038"/>
                  <a:gd name="connsiteY32" fmla="*/ 353985 h 935038"/>
                  <a:gd name="connsiteX33" fmla="*/ 294181 w 935038"/>
                  <a:gd name="connsiteY33" fmla="*/ 376802 h 935038"/>
                  <a:gd name="connsiteX34" fmla="*/ 426554 w 935038"/>
                  <a:gd name="connsiteY34" fmla="*/ 467357 h 935038"/>
                  <a:gd name="connsiteX35" fmla="*/ 468770 w 935038"/>
                  <a:gd name="connsiteY35" fmla="*/ 508000 h 935038"/>
                  <a:gd name="connsiteX36" fmla="*/ 510986 w 935038"/>
                  <a:gd name="connsiteY36" fmla="*/ 465931 h 935038"/>
                  <a:gd name="connsiteX37" fmla="*/ 510271 w 935038"/>
                  <a:gd name="connsiteY37" fmla="*/ 464505 h 935038"/>
                  <a:gd name="connsiteX38" fmla="*/ 719205 w 935038"/>
                  <a:gd name="connsiteY38" fmla="*/ 286960 h 935038"/>
                  <a:gd name="connsiteX39" fmla="*/ 721352 w 935038"/>
                  <a:gd name="connsiteY39" fmla="*/ 264143 h 935038"/>
                  <a:gd name="connsiteX40" fmla="*/ 710440 w 935038"/>
                  <a:gd name="connsiteY40" fmla="*/ 257904 h 935038"/>
                  <a:gd name="connsiteX41" fmla="*/ 98758 w 935038"/>
                  <a:gd name="connsiteY41" fmla="*/ 234699 h 935038"/>
                  <a:gd name="connsiteX42" fmla="*/ 83277 w 935038"/>
                  <a:gd name="connsiteY42" fmla="*/ 246464 h 935038"/>
                  <a:gd name="connsiteX43" fmla="*/ 92477 w 935038"/>
                  <a:gd name="connsiteY43" fmla="*/ 281848 h 935038"/>
                  <a:gd name="connsiteX44" fmla="*/ 127861 w 935038"/>
                  <a:gd name="connsiteY44" fmla="*/ 272648 h 935038"/>
                  <a:gd name="connsiteX45" fmla="*/ 117954 w 935038"/>
                  <a:gd name="connsiteY45" fmla="*/ 237264 h 935038"/>
                  <a:gd name="connsiteX46" fmla="*/ 98758 w 935038"/>
                  <a:gd name="connsiteY46" fmla="*/ 234699 h 935038"/>
                  <a:gd name="connsiteX47" fmla="*/ 835927 w 935038"/>
                  <a:gd name="connsiteY47" fmla="*/ 233043 h 935038"/>
                  <a:gd name="connsiteX48" fmla="*/ 816377 w 935038"/>
                  <a:gd name="connsiteY48" fmla="*/ 235570 h 935038"/>
                  <a:gd name="connsiteX49" fmla="*/ 807177 w 935038"/>
                  <a:gd name="connsiteY49" fmla="*/ 269720 h 935038"/>
                  <a:gd name="connsiteX50" fmla="*/ 841854 w 935038"/>
                  <a:gd name="connsiteY50" fmla="*/ 278781 h 935038"/>
                  <a:gd name="connsiteX51" fmla="*/ 851761 w 935038"/>
                  <a:gd name="connsiteY51" fmla="*/ 244630 h 935038"/>
                  <a:gd name="connsiteX52" fmla="*/ 835927 w 935038"/>
                  <a:gd name="connsiteY52" fmla="*/ 233043 h 935038"/>
                  <a:gd name="connsiteX53" fmla="*/ 264692 w 935038"/>
                  <a:gd name="connsiteY53" fmla="*/ 80924 h 935038"/>
                  <a:gd name="connsiteX54" fmla="*/ 244877 w 935038"/>
                  <a:gd name="connsiteY54" fmla="*/ 83468 h 935038"/>
                  <a:gd name="connsiteX55" fmla="*/ 235677 w 935038"/>
                  <a:gd name="connsiteY55" fmla="*/ 119809 h 935038"/>
                  <a:gd name="connsiteX56" fmla="*/ 271061 w 935038"/>
                  <a:gd name="connsiteY56" fmla="*/ 129257 h 935038"/>
                  <a:gd name="connsiteX57" fmla="*/ 280261 w 935038"/>
                  <a:gd name="connsiteY57" fmla="*/ 93643 h 935038"/>
                  <a:gd name="connsiteX58" fmla="*/ 264692 w 935038"/>
                  <a:gd name="connsiteY58" fmla="*/ 80924 h 935038"/>
                  <a:gd name="connsiteX59" fmla="*/ 668759 w 935038"/>
                  <a:gd name="connsiteY59" fmla="*/ 79336 h 935038"/>
                  <a:gd name="connsiteX60" fmla="*/ 653190 w 935038"/>
                  <a:gd name="connsiteY60" fmla="*/ 92055 h 935038"/>
                  <a:gd name="connsiteX61" fmla="*/ 662390 w 935038"/>
                  <a:gd name="connsiteY61" fmla="*/ 127669 h 935038"/>
                  <a:gd name="connsiteX62" fmla="*/ 697774 w 935038"/>
                  <a:gd name="connsiteY62" fmla="*/ 118221 h 935038"/>
                  <a:gd name="connsiteX63" fmla="*/ 688574 w 935038"/>
                  <a:gd name="connsiteY63" fmla="*/ 81880 h 935038"/>
                  <a:gd name="connsiteX64" fmla="*/ 668759 w 935038"/>
                  <a:gd name="connsiteY64" fmla="*/ 79336 h 935038"/>
                  <a:gd name="connsiteX65" fmla="*/ 440018 w 935038"/>
                  <a:gd name="connsiteY65" fmla="*/ 0 h 935038"/>
                  <a:gd name="connsiteX66" fmla="*/ 440018 w 935038"/>
                  <a:gd name="connsiteY66" fmla="*/ 49288 h 935038"/>
                  <a:gd name="connsiteX67" fmla="*/ 466448 w 935038"/>
                  <a:gd name="connsiteY67" fmla="*/ 75717 h 935038"/>
                  <a:gd name="connsiteX68" fmla="*/ 492163 w 935038"/>
                  <a:gd name="connsiteY68" fmla="*/ 49288 h 935038"/>
                  <a:gd name="connsiteX69" fmla="*/ 492163 w 935038"/>
                  <a:gd name="connsiteY69" fmla="*/ 0 h 935038"/>
                  <a:gd name="connsiteX70" fmla="*/ 935038 w 935038"/>
                  <a:gd name="connsiteY70" fmla="*/ 440018 h 935038"/>
                  <a:gd name="connsiteX71" fmla="*/ 885751 w 935038"/>
                  <a:gd name="connsiteY71" fmla="*/ 440018 h 935038"/>
                  <a:gd name="connsiteX72" fmla="*/ 859321 w 935038"/>
                  <a:gd name="connsiteY72" fmla="*/ 465733 h 935038"/>
                  <a:gd name="connsiteX73" fmla="*/ 885751 w 935038"/>
                  <a:gd name="connsiteY73" fmla="*/ 491449 h 935038"/>
                  <a:gd name="connsiteX74" fmla="*/ 935038 w 935038"/>
                  <a:gd name="connsiteY74" fmla="*/ 491449 h 935038"/>
                  <a:gd name="connsiteX75" fmla="*/ 495020 w 935038"/>
                  <a:gd name="connsiteY75" fmla="*/ 934324 h 935038"/>
                  <a:gd name="connsiteX76" fmla="*/ 495020 w 935038"/>
                  <a:gd name="connsiteY76" fmla="*/ 885036 h 935038"/>
                  <a:gd name="connsiteX77" fmla="*/ 469305 w 935038"/>
                  <a:gd name="connsiteY77" fmla="*/ 859321 h 935038"/>
                  <a:gd name="connsiteX78" fmla="*/ 442875 w 935038"/>
                  <a:gd name="connsiteY78" fmla="*/ 885036 h 935038"/>
                  <a:gd name="connsiteX79" fmla="*/ 442875 w 935038"/>
                  <a:gd name="connsiteY79" fmla="*/ 935038 h 935038"/>
                  <a:gd name="connsiteX80" fmla="*/ 0 w 935038"/>
                  <a:gd name="connsiteY80" fmla="*/ 495020 h 935038"/>
                  <a:gd name="connsiteX81" fmla="*/ 50002 w 935038"/>
                  <a:gd name="connsiteY81" fmla="*/ 495020 h 935038"/>
                  <a:gd name="connsiteX82" fmla="*/ 75718 w 935038"/>
                  <a:gd name="connsiteY82" fmla="*/ 468591 h 935038"/>
                  <a:gd name="connsiteX83" fmla="*/ 50002 w 935038"/>
                  <a:gd name="connsiteY83" fmla="*/ 442875 h 935038"/>
                  <a:gd name="connsiteX84" fmla="*/ 0 w 935038"/>
                  <a:gd name="connsiteY84" fmla="*/ 442875 h 935038"/>
                  <a:gd name="connsiteX85" fmla="*/ 440018 w 935038"/>
                  <a:gd name="connsiteY85" fmla="*/ 0 h 935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935038" h="935038">
                    <a:moveTo>
                      <a:pt x="254333" y="804700"/>
                    </a:moveTo>
                    <a:cubicBezTo>
                      <a:pt x="248052" y="806469"/>
                      <a:pt x="242391" y="810715"/>
                      <a:pt x="238852" y="817085"/>
                    </a:cubicBezTo>
                    <a:cubicBezTo>
                      <a:pt x="231775" y="829115"/>
                      <a:pt x="236021" y="844684"/>
                      <a:pt x="248052" y="851761"/>
                    </a:cubicBezTo>
                    <a:cubicBezTo>
                      <a:pt x="260083" y="858838"/>
                      <a:pt x="275652" y="854592"/>
                      <a:pt x="282729" y="842561"/>
                    </a:cubicBezTo>
                    <a:cubicBezTo>
                      <a:pt x="290513" y="829823"/>
                      <a:pt x="286267" y="814254"/>
                      <a:pt x="273529" y="807177"/>
                    </a:cubicBezTo>
                    <a:cubicBezTo>
                      <a:pt x="267514" y="803639"/>
                      <a:pt x="260614" y="802931"/>
                      <a:pt x="254333" y="804700"/>
                    </a:cubicBezTo>
                    <a:close/>
                    <a:moveTo>
                      <a:pt x="684858" y="803112"/>
                    </a:moveTo>
                    <a:cubicBezTo>
                      <a:pt x="678408" y="801343"/>
                      <a:pt x="671321" y="802050"/>
                      <a:pt x="665144" y="805589"/>
                    </a:cubicBezTo>
                    <a:cubicBezTo>
                      <a:pt x="652061" y="812666"/>
                      <a:pt x="647700" y="828235"/>
                      <a:pt x="654968" y="840973"/>
                    </a:cubicBezTo>
                    <a:cubicBezTo>
                      <a:pt x="662236" y="853004"/>
                      <a:pt x="678953" y="857250"/>
                      <a:pt x="691309" y="850173"/>
                    </a:cubicBezTo>
                    <a:cubicBezTo>
                      <a:pt x="703664" y="843096"/>
                      <a:pt x="708025" y="827527"/>
                      <a:pt x="700757" y="815497"/>
                    </a:cubicBezTo>
                    <a:cubicBezTo>
                      <a:pt x="697123" y="809127"/>
                      <a:pt x="691309" y="804881"/>
                      <a:pt x="684858" y="803112"/>
                    </a:cubicBezTo>
                    <a:close/>
                    <a:moveTo>
                      <a:pt x="113615" y="652212"/>
                    </a:moveTo>
                    <a:cubicBezTo>
                      <a:pt x="107157" y="650531"/>
                      <a:pt x="100081" y="651239"/>
                      <a:pt x="94065" y="654777"/>
                    </a:cubicBezTo>
                    <a:cubicBezTo>
                      <a:pt x="82034" y="661854"/>
                      <a:pt x="77788" y="677423"/>
                      <a:pt x="84865" y="690161"/>
                    </a:cubicBezTo>
                    <a:cubicBezTo>
                      <a:pt x="91942" y="702192"/>
                      <a:pt x="107511" y="706438"/>
                      <a:pt x="119542" y="699361"/>
                    </a:cubicBezTo>
                    <a:cubicBezTo>
                      <a:pt x="132280" y="692284"/>
                      <a:pt x="136526" y="676715"/>
                      <a:pt x="129449" y="663977"/>
                    </a:cubicBezTo>
                    <a:cubicBezTo>
                      <a:pt x="125911" y="657962"/>
                      <a:pt x="120073" y="653892"/>
                      <a:pt x="113615" y="652212"/>
                    </a:cubicBezTo>
                    <a:close/>
                    <a:moveTo>
                      <a:pt x="824246" y="649249"/>
                    </a:moveTo>
                    <a:cubicBezTo>
                      <a:pt x="817965" y="651066"/>
                      <a:pt x="812303" y="655427"/>
                      <a:pt x="808765" y="661968"/>
                    </a:cubicBezTo>
                    <a:cubicBezTo>
                      <a:pt x="801688" y="674324"/>
                      <a:pt x="805934" y="690314"/>
                      <a:pt x="817965" y="697582"/>
                    </a:cubicBezTo>
                    <a:cubicBezTo>
                      <a:pt x="829996" y="704850"/>
                      <a:pt x="846273" y="700489"/>
                      <a:pt x="853349" y="688134"/>
                    </a:cubicBezTo>
                    <a:cubicBezTo>
                      <a:pt x="860426" y="675778"/>
                      <a:pt x="856180" y="659061"/>
                      <a:pt x="843442" y="651793"/>
                    </a:cubicBezTo>
                    <a:cubicBezTo>
                      <a:pt x="837426" y="648159"/>
                      <a:pt x="830526" y="647432"/>
                      <a:pt x="824246" y="649249"/>
                    </a:cubicBezTo>
                    <a:close/>
                    <a:moveTo>
                      <a:pt x="710440" y="257904"/>
                    </a:moveTo>
                    <a:cubicBezTo>
                      <a:pt x="706326" y="257370"/>
                      <a:pt x="702033" y="258439"/>
                      <a:pt x="698455" y="261291"/>
                    </a:cubicBezTo>
                    <a:cubicBezTo>
                      <a:pt x="698455" y="261291"/>
                      <a:pt x="698455" y="261291"/>
                      <a:pt x="492382" y="416019"/>
                    </a:cubicBezTo>
                    <a:cubicBezTo>
                      <a:pt x="492382" y="416019"/>
                      <a:pt x="492382" y="416019"/>
                      <a:pt x="479503" y="425289"/>
                    </a:cubicBezTo>
                    <a:cubicBezTo>
                      <a:pt x="475925" y="424575"/>
                      <a:pt x="472348" y="423862"/>
                      <a:pt x="468770" y="423862"/>
                    </a:cubicBezTo>
                    <a:cubicBezTo>
                      <a:pt x="463046" y="423862"/>
                      <a:pt x="458037" y="424575"/>
                      <a:pt x="453028" y="426715"/>
                    </a:cubicBezTo>
                    <a:cubicBezTo>
                      <a:pt x="453028" y="426715"/>
                      <a:pt x="453028" y="426715"/>
                      <a:pt x="443011" y="421010"/>
                    </a:cubicBezTo>
                    <a:cubicBezTo>
                      <a:pt x="443011" y="421010"/>
                      <a:pt x="443011" y="421010"/>
                      <a:pt x="311353" y="348994"/>
                    </a:cubicBezTo>
                    <a:cubicBezTo>
                      <a:pt x="303483" y="344003"/>
                      <a:pt x="293465" y="346142"/>
                      <a:pt x="288456" y="353985"/>
                    </a:cubicBezTo>
                    <a:cubicBezTo>
                      <a:pt x="284163" y="361829"/>
                      <a:pt x="286310" y="371811"/>
                      <a:pt x="294181" y="376802"/>
                    </a:cubicBezTo>
                    <a:cubicBezTo>
                      <a:pt x="294181" y="376802"/>
                      <a:pt x="294181" y="376802"/>
                      <a:pt x="426554" y="467357"/>
                    </a:cubicBezTo>
                    <a:cubicBezTo>
                      <a:pt x="427269" y="490174"/>
                      <a:pt x="445873" y="508000"/>
                      <a:pt x="468770" y="508000"/>
                    </a:cubicBezTo>
                    <a:cubicBezTo>
                      <a:pt x="491667" y="508000"/>
                      <a:pt x="510986" y="489461"/>
                      <a:pt x="510986" y="465931"/>
                    </a:cubicBezTo>
                    <a:cubicBezTo>
                      <a:pt x="510986" y="465218"/>
                      <a:pt x="510271" y="465218"/>
                      <a:pt x="510271" y="464505"/>
                    </a:cubicBezTo>
                    <a:cubicBezTo>
                      <a:pt x="510271" y="464505"/>
                      <a:pt x="510271" y="464505"/>
                      <a:pt x="719205" y="286960"/>
                    </a:cubicBezTo>
                    <a:cubicBezTo>
                      <a:pt x="726361" y="281256"/>
                      <a:pt x="727076" y="271274"/>
                      <a:pt x="721352" y="264143"/>
                    </a:cubicBezTo>
                    <a:cubicBezTo>
                      <a:pt x="718490" y="260578"/>
                      <a:pt x="714554" y="258439"/>
                      <a:pt x="710440" y="257904"/>
                    </a:cubicBezTo>
                    <a:close/>
                    <a:moveTo>
                      <a:pt x="98758" y="234699"/>
                    </a:moveTo>
                    <a:cubicBezTo>
                      <a:pt x="92477" y="236379"/>
                      <a:pt x="86816" y="240449"/>
                      <a:pt x="83277" y="246464"/>
                    </a:cubicBezTo>
                    <a:cubicBezTo>
                      <a:pt x="76200" y="259202"/>
                      <a:pt x="80446" y="274771"/>
                      <a:pt x="92477" y="281848"/>
                    </a:cubicBezTo>
                    <a:cubicBezTo>
                      <a:pt x="104508" y="288925"/>
                      <a:pt x="120785" y="284679"/>
                      <a:pt x="127861" y="272648"/>
                    </a:cubicBezTo>
                    <a:cubicBezTo>
                      <a:pt x="134938" y="259910"/>
                      <a:pt x="130692" y="244341"/>
                      <a:pt x="117954" y="237264"/>
                    </a:cubicBezTo>
                    <a:cubicBezTo>
                      <a:pt x="111939" y="233726"/>
                      <a:pt x="105039" y="233018"/>
                      <a:pt x="98758" y="234699"/>
                    </a:cubicBezTo>
                    <a:close/>
                    <a:moveTo>
                      <a:pt x="835927" y="233043"/>
                    </a:moveTo>
                    <a:cubicBezTo>
                      <a:pt x="829469" y="231388"/>
                      <a:pt x="822393" y="232085"/>
                      <a:pt x="816377" y="235570"/>
                    </a:cubicBezTo>
                    <a:cubicBezTo>
                      <a:pt x="804346" y="242539"/>
                      <a:pt x="800100" y="257872"/>
                      <a:pt x="807177" y="269720"/>
                    </a:cubicBezTo>
                    <a:cubicBezTo>
                      <a:pt x="814254" y="282265"/>
                      <a:pt x="829823" y="285750"/>
                      <a:pt x="841854" y="278781"/>
                    </a:cubicBezTo>
                    <a:cubicBezTo>
                      <a:pt x="854592" y="271811"/>
                      <a:pt x="858838" y="256478"/>
                      <a:pt x="851761" y="244630"/>
                    </a:cubicBezTo>
                    <a:cubicBezTo>
                      <a:pt x="848223" y="238706"/>
                      <a:pt x="842385" y="234699"/>
                      <a:pt x="835927" y="233043"/>
                    </a:cubicBezTo>
                    <a:close/>
                    <a:moveTo>
                      <a:pt x="264692" y="80924"/>
                    </a:moveTo>
                    <a:cubicBezTo>
                      <a:pt x="258323" y="79107"/>
                      <a:pt x="251246" y="79834"/>
                      <a:pt x="244877" y="83468"/>
                    </a:cubicBezTo>
                    <a:cubicBezTo>
                      <a:pt x="232846" y="90736"/>
                      <a:pt x="228600" y="107453"/>
                      <a:pt x="235677" y="119809"/>
                    </a:cubicBezTo>
                    <a:cubicBezTo>
                      <a:pt x="242754" y="132164"/>
                      <a:pt x="258323" y="136525"/>
                      <a:pt x="271061" y="129257"/>
                    </a:cubicBezTo>
                    <a:cubicBezTo>
                      <a:pt x="283092" y="121989"/>
                      <a:pt x="287338" y="105999"/>
                      <a:pt x="280261" y="93643"/>
                    </a:cubicBezTo>
                    <a:cubicBezTo>
                      <a:pt x="276723" y="87102"/>
                      <a:pt x="271062" y="82741"/>
                      <a:pt x="264692" y="80924"/>
                    </a:cubicBezTo>
                    <a:close/>
                    <a:moveTo>
                      <a:pt x="668759" y="79336"/>
                    </a:moveTo>
                    <a:cubicBezTo>
                      <a:pt x="662390" y="81153"/>
                      <a:pt x="656729" y="85514"/>
                      <a:pt x="653190" y="92055"/>
                    </a:cubicBezTo>
                    <a:cubicBezTo>
                      <a:pt x="646113" y="104411"/>
                      <a:pt x="650359" y="120401"/>
                      <a:pt x="662390" y="127669"/>
                    </a:cubicBezTo>
                    <a:cubicBezTo>
                      <a:pt x="675128" y="134937"/>
                      <a:pt x="690698" y="130576"/>
                      <a:pt x="697774" y="118221"/>
                    </a:cubicBezTo>
                    <a:cubicBezTo>
                      <a:pt x="704851" y="105138"/>
                      <a:pt x="700605" y="89148"/>
                      <a:pt x="688574" y="81880"/>
                    </a:cubicBezTo>
                    <a:cubicBezTo>
                      <a:pt x="682205" y="78246"/>
                      <a:pt x="675128" y="77519"/>
                      <a:pt x="668759" y="79336"/>
                    </a:cubicBezTo>
                    <a:close/>
                    <a:moveTo>
                      <a:pt x="440018" y="0"/>
                    </a:moveTo>
                    <a:cubicBezTo>
                      <a:pt x="440018" y="0"/>
                      <a:pt x="440018" y="0"/>
                      <a:pt x="440018" y="49288"/>
                    </a:cubicBezTo>
                    <a:cubicBezTo>
                      <a:pt x="440018" y="63574"/>
                      <a:pt x="452161" y="75717"/>
                      <a:pt x="466448" y="75717"/>
                    </a:cubicBezTo>
                    <a:cubicBezTo>
                      <a:pt x="480734" y="75717"/>
                      <a:pt x="492163" y="63574"/>
                      <a:pt x="492163" y="49288"/>
                    </a:cubicBezTo>
                    <a:cubicBezTo>
                      <a:pt x="492163" y="49288"/>
                      <a:pt x="492163" y="49288"/>
                      <a:pt x="492163" y="0"/>
                    </a:cubicBezTo>
                    <a:cubicBezTo>
                      <a:pt x="730030" y="12143"/>
                      <a:pt x="921466" y="202151"/>
                      <a:pt x="935038" y="440018"/>
                    </a:cubicBezTo>
                    <a:cubicBezTo>
                      <a:pt x="935038" y="440018"/>
                      <a:pt x="935038" y="440018"/>
                      <a:pt x="885751" y="440018"/>
                    </a:cubicBezTo>
                    <a:cubicBezTo>
                      <a:pt x="871464" y="440018"/>
                      <a:pt x="859321" y="451447"/>
                      <a:pt x="859321" y="465733"/>
                    </a:cubicBezTo>
                    <a:cubicBezTo>
                      <a:pt x="859321" y="480020"/>
                      <a:pt x="871464" y="491449"/>
                      <a:pt x="885751" y="491449"/>
                    </a:cubicBezTo>
                    <a:lnTo>
                      <a:pt x="935038" y="491449"/>
                    </a:lnTo>
                    <a:cubicBezTo>
                      <a:pt x="922895" y="730030"/>
                      <a:pt x="732887" y="920752"/>
                      <a:pt x="495020" y="934324"/>
                    </a:cubicBezTo>
                    <a:cubicBezTo>
                      <a:pt x="495020" y="934324"/>
                      <a:pt x="495020" y="934324"/>
                      <a:pt x="495020" y="885036"/>
                    </a:cubicBezTo>
                    <a:cubicBezTo>
                      <a:pt x="495020" y="870750"/>
                      <a:pt x="483591" y="859321"/>
                      <a:pt x="469305" y="859321"/>
                    </a:cubicBezTo>
                    <a:cubicBezTo>
                      <a:pt x="455019" y="859321"/>
                      <a:pt x="442875" y="870750"/>
                      <a:pt x="442875" y="885036"/>
                    </a:cubicBezTo>
                    <a:cubicBezTo>
                      <a:pt x="442875" y="885036"/>
                      <a:pt x="442875" y="885036"/>
                      <a:pt x="442875" y="935038"/>
                    </a:cubicBezTo>
                    <a:cubicBezTo>
                      <a:pt x="205009" y="922895"/>
                      <a:pt x="14287" y="732173"/>
                      <a:pt x="0" y="495020"/>
                    </a:cubicBezTo>
                    <a:cubicBezTo>
                      <a:pt x="0" y="495020"/>
                      <a:pt x="0" y="495020"/>
                      <a:pt x="50002" y="495020"/>
                    </a:cubicBezTo>
                    <a:cubicBezTo>
                      <a:pt x="64289" y="495020"/>
                      <a:pt x="75718" y="482877"/>
                      <a:pt x="75718" y="468591"/>
                    </a:cubicBezTo>
                    <a:cubicBezTo>
                      <a:pt x="75718" y="454304"/>
                      <a:pt x="64289" y="442875"/>
                      <a:pt x="50002" y="442875"/>
                    </a:cubicBezTo>
                    <a:cubicBezTo>
                      <a:pt x="50002" y="442875"/>
                      <a:pt x="50002" y="442875"/>
                      <a:pt x="0" y="442875"/>
                    </a:cubicBezTo>
                    <a:cubicBezTo>
                      <a:pt x="12144" y="205008"/>
                      <a:pt x="202866" y="13572"/>
                      <a:pt x="440018" y="0"/>
                    </a:cubicBezTo>
                    <a:close/>
                  </a:path>
                </a:pathLst>
              </a:custGeom>
              <a:solidFill>
                <a:srgbClr val="006CB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AE8080A-0D29-4935-A539-42AD59B194AA}"/>
              </a:ext>
            </a:extLst>
          </p:cNvPr>
          <p:cNvGrpSpPr>
            <a:grpSpLocks noChangeAspect="1"/>
          </p:cNvGrpSpPr>
          <p:nvPr/>
        </p:nvGrpSpPr>
        <p:grpSpPr>
          <a:xfrm>
            <a:off x="3907787" y="3469672"/>
            <a:ext cx="819302" cy="820061"/>
            <a:chOff x="5273803" y="2606040"/>
            <a:chExt cx="1644396" cy="1645920"/>
          </a:xfrm>
        </p:grpSpPr>
        <p:sp>
          <p:nvSpPr>
            <p:cNvPr id="85" name="AutoShape 18">
              <a:extLst>
                <a:ext uri="{FF2B5EF4-FFF2-40B4-BE49-F238E27FC236}">
                  <a16:creationId xmlns:a16="http://schemas.microsoft.com/office/drawing/2014/main" id="{3139878B-1819-4888-B8D3-D9ED59665E9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803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9DA77AD-8ADC-418B-88AA-D100A6EB33AA}"/>
                </a:ext>
              </a:extLst>
            </p:cNvPr>
            <p:cNvGrpSpPr/>
            <p:nvPr/>
          </p:nvGrpSpPr>
          <p:grpSpPr>
            <a:xfrm>
              <a:off x="5336668" y="2770251"/>
              <a:ext cx="1515999" cy="1311783"/>
              <a:chOff x="5336668" y="2770251"/>
              <a:chExt cx="1515999" cy="1311783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id="{E7BA0872-75FB-4FAD-8E08-25B757D087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6668" y="2770251"/>
                <a:ext cx="1515999" cy="1311783"/>
              </a:xfrm>
              <a:custGeom>
                <a:avLst/>
                <a:gdLst>
                  <a:gd name="T0" fmla="*/ 227 w 2124"/>
                  <a:gd name="T1" fmla="*/ 496 h 1836"/>
                  <a:gd name="T2" fmla="*/ 528 w 2124"/>
                  <a:gd name="T3" fmla="*/ 467 h 1836"/>
                  <a:gd name="T4" fmla="*/ 996 w 2124"/>
                  <a:gd name="T5" fmla="*/ 467 h 1836"/>
                  <a:gd name="T6" fmla="*/ 695 w 2124"/>
                  <a:gd name="T7" fmla="*/ 496 h 1836"/>
                  <a:gd name="T8" fmla="*/ 994 w 2124"/>
                  <a:gd name="T9" fmla="*/ 498 h 1836"/>
                  <a:gd name="T10" fmla="*/ 1130 w 2124"/>
                  <a:gd name="T11" fmla="*/ 467 h 1836"/>
                  <a:gd name="T12" fmla="*/ 1431 w 2124"/>
                  <a:gd name="T13" fmla="*/ 496 h 1836"/>
                  <a:gd name="T14" fmla="*/ 1933 w 2124"/>
                  <a:gd name="T15" fmla="*/ 467 h 1836"/>
                  <a:gd name="T16" fmla="*/ 1631 w 2124"/>
                  <a:gd name="T17" fmla="*/ 496 h 1836"/>
                  <a:gd name="T18" fmla="*/ 1930 w 2124"/>
                  <a:gd name="T19" fmla="*/ 498 h 1836"/>
                  <a:gd name="T20" fmla="*/ 427 w 2124"/>
                  <a:gd name="T21" fmla="*/ 273 h 1836"/>
                  <a:gd name="T22" fmla="*/ 729 w 2124"/>
                  <a:gd name="T23" fmla="*/ 301 h 1836"/>
                  <a:gd name="T24" fmla="*/ 1230 w 2124"/>
                  <a:gd name="T25" fmla="*/ 273 h 1836"/>
                  <a:gd name="T26" fmla="*/ 929 w 2124"/>
                  <a:gd name="T27" fmla="*/ 301 h 1836"/>
                  <a:gd name="T28" fmla="*/ 1228 w 2124"/>
                  <a:gd name="T29" fmla="*/ 304 h 1836"/>
                  <a:gd name="T30" fmla="*/ 1364 w 2124"/>
                  <a:gd name="T31" fmla="*/ 273 h 1836"/>
                  <a:gd name="T32" fmla="*/ 1665 w 2124"/>
                  <a:gd name="T33" fmla="*/ 301 h 1836"/>
                  <a:gd name="T34" fmla="*/ 996 w 2124"/>
                  <a:gd name="T35" fmla="*/ 78 h 1836"/>
                  <a:gd name="T36" fmla="*/ 695 w 2124"/>
                  <a:gd name="T37" fmla="*/ 107 h 1836"/>
                  <a:gd name="T38" fmla="*/ 994 w 2124"/>
                  <a:gd name="T39" fmla="*/ 109 h 1836"/>
                  <a:gd name="T40" fmla="*/ 1130 w 2124"/>
                  <a:gd name="T41" fmla="*/ 78 h 1836"/>
                  <a:gd name="T42" fmla="*/ 1431 w 2124"/>
                  <a:gd name="T43" fmla="*/ 107 h 1836"/>
                  <a:gd name="T44" fmla="*/ 1893 w 2124"/>
                  <a:gd name="T45" fmla="*/ 584 h 1836"/>
                  <a:gd name="T46" fmla="*/ 1893 w 2124"/>
                  <a:gd name="T47" fmla="*/ 628 h 1836"/>
                  <a:gd name="T48" fmla="*/ 2060 w 2124"/>
                  <a:gd name="T49" fmla="*/ 662 h 1836"/>
                  <a:gd name="T50" fmla="*/ 69 w 2124"/>
                  <a:gd name="T51" fmla="*/ 693 h 1836"/>
                  <a:gd name="T52" fmla="*/ 377 w 2124"/>
                  <a:gd name="T53" fmla="*/ 638 h 1836"/>
                  <a:gd name="T54" fmla="*/ 1533 w 2124"/>
                  <a:gd name="T55" fmla="*/ 1602 h 1836"/>
                  <a:gd name="T56" fmla="*/ 1155 w 2124"/>
                  <a:gd name="T57" fmla="*/ 1543 h 1836"/>
                  <a:gd name="T58" fmla="*/ 2102 w 2124"/>
                  <a:gd name="T59" fmla="*/ 1836 h 1836"/>
                  <a:gd name="T60" fmla="*/ 1191 w 2124"/>
                  <a:gd name="T61" fmla="*/ 1811 h 1836"/>
                  <a:gd name="T62" fmla="*/ 787 w 2124"/>
                  <a:gd name="T63" fmla="*/ 1449 h 1836"/>
                  <a:gd name="T64" fmla="*/ 404 w 2124"/>
                  <a:gd name="T65" fmla="*/ 1449 h 1836"/>
                  <a:gd name="T66" fmla="*/ 0 w 2124"/>
                  <a:gd name="T67" fmla="*/ 1814 h 1836"/>
                  <a:gd name="T68" fmla="*/ 1191 w 2124"/>
                  <a:gd name="T69" fmla="*/ 1811 h 1836"/>
                  <a:gd name="T70" fmla="*/ 896 w 2124"/>
                  <a:gd name="T71" fmla="*/ 662 h 1836"/>
                  <a:gd name="T72" fmla="*/ 1197 w 2124"/>
                  <a:gd name="T73" fmla="*/ 690 h 1836"/>
                  <a:gd name="T74" fmla="*/ 1356 w 2124"/>
                  <a:gd name="T75" fmla="*/ 1362 h 1836"/>
                  <a:gd name="T76" fmla="*/ 1407 w 2124"/>
                  <a:gd name="T77" fmla="*/ 1450 h 1836"/>
                  <a:gd name="T78" fmla="*/ 1649 w 2124"/>
                  <a:gd name="T79" fmla="*/ 1450 h 1836"/>
                  <a:gd name="T80" fmla="*/ 1701 w 2124"/>
                  <a:gd name="T81" fmla="*/ 1362 h 1836"/>
                  <a:gd name="T82" fmla="*/ 1796 w 2124"/>
                  <a:gd name="T83" fmla="*/ 1101 h 1836"/>
                  <a:gd name="T84" fmla="*/ 1528 w 2124"/>
                  <a:gd name="T85" fmla="*/ 1401 h 1836"/>
                  <a:gd name="T86" fmla="*/ 1261 w 2124"/>
                  <a:gd name="T87" fmla="*/ 1101 h 1836"/>
                  <a:gd name="T88" fmla="*/ 322 w 2124"/>
                  <a:gd name="T89" fmla="*/ 1157 h 1836"/>
                  <a:gd name="T90" fmla="*/ 440 w 2124"/>
                  <a:gd name="T91" fmla="*/ 1423 h 1836"/>
                  <a:gd name="T92" fmla="*/ 717 w 2124"/>
                  <a:gd name="T93" fmla="*/ 1399 h 1836"/>
                  <a:gd name="T94" fmla="*/ 761 w 2124"/>
                  <a:gd name="T95" fmla="*/ 1367 h 1836"/>
                  <a:gd name="T96" fmla="*/ 916 w 2124"/>
                  <a:gd name="T97" fmla="*/ 1076 h 1836"/>
                  <a:gd name="T98" fmla="*/ 738 w 2124"/>
                  <a:gd name="T99" fmla="*/ 1329 h 1836"/>
                  <a:gd name="T100" fmla="*/ 350 w 2124"/>
                  <a:gd name="T101" fmla="*/ 1122 h 1836"/>
                  <a:gd name="T102" fmla="*/ 322 w 2124"/>
                  <a:gd name="T103" fmla="*/ 1157 h 1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24" h="1836">
                    <a:moveTo>
                      <a:pt x="512" y="503"/>
                    </a:moveTo>
                    <a:cubicBezTo>
                      <a:pt x="505" y="503"/>
                      <a:pt x="499" y="501"/>
                      <a:pt x="495" y="496"/>
                    </a:cubicBezTo>
                    <a:cubicBezTo>
                      <a:pt x="461" y="456"/>
                      <a:pt x="413" y="433"/>
                      <a:pt x="361" y="433"/>
                    </a:cubicBezTo>
                    <a:cubicBezTo>
                      <a:pt x="309" y="433"/>
                      <a:pt x="260" y="456"/>
                      <a:pt x="227" y="496"/>
                    </a:cubicBezTo>
                    <a:cubicBezTo>
                      <a:pt x="219" y="505"/>
                      <a:pt x="205" y="506"/>
                      <a:pt x="196" y="498"/>
                    </a:cubicBezTo>
                    <a:cubicBezTo>
                      <a:pt x="187" y="491"/>
                      <a:pt x="186" y="477"/>
                      <a:pt x="193" y="467"/>
                    </a:cubicBezTo>
                    <a:cubicBezTo>
                      <a:pt x="235" y="418"/>
                      <a:pt x="296" y="389"/>
                      <a:pt x="361" y="389"/>
                    </a:cubicBezTo>
                    <a:cubicBezTo>
                      <a:pt x="426" y="389"/>
                      <a:pt x="487" y="418"/>
                      <a:pt x="528" y="467"/>
                    </a:cubicBezTo>
                    <a:cubicBezTo>
                      <a:pt x="536" y="477"/>
                      <a:pt x="535" y="491"/>
                      <a:pt x="526" y="498"/>
                    </a:cubicBezTo>
                    <a:cubicBezTo>
                      <a:pt x="522" y="502"/>
                      <a:pt x="516" y="503"/>
                      <a:pt x="512" y="503"/>
                    </a:cubicBezTo>
                    <a:close/>
                    <a:moveTo>
                      <a:pt x="994" y="498"/>
                    </a:moveTo>
                    <a:cubicBezTo>
                      <a:pt x="1003" y="491"/>
                      <a:pt x="1004" y="477"/>
                      <a:pt x="996" y="467"/>
                    </a:cubicBezTo>
                    <a:cubicBezTo>
                      <a:pt x="955" y="418"/>
                      <a:pt x="894" y="389"/>
                      <a:pt x="829" y="389"/>
                    </a:cubicBezTo>
                    <a:cubicBezTo>
                      <a:pt x="764" y="389"/>
                      <a:pt x="703" y="418"/>
                      <a:pt x="661" y="467"/>
                    </a:cubicBezTo>
                    <a:cubicBezTo>
                      <a:pt x="654" y="477"/>
                      <a:pt x="655" y="491"/>
                      <a:pt x="664" y="498"/>
                    </a:cubicBezTo>
                    <a:cubicBezTo>
                      <a:pt x="673" y="506"/>
                      <a:pt x="687" y="505"/>
                      <a:pt x="695" y="496"/>
                    </a:cubicBezTo>
                    <a:cubicBezTo>
                      <a:pt x="728" y="456"/>
                      <a:pt x="777" y="433"/>
                      <a:pt x="829" y="433"/>
                    </a:cubicBezTo>
                    <a:cubicBezTo>
                      <a:pt x="881" y="433"/>
                      <a:pt x="929" y="456"/>
                      <a:pt x="963" y="496"/>
                    </a:cubicBezTo>
                    <a:cubicBezTo>
                      <a:pt x="967" y="501"/>
                      <a:pt x="973" y="503"/>
                      <a:pt x="980" y="503"/>
                    </a:cubicBezTo>
                    <a:cubicBezTo>
                      <a:pt x="985" y="503"/>
                      <a:pt x="990" y="502"/>
                      <a:pt x="994" y="498"/>
                    </a:cubicBezTo>
                    <a:close/>
                    <a:moveTo>
                      <a:pt x="1462" y="498"/>
                    </a:moveTo>
                    <a:cubicBezTo>
                      <a:pt x="1471" y="491"/>
                      <a:pt x="1472" y="477"/>
                      <a:pt x="1465" y="467"/>
                    </a:cubicBezTo>
                    <a:cubicBezTo>
                      <a:pt x="1423" y="418"/>
                      <a:pt x="1362" y="389"/>
                      <a:pt x="1297" y="389"/>
                    </a:cubicBezTo>
                    <a:cubicBezTo>
                      <a:pt x="1232" y="389"/>
                      <a:pt x="1171" y="418"/>
                      <a:pt x="1130" y="467"/>
                    </a:cubicBezTo>
                    <a:cubicBezTo>
                      <a:pt x="1122" y="477"/>
                      <a:pt x="1123" y="491"/>
                      <a:pt x="1132" y="498"/>
                    </a:cubicBezTo>
                    <a:cubicBezTo>
                      <a:pt x="1142" y="506"/>
                      <a:pt x="1155" y="505"/>
                      <a:pt x="1163" y="496"/>
                    </a:cubicBezTo>
                    <a:cubicBezTo>
                      <a:pt x="1197" y="456"/>
                      <a:pt x="1245" y="433"/>
                      <a:pt x="1297" y="433"/>
                    </a:cubicBezTo>
                    <a:cubicBezTo>
                      <a:pt x="1349" y="433"/>
                      <a:pt x="1398" y="456"/>
                      <a:pt x="1431" y="496"/>
                    </a:cubicBezTo>
                    <a:cubicBezTo>
                      <a:pt x="1435" y="501"/>
                      <a:pt x="1441" y="503"/>
                      <a:pt x="1448" y="503"/>
                    </a:cubicBezTo>
                    <a:cubicBezTo>
                      <a:pt x="1453" y="503"/>
                      <a:pt x="1458" y="502"/>
                      <a:pt x="1462" y="498"/>
                    </a:cubicBezTo>
                    <a:close/>
                    <a:moveTo>
                      <a:pt x="1930" y="498"/>
                    </a:moveTo>
                    <a:cubicBezTo>
                      <a:pt x="1939" y="491"/>
                      <a:pt x="1940" y="477"/>
                      <a:pt x="1933" y="467"/>
                    </a:cubicBezTo>
                    <a:cubicBezTo>
                      <a:pt x="1891" y="418"/>
                      <a:pt x="1830" y="389"/>
                      <a:pt x="1765" y="389"/>
                    </a:cubicBezTo>
                    <a:cubicBezTo>
                      <a:pt x="1700" y="389"/>
                      <a:pt x="1639" y="418"/>
                      <a:pt x="1598" y="467"/>
                    </a:cubicBezTo>
                    <a:cubicBezTo>
                      <a:pt x="1590" y="477"/>
                      <a:pt x="1591" y="491"/>
                      <a:pt x="1600" y="498"/>
                    </a:cubicBezTo>
                    <a:cubicBezTo>
                      <a:pt x="1610" y="506"/>
                      <a:pt x="1624" y="505"/>
                      <a:pt x="1631" y="496"/>
                    </a:cubicBezTo>
                    <a:cubicBezTo>
                      <a:pt x="1665" y="456"/>
                      <a:pt x="1713" y="433"/>
                      <a:pt x="1765" y="433"/>
                    </a:cubicBezTo>
                    <a:cubicBezTo>
                      <a:pt x="1817" y="433"/>
                      <a:pt x="1866" y="456"/>
                      <a:pt x="1899" y="496"/>
                    </a:cubicBezTo>
                    <a:cubicBezTo>
                      <a:pt x="1903" y="501"/>
                      <a:pt x="1910" y="503"/>
                      <a:pt x="1916" y="503"/>
                    </a:cubicBezTo>
                    <a:cubicBezTo>
                      <a:pt x="1921" y="503"/>
                      <a:pt x="1926" y="502"/>
                      <a:pt x="1930" y="498"/>
                    </a:cubicBezTo>
                    <a:close/>
                    <a:moveTo>
                      <a:pt x="760" y="304"/>
                    </a:moveTo>
                    <a:cubicBezTo>
                      <a:pt x="769" y="296"/>
                      <a:pt x="770" y="282"/>
                      <a:pt x="762" y="273"/>
                    </a:cubicBezTo>
                    <a:cubicBezTo>
                      <a:pt x="721" y="223"/>
                      <a:pt x="660" y="195"/>
                      <a:pt x="595" y="195"/>
                    </a:cubicBezTo>
                    <a:cubicBezTo>
                      <a:pt x="530" y="195"/>
                      <a:pt x="469" y="223"/>
                      <a:pt x="427" y="273"/>
                    </a:cubicBezTo>
                    <a:cubicBezTo>
                      <a:pt x="420" y="282"/>
                      <a:pt x="421" y="296"/>
                      <a:pt x="430" y="304"/>
                    </a:cubicBezTo>
                    <a:cubicBezTo>
                      <a:pt x="439" y="312"/>
                      <a:pt x="453" y="310"/>
                      <a:pt x="461" y="301"/>
                    </a:cubicBezTo>
                    <a:cubicBezTo>
                      <a:pt x="494" y="262"/>
                      <a:pt x="543" y="239"/>
                      <a:pt x="595" y="239"/>
                    </a:cubicBezTo>
                    <a:cubicBezTo>
                      <a:pt x="647" y="239"/>
                      <a:pt x="695" y="262"/>
                      <a:pt x="729" y="301"/>
                    </a:cubicBezTo>
                    <a:cubicBezTo>
                      <a:pt x="733" y="306"/>
                      <a:pt x="739" y="309"/>
                      <a:pt x="746" y="309"/>
                    </a:cubicBezTo>
                    <a:cubicBezTo>
                      <a:pt x="751" y="309"/>
                      <a:pt x="756" y="307"/>
                      <a:pt x="760" y="304"/>
                    </a:cubicBezTo>
                    <a:close/>
                    <a:moveTo>
                      <a:pt x="1228" y="304"/>
                    </a:moveTo>
                    <a:cubicBezTo>
                      <a:pt x="1237" y="296"/>
                      <a:pt x="1238" y="282"/>
                      <a:pt x="1230" y="273"/>
                    </a:cubicBezTo>
                    <a:cubicBezTo>
                      <a:pt x="1189" y="223"/>
                      <a:pt x="1128" y="195"/>
                      <a:pt x="1063" y="195"/>
                    </a:cubicBezTo>
                    <a:cubicBezTo>
                      <a:pt x="998" y="195"/>
                      <a:pt x="937" y="223"/>
                      <a:pt x="896" y="273"/>
                    </a:cubicBezTo>
                    <a:cubicBezTo>
                      <a:pt x="888" y="282"/>
                      <a:pt x="889" y="296"/>
                      <a:pt x="898" y="304"/>
                    </a:cubicBezTo>
                    <a:cubicBezTo>
                      <a:pt x="908" y="312"/>
                      <a:pt x="921" y="310"/>
                      <a:pt x="929" y="301"/>
                    </a:cubicBezTo>
                    <a:cubicBezTo>
                      <a:pt x="963" y="262"/>
                      <a:pt x="1011" y="239"/>
                      <a:pt x="1063" y="239"/>
                    </a:cubicBezTo>
                    <a:cubicBezTo>
                      <a:pt x="1115" y="239"/>
                      <a:pt x="1163" y="262"/>
                      <a:pt x="1197" y="301"/>
                    </a:cubicBezTo>
                    <a:cubicBezTo>
                      <a:pt x="1201" y="306"/>
                      <a:pt x="1207" y="309"/>
                      <a:pt x="1214" y="309"/>
                    </a:cubicBezTo>
                    <a:cubicBezTo>
                      <a:pt x="1219" y="309"/>
                      <a:pt x="1224" y="307"/>
                      <a:pt x="1228" y="304"/>
                    </a:cubicBezTo>
                    <a:close/>
                    <a:moveTo>
                      <a:pt x="1696" y="304"/>
                    </a:moveTo>
                    <a:cubicBezTo>
                      <a:pt x="1705" y="296"/>
                      <a:pt x="1706" y="282"/>
                      <a:pt x="1699" y="273"/>
                    </a:cubicBezTo>
                    <a:cubicBezTo>
                      <a:pt x="1657" y="223"/>
                      <a:pt x="1596" y="195"/>
                      <a:pt x="1531" y="195"/>
                    </a:cubicBezTo>
                    <a:cubicBezTo>
                      <a:pt x="1466" y="195"/>
                      <a:pt x="1405" y="223"/>
                      <a:pt x="1364" y="273"/>
                    </a:cubicBezTo>
                    <a:cubicBezTo>
                      <a:pt x="1356" y="282"/>
                      <a:pt x="1357" y="296"/>
                      <a:pt x="1366" y="304"/>
                    </a:cubicBezTo>
                    <a:cubicBezTo>
                      <a:pt x="1376" y="312"/>
                      <a:pt x="1389" y="310"/>
                      <a:pt x="1397" y="301"/>
                    </a:cubicBezTo>
                    <a:cubicBezTo>
                      <a:pt x="1431" y="262"/>
                      <a:pt x="1479" y="239"/>
                      <a:pt x="1531" y="239"/>
                    </a:cubicBezTo>
                    <a:cubicBezTo>
                      <a:pt x="1583" y="239"/>
                      <a:pt x="1632" y="262"/>
                      <a:pt x="1665" y="301"/>
                    </a:cubicBezTo>
                    <a:cubicBezTo>
                      <a:pt x="1669" y="306"/>
                      <a:pt x="1675" y="309"/>
                      <a:pt x="1682" y="309"/>
                    </a:cubicBezTo>
                    <a:cubicBezTo>
                      <a:pt x="1687" y="309"/>
                      <a:pt x="1692" y="307"/>
                      <a:pt x="1696" y="304"/>
                    </a:cubicBezTo>
                    <a:close/>
                    <a:moveTo>
                      <a:pt x="994" y="109"/>
                    </a:moveTo>
                    <a:cubicBezTo>
                      <a:pt x="1003" y="101"/>
                      <a:pt x="1004" y="88"/>
                      <a:pt x="996" y="78"/>
                    </a:cubicBezTo>
                    <a:cubicBezTo>
                      <a:pt x="955" y="29"/>
                      <a:pt x="894" y="0"/>
                      <a:pt x="829" y="0"/>
                    </a:cubicBezTo>
                    <a:cubicBezTo>
                      <a:pt x="764" y="0"/>
                      <a:pt x="703" y="29"/>
                      <a:pt x="661" y="78"/>
                    </a:cubicBezTo>
                    <a:cubicBezTo>
                      <a:pt x="654" y="88"/>
                      <a:pt x="655" y="101"/>
                      <a:pt x="664" y="109"/>
                    </a:cubicBezTo>
                    <a:cubicBezTo>
                      <a:pt x="673" y="117"/>
                      <a:pt x="687" y="116"/>
                      <a:pt x="695" y="107"/>
                    </a:cubicBezTo>
                    <a:cubicBezTo>
                      <a:pt x="728" y="67"/>
                      <a:pt x="777" y="44"/>
                      <a:pt x="829" y="44"/>
                    </a:cubicBezTo>
                    <a:cubicBezTo>
                      <a:pt x="881" y="44"/>
                      <a:pt x="929" y="67"/>
                      <a:pt x="963" y="107"/>
                    </a:cubicBezTo>
                    <a:cubicBezTo>
                      <a:pt x="967" y="112"/>
                      <a:pt x="973" y="114"/>
                      <a:pt x="980" y="114"/>
                    </a:cubicBezTo>
                    <a:cubicBezTo>
                      <a:pt x="985" y="114"/>
                      <a:pt x="990" y="113"/>
                      <a:pt x="994" y="109"/>
                    </a:cubicBezTo>
                    <a:close/>
                    <a:moveTo>
                      <a:pt x="1462" y="109"/>
                    </a:moveTo>
                    <a:cubicBezTo>
                      <a:pt x="1471" y="101"/>
                      <a:pt x="1472" y="88"/>
                      <a:pt x="1465" y="78"/>
                    </a:cubicBezTo>
                    <a:cubicBezTo>
                      <a:pt x="1423" y="29"/>
                      <a:pt x="1362" y="0"/>
                      <a:pt x="1297" y="0"/>
                    </a:cubicBezTo>
                    <a:cubicBezTo>
                      <a:pt x="1232" y="0"/>
                      <a:pt x="1171" y="29"/>
                      <a:pt x="1130" y="78"/>
                    </a:cubicBezTo>
                    <a:cubicBezTo>
                      <a:pt x="1122" y="88"/>
                      <a:pt x="1123" y="101"/>
                      <a:pt x="1132" y="109"/>
                    </a:cubicBezTo>
                    <a:cubicBezTo>
                      <a:pt x="1142" y="117"/>
                      <a:pt x="1155" y="116"/>
                      <a:pt x="1163" y="107"/>
                    </a:cubicBezTo>
                    <a:cubicBezTo>
                      <a:pt x="1197" y="67"/>
                      <a:pt x="1245" y="44"/>
                      <a:pt x="1297" y="44"/>
                    </a:cubicBezTo>
                    <a:cubicBezTo>
                      <a:pt x="1349" y="44"/>
                      <a:pt x="1398" y="67"/>
                      <a:pt x="1431" y="107"/>
                    </a:cubicBezTo>
                    <a:cubicBezTo>
                      <a:pt x="1435" y="112"/>
                      <a:pt x="1441" y="114"/>
                      <a:pt x="1448" y="114"/>
                    </a:cubicBezTo>
                    <a:cubicBezTo>
                      <a:pt x="1453" y="114"/>
                      <a:pt x="1458" y="113"/>
                      <a:pt x="1462" y="109"/>
                    </a:cubicBezTo>
                    <a:close/>
                    <a:moveTo>
                      <a:pt x="2060" y="662"/>
                    </a:moveTo>
                    <a:cubicBezTo>
                      <a:pt x="2018" y="612"/>
                      <a:pt x="1957" y="584"/>
                      <a:pt x="1893" y="584"/>
                    </a:cubicBezTo>
                    <a:cubicBezTo>
                      <a:pt x="1839" y="584"/>
                      <a:pt x="1788" y="603"/>
                      <a:pt x="1749" y="638"/>
                    </a:cubicBezTo>
                    <a:cubicBezTo>
                      <a:pt x="1760" y="647"/>
                      <a:pt x="1771" y="657"/>
                      <a:pt x="1781" y="667"/>
                    </a:cubicBezTo>
                    <a:cubicBezTo>
                      <a:pt x="1781" y="667"/>
                      <a:pt x="1781" y="668"/>
                      <a:pt x="1781" y="668"/>
                    </a:cubicBezTo>
                    <a:cubicBezTo>
                      <a:pt x="1813" y="642"/>
                      <a:pt x="1852" y="628"/>
                      <a:pt x="1893" y="628"/>
                    </a:cubicBezTo>
                    <a:cubicBezTo>
                      <a:pt x="1944" y="628"/>
                      <a:pt x="1993" y="651"/>
                      <a:pt x="2026" y="690"/>
                    </a:cubicBezTo>
                    <a:cubicBezTo>
                      <a:pt x="2031" y="695"/>
                      <a:pt x="2037" y="698"/>
                      <a:pt x="2043" y="698"/>
                    </a:cubicBezTo>
                    <a:cubicBezTo>
                      <a:pt x="2048" y="698"/>
                      <a:pt x="2053" y="696"/>
                      <a:pt x="2057" y="693"/>
                    </a:cubicBezTo>
                    <a:cubicBezTo>
                      <a:pt x="2067" y="685"/>
                      <a:pt x="2068" y="671"/>
                      <a:pt x="2060" y="662"/>
                    </a:cubicBezTo>
                    <a:close/>
                    <a:moveTo>
                      <a:pt x="377" y="638"/>
                    </a:moveTo>
                    <a:cubicBezTo>
                      <a:pt x="338" y="603"/>
                      <a:pt x="287" y="584"/>
                      <a:pt x="233" y="584"/>
                    </a:cubicBezTo>
                    <a:cubicBezTo>
                      <a:pt x="169" y="584"/>
                      <a:pt x="108" y="612"/>
                      <a:pt x="66" y="662"/>
                    </a:cubicBezTo>
                    <a:cubicBezTo>
                      <a:pt x="58" y="671"/>
                      <a:pt x="59" y="685"/>
                      <a:pt x="69" y="693"/>
                    </a:cubicBezTo>
                    <a:cubicBezTo>
                      <a:pt x="78" y="701"/>
                      <a:pt x="92" y="699"/>
                      <a:pt x="100" y="690"/>
                    </a:cubicBezTo>
                    <a:cubicBezTo>
                      <a:pt x="133" y="651"/>
                      <a:pt x="182" y="628"/>
                      <a:pt x="233" y="628"/>
                    </a:cubicBezTo>
                    <a:cubicBezTo>
                      <a:pt x="274" y="628"/>
                      <a:pt x="313" y="642"/>
                      <a:pt x="344" y="667"/>
                    </a:cubicBezTo>
                    <a:cubicBezTo>
                      <a:pt x="355" y="657"/>
                      <a:pt x="366" y="647"/>
                      <a:pt x="377" y="638"/>
                    </a:cubicBezTo>
                    <a:close/>
                    <a:moveTo>
                      <a:pt x="2052" y="1567"/>
                    </a:moveTo>
                    <a:cubicBezTo>
                      <a:pt x="2030" y="1534"/>
                      <a:pt x="2004" y="1506"/>
                      <a:pt x="1974" y="1492"/>
                    </a:cubicBezTo>
                    <a:cubicBezTo>
                      <a:pt x="1885" y="1451"/>
                      <a:pt x="1720" y="1449"/>
                      <a:pt x="1720" y="1449"/>
                    </a:cubicBezTo>
                    <a:cubicBezTo>
                      <a:pt x="1720" y="1449"/>
                      <a:pt x="1614" y="1537"/>
                      <a:pt x="1533" y="1602"/>
                    </a:cubicBezTo>
                    <a:cubicBezTo>
                      <a:pt x="1530" y="1604"/>
                      <a:pt x="1527" y="1604"/>
                      <a:pt x="1524" y="1602"/>
                    </a:cubicBezTo>
                    <a:cubicBezTo>
                      <a:pt x="1464" y="1555"/>
                      <a:pt x="1337" y="1449"/>
                      <a:pt x="1337" y="1449"/>
                    </a:cubicBezTo>
                    <a:cubicBezTo>
                      <a:pt x="1337" y="1449"/>
                      <a:pt x="1197" y="1451"/>
                      <a:pt x="1105" y="1483"/>
                    </a:cubicBezTo>
                    <a:cubicBezTo>
                      <a:pt x="1123" y="1499"/>
                      <a:pt x="1139" y="1519"/>
                      <a:pt x="1155" y="1543"/>
                    </a:cubicBezTo>
                    <a:cubicBezTo>
                      <a:pt x="1208" y="1621"/>
                      <a:pt x="1235" y="1714"/>
                      <a:pt x="1235" y="1811"/>
                    </a:cubicBezTo>
                    <a:cubicBezTo>
                      <a:pt x="1235" y="1814"/>
                      <a:pt x="1235" y="1814"/>
                      <a:pt x="1235" y="1814"/>
                    </a:cubicBezTo>
                    <a:cubicBezTo>
                      <a:pt x="1235" y="1821"/>
                      <a:pt x="1234" y="1829"/>
                      <a:pt x="1231" y="1836"/>
                    </a:cubicBezTo>
                    <a:cubicBezTo>
                      <a:pt x="2102" y="1836"/>
                      <a:pt x="2102" y="1836"/>
                      <a:pt x="2102" y="1836"/>
                    </a:cubicBezTo>
                    <a:cubicBezTo>
                      <a:pt x="2114" y="1836"/>
                      <a:pt x="2124" y="1826"/>
                      <a:pt x="2124" y="1814"/>
                    </a:cubicBezTo>
                    <a:cubicBezTo>
                      <a:pt x="2124" y="1811"/>
                      <a:pt x="2124" y="1811"/>
                      <a:pt x="2124" y="1811"/>
                    </a:cubicBezTo>
                    <a:cubicBezTo>
                      <a:pt x="2124" y="1724"/>
                      <a:pt x="2100" y="1639"/>
                      <a:pt x="2052" y="1567"/>
                    </a:cubicBezTo>
                    <a:close/>
                    <a:moveTo>
                      <a:pt x="1191" y="1811"/>
                    </a:moveTo>
                    <a:cubicBezTo>
                      <a:pt x="1191" y="1724"/>
                      <a:pt x="1167" y="1639"/>
                      <a:pt x="1119" y="1567"/>
                    </a:cubicBezTo>
                    <a:cubicBezTo>
                      <a:pt x="1097" y="1534"/>
                      <a:pt x="1071" y="1506"/>
                      <a:pt x="1042" y="1492"/>
                    </a:cubicBezTo>
                    <a:cubicBezTo>
                      <a:pt x="952" y="1451"/>
                      <a:pt x="787" y="1449"/>
                      <a:pt x="787" y="1449"/>
                    </a:cubicBezTo>
                    <a:cubicBezTo>
                      <a:pt x="787" y="1449"/>
                      <a:pt x="787" y="1449"/>
                      <a:pt x="787" y="1449"/>
                    </a:cubicBezTo>
                    <a:cubicBezTo>
                      <a:pt x="787" y="1449"/>
                      <a:pt x="722" y="1541"/>
                      <a:pt x="592" y="1541"/>
                    </a:cubicBezTo>
                    <a:cubicBezTo>
                      <a:pt x="599" y="1541"/>
                      <a:pt x="599" y="1541"/>
                      <a:pt x="599" y="1541"/>
                    </a:cubicBezTo>
                    <a:cubicBezTo>
                      <a:pt x="469" y="1541"/>
                      <a:pt x="404" y="1449"/>
                      <a:pt x="404" y="1449"/>
                    </a:cubicBezTo>
                    <a:cubicBezTo>
                      <a:pt x="404" y="1449"/>
                      <a:pt x="404" y="1449"/>
                      <a:pt x="404" y="1449"/>
                    </a:cubicBezTo>
                    <a:cubicBezTo>
                      <a:pt x="404" y="1449"/>
                      <a:pt x="239" y="1451"/>
                      <a:pt x="150" y="1492"/>
                    </a:cubicBezTo>
                    <a:cubicBezTo>
                      <a:pt x="120" y="1506"/>
                      <a:pt x="94" y="1534"/>
                      <a:pt x="72" y="1567"/>
                    </a:cubicBezTo>
                    <a:cubicBezTo>
                      <a:pt x="24" y="1639"/>
                      <a:pt x="0" y="1724"/>
                      <a:pt x="0" y="1811"/>
                    </a:cubicBezTo>
                    <a:cubicBezTo>
                      <a:pt x="0" y="1814"/>
                      <a:pt x="0" y="1814"/>
                      <a:pt x="0" y="1814"/>
                    </a:cubicBezTo>
                    <a:cubicBezTo>
                      <a:pt x="0" y="1826"/>
                      <a:pt x="10" y="1836"/>
                      <a:pt x="22" y="1836"/>
                    </a:cubicBezTo>
                    <a:cubicBezTo>
                      <a:pt x="1169" y="1836"/>
                      <a:pt x="1169" y="1836"/>
                      <a:pt x="1169" y="1836"/>
                    </a:cubicBezTo>
                    <a:cubicBezTo>
                      <a:pt x="1181" y="1836"/>
                      <a:pt x="1191" y="1826"/>
                      <a:pt x="1191" y="1814"/>
                    </a:cubicBezTo>
                    <a:lnTo>
                      <a:pt x="1191" y="1811"/>
                    </a:lnTo>
                    <a:close/>
                    <a:moveTo>
                      <a:pt x="1228" y="693"/>
                    </a:moveTo>
                    <a:cubicBezTo>
                      <a:pt x="1237" y="685"/>
                      <a:pt x="1238" y="671"/>
                      <a:pt x="1230" y="662"/>
                    </a:cubicBezTo>
                    <a:cubicBezTo>
                      <a:pt x="1189" y="612"/>
                      <a:pt x="1128" y="584"/>
                      <a:pt x="1063" y="584"/>
                    </a:cubicBezTo>
                    <a:cubicBezTo>
                      <a:pt x="998" y="584"/>
                      <a:pt x="937" y="612"/>
                      <a:pt x="896" y="662"/>
                    </a:cubicBezTo>
                    <a:cubicBezTo>
                      <a:pt x="888" y="671"/>
                      <a:pt x="889" y="685"/>
                      <a:pt x="898" y="693"/>
                    </a:cubicBezTo>
                    <a:cubicBezTo>
                      <a:pt x="908" y="701"/>
                      <a:pt x="921" y="699"/>
                      <a:pt x="929" y="690"/>
                    </a:cubicBezTo>
                    <a:cubicBezTo>
                      <a:pt x="963" y="651"/>
                      <a:pt x="1011" y="628"/>
                      <a:pt x="1063" y="628"/>
                    </a:cubicBezTo>
                    <a:cubicBezTo>
                      <a:pt x="1115" y="628"/>
                      <a:pt x="1163" y="651"/>
                      <a:pt x="1197" y="690"/>
                    </a:cubicBezTo>
                    <a:cubicBezTo>
                      <a:pt x="1201" y="695"/>
                      <a:pt x="1207" y="698"/>
                      <a:pt x="1214" y="698"/>
                    </a:cubicBezTo>
                    <a:cubicBezTo>
                      <a:pt x="1219" y="698"/>
                      <a:pt x="1224" y="696"/>
                      <a:pt x="1228" y="693"/>
                    </a:cubicBezTo>
                    <a:close/>
                    <a:moveTo>
                      <a:pt x="1255" y="1157"/>
                    </a:moveTo>
                    <a:cubicBezTo>
                      <a:pt x="1275" y="1207"/>
                      <a:pt x="1328" y="1336"/>
                      <a:pt x="1356" y="1362"/>
                    </a:cubicBezTo>
                    <a:cubicBezTo>
                      <a:pt x="1358" y="1363"/>
                      <a:pt x="1361" y="1365"/>
                      <a:pt x="1363" y="1367"/>
                    </a:cubicBezTo>
                    <a:cubicBezTo>
                      <a:pt x="1363" y="1414"/>
                      <a:pt x="1363" y="1414"/>
                      <a:pt x="1363" y="1414"/>
                    </a:cubicBezTo>
                    <a:cubicBezTo>
                      <a:pt x="1365" y="1415"/>
                      <a:pt x="1365" y="1415"/>
                      <a:pt x="1365" y="1415"/>
                    </a:cubicBezTo>
                    <a:cubicBezTo>
                      <a:pt x="1365" y="1416"/>
                      <a:pt x="1383" y="1430"/>
                      <a:pt x="1407" y="1450"/>
                    </a:cubicBezTo>
                    <a:cubicBezTo>
                      <a:pt x="1407" y="1399"/>
                      <a:pt x="1407" y="1399"/>
                      <a:pt x="1407" y="1399"/>
                    </a:cubicBezTo>
                    <a:cubicBezTo>
                      <a:pt x="1444" y="1422"/>
                      <a:pt x="1492" y="1445"/>
                      <a:pt x="1528" y="1445"/>
                    </a:cubicBezTo>
                    <a:cubicBezTo>
                      <a:pt x="1565" y="1445"/>
                      <a:pt x="1613" y="1422"/>
                      <a:pt x="1649" y="1399"/>
                    </a:cubicBezTo>
                    <a:cubicBezTo>
                      <a:pt x="1649" y="1450"/>
                      <a:pt x="1649" y="1450"/>
                      <a:pt x="1649" y="1450"/>
                    </a:cubicBezTo>
                    <a:cubicBezTo>
                      <a:pt x="1675" y="1430"/>
                      <a:pt x="1692" y="1415"/>
                      <a:pt x="1692" y="1415"/>
                    </a:cubicBezTo>
                    <a:cubicBezTo>
                      <a:pt x="1693" y="1414"/>
                      <a:pt x="1693" y="1414"/>
                      <a:pt x="1693" y="1414"/>
                    </a:cubicBezTo>
                    <a:cubicBezTo>
                      <a:pt x="1693" y="1368"/>
                      <a:pt x="1693" y="1368"/>
                      <a:pt x="1693" y="1368"/>
                    </a:cubicBezTo>
                    <a:cubicBezTo>
                      <a:pt x="1696" y="1365"/>
                      <a:pt x="1699" y="1363"/>
                      <a:pt x="1701" y="1362"/>
                    </a:cubicBezTo>
                    <a:cubicBezTo>
                      <a:pt x="1729" y="1336"/>
                      <a:pt x="1782" y="1207"/>
                      <a:pt x="1802" y="1157"/>
                    </a:cubicBezTo>
                    <a:cubicBezTo>
                      <a:pt x="1837" y="1135"/>
                      <a:pt x="1846" y="1097"/>
                      <a:pt x="1849" y="1081"/>
                    </a:cubicBezTo>
                    <a:cubicBezTo>
                      <a:pt x="1849" y="1079"/>
                      <a:pt x="1849" y="1078"/>
                      <a:pt x="1849" y="1076"/>
                    </a:cubicBezTo>
                    <a:cubicBezTo>
                      <a:pt x="1796" y="1101"/>
                      <a:pt x="1796" y="1101"/>
                      <a:pt x="1796" y="1101"/>
                    </a:cubicBezTo>
                    <a:cubicBezTo>
                      <a:pt x="1791" y="1109"/>
                      <a:pt x="1784" y="1117"/>
                      <a:pt x="1774" y="1122"/>
                    </a:cubicBezTo>
                    <a:cubicBezTo>
                      <a:pt x="1769" y="1124"/>
                      <a:pt x="1766" y="1129"/>
                      <a:pt x="1764" y="1134"/>
                    </a:cubicBezTo>
                    <a:cubicBezTo>
                      <a:pt x="1731" y="1217"/>
                      <a:pt x="1687" y="1315"/>
                      <a:pt x="1671" y="1329"/>
                    </a:cubicBezTo>
                    <a:cubicBezTo>
                      <a:pt x="1644" y="1353"/>
                      <a:pt x="1568" y="1401"/>
                      <a:pt x="1528" y="1401"/>
                    </a:cubicBezTo>
                    <a:cubicBezTo>
                      <a:pt x="1489" y="1401"/>
                      <a:pt x="1413" y="1353"/>
                      <a:pt x="1385" y="1329"/>
                    </a:cubicBezTo>
                    <a:cubicBezTo>
                      <a:pt x="1370" y="1315"/>
                      <a:pt x="1326" y="1217"/>
                      <a:pt x="1293" y="1134"/>
                    </a:cubicBezTo>
                    <a:cubicBezTo>
                      <a:pt x="1291" y="1129"/>
                      <a:pt x="1287" y="1124"/>
                      <a:pt x="1283" y="1122"/>
                    </a:cubicBezTo>
                    <a:cubicBezTo>
                      <a:pt x="1273" y="1117"/>
                      <a:pt x="1266" y="1109"/>
                      <a:pt x="1261" y="1101"/>
                    </a:cubicBezTo>
                    <a:cubicBezTo>
                      <a:pt x="1208" y="1076"/>
                      <a:pt x="1208" y="1076"/>
                      <a:pt x="1208" y="1076"/>
                    </a:cubicBezTo>
                    <a:cubicBezTo>
                      <a:pt x="1208" y="1078"/>
                      <a:pt x="1208" y="1080"/>
                      <a:pt x="1208" y="1083"/>
                    </a:cubicBezTo>
                    <a:cubicBezTo>
                      <a:pt x="1212" y="1102"/>
                      <a:pt x="1222" y="1136"/>
                      <a:pt x="1255" y="1157"/>
                    </a:cubicBezTo>
                    <a:close/>
                    <a:moveTo>
                      <a:pt x="322" y="1157"/>
                    </a:moveTo>
                    <a:cubicBezTo>
                      <a:pt x="342" y="1207"/>
                      <a:pt x="395" y="1336"/>
                      <a:pt x="423" y="1362"/>
                    </a:cubicBezTo>
                    <a:cubicBezTo>
                      <a:pt x="425" y="1363"/>
                      <a:pt x="428" y="1365"/>
                      <a:pt x="431" y="1368"/>
                    </a:cubicBezTo>
                    <a:cubicBezTo>
                      <a:pt x="431" y="1411"/>
                      <a:pt x="431" y="1411"/>
                      <a:pt x="431" y="1411"/>
                    </a:cubicBezTo>
                    <a:cubicBezTo>
                      <a:pt x="440" y="1423"/>
                      <a:pt x="440" y="1423"/>
                      <a:pt x="440" y="1423"/>
                    </a:cubicBezTo>
                    <a:cubicBezTo>
                      <a:pt x="441" y="1425"/>
                      <a:pt x="452" y="1440"/>
                      <a:pt x="475" y="1457"/>
                    </a:cubicBezTo>
                    <a:cubicBezTo>
                      <a:pt x="475" y="1399"/>
                      <a:pt x="475" y="1399"/>
                      <a:pt x="475" y="1399"/>
                    </a:cubicBezTo>
                    <a:cubicBezTo>
                      <a:pt x="511" y="1422"/>
                      <a:pt x="559" y="1445"/>
                      <a:pt x="595" y="1445"/>
                    </a:cubicBezTo>
                    <a:cubicBezTo>
                      <a:pt x="632" y="1445"/>
                      <a:pt x="680" y="1422"/>
                      <a:pt x="717" y="1399"/>
                    </a:cubicBezTo>
                    <a:cubicBezTo>
                      <a:pt x="717" y="1457"/>
                      <a:pt x="717" y="1457"/>
                      <a:pt x="717" y="1457"/>
                    </a:cubicBezTo>
                    <a:cubicBezTo>
                      <a:pt x="740" y="1440"/>
                      <a:pt x="751" y="1424"/>
                      <a:pt x="751" y="1423"/>
                    </a:cubicBezTo>
                    <a:cubicBezTo>
                      <a:pt x="761" y="1411"/>
                      <a:pt x="761" y="1411"/>
                      <a:pt x="761" y="1411"/>
                    </a:cubicBezTo>
                    <a:cubicBezTo>
                      <a:pt x="761" y="1367"/>
                      <a:pt x="761" y="1367"/>
                      <a:pt x="761" y="1367"/>
                    </a:cubicBezTo>
                    <a:cubicBezTo>
                      <a:pt x="763" y="1365"/>
                      <a:pt x="766" y="1363"/>
                      <a:pt x="768" y="1362"/>
                    </a:cubicBezTo>
                    <a:cubicBezTo>
                      <a:pt x="796" y="1336"/>
                      <a:pt x="849" y="1207"/>
                      <a:pt x="869" y="1157"/>
                    </a:cubicBezTo>
                    <a:cubicBezTo>
                      <a:pt x="904" y="1135"/>
                      <a:pt x="913" y="1097"/>
                      <a:pt x="916" y="1081"/>
                    </a:cubicBezTo>
                    <a:cubicBezTo>
                      <a:pt x="916" y="1079"/>
                      <a:pt x="916" y="1078"/>
                      <a:pt x="916" y="1076"/>
                    </a:cubicBezTo>
                    <a:cubicBezTo>
                      <a:pt x="863" y="1101"/>
                      <a:pt x="863" y="1101"/>
                      <a:pt x="863" y="1101"/>
                    </a:cubicBezTo>
                    <a:cubicBezTo>
                      <a:pt x="858" y="1109"/>
                      <a:pt x="851" y="1117"/>
                      <a:pt x="841" y="1122"/>
                    </a:cubicBezTo>
                    <a:cubicBezTo>
                      <a:pt x="836" y="1124"/>
                      <a:pt x="833" y="1129"/>
                      <a:pt x="831" y="1134"/>
                    </a:cubicBezTo>
                    <a:cubicBezTo>
                      <a:pt x="798" y="1217"/>
                      <a:pt x="754" y="1315"/>
                      <a:pt x="738" y="1329"/>
                    </a:cubicBezTo>
                    <a:cubicBezTo>
                      <a:pt x="711" y="1353"/>
                      <a:pt x="635" y="1401"/>
                      <a:pt x="595" y="1401"/>
                    </a:cubicBezTo>
                    <a:cubicBezTo>
                      <a:pt x="556" y="1401"/>
                      <a:pt x="480" y="1353"/>
                      <a:pt x="452" y="1329"/>
                    </a:cubicBezTo>
                    <a:cubicBezTo>
                      <a:pt x="437" y="1315"/>
                      <a:pt x="393" y="1217"/>
                      <a:pt x="360" y="1134"/>
                    </a:cubicBezTo>
                    <a:cubicBezTo>
                      <a:pt x="358" y="1129"/>
                      <a:pt x="354" y="1124"/>
                      <a:pt x="350" y="1122"/>
                    </a:cubicBezTo>
                    <a:cubicBezTo>
                      <a:pt x="339" y="1117"/>
                      <a:pt x="333" y="1109"/>
                      <a:pt x="328" y="1101"/>
                    </a:cubicBezTo>
                    <a:cubicBezTo>
                      <a:pt x="275" y="1076"/>
                      <a:pt x="275" y="1076"/>
                      <a:pt x="275" y="1076"/>
                    </a:cubicBezTo>
                    <a:cubicBezTo>
                      <a:pt x="275" y="1078"/>
                      <a:pt x="275" y="1080"/>
                      <a:pt x="275" y="1083"/>
                    </a:cubicBezTo>
                    <a:cubicBezTo>
                      <a:pt x="279" y="1102"/>
                      <a:pt x="289" y="1136"/>
                      <a:pt x="322" y="1157"/>
                    </a:cubicBezTo>
                    <a:close/>
                  </a:path>
                </a:pathLst>
              </a:custGeom>
              <a:solidFill>
                <a:srgbClr val="003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88" name="Freeform 21">
                <a:extLst>
                  <a:ext uri="{FF2B5EF4-FFF2-40B4-BE49-F238E27FC236}">
                    <a16:creationId xmlns:a16="http://schemas.microsoft.com/office/drawing/2014/main" id="{5AEF2541-52CF-4B20-AE4C-BD3597B57F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40884" y="3203448"/>
                <a:ext cx="1150239" cy="575691"/>
              </a:xfrm>
              <a:custGeom>
                <a:avLst/>
                <a:gdLst>
                  <a:gd name="T0" fmla="*/ 1542 w 1612"/>
                  <a:gd name="T1" fmla="*/ 422 h 806"/>
                  <a:gd name="T2" fmla="*/ 1542 w 1612"/>
                  <a:gd name="T3" fmla="*/ 421 h 806"/>
                  <a:gd name="T4" fmla="*/ 1508 w 1612"/>
                  <a:gd name="T5" fmla="*/ 469 h 806"/>
                  <a:gd name="T6" fmla="*/ 1505 w 1612"/>
                  <a:gd name="T7" fmla="*/ 470 h 806"/>
                  <a:gd name="T8" fmla="*/ 1485 w 1612"/>
                  <a:gd name="T9" fmla="*/ 470 h 806"/>
                  <a:gd name="T10" fmla="*/ 1483 w 1612"/>
                  <a:gd name="T11" fmla="*/ 470 h 806"/>
                  <a:gd name="T12" fmla="*/ 1074 w 1612"/>
                  <a:gd name="T13" fmla="*/ 253 h 806"/>
                  <a:gd name="T14" fmla="*/ 1070 w 1612"/>
                  <a:gd name="T15" fmla="*/ 253 h 806"/>
                  <a:gd name="T16" fmla="*/ 949 w 1612"/>
                  <a:gd name="T17" fmla="*/ 445 h 806"/>
                  <a:gd name="T18" fmla="*/ 949 w 1612"/>
                  <a:gd name="T19" fmla="*/ 444 h 806"/>
                  <a:gd name="T20" fmla="*/ 932 w 1612"/>
                  <a:gd name="T21" fmla="*/ 315 h 806"/>
                  <a:gd name="T22" fmla="*/ 1242 w 1612"/>
                  <a:gd name="T23" fmla="*/ 0 h 806"/>
                  <a:gd name="T24" fmla="*/ 1553 w 1612"/>
                  <a:gd name="T25" fmla="*/ 315 h 806"/>
                  <a:gd name="T26" fmla="*/ 1542 w 1612"/>
                  <a:gd name="T27" fmla="*/ 422 h 806"/>
                  <a:gd name="T28" fmla="*/ 619 w 1612"/>
                  <a:gd name="T29" fmla="*/ 317 h 806"/>
                  <a:gd name="T30" fmla="*/ 310 w 1612"/>
                  <a:gd name="T31" fmla="*/ 0 h 806"/>
                  <a:gd name="T32" fmla="*/ 0 w 1612"/>
                  <a:gd name="T33" fmla="*/ 317 h 806"/>
                  <a:gd name="T34" fmla="*/ 12 w 1612"/>
                  <a:gd name="T35" fmla="*/ 427 h 806"/>
                  <a:gd name="T36" fmla="*/ 12 w 1612"/>
                  <a:gd name="T37" fmla="*/ 428 h 806"/>
                  <a:gd name="T38" fmla="*/ 43 w 1612"/>
                  <a:gd name="T39" fmla="*/ 467 h 806"/>
                  <a:gd name="T40" fmla="*/ 64 w 1612"/>
                  <a:gd name="T41" fmla="*/ 469 h 806"/>
                  <a:gd name="T42" fmla="*/ 140 w 1612"/>
                  <a:gd name="T43" fmla="*/ 254 h 806"/>
                  <a:gd name="T44" fmla="*/ 547 w 1612"/>
                  <a:gd name="T45" fmla="*/ 240 h 806"/>
                  <a:gd name="T46" fmla="*/ 550 w 1612"/>
                  <a:gd name="T47" fmla="*/ 473 h 806"/>
                  <a:gd name="T48" fmla="*/ 573 w 1612"/>
                  <a:gd name="T49" fmla="*/ 473 h 806"/>
                  <a:gd name="T50" fmla="*/ 608 w 1612"/>
                  <a:gd name="T51" fmla="*/ 424 h 806"/>
                  <a:gd name="T52" fmla="*/ 608 w 1612"/>
                  <a:gd name="T53" fmla="*/ 424 h 806"/>
                  <a:gd name="T54" fmla="*/ 619 w 1612"/>
                  <a:gd name="T55" fmla="*/ 317 h 806"/>
                  <a:gd name="T56" fmla="*/ 1033 w 1612"/>
                  <a:gd name="T57" fmla="*/ 780 h 806"/>
                  <a:gd name="T58" fmla="*/ 946 w 1612"/>
                  <a:gd name="T59" fmla="*/ 612 h 806"/>
                  <a:gd name="T60" fmla="*/ 872 w 1612"/>
                  <a:gd name="T61" fmla="*/ 756 h 806"/>
                  <a:gd name="T62" fmla="*/ 949 w 1612"/>
                  <a:gd name="T63" fmla="*/ 806 h 806"/>
                  <a:gd name="T64" fmla="*/ 1033 w 1612"/>
                  <a:gd name="T65" fmla="*/ 799 h 806"/>
                  <a:gd name="T66" fmla="*/ 1033 w 1612"/>
                  <a:gd name="T67" fmla="*/ 780 h 806"/>
                  <a:gd name="T68" fmla="*/ 1538 w 1612"/>
                  <a:gd name="T69" fmla="*/ 613 h 806"/>
                  <a:gd name="T70" fmla="*/ 1451 w 1612"/>
                  <a:gd name="T71" fmla="*/ 781 h 806"/>
                  <a:gd name="T72" fmla="*/ 1451 w 1612"/>
                  <a:gd name="T73" fmla="*/ 799 h 806"/>
                  <a:gd name="T74" fmla="*/ 1536 w 1612"/>
                  <a:gd name="T75" fmla="*/ 806 h 806"/>
                  <a:gd name="T76" fmla="*/ 1612 w 1612"/>
                  <a:gd name="T77" fmla="*/ 756 h 806"/>
                  <a:gd name="T78" fmla="*/ 1538 w 1612"/>
                  <a:gd name="T79" fmla="*/ 613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12" h="806">
                    <a:moveTo>
                      <a:pt x="1542" y="422"/>
                    </a:moveTo>
                    <a:cubicBezTo>
                      <a:pt x="1542" y="422"/>
                      <a:pt x="1542" y="421"/>
                      <a:pt x="1542" y="421"/>
                    </a:cubicBezTo>
                    <a:cubicBezTo>
                      <a:pt x="1541" y="422"/>
                      <a:pt x="1536" y="437"/>
                      <a:pt x="1508" y="469"/>
                    </a:cubicBezTo>
                    <a:cubicBezTo>
                      <a:pt x="1507" y="470"/>
                      <a:pt x="1506" y="470"/>
                      <a:pt x="1505" y="470"/>
                    </a:cubicBezTo>
                    <a:cubicBezTo>
                      <a:pt x="1485" y="470"/>
                      <a:pt x="1485" y="470"/>
                      <a:pt x="1485" y="470"/>
                    </a:cubicBezTo>
                    <a:cubicBezTo>
                      <a:pt x="1484" y="470"/>
                      <a:pt x="1484" y="470"/>
                      <a:pt x="1483" y="470"/>
                    </a:cubicBezTo>
                    <a:cubicBezTo>
                      <a:pt x="1074" y="253"/>
                      <a:pt x="1074" y="253"/>
                      <a:pt x="1074" y="253"/>
                    </a:cubicBezTo>
                    <a:cubicBezTo>
                      <a:pt x="1073" y="253"/>
                      <a:pt x="1071" y="253"/>
                      <a:pt x="1070" y="253"/>
                    </a:cubicBezTo>
                    <a:cubicBezTo>
                      <a:pt x="979" y="283"/>
                      <a:pt x="980" y="472"/>
                      <a:pt x="949" y="445"/>
                    </a:cubicBezTo>
                    <a:cubicBezTo>
                      <a:pt x="949" y="444"/>
                      <a:pt x="949" y="444"/>
                      <a:pt x="949" y="444"/>
                    </a:cubicBezTo>
                    <a:cubicBezTo>
                      <a:pt x="936" y="410"/>
                      <a:pt x="932" y="354"/>
                      <a:pt x="932" y="315"/>
                    </a:cubicBezTo>
                    <a:cubicBezTo>
                      <a:pt x="932" y="141"/>
                      <a:pt x="1067" y="0"/>
                      <a:pt x="1242" y="0"/>
                    </a:cubicBezTo>
                    <a:cubicBezTo>
                      <a:pt x="1418" y="0"/>
                      <a:pt x="1553" y="141"/>
                      <a:pt x="1553" y="315"/>
                    </a:cubicBezTo>
                    <a:cubicBezTo>
                      <a:pt x="1553" y="353"/>
                      <a:pt x="1554" y="389"/>
                      <a:pt x="1542" y="422"/>
                    </a:cubicBezTo>
                    <a:close/>
                    <a:moveTo>
                      <a:pt x="619" y="317"/>
                    </a:moveTo>
                    <a:cubicBezTo>
                      <a:pt x="619" y="142"/>
                      <a:pt x="485" y="0"/>
                      <a:pt x="310" y="0"/>
                    </a:cubicBezTo>
                    <a:cubicBezTo>
                      <a:pt x="134" y="0"/>
                      <a:pt x="0" y="142"/>
                      <a:pt x="0" y="317"/>
                    </a:cubicBezTo>
                    <a:cubicBezTo>
                      <a:pt x="0" y="356"/>
                      <a:pt x="0" y="393"/>
                      <a:pt x="12" y="427"/>
                    </a:cubicBezTo>
                    <a:cubicBezTo>
                      <a:pt x="12" y="428"/>
                      <a:pt x="12" y="428"/>
                      <a:pt x="12" y="428"/>
                    </a:cubicBezTo>
                    <a:cubicBezTo>
                      <a:pt x="43" y="456"/>
                      <a:pt x="43" y="467"/>
                      <a:pt x="43" y="467"/>
                    </a:cubicBezTo>
                    <a:cubicBezTo>
                      <a:pt x="64" y="469"/>
                      <a:pt x="64" y="469"/>
                      <a:pt x="64" y="469"/>
                    </a:cubicBezTo>
                    <a:cubicBezTo>
                      <a:pt x="64" y="469"/>
                      <a:pt x="47" y="283"/>
                      <a:pt x="140" y="254"/>
                    </a:cubicBezTo>
                    <a:cubicBezTo>
                      <a:pt x="140" y="254"/>
                      <a:pt x="512" y="418"/>
                      <a:pt x="547" y="240"/>
                    </a:cubicBezTo>
                    <a:cubicBezTo>
                      <a:pt x="550" y="462"/>
                      <a:pt x="550" y="473"/>
                      <a:pt x="550" y="473"/>
                    </a:cubicBezTo>
                    <a:cubicBezTo>
                      <a:pt x="573" y="473"/>
                      <a:pt x="573" y="473"/>
                      <a:pt x="573" y="473"/>
                    </a:cubicBezTo>
                    <a:cubicBezTo>
                      <a:pt x="602" y="440"/>
                      <a:pt x="607" y="424"/>
                      <a:pt x="608" y="424"/>
                    </a:cubicBezTo>
                    <a:cubicBezTo>
                      <a:pt x="608" y="424"/>
                      <a:pt x="608" y="424"/>
                      <a:pt x="608" y="424"/>
                    </a:cubicBezTo>
                    <a:cubicBezTo>
                      <a:pt x="620" y="391"/>
                      <a:pt x="619" y="355"/>
                      <a:pt x="619" y="317"/>
                    </a:cubicBezTo>
                    <a:close/>
                    <a:moveTo>
                      <a:pt x="1033" y="780"/>
                    </a:moveTo>
                    <a:cubicBezTo>
                      <a:pt x="1011" y="755"/>
                      <a:pt x="982" y="699"/>
                      <a:pt x="946" y="612"/>
                    </a:cubicBezTo>
                    <a:cubicBezTo>
                      <a:pt x="943" y="671"/>
                      <a:pt x="933" y="750"/>
                      <a:pt x="872" y="756"/>
                    </a:cubicBezTo>
                    <a:cubicBezTo>
                      <a:pt x="899" y="783"/>
                      <a:pt x="925" y="798"/>
                      <a:pt x="949" y="806"/>
                    </a:cubicBezTo>
                    <a:cubicBezTo>
                      <a:pt x="984" y="802"/>
                      <a:pt x="1015" y="800"/>
                      <a:pt x="1033" y="799"/>
                    </a:cubicBezTo>
                    <a:lnTo>
                      <a:pt x="1033" y="780"/>
                    </a:lnTo>
                    <a:close/>
                    <a:moveTo>
                      <a:pt x="1538" y="613"/>
                    </a:moveTo>
                    <a:cubicBezTo>
                      <a:pt x="1502" y="699"/>
                      <a:pt x="1473" y="755"/>
                      <a:pt x="1451" y="781"/>
                    </a:cubicBezTo>
                    <a:cubicBezTo>
                      <a:pt x="1451" y="799"/>
                      <a:pt x="1451" y="799"/>
                      <a:pt x="1451" y="799"/>
                    </a:cubicBezTo>
                    <a:cubicBezTo>
                      <a:pt x="1469" y="800"/>
                      <a:pt x="1501" y="802"/>
                      <a:pt x="1536" y="806"/>
                    </a:cubicBezTo>
                    <a:cubicBezTo>
                      <a:pt x="1560" y="798"/>
                      <a:pt x="1586" y="783"/>
                      <a:pt x="1612" y="756"/>
                    </a:cubicBezTo>
                    <a:cubicBezTo>
                      <a:pt x="1552" y="750"/>
                      <a:pt x="1542" y="672"/>
                      <a:pt x="1538" y="613"/>
                    </a:cubicBezTo>
                    <a:close/>
                  </a:path>
                </a:pathLst>
              </a:custGeom>
              <a:solidFill>
                <a:srgbClr val="006CB6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50EBB82-1FB1-4955-BF5C-9FC76B7365F6}"/>
              </a:ext>
            </a:extLst>
          </p:cNvPr>
          <p:cNvGrpSpPr>
            <a:grpSpLocks noChangeAspect="1"/>
          </p:cNvGrpSpPr>
          <p:nvPr/>
        </p:nvGrpSpPr>
        <p:grpSpPr>
          <a:xfrm>
            <a:off x="6859623" y="1541213"/>
            <a:ext cx="1027515" cy="1027516"/>
            <a:chOff x="8263467" y="2265363"/>
            <a:chExt cx="1646237" cy="1646238"/>
          </a:xfrm>
        </p:grpSpPr>
        <p:sp>
          <p:nvSpPr>
            <p:cNvPr id="90" name="AutoShape 92">
              <a:extLst>
                <a:ext uri="{FF2B5EF4-FFF2-40B4-BE49-F238E27FC236}">
                  <a16:creationId xmlns:a16="http://schemas.microsoft.com/office/drawing/2014/main" id="{126DB16C-C8EA-4853-B0F1-68D1E0B9123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263467" y="2265363"/>
              <a:ext cx="1646237" cy="16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4DF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4946BB1-7141-4926-BFAD-D482ED6E3597}"/>
                </a:ext>
              </a:extLst>
            </p:cNvPr>
            <p:cNvGrpSpPr/>
            <p:nvPr/>
          </p:nvGrpSpPr>
          <p:grpSpPr>
            <a:xfrm>
              <a:off x="8692885" y="2434522"/>
              <a:ext cx="787400" cy="1307921"/>
              <a:chOff x="8692092" y="2433639"/>
              <a:chExt cx="787400" cy="1307921"/>
            </a:xfrm>
          </p:grpSpPr>
          <p:sp>
            <p:nvSpPr>
              <p:cNvPr id="92" name="Freeform 49">
                <a:extLst>
                  <a:ext uri="{FF2B5EF4-FFF2-40B4-BE49-F238E27FC236}">
                    <a16:creationId xmlns:a16="http://schemas.microsoft.com/office/drawing/2014/main" id="{6F0449D2-1766-4CDB-9FA4-FFF509C559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8692092" y="2433639"/>
                <a:ext cx="787400" cy="1307921"/>
              </a:xfrm>
              <a:custGeom>
                <a:avLst/>
                <a:gdLst>
                  <a:gd name="connsiteX0" fmla="*/ 741224 w 787400"/>
                  <a:gd name="connsiteY0" fmla="*/ 441255 h 1307921"/>
                  <a:gd name="connsiteX1" fmla="*/ 708088 w 787400"/>
                  <a:gd name="connsiteY1" fmla="*/ 427292 h 1307921"/>
                  <a:gd name="connsiteX2" fmla="*/ 440144 w 787400"/>
                  <a:gd name="connsiteY2" fmla="*/ 158780 h 1307921"/>
                  <a:gd name="connsiteX3" fmla="*/ 440144 w 787400"/>
                  <a:gd name="connsiteY3" fmla="*/ 440897 h 1307921"/>
                  <a:gd name="connsiteX4" fmla="*/ 408705 w 787400"/>
                  <a:gd name="connsiteY4" fmla="*/ 437317 h 1307921"/>
                  <a:gd name="connsiteX5" fmla="*/ 408705 w 787400"/>
                  <a:gd name="connsiteY5" fmla="*/ 120831 h 1307921"/>
                  <a:gd name="connsiteX6" fmla="*/ 418708 w 787400"/>
                  <a:gd name="connsiteY6" fmla="*/ 106510 h 1307921"/>
                  <a:gd name="connsiteX7" fmla="*/ 435857 w 787400"/>
                  <a:gd name="connsiteY7" fmla="*/ 109374 h 1307921"/>
                  <a:gd name="connsiteX8" fmla="*/ 730238 w 787400"/>
                  <a:gd name="connsiteY8" fmla="*/ 405095 h 1307921"/>
                  <a:gd name="connsiteX9" fmla="*/ 751674 w 787400"/>
                  <a:gd name="connsiteY9" fmla="*/ 405095 h 1307921"/>
                  <a:gd name="connsiteX10" fmla="*/ 755961 w 787400"/>
                  <a:gd name="connsiteY10" fmla="*/ 394355 h 1307921"/>
                  <a:gd name="connsiteX11" fmla="*/ 751674 w 787400"/>
                  <a:gd name="connsiteY11" fmla="*/ 384330 h 1307921"/>
                  <a:gd name="connsiteX12" fmla="*/ 404418 w 787400"/>
                  <a:gd name="connsiteY12" fmla="*/ 36339 h 1307921"/>
                  <a:gd name="connsiteX13" fmla="*/ 402989 w 787400"/>
                  <a:gd name="connsiteY13" fmla="*/ 34907 h 1307921"/>
                  <a:gd name="connsiteX14" fmla="*/ 399416 w 787400"/>
                  <a:gd name="connsiteY14" fmla="*/ 32759 h 1307921"/>
                  <a:gd name="connsiteX15" fmla="*/ 395129 w 787400"/>
                  <a:gd name="connsiteY15" fmla="*/ 31327 h 1307921"/>
                  <a:gd name="connsiteX16" fmla="*/ 392271 w 787400"/>
                  <a:gd name="connsiteY16" fmla="*/ 31327 h 1307921"/>
                  <a:gd name="connsiteX17" fmla="*/ 386555 w 787400"/>
                  <a:gd name="connsiteY17" fmla="*/ 33475 h 1307921"/>
                  <a:gd name="connsiteX18" fmla="*/ 384411 w 787400"/>
                  <a:gd name="connsiteY18" fmla="*/ 34907 h 1307921"/>
                  <a:gd name="connsiteX19" fmla="*/ 382982 w 787400"/>
                  <a:gd name="connsiteY19" fmla="*/ 35623 h 1307921"/>
                  <a:gd name="connsiteX20" fmla="*/ 382982 w 787400"/>
                  <a:gd name="connsiteY20" fmla="*/ 36339 h 1307921"/>
                  <a:gd name="connsiteX21" fmla="*/ 35726 w 787400"/>
                  <a:gd name="connsiteY21" fmla="*/ 384330 h 1307921"/>
                  <a:gd name="connsiteX22" fmla="*/ 31439 w 787400"/>
                  <a:gd name="connsiteY22" fmla="*/ 394355 h 1307921"/>
                  <a:gd name="connsiteX23" fmla="*/ 35726 w 787400"/>
                  <a:gd name="connsiteY23" fmla="*/ 405095 h 1307921"/>
                  <a:gd name="connsiteX24" fmla="*/ 57162 w 787400"/>
                  <a:gd name="connsiteY24" fmla="*/ 405095 h 1307921"/>
                  <a:gd name="connsiteX25" fmla="*/ 351543 w 787400"/>
                  <a:gd name="connsiteY25" fmla="*/ 109374 h 1307921"/>
                  <a:gd name="connsiteX26" fmla="*/ 362976 w 787400"/>
                  <a:gd name="connsiteY26" fmla="*/ 105078 h 1307921"/>
                  <a:gd name="connsiteX27" fmla="*/ 368692 w 787400"/>
                  <a:gd name="connsiteY27" fmla="*/ 106510 h 1307921"/>
                  <a:gd name="connsiteX28" fmla="*/ 378695 w 787400"/>
                  <a:gd name="connsiteY28" fmla="*/ 120831 h 1307921"/>
                  <a:gd name="connsiteX29" fmla="*/ 378695 w 787400"/>
                  <a:gd name="connsiteY29" fmla="*/ 437317 h 1307921"/>
                  <a:gd name="connsiteX30" fmla="*/ 347256 w 787400"/>
                  <a:gd name="connsiteY30" fmla="*/ 440897 h 1307921"/>
                  <a:gd name="connsiteX31" fmla="*/ 347256 w 787400"/>
                  <a:gd name="connsiteY31" fmla="*/ 158780 h 1307921"/>
                  <a:gd name="connsiteX32" fmla="*/ 79312 w 787400"/>
                  <a:gd name="connsiteY32" fmla="*/ 427292 h 1307921"/>
                  <a:gd name="connsiteX33" fmla="*/ 13576 w 787400"/>
                  <a:gd name="connsiteY33" fmla="*/ 427292 h 1307921"/>
                  <a:gd name="connsiteX34" fmla="*/ 0 w 787400"/>
                  <a:gd name="connsiteY34" fmla="*/ 394355 h 1307921"/>
                  <a:gd name="connsiteX35" fmla="*/ 13576 w 787400"/>
                  <a:gd name="connsiteY35" fmla="*/ 362133 h 1307921"/>
                  <a:gd name="connsiteX36" fmla="*/ 360832 w 787400"/>
                  <a:gd name="connsiteY36" fmla="*/ 13426 h 1307921"/>
                  <a:gd name="connsiteX37" fmla="*/ 361547 w 787400"/>
                  <a:gd name="connsiteY37" fmla="*/ 13426 h 1307921"/>
                  <a:gd name="connsiteX38" fmla="*/ 364405 w 787400"/>
                  <a:gd name="connsiteY38" fmla="*/ 10562 h 1307921"/>
                  <a:gd name="connsiteX39" fmla="*/ 365834 w 787400"/>
                  <a:gd name="connsiteY39" fmla="*/ 9130 h 1307921"/>
                  <a:gd name="connsiteX40" fmla="*/ 367977 w 787400"/>
                  <a:gd name="connsiteY40" fmla="*/ 7697 h 1307921"/>
                  <a:gd name="connsiteX41" fmla="*/ 369406 w 787400"/>
                  <a:gd name="connsiteY41" fmla="*/ 6981 h 1307921"/>
                  <a:gd name="connsiteX42" fmla="*/ 370121 w 787400"/>
                  <a:gd name="connsiteY42" fmla="*/ 6265 h 1307921"/>
                  <a:gd name="connsiteX43" fmla="*/ 371550 w 787400"/>
                  <a:gd name="connsiteY43" fmla="*/ 5549 h 1307921"/>
                  <a:gd name="connsiteX44" fmla="*/ 373693 w 787400"/>
                  <a:gd name="connsiteY44" fmla="*/ 4833 h 1307921"/>
                  <a:gd name="connsiteX45" fmla="*/ 374408 w 787400"/>
                  <a:gd name="connsiteY45" fmla="*/ 4117 h 1307921"/>
                  <a:gd name="connsiteX46" fmla="*/ 375837 w 787400"/>
                  <a:gd name="connsiteY46" fmla="*/ 3401 h 1307921"/>
                  <a:gd name="connsiteX47" fmla="*/ 377981 w 787400"/>
                  <a:gd name="connsiteY47" fmla="*/ 2685 h 1307921"/>
                  <a:gd name="connsiteX48" fmla="*/ 380124 w 787400"/>
                  <a:gd name="connsiteY48" fmla="*/ 1969 h 1307921"/>
                  <a:gd name="connsiteX49" fmla="*/ 382268 w 787400"/>
                  <a:gd name="connsiteY49" fmla="*/ 1253 h 1307921"/>
                  <a:gd name="connsiteX50" fmla="*/ 384411 w 787400"/>
                  <a:gd name="connsiteY50" fmla="*/ 1253 h 1307921"/>
                  <a:gd name="connsiteX51" fmla="*/ 386555 w 787400"/>
                  <a:gd name="connsiteY51" fmla="*/ 537 h 1307921"/>
                  <a:gd name="connsiteX52" fmla="*/ 387269 w 787400"/>
                  <a:gd name="connsiteY52" fmla="*/ 537 h 1307921"/>
                  <a:gd name="connsiteX53" fmla="*/ 389413 w 787400"/>
                  <a:gd name="connsiteY53" fmla="*/ 537 h 1307921"/>
                  <a:gd name="connsiteX54" fmla="*/ 397987 w 787400"/>
                  <a:gd name="connsiteY54" fmla="*/ 537 h 1307921"/>
                  <a:gd name="connsiteX55" fmla="*/ 400131 w 787400"/>
                  <a:gd name="connsiteY55" fmla="*/ 537 h 1307921"/>
                  <a:gd name="connsiteX56" fmla="*/ 400845 w 787400"/>
                  <a:gd name="connsiteY56" fmla="*/ 537 h 1307921"/>
                  <a:gd name="connsiteX57" fmla="*/ 402989 w 787400"/>
                  <a:gd name="connsiteY57" fmla="*/ 1253 h 1307921"/>
                  <a:gd name="connsiteX58" fmla="*/ 404418 w 787400"/>
                  <a:gd name="connsiteY58" fmla="*/ 1253 h 1307921"/>
                  <a:gd name="connsiteX59" fmla="*/ 405132 w 787400"/>
                  <a:gd name="connsiteY59" fmla="*/ 1253 h 1307921"/>
                  <a:gd name="connsiteX60" fmla="*/ 407276 w 787400"/>
                  <a:gd name="connsiteY60" fmla="*/ 1969 h 1307921"/>
                  <a:gd name="connsiteX61" fmla="*/ 409419 w 787400"/>
                  <a:gd name="connsiteY61" fmla="*/ 2685 h 1307921"/>
                  <a:gd name="connsiteX62" fmla="*/ 411563 w 787400"/>
                  <a:gd name="connsiteY62" fmla="*/ 3401 h 1307921"/>
                  <a:gd name="connsiteX63" fmla="*/ 412992 w 787400"/>
                  <a:gd name="connsiteY63" fmla="*/ 4117 h 1307921"/>
                  <a:gd name="connsiteX64" fmla="*/ 413707 w 787400"/>
                  <a:gd name="connsiteY64" fmla="*/ 4833 h 1307921"/>
                  <a:gd name="connsiteX65" fmla="*/ 415850 w 787400"/>
                  <a:gd name="connsiteY65" fmla="*/ 5549 h 1307921"/>
                  <a:gd name="connsiteX66" fmla="*/ 417279 w 787400"/>
                  <a:gd name="connsiteY66" fmla="*/ 6265 h 1307921"/>
                  <a:gd name="connsiteX67" fmla="*/ 417279 w 787400"/>
                  <a:gd name="connsiteY67" fmla="*/ 6981 h 1307921"/>
                  <a:gd name="connsiteX68" fmla="*/ 419423 w 787400"/>
                  <a:gd name="connsiteY68" fmla="*/ 7697 h 1307921"/>
                  <a:gd name="connsiteX69" fmla="*/ 420852 w 787400"/>
                  <a:gd name="connsiteY69" fmla="*/ 9130 h 1307921"/>
                  <a:gd name="connsiteX70" fmla="*/ 421566 w 787400"/>
                  <a:gd name="connsiteY70" fmla="*/ 9130 h 1307921"/>
                  <a:gd name="connsiteX71" fmla="*/ 422995 w 787400"/>
                  <a:gd name="connsiteY71" fmla="*/ 10562 h 1307921"/>
                  <a:gd name="connsiteX72" fmla="*/ 425853 w 787400"/>
                  <a:gd name="connsiteY72" fmla="*/ 13426 h 1307921"/>
                  <a:gd name="connsiteX73" fmla="*/ 426568 w 787400"/>
                  <a:gd name="connsiteY73" fmla="*/ 13426 h 1307921"/>
                  <a:gd name="connsiteX74" fmla="*/ 773824 w 787400"/>
                  <a:gd name="connsiteY74" fmla="*/ 362133 h 1307921"/>
                  <a:gd name="connsiteX75" fmla="*/ 787400 w 787400"/>
                  <a:gd name="connsiteY75" fmla="*/ 394355 h 1307921"/>
                  <a:gd name="connsiteX76" fmla="*/ 773824 w 787400"/>
                  <a:gd name="connsiteY76" fmla="*/ 427292 h 1307921"/>
                  <a:gd name="connsiteX77" fmla="*/ 741224 w 787400"/>
                  <a:gd name="connsiteY77" fmla="*/ 441255 h 1307921"/>
                  <a:gd name="connsiteX78" fmla="*/ 392906 w 787400"/>
                  <a:gd name="connsiteY78" fmla="*/ 1307921 h 1307921"/>
                  <a:gd name="connsiteX79" fmla="*/ 346075 w 787400"/>
                  <a:gd name="connsiteY79" fmla="*/ 1261542 h 1307921"/>
                  <a:gd name="connsiteX80" fmla="*/ 346075 w 787400"/>
                  <a:gd name="connsiteY80" fmla="*/ 976133 h 1307921"/>
                  <a:gd name="connsiteX81" fmla="*/ 377776 w 787400"/>
                  <a:gd name="connsiteY81" fmla="*/ 979701 h 1307921"/>
                  <a:gd name="connsiteX82" fmla="*/ 377776 w 787400"/>
                  <a:gd name="connsiteY82" fmla="*/ 1261542 h 1307921"/>
                  <a:gd name="connsiteX83" fmla="*/ 392906 w 787400"/>
                  <a:gd name="connsiteY83" fmla="*/ 1276526 h 1307921"/>
                  <a:gd name="connsiteX84" fmla="*/ 408036 w 787400"/>
                  <a:gd name="connsiteY84" fmla="*/ 1261542 h 1307921"/>
                  <a:gd name="connsiteX85" fmla="*/ 408036 w 787400"/>
                  <a:gd name="connsiteY85" fmla="*/ 979701 h 1307921"/>
                  <a:gd name="connsiteX86" fmla="*/ 439737 w 787400"/>
                  <a:gd name="connsiteY86" fmla="*/ 976133 h 1307921"/>
                  <a:gd name="connsiteX87" fmla="*/ 439737 w 787400"/>
                  <a:gd name="connsiteY87" fmla="*/ 1261542 h 1307921"/>
                  <a:gd name="connsiteX88" fmla="*/ 392906 w 787400"/>
                  <a:gd name="connsiteY88" fmla="*/ 1307921 h 1307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787400" h="1307921">
                    <a:moveTo>
                      <a:pt x="741224" y="441255"/>
                    </a:moveTo>
                    <a:cubicBezTo>
                      <a:pt x="729345" y="441255"/>
                      <a:pt x="717377" y="436601"/>
                      <a:pt x="708088" y="427292"/>
                    </a:cubicBezTo>
                    <a:cubicBezTo>
                      <a:pt x="708088" y="427292"/>
                      <a:pt x="708088" y="427292"/>
                      <a:pt x="440144" y="158780"/>
                    </a:cubicBezTo>
                    <a:cubicBezTo>
                      <a:pt x="440144" y="158780"/>
                      <a:pt x="440144" y="158780"/>
                      <a:pt x="440144" y="440897"/>
                    </a:cubicBezTo>
                    <a:cubicBezTo>
                      <a:pt x="430140" y="438749"/>
                      <a:pt x="419423" y="438033"/>
                      <a:pt x="408705" y="437317"/>
                    </a:cubicBezTo>
                    <a:cubicBezTo>
                      <a:pt x="408705" y="437317"/>
                      <a:pt x="408705" y="437317"/>
                      <a:pt x="408705" y="120831"/>
                    </a:cubicBezTo>
                    <a:cubicBezTo>
                      <a:pt x="408705" y="114386"/>
                      <a:pt x="412278" y="108658"/>
                      <a:pt x="418708" y="106510"/>
                    </a:cubicBezTo>
                    <a:cubicBezTo>
                      <a:pt x="424424" y="103646"/>
                      <a:pt x="430855" y="105078"/>
                      <a:pt x="435857" y="109374"/>
                    </a:cubicBezTo>
                    <a:cubicBezTo>
                      <a:pt x="435857" y="109374"/>
                      <a:pt x="435857" y="109374"/>
                      <a:pt x="730238" y="405095"/>
                    </a:cubicBezTo>
                    <a:cubicBezTo>
                      <a:pt x="736669" y="410824"/>
                      <a:pt x="745958" y="410824"/>
                      <a:pt x="751674" y="405095"/>
                    </a:cubicBezTo>
                    <a:cubicBezTo>
                      <a:pt x="754532" y="402231"/>
                      <a:pt x="755961" y="398651"/>
                      <a:pt x="755961" y="394355"/>
                    </a:cubicBezTo>
                    <a:cubicBezTo>
                      <a:pt x="755961" y="390775"/>
                      <a:pt x="754532" y="387195"/>
                      <a:pt x="751674" y="384330"/>
                    </a:cubicBezTo>
                    <a:cubicBezTo>
                      <a:pt x="751674" y="384330"/>
                      <a:pt x="751674" y="384330"/>
                      <a:pt x="404418" y="36339"/>
                    </a:cubicBezTo>
                    <a:cubicBezTo>
                      <a:pt x="403703" y="35623"/>
                      <a:pt x="403703" y="34907"/>
                      <a:pt x="402989" y="34907"/>
                    </a:cubicBezTo>
                    <a:cubicBezTo>
                      <a:pt x="402989" y="34907"/>
                      <a:pt x="402989" y="34907"/>
                      <a:pt x="399416" y="32759"/>
                    </a:cubicBezTo>
                    <a:cubicBezTo>
                      <a:pt x="399416" y="32759"/>
                      <a:pt x="399416" y="32759"/>
                      <a:pt x="395129" y="31327"/>
                    </a:cubicBezTo>
                    <a:cubicBezTo>
                      <a:pt x="394415" y="31327"/>
                      <a:pt x="392985" y="31327"/>
                      <a:pt x="392271" y="31327"/>
                    </a:cubicBezTo>
                    <a:cubicBezTo>
                      <a:pt x="392271" y="31327"/>
                      <a:pt x="392271" y="31327"/>
                      <a:pt x="386555" y="33475"/>
                    </a:cubicBezTo>
                    <a:cubicBezTo>
                      <a:pt x="386555" y="33475"/>
                      <a:pt x="386555" y="33475"/>
                      <a:pt x="384411" y="34907"/>
                    </a:cubicBezTo>
                    <a:cubicBezTo>
                      <a:pt x="383697" y="35623"/>
                      <a:pt x="383697" y="35623"/>
                      <a:pt x="382982" y="35623"/>
                    </a:cubicBezTo>
                    <a:cubicBezTo>
                      <a:pt x="382982" y="36339"/>
                      <a:pt x="382982" y="36339"/>
                      <a:pt x="382982" y="36339"/>
                    </a:cubicBezTo>
                    <a:cubicBezTo>
                      <a:pt x="382982" y="36339"/>
                      <a:pt x="382982" y="36339"/>
                      <a:pt x="35726" y="384330"/>
                    </a:cubicBezTo>
                    <a:cubicBezTo>
                      <a:pt x="32868" y="387195"/>
                      <a:pt x="31439" y="390775"/>
                      <a:pt x="31439" y="394355"/>
                    </a:cubicBezTo>
                    <a:cubicBezTo>
                      <a:pt x="31439" y="398651"/>
                      <a:pt x="32868" y="402231"/>
                      <a:pt x="35726" y="405095"/>
                    </a:cubicBezTo>
                    <a:cubicBezTo>
                      <a:pt x="41442" y="410824"/>
                      <a:pt x="50731" y="410824"/>
                      <a:pt x="57162" y="405095"/>
                    </a:cubicBezTo>
                    <a:cubicBezTo>
                      <a:pt x="57162" y="405095"/>
                      <a:pt x="57162" y="405095"/>
                      <a:pt x="351543" y="109374"/>
                    </a:cubicBezTo>
                    <a:cubicBezTo>
                      <a:pt x="355116" y="106510"/>
                      <a:pt x="358689" y="105078"/>
                      <a:pt x="362976" y="105078"/>
                    </a:cubicBezTo>
                    <a:cubicBezTo>
                      <a:pt x="365119" y="105078"/>
                      <a:pt x="367263" y="105794"/>
                      <a:pt x="368692" y="106510"/>
                    </a:cubicBezTo>
                    <a:cubicBezTo>
                      <a:pt x="375122" y="108658"/>
                      <a:pt x="378695" y="114386"/>
                      <a:pt x="378695" y="120831"/>
                    </a:cubicBezTo>
                    <a:cubicBezTo>
                      <a:pt x="378695" y="120831"/>
                      <a:pt x="378695" y="120831"/>
                      <a:pt x="378695" y="437317"/>
                    </a:cubicBezTo>
                    <a:cubicBezTo>
                      <a:pt x="367977" y="438033"/>
                      <a:pt x="357260" y="438749"/>
                      <a:pt x="347256" y="440897"/>
                    </a:cubicBezTo>
                    <a:cubicBezTo>
                      <a:pt x="347256" y="440897"/>
                      <a:pt x="347256" y="440897"/>
                      <a:pt x="347256" y="158780"/>
                    </a:cubicBezTo>
                    <a:cubicBezTo>
                      <a:pt x="347256" y="158780"/>
                      <a:pt x="347256" y="158780"/>
                      <a:pt x="79312" y="427292"/>
                    </a:cubicBezTo>
                    <a:cubicBezTo>
                      <a:pt x="60734" y="445909"/>
                      <a:pt x="31439" y="445909"/>
                      <a:pt x="13576" y="427292"/>
                    </a:cubicBezTo>
                    <a:cubicBezTo>
                      <a:pt x="5002" y="418700"/>
                      <a:pt x="0" y="407243"/>
                      <a:pt x="0" y="394355"/>
                    </a:cubicBezTo>
                    <a:cubicBezTo>
                      <a:pt x="0" y="382182"/>
                      <a:pt x="5002" y="370726"/>
                      <a:pt x="13576" y="362133"/>
                    </a:cubicBezTo>
                    <a:cubicBezTo>
                      <a:pt x="13576" y="362133"/>
                      <a:pt x="13576" y="362133"/>
                      <a:pt x="360832" y="13426"/>
                    </a:cubicBezTo>
                    <a:cubicBezTo>
                      <a:pt x="360832" y="13426"/>
                      <a:pt x="360832" y="13426"/>
                      <a:pt x="361547" y="13426"/>
                    </a:cubicBezTo>
                    <a:cubicBezTo>
                      <a:pt x="362261" y="11994"/>
                      <a:pt x="362976" y="11278"/>
                      <a:pt x="364405" y="10562"/>
                    </a:cubicBezTo>
                    <a:cubicBezTo>
                      <a:pt x="364405" y="10562"/>
                      <a:pt x="365119" y="9846"/>
                      <a:pt x="365834" y="9130"/>
                    </a:cubicBezTo>
                    <a:cubicBezTo>
                      <a:pt x="366548" y="8414"/>
                      <a:pt x="367263" y="8414"/>
                      <a:pt x="367977" y="7697"/>
                    </a:cubicBezTo>
                    <a:cubicBezTo>
                      <a:pt x="368692" y="7697"/>
                      <a:pt x="369406" y="6981"/>
                      <a:pt x="369406" y="6981"/>
                    </a:cubicBezTo>
                    <a:cubicBezTo>
                      <a:pt x="369406" y="6981"/>
                      <a:pt x="369406" y="6981"/>
                      <a:pt x="370121" y="6265"/>
                    </a:cubicBezTo>
                    <a:cubicBezTo>
                      <a:pt x="370835" y="6265"/>
                      <a:pt x="371550" y="5549"/>
                      <a:pt x="371550" y="5549"/>
                    </a:cubicBezTo>
                    <a:cubicBezTo>
                      <a:pt x="372264" y="5549"/>
                      <a:pt x="372979" y="4833"/>
                      <a:pt x="373693" y="4833"/>
                    </a:cubicBezTo>
                    <a:cubicBezTo>
                      <a:pt x="373693" y="4833"/>
                      <a:pt x="373693" y="4833"/>
                      <a:pt x="374408" y="4117"/>
                    </a:cubicBezTo>
                    <a:cubicBezTo>
                      <a:pt x="374408" y="4117"/>
                      <a:pt x="375122" y="4117"/>
                      <a:pt x="375837" y="3401"/>
                    </a:cubicBezTo>
                    <a:cubicBezTo>
                      <a:pt x="376552" y="3401"/>
                      <a:pt x="377266" y="3401"/>
                      <a:pt x="377981" y="2685"/>
                    </a:cubicBezTo>
                    <a:cubicBezTo>
                      <a:pt x="378695" y="2685"/>
                      <a:pt x="379410" y="1969"/>
                      <a:pt x="380124" y="1969"/>
                    </a:cubicBezTo>
                    <a:cubicBezTo>
                      <a:pt x="380839" y="1969"/>
                      <a:pt x="381553" y="1969"/>
                      <a:pt x="382268" y="1253"/>
                    </a:cubicBezTo>
                    <a:cubicBezTo>
                      <a:pt x="382982" y="1253"/>
                      <a:pt x="383697" y="1253"/>
                      <a:pt x="384411" y="1253"/>
                    </a:cubicBezTo>
                    <a:cubicBezTo>
                      <a:pt x="385126" y="537"/>
                      <a:pt x="385840" y="537"/>
                      <a:pt x="386555" y="537"/>
                    </a:cubicBezTo>
                    <a:cubicBezTo>
                      <a:pt x="386555" y="537"/>
                      <a:pt x="386555" y="537"/>
                      <a:pt x="387269" y="537"/>
                    </a:cubicBezTo>
                    <a:cubicBezTo>
                      <a:pt x="387984" y="537"/>
                      <a:pt x="388698" y="537"/>
                      <a:pt x="389413" y="537"/>
                    </a:cubicBezTo>
                    <a:cubicBezTo>
                      <a:pt x="392271" y="-179"/>
                      <a:pt x="395129" y="-179"/>
                      <a:pt x="397987" y="537"/>
                    </a:cubicBezTo>
                    <a:cubicBezTo>
                      <a:pt x="398702" y="537"/>
                      <a:pt x="399416" y="537"/>
                      <a:pt x="400131" y="537"/>
                    </a:cubicBezTo>
                    <a:cubicBezTo>
                      <a:pt x="400131" y="537"/>
                      <a:pt x="400131" y="537"/>
                      <a:pt x="400845" y="537"/>
                    </a:cubicBezTo>
                    <a:cubicBezTo>
                      <a:pt x="401560" y="537"/>
                      <a:pt x="402274" y="537"/>
                      <a:pt x="402989" y="1253"/>
                    </a:cubicBezTo>
                    <a:cubicBezTo>
                      <a:pt x="403703" y="1253"/>
                      <a:pt x="404418" y="1253"/>
                      <a:pt x="404418" y="1253"/>
                    </a:cubicBezTo>
                    <a:cubicBezTo>
                      <a:pt x="404418" y="1253"/>
                      <a:pt x="404418" y="1253"/>
                      <a:pt x="405132" y="1253"/>
                    </a:cubicBezTo>
                    <a:cubicBezTo>
                      <a:pt x="405847" y="1969"/>
                      <a:pt x="406561" y="1969"/>
                      <a:pt x="407276" y="1969"/>
                    </a:cubicBezTo>
                    <a:cubicBezTo>
                      <a:pt x="407990" y="1969"/>
                      <a:pt x="408705" y="2685"/>
                      <a:pt x="409419" y="2685"/>
                    </a:cubicBezTo>
                    <a:cubicBezTo>
                      <a:pt x="410134" y="3401"/>
                      <a:pt x="410848" y="3401"/>
                      <a:pt x="411563" y="3401"/>
                    </a:cubicBezTo>
                    <a:cubicBezTo>
                      <a:pt x="412278" y="4117"/>
                      <a:pt x="412278" y="4117"/>
                      <a:pt x="412992" y="4117"/>
                    </a:cubicBezTo>
                    <a:cubicBezTo>
                      <a:pt x="412992" y="4117"/>
                      <a:pt x="413707" y="4833"/>
                      <a:pt x="413707" y="4833"/>
                    </a:cubicBezTo>
                    <a:cubicBezTo>
                      <a:pt x="414421" y="4833"/>
                      <a:pt x="415136" y="5549"/>
                      <a:pt x="415850" y="5549"/>
                    </a:cubicBezTo>
                    <a:cubicBezTo>
                      <a:pt x="415850" y="5549"/>
                      <a:pt x="416565" y="6265"/>
                      <a:pt x="417279" y="6265"/>
                    </a:cubicBezTo>
                    <a:cubicBezTo>
                      <a:pt x="417279" y="6265"/>
                      <a:pt x="417279" y="6265"/>
                      <a:pt x="417279" y="6981"/>
                    </a:cubicBezTo>
                    <a:cubicBezTo>
                      <a:pt x="417994" y="6981"/>
                      <a:pt x="418708" y="7697"/>
                      <a:pt x="419423" y="7697"/>
                    </a:cubicBezTo>
                    <a:cubicBezTo>
                      <a:pt x="420137" y="8414"/>
                      <a:pt x="420852" y="8414"/>
                      <a:pt x="420852" y="9130"/>
                    </a:cubicBezTo>
                    <a:cubicBezTo>
                      <a:pt x="420852" y="9130"/>
                      <a:pt x="420852" y="9130"/>
                      <a:pt x="421566" y="9130"/>
                    </a:cubicBezTo>
                    <a:cubicBezTo>
                      <a:pt x="422281" y="9846"/>
                      <a:pt x="422995" y="10562"/>
                      <a:pt x="422995" y="10562"/>
                    </a:cubicBezTo>
                    <a:cubicBezTo>
                      <a:pt x="424424" y="11278"/>
                      <a:pt x="425139" y="11994"/>
                      <a:pt x="425853" y="13426"/>
                    </a:cubicBezTo>
                    <a:cubicBezTo>
                      <a:pt x="426568" y="13426"/>
                      <a:pt x="426568" y="13426"/>
                      <a:pt x="426568" y="13426"/>
                    </a:cubicBezTo>
                    <a:cubicBezTo>
                      <a:pt x="426568" y="13426"/>
                      <a:pt x="426568" y="13426"/>
                      <a:pt x="773824" y="362133"/>
                    </a:cubicBezTo>
                    <a:cubicBezTo>
                      <a:pt x="782398" y="370726"/>
                      <a:pt x="787400" y="382182"/>
                      <a:pt x="787400" y="394355"/>
                    </a:cubicBezTo>
                    <a:cubicBezTo>
                      <a:pt x="787400" y="407243"/>
                      <a:pt x="782398" y="418700"/>
                      <a:pt x="773824" y="427292"/>
                    </a:cubicBezTo>
                    <a:cubicBezTo>
                      <a:pt x="764892" y="436601"/>
                      <a:pt x="753103" y="441255"/>
                      <a:pt x="741224" y="441255"/>
                    </a:cubicBezTo>
                    <a:close/>
                    <a:moveTo>
                      <a:pt x="392906" y="1307921"/>
                    </a:moveTo>
                    <a:cubicBezTo>
                      <a:pt x="366969" y="1307921"/>
                      <a:pt x="346075" y="1287229"/>
                      <a:pt x="346075" y="1261542"/>
                    </a:cubicBezTo>
                    <a:cubicBezTo>
                      <a:pt x="346075" y="1261542"/>
                      <a:pt x="346075" y="1261542"/>
                      <a:pt x="346075" y="976133"/>
                    </a:cubicBezTo>
                    <a:cubicBezTo>
                      <a:pt x="356162" y="977560"/>
                      <a:pt x="366969" y="978987"/>
                      <a:pt x="377776" y="979701"/>
                    </a:cubicBezTo>
                    <a:cubicBezTo>
                      <a:pt x="377776" y="979701"/>
                      <a:pt x="377776" y="979701"/>
                      <a:pt x="377776" y="1261542"/>
                    </a:cubicBezTo>
                    <a:cubicBezTo>
                      <a:pt x="377776" y="1269391"/>
                      <a:pt x="384260" y="1276526"/>
                      <a:pt x="392906" y="1276526"/>
                    </a:cubicBezTo>
                    <a:cubicBezTo>
                      <a:pt x="401552" y="1276526"/>
                      <a:pt x="408036" y="1269391"/>
                      <a:pt x="408036" y="1261542"/>
                    </a:cubicBezTo>
                    <a:lnTo>
                      <a:pt x="408036" y="979701"/>
                    </a:lnTo>
                    <a:cubicBezTo>
                      <a:pt x="418843" y="978987"/>
                      <a:pt x="429650" y="977560"/>
                      <a:pt x="439737" y="976133"/>
                    </a:cubicBezTo>
                    <a:cubicBezTo>
                      <a:pt x="439737" y="976133"/>
                      <a:pt x="439737" y="976133"/>
                      <a:pt x="439737" y="1261542"/>
                    </a:cubicBezTo>
                    <a:cubicBezTo>
                      <a:pt x="439737" y="1287229"/>
                      <a:pt x="418843" y="1307921"/>
                      <a:pt x="392906" y="1307921"/>
                    </a:cubicBezTo>
                    <a:close/>
                  </a:path>
                </a:pathLst>
              </a:custGeom>
              <a:solidFill>
                <a:srgbClr val="0035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93" name="Freeform 96">
                <a:extLst>
                  <a:ext uri="{FF2B5EF4-FFF2-40B4-BE49-F238E27FC236}">
                    <a16:creationId xmlns:a16="http://schemas.microsoft.com/office/drawing/2014/main" id="{746BC3B4-6529-4EB7-9521-8C3A6A4B1C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46080" y="2794000"/>
                <a:ext cx="481012" cy="481013"/>
              </a:xfrm>
              <a:custGeom>
                <a:avLst/>
                <a:gdLst>
                  <a:gd name="T0" fmla="*/ 401 w 672"/>
                  <a:gd name="T1" fmla="*/ 7 h 672"/>
                  <a:gd name="T2" fmla="*/ 357 w 672"/>
                  <a:gd name="T3" fmla="*/ 1 h 672"/>
                  <a:gd name="T4" fmla="*/ 336 w 672"/>
                  <a:gd name="T5" fmla="*/ 0 h 672"/>
                  <a:gd name="T6" fmla="*/ 315 w 672"/>
                  <a:gd name="T7" fmla="*/ 1 h 672"/>
                  <a:gd name="T8" fmla="*/ 271 w 672"/>
                  <a:gd name="T9" fmla="*/ 7 h 672"/>
                  <a:gd name="T10" fmla="*/ 0 w 672"/>
                  <a:gd name="T11" fmla="*/ 336 h 672"/>
                  <a:gd name="T12" fmla="*/ 271 w 672"/>
                  <a:gd name="T13" fmla="*/ 666 h 672"/>
                  <a:gd name="T14" fmla="*/ 315 w 672"/>
                  <a:gd name="T15" fmla="*/ 671 h 672"/>
                  <a:gd name="T16" fmla="*/ 336 w 672"/>
                  <a:gd name="T17" fmla="*/ 672 h 672"/>
                  <a:gd name="T18" fmla="*/ 357 w 672"/>
                  <a:gd name="T19" fmla="*/ 671 h 672"/>
                  <a:gd name="T20" fmla="*/ 401 w 672"/>
                  <a:gd name="T21" fmla="*/ 666 h 672"/>
                  <a:gd name="T22" fmla="*/ 672 w 672"/>
                  <a:gd name="T23" fmla="*/ 336 h 672"/>
                  <a:gd name="T24" fmla="*/ 401 w 672"/>
                  <a:gd name="T25" fmla="*/ 7 h 672"/>
                  <a:gd name="T26" fmla="*/ 427 w 672"/>
                  <a:gd name="T27" fmla="*/ 483 h 672"/>
                  <a:gd name="T28" fmla="*/ 401 w 672"/>
                  <a:gd name="T29" fmla="*/ 505 h 672"/>
                  <a:gd name="T30" fmla="*/ 363 w 672"/>
                  <a:gd name="T31" fmla="*/ 520 h 672"/>
                  <a:gd name="T32" fmla="*/ 363 w 672"/>
                  <a:gd name="T33" fmla="*/ 579 h 672"/>
                  <a:gd name="T34" fmla="*/ 357 w 672"/>
                  <a:gd name="T35" fmla="*/ 579 h 672"/>
                  <a:gd name="T36" fmla="*/ 315 w 672"/>
                  <a:gd name="T37" fmla="*/ 579 h 672"/>
                  <a:gd name="T38" fmla="*/ 304 w 672"/>
                  <a:gd name="T39" fmla="*/ 579 h 672"/>
                  <a:gd name="T40" fmla="*/ 304 w 672"/>
                  <a:gd name="T41" fmla="*/ 525 h 672"/>
                  <a:gd name="T42" fmla="*/ 271 w 672"/>
                  <a:gd name="T43" fmla="*/ 519 h 672"/>
                  <a:gd name="T44" fmla="*/ 222 w 672"/>
                  <a:gd name="T45" fmla="*/ 498 h 672"/>
                  <a:gd name="T46" fmla="*/ 247 w 672"/>
                  <a:gd name="T47" fmla="*/ 438 h 672"/>
                  <a:gd name="T48" fmla="*/ 271 w 672"/>
                  <a:gd name="T49" fmla="*/ 453 h 672"/>
                  <a:gd name="T50" fmla="*/ 315 w 672"/>
                  <a:gd name="T51" fmla="*/ 465 h 672"/>
                  <a:gd name="T52" fmla="*/ 325 w 672"/>
                  <a:gd name="T53" fmla="*/ 466 h 672"/>
                  <a:gd name="T54" fmla="*/ 357 w 672"/>
                  <a:gd name="T55" fmla="*/ 461 h 672"/>
                  <a:gd name="T56" fmla="*/ 383 w 672"/>
                  <a:gd name="T57" fmla="*/ 425 h 672"/>
                  <a:gd name="T58" fmla="*/ 368 w 672"/>
                  <a:gd name="T59" fmla="*/ 387 h 672"/>
                  <a:gd name="T60" fmla="*/ 357 w 672"/>
                  <a:gd name="T61" fmla="*/ 376 h 672"/>
                  <a:gd name="T62" fmla="*/ 315 w 672"/>
                  <a:gd name="T63" fmla="*/ 350 h 672"/>
                  <a:gd name="T64" fmla="*/ 311 w 672"/>
                  <a:gd name="T65" fmla="*/ 348 h 672"/>
                  <a:gd name="T66" fmla="*/ 271 w 672"/>
                  <a:gd name="T67" fmla="*/ 326 h 672"/>
                  <a:gd name="T68" fmla="*/ 254 w 672"/>
                  <a:gd name="T69" fmla="*/ 313 h 672"/>
                  <a:gd name="T70" fmla="*/ 231 w 672"/>
                  <a:gd name="T71" fmla="*/ 280 h 672"/>
                  <a:gd name="T72" fmla="*/ 223 w 672"/>
                  <a:gd name="T73" fmla="*/ 237 h 672"/>
                  <a:gd name="T74" fmla="*/ 245 w 672"/>
                  <a:gd name="T75" fmla="*/ 175 h 672"/>
                  <a:gd name="T76" fmla="*/ 271 w 672"/>
                  <a:gd name="T77" fmla="*/ 153 h 672"/>
                  <a:gd name="T78" fmla="*/ 304 w 672"/>
                  <a:gd name="T79" fmla="*/ 140 h 672"/>
                  <a:gd name="T80" fmla="*/ 304 w 672"/>
                  <a:gd name="T81" fmla="*/ 93 h 672"/>
                  <a:gd name="T82" fmla="*/ 315 w 672"/>
                  <a:gd name="T83" fmla="*/ 93 h 672"/>
                  <a:gd name="T84" fmla="*/ 357 w 672"/>
                  <a:gd name="T85" fmla="*/ 93 h 672"/>
                  <a:gd name="T86" fmla="*/ 363 w 672"/>
                  <a:gd name="T87" fmla="*/ 93 h 672"/>
                  <a:gd name="T88" fmla="*/ 362 w 672"/>
                  <a:gd name="T89" fmla="*/ 137 h 672"/>
                  <a:gd name="T90" fmla="*/ 401 w 672"/>
                  <a:gd name="T91" fmla="*/ 144 h 672"/>
                  <a:gd name="T92" fmla="*/ 433 w 672"/>
                  <a:gd name="T93" fmla="*/ 160 h 672"/>
                  <a:gd name="T94" fmla="*/ 412 w 672"/>
                  <a:gd name="T95" fmla="*/ 218 h 672"/>
                  <a:gd name="T96" fmla="*/ 401 w 672"/>
                  <a:gd name="T97" fmla="*/ 210 h 672"/>
                  <a:gd name="T98" fmla="*/ 357 w 672"/>
                  <a:gd name="T99" fmla="*/ 194 h 672"/>
                  <a:gd name="T100" fmla="*/ 338 w 672"/>
                  <a:gd name="T101" fmla="*/ 193 h 672"/>
                  <a:gd name="T102" fmla="*/ 315 w 672"/>
                  <a:gd name="T103" fmla="*/ 197 h 672"/>
                  <a:gd name="T104" fmla="*/ 302 w 672"/>
                  <a:gd name="T105" fmla="*/ 205 h 672"/>
                  <a:gd name="T106" fmla="*/ 290 w 672"/>
                  <a:gd name="T107" fmla="*/ 237 h 672"/>
                  <a:gd name="T108" fmla="*/ 315 w 672"/>
                  <a:gd name="T109" fmla="*/ 276 h 672"/>
                  <a:gd name="T110" fmla="*/ 357 w 672"/>
                  <a:gd name="T111" fmla="*/ 302 h 672"/>
                  <a:gd name="T112" fmla="*/ 361 w 672"/>
                  <a:gd name="T113" fmla="*/ 304 h 672"/>
                  <a:gd name="T114" fmla="*/ 401 w 672"/>
                  <a:gd name="T115" fmla="*/ 326 h 672"/>
                  <a:gd name="T116" fmla="*/ 416 w 672"/>
                  <a:gd name="T117" fmla="*/ 338 h 672"/>
                  <a:gd name="T118" fmla="*/ 441 w 672"/>
                  <a:gd name="T119" fmla="*/ 374 h 672"/>
                  <a:gd name="T120" fmla="*/ 450 w 672"/>
                  <a:gd name="T121" fmla="*/ 420 h 672"/>
                  <a:gd name="T122" fmla="*/ 427 w 672"/>
                  <a:gd name="T123" fmla="*/ 483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2" h="672">
                    <a:moveTo>
                      <a:pt x="401" y="7"/>
                    </a:moveTo>
                    <a:cubicBezTo>
                      <a:pt x="387" y="4"/>
                      <a:pt x="372" y="2"/>
                      <a:pt x="357" y="1"/>
                    </a:cubicBezTo>
                    <a:cubicBezTo>
                      <a:pt x="350" y="0"/>
                      <a:pt x="343" y="0"/>
                      <a:pt x="336" y="0"/>
                    </a:cubicBezTo>
                    <a:cubicBezTo>
                      <a:pt x="329" y="0"/>
                      <a:pt x="322" y="0"/>
                      <a:pt x="315" y="1"/>
                    </a:cubicBezTo>
                    <a:cubicBezTo>
                      <a:pt x="300" y="2"/>
                      <a:pt x="285" y="4"/>
                      <a:pt x="271" y="7"/>
                    </a:cubicBezTo>
                    <a:cubicBezTo>
                      <a:pt x="117" y="37"/>
                      <a:pt x="0" y="173"/>
                      <a:pt x="0" y="336"/>
                    </a:cubicBezTo>
                    <a:cubicBezTo>
                      <a:pt x="0" y="499"/>
                      <a:pt x="117" y="635"/>
                      <a:pt x="271" y="666"/>
                    </a:cubicBezTo>
                    <a:cubicBezTo>
                      <a:pt x="285" y="669"/>
                      <a:pt x="300" y="671"/>
                      <a:pt x="315" y="671"/>
                    </a:cubicBezTo>
                    <a:cubicBezTo>
                      <a:pt x="322" y="672"/>
                      <a:pt x="329" y="672"/>
                      <a:pt x="336" y="672"/>
                    </a:cubicBezTo>
                    <a:cubicBezTo>
                      <a:pt x="343" y="672"/>
                      <a:pt x="350" y="672"/>
                      <a:pt x="357" y="671"/>
                    </a:cubicBezTo>
                    <a:cubicBezTo>
                      <a:pt x="372" y="671"/>
                      <a:pt x="387" y="669"/>
                      <a:pt x="401" y="666"/>
                    </a:cubicBezTo>
                    <a:cubicBezTo>
                      <a:pt x="555" y="635"/>
                      <a:pt x="672" y="499"/>
                      <a:pt x="672" y="336"/>
                    </a:cubicBezTo>
                    <a:cubicBezTo>
                      <a:pt x="672" y="173"/>
                      <a:pt x="555" y="37"/>
                      <a:pt x="401" y="7"/>
                    </a:cubicBezTo>
                    <a:close/>
                    <a:moveTo>
                      <a:pt x="427" y="483"/>
                    </a:moveTo>
                    <a:cubicBezTo>
                      <a:pt x="420" y="492"/>
                      <a:pt x="411" y="499"/>
                      <a:pt x="401" y="505"/>
                    </a:cubicBezTo>
                    <a:cubicBezTo>
                      <a:pt x="390" y="511"/>
                      <a:pt x="377" y="517"/>
                      <a:pt x="363" y="520"/>
                    </a:cubicBezTo>
                    <a:cubicBezTo>
                      <a:pt x="363" y="579"/>
                      <a:pt x="363" y="579"/>
                      <a:pt x="363" y="579"/>
                    </a:cubicBezTo>
                    <a:cubicBezTo>
                      <a:pt x="357" y="579"/>
                      <a:pt x="357" y="579"/>
                      <a:pt x="357" y="579"/>
                    </a:cubicBezTo>
                    <a:cubicBezTo>
                      <a:pt x="315" y="579"/>
                      <a:pt x="315" y="579"/>
                      <a:pt x="315" y="579"/>
                    </a:cubicBezTo>
                    <a:cubicBezTo>
                      <a:pt x="304" y="579"/>
                      <a:pt x="304" y="579"/>
                      <a:pt x="304" y="579"/>
                    </a:cubicBezTo>
                    <a:cubicBezTo>
                      <a:pt x="304" y="525"/>
                      <a:pt x="304" y="525"/>
                      <a:pt x="304" y="525"/>
                    </a:cubicBezTo>
                    <a:cubicBezTo>
                      <a:pt x="292" y="524"/>
                      <a:pt x="282" y="522"/>
                      <a:pt x="271" y="519"/>
                    </a:cubicBezTo>
                    <a:cubicBezTo>
                      <a:pt x="254" y="515"/>
                      <a:pt x="237" y="508"/>
                      <a:pt x="222" y="498"/>
                    </a:cubicBezTo>
                    <a:cubicBezTo>
                      <a:pt x="247" y="438"/>
                      <a:pt x="247" y="438"/>
                      <a:pt x="247" y="438"/>
                    </a:cubicBezTo>
                    <a:cubicBezTo>
                      <a:pt x="255" y="444"/>
                      <a:pt x="263" y="449"/>
                      <a:pt x="271" y="453"/>
                    </a:cubicBezTo>
                    <a:cubicBezTo>
                      <a:pt x="286" y="460"/>
                      <a:pt x="301" y="464"/>
                      <a:pt x="315" y="465"/>
                    </a:cubicBezTo>
                    <a:cubicBezTo>
                      <a:pt x="318" y="466"/>
                      <a:pt x="321" y="466"/>
                      <a:pt x="325" y="466"/>
                    </a:cubicBezTo>
                    <a:cubicBezTo>
                      <a:pt x="338" y="466"/>
                      <a:pt x="348" y="464"/>
                      <a:pt x="357" y="461"/>
                    </a:cubicBezTo>
                    <a:cubicBezTo>
                      <a:pt x="375" y="455"/>
                      <a:pt x="383" y="443"/>
                      <a:pt x="383" y="425"/>
                    </a:cubicBezTo>
                    <a:cubicBezTo>
                      <a:pt x="383" y="412"/>
                      <a:pt x="378" y="399"/>
                      <a:pt x="368" y="387"/>
                    </a:cubicBezTo>
                    <a:cubicBezTo>
                      <a:pt x="365" y="384"/>
                      <a:pt x="362" y="380"/>
                      <a:pt x="357" y="376"/>
                    </a:cubicBezTo>
                    <a:cubicBezTo>
                      <a:pt x="347" y="368"/>
                      <a:pt x="333" y="359"/>
                      <a:pt x="315" y="350"/>
                    </a:cubicBezTo>
                    <a:cubicBezTo>
                      <a:pt x="314" y="349"/>
                      <a:pt x="313" y="349"/>
                      <a:pt x="311" y="348"/>
                    </a:cubicBezTo>
                    <a:cubicBezTo>
                      <a:pt x="295" y="340"/>
                      <a:pt x="281" y="332"/>
                      <a:pt x="271" y="326"/>
                    </a:cubicBezTo>
                    <a:cubicBezTo>
                      <a:pt x="264" y="321"/>
                      <a:pt x="258" y="317"/>
                      <a:pt x="254" y="313"/>
                    </a:cubicBezTo>
                    <a:cubicBezTo>
                      <a:pt x="244" y="304"/>
                      <a:pt x="236" y="293"/>
                      <a:pt x="231" y="280"/>
                    </a:cubicBezTo>
                    <a:cubicBezTo>
                      <a:pt x="225" y="267"/>
                      <a:pt x="223" y="253"/>
                      <a:pt x="223" y="237"/>
                    </a:cubicBezTo>
                    <a:cubicBezTo>
                      <a:pt x="223" y="214"/>
                      <a:pt x="230" y="193"/>
                      <a:pt x="245" y="175"/>
                    </a:cubicBezTo>
                    <a:cubicBezTo>
                      <a:pt x="252" y="166"/>
                      <a:pt x="261" y="159"/>
                      <a:pt x="271" y="153"/>
                    </a:cubicBezTo>
                    <a:cubicBezTo>
                      <a:pt x="281" y="147"/>
                      <a:pt x="292" y="143"/>
                      <a:pt x="304" y="140"/>
                    </a:cubicBezTo>
                    <a:cubicBezTo>
                      <a:pt x="304" y="93"/>
                      <a:pt x="304" y="93"/>
                      <a:pt x="304" y="93"/>
                    </a:cubicBezTo>
                    <a:cubicBezTo>
                      <a:pt x="315" y="93"/>
                      <a:pt x="315" y="93"/>
                      <a:pt x="315" y="93"/>
                    </a:cubicBezTo>
                    <a:cubicBezTo>
                      <a:pt x="357" y="93"/>
                      <a:pt x="357" y="93"/>
                      <a:pt x="357" y="93"/>
                    </a:cubicBezTo>
                    <a:cubicBezTo>
                      <a:pt x="363" y="93"/>
                      <a:pt x="363" y="93"/>
                      <a:pt x="363" y="93"/>
                    </a:cubicBezTo>
                    <a:cubicBezTo>
                      <a:pt x="362" y="137"/>
                      <a:pt x="362" y="137"/>
                      <a:pt x="362" y="137"/>
                    </a:cubicBezTo>
                    <a:cubicBezTo>
                      <a:pt x="377" y="139"/>
                      <a:pt x="390" y="141"/>
                      <a:pt x="401" y="144"/>
                    </a:cubicBezTo>
                    <a:cubicBezTo>
                      <a:pt x="414" y="148"/>
                      <a:pt x="425" y="154"/>
                      <a:pt x="433" y="160"/>
                    </a:cubicBezTo>
                    <a:cubicBezTo>
                      <a:pt x="412" y="218"/>
                      <a:pt x="412" y="218"/>
                      <a:pt x="412" y="218"/>
                    </a:cubicBezTo>
                    <a:cubicBezTo>
                      <a:pt x="409" y="215"/>
                      <a:pt x="405" y="213"/>
                      <a:pt x="401" y="210"/>
                    </a:cubicBezTo>
                    <a:cubicBezTo>
                      <a:pt x="387" y="202"/>
                      <a:pt x="372" y="197"/>
                      <a:pt x="357" y="194"/>
                    </a:cubicBezTo>
                    <a:cubicBezTo>
                      <a:pt x="351" y="193"/>
                      <a:pt x="345" y="193"/>
                      <a:pt x="338" y="193"/>
                    </a:cubicBezTo>
                    <a:cubicBezTo>
                      <a:pt x="329" y="193"/>
                      <a:pt x="322" y="194"/>
                      <a:pt x="315" y="197"/>
                    </a:cubicBezTo>
                    <a:cubicBezTo>
                      <a:pt x="310" y="199"/>
                      <a:pt x="306" y="202"/>
                      <a:pt x="302" y="205"/>
                    </a:cubicBezTo>
                    <a:cubicBezTo>
                      <a:pt x="294" y="213"/>
                      <a:pt x="290" y="224"/>
                      <a:pt x="290" y="237"/>
                    </a:cubicBezTo>
                    <a:cubicBezTo>
                      <a:pt x="290" y="249"/>
                      <a:pt x="298" y="263"/>
                      <a:pt x="315" y="276"/>
                    </a:cubicBezTo>
                    <a:cubicBezTo>
                      <a:pt x="326" y="284"/>
                      <a:pt x="340" y="293"/>
                      <a:pt x="357" y="302"/>
                    </a:cubicBezTo>
                    <a:cubicBezTo>
                      <a:pt x="358" y="302"/>
                      <a:pt x="360" y="303"/>
                      <a:pt x="361" y="304"/>
                    </a:cubicBezTo>
                    <a:cubicBezTo>
                      <a:pt x="377" y="312"/>
                      <a:pt x="391" y="319"/>
                      <a:pt x="401" y="326"/>
                    </a:cubicBezTo>
                    <a:cubicBezTo>
                      <a:pt x="407" y="330"/>
                      <a:pt x="412" y="334"/>
                      <a:pt x="416" y="338"/>
                    </a:cubicBezTo>
                    <a:cubicBezTo>
                      <a:pt x="427" y="348"/>
                      <a:pt x="435" y="360"/>
                      <a:pt x="441" y="374"/>
                    </a:cubicBezTo>
                    <a:cubicBezTo>
                      <a:pt x="447" y="388"/>
                      <a:pt x="450" y="403"/>
                      <a:pt x="450" y="420"/>
                    </a:cubicBezTo>
                    <a:cubicBezTo>
                      <a:pt x="450" y="444"/>
                      <a:pt x="442" y="465"/>
                      <a:pt x="427" y="483"/>
                    </a:cubicBezTo>
                    <a:close/>
                  </a:path>
                </a:pathLst>
              </a:custGeom>
              <a:solidFill>
                <a:srgbClr val="006C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</p:grp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89D0D847-1803-485D-97A9-EA582C25657F}"/>
              </a:ext>
            </a:extLst>
          </p:cNvPr>
          <p:cNvSpPr txBox="1">
            <a:spLocks/>
          </p:cNvSpPr>
          <p:nvPr/>
        </p:nvSpPr>
        <p:spPr>
          <a:xfrm>
            <a:off x="266700" y="45906"/>
            <a:ext cx="6858000" cy="4445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60946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36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0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872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40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808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275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744" algn="l" defTabSz="6094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Bus Transformation Project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9ACC2B8-5831-428C-89C6-770469E44A3B}"/>
              </a:ext>
            </a:extLst>
          </p:cNvPr>
          <p:cNvSpPr>
            <a:spLocks noChangeAspect="1"/>
          </p:cNvSpPr>
          <p:nvPr/>
        </p:nvSpPr>
        <p:spPr>
          <a:xfrm>
            <a:off x="9414226" y="3114790"/>
            <a:ext cx="1520130" cy="1520130"/>
          </a:xfrm>
          <a:prstGeom prst="ellipse">
            <a:avLst/>
          </a:prstGeom>
          <a:solidFill>
            <a:srgbClr val="FFFFFF"/>
          </a:solidFill>
          <a:ln w="76200" cap="flat" cmpd="sng" algn="ctr">
            <a:gradFill>
              <a:gsLst>
                <a:gs pos="0">
                  <a:srgbClr val="6E6F73"/>
                </a:gs>
                <a:gs pos="100000">
                  <a:srgbClr val="FFFFFF">
                    <a:lumMod val="75000"/>
                  </a:srgbClr>
                </a:gs>
              </a:gsLst>
              <a:lin ang="270000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95" name="Group 94" descr="a building with columns and a flag atop it&#10;">
            <a:extLst>
              <a:ext uri="{FF2B5EF4-FFF2-40B4-BE49-F238E27FC236}">
                <a16:creationId xmlns:a16="http://schemas.microsoft.com/office/drawing/2014/main" id="{D1BD3AB8-AC55-466F-9B52-41C0AE47D588}"/>
              </a:ext>
            </a:extLst>
          </p:cNvPr>
          <p:cNvGrpSpPr>
            <a:grpSpLocks noChangeAspect="1"/>
          </p:cNvGrpSpPr>
          <p:nvPr/>
        </p:nvGrpSpPr>
        <p:grpSpPr>
          <a:xfrm>
            <a:off x="9621592" y="3321643"/>
            <a:ext cx="1105398" cy="1106424"/>
            <a:chOff x="5273799" y="2606040"/>
            <a:chExt cx="1644396" cy="1645920"/>
          </a:xfrm>
        </p:grpSpPr>
        <p:sp>
          <p:nvSpPr>
            <p:cNvPr id="96" name="AutoShape 8">
              <a:extLst>
                <a:ext uri="{FF2B5EF4-FFF2-40B4-BE49-F238E27FC236}">
                  <a16:creationId xmlns:a16="http://schemas.microsoft.com/office/drawing/2014/main" id="{B5FCEB56-1065-4824-8EB4-709AA1B024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73799" y="2606040"/>
              <a:ext cx="1644396" cy="164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9D1992DA-25D7-4AAF-AFF2-DE9B02E2682B}"/>
                </a:ext>
              </a:extLst>
            </p:cNvPr>
            <p:cNvGrpSpPr/>
            <p:nvPr/>
          </p:nvGrpSpPr>
          <p:grpSpPr>
            <a:xfrm>
              <a:off x="5497065" y="2719578"/>
              <a:ext cx="1197864" cy="1361694"/>
              <a:chOff x="5497065" y="2719578"/>
              <a:chExt cx="1197864" cy="1361694"/>
            </a:xfrm>
          </p:grpSpPr>
          <p:sp>
            <p:nvSpPr>
              <p:cNvPr id="98" name="Freeform 10">
                <a:extLst>
                  <a:ext uri="{FF2B5EF4-FFF2-40B4-BE49-F238E27FC236}">
                    <a16:creationId xmlns:a16="http://schemas.microsoft.com/office/drawing/2014/main" id="{11BB1D0D-D68B-404B-9FD7-77DF17F283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7065" y="3014091"/>
                <a:ext cx="1197864" cy="1067181"/>
              </a:xfrm>
              <a:custGeom>
                <a:avLst/>
                <a:gdLst>
                  <a:gd name="T0" fmla="*/ 1656 w 1678"/>
                  <a:gd name="T1" fmla="*/ 1332 h 1494"/>
                  <a:gd name="T2" fmla="*/ 1568 w 1678"/>
                  <a:gd name="T3" fmla="*/ 1332 h 1494"/>
                  <a:gd name="T4" fmla="*/ 1568 w 1678"/>
                  <a:gd name="T5" fmla="*/ 1288 h 1494"/>
                  <a:gd name="T6" fmla="*/ 1546 w 1678"/>
                  <a:gd name="T7" fmla="*/ 1266 h 1494"/>
                  <a:gd name="T8" fmla="*/ 132 w 1678"/>
                  <a:gd name="T9" fmla="*/ 1266 h 1494"/>
                  <a:gd name="T10" fmla="*/ 110 w 1678"/>
                  <a:gd name="T11" fmla="*/ 1288 h 1494"/>
                  <a:gd name="T12" fmla="*/ 110 w 1678"/>
                  <a:gd name="T13" fmla="*/ 1332 h 1494"/>
                  <a:gd name="T14" fmla="*/ 22 w 1678"/>
                  <a:gd name="T15" fmla="*/ 1332 h 1494"/>
                  <a:gd name="T16" fmla="*/ 0 w 1678"/>
                  <a:gd name="T17" fmla="*/ 1354 h 1494"/>
                  <a:gd name="T18" fmla="*/ 0 w 1678"/>
                  <a:gd name="T19" fmla="*/ 1472 h 1494"/>
                  <a:gd name="T20" fmla="*/ 22 w 1678"/>
                  <a:gd name="T21" fmla="*/ 1494 h 1494"/>
                  <a:gd name="T22" fmla="*/ 1656 w 1678"/>
                  <a:gd name="T23" fmla="*/ 1494 h 1494"/>
                  <a:gd name="T24" fmla="*/ 1678 w 1678"/>
                  <a:gd name="T25" fmla="*/ 1472 h 1494"/>
                  <a:gd name="T26" fmla="*/ 1678 w 1678"/>
                  <a:gd name="T27" fmla="*/ 1354 h 1494"/>
                  <a:gd name="T28" fmla="*/ 1656 w 1678"/>
                  <a:gd name="T29" fmla="*/ 1332 h 1494"/>
                  <a:gd name="T30" fmla="*/ 1645 w 1678"/>
                  <a:gd name="T31" fmla="*/ 375 h 1494"/>
                  <a:gd name="T32" fmla="*/ 1314 w 1678"/>
                  <a:gd name="T33" fmla="*/ 375 h 1494"/>
                  <a:gd name="T34" fmla="*/ 1147 w 1678"/>
                  <a:gd name="T35" fmla="*/ 109 h 1494"/>
                  <a:gd name="T36" fmla="*/ 839 w 1678"/>
                  <a:gd name="T37" fmla="*/ 0 h 1494"/>
                  <a:gd name="T38" fmla="*/ 532 w 1678"/>
                  <a:gd name="T39" fmla="*/ 108 h 1494"/>
                  <a:gd name="T40" fmla="*/ 364 w 1678"/>
                  <a:gd name="T41" fmla="*/ 375 h 1494"/>
                  <a:gd name="T42" fmla="*/ 33 w 1678"/>
                  <a:gd name="T43" fmla="*/ 375 h 1494"/>
                  <a:gd name="T44" fmla="*/ 11 w 1678"/>
                  <a:gd name="T45" fmla="*/ 397 h 1494"/>
                  <a:gd name="T46" fmla="*/ 11 w 1678"/>
                  <a:gd name="T47" fmla="*/ 528 h 1494"/>
                  <a:gd name="T48" fmla="*/ 33 w 1678"/>
                  <a:gd name="T49" fmla="*/ 550 h 1494"/>
                  <a:gd name="T50" fmla="*/ 1645 w 1678"/>
                  <a:gd name="T51" fmla="*/ 550 h 1494"/>
                  <a:gd name="T52" fmla="*/ 1667 w 1678"/>
                  <a:gd name="T53" fmla="*/ 528 h 1494"/>
                  <a:gd name="T54" fmla="*/ 1667 w 1678"/>
                  <a:gd name="T55" fmla="*/ 397 h 1494"/>
                  <a:gd name="T56" fmla="*/ 1645 w 1678"/>
                  <a:gd name="T57" fmla="*/ 375 h 1494"/>
                  <a:gd name="T58" fmla="*/ 839 w 1678"/>
                  <a:gd name="T59" fmla="*/ 44 h 1494"/>
                  <a:gd name="T60" fmla="*/ 1269 w 1678"/>
                  <a:gd name="T61" fmla="*/ 375 h 1494"/>
                  <a:gd name="T62" fmla="*/ 409 w 1678"/>
                  <a:gd name="T63" fmla="*/ 375 h 1494"/>
                  <a:gd name="T64" fmla="*/ 839 w 1678"/>
                  <a:gd name="T65" fmla="*/ 44 h 1494"/>
                  <a:gd name="T66" fmla="*/ 1623 w 1678"/>
                  <a:gd name="T67" fmla="*/ 506 h 1494"/>
                  <a:gd name="T68" fmla="*/ 55 w 1678"/>
                  <a:gd name="T69" fmla="*/ 506 h 1494"/>
                  <a:gd name="T70" fmla="*/ 55 w 1678"/>
                  <a:gd name="T71" fmla="*/ 419 h 1494"/>
                  <a:gd name="T72" fmla="*/ 1623 w 1678"/>
                  <a:gd name="T73" fmla="*/ 419 h 1494"/>
                  <a:gd name="T74" fmla="*/ 1623 w 1678"/>
                  <a:gd name="T75" fmla="*/ 506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78" h="1494">
                    <a:moveTo>
                      <a:pt x="1656" y="1332"/>
                    </a:moveTo>
                    <a:cubicBezTo>
                      <a:pt x="1568" y="1332"/>
                      <a:pt x="1568" y="1332"/>
                      <a:pt x="1568" y="1332"/>
                    </a:cubicBezTo>
                    <a:cubicBezTo>
                      <a:pt x="1568" y="1288"/>
                      <a:pt x="1568" y="1288"/>
                      <a:pt x="1568" y="1288"/>
                    </a:cubicBezTo>
                    <a:cubicBezTo>
                      <a:pt x="1568" y="1276"/>
                      <a:pt x="1558" y="1266"/>
                      <a:pt x="1546" y="1266"/>
                    </a:cubicBezTo>
                    <a:cubicBezTo>
                      <a:pt x="132" y="1266"/>
                      <a:pt x="132" y="1266"/>
                      <a:pt x="132" y="1266"/>
                    </a:cubicBezTo>
                    <a:cubicBezTo>
                      <a:pt x="120" y="1266"/>
                      <a:pt x="110" y="1276"/>
                      <a:pt x="110" y="1288"/>
                    </a:cubicBezTo>
                    <a:cubicBezTo>
                      <a:pt x="110" y="1332"/>
                      <a:pt x="110" y="1332"/>
                      <a:pt x="110" y="1332"/>
                    </a:cubicBezTo>
                    <a:cubicBezTo>
                      <a:pt x="22" y="1332"/>
                      <a:pt x="22" y="1332"/>
                      <a:pt x="22" y="1332"/>
                    </a:cubicBezTo>
                    <a:cubicBezTo>
                      <a:pt x="10" y="1332"/>
                      <a:pt x="0" y="1342"/>
                      <a:pt x="0" y="1354"/>
                    </a:cubicBezTo>
                    <a:cubicBezTo>
                      <a:pt x="0" y="1472"/>
                      <a:pt x="0" y="1472"/>
                      <a:pt x="0" y="1472"/>
                    </a:cubicBezTo>
                    <a:cubicBezTo>
                      <a:pt x="0" y="1484"/>
                      <a:pt x="10" y="1494"/>
                      <a:pt x="22" y="1494"/>
                    </a:cubicBezTo>
                    <a:cubicBezTo>
                      <a:pt x="1656" y="1494"/>
                      <a:pt x="1656" y="1494"/>
                      <a:pt x="1656" y="1494"/>
                    </a:cubicBezTo>
                    <a:cubicBezTo>
                      <a:pt x="1668" y="1494"/>
                      <a:pt x="1678" y="1484"/>
                      <a:pt x="1678" y="1472"/>
                    </a:cubicBezTo>
                    <a:cubicBezTo>
                      <a:pt x="1678" y="1354"/>
                      <a:pt x="1678" y="1354"/>
                      <a:pt x="1678" y="1354"/>
                    </a:cubicBezTo>
                    <a:cubicBezTo>
                      <a:pt x="1678" y="1342"/>
                      <a:pt x="1668" y="1332"/>
                      <a:pt x="1656" y="1332"/>
                    </a:cubicBezTo>
                    <a:close/>
                    <a:moveTo>
                      <a:pt x="1645" y="375"/>
                    </a:moveTo>
                    <a:cubicBezTo>
                      <a:pt x="1314" y="375"/>
                      <a:pt x="1314" y="375"/>
                      <a:pt x="1314" y="375"/>
                    </a:cubicBezTo>
                    <a:cubicBezTo>
                      <a:pt x="1289" y="271"/>
                      <a:pt x="1230" y="177"/>
                      <a:pt x="1147" y="109"/>
                    </a:cubicBezTo>
                    <a:cubicBezTo>
                      <a:pt x="1060" y="38"/>
                      <a:pt x="951" y="0"/>
                      <a:pt x="839" y="0"/>
                    </a:cubicBezTo>
                    <a:cubicBezTo>
                      <a:pt x="728" y="0"/>
                      <a:pt x="619" y="38"/>
                      <a:pt x="532" y="108"/>
                    </a:cubicBezTo>
                    <a:cubicBezTo>
                      <a:pt x="448" y="176"/>
                      <a:pt x="389" y="271"/>
                      <a:pt x="364" y="375"/>
                    </a:cubicBezTo>
                    <a:cubicBezTo>
                      <a:pt x="33" y="375"/>
                      <a:pt x="33" y="375"/>
                      <a:pt x="33" y="375"/>
                    </a:cubicBezTo>
                    <a:cubicBezTo>
                      <a:pt x="21" y="375"/>
                      <a:pt x="11" y="385"/>
                      <a:pt x="11" y="397"/>
                    </a:cubicBezTo>
                    <a:cubicBezTo>
                      <a:pt x="11" y="528"/>
                      <a:pt x="11" y="528"/>
                      <a:pt x="11" y="528"/>
                    </a:cubicBezTo>
                    <a:cubicBezTo>
                      <a:pt x="11" y="540"/>
                      <a:pt x="21" y="550"/>
                      <a:pt x="33" y="550"/>
                    </a:cubicBezTo>
                    <a:cubicBezTo>
                      <a:pt x="1645" y="550"/>
                      <a:pt x="1645" y="550"/>
                      <a:pt x="1645" y="550"/>
                    </a:cubicBezTo>
                    <a:cubicBezTo>
                      <a:pt x="1657" y="550"/>
                      <a:pt x="1667" y="540"/>
                      <a:pt x="1667" y="528"/>
                    </a:cubicBezTo>
                    <a:cubicBezTo>
                      <a:pt x="1667" y="397"/>
                      <a:pt x="1667" y="397"/>
                      <a:pt x="1667" y="397"/>
                    </a:cubicBezTo>
                    <a:cubicBezTo>
                      <a:pt x="1667" y="385"/>
                      <a:pt x="1657" y="375"/>
                      <a:pt x="1645" y="375"/>
                    </a:cubicBezTo>
                    <a:close/>
                    <a:moveTo>
                      <a:pt x="839" y="44"/>
                    </a:moveTo>
                    <a:cubicBezTo>
                      <a:pt x="1040" y="44"/>
                      <a:pt x="1218" y="182"/>
                      <a:pt x="1269" y="375"/>
                    </a:cubicBezTo>
                    <a:cubicBezTo>
                      <a:pt x="409" y="375"/>
                      <a:pt x="409" y="375"/>
                      <a:pt x="409" y="375"/>
                    </a:cubicBezTo>
                    <a:cubicBezTo>
                      <a:pt x="460" y="179"/>
                      <a:pt x="635" y="44"/>
                      <a:pt x="839" y="44"/>
                    </a:cubicBezTo>
                    <a:close/>
                    <a:moveTo>
                      <a:pt x="1623" y="506"/>
                    </a:moveTo>
                    <a:cubicBezTo>
                      <a:pt x="55" y="506"/>
                      <a:pt x="55" y="506"/>
                      <a:pt x="55" y="506"/>
                    </a:cubicBezTo>
                    <a:cubicBezTo>
                      <a:pt x="55" y="419"/>
                      <a:pt x="55" y="419"/>
                      <a:pt x="55" y="419"/>
                    </a:cubicBezTo>
                    <a:cubicBezTo>
                      <a:pt x="1623" y="419"/>
                      <a:pt x="1623" y="419"/>
                      <a:pt x="1623" y="419"/>
                    </a:cubicBezTo>
                    <a:lnTo>
                      <a:pt x="1623" y="50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11">
                <a:extLst>
                  <a:ext uri="{FF2B5EF4-FFF2-40B4-BE49-F238E27FC236}">
                    <a16:creationId xmlns:a16="http://schemas.microsoft.com/office/drawing/2014/main" id="{7679771D-F1C4-46AA-BBD5-BD04136F31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4982" y="2719578"/>
                <a:ext cx="1002030" cy="1155954"/>
              </a:xfrm>
              <a:custGeom>
                <a:avLst/>
                <a:gdLst>
                  <a:gd name="T0" fmla="*/ 12 w 1404"/>
                  <a:gd name="T1" fmla="*/ 1032 h 1618"/>
                  <a:gd name="T2" fmla="*/ 105 w 1404"/>
                  <a:gd name="T3" fmla="*/ 1022 h 1618"/>
                  <a:gd name="T4" fmla="*/ 127 w 1404"/>
                  <a:gd name="T5" fmla="*/ 1608 h 1618"/>
                  <a:gd name="T6" fmla="*/ 10 w 1404"/>
                  <a:gd name="T7" fmla="*/ 1618 h 1618"/>
                  <a:gd name="T8" fmla="*/ 1031 w 1404"/>
                  <a:gd name="T9" fmla="*/ 1618 h 1618"/>
                  <a:gd name="T10" fmla="*/ 1149 w 1404"/>
                  <a:gd name="T11" fmla="*/ 1608 h 1618"/>
                  <a:gd name="T12" fmla="*/ 1127 w 1404"/>
                  <a:gd name="T13" fmla="*/ 1022 h 1618"/>
                  <a:gd name="T14" fmla="*/ 1033 w 1404"/>
                  <a:gd name="T15" fmla="*/ 1032 h 1618"/>
                  <a:gd name="T16" fmla="*/ 1031 w 1404"/>
                  <a:gd name="T17" fmla="*/ 1618 h 1618"/>
                  <a:gd name="T18" fmla="*/ 1394 w 1404"/>
                  <a:gd name="T19" fmla="*/ 1618 h 1618"/>
                  <a:gd name="T20" fmla="*/ 1392 w 1404"/>
                  <a:gd name="T21" fmla="*/ 1032 h 1618"/>
                  <a:gd name="T22" fmla="*/ 1299 w 1404"/>
                  <a:gd name="T23" fmla="*/ 1022 h 1618"/>
                  <a:gd name="T24" fmla="*/ 1277 w 1404"/>
                  <a:gd name="T25" fmla="*/ 1608 h 1618"/>
                  <a:gd name="T26" fmla="*/ 776 w 1404"/>
                  <a:gd name="T27" fmla="*/ 1618 h 1618"/>
                  <a:gd name="T28" fmla="*/ 894 w 1404"/>
                  <a:gd name="T29" fmla="*/ 1608 h 1618"/>
                  <a:gd name="T30" fmla="*/ 871 w 1404"/>
                  <a:gd name="T31" fmla="*/ 1022 h 1618"/>
                  <a:gd name="T32" fmla="*/ 778 w 1404"/>
                  <a:gd name="T33" fmla="*/ 1032 h 1618"/>
                  <a:gd name="T34" fmla="*/ 776 w 1404"/>
                  <a:gd name="T35" fmla="*/ 1618 h 1618"/>
                  <a:gd name="T36" fmla="*/ 628 w 1404"/>
                  <a:gd name="T37" fmla="*/ 1618 h 1618"/>
                  <a:gd name="T38" fmla="*/ 626 w 1404"/>
                  <a:gd name="T39" fmla="*/ 1032 h 1618"/>
                  <a:gd name="T40" fmla="*/ 533 w 1404"/>
                  <a:gd name="T41" fmla="*/ 1022 h 1618"/>
                  <a:gd name="T42" fmla="*/ 510 w 1404"/>
                  <a:gd name="T43" fmla="*/ 1608 h 1618"/>
                  <a:gd name="T44" fmla="*/ 265 w 1404"/>
                  <a:gd name="T45" fmla="*/ 1618 h 1618"/>
                  <a:gd name="T46" fmla="*/ 383 w 1404"/>
                  <a:gd name="T47" fmla="*/ 1608 h 1618"/>
                  <a:gd name="T48" fmla="*/ 361 w 1404"/>
                  <a:gd name="T49" fmla="*/ 1022 h 1618"/>
                  <a:gd name="T50" fmla="*/ 267 w 1404"/>
                  <a:gd name="T51" fmla="*/ 1032 h 1618"/>
                  <a:gd name="T52" fmla="*/ 265 w 1404"/>
                  <a:gd name="T53" fmla="*/ 1618 h 1618"/>
                  <a:gd name="T54" fmla="*/ 702 w 1404"/>
                  <a:gd name="T55" fmla="*/ 368 h 1618"/>
                  <a:gd name="T56" fmla="*/ 727 w 1404"/>
                  <a:gd name="T57" fmla="*/ 200 h 1618"/>
                  <a:gd name="T58" fmla="*/ 1036 w 1404"/>
                  <a:gd name="T59" fmla="*/ 193 h 1618"/>
                  <a:gd name="T60" fmla="*/ 959 w 1404"/>
                  <a:gd name="T61" fmla="*/ 101 h 1618"/>
                  <a:gd name="T62" fmla="*/ 1040 w 1404"/>
                  <a:gd name="T63" fmla="*/ 11 h 1618"/>
                  <a:gd name="T64" fmla="*/ 720 w 1404"/>
                  <a:gd name="T65" fmla="*/ 0 h 1618"/>
                  <a:gd name="T66" fmla="*/ 681 w 1404"/>
                  <a:gd name="T67" fmla="*/ 0 h 1618"/>
                  <a:gd name="T68" fmla="*/ 675 w 1404"/>
                  <a:gd name="T69" fmla="*/ 193 h 1618"/>
                  <a:gd name="T70" fmla="*/ 675 w 1404"/>
                  <a:gd name="T71" fmla="*/ 368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04" h="1618">
                    <a:moveTo>
                      <a:pt x="0" y="1608"/>
                    </a:moveTo>
                    <a:cubicBezTo>
                      <a:pt x="12" y="1032"/>
                      <a:pt x="12" y="1032"/>
                      <a:pt x="12" y="1032"/>
                    </a:cubicBezTo>
                    <a:cubicBezTo>
                      <a:pt x="12" y="1027"/>
                      <a:pt x="16" y="1022"/>
                      <a:pt x="22" y="1022"/>
                    </a:cubicBezTo>
                    <a:cubicBezTo>
                      <a:pt x="105" y="1022"/>
                      <a:pt x="105" y="1022"/>
                      <a:pt x="105" y="1022"/>
                    </a:cubicBezTo>
                    <a:cubicBezTo>
                      <a:pt x="111" y="1022"/>
                      <a:pt x="115" y="1027"/>
                      <a:pt x="115" y="1032"/>
                    </a:cubicBezTo>
                    <a:cubicBezTo>
                      <a:pt x="127" y="1608"/>
                      <a:pt x="127" y="1608"/>
                      <a:pt x="127" y="1608"/>
                    </a:cubicBezTo>
                    <a:cubicBezTo>
                      <a:pt x="127" y="1613"/>
                      <a:pt x="123" y="1618"/>
                      <a:pt x="117" y="1618"/>
                    </a:cubicBezTo>
                    <a:cubicBezTo>
                      <a:pt x="10" y="1618"/>
                      <a:pt x="10" y="1618"/>
                      <a:pt x="10" y="1618"/>
                    </a:cubicBezTo>
                    <a:cubicBezTo>
                      <a:pt x="4" y="1618"/>
                      <a:pt x="0" y="1613"/>
                      <a:pt x="0" y="1608"/>
                    </a:cubicBezTo>
                    <a:close/>
                    <a:moveTo>
                      <a:pt x="1031" y="1618"/>
                    </a:moveTo>
                    <a:cubicBezTo>
                      <a:pt x="1139" y="1618"/>
                      <a:pt x="1139" y="1618"/>
                      <a:pt x="1139" y="1618"/>
                    </a:cubicBezTo>
                    <a:cubicBezTo>
                      <a:pt x="1144" y="1618"/>
                      <a:pt x="1149" y="1613"/>
                      <a:pt x="1149" y="1608"/>
                    </a:cubicBezTo>
                    <a:cubicBezTo>
                      <a:pt x="1137" y="1032"/>
                      <a:pt x="1137" y="1032"/>
                      <a:pt x="1137" y="1032"/>
                    </a:cubicBezTo>
                    <a:cubicBezTo>
                      <a:pt x="1137" y="1027"/>
                      <a:pt x="1132" y="1022"/>
                      <a:pt x="1127" y="1022"/>
                    </a:cubicBezTo>
                    <a:cubicBezTo>
                      <a:pt x="1043" y="1022"/>
                      <a:pt x="1043" y="1022"/>
                      <a:pt x="1043" y="1022"/>
                    </a:cubicBezTo>
                    <a:cubicBezTo>
                      <a:pt x="1038" y="1022"/>
                      <a:pt x="1033" y="1027"/>
                      <a:pt x="1033" y="1032"/>
                    </a:cubicBezTo>
                    <a:cubicBezTo>
                      <a:pt x="1021" y="1608"/>
                      <a:pt x="1021" y="1608"/>
                      <a:pt x="1021" y="1608"/>
                    </a:cubicBezTo>
                    <a:cubicBezTo>
                      <a:pt x="1021" y="1613"/>
                      <a:pt x="1026" y="1618"/>
                      <a:pt x="1031" y="1618"/>
                    </a:cubicBezTo>
                    <a:close/>
                    <a:moveTo>
                      <a:pt x="1287" y="1618"/>
                    </a:moveTo>
                    <a:cubicBezTo>
                      <a:pt x="1394" y="1618"/>
                      <a:pt x="1394" y="1618"/>
                      <a:pt x="1394" y="1618"/>
                    </a:cubicBezTo>
                    <a:cubicBezTo>
                      <a:pt x="1400" y="1618"/>
                      <a:pt x="1404" y="1613"/>
                      <a:pt x="1404" y="1608"/>
                    </a:cubicBezTo>
                    <a:cubicBezTo>
                      <a:pt x="1392" y="1032"/>
                      <a:pt x="1392" y="1032"/>
                      <a:pt x="1392" y="1032"/>
                    </a:cubicBezTo>
                    <a:cubicBezTo>
                      <a:pt x="1392" y="1027"/>
                      <a:pt x="1388" y="1022"/>
                      <a:pt x="1382" y="1022"/>
                    </a:cubicBezTo>
                    <a:cubicBezTo>
                      <a:pt x="1299" y="1022"/>
                      <a:pt x="1299" y="1022"/>
                      <a:pt x="1299" y="1022"/>
                    </a:cubicBezTo>
                    <a:cubicBezTo>
                      <a:pt x="1293" y="1022"/>
                      <a:pt x="1289" y="1027"/>
                      <a:pt x="1289" y="1032"/>
                    </a:cubicBezTo>
                    <a:cubicBezTo>
                      <a:pt x="1277" y="1608"/>
                      <a:pt x="1277" y="1608"/>
                      <a:pt x="1277" y="1608"/>
                    </a:cubicBezTo>
                    <a:cubicBezTo>
                      <a:pt x="1277" y="1613"/>
                      <a:pt x="1281" y="1618"/>
                      <a:pt x="1287" y="1618"/>
                    </a:cubicBezTo>
                    <a:close/>
                    <a:moveTo>
                      <a:pt x="776" y="1618"/>
                    </a:moveTo>
                    <a:cubicBezTo>
                      <a:pt x="883" y="1618"/>
                      <a:pt x="883" y="1618"/>
                      <a:pt x="883" y="1618"/>
                    </a:cubicBezTo>
                    <a:cubicBezTo>
                      <a:pt x="889" y="1618"/>
                      <a:pt x="894" y="1613"/>
                      <a:pt x="894" y="1608"/>
                    </a:cubicBezTo>
                    <a:cubicBezTo>
                      <a:pt x="881" y="1032"/>
                      <a:pt x="881" y="1032"/>
                      <a:pt x="881" y="1032"/>
                    </a:cubicBezTo>
                    <a:cubicBezTo>
                      <a:pt x="881" y="1027"/>
                      <a:pt x="877" y="1022"/>
                      <a:pt x="871" y="1022"/>
                    </a:cubicBezTo>
                    <a:cubicBezTo>
                      <a:pt x="788" y="1022"/>
                      <a:pt x="788" y="1022"/>
                      <a:pt x="788" y="1022"/>
                    </a:cubicBezTo>
                    <a:cubicBezTo>
                      <a:pt x="782" y="1022"/>
                      <a:pt x="778" y="1027"/>
                      <a:pt x="778" y="1032"/>
                    </a:cubicBezTo>
                    <a:cubicBezTo>
                      <a:pt x="766" y="1608"/>
                      <a:pt x="766" y="1608"/>
                      <a:pt x="766" y="1608"/>
                    </a:cubicBezTo>
                    <a:cubicBezTo>
                      <a:pt x="766" y="1613"/>
                      <a:pt x="770" y="1618"/>
                      <a:pt x="776" y="1618"/>
                    </a:cubicBezTo>
                    <a:close/>
                    <a:moveTo>
                      <a:pt x="521" y="1618"/>
                    </a:moveTo>
                    <a:cubicBezTo>
                      <a:pt x="628" y="1618"/>
                      <a:pt x="628" y="1618"/>
                      <a:pt x="628" y="1618"/>
                    </a:cubicBezTo>
                    <a:cubicBezTo>
                      <a:pt x="634" y="1618"/>
                      <a:pt x="638" y="1613"/>
                      <a:pt x="638" y="1608"/>
                    </a:cubicBezTo>
                    <a:cubicBezTo>
                      <a:pt x="626" y="1032"/>
                      <a:pt x="626" y="1032"/>
                      <a:pt x="626" y="1032"/>
                    </a:cubicBezTo>
                    <a:cubicBezTo>
                      <a:pt x="626" y="1027"/>
                      <a:pt x="622" y="1022"/>
                      <a:pt x="616" y="1022"/>
                    </a:cubicBezTo>
                    <a:cubicBezTo>
                      <a:pt x="533" y="1022"/>
                      <a:pt x="533" y="1022"/>
                      <a:pt x="533" y="1022"/>
                    </a:cubicBezTo>
                    <a:cubicBezTo>
                      <a:pt x="527" y="1022"/>
                      <a:pt x="523" y="1027"/>
                      <a:pt x="523" y="1032"/>
                    </a:cubicBezTo>
                    <a:cubicBezTo>
                      <a:pt x="510" y="1608"/>
                      <a:pt x="510" y="1608"/>
                      <a:pt x="510" y="1608"/>
                    </a:cubicBezTo>
                    <a:cubicBezTo>
                      <a:pt x="510" y="1613"/>
                      <a:pt x="515" y="1618"/>
                      <a:pt x="521" y="1618"/>
                    </a:cubicBezTo>
                    <a:close/>
                    <a:moveTo>
                      <a:pt x="265" y="1618"/>
                    </a:moveTo>
                    <a:cubicBezTo>
                      <a:pt x="373" y="1618"/>
                      <a:pt x="373" y="1618"/>
                      <a:pt x="373" y="1618"/>
                    </a:cubicBezTo>
                    <a:cubicBezTo>
                      <a:pt x="378" y="1618"/>
                      <a:pt x="383" y="1613"/>
                      <a:pt x="383" y="1608"/>
                    </a:cubicBezTo>
                    <a:cubicBezTo>
                      <a:pt x="371" y="1032"/>
                      <a:pt x="371" y="1032"/>
                      <a:pt x="371" y="1032"/>
                    </a:cubicBezTo>
                    <a:cubicBezTo>
                      <a:pt x="371" y="1027"/>
                      <a:pt x="366" y="1022"/>
                      <a:pt x="361" y="1022"/>
                    </a:cubicBezTo>
                    <a:cubicBezTo>
                      <a:pt x="277" y="1022"/>
                      <a:pt x="277" y="1022"/>
                      <a:pt x="277" y="1022"/>
                    </a:cubicBezTo>
                    <a:cubicBezTo>
                      <a:pt x="272" y="1022"/>
                      <a:pt x="267" y="1027"/>
                      <a:pt x="267" y="1032"/>
                    </a:cubicBezTo>
                    <a:cubicBezTo>
                      <a:pt x="255" y="1608"/>
                      <a:pt x="255" y="1608"/>
                      <a:pt x="255" y="1608"/>
                    </a:cubicBezTo>
                    <a:cubicBezTo>
                      <a:pt x="255" y="1613"/>
                      <a:pt x="260" y="1618"/>
                      <a:pt x="265" y="1618"/>
                    </a:cubicBezTo>
                    <a:close/>
                    <a:moveTo>
                      <a:pt x="675" y="368"/>
                    </a:moveTo>
                    <a:cubicBezTo>
                      <a:pt x="684" y="368"/>
                      <a:pt x="693" y="368"/>
                      <a:pt x="702" y="368"/>
                    </a:cubicBezTo>
                    <a:cubicBezTo>
                      <a:pt x="710" y="368"/>
                      <a:pt x="718" y="368"/>
                      <a:pt x="727" y="368"/>
                    </a:cubicBezTo>
                    <a:cubicBezTo>
                      <a:pt x="727" y="200"/>
                      <a:pt x="727" y="200"/>
                      <a:pt x="727" y="200"/>
                    </a:cubicBezTo>
                    <a:cubicBezTo>
                      <a:pt x="727" y="196"/>
                      <a:pt x="730" y="193"/>
                      <a:pt x="733" y="193"/>
                    </a:cubicBezTo>
                    <a:cubicBezTo>
                      <a:pt x="1036" y="193"/>
                      <a:pt x="1036" y="193"/>
                      <a:pt x="1036" y="193"/>
                    </a:cubicBezTo>
                    <a:cubicBezTo>
                      <a:pt x="1042" y="193"/>
                      <a:pt x="1044" y="186"/>
                      <a:pt x="1040" y="182"/>
                    </a:cubicBezTo>
                    <a:cubicBezTo>
                      <a:pt x="959" y="101"/>
                      <a:pt x="959" y="101"/>
                      <a:pt x="959" y="101"/>
                    </a:cubicBezTo>
                    <a:cubicBezTo>
                      <a:pt x="957" y="99"/>
                      <a:pt x="957" y="95"/>
                      <a:pt x="959" y="92"/>
                    </a:cubicBezTo>
                    <a:cubicBezTo>
                      <a:pt x="1040" y="11"/>
                      <a:pt x="1040" y="11"/>
                      <a:pt x="1040" y="11"/>
                    </a:cubicBezTo>
                    <a:cubicBezTo>
                      <a:pt x="1044" y="7"/>
                      <a:pt x="1042" y="0"/>
                      <a:pt x="1036" y="0"/>
                    </a:cubicBezTo>
                    <a:cubicBezTo>
                      <a:pt x="720" y="0"/>
                      <a:pt x="720" y="0"/>
                      <a:pt x="720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78" y="0"/>
                      <a:pt x="675" y="3"/>
                      <a:pt x="675" y="7"/>
                    </a:cubicBezTo>
                    <a:cubicBezTo>
                      <a:pt x="675" y="193"/>
                      <a:pt x="675" y="193"/>
                      <a:pt x="675" y="193"/>
                    </a:cubicBezTo>
                    <a:cubicBezTo>
                      <a:pt x="675" y="193"/>
                      <a:pt x="675" y="193"/>
                      <a:pt x="675" y="193"/>
                    </a:cubicBezTo>
                    <a:lnTo>
                      <a:pt x="675" y="36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1" name="BcgText 2">
            <a:extLst>
              <a:ext uri="{FF2B5EF4-FFF2-40B4-BE49-F238E27FC236}">
                <a16:creationId xmlns:a16="http://schemas.microsoft.com/office/drawing/2014/main" id="{E96E11A3-4ADF-43E3-BC4D-FC6B5C3BC1DE}"/>
              </a:ext>
            </a:extLst>
          </p:cNvPr>
          <p:cNvSpPr txBox="1"/>
          <p:nvPr/>
        </p:nvSpPr>
        <p:spPr>
          <a:xfrm>
            <a:off x="8730483" y="5308234"/>
            <a:ext cx="2887616" cy="373436"/>
          </a:xfrm>
          <a:prstGeom prst="rect">
            <a:avLst/>
          </a:prstGeom>
        </p:spPr>
        <p:txBody>
          <a:bodyPr vert="horz" wrap="square" lIns="45720" tIns="45720" rIns="45720" bIns="45720" rtlCol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SzPct val="100000"/>
            </a:pPr>
            <a:r>
              <a:rPr lang="en-US" sz="18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Fragmented system</a:t>
            </a:r>
          </a:p>
        </p:txBody>
      </p:sp>
      <p:sp>
        <p:nvSpPr>
          <p:cNvPr id="102" name="BcgText 2">
            <a:extLst>
              <a:ext uri="{FF2B5EF4-FFF2-40B4-BE49-F238E27FC236}">
                <a16:creationId xmlns:a16="http://schemas.microsoft.com/office/drawing/2014/main" id="{80721BE2-73B3-42C2-A883-4D21AA055DD1}"/>
              </a:ext>
            </a:extLst>
          </p:cNvPr>
          <p:cNvSpPr txBox="1"/>
          <p:nvPr/>
        </p:nvSpPr>
        <p:spPr>
          <a:xfrm>
            <a:off x="8747380" y="5747061"/>
            <a:ext cx="2887616" cy="775597"/>
          </a:xfrm>
          <a:prstGeom prst="rect">
            <a:avLst/>
          </a:prstGeom>
        </p:spPr>
        <p:txBody>
          <a:bodyPr vert="horz" wrap="square" lIns="18288" tIns="18288" rIns="18288" bIns="18288" rtlCol="0">
            <a:sp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rebuchet MS" panose="020B0603020202020204" pitchFamily="34" charset="0"/>
              <a:buChar char="​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 different providers with different fares, policies, decision-making, interests, etc.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25AB129-04F8-4268-9C03-562A72DC340E}"/>
              </a:ext>
            </a:extLst>
          </p:cNvPr>
          <p:cNvCxnSpPr/>
          <p:nvPr/>
        </p:nvCxnSpPr>
        <p:spPr>
          <a:xfrm flipV="1">
            <a:off x="10174291" y="4684097"/>
            <a:ext cx="0" cy="535842"/>
          </a:xfrm>
          <a:prstGeom prst="line">
            <a:avLst/>
          </a:prstGeom>
          <a:noFill/>
          <a:ln w="19050" cap="flat" cmpd="sng" algn="ctr">
            <a:solidFill>
              <a:srgbClr val="6E6F73"/>
            </a:solidFill>
            <a:prstDash val="solid"/>
            <a:miter lim="800000"/>
            <a:headEnd type="oval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51041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6751F-8488-4CAB-A51D-2682E608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" y="64011"/>
            <a:ext cx="8814816" cy="523754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/>
                <a:ea typeface="+mn-ea"/>
                <a:cs typeface="Helvetica"/>
                <a:sym typeface="Trebuchet MS" panose="020B0603020202020204" pitchFamily="34" charset="0"/>
              </a:rPr>
              <a:t>The Washington DC Region Local Bus System is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0EFD0-D9AB-4F63-ADBC-AAA6B850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35" y="829747"/>
            <a:ext cx="4742329" cy="4129833"/>
          </a:xfrm>
        </p:spPr>
        <p:txBody>
          <a:bodyPr/>
          <a:lstStyle/>
          <a:p>
            <a:pPr defTabSz="1188720"/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There are currently nine providers across the WMATA Compact area:</a:t>
            </a:r>
          </a:p>
          <a:p>
            <a:pPr marL="285750" indent="-285750" defTabSz="118872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Metrobus</a:t>
            </a:r>
          </a:p>
          <a:p>
            <a:pPr marL="285750" indent="-285750" defTabSz="118872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Loudoun County Transit</a:t>
            </a:r>
          </a:p>
          <a:p>
            <a:pPr marL="285750" indent="-285750" defTabSz="118872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Bus</a:t>
            </a:r>
          </a:p>
          <a:p>
            <a:pPr marL="285750" indent="-285750" defTabSz="118872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Fairfax County Connector</a:t>
            </a:r>
          </a:p>
          <a:p>
            <a:pPr marL="285750" indent="-285750" defTabSz="118872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Ride On</a:t>
            </a:r>
          </a:p>
          <a:p>
            <a:pPr marL="285750" indent="-285750" defTabSz="118872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ART</a:t>
            </a:r>
          </a:p>
          <a:p>
            <a:pPr marL="285750" indent="-285750" defTabSz="118872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DASH</a:t>
            </a:r>
          </a:p>
          <a:p>
            <a:pPr marL="285750" indent="-285750" defTabSz="118872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CUE</a:t>
            </a:r>
          </a:p>
          <a:p>
            <a:pPr marL="285750" indent="-285750" defTabSz="118872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DC Circulator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F1424-0A10-4264-8665-FA064A540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871" y="503046"/>
            <a:ext cx="6354953" cy="6354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6955" y="6242275"/>
            <a:ext cx="1887792" cy="472251"/>
          </a:xfrm>
          <a:prstGeom prst="rect">
            <a:avLst/>
          </a:prstGeom>
          <a:solidFill>
            <a:schemeClr val="bg1">
              <a:alpha val="51000"/>
            </a:schemeClr>
          </a:solidFill>
          <a:ln w="9525" cap="rnd">
            <a:noFill/>
            <a:prstDash val="solid"/>
            <a:rou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Bus Routes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B0E3E1-ED87-47FE-91D5-077EFF36EEC5}"/>
              </a:ext>
            </a:extLst>
          </p:cNvPr>
          <p:cNvSpPr/>
          <p:nvPr/>
        </p:nvSpPr>
        <p:spPr>
          <a:xfrm>
            <a:off x="504443" y="5176358"/>
            <a:ext cx="4934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66A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+ 9 local and state road operators</a:t>
            </a:r>
          </a:p>
          <a:p>
            <a:r>
              <a:rPr lang="en-US" sz="1800" dirty="0">
                <a:solidFill>
                  <a:srgbClr val="0066A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+ 4 “regional” transportation organizations</a:t>
            </a:r>
          </a:p>
          <a:p>
            <a:r>
              <a:rPr lang="en-US" sz="1800" dirty="0">
                <a:solidFill>
                  <a:srgbClr val="0066A6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+ 1 state, 1 commonwealth, 1 district</a:t>
            </a:r>
          </a:p>
        </p:txBody>
      </p:sp>
    </p:spTree>
    <p:extLst>
      <p:ext uri="{BB962C8B-B14F-4D97-AF65-F5344CB8AC3E}">
        <p14:creationId xmlns:p14="http://schemas.microsoft.com/office/powerpoint/2010/main" val="235376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E5CCE7-1E28-4F5B-85EA-7B82B78FCC8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7488" y="1810655"/>
            <a:ext cx="10474325" cy="1863725"/>
          </a:xfrm>
        </p:spPr>
        <p:txBody>
          <a:bodyPr/>
          <a:lstStyle/>
          <a:p>
            <a:r>
              <a:rPr lang="en-US" sz="4400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  <a:r>
              <a:rPr lang="en-US" sz="4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 to be the mode of choice on the region’s roads by 2030, </a:t>
            </a:r>
            <a:r>
              <a:rPr lang="en-US" sz="4400" b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region must </a:t>
            </a:r>
            <a:r>
              <a:rPr lang="en-US" sz="4400" dirty="0">
                <a:solidFill>
                  <a:srgbClr val="FFC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transform its approach to bus </a:t>
            </a:r>
          </a:p>
          <a:p>
            <a:endParaRPr lang="en-US" sz="4400" dirty="0">
              <a:solidFill>
                <a:srgbClr val="FFC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400" dirty="0">
              <a:solidFill>
                <a:srgbClr val="FFC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7F04F5D-90DA-4246-91FB-350A3155CD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5" descr="Logo for Bus Transformation Project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36" y="535332"/>
            <a:ext cx="887679" cy="86436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8CDBCFF-744F-4321-95EE-7D9D8300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0438" y="3532393"/>
            <a:ext cx="206010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0B2562-3BC7-4886-A454-A6FF3D6B4D64}"/>
              </a:ext>
            </a:extLst>
          </p:cNvPr>
          <p:cNvCxnSpPr/>
          <p:nvPr/>
        </p:nvCxnSpPr>
        <p:spPr>
          <a:xfrm>
            <a:off x="629836" y="1684123"/>
            <a:ext cx="11377107" cy="0"/>
          </a:xfrm>
          <a:prstGeom prst="line">
            <a:avLst/>
          </a:prstGeom>
          <a:ln w="19050" cap="rnd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8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0761" y="838028"/>
            <a:ext cx="4302532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buSzPct val="100000"/>
            </a:pPr>
            <a:r>
              <a:rPr lang="en-US" sz="20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Executive Steering Committee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39974" y="767916"/>
            <a:ext cx="4390690" cy="731520"/>
            <a:chOff x="983966" y="2080351"/>
            <a:chExt cx="4390690" cy="731520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983966" y="2082956"/>
              <a:ext cx="4390690" cy="0"/>
            </a:xfrm>
            <a:prstGeom prst="line">
              <a:avLst/>
            </a:prstGeom>
            <a:ln w="9525">
              <a:solidFill>
                <a:schemeClr val="accent5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374656" y="2080351"/>
              <a:ext cx="0" cy="731520"/>
            </a:xfrm>
            <a:prstGeom prst="line">
              <a:avLst/>
            </a:prstGeom>
            <a:ln w="9525">
              <a:solidFill>
                <a:schemeClr val="accent5"/>
              </a:solidFill>
              <a:miter lim="800000"/>
              <a:headEnd type="none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6804429" y="827340"/>
            <a:ext cx="4351307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>
              <a:buSzPct val="100000"/>
            </a:pPr>
            <a:r>
              <a:rPr lang="en-US" sz="2000" b="1" dirty="0">
                <a:solidFill>
                  <a:srgbClr val="0198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Strategic Advisory Panel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787197" y="745483"/>
            <a:ext cx="4384585" cy="0"/>
          </a:xfrm>
          <a:prstGeom prst="line">
            <a:avLst/>
          </a:prstGeom>
          <a:ln w="9525">
            <a:solidFill>
              <a:schemeClr val="accent5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69187" y="730845"/>
            <a:ext cx="0" cy="731520"/>
          </a:xfrm>
          <a:prstGeom prst="line">
            <a:avLst/>
          </a:prstGeom>
          <a:ln w="9525">
            <a:solidFill>
              <a:schemeClr val="accent5"/>
            </a:solidFill>
            <a:miter lim="800000"/>
            <a:headEnd type="none" w="sm" len="sm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3241" y="1218327"/>
            <a:ext cx="4478849" cy="876386"/>
          </a:xfrm>
          <a:prstGeom prst="rect">
            <a:avLst/>
          </a:prstGeom>
          <a:noFill/>
          <a:ln w="19050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ysClr val="window" lastClr="FFFFFF"/>
                </a:solidFill>
              </a14:hiddenFill>
            </a:ext>
            <a:ext uri="{91240B29-F687-4F45-9708-019B960494DF}">
              <a14:hiddenLine xmlns:a14="http://schemas.microsoft.com/office/drawing/2010/main" w="19050" cap="rnd" cmpd="sng" algn="ctr">
                <a:solidFill>
                  <a:schemeClr val="accent4"/>
                </a:solidFill>
                <a:prstDash val="solid"/>
              </a14:hiddenLine>
            </a:ext>
          </a:extLst>
        </p:spPr>
        <p:txBody>
          <a:bodyPr lIns="365760" tIns="0" bIns="0" rtlCol="0" anchor="t" anchorCtr="0"/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Recognized leaders that are closely involved with strategy development and manage political risks and benefits to the region</a:t>
            </a:r>
            <a:endParaRPr lang="en-US" sz="1600" dirty="0">
              <a:solidFill>
                <a:schemeClr val="tx1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SzPct val="100000"/>
              <a:buFont typeface="Trebuchet MS" panose="020B0603020202020204" pitchFamily="34" charset="0"/>
              <a:buChar char="​"/>
              <a:defRPr/>
            </a:pPr>
            <a:endParaRPr lang="en-US" sz="1600" dirty="0">
              <a:solidFill>
                <a:schemeClr val="tx1">
                  <a:lumMod val="10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SzPct val="100000"/>
              <a:buFont typeface="Trebuchet MS" panose="020B0603020202020204" pitchFamily="34" charset="0"/>
              <a:buChar char="​"/>
              <a:defRPr/>
            </a:pPr>
            <a:endParaRPr lang="en-US" sz="1600" dirty="0">
              <a:solidFill>
                <a:srgbClr val="57575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65290" y="1218327"/>
            <a:ext cx="4478849" cy="839782"/>
          </a:xfrm>
          <a:prstGeom prst="rect">
            <a:avLst/>
          </a:prstGeom>
          <a:noFill/>
          <a:ln w="19050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ysClr val="window" lastClr="FFFFFF"/>
                </a:solidFill>
              </a14:hiddenFill>
            </a:ext>
            <a:ext uri="{91240B29-F687-4F45-9708-019B960494DF}">
              <a14:hiddenLine xmlns:a14="http://schemas.microsoft.com/office/drawing/2010/main" w="19050" cap="rnd" cmpd="sng" algn="ctr">
                <a:solidFill>
                  <a:schemeClr val="accent4"/>
                </a:solidFill>
                <a:prstDash val="solid"/>
              </a14:hiddenLine>
            </a:ext>
          </a:extLst>
        </p:spPr>
        <p:txBody>
          <a:bodyPr tIns="0" rIns="365760" bIns="0" rtlCol="0" anchor="t" anchorCtr="0"/>
          <a:lstStyle/>
          <a:p>
            <a:pPr algn="r">
              <a:buSzPct val="100000"/>
              <a:buFont typeface="Trebuchet MS" panose="020B0603020202020204" pitchFamily="34" charset="0"/>
              <a:buChar char="​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Senior staff and appointed members that review major work products and advise consultant team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04429" y="2558300"/>
            <a:ext cx="4351307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>
              <a:buSzPct val="100000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Technical Team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65290" y="2985891"/>
            <a:ext cx="4478849" cy="770592"/>
          </a:xfrm>
          <a:prstGeom prst="rect">
            <a:avLst/>
          </a:prstGeom>
          <a:noFill/>
          <a:ln w="19050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ysClr val="window" lastClr="FFFFFF"/>
                </a:solidFill>
              </a14:hiddenFill>
            </a:ext>
            <a:ext uri="{91240B29-F687-4F45-9708-019B960494DF}">
              <a14:hiddenLine xmlns:a14="http://schemas.microsoft.com/office/drawing/2010/main" w="19050" cap="rnd" cmpd="sng" algn="ctr">
                <a:solidFill>
                  <a:schemeClr val="accent4"/>
                </a:solidFill>
                <a:prstDash val="solid"/>
              </a14:hiddenLine>
            </a:ext>
          </a:extLst>
        </p:spPr>
        <p:txBody>
          <a:bodyPr tIns="0" rIns="365760" bIns="0" rtlCol="0" anchor="t" anchorCtr="0"/>
          <a:lstStyle/>
          <a:p>
            <a:pPr lvl="0" algn="r"/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Recognized discipline leaders within Metro and senior jurisdiction transit staff that review technical and financial analyses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30761" y="2558300"/>
            <a:ext cx="4302532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buSzPct val="100000"/>
            </a:pPr>
            <a:r>
              <a:rPr lang="en-US" sz="20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WMATA Leadership Team</a:t>
            </a:r>
          </a:p>
        </p:txBody>
      </p:sp>
      <p:grpSp>
        <p:nvGrpSpPr>
          <p:cNvPr id="32" name="Group 31"/>
          <p:cNvGrpSpPr/>
          <p:nvPr/>
        </p:nvGrpSpPr>
        <p:grpSpPr>
          <a:xfrm flipV="1">
            <a:off x="911234" y="2910613"/>
            <a:ext cx="4390690" cy="845870"/>
            <a:chOff x="983966" y="2080351"/>
            <a:chExt cx="4390690" cy="731520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983966" y="2082956"/>
              <a:ext cx="4390690" cy="0"/>
            </a:xfrm>
            <a:prstGeom prst="line">
              <a:avLst/>
            </a:prstGeom>
            <a:ln w="9525">
              <a:solidFill>
                <a:schemeClr val="accent5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74656" y="2080351"/>
              <a:ext cx="0" cy="731520"/>
            </a:xfrm>
            <a:prstGeom prst="line">
              <a:avLst/>
            </a:prstGeom>
            <a:ln w="9525">
              <a:solidFill>
                <a:schemeClr val="accent5"/>
              </a:solidFill>
              <a:miter lim="800000"/>
              <a:headEnd type="none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527544" y="2986206"/>
            <a:ext cx="4478849" cy="814904"/>
          </a:xfrm>
          <a:prstGeom prst="rect">
            <a:avLst/>
          </a:prstGeom>
          <a:noFill/>
          <a:ln w="19050" cap="rnd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ysClr val="window" lastClr="FFFFFF"/>
                </a:solidFill>
              </a14:hiddenFill>
            </a:ext>
            <a:ext uri="{91240B29-F687-4F45-9708-019B960494DF}">
              <a14:hiddenLine xmlns:a14="http://schemas.microsoft.com/office/drawing/2010/main" w="19050" cap="rnd" cmpd="sng" algn="ctr">
                <a:solidFill>
                  <a:schemeClr val="accent4"/>
                </a:solidFill>
                <a:prstDash val="solid"/>
              </a14:hiddenLine>
            </a:ext>
          </a:extLst>
        </p:spPr>
        <p:txBody>
          <a:bodyPr lIns="365760" tIns="0" bIns="0" rtlCol="0" anchor="t" anchorCtr="0"/>
          <a:lstStyle/>
          <a:p>
            <a:pPr>
              <a:buSzPct val="100000"/>
              <a:buFont typeface="Trebuchet MS" panose="020B0603020202020204" pitchFamily="34" charset="0"/>
              <a:buChar char="​"/>
            </a:pPr>
            <a:r>
              <a:rPr lang="en-US" sz="1600" dirty="0">
                <a:solidFill>
                  <a:schemeClr val="tx1">
                    <a:lumMod val="10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Decision-makers within Metro that manage and evaluate actions that affect the organization and its operations</a:t>
            </a:r>
          </a:p>
          <a:p>
            <a:pPr>
              <a:buSzPct val="100000"/>
              <a:buFont typeface="Trebuchet MS" panose="020B0603020202020204" pitchFamily="34" charset="0"/>
              <a:buChar char="​"/>
              <a:defRPr/>
            </a:pPr>
            <a:endParaRPr lang="en-US" sz="1600" dirty="0">
              <a:solidFill>
                <a:srgbClr val="57575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192216" y="1272109"/>
            <a:ext cx="1828800" cy="1828800"/>
            <a:chOff x="4056000" y="1778000"/>
            <a:chExt cx="4080000" cy="4079877"/>
          </a:xfrm>
        </p:grpSpPr>
        <p:sp>
          <p:nvSpPr>
            <p:cNvPr id="37" name="CircleSegment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6096793" y="1778002"/>
              <a:ext cx="2039207" cy="2244725"/>
            </a:xfrm>
            <a:custGeom>
              <a:avLst/>
              <a:gdLst>
                <a:gd name="T0" fmla="*/ 2147483647 w 1295"/>
                <a:gd name="T1" fmla="*/ 2147483647 h 1424"/>
                <a:gd name="T2" fmla="*/ 2147483647 w 1295"/>
                <a:gd name="T3" fmla="*/ 2147483647 h 1424"/>
                <a:gd name="T4" fmla="*/ 2147483647 w 1295"/>
                <a:gd name="T5" fmla="*/ 2147483647 h 1424"/>
                <a:gd name="T6" fmla="*/ 2147483647 w 1295"/>
                <a:gd name="T7" fmla="*/ 2147483647 h 1424"/>
                <a:gd name="T8" fmla="*/ 2147483647 w 1295"/>
                <a:gd name="T9" fmla="*/ 2147483647 h 1424"/>
                <a:gd name="T10" fmla="*/ 2147483647 w 1295"/>
                <a:gd name="T11" fmla="*/ 2147483647 h 1424"/>
                <a:gd name="T12" fmla="*/ 2147483647 w 1295"/>
                <a:gd name="T13" fmla="*/ 2147483647 h 1424"/>
                <a:gd name="T14" fmla="*/ 2147483647 w 1295"/>
                <a:gd name="T15" fmla="*/ 2147483647 h 1424"/>
                <a:gd name="T16" fmla="*/ 2147483647 w 1295"/>
                <a:gd name="T17" fmla="*/ 2147483647 h 1424"/>
                <a:gd name="T18" fmla="*/ 2147483647 w 1295"/>
                <a:gd name="T19" fmla="*/ 2147483647 h 1424"/>
                <a:gd name="T20" fmla="*/ 2147483647 w 1295"/>
                <a:gd name="T21" fmla="*/ 2147483647 h 1424"/>
                <a:gd name="T22" fmla="*/ 2147483647 w 1295"/>
                <a:gd name="T23" fmla="*/ 2147483647 h 1424"/>
                <a:gd name="T24" fmla="*/ 2147483647 w 1295"/>
                <a:gd name="T25" fmla="*/ 2147483647 h 1424"/>
                <a:gd name="T26" fmla="*/ 2147483647 w 1295"/>
                <a:gd name="T27" fmla="*/ 2147483647 h 1424"/>
                <a:gd name="T28" fmla="*/ 2147483647 w 1295"/>
                <a:gd name="T29" fmla="*/ 2147483647 h 1424"/>
                <a:gd name="T30" fmla="*/ 2147483647 w 1295"/>
                <a:gd name="T31" fmla="*/ 2147483647 h 1424"/>
                <a:gd name="T32" fmla="*/ 2147483647 w 1295"/>
                <a:gd name="T33" fmla="*/ 2147483647 h 1424"/>
                <a:gd name="T34" fmla="*/ 2147483647 w 1295"/>
                <a:gd name="T35" fmla="*/ 2147483647 h 1424"/>
                <a:gd name="T36" fmla="*/ 2147483647 w 1295"/>
                <a:gd name="T37" fmla="*/ 2147483647 h 1424"/>
                <a:gd name="T38" fmla="*/ 0 w 1295"/>
                <a:gd name="T39" fmla="*/ 2147483647 h 1424"/>
                <a:gd name="T40" fmla="*/ 2147483647 w 1295"/>
                <a:gd name="T41" fmla="*/ 2147483647 h 1424"/>
                <a:gd name="T42" fmla="*/ 0 w 1295"/>
                <a:gd name="T43" fmla="*/ 2147483647 h 1424"/>
                <a:gd name="T44" fmla="*/ 2147483647 w 1295"/>
                <a:gd name="T45" fmla="*/ 2147483647 h 1424"/>
                <a:gd name="T46" fmla="*/ 2147483647 w 1295"/>
                <a:gd name="T47" fmla="*/ 2147483647 h 1424"/>
                <a:gd name="T48" fmla="*/ 2147483647 w 1295"/>
                <a:gd name="T49" fmla="*/ 2147483647 h 1424"/>
                <a:gd name="T50" fmla="*/ 2147483647 w 1295"/>
                <a:gd name="T51" fmla="*/ 2147483647 h 1424"/>
                <a:gd name="T52" fmla="*/ 2147483647 w 1295"/>
                <a:gd name="T53" fmla="*/ 2147483647 h 1424"/>
                <a:gd name="T54" fmla="*/ 2147483647 w 1295"/>
                <a:gd name="T55" fmla="*/ 2147483647 h 1424"/>
                <a:gd name="T56" fmla="*/ 2147483647 w 1295"/>
                <a:gd name="T57" fmla="*/ 2147483647 h 1424"/>
                <a:gd name="T58" fmla="*/ 2147483647 w 1295"/>
                <a:gd name="T59" fmla="*/ 2147483647 h 1424"/>
                <a:gd name="T60" fmla="*/ 2147483647 w 1295"/>
                <a:gd name="T61" fmla="*/ 2147483647 h 1424"/>
                <a:gd name="T62" fmla="*/ 2147483647 w 1295"/>
                <a:gd name="T63" fmla="*/ 2147483647 h 1424"/>
                <a:gd name="T64" fmla="*/ 2147483647 w 1295"/>
                <a:gd name="T65" fmla="*/ 2147483647 h 1424"/>
                <a:gd name="T66" fmla="*/ 2147483647 w 1295"/>
                <a:gd name="T67" fmla="*/ 2147483647 h 1424"/>
                <a:gd name="T68" fmla="*/ 2147483647 w 1295"/>
                <a:gd name="T69" fmla="*/ 2147483647 h 1424"/>
                <a:gd name="T70" fmla="*/ 2147483647 w 1295"/>
                <a:gd name="T71" fmla="*/ 2147483647 h 1424"/>
                <a:gd name="T72" fmla="*/ 2147483647 w 1295"/>
                <a:gd name="T73" fmla="*/ 2147483647 h 1424"/>
                <a:gd name="T74" fmla="*/ 2147483647 w 1295"/>
                <a:gd name="T75" fmla="*/ 2147483647 h 1424"/>
                <a:gd name="T76" fmla="*/ 2147483647 w 1295"/>
                <a:gd name="T77" fmla="*/ 2147483647 h 1424"/>
                <a:gd name="T78" fmla="*/ 2147483647 w 1295"/>
                <a:gd name="T79" fmla="*/ 2147483647 h 1424"/>
                <a:gd name="T80" fmla="*/ 2147483647 w 1295"/>
                <a:gd name="T81" fmla="*/ 2147483647 h 1424"/>
                <a:gd name="T82" fmla="*/ 2147483647 w 1295"/>
                <a:gd name="T83" fmla="*/ 2147483647 h 14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5"/>
                <a:gd name="T127" fmla="*/ 0 h 1424"/>
                <a:gd name="T128" fmla="*/ 1295 w 1295"/>
                <a:gd name="T129" fmla="*/ 1424 h 14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5" h="1424">
                  <a:moveTo>
                    <a:pt x="640" y="1295"/>
                  </a:moveTo>
                  <a:lnTo>
                    <a:pt x="640" y="1295"/>
                  </a:lnTo>
                  <a:lnTo>
                    <a:pt x="640" y="1294"/>
                  </a:lnTo>
                  <a:lnTo>
                    <a:pt x="640" y="1261"/>
                  </a:lnTo>
                  <a:lnTo>
                    <a:pt x="636" y="1228"/>
                  </a:lnTo>
                  <a:lnTo>
                    <a:pt x="632" y="1196"/>
                  </a:lnTo>
                  <a:lnTo>
                    <a:pt x="626" y="1165"/>
                  </a:lnTo>
                  <a:lnTo>
                    <a:pt x="618" y="1134"/>
                  </a:lnTo>
                  <a:lnTo>
                    <a:pt x="611" y="1103"/>
                  </a:lnTo>
                  <a:lnTo>
                    <a:pt x="601" y="1075"/>
                  </a:lnTo>
                  <a:lnTo>
                    <a:pt x="590" y="1046"/>
                  </a:lnTo>
                  <a:lnTo>
                    <a:pt x="576" y="1017"/>
                  </a:lnTo>
                  <a:lnTo>
                    <a:pt x="563" y="990"/>
                  </a:lnTo>
                  <a:lnTo>
                    <a:pt x="545" y="963"/>
                  </a:lnTo>
                  <a:lnTo>
                    <a:pt x="530" y="936"/>
                  </a:lnTo>
                  <a:lnTo>
                    <a:pt x="513" y="911"/>
                  </a:lnTo>
                  <a:lnTo>
                    <a:pt x="494" y="886"/>
                  </a:lnTo>
                  <a:lnTo>
                    <a:pt x="472" y="863"/>
                  </a:lnTo>
                  <a:lnTo>
                    <a:pt x="451" y="842"/>
                  </a:lnTo>
                  <a:lnTo>
                    <a:pt x="430" y="821"/>
                  </a:lnTo>
                  <a:lnTo>
                    <a:pt x="405" y="800"/>
                  </a:lnTo>
                  <a:lnTo>
                    <a:pt x="382" y="781"/>
                  </a:lnTo>
                  <a:lnTo>
                    <a:pt x="357" y="763"/>
                  </a:lnTo>
                  <a:lnTo>
                    <a:pt x="330" y="746"/>
                  </a:lnTo>
                  <a:lnTo>
                    <a:pt x="303" y="731"/>
                  </a:lnTo>
                  <a:lnTo>
                    <a:pt x="277" y="717"/>
                  </a:lnTo>
                  <a:lnTo>
                    <a:pt x="248" y="704"/>
                  </a:lnTo>
                  <a:lnTo>
                    <a:pt x="219" y="692"/>
                  </a:lnTo>
                  <a:lnTo>
                    <a:pt x="190" y="683"/>
                  </a:lnTo>
                  <a:lnTo>
                    <a:pt x="159" y="675"/>
                  </a:lnTo>
                  <a:lnTo>
                    <a:pt x="129" y="667"/>
                  </a:lnTo>
                  <a:lnTo>
                    <a:pt x="98" y="661"/>
                  </a:lnTo>
                  <a:lnTo>
                    <a:pt x="65" y="658"/>
                  </a:lnTo>
                  <a:lnTo>
                    <a:pt x="33" y="656"/>
                  </a:lnTo>
                  <a:lnTo>
                    <a:pt x="0" y="654"/>
                  </a:lnTo>
                  <a:lnTo>
                    <a:pt x="0" y="652"/>
                  </a:lnTo>
                  <a:lnTo>
                    <a:pt x="63" y="492"/>
                  </a:lnTo>
                  <a:lnTo>
                    <a:pt x="127" y="329"/>
                  </a:lnTo>
                  <a:lnTo>
                    <a:pt x="63" y="16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7" y="2"/>
                  </a:lnTo>
                  <a:lnTo>
                    <a:pt x="133" y="6"/>
                  </a:lnTo>
                  <a:lnTo>
                    <a:pt x="196" y="16"/>
                  </a:lnTo>
                  <a:lnTo>
                    <a:pt x="259" y="27"/>
                  </a:lnTo>
                  <a:lnTo>
                    <a:pt x="323" y="41"/>
                  </a:lnTo>
                  <a:lnTo>
                    <a:pt x="384" y="58"/>
                  </a:lnTo>
                  <a:lnTo>
                    <a:pt x="444" y="79"/>
                  </a:lnTo>
                  <a:lnTo>
                    <a:pt x="501" y="102"/>
                  </a:lnTo>
                  <a:lnTo>
                    <a:pt x="559" y="127"/>
                  </a:lnTo>
                  <a:lnTo>
                    <a:pt x="615" y="156"/>
                  </a:lnTo>
                  <a:lnTo>
                    <a:pt x="668" y="187"/>
                  </a:lnTo>
                  <a:lnTo>
                    <a:pt x="722" y="221"/>
                  </a:lnTo>
                  <a:lnTo>
                    <a:pt x="772" y="258"/>
                  </a:lnTo>
                  <a:lnTo>
                    <a:pt x="822" y="296"/>
                  </a:lnTo>
                  <a:lnTo>
                    <a:pt x="868" y="337"/>
                  </a:lnTo>
                  <a:lnTo>
                    <a:pt x="912" y="379"/>
                  </a:lnTo>
                  <a:lnTo>
                    <a:pt x="957" y="425"/>
                  </a:lnTo>
                  <a:lnTo>
                    <a:pt x="997" y="471"/>
                  </a:lnTo>
                  <a:lnTo>
                    <a:pt x="1035" y="521"/>
                  </a:lnTo>
                  <a:lnTo>
                    <a:pt x="1072" y="571"/>
                  </a:lnTo>
                  <a:lnTo>
                    <a:pt x="1104" y="623"/>
                  </a:lnTo>
                  <a:lnTo>
                    <a:pt x="1137" y="677"/>
                  </a:lnTo>
                  <a:lnTo>
                    <a:pt x="1164" y="732"/>
                  </a:lnTo>
                  <a:lnTo>
                    <a:pt x="1191" y="790"/>
                  </a:lnTo>
                  <a:lnTo>
                    <a:pt x="1214" y="850"/>
                  </a:lnTo>
                  <a:lnTo>
                    <a:pt x="1235" y="909"/>
                  </a:lnTo>
                  <a:lnTo>
                    <a:pt x="1252" y="971"/>
                  </a:lnTo>
                  <a:lnTo>
                    <a:pt x="1266" y="1032"/>
                  </a:lnTo>
                  <a:lnTo>
                    <a:pt x="1277" y="1096"/>
                  </a:lnTo>
                  <a:lnTo>
                    <a:pt x="1287" y="1161"/>
                  </a:lnTo>
                  <a:lnTo>
                    <a:pt x="1291" y="1226"/>
                  </a:lnTo>
                  <a:lnTo>
                    <a:pt x="1293" y="1294"/>
                  </a:lnTo>
                  <a:lnTo>
                    <a:pt x="1295" y="1294"/>
                  </a:lnTo>
                  <a:lnTo>
                    <a:pt x="1131" y="1359"/>
                  </a:lnTo>
                  <a:lnTo>
                    <a:pt x="968" y="1424"/>
                  </a:lnTo>
                  <a:lnTo>
                    <a:pt x="803" y="1359"/>
                  </a:lnTo>
                  <a:lnTo>
                    <a:pt x="640" y="129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lIns="103873" tIns="51937" rIns="103873" bIns="51937" anchor="ctr"/>
            <a:lstStyle/>
            <a:p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Trebuchet MS" panose="020B0603020202020204" pitchFamily="34" charset="0"/>
              </a:endParaRPr>
            </a:p>
          </p:txBody>
        </p:sp>
        <p:sp>
          <p:nvSpPr>
            <p:cNvPr id="38" name="CircleSegment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5892077" y="3817940"/>
              <a:ext cx="2240747" cy="2039937"/>
            </a:xfrm>
            <a:custGeom>
              <a:avLst/>
              <a:gdLst>
                <a:gd name="T0" fmla="*/ 2147483647 w 1422"/>
                <a:gd name="T1" fmla="*/ 2147483647 h 1294"/>
                <a:gd name="T2" fmla="*/ 2147483647 w 1422"/>
                <a:gd name="T3" fmla="*/ 2147483647 h 1294"/>
                <a:gd name="T4" fmla="*/ 2147483647 w 1422"/>
                <a:gd name="T5" fmla="*/ 2147483647 h 1294"/>
                <a:gd name="T6" fmla="*/ 2147483647 w 1422"/>
                <a:gd name="T7" fmla="*/ 2147483647 h 1294"/>
                <a:gd name="T8" fmla="*/ 2147483647 w 1422"/>
                <a:gd name="T9" fmla="*/ 2147483647 h 1294"/>
                <a:gd name="T10" fmla="*/ 2147483647 w 1422"/>
                <a:gd name="T11" fmla="*/ 2147483647 h 1294"/>
                <a:gd name="T12" fmla="*/ 2147483647 w 1422"/>
                <a:gd name="T13" fmla="*/ 2147483647 h 1294"/>
                <a:gd name="T14" fmla="*/ 2147483647 w 1422"/>
                <a:gd name="T15" fmla="*/ 2147483647 h 1294"/>
                <a:gd name="T16" fmla="*/ 2147483647 w 1422"/>
                <a:gd name="T17" fmla="*/ 2147483647 h 1294"/>
                <a:gd name="T18" fmla="*/ 2147483647 w 1422"/>
                <a:gd name="T19" fmla="*/ 2147483647 h 1294"/>
                <a:gd name="T20" fmla="*/ 2147483647 w 1422"/>
                <a:gd name="T21" fmla="*/ 2147483647 h 1294"/>
                <a:gd name="T22" fmla="*/ 2147483647 w 1422"/>
                <a:gd name="T23" fmla="*/ 2147483647 h 1294"/>
                <a:gd name="T24" fmla="*/ 2147483647 w 1422"/>
                <a:gd name="T25" fmla="*/ 2147483647 h 1294"/>
                <a:gd name="T26" fmla="*/ 2147483647 w 1422"/>
                <a:gd name="T27" fmla="*/ 2147483647 h 1294"/>
                <a:gd name="T28" fmla="*/ 2147483647 w 1422"/>
                <a:gd name="T29" fmla="*/ 2147483647 h 1294"/>
                <a:gd name="T30" fmla="*/ 2147483647 w 1422"/>
                <a:gd name="T31" fmla="*/ 2147483647 h 1294"/>
                <a:gd name="T32" fmla="*/ 2147483647 w 1422"/>
                <a:gd name="T33" fmla="*/ 2147483647 h 1294"/>
                <a:gd name="T34" fmla="*/ 2147483647 w 1422"/>
                <a:gd name="T35" fmla="*/ 2147483647 h 1294"/>
                <a:gd name="T36" fmla="*/ 2147483647 w 1422"/>
                <a:gd name="T37" fmla="*/ 2147483647 h 1294"/>
                <a:gd name="T38" fmla="*/ 2147483647 w 1422"/>
                <a:gd name="T39" fmla="*/ 0 h 1294"/>
                <a:gd name="T40" fmla="*/ 2147483647 w 1422"/>
                <a:gd name="T41" fmla="*/ 2147483647 h 1294"/>
                <a:gd name="T42" fmla="*/ 2147483647 w 1422"/>
                <a:gd name="T43" fmla="*/ 2147483647 h 1294"/>
                <a:gd name="T44" fmla="*/ 2147483647 w 1422"/>
                <a:gd name="T45" fmla="*/ 2147483647 h 1294"/>
                <a:gd name="T46" fmla="*/ 2147483647 w 1422"/>
                <a:gd name="T47" fmla="*/ 2147483647 h 1294"/>
                <a:gd name="T48" fmla="*/ 2147483647 w 1422"/>
                <a:gd name="T49" fmla="*/ 2147483647 h 1294"/>
                <a:gd name="T50" fmla="*/ 2147483647 w 1422"/>
                <a:gd name="T51" fmla="*/ 2147483647 h 1294"/>
                <a:gd name="T52" fmla="*/ 2147483647 w 1422"/>
                <a:gd name="T53" fmla="*/ 2147483647 h 1294"/>
                <a:gd name="T54" fmla="*/ 2147483647 w 1422"/>
                <a:gd name="T55" fmla="*/ 2147483647 h 1294"/>
                <a:gd name="T56" fmla="*/ 2147483647 w 1422"/>
                <a:gd name="T57" fmla="*/ 2147483647 h 1294"/>
                <a:gd name="T58" fmla="*/ 2147483647 w 1422"/>
                <a:gd name="T59" fmla="*/ 2147483647 h 1294"/>
                <a:gd name="T60" fmla="*/ 2147483647 w 1422"/>
                <a:gd name="T61" fmla="*/ 2147483647 h 1294"/>
                <a:gd name="T62" fmla="*/ 2147483647 w 1422"/>
                <a:gd name="T63" fmla="*/ 2147483647 h 1294"/>
                <a:gd name="T64" fmla="*/ 2147483647 w 1422"/>
                <a:gd name="T65" fmla="*/ 2147483647 h 1294"/>
                <a:gd name="T66" fmla="*/ 2147483647 w 1422"/>
                <a:gd name="T67" fmla="*/ 2147483647 h 1294"/>
                <a:gd name="T68" fmla="*/ 2147483647 w 1422"/>
                <a:gd name="T69" fmla="*/ 2147483647 h 1294"/>
                <a:gd name="T70" fmla="*/ 2147483647 w 1422"/>
                <a:gd name="T71" fmla="*/ 2147483647 h 1294"/>
                <a:gd name="T72" fmla="*/ 2147483647 w 1422"/>
                <a:gd name="T73" fmla="*/ 2147483647 h 1294"/>
                <a:gd name="T74" fmla="*/ 2147483647 w 1422"/>
                <a:gd name="T75" fmla="*/ 2147483647 h 1294"/>
                <a:gd name="T76" fmla="*/ 2147483647 w 1422"/>
                <a:gd name="T77" fmla="*/ 2147483647 h 1294"/>
                <a:gd name="T78" fmla="*/ 2147483647 w 1422"/>
                <a:gd name="T79" fmla="*/ 2147483647 h 1294"/>
                <a:gd name="T80" fmla="*/ 2147483647 w 1422"/>
                <a:gd name="T81" fmla="*/ 2147483647 h 1294"/>
                <a:gd name="T82" fmla="*/ 0 w 1422"/>
                <a:gd name="T83" fmla="*/ 2147483647 h 12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2"/>
                <a:gd name="T127" fmla="*/ 0 h 1294"/>
                <a:gd name="T128" fmla="*/ 1422 w 1422"/>
                <a:gd name="T129" fmla="*/ 1294 h 12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2" h="1294">
                  <a:moveTo>
                    <a:pt x="0" y="965"/>
                  </a:moveTo>
                  <a:lnTo>
                    <a:pt x="66" y="802"/>
                  </a:lnTo>
                  <a:lnTo>
                    <a:pt x="129" y="642"/>
                  </a:lnTo>
                  <a:lnTo>
                    <a:pt x="129" y="640"/>
                  </a:lnTo>
                  <a:lnTo>
                    <a:pt x="131" y="640"/>
                  </a:lnTo>
                  <a:lnTo>
                    <a:pt x="131" y="638"/>
                  </a:lnTo>
                  <a:lnTo>
                    <a:pt x="131" y="640"/>
                  </a:lnTo>
                  <a:lnTo>
                    <a:pt x="164" y="638"/>
                  </a:lnTo>
                  <a:lnTo>
                    <a:pt x="196" y="636"/>
                  </a:lnTo>
                  <a:lnTo>
                    <a:pt x="227" y="633"/>
                  </a:lnTo>
                  <a:lnTo>
                    <a:pt x="260" y="627"/>
                  </a:lnTo>
                  <a:lnTo>
                    <a:pt x="290" y="619"/>
                  </a:lnTo>
                  <a:lnTo>
                    <a:pt x="319" y="610"/>
                  </a:lnTo>
                  <a:lnTo>
                    <a:pt x="350" y="600"/>
                  </a:lnTo>
                  <a:lnTo>
                    <a:pt x="379" y="588"/>
                  </a:lnTo>
                  <a:lnTo>
                    <a:pt x="408" y="575"/>
                  </a:lnTo>
                  <a:lnTo>
                    <a:pt x="434" y="562"/>
                  </a:lnTo>
                  <a:lnTo>
                    <a:pt x="461" y="546"/>
                  </a:lnTo>
                  <a:lnTo>
                    <a:pt x="486" y="529"/>
                  </a:lnTo>
                  <a:lnTo>
                    <a:pt x="511" y="512"/>
                  </a:lnTo>
                  <a:lnTo>
                    <a:pt x="536" y="492"/>
                  </a:lnTo>
                  <a:lnTo>
                    <a:pt x="559" y="473"/>
                  </a:lnTo>
                  <a:lnTo>
                    <a:pt x="582" y="452"/>
                  </a:lnTo>
                  <a:lnTo>
                    <a:pt x="603" y="429"/>
                  </a:lnTo>
                  <a:lnTo>
                    <a:pt x="623" y="406"/>
                  </a:lnTo>
                  <a:lnTo>
                    <a:pt x="642" y="381"/>
                  </a:lnTo>
                  <a:lnTo>
                    <a:pt x="659" y="356"/>
                  </a:lnTo>
                  <a:lnTo>
                    <a:pt x="676" y="331"/>
                  </a:lnTo>
                  <a:lnTo>
                    <a:pt x="692" y="304"/>
                  </a:lnTo>
                  <a:lnTo>
                    <a:pt x="705" y="277"/>
                  </a:lnTo>
                  <a:lnTo>
                    <a:pt x="719" y="248"/>
                  </a:lnTo>
                  <a:lnTo>
                    <a:pt x="730" y="219"/>
                  </a:lnTo>
                  <a:lnTo>
                    <a:pt x="740" y="189"/>
                  </a:lnTo>
                  <a:lnTo>
                    <a:pt x="747" y="160"/>
                  </a:lnTo>
                  <a:lnTo>
                    <a:pt x="755" y="127"/>
                  </a:lnTo>
                  <a:lnTo>
                    <a:pt x="761" y="97"/>
                  </a:lnTo>
                  <a:lnTo>
                    <a:pt x="765" y="66"/>
                  </a:lnTo>
                  <a:lnTo>
                    <a:pt x="769" y="33"/>
                  </a:lnTo>
                  <a:lnTo>
                    <a:pt x="769" y="0"/>
                  </a:lnTo>
                  <a:lnTo>
                    <a:pt x="932" y="64"/>
                  </a:lnTo>
                  <a:lnTo>
                    <a:pt x="1097" y="129"/>
                  </a:lnTo>
                  <a:lnTo>
                    <a:pt x="1260" y="64"/>
                  </a:lnTo>
                  <a:lnTo>
                    <a:pt x="1422" y="0"/>
                  </a:lnTo>
                  <a:lnTo>
                    <a:pt x="1420" y="66"/>
                  </a:lnTo>
                  <a:lnTo>
                    <a:pt x="1416" y="131"/>
                  </a:lnTo>
                  <a:lnTo>
                    <a:pt x="1406" y="196"/>
                  </a:lnTo>
                  <a:lnTo>
                    <a:pt x="1395" y="260"/>
                  </a:lnTo>
                  <a:lnTo>
                    <a:pt x="1381" y="323"/>
                  </a:lnTo>
                  <a:lnTo>
                    <a:pt x="1364" y="383"/>
                  </a:lnTo>
                  <a:lnTo>
                    <a:pt x="1343" y="444"/>
                  </a:lnTo>
                  <a:lnTo>
                    <a:pt x="1320" y="502"/>
                  </a:lnTo>
                  <a:lnTo>
                    <a:pt x="1295" y="560"/>
                  </a:lnTo>
                  <a:lnTo>
                    <a:pt x="1266" y="615"/>
                  </a:lnTo>
                  <a:lnTo>
                    <a:pt x="1235" y="669"/>
                  </a:lnTo>
                  <a:lnTo>
                    <a:pt x="1201" y="721"/>
                  </a:lnTo>
                  <a:lnTo>
                    <a:pt x="1164" y="773"/>
                  </a:lnTo>
                  <a:lnTo>
                    <a:pt x="1126" y="821"/>
                  </a:lnTo>
                  <a:lnTo>
                    <a:pt x="1086" y="869"/>
                  </a:lnTo>
                  <a:lnTo>
                    <a:pt x="1043" y="913"/>
                  </a:lnTo>
                  <a:lnTo>
                    <a:pt x="997" y="955"/>
                  </a:lnTo>
                  <a:lnTo>
                    <a:pt x="951" y="998"/>
                  </a:lnTo>
                  <a:lnTo>
                    <a:pt x="903" y="1036"/>
                  </a:lnTo>
                  <a:lnTo>
                    <a:pt x="851" y="1071"/>
                  </a:lnTo>
                  <a:lnTo>
                    <a:pt x="799" y="1105"/>
                  </a:lnTo>
                  <a:lnTo>
                    <a:pt x="746" y="1136"/>
                  </a:lnTo>
                  <a:lnTo>
                    <a:pt x="690" y="1165"/>
                  </a:lnTo>
                  <a:lnTo>
                    <a:pt x="632" y="1192"/>
                  </a:lnTo>
                  <a:lnTo>
                    <a:pt x="575" y="1215"/>
                  </a:lnTo>
                  <a:lnTo>
                    <a:pt x="513" y="1234"/>
                  </a:lnTo>
                  <a:lnTo>
                    <a:pt x="454" y="1253"/>
                  </a:lnTo>
                  <a:lnTo>
                    <a:pt x="390" y="1267"/>
                  </a:lnTo>
                  <a:lnTo>
                    <a:pt x="327" y="1278"/>
                  </a:lnTo>
                  <a:lnTo>
                    <a:pt x="262" y="1286"/>
                  </a:lnTo>
                  <a:lnTo>
                    <a:pt x="196" y="1292"/>
                  </a:lnTo>
                  <a:lnTo>
                    <a:pt x="131" y="1294"/>
                  </a:lnTo>
                  <a:lnTo>
                    <a:pt x="129" y="1294"/>
                  </a:lnTo>
                  <a:lnTo>
                    <a:pt x="129" y="1290"/>
                  </a:lnTo>
                  <a:lnTo>
                    <a:pt x="66" y="1130"/>
                  </a:lnTo>
                  <a:lnTo>
                    <a:pt x="0" y="96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rnd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103873" tIns="51937" rIns="103873" bIns="51937"/>
            <a:lstStyle/>
            <a:p>
              <a:pPr marL="207373"/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Trebuchet MS" panose="020B0603020202020204" pitchFamily="34" charset="0"/>
              </a:endParaRPr>
            </a:p>
            <a:p>
              <a:pPr marL="207373" algn="ctr"/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Trebuchet MS" panose="020B0603020202020204" pitchFamily="34" charset="0"/>
              </a:endParaRPr>
            </a:p>
            <a:p>
              <a:pPr marL="207373" algn="ctr"/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Trebuchet MS" panose="020B0603020202020204" pitchFamily="34" charset="0"/>
              </a:endParaRPr>
            </a:p>
            <a:p>
              <a:pPr marL="207373" algn="ctr"/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Trebuchet MS" panose="020B0603020202020204" pitchFamily="34" charset="0"/>
              </a:endParaRPr>
            </a:p>
            <a:p>
              <a:pPr marL="207373" algn="ctr"/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" name="CircleSegment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4056000" y="3613151"/>
              <a:ext cx="2040793" cy="2244725"/>
            </a:xfrm>
            <a:custGeom>
              <a:avLst/>
              <a:gdLst>
                <a:gd name="T0" fmla="*/ 2147483647 w 1295"/>
                <a:gd name="T1" fmla="*/ 2147483647 h 1424"/>
                <a:gd name="T2" fmla="*/ 2147483647 w 1295"/>
                <a:gd name="T3" fmla="*/ 2147483647 h 1424"/>
                <a:gd name="T4" fmla="*/ 2147483647 w 1295"/>
                <a:gd name="T5" fmla="*/ 2147483647 h 1424"/>
                <a:gd name="T6" fmla="*/ 2147483647 w 1295"/>
                <a:gd name="T7" fmla="*/ 2147483647 h 1424"/>
                <a:gd name="T8" fmla="*/ 2147483647 w 1295"/>
                <a:gd name="T9" fmla="*/ 2147483647 h 1424"/>
                <a:gd name="T10" fmla="*/ 2147483647 w 1295"/>
                <a:gd name="T11" fmla="*/ 2147483647 h 1424"/>
                <a:gd name="T12" fmla="*/ 2147483647 w 1295"/>
                <a:gd name="T13" fmla="*/ 2147483647 h 1424"/>
                <a:gd name="T14" fmla="*/ 2147483647 w 1295"/>
                <a:gd name="T15" fmla="*/ 2147483647 h 1424"/>
                <a:gd name="T16" fmla="*/ 2147483647 w 1295"/>
                <a:gd name="T17" fmla="*/ 2147483647 h 1424"/>
                <a:gd name="T18" fmla="*/ 2147483647 w 1295"/>
                <a:gd name="T19" fmla="*/ 2147483647 h 1424"/>
                <a:gd name="T20" fmla="*/ 2147483647 w 1295"/>
                <a:gd name="T21" fmla="*/ 2147483647 h 1424"/>
                <a:gd name="T22" fmla="*/ 2147483647 w 1295"/>
                <a:gd name="T23" fmla="*/ 2147483647 h 1424"/>
                <a:gd name="T24" fmla="*/ 2147483647 w 1295"/>
                <a:gd name="T25" fmla="*/ 2147483647 h 1424"/>
                <a:gd name="T26" fmla="*/ 2147483647 w 1295"/>
                <a:gd name="T27" fmla="*/ 2147483647 h 1424"/>
                <a:gd name="T28" fmla="*/ 2147483647 w 1295"/>
                <a:gd name="T29" fmla="*/ 2147483647 h 1424"/>
                <a:gd name="T30" fmla="*/ 2147483647 w 1295"/>
                <a:gd name="T31" fmla="*/ 2147483647 h 1424"/>
                <a:gd name="T32" fmla="*/ 2147483647 w 1295"/>
                <a:gd name="T33" fmla="*/ 2147483647 h 1424"/>
                <a:gd name="T34" fmla="*/ 2147483647 w 1295"/>
                <a:gd name="T35" fmla="*/ 2147483647 h 1424"/>
                <a:gd name="T36" fmla="*/ 2147483647 w 1295"/>
                <a:gd name="T37" fmla="*/ 2147483647 h 1424"/>
                <a:gd name="T38" fmla="*/ 2147483647 w 1295"/>
                <a:gd name="T39" fmla="*/ 2147483647 h 1424"/>
                <a:gd name="T40" fmla="*/ 2147483647 w 1295"/>
                <a:gd name="T41" fmla="*/ 2147483647 h 1424"/>
                <a:gd name="T42" fmla="*/ 2147483647 w 1295"/>
                <a:gd name="T43" fmla="*/ 2147483647 h 1424"/>
                <a:gd name="T44" fmla="*/ 2147483647 w 1295"/>
                <a:gd name="T45" fmla="*/ 2147483647 h 1424"/>
                <a:gd name="T46" fmla="*/ 2147483647 w 1295"/>
                <a:gd name="T47" fmla="*/ 2147483647 h 1424"/>
                <a:gd name="T48" fmla="*/ 2147483647 w 1295"/>
                <a:gd name="T49" fmla="*/ 2147483647 h 1424"/>
                <a:gd name="T50" fmla="*/ 2147483647 w 1295"/>
                <a:gd name="T51" fmla="*/ 2147483647 h 1424"/>
                <a:gd name="T52" fmla="*/ 2147483647 w 1295"/>
                <a:gd name="T53" fmla="*/ 2147483647 h 1424"/>
                <a:gd name="T54" fmla="*/ 2147483647 w 1295"/>
                <a:gd name="T55" fmla="*/ 2147483647 h 1424"/>
                <a:gd name="T56" fmla="*/ 2147483647 w 1295"/>
                <a:gd name="T57" fmla="*/ 2147483647 h 1424"/>
                <a:gd name="T58" fmla="*/ 2147483647 w 1295"/>
                <a:gd name="T59" fmla="*/ 2147483647 h 1424"/>
                <a:gd name="T60" fmla="*/ 2147483647 w 1295"/>
                <a:gd name="T61" fmla="*/ 2147483647 h 1424"/>
                <a:gd name="T62" fmla="*/ 2147483647 w 1295"/>
                <a:gd name="T63" fmla="*/ 2147483647 h 1424"/>
                <a:gd name="T64" fmla="*/ 2147483647 w 1295"/>
                <a:gd name="T65" fmla="*/ 2147483647 h 1424"/>
                <a:gd name="T66" fmla="*/ 2147483647 w 1295"/>
                <a:gd name="T67" fmla="*/ 2147483647 h 1424"/>
                <a:gd name="T68" fmla="*/ 2147483647 w 1295"/>
                <a:gd name="T69" fmla="*/ 2147483647 h 1424"/>
                <a:gd name="T70" fmla="*/ 2147483647 w 1295"/>
                <a:gd name="T71" fmla="*/ 2147483647 h 1424"/>
                <a:gd name="T72" fmla="*/ 2147483647 w 1295"/>
                <a:gd name="T73" fmla="*/ 2147483647 h 1424"/>
                <a:gd name="T74" fmla="*/ 2147483647 w 1295"/>
                <a:gd name="T75" fmla="*/ 2147483647 h 1424"/>
                <a:gd name="T76" fmla="*/ 2147483647 w 1295"/>
                <a:gd name="T77" fmla="*/ 2147483647 h 1424"/>
                <a:gd name="T78" fmla="*/ 0 w 1295"/>
                <a:gd name="T79" fmla="*/ 2147483647 h 1424"/>
                <a:gd name="T80" fmla="*/ 2147483647 w 1295"/>
                <a:gd name="T81" fmla="*/ 0 h 1424"/>
                <a:gd name="T82" fmla="*/ 2147483647 w 1295"/>
                <a:gd name="T83" fmla="*/ 2147483647 h 14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5"/>
                <a:gd name="T127" fmla="*/ 0 h 1424"/>
                <a:gd name="T128" fmla="*/ 1295 w 1295"/>
                <a:gd name="T129" fmla="*/ 1424 h 14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5" h="1424">
                  <a:moveTo>
                    <a:pt x="655" y="129"/>
                  </a:moveTo>
                  <a:lnTo>
                    <a:pt x="655" y="129"/>
                  </a:lnTo>
                  <a:lnTo>
                    <a:pt x="655" y="130"/>
                  </a:lnTo>
                  <a:lnTo>
                    <a:pt x="655" y="163"/>
                  </a:lnTo>
                  <a:lnTo>
                    <a:pt x="659" y="196"/>
                  </a:lnTo>
                  <a:lnTo>
                    <a:pt x="663" y="228"/>
                  </a:lnTo>
                  <a:lnTo>
                    <a:pt x="669" y="259"/>
                  </a:lnTo>
                  <a:lnTo>
                    <a:pt x="677" y="290"/>
                  </a:lnTo>
                  <a:lnTo>
                    <a:pt x="684" y="321"/>
                  </a:lnTo>
                  <a:lnTo>
                    <a:pt x="694" y="349"/>
                  </a:lnTo>
                  <a:lnTo>
                    <a:pt x="705" y="378"/>
                  </a:lnTo>
                  <a:lnTo>
                    <a:pt x="719" y="407"/>
                  </a:lnTo>
                  <a:lnTo>
                    <a:pt x="732" y="434"/>
                  </a:lnTo>
                  <a:lnTo>
                    <a:pt x="748" y="461"/>
                  </a:lnTo>
                  <a:lnTo>
                    <a:pt x="765" y="488"/>
                  </a:lnTo>
                  <a:lnTo>
                    <a:pt x="782" y="513"/>
                  </a:lnTo>
                  <a:lnTo>
                    <a:pt x="801" y="538"/>
                  </a:lnTo>
                  <a:lnTo>
                    <a:pt x="823" y="561"/>
                  </a:lnTo>
                  <a:lnTo>
                    <a:pt x="844" y="582"/>
                  </a:lnTo>
                  <a:lnTo>
                    <a:pt x="865" y="603"/>
                  </a:lnTo>
                  <a:lnTo>
                    <a:pt x="890" y="624"/>
                  </a:lnTo>
                  <a:lnTo>
                    <a:pt x="913" y="643"/>
                  </a:lnTo>
                  <a:lnTo>
                    <a:pt x="938" y="661"/>
                  </a:lnTo>
                  <a:lnTo>
                    <a:pt x="965" y="678"/>
                  </a:lnTo>
                  <a:lnTo>
                    <a:pt x="992" y="693"/>
                  </a:lnTo>
                  <a:lnTo>
                    <a:pt x="1018" y="707"/>
                  </a:lnTo>
                  <a:lnTo>
                    <a:pt x="1047" y="720"/>
                  </a:lnTo>
                  <a:lnTo>
                    <a:pt x="1076" y="732"/>
                  </a:lnTo>
                  <a:lnTo>
                    <a:pt x="1105" y="741"/>
                  </a:lnTo>
                  <a:lnTo>
                    <a:pt x="1136" y="749"/>
                  </a:lnTo>
                  <a:lnTo>
                    <a:pt x="1166" y="757"/>
                  </a:lnTo>
                  <a:lnTo>
                    <a:pt x="1197" y="763"/>
                  </a:lnTo>
                  <a:lnTo>
                    <a:pt x="1230" y="766"/>
                  </a:lnTo>
                  <a:lnTo>
                    <a:pt x="1262" y="768"/>
                  </a:lnTo>
                  <a:lnTo>
                    <a:pt x="1295" y="770"/>
                  </a:lnTo>
                  <a:lnTo>
                    <a:pt x="1295" y="772"/>
                  </a:lnTo>
                  <a:lnTo>
                    <a:pt x="1232" y="932"/>
                  </a:lnTo>
                  <a:lnTo>
                    <a:pt x="1168" y="1095"/>
                  </a:lnTo>
                  <a:lnTo>
                    <a:pt x="1232" y="1260"/>
                  </a:lnTo>
                  <a:lnTo>
                    <a:pt x="1295" y="1420"/>
                  </a:lnTo>
                  <a:lnTo>
                    <a:pt x="1295" y="1424"/>
                  </a:lnTo>
                  <a:lnTo>
                    <a:pt x="1228" y="1422"/>
                  </a:lnTo>
                  <a:lnTo>
                    <a:pt x="1162" y="1418"/>
                  </a:lnTo>
                  <a:lnTo>
                    <a:pt x="1099" y="1408"/>
                  </a:lnTo>
                  <a:lnTo>
                    <a:pt x="1036" y="1397"/>
                  </a:lnTo>
                  <a:lnTo>
                    <a:pt x="972" y="1383"/>
                  </a:lnTo>
                  <a:lnTo>
                    <a:pt x="911" y="1366"/>
                  </a:lnTo>
                  <a:lnTo>
                    <a:pt x="851" y="1345"/>
                  </a:lnTo>
                  <a:lnTo>
                    <a:pt x="794" y="1322"/>
                  </a:lnTo>
                  <a:lnTo>
                    <a:pt x="736" y="1297"/>
                  </a:lnTo>
                  <a:lnTo>
                    <a:pt x="680" y="1268"/>
                  </a:lnTo>
                  <a:lnTo>
                    <a:pt x="627" y="1237"/>
                  </a:lnTo>
                  <a:lnTo>
                    <a:pt x="573" y="1203"/>
                  </a:lnTo>
                  <a:lnTo>
                    <a:pt x="523" y="1166"/>
                  </a:lnTo>
                  <a:lnTo>
                    <a:pt x="473" y="1128"/>
                  </a:lnTo>
                  <a:lnTo>
                    <a:pt x="427" y="1087"/>
                  </a:lnTo>
                  <a:lnTo>
                    <a:pt x="383" y="1045"/>
                  </a:lnTo>
                  <a:lnTo>
                    <a:pt x="338" y="999"/>
                  </a:lnTo>
                  <a:lnTo>
                    <a:pt x="298" y="953"/>
                  </a:lnTo>
                  <a:lnTo>
                    <a:pt x="260" y="903"/>
                  </a:lnTo>
                  <a:lnTo>
                    <a:pt x="223" y="853"/>
                  </a:lnTo>
                  <a:lnTo>
                    <a:pt x="191" y="801"/>
                  </a:lnTo>
                  <a:lnTo>
                    <a:pt x="158" y="747"/>
                  </a:lnTo>
                  <a:lnTo>
                    <a:pt x="131" y="692"/>
                  </a:lnTo>
                  <a:lnTo>
                    <a:pt x="104" y="634"/>
                  </a:lnTo>
                  <a:lnTo>
                    <a:pt x="81" y="574"/>
                  </a:lnTo>
                  <a:lnTo>
                    <a:pt x="60" y="515"/>
                  </a:lnTo>
                  <a:lnTo>
                    <a:pt x="43" y="453"/>
                  </a:lnTo>
                  <a:lnTo>
                    <a:pt x="29" y="392"/>
                  </a:lnTo>
                  <a:lnTo>
                    <a:pt x="18" y="328"/>
                  </a:lnTo>
                  <a:lnTo>
                    <a:pt x="8" y="263"/>
                  </a:lnTo>
                  <a:lnTo>
                    <a:pt x="4" y="198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164" y="65"/>
                  </a:lnTo>
                  <a:lnTo>
                    <a:pt x="327" y="0"/>
                  </a:lnTo>
                  <a:lnTo>
                    <a:pt x="492" y="65"/>
                  </a:lnTo>
                  <a:lnTo>
                    <a:pt x="655" y="129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lIns="103873" tIns="51937" rIns="103873" bIns="51937"/>
            <a:lstStyle/>
            <a:p>
              <a:pPr marL="508513" algn="ctr"/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Trebuchet MS" panose="020B0603020202020204" pitchFamily="34" charset="0"/>
              </a:endParaRPr>
            </a:p>
            <a:p>
              <a:pPr marL="508513" algn="ctr"/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Trebuchet MS" panose="020B0603020202020204" pitchFamily="34" charset="0"/>
              </a:endParaRPr>
            </a:p>
            <a:p>
              <a:pPr marL="508513"/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Trebuchet MS" panose="020B0603020202020204" pitchFamily="34" charset="0"/>
              </a:endParaRPr>
            </a:p>
            <a:p>
              <a:pPr marL="508513"/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Trebuchet MS" panose="020B0603020202020204" pitchFamily="34" charset="0"/>
              </a:endParaRPr>
            </a:p>
            <a:p>
              <a:pPr marL="508513"/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" name="CircleSegment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4059172" y="1778000"/>
              <a:ext cx="2240747" cy="2039939"/>
            </a:xfrm>
            <a:custGeom>
              <a:avLst/>
              <a:gdLst>
                <a:gd name="T0" fmla="*/ 2147483647 w 1422"/>
                <a:gd name="T1" fmla="*/ 2147483647 h 1294"/>
                <a:gd name="T2" fmla="*/ 2147483647 w 1422"/>
                <a:gd name="T3" fmla="*/ 2147483647 h 1294"/>
                <a:gd name="T4" fmla="*/ 2147483647 w 1422"/>
                <a:gd name="T5" fmla="*/ 2147483647 h 1294"/>
                <a:gd name="T6" fmla="*/ 2147483647 w 1422"/>
                <a:gd name="T7" fmla="*/ 2147483647 h 1294"/>
                <a:gd name="T8" fmla="*/ 2147483647 w 1422"/>
                <a:gd name="T9" fmla="*/ 2147483647 h 1294"/>
                <a:gd name="T10" fmla="*/ 2147483647 w 1422"/>
                <a:gd name="T11" fmla="*/ 2147483647 h 1294"/>
                <a:gd name="T12" fmla="*/ 2147483647 w 1422"/>
                <a:gd name="T13" fmla="*/ 2147483647 h 1294"/>
                <a:gd name="T14" fmla="*/ 2147483647 w 1422"/>
                <a:gd name="T15" fmla="*/ 2147483647 h 1294"/>
                <a:gd name="T16" fmla="*/ 2147483647 w 1422"/>
                <a:gd name="T17" fmla="*/ 2147483647 h 1294"/>
                <a:gd name="T18" fmla="*/ 2147483647 w 1422"/>
                <a:gd name="T19" fmla="*/ 2147483647 h 1294"/>
                <a:gd name="T20" fmla="*/ 2147483647 w 1422"/>
                <a:gd name="T21" fmla="*/ 2147483647 h 1294"/>
                <a:gd name="T22" fmla="*/ 2147483647 w 1422"/>
                <a:gd name="T23" fmla="*/ 2147483647 h 1294"/>
                <a:gd name="T24" fmla="*/ 2147483647 w 1422"/>
                <a:gd name="T25" fmla="*/ 2147483647 h 1294"/>
                <a:gd name="T26" fmla="*/ 2147483647 w 1422"/>
                <a:gd name="T27" fmla="*/ 2147483647 h 1294"/>
                <a:gd name="T28" fmla="*/ 2147483647 w 1422"/>
                <a:gd name="T29" fmla="*/ 2147483647 h 1294"/>
                <a:gd name="T30" fmla="*/ 2147483647 w 1422"/>
                <a:gd name="T31" fmla="*/ 2147483647 h 1294"/>
                <a:gd name="T32" fmla="*/ 2147483647 w 1422"/>
                <a:gd name="T33" fmla="*/ 2147483647 h 1294"/>
                <a:gd name="T34" fmla="*/ 2147483647 w 1422"/>
                <a:gd name="T35" fmla="*/ 2147483647 h 1294"/>
                <a:gd name="T36" fmla="*/ 2147483647 w 1422"/>
                <a:gd name="T37" fmla="*/ 2147483647 h 1294"/>
                <a:gd name="T38" fmla="*/ 2147483647 w 1422"/>
                <a:gd name="T39" fmla="*/ 2147483647 h 1294"/>
                <a:gd name="T40" fmla="*/ 2147483647 w 1422"/>
                <a:gd name="T41" fmla="*/ 2147483647 h 1294"/>
                <a:gd name="T42" fmla="*/ 2147483647 w 1422"/>
                <a:gd name="T43" fmla="*/ 2147483647 h 1294"/>
                <a:gd name="T44" fmla="*/ 2147483647 w 1422"/>
                <a:gd name="T45" fmla="*/ 2147483647 h 1294"/>
                <a:gd name="T46" fmla="*/ 2147483647 w 1422"/>
                <a:gd name="T47" fmla="*/ 2147483647 h 1294"/>
                <a:gd name="T48" fmla="*/ 2147483647 w 1422"/>
                <a:gd name="T49" fmla="*/ 2147483647 h 1294"/>
                <a:gd name="T50" fmla="*/ 2147483647 w 1422"/>
                <a:gd name="T51" fmla="*/ 2147483647 h 1294"/>
                <a:gd name="T52" fmla="*/ 2147483647 w 1422"/>
                <a:gd name="T53" fmla="*/ 2147483647 h 1294"/>
                <a:gd name="T54" fmla="*/ 2147483647 w 1422"/>
                <a:gd name="T55" fmla="*/ 2147483647 h 1294"/>
                <a:gd name="T56" fmla="*/ 2147483647 w 1422"/>
                <a:gd name="T57" fmla="*/ 2147483647 h 1294"/>
                <a:gd name="T58" fmla="*/ 2147483647 w 1422"/>
                <a:gd name="T59" fmla="*/ 2147483647 h 1294"/>
                <a:gd name="T60" fmla="*/ 2147483647 w 1422"/>
                <a:gd name="T61" fmla="*/ 2147483647 h 1294"/>
                <a:gd name="T62" fmla="*/ 2147483647 w 1422"/>
                <a:gd name="T63" fmla="*/ 2147483647 h 1294"/>
                <a:gd name="T64" fmla="*/ 2147483647 w 1422"/>
                <a:gd name="T65" fmla="*/ 2147483647 h 1294"/>
                <a:gd name="T66" fmla="*/ 2147483647 w 1422"/>
                <a:gd name="T67" fmla="*/ 2147483647 h 1294"/>
                <a:gd name="T68" fmla="*/ 2147483647 w 1422"/>
                <a:gd name="T69" fmla="*/ 2147483647 h 1294"/>
                <a:gd name="T70" fmla="*/ 2147483647 w 1422"/>
                <a:gd name="T71" fmla="*/ 2147483647 h 1294"/>
                <a:gd name="T72" fmla="*/ 2147483647 w 1422"/>
                <a:gd name="T73" fmla="*/ 2147483647 h 1294"/>
                <a:gd name="T74" fmla="*/ 2147483647 w 1422"/>
                <a:gd name="T75" fmla="*/ 2147483647 h 1294"/>
                <a:gd name="T76" fmla="*/ 2147483647 w 1422"/>
                <a:gd name="T77" fmla="*/ 0 h 1294"/>
                <a:gd name="T78" fmla="*/ 2147483647 w 1422"/>
                <a:gd name="T79" fmla="*/ 0 h 1294"/>
                <a:gd name="T80" fmla="*/ 2147483647 w 1422"/>
                <a:gd name="T81" fmla="*/ 2147483647 h 1294"/>
                <a:gd name="T82" fmla="*/ 2147483647 w 1422"/>
                <a:gd name="T83" fmla="*/ 2147483647 h 12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22"/>
                <a:gd name="T127" fmla="*/ 0 h 1294"/>
                <a:gd name="T128" fmla="*/ 1422 w 1422"/>
                <a:gd name="T129" fmla="*/ 1294 h 12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22" h="1294">
                  <a:moveTo>
                    <a:pt x="1422" y="329"/>
                  </a:moveTo>
                  <a:lnTo>
                    <a:pt x="1356" y="492"/>
                  </a:lnTo>
                  <a:lnTo>
                    <a:pt x="1293" y="652"/>
                  </a:lnTo>
                  <a:lnTo>
                    <a:pt x="1293" y="654"/>
                  </a:lnTo>
                  <a:lnTo>
                    <a:pt x="1291" y="654"/>
                  </a:lnTo>
                  <a:lnTo>
                    <a:pt x="1291" y="656"/>
                  </a:lnTo>
                  <a:lnTo>
                    <a:pt x="1291" y="654"/>
                  </a:lnTo>
                  <a:lnTo>
                    <a:pt x="1258" y="656"/>
                  </a:lnTo>
                  <a:lnTo>
                    <a:pt x="1226" y="658"/>
                  </a:lnTo>
                  <a:lnTo>
                    <a:pt x="1195" y="661"/>
                  </a:lnTo>
                  <a:lnTo>
                    <a:pt x="1162" y="667"/>
                  </a:lnTo>
                  <a:lnTo>
                    <a:pt x="1132" y="675"/>
                  </a:lnTo>
                  <a:lnTo>
                    <a:pt x="1103" y="684"/>
                  </a:lnTo>
                  <a:lnTo>
                    <a:pt x="1072" y="694"/>
                  </a:lnTo>
                  <a:lnTo>
                    <a:pt x="1043" y="706"/>
                  </a:lnTo>
                  <a:lnTo>
                    <a:pt x="1014" y="719"/>
                  </a:lnTo>
                  <a:lnTo>
                    <a:pt x="988" y="732"/>
                  </a:lnTo>
                  <a:lnTo>
                    <a:pt x="961" y="748"/>
                  </a:lnTo>
                  <a:lnTo>
                    <a:pt x="936" y="765"/>
                  </a:lnTo>
                  <a:lnTo>
                    <a:pt x="911" y="782"/>
                  </a:lnTo>
                  <a:lnTo>
                    <a:pt x="886" y="802"/>
                  </a:lnTo>
                  <a:lnTo>
                    <a:pt x="863" y="821"/>
                  </a:lnTo>
                  <a:lnTo>
                    <a:pt x="840" y="842"/>
                  </a:lnTo>
                  <a:lnTo>
                    <a:pt x="819" y="865"/>
                  </a:lnTo>
                  <a:lnTo>
                    <a:pt x="799" y="888"/>
                  </a:lnTo>
                  <a:lnTo>
                    <a:pt x="780" y="913"/>
                  </a:lnTo>
                  <a:lnTo>
                    <a:pt x="763" y="938"/>
                  </a:lnTo>
                  <a:lnTo>
                    <a:pt x="746" y="963"/>
                  </a:lnTo>
                  <a:lnTo>
                    <a:pt x="730" y="990"/>
                  </a:lnTo>
                  <a:lnTo>
                    <a:pt x="717" y="1017"/>
                  </a:lnTo>
                  <a:lnTo>
                    <a:pt x="703" y="1046"/>
                  </a:lnTo>
                  <a:lnTo>
                    <a:pt x="692" y="1075"/>
                  </a:lnTo>
                  <a:lnTo>
                    <a:pt x="682" y="1105"/>
                  </a:lnTo>
                  <a:lnTo>
                    <a:pt x="675" y="1134"/>
                  </a:lnTo>
                  <a:lnTo>
                    <a:pt x="667" y="1167"/>
                  </a:lnTo>
                  <a:lnTo>
                    <a:pt x="661" y="1197"/>
                  </a:lnTo>
                  <a:lnTo>
                    <a:pt x="657" y="1228"/>
                  </a:lnTo>
                  <a:lnTo>
                    <a:pt x="653" y="1261"/>
                  </a:lnTo>
                  <a:lnTo>
                    <a:pt x="653" y="1294"/>
                  </a:lnTo>
                  <a:lnTo>
                    <a:pt x="490" y="1230"/>
                  </a:lnTo>
                  <a:lnTo>
                    <a:pt x="325" y="1165"/>
                  </a:lnTo>
                  <a:lnTo>
                    <a:pt x="162" y="1230"/>
                  </a:lnTo>
                  <a:lnTo>
                    <a:pt x="0" y="1294"/>
                  </a:lnTo>
                  <a:lnTo>
                    <a:pt x="2" y="1228"/>
                  </a:lnTo>
                  <a:lnTo>
                    <a:pt x="6" y="1163"/>
                  </a:lnTo>
                  <a:lnTo>
                    <a:pt x="16" y="1098"/>
                  </a:lnTo>
                  <a:lnTo>
                    <a:pt x="27" y="1034"/>
                  </a:lnTo>
                  <a:lnTo>
                    <a:pt x="41" y="971"/>
                  </a:lnTo>
                  <a:lnTo>
                    <a:pt x="58" y="911"/>
                  </a:lnTo>
                  <a:lnTo>
                    <a:pt x="79" y="850"/>
                  </a:lnTo>
                  <a:lnTo>
                    <a:pt x="102" y="792"/>
                  </a:lnTo>
                  <a:lnTo>
                    <a:pt x="127" y="734"/>
                  </a:lnTo>
                  <a:lnTo>
                    <a:pt x="156" y="679"/>
                  </a:lnTo>
                  <a:lnTo>
                    <a:pt x="187" y="625"/>
                  </a:lnTo>
                  <a:lnTo>
                    <a:pt x="221" y="573"/>
                  </a:lnTo>
                  <a:lnTo>
                    <a:pt x="258" y="521"/>
                  </a:lnTo>
                  <a:lnTo>
                    <a:pt x="296" y="473"/>
                  </a:lnTo>
                  <a:lnTo>
                    <a:pt x="336" y="425"/>
                  </a:lnTo>
                  <a:lnTo>
                    <a:pt x="379" y="381"/>
                  </a:lnTo>
                  <a:lnTo>
                    <a:pt x="425" y="339"/>
                  </a:lnTo>
                  <a:lnTo>
                    <a:pt x="471" y="296"/>
                  </a:lnTo>
                  <a:lnTo>
                    <a:pt x="519" y="258"/>
                  </a:lnTo>
                  <a:lnTo>
                    <a:pt x="571" y="223"/>
                  </a:lnTo>
                  <a:lnTo>
                    <a:pt x="623" y="189"/>
                  </a:lnTo>
                  <a:lnTo>
                    <a:pt x="676" y="158"/>
                  </a:lnTo>
                  <a:lnTo>
                    <a:pt x="732" y="129"/>
                  </a:lnTo>
                  <a:lnTo>
                    <a:pt x="790" y="102"/>
                  </a:lnTo>
                  <a:lnTo>
                    <a:pt x="847" y="79"/>
                  </a:lnTo>
                  <a:lnTo>
                    <a:pt x="909" y="60"/>
                  </a:lnTo>
                  <a:lnTo>
                    <a:pt x="968" y="41"/>
                  </a:lnTo>
                  <a:lnTo>
                    <a:pt x="1032" y="27"/>
                  </a:lnTo>
                  <a:lnTo>
                    <a:pt x="1095" y="16"/>
                  </a:lnTo>
                  <a:lnTo>
                    <a:pt x="1160" y="8"/>
                  </a:lnTo>
                  <a:lnTo>
                    <a:pt x="1226" y="2"/>
                  </a:lnTo>
                  <a:lnTo>
                    <a:pt x="1291" y="0"/>
                  </a:lnTo>
                  <a:lnTo>
                    <a:pt x="1293" y="0"/>
                  </a:lnTo>
                  <a:lnTo>
                    <a:pt x="1293" y="4"/>
                  </a:lnTo>
                  <a:lnTo>
                    <a:pt x="1356" y="164"/>
                  </a:lnTo>
                  <a:lnTo>
                    <a:pt x="1422" y="329"/>
                  </a:lnTo>
                  <a:close/>
                </a:path>
              </a:pathLst>
            </a:custGeom>
            <a:solidFill>
              <a:schemeClr val="tx2"/>
            </a:solidFill>
            <a:ln w="9525" cap="rnd">
              <a:solidFill>
                <a:schemeClr val="bg1"/>
              </a:solidFill>
              <a:round/>
              <a:headEnd/>
              <a:tailEnd/>
            </a:ln>
          </p:spPr>
          <p:txBody>
            <a:bodyPr lIns="103873" tIns="51937" rIns="103873" bIns="51937"/>
            <a:lstStyle/>
            <a:p>
              <a:pPr algn="ctr"/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Trebuchet MS" panose="020B0603020202020204" pitchFamily="34" charset="0"/>
              </a:endParaRPr>
            </a:p>
            <a:p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Trebuchet MS" panose="020B0603020202020204" pitchFamily="34" charset="0"/>
              </a:endParaRPr>
            </a:p>
            <a:p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sym typeface="Trebuchet MS" panose="020B0603020202020204" pitchFamily="34" charset="0"/>
              </a:endParaRPr>
            </a:p>
            <a:p>
              <a:pPr algn="ctr"/>
              <a:endParaRPr lang="en-US" sz="1799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flipH="1" flipV="1">
            <a:off x="6829347" y="2910613"/>
            <a:ext cx="4389120" cy="845870"/>
            <a:chOff x="1559835" y="2080351"/>
            <a:chExt cx="3814821" cy="731520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1559835" y="2082956"/>
              <a:ext cx="3814821" cy="0"/>
            </a:xfrm>
            <a:prstGeom prst="line">
              <a:avLst/>
            </a:prstGeom>
            <a:ln w="9525">
              <a:solidFill>
                <a:schemeClr val="accent5"/>
              </a:solidFill>
              <a:miter lim="800000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74656" y="2080351"/>
              <a:ext cx="0" cy="731520"/>
            </a:xfrm>
            <a:prstGeom prst="line">
              <a:avLst/>
            </a:prstGeom>
            <a:ln w="9525">
              <a:solidFill>
                <a:schemeClr val="accent5"/>
              </a:solidFill>
              <a:miter lim="800000"/>
              <a:headEnd type="none" w="sm" len="sm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A4323588-35B8-454A-BC63-4CAE37A64F4E}"/>
              </a:ext>
            </a:extLst>
          </p:cNvPr>
          <p:cNvSpPr txBox="1">
            <a:spLocks/>
          </p:cNvSpPr>
          <p:nvPr/>
        </p:nvSpPr>
        <p:spPr>
          <a:xfrm>
            <a:off x="109728" y="108069"/>
            <a:ext cx="881481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609468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39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Helvetica"/>
                <a:sym typeface="Trebuchet MS" panose="020B0603020202020204" pitchFamily="34" charset="0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2286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Stakeholder &amp; Public Engagement</a:t>
            </a:r>
          </a:p>
        </p:txBody>
      </p:sp>
      <p:sp>
        <p:nvSpPr>
          <p:cNvPr id="13" name="Cross 12">
            <a:extLst>
              <a:ext uri="{FF2B5EF4-FFF2-40B4-BE49-F238E27FC236}">
                <a16:creationId xmlns:a16="http://schemas.microsoft.com/office/drawing/2014/main" id="{A1A695A7-3E31-41F7-BD0C-9BD2E42CA292}"/>
              </a:ext>
            </a:extLst>
          </p:cNvPr>
          <p:cNvSpPr/>
          <p:nvPr/>
        </p:nvSpPr>
        <p:spPr>
          <a:xfrm>
            <a:off x="116607" y="3727058"/>
            <a:ext cx="676656" cy="676656"/>
          </a:xfrm>
          <a:prstGeom prst="plus">
            <a:avLst/>
          </a:prstGeom>
          <a:solidFill>
            <a:schemeClr val="tx2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 lIns="103873" tIns="51937" rIns="103873" bIns="51937"/>
          <a:lstStyle/>
          <a:p>
            <a:pPr algn="ctr"/>
            <a:endParaRPr lang="en-US" sz="1799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 descr="A group of people standing in front of a store&#10;&#10;Description generated with very high confidence">
            <a:extLst>
              <a:ext uri="{FF2B5EF4-FFF2-40B4-BE49-F238E27FC236}">
                <a16:creationId xmlns:a16="http://schemas.microsoft.com/office/drawing/2014/main" id="{7921BDB7-B948-4A65-9267-D4740E870B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065" y="4521112"/>
            <a:ext cx="2167909" cy="16259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06FA3B-E218-4007-9D09-2C8F916B80EC}"/>
              </a:ext>
            </a:extLst>
          </p:cNvPr>
          <p:cNvSpPr txBox="1"/>
          <p:nvPr/>
        </p:nvSpPr>
        <p:spPr>
          <a:xfrm>
            <a:off x="5317106" y="6205844"/>
            <a:ext cx="17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Pop-Up Events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D85A3B6-6A61-464A-BD32-1DFAE53CC9B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996" y="4519412"/>
            <a:ext cx="2107248" cy="162763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41D2B28-7F92-4DDE-BF86-B79AE722EFA7}"/>
              </a:ext>
            </a:extLst>
          </p:cNvPr>
          <p:cNvSpPr txBox="1"/>
          <p:nvPr/>
        </p:nvSpPr>
        <p:spPr>
          <a:xfrm>
            <a:off x="2254404" y="6205844"/>
            <a:ext cx="17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Online Surveys</a:t>
            </a:r>
          </a:p>
        </p:txBody>
      </p:sp>
      <p:pic>
        <p:nvPicPr>
          <p:cNvPr id="18" name="Picture 17" descr="A group of people in a room&#10;&#10;Description generated with high confidence">
            <a:extLst>
              <a:ext uri="{FF2B5EF4-FFF2-40B4-BE49-F238E27FC236}">
                <a16:creationId xmlns:a16="http://schemas.microsoft.com/office/drawing/2014/main" id="{1E98BB24-F536-40C9-9CC9-B08DCD31EB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4745" y="4521112"/>
            <a:ext cx="2170176" cy="162763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7AEE0DE-E0F9-4495-AF86-3EE690DEE70E}"/>
              </a:ext>
            </a:extLst>
          </p:cNvPr>
          <p:cNvSpPr txBox="1"/>
          <p:nvPr/>
        </p:nvSpPr>
        <p:spPr>
          <a:xfrm>
            <a:off x="8684654" y="6205844"/>
            <a:ext cx="17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Open Houses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E97A2A-E9B9-4546-AD06-9E91AFF5F68C}"/>
              </a:ext>
            </a:extLst>
          </p:cNvPr>
          <p:cNvSpPr txBox="1"/>
          <p:nvPr/>
        </p:nvSpPr>
        <p:spPr>
          <a:xfrm>
            <a:off x="177936" y="1037631"/>
            <a:ext cx="492443" cy="2038095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Stakeholders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87F56EE-E727-4D20-94DB-AF737D851C56}"/>
              </a:ext>
            </a:extLst>
          </p:cNvPr>
          <p:cNvSpPr txBox="1"/>
          <p:nvPr/>
        </p:nvSpPr>
        <p:spPr>
          <a:xfrm>
            <a:off x="177936" y="4886384"/>
            <a:ext cx="492443" cy="1033555"/>
          </a:xfrm>
          <a:prstGeom prst="rect">
            <a:avLst/>
          </a:prstGeom>
          <a:solidFill>
            <a:schemeClr val="tx2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0377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0C2AA-96E6-46BA-B058-5EE0EC39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31" y="428697"/>
            <a:ext cx="11655564" cy="968375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The strategy to achieve the vision and goals is built around six elements – with a set of recommendations underlying each:</a:t>
            </a:r>
            <a:endParaRPr lang="en-US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9C4CA-E21C-4B87-9221-DCFE1FD356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Draft Strategy Elements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10AEEB-8CB3-4944-973F-11EE22ADF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69634"/>
              </p:ext>
            </p:extLst>
          </p:nvPr>
        </p:nvGraphicFramePr>
        <p:xfrm>
          <a:off x="807682" y="1186859"/>
          <a:ext cx="10299561" cy="48850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0008">
                  <a:extLst>
                    <a:ext uri="{9D8B030D-6E8A-4147-A177-3AD203B41FA5}">
                      <a16:colId xmlns:a16="http://schemas.microsoft.com/office/drawing/2014/main" val="1029451867"/>
                    </a:ext>
                  </a:extLst>
                </a:gridCol>
                <a:gridCol w="4057505">
                  <a:extLst>
                    <a:ext uri="{9D8B030D-6E8A-4147-A177-3AD203B41FA5}">
                      <a16:colId xmlns:a16="http://schemas.microsoft.com/office/drawing/2014/main" val="1993828111"/>
                    </a:ext>
                  </a:extLst>
                </a:gridCol>
                <a:gridCol w="4582048">
                  <a:extLst>
                    <a:ext uri="{9D8B030D-6E8A-4147-A177-3AD203B41FA5}">
                      <a16:colId xmlns:a16="http://schemas.microsoft.com/office/drawing/2014/main" val="3194529400"/>
                    </a:ext>
                  </a:extLst>
                </a:gridCol>
              </a:tblGrid>
              <a:tr h="6751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0066C7"/>
                          </a:solidFill>
                          <a:effectLst/>
                        </a:rPr>
                        <a:t>Customer Focused</a:t>
                      </a:r>
                      <a:endParaRPr lang="en-US" sz="1600" b="1" i="0" u="none" strike="noStrike">
                        <a:solidFill>
                          <a:srgbClr val="0066C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tabLst>
                          <a:tab pos="3998913" algn="l"/>
                        </a:tabLst>
                      </a:pPr>
                      <a:r>
                        <a:rPr lang="en-US" sz="1200" u="none" strike="noStrike">
                          <a:effectLst/>
                        </a:rPr>
                        <a:t>The bus system should be customer-focused and an easy-to-use option that people want to ride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274450"/>
                  </a:ext>
                </a:extLst>
              </a:tr>
              <a:tr h="8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tabLst>
                          <a:tab pos="4291013" algn="l"/>
                        </a:tabLst>
                      </a:pPr>
                      <a:r>
                        <a:rPr lang="en-US" sz="1600" b="1" u="none" strike="noStrike">
                          <a:solidFill>
                            <a:srgbClr val="0066C7"/>
                          </a:solidFill>
                          <a:effectLst/>
                        </a:rPr>
                        <a:t>Priority to Buses on Major Roads</a:t>
                      </a:r>
                      <a:endParaRPr lang="en-US" sz="1600" b="1" i="0" u="none" strike="noStrike">
                        <a:solidFill>
                          <a:srgbClr val="0066C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Prioritizing buses on major roads is the fiscally responsible way to move the most people quickly and reliably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90017"/>
                  </a:ext>
                </a:extLst>
              </a:tr>
              <a:tr h="8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0066C7"/>
                          </a:solidFill>
                          <a:effectLst/>
                        </a:rPr>
                        <a:t>Convenient Bus Service</a:t>
                      </a:r>
                      <a:endParaRPr lang="en-US" sz="1600" b="1" i="0" u="none" strike="noStrike">
                        <a:solidFill>
                          <a:srgbClr val="0066C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Frequent and convenient bus service is fundamental to accessing opportunity, building an equitable region, and ensuring high quality of life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746793"/>
                  </a:ext>
                </a:extLst>
              </a:tr>
              <a:tr h="8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66C7"/>
                          </a:solidFill>
                          <a:effectLst/>
                        </a:rPr>
                        <a:t>Balanced local and regional provider responsibilities</a:t>
                      </a:r>
                      <a:endParaRPr lang="en-US" sz="1600" b="1" i="0" u="none" strike="noStrike" dirty="0">
                        <a:solidFill>
                          <a:srgbClr val="0066C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Balance local and regional provider responsibilities by positioning local bus systems to meet their jurisdictional needs and the regional bus system to meet regional needs and deliver regional benefits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463619"/>
                  </a:ext>
                </a:extLst>
              </a:tr>
              <a:tr h="8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solidFill>
                            <a:srgbClr val="0066C7"/>
                          </a:solidFill>
                          <a:effectLst/>
                        </a:rPr>
                        <a:t>Streamline Back-Office Functions and Share Innovation</a:t>
                      </a:r>
                      <a:endParaRPr lang="en-US" sz="1600" b="1" i="0" u="none" strike="noStrike">
                        <a:solidFill>
                          <a:srgbClr val="0066C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Optimize back-office functions through sharing, streamlining and shared innovation by consolidating regional resources and devoting more resources to operating bus service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51046"/>
                  </a:ext>
                </a:extLst>
              </a:tr>
              <a:tr h="8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66C7"/>
                          </a:solidFill>
                          <a:effectLst/>
                        </a:rPr>
                        <a:t>Regional Steward to Transform the Bus System </a:t>
                      </a:r>
                      <a:endParaRPr lang="en-US" sz="1600" b="1" i="0" u="none" strike="noStrike" dirty="0">
                        <a:solidFill>
                          <a:srgbClr val="0066C7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Customers in a region with multiple bus providers need a regional steward to transform the bus system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46" marR="6446" marT="6446" marB="0" anchor="ctr"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097435"/>
                  </a:ext>
                </a:extLst>
              </a:tr>
            </a:tbl>
          </a:graphicData>
        </a:graphic>
      </p:graphicFrame>
      <p:pic>
        <p:nvPicPr>
          <p:cNvPr id="6" name="Picture 2" descr="person standing">
            <a:extLst>
              <a:ext uri="{FF2B5EF4-FFF2-40B4-BE49-F238E27FC236}">
                <a16:creationId xmlns:a16="http://schemas.microsoft.com/office/drawing/2014/main" id="{164CE468-E773-415A-9083-878E3C39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28" y="1177950"/>
            <a:ext cx="595392" cy="59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a bus traveling past rows of stopped cars&#10;&#10;">
            <a:extLst>
              <a:ext uri="{FF2B5EF4-FFF2-40B4-BE49-F238E27FC236}">
                <a16:creationId xmlns:a16="http://schemas.microsoft.com/office/drawing/2014/main" id="{1DE43A2E-523E-4263-BC34-F74E73457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28" y="1977323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 place mark with a bullseye in the middle&#10;">
            <a:extLst>
              <a:ext uri="{FF2B5EF4-FFF2-40B4-BE49-F238E27FC236}">
                <a16:creationId xmlns:a16="http://schemas.microsoft.com/office/drawing/2014/main" id="{27F8539D-3C12-4147-B970-B90CCCD9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682" y="2817280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the front of a bus with a star in the middle&#10;">
            <a:extLst>
              <a:ext uri="{FF2B5EF4-FFF2-40B4-BE49-F238E27FC236}">
                <a16:creationId xmlns:a16="http://schemas.microsoft.com/office/drawing/2014/main" id="{076B03B8-2D4D-4ECE-A94C-D998963E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28" y="3666423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 gear wheel with three arrows pointing at it&#10;">
            <a:extLst>
              <a:ext uri="{FF2B5EF4-FFF2-40B4-BE49-F238E27FC236}">
                <a16:creationId xmlns:a16="http://schemas.microsoft.com/office/drawing/2014/main" id="{786ED2EB-5C89-41C2-9356-EB4046478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682" y="4496686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two hands clasping in the middle of an award ribbon&#10;">
            <a:extLst>
              <a:ext uri="{FF2B5EF4-FFF2-40B4-BE49-F238E27FC236}">
                <a16:creationId xmlns:a16="http://schemas.microsoft.com/office/drawing/2014/main" id="{0872F941-AEAF-463D-B1C1-AA7417B81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28" y="5343081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4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4F99F-A725-4CBF-BD6D-1014507A889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6631" y="937669"/>
            <a:ext cx="6868432" cy="5149573"/>
          </a:xfrm>
        </p:spPr>
        <p:txBody>
          <a:bodyPr>
            <a:normAutofit/>
          </a:bodyPr>
          <a:lstStyle/>
          <a:p>
            <a:pPr marL="324000" lvl="1" indent="-216000" defTabSz="91440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Trebuchet MS" panose="020B0603020202020204" pitchFamily="34" charset="0"/>
                <a:ea typeface="Franklin Gothic Book"/>
                <a:cs typeface="Times New Roman"/>
                <a:sym typeface="Trebuchet MS" panose="020B0603020202020204" pitchFamily="34" charset="0"/>
              </a:rPr>
              <a:t>Focus on what customers want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Franklin Gothic Book"/>
                <a:cs typeface="Times New Roman"/>
                <a:sym typeface="Trebuchet MS" panose="020B0603020202020204" pitchFamily="34" charset="0"/>
              </a:rPr>
              <a:t>- fast, frequent, reliable, affordable, bus service that is easy to use</a:t>
            </a:r>
          </a:p>
          <a:p>
            <a:pPr marL="324000" lvl="1" indent="-216000" defTabSz="91440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Franklin Gothic Book"/>
                <a:cs typeface="Times New Roman"/>
                <a:sym typeface="Trebuchet MS" panose="020B0603020202020204" pitchFamily="34" charset="0"/>
              </a:rPr>
              <a:t>Maximize the benefits of buses by providing the right type of service in the right places at the right times</a:t>
            </a:r>
          </a:p>
          <a:p>
            <a:pPr marL="324000" lvl="1" indent="-216000" defTabSz="91440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Trebuchet MS" panose="020B0603020202020204" pitchFamily="34" charset="0"/>
                <a:ea typeface="Franklin Gothic Book"/>
                <a:cs typeface="Times New Roman"/>
                <a:sym typeface="Trebuchet MS" panose="020B0603020202020204" pitchFamily="34" charset="0"/>
              </a:rPr>
              <a:t>Prioritize buses on major roads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Franklin Gothic Book"/>
                <a:cs typeface="Times New Roman"/>
                <a:sym typeface="Trebuchet MS" panose="020B0603020202020204" pitchFamily="34" charset="0"/>
              </a:rPr>
              <a:t>, making buses more cost effective and delivering fast, reliable, and frequent service.</a:t>
            </a:r>
          </a:p>
          <a:p>
            <a:pPr marL="324000" lvl="1" indent="-216000" defTabSz="91440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Franklin Gothic Book"/>
                <a:cs typeface="Times New Roman"/>
                <a:sym typeface="Trebuchet MS" panose="020B0603020202020204" pitchFamily="34" charset="0"/>
              </a:rPr>
              <a:t>Create a bus system that </a:t>
            </a:r>
            <a:r>
              <a:rPr lang="en-US" sz="2000" b="1" dirty="0">
                <a:solidFill>
                  <a:srgbClr val="000000"/>
                </a:solidFill>
                <a:latin typeface="Trebuchet MS" panose="020B0603020202020204" pitchFamily="34" charset="0"/>
                <a:ea typeface="Franklin Gothic Book"/>
                <a:cs typeface="Times New Roman"/>
                <a:sym typeface="Trebuchet MS" panose="020B0603020202020204" pitchFamily="34" charset="0"/>
              </a:rPr>
              <a:t>feels unified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Franklin Gothic Book"/>
                <a:cs typeface="Times New Roman"/>
                <a:sym typeface="Trebuchet MS" panose="020B0603020202020204" pitchFamily="34" charset="0"/>
              </a:rPr>
              <a:t>to the customer while empowering multiple bus providers to address unique challenges</a:t>
            </a:r>
          </a:p>
          <a:p>
            <a:pPr marL="324000" lvl="1" indent="-216000" defTabSz="91440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100000"/>
              <a:buFont typeface="Trebuchet MS" panose="020B0603020202020204" pitchFamily="34" charset="0"/>
              <a:buChar char="•"/>
              <a:tabLst>
                <a:tab pos="466725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latin typeface="Trebuchet MS" panose="020B0603020202020204" pitchFamily="34" charset="0"/>
                <a:ea typeface="Franklin Gothic Book"/>
                <a:cs typeface="Times New Roman"/>
                <a:sym typeface="Trebuchet MS" panose="020B0603020202020204" pitchFamily="34" charset="0"/>
              </a:rPr>
              <a:t>Ensure immediate and sustained action </a:t>
            </a:r>
            <a:r>
              <a:rPr lang="en-US" sz="2000" dirty="0">
                <a:solidFill>
                  <a:srgbClr val="000000"/>
                </a:solidFill>
                <a:latin typeface="Trebuchet MS" panose="020B0603020202020204" pitchFamily="34" charset="0"/>
                <a:ea typeface="Franklin Gothic Book"/>
                <a:cs typeface="Times New Roman"/>
                <a:sym typeface="Trebuchet MS" panose="020B0603020202020204" pitchFamily="34" charset="0"/>
              </a:rPr>
              <a:t>by government entities to implement the changes that will make buses the mode of choice on the region’s roads 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58E03-BBDF-4791-9828-69259DC1B2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972" y="24335"/>
            <a:ext cx="6858000" cy="444500"/>
          </a:xfrm>
        </p:spPr>
        <p:txBody>
          <a:bodyPr/>
          <a:lstStyle/>
          <a:p>
            <a:r>
              <a:rPr lang="en-US" dirty="0"/>
              <a:t>Strategy Outcomes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F773FA-FD7B-411C-8FCD-F2451DCA04B6}"/>
              </a:ext>
            </a:extLst>
          </p:cNvPr>
          <p:cNvSpPr/>
          <p:nvPr/>
        </p:nvSpPr>
        <p:spPr>
          <a:xfrm>
            <a:off x="7124700" y="0"/>
            <a:ext cx="5064125" cy="6858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50383-B6DC-498A-9DD5-DB37247486C9}"/>
              </a:ext>
            </a:extLst>
          </p:cNvPr>
          <p:cNvSpPr/>
          <p:nvPr/>
        </p:nvSpPr>
        <p:spPr>
          <a:xfrm>
            <a:off x="7509121" y="861467"/>
            <a:ext cx="4628453" cy="5568509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CB31B0B-8550-4CBF-B2B1-5893F334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17981" y="937669"/>
            <a:ext cx="4401879" cy="542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Metro_BlackwTransparentM.png">
            <a:extLst>
              <a:ext uri="{FF2B5EF4-FFF2-40B4-BE49-F238E27FC236}">
                <a16:creationId xmlns:a16="http://schemas.microsoft.com/office/drawing/2014/main" id="{4553E039-289E-4624-ABC3-7D2A826A0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1598" y="6197600"/>
            <a:ext cx="463078" cy="54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6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2C7459-A69D-4CB1-ADE6-0B25C8862FC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6631" y="1598125"/>
            <a:ext cx="5718542" cy="455782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Raising the profile and value of bus in the region</a:t>
            </a:r>
          </a:p>
          <a:p>
            <a:r>
              <a:rPr lang="en-US" sz="2400" dirty="0"/>
              <a:t>Executive Steering Committee(ESC) ownership of strategy</a:t>
            </a:r>
          </a:p>
          <a:p>
            <a:r>
              <a:rPr lang="en-US" sz="2400" dirty="0"/>
              <a:t>Independent assessment of all local bus providers, including Metrobus</a:t>
            </a:r>
          </a:p>
          <a:p>
            <a:r>
              <a:rPr lang="en-US" sz="2400" dirty="0"/>
              <a:t>Big tent of stakeholders</a:t>
            </a:r>
          </a:p>
          <a:p>
            <a:r>
              <a:rPr lang="en-US" sz="2400" dirty="0"/>
              <a:t>Pop-ups and public outreach</a:t>
            </a:r>
          </a:p>
          <a:p>
            <a:r>
              <a:rPr lang="en-US" sz="2400" dirty="0"/>
              <a:t>Quickly arriving at strategy’s five main questions</a:t>
            </a:r>
          </a:p>
          <a:p>
            <a:r>
              <a:rPr lang="en-US" sz="2400" dirty="0"/>
              <a:t>Extensive consultant support with trusted and knowledgeable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C06E0-6F5D-4873-B3D5-817EE66F13F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09402" y="1598124"/>
            <a:ext cx="5720411" cy="3513929"/>
          </a:xfrm>
        </p:spPr>
        <p:txBody>
          <a:bodyPr>
            <a:normAutofit/>
          </a:bodyPr>
          <a:lstStyle/>
          <a:p>
            <a:r>
              <a:rPr lang="en-US" sz="2400" dirty="0"/>
              <a:t>Wide range of stakeholder knowledge of the bus system</a:t>
            </a:r>
          </a:p>
          <a:p>
            <a:r>
              <a:rPr lang="en-US" sz="2400" dirty="0"/>
              <a:t>General public desires vs provider interests </a:t>
            </a:r>
          </a:p>
          <a:p>
            <a:r>
              <a:rPr lang="en-US" sz="2400" dirty="0"/>
              <a:t>Gaining consensus from the ESC</a:t>
            </a:r>
          </a:p>
          <a:p>
            <a:r>
              <a:rPr lang="en-US" sz="2400" dirty="0"/>
              <a:t>Engaging in governance reform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67636-F837-4E21-B3DA-06E6D88C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31" y="702053"/>
            <a:ext cx="5718542" cy="764310"/>
          </a:xfrm>
        </p:spPr>
        <p:txBody>
          <a:bodyPr/>
          <a:lstStyle/>
          <a:p>
            <a:r>
              <a:rPr lang="en-US" dirty="0"/>
              <a:t>Working Well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13E6FA-FF9C-4259-8300-C7ABCE56C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With Six Months to Go… 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92236E-7EDE-428E-80A1-2B39565A2098}"/>
              </a:ext>
            </a:extLst>
          </p:cNvPr>
          <p:cNvSpPr txBox="1">
            <a:spLocks/>
          </p:cNvSpPr>
          <p:nvPr/>
        </p:nvSpPr>
        <p:spPr>
          <a:xfrm>
            <a:off x="6203652" y="698550"/>
            <a:ext cx="5718542" cy="764310"/>
          </a:xfrm>
          <a:prstGeom prst="rect">
            <a:avLst/>
          </a:prstGeom>
          <a:solidFill>
            <a:srgbClr val="1F4E79"/>
          </a:solidFill>
        </p:spPr>
        <p:txBody>
          <a:bodyPr vert="horz" lIns="121893" tIns="60947" rIns="121893" bIns="60947" rtlCol="0" anchor="ctr">
            <a:normAutofit/>
          </a:bodyPr>
          <a:lstStyle>
            <a:lvl1pPr marL="0" indent="0" algn="ctr" defTabSz="609468" rtl="0" eaLnBrk="1" latinLnBrk="0" hangingPunct="1">
              <a:spcBef>
                <a:spcPct val="20000"/>
              </a:spcBef>
              <a:buFont typeface="Wingdings" charset="2"/>
              <a:buNone/>
              <a:defRPr sz="2400" b="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609468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609468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60946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60946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286000" indent="0" algn="l" defTabSz="60946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60946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60946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60946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5009181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Ki1usuR7q3ljFl8e4t_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9O4yH.T26pAPyS09.0S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jgzyabRxSi9YTULv7g5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jgzyabRxSi9YTULv7g5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Ufa0PZRRiVHS.etCDOm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umJU40T7OSviLQd4Fyp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FORMATWIZARD_TAG" val="Whi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jgzyabRxSi9YTULv7g5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jgzyabRxSi9YTULv7g5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jgzyabRxSi9YTULv7g5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Office Theme">
  <a:themeElements>
    <a:clrScheme name="Custom 6">
      <a:dk1>
        <a:srgbClr val="3A3838"/>
      </a:dk1>
      <a:lt1>
        <a:srgbClr val="FFFFFF"/>
      </a:lt1>
      <a:dk2>
        <a:srgbClr val="44546A"/>
      </a:dk2>
      <a:lt2>
        <a:srgbClr val="FFFFFF"/>
      </a:lt2>
      <a:accent1>
        <a:srgbClr val="1F4E79"/>
      </a:accent1>
      <a:accent2>
        <a:srgbClr val="57C0B5"/>
      </a:accent2>
      <a:accent3>
        <a:srgbClr val="0070C0"/>
      </a:accent3>
      <a:accent4>
        <a:srgbClr val="92D050"/>
      </a:accent4>
      <a:accent5>
        <a:srgbClr val="00B050"/>
      </a:accent5>
      <a:accent6>
        <a:srgbClr val="999999"/>
      </a:accent6>
      <a:hlink>
        <a:srgbClr val="0070C0"/>
      </a:hlink>
      <a:folHlink>
        <a:srgbClr val="00B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BCG Grid 16:9">
  <a:themeElements>
    <a:clrScheme name="DuPont_Blue">
      <a:dk1>
        <a:srgbClr val="000000"/>
      </a:dk1>
      <a:lt1>
        <a:srgbClr val="FFFFFF"/>
      </a:lt1>
      <a:dk2>
        <a:srgbClr val="006CB6"/>
      </a:dk2>
      <a:lt2>
        <a:srgbClr val="F2F2F2"/>
      </a:lt2>
      <a:accent1>
        <a:srgbClr val="00355B"/>
      </a:accent1>
      <a:accent2>
        <a:srgbClr val="005088"/>
      </a:accent2>
      <a:accent3>
        <a:srgbClr val="FFC000"/>
      </a:accent3>
      <a:accent4>
        <a:srgbClr val="3AAEFF"/>
      </a:accent4>
      <a:accent5>
        <a:srgbClr val="6E6F73"/>
      </a:accent5>
      <a:accent6>
        <a:srgbClr val="BC1A22"/>
      </a:accent6>
      <a:hlink>
        <a:srgbClr val="2D002D"/>
      </a:hlink>
      <a:folHlink>
        <a:srgbClr val="720072"/>
      </a:folHlink>
    </a:clrScheme>
    <a:fontScheme name="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13_BCG Grid 16:9">
  <a:themeElements>
    <a:clrScheme name="DuPont_Blue">
      <a:dk1>
        <a:srgbClr val="000000"/>
      </a:dk1>
      <a:lt1>
        <a:srgbClr val="FFFFFF"/>
      </a:lt1>
      <a:dk2>
        <a:srgbClr val="006CB6"/>
      </a:dk2>
      <a:lt2>
        <a:srgbClr val="F2F2F2"/>
      </a:lt2>
      <a:accent1>
        <a:srgbClr val="00355B"/>
      </a:accent1>
      <a:accent2>
        <a:srgbClr val="005088"/>
      </a:accent2>
      <a:accent3>
        <a:srgbClr val="FFC000"/>
      </a:accent3>
      <a:accent4>
        <a:srgbClr val="3AAEFF"/>
      </a:accent4>
      <a:accent5>
        <a:srgbClr val="6E6F73"/>
      </a:accent5>
      <a:accent6>
        <a:srgbClr val="BC1A22"/>
      </a:accent6>
      <a:hlink>
        <a:srgbClr val="2D002D"/>
      </a:hlink>
      <a:folHlink>
        <a:srgbClr val="720072"/>
      </a:folHlink>
    </a:clrScheme>
    <a:fontScheme name="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E07C2743DE3645A7994EF063025107" ma:contentTypeVersion="10" ma:contentTypeDescription="Create a new document." ma:contentTypeScope="" ma:versionID="f1dfb44613239bad141e58fc8756157c">
  <xsd:schema xmlns:xsd="http://www.w3.org/2001/XMLSchema" xmlns:xs="http://www.w3.org/2001/XMLSchema" xmlns:p="http://schemas.microsoft.com/office/2006/metadata/properties" xmlns:ns2="0e96bcbb-a783-421b-8bc1-217a18626637" xmlns:ns3="dc046a53-5d1d-410e-bb98-305274721ed7" targetNamespace="http://schemas.microsoft.com/office/2006/metadata/properties" ma:root="true" ma:fieldsID="daa5de7610cbe7a02921f3c42f964f31" ns2:_="" ns3:_="">
    <xsd:import namespace="0e96bcbb-a783-421b-8bc1-217a18626637"/>
    <xsd:import namespace="dc046a53-5d1d-410e-bb98-305274721e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6bcbb-a783-421b-8bc1-217a1862663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46a53-5d1d-410e-bb98-305274721e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62EF00-139B-4416-A200-7E40293686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678F72-4C03-4922-9EBA-24106F0198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96bcbb-a783-421b-8bc1-217a18626637"/>
    <ds:schemaRef ds:uri="dc046a53-5d1d-410e-bb98-305274721e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F6ED69-1FE0-4807-AC12-1D9FB4109CC0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dc046a53-5d1d-410e-bb98-305274721ed7"/>
    <ds:schemaRef ds:uri="0e96bcbb-a783-421b-8bc1-217a1862663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6846</TotalTime>
  <Words>2150</Words>
  <Application>Microsoft Office PowerPoint</Application>
  <PresentationFormat>Custom</PresentationFormat>
  <Paragraphs>331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Franklin Gothic Book</vt:lpstr>
      <vt:lpstr>Helvetica</vt:lpstr>
      <vt:lpstr>Lucida Grande</vt:lpstr>
      <vt:lpstr>Noto Sans Symbols</vt:lpstr>
      <vt:lpstr>Times New Roman</vt:lpstr>
      <vt:lpstr>Trebuchet MS</vt:lpstr>
      <vt:lpstr>Wingdings</vt:lpstr>
      <vt:lpstr>Office Theme</vt:lpstr>
      <vt:lpstr>4_BCG Grid 16:9</vt:lpstr>
      <vt:lpstr>13_BCG Grid 16:9</vt:lpstr>
      <vt:lpstr>think-cell Slide</vt:lpstr>
      <vt:lpstr>Bus Transformation Project</vt:lpstr>
      <vt:lpstr>PowerPoint Presentation</vt:lpstr>
      <vt:lpstr>Four problems driving need for bus transformation…</vt:lpstr>
      <vt:lpstr>The Washington DC Region Local Bus System is Complicated</vt:lpstr>
      <vt:lpstr>PowerPoint Presentation</vt:lpstr>
      <vt:lpstr>PowerPoint Presentation</vt:lpstr>
      <vt:lpstr>The strategy to achieve the vision and goals is built around six elements – with a set of recommendations underlying each:</vt:lpstr>
      <vt:lpstr>PowerPoint Presentation</vt:lpstr>
      <vt:lpstr>PowerPoint Presentation</vt:lpstr>
      <vt:lpstr>www.bustransformationproject.com</vt:lpstr>
      <vt:lpstr>Appendix </vt:lpstr>
      <vt:lpstr>Element: The bus system should be customer-focused and an easy-to-use option that people want to ride</vt:lpstr>
      <vt:lpstr>Element: Prioritizing buses on major roads is the fiscally responsible way to move the most people quickly and reliably.</vt:lpstr>
      <vt:lpstr>Element:  Frequent and convenient bus service is fundamental to accessing opportunity, building an equitable region, and ensuring high quality of life</vt:lpstr>
      <vt:lpstr>Element: Balance local and regional provider responsibilities by positioning local bus systems to meet their jurisdictional needs and the regional bus system to meet regional needs and deliver regional benefits  </vt:lpstr>
      <vt:lpstr>Element: Streamline back-office functions and share innovation by consolidating regional resources and devoting more resources to operating bus service</vt:lpstr>
      <vt:lpstr>Element: Customers in a region with multiple bus providers need a regional steward to transform the bus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Name Here</dc:title>
  <dc:creator>Frost, Kathryn</dc:creator>
  <cp:lastModifiedBy>Coyne, Kevin M.</cp:lastModifiedBy>
  <cp:revision>46</cp:revision>
  <cp:lastPrinted>2018-04-06T17:51:53Z</cp:lastPrinted>
  <dcterms:created xsi:type="dcterms:W3CDTF">2018-02-01T21:28:46Z</dcterms:created>
  <dcterms:modified xsi:type="dcterms:W3CDTF">2019-08-08T17:56:33Z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0x0101001CE07C2743DE3645A7994EF063025107</vt:lpwstr>
  </property>
  <property fmtid="{D5CDD505-2E9C-101B-9397-08002B2CF9AE}" pid="3" name="AuthorIds_UIVersion_3072">
    <vt:lpwstr>252</vt:lpwstr>
  </property>
</Properties>
</file>