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3"/>
  </p:notesMasterIdLst>
  <p:handoutMasterIdLst>
    <p:handoutMasterId r:id="rId64"/>
  </p:handoutMasterIdLst>
  <p:sldIdLst>
    <p:sldId id="280" r:id="rId2"/>
    <p:sldId id="258" r:id="rId3"/>
    <p:sldId id="401" r:id="rId4"/>
    <p:sldId id="381" r:id="rId5"/>
    <p:sldId id="391" r:id="rId6"/>
    <p:sldId id="395" r:id="rId7"/>
    <p:sldId id="259" r:id="rId8"/>
    <p:sldId id="400" r:id="rId9"/>
    <p:sldId id="287" r:id="rId10"/>
    <p:sldId id="288" r:id="rId11"/>
    <p:sldId id="394" r:id="rId12"/>
    <p:sldId id="393" r:id="rId13"/>
    <p:sldId id="396" r:id="rId14"/>
    <p:sldId id="295" r:id="rId15"/>
    <p:sldId id="389" r:id="rId16"/>
    <p:sldId id="387" r:id="rId17"/>
    <p:sldId id="390" r:id="rId18"/>
    <p:sldId id="384" r:id="rId19"/>
    <p:sldId id="383" r:id="rId20"/>
    <p:sldId id="292" r:id="rId21"/>
    <p:sldId id="385" r:id="rId22"/>
    <p:sldId id="386" r:id="rId23"/>
    <p:sldId id="388" r:id="rId24"/>
    <p:sldId id="300" r:id="rId25"/>
    <p:sldId id="302" r:id="rId26"/>
    <p:sldId id="301" r:id="rId27"/>
    <p:sldId id="403" r:id="rId28"/>
    <p:sldId id="402" r:id="rId29"/>
    <p:sldId id="406" r:id="rId30"/>
    <p:sldId id="404" r:id="rId31"/>
    <p:sldId id="405" r:id="rId32"/>
    <p:sldId id="353" r:id="rId33"/>
    <p:sldId id="367" r:id="rId34"/>
    <p:sldId id="368" r:id="rId35"/>
    <p:sldId id="375" r:id="rId36"/>
    <p:sldId id="376" r:id="rId37"/>
    <p:sldId id="370" r:id="rId38"/>
    <p:sldId id="377" r:id="rId39"/>
    <p:sldId id="303" r:id="rId40"/>
    <p:sldId id="309" r:id="rId41"/>
    <p:sldId id="355" r:id="rId42"/>
    <p:sldId id="306" r:id="rId43"/>
    <p:sldId id="315" r:id="rId44"/>
    <p:sldId id="378" r:id="rId45"/>
    <p:sldId id="316" r:id="rId46"/>
    <p:sldId id="317" r:id="rId47"/>
    <p:sldId id="336" r:id="rId48"/>
    <p:sldId id="318" r:id="rId49"/>
    <p:sldId id="319" r:id="rId50"/>
    <p:sldId id="321" r:id="rId51"/>
    <p:sldId id="322" r:id="rId52"/>
    <p:sldId id="323" r:id="rId53"/>
    <p:sldId id="311" r:id="rId54"/>
    <p:sldId id="260" r:id="rId55"/>
    <p:sldId id="349" r:id="rId56"/>
    <p:sldId id="339" r:id="rId57"/>
    <p:sldId id="340" r:id="rId58"/>
    <p:sldId id="333" r:id="rId59"/>
    <p:sldId id="335" r:id="rId60"/>
    <p:sldId id="334" r:id="rId61"/>
    <p:sldId id="262"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03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Wise" initials="CW" lastIdx="1" clrIdx="0">
    <p:extLst>
      <p:ext uri="{19B8F6BF-5375-455C-9EA6-DF929625EA0E}">
        <p15:presenceInfo xmlns:p15="http://schemas.microsoft.com/office/powerpoint/2012/main" userId="S-1-5-21-2136396916-1410829927-2148556905-8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7"/>
    <a:srgbClr val="000099"/>
    <a:srgbClr val="000066"/>
    <a:srgbClr val="008BCE"/>
    <a:srgbClr val="3285BE"/>
    <a:srgbClr val="2F5597"/>
    <a:srgbClr val="000000"/>
    <a:srgbClr val="FFC000"/>
    <a:srgbClr val="FFD2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43"/>
  </p:normalViewPr>
  <p:slideViewPr>
    <p:cSldViewPr snapToGrid="0">
      <p:cViewPr varScale="1">
        <p:scale>
          <a:sx n="90" d="100"/>
          <a:sy n="90" d="100"/>
        </p:scale>
        <p:origin x="1704" y="200"/>
      </p:cViewPr>
      <p:guideLst>
        <p:guide orient="horz" pos="2160"/>
        <p:guide pos="2880"/>
        <p:guide pos="3038"/>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2" tIns="46587" rIns="93172" bIns="46587" rtlCol="0"/>
          <a:lstStyle>
            <a:lvl1pPr algn="r">
              <a:defRPr sz="1200"/>
            </a:lvl1pPr>
          </a:lstStyle>
          <a:p>
            <a:fld id="{A9733991-44DF-4A32-87BC-E7D263FE9232}" type="datetimeFigureOut">
              <a:rPr lang="en-US" smtClean="0"/>
              <a:t>4/29/19</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2" tIns="46587" rIns="93172" bIns="46587" rtlCol="0" anchor="b"/>
          <a:lstStyle>
            <a:lvl1pPr algn="r">
              <a:defRPr sz="1200"/>
            </a:lvl1pPr>
          </a:lstStyle>
          <a:p>
            <a:fld id="{EC3E70E2-572F-43DD-8FEA-5D032BAC7138}"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B419A717-FD68-6949-8607-C69DF3F928F5}" type="datetimeFigureOut">
              <a:rPr lang="en-US" smtClean="0"/>
              <a:t>4/29/19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759A5618-1BEB-7345-996D-CBB988B6DF5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0F7DCD-26DA-4FD7-AC0A-F220F287EB59}" type="slidenum">
              <a:rPr lang="en-US" smtClean="0"/>
              <a:t>3</a:t>
            </a:fld>
            <a:endParaRPr lang="en-US"/>
          </a:p>
        </p:txBody>
      </p:sp>
    </p:spTree>
    <p:extLst>
      <p:ext uri="{BB962C8B-B14F-4D97-AF65-F5344CB8AC3E}">
        <p14:creationId xmlns:p14="http://schemas.microsoft.com/office/powerpoint/2010/main" val="4097659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082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559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574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981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3929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264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29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0461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p:spTree>
      <p:nvGrpSpPr>
        <p:cNvPr id="1" name=""/>
        <p:cNvGrpSpPr/>
        <p:nvPr/>
      </p:nvGrpSpPr>
      <p:grpSpPr>
        <a:xfrm>
          <a:off x="0" y="0"/>
          <a:ext cx="0" cy="0"/>
          <a:chOff x="0" y="0"/>
          <a:chExt cx="0" cy="0"/>
        </a:xfrm>
      </p:grpSpPr>
      <p:sp>
        <p:nvSpPr>
          <p:cNvPr id="3" name="TextBox 2"/>
          <p:cNvSpPr txBox="1"/>
          <p:nvPr userDrawn="1"/>
        </p:nvSpPr>
        <p:spPr>
          <a:xfrm>
            <a:off x="683220" y="1801091"/>
            <a:ext cx="7941588" cy="3816429"/>
          </a:xfrm>
          <a:prstGeom prst="rect">
            <a:avLst/>
          </a:prstGeom>
          <a:noFill/>
        </p:spPr>
        <p:txBody>
          <a:bodyPr wrap="square" rtlCol="0">
            <a:spAutoFit/>
          </a:bodyPr>
          <a:lstStyle/>
          <a:p>
            <a:r>
              <a:rPr lang="en-US" sz="1800">
                <a:effectLst/>
                <a:latin typeface="Calibri" panose="020F0502020204030204" pitchFamily="34" charset="0"/>
                <a:ea typeface="Calibri" panose="020F0502020204030204" pitchFamily="34" charset="0"/>
              </a:rPr>
              <a:t>DELETE THIS SLIDE AFTER READING</a:t>
            </a:r>
          </a:p>
          <a:p>
            <a:endParaRPr lang="en-US" sz="1400">
              <a:effectLst/>
              <a:latin typeface="Calibri" panose="020F0502020204030204" pitchFamily="34" charset="0"/>
              <a:ea typeface="Calibri" panose="020F0502020204030204" pitchFamily="34" charset="0"/>
            </a:endParaRP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This is your new DART PowerPoint Corporate template.  It is available in 2 different color versions – either a yellow or blue and should be used in Standard slide size, not wide screen.  </a:t>
            </a: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The</a:t>
            </a:r>
            <a:r>
              <a:rPr lang="en-US" sz="1400" baseline="0">
                <a:effectLst/>
                <a:latin typeface="Calibri" panose="020F0502020204030204" pitchFamily="34" charset="0"/>
                <a:ea typeface="Calibri" panose="020F0502020204030204" pitchFamily="34" charset="0"/>
              </a:rPr>
              <a:t> first slide can be either a bus or train. Delete the slide you do not want.</a:t>
            </a:r>
            <a:endParaRPr lang="en-US" sz="1400">
              <a:effectLst/>
              <a:latin typeface="Calibri" panose="020F0502020204030204" pitchFamily="34" charset="0"/>
              <a:ea typeface="Calibri" panose="020F0502020204030204" pitchFamily="34" charset="0"/>
            </a:endParaRP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This template has been created for very simple or complex presentations with many more pages than you may choose to utilize.  In fact, 90% of your slides will utilize the presentation slide titled “Clean Slide Multi Options”.   </a:t>
            </a: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Make it your own by adding maps, graphics or charts!  </a:t>
            </a: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If you have a picture you would like to add, you utilize the slide titled “Custom Square Photo and Text Box” and insert your own photo by simply right clicking on the black box.  </a:t>
            </a: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All other photos are set in as part of the template and therefore should not be changed.  </a:t>
            </a:r>
          </a:p>
          <a:p>
            <a:pPr marL="342900" indent="-342900">
              <a:lnSpc>
                <a:spcPct val="100000"/>
              </a:lnSpc>
              <a:buFont typeface="+mj-lt"/>
              <a:buAutoNum type="arabicPeriod"/>
            </a:pPr>
            <a:r>
              <a:rPr lang="en-US" sz="1400">
                <a:effectLst/>
                <a:latin typeface="Calibri" panose="020F0502020204030204" pitchFamily="34" charset="0"/>
                <a:ea typeface="Calibri" panose="020F0502020204030204" pitchFamily="34" charset="0"/>
              </a:rPr>
              <a:t>Please discard any previous templates including earlier versions of this template and also the “It’s all Connected” template.</a:t>
            </a:r>
          </a:p>
          <a:p>
            <a:endParaRPr lang="en-US" sz="1400">
              <a:effectLst/>
              <a:latin typeface="Calibri" panose="020F0502020204030204" pitchFamily="34" charset="0"/>
              <a:ea typeface="Calibri" panose="020F0502020204030204" pitchFamily="34" charset="0"/>
            </a:endParaRPr>
          </a:p>
          <a:p>
            <a:endParaRPr lang="en-US" sz="1400">
              <a:effectLst/>
              <a:latin typeface="Calibri" panose="020F0502020204030204" pitchFamily="34" charset="0"/>
              <a:ea typeface="Calibri" panose="020F0502020204030204" pitchFamily="34" charset="0"/>
            </a:endParaRPr>
          </a:p>
          <a:p>
            <a:r>
              <a:rPr lang="en-US" sz="1400">
                <a:effectLst/>
                <a:latin typeface="Calibri" panose="020F0502020204030204" pitchFamily="34" charset="0"/>
                <a:ea typeface="Calibri" panose="020F0502020204030204" pitchFamily="34" charset="0"/>
              </a:rPr>
              <a:t>DART Empowers Discovery.  Let’s Go!</a:t>
            </a:r>
          </a:p>
        </p:txBody>
      </p:sp>
      <p:sp>
        <p:nvSpPr>
          <p:cNvPr id="10"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Helpful Instructions</a:t>
            </a:r>
          </a:p>
        </p:txBody>
      </p:sp>
      <p:cxnSp>
        <p:nvCxnSpPr>
          <p:cNvPr id="11" name="Straight Connector 10"/>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2" name="Rectangle 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2" name="Group 1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88099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userDrawn="1"/>
        </p:nvSpPr>
        <p:spPr>
          <a:xfrm>
            <a:off x="-179468" y="-78622"/>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805696" y="2529491"/>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3046703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0"/>
            <a:ext cx="9197905" cy="7358324"/>
          </a:xfrm>
          <a:prstGeom prst="rect">
            <a:avLst/>
          </a:prstGeom>
        </p:spPr>
      </p:pic>
      <p:sp>
        <p:nvSpPr>
          <p:cNvPr id="4" name="Rectangle 3"/>
          <p:cNvSpPr/>
          <p:nvPr userDrawn="1"/>
        </p:nvSpPr>
        <p:spPr>
          <a:xfrm>
            <a:off x="-179468" y="-78622"/>
            <a:ext cx="9499599" cy="756527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805696" y="2529491"/>
            <a:ext cx="5556253" cy="1828800"/>
          </a:xfrm>
          <a:prstGeom prst="rect">
            <a:avLst/>
          </a:prstGeom>
          <a:solidFill>
            <a:srgbClr val="FFC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1"/>
          <p:cNvSpPr>
            <a:spLocks noGrp="1"/>
          </p:cNvSpPr>
          <p:nvPr>
            <p:ph type="body" sz="quarter" idx="10" hasCustomPrompt="1"/>
          </p:nvPr>
        </p:nvSpPr>
        <p:spPr>
          <a:xfrm>
            <a:off x="1806575" y="2540002"/>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1158227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Side Photo - B">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userDrawn="1"/>
        </p:nvSpPr>
        <p:spPr>
          <a:xfrm>
            <a:off x="5262154" y="-277905"/>
            <a:ext cx="4023360" cy="7320962"/>
          </a:xfrm>
          <a:prstGeom prst="rect">
            <a:avLst/>
          </a:prstGeom>
          <a:solidFill>
            <a:schemeClr val="accent5">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cxnSp>
        <p:nvCxnSpPr>
          <p:cNvPr id="13" name="Straight Connector 12"/>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Rectangle 1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2699799077"/>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Side Photo - Y">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descr="DART train photo close up on track, Rowlett bound" title="DART train photo close up on track"/>
          <p:cNvPicPr>
            <a:picLocks noChangeAspect="1"/>
          </p:cNvPicPr>
          <p:nvPr userDrawn="1"/>
        </p:nvPicPr>
        <p:blipFill rotWithShape="1">
          <a:blip r:embed="rId3" cstate="email">
            <a:extLst>
              <a:ext uri="{28A0092B-C50C-407E-A947-70E740481C1C}">
                <a14:useLocalDpi xmlns:a14="http://schemas.microsoft.com/office/drawing/2010/main"/>
              </a:ext>
            </a:extLst>
          </a:blip>
          <a:srcRect b="-459"/>
          <a:stretch/>
        </p:blipFill>
        <p:spPr>
          <a:xfrm>
            <a:off x="5268686" y="-119743"/>
            <a:ext cx="3951515" cy="7141029"/>
          </a:xfrm>
          <a:prstGeom prst="rect">
            <a:avLst/>
          </a:prstGeom>
        </p:spPr>
      </p:pic>
      <p:sp>
        <p:nvSpPr>
          <p:cNvPr id="10" name="Rectangle 9"/>
          <p:cNvSpPr/>
          <p:nvPr userDrawn="1"/>
        </p:nvSpPr>
        <p:spPr>
          <a:xfrm>
            <a:off x="5262154" y="-277905"/>
            <a:ext cx="4023360" cy="7320962"/>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4234563643"/>
      </p:ext>
    </p:extLst>
  </p:cSld>
  <p:clrMapOvr>
    <a:masterClrMapping/>
  </p:clrMapOvr>
  <p:extLst mod="1">
    <p:ext uri="{DCECCB84-F9BA-43D5-87BE-67443E8EF086}">
      <p15:sldGuideLst xmlns:p15="http://schemas.microsoft.com/office/powerpoint/2012/main">
        <p15:guide id="1" orient="horz" pos="888"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Side Photo - 2B">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13" name="Picture 12" descr="half bus slide.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65594" y="6"/>
            <a:ext cx="3905250" cy="6858000"/>
          </a:xfrm>
          <a:prstGeom prst="rect">
            <a:avLst/>
          </a:prstGeom>
        </p:spPr>
      </p:pic>
      <p:sp>
        <p:nvSpPr>
          <p:cNvPr id="10" name="Rectangle 9"/>
          <p:cNvSpPr/>
          <p:nvPr userDrawn="1"/>
        </p:nvSpPr>
        <p:spPr>
          <a:xfrm>
            <a:off x="5372256" y="-329179"/>
            <a:ext cx="4023360" cy="7320962"/>
          </a:xfrm>
          <a:prstGeom prst="rect">
            <a:avLst/>
          </a:prstGeom>
          <a:solidFill>
            <a:schemeClr val="accent5">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46816050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Side Photo - 2Y">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14" name="Picture 13" descr="half bus slide.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65594" y="6"/>
            <a:ext cx="3905250" cy="6858000"/>
          </a:xfrm>
          <a:prstGeom prst="rect">
            <a:avLst/>
          </a:prstGeom>
        </p:spPr>
      </p:pic>
      <p:sp>
        <p:nvSpPr>
          <p:cNvPr id="10" name="Rectangle 9"/>
          <p:cNvSpPr/>
          <p:nvPr userDrawn="1"/>
        </p:nvSpPr>
        <p:spPr>
          <a:xfrm>
            <a:off x="5370781" y="-294286"/>
            <a:ext cx="4023360" cy="7320962"/>
          </a:xfrm>
          <a:prstGeom prst="rect">
            <a:avLst/>
          </a:prstGeom>
          <a:solidFill>
            <a:srgbClr val="FFC00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3"/>
          <p:cNvSpPr>
            <a:spLocks noGrp="1"/>
          </p:cNvSpPr>
          <p:nvPr>
            <p:ph type="body" sz="quarter" idx="14"/>
          </p:nvPr>
        </p:nvSpPr>
        <p:spPr>
          <a:xfrm>
            <a:off x="167638" y="1634261"/>
            <a:ext cx="4829875"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p:cNvSpPr>
            <a:spLocks noGrp="1"/>
          </p:cNvSpPr>
          <p:nvPr>
            <p:ph type="body" sz="quarter" idx="15" hasCustomPrompt="1"/>
          </p:nvPr>
        </p:nvSpPr>
        <p:spPr>
          <a:xfrm>
            <a:off x="162070" y="291334"/>
            <a:ext cx="4835443"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5" name="Rectangle 14"/>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574137259"/>
      </p:ext>
    </p:extLst>
  </p:cSld>
  <p:clrMapOvr>
    <a:masterClrMapping/>
  </p:clrMapOvr>
  <p:extLst mod="1">
    <p:ext uri="{DCECCB84-F9BA-43D5-87BE-67443E8EF086}">
      <p15:sldGuideLst xmlns:p15="http://schemas.microsoft.com/office/powerpoint/2012/main">
        <p15:guide id="1" orient="horz" pos="864"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bile Information">
    <p:spTree>
      <p:nvGrpSpPr>
        <p:cNvPr id="1" name=""/>
        <p:cNvGrpSpPr/>
        <p:nvPr/>
      </p:nvGrpSpPr>
      <p:grpSpPr>
        <a:xfrm>
          <a:off x="0" y="0"/>
          <a:ext cx="0" cy="0"/>
          <a:chOff x="0" y="0"/>
          <a:chExt cx="0" cy="0"/>
        </a:xfrm>
      </p:grpSpPr>
      <p:grpSp>
        <p:nvGrpSpPr>
          <p:cNvPr id="2" name="Group 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grpSp>
        <p:nvGrpSpPr>
          <p:cNvPr id="15" name="Group 14"/>
          <p:cNvGrpSpPr/>
          <p:nvPr userDrawn="1"/>
        </p:nvGrpSpPr>
        <p:grpSpPr>
          <a:xfrm>
            <a:off x="4711232" y="1928635"/>
            <a:ext cx="4563777" cy="4929367"/>
            <a:chOff x="4711231" y="1928633"/>
            <a:chExt cx="4563777" cy="4929367"/>
          </a:xfrm>
        </p:grpSpPr>
        <p:pic>
          <p:nvPicPr>
            <p:cNvPr id="16"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711231" y="1928633"/>
              <a:ext cx="4563777" cy="4929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p:cNvSpPr/>
            <p:nvPr userDrawn="1"/>
          </p:nvSpPr>
          <p:spPr>
            <a:xfrm>
              <a:off x="5204298" y="2349595"/>
              <a:ext cx="1857983" cy="3302175"/>
            </a:xfrm>
            <a:prstGeom prst="rect">
              <a:avLst/>
            </a:prstGeom>
            <a:solidFill>
              <a:srgbClr val="00165B"/>
            </a:solidFill>
            <a:ln w="12700" cap="flat" cmpd="sng" algn="ctr">
              <a:solidFill>
                <a:srgbClr val="00165B">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8" name="Picture Placeholder 14"/>
          <p:cNvSpPr txBox="1">
            <a:spLocks/>
          </p:cNvSpPr>
          <p:nvPr userDrawn="1"/>
        </p:nvSpPr>
        <p:spPr>
          <a:xfrm>
            <a:off x="5203826" y="2359228"/>
            <a:ext cx="1858963" cy="330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2" name="Text Placeholder 21"/>
          <p:cNvSpPr>
            <a:spLocks noGrp="1"/>
          </p:cNvSpPr>
          <p:nvPr>
            <p:ph type="body" sz="quarter" idx="10" hasCustomPrompt="1"/>
          </p:nvPr>
        </p:nvSpPr>
        <p:spPr>
          <a:xfrm>
            <a:off x="557940" y="567014"/>
            <a:ext cx="3176992" cy="2122595"/>
          </a:xfrm>
        </p:spPr>
        <p:txBody>
          <a:bodyPr anchor="b" anchorCtr="0">
            <a:noAutofit/>
          </a:bodyPr>
          <a:lstStyle>
            <a:lvl1pPr marL="0" indent="0" algn="r">
              <a:buNone/>
              <a:defRPr sz="4000" b="1" spc="0" baseline="0">
                <a:latin typeface="Franklin Gothic Demi" charset="0"/>
              </a:defRPr>
            </a:lvl1pPr>
          </a:lstStyle>
          <a:p>
            <a:pPr lvl="0"/>
            <a:r>
              <a:rPr lang="en-US"/>
              <a:t>Slide Title</a:t>
            </a:r>
          </a:p>
        </p:txBody>
      </p:sp>
      <p:cxnSp>
        <p:nvCxnSpPr>
          <p:cNvPr id="25" name="Straight Connector 24"/>
          <p:cNvCxnSpPr/>
          <p:nvPr userDrawn="1"/>
        </p:nvCxnSpPr>
        <p:spPr>
          <a:xfrm>
            <a:off x="3136403" y="2689607"/>
            <a:ext cx="515022" cy="0"/>
          </a:xfrm>
          <a:prstGeom prst="line">
            <a:avLst/>
          </a:prstGeom>
          <a:noFill/>
          <a:ln w="85725" cap="flat" cmpd="sng" algn="ctr">
            <a:solidFill>
              <a:srgbClr val="008BCE"/>
            </a:solidFill>
            <a:prstDash val="solid"/>
            <a:miter lim="800000"/>
          </a:ln>
          <a:effectLst/>
        </p:spPr>
      </p:cxnSp>
      <p:sp>
        <p:nvSpPr>
          <p:cNvPr id="29" name="Text Placeholder 28"/>
          <p:cNvSpPr>
            <a:spLocks noGrp="1"/>
          </p:cNvSpPr>
          <p:nvPr>
            <p:ph type="body" sz="quarter" idx="11" hasCustomPrompt="1"/>
          </p:nvPr>
        </p:nvSpPr>
        <p:spPr>
          <a:xfrm>
            <a:off x="689620" y="3183126"/>
            <a:ext cx="3100388" cy="2178050"/>
          </a:xfrm>
        </p:spPr>
        <p:txBody>
          <a:bodyPr>
            <a:noAutofit/>
          </a:bodyPr>
          <a:lstStyle>
            <a:lvl1pPr marL="0" indent="0" algn="r">
              <a:buNone/>
              <a:defRPr sz="1800" baseline="0">
                <a:latin typeface="Calibri" panose="020F0502020204030204" pitchFamily="34" charset="0"/>
              </a:defRPr>
            </a:lvl1pPr>
          </a:lstStyle>
          <a:p>
            <a:pPr lvl="0"/>
            <a:r>
              <a:rPr lang="en-US"/>
              <a:t>Text goes here</a:t>
            </a:r>
          </a:p>
        </p:txBody>
      </p:sp>
      <p:sp>
        <p:nvSpPr>
          <p:cNvPr id="31" name="Picture Placeholder 30"/>
          <p:cNvSpPr>
            <a:spLocks noGrp="1"/>
          </p:cNvSpPr>
          <p:nvPr>
            <p:ph type="pic" sz="quarter" idx="12"/>
          </p:nvPr>
        </p:nvSpPr>
        <p:spPr>
          <a:xfrm>
            <a:off x="5230814" y="2355850"/>
            <a:ext cx="1844675" cy="3278188"/>
          </a:xfrm>
        </p:spPr>
        <p:txBody>
          <a:bodyPr/>
          <a:lstStyle>
            <a:lvl1pPr>
              <a:defRPr>
                <a:solidFill>
                  <a:schemeClr val="bg1"/>
                </a:solidFill>
              </a:defRPr>
            </a:lvl1pPr>
          </a:lstStyle>
          <a:p>
            <a:r>
              <a:rPr lang="en-US"/>
              <a:t>Drag picture to placeholder or click icon to add</a:t>
            </a:r>
          </a:p>
        </p:txBody>
      </p:sp>
      <p:sp>
        <p:nvSpPr>
          <p:cNvPr id="20" name="Rectangle 19"/>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562894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Side Photo - B">
    <p:spTree>
      <p:nvGrpSpPr>
        <p:cNvPr id="1" name=""/>
        <p:cNvGrpSpPr/>
        <p:nvPr/>
      </p:nvGrpSpPr>
      <p:grpSpPr>
        <a:xfrm>
          <a:off x="0" y="0"/>
          <a:ext cx="0" cy="0"/>
          <a:chOff x="0" y="0"/>
          <a:chExt cx="0" cy="0"/>
        </a:xfrm>
      </p:grpSpPr>
      <p:cxnSp>
        <p:nvCxnSpPr>
          <p:cNvPr id="14" name="Straight Connector 13"/>
          <p:cNvCxnSpPr/>
          <p:nvPr userDrawn="1"/>
        </p:nvCxnSpPr>
        <p:spPr>
          <a:xfrm>
            <a:off x="4662143" y="1709249"/>
            <a:ext cx="515022" cy="0"/>
          </a:xfrm>
          <a:prstGeom prst="line">
            <a:avLst/>
          </a:prstGeom>
          <a:noFill/>
          <a:ln w="85725" cap="flat" cmpd="sng" algn="ctr">
            <a:solidFill>
              <a:srgbClr val="008BCE"/>
            </a:solidFill>
            <a:prstDash val="solid"/>
            <a:miter lim="800000"/>
          </a:ln>
          <a:effectLst/>
        </p:spPr>
      </p:cxnSp>
      <p:sp>
        <p:nvSpPr>
          <p:cNvPr id="20"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userDrawn="1"/>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1" y="0"/>
            <a:ext cx="4391025" cy="6934200"/>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967952844"/>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Side Photo - Y">
    <p:spTree>
      <p:nvGrpSpPr>
        <p:cNvPr id="1" name=""/>
        <p:cNvGrpSpPr/>
        <p:nvPr/>
      </p:nvGrpSpPr>
      <p:grpSpPr>
        <a:xfrm>
          <a:off x="0" y="0"/>
          <a:ext cx="0" cy="0"/>
          <a:chOff x="0" y="0"/>
          <a:chExt cx="0" cy="0"/>
        </a:xfrm>
      </p:grpSpPr>
      <p:sp>
        <p:nvSpPr>
          <p:cNvPr id="24" name="Text Placeholder 23"/>
          <p:cNvSpPr>
            <a:spLocks noGrp="1"/>
          </p:cNvSpPr>
          <p:nvPr>
            <p:ph type="body" sz="quarter" idx="12" hasCustomPrompt="1"/>
          </p:nvPr>
        </p:nvSpPr>
        <p:spPr>
          <a:xfrm>
            <a:off x="4615544" y="2211162"/>
            <a:ext cx="3777343" cy="1947620"/>
          </a:xfrm>
        </p:spPr>
        <p:txBody>
          <a:bodyPr>
            <a:noAutofit/>
          </a:bodyPr>
          <a:lstStyle>
            <a:lvl1pPr>
              <a:lnSpc>
                <a:spcPts val="2400"/>
              </a:lnSpc>
              <a:spcBef>
                <a:spcPts val="0"/>
              </a:spcBef>
              <a:defRPr sz="1600" baseline="0">
                <a:latin typeface="Calibri" panose="020F0502020204030204" pitchFamily="34" charset="0"/>
              </a:defRPr>
            </a:lvl1pPr>
          </a:lstStyle>
          <a:p>
            <a:pPr lvl="0"/>
            <a:r>
              <a:rPr lang="en-US"/>
              <a:t>Text goes here</a:t>
            </a:r>
          </a:p>
        </p:txBody>
      </p:sp>
      <p:sp>
        <p:nvSpPr>
          <p:cNvPr id="26" name="Text Placeholder 23"/>
          <p:cNvSpPr>
            <a:spLocks noGrp="1"/>
          </p:cNvSpPr>
          <p:nvPr>
            <p:ph type="body" sz="quarter" idx="13" hasCustomPrompt="1"/>
          </p:nvPr>
        </p:nvSpPr>
        <p:spPr>
          <a:xfrm>
            <a:off x="4619062" y="4482861"/>
            <a:ext cx="3789362" cy="395071"/>
          </a:xfrm>
        </p:spPr>
        <p:txBody>
          <a:bodyPr>
            <a:noAutofit/>
          </a:bodyPr>
          <a:lstStyle>
            <a:lvl1pPr>
              <a:lnSpc>
                <a:spcPts val="2600"/>
              </a:lnSpc>
              <a:defRPr b="1" baseline="0">
                <a:latin typeface="Franklin Gothic Demi" charset="0"/>
              </a:defRPr>
            </a:lvl1pPr>
          </a:lstStyle>
          <a:p>
            <a:pPr lvl="0"/>
            <a:r>
              <a:rPr lang="en-US"/>
              <a:t>SUBTITLE HIGHLIGHT</a:t>
            </a:r>
          </a:p>
          <a:p>
            <a:pPr lvl="0"/>
            <a:r>
              <a:rPr lang="en-US"/>
              <a:t> </a:t>
            </a:r>
          </a:p>
        </p:txBody>
      </p:sp>
      <p:sp>
        <p:nvSpPr>
          <p:cNvPr id="27" name="Text Placeholder 23"/>
          <p:cNvSpPr>
            <a:spLocks noGrp="1"/>
          </p:cNvSpPr>
          <p:nvPr>
            <p:ph type="body" sz="quarter" idx="14" hasCustomPrompt="1"/>
          </p:nvPr>
        </p:nvSpPr>
        <p:spPr>
          <a:xfrm>
            <a:off x="4615510" y="5110541"/>
            <a:ext cx="3789362" cy="766384"/>
          </a:xfrm>
        </p:spPr>
        <p:txBody>
          <a:bodyPr>
            <a:noAutofit/>
          </a:bodyPr>
          <a:lstStyle>
            <a:lvl1pPr>
              <a:lnSpc>
                <a:spcPts val="2600"/>
              </a:lnSpc>
              <a:defRPr sz="1600" baseline="0">
                <a:latin typeface="Calibri" panose="020F0502020204030204" pitchFamily="34" charset="0"/>
              </a:defRPr>
            </a:lvl1pPr>
          </a:lstStyle>
          <a:p>
            <a:pPr lvl="0"/>
            <a:r>
              <a:rPr lang="en-US"/>
              <a:t>Text goes here</a:t>
            </a:r>
          </a:p>
        </p:txBody>
      </p:sp>
      <p:grpSp>
        <p:nvGrpSpPr>
          <p:cNvPr id="11" name="Group 10"/>
          <p:cNvGrpSpPr/>
          <p:nvPr userDrawn="1"/>
        </p:nvGrpSpPr>
        <p:grpSpPr>
          <a:xfrm>
            <a:off x="0" y="6050174"/>
            <a:ext cx="9144000" cy="550325"/>
            <a:chOff x="0" y="6050172"/>
            <a:chExt cx="9144000" cy="550325"/>
          </a:xfrm>
        </p:grpSpPr>
        <p:cxnSp>
          <p:nvCxnSpPr>
            <p:cNvPr id="12" name="Straight Connector 11"/>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54313" y="6050172"/>
              <a:ext cx="1060984" cy="449764"/>
            </a:xfrm>
            <a:prstGeom prst="rect">
              <a:avLst/>
            </a:prstGeom>
          </p:spPr>
        </p:pic>
      </p:grpSp>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b="-140"/>
          <a:stretch/>
        </p:blipFill>
        <p:spPr>
          <a:xfrm>
            <a:off x="0" y="0"/>
            <a:ext cx="4400550" cy="6934200"/>
          </a:xfrm>
          <a:prstGeom prst="rect">
            <a:avLst/>
          </a:prstGeom>
        </p:spPr>
      </p:pic>
      <p:sp>
        <p:nvSpPr>
          <p:cNvPr id="10" name="Rectangle 9"/>
          <p:cNvSpPr/>
          <p:nvPr userDrawn="1"/>
        </p:nvSpPr>
        <p:spPr>
          <a:xfrm>
            <a:off x="1" y="0"/>
            <a:ext cx="4391025" cy="6934200"/>
          </a:xfrm>
          <a:prstGeom prst="rect">
            <a:avLst/>
          </a:prstGeom>
          <a:solidFill>
            <a:srgbClr val="FFC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Connector 14"/>
          <p:cNvCxnSpPr/>
          <p:nvPr userDrawn="1"/>
        </p:nvCxnSpPr>
        <p:spPr>
          <a:xfrm>
            <a:off x="4662143" y="1709249"/>
            <a:ext cx="515022" cy="0"/>
          </a:xfrm>
          <a:prstGeom prst="line">
            <a:avLst/>
          </a:prstGeom>
          <a:noFill/>
          <a:ln w="85725" cap="flat" cmpd="sng" algn="ctr">
            <a:solidFill>
              <a:srgbClr val="008BCE"/>
            </a:solidFill>
            <a:prstDash val="solid"/>
            <a:miter lim="800000"/>
          </a:ln>
          <a:effectLst/>
        </p:spPr>
      </p:cxnSp>
      <p:sp>
        <p:nvSpPr>
          <p:cNvPr id="16" name="Text Placeholder 19"/>
          <p:cNvSpPr>
            <a:spLocks noGrp="1"/>
          </p:cNvSpPr>
          <p:nvPr>
            <p:ph type="body" sz="quarter" idx="11" hasCustomPrompt="1"/>
          </p:nvPr>
        </p:nvSpPr>
        <p:spPr>
          <a:xfrm>
            <a:off x="4548567" y="423755"/>
            <a:ext cx="3797300" cy="1293974"/>
          </a:xfrm>
        </p:spPr>
        <p:txBody>
          <a:bodyPr anchor="b" anchorCtr="0">
            <a:noAutofit/>
          </a:bodyPr>
          <a:lstStyle>
            <a:lvl1pPr marL="0" indent="0">
              <a:lnSpc>
                <a:spcPts val="4500"/>
              </a:lnSpc>
              <a:spcBef>
                <a:spcPts val="0"/>
              </a:spcBef>
              <a:buNone/>
              <a:defRPr sz="4000" b="1" spc="0" baseline="0">
                <a:latin typeface="Franklin Gothic Demi" charset="0"/>
              </a:defRPr>
            </a:lvl1pPr>
          </a:lstStyle>
          <a:p>
            <a:pPr lvl="0"/>
            <a:r>
              <a:rPr lang="en-US"/>
              <a:t>Slide Title</a:t>
            </a:r>
          </a:p>
        </p:txBody>
      </p:sp>
      <p:sp>
        <p:nvSpPr>
          <p:cNvPr id="17" name="Rectangle 1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576965701"/>
      </p:ext>
    </p:extLst>
  </p:cSld>
  <p:clrMapOvr>
    <a:masterClrMapping/>
  </p:clrMapOvr>
  <p:extLst mod="1">
    <p:ext uri="{DCECCB84-F9BA-43D5-87BE-67443E8EF086}">
      <p15:sldGuideLst xmlns:p15="http://schemas.microsoft.com/office/powerpoint/2012/main">
        <p15:guide id="1" orient="horz" pos="1104" userDrawn="1">
          <p15:clr>
            <a:srgbClr val="FBAE40"/>
          </p15:clr>
        </p15:guide>
        <p15:guide id="2" pos="2880" userDrawn="1">
          <p15:clr>
            <a:srgbClr val="FBAE40"/>
          </p15:clr>
        </p15:guide>
        <p15:guide id="3" orient="horz" pos="2616" userDrawn="1">
          <p15:clr>
            <a:srgbClr val="FBAE40"/>
          </p15:clr>
        </p15:guide>
        <p15:guide id="4" orient="horz" pos="3072" userDrawn="1">
          <p15:clr>
            <a:srgbClr val="FBAE40"/>
          </p15:clr>
        </p15:guide>
        <p15:guide id="5" orient="horz" pos="36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gonal Crop Photo Right - B">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3488"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3"/>
          <p:cNvSpPr>
            <a:spLocks noGrp="1"/>
          </p:cNvSpPr>
          <p:nvPr>
            <p:ph type="body" sz="quarter" idx="14"/>
          </p:nvPr>
        </p:nvSpPr>
        <p:spPr>
          <a:xfrm>
            <a:off x="167638" y="1634261"/>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72764897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1"/>
        </a:solidFill>
        <a:effectLst/>
      </p:bgPr>
    </p:bg>
    <p:spTree>
      <p:nvGrpSpPr>
        <p:cNvPr id="1" name=""/>
        <p:cNvGrpSpPr/>
        <p:nvPr/>
      </p:nvGrpSpPr>
      <p:grpSpPr>
        <a:xfrm>
          <a:off x="0" y="0"/>
          <a:ext cx="0" cy="0"/>
          <a:chOff x="0" y="0"/>
          <a:chExt cx="0" cy="0"/>
        </a:xfrm>
      </p:grpSpPr>
      <p:pic>
        <p:nvPicPr>
          <p:cNvPr id="5" name="Picture 4" descr="DART Bus start slide.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5199716" cy="6858000"/>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userDrawn="1"/>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
        <p:nvSpPr>
          <p:cNvPr id="15" name="TextBox 14"/>
          <p:cNvSpPr txBox="1"/>
          <p:nvPr userDrawn="1"/>
        </p:nvSpPr>
        <p:spPr>
          <a:xfrm>
            <a:off x="8508806" y="6617185"/>
            <a:ext cx="635194" cy="230832"/>
          </a:xfrm>
          <a:prstGeom prst="rect">
            <a:avLst/>
          </a:prstGeom>
          <a:solidFill>
            <a:schemeClr val="bg1"/>
          </a:solidFill>
        </p:spPr>
        <p:txBody>
          <a:bodyPr wrap="square" rtlCol="0">
            <a:spAutoFit/>
          </a:bodyPr>
          <a:lstStyle/>
          <a:p>
            <a:endParaRPr lang="en-US" sz="900"/>
          </a:p>
        </p:txBody>
      </p:sp>
    </p:spTree>
    <p:extLst>
      <p:ext uri="{BB962C8B-B14F-4D97-AF65-F5344CB8AC3E}">
        <p14:creationId xmlns:p14="http://schemas.microsoft.com/office/powerpoint/2010/main" val="101258067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gonal Crop Photo Right - Y">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3488" y="0"/>
            <a:ext cx="4292600" cy="696468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1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1" y="1625206"/>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24280025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onal Crop Photo Right - 2B">
    <p:spTree>
      <p:nvGrpSpPr>
        <p:cNvPr id="1" name=""/>
        <p:cNvGrpSpPr/>
        <p:nvPr/>
      </p:nvGrpSpPr>
      <p:grpSpPr>
        <a:xfrm>
          <a:off x="0" y="0"/>
          <a:ext cx="0" cy="0"/>
          <a:chOff x="0" y="0"/>
          <a:chExt cx="0" cy="0"/>
        </a:xfrm>
      </p:grpSpPr>
      <p:grpSp>
        <p:nvGrpSpPr>
          <p:cNvPr id="14" name="Group 13"/>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5" y="-9313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5" name="Text Placeholder 3"/>
          <p:cNvSpPr>
            <a:spLocks noGrp="1"/>
          </p:cNvSpPr>
          <p:nvPr>
            <p:ph type="body" sz="quarter" idx="14"/>
          </p:nvPr>
        </p:nvSpPr>
        <p:spPr>
          <a:xfrm>
            <a:off x="155006" y="1636157"/>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26086087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onal Crop Photo Right - 2Y">
    <p:spTree>
      <p:nvGrpSpPr>
        <p:cNvPr id="1" name=""/>
        <p:cNvGrpSpPr/>
        <p:nvPr/>
      </p:nvGrpSpPr>
      <p:grpSpPr>
        <a:xfrm>
          <a:off x="0" y="0"/>
          <a:ext cx="0" cy="0"/>
          <a:chOff x="0" y="0"/>
          <a:chExt cx="0" cy="0"/>
        </a:xfrm>
      </p:grpSpPr>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6001" y="-63500"/>
            <a:ext cx="4318000" cy="6972300"/>
          </a:xfrm>
          <a:prstGeom prst="rect">
            <a:avLst/>
          </a:prstGeom>
        </p:spPr>
      </p:pic>
      <p:sp>
        <p:nvSpPr>
          <p:cNvPr id="17" name="Flowchart: Manual Input 8"/>
          <p:cNvSpPr/>
          <p:nvPr userDrawn="1"/>
        </p:nvSpPr>
        <p:spPr>
          <a:xfrm>
            <a:off x="6722534" y="-86153"/>
            <a:ext cx="2421466" cy="70442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4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p:cNvCxnSpPr/>
          <p:nvPr userDrawn="1"/>
        </p:nvCxnSpPr>
        <p:spPr>
          <a:xfrm flipV="1">
            <a:off x="6632941" y="-10510"/>
            <a:ext cx="1987291" cy="6879020"/>
          </a:xfrm>
          <a:prstGeom prst="line">
            <a:avLst/>
          </a:prstGeom>
          <a:noFill/>
          <a:ln w="6350" cap="flat" cmpd="sng" algn="ctr">
            <a:solidFill>
              <a:srgbClr val="008BCE"/>
            </a:solidFill>
            <a:prstDash val="solid"/>
            <a:miter lim="800000"/>
          </a:ln>
          <a:effectLst/>
        </p:spPr>
      </p:cxnSp>
      <p:sp>
        <p:nvSpPr>
          <p:cNvPr id="14" name="Text Placeholder 3"/>
          <p:cNvSpPr>
            <a:spLocks noGrp="1"/>
          </p:cNvSpPr>
          <p:nvPr>
            <p:ph type="body" sz="quarter" idx="14"/>
          </p:nvPr>
        </p:nvSpPr>
        <p:spPr>
          <a:xfrm>
            <a:off x="149532" y="1647108"/>
            <a:ext cx="4284663" cy="4310367"/>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1"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0183004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ed Photo Right">
    <p:spTree>
      <p:nvGrpSpPr>
        <p:cNvPr id="1" name=""/>
        <p:cNvGrpSpPr/>
        <p:nvPr/>
      </p:nvGrpSpPr>
      <p:grpSpPr>
        <a:xfrm>
          <a:off x="0" y="0"/>
          <a:ext cx="0" cy="0"/>
          <a:chOff x="0" y="0"/>
          <a:chExt cx="0" cy="0"/>
        </a:xfrm>
      </p:grpSpPr>
      <p:sp>
        <p:nvSpPr>
          <p:cNvPr id="14" name="Text Placeholder 3"/>
          <p:cNvSpPr>
            <a:spLocks noGrp="1"/>
          </p:cNvSpPr>
          <p:nvPr>
            <p:ph type="body" sz="quarter" idx="14"/>
          </p:nvPr>
        </p:nvSpPr>
        <p:spPr>
          <a:xfrm>
            <a:off x="160047" y="1668190"/>
            <a:ext cx="5047149" cy="4451154"/>
          </a:xfrm>
        </p:spPr>
        <p:txBody>
          <a:bodyPr>
            <a:noAutofit/>
          </a:bodyPr>
          <a:lstStyle>
            <a:lvl1pPr marL="342900" indent="-342900">
              <a:buFont typeface="Arial" panose="020B0604020202020204" pitchFamily="34" charset="0"/>
              <a:buChar char="•"/>
              <a:defRPr sz="2000">
                <a:latin typeface="Calibri" panose="020F0502020204030204" pitchFamily="34" charset="0"/>
              </a:defRPr>
            </a:lvl1pPr>
            <a:lvl2pPr marL="800100" indent="-342900">
              <a:buFont typeface="Univers" panose="020B0603020202030204" pitchFamily="34" charset="0"/>
              <a:buChar char="–"/>
              <a:defRPr sz="2000">
                <a:latin typeface="Calibri" panose="020F0502020204030204" pitchFamily="34" charset="0"/>
              </a:defRPr>
            </a:lvl2pPr>
            <a:lvl3pPr marL="1257300" indent="-342900">
              <a:buFont typeface="Courier New" panose="02070309020205020404" pitchFamily="49" charset="0"/>
              <a:buChar char="o"/>
              <a:defRPr sz="2000">
                <a:latin typeface="Calibri" panose="020F0502020204030204" pitchFamily="34" charset="0"/>
              </a:defRPr>
            </a:lvl3pPr>
            <a:lvl4pPr marL="1714500" indent="-342900">
              <a:buFont typeface="Wingdings" panose="05000000000000000000" pitchFamily="2" charset="2"/>
              <a:buChar char="§"/>
              <a:defRPr sz="2000">
                <a:latin typeface="Calibri" panose="020F0502020204030204" pitchFamily="34" charset="0"/>
              </a:defRPr>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20"/>
          <p:cNvSpPr>
            <a:spLocks noGrp="1"/>
          </p:cNvSpPr>
          <p:nvPr>
            <p:ph type="pic" sz="quarter" idx="10"/>
          </p:nvPr>
        </p:nvSpPr>
        <p:spPr>
          <a:xfrm>
            <a:off x="5880100" y="0"/>
            <a:ext cx="3263900" cy="6858000"/>
          </a:xfrm>
        </p:spPr>
        <p:txBody>
          <a:bodyPr/>
          <a:lstStyle/>
          <a:p>
            <a:r>
              <a:rPr lang="en-US"/>
              <a:t>Drag picture to placeholder or click icon to add</a:t>
            </a:r>
          </a:p>
        </p:txBody>
      </p:sp>
      <p:cxnSp>
        <p:nvCxnSpPr>
          <p:cNvPr id="11" name="Straight Connector 10"/>
          <p:cNvCxnSpPr/>
          <p:nvPr userDrawn="1"/>
        </p:nvCxnSpPr>
        <p:spPr>
          <a:xfrm>
            <a:off x="262772" y="1383938"/>
            <a:ext cx="515022" cy="0"/>
          </a:xfrm>
          <a:prstGeom prst="line">
            <a:avLst/>
          </a:prstGeom>
          <a:noFill/>
          <a:ln w="85725" cap="flat" cmpd="sng" algn="ctr">
            <a:solidFill>
              <a:srgbClr val="008BCE"/>
            </a:solidFill>
            <a:prstDash val="solid"/>
            <a:miter lim="800000"/>
          </a:ln>
          <a:effectLst/>
        </p:spPr>
      </p:cxnSp>
      <p:sp>
        <p:nvSpPr>
          <p:cNvPr id="12" name="Text Placeholder 10"/>
          <p:cNvSpPr>
            <a:spLocks noGrp="1"/>
          </p:cNvSpPr>
          <p:nvPr>
            <p:ph type="body" sz="quarter" idx="15" hasCustomPrompt="1"/>
          </p:nvPr>
        </p:nvSpPr>
        <p:spPr>
          <a:xfrm>
            <a:off x="162070" y="291334"/>
            <a:ext cx="4324350" cy="1092314"/>
          </a:xfrm>
        </p:spPr>
        <p:txBody>
          <a:bodyPr anchor="b" anchorCtr="0">
            <a:noAutofit/>
          </a:bodyPr>
          <a:lstStyle>
            <a:lvl1pPr>
              <a:defRPr sz="4000" b="1" baseline="0">
                <a:latin typeface="Franklin Gothic Demi" charset="0"/>
              </a:defRPr>
            </a:lvl1pPr>
          </a:lstStyle>
          <a:p>
            <a:pPr lvl="0"/>
            <a:r>
              <a:rPr lang="en-US"/>
              <a:t>Slide Title</a:t>
            </a:r>
          </a:p>
        </p:txBody>
      </p:sp>
      <p:sp>
        <p:nvSpPr>
          <p:cNvPr id="9" name="Rectangle 8"/>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3" name="Group 12"/>
          <p:cNvGrpSpPr/>
          <p:nvPr userDrawn="1"/>
        </p:nvGrpSpPr>
        <p:grpSpPr>
          <a:xfrm>
            <a:off x="0" y="6050174"/>
            <a:ext cx="9144000" cy="550325"/>
            <a:chOff x="0" y="6050172"/>
            <a:chExt cx="9144000" cy="550325"/>
          </a:xfrm>
        </p:grpSpPr>
        <p:cxnSp>
          <p:nvCxnSpPr>
            <p:cNvPr id="15" name="Straight Connector 14"/>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12701424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48" userDrawn="1">
          <p15:clr>
            <a:srgbClr val="FBAE40"/>
          </p15:clr>
        </p15:guide>
        <p15:guide id="3" pos="5760" userDrawn="1">
          <p15:clr>
            <a:srgbClr val="FBAE40"/>
          </p15:clr>
        </p15:guide>
        <p15:guide id="4" orient="horz" pos="177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xes Right Blue Graphic">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cxnSp>
        <p:nvCxnSpPr>
          <p:cNvPr id="31" name="Straight Connector 30"/>
          <p:cNvCxnSpPr/>
          <p:nvPr userDrawn="1"/>
        </p:nvCxnSpPr>
        <p:spPr>
          <a:xfrm>
            <a:off x="906388" y="1519475"/>
            <a:ext cx="515022" cy="0"/>
          </a:xfrm>
          <a:prstGeom prst="line">
            <a:avLst/>
          </a:prstGeom>
          <a:noFill/>
          <a:ln w="85725" cap="flat" cmpd="sng" algn="ctr">
            <a:solidFill>
              <a:srgbClr val="008BCE"/>
            </a:solidFill>
            <a:prstDash val="solid"/>
            <a:miter lim="800000"/>
          </a:ln>
          <a:effectLst/>
        </p:spPr>
      </p:cxnSp>
      <p:cxnSp>
        <p:nvCxnSpPr>
          <p:cNvPr id="32" name="Straight Connector 31"/>
          <p:cNvCxnSpPr/>
          <p:nvPr userDrawn="1"/>
        </p:nvCxnSpPr>
        <p:spPr>
          <a:xfrm>
            <a:off x="906388" y="4147517"/>
            <a:ext cx="515022" cy="0"/>
          </a:xfrm>
          <a:prstGeom prst="line">
            <a:avLst/>
          </a:prstGeom>
          <a:noFill/>
          <a:ln w="85725" cap="flat" cmpd="sng" algn="ctr">
            <a:solidFill>
              <a:srgbClr val="FF6C2C"/>
            </a:solidFill>
            <a:prstDash val="solid"/>
            <a:miter lim="800000"/>
          </a:ln>
          <a:effectLst/>
        </p:spPr>
      </p:cxnSp>
      <p:cxnSp>
        <p:nvCxnSpPr>
          <p:cNvPr id="33" name="Straight Connector 32"/>
          <p:cNvCxnSpPr/>
          <p:nvPr userDrawn="1"/>
        </p:nvCxnSpPr>
        <p:spPr>
          <a:xfrm>
            <a:off x="4944798" y="1519475"/>
            <a:ext cx="515022" cy="0"/>
          </a:xfrm>
          <a:prstGeom prst="line">
            <a:avLst/>
          </a:prstGeom>
          <a:noFill/>
          <a:ln w="85725" cap="flat" cmpd="sng" algn="ctr">
            <a:solidFill>
              <a:srgbClr val="ABA2A0"/>
            </a:solidFill>
            <a:prstDash val="solid"/>
            <a:miter lim="800000"/>
          </a:ln>
          <a:effectLst/>
        </p:spPr>
      </p:cxnSp>
      <p:cxnSp>
        <p:nvCxnSpPr>
          <p:cNvPr id="34" name="Straight Connector 33"/>
          <p:cNvCxnSpPr/>
          <p:nvPr userDrawn="1"/>
        </p:nvCxnSpPr>
        <p:spPr>
          <a:xfrm>
            <a:off x="4949693" y="4147517"/>
            <a:ext cx="515022" cy="0"/>
          </a:xfrm>
          <a:prstGeom prst="line">
            <a:avLst/>
          </a:prstGeom>
          <a:noFill/>
          <a:ln w="85725" cap="flat" cmpd="sng" algn="ctr">
            <a:solidFill>
              <a:srgbClr val="FFCD00"/>
            </a:solidFill>
            <a:prstDash val="solid"/>
            <a:miter lim="800000"/>
          </a:ln>
          <a:effectLst/>
        </p:spPr>
      </p:cxnSp>
      <p:sp>
        <p:nvSpPr>
          <p:cNvPr id="36" name="Text Placeholder 35"/>
          <p:cNvSpPr>
            <a:spLocks noGrp="1"/>
          </p:cNvSpPr>
          <p:nvPr>
            <p:ph type="body" sz="quarter" idx="10" hasCustomPrompt="1"/>
          </p:nvPr>
        </p:nvSpPr>
        <p:spPr>
          <a:xfrm>
            <a:off x="794235" y="5357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7" name="Text Placeholder 35"/>
          <p:cNvSpPr>
            <a:spLocks noGrp="1"/>
          </p:cNvSpPr>
          <p:nvPr>
            <p:ph type="body" sz="quarter" idx="11" hasCustomPrompt="1"/>
          </p:nvPr>
        </p:nvSpPr>
        <p:spPr>
          <a:xfrm>
            <a:off x="4851295" y="5357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8" name="Text Placeholder 35"/>
          <p:cNvSpPr>
            <a:spLocks noGrp="1"/>
          </p:cNvSpPr>
          <p:nvPr>
            <p:ph type="body" sz="quarter" idx="12" hasCustomPrompt="1"/>
          </p:nvPr>
        </p:nvSpPr>
        <p:spPr>
          <a:xfrm>
            <a:off x="794235" y="3164641"/>
            <a:ext cx="3611510"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39" name="Text Placeholder 35"/>
          <p:cNvSpPr>
            <a:spLocks noGrp="1"/>
          </p:cNvSpPr>
          <p:nvPr>
            <p:ph type="body" sz="quarter" idx="13" hasCustomPrompt="1"/>
          </p:nvPr>
        </p:nvSpPr>
        <p:spPr>
          <a:xfrm>
            <a:off x="4851295" y="3164641"/>
            <a:ext cx="3867832" cy="969963"/>
          </a:xfrm>
        </p:spPr>
        <p:txBody>
          <a:bodyPr anchor="b" anchorCtr="0">
            <a:noAutofit/>
          </a:bodyPr>
          <a:lstStyle>
            <a:lvl1pPr>
              <a:defRPr sz="3200" b="1" spc="0" baseline="0">
                <a:latin typeface="Franklin Gothic Demi" charset="0"/>
              </a:defRPr>
            </a:lvl1pPr>
          </a:lstStyle>
          <a:p>
            <a:pPr lvl="0"/>
            <a:r>
              <a:rPr lang="en-US"/>
              <a:t>Section Title</a:t>
            </a:r>
          </a:p>
        </p:txBody>
      </p:sp>
      <p:sp>
        <p:nvSpPr>
          <p:cNvPr id="41" name="Text Placeholder 40"/>
          <p:cNvSpPr>
            <a:spLocks noGrp="1"/>
          </p:cNvSpPr>
          <p:nvPr>
            <p:ph type="body" sz="quarter" idx="14" hasCustomPrompt="1"/>
          </p:nvPr>
        </p:nvSpPr>
        <p:spPr>
          <a:xfrm>
            <a:off x="809625" y="17007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2" name="Text Placeholder 40"/>
          <p:cNvSpPr>
            <a:spLocks noGrp="1"/>
          </p:cNvSpPr>
          <p:nvPr>
            <p:ph type="body" sz="quarter" idx="15" hasCustomPrompt="1"/>
          </p:nvPr>
        </p:nvSpPr>
        <p:spPr>
          <a:xfrm>
            <a:off x="4866685" y="17007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43" name="Text Placeholder 40"/>
          <p:cNvSpPr>
            <a:spLocks noGrp="1"/>
          </p:cNvSpPr>
          <p:nvPr>
            <p:ph type="body" sz="quarter" idx="16" hasCustomPrompt="1"/>
          </p:nvPr>
        </p:nvSpPr>
        <p:spPr>
          <a:xfrm>
            <a:off x="809625" y="4329678"/>
            <a:ext cx="3609342" cy="1276350"/>
          </a:xfrm>
        </p:spPr>
        <p:txBody>
          <a:bodyPr>
            <a:noAutofit/>
          </a:bodyPr>
          <a:lstStyle>
            <a:lvl1pPr>
              <a:defRPr>
                <a:latin typeface="Calibri" panose="020F0502020204030204" pitchFamily="34" charset="0"/>
              </a:defRPr>
            </a:lvl1pPr>
          </a:lstStyle>
          <a:p>
            <a:pPr lvl="0"/>
            <a:r>
              <a:rPr lang="en-US"/>
              <a:t>Text goes here</a:t>
            </a:r>
          </a:p>
        </p:txBody>
      </p:sp>
      <p:sp>
        <p:nvSpPr>
          <p:cNvPr id="44" name="Text Placeholder 40"/>
          <p:cNvSpPr>
            <a:spLocks noGrp="1"/>
          </p:cNvSpPr>
          <p:nvPr>
            <p:ph type="body" sz="quarter" idx="17" hasCustomPrompt="1"/>
          </p:nvPr>
        </p:nvSpPr>
        <p:spPr>
          <a:xfrm>
            <a:off x="4866685" y="4329678"/>
            <a:ext cx="3865510" cy="1276350"/>
          </a:xfrm>
        </p:spPr>
        <p:txBody>
          <a:bodyPr>
            <a:noAutofit/>
          </a:bodyPr>
          <a:lstStyle>
            <a:lvl1pPr>
              <a:defRPr>
                <a:latin typeface="Calibri" panose="020F0502020204030204" pitchFamily="34" charset="0"/>
              </a:defRPr>
            </a:lvl1pPr>
          </a:lstStyle>
          <a:p>
            <a:pPr lvl="0"/>
            <a:r>
              <a:rPr lang="en-US"/>
              <a:t>Text goes here</a:t>
            </a:r>
          </a:p>
        </p:txBody>
      </p:sp>
      <p:sp>
        <p:nvSpPr>
          <p:cNvPr id="21" name="Rectangle 20"/>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4125514081"/>
      </p:ext>
    </p:extLst>
  </p:cSld>
  <p:clrMapOvr>
    <a:masterClrMapping/>
  </p:clrMapOvr>
  <p:extLst mod="1">
    <p:ext uri="{DCECCB84-F9BA-43D5-87BE-67443E8EF086}">
      <p15:sldGuideLst xmlns:p15="http://schemas.microsoft.com/office/powerpoint/2012/main">
        <p15:guide id="1" orient="horz" pos="1224" userDrawn="1">
          <p15:clr>
            <a:srgbClr val="FBAE40"/>
          </p15:clr>
        </p15:guide>
        <p15:guide id="2" pos="2880" userDrawn="1">
          <p15:clr>
            <a:srgbClr val="FBAE40"/>
          </p15:clr>
        </p15:guide>
        <p15:guide id="3" pos="3048" userDrawn="1">
          <p15:clr>
            <a:srgbClr val="FBAE40"/>
          </p15:clr>
        </p15:guide>
        <p15:guide id="4" pos="696" userDrawn="1">
          <p15:clr>
            <a:srgbClr val="FBAE40"/>
          </p15:clr>
        </p15:guide>
        <p15:guide id="6" orient="horz" pos="288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efits Overlay Right - B">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1534"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47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6" name="Straight Connector 25"/>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7"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8"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9"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5"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45"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4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4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4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5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5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8698731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Benefits Overlay Right - Y">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821534" y="-106680"/>
            <a:ext cx="4343400" cy="7025640"/>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2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3"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0"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281608789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nefits Overlay Right - 2B">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1" name="Picture 20" descr="half bus go lef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userDrawn="1"/>
        </p:nvSpPr>
        <p:spPr>
          <a:xfrm>
            <a:off x="6748646" y="-94731"/>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chemeClr val="accent5">
              <a:lumMod val="75000"/>
              <a:alpha val="34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30" name="Straight Connector 29"/>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31"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2"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3"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4"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6"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7"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8"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9"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40"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41"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2" name="Rectangle 2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11967011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efits Overlay Right - 2Y">
    <p:spTree>
      <p:nvGrpSpPr>
        <p:cNvPr id="1" name=""/>
        <p:cNvGrpSpPr/>
        <p:nvPr/>
      </p:nvGrpSpPr>
      <p:grpSpPr>
        <a:xfrm>
          <a:off x="0" y="0"/>
          <a:ext cx="0" cy="0"/>
          <a:chOff x="0" y="0"/>
          <a:chExt cx="0" cy="0"/>
        </a:xfrm>
      </p:grpSpPr>
      <p:grpSp>
        <p:nvGrpSpPr>
          <p:cNvPr id="18" name="Group 17"/>
          <p:cNvGrpSpPr/>
          <p:nvPr userDrawn="1"/>
        </p:nvGrpSpPr>
        <p:grpSpPr>
          <a:xfrm>
            <a:off x="0" y="6050174"/>
            <a:ext cx="9144000" cy="550325"/>
            <a:chOff x="0" y="6050172"/>
            <a:chExt cx="9144000" cy="550325"/>
          </a:xfrm>
        </p:grpSpPr>
        <p:cxnSp>
          <p:nvCxnSpPr>
            <p:cNvPr id="19" name="Straight Connector 1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pic>
        <p:nvPicPr>
          <p:cNvPr id="26" name="Picture 25" descr="half bus go left.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2826" y="-220389"/>
            <a:ext cx="4321174" cy="7209023"/>
          </a:xfrm>
          <a:prstGeom prst="rect">
            <a:avLst/>
          </a:prstGeom>
        </p:spPr>
      </p:pic>
      <p:sp>
        <p:nvSpPr>
          <p:cNvPr id="24" name="Flowchart: Manual Input 8"/>
          <p:cNvSpPr/>
          <p:nvPr userDrawn="1"/>
        </p:nvSpPr>
        <p:spPr>
          <a:xfrm>
            <a:off x="6790269" y="-146304"/>
            <a:ext cx="2421466" cy="7097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7967 w 10000"/>
              <a:gd name="connsiteY0" fmla="*/ 0 h 10023"/>
              <a:gd name="connsiteX1" fmla="*/ 10000 w 10000"/>
              <a:gd name="connsiteY1" fmla="*/ 23 h 10023"/>
              <a:gd name="connsiteX2" fmla="*/ 10000 w 10000"/>
              <a:gd name="connsiteY2" fmla="*/ 10023 h 10023"/>
              <a:gd name="connsiteX3" fmla="*/ 0 w 10000"/>
              <a:gd name="connsiteY3" fmla="*/ 10023 h 10023"/>
              <a:gd name="connsiteX4" fmla="*/ 7967 w 10000"/>
              <a:gd name="connsiteY4" fmla="*/ 0 h 10023"/>
              <a:gd name="connsiteX0" fmla="*/ 9024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024 w 11057"/>
              <a:gd name="connsiteY4" fmla="*/ 0 h 10023"/>
              <a:gd name="connsiteX0" fmla="*/ 9349 w 11057"/>
              <a:gd name="connsiteY0" fmla="*/ 0 h 10023"/>
              <a:gd name="connsiteX1" fmla="*/ 11057 w 11057"/>
              <a:gd name="connsiteY1" fmla="*/ 23 h 10023"/>
              <a:gd name="connsiteX2" fmla="*/ 11057 w 11057"/>
              <a:gd name="connsiteY2" fmla="*/ 10023 h 10023"/>
              <a:gd name="connsiteX3" fmla="*/ 0 w 11057"/>
              <a:gd name="connsiteY3" fmla="*/ 10023 h 10023"/>
              <a:gd name="connsiteX4" fmla="*/ 9349 w 11057"/>
              <a:gd name="connsiteY4" fmla="*/ 0 h 1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7" h="10023">
                <a:moveTo>
                  <a:pt x="9349" y="0"/>
                </a:moveTo>
                <a:lnTo>
                  <a:pt x="11057" y="23"/>
                </a:lnTo>
                <a:lnTo>
                  <a:pt x="11057" y="10023"/>
                </a:lnTo>
                <a:lnTo>
                  <a:pt x="0" y="10023"/>
                </a:lnTo>
                <a:lnTo>
                  <a:pt x="9349" y="0"/>
                </a:lnTo>
                <a:close/>
              </a:path>
            </a:pathLst>
          </a:custGeom>
          <a:solidFill>
            <a:srgbClr val="FFC000">
              <a:alpha val="34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p:cNvCxnSpPr/>
          <p:nvPr userDrawn="1"/>
        </p:nvCxnSpPr>
        <p:spPr>
          <a:xfrm flipV="1">
            <a:off x="6629400" y="-219456"/>
            <a:ext cx="2093976" cy="7159752"/>
          </a:xfrm>
          <a:prstGeom prst="line">
            <a:avLst/>
          </a:prstGeom>
          <a:noFill/>
          <a:ln w="6350" cap="flat" cmpd="sng" algn="ctr">
            <a:solidFill>
              <a:srgbClr val="008BCE"/>
            </a:solidFill>
            <a:prstDash val="solid"/>
            <a:miter lim="800000"/>
          </a:ln>
          <a:effectLst/>
        </p:spPr>
      </p:cxnSp>
      <p:cxnSp>
        <p:nvCxnSpPr>
          <p:cNvPr id="21" name="Straight Connector 20"/>
          <p:cNvCxnSpPr/>
          <p:nvPr userDrawn="1"/>
        </p:nvCxnSpPr>
        <p:spPr>
          <a:xfrm>
            <a:off x="407936" y="1421779"/>
            <a:ext cx="515022" cy="0"/>
          </a:xfrm>
          <a:prstGeom prst="line">
            <a:avLst/>
          </a:prstGeom>
          <a:noFill/>
          <a:ln w="85725" cap="flat" cmpd="sng" algn="ctr">
            <a:solidFill>
              <a:srgbClr val="008BCE"/>
            </a:solidFill>
            <a:prstDash val="solid"/>
            <a:miter lim="800000"/>
          </a:ln>
          <a:effectLst/>
        </p:spPr>
      </p:cxnSp>
      <p:sp>
        <p:nvSpPr>
          <p:cNvPr id="22" name="Freeform 113"/>
          <p:cNvSpPr>
            <a:spLocks noChangeArrowheads="1"/>
          </p:cNvSpPr>
          <p:nvPr userDrawn="1"/>
        </p:nvSpPr>
        <p:spPr bwMode="auto">
          <a:xfrm rot="10800000">
            <a:off x="446252" y="1995932"/>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23" name="Freeform 113"/>
          <p:cNvSpPr>
            <a:spLocks noChangeArrowheads="1"/>
          </p:cNvSpPr>
          <p:nvPr userDrawn="1"/>
        </p:nvSpPr>
        <p:spPr bwMode="auto">
          <a:xfrm rot="10800000">
            <a:off x="446252" y="3168097"/>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0" name="Freeform 113"/>
          <p:cNvSpPr>
            <a:spLocks noChangeArrowheads="1"/>
          </p:cNvSpPr>
          <p:nvPr userDrawn="1"/>
        </p:nvSpPr>
        <p:spPr bwMode="auto">
          <a:xfrm rot="10800000">
            <a:off x="446251" y="4324763"/>
            <a:ext cx="288241" cy="285891"/>
          </a:xfrm>
          <a:custGeom>
            <a:avLst/>
            <a:gdLst>
              <a:gd name="T0" fmla="*/ 105222779 w 608"/>
              <a:gd name="T1" fmla="*/ 209178539 h 602"/>
              <a:gd name="T2" fmla="*/ 105222779 w 608"/>
              <a:gd name="T3" fmla="*/ 209178539 h 602"/>
              <a:gd name="T4" fmla="*/ 0 w 608"/>
              <a:gd name="T5" fmla="*/ 103370572 h 602"/>
              <a:gd name="T6" fmla="*/ 105222779 w 608"/>
              <a:gd name="T7" fmla="*/ 0 h 602"/>
              <a:gd name="T8" fmla="*/ 210098780 w 608"/>
              <a:gd name="T9" fmla="*/ 103370572 h 602"/>
              <a:gd name="T10" fmla="*/ 105222779 w 608"/>
              <a:gd name="T11" fmla="*/ 209178539 h 602"/>
              <a:gd name="T12" fmla="*/ 105222779 w 608"/>
              <a:gd name="T13" fmla="*/ 19839235 h 602"/>
              <a:gd name="T14" fmla="*/ 105222779 w 608"/>
              <a:gd name="T15" fmla="*/ 19839235 h 602"/>
              <a:gd name="T16" fmla="*/ 19383093 w 608"/>
              <a:gd name="T17" fmla="*/ 103370572 h 602"/>
              <a:gd name="T18" fmla="*/ 105222779 w 608"/>
              <a:gd name="T19" fmla="*/ 189339305 h 602"/>
              <a:gd name="T20" fmla="*/ 190715687 w 608"/>
              <a:gd name="T21" fmla="*/ 103370572 h 602"/>
              <a:gd name="T22" fmla="*/ 105222779 w 608"/>
              <a:gd name="T23" fmla="*/ 19839235 h 602"/>
              <a:gd name="T24" fmla="*/ 146757430 w 608"/>
              <a:gd name="T25" fmla="*/ 113116297 h 602"/>
              <a:gd name="T26" fmla="*/ 146757430 w 608"/>
              <a:gd name="T27" fmla="*/ 113116297 h 602"/>
              <a:gd name="T28" fmla="*/ 87915554 w 608"/>
              <a:gd name="T29" fmla="*/ 113116297 h 602"/>
              <a:gd name="T30" fmla="*/ 102799172 w 608"/>
              <a:gd name="T31" fmla="*/ 125646238 h 602"/>
              <a:gd name="T32" fmla="*/ 102799172 w 608"/>
              <a:gd name="T33" fmla="*/ 125646238 h 602"/>
              <a:gd name="T34" fmla="*/ 105222779 w 608"/>
              <a:gd name="T35" fmla="*/ 132955531 h 602"/>
              <a:gd name="T36" fmla="*/ 95184454 w 608"/>
              <a:gd name="T37" fmla="*/ 142700292 h 602"/>
              <a:gd name="T38" fmla="*/ 87915554 w 608"/>
              <a:gd name="T39" fmla="*/ 140263861 h 602"/>
              <a:gd name="T40" fmla="*/ 87915554 w 608"/>
              <a:gd name="T41" fmla="*/ 140263861 h 602"/>
              <a:gd name="T42" fmla="*/ 56072450 w 608"/>
              <a:gd name="T43" fmla="*/ 110679865 h 602"/>
              <a:gd name="T44" fmla="*/ 56072450 w 608"/>
              <a:gd name="T45" fmla="*/ 110679865 h 602"/>
              <a:gd name="T46" fmla="*/ 53649804 w 608"/>
              <a:gd name="T47" fmla="*/ 103370572 h 602"/>
              <a:gd name="T48" fmla="*/ 56072450 w 608"/>
              <a:gd name="T49" fmla="*/ 96062243 h 602"/>
              <a:gd name="T50" fmla="*/ 56072450 w 608"/>
              <a:gd name="T51" fmla="*/ 96062243 h 602"/>
              <a:gd name="T52" fmla="*/ 87915554 w 608"/>
              <a:gd name="T53" fmla="*/ 66477284 h 602"/>
              <a:gd name="T54" fmla="*/ 87915554 w 608"/>
              <a:gd name="T55" fmla="*/ 66477284 h 602"/>
              <a:gd name="T56" fmla="*/ 95184454 w 608"/>
              <a:gd name="T57" fmla="*/ 64040853 h 602"/>
              <a:gd name="T58" fmla="*/ 105222779 w 608"/>
              <a:gd name="T59" fmla="*/ 73786577 h 602"/>
              <a:gd name="T60" fmla="*/ 102799172 w 608"/>
              <a:gd name="T61" fmla="*/ 81443656 h 602"/>
              <a:gd name="T62" fmla="*/ 102799172 w 608"/>
              <a:gd name="T63" fmla="*/ 81443656 h 602"/>
              <a:gd name="T64" fmla="*/ 87915554 w 608"/>
              <a:gd name="T65" fmla="*/ 93625812 h 602"/>
              <a:gd name="T66" fmla="*/ 146757430 w 608"/>
              <a:gd name="T67" fmla="*/ 93625812 h 602"/>
              <a:gd name="T68" fmla="*/ 156448976 w 608"/>
              <a:gd name="T69" fmla="*/ 103370572 h 602"/>
              <a:gd name="T70" fmla="*/ 146757430 w 608"/>
              <a:gd name="T71" fmla="*/ 113116297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602">
                <a:moveTo>
                  <a:pt x="304" y="601"/>
                </a:moveTo>
                <a:lnTo>
                  <a:pt x="304" y="601"/>
                </a:lnTo>
                <a:cubicBezTo>
                  <a:pt x="134" y="601"/>
                  <a:pt x="0" y="467"/>
                  <a:pt x="0" y="297"/>
                </a:cubicBezTo>
                <a:cubicBezTo>
                  <a:pt x="0" y="135"/>
                  <a:pt x="134" y="0"/>
                  <a:pt x="304" y="0"/>
                </a:cubicBezTo>
                <a:cubicBezTo>
                  <a:pt x="473" y="0"/>
                  <a:pt x="607" y="135"/>
                  <a:pt x="607" y="297"/>
                </a:cubicBezTo>
                <a:cubicBezTo>
                  <a:pt x="607" y="467"/>
                  <a:pt x="473" y="601"/>
                  <a:pt x="304" y="601"/>
                </a:cubicBezTo>
                <a:close/>
                <a:moveTo>
                  <a:pt x="304" y="57"/>
                </a:moveTo>
                <a:lnTo>
                  <a:pt x="304" y="57"/>
                </a:lnTo>
                <a:cubicBezTo>
                  <a:pt x="169" y="57"/>
                  <a:pt x="56" y="163"/>
                  <a:pt x="56" y="297"/>
                </a:cubicBezTo>
                <a:cubicBezTo>
                  <a:pt x="56" y="431"/>
                  <a:pt x="169" y="544"/>
                  <a:pt x="304" y="544"/>
                </a:cubicBezTo>
                <a:cubicBezTo>
                  <a:pt x="438" y="544"/>
                  <a:pt x="551" y="431"/>
                  <a:pt x="551" y="297"/>
                </a:cubicBezTo>
                <a:cubicBezTo>
                  <a:pt x="551" y="163"/>
                  <a:pt x="438" y="57"/>
                  <a:pt x="304" y="57"/>
                </a:cubicBezTo>
                <a:close/>
                <a:moveTo>
                  <a:pt x="424" y="325"/>
                </a:moveTo>
                <a:lnTo>
                  <a:pt x="424" y="325"/>
                </a:lnTo>
                <a:cubicBezTo>
                  <a:pt x="254" y="325"/>
                  <a:pt x="254" y="325"/>
                  <a:pt x="254" y="325"/>
                </a:cubicBezTo>
                <a:cubicBezTo>
                  <a:pt x="297" y="361"/>
                  <a:pt x="297" y="361"/>
                  <a:pt x="297" y="361"/>
                </a:cubicBezTo>
                <a:cubicBezTo>
                  <a:pt x="297" y="368"/>
                  <a:pt x="304" y="375"/>
                  <a:pt x="304" y="382"/>
                </a:cubicBezTo>
                <a:cubicBezTo>
                  <a:pt x="304" y="403"/>
                  <a:pt x="290" y="410"/>
                  <a:pt x="275" y="410"/>
                </a:cubicBezTo>
                <a:cubicBezTo>
                  <a:pt x="268" y="410"/>
                  <a:pt x="261" y="410"/>
                  <a:pt x="254" y="403"/>
                </a:cubicBezTo>
                <a:cubicBezTo>
                  <a:pt x="162" y="318"/>
                  <a:pt x="162" y="318"/>
                  <a:pt x="162" y="318"/>
                </a:cubicBezTo>
                <a:cubicBezTo>
                  <a:pt x="155" y="318"/>
                  <a:pt x="155" y="311"/>
                  <a:pt x="155" y="297"/>
                </a:cubicBezTo>
                <a:cubicBezTo>
                  <a:pt x="155" y="290"/>
                  <a:pt x="155" y="283"/>
                  <a:pt x="162" y="276"/>
                </a:cubicBezTo>
                <a:cubicBezTo>
                  <a:pt x="254" y="191"/>
                  <a:pt x="254" y="191"/>
                  <a:pt x="254" y="191"/>
                </a:cubicBezTo>
                <a:cubicBezTo>
                  <a:pt x="261" y="191"/>
                  <a:pt x="268" y="184"/>
                  <a:pt x="275" y="184"/>
                </a:cubicBezTo>
                <a:cubicBezTo>
                  <a:pt x="290" y="184"/>
                  <a:pt x="304" y="198"/>
                  <a:pt x="304" y="212"/>
                </a:cubicBezTo>
                <a:cubicBezTo>
                  <a:pt x="304" y="226"/>
                  <a:pt x="297" y="234"/>
                  <a:pt x="297" y="234"/>
                </a:cubicBezTo>
                <a:cubicBezTo>
                  <a:pt x="254" y="269"/>
                  <a:pt x="254" y="269"/>
                  <a:pt x="254" y="269"/>
                </a:cubicBezTo>
                <a:cubicBezTo>
                  <a:pt x="424" y="269"/>
                  <a:pt x="424" y="269"/>
                  <a:pt x="424" y="269"/>
                </a:cubicBezTo>
                <a:cubicBezTo>
                  <a:pt x="445" y="269"/>
                  <a:pt x="452" y="283"/>
                  <a:pt x="452" y="297"/>
                </a:cubicBezTo>
                <a:cubicBezTo>
                  <a:pt x="452" y="318"/>
                  <a:pt x="445" y="325"/>
                  <a:pt x="424" y="325"/>
                </a:cubicBezTo>
                <a:close/>
              </a:path>
            </a:pathLst>
          </a:custGeom>
          <a:solidFill>
            <a:srgbClr val="000057"/>
          </a:solidFill>
          <a:ln>
            <a:noFill/>
          </a:ln>
        </p:spPr>
        <p:txBody>
          <a:bodyPr wrap="none" anchor="ctr"/>
          <a:lstStyle/>
          <a:p>
            <a:pPr defTabSz="457200"/>
            <a:endParaRPr lang="en-US" sz="1800">
              <a:solidFill>
                <a:prstClr val="black"/>
              </a:solidFill>
              <a:latin typeface="Calibri" panose="020F0502020204030204"/>
            </a:endParaRPr>
          </a:p>
        </p:txBody>
      </p:sp>
      <p:sp>
        <p:nvSpPr>
          <p:cNvPr id="31" name="Text Placeholder 34"/>
          <p:cNvSpPr>
            <a:spLocks noGrp="1"/>
          </p:cNvSpPr>
          <p:nvPr>
            <p:ph type="body" sz="quarter" idx="11" hasCustomPrompt="1"/>
          </p:nvPr>
        </p:nvSpPr>
        <p:spPr>
          <a:xfrm>
            <a:off x="348228" y="198961"/>
            <a:ext cx="4224338" cy="1208079"/>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 typeface="Arial" panose="020B0604020202020204" pitchFamily="34" charset="0"/>
              <a:buNone/>
              <a:tabLst/>
              <a:defRPr lang="en-US" sz="4000" b="1" baseline="0">
                <a:latin typeface="Franklin Gothic Demi" charset="0"/>
              </a:defRPr>
            </a:lvl1pPr>
          </a:lstStyle>
          <a:p>
            <a:pPr lvl="0"/>
            <a:r>
              <a:rPr lang="en-US"/>
              <a:t>Slide Title</a:t>
            </a:r>
          </a:p>
        </p:txBody>
      </p:sp>
      <p:sp>
        <p:nvSpPr>
          <p:cNvPr id="32" name="Text Placeholder 44"/>
          <p:cNvSpPr>
            <a:spLocks noGrp="1"/>
          </p:cNvSpPr>
          <p:nvPr>
            <p:ph type="body" sz="quarter" idx="18" hasCustomPrompt="1"/>
          </p:nvPr>
        </p:nvSpPr>
        <p:spPr>
          <a:xfrm>
            <a:off x="894567" y="1948883"/>
            <a:ext cx="3612890" cy="363537"/>
          </a:xfrm>
        </p:spPr>
        <p:txBody>
          <a:bodyPr>
            <a:noAutofit/>
          </a:bodyPr>
          <a:lstStyle>
            <a:lvl1pPr>
              <a:defRPr sz="2400" b="1" baseline="0">
                <a:latin typeface="Franklin Gothic Demi" charset="0"/>
              </a:defRPr>
            </a:lvl1pPr>
          </a:lstStyle>
          <a:p>
            <a:pPr lvl="0"/>
            <a:r>
              <a:rPr lang="en-US"/>
              <a:t>BENEFIT ONE</a:t>
            </a:r>
          </a:p>
        </p:txBody>
      </p:sp>
      <p:sp>
        <p:nvSpPr>
          <p:cNvPr id="33" name="Text Placeholder 46"/>
          <p:cNvSpPr>
            <a:spLocks noGrp="1"/>
          </p:cNvSpPr>
          <p:nvPr>
            <p:ph type="body" sz="quarter" idx="19" hasCustomPrompt="1"/>
          </p:nvPr>
        </p:nvSpPr>
        <p:spPr>
          <a:xfrm>
            <a:off x="894944" y="2359774"/>
            <a:ext cx="3618825" cy="635000"/>
          </a:xfrm>
        </p:spPr>
        <p:txBody>
          <a:bodyPr>
            <a:noAutofit/>
          </a:bodyPr>
          <a:lstStyle>
            <a:lvl1pPr>
              <a:defRPr sz="1600" baseline="0">
                <a:latin typeface="Calibri" panose="020F0502020204030204" pitchFamily="34" charset="0"/>
              </a:defRPr>
            </a:lvl1pPr>
          </a:lstStyle>
          <a:p>
            <a:pPr lvl="0"/>
            <a:r>
              <a:rPr lang="en-US"/>
              <a:t>Text goes here</a:t>
            </a:r>
          </a:p>
        </p:txBody>
      </p:sp>
      <p:sp>
        <p:nvSpPr>
          <p:cNvPr id="34" name="Text Placeholder 44"/>
          <p:cNvSpPr>
            <a:spLocks noGrp="1"/>
          </p:cNvSpPr>
          <p:nvPr>
            <p:ph type="body" sz="quarter" idx="20" hasCustomPrompt="1"/>
          </p:nvPr>
        </p:nvSpPr>
        <p:spPr>
          <a:xfrm>
            <a:off x="899731" y="3093175"/>
            <a:ext cx="3612890" cy="363537"/>
          </a:xfrm>
        </p:spPr>
        <p:txBody>
          <a:bodyPr>
            <a:noAutofit/>
          </a:bodyPr>
          <a:lstStyle>
            <a:lvl1pPr>
              <a:defRPr sz="2400" b="1" baseline="0">
                <a:latin typeface="Franklin Gothic Demi" charset="0"/>
              </a:defRPr>
            </a:lvl1pPr>
          </a:lstStyle>
          <a:p>
            <a:pPr lvl="0"/>
            <a:r>
              <a:rPr lang="en-US"/>
              <a:t>BENEFIT TWO</a:t>
            </a:r>
          </a:p>
        </p:txBody>
      </p:sp>
      <p:sp>
        <p:nvSpPr>
          <p:cNvPr id="36" name="Text Placeholder 46"/>
          <p:cNvSpPr>
            <a:spLocks noGrp="1"/>
          </p:cNvSpPr>
          <p:nvPr>
            <p:ph type="body" sz="quarter" idx="21" hasCustomPrompt="1"/>
          </p:nvPr>
        </p:nvSpPr>
        <p:spPr>
          <a:xfrm>
            <a:off x="900110" y="350406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37" name="Text Placeholder 44"/>
          <p:cNvSpPr>
            <a:spLocks noGrp="1"/>
          </p:cNvSpPr>
          <p:nvPr>
            <p:ph type="body" sz="quarter" idx="22" hasCustomPrompt="1"/>
          </p:nvPr>
        </p:nvSpPr>
        <p:spPr>
          <a:xfrm>
            <a:off x="899734" y="4247795"/>
            <a:ext cx="3612890" cy="363537"/>
          </a:xfrm>
        </p:spPr>
        <p:txBody>
          <a:bodyPr>
            <a:noAutofit/>
          </a:bodyPr>
          <a:lstStyle>
            <a:lvl1pPr>
              <a:defRPr sz="2400" b="1" baseline="0">
                <a:latin typeface="Franklin Gothic Demi" charset="0"/>
              </a:defRPr>
            </a:lvl1pPr>
          </a:lstStyle>
          <a:p>
            <a:pPr lvl="0"/>
            <a:r>
              <a:rPr lang="en-US"/>
              <a:t>BENEFIT THREE</a:t>
            </a:r>
          </a:p>
        </p:txBody>
      </p:sp>
      <p:sp>
        <p:nvSpPr>
          <p:cNvPr id="38" name="Text Placeholder 46"/>
          <p:cNvSpPr>
            <a:spLocks noGrp="1"/>
          </p:cNvSpPr>
          <p:nvPr>
            <p:ph type="body" sz="quarter" idx="23" hasCustomPrompt="1"/>
          </p:nvPr>
        </p:nvSpPr>
        <p:spPr>
          <a:xfrm>
            <a:off x="900112" y="4658686"/>
            <a:ext cx="3618825" cy="635000"/>
          </a:xfrm>
        </p:spPr>
        <p:txBody>
          <a:bodyPr>
            <a:noAutofit/>
          </a:bodyPr>
          <a:lstStyle>
            <a:lvl1pPr>
              <a:defRPr sz="1600">
                <a:latin typeface="Calibri" panose="020F0502020204030204" pitchFamily="34" charset="0"/>
              </a:defRPr>
            </a:lvl1pPr>
          </a:lstStyle>
          <a:p>
            <a:pPr lvl="0"/>
            <a:r>
              <a:rPr lang="en-US"/>
              <a:t>Text goes here</a:t>
            </a:r>
          </a:p>
        </p:txBody>
      </p:sp>
      <p:sp>
        <p:nvSpPr>
          <p:cNvPr id="27" name="Rectangle 26"/>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bg1"/>
                </a:solidFill>
                <a:effectLst/>
                <a:latin typeface="+mn-lt"/>
                <a:ea typeface="+mn-ea"/>
                <a:cs typeface="+mn-cs"/>
              </a:rPr>
              <a:t>‹#›</a:t>
            </a:fld>
            <a:endParaRPr lang="en-US" sz="1400">
              <a:solidFill>
                <a:schemeClr val="bg1"/>
              </a:solidFill>
            </a:endParaRPr>
          </a:p>
        </p:txBody>
      </p:sp>
    </p:spTree>
    <p:extLst>
      <p:ext uri="{BB962C8B-B14F-4D97-AF65-F5344CB8AC3E}">
        <p14:creationId xmlns:p14="http://schemas.microsoft.com/office/powerpoint/2010/main" val="62355746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024" userDrawn="1">
          <p15:clr>
            <a:srgbClr val="FBAE40"/>
          </p15:clr>
        </p15:guide>
        <p15:guide id="3" pos="57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Square Photo and Text Box">
    <p:spTree>
      <p:nvGrpSpPr>
        <p:cNvPr id="1" name=""/>
        <p:cNvGrpSpPr/>
        <p:nvPr/>
      </p:nvGrpSpPr>
      <p:grpSpPr>
        <a:xfrm>
          <a:off x="0" y="0"/>
          <a:ext cx="0" cy="0"/>
          <a:chOff x="0" y="0"/>
          <a:chExt cx="0" cy="0"/>
        </a:xfrm>
      </p:grpSpPr>
      <p:sp>
        <p:nvSpPr>
          <p:cNvPr id="21" name="Text Placeholder 20"/>
          <p:cNvSpPr>
            <a:spLocks noGrp="1"/>
          </p:cNvSpPr>
          <p:nvPr>
            <p:ph type="body" sz="quarter" idx="12" hasCustomPrompt="1"/>
          </p:nvPr>
        </p:nvSpPr>
        <p:spPr>
          <a:xfrm>
            <a:off x="4711701" y="1835136"/>
            <a:ext cx="4127500" cy="442279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atin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201" y="1966318"/>
            <a:ext cx="3670300" cy="3230134"/>
          </a:xfrm>
          <a:prstGeom prst="rect">
            <a:avLst/>
          </a:prstGeom>
          <a:ln w="38100">
            <a:solidFill>
              <a:srgbClr val="FF6C2C"/>
            </a:solidFill>
            <a:miter lim="800000"/>
          </a:ln>
        </p:spPr>
      </p:pic>
      <p:grpSp>
        <p:nvGrpSpPr>
          <p:cNvPr id="12" name="Group 11"/>
          <p:cNvGrpSpPr/>
          <p:nvPr userDrawn="1"/>
        </p:nvGrpSpPr>
        <p:grpSpPr>
          <a:xfrm>
            <a:off x="0" y="6050174"/>
            <a:ext cx="9144000" cy="550325"/>
            <a:chOff x="0" y="6050172"/>
            <a:chExt cx="9144000" cy="550325"/>
          </a:xfrm>
        </p:grpSpPr>
        <p:cxnSp>
          <p:nvCxnSpPr>
            <p:cNvPr id="13" name="Straight Connector 12"/>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5" name="Straight Connector 14"/>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1" name="Rectangle 10"/>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499465833"/>
      </p:ext>
    </p:extLst>
  </p:cSld>
  <p:clrMapOvr>
    <a:masterClrMapping/>
  </p:clrMapOvr>
  <p:extLst mod="1">
    <p:ext uri="{DCECCB84-F9BA-43D5-87BE-67443E8EF086}">
      <p15:sldGuideLst xmlns:p15="http://schemas.microsoft.com/office/powerpoint/2012/main">
        <p15:guide id="1" orient="horz" pos="1392" userDrawn="1">
          <p15:clr>
            <a:srgbClr val="FBAE40"/>
          </p15:clr>
        </p15:guide>
        <p15:guide id="2" pos="432" userDrawn="1">
          <p15:clr>
            <a:srgbClr val="FBAE40"/>
          </p15:clr>
        </p15:guide>
        <p15:guide id="3" pos="2760" userDrawn="1">
          <p15:clr>
            <a:srgbClr val="FBAE40"/>
          </p15:clr>
        </p15:guide>
        <p15:guide id="4" orient="horz" pos="35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ag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7912" y="0"/>
            <a:ext cx="5084064" cy="6868356"/>
          </a:xfrm>
          <a:prstGeom prst="rect">
            <a:avLst/>
          </a:prstGeom>
        </p:spPr>
      </p:pic>
      <p:sp>
        <p:nvSpPr>
          <p:cNvPr id="3" name="Title 1"/>
          <p:cNvSpPr>
            <a:spLocks noGrp="1"/>
          </p:cNvSpPr>
          <p:nvPr>
            <p:ph type="ctrTitle" hasCustomPrompt="1"/>
          </p:nvPr>
        </p:nvSpPr>
        <p:spPr>
          <a:xfrm>
            <a:off x="4266428" y="465409"/>
            <a:ext cx="4555066" cy="1822773"/>
          </a:xfrm>
        </p:spPr>
        <p:txBody>
          <a:bodyPr anchor="b">
            <a:noAutofit/>
          </a:bodyPr>
          <a:lstStyle>
            <a:lvl1pPr algn="l">
              <a:defRPr sz="4400" b="1" cap="none" baseline="0">
                <a:latin typeface="Franklin Gothic Demi" charset="0"/>
              </a:defRPr>
            </a:lvl1pPr>
          </a:lstStyle>
          <a:p>
            <a:r>
              <a:rPr lang="en-US"/>
              <a:t>Presentation Title</a:t>
            </a:r>
          </a:p>
        </p:txBody>
      </p:sp>
      <p:cxnSp>
        <p:nvCxnSpPr>
          <p:cNvPr id="6" name="Straight Connector 5"/>
          <p:cNvCxnSpPr/>
          <p:nvPr userDrawn="1"/>
        </p:nvCxnSpPr>
        <p:spPr>
          <a:xfrm>
            <a:off x="4384123" y="2288253"/>
            <a:ext cx="515022" cy="0"/>
          </a:xfrm>
          <a:prstGeom prst="line">
            <a:avLst/>
          </a:prstGeom>
          <a:noFill/>
          <a:ln w="85725" cap="flat" cmpd="sng" algn="ctr">
            <a:solidFill>
              <a:srgbClr val="008BCE"/>
            </a:solidFill>
            <a:prstDash val="solid"/>
            <a:miter lim="800000"/>
          </a:ln>
          <a:effectLst/>
        </p:spPr>
      </p:cxn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77121" y="5794182"/>
            <a:ext cx="2200409" cy="932781"/>
          </a:xfrm>
          <a:prstGeom prst="rect">
            <a:avLst/>
          </a:prstGeom>
        </p:spPr>
      </p:pic>
      <p:sp>
        <p:nvSpPr>
          <p:cNvPr id="11" name="Text Placeholder 10"/>
          <p:cNvSpPr>
            <a:spLocks noGrp="1"/>
          </p:cNvSpPr>
          <p:nvPr>
            <p:ph type="body" sz="quarter" idx="10" hasCustomPrompt="1"/>
          </p:nvPr>
        </p:nvSpPr>
        <p:spPr>
          <a:xfrm>
            <a:off x="4279542" y="2551108"/>
            <a:ext cx="4541953" cy="14218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aseline="0">
                <a:latin typeface="Calibri"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description goes in this box. Presentation description goes in this box. Presentation description goes in this box. Presentation description goes in this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
        <p:nvSpPr>
          <p:cNvPr id="15" name="TextBox 14"/>
          <p:cNvSpPr txBox="1"/>
          <p:nvPr userDrawn="1"/>
        </p:nvSpPr>
        <p:spPr>
          <a:xfrm>
            <a:off x="8508806" y="6617185"/>
            <a:ext cx="635194" cy="230832"/>
          </a:xfrm>
          <a:prstGeom prst="rect">
            <a:avLst/>
          </a:prstGeom>
          <a:solidFill>
            <a:schemeClr val="bg1"/>
          </a:solidFill>
        </p:spPr>
        <p:txBody>
          <a:bodyPr wrap="square" rtlCol="0">
            <a:spAutoFit/>
          </a:bodyPr>
          <a:lstStyle/>
          <a:p>
            <a:endParaRPr lang="en-US" sz="900"/>
          </a:p>
        </p:txBody>
      </p:sp>
    </p:spTree>
    <p:extLst>
      <p:ext uri="{BB962C8B-B14F-4D97-AF65-F5344CB8AC3E}">
        <p14:creationId xmlns:p14="http://schemas.microsoft.com/office/powerpoint/2010/main" val="199882079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61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umn Text Boxes (editor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4" name="Straight Connector 13"/>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
        <p:nvSpPr>
          <p:cNvPr id="16" name="Text Placeholder 15"/>
          <p:cNvSpPr>
            <a:spLocks noGrp="1"/>
          </p:cNvSpPr>
          <p:nvPr>
            <p:ph type="body" sz="quarter" idx="10" hasCustomPrompt="1"/>
          </p:nvPr>
        </p:nvSpPr>
        <p:spPr>
          <a:xfrm>
            <a:off x="415925" y="3429001"/>
            <a:ext cx="3962400" cy="245110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p:txBody>
      </p:sp>
      <p:sp>
        <p:nvSpPr>
          <p:cNvPr id="17" name="Text Placeholder 15"/>
          <p:cNvSpPr>
            <a:spLocks noGrp="1"/>
          </p:cNvSpPr>
          <p:nvPr>
            <p:ph type="body" sz="quarter" idx="11" hasCustomPrompt="1"/>
          </p:nvPr>
        </p:nvSpPr>
        <p:spPr>
          <a:xfrm>
            <a:off x="4690874" y="1899134"/>
            <a:ext cx="3962400" cy="3974724"/>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Calibri" panose="020F0502020204030204" pitchFamily="34" charset="0"/>
              </a:defRPr>
            </a:lvl1pPr>
            <a:lvl2pPr>
              <a:lnSpc>
                <a:spcPts val="2000"/>
              </a:lnSpc>
              <a:defRPr sz="1400"/>
            </a:lvl2pPr>
            <a:lvl3pPr>
              <a:lnSpc>
                <a:spcPts val="2000"/>
              </a:lnSpc>
              <a:defRPr sz="1400"/>
            </a:lvl3pPr>
            <a:lvl4pPr>
              <a:lnSpc>
                <a:spcPts val="2000"/>
              </a:lnSpc>
              <a:defRPr sz="1400"/>
            </a:lvl4pPr>
            <a:lvl5pPr>
              <a:lnSpc>
                <a:spcPts val="2000"/>
              </a:lnSpc>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grpSp>
        <p:nvGrpSpPr>
          <p:cNvPr id="8" name="Group 7"/>
          <p:cNvGrpSpPr/>
          <p:nvPr userDrawn="1"/>
        </p:nvGrpSpPr>
        <p:grpSpPr>
          <a:xfrm>
            <a:off x="0" y="6050174"/>
            <a:ext cx="9144000" cy="550325"/>
            <a:chOff x="0" y="6050172"/>
            <a:chExt cx="9144000" cy="550325"/>
          </a:xfrm>
        </p:grpSpPr>
        <p:cxnSp>
          <p:nvCxnSpPr>
            <p:cNvPr id="9" name="Straight Connector 8"/>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2" name="Rectangle 11"/>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444825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umn One Text Box (editorial)">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72527" y="3681414"/>
            <a:ext cx="8461507" cy="2138201"/>
          </a:xfrm>
        </p:spPr>
        <p:txBody>
          <a:bodyPr numCol="2" spcCol="36576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latin typeface="Calibri" panose="020F050202020403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 Text goes here</a:t>
            </a:r>
          </a:p>
          <a:p>
            <a:pPr lvl="0"/>
            <a:endParaRPr lang="en-US"/>
          </a:p>
        </p:txBody>
      </p:sp>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0" name="Title 1"/>
          <p:cNvSpPr>
            <a:spLocks noGrp="1"/>
          </p:cNvSpPr>
          <p:nvPr>
            <p:ph type="title" hasCustomPrompt="1"/>
          </p:nvPr>
        </p:nvSpPr>
        <p:spPr>
          <a:xfrm>
            <a:off x="361951" y="1476374"/>
            <a:ext cx="4143375" cy="1724026"/>
          </a:xfrm>
        </p:spPr>
        <p:txBody>
          <a:bodyPr anchor="b" anchorCtr="0">
            <a:noAutofit/>
          </a:bodyPr>
          <a:lstStyle>
            <a:lvl1pPr>
              <a:lnSpc>
                <a:spcPct val="80000"/>
              </a:lnSpc>
              <a:defRPr sz="4000" baseline="0">
                <a:latin typeface="Franklin Gothic Demi" charset="0"/>
              </a:defRPr>
            </a:lvl1pPr>
          </a:lstStyle>
          <a:p>
            <a:pPr lvl="0"/>
            <a:r>
              <a:rPr lang="en-US"/>
              <a:t>This is The Main Idea of This Slide</a:t>
            </a:r>
          </a:p>
        </p:txBody>
      </p:sp>
      <p:cxnSp>
        <p:nvCxnSpPr>
          <p:cNvPr id="11" name="Straight Connector 10"/>
          <p:cNvCxnSpPr/>
          <p:nvPr userDrawn="1"/>
        </p:nvCxnSpPr>
        <p:spPr>
          <a:xfrm>
            <a:off x="488349" y="3200400"/>
            <a:ext cx="515022" cy="0"/>
          </a:xfrm>
          <a:prstGeom prst="line">
            <a:avLst/>
          </a:prstGeom>
          <a:noFill/>
          <a:ln w="85725" cap="flat" cmpd="sng" algn="ctr">
            <a:solidFill>
              <a:srgbClr val="008BCE"/>
            </a:solidFill>
            <a:prstDash val="solid"/>
            <a:miter lim="800000"/>
          </a:ln>
          <a:effectLst/>
        </p:spPr>
      </p:cxnSp>
      <p:sp>
        <p:nvSpPr>
          <p:cNvPr id="13" name="Rectangle 12"/>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10153703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p>
        </p:txBody>
      </p:sp>
      <p:sp>
        <p:nvSpPr>
          <p:cNvPr id="4" name="Rectangle 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3168135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 1">
    <p:spTree>
      <p:nvGrpSpPr>
        <p:cNvPr id="1" name=""/>
        <p:cNvGrpSpPr/>
        <p:nvPr/>
      </p:nvGrpSpPr>
      <p:grpSpPr>
        <a:xfrm>
          <a:off x="0" y="0"/>
          <a:ext cx="0" cy="0"/>
          <a:chOff x="0" y="0"/>
          <a:chExt cx="0" cy="0"/>
        </a:xfrm>
      </p:grpSpPr>
      <p:sp>
        <p:nvSpPr>
          <p:cNvPr id="4" name="Rectangle 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ext uri="{BB962C8B-B14F-4D97-AF65-F5344CB8AC3E}">
        <p14:creationId xmlns:p14="http://schemas.microsoft.com/office/powerpoint/2010/main" val="2204171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3">
    <p:spTree>
      <p:nvGrpSpPr>
        <p:cNvPr id="1" name=""/>
        <p:cNvGrpSpPr/>
        <p:nvPr/>
      </p:nvGrpSpPr>
      <p:grpSpPr>
        <a:xfrm>
          <a:off x="0" y="0"/>
          <a:ext cx="0" cy="0"/>
          <a:chOff x="0" y="0"/>
          <a:chExt cx="0" cy="0"/>
        </a:xfrm>
      </p:grpSpPr>
      <p:grpSp>
        <p:nvGrpSpPr>
          <p:cNvPr id="7" name="Group 6"/>
          <p:cNvGrpSpPr/>
          <p:nvPr userDrawn="1"/>
        </p:nvGrpSpPr>
        <p:grpSpPr>
          <a:xfrm>
            <a:off x="0" y="6050174"/>
            <a:ext cx="9144000" cy="550325"/>
            <a:chOff x="0" y="6050172"/>
            <a:chExt cx="9144000" cy="550325"/>
          </a:xfrm>
        </p:grpSpPr>
        <p:cxnSp>
          <p:nvCxnSpPr>
            <p:cNvPr id="8" name="Straight Connector 7"/>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
        <p:nvSpPr>
          <p:cNvPr id="11" name="Rectangle 10"/>
          <p:cNvSpPr/>
          <p:nvPr userDrawn="1"/>
        </p:nvSpPr>
        <p:spPr>
          <a:xfrm>
            <a:off x="497841" y="3241040"/>
            <a:ext cx="619760" cy="26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spTree>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70197" y="6222107"/>
            <a:ext cx="2219499" cy="54864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1468" y="5712119"/>
            <a:ext cx="2169319" cy="919602"/>
          </a:xfrm>
          <a:prstGeom prst="rect">
            <a:avLst/>
          </a:prstGeom>
        </p:spPr>
      </p:pic>
      <p:cxnSp>
        <p:nvCxnSpPr>
          <p:cNvPr id="4" name="Straight Connector 3"/>
          <p:cNvCxnSpPr/>
          <p:nvPr userDrawn="1"/>
        </p:nvCxnSpPr>
        <p:spPr>
          <a:xfrm flipV="1">
            <a:off x="3906519" y="0"/>
            <a:ext cx="2376835" cy="6866438"/>
          </a:xfrm>
          <a:prstGeom prst="line">
            <a:avLst/>
          </a:prstGeom>
          <a:noFill/>
          <a:ln w="6350" cap="flat" cmpd="sng" algn="ctr">
            <a:solidFill>
              <a:srgbClr val="008BCE"/>
            </a:solidFill>
            <a:prstDash val="solid"/>
            <a:miter lim="800000"/>
          </a:ln>
          <a:effectLst/>
        </p:spPr>
      </p:cxnSp>
      <p:sp>
        <p:nvSpPr>
          <p:cNvPr id="2" name="Slide Number Placeholder 1"/>
          <p:cNvSpPr>
            <a:spLocks noGrp="1"/>
          </p:cNvSpPr>
          <p:nvPr>
            <p:ph type="sldNum" sz="quarter" idx="10"/>
          </p:nvPr>
        </p:nvSpPr>
        <p:spPr/>
        <p:txBody>
          <a:bodyPr/>
          <a:lstStyle/>
          <a:p>
            <a:fld id="{471AC77C-D647-A046-87BB-F005665A7C23}" type="slidenum">
              <a:rPr lang="en-US" smtClean="0"/>
              <a:t>‹#›</a:t>
            </a:fld>
            <a:endParaRPr lang="en-US"/>
          </a:p>
        </p:txBody>
      </p:sp>
    </p:spTree>
    <p:extLst>
      <p:ext uri="{BB962C8B-B14F-4D97-AF65-F5344CB8AC3E}">
        <p14:creationId xmlns:p14="http://schemas.microsoft.com/office/powerpoint/2010/main" val="3697303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F252B5-38FF-47F6-A57A-36BF7E5BBDC7}" type="datetime1">
              <a:rPr lang="en-US"/>
              <a:pPr>
                <a:defRPr/>
              </a:pPr>
              <a:t>4/29/19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4828FE-D32A-411D-B08D-A2260A72DB77}" type="slidenum">
              <a:rPr lang="en-US" altLang="en-US"/>
              <a:pPr>
                <a:defRPr/>
              </a:pPr>
              <a:t>‹#›</a:t>
            </a:fld>
            <a:endParaRPr lang="en-US" altLang="en-US"/>
          </a:p>
        </p:txBody>
      </p:sp>
    </p:spTree>
    <p:extLst>
      <p:ext uri="{BB962C8B-B14F-4D97-AF65-F5344CB8AC3E}">
        <p14:creationId xmlns:p14="http://schemas.microsoft.com/office/powerpoint/2010/main" val="427161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ean Slide Multi Options">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36390" y="1761201"/>
            <a:ext cx="7939807" cy="4188410"/>
          </a:xfrm>
        </p:spPr>
        <p:txBody>
          <a:bodyPr>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baseline="0" dirty="0" smtClean="0">
                <a:latin typeface="Calibri" charset="0"/>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baseline="0" dirty="0" smtClean="0">
                <a:latin typeface="Calibri" charset="0"/>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baseline="0" dirty="0" smtClean="0">
                <a:latin typeface="Calibri" charset="0"/>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baseline="0">
                <a:latin typeface="Calibri" charset="0"/>
              </a:defRPr>
            </a:lvl4pPr>
            <a:lvl5pPr>
              <a:defRPr lang="en-US" dirty="0" smtClean="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 or click on icons to add other content</a:t>
            </a:r>
          </a:p>
        </p:txBody>
      </p:sp>
      <p:sp>
        <p:nvSpPr>
          <p:cNvPr id="9"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cxnSp>
        <p:nvCxnSpPr>
          <p:cNvPr id="10" name="Straight Connector 9"/>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4" name="Rectangle 13"/>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15" name="Group 14"/>
          <p:cNvGrpSpPr/>
          <p:nvPr userDrawn="1"/>
        </p:nvGrpSpPr>
        <p:grpSpPr>
          <a:xfrm>
            <a:off x="0" y="6050174"/>
            <a:ext cx="9144000" cy="550325"/>
            <a:chOff x="0" y="6050172"/>
            <a:chExt cx="9144000" cy="550325"/>
          </a:xfrm>
        </p:grpSpPr>
        <p:cxnSp>
          <p:nvCxnSpPr>
            <p:cNvPr id="16" name="Straight Connector 15"/>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338083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ean Text and Char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7967"/>
            <a:ext cx="8058150" cy="1439333"/>
          </a:xfrm>
        </p:spPr>
        <p:txBody>
          <a:bodyPr anchor="b" anchorCtr="0">
            <a:noAutofit/>
          </a:bodyPr>
          <a:lstStyle>
            <a:lvl1pPr>
              <a:defRPr sz="4000" baseline="0">
                <a:latin typeface="Franklin Gothic Demi" charset="0"/>
              </a:defRPr>
            </a:lvl1pPr>
          </a:lstStyle>
          <a:p>
            <a:r>
              <a:rPr lang="en-US"/>
              <a:t>Slide Title</a:t>
            </a:r>
          </a:p>
        </p:txBody>
      </p:sp>
      <p:sp>
        <p:nvSpPr>
          <p:cNvPr id="14" name="Text Placeholder 13"/>
          <p:cNvSpPr>
            <a:spLocks noGrp="1"/>
          </p:cNvSpPr>
          <p:nvPr>
            <p:ph type="body" sz="quarter" idx="10" hasCustomPrompt="1"/>
          </p:nvPr>
        </p:nvSpPr>
        <p:spPr>
          <a:xfrm>
            <a:off x="654159" y="1680757"/>
            <a:ext cx="3846896" cy="4248535"/>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atin typeface="Calibri" panose="020F0502020204030204" pitchFamily="34" charset="0"/>
              </a:defRPr>
            </a:lvl1pPr>
            <a:lvl2pPr marL="800100" marR="0" indent="-342900" algn="l" defTabSz="914400" rtl="0" eaLnBrk="1" fontAlgn="auto" latinLnBrk="0" hangingPunct="1">
              <a:lnSpc>
                <a:spcPct val="90000"/>
              </a:lnSpc>
              <a:spcBef>
                <a:spcPts val="500"/>
              </a:spcBef>
              <a:spcAft>
                <a:spcPts val="0"/>
              </a:spcAft>
              <a:buClrTx/>
              <a:buSzTx/>
              <a:buFont typeface="Univers" panose="020B0603020202030204" pitchFamily="34" charset="0"/>
              <a:buChar char="–"/>
              <a:tabLst/>
              <a:defRPr sz="2000">
                <a:latin typeface="Calibri" panose="020F0502020204030204" pitchFamily="34" charset="0"/>
              </a:defRPr>
            </a:lvl2pPr>
            <a:lvl3pPr marL="1257300" marR="0" indent="-3429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2000">
                <a:latin typeface="Calibri" panose="020F0502020204030204" pitchFamily="34" charset="0"/>
              </a:defRPr>
            </a:lvl3pPr>
            <a:lvl4pPr marL="1714500" marR="0" indent="-3429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2000">
                <a:latin typeface="Calibri" panose="020F0502020204030204" pitchFamily="34" charset="0"/>
              </a:defRPr>
            </a:lvl4pPr>
            <a:lvl5pPr>
              <a:defRPr sz="2000"/>
            </a:lvl5pPr>
          </a:lstStyle>
          <a:p>
            <a:pPr lvl="0"/>
            <a:r>
              <a:rPr lang="en-US"/>
              <a:t>This is a simple bullet point list slide or click on icons to add other content</a:t>
            </a:r>
          </a:p>
          <a:p>
            <a:pPr lvl="1"/>
            <a:r>
              <a:rPr lang="en-US"/>
              <a:t>This is a simple bullet point list slide or click on icons to add other content</a:t>
            </a:r>
          </a:p>
          <a:p>
            <a:pPr lvl="2"/>
            <a:r>
              <a:rPr lang="en-US"/>
              <a:t>This is a simple bullet point list slide or click on icons to add other content</a:t>
            </a:r>
          </a:p>
          <a:p>
            <a:pPr lvl="3"/>
            <a:r>
              <a:rPr lang="en-US"/>
              <a:t>This is a simple bullet point list slide</a:t>
            </a:r>
            <a:endParaRPr kumimoji="0" lang="en-US" sz="2800" b="0" i="0" u="none" strike="noStrike" kern="1200" cap="none" spc="0" normalizeH="0" baseline="0" noProof="0">
              <a:ln>
                <a:noFill/>
              </a:ln>
              <a:solidFill>
                <a:prstClr val="black"/>
              </a:solidFill>
              <a:effectLst/>
              <a:uLnTx/>
              <a:uFillTx/>
              <a:latin typeface="Univers" panose="020B0603020202030204" pitchFamily="34" charset="0"/>
              <a:ea typeface="+mn-ea"/>
              <a:cs typeface="+mn-cs"/>
            </a:endParaRPr>
          </a:p>
        </p:txBody>
      </p:sp>
      <p:sp>
        <p:nvSpPr>
          <p:cNvPr id="16" name="Chart Placeholder 15"/>
          <p:cNvSpPr>
            <a:spLocks noGrp="1"/>
          </p:cNvSpPr>
          <p:nvPr>
            <p:ph type="chart" sz="quarter" idx="11" hasCustomPrompt="1"/>
          </p:nvPr>
        </p:nvSpPr>
        <p:spPr>
          <a:xfrm>
            <a:off x="4730040" y="1688201"/>
            <a:ext cx="3948112" cy="4241089"/>
          </a:xfrm>
        </p:spPr>
        <p:txBody>
          <a:bodyPr/>
          <a:lstStyle>
            <a:lvl1pPr>
              <a:defRPr baseline="0"/>
            </a:lvl1pPr>
          </a:lstStyle>
          <a:p>
            <a:r>
              <a:rPr lang="en-US"/>
              <a:t>Click to create chart</a:t>
            </a:r>
          </a:p>
        </p:txBody>
      </p:sp>
      <p:cxnSp>
        <p:nvCxnSpPr>
          <p:cNvPr id="7" name="Straight Connector 6"/>
          <p:cNvCxnSpPr/>
          <p:nvPr userDrawn="1"/>
        </p:nvCxnSpPr>
        <p:spPr>
          <a:xfrm>
            <a:off x="727296" y="1517298"/>
            <a:ext cx="515022" cy="0"/>
          </a:xfrm>
          <a:prstGeom prst="line">
            <a:avLst/>
          </a:prstGeom>
          <a:noFill/>
          <a:ln w="85725" cap="flat" cmpd="sng" algn="ctr">
            <a:solidFill>
              <a:srgbClr val="008BCE"/>
            </a:solidFill>
            <a:prstDash val="solid"/>
            <a:miter lim="800000"/>
          </a:ln>
          <a:effectLst/>
        </p:spPr>
      </p:cxnSp>
      <p:sp>
        <p:nvSpPr>
          <p:cNvPr id="15" name="Rectangle 14"/>
          <p:cNvSpPr/>
          <p:nvPr userDrawn="1"/>
        </p:nvSpPr>
        <p:spPr>
          <a:xfrm>
            <a:off x="8686824" y="6550223"/>
            <a:ext cx="396262" cy="307777"/>
          </a:xfrm>
          <a:prstGeom prst="rect">
            <a:avLst/>
          </a:prstGeom>
        </p:spPr>
        <p:txBody>
          <a:bodyPr wrap="none">
            <a:spAutoFit/>
          </a:bodyPr>
          <a:lstStyle/>
          <a:p>
            <a:fld id="{4EFF1755-3681-5D40-A707-E5A055334AC7}" type="slidenum">
              <a:rPr lang="uk-UA" sz="1400" b="0" i="0" kern="1200" smtClean="0">
                <a:solidFill>
                  <a:schemeClr val="tx1"/>
                </a:solidFill>
                <a:effectLst/>
                <a:latin typeface="+mn-lt"/>
                <a:ea typeface="+mn-ea"/>
                <a:cs typeface="+mn-cs"/>
              </a:rPr>
              <a:t>‹#›</a:t>
            </a:fld>
            <a:endParaRPr lang="en-US" sz="1400"/>
          </a:p>
        </p:txBody>
      </p:sp>
      <p:grpSp>
        <p:nvGrpSpPr>
          <p:cNvPr id="20" name="Group 19"/>
          <p:cNvGrpSpPr/>
          <p:nvPr userDrawn="1"/>
        </p:nvGrpSpPr>
        <p:grpSpPr>
          <a:xfrm>
            <a:off x="0" y="6050174"/>
            <a:ext cx="9144000" cy="550325"/>
            <a:chOff x="0" y="6050172"/>
            <a:chExt cx="9144000" cy="550325"/>
          </a:xfrm>
        </p:grpSpPr>
        <p:cxnSp>
          <p:nvCxnSpPr>
            <p:cNvPr id="21" name="Straight Connector 20"/>
            <p:cNvCxnSpPr/>
            <p:nvPr userDrawn="1"/>
          </p:nvCxnSpPr>
          <p:spPr>
            <a:xfrm>
              <a:off x="0" y="6569270"/>
              <a:ext cx="9144000" cy="31227"/>
            </a:xfrm>
            <a:prstGeom prst="line">
              <a:avLst/>
            </a:prstGeom>
            <a:noFill/>
            <a:ln w="12700" cap="flat" cmpd="sng" algn="ctr">
              <a:solidFill>
                <a:srgbClr val="FFCD00"/>
              </a:solidFill>
              <a:prstDash val="solid"/>
              <a:miter lim="800000"/>
            </a:ln>
            <a:effectLst/>
          </p:spPr>
        </p:cxn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38" y="6050172"/>
              <a:ext cx="1060984" cy="449764"/>
            </a:xfrm>
            <a:prstGeom prst="rect">
              <a:avLst/>
            </a:prstGeom>
          </p:spPr>
        </p:pic>
      </p:grpSp>
    </p:spTree>
    <p:extLst>
      <p:ext uri="{BB962C8B-B14F-4D97-AF65-F5344CB8AC3E}">
        <p14:creationId xmlns:p14="http://schemas.microsoft.com/office/powerpoint/2010/main" val="206974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lum bright="70000" contrast="-70000"/>
            <a:extLst>
              <a:ext uri="{28A0092B-C50C-407E-A947-70E740481C1C}">
                <a14:useLocalDpi xmlns:a14="http://schemas.microsoft.com/office/drawing/2010/main"/>
              </a:ext>
            </a:extLst>
          </a:blip>
          <a:stretch>
            <a:fillRect/>
          </a:stretch>
        </p:blipFill>
        <p:spPr>
          <a:xfrm>
            <a:off x="1" y="2"/>
            <a:ext cx="9197905" cy="7358325"/>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9197905" cy="7358324"/>
          </a:xfrm>
          <a:prstGeom prst="rect">
            <a:avLst/>
          </a:prstGeom>
        </p:spPr>
      </p:pic>
      <p:sp>
        <p:nvSpPr>
          <p:cNvPr id="4" name="Rectangle 3"/>
          <p:cNvSpPr/>
          <p:nvPr userDrawn="1"/>
        </p:nvSpPr>
        <p:spPr>
          <a:xfrm>
            <a:off x="-150848" y="-103475"/>
            <a:ext cx="9499599" cy="7565271"/>
          </a:xfrm>
          <a:prstGeom prst="rect">
            <a:avLst/>
          </a:prstGeom>
          <a:solidFill>
            <a:srgbClr val="2F55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261987013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9197905" cy="7358324"/>
          </a:xfrm>
          <a:prstGeom prst="rect">
            <a:avLst/>
          </a:prstGeom>
        </p:spPr>
      </p:pic>
      <p:sp>
        <p:nvSpPr>
          <p:cNvPr id="4" name="Rectangle 3"/>
          <p:cNvSpPr/>
          <p:nvPr userDrawn="1"/>
        </p:nvSpPr>
        <p:spPr>
          <a:xfrm>
            <a:off x="-87058" y="-10347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797947" y="2529491"/>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endParaRPr>
          </a:p>
        </p:txBody>
      </p:sp>
      <p:sp>
        <p:nvSpPr>
          <p:cNvPr id="12" name="Text Placeholder 11"/>
          <p:cNvSpPr>
            <a:spLocks noGrp="1"/>
          </p:cNvSpPr>
          <p:nvPr>
            <p:ph type="body" sz="quarter" idx="10" hasCustomPrompt="1"/>
          </p:nvPr>
        </p:nvSpPr>
        <p:spPr>
          <a:xfrm>
            <a:off x="1810544" y="2545921"/>
            <a:ext cx="5522913" cy="1766161"/>
          </a:xfrm>
          <a:noFill/>
          <a:effectLst/>
        </p:spPr>
        <p:txBody>
          <a:bodyPr anchor="ctr" anchorCtr="0">
            <a:noAutofit/>
          </a:bodyPr>
          <a:lstStyle>
            <a:lvl1pPr marL="0" indent="0" algn="ctr">
              <a:buNone/>
              <a:defRPr lang="en-US" sz="4000" b="1" i="0"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375673369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DSC_3350_rev_fa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585" y="-83740"/>
            <a:ext cx="9578312" cy="7662650"/>
          </a:xfrm>
          <a:prstGeom prst="rect">
            <a:avLst/>
          </a:prstGeom>
        </p:spPr>
      </p:pic>
      <p:sp>
        <p:nvSpPr>
          <p:cNvPr id="4" name="Rectangle 3"/>
          <p:cNvSpPr/>
          <p:nvPr userDrawn="1"/>
        </p:nvSpPr>
        <p:spPr>
          <a:xfrm>
            <a:off x="-69781" y="-69784"/>
            <a:ext cx="9499599" cy="7565271"/>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805696" y="2481220"/>
            <a:ext cx="5556253" cy="1828800"/>
          </a:xfrm>
          <a:prstGeom prst="rect">
            <a:avLst/>
          </a:prstGeom>
          <a:solidFill>
            <a:schemeClr val="accent5">
              <a:lumMod val="75000"/>
              <a:alpha val="20000"/>
            </a:scheme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TITLE OF SECTION</a:t>
            </a:r>
          </a:p>
        </p:txBody>
      </p:sp>
    </p:spTree>
    <p:extLst>
      <p:ext uri="{BB962C8B-B14F-4D97-AF65-F5344CB8AC3E}">
        <p14:creationId xmlns:p14="http://schemas.microsoft.com/office/powerpoint/2010/main" val="67813824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Break">
    <p:spTree>
      <p:nvGrpSpPr>
        <p:cNvPr id="1" name=""/>
        <p:cNvGrpSpPr/>
        <p:nvPr/>
      </p:nvGrpSpPr>
      <p:grpSpPr>
        <a:xfrm>
          <a:off x="0" y="0"/>
          <a:ext cx="0" cy="0"/>
          <a:chOff x="0" y="0"/>
          <a:chExt cx="0" cy="0"/>
        </a:xfrm>
      </p:grpSpPr>
      <p:cxnSp>
        <p:nvCxnSpPr>
          <p:cNvPr id="7" name="Straight Connector 6"/>
          <p:cNvCxnSpPr/>
          <p:nvPr userDrawn="1"/>
        </p:nvCxnSpPr>
        <p:spPr>
          <a:xfrm>
            <a:off x="0" y="6600497"/>
            <a:ext cx="9144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DSC_3350_rev_fa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2585" y="-83740"/>
            <a:ext cx="9578312" cy="7662650"/>
          </a:xfrm>
          <a:prstGeom prst="rect">
            <a:avLst/>
          </a:prstGeom>
        </p:spPr>
      </p:pic>
      <p:sp>
        <p:nvSpPr>
          <p:cNvPr id="4" name="Rectangle 3"/>
          <p:cNvSpPr/>
          <p:nvPr userDrawn="1"/>
        </p:nvSpPr>
        <p:spPr>
          <a:xfrm>
            <a:off x="274820" y="-110452"/>
            <a:ext cx="9499599" cy="7565271"/>
          </a:xfrm>
          <a:prstGeom prst="rect">
            <a:avLst/>
          </a:prstGeom>
          <a:solidFill>
            <a:srgbClr val="FFD2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userDrawn="1"/>
        </p:nvSpPr>
        <p:spPr>
          <a:xfrm>
            <a:off x="1805696" y="2481220"/>
            <a:ext cx="5556253" cy="1828800"/>
          </a:xfrm>
          <a:prstGeom prst="rect">
            <a:avLst/>
          </a:prstGeom>
          <a:solidFill>
            <a:srgbClr val="FFD200">
              <a:alpha val="20000"/>
            </a:srgb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p:cNvSpPr>
            <a:spLocks noGrp="1"/>
          </p:cNvSpPr>
          <p:nvPr>
            <p:ph type="body" sz="quarter" idx="10" hasCustomPrompt="1"/>
          </p:nvPr>
        </p:nvSpPr>
        <p:spPr>
          <a:xfrm>
            <a:off x="1797050" y="2553723"/>
            <a:ext cx="5522913" cy="1766161"/>
          </a:xfrm>
        </p:spPr>
        <p:txBody>
          <a:bodyPr anchor="ctr" anchorCtr="0">
            <a:noAutofit/>
          </a:bodyPr>
          <a:lstStyle>
            <a:lvl1pPr marL="0" indent="0" algn="ctr">
              <a:buNone/>
              <a:defRPr lang="en-US" sz="4000" b="1" kern="1200" baseline="0" dirty="0" smtClean="0">
                <a:solidFill>
                  <a:srgbClr val="000066"/>
                </a:solidFill>
                <a:effectLst>
                  <a:outerShdw blurRad="50800" dist="38100" dir="2700000" algn="tl" rotWithShape="0">
                    <a:prstClr val="black">
                      <a:alpha val="40000"/>
                    </a:prstClr>
                  </a:outerShdw>
                </a:effectLst>
                <a:latin typeface="Franklin Gothic Demi" charset="0"/>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OF SECTION</a:t>
            </a:r>
          </a:p>
        </p:txBody>
      </p:sp>
    </p:spTree>
    <p:extLst>
      <p:ext uri="{BB962C8B-B14F-4D97-AF65-F5344CB8AC3E}">
        <p14:creationId xmlns:p14="http://schemas.microsoft.com/office/powerpoint/2010/main" val="338331860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0902" y="403874"/>
            <a:ext cx="4594279" cy="1325563"/>
          </a:xfrm>
          <a:prstGeom prst="rect">
            <a:avLst/>
          </a:prstGeom>
        </p:spPr>
        <p:txBody>
          <a:bodyPr vert="horz" lIns="91440" tIns="45720" rIns="91440" bIns="45720" rtlCol="0" anchor="ctr">
            <a:normAutofit/>
          </a:bodyPr>
          <a:lstStyle/>
          <a:p>
            <a:r>
              <a:rPr lang="en-US" b="1"/>
              <a:t>This is the Main Idea</a:t>
            </a:r>
          </a:p>
        </p:txBody>
      </p:sp>
      <p:sp>
        <p:nvSpPr>
          <p:cNvPr id="3" name="Text Placeholder 2"/>
          <p:cNvSpPr>
            <a:spLocks noGrp="1"/>
          </p:cNvSpPr>
          <p:nvPr>
            <p:ph type="body" idx="1"/>
          </p:nvPr>
        </p:nvSpPr>
        <p:spPr>
          <a:xfrm>
            <a:off x="636399" y="2340245"/>
            <a:ext cx="7886700" cy="3859966"/>
          </a:xfrm>
          <a:prstGeom prst="rect">
            <a:avLst/>
          </a:prstGeom>
        </p:spPr>
        <p:txBody>
          <a:bodyPr vert="horz" lIns="91440" tIns="45720" rIns="91440" bIns="45720" rtlCol="0">
            <a:normAutofit/>
          </a:bodyPr>
          <a:lstStyle/>
          <a:p>
            <a:pPr lvl="0"/>
            <a:r>
              <a:rPr lang="en-US"/>
              <a:t>Click to edit Master text styles</a:t>
            </a:r>
          </a:p>
        </p:txBody>
      </p:sp>
      <p:sp>
        <p:nvSpPr>
          <p:cNvPr id="6" name="TextBox 5"/>
          <p:cNvSpPr txBox="1"/>
          <p:nvPr userDrawn="1"/>
        </p:nvSpPr>
        <p:spPr>
          <a:xfrm>
            <a:off x="4348481" y="6611481"/>
            <a:ext cx="529462" cy="215444"/>
          </a:xfrm>
          <a:prstGeom prst="rect">
            <a:avLst/>
          </a:prstGeom>
          <a:noFill/>
        </p:spPr>
        <p:txBody>
          <a:bodyPr wrap="square" lIns="0" tIns="0" rIns="0" bIns="0" rtlCol="0" anchor="t">
            <a:spAutoFit/>
          </a:bodyPr>
          <a:lstStyle/>
          <a:p>
            <a:pPr algn="ctr"/>
            <a:r>
              <a:rPr lang="uk-UA" sz="1400" b="0" i="0" kern="1200">
                <a:solidFill>
                  <a:schemeClr val="tx1"/>
                </a:solidFill>
                <a:effectLst/>
                <a:latin typeface="+mn-lt"/>
                <a:ea typeface="+mn-ea"/>
                <a:cs typeface="+mn-cs"/>
              </a:rPr>
              <a:t> </a:t>
            </a:r>
            <a:endParaRPr lang="en-US" sz="1400"/>
          </a:p>
        </p:txBody>
      </p:sp>
      <p:sp>
        <p:nvSpPr>
          <p:cNvPr id="7" name="Slide Number Placeholder 6"/>
          <p:cNvSpPr>
            <a:spLocks noGrp="1"/>
          </p:cNvSpPr>
          <p:nvPr>
            <p:ph type="sldNum" sz="quarter" idx="4"/>
          </p:nvPr>
        </p:nvSpPr>
        <p:spPr>
          <a:xfrm>
            <a:off x="6709539" y="70153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AC77C-D647-A046-87BB-F005665A7C23}" type="slidenum">
              <a:rPr lang="en-US" smtClean="0"/>
              <a:t>‹#›</a:t>
            </a:fld>
            <a:endParaRPr lang="en-US"/>
          </a:p>
        </p:txBody>
      </p:sp>
    </p:spTree>
    <p:extLst>
      <p:ext uri="{BB962C8B-B14F-4D97-AF65-F5344CB8AC3E}">
        <p14:creationId xmlns:p14="http://schemas.microsoft.com/office/powerpoint/2010/main" val="1056660095"/>
      </p:ext>
    </p:extLst>
  </p:cSld>
  <p:clrMap bg1="lt1" tx1="dk1" bg2="lt2" tx2="dk2" accent1="accent1" accent2="accent2" accent3="accent3" accent4="accent4" accent5="accent5" accent6="accent6" hlink="hlink" folHlink="folHlink"/>
  <p:sldLayoutIdLst>
    <p:sldLayoutId id="2147483718" r:id="rId1"/>
    <p:sldLayoutId id="2147483710" r:id="rId2"/>
    <p:sldLayoutId id="2147483720" r:id="rId3"/>
    <p:sldLayoutId id="2147483682" r:id="rId4"/>
    <p:sldLayoutId id="2147483683"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670" r:id="rId16"/>
    <p:sldLayoutId id="2147483700" r:id="rId17"/>
    <p:sldLayoutId id="2147483701" r:id="rId18"/>
    <p:sldLayoutId id="2147483702" r:id="rId19"/>
    <p:sldLayoutId id="2147483703" r:id="rId20"/>
    <p:sldLayoutId id="2147483704" r:id="rId21"/>
    <p:sldLayoutId id="2147483705" r:id="rId22"/>
    <p:sldLayoutId id="2147483716" r:id="rId23"/>
    <p:sldLayoutId id="2147483674" r:id="rId24"/>
    <p:sldLayoutId id="2147483706" r:id="rId25"/>
    <p:sldLayoutId id="2147483707" r:id="rId26"/>
    <p:sldLayoutId id="2147483708" r:id="rId27"/>
    <p:sldLayoutId id="2147483709" r:id="rId28"/>
    <p:sldLayoutId id="2147483689" r:id="rId29"/>
    <p:sldLayoutId id="2147483679" r:id="rId30"/>
    <p:sldLayoutId id="2147483680" r:id="rId31"/>
    <p:sldLayoutId id="2147483714" r:id="rId32"/>
    <p:sldLayoutId id="2147483721" r:id="rId33"/>
    <p:sldLayoutId id="2147483711" r:id="rId34"/>
    <p:sldLayoutId id="2147483719" r:id="rId35"/>
    <p:sldLayoutId id="2147483723" r:id="rId36"/>
  </p:sldLayoutIdLst>
  <p:hf sldNum="0" hdr="0" ftr="0" dt="0"/>
  <p:txStyles>
    <p:titleStyle>
      <a:lvl1pPr algn="l" defTabSz="914400" rtl="0" eaLnBrk="1" latinLnBrk="0" hangingPunct="1">
        <a:lnSpc>
          <a:spcPct val="90000"/>
        </a:lnSpc>
        <a:spcBef>
          <a:spcPct val="0"/>
        </a:spcBef>
        <a:buNone/>
        <a:defRPr sz="4400" b="1" kern="1200" baseline="0">
          <a:solidFill>
            <a:schemeClr val="tx1"/>
          </a:solidFill>
          <a:latin typeface="Franklin Gothic Demi"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 Id="rId9" Type="http://schemas.openxmlformats.org/officeDocument/2006/relationships/image" Target="../media/image51.jp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4.xml"/><Relationship Id="rId4" Type="http://schemas.openxmlformats.org/officeDocument/2006/relationships/image" Target="../media/image71.jpg"/></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4.xml"/><Relationship Id="rId5" Type="http://schemas.openxmlformats.org/officeDocument/2006/relationships/image" Target="../media/image84.jpe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4.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31587" y="359230"/>
            <a:ext cx="5389908" cy="2544614"/>
          </a:xfrm>
        </p:spPr>
        <p:txBody>
          <a:bodyPr/>
          <a:lstStyle/>
          <a:p>
            <a:pPr algn="ctr"/>
            <a:br>
              <a:rPr lang="en-US" sz="4000" dirty="0">
                <a:latin typeface="Franklin Gothic Book" panose="020B0503020102020204" pitchFamily="34" charset="0"/>
              </a:rPr>
            </a:br>
            <a:br>
              <a:rPr lang="en-US" sz="4000" dirty="0">
                <a:latin typeface="Franklin Gothic Book" panose="020B0503020102020204" pitchFamily="34" charset="0"/>
              </a:rPr>
            </a:br>
            <a:br>
              <a:rPr lang="en-US" sz="4000" dirty="0">
                <a:latin typeface="Franklin Gothic Book" panose="020B0503020102020204" pitchFamily="34" charset="0"/>
              </a:rPr>
            </a:br>
            <a:r>
              <a:rPr lang="en-US" sz="4000" dirty="0">
                <a:latin typeface="Franklin Gothic Book" panose="020B0503020102020204" pitchFamily="34" charset="0"/>
              </a:rPr>
              <a:t>Service Delivery and Customer Care</a:t>
            </a:r>
            <a:br>
              <a:rPr lang="en-US" sz="4000" dirty="0">
                <a:latin typeface="Franklin Gothic Book" panose="020B0503020102020204" pitchFamily="34" charset="0"/>
              </a:rPr>
            </a:br>
            <a:r>
              <a:rPr lang="en-US" sz="4000" dirty="0">
                <a:latin typeface="Franklin Gothic Book" panose="020B0503020102020204" pitchFamily="34" charset="0"/>
              </a:rPr>
              <a:t>OVERVIEW </a:t>
            </a:r>
            <a:br>
              <a:rPr lang="en-US" sz="4000" dirty="0">
                <a:latin typeface="Franklin Gothic Book" panose="020B0503020102020204" pitchFamily="34" charset="0"/>
              </a:rPr>
            </a:br>
            <a:endParaRPr lang="en-US" sz="4000" dirty="0">
              <a:latin typeface="Franklin Gothic Book" panose="020B0503020102020204" pitchFamily="34" charset="0"/>
            </a:endParaRPr>
          </a:p>
        </p:txBody>
      </p:sp>
      <p:sp>
        <p:nvSpPr>
          <p:cNvPr id="3" name="Text Placeholder 2"/>
          <p:cNvSpPr>
            <a:spLocks noGrp="1"/>
          </p:cNvSpPr>
          <p:nvPr>
            <p:ph type="body" sz="quarter" idx="10"/>
            <p:extLst/>
          </p:nvPr>
        </p:nvSpPr>
        <p:spPr>
          <a:xfrm>
            <a:off x="4279542" y="2551107"/>
            <a:ext cx="4541953" cy="1790073"/>
          </a:xfrm>
        </p:spPr>
        <p:txBody>
          <a:bodyPr vert="horz" lIns="91440" tIns="45720" rIns="91440" bIns="45720" rtlCol="0" anchor="t">
            <a:noAutofit/>
          </a:bodyPr>
          <a:lstStyle/>
          <a:p>
            <a:pPr algn="ctr"/>
            <a:br>
              <a:rPr lang="en-US" sz="2400" dirty="0">
                <a:latin typeface="+mn-ea"/>
                <a:cs typeface="+mn-ea"/>
              </a:rPr>
            </a:br>
            <a:endParaRPr lang="en-US" sz="2400" dirty="0">
              <a:latin typeface="+mn-ea"/>
              <a:cs typeface="+mn-ea"/>
            </a:endParaRPr>
          </a:p>
          <a:p>
            <a:pPr algn="ctr"/>
            <a:r>
              <a:rPr lang="en-US" sz="4000" dirty="0">
                <a:latin typeface="+mn-lt"/>
                <a:cs typeface="+mn-ea"/>
              </a:rPr>
              <a:t>MAX PROGRAM</a:t>
            </a:r>
          </a:p>
          <a:p>
            <a:pPr algn="ctr"/>
            <a:r>
              <a:rPr lang="en-US" sz="4000" dirty="0">
                <a:latin typeface="+mn-lt"/>
                <a:cs typeface="+mn-ea"/>
              </a:rPr>
              <a:t>2019</a:t>
            </a:r>
            <a:br>
              <a:rPr lang="en-US" sz="2400" dirty="0">
                <a:latin typeface="+mn-ea"/>
                <a:cs typeface="+mn-ea"/>
              </a:rPr>
            </a:br>
            <a:endParaRPr lang="en-US" sz="2400" dirty="0">
              <a:latin typeface="Franklin Gothic Medium"/>
            </a:endParaRPr>
          </a:p>
        </p:txBody>
      </p:sp>
    </p:spTree>
    <p:extLst>
      <p:ext uri="{BB962C8B-B14F-4D97-AF65-F5344CB8AC3E}">
        <p14:creationId xmlns:p14="http://schemas.microsoft.com/office/powerpoint/2010/main" val="297108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716"/>
            <a:ext cx="8058150" cy="1171074"/>
          </a:xfrm>
        </p:spPr>
        <p:txBody>
          <a:bodyPr/>
          <a:lstStyle/>
          <a:p>
            <a:r>
              <a:rPr lang="en-US" spc="-65" dirty="0">
                <a:solidFill>
                  <a:srgbClr val="040408"/>
                </a:solidFill>
                <a:latin typeface="Franklin Gothic Book" panose="020B0503020102020204" pitchFamily="34" charset="0"/>
              </a:rPr>
              <a:t>Safety/Security </a:t>
            </a:r>
            <a:endParaRPr lang="en-US" dirty="0">
              <a:latin typeface="Franklin Gothic Book" panose="020B0503020102020204" pitchFamily="34" charset="0"/>
            </a:endParaRPr>
          </a:p>
        </p:txBody>
      </p:sp>
      <p:sp>
        <p:nvSpPr>
          <p:cNvPr id="5" name="TextBox 12"/>
          <p:cNvSpPr txBox="1">
            <a:spLocks noChangeArrowheads="1"/>
          </p:cNvSpPr>
          <p:nvPr/>
        </p:nvSpPr>
        <p:spPr bwMode="auto">
          <a:xfrm flipH="1">
            <a:off x="4993419" y="2998350"/>
            <a:ext cx="36031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600" b="1" dirty="0">
                <a:latin typeface="Arial" panose="020B0604020202020204" pitchFamily="34" charset="0"/>
              </a:rPr>
              <a:t>Remote viewing</a:t>
            </a:r>
          </a:p>
          <a:p>
            <a:pPr eaLnBrk="1" hangingPunct="1">
              <a:spcBef>
                <a:spcPct val="0"/>
              </a:spcBef>
            </a:pPr>
            <a:r>
              <a:rPr lang="en-US" altLang="en-US" sz="1600" b="1" dirty="0">
                <a:latin typeface="Arial" panose="020B0604020202020204" pitchFamily="34" charset="0"/>
              </a:rPr>
              <a:t>Incident/Accident history</a:t>
            </a:r>
          </a:p>
        </p:txBody>
      </p:sp>
      <p:pic>
        <p:nvPicPr>
          <p:cNvPr id="6" name="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725" y="3574466"/>
            <a:ext cx="3824577" cy="224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vent-player-thumb">
            <a:extLst>
              <a:ext uri="{FF2B5EF4-FFF2-40B4-BE49-F238E27FC236}">
                <a16:creationId xmlns:a16="http://schemas.microsoft.com/office/drawing/2014/main" id="{8EA2D277-C686-4635-8D15-3782360C3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74466"/>
            <a:ext cx="3499767" cy="235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R3">
            <a:extLst>
              <a:ext uri="{FF2B5EF4-FFF2-40B4-BE49-F238E27FC236}">
                <a16:creationId xmlns:a16="http://schemas.microsoft.com/office/drawing/2014/main" id="{BAED1D14-A18E-488E-A67B-486E7A672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40" y="2413576"/>
            <a:ext cx="21621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32AC894-D807-4F58-A659-44B5050C9692}"/>
              </a:ext>
            </a:extLst>
          </p:cNvPr>
          <p:cNvSpPr txBox="1"/>
          <p:nvPr/>
        </p:nvSpPr>
        <p:spPr>
          <a:xfrm>
            <a:off x="755375" y="1900362"/>
            <a:ext cx="2790907" cy="369332"/>
          </a:xfrm>
          <a:prstGeom prst="rect">
            <a:avLst/>
          </a:prstGeom>
          <a:noFill/>
        </p:spPr>
        <p:txBody>
          <a:bodyPr wrap="square" rtlCol="0">
            <a:spAutoFit/>
          </a:bodyPr>
          <a:lstStyle/>
          <a:p>
            <a:r>
              <a:rPr lang="en-US" b="1" dirty="0"/>
              <a:t>SmartDrive Event Recorder</a:t>
            </a:r>
          </a:p>
        </p:txBody>
      </p:sp>
    </p:spTree>
    <p:extLst>
      <p:ext uri="{BB962C8B-B14F-4D97-AF65-F5344CB8AC3E}">
        <p14:creationId xmlns:p14="http://schemas.microsoft.com/office/powerpoint/2010/main" val="209771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956D8-B87B-4EDF-A332-66A074147F7E}"/>
              </a:ext>
            </a:extLst>
          </p:cNvPr>
          <p:cNvSpPr>
            <a:spLocks noGrp="1"/>
          </p:cNvSpPr>
          <p:nvPr>
            <p:ph sz="quarter" idx="10"/>
          </p:nvPr>
        </p:nvSpPr>
        <p:spPr>
          <a:xfrm>
            <a:off x="182880" y="1761201"/>
            <a:ext cx="8396577" cy="4188410"/>
          </a:xfrm>
        </p:spPr>
        <p:txBody>
          <a:bodyPr vert="horz" lIns="91440" tIns="45720" rIns="91440" bIns="45720" rtlCol="0" anchor="t">
            <a:noAutofit/>
          </a:bodyPr>
          <a:lstStyle/>
          <a:p>
            <a:pPr marL="457200" lvl="1" indent="0">
              <a:buNone/>
            </a:pPr>
            <a:r>
              <a:rPr lang="en-US" b="1" dirty="0">
                <a:latin typeface="Calibri"/>
                <a:cs typeface="Calibri"/>
              </a:rPr>
              <a:t>On Time Performance </a:t>
            </a:r>
            <a:endParaRPr lang="en-US" sz="4000" b="1" dirty="0">
              <a:latin typeface="Calibri"/>
              <a:cs typeface="Calibri"/>
            </a:endParaRPr>
          </a:p>
          <a:p>
            <a:pPr lvl="1">
              <a:buFont typeface="Arial" panose="020B0604020202020204" pitchFamily="34" charset="0"/>
              <a:buChar char="•"/>
            </a:pPr>
            <a:r>
              <a:rPr lang="en-US" dirty="0">
                <a:latin typeface="Calibri"/>
                <a:cs typeface="Calibri"/>
              </a:rPr>
              <a:t>Collect detailed running time information that enables service planning staff to adjust bus schedules to better reflect actual run times, improve the timing of system connections, and provide for adequate recovery times.</a:t>
            </a:r>
          </a:p>
          <a:p>
            <a:pPr lvl="1">
              <a:buFont typeface="Arial" panose="020B0604020202020204" pitchFamily="34" charset="0"/>
              <a:buChar char="•"/>
            </a:pPr>
            <a:r>
              <a:rPr lang="en-US" dirty="0">
                <a:latin typeface="Calibri"/>
                <a:cs typeface="Calibri"/>
              </a:rPr>
              <a:t>Improve the monitoring and real-time service management of bus on-time performance.</a:t>
            </a:r>
            <a:endParaRPr lang="en-US" dirty="0">
              <a:cs typeface="Calibri" charset="0"/>
            </a:endParaRPr>
          </a:p>
          <a:p>
            <a:pPr lvl="1">
              <a:buFont typeface="Arial" panose="020B0604020202020204" pitchFamily="34" charset="0"/>
              <a:buChar char="•"/>
            </a:pPr>
            <a:r>
              <a:rPr lang="en-US" dirty="0">
                <a:latin typeface="Calibri"/>
                <a:cs typeface="Calibri"/>
              </a:rPr>
              <a:t>Provide real-time feedback to the operator on schedule adherence.</a:t>
            </a:r>
            <a:endParaRPr lang="en-US" dirty="0">
              <a:cs typeface="Calibri" charset="0"/>
            </a:endParaRPr>
          </a:p>
          <a:p>
            <a:pPr lvl="1">
              <a:buFont typeface="Arial" panose="020B0604020202020204" pitchFamily="34" charset="0"/>
              <a:buChar char="•"/>
            </a:pPr>
            <a:r>
              <a:rPr lang="en-US" dirty="0">
                <a:latin typeface="Calibri"/>
                <a:cs typeface="Calibri"/>
              </a:rPr>
              <a:t>Collect detailed on-time performance reporting at the route, vehicle, and operator level.</a:t>
            </a:r>
            <a:endParaRPr lang="en-US" dirty="0">
              <a:cs typeface="Calibri" charset="0"/>
            </a:endParaRPr>
          </a:p>
          <a:p>
            <a:pPr lvl="1">
              <a:buFont typeface="Arial" panose="020B0604020202020204" pitchFamily="34" charset="0"/>
              <a:buChar char="•"/>
            </a:pPr>
            <a:r>
              <a:rPr lang="en-US" dirty="0">
                <a:latin typeface="Calibri"/>
                <a:cs typeface="Calibri"/>
              </a:rPr>
              <a:t>Deploy new reports and reporting tools to Bus Field Supervisors to improve on-time performance and reduce customer complaints.</a:t>
            </a:r>
          </a:p>
          <a:p>
            <a:pPr lvl="1">
              <a:buFont typeface="Arial" panose="020B0604020202020204" pitchFamily="34" charset="0"/>
              <a:buChar char="•"/>
            </a:pPr>
            <a:endParaRPr lang="en-US" sz="1400" dirty="0">
              <a:cs typeface="Calibri" charset="0"/>
            </a:endParaRPr>
          </a:p>
          <a:p>
            <a:pPr lvl="1">
              <a:buFont typeface="Wingdings" panose="020B0603020202030204" pitchFamily="34" charset="0"/>
              <a:buChar char="Ø"/>
            </a:pPr>
            <a:endParaRPr lang="en-US" sz="1400" dirty="0">
              <a:cs typeface="Calibri" charset="0"/>
            </a:endParaRPr>
          </a:p>
          <a:p>
            <a:pPr lvl="1">
              <a:buFont typeface="Wingdings" panose="020B0603020202030204" pitchFamily="34" charset="0"/>
              <a:buChar char="Ø"/>
            </a:pPr>
            <a:endParaRPr lang="en-US" sz="1400" dirty="0">
              <a:cs typeface="Calibri" charset="0"/>
            </a:endParaRPr>
          </a:p>
          <a:p>
            <a:pPr lvl="1">
              <a:buFont typeface="Wingdings" panose="020B0603020202030204" pitchFamily="34" charset="0"/>
              <a:buChar char="Ø"/>
            </a:pPr>
            <a:endParaRPr lang="en-US" sz="1400" dirty="0">
              <a:cs typeface="Calibri" charset="0"/>
            </a:endParaRPr>
          </a:p>
          <a:p>
            <a:pPr lvl="1">
              <a:buFont typeface="Wingdings" panose="020B0603020202030204" pitchFamily="34" charset="0"/>
              <a:buChar char="Ø"/>
            </a:pPr>
            <a:endParaRPr lang="en-US" b="1" dirty="0">
              <a:cs typeface="Calibri" charset="0"/>
            </a:endParaRPr>
          </a:p>
          <a:p>
            <a:endParaRPr lang="en-US" dirty="0">
              <a:cs typeface="Calibri" charset="0"/>
            </a:endParaRPr>
          </a:p>
          <a:p>
            <a:endParaRPr lang="en-US" dirty="0">
              <a:cs typeface="Calibri" charset="0"/>
            </a:endParaRPr>
          </a:p>
        </p:txBody>
      </p:sp>
      <p:sp>
        <p:nvSpPr>
          <p:cNvPr id="3" name="Title 2">
            <a:extLst>
              <a:ext uri="{FF2B5EF4-FFF2-40B4-BE49-F238E27FC236}">
                <a16:creationId xmlns:a16="http://schemas.microsoft.com/office/drawing/2014/main" id="{410609E1-0878-43DD-81CC-BDA97A48FE1C}"/>
              </a:ext>
            </a:extLst>
          </p:cNvPr>
          <p:cNvSpPr>
            <a:spLocks noGrp="1"/>
          </p:cNvSpPr>
          <p:nvPr>
            <p:ph type="title"/>
          </p:nvPr>
        </p:nvSpPr>
        <p:spPr>
          <a:xfrm>
            <a:off x="607454" y="168807"/>
            <a:ext cx="8217360" cy="1085555"/>
          </a:xfrm>
        </p:spPr>
        <p:txBody>
          <a:bodyPr/>
          <a:lstStyle/>
          <a:p>
            <a:br>
              <a:rPr lang="en-US" dirty="0">
                <a:latin typeface="Franklin Gothic Demi"/>
              </a:rPr>
            </a:br>
            <a:br>
              <a:rPr lang="en-US" dirty="0">
                <a:latin typeface="Franklin Gothic Demi"/>
              </a:rPr>
            </a:br>
            <a:r>
              <a:rPr lang="en-US" dirty="0">
                <a:latin typeface="Franklin Gothic Book" panose="020B0503020102020204" pitchFamily="34" charset="0"/>
              </a:rPr>
              <a:t>Bus Operations</a:t>
            </a:r>
            <a:br>
              <a:rPr lang="en-US" dirty="0">
                <a:latin typeface="Franklin Gothic Book" panose="020B0503020102020204" pitchFamily="34" charset="0"/>
              </a:rPr>
            </a:br>
            <a:r>
              <a:rPr lang="en-US" dirty="0">
                <a:latin typeface="Franklin Gothic Book" panose="020B0503020102020204" pitchFamily="34" charset="0"/>
              </a:rPr>
              <a:t>2019 – 2020 OTP Initiative</a:t>
            </a:r>
          </a:p>
        </p:txBody>
      </p:sp>
    </p:spTree>
    <p:extLst>
      <p:ext uri="{BB962C8B-B14F-4D97-AF65-F5344CB8AC3E}">
        <p14:creationId xmlns:p14="http://schemas.microsoft.com/office/powerpoint/2010/main" val="130807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956D8-B87B-4EDF-A332-66A074147F7E}"/>
              </a:ext>
            </a:extLst>
          </p:cNvPr>
          <p:cNvSpPr>
            <a:spLocks noGrp="1"/>
          </p:cNvSpPr>
          <p:nvPr>
            <p:ph sz="quarter" idx="10"/>
          </p:nvPr>
        </p:nvSpPr>
        <p:spPr>
          <a:xfrm>
            <a:off x="198784" y="1761201"/>
            <a:ext cx="8377414" cy="4188410"/>
          </a:xfrm>
        </p:spPr>
        <p:txBody>
          <a:bodyPr vert="horz" lIns="91440" tIns="45720" rIns="91440" bIns="45720" rtlCol="0" anchor="t">
            <a:noAutofit/>
          </a:bodyPr>
          <a:lstStyle/>
          <a:p>
            <a:pPr lvl="1">
              <a:buFont typeface="Arial" panose="020B0604020202020204" pitchFamily="34" charset="0"/>
              <a:buChar char="•"/>
            </a:pPr>
            <a:r>
              <a:rPr lang="en-US" sz="2800" dirty="0">
                <a:latin typeface="Calibri"/>
                <a:cs typeface="Calibri"/>
              </a:rPr>
              <a:t>On Time Performance: 83%</a:t>
            </a:r>
          </a:p>
          <a:p>
            <a:pPr lvl="1">
              <a:buFont typeface="Arial" panose="020B0604020202020204" pitchFamily="34" charset="0"/>
              <a:buChar char="•"/>
            </a:pPr>
            <a:r>
              <a:rPr lang="en-US" sz="2800" dirty="0">
                <a:latin typeface="Calibri"/>
                <a:cs typeface="Calibri"/>
              </a:rPr>
              <a:t>Complaints per 100,000 riders: 57</a:t>
            </a:r>
          </a:p>
          <a:p>
            <a:pPr lvl="1">
              <a:buFont typeface="Arial" panose="020B0604020202020204" pitchFamily="34" charset="0"/>
              <a:buChar char="•"/>
            </a:pPr>
            <a:r>
              <a:rPr lang="en-US" sz="2800" dirty="0">
                <a:latin typeface="Calibri"/>
                <a:cs typeface="Calibri"/>
              </a:rPr>
              <a:t>Mean Distance Between Service Calls: 12,220</a:t>
            </a:r>
          </a:p>
          <a:p>
            <a:pPr lvl="1">
              <a:buFont typeface="Arial" panose="020B0604020202020204" pitchFamily="34" charset="0"/>
              <a:buChar char="•"/>
            </a:pPr>
            <a:r>
              <a:rPr lang="en-US" sz="2800" dirty="0">
                <a:latin typeface="Calibri"/>
                <a:cs typeface="Calibri"/>
              </a:rPr>
              <a:t>Vehicle Accidents per 100,000 miles: 2.30</a:t>
            </a:r>
          </a:p>
          <a:p>
            <a:pPr lvl="1">
              <a:buFont typeface="Arial" panose="020B0604020202020204" pitchFamily="34" charset="0"/>
              <a:buChar char="•"/>
            </a:pPr>
            <a:endParaRPr lang="en-US" dirty="0">
              <a:latin typeface="Calibri"/>
              <a:cs typeface="Calibri"/>
            </a:endParaRPr>
          </a:p>
          <a:p>
            <a:endParaRPr lang="en-US" dirty="0">
              <a:cs typeface="Calibri" charset="0"/>
            </a:endParaRPr>
          </a:p>
          <a:p>
            <a:endParaRPr lang="en-US" dirty="0"/>
          </a:p>
        </p:txBody>
      </p:sp>
      <p:sp>
        <p:nvSpPr>
          <p:cNvPr id="3" name="Title 2">
            <a:extLst>
              <a:ext uri="{FF2B5EF4-FFF2-40B4-BE49-F238E27FC236}">
                <a16:creationId xmlns:a16="http://schemas.microsoft.com/office/drawing/2014/main" id="{410609E1-0878-43DD-81CC-BDA97A48FE1C}"/>
              </a:ext>
            </a:extLst>
          </p:cNvPr>
          <p:cNvSpPr>
            <a:spLocks noGrp="1"/>
          </p:cNvSpPr>
          <p:nvPr>
            <p:ph type="title"/>
          </p:nvPr>
        </p:nvSpPr>
        <p:spPr/>
        <p:txBody>
          <a:bodyPr/>
          <a:lstStyle/>
          <a:p>
            <a:r>
              <a:rPr lang="en-US" dirty="0">
                <a:latin typeface="Franklin Gothic Book" panose="020B0503020102020204" pitchFamily="34" charset="0"/>
              </a:rPr>
              <a:t>Bus Operations – 2019 Key Performance Indicators</a:t>
            </a:r>
          </a:p>
        </p:txBody>
      </p:sp>
    </p:spTree>
    <p:extLst>
      <p:ext uri="{BB962C8B-B14F-4D97-AF65-F5344CB8AC3E}">
        <p14:creationId xmlns:p14="http://schemas.microsoft.com/office/powerpoint/2010/main" val="138725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956D8-B87B-4EDF-A332-66A074147F7E}"/>
              </a:ext>
            </a:extLst>
          </p:cNvPr>
          <p:cNvSpPr>
            <a:spLocks noGrp="1"/>
          </p:cNvSpPr>
          <p:nvPr>
            <p:ph sz="quarter" idx="10"/>
          </p:nvPr>
        </p:nvSpPr>
        <p:spPr>
          <a:xfrm>
            <a:off x="173403" y="1647765"/>
            <a:ext cx="8074844" cy="4466788"/>
          </a:xfrm>
        </p:spPr>
        <p:txBody>
          <a:bodyPr vert="horz" lIns="91440" tIns="45720" rIns="91440" bIns="45720" rtlCol="0" anchor="t">
            <a:noAutofit/>
          </a:bodyPr>
          <a:lstStyle/>
          <a:p>
            <a:pPr marL="457200" lvl="1" indent="0">
              <a:buNone/>
            </a:pPr>
            <a:r>
              <a:rPr lang="en-US" sz="1600" b="1">
                <a:latin typeface="Calibri"/>
                <a:cs typeface="Calibri"/>
              </a:rPr>
              <a:t>The goal of CareerLink is to create soft skill learning opportunities that support employee talents and meet individual needs and interests. </a:t>
            </a:r>
            <a:endParaRPr lang="en-US" sz="1600" b="1">
              <a:cs typeface="Calibri" charset="0"/>
            </a:endParaRPr>
          </a:p>
          <a:p>
            <a:pPr lvl="1">
              <a:buFont typeface="Arial" panose="020B0603020202030204" pitchFamily="34" charset="0"/>
              <a:buChar char="•"/>
            </a:pPr>
            <a:r>
              <a:rPr lang="en-US" sz="1600">
                <a:latin typeface="Calibri"/>
                <a:cs typeface="Calibri"/>
              </a:rPr>
              <a:t>The </a:t>
            </a:r>
            <a:r>
              <a:rPr lang="en-US" sz="1600" dirty="0">
                <a:latin typeface="Calibri"/>
                <a:cs typeface="Calibri"/>
              </a:rPr>
              <a:t>CareerLink Training Program was established to help employees expand on what they know and develop and strengthen new skills. </a:t>
            </a:r>
            <a:endParaRPr lang="en-US" sz="1600">
              <a:cs typeface="Calibri" charset="0"/>
            </a:endParaRPr>
          </a:p>
          <a:p>
            <a:pPr marL="720090" lvl="1" indent="-285750">
              <a:spcAft>
                <a:spcPts val="100"/>
              </a:spcAft>
              <a:buFont typeface="Arial" panose="020B0603020202030204" pitchFamily="34" charset="0"/>
              <a:buChar char="•"/>
            </a:pPr>
            <a:r>
              <a:rPr lang="en-US" sz="1600">
                <a:latin typeface="Calibri"/>
                <a:cs typeface="Calibri"/>
              </a:rPr>
              <a:t>  </a:t>
            </a:r>
            <a:r>
              <a:rPr lang="en-US" sz="1600" dirty="0">
                <a:latin typeface="Calibri"/>
                <a:cs typeface="Calibri"/>
              </a:rPr>
              <a:t>The CareerLink Program has four (4) full-time employees dedicated to this training</a:t>
            </a:r>
            <a:r>
              <a:rPr lang="en-US" sz="1600">
                <a:latin typeface="Calibri"/>
                <a:cs typeface="Calibri"/>
              </a:rPr>
              <a:t>     </a:t>
            </a:r>
            <a:endParaRPr lang="en-US" sz="1600">
              <a:cs typeface="Calibri" charset="0"/>
            </a:endParaRPr>
          </a:p>
          <a:p>
            <a:pPr marL="434340" lvl="1" indent="0">
              <a:spcAft>
                <a:spcPts val="100"/>
              </a:spcAft>
              <a:buNone/>
            </a:pPr>
            <a:r>
              <a:rPr lang="en-US" sz="1600">
                <a:latin typeface="Calibri"/>
                <a:cs typeface="Calibri"/>
              </a:rPr>
              <a:t>        </a:t>
            </a:r>
            <a:r>
              <a:rPr lang="en-US" sz="1600" dirty="0">
                <a:latin typeface="Calibri"/>
                <a:cs typeface="Calibri"/>
              </a:rPr>
              <a:t> initiative.</a:t>
            </a:r>
            <a:endParaRPr lang="en-US" sz="1600">
              <a:cs typeface="Calibri" charset="0"/>
            </a:endParaRPr>
          </a:p>
          <a:p>
            <a:pPr lvl="1">
              <a:buFont typeface="Arial" panose="020B0603020202030204" pitchFamily="34" charset="0"/>
              <a:buChar char="•"/>
            </a:pPr>
            <a:r>
              <a:rPr lang="en-US" sz="1600" dirty="0">
                <a:latin typeface="Calibri"/>
                <a:cs typeface="Calibri"/>
              </a:rPr>
              <a:t>This program also has the support of volunteer facilitators, who provide training to employees for CareerLink.</a:t>
            </a:r>
            <a:endParaRPr lang="en-US" sz="1600" dirty="0">
              <a:cs typeface="Calibri" charset="0"/>
            </a:endParaRPr>
          </a:p>
          <a:p>
            <a:pPr marL="0" indent="0">
              <a:buNone/>
            </a:pPr>
            <a:r>
              <a:rPr lang="en-US" sz="1800" b="1" dirty="0">
                <a:latin typeface="Calibri"/>
                <a:cs typeface="Calibri"/>
              </a:rPr>
              <a:t>  </a:t>
            </a:r>
            <a:r>
              <a:rPr lang="en-US" sz="1800" b="1">
                <a:latin typeface="Calibri"/>
                <a:cs typeface="Calibri"/>
              </a:rPr>
              <a:t>      </a:t>
            </a:r>
            <a:r>
              <a:rPr lang="en-US" sz="1800" b="1" dirty="0">
                <a:latin typeface="Calibri"/>
                <a:cs typeface="Calibri"/>
              </a:rPr>
              <a:t>Succession Programs offered at DART through </a:t>
            </a:r>
            <a:r>
              <a:rPr lang="en-US" sz="1800" b="1" dirty="0" err="1">
                <a:latin typeface="Calibri"/>
                <a:cs typeface="Calibri"/>
              </a:rPr>
              <a:t>Careerlink</a:t>
            </a:r>
            <a:endParaRPr lang="en-US" sz="1800" b="1" dirty="0">
              <a:cs typeface="Calibri" charset="0"/>
            </a:endParaRPr>
          </a:p>
          <a:p>
            <a:pPr lvl="1">
              <a:buFont typeface="Arial" panose="020B0604020202020204" pitchFamily="34" charset="0"/>
              <a:buChar char="•"/>
            </a:pPr>
            <a:r>
              <a:rPr lang="en-US" sz="1600" dirty="0">
                <a:latin typeface="Calibri"/>
                <a:cs typeface="Calibri"/>
              </a:rPr>
              <a:t>Bus Operator Succession to Supervision (BOSS)</a:t>
            </a:r>
          </a:p>
          <a:p>
            <a:pPr lvl="1">
              <a:buFont typeface="Arial" panose="020B0604020202020204" pitchFamily="34" charset="0"/>
              <a:buChar char="•"/>
            </a:pPr>
            <a:r>
              <a:rPr lang="en-US" sz="1600" dirty="0">
                <a:latin typeface="Calibri"/>
                <a:cs typeface="Calibri"/>
              </a:rPr>
              <a:t>Rail Operator Succession to Supervision (ROSS)</a:t>
            </a:r>
          </a:p>
          <a:p>
            <a:pPr lvl="1">
              <a:buFont typeface="Arial" panose="020B0604020202020204" pitchFamily="34" charset="0"/>
              <a:buChar char="•"/>
            </a:pPr>
            <a:r>
              <a:rPr lang="en-US" sz="1600" dirty="0">
                <a:latin typeface="Calibri"/>
                <a:cs typeface="Calibri"/>
              </a:rPr>
              <a:t>Transportation Supervisor Career Ladder</a:t>
            </a:r>
          </a:p>
          <a:p>
            <a:pPr lvl="1">
              <a:buFont typeface="Arial" panose="020B0604020202020204" pitchFamily="34" charset="0"/>
              <a:buChar char="•"/>
            </a:pPr>
            <a:r>
              <a:rPr lang="en-US" sz="1600" dirty="0">
                <a:latin typeface="Calibri"/>
                <a:cs typeface="Calibri"/>
              </a:rPr>
              <a:t>Career Development Programs</a:t>
            </a:r>
          </a:p>
          <a:p>
            <a:pPr lvl="1">
              <a:buFont typeface="Arial" panose="020B0604020202020204" pitchFamily="34" charset="0"/>
              <a:buChar char="•"/>
            </a:pPr>
            <a:r>
              <a:rPr lang="en-US" sz="1600" dirty="0">
                <a:latin typeface="Calibri"/>
                <a:cs typeface="Calibri"/>
              </a:rPr>
              <a:t>E-Learning Program Development</a:t>
            </a:r>
          </a:p>
          <a:p>
            <a:pPr marL="457200" lvl="1" indent="0">
              <a:buNone/>
            </a:pPr>
            <a:endParaRPr lang="en-US" sz="1600" dirty="0">
              <a:cs typeface="Calibri" charset="0"/>
            </a:endParaRPr>
          </a:p>
          <a:p>
            <a:pPr marL="457200" lvl="1" indent="0">
              <a:buNone/>
            </a:pPr>
            <a:endParaRPr lang="en-US" dirty="0">
              <a:latin typeface="Calibri"/>
              <a:cs typeface="Calibri"/>
            </a:endParaRPr>
          </a:p>
          <a:p>
            <a:endParaRPr lang="en-US" dirty="0">
              <a:cs typeface="Calibri" charset="0"/>
            </a:endParaRPr>
          </a:p>
          <a:p>
            <a:endParaRPr lang="en-US" dirty="0"/>
          </a:p>
        </p:txBody>
      </p:sp>
      <p:sp>
        <p:nvSpPr>
          <p:cNvPr id="3" name="Title 2">
            <a:extLst>
              <a:ext uri="{FF2B5EF4-FFF2-40B4-BE49-F238E27FC236}">
                <a16:creationId xmlns:a16="http://schemas.microsoft.com/office/drawing/2014/main" id="{410609E1-0878-43DD-81CC-BDA97A48FE1C}"/>
              </a:ext>
            </a:extLst>
          </p:cNvPr>
          <p:cNvSpPr>
            <a:spLocks noGrp="1"/>
          </p:cNvSpPr>
          <p:nvPr>
            <p:ph type="title"/>
          </p:nvPr>
        </p:nvSpPr>
        <p:spPr>
          <a:xfrm>
            <a:off x="636390" y="463726"/>
            <a:ext cx="7611236" cy="833317"/>
          </a:xfrm>
        </p:spPr>
        <p:txBody>
          <a:bodyPr/>
          <a:lstStyle/>
          <a:p>
            <a:br>
              <a:rPr lang="en-US" dirty="0">
                <a:latin typeface="Franklin Gothic Demi"/>
              </a:rPr>
            </a:br>
            <a:br>
              <a:rPr lang="en-US" sz="1800" dirty="0">
                <a:latin typeface="Franklin Gothic Demi"/>
              </a:rPr>
            </a:br>
            <a:r>
              <a:rPr lang="en-US" dirty="0">
                <a:latin typeface="Franklin Gothic Book" panose="020B0503020102020204" pitchFamily="34" charset="0"/>
              </a:rPr>
              <a:t>Bus Operations – CareerLink</a:t>
            </a:r>
          </a:p>
        </p:txBody>
      </p:sp>
      <p:sp>
        <p:nvSpPr>
          <p:cNvPr id="4" name="Rectangle 3">
            <a:extLst>
              <a:ext uri="{FF2B5EF4-FFF2-40B4-BE49-F238E27FC236}">
                <a16:creationId xmlns:a16="http://schemas.microsoft.com/office/drawing/2014/main" id="{A8311DB1-C252-4DAA-BFAC-4A3628985045}"/>
              </a:ext>
            </a:extLst>
          </p:cNvPr>
          <p:cNvSpPr/>
          <p:nvPr/>
        </p:nvSpPr>
        <p:spPr>
          <a:xfrm>
            <a:off x="634829" y="747189"/>
            <a:ext cx="7417628" cy="369332"/>
          </a:xfrm>
          <a:prstGeom prst="rect">
            <a:avLst/>
          </a:prstGeom>
        </p:spPr>
        <p:txBody>
          <a:bodyPr wrap="square" anchor="t">
            <a:spAutoFit/>
          </a:bodyPr>
          <a:lstStyle/>
          <a:p>
            <a:endParaRPr lang="en-US" dirty="0"/>
          </a:p>
        </p:txBody>
      </p:sp>
    </p:spTree>
    <p:extLst>
      <p:ext uri="{BB962C8B-B14F-4D97-AF65-F5344CB8AC3E}">
        <p14:creationId xmlns:p14="http://schemas.microsoft.com/office/powerpoint/2010/main" val="3218391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0" y="1761201"/>
            <a:ext cx="8050410" cy="4596056"/>
          </a:xfrm>
        </p:spPr>
        <p:txBody>
          <a:bodyPr vert="horz" lIns="91440" tIns="45720" rIns="91440" bIns="45720" rtlCol="0" anchor="t">
            <a:noAutofit/>
          </a:bodyPr>
          <a:lstStyle/>
          <a:p>
            <a:r>
              <a:rPr lang="en-US" altLang="en-US" sz="2800" dirty="0">
                <a:latin typeface="Calibri"/>
                <a:cs typeface="Calibri"/>
              </a:rPr>
              <a:t>7  Electric Transit Buses – July 2, 2018</a:t>
            </a:r>
          </a:p>
          <a:p>
            <a:r>
              <a:rPr lang="en-US" altLang="en-US" sz="2800" dirty="0">
                <a:latin typeface="Calibri"/>
                <a:cs typeface="Calibri"/>
              </a:rPr>
              <a:t>112  </a:t>
            </a:r>
            <a:r>
              <a:rPr lang="en-US" altLang="en-US" sz="2800" dirty="0" err="1">
                <a:latin typeface="Calibri"/>
                <a:cs typeface="Calibri"/>
              </a:rPr>
              <a:t>Arboc</a:t>
            </a:r>
            <a:r>
              <a:rPr lang="en-US" altLang="en-US" sz="2800" dirty="0">
                <a:latin typeface="Calibri"/>
                <a:cs typeface="Calibri"/>
              </a:rPr>
              <a:t> Small Buses – July 2018</a:t>
            </a:r>
          </a:p>
          <a:p>
            <a:r>
              <a:rPr lang="en-US" sz="2800" dirty="0">
                <a:latin typeface="Calibri"/>
                <a:cs typeface="Calibri"/>
              </a:rPr>
              <a:t>3 </a:t>
            </a:r>
            <a:r>
              <a:rPr lang="en-US" sz="2800" dirty="0" err="1">
                <a:latin typeface="Calibri"/>
                <a:cs typeface="Calibri"/>
              </a:rPr>
              <a:t>Arboc</a:t>
            </a:r>
            <a:r>
              <a:rPr lang="en-US" sz="2800" dirty="0">
                <a:latin typeface="Calibri"/>
                <a:cs typeface="Calibri"/>
              </a:rPr>
              <a:t> (Go-Link) – November 2018</a:t>
            </a:r>
          </a:p>
          <a:p>
            <a:r>
              <a:rPr lang="en-US" altLang="en-US" sz="2800" dirty="0">
                <a:latin typeface="Calibri"/>
                <a:cs typeface="Calibri"/>
              </a:rPr>
              <a:t>41 - 40’ Transit Buses – May 2019</a:t>
            </a:r>
          </a:p>
          <a:p>
            <a:pPr marL="0" indent="0">
              <a:buNone/>
            </a:pPr>
            <a:endParaRPr lang="en-US" dirty="0"/>
          </a:p>
          <a:p>
            <a:pPr marL="0" indent="0">
              <a:buNone/>
            </a:pPr>
            <a:r>
              <a:rPr lang="en-US" dirty="0">
                <a:latin typeface="Calibri"/>
                <a:cs typeface="Calibri"/>
              </a:rPr>
              <a:t>By 2019 approximately 700 new vehicles will have been replaced since 2012.</a:t>
            </a:r>
          </a:p>
        </p:txBody>
      </p:sp>
      <p:sp>
        <p:nvSpPr>
          <p:cNvPr id="3" name="Title 2"/>
          <p:cNvSpPr>
            <a:spLocks noGrp="1"/>
          </p:cNvSpPr>
          <p:nvPr>
            <p:ph type="title"/>
          </p:nvPr>
        </p:nvSpPr>
        <p:spPr/>
        <p:txBody>
          <a:bodyPr/>
          <a:lstStyle/>
          <a:p>
            <a:r>
              <a:rPr lang="EN-US" altLang="EN-US" dirty="0">
                <a:latin typeface="Franklin Gothic Book" panose="020B0503020102020204" pitchFamily="34" charset="0"/>
              </a:rPr>
              <a:t>Fleet Delivery Schedule</a:t>
            </a:r>
            <a:r>
              <a:rPr lang="en-US" altLang="EN-US" dirty="0">
                <a:latin typeface="Franklin Gothic Book" panose="020B0503020102020204" pitchFamily="34" charset="0"/>
              </a:rPr>
              <a:t> 2018/2019</a:t>
            </a:r>
            <a:endParaRPr lang="en-US" dirty="0">
              <a:latin typeface="Franklin Gothic Book" panose="020B0503020102020204" pitchFamily="34" charset="0"/>
            </a:endParaRPr>
          </a:p>
        </p:txBody>
      </p:sp>
    </p:spTree>
    <p:extLst>
      <p:ext uri="{BB962C8B-B14F-4D97-AF65-F5344CB8AC3E}">
        <p14:creationId xmlns:p14="http://schemas.microsoft.com/office/powerpoint/2010/main" val="4237261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ndoor&#10;&#10;Description generated with very high confidence">
            <a:extLst>
              <a:ext uri="{FF2B5EF4-FFF2-40B4-BE49-F238E27FC236}">
                <a16:creationId xmlns:a16="http://schemas.microsoft.com/office/drawing/2014/main" id="{BB1D668E-4238-4825-B96C-55868F28765E}"/>
              </a:ext>
            </a:extLst>
          </p:cNvPr>
          <p:cNvPicPr>
            <a:picLocks noChangeAspect="1"/>
          </p:cNvPicPr>
          <p:nvPr/>
        </p:nvPicPr>
        <p:blipFill>
          <a:blip r:embed="rId2"/>
          <a:stretch>
            <a:fillRect/>
          </a:stretch>
        </p:blipFill>
        <p:spPr>
          <a:xfrm>
            <a:off x="560093" y="1296729"/>
            <a:ext cx="2569313" cy="2031704"/>
          </a:xfrm>
          <a:prstGeom prst="rect">
            <a:avLst/>
          </a:prstGeom>
          <a:ln>
            <a:noFill/>
          </a:ln>
          <a:effectLst>
            <a:softEdge rad="112500"/>
          </a:effectLst>
        </p:spPr>
      </p:pic>
      <p:sp>
        <p:nvSpPr>
          <p:cNvPr id="4" name="TextBox 3">
            <a:extLst>
              <a:ext uri="{FF2B5EF4-FFF2-40B4-BE49-F238E27FC236}">
                <a16:creationId xmlns:a16="http://schemas.microsoft.com/office/drawing/2014/main" id="{455EA681-2D61-42B0-A74D-96DC1CB3E9C2}"/>
              </a:ext>
            </a:extLst>
          </p:cNvPr>
          <p:cNvSpPr txBox="1"/>
          <p:nvPr/>
        </p:nvSpPr>
        <p:spPr>
          <a:xfrm>
            <a:off x="563526" y="3327991"/>
            <a:ext cx="2743200" cy="830997"/>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USB Ports </a:t>
            </a:r>
            <a:endParaRPr lang="en-US"/>
          </a:p>
          <a:p>
            <a:pPr algn="ctr"/>
            <a:r>
              <a:rPr lang="en-US" sz="2400" b="1">
                <a:latin typeface="Arial"/>
                <a:cs typeface="Arial"/>
              </a:rPr>
              <a:t>(</a:t>
            </a:r>
            <a:r>
              <a:rPr lang="en-US" sz="2000" b="1">
                <a:latin typeface="Arial"/>
                <a:cs typeface="Arial"/>
              </a:rPr>
              <a:t>at Passenger Seats</a:t>
            </a:r>
            <a:r>
              <a:rPr lang="en-US" sz="2400" b="1">
                <a:latin typeface="Arial"/>
                <a:cs typeface="Arial"/>
              </a:rPr>
              <a:t>)</a:t>
            </a:r>
            <a:endParaRPr lang="en-US"/>
          </a:p>
        </p:txBody>
      </p:sp>
      <p:sp>
        <p:nvSpPr>
          <p:cNvPr id="5" name="TextBox 4">
            <a:extLst>
              <a:ext uri="{FF2B5EF4-FFF2-40B4-BE49-F238E27FC236}">
                <a16:creationId xmlns:a16="http://schemas.microsoft.com/office/drawing/2014/main" id="{02CDF60C-987C-42AB-9002-0E70A7A1A678}"/>
              </a:ext>
            </a:extLst>
          </p:cNvPr>
          <p:cNvSpPr txBox="1"/>
          <p:nvPr/>
        </p:nvSpPr>
        <p:spPr>
          <a:xfrm>
            <a:off x="1169582" y="202018"/>
            <a:ext cx="6294473"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latin typeface="Franklin Gothic Book" panose="020B0503020102020204" pitchFamily="34" charset="0"/>
                <a:cs typeface="Arial"/>
              </a:rPr>
              <a:t>Coming in 2019</a:t>
            </a:r>
          </a:p>
          <a:p>
            <a:pPr algn="ctr"/>
            <a:r>
              <a:rPr lang="en-US" sz="2400" b="1" dirty="0">
                <a:solidFill>
                  <a:schemeClr val="accent1">
                    <a:lumMod val="50000"/>
                  </a:schemeClr>
                </a:solidFill>
                <a:latin typeface="Arial"/>
                <a:cs typeface="Arial"/>
              </a:rPr>
              <a:t>2019 New Flyer XN-40 Bus</a:t>
            </a:r>
          </a:p>
        </p:txBody>
      </p:sp>
      <p:pic>
        <p:nvPicPr>
          <p:cNvPr id="6" name="Picture 6" descr="A picture containing indoor, photo, wall, cabinet&#10;&#10;Description generated with high confidence">
            <a:extLst>
              <a:ext uri="{FF2B5EF4-FFF2-40B4-BE49-F238E27FC236}">
                <a16:creationId xmlns:a16="http://schemas.microsoft.com/office/drawing/2014/main" id="{74875A98-0FB6-4E25-A765-A49DDDB76848}"/>
              </a:ext>
            </a:extLst>
          </p:cNvPr>
          <p:cNvPicPr>
            <a:picLocks noChangeAspect="1"/>
          </p:cNvPicPr>
          <p:nvPr/>
        </p:nvPicPr>
        <p:blipFill>
          <a:blip r:embed="rId3"/>
          <a:stretch>
            <a:fillRect/>
          </a:stretch>
        </p:blipFill>
        <p:spPr>
          <a:xfrm>
            <a:off x="4415724" y="1164487"/>
            <a:ext cx="4012683" cy="2338719"/>
          </a:xfrm>
          <a:prstGeom prst="rect">
            <a:avLst/>
          </a:prstGeom>
          <a:ln>
            <a:noFill/>
          </a:ln>
          <a:effectLst>
            <a:softEdge rad="112500"/>
          </a:effectLst>
        </p:spPr>
      </p:pic>
      <p:sp>
        <p:nvSpPr>
          <p:cNvPr id="8" name="TextBox 7">
            <a:extLst>
              <a:ext uri="{FF2B5EF4-FFF2-40B4-BE49-F238E27FC236}">
                <a16:creationId xmlns:a16="http://schemas.microsoft.com/office/drawing/2014/main" id="{FE9117B7-7305-4933-AD3E-4A6BF7602A13}"/>
              </a:ext>
            </a:extLst>
          </p:cNvPr>
          <p:cNvSpPr txBox="1"/>
          <p:nvPr/>
        </p:nvSpPr>
        <p:spPr>
          <a:xfrm>
            <a:off x="4508205" y="3179135"/>
            <a:ext cx="3838354" cy="1138773"/>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Automatic Passenger Counters</a:t>
            </a:r>
            <a:endParaRPr lang="en-US" sz="2400"/>
          </a:p>
          <a:p>
            <a:pPr algn="ctr"/>
            <a:r>
              <a:rPr lang="en-US" b="1">
                <a:latin typeface="Arial"/>
                <a:cs typeface="Arial"/>
              </a:rPr>
              <a:t>(</a:t>
            </a:r>
            <a:r>
              <a:rPr lang="en-US" sz="1600" b="1">
                <a:latin typeface="Arial"/>
                <a:cs typeface="Arial"/>
              </a:rPr>
              <a:t>Infrared APCs at Doors</a:t>
            </a:r>
            <a:r>
              <a:rPr lang="en-US" b="1">
                <a:latin typeface="Arial"/>
                <a:cs typeface="Arial"/>
              </a:rPr>
              <a:t>)</a:t>
            </a:r>
            <a:endParaRPr lang="en-US">
              <a:cs typeface="Calibri"/>
            </a:endParaRPr>
          </a:p>
        </p:txBody>
      </p:sp>
      <p:pic>
        <p:nvPicPr>
          <p:cNvPr id="9" name="Picture 9" descr="A picture containing ground, table&#10;&#10;Description generated with high confidence">
            <a:extLst>
              <a:ext uri="{FF2B5EF4-FFF2-40B4-BE49-F238E27FC236}">
                <a16:creationId xmlns:a16="http://schemas.microsoft.com/office/drawing/2014/main" id="{99671B22-B498-411B-893B-022C478E2551}"/>
              </a:ext>
            </a:extLst>
          </p:cNvPr>
          <p:cNvPicPr>
            <a:picLocks noChangeAspect="1"/>
          </p:cNvPicPr>
          <p:nvPr/>
        </p:nvPicPr>
        <p:blipFill>
          <a:blip r:embed="rId4"/>
          <a:stretch>
            <a:fillRect/>
          </a:stretch>
        </p:blipFill>
        <p:spPr>
          <a:xfrm>
            <a:off x="2034254" y="4395566"/>
            <a:ext cx="2374824" cy="2202932"/>
          </a:xfrm>
          <a:prstGeom prst="rect">
            <a:avLst/>
          </a:prstGeom>
          <a:ln>
            <a:noFill/>
          </a:ln>
          <a:effectLst>
            <a:softEdge rad="112500"/>
          </a:effectLst>
        </p:spPr>
      </p:pic>
      <p:sp>
        <p:nvSpPr>
          <p:cNvPr id="13" name="TextBox 12">
            <a:extLst>
              <a:ext uri="{FF2B5EF4-FFF2-40B4-BE49-F238E27FC236}">
                <a16:creationId xmlns:a16="http://schemas.microsoft.com/office/drawing/2014/main" id="{1541B07F-8811-4C8F-A224-93DF71710132}"/>
              </a:ext>
            </a:extLst>
          </p:cNvPr>
          <p:cNvSpPr txBox="1"/>
          <p:nvPr/>
        </p:nvSpPr>
        <p:spPr>
          <a:xfrm>
            <a:off x="4412512" y="5645888"/>
            <a:ext cx="2743200" cy="830997"/>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Vinyl Passenger Seats</a:t>
            </a:r>
            <a:endParaRPr lang="en-US" sz="2000" b="1">
              <a:latin typeface="Arial"/>
              <a:cs typeface="Arial"/>
            </a:endParaRPr>
          </a:p>
        </p:txBody>
      </p:sp>
    </p:spTree>
    <p:extLst>
      <p:ext uri="{BB962C8B-B14F-4D97-AF65-F5344CB8AC3E}">
        <p14:creationId xmlns:p14="http://schemas.microsoft.com/office/powerpoint/2010/main" val="371303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yellow bus is parked on the side of a road&#10;&#10;Description generated with high confidence">
            <a:extLst>
              <a:ext uri="{FF2B5EF4-FFF2-40B4-BE49-F238E27FC236}">
                <a16:creationId xmlns:a16="http://schemas.microsoft.com/office/drawing/2014/main" id="{70887869-3383-4449-8838-E1952CD95E89}"/>
              </a:ext>
            </a:extLst>
          </p:cNvPr>
          <p:cNvPicPr>
            <a:picLocks noChangeAspect="1"/>
          </p:cNvPicPr>
          <p:nvPr/>
        </p:nvPicPr>
        <p:blipFill>
          <a:blip r:embed="rId2"/>
          <a:stretch>
            <a:fillRect/>
          </a:stretch>
        </p:blipFill>
        <p:spPr>
          <a:xfrm>
            <a:off x="0" y="8700"/>
            <a:ext cx="9133367" cy="6849300"/>
          </a:xfrm>
          <a:prstGeom prst="rect">
            <a:avLst/>
          </a:prstGeom>
        </p:spPr>
      </p:pic>
      <p:sp>
        <p:nvSpPr>
          <p:cNvPr id="3" name="TextBox 2">
            <a:extLst>
              <a:ext uri="{FF2B5EF4-FFF2-40B4-BE49-F238E27FC236}">
                <a16:creationId xmlns:a16="http://schemas.microsoft.com/office/drawing/2014/main" id="{4DEAFD04-7653-474B-85D4-40B5E02DCA0B}"/>
              </a:ext>
            </a:extLst>
          </p:cNvPr>
          <p:cNvSpPr txBox="1"/>
          <p:nvPr/>
        </p:nvSpPr>
        <p:spPr>
          <a:xfrm>
            <a:off x="238539" y="5669280"/>
            <a:ext cx="3943847" cy="369332"/>
          </a:xfrm>
          <a:prstGeom prst="rect">
            <a:avLst/>
          </a:prstGeom>
          <a:noFill/>
        </p:spPr>
        <p:txBody>
          <a:bodyPr wrap="square" rtlCol="0">
            <a:spAutoFit/>
          </a:bodyPr>
          <a:lstStyle/>
          <a:p>
            <a:r>
              <a:rPr lang="en-US" dirty="0"/>
              <a:t>Reduced future fuels cost – 60%</a:t>
            </a:r>
          </a:p>
        </p:txBody>
      </p:sp>
    </p:spTree>
    <p:extLst>
      <p:ext uri="{BB962C8B-B14F-4D97-AF65-F5344CB8AC3E}">
        <p14:creationId xmlns:p14="http://schemas.microsoft.com/office/powerpoint/2010/main" val="4108855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atin typeface="Franklin Gothic Book" panose="020B0503020102020204" pitchFamily="34" charset="0"/>
              </a:rPr>
              <a:t>Rail Operations</a:t>
            </a:r>
          </a:p>
        </p:txBody>
      </p:sp>
    </p:spTree>
    <p:extLst>
      <p:ext uri="{BB962C8B-B14F-4D97-AF65-F5344CB8AC3E}">
        <p14:creationId xmlns:p14="http://schemas.microsoft.com/office/powerpoint/2010/main" val="41225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FF22C4-1EB6-49A2-AB9F-809079B2B810}"/>
              </a:ext>
            </a:extLst>
          </p:cNvPr>
          <p:cNvSpPr txBox="1"/>
          <p:nvPr/>
        </p:nvSpPr>
        <p:spPr>
          <a:xfrm>
            <a:off x="294197" y="1630016"/>
            <a:ext cx="4516341" cy="378885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dirty="0">
                <a:cs typeface="Calibri"/>
              </a:rPr>
              <a:t>LRV Fleet – 162 Vehicles</a:t>
            </a:r>
          </a:p>
          <a:p>
            <a:pPr marL="285750" indent="-285750">
              <a:lnSpc>
                <a:spcPct val="150000"/>
              </a:lnSpc>
              <a:buFont typeface="Arial"/>
              <a:buChar char="•"/>
            </a:pPr>
            <a:r>
              <a:rPr lang="en-US" dirty="0">
                <a:cs typeface="Calibri"/>
              </a:rPr>
              <a:t>Dallas Street Car – 4 Vehicles</a:t>
            </a:r>
          </a:p>
          <a:p>
            <a:pPr marL="285750" indent="-285750">
              <a:lnSpc>
                <a:spcPct val="150000"/>
              </a:lnSpc>
              <a:buFont typeface="Arial"/>
              <a:buChar char="•"/>
            </a:pPr>
            <a:r>
              <a:rPr lang="en-US" dirty="0">
                <a:cs typeface="Calibri"/>
              </a:rPr>
              <a:t>76 Rail Stations</a:t>
            </a:r>
          </a:p>
          <a:p>
            <a:pPr marL="285750" indent="-285750">
              <a:lnSpc>
                <a:spcPct val="150000"/>
              </a:lnSpc>
              <a:buFont typeface="Arial"/>
              <a:buChar char="•"/>
            </a:pPr>
            <a:r>
              <a:rPr lang="en-US" dirty="0">
                <a:cs typeface="Calibri"/>
              </a:rPr>
              <a:t>136 Grade Crossings</a:t>
            </a:r>
          </a:p>
          <a:p>
            <a:pPr marL="285750" indent="-285750">
              <a:lnSpc>
                <a:spcPct val="150000"/>
              </a:lnSpc>
              <a:buFont typeface="Arial"/>
              <a:buChar char="•"/>
            </a:pPr>
            <a:r>
              <a:rPr lang="en-US" dirty="0">
                <a:cs typeface="Calibri"/>
              </a:rPr>
              <a:t>11,500 Signal components</a:t>
            </a:r>
          </a:p>
          <a:p>
            <a:pPr marL="285750" indent="-285750">
              <a:lnSpc>
                <a:spcPct val="150000"/>
              </a:lnSpc>
              <a:buFont typeface="Arial"/>
              <a:buChar char="•"/>
            </a:pPr>
            <a:r>
              <a:rPr lang="en-US" dirty="0">
                <a:cs typeface="Calibri"/>
              </a:rPr>
              <a:t>52 Communications Bungalow</a:t>
            </a:r>
          </a:p>
          <a:p>
            <a:pPr marL="285750" indent="-285750">
              <a:lnSpc>
                <a:spcPct val="150000"/>
              </a:lnSpc>
              <a:buFont typeface="Arial"/>
              <a:buChar char="•"/>
            </a:pPr>
            <a:r>
              <a:rPr lang="en-US" dirty="0">
                <a:cs typeface="Calibri"/>
              </a:rPr>
              <a:t>1800 Radios</a:t>
            </a:r>
          </a:p>
          <a:p>
            <a:pPr marL="285750" indent="-285750">
              <a:lnSpc>
                <a:spcPct val="150000"/>
              </a:lnSpc>
              <a:buFont typeface="Arial"/>
              <a:buChar char="•"/>
            </a:pPr>
            <a:r>
              <a:rPr lang="en-US" dirty="0">
                <a:cs typeface="Calibri"/>
              </a:rPr>
              <a:t>76 Traction Power Substations</a:t>
            </a:r>
          </a:p>
          <a:p>
            <a:pPr marL="285750" indent="-285750">
              <a:lnSpc>
                <a:spcPct val="150000"/>
              </a:lnSpc>
              <a:buFont typeface="Arial"/>
              <a:buChar char="•"/>
            </a:pPr>
            <a:r>
              <a:rPr lang="en-US" dirty="0">
                <a:cs typeface="Calibri"/>
              </a:rPr>
              <a:t>Passenger Amenities </a:t>
            </a:r>
          </a:p>
        </p:txBody>
      </p:sp>
      <p:sp>
        <p:nvSpPr>
          <p:cNvPr id="11" name="TextBox 10">
            <a:extLst>
              <a:ext uri="{FF2B5EF4-FFF2-40B4-BE49-F238E27FC236}">
                <a16:creationId xmlns:a16="http://schemas.microsoft.com/office/drawing/2014/main" id="{B4427401-6CCB-4855-A0F3-8001687D399E}"/>
              </a:ext>
            </a:extLst>
          </p:cNvPr>
          <p:cNvSpPr txBox="1"/>
          <p:nvPr/>
        </p:nvSpPr>
        <p:spPr>
          <a:xfrm>
            <a:off x="166977" y="667910"/>
            <a:ext cx="5618542"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u="none" strike="noStrike" dirty="0">
                <a:solidFill>
                  <a:srgbClr val="000000"/>
                </a:solidFill>
                <a:latin typeface="Franklin Gothic Book" panose="020B0503020102020204" pitchFamily="34" charset="0"/>
              </a:rPr>
              <a:t>Rail Operations</a:t>
            </a:r>
            <a:r>
              <a:rPr lang="en-US" sz="4000" dirty="0">
                <a:solidFill>
                  <a:srgbClr val="000000"/>
                </a:solidFill>
                <a:latin typeface="Franklin Gothic Book" panose="020B0503020102020204" pitchFamily="34" charset="0"/>
              </a:rPr>
              <a:t> </a:t>
            </a:r>
            <a:endParaRPr lang="en-US" sz="4000" dirty="0">
              <a:latin typeface="Franklin Gothic Book" panose="020B0503020102020204" pitchFamily="34" charset="0"/>
              <a:cs typeface="Calibri"/>
            </a:endParaRPr>
          </a:p>
        </p:txBody>
      </p:sp>
    </p:spTree>
    <p:extLst>
      <p:ext uri="{BB962C8B-B14F-4D97-AF65-F5344CB8AC3E}">
        <p14:creationId xmlns:p14="http://schemas.microsoft.com/office/powerpoint/2010/main" val="3726136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cell phone&#10;&#10;Description generated with very high confidence">
            <a:extLst>
              <a:ext uri="{FF2B5EF4-FFF2-40B4-BE49-F238E27FC236}">
                <a16:creationId xmlns:a16="http://schemas.microsoft.com/office/drawing/2014/main" id="{978379A9-28B0-4726-B776-DA28BEE6E8D6}"/>
              </a:ext>
            </a:extLst>
          </p:cNvPr>
          <p:cNvPicPr>
            <a:picLocks noChangeAspect="1"/>
          </p:cNvPicPr>
          <p:nvPr/>
        </p:nvPicPr>
        <p:blipFill rotWithShape="1">
          <a:blip r:embed="rId2"/>
          <a:srcRect l="4720" r="6047" b="3642"/>
          <a:stretch/>
        </p:blipFill>
        <p:spPr>
          <a:xfrm>
            <a:off x="450574" y="202095"/>
            <a:ext cx="7964007" cy="5722548"/>
          </a:xfrm>
          <a:prstGeom prst="rect">
            <a:avLst/>
          </a:prstGeom>
        </p:spPr>
      </p:pic>
      <p:sp>
        <p:nvSpPr>
          <p:cNvPr id="2" name="TextBox 1">
            <a:extLst>
              <a:ext uri="{FF2B5EF4-FFF2-40B4-BE49-F238E27FC236}">
                <a16:creationId xmlns:a16="http://schemas.microsoft.com/office/drawing/2014/main" id="{089E6C4F-7369-4C90-839B-F748C471155C}"/>
              </a:ext>
            </a:extLst>
          </p:cNvPr>
          <p:cNvSpPr txBox="1"/>
          <p:nvPr/>
        </p:nvSpPr>
        <p:spPr>
          <a:xfrm>
            <a:off x="445274" y="5478449"/>
            <a:ext cx="1913614"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rPr>
              <a:t>Click to add txt</a:t>
            </a:r>
          </a:p>
        </p:txBody>
      </p:sp>
      <p:sp>
        <p:nvSpPr>
          <p:cNvPr id="3" name="TextBox 2">
            <a:extLst>
              <a:ext uri="{FF2B5EF4-FFF2-40B4-BE49-F238E27FC236}">
                <a16:creationId xmlns:a16="http://schemas.microsoft.com/office/drawing/2014/main" id="{1309CD16-46BF-4799-B7E9-B15984FC7E0F}"/>
              </a:ext>
            </a:extLst>
          </p:cNvPr>
          <p:cNvSpPr txBox="1"/>
          <p:nvPr/>
        </p:nvSpPr>
        <p:spPr>
          <a:xfrm>
            <a:off x="4238046" y="1009816"/>
            <a:ext cx="3180522" cy="51245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4964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0" y="1761201"/>
            <a:ext cx="8013053" cy="4432770"/>
          </a:xfrm>
        </p:spPr>
        <p:txBody>
          <a:bodyPr vert="horz" lIns="91440" tIns="45720" rIns="91440" bIns="45720" rtlCol="0" anchor="t">
            <a:noAutofit/>
          </a:bodyPr>
          <a:lstStyle/>
          <a:p>
            <a:pPr>
              <a:defRPr/>
            </a:pPr>
            <a:r>
              <a:rPr lang="en-US" altLang="EN-US" sz="2800" dirty="0">
                <a:latin typeface="Calibri"/>
                <a:cs typeface="Calibri"/>
              </a:rPr>
              <a:t>Organization</a:t>
            </a:r>
          </a:p>
          <a:p>
            <a:pPr>
              <a:defRPr/>
            </a:pPr>
            <a:r>
              <a:rPr lang="en-US" altLang="EN-US" sz="2800" dirty="0">
                <a:latin typeface="Calibri"/>
                <a:cs typeface="Calibri"/>
              </a:rPr>
              <a:t>Bus Operations</a:t>
            </a:r>
          </a:p>
          <a:p>
            <a:pPr>
              <a:defRPr/>
            </a:pPr>
            <a:r>
              <a:rPr lang="en-US" altLang="EN-US" sz="2800" dirty="0">
                <a:latin typeface="Calibri"/>
                <a:cs typeface="Calibri"/>
              </a:rPr>
              <a:t>Rail Operations</a:t>
            </a:r>
          </a:p>
          <a:p>
            <a:pPr>
              <a:defRPr/>
            </a:pPr>
            <a:r>
              <a:rPr lang="en-US" altLang="EN-US" sz="2800" dirty="0">
                <a:latin typeface="Calibri"/>
                <a:cs typeface="Calibri"/>
              </a:rPr>
              <a:t>Engineering</a:t>
            </a:r>
          </a:p>
          <a:p>
            <a:pPr>
              <a:defRPr/>
            </a:pPr>
            <a:r>
              <a:rPr lang="en-US" altLang="EN-US" sz="2800" dirty="0">
                <a:latin typeface="Calibri"/>
                <a:cs typeface="Calibri"/>
              </a:rPr>
              <a:t>Materials Management</a:t>
            </a:r>
          </a:p>
          <a:p>
            <a:pPr>
              <a:defRPr/>
            </a:pPr>
            <a:r>
              <a:rPr lang="EN-US" altLang="EN-US" sz="2800" dirty="0">
                <a:latin typeface="Calibri"/>
                <a:cs typeface="Calibri"/>
              </a:rPr>
              <a:t>Mobility Management</a:t>
            </a:r>
            <a:endParaRPr lang="en-US" altLang="EN-US" sz="2800" dirty="0">
              <a:latin typeface="Calibri"/>
              <a:cs typeface="Calibri"/>
            </a:endParaRPr>
          </a:p>
          <a:p>
            <a:pPr>
              <a:defRPr/>
            </a:pPr>
            <a:r>
              <a:rPr lang="EN-US" altLang="EN-US" sz="2800" dirty="0">
                <a:latin typeface="Calibri"/>
                <a:cs typeface="Calibri"/>
              </a:rPr>
              <a:t>Police Department </a:t>
            </a:r>
            <a:endParaRPr lang="en-US" altLang="EN-US" sz="2800" dirty="0">
              <a:latin typeface="Calibri"/>
              <a:cs typeface="Calibri"/>
            </a:endParaRPr>
          </a:p>
          <a:p>
            <a:pPr>
              <a:defRPr/>
            </a:pPr>
            <a:r>
              <a:rPr lang="EN-US" altLang="EN-US" sz="2800" dirty="0">
                <a:latin typeface="Calibri"/>
                <a:cs typeface="Calibri"/>
              </a:rPr>
              <a:t>Human Trafficking Initiative</a:t>
            </a:r>
          </a:p>
          <a:p>
            <a:pPr>
              <a:defRPr/>
            </a:pPr>
            <a:r>
              <a:rPr lang="EN-US" altLang="EN-US" sz="2800" dirty="0">
                <a:latin typeface="Calibri"/>
                <a:cs typeface="Calibri"/>
              </a:rPr>
              <a:t>5 Star Service Program</a:t>
            </a:r>
          </a:p>
          <a:p>
            <a:pPr marL="0" indent="0">
              <a:buNone/>
            </a:pPr>
            <a:endParaRPr lang="en-US" dirty="0"/>
          </a:p>
        </p:txBody>
      </p:sp>
      <p:sp>
        <p:nvSpPr>
          <p:cNvPr id="3" name="Title 2"/>
          <p:cNvSpPr>
            <a:spLocks noGrp="1"/>
          </p:cNvSpPr>
          <p:nvPr>
            <p:ph type="title"/>
          </p:nvPr>
        </p:nvSpPr>
        <p:spPr>
          <a:xfrm>
            <a:off x="591293" y="86593"/>
            <a:ext cx="8058150" cy="1917136"/>
          </a:xfrm>
        </p:spPr>
        <p:txBody>
          <a:bodyPr/>
          <a:lstStyle/>
          <a:p>
            <a:br>
              <a:rPr lang="en-US" altLang="EN-US" dirty="0">
                <a:latin typeface="Franklin Gothic Book" panose="020B0503020102020204" pitchFamily="34" charset="0"/>
              </a:rPr>
            </a:br>
            <a:r>
              <a:rPr lang="EN-US" altLang="EN-US" dirty="0">
                <a:latin typeface="Franklin Gothic Book"/>
              </a:rPr>
              <a:t>Service Delivery/Customer Care </a:t>
            </a:r>
            <a:br>
              <a:rPr lang="en-US" altLang="en-US" dirty="0">
                <a:latin typeface="Franklin Gothic Book" panose="020B0503020102020204" pitchFamily="34" charset="0"/>
              </a:rPr>
            </a:br>
            <a:endParaRPr lang="en-US" sz="3600" dirty="0">
              <a:latin typeface="Franklin Gothic Book" panose="020B0503020102020204" pitchFamily="34" charset="0"/>
            </a:endParaRPr>
          </a:p>
        </p:txBody>
      </p:sp>
    </p:spTree>
    <p:extLst>
      <p:ext uri="{BB962C8B-B14F-4D97-AF65-F5344CB8AC3E}">
        <p14:creationId xmlns:p14="http://schemas.microsoft.com/office/powerpoint/2010/main" val="177112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latin typeface="Franklin Gothic Book" panose="020B0503020102020204" pitchFamily="34" charset="0"/>
                <a:cs typeface="Arial" panose="020B0604020202020204" pitchFamily="34" charset="0"/>
              </a:rPr>
              <a:t>Dallas Streetcar</a:t>
            </a:r>
            <a:endParaRPr lang="en-US" dirty="0">
              <a:latin typeface="Franklin Gothic Book" panose="020B0503020102020204" pitchFamily="34" charset="0"/>
            </a:endParaRPr>
          </a:p>
        </p:txBody>
      </p:sp>
      <p:pic>
        <p:nvPicPr>
          <p:cNvPr id="4" name="Picture 1"/>
          <p:cNvPicPr>
            <a:picLocks noGrp="1" noChangeAspect="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628651" y="1975448"/>
            <a:ext cx="4046866" cy="329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856672" y="1897811"/>
            <a:ext cx="3732157" cy="2308324"/>
          </a:xfrm>
          <a:prstGeom prst="rect">
            <a:avLst/>
          </a:prstGeom>
        </p:spPr>
        <p:txBody>
          <a:bodyPr wrap="square">
            <a:spAutoFit/>
          </a:bodyPr>
          <a:lstStyle/>
          <a:p>
            <a:pPr marL="342900" indent="-342900">
              <a:buFont typeface="Arial" panose="020B0604020202020204" pitchFamily="34" charset="0"/>
              <a:buChar char="•"/>
              <a:defRPr/>
            </a:pPr>
            <a:r>
              <a:rPr lang="en-US" altLang="en-US" sz="2400" dirty="0">
                <a:cs typeface="Arial" panose="020B0604020202020204" pitchFamily="34" charset="0"/>
              </a:rPr>
              <a:t>Revenue Operation since April 2015</a:t>
            </a:r>
          </a:p>
          <a:p>
            <a:pPr marL="342900" indent="-342900">
              <a:buFont typeface="Arial" panose="020B0604020202020204" pitchFamily="34" charset="0"/>
              <a:buChar char="•"/>
              <a:defRPr/>
            </a:pPr>
            <a:r>
              <a:rPr lang="en-US" altLang="en-US" sz="2400" dirty="0">
                <a:cs typeface="Arial" panose="020B0604020202020204" pitchFamily="34" charset="0"/>
              </a:rPr>
              <a:t>4 Vehicles</a:t>
            </a:r>
          </a:p>
          <a:p>
            <a:pPr marL="342900" indent="-342900">
              <a:buFont typeface="Arial" panose="020B0604020202020204" pitchFamily="34" charset="0"/>
              <a:buChar char="•"/>
              <a:defRPr/>
            </a:pPr>
            <a:r>
              <a:rPr lang="en-US" altLang="en-US" sz="2400" dirty="0">
                <a:cs typeface="Arial" panose="020B0604020202020204" pitchFamily="34" charset="0"/>
              </a:rPr>
              <a:t>Street Level Boarding</a:t>
            </a:r>
          </a:p>
          <a:p>
            <a:pPr marL="342900" indent="-342900">
              <a:buFont typeface="Arial" panose="020B0604020202020204" pitchFamily="34" charset="0"/>
              <a:buChar char="•"/>
              <a:defRPr/>
            </a:pPr>
            <a:r>
              <a:rPr lang="en-US" altLang="en-US" sz="2400" dirty="0">
                <a:cs typeface="Arial" panose="020B0604020202020204" pitchFamily="34" charset="0"/>
              </a:rPr>
              <a:t>Off Wire Operation On Houston Street Viaduct</a:t>
            </a:r>
          </a:p>
        </p:txBody>
      </p:sp>
    </p:spTree>
    <p:extLst>
      <p:ext uri="{BB962C8B-B14F-4D97-AF65-F5344CB8AC3E}">
        <p14:creationId xmlns:p14="http://schemas.microsoft.com/office/powerpoint/2010/main" val="3626000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1E1109-330C-401A-9FCE-D7D9CE9CA6BA}"/>
              </a:ext>
            </a:extLst>
          </p:cNvPr>
          <p:cNvSpPr>
            <a:spLocks noGrp="1"/>
          </p:cNvSpPr>
          <p:nvPr>
            <p:ph type="body" sz="quarter" idx="15"/>
          </p:nvPr>
        </p:nvSpPr>
        <p:spPr>
          <a:xfrm>
            <a:off x="183841" y="269563"/>
            <a:ext cx="4324350" cy="1092314"/>
          </a:xfrm>
        </p:spPr>
        <p:txBody>
          <a:bodyPr/>
          <a:lstStyle/>
          <a:p>
            <a:endParaRPr lang="en-US" sz="2400" dirty="0">
              <a:latin typeface="Franklin Gothic Demi"/>
            </a:endParaRPr>
          </a:p>
          <a:p>
            <a:r>
              <a:rPr lang="en-US" dirty="0">
                <a:latin typeface="Franklin Gothic Book" panose="020B0503020102020204" pitchFamily="34" charset="0"/>
              </a:rPr>
              <a:t>Major Initiatives: 2019 – 2020</a:t>
            </a:r>
          </a:p>
        </p:txBody>
      </p:sp>
      <p:sp>
        <p:nvSpPr>
          <p:cNvPr id="8" name="TextBox 7">
            <a:extLst>
              <a:ext uri="{FF2B5EF4-FFF2-40B4-BE49-F238E27FC236}">
                <a16:creationId xmlns:a16="http://schemas.microsoft.com/office/drawing/2014/main" id="{3BAEDA87-BE23-40B7-995E-337CB452856C}"/>
              </a:ext>
            </a:extLst>
          </p:cNvPr>
          <p:cNvSpPr txBox="1"/>
          <p:nvPr/>
        </p:nvSpPr>
        <p:spPr>
          <a:xfrm>
            <a:off x="165652" y="1440069"/>
            <a:ext cx="4595032" cy="455509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t>Fleet:</a:t>
            </a:r>
            <a:endParaRPr lang="en-US" sz="2000" b="1" dirty="0">
              <a:cs typeface="Calibri"/>
            </a:endParaRPr>
          </a:p>
          <a:p>
            <a:pPr marL="742950" lvl="1" indent="-285750">
              <a:buFont typeface="Arial" panose="020B0604020202020204" pitchFamily="34" charset="0"/>
              <a:buChar char="•"/>
            </a:pPr>
            <a:r>
              <a:rPr lang="en-US" dirty="0">
                <a:cs typeface="Calibri"/>
              </a:rPr>
              <a:t>Complete installation of remaining CCTV units in  Light Rail Vehicles </a:t>
            </a:r>
            <a:r>
              <a:rPr lang="en-US" sz="1400" dirty="0">
                <a:cs typeface="Calibri"/>
              </a:rPr>
              <a:t>(2019)</a:t>
            </a:r>
          </a:p>
          <a:p>
            <a:pPr marL="742950" lvl="1" indent="-285750">
              <a:buFont typeface="Arial" panose="020B0604020202020204" pitchFamily="34" charset="0"/>
              <a:buChar char="•"/>
            </a:pPr>
            <a:r>
              <a:rPr lang="en-US" dirty="0">
                <a:cs typeface="Calibri"/>
              </a:rPr>
              <a:t>Mid-Life Rehab of 95 LRV Vehicles</a:t>
            </a:r>
          </a:p>
          <a:p>
            <a:r>
              <a:rPr lang="en-US" sz="2000" b="1" dirty="0">
                <a:cs typeface="Calibri"/>
              </a:rPr>
              <a:t>Rail Operations:</a:t>
            </a:r>
          </a:p>
          <a:p>
            <a:pPr marL="742950" lvl="1" indent="-285750">
              <a:buFont typeface="Arial" panose="020B0604020202020204" pitchFamily="34" charset="0"/>
              <a:buChar char="•"/>
            </a:pPr>
            <a:r>
              <a:rPr lang="en-US" dirty="0">
                <a:cs typeface="Calibri"/>
              </a:rPr>
              <a:t>Enhanced Operator Training Program including LRV Simulator</a:t>
            </a:r>
          </a:p>
          <a:p>
            <a:pPr marL="742950" lvl="1" indent="-285750">
              <a:buFont typeface="Arial" panose="020B0604020202020204" pitchFamily="34" charset="0"/>
              <a:buChar char="•"/>
            </a:pPr>
            <a:r>
              <a:rPr lang="en-US" dirty="0">
                <a:cs typeface="Calibri"/>
              </a:rPr>
              <a:t>Consolidated Control Center</a:t>
            </a:r>
          </a:p>
          <a:p>
            <a:r>
              <a:rPr lang="en-US" sz="2000" b="1" dirty="0">
                <a:cs typeface="Calibri"/>
              </a:rPr>
              <a:t>Ways, Structures, and Amenities:</a:t>
            </a:r>
          </a:p>
          <a:p>
            <a:pPr marL="742950" lvl="1" indent="-285750">
              <a:buFont typeface="Arial" panose="020B0604020202020204" pitchFamily="34" charset="0"/>
              <a:buChar char="•"/>
            </a:pPr>
            <a:r>
              <a:rPr lang="en-US" dirty="0">
                <a:cs typeface="Calibri"/>
              </a:rPr>
              <a:t>CBD Rail Replacement Project </a:t>
            </a:r>
          </a:p>
          <a:p>
            <a:pPr marL="742950" lvl="1" indent="-285750">
              <a:buFont typeface="Arial" panose="020B0604020202020204" pitchFamily="34" charset="0"/>
              <a:buChar char="•"/>
            </a:pPr>
            <a:r>
              <a:rPr lang="en-US" dirty="0">
                <a:cs typeface="Calibri"/>
              </a:rPr>
              <a:t>Platform Extension Project</a:t>
            </a:r>
            <a:endParaRPr lang="en-US" dirty="0"/>
          </a:p>
          <a:p>
            <a:pPr marL="742950" lvl="1" indent="-285750">
              <a:buFont typeface="Arial" panose="020B0604020202020204" pitchFamily="34" charset="0"/>
              <a:buChar char="•"/>
            </a:pPr>
            <a:r>
              <a:rPr lang="en-US" dirty="0">
                <a:cs typeface="Calibri"/>
              </a:rPr>
              <a:t>Carpenter Ranch Station Project</a:t>
            </a:r>
          </a:p>
          <a:p>
            <a:pPr marL="742950" lvl="1" indent="-285750">
              <a:buFont typeface="Arial" panose="020B0604020202020204" pitchFamily="34" charset="0"/>
              <a:buChar char="•"/>
            </a:pPr>
            <a:r>
              <a:rPr lang="en-US" dirty="0">
                <a:cs typeface="Calibri"/>
              </a:rPr>
              <a:t>D-2 Alignment</a:t>
            </a:r>
          </a:p>
          <a:p>
            <a:pPr marL="742950" lvl="1" indent="-285750">
              <a:buFont typeface="Arial" panose="020B0604020202020204" pitchFamily="34" charset="0"/>
              <a:buChar char="•"/>
            </a:pPr>
            <a:r>
              <a:rPr lang="en-US" dirty="0">
                <a:cs typeface="Calibri"/>
              </a:rPr>
              <a:t>Asset Management</a:t>
            </a:r>
          </a:p>
          <a:p>
            <a:pPr marL="1200150" lvl="2" indent="-285750">
              <a:buFont typeface="Arial"/>
              <a:buChar char="•"/>
            </a:pPr>
            <a:r>
              <a:rPr lang="en-US" sz="1600" dirty="0">
                <a:cs typeface="Calibri"/>
              </a:rPr>
              <a:t>Sustainability</a:t>
            </a:r>
          </a:p>
          <a:p>
            <a:pPr marL="1200150" lvl="2" indent="-285750">
              <a:buFont typeface="Arial"/>
              <a:buChar char="•"/>
            </a:pPr>
            <a:r>
              <a:rPr lang="en-US" sz="1600" dirty="0">
                <a:cs typeface="Calibri"/>
              </a:rPr>
              <a:t>State of Good Repair</a:t>
            </a:r>
          </a:p>
        </p:txBody>
      </p:sp>
    </p:spTree>
    <p:extLst>
      <p:ext uri="{BB962C8B-B14F-4D97-AF65-F5344CB8AC3E}">
        <p14:creationId xmlns:p14="http://schemas.microsoft.com/office/powerpoint/2010/main" val="206635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305880-90E4-4B91-A93C-D360D1D13C34}"/>
              </a:ext>
            </a:extLst>
          </p:cNvPr>
          <p:cNvSpPr>
            <a:spLocks noGrp="1"/>
          </p:cNvSpPr>
          <p:nvPr>
            <p:ph type="body" sz="quarter" idx="18"/>
          </p:nvPr>
        </p:nvSpPr>
        <p:spPr>
          <a:xfrm>
            <a:off x="894567" y="1948883"/>
            <a:ext cx="3612890" cy="363537"/>
          </a:xfrm>
        </p:spPr>
        <p:txBody>
          <a:bodyPr vert="horz" lIns="91440" tIns="45720" rIns="91440" bIns="45720" rtlCol="0" anchor="t">
            <a:noAutofit/>
          </a:bodyPr>
          <a:lstStyle/>
          <a:p>
            <a:r>
              <a:rPr lang="en-US" sz="2000" dirty="0">
                <a:latin typeface="Franklin Gothic Book" panose="020B0503020102020204" pitchFamily="34" charset="0"/>
              </a:rPr>
              <a:t>Complaints per 100,000 Riders</a:t>
            </a:r>
          </a:p>
        </p:txBody>
      </p:sp>
      <p:sp>
        <p:nvSpPr>
          <p:cNvPr id="4" name="Text Placeholder 3">
            <a:extLst>
              <a:ext uri="{FF2B5EF4-FFF2-40B4-BE49-F238E27FC236}">
                <a16:creationId xmlns:a16="http://schemas.microsoft.com/office/drawing/2014/main" id="{9F07EBAA-72DA-4B56-9C17-9990836D3AB3}"/>
              </a:ext>
            </a:extLst>
          </p:cNvPr>
          <p:cNvSpPr>
            <a:spLocks noGrp="1"/>
          </p:cNvSpPr>
          <p:nvPr>
            <p:ph type="body" sz="quarter" idx="19"/>
          </p:nvPr>
        </p:nvSpPr>
        <p:spPr/>
        <p:txBody>
          <a:bodyPr vert="horz" lIns="91440" tIns="45720" rIns="91440" bIns="45720" rtlCol="0" anchor="t">
            <a:noAutofit/>
          </a:bodyPr>
          <a:lstStyle/>
          <a:p>
            <a:r>
              <a:rPr lang="en-US" dirty="0">
                <a:latin typeface="Calibri"/>
                <a:cs typeface="Calibri"/>
              </a:rPr>
              <a:t>Goal:  2.29</a:t>
            </a:r>
            <a:endParaRPr lang="en-US" dirty="0">
              <a:latin typeface="Calibri"/>
            </a:endParaRPr>
          </a:p>
          <a:p>
            <a:r>
              <a:rPr lang="en-US" dirty="0">
                <a:latin typeface="Calibri"/>
                <a:cs typeface="Calibri"/>
              </a:rPr>
              <a:t>Percentage to Goal Achieved: 96.4%</a:t>
            </a:r>
            <a:endParaRPr lang="en-US" dirty="0">
              <a:latin typeface="Calibri"/>
            </a:endParaRPr>
          </a:p>
        </p:txBody>
      </p:sp>
      <p:sp>
        <p:nvSpPr>
          <p:cNvPr id="5" name="Text Placeholder 4">
            <a:extLst>
              <a:ext uri="{FF2B5EF4-FFF2-40B4-BE49-F238E27FC236}">
                <a16:creationId xmlns:a16="http://schemas.microsoft.com/office/drawing/2014/main" id="{D0620D29-13B6-4EAB-A93C-B68B4C67CF64}"/>
              </a:ext>
            </a:extLst>
          </p:cNvPr>
          <p:cNvSpPr>
            <a:spLocks noGrp="1"/>
          </p:cNvSpPr>
          <p:nvPr>
            <p:ph type="body" sz="quarter" idx="20"/>
          </p:nvPr>
        </p:nvSpPr>
        <p:spPr/>
        <p:txBody>
          <a:bodyPr vert="horz" lIns="91440" tIns="45720" rIns="91440" bIns="45720" rtlCol="0" anchor="t">
            <a:noAutofit/>
          </a:bodyPr>
          <a:lstStyle/>
          <a:p>
            <a:r>
              <a:rPr lang="en-US" sz="2000" dirty="0">
                <a:latin typeface="Franklin Gothic Book" panose="020B0503020102020204" pitchFamily="34" charset="0"/>
              </a:rPr>
              <a:t>On-Time Performance</a:t>
            </a:r>
          </a:p>
          <a:p>
            <a:endParaRPr lang="en-US" dirty="0"/>
          </a:p>
        </p:txBody>
      </p:sp>
      <p:sp>
        <p:nvSpPr>
          <p:cNvPr id="6" name="Text Placeholder 5">
            <a:extLst>
              <a:ext uri="{FF2B5EF4-FFF2-40B4-BE49-F238E27FC236}">
                <a16:creationId xmlns:a16="http://schemas.microsoft.com/office/drawing/2014/main" id="{A7E395D7-8944-4087-8F83-EAA0A9669949}"/>
              </a:ext>
            </a:extLst>
          </p:cNvPr>
          <p:cNvSpPr>
            <a:spLocks noGrp="1"/>
          </p:cNvSpPr>
          <p:nvPr>
            <p:ph type="body" sz="quarter" idx="21"/>
          </p:nvPr>
        </p:nvSpPr>
        <p:spPr/>
        <p:txBody>
          <a:bodyPr vert="horz" lIns="91440" tIns="45720" rIns="91440" bIns="45720" rtlCol="0" anchor="t">
            <a:noAutofit/>
          </a:bodyPr>
          <a:lstStyle/>
          <a:p>
            <a:r>
              <a:rPr lang="en-US" dirty="0">
                <a:latin typeface="Calibri"/>
                <a:cs typeface="Calibri"/>
              </a:rPr>
              <a:t>Goal:  93%</a:t>
            </a:r>
            <a:endParaRPr lang="en-US" dirty="0">
              <a:latin typeface="Calibri"/>
            </a:endParaRPr>
          </a:p>
          <a:p>
            <a:r>
              <a:rPr lang="en-US" dirty="0">
                <a:latin typeface="Calibri"/>
                <a:cs typeface="Calibri"/>
              </a:rPr>
              <a:t>Achieved to Target: 93.1%</a:t>
            </a:r>
            <a:endParaRPr lang="en-US" dirty="0">
              <a:latin typeface="Calibri"/>
            </a:endParaRPr>
          </a:p>
          <a:p>
            <a:endParaRPr lang="en-US" dirty="0">
              <a:cs typeface="Calibri"/>
            </a:endParaRPr>
          </a:p>
        </p:txBody>
      </p:sp>
      <p:sp>
        <p:nvSpPr>
          <p:cNvPr id="7" name="Text Placeholder 6">
            <a:extLst>
              <a:ext uri="{FF2B5EF4-FFF2-40B4-BE49-F238E27FC236}">
                <a16:creationId xmlns:a16="http://schemas.microsoft.com/office/drawing/2014/main" id="{2AEA7B78-E0DF-4E81-8180-CB38E5C10642}"/>
              </a:ext>
            </a:extLst>
          </p:cNvPr>
          <p:cNvSpPr>
            <a:spLocks noGrp="1"/>
          </p:cNvSpPr>
          <p:nvPr>
            <p:ph type="body" sz="quarter" idx="22"/>
          </p:nvPr>
        </p:nvSpPr>
        <p:spPr/>
        <p:txBody>
          <a:bodyPr vert="horz" lIns="91440" tIns="45720" rIns="91440" bIns="45720" rtlCol="0" anchor="t">
            <a:noAutofit/>
          </a:bodyPr>
          <a:lstStyle/>
          <a:p>
            <a:r>
              <a:rPr lang="en-US" sz="2000" dirty="0">
                <a:latin typeface="Franklin Gothic Book" panose="020B0503020102020204" pitchFamily="34" charset="0"/>
              </a:rPr>
              <a:t>Accidents Per 100,000 Miles</a:t>
            </a:r>
          </a:p>
          <a:p>
            <a:endParaRPr lang="en-US" dirty="0"/>
          </a:p>
        </p:txBody>
      </p:sp>
      <p:sp>
        <p:nvSpPr>
          <p:cNvPr id="8" name="Text Placeholder 7">
            <a:extLst>
              <a:ext uri="{FF2B5EF4-FFF2-40B4-BE49-F238E27FC236}">
                <a16:creationId xmlns:a16="http://schemas.microsoft.com/office/drawing/2014/main" id="{3FA93049-FE52-4A7E-96CD-C0BCB4CD8906}"/>
              </a:ext>
            </a:extLst>
          </p:cNvPr>
          <p:cNvSpPr>
            <a:spLocks noGrp="1"/>
          </p:cNvSpPr>
          <p:nvPr>
            <p:ph type="body" sz="quarter" idx="23"/>
          </p:nvPr>
        </p:nvSpPr>
        <p:spPr/>
        <p:txBody>
          <a:bodyPr vert="horz" lIns="91440" tIns="45720" rIns="91440" bIns="45720" rtlCol="0" anchor="t">
            <a:noAutofit/>
          </a:bodyPr>
          <a:lstStyle/>
          <a:p>
            <a:r>
              <a:rPr lang="en-US">
                <a:latin typeface="Calibri"/>
                <a:cs typeface="Calibri"/>
              </a:rPr>
              <a:t>Goal:  2.30</a:t>
            </a:r>
            <a:endParaRPr lang="en-US"/>
          </a:p>
          <a:p>
            <a:r>
              <a:rPr lang="en-US">
                <a:latin typeface="Calibri"/>
                <a:cs typeface="Calibri"/>
              </a:rPr>
              <a:t>Achieved to Target: 99.0%</a:t>
            </a:r>
            <a:endParaRPr lang="en-US"/>
          </a:p>
          <a:p>
            <a:endParaRPr lang="en-US">
              <a:cs typeface="Calibri"/>
            </a:endParaRPr>
          </a:p>
        </p:txBody>
      </p:sp>
      <p:sp>
        <p:nvSpPr>
          <p:cNvPr id="10" name="TextBox 9">
            <a:extLst>
              <a:ext uri="{FF2B5EF4-FFF2-40B4-BE49-F238E27FC236}">
                <a16:creationId xmlns:a16="http://schemas.microsoft.com/office/drawing/2014/main" id="{6B39ECE4-1C09-469F-865A-AF4AD1C7C010}"/>
              </a:ext>
            </a:extLst>
          </p:cNvPr>
          <p:cNvSpPr txBox="1"/>
          <p:nvPr/>
        </p:nvSpPr>
        <p:spPr>
          <a:xfrm>
            <a:off x="318052" y="143123"/>
            <a:ext cx="4253948" cy="132343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latin typeface="Franklin Gothic Book" panose="020B0503020102020204" pitchFamily="34" charset="0"/>
                <a:cs typeface="Calibri"/>
              </a:rPr>
              <a:t>Key Performance Indicators</a:t>
            </a:r>
          </a:p>
        </p:txBody>
      </p:sp>
    </p:spTree>
    <p:extLst>
      <p:ext uri="{BB962C8B-B14F-4D97-AF65-F5344CB8AC3E}">
        <p14:creationId xmlns:p14="http://schemas.microsoft.com/office/powerpoint/2010/main" val="689834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914" y="2253343"/>
            <a:ext cx="7021286" cy="2579914"/>
          </a:xfrm>
        </p:spPr>
        <p:txBody>
          <a:bodyPr/>
          <a:lstStyle/>
          <a:p>
            <a:r>
              <a:rPr lang="en-US" sz="3600" dirty="0">
                <a:highlight>
                  <a:srgbClr val="C0C0C0"/>
                </a:highlight>
                <a:latin typeface="Arial"/>
                <a:cs typeface="Arial"/>
              </a:rPr>
              <a:t>Engineering Department</a:t>
            </a:r>
          </a:p>
        </p:txBody>
      </p:sp>
    </p:spTree>
    <p:extLst>
      <p:ext uri="{BB962C8B-B14F-4D97-AF65-F5344CB8AC3E}">
        <p14:creationId xmlns:p14="http://schemas.microsoft.com/office/powerpoint/2010/main" val="58355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0" y="1761201"/>
            <a:ext cx="8222938" cy="4188410"/>
          </a:xfrm>
        </p:spPr>
        <p:txBody>
          <a:bodyPr/>
          <a:lstStyle/>
          <a:p>
            <a:r>
              <a:rPr lang="en-US" altLang="en-US" sz="2400"/>
              <a:t>Develop agency future needs for processes, organizational structure, supporting tools and software</a:t>
            </a:r>
          </a:p>
          <a:p>
            <a:pPr lvl="1"/>
            <a:r>
              <a:rPr lang="en-US" altLang="en-US" sz="2400"/>
              <a:t>Asset maintenance</a:t>
            </a:r>
          </a:p>
          <a:p>
            <a:pPr lvl="1"/>
            <a:r>
              <a:rPr lang="en-US" altLang="en-US" sz="2400"/>
              <a:t>Asset management</a:t>
            </a:r>
          </a:p>
          <a:p>
            <a:pPr lvl="1"/>
            <a:r>
              <a:rPr lang="en-US" altLang="en-US" sz="2400"/>
              <a:t>Supply chain management</a:t>
            </a:r>
          </a:p>
          <a:p>
            <a:pPr lvl="1"/>
            <a:r>
              <a:rPr lang="en-US" altLang="en-US" sz="2400"/>
              <a:t>Project management</a:t>
            </a:r>
          </a:p>
          <a:p>
            <a:pPr lvl="1"/>
            <a:r>
              <a:rPr lang="en-US" altLang="en-US" sz="2400"/>
              <a:t>Financial capacity analysis</a:t>
            </a:r>
          </a:p>
          <a:p>
            <a:r>
              <a:rPr lang="en-US" altLang="en-US" sz="2400"/>
              <a:t>Guide agency in selection of new software(s) to replace aging enterprise systems</a:t>
            </a:r>
          </a:p>
          <a:p>
            <a:endParaRPr lang="en-US"/>
          </a:p>
        </p:txBody>
      </p:sp>
      <p:sp>
        <p:nvSpPr>
          <p:cNvPr id="3" name="Title 2"/>
          <p:cNvSpPr>
            <a:spLocks noGrp="1"/>
          </p:cNvSpPr>
          <p:nvPr>
            <p:ph type="title"/>
          </p:nvPr>
        </p:nvSpPr>
        <p:spPr/>
        <p:txBody>
          <a:bodyPr/>
          <a:lstStyle/>
          <a:p>
            <a:r>
              <a:rPr lang="EN-US" dirty="0">
                <a:effectLst>
                  <a:outerShdw blurRad="38100" dist="38100" dir="2700000" algn="tl">
                    <a:srgbClr val="000000">
                      <a:alpha val="43137"/>
                    </a:srgbClr>
                  </a:outerShdw>
                </a:effectLst>
                <a:latin typeface="Franklin Gothic Book" panose="020B0503020102020204" pitchFamily="34" charset="0"/>
                <a:cs typeface="Times New Roman" pitchFamily="18" charset="0"/>
              </a:rPr>
              <a:t>TAM/SGR Project Scope</a:t>
            </a:r>
            <a:endParaRPr lang="en-US" dirty="0">
              <a:latin typeface="Franklin Gothic Book" panose="020B0503020102020204" pitchFamily="34" charset="0"/>
            </a:endParaRPr>
          </a:p>
        </p:txBody>
      </p:sp>
      <p:pic>
        <p:nvPicPr>
          <p:cNvPr id="4" name="Picture 4" descr="D:\Mockingbi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883" y="2562046"/>
            <a:ext cx="3325004" cy="211347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08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1" y="1761201"/>
            <a:ext cx="4617096" cy="4188410"/>
          </a:xfrm>
        </p:spPr>
        <p:txBody>
          <a:bodyPr/>
          <a:lstStyle/>
          <a:p>
            <a:pPr>
              <a:buNone/>
            </a:pPr>
            <a:r>
              <a:rPr lang="en-US" altLang="en-US"/>
              <a:t>National Perspective</a:t>
            </a:r>
          </a:p>
          <a:p>
            <a:r>
              <a:rPr lang="en-US" altLang="en-US"/>
              <a:t>&gt;$83B SGR Backlog</a:t>
            </a:r>
          </a:p>
          <a:p>
            <a:r>
              <a:rPr lang="en-US" altLang="en-US"/>
              <a:t>Substantial Service Cuts</a:t>
            </a:r>
          </a:p>
          <a:p>
            <a:r>
              <a:rPr lang="en-US" altLang="en-US"/>
              <a:t>Restricted System Growth</a:t>
            </a:r>
          </a:p>
          <a:p>
            <a:r>
              <a:rPr lang="en-US" altLang="en-US"/>
              <a:t>FTA Roundtables</a:t>
            </a:r>
          </a:p>
          <a:p>
            <a:r>
              <a:rPr lang="en-US" altLang="en-US"/>
              <a:t>MAP-21 Legislation</a:t>
            </a:r>
          </a:p>
          <a:p>
            <a:r>
              <a:rPr lang="en-US" altLang="en-US"/>
              <a:t>FTA Regulations</a:t>
            </a:r>
          </a:p>
          <a:p>
            <a:pPr lvl="1"/>
            <a:r>
              <a:rPr lang="en-US" altLang="en-US"/>
              <a:t>Transit Asset Management (TAM)</a:t>
            </a:r>
          </a:p>
          <a:p>
            <a:pPr lvl="1"/>
            <a:r>
              <a:rPr lang="en-US" altLang="en-US"/>
              <a:t>State of Good Repair (SGR)</a:t>
            </a:r>
          </a:p>
          <a:p>
            <a:pPr lvl="1"/>
            <a:r>
              <a:rPr lang="en-US" altLang="en-US"/>
              <a:t>Safety Oversight</a:t>
            </a:r>
          </a:p>
          <a:p>
            <a:endParaRPr lang="en-US"/>
          </a:p>
        </p:txBody>
      </p:sp>
      <p:sp>
        <p:nvSpPr>
          <p:cNvPr id="3" name="Title 2"/>
          <p:cNvSpPr>
            <a:spLocks noGrp="1"/>
          </p:cNvSpPr>
          <p:nvPr>
            <p:ph type="title"/>
          </p:nvPr>
        </p:nvSpPr>
        <p:spPr>
          <a:xfrm>
            <a:off x="636391" y="77967"/>
            <a:ext cx="8058150" cy="1439333"/>
          </a:xfrm>
        </p:spPr>
        <p:txBody>
          <a:bodyPr/>
          <a:lstStyle/>
          <a:p>
            <a:r>
              <a:rPr lang="EN-US" dirty="0">
                <a:effectLst>
                  <a:outerShdw blurRad="38100" dist="38100" dir="2700000" algn="tl">
                    <a:srgbClr val="000000">
                      <a:alpha val="43137"/>
                    </a:srgbClr>
                  </a:outerShdw>
                </a:effectLst>
                <a:latin typeface="Franklin Gothic Book" panose="020B0503020102020204" pitchFamily="34" charset="0"/>
                <a:cs typeface="Times New Roman" pitchFamily="18" charset="0"/>
              </a:rPr>
              <a:t>Transit Asset Management</a:t>
            </a:r>
            <a:endParaRPr lang="en-US" dirty="0">
              <a:latin typeface="Franklin Gothic Book" panose="020B05030201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717" y="1761201"/>
            <a:ext cx="3284208" cy="43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396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9553" y="1943951"/>
            <a:ext cx="3245497" cy="3793007"/>
          </a:xfrm>
        </p:spPr>
        <p:txBody>
          <a:bodyPr/>
          <a:lstStyle/>
          <a:p>
            <a:r>
              <a:rPr lang="en-US" altLang="en-US" sz="2400"/>
              <a:t>Develop transit asset management plan &amp; asset hierarchy</a:t>
            </a:r>
          </a:p>
          <a:p>
            <a:r>
              <a:rPr lang="en-US" altLang="en-US" sz="2400"/>
              <a:t>Oversee installation of selected software system(s)</a:t>
            </a:r>
          </a:p>
          <a:p>
            <a:endParaRPr lang="en-US"/>
          </a:p>
        </p:txBody>
      </p:sp>
      <p:sp>
        <p:nvSpPr>
          <p:cNvPr id="3" name="Title 2"/>
          <p:cNvSpPr>
            <a:spLocks noGrp="1"/>
          </p:cNvSpPr>
          <p:nvPr>
            <p:ph type="title"/>
          </p:nvPr>
        </p:nvSpPr>
        <p:spPr/>
        <p:txBody>
          <a:bodyPr/>
          <a:lstStyle/>
          <a:p>
            <a:r>
              <a:rPr lang="EN-US" dirty="0">
                <a:effectLst>
                  <a:outerShdw blurRad="38100" dist="38100" dir="2700000" algn="tl">
                    <a:srgbClr val="000000">
                      <a:alpha val="43137"/>
                    </a:srgbClr>
                  </a:outerShdw>
                </a:effectLst>
                <a:latin typeface="Franklin Gothic Book" panose="020B0503020102020204" pitchFamily="34" charset="0"/>
                <a:cs typeface="Times New Roman" pitchFamily="18" charset="0"/>
              </a:rPr>
              <a:t>TAM/SGR Project Scope</a:t>
            </a:r>
            <a:endParaRPr lang="en-US" dirty="0">
              <a:latin typeface="Franklin Gothic Book" panose="020B0503020102020204" pitchFamily="34" charset="0"/>
            </a:endParaRPr>
          </a:p>
        </p:txBody>
      </p:sp>
      <p:pic>
        <p:nvPicPr>
          <p:cNvPr id="7" name="Picture 7">
            <a:extLst>
              <a:ext uri="{FF2B5EF4-FFF2-40B4-BE49-F238E27FC236}">
                <a16:creationId xmlns:a16="http://schemas.microsoft.com/office/drawing/2014/main" id="{94447540-6E99-43D7-8CBC-70EACEF0F818}"/>
              </a:ext>
            </a:extLst>
          </p:cNvPr>
          <p:cNvPicPr>
            <a:picLocks noChangeAspect="1"/>
          </p:cNvPicPr>
          <p:nvPr/>
        </p:nvPicPr>
        <p:blipFill>
          <a:blip r:embed="rId2"/>
          <a:stretch>
            <a:fillRect/>
          </a:stretch>
        </p:blipFill>
        <p:spPr>
          <a:xfrm>
            <a:off x="4816549" y="1755044"/>
            <a:ext cx="3561907" cy="4591920"/>
          </a:xfrm>
          <a:prstGeom prst="rect">
            <a:avLst/>
          </a:prstGeom>
        </p:spPr>
      </p:pic>
      <p:pic>
        <p:nvPicPr>
          <p:cNvPr id="5" name="Picture 5" descr="A close up of a sign&#10;&#10;Description generated with very high confidence">
            <a:extLst>
              <a:ext uri="{FF2B5EF4-FFF2-40B4-BE49-F238E27FC236}">
                <a16:creationId xmlns:a16="http://schemas.microsoft.com/office/drawing/2014/main" id="{74200B38-3F56-4FCF-832F-C452A9AD4943}"/>
              </a:ext>
            </a:extLst>
          </p:cNvPr>
          <p:cNvPicPr>
            <a:picLocks noChangeAspect="1"/>
          </p:cNvPicPr>
          <p:nvPr/>
        </p:nvPicPr>
        <p:blipFill>
          <a:blip r:embed="rId3"/>
          <a:stretch>
            <a:fillRect/>
          </a:stretch>
        </p:blipFill>
        <p:spPr>
          <a:xfrm>
            <a:off x="1116420" y="4531987"/>
            <a:ext cx="3540642" cy="1334668"/>
          </a:xfrm>
          <a:prstGeom prst="rect">
            <a:avLst/>
          </a:prstGeom>
        </p:spPr>
      </p:pic>
    </p:spTree>
    <p:extLst>
      <p:ext uri="{BB962C8B-B14F-4D97-AF65-F5344CB8AC3E}">
        <p14:creationId xmlns:p14="http://schemas.microsoft.com/office/powerpoint/2010/main" val="1808106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FF2518-4D13-49EB-829E-93BD80C02AE5}"/>
              </a:ext>
            </a:extLst>
          </p:cNvPr>
          <p:cNvSpPr>
            <a:spLocks noGrp="1"/>
          </p:cNvSpPr>
          <p:nvPr>
            <p:ph sz="quarter" idx="10"/>
          </p:nvPr>
        </p:nvSpPr>
        <p:spPr>
          <a:xfrm>
            <a:off x="591910" y="1881554"/>
            <a:ext cx="7960179" cy="4472353"/>
          </a:xfrm>
        </p:spPr>
        <p:txBody>
          <a:bodyPr/>
          <a:lstStyle/>
          <a:p>
            <a:r>
              <a:rPr lang="en-US" sz="3600" dirty="0"/>
              <a:t>41 New Low Floor Bus Procurement</a:t>
            </a:r>
          </a:p>
          <a:p>
            <a:r>
              <a:rPr lang="en-US" sz="3600" dirty="0"/>
              <a:t>LRV &amp; Bus Passenger Seat Retrofit</a:t>
            </a:r>
          </a:p>
          <a:p>
            <a:r>
              <a:rPr lang="en-US" sz="3600" dirty="0"/>
              <a:t>LRV Replacement Plan</a:t>
            </a:r>
          </a:p>
          <a:p>
            <a:r>
              <a:rPr lang="en-US" sz="3600" dirty="0"/>
              <a:t>Energy Cost Saving Pilot</a:t>
            </a:r>
          </a:p>
          <a:p>
            <a:r>
              <a:rPr lang="en-US" sz="3600" dirty="0"/>
              <a:t>Transit Signal Priority</a:t>
            </a:r>
          </a:p>
          <a:p>
            <a:r>
              <a:rPr lang="en-US" sz="3600" dirty="0"/>
              <a:t>Mystery Rider Pilot –Quality Assurance</a:t>
            </a:r>
          </a:p>
        </p:txBody>
      </p:sp>
      <p:sp>
        <p:nvSpPr>
          <p:cNvPr id="3" name="Title 2">
            <a:extLst>
              <a:ext uri="{FF2B5EF4-FFF2-40B4-BE49-F238E27FC236}">
                <a16:creationId xmlns:a16="http://schemas.microsoft.com/office/drawing/2014/main" id="{BD4BE6CE-22CC-4D05-9BA3-295600E85904}"/>
              </a:ext>
            </a:extLst>
          </p:cNvPr>
          <p:cNvSpPr>
            <a:spLocks noGrp="1"/>
          </p:cNvSpPr>
          <p:nvPr>
            <p:ph type="title"/>
          </p:nvPr>
        </p:nvSpPr>
        <p:spPr>
          <a:xfrm>
            <a:off x="628650" y="77967"/>
            <a:ext cx="8058150" cy="1117787"/>
          </a:xfrm>
        </p:spPr>
        <p:txBody>
          <a:bodyPr/>
          <a:lstStyle/>
          <a:p>
            <a:pPr algn="ctr"/>
            <a:r>
              <a:rPr lang="en-US" b="0" dirty="0">
                <a:latin typeface="+mn-lt"/>
                <a:cs typeface="Calibri" panose="020F0502020204030204" pitchFamily="34" charset="0"/>
              </a:rPr>
              <a:t>Engineering Initiatives </a:t>
            </a:r>
          </a:p>
        </p:txBody>
      </p:sp>
    </p:spTree>
    <p:extLst>
      <p:ext uri="{BB962C8B-B14F-4D97-AF65-F5344CB8AC3E}">
        <p14:creationId xmlns:p14="http://schemas.microsoft.com/office/powerpoint/2010/main" val="1062544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87FBA-B4ED-48C3-B4BC-28975FE48D64}"/>
              </a:ext>
            </a:extLst>
          </p:cNvPr>
          <p:cNvSpPr>
            <a:spLocks noGrp="1"/>
          </p:cNvSpPr>
          <p:nvPr>
            <p:ph type="body" sz="quarter" idx="10"/>
          </p:nvPr>
        </p:nvSpPr>
        <p:spPr/>
        <p:txBody>
          <a:bodyPr/>
          <a:lstStyle/>
          <a:p>
            <a:r>
              <a:rPr lang="en-US" dirty="0"/>
              <a:t>Materials </a:t>
            </a:r>
            <a:r>
              <a:rPr lang="en-US" dirty="0" err="1"/>
              <a:t>Managementy</a:t>
            </a:r>
            <a:endParaRPr lang="en-US" dirty="0"/>
          </a:p>
        </p:txBody>
      </p:sp>
    </p:spTree>
    <p:extLst>
      <p:ext uri="{BB962C8B-B14F-4D97-AF65-F5344CB8AC3E}">
        <p14:creationId xmlns:p14="http://schemas.microsoft.com/office/powerpoint/2010/main" val="142671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FF2518-4D13-49EB-829E-93BD80C02AE5}"/>
              </a:ext>
            </a:extLst>
          </p:cNvPr>
          <p:cNvSpPr>
            <a:spLocks noGrp="1"/>
          </p:cNvSpPr>
          <p:nvPr>
            <p:ph sz="quarter" idx="10"/>
          </p:nvPr>
        </p:nvSpPr>
        <p:spPr>
          <a:xfrm>
            <a:off x="636390" y="1761200"/>
            <a:ext cx="7952439" cy="4487199"/>
          </a:xfrm>
        </p:spPr>
        <p:txBody>
          <a:bodyPr/>
          <a:lstStyle/>
          <a:p>
            <a:pPr algn="just"/>
            <a:r>
              <a:rPr lang="en-US" sz="2800" dirty="0"/>
              <a:t>The Materials Management department has the primary responsibility of managing the ordering, receiving, distribution, and disposal of materials and equipment for the agency.  Materials Management manages an inventory of over 14,300 various parts valued at over $40 million.  </a:t>
            </a:r>
          </a:p>
          <a:p>
            <a:pPr algn="just"/>
            <a:r>
              <a:rPr lang="en-US" sz="2800" dirty="0"/>
              <a:t>Materials Management is organized into three Sections:  Materials Management and Planning, Receiving and Distribution, and Warehousing and Distribution.</a:t>
            </a:r>
          </a:p>
          <a:p>
            <a:pPr marL="0" indent="0">
              <a:buNone/>
            </a:pPr>
            <a:endParaRPr lang="en-US" dirty="0"/>
          </a:p>
        </p:txBody>
      </p:sp>
      <p:sp>
        <p:nvSpPr>
          <p:cNvPr id="3" name="Title 2">
            <a:extLst>
              <a:ext uri="{FF2B5EF4-FFF2-40B4-BE49-F238E27FC236}">
                <a16:creationId xmlns:a16="http://schemas.microsoft.com/office/drawing/2014/main" id="{BD4BE6CE-22CC-4D05-9BA3-295600E85904}"/>
              </a:ext>
            </a:extLst>
          </p:cNvPr>
          <p:cNvSpPr>
            <a:spLocks noGrp="1"/>
          </p:cNvSpPr>
          <p:nvPr>
            <p:ph type="title"/>
          </p:nvPr>
        </p:nvSpPr>
        <p:spPr/>
        <p:txBody>
          <a:bodyPr/>
          <a:lstStyle/>
          <a:p>
            <a:pPr algn="ctr"/>
            <a:r>
              <a:rPr lang="en-US" dirty="0"/>
              <a:t>Materials Management</a:t>
            </a:r>
          </a:p>
        </p:txBody>
      </p:sp>
    </p:spTree>
    <p:extLst>
      <p:ext uri="{BB962C8B-B14F-4D97-AF65-F5344CB8AC3E}">
        <p14:creationId xmlns:p14="http://schemas.microsoft.com/office/powerpoint/2010/main" val="2709900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90C3C-4B27-473F-9C27-8956502B662D}"/>
              </a:ext>
            </a:extLst>
          </p:cNvPr>
          <p:cNvPicPr>
            <a:picLocks noChangeAspect="1"/>
          </p:cNvPicPr>
          <p:nvPr/>
        </p:nvPicPr>
        <p:blipFill>
          <a:blip r:embed="rId3"/>
          <a:stretch>
            <a:fillRect/>
          </a:stretch>
        </p:blipFill>
        <p:spPr>
          <a:xfrm>
            <a:off x="0" y="286151"/>
            <a:ext cx="9144000" cy="5554178"/>
          </a:xfrm>
          <a:prstGeom prst="rect">
            <a:avLst/>
          </a:prstGeom>
        </p:spPr>
      </p:pic>
    </p:spTree>
    <p:extLst>
      <p:ext uri="{BB962C8B-B14F-4D97-AF65-F5344CB8AC3E}">
        <p14:creationId xmlns:p14="http://schemas.microsoft.com/office/powerpoint/2010/main" val="242103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C852-E3B4-4E86-8CEE-9B0B1DB0C14E}"/>
              </a:ext>
            </a:extLst>
          </p:cNvPr>
          <p:cNvSpPr>
            <a:spLocks noGrp="1"/>
          </p:cNvSpPr>
          <p:nvPr>
            <p:ph type="title"/>
          </p:nvPr>
        </p:nvSpPr>
        <p:spPr/>
        <p:txBody>
          <a:bodyPr/>
          <a:lstStyle/>
          <a:p>
            <a:r>
              <a:rPr lang="en-US" dirty="0"/>
              <a:t>Materials Management</a:t>
            </a:r>
          </a:p>
        </p:txBody>
      </p:sp>
      <p:sp>
        <p:nvSpPr>
          <p:cNvPr id="3" name="Text Placeholder 2">
            <a:extLst>
              <a:ext uri="{FF2B5EF4-FFF2-40B4-BE49-F238E27FC236}">
                <a16:creationId xmlns:a16="http://schemas.microsoft.com/office/drawing/2014/main" id="{B1E6D3A2-BA01-4E17-BCE4-A463D75DBB92}"/>
              </a:ext>
            </a:extLst>
          </p:cNvPr>
          <p:cNvSpPr>
            <a:spLocks noGrp="1"/>
          </p:cNvSpPr>
          <p:nvPr>
            <p:ph type="body" sz="quarter" idx="10"/>
          </p:nvPr>
        </p:nvSpPr>
        <p:spPr>
          <a:xfrm>
            <a:off x="654159" y="1680757"/>
            <a:ext cx="7608098" cy="4393472"/>
          </a:xfrm>
        </p:spPr>
        <p:txBody>
          <a:bodyPr/>
          <a:lstStyle/>
          <a:p>
            <a:pPr algn="just"/>
            <a:r>
              <a:rPr lang="en-US" sz="2400" i="1" dirty="0"/>
              <a:t>Automation of Warehouses</a:t>
            </a:r>
            <a:r>
              <a:rPr lang="en-US" sz="2400" dirty="0"/>
              <a:t> – As part of the Asset Management Program, we are working to update the warehouses and take advantage of available technology.  To increase the accuracy and efficiently of our inventory and increase our storage capacity, Materials Management has acquired Vertical Lift Machines (VLMs) which were installed in FY 2018 in the main warehouse and in one of our satellite locations. </a:t>
            </a:r>
          </a:p>
          <a:p>
            <a:r>
              <a:rPr lang="en-US" sz="2400" i="1" dirty="0"/>
              <a:t>Improving relations with vendors</a:t>
            </a:r>
            <a:r>
              <a:rPr lang="en-US" sz="2400" dirty="0"/>
              <a:t> – We have been visiting with vendors to better understand how they are set up and how their ordering processes work.  Our goals are to better understand their processes and to make sure they understand our processes. </a:t>
            </a:r>
          </a:p>
          <a:p>
            <a:endParaRPr lang="en-US" sz="2400" dirty="0"/>
          </a:p>
          <a:p>
            <a:endParaRPr lang="en-US" sz="2400" dirty="0"/>
          </a:p>
          <a:p>
            <a:endParaRPr lang="en-US" dirty="0"/>
          </a:p>
          <a:p>
            <a:pPr marL="0" indent="0">
              <a:buNone/>
            </a:pPr>
            <a:endParaRPr lang="en-US" dirty="0"/>
          </a:p>
        </p:txBody>
      </p:sp>
    </p:spTree>
    <p:extLst>
      <p:ext uri="{BB962C8B-B14F-4D97-AF65-F5344CB8AC3E}">
        <p14:creationId xmlns:p14="http://schemas.microsoft.com/office/powerpoint/2010/main" val="1354465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C852-E3B4-4E86-8CEE-9B0B1DB0C14E}"/>
              </a:ext>
            </a:extLst>
          </p:cNvPr>
          <p:cNvSpPr>
            <a:spLocks noGrp="1"/>
          </p:cNvSpPr>
          <p:nvPr>
            <p:ph type="title"/>
          </p:nvPr>
        </p:nvSpPr>
        <p:spPr/>
        <p:txBody>
          <a:bodyPr/>
          <a:lstStyle/>
          <a:p>
            <a:r>
              <a:rPr lang="en-US" dirty="0"/>
              <a:t>Materials Management</a:t>
            </a:r>
            <a:br>
              <a:rPr lang="en-US" dirty="0"/>
            </a:br>
            <a:endParaRPr lang="en-US" dirty="0"/>
          </a:p>
        </p:txBody>
      </p:sp>
      <p:sp>
        <p:nvSpPr>
          <p:cNvPr id="3" name="Text Placeholder 2">
            <a:extLst>
              <a:ext uri="{FF2B5EF4-FFF2-40B4-BE49-F238E27FC236}">
                <a16:creationId xmlns:a16="http://schemas.microsoft.com/office/drawing/2014/main" id="{B1E6D3A2-BA01-4E17-BCE4-A463D75DBB92}"/>
              </a:ext>
            </a:extLst>
          </p:cNvPr>
          <p:cNvSpPr>
            <a:spLocks noGrp="1"/>
          </p:cNvSpPr>
          <p:nvPr>
            <p:ph type="body" sz="quarter" idx="10"/>
          </p:nvPr>
        </p:nvSpPr>
        <p:spPr>
          <a:xfrm>
            <a:off x="654158" y="1622141"/>
            <a:ext cx="8058150" cy="4393472"/>
          </a:xfrm>
        </p:spPr>
        <p:txBody>
          <a:bodyPr/>
          <a:lstStyle/>
          <a:p>
            <a:pPr marL="0" indent="0">
              <a:buNone/>
            </a:pPr>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93B78540-0DF2-42FE-A200-CB5942BF368A}"/>
              </a:ext>
            </a:extLst>
          </p:cNvPr>
          <p:cNvGraphicFramePr>
            <a:graphicFrameLocks noGrp="1"/>
          </p:cNvGraphicFramePr>
          <p:nvPr>
            <p:extLst>
              <p:ext uri="{D42A27DB-BD31-4B8C-83A1-F6EECF244321}">
                <p14:modId xmlns:p14="http://schemas.microsoft.com/office/powerpoint/2010/main" val="186731557"/>
              </p:ext>
            </p:extLst>
          </p:nvPr>
        </p:nvGraphicFramePr>
        <p:xfrm>
          <a:off x="914400" y="1776892"/>
          <a:ext cx="7575444" cy="4241562"/>
        </p:xfrm>
        <a:graphic>
          <a:graphicData uri="http://schemas.openxmlformats.org/drawingml/2006/table">
            <a:tbl>
              <a:tblPr firstRow="1" firstCol="1" bandRow="1">
                <a:tableStyleId>{5C22544A-7EE6-4342-B048-85BDC9FD1C3A}</a:tableStyleId>
              </a:tblPr>
              <a:tblGrid>
                <a:gridCol w="3211375">
                  <a:extLst>
                    <a:ext uri="{9D8B030D-6E8A-4147-A177-3AD203B41FA5}">
                      <a16:colId xmlns:a16="http://schemas.microsoft.com/office/drawing/2014/main" val="3122087018"/>
                    </a:ext>
                  </a:extLst>
                </a:gridCol>
                <a:gridCol w="995314">
                  <a:extLst>
                    <a:ext uri="{9D8B030D-6E8A-4147-A177-3AD203B41FA5}">
                      <a16:colId xmlns:a16="http://schemas.microsoft.com/office/drawing/2014/main" val="3265942627"/>
                    </a:ext>
                  </a:extLst>
                </a:gridCol>
                <a:gridCol w="1148439">
                  <a:extLst>
                    <a:ext uri="{9D8B030D-6E8A-4147-A177-3AD203B41FA5}">
                      <a16:colId xmlns:a16="http://schemas.microsoft.com/office/drawing/2014/main" val="1889569462"/>
                    </a:ext>
                  </a:extLst>
                </a:gridCol>
                <a:gridCol w="1071877">
                  <a:extLst>
                    <a:ext uri="{9D8B030D-6E8A-4147-A177-3AD203B41FA5}">
                      <a16:colId xmlns:a16="http://schemas.microsoft.com/office/drawing/2014/main" val="404250782"/>
                    </a:ext>
                  </a:extLst>
                </a:gridCol>
                <a:gridCol w="1148439">
                  <a:extLst>
                    <a:ext uri="{9D8B030D-6E8A-4147-A177-3AD203B41FA5}">
                      <a16:colId xmlns:a16="http://schemas.microsoft.com/office/drawing/2014/main" val="1782481163"/>
                    </a:ext>
                  </a:extLst>
                </a:gridCol>
              </a:tblGrid>
              <a:tr h="728680">
                <a:tc>
                  <a:txBody>
                    <a:bodyPr/>
                    <a:lstStyle/>
                    <a:p>
                      <a:pPr marL="0" marR="0" algn="ctr">
                        <a:spcBef>
                          <a:spcPts val="0"/>
                        </a:spcBef>
                        <a:spcAft>
                          <a:spcPts val="0"/>
                        </a:spcAft>
                      </a:pPr>
                      <a:r>
                        <a:rPr lang="en-US" sz="1200">
                          <a:effectLst/>
                        </a:rPr>
                        <a:t>Indicators</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FY15</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FY16</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dirty="0">
                          <a:effectLst/>
                        </a:rPr>
                        <a:t> </a:t>
                      </a:r>
                    </a:p>
                    <a:p>
                      <a:pPr marL="0" marR="0" algn="ctr">
                        <a:spcBef>
                          <a:spcPts val="0"/>
                        </a:spcBef>
                        <a:spcAft>
                          <a:spcPts val="0"/>
                        </a:spcAft>
                      </a:pPr>
                      <a:endParaRPr lang="en-US" sz="1200" dirty="0">
                        <a:effectLst/>
                      </a:endParaRPr>
                    </a:p>
                    <a:p>
                      <a:pPr marL="0" marR="0" algn="ctr">
                        <a:spcBef>
                          <a:spcPts val="0"/>
                        </a:spcBef>
                        <a:spcAft>
                          <a:spcPts val="0"/>
                        </a:spcAft>
                      </a:pPr>
                      <a:endParaRPr lang="en-US" sz="1200" dirty="0">
                        <a:effectLst/>
                      </a:endParaRPr>
                    </a:p>
                    <a:p>
                      <a:pPr marL="0" marR="0" algn="ctr">
                        <a:spcBef>
                          <a:spcPts val="0"/>
                        </a:spcBef>
                        <a:spcAft>
                          <a:spcPts val="0"/>
                        </a:spcAft>
                      </a:pPr>
                      <a:r>
                        <a:rPr lang="en-US" sz="1200" dirty="0">
                          <a:effectLst/>
                        </a:rPr>
                        <a:t>FY17</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FY18   </a:t>
                      </a:r>
                    </a:p>
                    <a:p>
                      <a:pPr marL="0" marR="0" algn="ctr">
                        <a:spcBef>
                          <a:spcPts val="0"/>
                        </a:spcBef>
                        <a:spcAft>
                          <a:spcPts val="0"/>
                        </a:spcAft>
                      </a:pPr>
                      <a:r>
                        <a:rPr lang="en-US" sz="1200">
                          <a:effectLst/>
                        </a:rPr>
                        <a:t>Qtr. 3</a:t>
                      </a:r>
                      <a:endParaRPr lang="en-US" sz="12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329953094"/>
                  </a:ext>
                </a:extLst>
              </a:tr>
              <a:tr h="1093018">
                <a:tc>
                  <a:txBody>
                    <a:bodyPr/>
                    <a:lstStyle/>
                    <a:p>
                      <a:pPr marL="0" marR="0">
                        <a:spcBef>
                          <a:spcPts val="0"/>
                        </a:spcBef>
                        <a:spcAft>
                          <a:spcPts val="0"/>
                        </a:spcAft>
                      </a:pPr>
                      <a:r>
                        <a:rPr lang="en-US" sz="1200">
                          <a:effectLst/>
                        </a:rPr>
                        <a:t>Buses Down for Parts (Stocked) - Average Per Day </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dirty="0">
                          <a:effectLst/>
                        </a:rPr>
                        <a:t>100.0%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78.4%</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183712947"/>
                  </a:ext>
                </a:extLst>
              </a:tr>
              <a:tr h="1093018">
                <a:tc>
                  <a:txBody>
                    <a:bodyPr/>
                    <a:lstStyle/>
                    <a:p>
                      <a:pPr marL="0" marR="0">
                        <a:spcBef>
                          <a:spcPts val="0"/>
                        </a:spcBef>
                        <a:spcAft>
                          <a:spcPts val="0"/>
                        </a:spcAft>
                      </a:pPr>
                      <a:r>
                        <a:rPr lang="en-US" sz="1200">
                          <a:effectLst/>
                        </a:rPr>
                        <a:t>LRV's Down for Parts (Stocked) - Average Per Day </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100.0%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100.0%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172725557"/>
                  </a:ext>
                </a:extLst>
              </a:tr>
              <a:tr h="728680">
                <a:tc>
                  <a:txBody>
                    <a:bodyPr/>
                    <a:lstStyle/>
                    <a:p>
                      <a:pPr marL="0" marR="0">
                        <a:spcBef>
                          <a:spcPts val="0"/>
                        </a:spcBef>
                        <a:spcAft>
                          <a:spcPts val="0"/>
                        </a:spcAft>
                      </a:pPr>
                      <a:r>
                        <a:rPr lang="en-US" sz="1200">
                          <a:effectLst/>
                        </a:rPr>
                        <a:t>Parts Availability %</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100.0%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100.0%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100%</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99.9%</a:t>
                      </a:r>
                      <a:endParaRPr lang="en-US" sz="12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24208544"/>
                  </a:ext>
                </a:extLst>
              </a:tr>
              <a:tr h="595326">
                <a:tc>
                  <a:txBody>
                    <a:bodyPr/>
                    <a:lstStyle/>
                    <a:p>
                      <a:pPr marL="0" marR="0">
                        <a:spcBef>
                          <a:spcPts val="0"/>
                        </a:spcBef>
                        <a:spcAft>
                          <a:spcPts val="0"/>
                        </a:spcAft>
                      </a:pPr>
                      <a:r>
                        <a:rPr lang="en-US" sz="1200">
                          <a:effectLst/>
                        </a:rPr>
                        <a:t>Inventory Accuracy % </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99.9%</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200">
                          <a:effectLst/>
                        </a:rPr>
                        <a:t>99.9%</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a:effectLst/>
                        </a:rPr>
                        <a:t>99.7%</a:t>
                      </a:r>
                      <a:endParaRPr lang="en-US" sz="12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200" dirty="0">
                          <a:effectLst/>
                        </a:rPr>
                        <a:t>99.8%</a:t>
                      </a:r>
                      <a:endParaRPr lang="en-US" sz="12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756655434"/>
                  </a:ext>
                </a:extLst>
              </a:tr>
            </a:tbl>
          </a:graphicData>
        </a:graphic>
      </p:graphicFrame>
      <p:sp>
        <p:nvSpPr>
          <p:cNvPr id="5" name="Rectangle 1">
            <a:extLst>
              <a:ext uri="{FF2B5EF4-FFF2-40B4-BE49-F238E27FC236}">
                <a16:creationId xmlns:a16="http://schemas.microsoft.com/office/drawing/2014/main" id="{AE746684-F1EC-433A-9181-9FD558C133BE}"/>
              </a:ext>
            </a:extLst>
          </p:cNvPr>
          <p:cNvSpPr>
            <a:spLocks noChangeArrowheads="1"/>
          </p:cNvSpPr>
          <p:nvPr/>
        </p:nvSpPr>
        <p:spPr bwMode="auto">
          <a:xfrm>
            <a:off x="914400" y="1099783"/>
            <a:ext cx="167313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Materials Management Scorecard – Key Performance Indicators </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7290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a:latin typeface="Franklin Gothic Book" panose="020B0503020102020204" pitchFamily="34" charset="0"/>
              </a:rPr>
              <a:t>Mobility Management Services</a:t>
            </a:r>
            <a:endParaRPr lang="en-US">
              <a:latin typeface="Franklin Gothic Book" panose="020B0503020102020204" pitchFamily="34" charset="0"/>
            </a:endParaRPr>
          </a:p>
        </p:txBody>
      </p:sp>
    </p:spTree>
    <p:extLst>
      <p:ext uri="{BB962C8B-B14F-4D97-AF65-F5344CB8AC3E}">
        <p14:creationId xmlns:p14="http://schemas.microsoft.com/office/powerpoint/2010/main" val="301350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extLst/>
          </p:nvPr>
        </p:nvSpPr>
        <p:spPr>
          <a:xfrm>
            <a:off x="636391" y="1761201"/>
            <a:ext cx="3935609" cy="4188410"/>
          </a:xfrm>
        </p:spPr>
        <p:txBody>
          <a:bodyPr vert="horz" lIns="91440" tIns="45720" rIns="91440" bIns="45720" rtlCol="0" anchor="t">
            <a:noAutofit/>
          </a:bodyPr>
          <a:lstStyle/>
          <a:p>
            <a:r>
              <a:rPr lang="en-US" sz="1600" dirty="0">
                <a:latin typeface="Calibri"/>
                <a:cs typeface="Calibri"/>
              </a:rPr>
              <a:t>Currently in year 7 of 7 year contract</a:t>
            </a:r>
          </a:p>
          <a:p>
            <a:r>
              <a:rPr lang="en-US" sz="1600" dirty="0"/>
              <a:t>Total Contract Value: $186 million</a:t>
            </a:r>
          </a:p>
          <a:p>
            <a:r>
              <a:rPr lang="en-US" sz="1600" dirty="0"/>
              <a:t>Contract and model change yielded $90 million savings</a:t>
            </a:r>
          </a:p>
          <a:p>
            <a:r>
              <a:rPr lang="en-US" sz="1600" dirty="0"/>
              <a:t>MV subcontracts service to Irving Holdings (Yellow Taxicab)</a:t>
            </a:r>
          </a:p>
          <a:p>
            <a:r>
              <a:rPr lang="en-US" sz="1600" dirty="0"/>
              <a:t>80 lift-equipped vans</a:t>
            </a:r>
          </a:p>
          <a:p>
            <a:r>
              <a:rPr lang="en-US" sz="1600" dirty="0"/>
              <a:t>116 ramp-equipped minivans</a:t>
            </a:r>
          </a:p>
          <a:p>
            <a:r>
              <a:rPr lang="en-US" sz="1600" dirty="0"/>
              <a:t>MV – reservations, scheduling, dispatching, vehicle operation and maintenance</a:t>
            </a:r>
          </a:p>
          <a:p>
            <a:endParaRPr lang="en-US" sz="1600" dirty="0"/>
          </a:p>
          <a:p>
            <a:endParaRPr lang="en-US" sz="1600" dirty="0"/>
          </a:p>
        </p:txBody>
      </p:sp>
      <p:sp>
        <p:nvSpPr>
          <p:cNvPr id="3" name="Title 2"/>
          <p:cNvSpPr>
            <a:spLocks noGrp="1"/>
          </p:cNvSpPr>
          <p:nvPr>
            <p:ph type="title"/>
          </p:nvPr>
        </p:nvSpPr>
        <p:spPr>
          <a:xfrm>
            <a:off x="628651" y="92168"/>
            <a:ext cx="7996157" cy="1399007"/>
          </a:xfrm>
        </p:spPr>
        <p:txBody>
          <a:bodyPr anchor="b"/>
          <a:lstStyle/>
          <a:p>
            <a:br>
              <a:rPr lang="en-US" sz="3200" dirty="0">
                <a:latin typeface="Franklin Gothic Book" panose="020B0503020102020204" pitchFamily="34" charset="0"/>
              </a:rPr>
            </a:br>
            <a:r>
              <a:rPr lang="en-US" dirty="0">
                <a:latin typeface="Franklin Gothic Book" panose="020B0503020102020204" pitchFamily="34" charset="0"/>
              </a:rPr>
              <a:t>Mobility Management Services</a:t>
            </a:r>
            <a:br>
              <a:rPr lang="en-US" dirty="0">
                <a:latin typeface="Franklin Gothic Book" panose="020B0503020102020204" pitchFamily="34" charset="0"/>
              </a:rPr>
            </a:br>
            <a:r>
              <a:rPr lang="en-US" dirty="0">
                <a:latin typeface="Franklin Gothic Book" panose="020B0503020102020204" pitchFamily="34" charset="0"/>
              </a:rPr>
              <a:t>Contractor – MV Transportation, Inc. </a:t>
            </a:r>
          </a:p>
        </p:txBody>
      </p:sp>
      <p:sp>
        <p:nvSpPr>
          <p:cNvPr id="4" name="Content Placeholder 1">
            <a:extLst>
              <a:ext uri="{FF2B5EF4-FFF2-40B4-BE49-F238E27FC236}">
                <a16:creationId xmlns:a16="http://schemas.microsoft.com/office/drawing/2014/main" id="{129B4BDF-9741-43C9-889A-6DADE4E803BA}"/>
              </a:ext>
            </a:extLst>
          </p:cNvPr>
          <p:cNvSpPr txBox="1">
            <a:spLocks/>
          </p:cNvSpPr>
          <p:nvPr>
            <p:extLst/>
          </p:nvPr>
        </p:nvSpPr>
        <p:spPr>
          <a:xfrm>
            <a:off x="4572000" y="1762875"/>
            <a:ext cx="3935609" cy="4188410"/>
          </a:xfrm>
          <a:prstGeom prst="rect">
            <a:avLst/>
          </a:prstGeom>
        </p:spPr>
        <p:txBody>
          <a:bodyPr vert="horz" lIns="91440" tIns="45720" rIns="91440" bIns="45720" rtlCol="0" anchor="t">
            <a:noAutofit/>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en-US" sz="2000" kern="1200" baseline="0" dirty="0" smtClean="0">
                <a:solidFill>
                  <a:schemeClr val="tx1"/>
                </a:solidFill>
                <a:latin typeface="Calibri" charset="0"/>
                <a:ea typeface="+mn-ea"/>
                <a:cs typeface="+mn-cs"/>
              </a:defRPr>
            </a:lvl1pPr>
            <a:lvl2pPr marL="800100" marR="0" indent="-342900" algn="l" defTabSz="914400" rtl="0" eaLnBrk="1" fontAlgn="auto" latinLnBrk="0" hangingPunct="1">
              <a:lnSpc>
                <a:spcPct val="100000"/>
              </a:lnSpc>
              <a:spcBef>
                <a:spcPts val="0"/>
              </a:spcBef>
              <a:spcAft>
                <a:spcPts val="600"/>
              </a:spcAft>
              <a:buClrTx/>
              <a:buSzTx/>
              <a:buFont typeface="Univers" panose="020B0603020202030204" pitchFamily="34" charset="0"/>
              <a:buChar char="–"/>
              <a:tabLst/>
              <a:defRPr lang="en-US" sz="2000" kern="1200" baseline="0" dirty="0" smtClean="0">
                <a:solidFill>
                  <a:schemeClr val="tx1"/>
                </a:solidFill>
                <a:latin typeface="Calibri" charset="0"/>
                <a:ea typeface="+mn-ea"/>
                <a:cs typeface="+mn-cs"/>
              </a:defRPr>
            </a:lvl2pPr>
            <a:lvl3pPr marL="1371600" marR="0" indent="-4572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lang="en-US" sz="2000" kern="1200" baseline="0" dirty="0" smtClean="0">
                <a:solidFill>
                  <a:schemeClr val="tx1"/>
                </a:solidFill>
                <a:latin typeface="Calibri" charset="0"/>
                <a:ea typeface="+mn-ea"/>
                <a:cs typeface="+mn-cs"/>
              </a:defRPr>
            </a:lvl3pPr>
            <a:lvl4pPr marL="1774825" marR="0" indent="-4032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sz="2000" kern="1200" baseline="0">
                <a:solidFill>
                  <a:schemeClr val="tx1"/>
                </a:solidFill>
                <a:latin typeface="Calibri"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2800" kern="1200" dirty="0" smtClean="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latin typeface="Calibri"/>
                <a:cs typeface="Calibri"/>
              </a:rPr>
              <a:t>New contract awarded to MV Transportation in February 2019.</a:t>
            </a:r>
          </a:p>
          <a:p>
            <a:r>
              <a:rPr lang="en-US" sz="1600">
                <a:latin typeface="Calibri"/>
                <a:cs typeface="Calibri"/>
              </a:rPr>
              <a:t>Three year, three month base contract with two, two year options.</a:t>
            </a:r>
          </a:p>
          <a:p>
            <a:r>
              <a:rPr lang="en-US" sz="1600">
                <a:latin typeface="Calibri"/>
                <a:cs typeface="Calibri"/>
              </a:rPr>
              <a:t>Three year, three month base value: $105 million</a:t>
            </a:r>
          </a:p>
          <a:p>
            <a:r>
              <a:rPr lang="en-US" sz="1600">
                <a:latin typeface="Calibri"/>
                <a:cs typeface="Calibri"/>
              </a:rPr>
              <a:t>MV acts as broker, does not provide any service directly</a:t>
            </a:r>
          </a:p>
          <a:p>
            <a:r>
              <a:rPr lang="en-US" sz="1600">
                <a:latin typeface="Calibri"/>
                <a:cs typeface="Calibri"/>
              </a:rPr>
              <a:t>Providers include Irving Holdings, Big Star, </a:t>
            </a:r>
            <a:r>
              <a:rPr lang="en-US" sz="1600" err="1">
                <a:latin typeface="Calibri"/>
                <a:cs typeface="Calibri"/>
              </a:rPr>
              <a:t>Logisticorp</a:t>
            </a:r>
            <a:r>
              <a:rPr lang="en-US" sz="1600">
                <a:latin typeface="Calibri"/>
                <a:cs typeface="Calibri"/>
              </a:rPr>
              <a:t>, </a:t>
            </a:r>
            <a:r>
              <a:rPr lang="en-US" sz="1600" err="1">
                <a:latin typeface="Calibri"/>
                <a:cs typeface="Calibri"/>
              </a:rPr>
              <a:t>MyCity</a:t>
            </a:r>
            <a:r>
              <a:rPr lang="en-US" sz="1600">
                <a:latin typeface="Calibri"/>
                <a:cs typeface="Calibri"/>
              </a:rPr>
              <a:t>, and Lyft</a:t>
            </a:r>
          </a:p>
          <a:p>
            <a:r>
              <a:rPr lang="en-US" sz="1600">
                <a:latin typeface="Calibri"/>
                <a:cs typeface="Calibri"/>
              </a:rPr>
              <a:t>42 lift-equipped vans</a:t>
            </a:r>
          </a:p>
          <a:p>
            <a:r>
              <a:rPr lang="en-US" sz="1600">
                <a:latin typeface="Calibri"/>
                <a:cs typeface="Calibri"/>
              </a:rPr>
              <a:t>154 ramp-equipped minivans</a:t>
            </a:r>
          </a:p>
          <a:p>
            <a:r>
              <a:rPr lang="en-US" sz="1600">
                <a:latin typeface="Calibri"/>
                <a:cs typeface="Calibri"/>
              </a:rPr>
              <a:t>13 Toyota Prius sedans</a:t>
            </a:r>
          </a:p>
          <a:p>
            <a:r>
              <a:rPr lang="en-US" sz="1600">
                <a:latin typeface="Calibri"/>
                <a:cs typeface="Calibri"/>
              </a:rPr>
              <a:t>MV continues to perform reservations, scheduling, dispatching, and vehicle maintenance</a:t>
            </a:r>
          </a:p>
          <a:p>
            <a:endParaRPr lang="en-US" sz="1600"/>
          </a:p>
        </p:txBody>
      </p:sp>
    </p:spTree>
    <p:extLst>
      <p:ext uri="{BB962C8B-B14F-4D97-AF65-F5344CB8AC3E}">
        <p14:creationId xmlns:p14="http://schemas.microsoft.com/office/powerpoint/2010/main" val="3763723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4839904" y="1517300"/>
            <a:ext cx="3846896" cy="4996042"/>
          </a:xfrm>
        </p:spPr>
        <p:txBody>
          <a:bodyPr/>
          <a:lstStyle/>
          <a:p>
            <a:pPr>
              <a:buFont typeface="Wingdings" panose="05000000000000000000" pitchFamily="2" charset="2"/>
              <a:buChar char="ü"/>
            </a:pPr>
            <a:r>
              <a:rPr lang="en-US" sz="2300"/>
              <a:t>ADA (Americans with Disabilities Act) Paratransit eligible riders can travel anywhere within DART Service Area</a:t>
            </a:r>
          </a:p>
          <a:p>
            <a:pPr marL="742950" lvl="1" indent="-285750">
              <a:buFont typeface="Arial" panose="020B0604020202020204" pitchFamily="34" charset="0"/>
              <a:buChar char="•"/>
            </a:pPr>
            <a:r>
              <a:rPr lang="en-US" sz="2300">
                <a:latin typeface="Calibri"/>
              </a:rPr>
              <a:t>Just over 12,000 eligible riders take 2,500 to 3,000 trips/weekday</a:t>
            </a:r>
          </a:p>
          <a:p>
            <a:pPr marL="742950" lvl="1" indent="-285750">
              <a:buFont typeface="Arial" panose="020B0604020202020204" pitchFamily="34" charset="0"/>
              <a:buChar char="•"/>
            </a:pPr>
            <a:r>
              <a:rPr lang="en-US" sz="2300">
                <a:latin typeface="Calibri"/>
              </a:rPr>
              <a:t>Riders must book trips one to three days in advance </a:t>
            </a:r>
          </a:p>
          <a:p>
            <a:pPr>
              <a:buFont typeface="Wingdings" panose="05000000000000000000" pitchFamily="2" charset="2"/>
              <a:buChar char="ü"/>
            </a:pPr>
            <a:r>
              <a:rPr lang="en-US" sz="2300"/>
              <a:t>Seniors / Older Adults</a:t>
            </a:r>
          </a:p>
          <a:p>
            <a:pPr>
              <a:buFont typeface="Wingdings" panose="05000000000000000000" pitchFamily="2" charset="2"/>
              <a:buChar char="ü"/>
            </a:pPr>
            <a:r>
              <a:rPr lang="en-US" sz="2300"/>
              <a:t>General Population</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r="18403"/>
          <a:stretch/>
        </p:blipFill>
        <p:spPr>
          <a:xfrm>
            <a:off x="688568" y="1517300"/>
            <a:ext cx="3683195" cy="338543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8272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C09D5A-C6C8-44B8-859D-4C459E62C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725" y="4901096"/>
            <a:ext cx="2926080" cy="162306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395" y="1395295"/>
            <a:ext cx="2363318" cy="1143622"/>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485" y="821018"/>
            <a:ext cx="2801138" cy="527018"/>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966" y="4060162"/>
            <a:ext cx="2867994" cy="1875667"/>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6"/>
          <a:srcRect b="58300"/>
          <a:stretch/>
        </p:blipFill>
        <p:spPr>
          <a:xfrm>
            <a:off x="3734322" y="2748120"/>
            <a:ext cx="2821547" cy="115534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681" y="4318276"/>
            <a:ext cx="2760509" cy="1069697"/>
          </a:xfrm>
          <a:prstGeom prst="rect">
            <a:avLst/>
          </a:prstGeom>
          <a:ln>
            <a:noFill/>
          </a:ln>
          <a:effectLst>
            <a:outerShdw blurRad="190500" algn="tl" rotWithShape="0">
              <a:srgbClr val="000000">
                <a:alpha val="70000"/>
              </a:srgbClr>
            </a:outerShdw>
          </a:effectLst>
        </p:spPr>
      </p:pic>
      <p:pic>
        <p:nvPicPr>
          <p:cNvPr id="25" name="Picture 24"/>
          <p:cNvPicPr>
            <a:picLocks noChangeAspect="1"/>
          </p:cNvPicPr>
          <p:nvPr/>
        </p:nvPicPr>
        <p:blipFill rotWithShape="1">
          <a:blip r:embed="rId8"/>
          <a:srcRect t="-1" b="47001"/>
          <a:stretch/>
        </p:blipFill>
        <p:spPr>
          <a:xfrm>
            <a:off x="6924344" y="1070332"/>
            <a:ext cx="1897127" cy="1418399"/>
          </a:xfrm>
          <a:prstGeom prst="rect">
            <a:avLst/>
          </a:prstGeom>
          <a:ln>
            <a:noFill/>
          </a:ln>
          <a:effectLst>
            <a:outerShdw blurRad="190500" algn="tl" rotWithShape="0">
              <a:srgbClr val="000000">
                <a:alpha val="70000"/>
              </a:srgbClr>
            </a:outerShdw>
          </a:effectLst>
        </p:spPr>
      </p:pic>
      <p:sp>
        <p:nvSpPr>
          <p:cNvPr id="27" name="TextBox 26"/>
          <p:cNvSpPr txBox="1"/>
          <p:nvPr/>
        </p:nvSpPr>
        <p:spPr>
          <a:xfrm>
            <a:off x="240966" y="1070332"/>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ADA Paratransit</a:t>
            </a:r>
          </a:p>
        </p:txBody>
      </p:sp>
      <p:sp>
        <p:nvSpPr>
          <p:cNvPr id="28" name="TextBox 27"/>
          <p:cNvSpPr txBox="1"/>
          <p:nvPr/>
        </p:nvSpPr>
        <p:spPr>
          <a:xfrm>
            <a:off x="240965" y="1430720"/>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Plano Rides</a:t>
            </a:r>
          </a:p>
        </p:txBody>
      </p:sp>
      <p:sp>
        <p:nvSpPr>
          <p:cNvPr id="29" name="TextBox 28"/>
          <p:cNvSpPr txBox="1"/>
          <p:nvPr/>
        </p:nvSpPr>
        <p:spPr>
          <a:xfrm>
            <a:off x="240965" y="1815612"/>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Collin County Rides</a:t>
            </a:r>
          </a:p>
        </p:txBody>
      </p:sp>
      <p:sp>
        <p:nvSpPr>
          <p:cNvPr id="30" name="TextBox 29"/>
          <p:cNvSpPr txBox="1"/>
          <p:nvPr/>
        </p:nvSpPr>
        <p:spPr>
          <a:xfrm>
            <a:off x="240965" y="2184944"/>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DART On Call</a:t>
            </a:r>
          </a:p>
        </p:txBody>
      </p:sp>
      <p:sp>
        <p:nvSpPr>
          <p:cNvPr id="31" name="TextBox 30"/>
          <p:cNvSpPr txBox="1"/>
          <p:nvPr/>
        </p:nvSpPr>
        <p:spPr>
          <a:xfrm>
            <a:off x="240965" y="2864555"/>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Mesquite</a:t>
            </a:r>
          </a:p>
        </p:txBody>
      </p:sp>
      <p:sp>
        <p:nvSpPr>
          <p:cNvPr id="32" name="TextBox 31"/>
          <p:cNvSpPr txBox="1"/>
          <p:nvPr/>
        </p:nvSpPr>
        <p:spPr>
          <a:xfrm>
            <a:off x="240965" y="3236733"/>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UTD</a:t>
            </a:r>
          </a:p>
        </p:txBody>
      </p:sp>
      <p:sp>
        <p:nvSpPr>
          <p:cNvPr id="18" name="TextBox 17"/>
          <p:cNvSpPr txBox="1"/>
          <p:nvPr/>
        </p:nvSpPr>
        <p:spPr>
          <a:xfrm>
            <a:off x="240965" y="3565217"/>
            <a:ext cx="2781203" cy="369332"/>
          </a:xfrm>
          <a:prstGeom prst="rect">
            <a:avLst/>
          </a:prstGeom>
          <a:noFill/>
        </p:spPr>
        <p:txBody>
          <a:bodyPr wrap="square" rtlCol="0">
            <a:spAutoFit/>
          </a:bodyPr>
          <a:lstStyle/>
          <a:p>
            <a:pPr marL="285750" indent="-285750">
              <a:buFont typeface="Arial" panose="020B0604020202020204" pitchFamily="34" charset="0"/>
              <a:buChar char="•"/>
            </a:pPr>
            <a:r>
              <a:rPr lang="en-US" b="1">
                <a:latin typeface="+mn-lt"/>
              </a:rPr>
              <a:t>Travel Ambassadors</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4344" y="3013698"/>
            <a:ext cx="1837461" cy="1567967"/>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C3D87674-17F4-43AA-9D70-EB217F51EF6C}"/>
              </a:ext>
            </a:extLst>
          </p:cNvPr>
          <p:cNvSpPr txBox="1"/>
          <p:nvPr/>
        </p:nvSpPr>
        <p:spPr>
          <a:xfrm>
            <a:off x="240965" y="2538917"/>
            <a:ext cx="2649122" cy="369332"/>
          </a:xfrm>
          <a:prstGeom prst="rect">
            <a:avLst/>
          </a:prstGeom>
          <a:noFill/>
        </p:spPr>
        <p:txBody>
          <a:bodyPr wrap="square" rtlCol="0">
            <a:spAutoFit/>
          </a:bodyPr>
          <a:lstStyle/>
          <a:p>
            <a:pPr marL="285750" indent="-285750">
              <a:buFont typeface="Arial" panose="020B0604020202020204" pitchFamily="34" charset="0"/>
              <a:buChar char="•"/>
            </a:pPr>
            <a:r>
              <a:rPr lang="en-US" b="1"/>
              <a:t>DART GoLink</a:t>
            </a:r>
            <a:endParaRPr lang="en-US" b="1">
              <a:latin typeface="+mn-lt"/>
            </a:endParaRPr>
          </a:p>
        </p:txBody>
      </p:sp>
    </p:spTree>
    <p:extLst>
      <p:ext uri="{BB962C8B-B14F-4D97-AF65-F5344CB8AC3E}">
        <p14:creationId xmlns:p14="http://schemas.microsoft.com/office/powerpoint/2010/main" val="2958509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15410" y="274638"/>
            <a:ext cx="8114190" cy="688975"/>
          </a:xfrm>
        </p:spPr>
        <p:txBody>
          <a:bodyPr anchor="ctr">
            <a:normAutofit/>
          </a:bodyPr>
          <a:lstStyle/>
          <a:p>
            <a:r>
              <a:rPr lang="en-US" sz="4000" b="1" dirty="0">
                <a:latin typeface="Franklin Gothic Book" panose="020B0503020102020204" pitchFamily="34" charset="0"/>
              </a:rPr>
              <a:t>Travel Ambassadors</a:t>
            </a:r>
          </a:p>
        </p:txBody>
      </p:sp>
      <p:sp>
        <p:nvSpPr>
          <p:cNvPr id="26" name="Text Placeholder 1">
            <a:extLst>
              <a:ext uri="{FF2B5EF4-FFF2-40B4-BE49-F238E27FC236}">
                <a16:creationId xmlns:a16="http://schemas.microsoft.com/office/drawing/2014/main" id="{DF0CAA81-6B7D-43AC-9F0F-BCE5287471BD}"/>
              </a:ext>
            </a:extLst>
          </p:cNvPr>
          <p:cNvSpPr txBox="1">
            <a:spLocks/>
          </p:cNvSpPr>
          <p:nvPr>
            <p:extLst/>
          </p:nvPr>
        </p:nvSpPr>
        <p:spPr>
          <a:xfrm>
            <a:off x="286387" y="1140717"/>
            <a:ext cx="8571225" cy="3275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a:highlight>
                <a:srgbClr val="FFFF00"/>
              </a:highlight>
            </a:endParaRPr>
          </a:p>
          <a:p>
            <a:endParaRPr lang="en-US">
              <a:highlight>
                <a:srgbClr val="FFFF00"/>
              </a:highlight>
            </a:endParaRPr>
          </a:p>
        </p:txBody>
      </p:sp>
      <p:sp>
        <p:nvSpPr>
          <p:cNvPr id="33" name="Text Placeholder 1">
            <a:extLst>
              <a:ext uri="{FF2B5EF4-FFF2-40B4-BE49-F238E27FC236}">
                <a16:creationId xmlns:a16="http://schemas.microsoft.com/office/drawing/2014/main" id="{49A2E031-D867-47A3-AADF-C7C077A21478}"/>
              </a:ext>
            </a:extLst>
          </p:cNvPr>
          <p:cNvSpPr txBox="1">
            <a:spLocks/>
          </p:cNvSpPr>
          <p:nvPr>
            <p:extLst/>
          </p:nvPr>
        </p:nvSpPr>
        <p:spPr>
          <a:xfrm>
            <a:off x="286387" y="1140716"/>
            <a:ext cx="8571225" cy="3275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libri" panose="020F0502020204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Univers" panose="020B0603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t>DART’s Travel Ambassador Program provides </a:t>
            </a:r>
            <a:r>
              <a:rPr lang="en-US" b="1"/>
              <a:t>FREE</a:t>
            </a:r>
            <a:r>
              <a:rPr lang="en-US"/>
              <a:t> Travel Orientation to anyone who needs a little extra help using public transit. (DART’s bus and rail service)</a:t>
            </a:r>
          </a:p>
          <a:p>
            <a:pPr marL="285750" indent="-285750">
              <a:buFont typeface="Arial" panose="020B0604020202020204" pitchFamily="34" charset="0"/>
              <a:buChar char="•"/>
            </a:pPr>
            <a:r>
              <a:rPr lang="en-US"/>
              <a:t>Travel Orientation:</a:t>
            </a:r>
          </a:p>
          <a:p>
            <a:pPr marL="914400" lvl="1" indent="-457200">
              <a:buFont typeface="Wingdings" panose="05000000000000000000" pitchFamily="2" charset="2"/>
              <a:buChar char="ü"/>
            </a:pPr>
            <a:r>
              <a:rPr lang="en-US" sz="1200">
                <a:latin typeface="Calibri" panose="020F0502020204030204" pitchFamily="34" charset="0"/>
                <a:cs typeface="Calibri" panose="020F0502020204030204" pitchFamily="34" charset="0"/>
              </a:rPr>
              <a:t>Teaches the skills necessary to navigate public transit in a safe and independent manner;</a:t>
            </a:r>
          </a:p>
          <a:p>
            <a:pPr marL="914400" lvl="1" indent="-457200">
              <a:buFont typeface="Wingdings" panose="05000000000000000000" pitchFamily="2" charset="2"/>
              <a:buChar char="ü"/>
            </a:pPr>
            <a:r>
              <a:rPr lang="en-US" sz="1200">
                <a:latin typeface="Calibri" panose="020F0502020204030204" pitchFamily="34" charset="0"/>
                <a:cs typeface="Calibri" panose="020F0502020204030204" pitchFamily="34" charset="0"/>
              </a:rPr>
              <a:t>Is personalized and taught with the customer’s needs, abilities, and specific travel plans in mind; and</a:t>
            </a:r>
          </a:p>
          <a:p>
            <a:pPr marL="914400" lvl="1" indent="-457200">
              <a:buFont typeface="Wingdings" panose="05000000000000000000" pitchFamily="2" charset="2"/>
              <a:buChar char="ü"/>
            </a:pPr>
            <a:r>
              <a:rPr lang="en-US" sz="1200">
                <a:latin typeface="Calibri" panose="020F0502020204030204" pitchFamily="34" charset="0"/>
                <a:cs typeface="Calibri" panose="020F0502020204030204" pitchFamily="34" charset="0"/>
              </a:rPr>
              <a:t>Consists of 1-3 outings in which a DART Travel Ambassador instructs an individual or group on how to prepare a trip plan, pay fare, and travel safely between their origin and destination.</a:t>
            </a:r>
          </a:p>
          <a:p>
            <a:pPr marL="285750" indent="-285750">
              <a:buFont typeface="Arial" panose="020B0604020202020204" pitchFamily="34" charset="0"/>
              <a:buChar char="•"/>
            </a:pPr>
            <a:r>
              <a:rPr lang="en-US"/>
              <a:t>As a part of a 5-Star Continuous Improvement Team initiative in 2015, the program has grown from 426 customers trained in FY15, to 925 in FY16, 986 in FY17, and 1,519 in FY18.</a:t>
            </a:r>
          </a:p>
          <a:p>
            <a:endParaRPr lang="en-US">
              <a:highlight>
                <a:srgbClr val="FFFF00"/>
              </a:highlight>
            </a:endParaRPr>
          </a:p>
        </p:txBody>
      </p:sp>
      <p:sp>
        <p:nvSpPr>
          <p:cNvPr id="4" name="TextBox 3">
            <a:extLst>
              <a:ext uri="{FF2B5EF4-FFF2-40B4-BE49-F238E27FC236}">
                <a16:creationId xmlns:a16="http://schemas.microsoft.com/office/drawing/2014/main" id="{5EDDCA01-3309-4A91-9A1E-BBC699169F44}"/>
              </a:ext>
            </a:extLst>
          </p:cNvPr>
          <p:cNvSpPr txBox="1"/>
          <p:nvPr/>
        </p:nvSpPr>
        <p:spPr>
          <a:xfrm>
            <a:off x="630315" y="3932179"/>
            <a:ext cx="3258105" cy="1785104"/>
          </a:xfrm>
          <a:prstGeom prst="rect">
            <a:avLst/>
          </a:prstGeom>
          <a:noFill/>
        </p:spPr>
        <p:txBody>
          <a:bodyPr wrap="square" rtlCol="0">
            <a:spAutoFit/>
          </a:bodyPr>
          <a:lstStyle/>
          <a:p>
            <a:r>
              <a:rPr lang="en-US" sz="1100" i="1"/>
              <a:t>“Thank you so much for such a wonderful and most productive day! I so enjoyed your company / your guidance / training… I feel rejuvenated and ready to start getting out. Have felt like I have been sequestered in my home and now I will get out each weekend and head somewhere on the red line and other lines to enjoy the sites.” Jan K. </a:t>
            </a:r>
          </a:p>
          <a:p>
            <a:br>
              <a:rPr lang="en-US" sz="1100" i="1"/>
            </a:br>
            <a:r>
              <a:rPr lang="en-US" sz="1100" i="1"/>
              <a:t>(Travel Orientation from Parker Road to the Dallas Farmers Market)</a:t>
            </a:r>
          </a:p>
        </p:txBody>
      </p:sp>
      <p:pic>
        <p:nvPicPr>
          <p:cNvPr id="6" name="Picture 5">
            <a:extLst>
              <a:ext uri="{FF2B5EF4-FFF2-40B4-BE49-F238E27FC236}">
                <a16:creationId xmlns:a16="http://schemas.microsoft.com/office/drawing/2014/main" id="{A2FE9661-3B8F-4449-9BE3-59597A6B259D}"/>
              </a:ext>
            </a:extLst>
          </p:cNvPr>
          <p:cNvPicPr>
            <a:picLocks noChangeAspect="1"/>
          </p:cNvPicPr>
          <p:nvPr/>
        </p:nvPicPr>
        <p:blipFill>
          <a:blip r:embed="rId2"/>
          <a:stretch>
            <a:fillRect/>
          </a:stretch>
        </p:blipFill>
        <p:spPr>
          <a:xfrm>
            <a:off x="4472866" y="3818112"/>
            <a:ext cx="3962400" cy="2209800"/>
          </a:xfrm>
          <a:prstGeom prst="rect">
            <a:avLst/>
          </a:prstGeom>
        </p:spPr>
      </p:pic>
    </p:spTree>
    <p:extLst>
      <p:ext uri="{BB962C8B-B14F-4D97-AF65-F5344CB8AC3E}">
        <p14:creationId xmlns:p14="http://schemas.microsoft.com/office/powerpoint/2010/main" val="1900051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extLst/>
          </p:nvPr>
        </p:nvSpPr>
        <p:spPr>
          <a:xfrm>
            <a:off x="230588" y="1593479"/>
            <a:ext cx="8468139" cy="4368355"/>
          </a:xfrm>
        </p:spPr>
        <p:txBody>
          <a:bodyPr vert="horz" lIns="91440" tIns="45720" rIns="91440" bIns="45720" rtlCol="0" anchor="t">
            <a:noAutofit/>
          </a:bodyPr>
          <a:lstStyle/>
          <a:p>
            <a:r>
              <a:rPr lang="en-US" dirty="0">
                <a:latin typeface="Calibri"/>
                <a:cs typeface="Calibri"/>
              </a:rPr>
              <a:t>Contract Award: $105 million, 3 year &amp; 3 month contract with MV Transportation.  </a:t>
            </a:r>
            <a:endParaRPr lang="en-US" dirty="0"/>
          </a:p>
          <a:p>
            <a:pPr lvl="1"/>
            <a:r>
              <a:rPr lang="en-US" dirty="0">
                <a:latin typeface="Calibri"/>
                <a:cs typeface="Calibri"/>
              </a:rPr>
              <a:t>Approved by OSS Committee 12/12/2018 and by </a:t>
            </a:r>
          </a:p>
          <a:p>
            <a:pPr lvl="1"/>
            <a:r>
              <a:rPr lang="en-US" dirty="0">
                <a:latin typeface="Calibri"/>
                <a:cs typeface="Calibri"/>
              </a:rPr>
              <a:t>Approved by COTW/Board on 01/22/2019.</a:t>
            </a:r>
            <a:endParaRPr lang="en-US" dirty="0"/>
          </a:p>
          <a:p>
            <a:r>
              <a:rPr lang="en-US" dirty="0">
                <a:latin typeface="Calibri"/>
                <a:cs typeface="Calibri"/>
              </a:rPr>
              <a:t>Customer outreach – new model and contract.</a:t>
            </a:r>
          </a:p>
          <a:p>
            <a:pPr algn="just"/>
            <a:r>
              <a:rPr lang="en-US" dirty="0">
                <a:latin typeface="Calibri"/>
                <a:cs typeface="Calibri"/>
              </a:rPr>
              <a:t>Soft Start: Perform a gradual ramp up of service under the new model starting July 1, using the new technology platform (</a:t>
            </a:r>
            <a:r>
              <a:rPr lang="en-US" dirty="0" err="1">
                <a:latin typeface="Calibri"/>
                <a:cs typeface="Calibri"/>
              </a:rPr>
              <a:t>RouteMatch</a:t>
            </a:r>
            <a:r>
              <a:rPr lang="en-US" dirty="0">
                <a:latin typeface="Calibri"/>
                <a:cs typeface="Calibri"/>
              </a:rPr>
              <a:t>). Between July 1 – September 30, perform an estimated 20,545 Paratransit trips, 48,750 </a:t>
            </a:r>
            <a:r>
              <a:rPr lang="en-US" dirty="0" err="1">
                <a:latin typeface="Calibri"/>
                <a:cs typeface="Calibri"/>
              </a:rPr>
              <a:t>Microtransit</a:t>
            </a:r>
            <a:r>
              <a:rPr lang="en-US" dirty="0">
                <a:latin typeface="Calibri"/>
                <a:cs typeface="Calibri"/>
              </a:rPr>
              <a:t> trips, and 90 Assistance Program trips under new model.</a:t>
            </a:r>
          </a:p>
          <a:p>
            <a:r>
              <a:rPr lang="en-US" dirty="0">
                <a:latin typeface="Calibri"/>
                <a:cs typeface="Calibri"/>
              </a:rPr>
              <a:t>Full Model Implementation: The new contract model is scheduled to be implemented fully on October 1.</a:t>
            </a:r>
            <a:endParaRPr lang="en-US" dirty="0">
              <a:highlight>
                <a:srgbClr val="FFFF00"/>
              </a:highlight>
              <a:latin typeface="Calibri"/>
              <a:cs typeface="Calibri"/>
            </a:endParaRPr>
          </a:p>
          <a:p>
            <a:endParaRPr lang="en-US" dirty="0">
              <a:highlight>
                <a:srgbClr val="FFFF00"/>
              </a:highlight>
            </a:endParaRPr>
          </a:p>
        </p:txBody>
      </p:sp>
      <p:sp>
        <p:nvSpPr>
          <p:cNvPr id="3" name="Text Placeholder 2"/>
          <p:cNvSpPr>
            <a:spLocks noGrp="1"/>
          </p:cNvSpPr>
          <p:nvPr>
            <p:ph type="body" sz="quarter" idx="15"/>
          </p:nvPr>
        </p:nvSpPr>
        <p:spPr>
          <a:xfrm>
            <a:off x="162070" y="291334"/>
            <a:ext cx="8395034" cy="1092314"/>
          </a:xfrm>
        </p:spPr>
        <p:txBody>
          <a:bodyPr anchor="b"/>
          <a:lstStyle/>
          <a:p>
            <a:r>
              <a:rPr lang="en-US" dirty="0">
                <a:latin typeface="Franklin Gothic Book" panose="020B0503020102020204" pitchFamily="34" charset="0"/>
              </a:rPr>
              <a:t>Major Initiatives 2019</a:t>
            </a:r>
          </a:p>
        </p:txBody>
      </p:sp>
    </p:spTree>
    <p:extLst>
      <p:ext uri="{BB962C8B-B14F-4D97-AF65-F5344CB8AC3E}">
        <p14:creationId xmlns:p14="http://schemas.microsoft.com/office/powerpoint/2010/main" val="382792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956D8-B87B-4EDF-A332-66A074147F7E}"/>
              </a:ext>
            </a:extLst>
          </p:cNvPr>
          <p:cNvSpPr>
            <a:spLocks noGrp="1"/>
          </p:cNvSpPr>
          <p:nvPr>
            <p:ph sz="quarter" idx="10"/>
          </p:nvPr>
        </p:nvSpPr>
        <p:spPr/>
        <p:txBody>
          <a:bodyPr/>
          <a:lstStyle/>
          <a:p>
            <a:pPr marL="285750" indent="-285750"/>
            <a:r>
              <a:rPr lang="en-US" dirty="0"/>
              <a:t>Current Contract (FY13-FY19): Liquidated Damages only</a:t>
            </a:r>
          </a:p>
          <a:p>
            <a:pPr marL="742950" lvl="1" indent="-285750"/>
            <a:r>
              <a:rPr lang="en-US" dirty="0"/>
              <a:t>Complaints per 100,000 riders: 3</a:t>
            </a:r>
          </a:p>
          <a:p>
            <a:pPr marL="742950" lvl="1" indent="-285750"/>
            <a:r>
              <a:rPr lang="en-US" dirty="0"/>
              <a:t>On time performance: 95%</a:t>
            </a:r>
          </a:p>
          <a:p>
            <a:pPr marL="742950" lvl="1" indent="-285750"/>
            <a:r>
              <a:rPr lang="en-US" dirty="0"/>
              <a:t>Accidents per 100,000 miles: 2</a:t>
            </a:r>
          </a:p>
          <a:p>
            <a:pPr marL="742950" lvl="1" indent="-285750"/>
            <a:r>
              <a:rPr lang="en-US" dirty="0"/>
              <a:t>7 others, total of 10 KPIs</a:t>
            </a:r>
          </a:p>
          <a:p>
            <a:pPr marL="742950" lvl="1" indent="-285750"/>
            <a:endParaRPr lang="en-US" dirty="0"/>
          </a:p>
          <a:p>
            <a:pPr marL="285750" indent="-285750"/>
            <a:r>
              <a:rPr lang="en-US" dirty="0"/>
              <a:t>Future Contract (starting FY20): Liquidated Damages and Incentives</a:t>
            </a:r>
          </a:p>
          <a:p>
            <a:pPr marL="742950" lvl="1" indent="-285750"/>
            <a:r>
              <a:rPr lang="en-US" dirty="0"/>
              <a:t>Driver Rating (3.5/5 or higher)</a:t>
            </a:r>
          </a:p>
          <a:p>
            <a:pPr marL="742950" lvl="1" indent="-285750"/>
            <a:r>
              <a:rPr lang="en-US" dirty="0"/>
              <a:t>On time performance: 92%</a:t>
            </a:r>
          </a:p>
          <a:p>
            <a:pPr marL="742950" lvl="1" indent="-285750"/>
            <a:r>
              <a:rPr lang="en-US" dirty="0"/>
              <a:t>Accidents per 100,000 miles: 2.0</a:t>
            </a:r>
          </a:p>
          <a:p>
            <a:pPr marL="742950" lvl="1" indent="-285750"/>
            <a:r>
              <a:rPr lang="en-US" dirty="0"/>
              <a:t>11 others, total of 14 KPIs across Paratransit, </a:t>
            </a:r>
            <a:r>
              <a:rPr lang="en-US" dirty="0" err="1"/>
              <a:t>Microtransit</a:t>
            </a:r>
            <a:r>
              <a:rPr lang="en-US" dirty="0"/>
              <a:t>, Assistance Programs</a:t>
            </a:r>
          </a:p>
          <a:p>
            <a:endParaRPr lang="en-US" dirty="0"/>
          </a:p>
        </p:txBody>
      </p:sp>
      <p:sp>
        <p:nvSpPr>
          <p:cNvPr id="3" name="Title 2">
            <a:extLst>
              <a:ext uri="{FF2B5EF4-FFF2-40B4-BE49-F238E27FC236}">
                <a16:creationId xmlns:a16="http://schemas.microsoft.com/office/drawing/2014/main" id="{410609E1-0878-43DD-81CC-BDA97A48FE1C}"/>
              </a:ext>
            </a:extLst>
          </p:cNvPr>
          <p:cNvSpPr>
            <a:spLocks noGrp="1"/>
          </p:cNvSpPr>
          <p:nvPr>
            <p:ph type="title"/>
          </p:nvPr>
        </p:nvSpPr>
        <p:spPr/>
        <p:txBody>
          <a:bodyPr/>
          <a:lstStyle/>
          <a:p>
            <a:r>
              <a:rPr lang="en-US" dirty="0">
                <a:latin typeface="Franklin Gothic Book" panose="020B0503020102020204" pitchFamily="34" charset="0"/>
              </a:rPr>
              <a:t>Key Performance Indicators</a:t>
            </a:r>
          </a:p>
        </p:txBody>
      </p:sp>
    </p:spTree>
    <p:extLst>
      <p:ext uri="{BB962C8B-B14F-4D97-AF65-F5344CB8AC3E}">
        <p14:creationId xmlns:p14="http://schemas.microsoft.com/office/powerpoint/2010/main" val="3819402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br>
              <a:rPr lang="en-US" dirty="0"/>
            </a:br>
            <a:br>
              <a:rPr lang="en-US" dirty="0"/>
            </a:br>
            <a:br>
              <a:rPr lang="en-US" dirty="0"/>
            </a:br>
            <a:r>
              <a:rPr lang="en-US" dirty="0">
                <a:latin typeface="Franklin Gothic Book" panose="020B0503020102020204" pitchFamily="34" charset="0"/>
              </a:rPr>
              <a:t>Paratransit Vehicles</a:t>
            </a:r>
          </a:p>
        </p:txBody>
      </p:sp>
      <p:pic>
        <p:nvPicPr>
          <p:cNvPr id="6" name="Picture 14" descr="Paratransitfordv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84" y="2207491"/>
            <a:ext cx="2508033" cy="1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2AF9102-87EC-4987-827D-794E565A265E}"/>
              </a:ext>
            </a:extLst>
          </p:cNvPr>
          <p:cNvSpPr txBox="1"/>
          <p:nvPr/>
        </p:nvSpPr>
        <p:spPr>
          <a:xfrm>
            <a:off x="1294359" y="1872294"/>
            <a:ext cx="897682" cy="369332"/>
          </a:xfrm>
          <a:prstGeom prst="rect">
            <a:avLst/>
          </a:prstGeom>
          <a:noFill/>
        </p:spPr>
        <p:txBody>
          <a:bodyPr wrap="none" rtlCol="0">
            <a:spAutoFit/>
          </a:bodyPr>
          <a:lstStyle/>
          <a:p>
            <a:r>
              <a:rPr lang="en-US"/>
              <a:t>Present</a:t>
            </a:r>
          </a:p>
        </p:txBody>
      </p:sp>
      <p:sp>
        <p:nvSpPr>
          <p:cNvPr id="7" name="TextBox 6">
            <a:extLst>
              <a:ext uri="{FF2B5EF4-FFF2-40B4-BE49-F238E27FC236}">
                <a16:creationId xmlns:a16="http://schemas.microsoft.com/office/drawing/2014/main" id="{6C4FDC1B-EE82-4BAC-9772-B0139AF07061}"/>
              </a:ext>
            </a:extLst>
          </p:cNvPr>
          <p:cNvSpPr txBox="1"/>
          <p:nvPr/>
        </p:nvSpPr>
        <p:spPr>
          <a:xfrm>
            <a:off x="6003606" y="1771545"/>
            <a:ext cx="803618" cy="369332"/>
          </a:xfrm>
          <a:prstGeom prst="rect">
            <a:avLst/>
          </a:prstGeom>
          <a:noFill/>
        </p:spPr>
        <p:txBody>
          <a:bodyPr wrap="none" rtlCol="0">
            <a:spAutoFit/>
          </a:bodyPr>
          <a:lstStyle/>
          <a:p>
            <a:r>
              <a:rPr lang="en-US"/>
              <a:t>Future</a:t>
            </a:r>
          </a:p>
        </p:txBody>
      </p:sp>
      <p:pic>
        <p:nvPicPr>
          <p:cNvPr id="1026" name="Picture 2">
            <a:extLst>
              <a:ext uri="{FF2B5EF4-FFF2-40B4-BE49-F238E27FC236}">
                <a16:creationId xmlns:a16="http://schemas.microsoft.com/office/drawing/2014/main" id="{A6A07E0F-2F27-4DB9-9FF3-09EB3F17A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7079" y="2298881"/>
            <a:ext cx="2780145" cy="11747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BEB652-5251-4C8D-9467-07EA03276F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7224" y="2298881"/>
            <a:ext cx="2011651" cy="11747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7EE0219-D1FB-49A7-A689-184FAA40FF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7078" y="3489558"/>
            <a:ext cx="2416521" cy="13813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C980F1DA-DA25-4DDA-B512-E200F5C5A3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3489558"/>
            <a:ext cx="2297506" cy="13133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7BB579E-D910-4A4E-B87D-92B430DAA0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3188" y="3489558"/>
            <a:ext cx="2385687" cy="138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Franklin Gothic Book"/>
              </a:rPr>
              <a:t>Bus Operations</a:t>
            </a:r>
          </a:p>
        </p:txBody>
      </p:sp>
    </p:spTree>
    <p:extLst>
      <p:ext uri="{BB962C8B-B14F-4D97-AF65-F5344CB8AC3E}">
        <p14:creationId xmlns:p14="http://schemas.microsoft.com/office/powerpoint/2010/main" val="680828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Franklin Gothic Book" panose="020B0503020102020204" pitchFamily="34" charset="0"/>
              </a:rPr>
              <a:t>Paratransit Customers</a:t>
            </a:r>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718308" y="1751912"/>
            <a:ext cx="3327481" cy="21644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176" y="1751911"/>
            <a:ext cx="3480047" cy="216448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747" y="3976776"/>
            <a:ext cx="3994951" cy="2379573"/>
          </a:xfrm>
          <a:prstGeom prst="rect">
            <a:avLst/>
          </a:prstGeom>
        </p:spPr>
      </p:pic>
    </p:spTree>
    <p:extLst>
      <p:ext uri="{BB962C8B-B14F-4D97-AF65-F5344CB8AC3E}">
        <p14:creationId xmlns:p14="http://schemas.microsoft.com/office/powerpoint/2010/main" val="269995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Franklin Gothic Book" panose="020B0503020102020204" pitchFamily="34" charset="0"/>
              </a:rPr>
              <a:t>Police Department</a:t>
            </a:r>
            <a:endParaRPr lang="en-US" dirty="0">
              <a:latin typeface="Franklin Gothic Book" panose="020B0503020102020204" pitchFamily="34" charset="0"/>
            </a:endParaRPr>
          </a:p>
        </p:txBody>
      </p:sp>
    </p:spTree>
    <p:extLst>
      <p:ext uri="{BB962C8B-B14F-4D97-AF65-F5344CB8AC3E}">
        <p14:creationId xmlns:p14="http://schemas.microsoft.com/office/powerpoint/2010/main" val="1442835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0" y="1761201"/>
            <a:ext cx="3331761" cy="4188410"/>
          </a:xfrm>
        </p:spPr>
        <p:txBody>
          <a:bodyPr/>
          <a:lstStyle/>
          <a:p>
            <a:r>
              <a:rPr lang="EN-US" altLang="EN-US" dirty="0"/>
              <a:t>Rail Operations – Uniformed Police and Fare Enforcement</a:t>
            </a:r>
            <a:r>
              <a:rPr lang="en-US" altLang="EN-US" dirty="0"/>
              <a:t> Officers</a:t>
            </a:r>
            <a:endParaRPr lang="EN-US" altLang="EN-US" dirty="0"/>
          </a:p>
          <a:p>
            <a:r>
              <a:rPr lang="EN-US" altLang="EN-US" dirty="0"/>
              <a:t>Patrol Operations – </a:t>
            </a:r>
            <a:r>
              <a:rPr lang="en-US" altLang="EN-US" dirty="0"/>
              <a:t>Uniformed </a:t>
            </a:r>
            <a:r>
              <a:rPr lang="EN-US" altLang="EN-US" dirty="0"/>
              <a:t>Police and </a:t>
            </a:r>
            <a:r>
              <a:rPr lang="en-US" altLang="EN-US" dirty="0"/>
              <a:t>U</a:t>
            </a:r>
            <a:r>
              <a:rPr lang="EN-US" altLang="EN-US" dirty="0"/>
              <a:t>ndercover </a:t>
            </a:r>
            <a:r>
              <a:rPr lang="en-US" altLang="EN-US" dirty="0"/>
              <a:t>O</a:t>
            </a:r>
            <a:r>
              <a:rPr lang="EN-US" altLang="EN-US" dirty="0"/>
              <a:t>perations </a:t>
            </a:r>
            <a:endParaRPr lang="EN-US" altLang="en-US" dirty="0"/>
          </a:p>
          <a:p>
            <a:r>
              <a:rPr lang="EN-US" altLang="EN-US" dirty="0"/>
              <a:t>Criminal Investigations – </a:t>
            </a:r>
            <a:r>
              <a:rPr lang="en-US" altLang="EN-US" dirty="0"/>
              <a:t>I</a:t>
            </a:r>
            <a:r>
              <a:rPr lang="EN-US" altLang="EN-US" dirty="0"/>
              <a:t>nvestigat</a:t>
            </a:r>
            <a:r>
              <a:rPr lang="en-US" altLang="EN-US" dirty="0"/>
              <a:t>e </a:t>
            </a:r>
            <a:r>
              <a:rPr lang="EN-US" altLang="EN-US" dirty="0"/>
              <a:t>crime</a:t>
            </a:r>
            <a:r>
              <a:rPr lang="en-US" altLang="EN-US" dirty="0"/>
              <a:t>s against persons and property and</a:t>
            </a:r>
            <a:r>
              <a:rPr lang="EN-US" altLang="EN-US" dirty="0"/>
              <a:t> intelligence analysis</a:t>
            </a:r>
          </a:p>
          <a:p>
            <a:r>
              <a:rPr lang="EN-US" altLang="EN-US" dirty="0"/>
              <a:t>Emergency Preparedness – emergency and disaster planning</a:t>
            </a:r>
          </a:p>
          <a:p>
            <a:endParaRPr lang="en-US" dirty="0"/>
          </a:p>
        </p:txBody>
      </p:sp>
      <p:sp>
        <p:nvSpPr>
          <p:cNvPr id="3" name="Title 2"/>
          <p:cNvSpPr>
            <a:spLocks noGrp="1"/>
          </p:cNvSpPr>
          <p:nvPr>
            <p:ph type="title"/>
          </p:nvPr>
        </p:nvSpPr>
        <p:spPr/>
        <p:txBody>
          <a:bodyPr/>
          <a:lstStyle/>
          <a:p>
            <a:r>
              <a:rPr lang="EN-US" dirty="0">
                <a:latin typeface="Franklin Gothic Book" panose="020B0503020102020204" pitchFamily="34" charset="0"/>
              </a:rPr>
              <a:t>Police Department Operations</a:t>
            </a:r>
            <a:endParaRPr lang="en-US" dirty="0">
              <a:latin typeface="Franklin Gothic Book" panose="020B0503020102020204" pitchFamily="34" charset="0"/>
            </a:endParaRPr>
          </a:p>
        </p:txBody>
      </p:sp>
      <p:pic>
        <p:nvPicPr>
          <p:cNvPr id="4" name="Picture 2" descr="3Q4A8796.JPG"/>
          <p:cNvPicPr>
            <a:picLocks noChangeAspect="1" noChangeArrowheads="1"/>
          </p:cNvPicPr>
          <p:nvPr/>
        </p:nvPicPr>
        <p:blipFill>
          <a:blip r:embed="rId2">
            <a:extLst/>
          </a:blip>
          <a:srcRect/>
          <a:stretch>
            <a:fillRect/>
          </a:stretch>
        </p:blipFill>
        <p:spPr bwMode="auto">
          <a:xfrm>
            <a:off x="4612105" y="2061410"/>
            <a:ext cx="3457074" cy="3473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040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1" y="2001327"/>
            <a:ext cx="3349014" cy="3948283"/>
          </a:xfrm>
        </p:spPr>
        <p:txBody>
          <a:bodyPr/>
          <a:lstStyle/>
          <a:p>
            <a:r>
              <a:rPr lang="EN-US" altLang="EN-US" dirty="0"/>
              <a:t>Explosive Detection Canine and Motorcycle Officers</a:t>
            </a:r>
          </a:p>
          <a:p>
            <a:r>
              <a:rPr lang="EN-US" altLang="EN-US" dirty="0"/>
              <a:t>Community Policing</a:t>
            </a:r>
          </a:p>
          <a:p>
            <a:r>
              <a:rPr lang="en-US" altLang="EN-US" dirty="0"/>
              <a:t>Visible </a:t>
            </a:r>
            <a:r>
              <a:rPr lang="EN-US" altLang="EN-US" dirty="0"/>
              <a:t>Intermodal Protection Response</a:t>
            </a:r>
            <a:r>
              <a:rPr lang="en-US" altLang="EN-US" dirty="0"/>
              <a:t>(VIPR)</a:t>
            </a:r>
            <a:r>
              <a:rPr lang="EN-US" altLang="EN-US" dirty="0"/>
              <a:t> Teams</a:t>
            </a:r>
          </a:p>
          <a:p>
            <a:r>
              <a:rPr lang="EN-US" altLang="EN-US" dirty="0"/>
              <a:t>Security Cameras at Rail Stations and on buses</a:t>
            </a:r>
          </a:p>
          <a:p>
            <a:r>
              <a:rPr lang="EN-US" altLang="EN-US" dirty="0"/>
              <a:t>Customer Service Events </a:t>
            </a:r>
          </a:p>
          <a:p>
            <a:endParaRPr lang="en-US" altLang="en-US" dirty="0"/>
          </a:p>
          <a:p>
            <a:endParaRPr lang="en-US" dirty="0"/>
          </a:p>
        </p:txBody>
      </p:sp>
      <p:sp>
        <p:nvSpPr>
          <p:cNvPr id="3" name="Title 2"/>
          <p:cNvSpPr>
            <a:spLocks noGrp="1"/>
          </p:cNvSpPr>
          <p:nvPr>
            <p:ph type="title"/>
          </p:nvPr>
        </p:nvSpPr>
        <p:spPr/>
        <p:txBody>
          <a:bodyPr/>
          <a:lstStyle/>
          <a:p>
            <a:r>
              <a:rPr lang="EN-US" altLang="EN-US" dirty="0">
                <a:latin typeface="Franklin Gothic Book" panose="020B0503020102020204" pitchFamily="34" charset="0"/>
              </a:rPr>
              <a:t>Police Department Operations</a:t>
            </a:r>
            <a:endParaRPr lang="en-US" dirty="0">
              <a:latin typeface="Franklin Gothic Book" panose="020B0503020102020204" pitchFamily="34" charset="0"/>
            </a:endParaRPr>
          </a:p>
        </p:txBody>
      </p:sp>
      <p:pic>
        <p:nvPicPr>
          <p:cNvPr id="4" name="Picture 3" descr="IMG_3918.JPG"/>
          <p:cNvPicPr>
            <a:picLocks noChangeAspect="1"/>
          </p:cNvPicPr>
          <p:nvPr/>
        </p:nvPicPr>
        <p:blipFill>
          <a:blip r:embed="rId3"/>
          <a:stretch>
            <a:fillRect/>
          </a:stretch>
        </p:blipFill>
        <p:spPr>
          <a:xfrm>
            <a:off x="5336876" y="1704975"/>
            <a:ext cx="2743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descr="ARGO.jpg"/>
          <p:cNvPicPr>
            <a:picLocks noChangeAspect="1" noChangeArrowheads="1"/>
          </p:cNvPicPr>
          <p:nvPr/>
        </p:nvPicPr>
        <p:blipFill>
          <a:blip r:embed="rId4"/>
          <a:stretch>
            <a:fillRect/>
          </a:stretch>
        </p:blipFill>
        <p:spPr>
          <a:xfrm>
            <a:off x="4948687" y="4095750"/>
            <a:ext cx="3530266" cy="1985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3031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6771D-1FEA-4DD8-98ED-7AA09238F52F}"/>
              </a:ext>
            </a:extLst>
          </p:cNvPr>
          <p:cNvSpPr>
            <a:spLocks noGrp="1"/>
          </p:cNvSpPr>
          <p:nvPr>
            <p:ph sz="quarter" idx="10"/>
          </p:nvPr>
        </p:nvSpPr>
        <p:spPr>
          <a:xfrm>
            <a:off x="636390" y="1517300"/>
            <a:ext cx="7976387" cy="4432311"/>
          </a:xfrm>
        </p:spPr>
        <p:txBody>
          <a:bodyPr/>
          <a:lstStyle/>
          <a:p>
            <a:r>
              <a:rPr lang="en-US" sz="1800" dirty="0"/>
              <a:t>Assign officers to West End and adjacent areas within CBD </a:t>
            </a:r>
          </a:p>
          <a:p>
            <a:r>
              <a:rPr lang="en-US" sz="1800" dirty="0"/>
              <a:t>Hired 35 Security Guards for presence on DART trains for visible deterrence to crime and increased presence</a:t>
            </a:r>
          </a:p>
          <a:p>
            <a:r>
              <a:rPr lang="en-US" sz="1800" dirty="0"/>
              <a:t>Deployed 100% coverage on trains by March 2018</a:t>
            </a:r>
          </a:p>
          <a:p>
            <a:r>
              <a:rPr lang="en-US" sz="1800" dirty="0"/>
              <a:t>Provided additional security cameras to high activity locations by May 2018</a:t>
            </a:r>
          </a:p>
          <a:p>
            <a:r>
              <a:rPr lang="en-US" sz="1800" dirty="0"/>
              <a:t>Installation of security cameras on 139 of 163 trains as of February 15, 2019  (Complete installation of security cameras 2020)</a:t>
            </a:r>
          </a:p>
          <a:p>
            <a:r>
              <a:rPr lang="en-US" sz="1800" dirty="0"/>
              <a:t>Increased coordination with municipal police departments within service area </a:t>
            </a:r>
          </a:p>
          <a:p>
            <a:r>
              <a:rPr lang="en-US" sz="1800" dirty="0"/>
              <a:t>Implemented communication protocol to inform Board members of serious incidents involving DART or its passengers </a:t>
            </a:r>
          </a:p>
          <a:p>
            <a:r>
              <a:rPr lang="en-US" sz="1800" dirty="0"/>
              <a:t>Evaluate bus routes and transit facilities to enhance security </a:t>
            </a:r>
          </a:p>
          <a:p>
            <a:r>
              <a:rPr lang="en-US" sz="1800" dirty="0"/>
              <a:t>Implement environmental design improvements to enhance security</a:t>
            </a:r>
          </a:p>
          <a:p>
            <a:r>
              <a:rPr lang="en-US" sz="1800" dirty="0"/>
              <a:t>Implement a communication and messaging strategy on security initiatives</a:t>
            </a:r>
          </a:p>
        </p:txBody>
      </p:sp>
      <p:sp>
        <p:nvSpPr>
          <p:cNvPr id="3" name="Title 2">
            <a:extLst>
              <a:ext uri="{FF2B5EF4-FFF2-40B4-BE49-F238E27FC236}">
                <a16:creationId xmlns:a16="http://schemas.microsoft.com/office/drawing/2014/main" id="{1B76A117-86F5-4F42-8C69-03718F4BF2F3}"/>
              </a:ext>
            </a:extLst>
          </p:cNvPr>
          <p:cNvSpPr>
            <a:spLocks noGrp="1"/>
          </p:cNvSpPr>
          <p:nvPr>
            <p:ph type="title"/>
          </p:nvPr>
        </p:nvSpPr>
        <p:spPr/>
        <p:txBody>
          <a:bodyPr/>
          <a:lstStyle/>
          <a:p>
            <a:r>
              <a:rPr lang="en-US" dirty="0">
                <a:latin typeface="Franklin Gothic Book" panose="020B0503020102020204" pitchFamily="34" charset="0"/>
              </a:rPr>
              <a:t>Police Department </a:t>
            </a:r>
            <a:br>
              <a:rPr lang="en-US" dirty="0">
                <a:latin typeface="Franklin Gothic Book" panose="020B0503020102020204" pitchFamily="34" charset="0"/>
              </a:rPr>
            </a:br>
            <a:r>
              <a:rPr lang="en-US" dirty="0">
                <a:latin typeface="Franklin Gothic Book" panose="020B0503020102020204" pitchFamily="34" charset="0"/>
              </a:rPr>
              <a:t>Security Goals 2018 - 2019</a:t>
            </a:r>
          </a:p>
        </p:txBody>
      </p:sp>
    </p:spTree>
    <p:extLst>
      <p:ext uri="{BB962C8B-B14F-4D97-AF65-F5344CB8AC3E}">
        <p14:creationId xmlns:p14="http://schemas.microsoft.com/office/powerpoint/2010/main" val="258172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Franklin Gothic Book" panose="020B0503020102020204" pitchFamily="34" charset="0"/>
                <a:cs typeface="Arial"/>
              </a:rPr>
              <a:t>Service in the Community</a:t>
            </a:r>
            <a:endParaRPr lang="en-US" dirty="0">
              <a:latin typeface="Franklin Gothic Book" panose="020B0503020102020204" pitchFamily="34" charset="0"/>
            </a:endParaRPr>
          </a:p>
        </p:txBody>
      </p:sp>
      <p:pic>
        <p:nvPicPr>
          <p:cNvPr id="4" name="Content Placeholder 3" descr="Street.jpg"/>
          <p:cNvPicPr>
            <a:picLocks noGrp="1" noChangeAspect="1"/>
          </p:cNvPicPr>
          <p:nvPr>
            <p:ph sz="quarter" idx="10"/>
          </p:nvPr>
        </p:nvPicPr>
        <p:blipFill>
          <a:blip r:embed="rId2"/>
          <a:stretch>
            <a:fillRect/>
          </a:stretch>
        </p:blipFill>
        <p:spPr>
          <a:xfrm>
            <a:off x="628650" y="2466975"/>
            <a:ext cx="3779447" cy="2910089"/>
          </a:xfrm>
          <a:prstGeom prst="rect">
            <a:avLst/>
          </a:prstGeom>
        </p:spPr>
      </p:pic>
      <p:pic>
        <p:nvPicPr>
          <p:cNvPr id="5" name="Picture 4" descr="Thanksgiving Event.jpg"/>
          <p:cNvPicPr>
            <a:picLocks noChangeAspect="1"/>
          </p:cNvPicPr>
          <p:nvPr/>
        </p:nvPicPr>
        <p:blipFill>
          <a:blip r:embed="rId3"/>
          <a:stretch>
            <a:fillRect/>
          </a:stretch>
        </p:blipFill>
        <p:spPr>
          <a:xfrm>
            <a:off x="4787660" y="2466975"/>
            <a:ext cx="3594340" cy="2910089"/>
          </a:xfrm>
          <a:prstGeom prst="rect">
            <a:avLst/>
          </a:prstGeom>
        </p:spPr>
      </p:pic>
    </p:spTree>
    <p:extLst>
      <p:ext uri="{BB962C8B-B14F-4D97-AF65-F5344CB8AC3E}">
        <p14:creationId xmlns:p14="http://schemas.microsoft.com/office/powerpoint/2010/main" val="3471496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Franklin Gothic Book" panose="020B0503020102020204" pitchFamily="34" charset="0"/>
              </a:rPr>
              <a:t>Service in the Community</a:t>
            </a:r>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715994" y="1759788"/>
            <a:ext cx="3528204" cy="279427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7725" y="1759788"/>
            <a:ext cx="3709387" cy="2794277"/>
          </a:xfrm>
          <a:prstGeom prst="rect">
            <a:avLst/>
          </a:prstGeom>
        </p:spPr>
      </p:pic>
      <p:sp>
        <p:nvSpPr>
          <p:cNvPr id="6" name="Rectangle 5"/>
          <p:cNvSpPr/>
          <p:nvPr/>
        </p:nvSpPr>
        <p:spPr>
          <a:xfrm rot="10800000" flipV="1">
            <a:off x="1478942" y="4916328"/>
            <a:ext cx="5804452" cy="923330"/>
          </a:xfrm>
          <a:prstGeom prst="rect">
            <a:avLst/>
          </a:prstGeom>
        </p:spPr>
        <p:txBody>
          <a:bodyPr wrap="square">
            <a:spAutoFit/>
          </a:bodyPr>
          <a:lstStyle/>
          <a:p>
            <a:pPr algn="just"/>
            <a:r>
              <a:rPr lang="en-US" b="1" dirty="0"/>
              <a:t>First day of school at the Young Men’s Leadership Academy at Florence Middle School. DART Chief of Police and Officers participate in welcoming students back  to school. </a:t>
            </a:r>
          </a:p>
        </p:txBody>
      </p:sp>
    </p:spTree>
    <p:extLst>
      <p:ext uri="{BB962C8B-B14F-4D97-AF65-F5344CB8AC3E}">
        <p14:creationId xmlns:p14="http://schemas.microsoft.com/office/powerpoint/2010/main" val="1504617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80" y="1811041"/>
            <a:ext cx="3595456" cy="38085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1037" y="607023"/>
            <a:ext cx="3577701" cy="28053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037" y="3630967"/>
            <a:ext cx="3577701" cy="2352583"/>
          </a:xfrm>
          <a:prstGeom prst="rect">
            <a:avLst/>
          </a:prstGeom>
        </p:spPr>
      </p:pic>
    </p:spTree>
    <p:extLst>
      <p:ext uri="{BB962C8B-B14F-4D97-AF65-F5344CB8AC3E}">
        <p14:creationId xmlns:p14="http://schemas.microsoft.com/office/powerpoint/2010/main" val="872043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latin typeface="Franklin Gothic Book" panose="020B0503020102020204" pitchFamily="34" charset="0"/>
                <a:cs typeface="Arial" panose="020B0604020202020204" pitchFamily="34" charset="0"/>
              </a:rPr>
              <a:t>Police Department Operations</a:t>
            </a:r>
            <a:br>
              <a:rPr lang="en-US" altLang="en-US" dirty="0">
                <a:latin typeface="Franklin Gothic Book" panose="020B0503020102020204" pitchFamily="34" charset="0"/>
                <a:cs typeface="Arial" panose="020B0604020202020204" pitchFamily="34" charset="0"/>
              </a:rPr>
            </a:br>
            <a:r>
              <a:rPr lang="EN-US" altLang="EN-US" dirty="0">
                <a:solidFill>
                  <a:srgbClr val="000000"/>
                </a:solidFill>
                <a:latin typeface="Franklin Gothic Book" panose="020B0503020102020204" pitchFamily="34" charset="0"/>
                <a:cs typeface="Arial" panose="020B0604020202020204" pitchFamily="34" charset="0"/>
              </a:rPr>
              <a:t>E-Alerts</a:t>
            </a:r>
            <a:r>
              <a:rPr lang="EN-US" altLang="EN-US" dirty="0">
                <a:latin typeface="Franklin Gothic Book" panose="020B0503020102020204" pitchFamily="34" charset="0"/>
                <a:cs typeface="Arial" panose="020B0604020202020204" pitchFamily="34" charset="0"/>
              </a:rPr>
              <a:t> App </a:t>
            </a:r>
            <a:r>
              <a:rPr lang="en-US" altLang="EN-US" dirty="0">
                <a:latin typeface="Franklin Gothic Book" panose="020B0503020102020204" pitchFamily="34" charset="0"/>
                <a:cs typeface="Arial" panose="020B0604020202020204" pitchFamily="34" charset="0"/>
              </a:rPr>
              <a:t>Rollout </a:t>
            </a:r>
            <a:r>
              <a:rPr lang="EN-US" altLang="EN-US" dirty="0">
                <a:latin typeface="Franklin Gothic Book" panose="020B0503020102020204" pitchFamily="34" charset="0"/>
                <a:cs typeface="Arial" panose="020B0604020202020204" pitchFamily="34" charset="0"/>
              </a:rPr>
              <a:t>2017</a:t>
            </a:r>
            <a:endParaRPr lang="en-US" dirty="0">
              <a:latin typeface="Franklin Gothic Book" panose="020B0503020102020204" pitchFamily="34" charset="0"/>
            </a:endParaRPr>
          </a:p>
        </p:txBody>
      </p:sp>
      <p:pic>
        <p:nvPicPr>
          <p:cNvPr id="4" name="Content Placeholder 3" descr="DARTPoliceAppExample02 (2).png"/>
          <p:cNvPicPr>
            <a:picLocks noGrp="1" noChangeAspect="1"/>
          </p:cNvPicPr>
          <p:nvPr>
            <p:ph sz="quarter" idx="10"/>
          </p:nvPr>
        </p:nvPicPr>
        <p:blipFill>
          <a:blip r:embed="rId2">
            <a:extLst/>
          </a:blip>
          <a:stretch>
            <a:fillRect/>
          </a:stretch>
        </p:blipFill>
        <p:spPr>
          <a:xfrm>
            <a:off x="3365845" y="1760538"/>
            <a:ext cx="2480573" cy="4189412"/>
          </a:xfrm>
          <a:effectLst>
            <a:outerShdw blurRad="190500" dist="50800" dir="2700000">
              <a:srgbClr val="000000">
                <a:alpha val="75000"/>
              </a:srgbClr>
            </a:outerShdw>
          </a:effectLst>
        </p:spPr>
      </p:pic>
    </p:spTree>
    <p:extLst>
      <p:ext uri="{BB962C8B-B14F-4D97-AF65-F5344CB8AC3E}">
        <p14:creationId xmlns:p14="http://schemas.microsoft.com/office/powerpoint/2010/main" val="26850992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latin typeface="Franklin Gothic Book" panose="020B0503020102020204" pitchFamily="34" charset="0"/>
                <a:cs typeface="Arial" panose="020B0604020202020204" pitchFamily="34" charset="0"/>
              </a:rPr>
              <a:t>Security on Light Rail Vehicles</a:t>
            </a:r>
            <a:endParaRPr lang="en-US" dirty="0">
              <a:latin typeface="Franklin Gothic Book" panose="020B0503020102020204" pitchFamily="34" charset="0"/>
            </a:endParaRPr>
          </a:p>
        </p:txBody>
      </p:sp>
      <p:pic>
        <p:nvPicPr>
          <p:cNvPr id="4" name="Content Placeholder 5"/>
          <p:cNvPicPr>
            <a:picLocks noGrp="1" noChangeAspect="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552092" y="1760538"/>
            <a:ext cx="4114799" cy="4189412"/>
          </a:xfrm>
        </p:spPr>
      </p:pic>
      <p:sp>
        <p:nvSpPr>
          <p:cNvPr id="5" name="Rectangle 4"/>
          <p:cNvSpPr/>
          <p:nvPr/>
        </p:nvSpPr>
        <p:spPr>
          <a:xfrm>
            <a:off x="4873925" y="1760539"/>
            <a:ext cx="3677892" cy="4093428"/>
          </a:xfrm>
          <a:prstGeom prst="rect">
            <a:avLst/>
          </a:prstGeom>
        </p:spPr>
        <p:txBody>
          <a:bodyPr wrap="square">
            <a:spAutoFit/>
          </a:bodyPr>
          <a:lstStyle/>
          <a:p>
            <a:pPr lvl="1">
              <a:defRPr/>
            </a:pPr>
            <a:r>
              <a:rPr lang="en-US" sz="2000" dirty="0"/>
              <a:t>Phase I installation of cameras on the first </a:t>
            </a:r>
            <a:r>
              <a:rPr lang="EN-US" sz="2000" dirty="0"/>
              <a:t>48 Light Rail Vehicles </a:t>
            </a:r>
            <a:r>
              <a:rPr lang="en-US" sz="2000" dirty="0"/>
              <a:t>completed February 2018.</a:t>
            </a:r>
            <a:r>
              <a:rPr lang="EN-US" sz="2000" dirty="0"/>
              <a:t>  </a:t>
            </a:r>
            <a:r>
              <a:rPr lang="en-US" sz="2000" dirty="0"/>
              <a:t>Phases II and III to be completed in 2019 and 2020.</a:t>
            </a:r>
            <a:endParaRPr lang="EN-US" sz="2000" dirty="0"/>
          </a:p>
          <a:p>
            <a:pPr lvl="1">
              <a:defRPr/>
            </a:pPr>
            <a:endParaRPr lang="en-US" sz="2000" dirty="0"/>
          </a:p>
          <a:p>
            <a:pPr lvl="1">
              <a:defRPr/>
            </a:pPr>
            <a:r>
              <a:rPr lang="en-US" sz="2000" dirty="0"/>
              <a:t>New camera system will interface with </a:t>
            </a:r>
            <a:r>
              <a:rPr lang="EN-US" sz="2000" dirty="0"/>
              <a:t>the current video system </a:t>
            </a:r>
            <a:r>
              <a:rPr lang="en-US" sz="2000" dirty="0"/>
              <a:t>at stations. </a:t>
            </a:r>
            <a:r>
              <a:rPr lang="EN-US" sz="2000" dirty="0"/>
              <a:t> </a:t>
            </a:r>
            <a:r>
              <a:rPr lang="en-US" sz="2000" dirty="0"/>
              <a:t>Camera features include</a:t>
            </a:r>
            <a:r>
              <a:rPr lang="EN-US" sz="2000" dirty="0"/>
              <a:t> 180° panoramic views and 360° surround views. </a:t>
            </a:r>
          </a:p>
        </p:txBody>
      </p:sp>
    </p:spTree>
    <p:extLst>
      <p:ext uri="{BB962C8B-B14F-4D97-AF65-F5344CB8AC3E}">
        <p14:creationId xmlns:p14="http://schemas.microsoft.com/office/powerpoint/2010/main" val="2344979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6FBF-BBCC-418D-B929-48A5E94C2F9B}"/>
              </a:ext>
            </a:extLst>
          </p:cNvPr>
          <p:cNvSpPr>
            <a:spLocks noGrp="1"/>
          </p:cNvSpPr>
          <p:nvPr>
            <p:ph type="body" sz="quarter" idx="14"/>
          </p:nvPr>
        </p:nvSpPr>
        <p:spPr>
          <a:xfrm>
            <a:off x="97299" y="1871653"/>
            <a:ext cx="4829875" cy="4310367"/>
          </a:xfrm>
        </p:spPr>
        <p:txBody>
          <a:bodyPr vert="horz" lIns="91440" tIns="45720" rIns="91440" bIns="45720" rtlCol="0" anchor="t">
            <a:noAutofit/>
          </a:bodyPr>
          <a:lstStyle/>
          <a:p>
            <a:pPr marL="0" indent="0">
              <a:buNone/>
            </a:pPr>
            <a:endParaRPr lang="en-US" sz="2800" b="1" dirty="0">
              <a:solidFill>
                <a:schemeClr val="accent1">
                  <a:lumMod val="75000"/>
                </a:schemeClr>
              </a:solidFill>
              <a:latin typeface="Calibri"/>
              <a:cs typeface="Calibri"/>
            </a:endParaRPr>
          </a:p>
          <a:p>
            <a:r>
              <a:rPr lang="en-US" b="1" dirty="0">
                <a:latin typeface="Calibri"/>
                <a:cs typeface="Calibri"/>
              </a:rPr>
              <a:t>184 Million Annual Budget</a:t>
            </a:r>
            <a:endParaRPr lang="en-US" dirty="0">
              <a:cs typeface="Calibri"/>
            </a:endParaRPr>
          </a:p>
          <a:p>
            <a:r>
              <a:rPr lang="en-US" b="1" dirty="0">
                <a:latin typeface="Calibri"/>
                <a:cs typeface="Calibri"/>
              </a:rPr>
              <a:t>Operate 158 Bus Routes</a:t>
            </a:r>
            <a:endParaRPr lang="en-US" dirty="0"/>
          </a:p>
          <a:p>
            <a:r>
              <a:rPr lang="en-US" b="1" dirty="0">
                <a:latin typeface="Calibri"/>
                <a:cs typeface="Calibri"/>
              </a:rPr>
              <a:t>Average 122,300 passenger trips per day</a:t>
            </a:r>
            <a:endParaRPr lang="en-US" dirty="0"/>
          </a:p>
          <a:p>
            <a:r>
              <a:rPr lang="en-US" b="1" dirty="0">
                <a:latin typeface="Calibri"/>
                <a:cs typeface="Calibri"/>
              </a:rPr>
              <a:t>1,797 employees in Bus Operations</a:t>
            </a:r>
          </a:p>
          <a:p>
            <a:r>
              <a:rPr lang="en-US" b="1" dirty="0">
                <a:latin typeface="Calibri"/>
                <a:cs typeface="Calibri"/>
              </a:rPr>
              <a:t>Service 11,270 Bus Stops</a:t>
            </a:r>
          </a:p>
          <a:p>
            <a:r>
              <a:rPr lang="en-US" b="1" dirty="0">
                <a:latin typeface="Calibri"/>
                <a:cs typeface="Calibri"/>
              </a:rPr>
              <a:t>Perform maintenance on all Buses and Non-Revenue fleet of vehicles</a:t>
            </a:r>
          </a:p>
          <a:p>
            <a:pPr marL="0" indent="0">
              <a:buNone/>
            </a:pPr>
            <a:endParaRPr lang="en-US" b="1" dirty="0">
              <a:cs typeface="Calibri"/>
            </a:endParaRPr>
          </a:p>
        </p:txBody>
      </p:sp>
      <p:sp>
        <p:nvSpPr>
          <p:cNvPr id="3" name="Text Placeholder 2">
            <a:extLst>
              <a:ext uri="{FF2B5EF4-FFF2-40B4-BE49-F238E27FC236}">
                <a16:creationId xmlns:a16="http://schemas.microsoft.com/office/drawing/2014/main" id="{37863AA2-A285-46B0-B115-32D3BE31C2DC}"/>
              </a:ext>
            </a:extLst>
          </p:cNvPr>
          <p:cNvSpPr>
            <a:spLocks noGrp="1"/>
          </p:cNvSpPr>
          <p:nvPr>
            <p:ph type="body" sz="quarter" idx="15"/>
          </p:nvPr>
        </p:nvSpPr>
        <p:spPr/>
        <p:txBody>
          <a:bodyPr/>
          <a:lstStyle/>
          <a:p>
            <a:r>
              <a:rPr lang="en-US" dirty="0">
                <a:latin typeface="Franklin Gothic Book" panose="020B0503020102020204" pitchFamily="34" charset="0"/>
              </a:rPr>
              <a:t>Bus Operations</a:t>
            </a:r>
          </a:p>
        </p:txBody>
      </p:sp>
    </p:spTree>
    <p:extLst>
      <p:ext uri="{BB962C8B-B14F-4D97-AF65-F5344CB8AC3E}">
        <p14:creationId xmlns:p14="http://schemas.microsoft.com/office/powerpoint/2010/main" val="1064853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spcAft>
                <a:spcPts val="0"/>
              </a:spcAft>
              <a:defRPr/>
            </a:pPr>
            <a:r>
              <a:rPr lang="en-US" sz="2400" dirty="0"/>
              <a:t>Police Communication with Customers</a:t>
            </a:r>
          </a:p>
          <a:p>
            <a:pPr lvl="1">
              <a:spcAft>
                <a:spcPts val="0"/>
              </a:spcAft>
              <a:defRPr/>
            </a:pPr>
            <a:r>
              <a:rPr lang="en-US" sz="2200" dirty="0">
                <a:cs typeface="Times New Roman" pitchFamily="18" charset="0"/>
              </a:rPr>
              <a:t>Twitter (only used by Media Relations)</a:t>
            </a:r>
          </a:p>
          <a:p>
            <a:pPr lvl="1">
              <a:spcAft>
                <a:spcPts val="0"/>
              </a:spcAft>
              <a:defRPr/>
            </a:pPr>
            <a:r>
              <a:rPr lang="en-US" sz="2200" dirty="0">
                <a:cs typeface="Times New Roman" pitchFamily="18" charset="0"/>
              </a:rPr>
              <a:t>Facebook (only used by Media Relations)</a:t>
            </a:r>
          </a:p>
          <a:p>
            <a:pPr lvl="1">
              <a:spcAft>
                <a:spcPts val="0"/>
              </a:spcAft>
              <a:defRPr/>
            </a:pPr>
            <a:r>
              <a:rPr lang="en-US" sz="2200" dirty="0">
                <a:cs typeface="Times New Roman" pitchFamily="18" charset="0"/>
              </a:rPr>
              <a:t>Customer Interaction on trains, bus and platforms</a:t>
            </a:r>
          </a:p>
          <a:p>
            <a:pPr lvl="1">
              <a:spcAft>
                <a:spcPts val="0"/>
              </a:spcAft>
              <a:defRPr/>
            </a:pPr>
            <a:r>
              <a:rPr lang="en-US" sz="2200" dirty="0">
                <a:cs typeface="Times New Roman" pitchFamily="18" charset="0"/>
              </a:rPr>
              <a:t>www.dart.org</a:t>
            </a:r>
          </a:p>
          <a:p>
            <a:pPr lvl="1">
              <a:spcAft>
                <a:spcPts val="0"/>
              </a:spcAft>
              <a:defRPr/>
            </a:pPr>
            <a:r>
              <a:rPr lang="en-US" sz="2200" dirty="0">
                <a:cs typeface="Times New Roman" pitchFamily="18" charset="0"/>
              </a:rPr>
              <a:t>You Tube</a:t>
            </a:r>
          </a:p>
          <a:p>
            <a:pPr lvl="1">
              <a:spcAft>
                <a:spcPts val="0"/>
              </a:spcAft>
              <a:defRPr/>
            </a:pPr>
            <a:r>
              <a:rPr lang="en-US" sz="2200" dirty="0">
                <a:cs typeface="Times New Roman" pitchFamily="18" charset="0"/>
              </a:rPr>
              <a:t>Texting</a:t>
            </a:r>
          </a:p>
          <a:p>
            <a:pPr>
              <a:spcAft>
                <a:spcPts val="0"/>
              </a:spcAft>
              <a:defRPr/>
            </a:pPr>
            <a:r>
              <a:rPr lang="en-US" sz="2400" dirty="0"/>
              <a:t>Communication to Community Partners</a:t>
            </a:r>
          </a:p>
          <a:p>
            <a:pPr lvl="1">
              <a:spcAft>
                <a:spcPts val="0"/>
              </a:spcAft>
              <a:defRPr/>
            </a:pPr>
            <a:r>
              <a:rPr lang="en-US" sz="2200" dirty="0">
                <a:cs typeface="Times New Roman" pitchFamily="18" charset="0"/>
              </a:rPr>
              <a:t>Weekly/monthly meetings</a:t>
            </a:r>
          </a:p>
          <a:p>
            <a:pPr lvl="1">
              <a:spcAft>
                <a:spcPts val="0"/>
              </a:spcAft>
              <a:defRPr/>
            </a:pPr>
            <a:r>
              <a:rPr lang="en-US" sz="2200" dirty="0">
                <a:cs typeface="Times New Roman" pitchFamily="18" charset="0"/>
              </a:rPr>
              <a:t>Representatives to Service Area cities police</a:t>
            </a:r>
          </a:p>
          <a:p>
            <a:pPr lvl="1">
              <a:spcAft>
                <a:spcPts val="0"/>
              </a:spcAft>
              <a:defRPr/>
            </a:pPr>
            <a:r>
              <a:rPr lang="en-US" sz="2200" dirty="0">
                <a:cs typeface="Times New Roman" pitchFamily="18" charset="0"/>
              </a:rPr>
              <a:t>Task Force meetings</a:t>
            </a:r>
          </a:p>
          <a:p>
            <a:pPr lvl="1">
              <a:spcAft>
                <a:spcPts val="0"/>
              </a:spcAft>
              <a:defRPr/>
            </a:pPr>
            <a:r>
              <a:rPr lang="en-US" sz="2200" dirty="0">
                <a:cs typeface="Times New Roman" pitchFamily="18" charset="0"/>
              </a:rPr>
              <a:t>Peer and supervisor meetings</a:t>
            </a:r>
          </a:p>
          <a:p>
            <a:pPr lvl="1">
              <a:spcAft>
                <a:spcPts val="0"/>
              </a:spcAft>
              <a:defRPr/>
            </a:pPr>
            <a:endParaRPr lang="en-US" dirty="0"/>
          </a:p>
          <a:p>
            <a:endParaRPr lang="en-US" dirty="0"/>
          </a:p>
        </p:txBody>
      </p:sp>
      <p:sp>
        <p:nvSpPr>
          <p:cNvPr id="3" name="Title 2"/>
          <p:cNvSpPr>
            <a:spLocks noGrp="1"/>
          </p:cNvSpPr>
          <p:nvPr>
            <p:ph type="title"/>
          </p:nvPr>
        </p:nvSpPr>
        <p:spPr/>
        <p:txBody>
          <a:bodyPr/>
          <a:lstStyle/>
          <a:p>
            <a:r>
              <a:rPr lang="EN-US" altLang="EN-US" dirty="0">
                <a:latin typeface="Franklin Gothic Book" panose="020B0503020102020204" pitchFamily="34" charset="0"/>
              </a:rPr>
              <a:t>Police Department Operations</a:t>
            </a:r>
            <a:endParaRPr lang="en-US" dirty="0">
              <a:latin typeface="Franklin Gothic Book" panose="020B0503020102020204" pitchFamily="34" charset="0"/>
            </a:endParaRPr>
          </a:p>
        </p:txBody>
      </p:sp>
    </p:spTree>
    <p:extLst>
      <p:ext uri="{BB962C8B-B14F-4D97-AF65-F5344CB8AC3E}">
        <p14:creationId xmlns:p14="http://schemas.microsoft.com/office/powerpoint/2010/main" val="709373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36391" y="1761201"/>
            <a:ext cx="3978742" cy="4188410"/>
          </a:xfrm>
        </p:spPr>
        <p:txBody>
          <a:bodyPr/>
          <a:lstStyle/>
          <a:p>
            <a:pPr>
              <a:defRPr/>
            </a:pPr>
            <a:r>
              <a:rPr lang="en-US" altLang="en-US"/>
              <a:t>Purchased in November 2014</a:t>
            </a:r>
          </a:p>
          <a:p>
            <a:pPr>
              <a:defRPr/>
            </a:pPr>
            <a:r>
              <a:rPr lang="en-US" altLang="en-US"/>
              <a:t>Scenario-based training in controlled environment</a:t>
            </a:r>
          </a:p>
          <a:p>
            <a:pPr marL="342900" lvl="1" indent="0">
              <a:defRPr/>
            </a:pPr>
            <a:r>
              <a:rPr lang="en-US" altLang="en-US"/>
              <a:t> Immediate critique of officers’ actions after the scenario.  </a:t>
            </a:r>
          </a:p>
          <a:p>
            <a:pPr marL="342900" lvl="1" indent="0">
              <a:defRPr/>
            </a:pPr>
            <a:r>
              <a:rPr lang="en-US" altLang="en-US"/>
              <a:t> Builds officer confidence in stressful scenarios</a:t>
            </a:r>
          </a:p>
          <a:p>
            <a:pPr>
              <a:defRPr/>
            </a:pPr>
            <a:r>
              <a:rPr lang="en-US" altLang="en-US"/>
              <a:t>Sworn DART police officer attends this training annually</a:t>
            </a:r>
          </a:p>
          <a:p>
            <a:pPr>
              <a:defRPr/>
            </a:pPr>
            <a:r>
              <a:rPr lang="en-US" altLang="en-US"/>
              <a:t>Future scenarios will include videos produced on DART property to enhance realism</a:t>
            </a:r>
          </a:p>
          <a:p>
            <a:pPr>
              <a:defRPr/>
            </a:pPr>
            <a:endParaRPr lang="en-US" altLang="en-US" sz="1500"/>
          </a:p>
          <a:p>
            <a:endParaRPr lang="en-US"/>
          </a:p>
        </p:txBody>
      </p:sp>
      <p:sp>
        <p:nvSpPr>
          <p:cNvPr id="3" name="Title 2"/>
          <p:cNvSpPr>
            <a:spLocks noGrp="1"/>
          </p:cNvSpPr>
          <p:nvPr>
            <p:ph type="title"/>
          </p:nvPr>
        </p:nvSpPr>
        <p:spPr>
          <a:xfrm>
            <a:off x="636391" y="93869"/>
            <a:ext cx="8058150" cy="1439333"/>
          </a:xfrm>
        </p:spPr>
        <p:txBody>
          <a:bodyPr/>
          <a:lstStyle/>
          <a:p>
            <a:r>
              <a:rPr lang="EN-US" altLang="EN-US" dirty="0">
                <a:latin typeface="Franklin Gothic Book" panose="020B0503020102020204" pitchFamily="34" charset="0"/>
              </a:rPr>
              <a:t>Simulator Use of Force</a:t>
            </a:r>
            <a:br>
              <a:rPr lang="EN-US" altLang="EN-US" dirty="0">
                <a:latin typeface="Franklin Gothic Book" panose="020B0503020102020204" pitchFamily="34" charset="0"/>
              </a:rPr>
            </a:br>
            <a:r>
              <a:rPr lang="EN-US" altLang="EN-US" dirty="0">
                <a:latin typeface="Franklin Gothic Book" panose="020B0503020102020204" pitchFamily="34" charset="0"/>
              </a:rPr>
              <a:t>Police Training</a:t>
            </a:r>
            <a:endParaRPr lang="en-US" dirty="0">
              <a:latin typeface="Franklin Gothic Book" panose="020B0503020102020204" pitchFamily="34" charset="0"/>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8088" y="2052638"/>
            <a:ext cx="3668712"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263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0000"/>
                </a:solidFill>
                <a:effectLst>
                  <a:outerShdw blurRad="38100" dist="38100" dir="2700000" algn="tl">
                    <a:srgbClr val="C0C0C0"/>
                  </a:outerShdw>
                </a:effectLst>
                <a:latin typeface="Franklin Gothic Book" panose="020B0503020102020204" pitchFamily="34" charset="0"/>
              </a:rPr>
              <a:t>Honor and Service</a:t>
            </a:r>
            <a:endParaRPr lang="en-US" dirty="0">
              <a:latin typeface="Franklin Gothic Book" panose="020B0503020102020204" pitchFamily="34" charset="0"/>
            </a:endParaRPr>
          </a:p>
        </p:txBody>
      </p:sp>
      <p:pic>
        <p:nvPicPr>
          <p:cNvPr id="4" name="Content Placeholder 3" descr="Lets Talk Forum 4 (800x450).jpg"/>
          <p:cNvPicPr>
            <a:picLocks noGrp="1" noChangeAspect="1"/>
          </p:cNvPicPr>
          <p:nvPr>
            <p:ph sz="quarter" idx="10"/>
          </p:nvPr>
        </p:nvPicPr>
        <p:blipFill>
          <a:blip r:embed="rId2">
            <a:extLst/>
          </a:blip>
          <a:srcRect l="-141" r="23492" b="-1738"/>
          <a:stretch>
            <a:fillRect/>
          </a:stretch>
        </p:blipFill>
        <p:spPr>
          <a:xfrm>
            <a:off x="698740" y="1760538"/>
            <a:ext cx="3605841" cy="2311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Lets Talk Forum 1 (800x450).jpg"/>
          <p:cNvPicPr>
            <a:picLocks noChangeAspect="1"/>
          </p:cNvPicPr>
          <p:nvPr/>
        </p:nvPicPr>
        <p:blipFill>
          <a:blip r:embed="rId3">
            <a:extLst/>
          </a:blip>
          <a:stretch>
            <a:fillRect/>
          </a:stretch>
        </p:blipFill>
        <p:spPr>
          <a:xfrm>
            <a:off x="1036232" y="3817107"/>
            <a:ext cx="3725010" cy="209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071216ps-0879_28622753631_o.jpg"/>
          <p:cNvPicPr>
            <a:picLocks noChangeAspect="1"/>
          </p:cNvPicPr>
          <p:nvPr/>
        </p:nvPicPr>
        <p:blipFill>
          <a:blip r:embed="rId4">
            <a:extLst/>
          </a:blip>
          <a:stretch>
            <a:fillRect/>
          </a:stretch>
        </p:blipFill>
        <p:spPr>
          <a:xfrm>
            <a:off x="4642073" y="2076284"/>
            <a:ext cx="4277658" cy="32059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8265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0000"/>
                </a:solidFill>
                <a:effectLst>
                  <a:outerShdw blurRad="38100" dist="38100" dir="2700000" algn="tl">
                    <a:srgbClr val="C0C0C0"/>
                  </a:outerShdw>
                </a:effectLst>
                <a:latin typeface="Franklin Gothic Book" panose="020B0503020102020204" pitchFamily="34" charset="0"/>
              </a:rPr>
              <a:t>Honor and Recognition</a:t>
            </a:r>
            <a:endParaRPr lang="en-US" dirty="0">
              <a:latin typeface="Franklin Gothic Book" panose="020B0503020102020204" pitchFamily="34" charset="0"/>
            </a:endParaRPr>
          </a:p>
        </p:txBody>
      </p:sp>
      <p:pic>
        <p:nvPicPr>
          <p:cNvPr id="6" name="Picture 5" descr="DART Board Proclamation 2016 (800x533).jpg"/>
          <p:cNvPicPr>
            <a:picLocks noChangeAspect="1"/>
          </p:cNvPicPr>
          <p:nvPr/>
        </p:nvPicPr>
        <p:blipFill>
          <a:blip r:embed="rId2">
            <a:extLst/>
          </a:blip>
          <a:stretch>
            <a:fillRect/>
          </a:stretch>
        </p:blipFill>
        <p:spPr>
          <a:xfrm>
            <a:off x="1230513" y="1763486"/>
            <a:ext cx="6446182" cy="4294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547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41336" y="2553723"/>
            <a:ext cx="5758349" cy="1766161"/>
          </a:xfrm>
        </p:spPr>
        <p:txBody>
          <a:bodyPr/>
          <a:lstStyle/>
          <a:p>
            <a:r>
              <a:rPr lang="EN-US">
                <a:solidFill>
                  <a:srgbClr val="000000"/>
                </a:solidFill>
                <a:latin typeface="Franklin Gothic Book" panose="020B0503020102020204" pitchFamily="34" charset="0"/>
              </a:rPr>
              <a:t>Dallas Area Rapid Transit </a:t>
            </a:r>
            <a:br>
              <a:rPr lang="EN-US">
                <a:solidFill>
                  <a:srgbClr val="000000"/>
                </a:solidFill>
                <a:latin typeface="Franklin Gothic Book" panose="020B0503020102020204" pitchFamily="34" charset="0"/>
              </a:rPr>
            </a:br>
            <a:r>
              <a:rPr lang="EN-US">
                <a:solidFill>
                  <a:srgbClr val="000000"/>
                </a:solidFill>
                <a:latin typeface="Franklin Gothic Book" panose="020B0503020102020204" pitchFamily="34" charset="0"/>
              </a:rPr>
              <a:t>Human Trafficking Initiative</a:t>
            </a:r>
            <a:endParaRPr lang="en-US">
              <a:latin typeface="Franklin Gothic Book" panose="020B0503020102020204" pitchFamily="34" charset="0"/>
            </a:endParaRPr>
          </a:p>
        </p:txBody>
      </p:sp>
    </p:spTree>
    <p:extLst>
      <p:ext uri="{BB962C8B-B14F-4D97-AF65-F5344CB8AC3E}">
        <p14:creationId xmlns:p14="http://schemas.microsoft.com/office/powerpoint/2010/main" val="1058151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285750" indent="-285750"/>
            <a:r>
              <a:rPr lang="EN-US" sz="2800" dirty="0"/>
              <a:t>Take a Stand Against Human Trafficking</a:t>
            </a:r>
          </a:p>
          <a:p>
            <a:pPr marL="285750" indent="-285750"/>
            <a:endParaRPr lang="EN-US" sz="2800" dirty="0"/>
          </a:p>
          <a:p>
            <a:pPr marL="285750" indent="-285750"/>
            <a:r>
              <a:rPr lang="EN-US" sz="2800" dirty="0"/>
              <a:t>Educate Employees</a:t>
            </a:r>
          </a:p>
          <a:p>
            <a:pPr marL="285750" indent="-285750"/>
            <a:endParaRPr lang="EN-US" sz="2800" dirty="0"/>
          </a:p>
          <a:p>
            <a:pPr marL="285750" indent="-285750"/>
            <a:r>
              <a:rPr lang="EN-US" sz="2800" dirty="0"/>
              <a:t>Raise Awareness among traveling public</a:t>
            </a:r>
          </a:p>
          <a:p>
            <a:pPr marL="285750" indent="-285750"/>
            <a:endParaRPr lang="EN-US" sz="2800" dirty="0"/>
          </a:p>
          <a:p>
            <a:pPr marL="285750" indent="-285750"/>
            <a:r>
              <a:rPr lang="EN-US" sz="2800" dirty="0"/>
              <a:t>Measure impact by tracking and sharing data</a:t>
            </a:r>
          </a:p>
          <a:p>
            <a:endParaRPr lang="en-US" dirty="0"/>
          </a:p>
        </p:txBody>
      </p:sp>
      <p:sp>
        <p:nvSpPr>
          <p:cNvPr id="3" name="Title 2"/>
          <p:cNvSpPr>
            <a:spLocks noGrp="1"/>
          </p:cNvSpPr>
          <p:nvPr>
            <p:ph type="title"/>
          </p:nvPr>
        </p:nvSpPr>
        <p:spPr>
          <a:xfrm>
            <a:off x="636390" y="647312"/>
            <a:ext cx="8058150" cy="836432"/>
          </a:xfrm>
        </p:spPr>
        <p:txBody>
          <a:bodyPr/>
          <a:lstStyle/>
          <a:p>
            <a:r>
              <a:rPr lang="EN-US" sz="3200" dirty="0">
                <a:latin typeface="Franklin Gothic Book" panose="020B0503020102020204" pitchFamily="34" charset="0"/>
              </a:rPr>
              <a:t>DART signs the Department of Transportation</a:t>
            </a:r>
            <a:br>
              <a:rPr lang="en-US" sz="3200" dirty="0">
                <a:latin typeface="Franklin Gothic Book" panose="020B0503020102020204" pitchFamily="34" charset="0"/>
              </a:rPr>
            </a:br>
            <a:r>
              <a:rPr lang="EN-US" sz="3200" dirty="0">
                <a:solidFill>
                  <a:srgbClr val="000000"/>
                </a:solidFill>
                <a:latin typeface="Franklin Gothic Book" panose="020B0503020102020204" pitchFamily="34" charset="0"/>
              </a:rPr>
              <a:t>Leaders Against Human</a:t>
            </a:r>
            <a:r>
              <a:rPr lang="EN-US" sz="3200" dirty="0">
                <a:latin typeface="Franklin Gothic Book" panose="020B0503020102020204" pitchFamily="34" charset="0"/>
              </a:rPr>
              <a:t> Trafficking Pledge</a:t>
            </a:r>
            <a:endParaRPr lang="en-US" sz="3200" dirty="0">
              <a:latin typeface="Franklin Gothic Book" panose="020B0503020102020204" pitchFamily="34" charset="0"/>
            </a:endParaRPr>
          </a:p>
        </p:txBody>
      </p:sp>
    </p:spTree>
    <p:extLst>
      <p:ext uri="{BB962C8B-B14F-4D97-AF65-F5344CB8AC3E}">
        <p14:creationId xmlns:p14="http://schemas.microsoft.com/office/powerpoint/2010/main" val="734611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5223" y="1997839"/>
            <a:ext cx="7651630" cy="3046988"/>
          </a:xfrm>
          <a:prstGeom prst="rect">
            <a:avLst/>
          </a:prstGeom>
        </p:spPr>
        <p:txBody>
          <a:bodyPr wrap="square">
            <a:spAutoFit/>
          </a:bodyPr>
          <a:lstStyle/>
          <a:p>
            <a:pPr algn="ctr"/>
            <a:r>
              <a:rPr lang="EN-US" sz="2400" b="1" u="sng">
                <a:solidFill>
                  <a:srgbClr val="000000"/>
                </a:solidFill>
                <a:latin typeface="Franklin Gothic Demi" panose="020B0703020102020204" pitchFamily="34" charset="0"/>
              </a:rPr>
              <a:t>Transit</a:t>
            </a:r>
          </a:p>
          <a:p>
            <a:pPr algn="ctr"/>
            <a:r>
              <a:rPr lang="EN-US" sz="2400">
                <a:solidFill>
                  <a:srgbClr val="000000"/>
                </a:solidFill>
                <a:latin typeface="Franklin Gothic Demi" panose="020B0703020102020204" pitchFamily="34" charset="0"/>
              </a:rPr>
              <a:t>DCTA, Fort Worth (T), El Paso, SWATA, Greyhound, Amtrak, MV, Irving Holdings, Inc. (Taxicab)</a:t>
            </a:r>
          </a:p>
          <a:p>
            <a:pPr algn="ctr"/>
            <a:endParaRPr lang="EN-US" sz="2400">
              <a:solidFill>
                <a:srgbClr val="000000"/>
              </a:solidFill>
              <a:latin typeface="Franklin Gothic Demi" panose="020B0703020102020204" pitchFamily="34" charset="0"/>
            </a:endParaRPr>
          </a:p>
          <a:p>
            <a:pPr algn="ctr"/>
            <a:r>
              <a:rPr lang="EN-US" sz="2400" b="1" u="sng">
                <a:solidFill>
                  <a:srgbClr val="000000"/>
                </a:solidFill>
                <a:latin typeface="Franklin Gothic Demi" panose="020B0703020102020204" pitchFamily="34" charset="0"/>
              </a:rPr>
              <a:t>Social Service Agencies</a:t>
            </a:r>
          </a:p>
          <a:p>
            <a:pPr algn="ctr"/>
            <a:r>
              <a:rPr lang="EN-US" sz="2400">
                <a:solidFill>
                  <a:srgbClr val="000000"/>
                </a:solidFill>
                <a:latin typeface="Franklin Gothic Demi" panose="020B0703020102020204" pitchFamily="34" charset="0"/>
              </a:rPr>
              <a:t>Mosaic, Children at Risk, New Friends New Life, Dallas Women's Foundation, Missing Kids Traffic 911, </a:t>
            </a:r>
          </a:p>
          <a:p>
            <a:pPr algn="ctr"/>
            <a:r>
              <a:rPr lang="EN-US" sz="2400">
                <a:solidFill>
                  <a:srgbClr val="000000"/>
                </a:solidFill>
                <a:latin typeface="Franklin Gothic Demi" panose="020B0703020102020204" pitchFamily="34" charset="0"/>
              </a:rPr>
              <a:t>Traffic Stop, Dallas Police Department</a:t>
            </a:r>
          </a:p>
        </p:txBody>
      </p:sp>
      <p:sp>
        <p:nvSpPr>
          <p:cNvPr id="4" name="Rectangle 3"/>
          <p:cNvSpPr/>
          <p:nvPr/>
        </p:nvSpPr>
        <p:spPr>
          <a:xfrm>
            <a:off x="2648309" y="681487"/>
            <a:ext cx="3252159" cy="707886"/>
          </a:xfrm>
          <a:prstGeom prst="rect">
            <a:avLst/>
          </a:prstGeom>
        </p:spPr>
        <p:txBody>
          <a:bodyPr wrap="square">
            <a:spAutoFit/>
          </a:bodyPr>
          <a:lstStyle/>
          <a:p>
            <a:pPr algn="ctr"/>
            <a:r>
              <a:rPr lang="EN-US" sz="4000" b="1" dirty="0">
                <a:latin typeface="Franklin Gothic Demi" panose="020B0703020102020204" pitchFamily="34" charset="0"/>
              </a:rPr>
              <a:t>   </a:t>
            </a:r>
            <a:r>
              <a:rPr lang="EN-US" sz="4000" b="1" dirty="0">
                <a:latin typeface="Franklin Gothic Book" panose="020B0503020102020204" pitchFamily="34" charset="0"/>
              </a:rPr>
              <a:t>PARTNERS</a:t>
            </a:r>
            <a:endParaRPr lang="en-US" sz="4000" b="1" dirty="0">
              <a:latin typeface="Franklin Gothic Book" panose="020B0503020102020204" pitchFamily="34" charset="0"/>
            </a:endParaRPr>
          </a:p>
        </p:txBody>
      </p:sp>
    </p:spTree>
    <p:extLst>
      <p:ext uri="{BB962C8B-B14F-4D97-AF65-F5344CB8AC3E}">
        <p14:creationId xmlns:p14="http://schemas.microsoft.com/office/powerpoint/2010/main" val="26330201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6377" y="871268"/>
            <a:ext cx="2984740" cy="646331"/>
          </a:xfrm>
          <a:prstGeom prst="rect">
            <a:avLst/>
          </a:prstGeom>
        </p:spPr>
        <p:txBody>
          <a:bodyPr wrap="square">
            <a:spAutoFit/>
          </a:bodyPr>
          <a:lstStyle/>
          <a:p>
            <a:pPr lvl="1" algn="ctr"/>
            <a:r>
              <a:rPr lang="EN-US">
                <a:solidFill>
                  <a:srgbClr val="000000"/>
                </a:solidFill>
                <a:latin typeface="Franklin Gothic Demi" panose="020B0703020102020204" pitchFamily="34" charset="0"/>
              </a:rPr>
              <a:t>DART and Human Trafficking Partners</a:t>
            </a:r>
          </a:p>
        </p:txBody>
      </p:sp>
      <p:pic>
        <p:nvPicPr>
          <p:cNvPr id="3" name="Picture 2" descr="Human Trafficking Partners (003).jpg"/>
          <p:cNvPicPr>
            <a:picLocks noChangeAspect="1"/>
          </p:cNvPicPr>
          <p:nvPr/>
        </p:nvPicPr>
        <p:blipFill>
          <a:blip r:embed="rId2"/>
          <a:stretch>
            <a:fillRect/>
          </a:stretch>
        </p:blipFill>
        <p:spPr>
          <a:xfrm>
            <a:off x="483079" y="1846054"/>
            <a:ext cx="3657600" cy="3493697"/>
          </a:xfrm>
          <a:prstGeom prst="rect">
            <a:avLst/>
          </a:prstGeom>
        </p:spPr>
      </p:pic>
      <p:pic>
        <p:nvPicPr>
          <p:cNvPr id="4" name="Picture 3" descr="Greyhound Partner.jpg"/>
          <p:cNvPicPr>
            <a:picLocks noChangeAspect="1"/>
          </p:cNvPicPr>
          <p:nvPr/>
        </p:nvPicPr>
        <p:blipFill>
          <a:blip r:embed="rId3"/>
          <a:stretch>
            <a:fillRect/>
          </a:stretch>
        </p:blipFill>
        <p:spPr>
          <a:xfrm>
            <a:off x="4682802" y="1846054"/>
            <a:ext cx="3865974" cy="3493697"/>
          </a:xfrm>
          <a:prstGeom prst="rect">
            <a:avLst/>
          </a:prstGeom>
        </p:spPr>
      </p:pic>
      <p:sp>
        <p:nvSpPr>
          <p:cNvPr id="5" name="Rectangle 4"/>
          <p:cNvSpPr/>
          <p:nvPr/>
        </p:nvSpPr>
        <p:spPr>
          <a:xfrm>
            <a:off x="4682802" y="871268"/>
            <a:ext cx="3719326" cy="923330"/>
          </a:xfrm>
          <a:prstGeom prst="rect">
            <a:avLst/>
          </a:prstGeom>
        </p:spPr>
        <p:txBody>
          <a:bodyPr wrap="square">
            <a:spAutoFit/>
          </a:bodyPr>
          <a:lstStyle/>
          <a:p>
            <a:pPr algn="ctr"/>
            <a:r>
              <a:rPr lang="EN-US">
                <a:latin typeface="Franklin Gothic Demi" panose="020B0703020102020204" pitchFamily="34" charset="0"/>
                <a:cs typeface="Arial" panose="020B0604020202020204" pitchFamily="34" charset="0"/>
              </a:rPr>
              <a:t>DART and Greyhound Distribute Human Trafficking Materials </a:t>
            </a:r>
          </a:p>
          <a:p>
            <a:pPr algn="ctr"/>
            <a:r>
              <a:rPr lang="EN-US">
                <a:latin typeface="Franklin Gothic Demi" panose="020B0703020102020204" pitchFamily="34" charset="0"/>
                <a:cs typeface="Arial" panose="020B0604020202020204" pitchFamily="34" charset="0"/>
              </a:rPr>
              <a:t> in the West End  </a:t>
            </a:r>
            <a:endParaRPr lang="en-US">
              <a:latin typeface="Franklin Gothic Demi" panose="020B0703020102020204" pitchFamily="34" charset="0"/>
              <a:cs typeface="Arial" panose="020B0604020202020204" pitchFamily="34" charset="0"/>
            </a:endParaRPr>
          </a:p>
        </p:txBody>
      </p:sp>
    </p:spTree>
    <p:extLst>
      <p:ext uri="{BB962C8B-B14F-4D97-AF65-F5344CB8AC3E}">
        <p14:creationId xmlns:p14="http://schemas.microsoft.com/office/powerpoint/2010/main" val="1757942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533" y="267419"/>
            <a:ext cx="6987396" cy="1323439"/>
          </a:xfrm>
          <a:prstGeom prst="rect">
            <a:avLst/>
          </a:prstGeom>
        </p:spPr>
        <p:txBody>
          <a:bodyPr wrap="square">
            <a:spAutoFit/>
          </a:bodyPr>
          <a:lstStyle/>
          <a:p>
            <a:pPr algn="ctr"/>
            <a:r>
              <a:rPr lang="EN-US" sz="4000" b="1">
                <a:latin typeface="Franklin Gothic Book" panose="020B0503020102020204" pitchFamily="34" charset="0"/>
              </a:rPr>
              <a:t>DART's Human Trafficking </a:t>
            </a:r>
            <a:endParaRPr lang="EN-US" sz="4000" b="1">
              <a:solidFill>
                <a:srgbClr val="000000"/>
              </a:solidFill>
              <a:latin typeface="Franklin Gothic Book" panose="020B0503020102020204" pitchFamily="34" charset="0"/>
            </a:endParaRPr>
          </a:p>
          <a:p>
            <a:pPr algn="ctr"/>
            <a:r>
              <a:rPr lang="EN-US" sz="4000" b="1">
                <a:latin typeface="Franklin Gothic Book" panose="020B0503020102020204" pitchFamily="34" charset="0"/>
              </a:rPr>
              <a:t>Awareness Campaign</a:t>
            </a:r>
          </a:p>
        </p:txBody>
      </p:sp>
      <p:pic>
        <p:nvPicPr>
          <p:cNvPr id="3" name="Picture 2" descr="poster 1.jpg"/>
          <p:cNvPicPr>
            <a:picLocks noChangeAspect="1"/>
          </p:cNvPicPr>
          <p:nvPr/>
        </p:nvPicPr>
        <p:blipFill>
          <a:blip r:embed="rId2"/>
          <a:stretch>
            <a:fillRect/>
          </a:stretch>
        </p:blipFill>
        <p:spPr>
          <a:xfrm>
            <a:off x="1209675" y="1848210"/>
            <a:ext cx="2743200" cy="1726270"/>
          </a:xfrm>
          <a:prstGeom prst="rect">
            <a:avLst/>
          </a:prstGeom>
        </p:spPr>
      </p:pic>
      <p:pic>
        <p:nvPicPr>
          <p:cNvPr id="4" name="Picture 3" descr="Poster 2 spanish.jpg"/>
          <p:cNvPicPr>
            <a:picLocks noChangeAspect="1"/>
          </p:cNvPicPr>
          <p:nvPr/>
        </p:nvPicPr>
        <p:blipFill>
          <a:blip r:embed="rId3"/>
          <a:stretch>
            <a:fillRect/>
          </a:stretch>
        </p:blipFill>
        <p:spPr>
          <a:xfrm>
            <a:off x="1270060" y="4034162"/>
            <a:ext cx="2743200" cy="1782102"/>
          </a:xfrm>
          <a:prstGeom prst="rect">
            <a:avLst/>
          </a:prstGeom>
        </p:spPr>
      </p:pic>
      <p:pic>
        <p:nvPicPr>
          <p:cNvPr id="5" name="Picture 4" descr="Poster 3.jpg"/>
          <p:cNvPicPr>
            <a:picLocks noChangeAspect="1"/>
          </p:cNvPicPr>
          <p:nvPr/>
        </p:nvPicPr>
        <p:blipFill>
          <a:blip r:embed="rId4"/>
          <a:stretch>
            <a:fillRect/>
          </a:stretch>
        </p:blipFill>
        <p:spPr>
          <a:xfrm>
            <a:off x="5074639" y="1857117"/>
            <a:ext cx="2743200" cy="1717363"/>
          </a:xfrm>
          <a:prstGeom prst="rect">
            <a:avLst/>
          </a:prstGeom>
        </p:spPr>
      </p:pic>
      <p:pic>
        <p:nvPicPr>
          <p:cNvPr id="6" name="Picture 5" descr="Poster 3 spanish.jpg"/>
          <p:cNvPicPr>
            <a:picLocks noChangeAspect="1"/>
          </p:cNvPicPr>
          <p:nvPr/>
        </p:nvPicPr>
        <p:blipFill>
          <a:blip r:embed="rId5"/>
          <a:stretch>
            <a:fillRect/>
          </a:stretch>
        </p:blipFill>
        <p:spPr>
          <a:xfrm>
            <a:off x="5074639" y="4034162"/>
            <a:ext cx="2743200" cy="1757919"/>
          </a:xfrm>
          <a:prstGeom prst="rect">
            <a:avLst/>
          </a:prstGeom>
        </p:spPr>
      </p:pic>
    </p:spTree>
    <p:extLst>
      <p:ext uri="{BB962C8B-B14F-4D97-AF65-F5344CB8AC3E}">
        <p14:creationId xmlns:p14="http://schemas.microsoft.com/office/powerpoint/2010/main" val="3547393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ing Stolen.jpg"/>
          <p:cNvPicPr>
            <a:picLocks noChangeAspect="1"/>
          </p:cNvPicPr>
          <p:nvPr/>
        </p:nvPicPr>
        <p:blipFill>
          <a:blip r:embed="rId2"/>
          <a:stretch>
            <a:fillRect/>
          </a:stretch>
        </p:blipFill>
        <p:spPr>
          <a:xfrm>
            <a:off x="864362" y="514906"/>
            <a:ext cx="4116012" cy="2974018"/>
          </a:xfrm>
          <a:prstGeom prst="rect">
            <a:avLst/>
          </a:prstGeom>
        </p:spPr>
      </p:pic>
      <p:pic>
        <p:nvPicPr>
          <p:cNvPr id="3" name="Picture 2" descr="Pacific.jpg"/>
          <p:cNvPicPr>
            <a:picLocks noChangeAspect="1"/>
          </p:cNvPicPr>
          <p:nvPr/>
        </p:nvPicPr>
        <p:blipFill>
          <a:blip r:embed="rId3"/>
          <a:stretch>
            <a:fillRect/>
          </a:stretch>
        </p:blipFill>
        <p:spPr>
          <a:xfrm>
            <a:off x="5628057" y="628096"/>
            <a:ext cx="2737485" cy="4114800"/>
          </a:xfrm>
          <a:prstGeom prst="rect">
            <a:avLst/>
          </a:prstGeom>
        </p:spPr>
      </p:pic>
      <p:pic>
        <p:nvPicPr>
          <p:cNvPr id="4" name="Picture 3" descr="Bus.jpg"/>
          <p:cNvPicPr>
            <a:picLocks noChangeAspect="1"/>
          </p:cNvPicPr>
          <p:nvPr/>
        </p:nvPicPr>
        <p:blipFill>
          <a:blip r:embed="rId4"/>
          <a:stretch>
            <a:fillRect/>
          </a:stretch>
        </p:blipFill>
        <p:spPr>
          <a:xfrm>
            <a:off x="1500326" y="3589298"/>
            <a:ext cx="4407111" cy="2580621"/>
          </a:xfrm>
          <a:prstGeom prst="rect">
            <a:avLst/>
          </a:prstGeom>
        </p:spPr>
      </p:pic>
    </p:spTree>
    <p:extLst>
      <p:ext uri="{BB962C8B-B14F-4D97-AF65-F5344CB8AC3E}">
        <p14:creationId xmlns:p14="http://schemas.microsoft.com/office/powerpoint/2010/main" val="3218569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6FBF-BBCC-418D-B929-48A5E94C2F9B}"/>
              </a:ext>
            </a:extLst>
          </p:cNvPr>
          <p:cNvSpPr>
            <a:spLocks noGrp="1"/>
          </p:cNvSpPr>
          <p:nvPr>
            <p:ph type="body" sz="quarter" idx="14"/>
          </p:nvPr>
        </p:nvSpPr>
        <p:spPr/>
        <p:txBody>
          <a:bodyPr vert="horz" lIns="91440" tIns="45720" rIns="91440" bIns="45720" rtlCol="0" anchor="t">
            <a:noAutofit/>
          </a:bodyPr>
          <a:lstStyle/>
          <a:p>
            <a:pPr marL="0" indent="0">
              <a:buNone/>
            </a:pPr>
            <a:endParaRPr lang="en-US" sz="2800" b="1" dirty="0">
              <a:solidFill>
                <a:schemeClr val="accent1">
                  <a:lumMod val="75000"/>
                </a:schemeClr>
              </a:solidFill>
              <a:latin typeface="Calibri"/>
              <a:cs typeface="Calibri"/>
            </a:endParaRPr>
          </a:p>
          <a:p>
            <a:r>
              <a:rPr lang="en-US" b="1" dirty="0">
                <a:latin typeface="Calibri"/>
                <a:cs typeface="Calibri"/>
              </a:rPr>
              <a:t>Administration</a:t>
            </a:r>
          </a:p>
          <a:p>
            <a:r>
              <a:rPr lang="en-US" b="1" dirty="0">
                <a:latin typeface="Calibri"/>
                <a:cs typeface="Calibri"/>
              </a:rPr>
              <a:t>Dispatch, Field Supervision, Bus Operator Training</a:t>
            </a:r>
          </a:p>
          <a:p>
            <a:r>
              <a:rPr lang="en-US" b="1" dirty="0">
                <a:latin typeface="Calibri"/>
                <a:cs typeface="Calibri"/>
              </a:rPr>
              <a:t>Transit Center Services (Concierge's)</a:t>
            </a:r>
          </a:p>
          <a:p>
            <a:r>
              <a:rPr lang="en-US" b="1" dirty="0">
                <a:latin typeface="Calibri"/>
                <a:cs typeface="Calibri"/>
              </a:rPr>
              <a:t>Bus Maintenance (Body Shop, Rebuilds, Facility Maintenance)</a:t>
            </a:r>
          </a:p>
          <a:p>
            <a:r>
              <a:rPr lang="en-US" b="1" dirty="0">
                <a:latin typeface="Calibri"/>
                <a:cs typeface="Calibri"/>
              </a:rPr>
              <a:t>CareerLink</a:t>
            </a:r>
          </a:p>
          <a:p>
            <a:r>
              <a:rPr lang="en-US" b="1" dirty="0">
                <a:latin typeface="Calibri"/>
                <a:cs typeface="Calibri"/>
              </a:rPr>
              <a:t>Non-Revenue Vehicle Maintenance</a:t>
            </a:r>
          </a:p>
          <a:p>
            <a:r>
              <a:rPr lang="en-US" b="1" dirty="0">
                <a:latin typeface="Calibri"/>
                <a:cs typeface="Calibri"/>
              </a:rPr>
              <a:t>Employee Engagement (Efficiency Awards, Honor Guard)</a:t>
            </a:r>
            <a:endParaRPr lang="en-US" b="1" dirty="0">
              <a:cs typeface="Calibri"/>
            </a:endParaRPr>
          </a:p>
        </p:txBody>
      </p:sp>
      <p:sp>
        <p:nvSpPr>
          <p:cNvPr id="3" name="Text Placeholder 2">
            <a:extLst>
              <a:ext uri="{FF2B5EF4-FFF2-40B4-BE49-F238E27FC236}">
                <a16:creationId xmlns:a16="http://schemas.microsoft.com/office/drawing/2014/main" id="{37863AA2-A285-46B0-B115-32D3BE31C2DC}"/>
              </a:ext>
            </a:extLst>
          </p:cNvPr>
          <p:cNvSpPr>
            <a:spLocks noGrp="1"/>
          </p:cNvSpPr>
          <p:nvPr>
            <p:ph type="body" sz="quarter" idx="15"/>
          </p:nvPr>
        </p:nvSpPr>
        <p:spPr/>
        <p:txBody>
          <a:bodyPr/>
          <a:lstStyle/>
          <a:p>
            <a:r>
              <a:rPr lang="en-US" dirty="0">
                <a:latin typeface="Franklin Gothic Book" panose="020B0503020102020204" pitchFamily="34" charset="0"/>
              </a:rPr>
              <a:t>Bus Operations</a:t>
            </a:r>
          </a:p>
        </p:txBody>
      </p:sp>
    </p:spTree>
    <p:extLst>
      <p:ext uri="{BB962C8B-B14F-4D97-AF65-F5344CB8AC3E}">
        <p14:creationId xmlns:p14="http://schemas.microsoft.com/office/powerpoint/2010/main" val="16939595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664" y="621103"/>
            <a:ext cx="7185804" cy="4647426"/>
          </a:xfrm>
          <a:prstGeom prst="rect">
            <a:avLst/>
          </a:prstGeom>
        </p:spPr>
        <p:txBody>
          <a:bodyPr wrap="square">
            <a:spAutoFit/>
          </a:bodyPr>
          <a:lstStyle/>
          <a:p>
            <a:pPr algn="ctr"/>
            <a:endParaRPr lang="EN-US" sz="3200" b="1" dirty="0">
              <a:solidFill>
                <a:srgbClr val="000000"/>
              </a:solidFill>
            </a:endParaRPr>
          </a:p>
          <a:p>
            <a:pPr algn="ctr"/>
            <a:r>
              <a:rPr lang="EN-US" sz="4000" b="1" dirty="0">
                <a:solidFill>
                  <a:srgbClr val="000000"/>
                </a:solidFill>
                <a:latin typeface="Franklin Gothic Book" panose="020B0503020102020204" pitchFamily="34" charset="0"/>
              </a:rPr>
              <a:t>On-going Initiatives</a:t>
            </a:r>
          </a:p>
          <a:p>
            <a:pPr algn="ctr"/>
            <a:endParaRPr lang="EN-US" sz="3200" dirty="0">
              <a:solidFill>
                <a:srgbClr val="000000"/>
              </a:solidFill>
            </a:endParaRPr>
          </a:p>
          <a:p>
            <a:pPr marL="457200" indent="-457200">
              <a:buFont typeface="Arial" panose="020B0604020202020204" pitchFamily="34" charset="0"/>
              <a:buChar char="•"/>
            </a:pPr>
            <a:r>
              <a:rPr lang="EN-US" sz="2400" dirty="0">
                <a:solidFill>
                  <a:srgbClr val="000000"/>
                </a:solidFill>
                <a:latin typeface="Arial"/>
              </a:rPr>
              <a:t>National Human Trafficking Month – Schedule Program in January</a:t>
            </a:r>
          </a:p>
          <a:p>
            <a:pPr marL="457200" indent="-457200">
              <a:buFont typeface="Arial" panose="020B0604020202020204" pitchFamily="34" charset="0"/>
              <a:buChar char="•"/>
            </a:pPr>
            <a:endParaRPr lang="EN-US" sz="2400" dirty="0">
              <a:latin typeface="Arial"/>
            </a:endParaRPr>
          </a:p>
          <a:p>
            <a:pPr marL="457200" indent="-457200">
              <a:buFont typeface="Arial" panose="020B0604020202020204" pitchFamily="34" charset="0"/>
              <a:buChar char="•"/>
            </a:pPr>
            <a:r>
              <a:rPr lang="EN-US" sz="2400" dirty="0">
                <a:solidFill>
                  <a:srgbClr val="000000"/>
                </a:solidFill>
                <a:latin typeface="Arial"/>
              </a:rPr>
              <a:t>On-going Outreach to agencies </a:t>
            </a:r>
          </a:p>
          <a:p>
            <a:pPr marL="457200" indent="-457200">
              <a:buFont typeface="Arial" panose="020B0604020202020204" pitchFamily="34" charset="0"/>
              <a:buChar char="•"/>
            </a:pPr>
            <a:endParaRPr lang="EN-US" sz="2400" dirty="0">
              <a:solidFill>
                <a:srgbClr val="000000"/>
              </a:solidFill>
              <a:latin typeface="Arial"/>
            </a:endParaRPr>
          </a:p>
          <a:p>
            <a:pPr marL="457200" indent="-457200">
              <a:buFont typeface="Arial" panose="020B0604020202020204" pitchFamily="34" charset="0"/>
              <a:buChar char="•"/>
            </a:pPr>
            <a:r>
              <a:rPr lang="EN-US" sz="2400" dirty="0">
                <a:solidFill>
                  <a:srgbClr val="000000"/>
                </a:solidFill>
                <a:latin typeface="Arial"/>
              </a:rPr>
              <a:t>DART Employee Human Trafficking Training </a:t>
            </a:r>
          </a:p>
          <a:p>
            <a:pPr marL="457200" indent="-457200">
              <a:buFont typeface="Arial" panose="020B0604020202020204" pitchFamily="34" charset="0"/>
              <a:buChar char="•"/>
            </a:pPr>
            <a:endParaRPr lang="EN-US" sz="2400" dirty="0">
              <a:solidFill>
                <a:srgbClr val="000000"/>
              </a:solidFill>
              <a:latin typeface="Arial"/>
            </a:endParaRPr>
          </a:p>
          <a:p>
            <a:pPr marL="457200" indent="-457200">
              <a:buFont typeface="Arial" panose="020B0604020202020204" pitchFamily="34" charset="0"/>
              <a:buChar char="•"/>
            </a:pPr>
            <a:r>
              <a:rPr lang="EN-US" sz="2400" dirty="0">
                <a:solidFill>
                  <a:srgbClr val="000000"/>
                </a:solidFill>
                <a:latin typeface="Arial"/>
              </a:rPr>
              <a:t>On-going employee engagement</a:t>
            </a:r>
          </a:p>
        </p:txBody>
      </p:sp>
    </p:spTree>
    <p:extLst>
      <p:ext uri="{BB962C8B-B14F-4D97-AF65-F5344CB8AC3E}">
        <p14:creationId xmlns:p14="http://schemas.microsoft.com/office/powerpoint/2010/main" val="1634913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a:latin typeface="Franklin Gothic Book" panose="020B0503020102020204" pitchFamily="34" charset="0"/>
              </a:rPr>
              <a:t>5 Star Service Program</a:t>
            </a:r>
            <a:endParaRPr lang="en-US">
              <a:latin typeface="Franklin Gothic Book" panose="020B0503020102020204" pitchFamily="34" charset="0"/>
            </a:endParaRPr>
          </a:p>
        </p:txBody>
      </p:sp>
    </p:spTree>
    <p:extLst>
      <p:ext uri="{BB962C8B-B14F-4D97-AF65-F5344CB8AC3E}">
        <p14:creationId xmlns:p14="http://schemas.microsoft.com/office/powerpoint/2010/main" val="98830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59" y="77968"/>
            <a:ext cx="8058150" cy="1289854"/>
          </a:xfrm>
        </p:spPr>
        <p:txBody>
          <a:bodyPr/>
          <a:lstStyle/>
          <a:p>
            <a:r>
              <a:rPr lang="en-US" dirty="0">
                <a:latin typeface="Franklin Gothic Book" panose="020B0503020102020204" pitchFamily="34" charset="0"/>
              </a:rPr>
              <a:t>Bus Operation Vehicles</a:t>
            </a:r>
          </a:p>
        </p:txBody>
      </p:sp>
      <p:pic>
        <p:nvPicPr>
          <p:cNvPr id="5" name="Picture 1028" descr="F:\MAX Program\cngNABI.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909011"/>
            <a:ext cx="3664099" cy="3737810"/>
          </a:xfrm>
          <a:noFill/>
        </p:spPr>
      </p:pic>
      <p:pic>
        <p:nvPicPr>
          <p:cNvPr id="14" name="Picture 1028" descr="F:\MAX Program\cngNAB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21580" y="1941863"/>
            <a:ext cx="3053961" cy="1836053"/>
          </a:xfrm>
          <a:prstGeom prst="rect">
            <a:avLst/>
          </a:prstGeom>
          <a:noFill/>
        </p:spPr>
      </p:pic>
      <p:pic>
        <p:nvPicPr>
          <p:cNvPr id="7" name="Content Placeholder 8">
            <a:extLst>
              <a:ext uri="{FF2B5EF4-FFF2-40B4-BE49-F238E27FC236}">
                <a16:creationId xmlns:a16="http://schemas.microsoft.com/office/drawing/2014/main" id="{D79D35B2-00BF-4ED0-90C9-3A0AA7327B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97" y="4181094"/>
            <a:ext cx="3013545" cy="1930035"/>
          </a:xfrm>
          <a:prstGeom prst="rect">
            <a:avLst/>
          </a:prstGeom>
        </p:spPr>
      </p:pic>
      <p:sp>
        <p:nvSpPr>
          <p:cNvPr id="6" name="Rectangle 5">
            <a:extLst>
              <a:ext uri="{FF2B5EF4-FFF2-40B4-BE49-F238E27FC236}">
                <a16:creationId xmlns:a16="http://schemas.microsoft.com/office/drawing/2014/main" id="{9AD1E1C0-770A-4229-A1E6-A9FA293E6D2D}"/>
              </a:ext>
            </a:extLst>
          </p:cNvPr>
          <p:cNvSpPr/>
          <p:nvPr/>
        </p:nvSpPr>
        <p:spPr>
          <a:xfrm>
            <a:off x="654159" y="3825404"/>
            <a:ext cx="3252084" cy="369332"/>
          </a:xfrm>
          <a:prstGeom prst="rect">
            <a:avLst/>
          </a:prstGeom>
        </p:spPr>
        <p:txBody>
          <a:bodyPr wrap="square">
            <a:spAutoFit/>
          </a:bodyPr>
          <a:lstStyle/>
          <a:p>
            <a:r>
              <a:rPr lang="EN-US" altLang="EN-US" b="1" dirty="0">
                <a:latin typeface="Franklin Gothic Book" panose="020B0503020102020204" pitchFamily="34" charset="0"/>
                <a:cs typeface="Arial" panose="020B0604020202020204" pitchFamily="34" charset="0"/>
              </a:rPr>
              <a:t>New 35’ Lo-No Electric </a:t>
            </a:r>
            <a:r>
              <a:rPr lang="en-US" altLang="EN-US" b="1" dirty="0">
                <a:latin typeface="Franklin Gothic Book" panose="020B0503020102020204" pitchFamily="34" charset="0"/>
                <a:cs typeface="Arial" panose="020B0604020202020204" pitchFamily="34" charset="0"/>
              </a:rPr>
              <a:t>7 </a:t>
            </a:r>
            <a:r>
              <a:rPr lang="EN-US" altLang="EN-US" b="1" dirty="0">
                <a:latin typeface="Franklin Gothic Book" panose="020B0503020102020204" pitchFamily="34" charset="0"/>
                <a:cs typeface="Arial" panose="020B0604020202020204" pitchFamily="34" charset="0"/>
              </a:rPr>
              <a:t>Bus</a:t>
            </a:r>
            <a:r>
              <a:rPr lang="en-US" altLang="EN-US" b="1" dirty="0">
                <a:latin typeface="Franklin Gothic Book" panose="020B0503020102020204" pitchFamily="34" charset="0"/>
                <a:cs typeface="Arial" panose="020B0604020202020204" pitchFamily="34" charset="0"/>
              </a:rPr>
              <a:t>es</a:t>
            </a:r>
            <a:endParaRPr lang="en-US" b="1" dirty="0">
              <a:latin typeface="Franklin Gothic Book" panose="020B0503020102020204" pitchFamily="34" charset="0"/>
            </a:endParaRPr>
          </a:p>
        </p:txBody>
      </p:sp>
      <p:sp>
        <p:nvSpPr>
          <p:cNvPr id="11" name="TextBox 10">
            <a:extLst>
              <a:ext uri="{FF2B5EF4-FFF2-40B4-BE49-F238E27FC236}">
                <a16:creationId xmlns:a16="http://schemas.microsoft.com/office/drawing/2014/main" id="{12385AFB-545A-4254-A29A-BF9261FDBCCA}"/>
              </a:ext>
            </a:extLst>
          </p:cNvPr>
          <p:cNvSpPr txBox="1"/>
          <p:nvPr/>
        </p:nvSpPr>
        <p:spPr>
          <a:xfrm>
            <a:off x="874643" y="1606163"/>
            <a:ext cx="2623930" cy="369332"/>
          </a:xfrm>
          <a:prstGeom prst="rect">
            <a:avLst/>
          </a:prstGeom>
          <a:noFill/>
        </p:spPr>
        <p:txBody>
          <a:bodyPr wrap="square" rtlCol="0">
            <a:spAutoFit/>
          </a:bodyPr>
          <a:lstStyle/>
          <a:p>
            <a:r>
              <a:rPr lang="en-US" b="1" dirty="0">
                <a:latin typeface="Franklin Gothic Book" panose="020B0503020102020204" pitchFamily="34" charset="0"/>
              </a:rPr>
              <a:t>New 40’ and 30’ Buses</a:t>
            </a:r>
          </a:p>
        </p:txBody>
      </p:sp>
      <p:pic>
        <p:nvPicPr>
          <p:cNvPr id="13" name="Picture 2053" descr="F:\MAX Program\arboc.jpg">
            <a:extLst>
              <a:ext uri="{FF2B5EF4-FFF2-40B4-BE49-F238E27FC236}">
                <a16:creationId xmlns:a16="http://schemas.microsoft.com/office/drawing/2014/main" id="{AD7C52FA-6769-41D8-AF0B-C735577418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898002" y="1966945"/>
            <a:ext cx="3066221" cy="1836054"/>
          </a:xfrm>
          <a:prstGeom prst="rect">
            <a:avLst/>
          </a:prstGeom>
          <a:noFill/>
        </p:spPr>
      </p:pic>
      <p:sp>
        <p:nvSpPr>
          <p:cNvPr id="12" name="TextBox 11">
            <a:extLst>
              <a:ext uri="{FF2B5EF4-FFF2-40B4-BE49-F238E27FC236}">
                <a16:creationId xmlns:a16="http://schemas.microsoft.com/office/drawing/2014/main" id="{12864558-2BBE-4697-AE93-8001294B128F}"/>
              </a:ext>
            </a:extLst>
          </p:cNvPr>
          <p:cNvSpPr txBox="1"/>
          <p:nvPr/>
        </p:nvSpPr>
        <p:spPr>
          <a:xfrm flipH="1">
            <a:off x="5724939" y="1606163"/>
            <a:ext cx="1979874" cy="369332"/>
          </a:xfrm>
          <a:prstGeom prst="rect">
            <a:avLst/>
          </a:prstGeom>
          <a:noFill/>
        </p:spPr>
        <p:txBody>
          <a:bodyPr wrap="square" rtlCol="0">
            <a:spAutoFit/>
          </a:bodyPr>
          <a:lstStyle/>
          <a:p>
            <a:r>
              <a:rPr lang="en-US" b="1" dirty="0">
                <a:latin typeface="Franklin Gothic Book" panose="020B0503020102020204" pitchFamily="34" charset="0"/>
              </a:rPr>
              <a:t>26’ Vehicles</a:t>
            </a:r>
          </a:p>
        </p:txBody>
      </p:sp>
      <p:pic>
        <p:nvPicPr>
          <p:cNvPr id="15" name="Picture 8">
            <a:extLst>
              <a:ext uri="{FF2B5EF4-FFF2-40B4-BE49-F238E27FC236}">
                <a16:creationId xmlns:a16="http://schemas.microsoft.com/office/drawing/2014/main" id="{75FBD8A5-5AAF-4706-BEE6-365D323D5D0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8002" y="4163781"/>
            <a:ext cx="3116908" cy="194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5C187DD4-EDF1-422B-A86E-506A329734F1}"/>
              </a:ext>
            </a:extLst>
          </p:cNvPr>
          <p:cNvSpPr/>
          <p:nvPr/>
        </p:nvSpPr>
        <p:spPr>
          <a:xfrm rot="10800000" flipV="1">
            <a:off x="4794637" y="3830905"/>
            <a:ext cx="3116907" cy="369332"/>
          </a:xfrm>
          <a:prstGeom prst="rect">
            <a:avLst/>
          </a:prstGeom>
        </p:spPr>
        <p:txBody>
          <a:bodyPr wrap="square">
            <a:spAutoFit/>
          </a:bodyPr>
          <a:lstStyle/>
          <a:p>
            <a:pPr algn="ctr"/>
            <a:r>
              <a:rPr lang="EN-US" b="1" kern="0" dirty="0">
                <a:effectLst>
                  <a:outerShdw blurRad="38100" dist="38100" dir="2700000" algn="tl">
                    <a:srgbClr val="C0C0C0"/>
                  </a:outerShdw>
                </a:effectLst>
                <a:latin typeface="Franklin Gothic Book" panose="020B0503020102020204" pitchFamily="34" charset="0"/>
              </a:rPr>
              <a:t>Suburban Bus </a:t>
            </a:r>
            <a:endParaRPr lang="en-US" b="1" dirty="0">
              <a:latin typeface="Franklin Gothic Book" panose="020B0503020102020204" pitchFamily="34" charset="0"/>
            </a:endParaRPr>
          </a:p>
        </p:txBody>
      </p:sp>
    </p:spTree>
    <p:extLst>
      <p:ext uri="{BB962C8B-B14F-4D97-AF65-F5344CB8AC3E}">
        <p14:creationId xmlns:p14="http://schemas.microsoft.com/office/powerpoint/2010/main" val="317049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15306B-04E7-49A0-8DA7-CD04439603F8}"/>
              </a:ext>
            </a:extLst>
          </p:cNvPr>
          <p:cNvSpPr/>
          <p:nvPr/>
        </p:nvSpPr>
        <p:spPr>
          <a:xfrm>
            <a:off x="373711" y="654552"/>
            <a:ext cx="3784819" cy="3293209"/>
          </a:xfrm>
          <a:prstGeom prst="rect">
            <a:avLst/>
          </a:prstGeom>
        </p:spPr>
        <p:txBody>
          <a:bodyPr wrap="square">
            <a:spAutoFit/>
          </a:bodyPr>
          <a:lstStyle/>
          <a:p>
            <a:r>
              <a:rPr lang="en-US" altLang="en-US" sz="1600" b="1" dirty="0">
                <a:cs typeface="Arial"/>
              </a:rPr>
              <a:t>NABI Features</a:t>
            </a:r>
          </a:p>
          <a:p>
            <a:pPr marL="285750" indent="-285750">
              <a:buFont typeface="Arial" panose="020B0604020202020204" pitchFamily="34" charset="0"/>
              <a:buChar char="•"/>
            </a:pPr>
            <a:r>
              <a:rPr lang="en-US" altLang="en-US" sz="1600" dirty="0">
                <a:cs typeface="Arial"/>
              </a:rPr>
              <a:t>Level Boarding – Ramp</a:t>
            </a:r>
          </a:p>
          <a:p>
            <a:pPr marL="285750" indent="-285750">
              <a:buFont typeface="Arial" panose="020B0604020202020204" pitchFamily="34" charset="0"/>
              <a:buChar char="•"/>
            </a:pPr>
            <a:r>
              <a:rPr lang="en-US" altLang="en-US" sz="1600" dirty="0">
                <a:cs typeface="Arial"/>
              </a:rPr>
              <a:t>CNG Powered</a:t>
            </a:r>
          </a:p>
          <a:p>
            <a:pPr marL="285750" indent="-285750">
              <a:buFont typeface="Arial" panose="020B0604020202020204" pitchFamily="34" charset="0"/>
              <a:buChar char="•"/>
            </a:pPr>
            <a:r>
              <a:rPr lang="en-US" altLang="en-US" sz="1600" dirty="0">
                <a:cs typeface="Arial"/>
              </a:rPr>
              <a:t>Larger Windows</a:t>
            </a:r>
          </a:p>
          <a:p>
            <a:pPr marL="285750" indent="-285750">
              <a:buFont typeface="Arial" panose="020B0604020202020204" pitchFamily="34" charset="0"/>
              <a:buChar char="•"/>
            </a:pPr>
            <a:r>
              <a:rPr lang="en-US" altLang="en-US" sz="1600" dirty="0">
                <a:cs typeface="Arial"/>
              </a:rPr>
              <a:t>Light Rail Style Interior</a:t>
            </a:r>
          </a:p>
          <a:p>
            <a:pPr marL="285750" indent="-285750">
              <a:buFont typeface="Arial" panose="020B0604020202020204" pitchFamily="34" charset="0"/>
              <a:buChar char="•"/>
            </a:pPr>
            <a:r>
              <a:rPr lang="en-US" altLang="en-US" sz="1600" dirty="0">
                <a:cs typeface="Arial"/>
              </a:rPr>
              <a:t>Multi-Colored Destination Signs</a:t>
            </a:r>
          </a:p>
          <a:p>
            <a:pPr marL="285750" indent="-285750">
              <a:buFont typeface="Arial" panose="020B0604020202020204" pitchFamily="34" charset="0"/>
              <a:buChar char="•"/>
            </a:pPr>
            <a:r>
              <a:rPr lang="en-US" altLang="en-US" sz="1600" dirty="0">
                <a:cs typeface="Arial"/>
              </a:rPr>
              <a:t>Audio &amp; Visual Customer Information Monitors (</a:t>
            </a:r>
            <a:r>
              <a:rPr lang="en-US" altLang="en-US" sz="1600" dirty="0" err="1">
                <a:cs typeface="Arial"/>
              </a:rPr>
              <a:t>INFOtransit</a:t>
            </a:r>
            <a:r>
              <a:rPr lang="en-US" altLang="en-US" sz="1600" dirty="0">
                <a:cs typeface="Arial"/>
              </a:rPr>
              <a:t>)</a:t>
            </a:r>
            <a:endParaRPr lang="en-US" altLang="en-US" sz="1600" dirty="0">
              <a:cs typeface="Arial" panose="020B0604020202020204" pitchFamily="34" charset="0"/>
            </a:endParaRPr>
          </a:p>
          <a:p>
            <a:pPr marL="285750" indent="-285750">
              <a:buFont typeface="Arial" panose="020B0604020202020204" pitchFamily="34" charset="0"/>
              <a:buChar char="•"/>
            </a:pPr>
            <a:r>
              <a:rPr lang="en-US" altLang="en-US" sz="1600" dirty="0">
                <a:cs typeface="Arial"/>
              </a:rPr>
              <a:t>5 Real Time Security Cameras</a:t>
            </a:r>
          </a:p>
          <a:p>
            <a:pPr marL="285750" indent="-285750">
              <a:buFont typeface="Arial" panose="020B0604020202020204" pitchFamily="34" charset="0"/>
              <a:buChar char="•"/>
            </a:pPr>
            <a:r>
              <a:rPr lang="en-US" altLang="en-US" sz="1600" dirty="0">
                <a:cs typeface="Arial"/>
              </a:rPr>
              <a:t>2-Position Bike Rack</a:t>
            </a:r>
          </a:p>
          <a:p>
            <a:pPr marL="285750" indent="-285750">
              <a:buFont typeface="Arial" panose="020B0604020202020204" pitchFamily="34" charset="0"/>
              <a:buChar char="•"/>
            </a:pPr>
            <a:r>
              <a:rPr lang="en-US" altLang="en-US" sz="1600" dirty="0">
                <a:cs typeface="Arial"/>
              </a:rPr>
              <a:t>Electric HVAC</a:t>
            </a:r>
          </a:p>
          <a:p>
            <a:pPr marL="285750" indent="-285750">
              <a:buFont typeface="Arial" panose="020B0604020202020204" pitchFamily="34" charset="0"/>
              <a:buChar char="•"/>
            </a:pPr>
            <a:r>
              <a:rPr lang="en-US" altLang="en-US" sz="1600" dirty="0">
                <a:cs typeface="Arial"/>
              </a:rPr>
              <a:t>Automatic Passenger Counters</a:t>
            </a:r>
          </a:p>
          <a:p>
            <a:pPr marL="285750" indent="-285750">
              <a:buFont typeface="Arial" panose="020B0604020202020204" pitchFamily="34" charset="0"/>
              <a:buChar char="•"/>
            </a:pPr>
            <a:r>
              <a:rPr lang="en-US" altLang="en-US" sz="1600" dirty="0">
                <a:cs typeface="Arial"/>
              </a:rPr>
              <a:t>Go Pass Farebox Validators (Tap and Go)</a:t>
            </a:r>
          </a:p>
        </p:txBody>
      </p:sp>
      <p:sp>
        <p:nvSpPr>
          <p:cNvPr id="6" name="Rectangle 5">
            <a:extLst>
              <a:ext uri="{FF2B5EF4-FFF2-40B4-BE49-F238E27FC236}">
                <a16:creationId xmlns:a16="http://schemas.microsoft.com/office/drawing/2014/main" id="{0BB8B5FD-8E0F-451A-B873-EDD71BCC15D2}"/>
              </a:ext>
            </a:extLst>
          </p:cNvPr>
          <p:cNvSpPr/>
          <p:nvPr/>
        </p:nvSpPr>
        <p:spPr>
          <a:xfrm>
            <a:off x="270342" y="285220"/>
            <a:ext cx="5536548" cy="400110"/>
          </a:xfrm>
          <a:prstGeom prst="rect">
            <a:avLst/>
          </a:prstGeom>
        </p:spPr>
        <p:txBody>
          <a:bodyPr wrap="square">
            <a:spAutoFit/>
          </a:bodyPr>
          <a:lstStyle/>
          <a:p>
            <a:r>
              <a:rPr lang="en-US" sz="2000" b="1" dirty="0">
                <a:latin typeface="Franklin Gothic Book" panose="020B0503020102020204" pitchFamily="34" charset="0"/>
              </a:rPr>
              <a:t>New 40’ and 30’ Buses</a:t>
            </a:r>
          </a:p>
        </p:txBody>
      </p:sp>
      <p:sp>
        <p:nvSpPr>
          <p:cNvPr id="8" name="Rectangle 7">
            <a:extLst>
              <a:ext uri="{FF2B5EF4-FFF2-40B4-BE49-F238E27FC236}">
                <a16:creationId xmlns:a16="http://schemas.microsoft.com/office/drawing/2014/main" id="{84D1AF0E-A657-40FB-92BF-59CB336AC7C8}"/>
              </a:ext>
            </a:extLst>
          </p:cNvPr>
          <p:cNvSpPr/>
          <p:nvPr/>
        </p:nvSpPr>
        <p:spPr>
          <a:xfrm rot="10800000" flipV="1">
            <a:off x="373710" y="4374466"/>
            <a:ext cx="3522426" cy="1569660"/>
          </a:xfrm>
          <a:prstGeom prst="rect">
            <a:avLst/>
          </a:prstGeom>
        </p:spPr>
        <p:txBody>
          <a:bodyPr wrap="square">
            <a:spAutoFit/>
          </a:bodyPr>
          <a:lstStyle/>
          <a:p>
            <a:r>
              <a:rPr lang="en-US" altLang="en-US" sz="1600" b="1" dirty="0">
                <a:cs typeface="Arial"/>
              </a:rPr>
              <a:t>Proterra Bus Features</a:t>
            </a:r>
            <a:endParaRPr lang="en-US" sz="1600" b="1" dirty="0">
              <a:cs typeface="Arial"/>
            </a:endParaRPr>
          </a:p>
          <a:p>
            <a:pPr marL="342900" indent="-342900">
              <a:buFont typeface="Arial" panose="020B0604020202020204" pitchFamily="34" charset="0"/>
              <a:buChar char="•"/>
            </a:pPr>
            <a:r>
              <a:rPr lang="en-US" altLang="en-US" sz="1600" dirty="0">
                <a:cs typeface="Arial" panose="020B0604020202020204" pitchFamily="34" charset="0"/>
              </a:rPr>
              <a:t>Level Boarding – Ramp</a:t>
            </a:r>
          </a:p>
          <a:p>
            <a:pPr marL="342900" indent="-342900">
              <a:buFont typeface="Arial" panose="020B0604020202020204" pitchFamily="34" charset="0"/>
              <a:buChar char="•"/>
            </a:pPr>
            <a:r>
              <a:rPr lang="en-US" altLang="en-US" sz="1600" dirty="0">
                <a:cs typeface="Arial"/>
              </a:rPr>
              <a:t>Fully Battery-Electric Powered Bus</a:t>
            </a:r>
          </a:p>
          <a:p>
            <a:pPr marL="342900" indent="-342900">
              <a:buFont typeface="Arial" panose="020B0604020202020204" pitchFamily="34" charset="0"/>
              <a:buChar char="•"/>
            </a:pPr>
            <a:r>
              <a:rPr lang="en-US" altLang="en-US" sz="1600" dirty="0">
                <a:cs typeface="Arial" panose="020B0604020202020204" pitchFamily="34" charset="0"/>
              </a:rPr>
              <a:t>Standard Transit Bus Seating</a:t>
            </a:r>
          </a:p>
          <a:p>
            <a:pPr marL="342900" indent="-342900">
              <a:buFont typeface="Arial" panose="020B0604020202020204" pitchFamily="34" charset="0"/>
              <a:buChar char="•"/>
            </a:pPr>
            <a:r>
              <a:rPr lang="en-US" altLang="en-US" sz="1600" dirty="0">
                <a:cs typeface="Arial" panose="020B0604020202020204" pitchFamily="34" charset="0"/>
              </a:rPr>
              <a:t>Two Charging Stations</a:t>
            </a:r>
          </a:p>
          <a:p>
            <a:pPr marL="342900" indent="-342900">
              <a:spcAft>
                <a:spcPts val="600"/>
              </a:spcAft>
              <a:buFont typeface="Arial" panose="020B0604020202020204" pitchFamily="34" charset="0"/>
              <a:buChar char="•"/>
            </a:pPr>
            <a:r>
              <a:rPr lang="en-US" altLang="en-US" sz="1600" dirty="0">
                <a:cs typeface="Arial" panose="020B0604020202020204" pitchFamily="34" charset="0"/>
              </a:rPr>
              <a:t>Real Time Security Cameras</a:t>
            </a:r>
          </a:p>
        </p:txBody>
      </p:sp>
      <p:sp>
        <p:nvSpPr>
          <p:cNvPr id="10" name="Rectangle 9">
            <a:extLst>
              <a:ext uri="{FF2B5EF4-FFF2-40B4-BE49-F238E27FC236}">
                <a16:creationId xmlns:a16="http://schemas.microsoft.com/office/drawing/2014/main" id="{AE2D9AA9-45A4-4B63-8870-6890319B8A27}"/>
              </a:ext>
            </a:extLst>
          </p:cNvPr>
          <p:cNvSpPr/>
          <p:nvPr/>
        </p:nvSpPr>
        <p:spPr>
          <a:xfrm>
            <a:off x="4985472" y="623237"/>
            <a:ext cx="3967697" cy="2308324"/>
          </a:xfrm>
          <a:prstGeom prst="rect">
            <a:avLst/>
          </a:prstGeom>
        </p:spPr>
        <p:txBody>
          <a:bodyPr wrap="square">
            <a:spAutoFit/>
          </a:bodyPr>
          <a:lstStyle/>
          <a:p>
            <a:r>
              <a:rPr lang="en-US" altLang="en-US" sz="1600" b="1" dirty="0">
                <a:cs typeface="Arial" panose="020B0604020202020204" pitchFamily="34" charset="0"/>
              </a:rPr>
              <a:t>ARBOC  Features</a:t>
            </a:r>
          </a:p>
          <a:p>
            <a:pPr marL="285750" indent="-285750">
              <a:buFont typeface="Arial" panose="020B0604020202020204" pitchFamily="34" charset="0"/>
              <a:buChar char="•"/>
            </a:pPr>
            <a:r>
              <a:rPr lang="en-US" altLang="en-US" sz="1600" dirty="0">
                <a:cs typeface="Arial" panose="020B0604020202020204" pitchFamily="34" charset="0"/>
              </a:rPr>
              <a:t>Smaller – 26’ L x 96” W</a:t>
            </a:r>
          </a:p>
          <a:p>
            <a:pPr marL="285750" indent="-285750">
              <a:buFont typeface="Arial" panose="020B0604020202020204" pitchFamily="34" charset="0"/>
              <a:buChar char="•"/>
            </a:pPr>
            <a:r>
              <a:rPr lang="en-US" altLang="en-US" sz="1600" dirty="0">
                <a:cs typeface="Arial" panose="020B0604020202020204" pitchFamily="34" charset="0"/>
              </a:rPr>
              <a:t>Level Boarding - Ramp</a:t>
            </a:r>
          </a:p>
          <a:p>
            <a:pPr marL="285750" indent="-285750">
              <a:buFont typeface="Arial" panose="020B0604020202020204" pitchFamily="34" charset="0"/>
              <a:buChar char="•"/>
            </a:pPr>
            <a:r>
              <a:rPr lang="en-US" altLang="en-US" sz="1600" dirty="0">
                <a:cs typeface="Arial" panose="020B0604020202020204" pitchFamily="34" charset="0"/>
              </a:rPr>
              <a:t>CNG Powered</a:t>
            </a:r>
          </a:p>
          <a:p>
            <a:pPr marL="285750" indent="-285750">
              <a:buFont typeface="Arial" panose="020B0604020202020204" pitchFamily="34" charset="0"/>
              <a:buChar char="•"/>
            </a:pPr>
            <a:r>
              <a:rPr lang="en-US" altLang="en-US" sz="1600" dirty="0">
                <a:cs typeface="Arial" panose="020B0604020202020204" pitchFamily="34" charset="0"/>
              </a:rPr>
              <a:t>1-Position Bike Rack</a:t>
            </a:r>
          </a:p>
          <a:p>
            <a:pPr marL="285750" indent="-285750">
              <a:buFont typeface="Arial" panose="020B0604020202020204" pitchFamily="34" charset="0"/>
              <a:buChar char="•"/>
            </a:pPr>
            <a:r>
              <a:rPr lang="en-US" altLang="en-US" sz="1600" dirty="0">
                <a:cs typeface="Arial" panose="020B0604020202020204" pitchFamily="34" charset="0"/>
              </a:rPr>
              <a:t>Audio &amp; Visual Customer Information</a:t>
            </a:r>
          </a:p>
          <a:p>
            <a:pPr marL="285750" indent="-285750">
              <a:buFont typeface="Arial" panose="020B0604020202020204" pitchFamily="34" charset="0"/>
              <a:buChar char="•"/>
            </a:pPr>
            <a:r>
              <a:rPr lang="en-US" altLang="en-US" sz="1600" dirty="0">
                <a:cs typeface="Arial" panose="020B0604020202020204" pitchFamily="34" charset="0"/>
              </a:rPr>
              <a:t>4 Real Time Security Cameras</a:t>
            </a:r>
          </a:p>
          <a:p>
            <a:pPr marL="285750" indent="-285750">
              <a:buFont typeface="Arial" panose="020B0604020202020204" pitchFamily="34" charset="0"/>
              <a:buChar char="•"/>
            </a:pPr>
            <a:r>
              <a:rPr lang="en-US" altLang="en-US" sz="1600" dirty="0">
                <a:cs typeface="Arial" panose="020B0604020202020204" pitchFamily="34" charset="0"/>
              </a:rPr>
              <a:t>Automatic Passenger Counters</a:t>
            </a:r>
          </a:p>
          <a:p>
            <a:pPr marL="285750" indent="-285750">
              <a:buFont typeface="Arial" panose="020B0604020202020204" pitchFamily="34" charset="0"/>
              <a:buChar char="•"/>
            </a:pPr>
            <a:r>
              <a:rPr lang="en-US" altLang="en-US" sz="1600" dirty="0">
                <a:cs typeface="Arial" panose="020B0604020202020204" pitchFamily="34" charset="0"/>
              </a:rPr>
              <a:t>Go Pass Farebox Validators (Tap and Go)</a:t>
            </a:r>
          </a:p>
        </p:txBody>
      </p:sp>
      <p:sp>
        <p:nvSpPr>
          <p:cNvPr id="12" name="Rectangle 11">
            <a:extLst>
              <a:ext uri="{FF2B5EF4-FFF2-40B4-BE49-F238E27FC236}">
                <a16:creationId xmlns:a16="http://schemas.microsoft.com/office/drawing/2014/main" id="{C98F01BC-E91E-42C2-8AF6-CE7B499D143C}"/>
              </a:ext>
            </a:extLst>
          </p:cNvPr>
          <p:cNvSpPr/>
          <p:nvPr/>
        </p:nvSpPr>
        <p:spPr>
          <a:xfrm flipH="1">
            <a:off x="4921857" y="254442"/>
            <a:ext cx="2584174" cy="400110"/>
          </a:xfrm>
          <a:prstGeom prst="rect">
            <a:avLst/>
          </a:prstGeom>
        </p:spPr>
        <p:txBody>
          <a:bodyPr wrap="square">
            <a:spAutoFit/>
          </a:bodyPr>
          <a:lstStyle/>
          <a:p>
            <a:r>
              <a:rPr lang="EN-US" altLang="EN-US" sz="2000" b="1" dirty="0">
                <a:latin typeface="Franklin Gothic Book" panose="020B0503020102020204" pitchFamily="34" charset="0"/>
                <a:cs typeface="Arial" panose="020B0604020202020204" pitchFamily="34" charset="0"/>
              </a:rPr>
              <a:t>26’ Vehicles</a:t>
            </a:r>
            <a:endParaRPr lang="en-US" sz="2000" b="1" dirty="0"/>
          </a:p>
        </p:txBody>
      </p:sp>
      <p:sp>
        <p:nvSpPr>
          <p:cNvPr id="13" name="Rectangle 12">
            <a:extLst>
              <a:ext uri="{FF2B5EF4-FFF2-40B4-BE49-F238E27FC236}">
                <a16:creationId xmlns:a16="http://schemas.microsoft.com/office/drawing/2014/main" id="{D9835A8B-13CB-4A2C-BABC-46E158FDBB69}"/>
              </a:ext>
            </a:extLst>
          </p:cNvPr>
          <p:cNvSpPr/>
          <p:nvPr/>
        </p:nvSpPr>
        <p:spPr>
          <a:xfrm>
            <a:off x="270341" y="4106787"/>
            <a:ext cx="3625798" cy="400110"/>
          </a:xfrm>
          <a:prstGeom prst="rect">
            <a:avLst/>
          </a:prstGeom>
        </p:spPr>
        <p:txBody>
          <a:bodyPr wrap="square">
            <a:spAutoFit/>
          </a:bodyPr>
          <a:lstStyle/>
          <a:p>
            <a:r>
              <a:rPr lang="EN-US" altLang="EN-US" sz="2000" b="1" dirty="0">
                <a:latin typeface="Franklin Gothic Book" panose="020B0503020102020204" pitchFamily="34" charset="0"/>
                <a:cs typeface="Arial" panose="020B0604020202020204" pitchFamily="34" charset="0"/>
              </a:rPr>
              <a:t>New 35’ Lo-No Electric </a:t>
            </a:r>
            <a:r>
              <a:rPr lang="en-US" altLang="EN-US" sz="2000" b="1" dirty="0">
                <a:latin typeface="Franklin Gothic Book" panose="020B0503020102020204" pitchFamily="34" charset="0"/>
                <a:cs typeface="Arial" panose="020B0604020202020204" pitchFamily="34" charset="0"/>
              </a:rPr>
              <a:t>7 </a:t>
            </a:r>
            <a:r>
              <a:rPr lang="EN-US" altLang="EN-US" sz="2000" b="1" dirty="0">
                <a:latin typeface="Franklin Gothic Book" panose="020B0503020102020204" pitchFamily="34" charset="0"/>
                <a:cs typeface="Arial" panose="020B0604020202020204" pitchFamily="34" charset="0"/>
              </a:rPr>
              <a:t>Bus</a:t>
            </a:r>
            <a:r>
              <a:rPr lang="en-US" altLang="EN-US" sz="2000" b="1" dirty="0">
                <a:latin typeface="Franklin Gothic Book" panose="020B0503020102020204" pitchFamily="34" charset="0"/>
                <a:cs typeface="Arial" panose="020B0604020202020204" pitchFamily="34" charset="0"/>
              </a:rPr>
              <a:t>es</a:t>
            </a:r>
            <a:endParaRPr lang="en-US" sz="2000" b="1" dirty="0">
              <a:latin typeface="Franklin Gothic Book" panose="020B0503020102020204" pitchFamily="34" charset="0"/>
            </a:endParaRPr>
          </a:p>
        </p:txBody>
      </p:sp>
      <p:sp>
        <p:nvSpPr>
          <p:cNvPr id="14" name="Rectangle 13">
            <a:extLst>
              <a:ext uri="{FF2B5EF4-FFF2-40B4-BE49-F238E27FC236}">
                <a16:creationId xmlns:a16="http://schemas.microsoft.com/office/drawing/2014/main" id="{33DCA8AC-6DE9-45E8-B968-8FBD7EB6F220}"/>
              </a:ext>
            </a:extLst>
          </p:cNvPr>
          <p:cNvSpPr/>
          <p:nvPr/>
        </p:nvSpPr>
        <p:spPr>
          <a:xfrm>
            <a:off x="4921856" y="3300356"/>
            <a:ext cx="3355452" cy="400110"/>
          </a:xfrm>
          <a:prstGeom prst="rect">
            <a:avLst/>
          </a:prstGeom>
        </p:spPr>
        <p:txBody>
          <a:bodyPr wrap="square">
            <a:spAutoFit/>
          </a:bodyPr>
          <a:lstStyle/>
          <a:p>
            <a:r>
              <a:rPr lang="EN-US" sz="2000" b="1" kern="0" dirty="0">
                <a:effectLst>
                  <a:outerShdw blurRad="38100" dist="38100" dir="2700000" algn="tl">
                    <a:srgbClr val="C0C0C0"/>
                  </a:outerShdw>
                </a:effectLst>
                <a:latin typeface="Franklin Gothic Book" panose="020B0503020102020204" pitchFamily="34" charset="0"/>
              </a:rPr>
              <a:t>Suburban Bus Configuration</a:t>
            </a:r>
            <a:endParaRPr lang="en-US" sz="2000" b="1" dirty="0">
              <a:latin typeface="Franklin Gothic Book" panose="020B0503020102020204" pitchFamily="34" charset="0"/>
            </a:endParaRPr>
          </a:p>
        </p:txBody>
      </p:sp>
      <p:sp>
        <p:nvSpPr>
          <p:cNvPr id="18" name="Rectangle 17">
            <a:extLst>
              <a:ext uri="{FF2B5EF4-FFF2-40B4-BE49-F238E27FC236}">
                <a16:creationId xmlns:a16="http://schemas.microsoft.com/office/drawing/2014/main" id="{8608E5FA-5A05-4B50-B629-C511C602D605}"/>
              </a:ext>
            </a:extLst>
          </p:cNvPr>
          <p:cNvSpPr/>
          <p:nvPr/>
        </p:nvSpPr>
        <p:spPr>
          <a:xfrm>
            <a:off x="4985472" y="3700466"/>
            <a:ext cx="3625798" cy="1569660"/>
          </a:xfrm>
          <a:prstGeom prst="rect">
            <a:avLst/>
          </a:prstGeom>
        </p:spPr>
        <p:txBody>
          <a:bodyPr wrap="square">
            <a:spAutoFit/>
          </a:bodyPr>
          <a:lstStyle/>
          <a:p>
            <a:pPr marL="285750" indent="-285750">
              <a:buFont typeface="Arial" panose="020B0604020202020204" pitchFamily="34" charset="0"/>
              <a:buChar char="•"/>
            </a:pPr>
            <a:r>
              <a:rPr lang="en-US" altLang="en-US" sz="1600" dirty="0"/>
              <a:t>Single Door</a:t>
            </a:r>
          </a:p>
          <a:p>
            <a:pPr marL="285750" indent="-285750">
              <a:buFont typeface="Arial" panose="020B0604020202020204" pitchFamily="34" charset="0"/>
              <a:buChar char="•"/>
            </a:pPr>
            <a:r>
              <a:rPr lang="en-US" altLang="en-US" sz="1600" dirty="0"/>
              <a:t>Reading Lights and Vents</a:t>
            </a:r>
          </a:p>
          <a:p>
            <a:pPr marL="285750" indent="-285750">
              <a:buFont typeface="Arial" panose="020B0604020202020204" pitchFamily="34" charset="0"/>
              <a:buChar char="•"/>
            </a:pPr>
            <a:r>
              <a:rPr lang="en-US" altLang="en-US" sz="1600" dirty="0"/>
              <a:t>Level Boarding – Ramp</a:t>
            </a:r>
            <a:endParaRPr lang="en-US" sz="1600" dirty="0">
              <a:cs typeface="Calibri"/>
            </a:endParaRPr>
          </a:p>
          <a:p>
            <a:pPr marL="285750" indent="-285750">
              <a:buFont typeface="Arial" panose="020B0604020202020204" pitchFamily="34" charset="0"/>
              <a:buChar char="•"/>
            </a:pPr>
            <a:r>
              <a:rPr lang="en-US" altLang="en-US" sz="1600" dirty="0"/>
              <a:t>Multi-Colored Destination Signs </a:t>
            </a:r>
            <a:endParaRPr lang="en-US" altLang="en-US" sz="1600" dirty="0">
              <a:cs typeface="Calibri"/>
            </a:endParaRPr>
          </a:p>
          <a:p>
            <a:pPr marL="285750" indent="-285750">
              <a:buFont typeface="Arial" panose="020B0604020202020204" pitchFamily="34" charset="0"/>
              <a:buChar char="•"/>
            </a:pPr>
            <a:r>
              <a:rPr lang="en-US" altLang="en-US" sz="1600" dirty="0"/>
              <a:t>Single Entrance Door</a:t>
            </a:r>
            <a:endParaRPr lang="en-US" altLang="en-US" sz="1600" dirty="0">
              <a:cs typeface="Calibri"/>
            </a:endParaRPr>
          </a:p>
          <a:p>
            <a:pPr marL="285750" indent="-285750">
              <a:spcAft>
                <a:spcPts val="600"/>
              </a:spcAft>
              <a:buFont typeface="Arial" panose="020B0604020202020204" pitchFamily="34" charset="0"/>
              <a:buChar char="•"/>
            </a:pPr>
            <a:r>
              <a:rPr lang="en-US" altLang="en-US" sz="1600" dirty="0"/>
              <a:t>5 Real Time Security Cameras</a:t>
            </a:r>
            <a:endParaRPr lang="en-US" altLang="en-US" sz="1600" dirty="0">
              <a:cs typeface="Calibri"/>
            </a:endParaRPr>
          </a:p>
        </p:txBody>
      </p:sp>
    </p:spTree>
    <p:extLst>
      <p:ext uri="{BB962C8B-B14F-4D97-AF65-F5344CB8AC3E}">
        <p14:creationId xmlns:p14="http://schemas.microsoft.com/office/powerpoint/2010/main" val="195481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8545" y="96253"/>
            <a:ext cx="8058150" cy="1347536"/>
          </a:xfrm>
        </p:spPr>
        <p:txBody>
          <a:bodyPr/>
          <a:lstStyle/>
          <a:p>
            <a:br>
              <a:rPr lang="en-US" altLang="en-US" dirty="0">
                <a:solidFill>
                  <a:srgbClr val="000000"/>
                </a:solidFill>
                <a:latin typeface="Arial" panose="020B0604020202020204" pitchFamily="34" charset="0"/>
                <a:cs typeface="Tahoma" panose="020B0604030504040204" pitchFamily="34" charset="0"/>
              </a:rPr>
            </a:br>
            <a:br>
              <a:rPr lang="en-US" altLang="en-US" dirty="0">
                <a:solidFill>
                  <a:srgbClr val="000000"/>
                </a:solidFill>
                <a:latin typeface="Arial" panose="020B0604020202020204" pitchFamily="34" charset="0"/>
                <a:cs typeface="Tahoma" panose="020B0604030504040204" pitchFamily="34" charset="0"/>
              </a:rPr>
            </a:br>
            <a:br>
              <a:rPr lang="en-US" altLang="en-US" dirty="0">
                <a:solidFill>
                  <a:srgbClr val="000000"/>
                </a:solidFill>
                <a:latin typeface="Arial" panose="020B0604020202020204" pitchFamily="34" charset="0"/>
                <a:cs typeface="Tahoma" panose="020B0604030504040204" pitchFamily="34" charset="0"/>
              </a:rPr>
            </a:br>
            <a:br>
              <a:rPr lang="en-US" altLang="en-US" dirty="0">
                <a:solidFill>
                  <a:srgbClr val="000000"/>
                </a:solidFill>
                <a:latin typeface="Arial" panose="020B0604020202020204" pitchFamily="34" charset="0"/>
                <a:cs typeface="Tahoma" panose="020B0604030504040204" pitchFamily="34" charset="0"/>
              </a:rPr>
            </a:br>
            <a:br>
              <a:rPr lang="en-US" altLang="en-US" dirty="0">
                <a:solidFill>
                  <a:srgbClr val="000000"/>
                </a:solidFill>
                <a:latin typeface="Arial" panose="020B0604020202020204" pitchFamily="34" charset="0"/>
                <a:cs typeface="Tahoma" panose="020B0604030504040204" pitchFamily="34" charset="0"/>
              </a:rPr>
            </a:br>
            <a:br>
              <a:rPr lang="en-US" altLang="en-US" dirty="0">
                <a:solidFill>
                  <a:srgbClr val="000000"/>
                </a:solidFill>
                <a:latin typeface="Arial" panose="020B0604020202020204" pitchFamily="34" charset="0"/>
                <a:cs typeface="Tahoma" panose="020B0604030504040204" pitchFamily="34" charset="0"/>
              </a:rPr>
            </a:br>
            <a:r>
              <a:rPr lang="en-US" altLang="en-US" dirty="0">
                <a:solidFill>
                  <a:srgbClr val="000000"/>
                </a:solidFill>
                <a:latin typeface="Franklin Gothic Book" panose="020B0503020102020204" pitchFamily="34" charset="0"/>
                <a:cs typeface="Tahoma" panose="020B0604030504040204" pitchFamily="34" charset="0"/>
              </a:rPr>
              <a:t>Bus Features</a:t>
            </a:r>
            <a:endParaRPr lang="en-US" sz="2400" dirty="0">
              <a:latin typeface="Franklin Gothic Book" panose="020B0503020102020204" pitchFamily="34" charset="0"/>
            </a:endParaRPr>
          </a:p>
        </p:txBody>
      </p:sp>
      <p:pic>
        <p:nvPicPr>
          <p:cNvPr id="5" name="Picture 2"/>
          <p:cNvPicPr>
            <a:picLocks noGrp="1" noChangeAspect="1" noChangeArrowheads="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588334" y="2628043"/>
            <a:ext cx="2408358" cy="186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C526569-BB72-473B-9C5A-B937AF6FB4E6}"/>
              </a:ext>
            </a:extLst>
          </p:cNvPr>
          <p:cNvSpPr/>
          <p:nvPr/>
        </p:nvSpPr>
        <p:spPr>
          <a:xfrm>
            <a:off x="3538747" y="2027583"/>
            <a:ext cx="2719812" cy="369332"/>
          </a:xfrm>
          <a:prstGeom prst="rect">
            <a:avLst/>
          </a:prstGeom>
        </p:spPr>
        <p:txBody>
          <a:bodyPr wrap="square">
            <a:spAutoFit/>
          </a:bodyPr>
          <a:lstStyle/>
          <a:p>
            <a:r>
              <a:rPr lang="en-US" b="1" kern="0" dirty="0">
                <a:effectLst>
                  <a:outerShdw blurRad="38100" dist="38100" dir="2700000" algn="tl">
                    <a:srgbClr val="C0C0C0"/>
                  </a:outerShdw>
                </a:effectLst>
                <a:latin typeface="Franklin Gothic Book" panose="020B0503020102020204" pitchFamily="34" charset="0"/>
              </a:rPr>
              <a:t>Operator Security Barrier</a:t>
            </a:r>
            <a:endParaRPr lang="en-US" b="1" dirty="0">
              <a:latin typeface="Franklin Gothic Book" panose="020B0503020102020204" pitchFamily="34" charset="0"/>
            </a:endParaRPr>
          </a:p>
        </p:txBody>
      </p:sp>
      <p:pic>
        <p:nvPicPr>
          <p:cNvPr id="10" name="Picture 9" descr="MCTS3 Driver Compartment1">
            <a:extLst>
              <a:ext uri="{FF2B5EF4-FFF2-40B4-BE49-F238E27FC236}">
                <a16:creationId xmlns:a16="http://schemas.microsoft.com/office/drawing/2014/main" id="{A06DB4B4-71BC-43DF-A19B-10BC9084EC5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672" y="2628043"/>
            <a:ext cx="2664638" cy="1865258"/>
          </a:xfrm>
          <a:prstGeom prst="rect">
            <a:avLst/>
          </a:prstGeom>
          <a:noFill/>
          <a:ln w="12700" algn="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A picture containing indoor, wall&#10;&#10;Description generated with high confidence">
            <a:extLst>
              <a:ext uri="{FF2B5EF4-FFF2-40B4-BE49-F238E27FC236}">
                <a16:creationId xmlns:a16="http://schemas.microsoft.com/office/drawing/2014/main" id="{D2845D0C-B513-4CAA-A124-D16A989B0317}"/>
              </a:ext>
            </a:extLst>
          </p:cNvPr>
          <p:cNvPicPr>
            <a:picLocks noChangeAspect="1"/>
          </p:cNvPicPr>
          <p:nvPr/>
        </p:nvPicPr>
        <p:blipFill>
          <a:blip r:embed="rId5"/>
          <a:stretch>
            <a:fillRect/>
          </a:stretch>
        </p:blipFill>
        <p:spPr>
          <a:xfrm>
            <a:off x="6424938" y="2526412"/>
            <a:ext cx="2313546" cy="2085277"/>
          </a:xfrm>
          <a:prstGeom prst="rect">
            <a:avLst/>
          </a:prstGeom>
        </p:spPr>
      </p:pic>
      <p:sp>
        <p:nvSpPr>
          <p:cNvPr id="14" name="Rectangle 13">
            <a:extLst>
              <a:ext uri="{FF2B5EF4-FFF2-40B4-BE49-F238E27FC236}">
                <a16:creationId xmlns:a16="http://schemas.microsoft.com/office/drawing/2014/main" id="{62A138B8-AFB5-4AB8-BCCE-FEECA61262D4}"/>
              </a:ext>
            </a:extLst>
          </p:cNvPr>
          <p:cNvSpPr/>
          <p:nvPr/>
        </p:nvSpPr>
        <p:spPr>
          <a:xfrm>
            <a:off x="954157" y="1880081"/>
            <a:ext cx="1741335" cy="646331"/>
          </a:xfrm>
          <a:prstGeom prst="rect">
            <a:avLst/>
          </a:prstGeom>
        </p:spPr>
        <p:txBody>
          <a:bodyPr wrap="square">
            <a:spAutoFit/>
          </a:bodyPr>
          <a:lstStyle/>
          <a:p>
            <a:pPr algn="ctr"/>
            <a:r>
              <a:rPr lang="en-US" altLang="en-US" b="1" dirty="0">
                <a:solidFill>
                  <a:srgbClr val="000000"/>
                </a:solidFill>
                <a:latin typeface="Franklin Gothic Book" panose="020B0503020102020204" pitchFamily="34" charset="0"/>
                <a:cs typeface="Tahoma" panose="020B0604030504040204" pitchFamily="34" charset="0"/>
              </a:rPr>
              <a:t>Touchless Rear        Door Sensors</a:t>
            </a:r>
            <a:endParaRPr lang="en-US" b="1" dirty="0">
              <a:latin typeface="Franklin Gothic Book" panose="020B0503020102020204" pitchFamily="34" charset="0"/>
            </a:endParaRPr>
          </a:p>
        </p:txBody>
      </p:sp>
      <p:sp>
        <p:nvSpPr>
          <p:cNvPr id="15" name="Rectangle 14">
            <a:extLst>
              <a:ext uri="{FF2B5EF4-FFF2-40B4-BE49-F238E27FC236}">
                <a16:creationId xmlns:a16="http://schemas.microsoft.com/office/drawing/2014/main" id="{D49AC18A-0945-474B-87A5-126FA8F7F9B1}"/>
              </a:ext>
            </a:extLst>
          </p:cNvPr>
          <p:cNvSpPr/>
          <p:nvPr/>
        </p:nvSpPr>
        <p:spPr>
          <a:xfrm rot="10800000" flipV="1">
            <a:off x="6537691" y="2044005"/>
            <a:ext cx="2375718" cy="369332"/>
          </a:xfrm>
          <a:prstGeom prst="rect">
            <a:avLst/>
          </a:prstGeom>
        </p:spPr>
        <p:txBody>
          <a:bodyPr wrap="square">
            <a:spAutoFit/>
          </a:bodyPr>
          <a:lstStyle/>
          <a:p>
            <a:r>
              <a:rPr lang="en-US" altLang="en-US" b="1" dirty="0">
                <a:latin typeface="Franklin Gothic Book"/>
              </a:rPr>
              <a:t> </a:t>
            </a:r>
            <a:r>
              <a:rPr lang="en-US" altLang="en-US" b="1" dirty="0" err="1">
                <a:latin typeface="Franklin Gothic Book" panose="020B0503020102020204" pitchFamily="34" charset="0"/>
              </a:rPr>
              <a:t>INFOtaiment</a:t>
            </a:r>
            <a:r>
              <a:rPr lang="en-US" altLang="en-US" b="1" dirty="0">
                <a:latin typeface="Franklin Gothic Book" panose="020B0503020102020204" pitchFamily="34" charset="0"/>
              </a:rPr>
              <a:t> System  </a:t>
            </a:r>
            <a:endParaRPr lang="en-US" b="1" dirty="0">
              <a:latin typeface="Franklin Gothic Book" panose="020B0503020102020204" pitchFamily="34" charset="0"/>
            </a:endParaRPr>
          </a:p>
        </p:txBody>
      </p:sp>
    </p:spTree>
    <p:extLst>
      <p:ext uri="{BB962C8B-B14F-4D97-AF65-F5344CB8AC3E}">
        <p14:creationId xmlns:p14="http://schemas.microsoft.com/office/powerpoint/2010/main" val="176664705"/>
      </p:ext>
    </p:extLst>
  </p:cSld>
  <p:clrMapOvr>
    <a:masterClrMapping/>
  </p:clrMapOvr>
</p:sld>
</file>

<file path=ppt/theme/theme1.xml><?xml version="1.0" encoding="utf-8"?>
<a:theme xmlns:a="http://schemas.openxmlformats.org/drawingml/2006/main" name="DARTPresentationTemplate final with photos compressed (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T Corporate Template Final BJS 011817 - BLUE" id="{52CB9C8A-8E86-A749-B799-3ED8390E9ADB}" vid="{740EE541-04E3-D141-9345-E4020FC430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1541</Words>
  <Application>Microsoft Macintosh PowerPoint</Application>
  <PresentationFormat>On-screen Show (4:3)</PresentationFormat>
  <Paragraphs>391</Paragraphs>
  <Slides>61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Arial</vt:lpstr>
      <vt:lpstr>Calibri</vt:lpstr>
      <vt:lpstr>Courier New</vt:lpstr>
      <vt:lpstr>Franklin Gothic Book</vt:lpstr>
      <vt:lpstr>Franklin Gothic Demi</vt:lpstr>
      <vt:lpstr>Franklin Gothic Medium</vt:lpstr>
      <vt:lpstr>Tahoma</vt:lpstr>
      <vt:lpstr>Times New Roman</vt:lpstr>
      <vt:lpstr>Univers</vt:lpstr>
      <vt:lpstr>Wingdings</vt:lpstr>
      <vt:lpstr>DARTPresentationTemplate final with photos compressed (3)</vt:lpstr>
      <vt:lpstr>   Service Delivery and Customer Care OVERVIEW  </vt:lpstr>
      <vt:lpstr> Service Delivery/Customer Care  </vt:lpstr>
      <vt:lpstr>PowerPoint Presentation</vt:lpstr>
      <vt:lpstr>PowerPoint Presentation</vt:lpstr>
      <vt:lpstr>PowerPoint Presentation</vt:lpstr>
      <vt:lpstr>PowerPoint Presentation</vt:lpstr>
      <vt:lpstr>Bus Operation Vehicles</vt:lpstr>
      <vt:lpstr>PowerPoint Presentation</vt:lpstr>
      <vt:lpstr>      Bus Features</vt:lpstr>
      <vt:lpstr>Safety/Security </vt:lpstr>
      <vt:lpstr>  Bus Operations 2019 – 2020 OTP Initiative</vt:lpstr>
      <vt:lpstr>Bus Operations – 2019 Key Performance Indicators</vt:lpstr>
      <vt:lpstr>  Bus Operations – CareerLink</vt:lpstr>
      <vt:lpstr>Fleet Delivery Schedule 2018/2019</vt:lpstr>
      <vt:lpstr>PowerPoint Presentation</vt:lpstr>
      <vt:lpstr>PowerPoint Presentation</vt:lpstr>
      <vt:lpstr>PowerPoint Presentation</vt:lpstr>
      <vt:lpstr>PowerPoint Presentation</vt:lpstr>
      <vt:lpstr>PowerPoint Presentation</vt:lpstr>
      <vt:lpstr>Dallas Streetcar</vt:lpstr>
      <vt:lpstr>PowerPoint Presentation</vt:lpstr>
      <vt:lpstr>PowerPoint Presentation</vt:lpstr>
      <vt:lpstr>PowerPoint Presentation</vt:lpstr>
      <vt:lpstr>TAM/SGR Project Scope</vt:lpstr>
      <vt:lpstr>Transit Asset Management</vt:lpstr>
      <vt:lpstr>TAM/SGR Project Scope</vt:lpstr>
      <vt:lpstr>Engineering Initiatives </vt:lpstr>
      <vt:lpstr>PowerPoint Presentation</vt:lpstr>
      <vt:lpstr>Materials Management</vt:lpstr>
      <vt:lpstr>Materials Management</vt:lpstr>
      <vt:lpstr>Materials Management </vt:lpstr>
      <vt:lpstr>PowerPoint Presentation</vt:lpstr>
      <vt:lpstr> Mobility Management Services Contractor – MV Transportation, Inc. </vt:lpstr>
      <vt:lpstr>PowerPoint Presentation</vt:lpstr>
      <vt:lpstr>PowerPoint Presentation</vt:lpstr>
      <vt:lpstr>Travel Ambassadors</vt:lpstr>
      <vt:lpstr>PowerPoint Presentation</vt:lpstr>
      <vt:lpstr>Key Performance Indicators</vt:lpstr>
      <vt:lpstr>   Paratransit Vehicles</vt:lpstr>
      <vt:lpstr>Paratransit Customers</vt:lpstr>
      <vt:lpstr>PowerPoint Presentation</vt:lpstr>
      <vt:lpstr>Police Department Operations</vt:lpstr>
      <vt:lpstr>Police Department Operations</vt:lpstr>
      <vt:lpstr>Police Department  Security Goals 2018 - 2019</vt:lpstr>
      <vt:lpstr>Service in the Community</vt:lpstr>
      <vt:lpstr>Service in the Community</vt:lpstr>
      <vt:lpstr>PowerPoint Presentation</vt:lpstr>
      <vt:lpstr>Police Department Operations E-Alerts App Rollout 2017</vt:lpstr>
      <vt:lpstr>Security on Light Rail Vehicles</vt:lpstr>
      <vt:lpstr>Police Department Operations</vt:lpstr>
      <vt:lpstr>Simulator Use of Force Police Training</vt:lpstr>
      <vt:lpstr>Honor and Service</vt:lpstr>
      <vt:lpstr>Honor and Recognition</vt:lpstr>
      <vt:lpstr>PowerPoint Presentation</vt:lpstr>
      <vt:lpstr>DART signs the Department of Transportation Leaders Against Human Trafficking Pledge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BOARD MEMBER ORIENTATION</dc:title>
  <dc:creator>Cheryl Gonzales</dc:creator>
  <cp:lastModifiedBy>Microsoft Office User</cp:lastModifiedBy>
  <cp:revision>37</cp:revision>
  <cp:lastPrinted>2019-04-28T20:58:43Z</cp:lastPrinted>
  <dcterms:modified xsi:type="dcterms:W3CDTF">2019-04-29T23:30:33Z</dcterms:modified>
</cp:coreProperties>
</file>