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87" r:id="rId16"/>
    <p:sldId id="289" r:id="rId17"/>
    <p:sldId id="283" r:id="rId18"/>
    <p:sldId id="288" r:id="rId19"/>
    <p:sldId id="285" r:id="rId20"/>
    <p:sldId id="275" r:id="rId21"/>
    <p:sldId id="25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7" autoAdjust="0"/>
    <p:restoredTop sz="94643" autoAdjust="0"/>
  </p:normalViewPr>
  <p:slideViewPr>
    <p:cSldViewPr snapToGrid="0" snapToObjects="1">
      <p:cViewPr varScale="1">
        <p:scale>
          <a:sx n="90" d="100"/>
          <a:sy n="90" d="100"/>
        </p:scale>
        <p:origin x="9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7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DE953-C7E2-4EC7-B4C5-97D9348379E6}" type="datetimeFigureOut">
              <a:rPr lang="en-US" smtClean="0"/>
              <a:t>4/29/19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A71689-591F-450D-BB49-11EA44AB6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4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Sean Richardson, Victoria Sims and </a:t>
            </a:r>
            <a:r>
              <a:rPr lang="en-US" dirty="0" err="1"/>
              <a:t>Carnelius</a:t>
            </a:r>
            <a:r>
              <a:rPr lang="en-US" dirty="0"/>
              <a:t> Scott rescued a woman from a crashed vehicle. Won Gold Star Award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71689-591F-450D-BB49-11EA44AB63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9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Sean Richardson, Victoria Sims and </a:t>
            </a:r>
            <a:r>
              <a:rPr lang="en-US" dirty="0" err="1"/>
              <a:t>Carnelius</a:t>
            </a:r>
            <a:r>
              <a:rPr lang="en-US" dirty="0"/>
              <a:t> Scott rescued a woman from a crashed vehicle. Won Gold Star Award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71689-591F-450D-BB49-11EA44AB63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1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Sean Richardson, Victoria Sims and </a:t>
            </a:r>
            <a:r>
              <a:rPr lang="en-US" dirty="0" err="1"/>
              <a:t>Carnelius</a:t>
            </a:r>
            <a:r>
              <a:rPr lang="en-US" dirty="0"/>
              <a:t> Scott rescued a woman from a crashed vehicle. Won Gold Star Award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71689-591F-450D-BB49-11EA44AB63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61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CEO raises over $1,500 for human trafficking victims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71689-591F-450D-BB49-11EA44AB638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69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In the early A.M, J.R. Steele starts and warms up the buses for Operators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71689-591F-450D-BB49-11EA44AB638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40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0B35A-4D11-2A4B-A43C-B5EA83785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027176-70EA-E546-82A3-6AD9090C9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95581-C314-C44A-A5BE-5A4C53174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8AAEF-29D7-AC4C-A2FD-33835F7E7AB0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E60FA-D6E1-9742-8DFA-6608E63AB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B8B32-1247-4A40-867C-6727B0FDF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FB9D-E25B-0E4F-832F-093882F0D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07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ADC1F-35C8-574C-8439-F13EBB438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76BE4-8B85-264D-8629-C80C4976F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6DB79-B3EF-184E-90DB-B7BF03230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8AAEF-29D7-AC4C-A2FD-33835F7E7AB0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C8B26-4FBB-6640-AFB6-70EC375C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D4C68-973A-394F-B5F3-A6393A800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FB9D-E25B-0E4F-832F-093882F0D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05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73E2F9-58A8-B948-A3A6-10C823FC9B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88DF24-63FD-C04B-A5D7-43ADAD57A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E9BEA-F995-4143-8556-193A7FD00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8AAEF-29D7-AC4C-A2FD-33835F7E7AB0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34F6E-0BD3-2B41-93E8-1B3C1CE6D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F5FF2-CCC0-1A41-A58E-BC4695A6E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FB9D-E25B-0E4F-832F-093882F0D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56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E06BE-EAE0-F042-BC7A-DCE3DAD44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77345-2C19-0049-B8C4-18E6209B4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A5B20-C346-5249-8A73-15BDB32C1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8AAEF-29D7-AC4C-A2FD-33835F7E7AB0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F93AF-A413-934F-880E-121952C52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3E9EC-AACE-E145-816C-4D833037B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FB9D-E25B-0E4F-832F-093882F0D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67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24A97-8A5A-CE4A-829B-7CE82C7C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EDE6D-2305-8045-A250-8723FAD0D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EF2E0-EB25-2548-8AC6-841FA48D8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8AAEF-29D7-AC4C-A2FD-33835F7E7AB0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EDE47-8147-4C44-9931-027D6E70A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CB342-5999-DE42-80C8-7CD3C848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FB9D-E25B-0E4F-832F-093882F0D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53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36060-DF2E-E143-99F7-81331E3F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4EB5A-A76A-EC4B-AA4E-874AF88F1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FFC13-CF2D-3446-AA07-7626447E4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0CFC0-60F1-9C4D-B4A9-37544F113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8AAEF-29D7-AC4C-A2FD-33835F7E7AB0}" type="datetimeFigureOut">
              <a:rPr lang="en-US" smtClean="0"/>
              <a:t>4/29/19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4F3D5-6E92-2243-B018-3B76A65B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874A3-FF82-3244-9FFC-D5851DE7F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FB9D-E25B-0E4F-832F-093882F0D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29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9CC2D-7CF7-2345-BD1A-6F405BE96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C549B-EDD7-BB4D-A362-C7D085057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1A39D-5904-DB4B-B18C-94A11DA7BE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BF1CAD-C416-E94A-A20F-1DA98F0EF6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8EB56C-A463-DF41-A8E0-686EED0EE1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480E9D-FFFD-4F48-9B76-9AFC4E3B0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8AAEF-29D7-AC4C-A2FD-33835F7E7AB0}" type="datetimeFigureOut">
              <a:rPr lang="en-US" smtClean="0"/>
              <a:t>4/29/19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C8BD81-A504-AE40-B3CF-FB34AF4B3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966724-3C13-0745-9D43-1D3341D4F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FB9D-E25B-0E4F-832F-093882F0D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75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6D008-5BA0-9242-A115-E2E3BC855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81119-3E73-C64D-BDB6-6C536DFA8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8AAEF-29D7-AC4C-A2FD-33835F7E7AB0}" type="datetimeFigureOut">
              <a:rPr lang="en-US" smtClean="0"/>
              <a:t>4/29/19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15E3E7-7D09-5A44-ABB6-8AD748D61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B63B4A-4C23-D145-AB64-5A769F027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FB9D-E25B-0E4F-832F-093882F0D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62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AE589-74F6-994C-B093-62A9653D1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8AAEF-29D7-AC4C-A2FD-33835F7E7AB0}" type="datetimeFigureOut">
              <a:rPr lang="en-US" smtClean="0"/>
              <a:t>4/29/19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1C3AEB-C0F4-F840-B28E-21534449D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76DC6-BBA9-B847-805E-ACA66B985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FB9D-E25B-0E4F-832F-093882F0D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10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9BB6D-38F6-5F43-BE53-7D91E1AD8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C4D16-098B-0F45-84CB-A40AC9C30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582FD4-37C2-2E45-BB93-B421D21F1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88DEC-57E2-5B47-B467-5AA5B9CDD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8AAEF-29D7-AC4C-A2FD-33835F7E7AB0}" type="datetimeFigureOut">
              <a:rPr lang="en-US" smtClean="0"/>
              <a:t>4/29/19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B5B03-D3B2-5242-AC4A-9D91BD647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D69E9B-F7A6-D449-B9A7-4C57EBD6F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FB9D-E25B-0E4F-832F-093882F0D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44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1CA16-7D03-D14B-8CEA-F8B4C7B0E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3B2745-F76B-9145-AD23-411DEB007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599F2B-71CE-2B4F-970C-8D0D0F05C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2FDF3-3B78-EF43-BFEF-B1E074B62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8AAEF-29D7-AC4C-A2FD-33835F7E7AB0}" type="datetimeFigureOut">
              <a:rPr lang="en-US" smtClean="0"/>
              <a:t>4/29/19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7CC49-E87D-624A-ABEA-B7EEFD56A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95496-B7DF-0D43-ABC3-DBA70818F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FB9D-E25B-0E4F-832F-093882F0D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37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EE0B34-9315-C148-A8F4-52ACE5DDE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AEF39-4371-904F-9B9E-3DCB63550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46F2A-D620-6945-900C-FAA0861245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8AAEF-29D7-AC4C-A2FD-33835F7E7AB0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E4262-76F7-BD47-9184-82A795A32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69F2B-A5F6-A44E-9541-6EC8F70769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DFB9D-E25B-0E4F-832F-093882F0D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6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2BDE8A-8A7B-9942-B00D-008810A60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12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6378B3-74F9-3D4C-9929-5F10C06AF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903" y="0"/>
            <a:ext cx="12205806" cy="686576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708B50-CE4E-40C2-9524-4B6BF7F92C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167" y="1371601"/>
            <a:ext cx="8151107" cy="4273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8039F6-90FE-44DB-83E9-376F217B2EC2}"/>
              </a:ext>
            </a:extLst>
          </p:cNvPr>
          <p:cNvSpPr txBox="1"/>
          <p:nvPr/>
        </p:nvSpPr>
        <p:spPr>
          <a:xfrm>
            <a:off x="2433221" y="300832"/>
            <a:ext cx="7010400" cy="7699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WOW Recognition</a:t>
            </a:r>
          </a:p>
        </p:txBody>
      </p:sp>
    </p:spTree>
    <p:extLst>
      <p:ext uri="{BB962C8B-B14F-4D97-AF65-F5344CB8AC3E}">
        <p14:creationId xmlns:p14="http://schemas.microsoft.com/office/powerpoint/2010/main" val="691503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6378B3-74F9-3D4C-9929-5F10C06AF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903" y="0"/>
            <a:ext cx="12205806" cy="686576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D12C9D-4EF0-4F59-9ED2-F6C0EC472F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464" y="1341752"/>
            <a:ext cx="4453738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E43CC6-510D-4F3A-B923-D8232FA1B2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53" y="3124015"/>
            <a:ext cx="3696947" cy="2466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CBFD15-236D-448C-938F-C667B7551D40}"/>
              </a:ext>
            </a:extLst>
          </p:cNvPr>
          <p:cNvSpPr txBox="1"/>
          <p:nvPr/>
        </p:nvSpPr>
        <p:spPr>
          <a:xfrm>
            <a:off x="2413301" y="285907"/>
            <a:ext cx="7010400" cy="7699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WOW Recognition</a:t>
            </a:r>
          </a:p>
        </p:txBody>
      </p:sp>
    </p:spTree>
    <p:extLst>
      <p:ext uri="{BB962C8B-B14F-4D97-AF65-F5344CB8AC3E}">
        <p14:creationId xmlns:p14="http://schemas.microsoft.com/office/powerpoint/2010/main" val="888662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6378B3-74F9-3D4C-9929-5F10C06AF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41" y="140874"/>
            <a:ext cx="12205806" cy="686576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F583A2-53EF-4AE9-AB77-72799ADC4829}"/>
              </a:ext>
            </a:extLst>
          </p:cNvPr>
          <p:cNvSpPr txBox="1"/>
          <p:nvPr/>
        </p:nvSpPr>
        <p:spPr>
          <a:xfrm>
            <a:off x="373402" y="1171113"/>
            <a:ext cx="7010400" cy="769938"/>
          </a:xfrm>
          <a:prstGeom prst="rect">
            <a:avLst/>
          </a:prstGeom>
          <a:noFill/>
        </p:spPr>
        <p:txBody>
          <a:bodyPr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MS PGothic"/>
                <a:cs typeface="Arial"/>
              </a:rPr>
              <a:t>5 Star Results</a:t>
            </a:r>
            <a:endParaRPr lang="en-US" altLang="en-US" sz="4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E0442F-6F5D-454E-B12E-170094AF1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393" y="1852271"/>
            <a:ext cx="9879978" cy="487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571500" indent="-5715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2400"/>
              </a:spcAft>
              <a:buSzPct val="80000"/>
              <a:buFont typeface="Wingdings" panose="05000000000000000000" pitchFamily="2" charset="2"/>
              <a:buChar char=""/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Culture Change of Organization in Progress</a:t>
            </a:r>
            <a:endParaRPr lang="en-US" sz="2000" dirty="0">
              <a:solidFill>
                <a:srgbClr val="000000"/>
              </a:solidFill>
              <a:latin typeface="Arial"/>
              <a:ea typeface="MS PGothic"/>
              <a:cs typeface="Arial"/>
            </a:endParaRPr>
          </a:p>
          <a:p>
            <a:pPr eaLnBrk="1" hangingPunct="1">
              <a:spcAft>
                <a:spcPts val="2400"/>
              </a:spcAft>
              <a:buSzPct val="80000"/>
              <a:buFont typeface="Wingdings" panose="05000000000000000000" pitchFamily="2" charset="2"/>
              <a:buChar char=""/>
            </a:pPr>
            <a:r>
              <a:rPr lang="en-US" altLang="en-US" sz="2000" dirty="0">
                <a:latin typeface="Arial"/>
                <a:ea typeface="MS PGothic"/>
                <a:cs typeface="Arial"/>
              </a:rPr>
              <a:t>New Training and 5 Star Orientation Programs</a:t>
            </a:r>
          </a:p>
          <a:p>
            <a:pPr eaLnBrk="1" hangingPunct="1">
              <a:spcAft>
                <a:spcPts val="2400"/>
              </a:spcAft>
              <a:buSzPct val="80000"/>
              <a:buFont typeface="Wingdings" panose="05000000000000000000" pitchFamily="2" charset="2"/>
              <a:buChar char=""/>
            </a:pPr>
            <a:r>
              <a:rPr lang="en-US" sz="2000" dirty="0">
                <a:latin typeface="Calibri"/>
                <a:ea typeface="MS PGothic"/>
                <a:cs typeface="Calibri"/>
              </a:rPr>
              <a:t>Key Performance Indicators Improved </a:t>
            </a:r>
          </a:p>
          <a:p>
            <a:pPr eaLnBrk="1" hangingPunct="1">
              <a:spcAft>
                <a:spcPts val="2400"/>
              </a:spcAft>
              <a:buSzPct val="80000"/>
              <a:buFont typeface="Wingdings" panose="05000000000000000000" pitchFamily="2" charset="2"/>
              <a:buChar char=""/>
            </a:pPr>
            <a:r>
              <a:rPr lang="en-US" sz="2000" dirty="0">
                <a:latin typeface="Calibri"/>
                <a:ea typeface="MS PGothic"/>
                <a:cs typeface="Calibri"/>
              </a:rPr>
              <a:t> Recognitions and Incentives</a:t>
            </a:r>
          </a:p>
          <a:p>
            <a:pPr eaLnBrk="1" hangingPunct="1">
              <a:spcAft>
                <a:spcPts val="2400"/>
              </a:spcAft>
              <a:buSzPct val="80000"/>
              <a:buFont typeface="Wingdings" panose="05000000000000000000" pitchFamily="2" charset="2"/>
              <a:buChar char="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MS PGothic"/>
                <a:cs typeface="Calibri"/>
              </a:rPr>
              <a:t>Customer engagements - Customer service events 10,000 contacts</a:t>
            </a:r>
          </a:p>
          <a:p>
            <a:pPr eaLnBrk="1" hangingPunct="1">
              <a:spcAft>
                <a:spcPts val="2400"/>
              </a:spcAft>
              <a:buSzPct val="80000"/>
              <a:buFont typeface="Wingdings" panose="05000000000000000000" pitchFamily="2" charset="2"/>
              <a:buChar char="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MS PGothic"/>
                <a:cs typeface="Calibri"/>
              </a:rPr>
              <a:t>Continuous Improvements Teams - 19 Successful Program Outcomes</a:t>
            </a:r>
          </a:p>
          <a:p>
            <a:pPr eaLnBrk="1" hangingPunct="1">
              <a:spcAft>
                <a:spcPts val="2400"/>
              </a:spcAft>
              <a:buSzPct val="80000"/>
              <a:buFont typeface="Wingdings" panose="05000000000000000000" pitchFamily="2" charset="2"/>
              <a:buChar char="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MS PGothic"/>
                <a:cs typeface="Calibri"/>
              </a:rPr>
              <a:t>DART Board includes Initiatives in President annual Goals</a:t>
            </a:r>
          </a:p>
          <a:p>
            <a:pPr eaLnBrk="1" hangingPunct="1">
              <a:spcAft>
                <a:spcPts val="2400"/>
              </a:spcAft>
              <a:buSzPct val="80000"/>
              <a:buFont typeface="Wingdings" panose="05000000000000000000" pitchFamily="2" charset="2"/>
              <a:buChar char=""/>
            </a:pPr>
            <a:endParaRPr lang="en-US" sz="2000" dirty="0">
              <a:solidFill>
                <a:srgbClr val="000000"/>
              </a:solidFill>
              <a:latin typeface="Calibri"/>
              <a:ea typeface="MS PGothic"/>
              <a:cs typeface="Calibri"/>
            </a:endParaRPr>
          </a:p>
          <a:p>
            <a:pPr eaLnBrk="1" hangingPunct="1">
              <a:spcAft>
                <a:spcPts val="2400"/>
              </a:spcAft>
              <a:buSzPct val="80000"/>
              <a:buFont typeface="Wingdings" panose="05000000000000000000" pitchFamily="2" charset="2"/>
              <a:buChar char=""/>
            </a:pPr>
            <a:endParaRPr lang="en-US" sz="2000" dirty="0">
              <a:solidFill>
                <a:srgbClr val="000000"/>
              </a:solidFill>
              <a:latin typeface="Calibri"/>
              <a:ea typeface="MS PGothic"/>
              <a:cs typeface="Calibri"/>
            </a:endParaRPr>
          </a:p>
          <a:p>
            <a:pPr eaLnBrk="1" hangingPunct="1">
              <a:spcAft>
                <a:spcPts val="2400"/>
              </a:spcAft>
              <a:buSzPct val="80000"/>
              <a:buFont typeface="Wingdings" panose="05000000000000000000" pitchFamily="2" charset="2"/>
              <a:buChar char=""/>
            </a:pPr>
            <a:endParaRPr lang="en-US" altLang="en-US" sz="2000" dirty="0">
              <a:solidFill>
                <a:srgbClr val="000000"/>
              </a:solidFill>
              <a:latin typeface="Arial"/>
              <a:ea typeface="MS PGothic"/>
              <a:cs typeface="Arial"/>
            </a:endParaRPr>
          </a:p>
          <a:p>
            <a:pPr eaLnBrk="1" hangingPunct="1">
              <a:spcAft>
                <a:spcPts val="2400"/>
              </a:spcAft>
              <a:buSzPct val="80000"/>
              <a:buFont typeface="Wingdings" panose="05000000000000000000" pitchFamily="2" charset="2"/>
              <a:buChar char=""/>
            </a:pPr>
            <a:endParaRPr lang="en-US" altLang="en-US" sz="2000" dirty="0">
              <a:solidFill>
                <a:srgbClr val="000000"/>
              </a:solidFill>
              <a:latin typeface="Arial"/>
              <a:ea typeface="MS PGothic"/>
              <a:cs typeface="Arial"/>
            </a:endParaRPr>
          </a:p>
          <a:p>
            <a:pPr eaLnBrk="1" hangingPunct="1">
              <a:spcAft>
                <a:spcPts val="2400"/>
              </a:spcAft>
              <a:buSzPct val="80000"/>
              <a:buFont typeface="Wingdings" panose="05000000000000000000" pitchFamily="2" charset="2"/>
              <a:buChar char=""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Departmental 5 Star assessments</a:t>
            </a:r>
          </a:p>
          <a:p>
            <a:pPr eaLnBrk="1" hangingPunct="1">
              <a:spcAft>
                <a:spcPts val="2400"/>
              </a:spcAft>
              <a:buSzPct val="80000"/>
              <a:buFont typeface="Wingdings" panose="05000000000000000000" pitchFamily="2" charset="2"/>
              <a:buChar char=""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Service Events Meet and Greets 10,000 customers</a:t>
            </a:r>
          </a:p>
          <a:p>
            <a:pPr eaLnBrk="1" hangingPunct="1">
              <a:spcAft>
                <a:spcPts val="2400"/>
              </a:spcAft>
              <a:buSzPct val="80000"/>
              <a:buFont typeface="Wingdings" panose="05000000000000000000" pitchFamily="2" charset="2"/>
              <a:buChar char=""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Training Programs</a:t>
            </a:r>
          </a:p>
          <a:p>
            <a:pPr eaLnBrk="1" hangingPunct="1">
              <a:spcAft>
                <a:spcPts val="2400"/>
              </a:spcAft>
              <a:buSzPct val="80000"/>
              <a:buFont typeface="Wingdings" panose="05000000000000000000" pitchFamily="2" charset="2"/>
              <a:buChar char=""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Service Delays </a:t>
            </a:r>
            <a:endParaRPr lang="en-US" alt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0"/>
              </a:spcAft>
              <a:buSzPct val="80000"/>
              <a:buFont typeface="Wingdings" panose="05000000000000000000" pitchFamily="2" charset="2"/>
              <a:buChar char=""/>
            </a:pPr>
            <a:endParaRPr lang="en-US" alt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0"/>
              </a:spcAft>
              <a:buSzPct val="80000"/>
              <a:buFont typeface="Wingdings" panose="05000000000000000000" pitchFamily="2" charset="2"/>
              <a:buChar char=""/>
            </a:pPr>
            <a:endParaRPr lang="en-US" alt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408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6378B3-74F9-3D4C-9929-5F10C06AF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6903" y="0"/>
            <a:ext cx="12205806" cy="6865766"/>
          </a:xfrm>
        </p:spPr>
      </p:pic>
      <p:pic>
        <p:nvPicPr>
          <p:cNvPr id="3" name="5 Star 30 Second Video Revised 030818">
            <a:hlinkClick r:id="" action="ppaction://media"/>
            <a:extLst>
              <a:ext uri="{FF2B5EF4-FFF2-40B4-BE49-F238E27FC236}">
                <a16:creationId xmlns:a16="http://schemas.microsoft.com/office/drawing/2014/main" id="{13DFC10C-EB03-410F-814F-E2357ED36C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3067" y="1419225"/>
            <a:ext cx="7145866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4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6378B3-74F9-3D4C-9929-5F10C06AF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903" y="0"/>
            <a:ext cx="12205806" cy="6865766"/>
          </a:xfrm>
        </p:spPr>
      </p:pic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225F919C-E8F3-4FCE-A003-E5E556559427}"/>
              </a:ext>
            </a:extLst>
          </p:cNvPr>
          <p:cNvSpPr txBox="1">
            <a:spLocks/>
          </p:cNvSpPr>
          <p:nvPr/>
        </p:nvSpPr>
        <p:spPr>
          <a:xfrm>
            <a:off x="2645546" y="2019300"/>
            <a:ext cx="7199790" cy="2819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en-US" altLang="en-US" sz="12800" b="1" i="1" dirty="0">
                <a:latin typeface="Arial"/>
                <a:cs typeface="Arial"/>
              </a:rPr>
              <a:t>“5 Star simply put is delivering </a:t>
            </a:r>
          </a:p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en-US" altLang="en-US" sz="12800" b="1" i="1" dirty="0">
                <a:latin typeface="Arial"/>
                <a:cs typeface="Arial"/>
              </a:rPr>
              <a:t>SPECTACULAR first class service with a WOW attitude.”</a:t>
            </a:r>
            <a:endParaRPr lang="en-US" altLang="ja-JP" sz="12800" dirty="0">
              <a:latin typeface="Arial"/>
              <a:cs typeface="Arial"/>
            </a:endParaRPr>
          </a:p>
          <a:p>
            <a:pPr marL="400050" lvl="1" indent="0" algn="r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en-US" altLang="en-US" sz="11200" b="1" dirty="0">
                <a:latin typeface="Arial" panose="020B0604020202020204" pitchFamily="34" charset="0"/>
                <a:cs typeface="Arial" panose="020B0604020202020204" pitchFamily="34" charset="0"/>
              </a:rPr>
              <a:t>Carol Wise</a:t>
            </a:r>
            <a:br>
              <a:rPr lang="en-US" altLang="en-US" sz="1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1200" dirty="0">
                <a:latin typeface="Arial" panose="020B0604020202020204" pitchFamily="34" charset="0"/>
                <a:cs typeface="Arial" panose="020B0604020202020204" pitchFamily="34" charset="0"/>
              </a:rPr>
              <a:t>EVP/Chief Operating Officer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473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6378B3-74F9-3D4C-9929-5F10C06AF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903" y="0"/>
            <a:ext cx="12205806" cy="6865766"/>
          </a:xfrm>
        </p:spPr>
      </p:pic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225F919C-E8F3-4FCE-A003-E5E556559427}"/>
              </a:ext>
            </a:extLst>
          </p:cNvPr>
          <p:cNvSpPr txBox="1">
            <a:spLocks/>
          </p:cNvSpPr>
          <p:nvPr/>
        </p:nvSpPr>
        <p:spPr>
          <a:xfrm>
            <a:off x="683581" y="2796464"/>
            <a:ext cx="11029025" cy="281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Faces of DART</a:t>
            </a:r>
            <a:endParaRPr lang="en-US" altLang="ja-JP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 algn="r">
              <a:buFont typeface="Arial" panose="020B0604020202020204" pitchFamily="34" charset="0"/>
              <a:buNone/>
            </a:pP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66548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6378B3-74F9-3D4C-9929-5F10C06AF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903" y="0"/>
            <a:ext cx="12205806" cy="686576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4BC363-03CD-4D83-8A73-F0BFDAFF9BA6}"/>
              </a:ext>
            </a:extLst>
          </p:cNvPr>
          <p:cNvSpPr txBox="1"/>
          <p:nvPr/>
        </p:nvSpPr>
        <p:spPr>
          <a:xfrm>
            <a:off x="1417942" y="5251933"/>
            <a:ext cx="962588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Rozetta Looney "WOWs” Out-of-Town Customer</a:t>
            </a:r>
            <a:endParaRPr lang="en-US" sz="3200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C2282-A47B-4EA4-AA36-D6F224187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612314" y="1185060"/>
            <a:ext cx="4680102" cy="3364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6510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6378B3-74F9-3D4C-9929-5F10C06AF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903" y="0"/>
            <a:ext cx="12205806" cy="686576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885AAC-AD43-459E-9F22-26E5C8F2B0EC}"/>
              </a:ext>
            </a:extLst>
          </p:cNvPr>
          <p:cNvSpPr txBox="1"/>
          <p:nvPr/>
        </p:nvSpPr>
        <p:spPr>
          <a:xfrm>
            <a:off x="2054585" y="5020381"/>
            <a:ext cx="784027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Rail Employees Save a Life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5F094B-9241-43BB-9669-F3E5C92B5C57}"/>
              </a:ext>
            </a:extLst>
          </p:cNvPr>
          <p:cNvSpPr txBox="1"/>
          <p:nvPr/>
        </p:nvSpPr>
        <p:spPr>
          <a:xfrm>
            <a:off x="2054585" y="5586452"/>
            <a:ext cx="784027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Sean Richardson, Victoria Sims and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</a:rPr>
              <a:t>Carnelius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 Scott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5FCBB5-A8BA-49CE-AFAF-B0AC35BD2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476" y="374409"/>
            <a:ext cx="3143809" cy="4639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7691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6378B3-74F9-3D4C-9929-5F10C06AF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903" y="0"/>
            <a:ext cx="12205806" cy="686576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885AAC-AD43-459E-9F22-26E5C8F2B0EC}"/>
              </a:ext>
            </a:extLst>
          </p:cNvPr>
          <p:cNvSpPr txBox="1"/>
          <p:nvPr/>
        </p:nvSpPr>
        <p:spPr>
          <a:xfrm>
            <a:off x="1975726" y="5208871"/>
            <a:ext cx="8385134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Cliftonia Bell Takes Lost Customer to Job Interview</a:t>
            </a:r>
            <a:endParaRPr lang="en-US" sz="3200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310B8D-09F0-4C5A-A197-B7B10F67E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383" y="991665"/>
            <a:ext cx="5543042" cy="4157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9204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6378B3-74F9-3D4C-9929-5F10C06AF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903" y="0"/>
            <a:ext cx="12205806" cy="686576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885AAC-AD43-459E-9F22-26E5C8F2B0EC}"/>
              </a:ext>
            </a:extLst>
          </p:cNvPr>
          <p:cNvSpPr txBox="1"/>
          <p:nvPr/>
        </p:nvSpPr>
        <p:spPr>
          <a:xfrm>
            <a:off x="2184616" y="4972252"/>
            <a:ext cx="753617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Trafficking Fundraiser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809DE2-E428-478A-9AC4-81CA2EA24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801" y="1054071"/>
            <a:ext cx="5549807" cy="3856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014B0D-3B12-4A07-B0D9-C7E1769D50CC}"/>
              </a:ext>
            </a:extLst>
          </p:cNvPr>
          <p:cNvSpPr txBox="1"/>
          <p:nvPr/>
        </p:nvSpPr>
        <p:spPr>
          <a:xfrm>
            <a:off x="1165162" y="230795"/>
            <a:ext cx="753617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Serving Others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4215DA-D64B-44D3-A755-DCB3887AD1C0}"/>
              </a:ext>
            </a:extLst>
          </p:cNvPr>
          <p:cNvSpPr txBox="1"/>
          <p:nvPr/>
        </p:nvSpPr>
        <p:spPr>
          <a:xfrm>
            <a:off x="2337016" y="5453127"/>
            <a:ext cx="753617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/>
              <a:t>Christopher Rodriguez, Shannon Hergenrader, Mervin Anderson, Patrick Rose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8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6378B3-74F9-3D4C-9929-5F10C06AF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903" y="0"/>
            <a:ext cx="12205806" cy="6865766"/>
          </a:xfrm>
        </p:spPr>
      </p:pic>
      <p:pic>
        <p:nvPicPr>
          <p:cNvPr id="3" name="Picture 1" descr="5Star_PuzzleFlower.png">
            <a:extLst>
              <a:ext uri="{FF2B5EF4-FFF2-40B4-BE49-F238E27FC236}">
                <a16:creationId xmlns:a16="http://schemas.microsoft.com/office/drawing/2014/main" id="{EDD735FF-2D4D-45A0-8252-1A0AC404D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851" y="1134457"/>
            <a:ext cx="6204611" cy="524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D32E10-42FF-4D49-B836-96C960F918CC}"/>
              </a:ext>
            </a:extLst>
          </p:cNvPr>
          <p:cNvSpPr txBox="1"/>
          <p:nvPr/>
        </p:nvSpPr>
        <p:spPr>
          <a:xfrm>
            <a:off x="343579" y="1249305"/>
            <a:ext cx="7010400" cy="7699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Star Pillars</a:t>
            </a:r>
          </a:p>
        </p:txBody>
      </p:sp>
    </p:spTree>
    <p:extLst>
      <p:ext uri="{BB962C8B-B14F-4D97-AF65-F5344CB8AC3E}">
        <p14:creationId xmlns:p14="http://schemas.microsoft.com/office/powerpoint/2010/main" val="472701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6378B3-74F9-3D4C-9929-5F10C06AF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903" y="0"/>
            <a:ext cx="12205806" cy="686576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118D26-2F03-4A48-9719-C9749286FF4C}"/>
              </a:ext>
            </a:extLst>
          </p:cNvPr>
          <p:cNvSpPr txBox="1"/>
          <p:nvPr/>
        </p:nvSpPr>
        <p:spPr>
          <a:xfrm>
            <a:off x="2579110" y="5312691"/>
            <a:ext cx="7033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J.R. Steele Exemplifies Trust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D5332A-C96D-4FE8-8066-BADBED8A5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433" y="594806"/>
            <a:ext cx="2786814" cy="4655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4979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B45F3E-CD82-954D-9C36-4CC6AB637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97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6378B3-74F9-3D4C-9929-5F10C06AF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903" y="0"/>
            <a:ext cx="12205806" cy="686576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95BCB3-F9CE-4753-AFA1-1C3E2ABB930D}"/>
              </a:ext>
            </a:extLst>
          </p:cNvPr>
          <p:cNvSpPr txBox="1"/>
          <p:nvPr/>
        </p:nvSpPr>
        <p:spPr>
          <a:xfrm>
            <a:off x="527454" y="1244623"/>
            <a:ext cx="7010400" cy="7699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Star Vision</a:t>
            </a:r>
          </a:p>
        </p:txBody>
      </p:sp>
      <p:pic>
        <p:nvPicPr>
          <p:cNvPr id="6" name="Picture 9" descr="Magnifier5Star.png">
            <a:extLst>
              <a:ext uri="{FF2B5EF4-FFF2-40B4-BE49-F238E27FC236}">
                <a16:creationId xmlns:a16="http://schemas.microsoft.com/office/drawing/2014/main" id="{56BDC7C2-29F7-48F0-8A32-CF47795CB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58" y="2138849"/>
            <a:ext cx="2436813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EFFE921-E649-42A9-A9E1-5DF0AC286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3425" y="2286539"/>
            <a:ext cx="7449487" cy="228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Each member of DART’s team strives every day to create an extraordinary customer experience when interacting with colleagues, riders, partners and the community.	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003086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6378B3-74F9-3D4C-9929-5F10C06AF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903" y="0"/>
            <a:ext cx="12205806" cy="686576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C317BF-9C48-417C-ACC9-46F4B48206E1}"/>
              </a:ext>
            </a:extLst>
          </p:cNvPr>
          <p:cNvSpPr txBox="1"/>
          <p:nvPr/>
        </p:nvSpPr>
        <p:spPr>
          <a:xfrm>
            <a:off x="617416" y="1227085"/>
            <a:ext cx="7010400" cy="7699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Star Values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C8F55E-FBF6-42E5-A43F-2AEC37625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2979" y="2305488"/>
            <a:ext cx="10881337" cy="327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2400"/>
              </a:spcAft>
              <a:buSzPct val="80000"/>
              <a:buFont typeface="Wingdings" panose="05000000000000000000" pitchFamily="2" charset="2"/>
              <a:buChar char=""/>
            </a:pPr>
            <a:r>
              <a:rPr lang="en-US" altLang="en-US" sz="38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INITIATIVE </a:t>
            </a:r>
            <a:r>
              <a:rPr lang="en-US" altLang="en-US" sz="38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the first step, be proactive. </a:t>
            </a:r>
          </a:p>
          <a:p>
            <a:pPr eaLnBrk="1" hangingPunct="1">
              <a:spcAft>
                <a:spcPts val="2400"/>
              </a:spcAft>
              <a:buSzPct val="80000"/>
              <a:buFont typeface="Wingdings" panose="05000000000000000000" pitchFamily="2" charset="2"/>
              <a:buChar char=""/>
            </a:pPr>
            <a:r>
              <a:rPr lang="en-US" altLang="en-US" sz="38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PERSONALIZATION </a:t>
            </a:r>
            <a:r>
              <a:rPr lang="en-US" altLang="en-US" sz="38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 everyone uniquely.</a:t>
            </a:r>
          </a:p>
          <a:p>
            <a:pPr eaLnBrk="1" hangingPunct="1">
              <a:spcAft>
                <a:spcPts val="2400"/>
              </a:spcAft>
              <a:buSzPct val="80000"/>
              <a:buFont typeface="Wingdings" panose="05000000000000000000" pitchFamily="2" charset="2"/>
              <a:buChar char=""/>
            </a:pPr>
            <a:r>
              <a:rPr lang="en-US" altLang="en-US" sz="38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 </a:t>
            </a:r>
            <a:r>
              <a:rPr lang="en-US" altLang="en-US" sz="38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let new ideas intimidate.</a:t>
            </a:r>
          </a:p>
          <a:p>
            <a:pPr eaLnBrk="1" hangingPunct="1">
              <a:spcAft>
                <a:spcPts val="2400"/>
              </a:spcAft>
              <a:buSzPct val="80000"/>
              <a:buFont typeface="Wingdings" panose="05000000000000000000" pitchFamily="2" charset="2"/>
              <a:buChar char=""/>
            </a:pPr>
            <a:r>
              <a:rPr lang="en-US" altLang="en-US" sz="38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 </a:t>
            </a:r>
            <a:r>
              <a:rPr lang="en-US" altLang="en-US" sz="38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there for customers, colleagues alike.</a:t>
            </a:r>
          </a:p>
          <a:p>
            <a:pPr eaLnBrk="1" hangingPunct="1">
              <a:spcAft>
                <a:spcPts val="2400"/>
              </a:spcAft>
              <a:buSzPct val="80000"/>
              <a:buFont typeface="Wingdings" panose="05000000000000000000" pitchFamily="2" charset="2"/>
              <a:buChar char=""/>
            </a:pPr>
            <a:r>
              <a:rPr lang="en-US" altLang="en-US" sz="38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WOW </a:t>
            </a:r>
            <a:r>
              <a:rPr lang="en-US" altLang="en-US" sz="38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Attitude makes every encounter a meaningful one.</a:t>
            </a:r>
          </a:p>
        </p:txBody>
      </p:sp>
    </p:spTree>
    <p:extLst>
      <p:ext uri="{BB962C8B-B14F-4D97-AF65-F5344CB8AC3E}">
        <p14:creationId xmlns:p14="http://schemas.microsoft.com/office/powerpoint/2010/main" val="1483380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6378B3-74F9-3D4C-9929-5F10C06AF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903" y="0"/>
            <a:ext cx="12205806" cy="686576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676E50-0B56-4858-B0A5-4DC8FDC1D376}"/>
              </a:ext>
            </a:extLst>
          </p:cNvPr>
          <p:cNvSpPr txBox="1"/>
          <p:nvPr/>
        </p:nvSpPr>
        <p:spPr>
          <a:xfrm>
            <a:off x="487791" y="1225844"/>
            <a:ext cx="7010400" cy="7699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Star Levels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666C58-C699-4CF0-A171-8C764A4124BC}"/>
              </a:ext>
            </a:extLst>
          </p:cNvPr>
          <p:cNvSpPr txBox="1"/>
          <p:nvPr/>
        </p:nvSpPr>
        <p:spPr>
          <a:xfrm>
            <a:off x="2281646" y="2251763"/>
            <a:ext cx="7772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5	Spectacular   	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	High Quality  	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	Above Average	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	Routine 		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	Embarrassing	</a:t>
            </a:r>
          </a:p>
        </p:txBody>
      </p:sp>
    </p:spTree>
    <p:extLst>
      <p:ext uri="{BB962C8B-B14F-4D97-AF65-F5344CB8AC3E}">
        <p14:creationId xmlns:p14="http://schemas.microsoft.com/office/powerpoint/2010/main" val="3671784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6378B3-74F9-3D4C-9929-5F10C06AF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903" y="0"/>
            <a:ext cx="12205806" cy="686576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5E909C-AF0C-49DC-B799-9B70C4507ECE}"/>
              </a:ext>
            </a:extLst>
          </p:cNvPr>
          <p:cNvSpPr txBox="1"/>
          <p:nvPr/>
        </p:nvSpPr>
        <p:spPr>
          <a:xfrm>
            <a:off x="432262" y="1260874"/>
            <a:ext cx="7010400" cy="7699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SPECTACULAR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EA97B-32A3-498B-97A7-9E5734CDC571}"/>
              </a:ext>
            </a:extLst>
          </p:cNvPr>
          <p:cNvSpPr txBox="1"/>
          <p:nvPr/>
        </p:nvSpPr>
        <p:spPr>
          <a:xfrm>
            <a:off x="935182" y="1720110"/>
            <a:ext cx="103216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EVERY CUSTOMER IS A VIP. WE ANTICIPATE NEEDS AND LOOK FOR WAYS TO SAY “YES”  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INNOVATION AND CREATIVITY MAKE US DISTINCTIVE AND MEMORABLE SO THAT BRAND IS TOP OF MIND AND HELD IN HIGH REGARD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EMPLOYEES HOLD THEMSELVES ACCOUNTABLE FOR THE CUSTOMER EXPERIENCE, REGARDLESS OF THEIR ROLE. THEIR KNOWLEDGE MAKES THEM TRUSTED ADVISERS OF OUR PRODUCTS AND SERVICES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DELIVER “WOW” SERVICE AS OUR TRADEMARK</a:t>
            </a:r>
          </a:p>
        </p:txBody>
      </p:sp>
    </p:spTree>
    <p:extLst>
      <p:ext uri="{BB962C8B-B14F-4D97-AF65-F5344CB8AC3E}">
        <p14:creationId xmlns:p14="http://schemas.microsoft.com/office/powerpoint/2010/main" val="418796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6378B3-74F9-3D4C-9929-5F10C06AF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903" y="0"/>
            <a:ext cx="12205806" cy="686576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22F92E-F096-470E-9962-A1E518ABC414}"/>
              </a:ext>
            </a:extLst>
          </p:cNvPr>
          <p:cNvSpPr txBox="1"/>
          <p:nvPr/>
        </p:nvSpPr>
        <p:spPr>
          <a:xfrm>
            <a:off x="387658" y="1244195"/>
            <a:ext cx="7010400" cy="7699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Employees Lead the Way</a:t>
            </a:r>
          </a:p>
        </p:txBody>
      </p:sp>
      <p:pic>
        <p:nvPicPr>
          <p:cNvPr id="4" name="Picture 3" descr="CEO-Picture-1.jpg">
            <a:extLst>
              <a:ext uri="{FF2B5EF4-FFF2-40B4-BE49-F238E27FC236}">
                <a16:creationId xmlns:a16="http://schemas.microsoft.com/office/drawing/2014/main" id="{B715BCAE-BA11-4AA6-AC27-89BDDB9DD7B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4009" y="2193703"/>
            <a:ext cx="4941416" cy="2999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IMG_8733">
            <a:extLst>
              <a:ext uri="{FF2B5EF4-FFF2-40B4-BE49-F238E27FC236}">
                <a16:creationId xmlns:a16="http://schemas.microsoft.com/office/drawing/2014/main" id="{84E92C57-E0E4-44AD-BF8C-0DC11600A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41" y="2153918"/>
            <a:ext cx="2667000" cy="3039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C717D02C-18DC-4AF8-8BA2-699911EBE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602" y="5439162"/>
            <a:ext cx="510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Customer Experience Officers (CEO)</a:t>
            </a:r>
          </a:p>
        </p:txBody>
      </p:sp>
    </p:spTree>
    <p:extLst>
      <p:ext uri="{BB962C8B-B14F-4D97-AF65-F5344CB8AC3E}">
        <p14:creationId xmlns:p14="http://schemas.microsoft.com/office/powerpoint/2010/main" val="2393586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6378B3-74F9-3D4C-9929-5F10C06AF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903" y="0"/>
            <a:ext cx="12205806" cy="686576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3E1F84-0EA8-406C-8855-70FD5DE8F0F1}"/>
              </a:ext>
            </a:extLst>
          </p:cNvPr>
          <p:cNvSpPr txBox="1"/>
          <p:nvPr/>
        </p:nvSpPr>
        <p:spPr>
          <a:xfrm>
            <a:off x="2883647" y="358676"/>
            <a:ext cx="69934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Who We Serve</a:t>
            </a:r>
          </a:p>
        </p:txBody>
      </p:sp>
      <p:pic>
        <p:nvPicPr>
          <p:cNvPr id="6" name="Picture 5" descr="Presentation_Conference.jpg">
            <a:extLst>
              <a:ext uri="{FF2B5EF4-FFF2-40B4-BE49-F238E27FC236}">
                <a16:creationId xmlns:a16="http://schemas.microsoft.com/office/drawing/2014/main" id="{635DF89C-160E-4FE7-8C54-6F8DA7B3C40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2102" y="1628029"/>
            <a:ext cx="2511806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Bus_Operator.jpg">
            <a:extLst>
              <a:ext uri="{FF2B5EF4-FFF2-40B4-BE49-F238E27FC236}">
                <a16:creationId xmlns:a16="http://schemas.microsoft.com/office/drawing/2014/main" id="{064688FF-586E-4797-8044-8D5D83E43F4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7816" y="1770989"/>
            <a:ext cx="1870194" cy="1390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uniforms-029.jpg">
            <a:extLst>
              <a:ext uri="{FF2B5EF4-FFF2-40B4-BE49-F238E27FC236}">
                <a16:creationId xmlns:a16="http://schemas.microsoft.com/office/drawing/2014/main" id="{19F36CDA-7713-4112-8D76-FD3026EF1C0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00948" y="1450449"/>
            <a:ext cx="1354373" cy="2031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4066E1-150F-4011-B487-55531D86A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32" y="3786179"/>
            <a:ext cx="2431218" cy="1794572"/>
          </a:xfrm>
          <a:prstGeom prst="rect">
            <a:avLst/>
          </a:prstGeom>
        </p:spPr>
      </p:pic>
      <p:pic>
        <p:nvPicPr>
          <p:cNvPr id="11" name="Picture 10" descr="Vendor Fair.psd">
            <a:extLst>
              <a:ext uri="{FF2B5EF4-FFF2-40B4-BE49-F238E27FC236}">
                <a16:creationId xmlns:a16="http://schemas.microsoft.com/office/drawing/2014/main" id="{A5C01653-375A-4525-9BFC-4B42331D1DC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11261" y="3792590"/>
            <a:ext cx="2938240" cy="1947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maintenance_14altered.jpg">
            <a:extLst>
              <a:ext uri="{FF2B5EF4-FFF2-40B4-BE49-F238E27FC236}">
                <a16:creationId xmlns:a16="http://schemas.microsoft.com/office/drawing/2014/main" id="{CA81CA87-854D-4551-A6AF-A259158CB9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r="12747"/>
          <a:stretch/>
        </p:blipFill>
        <p:spPr>
          <a:xfrm>
            <a:off x="8240450" y="3943605"/>
            <a:ext cx="1796842" cy="1645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0217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6378B3-74F9-3D4C-9929-5F10C06AF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903" y="0"/>
            <a:ext cx="12205806" cy="686576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4E64B-3C47-4757-9263-C8901DF77CFD}"/>
              </a:ext>
            </a:extLst>
          </p:cNvPr>
          <p:cNvSpPr txBox="1"/>
          <p:nvPr/>
        </p:nvSpPr>
        <p:spPr>
          <a:xfrm>
            <a:off x="2949821" y="327443"/>
            <a:ext cx="7010400" cy="7699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We 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E85DA9-D8C1-4B27-9F97-E9FC65A96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975" y="1384584"/>
            <a:ext cx="2686156" cy="1926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C:\Users\fvelasquez\AppData\Local\Microsoft\Windows\INetCache\Content.Word\Picture17.png">
            <a:extLst>
              <a:ext uri="{FF2B5EF4-FFF2-40B4-BE49-F238E27FC236}">
                <a16:creationId xmlns:a16="http://schemas.microsoft.com/office/drawing/2014/main" id="{68F22A57-3C03-41B4-8016-23A82C8DB72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014" y="1357950"/>
            <a:ext cx="1974850" cy="2071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RGL_0523">
            <a:extLst>
              <a:ext uri="{FF2B5EF4-FFF2-40B4-BE49-F238E27FC236}">
                <a16:creationId xmlns:a16="http://schemas.microsoft.com/office/drawing/2014/main" id="{1026D545-F033-454B-B8B2-DF6878F90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821" y="3619870"/>
            <a:ext cx="3262398" cy="1991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3Q4A8882">
            <a:extLst>
              <a:ext uri="{FF2B5EF4-FFF2-40B4-BE49-F238E27FC236}">
                <a16:creationId xmlns:a16="http://schemas.microsoft.com/office/drawing/2014/main" id="{FAB1CF8F-4EEB-436C-B42C-F310763A1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90" y="3671194"/>
            <a:ext cx="2703897" cy="1888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6478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344</Words>
  <Application>Microsoft Macintosh PowerPoint</Application>
  <PresentationFormat>Widescreen</PresentationFormat>
  <Paragraphs>69</Paragraphs>
  <Slides>21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MS PGothic</vt:lpstr>
      <vt:lpstr>游ゴシック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Wilson</dc:creator>
  <cp:lastModifiedBy>Microsoft Office User</cp:lastModifiedBy>
  <cp:revision>297</cp:revision>
  <dcterms:created xsi:type="dcterms:W3CDTF">2019-02-13T16:31:33Z</dcterms:created>
  <dcterms:modified xsi:type="dcterms:W3CDTF">2019-04-29T23:22:37Z</dcterms:modified>
</cp:coreProperties>
</file>