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7"/>
  </p:notesMasterIdLst>
  <p:handoutMasterIdLst>
    <p:handoutMasterId r:id="rId28"/>
  </p:handoutMasterIdLst>
  <p:sldIdLst>
    <p:sldId id="7002" r:id="rId2"/>
    <p:sldId id="263" r:id="rId3"/>
    <p:sldId id="332" r:id="rId4"/>
    <p:sldId id="758" r:id="rId5"/>
    <p:sldId id="261" r:id="rId6"/>
    <p:sldId id="7000" r:id="rId7"/>
    <p:sldId id="7001" r:id="rId8"/>
    <p:sldId id="7009" r:id="rId9"/>
    <p:sldId id="7010" r:id="rId10"/>
    <p:sldId id="796" r:id="rId11"/>
    <p:sldId id="351" r:id="rId12"/>
    <p:sldId id="350" r:id="rId13"/>
    <p:sldId id="799" r:id="rId14"/>
    <p:sldId id="800" r:id="rId15"/>
    <p:sldId id="345" r:id="rId16"/>
    <p:sldId id="347" r:id="rId17"/>
    <p:sldId id="352" r:id="rId18"/>
    <p:sldId id="331" r:id="rId19"/>
    <p:sldId id="353" r:id="rId20"/>
    <p:sldId id="791" r:id="rId21"/>
    <p:sldId id="310" r:id="rId22"/>
    <p:sldId id="793" r:id="rId23"/>
    <p:sldId id="794" r:id="rId24"/>
    <p:sldId id="795" r:id="rId25"/>
    <p:sldId id="81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8200"/>
    <a:srgbClr val="007DBA"/>
    <a:srgbClr val="FFCE00"/>
    <a:srgbClr val="FFD200"/>
    <a:srgbClr val="303C66"/>
    <a:srgbClr val="000099"/>
    <a:srgbClr val="000066"/>
    <a:srgbClr val="008BCE"/>
    <a:srgbClr val="000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701"/>
  </p:normalViewPr>
  <p:slideViewPr>
    <p:cSldViewPr snapToGrid="0" showGuides="1">
      <p:cViewPr varScale="1">
        <p:scale>
          <a:sx n="104" d="100"/>
          <a:sy n="104" d="100"/>
        </p:scale>
        <p:origin x="1608"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63" tIns="46582" rIns="93163" bIns="4658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63" tIns="46582" rIns="93163" bIns="46582" rtlCol="0"/>
          <a:lstStyle>
            <a:lvl1pPr algn="r">
              <a:defRPr sz="1200"/>
            </a:lvl1pPr>
          </a:lstStyle>
          <a:p>
            <a:fld id="{A9733991-44DF-4A32-87BC-E7D263FE9232}" type="datetimeFigureOut">
              <a:rPr lang="en-US" smtClean="0"/>
              <a:t>5/1/2019</a:t>
            </a:fld>
            <a:endParaRPr lang="en-US" dirty="0"/>
          </a:p>
        </p:txBody>
      </p:sp>
      <p:sp>
        <p:nvSpPr>
          <p:cNvPr id="4" name="Footer Placeholder 3"/>
          <p:cNvSpPr>
            <a:spLocks noGrp="1"/>
          </p:cNvSpPr>
          <p:nvPr>
            <p:ph type="ftr" sz="quarter" idx="2"/>
          </p:nvPr>
        </p:nvSpPr>
        <p:spPr>
          <a:xfrm>
            <a:off x="1" y="8829969"/>
            <a:ext cx="3037840" cy="466433"/>
          </a:xfrm>
          <a:prstGeom prst="rect">
            <a:avLst/>
          </a:prstGeom>
        </p:spPr>
        <p:txBody>
          <a:bodyPr vert="horz" lIns="93163" tIns="46582" rIns="93163"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63" tIns="46582" rIns="93163" bIns="46582"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63" tIns="46582" rIns="93163"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3" tIns="46582" rIns="93163" bIns="46582" rtlCol="0"/>
          <a:lstStyle>
            <a:lvl1pPr algn="r">
              <a:defRPr sz="1200"/>
            </a:lvl1pPr>
          </a:lstStyle>
          <a:p>
            <a:fld id="{B419A717-FD68-6949-8607-C69DF3F928F5}" type="datetimeFigureOut">
              <a:rPr lang="en-US" smtClean="0"/>
              <a:t>5/1/2019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3" tIns="46582" rIns="93163"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2" rIns="93163"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63" tIns="46582" rIns="93163"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3" tIns="46582" rIns="93163" bIns="46582"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JLM first – introduces Tim</a:t>
            </a:r>
          </a:p>
          <a:p>
            <a:pPr marL="171450" indent="-171450">
              <a:buFont typeface="Arial" panose="020B0604020202020204" pitchFamily="34" charset="0"/>
              <a:buChar char="•"/>
            </a:pPr>
            <a:r>
              <a:rPr lang="en-US" dirty="0"/>
              <a:t>Tim opening remarks and introduces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JR – Tonight we want you to meet the team points of contact; how you can stay informed; understand where we in the project life cycle; and what’s next and how you can be involved.</a:t>
            </a:r>
          </a:p>
          <a:p>
            <a:endParaRPr lang="en-US" dirty="0"/>
          </a:p>
        </p:txBody>
      </p:sp>
      <p:sp>
        <p:nvSpPr>
          <p:cNvPr id="4" name="Header Placeholder 3"/>
          <p:cNvSpPr>
            <a:spLocks noGrp="1"/>
          </p:cNvSpPr>
          <p:nvPr>
            <p:ph type="hdr" sz="quarter" idx="10"/>
          </p:nvPr>
        </p:nvSpPr>
        <p:spPr/>
        <p:txBody>
          <a:bodyPr/>
          <a:lstStyle/>
          <a:p>
            <a:r>
              <a:rPr lang="en-US" dirty="0"/>
              <a:t>DRAFT</a:t>
            </a:r>
          </a:p>
        </p:txBody>
      </p:sp>
    </p:spTree>
    <p:extLst>
      <p:ext uri="{BB962C8B-B14F-4D97-AF65-F5344CB8AC3E}">
        <p14:creationId xmlns:p14="http://schemas.microsoft.com/office/powerpoint/2010/main" val="29460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09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99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9199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054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210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113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10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080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02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73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388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Buffer so hip pocket slides do not accidently show</a:t>
            </a:r>
          </a:p>
        </p:txBody>
      </p:sp>
      <p:sp>
        <p:nvSpPr>
          <p:cNvPr id="4" name="Header Placeholder 3"/>
          <p:cNvSpPr>
            <a:spLocks noGrp="1"/>
          </p:cNvSpPr>
          <p:nvPr>
            <p:ph type="hdr" sz="quarter" idx="10"/>
          </p:nvPr>
        </p:nvSpPr>
        <p:spPr/>
        <p:txBody>
          <a:bodyPr/>
          <a:lstStyle/>
          <a:p>
            <a:r>
              <a:rPr lang="en-US" dirty="0"/>
              <a:t>DRAFT</a:t>
            </a:r>
          </a:p>
        </p:txBody>
      </p:sp>
    </p:spTree>
    <p:extLst>
      <p:ext uri="{BB962C8B-B14F-4D97-AF65-F5344CB8AC3E}">
        <p14:creationId xmlns:p14="http://schemas.microsoft.com/office/powerpoint/2010/main" val="379547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598488"/>
            <a:ext cx="5610225" cy="42084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en-US" sz="1200" dirty="0">
              <a:solidFill>
                <a:schemeClr val="tx1"/>
              </a:solidFill>
              <a:ea typeface="Times New Roman" panose="02020603050405020304" pitchFamily="18" charset="0"/>
            </a:endParaRPr>
          </a:p>
          <a:p>
            <a:pPr marL="171450" indent="-171450">
              <a:buFont typeface="Arial" panose="020B0604020202020204" pitchFamily="34" charset="0"/>
              <a:buChar char="•"/>
            </a:pPr>
            <a:endParaRPr lang="en-US" altLang="en-US" sz="1200" dirty="0">
              <a:solidFill>
                <a:schemeClr val="tx1"/>
              </a:solidFill>
              <a:ea typeface="Times New Roman" panose="02020603050405020304" pitchFamily="18" charset="0"/>
            </a:endParaRPr>
          </a:p>
          <a:p>
            <a:pPr marL="171450" indent="-171450">
              <a:buFont typeface="Arial" panose="020B0604020202020204" pitchFamily="34" charset="0"/>
              <a:buChar char="•"/>
            </a:pPr>
            <a:r>
              <a:rPr lang="en-US" altLang="en-US" sz="1200" dirty="0">
                <a:solidFill>
                  <a:schemeClr val="tx1"/>
                </a:solidFill>
                <a:ea typeface="Times New Roman" panose="02020603050405020304" pitchFamily="18" charset="0"/>
              </a:rPr>
              <a:t>26-mile d</a:t>
            </a:r>
            <a:r>
              <a:rPr lang="en-US" sz="1200" dirty="0">
                <a:solidFill>
                  <a:schemeClr val="tx1"/>
                </a:solidFill>
              </a:rPr>
              <a:t>ouble track, </a:t>
            </a:r>
            <a:r>
              <a:rPr lang="en-US" altLang="en-US" sz="1200" dirty="0">
                <a:solidFill>
                  <a:schemeClr val="tx1"/>
                </a:solidFill>
                <a:ea typeface="Times New Roman" panose="02020603050405020304" pitchFamily="18" charset="0"/>
              </a:rPr>
              <a:t>route from </a:t>
            </a:r>
            <a:r>
              <a:rPr lang="en-US" sz="1200" dirty="0">
                <a:solidFill>
                  <a:schemeClr val="tx1"/>
                </a:solidFill>
              </a:rPr>
              <a:t>Plano to DFW Airport</a:t>
            </a:r>
          </a:p>
          <a:p>
            <a:pPr marL="628650" lvl="1" indent="-171450">
              <a:buFont typeface="Arial" panose="020B0604020202020204" pitchFamily="34" charset="0"/>
              <a:buChar char="•"/>
            </a:pPr>
            <a:r>
              <a:rPr lang="en-US" altLang="en-US" sz="1200" dirty="0">
                <a:ea typeface="Times New Roman" panose="02020603050405020304" pitchFamily="18" charset="0"/>
              </a:rPr>
              <a:t>Seven Cities: Addison, Carrollton, Coppell, Dallas, Grapevine, Plano, and Richardson</a:t>
            </a:r>
            <a:endParaRPr lang="en-US" sz="1200" dirty="0"/>
          </a:p>
          <a:p>
            <a:pPr marL="171450" indent="-171450">
              <a:buFont typeface="Arial" panose="020B0604020202020204" pitchFamily="34" charset="0"/>
              <a:buChar char="•"/>
            </a:pPr>
            <a:r>
              <a:rPr lang="en-US" sz="1200" dirty="0">
                <a:solidFill>
                  <a:schemeClr val="tx1"/>
                </a:solidFill>
              </a:rPr>
              <a:t>10 Stations, including 1 new LRT station at 12</a:t>
            </a:r>
            <a:r>
              <a:rPr lang="en-US" sz="1200" baseline="30000" dirty="0">
                <a:solidFill>
                  <a:schemeClr val="tx1"/>
                </a:solidFill>
              </a:rPr>
              <a:t>th</a:t>
            </a:r>
            <a:r>
              <a:rPr lang="en-US" sz="1200" dirty="0">
                <a:solidFill>
                  <a:schemeClr val="tx1"/>
                </a:solidFill>
              </a:rPr>
              <a:t> Street</a:t>
            </a:r>
          </a:p>
          <a:p>
            <a:pPr marL="171450" indent="-171450">
              <a:buFont typeface="Arial" panose="020B0604020202020204" pitchFamily="34" charset="0"/>
              <a:buChar char="•"/>
            </a:pPr>
            <a:r>
              <a:rPr lang="en-US" sz="1200" dirty="0">
                <a:solidFill>
                  <a:schemeClr val="tx1"/>
                </a:solidFill>
              </a:rPr>
              <a:t>Freight will continue to operate in most of corridor </a:t>
            </a:r>
            <a:r>
              <a:rPr lang="en-US" sz="1200" b="1" dirty="0">
                <a:solidFill>
                  <a:schemeClr val="tx1"/>
                </a:solidFill>
              </a:rPr>
              <a:t>except for North Dallas</a:t>
            </a:r>
          </a:p>
          <a:p>
            <a:pPr marL="171450" indent="-171450">
              <a:buFont typeface="Arial" panose="020B0604020202020204" pitchFamily="34" charset="0"/>
              <a:buChar char="•"/>
            </a:pPr>
            <a:r>
              <a:rPr lang="en-US" altLang="en-US" sz="1200" b="0" dirty="0">
                <a:solidFill>
                  <a:schemeClr val="tx1"/>
                </a:solidFill>
                <a:ea typeface="Times New Roman" panose="02020603050405020304" pitchFamily="18" charset="0"/>
              </a:rPr>
              <a:t>Regional connectivity points – TexRail, Orange Line, Green Line, DCTA  A-Train, Addison Transit Center, Red/Orange Line</a:t>
            </a:r>
          </a:p>
          <a:p>
            <a:endParaRPr lang="en-US" dirty="0"/>
          </a:p>
        </p:txBody>
      </p:sp>
    </p:spTree>
    <p:extLst>
      <p:ext uri="{BB962C8B-B14F-4D97-AF65-F5344CB8AC3E}">
        <p14:creationId xmlns:p14="http://schemas.microsoft.com/office/powerpoint/2010/main" val="346100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D45437-84B6-446D-AD86-B548041CA549}" type="slidenum">
              <a:rPr lang="en-US" smtClean="0"/>
              <a:pPr/>
              <a:t>5</a:t>
            </a:fld>
            <a:endParaRPr lang="en-US"/>
          </a:p>
        </p:txBody>
      </p:sp>
    </p:spTree>
    <p:extLst>
      <p:ext uri="{BB962C8B-B14F-4D97-AF65-F5344CB8AC3E}">
        <p14:creationId xmlns:p14="http://schemas.microsoft.com/office/powerpoint/2010/main" val="256000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55D45437-84B6-446D-AD86-B548041CA549}" type="slidenum">
              <a:rPr lang="en-US" smtClean="0"/>
              <a:pPr/>
              <a:t>6</a:t>
            </a:fld>
            <a:endParaRPr lang="en-US"/>
          </a:p>
        </p:txBody>
      </p:sp>
    </p:spTree>
    <p:extLst>
      <p:ext uri="{BB962C8B-B14F-4D97-AF65-F5344CB8AC3E}">
        <p14:creationId xmlns:p14="http://schemas.microsoft.com/office/powerpoint/2010/main" val="94107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a:p>
            <a:r>
              <a:rPr lang="en-US" dirty="0"/>
              <a:t>Next slides are all hip pocket – vehicle slide is buffer in case go to far</a:t>
            </a:r>
          </a:p>
        </p:txBody>
      </p:sp>
      <p:sp>
        <p:nvSpPr>
          <p:cNvPr id="4" name="Slide Number Placeholder 3"/>
          <p:cNvSpPr>
            <a:spLocks noGrp="1"/>
          </p:cNvSpPr>
          <p:nvPr>
            <p:ph type="sldNum" sz="quarter" idx="10"/>
          </p:nvPr>
        </p:nvSpPr>
        <p:spPr/>
        <p:txBody>
          <a:bodyPr/>
          <a:lstStyle/>
          <a:p>
            <a:fld id="{55D45437-84B6-446D-AD86-B548041CA549}" type="slidenum">
              <a:rPr lang="en-US" smtClean="0"/>
              <a:pPr/>
              <a:t>7</a:t>
            </a:fld>
            <a:endParaRPr lang="en-US"/>
          </a:p>
        </p:txBody>
      </p:sp>
    </p:spTree>
    <p:extLst>
      <p:ext uri="{BB962C8B-B14F-4D97-AF65-F5344CB8AC3E}">
        <p14:creationId xmlns:p14="http://schemas.microsoft.com/office/powerpoint/2010/main" val="40027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55D45437-84B6-446D-AD86-B548041CA549}" type="slidenum">
              <a:rPr lang="en-US" smtClean="0"/>
              <a:pPr/>
              <a:t>8</a:t>
            </a:fld>
            <a:endParaRPr lang="en-US"/>
          </a:p>
        </p:txBody>
      </p:sp>
    </p:spTree>
    <p:extLst>
      <p:ext uri="{BB962C8B-B14F-4D97-AF65-F5344CB8AC3E}">
        <p14:creationId xmlns:p14="http://schemas.microsoft.com/office/powerpoint/2010/main" val="94107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444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9794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a:t>Click icon to add picture</a:t>
            </a:r>
            <a:endParaRPr lang="en-US" dirty="0"/>
          </a:p>
        </p:txBody>
      </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2BEFF-9AA4-4169-8250-4550A14C4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3F39A-B8A2-4E36-95A3-EFD70BCEBC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E7C50-CDE0-4D25-8494-1E84033B7D0A}"/>
              </a:ext>
            </a:extLst>
          </p:cNvPr>
          <p:cNvSpPr>
            <a:spLocks noGrp="1"/>
          </p:cNvSpPr>
          <p:nvPr>
            <p:ph type="dt" sz="half" idx="10"/>
          </p:nvPr>
        </p:nvSpPr>
        <p:spPr/>
        <p:txBody>
          <a:bodyPr/>
          <a:lstStyle/>
          <a:p>
            <a:fld id="{7DDBF7D6-BF2A-4137-B3B6-90B7935011DA}" type="datetimeFigureOut">
              <a:rPr lang="en-US" smtClean="0"/>
              <a:t>5/1/2019</a:t>
            </a:fld>
            <a:endParaRPr lang="en-US"/>
          </a:p>
        </p:txBody>
      </p:sp>
      <p:sp>
        <p:nvSpPr>
          <p:cNvPr id="5" name="Footer Placeholder 4">
            <a:extLst>
              <a:ext uri="{FF2B5EF4-FFF2-40B4-BE49-F238E27FC236}">
                <a16:creationId xmlns:a16="http://schemas.microsoft.com/office/drawing/2014/main" id="{C6869789-7533-443B-AF8B-BFF8536FB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F6E89-B3B0-4A22-B1BE-455E0F766E07}"/>
              </a:ext>
            </a:extLst>
          </p:cNvPr>
          <p:cNvSpPr>
            <a:spLocks noGrp="1"/>
          </p:cNvSpPr>
          <p:nvPr>
            <p:ph type="sldNum" sz="quarter" idx="12"/>
          </p:nvPr>
        </p:nvSpPr>
        <p:spPr/>
        <p:txBody>
          <a:bodyPr/>
          <a:lstStyle/>
          <a:p>
            <a:fld id="{F740FE91-61F9-4411-BE2A-B217E41BAB1D}" type="slidenum">
              <a:rPr lang="en-US" smtClean="0"/>
              <a:pPr/>
              <a:t>‹#›</a:t>
            </a:fld>
            <a:endParaRPr lang="en-US"/>
          </a:p>
        </p:txBody>
      </p:sp>
    </p:spTree>
    <p:extLst>
      <p:ext uri="{BB962C8B-B14F-4D97-AF65-F5344CB8AC3E}">
        <p14:creationId xmlns:p14="http://schemas.microsoft.com/office/powerpoint/2010/main" val="102949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689" r:id="rId16"/>
    <p:sldLayoutId id="2147483700" r:id="rId17"/>
    <p:sldLayoutId id="2147483701" r:id="rId18"/>
    <p:sldLayoutId id="2147483702" r:id="rId19"/>
    <p:sldLayoutId id="2147483703" r:id="rId20"/>
    <p:sldLayoutId id="2147483704" r:id="rId21"/>
    <p:sldLayoutId id="2147483705" r:id="rId22"/>
    <p:sldLayoutId id="2147483716" r:id="rId23"/>
    <p:sldLayoutId id="2147483674" r:id="rId24"/>
    <p:sldLayoutId id="2147483706" r:id="rId25"/>
    <p:sldLayoutId id="2147483707" r:id="rId26"/>
    <p:sldLayoutId id="2147483708" r:id="rId27"/>
    <p:sldLayoutId id="2147483709" r:id="rId28"/>
    <p:sldLayoutId id="2147483679" r:id="rId29"/>
    <p:sldLayoutId id="2147483680" r:id="rId30"/>
    <p:sldLayoutId id="2147483714" r:id="rId31"/>
    <p:sldLayoutId id="2147483715" r:id="rId32"/>
    <p:sldLayoutId id="2147483711" r:id="rId33"/>
    <p:sldLayoutId id="2147483719" r:id="rId34"/>
    <p:sldLayoutId id="2147483720" r:id="rId35"/>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mailto:cottonbelt@dart.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na01.safelinks.protection.outlook.com/?url=http://www.DART.org/MyDARTUpdates&amp;data=02|01|sojeda@dart.org|c6265b5ffc6340c4633d08d69da2d06a|4bdf42008d79408b940dbdc4a1c9bfaa|0|0|636869719934930958&amp;sdata=PIHL145432n5dwdf%2BWyEdH/eG04e3/m2uWYvu3NHrWI%3D&amp;reserved=0" TargetMode="External"/><Relationship Id="rId4" Type="http://schemas.openxmlformats.org/officeDocument/2006/relationships/hyperlink" Target="https://www.dart.org/cottonbel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ottonbelt@DART.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mailto:cottonbelt@dart.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hyperlink" Target="mailto:cottonbelt@dart.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mailto:cottonbelt@dart.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Dallas Area Rapid Transit (DART)</a:t>
            </a:r>
            <a:br>
              <a:rPr lang="en-US" dirty="0"/>
            </a:br>
            <a:r>
              <a:rPr lang="en-US" dirty="0"/>
              <a:t>Cotton Belt Regional Rail Project</a:t>
            </a:r>
          </a:p>
        </p:txBody>
      </p:sp>
      <p:sp>
        <p:nvSpPr>
          <p:cNvPr id="4" name="Content Placeholder 3">
            <a:extLst>
              <a:ext uri="{FF2B5EF4-FFF2-40B4-BE49-F238E27FC236}">
                <a16:creationId xmlns:a16="http://schemas.microsoft.com/office/drawing/2014/main" id="{97764D62-8608-413B-B29E-702386A15AFF}"/>
              </a:ext>
            </a:extLst>
          </p:cNvPr>
          <p:cNvSpPr>
            <a:spLocks noGrp="1"/>
          </p:cNvSpPr>
          <p:nvPr>
            <p:ph sz="quarter" idx="10"/>
          </p:nvPr>
        </p:nvSpPr>
        <p:spPr>
          <a:xfrm>
            <a:off x="628651" y="1450807"/>
            <a:ext cx="6964310" cy="1325563"/>
          </a:xfrm>
        </p:spPr>
        <p:txBody>
          <a:bodyPr/>
          <a:lstStyle/>
          <a:p>
            <a:pPr marL="0" indent="0">
              <a:spcAft>
                <a:spcPts val="0"/>
              </a:spcAft>
              <a:buNone/>
            </a:pPr>
            <a:r>
              <a:rPr lang="en-US" sz="2400" dirty="0"/>
              <a:t>MAX Program Workshop</a:t>
            </a:r>
          </a:p>
          <a:p>
            <a:pPr marL="0" indent="0">
              <a:spcAft>
                <a:spcPts val="0"/>
              </a:spcAft>
              <a:buNone/>
            </a:pPr>
            <a:r>
              <a:rPr lang="en-US" sz="2400" dirty="0"/>
              <a:t>May 2, 2019</a:t>
            </a:r>
          </a:p>
          <a:p>
            <a:pPr marL="0" indent="0">
              <a:spcAft>
                <a:spcPts val="0"/>
              </a:spcAft>
              <a:buNone/>
            </a:pPr>
            <a:endParaRPr lang="en-US" sz="2400" dirty="0"/>
          </a:p>
          <a:p>
            <a:pPr marL="0" indent="0">
              <a:spcAft>
                <a:spcPts val="0"/>
              </a:spcAft>
              <a:buNone/>
            </a:pPr>
            <a:r>
              <a:rPr lang="en-US" sz="2400" dirty="0"/>
              <a:t>John Rhone</a:t>
            </a:r>
          </a:p>
          <a:p>
            <a:pPr marL="0" indent="0">
              <a:spcAft>
                <a:spcPts val="0"/>
              </a:spcAft>
              <a:buNone/>
            </a:pPr>
            <a:r>
              <a:rPr lang="en-US" sz="2400" dirty="0"/>
              <a:t>VP Capital Design &amp; Construction</a:t>
            </a:r>
          </a:p>
        </p:txBody>
      </p:sp>
      <p:pic>
        <p:nvPicPr>
          <p:cNvPr id="5" name="Picture 4">
            <a:extLst>
              <a:ext uri="{FF2B5EF4-FFF2-40B4-BE49-F238E27FC236}">
                <a16:creationId xmlns:a16="http://schemas.microsoft.com/office/drawing/2014/main" id="{0A76AB6E-0885-47B5-B3E9-BDE08AB74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4021" y="3558391"/>
            <a:ext cx="6646507" cy="24369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3455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0981"/>
            <a:ext cx="8138160" cy="1129373"/>
          </a:xfrm>
        </p:spPr>
        <p:txBody>
          <a:bodyPr/>
          <a:lstStyle/>
          <a:p>
            <a:r>
              <a:rPr lang="en-US" dirty="0"/>
              <a:t>City and Community Engagement</a:t>
            </a:r>
          </a:p>
        </p:txBody>
      </p:sp>
      <p:sp>
        <p:nvSpPr>
          <p:cNvPr id="3" name="Text Placeholder 2"/>
          <p:cNvSpPr>
            <a:spLocks noGrp="1"/>
          </p:cNvSpPr>
          <p:nvPr>
            <p:ph type="body" sz="quarter" idx="10"/>
          </p:nvPr>
        </p:nvSpPr>
        <p:spPr>
          <a:xfrm>
            <a:off x="654159" y="1643812"/>
            <a:ext cx="8112651" cy="4396770"/>
          </a:xfrm>
        </p:spPr>
        <p:txBody>
          <a:bodyPr/>
          <a:lstStyle/>
          <a:p>
            <a:r>
              <a:rPr lang="en-US" sz="2400" dirty="0"/>
              <a:t>DART Art and Design Program</a:t>
            </a:r>
          </a:p>
          <a:p>
            <a:pPr lvl="1"/>
            <a:r>
              <a:rPr lang="en-US" sz="2400" dirty="0"/>
              <a:t>5 meetings per station</a:t>
            </a:r>
          </a:p>
          <a:p>
            <a:r>
              <a:rPr lang="en-US" sz="2400" dirty="0"/>
              <a:t>City Coordination</a:t>
            </a:r>
          </a:p>
          <a:p>
            <a:pPr lvl="1"/>
            <a:r>
              <a:rPr lang="en-US" sz="2400" dirty="0"/>
              <a:t>3 meetings with DART/City staff</a:t>
            </a:r>
          </a:p>
          <a:p>
            <a:r>
              <a:rPr lang="en-US" sz="2400" dirty="0"/>
              <a:t>Community Betterment Workshops</a:t>
            </a:r>
          </a:p>
          <a:p>
            <a:pPr lvl="1"/>
            <a:r>
              <a:rPr lang="en-US" sz="2400" dirty="0"/>
              <a:t>Kick-off meeting plus 3 meetings per neighborhood group</a:t>
            </a:r>
          </a:p>
          <a:p>
            <a:r>
              <a:rPr lang="en-US" sz="2400" dirty="0"/>
              <a:t>Design and Construction Updates</a:t>
            </a:r>
          </a:p>
          <a:p>
            <a:pPr lvl="1"/>
            <a:r>
              <a:rPr lang="en-US" sz="2400" dirty="0"/>
              <a:t>Monthly and web-based</a:t>
            </a:r>
          </a:p>
          <a:p>
            <a:pPr lvl="1"/>
            <a:r>
              <a:rPr lang="en-US" sz="2400" dirty="0"/>
              <a:t>Quarterly in large groups</a:t>
            </a:r>
          </a:p>
          <a:p>
            <a:pPr lvl="1"/>
            <a:r>
              <a:rPr lang="en-US" sz="2400" dirty="0"/>
              <a:t>Hotline</a:t>
            </a:r>
          </a:p>
          <a:p>
            <a:pPr lvl="1"/>
            <a:endParaRPr lang="en-US" dirty="0"/>
          </a:p>
        </p:txBody>
      </p:sp>
    </p:spTree>
    <p:extLst>
      <p:ext uri="{BB962C8B-B14F-4D97-AF65-F5344CB8AC3E}">
        <p14:creationId xmlns:p14="http://schemas.microsoft.com/office/powerpoint/2010/main" val="357743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6349"/>
            <a:ext cx="8058150" cy="1064718"/>
          </a:xfrm>
        </p:spPr>
        <p:txBody>
          <a:bodyPr/>
          <a:lstStyle/>
          <a:p>
            <a:r>
              <a:rPr lang="en-US" dirty="0"/>
              <a:t>DART Art and Design Program</a:t>
            </a:r>
          </a:p>
        </p:txBody>
      </p:sp>
      <p:sp>
        <p:nvSpPr>
          <p:cNvPr id="5" name="Text Placeholder 2">
            <a:extLst>
              <a:ext uri="{FF2B5EF4-FFF2-40B4-BE49-F238E27FC236}">
                <a16:creationId xmlns:a16="http://schemas.microsoft.com/office/drawing/2014/main" id="{554EFCE7-B5D0-4128-B3AF-32BEBF98E3B1}"/>
              </a:ext>
            </a:extLst>
          </p:cNvPr>
          <p:cNvSpPr txBox="1">
            <a:spLocks/>
          </p:cNvSpPr>
          <p:nvPr/>
        </p:nvSpPr>
        <p:spPr>
          <a:xfrm>
            <a:off x="628650" y="1680757"/>
            <a:ext cx="8058150"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b="1" dirty="0">
                <a:latin typeface="Franklin Gothic Demi" charset="0"/>
                <a:ea typeface="+mj-ea"/>
                <a:cs typeface="+mj-cs"/>
              </a:rPr>
              <a:t>Station Meetings</a:t>
            </a:r>
          </a:p>
          <a:p>
            <a:pPr lvl="1">
              <a:spcBef>
                <a:spcPts val="600"/>
              </a:spcBef>
              <a:spcAft>
                <a:spcPts val="1200"/>
              </a:spcAft>
              <a:buFont typeface="Arial" panose="020B0604020202020204" pitchFamily="34" charset="0"/>
              <a:buChar char="•"/>
            </a:pPr>
            <a:r>
              <a:rPr lang="en-US" sz="2400" dirty="0"/>
              <a:t>Kick-off meeting</a:t>
            </a:r>
          </a:p>
          <a:p>
            <a:pPr lvl="1">
              <a:spcBef>
                <a:spcPts val="600"/>
              </a:spcBef>
              <a:spcAft>
                <a:spcPts val="1200"/>
              </a:spcAft>
              <a:buFont typeface="Arial" panose="020B0604020202020204" pitchFamily="34" charset="0"/>
              <a:buChar char="•"/>
            </a:pPr>
            <a:r>
              <a:rPr lang="en-US" sz="2400" dirty="0"/>
              <a:t>Site tour and key items identified</a:t>
            </a:r>
          </a:p>
          <a:p>
            <a:pPr lvl="1">
              <a:spcBef>
                <a:spcPts val="600"/>
              </a:spcBef>
              <a:spcAft>
                <a:spcPts val="1200"/>
              </a:spcAft>
              <a:buFont typeface="Arial" panose="020B0604020202020204" pitchFamily="34" charset="0"/>
              <a:buChar char="•"/>
            </a:pPr>
            <a:r>
              <a:rPr lang="en-US" sz="2400" dirty="0"/>
              <a:t>Artistic value statements and brainstorming (materials, colors, patterns)</a:t>
            </a:r>
          </a:p>
          <a:p>
            <a:pPr lvl="1">
              <a:spcBef>
                <a:spcPts val="600"/>
              </a:spcBef>
              <a:spcAft>
                <a:spcPts val="1200"/>
              </a:spcAft>
              <a:buFont typeface="Arial" panose="020B0604020202020204" pitchFamily="34" charset="0"/>
              <a:buChar char="•"/>
            </a:pPr>
            <a:r>
              <a:rPr lang="en-US" sz="2400" dirty="0"/>
              <a:t>Options and estimates presented with feedback and selection</a:t>
            </a:r>
          </a:p>
          <a:p>
            <a:pPr lvl="1">
              <a:spcBef>
                <a:spcPts val="600"/>
              </a:spcBef>
              <a:spcAft>
                <a:spcPts val="1200"/>
              </a:spcAft>
              <a:buFont typeface="Arial" panose="020B0604020202020204" pitchFamily="34" charset="0"/>
              <a:buChar char="•"/>
            </a:pPr>
            <a:r>
              <a:rPr lang="en-US" sz="2400" dirty="0"/>
              <a:t>Final presentation of station renderings</a:t>
            </a:r>
          </a:p>
          <a:p>
            <a:endParaRPr lang="en-US" dirty="0"/>
          </a:p>
        </p:txBody>
      </p:sp>
    </p:spTree>
    <p:extLst>
      <p:ext uri="{BB962C8B-B14F-4D97-AF65-F5344CB8AC3E}">
        <p14:creationId xmlns:p14="http://schemas.microsoft.com/office/powerpoint/2010/main" val="293619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41" y="387927"/>
            <a:ext cx="8058150" cy="1101664"/>
          </a:xfrm>
        </p:spPr>
        <p:txBody>
          <a:bodyPr/>
          <a:lstStyle/>
          <a:p>
            <a:r>
              <a:rPr lang="en-US" sz="3900" dirty="0"/>
              <a:t>DART Art and Design Program Cont.</a:t>
            </a:r>
          </a:p>
        </p:txBody>
      </p:sp>
      <p:sp>
        <p:nvSpPr>
          <p:cNvPr id="3" name="Text Placeholder 2"/>
          <p:cNvSpPr>
            <a:spLocks noGrp="1"/>
          </p:cNvSpPr>
          <p:nvPr>
            <p:ph type="body" sz="quarter" idx="10"/>
          </p:nvPr>
        </p:nvSpPr>
        <p:spPr>
          <a:xfrm>
            <a:off x="164631" y="1782357"/>
            <a:ext cx="8032641" cy="4248535"/>
          </a:xfrm>
        </p:spPr>
        <p:txBody>
          <a:bodyPr/>
          <a:lstStyle/>
          <a:p>
            <a:pPr marL="457200" lvl="1" indent="0">
              <a:buNone/>
            </a:pPr>
            <a:r>
              <a:rPr lang="en-US" sz="3200" b="1" dirty="0">
                <a:latin typeface="Franklin Gothic Demi" charset="0"/>
                <a:ea typeface="+mj-ea"/>
                <a:cs typeface="+mj-cs"/>
              </a:rPr>
              <a:t>Predecessor Activities</a:t>
            </a:r>
            <a:endParaRPr lang="en-US" sz="3600" b="1" dirty="0">
              <a:latin typeface="Franklin Gothic Demi" charset="0"/>
              <a:ea typeface="+mj-ea"/>
              <a:cs typeface="+mj-cs"/>
            </a:endParaRPr>
          </a:p>
          <a:p>
            <a:pPr lvl="1">
              <a:spcBef>
                <a:spcPts val="600"/>
              </a:spcBef>
              <a:spcAft>
                <a:spcPts val="1200"/>
              </a:spcAft>
              <a:buFont typeface="Arial" panose="020B0604020202020204" pitchFamily="34" charset="0"/>
              <a:buChar char="•"/>
            </a:pPr>
            <a:r>
              <a:rPr lang="en-US" sz="2400" dirty="0"/>
              <a:t>DART recommendations for site-specific committee members for each station</a:t>
            </a:r>
          </a:p>
          <a:p>
            <a:pPr lvl="1">
              <a:spcBef>
                <a:spcPts val="600"/>
              </a:spcBef>
              <a:spcAft>
                <a:spcPts val="1200"/>
              </a:spcAft>
              <a:buFont typeface="Arial" panose="020B0604020202020204" pitchFamily="34" charset="0"/>
              <a:buChar char="•"/>
            </a:pPr>
            <a:r>
              <a:rPr lang="en-US" sz="2400" dirty="0"/>
              <a:t>Design-Builder recommendations for station artists for each station</a:t>
            </a:r>
          </a:p>
          <a:p>
            <a:pPr lvl="1">
              <a:spcBef>
                <a:spcPts val="600"/>
              </a:spcBef>
              <a:spcAft>
                <a:spcPts val="1200"/>
              </a:spcAft>
              <a:buFont typeface="Arial" panose="020B0604020202020204" pitchFamily="34" charset="0"/>
              <a:buChar char="•"/>
            </a:pPr>
            <a:r>
              <a:rPr lang="en-US" sz="2400" dirty="0"/>
              <a:t>Approvals of artists and site committee</a:t>
            </a:r>
          </a:p>
          <a:p>
            <a:pPr lvl="1">
              <a:spcBef>
                <a:spcPts val="600"/>
              </a:spcBef>
              <a:spcAft>
                <a:spcPts val="1200"/>
              </a:spcAft>
              <a:buFont typeface="Arial" panose="020B0604020202020204" pitchFamily="34" charset="0"/>
              <a:buChar char="•"/>
            </a:pPr>
            <a:r>
              <a:rPr lang="en-US" sz="2400" dirty="0"/>
              <a:t>30-day notice of Art and Design kick-off meetings</a:t>
            </a:r>
          </a:p>
          <a:p>
            <a:endParaRPr lang="en-US" dirty="0"/>
          </a:p>
        </p:txBody>
      </p:sp>
    </p:spTree>
    <p:extLst>
      <p:ext uri="{BB962C8B-B14F-4D97-AF65-F5344CB8AC3E}">
        <p14:creationId xmlns:p14="http://schemas.microsoft.com/office/powerpoint/2010/main" val="162130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45549"/>
            <a:ext cx="8058150" cy="1166318"/>
          </a:xfrm>
        </p:spPr>
        <p:txBody>
          <a:bodyPr/>
          <a:lstStyle/>
          <a:p>
            <a:r>
              <a:rPr lang="en-US" sz="3900" dirty="0"/>
              <a:t>DART Art and Design Program Cont.</a:t>
            </a:r>
          </a:p>
        </p:txBody>
      </p:sp>
      <p:sp>
        <p:nvSpPr>
          <p:cNvPr id="15" name="Text Placeholder 2">
            <a:extLst>
              <a:ext uri="{FF2B5EF4-FFF2-40B4-BE49-F238E27FC236}">
                <a16:creationId xmlns:a16="http://schemas.microsoft.com/office/drawing/2014/main" id="{D02EDC40-BC89-4AF4-85CA-6FCCAC6BFE72}"/>
              </a:ext>
            </a:extLst>
          </p:cNvPr>
          <p:cNvSpPr>
            <a:spLocks noGrp="1"/>
          </p:cNvSpPr>
          <p:nvPr>
            <p:ph type="body" sz="quarter" idx="10"/>
          </p:nvPr>
        </p:nvSpPr>
        <p:spPr>
          <a:xfrm>
            <a:off x="654158" y="1680757"/>
            <a:ext cx="8032641" cy="4248535"/>
          </a:xfrm>
        </p:spPr>
        <p:txBody>
          <a:bodyPr/>
          <a:lstStyle/>
          <a:p>
            <a:r>
              <a:rPr lang="en-US" sz="2400" dirty="0"/>
              <a:t>Station will have elements of continuity and varying elements</a:t>
            </a:r>
          </a:p>
          <a:p>
            <a:r>
              <a:rPr lang="en-US" sz="2400" dirty="0"/>
              <a:t>Opportunity for community input on varying elements during final design</a:t>
            </a:r>
          </a:p>
          <a:p>
            <a:pPr lvl="1"/>
            <a:r>
              <a:rPr lang="en-US" sz="2400" dirty="0"/>
              <a:t>Platform surface, column finish, pedestrian railing, coatings on steel</a:t>
            </a:r>
          </a:p>
          <a:p>
            <a:r>
              <a:rPr lang="en-US" sz="2400" dirty="0"/>
              <a:t>Use systematic workshop process to reach consensus within budget</a:t>
            </a:r>
          </a:p>
          <a:p>
            <a:pPr lvl="1"/>
            <a:r>
              <a:rPr lang="en-US" sz="2400" dirty="0"/>
              <a:t>Materials, colors, and patterns</a:t>
            </a:r>
          </a:p>
          <a:p>
            <a:endParaRPr lang="en-US" sz="2400" dirty="0"/>
          </a:p>
        </p:txBody>
      </p:sp>
    </p:spTree>
    <p:extLst>
      <p:ext uri="{BB962C8B-B14F-4D97-AF65-F5344CB8AC3E}">
        <p14:creationId xmlns:p14="http://schemas.microsoft.com/office/powerpoint/2010/main" val="429473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6" y="534288"/>
            <a:ext cx="8058150" cy="963118"/>
          </a:xfrm>
        </p:spPr>
        <p:txBody>
          <a:bodyPr/>
          <a:lstStyle/>
          <a:p>
            <a:r>
              <a:rPr lang="en-US" sz="3900" dirty="0"/>
              <a:t>DART Art and Design Program Cont.</a:t>
            </a:r>
          </a:p>
        </p:txBody>
      </p:sp>
      <p:grpSp>
        <p:nvGrpSpPr>
          <p:cNvPr id="13" name="Group 12">
            <a:extLst>
              <a:ext uri="{FF2B5EF4-FFF2-40B4-BE49-F238E27FC236}">
                <a16:creationId xmlns:a16="http://schemas.microsoft.com/office/drawing/2014/main" id="{EA742FFE-6467-4C53-837A-2FFAB32CE95D}"/>
              </a:ext>
            </a:extLst>
          </p:cNvPr>
          <p:cNvGrpSpPr/>
          <p:nvPr/>
        </p:nvGrpSpPr>
        <p:grpSpPr>
          <a:xfrm>
            <a:off x="531907" y="1646330"/>
            <a:ext cx="3676852" cy="2914352"/>
            <a:chOff x="85022" y="1655208"/>
            <a:chExt cx="3676852" cy="2914352"/>
          </a:xfrm>
        </p:grpSpPr>
        <p:pic>
          <p:nvPicPr>
            <p:cNvPr id="7" name="Picture 6">
              <a:extLst>
                <a:ext uri="{FF2B5EF4-FFF2-40B4-BE49-F238E27FC236}">
                  <a16:creationId xmlns:a16="http://schemas.microsoft.com/office/drawing/2014/main" id="{78913144-0BB1-42CB-8C61-BF18BF2801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22" y="2116873"/>
              <a:ext cx="3676852" cy="2452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C1AF006C-DEAC-40E3-A278-343FCB64BF56}"/>
                </a:ext>
              </a:extLst>
            </p:cNvPr>
            <p:cNvSpPr txBox="1"/>
            <p:nvPr/>
          </p:nvSpPr>
          <p:spPr>
            <a:xfrm>
              <a:off x="543123" y="1655208"/>
              <a:ext cx="2770264" cy="461665"/>
            </a:xfrm>
            <a:prstGeom prst="rect">
              <a:avLst/>
            </a:prstGeom>
            <a:noFill/>
          </p:spPr>
          <p:txBody>
            <a:bodyPr wrap="square" rtlCol="0">
              <a:spAutoFit/>
            </a:bodyPr>
            <a:lstStyle/>
            <a:p>
              <a:pPr algn="ctr"/>
              <a:r>
                <a:rPr lang="en-US" sz="2400" dirty="0"/>
                <a:t>Tyler/Vernon Station</a:t>
              </a:r>
            </a:p>
          </p:txBody>
        </p:sp>
      </p:grpSp>
      <p:grpSp>
        <p:nvGrpSpPr>
          <p:cNvPr id="11" name="Group 10">
            <a:extLst>
              <a:ext uri="{FF2B5EF4-FFF2-40B4-BE49-F238E27FC236}">
                <a16:creationId xmlns:a16="http://schemas.microsoft.com/office/drawing/2014/main" id="{2EC79525-2C93-4C3D-9E38-CAA57E0713B6}"/>
              </a:ext>
            </a:extLst>
          </p:cNvPr>
          <p:cNvGrpSpPr/>
          <p:nvPr/>
        </p:nvGrpSpPr>
        <p:grpSpPr>
          <a:xfrm>
            <a:off x="5383730" y="1646330"/>
            <a:ext cx="2770264" cy="4816615"/>
            <a:chOff x="5835419" y="1655208"/>
            <a:chExt cx="2770264" cy="4816615"/>
          </a:xfrm>
        </p:grpSpPr>
        <p:pic>
          <p:nvPicPr>
            <p:cNvPr id="5" name="Picture 4">
              <a:extLst>
                <a:ext uri="{FF2B5EF4-FFF2-40B4-BE49-F238E27FC236}">
                  <a16:creationId xmlns:a16="http://schemas.microsoft.com/office/drawing/2014/main" id="{58FD6E20-7F98-411B-BBC5-5D7B9BD78D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1997" y="2116873"/>
              <a:ext cx="2457109" cy="435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9377CA68-F14E-44C9-9CCB-85C42076AA76}"/>
                </a:ext>
              </a:extLst>
            </p:cNvPr>
            <p:cNvSpPr txBox="1"/>
            <p:nvPr/>
          </p:nvSpPr>
          <p:spPr>
            <a:xfrm>
              <a:off x="5835419" y="1655208"/>
              <a:ext cx="2770264" cy="461665"/>
            </a:xfrm>
            <a:prstGeom prst="rect">
              <a:avLst/>
            </a:prstGeom>
            <a:noFill/>
          </p:spPr>
          <p:txBody>
            <a:bodyPr wrap="square" rtlCol="0">
              <a:spAutoFit/>
            </a:bodyPr>
            <a:lstStyle/>
            <a:p>
              <a:pPr algn="ctr"/>
              <a:r>
                <a:rPr lang="en-US" sz="2400" dirty="0"/>
                <a:t>Hampton Station</a:t>
              </a:r>
            </a:p>
          </p:txBody>
        </p:sp>
      </p:grpSp>
    </p:spTree>
    <p:extLst>
      <p:ext uri="{BB962C8B-B14F-4D97-AF65-F5344CB8AC3E}">
        <p14:creationId xmlns:p14="http://schemas.microsoft.com/office/powerpoint/2010/main" val="265906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City Coordination</a:t>
            </a:r>
          </a:p>
        </p:txBody>
      </p:sp>
      <p:sp>
        <p:nvSpPr>
          <p:cNvPr id="3" name="Text Placeholder 2"/>
          <p:cNvSpPr>
            <a:spLocks noGrp="1"/>
          </p:cNvSpPr>
          <p:nvPr>
            <p:ph type="body" sz="quarter" idx="18"/>
          </p:nvPr>
        </p:nvSpPr>
        <p:spPr/>
        <p:txBody>
          <a:bodyPr/>
          <a:lstStyle/>
          <a:p>
            <a:r>
              <a:rPr lang="en-US" dirty="0"/>
              <a:t>Identify Coordination</a:t>
            </a:r>
          </a:p>
        </p:txBody>
      </p:sp>
      <p:sp>
        <p:nvSpPr>
          <p:cNvPr id="4" name="Text Placeholder 3"/>
          <p:cNvSpPr>
            <a:spLocks noGrp="1"/>
          </p:cNvSpPr>
          <p:nvPr>
            <p:ph type="body" sz="quarter" idx="19"/>
          </p:nvPr>
        </p:nvSpPr>
        <p:spPr>
          <a:xfrm>
            <a:off x="894944" y="2359774"/>
            <a:ext cx="3863799" cy="635000"/>
          </a:xfrm>
        </p:spPr>
        <p:txBody>
          <a:bodyPr/>
          <a:lstStyle/>
          <a:p>
            <a:r>
              <a:rPr lang="en-US" sz="2000" dirty="0"/>
              <a:t>City identifies their important items</a:t>
            </a:r>
          </a:p>
        </p:txBody>
      </p:sp>
      <p:sp>
        <p:nvSpPr>
          <p:cNvPr id="5" name="Text Placeholder 4"/>
          <p:cNvSpPr>
            <a:spLocks noGrp="1"/>
          </p:cNvSpPr>
          <p:nvPr>
            <p:ph type="body" sz="quarter" idx="20"/>
          </p:nvPr>
        </p:nvSpPr>
        <p:spPr>
          <a:xfrm>
            <a:off x="899730" y="3093175"/>
            <a:ext cx="3947478" cy="363537"/>
          </a:xfrm>
        </p:spPr>
        <p:txBody>
          <a:bodyPr/>
          <a:lstStyle/>
          <a:p>
            <a:r>
              <a:rPr lang="en-US" sz="2100" dirty="0"/>
              <a:t>DART Work With Design-Builder</a:t>
            </a:r>
          </a:p>
        </p:txBody>
      </p:sp>
      <p:sp>
        <p:nvSpPr>
          <p:cNvPr id="6" name="Text Placeholder 5"/>
          <p:cNvSpPr>
            <a:spLocks noGrp="1"/>
          </p:cNvSpPr>
          <p:nvPr>
            <p:ph type="body" sz="quarter" idx="21"/>
          </p:nvPr>
        </p:nvSpPr>
        <p:spPr>
          <a:xfrm>
            <a:off x="900110" y="3504066"/>
            <a:ext cx="3863799" cy="635000"/>
          </a:xfrm>
        </p:spPr>
        <p:txBody>
          <a:bodyPr/>
          <a:lstStyle/>
          <a:p>
            <a:r>
              <a:rPr lang="en-US" sz="2000" dirty="0"/>
              <a:t>DART presents on how to address</a:t>
            </a:r>
          </a:p>
        </p:txBody>
      </p:sp>
      <p:sp>
        <p:nvSpPr>
          <p:cNvPr id="7" name="Text Placeholder 6"/>
          <p:cNvSpPr>
            <a:spLocks noGrp="1"/>
          </p:cNvSpPr>
          <p:nvPr>
            <p:ph type="body" sz="quarter" idx="22"/>
          </p:nvPr>
        </p:nvSpPr>
        <p:spPr>
          <a:xfrm>
            <a:off x="899734" y="4247795"/>
            <a:ext cx="3762418" cy="363537"/>
          </a:xfrm>
        </p:spPr>
        <p:txBody>
          <a:bodyPr/>
          <a:lstStyle/>
          <a:p>
            <a:r>
              <a:rPr lang="en-US" dirty="0"/>
              <a:t>Report Back</a:t>
            </a:r>
          </a:p>
        </p:txBody>
      </p:sp>
      <p:sp>
        <p:nvSpPr>
          <p:cNvPr id="8" name="Text Placeholder 7"/>
          <p:cNvSpPr>
            <a:spLocks noGrp="1"/>
          </p:cNvSpPr>
          <p:nvPr>
            <p:ph type="body" sz="quarter" idx="23"/>
          </p:nvPr>
        </p:nvSpPr>
        <p:spPr>
          <a:xfrm>
            <a:off x="900112" y="4658686"/>
            <a:ext cx="3863799" cy="635000"/>
          </a:xfrm>
        </p:spPr>
        <p:txBody>
          <a:bodyPr/>
          <a:lstStyle/>
          <a:p>
            <a:r>
              <a:rPr lang="en-US" sz="2000" dirty="0"/>
              <a:t>All parties sign-off on coordination</a:t>
            </a:r>
          </a:p>
        </p:txBody>
      </p:sp>
    </p:spTree>
    <p:extLst>
      <p:ext uri="{BB962C8B-B14F-4D97-AF65-F5344CB8AC3E}">
        <p14:creationId xmlns:p14="http://schemas.microsoft.com/office/powerpoint/2010/main" val="324217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36390" y="1606653"/>
            <a:ext cx="7939807" cy="595633"/>
          </a:xfrm>
        </p:spPr>
        <p:txBody>
          <a:bodyPr/>
          <a:lstStyle/>
          <a:p>
            <a:pPr marL="0" indent="0">
              <a:buNone/>
            </a:pPr>
            <a:r>
              <a:rPr lang="en-US" sz="3200" b="1" dirty="0">
                <a:solidFill>
                  <a:prstClr val="black"/>
                </a:solidFill>
                <a:latin typeface="Franklin Gothic Demi" charset="0"/>
                <a:ea typeface="+mj-ea"/>
                <a:cs typeface="+mj-cs"/>
              </a:rPr>
              <a:t>DART Residential Betterment Policy</a:t>
            </a:r>
          </a:p>
        </p:txBody>
      </p:sp>
      <p:sp>
        <p:nvSpPr>
          <p:cNvPr id="3" name="Title 2"/>
          <p:cNvSpPr>
            <a:spLocks noGrp="1"/>
          </p:cNvSpPr>
          <p:nvPr>
            <p:ph type="title"/>
          </p:nvPr>
        </p:nvSpPr>
        <p:spPr>
          <a:xfrm>
            <a:off x="628650" y="390116"/>
            <a:ext cx="8229600" cy="1027615"/>
          </a:xfrm>
        </p:spPr>
        <p:txBody>
          <a:bodyPr/>
          <a:lstStyle/>
          <a:p>
            <a:r>
              <a:rPr lang="en-US" dirty="0"/>
              <a:t>Community Betterments</a:t>
            </a:r>
          </a:p>
        </p:txBody>
      </p:sp>
      <p:sp>
        <p:nvSpPr>
          <p:cNvPr id="4" name="Text Placeholder 2">
            <a:extLst>
              <a:ext uri="{FF2B5EF4-FFF2-40B4-BE49-F238E27FC236}">
                <a16:creationId xmlns:a16="http://schemas.microsoft.com/office/drawing/2014/main" id="{17EAF882-7A52-4364-A70B-DB039D6B1564}"/>
              </a:ext>
            </a:extLst>
          </p:cNvPr>
          <p:cNvSpPr txBox="1">
            <a:spLocks/>
          </p:cNvSpPr>
          <p:nvPr/>
        </p:nvSpPr>
        <p:spPr>
          <a:xfrm>
            <a:off x="628650" y="2332980"/>
            <a:ext cx="3683706" cy="370657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200" dirty="0"/>
              <a:t>DART Board Resolution 970217, October 28, 1997</a:t>
            </a:r>
          </a:p>
          <a:p>
            <a:pPr>
              <a:spcBef>
                <a:spcPts val="600"/>
              </a:spcBef>
              <a:spcAft>
                <a:spcPts val="1200"/>
              </a:spcAft>
            </a:pPr>
            <a:r>
              <a:rPr lang="en-US" sz="2200" dirty="0"/>
              <a:t>Residential areas must request betterments.  Most requests in excess of budget per policy.</a:t>
            </a:r>
          </a:p>
          <a:p>
            <a:pPr>
              <a:spcBef>
                <a:spcPts val="600"/>
              </a:spcBef>
              <a:spcAft>
                <a:spcPts val="1200"/>
              </a:spcAft>
            </a:pPr>
            <a:r>
              <a:rPr lang="en-US" sz="2200" dirty="0"/>
              <a:t>The Betterments Policy has been applied consistently to all corridors since its approval based on requests</a:t>
            </a:r>
          </a:p>
          <a:p>
            <a:endParaRPr lang="en-US" sz="2200" dirty="0"/>
          </a:p>
        </p:txBody>
      </p:sp>
      <p:pic>
        <p:nvPicPr>
          <p:cNvPr id="5" name="Picture 4">
            <a:extLst>
              <a:ext uri="{FF2B5EF4-FFF2-40B4-BE49-F238E27FC236}">
                <a16:creationId xmlns:a16="http://schemas.microsoft.com/office/drawing/2014/main" id="{6854AF12-162A-4EF3-828A-557E6C53E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7289" y="2269372"/>
            <a:ext cx="4257645" cy="41985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155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2168"/>
            <a:ext cx="8229600" cy="1325563"/>
          </a:xfrm>
        </p:spPr>
        <p:txBody>
          <a:bodyPr/>
          <a:lstStyle/>
          <a:p>
            <a:r>
              <a:rPr lang="en-US" dirty="0"/>
              <a:t>Community Betterments Cont.</a:t>
            </a:r>
          </a:p>
        </p:txBody>
      </p:sp>
      <p:sp>
        <p:nvSpPr>
          <p:cNvPr id="12" name="Content Placeholder 11">
            <a:extLst>
              <a:ext uri="{FF2B5EF4-FFF2-40B4-BE49-F238E27FC236}">
                <a16:creationId xmlns:a16="http://schemas.microsoft.com/office/drawing/2014/main" id="{4C39C619-D877-4DDD-8F9D-6376A3A4FBF1}"/>
              </a:ext>
            </a:extLst>
          </p:cNvPr>
          <p:cNvSpPr>
            <a:spLocks noGrp="1"/>
          </p:cNvSpPr>
          <p:nvPr>
            <p:ph sz="quarter" idx="10"/>
          </p:nvPr>
        </p:nvSpPr>
        <p:spPr>
          <a:xfrm>
            <a:off x="183808" y="1613938"/>
            <a:ext cx="7939807" cy="4188410"/>
          </a:xfrm>
        </p:spPr>
        <p:txBody>
          <a:bodyPr/>
          <a:lstStyle/>
          <a:p>
            <a:pPr marL="457200" lvl="1" indent="0">
              <a:buNone/>
            </a:pPr>
            <a:r>
              <a:rPr lang="en-US" sz="3200" b="1" dirty="0">
                <a:latin typeface="Franklin Gothic Demi" charset="0"/>
                <a:ea typeface="+mj-ea"/>
                <a:cs typeface="+mj-cs"/>
              </a:rPr>
              <a:t>DART Cotton Belt Betterments</a:t>
            </a:r>
          </a:p>
          <a:p>
            <a:pPr lvl="1">
              <a:spcBef>
                <a:spcPts val="600"/>
              </a:spcBef>
              <a:spcAft>
                <a:spcPts val="1200"/>
              </a:spcAft>
              <a:buFont typeface="Arial" panose="020B0604020202020204" pitchFamily="34" charset="0"/>
              <a:buChar char="•"/>
            </a:pPr>
            <a:r>
              <a:rPr lang="en-US" sz="2400" dirty="0"/>
              <a:t>DART Board Resolution 180084, August 28, 2018</a:t>
            </a:r>
          </a:p>
          <a:p>
            <a:pPr lvl="1">
              <a:spcBef>
                <a:spcPts val="600"/>
              </a:spcBef>
              <a:buFont typeface="Arial" panose="020B0604020202020204" pitchFamily="34" charset="0"/>
              <a:buChar char="•"/>
            </a:pPr>
            <a:r>
              <a:rPr lang="en-US" sz="2400" dirty="0"/>
              <a:t>Betterments are items implemented that are above and beyond the standard environmental mitigation measures or design criteria identified through the planning, and preliminary engineering process</a:t>
            </a:r>
          </a:p>
          <a:p>
            <a:pPr lvl="2">
              <a:spcBef>
                <a:spcPts val="600"/>
              </a:spcBef>
              <a:spcAft>
                <a:spcPts val="300"/>
              </a:spcAft>
              <a:buFont typeface="Calibri" panose="020F0502020204030204" pitchFamily="34" charset="0"/>
              <a:buChar char="―"/>
            </a:pPr>
            <a:r>
              <a:rPr lang="en-US" sz="2400" dirty="0"/>
              <a:t>Walls</a:t>
            </a:r>
          </a:p>
          <a:p>
            <a:pPr lvl="2">
              <a:spcBef>
                <a:spcPts val="600"/>
              </a:spcBef>
              <a:spcAft>
                <a:spcPts val="300"/>
              </a:spcAft>
              <a:buFont typeface="Calibri" panose="020F0502020204030204" pitchFamily="34" charset="0"/>
              <a:buChar char="―"/>
            </a:pPr>
            <a:r>
              <a:rPr lang="en-US" sz="2400" dirty="0"/>
              <a:t>Enhanced Fencing</a:t>
            </a:r>
          </a:p>
          <a:p>
            <a:pPr lvl="2">
              <a:spcBef>
                <a:spcPts val="600"/>
              </a:spcBef>
              <a:spcAft>
                <a:spcPts val="300"/>
              </a:spcAft>
              <a:buFont typeface="Calibri" panose="020F0502020204030204" pitchFamily="34" charset="0"/>
              <a:buChar char="―"/>
            </a:pPr>
            <a:r>
              <a:rPr lang="en-US" sz="2400" dirty="0"/>
              <a:t>Landscaping</a:t>
            </a:r>
          </a:p>
        </p:txBody>
      </p:sp>
    </p:spTree>
    <p:extLst>
      <p:ext uri="{BB962C8B-B14F-4D97-AF65-F5344CB8AC3E}">
        <p14:creationId xmlns:p14="http://schemas.microsoft.com/office/powerpoint/2010/main" val="65676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Kick-Off</a:t>
            </a:r>
          </a:p>
        </p:txBody>
      </p:sp>
      <p:sp>
        <p:nvSpPr>
          <p:cNvPr id="3" name="Text Placeholder 2"/>
          <p:cNvSpPr>
            <a:spLocks noGrp="1"/>
          </p:cNvSpPr>
          <p:nvPr>
            <p:ph type="body" sz="quarter" idx="11"/>
          </p:nvPr>
        </p:nvSpPr>
        <p:spPr/>
        <p:txBody>
          <a:bodyPr/>
          <a:lstStyle/>
          <a:p>
            <a:r>
              <a:rPr lang="en-US" dirty="0"/>
              <a:t>Workshop #1</a:t>
            </a:r>
          </a:p>
        </p:txBody>
      </p:sp>
      <p:sp>
        <p:nvSpPr>
          <p:cNvPr id="4" name="Text Placeholder 3"/>
          <p:cNvSpPr>
            <a:spLocks noGrp="1"/>
          </p:cNvSpPr>
          <p:nvPr>
            <p:ph type="body" sz="quarter" idx="12"/>
          </p:nvPr>
        </p:nvSpPr>
        <p:spPr>
          <a:xfrm>
            <a:off x="794235" y="3164641"/>
            <a:ext cx="3611510" cy="969963"/>
          </a:xfrm>
        </p:spPr>
        <p:txBody>
          <a:bodyPr/>
          <a:lstStyle/>
          <a:p>
            <a:r>
              <a:rPr lang="en-US" dirty="0"/>
              <a:t>Workshop #2</a:t>
            </a:r>
          </a:p>
        </p:txBody>
      </p:sp>
      <p:sp>
        <p:nvSpPr>
          <p:cNvPr id="5" name="Text Placeholder 4"/>
          <p:cNvSpPr>
            <a:spLocks noGrp="1"/>
          </p:cNvSpPr>
          <p:nvPr>
            <p:ph type="body" sz="quarter" idx="13"/>
          </p:nvPr>
        </p:nvSpPr>
        <p:spPr>
          <a:xfrm>
            <a:off x="4851295" y="3164641"/>
            <a:ext cx="3867832" cy="969963"/>
          </a:xfrm>
        </p:spPr>
        <p:txBody>
          <a:bodyPr/>
          <a:lstStyle/>
          <a:p>
            <a:r>
              <a:rPr lang="en-US" dirty="0"/>
              <a:t>Workshop #3</a:t>
            </a:r>
          </a:p>
        </p:txBody>
      </p:sp>
      <p:sp>
        <p:nvSpPr>
          <p:cNvPr id="6" name="Text Placeholder 5"/>
          <p:cNvSpPr>
            <a:spLocks noGrp="1"/>
          </p:cNvSpPr>
          <p:nvPr>
            <p:ph type="body" sz="quarter" idx="14"/>
          </p:nvPr>
        </p:nvSpPr>
        <p:spPr/>
        <p:txBody>
          <a:bodyPr/>
          <a:lstStyle/>
          <a:p>
            <a:pPr marL="285750" indent="-285750">
              <a:buFont typeface="Arial" panose="020B0604020202020204" pitchFamily="34" charset="0"/>
              <a:buChar char="•"/>
            </a:pPr>
            <a:r>
              <a:rPr lang="en-US" sz="2000" dirty="0"/>
              <a:t>Community-wide meeting with all Communities to explain the 3-workshop process</a:t>
            </a:r>
          </a:p>
        </p:txBody>
      </p:sp>
      <p:sp>
        <p:nvSpPr>
          <p:cNvPr id="7" name="Text Placeholder 6"/>
          <p:cNvSpPr>
            <a:spLocks noGrp="1"/>
          </p:cNvSpPr>
          <p:nvPr>
            <p:ph type="body" sz="quarter" idx="15"/>
          </p:nvPr>
        </p:nvSpPr>
        <p:spPr/>
        <p:txBody>
          <a:bodyPr/>
          <a:lstStyle/>
          <a:p>
            <a:pPr marL="285750" indent="-285750">
              <a:buFont typeface="Arial" panose="020B0604020202020204" pitchFamily="34" charset="0"/>
              <a:buChar char="•"/>
            </a:pPr>
            <a:r>
              <a:rPr lang="en-US" sz="2000" dirty="0"/>
              <a:t>Define betterments</a:t>
            </a:r>
          </a:p>
          <a:p>
            <a:pPr marL="285750" indent="-285750">
              <a:buFont typeface="Arial" panose="020B0604020202020204" pitchFamily="34" charset="0"/>
              <a:buChar char="•"/>
            </a:pPr>
            <a:r>
              <a:rPr lang="en-US" sz="2000" dirty="0"/>
              <a:t>What is important, if feasible</a:t>
            </a:r>
          </a:p>
        </p:txBody>
      </p:sp>
      <p:sp>
        <p:nvSpPr>
          <p:cNvPr id="8" name="Text Placeholder 7"/>
          <p:cNvSpPr>
            <a:spLocks noGrp="1"/>
          </p:cNvSpPr>
          <p:nvPr>
            <p:ph type="body" sz="quarter" idx="16"/>
          </p:nvPr>
        </p:nvSpPr>
        <p:spPr>
          <a:xfrm>
            <a:off x="809625" y="4329678"/>
            <a:ext cx="3609342" cy="1276350"/>
          </a:xfrm>
        </p:spPr>
        <p:txBody>
          <a:bodyPr/>
          <a:lstStyle/>
          <a:p>
            <a:pPr marL="285750" indent="-285750">
              <a:buFont typeface="Arial" panose="020B0604020202020204" pitchFamily="34" charset="0"/>
              <a:buChar char="•"/>
            </a:pPr>
            <a:r>
              <a:rPr lang="en-US" sz="2000" dirty="0"/>
              <a:t>Presentation of betterments requested</a:t>
            </a:r>
          </a:p>
          <a:p>
            <a:pPr marL="742950" lvl="1" indent="-285750">
              <a:buFont typeface="Calibri" panose="020F0502020204030204" pitchFamily="34" charset="0"/>
              <a:buChar char="―"/>
            </a:pPr>
            <a:r>
              <a:rPr lang="en-US" sz="2000" dirty="0">
                <a:latin typeface="Calibri" panose="020F0502020204030204" pitchFamily="34" charset="0"/>
                <a:cs typeface="Calibri" panose="020F0502020204030204" pitchFamily="34" charset="0"/>
              </a:rPr>
              <a:t>Review options</a:t>
            </a:r>
          </a:p>
          <a:p>
            <a:pPr marL="742950" lvl="1" indent="-285750">
              <a:buFont typeface="Calibri" panose="020F0502020204030204" pitchFamily="34" charset="0"/>
              <a:buChar char="―"/>
            </a:pPr>
            <a:r>
              <a:rPr lang="en-US" sz="2000" dirty="0">
                <a:latin typeface="Calibri" panose="020F0502020204030204" pitchFamily="34" charset="0"/>
                <a:cs typeface="Calibri" panose="020F0502020204030204" pitchFamily="34" charset="0"/>
              </a:rPr>
              <a:t>Feedback and decisions</a:t>
            </a:r>
          </a:p>
        </p:txBody>
      </p:sp>
      <p:sp>
        <p:nvSpPr>
          <p:cNvPr id="9" name="Text Placeholder 8"/>
          <p:cNvSpPr>
            <a:spLocks noGrp="1"/>
          </p:cNvSpPr>
          <p:nvPr>
            <p:ph type="body" sz="quarter" idx="17"/>
          </p:nvPr>
        </p:nvSpPr>
        <p:spPr>
          <a:xfrm>
            <a:off x="4851295" y="4329678"/>
            <a:ext cx="3865510" cy="1276350"/>
          </a:xfrm>
        </p:spPr>
        <p:txBody>
          <a:bodyPr/>
          <a:lstStyle/>
          <a:p>
            <a:pPr marL="285750" indent="-285750">
              <a:buFont typeface="Arial" panose="020B0604020202020204" pitchFamily="34" charset="0"/>
              <a:buChar char="•"/>
            </a:pPr>
            <a:r>
              <a:rPr lang="en-US" sz="2000" dirty="0"/>
              <a:t>Report back to community</a:t>
            </a:r>
          </a:p>
          <a:p>
            <a:pPr marL="285750" indent="-285750">
              <a:buFont typeface="Arial" panose="020B0604020202020204" pitchFamily="34" charset="0"/>
              <a:buChar char="•"/>
            </a:pPr>
            <a:r>
              <a:rPr lang="en-US" sz="2000" dirty="0"/>
              <a:t>Confirm consensus</a:t>
            </a:r>
          </a:p>
        </p:txBody>
      </p:sp>
    </p:spTree>
    <p:extLst>
      <p:ext uri="{BB962C8B-B14F-4D97-AF65-F5344CB8AC3E}">
        <p14:creationId xmlns:p14="http://schemas.microsoft.com/office/powerpoint/2010/main" val="277252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414" y="467378"/>
            <a:ext cx="8229600" cy="937440"/>
          </a:xfrm>
        </p:spPr>
        <p:txBody>
          <a:bodyPr/>
          <a:lstStyle/>
          <a:p>
            <a:r>
              <a:rPr lang="en-US" dirty="0"/>
              <a:t>Community Betterments Cont.</a:t>
            </a:r>
          </a:p>
        </p:txBody>
      </p:sp>
      <p:sp>
        <p:nvSpPr>
          <p:cNvPr id="12" name="Content Placeholder 11">
            <a:extLst>
              <a:ext uri="{FF2B5EF4-FFF2-40B4-BE49-F238E27FC236}">
                <a16:creationId xmlns:a16="http://schemas.microsoft.com/office/drawing/2014/main" id="{4C39C619-D877-4DDD-8F9D-6376A3A4FBF1}"/>
              </a:ext>
            </a:extLst>
          </p:cNvPr>
          <p:cNvSpPr>
            <a:spLocks noGrp="1"/>
          </p:cNvSpPr>
          <p:nvPr>
            <p:ph sz="quarter" idx="10"/>
          </p:nvPr>
        </p:nvSpPr>
        <p:spPr>
          <a:xfrm>
            <a:off x="174572" y="1733492"/>
            <a:ext cx="7992705" cy="4188410"/>
          </a:xfrm>
        </p:spPr>
        <p:txBody>
          <a:bodyPr/>
          <a:lstStyle/>
          <a:p>
            <a:pPr marL="457200" lvl="1" indent="0">
              <a:buNone/>
            </a:pPr>
            <a:r>
              <a:rPr lang="en-US" sz="3200" b="1" dirty="0">
                <a:latin typeface="Franklin Gothic Demi" charset="0"/>
                <a:ea typeface="+mj-ea"/>
                <a:cs typeface="+mj-cs"/>
              </a:rPr>
              <a:t>Neighborhood Groupings</a:t>
            </a:r>
          </a:p>
          <a:p>
            <a:pPr lvl="1">
              <a:spcBef>
                <a:spcPts val="600"/>
              </a:spcBef>
              <a:spcAft>
                <a:spcPts val="1200"/>
              </a:spcAft>
              <a:buFont typeface="Arial" panose="020B0604020202020204" pitchFamily="34" charset="0"/>
              <a:buChar char="•"/>
            </a:pPr>
            <a:r>
              <a:rPr lang="en-US" sz="2400" dirty="0"/>
              <a:t>Grouped per size of neighborhood</a:t>
            </a:r>
          </a:p>
          <a:p>
            <a:pPr lvl="1">
              <a:spcBef>
                <a:spcPts val="600"/>
              </a:spcBef>
              <a:spcAft>
                <a:spcPts val="1200"/>
              </a:spcAft>
              <a:buFont typeface="Arial" panose="020B0604020202020204" pitchFamily="34" charset="0"/>
              <a:buChar char="•"/>
            </a:pPr>
            <a:r>
              <a:rPr lang="en-US" sz="2400" dirty="0"/>
              <a:t>Neighborhoods are considered as apartment complexes, condos, general neighborhoods, schools, etc.</a:t>
            </a:r>
          </a:p>
          <a:p>
            <a:pPr lvl="1">
              <a:spcBef>
                <a:spcPts val="600"/>
              </a:spcBef>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429267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Project Status</a:t>
            </a:r>
          </a:p>
        </p:txBody>
      </p:sp>
    </p:spTree>
    <p:extLst>
      <p:ext uri="{BB962C8B-B14F-4D97-AF65-F5344CB8AC3E}">
        <p14:creationId xmlns:p14="http://schemas.microsoft.com/office/powerpoint/2010/main" val="145179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414" y="458142"/>
            <a:ext cx="8229600" cy="918967"/>
          </a:xfrm>
        </p:spPr>
        <p:txBody>
          <a:bodyPr/>
          <a:lstStyle/>
          <a:p>
            <a:r>
              <a:rPr lang="en-US" dirty="0"/>
              <a:t>Design and Construction Updates</a:t>
            </a:r>
          </a:p>
        </p:txBody>
      </p:sp>
      <p:sp>
        <p:nvSpPr>
          <p:cNvPr id="12" name="Content Placeholder 11">
            <a:extLst>
              <a:ext uri="{FF2B5EF4-FFF2-40B4-BE49-F238E27FC236}">
                <a16:creationId xmlns:a16="http://schemas.microsoft.com/office/drawing/2014/main" id="{4C39C619-D877-4DDD-8F9D-6376A3A4FBF1}"/>
              </a:ext>
            </a:extLst>
          </p:cNvPr>
          <p:cNvSpPr>
            <a:spLocks noGrp="1"/>
          </p:cNvSpPr>
          <p:nvPr>
            <p:ph sz="quarter" idx="10"/>
          </p:nvPr>
        </p:nvSpPr>
        <p:spPr>
          <a:xfrm>
            <a:off x="165336" y="1751964"/>
            <a:ext cx="8392200" cy="4188410"/>
          </a:xfrm>
        </p:spPr>
        <p:txBody>
          <a:bodyPr/>
          <a:lstStyle/>
          <a:p>
            <a:pPr marL="457200" lvl="1" indent="0">
              <a:buNone/>
            </a:pPr>
            <a:r>
              <a:rPr lang="en-US" sz="3200" b="1" dirty="0">
                <a:latin typeface="Franklin Gothic Demi" charset="0"/>
                <a:ea typeface="+mj-ea"/>
                <a:cs typeface="+mj-cs"/>
              </a:rPr>
              <a:t>Recurring Updates</a:t>
            </a:r>
          </a:p>
          <a:p>
            <a:pPr lvl="1">
              <a:spcBef>
                <a:spcPts val="600"/>
              </a:spcBef>
              <a:buFont typeface="Arial" panose="020B0604020202020204" pitchFamily="34" charset="0"/>
              <a:buChar char="•"/>
            </a:pPr>
            <a:r>
              <a:rPr lang="en-US" sz="2200" dirty="0"/>
              <a:t>Monthly and web-based </a:t>
            </a:r>
          </a:p>
          <a:p>
            <a:pPr lvl="1">
              <a:spcBef>
                <a:spcPts val="600"/>
              </a:spcBef>
              <a:buFont typeface="Arial" panose="020B0604020202020204" pitchFamily="34" charset="0"/>
              <a:buChar char="•"/>
            </a:pPr>
            <a:r>
              <a:rPr lang="en-US" sz="2200" dirty="0"/>
              <a:t>Quarterly with large group throughout the duration of the project</a:t>
            </a:r>
          </a:p>
          <a:p>
            <a:pPr lvl="1">
              <a:spcBef>
                <a:spcPts val="600"/>
              </a:spcBef>
              <a:buFont typeface="Arial" panose="020B0604020202020204" pitchFamily="34" charset="0"/>
              <a:buChar char="•"/>
            </a:pPr>
            <a:r>
              <a:rPr lang="en-US" sz="2200" dirty="0"/>
              <a:t>Hotline (coming soon) – for community use to report concerns</a:t>
            </a:r>
          </a:p>
          <a:p>
            <a:pPr lvl="1">
              <a:spcBef>
                <a:spcPts val="600"/>
              </a:spcBef>
              <a:buFont typeface="Arial" panose="020B0604020202020204" pitchFamily="34" charset="0"/>
              <a:buChar char="•"/>
            </a:pPr>
            <a:r>
              <a:rPr lang="en-US" sz="2200" dirty="0"/>
              <a:t>Cotton Belt email address:  </a:t>
            </a:r>
            <a:r>
              <a:rPr lang="en-US" sz="2200" dirty="0">
                <a:hlinkClick r:id="rId3"/>
              </a:rPr>
              <a:t>cottonbelt@dart.org</a:t>
            </a:r>
            <a:endParaRPr lang="en-US" sz="2200" dirty="0"/>
          </a:p>
          <a:p>
            <a:pPr lvl="1">
              <a:spcBef>
                <a:spcPts val="600"/>
              </a:spcBef>
              <a:buFont typeface="Arial" panose="020B0604020202020204" pitchFamily="34" charset="0"/>
              <a:buChar char="•"/>
            </a:pPr>
            <a:r>
              <a:rPr lang="en-US" sz="2200" dirty="0"/>
              <a:t>Website:  </a:t>
            </a:r>
            <a:r>
              <a:rPr lang="en-US" sz="2200" dirty="0">
                <a:hlinkClick r:id="rId4"/>
              </a:rPr>
              <a:t>https://www.dart.org/cottonbelt</a:t>
            </a:r>
            <a:endParaRPr lang="en-US" sz="2200" dirty="0"/>
          </a:p>
          <a:p>
            <a:pPr lvl="1">
              <a:spcBef>
                <a:spcPts val="600"/>
              </a:spcBef>
              <a:spcAft>
                <a:spcPts val="1200"/>
              </a:spcAft>
              <a:buFont typeface="Arial" panose="020B0604020202020204" pitchFamily="34" charset="0"/>
              <a:buChar char="•"/>
            </a:pPr>
            <a:r>
              <a:rPr lang="en-US" sz="2200" dirty="0"/>
              <a:t>Cotton Belt updates / alerts: </a:t>
            </a:r>
            <a:r>
              <a:rPr lang="en-US" sz="2200" u="sng" dirty="0">
                <a:hlinkClick r:id="rId5"/>
              </a:rPr>
              <a:t>www.DART.org/MyDARTUpdates</a:t>
            </a:r>
            <a:endParaRPr lang="en-US" sz="2200" dirty="0"/>
          </a:p>
        </p:txBody>
      </p:sp>
    </p:spTree>
    <p:extLst>
      <p:ext uri="{BB962C8B-B14F-4D97-AF65-F5344CB8AC3E}">
        <p14:creationId xmlns:p14="http://schemas.microsoft.com/office/powerpoint/2010/main" val="423547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Interface with Others</a:t>
            </a:r>
          </a:p>
        </p:txBody>
      </p:sp>
    </p:spTree>
    <p:extLst>
      <p:ext uri="{BB962C8B-B14F-4D97-AF65-F5344CB8AC3E}">
        <p14:creationId xmlns:p14="http://schemas.microsoft.com/office/powerpoint/2010/main" val="533683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4800"/>
            <a:ext cx="8229600" cy="1112931"/>
          </a:xfrm>
        </p:spPr>
        <p:txBody>
          <a:bodyPr/>
          <a:lstStyle/>
          <a:p>
            <a:r>
              <a:rPr lang="en-US" dirty="0"/>
              <a:t>Interface with Others</a:t>
            </a:r>
          </a:p>
        </p:txBody>
      </p:sp>
      <p:sp>
        <p:nvSpPr>
          <p:cNvPr id="12" name="Content Placeholder 11">
            <a:extLst>
              <a:ext uri="{FF2B5EF4-FFF2-40B4-BE49-F238E27FC236}">
                <a16:creationId xmlns:a16="http://schemas.microsoft.com/office/drawing/2014/main" id="{4C39C619-D877-4DDD-8F9D-6376A3A4FBF1}"/>
              </a:ext>
            </a:extLst>
          </p:cNvPr>
          <p:cNvSpPr>
            <a:spLocks noGrp="1"/>
          </p:cNvSpPr>
          <p:nvPr>
            <p:ph sz="quarter" idx="10"/>
          </p:nvPr>
        </p:nvSpPr>
        <p:spPr/>
        <p:txBody>
          <a:bodyPr/>
          <a:lstStyle/>
          <a:p>
            <a:pPr>
              <a:spcBef>
                <a:spcPts val="600"/>
              </a:spcBef>
              <a:spcAft>
                <a:spcPts val="1200"/>
              </a:spcAft>
            </a:pPr>
            <a:r>
              <a:rPr lang="en-US" sz="2400" dirty="0"/>
              <a:t>Dallas Garland Northeastern Railroad (DGNO)</a:t>
            </a:r>
          </a:p>
          <a:p>
            <a:pPr>
              <a:spcBef>
                <a:spcPts val="600"/>
              </a:spcBef>
              <a:spcAft>
                <a:spcPts val="1200"/>
              </a:spcAft>
            </a:pPr>
            <a:r>
              <a:rPr lang="en-US" sz="2400" dirty="0"/>
              <a:t>Fort Worth &amp; Western Railroad (FWRR)</a:t>
            </a:r>
          </a:p>
          <a:p>
            <a:pPr>
              <a:spcBef>
                <a:spcPts val="600"/>
              </a:spcBef>
              <a:spcAft>
                <a:spcPts val="1200"/>
              </a:spcAft>
            </a:pPr>
            <a:r>
              <a:rPr lang="en-US" sz="2400" dirty="0"/>
              <a:t>Kansas City Southern (KCS)</a:t>
            </a:r>
          </a:p>
          <a:p>
            <a:pPr>
              <a:spcBef>
                <a:spcPts val="600"/>
              </a:spcBef>
              <a:spcAft>
                <a:spcPts val="1200"/>
              </a:spcAft>
            </a:pPr>
            <a:r>
              <a:rPr lang="en-US" sz="2400" dirty="0"/>
              <a:t>Union Pacific Railroad (UPRR)</a:t>
            </a:r>
          </a:p>
          <a:p>
            <a:pPr>
              <a:spcBef>
                <a:spcPts val="600"/>
              </a:spcBef>
              <a:spcAft>
                <a:spcPts val="1200"/>
              </a:spcAft>
            </a:pPr>
            <a:r>
              <a:rPr lang="en-US" sz="2400" dirty="0"/>
              <a:t>BNSF Railway Company (BNSF)</a:t>
            </a:r>
          </a:p>
          <a:p>
            <a:pPr>
              <a:spcBef>
                <a:spcPts val="600"/>
              </a:spcBef>
              <a:spcAft>
                <a:spcPts val="1200"/>
              </a:spcAft>
            </a:pPr>
            <a:r>
              <a:rPr lang="en-US" sz="2400" dirty="0"/>
              <a:t>Trinity Metro / </a:t>
            </a:r>
            <a:r>
              <a:rPr lang="en-US" sz="2400" dirty="0" err="1"/>
              <a:t>TEXRail</a:t>
            </a:r>
            <a:endParaRPr lang="en-US" sz="2400" dirty="0"/>
          </a:p>
          <a:p>
            <a:pPr lvl="1">
              <a:spcBef>
                <a:spcPts val="600"/>
              </a:spcBef>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76704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6390" y="295563"/>
            <a:ext cx="8229600" cy="1085222"/>
          </a:xfrm>
        </p:spPr>
        <p:txBody>
          <a:bodyPr/>
          <a:lstStyle/>
          <a:p>
            <a:r>
              <a:rPr lang="en-US" dirty="0"/>
              <a:t>Interface with Others Cont.</a:t>
            </a:r>
          </a:p>
        </p:txBody>
      </p:sp>
      <p:sp>
        <p:nvSpPr>
          <p:cNvPr id="12" name="Content Placeholder 11">
            <a:extLst>
              <a:ext uri="{FF2B5EF4-FFF2-40B4-BE49-F238E27FC236}">
                <a16:creationId xmlns:a16="http://schemas.microsoft.com/office/drawing/2014/main" id="{4C39C619-D877-4DDD-8F9D-6376A3A4FBF1}"/>
              </a:ext>
            </a:extLst>
          </p:cNvPr>
          <p:cNvSpPr>
            <a:spLocks noGrp="1"/>
          </p:cNvSpPr>
          <p:nvPr>
            <p:ph sz="quarter" idx="10"/>
          </p:nvPr>
        </p:nvSpPr>
        <p:spPr>
          <a:xfrm>
            <a:off x="636390" y="1761201"/>
            <a:ext cx="8303424" cy="4188410"/>
          </a:xfrm>
        </p:spPr>
        <p:txBody>
          <a:bodyPr/>
          <a:lstStyle/>
          <a:p>
            <a:pPr marL="347472" lvl="1">
              <a:spcBef>
                <a:spcPts val="600"/>
              </a:spcBef>
              <a:spcAft>
                <a:spcPts val="1200"/>
              </a:spcAft>
              <a:buFont typeface="Arial" panose="020B0604020202020204" pitchFamily="34" charset="0"/>
              <a:buChar char="•"/>
            </a:pPr>
            <a:r>
              <a:rPr lang="en-US" sz="2400" dirty="0"/>
              <a:t>North Texas Tollway Authority (NTTA)</a:t>
            </a:r>
          </a:p>
          <a:p>
            <a:pPr marL="347472" lvl="1">
              <a:spcBef>
                <a:spcPts val="600"/>
              </a:spcBef>
              <a:spcAft>
                <a:spcPts val="1200"/>
              </a:spcAft>
              <a:buFont typeface="Arial" panose="020B0604020202020204" pitchFamily="34" charset="0"/>
              <a:buChar char="•"/>
            </a:pPr>
            <a:r>
              <a:rPr lang="en-US" sz="2400" dirty="0"/>
              <a:t>Texas Department of Transportation (TxDOT)</a:t>
            </a:r>
          </a:p>
          <a:p>
            <a:pPr marL="347472" lvl="1">
              <a:spcBef>
                <a:spcPts val="600"/>
              </a:spcBef>
              <a:spcAft>
                <a:spcPts val="1200"/>
              </a:spcAft>
              <a:buFont typeface="Arial" panose="020B0604020202020204" pitchFamily="34" charset="0"/>
              <a:buChar char="•"/>
            </a:pPr>
            <a:r>
              <a:rPr lang="en-US" sz="2400" dirty="0"/>
              <a:t>North Central Texas Council of Governments (NCTCOG)</a:t>
            </a:r>
          </a:p>
          <a:p>
            <a:pPr marL="347472" lvl="1">
              <a:spcBef>
                <a:spcPts val="600"/>
              </a:spcBef>
              <a:spcAft>
                <a:spcPts val="1200"/>
              </a:spcAft>
              <a:buFont typeface="Arial" panose="020B0604020202020204" pitchFamily="34" charset="0"/>
              <a:buChar char="•"/>
            </a:pPr>
            <a:r>
              <a:rPr lang="en-US" sz="2400" dirty="0"/>
              <a:t>North Dallas Eruv</a:t>
            </a:r>
          </a:p>
          <a:p>
            <a:pPr marL="347472" lvl="1">
              <a:spcBef>
                <a:spcPts val="600"/>
              </a:spcBef>
              <a:spcAft>
                <a:spcPts val="1200"/>
              </a:spcAft>
              <a:buFont typeface="Arial" panose="020B0604020202020204" pitchFamily="34" charset="0"/>
              <a:buChar char="•"/>
            </a:pPr>
            <a:r>
              <a:rPr lang="en-US" sz="2400" dirty="0"/>
              <a:t>Dallas-Fort Worth International Airport (DFWIA)</a:t>
            </a:r>
          </a:p>
          <a:p>
            <a:pPr marL="347472" lvl="1">
              <a:spcBef>
                <a:spcPts val="600"/>
              </a:spcBef>
              <a:spcAft>
                <a:spcPts val="1200"/>
              </a:spcAft>
              <a:buFont typeface="Arial" panose="020B0604020202020204" pitchFamily="34" charset="0"/>
              <a:buChar char="•"/>
            </a:pPr>
            <a:r>
              <a:rPr lang="en-US" sz="2400" dirty="0"/>
              <a:t>Other Cities</a:t>
            </a:r>
          </a:p>
          <a:p>
            <a:pPr lvl="1">
              <a:spcBef>
                <a:spcPts val="600"/>
              </a:spcBef>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52958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86327"/>
            <a:ext cx="8229600" cy="1131404"/>
          </a:xfrm>
        </p:spPr>
        <p:txBody>
          <a:bodyPr/>
          <a:lstStyle/>
          <a:p>
            <a:r>
              <a:rPr lang="en-US" dirty="0"/>
              <a:t>Other Coordination</a:t>
            </a:r>
          </a:p>
        </p:txBody>
      </p:sp>
      <p:sp>
        <p:nvSpPr>
          <p:cNvPr id="12" name="Content Placeholder 11">
            <a:extLst>
              <a:ext uri="{FF2B5EF4-FFF2-40B4-BE49-F238E27FC236}">
                <a16:creationId xmlns:a16="http://schemas.microsoft.com/office/drawing/2014/main" id="{4C39C619-D877-4DDD-8F9D-6376A3A4FBF1}"/>
              </a:ext>
            </a:extLst>
          </p:cNvPr>
          <p:cNvSpPr>
            <a:spLocks noGrp="1"/>
          </p:cNvSpPr>
          <p:nvPr>
            <p:ph sz="quarter" idx="10"/>
          </p:nvPr>
        </p:nvSpPr>
        <p:spPr/>
        <p:txBody>
          <a:bodyPr/>
          <a:lstStyle/>
          <a:p>
            <a:pPr marL="347472" lvl="1">
              <a:spcBef>
                <a:spcPts val="600"/>
              </a:spcBef>
              <a:buFont typeface="Arial" panose="020B0604020202020204" pitchFamily="34" charset="0"/>
              <a:buChar char="•"/>
            </a:pPr>
            <a:r>
              <a:rPr lang="en-US" sz="2400" dirty="0"/>
              <a:t>Hike &amp; Bike Trail</a:t>
            </a:r>
          </a:p>
          <a:p>
            <a:pPr marL="804672" lvl="2">
              <a:spcBef>
                <a:spcPts val="600"/>
              </a:spcBef>
              <a:buFont typeface="Calibri" panose="020F0502020204030204" pitchFamily="34" charset="0"/>
              <a:buChar char="―"/>
            </a:pPr>
            <a:r>
              <a:rPr lang="en-US" sz="2400" dirty="0"/>
              <a:t>Critical areas and funding</a:t>
            </a:r>
          </a:p>
          <a:p>
            <a:pPr marL="804672" lvl="2">
              <a:spcBef>
                <a:spcPts val="600"/>
              </a:spcBef>
              <a:buFont typeface="Calibri" panose="020F0502020204030204" pitchFamily="34" charset="0"/>
              <a:buChar char="―"/>
            </a:pPr>
            <a:r>
              <a:rPr lang="en-US" sz="2400" dirty="0"/>
              <a:t>Other areas and funding</a:t>
            </a:r>
          </a:p>
          <a:p>
            <a:pPr marL="347472" lvl="1">
              <a:spcBef>
                <a:spcPts val="600"/>
              </a:spcBef>
              <a:buFont typeface="Arial" panose="020B0604020202020204" pitchFamily="34" charset="0"/>
              <a:buChar char="•"/>
            </a:pPr>
            <a:r>
              <a:rPr lang="en-US" sz="2400" dirty="0"/>
              <a:t>Quiet Zones Coordination</a:t>
            </a:r>
          </a:p>
          <a:p>
            <a:pPr marL="804672" lvl="2">
              <a:spcBef>
                <a:spcPts val="600"/>
              </a:spcBef>
              <a:buFont typeface="Calibri" panose="020F0502020204030204" pitchFamily="34" charset="0"/>
              <a:buChar char="―"/>
            </a:pPr>
            <a:r>
              <a:rPr lang="en-US" sz="2400" dirty="0"/>
              <a:t>Application Process</a:t>
            </a:r>
          </a:p>
          <a:p>
            <a:pPr marL="1207897" lvl="3">
              <a:spcBef>
                <a:spcPts val="600"/>
              </a:spcBef>
            </a:pPr>
            <a:r>
              <a:rPr lang="en-US" sz="2400" dirty="0"/>
              <a:t>Submitted by City</a:t>
            </a:r>
          </a:p>
          <a:p>
            <a:pPr marL="1207897" lvl="3">
              <a:spcBef>
                <a:spcPts val="600"/>
              </a:spcBef>
            </a:pPr>
            <a:r>
              <a:rPr lang="en-US" sz="2400" dirty="0"/>
              <a:t>Supported by DART</a:t>
            </a:r>
          </a:p>
          <a:p>
            <a:pPr marL="347472" lvl="1">
              <a:spcBef>
                <a:spcPts val="600"/>
              </a:spcBef>
              <a:spcAft>
                <a:spcPts val="1200"/>
              </a:spcAft>
              <a:buFont typeface="Arial" panose="020B0604020202020204" pitchFamily="34" charset="0"/>
              <a:buChar char="•"/>
            </a:pPr>
            <a:endParaRPr lang="en-US" sz="2400" dirty="0"/>
          </a:p>
          <a:p>
            <a:pPr lvl="1">
              <a:spcBef>
                <a:spcPts val="600"/>
              </a:spcBef>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65256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E875B5-4637-4ACA-88FD-86CCB1CFB9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556" y="1321399"/>
            <a:ext cx="8444887" cy="4215202"/>
          </a:xfrm>
          <a:prstGeom prst="rect">
            <a:avLst/>
          </a:prstGeom>
        </p:spPr>
      </p:pic>
    </p:spTree>
    <p:extLst>
      <p:ext uri="{BB962C8B-B14F-4D97-AF65-F5344CB8AC3E}">
        <p14:creationId xmlns:p14="http://schemas.microsoft.com/office/powerpoint/2010/main" val="318216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9"/>
            <a:ext cx="8138160" cy="1073955"/>
          </a:xfrm>
        </p:spPr>
        <p:txBody>
          <a:bodyPr/>
          <a:lstStyle/>
          <a:p>
            <a:r>
              <a:rPr lang="en-US" dirty="0"/>
              <a:t>Project Status</a:t>
            </a:r>
          </a:p>
        </p:txBody>
      </p:sp>
      <p:sp>
        <p:nvSpPr>
          <p:cNvPr id="4" name="Text Placeholder 1">
            <a:extLst>
              <a:ext uri="{FF2B5EF4-FFF2-40B4-BE49-F238E27FC236}">
                <a16:creationId xmlns:a16="http://schemas.microsoft.com/office/drawing/2014/main" id="{DF03F33D-34AB-45E1-BB8A-B13C874324D7}"/>
              </a:ext>
            </a:extLst>
          </p:cNvPr>
          <p:cNvSpPr txBox="1">
            <a:spLocks/>
          </p:cNvSpPr>
          <p:nvPr/>
        </p:nvSpPr>
        <p:spPr>
          <a:xfrm>
            <a:off x="628650" y="1625206"/>
            <a:ext cx="8138160" cy="43103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12/26/18, DART provided award of contract to Archer Western Herzog Joint Venture (AWH) for design and construction of the Cotton Belt</a:t>
            </a:r>
          </a:p>
          <a:p>
            <a:pPr marL="285750" indent="-285750">
              <a:buFont typeface="Arial" panose="020B0604020202020204" pitchFamily="34" charset="0"/>
              <a:buChar char="•"/>
            </a:pPr>
            <a:r>
              <a:rPr lang="en-US" sz="2000" dirty="0"/>
              <a:t>1/7/19, DART provided a Notice to Proceed to AWH</a:t>
            </a:r>
          </a:p>
          <a:p>
            <a:pPr marL="285750" indent="-285750">
              <a:buFont typeface="Arial" panose="020B0604020202020204" pitchFamily="34" charset="0"/>
              <a:buChar char="•"/>
            </a:pPr>
            <a:r>
              <a:rPr lang="en-US" sz="2000" dirty="0"/>
              <a:t>1/14/19, Kick-off meeting with AWH</a:t>
            </a:r>
          </a:p>
          <a:p>
            <a:pPr marL="285750" indent="-285750">
              <a:buFont typeface="Arial" panose="020B0604020202020204" pitchFamily="34" charset="0"/>
              <a:buChar char="•"/>
            </a:pPr>
            <a:r>
              <a:rPr lang="en-US" sz="2000" dirty="0"/>
              <a:t>2/12/19, the DART Board of Directors authorized a modification to the contract with the design-build contractor (AWH) to include double track for complete corridor</a:t>
            </a:r>
          </a:p>
          <a:p>
            <a:pPr marL="285750" indent="-285750">
              <a:buFont typeface="Arial" panose="020B0604020202020204" pitchFamily="34" charset="0"/>
              <a:buChar char="•"/>
            </a:pPr>
            <a:r>
              <a:rPr lang="en-US" sz="2000" dirty="0"/>
              <a:t>2/21/19, DART provided AWH with the right to access DART ROW for the purpose of preconstruction surveys and data collection to begin 30% design</a:t>
            </a:r>
          </a:p>
          <a:p>
            <a:pPr marL="285750" indent="-285750">
              <a:buFont typeface="Arial" panose="020B0604020202020204" pitchFamily="34" charset="0"/>
              <a:buChar char="•"/>
            </a:pPr>
            <a:r>
              <a:rPr lang="en-US" sz="2000" dirty="0"/>
              <a:t>March 2019 – August 2019, 30% Design</a:t>
            </a:r>
          </a:p>
          <a:p>
            <a:pPr marL="285750" indent="-285750">
              <a:buFont typeface="Arial" panose="020B0604020202020204" pitchFamily="34" charset="0"/>
              <a:buChar char="•"/>
            </a:pPr>
            <a:r>
              <a:rPr lang="en-US" sz="2000" dirty="0"/>
              <a:t>May 2019 – July 2022, Construction</a:t>
            </a:r>
          </a:p>
          <a:p>
            <a:endParaRPr lang="en-US" sz="2000" dirty="0"/>
          </a:p>
        </p:txBody>
      </p:sp>
    </p:spTree>
    <p:extLst>
      <p:ext uri="{BB962C8B-B14F-4D97-AF65-F5344CB8AC3E}">
        <p14:creationId xmlns:p14="http://schemas.microsoft.com/office/powerpoint/2010/main" val="101022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0B4539-EAC6-49DF-85FF-58737B1EA9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 y="439835"/>
            <a:ext cx="8412480" cy="6111375"/>
          </a:xfrm>
          <a:prstGeom prst="rect">
            <a:avLst/>
          </a:prstGeom>
        </p:spPr>
      </p:pic>
    </p:spTree>
    <p:extLst>
      <p:ext uri="{BB962C8B-B14F-4D97-AF65-F5344CB8AC3E}">
        <p14:creationId xmlns:p14="http://schemas.microsoft.com/office/powerpoint/2010/main" val="336286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City and Community Engagement</a:t>
            </a:r>
          </a:p>
        </p:txBody>
      </p:sp>
    </p:spTree>
    <p:extLst>
      <p:ext uri="{BB962C8B-B14F-4D97-AF65-F5344CB8AC3E}">
        <p14:creationId xmlns:p14="http://schemas.microsoft.com/office/powerpoint/2010/main" val="209573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2480" y="3471592"/>
            <a:ext cx="3479936" cy="524799"/>
          </a:xfrm>
        </p:spPr>
        <p:txBody>
          <a:bodyPr>
            <a:normAutofit/>
          </a:bodyPr>
          <a:lstStyle/>
          <a:p>
            <a:pPr marL="0" indent="0">
              <a:buNone/>
            </a:pPr>
            <a:r>
              <a:rPr lang="en-US" b="1" dirty="0"/>
              <a:t>Email </a:t>
            </a:r>
            <a:r>
              <a:rPr lang="en-US" b="1" dirty="0">
                <a:hlinkClick r:id="rId3"/>
              </a:rPr>
              <a:t>Cottonbelt@DART.org</a:t>
            </a:r>
            <a:endParaRPr lang="en-US" b="1" dirty="0"/>
          </a:p>
          <a:p>
            <a:endParaRPr lang="en-US" sz="2400" b="1" i="1" dirty="0"/>
          </a:p>
          <a:p>
            <a:endParaRPr lang="en-US" b="1" dirty="0"/>
          </a:p>
        </p:txBody>
      </p:sp>
      <p:sp>
        <p:nvSpPr>
          <p:cNvPr id="2" name="Title 1"/>
          <p:cNvSpPr>
            <a:spLocks noGrp="1"/>
          </p:cNvSpPr>
          <p:nvPr>
            <p:ph type="title"/>
          </p:nvPr>
        </p:nvSpPr>
        <p:spPr/>
        <p:txBody>
          <a:bodyPr/>
          <a:lstStyle/>
          <a:p>
            <a:r>
              <a:rPr lang="en-US" dirty="0"/>
              <a:t>How to Stay Informed</a:t>
            </a:r>
          </a:p>
        </p:txBody>
      </p:sp>
      <p:pic>
        <p:nvPicPr>
          <p:cNvPr id="9" name="Picture 8">
            <a:extLst>
              <a:ext uri="{FF2B5EF4-FFF2-40B4-BE49-F238E27FC236}">
                <a16:creationId xmlns:a16="http://schemas.microsoft.com/office/drawing/2014/main" id="{30A9402B-3DFB-4ACF-A559-B2E53A72D9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26729" y="2020168"/>
            <a:ext cx="1012279" cy="3929443"/>
          </a:xfrm>
          <a:prstGeom prst="rect">
            <a:avLst/>
          </a:prstGeom>
        </p:spPr>
      </p:pic>
      <p:pic>
        <p:nvPicPr>
          <p:cNvPr id="10" name="Picture 9">
            <a:extLst>
              <a:ext uri="{FF2B5EF4-FFF2-40B4-BE49-F238E27FC236}">
                <a16:creationId xmlns:a16="http://schemas.microsoft.com/office/drawing/2014/main" id="{EDE3F0F4-3FDC-44C7-A8C2-254ACC1991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031670"/>
            <a:ext cx="1143000" cy="3929443"/>
          </a:xfrm>
          <a:prstGeom prst="rect">
            <a:avLst/>
          </a:prstGeom>
        </p:spPr>
      </p:pic>
      <p:sp>
        <p:nvSpPr>
          <p:cNvPr id="11" name="Content Placeholder 2">
            <a:extLst>
              <a:ext uri="{FF2B5EF4-FFF2-40B4-BE49-F238E27FC236}">
                <a16:creationId xmlns:a16="http://schemas.microsoft.com/office/drawing/2014/main" id="{CBE5CBDD-0E77-4EC8-9D6F-2866780BF90D}"/>
              </a:ext>
            </a:extLst>
          </p:cNvPr>
          <p:cNvSpPr txBox="1">
            <a:spLocks/>
          </p:cNvSpPr>
          <p:nvPr/>
        </p:nvSpPr>
        <p:spPr>
          <a:xfrm>
            <a:off x="1142480" y="4504784"/>
            <a:ext cx="3479936" cy="685800"/>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Attend meetings regularly</a:t>
            </a:r>
          </a:p>
          <a:p>
            <a:pPr>
              <a:buFont typeface="Arial" panose="020B0604020202020204" pitchFamily="34" charset="0"/>
              <a:buNone/>
            </a:pPr>
            <a:endParaRPr lang="en-US" dirty="0"/>
          </a:p>
          <a:p>
            <a:endParaRPr lang="en-US" sz="2400" b="1" i="1" dirty="0"/>
          </a:p>
          <a:p>
            <a:endParaRPr lang="en-US" dirty="0"/>
          </a:p>
        </p:txBody>
      </p:sp>
      <p:sp>
        <p:nvSpPr>
          <p:cNvPr id="12" name="Content Placeholder 2">
            <a:extLst>
              <a:ext uri="{FF2B5EF4-FFF2-40B4-BE49-F238E27FC236}">
                <a16:creationId xmlns:a16="http://schemas.microsoft.com/office/drawing/2014/main" id="{D3BADFF7-52F5-4DDC-9F43-2969C88EB68C}"/>
              </a:ext>
            </a:extLst>
          </p:cNvPr>
          <p:cNvSpPr txBox="1">
            <a:spLocks/>
          </p:cNvSpPr>
          <p:nvPr/>
        </p:nvSpPr>
        <p:spPr>
          <a:xfrm>
            <a:off x="1142480" y="2438400"/>
            <a:ext cx="3571034" cy="524799"/>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Visit www.DART.org/cottonbelt</a:t>
            </a:r>
            <a:endParaRPr lang="en-US" b="1" i="1" dirty="0"/>
          </a:p>
          <a:p>
            <a:endParaRPr lang="en-US" b="1" dirty="0"/>
          </a:p>
        </p:txBody>
      </p:sp>
      <p:sp>
        <p:nvSpPr>
          <p:cNvPr id="13" name="Content Placeholder 2">
            <a:extLst>
              <a:ext uri="{FF2B5EF4-FFF2-40B4-BE49-F238E27FC236}">
                <a16:creationId xmlns:a16="http://schemas.microsoft.com/office/drawing/2014/main" id="{531F99C6-8F76-4BCA-8852-B25C69149877}"/>
              </a:ext>
            </a:extLst>
          </p:cNvPr>
          <p:cNvSpPr txBox="1">
            <a:spLocks/>
          </p:cNvSpPr>
          <p:nvPr/>
        </p:nvSpPr>
        <p:spPr>
          <a:xfrm>
            <a:off x="5635414" y="2239942"/>
            <a:ext cx="3123991" cy="849517"/>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Sign up for project alerts at www.DART.org/cottonbelt</a:t>
            </a:r>
          </a:p>
        </p:txBody>
      </p:sp>
      <p:sp>
        <p:nvSpPr>
          <p:cNvPr id="14" name="Content Placeholder 2">
            <a:extLst>
              <a:ext uri="{FF2B5EF4-FFF2-40B4-BE49-F238E27FC236}">
                <a16:creationId xmlns:a16="http://schemas.microsoft.com/office/drawing/2014/main" id="{2E4E9304-44B9-4E0E-921B-62C597B042F2}"/>
              </a:ext>
            </a:extLst>
          </p:cNvPr>
          <p:cNvSpPr txBox="1">
            <a:spLocks/>
          </p:cNvSpPr>
          <p:nvPr/>
        </p:nvSpPr>
        <p:spPr>
          <a:xfrm>
            <a:off x="5637570" y="3309232"/>
            <a:ext cx="3118241" cy="84951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DART HOTLINE</a:t>
            </a:r>
          </a:p>
          <a:p>
            <a:pPr marL="0" indent="0">
              <a:buFont typeface="Arial" panose="020B0604020202020204" pitchFamily="34" charset="0"/>
              <a:buNone/>
            </a:pPr>
            <a:r>
              <a:rPr lang="en-US" b="1" dirty="0"/>
              <a:t>972-833-2856</a:t>
            </a:r>
          </a:p>
          <a:p>
            <a:pPr>
              <a:buFont typeface="Arial" panose="020B0604020202020204" pitchFamily="34" charset="0"/>
              <a:buNone/>
            </a:pPr>
            <a:endParaRPr lang="en-US" b="1" dirty="0"/>
          </a:p>
          <a:p>
            <a:endParaRPr lang="en-US" b="1" i="1" dirty="0"/>
          </a:p>
          <a:p>
            <a:endParaRPr lang="en-US" b="1" dirty="0"/>
          </a:p>
        </p:txBody>
      </p:sp>
      <p:sp>
        <p:nvSpPr>
          <p:cNvPr id="15" name="Content Placeholder 2">
            <a:extLst>
              <a:ext uri="{FF2B5EF4-FFF2-40B4-BE49-F238E27FC236}">
                <a16:creationId xmlns:a16="http://schemas.microsoft.com/office/drawing/2014/main" id="{14B85108-0621-409B-8670-854C33338F5E}"/>
              </a:ext>
            </a:extLst>
          </p:cNvPr>
          <p:cNvSpPr txBox="1">
            <a:spLocks/>
          </p:cNvSpPr>
          <p:nvPr/>
        </p:nvSpPr>
        <p:spPr>
          <a:xfrm>
            <a:off x="5643321" y="4379904"/>
            <a:ext cx="3206766" cy="762563"/>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Mail your Community Engagement Representative</a:t>
            </a:r>
          </a:p>
          <a:p>
            <a:pPr>
              <a:buFont typeface="Arial" panose="020B0604020202020204" pitchFamily="34" charset="0"/>
              <a:buNone/>
            </a:pPr>
            <a:endParaRPr lang="en-US" b="1" dirty="0"/>
          </a:p>
          <a:p>
            <a:endParaRPr lang="en-US" b="1" i="1" dirty="0"/>
          </a:p>
          <a:p>
            <a:endParaRPr lang="en-US" b="1" dirty="0"/>
          </a:p>
        </p:txBody>
      </p:sp>
    </p:spTree>
    <p:extLst>
      <p:ext uri="{BB962C8B-B14F-4D97-AF65-F5344CB8AC3E}">
        <p14:creationId xmlns:p14="http://schemas.microsoft.com/office/powerpoint/2010/main" val="418235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90" y="97038"/>
            <a:ext cx="7996157" cy="1325563"/>
          </a:xfrm>
        </p:spPr>
        <p:txBody>
          <a:bodyPr/>
          <a:lstStyle/>
          <a:p>
            <a:r>
              <a:rPr lang="en-US" dirty="0"/>
              <a:t>Community Engagement Representative</a:t>
            </a:r>
          </a:p>
        </p:txBody>
      </p:sp>
      <p:sp>
        <p:nvSpPr>
          <p:cNvPr id="4" name="Slide Number Placeholder 3"/>
          <p:cNvSpPr>
            <a:spLocks noGrp="1"/>
          </p:cNvSpPr>
          <p:nvPr>
            <p:ph type="sldNum" sz="quarter" idx="4294967295"/>
          </p:nvPr>
        </p:nvSpPr>
        <p:spPr>
          <a:xfrm>
            <a:off x="7010400" y="6184228"/>
            <a:ext cx="2471420" cy="537248"/>
          </a:xfrm>
        </p:spPr>
        <p:txBody>
          <a:bodyPr/>
          <a:lstStyle/>
          <a:p>
            <a:fld id="{F740FE91-61F9-4411-BE2A-B217E41BAB1D}" type="slidenum">
              <a:rPr lang="en-US" smtClean="0"/>
              <a:pPr/>
              <a:t>6</a:t>
            </a:fld>
            <a:endParaRPr lang="en-US" dirty="0"/>
          </a:p>
        </p:txBody>
      </p:sp>
      <p:sp>
        <p:nvSpPr>
          <p:cNvPr id="12" name="Content Placeholder 2">
            <a:extLst>
              <a:ext uri="{FF2B5EF4-FFF2-40B4-BE49-F238E27FC236}">
                <a16:creationId xmlns:a16="http://schemas.microsoft.com/office/drawing/2014/main" id="{D3BADFF7-52F5-4DDC-9F43-2969C88EB68C}"/>
              </a:ext>
            </a:extLst>
          </p:cNvPr>
          <p:cNvSpPr txBox="1">
            <a:spLocks/>
          </p:cNvSpPr>
          <p:nvPr/>
        </p:nvSpPr>
        <p:spPr>
          <a:xfrm>
            <a:off x="1302588" y="2438400"/>
            <a:ext cx="3269412" cy="524799"/>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dirty="0"/>
          </a:p>
          <a:p>
            <a:endParaRPr lang="en-US" sz="2400" b="1" i="1" dirty="0"/>
          </a:p>
          <a:p>
            <a:endParaRPr lang="en-US" dirty="0"/>
          </a:p>
        </p:txBody>
      </p:sp>
      <p:sp>
        <p:nvSpPr>
          <p:cNvPr id="7" name="Content Placeholder 6">
            <a:extLst>
              <a:ext uri="{FF2B5EF4-FFF2-40B4-BE49-F238E27FC236}">
                <a16:creationId xmlns:a16="http://schemas.microsoft.com/office/drawing/2014/main" id="{A4A543E1-384F-4374-A6AF-F9F317F8C363}"/>
              </a:ext>
            </a:extLst>
          </p:cNvPr>
          <p:cNvSpPr>
            <a:spLocks noGrp="1"/>
          </p:cNvSpPr>
          <p:nvPr>
            <p:ph sz="quarter" idx="10"/>
          </p:nvPr>
        </p:nvSpPr>
        <p:spPr>
          <a:xfrm>
            <a:off x="636390" y="1685001"/>
            <a:ext cx="5075242" cy="4188410"/>
          </a:xfrm>
        </p:spPr>
        <p:txBody>
          <a:bodyPr/>
          <a:lstStyle/>
          <a:p>
            <a:pPr marL="0" indent="0">
              <a:buNone/>
            </a:pPr>
            <a:endParaRPr lang="en-US" sz="2800" dirty="0"/>
          </a:p>
          <a:p>
            <a:pPr marL="0" indent="0" algn="ctr">
              <a:spcBef>
                <a:spcPts val="600"/>
              </a:spcBef>
              <a:buNone/>
            </a:pPr>
            <a:r>
              <a:rPr lang="en-US" sz="3200" dirty="0"/>
              <a:t>Chris Walters</a:t>
            </a:r>
          </a:p>
          <a:p>
            <a:pPr marL="0" indent="0" algn="ctr">
              <a:spcBef>
                <a:spcPts val="600"/>
              </a:spcBef>
              <a:buNone/>
            </a:pPr>
            <a:r>
              <a:rPr lang="en-US" sz="3200" dirty="0">
                <a:hlinkClick r:id="rId3"/>
              </a:rPr>
              <a:t>cottonbelt@dart.org</a:t>
            </a:r>
            <a:endParaRPr lang="en-US" sz="3200" dirty="0"/>
          </a:p>
          <a:p>
            <a:pPr marL="0" indent="0" algn="ctr">
              <a:buNone/>
            </a:pPr>
            <a:r>
              <a:rPr lang="en-US" sz="3200" dirty="0"/>
              <a:t>214-749-3280</a:t>
            </a:r>
          </a:p>
          <a:p>
            <a:pPr marL="0" indent="0">
              <a:buNone/>
            </a:pPr>
            <a:r>
              <a:rPr lang="en-US" sz="2800" dirty="0"/>
              <a:t>	</a:t>
            </a:r>
          </a:p>
          <a:p>
            <a:endParaRPr lang="en-US" sz="2800" dirty="0"/>
          </a:p>
        </p:txBody>
      </p:sp>
      <p:pic>
        <p:nvPicPr>
          <p:cNvPr id="5" name="Picture 4">
            <a:extLst>
              <a:ext uri="{FF2B5EF4-FFF2-40B4-BE49-F238E27FC236}">
                <a16:creationId xmlns:a16="http://schemas.microsoft.com/office/drawing/2014/main" id="{97E89D88-99AF-434D-B867-341CD0AA6B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1632" y="1685001"/>
            <a:ext cx="3007825" cy="3646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229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90" y="97038"/>
            <a:ext cx="7996157" cy="1325563"/>
          </a:xfrm>
        </p:spPr>
        <p:txBody>
          <a:bodyPr/>
          <a:lstStyle/>
          <a:p>
            <a:r>
              <a:rPr lang="en-US" dirty="0"/>
              <a:t>Community Engagement Representative</a:t>
            </a:r>
          </a:p>
        </p:txBody>
      </p:sp>
      <p:sp>
        <p:nvSpPr>
          <p:cNvPr id="12" name="Content Placeholder 2">
            <a:extLst>
              <a:ext uri="{FF2B5EF4-FFF2-40B4-BE49-F238E27FC236}">
                <a16:creationId xmlns:a16="http://schemas.microsoft.com/office/drawing/2014/main" id="{D3BADFF7-52F5-4DDC-9F43-2969C88EB68C}"/>
              </a:ext>
            </a:extLst>
          </p:cNvPr>
          <p:cNvSpPr txBox="1">
            <a:spLocks/>
          </p:cNvSpPr>
          <p:nvPr/>
        </p:nvSpPr>
        <p:spPr>
          <a:xfrm>
            <a:off x="1302588" y="2438400"/>
            <a:ext cx="3269412" cy="524799"/>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dirty="0"/>
          </a:p>
          <a:p>
            <a:endParaRPr lang="en-US" sz="2400" b="1" i="1" dirty="0"/>
          </a:p>
          <a:p>
            <a:endParaRPr lang="en-US" dirty="0"/>
          </a:p>
        </p:txBody>
      </p:sp>
      <p:sp>
        <p:nvSpPr>
          <p:cNvPr id="7" name="Content Placeholder 6">
            <a:extLst>
              <a:ext uri="{FF2B5EF4-FFF2-40B4-BE49-F238E27FC236}">
                <a16:creationId xmlns:a16="http://schemas.microsoft.com/office/drawing/2014/main" id="{A4A543E1-384F-4374-A6AF-F9F317F8C363}"/>
              </a:ext>
            </a:extLst>
          </p:cNvPr>
          <p:cNvSpPr>
            <a:spLocks noGrp="1"/>
          </p:cNvSpPr>
          <p:nvPr>
            <p:ph sz="quarter" idx="10"/>
          </p:nvPr>
        </p:nvSpPr>
        <p:spPr>
          <a:xfrm>
            <a:off x="636390" y="1685001"/>
            <a:ext cx="5075242" cy="4188410"/>
          </a:xfrm>
        </p:spPr>
        <p:txBody>
          <a:bodyPr/>
          <a:lstStyle/>
          <a:p>
            <a:pPr marL="0" indent="0">
              <a:buNone/>
            </a:pPr>
            <a:endParaRPr lang="en-US" sz="2800" dirty="0"/>
          </a:p>
          <a:p>
            <a:pPr marL="0" indent="0" algn="ctr">
              <a:spcBef>
                <a:spcPts val="600"/>
              </a:spcBef>
              <a:buNone/>
            </a:pPr>
            <a:r>
              <a:rPr lang="en-US" sz="3200" dirty="0"/>
              <a:t>Carlos Huerta</a:t>
            </a:r>
          </a:p>
          <a:p>
            <a:pPr marL="0" indent="0" algn="ctr">
              <a:spcBef>
                <a:spcPts val="600"/>
              </a:spcBef>
              <a:buNone/>
            </a:pPr>
            <a:r>
              <a:rPr lang="en-US" sz="3200" dirty="0">
                <a:hlinkClick r:id="rId3"/>
              </a:rPr>
              <a:t>cottonbelt@dart.org</a:t>
            </a:r>
            <a:endParaRPr lang="en-US" sz="3200" dirty="0"/>
          </a:p>
          <a:p>
            <a:pPr marL="0" indent="0" algn="ctr">
              <a:buNone/>
            </a:pPr>
            <a:r>
              <a:rPr lang="en-US" sz="3200" dirty="0"/>
              <a:t>214-749-2721</a:t>
            </a:r>
          </a:p>
          <a:p>
            <a:pPr marL="0" indent="0">
              <a:buNone/>
            </a:pPr>
            <a:r>
              <a:rPr lang="en-US" sz="2800" dirty="0"/>
              <a:t>	</a:t>
            </a:r>
          </a:p>
          <a:p>
            <a:endParaRPr lang="en-US" sz="2800" dirty="0"/>
          </a:p>
        </p:txBody>
      </p:sp>
      <p:pic>
        <p:nvPicPr>
          <p:cNvPr id="3" name="Picture 2">
            <a:extLst>
              <a:ext uri="{FF2B5EF4-FFF2-40B4-BE49-F238E27FC236}">
                <a16:creationId xmlns:a16="http://schemas.microsoft.com/office/drawing/2014/main" id="{5D9A0531-B251-4298-A7A1-D79A71DB3C11}"/>
              </a:ext>
            </a:extLst>
          </p:cNvPr>
          <p:cNvPicPr>
            <a:picLocks noChangeAspect="1"/>
          </p:cNvPicPr>
          <p:nvPr/>
        </p:nvPicPr>
        <p:blipFill>
          <a:blip r:embed="rId4"/>
          <a:stretch>
            <a:fillRect/>
          </a:stretch>
        </p:blipFill>
        <p:spPr>
          <a:xfrm>
            <a:off x="5328620" y="1518944"/>
            <a:ext cx="3178990" cy="3442575"/>
          </a:xfrm>
          <a:prstGeom prst="rect">
            <a:avLst/>
          </a:prstGeom>
          <a:ln w="28575">
            <a:solidFill>
              <a:schemeClr val="tx1"/>
            </a:solidFill>
          </a:ln>
        </p:spPr>
      </p:pic>
    </p:spTree>
    <p:extLst>
      <p:ext uri="{BB962C8B-B14F-4D97-AF65-F5344CB8AC3E}">
        <p14:creationId xmlns:p14="http://schemas.microsoft.com/office/powerpoint/2010/main" val="288189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90" y="97038"/>
            <a:ext cx="7996157" cy="1325563"/>
          </a:xfrm>
        </p:spPr>
        <p:txBody>
          <a:bodyPr/>
          <a:lstStyle/>
          <a:p>
            <a:r>
              <a:rPr lang="en-US" dirty="0"/>
              <a:t>Community Engagement Representative</a:t>
            </a:r>
          </a:p>
        </p:txBody>
      </p:sp>
      <p:sp>
        <p:nvSpPr>
          <p:cNvPr id="4" name="Slide Number Placeholder 3"/>
          <p:cNvSpPr>
            <a:spLocks noGrp="1"/>
          </p:cNvSpPr>
          <p:nvPr>
            <p:ph type="sldNum" sz="quarter" idx="4294967295"/>
          </p:nvPr>
        </p:nvSpPr>
        <p:spPr>
          <a:xfrm>
            <a:off x="7010400" y="6184228"/>
            <a:ext cx="2471420" cy="537248"/>
          </a:xfrm>
        </p:spPr>
        <p:txBody>
          <a:bodyPr/>
          <a:lstStyle/>
          <a:p>
            <a:fld id="{F740FE91-61F9-4411-BE2A-B217E41BAB1D}" type="slidenum">
              <a:rPr lang="en-US" smtClean="0"/>
              <a:pPr/>
              <a:t>8</a:t>
            </a:fld>
            <a:endParaRPr lang="en-US" dirty="0"/>
          </a:p>
        </p:txBody>
      </p:sp>
      <p:sp>
        <p:nvSpPr>
          <p:cNvPr id="12" name="Content Placeholder 2">
            <a:extLst>
              <a:ext uri="{FF2B5EF4-FFF2-40B4-BE49-F238E27FC236}">
                <a16:creationId xmlns:a16="http://schemas.microsoft.com/office/drawing/2014/main" id="{D3BADFF7-52F5-4DDC-9F43-2969C88EB68C}"/>
              </a:ext>
            </a:extLst>
          </p:cNvPr>
          <p:cNvSpPr txBox="1">
            <a:spLocks/>
          </p:cNvSpPr>
          <p:nvPr/>
        </p:nvSpPr>
        <p:spPr>
          <a:xfrm>
            <a:off x="1302588" y="2438400"/>
            <a:ext cx="3269412" cy="524799"/>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dirty="0"/>
          </a:p>
          <a:p>
            <a:endParaRPr lang="en-US" sz="2400" b="1" i="1" dirty="0"/>
          </a:p>
          <a:p>
            <a:endParaRPr lang="en-US" dirty="0"/>
          </a:p>
        </p:txBody>
      </p:sp>
      <p:sp>
        <p:nvSpPr>
          <p:cNvPr id="7" name="Content Placeholder 6">
            <a:extLst>
              <a:ext uri="{FF2B5EF4-FFF2-40B4-BE49-F238E27FC236}">
                <a16:creationId xmlns:a16="http://schemas.microsoft.com/office/drawing/2014/main" id="{A4A543E1-384F-4374-A6AF-F9F317F8C363}"/>
              </a:ext>
            </a:extLst>
          </p:cNvPr>
          <p:cNvSpPr>
            <a:spLocks noGrp="1"/>
          </p:cNvSpPr>
          <p:nvPr>
            <p:ph sz="quarter" idx="10"/>
          </p:nvPr>
        </p:nvSpPr>
        <p:spPr>
          <a:xfrm>
            <a:off x="636390" y="1685001"/>
            <a:ext cx="5075242" cy="4188410"/>
          </a:xfrm>
        </p:spPr>
        <p:txBody>
          <a:bodyPr/>
          <a:lstStyle/>
          <a:p>
            <a:pPr marL="0" indent="0">
              <a:buNone/>
            </a:pPr>
            <a:endParaRPr lang="en-US" sz="2800" dirty="0"/>
          </a:p>
          <a:p>
            <a:pPr marL="0" indent="0" algn="ctr">
              <a:spcBef>
                <a:spcPts val="600"/>
              </a:spcBef>
              <a:buNone/>
            </a:pPr>
            <a:r>
              <a:rPr lang="en-US" sz="3200" dirty="0"/>
              <a:t>Rosa </a:t>
            </a:r>
            <a:r>
              <a:rPr lang="en-US" sz="3200" dirty="0" err="1"/>
              <a:t>Rosteet</a:t>
            </a:r>
            <a:endParaRPr lang="en-US" sz="3200" dirty="0"/>
          </a:p>
          <a:p>
            <a:pPr marL="0" indent="0" algn="ctr">
              <a:spcBef>
                <a:spcPts val="600"/>
              </a:spcBef>
              <a:buNone/>
            </a:pPr>
            <a:r>
              <a:rPr lang="en-US" sz="3200" dirty="0">
                <a:hlinkClick r:id="rId3"/>
              </a:rPr>
              <a:t>cottonbelt@dart.org</a:t>
            </a:r>
            <a:endParaRPr lang="en-US" sz="3200" dirty="0"/>
          </a:p>
          <a:p>
            <a:pPr marL="0" indent="0" algn="ctr">
              <a:buNone/>
            </a:pPr>
            <a:r>
              <a:rPr lang="en-US" sz="3200" dirty="0"/>
              <a:t>214-749-2522</a:t>
            </a:r>
          </a:p>
          <a:p>
            <a:pPr marL="0" indent="0">
              <a:buNone/>
            </a:pPr>
            <a:r>
              <a:rPr lang="en-US" sz="2800" dirty="0"/>
              <a:t>	</a:t>
            </a:r>
          </a:p>
          <a:p>
            <a:endParaRPr lang="en-US" sz="2800" dirty="0"/>
          </a:p>
        </p:txBody>
      </p:sp>
      <p:pic>
        <p:nvPicPr>
          <p:cNvPr id="6" name="Picture 5">
            <a:extLst>
              <a:ext uri="{FF2B5EF4-FFF2-40B4-BE49-F238E27FC236}">
                <a16:creationId xmlns:a16="http://schemas.microsoft.com/office/drawing/2014/main" id="{F619FD37-FCA7-4D03-A725-434F1FF64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632" y="1342237"/>
            <a:ext cx="2601033" cy="3901549"/>
          </a:xfrm>
          <a:prstGeom prst="rect">
            <a:avLst/>
          </a:prstGeom>
          <a:ln w="28575">
            <a:solidFill>
              <a:schemeClr val="tx1"/>
            </a:solidFill>
          </a:ln>
        </p:spPr>
      </p:pic>
    </p:spTree>
    <p:extLst>
      <p:ext uri="{BB962C8B-B14F-4D97-AF65-F5344CB8AC3E}">
        <p14:creationId xmlns:p14="http://schemas.microsoft.com/office/powerpoint/2010/main" val="4089878977"/>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DART Corporate PowerPoint 011917 - BLUE</Template>
  <TotalTime>1643</TotalTime>
  <Words>923</Words>
  <Application>Microsoft Office PowerPoint</Application>
  <PresentationFormat>On-screen Show (4:3)</PresentationFormat>
  <Paragraphs>168</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Franklin Gothic Demi</vt:lpstr>
      <vt:lpstr>Univers</vt:lpstr>
      <vt:lpstr>Wingdings</vt:lpstr>
      <vt:lpstr>DARTPresentationTemplate final with photos compressed (3)</vt:lpstr>
      <vt:lpstr>Dallas Area Rapid Transit (DART) Cotton Belt Regional Rail Project</vt:lpstr>
      <vt:lpstr>PowerPoint Presentation</vt:lpstr>
      <vt:lpstr>Project Status</vt:lpstr>
      <vt:lpstr>PowerPoint Presentation</vt:lpstr>
      <vt:lpstr>PowerPoint Presentation</vt:lpstr>
      <vt:lpstr>How to Stay Informed</vt:lpstr>
      <vt:lpstr>Community Engagement Representative</vt:lpstr>
      <vt:lpstr>Community Engagement Representative</vt:lpstr>
      <vt:lpstr>Community Engagement Representative</vt:lpstr>
      <vt:lpstr>City and Community Engagement</vt:lpstr>
      <vt:lpstr>DART Art and Design Program</vt:lpstr>
      <vt:lpstr>DART Art and Design Program Cont.</vt:lpstr>
      <vt:lpstr>DART Art and Design Program Cont.</vt:lpstr>
      <vt:lpstr>DART Art and Design Program Cont.</vt:lpstr>
      <vt:lpstr>PowerPoint Presentation</vt:lpstr>
      <vt:lpstr>Community Betterments</vt:lpstr>
      <vt:lpstr>Community Betterments Cont.</vt:lpstr>
      <vt:lpstr>PowerPoint Presentation</vt:lpstr>
      <vt:lpstr>Community Betterments Cont.</vt:lpstr>
      <vt:lpstr>Design and Construction Updates</vt:lpstr>
      <vt:lpstr>PowerPoint Presentation</vt:lpstr>
      <vt:lpstr>Interface with Others</vt:lpstr>
      <vt:lpstr>Interface with Others Cont.</vt:lpstr>
      <vt:lpstr>Other Coordination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Taty Benavidez</dc:creator>
  <cp:lastModifiedBy>Esther Reynolds</cp:lastModifiedBy>
  <cp:revision>86</cp:revision>
  <cp:lastPrinted>2019-05-01T14:55:35Z</cp:lastPrinted>
  <dcterms:created xsi:type="dcterms:W3CDTF">2017-01-27T19:54:15Z</dcterms:created>
  <dcterms:modified xsi:type="dcterms:W3CDTF">2019-05-01T15:25:42Z</dcterms:modified>
</cp:coreProperties>
</file>