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8"/>
  </p:notesMasterIdLst>
  <p:sldIdLst>
    <p:sldId id="300" r:id="rId2"/>
    <p:sldId id="274" r:id="rId3"/>
    <p:sldId id="301" r:id="rId4"/>
    <p:sldId id="324" r:id="rId5"/>
    <p:sldId id="325" r:id="rId6"/>
    <p:sldId id="326" r:id="rId7"/>
    <p:sldId id="327" r:id="rId8"/>
    <p:sldId id="328" r:id="rId9"/>
    <p:sldId id="329" r:id="rId10"/>
    <p:sldId id="330" r:id="rId11"/>
    <p:sldId id="331" r:id="rId12"/>
    <p:sldId id="332" r:id="rId13"/>
    <p:sldId id="333" r:id="rId14"/>
    <p:sldId id="334" r:id="rId15"/>
    <p:sldId id="335" r:id="rId16"/>
    <p:sldId id="336" r:id="rId17"/>
  </p:sldIdLst>
  <p:sldSz cx="12192000" cy="6858000"/>
  <p:notesSz cx="6881813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7B8BA"/>
    <a:srgbClr val="F9F9F9"/>
    <a:srgbClr val="062F6E"/>
    <a:srgbClr val="8E9093"/>
    <a:srgbClr val="F6E344"/>
    <a:srgbClr val="2A6EBC"/>
    <a:srgbClr val="059033"/>
    <a:srgbClr val="235937"/>
    <a:srgbClr val="5CC151"/>
    <a:srgbClr val="007A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61" autoAdjust="0"/>
    <p:restoredTop sz="94660"/>
  </p:normalViewPr>
  <p:slideViewPr>
    <p:cSldViewPr snapToGrid="0" showGuides="1">
      <p:cViewPr varScale="1">
        <p:scale>
          <a:sx n="88" d="100"/>
          <a:sy n="88" d="100"/>
        </p:scale>
        <p:origin x="451" y="5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82119" cy="466434"/>
          </a:xfrm>
          <a:prstGeom prst="rect">
            <a:avLst/>
          </a:prstGeom>
        </p:spPr>
        <p:txBody>
          <a:bodyPr vert="horz" lIns="92444" tIns="46222" rIns="92444" bIns="4622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3" y="0"/>
            <a:ext cx="2982119" cy="466434"/>
          </a:xfrm>
          <a:prstGeom prst="rect">
            <a:avLst/>
          </a:prstGeom>
        </p:spPr>
        <p:txBody>
          <a:bodyPr vert="horz" lIns="92444" tIns="46222" rIns="92444" bIns="46222" rtlCol="0"/>
          <a:lstStyle>
            <a:lvl1pPr algn="r">
              <a:defRPr sz="1200"/>
            </a:lvl1pPr>
          </a:lstStyle>
          <a:p>
            <a:fld id="{2CEBC934-51AF-4737-A3E4-25A829675844}" type="datetimeFigureOut">
              <a:rPr lang="en-US" smtClean="0"/>
              <a:t>5/2/2019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540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4" tIns="46222" rIns="92444" bIns="46222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73892"/>
            <a:ext cx="5505450" cy="3660458"/>
          </a:xfrm>
          <a:prstGeom prst="rect">
            <a:avLst/>
          </a:prstGeom>
        </p:spPr>
        <p:txBody>
          <a:bodyPr vert="horz" lIns="92444" tIns="46222" rIns="92444" bIns="46222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968"/>
            <a:ext cx="2982119" cy="466433"/>
          </a:xfrm>
          <a:prstGeom prst="rect">
            <a:avLst/>
          </a:prstGeom>
        </p:spPr>
        <p:txBody>
          <a:bodyPr vert="horz" lIns="92444" tIns="46222" rIns="92444" bIns="4622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3" y="8829968"/>
            <a:ext cx="2982119" cy="466433"/>
          </a:xfrm>
          <a:prstGeom prst="rect">
            <a:avLst/>
          </a:prstGeom>
        </p:spPr>
        <p:txBody>
          <a:bodyPr vert="horz" lIns="92444" tIns="46222" rIns="92444" bIns="46222" rtlCol="0" anchor="b"/>
          <a:lstStyle>
            <a:lvl1pPr algn="r">
              <a:defRPr sz="1200"/>
            </a:lvl1pPr>
          </a:lstStyle>
          <a:p>
            <a:fld id="{FE10A1F7-B011-460C-AFE7-05C633B280E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98378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9B2AC7-637B-49D4-805B-07FF30108B47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4682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9B2AC7-637B-49D4-805B-07FF30108B47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13973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9B2AC7-637B-49D4-805B-07FF30108B47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1272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9B2AC7-637B-49D4-805B-07FF30108B47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76529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9B2AC7-637B-49D4-805B-07FF30108B47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62649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9B2AC7-637B-49D4-805B-07FF30108B47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90582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9B2AC7-637B-49D4-805B-07FF30108B47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20209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9B2AC7-637B-49D4-805B-07FF30108B47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49232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9B2AC7-637B-49D4-805B-07FF30108B47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37956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9B2AC7-637B-49D4-805B-07FF30108B47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45426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9B2AC7-637B-49D4-805B-07FF30108B47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60056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9B2AC7-637B-49D4-805B-07FF30108B47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57433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9B2AC7-637B-49D4-805B-07FF30108B47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87162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9B2AC7-637B-49D4-805B-07FF30108B47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46268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9B2AC7-637B-49D4-805B-07FF30108B47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17467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23525376-3EC0-DD44-8656-30CD10A0A50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0364" y="277150"/>
            <a:ext cx="5823205" cy="58232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Enter “Presented by:” and “Date:” here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12CBB-28BD-4FEC-A330-3170F29CBF3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1159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2B57F-567E-4F69-A1DA-7AA09F4C915D}" type="datetime1">
              <a:rPr lang="en-US" smtClean="0"/>
              <a:t>5/2/2019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12CBB-28BD-4FEC-A330-3170F29CBF3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64145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E536F-F9C7-4DB0-B643-79AD5C910505}" type="datetime1">
              <a:rPr lang="en-US" smtClean="0"/>
              <a:t>5/2/2019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12CBB-28BD-4FEC-A330-3170F29CBF3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10578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5CCA6-318B-49BC-AE53-7EE4285E2BFD}" type="datetime1">
              <a:rPr lang="en-US" smtClean="0"/>
              <a:t>5/2/2019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12CBB-28BD-4FEC-A330-3170F29CBF3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56979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05903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08734-D544-4533-BD4B-0E012C8CE2D0}" type="datetime1">
              <a:rPr lang="en-US" smtClean="0"/>
              <a:t>5/2/2019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12CBB-28BD-4FEC-A330-3170F29CBF31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2A715AF-E6B9-1141-A21A-A2DB3628571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0364" y="277150"/>
            <a:ext cx="5823205" cy="5823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7224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FCCD4-5234-42D0-BE78-CA5761F6C0AD}" type="datetime1">
              <a:rPr lang="en-US" smtClean="0"/>
              <a:t>5/2/2019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12CBB-28BD-4FEC-A330-3170F29CBF3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3013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5903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5903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4AC33-B18F-4536-97D6-5FDD769D8E6A}" type="datetime1">
              <a:rPr lang="en-US" smtClean="0"/>
              <a:t>5/2/2019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12CBB-28BD-4FEC-A330-3170F29CBF3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99587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6BE4B-78A5-442F-A5DE-4A3C40F859FE}" type="datetime1">
              <a:rPr lang="en-US" smtClean="0"/>
              <a:t>5/2/2019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12CBB-28BD-4FEC-A330-3170F29CBF31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4A146B5-7242-4944-A2D1-55584A4A5E1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0364" y="277150"/>
            <a:ext cx="5823205" cy="5823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79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19A91-D7DA-408D-9B9E-85A0C38D4AFB}" type="datetime1">
              <a:rPr lang="en-US" smtClean="0"/>
              <a:t>5/2/2019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12CBB-28BD-4FEC-A330-3170F29CBF3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86741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87FA3-4059-4CA3-BB15-00D208324513}" type="datetime1">
              <a:rPr lang="en-US" smtClean="0"/>
              <a:t>5/2/2019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12CBB-28BD-4FEC-A330-3170F29CBF3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95468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CF2C0-F869-4A98-8586-727427A055DB}" type="datetime1">
              <a:rPr lang="en-US" smtClean="0"/>
              <a:t>5/2/2019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12CBB-28BD-4FEC-A330-3170F29CBF3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3714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AF9AD0-DA8F-4E1C-88CE-0EB54AFDDA32}" type="datetime1">
              <a:rPr lang="en-US" smtClean="0"/>
              <a:t>5/2/2019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712CBB-28BD-4FEC-A330-3170F29CBF3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6389370"/>
            <a:ext cx="12192000" cy="468630"/>
          </a:xfrm>
          <a:prstGeom prst="rect">
            <a:avLst/>
          </a:prstGeom>
          <a:solidFill>
            <a:srgbClr val="2A6E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-19047" y="6263640"/>
            <a:ext cx="12216384" cy="125730"/>
          </a:xfrm>
          <a:prstGeom prst="rect">
            <a:avLst/>
          </a:prstGeom>
          <a:solidFill>
            <a:srgbClr val="05903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D5C66D2-6EF2-B940-A3E2-5005FD3B92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737"/>
          <a:stretch/>
        </p:blipFill>
        <p:spPr>
          <a:xfrm>
            <a:off x="838200" y="6475911"/>
            <a:ext cx="2166257" cy="328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512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" t="9206" r="14855" b="12855"/>
          <a:stretch/>
        </p:blipFill>
        <p:spPr>
          <a:xfrm>
            <a:off x="-18423" y="-600332"/>
            <a:ext cx="12207240" cy="7456868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12CBB-28BD-4FEC-A330-3170F29CBF31}" type="slidenum">
              <a:rPr lang="en-US" smtClean="0"/>
              <a:t>1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-13102" y="6000206"/>
            <a:ext cx="12205102" cy="854444"/>
          </a:xfrm>
          <a:prstGeom prst="rect">
            <a:avLst/>
          </a:prstGeom>
          <a:solidFill>
            <a:srgbClr val="062F6E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-13102" y="6104262"/>
            <a:ext cx="122051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Bob Mong, President – University of North Texas at Dallas</a:t>
            </a:r>
            <a:endParaRPr lang="en-US" sz="3600" i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13102" y="0"/>
            <a:ext cx="12205102" cy="854444"/>
          </a:xfrm>
          <a:prstGeom prst="rect">
            <a:avLst/>
          </a:prstGeom>
          <a:solidFill>
            <a:srgbClr val="062F6E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-13102" y="104056"/>
            <a:ext cx="122051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DELIVERING QUALITY HIGHER-ED TO NORTH TEXAS</a:t>
            </a:r>
            <a:endParaRPr lang="en-US" sz="3600" i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0253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9164" y="288325"/>
            <a:ext cx="11662835" cy="1325563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062F6E"/>
                </a:solidFill>
                <a:latin typeface="Calibri" panose="020F0502020204030204" pitchFamily="34" charset="0"/>
                <a:ea typeface="Open Sans SemiBold" panose="020B0706030804020204" pitchFamily="34" charset="0"/>
                <a:cs typeface="Calibri" panose="020F0502020204030204" pitchFamily="34" charset="0"/>
              </a:rPr>
              <a:t>TRANSIT POTENTIAL TO ASSIST EDUCATIONAL ATTAINMENT</a:t>
            </a:r>
            <a:endParaRPr lang="en-US" sz="3600" b="1" dirty="0">
              <a:solidFill>
                <a:srgbClr val="062F6E"/>
              </a:solidFill>
              <a:latin typeface="Calibri" panose="020F0502020204030204" pitchFamily="34" charset="0"/>
              <a:ea typeface="Open Sans SemiBold" panose="020B070603080402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9448800" y="6403147"/>
            <a:ext cx="2743200" cy="365125"/>
          </a:xfrm>
        </p:spPr>
        <p:txBody>
          <a:bodyPr/>
          <a:lstStyle/>
          <a:p>
            <a:fld id="{65712CBB-28BD-4FEC-A330-3170F29CBF31}" type="slidenum">
              <a:rPr lang="en-US" sz="2400" smtClean="0">
                <a:solidFill>
                  <a:schemeClr val="bg1"/>
                </a:solidFill>
              </a:rPr>
              <a:t>10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183515" y="1697864"/>
            <a:ext cx="5479750" cy="39220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>
                <a:solidFill>
                  <a:srgbClr val="062F6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DART serves them, potential high</a:t>
            </a:r>
          </a:p>
          <a:p>
            <a:r>
              <a:rPr lang="en-US" sz="3600" dirty="0" smtClean="0">
                <a:solidFill>
                  <a:srgbClr val="062F6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Must </a:t>
            </a:r>
            <a:r>
              <a:rPr lang="en-US" sz="3600" dirty="0">
                <a:solidFill>
                  <a:srgbClr val="062F6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learn to use DART</a:t>
            </a:r>
          </a:p>
          <a:p>
            <a:r>
              <a:rPr lang="en-US" sz="3600" dirty="0" smtClean="0">
                <a:solidFill>
                  <a:srgbClr val="062F6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DART </a:t>
            </a:r>
            <a:r>
              <a:rPr lang="en-US" sz="3600" dirty="0">
                <a:solidFill>
                  <a:srgbClr val="062F6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UNT Dallas market transit</a:t>
            </a:r>
          </a:p>
          <a:p>
            <a:r>
              <a:rPr lang="en-US" sz="3600" dirty="0" smtClean="0">
                <a:solidFill>
                  <a:srgbClr val="062F6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Dallas is still </a:t>
            </a:r>
            <a:r>
              <a:rPr lang="en-US" sz="3600" dirty="0">
                <a:solidFill>
                  <a:srgbClr val="062F6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car culture</a:t>
            </a:r>
          </a:p>
        </p:txBody>
      </p:sp>
      <p:pic>
        <p:nvPicPr>
          <p:cNvPr id="3078" name="Picture 6" descr="Image result for kids on public transportatio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06" r="12395"/>
          <a:stretch/>
        </p:blipFill>
        <p:spPr bwMode="auto">
          <a:xfrm>
            <a:off x="622254" y="1697864"/>
            <a:ext cx="5212419" cy="3644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3105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9164" y="288325"/>
            <a:ext cx="11662835" cy="1325563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rgbClr val="062F6E"/>
                </a:solidFill>
                <a:latin typeface="Calibri" panose="020F0502020204030204" pitchFamily="34" charset="0"/>
                <a:ea typeface="Open Sans SemiBold" panose="020B0706030804020204" pitchFamily="34" charset="0"/>
                <a:cs typeface="Calibri" panose="020F0502020204030204" pitchFamily="34" charset="0"/>
              </a:rPr>
              <a:t>DFW IS VAST AND NOT ALL AREAS VOTED FOR DART</a:t>
            </a:r>
            <a:endParaRPr lang="en-US" sz="4000" b="1" dirty="0">
              <a:solidFill>
                <a:srgbClr val="062F6E"/>
              </a:solidFill>
              <a:latin typeface="Calibri" panose="020F0502020204030204" pitchFamily="34" charset="0"/>
              <a:ea typeface="Open Sans SemiBold" panose="020B070603080402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9448800" y="6403147"/>
            <a:ext cx="2743200" cy="365125"/>
          </a:xfrm>
        </p:spPr>
        <p:txBody>
          <a:bodyPr/>
          <a:lstStyle/>
          <a:p>
            <a:fld id="{65712CBB-28BD-4FEC-A330-3170F29CBF31}" type="slidenum">
              <a:rPr lang="en-US" sz="2400" smtClean="0">
                <a:solidFill>
                  <a:schemeClr val="bg1"/>
                </a:solidFill>
              </a:rPr>
              <a:t>11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29165" y="1704402"/>
            <a:ext cx="4714640" cy="39220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>
                <a:solidFill>
                  <a:srgbClr val="062F6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Lone Star Transit </a:t>
            </a:r>
            <a:r>
              <a:rPr lang="en-US" sz="3600" dirty="0" smtClean="0">
                <a:solidFill>
                  <a:srgbClr val="062F6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Defeat</a:t>
            </a:r>
            <a:endParaRPr lang="en-US" sz="3600" dirty="0">
              <a:solidFill>
                <a:srgbClr val="062F6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3600" dirty="0" smtClean="0">
                <a:solidFill>
                  <a:srgbClr val="062F6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DART </a:t>
            </a:r>
            <a:r>
              <a:rPr lang="en-US" sz="3600" dirty="0">
                <a:solidFill>
                  <a:srgbClr val="062F6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went with coalition of willing</a:t>
            </a:r>
          </a:p>
          <a:p>
            <a:r>
              <a:rPr lang="en-US" sz="3600" dirty="0" smtClean="0">
                <a:solidFill>
                  <a:srgbClr val="062F6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Arlington</a:t>
            </a:r>
            <a:r>
              <a:rPr lang="en-US" sz="3600" dirty="0">
                <a:solidFill>
                  <a:srgbClr val="062F6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!</a:t>
            </a:r>
          </a:p>
          <a:p>
            <a:r>
              <a:rPr lang="en-US" sz="3600" dirty="0" smtClean="0">
                <a:solidFill>
                  <a:srgbClr val="062F6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Dallas </a:t>
            </a:r>
            <a:r>
              <a:rPr lang="en-US" sz="3600" dirty="0">
                <a:solidFill>
                  <a:srgbClr val="062F6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southern suburbs opted out</a:t>
            </a:r>
          </a:p>
        </p:txBody>
      </p:sp>
      <p:pic>
        <p:nvPicPr>
          <p:cNvPr id="4098" name="Picture 2" descr="Image result for dallas fort worth vast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70" t="5878" r="9605" b="30571"/>
          <a:stretch/>
        </p:blipFill>
        <p:spPr bwMode="auto">
          <a:xfrm>
            <a:off x="5421087" y="1782147"/>
            <a:ext cx="5576595" cy="3622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2188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9164" y="288325"/>
            <a:ext cx="11662835" cy="1325563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rgbClr val="062F6E"/>
                </a:solidFill>
                <a:latin typeface="Calibri" panose="020F0502020204030204" pitchFamily="34" charset="0"/>
                <a:ea typeface="Open Sans SemiBold" panose="020B0706030804020204" pitchFamily="34" charset="0"/>
                <a:cs typeface="Calibri" panose="020F0502020204030204" pitchFamily="34" charset="0"/>
              </a:rPr>
              <a:t>UNT DALLAS WELL SERVED BY DART</a:t>
            </a:r>
            <a:endParaRPr lang="en-US" sz="4800" b="1" dirty="0">
              <a:solidFill>
                <a:srgbClr val="062F6E"/>
              </a:solidFill>
              <a:latin typeface="Calibri" panose="020F0502020204030204" pitchFamily="34" charset="0"/>
              <a:ea typeface="Open Sans SemiBold" panose="020B070603080402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9448800" y="6403147"/>
            <a:ext cx="2743200" cy="365125"/>
          </a:xfrm>
        </p:spPr>
        <p:txBody>
          <a:bodyPr/>
          <a:lstStyle/>
          <a:p>
            <a:fld id="{65712CBB-28BD-4FEC-A330-3170F29CBF31}" type="slidenum">
              <a:rPr lang="en-US" sz="2400" smtClean="0">
                <a:solidFill>
                  <a:schemeClr val="bg1"/>
                </a:solidFill>
              </a:rPr>
              <a:t>12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360581" y="1729728"/>
            <a:ext cx="4546689" cy="39220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>
                <a:solidFill>
                  <a:srgbClr val="062F6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UNTD station on blue line</a:t>
            </a:r>
          </a:p>
          <a:p>
            <a:r>
              <a:rPr lang="en-US" sz="3600" dirty="0" smtClean="0">
                <a:solidFill>
                  <a:srgbClr val="062F6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Bus </a:t>
            </a:r>
            <a:r>
              <a:rPr lang="en-US" sz="3600" dirty="0">
                <a:solidFill>
                  <a:srgbClr val="062F6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service excellent</a:t>
            </a:r>
          </a:p>
          <a:p>
            <a:r>
              <a:rPr lang="en-US" sz="3600" dirty="0" smtClean="0">
                <a:solidFill>
                  <a:srgbClr val="062F6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Potential </a:t>
            </a:r>
            <a:r>
              <a:rPr lang="en-US" sz="3600" dirty="0">
                <a:solidFill>
                  <a:srgbClr val="062F6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transit oriented development great</a:t>
            </a:r>
          </a:p>
        </p:txBody>
      </p:sp>
      <p:pic>
        <p:nvPicPr>
          <p:cNvPr id="5126" name="Picture 6" descr="Image result for unt dallas dart sto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164" y="1613888"/>
            <a:ext cx="5383828" cy="4037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3121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9164" y="288325"/>
            <a:ext cx="11662835" cy="1325563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rgbClr val="062F6E"/>
                </a:solidFill>
                <a:latin typeface="Calibri" panose="020F0502020204030204" pitchFamily="34" charset="0"/>
                <a:ea typeface="Open Sans SemiBold" panose="020B0706030804020204" pitchFamily="34" charset="0"/>
                <a:cs typeface="Calibri" panose="020F0502020204030204" pitchFamily="34" charset="0"/>
              </a:rPr>
              <a:t>OUR PARTNERSHIPS INCLUDE DART</a:t>
            </a:r>
            <a:endParaRPr lang="en-US" sz="4800" b="1" dirty="0">
              <a:solidFill>
                <a:srgbClr val="062F6E"/>
              </a:solidFill>
              <a:latin typeface="Calibri" panose="020F0502020204030204" pitchFamily="34" charset="0"/>
              <a:ea typeface="Open Sans SemiBold" panose="020B070603080402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9448800" y="6403147"/>
            <a:ext cx="2743200" cy="365125"/>
          </a:xfrm>
        </p:spPr>
        <p:txBody>
          <a:bodyPr/>
          <a:lstStyle/>
          <a:p>
            <a:fld id="{65712CBB-28BD-4FEC-A330-3170F29CBF31}" type="slidenum">
              <a:rPr lang="en-US" sz="2400" smtClean="0">
                <a:solidFill>
                  <a:schemeClr val="bg1"/>
                </a:solidFill>
              </a:rPr>
              <a:t>13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715776" y="1420191"/>
            <a:ext cx="5246485" cy="39220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>
                <a:solidFill>
                  <a:srgbClr val="062F6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Toyota Green Mobility Grant</a:t>
            </a:r>
          </a:p>
          <a:p>
            <a:r>
              <a:rPr lang="en-US" sz="3200" dirty="0" smtClean="0">
                <a:solidFill>
                  <a:srgbClr val="062F6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DART </a:t>
            </a:r>
            <a:r>
              <a:rPr lang="en-US" sz="3200" dirty="0">
                <a:solidFill>
                  <a:srgbClr val="062F6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supplies low emission bus</a:t>
            </a:r>
          </a:p>
          <a:p>
            <a:r>
              <a:rPr lang="en-US" sz="3200" dirty="0" smtClean="0">
                <a:solidFill>
                  <a:srgbClr val="062F6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DCCCD’s </a:t>
            </a:r>
            <a:r>
              <a:rPr lang="en-US" sz="3200" dirty="0">
                <a:solidFill>
                  <a:srgbClr val="062F6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Cedar Valley campus retrofits bus</a:t>
            </a:r>
          </a:p>
          <a:p>
            <a:r>
              <a:rPr lang="en-US" sz="3200" dirty="0" smtClean="0">
                <a:solidFill>
                  <a:srgbClr val="062F6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Toyota </a:t>
            </a:r>
            <a:r>
              <a:rPr lang="en-US" sz="3200" dirty="0">
                <a:solidFill>
                  <a:srgbClr val="062F6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UNT Dallas build business plan</a:t>
            </a:r>
          </a:p>
          <a:p>
            <a:r>
              <a:rPr lang="en-US" sz="3200" dirty="0" smtClean="0">
                <a:solidFill>
                  <a:srgbClr val="062F6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By </a:t>
            </a:r>
            <a:r>
              <a:rPr lang="en-US" sz="3200" dirty="0">
                <a:solidFill>
                  <a:srgbClr val="062F6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fall, bus will serve fresh fruits and vegetables </a:t>
            </a:r>
          </a:p>
        </p:txBody>
      </p:sp>
      <p:pic>
        <p:nvPicPr>
          <p:cNvPr id="6148" name="Picture 4" descr="Related 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5835" y="2006082"/>
            <a:ext cx="6349144" cy="3569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6282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9164" y="288325"/>
            <a:ext cx="11662835" cy="1325563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rgbClr val="062F6E"/>
                </a:solidFill>
                <a:latin typeface="Calibri" panose="020F0502020204030204" pitchFamily="34" charset="0"/>
                <a:ea typeface="Open Sans SemiBold" panose="020B0706030804020204" pitchFamily="34" charset="0"/>
                <a:cs typeface="Calibri" panose="020F0502020204030204" pitchFamily="34" charset="0"/>
              </a:rPr>
              <a:t>POTENTIAL FOR RAPID INCREASE IN GO PASS USAGE</a:t>
            </a:r>
            <a:endParaRPr lang="en-US" sz="4000" b="1" dirty="0">
              <a:solidFill>
                <a:srgbClr val="062F6E"/>
              </a:solidFill>
              <a:latin typeface="Calibri" panose="020F0502020204030204" pitchFamily="34" charset="0"/>
              <a:ea typeface="Open Sans SemiBold" panose="020B070603080402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9448800" y="6403147"/>
            <a:ext cx="2743200" cy="365125"/>
          </a:xfrm>
        </p:spPr>
        <p:txBody>
          <a:bodyPr/>
          <a:lstStyle/>
          <a:p>
            <a:fld id="{65712CBB-28BD-4FEC-A330-3170F29CBF31}" type="slidenum">
              <a:rPr lang="en-US" sz="2400" smtClean="0">
                <a:solidFill>
                  <a:schemeClr val="bg1"/>
                </a:solidFill>
              </a:rPr>
              <a:t>14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29164" y="1704402"/>
            <a:ext cx="11815236" cy="39220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>
                <a:solidFill>
                  <a:srgbClr val="062F6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Selling DART passes at retail outlets</a:t>
            </a:r>
          </a:p>
          <a:p>
            <a:r>
              <a:rPr lang="en-US" sz="3600" dirty="0" smtClean="0">
                <a:solidFill>
                  <a:srgbClr val="062F6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Actively </a:t>
            </a:r>
            <a:r>
              <a:rPr lang="en-US" sz="3600" dirty="0">
                <a:solidFill>
                  <a:srgbClr val="062F6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plug DART into our expanding partnerships</a:t>
            </a:r>
          </a:p>
          <a:p>
            <a:r>
              <a:rPr lang="en-US" sz="3600" dirty="0" smtClean="0">
                <a:solidFill>
                  <a:srgbClr val="062F6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DCCCD </a:t>
            </a:r>
            <a:r>
              <a:rPr lang="en-US" sz="3600" dirty="0">
                <a:solidFill>
                  <a:srgbClr val="062F6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provides free DART passes to all students</a:t>
            </a:r>
          </a:p>
          <a:p>
            <a:r>
              <a:rPr lang="en-US" sz="3600" dirty="0" smtClean="0">
                <a:solidFill>
                  <a:srgbClr val="062F6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Increasing </a:t>
            </a:r>
            <a:r>
              <a:rPr lang="en-US" sz="3600" dirty="0">
                <a:solidFill>
                  <a:srgbClr val="062F6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usage</a:t>
            </a:r>
          </a:p>
          <a:p>
            <a:r>
              <a:rPr lang="en-US" sz="3600" dirty="0" smtClean="0">
                <a:solidFill>
                  <a:srgbClr val="062F6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Tarrant </a:t>
            </a:r>
            <a:r>
              <a:rPr lang="en-US" sz="3600" dirty="0">
                <a:solidFill>
                  <a:srgbClr val="062F6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County Colleges following with bus passes</a:t>
            </a:r>
          </a:p>
        </p:txBody>
      </p:sp>
    </p:spTree>
    <p:extLst>
      <p:ext uri="{BB962C8B-B14F-4D97-AF65-F5344CB8AC3E}">
        <p14:creationId xmlns:p14="http://schemas.microsoft.com/office/powerpoint/2010/main" val="1218023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9164" y="288325"/>
            <a:ext cx="11662835" cy="1325563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062F6E"/>
                </a:solidFill>
                <a:latin typeface="Calibri" panose="020F0502020204030204" pitchFamily="34" charset="0"/>
                <a:ea typeface="Open Sans SemiBold" panose="020B0706030804020204" pitchFamily="34" charset="0"/>
                <a:cs typeface="Calibri" panose="020F0502020204030204" pitchFamily="34" charset="0"/>
              </a:rPr>
              <a:t>UNT DALLAS FOCUSES ON COMMUNITY PROBLEMS TO BE SOLVED</a:t>
            </a:r>
            <a:endParaRPr lang="en-US" sz="3200" b="1" dirty="0">
              <a:solidFill>
                <a:srgbClr val="062F6E"/>
              </a:solidFill>
              <a:latin typeface="Calibri" panose="020F0502020204030204" pitchFamily="34" charset="0"/>
              <a:ea typeface="Open Sans SemiBold" panose="020B070603080402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9448800" y="6403147"/>
            <a:ext cx="2743200" cy="365125"/>
          </a:xfrm>
        </p:spPr>
        <p:txBody>
          <a:bodyPr/>
          <a:lstStyle/>
          <a:p>
            <a:fld id="{65712CBB-28BD-4FEC-A330-3170F29CBF31}" type="slidenum">
              <a:rPr lang="en-US" sz="2400" smtClean="0">
                <a:solidFill>
                  <a:schemeClr val="bg1"/>
                </a:solidFill>
              </a:rPr>
              <a:t>15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306438" y="1769716"/>
            <a:ext cx="6440803" cy="39220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>
                <a:solidFill>
                  <a:srgbClr val="062F6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Increase educational attainment</a:t>
            </a:r>
          </a:p>
          <a:p>
            <a:r>
              <a:rPr lang="en-US" sz="3600" dirty="0" smtClean="0">
                <a:solidFill>
                  <a:srgbClr val="062F6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Train </a:t>
            </a:r>
            <a:r>
              <a:rPr lang="en-US" sz="3600" dirty="0">
                <a:solidFill>
                  <a:srgbClr val="062F6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bilingual teachers</a:t>
            </a:r>
          </a:p>
          <a:p>
            <a:r>
              <a:rPr lang="en-US" sz="3600" dirty="0" smtClean="0">
                <a:solidFill>
                  <a:srgbClr val="062F6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Reduce </a:t>
            </a:r>
            <a:r>
              <a:rPr lang="en-US" sz="3600" dirty="0">
                <a:solidFill>
                  <a:srgbClr val="062F6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behavioral health stresses</a:t>
            </a:r>
          </a:p>
          <a:p>
            <a:r>
              <a:rPr lang="en-US" sz="3600" dirty="0" smtClean="0">
                <a:solidFill>
                  <a:srgbClr val="062F6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Help </a:t>
            </a:r>
            <a:r>
              <a:rPr lang="en-US" sz="3600" dirty="0">
                <a:solidFill>
                  <a:srgbClr val="062F6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reduce teacher shortages</a:t>
            </a:r>
          </a:p>
          <a:p>
            <a:r>
              <a:rPr lang="en-US" sz="3600" dirty="0" smtClean="0">
                <a:solidFill>
                  <a:srgbClr val="062F6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Diversify </a:t>
            </a:r>
            <a:r>
              <a:rPr lang="en-US" sz="3600" dirty="0">
                <a:solidFill>
                  <a:srgbClr val="062F6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healthcare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60" t="12523"/>
          <a:stretch/>
        </p:blipFill>
        <p:spPr>
          <a:xfrm>
            <a:off x="662473" y="1912775"/>
            <a:ext cx="4317637" cy="3346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944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46" t="24909" r="29098" b="19196"/>
          <a:stretch/>
        </p:blipFill>
        <p:spPr>
          <a:xfrm>
            <a:off x="5324115" y="1763486"/>
            <a:ext cx="5602032" cy="38908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797" y="1763486"/>
            <a:ext cx="4030826" cy="3666929"/>
          </a:xfrm>
          <a:solidFill>
            <a:schemeClr val="bg1">
              <a:alpha val="85000"/>
            </a:schemeClr>
          </a:solidFill>
          <a:ln>
            <a:noFill/>
          </a:ln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rgbClr val="062F6E"/>
                </a:solidFill>
                <a:latin typeface="Calibri" panose="020F0502020204030204" pitchFamily="34" charset="0"/>
                <a:ea typeface="Open Sans SemiBold" panose="020B0706030804020204" pitchFamily="34" charset="0"/>
                <a:cs typeface="Calibri" panose="020F0502020204030204" pitchFamily="34" charset="0"/>
              </a:rPr>
              <a:t>Like UNT Dallas, DART is an essential part of the solution to the Dallas paradox.</a:t>
            </a:r>
            <a:endParaRPr lang="en-US" sz="4000" b="1" dirty="0">
              <a:solidFill>
                <a:srgbClr val="062F6E"/>
              </a:solidFill>
              <a:latin typeface="Calibri" panose="020F0502020204030204" pitchFamily="34" charset="0"/>
              <a:ea typeface="Open Sans SemiBold" panose="020B070603080402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9448800" y="6403147"/>
            <a:ext cx="2743200" cy="365125"/>
          </a:xfrm>
        </p:spPr>
        <p:txBody>
          <a:bodyPr/>
          <a:lstStyle/>
          <a:p>
            <a:fld id="{65712CBB-28BD-4FEC-A330-3170F29CBF31}" type="slidenum">
              <a:rPr lang="en-US" sz="2400" smtClean="0">
                <a:solidFill>
                  <a:schemeClr val="bg1"/>
                </a:solidFill>
              </a:rPr>
              <a:t>16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29164" y="288325"/>
            <a:ext cx="1166283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200" b="1" dirty="0" smtClean="0">
                <a:solidFill>
                  <a:srgbClr val="062F6E"/>
                </a:solidFill>
                <a:latin typeface="Calibri" panose="020F0502020204030204" pitchFamily="34" charset="0"/>
                <a:ea typeface="Open Sans SemiBold" panose="020B0706030804020204" pitchFamily="34" charset="0"/>
                <a:cs typeface="Calibri" panose="020F0502020204030204" pitchFamily="34" charset="0"/>
              </a:rPr>
              <a:t>DART AND UNT </a:t>
            </a:r>
            <a:r>
              <a:rPr lang="en-US" sz="4200" b="1" dirty="0" smtClean="0">
                <a:solidFill>
                  <a:srgbClr val="062F6E"/>
                </a:solidFill>
                <a:latin typeface="Calibri" panose="020F0502020204030204" pitchFamily="34" charset="0"/>
                <a:ea typeface="Open Sans SemiBold" panose="020B0706030804020204" pitchFamily="34" charset="0"/>
                <a:cs typeface="Calibri" panose="020F0502020204030204" pitchFamily="34" charset="0"/>
              </a:rPr>
              <a:t>DALLAS HELP SHAPE THE </a:t>
            </a:r>
            <a:r>
              <a:rPr lang="en-US" sz="4200" b="1" dirty="0" smtClean="0">
                <a:solidFill>
                  <a:srgbClr val="062F6E"/>
                </a:solidFill>
                <a:latin typeface="Calibri" panose="020F0502020204030204" pitchFamily="34" charset="0"/>
                <a:ea typeface="Open Sans SemiBold" panose="020B0706030804020204" pitchFamily="34" charset="0"/>
                <a:cs typeface="Calibri" panose="020F0502020204030204" pitchFamily="34" charset="0"/>
              </a:rPr>
              <a:t>FUTURE</a:t>
            </a:r>
            <a:endParaRPr lang="en-US" sz="4200" b="1" dirty="0">
              <a:solidFill>
                <a:srgbClr val="062F6E"/>
              </a:solidFill>
              <a:latin typeface="Calibri" panose="020F0502020204030204" pitchFamily="34" charset="0"/>
              <a:ea typeface="Open Sans SemiBold" panose="020B070603080402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4801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9165" y="288325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solidFill>
                  <a:srgbClr val="062F6E"/>
                </a:solidFill>
                <a:latin typeface="Calibri" panose="020F0502020204030204" pitchFamily="34" charset="0"/>
                <a:ea typeface="Open Sans SemiBold" panose="020B0706030804020204" pitchFamily="34" charset="0"/>
                <a:cs typeface="Calibri" panose="020F0502020204030204" pitchFamily="34" charset="0"/>
              </a:rPr>
              <a:t>THE UNT DALLAS STORY</a:t>
            </a:r>
            <a:endParaRPr lang="en-US" sz="5400" b="1" dirty="0">
              <a:solidFill>
                <a:srgbClr val="062F6E"/>
              </a:solidFill>
              <a:latin typeface="Calibri" panose="020F0502020204030204" pitchFamily="34" charset="0"/>
              <a:ea typeface="Open Sans SemiBold" panose="020B070603080402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3440" y="1442438"/>
            <a:ext cx="4072576" cy="4669113"/>
          </a:xfrm>
        </p:spPr>
        <p:txBody>
          <a:bodyPr>
            <a:normAutofit/>
          </a:bodyPr>
          <a:lstStyle/>
          <a:p>
            <a:pPr lvl="0"/>
            <a:r>
              <a:rPr lang="en-US" sz="2400" dirty="0" smtClean="0">
                <a:solidFill>
                  <a:srgbClr val="062F6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Record Enrollment</a:t>
            </a:r>
            <a:endParaRPr lang="en-US" sz="2400" dirty="0">
              <a:solidFill>
                <a:srgbClr val="062F6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r>
              <a:rPr lang="en-US" sz="2400" dirty="0" smtClean="0">
                <a:solidFill>
                  <a:srgbClr val="062F6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Fastest-Growing in Texas</a:t>
            </a:r>
            <a:endParaRPr lang="en-US" sz="2400" dirty="0">
              <a:solidFill>
                <a:srgbClr val="062F6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r>
              <a:rPr lang="en-US" sz="2400" dirty="0" smtClean="0">
                <a:solidFill>
                  <a:srgbClr val="062F6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Lowest Debt Upon Graduation in US</a:t>
            </a:r>
          </a:p>
          <a:p>
            <a:pPr lvl="0"/>
            <a:r>
              <a:rPr lang="en-US" sz="2400" dirty="0" smtClean="0">
                <a:solidFill>
                  <a:srgbClr val="062F6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Top 20 Most Affordable</a:t>
            </a:r>
          </a:p>
          <a:p>
            <a:pPr lvl="0"/>
            <a:r>
              <a:rPr lang="en-US" sz="2400" dirty="0" smtClean="0">
                <a:solidFill>
                  <a:srgbClr val="062F6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Enrollment, retention, graduation continue at record levels</a:t>
            </a:r>
          </a:p>
          <a:p>
            <a:pPr lvl="0"/>
            <a:r>
              <a:rPr lang="en-US" sz="2400" dirty="0" smtClean="0">
                <a:solidFill>
                  <a:srgbClr val="062F6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Recognized as a minority-serving institution by U.S. Department of Education</a:t>
            </a:r>
          </a:p>
          <a:p>
            <a:pPr marL="0" lvl="0" indent="0">
              <a:buNone/>
            </a:pPr>
            <a:endParaRPr lang="en-US" sz="2400" dirty="0" smtClean="0">
              <a:solidFill>
                <a:srgbClr val="062F6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>
              <a:buNone/>
            </a:pPr>
            <a:endParaRPr lang="en-US" sz="2400" dirty="0" smtClean="0">
              <a:solidFill>
                <a:srgbClr val="062F6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9448800" y="6403147"/>
            <a:ext cx="2743200" cy="365125"/>
          </a:xfrm>
        </p:spPr>
        <p:txBody>
          <a:bodyPr/>
          <a:lstStyle/>
          <a:p>
            <a:fld id="{65712CBB-28BD-4FEC-A330-3170F29CBF31}" type="slidenum">
              <a:rPr lang="en-US" sz="2400" smtClean="0">
                <a:solidFill>
                  <a:schemeClr val="bg1"/>
                </a:solidFill>
              </a:rPr>
              <a:t>2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6016" y="1694364"/>
            <a:ext cx="7258910" cy="3576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768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9164" y="288325"/>
            <a:ext cx="12776289" cy="1325563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62F6E"/>
                </a:solidFill>
                <a:latin typeface="Calibri" panose="020F0502020204030204" pitchFamily="34" charset="0"/>
                <a:ea typeface="Open Sans SemiBold" panose="020B0706030804020204" pitchFamily="34" charset="0"/>
                <a:cs typeface="Calibri" panose="020F0502020204030204" pitchFamily="34" charset="0"/>
              </a:rPr>
              <a:t>UNT DALLAS &amp; THE EDUCATIONAL ECOSYSTEM</a:t>
            </a:r>
            <a:endParaRPr lang="en-US" b="1" dirty="0">
              <a:solidFill>
                <a:srgbClr val="062F6E"/>
              </a:solidFill>
              <a:latin typeface="Calibri" panose="020F0502020204030204" pitchFamily="34" charset="0"/>
              <a:ea typeface="Open Sans SemiBold" panose="020B070603080402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9448800" y="6403147"/>
            <a:ext cx="2743200" cy="365125"/>
          </a:xfrm>
        </p:spPr>
        <p:txBody>
          <a:bodyPr/>
          <a:lstStyle/>
          <a:p>
            <a:fld id="{65712CBB-28BD-4FEC-A330-3170F29CBF31}" type="slidenum">
              <a:rPr lang="en-US" sz="2400" smtClean="0">
                <a:solidFill>
                  <a:schemeClr val="bg1"/>
                </a:solidFill>
              </a:rPr>
              <a:t>3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29164" y="1471137"/>
            <a:ext cx="5423767" cy="39220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>
                <a:solidFill>
                  <a:srgbClr val="062F6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Metro Dallas </a:t>
            </a:r>
            <a:r>
              <a:rPr lang="en-US" sz="3600" dirty="0" smtClean="0">
                <a:solidFill>
                  <a:srgbClr val="062F6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 a </a:t>
            </a:r>
            <a:r>
              <a:rPr lang="en-US" sz="3600" dirty="0">
                <a:solidFill>
                  <a:srgbClr val="062F6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paradox</a:t>
            </a:r>
          </a:p>
          <a:p>
            <a:r>
              <a:rPr lang="en-US" sz="3600" dirty="0" smtClean="0">
                <a:solidFill>
                  <a:srgbClr val="062F6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Great </a:t>
            </a:r>
            <a:r>
              <a:rPr lang="en-US" sz="3600" dirty="0">
                <a:solidFill>
                  <a:srgbClr val="062F6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wealth and great poverty</a:t>
            </a:r>
          </a:p>
          <a:p>
            <a:r>
              <a:rPr lang="en-US" sz="3600" dirty="0" smtClean="0">
                <a:solidFill>
                  <a:srgbClr val="062F6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Educational </a:t>
            </a:r>
            <a:r>
              <a:rPr lang="en-US" sz="3600" dirty="0">
                <a:solidFill>
                  <a:srgbClr val="062F6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attainment depends on household income</a:t>
            </a:r>
          </a:p>
          <a:p>
            <a:r>
              <a:rPr lang="en-US" sz="3600" dirty="0" smtClean="0">
                <a:solidFill>
                  <a:srgbClr val="062F6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UNT </a:t>
            </a:r>
            <a:r>
              <a:rPr lang="en-US" sz="3600" dirty="0">
                <a:solidFill>
                  <a:srgbClr val="062F6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Dallas focuses on urban metro Dallas</a:t>
            </a:r>
          </a:p>
          <a:p>
            <a:endParaRPr lang="en-US" sz="3600" dirty="0" smtClean="0">
              <a:solidFill>
                <a:srgbClr val="062F6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87" t="16090" r="20368" b="-4292"/>
          <a:stretch/>
        </p:blipFill>
        <p:spPr>
          <a:xfrm>
            <a:off x="6064898" y="1613888"/>
            <a:ext cx="5131837" cy="325965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952931" y="3644628"/>
            <a:ext cx="6096000" cy="18381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1280" y="3861815"/>
            <a:ext cx="4679071" cy="2268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745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9164" y="288325"/>
            <a:ext cx="11662835" cy="1325563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62F6E"/>
                </a:solidFill>
                <a:latin typeface="Calibri" panose="020F0502020204030204" pitchFamily="34" charset="0"/>
                <a:ea typeface="Open Sans SemiBold" panose="020B0706030804020204" pitchFamily="34" charset="0"/>
                <a:cs typeface="Calibri" panose="020F0502020204030204" pitchFamily="34" charset="0"/>
              </a:rPr>
              <a:t>UNT DALLAS SERVES A HIGH-NEED POPULATION</a:t>
            </a:r>
            <a:endParaRPr lang="en-US" b="1" dirty="0">
              <a:solidFill>
                <a:srgbClr val="062F6E"/>
              </a:solidFill>
              <a:latin typeface="Calibri" panose="020F0502020204030204" pitchFamily="34" charset="0"/>
              <a:ea typeface="Open Sans SemiBold" panose="020B070603080402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9448800" y="6403147"/>
            <a:ext cx="2743200" cy="365125"/>
          </a:xfrm>
        </p:spPr>
        <p:txBody>
          <a:bodyPr/>
          <a:lstStyle/>
          <a:p>
            <a:fld id="{65712CBB-28BD-4FEC-A330-3170F29CBF31}" type="slidenum">
              <a:rPr lang="en-US" sz="2400" smtClean="0">
                <a:solidFill>
                  <a:schemeClr val="bg1"/>
                </a:solidFill>
              </a:rPr>
              <a:t>4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113176" y="1859924"/>
            <a:ext cx="7427167" cy="39220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>
                <a:solidFill>
                  <a:srgbClr val="062F6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Household income of $</a:t>
            </a:r>
            <a:r>
              <a:rPr lang="en-US" sz="3200" dirty="0" smtClean="0">
                <a:solidFill>
                  <a:srgbClr val="062F6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30k</a:t>
            </a:r>
            <a:endParaRPr lang="en-US" sz="3200" dirty="0">
              <a:solidFill>
                <a:srgbClr val="062F6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3200" dirty="0" smtClean="0">
                <a:solidFill>
                  <a:srgbClr val="062F6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70 </a:t>
            </a:r>
            <a:r>
              <a:rPr lang="en-US" sz="3200" dirty="0">
                <a:solidFill>
                  <a:srgbClr val="062F6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% first generation</a:t>
            </a:r>
          </a:p>
          <a:p>
            <a:r>
              <a:rPr lang="en-US" sz="3200" dirty="0" smtClean="0">
                <a:solidFill>
                  <a:srgbClr val="062F6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African-American </a:t>
            </a:r>
            <a:r>
              <a:rPr lang="en-US" sz="3200" dirty="0">
                <a:solidFill>
                  <a:srgbClr val="062F6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Latino blended diversity tops in Texas</a:t>
            </a:r>
          </a:p>
          <a:p>
            <a:r>
              <a:rPr lang="en-US" sz="3200" dirty="0" smtClean="0">
                <a:solidFill>
                  <a:srgbClr val="062F6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Students </a:t>
            </a:r>
            <a:r>
              <a:rPr lang="en-US" sz="3200" dirty="0">
                <a:solidFill>
                  <a:srgbClr val="062F6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balance childcare, transportation, finances</a:t>
            </a:r>
          </a:p>
          <a:p>
            <a:r>
              <a:rPr lang="en-US" sz="3200" dirty="0" smtClean="0">
                <a:solidFill>
                  <a:srgbClr val="062F6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Traditional</a:t>
            </a:r>
            <a:r>
              <a:rPr lang="en-US" sz="3200" dirty="0">
                <a:solidFill>
                  <a:srgbClr val="062F6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transfer, non-traditional</a:t>
            </a:r>
          </a:p>
          <a:p>
            <a:endParaRPr lang="en-US" sz="3200" dirty="0" smtClean="0">
              <a:solidFill>
                <a:srgbClr val="062F6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49"/>
          <a:stretch/>
        </p:blipFill>
        <p:spPr>
          <a:xfrm flipH="1">
            <a:off x="641129" y="1844362"/>
            <a:ext cx="4042837" cy="3701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186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9164" y="288325"/>
            <a:ext cx="11662835" cy="1325563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62F6E"/>
                </a:solidFill>
                <a:latin typeface="Calibri" panose="020F0502020204030204" pitchFamily="34" charset="0"/>
                <a:ea typeface="Open Sans SemiBold" panose="020B0706030804020204" pitchFamily="34" charset="0"/>
                <a:cs typeface="Calibri" panose="020F0502020204030204" pitchFamily="34" charset="0"/>
              </a:rPr>
              <a:t>UNT DALLAS PARTNERSHIP MODEL</a:t>
            </a:r>
            <a:endParaRPr lang="en-US" b="1" dirty="0">
              <a:solidFill>
                <a:srgbClr val="062F6E"/>
              </a:solidFill>
              <a:latin typeface="Calibri" panose="020F0502020204030204" pitchFamily="34" charset="0"/>
              <a:ea typeface="Open Sans SemiBold" panose="020B070603080402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9448800" y="6403147"/>
            <a:ext cx="2743200" cy="365125"/>
          </a:xfrm>
        </p:spPr>
        <p:txBody>
          <a:bodyPr/>
          <a:lstStyle/>
          <a:p>
            <a:fld id="{65712CBB-28BD-4FEC-A330-3170F29CBF31}" type="slidenum">
              <a:rPr lang="en-US" sz="2400" smtClean="0">
                <a:solidFill>
                  <a:schemeClr val="bg1"/>
                </a:solidFill>
              </a:rPr>
              <a:t>5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13139" y="1825700"/>
            <a:ext cx="4584012" cy="39220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>
                <a:solidFill>
                  <a:srgbClr val="062F6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School Districts</a:t>
            </a:r>
          </a:p>
          <a:p>
            <a:r>
              <a:rPr lang="en-US" sz="3600" dirty="0" smtClean="0">
                <a:solidFill>
                  <a:srgbClr val="062F6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DCCCD</a:t>
            </a:r>
            <a:endParaRPr lang="en-US" sz="3600" dirty="0">
              <a:solidFill>
                <a:srgbClr val="062F6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3600" dirty="0" smtClean="0">
                <a:solidFill>
                  <a:srgbClr val="062F6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Industry </a:t>
            </a:r>
            <a:r>
              <a:rPr lang="en-US" sz="3600" dirty="0">
                <a:solidFill>
                  <a:srgbClr val="062F6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</a:t>
            </a:r>
            <a:r>
              <a:rPr lang="en-US" sz="3600" dirty="0" smtClean="0">
                <a:solidFill>
                  <a:srgbClr val="062F6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Business</a:t>
            </a:r>
            <a:endParaRPr lang="en-US" sz="3600" dirty="0">
              <a:solidFill>
                <a:srgbClr val="062F6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3600" dirty="0" smtClean="0">
                <a:solidFill>
                  <a:srgbClr val="062F6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Foundations</a:t>
            </a:r>
            <a:endParaRPr lang="en-US" sz="3600" dirty="0">
              <a:solidFill>
                <a:srgbClr val="062F6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3600" dirty="0" smtClean="0">
                <a:solidFill>
                  <a:srgbClr val="062F6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DART</a:t>
            </a:r>
            <a:endParaRPr lang="en-US" sz="3600" dirty="0">
              <a:solidFill>
                <a:srgbClr val="062F6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3600" dirty="0" smtClean="0">
              <a:solidFill>
                <a:srgbClr val="062F6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1630" y="1613888"/>
            <a:ext cx="5860013" cy="3907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342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9164" y="288325"/>
            <a:ext cx="11662835" cy="1325563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62F6E"/>
                </a:solidFill>
                <a:latin typeface="Calibri" panose="020F0502020204030204" pitchFamily="34" charset="0"/>
                <a:ea typeface="Open Sans SemiBold" panose="020B0706030804020204" pitchFamily="34" charset="0"/>
                <a:cs typeface="Calibri" panose="020F0502020204030204" pitchFamily="34" charset="0"/>
              </a:rPr>
              <a:t>WHY PARTNER?</a:t>
            </a:r>
            <a:endParaRPr lang="en-US" b="1" dirty="0">
              <a:solidFill>
                <a:srgbClr val="062F6E"/>
              </a:solidFill>
              <a:latin typeface="Calibri" panose="020F0502020204030204" pitchFamily="34" charset="0"/>
              <a:ea typeface="Open Sans SemiBold" panose="020B070603080402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9448800" y="6403147"/>
            <a:ext cx="2743200" cy="365125"/>
          </a:xfrm>
        </p:spPr>
        <p:txBody>
          <a:bodyPr/>
          <a:lstStyle/>
          <a:p>
            <a:fld id="{65712CBB-28BD-4FEC-A330-3170F29CBF31}" type="slidenum">
              <a:rPr lang="en-US" sz="2400" smtClean="0">
                <a:solidFill>
                  <a:schemeClr val="bg1"/>
                </a:solidFill>
              </a:rPr>
              <a:t>6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29164" y="1704402"/>
            <a:ext cx="11815236" cy="39220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>
                <a:solidFill>
                  <a:srgbClr val="062F6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Growth will go on for many years</a:t>
            </a:r>
          </a:p>
          <a:p>
            <a:r>
              <a:rPr lang="en-US" sz="3600" dirty="0" smtClean="0">
                <a:solidFill>
                  <a:srgbClr val="062F6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Recruiting is not </a:t>
            </a:r>
            <a:r>
              <a:rPr lang="en-US" sz="3600" dirty="0">
                <a:solidFill>
                  <a:srgbClr val="062F6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zero sum game</a:t>
            </a:r>
          </a:p>
          <a:p>
            <a:r>
              <a:rPr lang="en-US" sz="3600" dirty="0" smtClean="0">
                <a:solidFill>
                  <a:srgbClr val="062F6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Too many </a:t>
            </a:r>
            <a:r>
              <a:rPr lang="en-US" sz="3600" dirty="0">
                <a:solidFill>
                  <a:srgbClr val="062F6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students don’t see a way to </a:t>
            </a:r>
            <a:r>
              <a:rPr lang="en-US" sz="3600" dirty="0" smtClean="0">
                <a:solidFill>
                  <a:srgbClr val="062F6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higher-ed</a:t>
            </a:r>
            <a:endParaRPr lang="en-US" sz="3600" dirty="0">
              <a:solidFill>
                <a:srgbClr val="062F6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3600" dirty="0" smtClean="0">
                <a:solidFill>
                  <a:srgbClr val="062F6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Partnerships </a:t>
            </a:r>
            <a:r>
              <a:rPr lang="en-US" sz="3600" dirty="0">
                <a:solidFill>
                  <a:srgbClr val="062F6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can foster closer communication</a:t>
            </a:r>
          </a:p>
          <a:p>
            <a:r>
              <a:rPr lang="en-US" sz="3600" dirty="0" smtClean="0">
                <a:solidFill>
                  <a:srgbClr val="062F6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Partnerships can </a:t>
            </a:r>
            <a:r>
              <a:rPr lang="en-US" sz="3600" dirty="0">
                <a:solidFill>
                  <a:srgbClr val="062F6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help </a:t>
            </a:r>
            <a:r>
              <a:rPr lang="en-US" sz="3600" dirty="0" smtClean="0">
                <a:solidFill>
                  <a:srgbClr val="062F6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 reach </a:t>
            </a:r>
            <a:r>
              <a:rPr lang="en-US" sz="3600" dirty="0">
                <a:solidFill>
                  <a:srgbClr val="062F6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students at younger ages</a:t>
            </a:r>
          </a:p>
          <a:p>
            <a:r>
              <a:rPr lang="en-US" sz="3600" dirty="0" smtClean="0">
                <a:solidFill>
                  <a:srgbClr val="062F6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Together we can </a:t>
            </a:r>
            <a:r>
              <a:rPr lang="en-US" sz="3600" dirty="0">
                <a:solidFill>
                  <a:srgbClr val="062F6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-US" sz="3600" dirty="0" smtClean="0">
                <a:solidFill>
                  <a:srgbClr val="062F6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ncourage </a:t>
            </a:r>
            <a:r>
              <a:rPr lang="en-US" sz="3600" dirty="0">
                <a:solidFill>
                  <a:srgbClr val="062F6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them to reach higher</a:t>
            </a:r>
          </a:p>
        </p:txBody>
      </p:sp>
    </p:spTree>
    <p:extLst>
      <p:ext uri="{BB962C8B-B14F-4D97-AF65-F5344CB8AC3E}">
        <p14:creationId xmlns:p14="http://schemas.microsoft.com/office/powerpoint/2010/main" val="2736139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9164" y="288325"/>
            <a:ext cx="11662835" cy="1325563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62F6E"/>
                </a:solidFill>
                <a:latin typeface="Calibri" panose="020F0502020204030204" pitchFamily="34" charset="0"/>
                <a:ea typeface="Open Sans SemiBold" panose="020B0706030804020204" pitchFamily="34" charset="0"/>
                <a:cs typeface="Calibri" panose="020F0502020204030204" pitchFamily="34" charset="0"/>
              </a:rPr>
              <a:t>COLLEGIATE ACADEMIES</a:t>
            </a:r>
            <a:endParaRPr lang="en-US" b="1" dirty="0">
              <a:solidFill>
                <a:srgbClr val="062F6E"/>
              </a:solidFill>
              <a:latin typeface="Calibri" panose="020F0502020204030204" pitchFamily="34" charset="0"/>
              <a:ea typeface="Open Sans SemiBold" panose="020B070603080402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9448800" y="6403147"/>
            <a:ext cx="2743200" cy="365125"/>
          </a:xfrm>
        </p:spPr>
        <p:txBody>
          <a:bodyPr/>
          <a:lstStyle/>
          <a:p>
            <a:fld id="{65712CBB-28BD-4FEC-A330-3170F29CBF31}" type="slidenum">
              <a:rPr lang="en-US" sz="2400" smtClean="0">
                <a:solidFill>
                  <a:schemeClr val="bg1"/>
                </a:solidFill>
              </a:rPr>
              <a:t>7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29164" y="1433815"/>
            <a:ext cx="5713016" cy="39220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>
                <a:solidFill>
                  <a:srgbClr val="062F6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Districts, DCCCD, UNT Dallas</a:t>
            </a:r>
          </a:p>
          <a:p>
            <a:r>
              <a:rPr lang="en-US" sz="3600" dirty="0" smtClean="0">
                <a:solidFill>
                  <a:srgbClr val="062F6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Capturing </a:t>
            </a:r>
            <a:r>
              <a:rPr lang="en-US" sz="3600" dirty="0">
                <a:solidFill>
                  <a:srgbClr val="062F6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imaginations of high poverty families</a:t>
            </a:r>
          </a:p>
          <a:p>
            <a:r>
              <a:rPr lang="en-US" sz="3600" dirty="0" smtClean="0">
                <a:solidFill>
                  <a:srgbClr val="062F6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Close </a:t>
            </a:r>
            <a:r>
              <a:rPr lang="en-US" sz="3600" dirty="0">
                <a:solidFill>
                  <a:srgbClr val="062F6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partnerships with industry and business</a:t>
            </a:r>
          </a:p>
          <a:p>
            <a:r>
              <a:rPr lang="en-US" sz="3600" dirty="0" smtClean="0">
                <a:solidFill>
                  <a:srgbClr val="062F6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UNT </a:t>
            </a:r>
            <a:r>
              <a:rPr lang="en-US" sz="3600" dirty="0">
                <a:solidFill>
                  <a:srgbClr val="062F6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Dallas and Sunset and Lincoln high schools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80" t="21290" r="9006"/>
          <a:stretch/>
        </p:blipFill>
        <p:spPr>
          <a:xfrm>
            <a:off x="6746032" y="1797581"/>
            <a:ext cx="4605485" cy="3374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544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9164" y="288325"/>
            <a:ext cx="11662835" cy="1325563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62F6E"/>
                </a:solidFill>
                <a:latin typeface="Calibri" panose="020F0502020204030204" pitchFamily="34" charset="0"/>
                <a:ea typeface="Open Sans SemiBold" panose="020B0706030804020204" pitchFamily="34" charset="0"/>
                <a:cs typeface="Calibri" panose="020F0502020204030204" pitchFamily="34" charset="0"/>
              </a:rPr>
              <a:t>DALLAS COUNTY PROMISE</a:t>
            </a:r>
            <a:endParaRPr lang="en-US" b="1" dirty="0">
              <a:solidFill>
                <a:srgbClr val="062F6E"/>
              </a:solidFill>
              <a:latin typeface="Calibri" panose="020F0502020204030204" pitchFamily="34" charset="0"/>
              <a:ea typeface="Open Sans SemiBold" panose="020B070603080402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9448800" y="6403147"/>
            <a:ext cx="2743200" cy="365125"/>
          </a:xfrm>
        </p:spPr>
        <p:txBody>
          <a:bodyPr/>
          <a:lstStyle/>
          <a:p>
            <a:fld id="{65712CBB-28BD-4FEC-A330-3170F29CBF31}" type="slidenum">
              <a:rPr lang="en-US" sz="2400" smtClean="0">
                <a:solidFill>
                  <a:schemeClr val="bg1"/>
                </a:solidFill>
              </a:rPr>
              <a:t>8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584731" y="1613888"/>
            <a:ext cx="4462714" cy="39220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smtClean="0">
                <a:solidFill>
                  <a:srgbClr val="062F6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Free </a:t>
            </a:r>
            <a:r>
              <a:rPr lang="en-US" sz="3600" dirty="0">
                <a:solidFill>
                  <a:srgbClr val="062F6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community college for mostly high poverty students</a:t>
            </a:r>
          </a:p>
          <a:p>
            <a:r>
              <a:rPr lang="en-US" sz="3600" dirty="0" smtClean="0">
                <a:solidFill>
                  <a:srgbClr val="062F6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UNT </a:t>
            </a:r>
            <a:r>
              <a:rPr lang="en-US" sz="3600" dirty="0">
                <a:solidFill>
                  <a:srgbClr val="062F6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Dallas helped shape it</a:t>
            </a:r>
          </a:p>
          <a:p>
            <a:r>
              <a:rPr lang="en-US" sz="3600" dirty="0" smtClean="0">
                <a:solidFill>
                  <a:srgbClr val="062F6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First Cohort = 9,300 </a:t>
            </a:r>
            <a:r>
              <a:rPr lang="en-US" sz="3600" dirty="0">
                <a:solidFill>
                  <a:srgbClr val="062F6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students in 31 high schools</a:t>
            </a:r>
          </a:p>
        </p:txBody>
      </p:sp>
      <p:pic>
        <p:nvPicPr>
          <p:cNvPr id="1026" name="Picture 2" descr="Image result for dallas county promis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38" t="3633" b="3579"/>
          <a:stretch/>
        </p:blipFill>
        <p:spPr bwMode="auto">
          <a:xfrm>
            <a:off x="771759" y="2147577"/>
            <a:ext cx="4817277" cy="3027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2594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333862" y="1767125"/>
            <a:ext cx="3694922" cy="4030825"/>
          </a:xfrm>
          <a:prstGeom prst="rect">
            <a:avLst/>
          </a:prstGeom>
          <a:solidFill>
            <a:srgbClr val="B7B8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9164" y="288325"/>
            <a:ext cx="11662835" cy="1325563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62F6E"/>
                </a:solidFill>
                <a:latin typeface="Calibri" panose="020F0502020204030204" pitchFamily="34" charset="0"/>
                <a:ea typeface="Open Sans SemiBold" panose="020B0706030804020204" pitchFamily="34" charset="0"/>
                <a:cs typeface="Calibri" panose="020F0502020204030204" pitchFamily="34" charset="0"/>
              </a:rPr>
              <a:t>DEVELOPMENTAL APP</a:t>
            </a:r>
            <a:endParaRPr lang="en-US" b="1" dirty="0">
              <a:solidFill>
                <a:srgbClr val="062F6E"/>
              </a:solidFill>
              <a:latin typeface="Calibri" panose="020F0502020204030204" pitchFamily="34" charset="0"/>
              <a:ea typeface="Open Sans SemiBold" panose="020B070603080402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9448800" y="6403147"/>
            <a:ext cx="2743200" cy="365125"/>
          </a:xfrm>
        </p:spPr>
        <p:txBody>
          <a:bodyPr/>
          <a:lstStyle/>
          <a:p>
            <a:fld id="{65712CBB-28BD-4FEC-A330-3170F29CBF31}" type="slidenum">
              <a:rPr lang="en-US" sz="2400" smtClean="0">
                <a:solidFill>
                  <a:schemeClr val="bg1"/>
                </a:solidFill>
              </a:rPr>
              <a:t>9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29164" y="1704402"/>
            <a:ext cx="5768999" cy="39220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>
                <a:solidFill>
                  <a:srgbClr val="062F6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Tech, districts, DCCCD, UNT Dallas </a:t>
            </a:r>
          </a:p>
          <a:p>
            <a:r>
              <a:rPr lang="en-US" sz="3200" dirty="0" smtClean="0">
                <a:solidFill>
                  <a:srgbClr val="062F6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Will </a:t>
            </a:r>
            <a:r>
              <a:rPr lang="en-US" sz="3200" dirty="0">
                <a:solidFill>
                  <a:srgbClr val="062F6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assist students where they live – on their phones</a:t>
            </a:r>
          </a:p>
          <a:p>
            <a:r>
              <a:rPr lang="en-US" sz="3200" dirty="0" smtClean="0">
                <a:solidFill>
                  <a:srgbClr val="062F6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Apply </a:t>
            </a:r>
            <a:r>
              <a:rPr lang="en-US" sz="3200" dirty="0">
                <a:solidFill>
                  <a:srgbClr val="062F6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Promise, access to financial aid</a:t>
            </a:r>
          </a:p>
          <a:p>
            <a:r>
              <a:rPr lang="en-US" sz="3200" dirty="0" smtClean="0">
                <a:solidFill>
                  <a:srgbClr val="062F6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Send </a:t>
            </a:r>
            <a:r>
              <a:rPr lang="en-US" sz="3200" dirty="0">
                <a:solidFill>
                  <a:srgbClr val="062F6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applications to employers, </a:t>
            </a:r>
            <a:r>
              <a:rPr lang="en-US" sz="3200" dirty="0" smtClean="0">
                <a:solidFill>
                  <a:srgbClr val="062F6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colleges</a:t>
            </a:r>
            <a:endParaRPr lang="en-US" sz="3200" dirty="0">
              <a:solidFill>
                <a:srgbClr val="062F6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050" name="Picture 2" descr="Image result for go pas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5118" y="2454024"/>
            <a:ext cx="3172409" cy="3172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492481" y="1789033"/>
            <a:ext cx="40774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62F6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Why not GoPass?</a:t>
            </a:r>
            <a:endParaRPr lang="en-US" sz="3600" b="1" dirty="0">
              <a:solidFill>
                <a:srgbClr val="062F6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1451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Full Seal Right,Footer &amp; Wordmark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Georgia">
      <a:maj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ull Seal Right,Footer &amp; Wordmark" id="{2222B52C-371F-49C0-970B-E7ECDC40817E}" vid="{FA90337D-74C2-4EEC-AB77-776E093A77F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Full Seal Right,Footer &amp; Wordmark</Template>
  <TotalTime>1852</TotalTime>
  <Words>503</Words>
  <Application>Microsoft Office PowerPoint</Application>
  <PresentationFormat>Widescreen</PresentationFormat>
  <Paragraphs>113</Paragraphs>
  <Slides>16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Georgia</vt:lpstr>
      <vt:lpstr>Open Sans SemiBold</vt:lpstr>
      <vt:lpstr>1_Full Seal Right,Footer &amp; Wordmark</vt:lpstr>
      <vt:lpstr>PowerPoint Presentation</vt:lpstr>
      <vt:lpstr>THE UNT DALLAS STORY</vt:lpstr>
      <vt:lpstr>UNT DALLAS &amp; THE EDUCATIONAL ECOSYSTEM</vt:lpstr>
      <vt:lpstr>UNT DALLAS SERVES A HIGH-NEED POPULATION</vt:lpstr>
      <vt:lpstr>UNT DALLAS PARTNERSHIP MODEL</vt:lpstr>
      <vt:lpstr>WHY PARTNER?</vt:lpstr>
      <vt:lpstr>COLLEGIATE ACADEMIES</vt:lpstr>
      <vt:lpstr>DALLAS COUNTY PROMISE</vt:lpstr>
      <vt:lpstr>DEVELOPMENTAL APP</vt:lpstr>
      <vt:lpstr>TRANSIT POTENTIAL TO ASSIST EDUCATIONAL ATTAINMENT</vt:lpstr>
      <vt:lpstr>DFW IS VAST AND NOT ALL AREAS VOTED FOR DART</vt:lpstr>
      <vt:lpstr>UNT DALLAS WELL SERVED BY DART</vt:lpstr>
      <vt:lpstr>OUR PARTNERSHIPS INCLUDE DART</vt:lpstr>
      <vt:lpstr>POTENTIAL FOR RAPID INCREASE IN GO PASS USAGE</vt:lpstr>
      <vt:lpstr>UNT DALLAS FOCUSES ON COMMUNITY PROBLEMS TO BE SOLVED</vt:lpstr>
      <vt:lpstr>Like UNT Dallas, DART is an essential part of the solution to the Dallas paradox.</vt:lpstr>
    </vt:vector>
  </TitlesOfParts>
  <Company>University of North Texas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Corliss, Paul</dc:creator>
  <cp:lastModifiedBy>Castillo, Angie</cp:lastModifiedBy>
  <cp:revision>107</cp:revision>
  <cp:lastPrinted>2019-04-30T21:11:52Z</cp:lastPrinted>
  <dcterms:created xsi:type="dcterms:W3CDTF">2016-07-20T14:37:05Z</dcterms:created>
  <dcterms:modified xsi:type="dcterms:W3CDTF">2019-05-02T15:41:01Z</dcterms:modified>
</cp:coreProperties>
</file>