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notesMasterIdLst>
    <p:notesMasterId r:id="rId19"/>
  </p:notesMasterIdLst>
  <p:sldIdLst>
    <p:sldId id="281" r:id="rId2"/>
    <p:sldId id="285" r:id="rId3"/>
    <p:sldId id="266" r:id="rId4"/>
    <p:sldId id="275" r:id="rId5"/>
    <p:sldId id="273" r:id="rId6"/>
    <p:sldId id="270" r:id="rId7"/>
    <p:sldId id="280" r:id="rId8"/>
    <p:sldId id="263" r:id="rId9"/>
    <p:sldId id="284" r:id="rId10"/>
    <p:sldId id="268" r:id="rId11"/>
    <p:sldId id="269" r:id="rId12"/>
    <p:sldId id="264" r:id="rId13"/>
    <p:sldId id="260" r:id="rId14"/>
    <p:sldId id="258" r:id="rId15"/>
    <p:sldId id="276" r:id="rId16"/>
    <p:sldId id="286" r:id="rId17"/>
    <p:sldId id="278"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bw" hiddenSlides="1"/>
  <p:clrMru>
    <a:srgbClr val="1FB2FF"/>
    <a:srgbClr val="32CFF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80123" autoAdjust="0"/>
  </p:normalViewPr>
  <p:slideViewPr>
    <p:cSldViewPr snapToGrid="0" snapToObjects="1">
      <p:cViewPr varScale="1">
        <p:scale>
          <a:sx n="66" d="100"/>
          <a:sy n="66" d="100"/>
        </p:scale>
        <p:origin x="1858" y="48"/>
      </p:cViewPr>
      <p:guideLst>
        <p:guide orient="horz" pos="2160"/>
        <p:guide pos="2880"/>
      </p:guideLst>
    </p:cSldViewPr>
  </p:slideViewPr>
  <p:outlineViewPr>
    <p:cViewPr>
      <p:scale>
        <a:sx n="33" d="100"/>
        <a:sy n="33" d="100"/>
      </p:scale>
      <p:origin x="0" y="-4208"/>
    </p:cViewPr>
  </p:outlineViewPr>
  <p:notesTextViewPr>
    <p:cViewPr>
      <p:scale>
        <a:sx n="100" d="100"/>
        <a:sy n="100" d="100"/>
      </p:scale>
      <p:origin x="0" y="0"/>
    </p:cViewPr>
  </p:notesTextViewPr>
  <p:notesViewPr>
    <p:cSldViewPr snapToGrid="0" snapToObjects="1">
      <p:cViewPr varScale="1">
        <p:scale>
          <a:sx n="63" d="100"/>
          <a:sy n="63" d="100"/>
        </p:scale>
        <p:origin x="3134"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5294FE-F4A1-1544-8A28-F20103B3A7B4}" type="datetimeFigureOut">
              <a:rPr lang="en-US" smtClean="0"/>
              <a:t>8/19/2019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60C1D3-4C40-9248-82AA-20B96A212A61}" type="slidenum">
              <a:rPr lang="en-US" smtClean="0"/>
              <a:t>‹#›</a:t>
            </a:fld>
            <a:endParaRPr lang="en-US" dirty="0"/>
          </a:p>
        </p:txBody>
      </p:sp>
    </p:spTree>
    <p:extLst>
      <p:ext uri="{BB962C8B-B14F-4D97-AF65-F5344CB8AC3E}">
        <p14:creationId xmlns:p14="http://schemas.microsoft.com/office/powerpoint/2010/main" val="35308719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5"/>
          </p:nvPr>
        </p:nvSpPr>
        <p:spPr/>
        <p:txBody>
          <a:bodyPr/>
          <a:lstStyle/>
          <a:p>
            <a:fld id="{0060C1D3-4C40-9248-82AA-20B96A212A61}" type="slidenum">
              <a:rPr lang="en-US" smtClean="0"/>
              <a:t>1</a:t>
            </a:fld>
            <a:endParaRPr lang="en-US" dirty="0"/>
          </a:p>
        </p:txBody>
      </p:sp>
    </p:spTree>
    <p:extLst>
      <p:ext uri="{BB962C8B-B14F-4D97-AF65-F5344CB8AC3E}">
        <p14:creationId xmlns:p14="http://schemas.microsoft.com/office/powerpoint/2010/main" val="5326835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0C1D3-4C40-9248-82AA-20B96A212A61}" type="slidenum">
              <a:rPr lang="en-US" smtClean="0"/>
              <a:t>10</a:t>
            </a:fld>
            <a:endParaRPr lang="en-US" dirty="0"/>
          </a:p>
        </p:txBody>
      </p:sp>
    </p:spTree>
    <p:extLst>
      <p:ext uri="{BB962C8B-B14F-4D97-AF65-F5344CB8AC3E}">
        <p14:creationId xmlns:p14="http://schemas.microsoft.com/office/powerpoint/2010/main" val="4031791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0C1D3-4C40-9248-82AA-20B96A212A61}" type="slidenum">
              <a:rPr lang="en-US" smtClean="0"/>
              <a:t>11</a:t>
            </a:fld>
            <a:endParaRPr lang="en-US" dirty="0"/>
          </a:p>
        </p:txBody>
      </p:sp>
    </p:spTree>
    <p:extLst>
      <p:ext uri="{BB962C8B-B14F-4D97-AF65-F5344CB8AC3E}">
        <p14:creationId xmlns:p14="http://schemas.microsoft.com/office/powerpoint/2010/main" val="37941749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0C1D3-4C40-9248-82AA-20B96A212A61}" type="slidenum">
              <a:rPr lang="en-US" smtClean="0"/>
              <a:t>12</a:t>
            </a:fld>
            <a:endParaRPr lang="en-US" dirty="0"/>
          </a:p>
        </p:txBody>
      </p:sp>
    </p:spTree>
    <p:extLst>
      <p:ext uri="{BB962C8B-B14F-4D97-AF65-F5344CB8AC3E}">
        <p14:creationId xmlns:p14="http://schemas.microsoft.com/office/powerpoint/2010/main" val="36468063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0C1D3-4C40-9248-82AA-20B96A212A61}" type="slidenum">
              <a:rPr lang="en-US" smtClean="0"/>
              <a:t>13</a:t>
            </a:fld>
            <a:endParaRPr lang="en-US" dirty="0"/>
          </a:p>
        </p:txBody>
      </p:sp>
    </p:spTree>
    <p:extLst>
      <p:ext uri="{BB962C8B-B14F-4D97-AF65-F5344CB8AC3E}">
        <p14:creationId xmlns:p14="http://schemas.microsoft.com/office/powerpoint/2010/main" val="19724356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0C1D3-4C40-9248-82AA-20B96A212A61}" type="slidenum">
              <a:rPr lang="en-US" smtClean="0"/>
              <a:t>14</a:t>
            </a:fld>
            <a:endParaRPr lang="en-US" dirty="0"/>
          </a:p>
        </p:txBody>
      </p:sp>
    </p:spTree>
    <p:extLst>
      <p:ext uri="{BB962C8B-B14F-4D97-AF65-F5344CB8AC3E}">
        <p14:creationId xmlns:p14="http://schemas.microsoft.com/office/powerpoint/2010/main" val="36575075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691BC6-4587-634A-931A-8804E1197F1F}" type="slidenum">
              <a:rPr lang="en-US" smtClean="0"/>
              <a:t>15</a:t>
            </a:fld>
            <a:endParaRPr lang="en-US" dirty="0"/>
          </a:p>
        </p:txBody>
      </p:sp>
    </p:spTree>
    <p:extLst>
      <p:ext uri="{BB962C8B-B14F-4D97-AF65-F5344CB8AC3E}">
        <p14:creationId xmlns:p14="http://schemas.microsoft.com/office/powerpoint/2010/main" val="20718810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60C1D3-4C40-9248-82AA-20B96A212A61}" type="slidenum">
              <a:rPr lang="en-US" smtClean="0"/>
              <a:t>16</a:t>
            </a:fld>
            <a:endParaRPr lang="en-US" dirty="0"/>
          </a:p>
        </p:txBody>
      </p:sp>
    </p:spTree>
    <p:extLst>
      <p:ext uri="{BB962C8B-B14F-4D97-AF65-F5344CB8AC3E}">
        <p14:creationId xmlns:p14="http://schemas.microsoft.com/office/powerpoint/2010/main" val="11300535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0C1D3-4C40-9248-82AA-20B96A212A61}" type="slidenum">
              <a:rPr lang="en-US" smtClean="0"/>
              <a:t>17</a:t>
            </a:fld>
            <a:endParaRPr lang="en-US" dirty="0"/>
          </a:p>
        </p:txBody>
      </p:sp>
    </p:spTree>
    <p:extLst>
      <p:ext uri="{BB962C8B-B14F-4D97-AF65-F5344CB8AC3E}">
        <p14:creationId xmlns:p14="http://schemas.microsoft.com/office/powerpoint/2010/main" val="1604741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5"/>
          </p:nvPr>
        </p:nvSpPr>
        <p:spPr/>
        <p:txBody>
          <a:bodyPr/>
          <a:lstStyle/>
          <a:p>
            <a:fld id="{0060C1D3-4C40-9248-82AA-20B96A212A61}" type="slidenum">
              <a:rPr lang="en-US" smtClean="0"/>
              <a:t>2</a:t>
            </a:fld>
            <a:endParaRPr lang="en-US" dirty="0"/>
          </a:p>
        </p:txBody>
      </p:sp>
    </p:spTree>
    <p:extLst>
      <p:ext uri="{BB962C8B-B14F-4D97-AF65-F5344CB8AC3E}">
        <p14:creationId xmlns:p14="http://schemas.microsoft.com/office/powerpoint/2010/main" val="982372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0060C1D3-4C40-9248-82AA-20B96A212A61}" type="slidenum">
              <a:rPr lang="en-US" smtClean="0"/>
              <a:t>3</a:t>
            </a:fld>
            <a:endParaRPr lang="en-US" dirty="0"/>
          </a:p>
        </p:txBody>
      </p:sp>
    </p:spTree>
    <p:extLst>
      <p:ext uri="{BB962C8B-B14F-4D97-AF65-F5344CB8AC3E}">
        <p14:creationId xmlns:p14="http://schemas.microsoft.com/office/powerpoint/2010/main" val="1110653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60C1D3-4C40-9248-82AA-20B96A212A61}" type="slidenum">
              <a:rPr lang="en-US" smtClean="0"/>
              <a:t>4</a:t>
            </a:fld>
            <a:endParaRPr lang="en-US" dirty="0"/>
          </a:p>
        </p:txBody>
      </p:sp>
    </p:spTree>
    <p:extLst>
      <p:ext uri="{BB962C8B-B14F-4D97-AF65-F5344CB8AC3E}">
        <p14:creationId xmlns:p14="http://schemas.microsoft.com/office/powerpoint/2010/main" val="20298313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691BC6-4587-634A-931A-8804E1197F1F}" type="slidenum">
              <a:rPr lang="en-US" smtClean="0"/>
              <a:t>5</a:t>
            </a:fld>
            <a:endParaRPr lang="en-US" dirty="0"/>
          </a:p>
        </p:txBody>
      </p:sp>
    </p:spTree>
    <p:extLst>
      <p:ext uri="{BB962C8B-B14F-4D97-AF65-F5344CB8AC3E}">
        <p14:creationId xmlns:p14="http://schemas.microsoft.com/office/powerpoint/2010/main" val="20718810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0C1D3-4C40-9248-82AA-20B96A212A61}" type="slidenum">
              <a:rPr lang="en-US" smtClean="0"/>
              <a:t>6</a:t>
            </a:fld>
            <a:endParaRPr lang="en-US" dirty="0"/>
          </a:p>
        </p:txBody>
      </p:sp>
    </p:spTree>
    <p:extLst>
      <p:ext uri="{BB962C8B-B14F-4D97-AF65-F5344CB8AC3E}">
        <p14:creationId xmlns:p14="http://schemas.microsoft.com/office/powerpoint/2010/main" val="38586457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0C1D3-4C40-9248-82AA-20B96A212A61}" type="slidenum">
              <a:rPr lang="en-US" smtClean="0"/>
              <a:t>7</a:t>
            </a:fld>
            <a:endParaRPr lang="en-US" dirty="0"/>
          </a:p>
        </p:txBody>
      </p:sp>
    </p:spTree>
    <p:extLst>
      <p:ext uri="{BB962C8B-B14F-4D97-AF65-F5344CB8AC3E}">
        <p14:creationId xmlns:p14="http://schemas.microsoft.com/office/powerpoint/2010/main" val="7406248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7467" y="4343400"/>
            <a:ext cx="5486400" cy="4114800"/>
          </a:xfrm>
        </p:spPr>
        <p:txBody>
          <a:bodyPr/>
          <a:lstStyle/>
          <a:p>
            <a:endParaRPr lang="en-US" dirty="0"/>
          </a:p>
        </p:txBody>
      </p:sp>
      <p:sp>
        <p:nvSpPr>
          <p:cNvPr id="4" name="Slide Number Placeholder 3"/>
          <p:cNvSpPr>
            <a:spLocks noGrp="1"/>
          </p:cNvSpPr>
          <p:nvPr>
            <p:ph type="sldNum" sz="quarter" idx="10"/>
          </p:nvPr>
        </p:nvSpPr>
        <p:spPr/>
        <p:txBody>
          <a:bodyPr/>
          <a:lstStyle/>
          <a:p>
            <a:fld id="{98D471AB-0D9D-5E40-999D-F826657DD4AE}" type="slidenum">
              <a:rPr lang="en-US" smtClean="0"/>
              <a:t>8</a:t>
            </a:fld>
            <a:endParaRPr lang="en-US" dirty="0"/>
          </a:p>
        </p:txBody>
      </p:sp>
    </p:spTree>
    <p:extLst>
      <p:ext uri="{BB962C8B-B14F-4D97-AF65-F5344CB8AC3E}">
        <p14:creationId xmlns:p14="http://schemas.microsoft.com/office/powerpoint/2010/main" val="37436418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0C1D3-4C40-9248-82AA-20B96A212A61}" type="slidenum">
              <a:rPr lang="en-US" smtClean="0"/>
              <a:t>9</a:t>
            </a:fld>
            <a:endParaRPr lang="en-US" dirty="0"/>
          </a:p>
        </p:txBody>
      </p:sp>
    </p:spTree>
    <p:extLst>
      <p:ext uri="{BB962C8B-B14F-4D97-AF65-F5344CB8AC3E}">
        <p14:creationId xmlns:p14="http://schemas.microsoft.com/office/powerpoint/2010/main" val="4236424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4A27880-A7B2-244A-AE34-5CEE48A34811}" type="datetimeFigureOut">
              <a:rPr lang="en-US" smtClean="0"/>
              <a:t>8/19/2019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C823B5-2C4B-5F45-B245-9176901CDC5C}" type="slidenum">
              <a:rPr lang="en-US" smtClean="0"/>
              <a:t>‹#›</a:t>
            </a:fld>
            <a:endParaRPr lang="en-US" dirty="0"/>
          </a:p>
        </p:txBody>
      </p:sp>
    </p:spTree>
    <p:extLst>
      <p:ext uri="{BB962C8B-B14F-4D97-AF65-F5344CB8AC3E}">
        <p14:creationId xmlns:p14="http://schemas.microsoft.com/office/powerpoint/2010/main" val="234360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4A27880-A7B2-244A-AE34-5CEE48A34811}" type="datetimeFigureOut">
              <a:rPr lang="en-US" smtClean="0"/>
              <a:t>8/19/2019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C823B5-2C4B-5F45-B245-9176901CDC5C}" type="slidenum">
              <a:rPr lang="en-US" smtClean="0"/>
              <a:t>‹#›</a:t>
            </a:fld>
            <a:endParaRPr lang="en-US" dirty="0"/>
          </a:p>
        </p:txBody>
      </p:sp>
    </p:spTree>
    <p:extLst>
      <p:ext uri="{BB962C8B-B14F-4D97-AF65-F5344CB8AC3E}">
        <p14:creationId xmlns:p14="http://schemas.microsoft.com/office/powerpoint/2010/main" val="822889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4A27880-A7B2-244A-AE34-5CEE48A34811}" type="datetimeFigureOut">
              <a:rPr lang="en-US" smtClean="0"/>
              <a:t>8/19/2019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C823B5-2C4B-5F45-B245-9176901CDC5C}" type="slidenum">
              <a:rPr lang="en-US" smtClean="0"/>
              <a:t>‹#›</a:t>
            </a:fld>
            <a:endParaRPr lang="en-US" dirty="0"/>
          </a:p>
        </p:txBody>
      </p:sp>
    </p:spTree>
    <p:extLst>
      <p:ext uri="{BB962C8B-B14F-4D97-AF65-F5344CB8AC3E}">
        <p14:creationId xmlns:p14="http://schemas.microsoft.com/office/powerpoint/2010/main" val="323317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4A27880-A7B2-244A-AE34-5CEE48A34811}" type="datetimeFigureOut">
              <a:rPr lang="en-US" smtClean="0"/>
              <a:t>8/19/2019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C823B5-2C4B-5F45-B245-9176901CDC5C}" type="slidenum">
              <a:rPr lang="en-US" smtClean="0"/>
              <a:t>‹#›</a:t>
            </a:fld>
            <a:endParaRPr lang="en-US" dirty="0"/>
          </a:p>
        </p:txBody>
      </p:sp>
    </p:spTree>
    <p:extLst>
      <p:ext uri="{BB962C8B-B14F-4D97-AF65-F5344CB8AC3E}">
        <p14:creationId xmlns:p14="http://schemas.microsoft.com/office/powerpoint/2010/main" val="1221373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4A27880-A7B2-244A-AE34-5CEE48A34811}" type="datetimeFigureOut">
              <a:rPr lang="en-US" smtClean="0"/>
              <a:t>8/19/2019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C823B5-2C4B-5F45-B245-9176901CDC5C}" type="slidenum">
              <a:rPr lang="en-US" smtClean="0"/>
              <a:t>‹#›</a:t>
            </a:fld>
            <a:endParaRPr lang="en-US" dirty="0"/>
          </a:p>
        </p:txBody>
      </p:sp>
    </p:spTree>
    <p:extLst>
      <p:ext uri="{BB962C8B-B14F-4D97-AF65-F5344CB8AC3E}">
        <p14:creationId xmlns:p14="http://schemas.microsoft.com/office/powerpoint/2010/main" val="3426878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4A27880-A7B2-244A-AE34-5CEE48A34811}" type="datetimeFigureOut">
              <a:rPr lang="en-US" smtClean="0"/>
              <a:t>8/19/2019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C823B5-2C4B-5F45-B245-9176901CDC5C}" type="slidenum">
              <a:rPr lang="en-US" smtClean="0"/>
              <a:t>‹#›</a:t>
            </a:fld>
            <a:endParaRPr lang="en-US" dirty="0"/>
          </a:p>
        </p:txBody>
      </p:sp>
    </p:spTree>
    <p:extLst>
      <p:ext uri="{BB962C8B-B14F-4D97-AF65-F5344CB8AC3E}">
        <p14:creationId xmlns:p14="http://schemas.microsoft.com/office/powerpoint/2010/main" val="3076855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4A27880-A7B2-244A-AE34-5CEE48A34811}" type="datetimeFigureOut">
              <a:rPr lang="en-US" smtClean="0"/>
              <a:t>8/19/2019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0C823B5-2C4B-5F45-B245-9176901CDC5C}" type="slidenum">
              <a:rPr lang="en-US" smtClean="0"/>
              <a:t>‹#›</a:t>
            </a:fld>
            <a:endParaRPr lang="en-US" dirty="0"/>
          </a:p>
        </p:txBody>
      </p:sp>
    </p:spTree>
    <p:extLst>
      <p:ext uri="{BB962C8B-B14F-4D97-AF65-F5344CB8AC3E}">
        <p14:creationId xmlns:p14="http://schemas.microsoft.com/office/powerpoint/2010/main" val="536366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4A27880-A7B2-244A-AE34-5CEE48A34811}" type="datetimeFigureOut">
              <a:rPr lang="en-US" smtClean="0"/>
              <a:t>8/19/2019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0C823B5-2C4B-5F45-B245-9176901CDC5C}" type="slidenum">
              <a:rPr lang="en-US" smtClean="0"/>
              <a:t>‹#›</a:t>
            </a:fld>
            <a:endParaRPr lang="en-US" dirty="0"/>
          </a:p>
        </p:txBody>
      </p:sp>
    </p:spTree>
    <p:extLst>
      <p:ext uri="{BB962C8B-B14F-4D97-AF65-F5344CB8AC3E}">
        <p14:creationId xmlns:p14="http://schemas.microsoft.com/office/powerpoint/2010/main" val="3298832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A27880-A7B2-244A-AE34-5CEE48A34811}" type="datetimeFigureOut">
              <a:rPr lang="en-US" smtClean="0"/>
              <a:t>8/19/2019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0C823B5-2C4B-5F45-B245-9176901CDC5C}" type="slidenum">
              <a:rPr lang="en-US" smtClean="0"/>
              <a:t>‹#›</a:t>
            </a:fld>
            <a:endParaRPr lang="en-US" dirty="0"/>
          </a:p>
        </p:txBody>
      </p:sp>
    </p:spTree>
    <p:extLst>
      <p:ext uri="{BB962C8B-B14F-4D97-AF65-F5344CB8AC3E}">
        <p14:creationId xmlns:p14="http://schemas.microsoft.com/office/powerpoint/2010/main" val="20835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4A27880-A7B2-244A-AE34-5CEE48A34811}" type="datetimeFigureOut">
              <a:rPr lang="en-US" smtClean="0"/>
              <a:t>8/19/2019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C823B5-2C4B-5F45-B245-9176901CDC5C}" type="slidenum">
              <a:rPr lang="en-US" smtClean="0"/>
              <a:t>‹#›</a:t>
            </a:fld>
            <a:endParaRPr lang="en-US" dirty="0"/>
          </a:p>
        </p:txBody>
      </p:sp>
    </p:spTree>
    <p:extLst>
      <p:ext uri="{BB962C8B-B14F-4D97-AF65-F5344CB8AC3E}">
        <p14:creationId xmlns:p14="http://schemas.microsoft.com/office/powerpoint/2010/main" val="3672063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4A27880-A7B2-244A-AE34-5CEE48A34811}" type="datetimeFigureOut">
              <a:rPr lang="en-US" smtClean="0"/>
              <a:t>8/19/2019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C823B5-2C4B-5F45-B245-9176901CDC5C}" type="slidenum">
              <a:rPr lang="en-US" smtClean="0"/>
              <a:t>‹#›</a:t>
            </a:fld>
            <a:endParaRPr lang="en-US" dirty="0"/>
          </a:p>
        </p:txBody>
      </p:sp>
    </p:spTree>
    <p:extLst>
      <p:ext uri="{BB962C8B-B14F-4D97-AF65-F5344CB8AC3E}">
        <p14:creationId xmlns:p14="http://schemas.microsoft.com/office/powerpoint/2010/main" val="1212776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A27880-A7B2-244A-AE34-5CEE48A34811}" type="datetimeFigureOut">
              <a:rPr lang="en-US" smtClean="0"/>
              <a:t>8/19/2019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C823B5-2C4B-5F45-B245-9176901CDC5C}" type="slidenum">
              <a:rPr lang="en-US" smtClean="0"/>
              <a:t>‹#›</a:t>
            </a:fld>
            <a:endParaRPr lang="en-US" dirty="0"/>
          </a:p>
        </p:txBody>
      </p:sp>
    </p:spTree>
    <p:extLst>
      <p:ext uri="{BB962C8B-B14F-4D97-AF65-F5344CB8AC3E}">
        <p14:creationId xmlns:p14="http://schemas.microsoft.com/office/powerpoint/2010/main" val="11556918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30103"/>
            <a:ext cx="7772400" cy="2324100"/>
          </a:xfrm>
        </p:spPr>
        <p:txBody>
          <a:bodyPr>
            <a:normAutofit fontScale="90000"/>
          </a:bodyPr>
          <a:lstStyle/>
          <a:p>
            <a:r>
              <a:rPr lang="en-US" b="1" dirty="0">
                <a:solidFill>
                  <a:schemeClr val="tx2"/>
                </a:solidFill>
                <a:latin typeface="Lucida Sans"/>
                <a:cs typeface="Lucida Sans"/>
              </a:rPr>
              <a:t>ENO Leadership</a:t>
            </a:r>
            <a:br>
              <a:rPr lang="en-US" b="1" dirty="0">
                <a:solidFill>
                  <a:schemeClr val="tx2"/>
                </a:solidFill>
                <a:latin typeface="Lucida Sans"/>
                <a:cs typeface="Lucida Sans"/>
              </a:rPr>
            </a:br>
            <a:br>
              <a:rPr lang="en-US" b="1" dirty="0">
                <a:solidFill>
                  <a:schemeClr val="tx2"/>
                </a:solidFill>
                <a:latin typeface="Lucida Sans"/>
                <a:cs typeface="Lucida Sans"/>
              </a:rPr>
            </a:br>
            <a:r>
              <a:rPr lang="en-US" b="1" dirty="0">
                <a:solidFill>
                  <a:schemeClr val="tx2"/>
                </a:solidFill>
                <a:latin typeface="Lucida Sans"/>
                <a:cs typeface="Lucida Sans"/>
              </a:rPr>
              <a:t>Our Future is Bright Because of You</a:t>
            </a:r>
          </a:p>
        </p:txBody>
      </p:sp>
      <p:pic>
        <p:nvPicPr>
          <p:cNvPr id="5" name="Picture 4" descr="Bianco and Associat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8700" y="5054600"/>
            <a:ext cx="2770632" cy="886968"/>
          </a:xfrm>
          <a:prstGeom prst="rect">
            <a:avLst/>
          </a:prstGeom>
        </p:spPr>
      </p:pic>
      <p:sp>
        <p:nvSpPr>
          <p:cNvPr id="6" name="TextBox 5"/>
          <p:cNvSpPr txBox="1"/>
          <p:nvPr/>
        </p:nvSpPr>
        <p:spPr>
          <a:xfrm>
            <a:off x="4978400" y="5422900"/>
            <a:ext cx="3365500" cy="523220"/>
          </a:xfrm>
          <a:prstGeom prst="rect">
            <a:avLst/>
          </a:prstGeom>
          <a:noFill/>
        </p:spPr>
        <p:txBody>
          <a:bodyPr wrap="square" rtlCol="0">
            <a:spAutoFit/>
          </a:bodyPr>
          <a:lstStyle/>
          <a:p>
            <a:r>
              <a:rPr lang="en-US" sz="2800" b="1" dirty="0">
                <a:solidFill>
                  <a:srgbClr val="1F497D"/>
                </a:solidFill>
                <a:latin typeface="Lucida Sans"/>
                <a:cs typeface="Lucida Sans"/>
              </a:rPr>
              <a:t>August 14, 2019</a:t>
            </a:r>
          </a:p>
        </p:txBody>
      </p:sp>
    </p:spTree>
    <p:extLst>
      <p:ext uri="{BB962C8B-B14F-4D97-AF65-F5344CB8AC3E}">
        <p14:creationId xmlns:p14="http://schemas.microsoft.com/office/powerpoint/2010/main" val="2396414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97786"/>
            <a:ext cx="8042276" cy="719077"/>
          </a:xfrm>
        </p:spPr>
        <p:txBody>
          <a:bodyPr>
            <a:noAutofit/>
          </a:bodyPr>
          <a:lstStyle/>
          <a:p>
            <a:r>
              <a:rPr lang="en-US" b="1" dirty="0">
                <a:solidFill>
                  <a:schemeClr val="tx2"/>
                </a:solidFill>
                <a:latin typeface="Lucida Sans"/>
                <a:cs typeface="Lucida Sans"/>
              </a:rPr>
              <a:t> Leadership Priorities</a:t>
            </a:r>
          </a:p>
        </p:txBody>
      </p:sp>
      <p:sp>
        <p:nvSpPr>
          <p:cNvPr id="3" name="Content Placeholder 2"/>
          <p:cNvSpPr>
            <a:spLocks noGrp="1"/>
          </p:cNvSpPr>
          <p:nvPr>
            <p:ph idx="1"/>
          </p:nvPr>
        </p:nvSpPr>
        <p:spPr>
          <a:xfrm>
            <a:off x="455613" y="1382485"/>
            <a:ext cx="8252958" cy="4844144"/>
          </a:xfrm>
        </p:spPr>
        <p:txBody>
          <a:bodyPr>
            <a:noAutofit/>
          </a:bodyPr>
          <a:lstStyle/>
          <a:p>
            <a:pPr>
              <a:buClr>
                <a:schemeClr val="accent1"/>
              </a:buClr>
              <a:buSzPct val="125000"/>
            </a:pPr>
            <a:r>
              <a:rPr lang="en-US" sz="2800" dirty="0">
                <a:latin typeface="Lucida Sans"/>
                <a:cs typeface="Lucida Sans"/>
              </a:rPr>
              <a:t>Safety, Safety, Safety!!!</a:t>
            </a:r>
          </a:p>
          <a:p>
            <a:pPr>
              <a:buClr>
                <a:schemeClr val="accent1"/>
              </a:buClr>
              <a:buSzPct val="125000"/>
            </a:pPr>
            <a:r>
              <a:rPr lang="en-US" sz="2800" dirty="0">
                <a:latin typeface="Lucida Sans"/>
                <a:cs typeface="Lucida Sans"/>
              </a:rPr>
              <a:t>Profit, revenue growth &amp; positioning the organization to be competitive for the future</a:t>
            </a:r>
          </a:p>
          <a:p>
            <a:pPr marL="0" indent="0">
              <a:lnSpc>
                <a:spcPts val="1000"/>
              </a:lnSpc>
              <a:spcBef>
                <a:spcPts val="0"/>
              </a:spcBef>
              <a:buClr>
                <a:schemeClr val="accent1"/>
              </a:buClr>
              <a:buSzPct val="125000"/>
              <a:buNone/>
            </a:pPr>
            <a:endParaRPr lang="en-US" sz="2800" dirty="0">
              <a:latin typeface="Lucida Sans"/>
              <a:cs typeface="Lucida Sans"/>
            </a:endParaRPr>
          </a:p>
          <a:p>
            <a:pPr>
              <a:buClr>
                <a:schemeClr val="accent1"/>
              </a:buClr>
              <a:buSzPct val="125000"/>
            </a:pPr>
            <a:r>
              <a:rPr lang="en-US" sz="2800" dirty="0">
                <a:latin typeface="Lucida Sans"/>
                <a:cs typeface="Lucida Sans"/>
              </a:rPr>
              <a:t>Product, cyber and personnel security</a:t>
            </a:r>
          </a:p>
          <a:p>
            <a:pPr marL="0" indent="0">
              <a:lnSpc>
                <a:spcPts val="1000"/>
              </a:lnSpc>
              <a:spcBef>
                <a:spcPts val="0"/>
              </a:spcBef>
              <a:buClr>
                <a:schemeClr val="accent1"/>
              </a:buClr>
              <a:buSzPct val="125000"/>
              <a:buNone/>
            </a:pPr>
            <a:endParaRPr lang="en-US" sz="2800" dirty="0">
              <a:latin typeface="Lucida Sans"/>
              <a:cs typeface="Lucida Sans"/>
            </a:endParaRPr>
          </a:p>
          <a:p>
            <a:pPr>
              <a:buClr>
                <a:schemeClr val="accent1"/>
              </a:buClr>
              <a:buSzPct val="125000"/>
            </a:pPr>
            <a:r>
              <a:rPr lang="en-US" sz="2800" dirty="0">
                <a:latin typeface="Lucida Sans"/>
                <a:cs typeface="Lucida Sans"/>
              </a:rPr>
              <a:t>Developing tomorrow’s leaders</a:t>
            </a:r>
          </a:p>
          <a:p>
            <a:pPr marL="0" indent="0">
              <a:lnSpc>
                <a:spcPts val="1000"/>
              </a:lnSpc>
              <a:spcBef>
                <a:spcPts val="0"/>
              </a:spcBef>
              <a:buClr>
                <a:schemeClr val="accent1"/>
              </a:buClr>
              <a:buSzPct val="125000"/>
              <a:buNone/>
            </a:pPr>
            <a:endParaRPr lang="en-US" sz="2800" dirty="0">
              <a:latin typeface="Lucida Sans"/>
              <a:cs typeface="Lucida Sans"/>
            </a:endParaRPr>
          </a:p>
          <a:p>
            <a:pPr>
              <a:buClr>
                <a:schemeClr val="accent1"/>
              </a:buClr>
              <a:buSzPct val="125000"/>
            </a:pPr>
            <a:r>
              <a:rPr lang="en-US" sz="2800" dirty="0">
                <a:latin typeface="Lucida Sans"/>
                <a:cs typeface="Lucida Sans"/>
              </a:rPr>
              <a:t>Analytics: Using data to drive better performance</a:t>
            </a:r>
          </a:p>
          <a:p>
            <a:pPr marL="0" indent="0">
              <a:lnSpc>
                <a:spcPts val="1000"/>
              </a:lnSpc>
              <a:spcBef>
                <a:spcPts val="0"/>
              </a:spcBef>
              <a:buClr>
                <a:schemeClr val="accent1"/>
              </a:buClr>
              <a:buSzPct val="125000"/>
              <a:buNone/>
            </a:pPr>
            <a:endParaRPr lang="en-US" sz="2800" dirty="0">
              <a:latin typeface="Lucida Sans"/>
              <a:cs typeface="Lucida Sans"/>
            </a:endParaRPr>
          </a:p>
          <a:p>
            <a:pPr>
              <a:buClr>
                <a:schemeClr val="accent1"/>
              </a:buClr>
              <a:buSzPct val="125000"/>
            </a:pPr>
            <a:r>
              <a:rPr lang="en-US" sz="2800" dirty="0">
                <a:latin typeface="Lucida Sans"/>
                <a:cs typeface="Lucida Sans"/>
              </a:rPr>
              <a:t>Moving the culture needle </a:t>
            </a:r>
          </a:p>
          <a:p>
            <a:pPr marL="0" indent="0">
              <a:buNone/>
            </a:pPr>
            <a:endParaRPr lang="en-US" dirty="0"/>
          </a:p>
        </p:txBody>
      </p:sp>
    </p:spTree>
    <p:extLst>
      <p:ext uri="{BB962C8B-B14F-4D97-AF65-F5344CB8AC3E}">
        <p14:creationId xmlns:p14="http://schemas.microsoft.com/office/powerpoint/2010/main" val="4204274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885836"/>
          </a:xfrm>
        </p:spPr>
        <p:txBody>
          <a:bodyPr>
            <a:normAutofit/>
          </a:bodyPr>
          <a:lstStyle/>
          <a:p>
            <a:r>
              <a:rPr lang="en-US" b="1" dirty="0">
                <a:solidFill>
                  <a:schemeClr val="tx2"/>
                </a:solidFill>
                <a:latin typeface="Lucida Sans"/>
                <a:cs typeface="Lucida Sans"/>
              </a:rPr>
              <a:t>So where do you fit in? </a:t>
            </a:r>
            <a:endParaRPr lang="en-US" dirty="0">
              <a:solidFill>
                <a:schemeClr val="tx2"/>
              </a:solidFill>
              <a:latin typeface="Lucida Sans"/>
              <a:cs typeface="Lucida Sans"/>
            </a:endParaRPr>
          </a:p>
        </p:txBody>
      </p:sp>
      <p:sp>
        <p:nvSpPr>
          <p:cNvPr id="3" name="Content Placeholder 2"/>
          <p:cNvSpPr>
            <a:spLocks noGrp="1"/>
          </p:cNvSpPr>
          <p:nvPr>
            <p:ph idx="1"/>
          </p:nvPr>
        </p:nvSpPr>
        <p:spPr>
          <a:xfrm>
            <a:off x="549275" y="1286933"/>
            <a:ext cx="8042276" cy="4955249"/>
          </a:xfrm>
        </p:spPr>
        <p:txBody>
          <a:bodyPr>
            <a:noAutofit/>
          </a:bodyPr>
          <a:lstStyle/>
          <a:p>
            <a:pPr>
              <a:buClr>
                <a:schemeClr val="tx2"/>
              </a:buClr>
              <a:buSzPct val="125000"/>
            </a:pPr>
            <a:r>
              <a:rPr lang="en-US" sz="2800" dirty="0">
                <a:latin typeface="Lucida Sans"/>
                <a:cs typeface="Lucida Sans"/>
              </a:rPr>
              <a:t>Balance between compliance &amp; commitment</a:t>
            </a:r>
          </a:p>
          <a:p>
            <a:pPr marL="0" indent="0">
              <a:lnSpc>
                <a:spcPts val="1000"/>
              </a:lnSpc>
              <a:spcBef>
                <a:spcPts val="0"/>
              </a:spcBef>
              <a:buClr>
                <a:schemeClr val="tx2"/>
              </a:buClr>
              <a:buSzPct val="125000"/>
              <a:buNone/>
            </a:pPr>
            <a:endParaRPr lang="en-US" sz="2800" dirty="0">
              <a:latin typeface="Lucida Sans"/>
              <a:cs typeface="Lucida Sans"/>
            </a:endParaRPr>
          </a:p>
          <a:p>
            <a:pPr>
              <a:buClr>
                <a:schemeClr val="tx2"/>
              </a:buClr>
              <a:buSzPct val="125000"/>
            </a:pPr>
            <a:r>
              <a:rPr lang="en-US" sz="2800" dirty="0">
                <a:latin typeface="Lucida Sans"/>
                <a:cs typeface="Lucida Sans"/>
              </a:rPr>
              <a:t>Partner &amp; driving force in moving culture</a:t>
            </a:r>
          </a:p>
          <a:p>
            <a:pPr marL="0" indent="0">
              <a:lnSpc>
                <a:spcPts val="1000"/>
              </a:lnSpc>
              <a:spcBef>
                <a:spcPts val="0"/>
              </a:spcBef>
              <a:buClr>
                <a:schemeClr val="tx2"/>
              </a:buClr>
              <a:buSzPct val="125000"/>
              <a:buNone/>
            </a:pPr>
            <a:endParaRPr lang="en-US" sz="2800" dirty="0">
              <a:latin typeface="Lucida Sans"/>
              <a:cs typeface="Lucida Sans"/>
            </a:endParaRPr>
          </a:p>
          <a:p>
            <a:pPr>
              <a:buClr>
                <a:schemeClr val="tx2"/>
              </a:buClr>
              <a:buSzPct val="125000"/>
            </a:pPr>
            <a:r>
              <a:rPr lang="en-US" sz="2800" dirty="0">
                <a:latin typeface="Lucida Sans"/>
                <a:cs typeface="Lucida Sans"/>
              </a:rPr>
              <a:t>Connecting people</a:t>
            </a:r>
          </a:p>
          <a:p>
            <a:pPr marL="0" indent="0">
              <a:lnSpc>
                <a:spcPts val="1000"/>
              </a:lnSpc>
              <a:spcBef>
                <a:spcPts val="0"/>
              </a:spcBef>
              <a:buClr>
                <a:schemeClr val="tx2"/>
              </a:buClr>
              <a:buSzPct val="125000"/>
              <a:buNone/>
            </a:pPr>
            <a:endParaRPr lang="en-US" sz="2800" dirty="0">
              <a:latin typeface="Lucida Sans"/>
              <a:cs typeface="Lucida Sans"/>
            </a:endParaRPr>
          </a:p>
          <a:p>
            <a:pPr>
              <a:buClr>
                <a:schemeClr val="tx2"/>
              </a:buClr>
              <a:buSzPct val="125000"/>
            </a:pPr>
            <a:r>
              <a:rPr lang="en-US" sz="2800" dirty="0">
                <a:latin typeface="Lucida Sans"/>
                <a:cs typeface="Lucida Sans"/>
              </a:rPr>
              <a:t>Concentrating on behavioral reliability</a:t>
            </a:r>
          </a:p>
          <a:p>
            <a:pPr marL="0" indent="0">
              <a:lnSpc>
                <a:spcPts val="1000"/>
              </a:lnSpc>
              <a:spcBef>
                <a:spcPts val="0"/>
              </a:spcBef>
              <a:buClr>
                <a:schemeClr val="tx2"/>
              </a:buClr>
              <a:buSzPct val="125000"/>
              <a:buNone/>
            </a:pPr>
            <a:endParaRPr lang="en-US" sz="2800" dirty="0">
              <a:latin typeface="Lucida Sans"/>
              <a:cs typeface="Lucida Sans"/>
            </a:endParaRPr>
          </a:p>
          <a:p>
            <a:pPr>
              <a:buClr>
                <a:schemeClr val="tx2"/>
              </a:buClr>
              <a:buSzPct val="125000"/>
            </a:pPr>
            <a:r>
              <a:rPr lang="en-US" sz="2800" dirty="0">
                <a:latin typeface="Lucida Sans"/>
                <a:cs typeface="Lucida Sans"/>
              </a:rPr>
              <a:t>Getting people to do the </a:t>
            </a:r>
            <a:r>
              <a:rPr lang="en-US" sz="2800" b="1" dirty="0">
                <a:latin typeface="Lucida Sans"/>
                <a:cs typeface="Lucida Sans"/>
              </a:rPr>
              <a:t>right thing</a:t>
            </a:r>
            <a:r>
              <a:rPr lang="en-US" sz="2800" dirty="0">
                <a:latin typeface="Lucida Sans"/>
                <a:cs typeface="Lucida Sans"/>
              </a:rPr>
              <a:t>, at the </a:t>
            </a:r>
            <a:r>
              <a:rPr lang="en-US" sz="2800" b="1" dirty="0">
                <a:latin typeface="Lucida Sans"/>
                <a:cs typeface="Lucida Sans"/>
              </a:rPr>
              <a:t>right time</a:t>
            </a:r>
            <a:r>
              <a:rPr lang="en-US" sz="2800" dirty="0">
                <a:latin typeface="Lucida Sans"/>
                <a:cs typeface="Lucida Sans"/>
              </a:rPr>
              <a:t>, the </a:t>
            </a:r>
            <a:r>
              <a:rPr lang="en-US" sz="2800" b="1" dirty="0">
                <a:latin typeface="Lucida Sans"/>
                <a:cs typeface="Lucida Sans"/>
              </a:rPr>
              <a:t>right way</a:t>
            </a:r>
            <a:r>
              <a:rPr lang="en-US" sz="2800" dirty="0">
                <a:latin typeface="Lucida Sans"/>
                <a:cs typeface="Lucida Sans"/>
              </a:rPr>
              <a:t>, for the </a:t>
            </a:r>
            <a:r>
              <a:rPr lang="en-US" sz="2800" b="1" dirty="0">
                <a:latin typeface="Lucida Sans"/>
                <a:cs typeface="Lucida Sans"/>
              </a:rPr>
              <a:t>right reason</a:t>
            </a:r>
          </a:p>
          <a:p>
            <a:pPr marL="0" indent="0">
              <a:lnSpc>
                <a:spcPts val="1000"/>
              </a:lnSpc>
              <a:spcBef>
                <a:spcPts val="0"/>
              </a:spcBef>
              <a:buClr>
                <a:schemeClr val="tx2"/>
              </a:buClr>
              <a:buSzPct val="125000"/>
              <a:buNone/>
            </a:pPr>
            <a:endParaRPr lang="en-US" sz="2800" dirty="0">
              <a:latin typeface="Lucida Sans"/>
              <a:cs typeface="Lucida Sans"/>
            </a:endParaRPr>
          </a:p>
          <a:p>
            <a:pPr>
              <a:buClr>
                <a:schemeClr val="tx2"/>
              </a:buClr>
              <a:buSzPct val="125000"/>
            </a:pPr>
            <a:r>
              <a:rPr lang="en-US" sz="2800" dirty="0">
                <a:latin typeface="Lucida Sans"/>
                <a:cs typeface="Lucida Sans"/>
              </a:rPr>
              <a:t>Be a change agent</a:t>
            </a:r>
          </a:p>
          <a:p>
            <a:pPr marL="0" indent="0">
              <a:buNone/>
            </a:pPr>
            <a:endParaRPr lang="en-US" sz="2800" dirty="0">
              <a:latin typeface="Lucida Sans"/>
              <a:cs typeface="Lucida Sans"/>
            </a:endParaRPr>
          </a:p>
          <a:p>
            <a:endParaRPr lang="en-US" dirty="0">
              <a:latin typeface="Lucida Sans"/>
              <a:cs typeface="Lucida Sans"/>
            </a:endParaRPr>
          </a:p>
        </p:txBody>
      </p:sp>
    </p:spTree>
    <p:extLst>
      <p:ext uri="{BB962C8B-B14F-4D97-AF65-F5344CB8AC3E}">
        <p14:creationId xmlns:p14="http://schemas.microsoft.com/office/powerpoint/2010/main" val="33273335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3"/>
          <a:srcRect l="-5162" r="-5162"/>
          <a:stretch>
            <a:fillRect/>
          </a:stretch>
        </p:blipFill>
        <p:spPr>
          <a:xfrm>
            <a:off x="0" y="390753"/>
            <a:ext cx="9295380" cy="6154340"/>
          </a:xfrm>
        </p:spPr>
      </p:pic>
      <p:sp>
        <p:nvSpPr>
          <p:cNvPr id="2" name="TextBox 1"/>
          <p:cNvSpPr txBox="1"/>
          <p:nvPr/>
        </p:nvSpPr>
        <p:spPr>
          <a:xfrm>
            <a:off x="354159" y="1223960"/>
            <a:ext cx="2231636" cy="646331"/>
          </a:xfrm>
          <a:prstGeom prst="rect">
            <a:avLst/>
          </a:prstGeom>
          <a:noFill/>
        </p:spPr>
        <p:txBody>
          <a:bodyPr wrap="square" rtlCol="0">
            <a:spAutoFit/>
          </a:bodyPr>
          <a:lstStyle/>
          <a:p>
            <a:r>
              <a:rPr lang="en-US" dirty="0">
                <a:latin typeface="Lucida Sans"/>
                <a:cs typeface="Lucida Sans"/>
              </a:rPr>
              <a:t>SYSTEMS AND PROCEDURES </a:t>
            </a:r>
          </a:p>
        </p:txBody>
      </p:sp>
      <p:sp>
        <p:nvSpPr>
          <p:cNvPr id="3" name="TextBox 2"/>
          <p:cNvSpPr txBox="1"/>
          <p:nvPr/>
        </p:nvSpPr>
        <p:spPr>
          <a:xfrm>
            <a:off x="1514756" y="550782"/>
            <a:ext cx="1621860" cy="369332"/>
          </a:xfrm>
          <a:prstGeom prst="rect">
            <a:avLst/>
          </a:prstGeom>
          <a:noFill/>
        </p:spPr>
        <p:txBody>
          <a:bodyPr wrap="square" rtlCol="0">
            <a:spAutoFit/>
          </a:bodyPr>
          <a:lstStyle/>
          <a:p>
            <a:r>
              <a:rPr lang="en-US" dirty="0">
                <a:latin typeface="Lucida Sans"/>
                <a:cs typeface="Lucida Sans"/>
              </a:rPr>
              <a:t>STRATEGY</a:t>
            </a:r>
          </a:p>
        </p:txBody>
      </p:sp>
      <p:sp>
        <p:nvSpPr>
          <p:cNvPr id="4" name="TextBox 3"/>
          <p:cNvSpPr txBox="1"/>
          <p:nvPr/>
        </p:nvSpPr>
        <p:spPr>
          <a:xfrm>
            <a:off x="6227329" y="550782"/>
            <a:ext cx="1683063" cy="369332"/>
          </a:xfrm>
          <a:prstGeom prst="rect">
            <a:avLst/>
          </a:prstGeom>
          <a:noFill/>
        </p:spPr>
        <p:txBody>
          <a:bodyPr wrap="square" rtlCol="0">
            <a:spAutoFit/>
          </a:bodyPr>
          <a:lstStyle/>
          <a:p>
            <a:r>
              <a:rPr lang="en-US" dirty="0">
                <a:latin typeface="Lucida Sans"/>
                <a:cs typeface="Lucida Sans"/>
              </a:rPr>
              <a:t>BEHAVIORS</a:t>
            </a:r>
          </a:p>
        </p:txBody>
      </p:sp>
      <p:sp>
        <p:nvSpPr>
          <p:cNvPr id="5" name="TextBox 4"/>
          <p:cNvSpPr txBox="1"/>
          <p:nvPr/>
        </p:nvSpPr>
        <p:spPr>
          <a:xfrm>
            <a:off x="872132" y="5308926"/>
            <a:ext cx="1392352" cy="369332"/>
          </a:xfrm>
          <a:prstGeom prst="rect">
            <a:avLst/>
          </a:prstGeom>
          <a:noFill/>
        </p:spPr>
        <p:txBody>
          <a:bodyPr wrap="square" rtlCol="0">
            <a:spAutoFit/>
          </a:bodyPr>
          <a:lstStyle/>
          <a:p>
            <a:r>
              <a:rPr lang="en-US" dirty="0">
                <a:latin typeface="Lucida Sans"/>
                <a:cs typeface="Lucida Sans"/>
              </a:rPr>
              <a:t>VALUES</a:t>
            </a:r>
          </a:p>
        </p:txBody>
      </p:sp>
      <p:sp>
        <p:nvSpPr>
          <p:cNvPr id="7" name="TextBox 6"/>
          <p:cNvSpPr txBox="1"/>
          <p:nvPr/>
        </p:nvSpPr>
        <p:spPr>
          <a:xfrm>
            <a:off x="872131" y="5966802"/>
            <a:ext cx="2784703" cy="369332"/>
          </a:xfrm>
          <a:prstGeom prst="rect">
            <a:avLst/>
          </a:prstGeom>
          <a:noFill/>
        </p:spPr>
        <p:txBody>
          <a:bodyPr wrap="square" rtlCol="0">
            <a:spAutoFit/>
          </a:bodyPr>
          <a:lstStyle/>
          <a:p>
            <a:r>
              <a:rPr lang="en-US" dirty="0">
                <a:latin typeface="Lucida Sans"/>
                <a:cs typeface="Lucida Sans"/>
              </a:rPr>
              <a:t>ATTITUDES &amp; BELIEFS</a:t>
            </a:r>
          </a:p>
        </p:txBody>
      </p:sp>
      <p:sp>
        <p:nvSpPr>
          <p:cNvPr id="8" name="TextBox 7"/>
          <p:cNvSpPr txBox="1"/>
          <p:nvPr/>
        </p:nvSpPr>
        <p:spPr>
          <a:xfrm>
            <a:off x="5431707" y="5951511"/>
            <a:ext cx="2830604" cy="369332"/>
          </a:xfrm>
          <a:prstGeom prst="rect">
            <a:avLst/>
          </a:prstGeom>
          <a:noFill/>
        </p:spPr>
        <p:txBody>
          <a:bodyPr wrap="square" rtlCol="0">
            <a:spAutoFit/>
          </a:bodyPr>
          <a:lstStyle/>
          <a:p>
            <a:r>
              <a:rPr lang="en-US" dirty="0">
                <a:latin typeface="Lucida Sans"/>
                <a:cs typeface="Lucida Sans"/>
              </a:rPr>
              <a:t>LEADERSHIP STYLE</a:t>
            </a:r>
          </a:p>
        </p:txBody>
      </p:sp>
      <p:sp>
        <p:nvSpPr>
          <p:cNvPr id="9" name="TextBox 8"/>
          <p:cNvSpPr txBox="1"/>
          <p:nvPr/>
        </p:nvSpPr>
        <p:spPr>
          <a:xfrm>
            <a:off x="6365051" y="5186533"/>
            <a:ext cx="2371594" cy="646331"/>
          </a:xfrm>
          <a:prstGeom prst="rect">
            <a:avLst/>
          </a:prstGeom>
          <a:noFill/>
        </p:spPr>
        <p:txBody>
          <a:bodyPr wrap="square" rtlCol="0">
            <a:spAutoFit/>
          </a:bodyPr>
          <a:lstStyle/>
          <a:p>
            <a:pPr algn="ctr"/>
            <a:r>
              <a:rPr lang="en-US" dirty="0">
                <a:latin typeface="Lucida Sans"/>
                <a:cs typeface="Lucida Sans"/>
              </a:rPr>
              <a:t>SHARED ASSUMPTIONS</a:t>
            </a:r>
          </a:p>
        </p:txBody>
      </p:sp>
      <p:sp>
        <p:nvSpPr>
          <p:cNvPr id="10" name="TextBox 9"/>
          <p:cNvSpPr txBox="1"/>
          <p:nvPr/>
        </p:nvSpPr>
        <p:spPr>
          <a:xfrm>
            <a:off x="7267776" y="1223960"/>
            <a:ext cx="1560657" cy="369332"/>
          </a:xfrm>
          <a:prstGeom prst="rect">
            <a:avLst/>
          </a:prstGeom>
          <a:noFill/>
        </p:spPr>
        <p:txBody>
          <a:bodyPr wrap="square" rtlCol="0">
            <a:spAutoFit/>
          </a:bodyPr>
          <a:lstStyle/>
          <a:p>
            <a:r>
              <a:rPr lang="en-US" dirty="0">
                <a:latin typeface="Lucida Sans"/>
                <a:cs typeface="Lucida Sans"/>
              </a:rPr>
              <a:t>GOALS</a:t>
            </a:r>
          </a:p>
        </p:txBody>
      </p:sp>
    </p:spTree>
    <p:extLst>
      <p:ext uri="{BB962C8B-B14F-4D97-AF65-F5344CB8AC3E}">
        <p14:creationId xmlns:p14="http://schemas.microsoft.com/office/powerpoint/2010/main" val="4210269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9508" y="107577"/>
            <a:ext cx="8661085" cy="796038"/>
          </a:xfrm>
        </p:spPr>
        <p:txBody>
          <a:bodyPr>
            <a:normAutofit/>
          </a:bodyPr>
          <a:lstStyle/>
          <a:p>
            <a:r>
              <a:rPr lang="en-US" b="1" dirty="0">
                <a:solidFill>
                  <a:schemeClr val="tx2"/>
                </a:solidFill>
                <a:latin typeface="Lucida Sans" panose="020B0602030504020204" pitchFamily="34" charset="77"/>
              </a:rPr>
              <a:t>You Are Key Players</a:t>
            </a:r>
          </a:p>
        </p:txBody>
      </p:sp>
      <p:sp>
        <p:nvSpPr>
          <p:cNvPr id="3" name="Content Placeholder 2"/>
          <p:cNvSpPr>
            <a:spLocks noGrp="1"/>
          </p:cNvSpPr>
          <p:nvPr>
            <p:ph idx="1"/>
          </p:nvPr>
        </p:nvSpPr>
        <p:spPr>
          <a:xfrm>
            <a:off x="446314" y="1284514"/>
            <a:ext cx="8251371" cy="5275943"/>
          </a:xfrm>
        </p:spPr>
        <p:txBody>
          <a:bodyPr>
            <a:noAutofit/>
          </a:bodyPr>
          <a:lstStyle/>
          <a:p>
            <a:pPr>
              <a:spcBef>
                <a:spcPts val="0"/>
              </a:spcBef>
              <a:buClr>
                <a:schemeClr val="accent1"/>
              </a:buClr>
              <a:buSzPct val="125000"/>
            </a:pPr>
            <a:r>
              <a:rPr lang="en-US" sz="2800" dirty="0">
                <a:latin typeface="Lucida Sans"/>
                <a:cs typeface="Lucida Sans"/>
              </a:rPr>
              <a:t>Make “behavioral reliability” a priority</a:t>
            </a:r>
          </a:p>
          <a:p>
            <a:pPr marL="0" indent="0" algn="just">
              <a:lnSpc>
                <a:spcPts val="1000"/>
              </a:lnSpc>
              <a:spcBef>
                <a:spcPts val="0"/>
              </a:spcBef>
              <a:buClr>
                <a:schemeClr val="accent1"/>
              </a:buClr>
              <a:buSzPct val="125000"/>
              <a:buNone/>
            </a:pPr>
            <a:endParaRPr lang="en-US" sz="2800" dirty="0">
              <a:latin typeface="Lucida Sans"/>
              <a:cs typeface="Lucida Sans"/>
            </a:endParaRPr>
          </a:p>
          <a:p>
            <a:pPr>
              <a:spcBef>
                <a:spcPts val="0"/>
              </a:spcBef>
              <a:buClr>
                <a:schemeClr val="accent1"/>
              </a:buClr>
              <a:buSzPct val="125000"/>
            </a:pPr>
            <a:r>
              <a:rPr lang="en-US" sz="2800" dirty="0">
                <a:latin typeface="Lucida Sans"/>
                <a:cs typeface="Lucida Sans"/>
              </a:rPr>
              <a:t>Move the organization from compliance to commitment </a:t>
            </a:r>
          </a:p>
          <a:p>
            <a:pPr>
              <a:lnSpc>
                <a:spcPts val="1000"/>
              </a:lnSpc>
              <a:spcBef>
                <a:spcPts val="0"/>
              </a:spcBef>
              <a:buClr>
                <a:schemeClr val="accent1"/>
              </a:buClr>
              <a:buSzPct val="125000"/>
            </a:pPr>
            <a:endParaRPr lang="en-US" sz="2800" dirty="0">
              <a:latin typeface="Lucida Sans"/>
              <a:cs typeface="Lucida Sans"/>
            </a:endParaRPr>
          </a:p>
          <a:p>
            <a:pPr>
              <a:spcBef>
                <a:spcPts val="0"/>
              </a:spcBef>
              <a:buClr>
                <a:schemeClr val="accent1"/>
              </a:buClr>
              <a:buSzPct val="125000"/>
            </a:pPr>
            <a:r>
              <a:rPr lang="en-US" sz="2800" dirty="0">
                <a:latin typeface="Lucida Sans"/>
                <a:cs typeface="Lucida Sans"/>
              </a:rPr>
              <a:t>Help the CEO connect leaders with values and behaviors</a:t>
            </a:r>
          </a:p>
          <a:p>
            <a:pPr>
              <a:lnSpc>
                <a:spcPts val="1000"/>
              </a:lnSpc>
              <a:spcBef>
                <a:spcPts val="0"/>
              </a:spcBef>
              <a:buClr>
                <a:schemeClr val="accent1"/>
              </a:buClr>
              <a:buSzPct val="125000"/>
            </a:pPr>
            <a:endParaRPr lang="en-US" sz="2800" dirty="0">
              <a:latin typeface="Lucida Sans"/>
              <a:cs typeface="Lucida Sans"/>
            </a:endParaRPr>
          </a:p>
          <a:p>
            <a:pPr>
              <a:spcBef>
                <a:spcPts val="0"/>
              </a:spcBef>
              <a:buClr>
                <a:schemeClr val="accent1"/>
              </a:buClr>
              <a:buSzPct val="125000"/>
            </a:pPr>
            <a:r>
              <a:rPr lang="en-US" sz="2800" dirty="0">
                <a:latin typeface="Lucida Sans"/>
                <a:cs typeface="Lucida Sans"/>
              </a:rPr>
              <a:t>Increase your skills and abilities to “see around corners”</a:t>
            </a:r>
          </a:p>
          <a:p>
            <a:pPr>
              <a:lnSpc>
                <a:spcPts val="1000"/>
              </a:lnSpc>
              <a:spcBef>
                <a:spcPts val="0"/>
              </a:spcBef>
              <a:buClr>
                <a:schemeClr val="accent1"/>
              </a:buClr>
              <a:buSzPct val="125000"/>
            </a:pPr>
            <a:endParaRPr lang="en-US" sz="2800" dirty="0">
              <a:latin typeface="Lucida Sans"/>
              <a:cs typeface="Lucida Sans"/>
            </a:endParaRPr>
          </a:p>
          <a:p>
            <a:pPr>
              <a:spcBef>
                <a:spcPts val="0"/>
              </a:spcBef>
              <a:buClr>
                <a:schemeClr val="accent1"/>
              </a:buClr>
              <a:buSzPct val="125000"/>
            </a:pPr>
            <a:r>
              <a:rPr lang="en-US" sz="2800" dirty="0">
                <a:latin typeface="Lucida Sans"/>
                <a:cs typeface="Lucida Sans"/>
              </a:rPr>
              <a:t>Do your job and 50% of the CEO’s</a:t>
            </a:r>
          </a:p>
        </p:txBody>
      </p:sp>
    </p:spTree>
    <p:extLst>
      <p:ext uri="{BB962C8B-B14F-4D97-AF65-F5344CB8AC3E}">
        <p14:creationId xmlns:p14="http://schemas.microsoft.com/office/powerpoint/2010/main" val="41843849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570" y="377133"/>
            <a:ext cx="8042276" cy="823612"/>
          </a:xfrm>
        </p:spPr>
        <p:txBody>
          <a:bodyPr>
            <a:noAutofit/>
          </a:bodyPr>
          <a:lstStyle/>
          <a:p>
            <a:r>
              <a:rPr lang="en-US" b="1" dirty="0">
                <a:solidFill>
                  <a:schemeClr val="tx2"/>
                </a:solidFill>
                <a:latin typeface="Lucida Sans"/>
                <a:cs typeface="Lucida Sans"/>
              </a:rPr>
              <a:t>Ask Yourself…</a:t>
            </a:r>
          </a:p>
        </p:txBody>
      </p:sp>
      <p:sp>
        <p:nvSpPr>
          <p:cNvPr id="3" name="Content Placeholder 2"/>
          <p:cNvSpPr>
            <a:spLocks noGrp="1"/>
          </p:cNvSpPr>
          <p:nvPr>
            <p:ph idx="1"/>
          </p:nvPr>
        </p:nvSpPr>
        <p:spPr/>
        <p:txBody>
          <a:bodyPr>
            <a:noAutofit/>
          </a:bodyPr>
          <a:lstStyle/>
          <a:p>
            <a:pPr>
              <a:lnSpc>
                <a:spcPts val="3360"/>
              </a:lnSpc>
              <a:spcBef>
                <a:spcPts val="0"/>
              </a:spcBef>
              <a:buClr>
                <a:schemeClr val="accent1"/>
              </a:buClr>
              <a:buSzPct val="125000"/>
            </a:pPr>
            <a:r>
              <a:rPr lang="en-US" sz="2800" dirty="0">
                <a:latin typeface="Lucida Sans"/>
                <a:cs typeface="Lucida Sans"/>
              </a:rPr>
              <a:t>What does our culture support? </a:t>
            </a:r>
          </a:p>
          <a:p>
            <a:pPr marL="0" indent="0">
              <a:lnSpc>
                <a:spcPts val="1000"/>
              </a:lnSpc>
              <a:spcBef>
                <a:spcPts val="0"/>
              </a:spcBef>
              <a:buClr>
                <a:schemeClr val="accent1"/>
              </a:buClr>
              <a:buSzPct val="125000"/>
              <a:buNone/>
            </a:pPr>
            <a:endParaRPr lang="en-US" sz="2800" dirty="0">
              <a:latin typeface="Lucida Sans"/>
              <a:cs typeface="Lucida Sans"/>
            </a:endParaRPr>
          </a:p>
          <a:p>
            <a:pPr marL="0" indent="0">
              <a:lnSpc>
                <a:spcPts val="1000"/>
              </a:lnSpc>
              <a:spcBef>
                <a:spcPts val="0"/>
              </a:spcBef>
              <a:buClr>
                <a:schemeClr val="accent1"/>
              </a:buClr>
              <a:buSzPct val="125000"/>
              <a:buNone/>
            </a:pPr>
            <a:endParaRPr lang="en-US" sz="2800" dirty="0">
              <a:latin typeface="Lucida Sans"/>
              <a:cs typeface="Lucida Sans"/>
            </a:endParaRPr>
          </a:p>
          <a:p>
            <a:pPr>
              <a:lnSpc>
                <a:spcPts val="3360"/>
              </a:lnSpc>
              <a:spcBef>
                <a:spcPts val="0"/>
              </a:spcBef>
              <a:buClr>
                <a:schemeClr val="accent1"/>
              </a:buClr>
              <a:buSzPct val="125000"/>
            </a:pPr>
            <a:r>
              <a:rPr lang="en-US" sz="2800" dirty="0">
                <a:latin typeface="Lucida Sans"/>
                <a:cs typeface="Lucida Sans"/>
              </a:rPr>
              <a:t>Where and how do I fit in? </a:t>
            </a:r>
          </a:p>
          <a:p>
            <a:pPr marL="0" indent="0">
              <a:lnSpc>
                <a:spcPts val="1500"/>
              </a:lnSpc>
              <a:spcBef>
                <a:spcPts val="0"/>
              </a:spcBef>
              <a:buClr>
                <a:schemeClr val="accent1"/>
              </a:buClr>
              <a:buSzPct val="125000"/>
              <a:buNone/>
            </a:pPr>
            <a:endParaRPr lang="en-US" sz="2800" dirty="0">
              <a:latin typeface="Lucida Sans"/>
              <a:cs typeface="Lucida Sans"/>
            </a:endParaRPr>
          </a:p>
          <a:p>
            <a:pPr marL="0" indent="0">
              <a:lnSpc>
                <a:spcPts val="1000"/>
              </a:lnSpc>
              <a:spcBef>
                <a:spcPts val="0"/>
              </a:spcBef>
              <a:buClr>
                <a:schemeClr val="accent1"/>
              </a:buClr>
              <a:buSzPct val="125000"/>
              <a:buNone/>
            </a:pPr>
            <a:endParaRPr lang="en-US" sz="2800" dirty="0">
              <a:latin typeface="Lucida Sans"/>
              <a:cs typeface="Lucida Sans"/>
            </a:endParaRPr>
          </a:p>
          <a:p>
            <a:pPr>
              <a:lnSpc>
                <a:spcPts val="3360"/>
              </a:lnSpc>
              <a:spcBef>
                <a:spcPts val="0"/>
              </a:spcBef>
              <a:buClr>
                <a:schemeClr val="accent1"/>
              </a:buClr>
              <a:buSzPct val="125000"/>
            </a:pPr>
            <a:r>
              <a:rPr lang="en-US" sz="2800" dirty="0">
                <a:latin typeface="Lucida Sans"/>
                <a:cs typeface="Lucida Sans"/>
              </a:rPr>
              <a:t>How do I touch the hearts &amp; minds of every co-worker?</a:t>
            </a:r>
          </a:p>
          <a:p>
            <a:pPr marL="0" indent="0">
              <a:lnSpc>
                <a:spcPts val="1500"/>
              </a:lnSpc>
              <a:spcBef>
                <a:spcPts val="0"/>
              </a:spcBef>
              <a:buClr>
                <a:schemeClr val="accent1"/>
              </a:buClr>
              <a:buSzPct val="125000"/>
              <a:buNone/>
            </a:pPr>
            <a:endParaRPr lang="en-US" sz="2800" dirty="0">
              <a:latin typeface="Lucida Sans"/>
              <a:cs typeface="Lucida Sans"/>
            </a:endParaRPr>
          </a:p>
          <a:p>
            <a:pPr marL="0" indent="0">
              <a:lnSpc>
                <a:spcPts val="1000"/>
              </a:lnSpc>
              <a:spcBef>
                <a:spcPts val="0"/>
              </a:spcBef>
              <a:buClr>
                <a:schemeClr val="accent1"/>
              </a:buClr>
              <a:buSzPct val="125000"/>
              <a:buNone/>
            </a:pPr>
            <a:endParaRPr lang="en-US" sz="2800" dirty="0">
              <a:latin typeface="Lucida Sans"/>
              <a:cs typeface="Lucida Sans"/>
            </a:endParaRPr>
          </a:p>
          <a:p>
            <a:pPr>
              <a:lnSpc>
                <a:spcPts val="3360"/>
              </a:lnSpc>
              <a:spcBef>
                <a:spcPts val="0"/>
              </a:spcBef>
              <a:buClr>
                <a:schemeClr val="accent1"/>
              </a:buClr>
              <a:buSzPct val="125000"/>
            </a:pPr>
            <a:r>
              <a:rPr lang="en-US" sz="2800" dirty="0">
                <a:latin typeface="Lucida Sans"/>
                <a:cs typeface="Lucida Sans"/>
              </a:rPr>
              <a:t>Where am I going?</a:t>
            </a:r>
          </a:p>
          <a:p>
            <a:pPr marL="0" indent="0">
              <a:lnSpc>
                <a:spcPts val="1500"/>
              </a:lnSpc>
              <a:spcBef>
                <a:spcPts val="0"/>
              </a:spcBef>
              <a:buClr>
                <a:schemeClr val="accent1"/>
              </a:buClr>
              <a:buSzPct val="125000"/>
              <a:buNone/>
            </a:pPr>
            <a:endParaRPr lang="en-US" sz="2800" dirty="0">
              <a:latin typeface="Lucida Sans"/>
              <a:cs typeface="Lucida Sans"/>
            </a:endParaRPr>
          </a:p>
          <a:p>
            <a:pPr>
              <a:lnSpc>
                <a:spcPts val="1000"/>
              </a:lnSpc>
              <a:spcBef>
                <a:spcPts val="0"/>
              </a:spcBef>
              <a:buClr>
                <a:schemeClr val="accent1"/>
              </a:buClr>
              <a:buSzPct val="125000"/>
            </a:pPr>
            <a:endParaRPr lang="en-US" sz="2800" dirty="0">
              <a:latin typeface="Lucida Sans"/>
              <a:cs typeface="Lucida Sans"/>
            </a:endParaRPr>
          </a:p>
          <a:p>
            <a:pPr>
              <a:lnSpc>
                <a:spcPts val="3360"/>
              </a:lnSpc>
              <a:spcBef>
                <a:spcPts val="0"/>
              </a:spcBef>
              <a:buClr>
                <a:schemeClr val="accent1"/>
              </a:buClr>
              <a:buSzPct val="125000"/>
            </a:pPr>
            <a:r>
              <a:rPr lang="en-US" sz="2800" dirty="0">
                <a:latin typeface="Lucida Sans"/>
                <a:cs typeface="Lucida Sans"/>
              </a:rPr>
              <a:t>Am I inspiring leaders to make a difference?</a:t>
            </a:r>
          </a:p>
          <a:p>
            <a:pPr marL="0" indent="0">
              <a:lnSpc>
                <a:spcPts val="1000"/>
              </a:lnSpc>
              <a:spcBef>
                <a:spcPts val="0"/>
              </a:spcBef>
              <a:buClr>
                <a:schemeClr val="accent1"/>
              </a:buClr>
              <a:buSzPct val="125000"/>
              <a:buNone/>
            </a:pPr>
            <a:endParaRPr lang="en-US" sz="2800" dirty="0">
              <a:latin typeface="Lucida Sans"/>
              <a:cs typeface="Lucida Sans"/>
            </a:endParaRPr>
          </a:p>
          <a:p>
            <a:pPr>
              <a:lnSpc>
                <a:spcPts val="1000"/>
              </a:lnSpc>
              <a:spcBef>
                <a:spcPts val="0"/>
              </a:spcBef>
              <a:buClr>
                <a:schemeClr val="accent1"/>
              </a:buClr>
              <a:buSzPct val="125000"/>
            </a:pPr>
            <a:endParaRPr lang="en-US" sz="2800" dirty="0">
              <a:latin typeface="Lucida Sans"/>
              <a:cs typeface="Lucida Sans"/>
            </a:endParaRPr>
          </a:p>
          <a:p>
            <a:pPr>
              <a:lnSpc>
                <a:spcPts val="3360"/>
              </a:lnSpc>
              <a:spcBef>
                <a:spcPts val="0"/>
              </a:spcBef>
              <a:buClr>
                <a:schemeClr val="accent1"/>
              </a:buClr>
              <a:buSzPct val="125000"/>
            </a:pPr>
            <a:r>
              <a:rPr lang="en-US" sz="2800" dirty="0">
                <a:latin typeface="Lucida Sans"/>
                <a:cs typeface="Lucida Sans"/>
              </a:rPr>
              <a:t>What is my legacy in this organization?</a:t>
            </a:r>
          </a:p>
          <a:p>
            <a:pPr marL="0" indent="0">
              <a:buNone/>
            </a:pPr>
            <a:endParaRPr lang="en-US" dirty="0">
              <a:latin typeface="Lucida Sans"/>
              <a:cs typeface="Lucida Sans"/>
            </a:endParaRPr>
          </a:p>
          <a:p>
            <a:endParaRPr lang="en-US" dirty="0"/>
          </a:p>
          <a:p>
            <a:endParaRPr lang="en-US" dirty="0"/>
          </a:p>
        </p:txBody>
      </p:sp>
    </p:spTree>
    <p:extLst>
      <p:ext uri="{BB962C8B-B14F-4D97-AF65-F5344CB8AC3E}">
        <p14:creationId xmlns:p14="http://schemas.microsoft.com/office/powerpoint/2010/main" val="5669899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24429"/>
            <a:ext cx="8229600" cy="4525963"/>
          </a:xfrm>
        </p:spPr>
        <p:txBody>
          <a:bodyPr>
            <a:normAutofit/>
          </a:bodyPr>
          <a:lstStyle/>
          <a:p>
            <a:pPr marL="0" indent="0">
              <a:buNone/>
            </a:pPr>
            <a:endParaRPr lang="en-US" sz="3600" b="1" dirty="0">
              <a:solidFill>
                <a:schemeClr val="tx2">
                  <a:lumMod val="75000"/>
                  <a:lumOff val="25000"/>
                </a:schemeClr>
              </a:solidFill>
            </a:endParaRPr>
          </a:p>
          <a:p>
            <a:pPr marL="619125" lvl="2" indent="0">
              <a:lnSpc>
                <a:spcPct val="130000"/>
              </a:lnSpc>
              <a:buNone/>
            </a:pPr>
            <a:r>
              <a:rPr lang="en-US" sz="3400" b="1" dirty="0">
                <a:solidFill>
                  <a:schemeClr val="tx2"/>
                </a:solidFill>
                <a:latin typeface="Lucida Sans"/>
                <a:cs typeface="Lucida Sans"/>
              </a:rPr>
              <a:t>“</a:t>
            </a:r>
            <a:r>
              <a:rPr lang="en-US" sz="3600" b="1" dirty="0">
                <a:solidFill>
                  <a:schemeClr val="tx2"/>
                </a:solidFill>
                <a:latin typeface="Lucida Sans"/>
                <a:cs typeface="Lucida Sans"/>
              </a:rPr>
              <a:t>I AM NOT A PRODUCT OF MY CIRCUMSTANCES.  I AM A PRODUCT OF MY DECISIONS. </a:t>
            </a:r>
          </a:p>
          <a:p>
            <a:pPr marL="619125" lvl="2" indent="0">
              <a:lnSpc>
                <a:spcPct val="130000"/>
              </a:lnSpc>
              <a:buNone/>
            </a:pPr>
            <a:r>
              <a:rPr lang="en-US" sz="3600" dirty="0">
                <a:solidFill>
                  <a:schemeClr val="tx2"/>
                </a:solidFill>
                <a:latin typeface="Lucida Sans"/>
                <a:cs typeface="Lucida Sans"/>
              </a:rPr>
              <a:t>						</a:t>
            </a:r>
            <a:r>
              <a:rPr lang="en-US" sz="2900" i="1" dirty="0">
                <a:solidFill>
                  <a:schemeClr val="tx2"/>
                </a:solidFill>
                <a:latin typeface="Lucida Sans"/>
                <a:cs typeface="Lucida Sans"/>
              </a:rPr>
              <a:t>- Stephen Covey</a:t>
            </a:r>
            <a:endParaRPr lang="en-US" sz="2900" b="1" i="1" dirty="0">
              <a:solidFill>
                <a:schemeClr val="tx2"/>
              </a:solidFill>
              <a:latin typeface="Lucida Sans"/>
              <a:cs typeface="Lucida Sans"/>
            </a:endParaRPr>
          </a:p>
          <a:p>
            <a:pPr marL="619125" lvl="2" indent="0">
              <a:lnSpc>
                <a:spcPct val="130000"/>
              </a:lnSpc>
              <a:buNone/>
            </a:pPr>
            <a:endParaRPr lang="en-US" sz="3400" b="1" dirty="0">
              <a:solidFill>
                <a:schemeClr val="tx2">
                  <a:lumMod val="75000"/>
                  <a:lumOff val="25000"/>
                </a:schemeClr>
              </a:solidFill>
              <a:latin typeface="Lucida Sans"/>
              <a:cs typeface="Lucida Sans"/>
            </a:endParaRPr>
          </a:p>
          <a:p>
            <a:pPr marL="619125" lvl="2" indent="0">
              <a:lnSpc>
                <a:spcPct val="130000"/>
              </a:lnSpc>
              <a:buNone/>
            </a:pPr>
            <a:endParaRPr lang="en-US" sz="3400" b="1" dirty="0">
              <a:solidFill>
                <a:schemeClr val="tx2">
                  <a:lumMod val="75000"/>
                  <a:lumOff val="25000"/>
                </a:schemeClr>
              </a:solidFill>
              <a:latin typeface="Lucida Sans"/>
              <a:cs typeface="Lucida Sans"/>
            </a:endParaRPr>
          </a:p>
        </p:txBody>
      </p:sp>
    </p:spTree>
    <p:extLst>
      <p:ext uri="{BB962C8B-B14F-4D97-AF65-F5344CB8AC3E}">
        <p14:creationId xmlns:p14="http://schemas.microsoft.com/office/powerpoint/2010/main" val="9807682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08344-9002-9641-BCD6-0132FF096F38}"/>
              </a:ext>
            </a:extLst>
          </p:cNvPr>
          <p:cNvSpPr>
            <a:spLocks noGrp="1"/>
          </p:cNvSpPr>
          <p:nvPr>
            <p:ph type="ctrTitle"/>
          </p:nvPr>
        </p:nvSpPr>
        <p:spPr/>
        <p:txBody>
          <a:bodyPr/>
          <a:lstStyle/>
          <a:p>
            <a:r>
              <a:rPr lang="en-US" dirty="0">
                <a:solidFill>
                  <a:schemeClr val="tx2"/>
                </a:solidFill>
                <a:latin typeface="Lucida Sans" panose="020B0602030504020204" pitchFamily="34" charset="77"/>
              </a:rPr>
              <a:t>Questions &amp; Answers</a:t>
            </a:r>
          </a:p>
        </p:txBody>
      </p:sp>
    </p:spTree>
    <p:extLst>
      <p:ext uri="{BB962C8B-B14F-4D97-AF65-F5344CB8AC3E}">
        <p14:creationId xmlns:p14="http://schemas.microsoft.com/office/powerpoint/2010/main" val="9363079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p:cNvSpPr txBox="1"/>
          <p:nvPr/>
        </p:nvSpPr>
        <p:spPr>
          <a:xfrm>
            <a:off x="657924" y="489584"/>
            <a:ext cx="7956293" cy="5295809"/>
          </a:xfrm>
          <a:prstGeom prst="rect">
            <a:avLst/>
          </a:prstGeom>
          <a:noFill/>
        </p:spPr>
        <p:txBody>
          <a:bodyPr wrap="square" rtlCol="0">
            <a:spAutoFit/>
          </a:bodyPr>
          <a:lstStyle/>
          <a:p>
            <a:pPr>
              <a:lnSpc>
                <a:spcPct val="120000"/>
              </a:lnSpc>
            </a:pPr>
            <a:r>
              <a:rPr lang="en-US" sz="3200" dirty="0">
                <a:solidFill>
                  <a:schemeClr val="tx2">
                    <a:lumMod val="75000"/>
                    <a:lumOff val="25000"/>
                  </a:schemeClr>
                </a:solidFill>
                <a:latin typeface="Lucida Sans"/>
                <a:cs typeface="Lucida Sans"/>
              </a:rPr>
              <a:t>“THE DAY SOLDIERS STOP BRINGING YOU THEIR PROBLEMS IS THE DAY YOU HAVE STOPPED LEADING THEM.  </a:t>
            </a:r>
          </a:p>
          <a:p>
            <a:pPr>
              <a:lnSpc>
                <a:spcPct val="50000"/>
              </a:lnSpc>
            </a:pPr>
            <a:endParaRPr lang="en-US" sz="3200" dirty="0">
              <a:solidFill>
                <a:schemeClr val="tx2">
                  <a:lumMod val="75000"/>
                  <a:lumOff val="25000"/>
                </a:schemeClr>
              </a:solidFill>
              <a:latin typeface="Lucida Sans"/>
              <a:cs typeface="Lucida Sans"/>
            </a:endParaRPr>
          </a:p>
          <a:p>
            <a:pPr>
              <a:lnSpc>
                <a:spcPct val="120000"/>
              </a:lnSpc>
            </a:pPr>
            <a:r>
              <a:rPr lang="en-US" sz="3200" dirty="0">
                <a:solidFill>
                  <a:schemeClr val="tx2">
                    <a:lumMod val="75000"/>
                    <a:lumOff val="25000"/>
                  </a:schemeClr>
                </a:solidFill>
                <a:latin typeface="Lucida Sans"/>
                <a:cs typeface="Lucida Sans"/>
              </a:rPr>
              <a:t>THEY HAVE EITHER LOST CONFIDENCE THAT YOU CAN HELP THEM OR CONCLUDED THAT YOU DO NOT CARE.  </a:t>
            </a:r>
          </a:p>
          <a:p>
            <a:pPr>
              <a:lnSpc>
                <a:spcPct val="50000"/>
              </a:lnSpc>
            </a:pPr>
            <a:endParaRPr lang="en-US" sz="3200" dirty="0">
              <a:solidFill>
                <a:schemeClr val="tx2">
                  <a:lumMod val="75000"/>
                  <a:lumOff val="25000"/>
                </a:schemeClr>
              </a:solidFill>
              <a:latin typeface="Lucida Sans"/>
              <a:cs typeface="Lucida Sans"/>
            </a:endParaRPr>
          </a:p>
          <a:p>
            <a:pPr>
              <a:lnSpc>
                <a:spcPct val="120000"/>
              </a:lnSpc>
            </a:pPr>
            <a:r>
              <a:rPr lang="en-US" sz="3200" dirty="0">
                <a:solidFill>
                  <a:schemeClr val="tx2">
                    <a:lumMod val="75000"/>
                    <a:lumOff val="25000"/>
                  </a:schemeClr>
                </a:solidFill>
                <a:latin typeface="Lucida Sans"/>
                <a:cs typeface="Lucida Sans"/>
              </a:rPr>
              <a:t>EITHER CASE IS A FAILURE OF LEADERSHIP.”               </a:t>
            </a:r>
            <a:r>
              <a:rPr lang="en-US" sz="3200" i="1" dirty="0">
                <a:solidFill>
                  <a:schemeClr val="tx2">
                    <a:lumMod val="75000"/>
                    <a:lumOff val="25000"/>
                  </a:schemeClr>
                </a:solidFill>
                <a:latin typeface="Lucida Sans"/>
                <a:cs typeface="Lucida Sans"/>
              </a:rPr>
              <a:t>- Colin Powell </a:t>
            </a:r>
          </a:p>
        </p:txBody>
      </p:sp>
    </p:spTree>
    <p:extLst>
      <p:ext uri="{BB962C8B-B14F-4D97-AF65-F5344CB8AC3E}">
        <p14:creationId xmlns:p14="http://schemas.microsoft.com/office/powerpoint/2010/main" val="429228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26819-041F-D34F-825E-0C2481BEDBA3}"/>
              </a:ext>
            </a:extLst>
          </p:cNvPr>
          <p:cNvSpPr>
            <a:spLocks noGrp="1"/>
          </p:cNvSpPr>
          <p:nvPr>
            <p:ph type="title"/>
          </p:nvPr>
        </p:nvSpPr>
        <p:spPr/>
        <p:txBody>
          <a:bodyPr/>
          <a:lstStyle/>
          <a:p>
            <a:r>
              <a:rPr lang="en-US" b="1" dirty="0">
                <a:solidFill>
                  <a:schemeClr val="tx2"/>
                </a:solidFill>
                <a:latin typeface="Lucida Sans" panose="020B0602030504020204" pitchFamily="34" charset="77"/>
              </a:rPr>
              <a:t>How Did I Get Here</a:t>
            </a:r>
          </a:p>
        </p:txBody>
      </p:sp>
      <p:sp>
        <p:nvSpPr>
          <p:cNvPr id="3" name="Content Placeholder 2">
            <a:extLst>
              <a:ext uri="{FF2B5EF4-FFF2-40B4-BE49-F238E27FC236}">
                <a16:creationId xmlns:a16="http://schemas.microsoft.com/office/drawing/2014/main" id="{87FAC363-FC5C-E544-8B09-6889DD916909}"/>
              </a:ext>
            </a:extLst>
          </p:cNvPr>
          <p:cNvSpPr>
            <a:spLocks noGrp="1"/>
          </p:cNvSpPr>
          <p:nvPr>
            <p:ph idx="1"/>
          </p:nvPr>
        </p:nvSpPr>
        <p:spPr/>
        <p:txBody>
          <a:bodyPr/>
          <a:lstStyle/>
          <a:p>
            <a:pPr lvl="1">
              <a:buFont typeface="Arial" panose="020B0604020202020204" pitchFamily="34" charset="0"/>
              <a:buChar char="•"/>
            </a:pPr>
            <a:r>
              <a:rPr lang="en-US" dirty="0">
                <a:latin typeface="Lucida Sans" panose="020B0602030504020204" pitchFamily="34" charset="77"/>
              </a:rPr>
              <a:t>Mid seventies</a:t>
            </a:r>
          </a:p>
          <a:p>
            <a:pPr lvl="1">
              <a:buFont typeface="Arial" panose="020B0604020202020204" pitchFamily="34" charset="0"/>
              <a:buChar char="•"/>
            </a:pPr>
            <a:r>
              <a:rPr lang="en-US" dirty="0">
                <a:latin typeface="Lucida Sans" panose="020B0602030504020204" pitchFamily="34" charset="77"/>
              </a:rPr>
              <a:t>On the tracks</a:t>
            </a:r>
          </a:p>
          <a:p>
            <a:pPr lvl="1">
              <a:buFont typeface="Arial" panose="020B0604020202020204" pitchFamily="34" charset="0"/>
              <a:buChar char="•"/>
            </a:pPr>
            <a:r>
              <a:rPr lang="en-US" dirty="0">
                <a:latin typeface="Lucida Sans" panose="020B0602030504020204" pitchFamily="34" charset="77"/>
              </a:rPr>
              <a:t>Worked my way up to president</a:t>
            </a:r>
          </a:p>
          <a:p>
            <a:pPr lvl="1">
              <a:buFont typeface="Arial" panose="020B0604020202020204" pitchFamily="34" charset="0"/>
              <a:buChar char="•"/>
            </a:pPr>
            <a:r>
              <a:rPr lang="en-US" dirty="0">
                <a:latin typeface="Lucida Sans" panose="020B0602030504020204" pitchFamily="34" charset="77"/>
              </a:rPr>
              <a:t>Retired late 2015</a:t>
            </a:r>
          </a:p>
          <a:p>
            <a:pPr lvl="1">
              <a:buFont typeface="Arial" panose="020B0604020202020204" pitchFamily="34" charset="0"/>
              <a:buChar char="•"/>
            </a:pPr>
            <a:r>
              <a:rPr lang="en-US" dirty="0">
                <a:latin typeface="Lucida Sans" panose="020B0602030504020204" pitchFamily="34" charset="77"/>
              </a:rPr>
              <a:t>Certified professional coach</a:t>
            </a:r>
          </a:p>
          <a:p>
            <a:pPr lvl="1">
              <a:buFont typeface="Arial" panose="020B0604020202020204" pitchFamily="34" charset="0"/>
              <a:buChar char="•"/>
            </a:pPr>
            <a:r>
              <a:rPr lang="en-US" dirty="0">
                <a:latin typeface="Lucida Sans" panose="020B0602030504020204" pitchFamily="34" charset="77"/>
              </a:rPr>
              <a:t>Consulting Practice</a:t>
            </a:r>
          </a:p>
          <a:p>
            <a:pPr marL="457200" lvl="1" indent="0">
              <a:buNone/>
            </a:pPr>
            <a:endParaRPr lang="en-US" sz="1600" dirty="0"/>
          </a:p>
          <a:p>
            <a:pPr marL="0" indent="0" algn="ctr">
              <a:buNone/>
            </a:pPr>
            <a:r>
              <a:rPr lang="en-US" b="1" dirty="0">
                <a:solidFill>
                  <a:schemeClr val="tx2"/>
                </a:solidFill>
                <a:latin typeface="Lucida Sans" panose="020B0602030504020204" pitchFamily="34" charset="77"/>
              </a:rPr>
              <a:t>Curiosity, Hard Work, Risk, Luck</a:t>
            </a:r>
          </a:p>
        </p:txBody>
      </p:sp>
    </p:spTree>
    <p:extLst>
      <p:ext uri="{BB962C8B-B14F-4D97-AF65-F5344CB8AC3E}">
        <p14:creationId xmlns:p14="http://schemas.microsoft.com/office/powerpoint/2010/main" val="996806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42570"/>
          </a:xfrm>
        </p:spPr>
        <p:txBody>
          <a:bodyPr/>
          <a:lstStyle/>
          <a:p>
            <a:r>
              <a:rPr lang="en-US" b="1" dirty="0">
                <a:solidFill>
                  <a:schemeClr val="tx2"/>
                </a:solidFill>
                <a:latin typeface="Lucida Sans"/>
                <a:cs typeface="Lucida Sans"/>
              </a:rPr>
              <a:t>NYCT Experience - 2009</a:t>
            </a:r>
          </a:p>
        </p:txBody>
      </p:sp>
      <p:sp>
        <p:nvSpPr>
          <p:cNvPr id="3" name="Content Placeholder 2"/>
          <p:cNvSpPr>
            <a:spLocks noGrp="1"/>
          </p:cNvSpPr>
          <p:nvPr>
            <p:ph idx="1"/>
          </p:nvPr>
        </p:nvSpPr>
        <p:spPr>
          <a:xfrm>
            <a:off x="549275" y="1557867"/>
            <a:ext cx="8042276" cy="4267200"/>
          </a:xfrm>
        </p:spPr>
        <p:txBody>
          <a:bodyPr>
            <a:normAutofit lnSpcReduction="10000"/>
          </a:bodyPr>
          <a:lstStyle/>
          <a:p>
            <a:pPr>
              <a:lnSpc>
                <a:spcPct val="150000"/>
              </a:lnSpc>
              <a:buClr>
                <a:schemeClr val="accent1"/>
              </a:buClr>
              <a:buSzPct val="125000"/>
            </a:pPr>
            <a:r>
              <a:rPr lang="en-US" sz="2800" dirty="0">
                <a:latin typeface="Lucida Sans" panose="020B0602030504020204" pitchFamily="34" charset="77"/>
                <a:cs typeface="Lucida Sans"/>
              </a:rPr>
              <a:t>$100M budget issue</a:t>
            </a:r>
          </a:p>
          <a:p>
            <a:pPr>
              <a:lnSpc>
                <a:spcPct val="150000"/>
              </a:lnSpc>
              <a:buClr>
                <a:schemeClr val="accent1"/>
              </a:buClr>
              <a:buSzPct val="125000"/>
            </a:pPr>
            <a:r>
              <a:rPr lang="en-US" sz="2800" dirty="0">
                <a:solidFill>
                  <a:srgbClr val="000000"/>
                </a:solidFill>
                <a:latin typeface="Lucida Sans" panose="020B0602030504020204" pitchFamily="34" charset="77"/>
                <a:cs typeface="Lucida Sans"/>
              </a:rPr>
              <a:t>Unprecedented layoff of 500 employees</a:t>
            </a:r>
          </a:p>
          <a:p>
            <a:pPr>
              <a:lnSpc>
                <a:spcPct val="150000"/>
              </a:lnSpc>
              <a:buClr>
                <a:schemeClr val="accent1"/>
              </a:buClr>
              <a:buSzPct val="125000"/>
            </a:pPr>
            <a:r>
              <a:rPr lang="en-US" sz="2800" dirty="0">
                <a:solidFill>
                  <a:srgbClr val="000000"/>
                </a:solidFill>
                <a:latin typeface="Lucida Sans" panose="020B0602030504020204" pitchFamily="34" charset="77"/>
                <a:cs typeface="Lucida Sans"/>
              </a:rPr>
              <a:t>“</a:t>
            </a:r>
            <a:r>
              <a:rPr lang="en-US" sz="2800" dirty="0" err="1">
                <a:solidFill>
                  <a:srgbClr val="000000"/>
                </a:solidFill>
                <a:latin typeface="Lucida Sans" panose="020B0602030504020204" pitchFamily="34" charset="77"/>
                <a:cs typeface="Lucida Sans"/>
              </a:rPr>
              <a:t>Signalgate</a:t>
            </a:r>
            <a:r>
              <a:rPr lang="en-US" sz="2800" dirty="0">
                <a:solidFill>
                  <a:srgbClr val="000000"/>
                </a:solidFill>
                <a:latin typeface="Lucida Sans" panose="020B0602030504020204" pitchFamily="34" charset="77"/>
                <a:cs typeface="Lucida Sans"/>
              </a:rPr>
              <a:t>”</a:t>
            </a:r>
          </a:p>
          <a:p>
            <a:pPr>
              <a:lnSpc>
                <a:spcPct val="150000"/>
              </a:lnSpc>
              <a:buClr>
                <a:schemeClr val="accent1"/>
              </a:buClr>
              <a:buSzPct val="125000"/>
            </a:pPr>
            <a:r>
              <a:rPr lang="en-US" sz="2800" dirty="0">
                <a:solidFill>
                  <a:srgbClr val="000000"/>
                </a:solidFill>
                <a:latin typeface="Lucida Sans" panose="020B0602030504020204" pitchFamily="34" charset="77"/>
                <a:cs typeface="Lucida Sans"/>
              </a:rPr>
              <a:t>Major reorganization</a:t>
            </a:r>
          </a:p>
          <a:p>
            <a:pPr>
              <a:lnSpc>
                <a:spcPct val="150000"/>
              </a:lnSpc>
              <a:buClr>
                <a:schemeClr val="accent1"/>
              </a:buClr>
              <a:buSzPct val="125000"/>
            </a:pPr>
            <a:r>
              <a:rPr lang="en-US" sz="2800" dirty="0">
                <a:solidFill>
                  <a:srgbClr val="000000"/>
                </a:solidFill>
                <a:latin typeface="Lucida Sans" panose="020B0602030504020204" pitchFamily="34" charset="77"/>
                <a:cs typeface="Lucida Sans"/>
              </a:rPr>
              <a:t>Death of an employee</a:t>
            </a:r>
          </a:p>
          <a:p>
            <a:pPr>
              <a:lnSpc>
                <a:spcPct val="150000"/>
              </a:lnSpc>
              <a:buClr>
                <a:schemeClr val="accent1"/>
              </a:buClr>
              <a:buSzPct val="125000"/>
            </a:pPr>
            <a:r>
              <a:rPr lang="en-US" sz="2800" dirty="0">
                <a:solidFill>
                  <a:srgbClr val="000000"/>
                </a:solidFill>
                <a:latin typeface="Lucida Sans" panose="020B0602030504020204" pitchFamily="34" charset="77"/>
                <a:cs typeface="Lucida Sans"/>
              </a:rPr>
              <a:t>Cultural challenges</a:t>
            </a:r>
          </a:p>
          <a:p>
            <a:pPr marL="0" indent="0">
              <a:buNone/>
            </a:pPr>
            <a:endParaRPr lang="en-US" sz="2600" dirty="0"/>
          </a:p>
        </p:txBody>
      </p:sp>
      <p:sp>
        <p:nvSpPr>
          <p:cNvPr id="4" name="TextBox 3"/>
          <p:cNvSpPr txBox="1"/>
          <p:nvPr/>
        </p:nvSpPr>
        <p:spPr>
          <a:xfrm>
            <a:off x="2198224" y="6294367"/>
            <a:ext cx="4457509"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1423958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734427" y="107950"/>
            <a:ext cx="7857123" cy="6712520"/>
          </a:xfrm>
          <a:prstGeom prst="rect">
            <a:avLst/>
          </a:prstGeom>
        </p:spPr>
      </p:pic>
    </p:spTree>
    <p:extLst>
      <p:ext uri="{BB962C8B-B14F-4D97-AF65-F5344CB8AC3E}">
        <p14:creationId xmlns:p14="http://schemas.microsoft.com/office/powerpoint/2010/main" val="28484015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619125" lvl="2" indent="0">
              <a:lnSpc>
                <a:spcPct val="130000"/>
              </a:lnSpc>
              <a:buNone/>
            </a:pPr>
            <a:r>
              <a:rPr lang="en-US" sz="3400" b="1" dirty="0">
                <a:solidFill>
                  <a:schemeClr val="tx2"/>
                </a:solidFill>
                <a:latin typeface="Lucida Sans"/>
                <a:cs typeface="Lucida Sans"/>
              </a:rPr>
              <a:t>“LIFE IS NOT A MATTER OF HOLDING GOOD CARDS, BUT PLAYING A POOR HAND WELL.”</a:t>
            </a:r>
          </a:p>
          <a:p>
            <a:pPr marL="0" indent="0" algn="ctr">
              <a:buNone/>
            </a:pPr>
            <a:r>
              <a:rPr lang="en-US" sz="2800" dirty="0">
                <a:solidFill>
                  <a:schemeClr val="tx2"/>
                </a:solidFill>
                <a:latin typeface="Lucida Sans"/>
                <a:cs typeface="Lucida Sans"/>
              </a:rPr>
              <a:t>								</a:t>
            </a:r>
            <a:r>
              <a:rPr lang="en-US" sz="2800" i="1" dirty="0">
                <a:solidFill>
                  <a:schemeClr val="tx2"/>
                </a:solidFill>
                <a:latin typeface="Lucida Sans"/>
                <a:cs typeface="Lucida Sans"/>
              </a:rPr>
              <a:t>-Robert Louis Stevenson</a:t>
            </a:r>
          </a:p>
        </p:txBody>
      </p:sp>
    </p:spTree>
    <p:extLst>
      <p:ext uri="{BB962C8B-B14F-4D97-AF65-F5344CB8AC3E}">
        <p14:creationId xmlns:p14="http://schemas.microsoft.com/office/powerpoint/2010/main" val="3975559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26138"/>
          </a:xfrm>
        </p:spPr>
        <p:txBody>
          <a:bodyPr>
            <a:normAutofit/>
          </a:bodyPr>
          <a:lstStyle/>
          <a:p>
            <a:r>
              <a:rPr lang="en-US" sz="4000" b="1" dirty="0">
                <a:solidFill>
                  <a:schemeClr val="tx2"/>
                </a:solidFill>
                <a:latin typeface="Lucida Sans"/>
                <a:cs typeface="Lucida Sans"/>
              </a:rPr>
              <a:t>Our world is changing </a:t>
            </a:r>
          </a:p>
        </p:txBody>
      </p:sp>
      <p:sp>
        <p:nvSpPr>
          <p:cNvPr id="3" name="Content Placeholder 2"/>
          <p:cNvSpPr>
            <a:spLocks noGrp="1"/>
          </p:cNvSpPr>
          <p:nvPr>
            <p:ph idx="1"/>
          </p:nvPr>
        </p:nvSpPr>
        <p:spPr>
          <a:xfrm>
            <a:off x="549275" y="1477055"/>
            <a:ext cx="8042276" cy="5110011"/>
          </a:xfrm>
        </p:spPr>
        <p:txBody>
          <a:bodyPr>
            <a:noAutofit/>
          </a:bodyPr>
          <a:lstStyle/>
          <a:p>
            <a:pPr>
              <a:buClr>
                <a:schemeClr val="accent1"/>
              </a:buClr>
              <a:buSzPct val="125000"/>
            </a:pPr>
            <a:r>
              <a:rPr lang="en-US" sz="2800" dirty="0">
                <a:latin typeface="Lucida Sans"/>
                <a:cs typeface="Lucida Sans"/>
              </a:rPr>
              <a:t>Public and political accountability</a:t>
            </a:r>
          </a:p>
          <a:p>
            <a:pPr>
              <a:buClr>
                <a:schemeClr val="accent1"/>
              </a:buClr>
              <a:buSzPct val="125000"/>
            </a:pPr>
            <a:r>
              <a:rPr lang="en-US" sz="2800" dirty="0">
                <a:latin typeface="Lucida Sans"/>
                <a:cs typeface="Lucida Sans"/>
              </a:rPr>
              <a:t>Email &amp; social media are game changers</a:t>
            </a:r>
          </a:p>
          <a:p>
            <a:pPr lvl="1">
              <a:buClr>
                <a:schemeClr val="accent1"/>
              </a:buClr>
              <a:buSzPct val="125000"/>
              <a:buFont typeface="Courier New" panose="02070309020205020404" pitchFamily="49" charset="0"/>
              <a:buChar char="o"/>
            </a:pPr>
            <a:r>
              <a:rPr lang="en-US" sz="2400" dirty="0">
                <a:latin typeface="Lucida Sans"/>
                <a:cs typeface="Lucida Sans"/>
              </a:rPr>
              <a:t>Face-to-face touch points are significantly down</a:t>
            </a:r>
          </a:p>
          <a:p>
            <a:pPr marL="457200" lvl="1" indent="0">
              <a:lnSpc>
                <a:spcPts val="1000"/>
              </a:lnSpc>
              <a:spcBef>
                <a:spcPts val="0"/>
              </a:spcBef>
              <a:buClr>
                <a:schemeClr val="accent1"/>
              </a:buClr>
              <a:buSzPct val="125000"/>
              <a:buNone/>
            </a:pPr>
            <a:endParaRPr lang="en-US" sz="2400" dirty="0">
              <a:latin typeface="Lucida Sans"/>
              <a:cs typeface="Lucida Sans"/>
            </a:endParaRPr>
          </a:p>
          <a:p>
            <a:pPr marL="457200" lvl="1" indent="0">
              <a:lnSpc>
                <a:spcPts val="0"/>
              </a:lnSpc>
              <a:spcBef>
                <a:spcPts val="0"/>
              </a:spcBef>
              <a:buClr>
                <a:schemeClr val="accent1"/>
              </a:buClr>
              <a:buSzPct val="125000"/>
              <a:buNone/>
            </a:pPr>
            <a:endParaRPr lang="en-US" dirty="0">
              <a:latin typeface="Lucida Sans"/>
              <a:cs typeface="Lucida Sans"/>
            </a:endParaRPr>
          </a:p>
          <a:p>
            <a:pPr>
              <a:buClr>
                <a:schemeClr val="accent1"/>
              </a:buClr>
              <a:buSzPct val="125000"/>
            </a:pPr>
            <a:r>
              <a:rPr lang="en-US" sz="2800" dirty="0">
                <a:latin typeface="Lucida Sans"/>
                <a:cs typeface="Lucida Sans"/>
              </a:rPr>
              <a:t>Analytics, while powerful, overwhelms organizations</a:t>
            </a:r>
          </a:p>
          <a:p>
            <a:pPr lvl="1">
              <a:buClr>
                <a:schemeClr val="accent1"/>
              </a:buClr>
              <a:buSzPct val="125000"/>
              <a:buFont typeface="Courier New" panose="02070309020205020404" pitchFamily="49" charset="0"/>
              <a:buChar char="o"/>
            </a:pPr>
            <a:r>
              <a:rPr lang="en-US" sz="2400" dirty="0">
                <a:latin typeface="Lucida Sans"/>
                <a:cs typeface="Lucida Sans"/>
              </a:rPr>
              <a:t>Technology &amp; too much data can be distracting</a:t>
            </a:r>
          </a:p>
          <a:p>
            <a:pPr marL="457200" lvl="1" indent="0">
              <a:lnSpc>
                <a:spcPts val="1000"/>
              </a:lnSpc>
              <a:spcBef>
                <a:spcPts val="0"/>
              </a:spcBef>
              <a:buClr>
                <a:schemeClr val="accent1"/>
              </a:buClr>
              <a:buSzPct val="125000"/>
              <a:buNone/>
            </a:pPr>
            <a:r>
              <a:rPr lang="en-US" sz="2400" dirty="0">
                <a:latin typeface="Lucida Sans"/>
                <a:cs typeface="Lucida Sans"/>
              </a:rPr>
              <a:t> </a:t>
            </a:r>
          </a:p>
          <a:p>
            <a:pPr>
              <a:buClr>
                <a:schemeClr val="accent1"/>
              </a:buClr>
              <a:buSzPct val="125000"/>
            </a:pPr>
            <a:r>
              <a:rPr lang="en-US" sz="2800" dirty="0">
                <a:latin typeface="Lucida Sans"/>
                <a:cs typeface="Lucida Sans"/>
              </a:rPr>
              <a:t>Talent management &amp; succession planning are critical</a:t>
            </a:r>
          </a:p>
          <a:p>
            <a:pPr marL="0" indent="0">
              <a:lnSpc>
                <a:spcPts val="1000"/>
              </a:lnSpc>
              <a:spcBef>
                <a:spcPts val="0"/>
              </a:spcBef>
              <a:buClr>
                <a:schemeClr val="accent1"/>
              </a:buClr>
              <a:buSzPct val="125000"/>
              <a:buNone/>
            </a:pPr>
            <a:endParaRPr lang="en-US" sz="2800" dirty="0">
              <a:latin typeface="Lucida Sans"/>
              <a:cs typeface="Lucida Sans"/>
            </a:endParaRPr>
          </a:p>
          <a:p>
            <a:pPr>
              <a:buClr>
                <a:schemeClr val="accent1"/>
              </a:buClr>
              <a:buSzPct val="125000"/>
            </a:pPr>
            <a:r>
              <a:rPr lang="en-US" sz="2800" dirty="0">
                <a:latin typeface="Lucida Sans"/>
                <a:cs typeface="Lucida Sans"/>
              </a:rPr>
              <a:t>Are we meeting people’s basic needs?</a:t>
            </a:r>
          </a:p>
          <a:p>
            <a:pPr marL="0" indent="0">
              <a:lnSpc>
                <a:spcPts val="1000"/>
              </a:lnSpc>
              <a:spcBef>
                <a:spcPts val="0"/>
              </a:spcBef>
              <a:buClr>
                <a:schemeClr val="accent1"/>
              </a:buClr>
              <a:buSzPct val="125000"/>
              <a:buNone/>
            </a:pPr>
            <a:endParaRPr lang="en-US" sz="2800" dirty="0">
              <a:latin typeface="Lucida Sans"/>
              <a:cs typeface="Lucida Sans"/>
            </a:endParaRPr>
          </a:p>
        </p:txBody>
      </p:sp>
    </p:spTree>
    <p:extLst>
      <p:ext uri="{BB962C8B-B14F-4D97-AF65-F5344CB8AC3E}">
        <p14:creationId xmlns:p14="http://schemas.microsoft.com/office/powerpoint/2010/main" val="1795463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p:txBody>
      </p:sp>
      <p:pic>
        <p:nvPicPr>
          <p:cNvPr id="4" name="Picture 3"/>
          <p:cNvPicPr>
            <a:picLocks noChangeAspect="1"/>
          </p:cNvPicPr>
          <p:nvPr/>
        </p:nvPicPr>
        <p:blipFill>
          <a:blip r:embed="rId3"/>
          <a:stretch>
            <a:fillRect/>
          </a:stretch>
        </p:blipFill>
        <p:spPr>
          <a:xfrm>
            <a:off x="451857" y="1282154"/>
            <a:ext cx="8316613" cy="4359326"/>
          </a:xfrm>
          <a:prstGeom prst="rect">
            <a:avLst/>
          </a:prstGeom>
        </p:spPr>
      </p:pic>
    </p:spTree>
    <p:extLst>
      <p:ext uri="{BB962C8B-B14F-4D97-AF65-F5344CB8AC3E}">
        <p14:creationId xmlns:p14="http://schemas.microsoft.com/office/powerpoint/2010/main" val="1933850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3838"/>
            <a:ext cx="8229600" cy="906462"/>
          </a:xfrm>
        </p:spPr>
        <p:txBody>
          <a:bodyPr>
            <a:normAutofit fontScale="90000"/>
          </a:bodyPr>
          <a:lstStyle/>
          <a:p>
            <a:r>
              <a:rPr lang="en-US" b="1" dirty="0">
                <a:solidFill>
                  <a:srgbClr val="1F497D"/>
                </a:solidFill>
                <a:latin typeface="Lucida Sans"/>
                <a:cs typeface="Lucida Sans"/>
              </a:rPr>
              <a:t>What is Organizational Culture</a:t>
            </a:r>
          </a:p>
        </p:txBody>
      </p:sp>
      <p:sp>
        <p:nvSpPr>
          <p:cNvPr id="3" name="Content Placeholder 2"/>
          <p:cNvSpPr>
            <a:spLocks noGrp="1"/>
          </p:cNvSpPr>
          <p:nvPr>
            <p:ph idx="1"/>
          </p:nvPr>
        </p:nvSpPr>
        <p:spPr>
          <a:xfrm>
            <a:off x="457200" y="1320800"/>
            <a:ext cx="8229600" cy="5105400"/>
          </a:xfrm>
        </p:spPr>
        <p:txBody>
          <a:bodyPr>
            <a:normAutofit fontScale="25000" lnSpcReduction="20000"/>
          </a:bodyPr>
          <a:lstStyle/>
          <a:p>
            <a:pPr marL="0" indent="0">
              <a:buNone/>
            </a:pPr>
            <a:r>
              <a:rPr lang="en-US" sz="12800" dirty="0">
                <a:latin typeface="Lucida Sans"/>
                <a:cs typeface="Lucida Sans"/>
              </a:rPr>
              <a:t>“A pattern of shared basic assumptions that the group learned as it solved its problems of external adaptation and internal integration, that has worked well enough to be considered valid and, therefore, to be taught to new members as the correct way you perceive, think, and feel in relation to those problems.”</a:t>
            </a:r>
          </a:p>
          <a:p>
            <a:pPr marL="0" indent="0">
              <a:buNone/>
            </a:pPr>
            <a:endParaRPr lang="en-US" sz="8000" dirty="0">
              <a:latin typeface="Lucida Sans"/>
              <a:cs typeface="Lucida Sans"/>
            </a:endParaRPr>
          </a:p>
          <a:p>
            <a:pPr marL="0" indent="0">
              <a:buNone/>
            </a:pPr>
            <a:r>
              <a:rPr lang="en-US" sz="8000" dirty="0">
                <a:latin typeface="Lucida Sans"/>
                <a:cs typeface="Lucida Sans"/>
              </a:rPr>
              <a:t>												- Edgar Schein</a:t>
            </a:r>
          </a:p>
          <a:p>
            <a:pPr marL="0" indent="0" algn="ctr">
              <a:buNone/>
            </a:pPr>
            <a:endParaRPr lang="en-US" sz="8000" dirty="0">
              <a:latin typeface="Lucida Sans"/>
              <a:cs typeface="Lucida Sans"/>
            </a:endParaRPr>
          </a:p>
          <a:p>
            <a:pPr marL="0" indent="0" algn="ctr">
              <a:buNone/>
            </a:pPr>
            <a:endParaRPr lang="en-US" sz="4200" dirty="0"/>
          </a:p>
          <a:p>
            <a:pPr marL="0" indent="0" algn="ctr">
              <a:buNone/>
            </a:pPr>
            <a:r>
              <a:rPr lang="en-US" sz="12800" b="1" dirty="0">
                <a:latin typeface="Lucida Sans"/>
                <a:cs typeface="Lucida Sans"/>
              </a:rPr>
              <a:t>Simply Stated, “It’s the way we do things around here”</a:t>
            </a:r>
          </a:p>
        </p:txBody>
      </p:sp>
    </p:spTree>
    <p:extLst>
      <p:ext uri="{BB962C8B-B14F-4D97-AF65-F5344CB8AC3E}">
        <p14:creationId xmlns:p14="http://schemas.microsoft.com/office/powerpoint/2010/main" val="49037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9508" y="381531"/>
            <a:ext cx="8661085" cy="692523"/>
          </a:xfrm>
        </p:spPr>
        <p:txBody>
          <a:bodyPr>
            <a:noAutofit/>
          </a:bodyPr>
          <a:lstStyle/>
          <a:p>
            <a:r>
              <a:rPr lang="en-US" sz="3600" b="1" dirty="0">
                <a:solidFill>
                  <a:srgbClr val="1F497D"/>
                </a:solidFill>
                <a:latin typeface="Lucida Sans"/>
                <a:cs typeface="Lucida Sans"/>
              </a:rPr>
              <a:t>Who Own Organizational Culture</a:t>
            </a:r>
          </a:p>
        </p:txBody>
      </p:sp>
      <p:sp>
        <p:nvSpPr>
          <p:cNvPr id="3" name="Content Placeholder 2"/>
          <p:cNvSpPr>
            <a:spLocks noGrp="1"/>
          </p:cNvSpPr>
          <p:nvPr>
            <p:ph idx="1"/>
          </p:nvPr>
        </p:nvSpPr>
        <p:spPr>
          <a:xfrm>
            <a:off x="457200" y="1375228"/>
            <a:ext cx="8229600" cy="4813300"/>
          </a:xfrm>
        </p:spPr>
        <p:txBody>
          <a:bodyPr>
            <a:noAutofit/>
          </a:bodyPr>
          <a:lstStyle/>
          <a:p>
            <a:pPr>
              <a:lnSpc>
                <a:spcPts val="3360"/>
              </a:lnSpc>
              <a:spcBef>
                <a:spcPts val="0"/>
              </a:spcBef>
              <a:buClr>
                <a:schemeClr val="accent1"/>
              </a:buClr>
              <a:buSzPct val="125000"/>
            </a:pPr>
            <a:r>
              <a:rPr lang="en-US" dirty="0">
                <a:latin typeface="Lucida Sans"/>
                <a:cs typeface="Lucida Sans"/>
              </a:rPr>
              <a:t>Leadership </a:t>
            </a:r>
          </a:p>
          <a:p>
            <a:pPr lvl="1">
              <a:buFont typeface="Courier New" panose="02070309020205020404" pitchFamily="49" charset="0"/>
              <a:buChar char="o"/>
            </a:pPr>
            <a:r>
              <a:rPr lang="en-US" sz="3000" dirty="0">
                <a:latin typeface="Lucida Sans"/>
                <a:cs typeface="Lucida Sans"/>
              </a:rPr>
              <a:t>What leaders pay attention to, measure, and control on a regular basis </a:t>
            </a:r>
          </a:p>
          <a:p>
            <a:pPr lvl="1">
              <a:buFont typeface="Courier New" panose="02070309020205020404" pitchFamily="49" charset="0"/>
              <a:buChar char="o"/>
            </a:pPr>
            <a:r>
              <a:rPr lang="en-US" sz="3000" dirty="0">
                <a:latin typeface="Lucida Sans"/>
                <a:cs typeface="Lucida Sans"/>
              </a:rPr>
              <a:t>How leaders react to critical incidents and organizational crises </a:t>
            </a:r>
          </a:p>
          <a:p>
            <a:pPr lvl="1">
              <a:buFont typeface="Courier New" panose="02070309020205020404" pitchFamily="49" charset="0"/>
              <a:buChar char="o"/>
            </a:pPr>
            <a:r>
              <a:rPr lang="en-US" sz="3000" dirty="0">
                <a:latin typeface="Lucida Sans"/>
                <a:cs typeface="Lucida Sans"/>
              </a:rPr>
              <a:t>Observed criteria by which leaders allocate scarce resources </a:t>
            </a:r>
          </a:p>
          <a:p>
            <a:pPr lvl="1">
              <a:buFont typeface="Courier New" panose="02070309020205020404" pitchFamily="49" charset="0"/>
              <a:buChar char="o"/>
            </a:pPr>
            <a:r>
              <a:rPr lang="en-US" sz="3000" dirty="0">
                <a:latin typeface="Lucida Sans"/>
                <a:cs typeface="Lucida Sans"/>
              </a:rPr>
              <a:t>Organizational rites and rituals </a:t>
            </a:r>
          </a:p>
          <a:p>
            <a:pPr marL="0" indent="0">
              <a:lnSpc>
                <a:spcPts val="3360"/>
              </a:lnSpc>
              <a:spcBef>
                <a:spcPts val="0"/>
              </a:spcBef>
              <a:buClr>
                <a:schemeClr val="accent1"/>
              </a:buClr>
              <a:buSzPct val="125000"/>
              <a:buNone/>
            </a:pPr>
            <a:endParaRPr lang="en-US" dirty="0">
              <a:latin typeface="Lucida Sans"/>
              <a:cs typeface="Lucida Sans"/>
            </a:endParaRPr>
          </a:p>
        </p:txBody>
      </p:sp>
    </p:spTree>
    <p:extLst>
      <p:ext uri="{BB962C8B-B14F-4D97-AF65-F5344CB8AC3E}">
        <p14:creationId xmlns:p14="http://schemas.microsoft.com/office/powerpoint/2010/main" val="24238750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4930</TotalTime>
  <Words>525</Words>
  <Application>Microsoft Office PowerPoint</Application>
  <PresentationFormat>On-screen Show (4:3)</PresentationFormat>
  <Paragraphs>130</Paragraphs>
  <Slides>17</Slides>
  <Notes>17</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Courier New</vt:lpstr>
      <vt:lpstr>Lucida Sans</vt:lpstr>
      <vt:lpstr>Office Theme</vt:lpstr>
      <vt:lpstr>ENO Leadership  Our Future is Bright Because of You</vt:lpstr>
      <vt:lpstr>How Did I Get Here</vt:lpstr>
      <vt:lpstr>NYCT Experience - 2009</vt:lpstr>
      <vt:lpstr>PowerPoint Presentation</vt:lpstr>
      <vt:lpstr>PowerPoint Presentation</vt:lpstr>
      <vt:lpstr>Our world is changing </vt:lpstr>
      <vt:lpstr>PowerPoint Presentation</vt:lpstr>
      <vt:lpstr>What is Organizational Culture</vt:lpstr>
      <vt:lpstr>Who Own Organizational Culture</vt:lpstr>
      <vt:lpstr> Leadership Priorities</vt:lpstr>
      <vt:lpstr>So where do you fit in? </vt:lpstr>
      <vt:lpstr>PowerPoint Presentation</vt:lpstr>
      <vt:lpstr>You Are Key Players</vt:lpstr>
      <vt:lpstr>Ask Yourself…</vt:lpstr>
      <vt:lpstr>PowerPoint Presentation</vt:lpstr>
      <vt:lpstr>Questions &amp; Answers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Carmen Bianco</dc:creator>
  <cp:lastModifiedBy>Coyne, Kevin M.</cp:lastModifiedBy>
  <cp:revision>81</cp:revision>
  <cp:lastPrinted>2019-08-13T13:08:44Z</cp:lastPrinted>
  <dcterms:created xsi:type="dcterms:W3CDTF">2015-11-27T13:21:18Z</dcterms:created>
  <dcterms:modified xsi:type="dcterms:W3CDTF">2019-08-19T17:33:59Z</dcterms:modified>
</cp:coreProperties>
</file>