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415" r:id="rId4"/>
    <p:sldId id="399" r:id="rId5"/>
    <p:sldId id="448" r:id="rId6"/>
    <p:sldId id="447" r:id="rId7"/>
    <p:sldId id="446" r:id="rId8"/>
    <p:sldId id="401" r:id="rId9"/>
    <p:sldId id="449" r:id="rId10"/>
    <p:sldId id="450" r:id="rId11"/>
    <p:sldId id="408" r:id="rId12"/>
    <p:sldId id="428" r:id="rId13"/>
    <p:sldId id="451" r:id="rId14"/>
    <p:sldId id="429" r:id="rId15"/>
    <p:sldId id="452" r:id="rId16"/>
    <p:sldId id="413" r:id="rId17"/>
    <p:sldId id="454" r:id="rId18"/>
    <p:sldId id="30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FF00"/>
    <a:srgbClr val="18E6F0"/>
    <a:srgbClr val="61EEF5"/>
    <a:srgbClr val="008BCE"/>
    <a:srgbClr val="000099"/>
    <a:srgbClr val="000066"/>
    <a:srgbClr val="000057"/>
    <a:srgbClr val="3285B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701"/>
  </p:normalViewPr>
  <p:slideViewPr>
    <p:cSldViewPr snapToGrid="0" showGuides="1">
      <p:cViewPr varScale="1">
        <p:scale>
          <a:sx n="96" d="100"/>
          <a:sy n="96" d="100"/>
        </p:scale>
        <p:origin x="1520" y="16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8022"/>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200"/>
            </a:lvl1pPr>
          </a:lstStyle>
          <a:p>
            <a:fld id="{A9733991-44DF-4A32-87BC-E7D263FE9232}" type="datetimeFigureOut">
              <a:rPr lang="en-US" smtClean="0"/>
              <a:t>4/29/19</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58" tIns="46580" rIns="93158" bIns="46580"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B419A717-FD68-6949-8607-C69DF3F928F5}" type="datetimeFigureOut">
              <a:rPr lang="en-US" smtClean="0"/>
              <a:t>4/29/19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063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297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305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293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9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511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11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006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192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9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885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639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702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391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0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013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5318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80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3127014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9542" y="465409"/>
            <a:ext cx="4541952" cy="1822773"/>
          </a:xfrm>
        </p:spPr>
        <p:txBody>
          <a:bodyPr/>
          <a:lstStyle/>
          <a:p>
            <a:r>
              <a:rPr lang="en-US" sz="3600" dirty="0"/>
              <a:t>DART Reference Book</a:t>
            </a:r>
          </a:p>
        </p:txBody>
      </p:sp>
      <p:sp>
        <p:nvSpPr>
          <p:cNvPr id="3" name="Text Placeholder 2"/>
          <p:cNvSpPr>
            <a:spLocks noGrp="1"/>
          </p:cNvSpPr>
          <p:nvPr>
            <p:ph type="body" sz="quarter" idx="10"/>
          </p:nvPr>
        </p:nvSpPr>
        <p:spPr/>
        <p:txBody>
          <a:bodyPr/>
          <a:lstStyle/>
          <a:p>
            <a:r>
              <a:rPr lang="en-US" sz="2400" dirty="0"/>
              <a:t>2019 MAX Program</a:t>
            </a:r>
          </a:p>
          <a:p>
            <a:endParaRPr lang="en-US" dirty="0"/>
          </a:p>
          <a:p>
            <a:r>
              <a:rPr lang="en-US" dirty="0"/>
              <a:t>Kay Shelton, Capital Planning</a:t>
            </a:r>
          </a:p>
          <a:p>
            <a:endParaRPr lang="en-US" dirty="0"/>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it?</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sp>
        <p:nvSpPr>
          <p:cNvPr id="5" name="Text Placeholder 2">
            <a:extLst>
              <a:ext uri="{FF2B5EF4-FFF2-40B4-BE49-F238E27FC236}">
                <a16:creationId xmlns:a16="http://schemas.microsoft.com/office/drawing/2014/main" id="{229BEA9B-2702-4D48-91E7-BE8D532BF8D9}"/>
              </a:ext>
            </a:extLst>
          </p:cNvPr>
          <p:cNvSpPr txBox="1">
            <a:spLocks/>
          </p:cNvSpPr>
          <p:nvPr/>
        </p:nvSpPr>
        <p:spPr>
          <a:xfrm>
            <a:off x="806559" y="1833157"/>
            <a:ext cx="7613164"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buFont typeface="+mj-lt"/>
              <a:buAutoNum type="arabicPeriod"/>
            </a:pPr>
            <a:r>
              <a:rPr lang="en-US" sz="2400" dirty="0"/>
              <a:t>Fast Facts</a:t>
            </a:r>
          </a:p>
          <a:p>
            <a:pPr marL="514350" indent="-514350">
              <a:lnSpc>
                <a:spcPct val="100000"/>
              </a:lnSpc>
              <a:spcBef>
                <a:spcPts val="0"/>
              </a:spcBef>
              <a:buFont typeface="+mj-lt"/>
              <a:buAutoNum type="arabicPeriod"/>
            </a:pPr>
            <a:r>
              <a:rPr lang="en-US" sz="2400" dirty="0"/>
              <a:t>Agency Overview</a:t>
            </a:r>
          </a:p>
          <a:p>
            <a:pPr marL="514350" indent="-514350">
              <a:lnSpc>
                <a:spcPct val="100000"/>
              </a:lnSpc>
              <a:spcBef>
                <a:spcPts val="0"/>
              </a:spcBef>
              <a:buFont typeface="+mj-lt"/>
              <a:buAutoNum type="arabicPeriod"/>
            </a:pPr>
            <a:r>
              <a:rPr lang="en-US" sz="2400" dirty="0"/>
              <a:t>Ridership and Service </a:t>
            </a:r>
          </a:p>
          <a:p>
            <a:pPr marL="514350" indent="-514350">
              <a:lnSpc>
                <a:spcPct val="100000"/>
              </a:lnSpc>
              <a:spcBef>
                <a:spcPts val="0"/>
              </a:spcBef>
              <a:buFont typeface="+mj-lt"/>
              <a:buAutoNum type="arabicPeriod"/>
            </a:pPr>
            <a:r>
              <a:rPr lang="en-US" sz="2400" dirty="0"/>
              <a:t>Operations and Performance</a:t>
            </a:r>
          </a:p>
          <a:p>
            <a:pPr marL="514350" indent="-514350">
              <a:lnSpc>
                <a:spcPct val="100000"/>
              </a:lnSpc>
              <a:spcBef>
                <a:spcPts val="0"/>
              </a:spcBef>
              <a:buFont typeface="+mj-lt"/>
              <a:buAutoNum type="arabicPeriod"/>
            </a:pPr>
            <a:r>
              <a:rPr lang="en-US" sz="2400" dirty="0"/>
              <a:t>Fleet Overview</a:t>
            </a:r>
          </a:p>
          <a:p>
            <a:pPr marL="514350" indent="-514350">
              <a:lnSpc>
                <a:spcPct val="100000"/>
              </a:lnSpc>
              <a:spcBef>
                <a:spcPts val="0"/>
              </a:spcBef>
              <a:buFont typeface="+mj-lt"/>
              <a:buAutoNum type="arabicPeriod"/>
            </a:pPr>
            <a:r>
              <a:rPr lang="en-US" sz="2400" dirty="0"/>
              <a:t>Facilities</a:t>
            </a:r>
          </a:p>
          <a:p>
            <a:pPr marL="514350" indent="-514350">
              <a:lnSpc>
                <a:spcPct val="100000"/>
              </a:lnSpc>
              <a:spcBef>
                <a:spcPts val="0"/>
              </a:spcBef>
              <a:buFont typeface="+mj-lt"/>
              <a:buAutoNum type="arabicPeriod"/>
            </a:pPr>
            <a:r>
              <a:rPr lang="en-US" sz="2400" dirty="0"/>
              <a:t>Infrastructure</a:t>
            </a:r>
          </a:p>
          <a:p>
            <a:pPr marL="514350" indent="-514350">
              <a:lnSpc>
                <a:spcPct val="100000"/>
              </a:lnSpc>
              <a:spcBef>
                <a:spcPts val="0"/>
              </a:spcBef>
              <a:buFont typeface="+mj-lt"/>
              <a:buAutoNum type="arabicPeriod"/>
            </a:pPr>
            <a:r>
              <a:rPr lang="en-US" sz="2400" dirty="0"/>
              <a:t>Operating and Capital Budget</a:t>
            </a:r>
          </a:p>
          <a:p>
            <a:pPr marL="514350" indent="-514350">
              <a:lnSpc>
                <a:spcPct val="100000"/>
              </a:lnSpc>
              <a:spcBef>
                <a:spcPts val="0"/>
              </a:spcBef>
              <a:buFont typeface="+mj-lt"/>
              <a:buAutoNum type="arabicPeriod"/>
            </a:pPr>
            <a:r>
              <a:rPr lang="en-US" sz="2400" dirty="0"/>
              <a:t>DART Rail System Expansion Program</a:t>
            </a:r>
          </a:p>
          <a:p>
            <a:pPr marL="514350" indent="-514350">
              <a:lnSpc>
                <a:spcPct val="100000"/>
              </a:lnSpc>
              <a:spcBef>
                <a:spcPts val="0"/>
              </a:spcBef>
              <a:buFont typeface="+mj-lt"/>
              <a:buAutoNum type="arabicPeriod"/>
            </a:pPr>
            <a:r>
              <a:rPr lang="en-US" sz="2400" dirty="0"/>
              <a:t>Economic and Fiscal Impacts</a:t>
            </a:r>
          </a:p>
          <a:p>
            <a:pPr marL="0" indent="0">
              <a:lnSpc>
                <a:spcPct val="100000"/>
              </a:lnSpc>
              <a:spcBef>
                <a:spcPts val="0"/>
              </a:spcBef>
              <a:buNone/>
            </a:pPr>
            <a:r>
              <a:rPr lang="en-US" sz="2400" dirty="0"/>
              <a:t>	And a series of maps</a:t>
            </a:r>
          </a:p>
          <a:p>
            <a:pPr marL="0" indent="0">
              <a:lnSpc>
                <a:spcPct val="100000"/>
              </a:lnSpc>
              <a:spcBef>
                <a:spcPts val="0"/>
              </a:spcBef>
              <a:buNone/>
            </a:pPr>
            <a:endParaRPr lang="en-US" sz="2400" dirty="0"/>
          </a:p>
          <a:p>
            <a:pPr marL="0" indent="0">
              <a:lnSpc>
                <a:spcPct val="100000"/>
              </a:lnSpc>
              <a:spcBef>
                <a:spcPts val="0"/>
              </a:spcBef>
              <a:buFont typeface="Arial" panose="020B0604020202020204" pitchFamily="34" charset="0"/>
              <a:buNone/>
            </a:pPr>
            <a:endParaRPr lang="en-US" sz="2400" dirty="0"/>
          </a:p>
          <a:p>
            <a:pPr marL="457200" lvl="1" indent="0">
              <a:lnSpc>
                <a:spcPct val="100000"/>
              </a:lnSpc>
              <a:spcBef>
                <a:spcPts val="0"/>
              </a:spcBef>
              <a:buFont typeface="Univers" panose="020B0603020202030204" pitchFamily="34" charset="0"/>
              <a:buNone/>
            </a:pPr>
            <a:endParaRPr lang="en-US" sz="2400" dirty="0"/>
          </a:p>
          <a:p>
            <a:pPr marL="914400" lvl="2" indent="0">
              <a:lnSpc>
                <a:spcPct val="100000"/>
              </a:lnSpc>
              <a:spcBef>
                <a:spcPts val="0"/>
              </a:spcBef>
              <a:buFont typeface="Courier New" panose="02070309020205020404" pitchFamily="49" charset="0"/>
              <a:buNone/>
            </a:pPr>
            <a:endParaRPr lang="en-US" sz="2400" dirty="0"/>
          </a:p>
          <a:p>
            <a:pPr marL="0" indent="0">
              <a:lnSpc>
                <a:spcPct val="100000"/>
              </a:lnSpc>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F1068812-1AC3-4DA1-B781-A71133A02785}"/>
              </a:ext>
            </a:extLst>
          </p:cNvPr>
          <p:cNvPicPr>
            <a:picLocks noChangeAspect="1"/>
          </p:cNvPicPr>
          <p:nvPr/>
        </p:nvPicPr>
        <p:blipFill>
          <a:blip r:embed="rId3"/>
          <a:stretch>
            <a:fillRect/>
          </a:stretch>
        </p:blipFill>
        <p:spPr>
          <a:xfrm>
            <a:off x="6127636" y="578841"/>
            <a:ext cx="2381553" cy="3662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90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E3A4E-BC7B-487D-9A09-DFE9B84AF971}"/>
              </a:ext>
            </a:extLst>
          </p:cNvPr>
          <p:cNvPicPr>
            <a:picLocks noChangeAspect="1"/>
          </p:cNvPicPr>
          <p:nvPr/>
        </p:nvPicPr>
        <p:blipFill>
          <a:blip r:embed="rId3"/>
          <a:stretch>
            <a:fillRect/>
          </a:stretch>
        </p:blipFill>
        <p:spPr>
          <a:xfrm rot="653346">
            <a:off x="5607700" y="1693269"/>
            <a:ext cx="2912517" cy="477040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5545742-4C5A-46D0-B79E-23E1A078EC89}"/>
              </a:ext>
            </a:extLst>
          </p:cNvPr>
          <p:cNvPicPr>
            <a:picLocks noChangeAspect="1"/>
          </p:cNvPicPr>
          <p:nvPr/>
        </p:nvPicPr>
        <p:blipFill>
          <a:blip r:embed="rId4"/>
          <a:stretch>
            <a:fillRect/>
          </a:stretch>
        </p:blipFill>
        <p:spPr>
          <a:xfrm>
            <a:off x="7461848" y="0"/>
            <a:ext cx="1607075" cy="1711161"/>
          </a:xfrm>
          <a:prstGeom prst="rect">
            <a:avLst/>
          </a:prstGeom>
        </p:spPr>
      </p:pic>
      <p:sp>
        <p:nvSpPr>
          <p:cNvPr id="2" name="Title 1"/>
          <p:cNvSpPr>
            <a:spLocks noGrp="1"/>
          </p:cNvSpPr>
          <p:nvPr>
            <p:ph type="title"/>
          </p:nvPr>
        </p:nvSpPr>
        <p:spPr/>
        <p:txBody>
          <a:bodyPr/>
          <a:lstStyle/>
          <a:p>
            <a:r>
              <a:rPr lang="en-US" dirty="0"/>
              <a:t>Agency Overview</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9" name="Picture 8">
            <a:extLst>
              <a:ext uri="{FF2B5EF4-FFF2-40B4-BE49-F238E27FC236}">
                <a16:creationId xmlns:a16="http://schemas.microsoft.com/office/drawing/2014/main" id="{2A16158F-E898-4E3C-844B-3D28C5999D99}"/>
              </a:ext>
            </a:extLst>
          </p:cNvPr>
          <p:cNvPicPr>
            <a:picLocks noChangeAspect="1"/>
          </p:cNvPicPr>
          <p:nvPr/>
        </p:nvPicPr>
        <p:blipFill>
          <a:blip r:embed="rId5"/>
          <a:stretch>
            <a:fillRect/>
          </a:stretch>
        </p:blipFill>
        <p:spPr>
          <a:xfrm>
            <a:off x="3053972" y="1610317"/>
            <a:ext cx="2733624" cy="465826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9C305FF-9012-4365-BA40-84B0599818DB}"/>
              </a:ext>
            </a:extLst>
          </p:cNvPr>
          <p:cNvPicPr>
            <a:picLocks noChangeAspect="1"/>
          </p:cNvPicPr>
          <p:nvPr/>
        </p:nvPicPr>
        <p:blipFill>
          <a:blip r:embed="rId6"/>
          <a:stretch>
            <a:fillRect/>
          </a:stretch>
        </p:blipFill>
        <p:spPr>
          <a:xfrm rot="21249431">
            <a:off x="397594" y="1636410"/>
            <a:ext cx="2605241" cy="4283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257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F937A2-BC88-4CFD-9FED-E482B3BD7D6C}"/>
              </a:ext>
            </a:extLst>
          </p:cNvPr>
          <p:cNvPicPr>
            <a:picLocks noChangeAspect="1"/>
          </p:cNvPicPr>
          <p:nvPr/>
        </p:nvPicPr>
        <p:blipFill>
          <a:blip r:embed="rId3"/>
          <a:stretch>
            <a:fillRect/>
          </a:stretch>
        </p:blipFill>
        <p:spPr>
          <a:xfrm>
            <a:off x="5909766" y="214074"/>
            <a:ext cx="3034615" cy="333347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Ridership and Service </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8" name="Picture 7">
            <a:extLst>
              <a:ext uri="{FF2B5EF4-FFF2-40B4-BE49-F238E27FC236}">
                <a16:creationId xmlns:a16="http://schemas.microsoft.com/office/drawing/2014/main" id="{6C38DD0A-A195-494C-BDAB-1BBDA2B834EE}"/>
              </a:ext>
            </a:extLst>
          </p:cNvPr>
          <p:cNvPicPr>
            <a:picLocks noChangeAspect="1"/>
          </p:cNvPicPr>
          <p:nvPr/>
        </p:nvPicPr>
        <p:blipFill>
          <a:blip r:embed="rId4"/>
          <a:stretch>
            <a:fillRect/>
          </a:stretch>
        </p:blipFill>
        <p:spPr>
          <a:xfrm rot="5400000">
            <a:off x="4493437" y="2694018"/>
            <a:ext cx="2719171" cy="4753154"/>
          </a:xfrm>
          <a:prstGeom prst="rect">
            <a:avLst/>
          </a:prstGeom>
        </p:spPr>
      </p:pic>
      <p:pic>
        <p:nvPicPr>
          <p:cNvPr id="5" name="Picture 4">
            <a:extLst>
              <a:ext uri="{FF2B5EF4-FFF2-40B4-BE49-F238E27FC236}">
                <a16:creationId xmlns:a16="http://schemas.microsoft.com/office/drawing/2014/main" id="{A66F8C82-B6F6-4357-86BF-0F10C5D27249}"/>
              </a:ext>
            </a:extLst>
          </p:cNvPr>
          <p:cNvPicPr>
            <a:picLocks noChangeAspect="1"/>
          </p:cNvPicPr>
          <p:nvPr/>
        </p:nvPicPr>
        <p:blipFill>
          <a:blip r:embed="rId5"/>
          <a:stretch>
            <a:fillRect/>
          </a:stretch>
        </p:blipFill>
        <p:spPr>
          <a:xfrm rot="20982956">
            <a:off x="644916" y="1887725"/>
            <a:ext cx="2732417" cy="4598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175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Fleet</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8" name="Picture 7">
            <a:extLst>
              <a:ext uri="{FF2B5EF4-FFF2-40B4-BE49-F238E27FC236}">
                <a16:creationId xmlns:a16="http://schemas.microsoft.com/office/drawing/2014/main" id="{DF620DC3-9CCB-400B-8C95-94CC65351840}"/>
              </a:ext>
            </a:extLst>
          </p:cNvPr>
          <p:cNvPicPr>
            <a:picLocks noChangeAspect="1"/>
          </p:cNvPicPr>
          <p:nvPr/>
        </p:nvPicPr>
        <p:blipFill>
          <a:blip r:embed="rId3"/>
          <a:stretch>
            <a:fillRect/>
          </a:stretch>
        </p:blipFill>
        <p:spPr>
          <a:xfrm rot="20925405">
            <a:off x="339312" y="1280490"/>
            <a:ext cx="6845417" cy="218084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7EC53AF-1596-4931-993D-9F4EA0947326}"/>
              </a:ext>
            </a:extLst>
          </p:cNvPr>
          <p:cNvPicPr>
            <a:picLocks noChangeAspect="1"/>
          </p:cNvPicPr>
          <p:nvPr/>
        </p:nvPicPr>
        <p:blipFill>
          <a:blip r:embed="rId4"/>
          <a:stretch>
            <a:fillRect/>
          </a:stretch>
        </p:blipFill>
        <p:spPr>
          <a:xfrm>
            <a:off x="5616426" y="-1100683"/>
            <a:ext cx="3356697" cy="566723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34F5A39-1B23-4FF4-9F7F-3E8F69691DD8}"/>
              </a:ext>
            </a:extLst>
          </p:cNvPr>
          <p:cNvPicPr>
            <a:picLocks noChangeAspect="1"/>
          </p:cNvPicPr>
          <p:nvPr/>
        </p:nvPicPr>
        <p:blipFill>
          <a:blip r:embed="rId5"/>
          <a:stretch>
            <a:fillRect/>
          </a:stretch>
        </p:blipFill>
        <p:spPr>
          <a:xfrm>
            <a:off x="1711601" y="4074634"/>
            <a:ext cx="3558206" cy="2550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866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7" name="Picture 6">
            <a:extLst>
              <a:ext uri="{FF2B5EF4-FFF2-40B4-BE49-F238E27FC236}">
                <a16:creationId xmlns:a16="http://schemas.microsoft.com/office/drawing/2014/main" id="{A0050CDD-112D-47D2-93A0-440B4FCC0EC0}"/>
              </a:ext>
            </a:extLst>
          </p:cNvPr>
          <p:cNvPicPr>
            <a:picLocks noChangeAspect="1"/>
          </p:cNvPicPr>
          <p:nvPr/>
        </p:nvPicPr>
        <p:blipFill>
          <a:blip r:embed="rId3"/>
          <a:stretch>
            <a:fillRect/>
          </a:stretch>
        </p:blipFill>
        <p:spPr>
          <a:xfrm rot="5400000">
            <a:off x="4249647" y="-865587"/>
            <a:ext cx="3621565" cy="592929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4653820-6B54-4554-BB46-4E93AD41AA33}"/>
              </a:ext>
            </a:extLst>
          </p:cNvPr>
          <p:cNvPicPr>
            <a:picLocks noChangeAspect="1"/>
          </p:cNvPicPr>
          <p:nvPr/>
        </p:nvPicPr>
        <p:blipFill>
          <a:blip r:embed="rId4"/>
          <a:stretch>
            <a:fillRect/>
          </a:stretch>
        </p:blipFill>
        <p:spPr>
          <a:xfrm rot="21035317">
            <a:off x="689821" y="1695466"/>
            <a:ext cx="2913191" cy="481333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9D7E75D-8705-4EDE-8CDD-F0386917A071}"/>
              </a:ext>
            </a:extLst>
          </p:cNvPr>
          <p:cNvPicPr>
            <a:picLocks noChangeAspect="1"/>
          </p:cNvPicPr>
          <p:nvPr/>
        </p:nvPicPr>
        <p:blipFill>
          <a:blip r:embed="rId5"/>
          <a:stretch>
            <a:fillRect/>
          </a:stretch>
        </p:blipFill>
        <p:spPr>
          <a:xfrm>
            <a:off x="5218543" y="2988043"/>
            <a:ext cx="3271298" cy="3411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440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and </a:t>
            </a:r>
            <a:br>
              <a:rPr lang="en-US" dirty="0"/>
            </a:br>
            <a:r>
              <a:rPr lang="en-US" dirty="0"/>
              <a:t>Operating Budget</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9" name="Picture 8">
            <a:extLst>
              <a:ext uri="{FF2B5EF4-FFF2-40B4-BE49-F238E27FC236}">
                <a16:creationId xmlns:a16="http://schemas.microsoft.com/office/drawing/2014/main" id="{23C49AEA-2CAF-4AAE-808A-CBD17A4F1B1C}"/>
              </a:ext>
            </a:extLst>
          </p:cNvPr>
          <p:cNvPicPr>
            <a:picLocks noChangeAspect="1"/>
          </p:cNvPicPr>
          <p:nvPr/>
        </p:nvPicPr>
        <p:blipFill>
          <a:blip r:embed="rId3"/>
          <a:stretch>
            <a:fillRect/>
          </a:stretch>
        </p:blipFill>
        <p:spPr>
          <a:xfrm>
            <a:off x="5908298" y="199088"/>
            <a:ext cx="3056150" cy="522192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62E5C1B-0DC3-4BA7-9EFE-DAC14A1742D1}"/>
              </a:ext>
            </a:extLst>
          </p:cNvPr>
          <p:cNvPicPr>
            <a:picLocks noChangeAspect="1"/>
          </p:cNvPicPr>
          <p:nvPr/>
        </p:nvPicPr>
        <p:blipFill>
          <a:blip r:embed="rId4"/>
          <a:stretch>
            <a:fillRect/>
          </a:stretch>
        </p:blipFill>
        <p:spPr>
          <a:xfrm rot="21370960">
            <a:off x="879532" y="1920192"/>
            <a:ext cx="3089920" cy="464101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817836D-1C95-4F15-8935-E5343DBBDC1C}"/>
              </a:ext>
            </a:extLst>
          </p:cNvPr>
          <p:cNvPicPr>
            <a:picLocks noChangeAspect="1"/>
          </p:cNvPicPr>
          <p:nvPr/>
        </p:nvPicPr>
        <p:blipFill>
          <a:blip r:embed="rId5"/>
          <a:stretch>
            <a:fillRect/>
          </a:stretch>
        </p:blipFill>
        <p:spPr>
          <a:xfrm>
            <a:off x="3962796" y="4108450"/>
            <a:ext cx="2764137" cy="2625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069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77967"/>
            <a:ext cx="8275507" cy="1439333"/>
          </a:xfrm>
        </p:spPr>
        <p:txBody>
          <a:bodyPr/>
          <a:lstStyle/>
          <a:p>
            <a:r>
              <a:rPr lang="en-US" dirty="0"/>
              <a:t>Who, How, When?</a:t>
            </a:r>
          </a:p>
        </p:txBody>
      </p:sp>
      <p:sp>
        <p:nvSpPr>
          <p:cNvPr id="3" name="Text Placeholder 2"/>
          <p:cNvSpPr>
            <a:spLocks noGrp="1"/>
          </p:cNvSpPr>
          <p:nvPr>
            <p:ph type="body" sz="quarter" idx="10"/>
          </p:nvPr>
        </p:nvSpPr>
        <p:spPr>
          <a:xfrm>
            <a:off x="654157" y="1680757"/>
            <a:ext cx="7860256" cy="4450220"/>
          </a:xfrm>
        </p:spPr>
        <p:txBody>
          <a:bodyPr/>
          <a:lstStyle/>
          <a:p>
            <a:r>
              <a:rPr lang="en-US" sz="2400" dirty="0"/>
              <a:t>Capital Planning collects data Jan-Feb each year from departments, reports, or Financial Plan</a:t>
            </a:r>
          </a:p>
          <a:p>
            <a:r>
              <a:rPr lang="en-US" sz="2400" dirty="0"/>
              <a:t>General Planning Consultant makes updates and coordinates with printer (250-300 copies)</a:t>
            </a:r>
          </a:p>
          <a:p>
            <a:r>
              <a:rPr lang="en-US" sz="2400" dirty="0"/>
              <a:t>Published every March to document prior FY actuals and current FY budget information</a:t>
            </a:r>
          </a:p>
          <a:p>
            <a:r>
              <a:rPr lang="en-US" sz="2400" dirty="0"/>
              <a:t>Distributed to Executive Management Team to share with key management staff</a:t>
            </a:r>
          </a:p>
          <a:p>
            <a:r>
              <a:rPr lang="en-US" sz="2400" dirty="0"/>
              <a:t>Posted on DART.org under “DART Facts”</a:t>
            </a:r>
            <a:endParaRPr lang="en-US" dirty="0"/>
          </a:p>
          <a:p>
            <a:pPr marL="0" lvl="0" indent="0">
              <a:buNone/>
            </a:pPr>
            <a:endParaRPr lang="en-US" sz="2400" dirty="0"/>
          </a:p>
          <a:p>
            <a:pPr marL="0" lvl="0" indent="0">
              <a:buNone/>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207238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status of the Red and Blue Platform Extension project?</a:t>
            </a:r>
          </a:p>
        </p:txBody>
      </p:sp>
      <p:sp>
        <p:nvSpPr>
          <p:cNvPr id="3" name="Text Placeholder 2"/>
          <p:cNvSpPr>
            <a:spLocks noGrp="1"/>
          </p:cNvSpPr>
          <p:nvPr>
            <p:ph type="body" sz="quarter" idx="10"/>
          </p:nvPr>
        </p:nvSpPr>
        <p:spPr>
          <a:xfrm>
            <a:off x="654159" y="1680757"/>
            <a:ext cx="4515997" cy="4248535"/>
          </a:xfrm>
        </p:spPr>
        <p:txBody>
          <a:bodyPr/>
          <a:lstStyle/>
          <a:p>
            <a:pPr marL="514350" indent="-514350">
              <a:lnSpc>
                <a:spcPct val="100000"/>
              </a:lnSpc>
              <a:spcBef>
                <a:spcPts val="0"/>
              </a:spcBef>
              <a:buFont typeface="+mj-lt"/>
              <a:buAutoNum type="alphaUcPeriod"/>
            </a:pPr>
            <a:r>
              <a:rPr lang="en-US" sz="2800" dirty="0"/>
              <a:t>Hmmm.  I’m not involved in that project…</a:t>
            </a:r>
          </a:p>
          <a:p>
            <a:pPr marL="514350" indent="-514350">
              <a:lnSpc>
                <a:spcPct val="100000"/>
              </a:lnSpc>
              <a:spcBef>
                <a:spcPts val="0"/>
              </a:spcBef>
              <a:buFont typeface="+mj-lt"/>
              <a:buAutoNum type="alphaUcPeriod"/>
            </a:pPr>
            <a:r>
              <a:rPr lang="en-US" sz="2800" b="1" dirty="0"/>
              <a:t>Wait! Let me look that up! </a:t>
            </a:r>
            <a:r>
              <a:rPr lang="en-US" sz="2800" dirty="0"/>
              <a:t>	</a:t>
            </a:r>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sp>
        <p:nvSpPr>
          <p:cNvPr id="7" name="TextBox 6">
            <a:extLst>
              <a:ext uri="{FF2B5EF4-FFF2-40B4-BE49-F238E27FC236}">
                <a16:creationId xmlns:a16="http://schemas.microsoft.com/office/drawing/2014/main" id="{030BB671-C46B-4396-89F2-CEC047E91215}"/>
              </a:ext>
            </a:extLst>
          </p:cNvPr>
          <p:cNvSpPr txBox="1"/>
          <p:nvPr/>
        </p:nvSpPr>
        <p:spPr>
          <a:xfrm>
            <a:off x="2413591" y="5949773"/>
            <a:ext cx="6730409" cy="400110"/>
          </a:xfrm>
          <a:prstGeom prst="rect">
            <a:avLst/>
          </a:prstGeom>
          <a:noFill/>
        </p:spPr>
        <p:txBody>
          <a:bodyPr wrap="square" rtlCol="0">
            <a:spAutoFit/>
          </a:bodyPr>
          <a:lstStyle/>
          <a:p>
            <a:r>
              <a:rPr lang="en-US" sz="2000" dirty="0"/>
              <a:t>(I’m so glad we have a Reference Book!)</a:t>
            </a:r>
          </a:p>
        </p:txBody>
      </p:sp>
      <p:pic>
        <p:nvPicPr>
          <p:cNvPr id="5" name="Picture 4">
            <a:extLst>
              <a:ext uri="{FF2B5EF4-FFF2-40B4-BE49-F238E27FC236}">
                <a16:creationId xmlns:a16="http://schemas.microsoft.com/office/drawing/2014/main" id="{B6F4399A-6780-4DB9-865E-E4D640B1454F}"/>
              </a:ext>
            </a:extLst>
          </p:cNvPr>
          <p:cNvPicPr>
            <a:picLocks noChangeAspect="1"/>
          </p:cNvPicPr>
          <p:nvPr/>
        </p:nvPicPr>
        <p:blipFill>
          <a:blip r:embed="rId3"/>
          <a:stretch>
            <a:fillRect/>
          </a:stretch>
        </p:blipFill>
        <p:spPr>
          <a:xfrm>
            <a:off x="5575598" y="1437903"/>
            <a:ext cx="3162960" cy="4511870"/>
          </a:xfrm>
          <a:prstGeom prst="rect">
            <a:avLst/>
          </a:prstGeom>
        </p:spPr>
      </p:pic>
      <p:pic>
        <p:nvPicPr>
          <p:cNvPr id="6" name="Picture 5">
            <a:extLst>
              <a:ext uri="{FF2B5EF4-FFF2-40B4-BE49-F238E27FC236}">
                <a16:creationId xmlns:a16="http://schemas.microsoft.com/office/drawing/2014/main" id="{BFB16E5E-03EC-4CAF-9D4B-D1AC419BD19E}"/>
              </a:ext>
            </a:extLst>
          </p:cNvPr>
          <p:cNvPicPr>
            <a:picLocks noChangeAspect="1"/>
          </p:cNvPicPr>
          <p:nvPr/>
        </p:nvPicPr>
        <p:blipFill>
          <a:blip r:embed="rId4"/>
          <a:stretch>
            <a:fillRect/>
          </a:stretch>
        </p:blipFill>
        <p:spPr>
          <a:xfrm>
            <a:off x="513381" y="3693838"/>
            <a:ext cx="5124636" cy="1951434"/>
          </a:xfrm>
          <a:prstGeom prst="rect">
            <a:avLst/>
          </a:prstGeom>
        </p:spPr>
      </p:pic>
    </p:spTree>
    <p:extLst>
      <p:ext uri="{BB962C8B-B14F-4D97-AF65-F5344CB8AC3E}">
        <p14:creationId xmlns:p14="http://schemas.microsoft.com/office/powerpoint/2010/main" val="11378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1AC77C-D647-A046-87BB-F005665A7C23}" type="slidenum">
              <a:rPr lang="en-US" smtClean="0"/>
              <a:t>17</a:t>
            </a:fld>
            <a:endParaRPr lang="en-US" dirty="0"/>
          </a:p>
        </p:txBody>
      </p:sp>
      <p:sp>
        <p:nvSpPr>
          <p:cNvPr id="3" name="TextBox 2">
            <a:extLst>
              <a:ext uri="{FF2B5EF4-FFF2-40B4-BE49-F238E27FC236}">
                <a16:creationId xmlns:a16="http://schemas.microsoft.com/office/drawing/2014/main" id="{95CA279D-474F-49AE-931C-3571B4F4A92E}"/>
              </a:ext>
            </a:extLst>
          </p:cNvPr>
          <p:cNvSpPr txBox="1"/>
          <p:nvPr/>
        </p:nvSpPr>
        <p:spPr>
          <a:xfrm>
            <a:off x="1258349" y="2231472"/>
            <a:ext cx="3330429" cy="707886"/>
          </a:xfrm>
          <a:prstGeom prst="rect">
            <a:avLst/>
          </a:prstGeom>
          <a:noFill/>
        </p:spPr>
        <p:txBody>
          <a:bodyPr wrap="square" rtlCol="0">
            <a:spAutoFit/>
          </a:bodyPr>
          <a:lstStyle/>
          <a:p>
            <a:r>
              <a:rPr lang="en-US" sz="4000" b="1" dirty="0"/>
              <a:t>Questions?</a:t>
            </a:r>
          </a:p>
        </p:txBody>
      </p:sp>
    </p:spTree>
    <p:extLst>
      <p:ext uri="{BB962C8B-B14F-4D97-AF65-F5344CB8AC3E}">
        <p14:creationId xmlns:p14="http://schemas.microsoft.com/office/powerpoint/2010/main" val="260090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800" dirty="0"/>
              <a:t>Why?</a:t>
            </a:r>
          </a:p>
          <a:p>
            <a:r>
              <a:rPr lang="en-US" sz="2800" dirty="0"/>
              <a:t>What?</a:t>
            </a:r>
          </a:p>
          <a:p>
            <a:r>
              <a:rPr lang="en-US" sz="2800" dirty="0"/>
              <a:t>Who? How? When?</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76372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Text Placeholder 2"/>
          <p:cNvSpPr>
            <a:spLocks noGrp="1"/>
          </p:cNvSpPr>
          <p:nvPr>
            <p:ph type="body" sz="quarter" idx="10"/>
          </p:nvPr>
        </p:nvSpPr>
        <p:spPr>
          <a:xfrm>
            <a:off x="654159" y="1680757"/>
            <a:ext cx="7265048" cy="4248535"/>
          </a:xfrm>
        </p:spPr>
        <p:txBody>
          <a:bodyPr/>
          <a:lstStyle/>
          <a:p>
            <a:pPr>
              <a:lnSpc>
                <a:spcPct val="100000"/>
              </a:lnSpc>
              <a:spcBef>
                <a:spcPts val="0"/>
              </a:spcBef>
            </a:pPr>
            <a:r>
              <a:rPr lang="en-US" sz="2400" dirty="0"/>
              <a:t>Have you attended or presented at a public meeting?</a:t>
            </a:r>
          </a:p>
          <a:p>
            <a:pPr>
              <a:lnSpc>
                <a:spcPct val="100000"/>
              </a:lnSpc>
              <a:spcBef>
                <a:spcPts val="0"/>
              </a:spcBef>
            </a:pPr>
            <a:r>
              <a:rPr lang="en-US" sz="2400" dirty="0"/>
              <a:t>Have you briefed a City Council?</a:t>
            </a:r>
          </a:p>
          <a:p>
            <a:pPr>
              <a:lnSpc>
                <a:spcPct val="100000"/>
              </a:lnSpc>
              <a:spcBef>
                <a:spcPts val="0"/>
              </a:spcBef>
            </a:pPr>
            <a:r>
              <a:rPr lang="en-US" sz="2400" dirty="0"/>
              <a:t>Do you ever get asked a question?</a:t>
            </a:r>
          </a:p>
          <a:p>
            <a:pPr>
              <a:lnSpc>
                <a:spcPct val="100000"/>
              </a:lnSpc>
              <a:spcBef>
                <a:spcPts val="0"/>
              </a:spcBef>
            </a:pPr>
            <a:r>
              <a:rPr lang="en-US" sz="2400" dirty="0"/>
              <a:t>Did you know the answer?</a:t>
            </a:r>
          </a:p>
          <a:p>
            <a:pPr>
              <a:lnSpc>
                <a:spcPct val="100000"/>
              </a:lnSpc>
              <a:spcBef>
                <a:spcPts val="0"/>
              </a:spcBef>
            </a:pPr>
            <a:r>
              <a:rPr lang="en-US" sz="2400" dirty="0"/>
              <a:t>Did anyone at the meeting know the answer?</a:t>
            </a:r>
          </a:p>
          <a:p>
            <a:pPr>
              <a:lnSpc>
                <a:spcPct val="100000"/>
              </a:lnSpc>
              <a:spcBef>
                <a:spcPts val="0"/>
              </a:spcBef>
            </a:pPr>
            <a:r>
              <a:rPr lang="en-US" sz="2400" dirty="0"/>
              <a:t>Are people always asking you for answers?</a:t>
            </a:r>
          </a:p>
          <a:p>
            <a:pPr marL="0" indent="0">
              <a:lnSpc>
                <a:spcPct val="100000"/>
              </a:lnSpc>
              <a:spcBef>
                <a:spcPts val="0"/>
              </a:spcBef>
              <a:buNone/>
            </a:pPr>
            <a:endParaRPr lang="en-US" sz="2400" dirty="0"/>
          </a:p>
          <a:p>
            <a:pPr marL="914400" lvl="2" indent="0">
              <a:lnSpc>
                <a:spcPct val="100000"/>
              </a:lnSpc>
              <a:spcBef>
                <a:spcPts val="0"/>
              </a:spcBef>
              <a:buNone/>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239570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DART’s average weekday rail system ridership?</a:t>
            </a:r>
          </a:p>
        </p:txBody>
      </p:sp>
      <p:sp>
        <p:nvSpPr>
          <p:cNvPr id="3" name="Text Placeholder 2"/>
          <p:cNvSpPr>
            <a:spLocks noGrp="1"/>
          </p:cNvSpPr>
          <p:nvPr>
            <p:ph type="body" sz="quarter" idx="10"/>
          </p:nvPr>
        </p:nvSpPr>
        <p:spPr>
          <a:xfrm>
            <a:off x="654159" y="1680757"/>
            <a:ext cx="4449469" cy="4248535"/>
          </a:xfrm>
        </p:spPr>
        <p:txBody>
          <a:bodyPr/>
          <a:lstStyle/>
          <a:p>
            <a:pPr marL="514350" indent="-514350">
              <a:lnSpc>
                <a:spcPct val="100000"/>
              </a:lnSpc>
              <a:spcBef>
                <a:spcPts val="0"/>
              </a:spcBef>
              <a:buFont typeface="+mj-lt"/>
              <a:buAutoNum type="alphaUcPeriod"/>
            </a:pPr>
            <a:r>
              <a:rPr lang="en-US" sz="2800" dirty="0"/>
              <a:t>Not sure, but it’s the longest system in North America</a:t>
            </a:r>
          </a:p>
          <a:p>
            <a:pPr marL="514350" indent="-514350">
              <a:lnSpc>
                <a:spcPct val="100000"/>
              </a:lnSpc>
              <a:spcBef>
                <a:spcPts val="0"/>
              </a:spcBef>
              <a:buFont typeface="+mj-lt"/>
              <a:buAutoNum type="alphaUcPeriod"/>
            </a:pPr>
            <a:r>
              <a:rPr lang="en-US" sz="2800" dirty="0"/>
              <a:t>Which system - LRT, TRE or Dallas Streetcar?</a:t>
            </a:r>
          </a:p>
          <a:p>
            <a:pPr marL="514350" indent="-514350">
              <a:lnSpc>
                <a:spcPct val="100000"/>
              </a:lnSpc>
              <a:spcBef>
                <a:spcPts val="0"/>
              </a:spcBef>
              <a:buFont typeface="+mj-lt"/>
              <a:buAutoNum type="alphaUcPeriod"/>
            </a:pPr>
            <a:r>
              <a:rPr lang="en-US" sz="2800" b="1" dirty="0"/>
              <a:t>About 94,000 in FY18 for DART LRT</a:t>
            </a:r>
          </a:p>
          <a:p>
            <a:pPr marL="514350" indent="-514350">
              <a:lnSpc>
                <a:spcPct val="100000"/>
              </a:lnSpc>
              <a:spcBef>
                <a:spcPts val="0"/>
              </a:spcBef>
              <a:buFont typeface="+mj-lt"/>
              <a:buAutoNum type="alphaUcPeriod"/>
            </a:pPr>
            <a:r>
              <a:rPr lang="en-US" sz="2800" dirty="0"/>
              <a:t>I don’t know, ask Steve 	</a:t>
            </a:r>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5" name="Picture 4">
            <a:extLst>
              <a:ext uri="{FF2B5EF4-FFF2-40B4-BE49-F238E27FC236}">
                <a16:creationId xmlns:a16="http://schemas.microsoft.com/office/drawing/2014/main" id="{D4A4F7CB-3BD8-41DE-B8B6-91D393D93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28" y="2521939"/>
            <a:ext cx="3742660" cy="2566170"/>
          </a:xfrm>
          <a:prstGeom prst="rect">
            <a:avLst/>
          </a:prstGeom>
        </p:spPr>
      </p:pic>
      <p:sp>
        <p:nvSpPr>
          <p:cNvPr id="6" name="TextBox 5">
            <a:extLst>
              <a:ext uri="{FF2B5EF4-FFF2-40B4-BE49-F238E27FC236}">
                <a16:creationId xmlns:a16="http://schemas.microsoft.com/office/drawing/2014/main" id="{9DAF5A24-2418-463A-A07E-CE86EBB2CCC2}"/>
              </a:ext>
            </a:extLst>
          </p:cNvPr>
          <p:cNvSpPr txBox="1"/>
          <p:nvPr/>
        </p:nvSpPr>
        <p:spPr>
          <a:xfrm>
            <a:off x="2413591" y="5949773"/>
            <a:ext cx="6730409" cy="400110"/>
          </a:xfrm>
          <a:prstGeom prst="rect">
            <a:avLst/>
          </a:prstGeom>
          <a:noFill/>
        </p:spPr>
        <p:txBody>
          <a:bodyPr wrap="square" rtlCol="0">
            <a:spAutoFit/>
          </a:bodyPr>
          <a:lstStyle/>
          <a:p>
            <a:r>
              <a:rPr lang="en-US" sz="2000" dirty="0"/>
              <a:t>(If Steve doesn’t know, guess who he asks…)</a:t>
            </a:r>
          </a:p>
        </p:txBody>
      </p:sp>
    </p:spTree>
    <p:extLst>
      <p:ext uri="{BB962C8B-B14F-4D97-AF65-F5344CB8AC3E}">
        <p14:creationId xmlns:p14="http://schemas.microsoft.com/office/powerpoint/2010/main" val="366774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vanpools did we operate last year?</a:t>
            </a:r>
          </a:p>
        </p:txBody>
      </p:sp>
      <p:sp>
        <p:nvSpPr>
          <p:cNvPr id="3" name="Text Placeholder 2"/>
          <p:cNvSpPr>
            <a:spLocks noGrp="1"/>
          </p:cNvSpPr>
          <p:nvPr>
            <p:ph type="body" sz="quarter" idx="10"/>
          </p:nvPr>
        </p:nvSpPr>
        <p:spPr>
          <a:xfrm>
            <a:off x="654159" y="1680757"/>
            <a:ext cx="4449469" cy="4248535"/>
          </a:xfrm>
        </p:spPr>
        <p:txBody>
          <a:bodyPr/>
          <a:lstStyle/>
          <a:p>
            <a:pPr marL="514350" indent="-514350">
              <a:lnSpc>
                <a:spcPct val="100000"/>
              </a:lnSpc>
              <a:spcBef>
                <a:spcPts val="0"/>
              </a:spcBef>
              <a:buFont typeface="+mj-lt"/>
              <a:buAutoNum type="alphaUcPeriod"/>
            </a:pPr>
            <a:r>
              <a:rPr lang="en-US" sz="2800" dirty="0"/>
              <a:t>We operate vanpools?</a:t>
            </a:r>
          </a:p>
          <a:p>
            <a:pPr marL="514350" indent="-514350">
              <a:lnSpc>
                <a:spcPct val="100000"/>
              </a:lnSpc>
              <a:spcBef>
                <a:spcPts val="0"/>
              </a:spcBef>
              <a:buFont typeface="+mj-lt"/>
              <a:buAutoNum type="alphaUcPeriod"/>
            </a:pPr>
            <a:r>
              <a:rPr lang="en-US" sz="2800" dirty="0"/>
              <a:t>101</a:t>
            </a:r>
          </a:p>
          <a:p>
            <a:pPr marL="514350" indent="-514350">
              <a:lnSpc>
                <a:spcPct val="100000"/>
              </a:lnSpc>
              <a:spcBef>
                <a:spcPts val="0"/>
              </a:spcBef>
              <a:buFont typeface="+mj-lt"/>
              <a:buAutoNum type="alphaUcPeriod"/>
            </a:pPr>
            <a:r>
              <a:rPr lang="en-US" sz="2800" b="1" dirty="0"/>
              <a:t>171</a:t>
            </a:r>
          </a:p>
          <a:p>
            <a:pPr marL="514350" indent="-514350">
              <a:lnSpc>
                <a:spcPct val="100000"/>
              </a:lnSpc>
              <a:spcBef>
                <a:spcPts val="0"/>
              </a:spcBef>
              <a:buFont typeface="+mj-lt"/>
              <a:buAutoNum type="alphaUcPeriod"/>
            </a:pPr>
            <a:r>
              <a:rPr lang="en-US" sz="2800" dirty="0"/>
              <a:t>145</a:t>
            </a:r>
          </a:p>
          <a:p>
            <a:pPr marL="514350" indent="-514350">
              <a:lnSpc>
                <a:spcPct val="100000"/>
              </a:lnSpc>
              <a:spcBef>
                <a:spcPts val="0"/>
              </a:spcBef>
              <a:buFont typeface="+mj-lt"/>
              <a:buAutoNum type="alphaUcPeriod"/>
            </a:pPr>
            <a:r>
              <a:rPr lang="en-US" sz="2800" dirty="0"/>
              <a:t>I don’t know, ask Steve 	</a:t>
            </a:r>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6" name="Content Placeholder 4" descr="fail-owned-vanpool-fail.jpg">
            <a:extLst>
              <a:ext uri="{FF2B5EF4-FFF2-40B4-BE49-F238E27FC236}">
                <a16:creationId xmlns:a16="http://schemas.microsoft.com/office/drawing/2014/main" id="{BEF62533-7D36-44FD-912D-3B3F548E18FB}"/>
              </a:ext>
            </a:extLst>
          </p:cNvPr>
          <p:cNvPicPr>
            <a:picLocks noChangeAspect="1"/>
          </p:cNvPicPr>
          <p:nvPr/>
        </p:nvPicPr>
        <p:blipFill>
          <a:blip r:embed="rId3"/>
          <a:stretch>
            <a:fillRect/>
          </a:stretch>
        </p:blipFill>
        <p:spPr>
          <a:xfrm>
            <a:off x="4882116" y="2078665"/>
            <a:ext cx="4038600" cy="3028950"/>
          </a:xfrm>
          <a:prstGeom prst="rect">
            <a:avLst/>
          </a:prstGeom>
        </p:spPr>
      </p:pic>
      <p:sp>
        <p:nvSpPr>
          <p:cNvPr id="7" name="TextBox 6">
            <a:extLst>
              <a:ext uri="{FF2B5EF4-FFF2-40B4-BE49-F238E27FC236}">
                <a16:creationId xmlns:a16="http://schemas.microsoft.com/office/drawing/2014/main" id="{B27D9651-DA0F-43FD-95FF-E7CD9236AB08}"/>
              </a:ext>
            </a:extLst>
          </p:cNvPr>
          <p:cNvSpPr txBox="1"/>
          <p:nvPr/>
        </p:nvSpPr>
        <p:spPr>
          <a:xfrm>
            <a:off x="2413591" y="5949773"/>
            <a:ext cx="6730409" cy="400110"/>
          </a:xfrm>
          <a:prstGeom prst="rect">
            <a:avLst/>
          </a:prstGeom>
          <a:noFill/>
        </p:spPr>
        <p:txBody>
          <a:bodyPr wrap="square" rtlCol="0">
            <a:spAutoFit/>
          </a:bodyPr>
          <a:lstStyle/>
          <a:p>
            <a:r>
              <a:rPr lang="en-US" sz="2000" dirty="0"/>
              <a:t>(If Steve doesn’t know, guess who he asks…)</a:t>
            </a:r>
          </a:p>
        </p:txBody>
      </p:sp>
    </p:spTree>
    <p:extLst>
      <p:ext uri="{BB962C8B-B14F-4D97-AF65-F5344CB8AC3E}">
        <p14:creationId xmlns:p14="http://schemas.microsoft.com/office/powerpoint/2010/main" val="144316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DART bus stops have shelters?</a:t>
            </a:r>
          </a:p>
        </p:txBody>
      </p:sp>
      <p:sp>
        <p:nvSpPr>
          <p:cNvPr id="3" name="Text Placeholder 2"/>
          <p:cNvSpPr>
            <a:spLocks noGrp="1"/>
          </p:cNvSpPr>
          <p:nvPr>
            <p:ph type="body" sz="quarter" idx="10"/>
          </p:nvPr>
        </p:nvSpPr>
        <p:spPr>
          <a:xfrm>
            <a:off x="654159" y="1680757"/>
            <a:ext cx="4449469" cy="4248535"/>
          </a:xfrm>
        </p:spPr>
        <p:txBody>
          <a:bodyPr/>
          <a:lstStyle/>
          <a:p>
            <a:pPr marL="514350" indent="-514350">
              <a:lnSpc>
                <a:spcPct val="100000"/>
              </a:lnSpc>
              <a:spcBef>
                <a:spcPts val="0"/>
              </a:spcBef>
              <a:buFont typeface="+mj-lt"/>
              <a:buAutoNum type="alphaUcPeriod"/>
            </a:pPr>
            <a:r>
              <a:rPr lang="en-US" sz="2800" dirty="0"/>
              <a:t>What is a shelter?</a:t>
            </a:r>
          </a:p>
          <a:p>
            <a:pPr marL="514350" indent="-514350">
              <a:lnSpc>
                <a:spcPct val="100000"/>
              </a:lnSpc>
              <a:spcBef>
                <a:spcPts val="0"/>
              </a:spcBef>
              <a:buFont typeface="+mj-lt"/>
              <a:buAutoNum type="alphaUcPeriod"/>
            </a:pPr>
            <a:r>
              <a:rPr lang="en-US" sz="2800" dirty="0"/>
              <a:t>253</a:t>
            </a:r>
          </a:p>
          <a:p>
            <a:pPr marL="514350" indent="-514350">
              <a:lnSpc>
                <a:spcPct val="100000"/>
              </a:lnSpc>
              <a:spcBef>
                <a:spcPts val="0"/>
              </a:spcBef>
              <a:buFont typeface="+mj-lt"/>
              <a:buAutoNum type="alphaUcPeriod"/>
            </a:pPr>
            <a:r>
              <a:rPr lang="en-US" sz="2800" b="1" dirty="0"/>
              <a:t>1,229</a:t>
            </a:r>
          </a:p>
          <a:p>
            <a:pPr marL="514350" indent="-514350">
              <a:lnSpc>
                <a:spcPct val="100000"/>
              </a:lnSpc>
              <a:spcBef>
                <a:spcPts val="0"/>
              </a:spcBef>
              <a:buFont typeface="+mj-lt"/>
              <a:buAutoNum type="alphaUcPeriod"/>
            </a:pPr>
            <a:r>
              <a:rPr lang="en-US" sz="2800" dirty="0"/>
              <a:t>I don’t know, ask Steve 	</a:t>
            </a:r>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8" name="Picture 7">
            <a:extLst>
              <a:ext uri="{FF2B5EF4-FFF2-40B4-BE49-F238E27FC236}">
                <a16:creationId xmlns:a16="http://schemas.microsoft.com/office/drawing/2014/main" id="{519CF543-167F-4DC4-8C84-6F5090A2A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28" y="1680757"/>
            <a:ext cx="3799708" cy="3799708"/>
          </a:xfrm>
          <a:prstGeom prst="rect">
            <a:avLst/>
          </a:prstGeom>
        </p:spPr>
      </p:pic>
      <p:sp>
        <p:nvSpPr>
          <p:cNvPr id="9" name="TextBox 8">
            <a:extLst>
              <a:ext uri="{FF2B5EF4-FFF2-40B4-BE49-F238E27FC236}">
                <a16:creationId xmlns:a16="http://schemas.microsoft.com/office/drawing/2014/main" id="{DD8A5829-FED4-4472-AE0D-E3089E474A81}"/>
              </a:ext>
            </a:extLst>
          </p:cNvPr>
          <p:cNvSpPr txBox="1"/>
          <p:nvPr/>
        </p:nvSpPr>
        <p:spPr>
          <a:xfrm>
            <a:off x="2413591" y="5949773"/>
            <a:ext cx="6730409" cy="400110"/>
          </a:xfrm>
          <a:prstGeom prst="rect">
            <a:avLst/>
          </a:prstGeom>
          <a:noFill/>
        </p:spPr>
        <p:txBody>
          <a:bodyPr wrap="square" rtlCol="0">
            <a:spAutoFit/>
          </a:bodyPr>
          <a:lstStyle/>
          <a:p>
            <a:r>
              <a:rPr lang="en-US" sz="2000" dirty="0"/>
              <a:t>(If Steve doesn’t know, guess who he asks…)</a:t>
            </a:r>
          </a:p>
        </p:txBody>
      </p:sp>
    </p:spTree>
    <p:extLst>
      <p:ext uri="{BB962C8B-B14F-4D97-AF65-F5344CB8AC3E}">
        <p14:creationId xmlns:p14="http://schemas.microsoft.com/office/powerpoint/2010/main" val="389179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parking spaces are at LBJ/Central Station?</a:t>
            </a:r>
          </a:p>
        </p:txBody>
      </p:sp>
      <p:sp>
        <p:nvSpPr>
          <p:cNvPr id="3" name="Text Placeholder 2"/>
          <p:cNvSpPr>
            <a:spLocks noGrp="1"/>
          </p:cNvSpPr>
          <p:nvPr>
            <p:ph type="body" sz="quarter" idx="10"/>
          </p:nvPr>
        </p:nvSpPr>
        <p:spPr>
          <a:xfrm>
            <a:off x="654159" y="1680757"/>
            <a:ext cx="4449469" cy="4248535"/>
          </a:xfrm>
        </p:spPr>
        <p:txBody>
          <a:bodyPr/>
          <a:lstStyle/>
          <a:p>
            <a:pPr marL="514350" indent="-514350">
              <a:lnSpc>
                <a:spcPct val="100000"/>
              </a:lnSpc>
              <a:spcBef>
                <a:spcPts val="0"/>
              </a:spcBef>
              <a:buFont typeface="+mj-lt"/>
              <a:buAutoNum type="alphaUcPeriod"/>
            </a:pPr>
            <a:r>
              <a:rPr lang="en-US" sz="2800" dirty="0"/>
              <a:t>This is a trick question.  It’s full, but I better check with Steve.</a:t>
            </a:r>
          </a:p>
          <a:p>
            <a:pPr marL="514350" indent="-514350">
              <a:lnSpc>
                <a:spcPct val="100000"/>
              </a:lnSpc>
              <a:spcBef>
                <a:spcPts val="0"/>
              </a:spcBef>
              <a:buFont typeface="+mj-lt"/>
              <a:buAutoNum type="alphaUcPeriod"/>
            </a:pPr>
            <a:r>
              <a:rPr lang="en-US" sz="2800" dirty="0"/>
              <a:t>654 (no that’s LBJ/Skillman)</a:t>
            </a:r>
          </a:p>
          <a:p>
            <a:pPr marL="514350" indent="-514350">
              <a:lnSpc>
                <a:spcPct val="100000"/>
              </a:lnSpc>
              <a:spcBef>
                <a:spcPts val="0"/>
              </a:spcBef>
              <a:buFont typeface="+mj-lt"/>
              <a:buAutoNum type="alphaUcPeriod"/>
            </a:pPr>
            <a:r>
              <a:rPr lang="en-US" sz="2800" b="1" dirty="0"/>
              <a:t>533</a:t>
            </a:r>
          </a:p>
          <a:p>
            <a:pPr marL="514350" indent="-514350">
              <a:lnSpc>
                <a:spcPct val="100000"/>
              </a:lnSpc>
              <a:spcBef>
                <a:spcPts val="0"/>
              </a:spcBef>
              <a:buFont typeface="+mj-lt"/>
              <a:buAutoNum type="alphaUcPeriod"/>
            </a:pPr>
            <a:r>
              <a:rPr lang="en-US" sz="2800" dirty="0"/>
              <a:t>Gee, I wish we had a Reference Book.	</a:t>
            </a:r>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pic>
        <p:nvPicPr>
          <p:cNvPr id="6" name="Content Placeholder 5" descr="tight-parking-space.jpg">
            <a:extLst>
              <a:ext uri="{FF2B5EF4-FFF2-40B4-BE49-F238E27FC236}">
                <a16:creationId xmlns:a16="http://schemas.microsoft.com/office/drawing/2014/main" id="{27EDF7C7-2A10-4983-A739-721B3F9129E4}"/>
              </a:ext>
            </a:extLst>
          </p:cNvPr>
          <p:cNvPicPr>
            <a:picLocks noChangeAspect="1"/>
          </p:cNvPicPr>
          <p:nvPr/>
        </p:nvPicPr>
        <p:blipFill>
          <a:blip r:embed="rId3"/>
          <a:stretch>
            <a:fillRect/>
          </a:stretch>
        </p:blipFill>
        <p:spPr>
          <a:xfrm>
            <a:off x="5103628" y="2588456"/>
            <a:ext cx="3810000" cy="2886075"/>
          </a:xfrm>
          <a:prstGeom prst="rect">
            <a:avLst/>
          </a:prstGeom>
        </p:spPr>
      </p:pic>
      <p:sp>
        <p:nvSpPr>
          <p:cNvPr id="7" name="TextBox 6">
            <a:extLst>
              <a:ext uri="{FF2B5EF4-FFF2-40B4-BE49-F238E27FC236}">
                <a16:creationId xmlns:a16="http://schemas.microsoft.com/office/drawing/2014/main" id="{030BB671-C46B-4396-89F2-CEC047E91215}"/>
              </a:ext>
            </a:extLst>
          </p:cNvPr>
          <p:cNvSpPr txBox="1"/>
          <p:nvPr/>
        </p:nvSpPr>
        <p:spPr>
          <a:xfrm>
            <a:off x="2413591" y="5949773"/>
            <a:ext cx="6730409" cy="400110"/>
          </a:xfrm>
          <a:prstGeom prst="rect">
            <a:avLst/>
          </a:prstGeom>
          <a:noFill/>
        </p:spPr>
        <p:txBody>
          <a:bodyPr wrap="square" rtlCol="0">
            <a:spAutoFit/>
          </a:bodyPr>
          <a:lstStyle/>
          <a:p>
            <a:r>
              <a:rPr lang="en-US" sz="2000" dirty="0"/>
              <a:t>(If Steve doesn’t know, guess who he asks…)</a:t>
            </a:r>
          </a:p>
        </p:txBody>
      </p:sp>
    </p:spTree>
    <p:extLst>
      <p:ext uri="{BB962C8B-B14F-4D97-AF65-F5344CB8AC3E}">
        <p14:creationId xmlns:p14="http://schemas.microsoft.com/office/powerpoint/2010/main" val="407397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 (it was Steve’s)</a:t>
            </a:r>
          </a:p>
        </p:txBody>
      </p:sp>
      <p:sp>
        <p:nvSpPr>
          <p:cNvPr id="3" name="Text Placeholder 2"/>
          <p:cNvSpPr>
            <a:spLocks noGrp="1"/>
          </p:cNvSpPr>
          <p:nvPr>
            <p:ph type="body" sz="quarter" idx="10"/>
          </p:nvPr>
        </p:nvSpPr>
        <p:spPr>
          <a:xfrm>
            <a:off x="6775861" y="-224121"/>
            <a:ext cx="3655065" cy="2137553"/>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sp>
        <p:nvSpPr>
          <p:cNvPr id="5" name="Text Placeholder 2">
            <a:extLst>
              <a:ext uri="{FF2B5EF4-FFF2-40B4-BE49-F238E27FC236}">
                <a16:creationId xmlns:a16="http://schemas.microsoft.com/office/drawing/2014/main" id="{229BEA9B-2702-4D48-91E7-BE8D532BF8D9}"/>
              </a:ext>
            </a:extLst>
          </p:cNvPr>
          <p:cNvSpPr txBox="1">
            <a:spLocks/>
          </p:cNvSpPr>
          <p:nvPr/>
        </p:nvSpPr>
        <p:spPr>
          <a:xfrm>
            <a:off x="806559" y="1833157"/>
            <a:ext cx="7613164"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dirty="0"/>
              <a:t>First version created in 2010</a:t>
            </a:r>
          </a:p>
          <a:p>
            <a:pPr>
              <a:lnSpc>
                <a:spcPct val="100000"/>
              </a:lnSpc>
              <a:spcBef>
                <a:spcPts val="0"/>
              </a:spcBef>
            </a:pPr>
            <a:r>
              <a:rPr lang="en-US" sz="2800" dirty="0"/>
              <a:t>At first, not a management priority</a:t>
            </a:r>
          </a:p>
          <a:p>
            <a:pPr>
              <a:lnSpc>
                <a:spcPct val="100000"/>
              </a:lnSpc>
              <a:spcBef>
                <a:spcPts val="0"/>
              </a:spcBef>
            </a:pPr>
            <a:r>
              <a:rPr lang="en-US" sz="2800" dirty="0"/>
              <a:t>Now it is</a:t>
            </a:r>
          </a:p>
          <a:p>
            <a:pPr>
              <a:lnSpc>
                <a:spcPct val="100000"/>
              </a:lnSpc>
              <a:spcBef>
                <a:spcPts val="0"/>
              </a:spcBef>
            </a:pPr>
            <a:r>
              <a:rPr lang="en-US" sz="2800" dirty="0"/>
              <a:t>Key benefits:</a:t>
            </a:r>
          </a:p>
          <a:p>
            <a:pPr lvl="1">
              <a:lnSpc>
                <a:spcPct val="100000"/>
              </a:lnSpc>
              <a:spcBef>
                <a:spcPts val="0"/>
              </a:spcBef>
            </a:pPr>
            <a:r>
              <a:rPr lang="en-US" sz="2800" dirty="0"/>
              <a:t>Communication tool for senior staff</a:t>
            </a:r>
          </a:p>
          <a:p>
            <a:pPr lvl="1">
              <a:lnSpc>
                <a:spcPct val="100000"/>
              </a:lnSpc>
              <a:spcBef>
                <a:spcPts val="0"/>
              </a:spcBef>
            </a:pPr>
            <a:r>
              <a:rPr lang="en-US" sz="2800" dirty="0"/>
              <a:t>Handy reference material</a:t>
            </a:r>
          </a:p>
          <a:p>
            <a:pPr lvl="1">
              <a:lnSpc>
                <a:spcPct val="100000"/>
              </a:lnSpc>
              <a:spcBef>
                <a:spcPts val="0"/>
              </a:spcBef>
            </a:pPr>
            <a:r>
              <a:rPr lang="en-US" sz="2800" dirty="0"/>
              <a:t>Helps everyone stay on message</a:t>
            </a:r>
          </a:p>
          <a:p>
            <a:pPr lvl="1">
              <a:lnSpc>
                <a:spcPct val="100000"/>
              </a:lnSpc>
              <a:spcBef>
                <a:spcPts val="0"/>
              </a:spcBef>
            </a:pPr>
            <a:r>
              <a:rPr lang="en-US" sz="2800" dirty="0"/>
              <a:t>Consistent answers</a:t>
            </a:r>
          </a:p>
          <a:p>
            <a:pPr marL="0" indent="0">
              <a:lnSpc>
                <a:spcPct val="100000"/>
              </a:lnSpc>
              <a:spcBef>
                <a:spcPts val="0"/>
              </a:spcBef>
              <a:buNone/>
            </a:pPr>
            <a:endParaRPr lang="en-US" dirty="0"/>
          </a:p>
          <a:p>
            <a:pPr marL="0" indent="0">
              <a:lnSpc>
                <a:spcPct val="100000"/>
              </a:lnSpc>
              <a:spcBef>
                <a:spcPts val="0"/>
              </a:spcBef>
              <a:buNone/>
            </a:pPr>
            <a:r>
              <a:rPr lang="en-US" sz="2400" dirty="0"/>
              <a:t>(The real bonus? We get asked fewer questions)</a:t>
            </a:r>
          </a:p>
          <a:p>
            <a:pPr marL="0" indent="0">
              <a:lnSpc>
                <a:spcPct val="100000"/>
              </a:lnSpc>
              <a:spcBef>
                <a:spcPts val="0"/>
              </a:spcBef>
              <a:buFont typeface="Arial" panose="020B0604020202020204" pitchFamily="34" charset="0"/>
              <a:buNone/>
            </a:pPr>
            <a:endParaRPr lang="en-US" dirty="0"/>
          </a:p>
          <a:p>
            <a:pPr marL="457200" lvl="1" indent="0">
              <a:lnSpc>
                <a:spcPct val="100000"/>
              </a:lnSpc>
              <a:spcBef>
                <a:spcPts val="0"/>
              </a:spcBef>
              <a:buFont typeface="Univers" panose="020B0603020202030204" pitchFamily="34" charset="0"/>
              <a:buNone/>
            </a:pPr>
            <a:endParaRPr lang="en-US" sz="2400" dirty="0"/>
          </a:p>
          <a:p>
            <a:pPr marL="914400" lvl="2" indent="0">
              <a:lnSpc>
                <a:spcPct val="100000"/>
              </a:lnSpc>
              <a:spcBef>
                <a:spcPts val="0"/>
              </a:spcBef>
              <a:buFont typeface="Courier New" panose="02070309020205020404" pitchFamily="49" charset="0"/>
              <a:buNone/>
            </a:pPr>
            <a:endParaRPr lang="en-US" sz="2800" dirty="0"/>
          </a:p>
          <a:p>
            <a:pPr marL="0" indent="0">
              <a:lnSpc>
                <a:spcPct val="100000"/>
              </a:lnSpc>
              <a:buFont typeface="Arial" panose="020B0604020202020204" pitchFamily="34" charset="0"/>
              <a:buNone/>
            </a:pPr>
            <a:endParaRPr lang="en-US" dirty="0"/>
          </a:p>
        </p:txBody>
      </p:sp>
      <p:pic>
        <p:nvPicPr>
          <p:cNvPr id="1027" name="Picture 3" descr="b607c5b9-ed62-4ef6-8fca-655a4da36693@namprd12">
            <a:extLst>
              <a:ext uri="{FF2B5EF4-FFF2-40B4-BE49-F238E27FC236}">
                <a16:creationId xmlns:a16="http://schemas.microsoft.com/office/drawing/2014/main" id="{F191E11A-D50C-40AB-9D70-0A27BFB800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22" t="14464" r="6305" b="13691"/>
          <a:stretch/>
        </p:blipFill>
        <p:spPr bwMode="auto">
          <a:xfrm rot="5400000">
            <a:off x="6776589" y="753216"/>
            <a:ext cx="2292253" cy="152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64E7E2F-1197-4B2C-9B59-804B84963394}"/>
              </a:ext>
            </a:extLst>
          </p:cNvPr>
          <p:cNvSpPr txBox="1"/>
          <p:nvPr/>
        </p:nvSpPr>
        <p:spPr>
          <a:xfrm>
            <a:off x="7233061" y="659989"/>
            <a:ext cx="1910939" cy="369332"/>
          </a:xfrm>
          <a:prstGeom prst="rect">
            <a:avLst/>
          </a:prstGeom>
          <a:noFill/>
        </p:spPr>
        <p:txBody>
          <a:bodyPr wrap="square" rtlCol="0">
            <a:spAutoFit/>
          </a:bodyPr>
          <a:lstStyle/>
          <a:p>
            <a:r>
              <a:rPr lang="en-US" b="1" dirty="0"/>
              <a:t>The Original</a:t>
            </a:r>
          </a:p>
        </p:txBody>
      </p:sp>
    </p:spTree>
    <p:extLst>
      <p:ext uri="{BB962C8B-B14F-4D97-AF65-F5344CB8AC3E}">
        <p14:creationId xmlns:p14="http://schemas.microsoft.com/office/powerpoint/2010/main" val="113728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a:t>
            </a:r>
          </a:p>
        </p:txBody>
      </p:sp>
      <p:sp>
        <p:nvSpPr>
          <p:cNvPr id="3" name="Text Placeholder 2"/>
          <p:cNvSpPr>
            <a:spLocks noGrp="1"/>
          </p:cNvSpPr>
          <p:nvPr>
            <p:ph type="body" sz="quarter" idx="10"/>
          </p:nvPr>
        </p:nvSpPr>
        <p:spPr>
          <a:xfrm>
            <a:off x="654159" y="1680757"/>
            <a:ext cx="8166082" cy="4248535"/>
          </a:xfrm>
        </p:spPr>
        <p:txBody>
          <a:bodyPr/>
          <a:lstStyle/>
          <a:p>
            <a:pPr>
              <a:lnSpc>
                <a:spcPct val="100000"/>
              </a:lnSpc>
              <a:spcBef>
                <a:spcPts val="0"/>
              </a:spcBef>
            </a:pPr>
            <a:endParaRPr lang="en-US" sz="2800" dirty="0"/>
          </a:p>
          <a:p>
            <a:pPr marL="0" indent="0">
              <a:lnSpc>
                <a:spcPct val="100000"/>
              </a:lnSpc>
              <a:spcBef>
                <a:spcPts val="0"/>
              </a:spcBef>
              <a:buNone/>
            </a:pPr>
            <a:endParaRPr lang="en-US" dirty="0"/>
          </a:p>
          <a:p>
            <a:pPr marL="457200" lvl="1" indent="0">
              <a:lnSpc>
                <a:spcPct val="100000"/>
              </a:lnSpc>
              <a:spcBef>
                <a:spcPts val="0"/>
              </a:spcBef>
              <a:buNone/>
            </a:pPr>
            <a:endParaRPr lang="en-US" sz="2400" dirty="0"/>
          </a:p>
          <a:p>
            <a:pPr marL="914400" lvl="2" indent="0">
              <a:lnSpc>
                <a:spcPct val="100000"/>
              </a:lnSpc>
              <a:spcBef>
                <a:spcPts val="0"/>
              </a:spcBef>
              <a:buNone/>
            </a:pPr>
            <a:endParaRPr lang="en-US" sz="2800" dirty="0"/>
          </a:p>
          <a:p>
            <a:pPr marL="0" indent="0">
              <a:lnSpc>
                <a:spcPct val="100000"/>
              </a:lnSpc>
              <a:buNone/>
            </a:pPr>
            <a:endParaRPr lang="en-US" dirty="0"/>
          </a:p>
        </p:txBody>
      </p:sp>
      <p:sp>
        <p:nvSpPr>
          <p:cNvPr id="5" name="Text Placeholder 2">
            <a:extLst>
              <a:ext uri="{FF2B5EF4-FFF2-40B4-BE49-F238E27FC236}">
                <a16:creationId xmlns:a16="http://schemas.microsoft.com/office/drawing/2014/main" id="{229BEA9B-2702-4D48-91E7-BE8D532BF8D9}"/>
              </a:ext>
            </a:extLst>
          </p:cNvPr>
          <p:cNvSpPr txBox="1">
            <a:spLocks/>
          </p:cNvSpPr>
          <p:nvPr/>
        </p:nvSpPr>
        <p:spPr>
          <a:xfrm>
            <a:off x="806559" y="1833157"/>
            <a:ext cx="7613164"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dirty="0"/>
              <a:t>Sized to fit in a shirt pocket or handbag</a:t>
            </a:r>
          </a:p>
          <a:p>
            <a:pPr>
              <a:lnSpc>
                <a:spcPct val="100000"/>
              </a:lnSpc>
              <a:spcBef>
                <a:spcPts val="0"/>
              </a:spcBef>
            </a:pPr>
            <a:r>
              <a:rPr lang="en-US" sz="2800" dirty="0"/>
              <a:t>Organized by section</a:t>
            </a:r>
          </a:p>
          <a:p>
            <a:pPr>
              <a:lnSpc>
                <a:spcPct val="100000"/>
              </a:lnSpc>
              <a:spcBef>
                <a:spcPts val="0"/>
              </a:spcBef>
            </a:pPr>
            <a:r>
              <a:rPr lang="en-US" sz="2800" dirty="0"/>
              <a:t>Visuals – tables, charts</a:t>
            </a:r>
          </a:p>
          <a:p>
            <a:pPr>
              <a:lnSpc>
                <a:spcPct val="100000"/>
              </a:lnSpc>
              <a:spcBef>
                <a:spcPts val="0"/>
              </a:spcBef>
            </a:pPr>
            <a:r>
              <a:rPr lang="en-US" sz="2800" dirty="0"/>
              <a:t>Version numbers</a:t>
            </a:r>
          </a:p>
          <a:p>
            <a:pPr>
              <a:lnSpc>
                <a:spcPct val="100000"/>
              </a:lnSpc>
              <a:spcBef>
                <a:spcPts val="0"/>
              </a:spcBef>
            </a:pPr>
            <a:r>
              <a:rPr lang="en-US" sz="2800" dirty="0"/>
              <a:t>Metal spiral binding to easily flip pages or lay flat</a:t>
            </a:r>
          </a:p>
          <a:p>
            <a:pPr>
              <a:lnSpc>
                <a:spcPct val="100000"/>
              </a:lnSpc>
              <a:spcBef>
                <a:spcPts val="0"/>
              </a:spcBef>
            </a:pPr>
            <a:r>
              <a:rPr lang="en-US" sz="2800" dirty="0"/>
              <a:t>Fold out maps</a:t>
            </a:r>
          </a:p>
          <a:p>
            <a:pPr marL="0" indent="0">
              <a:lnSpc>
                <a:spcPct val="100000"/>
              </a:lnSpc>
              <a:spcBef>
                <a:spcPts val="0"/>
              </a:spcBef>
              <a:buNone/>
            </a:pPr>
            <a:endParaRPr lang="en-US" sz="2800" dirty="0"/>
          </a:p>
          <a:p>
            <a:pPr marL="0" indent="0">
              <a:lnSpc>
                <a:spcPct val="100000"/>
              </a:lnSpc>
              <a:spcBef>
                <a:spcPts val="0"/>
              </a:spcBef>
              <a:buFont typeface="Arial" panose="020B0604020202020204" pitchFamily="34" charset="0"/>
              <a:buNone/>
            </a:pPr>
            <a:endParaRPr lang="en-US" dirty="0"/>
          </a:p>
          <a:p>
            <a:pPr marL="457200" lvl="1" indent="0">
              <a:lnSpc>
                <a:spcPct val="100000"/>
              </a:lnSpc>
              <a:spcBef>
                <a:spcPts val="0"/>
              </a:spcBef>
              <a:buFont typeface="Univers" panose="020B0603020202030204" pitchFamily="34" charset="0"/>
              <a:buNone/>
            </a:pPr>
            <a:endParaRPr lang="en-US" sz="2400" dirty="0"/>
          </a:p>
          <a:p>
            <a:pPr marL="914400" lvl="2" indent="0">
              <a:lnSpc>
                <a:spcPct val="100000"/>
              </a:lnSpc>
              <a:spcBef>
                <a:spcPts val="0"/>
              </a:spcBef>
              <a:buFont typeface="Courier New" panose="02070309020205020404" pitchFamily="49" charset="0"/>
              <a:buNone/>
            </a:pPr>
            <a:endParaRPr lang="en-US" sz="2800" dirty="0"/>
          </a:p>
          <a:p>
            <a:pPr marL="0" indent="0">
              <a:lnSpc>
                <a:spcPct val="100000"/>
              </a:lnSpc>
              <a:buFont typeface="Arial" panose="020B0604020202020204" pitchFamily="34" charset="0"/>
              <a:buNone/>
            </a:pPr>
            <a:endParaRPr lang="en-US" dirty="0"/>
          </a:p>
        </p:txBody>
      </p:sp>
    </p:spTree>
    <p:extLst>
      <p:ext uri="{BB962C8B-B14F-4D97-AF65-F5344CB8AC3E}">
        <p14:creationId xmlns:p14="http://schemas.microsoft.com/office/powerpoint/2010/main" val="2145918537"/>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32235</TotalTime>
  <Words>485</Words>
  <Application>Microsoft Macintosh PowerPoint</Application>
  <PresentationFormat>On-screen Show (4:3)</PresentationFormat>
  <Paragraphs>132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Franklin Gothic Demi</vt:lpstr>
      <vt:lpstr>Univers</vt:lpstr>
      <vt:lpstr>Wingdings</vt:lpstr>
      <vt:lpstr>DARTPresentationTemplate final with photos compressed (3)</vt:lpstr>
      <vt:lpstr>DART Reference Book</vt:lpstr>
      <vt:lpstr>Agenda</vt:lpstr>
      <vt:lpstr>Why?</vt:lpstr>
      <vt:lpstr>What is DART’s average weekday rail system ridership?</vt:lpstr>
      <vt:lpstr>How many vanpools did we operate last year?</vt:lpstr>
      <vt:lpstr>How many DART bus stops have shelters?</vt:lpstr>
      <vt:lpstr>How many parking spaces are at LBJ/Central Station?</vt:lpstr>
      <vt:lpstr>The Idea (it was Steve’s)</vt:lpstr>
      <vt:lpstr>Format</vt:lpstr>
      <vt:lpstr>What’s in it?</vt:lpstr>
      <vt:lpstr>Agency Overview</vt:lpstr>
      <vt:lpstr>Ridership and Service </vt:lpstr>
      <vt:lpstr>Fleet</vt:lpstr>
      <vt:lpstr>Facilities</vt:lpstr>
      <vt:lpstr>Capital and  Operating Budget</vt:lpstr>
      <vt:lpstr>Who, How, When?</vt:lpstr>
      <vt:lpstr>What is the status of the Red and Blue Platform Extension project?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Taty Benavidez</dc:creator>
  <cp:lastModifiedBy>Microsoft Office User</cp:lastModifiedBy>
  <cp:revision>350</cp:revision>
  <cp:lastPrinted>2018-02-22T19:26:51Z</cp:lastPrinted>
  <dcterms:created xsi:type="dcterms:W3CDTF">2017-01-27T19:54:15Z</dcterms:created>
  <dcterms:modified xsi:type="dcterms:W3CDTF">2019-04-29T23:04:52Z</dcterms:modified>
</cp:coreProperties>
</file>