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7" r:id="rId5"/>
    <p:sldId id="368" r:id="rId6"/>
    <p:sldId id="285" r:id="rId7"/>
    <p:sldId id="3041" r:id="rId8"/>
    <p:sldId id="284" r:id="rId9"/>
    <p:sldId id="258" r:id="rId10"/>
    <p:sldId id="396" r:id="rId11"/>
    <p:sldId id="2696" r:id="rId12"/>
    <p:sldId id="3028" r:id="rId13"/>
    <p:sldId id="387" r:id="rId14"/>
    <p:sldId id="2697" r:id="rId15"/>
    <p:sldId id="2701" r:id="rId16"/>
    <p:sldId id="3042" r:id="rId17"/>
    <p:sldId id="3038" r:id="rId18"/>
    <p:sldId id="3039" r:id="rId19"/>
    <p:sldId id="2698" r:id="rId20"/>
    <p:sldId id="3040" r:id="rId21"/>
    <p:sldId id="302" r:id="rId22"/>
    <p:sldId id="2695" r:id="rId23"/>
    <p:sldId id="3027" r:id="rId24"/>
    <p:sldId id="2702" r:id="rId25"/>
    <p:sldId id="434" r:id="rId26"/>
    <p:sldId id="3029" r:id="rId27"/>
    <p:sldId id="2699" r:id="rId28"/>
    <p:sldId id="2703" r:id="rId29"/>
  </p:sldIdLst>
  <p:sldSz cx="12188825" cy="6858000"/>
  <p:notesSz cx="9296400" cy="14722475"/>
  <p:defaultTextStyle>
    <a:defPPr>
      <a:defRPr lang="en-US"/>
    </a:defPPr>
    <a:lvl1pPr marL="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6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36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0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872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4895" userDrawn="1">
          <p15:clr>
            <a:srgbClr val="A4A3A4"/>
          </p15:clr>
        </p15:guide>
        <p15:guide id="3" pos="95" userDrawn="1">
          <p15:clr>
            <a:srgbClr val="A4A3A4"/>
          </p15:clr>
        </p15:guide>
        <p15:guide id="4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mbliss, Leenda M." initials="CLM" lastIdx="2" clrIdx="0"/>
  <p:cmAuthor id="1" name="Kannan, Shyam" initials="KS" lastIdx="5" clrIdx="1">
    <p:extLst>
      <p:ext uri="{19B8F6BF-5375-455C-9EA6-DF929625EA0E}">
        <p15:presenceInfo xmlns:p15="http://schemas.microsoft.com/office/powerpoint/2012/main" userId="S-1-5-21-306237106-3398772634-3020874576-64687" providerId="AD"/>
      </p:ext>
    </p:extLst>
  </p:cmAuthor>
  <p:cmAuthor id="2" name="Eichler, Michael" initials="EM" lastIdx="4" clrIdx="2">
    <p:extLst>
      <p:ext uri="{19B8F6BF-5375-455C-9EA6-DF929625EA0E}">
        <p15:presenceInfo xmlns:p15="http://schemas.microsoft.com/office/powerpoint/2012/main" userId="S-1-5-21-306237106-3398772634-3020874576-214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C5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1D5F6-0140-4F3C-B53B-4F58D2F7CFFC}" v="724" dt="2019-08-09T14:12:56.835"/>
    <p1510:client id="{EB885B99-20E9-4F1E-B5F6-7AAED956A412}" v="78" dt="2019-08-09T19:33:27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5" autoAdjust="0"/>
    <p:restoredTop sz="86410" autoAdjust="0"/>
  </p:normalViewPr>
  <p:slideViewPr>
    <p:cSldViewPr snapToGrid="0" snapToObjects="1">
      <p:cViewPr>
        <p:scale>
          <a:sx n="150" d="100"/>
          <a:sy n="150" d="100"/>
        </p:scale>
        <p:origin x="3180" y="324"/>
      </p:cViewPr>
      <p:guideLst>
        <p:guide orient="horz" pos="1992"/>
        <p:guide pos="4895"/>
        <p:guide pos="95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50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B0543-1011-4156-9430-8282BD3806A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B5C200-E21B-4515-80F5-97CA95FCA937}">
      <dgm:prSet phldrT="[Text]" custT="1"/>
      <dgm:spPr/>
      <dgm:t>
        <a:bodyPr/>
        <a:lstStyle/>
        <a:p>
          <a:pPr algn="ctr"/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Office of Planning</a:t>
          </a:r>
        </a:p>
      </dgm:t>
    </dgm:pt>
    <dgm:pt modelId="{64F917BA-3A01-4890-B8FA-FC1134266321}" type="parTrans" cxnId="{93EBF5CA-7DE9-4C3A-A700-4C45E6DB90F6}">
      <dgm:prSet/>
      <dgm:spPr/>
      <dgm:t>
        <a:bodyPr/>
        <a:lstStyle/>
        <a:p>
          <a:endParaRPr lang="en-US" sz="2400"/>
        </a:p>
      </dgm:t>
    </dgm:pt>
    <dgm:pt modelId="{A70F0EDF-CD5B-4878-A8C5-CFF3713433D0}" type="sibTrans" cxnId="{93EBF5CA-7DE9-4C3A-A700-4C45E6DB90F6}">
      <dgm:prSet/>
      <dgm:spPr/>
      <dgm:t>
        <a:bodyPr/>
        <a:lstStyle/>
        <a:p>
          <a:endParaRPr lang="en-US" sz="2400"/>
        </a:p>
      </dgm:t>
    </dgm:pt>
    <dgm:pt modelId="{7A5E962C-E1E9-4AE7-90F8-15516BFA31BE}">
      <dgm:prSet phldrT="[Text]" custT="1"/>
      <dgm:spPr/>
      <dgm:t>
        <a:bodyPr/>
        <a:lstStyle/>
        <a:p>
          <a:pPr marL="0"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Applied Planning Intelligence</a:t>
          </a:r>
        </a:p>
      </dgm:t>
    </dgm:pt>
    <dgm:pt modelId="{B829C015-6C63-416E-B834-38E1AE218356}" type="parTrans" cxnId="{A0728472-1702-42A5-84CA-8A8CEFABD0CE}">
      <dgm:prSet/>
      <dgm:spPr/>
      <dgm:t>
        <a:bodyPr/>
        <a:lstStyle/>
        <a:p>
          <a:endParaRPr lang="en-US" sz="2400"/>
        </a:p>
      </dgm:t>
    </dgm:pt>
    <dgm:pt modelId="{B101BF67-F5E3-4D87-8001-A5C134066A4E}" type="sibTrans" cxnId="{A0728472-1702-42A5-84CA-8A8CEFABD0CE}">
      <dgm:prSet/>
      <dgm:spPr/>
      <dgm:t>
        <a:bodyPr/>
        <a:lstStyle/>
        <a:p>
          <a:endParaRPr lang="en-US" sz="2400"/>
        </a:p>
      </dgm:t>
    </dgm:pt>
    <dgm:pt modelId="{AB4797B0-2FEF-4063-9E7C-C0156C15F7CB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0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Station Planning</a:t>
          </a:r>
          <a:endParaRPr lang="en-US" sz="2000" dirty="0"/>
        </a:p>
      </dgm:t>
    </dgm:pt>
    <dgm:pt modelId="{E8C52446-2A2E-4255-AD4C-E9832523C802}" type="parTrans" cxnId="{DF320F0C-5081-4B41-87F1-F1589496FB5B}">
      <dgm:prSet/>
      <dgm:spPr/>
      <dgm:t>
        <a:bodyPr/>
        <a:lstStyle/>
        <a:p>
          <a:endParaRPr lang="en-US" sz="2400"/>
        </a:p>
      </dgm:t>
    </dgm:pt>
    <dgm:pt modelId="{F85D83A7-A6C1-4117-B941-19DE99AB4D53}" type="sibTrans" cxnId="{DF320F0C-5081-4B41-87F1-F1589496FB5B}">
      <dgm:prSet/>
      <dgm:spPr/>
      <dgm:t>
        <a:bodyPr/>
        <a:lstStyle/>
        <a:p>
          <a:endParaRPr lang="en-US" sz="2400"/>
        </a:p>
      </dgm:t>
    </dgm:pt>
    <dgm:pt modelId="{E57586EB-DFA1-47EE-BD46-6AECB86298C3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0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Transit Asset</a:t>
          </a:r>
        </a:p>
        <a:p>
          <a:pPr>
            <a:spcAft>
              <a:spcPts val="450"/>
            </a:spcAft>
          </a:pPr>
          <a:r>
            <a:rPr lang="en-US" sz="20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Management</a:t>
          </a:r>
        </a:p>
        <a:p>
          <a:pPr>
            <a:spcAft>
              <a:spcPts val="450"/>
            </a:spcAft>
          </a:pPr>
          <a:r>
            <a:rPr lang="en-US" sz="20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(TAMO)</a:t>
          </a:r>
          <a:endParaRPr lang="en-US" sz="20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518E36E-23D7-43D3-846D-7F49F05A04F8}" type="parTrans" cxnId="{28D58F4C-7C21-45B8-B1C2-93D0140845D5}">
      <dgm:prSet/>
      <dgm:spPr>
        <a:ln>
          <a:solidFill>
            <a:srgbClr val="163C5F"/>
          </a:solidFill>
        </a:ln>
      </dgm:spPr>
      <dgm:t>
        <a:bodyPr/>
        <a:lstStyle/>
        <a:p>
          <a:endParaRPr lang="en-US" sz="2400"/>
        </a:p>
      </dgm:t>
    </dgm:pt>
    <dgm:pt modelId="{E35F0C0C-8AEF-4D0D-839B-573ED0FAA169}" type="sibTrans" cxnId="{28D58F4C-7C21-45B8-B1C2-93D0140845D5}">
      <dgm:prSet/>
      <dgm:spPr/>
      <dgm:t>
        <a:bodyPr/>
        <a:lstStyle/>
        <a:p>
          <a:endParaRPr lang="en-US" sz="2400"/>
        </a:p>
      </dgm:t>
    </dgm:pt>
    <dgm:pt modelId="{1FCF76C8-3C92-4955-8DAF-1D2B31B3228B}">
      <dgm:prSet phldrT="[Text]" custT="1"/>
      <dgm:spPr/>
      <dgm:t>
        <a:bodyPr/>
        <a:lstStyle/>
        <a:p>
          <a:r>
            <a:rPr lang="en-US" sz="20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Strategic Planning</a:t>
          </a:r>
          <a:endParaRPr lang="en-US" sz="2000" dirty="0"/>
        </a:p>
      </dgm:t>
    </dgm:pt>
    <dgm:pt modelId="{82D95BD3-A46B-4234-84DE-BBA7E2E2EBB5}" type="parTrans" cxnId="{1E4311B4-BFE1-40BF-970E-AE31E5782D10}">
      <dgm:prSet/>
      <dgm:spPr/>
      <dgm:t>
        <a:bodyPr/>
        <a:lstStyle/>
        <a:p>
          <a:endParaRPr lang="en-US" sz="2400"/>
        </a:p>
      </dgm:t>
    </dgm:pt>
    <dgm:pt modelId="{D3068B4B-61C3-4C07-A075-FA3349BAC3EC}" type="sibTrans" cxnId="{1E4311B4-BFE1-40BF-970E-AE31E5782D10}">
      <dgm:prSet/>
      <dgm:spPr/>
      <dgm:t>
        <a:bodyPr/>
        <a:lstStyle/>
        <a:p>
          <a:endParaRPr lang="en-US" sz="2400"/>
        </a:p>
      </dgm:t>
    </dgm:pt>
    <dgm:pt modelId="{BB10BA3D-92A3-4EB7-BFE2-ED26ED523334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Cross-Functional</a:t>
          </a:r>
        </a:p>
        <a:p>
          <a:pPr>
            <a:spcAft>
              <a:spcPts val="600"/>
            </a:spcAft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Working Groups </a:t>
          </a:r>
        </a:p>
      </dgm:t>
    </dgm:pt>
    <dgm:pt modelId="{35560626-4E4F-4BA3-BBEF-96D9BEEA36AA}" type="parTrans" cxnId="{355078AE-61E9-42B2-80FD-5772D6EDE365}">
      <dgm:prSet/>
      <dgm:spPr>
        <a:ln>
          <a:solidFill>
            <a:srgbClr val="163C5F"/>
          </a:solidFill>
          <a:prstDash val="dash"/>
        </a:ln>
      </dgm:spPr>
      <dgm:t>
        <a:bodyPr/>
        <a:lstStyle/>
        <a:p>
          <a:endParaRPr lang="en-US" sz="2400"/>
        </a:p>
      </dgm:t>
    </dgm:pt>
    <dgm:pt modelId="{F4063214-B29E-4EB1-B916-CF105C7664A6}" type="sibTrans" cxnId="{355078AE-61E9-42B2-80FD-5772D6EDE365}">
      <dgm:prSet/>
      <dgm:spPr/>
      <dgm:t>
        <a:bodyPr/>
        <a:lstStyle/>
        <a:p>
          <a:endParaRPr lang="en-US" sz="2400"/>
        </a:p>
      </dgm:t>
    </dgm:pt>
    <dgm:pt modelId="{F1EE9288-EAE5-4E39-9BCB-D1C44F08D602}" type="pres">
      <dgm:prSet presAssocID="{847B0543-1011-4156-9430-8282BD3806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600695-EF86-4A0C-AD68-F98410E73B68}" type="pres">
      <dgm:prSet presAssocID="{65B5C200-E21B-4515-80F5-97CA95FCA937}" presName="hierRoot1" presStyleCnt="0">
        <dgm:presLayoutVars>
          <dgm:hierBranch val="init"/>
        </dgm:presLayoutVars>
      </dgm:prSet>
      <dgm:spPr/>
    </dgm:pt>
    <dgm:pt modelId="{1B9070A8-7123-4123-8E63-F7DB69697BB7}" type="pres">
      <dgm:prSet presAssocID="{65B5C200-E21B-4515-80F5-97CA95FCA937}" presName="rootComposite1" presStyleCnt="0"/>
      <dgm:spPr/>
    </dgm:pt>
    <dgm:pt modelId="{6FDC713D-26AF-4110-91CF-ABAEB7D9242C}" type="pres">
      <dgm:prSet presAssocID="{65B5C200-E21B-4515-80F5-97CA95FCA937}" presName="rootText1" presStyleLbl="node0" presStyleIdx="0" presStyleCnt="1" custLinFactNeighborX="-63338" custLinFactNeighborY="-58302">
        <dgm:presLayoutVars>
          <dgm:chPref val="3"/>
        </dgm:presLayoutVars>
      </dgm:prSet>
      <dgm:spPr/>
    </dgm:pt>
    <dgm:pt modelId="{C21546B4-5F52-4B54-80E4-24268D864105}" type="pres">
      <dgm:prSet presAssocID="{65B5C200-E21B-4515-80F5-97CA95FCA937}" presName="rootConnector1" presStyleLbl="node1" presStyleIdx="0" presStyleCnt="0"/>
      <dgm:spPr/>
    </dgm:pt>
    <dgm:pt modelId="{B853B398-EDA1-4EAE-9D22-BA6D361E3F31}" type="pres">
      <dgm:prSet presAssocID="{65B5C200-E21B-4515-80F5-97CA95FCA937}" presName="hierChild2" presStyleCnt="0"/>
      <dgm:spPr/>
    </dgm:pt>
    <dgm:pt modelId="{92FB527C-D50A-4E78-BBFB-FAA2F34A0E31}" type="pres">
      <dgm:prSet presAssocID="{B829C015-6C63-416E-B834-38E1AE218356}" presName="Name37" presStyleLbl="parChTrans1D2" presStyleIdx="0" presStyleCnt="5"/>
      <dgm:spPr/>
    </dgm:pt>
    <dgm:pt modelId="{C90033B6-9206-4B1A-B1C6-C466D8177858}" type="pres">
      <dgm:prSet presAssocID="{7A5E962C-E1E9-4AE7-90F8-15516BFA31BE}" presName="hierRoot2" presStyleCnt="0">
        <dgm:presLayoutVars>
          <dgm:hierBranch val="init"/>
        </dgm:presLayoutVars>
      </dgm:prSet>
      <dgm:spPr/>
    </dgm:pt>
    <dgm:pt modelId="{E46B7420-9FEA-4555-B63D-685BC73C5719}" type="pres">
      <dgm:prSet presAssocID="{7A5E962C-E1E9-4AE7-90F8-15516BFA31BE}" presName="rootComposite" presStyleCnt="0"/>
      <dgm:spPr/>
    </dgm:pt>
    <dgm:pt modelId="{CD70CBA7-6919-4186-B916-64E9C8241808}" type="pres">
      <dgm:prSet presAssocID="{7A5E962C-E1E9-4AE7-90F8-15516BFA31BE}" presName="rootText" presStyleLbl="node2" presStyleIdx="0" presStyleCnt="5" custScaleY="133557">
        <dgm:presLayoutVars>
          <dgm:chPref val="3"/>
        </dgm:presLayoutVars>
      </dgm:prSet>
      <dgm:spPr/>
    </dgm:pt>
    <dgm:pt modelId="{AEE2A165-D005-4576-81DB-36311366E67C}" type="pres">
      <dgm:prSet presAssocID="{7A5E962C-E1E9-4AE7-90F8-15516BFA31BE}" presName="rootConnector" presStyleLbl="node2" presStyleIdx="0" presStyleCnt="5"/>
      <dgm:spPr/>
    </dgm:pt>
    <dgm:pt modelId="{EEEB5DC4-F824-44EC-B0AD-6B57305CF4E2}" type="pres">
      <dgm:prSet presAssocID="{7A5E962C-E1E9-4AE7-90F8-15516BFA31BE}" presName="hierChild4" presStyleCnt="0"/>
      <dgm:spPr/>
    </dgm:pt>
    <dgm:pt modelId="{72A169E9-15ED-4FCC-9D64-78F6F92D543E}" type="pres">
      <dgm:prSet presAssocID="{7A5E962C-E1E9-4AE7-90F8-15516BFA31BE}" presName="hierChild5" presStyleCnt="0"/>
      <dgm:spPr/>
    </dgm:pt>
    <dgm:pt modelId="{74B16184-5DB7-455E-9D27-C5F7A756A9E7}" type="pres">
      <dgm:prSet presAssocID="{E8C52446-2A2E-4255-AD4C-E9832523C802}" presName="Name37" presStyleLbl="parChTrans1D2" presStyleIdx="1" presStyleCnt="5"/>
      <dgm:spPr/>
    </dgm:pt>
    <dgm:pt modelId="{83876391-1F02-41E3-8E02-D4582C634611}" type="pres">
      <dgm:prSet presAssocID="{AB4797B0-2FEF-4063-9E7C-C0156C15F7CB}" presName="hierRoot2" presStyleCnt="0">
        <dgm:presLayoutVars>
          <dgm:hierBranch val="init"/>
        </dgm:presLayoutVars>
      </dgm:prSet>
      <dgm:spPr/>
    </dgm:pt>
    <dgm:pt modelId="{604545E2-5CC6-45B2-AFE9-438AA13912BC}" type="pres">
      <dgm:prSet presAssocID="{AB4797B0-2FEF-4063-9E7C-C0156C15F7CB}" presName="rootComposite" presStyleCnt="0"/>
      <dgm:spPr/>
    </dgm:pt>
    <dgm:pt modelId="{5F12F5BD-4D9F-4512-B037-08ECA5C034C9}" type="pres">
      <dgm:prSet presAssocID="{AB4797B0-2FEF-4063-9E7C-C0156C15F7CB}" presName="rootText" presStyleLbl="node2" presStyleIdx="1" presStyleCnt="5" custScaleY="133717" custLinFactNeighborX="-565">
        <dgm:presLayoutVars>
          <dgm:chPref val="3"/>
        </dgm:presLayoutVars>
      </dgm:prSet>
      <dgm:spPr/>
    </dgm:pt>
    <dgm:pt modelId="{E973A49B-8729-4BBC-873D-EE4B55B27A6B}" type="pres">
      <dgm:prSet presAssocID="{AB4797B0-2FEF-4063-9E7C-C0156C15F7CB}" presName="rootConnector" presStyleLbl="node2" presStyleIdx="1" presStyleCnt="5"/>
      <dgm:spPr/>
    </dgm:pt>
    <dgm:pt modelId="{D3A4A0B3-0165-48C3-95D7-D0A1528366DB}" type="pres">
      <dgm:prSet presAssocID="{AB4797B0-2FEF-4063-9E7C-C0156C15F7CB}" presName="hierChild4" presStyleCnt="0"/>
      <dgm:spPr/>
    </dgm:pt>
    <dgm:pt modelId="{69472982-FA8B-4E09-A881-D201032C92FC}" type="pres">
      <dgm:prSet presAssocID="{AB4797B0-2FEF-4063-9E7C-C0156C15F7CB}" presName="hierChild5" presStyleCnt="0"/>
      <dgm:spPr/>
    </dgm:pt>
    <dgm:pt modelId="{0596EB95-C15F-46AA-9D87-2D5CD3281C64}" type="pres">
      <dgm:prSet presAssocID="{82D95BD3-A46B-4234-84DE-BBA7E2E2EBB5}" presName="Name37" presStyleLbl="parChTrans1D2" presStyleIdx="2" presStyleCnt="5"/>
      <dgm:spPr/>
    </dgm:pt>
    <dgm:pt modelId="{8CA7B291-B48D-42EB-8267-4803600FD1BB}" type="pres">
      <dgm:prSet presAssocID="{1FCF76C8-3C92-4955-8DAF-1D2B31B3228B}" presName="hierRoot2" presStyleCnt="0">
        <dgm:presLayoutVars>
          <dgm:hierBranch val="init"/>
        </dgm:presLayoutVars>
      </dgm:prSet>
      <dgm:spPr/>
    </dgm:pt>
    <dgm:pt modelId="{2E0D5F9E-26C5-4429-9E87-80E799D00EF8}" type="pres">
      <dgm:prSet presAssocID="{1FCF76C8-3C92-4955-8DAF-1D2B31B3228B}" presName="rootComposite" presStyleCnt="0"/>
      <dgm:spPr/>
    </dgm:pt>
    <dgm:pt modelId="{24CDF03E-9A9B-4506-A9EB-09A874B173F8}" type="pres">
      <dgm:prSet presAssocID="{1FCF76C8-3C92-4955-8DAF-1D2B31B3228B}" presName="rootText" presStyleLbl="node2" presStyleIdx="2" presStyleCnt="5" custScaleY="133557">
        <dgm:presLayoutVars>
          <dgm:chPref val="3"/>
        </dgm:presLayoutVars>
      </dgm:prSet>
      <dgm:spPr/>
    </dgm:pt>
    <dgm:pt modelId="{D104CE5B-872C-48C3-81D6-F3E5DD353917}" type="pres">
      <dgm:prSet presAssocID="{1FCF76C8-3C92-4955-8DAF-1D2B31B3228B}" presName="rootConnector" presStyleLbl="node2" presStyleIdx="2" presStyleCnt="5"/>
      <dgm:spPr/>
    </dgm:pt>
    <dgm:pt modelId="{CD391045-B9F5-4482-99FF-94D9F199DCCB}" type="pres">
      <dgm:prSet presAssocID="{1FCF76C8-3C92-4955-8DAF-1D2B31B3228B}" presName="hierChild4" presStyleCnt="0"/>
      <dgm:spPr/>
    </dgm:pt>
    <dgm:pt modelId="{775E870E-945E-411D-AC5E-1F21ABD77E4B}" type="pres">
      <dgm:prSet presAssocID="{1FCF76C8-3C92-4955-8DAF-1D2B31B3228B}" presName="hierChild5" presStyleCnt="0"/>
      <dgm:spPr/>
    </dgm:pt>
    <dgm:pt modelId="{52A46DD2-1CBA-4D3F-97B4-0F58C39BCF04}" type="pres">
      <dgm:prSet presAssocID="{C518E36E-23D7-43D3-846D-7F49F05A04F8}" presName="Name37" presStyleLbl="parChTrans1D2" presStyleIdx="3" presStyleCnt="5"/>
      <dgm:spPr/>
    </dgm:pt>
    <dgm:pt modelId="{91E367DC-586A-4489-89D5-D7FA19293927}" type="pres">
      <dgm:prSet presAssocID="{E57586EB-DFA1-47EE-BD46-6AECB86298C3}" presName="hierRoot2" presStyleCnt="0">
        <dgm:presLayoutVars>
          <dgm:hierBranch val="init"/>
        </dgm:presLayoutVars>
      </dgm:prSet>
      <dgm:spPr/>
    </dgm:pt>
    <dgm:pt modelId="{96A254EF-13C3-432C-A7AC-3ED62F82CE51}" type="pres">
      <dgm:prSet presAssocID="{E57586EB-DFA1-47EE-BD46-6AECB86298C3}" presName="rootComposite" presStyleCnt="0"/>
      <dgm:spPr/>
    </dgm:pt>
    <dgm:pt modelId="{85345C07-8CB7-498C-9758-18D23CDF12F2}" type="pres">
      <dgm:prSet presAssocID="{E57586EB-DFA1-47EE-BD46-6AECB86298C3}" presName="rootText" presStyleLbl="node2" presStyleIdx="3" presStyleCnt="5" custScaleY="133557">
        <dgm:presLayoutVars>
          <dgm:chPref val="3"/>
        </dgm:presLayoutVars>
      </dgm:prSet>
      <dgm:spPr/>
    </dgm:pt>
    <dgm:pt modelId="{FC933BFF-E983-4555-8EB2-24C93A2057A1}" type="pres">
      <dgm:prSet presAssocID="{E57586EB-DFA1-47EE-BD46-6AECB86298C3}" presName="rootConnector" presStyleLbl="node2" presStyleIdx="3" presStyleCnt="5"/>
      <dgm:spPr/>
    </dgm:pt>
    <dgm:pt modelId="{7FAA73D9-AC52-49DA-B9F1-69866AEFBB2C}" type="pres">
      <dgm:prSet presAssocID="{E57586EB-DFA1-47EE-BD46-6AECB86298C3}" presName="hierChild4" presStyleCnt="0"/>
      <dgm:spPr/>
    </dgm:pt>
    <dgm:pt modelId="{6006F678-B865-45BA-89B9-763579A6C9C2}" type="pres">
      <dgm:prSet presAssocID="{E57586EB-DFA1-47EE-BD46-6AECB86298C3}" presName="hierChild5" presStyleCnt="0"/>
      <dgm:spPr/>
    </dgm:pt>
    <dgm:pt modelId="{2BED7F81-A249-4090-9C67-31A303127CF6}" type="pres">
      <dgm:prSet presAssocID="{35560626-4E4F-4BA3-BBEF-96D9BEEA36AA}" presName="Name37" presStyleLbl="parChTrans1D2" presStyleIdx="4" presStyleCnt="5"/>
      <dgm:spPr/>
    </dgm:pt>
    <dgm:pt modelId="{604DF1C0-FEA9-4CC0-8F6B-5726F4D988F9}" type="pres">
      <dgm:prSet presAssocID="{BB10BA3D-92A3-4EB7-BFE2-ED26ED523334}" presName="hierRoot2" presStyleCnt="0">
        <dgm:presLayoutVars>
          <dgm:hierBranch val="init"/>
        </dgm:presLayoutVars>
      </dgm:prSet>
      <dgm:spPr/>
    </dgm:pt>
    <dgm:pt modelId="{1762C9D8-0EA7-4F77-9FF7-65BA0F373DF5}" type="pres">
      <dgm:prSet presAssocID="{BB10BA3D-92A3-4EB7-BFE2-ED26ED523334}" presName="rootComposite" presStyleCnt="0"/>
      <dgm:spPr/>
    </dgm:pt>
    <dgm:pt modelId="{38A0C5A1-03FF-46BF-A6E6-FE6D63F156B3}" type="pres">
      <dgm:prSet presAssocID="{BB10BA3D-92A3-4EB7-BFE2-ED26ED523334}" presName="rootText" presStyleLbl="node2" presStyleIdx="4" presStyleCnt="5" custScaleX="144098" custScaleY="128943" custLinFactNeighborX="15" custLinFactNeighborY="-48763">
        <dgm:presLayoutVars>
          <dgm:chPref val="3"/>
        </dgm:presLayoutVars>
      </dgm:prSet>
      <dgm:spPr/>
    </dgm:pt>
    <dgm:pt modelId="{B285A7F1-785F-4312-B6EB-BEBF1308214A}" type="pres">
      <dgm:prSet presAssocID="{BB10BA3D-92A3-4EB7-BFE2-ED26ED523334}" presName="rootConnector" presStyleLbl="node2" presStyleIdx="4" presStyleCnt="5"/>
      <dgm:spPr/>
    </dgm:pt>
    <dgm:pt modelId="{DFAF1264-3B39-473F-BCFC-8EC523746176}" type="pres">
      <dgm:prSet presAssocID="{BB10BA3D-92A3-4EB7-BFE2-ED26ED523334}" presName="hierChild4" presStyleCnt="0"/>
      <dgm:spPr/>
    </dgm:pt>
    <dgm:pt modelId="{9B239C0C-FD18-4C2E-B932-FD15AAA20210}" type="pres">
      <dgm:prSet presAssocID="{BB10BA3D-92A3-4EB7-BFE2-ED26ED523334}" presName="hierChild5" presStyleCnt="0"/>
      <dgm:spPr/>
    </dgm:pt>
    <dgm:pt modelId="{DFEFE717-99D7-4C56-8C03-6A784FC56D40}" type="pres">
      <dgm:prSet presAssocID="{65B5C200-E21B-4515-80F5-97CA95FCA937}" presName="hierChild3" presStyleCnt="0"/>
      <dgm:spPr/>
    </dgm:pt>
  </dgm:ptLst>
  <dgm:cxnLst>
    <dgm:cxn modelId="{DF320F0C-5081-4B41-87F1-F1589496FB5B}" srcId="{65B5C200-E21B-4515-80F5-97CA95FCA937}" destId="{AB4797B0-2FEF-4063-9E7C-C0156C15F7CB}" srcOrd="1" destOrd="0" parTransId="{E8C52446-2A2E-4255-AD4C-E9832523C802}" sibTransId="{F85D83A7-A6C1-4117-B941-19DE99AB4D53}"/>
    <dgm:cxn modelId="{5B93F815-7C2F-4709-B8E9-795393CE43D3}" type="presOf" srcId="{65B5C200-E21B-4515-80F5-97CA95FCA937}" destId="{C21546B4-5F52-4B54-80E4-24268D864105}" srcOrd="1" destOrd="0" presId="urn:microsoft.com/office/officeart/2005/8/layout/orgChart1"/>
    <dgm:cxn modelId="{BAB7711A-5A5A-416B-9401-49F8AF75BF89}" type="presOf" srcId="{C518E36E-23D7-43D3-846D-7F49F05A04F8}" destId="{52A46DD2-1CBA-4D3F-97B4-0F58C39BCF04}" srcOrd="0" destOrd="0" presId="urn:microsoft.com/office/officeart/2005/8/layout/orgChart1"/>
    <dgm:cxn modelId="{6F107C1C-6F0E-4826-9154-BAE1B2C84C6B}" type="presOf" srcId="{35560626-4E4F-4BA3-BBEF-96D9BEEA36AA}" destId="{2BED7F81-A249-4090-9C67-31A303127CF6}" srcOrd="0" destOrd="0" presId="urn:microsoft.com/office/officeart/2005/8/layout/orgChart1"/>
    <dgm:cxn modelId="{97CBEF1D-BB9F-4591-AD9B-62DEE71C8FB0}" type="presOf" srcId="{B829C015-6C63-416E-B834-38E1AE218356}" destId="{92FB527C-D50A-4E78-BBFB-FAA2F34A0E31}" srcOrd="0" destOrd="0" presId="urn:microsoft.com/office/officeart/2005/8/layout/orgChart1"/>
    <dgm:cxn modelId="{15B35735-6A72-4B08-A21C-B8E73A225537}" type="presOf" srcId="{7A5E962C-E1E9-4AE7-90F8-15516BFA31BE}" destId="{CD70CBA7-6919-4186-B916-64E9C8241808}" srcOrd="0" destOrd="0" presId="urn:microsoft.com/office/officeart/2005/8/layout/orgChart1"/>
    <dgm:cxn modelId="{35BEF739-981A-42BF-B8B2-304AEC4E1C00}" type="presOf" srcId="{AB4797B0-2FEF-4063-9E7C-C0156C15F7CB}" destId="{5F12F5BD-4D9F-4512-B037-08ECA5C034C9}" srcOrd="0" destOrd="0" presId="urn:microsoft.com/office/officeart/2005/8/layout/orgChart1"/>
    <dgm:cxn modelId="{0D3AF43E-9F6A-4789-A33F-F7ECF40014C9}" type="presOf" srcId="{BB10BA3D-92A3-4EB7-BFE2-ED26ED523334}" destId="{38A0C5A1-03FF-46BF-A6E6-FE6D63F156B3}" srcOrd="0" destOrd="0" presId="urn:microsoft.com/office/officeart/2005/8/layout/orgChart1"/>
    <dgm:cxn modelId="{4C2BD362-96CD-4EFD-9024-A6B03473B243}" type="presOf" srcId="{7A5E962C-E1E9-4AE7-90F8-15516BFA31BE}" destId="{AEE2A165-D005-4576-81DB-36311366E67C}" srcOrd="1" destOrd="0" presId="urn:microsoft.com/office/officeart/2005/8/layout/orgChart1"/>
    <dgm:cxn modelId="{83E2ED67-03A7-4F59-AFB0-62DE1D11FD32}" type="presOf" srcId="{82D95BD3-A46B-4234-84DE-BBA7E2E2EBB5}" destId="{0596EB95-C15F-46AA-9D87-2D5CD3281C64}" srcOrd="0" destOrd="0" presId="urn:microsoft.com/office/officeart/2005/8/layout/orgChart1"/>
    <dgm:cxn modelId="{28D58F4C-7C21-45B8-B1C2-93D0140845D5}" srcId="{65B5C200-E21B-4515-80F5-97CA95FCA937}" destId="{E57586EB-DFA1-47EE-BD46-6AECB86298C3}" srcOrd="3" destOrd="0" parTransId="{C518E36E-23D7-43D3-846D-7F49F05A04F8}" sibTransId="{E35F0C0C-8AEF-4D0D-839B-573ED0FAA169}"/>
    <dgm:cxn modelId="{2AA4EF71-8D94-4281-BF86-AE2B6E1B7B4F}" type="presOf" srcId="{1FCF76C8-3C92-4955-8DAF-1D2B31B3228B}" destId="{24CDF03E-9A9B-4506-A9EB-09A874B173F8}" srcOrd="0" destOrd="0" presId="urn:microsoft.com/office/officeart/2005/8/layout/orgChart1"/>
    <dgm:cxn modelId="{98704952-4D49-4823-928A-95DAEBA3CFFC}" type="presOf" srcId="{1FCF76C8-3C92-4955-8DAF-1D2B31B3228B}" destId="{D104CE5B-872C-48C3-81D6-F3E5DD353917}" srcOrd="1" destOrd="0" presId="urn:microsoft.com/office/officeart/2005/8/layout/orgChart1"/>
    <dgm:cxn modelId="{A0728472-1702-42A5-84CA-8A8CEFABD0CE}" srcId="{65B5C200-E21B-4515-80F5-97CA95FCA937}" destId="{7A5E962C-E1E9-4AE7-90F8-15516BFA31BE}" srcOrd="0" destOrd="0" parTransId="{B829C015-6C63-416E-B834-38E1AE218356}" sibTransId="{B101BF67-F5E3-4D87-8001-A5C134066A4E}"/>
    <dgm:cxn modelId="{DE44DA74-F138-401F-AE93-2A3CC5C3DBB4}" type="presOf" srcId="{BB10BA3D-92A3-4EB7-BFE2-ED26ED523334}" destId="{B285A7F1-785F-4312-B6EB-BEBF1308214A}" srcOrd="1" destOrd="0" presId="urn:microsoft.com/office/officeart/2005/8/layout/orgChart1"/>
    <dgm:cxn modelId="{19541C95-B3C3-4716-8BE6-6229048C5838}" type="presOf" srcId="{AB4797B0-2FEF-4063-9E7C-C0156C15F7CB}" destId="{E973A49B-8729-4BBC-873D-EE4B55B27A6B}" srcOrd="1" destOrd="0" presId="urn:microsoft.com/office/officeart/2005/8/layout/orgChart1"/>
    <dgm:cxn modelId="{04FF9795-0DF0-4D29-BD87-BD2EBC6F47B7}" type="presOf" srcId="{847B0543-1011-4156-9430-8282BD3806A2}" destId="{F1EE9288-EAE5-4E39-9BCB-D1C44F08D602}" srcOrd="0" destOrd="0" presId="urn:microsoft.com/office/officeart/2005/8/layout/orgChart1"/>
    <dgm:cxn modelId="{A091EDA0-CAF1-41EB-92E0-6D573941726D}" type="presOf" srcId="{65B5C200-E21B-4515-80F5-97CA95FCA937}" destId="{6FDC713D-26AF-4110-91CF-ABAEB7D9242C}" srcOrd="0" destOrd="0" presId="urn:microsoft.com/office/officeart/2005/8/layout/orgChart1"/>
    <dgm:cxn modelId="{355078AE-61E9-42B2-80FD-5772D6EDE365}" srcId="{65B5C200-E21B-4515-80F5-97CA95FCA937}" destId="{BB10BA3D-92A3-4EB7-BFE2-ED26ED523334}" srcOrd="4" destOrd="0" parTransId="{35560626-4E4F-4BA3-BBEF-96D9BEEA36AA}" sibTransId="{F4063214-B29E-4EB1-B916-CF105C7664A6}"/>
    <dgm:cxn modelId="{1E4311B4-BFE1-40BF-970E-AE31E5782D10}" srcId="{65B5C200-E21B-4515-80F5-97CA95FCA937}" destId="{1FCF76C8-3C92-4955-8DAF-1D2B31B3228B}" srcOrd="2" destOrd="0" parTransId="{82D95BD3-A46B-4234-84DE-BBA7E2E2EBB5}" sibTransId="{D3068B4B-61C3-4C07-A075-FA3349BAC3EC}"/>
    <dgm:cxn modelId="{9E2F12C0-E61A-4AF0-AFF9-ABBE70A3C191}" type="presOf" srcId="{E8C52446-2A2E-4255-AD4C-E9832523C802}" destId="{74B16184-5DB7-455E-9D27-C5F7A756A9E7}" srcOrd="0" destOrd="0" presId="urn:microsoft.com/office/officeart/2005/8/layout/orgChart1"/>
    <dgm:cxn modelId="{93EBF5CA-7DE9-4C3A-A700-4C45E6DB90F6}" srcId="{847B0543-1011-4156-9430-8282BD3806A2}" destId="{65B5C200-E21B-4515-80F5-97CA95FCA937}" srcOrd="0" destOrd="0" parTransId="{64F917BA-3A01-4890-B8FA-FC1134266321}" sibTransId="{A70F0EDF-CD5B-4878-A8C5-CFF3713433D0}"/>
    <dgm:cxn modelId="{864B66DA-211A-4F1F-B580-93C1674A32C9}" type="presOf" srcId="{E57586EB-DFA1-47EE-BD46-6AECB86298C3}" destId="{85345C07-8CB7-498C-9758-18D23CDF12F2}" srcOrd="0" destOrd="0" presId="urn:microsoft.com/office/officeart/2005/8/layout/orgChart1"/>
    <dgm:cxn modelId="{98888BF8-0CA5-430D-BB7E-575EB1687B8E}" type="presOf" srcId="{E57586EB-DFA1-47EE-BD46-6AECB86298C3}" destId="{FC933BFF-E983-4555-8EB2-24C93A2057A1}" srcOrd="1" destOrd="0" presId="urn:microsoft.com/office/officeart/2005/8/layout/orgChart1"/>
    <dgm:cxn modelId="{07CD3875-BECE-4A34-A4A3-A8D7A8C52EDC}" type="presParOf" srcId="{F1EE9288-EAE5-4E39-9BCB-D1C44F08D602}" destId="{23600695-EF86-4A0C-AD68-F98410E73B68}" srcOrd="0" destOrd="0" presId="urn:microsoft.com/office/officeart/2005/8/layout/orgChart1"/>
    <dgm:cxn modelId="{99F44C8E-787B-40CD-A87A-185E2380BC53}" type="presParOf" srcId="{23600695-EF86-4A0C-AD68-F98410E73B68}" destId="{1B9070A8-7123-4123-8E63-F7DB69697BB7}" srcOrd="0" destOrd="0" presId="urn:microsoft.com/office/officeart/2005/8/layout/orgChart1"/>
    <dgm:cxn modelId="{E4AC20C4-8123-41F4-8791-2BF488E5C37A}" type="presParOf" srcId="{1B9070A8-7123-4123-8E63-F7DB69697BB7}" destId="{6FDC713D-26AF-4110-91CF-ABAEB7D9242C}" srcOrd="0" destOrd="0" presId="urn:microsoft.com/office/officeart/2005/8/layout/orgChart1"/>
    <dgm:cxn modelId="{0015324A-940B-49F2-B944-7334DDA8829F}" type="presParOf" srcId="{1B9070A8-7123-4123-8E63-F7DB69697BB7}" destId="{C21546B4-5F52-4B54-80E4-24268D864105}" srcOrd="1" destOrd="0" presId="urn:microsoft.com/office/officeart/2005/8/layout/orgChart1"/>
    <dgm:cxn modelId="{AEEF2BB0-9CF4-481B-8215-22329F09F227}" type="presParOf" srcId="{23600695-EF86-4A0C-AD68-F98410E73B68}" destId="{B853B398-EDA1-4EAE-9D22-BA6D361E3F31}" srcOrd="1" destOrd="0" presId="urn:microsoft.com/office/officeart/2005/8/layout/orgChart1"/>
    <dgm:cxn modelId="{F3BAFFE8-55C8-40AB-B656-CFC5F972732B}" type="presParOf" srcId="{B853B398-EDA1-4EAE-9D22-BA6D361E3F31}" destId="{92FB527C-D50A-4E78-BBFB-FAA2F34A0E31}" srcOrd="0" destOrd="0" presId="urn:microsoft.com/office/officeart/2005/8/layout/orgChart1"/>
    <dgm:cxn modelId="{74D06436-A493-4CAA-82AA-5B6858088720}" type="presParOf" srcId="{B853B398-EDA1-4EAE-9D22-BA6D361E3F31}" destId="{C90033B6-9206-4B1A-B1C6-C466D8177858}" srcOrd="1" destOrd="0" presId="urn:microsoft.com/office/officeart/2005/8/layout/orgChart1"/>
    <dgm:cxn modelId="{B3627B7E-BC24-485C-A4CC-0839A6B9BDD4}" type="presParOf" srcId="{C90033B6-9206-4B1A-B1C6-C466D8177858}" destId="{E46B7420-9FEA-4555-B63D-685BC73C5719}" srcOrd="0" destOrd="0" presId="urn:microsoft.com/office/officeart/2005/8/layout/orgChart1"/>
    <dgm:cxn modelId="{6D4A0A99-EA77-42D0-A2B3-24F5FAD0C953}" type="presParOf" srcId="{E46B7420-9FEA-4555-B63D-685BC73C5719}" destId="{CD70CBA7-6919-4186-B916-64E9C8241808}" srcOrd="0" destOrd="0" presId="urn:microsoft.com/office/officeart/2005/8/layout/orgChart1"/>
    <dgm:cxn modelId="{5F067856-74AA-4741-8B11-B1A312E33A33}" type="presParOf" srcId="{E46B7420-9FEA-4555-B63D-685BC73C5719}" destId="{AEE2A165-D005-4576-81DB-36311366E67C}" srcOrd="1" destOrd="0" presId="urn:microsoft.com/office/officeart/2005/8/layout/orgChart1"/>
    <dgm:cxn modelId="{F33E4D7F-F3D2-4579-A891-24049F597E8F}" type="presParOf" srcId="{C90033B6-9206-4B1A-B1C6-C466D8177858}" destId="{EEEB5DC4-F824-44EC-B0AD-6B57305CF4E2}" srcOrd="1" destOrd="0" presId="urn:microsoft.com/office/officeart/2005/8/layout/orgChart1"/>
    <dgm:cxn modelId="{322A399E-DCAE-435C-B614-F5B35E0AAF33}" type="presParOf" srcId="{C90033B6-9206-4B1A-B1C6-C466D8177858}" destId="{72A169E9-15ED-4FCC-9D64-78F6F92D543E}" srcOrd="2" destOrd="0" presId="urn:microsoft.com/office/officeart/2005/8/layout/orgChart1"/>
    <dgm:cxn modelId="{3688A75B-29B2-4AAB-BE85-D00B1DF08FA6}" type="presParOf" srcId="{B853B398-EDA1-4EAE-9D22-BA6D361E3F31}" destId="{74B16184-5DB7-455E-9D27-C5F7A756A9E7}" srcOrd="2" destOrd="0" presId="urn:microsoft.com/office/officeart/2005/8/layout/orgChart1"/>
    <dgm:cxn modelId="{293E1019-F7CD-4BCA-B972-6E37CA36096E}" type="presParOf" srcId="{B853B398-EDA1-4EAE-9D22-BA6D361E3F31}" destId="{83876391-1F02-41E3-8E02-D4582C634611}" srcOrd="3" destOrd="0" presId="urn:microsoft.com/office/officeart/2005/8/layout/orgChart1"/>
    <dgm:cxn modelId="{9785E4C5-8F63-4C0B-819E-F0AE25B5F7BF}" type="presParOf" srcId="{83876391-1F02-41E3-8E02-D4582C634611}" destId="{604545E2-5CC6-45B2-AFE9-438AA13912BC}" srcOrd="0" destOrd="0" presId="urn:microsoft.com/office/officeart/2005/8/layout/orgChart1"/>
    <dgm:cxn modelId="{9CD65711-A332-4779-B457-15C973F03C45}" type="presParOf" srcId="{604545E2-5CC6-45B2-AFE9-438AA13912BC}" destId="{5F12F5BD-4D9F-4512-B037-08ECA5C034C9}" srcOrd="0" destOrd="0" presId="urn:microsoft.com/office/officeart/2005/8/layout/orgChart1"/>
    <dgm:cxn modelId="{69050F2B-98FD-42E3-AEAC-F7E0EF325A6E}" type="presParOf" srcId="{604545E2-5CC6-45B2-AFE9-438AA13912BC}" destId="{E973A49B-8729-4BBC-873D-EE4B55B27A6B}" srcOrd="1" destOrd="0" presId="urn:microsoft.com/office/officeart/2005/8/layout/orgChart1"/>
    <dgm:cxn modelId="{5BB8E7C2-973E-4E89-A0A9-61AE7C4B4C8A}" type="presParOf" srcId="{83876391-1F02-41E3-8E02-D4582C634611}" destId="{D3A4A0B3-0165-48C3-95D7-D0A1528366DB}" srcOrd="1" destOrd="0" presId="urn:microsoft.com/office/officeart/2005/8/layout/orgChart1"/>
    <dgm:cxn modelId="{EBED4D0F-212C-49D7-9E27-C50A6AFB3CF0}" type="presParOf" srcId="{83876391-1F02-41E3-8E02-D4582C634611}" destId="{69472982-FA8B-4E09-A881-D201032C92FC}" srcOrd="2" destOrd="0" presId="urn:microsoft.com/office/officeart/2005/8/layout/orgChart1"/>
    <dgm:cxn modelId="{9C0DD3ED-1C4F-4FAB-B367-AD6BCEED1B10}" type="presParOf" srcId="{B853B398-EDA1-4EAE-9D22-BA6D361E3F31}" destId="{0596EB95-C15F-46AA-9D87-2D5CD3281C64}" srcOrd="4" destOrd="0" presId="urn:microsoft.com/office/officeart/2005/8/layout/orgChart1"/>
    <dgm:cxn modelId="{20A38552-DBE0-4E2C-889D-3E620EB527B0}" type="presParOf" srcId="{B853B398-EDA1-4EAE-9D22-BA6D361E3F31}" destId="{8CA7B291-B48D-42EB-8267-4803600FD1BB}" srcOrd="5" destOrd="0" presId="urn:microsoft.com/office/officeart/2005/8/layout/orgChart1"/>
    <dgm:cxn modelId="{4B81874C-2104-4D7F-9B37-70E5FFD70CBD}" type="presParOf" srcId="{8CA7B291-B48D-42EB-8267-4803600FD1BB}" destId="{2E0D5F9E-26C5-4429-9E87-80E799D00EF8}" srcOrd="0" destOrd="0" presId="urn:microsoft.com/office/officeart/2005/8/layout/orgChart1"/>
    <dgm:cxn modelId="{F1890639-92E3-4AA2-A826-3EBAE5E44FA8}" type="presParOf" srcId="{2E0D5F9E-26C5-4429-9E87-80E799D00EF8}" destId="{24CDF03E-9A9B-4506-A9EB-09A874B173F8}" srcOrd="0" destOrd="0" presId="urn:microsoft.com/office/officeart/2005/8/layout/orgChart1"/>
    <dgm:cxn modelId="{6735E0A1-D5AF-4848-9232-EFF6EF38B39A}" type="presParOf" srcId="{2E0D5F9E-26C5-4429-9E87-80E799D00EF8}" destId="{D104CE5B-872C-48C3-81D6-F3E5DD353917}" srcOrd="1" destOrd="0" presId="urn:microsoft.com/office/officeart/2005/8/layout/orgChart1"/>
    <dgm:cxn modelId="{F55E1C89-99B2-4CD8-8B09-94911C8C6EBA}" type="presParOf" srcId="{8CA7B291-B48D-42EB-8267-4803600FD1BB}" destId="{CD391045-B9F5-4482-99FF-94D9F199DCCB}" srcOrd="1" destOrd="0" presId="urn:microsoft.com/office/officeart/2005/8/layout/orgChart1"/>
    <dgm:cxn modelId="{BEF21861-C108-4DF9-9C76-E8F8475B447E}" type="presParOf" srcId="{8CA7B291-B48D-42EB-8267-4803600FD1BB}" destId="{775E870E-945E-411D-AC5E-1F21ABD77E4B}" srcOrd="2" destOrd="0" presId="urn:microsoft.com/office/officeart/2005/8/layout/orgChart1"/>
    <dgm:cxn modelId="{26F9DFC2-B08A-454C-95F3-7F7F3CE451F4}" type="presParOf" srcId="{B853B398-EDA1-4EAE-9D22-BA6D361E3F31}" destId="{52A46DD2-1CBA-4D3F-97B4-0F58C39BCF04}" srcOrd="6" destOrd="0" presId="urn:microsoft.com/office/officeart/2005/8/layout/orgChart1"/>
    <dgm:cxn modelId="{3A3B91C0-D4A2-4533-8985-46AE75DE4AF5}" type="presParOf" srcId="{B853B398-EDA1-4EAE-9D22-BA6D361E3F31}" destId="{91E367DC-586A-4489-89D5-D7FA19293927}" srcOrd="7" destOrd="0" presId="urn:microsoft.com/office/officeart/2005/8/layout/orgChart1"/>
    <dgm:cxn modelId="{F853B691-F5F9-4A01-B0CE-902B5DC423A1}" type="presParOf" srcId="{91E367DC-586A-4489-89D5-D7FA19293927}" destId="{96A254EF-13C3-432C-A7AC-3ED62F82CE51}" srcOrd="0" destOrd="0" presId="urn:microsoft.com/office/officeart/2005/8/layout/orgChart1"/>
    <dgm:cxn modelId="{BA09D085-3C0E-424E-A222-6A8764CD3BA6}" type="presParOf" srcId="{96A254EF-13C3-432C-A7AC-3ED62F82CE51}" destId="{85345C07-8CB7-498C-9758-18D23CDF12F2}" srcOrd="0" destOrd="0" presId="urn:microsoft.com/office/officeart/2005/8/layout/orgChart1"/>
    <dgm:cxn modelId="{5E55C40C-11DD-4317-A5FB-6F8B84CCBFB1}" type="presParOf" srcId="{96A254EF-13C3-432C-A7AC-3ED62F82CE51}" destId="{FC933BFF-E983-4555-8EB2-24C93A2057A1}" srcOrd="1" destOrd="0" presId="urn:microsoft.com/office/officeart/2005/8/layout/orgChart1"/>
    <dgm:cxn modelId="{F07DCEC4-ABF6-4E92-A636-212040376167}" type="presParOf" srcId="{91E367DC-586A-4489-89D5-D7FA19293927}" destId="{7FAA73D9-AC52-49DA-B9F1-69866AEFBB2C}" srcOrd="1" destOrd="0" presId="urn:microsoft.com/office/officeart/2005/8/layout/orgChart1"/>
    <dgm:cxn modelId="{4FF84E15-13E7-4170-8F2B-D5ABA29B9783}" type="presParOf" srcId="{91E367DC-586A-4489-89D5-D7FA19293927}" destId="{6006F678-B865-45BA-89B9-763579A6C9C2}" srcOrd="2" destOrd="0" presId="urn:microsoft.com/office/officeart/2005/8/layout/orgChart1"/>
    <dgm:cxn modelId="{0BD19C9F-62B0-4CB0-88E3-7FDBD52F845C}" type="presParOf" srcId="{B853B398-EDA1-4EAE-9D22-BA6D361E3F31}" destId="{2BED7F81-A249-4090-9C67-31A303127CF6}" srcOrd="8" destOrd="0" presId="urn:microsoft.com/office/officeart/2005/8/layout/orgChart1"/>
    <dgm:cxn modelId="{A0DBC8A4-60CC-47B0-AA07-3A46B6237EB1}" type="presParOf" srcId="{B853B398-EDA1-4EAE-9D22-BA6D361E3F31}" destId="{604DF1C0-FEA9-4CC0-8F6B-5726F4D988F9}" srcOrd="9" destOrd="0" presId="urn:microsoft.com/office/officeart/2005/8/layout/orgChart1"/>
    <dgm:cxn modelId="{83EADE05-F436-43C9-B868-C9A5484613FA}" type="presParOf" srcId="{604DF1C0-FEA9-4CC0-8F6B-5726F4D988F9}" destId="{1762C9D8-0EA7-4F77-9FF7-65BA0F373DF5}" srcOrd="0" destOrd="0" presId="urn:microsoft.com/office/officeart/2005/8/layout/orgChart1"/>
    <dgm:cxn modelId="{8DC3E322-5E9B-42E7-96C8-89F0D2520099}" type="presParOf" srcId="{1762C9D8-0EA7-4F77-9FF7-65BA0F373DF5}" destId="{38A0C5A1-03FF-46BF-A6E6-FE6D63F156B3}" srcOrd="0" destOrd="0" presId="urn:microsoft.com/office/officeart/2005/8/layout/orgChart1"/>
    <dgm:cxn modelId="{942FF468-4B77-49BB-9CFC-F53A8DA39647}" type="presParOf" srcId="{1762C9D8-0EA7-4F77-9FF7-65BA0F373DF5}" destId="{B285A7F1-785F-4312-B6EB-BEBF1308214A}" srcOrd="1" destOrd="0" presId="urn:microsoft.com/office/officeart/2005/8/layout/orgChart1"/>
    <dgm:cxn modelId="{B87C11B7-1C44-4E97-9583-C03FDC161875}" type="presParOf" srcId="{604DF1C0-FEA9-4CC0-8F6B-5726F4D988F9}" destId="{DFAF1264-3B39-473F-BCFC-8EC523746176}" srcOrd="1" destOrd="0" presId="urn:microsoft.com/office/officeart/2005/8/layout/orgChart1"/>
    <dgm:cxn modelId="{D823A2BB-BC63-4E46-8C0C-E8DF10081E4A}" type="presParOf" srcId="{604DF1C0-FEA9-4CC0-8F6B-5726F4D988F9}" destId="{9B239C0C-FD18-4C2E-B932-FD15AAA20210}" srcOrd="2" destOrd="0" presId="urn:microsoft.com/office/officeart/2005/8/layout/orgChart1"/>
    <dgm:cxn modelId="{07C2EAAC-1BB2-46E8-8331-B5D66AD5EFB3}" type="presParOf" srcId="{23600695-EF86-4A0C-AD68-F98410E73B68}" destId="{DFEFE717-99D7-4C56-8C03-6A784FC56D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D7F81-A249-4090-9C67-31A303127CF6}">
      <dsp:nvSpPr>
        <dsp:cNvPr id="0" name=""/>
        <dsp:cNvSpPr/>
      </dsp:nvSpPr>
      <dsp:spPr>
        <a:xfrm>
          <a:off x="4630388" y="1350361"/>
          <a:ext cx="5630070" cy="475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537"/>
              </a:lnTo>
              <a:lnTo>
                <a:pt x="5630070" y="281537"/>
              </a:lnTo>
              <a:lnTo>
                <a:pt x="5630070" y="475135"/>
              </a:lnTo>
            </a:path>
          </a:pathLst>
        </a:custGeom>
        <a:noFill/>
        <a:ln w="25400" cap="flat" cmpd="sng" algn="ctr">
          <a:solidFill>
            <a:srgbClr val="163C5F"/>
          </a:solidFill>
          <a:prstDash val="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46DD2-1CBA-4D3F-97B4-0F58C39BCF04}">
      <dsp:nvSpPr>
        <dsp:cNvPr id="0" name=""/>
        <dsp:cNvSpPr/>
      </dsp:nvSpPr>
      <dsp:spPr>
        <a:xfrm>
          <a:off x="4630388" y="1350361"/>
          <a:ext cx="2992269" cy="924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081"/>
              </a:lnTo>
              <a:lnTo>
                <a:pt x="2992269" y="731081"/>
              </a:lnTo>
              <a:lnTo>
                <a:pt x="2992269" y="924679"/>
              </a:lnTo>
            </a:path>
          </a:pathLst>
        </a:custGeom>
        <a:noFill/>
        <a:ln w="25400" cap="flat" cmpd="sng" algn="ctr">
          <a:solidFill>
            <a:srgbClr val="163C5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6EB95-C15F-46AA-9D87-2D5CD3281C64}">
      <dsp:nvSpPr>
        <dsp:cNvPr id="0" name=""/>
        <dsp:cNvSpPr/>
      </dsp:nvSpPr>
      <dsp:spPr>
        <a:xfrm>
          <a:off x="4630388" y="1350361"/>
          <a:ext cx="761282" cy="924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1081"/>
              </a:lnTo>
              <a:lnTo>
                <a:pt x="761282" y="731081"/>
              </a:lnTo>
              <a:lnTo>
                <a:pt x="761282" y="924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16184-5DB7-455E-9D27-C5F7A756A9E7}">
      <dsp:nvSpPr>
        <dsp:cNvPr id="0" name=""/>
        <dsp:cNvSpPr/>
      </dsp:nvSpPr>
      <dsp:spPr>
        <a:xfrm>
          <a:off x="3150266" y="1350361"/>
          <a:ext cx="1480121" cy="924679"/>
        </a:xfrm>
        <a:custGeom>
          <a:avLst/>
          <a:gdLst/>
          <a:ahLst/>
          <a:cxnLst/>
          <a:rect l="0" t="0" r="0" b="0"/>
          <a:pathLst>
            <a:path>
              <a:moveTo>
                <a:pt x="1480121" y="0"/>
              </a:moveTo>
              <a:lnTo>
                <a:pt x="1480121" y="731081"/>
              </a:lnTo>
              <a:lnTo>
                <a:pt x="0" y="731081"/>
              </a:lnTo>
              <a:lnTo>
                <a:pt x="0" y="924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B527C-D50A-4E78-BBFB-FAA2F34A0E31}">
      <dsp:nvSpPr>
        <dsp:cNvPr id="0" name=""/>
        <dsp:cNvSpPr/>
      </dsp:nvSpPr>
      <dsp:spPr>
        <a:xfrm>
          <a:off x="929697" y="1350361"/>
          <a:ext cx="3700690" cy="924679"/>
        </a:xfrm>
        <a:custGeom>
          <a:avLst/>
          <a:gdLst/>
          <a:ahLst/>
          <a:cxnLst/>
          <a:rect l="0" t="0" r="0" b="0"/>
          <a:pathLst>
            <a:path>
              <a:moveTo>
                <a:pt x="3700690" y="0"/>
              </a:moveTo>
              <a:lnTo>
                <a:pt x="3700690" y="731081"/>
              </a:lnTo>
              <a:lnTo>
                <a:pt x="0" y="731081"/>
              </a:lnTo>
              <a:lnTo>
                <a:pt x="0" y="924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C713D-26AF-4110-91CF-ABAEB7D9242C}">
      <dsp:nvSpPr>
        <dsp:cNvPr id="0" name=""/>
        <dsp:cNvSpPr/>
      </dsp:nvSpPr>
      <dsp:spPr>
        <a:xfrm>
          <a:off x="3708493" y="428466"/>
          <a:ext cx="1843790" cy="921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Office of Planning</a:t>
          </a:r>
        </a:p>
      </dsp:txBody>
      <dsp:txXfrm>
        <a:off x="3708493" y="428466"/>
        <a:ext cx="1843790" cy="921895"/>
      </dsp:txXfrm>
    </dsp:sp>
    <dsp:sp modelId="{CD70CBA7-6919-4186-B916-64E9C8241808}">
      <dsp:nvSpPr>
        <dsp:cNvPr id="0" name=""/>
        <dsp:cNvSpPr/>
      </dsp:nvSpPr>
      <dsp:spPr>
        <a:xfrm>
          <a:off x="7802" y="2275041"/>
          <a:ext cx="1843790" cy="1231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Applied Planning Intelligence</a:t>
          </a:r>
        </a:p>
      </dsp:txBody>
      <dsp:txXfrm>
        <a:off x="7802" y="2275041"/>
        <a:ext cx="1843790" cy="1231255"/>
      </dsp:txXfrm>
    </dsp:sp>
    <dsp:sp modelId="{5F12F5BD-4D9F-4512-B037-08ECA5C034C9}">
      <dsp:nvSpPr>
        <dsp:cNvPr id="0" name=""/>
        <dsp:cNvSpPr/>
      </dsp:nvSpPr>
      <dsp:spPr>
        <a:xfrm>
          <a:off x="2228371" y="2275041"/>
          <a:ext cx="1843790" cy="123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Station Planning</a:t>
          </a:r>
          <a:endParaRPr lang="en-US" sz="2000" kern="1200" dirty="0"/>
        </a:p>
      </dsp:txBody>
      <dsp:txXfrm>
        <a:off x="2228371" y="2275041"/>
        <a:ext cx="1843790" cy="1232730"/>
      </dsp:txXfrm>
    </dsp:sp>
    <dsp:sp modelId="{24CDF03E-9A9B-4506-A9EB-09A874B173F8}">
      <dsp:nvSpPr>
        <dsp:cNvPr id="0" name=""/>
        <dsp:cNvSpPr/>
      </dsp:nvSpPr>
      <dsp:spPr>
        <a:xfrm>
          <a:off x="4469775" y="2275041"/>
          <a:ext cx="1843790" cy="1231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Strategic Planning</a:t>
          </a:r>
          <a:endParaRPr lang="en-US" sz="2000" kern="1200" dirty="0"/>
        </a:p>
      </dsp:txBody>
      <dsp:txXfrm>
        <a:off x="4469775" y="2275041"/>
        <a:ext cx="1843790" cy="1231255"/>
      </dsp:txXfrm>
    </dsp:sp>
    <dsp:sp modelId="{85345C07-8CB7-498C-9758-18D23CDF12F2}">
      <dsp:nvSpPr>
        <dsp:cNvPr id="0" name=""/>
        <dsp:cNvSpPr/>
      </dsp:nvSpPr>
      <dsp:spPr>
        <a:xfrm>
          <a:off x="6700762" y="2275041"/>
          <a:ext cx="1843790" cy="1231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Transit Asset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Management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(TAMO)</a:t>
          </a:r>
          <a:endParaRPr lang="en-US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700762" y="2275041"/>
        <a:ext cx="1843790" cy="1231255"/>
      </dsp:txXfrm>
    </dsp:sp>
    <dsp:sp modelId="{38A0C5A1-03FF-46BF-A6E6-FE6D63F156B3}">
      <dsp:nvSpPr>
        <dsp:cNvPr id="0" name=""/>
        <dsp:cNvSpPr/>
      </dsp:nvSpPr>
      <dsp:spPr>
        <a:xfrm>
          <a:off x="8932025" y="1825497"/>
          <a:ext cx="2656865" cy="118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Cross-Functional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Working Groups </a:t>
          </a:r>
        </a:p>
      </dsp:txBody>
      <dsp:txXfrm>
        <a:off x="8932025" y="1825497"/>
        <a:ext cx="2656865" cy="1188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1037-7040-4649-B41A-F16050F67721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1839913"/>
            <a:ext cx="8829675" cy="496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7085013"/>
            <a:ext cx="7435850" cy="5797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971FE-6597-49CC-844B-906381CD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FEF7B9-8B6C-48FE-AF5E-54A4F65EC73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98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7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971FE-6597-49CC-844B-906381CD88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91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2421"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CORE SERVICE ACTION PLAN SLIDE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HEADER: 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Click on editable field to add Core Service #1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 the identified Core Service in the header, add the individual actions along with their owner, expected completion date</a:t>
            </a:r>
          </a:p>
          <a:p>
            <a:pPr marL="172419" indent="-172419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ACTIONS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An action describes the steps you will take to successfully deliver your core service and mitigate your risks. 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Actions can be ongoing things that you do on a regular basis (e.g. daily, monthly, quarterly) or special projects that have a clear end date. They should reflect things that your are or will be doing within the budgeted resources that you have been allocated.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 each action, identify an owner and expected completion date. The owner is the point person for execution. It can be a specific individual or a position. For actions that you perform on a regular basis as part of your business processes, enter “ongoing” in the expected completion column. For actions with a clear end date, please enter the month or quarter that you expect it to be completed.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The date completed column can be updated throughout the year.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pPr marL="172419" indent="-172419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To add additional rows, LAYOUT &gt; INSERT BELOW OR ABOVE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To delete rows, select row you wish to delete, LAYOUT &gt; DELETE ROW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If you need additional pages for Core Service Actions, add an additional slide by clicking NEW SLIDE &gt; DUPLICATE SELECTED SLIDE</a:t>
            </a:r>
          </a:p>
          <a:p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FOOTER:</a:t>
            </a:r>
          </a:p>
          <a:p>
            <a:pPr defTabSz="919568">
              <a:defRPr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Edit Department Name in Footer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56D5F-C135-4074-AAE6-B3ABB6EC1D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2421"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CORE SERVICE ACTION PLAN SLIDE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HEADER: 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Click on editable field to add Core Service #1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 the identified Core Service in the header, add the individual actions along with their owner, expected completion date</a:t>
            </a:r>
          </a:p>
          <a:p>
            <a:pPr marL="172419" indent="-172419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ACTIONS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An action describes the steps you will take to successfully deliver your core service and mitigate your risks. 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Actions can be ongoing things that you do on a regular basis (e.g. daily, monthly, quarterly) or special projects that have a clear end date. They should reflect things that your are or will be doing within the budgeted resources that you have been allocated.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 each action, identify an owner and expected completion date. The owner is the point person for execution. It can be a specific individual or a position. For actions that you perform on a regular basis as part of your business processes, enter “ongoing” in the expected completion column. For actions with a clear end date, please enter the month or quarter that you expect it to be completed.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The date completed column can be updated throughout the year.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pPr marL="172419" indent="-172419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To add additional rows, LAYOUT &gt; INSERT BELOW OR ABOVE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To delete rows, select row you wish to delete, LAYOUT &gt; DELETE ROW</a:t>
            </a:r>
          </a:p>
          <a:p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If you need additional pages for Core Service Actions, add an additional slide by clicking NEW SLIDE &gt; DUPLICATE SELECTED SLIDE</a:t>
            </a:r>
          </a:p>
          <a:p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FOOTER:</a:t>
            </a:r>
          </a:p>
          <a:p>
            <a:pPr defTabSz="919568">
              <a:defRPr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Edit Department Name in Footer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56D5F-C135-4074-AAE6-B3ABB6EC1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5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2421">
              <a:defRPr/>
            </a:pP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DEPARTMENT CORE SERVICE SLIDE</a:t>
            </a:r>
          </a:p>
          <a:p>
            <a:endParaRPr lang="en-US" sz="1000" b="1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HEADER: 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Click on editable field to add your department’s name [Example: Office of Bus Maintenance Core Services]</a:t>
            </a:r>
          </a:p>
          <a:p>
            <a:endParaRPr lang="en-US" sz="1000" b="1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CORE SERVICES: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Click on editable field to add your department’s Core Services</a:t>
            </a:r>
          </a:p>
          <a:p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latin typeface="Futura PT Heavy" panose="020B0802020204020303" pitchFamily="34" charset="0"/>
              </a:rPr>
              <a:t>A core service is what you do to help WMATA achieve its mission and deliver on the GM’s priorities. </a:t>
            </a:r>
          </a:p>
          <a:p>
            <a:endParaRPr lang="en-US" sz="1000">
              <a:latin typeface="Futura PT Heavy" panose="020B0802020204020303" pitchFamily="34" charset="0"/>
            </a:endParaRPr>
          </a:p>
          <a:p>
            <a:r>
              <a:rPr lang="en-US" sz="1000" dirty="0">
                <a:latin typeface="Futura PT Heavy" panose="020B0802020204020303" pitchFamily="34" charset="0"/>
              </a:rPr>
              <a:t>While each department contributes to Metro’s mission in unique ways, all departments are accountable for executing safe workplace practices, and for managing people &amp; departmental budget wisely. Therefore, these areas (safety, people, &amp; budget) will be included in all Business Plans this year, as well as up to four additional core services that are more specific to each department. </a:t>
            </a:r>
          </a:p>
          <a:p>
            <a:endParaRPr lang="en-US" sz="1000">
              <a:latin typeface="Futura PT Heavy" panose="020B0802020204020303" pitchFamily="34" charset="0"/>
            </a:endParaRPr>
          </a:p>
          <a:p>
            <a:r>
              <a:rPr lang="en-US" sz="1000" dirty="0">
                <a:latin typeface="Futura PT Heavy" panose="020B0802020204020303" pitchFamily="34" charset="0"/>
              </a:rPr>
              <a:t>To help you get started, core services have been suggested drawing on your mission and information from your intranet page. Please edit as needed.</a:t>
            </a:r>
          </a:p>
          <a:p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Tips:</a:t>
            </a:r>
          </a:p>
          <a:p>
            <a:pPr marL="90242" indent="-90242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Be concise</a:t>
            </a:r>
          </a:p>
          <a:p>
            <a:pPr marL="90242" indent="-90242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Start with your mission—in many cases the department mission </a:t>
            </a:r>
            <a:r>
              <a:rPr lang="en-US" sz="1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is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the core service that you provide; it is the reason that your department/office exists.</a:t>
            </a:r>
          </a:p>
          <a:p>
            <a:pPr marL="90242" indent="-90242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Think about your internal and external customers: what service do you provide them? Does it contribute to helping WMATA meet its mission?</a:t>
            </a:r>
          </a:p>
          <a:p>
            <a:pPr marL="90242" indent="-90242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Try to identify services that are unique to your department</a:t>
            </a:r>
          </a:p>
          <a:p>
            <a:pPr marL="90242" indent="-90242">
              <a:buFont typeface="Arial" panose="020B0604020202020204" pitchFamily="34" charset="0"/>
              <a:buChar char="•"/>
            </a:pPr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Formatting Tip: To remove numbers you do not need, View &gt; Slide Master &gt; delete the number(s) you do not need, or align them if needed, then close out of the Master Slide View</a:t>
            </a:r>
          </a:p>
          <a:p>
            <a:endParaRPr lang="en-US" sz="1000" b="1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PERFORMANCE MEASURES: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Click on editable field to add your identified Key Performance Measures aligned to the applicable Core Service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Populate this box last using the performance measures you included on the Core Service pages (5,7,9)</a:t>
            </a: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 measures that are reported on in Vital Signs, please note with an asterisk (*)</a:t>
            </a:r>
          </a:p>
          <a:p>
            <a:endParaRPr lang="en-US" sz="100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Formatting Tip: To align performance measures with the Core Service, Paragraph &gt; Spacing – adjust before / after to align, better group measures</a:t>
            </a: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Futura PT Book" panose="020B0502020204020303" pitchFamily="34" charset="0"/>
            </a:endParaRPr>
          </a:p>
          <a:p>
            <a:endParaRPr lang="en-US" sz="1000" b="1">
              <a:solidFill>
                <a:schemeClr val="tx1">
                  <a:lumMod val="85000"/>
                  <a:lumOff val="15000"/>
                </a:schemeClr>
              </a:solidFill>
              <a:latin typeface="Futura PT Heavy" panose="020B0802020204020303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Heavy" panose="020B0802020204020303" pitchFamily="34" charset="0"/>
              </a:rPr>
              <a:t>FOOTER:</a:t>
            </a:r>
          </a:p>
          <a:p>
            <a:pPr defTabSz="919568">
              <a:defRPr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Futura PT Book" panose="020B0502020204020303" pitchFamily="34" charset="0"/>
              </a:rPr>
              <a:t>Edit Department Name in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56D5F-C135-4074-AAE6-B3ABB6EC1D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2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9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Data:  Started researching customer travel time distributions under normal and disrupted conditions.</a:t>
            </a:r>
          </a:p>
          <a:p>
            <a:r>
              <a:rPr lang="en-US" dirty="0"/>
              <a:t>Information:  Assessed </a:t>
            </a:r>
            <a:r>
              <a:rPr lang="en-US" dirty="0" err="1"/>
              <a:t>SmarTrip</a:t>
            </a:r>
            <a:r>
              <a:rPr lang="en-US" dirty="0"/>
              <a:t> card trip making for customers who did and did not experience delays:  customers hit with 30 minute delay are more likely to reduce travel!  </a:t>
            </a:r>
          </a:p>
          <a:p>
            <a:r>
              <a:rPr lang="en-US" dirty="0"/>
              <a:t>Ideas:  Publicize individual customers’ on time performance, research method for a reliability refund program</a:t>
            </a:r>
          </a:p>
          <a:p>
            <a:r>
              <a:rPr lang="en-US" dirty="0"/>
              <a:t>Action:  Implemented Rush Hour Promise in Jan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62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9BAED-8AC1-43B9-9C4D-748C451020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7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9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1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RO_Metal_TITLE_BACKGROUND_newConfetti_3.png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8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3043" y="1371600"/>
            <a:ext cx="7945839" cy="156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 baseline="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Name Here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06490" y="3321666"/>
            <a:ext cx="5121957" cy="9001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SUBHEAD FOR PRESENTATION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93044" y="5432491"/>
            <a:ext cx="5135403" cy="995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Speaker’s Name</a:t>
            </a:r>
          </a:p>
          <a:p>
            <a:pPr lvl="0"/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5763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562101"/>
            <a:ext cx="5718542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1562100"/>
            <a:ext cx="5720411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98006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7D7BA7-F0F9-4445-BB35-4CA26B85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C41370-CBCF-4167-9E26-C335F3E751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1270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F0FEEC-1A47-44F1-B423-309DDFDDC65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6631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E8425A-F486-497A-8268-2EB5C8D048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211270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85508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99775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66631" y="3842324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03653" y="383654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6684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901CD-1179-48AA-AA78-C2B71B3B7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630" y="1621963"/>
            <a:ext cx="5759220" cy="2194560"/>
          </a:xfrm>
          <a:solidFill>
            <a:srgbClr val="1F4E79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204-4258-4009-9C38-072DB2591BD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593" y="1621963"/>
            <a:ext cx="5759220" cy="2194560"/>
          </a:xfrm>
          <a:solidFill>
            <a:schemeClr val="accent3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B97FD00-9A32-4A89-A567-2CEB60E81F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30" y="3930189"/>
            <a:ext cx="5759220" cy="2194560"/>
          </a:xfrm>
          <a:solidFill>
            <a:schemeClr val="accent6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A932747-BAA0-4FE0-B9F3-F31F5D1BBD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0593" y="3930189"/>
            <a:ext cx="5759220" cy="2194560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723170" y="2493130"/>
            <a:ext cx="2742486" cy="274320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8957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46372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2376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172091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1110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248" y="2565400"/>
            <a:ext cx="2742486" cy="3539371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628650" indent="-171450">
              <a:defRPr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085850" indent="-171450">
              <a:buFont typeface="Lucida Grande"/>
              <a:buChar char="—"/>
              <a:defRPr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543050" indent="-171450">
              <a:buFont typeface="Franklin Gothic Book" panose="020B0503020102020204" pitchFamily="34" charset="0"/>
              <a:buChar char="–"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3047ED1-0FC1-4CB6-91BF-4AA97D44A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9718" y="2565401"/>
            <a:ext cx="2742486" cy="3539372"/>
          </a:xfrm>
          <a:solidFill>
            <a:schemeClr val="accent3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 dirty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 dirty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637ABB-F752-41C5-9A76-BE951A7255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1463" y="2565401"/>
            <a:ext cx="2742486" cy="3530613"/>
          </a:xfr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9977216-F970-481A-837D-74A9B22F72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87327" y="2565401"/>
            <a:ext cx="2742486" cy="3530613"/>
          </a:xfrm>
          <a:solidFill>
            <a:schemeClr val="accent6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74248" y="1706638"/>
            <a:ext cx="2742486" cy="701196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249718" y="1704044"/>
            <a:ext cx="2742486" cy="701196"/>
          </a:xfr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21463" y="1704044"/>
            <a:ext cx="2742486" cy="701196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187327" y="1704044"/>
            <a:ext cx="2742486" cy="701196"/>
          </a:xfrm>
          <a:solidFill>
            <a:schemeClr val="accent6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87176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4022312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3F915F-6F43-4778-BE3A-7B8AE0E20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83257" y="1705498"/>
            <a:ext cx="4022312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7500" y="1705498"/>
            <a:ext cx="4022312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1" y="2601324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87298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907500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18172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3100494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9318" y="1705498"/>
            <a:ext cx="3100494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30EC251-70DB-4739-B109-57388672BC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69841" y="1705498"/>
            <a:ext cx="3100494" cy="823912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1FE1D0E-5ED9-454D-AA79-C0A415CEB2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0479" y="1705498"/>
            <a:ext cx="3100494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2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130479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969841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829318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81350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59ED789-0195-42A2-8612-EF664C5F842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74566" y="2504966"/>
            <a:ext cx="11655564" cy="34961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94665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5864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91697"/>
            <a:ext cx="11655564" cy="968375"/>
          </a:xfrm>
        </p:spPr>
        <p:txBody>
          <a:bodyPr/>
          <a:lstStyle>
            <a:lvl1pPr algn="l">
              <a:defRPr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05641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8CCB07-84B4-407C-9DFC-788F469DCF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92980" y="3572422"/>
            <a:ext cx="4805698" cy="438807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-2216219" y="5965459"/>
            <a:ext cx="6868432" cy="4134983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943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E42AF9-9390-408F-ABD8-197FF0A2D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89149" y="3909516"/>
            <a:ext cx="4800936" cy="443622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8363" y="3201894"/>
            <a:ext cx="6868432" cy="423964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31" y="462292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69010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20700"/>
            <a:ext cx="12188825" cy="49244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2908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030203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631" y="637025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  <p:pic>
        <p:nvPicPr>
          <p:cNvPr id="12" name="Picture 11" descr="Metro_BlackwTransparen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88825" cy="51149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3670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7242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BBFD-8D28-4C0D-8385-13B3F15CC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216" y="1709739"/>
            <a:ext cx="9924279" cy="2852737"/>
          </a:xfrm>
        </p:spPr>
        <p:txBody>
          <a:bodyPr anchor="b">
            <a:normAutofit/>
          </a:bodyPr>
          <a:lstStyle>
            <a:lvl1pPr>
              <a:defRPr lang="en-US" sz="4400" kern="1200" dirty="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88A11-D0F3-4EB3-964A-BAE17125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0216" y="4589464"/>
            <a:ext cx="9924279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48FC8-FB1D-4887-A003-74B1D6F33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1" y="3571277"/>
            <a:ext cx="864485" cy="10181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55859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27"/>
            <a:ext cx="12188825" cy="5181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711389"/>
            <a:ext cx="9141619" cy="1196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spc="0" dirty="0"/>
              <a:t>SUBHEAD</a:t>
            </a:r>
            <a:r>
              <a:rPr lang="en-US" sz="2400" spc="0" baseline="0" dirty="0"/>
              <a:t> FOR SECTION</a:t>
            </a: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1325410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e Services - Support 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88225" y="1877430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accent4"/>
                </a:solidFill>
                <a:latin typeface="Century Gothic" panose="020B0502020202020204" pitchFamily="34" charset="0"/>
              </a:rPr>
              <a:t>Quality Service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" y="1829455"/>
            <a:ext cx="510100" cy="36576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044376" y="1431481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Century Gothic" panose="020B0502020202020204" pitchFamily="34" charset="0"/>
              </a:rPr>
              <a:t>Safety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03439" y="2291485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Century Gothic" panose="020B0502020202020204" pitchFamily="34" charset="0"/>
              </a:rPr>
              <a:t>Fiscal Trajectory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88825" cy="937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8637" y="1022802"/>
            <a:ext cx="28023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General Manager’s Priorities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6" y="2245064"/>
            <a:ext cx="487553" cy="365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6" y="1424497"/>
            <a:ext cx="417903" cy="36576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2003803" y="1438105"/>
            <a:ext cx="103232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300" i="1">
                <a:solidFill>
                  <a:schemeClr val="bg2">
                    <a:lumMod val="25000"/>
                  </a:schemeClr>
                </a:solidFill>
                <a:latin typeface="Tw Cen MT" panose="020B0602020104020603" pitchFamily="34" charset="0"/>
              </a:rPr>
              <a:t>improve safety and security, and restore public trust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995579" y="2817304"/>
            <a:ext cx="36679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 PLAN</a:t>
            </a:r>
            <a:r>
              <a:rPr lang="en-US" sz="15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Supports the GM’s Priorities</a:t>
            </a:r>
            <a:endParaRPr lang="en-US" sz="15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7413882" y="2797386"/>
            <a:ext cx="31422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PLAN’s Impacts</a:t>
            </a:r>
            <a:r>
              <a:rPr lang="en-US" sz="15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on the Authority</a:t>
            </a:r>
            <a:endParaRPr lang="en-US" sz="15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3757" y="129908"/>
            <a:ext cx="10512862" cy="69974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[Department Name] Core Services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3102067" y="1880558"/>
            <a:ext cx="103232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300" i="1">
                <a:solidFill>
                  <a:schemeClr val="bg2">
                    <a:lumMod val="25000"/>
                  </a:schemeClr>
                </a:solidFill>
                <a:latin typeface="Tw Cen MT" panose="020B0602020104020603" pitchFamily="34" charset="0"/>
              </a:rPr>
              <a:t>improve reliability and win back riders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3186073" y="2314809"/>
            <a:ext cx="103232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300" i="1">
                <a:solidFill>
                  <a:schemeClr val="bg2">
                    <a:lumMod val="25000"/>
                  </a:schemeClr>
                </a:solidFill>
                <a:latin typeface="Tw Cen MT" panose="020B0602020104020603" pitchFamily="34" charset="0"/>
              </a:rPr>
              <a:t>alter fiscal trajectory and renew jurisdictional confidence</a:t>
            </a:r>
          </a:p>
        </p:txBody>
      </p:sp>
      <p:sp>
        <p:nvSpPr>
          <p:cNvPr id="43" name="Date Placeholder 3"/>
          <p:cNvSpPr txBox="1">
            <a:spLocks/>
          </p:cNvSpPr>
          <p:nvPr userDrawn="1"/>
        </p:nvSpPr>
        <p:spPr>
          <a:xfrm>
            <a:off x="186417" y="639194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/>
              <a:t>2017-2019 Business Plan</a:t>
            </a:r>
          </a:p>
        </p:txBody>
      </p:sp>
      <p:sp>
        <p:nvSpPr>
          <p:cNvPr id="44" name="Footer Placeholder 4"/>
          <p:cNvSpPr txBox="1">
            <a:spLocks/>
          </p:cNvSpPr>
          <p:nvPr userDrawn="1"/>
        </p:nvSpPr>
        <p:spPr>
          <a:xfrm>
            <a:off x="2622201" y="6391948"/>
            <a:ext cx="6944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/>
              <a:t>Washington Metropolitan Area Transit Authority – PLAN</a:t>
            </a:r>
          </a:p>
        </p:txBody>
      </p:sp>
      <p:sp>
        <p:nvSpPr>
          <p:cNvPr id="45" name="Slide Number Placeholder 5"/>
          <p:cNvSpPr txBox="1">
            <a:spLocks/>
          </p:cNvSpPr>
          <p:nvPr userDrawn="1"/>
        </p:nvSpPr>
        <p:spPr>
          <a:xfrm>
            <a:off x="9314026" y="639194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/>
              <a:t>Page </a:t>
            </a:r>
            <a:fld id="{FB922E9E-6B9A-40DF-9F56-AD387D093320}" type="slidenum">
              <a:rPr lang="en-US" sz="1300" smtClean="0"/>
              <a:pPr/>
              <a:t>‹#›</a:t>
            </a:fld>
            <a:endParaRPr lang="en-US" sz="1300"/>
          </a:p>
        </p:txBody>
      </p:sp>
      <p:sp>
        <p:nvSpPr>
          <p:cNvPr id="47" name="Content Placeholder 46"/>
          <p:cNvSpPr>
            <a:spLocks noGrp="1"/>
          </p:cNvSpPr>
          <p:nvPr>
            <p:ph sz="quarter" idx="15" hasCustomPrompt="1"/>
          </p:nvPr>
        </p:nvSpPr>
        <p:spPr>
          <a:xfrm>
            <a:off x="995580" y="3160387"/>
            <a:ext cx="6418301" cy="29991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add Core Services</a:t>
            </a:r>
          </a:p>
        </p:txBody>
      </p:sp>
      <p:sp>
        <p:nvSpPr>
          <p:cNvPr id="48" name="Content Placeholder 46"/>
          <p:cNvSpPr>
            <a:spLocks noGrp="1"/>
          </p:cNvSpPr>
          <p:nvPr>
            <p:ph sz="quarter" idx="16" hasCustomPrompt="1"/>
          </p:nvPr>
        </p:nvSpPr>
        <p:spPr>
          <a:xfrm>
            <a:off x="7413882" y="3160387"/>
            <a:ext cx="4774943" cy="29991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Populate this box last using the information entered on pages 5,7,9.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" y="120340"/>
            <a:ext cx="683847" cy="7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32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1"/>
            <a:ext cx="12188826" cy="937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417" y="6391948"/>
            <a:ext cx="27424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Strategy Session May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2201" y="6391948"/>
            <a:ext cx="6944423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Washington Metropolitan Area Transit Authority –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4026" y="6391948"/>
            <a:ext cx="2742486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Page </a:t>
            </a:r>
            <a:fld id="{FB922E9E-6B9A-40DF-9F56-AD387D0933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8165" y="165353"/>
            <a:ext cx="10512862" cy="69043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" y="127534"/>
            <a:ext cx="629271" cy="6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42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1"/>
            <a:ext cx="12188826" cy="937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417" y="6391948"/>
            <a:ext cx="27424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Strategy Session May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2201" y="6391948"/>
            <a:ext cx="6944423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Washington Metropolitan Area Transit Authority –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4026" y="6391948"/>
            <a:ext cx="2742486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/>
              <a:t>Page </a:t>
            </a:r>
            <a:fld id="{FB922E9E-6B9A-40DF-9F56-AD387D0933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8165" y="165353"/>
            <a:ext cx="10512862" cy="69043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" y="127534"/>
            <a:ext cx="629271" cy="6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5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19974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ext with Bottom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4984982"/>
            <a:ext cx="11663182" cy="106084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2399" b="1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EAF69F-8F91-4879-BC66-E33074991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249" y="187326"/>
            <a:ext cx="11655564" cy="96837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3E335-FEA2-4A0C-86FD-E7293CD79364}"/>
              </a:ext>
            </a:extLst>
          </p:cNvPr>
          <p:cNvSpPr/>
          <p:nvPr userDrawn="1"/>
        </p:nvSpPr>
        <p:spPr>
          <a:xfrm>
            <a:off x="4951710" y="1130300"/>
            <a:ext cx="2285405" cy="114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9F828D3-FA55-432C-B91F-9E3A7FCD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496051"/>
            <a:ext cx="4113728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33B006-02C5-41E0-AB50-62BA2009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3642" y="6496051"/>
            <a:ext cx="2742486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</a:t>
            </a:r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67497D-8CD9-4533-82E7-EB8FA0912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" y="6174339"/>
            <a:ext cx="517824" cy="6098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355E17-6B3B-4615-A980-38AD35C44B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602339"/>
            <a:ext cx="11655564" cy="3254131"/>
          </a:xfrm>
        </p:spPr>
        <p:txBody>
          <a:bodyPr vert="horz" lIns="91440" tIns="45720" rIns="91440" bIns="45720" rtlCol="0">
            <a:normAutofit/>
          </a:bodyPr>
          <a:lstStyle>
            <a:lvl1pPr marL="228531" indent="-228531">
              <a:buFont typeface="Wingdings" panose="05000000000000000000" pitchFamily="2" charset="2"/>
              <a:buChar char="§"/>
              <a:defRPr lang="en-US" sz="2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99860" indent="-342797">
              <a:buFont typeface="Arial" panose="020B0604020202020204" pitchFamily="34" charset="0"/>
              <a:buChar char="•"/>
              <a:defRPr lang="en-US" sz="23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2657" indent="-228531">
              <a:buSzPct val="75000"/>
              <a:buFont typeface="Courier New" panose="02070309020205020404" pitchFamily="49" charset="0"/>
              <a:buChar char="o"/>
              <a:defRPr lang="en-US" sz="19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599720" indent="-228531">
              <a:buFont typeface="Franklin Gothic Book" panose="020B0503020102020204" pitchFamily="34" charset="0"/>
              <a:buChar char="–"/>
              <a:defRPr lang="en-US" sz="1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399" lvl="0" indent="-171399"/>
            <a:r>
              <a:rPr lang="en-US" dirty="0"/>
              <a:t>Edit Master text styles</a:t>
            </a:r>
          </a:p>
          <a:p>
            <a:pPr marL="628461" lvl="1" indent="-171399"/>
            <a:r>
              <a:rPr lang="en-US" dirty="0"/>
              <a:t>Second level</a:t>
            </a:r>
          </a:p>
          <a:p>
            <a:pPr marL="1085524" lvl="2" indent="-171399"/>
            <a:r>
              <a:rPr lang="en-US" dirty="0"/>
              <a:t>Third level</a:t>
            </a:r>
          </a:p>
          <a:p>
            <a:pPr marL="1542587" lvl="3" indent="-171399"/>
            <a:r>
              <a:rPr lang="en-US" dirty="0"/>
              <a:t>Fourth level</a:t>
            </a:r>
          </a:p>
          <a:p>
            <a:pPr marL="1999650" lvl="4" indent="-171399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889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187326"/>
            <a:ext cx="11655564" cy="96837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FC94-1328-4069-86F8-D445BCE5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496051"/>
            <a:ext cx="4113728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1BEB1-DD74-48CA-8F39-AC24A0FC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3642" y="6496051"/>
            <a:ext cx="2742486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Page </a:t>
            </a:r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059EFA-882B-4DD9-A14F-5BA8772F028B}"/>
              </a:ext>
            </a:extLst>
          </p:cNvPr>
          <p:cNvSpPr/>
          <p:nvPr userDrawn="1"/>
        </p:nvSpPr>
        <p:spPr>
          <a:xfrm>
            <a:off x="4951710" y="1130300"/>
            <a:ext cx="2285405" cy="114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602338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531" indent="-228531">
              <a:buFont typeface="Wingdings" panose="05000000000000000000" pitchFamily="2" charset="2"/>
              <a:buChar char="§"/>
              <a:defRPr lang="en-US" sz="2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99860" indent="-342797">
              <a:buFont typeface="Arial" panose="020B0604020202020204" pitchFamily="34" charset="0"/>
              <a:buChar char="•"/>
              <a:defRPr lang="en-US" sz="23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2657" indent="-228531">
              <a:buSzPct val="75000"/>
              <a:buFont typeface="Courier New" panose="02070309020205020404" pitchFamily="49" charset="0"/>
              <a:buChar char="o"/>
              <a:defRPr lang="en-US" sz="19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599720" indent="-228531">
              <a:buFont typeface="Franklin Gothic Book" panose="020B0503020102020204" pitchFamily="34" charset="0"/>
              <a:buChar char="–"/>
              <a:defRPr lang="en-US" sz="1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799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399" lvl="0" indent="-171399"/>
            <a:r>
              <a:rPr lang="en-US" dirty="0"/>
              <a:t>Edit Master text styles</a:t>
            </a:r>
          </a:p>
          <a:p>
            <a:pPr marL="628461" lvl="1" indent="-171399"/>
            <a:r>
              <a:rPr lang="en-US" dirty="0"/>
              <a:t>Second level</a:t>
            </a:r>
          </a:p>
          <a:p>
            <a:pPr marL="1085524" lvl="2" indent="-171399"/>
            <a:r>
              <a:rPr lang="en-US" dirty="0"/>
              <a:t>Third level</a:t>
            </a:r>
          </a:p>
          <a:p>
            <a:pPr marL="1542587" lvl="3" indent="-171399"/>
            <a:r>
              <a:rPr lang="en-US" dirty="0"/>
              <a:t>Fourth level</a:t>
            </a:r>
          </a:p>
          <a:p>
            <a:pPr marL="1999650" lvl="4" indent="-171399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09A29-5125-4D85-9935-8E563872B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" y="6174339"/>
            <a:ext cx="517824" cy="6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0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1"/>
            <a:ext cx="12188826" cy="937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417" y="6391948"/>
            <a:ext cx="27424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2017-2019 Business Plan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2201" y="6391948"/>
            <a:ext cx="6944423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Washington Metropolitan Area Transit Authority –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4026" y="6391948"/>
            <a:ext cx="2742486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Page </a:t>
            </a:r>
            <a:fld id="{FB922E9E-6B9A-40DF-9F56-AD387D093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8165" y="165353"/>
            <a:ext cx="10512862" cy="69043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" y="127534"/>
            <a:ext cx="629271" cy="6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1"/>
            <a:ext cx="12188826" cy="937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6417" y="6391948"/>
            <a:ext cx="27424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2017-2019 Business Plan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2201" y="6391948"/>
            <a:ext cx="6944423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Washington Metropolitan Area Transit Authority –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4026" y="6391948"/>
            <a:ext cx="2742486" cy="365125"/>
          </a:xfrm>
        </p:spPr>
        <p:txBody>
          <a:bodyPr/>
          <a:lstStyle>
            <a:lvl1pPr>
              <a:defRPr sz="1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Page </a:t>
            </a:r>
            <a:fld id="{FB922E9E-6B9A-40DF-9F56-AD387D093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8165" y="165353"/>
            <a:ext cx="10512862" cy="69043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" y="127534"/>
            <a:ext cx="629271" cy="6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8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2"/>
            <a:ext cx="11655564" cy="968375"/>
          </a:xfrm>
        </p:spPr>
        <p:txBody>
          <a:bodyPr>
            <a:normAutofit/>
          </a:bodyPr>
          <a:lstStyle>
            <a:lvl1pPr algn="l">
              <a:defRPr sz="3999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531" indent="-228531">
              <a:buFont typeface="Wingdings" panose="05000000000000000000" pitchFamily="2" charset="2"/>
              <a:buChar char="§"/>
              <a:defRPr lang="en-US" sz="2799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799860" indent="-342797">
              <a:buFont typeface="Arial" panose="020B0604020202020204" pitchFamily="34" charset="0"/>
              <a:buChar char="•"/>
              <a:defRPr lang="en-US" sz="2399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2657" indent="-228531">
              <a:buSzPct val="75000"/>
              <a:buFont typeface="Lucida Grande"/>
              <a:buChar char="—"/>
              <a:defRPr lang="en-US" sz="1999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599720" indent="-228531">
              <a:buFont typeface="Franklin Gothic Book" panose="020B0503020102020204" pitchFamily="34" charset="0"/>
              <a:buChar char="–"/>
              <a:defRPr lang="en-US" sz="1799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799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399" lvl="0" indent="-171399"/>
            <a:r>
              <a:rPr lang="en-US" dirty="0"/>
              <a:t>Edit Master text styles</a:t>
            </a:r>
          </a:p>
          <a:p>
            <a:pPr marL="628461" lvl="1" indent="-171399"/>
            <a:r>
              <a:rPr lang="en-US" dirty="0"/>
              <a:t>Second level</a:t>
            </a:r>
          </a:p>
          <a:p>
            <a:pPr marL="1085524" lvl="2" indent="-171399"/>
            <a:r>
              <a:rPr lang="en-US" dirty="0"/>
              <a:t> Third level</a:t>
            </a:r>
          </a:p>
          <a:p>
            <a:pPr marL="1542587" lvl="3" indent="-171399"/>
            <a:r>
              <a:rPr lang="en-US" dirty="0"/>
              <a:t>Fourth level</a:t>
            </a:r>
          </a:p>
          <a:p>
            <a:pPr marL="1999650" lvl="4" indent="-171399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999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8448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 b="8793"/>
          <a:stretch/>
        </p:blipFill>
        <p:spPr>
          <a:xfrm>
            <a:off x="0" y="508001"/>
            <a:ext cx="12188825" cy="552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14828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587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Syste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707446"/>
            <a:ext cx="639694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28" y="954111"/>
            <a:ext cx="5056095" cy="505609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71085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op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2568969"/>
            <a:ext cx="11655564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9504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Bottom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4984982"/>
            <a:ext cx="11663182" cy="1060845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587501"/>
            <a:ext cx="11655564" cy="44953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120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2568969"/>
            <a:ext cx="5718542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2568968"/>
            <a:ext cx="5720411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05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353" y="693458"/>
            <a:ext cx="10969943" cy="1143000"/>
          </a:xfrm>
          <a:prstGeom prst="rect">
            <a:avLst/>
          </a:prstGeom>
        </p:spPr>
        <p:txBody>
          <a:bodyPr vert="horz" lIns="121893" tIns="60947" rIns="121893" bIns="6094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353" y="2019020"/>
            <a:ext cx="10969943" cy="4525963"/>
          </a:xfrm>
          <a:prstGeom prst="rect">
            <a:avLst/>
          </a:prstGeom>
        </p:spPr>
        <p:txBody>
          <a:bodyPr vert="horz" lIns="121893" tIns="60947" rIns="121893" bIns="6094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 txBox="1">
            <a:spLocks/>
          </p:cNvSpPr>
          <p:nvPr userDrawn="1"/>
        </p:nvSpPr>
        <p:spPr>
          <a:xfrm>
            <a:off x="380353" y="63702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46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Metro_BlackwTransparentM.png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-1"/>
            <a:ext cx="12188825" cy="4699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3975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429B-06AA-4423-BD84-DED5703BB868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0" y="6294040"/>
            <a:ext cx="1235413" cy="50188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389BA1-B6B7-4B4C-BDE4-13BC3BB22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5693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94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95" r:id="rId23"/>
    <p:sldLayoutId id="2147483671" r:id="rId24"/>
    <p:sldLayoutId id="2147483672" r:id="rId25"/>
    <p:sldLayoutId id="2147483673" r:id="rId26"/>
    <p:sldLayoutId id="2147483700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</p:sldLayoutIdLst>
  <p:txStyles>
    <p:titleStyle>
      <a:lvl1pPr algn="l" defTabSz="6094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57101" indent="-457101" algn="l" defTabSz="609468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385" indent="-380917" algn="l" defTabSz="60946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669" indent="-304735" algn="l" defTabSz="60946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139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2605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073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microsoft.com/office/2007/relationships/hdphoto" Target="../media/hdphoto1.wdp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jp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5BVjkOz_As" TargetMode="Externa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3043" y="1611143"/>
            <a:ext cx="7945839" cy="1565563"/>
          </a:xfrm>
        </p:spPr>
        <p:txBody>
          <a:bodyPr/>
          <a:lstStyle/>
          <a:p>
            <a:r>
              <a:rPr lang="en-US" dirty="0"/>
              <a:t>Introduction to the Metro Office of Planning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3044" y="5432491"/>
            <a:ext cx="8642396" cy="995362"/>
          </a:xfrm>
        </p:spPr>
        <p:txBody>
          <a:bodyPr>
            <a:normAutofit/>
          </a:bodyPr>
          <a:lstStyle/>
          <a:p>
            <a:r>
              <a:rPr lang="en-US" dirty="0"/>
              <a:t>Shyam Kannan, VP Planning</a:t>
            </a:r>
          </a:p>
          <a:p>
            <a:r>
              <a:rPr lang="en-US" dirty="0"/>
              <a:t>8/15/2019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1CA2E-0141-4BBD-8B03-4630496F05DC}"/>
              </a:ext>
            </a:extLst>
          </p:cNvPr>
          <p:cNvSpPr txBox="1"/>
          <p:nvPr/>
        </p:nvSpPr>
        <p:spPr>
          <a:xfrm>
            <a:off x="4988190" y="6536085"/>
            <a:ext cx="2212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METRO 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D88D5-82F6-4337-979B-22B08B95A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t="33315" r="8889" b="32359"/>
          <a:stretch/>
        </p:blipFill>
        <p:spPr>
          <a:xfrm>
            <a:off x="6982550" y="105266"/>
            <a:ext cx="5130363" cy="1510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AAC6F-1FC2-43EE-A090-BB9F7E24D9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1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API Accomplishments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Underwrote major </a:t>
            </a:r>
            <a:br>
              <a:rPr lang="en-US" dirty="0"/>
            </a:br>
            <a:r>
              <a:rPr lang="en-US" dirty="0"/>
              <a:t>Back2Good initiatives:</a:t>
            </a:r>
          </a:p>
          <a:p>
            <a:pPr lvl="1"/>
            <a:r>
              <a:rPr lang="en-US" dirty="0"/>
              <a:t>Rail Customer OTP</a:t>
            </a:r>
          </a:p>
          <a:p>
            <a:pPr lvl="1"/>
            <a:r>
              <a:rPr lang="en-US" dirty="0" err="1"/>
              <a:t>MyTripTime</a:t>
            </a:r>
            <a:endParaRPr lang="en-US" dirty="0"/>
          </a:p>
          <a:p>
            <a:pPr lvl="1"/>
            <a:r>
              <a:rPr lang="en-US" dirty="0"/>
              <a:t>Rush Hour Promise</a:t>
            </a:r>
          </a:p>
          <a:p>
            <a:pPr lvl="1"/>
            <a:r>
              <a:rPr lang="en-US" dirty="0" err="1"/>
              <a:t>SelectPass</a:t>
            </a:r>
            <a:endParaRPr lang="en-US" dirty="0"/>
          </a:p>
          <a:p>
            <a:pPr lvl="1"/>
            <a:r>
              <a:rPr lang="en-US" dirty="0"/>
              <a:t>Gallery Place safety pilot</a:t>
            </a:r>
          </a:p>
          <a:p>
            <a:pPr lvl="1"/>
            <a:r>
              <a:rPr lang="en-US" dirty="0"/>
              <a:t>Route 79 cash-free pilot</a:t>
            </a:r>
          </a:p>
          <a:p>
            <a:pPr lvl="1"/>
            <a:r>
              <a:rPr lang="en-US" dirty="0"/>
              <a:t>Bus headway gauge pilot</a:t>
            </a:r>
          </a:p>
          <a:p>
            <a:pPr lvl="1"/>
            <a:r>
              <a:rPr lang="en-US" dirty="0"/>
              <a:t>Fair Share program</a:t>
            </a:r>
          </a:p>
          <a:p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D00817-013B-40BB-AC9D-D3E9CF1BD5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Applied Planning Intelligence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BEE5B-BD5A-4857-B073-6F10F1C216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7475" y="1562100"/>
            <a:ext cx="5721350" cy="503078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799" dirty="0"/>
              <a:t>Built a platform supporting major decisions and strategy: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99" dirty="0" err="1"/>
              <a:t>SafeTrack</a:t>
            </a:r>
            <a:r>
              <a:rPr lang="en-US" sz="2399" dirty="0"/>
              <a:t> customer impact analysis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99" dirty="0"/>
              <a:t>Land use and ridership model (SWARM), fares and service modeling, short-term ridership forecast, CNEWS, vertical circulation model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99" dirty="0"/>
              <a:t>Trace model, yielding deep insights into travel behavior and crowding</a:t>
            </a:r>
            <a:endParaRPr lang="en-US" sz="2399" u="sng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799" dirty="0"/>
              <a:t>Discovered and corrected flaw in the 2-hour bus transfer window, $4 million savings per year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799" dirty="0"/>
              <a:t>Launched </a:t>
            </a:r>
            <a:r>
              <a:rPr lang="en-US" sz="2799" dirty="0" err="1"/>
              <a:t>PlanItMetro</a:t>
            </a:r>
            <a:r>
              <a:rPr lang="en-US" sz="2799" dirty="0"/>
              <a:t> and </a:t>
            </a:r>
            <a:r>
              <a:rPr lang="en-US" sz="2799" i="1" dirty="0"/>
              <a:t>From Information to Intelligence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496050"/>
            <a:ext cx="4114800" cy="365125"/>
          </a:xfrm>
        </p:spPr>
        <p:txBody>
          <a:bodyPr/>
          <a:lstStyle/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937204" y="1597272"/>
            <a:ext cx="5401173" cy="4995209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80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lang="en-US" sz="200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Franklin Gothic Book" panose="020B05030201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99" i="1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EE77835-4C4C-4339-9DEF-2F2A613A87D1}"/>
              </a:ext>
            </a:extLst>
          </p:cNvPr>
          <p:cNvSpPr txBox="1">
            <a:spLocks/>
          </p:cNvSpPr>
          <p:nvPr/>
        </p:nvSpPr>
        <p:spPr>
          <a:xfrm>
            <a:off x="11053187" y="6470480"/>
            <a:ext cx="492413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10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86341"/>
            <a:ext cx="11655564" cy="968375"/>
          </a:xfrm>
        </p:spPr>
        <p:txBody>
          <a:bodyPr/>
          <a:lstStyle/>
          <a:p>
            <a:r>
              <a:rPr lang="en-US" dirty="0"/>
              <a:t>Station Capacity Planning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5533A4-0E8A-4836-9CEA-F6DF45A4C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Capacity Improvements</a:t>
            </a:r>
          </a:p>
          <a:p>
            <a:r>
              <a:rPr lang="en-US" dirty="0"/>
              <a:t>Vertical Circulation</a:t>
            </a:r>
          </a:p>
          <a:p>
            <a:r>
              <a:rPr lang="en-US" dirty="0"/>
              <a:t>New Station Entrances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Station 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75B95B-118A-4AF3-9FDB-F3E5F2564153}"/>
              </a:ext>
            </a:extLst>
          </p:cNvPr>
          <p:cNvSpPr txBox="1"/>
          <p:nvPr/>
        </p:nvSpPr>
        <p:spPr>
          <a:xfrm>
            <a:off x="6309691" y="5673545"/>
            <a:ext cx="532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Metrorail stations encompass a variety of infrastructure elements; station capacity planning touches more than half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43921F-F065-4D21-8A7B-3F449250051B}"/>
              </a:ext>
            </a:extLst>
          </p:cNvPr>
          <p:cNvGrpSpPr/>
          <p:nvPr/>
        </p:nvGrpSpPr>
        <p:grpSpPr>
          <a:xfrm>
            <a:off x="6484703" y="1228123"/>
            <a:ext cx="4971358" cy="4311186"/>
            <a:chOff x="2694195" y="1327490"/>
            <a:chExt cx="5921652" cy="5135286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822D90F0-E31E-4D91-8DDB-FDFC6834F57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47832" y="5203438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D1766E5-68F8-48A6-B229-12D883B3C99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46164" y="2617198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FFF2D3B-4091-4BD1-9F08-0AE1496FD92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85279" y="1985075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BEE26A5-FB4B-4694-9B95-1FEF8D7143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957357" y="3917852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92A2C9B-ED75-4B88-B4C1-A05BC67AC20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4305" y="5213425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E6043CA-FB55-4FB2-BD11-A477445A960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694195" y="2617434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F1E4D30-424A-49AC-9741-4086CEB5CA7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827463" y="3259596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06BA1BA-15E7-477C-A820-C5410395AC3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81408" y="3271507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6DC413F-916B-49DB-B994-09BC1111511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827463" y="4556507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3A4965C6-0E79-440D-B8F1-7D34CB3DD51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694195" y="1327490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471E2EB6-4B38-4BB6-8B32-23F2C3DB0E3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827463" y="1962685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0B11BDB-5B5E-441D-BFB7-038DB7B336F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85279" y="4574979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102B5C03-8337-4213-858F-62FCCF5290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4305" y="2626670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27160805-A994-4B61-B1CD-32136F6442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14305" y="3919097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DB216171-E31F-4CA6-AAEA-91214BC397E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694195" y="3909157"/>
              <a:ext cx="1401542" cy="1249351"/>
            </a:xfrm>
            <a:prstGeom prst="hexagon">
              <a:avLst/>
            </a:prstGeom>
            <a:solidFill>
              <a:srgbClr val="8C200E"/>
            </a:solidFill>
            <a:ln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A0354F-C067-4C9B-ACC4-C23FE4A82954}"/>
                </a:ext>
              </a:extLst>
            </p:cNvPr>
            <p:cNvSpPr txBox="1"/>
            <p:nvPr/>
          </p:nvSpPr>
          <p:spPr>
            <a:xfrm>
              <a:off x="4120108" y="2258587"/>
              <a:ext cx="8162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Parking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Garages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&amp; Lots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B7CF78-5248-4BF3-A0FC-B5C3C4D64026}"/>
                </a:ext>
              </a:extLst>
            </p:cNvPr>
            <p:cNvSpPr txBox="1"/>
            <p:nvPr/>
          </p:nvSpPr>
          <p:spPr>
            <a:xfrm>
              <a:off x="2779603" y="2767312"/>
              <a:ext cx="1247650" cy="740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Customer Information &amp; Wayfinding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85BCFB-06FE-41C9-845F-7E800C50148E}"/>
                </a:ext>
              </a:extLst>
            </p:cNvPr>
            <p:cNvSpPr txBox="1"/>
            <p:nvPr/>
          </p:nvSpPr>
          <p:spPr>
            <a:xfrm>
              <a:off x="4221538" y="3728284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Kiosks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5860C2-7A62-42FB-A955-DCAE8DA50D55}"/>
                </a:ext>
              </a:extLst>
            </p:cNvPr>
            <p:cNvSpPr txBox="1"/>
            <p:nvPr/>
          </p:nvSpPr>
          <p:spPr>
            <a:xfrm>
              <a:off x="3843267" y="4920156"/>
              <a:ext cx="1401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Kiss &amp; Rides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&amp; Bus Loops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0D47F6-582A-4E6F-A603-20C33ADA22E4}"/>
                </a:ext>
              </a:extLst>
            </p:cNvPr>
            <p:cNvSpPr txBox="1"/>
            <p:nvPr/>
          </p:nvSpPr>
          <p:spPr>
            <a:xfrm>
              <a:off x="5111946" y="4222479"/>
              <a:ext cx="1092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Bicycle &amp; Pedestrian Facilities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8C7C58-45A7-4BBD-BC7B-71513EC7D5BC}"/>
                </a:ext>
              </a:extLst>
            </p:cNvPr>
            <p:cNvSpPr txBox="1"/>
            <p:nvPr/>
          </p:nvSpPr>
          <p:spPr>
            <a:xfrm>
              <a:off x="4908922" y="2887594"/>
              <a:ext cx="1498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Restrooms &amp; Worker Breakrooms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9AA097-49E4-41FC-81B1-830F46EC5540}"/>
                </a:ext>
              </a:extLst>
            </p:cNvPr>
            <p:cNvSpPr txBox="1"/>
            <p:nvPr/>
          </p:nvSpPr>
          <p:spPr>
            <a:xfrm>
              <a:off x="5557973" y="1696153"/>
              <a:ext cx="220042" cy="32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1249AA-B5A6-49DF-82DC-C98796FF75B4}"/>
                </a:ext>
              </a:extLst>
            </p:cNvPr>
            <p:cNvSpPr txBox="1"/>
            <p:nvPr/>
          </p:nvSpPr>
          <p:spPr>
            <a:xfrm>
              <a:off x="5017140" y="5471627"/>
              <a:ext cx="1295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Drainage &amp; Flood Prevention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FF60A9-FE91-4E60-A42E-56A7092C3522}"/>
                </a:ext>
              </a:extLst>
            </p:cNvPr>
            <p:cNvSpPr txBox="1"/>
            <p:nvPr/>
          </p:nvSpPr>
          <p:spPr>
            <a:xfrm>
              <a:off x="6123331" y="3618596"/>
              <a:ext cx="1368465" cy="54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Entrances &amp; Passageways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797B91-6E8B-4729-9EA1-A33E6C435941}"/>
                </a:ext>
              </a:extLst>
            </p:cNvPr>
            <p:cNvSpPr txBox="1"/>
            <p:nvPr/>
          </p:nvSpPr>
          <p:spPr>
            <a:xfrm>
              <a:off x="6170583" y="5064155"/>
              <a:ext cx="12129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Stairs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C7FF35-F52B-44DE-9CBA-E6C2914F260E}"/>
                </a:ext>
              </a:extLst>
            </p:cNvPr>
            <p:cNvSpPr txBox="1"/>
            <p:nvPr/>
          </p:nvSpPr>
          <p:spPr>
            <a:xfrm>
              <a:off x="7397993" y="5492545"/>
              <a:ext cx="1069823" cy="740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Canopies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&amp;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Roofs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D47F85-ED0C-41D3-8516-540D7D4E8EDA}"/>
                </a:ext>
              </a:extLst>
            </p:cNvPr>
            <p:cNvSpPr txBox="1"/>
            <p:nvPr/>
          </p:nvSpPr>
          <p:spPr>
            <a:xfrm>
              <a:off x="7397993" y="4264467"/>
              <a:ext cx="1035716" cy="529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Fare Collection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B62CA4-9449-483F-96B4-18FF426563BA}"/>
                </a:ext>
              </a:extLst>
            </p:cNvPr>
            <p:cNvSpPr txBox="1"/>
            <p:nvPr/>
          </p:nvSpPr>
          <p:spPr>
            <a:xfrm>
              <a:off x="6379639" y="2489642"/>
              <a:ext cx="805080" cy="317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Cooling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3A9A6DE-C1B8-4C49-8ACF-2F600B6F8DD9}"/>
                </a:ext>
              </a:extLst>
            </p:cNvPr>
            <p:cNvSpPr txBox="1"/>
            <p:nvPr/>
          </p:nvSpPr>
          <p:spPr>
            <a:xfrm>
              <a:off x="7355516" y="2915524"/>
              <a:ext cx="1112299" cy="529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Elevators &amp; Escalators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0E40C6-719F-43B9-BE41-D02CFCD51EDB}"/>
                </a:ext>
              </a:extLst>
            </p:cNvPr>
            <p:cNvSpPr txBox="1"/>
            <p:nvPr/>
          </p:nvSpPr>
          <p:spPr>
            <a:xfrm>
              <a:off x="2986369" y="4394791"/>
              <a:ext cx="825290" cy="317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Lighting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AF9394-3F2F-4EE1-AFCA-DACC05F21C1F}"/>
                </a:ext>
              </a:extLst>
            </p:cNvPr>
            <p:cNvSpPr txBox="1"/>
            <p:nvPr/>
          </p:nvSpPr>
          <p:spPr>
            <a:xfrm>
              <a:off x="2790597" y="1705149"/>
              <a:ext cx="1225660" cy="529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Platforms &amp; Mezzanines</a:t>
              </a:r>
            </a:p>
          </p:txBody>
        </p:sp>
      </p:grpSp>
      <p:sp>
        <p:nvSpPr>
          <p:cNvPr id="50" name="Slide Number Placeholder 11">
            <a:extLst>
              <a:ext uri="{FF2B5EF4-FFF2-40B4-BE49-F238E27FC236}">
                <a16:creationId xmlns:a16="http://schemas.microsoft.com/office/drawing/2014/main" id="{30204DD1-2969-4571-9791-A0E96B580633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11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6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Station Planning	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53CA64-7CF6-4620-8800-ABEA78750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19455" r="32882" b="4081"/>
          <a:stretch/>
        </p:blipFill>
        <p:spPr>
          <a:xfrm>
            <a:off x="162507" y="1547161"/>
            <a:ext cx="4898332" cy="4580469"/>
          </a:xfrm>
          <a:prstGeom prst="rect">
            <a:avLst/>
          </a:prstGeom>
        </p:spPr>
      </p:pic>
      <p:pic>
        <p:nvPicPr>
          <p:cNvPr id="55" name="Content Placeholder 12">
            <a:extLst>
              <a:ext uri="{FF2B5EF4-FFF2-40B4-BE49-F238E27FC236}">
                <a16:creationId xmlns:a16="http://schemas.microsoft.com/office/drawing/2014/main" id="{E21E092E-D43C-4205-8D96-4F1AD422F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232" t="19940" r="14462" b="1284"/>
          <a:stretch/>
        </p:blipFill>
        <p:spPr>
          <a:xfrm>
            <a:off x="6554899" y="1698745"/>
            <a:ext cx="5246715" cy="43858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02925A8-A8DF-4069-AD74-E266279C563C}"/>
              </a:ext>
            </a:extLst>
          </p:cNvPr>
          <p:cNvSpPr/>
          <p:nvPr/>
        </p:nvSpPr>
        <p:spPr>
          <a:xfrm>
            <a:off x="3402757" y="6235540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Station Improvements and New Passageway</a:t>
            </a:r>
            <a:endParaRPr lang="en-US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7" name="Content Placeholder 12">
            <a:extLst>
              <a:ext uri="{FF2B5EF4-FFF2-40B4-BE49-F238E27FC236}">
                <a16:creationId xmlns:a16="http://schemas.microsoft.com/office/drawing/2014/main" id="{B7575DD3-98ED-4EE0-A394-BB3CEB0F4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t="2373" r="81694" b="79835"/>
          <a:stretch/>
        </p:blipFill>
        <p:spPr>
          <a:xfrm>
            <a:off x="6554899" y="1669762"/>
            <a:ext cx="1963586" cy="1143000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4556D108-A5E1-49C8-9C8E-9C10610A7820}"/>
              </a:ext>
            </a:extLst>
          </p:cNvPr>
          <p:cNvSpPr txBox="1">
            <a:spLocks/>
          </p:cNvSpPr>
          <p:nvPr/>
        </p:nvSpPr>
        <p:spPr>
          <a:xfrm>
            <a:off x="723222" y="-127000"/>
            <a:ext cx="9354439" cy="1143000"/>
          </a:xfrm>
          <a:prstGeom prst="rect">
            <a:avLst/>
          </a:prstGeom>
        </p:spPr>
        <p:txBody>
          <a:bodyPr vert="horz" lIns="121893" tIns="60947" rIns="121893" bIns="60947" rtlCol="0" anchor="ctr">
            <a:normAutofit/>
          </a:bodyPr>
          <a:lstStyle>
            <a:lvl1pPr algn="l" defTabSz="609468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AAB818-2025-4F4E-BD6B-B538CAF1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3" y="542243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Case Study: Farragut North and West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642F10-7D53-46F5-AE11-626CA9049ABA}"/>
              </a:ext>
            </a:extLst>
          </p:cNvPr>
          <p:cNvGrpSpPr/>
          <p:nvPr/>
        </p:nvGrpSpPr>
        <p:grpSpPr>
          <a:xfrm>
            <a:off x="4786270" y="3969702"/>
            <a:ext cx="1695312" cy="2148572"/>
            <a:chOff x="4590452" y="3852435"/>
            <a:chExt cx="1695312" cy="2148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EFBB78-5F0F-4D87-A384-C447D452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0452" y="3852435"/>
              <a:ext cx="1695312" cy="214857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A618D0-20EC-4130-B5BB-F0A63600BB6F}"/>
                </a:ext>
              </a:extLst>
            </p:cNvPr>
            <p:cNvGrpSpPr/>
            <p:nvPr/>
          </p:nvGrpSpPr>
          <p:grpSpPr>
            <a:xfrm rot="21224070">
              <a:off x="5690343" y="4339946"/>
              <a:ext cx="355790" cy="355600"/>
              <a:chOff x="5291287" y="4241800"/>
              <a:chExt cx="355790" cy="3556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CE11168-220E-401A-8FEE-FFA10A516FE9}"/>
                  </a:ext>
                </a:extLst>
              </p:cNvPr>
              <p:cNvCxnSpPr/>
              <p:nvPr/>
            </p:nvCxnSpPr>
            <p:spPr>
              <a:xfrm flipV="1">
                <a:off x="5291477" y="4241800"/>
                <a:ext cx="355600" cy="355600"/>
              </a:xfrm>
              <a:prstGeom prst="line">
                <a:avLst/>
              </a:prstGeom>
              <a:ln w="762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F285D9E-BD59-4FCF-89C1-EBCC9B9BD4DE}"/>
                  </a:ext>
                </a:extLst>
              </p:cNvPr>
              <p:cNvCxnSpPr/>
              <p:nvPr/>
            </p:nvCxnSpPr>
            <p:spPr>
              <a:xfrm flipV="1">
                <a:off x="5291287" y="4241800"/>
                <a:ext cx="355600" cy="355600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A1267304-A956-457D-BA40-D6CEA70D484B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12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2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6BD6-8CFF-4711-86B8-309F697C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96165"/>
            <a:ext cx="11655564" cy="968375"/>
          </a:xfrm>
        </p:spPr>
        <p:txBody>
          <a:bodyPr/>
          <a:lstStyle/>
          <a:p>
            <a:r>
              <a:rPr lang="en-US" dirty="0"/>
              <a:t>Capital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89968-683D-405A-8104-A6D0B05CE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Capital Planning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2CD398-2440-45A2-8913-CAC3A7E1EC6E}"/>
              </a:ext>
            </a:extLst>
          </p:cNvPr>
          <p:cNvSpPr txBox="1">
            <a:spLocks/>
          </p:cNvSpPr>
          <p:nvPr/>
        </p:nvSpPr>
        <p:spPr>
          <a:xfrm>
            <a:off x="266631" y="1716205"/>
            <a:ext cx="6626538" cy="44805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101" indent="-457101" algn="l" defTabSz="609468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990385" indent="-380917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52366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13313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742605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352073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41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0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77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200"/>
              </a:spcAft>
            </a:pPr>
            <a:r>
              <a:rPr lang="en-US" dirty="0"/>
              <a:t>Develops WMATA’s Capital Needs Forecast and Capital Program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Delivers and reports/monitors on the Capital Program as it links to WMATA’s overall strategic goals and FTA’s required SGR targets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Establishes the polices, governance and business systems necessary for WMATA’s lifecycle management practices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68694-BEBF-4272-801A-7D3D2441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37" y="1669334"/>
            <a:ext cx="4028654" cy="2264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4B9BA-867E-4B8F-B859-A6916DA5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463" y="4038600"/>
            <a:ext cx="4025728" cy="22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1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7183-8735-4498-BB03-1A78FDDD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0" y="521001"/>
            <a:ext cx="11655564" cy="968375"/>
          </a:xfrm>
        </p:spPr>
        <p:txBody>
          <a:bodyPr/>
          <a:lstStyle/>
          <a:p>
            <a:r>
              <a:rPr lang="en-US" dirty="0"/>
              <a:t>Capital Needs Forecast (2016)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0536-8211-4B2C-AC52-36D4801EF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716205"/>
            <a:ext cx="6626538" cy="448056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Aft>
                <a:spcPts val="1200"/>
              </a:spcAft>
            </a:pPr>
            <a:r>
              <a:rPr lang="en-US" dirty="0"/>
              <a:t>10 year prioritized summary of capital investment needs for CY2017 through 2026 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Risk-based evaluation framework, with simple and transparent prioritization criteria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Delivered high-level investment needs as input to funding need discussions</a:t>
            </a:r>
          </a:p>
          <a:p>
            <a:pPr marL="257175" lvl="0" indent="-257175" defTabSz="91440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Also identified critical safety or compliance needs and quantified magnitude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42110-6AE4-49FD-8BD2-8095D1F4F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Capital Planning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A9253A-EA4F-45D8-BC02-41FF825A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44" y="669857"/>
            <a:ext cx="2787937" cy="3628293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CC059F3-FF29-4C8E-8F66-AA5D26E54157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14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1F8F2-51FE-4301-AD50-0FD5AA4A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844" y="4401486"/>
            <a:ext cx="2787937" cy="22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7183-8735-4498-BB03-1A78FDDD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39446"/>
            <a:ext cx="11655564" cy="968375"/>
          </a:xfrm>
        </p:spPr>
        <p:txBody>
          <a:bodyPr/>
          <a:lstStyle/>
          <a:p>
            <a:r>
              <a:rPr lang="en-US" kern="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Improving the Capital Program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0536-8211-4B2C-AC52-36D4801EF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786562"/>
            <a:ext cx="5139382" cy="4480560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Broad spectrum of customers with competing priorities</a:t>
            </a: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Effective coordination needed to:</a:t>
            </a:r>
          </a:p>
          <a:p>
            <a:pPr marL="457200" lvl="1" indent="-233363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Strategically prioritize program and projects for greatest organizational impact</a:t>
            </a:r>
          </a:p>
          <a:p>
            <a:pPr marL="457200" lvl="1" indent="-233363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Integrate capital program and project execution with focus on the customer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42110-6AE4-49FD-8BD2-8095D1F4F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Capital Planning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F6B60D-CB29-4ED2-81D2-4A6D1FBA12A9}"/>
              </a:ext>
            </a:extLst>
          </p:cNvPr>
          <p:cNvGrpSpPr/>
          <p:nvPr/>
        </p:nvGrpSpPr>
        <p:grpSpPr>
          <a:xfrm>
            <a:off x="6320480" y="1333231"/>
            <a:ext cx="5394329" cy="5061988"/>
            <a:chOff x="2604497" y="118156"/>
            <a:chExt cx="6962604" cy="653364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F299AF5-826F-40E9-B7F4-F9B5568CA55D}"/>
                </a:ext>
              </a:extLst>
            </p:cNvPr>
            <p:cNvSpPr/>
            <p:nvPr/>
          </p:nvSpPr>
          <p:spPr>
            <a:xfrm>
              <a:off x="2757908" y="157125"/>
              <a:ext cx="6589631" cy="6450718"/>
            </a:xfrm>
            <a:prstGeom prst="ellipse">
              <a:avLst/>
            </a:prstGeom>
            <a:noFill/>
            <a:ln w="63500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B7892D-843A-4ADF-9B1F-D67EA60EBCE3}"/>
                </a:ext>
              </a:extLst>
            </p:cNvPr>
            <p:cNvGrpSpPr/>
            <p:nvPr/>
          </p:nvGrpSpPr>
          <p:grpSpPr>
            <a:xfrm>
              <a:off x="2604497" y="3385845"/>
              <a:ext cx="1655555" cy="1655554"/>
              <a:chOff x="1112103" y="2332922"/>
              <a:chExt cx="2078857" cy="2078856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835787C-87CF-4F18-966D-798036BC64C3}"/>
                  </a:ext>
                </a:extLst>
              </p:cNvPr>
              <p:cNvSpPr/>
              <p:nvPr/>
            </p:nvSpPr>
            <p:spPr>
              <a:xfrm>
                <a:off x="1112103" y="2332922"/>
                <a:ext cx="2078857" cy="2078856"/>
              </a:xfrm>
              <a:prstGeom prst="ellipse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CDB271-D04A-4E29-99B0-6329890BF01C}"/>
                  </a:ext>
                </a:extLst>
              </p:cNvPr>
              <p:cNvSpPr txBox="1"/>
              <p:nvPr/>
            </p:nvSpPr>
            <p:spPr>
              <a:xfrm>
                <a:off x="1371061" y="3665507"/>
                <a:ext cx="1485606" cy="4228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PARKING</a:t>
                </a:r>
              </a:p>
            </p:txBody>
          </p:sp>
          <p:pic>
            <p:nvPicPr>
              <p:cNvPr id="84" name="Picture 20" descr="Image result for Parking icon png">
                <a:extLst>
                  <a:ext uri="{FF2B5EF4-FFF2-40B4-BE49-F238E27FC236}">
                    <a16:creationId xmlns:a16="http://schemas.microsoft.com/office/drawing/2014/main" id="{E39D19E4-2167-48BB-9285-70334E511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7464" y="2818702"/>
                <a:ext cx="760924" cy="760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AutoShape 22" descr="Image result for bus icon png">
              <a:extLst>
                <a:ext uri="{FF2B5EF4-FFF2-40B4-BE49-F238E27FC236}">
                  <a16:creationId xmlns:a16="http://schemas.microsoft.com/office/drawing/2014/main" id="{01895335-C54F-487D-ACEE-59B203D277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76404" y="2661946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7EB309-6014-4ADA-BD7E-4045DD8B50AB}"/>
                </a:ext>
              </a:extLst>
            </p:cNvPr>
            <p:cNvGrpSpPr/>
            <p:nvPr/>
          </p:nvGrpSpPr>
          <p:grpSpPr>
            <a:xfrm>
              <a:off x="2773326" y="1776401"/>
              <a:ext cx="1655555" cy="1655555"/>
              <a:chOff x="3023347" y="1629792"/>
              <a:chExt cx="1655555" cy="165555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F001286-2C1A-4E00-A028-85AB34424913}"/>
                  </a:ext>
                </a:extLst>
              </p:cNvPr>
              <p:cNvGrpSpPr/>
              <p:nvPr/>
            </p:nvGrpSpPr>
            <p:grpSpPr>
              <a:xfrm>
                <a:off x="3023347" y="1629792"/>
                <a:ext cx="1655555" cy="1655555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ED2210BC-57AF-4F7B-9079-92FF90A4B067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8C6706B-00C4-4D8F-8CA4-1043F7FC6332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4668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BUS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SHELTER</a:t>
                  </a:r>
                </a:p>
              </p:txBody>
            </p:sp>
          </p:grp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A659F9CC-47ED-40E6-A93D-3D85BD2F5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78" b="89778" l="3556" r="96889">
                            <a14:foregroundMark x1="44000" y1="22667" x2="44000" y2="22667"/>
                            <a14:foregroundMark x1="92889" y1="20000" x2="92889" y2="20000"/>
                            <a14:foregroundMark x1="96889" y1="23111" x2="96889" y2="23111"/>
                            <a14:foregroundMark x1="8000" y1="21333" x2="8000" y2="21333"/>
                            <a14:foregroundMark x1="13778" y1="85333" x2="13778" y2="85333"/>
                            <a14:foregroundMark x1="3556" y1="84444" x2="3556" y2="84444"/>
                            <a14:foregroundMark x1="44889" y1="67556" x2="44889" y2="67556"/>
                            <a14:foregroundMark x1="76889" y1="67556" x2="76889" y2="67556"/>
                            <a14:foregroundMark x1="84889" y1="80444" x2="84889" y2="80444"/>
                            <a14:foregroundMark x1="42222" y1="79556" x2="42222" y2="79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5634" y="1789037"/>
                <a:ext cx="874231" cy="874231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8DB811-DD7A-4CB2-AC6F-410854747E05}"/>
                </a:ext>
              </a:extLst>
            </p:cNvPr>
            <p:cNvGrpSpPr/>
            <p:nvPr/>
          </p:nvGrpSpPr>
          <p:grpSpPr>
            <a:xfrm>
              <a:off x="4344486" y="1886176"/>
              <a:ext cx="1655555" cy="1655555"/>
              <a:chOff x="4692381" y="1659595"/>
              <a:chExt cx="1655555" cy="1655555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D9552674-728F-40F2-A677-90529288BABF}"/>
                  </a:ext>
                </a:extLst>
              </p:cNvPr>
              <p:cNvGrpSpPr/>
              <p:nvPr/>
            </p:nvGrpSpPr>
            <p:grpSpPr>
              <a:xfrm>
                <a:off x="4692381" y="1659595"/>
                <a:ext cx="1655555" cy="1655555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8C951197-EEFD-4595-B989-6663DA518C4B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9006F92-7ED1-4CE8-A11B-66911FE5346A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BUS</a:t>
                  </a: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585FE08-BD7B-47A1-925E-4C935F223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9227" y="1936496"/>
                <a:ext cx="848575" cy="84857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822A0D-E336-415D-BD45-56904C818957}"/>
                </a:ext>
              </a:extLst>
            </p:cNvPr>
            <p:cNvGrpSpPr/>
            <p:nvPr/>
          </p:nvGrpSpPr>
          <p:grpSpPr>
            <a:xfrm>
              <a:off x="3853937" y="3302196"/>
              <a:ext cx="1655555" cy="1655554"/>
              <a:chOff x="4653583" y="3312620"/>
              <a:chExt cx="1655555" cy="165555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BAA6236-9B7C-411B-9762-5197CCF282E4}"/>
                  </a:ext>
                </a:extLst>
              </p:cNvPr>
              <p:cNvGrpSpPr/>
              <p:nvPr/>
            </p:nvGrpSpPr>
            <p:grpSpPr>
              <a:xfrm>
                <a:off x="4653583" y="3312620"/>
                <a:ext cx="1655555" cy="1655554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3E20A7C-CEF0-40E3-94CC-43F997938109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767701B0-AAB5-482F-8B78-E9E37DD7A034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STATIONS</a:t>
                  </a:r>
                </a:p>
              </p:txBody>
            </p:sp>
          </p:grpSp>
          <p:pic>
            <p:nvPicPr>
              <p:cNvPr id="71" name="Picture 70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84DBFC5E-8FD2-4017-AC29-FA8B7465E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4500" r="94000">
                            <a14:foregroundMark x1="74500" y1="52000" x2="74500" y2="52000"/>
                            <a14:foregroundMark x1="58000" y1="48500" x2="58000" y2="48500"/>
                            <a14:foregroundMark x1="70000" y1="52500" x2="70000" y2="52500"/>
                            <a14:foregroundMark x1="70500" y1="60000" x2="70500" y2="60000"/>
                            <a14:foregroundMark x1="70500" y1="60000" x2="70500" y2="60000"/>
                            <a14:foregroundMark x1="71500" y1="61500" x2="71500" y2="61500"/>
                            <a14:foregroundMark x1="76500" y1="66000" x2="76500" y2="66000"/>
                            <a14:foregroundMark x1="76500" y1="66000" x2="76500" y2="66000"/>
                            <a14:foregroundMark x1="89000" y1="52000" x2="89000" y2="52000"/>
                            <a14:foregroundMark x1="89000" y1="51500" x2="89000" y2="51500"/>
                            <a14:foregroundMark x1="89000" y1="51500" x2="89000" y2="51500"/>
                            <a14:foregroundMark x1="94000" y1="65000" x2="94000" y2="65000"/>
                            <a14:foregroundMark x1="94000" y1="65000" x2="94000" y2="65000"/>
                            <a14:foregroundMark x1="94000" y1="65000" x2="94000" y2="65000"/>
                            <a14:foregroundMark x1="92000" y1="87000" x2="92000" y2="87000"/>
                            <a14:foregroundMark x1="92000" y1="87000" x2="92000" y2="87000"/>
                            <a14:foregroundMark x1="14500" y1="77000" x2="14500" y2="77000"/>
                            <a14:foregroundMark x1="14500" y1="77000" x2="14500" y2="77000"/>
                            <a14:foregroundMark x1="14500" y1="77000" x2="14500" y2="77000"/>
                            <a14:foregroundMark x1="4500" y1="77500" x2="4500" y2="77500"/>
                            <a14:foregroundMark x1="4500" y1="77500" x2="4500" y2="77500"/>
                            <a14:foregroundMark x1="4500" y1="77500" x2="4500" y2="77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4490" y="3546471"/>
                <a:ext cx="753739" cy="753739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36F540-DF28-4E5F-B6D9-F7EBEB0786D2}"/>
                </a:ext>
              </a:extLst>
            </p:cNvPr>
            <p:cNvGrpSpPr/>
            <p:nvPr/>
          </p:nvGrpSpPr>
          <p:grpSpPr>
            <a:xfrm>
              <a:off x="5268987" y="3352985"/>
              <a:ext cx="1655555" cy="1655555"/>
              <a:chOff x="6202521" y="3834053"/>
              <a:chExt cx="1655555" cy="1655555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2E97BA9-DACC-4A63-A759-BB5F9846E74F}"/>
                  </a:ext>
                </a:extLst>
              </p:cNvPr>
              <p:cNvGrpSpPr/>
              <p:nvPr/>
            </p:nvGrpSpPr>
            <p:grpSpPr>
              <a:xfrm>
                <a:off x="6202521" y="3834053"/>
                <a:ext cx="1655555" cy="1655555"/>
                <a:chOff x="3626574" y="1404759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0183BF1B-12C8-482A-A529-3556D532329E}"/>
                    </a:ext>
                  </a:extLst>
                </p:cNvPr>
                <p:cNvSpPr/>
                <p:nvPr/>
              </p:nvSpPr>
              <p:spPr>
                <a:xfrm>
                  <a:off x="3626574" y="1404759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D868BCF-3C3D-4523-92DB-CFFBA883EB07}"/>
                    </a:ext>
                  </a:extLst>
                </p:cNvPr>
                <p:cNvSpPr txBox="1"/>
                <p:nvPr/>
              </p:nvSpPr>
              <p:spPr>
                <a:xfrm>
                  <a:off x="3823060" y="2216023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TUNNELS</a:t>
                  </a:r>
                </a:p>
              </p:txBody>
            </p:sp>
          </p:grpSp>
          <p:pic>
            <p:nvPicPr>
              <p:cNvPr id="67" name="Picture 6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8D03F22-2FC5-41FE-BC62-F828341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5202" y="4050852"/>
                <a:ext cx="749395" cy="74939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B04D99-7134-44FD-8B04-056EB5A4AC76}"/>
                </a:ext>
              </a:extLst>
            </p:cNvPr>
            <p:cNvGrpSpPr/>
            <p:nvPr/>
          </p:nvGrpSpPr>
          <p:grpSpPr>
            <a:xfrm>
              <a:off x="5835723" y="1645338"/>
              <a:ext cx="1655555" cy="1655555"/>
              <a:chOff x="6310303" y="1259780"/>
              <a:chExt cx="1655555" cy="1655555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BB9E261-176B-4537-A201-6CF699E90273}"/>
                  </a:ext>
                </a:extLst>
              </p:cNvPr>
              <p:cNvGrpSpPr/>
              <p:nvPr/>
            </p:nvGrpSpPr>
            <p:grpSpPr>
              <a:xfrm>
                <a:off x="6310303" y="1259780"/>
                <a:ext cx="1655555" cy="1655555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87C213C-D334-41C6-A985-42D762E20EDE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B6284E0-E3F2-4152-B09C-58A925C68DDE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TRACK</a:t>
                  </a:r>
                </a:p>
              </p:txBody>
            </p:sp>
          </p:grpSp>
          <p:pic>
            <p:nvPicPr>
              <p:cNvPr id="63" name="Picture 38" descr="Image result for rail icon png">
                <a:extLst>
                  <a:ext uri="{FF2B5EF4-FFF2-40B4-BE49-F238E27FC236}">
                    <a16:creationId xmlns:a16="http://schemas.microsoft.com/office/drawing/2014/main" id="{FCF2B0E2-7B9D-4BD7-9965-4674569FF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5056" y="1359702"/>
                <a:ext cx="1083681" cy="1083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AD95316-B296-4C1A-9DBA-C69D0D2B62BE}"/>
                </a:ext>
              </a:extLst>
            </p:cNvPr>
            <p:cNvGrpSpPr/>
            <p:nvPr/>
          </p:nvGrpSpPr>
          <p:grpSpPr>
            <a:xfrm>
              <a:off x="6620797" y="2848554"/>
              <a:ext cx="1655555" cy="1655554"/>
              <a:chOff x="7277567" y="2601489"/>
              <a:chExt cx="1655555" cy="165555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80CDD0A-7042-4EB5-AD9C-4F6125DCC86E}"/>
                  </a:ext>
                </a:extLst>
              </p:cNvPr>
              <p:cNvGrpSpPr/>
              <p:nvPr/>
            </p:nvGrpSpPr>
            <p:grpSpPr>
              <a:xfrm>
                <a:off x="7277567" y="2601489"/>
                <a:ext cx="1655555" cy="1655554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FDF926D-1975-4A2F-BCE2-713CA819C7D0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385D121-6B1C-4E55-958C-895AFFF5871D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RAILYARD</a:t>
                  </a:r>
                </a:p>
              </p:txBody>
            </p:sp>
          </p:grpSp>
          <p:pic>
            <p:nvPicPr>
              <p:cNvPr id="59" name="Picture 40" descr="Image result for train tracks icon png">
                <a:extLst>
                  <a:ext uri="{FF2B5EF4-FFF2-40B4-BE49-F238E27FC236}">
                    <a16:creationId xmlns:a16="http://schemas.microsoft.com/office/drawing/2014/main" id="{9328C2D2-528B-40A1-A14D-AC47434E2D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7176" y="2915335"/>
                <a:ext cx="743908" cy="632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FC4B63-5EE7-40B2-9136-4A08ADC7F6B4}"/>
                </a:ext>
              </a:extLst>
            </p:cNvPr>
            <p:cNvGrpSpPr/>
            <p:nvPr/>
          </p:nvGrpSpPr>
          <p:grpSpPr>
            <a:xfrm>
              <a:off x="6504837" y="4490484"/>
              <a:ext cx="1655555" cy="1655555"/>
              <a:chOff x="7513792" y="4889047"/>
              <a:chExt cx="1655555" cy="1655555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AB2ACF0-B6F8-47DE-8E64-847EB2D976C0}"/>
                  </a:ext>
                </a:extLst>
              </p:cNvPr>
              <p:cNvGrpSpPr/>
              <p:nvPr/>
            </p:nvGrpSpPr>
            <p:grpSpPr>
              <a:xfrm>
                <a:off x="7513792" y="4889047"/>
                <a:ext cx="1655555" cy="1655555"/>
                <a:chOff x="3692834" y="1340422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34172F4-F28F-48E1-A228-25C4AD5445AA}"/>
                    </a:ext>
                  </a:extLst>
                </p:cNvPr>
                <p:cNvSpPr/>
                <p:nvPr/>
              </p:nvSpPr>
              <p:spPr>
                <a:xfrm>
                  <a:off x="3692834" y="1340422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49985CE-EDDF-450B-835A-CE6C4A0211F4}"/>
                    </a:ext>
                  </a:extLst>
                </p:cNvPr>
                <p:cNvSpPr txBox="1"/>
                <p:nvPr/>
              </p:nvSpPr>
              <p:spPr>
                <a:xfrm>
                  <a:off x="3897681" y="2184827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RAILCAR</a:t>
                  </a: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5E75482-CCC0-4DBC-8BCC-9147E6C36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9099" y="4946184"/>
                <a:ext cx="918231" cy="918231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29E63C1-BF8E-446F-B31D-E7E696D2F227}"/>
                </a:ext>
              </a:extLst>
            </p:cNvPr>
            <p:cNvGrpSpPr/>
            <p:nvPr/>
          </p:nvGrpSpPr>
          <p:grpSpPr>
            <a:xfrm>
              <a:off x="3737977" y="4685770"/>
              <a:ext cx="1655555" cy="1655554"/>
              <a:chOff x="4114186" y="4869866"/>
              <a:chExt cx="1655555" cy="1655554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0D3C43D-CF1E-4E71-9B4E-B89932054DAC}"/>
                  </a:ext>
                </a:extLst>
              </p:cNvPr>
              <p:cNvGrpSpPr/>
              <p:nvPr/>
            </p:nvGrpSpPr>
            <p:grpSpPr>
              <a:xfrm>
                <a:off x="4114186" y="4869866"/>
                <a:ext cx="1655555" cy="1655554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1FB413D-6E24-4D50-935F-CCD1FC97856A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5BC086E-46F0-4D1B-8F51-225F9F4A3108}"/>
                    </a:ext>
                  </a:extLst>
                </p:cNvPr>
                <p:cNvSpPr txBox="1"/>
                <p:nvPr/>
              </p:nvSpPr>
              <p:spPr>
                <a:xfrm>
                  <a:off x="3823060" y="2216022"/>
                  <a:ext cx="984069" cy="4668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METRO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ACCESS</a:t>
                  </a:r>
                </a:p>
              </p:txBody>
            </p:sp>
          </p:grpSp>
          <p:pic>
            <p:nvPicPr>
              <p:cNvPr id="51" name="Picture 42" descr="Image result for handicap icon png">
                <a:extLst>
                  <a:ext uri="{FF2B5EF4-FFF2-40B4-BE49-F238E27FC236}">
                    <a16:creationId xmlns:a16="http://schemas.microsoft.com/office/drawing/2014/main" id="{27F41CA8-2361-47FA-A17D-7689E86CB9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131" y="5161745"/>
                <a:ext cx="636706" cy="6367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09B057-F0FD-437D-B0C6-782438D149BD}"/>
                </a:ext>
              </a:extLst>
            </p:cNvPr>
            <p:cNvGrpSpPr/>
            <p:nvPr/>
          </p:nvGrpSpPr>
          <p:grpSpPr>
            <a:xfrm>
              <a:off x="7815771" y="3660546"/>
              <a:ext cx="1655555" cy="1655555"/>
              <a:chOff x="8604441" y="3632109"/>
              <a:chExt cx="1655555" cy="165555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FEEF11-D6A1-4EAC-BB84-D7BCCCB8FF6D}"/>
                  </a:ext>
                </a:extLst>
              </p:cNvPr>
              <p:cNvGrpSpPr/>
              <p:nvPr/>
            </p:nvGrpSpPr>
            <p:grpSpPr>
              <a:xfrm>
                <a:off x="8604441" y="3632109"/>
                <a:ext cx="1655555" cy="1655555"/>
                <a:chOff x="3609876" y="1739637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26E156C-9286-43FD-BE17-5527D08F599C}"/>
                    </a:ext>
                  </a:extLst>
                </p:cNvPr>
                <p:cNvSpPr/>
                <p:nvPr/>
              </p:nvSpPr>
              <p:spPr>
                <a:xfrm>
                  <a:off x="3609876" y="1739637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D8FCB56-CBD1-4537-8F8E-38E4BD2E39EA}"/>
                    </a:ext>
                  </a:extLst>
                </p:cNvPr>
                <p:cNvSpPr txBox="1"/>
                <p:nvPr/>
              </p:nvSpPr>
              <p:spPr>
                <a:xfrm>
                  <a:off x="3744892" y="2495338"/>
                  <a:ext cx="1171759" cy="4356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FARE COLLECTION</a:t>
                  </a:r>
                </a:p>
              </p:txBody>
            </p:sp>
          </p:grpSp>
          <p:pic>
            <p:nvPicPr>
              <p:cNvPr id="47" name="Picture 44" descr="Image result for money icon png">
                <a:extLst>
                  <a:ext uri="{FF2B5EF4-FFF2-40B4-BE49-F238E27FC236}">
                    <a16:creationId xmlns:a16="http://schemas.microsoft.com/office/drawing/2014/main" id="{E3FD1DC0-9032-4329-8F5B-5B88111E8F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1630" y="3863550"/>
                <a:ext cx="638493" cy="640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B6C4D24-47FA-48F0-B9AA-3E39AA4D309D}"/>
                </a:ext>
              </a:extLst>
            </p:cNvPr>
            <p:cNvGrpSpPr/>
            <p:nvPr/>
          </p:nvGrpSpPr>
          <p:grpSpPr>
            <a:xfrm>
              <a:off x="7820088" y="1949275"/>
              <a:ext cx="1747013" cy="1655554"/>
              <a:chOff x="8696310" y="1780478"/>
              <a:chExt cx="1747013" cy="165555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05F4495-68E8-44FF-B54A-6BF9C67FCE2D}"/>
                  </a:ext>
                </a:extLst>
              </p:cNvPr>
              <p:cNvGrpSpPr/>
              <p:nvPr/>
            </p:nvGrpSpPr>
            <p:grpSpPr>
              <a:xfrm>
                <a:off x="8696310" y="1780478"/>
                <a:ext cx="1747013" cy="1655554"/>
                <a:chOff x="3602565" y="1429294"/>
                <a:chExt cx="1453111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6F3B2C4-FFFB-4416-8A43-AAE180457000}"/>
                    </a:ext>
                  </a:extLst>
                </p:cNvPr>
                <p:cNvSpPr/>
                <p:nvPr/>
              </p:nvSpPr>
              <p:spPr>
                <a:xfrm>
                  <a:off x="3626575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883EB70-914C-4BEF-ADC8-F7C17510D766}"/>
                    </a:ext>
                  </a:extLst>
                </p:cNvPr>
                <p:cNvSpPr txBox="1"/>
                <p:nvPr/>
              </p:nvSpPr>
              <p:spPr>
                <a:xfrm>
                  <a:off x="3602565" y="2182696"/>
                  <a:ext cx="1453111" cy="2567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COMMUNICATIONS</a:t>
                  </a:r>
                </a:p>
              </p:txBody>
            </p:sp>
          </p:grpSp>
          <p:pic>
            <p:nvPicPr>
              <p:cNvPr id="43" name="Picture 48" descr="Related image">
                <a:extLst>
                  <a:ext uri="{FF2B5EF4-FFF2-40B4-BE49-F238E27FC236}">
                    <a16:creationId xmlns:a16="http://schemas.microsoft.com/office/drawing/2014/main" id="{4DFEE09A-60DA-45EE-B3A3-7C0D729279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1630" y="1936496"/>
                <a:ext cx="748066" cy="7480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8E3FE9-137B-48D5-8E00-352B6035E851}"/>
                </a:ext>
              </a:extLst>
            </p:cNvPr>
            <p:cNvGrpSpPr/>
            <p:nvPr/>
          </p:nvGrpSpPr>
          <p:grpSpPr>
            <a:xfrm>
              <a:off x="6950990" y="636649"/>
              <a:ext cx="1655555" cy="1655555"/>
              <a:chOff x="7761061" y="442566"/>
              <a:chExt cx="1655555" cy="165555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31A8586-74E2-404B-95E2-D41000B6D2D6}"/>
                  </a:ext>
                </a:extLst>
              </p:cNvPr>
              <p:cNvGrpSpPr/>
              <p:nvPr/>
            </p:nvGrpSpPr>
            <p:grpSpPr>
              <a:xfrm>
                <a:off x="7761061" y="442566"/>
                <a:ext cx="1655555" cy="1655555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247960DC-F136-4781-B12D-E55F12A763ED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3570FD2-2627-4F17-8774-53501B7D1D5D}"/>
                    </a:ext>
                  </a:extLst>
                </p:cNvPr>
                <p:cNvSpPr txBox="1"/>
                <p:nvPr/>
              </p:nvSpPr>
              <p:spPr>
                <a:xfrm>
                  <a:off x="3828220" y="2324296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FACILITIES</a:t>
                  </a:r>
                </a:p>
              </p:txBody>
            </p:sp>
          </p:grpSp>
          <p:pic>
            <p:nvPicPr>
              <p:cNvPr id="39" name="Picture 50" descr="Image result for infrastructure icon png">
                <a:extLst>
                  <a:ext uri="{FF2B5EF4-FFF2-40B4-BE49-F238E27FC236}">
                    <a16:creationId xmlns:a16="http://schemas.microsoft.com/office/drawing/2014/main" id="{7539AD0B-CB54-4021-A724-DA9DCF0B6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2978" y="630002"/>
                <a:ext cx="745864" cy="805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1D64A89-C48E-4D42-AD84-09FE7C6D0F91}"/>
                </a:ext>
              </a:extLst>
            </p:cNvPr>
            <p:cNvGrpSpPr/>
            <p:nvPr/>
          </p:nvGrpSpPr>
          <p:grpSpPr>
            <a:xfrm>
              <a:off x="3711011" y="513624"/>
              <a:ext cx="1655555" cy="1655555"/>
              <a:chOff x="4294306" y="40700"/>
              <a:chExt cx="1655555" cy="165555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4AC61D0-3DAB-4C91-8613-E4910E980703}"/>
                  </a:ext>
                </a:extLst>
              </p:cNvPr>
              <p:cNvGrpSpPr/>
              <p:nvPr/>
            </p:nvGrpSpPr>
            <p:grpSpPr>
              <a:xfrm>
                <a:off x="4294306" y="40700"/>
                <a:ext cx="1655555" cy="1655555"/>
                <a:chOff x="3646633" y="1513211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F4DD71B-8BB6-483F-A406-0DF336F921E0}"/>
                    </a:ext>
                  </a:extLst>
                </p:cNvPr>
                <p:cNvSpPr/>
                <p:nvPr/>
              </p:nvSpPr>
              <p:spPr>
                <a:xfrm>
                  <a:off x="3646633" y="1513211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DCA7204-A1BA-47B0-87FE-573C1A927A4B}"/>
                    </a:ext>
                  </a:extLst>
                </p:cNvPr>
                <p:cNvSpPr txBox="1"/>
                <p:nvPr/>
              </p:nvSpPr>
              <p:spPr>
                <a:xfrm>
                  <a:off x="3693299" y="2351216"/>
                  <a:ext cx="1324303" cy="2567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INFRASTRUCTURE</a:t>
                  </a:r>
                </a:p>
              </p:txBody>
            </p:sp>
          </p:grpSp>
          <p:pic>
            <p:nvPicPr>
              <p:cNvPr id="35" name="Picture 52" descr="Image result for infrastructure icon png">
                <a:extLst>
                  <a:ext uri="{FF2B5EF4-FFF2-40B4-BE49-F238E27FC236}">
                    <a16:creationId xmlns:a16="http://schemas.microsoft.com/office/drawing/2014/main" id="{5CA7500C-9ADB-4411-BE61-844CCEE75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757" y="300124"/>
                <a:ext cx="755605" cy="755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5C4D414-8A58-483C-B84F-EF10CDCD8817}"/>
                </a:ext>
              </a:extLst>
            </p:cNvPr>
            <p:cNvGrpSpPr/>
            <p:nvPr/>
          </p:nvGrpSpPr>
          <p:grpSpPr>
            <a:xfrm>
              <a:off x="5334907" y="118156"/>
              <a:ext cx="1655555" cy="1655554"/>
              <a:chOff x="5918202" y="-354768"/>
              <a:chExt cx="1655555" cy="165555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2A76BC0-8091-4036-9360-836748049711}"/>
                  </a:ext>
                </a:extLst>
              </p:cNvPr>
              <p:cNvGrpSpPr/>
              <p:nvPr/>
            </p:nvGrpSpPr>
            <p:grpSpPr>
              <a:xfrm>
                <a:off x="5918202" y="-354768"/>
                <a:ext cx="1655555" cy="1655554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08258C7-2F4D-45D8-A809-C2CDB805169D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B6FDAEB-C22D-4071-9EA4-E75B157C350D}"/>
                    </a:ext>
                  </a:extLst>
                </p:cNvPr>
                <p:cNvSpPr txBox="1"/>
                <p:nvPr/>
              </p:nvSpPr>
              <p:spPr>
                <a:xfrm>
                  <a:off x="3823060" y="2216023"/>
                  <a:ext cx="984069" cy="4668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ROLLING STOCK</a:t>
                  </a:r>
                </a:p>
              </p:txBody>
            </p:sp>
          </p:grpSp>
          <p:pic>
            <p:nvPicPr>
              <p:cNvPr id="31" name="Picture 54" descr="Image result for wheel icon png">
                <a:extLst>
                  <a:ext uri="{FF2B5EF4-FFF2-40B4-BE49-F238E27FC236}">
                    <a16:creationId xmlns:a16="http://schemas.microsoft.com/office/drawing/2014/main" id="{CAC1B312-C1EB-4DDE-A0F1-0B96B9140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1173" y="-160186"/>
                <a:ext cx="749612" cy="749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00F393-C81A-4583-A83D-511065EA30AD}"/>
                </a:ext>
              </a:extLst>
            </p:cNvPr>
            <p:cNvGrpSpPr/>
            <p:nvPr/>
          </p:nvGrpSpPr>
          <p:grpSpPr>
            <a:xfrm>
              <a:off x="5172460" y="4996243"/>
              <a:ext cx="1655555" cy="1655555"/>
              <a:chOff x="5680220" y="5439141"/>
              <a:chExt cx="1655555" cy="165555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8143E9-29CC-4CB3-82A3-D31EED332A45}"/>
                  </a:ext>
                </a:extLst>
              </p:cNvPr>
              <p:cNvGrpSpPr/>
              <p:nvPr/>
            </p:nvGrpSpPr>
            <p:grpSpPr>
              <a:xfrm>
                <a:off x="5680220" y="5439141"/>
                <a:ext cx="1655555" cy="1655555"/>
                <a:chOff x="3626574" y="1429294"/>
                <a:chExt cx="1377039" cy="1377039"/>
              </a:xfr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E54A62A-8F46-43C7-8348-4638B19AEAA3}"/>
                    </a:ext>
                  </a:extLst>
                </p:cNvPr>
                <p:cNvSpPr/>
                <p:nvPr/>
              </p:nvSpPr>
              <p:spPr>
                <a:xfrm>
                  <a:off x="3626574" y="1429294"/>
                  <a:ext cx="1377039" cy="1377039"/>
                </a:xfrm>
                <a:prstGeom prst="ellipse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D926CD5-C031-468A-B2CC-B3C75E93DE72}"/>
                    </a:ext>
                  </a:extLst>
                </p:cNvPr>
                <p:cNvSpPr txBox="1"/>
                <p:nvPr/>
              </p:nvSpPr>
              <p:spPr>
                <a:xfrm>
                  <a:off x="3823060" y="2216021"/>
                  <a:ext cx="984069" cy="2800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VOLTAGE</a:t>
                  </a:r>
                </a:p>
              </p:txBody>
            </p:sp>
          </p:grpSp>
          <p:pic>
            <p:nvPicPr>
              <p:cNvPr id="27" name="Picture 56" descr="Image result for voltage icon png">
                <a:extLst>
                  <a:ext uri="{FF2B5EF4-FFF2-40B4-BE49-F238E27FC236}">
                    <a16:creationId xmlns:a16="http://schemas.microsoft.com/office/drawing/2014/main" id="{8AC0E771-B910-4C34-8AC2-6E1064924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9393" y="5716482"/>
                <a:ext cx="717293" cy="630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6" name="Slide Number Placeholder 11">
            <a:extLst>
              <a:ext uri="{FF2B5EF4-FFF2-40B4-BE49-F238E27FC236}">
                <a16:creationId xmlns:a16="http://schemas.microsoft.com/office/drawing/2014/main" id="{7E9F445A-3F8E-4E7E-8B87-A6EA6DF976A5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15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5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06442"/>
            <a:ext cx="11655564" cy="968375"/>
          </a:xfrm>
        </p:spPr>
        <p:txBody>
          <a:bodyPr/>
          <a:lstStyle/>
          <a:p>
            <a:r>
              <a:rPr lang="en-US" dirty="0"/>
              <a:t>Transit Asset Management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5533A4-0E8A-4836-9CEA-F6DF45A4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536759"/>
            <a:ext cx="5511171" cy="19082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Management Business Systems</a:t>
            </a:r>
          </a:p>
          <a:p>
            <a:r>
              <a:rPr lang="en-US" dirty="0"/>
              <a:t>Inventory and Condition Assessment</a:t>
            </a:r>
          </a:p>
          <a:p>
            <a:r>
              <a:rPr lang="en-US" dirty="0"/>
              <a:t>Policy, Strategies, Training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Asset Management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FC508D15-3CE2-43B0-B91D-E7D2D24B43DA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16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49B52-DED9-4E91-9644-EE7DFBDF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831" y="1536759"/>
            <a:ext cx="5644364" cy="432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607079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/>
              <a:t>Enterprise Asset Management Implementation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0"/>
            <a:ext cx="8197020" cy="444500"/>
          </a:xfrm>
        </p:spPr>
        <p:txBody>
          <a:bodyPr/>
          <a:lstStyle/>
          <a:p>
            <a:r>
              <a:rPr lang="en-US" sz="1800" dirty="0"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Asset Management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478AD-285B-4206-A9EF-03779C79C520}"/>
              </a:ext>
            </a:extLst>
          </p:cNvPr>
          <p:cNvSpPr txBox="1"/>
          <p:nvPr/>
        </p:nvSpPr>
        <p:spPr>
          <a:xfrm>
            <a:off x="408778" y="1399884"/>
            <a:ext cx="11568691" cy="88751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Three-pronged effort to produce business-centric solutions, introduce the right technology enablers, achieve data quality and integrity, and train the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1DDC65-C8F1-4472-ACA8-C3C91E038033}"/>
              </a:ext>
            </a:extLst>
          </p:cNvPr>
          <p:cNvCxnSpPr/>
          <p:nvPr/>
        </p:nvCxnSpPr>
        <p:spPr>
          <a:xfrm>
            <a:off x="4428155" y="2382135"/>
            <a:ext cx="0" cy="3708255"/>
          </a:xfrm>
          <a:prstGeom prst="line">
            <a:avLst/>
          </a:prstGeom>
          <a:ln w="9525" cap="rnd">
            <a:solidFill>
              <a:srgbClr val="9A9A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4A506-94C9-401F-B080-A2CB3922859B}"/>
              </a:ext>
            </a:extLst>
          </p:cNvPr>
          <p:cNvCxnSpPr/>
          <p:nvPr/>
        </p:nvCxnSpPr>
        <p:spPr>
          <a:xfrm>
            <a:off x="8282537" y="2371267"/>
            <a:ext cx="0" cy="3708255"/>
          </a:xfrm>
          <a:prstGeom prst="line">
            <a:avLst/>
          </a:prstGeom>
          <a:ln w="9525" cap="rnd">
            <a:solidFill>
              <a:srgbClr val="9A9A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70279D-A9E1-4A63-A899-F9A69EF13785}"/>
              </a:ext>
            </a:extLst>
          </p:cNvPr>
          <p:cNvSpPr txBox="1"/>
          <p:nvPr/>
        </p:nvSpPr>
        <p:spPr>
          <a:xfrm>
            <a:off x="664069" y="2540792"/>
            <a:ext cx="3379450" cy="428529"/>
          </a:xfrm>
          <a:prstGeom prst="rect">
            <a:avLst/>
          </a:prstGeom>
          <a:solidFill>
            <a:schemeClr val="accent1"/>
          </a:solidFill>
          <a:ln w="6350" cap="rnd">
            <a:solidFill>
              <a:schemeClr val="bg1"/>
            </a:solidFill>
            <a:prstDash val="solid"/>
            <a:rou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Process 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EB48C-281C-4EE7-8D17-970F222CFE48}"/>
              </a:ext>
            </a:extLst>
          </p:cNvPr>
          <p:cNvSpPr txBox="1"/>
          <p:nvPr/>
        </p:nvSpPr>
        <p:spPr>
          <a:xfrm>
            <a:off x="4823491" y="2540792"/>
            <a:ext cx="3063711" cy="428529"/>
          </a:xfrm>
          <a:prstGeom prst="rect">
            <a:avLst/>
          </a:prstGeom>
          <a:solidFill>
            <a:schemeClr val="accent1"/>
          </a:solidFill>
          <a:ln w="6350" cap="rnd">
            <a:solidFill>
              <a:schemeClr val="bg1"/>
            </a:solidFill>
            <a:prstDash val="solid"/>
            <a:rou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Policy and Procedures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A337A-3AD2-446D-8979-CABE4CA3B3A0}"/>
              </a:ext>
            </a:extLst>
          </p:cNvPr>
          <p:cNvSpPr txBox="1"/>
          <p:nvPr/>
        </p:nvSpPr>
        <p:spPr>
          <a:xfrm>
            <a:off x="8659904" y="2540792"/>
            <a:ext cx="3063711" cy="428529"/>
          </a:xfrm>
          <a:prstGeom prst="rect">
            <a:avLst/>
          </a:prstGeom>
          <a:solidFill>
            <a:schemeClr val="accent1"/>
          </a:solidFill>
          <a:ln w="6350" cap="rnd">
            <a:solidFill>
              <a:schemeClr val="bg1"/>
            </a:solidFill>
            <a:prstDash val="solid"/>
            <a:rou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Quality Initiative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E8A44-D5F7-4C08-9C6F-2DACA8F89800}"/>
              </a:ext>
            </a:extLst>
          </p:cNvPr>
          <p:cNvSpPr txBox="1"/>
          <p:nvPr/>
        </p:nvSpPr>
        <p:spPr>
          <a:xfrm>
            <a:off x="482320" y="3162300"/>
            <a:ext cx="3872323" cy="300271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Convening groups throughout the company to map their cradle-to-grave asset “touches”, business rules, SOPs, etc.</a:t>
            </a:r>
          </a:p>
          <a:p>
            <a:pPr algn="just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intelligence will drive what the technology can and should do for us, and how the data will be codified, organized, managed, maintained, and used.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4777E2-3E9E-406D-9FF6-080B99C404AE}"/>
              </a:ext>
            </a:extLst>
          </p:cNvPr>
          <p:cNvGrpSpPr/>
          <p:nvPr/>
        </p:nvGrpSpPr>
        <p:grpSpPr>
          <a:xfrm>
            <a:off x="8463720" y="3162300"/>
            <a:ext cx="3456079" cy="1534657"/>
            <a:chOff x="8463720" y="3162300"/>
            <a:chExt cx="3456079" cy="15346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3D55E3-7A0F-4A61-9E48-695BC1DA22E5}"/>
                </a:ext>
              </a:extLst>
            </p:cNvPr>
            <p:cNvSpPr txBox="1"/>
            <p:nvPr/>
          </p:nvSpPr>
          <p:spPr>
            <a:xfrm>
              <a:off x="8463720" y="3162300"/>
              <a:ext cx="1709562" cy="1534657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400" dirty="0">
                  <a:solidFill>
                    <a:srgbClr val="29BA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4800" dirty="0">
                  <a:solidFill>
                    <a:srgbClr val="29BA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42%</a:t>
              </a:r>
              <a:r>
                <a:rPr lang="en-US" sz="4400" dirty="0">
                  <a:solidFill>
                    <a:srgbClr val="29BA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dirty="0">
                  <a:solidFill>
                    <a:srgbClr val="29BA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assets with conditions assessments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194FB7-9E7E-4F4A-A352-02F0A95CE22A}"/>
                </a:ext>
              </a:extLst>
            </p:cNvPr>
            <p:cNvSpPr txBox="1"/>
            <p:nvPr/>
          </p:nvSpPr>
          <p:spPr>
            <a:xfrm>
              <a:off x="10173282" y="3167811"/>
              <a:ext cx="1746517" cy="1408848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</a:t>
              </a:r>
              <a:endParaRPr lang="en-US" sz="4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assets with accurate Maximo records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CA52E4-75F1-4507-A8F4-FFA4941E18C0}"/>
              </a:ext>
            </a:extLst>
          </p:cNvPr>
          <p:cNvSpPr txBox="1"/>
          <p:nvPr/>
        </p:nvSpPr>
        <p:spPr>
          <a:xfrm>
            <a:off x="4501662" y="3162300"/>
            <a:ext cx="3707842" cy="300271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Definitions, classifications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Documented asset ownership(s)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guidelines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SOPs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SOPs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Lifecyle plan support and guidance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governance policies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to capital planning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MAP-21 Reporting and Monitoring</a:t>
            </a:r>
          </a:p>
        </p:txBody>
      </p: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C785AC8F-4BB3-4748-BAB7-13A65BE03541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17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4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248D-32E3-496C-98A7-8610EB35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711310"/>
            <a:ext cx="11655564" cy="968375"/>
          </a:xfrm>
        </p:spPr>
        <p:txBody>
          <a:bodyPr/>
          <a:lstStyle/>
          <a:p>
            <a:r>
              <a:rPr lang="en-US" dirty="0"/>
              <a:t>Transit Asset Management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AAFB-4A84-4B4D-A90F-6D17B332A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00" y="0"/>
            <a:ext cx="8548116" cy="444500"/>
          </a:xfrm>
        </p:spPr>
        <p:txBody>
          <a:bodyPr vert="horz" lIns="121893" tIns="60947" rIns="121893" bIns="60947" rtlCol="0" anchor="t">
            <a:noAutofit/>
          </a:bodyPr>
          <a:lstStyle/>
          <a:p>
            <a:r>
              <a:rPr lang="en-US" dirty="0">
                <a:solidFill>
                  <a:sysClr val="window" lastClr="FFFFFF"/>
                </a:solidFill>
                <a:effectLst>
                  <a:outerShdw blurRad="266700" dist="38100" dir="1140000" algn="tl" rotWithShape="0">
                    <a:prstClr val="black">
                      <a:alpha val="45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Asset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4BBCC-A5F9-4789-891F-90B75C0AD603}"/>
              </a:ext>
            </a:extLst>
          </p:cNvPr>
          <p:cNvSpPr txBox="1"/>
          <p:nvPr/>
        </p:nvSpPr>
        <p:spPr>
          <a:xfrm>
            <a:off x="437461" y="1760072"/>
            <a:ext cx="8032722" cy="423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and submitted on October 1,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Sets vision and direction for Asset Management at Metro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Identifies 12 key avenues for 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Annual progress updates to FTA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Re-baselining in four years</a:t>
            </a:r>
          </a:p>
          <a:p>
            <a:endParaRPr lang="en-US" sz="2200" dirty="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 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Enterprise Asset Management (EAM) program (governance, framework, business processes)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EAM and AM training and certification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Confirm and develop PIs and SOPs that reflect departmental roles and responsibilities memorialized in plan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7C8C55-93A2-4E9E-B9F0-6D060A52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183" y="1624432"/>
            <a:ext cx="3610507" cy="4522258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C231F45A-CA7A-4D50-9EA6-F7BE0E3B1E6C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18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07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21073"/>
            <a:ext cx="11655564" cy="968375"/>
          </a:xfrm>
        </p:spPr>
        <p:txBody>
          <a:bodyPr/>
          <a:lstStyle/>
          <a:p>
            <a:r>
              <a:rPr lang="en-US" dirty="0"/>
              <a:t>Strategic Planning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5533A4-0E8A-4836-9CEA-F6DF45A4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566021"/>
            <a:ext cx="11655564" cy="4480560"/>
          </a:xfrm>
        </p:spPr>
        <p:txBody>
          <a:bodyPr/>
          <a:lstStyle/>
          <a:p>
            <a:r>
              <a:rPr lang="en-US" dirty="0"/>
              <a:t>Long-range/ Regional Planning</a:t>
            </a:r>
          </a:p>
          <a:p>
            <a:r>
              <a:rPr lang="en-US" dirty="0"/>
              <a:t>Corridor Planning/NEPA</a:t>
            </a:r>
          </a:p>
          <a:p>
            <a:r>
              <a:rPr lang="en-US" dirty="0"/>
              <a:t>Title VI and Equity Analysis</a:t>
            </a:r>
          </a:p>
          <a:p>
            <a:r>
              <a:rPr lang="en-US" dirty="0"/>
              <a:t>Bike/Ped Access Planning</a:t>
            </a:r>
          </a:p>
          <a:p>
            <a:endParaRPr lang="en-US" dirty="0"/>
          </a:p>
        </p:txBody>
      </p:sp>
      <p:pic>
        <p:nvPicPr>
          <p:cNvPr id="10" name="Picture 9" descr="A picture containing object, indoor&#10;&#10;Description generated with high confidence">
            <a:extLst>
              <a:ext uri="{FF2B5EF4-FFF2-40B4-BE49-F238E27FC236}">
                <a16:creationId xmlns:a16="http://schemas.microsoft.com/office/drawing/2014/main" id="{28F8EC2F-F871-4D2C-9A8D-1268B7E75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83" y="3944443"/>
            <a:ext cx="3510430" cy="70595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6DC8D0-8670-4218-92E1-5186C30BEAB5}"/>
              </a:ext>
            </a:extLst>
          </p:cNvPr>
          <p:cNvGrpSpPr/>
          <p:nvPr/>
        </p:nvGrpSpPr>
        <p:grpSpPr>
          <a:xfrm>
            <a:off x="6126948" y="1566021"/>
            <a:ext cx="5906898" cy="4480560"/>
            <a:chOff x="6094413" y="1858371"/>
            <a:chExt cx="5521482" cy="41882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75AB02-2E06-41E3-9299-BDC880A6D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t="4517" r="2995" b="3236"/>
            <a:stretch/>
          </p:blipFill>
          <p:spPr>
            <a:xfrm>
              <a:off x="6094413" y="1858371"/>
              <a:ext cx="5521482" cy="41882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6275C4-5A1A-4A6C-B9CB-2D1CB542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13" y="1858371"/>
              <a:ext cx="1783495" cy="5190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8728B6-7421-49C0-B356-3B405C116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82" y="4852137"/>
            <a:ext cx="3510430" cy="119444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A5959-EC54-4435-8A11-20912F92C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0"/>
            <a:ext cx="11655495" cy="444500"/>
          </a:xfrm>
        </p:spPr>
        <p:txBody>
          <a:bodyPr/>
          <a:lstStyle/>
          <a:p>
            <a:r>
              <a:rPr lang="en-US" dirty="0"/>
              <a:t>Strategic Planning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617E3E-B387-4280-B3AA-FB73A4E7CBF6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19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5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31" y="549710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E79"/>
                </a:solidFill>
              </a:rPr>
              <a:t>Decades of Underinvestment </a:t>
            </a:r>
            <a:r>
              <a:rPr lang="en-US" dirty="0"/>
              <a:t>has Consequences</a:t>
            </a:r>
            <a:endParaRPr lang="en-US" dirty="0">
              <a:solidFill>
                <a:srgbClr val="1F4E79"/>
              </a:solidFill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11240800" y="6470480"/>
            <a:ext cx="304800" cy="365125"/>
          </a:xfrm>
        </p:spPr>
        <p:txBody>
          <a:bodyPr/>
          <a:lstStyle/>
          <a:p>
            <a:pPr algn="r">
              <a:defRPr/>
            </a:pPr>
            <a:fld id="{709671AF-9C4E-4C1E-A098-3103FC903474}" type="slidenum"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2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04044" y="3736111"/>
            <a:ext cx="2079452" cy="587375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1960s</a:t>
            </a:r>
          </a:p>
        </p:txBody>
      </p:sp>
      <p:sp>
        <p:nvSpPr>
          <p:cNvPr id="17" name="Chevron 16"/>
          <p:cNvSpPr/>
          <p:nvPr/>
        </p:nvSpPr>
        <p:spPr>
          <a:xfrm>
            <a:off x="2735166" y="3736108"/>
            <a:ext cx="5095571" cy="58737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ts val="2400"/>
              </a:lnSpc>
            </a:pPr>
            <a:r>
              <a:rPr lang="en-US" b="1" dirty="0">
                <a:solidFill>
                  <a:schemeClr val="tx1"/>
                </a:solidFill>
              </a:rPr>
              <a:t>1970s – 1990s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Major Construction</a:t>
            </a:r>
          </a:p>
        </p:txBody>
      </p:sp>
      <p:sp>
        <p:nvSpPr>
          <p:cNvPr id="20" name="Chevron 19"/>
          <p:cNvSpPr/>
          <p:nvPr/>
        </p:nvSpPr>
        <p:spPr>
          <a:xfrm>
            <a:off x="7682407" y="3736107"/>
            <a:ext cx="3918769" cy="587375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ts val="2400"/>
              </a:lnSpc>
            </a:pPr>
            <a:r>
              <a:rPr lang="en-US" b="1" dirty="0">
                <a:solidFill>
                  <a:schemeClr val="bg1"/>
                </a:solidFill>
              </a:rPr>
              <a:t>2000s – 2010s </a:t>
            </a:r>
            <a:r>
              <a:rPr lang="en-US" dirty="0">
                <a:solidFill>
                  <a:schemeClr val="bg1"/>
                </a:solidFill>
              </a:rPr>
              <a:t>Operations/Maintenance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22031" y="4748774"/>
            <a:ext cx="1694987" cy="1199484"/>
          </a:xfrm>
          <a:prstGeom prst="wedgeRectCallout">
            <a:avLst>
              <a:gd name="adj1" fmla="val 43489"/>
              <a:gd name="adj2" fmla="val -8338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1967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WMATA created, assumes system planning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6653" y="1607736"/>
            <a:ext cx="1807129" cy="1901926"/>
            <a:chOff x="569800" y="1412923"/>
            <a:chExt cx="1807129" cy="1987230"/>
          </a:xfrm>
        </p:grpSpPr>
        <p:sp>
          <p:nvSpPr>
            <p:cNvPr id="22" name="Rectangular Callout 21"/>
            <p:cNvSpPr/>
            <p:nvPr/>
          </p:nvSpPr>
          <p:spPr>
            <a:xfrm>
              <a:off x="569800" y="1412923"/>
              <a:ext cx="1807129" cy="1987230"/>
            </a:xfrm>
            <a:prstGeom prst="wedgeRectCallout">
              <a:avLst>
                <a:gd name="adj1" fmla="val -47502"/>
                <a:gd name="adj2" fmla="val 6110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1968 ARS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933" y="1741141"/>
              <a:ext cx="1556861" cy="1580198"/>
            </a:xfrm>
            <a:prstGeom prst="rect">
              <a:avLst/>
            </a:prstGeom>
          </p:spPr>
        </p:pic>
      </p:grpSp>
      <p:sp>
        <p:nvSpPr>
          <p:cNvPr id="24" name="Rectangular Callout 23"/>
          <p:cNvSpPr/>
          <p:nvPr/>
        </p:nvSpPr>
        <p:spPr>
          <a:xfrm>
            <a:off x="150813" y="2406518"/>
            <a:ext cx="1807129" cy="1103144"/>
          </a:xfrm>
          <a:prstGeom prst="wedgeRectCallout">
            <a:avLst>
              <a:gd name="adj1" fmla="val 49789"/>
              <a:gd name="adj2" fmla="val 7177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1960s</a:t>
            </a:r>
            <a:b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planning, </a:t>
            </a:r>
            <a:b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 decline, </a:t>
            </a:r>
            <a:b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freeway revolts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46166" y="4747839"/>
            <a:ext cx="1952541" cy="1781025"/>
            <a:chOff x="1298484" y="4876800"/>
            <a:chExt cx="1687436" cy="17810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7" name="Rectangular Callout 26"/>
            <p:cNvSpPr/>
            <p:nvPr/>
          </p:nvSpPr>
          <p:spPr>
            <a:xfrm>
              <a:off x="1298484" y="4876800"/>
              <a:ext cx="1687436" cy="1781025"/>
            </a:xfrm>
            <a:prstGeom prst="wedgeRectCallout">
              <a:avLst>
                <a:gd name="adj1" fmla="val -46077"/>
                <a:gd name="adj2" fmla="val -7170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1969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Metrorail construction begins</a:t>
              </a:r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600" y="5706100"/>
              <a:ext cx="1352907" cy="917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4284327" y="1607736"/>
            <a:ext cx="1752600" cy="1901926"/>
            <a:chOff x="3097908" y="1474566"/>
            <a:chExt cx="1752600" cy="2011291"/>
          </a:xfrm>
        </p:grpSpPr>
        <p:sp>
          <p:nvSpPr>
            <p:cNvPr id="37" name="Rectangular Callout 36"/>
            <p:cNvSpPr/>
            <p:nvPr/>
          </p:nvSpPr>
          <p:spPr>
            <a:xfrm>
              <a:off x="3097908" y="1474566"/>
              <a:ext cx="1752600" cy="2011291"/>
            </a:xfrm>
            <a:prstGeom prst="wedgeRectCallout">
              <a:avLst>
                <a:gd name="adj1" fmla="val -38024"/>
                <a:gd name="adj2" fmla="val 6052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1978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Alts. Analysis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497" y="2031595"/>
              <a:ext cx="1191421" cy="139134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132033" y="4723195"/>
            <a:ext cx="2106005" cy="1972703"/>
            <a:chOff x="3362922" y="4563784"/>
            <a:chExt cx="1687436" cy="220560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1" name="Rectangular Callout 40"/>
            <p:cNvSpPr/>
            <p:nvPr/>
          </p:nvSpPr>
          <p:spPr>
            <a:xfrm>
              <a:off x="3362922" y="4563784"/>
              <a:ext cx="1687436" cy="2205606"/>
            </a:xfrm>
            <a:prstGeom prst="wedgeRectCallout">
              <a:avLst>
                <a:gd name="adj1" fmla="val -92118"/>
                <a:gd name="adj2" fmla="val -695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1986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FCC Reinvestment Needs Report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341" y="5525311"/>
              <a:ext cx="919422" cy="119616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6285638" y="1607736"/>
            <a:ext cx="2133600" cy="1901926"/>
            <a:chOff x="5181600" y="1476624"/>
            <a:chExt cx="2133600" cy="2011291"/>
          </a:xfrm>
        </p:grpSpPr>
        <p:sp>
          <p:nvSpPr>
            <p:cNvPr id="43" name="Rectangular Callout 42"/>
            <p:cNvSpPr/>
            <p:nvPr/>
          </p:nvSpPr>
          <p:spPr>
            <a:xfrm>
              <a:off x="5181600" y="1476624"/>
              <a:ext cx="2133600" cy="2011291"/>
            </a:xfrm>
            <a:prstGeom prst="wedgeRectCallout">
              <a:avLst>
                <a:gd name="adj1" fmla="val 40665"/>
                <a:gd name="adj2" fmla="val 6098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2001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ARS Complete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598" y="2087901"/>
              <a:ext cx="1893144" cy="12711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673795" y="1607736"/>
            <a:ext cx="2777123" cy="1901926"/>
            <a:chOff x="7149636" y="1762680"/>
            <a:chExt cx="1947685" cy="1735435"/>
          </a:xfrm>
        </p:grpSpPr>
        <p:sp>
          <p:nvSpPr>
            <p:cNvPr id="46" name="Rectangular Callout 45"/>
            <p:cNvSpPr/>
            <p:nvPr/>
          </p:nvSpPr>
          <p:spPr>
            <a:xfrm>
              <a:off x="7149636" y="1762680"/>
              <a:ext cx="1947685" cy="1735435"/>
            </a:xfrm>
            <a:prstGeom prst="wedgeRectCallout">
              <a:avLst>
                <a:gd name="adj1" fmla="val 31376"/>
                <a:gd name="adj2" fmla="val 6150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2016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Metrorail Safety Shutdown 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6" name="Picture 2" descr="Image result for wmata metrorail anniversar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585" y="2290118"/>
              <a:ext cx="1521786" cy="111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466E0C-5A1C-4EC9-B911-8090099CB1F8}"/>
              </a:ext>
            </a:extLst>
          </p:cNvPr>
          <p:cNvGrpSpPr/>
          <p:nvPr/>
        </p:nvGrpSpPr>
        <p:grpSpPr>
          <a:xfrm>
            <a:off x="4764200" y="4748774"/>
            <a:ext cx="1687436" cy="1972702"/>
            <a:chOff x="5017203" y="5105401"/>
            <a:chExt cx="1687436" cy="197270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9" name="Rectangular Callout 28"/>
            <p:cNvSpPr/>
            <p:nvPr/>
          </p:nvSpPr>
          <p:spPr>
            <a:xfrm>
              <a:off x="5017203" y="5105401"/>
              <a:ext cx="1687436" cy="1972702"/>
            </a:xfrm>
            <a:prstGeom prst="wedgeRectCallout">
              <a:avLst>
                <a:gd name="adj1" fmla="val -85982"/>
                <a:gd name="adj2" fmla="val -698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1973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WMATA acquires private transit operators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351" y="6145445"/>
              <a:ext cx="1428750" cy="75009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9527950" y="4723195"/>
            <a:ext cx="2088306" cy="1101930"/>
            <a:chOff x="6674694" y="4728447"/>
            <a:chExt cx="2088306" cy="126137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5" name="Rectangular Callout 44"/>
            <p:cNvSpPr/>
            <p:nvPr/>
          </p:nvSpPr>
          <p:spPr>
            <a:xfrm>
              <a:off x="6674694" y="4728447"/>
              <a:ext cx="2088306" cy="1261370"/>
            </a:xfrm>
            <a:prstGeom prst="wedgeRectCallout">
              <a:avLst>
                <a:gd name="adj1" fmla="val -47502"/>
                <a:gd name="adj2" fmla="val -806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2009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Fort Totten Crash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68" y="5390328"/>
              <a:ext cx="1717576" cy="31921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4F5FF5D3-050E-4DC2-AC1A-78A2DE472B5C}"/>
              </a:ext>
            </a:extLst>
          </p:cNvPr>
          <p:cNvSpPr txBox="1">
            <a:spLocks/>
          </p:cNvSpPr>
          <p:nvPr/>
        </p:nvSpPr>
        <p:spPr>
          <a:xfrm>
            <a:off x="150813" y="29779"/>
            <a:ext cx="6858000" cy="444500"/>
          </a:xfrm>
          <a:prstGeom prst="rect">
            <a:avLst/>
          </a:prstGeom>
        </p:spPr>
        <p:txBody>
          <a:bodyPr vert="horz" lIns="121893" tIns="60947" rIns="121893" bIns="60947" rtlCol="0" anchor="t">
            <a:noAutofit/>
          </a:bodyPr>
          <a:lstStyle>
            <a:lvl1pPr marL="0" indent="0" algn="l" defTabSz="609468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ea typeface="+mn-ea"/>
                <a:cs typeface="Helvetica"/>
              </a:defRPr>
            </a:lvl1pPr>
            <a:lvl2pPr marL="990385" indent="-380917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52366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213313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742605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3352073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41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09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77" indent="-304735" algn="l" defTabSz="6094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Planning in an Environment of Continuous Crisis</a:t>
            </a:r>
          </a:p>
        </p:txBody>
      </p:sp>
    </p:spTree>
    <p:extLst>
      <p:ext uri="{BB962C8B-B14F-4D97-AF65-F5344CB8AC3E}">
        <p14:creationId xmlns:p14="http://schemas.microsoft.com/office/powerpoint/2010/main" val="3015470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4F99F-A725-4CBF-BD6D-1014507A889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9466" y="1376625"/>
            <a:ext cx="6452156" cy="4710618"/>
          </a:xfrm>
        </p:spPr>
        <p:txBody>
          <a:bodyPr>
            <a:normAutofit fontScale="92500" lnSpcReduction="10000"/>
          </a:bodyPr>
          <a:lstStyle/>
          <a:p>
            <a:pPr marL="108000" lvl="1" indent="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None/>
              <a:tabLst>
                <a:tab pos="466725" algn="l"/>
              </a:tabLst>
              <a:defRPr/>
            </a:pPr>
            <a:r>
              <a:rPr lang="en-US" sz="2600" b="1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Strategy Outcomes:</a:t>
            </a:r>
          </a:p>
          <a:p>
            <a:pPr marL="324000" lvl="1" indent="-2160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Trebuchet MS" panose="020B0603020202020204" pitchFamily="34" charset="0"/>
              <a:buChar char="•"/>
              <a:tabLst>
                <a:tab pos="46672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Focus on what customers want </a:t>
            </a: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- fast, frequent, reliable, affordable, bus service that is easy to use</a:t>
            </a:r>
          </a:p>
          <a:p>
            <a:pPr marL="324000" lvl="1" indent="-2160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Trebuchet MS" panose="020B0603020202020204" pitchFamily="34" charset="0"/>
              <a:buChar char="•"/>
              <a:tabLst>
                <a:tab pos="4667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Maximize the benefits of buses by providing the right type of service in the right places at the right times</a:t>
            </a:r>
          </a:p>
          <a:p>
            <a:pPr marL="324000" lvl="1" indent="-2160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Trebuchet MS" panose="020B0603020202020204" pitchFamily="34" charset="0"/>
              <a:buChar char="•"/>
              <a:tabLst>
                <a:tab pos="46672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Prioritize buses on major roads</a:t>
            </a: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, making buses more cost effective and delivering fast, reliable, and frequent service.</a:t>
            </a:r>
          </a:p>
          <a:p>
            <a:pPr marL="324000" lvl="1" indent="-2160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Trebuchet MS" panose="020B0603020202020204" pitchFamily="34" charset="0"/>
              <a:buChar char="•"/>
              <a:tabLst>
                <a:tab pos="4667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Create a bus system that </a:t>
            </a:r>
            <a:r>
              <a:rPr lang="en-US" sz="2000" b="1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feels unified </a:t>
            </a: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to the customer while empowering multiple bus providers to address unique challenges</a:t>
            </a:r>
          </a:p>
          <a:p>
            <a:pPr marL="324000" lvl="1" indent="-2160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Trebuchet MS" panose="020B0603020202020204" pitchFamily="34" charset="0"/>
              <a:buChar char="•"/>
              <a:tabLst>
                <a:tab pos="466725" algn="l"/>
              </a:tabLst>
              <a:defRPr/>
            </a:pPr>
            <a:r>
              <a:rPr lang="en-US" sz="2000" b="1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Ensure immediate and sustained action </a:t>
            </a:r>
            <a:r>
              <a:rPr lang="en-US" sz="2000" dirty="0">
                <a:solidFill>
                  <a:srgbClr val="000000"/>
                </a:solidFill>
                <a:latin typeface="Helvetica" panose="02000503040000020004" pitchFamily="2" charset="0"/>
                <a:ea typeface="Franklin Gothic Book"/>
                <a:cs typeface="Times New Roman"/>
                <a:sym typeface="Trebuchet MS" panose="020B0603020202020204" pitchFamily="34" charset="0"/>
              </a:rPr>
              <a:t>by government entities to implement the changes that will make buses the mode of choice on the region’s roads </a:t>
            </a:r>
          </a:p>
          <a:p>
            <a:pPr marL="0" indent="0">
              <a:buNone/>
            </a:pPr>
            <a:endParaRPr lang="en-US" sz="3200" dirty="0">
              <a:latin typeface="Helvetica" panose="0200050304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458E03-BBDF-4791-9828-69259DC1B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972" y="24335"/>
            <a:ext cx="6858000" cy="444500"/>
          </a:xfrm>
        </p:spPr>
        <p:txBody>
          <a:bodyPr/>
          <a:lstStyle/>
          <a:p>
            <a:r>
              <a:rPr lang="en-US" dirty="0">
                <a:latin typeface="Helvetica" panose="02000503040000020004" pitchFamily="2" charset="0"/>
              </a:rPr>
              <a:t>Strategic Planning</a:t>
            </a:r>
          </a:p>
        </p:txBody>
      </p:sp>
      <p:pic>
        <p:nvPicPr>
          <p:cNvPr id="14" name="Picture 13" descr="Metro_BlackwTransparentM.png">
            <a:extLst>
              <a:ext uri="{FF2B5EF4-FFF2-40B4-BE49-F238E27FC236}">
                <a16:creationId xmlns:a16="http://schemas.microsoft.com/office/drawing/2014/main" id="{4553E039-289E-4624-ABC3-7D2A826A0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136DE1-BA96-479B-A7C4-A9F107940A51}"/>
              </a:ext>
            </a:extLst>
          </p:cNvPr>
          <p:cNvGrpSpPr/>
          <p:nvPr/>
        </p:nvGrpSpPr>
        <p:grpSpPr>
          <a:xfrm>
            <a:off x="7375490" y="552659"/>
            <a:ext cx="4693869" cy="6305340"/>
            <a:chOff x="7375490" y="552659"/>
            <a:chExt cx="4693869" cy="63053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F773FA-FD7B-411C-8FCD-F2451DCA04B6}"/>
                </a:ext>
              </a:extLst>
            </p:cNvPr>
            <p:cNvSpPr/>
            <p:nvPr/>
          </p:nvSpPr>
          <p:spPr>
            <a:xfrm>
              <a:off x="7375490" y="552659"/>
              <a:ext cx="4693869" cy="6305340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anose="02000503040000020004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77D9BAB-EB99-4902-8907-C34F8A5195A8}"/>
                </a:ext>
              </a:extLst>
            </p:cNvPr>
            <p:cNvGrpSpPr/>
            <p:nvPr/>
          </p:nvGrpSpPr>
          <p:grpSpPr>
            <a:xfrm>
              <a:off x="7584259" y="1446002"/>
              <a:ext cx="4312037" cy="5187828"/>
              <a:chOff x="7482841" y="1271408"/>
              <a:chExt cx="4312037" cy="518782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9850383-B6DC-498A-9DD5-DB37247486C9}"/>
                  </a:ext>
                </a:extLst>
              </p:cNvPr>
              <p:cNvSpPr/>
              <p:nvPr/>
            </p:nvSpPr>
            <p:spPr>
              <a:xfrm>
                <a:off x="7482841" y="1271408"/>
                <a:ext cx="4312037" cy="5187828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00503040000020004" pitchFamily="2" charset="0"/>
                </a:endParaRPr>
              </a:p>
            </p:txBody>
          </p:sp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3CB31B0B-8550-4CBF-B2B1-5893F33426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584259" y="1342401"/>
                <a:ext cx="4100952" cy="5051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 descr="A picture containing object, indoor&#10;&#10;Description generated with high confidence">
              <a:extLst>
                <a:ext uri="{FF2B5EF4-FFF2-40B4-BE49-F238E27FC236}">
                  <a16:creationId xmlns:a16="http://schemas.microsoft.com/office/drawing/2014/main" id="{1EFF3567-0C85-4C11-857D-2B9033665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4259" y="665844"/>
              <a:ext cx="3430988" cy="68997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9" name="Title 6">
            <a:extLst>
              <a:ext uri="{FF2B5EF4-FFF2-40B4-BE49-F238E27FC236}">
                <a16:creationId xmlns:a16="http://schemas.microsoft.com/office/drawing/2014/main" id="{D6AE2B51-DB80-4C6B-B588-FED6EC7B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6" y="647409"/>
            <a:ext cx="7015597" cy="62577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anose="02000503040000020004" pitchFamily="2" charset="0"/>
              </a:rPr>
              <a:t>Case Study: Bus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46890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6" y="647409"/>
            <a:ext cx="11655564" cy="625777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Study:               Capacity and Reliability Study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Strategic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7E9D2-2068-4DCB-8A87-9C52BF06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" y="1470685"/>
            <a:ext cx="7308297" cy="3696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0DFC1-C097-4D84-9C4F-26343C866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967"/>
          <a:stretch/>
        </p:blipFill>
        <p:spPr>
          <a:xfrm>
            <a:off x="1596926" y="5166661"/>
            <a:ext cx="2860365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389555-E575-4E45-A503-8AC2C1AAC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63" r="1"/>
          <a:stretch/>
        </p:blipFill>
        <p:spPr>
          <a:xfrm>
            <a:off x="4457291" y="5167423"/>
            <a:ext cx="283572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7C79B9-91E7-445A-AE9D-BF2F54F41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44" y="1561557"/>
            <a:ext cx="768210" cy="689506"/>
          </a:xfrm>
          <a:prstGeom prst="rect">
            <a:avLst/>
          </a:prstGeom>
        </p:spPr>
      </p:pic>
      <p:pic>
        <p:nvPicPr>
          <p:cNvPr id="16" name="Picture 1" descr="image001">
            <a:extLst>
              <a:ext uri="{FF2B5EF4-FFF2-40B4-BE49-F238E27FC236}">
                <a16:creationId xmlns:a16="http://schemas.microsoft.com/office/drawing/2014/main" id="{F82F8569-3AC5-41EB-A0E9-6260283F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704" y="3573714"/>
            <a:ext cx="765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mage002">
            <a:extLst>
              <a:ext uri="{FF2B5EF4-FFF2-40B4-BE49-F238E27FC236}">
                <a16:creationId xmlns:a16="http://schemas.microsoft.com/office/drawing/2014/main" id="{D30E5060-D16B-45DA-AB52-C1685D3D1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704" y="2661773"/>
            <a:ext cx="765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image003">
            <a:extLst>
              <a:ext uri="{FF2B5EF4-FFF2-40B4-BE49-F238E27FC236}">
                <a16:creationId xmlns:a16="http://schemas.microsoft.com/office/drawing/2014/main" id="{D24C618C-E17D-435B-B08B-32E316CF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704" y="4485655"/>
            <a:ext cx="765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image006">
            <a:extLst>
              <a:ext uri="{FF2B5EF4-FFF2-40B4-BE49-F238E27FC236}">
                <a16:creationId xmlns:a16="http://schemas.microsoft.com/office/drawing/2014/main" id="{E9918995-100F-4B36-B58A-2A18B5AF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04" y="5389562"/>
            <a:ext cx="765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AD68E9-CA62-421B-B550-E63E93F11FF2}"/>
              </a:ext>
            </a:extLst>
          </p:cNvPr>
          <p:cNvSpPr txBox="1"/>
          <p:nvPr/>
        </p:nvSpPr>
        <p:spPr>
          <a:xfrm>
            <a:off x="8685539" y="1552367"/>
            <a:ext cx="289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Reduce impacts of</a:t>
            </a:r>
          </a:p>
          <a:p>
            <a:r>
              <a:rPr lang="en-US" sz="2000" dirty="0"/>
              <a:t>construction, disruption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D0763-DF29-4373-BF32-A68D0F897DDB}"/>
              </a:ext>
            </a:extLst>
          </p:cNvPr>
          <p:cNvSpPr txBox="1"/>
          <p:nvPr/>
        </p:nvSpPr>
        <p:spPr>
          <a:xfrm>
            <a:off x="8685539" y="2508905"/>
            <a:ext cx="3097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Address urgent ridership and capacity needs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90A6A-7660-4EAF-9A16-4AB6E3F0DB37}"/>
              </a:ext>
            </a:extLst>
          </p:cNvPr>
          <p:cNvSpPr txBox="1"/>
          <p:nvPr/>
        </p:nvSpPr>
        <p:spPr>
          <a:xfrm>
            <a:off x="8685539" y="3465443"/>
            <a:ext cx="352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Maintain or improve reliability, customer-focused service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92FAF9-5ABE-4161-9315-ED4760A595AC}"/>
              </a:ext>
            </a:extLst>
          </p:cNvPr>
          <p:cNvSpPr txBox="1"/>
          <p:nvPr/>
        </p:nvSpPr>
        <p:spPr>
          <a:xfrm>
            <a:off x="8685539" y="4421981"/>
            <a:ext cx="3252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Build capacity for flexibility, lower costs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AF4C2-FC2E-4727-823A-77FCA6242C36}"/>
              </a:ext>
            </a:extLst>
          </p:cNvPr>
          <p:cNvSpPr txBox="1"/>
          <p:nvPr/>
        </p:nvSpPr>
        <p:spPr>
          <a:xfrm>
            <a:off x="8685539" y="5378519"/>
            <a:ext cx="3252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Leverage transit’s environmental benefits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F9F93C-AF2D-49AA-8CBD-D6CDEAD8D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46" y="693016"/>
            <a:ext cx="548640" cy="548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41821F-9E84-4B09-BC84-E92D84B079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45" y="693016"/>
            <a:ext cx="548640" cy="5486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A5F1AA-D3D5-43F0-B800-551B031ACD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47" y="693016"/>
            <a:ext cx="548640" cy="548640"/>
          </a:xfrm>
          <a:prstGeom prst="rect">
            <a:avLst/>
          </a:prstGeom>
        </p:spPr>
      </p:pic>
      <p:sp>
        <p:nvSpPr>
          <p:cNvPr id="30" name="Slide Number Placeholder 11">
            <a:extLst>
              <a:ext uri="{FF2B5EF4-FFF2-40B4-BE49-F238E27FC236}">
                <a16:creationId xmlns:a16="http://schemas.microsoft.com/office/drawing/2014/main" id="{84955158-2F27-484E-BBB8-6FCD8A8B5693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21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1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4378-ACAF-46C1-B7F9-18106DBC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6891"/>
            <a:ext cx="12188825" cy="545537"/>
          </a:xfrm>
        </p:spPr>
        <p:txBody>
          <a:bodyPr>
            <a:noAutofit/>
          </a:bodyPr>
          <a:lstStyle/>
          <a:p>
            <a:r>
              <a:rPr lang="en-US" sz="2800" dirty="0"/>
              <a:t>Case Study: </a:t>
            </a:r>
            <a:r>
              <a:rPr lang="en-US" sz="2800"/>
              <a:t>Planning </a:t>
            </a:r>
            <a:r>
              <a:rPr lang="en-US" sz="2800" dirty="0"/>
              <a:t>for Transit </a:t>
            </a:r>
            <a:r>
              <a:rPr lang="en-US" sz="2800"/>
              <a:t>Oriented Development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8A5D86-4C2D-4DA2-B508-A67EB0357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Strategic Planning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741EC5-7F59-4B37-9288-34271E860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3" t="28106" r="37951" b="25444"/>
          <a:stretch/>
        </p:blipFill>
        <p:spPr bwMode="auto">
          <a:xfrm>
            <a:off x="5417773" y="1128455"/>
            <a:ext cx="2203908" cy="1828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B64EB5-D14B-45CC-80DF-44B9B5B6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0" t="45591" r="71717" b="27092"/>
          <a:stretch/>
        </p:blipFill>
        <p:spPr>
          <a:xfrm>
            <a:off x="116286" y="1128455"/>
            <a:ext cx="2391441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899AAD-531F-4E59-8203-FEC81871A232}"/>
              </a:ext>
            </a:extLst>
          </p:cNvPr>
          <p:cNvSpPr txBox="1"/>
          <p:nvPr/>
        </p:nvSpPr>
        <p:spPr>
          <a:xfrm>
            <a:off x="116286" y="2618701"/>
            <a:ext cx="204856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</a:pPr>
            <a:r>
              <a:rPr lang="en-US" sz="1600" b="1" dirty="0"/>
              <a:t>662 projects, 221M sf</a:t>
            </a:r>
          </a:p>
        </p:txBody>
      </p:sp>
      <p:pic>
        <p:nvPicPr>
          <p:cNvPr id="1026" name="Picture 1" descr="cid:image001.jpg@01D52C11.F118ACD0">
            <a:extLst>
              <a:ext uri="{FF2B5EF4-FFF2-40B4-BE49-F238E27FC236}">
                <a16:creationId xmlns:a16="http://schemas.microsoft.com/office/drawing/2014/main" id="{4B27F29E-0E51-4DF8-A50E-136029A2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1" t="14052" r="5159" b="39781"/>
          <a:stretch/>
        </p:blipFill>
        <p:spPr bwMode="auto">
          <a:xfrm>
            <a:off x="7959988" y="1128455"/>
            <a:ext cx="190886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 descr="cid:image001.jpg@01D52C11.F118ACD0">
            <a:extLst>
              <a:ext uri="{FF2B5EF4-FFF2-40B4-BE49-F238E27FC236}">
                <a16:creationId xmlns:a16="http://schemas.microsoft.com/office/drawing/2014/main" id="{979A6563-5BD9-4B92-A034-E51031F2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68468" r="72007" b="2736"/>
          <a:stretch/>
        </p:blipFill>
        <p:spPr bwMode="auto">
          <a:xfrm>
            <a:off x="7880861" y="2269582"/>
            <a:ext cx="1076620" cy="6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225B9F14-37DD-4C3C-B240-9111397B97DA}"/>
              </a:ext>
            </a:extLst>
          </p:cNvPr>
          <p:cNvSpPr/>
          <p:nvPr/>
        </p:nvSpPr>
        <p:spPr>
          <a:xfrm>
            <a:off x="7550200" y="1784692"/>
            <a:ext cx="54864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0B6954-ED63-4868-8707-158BB996B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50" t="35112" r="22992" b="26072"/>
          <a:stretch/>
        </p:blipFill>
        <p:spPr>
          <a:xfrm>
            <a:off x="2808666" y="1128370"/>
            <a:ext cx="230816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588FE9-2742-4D64-9EA4-13D4D98B9F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22" b="56607"/>
          <a:stretch/>
        </p:blipFill>
        <p:spPr>
          <a:xfrm>
            <a:off x="2721469" y="2475475"/>
            <a:ext cx="1124320" cy="457200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A77D82F6-2A11-41A2-809B-54094BA26DE8}"/>
              </a:ext>
            </a:extLst>
          </p:cNvPr>
          <p:cNvSpPr/>
          <p:nvPr/>
        </p:nvSpPr>
        <p:spPr>
          <a:xfrm>
            <a:off x="2424552" y="1784691"/>
            <a:ext cx="54864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31334B-4E82-42F9-8441-1F17105E5049}"/>
              </a:ext>
            </a:extLst>
          </p:cNvPr>
          <p:cNvSpPr txBox="1"/>
          <p:nvPr/>
        </p:nvSpPr>
        <p:spPr>
          <a:xfrm>
            <a:off x="60747" y="3000489"/>
            <a:ext cx="243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Tracking development pipeline</a:t>
            </a:r>
          </a:p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and land use data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30E126-9DEE-4CBA-BB46-1A500031ACEF}"/>
              </a:ext>
            </a:extLst>
          </p:cNvPr>
          <p:cNvSpPr txBox="1"/>
          <p:nvPr/>
        </p:nvSpPr>
        <p:spPr>
          <a:xfrm>
            <a:off x="2767222" y="3000489"/>
            <a:ext cx="234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Tools for estimating ridership</a:t>
            </a:r>
          </a:p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and revenue from TOD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4A679C-44C2-44D3-8EDF-AC48F5A8F9F8}"/>
              </a:ext>
            </a:extLst>
          </p:cNvPr>
          <p:cNvSpPr txBox="1"/>
          <p:nvPr/>
        </p:nvSpPr>
        <p:spPr>
          <a:xfrm>
            <a:off x="5414392" y="30004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Tools for estimating vehicle</a:t>
            </a:r>
          </a:p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and station crowding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2CACF6-7918-425C-9134-2EF38F97C6F1}"/>
              </a:ext>
            </a:extLst>
          </p:cNvPr>
          <p:cNvSpPr txBox="1"/>
          <p:nvPr/>
        </p:nvSpPr>
        <p:spPr>
          <a:xfrm>
            <a:off x="7972036" y="299561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Identify capital needs,</a:t>
            </a:r>
          </a:p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shape capital program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1AD3D7-D344-4EA1-A49B-A666CE46A091}"/>
              </a:ext>
            </a:extLst>
          </p:cNvPr>
          <p:cNvSpPr txBox="1"/>
          <p:nvPr/>
        </p:nvSpPr>
        <p:spPr>
          <a:xfrm>
            <a:off x="9975847" y="3005577"/>
            <a:ext cx="2212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Formulate service changes,</a:t>
            </a:r>
          </a:p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rail fleet needs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38A91F-C591-4ED2-BBC9-3BF9552C020D}"/>
              </a:ext>
            </a:extLst>
          </p:cNvPr>
          <p:cNvSpPr/>
          <p:nvPr/>
        </p:nvSpPr>
        <p:spPr>
          <a:xfrm>
            <a:off x="0" y="6161314"/>
            <a:ext cx="12188825" cy="685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icture 21" descr="L:\DCS\Projects\TRN\60552498_CC_2nd_Ent\400-Technical\432-Concept Refinements\Final Images\Crystal City_1 ELEV AT PLATFORM EDGE 103018_14.png">
            <a:extLst>
              <a:ext uri="{FF2B5EF4-FFF2-40B4-BE49-F238E27FC236}">
                <a16:creationId xmlns:a16="http://schemas.microsoft.com/office/drawing/2014/main" id="{317B59AC-BFAD-45C3-931B-047C58E0E9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2592" r="14575" b="11577"/>
          <a:stretch/>
        </p:blipFill>
        <p:spPr bwMode="auto">
          <a:xfrm>
            <a:off x="150442" y="4415049"/>
            <a:ext cx="2747329" cy="2011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446C0B9-D3B7-4F93-9C27-145E6B20F856}"/>
              </a:ext>
            </a:extLst>
          </p:cNvPr>
          <p:cNvSpPr txBox="1"/>
          <p:nvPr/>
        </p:nvSpPr>
        <p:spPr>
          <a:xfrm>
            <a:off x="150442" y="6446401"/>
            <a:ext cx="2747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Station Capacity and Access Plans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A11630-3759-4306-8A74-ABF809B1E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1221" y="4415049"/>
            <a:ext cx="2485979" cy="201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E926C12-42F8-4E0C-A6A7-89AB92E9C7FF}"/>
              </a:ext>
            </a:extLst>
          </p:cNvPr>
          <p:cNvSpPr txBox="1"/>
          <p:nvPr/>
        </p:nvSpPr>
        <p:spPr>
          <a:xfrm>
            <a:off x="3157874" y="6424071"/>
            <a:ext cx="266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Bike/Pedestrian Access Blueprint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ED2768DB-67C8-4494-BADC-92BE7E7A39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r="10140"/>
          <a:stretch/>
        </p:blipFill>
        <p:spPr bwMode="auto">
          <a:xfrm>
            <a:off x="9288190" y="4412391"/>
            <a:ext cx="2750193" cy="201168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7C9CC61-00D4-4EEF-AC64-DA9D8B4B6E08}"/>
              </a:ext>
            </a:extLst>
          </p:cNvPr>
          <p:cNvSpPr txBox="1"/>
          <p:nvPr/>
        </p:nvSpPr>
        <p:spPr>
          <a:xfrm>
            <a:off x="9288191" y="6407388"/>
            <a:ext cx="2747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Joint Development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4FD9BD-4DCA-48A6-8243-B0A96BACC6E8}"/>
              </a:ext>
            </a:extLst>
          </p:cNvPr>
          <p:cNvCxnSpPr>
            <a:cxnSpLocks/>
          </p:cNvCxnSpPr>
          <p:nvPr/>
        </p:nvCxnSpPr>
        <p:spPr>
          <a:xfrm>
            <a:off x="-1" y="3689491"/>
            <a:ext cx="1218139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>
            <a:extLst>
              <a:ext uri="{FF2B5EF4-FFF2-40B4-BE49-F238E27FC236}">
                <a16:creationId xmlns:a16="http://schemas.microsoft.com/office/drawing/2014/main" id="{58C95609-E7AC-42EC-BE2A-748CF25603D4}"/>
              </a:ext>
            </a:extLst>
          </p:cNvPr>
          <p:cNvSpPr txBox="1">
            <a:spLocks/>
          </p:cNvSpPr>
          <p:nvPr/>
        </p:nvSpPr>
        <p:spPr>
          <a:xfrm>
            <a:off x="28432" y="3872436"/>
            <a:ext cx="12152957" cy="393972"/>
          </a:xfrm>
          <a:prstGeom prst="rect">
            <a:avLst/>
          </a:prstGeom>
        </p:spPr>
        <p:txBody>
          <a:bodyPr vert="horz" lIns="121893" tIns="60947" rIns="121893" bIns="60947" rtlCol="0" anchor="ctr">
            <a:noAutofit/>
          </a:bodyPr>
          <a:lstStyle>
            <a:lvl1pPr algn="l" defTabSz="609468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2800" dirty="0"/>
              <a:t>We use planning tools to encourage TOD and maximize benefits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1C4102B-E8BE-4E35-812E-ED2A4D53D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300" b="14362"/>
          <a:stretch/>
        </p:blipFill>
        <p:spPr>
          <a:xfrm>
            <a:off x="6047244" y="4415049"/>
            <a:ext cx="2980446" cy="201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050AFE0-48B5-405E-8EA1-A65341718D8B}"/>
              </a:ext>
            </a:extLst>
          </p:cNvPr>
          <p:cNvSpPr txBox="1"/>
          <p:nvPr/>
        </p:nvSpPr>
        <p:spPr>
          <a:xfrm>
            <a:off x="6047245" y="6426729"/>
            <a:ext cx="298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Coordination on Station Area Plans</a:t>
            </a:r>
          </a:p>
        </p:txBody>
      </p:sp>
      <p:pic>
        <p:nvPicPr>
          <p:cNvPr id="1029" name="Picture 1" descr="image001">
            <a:extLst>
              <a:ext uri="{FF2B5EF4-FFF2-40B4-BE49-F238E27FC236}">
                <a16:creationId xmlns:a16="http://schemas.microsoft.com/office/drawing/2014/main" id="{B0004A5D-EAF6-49FD-B18D-5DF5667AC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t="32623" r="47627" b="32379"/>
          <a:stretch/>
        </p:blipFill>
        <p:spPr bwMode="auto">
          <a:xfrm>
            <a:off x="10139784" y="1125857"/>
            <a:ext cx="18985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6265071A-BCD2-4A15-B468-45C17A7926CB}"/>
              </a:ext>
            </a:extLst>
          </p:cNvPr>
          <p:cNvSpPr/>
          <p:nvPr/>
        </p:nvSpPr>
        <p:spPr>
          <a:xfrm>
            <a:off x="9804140" y="1817001"/>
            <a:ext cx="54864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081C15F-C1D1-4152-B08E-D1A469D295EF}"/>
              </a:ext>
            </a:extLst>
          </p:cNvPr>
          <p:cNvSpPr/>
          <p:nvPr/>
        </p:nvSpPr>
        <p:spPr>
          <a:xfrm>
            <a:off x="5058092" y="1784692"/>
            <a:ext cx="54864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10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E87F6-CB95-426C-B476-78095E63B3E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Leverage planning and operational best practices to optimize service under current conditions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2F205D-B9B7-4B42-9940-6B9F897B3A2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Identify strategic locations for future infrastructure investment to improve operational flexibility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Study: Flexible Metrorail Operations Analysis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Strategic Planning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F228204-8A28-4B52-88A8-3F2F9F908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631" y="2514490"/>
            <a:ext cx="2682535" cy="2386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B3C417-63D1-45B7-AB50-A792BD566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72" y="2475978"/>
            <a:ext cx="2769101" cy="2463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580186-0811-4B8D-9785-EC4F9C468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3" y="4946316"/>
            <a:ext cx="5732557" cy="895117"/>
          </a:xfrm>
          <a:prstGeom prst="rect">
            <a:avLst/>
          </a:prstGeo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8D5028A6-6C81-4B80-A79C-8DD982B5339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6"/>
          <a:stretch>
            <a:fillRect/>
          </a:stretch>
        </p:blipFill>
        <p:spPr>
          <a:xfrm>
            <a:off x="6981029" y="2475979"/>
            <a:ext cx="4179023" cy="3403966"/>
          </a:xfrm>
          <a:prstGeom prst="rect">
            <a:avLst/>
          </a:prstGeom>
        </p:spPr>
      </p:pic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06E6AED0-64CF-496D-B896-124B1D420D30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23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4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69202"/>
            <a:ext cx="11655564" cy="968375"/>
          </a:xfrm>
        </p:spPr>
        <p:txBody>
          <a:bodyPr/>
          <a:lstStyle/>
          <a:p>
            <a:r>
              <a:rPr lang="en-US" dirty="0"/>
              <a:t>Cross-Functional Working Groups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5533A4-0E8A-4836-9CEA-F6DF45A4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662279"/>
            <a:ext cx="5735158" cy="42839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Fare Strategy Working Group</a:t>
            </a:r>
          </a:p>
          <a:p>
            <a:pPr lvl="1"/>
            <a:r>
              <a:rPr lang="en-US" dirty="0"/>
              <a:t>Fare policy, structure, and products</a:t>
            </a:r>
          </a:p>
          <a:p>
            <a:pPr lvl="1"/>
            <a:r>
              <a:rPr lang="en-US" dirty="0"/>
              <a:t>Mobility as a Service</a:t>
            </a:r>
          </a:p>
          <a:p>
            <a:pPr lvl="1"/>
            <a:r>
              <a:rPr lang="en-US" dirty="0"/>
              <a:t>Encouraging cost-effective fare payments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Equity Working Group</a:t>
            </a:r>
          </a:p>
          <a:p>
            <a:pPr lvl="1"/>
            <a:r>
              <a:rPr lang="en-US" dirty="0"/>
              <a:t>Develop broad equity policies</a:t>
            </a:r>
          </a:p>
          <a:p>
            <a:pPr lvl="1"/>
            <a:r>
              <a:rPr lang="en-US" dirty="0"/>
              <a:t>Focus on mobility, affordability, access of minority and low-income residents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Metro Office of 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5F40F-F088-440D-98BD-DCF614FD5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36" y="1698745"/>
            <a:ext cx="5735158" cy="4301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62086-E07D-4A21-AC18-207194E6CEA3}"/>
              </a:ext>
            </a:extLst>
          </p:cNvPr>
          <p:cNvSpPr txBox="1"/>
          <p:nvPr/>
        </p:nvSpPr>
        <p:spPr>
          <a:xfrm>
            <a:off x="1617133" y="6256867"/>
            <a:ext cx="968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anose="02000503040000020004" pitchFamily="2" charset="0"/>
              </a:rPr>
              <a:t>CPO | FARE | GOVR | IPLN | MKTG | MREL | OMBS | RAIL | RESR | TRES 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58AFE009-3D11-43F0-87B0-BCF4E9E7D65F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24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94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3043" y="1611143"/>
            <a:ext cx="7945839" cy="1565563"/>
          </a:xfrm>
        </p:spPr>
        <p:txBody>
          <a:bodyPr/>
          <a:lstStyle/>
          <a:p>
            <a:r>
              <a:rPr lang="en-US" dirty="0"/>
              <a:t>Introduction to the Metro Office of Planning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9766" y="3687965"/>
            <a:ext cx="5121957" cy="900112"/>
          </a:xfrm>
        </p:spPr>
        <p:txBody>
          <a:bodyPr vert="horz" lIns="121893" tIns="60947" rIns="121893" bIns="60947" rtlCol="0" anchor="t">
            <a:normAutofit/>
          </a:bodyPr>
          <a:lstStyle/>
          <a:p>
            <a:r>
              <a:rPr lang="en-US" dirty="0"/>
              <a:t>Preparing Metro for the Future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3044" y="5432491"/>
            <a:ext cx="8642396" cy="995362"/>
          </a:xfrm>
        </p:spPr>
        <p:txBody>
          <a:bodyPr>
            <a:normAutofit/>
          </a:bodyPr>
          <a:lstStyle/>
          <a:p>
            <a:r>
              <a:rPr lang="en-US" dirty="0"/>
              <a:t>Shyam Kannan, VP Planning</a:t>
            </a:r>
          </a:p>
          <a:p>
            <a:r>
              <a:rPr lang="en-US" dirty="0"/>
              <a:t>8/15/2019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1CA2E-0141-4BBD-8B03-4630496F05DC}"/>
              </a:ext>
            </a:extLst>
          </p:cNvPr>
          <p:cNvSpPr txBox="1"/>
          <p:nvPr/>
        </p:nvSpPr>
        <p:spPr>
          <a:xfrm>
            <a:off x="4988190" y="6536085"/>
            <a:ext cx="2212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METRO 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D88D5-82F6-4337-979B-22B08B95A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t="33315" r="8889" b="32359"/>
          <a:stretch/>
        </p:blipFill>
        <p:spPr>
          <a:xfrm>
            <a:off x="6982550" y="105266"/>
            <a:ext cx="5130363" cy="15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66631" y="659446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/>
              <a:t>2012 – Want to be WMATA’s Planning Director?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C19332-70BF-4FC7-BBAD-F026D21ED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893" tIns="60947" rIns="121893" bIns="60947" rtlCol="0" anchor="t">
            <a:noAutofit/>
          </a:bodyPr>
          <a:lstStyle/>
          <a:p>
            <a:r>
              <a:rPr lang="en-US" dirty="0"/>
              <a:t>Planning in an Environment of Continuous Crisis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617" y="3948886"/>
            <a:ext cx="1357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Recovery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1886" y="1944940"/>
            <a:ext cx="0" cy="40078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1886" y="5952833"/>
            <a:ext cx="606254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769366" y="2282969"/>
            <a:ext cx="5685070" cy="3047647"/>
          </a:xfrm>
          <a:custGeom>
            <a:avLst/>
            <a:gdLst>
              <a:gd name="connsiteX0" fmla="*/ 0 w 4287328"/>
              <a:gd name="connsiteY0" fmla="*/ 2184834 h 3790102"/>
              <a:gd name="connsiteX1" fmla="*/ 457200 w 4287328"/>
              <a:gd name="connsiteY1" fmla="*/ 459551 h 3790102"/>
              <a:gd name="connsiteX2" fmla="*/ 1423358 w 4287328"/>
              <a:gd name="connsiteY2" fmla="*/ 261143 h 3790102"/>
              <a:gd name="connsiteX3" fmla="*/ 2665562 w 4287328"/>
              <a:gd name="connsiteY3" fmla="*/ 3711709 h 3790102"/>
              <a:gd name="connsiteX4" fmla="*/ 4287328 w 4287328"/>
              <a:gd name="connsiteY4" fmla="*/ 2624781 h 3790102"/>
              <a:gd name="connsiteX0" fmla="*/ 0 w 4287328"/>
              <a:gd name="connsiteY0" fmla="*/ 2096344 h 3695473"/>
              <a:gd name="connsiteX1" fmla="*/ 457200 w 4287328"/>
              <a:gd name="connsiteY1" fmla="*/ 371061 h 3695473"/>
              <a:gd name="connsiteX2" fmla="*/ 1639018 w 4287328"/>
              <a:gd name="connsiteY2" fmla="*/ 293423 h 3695473"/>
              <a:gd name="connsiteX3" fmla="*/ 2665562 w 4287328"/>
              <a:gd name="connsiteY3" fmla="*/ 3623219 h 3695473"/>
              <a:gd name="connsiteX4" fmla="*/ 4287328 w 4287328"/>
              <a:gd name="connsiteY4" fmla="*/ 2536291 h 3695473"/>
              <a:gd name="connsiteX0" fmla="*/ 0 w 4287328"/>
              <a:gd name="connsiteY0" fmla="*/ 2102588 h 3783971"/>
              <a:gd name="connsiteX1" fmla="*/ 457200 w 4287328"/>
              <a:gd name="connsiteY1" fmla="*/ 377305 h 3783971"/>
              <a:gd name="connsiteX2" fmla="*/ 1639018 w 4287328"/>
              <a:gd name="connsiteY2" fmla="*/ 299667 h 3783971"/>
              <a:gd name="connsiteX3" fmla="*/ 3105509 w 4287328"/>
              <a:gd name="connsiteY3" fmla="*/ 3715727 h 3783971"/>
              <a:gd name="connsiteX4" fmla="*/ 4287328 w 4287328"/>
              <a:gd name="connsiteY4" fmla="*/ 2542535 h 3783971"/>
              <a:gd name="connsiteX0" fmla="*/ 0 w 4287328"/>
              <a:gd name="connsiteY0" fmla="*/ 2102588 h 3734996"/>
              <a:gd name="connsiteX1" fmla="*/ 457200 w 4287328"/>
              <a:gd name="connsiteY1" fmla="*/ 377305 h 3734996"/>
              <a:gd name="connsiteX2" fmla="*/ 1639018 w 4287328"/>
              <a:gd name="connsiteY2" fmla="*/ 299667 h 3734996"/>
              <a:gd name="connsiteX3" fmla="*/ 3105509 w 4287328"/>
              <a:gd name="connsiteY3" fmla="*/ 3715727 h 3734996"/>
              <a:gd name="connsiteX4" fmla="*/ 4287328 w 4287328"/>
              <a:gd name="connsiteY4" fmla="*/ 2542535 h 3734996"/>
              <a:gd name="connsiteX0" fmla="*/ 0 w 4287328"/>
              <a:gd name="connsiteY0" fmla="*/ 2105712 h 3780586"/>
              <a:gd name="connsiteX1" fmla="*/ 457200 w 4287328"/>
              <a:gd name="connsiteY1" fmla="*/ 380429 h 3780586"/>
              <a:gd name="connsiteX2" fmla="*/ 1639018 w 4287328"/>
              <a:gd name="connsiteY2" fmla="*/ 302791 h 3780586"/>
              <a:gd name="connsiteX3" fmla="*/ 3209026 w 4287328"/>
              <a:gd name="connsiteY3" fmla="*/ 3761983 h 3780586"/>
              <a:gd name="connsiteX4" fmla="*/ 4287328 w 4287328"/>
              <a:gd name="connsiteY4" fmla="*/ 2545659 h 3780586"/>
              <a:gd name="connsiteX0" fmla="*/ 0 w 4287328"/>
              <a:gd name="connsiteY0" fmla="*/ 2105712 h 3785054"/>
              <a:gd name="connsiteX1" fmla="*/ 457200 w 4287328"/>
              <a:gd name="connsiteY1" fmla="*/ 380429 h 3785054"/>
              <a:gd name="connsiteX2" fmla="*/ 1639018 w 4287328"/>
              <a:gd name="connsiteY2" fmla="*/ 302791 h 3785054"/>
              <a:gd name="connsiteX3" fmla="*/ 3209026 w 4287328"/>
              <a:gd name="connsiteY3" fmla="*/ 3761983 h 3785054"/>
              <a:gd name="connsiteX4" fmla="*/ 4287328 w 4287328"/>
              <a:gd name="connsiteY4" fmla="*/ 2545659 h 3785054"/>
              <a:gd name="connsiteX0" fmla="*/ 0 w 4287328"/>
              <a:gd name="connsiteY0" fmla="*/ 2127878 h 3807220"/>
              <a:gd name="connsiteX1" fmla="*/ 552091 w 4287328"/>
              <a:gd name="connsiteY1" fmla="*/ 350836 h 3807220"/>
              <a:gd name="connsiteX2" fmla="*/ 1639018 w 4287328"/>
              <a:gd name="connsiteY2" fmla="*/ 324957 h 3807220"/>
              <a:gd name="connsiteX3" fmla="*/ 3209026 w 4287328"/>
              <a:gd name="connsiteY3" fmla="*/ 3784149 h 3807220"/>
              <a:gd name="connsiteX4" fmla="*/ 4287328 w 4287328"/>
              <a:gd name="connsiteY4" fmla="*/ 2567825 h 3807220"/>
              <a:gd name="connsiteX0" fmla="*/ 0 w 4287328"/>
              <a:gd name="connsiteY0" fmla="*/ 2141163 h 3820505"/>
              <a:gd name="connsiteX1" fmla="*/ 552091 w 4287328"/>
              <a:gd name="connsiteY1" fmla="*/ 364121 h 3820505"/>
              <a:gd name="connsiteX2" fmla="*/ 1639018 w 4287328"/>
              <a:gd name="connsiteY2" fmla="*/ 338242 h 3820505"/>
              <a:gd name="connsiteX3" fmla="*/ 3209026 w 4287328"/>
              <a:gd name="connsiteY3" fmla="*/ 3797434 h 3820505"/>
              <a:gd name="connsiteX4" fmla="*/ 4287328 w 4287328"/>
              <a:gd name="connsiteY4" fmla="*/ 2581110 h 3820505"/>
              <a:gd name="connsiteX0" fmla="*/ 0 w 4287328"/>
              <a:gd name="connsiteY0" fmla="*/ 2104848 h 3837247"/>
              <a:gd name="connsiteX1" fmla="*/ 552091 w 4287328"/>
              <a:gd name="connsiteY1" fmla="*/ 327806 h 3837247"/>
              <a:gd name="connsiteX2" fmla="*/ 1975448 w 4287328"/>
              <a:gd name="connsiteY2" fmla="*/ 336433 h 3837247"/>
              <a:gd name="connsiteX3" fmla="*/ 3209026 w 4287328"/>
              <a:gd name="connsiteY3" fmla="*/ 3761119 h 3837247"/>
              <a:gd name="connsiteX4" fmla="*/ 4287328 w 4287328"/>
              <a:gd name="connsiteY4" fmla="*/ 2544795 h 3837247"/>
              <a:gd name="connsiteX0" fmla="*/ 0 w 4287328"/>
              <a:gd name="connsiteY0" fmla="*/ 2009989 h 3742388"/>
              <a:gd name="connsiteX1" fmla="*/ 845389 w 4287328"/>
              <a:gd name="connsiteY1" fmla="*/ 474487 h 3742388"/>
              <a:gd name="connsiteX2" fmla="*/ 1975448 w 4287328"/>
              <a:gd name="connsiteY2" fmla="*/ 241574 h 3742388"/>
              <a:gd name="connsiteX3" fmla="*/ 3209026 w 4287328"/>
              <a:gd name="connsiteY3" fmla="*/ 3666260 h 3742388"/>
              <a:gd name="connsiteX4" fmla="*/ 4287328 w 4287328"/>
              <a:gd name="connsiteY4" fmla="*/ 2449936 h 3742388"/>
              <a:gd name="connsiteX0" fmla="*/ 0 w 4287328"/>
              <a:gd name="connsiteY0" fmla="*/ 2021633 h 3754032"/>
              <a:gd name="connsiteX1" fmla="*/ 845389 w 4287328"/>
              <a:gd name="connsiteY1" fmla="*/ 486131 h 3754032"/>
              <a:gd name="connsiteX2" fmla="*/ 1975448 w 4287328"/>
              <a:gd name="connsiteY2" fmla="*/ 253218 h 3754032"/>
              <a:gd name="connsiteX3" fmla="*/ 3209026 w 4287328"/>
              <a:gd name="connsiteY3" fmla="*/ 3677904 h 3754032"/>
              <a:gd name="connsiteX4" fmla="*/ 4287328 w 4287328"/>
              <a:gd name="connsiteY4" fmla="*/ 2461580 h 3754032"/>
              <a:gd name="connsiteX0" fmla="*/ 0 w 4287328"/>
              <a:gd name="connsiteY0" fmla="*/ 1887242 h 3611152"/>
              <a:gd name="connsiteX1" fmla="*/ 845389 w 4287328"/>
              <a:gd name="connsiteY1" fmla="*/ 351740 h 3611152"/>
              <a:gd name="connsiteX2" fmla="*/ 2096217 w 4287328"/>
              <a:gd name="connsiteY2" fmla="*/ 282729 h 3611152"/>
              <a:gd name="connsiteX3" fmla="*/ 3209026 w 4287328"/>
              <a:gd name="connsiteY3" fmla="*/ 3543513 h 3611152"/>
              <a:gd name="connsiteX4" fmla="*/ 4287328 w 4287328"/>
              <a:gd name="connsiteY4" fmla="*/ 2327189 h 3611152"/>
              <a:gd name="connsiteX0" fmla="*/ 0 w 4287328"/>
              <a:gd name="connsiteY0" fmla="*/ 2005823 h 3729733"/>
              <a:gd name="connsiteX1" fmla="*/ 897147 w 4287328"/>
              <a:gd name="connsiteY1" fmla="*/ 228781 h 3729733"/>
              <a:gd name="connsiteX2" fmla="*/ 2096217 w 4287328"/>
              <a:gd name="connsiteY2" fmla="*/ 401310 h 3729733"/>
              <a:gd name="connsiteX3" fmla="*/ 3209026 w 4287328"/>
              <a:gd name="connsiteY3" fmla="*/ 3662094 h 3729733"/>
              <a:gd name="connsiteX4" fmla="*/ 4287328 w 4287328"/>
              <a:gd name="connsiteY4" fmla="*/ 2445770 h 3729733"/>
              <a:gd name="connsiteX0" fmla="*/ 0 w 4287328"/>
              <a:gd name="connsiteY0" fmla="*/ 2005823 h 3729733"/>
              <a:gd name="connsiteX1" fmla="*/ 897147 w 4287328"/>
              <a:gd name="connsiteY1" fmla="*/ 228781 h 3729733"/>
              <a:gd name="connsiteX2" fmla="*/ 2251492 w 4287328"/>
              <a:gd name="connsiteY2" fmla="*/ 401310 h 3729733"/>
              <a:gd name="connsiteX3" fmla="*/ 3209026 w 4287328"/>
              <a:gd name="connsiteY3" fmla="*/ 3662094 h 3729733"/>
              <a:gd name="connsiteX4" fmla="*/ 4287328 w 4287328"/>
              <a:gd name="connsiteY4" fmla="*/ 2445770 h 3729733"/>
              <a:gd name="connsiteX0" fmla="*/ 0 w 4287328"/>
              <a:gd name="connsiteY0" fmla="*/ 2010560 h 3734910"/>
              <a:gd name="connsiteX1" fmla="*/ 897147 w 4287328"/>
              <a:gd name="connsiteY1" fmla="*/ 233518 h 3734910"/>
              <a:gd name="connsiteX2" fmla="*/ 2139348 w 4287328"/>
              <a:gd name="connsiteY2" fmla="*/ 397421 h 3734910"/>
              <a:gd name="connsiteX3" fmla="*/ 3209026 w 4287328"/>
              <a:gd name="connsiteY3" fmla="*/ 3666831 h 3734910"/>
              <a:gd name="connsiteX4" fmla="*/ 4287328 w 4287328"/>
              <a:gd name="connsiteY4" fmla="*/ 2450507 h 3734910"/>
              <a:gd name="connsiteX0" fmla="*/ 0 w 4287328"/>
              <a:gd name="connsiteY0" fmla="*/ 1994861 h 3719211"/>
              <a:gd name="connsiteX1" fmla="*/ 897147 w 4287328"/>
              <a:gd name="connsiteY1" fmla="*/ 217819 h 3719211"/>
              <a:gd name="connsiteX2" fmla="*/ 2139348 w 4287328"/>
              <a:gd name="connsiteY2" fmla="*/ 381722 h 3719211"/>
              <a:gd name="connsiteX3" fmla="*/ 3209026 w 4287328"/>
              <a:gd name="connsiteY3" fmla="*/ 3651132 h 3719211"/>
              <a:gd name="connsiteX4" fmla="*/ 4287328 w 4287328"/>
              <a:gd name="connsiteY4" fmla="*/ 2434808 h 3719211"/>
              <a:gd name="connsiteX0" fmla="*/ 0 w 4287328"/>
              <a:gd name="connsiteY0" fmla="*/ 1990294 h 3714204"/>
              <a:gd name="connsiteX1" fmla="*/ 897147 w 4287328"/>
              <a:gd name="connsiteY1" fmla="*/ 213252 h 3714204"/>
              <a:gd name="connsiteX2" fmla="*/ 1992699 w 4287328"/>
              <a:gd name="connsiteY2" fmla="*/ 385781 h 3714204"/>
              <a:gd name="connsiteX3" fmla="*/ 3209026 w 4287328"/>
              <a:gd name="connsiteY3" fmla="*/ 3646565 h 3714204"/>
              <a:gd name="connsiteX4" fmla="*/ 4287328 w 4287328"/>
              <a:gd name="connsiteY4" fmla="*/ 2430241 h 3714204"/>
              <a:gd name="connsiteX0" fmla="*/ 0 w 4287328"/>
              <a:gd name="connsiteY0" fmla="*/ 1995929 h 3565474"/>
              <a:gd name="connsiteX1" fmla="*/ 897147 w 4287328"/>
              <a:gd name="connsiteY1" fmla="*/ 218887 h 3565474"/>
              <a:gd name="connsiteX2" fmla="*/ 1992699 w 4287328"/>
              <a:gd name="connsiteY2" fmla="*/ 391416 h 3565474"/>
              <a:gd name="connsiteX3" fmla="*/ 3329795 w 4287328"/>
              <a:gd name="connsiteY3" fmla="*/ 3488298 h 3565474"/>
              <a:gd name="connsiteX4" fmla="*/ 4287328 w 4287328"/>
              <a:gd name="connsiteY4" fmla="*/ 2435876 h 3565474"/>
              <a:gd name="connsiteX0" fmla="*/ 0 w 4287328"/>
              <a:gd name="connsiteY0" fmla="*/ 1995929 h 3543211"/>
              <a:gd name="connsiteX1" fmla="*/ 897147 w 4287328"/>
              <a:gd name="connsiteY1" fmla="*/ 218887 h 3543211"/>
              <a:gd name="connsiteX2" fmla="*/ 1992699 w 4287328"/>
              <a:gd name="connsiteY2" fmla="*/ 391416 h 3543211"/>
              <a:gd name="connsiteX3" fmla="*/ 3329795 w 4287328"/>
              <a:gd name="connsiteY3" fmla="*/ 3488298 h 3543211"/>
              <a:gd name="connsiteX4" fmla="*/ 4287328 w 4287328"/>
              <a:gd name="connsiteY4" fmla="*/ 2435876 h 3543211"/>
              <a:gd name="connsiteX0" fmla="*/ 0 w 4287328"/>
              <a:gd name="connsiteY0" fmla="*/ 1995929 h 3505793"/>
              <a:gd name="connsiteX1" fmla="*/ 897147 w 4287328"/>
              <a:gd name="connsiteY1" fmla="*/ 218887 h 3505793"/>
              <a:gd name="connsiteX2" fmla="*/ 1992699 w 4287328"/>
              <a:gd name="connsiteY2" fmla="*/ 391416 h 3505793"/>
              <a:gd name="connsiteX3" fmla="*/ 3329795 w 4287328"/>
              <a:gd name="connsiteY3" fmla="*/ 3488298 h 3505793"/>
              <a:gd name="connsiteX4" fmla="*/ 4287328 w 4287328"/>
              <a:gd name="connsiteY4" fmla="*/ 2435876 h 350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7328" h="3505793">
                <a:moveTo>
                  <a:pt x="0" y="1995929"/>
                </a:moveTo>
                <a:cubicBezTo>
                  <a:pt x="109987" y="1293595"/>
                  <a:pt x="565031" y="486306"/>
                  <a:pt x="897147" y="218887"/>
                </a:cubicBezTo>
                <a:cubicBezTo>
                  <a:pt x="1229263" y="-48532"/>
                  <a:pt x="1587258" y="-153486"/>
                  <a:pt x="1992699" y="391416"/>
                </a:cubicBezTo>
                <a:cubicBezTo>
                  <a:pt x="2398140" y="936318"/>
                  <a:pt x="2748950" y="3354589"/>
                  <a:pt x="3329795" y="3488298"/>
                </a:cubicBezTo>
                <a:cubicBezTo>
                  <a:pt x="3910640" y="3622007"/>
                  <a:pt x="4156494" y="2962087"/>
                  <a:pt x="4287328" y="2435876"/>
                </a:cubicBezTo>
              </a:path>
            </a:pathLst>
          </a:custGeom>
          <a:ln w="349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769366" y="3948887"/>
            <a:ext cx="1647158" cy="40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Upturn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8270" y="1804455"/>
            <a:ext cx="1647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Maturity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70730" y="3425356"/>
            <a:ext cx="1800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Downturn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82847" y="5444080"/>
            <a:ext cx="1800178" cy="40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Bottom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739218"/>
              </p:ext>
            </p:extLst>
          </p:nvPr>
        </p:nvGraphicFramePr>
        <p:xfrm>
          <a:off x="7748331" y="1435546"/>
          <a:ext cx="3605733" cy="447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2428718" imgH="3238434" progId="Excel.Sheet.8">
                  <p:embed/>
                </p:oleObj>
              </mc:Choice>
              <mc:Fallback>
                <p:oleObj name="Worksheet" r:id="rId4" imgW="2428718" imgH="3238434" progId="Excel.Sheet.8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331" y="1435546"/>
                        <a:ext cx="3605733" cy="4473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691840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1980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5574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1990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39308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13042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6776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8106" y="6020407"/>
            <a:ext cx="672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1970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429B16D-75CC-4BA8-ADA5-9D9A92D9C4C4}"/>
              </a:ext>
            </a:extLst>
          </p:cNvPr>
          <p:cNvSpPr/>
          <p:nvPr/>
        </p:nvSpPr>
        <p:spPr>
          <a:xfrm>
            <a:off x="5130638" y="4732416"/>
            <a:ext cx="1071909" cy="838222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11">
            <a:extLst>
              <a:ext uri="{FF2B5EF4-FFF2-40B4-BE49-F238E27FC236}">
                <a16:creationId xmlns:a16="http://schemas.microsoft.com/office/drawing/2014/main" id="{F9E42C0C-E65E-43E6-8A75-820254D9BA4C}"/>
              </a:ext>
            </a:extLst>
          </p:cNvPr>
          <p:cNvSpPr txBox="1">
            <a:spLocks/>
          </p:cNvSpPr>
          <p:nvPr/>
        </p:nvSpPr>
        <p:spPr>
          <a:xfrm>
            <a:off x="11240800" y="6470480"/>
            <a:ext cx="304800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3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9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66631" y="557766"/>
            <a:ext cx="11655564" cy="778924"/>
          </a:xfrm>
        </p:spPr>
        <p:txBody>
          <a:bodyPr>
            <a:normAutofit/>
          </a:bodyPr>
          <a:lstStyle/>
          <a:p>
            <a:r>
              <a:rPr lang="en-US" dirty="0"/>
              <a:t>The Big Pivot – Planning for Near Term Survival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84318B-989F-4FF4-9647-BD23CD7090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893" tIns="60947" rIns="121893" bIns="60947" rtlCol="0" anchor="t">
            <a:noAutofit/>
          </a:bodyPr>
          <a:lstStyle/>
          <a:p>
            <a:r>
              <a:rPr lang="en-US" dirty="0"/>
              <a:t>Planning in an Environment of Continuous Crisis</a:t>
            </a:r>
            <a:endParaRPr lang="en-US" b="0" dirty="0"/>
          </a:p>
          <a:p>
            <a:endParaRPr lang="en-US" dirty="0"/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A0B133E0-A185-4B0F-886D-0646D9206867}"/>
              </a:ext>
            </a:extLst>
          </p:cNvPr>
          <p:cNvSpPr txBox="1">
            <a:spLocks/>
          </p:cNvSpPr>
          <p:nvPr/>
        </p:nvSpPr>
        <p:spPr>
          <a:xfrm>
            <a:off x="11240800" y="6470480"/>
            <a:ext cx="304800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4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6137C9-B96A-4EDC-A5CF-626E4E1FE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03602"/>
              </p:ext>
            </p:extLst>
          </p:nvPr>
        </p:nvGraphicFramePr>
        <p:xfrm>
          <a:off x="333692" y="1449957"/>
          <a:ext cx="11521440" cy="4652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64195232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12424193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6043848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458124521"/>
                    </a:ext>
                  </a:extLst>
                </a:gridCol>
              </a:tblGrid>
              <a:tr h="798766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 OFFICE OF PLANNING TOOK ON THESE PROBLEMATIC REALITIES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35868"/>
                  </a:ext>
                </a:extLst>
              </a:tr>
              <a:tr h="963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Ridership</a:t>
                      </a:r>
                      <a:r>
                        <a:rPr lang="en-US" sz="1700" b="0" kern="12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was falling and WMATA did not know when or if it will return</a:t>
                      </a:r>
                      <a:endParaRPr lang="en-US" sz="1700" b="0" kern="1200" baseline="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The transportation landscape is evolving dynamically, but WMATA was slow to process and adapt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380029"/>
                  </a:ext>
                </a:extLst>
              </a:tr>
              <a:tr h="963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Service and demand were mismatched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WMATA leaves money on the table that could close the capital funding gap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132437"/>
                  </a:ext>
                </a:extLst>
              </a:tr>
              <a:tr h="963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Operating costs were growing unsustainably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We were not maximizing the potential for </a:t>
                      </a:r>
                      <a:b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</a:b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Transit-Oriented Development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9255859"/>
                  </a:ext>
                </a:extLst>
              </a:tr>
              <a:tr h="963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Capital and operating expense estimates were based on “rear-view mirror” approach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09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Our customers’ travel patterns change over time. In order to be effective, our Title VI practices should change as well.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513220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10E9CB4D-F083-4D5B-A00A-F67FA599BB0C}"/>
              </a:ext>
            </a:extLst>
          </p:cNvPr>
          <p:cNvSpPr/>
          <p:nvPr/>
        </p:nvSpPr>
        <p:spPr>
          <a:xfrm>
            <a:off x="511297" y="5225308"/>
            <a:ext cx="795528" cy="7955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681AF9-CDA9-4FAC-8F97-482B03909CE4}"/>
              </a:ext>
            </a:extLst>
          </p:cNvPr>
          <p:cNvSpPr/>
          <p:nvPr/>
        </p:nvSpPr>
        <p:spPr>
          <a:xfrm>
            <a:off x="510647" y="4249399"/>
            <a:ext cx="795528" cy="7955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5FA6E3-767D-497E-A0B9-C477170F88DD}"/>
              </a:ext>
            </a:extLst>
          </p:cNvPr>
          <p:cNvSpPr/>
          <p:nvPr/>
        </p:nvSpPr>
        <p:spPr>
          <a:xfrm>
            <a:off x="521480" y="3301857"/>
            <a:ext cx="795528" cy="79552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D2C5AD-0ED7-4C2D-A40D-6D522DF59380}"/>
              </a:ext>
            </a:extLst>
          </p:cNvPr>
          <p:cNvSpPr/>
          <p:nvPr/>
        </p:nvSpPr>
        <p:spPr>
          <a:xfrm>
            <a:off x="511297" y="2318856"/>
            <a:ext cx="794878" cy="7948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Downward trend">
            <a:extLst>
              <a:ext uri="{FF2B5EF4-FFF2-40B4-BE49-F238E27FC236}">
                <a16:creationId xmlns:a16="http://schemas.microsoft.com/office/drawing/2014/main" id="{DD98FAD6-1448-4A03-A8B5-90D8CC553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96" y="2396255"/>
            <a:ext cx="640080" cy="640080"/>
          </a:xfrm>
          <a:prstGeom prst="rect">
            <a:avLst/>
          </a:prstGeom>
        </p:spPr>
      </p:pic>
      <p:pic>
        <p:nvPicPr>
          <p:cNvPr id="12" name="Graphic 11" descr="Disconnected">
            <a:extLst>
              <a:ext uri="{FF2B5EF4-FFF2-40B4-BE49-F238E27FC236}">
                <a16:creationId xmlns:a16="http://schemas.microsoft.com/office/drawing/2014/main" id="{6B571C7E-3A5F-42A3-BE38-E789AD999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204" y="3379581"/>
            <a:ext cx="640080" cy="640080"/>
          </a:xfrm>
          <a:prstGeom prst="rect">
            <a:avLst/>
          </a:prstGeom>
        </p:spPr>
      </p:pic>
      <p:pic>
        <p:nvPicPr>
          <p:cNvPr id="13" name="Graphic 12" descr="Coins">
            <a:extLst>
              <a:ext uri="{FF2B5EF4-FFF2-40B4-BE49-F238E27FC236}">
                <a16:creationId xmlns:a16="http://schemas.microsoft.com/office/drawing/2014/main" id="{93D77A9C-125F-4EA2-BE0C-940CC07C5E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204" y="4327123"/>
            <a:ext cx="640080" cy="640080"/>
          </a:xfrm>
          <a:prstGeom prst="rect">
            <a:avLst/>
          </a:prstGeom>
        </p:spPr>
      </p:pic>
      <p:pic>
        <p:nvPicPr>
          <p:cNvPr id="14" name="Graphic 13" descr="Repeat">
            <a:extLst>
              <a:ext uri="{FF2B5EF4-FFF2-40B4-BE49-F238E27FC236}">
                <a16:creationId xmlns:a16="http://schemas.microsoft.com/office/drawing/2014/main" id="{3B0F4CBA-2025-456A-AA59-2F4AF9550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021" y="5303032"/>
            <a:ext cx="640080" cy="64008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97A9672-8B10-49CB-B243-7B51C6EA5BAA}"/>
              </a:ext>
            </a:extLst>
          </p:cNvPr>
          <p:cNvSpPr/>
          <p:nvPr/>
        </p:nvSpPr>
        <p:spPr>
          <a:xfrm>
            <a:off x="6322326" y="5225308"/>
            <a:ext cx="795528" cy="7955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2CC7A3-57F6-4B79-91F3-A356506C538B}"/>
              </a:ext>
            </a:extLst>
          </p:cNvPr>
          <p:cNvSpPr/>
          <p:nvPr/>
        </p:nvSpPr>
        <p:spPr>
          <a:xfrm>
            <a:off x="6321676" y="4249399"/>
            <a:ext cx="795528" cy="79552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29D9ED-AA68-4FDB-9CE9-EFB0A7B289D6}"/>
              </a:ext>
            </a:extLst>
          </p:cNvPr>
          <p:cNvSpPr/>
          <p:nvPr/>
        </p:nvSpPr>
        <p:spPr>
          <a:xfrm>
            <a:off x="6332509" y="3301857"/>
            <a:ext cx="795528" cy="79552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0D448-7C2C-4F41-B64B-C9DD35FBF766}"/>
              </a:ext>
            </a:extLst>
          </p:cNvPr>
          <p:cNvSpPr/>
          <p:nvPr/>
        </p:nvSpPr>
        <p:spPr>
          <a:xfrm>
            <a:off x="6322326" y="2318856"/>
            <a:ext cx="794878" cy="7948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Scooter">
            <a:extLst>
              <a:ext uri="{FF2B5EF4-FFF2-40B4-BE49-F238E27FC236}">
                <a16:creationId xmlns:a16="http://schemas.microsoft.com/office/drawing/2014/main" id="{0EBEC40D-52EC-4EDA-9577-BF575008C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99725" y="2396255"/>
            <a:ext cx="640080" cy="640080"/>
          </a:xfrm>
          <a:prstGeom prst="rect">
            <a:avLst/>
          </a:prstGeom>
        </p:spPr>
      </p:pic>
      <p:pic>
        <p:nvPicPr>
          <p:cNvPr id="23" name="Graphic 22" descr="Piggy Bank">
            <a:extLst>
              <a:ext uri="{FF2B5EF4-FFF2-40B4-BE49-F238E27FC236}">
                <a16:creationId xmlns:a16="http://schemas.microsoft.com/office/drawing/2014/main" id="{E647B58D-89CC-4814-A656-FEAADAACA0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10233" y="3379581"/>
            <a:ext cx="640080" cy="640080"/>
          </a:xfrm>
          <a:prstGeom prst="rect">
            <a:avLst/>
          </a:prstGeom>
        </p:spPr>
      </p:pic>
      <p:pic>
        <p:nvPicPr>
          <p:cNvPr id="24" name="Graphic 23" descr="City">
            <a:extLst>
              <a:ext uri="{FF2B5EF4-FFF2-40B4-BE49-F238E27FC236}">
                <a16:creationId xmlns:a16="http://schemas.microsoft.com/office/drawing/2014/main" id="{F52E4E9E-417C-45B1-8713-26A0D4D570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10233" y="4327123"/>
            <a:ext cx="640080" cy="640080"/>
          </a:xfrm>
          <a:prstGeom prst="rect">
            <a:avLst/>
          </a:prstGeom>
        </p:spPr>
      </p:pic>
      <p:pic>
        <p:nvPicPr>
          <p:cNvPr id="25" name="Graphic 24" descr="Universal access">
            <a:extLst>
              <a:ext uri="{FF2B5EF4-FFF2-40B4-BE49-F238E27FC236}">
                <a16:creationId xmlns:a16="http://schemas.microsoft.com/office/drawing/2014/main" id="{A2BFDF6D-595A-4768-A33A-B80D9F0187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00050" y="530303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31" y="593073"/>
            <a:ext cx="11655564" cy="843841"/>
          </a:xfrm>
        </p:spPr>
        <p:txBody>
          <a:bodyPr>
            <a:normAutofit/>
          </a:bodyPr>
          <a:lstStyle/>
          <a:p>
            <a:r>
              <a:rPr lang="en-US" dirty="0"/>
              <a:t>Planning (PLAN) Core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1ACB5-E55B-4D1D-8C1A-3BE493319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0"/>
            <a:ext cx="11655495" cy="444500"/>
          </a:xfrm>
        </p:spPr>
        <p:txBody>
          <a:bodyPr/>
          <a:lstStyle/>
          <a:p>
            <a:r>
              <a:rPr lang="en-US" dirty="0"/>
              <a:t>The Big Pivot – Building Business Intelligence from Planning Core Competencies</a:t>
            </a:r>
          </a:p>
        </p:txBody>
      </p:sp>
      <p:sp>
        <p:nvSpPr>
          <p:cNvPr id="13" name="Content Placeholder 3"/>
          <p:cNvSpPr>
            <a:spLocks noGrp="1"/>
          </p:cNvSpPr>
          <p:nvPr/>
        </p:nvSpPr>
        <p:spPr>
          <a:xfrm>
            <a:off x="7355393" y="1879748"/>
            <a:ext cx="4566802" cy="1067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Forecasts and Impacts</a:t>
            </a:r>
          </a:p>
          <a:p>
            <a:r>
              <a:rPr lang="en-US" sz="1600" b="0" dirty="0"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 delivers ridership and revenue estimates to operating and financial units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AA95E3-1471-4200-8A0B-F8CD72D29EBA}"/>
              </a:ext>
            </a:extLst>
          </p:cNvPr>
          <p:cNvGrpSpPr/>
          <p:nvPr/>
        </p:nvGrpSpPr>
        <p:grpSpPr>
          <a:xfrm>
            <a:off x="424241" y="5384329"/>
            <a:ext cx="6700459" cy="707886"/>
            <a:chOff x="424241" y="5384329"/>
            <a:chExt cx="6700459" cy="707886"/>
          </a:xfrm>
        </p:grpSpPr>
        <p:sp>
          <p:nvSpPr>
            <p:cNvPr id="12" name="Oval 11"/>
            <p:cNvSpPr/>
            <p:nvPr/>
          </p:nvSpPr>
          <p:spPr>
            <a:xfrm>
              <a:off x="424241" y="5555392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798CA9-E86A-47CD-914E-EC55D11D1D47}"/>
                </a:ext>
              </a:extLst>
            </p:cNvPr>
            <p:cNvSpPr/>
            <p:nvPr/>
          </p:nvSpPr>
          <p:spPr>
            <a:xfrm>
              <a:off x="820145" y="5384329"/>
              <a:ext cx="63045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Recommend innovations and launch pilots that improve service and strengthen financial position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7DAC93-DFAA-4E33-8250-0A73466FB961}"/>
              </a:ext>
            </a:extLst>
          </p:cNvPr>
          <p:cNvGrpSpPr/>
          <p:nvPr/>
        </p:nvGrpSpPr>
        <p:grpSpPr>
          <a:xfrm>
            <a:off x="424241" y="1814118"/>
            <a:ext cx="6018237" cy="400110"/>
            <a:chOff x="424241" y="1814118"/>
            <a:chExt cx="6018237" cy="400110"/>
          </a:xfrm>
        </p:grpSpPr>
        <p:sp>
          <p:nvSpPr>
            <p:cNvPr id="7" name="Oval 6"/>
            <p:cNvSpPr/>
            <p:nvPr/>
          </p:nvSpPr>
          <p:spPr>
            <a:xfrm>
              <a:off x="424241" y="1831293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5DB7B7-95F5-47D7-B626-1682108F8863}"/>
                </a:ext>
              </a:extLst>
            </p:cNvPr>
            <p:cNvSpPr/>
            <p:nvPr/>
          </p:nvSpPr>
          <p:spPr>
            <a:xfrm>
              <a:off x="820145" y="1814118"/>
              <a:ext cx="56223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Forecast future ridership and revenue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D941D4-F9EA-43BD-858D-189602CF3BC1}"/>
              </a:ext>
            </a:extLst>
          </p:cNvPr>
          <p:cNvGrpSpPr/>
          <p:nvPr/>
        </p:nvGrpSpPr>
        <p:grpSpPr>
          <a:xfrm>
            <a:off x="424241" y="2405050"/>
            <a:ext cx="6700459" cy="707886"/>
            <a:chOff x="424241" y="2405050"/>
            <a:chExt cx="6700459" cy="707886"/>
          </a:xfrm>
        </p:grpSpPr>
        <p:sp>
          <p:nvSpPr>
            <p:cNvPr id="8" name="Oval 7"/>
            <p:cNvSpPr/>
            <p:nvPr/>
          </p:nvSpPr>
          <p:spPr>
            <a:xfrm>
              <a:off x="424241" y="2576113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BA1928-A575-4A7C-B3FF-623C62B4BA44}"/>
                </a:ext>
              </a:extLst>
            </p:cNvPr>
            <p:cNvSpPr/>
            <p:nvPr/>
          </p:nvSpPr>
          <p:spPr>
            <a:xfrm>
              <a:off x="820145" y="2405050"/>
              <a:ext cx="63045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Quantify future expenses and recommend strategies to lower costs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7D6DE9-5C13-4330-92B6-14CC5CFA819D}"/>
              </a:ext>
            </a:extLst>
          </p:cNvPr>
          <p:cNvGrpSpPr/>
          <p:nvPr/>
        </p:nvGrpSpPr>
        <p:grpSpPr>
          <a:xfrm>
            <a:off x="424241" y="3303758"/>
            <a:ext cx="6700459" cy="400110"/>
            <a:chOff x="424241" y="3303364"/>
            <a:chExt cx="6700459" cy="400110"/>
          </a:xfrm>
        </p:grpSpPr>
        <p:sp>
          <p:nvSpPr>
            <p:cNvPr id="9" name="Oval 8"/>
            <p:cNvSpPr/>
            <p:nvPr/>
          </p:nvSpPr>
          <p:spPr>
            <a:xfrm>
              <a:off x="424241" y="3320933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E882AA-B147-4C0B-8F83-9AB72063DC81}"/>
                </a:ext>
              </a:extLst>
            </p:cNvPr>
            <p:cNvSpPr/>
            <p:nvPr/>
          </p:nvSpPr>
          <p:spPr>
            <a:xfrm>
              <a:off x="820145" y="3303364"/>
              <a:ext cx="63045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Identify and solve capacity-related safety issues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2EE46-315D-4A1B-89D0-A67C27DF2934}"/>
              </a:ext>
            </a:extLst>
          </p:cNvPr>
          <p:cNvGrpSpPr/>
          <p:nvPr/>
        </p:nvGrpSpPr>
        <p:grpSpPr>
          <a:xfrm>
            <a:off x="424241" y="3894690"/>
            <a:ext cx="6173805" cy="400110"/>
            <a:chOff x="424241" y="3863087"/>
            <a:chExt cx="6173805" cy="400110"/>
          </a:xfrm>
        </p:grpSpPr>
        <p:sp>
          <p:nvSpPr>
            <p:cNvPr id="10" name="Oval 9"/>
            <p:cNvSpPr/>
            <p:nvPr/>
          </p:nvSpPr>
          <p:spPr>
            <a:xfrm>
              <a:off x="424241" y="3881087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9529D5-DBC8-44EE-A847-A0E6C8579AC9}"/>
                </a:ext>
              </a:extLst>
            </p:cNvPr>
            <p:cNvSpPr/>
            <p:nvPr/>
          </p:nvSpPr>
          <p:spPr>
            <a:xfrm>
              <a:off x="820145" y="3863087"/>
              <a:ext cx="57779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Secure funding for capital investments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75253-0B40-41FA-BBCB-37959BB98E74}"/>
              </a:ext>
            </a:extLst>
          </p:cNvPr>
          <p:cNvGrpSpPr/>
          <p:nvPr/>
        </p:nvGrpSpPr>
        <p:grpSpPr>
          <a:xfrm>
            <a:off x="424241" y="4485622"/>
            <a:ext cx="6700459" cy="707886"/>
            <a:chOff x="424241" y="4454844"/>
            <a:chExt cx="6700459" cy="707886"/>
          </a:xfrm>
        </p:grpSpPr>
        <p:sp>
          <p:nvSpPr>
            <p:cNvPr id="11" name="Oval 10"/>
            <p:cNvSpPr/>
            <p:nvPr/>
          </p:nvSpPr>
          <p:spPr>
            <a:xfrm>
              <a:off x="424241" y="4625907"/>
              <a:ext cx="365760" cy="3657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6A1076-86B9-41C5-A2C8-9F13135DBC61}"/>
                </a:ext>
              </a:extLst>
            </p:cNvPr>
            <p:cNvSpPr/>
            <p:nvPr/>
          </p:nvSpPr>
          <p:spPr>
            <a:xfrm>
              <a:off x="820145" y="4454844"/>
              <a:ext cx="63045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Design improvements to grow ridership and better meet customers’ travel needs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509CB-F656-4E8D-836B-1F6195B6D491}"/>
              </a:ext>
            </a:extLst>
          </p:cNvPr>
          <p:cNvSpPr/>
          <p:nvPr/>
        </p:nvSpPr>
        <p:spPr>
          <a:xfrm>
            <a:off x="7355393" y="3274338"/>
            <a:ext cx="4566802" cy="12547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91440" rIns="91440" bIns="9144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Growing and Sustaining Ridership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clients depend on us for solutions to grow ridership/revenue as well as estimate customer and financial impacts of operating decisions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87AA54-6FD2-4DFA-954E-48DC33980D2D}"/>
              </a:ext>
            </a:extLst>
          </p:cNvPr>
          <p:cNvSpPr/>
          <p:nvPr/>
        </p:nvSpPr>
        <p:spPr>
          <a:xfrm>
            <a:off x="7355393" y="4856502"/>
            <a:ext cx="4566802" cy="1254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91440" rIns="91440" bIns="9144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Transit System Optimization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identify unmet markets and potential efficiencies – and then underwrite the action plans</a:t>
            </a:r>
          </a:p>
        </p:txBody>
      </p:sp>
      <p:sp>
        <p:nvSpPr>
          <p:cNvPr id="26" name="Slide Number Placeholder 11">
            <a:extLst>
              <a:ext uri="{FF2B5EF4-FFF2-40B4-BE49-F238E27FC236}">
                <a16:creationId xmlns:a16="http://schemas.microsoft.com/office/drawing/2014/main" id="{AA7EFFD6-D682-4FB2-BB30-63A541D0E798}"/>
              </a:ext>
            </a:extLst>
          </p:cNvPr>
          <p:cNvSpPr txBox="1">
            <a:spLocks/>
          </p:cNvSpPr>
          <p:nvPr/>
        </p:nvSpPr>
        <p:spPr>
          <a:xfrm>
            <a:off x="11240800" y="6470480"/>
            <a:ext cx="304800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5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5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D7F354-99FF-42A1-95C2-412B01A52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821077"/>
              </p:ext>
            </p:extLst>
          </p:nvPr>
        </p:nvGraphicFramePr>
        <p:xfrm>
          <a:off x="416016" y="2651284"/>
          <a:ext cx="11596417" cy="447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21313-D9E9-4EF5-8B93-E68F74F99AAC}"/>
              </a:ext>
            </a:extLst>
          </p:cNvPr>
          <p:cNvCxnSpPr>
            <a:cxnSpLocks/>
          </p:cNvCxnSpPr>
          <p:nvPr/>
        </p:nvCxnSpPr>
        <p:spPr>
          <a:xfrm>
            <a:off x="3023730" y="3586119"/>
            <a:ext cx="110614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CA91A92-4B29-4937-975D-FAF79DAC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66643"/>
            <a:ext cx="11655564" cy="968375"/>
          </a:xfrm>
        </p:spPr>
        <p:txBody>
          <a:bodyPr/>
          <a:lstStyle/>
          <a:p>
            <a:r>
              <a:rPr lang="en-US" dirty="0"/>
              <a:t>Metro Office of Planning (PLAN)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6423-9236-4B94-ABE5-CA0198A7F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0"/>
            <a:ext cx="11745733" cy="444500"/>
          </a:xfrm>
        </p:spPr>
        <p:txBody>
          <a:bodyPr/>
          <a:lstStyle/>
          <a:p>
            <a:r>
              <a:rPr lang="en-US" dirty="0"/>
              <a:t>The Big Pivot – Building Business Intelligence from Planning Core Competencies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7E86A9-485F-49AC-B74D-785D8AE8B68B}"/>
              </a:ext>
            </a:extLst>
          </p:cNvPr>
          <p:cNvSpPr txBox="1">
            <a:spLocks/>
          </p:cNvSpPr>
          <p:nvPr/>
        </p:nvSpPr>
        <p:spPr>
          <a:xfrm>
            <a:off x="6650169" y="1788737"/>
            <a:ext cx="5370811" cy="1828670"/>
          </a:xfrm>
          <a:prstGeom prst="roundRect">
            <a:avLst>
              <a:gd name="adj" fmla="val 1509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21893" tIns="60947" rIns="121893" bIns="60947" rtlCol="0" anchor="ctr">
            <a:normAutofit fontScale="85000" lnSpcReduction="10000"/>
          </a:bodyPr>
          <a:lstStyle>
            <a:lvl1pPr algn="l" defTabSz="609468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Office of Planning prepares </a:t>
            </a:r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forecasts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strategies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innovations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help Metrorail, Metrobus, and </a:t>
            </a:r>
            <a:r>
              <a:rPr lang="en-US" sz="18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MetroAccess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anticipate the Authority’s needs for tomorrow </a:t>
            </a: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while identifying </a:t>
            </a:r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financially positive actions to improve service quality today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4AF39F-7DC4-4F56-9F8A-C284CAA31C0D}"/>
              </a:ext>
            </a:extLst>
          </p:cNvPr>
          <p:cNvSpPr/>
          <p:nvPr/>
        </p:nvSpPr>
        <p:spPr>
          <a:xfrm>
            <a:off x="4258171" y="1535017"/>
            <a:ext cx="1645920" cy="640080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Helvetica" panose="02000503040000020004" pitchFamily="2" charset="0"/>
              </a:rPr>
              <a:t>GM/CEO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D79BA7-1541-448B-9CA6-496FF0C0D73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081131" y="2175097"/>
            <a:ext cx="0" cy="9901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C6B5520-74A7-45F0-99A2-18A9788F9CA6}"/>
              </a:ext>
            </a:extLst>
          </p:cNvPr>
          <p:cNvSpPr/>
          <p:nvPr/>
        </p:nvSpPr>
        <p:spPr>
          <a:xfrm>
            <a:off x="4258171" y="2442368"/>
            <a:ext cx="1645919" cy="4322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Helvetica" panose="02000503040000020004" pitchFamily="2" charset="0"/>
              </a:rPr>
              <a:t>CPPM</a:t>
            </a:r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17CE2496-2C57-4483-B1A4-51AFEE253955}"/>
              </a:ext>
            </a:extLst>
          </p:cNvPr>
          <p:cNvSpPr txBox="1">
            <a:spLocks/>
          </p:cNvSpPr>
          <p:nvPr/>
        </p:nvSpPr>
        <p:spPr>
          <a:xfrm>
            <a:off x="11240800" y="6470480"/>
            <a:ext cx="304800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6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E8FD9-1BC5-4974-A226-21ABDD2D3725}"/>
              </a:ext>
            </a:extLst>
          </p:cNvPr>
          <p:cNvSpPr/>
          <p:nvPr/>
        </p:nvSpPr>
        <p:spPr>
          <a:xfrm>
            <a:off x="1377810" y="3084845"/>
            <a:ext cx="1645920" cy="923544"/>
          </a:xfrm>
          <a:prstGeom prst="rect">
            <a:avLst/>
          </a:prstGeom>
          <a:gradFill>
            <a:gsLst>
              <a:gs pos="100000">
                <a:srgbClr val="BFBFBF"/>
              </a:gs>
              <a:gs pos="0">
                <a:srgbClr val="163C5F"/>
              </a:gs>
            </a:gsLst>
            <a:lin ang="5400000" scaled="1"/>
          </a:gra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Capital Planning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21C0A918-DF36-4254-8CC3-B57C7C2BB5DD}"/>
              </a:ext>
            </a:extLst>
          </p:cNvPr>
          <p:cNvCxnSpPr>
            <a:stCxn id="10" idx="0"/>
            <a:endCxn id="7" idx="1"/>
          </p:cNvCxnSpPr>
          <p:nvPr/>
        </p:nvCxnSpPr>
        <p:spPr>
          <a:xfrm rot="5400000" flipH="1" flipV="1">
            <a:off x="3016305" y="1842980"/>
            <a:ext cx="426330" cy="2057401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0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631" y="566195"/>
            <a:ext cx="11655564" cy="968375"/>
          </a:xfrm>
        </p:spPr>
        <p:txBody>
          <a:bodyPr/>
          <a:lstStyle/>
          <a:p>
            <a:r>
              <a:rPr lang="en-US" dirty="0"/>
              <a:t>Business Need – Listen to Our Data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94735" y="1716088"/>
            <a:ext cx="6447226" cy="447992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Applied Planning Intelligence</a:t>
            </a:r>
          </a:p>
          <a:p>
            <a:pPr algn="l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ACB1E1-E74B-4B83-A5CB-24BBC05977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7290" y="2027238"/>
            <a:ext cx="3606800" cy="2763837"/>
          </a:xfrm>
          <a:prstGeom prst="roundRect">
            <a:avLst>
              <a:gd name="adj" fmla="val 4199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Metro is </a:t>
            </a:r>
            <a:r>
              <a:rPr lang="en-US" sz="2000" b="1" dirty="0">
                <a:solidFill>
                  <a:schemeClr val="bg1"/>
                </a:solidFill>
              </a:rPr>
              <a:t>data rich</a:t>
            </a:r>
            <a:r>
              <a:rPr lang="en-US" sz="2000" dirty="0">
                <a:solidFill>
                  <a:schemeClr val="bg1"/>
                </a:solidFill>
              </a:rPr>
              <a:t>, but </a:t>
            </a:r>
            <a:r>
              <a:rPr lang="en-US" sz="2000" b="1" dirty="0">
                <a:solidFill>
                  <a:schemeClr val="bg1"/>
                </a:solidFill>
              </a:rPr>
              <a:t>information poor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We need transportation-oriented analysts who:</a:t>
            </a:r>
          </a:p>
          <a:p>
            <a:pPr marL="682625" indent="-455613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Listen to our data; and</a:t>
            </a:r>
          </a:p>
          <a:p>
            <a:pPr marL="682625" indent="-455613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Recommend changes and innovations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4919"/>
          <a:stretch/>
        </p:blipFill>
        <p:spPr>
          <a:xfrm>
            <a:off x="4476362" y="1686176"/>
            <a:ext cx="3787890" cy="464379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406274" y="3206808"/>
            <a:ext cx="2294927" cy="914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B49A36C4-3853-46EB-A4CF-67DFF3A761D0}"/>
              </a:ext>
            </a:extLst>
          </p:cNvPr>
          <p:cNvSpPr txBox="1">
            <a:spLocks/>
          </p:cNvSpPr>
          <p:nvPr/>
        </p:nvSpPr>
        <p:spPr>
          <a:xfrm>
            <a:off x="10982848" y="6470480"/>
            <a:ext cx="562752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7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3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C6E6EC-DB6E-42D2-BDA7-D15D1986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534166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/>
              <a:t>Applied Planning Intelligence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5533A4-0E8A-4836-9CEA-F6DF45A4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1716205"/>
            <a:ext cx="11655564" cy="4480560"/>
          </a:xfrm>
        </p:spPr>
        <p:txBody>
          <a:bodyPr/>
          <a:lstStyle/>
          <a:p>
            <a:r>
              <a:rPr lang="en-US" dirty="0"/>
              <a:t>Ridership Smarts</a:t>
            </a:r>
          </a:p>
          <a:p>
            <a:r>
              <a:rPr lang="en-US" dirty="0"/>
              <a:t>Fare Policy</a:t>
            </a:r>
          </a:p>
          <a:p>
            <a:r>
              <a:rPr lang="en-US" dirty="0"/>
              <a:t>Customer Impact Analysis</a:t>
            </a:r>
          </a:p>
          <a:p>
            <a:r>
              <a:rPr lang="en-US" dirty="0"/>
              <a:t>Big Data Analytics</a:t>
            </a:r>
          </a:p>
          <a:p>
            <a:r>
              <a:rPr lang="en-US" dirty="0"/>
              <a:t>Research and Development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40502-DCFA-47C1-91FE-43D56E97F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0"/>
            <a:ext cx="9249089" cy="444500"/>
          </a:xfrm>
        </p:spPr>
        <p:txBody>
          <a:bodyPr/>
          <a:lstStyle/>
          <a:p>
            <a:r>
              <a:rPr lang="en-US" dirty="0"/>
              <a:t>Applied Planning Intelligence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E13967-A15F-47D7-8D71-6FFF11FE4819}"/>
              </a:ext>
            </a:extLst>
          </p:cNvPr>
          <p:cNvGrpSpPr/>
          <p:nvPr/>
        </p:nvGrpSpPr>
        <p:grpSpPr>
          <a:xfrm>
            <a:off x="1889090" y="5089535"/>
            <a:ext cx="1158752" cy="749989"/>
            <a:chOff x="2854" y="269402"/>
            <a:chExt cx="861521" cy="51691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1BA95-3CD5-4EE9-9558-4A63CA9A877B}"/>
                </a:ext>
              </a:extLst>
            </p:cNvPr>
            <p:cNvSpPr/>
            <p:nvPr/>
          </p:nvSpPr>
          <p:spPr>
            <a:xfrm>
              <a:off x="2854" y="269402"/>
              <a:ext cx="861521" cy="51691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B622F608-4F53-44B2-94CD-BAFC74867A2E}"/>
                </a:ext>
              </a:extLst>
            </p:cNvPr>
            <p:cNvSpPr txBox="1"/>
            <p:nvPr/>
          </p:nvSpPr>
          <p:spPr>
            <a:xfrm>
              <a:off x="17994" y="284542"/>
              <a:ext cx="831241" cy="486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Data</a:t>
              </a:r>
              <a:endParaRPr lang="en-US" sz="1500" b="1" kern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914152-60EC-4714-A0D1-00F27E019CA0}"/>
              </a:ext>
            </a:extLst>
          </p:cNvPr>
          <p:cNvGrpSpPr/>
          <p:nvPr/>
        </p:nvGrpSpPr>
        <p:grpSpPr>
          <a:xfrm>
            <a:off x="3267750" y="5170377"/>
            <a:ext cx="466201" cy="588305"/>
            <a:chOff x="1027874" y="325121"/>
            <a:chExt cx="346616" cy="405475"/>
          </a:xfrm>
        </p:grpSpPr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C9EAD05A-6CD7-4E30-8F6B-788742E28161}"/>
                </a:ext>
              </a:extLst>
            </p:cNvPr>
            <p:cNvSpPr/>
            <p:nvPr/>
          </p:nvSpPr>
          <p:spPr>
            <a:xfrm>
              <a:off x="1027874" y="325121"/>
              <a:ext cx="346616" cy="40547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38" name="Arrow: Right 6">
              <a:extLst>
                <a:ext uri="{FF2B5EF4-FFF2-40B4-BE49-F238E27FC236}">
                  <a16:creationId xmlns:a16="http://schemas.microsoft.com/office/drawing/2014/main" id="{14E1B93D-D765-4121-BD13-FA24827C9857}"/>
                </a:ext>
              </a:extLst>
            </p:cNvPr>
            <p:cNvSpPr txBox="1"/>
            <p:nvPr/>
          </p:nvSpPr>
          <p:spPr>
            <a:xfrm>
              <a:off x="1027874" y="406216"/>
              <a:ext cx="242631" cy="243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8B9611-F225-4E55-905F-F935CE70DFAB}"/>
              </a:ext>
            </a:extLst>
          </p:cNvPr>
          <p:cNvGrpSpPr/>
          <p:nvPr/>
        </p:nvGrpSpPr>
        <p:grpSpPr>
          <a:xfrm>
            <a:off x="3927468" y="4994663"/>
            <a:ext cx="1451887" cy="939732"/>
            <a:chOff x="1518368" y="207718"/>
            <a:chExt cx="1079464" cy="64768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71E49AD-7D9A-4846-9141-55C9325DCB1D}"/>
                </a:ext>
              </a:extLst>
            </p:cNvPr>
            <p:cNvSpPr/>
            <p:nvPr/>
          </p:nvSpPr>
          <p:spPr>
            <a:xfrm>
              <a:off x="1518368" y="207718"/>
              <a:ext cx="1079464" cy="64768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Rectangle: Rounded Corners 8">
              <a:extLst>
                <a:ext uri="{FF2B5EF4-FFF2-40B4-BE49-F238E27FC236}">
                  <a16:creationId xmlns:a16="http://schemas.microsoft.com/office/drawing/2014/main" id="{576276DA-AB91-4074-AC86-C26E2AC2D35B}"/>
                </a:ext>
              </a:extLst>
            </p:cNvPr>
            <p:cNvSpPr txBox="1"/>
            <p:nvPr/>
          </p:nvSpPr>
          <p:spPr>
            <a:xfrm>
              <a:off x="1537338" y="222983"/>
              <a:ext cx="1041524" cy="60974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</a:rPr>
                <a:t>Information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5A91A4-3D67-44C7-B518-BA08930D2AEF}"/>
              </a:ext>
            </a:extLst>
          </p:cNvPr>
          <p:cNvGrpSpPr/>
          <p:nvPr/>
        </p:nvGrpSpPr>
        <p:grpSpPr>
          <a:xfrm>
            <a:off x="5599264" y="5170377"/>
            <a:ext cx="466201" cy="588305"/>
            <a:chOff x="2761332" y="325121"/>
            <a:chExt cx="346616" cy="405475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AB115A41-E3C6-43F9-ABE3-3861B5DE8214}"/>
                </a:ext>
              </a:extLst>
            </p:cNvPr>
            <p:cNvSpPr/>
            <p:nvPr/>
          </p:nvSpPr>
          <p:spPr>
            <a:xfrm>
              <a:off x="2761332" y="325121"/>
              <a:ext cx="346616" cy="40547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34" name="Arrow: Right 10">
              <a:extLst>
                <a:ext uri="{FF2B5EF4-FFF2-40B4-BE49-F238E27FC236}">
                  <a16:creationId xmlns:a16="http://schemas.microsoft.com/office/drawing/2014/main" id="{6F227082-4259-40C8-824E-DCF604E70542}"/>
                </a:ext>
              </a:extLst>
            </p:cNvPr>
            <p:cNvSpPr txBox="1"/>
            <p:nvPr/>
          </p:nvSpPr>
          <p:spPr>
            <a:xfrm>
              <a:off x="2761332" y="406216"/>
              <a:ext cx="242631" cy="243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963A3A-7C2A-4D68-9FBA-173EE4BCBF82}"/>
              </a:ext>
            </a:extLst>
          </p:cNvPr>
          <p:cNvGrpSpPr/>
          <p:nvPr/>
        </p:nvGrpSpPr>
        <p:grpSpPr>
          <a:xfrm>
            <a:off x="6258983" y="4906104"/>
            <a:ext cx="1725561" cy="1116851"/>
            <a:chOff x="3251827" y="142977"/>
            <a:chExt cx="1282938" cy="76976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7814AF3-AB72-4243-9C9E-FF7600AECA0B}"/>
                </a:ext>
              </a:extLst>
            </p:cNvPr>
            <p:cNvSpPr/>
            <p:nvPr/>
          </p:nvSpPr>
          <p:spPr>
            <a:xfrm>
              <a:off x="3251827" y="142977"/>
              <a:ext cx="1282938" cy="769763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2" name="Rectangle: Rounded Corners 12">
              <a:extLst>
                <a:ext uri="{FF2B5EF4-FFF2-40B4-BE49-F238E27FC236}">
                  <a16:creationId xmlns:a16="http://schemas.microsoft.com/office/drawing/2014/main" id="{F108B018-EB19-4F89-985A-1BC129C4EF45}"/>
                </a:ext>
              </a:extLst>
            </p:cNvPr>
            <p:cNvSpPr txBox="1"/>
            <p:nvPr/>
          </p:nvSpPr>
          <p:spPr>
            <a:xfrm>
              <a:off x="3274373" y="165523"/>
              <a:ext cx="1237846" cy="7246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</a:rPr>
                <a:t>Ideas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C088CD-1794-4A92-B036-D31C0AAA2CA9}"/>
              </a:ext>
            </a:extLst>
          </p:cNvPr>
          <p:cNvGrpSpPr/>
          <p:nvPr/>
        </p:nvGrpSpPr>
        <p:grpSpPr>
          <a:xfrm>
            <a:off x="8204451" y="5170377"/>
            <a:ext cx="466201" cy="588305"/>
            <a:chOff x="4698263" y="325121"/>
            <a:chExt cx="346616" cy="405475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6DF9E03D-65D1-48FD-A261-7A638859A5C6}"/>
                </a:ext>
              </a:extLst>
            </p:cNvPr>
            <p:cNvSpPr/>
            <p:nvPr/>
          </p:nvSpPr>
          <p:spPr>
            <a:xfrm>
              <a:off x="4698263" y="325121"/>
              <a:ext cx="346616" cy="40547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30" name="Arrow: Right 14">
              <a:extLst>
                <a:ext uri="{FF2B5EF4-FFF2-40B4-BE49-F238E27FC236}">
                  <a16:creationId xmlns:a16="http://schemas.microsoft.com/office/drawing/2014/main" id="{8D37263D-3BA3-4355-99DF-01769D829422}"/>
                </a:ext>
              </a:extLst>
            </p:cNvPr>
            <p:cNvSpPr txBox="1"/>
            <p:nvPr/>
          </p:nvSpPr>
          <p:spPr>
            <a:xfrm>
              <a:off x="4698263" y="406216"/>
              <a:ext cx="242631" cy="243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1B813D-F27F-4831-BC44-5BC2F41DDFD2}"/>
              </a:ext>
            </a:extLst>
          </p:cNvPr>
          <p:cNvGrpSpPr/>
          <p:nvPr/>
        </p:nvGrpSpPr>
        <p:grpSpPr>
          <a:xfrm>
            <a:off x="8864170" y="4752870"/>
            <a:ext cx="2199065" cy="1423319"/>
            <a:chOff x="5188758" y="37364"/>
            <a:chExt cx="1634983" cy="980989"/>
          </a:xfrm>
          <a:solidFill>
            <a:srgbClr val="00B050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CD974E-4EA6-41B9-A71D-93EE0705BF29}"/>
                </a:ext>
              </a:extLst>
            </p:cNvPr>
            <p:cNvSpPr/>
            <p:nvPr/>
          </p:nvSpPr>
          <p:spPr>
            <a:xfrm>
              <a:off x="5188758" y="37364"/>
              <a:ext cx="1634983" cy="980989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8" name="Rectangle: Rounded Corners 16">
              <a:extLst>
                <a:ext uri="{FF2B5EF4-FFF2-40B4-BE49-F238E27FC236}">
                  <a16:creationId xmlns:a16="http://schemas.microsoft.com/office/drawing/2014/main" id="{D080DC0D-5230-4B2E-A5A0-F454E9840AD2}"/>
                </a:ext>
              </a:extLst>
            </p:cNvPr>
            <p:cNvSpPr txBox="1"/>
            <p:nvPr/>
          </p:nvSpPr>
          <p:spPr>
            <a:xfrm>
              <a:off x="5217490" y="66096"/>
              <a:ext cx="1577519" cy="9235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1"/>
                  </a:solidFill>
                </a:rPr>
                <a:t>Actions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DDDC6D8-B19A-4923-BBEE-0A1AA6A41F60}"/>
              </a:ext>
            </a:extLst>
          </p:cNvPr>
          <p:cNvSpPr/>
          <p:nvPr/>
        </p:nvSpPr>
        <p:spPr>
          <a:xfrm>
            <a:off x="5953939" y="1740738"/>
            <a:ext cx="60928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Helvetica" panose="02000503040000020004" pitchFamily="2" charset="0"/>
              </a:rPr>
              <a:t>Mission </a:t>
            </a:r>
          </a:p>
          <a:p>
            <a:pPr marL="952368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00503040000020004" pitchFamily="2" charset="0"/>
              </a:rPr>
              <a:t>Turn </a:t>
            </a:r>
            <a:r>
              <a:rPr lang="en-US" sz="2800" b="1" dirty="0">
                <a:latin typeface="Helvetica" panose="02000503040000020004" pitchFamily="2" charset="0"/>
              </a:rPr>
              <a:t>data</a:t>
            </a:r>
            <a:r>
              <a:rPr lang="en-US" sz="2800" dirty="0">
                <a:latin typeface="Helvetica" panose="02000503040000020004" pitchFamily="2" charset="0"/>
              </a:rPr>
              <a:t> into </a:t>
            </a:r>
            <a:r>
              <a:rPr lang="en-US" sz="2800" b="1" dirty="0">
                <a:solidFill>
                  <a:schemeClr val="accent2"/>
                </a:solidFill>
                <a:latin typeface="Helvetica" panose="02000503040000020004" pitchFamily="2" charset="0"/>
              </a:rPr>
              <a:t>information</a:t>
            </a:r>
          </a:p>
          <a:p>
            <a:pPr marL="952368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00503040000020004" pitchFamily="2" charset="0"/>
              </a:rPr>
              <a:t>Turn </a:t>
            </a:r>
            <a:r>
              <a:rPr lang="en-US" sz="2800" b="1" dirty="0">
                <a:solidFill>
                  <a:schemeClr val="accent2"/>
                </a:solidFill>
                <a:latin typeface="Helvetica" panose="02000503040000020004" pitchFamily="2" charset="0"/>
              </a:rPr>
              <a:t>information</a:t>
            </a:r>
            <a:r>
              <a:rPr lang="en-US" sz="2800" dirty="0">
                <a:latin typeface="Helvetica" panose="02000503040000020004" pitchFamily="2" charset="0"/>
              </a:rPr>
              <a:t> into 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" panose="02000503040000020004" pitchFamily="2" charset="0"/>
              </a:rPr>
              <a:t>ideas</a:t>
            </a:r>
          </a:p>
          <a:p>
            <a:pPr marL="952368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00503040000020004" pitchFamily="2" charset="0"/>
              </a:rPr>
              <a:t>Turn 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" panose="02000503040000020004" pitchFamily="2" charset="0"/>
              </a:rPr>
              <a:t>ideas</a:t>
            </a:r>
            <a:r>
              <a:rPr lang="en-US" sz="2800" dirty="0">
                <a:latin typeface="Helvetica" panose="02000503040000020004" pitchFamily="2" charset="0"/>
              </a:rPr>
              <a:t> into </a:t>
            </a:r>
            <a:r>
              <a:rPr lang="en-US" sz="2800" b="1" dirty="0">
                <a:solidFill>
                  <a:srgbClr val="00B050"/>
                </a:solidFill>
                <a:latin typeface="Helvetica" panose="02000503040000020004" pitchFamily="2" charset="0"/>
              </a:rPr>
              <a:t>actions</a:t>
            </a:r>
          </a:p>
        </p:txBody>
      </p:sp>
      <p:sp>
        <p:nvSpPr>
          <p:cNvPr id="42" name="Slide Number Placeholder 11">
            <a:extLst>
              <a:ext uri="{FF2B5EF4-FFF2-40B4-BE49-F238E27FC236}">
                <a16:creationId xmlns:a16="http://schemas.microsoft.com/office/drawing/2014/main" id="{20631A4C-480F-400C-8EE4-9E8742E0204F}"/>
              </a:ext>
            </a:extLst>
          </p:cNvPr>
          <p:cNvSpPr txBox="1">
            <a:spLocks/>
          </p:cNvSpPr>
          <p:nvPr/>
        </p:nvSpPr>
        <p:spPr>
          <a:xfrm>
            <a:off x="11240800" y="6470480"/>
            <a:ext cx="304800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8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273A0-0DB9-4832-BC2C-A487C1E8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1" y="497954"/>
            <a:ext cx="11655564" cy="968375"/>
          </a:xfrm>
        </p:spPr>
        <p:txBody>
          <a:bodyPr>
            <a:normAutofit/>
          </a:bodyPr>
          <a:lstStyle/>
          <a:p>
            <a:r>
              <a:rPr lang="en-US" dirty="0"/>
              <a:t>Case Study: Rush Hour Promise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98D8-9D2D-4F74-8BCE-E0E335459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699" y="0"/>
            <a:ext cx="7742767" cy="444500"/>
          </a:xfrm>
        </p:spPr>
        <p:txBody>
          <a:bodyPr/>
          <a:lstStyle/>
          <a:p>
            <a:r>
              <a:rPr lang="en-US" dirty="0"/>
              <a:t>Applied Planning Intelligence</a:t>
            </a:r>
          </a:p>
        </p:txBody>
      </p:sp>
      <p:sp>
        <p:nvSpPr>
          <p:cNvPr id="5" name="Rectangular Callout 26">
            <a:extLst>
              <a:ext uri="{FF2B5EF4-FFF2-40B4-BE49-F238E27FC236}">
                <a16:creationId xmlns:a16="http://schemas.microsoft.com/office/drawing/2014/main" id="{9166964B-7D84-4209-A9B9-D9E085973AD3}"/>
              </a:ext>
            </a:extLst>
          </p:cNvPr>
          <p:cNvSpPr/>
          <p:nvPr/>
        </p:nvSpPr>
        <p:spPr>
          <a:xfrm>
            <a:off x="6550984" y="4957168"/>
            <a:ext cx="3559174" cy="1733122"/>
          </a:xfrm>
          <a:prstGeom prst="wedgeRectCallout">
            <a:avLst>
              <a:gd name="adj1" fmla="val -36604"/>
              <a:gd name="adj2" fmla="val -19540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ular Callout 11">
            <a:extLst>
              <a:ext uri="{FF2B5EF4-FFF2-40B4-BE49-F238E27FC236}">
                <a16:creationId xmlns:a16="http://schemas.microsoft.com/office/drawing/2014/main" id="{7CD3E93E-8AAA-4638-BB7A-E744554E54D7}"/>
              </a:ext>
            </a:extLst>
          </p:cNvPr>
          <p:cNvSpPr/>
          <p:nvPr/>
        </p:nvSpPr>
        <p:spPr>
          <a:xfrm>
            <a:off x="266630" y="1716205"/>
            <a:ext cx="2465697" cy="1712796"/>
          </a:xfrm>
          <a:prstGeom prst="wedgeRectCallout">
            <a:avLst>
              <a:gd name="adj1" fmla="val 56247"/>
              <a:gd name="adj2" fmla="val -2505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ular Callout 12">
            <a:extLst>
              <a:ext uri="{FF2B5EF4-FFF2-40B4-BE49-F238E27FC236}">
                <a16:creationId xmlns:a16="http://schemas.microsoft.com/office/drawing/2014/main" id="{92F40401-B081-4F99-BB77-320360E33D27}"/>
              </a:ext>
            </a:extLst>
          </p:cNvPr>
          <p:cNvSpPr/>
          <p:nvPr/>
        </p:nvSpPr>
        <p:spPr>
          <a:xfrm>
            <a:off x="300427" y="3549923"/>
            <a:ext cx="6194027" cy="2670007"/>
          </a:xfrm>
          <a:prstGeom prst="wedgeRectCallout">
            <a:avLst>
              <a:gd name="adj1" fmla="val 24625"/>
              <a:gd name="adj2" fmla="val -94572"/>
            </a:avLst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D53950BD-E412-4DE7-A83F-42BF43936A3F}"/>
              </a:ext>
            </a:extLst>
          </p:cNvPr>
          <p:cNvSpPr/>
          <p:nvPr/>
        </p:nvSpPr>
        <p:spPr>
          <a:xfrm>
            <a:off x="8620125" y="2730500"/>
            <a:ext cx="3559175" cy="2122854"/>
          </a:xfrm>
          <a:prstGeom prst="wedgeRectCallout">
            <a:avLst>
              <a:gd name="adj1" fmla="val -36848"/>
              <a:gd name="adj2" fmla="val -59750"/>
            </a:avLst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Online Media 15">
            <a:hlinkClick r:id="" action="ppaction://media"/>
            <a:extLst>
              <a:ext uri="{FF2B5EF4-FFF2-40B4-BE49-F238E27FC236}">
                <a16:creationId xmlns:a16="http://schemas.microsoft.com/office/drawing/2014/main" id="{68FF9449-1035-4128-8623-6B43305DD0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85945" y="2834314"/>
            <a:ext cx="3427534" cy="19279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5D799B-A404-4660-9F7C-ED637EA33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35" y="3647043"/>
            <a:ext cx="5889210" cy="22305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7EE580-A0E4-46D5-9613-CB9E8522A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30" y="1789421"/>
            <a:ext cx="2399877" cy="15263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5D6961-EF8B-4863-A48C-7E0B555E1D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470" b="57510"/>
          <a:stretch/>
        </p:blipFill>
        <p:spPr>
          <a:xfrm>
            <a:off x="6736696" y="5046804"/>
            <a:ext cx="3279128" cy="1541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60E9AF-7CA6-42AE-9F66-0D89C94C6CC4}"/>
              </a:ext>
            </a:extLst>
          </p:cNvPr>
          <p:cNvSpPr txBox="1"/>
          <p:nvPr/>
        </p:nvSpPr>
        <p:spPr>
          <a:xfrm>
            <a:off x="1888777" y="5897315"/>
            <a:ext cx="4498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Helvetica" panose="02000503040000020004" pitchFamily="2" charset="0"/>
              </a:rPr>
              <a:t>Greater Delay, Fewer Trips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BBADCD-7712-4E0D-94C8-D40E7A10FC30}"/>
              </a:ext>
            </a:extLst>
          </p:cNvPr>
          <p:cNvGrpSpPr/>
          <p:nvPr/>
        </p:nvGrpSpPr>
        <p:grpSpPr>
          <a:xfrm>
            <a:off x="2974312" y="1348209"/>
            <a:ext cx="6875478" cy="1143736"/>
            <a:chOff x="1889090" y="4752870"/>
            <a:chExt cx="9174145" cy="14233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35741-7AF5-4607-A87F-D9D4241C073C}"/>
                </a:ext>
              </a:extLst>
            </p:cNvPr>
            <p:cNvGrpSpPr/>
            <p:nvPr/>
          </p:nvGrpSpPr>
          <p:grpSpPr>
            <a:xfrm>
              <a:off x="1889090" y="5089535"/>
              <a:ext cx="1158752" cy="749989"/>
              <a:chOff x="2854" y="269402"/>
              <a:chExt cx="861521" cy="51691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1777704-71DD-42B8-89AC-EAEF8ECBA9B8}"/>
                  </a:ext>
                </a:extLst>
              </p:cNvPr>
              <p:cNvSpPr/>
              <p:nvPr/>
            </p:nvSpPr>
            <p:spPr>
              <a:xfrm>
                <a:off x="2854" y="269402"/>
                <a:ext cx="861521" cy="51691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id="{3776FC0B-534A-4A33-9096-E4CBA26E2C42}"/>
                  </a:ext>
                </a:extLst>
              </p:cNvPr>
              <p:cNvSpPr txBox="1"/>
              <p:nvPr/>
            </p:nvSpPr>
            <p:spPr>
              <a:xfrm>
                <a:off x="17994" y="284542"/>
                <a:ext cx="831241" cy="486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b="1" kern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Data</a:t>
                </a:r>
                <a:endParaRPr lang="en-US" sz="1500" b="1" kern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C52AD9-0056-45C9-A349-38330E6CE352}"/>
                </a:ext>
              </a:extLst>
            </p:cNvPr>
            <p:cNvGrpSpPr/>
            <p:nvPr/>
          </p:nvGrpSpPr>
          <p:grpSpPr>
            <a:xfrm>
              <a:off x="3267750" y="5170377"/>
              <a:ext cx="466201" cy="588305"/>
              <a:chOff x="1027874" y="325121"/>
              <a:chExt cx="346616" cy="405475"/>
            </a:xfrm>
          </p:grpSpPr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68C9BCF2-2E10-4274-B6B7-A4E2AE7D158A}"/>
                  </a:ext>
                </a:extLst>
              </p:cNvPr>
              <p:cNvSpPr/>
              <p:nvPr/>
            </p:nvSpPr>
            <p:spPr>
              <a:xfrm>
                <a:off x="1027874" y="325121"/>
                <a:ext cx="346616" cy="405475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sp>
          <p:sp>
            <p:nvSpPr>
              <p:cNvPr id="21" name="Arrow: Right 6">
                <a:extLst>
                  <a:ext uri="{FF2B5EF4-FFF2-40B4-BE49-F238E27FC236}">
                    <a16:creationId xmlns:a16="http://schemas.microsoft.com/office/drawing/2014/main" id="{EA5861CB-6CA6-4F07-9045-DA05E1C3338C}"/>
                  </a:ext>
                </a:extLst>
              </p:cNvPr>
              <p:cNvSpPr txBox="1"/>
              <p:nvPr/>
            </p:nvSpPr>
            <p:spPr>
              <a:xfrm>
                <a:off x="1027874" y="406216"/>
                <a:ext cx="242631" cy="2432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200" kern="12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4872C7-D0F6-4BCE-A878-77B4F6DD839B}"/>
                </a:ext>
              </a:extLst>
            </p:cNvPr>
            <p:cNvGrpSpPr/>
            <p:nvPr/>
          </p:nvGrpSpPr>
          <p:grpSpPr>
            <a:xfrm>
              <a:off x="3927468" y="4994663"/>
              <a:ext cx="1451887" cy="939732"/>
              <a:chOff x="1518368" y="207718"/>
              <a:chExt cx="1079464" cy="64768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07693C4-2C3C-4F4D-B785-7A630EB6C65D}"/>
                  </a:ext>
                </a:extLst>
              </p:cNvPr>
              <p:cNvSpPr/>
              <p:nvPr/>
            </p:nvSpPr>
            <p:spPr>
              <a:xfrm>
                <a:off x="1518368" y="207718"/>
                <a:ext cx="1079464" cy="647688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5" name="Rectangle: Rounded Corners 8">
                <a:extLst>
                  <a:ext uri="{FF2B5EF4-FFF2-40B4-BE49-F238E27FC236}">
                    <a16:creationId xmlns:a16="http://schemas.microsoft.com/office/drawing/2014/main" id="{090DB90B-50D4-4F2B-ADEF-60B24F24E27C}"/>
                  </a:ext>
                </a:extLst>
              </p:cNvPr>
              <p:cNvSpPr txBox="1"/>
              <p:nvPr/>
            </p:nvSpPr>
            <p:spPr>
              <a:xfrm>
                <a:off x="1537338" y="222983"/>
                <a:ext cx="1041524" cy="60974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Info</a:t>
                </a:r>
                <a:endParaRPr lang="en-US" sz="1400" b="1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0D98D2-5DCF-4077-8A2A-B7FD73188519}"/>
                </a:ext>
              </a:extLst>
            </p:cNvPr>
            <p:cNvGrpSpPr/>
            <p:nvPr/>
          </p:nvGrpSpPr>
          <p:grpSpPr>
            <a:xfrm>
              <a:off x="5599264" y="5170377"/>
              <a:ext cx="466201" cy="588305"/>
              <a:chOff x="2761332" y="325121"/>
              <a:chExt cx="346616" cy="405475"/>
            </a:xfrm>
          </p:grpSpPr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4A356ADE-0A12-468B-A8B7-809888686EA8}"/>
                  </a:ext>
                </a:extLst>
              </p:cNvPr>
              <p:cNvSpPr/>
              <p:nvPr/>
            </p:nvSpPr>
            <p:spPr>
              <a:xfrm>
                <a:off x="2761332" y="325121"/>
                <a:ext cx="346616" cy="405475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sp>
          <p:sp>
            <p:nvSpPr>
              <p:cNvPr id="30" name="Arrow: Right 10">
                <a:extLst>
                  <a:ext uri="{FF2B5EF4-FFF2-40B4-BE49-F238E27FC236}">
                    <a16:creationId xmlns:a16="http://schemas.microsoft.com/office/drawing/2014/main" id="{50C414BE-44E7-4219-A510-273CB6887B86}"/>
                  </a:ext>
                </a:extLst>
              </p:cNvPr>
              <p:cNvSpPr txBox="1"/>
              <p:nvPr/>
            </p:nvSpPr>
            <p:spPr>
              <a:xfrm>
                <a:off x="2761332" y="406216"/>
                <a:ext cx="242631" cy="2432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200" kern="120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C2851B-2CCE-45C4-8E10-F57A36769C3E}"/>
                </a:ext>
              </a:extLst>
            </p:cNvPr>
            <p:cNvGrpSpPr/>
            <p:nvPr/>
          </p:nvGrpSpPr>
          <p:grpSpPr>
            <a:xfrm>
              <a:off x="6258983" y="4906104"/>
              <a:ext cx="1725561" cy="1116851"/>
              <a:chOff x="3251827" y="142977"/>
              <a:chExt cx="1282938" cy="7697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4FB3F26-B3B3-4D2C-B434-145C54C00BA5}"/>
                  </a:ext>
                </a:extLst>
              </p:cNvPr>
              <p:cNvSpPr/>
              <p:nvPr/>
            </p:nvSpPr>
            <p:spPr>
              <a:xfrm>
                <a:off x="3251827" y="142977"/>
                <a:ext cx="1282938" cy="769763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sp>
          <p:sp>
            <p:nvSpPr>
              <p:cNvPr id="33" name="Rectangle: Rounded Corners 12">
                <a:extLst>
                  <a:ext uri="{FF2B5EF4-FFF2-40B4-BE49-F238E27FC236}">
                    <a16:creationId xmlns:a16="http://schemas.microsoft.com/office/drawing/2014/main" id="{75F47EDA-5669-4E57-9B35-6894A748F50E}"/>
                  </a:ext>
                </a:extLst>
              </p:cNvPr>
              <p:cNvSpPr txBox="1"/>
              <p:nvPr/>
            </p:nvSpPr>
            <p:spPr>
              <a:xfrm>
                <a:off x="3274373" y="165523"/>
                <a:ext cx="1237846" cy="72467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kern="1200" dirty="0">
                    <a:solidFill>
                      <a:schemeClr val="bg1"/>
                    </a:solidFill>
                  </a:rPr>
                  <a:t>Ideas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6DB0B08-DFA3-46B4-996D-4DE60816036F}"/>
                </a:ext>
              </a:extLst>
            </p:cNvPr>
            <p:cNvGrpSpPr/>
            <p:nvPr/>
          </p:nvGrpSpPr>
          <p:grpSpPr>
            <a:xfrm>
              <a:off x="8204451" y="5170377"/>
              <a:ext cx="466201" cy="588305"/>
              <a:chOff x="4698263" y="325121"/>
              <a:chExt cx="346616" cy="405475"/>
            </a:xfrm>
          </p:grpSpPr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B3A8C087-9C87-47D6-BB46-D6D41F4BE0BE}"/>
                  </a:ext>
                </a:extLst>
              </p:cNvPr>
              <p:cNvSpPr/>
              <p:nvPr/>
            </p:nvSpPr>
            <p:spPr>
              <a:xfrm>
                <a:off x="4698263" y="325121"/>
                <a:ext cx="346616" cy="405475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sp>
          <p:sp>
            <p:nvSpPr>
              <p:cNvPr id="36" name="Arrow: Right 14">
                <a:extLst>
                  <a:ext uri="{FF2B5EF4-FFF2-40B4-BE49-F238E27FC236}">
                    <a16:creationId xmlns:a16="http://schemas.microsoft.com/office/drawing/2014/main" id="{0357A0CE-D55F-4D04-8CF1-05A5BD058F50}"/>
                  </a:ext>
                </a:extLst>
              </p:cNvPr>
              <p:cNvSpPr txBox="1"/>
              <p:nvPr/>
            </p:nvSpPr>
            <p:spPr>
              <a:xfrm>
                <a:off x="4698263" y="406216"/>
                <a:ext cx="242631" cy="2432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200" kern="120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29C6A6C-AE79-432B-B6A4-A61D95A0D2CB}"/>
                </a:ext>
              </a:extLst>
            </p:cNvPr>
            <p:cNvGrpSpPr/>
            <p:nvPr/>
          </p:nvGrpSpPr>
          <p:grpSpPr>
            <a:xfrm>
              <a:off x="8864170" y="4752870"/>
              <a:ext cx="2199065" cy="1423319"/>
              <a:chOff x="5188758" y="37364"/>
              <a:chExt cx="1634983" cy="980989"/>
            </a:xfrm>
            <a:solidFill>
              <a:srgbClr val="00B050"/>
            </a:solidFill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091D3EB-CD50-40B7-8CFB-8836D849ABE8}"/>
                  </a:ext>
                </a:extLst>
              </p:cNvPr>
              <p:cNvSpPr/>
              <p:nvPr/>
            </p:nvSpPr>
            <p:spPr>
              <a:xfrm>
                <a:off x="5188758" y="37364"/>
                <a:ext cx="1634983" cy="980989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39" name="Rectangle: Rounded Corners 16">
                <a:extLst>
                  <a:ext uri="{FF2B5EF4-FFF2-40B4-BE49-F238E27FC236}">
                    <a16:creationId xmlns:a16="http://schemas.microsoft.com/office/drawing/2014/main" id="{728CBB5D-C3A6-4056-8130-4023F08938E2}"/>
                  </a:ext>
                </a:extLst>
              </p:cNvPr>
              <p:cNvSpPr txBox="1"/>
              <p:nvPr/>
            </p:nvSpPr>
            <p:spPr>
              <a:xfrm>
                <a:off x="5217490" y="66096"/>
                <a:ext cx="1577519" cy="92352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kern="1200" dirty="0">
                    <a:solidFill>
                      <a:schemeClr val="bg1"/>
                    </a:solidFill>
                  </a:rPr>
                  <a:t>Actions</a:t>
                </a:r>
              </a:p>
            </p:txBody>
          </p:sp>
        </p:grpSp>
      </p:grpSp>
      <p:sp>
        <p:nvSpPr>
          <p:cNvPr id="41" name="Slide Number Placeholder 11">
            <a:extLst>
              <a:ext uri="{FF2B5EF4-FFF2-40B4-BE49-F238E27FC236}">
                <a16:creationId xmlns:a16="http://schemas.microsoft.com/office/drawing/2014/main" id="{D11866B6-1847-442A-A54E-9A29B5BD4AAA}"/>
              </a:ext>
            </a:extLst>
          </p:cNvPr>
          <p:cNvSpPr txBox="1">
            <a:spLocks/>
          </p:cNvSpPr>
          <p:nvPr/>
        </p:nvSpPr>
        <p:spPr>
          <a:xfrm>
            <a:off x="11023042" y="6470480"/>
            <a:ext cx="522558" cy="365125"/>
          </a:xfrm>
        </p:spPr>
        <p:txBody>
          <a:bodyPr/>
          <a:lstStyle>
            <a:defPPr>
              <a:defRPr lang="en-US"/>
            </a:defPPr>
            <a:lvl1pPr marL="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9671AF-9C4E-4C1E-A098-3103FC903474}" type="slidenum">
              <a:rPr lang="en-US" sz="1400" smtClean="0"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defRPr/>
              </a:pPr>
              <a:t>9</a:t>
            </a:fld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3A3838"/>
      </a:dk1>
      <a:lt1>
        <a:srgbClr val="FFFFFF"/>
      </a:lt1>
      <a:dk2>
        <a:srgbClr val="44546A"/>
      </a:dk2>
      <a:lt2>
        <a:srgbClr val="FFFFFF"/>
      </a:lt2>
      <a:accent1>
        <a:srgbClr val="1F4E79"/>
      </a:accent1>
      <a:accent2>
        <a:srgbClr val="57C0B5"/>
      </a:accent2>
      <a:accent3>
        <a:srgbClr val="0070C0"/>
      </a:accent3>
      <a:accent4>
        <a:srgbClr val="92D050"/>
      </a:accent4>
      <a:accent5>
        <a:srgbClr val="00B050"/>
      </a:accent5>
      <a:accent6>
        <a:srgbClr val="999999"/>
      </a:accent6>
      <a:hlink>
        <a:srgbClr val="0070C0"/>
      </a:hlink>
      <a:folHlink>
        <a:srgbClr val="00B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6">
    <a:dk1>
      <a:srgbClr val="3A3838"/>
    </a:dk1>
    <a:lt1>
      <a:srgbClr val="FFFFFF"/>
    </a:lt1>
    <a:dk2>
      <a:srgbClr val="44546A"/>
    </a:dk2>
    <a:lt2>
      <a:srgbClr val="FFFFFF"/>
    </a:lt2>
    <a:accent1>
      <a:srgbClr val="1F4E79"/>
    </a:accent1>
    <a:accent2>
      <a:srgbClr val="57C0B5"/>
    </a:accent2>
    <a:accent3>
      <a:srgbClr val="0070C0"/>
    </a:accent3>
    <a:accent4>
      <a:srgbClr val="92D050"/>
    </a:accent4>
    <a:accent5>
      <a:srgbClr val="00B050"/>
    </a:accent5>
    <a:accent6>
      <a:srgbClr val="999999"/>
    </a:accent6>
    <a:hlink>
      <a:srgbClr val="0070C0"/>
    </a:hlink>
    <a:folHlink>
      <a:srgbClr val="00B05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227F0A647C7C448AD72AC76CE69401" ma:contentTypeVersion="13" ma:contentTypeDescription="Create a new document." ma:contentTypeScope="" ma:versionID="fe132751489af474be654992b7d6f53b">
  <xsd:schema xmlns:xsd="http://www.w3.org/2001/XMLSchema" xmlns:xs="http://www.w3.org/2001/XMLSchema" xmlns:p="http://schemas.microsoft.com/office/2006/metadata/properties" xmlns:ns3="9ded7e37-7fad-4e4a-9915-055a3f0461d6" xmlns:ns4="690c7c92-add4-45d5-b153-c8f825b87a2d" targetNamespace="http://schemas.microsoft.com/office/2006/metadata/properties" ma:root="true" ma:fieldsID="ee235d0db7b032d6ec95f6f7af112afe" ns3:_="" ns4:_="">
    <xsd:import namespace="9ded7e37-7fad-4e4a-9915-055a3f0461d6"/>
    <xsd:import namespace="690c7c92-add4-45d5-b153-c8f825b87a2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d7e37-7fad-4e4a-9915-055a3f0461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c7c92-add4-45d5-b153-c8f825b87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62EF00-139B-4416-A200-7E4029368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F6ED69-1FE0-4807-AC12-1D9FB4109CC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90c7c92-add4-45d5-b153-c8f825b87a2d"/>
    <ds:schemaRef ds:uri="http://purl.org/dc/elements/1.1/"/>
    <ds:schemaRef ds:uri="9ded7e37-7fad-4e4a-9915-055a3f0461d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5876D1-D513-469F-833D-736E96F4D9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ed7e37-7fad-4e4a-9915-055a3f0461d6"/>
    <ds:schemaRef ds:uri="690c7c92-add4-45d5-b153-c8f825b87a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2288</Words>
  <Application>Microsoft Office PowerPoint</Application>
  <PresentationFormat>Custom</PresentationFormat>
  <Paragraphs>406</Paragraphs>
  <Slides>25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Franklin Gothic Book</vt:lpstr>
      <vt:lpstr>Franklin Gothic Demi</vt:lpstr>
      <vt:lpstr>Franklin Gothic Medium</vt:lpstr>
      <vt:lpstr>Futura PT Book</vt:lpstr>
      <vt:lpstr>Futura PT Heavy</vt:lpstr>
      <vt:lpstr>Helvetica</vt:lpstr>
      <vt:lpstr>Lucida Grande</vt:lpstr>
      <vt:lpstr>Tahoma</vt:lpstr>
      <vt:lpstr>Times New Roman</vt:lpstr>
      <vt:lpstr>Trebuchet MS</vt:lpstr>
      <vt:lpstr>Tw Cen MT</vt:lpstr>
      <vt:lpstr>Wingdings</vt:lpstr>
      <vt:lpstr>Office Theme</vt:lpstr>
      <vt:lpstr>Worksheet</vt:lpstr>
      <vt:lpstr>Introduction to the Metro Office of Planning</vt:lpstr>
      <vt:lpstr>Decades of Underinvestment has Consequences</vt:lpstr>
      <vt:lpstr>2012 – Want to be WMATA’s Planning Director?</vt:lpstr>
      <vt:lpstr>The Big Pivot – Planning for Near Term Survival</vt:lpstr>
      <vt:lpstr>Planning (PLAN) Core Services</vt:lpstr>
      <vt:lpstr>Metro Office of Planning (PLAN)</vt:lpstr>
      <vt:lpstr>Business Need – Listen to Our Data</vt:lpstr>
      <vt:lpstr>Applied Planning Intelligence</vt:lpstr>
      <vt:lpstr>Case Study: Rush Hour Promise</vt:lpstr>
      <vt:lpstr>API Accomplishments</vt:lpstr>
      <vt:lpstr>Station Capacity Planning</vt:lpstr>
      <vt:lpstr>Case Study: Farragut North and West</vt:lpstr>
      <vt:lpstr>Capital Planning</vt:lpstr>
      <vt:lpstr>Capital Needs Forecast (2016)</vt:lpstr>
      <vt:lpstr>Improving the Capital Program</vt:lpstr>
      <vt:lpstr>Transit Asset Management</vt:lpstr>
      <vt:lpstr>Enterprise Asset Management Implementation</vt:lpstr>
      <vt:lpstr>Transit Asset Management Plan</vt:lpstr>
      <vt:lpstr>Strategic Planning</vt:lpstr>
      <vt:lpstr>Case Study: Bus Transformation</vt:lpstr>
      <vt:lpstr>Case Study:               Capacity and Reliability Study </vt:lpstr>
      <vt:lpstr>Case Study: Planning for Transit Oriented Development</vt:lpstr>
      <vt:lpstr>Case Study: Flexible Metrorail Operations Analysis</vt:lpstr>
      <vt:lpstr>Cross-Functional Working Groups</vt:lpstr>
      <vt:lpstr>Introduction to the Metro Office of Planning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Name Here</dc:title>
  <dc:creator>Frost, Kathryn</dc:creator>
  <cp:lastModifiedBy>Kannan, Shyam</cp:lastModifiedBy>
  <cp:revision>99</cp:revision>
  <cp:lastPrinted>2018-04-06T17:51:53Z</cp:lastPrinted>
  <dcterms:created xsi:type="dcterms:W3CDTF">2018-02-01T21:28:46Z</dcterms:created>
  <dcterms:modified xsi:type="dcterms:W3CDTF">2019-08-15T17:41:20Z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0x01010002227F0A647C7C448AD72AC76CE69401</vt:lpwstr>
  </property>
  <property fmtid="{D5CDD505-2E9C-101B-9397-08002B2CF9AE}" pid="3" name="AuthorIds_UIVersion_3072">
    <vt:lpwstr>252</vt:lpwstr>
  </property>
</Properties>
</file>