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7" r:id="rId5"/>
    <p:sldId id="297" r:id="rId6"/>
    <p:sldId id="258" r:id="rId7"/>
    <p:sldId id="302" r:id="rId8"/>
    <p:sldId id="259" r:id="rId9"/>
    <p:sldId id="294" r:id="rId10"/>
    <p:sldId id="264" r:id="rId11"/>
    <p:sldId id="298" r:id="rId12"/>
    <p:sldId id="299" r:id="rId13"/>
    <p:sldId id="303" r:id="rId14"/>
    <p:sldId id="300" r:id="rId15"/>
    <p:sldId id="301" r:id="rId16"/>
    <p:sldId id="304" r:id="rId17"/>
    <p:sldId id="305" r:id="rId18"/>
    <p:sldId id="306" r:id="rId19"/>
    <p:sldId id="273" r:id="rId20"/>
  </p:sldIdLst>
  <p:sldSz cx="12188825" cy="6858000"/>
  <p:notesSz cx="7010400" cy="9236075"/>
  <p:defaultText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mbliss, Leenda M." initials="C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9"/>
    <p:restoredTop sz="95274" autoAdjust="0"/>
  </p:normalViewPr>
  <p:slideViewPr>
    <p:cSldViewPr snapToGrid="0" snapToObjects="1">
      <p:cViewPr varScale="1">
        <p:scale>
          <a:sx n="109" d="100"/>
          <a:sy n="109" d="100"/>
        </p:scale>
        <p:origin x="432" y="108"/>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4" d="100"/>
          <a:sy n="44" d="100"/>
        </p:scale>
        <p:origin x="250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3099"/>
          </a:xfrm>
          <a:prstGeom prst="rect">
            <a:avLst/>
          </a:prstGeom>
        </p:spPr>
        <p:txBody>
          <a:bodyPr vert="horz" lIns="61850" tIns="30925" rIns="61850" bIns="30925" rtlCol="0"/>
          <a:lstStyle>
            <a:lvl1pPr algn="l">
              <a:defRPr sz="800"/>
            </a:lvl1pPr>
          </a:lstStyle>
          <a:p>
            <a:endParaRPr lang="en-US"/>
          </a:p>
        </p:txBody>
      </p:sp>
      <p:sp>
        <p:nvSpPr>
          <p:cNvPr id="3" name="Date Placeholder 2"/>
          <p:cNvSpPr>
            <a:spLocks noGrp="1"/>
          </p:cNvSpPr>
          <p:nvPr>
            <p:ph type="dt" idx="1"/>
          </p:nvPr>
        </p:nvSpPr>
        <p:spPr>
          <a:xfrm>
            <a:off x="3970885" y="0"/>
            <a:ext cx="3038319" cy="463099"/>
          </a:xfrm>
          <a:prstGeom prst="rect">
            <a:avLst/>
          </a:prstGeom>
        </p:spPr>
        <p:txBody>
          <a:bodyPr vert="horz" lIns="61850" tIns="30925" rIns="61850" bIns="30925" rtlCol="0"/>
          <a:lstStyle>
            <a:lvl1pPr algn="r">
              <a:defRPr sz="800"/>
            </a:lvl1pPr>
          </a:lstStyle>
          <a:p>
            <a:fld id="{C6111037-7040-4649-B41A-F16050F67721}" type="datetimeFigureOut">
              <a:rPr lang="en-US" smtClean="0"/>
              <a:t>8/15/2019</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61850" tIns="30925" rIns="61850" bIns="30925" rtlCol="0" anchor="ctr"/>
          <a:lstStyle/>
          <a:p>
            <a:endParaRPr lang="en-US"/>
          </a:p>
        </p:txBody>
      </p:sp>
      <p:sp>
        <p:nvSpPr>
          <p:cNvPr id="5" name="Notes Placeholder 4"/>
          <p:cNvSpPr>
            <a:spLocks noGrp="1"/>
          </p:cNvSpPr>
          <p:nvPr>
            <p:ph type="body" sz="quarter" idx="3"/>
          </p:nvPr>
        </p:nvSpPr>
        <p:spPr>
          <a:xfrm>
            <a:off x="701519" y="4444749"/>
            <a:ext cx="5607362" cy="3637066"/>
          </a:xfrm>
          <a:prstGeom prst="rect">
            <a:avLst/>
          </a:prstGeom>
        </p:spPr>
        <p:txBody>
          <a:bodyPr vert="horz" lIns="61850" tIns="30925" rIns="61850" bIns="309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977"/>
            <a:ext cx="3038319" cy="463098"/>
          </a:xfrm>
          <a:prstGeom prst="rect">
            <a:avLst/>
          </a:prstGeom>
        </p:spPr>
        <p:txBody>
          <a:bodyPr vert="horz" lIns="61850" tIns="30925" rIns="61850" bIns="30925" rtlCol="0" anchor="b"/>
          <a:lstStyle>
            <a:lvl1pPr algn="l">
              <a:defRPr sz="800"/>
            </a:lvl1pPr>
          </a:lstStyle>
          <a:p>
            <a:endParaRPr lang="en-US"/>
          </a:p>
        </p:txBody>
      </p:sp>
      <p:sp>
        <p:nvSpPr>
          <p:cNvPr id="7" name="Slide Number Placeholder 6"/>
          <p:cNvSpPr>
            <a:spLocks noGrp="1"/>
          </p:cNvSpPr>
          <p:nvPr>
            <p:ph type="sldNum" sz="quarter" idx="5"/>
          </p:nvPr>
        </p:nvSpPr>
        <p:spPr>
          <a:xfrm>
            <a:off x="3970885" y="8772977"/>
            <a:ext cx="3038319" cy="463098"/>
          </a:xfrm>
          <a:prstGeom prst="rect">
            <a:avLst/>
          </a:prstGeom>
        </p:spPr>
        <p:txBody>
          <a:bodyPr vert="horz" lIns="61850" tIns="30925" rIns="61850" bIns="30925" rtlCol="0" anchor="b"/>
          <a:lstStyle>
            <a:lvl1pPr algn="r">
              <a:defRPr sz="800"/>
            </a:lvl1pPr>
          </a:lstStyle>
          <a:p>
            <a:fld id="{439971FE-6597-49CC-844B-906381CD88ED}" type="slidenum">
              <a:rPr lang="en-US" smtClean="0"/>
              <a:t>‹#›</a:t>
            </a:fld>
            <a:endParaRPr lang="en-US"/>
          </a:p>
        </p:txBody>
      </p:sp>
    </p:spTree>
    <p:extLst>
      <p:ext uri="{BB962C8B-B14F-4D97-AF65-F5344CB8AC3E}">
        <p14:creationId xmlns:p14="http://schemas.microsoft.com/office/powerpoint/2010/main" val="144558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2: ignore employment law/disparate treatment issues, focus on matters of fairness</a:t>
            </a:r>
          </a:p>
        </p:txBody>
      </p:sp>
      <p:sp>
        <p:nvSpPr>
          <p:cNvPr id="4" name="Slide Number Placeholder 3"/>
          <p:cNvSpPr>
            <a:spLocks noGrp="1"/>
          </p:cNvSpPr>
          <p:nvPr>
            <p:ph type="sldNum" sz="quarter" idx="10"/>
          </p:nvPr>
        </p:nvSpPr>
        <p:spPr/>
        <p:txBody>
          <a:bodyPr/>
          <a:lstStyle/>
          <a:p>
            <a:fld id="{439971FE-6597-49CC-844B-906381CD88ED}" type="slidenum">
              <a:rPr lang="en-US" smtClean="0"/>
              <a:t>12</a:t>
            </a:fld>
            <a:endParaRPr lang="en-US"/>
          </a:p>
        </p:txBody>
      </p:sp>
    </p:spTree>
    <p:extLst>
      <p:ext uri="{BB962C8B-B14F-4D97-AF65-F5344CB8AC3E}">
        <p14:creationId xmlns:p14="http://schemas.microsoft.com/office/powerpoint/2010/main" val="321110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2: ignore employment law/disparate treatment issues, focus on matters of fairness</a:t>
            </a:r>
          </a:p>
        </p:txBody>
      </p:sp>
      <p:sp>
        <p:nvSpPr>
          <p:cNvPr id="4" name="Slide Number Placeholder 3"/>
          <p:cNvSpPr>
            <a:spLocks noGrp="1"/>
          </p:cNvSpPr>
          <p:nvPr>
            <p:ph type="sldNum" sz="quarter" idx="10"/>
          </p:nvPr>
        </p:nvSpPr>
        <p:spPr/>
        <p:txBody>
          <a:bodyPr/>
          <a:lstStyle/>
          <a:p>
            <a:fld id="{439971FE-6597-49CC-844B-906381CD88ED}" type="slidenum">
              <a:rPr lang="en-US" smtClean="0"/>
              <a:t>13</a:t>
            </a:fld>
            <a:endParaRPr lang="en-US"/>
          </a:p>
        </p:txBody>
      </p:sp>
    </p:spTree>
    <p:extLst>
      <p:ext uri="{BB962C8B-B14F-4D97-AF65-F5344CB8AC3E}">
        <p14:creationId xmlns:p14="http://schemas.microsoft.com/office/powerpoint/2010/main" val="247701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2: ignore employment law/disparate treatment issues, focus on matters of fairness</a:t>
            </a:r>
          </a:p>
        </p:txBody>
      </p:sp>
      <p:sp>
        <p:nvSpPr>
          <p:cNvPr id="4" name="Slide Number Placeholder 3"/>
          <p:cNvSpPr>
            <a:spLocks noGrp="1"/>
          </p:cNvSpPr>
          <p:nvPr>
            <p:ph type="sldNum" sz="quarter" idx="10"/>
          </p:nvPr>
        </p:nvSpPr>
        <p:spPr/>
        <p:txBody>
          <a:bodyPr/>
          <a:lstStyle/>
          <a:p>
            <a:fld id="{439971FE-6597-49CC-844B-906381CD88ED}" type="slidenum">
              <a:rPr lang="en-US" smtClean="0"/>
              <a:t>14</a:t>
            </a:fld>
            <a:endParaRPr lang="en-US"/>
          </a:p>
        </p:txBody>
      </p:sp>
    </p:spTree>
    <p:extLst>
      <p:ext uri="{BB962C8B-B14F-4D97-AF65-F5344CB8AC3E}">
        <p14:creationId xmlns:p14="http://schemas.microsoft.com/office/powerpoint/2010/main" val="398444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2: ignore employment law/disparate treatment issues, focus on matters of fairness</a:t>
            </a:r>
          </a:p>
        </p:txBody>
      </p:sp>
      <p:sp>
        <p:nvSpPr>
          <p:cNvPr id="4" name="Slide Number Placeholder 3"/>
          <p:cNvSpPr>
            <a:spLocks noGrp="1"/>
          </p:cNvSpPr>
          <p:nvPr>
            <p:ph type="sldNum" sz="quarter" idx="10"/>
          </p:nvPr>
        </p:nvSpPr>
        <p:spPr/>
        <p:txBody>
          <a:bodyPr/>
          <a:lstStyle/>
          <a:p>
            <a:fld id="{439971FE-6597-49CC-844B-906381CD88ED}" type="slidenum">
              <a:rPr lang="en-US" smtClean="0"/>
              <a:t>15</a:t>
            </a:fld>
            <a:endParaRPr lang="en-US"/>
          </a:p>
        </p:txBody>
      </p:sp>
    </p:spTree>
    <p:extLst>
      <p:ext uri="{BB962C8B-B14F-4D97-AF65-F5344CB8AC3E}">
        <p14:creationId xmlns:p14="http://schemas.microsoft.com/office/powerpoint/2010/main" val="4117822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MTRO_Metal_TITLE_BACKGROUND_newConfetti_3.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8825" cy="6857888"/>
          </a:xfrm>
          <a:prstGeom prst="rect">
            <a:avLst/>
          </a:prstGeom>
        </p:spPr>
      </p:pic>
      <p:sp>
        <p:nvSpPr>
          <p:cNvPr id="8" name="Title 1"/>
          <p:cNvSpPr>
            <a:spLocks noGrp="1"/>
          </p:cNvSpPr>
          <p:nvPr>
            <p:ph type="title" hasCustomPrompt="1"/>
          </p:nvPr>
        </p:nvSpPr>
        <p:spPr>
          <a:xfrm>
            <a:off x="593043" y="1371600"/>
            <a:ext cx="7945839" cy="1565563"/>
          </a:xfrm>
          <a:prstGeom prst="rect">
            <a:avLst/>
          </a:prstGeom>
        </p:spPr>
        <p:txBody>
          <a:bodyPr anchor="t">
            <a:noAutofit/>
          </a:bodyPr>
          <a:lstStyle>
            <a:lvl1pPr>
              <a:defRPr sz="5400" baseline="0">
                <a:solidFill>
                  <a:srgbClr val="1F4E79"/>
                </a:solidFill>
                <a:latin typeface="Helvetica"/>
                <a:cs typeface="Helvetica"/>
              </a:defRPr>
            </a:lvl1pPr>
          </a:lstStyle>
          <a:p>
            <a:r>
              <a:rPr lang="en-US" dirty="0"/>
              <a:t>Presentation Title</a:t>
            </a:r>
            <a:br>
              <a:rPr lang="en-US" dirty="0"/>
            </a:br>
            <a:r>
              <a:rPr lang="en-US" dirty="0"/>
              <a:t>Name Here</a:t>
            </a:r>
          </a:p>
        </p:txBody>
      </p:sp>
      <p:sp>
        <p:nvSpPr>
          <p:cNvPr id="9" name="Text Placeholder 14"/>
          <p:cNvSpPr>
            <a:spLocks noGrp="1"/>
          </p:cNvSpPr>
          <p:nvPr>
            <p:ph type="body" sz="quarter" idx="10" hasCustomPrompt="1"/>
          </p:nvPr>
        </p:nvSpPr>
        <p:spPr>
          <a:xfrm>
            <a:off x="606490" y="3321666"/>
            <a:ext cx="5121957" cy="900112"/>
          </a:xfrm>
          <a:prstGeom prst="rect">
            <a:avLst/>
          </a:prstGeom>
        </p:spPr>
        <p:txBody>
          <a:bodyPr/>
          <a:lstStyle>
            <a:lvl1pPr marL="0" indent="0">
              <a:buFontTx/>
              <a:buNone/>
              <a:defRPr sz="2400">
                <a:solidFill>
                  <a:srgbClr val="1F4E79"/>
                </a:solidFill>
                <a:latin typeface="Helvetica" charset="0"/>
                <a:ea typeface="Helvetica" charset="0"/>
                <a:cs typeface="Helvetica" charset="0"/>
              </a:defRPr>
            </a:lvl1pPr>
          </a:lstStyle>
          <a:p>
            <a:pPr lvl="0"/>
            <a:r>
              <a:rPr lang="en-US" dirty="0"/>
              <a:t>SUBHEAD FOR PRESENTATION</a:t>
            </a:r>
          </a:p>
        </p:txBody>
      </p:sp>
      <p:sp>
        <p:nvSpPr>
          <p:cNvPr id="10" name="Text Placeholder 16"/>
          <p:cNvSpPr>
            <a:spLocks noGrp="1"/>
          </p:cNvSpPr>
          <p:nvPr>
            <p:ph type="body" sz="quarter" idx="11" hasCustomPrompt="1"/>
          </p:nvPr>
        </p:nvSpPr>
        <p:spPr>
          <a:xfrm>
            <a:off x="593044" y="5432491"/>
            <a:ext cx="5135403" cy="995362"/>
          </a:xfrm>
          <a:prstGeom prst="rect">
            <a:avLst/>
          </a:prstGeom>
        </p:spPr>
        <p:txBody>
          <a:bodyPr/>
          <a:lstStyle>
            <a:lvl1pPr marL="0" indent="0">
              <a:lnSpc>
                <a:spcPct val="90000"/>
              </a:lnSpc>
              <a:spcBef>
                <a:spcPts val="0"/>
              </a:spcBef>
              <a:buFontTx/>
              <a:buNone/>
              <a:defRPr>
                <a:solidFill>
                  <a:srgbClr val="1F4E79"/>
                </a:solidFill>
                <a:latin typeface="Helvetica" charset="0"/>
                <a:ea typeface="Helvetica" charset="0"/>
                <a:cs typeface="Helvetica" charset="0"/>
              </a:defRPr>
            </a:lvl1pPr>
          </a:lstStyle>
          <a:p>
            <a:pPr lvl="0"/>
            <a:r>
              <a:rPr lang="en-US" dirty="0"/>
              <a:t>Speaker’s Name</a:t>
            </a:r>
          </a:p>
          <a:p>
            <a:pPr lvl="0"/>
            <a:r>
              <a:rPr lang="en-US" dirty="0"/>
              <a:t>Date of Presentation</a:t>
            </a:r>
          </a:p>
        </p:txBody>
      </p:sp>
    </p:spTree>
    <p:extLst>
      <p:ext uri="{BB962C8B-B14F-4D97-AF65-F5344CB8AC3E}">
        <p14:creationId xmlns:p14="http://schemas.microsoft.com/office/powerpoint/2010/main" val="195763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2 Wa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562101"/>
            <a:ext cx="5718542"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1562100"/>
            <a:ext cx="5720411"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3"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98006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2 Way Color">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17D7BA7-F0F9-4445-BB35-4CA26B85B130}"/>
              </a:ext>
            </a:extLst>
          </p:cNvPr>
          <p:cNvSpPr>
            <a:spLocks noGrp="1"/>
          </p:cNvSpPr>
          <p:nvPr>
            <p:ph idx="1"/>
          </p:nvPr>
        </p:nvSpPr>
        <p:spPr>
          <a:xfrm>
            <a:off x="266631"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6" name="Content Placeholder 2">
            <a:extLst>
              <a:ext uri="{FF2B5EF4-FFF2-40B4-BE49-F238E27FC236}">
                <a16:creationId xmlns:a16="http://schemas.microsoft.com/office/drawing/2014/main" id="{3FC41370-CBCF-4167-9E26-C335F3E75102}"/>
              </a:ext>
            </a:extLst>
          </p:cNvPr>
          <p:cNvSpPr>
            <a:spLocks noGrp="1"/>
          </p:cNvSpPr>
          <p:nvPr>
            <p:ph idx="13"/>
          </p:nvPr>
        </p:nvSpPr>
        <p:spPr>
          <a:xfrm>
            <a:off x="6211270"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2">
            <a:extLst>
              <a:ext uri="{FF2B5EF4-FFF2-40B4-BE49-F238E27FC236}">
                <a16:creationId xmlns:a16="http://schemas.microsoft.com/office/drawing/2014/main" id="{B7F0FEEC-1A47-44F1-B423-309DDFDDC658}"/>
              </a:ext>
            </a:extLst>
          </p:cNvPr>
          <p:cNvSpPr>
            <a:spLocks noGrp="1"/>
          </p:cNvSpPr>
          <p:nvPr>
            <p:ph type="body" idx="14" hasCustomPrompt="1"/>
          </p:nvPr>
        </p:nvSpPr>
        <p:spPr>
          <a:xfrm>
            <a:off x="266631"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4" name="Text Placeholder 2">
            <a:extLst>
              <a:ext uri="{FF2B5EF4-FFF2-40B4-BE49-F238E27FC236}">
                <a16:creationId xmlns:a16="http://schemas.microsoft.com/office/drawing/2014/main" id="{0BE8425A-F486-497A-8268-2EB5C8D04830}"/>
              </a:ext>
            </a:extLst>
          </p:cNvPr>
          <p:cNvSpPr>
            <a:spLocks noGrp="1"/>
          </p:cNvSpPr>
          <p:nvPr>
            <p:ph type="body" idx="15" hasCustomPrompt="1"/>
          </p:nvPr>
        </p:nvSpPr>
        <p:spPr>
          <a:xfrm>
            <a:off x="6211270"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8550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4 Way">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3CFCE38D-791C-45FB-A08B-7A35A2CD636D}"/>
              </a:ext>
            </a:extLst>
          </p:cNvPr>
          <p:cNvSpPr>
            <a:spLocks noGrp="1"/>
          </p:cNvSpPr>
          <p:nvPr>
            <p:ph idx="18" hasCustomPrompt="1"/>
          </p:nvPr>
        </p:nvSpPr>
        <p:spPr>
          <a:xfrm>
            <a:off x="6199775"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3CFCE38D-791C-45FB-A08B-7A35A2CD636D}"/>
              </a:ext>
            </a:extLst>
          </p:cNvPr>
          <p:cNvSpPr>
            <a:spLocks noGrp="1"/>
          </p:cNvSpPr>
          <p:nvPr>
            <p:ph idx="19" hasCustomPrompt="1"/>
          </p:nvPr>
        </p:nvSpPr>
        <p:spPr>
          <a:xfrm>
            <a:off x="266631" y="3842324"/>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3CFCE38D-791C-45FB-A08B-7A35A2CD636D}"/>
              </a:ext>
            </a:extLst>
          </p:cNvPr>
          <p:cNvSpPr>
            <a:spLocks noGrp="1"/>
          </p:cNvSpPr>
          <p:nvPr>
            <p:ph idx="20" hasCustomPrompt="1"/>
          </p:nvPr>
        </p:nvSpPr>
        <p:spPr>
          <a:xfrm>
            <a:off x="6203653" y="383654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66847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Color - 4 Wa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901CD-1179-48AA-AA78-C2B71B3B7CCD}"/>
              </a:ext>
            </a:extLst>
          </p:cNvPr>
          <p:cNvSpPr>
            <a:spLocks noGrp="1"/>
          </p:cNvSpPr>
          <p:nvPr>
            <p:ph sz="half" idx="2" hasCustomPrompt="1"/>
          </p:nvPr>
        </p:nvSpPr>
        <p:spPr>
          <a:xfrm>
            <a:off x="266630" y="1621963"/>
            <a:ext cx="5759220" cy="2194560"/>
          </a:xfrm>
          <a:solidFill>
            <a:srgbClr val="1F4E79"/>
          </a:solidFill>
        </p:spPr>
        <p:txBody>
          <a:bodyPr vert="horz" lIns="91440" tIns="45720" rIns="91440" bIns="45720" rtlCol="0" anchor="t">
            <a:normAutofit/>
          </a:bodyPr>
          <a:lstStyle>
            <a:lvl1pPr marL="457200" indent="-457200">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6" name="Content Placeholder 5">
            <a:extLst>
              <a:ext uri="{FF2B5EF4-FFF2-40B4-BE49-F238E27FC236}">
                <a16:creationId xmlns:a16="http://schemas.microsoft.com/office/drawing/2014/main" id="{B0E66204-4258-4009-9C38-072DB2591BDF}"/>
              </a:ext>
            </a:extLst>
          </p:cNvPr>
          <p:cNvSpPr>
            <a:spLocks noGrp="1"/>
          </p:cNvSpPr>
          <p:nvPr>
            <p:ph sz="quarter" idx="4" hasCustomPrompt="1"/>
          </p:nvPr>
        </p:nvSpPr>
        <p:spPr>
          <a:xfrm>
            <a:off x="6170593" y="1621963"/>
            <a:ext cx="5759220" cy="2194560"/>
          </a:xfrm>
          <a:solidFill>
            <a:schemeClr val="accent3"/>
          </a:solidFill>
        </p:spPr>
        <p:txBody>
          <a:bodyPr vert="horz" lIns="91440" tIns="45720" rIns="91440" bIns="45720" rtlCol="0" anchor="t">
            <a:normAutofit/>
          </a:bodyPr>
          <a:lstStyle>
            <a:lvl1pPr marL="457200" indent="-457200" algn="l">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5" name="Content Placeholder 3">
            <a:extLst>
              <a:ext uri="{FF2B5EF4-FFF2-40B4-BE49-F238E27FC236}">
                <a16:creationId xmlns:a16="http://schemas.microsoft.com/office/drawing/2014/main" id="{4B97FD00-9A32-4A89-A567-2CEB60E81F37}"/>
              </a:ext>
            </a:extLst>
          </p:cNvPr>
          <p:cNvSpPr>
            <a:spLocks noGrp="1"/>
          </p:cNvSpPr>
          <p:nvPr>
            <p:ph sz="half" idx="13" hasCustomPrompt="1"/>
          </p:nvPr>
        </p:nvSpPr>
        <p:spPr>
          <a:xfrm>
            <a:off x="266630" y="3930189"/>
            <a:ext cx="5759220" cy="2194560"/>
          </a:xfrm>
          <a:solidFill>
            <a:schemeClr val="accent6"/>
          </a:solidFill>
        </p:spPr>
        <p:txBody>
          <a:bodyPr vert="horz" lIns="91440" tIns="45720" rIns="91440" bIns="45720" rtlCol="0" anchor="t">
            <a:normAutofit/>
          </a:bodyPr>
          <a:lstStyle>
            <a:lvl1pPr marL="457200" indent="-457200">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6" name="Content Placeholder 5">
            <a:extLst>
              <a:ext uri="{FF2B5EF4-FFF2-40B4-BE49-F238E27FC236}">
                <a16:creationId xmlns:a16="http://schemas.microsoft.com/office/drawing/2014/main" id="{6A932747-BAA0-4FE0-B9F3-F31F5D1BBDD2}"/>
              </a:ext>
            </a:extLst>
          </p:cNvPr>
          <p:cNvSpPr>
            <a:spLocks noGrp="1"/>
          </p:cNvSpPr>
          <p:nvPr>
            <p:ph sz="quarter" idx="14" hasCustomPrompt="1"/>
          </p:nvPr>
        </p:nvSpPr>
        <p:spPr>
          <a:xfrm>
            <a:off x="6170593" y="3930189"/>
            <a:ext cx="5759220" cy="2194560"/>
          </a:xfrm>
          <a:solidFill>
            <a:schemeClr val="accent2"/>
          </a:solidFill>
        </p:spPr>
        <p:txBody>
          <a:bodyPr vert="horz" lIns="91440" tIns="45720" rIns="91440" bIns="45720" rtlCol="0" anchor="t">
            <a:normAutofit/>
          </a:bodyPr>
          <a:lstStyle>
            <a:lvl1pPr marL="457200" indent="-457200" algn="l">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3" name="Oval 2"/>
          <p:cNvSpPr/>
          <p:nvPr userDrawn="1"/>
        </p:nvSpPr>
        <p:spPr>
          <a:xfrm>
            <a:off x="4723170" y="2493130"/>
            <a:ext cx="2742486" cy="2743200"/>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28957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4 Way (2)">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8134DFD-61B5-4604-B852-D73C83D7AF3B}"/>
              </a:ext>
            </a:extLst>
          </p:cNvPr>
          <p:cNvSpPr>
            <a:spLocks noGrp="1"/>
          </p:cNvSpPr>
          <p:nvPr>
            <p:ph idx="1" hasCustomPrompt="1"/>
          </p:nvPr>
        </p:nvSpPr>
        <p:spPr>
          <a:xfrm>
            <a:off x="266630"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68134DFD-61B5-4604-B852-D73C83D7AF3B}"/>
              </a:ext>
            </a:extLst>
          </p:cNvPr>
          <p:cNvSpPr>
            <a:spLocks noGrp="1"/>
          </p:cNvSpPr>
          <p:nvPr>
            <p:ph idx="18" hasCustomPrompt="1"/>
          </p:nvPr>
        </p:nvSpPr>
        <p:spPr>
          <a:xfrm>
            <a:off x="3246372"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68134DFD-61B5-4604-B852-D73C83D7AF3B}"/>
              </a:ext>
            </a:extLst>
          </p:cNvPr>
          <p:cNvSpPr>
            <a:spLocks noGrp="1"/>
          </p:cNvSpPr>
          <p:nvPr>
            <p:ph idx="19" hasCustomPrompt="1"/>
          </p:nvPr>
        </p:nvSpPr>
        <p:spPr>
          <a:xfrm>
            <a:off x="6212376"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68134DFD-61B5-4604-B852-D73C83D7AF3B}"/>
              </a:ext>
            </a:extLst>
          </p:cNvPr>
          <p:cNvSpPr>
            <a:spLocks noGrp="1"/>
          </p:cNvSpPr>
          <p:nvPr>
            <p:ph idx="20" hasCustomPrompt="1"/>
          </p:nvPr>
        </p:nvSpPr>
        <p:spPr>
          <a:xfrm>
            <a:off x="9172091"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21110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 Color - 4 Way (2)">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831F1E0-56EB-47EB-A493-391AA1E63E6D}"/>
              </a:ext>
            </a:extLst>
          </p:cNvPr>
          <p:cNvSpPr>
            <a:spLocks noGrp="1"/>
          </p:cNvSpPr>
          <p:nvPr>
            <p:ph sz="half" idx="1"/>
          </p:nvPr>
        </p:nvSpPr>
        <p:spPr>
          <a:xfrm>
            <a:off x="274248" y="2565400"/>
            <a:ext cx="2742486" cy="3539371"/>
          </a:xfrm>
          <a:solidFill>
            <a:schemeClr val="accent1"/>
          </a:solidFill>
          <a:ln>
            <a:noFill/>
          </a:ln>
        </p:spPr>
        <p:txBody>
          <a:bodyPr>
            <a:normAutofit/>
          </a:bodyPr>
          <a:lstStyle>
            <a:lvl1pPr marL="171450" indent="-171450">
              <a:buFont typeface="Wingdings" panose="05000000000000000000" pitchFamily="2" charset="2"/>
              <a:buChar char="§"/>
              <a:defRPr sz="2400">
                <a:solidFill>
                  <a:schemeClr val="bg2"/>
                </a:solidFill>
                <a:latin typeface="Helvetica"/>
                <a:cs typeface="Helvetica"/>
              </a:defRPr>
            </a:lvl1pPr>
            <a:lvl2pPr marL="628650" indent="-171450">
              <a:defRPr sz="2000">
                <a:solidFill>
                  <a:schemeClr val="bg2"/>
                </a:solidFill>
                <a:latin typeface="Helvetica"/>
                <a:cs typeface="Helvetica"/>
              </a:defRPr>
            </a:lvl2pPr>
            <a:lvl3pPr marL="1085850" indent="-171450">
              <a:buFont typeface="Lucida Grande"/>
              <a:buChar char="—"/>
              <a:defRPr sz="1800">
                <a:solidFill>
                  <a:schemeClr val="bg2"/>
                </a:solidFill>
                <a:latin typeface="Helvetica"/>
                <a:cs typeface="Helvetica"/>
              </a:defRPr>
            </a:lvl3pPr>
            <a:lvl4pPr marL="1543050" indent="-171450">
              <a:buFont typeface="Franklin Gothic Book" panose="020B0503020102020204" pitchFamily="34" charset="0"/>
              <a:buChar char="–"/>
              <a:defRPr sz="1600">
                <a:solidFill>
                  <a:schemeClr val="bg2"/>
                </a:solidFill>
                <a:latin typeface="Helvetica"/>
                <a:cs typeface="Helvetica"/>
              </a:defRPr>
            </a:lvl4pPr>
            <a:lvl5pPr marL="2000250" indent="-171450">
              <a:defRPr sz="1600">
                <a:solidFill>
                  <a:schemeClr val="bg2"/>
                </a:solidFill>
                <a:latin typeface="Helvetica"/>
                <a:cs typeface="Helvetic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73047ED1-0FC1-4CB6-91BF-4AA97D44A3A5}"/>
              </a:ext>
            </a:extLst>
          </p:cNvPr>
          <p:cNvSpPr>
            <a:spLocks noGrp="1"/>
          </p:cNvSpPr>
          <p:nvPr>
            <p:ph sz="half" idx="2"/>
          </p:nvPr>
        </p:nvSpPr>
        <p:spPr>
          <a:xfrm>
            <a:off x="3249718" y="2565401"/>
            <a:ext cx="2742486" cy="3539372"/>
          </a:xfrm>
          <a:solidFill>
            <a:schemeClr val="accent3"/>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bg1"/>
                </a:solidFill>
                <a:latin typeface="Helvetica"/>
                <a:cs typeface="Helvetica"/>
              </a:defRPr>
            </a:lvl1pPr>
            <a:lvl2pPr>
              <a:defRPr lang="en-US" sz="2000" dirty="0">
                <a:solidFill>
                  <a:schemeClr val="bg1"/>
                </a:solidFill>
                <a:latin typeface="Helvetica"/>
                <a:cs typeface="Helvetica"/>
              </a:defRPr>
            </a:lvl2pPr>
            <a:lvl3pPr marL="1143000" indent="-228600">
              <a:buFont typeface="Lucida Grande"/>
              <a:buChar char="—"/>
              <a:defRPr lang="en-US" sz="1800" dirty="0">
                <a:solidFill>
                  <a:schemeClr val="bg1"/>
                </a:solidFill>
                <a:latin typeface="Helvetica"/>
                <a:cs typeface="Helvetica"/>
              </a:defRPr>
            </a:lvl3pPr>
            <a:lvl4pPr marL="1600200" indent="-228600">
              <a:buFont typeface="Franklin Gothic Book" panose="020B0503020102020204" pitchFamily="34" charset="0"/>
              <a:buChar char="–"/>
              <a:defRPr lang="en-US" sz="1600" dirty="0">
                <a:solidFill>
                  <a:schemeClr val="bg1"/>
                </a:solidFill>
                <a:latin typeface="Helvetica"/>
                <a:cs typeface="Helvetica"/>
              </a:defRPr>
            </a:lvl4pPr>
            <a:lvl5pPr>
              <a:defRPr lang="en-US" sz="1600" dirty="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Content Placeholder 2">
            <a:extLst>
              <a:ext uri="{FF2B5EF4-FFF2-40B4-BE49-F238E27FC236}">
                <a16:creationId xmlns:a16="http://schemas.microsoft.com/office/drawing/2014/main" id="{A1637ABB-F752-41C5-9A76-BE951A725513}"/>
              </a:ext>
            </a:extLst>
          </p:cNvPr>
          <p:cNvSpPr>
            <a:spLocks noGrp="1"/>
          </p:cNvSpPr>
          <p:nvPr>
            <p:ph sz="half" idx="13"/>
          </p:nvPr>
        </p:nvSpPr>
        <p:spPr>
          <a:xfrm>
            <a:off x="6221463" y="2565401"/>
            <a:ext cx="2742486" cy="3530613"/>
          </a:xfrm>
          <a:solidFill>
            <a:schemeClr val="accent2"/>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1"/>
                </a:solidFill>
                <a:latin typeface="Helvetica"/>
                <a:cs typeface="Helvetica"/>
              </a:defRPr>
            </a:lvl1pPr>
            <a:lvl2pPr>
              <a:defRPr lang="en-US" sz="2000">
                <a:solidFill>
                  <a:schemeClr val="bg1"/>
                </a:solidFill>
                <a:latin typeface="Helvetica"/>
                <a:cs typeface="Helvetica"/>
              </a:defRPr>
            </a:lvl2pPr>
            <a:lvl3pPr marL="1143000" indent="-228600">
              <a:buFont typeface="Lucida Grande"/>
              <a:buChar char="—"/>
              <a:defRPr lang="en-US" sz="1800">
                <a:solidFill>
                  <a:schemeClr val="bg1"/>
                </a:solidFill>
                <a:latin typeface="Helvetica"/>
                <a:cs typeface="Helvetica"/>
              </a:defRPr>
            </a:lvl3pPr>
            <a:lvl4pPr marL="1600200" indent="-228600">
              <a:buFont typeface="Franklin Gothic Book" panose="020B0503020102020204" pitchFamily="34" charset="0"/>
              <a:buChar char="–"/>
              <a:defRPr lang="en-US" sz="1600">
                <a:solidFill>
                  <a:schemeClr val="bg1"/>
                </a:solidFill>
                <a:latin typeface="Helvetica"/>
                <a:cs typeface="Helvetica"/>
              </a:defRPr>
            </a:lvl4pPr>
            <a:lvl5pPr>
              <a:defRPr lang="en-US" sz="160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20" name="Content Placeholder 3">
            <a:extLst>
              <a:ext uri="{FF2B5EF4-FFF2-40B4-BE49-F238E27FC236}">
                <a16:creationId xmlns:a16="http://schemas.microsoft.com/office/drawing/2014/main" id="{B9977216-F970-481A-837D-74A9B22F72F7}"/>
              </a:ext>
            </a:extLst>
          </p:cNvPr>
          <p:cNvSpPr>
            <a:spLocks noGrp="1"/>
          </p:cNvSpPr>
          <p:nvPr>
            <p:ph sz="half" idx="14"/>
          </p:nvPr>
        </p:nvSpPr>
        <p:spPr>
          <a:xfrm>
            <a:off x="9187327" y="2565401"/>
            <a:ext cx="2742486" cy="3530613"/>
          </a:xfrm>
          <a:solidFill>
            <a:schemeClr val="accent6"/>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2"/>
                </a:solidFill>
                <a:latin typeface="Helvetica"/>
                <a:cs typeface="Helvetica"/>
              </a:defRPr>
            </a:lvl1pPr>
            <a:lvl2pPr>
              <a:defRPr lang="en-US" sz="2000">
                <a:solidFill>
                  <a:schemeClr val="bg2"/>
                </a:solidFill>
                <a:latin typeface="Helvetica"/>
                <a:cs typeface="Helvetica"/>
              </a:defRPr>
            </a:lvl2pPr>
            <a:lvl3pPr marL="1143000" indent="-228600">
              <a:buFont typeface="Lucida Grande"/>
              <a:buChar char="—"/>
              <a:defRPr lang="en-US" sz="1800">
                <a:solidFill>
                  <a:schemeClr val="bg2"/>
                </a:solidFill>
                <a:latin typeface="Helvetica"/>
                <a:cs typeface="Helvetica"/>
              </a:defRPr>
            </a:lvl3pPr>
            <a:lvl4pPr marL="1600200" indent="-228600">
              <a:buFont typeface="Franklin Gothic Book" panose="020B0503020102020204" pitchFamily="34" charset="0"/>
              <a:buChar char="–"/>
              <a:defRPr lang="en-US" sz="1600">
                <a:solidFill>
                  <a:schemeClr val="bg2"/>
                </a:solidFill>
                <a:latin typeface="Helvetica"/>
                <a:cs typeface="Helvetica"/>
              </a:defRPr>
            </a:lvl4pPr>
            <a:lvl5pPr>
              <a:defRPr lang="en-US" sz="1600">
                <a:solidFill>
                  <a:schemeClr val="bg2"/>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31" name="Content Placeholder 2">
            <a:extLst>
              <a:ext uri="{FF2B5EF4-FFF2-40B4-BE49-F238E27FC236}">
                <a16:creationId xmlns:a16="http://schemas.microsoft.com/office/drawing/2014/main" id="{4831F1E0-56EB-47EB-A493-391AA1E63E6D}"/>
              </a:ext>
            </a:extLst>
          </p:cNvPr>
          <p:cNvSpPr>
            <a:spLocks noGrp="1"/>
          </p:cNvSpPr>
          <p:nvPr>
            <p:ph sz="half" idx="15" hasCustomPrompt="1"/>
          </p:nvPr>
        </p:nvSpPr>
        <p:spPr>
          <a:xfrm>
            <a:off x="274248" y="1706638"/>
            <a:ext cx="2742486" cy="701196"/>
          </a:xfrm>
          <a:solidFill>
            <a:schemeClr val="accent1"/>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2" name="Content Placeholder 2">
            <a:extLst>
              <a:ext uri="{FF2B5EF4-FFF2-40B4-BE49-F238E27FC236}">
                <a16:creationId xmlns:a16="http://schemas.microsoft.com/office/drawing/2014/main" id="{4831F1E0-56EB-47EB-A493-391AA1E63E6D}"/>
              </a:ext>
            </a:extLst>
          </p:cNvPr>
          <p:cNvSpPr>
            <a:spLocks noGrp="1"/>
          </p:cNvSpPr>
          <p:nvPr>
            <p:ph sz="half" idx="16" hasCustomPrompt="1"/>
          </p:nvPr>
        </p:nvSpPr>
        <p:spPr>
          <a:xfrm>
            <a:off x="3249718" y="1704044"/>
            <a:ext cx="2742486" cy="701196"/>
          </a:xfrm>
          <a:solidFill>
            <a:schemeClr val="accent3"/>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3" name="Content Placeholder 2">
            <a:extLst>
              <a:ext uri="{FF2B5EF4-FFF2-40B4-BE49-F238E27FC236}">
                <a16:creationId xmlns:a16="http://schemas.microsoft.com/office/drawing/2014/main" id="{4831F1E0-56EB-47EB-A493-391AA1E63E6D}"/>
              </a:ext>
            </a:extLst>
          </p:cNvPr>
          <p:cNvSpPr>
            <a:spLocks noGrp="1"/>
          </p:cNvSpPr>
          <p:nvPr>
            <p:ph sz="half" idx="17" hasCustomPrompt="1"/>
          </p:nvPr>
        </p:nvSpPr>
        <p:spPr>
          <a:xfrm>
            <a:off x="6221463" y="1704044"/>
            <a:ext cx="2742486" cy="701196"/>
          </a:xfrm>
          <a:solidFill>
            <a:schemeClr val="accent2"/>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4" name="Content Placeholder 2">
            <a:extLst>
              <a:ext uri="{FF2B5EF4-FFF2-40B4-BE49-F238E27FC236}">
                <a16:creationId xmlns:a16="http://schemas.microsoft.com/office/drawing/2014/main" id="{4831F1E0-56EB-47EB-A493-391AA1E63E6D}"/>
              </a:ext>
            </a:extLst>
          </p:cNvPr>
          <p:cNvSpPr>
            <a:spLocks noGrp="1"/>
          </p:cNvSpPr>
          <p:nvPr>
            <p:ph sz="half" idx="18" hasCustomPrompt="1"/>
          </p:nvPr>
        </p:nvSpPr>
        <p:spPr>
          <a:xfrm>
            <a:off x="9187327" y="1704044"/>
            <a:ext cx="2742486" cy="701196"/>
          </a:xfrm>
          <a:solidFill>
            <a:schemeClr val="accent6"/>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27"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8717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3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4022312" cy="823912"/>
          </a:xfrm>
          <a:prstGeom prst="homePlate">
            <a:avLst/>
          </a:prstGeom>
          <a:solidFill>
            <a:schemeClr val="accent1"/>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4">
            <a:extLst>
              <a:ext uri="{FF2B5EF4-FFF2-40B4-BE49-F238E27FC236}">
                <a16:creationId xmlns:a16="http://schemas.microsoft.com/office/drawing/2014/main" id="{873F915F-6F43-4778-BE3A-7B8AE0E20BC1}"/>
              </a:ext>
            </a:extLst>
          </p:cNvPr>
          <p:cNvSpPr>
            <a:spLocks noGrp="1"/>
          </p:cNvSpPr>
          <p:nvPr>
            <p:ph type="body" sz="quarter" idx="3"/>
          </p:nvPr>
        </p:nvSpPr>
        <p:spPr>
          <a:xfrm>
            <a:off x="4083257" y="1705498"/>
            <a:ext cx="4022312" cy="823912"/>
          </a:xfrm>
          <a:prstGeom prst="chevron">
            <a:avLst/>
          </a:prstGeom>
          <a:solidFill>
            <a:schemeClr val="accent3"/>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7907500" y="1705498"/>
            <a:ext cx="4022312" cy="823912"/>
          </a:xfrm>
          <a:prstGeom prst="chevron">
            <a:avLst/>
          </a:prstGeom>
          <a:solidFill>
            <a:schemeClr val="accent2"/>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7049E206-2B30-40E5-A110-B25900919890}"/>
              </a:ext>
            </a:extLst>
          </p:cNvPr>
          <p:cNvSpPr>
            <a:spLocks noGrp="1"/>
          </p:cNvSpPr>
          <p:nvPr>
            <p:ph idx="14" hasCustomPrompt="1"/>
          </p:nvPr>
        </p:nvSpPr>
        <p:spPr>
          <a:xfrm>
            <a:off x="266631" y="2601324"/>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3" name="Content Placeholder 2">
            <a:extLst>
              <a:ext uri="{FF2B5EF4-FFF2-40B4-BE49-F238E27FC236}">
                <a16:creationId xmlns:a16="http://schemas.microsoft.com/office/drawing/2014/main" id="{7049E206-2B30-40E5-A110-B25900919890}"/>
              </a:ext>
            </a:extLst>
          </p:cNvPr>
          <p:cNvSpPr>
            <a:spLocks noGrp="1"/>
          </p:cNvSpPr>
          <p:nvPr>
            <p:ph idx="18" hasCustomPrompt="1"/>
          </p:nvPr>
        </p:nvSpPr>
        <p:spPr>
          <a:xfrm>
            <a:off x="4087298"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Content Placeholder 2">
            <a:extLst>
              <a:ext uri="{FF2B5EF4-FFF2-40B4-BE49-F238E27FC236}">
                <a16:creationId xmlns:a16="http://schemas.microsoft.com/office/drawing/2014/main" id="{7049E206-2B30-40E5-A110-B25900919890}"/>
              </a:ext>
            </a:extLst>
          </p:cNvPr>
          <p:cNvSpPr>
            <a:spLocks noGrp="1"/>
          </p:cNvSpPr>
          <p:nvPr>
            <p:ph idx="19" hasCustomPrompt="1"/>
          </p:nvPr>
        </p:nvSpPr>
        <p:spPr>
          <a:xfrm>
            <a:off x="7907500"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18172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4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3100494" cy="823912"/>
          </a:xfrm>
          <a:prstGeom prst="homePlate">
            <a:avLst/>
          </a:prstGeom>
          <a:solidFill>
            <a:schemeClr val="accent1"/>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8829318" y="1705498"/>
            <a:ext cx="3100494" cy="823912"/>
          </a:xfrm>
          <a:prstGeom prst="chevron">
            <a:avLst/>
          </a:prstGeom>
          <a:solidFill>
            <a:schemeClr val="accent2"/>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Text Placeholder 4">
            <a:extLst>
              <a:ext uri="{FF2B5EF4-FFF2-40B4-BE49-F238E27FC236}">
                <a16:creationId xmlns:a16="http://schemas.microsoft.com/office/drawing/2014/main" id="{D30EC251-70DB-4739-B109-57388672BC7F}"/>
              </a:ext>
            </a:extLst>
          </p:cNvPr>
          <p:cNvSpPr>
            <a:spLocks noGrp="1"/>
          </p:cNvSpPr>
          <p:nvPr>
            <p:ph type="body" sz="quarter" idx="16"/>
          </p:nvPr>
        </p:nvSpPr>
        <p:spPr>
          <a:xfrm>
            <a:off x="5969841" y="1705498"/>
            <a:ext cx="3100494" cy="823912"/>
          </a:xfrm>
          <a:prstGeom prst="chevron">
            <a:avLst/>
          </a:prstGeom>
          <a:solidFill>
            <a:schemeClr val="accent6"/>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Text Placeholder 4">
            <a:extLst>
              <a:ext uri="{FF2B5EF4-FFF2-40B4-BE49-F238E27FC236}">
                <a16:creationId xmlns:a16="http://schemas.microsoft.com/office/drawing/2014/main" id="{41FE1D0E-5ED9-454D-AA79-C0A415CEB232}"/>
              </a:ext>
            </a:extLst>
          </p:cNvPr>
          <p:cNvSpPr>
            <a:spLocks noGrp="1"/>
          </p:cNvSpPr>
          <p:nvPr>
            <p:ph type="body" sz="quarter" idx="18"/>
          </p:nvPr>
        </p:nvSpPr>
        <p:spPr>
          <a:xfrm>
            <a:off x="3130479" y="1705498"/>
            <a:ext cx="3100494" cy="823912"/>
          </a:xfrm>
          <a:prstGeom prst="chevron">
            <a:avLst/>
          </a:prstGeom>
          <a:solidFill>
            <a:schemeClr val="accent3"/>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2F0E6340-FECA-4E05-ADCE-0B6B63725256}"/>
              </a:ext>
            </a:extLst>
          </p:cNvPr>
          <p:cNvSpPr>
            <a:spLocks noGrp="1"/>
          </p:cNvSpPr>
          <p:nvPr>
            <p:ph idx="14" hasCustomPrompt="1"/>
          </p:nvPr>
        </p:nvSpPr>
        <p:spPr>
          <a:xfrm>
            <a:off x="266632"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5" name="Content Placeholder 2">
            <a:extLst>
              <a:ext uri="{FF2B5EF4-FFF2-40B4-BE49-F238E27FC236}">
                <a16:creationId xmlns:a16="http://schemas.microsoft.com/office/drawing/2014/main" id="{2F0E6340-FECA-4E05-ADCE-0B6B63725256}"/>
              </a:ext>
            </a:extLst>
          </p:cNvPr>
          <p:cNvSpPr>
            <a:spLocks noGrp="1"/>
          </p:cNvSpPr>
          <p:nvPr>
            <p:ph idx="22" hasCustomPrompt="1"/>
          </p:nvPr>
        </p:nvSpPr>
        <p:spPr>
          <a:xfrm>
            <a:off x="3130479"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5" name="Content Placeholder 2">
            <a:extLst>
              <a:ext uri="{FF2B5EF4-FFF2-40B4-BE49-F238E27FC236}">
                <a16:creationId xmlns:a16="http://schemas.microsoft.com/office/drawing/2014/main" id="{2F0E6340-FECA-4E05-ADCE-0B6B63725256}"/>
              </a:ext>
            </a:extLst>
          </p:cNvPr>
          <p:cNvSpPr>
            <a:spLocks noGrp="1"/>
          </p:cNvSpPr>
          <p:nvPr>
            <p:ph idx="23" hasCustomPrompt="1"/>
          </p:nvPr>
        </p:nvSpPr>
        <p:spPr>
          <a:xfrm>
            <a:off x="5969841"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6" name="Content Placeholder 2">
            <a:extLst>
              <a:ext uri="{FF2B5EF4-FFF2-40B4-BE49-F238E27FC236}">
                <a16:creationId xmlns:a16="http://schemas.microsoft.com/office/drawing/2014/main" id="{2F0E6340-FECA-4E05-ADCE-0B6B63725256}"/>
              </a:ext>
            </a:extLst>
          </p:cNvPr>
          <p:cNvSpPr>
            <a:spLocks noGrp="1"/>
          </p:cNvSpPr>
          <p:nvPr>
            <p:ph idx="24" hasCustomPrompt="1"/>
          </p:nvPr>
        </p:nvSpPr>
        <p:spPr>
          <a:xfrm>
            <a:off x="8829318"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81350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059ED789-0195-42A2-8612-EF664C5F8422}"/>
              </a:ext>
            </a:extLst>
          </p:cNvPr>
          <p:cNvSpPr>
            <a:spLocks noGrp="1"/>
          </p:cNvSpPr>
          <p:nvPr>
            <p:ph type="tbl" sz="quarter" idx="13"/>
          </p:nvPr>
        </p:nvSpPr>
        <p:spPr>
          <a:xfrm>
            <a:off x="274566" y="2504966"/>
            <a:ext cx="11655564" cy="3496148"/>
          </a:xfrm>
        </p:spPr>
        <p:txBody>
          <a:bodyPr>
            <a:normAutofit/>
          </a:bodyPr>
          <a:lstStyle>
            <a:lvl1pPr marL="0" indent="0">
              <a:buNone/>
              <a:defRPr sz="2400">
                <a:solidFill>
                  <a:schemeClr val="tx1"/>
                </a:solidFill>
                <a:latin typeface="Helvetica"/>
                <a:cs typeface="Helvetica"/>
              </a:defRPr>
            </a:lvl1pPr>
          </a:lstStyle>
          <a:p>
            <a:endParaRPr lang="en-US"/>
          </a:p>
        </p:txBody>
      </p:sp>
      <p:sp>
        <p:nvSpPr>
          <p:cNvPr id="12"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946659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58643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000"/>
            <a:ext cx="12188825"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91697"/>
            <a:ext cx="11655564" cy="968375"/>
          </a:xfrm>
        </p:spPr>
        <p:txBody>
          <a:bodyPr/>
          <a:lstStyle>
            <a:lvl1pPr algn="l">
              <a:defRPr>
                <a:solidFill>
                  <a:srgbClr val="1F4E79"/>
                </a:solidFill>
                <a:latin typeface="Helvetica"/>
                <a:cs typeface="Helvetica"/>
              </a:defRPr>
            </a:lvl1pPr>
          </a:lstStyle>
          <a:p>
            <a:r>
              <a:rPr lang="en-US" dirty="0"/>
              <a:t>Click to edit slide title</a:t>
            </a:r>
          </a:p>
        </p:txBody>
      </p:sp>
      <p:sp>
        <p:nvSpPr>
          <p:cNvPr id="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0564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E8CCB07-84B4-407C-9DFC-788F469DCF43}"/>
              </a:ext>
            </a:extLst>
          </p:cNvPr>
          <p:cNvSpPr>
            <a:spLocks noGrp="1"/>
          </p:cNvSpPr>
          <p:nvPr>
            <p:ph type="pic" sz="quarter" idx="13"/>
          </p:nvPr>
        </p:nvSpPr>
        <p:spPr>
          <a:xfrm>
            <a:off x="7370430" y="1699172"/>
            <a:ext cx="4805698" cy="4388070"/>
          </a:xfrm>
        </p:spPr>
        <p:txBody>
          <a:bodyPr/>
          <a:lstStyle/>
          <a:p>
            <a:endParaRPr lang="en-US"/>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368D8FBB-53E7-40F5-A876-38D76992E13C}"/>
              </a:ext>
            </a:extLst>
          </p:cNvPr>
          <p:cNvSpPr>
            <a:spLocks noGrp="1"/>
          </p:cNvSpPr>
          <p:nvPr>
            <p:ph idx="14" hasCustomPrompt="1"/>
          </p:nvPr>
        </p:nvSpPr>
        <p:spPr>
          <a:xfrm>
            <a:off x="266631" y="1952259"/>
            <a:ext cx="6868432" cy="413498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37943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0E42AF9-9390-408F-ABD8-197FF0A2DFD2}"/>
              </a:ext>
            </a:extLst>
          </p:cNvPr>
          <p:cNvSpPr>
            <a:spLocks noGrp="1"/>
          </p:cNvSpPr>
          <p:nvPr>
            <p:ph type="pic" sz="quarter" idx="13"/>
          </p:nvPr>
        </p:nvSpPr>
        <p:spPr>
          <a:xfrm>
            <a:off x="1" y="1694807"/>
            <a:ext cx="4800936" cy="4436228"/>
          </a:xfrm>
        </p:spPr>
        <p:txBody>
          <a:bodyPr/>
          <a:lstStyle/>
          <a:p>
            <a:endParaRPr lang="en-US"/>
          </a:p>
        </p:txBody>
      </p:sp>
      <p:sp>
        <p:nvSpPr>
          <p:cNvPr id="12" name="Content Placeholder 2">
            <a:extLst>
              <a:ext uri="{FF2B5EF4-FFF2-40B4-BE49-F238E27FC236}">
                <a16:creationId xmlns:a16="http://schemas.microsoft.com/office/drawing/2014/main" id="{368D8FBB-53E7-40F5-A876-38D76992E13C}"/>
              </a:ext>
            </a:extLst>
          </p:cNvPr>
          <p:cNvSpPr>
            <a:spLocks noGrp="1"/>
          </p:cNvSpPr>
          <p:nvPr>
            <p:ph idx="1" hasCustomPrompt="1"/>
          </p:nvPr>
        </p:nvSpPr>
        <p:spPr>
          <a:xfrm>
            <a:off x="5053763" y="1900144"/>
            <a:ext cx="6868432" cy="423964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06901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Background - SafeTrack">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520700"/>
            <a:ext cx="12188825" cy="4924425"/>
          </a:xfrm>
          <a:prstGeom prst="rect">
            <a:avLst/>
          </a:prstGeom>
        </p:spPr>
      </p:pic>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2908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03020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Background - SafeTrack">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266631" y="6370256"/>
            <a:ext cx="2742486"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fld id="{AF2CA16C-8021-4560-94C7-08480641F32A}" type="slidenum">
              <a:rPr lang="en-US" smtClean="0"/>
              <a:pPr/>
              <a:t>‹#›</a:t>
            </a:fld>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pic>
        <p:nvPicPr>
          <p:cNvPr id="12" name="Picture 11" descr="Metro_BlackwTransparent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Tree>
    <p:extLst>
      <p:ext uri="{BB962C8B-B14F-4D97-AF65-F5344CB8AC3E}">
        <p14:creationId xmlns:p14="http://schemas.microsoft.com/office/powerpoint/2010/main" val="1146805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Background - ELE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5300"/>
            <a:ext cx="12188825" cy="5114925"/>
          </a:xfrm>
          <a:prstGeom prst="rect">
            <a:avLst/>
          </a:prstGeom>
        </p:spPr>
      </p:pic>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3670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724249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BBFD-8D28-4C0D-8385-13B3F15CC297}"/>
              </a:ext>
            </a:extLst>
          </p:cNvPr>
          <p:cNvSpPr>
            <a:spLocks noGrp="1"/>
          </p:cNvSpPr>
          <p:nvPr>
            <p:ph type="title" hasCustomPrompt="1"/>
          </p:nvPr>
        </p:nvSpPr>
        <p:spPr>
          <a:xfrm>
            <a:off x="1420216" y="1709739"/>
            <a:ext cx="9924279" cy="2852737"/>
          </a:xfrm>
        </p:spPr>
        <p:txBody>
          <a:bodyPr anchor="b">
            <a:normAutofit/>
          </a:bodyPr>
          <a:lstStyle>
            <a:lvl1pPr>
              <a:defRPr lang="en-US" sz="4400" kern="1200" dirty="0">
                <a:solidFill>
                  <a:srgbClr val="1F4E79"/>
                </a:solidFill>
                <a:latin typeface="Helvetica"/>
                <a:ea typeface="+mj-ea"/>
                <a:cs typeface="Helvetica"/>
              </a:defRPr>
            </a:lvl1pPr>
          </a:lstStyle>
          <a:p>
            <a:r>
              <a:rPr lang="en-US" dirty="0"/>
              <a:t>Resources</a:t>
            </a:r>
          </a:p>
        </p:txBody>
      </p:sp>
      <p:sp>
        <p:nvSpPr>
          <p:cNvPr id="3" name="Text Placeholder 2">
            <a:extLst>
              <a:ext uri="{FF2B5EF4-FFF2-40B4-BE49-F238E27FC236}">
                <a16:creationId xmlns:a16="http://schemas.microsoft.com/office/drawing/2014/main" id="{DBC88A11-D0F3-4EB3-964A-BAE17125CD26}"/>
              </a:ext>
            </a:extLst>
          </p:cNvPr>
          <p:cNvSpPr>
            <a:spLocks noGrp="1"/>
          </p:cNvSpPr>
          <p:nvPr>
            <p:ph type="body" idx="1"/>
          </p:nvPr>
        </p:nvSpPr>
        <p:spPr>
          <a:xfrm>
            <a:off x="1420216" y="4589464"/>
            <a:ext cx="9924279" cy="1500187"/>
          </a:xfrm>
        </p:spPr>
        <p:txBody>
          <a:bodyPr>
            <a:normAutofit/>
          </a:bodyPr>
          <a:lstStyle>
            <a:lvl1pPr marL="0" indent="0">
              <a:buNone/>
              <a:defRPr sz="2000">
                <a:solidFill>
                  <a:schemeClr val="tx2">
                    <a:lumMod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5DD48FC8-FB1D-4887-A003-74B1D6F33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731" y="3571277"/>
            <a:ext cx="864485" cy="1018186"/>
          </a:xfrm>
          <a:prstGeom prst="rect">
            <a:avLst/>
          </a:prstGeom>
        </p:spPr>
      </p:pic>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558591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4527"/>
            <a:ext cx="12188825" cy="5181600"/>
          </a:xfrm>
          <a:prstGeom prst="rect">
            <a:avLst/>
          </a:prstGeom>
        </p:spPr>
      </p:pic>
      <p:sp>
        <p:nvSpPr>
          <p:cNvPr id="7" name="Title 1"/>
          <p:cNvSpPr>
            <a:spLocks noGrp="1"/>
          </p:cNvSpPr>
          <p:nvPr>
            <p:ph type="ctrTitle" hasCustomPrompt="1"/>
          </p:nvPr>
        </p:nvSpPr>
        <p:spPr>
          <a:xfrm>
            <a:off x="1523603" y="1122363"/>
            <a:ext cx="9141619" cy="2387600"/>
          </a:xfrm>
          <a:prstGeom prst="rect">
            <a:avLst/>
          </a:prstGeom>
        </p:spPr>
        <p:txBody>
          <a:bodyPr anchor="b"/>
          <a:lstStyle>
            <a:lvl1pPr algn="ctr">
              <a:defRPr sz="6000" baseline="0">
                <a:solidFill>
                  <a:schemeClr val="accent1"/>
                </a:solidFill>
              </a:defRPr>
            </a:lvl1pPr>
          </a:lstStyle>
          <a:p>
            <a:r>
              <a:rPr lang="en-US" dirty="0"/>
              <a:t>Section Break Title</a:t>
            </a:r>
          </a:p>
        </p:txBody>
      </p:sp>
      <p:sp>
        <p:nvSpPr>
          <p:cNvPr id="8" name="Subtitle 2"/>
          <p:cNvSpPr>
            <a:spLocks noGrp="1"/>
          </p:cNvSpPr>
          <p:nvPr>
            <p:ph type="subTitle" idx="1" hasCustomPrompt="1"/>
          </p:nvPr>
        </p:nvSpPr>
        <p:spPr>
          <a:xfrm>
            <a:off x="1523603" y="3711389"/>
            <a:ext cx="9141619" cy="1196788"/>
          </a:xfrm>
          <a:prstGeom prst="rect">
            <a:avLst/>
          </a:prstGeom>
        </p:spPr>
        <p:txBody>
          <a:bodyPr/>
          <a:lstStyle>
            <a:lvl1pPr marL="0" indent="0" algn="ctr">
              <a:buNone/>
              <a:defRPr sz="2400">
                <a:solidFill>
                  <a:schemeClr val="accent1"/>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spc="0" dirty="0"/>
              <a:t>SUBHEAD</a:t>
            </a:r>
            <a:r>
              <a:rPr lang="en-US" sz="2400" spc="0" baseline="0" dirty="0"/>
              <a:t> FOR SECTION</a:t>
            </a:r>
            <a:endParaRPr lang="en-US" sz="2400" spc="0" dirty="0"/>
          </a:p>
        </p:txBody>
      </p:sp>
    </p:spTree>
    <p:extLst>
      <p:ext uri="{BB962C8B-B14F-4D97-AF65-F5344CB8AC3E}">
        <p14:creationId xmlns:p14="http://schemas.microsoft.com/office/powerpoint/2010/main" val="132541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0700"/>
            <a:ext cx="12188825"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01997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pic>
        <p:nvPicPr>
          <p:cNvPr id="3" name="Picture 2" descr="Bus.jpg"/>
          <p:cNvPicPr>
            <a:picLocks noChangeAspect="1"/>
          </p:cNvPicPr>
          <p:nvPr userDrawn="1"/>
        </p:nvPicPr>
        <p:blipFill rotWithShape="1">
          <a:blip r:embed="rId2">
            <a:extLst>
              <a:ext uri="{28A0092B-C50C-407E-A947-70E740481C1C}">
                <a14:useLocalDpi xmlns:a14="http://schemas.microsoft.com/office/drawing/2010/main" val="0"/>
              </a:ext>
            </a:extLst>
          </a:blip>
          <a:srcRect t="10650" b="8793"/>
          <a:stretch/>
        </p:blipFill>
        <p:spPr>
          <a:xfrm>
            <a:off x="0" y="508001"/>
            <a:ext cx="12188825" cy="55245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1482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mple Text with Log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7"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5870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Text with System Map">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0" y="1707446"/>
            <a:ext cx="639694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6028" y="954111"/>
            <a:ext cx="5056095" cy="5056095"/>
          </a:xfrm>
          <a:prstGeom prst="rect">
            <a:avLst/>
          </a:prstGeom>
        </p:spPr>
      </p:pic>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71085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Text with Top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chemeClr val="accent1"/>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2"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2568969"/>
            <a:ext cx="11655564"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950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Text with Bottom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4984982"/>
            <a:ext cx="11663182" cy="1060845"/>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8"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1587501"/>
            <a:ext cx="11655564" cy="44953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12085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2568969"/>
            <a:ext cx="5718542"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2568968"/>
            <a:ext cx="5720411"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057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353" y="693458"/>
            <a:ext cx="10969943" cy="1143000"/>
          </a:xfrm>
          <a:prstGeom prst="rect">
            <a:avLst/>
          </a:prstGeom>
        </p:spPr>
        <p:txBody>
          <a:bodyPr vert="horz" lIns="121893" tIns="60947" rIns="121893" bIns="60947" rtlCol="0" anchor="ctr">
            <a:normAutofit/>
          </a:bodyPr>
          <a:lstStyle/>
          <a:p>
            <a:r>
              <a:rPr lang="en-US" dirty="0"/>
              <a:t>Click to edit Master title style</a:t>
            </a:r>
          </a:p>
        </p:txBody>
      </p:sp>
      <p:sp>
        <p:nvSpPr>
          <p:cNvPr id="3" name="Text Placeholder 2"/>
          <p:cNvSpPr>
            <a:spLocks noGrp="1"/>
          </p:cNvSpPr>
          <p:nvPr>
            <p:ph type="body" idx="1"/>
          </p:nvPr>
        </p:nvSpPr>
        <p:spPr>
          <a:xfrm>
            <a:off x="380353" y="2019020"/>
            <a:ext cx="10969943" cy="4525963"/>
          </a:xfrm>
          <a:prstGeom prst="rect">
            <a:avLst/>
          </a:prstGeom>
        </p:spPr>
        <p:txBody>
          <a:bodyPr vert="horz" lIns="121893" tIns="60947" rIns="121893" bIns="609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a:extLst>
              <a:ext uri="{FF2B5EF4-FFF2-40B4-BE49-F238E27FC236}">
                <a16:creationId xmlns:a16="http://schemas.microsoft.com/office/drawing/2014/main" id="{A2CA5F78-FC42-403B-A200-4676BD44B143}"/>
              </a:ext>
            </a:extLst>
          </p:cNvPr>
          <p:cNvSpPr txBox="1">
            <a:spLocks/>
          </p:cNvSpPr>
          <p:nvPr userDrawn="1"/>
        </p:nvSpPr>
        <p:spPr>
          <a:xfrm>
            <a:off x="380353" y="6370255"/>
            <a:ext cx="2743200" cy="365125"/>
          </a:xfrm>
          <a:prstGeom prst="rect">
            <a:avLst/>
          </a:prstGeom>
        </p:spPr>
        <p:txBody>
          <a:bodyPr vert="horz" lIns="91440" tIns="45720" rIns="91440" bIns="45720" rtlCol="0" anchor="ctr"/>
          <a:lstStyle>
            <a:defPPr>
              <a:defRPr lang="en-US"/>
            </a:defPPr>
            <a:lvl1pPr marL="0" algn="l" defTabSz="609468" rtl="0" eaLnBrk="1" latinLnBrk="0" hangingPunct="1">
              <a:defRPr sz="900" kern="1200">
                <a:solidFill>
                  <a:schemeClr val="tx1">
                    <a:tint val="75000"/>
                  </a:schemeClr>
                </a:solidFill>
                <a:latin typeface="Helvetica"/>
                <a:ea typeface="+mn-ea"/>
                <a:cs typeface="Helvetica"/>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a:lstStyle>
          <a:p>
            <a:fld id="{AF2CA16C-8021-4560-94C7-08480641F32A}" type="slidenum">
              <a:rPr lang="en-US" smtClean="0"/>
              <a:pPr/>
              <a:t>‹#›</a:t>
            </a:fld>
            <a:endParaRPr lang="en-US" dirty="0"/>
          </a:p>
        </p:txBody>
      </p:sp>
      <p:pic>
        <p:nvPicPr>
          <p:cNvPr id="4" name="Picture 3" descr="Metro_BlackwTransparentM.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
        <p:nvSpPr>
          <p:cNvPr id="5" name="Rectangle 4"/>
          <p:cNvSpPr/>
          <p:nvPr userDrawn="1"/>
        </p:nvSpPr>
        <p:spPr>
          <a:xfrm>
            <a:off x="-1" y="-1"/>
            <a:ext cx="12188825" cy="469901"/>
          </a:xfrm>
          <a:prstGeom prst="rect">
            <a:avLst/>
          </a:prstGeom>
          <a:solidFill>
            <a:schemeClr val="bg1">
              <a:lumMod val="65000"/>
            </a:schemeClr>
          </a:solidFill>
          <a:ln>
            <a:noFill/>
          </a:ln>
          <a:effectLst>
            <a:outerShdw blurRad="53975"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6D3429B-06AA-4423-BD84-DED5703BB86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27900" y="6294040"/>
            <a:ext cx="1235413" cy="501886"/>
          </a:xfrm>
          <a:prstGeom prst="rect">
            <a:avLst/>
          </a:prstGeom>
        </p:spPr>
      </p:pic>
      <p:sp>
        <p:nvSpPr>
          <p:cNvPr id="10" name="Footer Placeholder 4">
            <a:extLst>
              <a:ext uri="{FF2B5EF4-FFF2-40B4-BE49-F238E27FC236}">
                <a16:creationId xmlns:a16="http://schemas.microsoft.com/office/drawing/2014/main" id="{61389BA1-B6B7-4B4C-BDE4-13BC3BB229CD}"/>
              </a:ext>
            </a:extLst>
          </p:cNvPr>
          <p:cNvSpPr>
            <a:spLocks noGrp="1"/>
          </p:cNvSpPr>
          <p:nvPr>
            <p:ph type="ftr" sz="quarter" idx="3"/>
          </p:nvPr>
        </p:nvSpPr>
        <p:spPr>
          <a:xfrm>
            <a:off x="4037549" y="6456935"/>
            <a:ext cx="4113728" cy="365125"/>
          </a:xfrm>
          <a:prstGeom prst="rect">
            <a:avLst/>
          </a:prstGeom>
        </p:spPr>
        <p:txBody>
          <a:bodyPr vert="horz" lIns="91440" tIns="45720" rIns="91440" bIns="45720" rtlCol="0" anchor="ctr"/>
          <a:lstStyle>
            <a:lvl1pPr algn="ctr">
              <a:defRPr sz="900">
                <a:solidFill>
                  <a:schemeClr val="tx1">
                    <a:tint val="75000"/>
                  </a:schemeClr>
                </a:solidFill>
                <a:latin typeface="Helvetica"/>
                <a:cs typeface="Helvetica"/>
              </a:defRPr>
            </a:lvl1pPr>
          </a:lstStyle>
          <a:p>
            <a:r>
              <a:rPr lang="en-US"/>
              <a:t>WASHINGTON METROPOLITAN AREA TRANSIT AUTHORITY</a:t>
            </a:r>
            <a:endParaRPr lang="en-US" dirty="0"/>
          </a:p>
        </p:txBody>
      </p:sp>
    </p:spTree>
    <p:extLst>
      <p:ext uri="{BB962C8B-B14F-4D97-AF65-F5344CB8AC3E}">
        <p14:creationId xmlns:p14="http://schemas.microsoft.com/office/powerpoint/2010/main" val="46183949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94"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95" r:id="rId23"/>
    <p:sldLayoutId id="2147483671" r:id="rId24"/>
    <p:sldLayoutId id="2147483672" r:id="rId25"/>
    <p:sldLayoutId id="2147483673" r:id="rId26"/>
  </p:sldLayoutIdLst>
  <p:txStyles>
    <p:titleStyle>
      <a:lvl1pPr algn="l" defTabSz="609468" rtl="0" eaLnBrk="1" latinLnBrk="0" hangingPunct="1">
        <a:spcBef>
          <a:spcPct val="0"/>
        </a:spcBef>
        <a:buNone/>
        <a:defRPr sz="4400" kern="1200">
          <a:solidFill>
            <a:schemeClr val="tx1"/>
          </a:solidFill>
          <a:latin typeface="Helvetica"/>
          <a:ea typeface="+mj-ea"/>
          <a:cs typeface="Helvetica"/>
        </a:defRPr>
      </a:lvl1pPr>
    </p:titleStyle>
    <p:body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Ethics Exercise</a:t>
            </a:r>
            <a:endParaRPr lang="en-US" dirty="0"/>
          </a:p>
        </p:txBody>
      </p:sp>
      <p:sp>
        <p:nvSpPr>
          <p:cNvPr id="6" name="Text Placeholder 5"/>
          <p:cNvSpPr>
            <a:spLocks noGrp="1"/>
          </p:cNvSpPr>
          <p:nvPr>
            <p:ph type="body" sz="quarter" idx="10"/>
          </p:nvPr>
        </p:nvSpPr>
        <p:spPr>
          <a:xfrm>
            <a:off x="599766" y="3448422"/>
            <a:ext cx="5121957" cy="900112"/>
          </a:xfrm>
        </p:spPr>
        <p:txBody>
          <a:bodyPr vert="horz" lIns="121893" tIns="60947" rIns="121893" bIns="60947" rtlCol="0" anchor="t">
            <a:normAutofit/>
          </a:bodyPr>
          <a:lstStyle/>
          <a:p>
            <a:r>
              <a:rPr lang="en-US" dirty="0"/>
              <a:t>EnoMAX 2019 Exercise</a:t>
            </a:r>
          </a:p>
        </p:txBody>
      </p:sp>
      <p:sp>
        <p:nvSpPr>
          <p:cNvPr id="7" name="Text Placeholder 6"/>
          <p:cNvSpPr>
            <a:spLocks noGrp="1"/>
          </p:cNvSpPr>
          <p:nvPr>
            <p:ph type="body" sz="quarter" idx="11"/>
          </p:nvPr>
        </p:nvSpPr>
        <p:spPr/>
        <p:txBody>
          <a:bodyPr>
            <a:normAutofit/>
          </a:bodyPr>
          <a:lstStyle/>
          <a:p>
            <a:r>
              <a:rPr lang="en-US" dirty="0"/>
              <a:t>Kevin Coyne</a:t>
            </a:r>
          </a:p>
          <a:p>
            <a:r>
              <a:rPr lang="en-US" dirty="0"/>
              <a:t>08/15/2019</a:t>
            </a:r>
          </a:p>
        </p:txBody>
      </p:sp>
      <p:sp>
        <p:nvSpPr>
          <p:cNvPr id="2" name="TextBox 1">
            <a:extLst>
              <a:ext uri="{FF2B5EF4-FFF2-40B4-BE49-F238E27FC236}">
                <a16:creationId xmlns:a16="http://schemas.microsoft.com/office/drawing/2014/main" id="{3BB1CA2E-0141-4BBD-8B03-4630496F05DC}"/>
              </a:ext>
            </a:extLst>
          </p:cNvPr>
          <p:cNvSpPr txBox="1"/>
          <p:nvPr/>
        </p:nvSpPr>
        <p:spPr>
          <a:xfrm>
            <a:off x="4988190" y="6536085"/>
            <a:ext cx="2212445" cy="253916"/>
          </a:xfrm>
          <a:prstGeom prst="rect">
            <a:avLst/>
          </a:prstGeom>
          <a:noFill/>
        </p:spPr>
        <p:txBody>
          <a:bodyPr wrap="square" rtlCol="0">
            <a:spAutoFit/>
          </a:bodyPr>
          <a:lstStyle/>
          <a:p>
            <a:r>
              <a:rPr lang="en-US" sz="1050">
                <a:solidFill>
                  <a:schemeClr val="bg2">
                    <a:lumMod val="50000"/>
                  </a:schemeClr>
                </a:solidFill>
                <a:latin typeface="Helvetica" panose="020B0604020202020204" pitchFamily="34" charset="0"/>
                <a:cs typeface="Helvetica" panose="020B0604020202020204" pitchFamily="34" charset="0"/>
              </a:rPr>
              <a:t>METRO INTERNAL USE ONLY</a:t>
            </a:r>
          </a:p>
        </p:txBody>
      </p:sp>
      <p:pic>
        <p:nvPicPr>
          <p:cNvPr id="8" name="Picture 7">
            <a:extLst>
              <a:ext uri="{FF2B5EF4-FFF2-40B4-BE49-F238E27FC236}">
                <a16:creationId xmlns:a16="http://schemas.microsoft.com/office/drawing/2014/main" id="{E59D88D5-82F6-4337-979B-22B08B95ABCD}"/>
              </a:ext>
            </a:extLst>
          </p:cNvPr>
          <p:cNvPicPr>
            <a:picLocks noChangeAspect="1"/>
          </p:cNvPicPr>
          <p:nvPr/>
        </p:nvPicPr>
        <p:blipFill rotWithShape="1">
          <a:blip r:embed="rId2"/>
          <a:srcRect l="8547" t="33315" r="8889" b="32359"/>
          <a:stretch/>
        </p:blipFill>
        <p:spPr>
          <a:xfrm>
            <a:off x="6982550" y="105266"/>
            <a:ext cx="5130363" cy="1510150"/>
          </a:xfrm>
          <a:prstGeom prst="rect">
            <a:avLst/>
          </a:prstGeom>
        </p:spPr>
      </p:pic>
    </p:spTree>
    <p:extLst>
      <p:ext uri="{BB962C8B-B14F-4D97-AF65-F5344CB8AC3E}">
        <p14:creationId xmlns:p14="http://schemas.microsoft.com/office/powerpoint/2010/main" val="376971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670F57-EE80-4AB4-81B1-275BB86F6C2C}"/>
              </a:ext>
            </a:extLst>
          </p:cNvPr>
          <p:cNvSpPr/>
          <p:nvPr/>
        </p:nvSpPr>
        <p:spPr>
          <a:xfrm>
            <a:off x="3121814" y="2428875"/>
            <a:ext cx="6222204" cy="2964656"/>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B72EE9C-BF1F-4BDE-8E8D-1A7E75B7F763}"/>
              </a:ext>
            </a:extLst>
          </p:cNvPr>
          <p:cNvSpPr>
            <a:spLocks noGrp="1"/>
          </p:cNvSpPr>
          <p:nvPr>
            <p:ph type="sldNum" sz="quarter" idx="4"/>
          </p:nvPr>
        </p:nvSpPr>
        <p:spPr/>
        <p:txBody>
          <a:bodyPr/>
          <a:lstStyle/>
          <a:p>
            <a:fld id="{AF2CA16C-8021-4560-94C7-08480641F32A}" type="slidenum">
              <a:rPr lang="en-US" smtClean="0"/>
              <a:pPr/>
              <a:t>10</a:t>
            </a:fld>
            <a:endParaRPr lang="en-US" dirty="0"/>
          </a:p>
        </p:txBody>
      </p:sp>
      <p:sp>
        <p:nvSpPr>
          <p:cNvPr id="5" name="Title 4"/>
          <p:cNvSpPr>
            <a:spLocks noGrp="1"/>
          </p:cNvSpPr>
          <p:nvPr>
            <p:ph type="title"/>
          </p:nvPr>
        </p:nvSpPr>
        <p:spPr>
          <a:xfrm>
            <a:off x="266631" y="769402"/>
            <a:ext cx="11655564" cy="968375"/>
          </a:xfrm>
        </p:spPr>
        <p:txBody>
          <a:bodyPr>
            <a:normAutofit/>
          </a:bodyPr>
          <a:lstStyle/>
          <a:p>
            <a:r>
              <a:rPr lang="en-US" dirty="0"/>
              <a:t>Putting It Together</a:t>
            </a:r>
            <a:endParaRPr lang="en-US" b="1" dirty="0">
              <a:solidFill>
                <a:schemeClr val="tx1"/>
              </a:solidFill>
            </a:endParaRPr>
          </a:p>
        </p:txBody>
      </p:sp>
      <p:sp>
        <p:nvSpPr>
          <p:cNvPr id="6" name="TextBox 5"/>
          <p:cNvSpPr txBox="1"/>
          <p:nvPr/>
        </p:nvSpPr>
        <p:spPr>
          <a:xfrm>
            <a:off x="3236002" y="1401753"/>
            <a:ext cx="184731" cy="523220"/>
          </a:xfrm>
          <a:prstGeom prst="rect">
            <a:avLst/>
          </a:prstGeom>
          <a:noFill/>
        </p:spPr>
        <p:txBody>
          <a:bodyPr wrap="none" rtlCol="0">
            <a:spAutoFit/>
          </a:bodyPr>
          <a:lstStyle/>
          <a:p>
            <a:endParaRPr lang="en-US" sz="2800"/>
          </a:p>
        </p:txBody>
      </p:sp>
      <p:sp>
        <p:nvSpPr>
          <p:cNvPr id="9" name="Text Placeholder 7"/>
          <p:cNvSpPr txBox="1">
            <a:spLocks/>
          </p:cNvSpPr>
          <p:nvPr/>
        </p:nvSpPr>
        <p:spPr>
          <a:xfrm>
            <a:off x="497778" y="98749"/>
            <a:ext cx="10549837"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
        <p:nvSpPr>
          <p:cNvPr id="34" name="Text Placeholder 7">
            <a:extLst>
              <a:ext uri="{FF2B5EF4-FFF2-40B4-BE49-F238E27FC236}">
                <a16:creationId xmlns:a16="http://schemas.microsoft.com/office/drawing/2014/main" id="{5517EA16-CC10-4ADC-8DC7-31E1F75D1FEE}"/>
              </a:ext>
            </a:extLst>
          </p:cNvPr>
          <p:cNvSpPr txBox="1">
            <a:spLocks/>
          </p:cNvSpPr>
          <p:nvPr/>
        </p:nvSpPr>
        <p:spPr>
          <a:xfrm>
            <a:off x="8661862" y="98749"/>
            <a:ext cx="3100647"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endParaRPr lang="en-US" sz="1200" dirty="0">
              <a:solidFill>
                <a:sysClr val="window" lastClr="FFFFFF"/>
              </a:solidFill>
            </a:endParaRPr>
          </a:p>
        </p:txBody>
      </p:sp>
      <p:sp>
        <p:nvSpPr>
          <p:cNvPr id="36" name="TextBox 35">
            <a:extLst>
              <a:ext uri="{FF2B5EF4-FFF2-40B4-BE49-F238E27FC236}">
                <a16:creationId xmlns:a16="http://schemas.microsoft.com/office/drawing/2014/main" id="{F9D66C06-7781-4A70-BA87-252445FE97B8}"/>
              </a:ext>
            </a:extLst>
          </p:cNvPr>
          <p:cNvSpPr txBox="1"/>
          <p:nvPr/>
        </p:nvSpPr>
        <p:spPr>
          <a:xfrm>
            <a:off x="7714213" y="166773"/>
            <a:ext cx="4464454" cy="246221"/>
          </a:xfrm>
          <a:prstGeom prst="rect">
            <a:avLst/>
          </a:prstGeom>
          <a:noFill/>
        </p:spPr>
        <p:txBody>
          <a:bodyPr wrap="square" rtlCol="0">
            <a:spAutoFit/>
          </a:bodyPr>
          <a:lstStyle/>
          <a:p>
            <a:pPr algn="r"/>
            <a:r>
              <a:rPr lang="en-US" altLang="en-US" sz="1000" dirty="0"/>
              <a:t>- From R. Kidder, How Good People Make Tough Choices (New York: Harper, 1995)</a:t>
            </a:r>
            <a:endParaRPr lang="en-US" sz="1000" b="1" dirty="0"/>
          </a:p>
        </p:txBody>
      </p:sp>
      <p:sp>
        <p:nvSpPr>
          <p:cNvPr id="23" name="Content Placeholder 4">
            <a:extLst>
              <a:ext uri="{FF2B5EF4-FFF2-40B4-BE49-F238E27FC236}">
                <a16:creationId xmlns:a16="http://schemas.microsoft.com/office/drawing/2014/main" id="{6B8BDDA0-0044-48E7-B1BA-C58A6993F750}"/>
              </a:ext>
            </a:extLst>
          </p:cNvPr>
          <p:cNvSpPr>
            <a:spLocks noGrp="1"/>
          </p:cNvSpPr>
          <p:nvPr>
            <p:ph idx="1"/>
          </p:nvPr>
        </p:nvSpPr>
        <p:spPr>
          <a:xfrm>
            <a:off x="7837692" y="3508430"/>
            <a:ext cx="1392484" cy="853946"/>
          </a:xfrm>
        </p:spPr>
        <p:txBody>
          <a:bodyPr>
            <a:normAutofit/>
          </a:bodyPr>
          <a:lstStyle/>
          <a:p>
            <a:r>
              <a:rPr lang="en-US" altLang="en-US" sz="1400" u="sng" dirty="0"/>
              <a:t>Ends</a:t>
            </a:r>
            <a:r>
              <a:rPr lang="en-US" altLang="en-US" sz="1400" dirty="0"/>
              <a:t>-based</a:t>
            </a:r>
            <a:endParaRPr lang="en-US" altLang="en-US" sz="1000" dirty="0"/>
          </a:p>
          <a:p>
            <a:r>
              <a:rPr lang="en-US" altLang="en-US" sz="1400" u="sng" dirty="0"/>
              <a:t>Rule</a:t>
            </a:r>
            <a:r>
              <a:rPr lang="en-US" altLang="en-US" sz="1400" dirty="0"/>
              <a:t>-based</a:t>
            </a:r>
          </a:p>
          <a:p>
            <a:r>
              <a:rPr lang="en-US" altLang="en-US" sz="1400" u="sng" dirty="0"/>
              <a:t>Care</a:t>
            </a:r>
            <a:r>
              <a:rPr lang="en-US" altLang="en-US" sz="1400" dirty="0"/>
              <a:t>-based</a:t>
            </a:r>
            <a:endParaRPr lang="en-US" altLang="en-US" sz="1400" b="1" dirty="0">
              <a:solidFill>
                <a:srgbClr val="0070C0"/>
              </a:solidFill>
            </a:endParaRPr>
          </a:p>
          <a:p>
            <a:pPr marL="457200" lvl="1" indent="0">
              <a:buNone/>
            </a:pPr>
            <a:endParaRPr lang="en-US" altLang="en-US" sz="1000" dirty="0"/>
          </a:p>
        </p:txBody>
      </p:sp>
      <p:grpSp>
        <p:nvGrpSpPr>
          <p:cNvPr id="8" name="Group 7">
            <a:extLst>
              <a:ext uri="{FF2B5EF4-FFF2-40B4-BE49-F238E27FC236}">
                <a16:creationId xmlns:a16="http://schemas.microsoft.com/office/drawing/2014/main" id="{13342538-7D20-447D-81DB-8C7B4C2C808D}"/>
              </a:ext>
            </a:extLst>
          </p:cNvPr>
          <p:cNvGrpSpPr/>
          <p:nvPr/>
        </p:nvGrpSpPr>
        <p:grpSpPr>
          <a:xfrm>
            <a:off x="3307419" y="2765349"/>
            <a:ext cx="3822318" cy="2339955"/>
            <a:chOff x="4021803" y="2765349"/>
            <a:chExt cx="3822318" cy="2339955"/>
          </a:xfrm>
        </p:grpSpPr>
        <p:cxnSp>
          <p:nvCxnSpPr>
            <p:cNvPr id="11" name="Straight Connector 10">
              <a:extLst>
                <a:ext uri="{FF2B5EF4-FFF2-40B4-BE49-F238E27FC236}">
                  <a16:creationId xmlns:a16="http://schemas.microsoft.com/office/drawing/2014/main" id="{7A230EE0-ACF4-4849-A6CA-F5D874E9E44F}"/>
                </a:ext>
              </a:extLst>
            </p:cNvPr>
            <p:cNvCxnSpPr/>
            <p:nvPr/>
          </p:nvCxnSpPr>
          <p:spPr>
            <a:xfrm>
              <a:off x="4021803" y="3042408"/>
              <a:ext cx="3800014" cy="0"/>
            </a:xfrm>
            <a:prstGeom prst="line">
              <a:avLst/>
            </a:prstGeom>
            <a:ln w="107950" cmpd="sng"/>
          </p:spPr>
          <p:style>
            <a:lnRef idx="2">
              <a:schemeClr val="accent1"/>
            </a:lnRef>
            <a:fillRef idx="0">
              <a:schemeClr val="accent1"/>
            </a:fillRef>
            <a:effectRef idx="1">
              <a:schemeClr val="accent1"/>
            </a:effectRef>
            <a:fontRef idx="minor">
              <a:schemeClr val="tx1"/>
            </a:fontRef>
          </p:style>
        </p:cxnSp>
        <p:sp>
          <p:nvSpPr>
            <p:cNvPr id="12" name="Isosceles Triangle 11">
              <a:extLst>
                <a:ext uri="{FF2B5EF4-FFF2-40B4-BE49-F238E27FC236}">
                  <a16:creationId xmlns:a16="http://schemas.microsoft.com/office/drawing/2014/main" id="{62AD45F7-4450-4CCC-9FC8-99A6981C58D5}"/>
                </a:ext>
              </a:extLst>
            </p:cNvPr>
            <p:cNvSpPr/>
            <p:nvPr/>
          </p:nvSpPr>
          <p:spPr>
            <a:xfrm>
              <a:off x="5810691" y="3075466"/>
              <a:ext cx="222238" cy="13842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3" name="TextBox 12">
              <a:extLst>
                <a:ext uri="{FF2B5EF4-FFF2-40B4-BE49-F238E27FC236}">
                  <a16:creationId xmlns:a16="http://schemas.microsoft.com/office/drawing/2014/main" id="{04B8D5F1-CD5C-41AC-A382-42942F73998E}"/>
                </a:ext>
              </a:extLst>
            </p:cNvPr>
            <p:cNvSpPr txBox="1"/>
            <p:nvPr/>
          </p:nvSpPr>
          <p:spPr>
            <a:xfrm>
              <a:off x="4044107" y="2765349"/>
              <a:ext cx="3800014" cy="307777"/>
            </a:xfrm>
            <a:prstGeom prst="rect">
              <a:avLst/>
            </a:prstGeom>
            <a:noFill/>
          </p:spPr>
          <p:txBody>
            <a:bodyPr wrap="square" rtlCol="0">
              <a:spAutoFit/>
            </a:bodyPr>
            <a:lstStyle/>
            <a:p>
              <a:r>
                <a:rPr lang="en-US" sz="1400" b="1" dirty="0"/>
                <a:t>Truth 				               Loyalty</a:t>
              </a:r>
            </a:p>
          </p:txBody>
        </p:sp>
        <p:cxnSp>
          <p:nvCxnSpPr>
            <p:cNvPr id="14" name="Straight Connector 13">
              <a:extLst>
                <a:ext uri="{FF2B5EF4-FFF2-40B4-BE49-F238E27FC236}">
                  <a16:creationId xmlns:a16="http://schemas.microsoft.com/office/drawing/2014/main" id="{311C4FF0-9240-46FC-96BB-F4A7079AE77F}"/>
                </a:ext>
              </a:extLst>
            </p:cNvPr>
            <p:cNvCxnSpPr/>
            <p:nvPr/>
          </p:nvCxnSpPr>
          <p:spPr>
            <a:xfrm>
              <a:off x="4021803" y="3665759"/>
              <a:ext cx="3800014" cy="0"/>
            </a:xfrm>
            <a:prstGeom prst="line">
              <a:avLst/>
            </a:prstGeom>
            <a:ln w="107950" cmpd="sng"/>
          </p:spPr>
          <p:style>
            <a:lnRef idx="2">
              <a:schemeClr val="accent1"/>
            </a:lnRef>
            <a:fillRef idx="0">
              <a:schemeClr val="accent1"/>
            </a:fillRef>
            <a:effectRef idx="1">
              <a:schemeClr val="accent1"/>
            </a:effectRef>
            <a:fontRef idx="minor">
              <a:schemeClr val="tx1"/>
            </a:fontRef>
          </p:style>
        </p:cxnSp>
        <p:sp>
          <p:nvSpPr>
            <p:cNvPr id="15" name="Isosceles Triangle 14">
              <a:extLst>
                <a:ext uri="{FF2B5EF4-FFF2-40B4-BE49-F238E27FC236}">
                  <a16:creationId xmlns:a16="http://schemas.microsoft.com/office/drawing/2014/main" id="{36DF5B88-0ECE-4E82-988A-A9513FF267C8}"/>
                </a:ext>
              </a:extLst>
            </p:cNvPr>
            <p:cNvSpPr/>
            <p:nvPr/>
          </p:nvSpPr>
          <p:spPr>
            <a:xfrm>
              <a:off x="5820833" y="3698816"/>
              <a:ext cx="222238" cy="13842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 name="TextBox 15">
              <a:extLst>
                <a:ext uri="{FF2B5EF4-FFF2-40B4-BE49-F238E27FC236}">
                  <a16:creationId xmlns:a16="http://schemas.microsoft.com/office/drawing/2014/main" id="{24028661-006F-46C1-B1C0-75345E866BAE}"/>
                </a:ext>
              </a:extLst>
            </p:cNvPr>
            <p:cNvSpPr txBox="1"/>
            <p:nvPr/>
          </p:nvSpPr>
          <p:spPr>
            <a:xfrm>
              <a:off x="4021804" y="3388699"/>
              <a:ext cx="3800014" cy="307777"/>
            </a:xfrm>
            <a:prstGeom prst="rect">
              <a:avLst/>
            </a:prstGeom>
            <a:noFill/>
          </p:spPr>
          <p:txBody>
            <a:bodyPr wrap="square" rtlCol="0">
              <a:spAutoFit/>
            </a:bodyPr>
            <a:lstStyle/>
            <a:p>
              <a:r>
                <a:rPr lang="en-US" sz="1400" b="1" dirty="0"/>
                <a:t>Individual                                                   Community</a:t>
              </a:r>
            </a:p>
          </p:txBody>
        </p:sp>
        <p:cxnSp>
          <p:nvCxnSpPr>
            <p:cNvPr id="17" name="Straight Connector 16">
              <a:extLst>
                <a:ext uri="{FF2B5EF4-FFF2-40B4-BE49-F238E27FC236}">
                  <a16:creationId xmlns:a16="http://schemas.microsoft.com/office/drawing/2014/main" id="{9D7B5D8A-19F3-480A-8AB1-AC4FADDBFE9C}"/>
                </a:ext>
              </a:extLst>
            </p:cNvPr>
            <p:cNvCxnSpPr/>
            <p:nvPr/>
          </p:nvCxnSpPr>
          <p:spPr>
            <a:xfrm>
              <a:off x="4021803" y="4291741"/>
              <a:ext cx="3800014" cy="0"/>
            </a:xfrm>
            <a:prstGeom prst="line">
              <a:avLst/>
            </a:prstGeom>
            <a:ln w="107950" cmpd="sng"/>
          </p:spPr>
          <p:style>
            <a:lnRef idx="2">
              <a:schemeClr val="accent1"/>
            </a:lnRef>
            <a:fillRef idx="0">
              <a:schemeClr val="accent1"/>
            </a:fillRef>
            <a:effectRef idx="1">
              <a:schemeClr val="accent1"/>
            </a:effectRef>
            <a:fontRef idx="minor">
              <a:schemeClr val="tx1"/>
            </a:fontRef>
          </p:style>
        </p:cxnSp>
        <p:sp>
          <p:nvSpPr>
            <p:cNvPr id="18" name="Isosceles Triangle 17">
              <a:extLst>
                <a:ext uri="{FF2B5EF4-FFF2-40B4-BE49-F238E27FC236}">
                  <a16:creationId xmlns:a16="http://schemas.microsoft.com/office/drawing/2014/main" id="{B925FE4A-FCA6-40DA-B357-01F81E47CF09}"/>
                </a:ext>
              </a:extLst>
            </p:cNvPr>
            <p:cNvSpPr/>
            <p:nvPr/>
          </p:nvSpPr>
          <p:spPr>
            <a:xfrm>
              <a:off x="5820833" y="4324798"/>
              <a:ext cx="222238" cy="13842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9" name="TextBox 18">
              <a:extLst>
                <a:ext uri="{FF2B5EF4-FFF2-40B4-BE49-F238E27FC236}">
                  <a16:creationId xmlns:a16="http://schemas.microsoft.com/office/drawing/2014/main" id="{4D7200F7-0298-4A0A-9EB1-6B6B2D025763}"/>
                </a:ext>
              </a:extLst>
            </p:cNvPr>
            <p:cNvSpPr txBox="1"/>
            <p:nvPr/>
          </p:nvSpPr>
          <p:spPr>
            <a:xfrm>
              <a:off x="4021804" y="4014681"/>
              <a:ext cx="3800014" cy="307777"/>
            </a:xfrm>
            <a:prstGeom prst="rect">
              <a:avLst/>
            </a:prstGeom>
            <a:noFill/>
          </p:spPr>
          <p:txBody>
            <a:bodyPr wrap="square" rtlCol="0">
              <a:spAutoFit/>
            </a:bodyPr>
            <a:lstStyle/>
            <a:p>
              <a:r>
                <a:rPr lang="en-US" sz="1400" b="1" dirty="0"/>
                <a:t>Short Term                                                   Long Term</a:t>
              </a:r>
            </a:p>
          </p:txBody>
        </p:sp>
        <p:cxnSp>
          <p:nvCxnSpPr>
            <p:cNvPr id="20" name="Straight Connector 19">
              <a:extLst>
                <a:ext uri="{FF2B5EF4-FFF2-40B4-BE49-F238E27FC236}">
                  <a16:creationId xmlns:a16="http://schemas.microsoft.com/office/drawing/2014/main" id="{F4F2885C-7065-4CC7-A278-D970EB640093}"/>
                </a:ext>
              </a:extLst>
            </p:cNvPr>
            <p:cNvCxnSpPr/>
            <p:nvPr/>
          </p:nvCxnSpPr>
          <p:spPr>
            <a:xfrm>
              <a:off x="4021803" y="4933826"/>
              <a:ext cx="3800014" cy="0"/>
            </a:xfrm>
            <a:prstGeom prst="line">
              <a:avLst/>
            </a:prstGeom>
            <a:ln w="107950" cmpd="sng"/>
          </p:spPr>
          <p:style>
            <a:lnRef idx="2">
              <a:schemeClr val="accent1"/>
            </a:lnRef>
            <a:fillRef idx="0">
              <a:schemeClr val="accent1"/>
            </a:fillRef>
            <a:effectRef idx="1">
              <a:schemeClr val="accent1"/>
            </a:effectRef>
            <a:fontRef idx="minor">
              <a:schemeClr val="tx1"/>
            </a:fontRef>
          </p:style>
        </p:cxnSp>
        <p:sp>
          <p:nvSpPr>
            <p:cNvPr id="21" name="Isosceles Triangle 20">
              <a:extLst>
                <a:ext uri="{FF2B5EF4-FFF2-40B4-BE49-F238E27FC236}">
                  <a16:creationId xmlns:a16="http://schemas.microsoft.com/office/drawing/2014/main" id="{0FBDF4F3-336E-4911-BC28-219B2030A52A}"/>
                </a:ext>
              </a:extLst>
            </p:cNvPr>
            <p:cNvSpPr/>
            <p:nvPr/>
          </p:nvSpPr>
          <p:spPr>
            <a:xfrm>
              <a:off x="5820833" y="4966884"/>
              <a:ext cx="222238" cy="13842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2" name="TextBox 21">
              <a:extLst>
                <a:ext uri="{FF2B5EF4-FFF2-40B4-BE49-F238E27FC236}">
                  <a16:creationId xmlns:a16="http://schemas.microsoft.com/office/drawing/2014/main" id="{FF0BAB5A-38C1-4810-BACC-31A2F403C5E4}"/>
                </a:ext>
              </a:extLst>
            </p:cNvPr>
            <p:cNvSpPr txBox="1"/>
            <p:nvPr/>
          </p:nvSpPr>
          <p:spPr>
            <a:xfrm>
              <a:off x="4021804" y="4656767"/>
              <a:ext cx="3800014" cy="307777"/>
            </a:xfrm>
            <a:prstGeom prst="rect">
              <a:avLst/>
            </a:prstGeom>
            <a:noFill/>
          </p:spPr>
          <p:txBody>
            <a:bodyPr wrap="square" rtlCol="0">
              <a:spAutoFit/>
            </a:bodyPr>
            <a:lstStyle/>
            <a:p>
              <a:r>
                <a:rPr lang="en-US" sz="1400" b="1" dirty="0"/>
                <a:t>Justice                                                                  Mercy</a:t>
              </a:r>
            </a:p>
          </p:txBody>
        </p:sp>
      </p:grpSp>
      <p:sp>
        <p:nvSpPr>
          <p:cNvPr id="2" name="TextBox 1">
            <a:extLst>
              <a:ext uri="{FF2B5EF4-FFF2-40B4-BE49-F238E27FC236}">
                <a16:creationId xmlns:a16="http://schemas.microsoft.com/office/drawing/2014/main" id="{45816C13-626E-4B30-B48B-E5521B844FCC}"/>
              </a:ext>
            </a:extLst>
          </p:cNvPr>
          <p:cNvSpPr txBox="1"/>
          <p:nvPr/>
        </p:nvSpPr>
        <p:spPr>
          <a:xfrm>
            <a:off x="634883" y="3670733"/>
            <a:ext cx="1950844" cy="461665"/>
          </a:xfrm>
          <a:prstGeom prst="rect">
            <a:avLst/>
          </a:prstGeom>
          <a:noFill/>
        </p:spPr>
        <p:txBody>
          <a:bodyPr wrap="square" rtlCol="0">
            <a:spAutoFit/>
          </a:bodyPr>
          <a:lstStyle/>
          <a:p>
            <a:r>
              <a:rPr lang="en-US" b="1" dirty="0"/>
              <a:t>Ethical Issue</a:t>
            </a:r>
          </a:p>
        </p:txBody>
      </p:sp>
      <p:sp>
        <p:nvSpPr>
          <p:cNvPr id="24" name="Arrow: Striped Right 23">
            <a:extLst>
              <a:ext uri="{FF2B5EF4-FFF2-40B4-BE49-F238E27FC236}">
                <a16:creationId xmlns:a16="http://schemas.microsoft.com/office/drawing/2014/main" id="{37484812-6F63-4059-B872-196B7A9FACCD}"/>
              </a:ext>
            </a:extLst>
          </p:cNvPr>
          <p:cNvSpPr/>
          <p:nvPr/>
        </p:nvSpPr>
        <p:spPr>
          <a:xfrm>
            <a:off x="2443076" y="3565668"/>
            <a:ext cx="628736" cy="691070"/>
          </a:xfrm>
          <a:prstGeom prst="stripedRightArrow">
            <a:avLst>
              <a:gd name="adj1" fmla="val 50000"/>
              <a:gd name="adj2" fmla="val 5339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Arrow: Striped Right 26">
            <a:extLst>
              <a:ext uri="{FF2B5EF4-FFF2-40B4-BE49-F238E27FC236}">
                <a16:creationId xmlns:a16="http://schemas.microsoft.com/office/drawing/2014/main" id="{5F256648-7AC8-4D51-8CCC-271C7A6C7B07}"/>
              </a:ext>
            </a:extLst>
          </p:cNvPr>
          <p:cNvSpPr/>
          <p:nvPr/>
        </p:nvSpPr>
        <p:spPr>
          <a:xfrm>
            <a:off x="9401049" y="3565668"/>
            <a:ext cx="628736" cy="691070"/>
          </a:xfrm>
          <a:prstGeom prst="stripedRightArrow">
            <a:avLst>
              <a:gd name="adj1" fmla="val 50000"/>
              <a:gd name="adj2" fmla="val 5339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8597C89-8CAF-4849-B84A-48A7F8A5ED0F}"/>
              </a:ext>
            </a:extLst>
          </p:cNvPr>
          <p:cNvSpPr txBox="1"/>
          <p:nvPr/>
        </p:nvSpPr>
        <p:spPr>
          <a:xfrm>
            <a:off x="10029785" y="3654939"/>
            <a:ext cx="1467126" cy="523220"/>
          </a:xfrm>
          <a:prstGeom prst="rect">
            <a:avLst/>
          </a:prstGeom>
          <a:noFill/>
        </p:spPr>
        <p:txBody>
          <a:bodyPr wrap="square" rtlCol="0">
            <a:spAutoFit/>
          </a:bodyPr>
          <a:lstStyle/>
          <a:p>
            <a:r>
              <a:rPr lang="en-US" sz="2800" b="1" dirty="0"/>
              <a:t>Decision</a:t>
            </a:r>
          </a:p>
        </p:txBody>
      </p:sp>
      <p:sp>
        <p:nvSpPr>
          <p:cNvPr id="29" name="TextBox 28">
            <a:extLst>
              <a:ext uri="{FF2B5EF4-FFF2-40B4-BE49-F238E27FC236}">
                <a16:creationId xmlns:a16="http://schemas.microsoft.com/office/drawing/2014/main" id="{A1C668BF-EB2A-4E01-BE9D-D455F6FD6E25}"/>
              </a:ext>
            </a:extLst>
          </p:cNvPr>
          <p:cNvSpPr txBox="1"/>
          <p:nvPr/>
        </p:nvSpPr>
        <p:spPr>
          <a:xfrm>
            <a:off x="5208513" y="1991807"/>
            <a:ext cx="2048806" cy="523220"/>
          </a:xfrm>
          <a:prstGeom prst="rect">
            <a:avLst/>
          </a:prstGeom>
          <a:noFill/>
        </p:spPr>
        <p:txBody>
          <a:bodyPr wrap="square" rtlCol="0">
            <a:spAutoFit/>
          </a:bodyPr>
          <a:lstStyle/>
          <a:p>
            <a:pPr algn="ctr"/>
            <a:r>
              <a:rPr lang="en-US" sz="2800" b="1" dirty="0"/>
              <a:t>Framework</a:t>
            </a:r>
          </a:p>
        </p:txBody>
      </p:sp>
      <p:sp>
        <p:nvSpPr>
          <p:cNvPr id="30" name="Arrow: Striped Right 29">
            <a:extLst>
              <a:ext uri="{FF2B5EF4-FFF2-40B4-BE49-F238E27FC236}">
                <a16:creationId xmlns:a16="http://schemas.microsoft.com/office/drawing/2014/main" id="{8C050C96-C2B7-47E5-A796-FAD09665CD2B}"/>
              </a:ext>
            </a:extLst>
          </p:cNvPr>
          <p:cNvSpPr/>
          <p:nvPr/>
        </p:nvSpPr>
        <p:spPr>
          <a:xfrm>
            <a:off x="7212260" y="3565668"/>
            <a:ext cx="628736" cy="691070"/>
          </a:xfrm>
          <a:prstGeom prst="stripedRightArrow">
            <a:avLst>
              <a:gd name="adj1" fmla="val 50000"/>
              <a:gd name="adj2" fmla="val 5339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87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72EE9C-BF1F-4BDE-8E8D-1A7E75B7F763}"/>
              </a:ext>
            </a:extLst>
          </p:cNvPr>
          <p:cNvSpPr>
            <a:spLocks noGrp="1"/>
          </p:cNvSpPr>
          <p:nvPr>
            <p:ph type="sldNum" sz="quarter" idx="4"/>
          </p:nvPr>
        </p:nvSpPr>
        <p:spPr/>
        <p:txBody>
          <a:bodyPr/>
          <a:lstStyle/>
          <a:p>
            <a:fld id="{AF2CA16C-8021-4560-94C7-08480641F32A}" type="slidenum">
              <a:rPr lang="en-US" smtClean="0"/>
              <a:pPr/>
              <a:t>11</a:t>
            </a:fld>
            <a:endParaRPr lang="en-US" dirty="0"/>
          </a:p>
        </p:txBody>
      </p:sp>
      <p:sp>
        <p:nvSpPr>
          <p:cNvPr id="5" name="Title 4"/>
          <p:cNvSpPr>
            <a:spLocks noGrp="1"/>
          </p:cNvSpPr>
          <p:nvPr>
            <p:ph type="title"/>
          </p:nvPr>
        </p:nvSpPr>
        <p:spPr>
          <a:xfrm>
            <a:off x="266631" y="769402"/>
            <a:ext cx="11655564" cy="968375"/>
          </a:xfrm>
        </p:spPr>
        <p:txBody>
          <a:bodyPr>
            <a:normAutofit/>
          </a:bodyPr>
          <a:lstStyle/>
          <a:p>
            <a:r>
              <a:rPr lang="en-US" dirty="0"/>
              <a:t>Teams</a:t>
            </a:r>
            <a:endParaRPr lang="en-US" b="1" dirty="0">
              <a:solidFill>
                <a:schemeClr val="tx1"/>
              </a:solidFill>
            </a:endParaRPr>
          </a:p>
        </p:txBody>
      </p:sp>
      <p:sp>
        <p:nvSpPr>
          <p:cNvPr id="9" name="Text Placeholder 7"/>
          <p:cNvSpPr txBox="1">
            <a:spLocks/>
          </p:cNvSpPr>
          <p:nvPr/>
        </p:nvSpPr>
        <p:spPr>
          <a:xfrm>
            <a:off x="497778" y="98749"/>
            <a:ext cx="10549837"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
        <p:nvSpPr>
          <p:cNvPr id="34" name="Text Placeholder 7">
            <a:extLst>
              <a:ext uri="{FF2B5EF4-FFF2-40B4-BE49-F238E27FC236}">
                <a16:creationId xmlns:a16="http://schemas.microsoft.com/office/drawing/2014/main" id="{5517EA16-CC10-4ADC-8DC7-31E1F75D1FEE}"/>
              </a:ext>
            </a:extLst>
          </p:cNvPr>
          <p:cNvSpPr txBox="1">
            <a:spLocks/>
          </p:cNvSpPr>
          <p:nvPr/>
        </p:nvSpPr>
        <p:spPr>
          <a:xfrm>
            <a:off x="8661862" y="98749"/>
            <a:ext cx="3100647"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endParaRPr lang="en-US" sz="1200" dirty="0">
              <a:solidFill>
                <a:sysClr val="window" lastClr="FFFFFF"/>
              </a:solidFill>
            </a:endParaRPr>
          </a:p>
        </p:txBody>
      </p:sp>
      <p:sp>
        <p:nvSpPr>
          <p:cNvPr id="36" name="TextBox 35">
            <a:extLst>
              <a:ext uri="{FF2B5EF4-FFF2-40B4-BE49-F238E27FC236}">
                <a16:creationId xmlns:a16="http://schemas.microsoft.com/office/drawing/2014/main" id="{F9D66C06-7781-4A70-BA87-252445FE97B8}"/>
              </a:ext>
            </a:extLst>
          </p:cNvPr>
          <p:cNvSpPr txBox="1"/>
          <p:nvPr/>
        </p:nvSpPr>
        <p:spPr>
          <a:xfrm>
            <a:off x="7714213" y="166773"/>
            <a:ext cx="4464454" cy="246221"/>
          </a:xfrm>
          <a:prstGeom prst="rect">
            <a:avLst/>
          </a:prstGeom>
          <a:noFill/>
        </p:spPr>
        <p:txBody>
          <a:bodyPr wrap="square" rtlCol="0">
            <a:spAutoFit/>
          </a:bodyPr>
          <a:lstStyle/>
          <a:p>
            <a:pPr algn="r"/>
            <a:r>
              <a:rPr lang="en-US" altLang="en-US" sz="1000" dirty="0"/>
              <a:t>- From R. Kidder, How Good People Make Tough Choices (New York: Harper, 1995)</a:t>
            </a:r>
            <a:endParaRPr lang="en-US" sz="1000" b="1" dirty="0"/>
          </a:p>
        </p:txBody>
      </p:sp>
      <p:sp>
        <p:nvSpPr>
          <p:cNvPr id="10" name="Content Placeholder 9">
            <a:extLst>
              <a:ext uri="{FF2B5EF4-FFF2-40B4-BE49-F238E27FC236}">
                <a16:creationId xmlns:a16="http://schemas.microsoft.com/office/drawing/2014/main" id="{C3B9FF62-12D4-49EC-BAAF-AEB992806508}"/>
              </a:ext>
            </a:extLst>
          </p:cNvPr>
          <p:cNvSpPr>
            <a:spLocks noGrp="1"/>
          </p:cNvSpPr>
          <p:nvPr>
            <p:ph idx="1"/>
          </p:nvPr>
        </p:nvSpPr>
        <p:spPr>
          <a:xfrm>
            <a:off x="266631" y="1716205"/>
            <a:ext cx="11422449" cy="4480560"/>
          </a:xfrm>
        </p:spPr>
        <p:txBody>
          <a:bodyPr/>
          <a:lstStyle/>
          <a:p>
            <a:endParaRPr lang="en-US" dirty="0"/>
          </a:p>
        </p:txBody>
      </p:sp>
      <p:grpSp>
        <p:nvGrpSpPr>
          <p:cNvPr id="26" name="Group 25">
            <a:extLst>
              <a:ext uri="{FF2B5EF4-FFF2-40B4-BE49-F238E27FC236}">
                <a16:creationId xmlns:a16="http://schemas.microsoft.com/office/drawing/2014/main" id="{D9AEBD61-DAED-46ED-B848-DCD3F0DA0539}"/>
              </a:ext>
            </a:extLst>
          </p:cNvPr>
          <p:cNvGrpSpPr/>
          <p:nvPr/>
        </p:nvGrpSpPr>
        <p:grpSpPr>
          <a:xfrm>
            <a:off x="3824593" y="769402"/>
            <a:ext cx="3574427" cy="5095185"/>
            <a:chOff x="3236002" y="1401753"/>
            <a:chExt cx="3632323" cy="5095185"/>
          </a:xfrm>
        </p:grpSpPr>
        <p:sp>
          <p:nvSpPr>
            <p:cNvPr id="6" name="TextBox 5"/>
            <p:cNvSpPr txBox="1"/>
            <p:nvPr/>
          </p:nvSpPr>
          <p:spPr>
            <a:xfrm>
              <a:off x="3236002" y="1401753"/>
              <a:ext cx="184731" cy="523220"/>
            </a:xfrm>
            <a:prstGeom prst="rect">
              <a:avLst/>
            </a:prstGeom>
            <a:noFill/>
          </p:spPr>
          <p:txBody>
            <a:bodyPr wrap="none" rtlCol="0">
              <a:spAutoFit/>
            </a:bodyPr>
            <a:lstStyle/>
            <a:p>
              <a:pPr algn="ctr"/>
              <a:endParaRPr lang="en-US" sz="2800"/>
            </a:p>
          </p:txBody>
        </p:sp>
        <p:sp>
          <p:nvSpPr>
            <p:cNvPr id="25" name="Oval 24">
              <a:extLst>
                <a:ext uri="{FF2B5EF4-FFF2-40B4-BE49-F238E27FC236}">
                  <a16:creationId xmlns:a16="http://schemas.microsoft.com/office/drawing/2014/main" id="{5AF57A0F-0240-4D9D-8DD1-B9F4DC6D6096}"/>
                </a:ext>
              </a:extLst>
            </p:cNvPr>
            <p:cNvSpPr/>
            <p:nvPr/>
          </p:nvSpPr>
          <p:spPr>
            <a:xfrm>
              <a:off x="5977855" y="2081330"/>
              <a:ext cx="890470" cy="890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A2DF7B2-8F8E-41D3-B7DE-AC686448C542}"/>
                </a:ext>
              </a:extLst>
            </p:cNvPr>
            <p:cNvSpPr/>
            <p:nvPr/>
          </p:nvSpPr>
          <p:spPr>
            <a:xfrm>
              <a:off x="4217635" y="2081330"/>
              <a:ext cx="890470" cy="890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1C719BE-2647-4B5D-BD0E-21EF95FC1797}"/>
                </a:ext>
              </a:extLst>
            </p:cNvPr>
            <p:cNvSpPr/>
            <p:nvPr/>
          </p:nvSpPr>
          <p:spPr>
            <a:xfrm>
              <a:off x="4217635" y="3271973"/>
              <a:ext cx="890470" cy="890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C813EB5-1F61-4D37-9586-049297A0B067}"/>
                </a:ext>
              </a:extLst>
            </p:cNvPr>
            <p:cNvSpPr/>
            <p:nvPr/>
          </p:nvSpPr>
          <p:spPr>
            <a:xfrm>
              <a:off x="5977855" y="3271973"/>
              <a:ext cx="890470" cy="890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4A697C7-CDFB-4F30-B61B-7E0F8FC135DA}"/>
                </a:ext>
              </a:extLst>
            </p:cNvPr>
            <p:cNvSpPr/>
            <p:nvPr/>
          </p:nvSpPr>
          <p:spPr>
            <a:xfrm>
              <a:off x="4217635" y="4462616"/>
              <a:ext cx="890470" cy="890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8CEE6CA-10A9-438D-B740-248A1CFC4DE4}"/>
                </a:ext>
              </a:extLst>
            </p:cNvPr>
            <p:cNvSpPr/>
            <p:nvPr/>
          </p:nvSpPr>
          <p:spPr>
            <a:xfrm>
              <a:off x="5977855" y="4462616"/>
              <a:ext cx="890470" cy="890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65E6B68-CA42-4E50-8DF5-5CCF336C51F0}"/>
                </a:ext>
              </a:extLst>
            </p:cNvPr>
            <p:cNvSpPr/>
            <p:nvPr/>
          </p:nvSpPr>
          <p:spPr>
            <a:xfrm>
              <a:off x="4217635" y="5606468"/>
              <a:ext cx="890470" cy="890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EBD78CF-88FD-439F-B89A-20EA1C6C39D3}"/>
                </a:ext>
              </a:extLst>
            </p:cNvPr>
            <p:cNvSpPr/>
            <p:nvPr/>
          </p:nvSpPr>
          <p:spPr>
            <a:xfrm>
              <a:off x="5977855" y="5606468"/>
              <a:ext cx="890470" cy="890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5816C13-626E-4B30-B48B-E5521B844FCC}"/>
                </a:ext>
              </a:extLst>
            </p:cNvPr>
            <p:cNvSpPr txBox="1"/>
            <p:nvPr/>
          </p:nvSpPr>
          <p:spPr>
            <a:xfrm>
              <a:off x="4501290" y="2217058"/>
              <a:ext cx="323159" cy="584775"/>
            </a:xfrm>
            <a:prstGeom prst="rect">
              <a:avLst/>
            </a:prstGeom>
            <a:noFill/>
          </p:spPr>
          <p:txBody>
            <a:bodyPr wrap="square" rtlCol="0">
              <a:spAutoFit/>
            </a:bodyPr>
            <a:lstStyle/>
            <a:p>
              <a:pPr algn="ctr"/>
              <a:r>
                <a:rPr lang="en-US" sz="3200" b="1" dirty="0"/>
                <a:t>A</a:t>
              </a:r>
            </a:p>
          </p:txBody>
        </p:sp>
        <p:sp>
          <p:nvSpPr>
            <p:cNvPr id="41" name="TextBox 40">
              <a:extLst>
                <a:ext uri="{FF2B5EF4-FFF2-40B4-BE49-F238E27FC236}">
                  <a16:creationId xmlns:a16="http://schemas.microsoft.com/office/drawing/2014/main" id="{CBBAE7C5-C3DE-4028-BDAC-0A794C699559}"/>
                </a:ext>
              </a:extLst>
            </p:cNvPr>
            <p:cNvSpPr txBox="1"/>
            <p:nvPr/>
          </p:nvSpPr>
          <p:spPr>
            <a:xfrm>
              <a:off x="6261510" y="3386785"/>
              <a:ext cx="323159" cy="584775"/>
            </a:xfrm>
            <a:prstGeom prst="rect">
              <a:avLst/>
            </a:prstGeom>
            <a:noFill/>
          </p:spPr>
          <p:txBody>
            <a:bodyPr wrap="square" rtlCol="0">
              <a:spAutoFit/>
            </a:bodyPr>
            <a:lstStyle/>
            <a:p>
              <a:pPr algn="ctr"/>
              <a:r>
                <a:rPr lang="en-US" sz="3200" b="1" dirty="0"/>
                <a:t>D</a:t>
              </a:r>
            </a:p>
          </p:txBody>
        </p:sp>
        <p:sp>
          <p:nvSpPr>
            <p:cNvPr id="42" name="TextBox 41">
              <a:extLst>
                <a:ext uri="{FF2B5EF4-FFF2-40B4-BE49-F238E27FC236}">
                  <a16:creationId xmlns:a16="http://schemas.microsoft.com/office/drawing/2014/main" id="{3F5EEEEC-CED2-4859-9F2F-670D05222353}"/>
                </a:ext>
              </a:extLst>
            </p:cNvPr>
            <p:cNvSpPr txBox="1"/>
            <p:nvPr/>
          </p:nvSpPr>
          <p:spPr>
            <a:xfrm>
              <a:off x="4501290" y="3411972"/>
              <a:ext cx="323159" cy="584775"/>
            </a:xfrm>
            <a:prstGeom prst="rect">
              <a:avLst/>
            </a:prstGeom>
            <a:noFill/>
          </p:spPr>
          <p:txBody>
            <a:bodyPr wrap="square" rtlCol="0">
              <a:spAutoFit/>
            </a:bodyPr>
            <a:lstStyle/>
            <a:p>
              <a:pPr algn="ctr"/>
              <a:r>
                <a:rPr lang="en-US" sz="3200" b="1" dirty="0"/>
                <a:t>C</a:t>
              </a:r>
            </a:p>
          </p:txBody>
        </p:sp>
        <p:sp>
          <p:nvSpPr>
            <p:cNvPr id="43" name="TextBox 42">
              <a:extLst>
                <a:ext uri="{FF2B5EF4-FFF2-40B4-BE49-F238E27FC236}">
                  <a16:creationId xmlns:a16="http://schemas.microsoft.com/office/drawing/2014/main" id="{18DA07CF-4B37-42B3-9B6A-A4313D09F5E8}"/>
                </a:ext>
              </a:extLst>
            </p:cNvPr>
            <p:cNvSpPr txBox="1"/>
            <p:nvPr/>
          </p:nvSpPr>
          <p:spPr>
            <a:xfrm>
              <a:off x="4501290" y="4598862"/>
              <a:ext cx="323159" cy="584775"/>
            </a:xfrm>
            <a:prstGeom prst="rect">
              <a:avLst/>
            </a:prstGeom>
            <a:noFill/>
          </p:spPr>
          <p:txBody>
            <a:bodyPr wrap="square" rtlCol="0">
              <a:spAutoFit/>
            </a:bodyPr>
            <a:lstStyle/>
            <a:p>
              <a:pPr algn="ctr"/>
              <a:r>
                <a:rPr lang="en-US" sz="3200" b="1" dirty="0"/>
                <a:t>E</a:t>
              </a:r>
            </a:p>
          </p:txBody>
        </p:sp>
        <p:sp>
          <p:nvSpPr>
            <p:cNvPr id="44" name="TextBox 43">
              <a:extLst>
                <a:ext uri="{FF2B5EF4-FFF2-40B4-BE49-F238E27FC236}">
                  <a16:creationId xmlns:a16="http://schemas.microsoft.com/office/drawing/2014/main" id="{263D17D1-A76B-45B6-A894-843DF973322B}"/>
                </a:ext>
              </a:extLst>
            </p:cNvPr>
            <p:cNvSpPr txBox="1"/>
            <p:nvPr/>
          </p:nvSpPr>
          <p:spPr>
            <a:xfrm>
              <a:off x="4501290" y="5759315"/>
              <a:ext cx="323159" cy="584775"/>
            </a:xfrm>
            <a:prstGeom prst="rect">
              <a:avLst/>
            </a:prstGeom>
            <a:noFill/>
          </p:spPr>
          <p:txBody>
            <a:bodyPr wrap="square" rtlCol="0">
              <a:spAutoFit/>
            </a:bodyPr>
            <a:lstStyle/>
            <a:p>
              <a:pPr algn="ctr"/>
              <a:r>
                <a:rPr lang="en-US" sz="3200" b="1" dirty="0"/>
                <a:t>G</a:t>
              </a:r>
            </a:p>
          </p:txBody>
        </p:sp>
        <p:sp>
          <p:nvSpPr>
            <p:cNvPr id="45" name="TextBox 44">
              <a:extLst>
                <a:ext uri="{FF2B5EF4-FFF2-40B4-BE49-F238E27FC236}">
                  <a16:creationId xmlns:a16="http://schemas.microsoft.com/office/drawing/2014/main" id="{9A119503-9030-4598-9130-B963B80711BD}"/>
                </a:ext>
              </a:extLst>
            </p:cNvPr>
            <p:cNvSpPr txBox="1"/>
            <p:nvPr/>
          </p:nvSpPr>
          <p:spPr>
            <a:xfrm>
              <a:off x="6261510" y="2221133"/>
              <a:ext cx="323159" cy="584775"/>
            </a:xfrm>
            <a:prstGeom prst="rect">
              <a:avLst/>
            </a:prstGeom>
            <a:noFill/>
          </p:spPr>
          <p:txBody>
            <a:bodyPr wrap="square" rtlCol="0">
              <a:spAutoFit/>
            </a:bodyPr>
            <a:lstStyle/>
            <a:p>
              <a:pPr algn="ctr"/>
              <a:r>
                <a:rPr lang="en-US" sz="3200" b="1" dirty="0"/>
                <a:t>B</a:t>
              </a:r>
            </a:p>
          </p:txBody>
        </p:sp>
        <p:sp>
          <p:nvSpPr>
            <p:cNvPr id="46" name="TextBox 45">
              <a:extLst>
                <a:ext uri="{FF2B5EF4-FFF2-40B4-BE49-F238E27FC236}">
                  <a16:creationId xmlns:a16="http://schemas.microsoft.com/office/drawing/2014/main" id="{B56DAA53-56AD-49E2-A6CF-3E9013632D23}"/>
                </a:ext>
              </a:extLst>
            </p:cNvPr>
            <p:cNvSpPr txBox="1"/>
            <p:nvPr/>
          </p:nvSpPr>
          <p:spPr>
            <a:xfrm>
              <a:off x="6261510" y="4625975"/>
              <a:ext cx="323159" cy="584775"/>
            </a:xfrm>
            <a:prstGeom prst="rect">
              <a:avLst/>
            </a:prstGeom>
            <a:noFill/>
          </p:spPr>
          <p:txBody>
            <a:bodyPr wrap="square" rtlCol="0">
              <a:spAutoFit/>
            </a:bodyPr>
            <a:lstStyle/>
            <a:p>
              <a:pPr algn="ctr"/>
              <a:r>
                <a:rPr lang="en-US" sz="3200" b="1" dirty="0"/>
                <a:t>F</a:t>
              </a:r>
            </a:p>
          </p:txBody>
        </p:sp>
        <p:sp>
          <p:nvSpPr>
            <p:cNvPr id="47" name="TextBox 46">
              <a:extLst>
                <a:ext uri="{FF2B5EF4-FFF2-40B4-BE49-F238E27FC236}">
                  <a16:creationId xmlns:a16="http://schemas.microsoft.com/office/drawing/2014/main" id="{9438FBD3-98AC-4A57-913C-C052D0181F11}"/>
                </a:ext>
              </a:extLst>
            </p:cNvPr>
            <p:cNvSpPr txBox="1"/>
            <p:nvPr/>
          </p:nvSpPr>
          <p:spPr>
            <a:xfrm>
              <a:off x="6261510" y="5796210"/>
              <a:ext cx="323159" cy="584775"/>
            </a:xfrm>
            <a:prstGeom prst="rect">
              <a:avLst/>
            </a:prstGeom>
            <a:noFill/>
          </p:spPr>
          <p:txBody>
            <a:bodyPr wrap="square" rtlCol="0">
              <a:spAutoFit/>
            </a:bodyPr>
            <a:lstStyle/>
            <a:p>
              <a:pPr algn="ctr"/>
              <a:r>
                <a:rPr lang="en-US" sz="3200" b="1" dirty="0"/>
                <a:t>H</a:t>
              </a:r>
            </a:p>
          </p:txBody>
        </p:sp>
      </p:grpSp>
    </p:spTree>
    <p:extLst>
      <p:ext uri="{BB962C8B-B14F-4D97-AF65-F5344CB8AC3E}">
        <p14:creationId xmlns:p14="http://schemas.microsoft.com/office/powerpoint/2010/main" val="2149152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a:xfrm>
            <a:off x="266631" y="373176"/>
            <a:ext cx="11655564" cy="968375"/>
          </a:xfrm>
        </p:spPr>
        <p:txBody>
          <a:bodyPr>
            <a:normAutofit/>
          </a:bodyPr>
          <a:lstStyle/>
          <a:p>
            <a:r>
              <a:rPr lang="en-US" dirty="0"/>
              <a:t>Scenarios</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a:xfrm>
            <a:off x="266631" y="1243013"/>
            <a:ext cx="11655564" cy="5323357"/>
          </a:xfrm>
        </p:spPr>
        <p:txBody>
          <a:bodyPr>
            <a:normAutofit/>
          </a:bodyPr>
          <a:lstStyle/>
          <a:p>
            <a:pPr>
              <a:lnSpc>
                <a:spcPct val="110000"/>
              </a:lnSpc>
              <a:spcBef>
                <a:spcPts val="1800"/>
              </a:spcBef>
              <a:spcAft>
                <a:spcPts val="600"/>
              </a:spcAft>
            </a:pPr>
            <a:r>
              <a:rPr lang="en-US" b="1" dirty="0"/>
              <a:t>Scenario 1</a:t>
            </a:r>
            <a:r>
              <a:rPr lang="en-US" dirty="0"/>
              <a:t> - </a:t>
            </a:r>
            <a:r>
              <a:rPr lang="en-US" b="1" dirty="0">
                <a:solidFill>
                  <a:srgbClr val="0070C0"/>
                </a:solidFill>
              </a:rPr>
              <a:t>TEAMS A and D  </a:t>
            </a:r>
          </a:p>
          <a:p>
            <a:pPr marL="457200" lvl="1" indent="0">
              <a:lnSpc>
                <a:spcPct val="110000"/>
              </a:lnSpc>
              <a:spcBef>
                <a:spcPts val="0"/>
              </a:spcBef>
              <a:spcAft>
                <a:spcPts val="600"/>
              </a:spcAft>
              <a:buNone/>
            </a:pPr>
            <a:r>
              <a:rPr lang="en-US" sz="2000" dirty="0"/>
              <a:t>You’re leading a division that is going through a difficult period.  Budget pressure is significant and growing. Resources are limited.  Performance requirements are under a great deal of scrutiny.  Everyone is feeling it, and no one is happy about it.  </a:t>
            </a:r>
          </a:p>
          <a:p>
            <a:pPr marL="457200" lvl="1" indent="0">
              <a:lnSpc>
                <a:spcPct val="110000"/>
              </a:lnSpc>
              <a:spcBef>
                <a:spcPts val="0"/>
              </a:spcBef>
              <a:spcAft>
                <a:spcPts val="600"/>
              </a:spcAft>
              <a:buNone/>
            </a:pPr>
            <a:endParaRPr lang="en-US" sz="2000" dirty="0"/>
          </a:p>
          <a:p>
            <a:pPr marL="457200" lvl="1" indent="0">
              <a:lnSpc>
                <a:spcPct val="110000"/>
              </a:lnSpc>
              <a:spcBef>
                <a:spcPts val="0"/>
              </a:spcBef>
              <a:spcAft>
                <a:spcPts val="600"/>
              </a:spcAft>
              <a:buNone/>
            </a:pPr>
            <a:r>
              <a:rPr lang="en-US" sz="2000" dirty="0"/>
              <a:t>You learn that your recently hired direct report has used insider (not “classified”) information about Vendor A, where he was previously employed, to press for expedited processing of important deliverables.  This will ultimately cut time to complete a large project by 35%, with positive financial and operational impacts. </a:t>
            </a:r>
          </a:p>
          <a:p>
            <a:pPr marL="457200" lvl="1" indent="0">
              <a:lnSpc>
                <a:spcPct val="110000"/>
              </a:lnSpc>
              <a:spcBef>
                <a:spcPts val="0"/>
              </a:spcBef>
              <a:spcAft>
                <a:spcPts val="600"/>
              </a:spcAft>
              <a:buNone/>
            </a:pPr>
            <a:endParaRPr lang="en-US" sz="2000" dirty="0"/>
          </a:p>
          <a:p>
            <a:pPr marL="457200" lvl="1" indent="0">
              <a:lnSpc>
                <a:spcPct val="110000"/>
              </a:lnSpc>
              <a:spcBef>
                <a:spcPts val="0"/>
              </a:spcBef>
              <a:spcAft>
                <a:spcPts val="600"/>
              </a:spcAft>
              <a:buNone/>
            </a:pPr>
            <a:r>
              <a:rPr lang="en-US" sz="2000" dirty="0"/>
              <a:t>Understanding that using insider information in this way can advantage and disadvantage parties involved, what do you as the leader do, now that you know this is happening?</a:t>
            </a:r>
            <a:endParaRPr lang="en-US" sz="1400" dirty="0"/>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24739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a:xfrm>
            <a:off x="266631" y="373176"/>
            <a:ext cx="11655564" cy="968375"/>
          </a:xfrm>
        </p:spPr>
        <p:txBody>
          <a:bodyPr>
            <a:normAutofit/>
          </a:bodyPr>
          <a:lstStyle/>
          <a:p>
            <a:r>
              <a:rPr lang="en-US" dirty="0"/>
              <a:t>Scenarios</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a:xfrm>
            <a:off x="266631" y="1243013"/>
            <a:ext cx="11655564" cy="5323357"/>
          </a:xfrm>
        </p:spPr>
        <p:txBody>
          <a:bodyPr>
            <a:normAutofit/>
          </a:bodyPr>
          <a:lstStyle/>
          <a:p>
            <a:pPr>
              <a:lnSpc>
                <a:spcPct val="110000"/>
              </a:lnSpc>
              <a:spcBef>
                <a:spcPts val="0"/>
              </a:spcBef>
              <a:spcAft>
                <a:spcPts val="600"/>
              </a:spcAft>
            </a:pPr>
            <a:r>
              <a:rPr lang="en-US" b="1" dirty="0"/>
              <a:t>Scenario 2</a:t>
            </a:r>
            <a:r>
              <a:rPr lang="en-US" dirty="0"/>
              <a:t> -  </a:t>
            </a:r>
            <a:r>
              <a:rPr lang="en-US" b="1" dirty="0">
                <a:solidFill>
                  <a:srgbClr val="0070C0"/>
                </a:solidFill>
              </a:rPr>
              <a:t>TEAMS C and F </a:t>
            </a:r>
          </a:p>
          <a:p>
            <a:pPr marL="457200" lvl="1" indent="0">
              <a:spcBef>
                <a:spcPts val="0"/>
              </a:spcBef>
              <a:spcAft>
                <a:spcPts val="600"/>
              </a:spcAft>
              <a:buNone/>
            </a:pPr>
            <a:r>
              <a:rPr lang="en-US" sz="2000" dirty="0"/>
              <a:t>One of your very best employees, who works closely with you in the office has recently and consistently been late to work by 15-20 minutes.  </a:t>
            </a:r>
          </a:p>
          <a:p>
            <a:pPr marL="457200" lvl="1" indent="0">
              <a:spcBef>
                <a:spcPts val="0"/>
              </a:spcBef>
              <a:spcAft>
                <a:spcPts val="600"/>
              </a:spcAft>
              <a:buNone/>
            </a:pPr>
            <a:endParaRPr lang="en-US" sz="2000" dirty="0"/>
          </a:p>
          <a:p>
            <a:pPr marL="457200" lvl="1" indent="0">
              <a:spcBef>
                <a:spcPts val="0"/>
              </a:spcBef>
              <a:spcAft>
                <a:spcPts val="600"/>
              </a:spcAft>
              <a:buNone/>
            </a:pPr>
            <a:r>
              <a:rPr lang="en-US" sz="2000" dirty="0"/>
              <a:t>You pulled your star employee aside and found out that he is dealing with a new and long term child care situation.  </a:t>
            </a:r>
          </a:p>
          <a:p>
            <a:pPr marL="457200" lvl="1" indent="0">
              <a:spcBef>
                <a:spcPts val="0"/>
              </a:spcBef>
              <a:spcAft>
                <a:spcPts val="600"/>
              </a:spcAft>
              <a:buNone/>
            </a:pPr>
            <a:endParaRPr lang="en-US" sz="2000" dirty="0"/>
          </a:p>
          <a:p>
            <a:pPr marL="457200" lvl="1" indent="0">
              <a:spcBef>
                <a:spcPts val="0"/>
              </a:spcBef>
              <a:spcAft>
                <a:spcPts val="600"/>
              </a:spcAft>
              <a:buNone/>
            </a:pPr>
            <a:r>
              <a:rPr lang="en-US" sz="2000" dirty="0"/>
              <a:t>His ONLY affordable option will not enable him to come to work at the normal time for the foreseeable future.  </a:t>
            </a:r>
          </a:p>
          <a:p>
            <a:pPr marL="457200" lvl="1" indent="0">
              <a:spcBef>
                <a:spcPts val="0"/>
              </a:spcBef>
              <a:spcAft>
                <a:spcPts val="600"/>
              </a:spcAft>
              <a:buNone/>
            </a:pPr>
            <a:endParaRPr lang="en-US" sz="2000" dirty="0"/>
          </a:p>
          <a:p>
            <a:pPr marL="457200" lvl="1" indent="0">
              <a:spcBef>
                <a:spcPts val="0"/>
              </a:spcBef>
              <a:spcAft>
                <a:spcPts val="600"/>
              </a:spcAft>
              <a:buNone/>
            </a:pPr>
            <a:r>
              <a:rPr lang="en-US" sz="2000" dirty="0"/>
              <a:t>What do you as the leader do?  </a:t>
            </a:r>
            <a:endParaRPr lang="en-US" b="1" dirty="0"/>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98552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a:xfrm>
            <a:off x="266631" y="373176"/>
            <a:ext cx="11655564" cy="968375"/>
          </a:xfrm>
        </p:spPr>
        <p:txBody>
          <a:bodyPr>
            <a:normAutofit/>
          </a:bodyPr>
          <a:lstStyle/>
          <a:p>
            <a:r>
              <a:rPr lang="en-US" dirty="0"/>
              <a:t>Scenarios</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a:xfrm>
            <a:off x="266631" y="1243013"/>
            <a:ext cx="11655564" cy="5323357"/>
          </a:xfrm>
        </p:spPr>
        <p:txBody>
          <a:bodyPr>
            <a:normAutofit lnSpcReduction="10000"/>
          </a:bodyPr>
          <a:lstStyle/>
          <a:p>
            <a:pPr>
              <a:spcBef>
                <a:spcPts val="0"/>
              </a:spcBef>
              <a:spcAft>
                <a:spcPts val="600"/>
              </a:spcAft>
            </a:pPr>
            <a:r>
              <a:rPr lang="en-US" b="1" dirty="0"/>
              <a:t>Scenario 3</a:t>
            </a:r>
            <a:r>
              <a:rPr lang="en-US" dirty="0"/>
              <a:t> – </a:t>
            </a:r>
            <a:r>
              <a:rPr lang="en-US" b="1" dirty="0">
                <a:solidFill>
                  <a:srgbClr val="0070C0"/>
                </a:solidFill>
              </a:rPr>
              <a:t>TEAMS E and H</a:t>
            </a:r>
          </a:p>
          <a:p>
            <a:pPr marL="457200" lvl="1" indent="0">
              <a:spcBef>
                <a:spcPts val="0"/>
              </a:spcBef>
              <a:spcAft>
                <a:spcPts val="600"/>
              </a:spcAft>
              <a:buNone/>
            </a:pPr>
            <a:r>
              <a:rPr lang="en-US" sz="2000" dirty="0"/>
              <a:t>Andrea, the subject matter expert on the project and a meticulous analyst, drafted a brief for her boss Jaqueline.  In it, she reported a quarterly drop of 20% in a KPI.  Given the scrutiny this will surely invite, Andrea detailed for Jaqueline her methodology and the steps she took to verify the accuracy of her report.  </a:t>
            </a:r>
          </a:p>
          <a:p>
            <a:pPr marL="457200" lvl="1" indent="0">
              <a:spcBef>
                <a:spcPts val="0"/>
              </a:spcBef>
              <a:spcAft>
                <a:spcPts val="600"/>
              </a:spcAft>
              <a:buNone/>
            </a:pPr>
            <a:r>
              <a:rPr lang="en-US" sz="1000" dirty="0"/>
              <a:t>    </a:t>
            </a:r>
          </a:p>
          <a:p>
            <a:pPr marL="457200" lvl="1" indent="0">
              <a:spcBef>
                <a:spcPts val="0"/>
              </a:spcBef>
              <a:spcAft>
                <a:spcPts val="600"/>
              </a:spcAft>
              <a:buNone/>
            </a:pPr>
            <a:r>
              <a:rPr lang="en-US" sz="2000" dirty="0"/>
              <a:t>Jacqueline, known to be a high achiever and a ferocious competitor, was never shy about conveying her intentions to “move the needle” for the agency and for her team.  Jacqueline acknowledged Andrea’s brief and numbers and thanked her for the effort.  Andrea was a bit surprised by this reaction, as it would reflect negatively on Jaqueline as department lead.  Additionally, Andrea remains sensitive to recent remarks in counseling where Jacqueline conveyed, indirectly, that Andrea could do more to be a better, more loyal team player.  </a:t>
            </a:r>
          </a:p>
          <a:p>
            <a:pPr marL="457200" lvl="1" indent="0">
              <a:spcBef>
                <a:spcPts val="0"/>
              </a:spcBef>
              <a:spcAft>
                <a:spcPts val="600"/>
              </a:spcAft>
              <a:buNone/>
            </a:pPr>
            <a:r>
              <a:rPr lang="en-US" sz="1000" dirty="0"/>
              <a:t> </a:t>
            </a:r>
          </a:p>
          <a:p>
            <a:pPr marL="457200" lvl="1" indent="0">
              <a:spcBef>
                <a:spcPts val="0"/>
              </a:spcBef>
              <a:spcAft>
                <a:spcPts val="600"/>
              </a:spcAft>
              <a:buNone/>
            </a:pPr>
            <a:r>
              <a:rPr lang="en-US" sz="2000" dirty="0"/>
              <a:t>The next day, Jaqueline delivered the brief to the senior leadership.  Oddly, she reported only a 5% drop in the KPI, not the researched and verified 20% number Andrea provided.  5% would not invite deep scrutiny.  Andrea, in the room as this was unfolding, knew this was an error.  What should Andrea do?      </a:t>
            </a:r>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418820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a:xfrm>
            <a:off x="266631" y="373176"/>
            <a:ext cx="11655564" cy="968375"/>
          </a:xfrm>
        </p:spPr>
        <p:txBody>
          <a:bodyPr>
            <a:normAutofit/>
          </a:bodyPr>
          <a:lstStyle/>
          <a:p>
            <a:r>
              <a:rPr lang="en-US" dirty="0"/>
              <a:t>Scenarios</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a:xfrm>
            <a:off x="266631" y="1243013"/>
            <a:ext cx="11655564" cy="5323357"/>
          </a:xfrm>
        </p:spPr>
        <p:txBody>
          <a:bodyPr>
            <a:normAutofit/>
          </a:bodyPr>
          <a:lstStyle/>
          <a:p>
            <a:pPr>
              <a:lnSpc>
                <a:spcPct val="110000"/>
              </a:lnSpc>
              <a:spcBef>
                <a:spcPts val="600"/>
              </a:spcBef>
              <a:spcAft>
                <a:spcPts val="600"/>
              </a:spcAft>
            </a:pPr>
            <a:r>
              <a:rPr lang="en-US" b="1" dirty="0"/>
              <a:t>Scenario 4 </a:t>
            </a:r>
            <a:r>
              <a:rPr lang="en-US" dirty="0"/>
              <a:t>– </a:t>
            </a:r>
            <a:r>
              <a:rPr lang="en-US" b="1" dirty="0">
                <a:solidFill>
                  <a:srgbClr val="0070C0"/>
                </a:solidFill>
              </a:rPr>
              <a:t>TEAMS G and B</a:t>
            </a:r>
          </a:p>
          <a:p>
            <a:pPr marL="457200" lvl="1" indent="0">
              <a:lnSpc>
                <a:spcPct val="110000"/>
              </a:lnSpc>
              <a:spcBef>
                <a:spcPts val="600"/>
              </a:spcBef>
              <a:spcAft>
                <a:spcPts val="600"/>
              </a:spcAft>
              <a:buNone/>
            </a:pPr>
            <a:r>
              <a:rPr lang="en-US" sz="2000" dirty="0"/>
              <a:t>John, who works for Assistant Director Stanley, gets things done.  He provides a big boost to the bottom line at a time when the agency really needs it.  </a:t>
            </a:r>
          </a:p>
          <a:p>
            <a:pPr marL="457200" lvl="1" indent="0">
              <a:lnSpc>
                <a:spcPct val="110000"/>
              </a:lnSpc>
              <a:spcBef>
                <a:spcPts val="600"/>
              </a:spcBef>
              <a:spcAft>
                <a:spcPts val="600"/>
              </a:spcAft>
              <a:buNone/>
            </a:pPr>
            <a:r>
              <a:rPr lang="en-US" sz="2000" dirty="0"/>
              <a:t>Lately, however, there have been a number of complaints about John making his team work late, routinely holding meetings that push the workday to 15 hours.  There’s been one report about John and his temper.  In this instance, he “lit up” a below average performer, one who is capable of much better but is known to not apply himself in certain tasks.  Also, slips, trips, and falls, are showing an uptick on John’s area.  </a:t>
            </a:r>
          </a:p>
          <a:p>
            <a:pPr marL="457200" lvl="1" indent="0">
              <a:lnSpc>
                <a:spcPct val="110000"/>
              </a:lnSpc>
              <a:spcBef>
                <a:spcPts val="600"/>
              </a:spcBef>
              <a:spcAft>
                <a:spcPts val="600"/>
              </a:spcAft>
              <a:buNone/>
            </a:pPr>
            <a:r>
              <a:rPr lang="en-US" sz="2000" dirty="0"/>
              <a:t>But John’s operational performance numbers have never looked better.  What, if anything, should Stanley, the Assistant Director, do? </a:t>
            </a:r>
            <a:endParaRPr lang="en-US" dirty="0"/>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290045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DEBRIEF</a:t>
            </a:r>
          </a:p>
        </p:txBody>
      </p:sp>
    </p:spTree>
    <p:extLst>
      <p:ext uri="{BB962C8B-B14F-4D97-AF65-F5344CB8AC3E}">
        <p14:creationId xmlns:p14="http://schemas.microsoft.com/office/powerpoint/2010/main" val="317119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4C139A8-2846-4F81-AE16-E122560EFBAF}"/>
              </a:ext>
            </a:extLst>
          </p:cNvPr>
          <p:cNvSpPr txBox="1">
            <a:spLocks/>
          </p:cNvSpPr>
          <p:nvPr/>
        </p:nvSpPr>
        <p:spPr>
          <a:xfrm>
            <a:off x="166158" y="1842725"/>
            <a:ext cx="8435975" cy="4911440"/>
          </a:xfrm>
          <a:prstGeom prst="rect">
            <a:avLst/>
          </a:prstGeom>
          <a:solidFill>
            <a:schemeClr val="accent1">
              <a:lumMod val="60000"/>
              <a:lumOff val="40000"/>
            </a:schemeClr>
          </a:solidFill>
        </p:spPr>
        <p:txBody>
          <a:bodyPr vert="horz" lIns="121893" tIns="60947" rIns="121893" bIns="60947" rtlCol="0">
            <a:normAutofit/>
          </a:bodyPr>
          <a:lst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68" rtl="0" eaLnBrk="1" fontAlgn="auto" latinLnBrk="0" hangingPunct="1">
              <a:lnSpc>
                <a:spcPct val="110000"/>
              </a:lnSpc>
              <a:spcBef>
                <a:spcPct val="20000"/>
              </a:spcBef>
              <a:spcAft>
                <a:spcPts val="0"/>
              </a:spcAft>
              <a:buClrTx/>
              <a:buSzTx/>
              <a:buFont typeface="Wingdings" charset="2"/>
              <a:buNone/>
              <a:tabLst/>
              <a:defRPr/>
            </a:pPr>
            <a:endParaRPr kumimoji="0" lang="en-US" sz="2400" b="0" i="0" u="none" strike="noStrike" kern="1200" cap="none" spc="0" normalizeH="0" baseline="0" noProof="0" dirty="0">
              <a:ln>
                <a:noFill/>
              </a:ln>
              <a:solidFill>
                <a:srgbClr val="3A3838"/>
              </a:solidFill>
              <a:effectLst/>
              <a:uLnTx/>
              <a:uFillTx/>
              <a:latin typeface="Helvetica"/>
              <a:ea typeface="+mn-ea"/>
              <a:cs typeface="Helvetica"/>
            </a:endParaRPr>
          </a:p>
          <a:p>
            <a:pPr marL="0" marR="0" lvl="0" indent="0" algn="l" defTabSz="609468" rtl="0" eaLnBrk="1" fontAlgn="auto" latinLnBrk="0" hangingPunct="1">
              <a:lnSpc>
                <a:spcPct val="110000"/>
              </a:lnSpc>
              <a:spcBef>
                <a:spcPct val="20000"/>
              </a:spcBef>
              <a:spcAft>
                <a:spcPts val="0"/>
              </a:spcAft>
              <a:buClrTx/>
              <a:buSzTx/>
              <a:buFont typeface="Wingdings" charset="2"/>
              <a:buNone/>
              <a:tabLst/>
              <a:defRPr/>
            </a:pPr>
            <a:endParaRPr kumimoji="0" lang="en-US" sz="2400" b="0" i="0" u="none" strike="noStrike" kern="1200" cap="none" spc="0" normalizeH="0" baseline="0" noProof="0" dirty="0">
              <a:ln>
                <a:noFill/>
              </a:ln>
              <a:solidFill>
                <a:srgbClr val="3A3838"/>
              </a:solidFill>
              <a:effectLst/>
              <a:uLnTx/>
              <a:uFillTx/>
              <a:latin typeface="Helvetica"/>
              <a:ea typeface="+mn-ea"/>
              <a:cs typeface="Helvetica"/>
            </a:endParaRPr>
          </a:p>
        </p:txBody>
      </p:sp>
      <p:sp>
        <p:nvSpPr>
          <p:cNvPr id="11" name="Title 1">
            <a:extLst>
              <a:ext uri="{FF2B5EF4-FFF2-40B4-BE49-F238E27FC236}">
                <a16:creationId xmlns:a16="http://schemas.microsoft.com/office/drawing/2014/main" id="{5D64FEAB-7D0D-4671-8262-40574354CE6E}"/>
              </a:ext>
            </a:extLst>
          </p:cNvPr>
          <p:cNvSpPr txBox="1">
            <a:spLocks/>
          </p:cNvSpPr>
          <p:nvPr/>
        </p:nvSpPr>
        <p:spPr>
          <a:xfrm>
            <a:off x="266630" y="2482769"/>
            <a:ext cx="8256481" cy="4280442"/>
          </a:xfrm>
          <a:prstGeom prst="rect">
            <a:avLst/>
          </a:prstGeom>
        </p:spPr>
        <p:txBody>
          <a:bodyPr vert="horz" lIns="121893" tIns="60947" rIns="121893" bIns="60947" rtlCol="0" anchor="ctr">
            <a:noAutofit/>
          </a:bodyPr>
          <a:lstStyle>
            <a:lvl1pPr algn="l" defTabSz="609468" rtl="0" eaLnBrk="1" latinLnBrk="0" hangingPunct="1">
              <a:spcBef>
                <a:spcPct val="0"/>
              </a:spcBef>
              <a:buNone/>
              <a:defRPr sz="4000" kern="1200">
                <a:solidFill>
                  <a:srgbClr val="1F4E79"/>
                </a:solidFill>
                <a:latin typeface="Helvetica"/>
                <a:ea typeface="+mj-ea"/>
                <a:cs typeface="Helvetica"/>
              </a:defRPr>
            </a:lvl1pPr>
          </a:lstStyle>
          <a:p>
            <a:pPr marL="0" marR="0" lvl="0" indent="0" algn="l" defTabSz="609468" rtl="0" eaLnBrk="1" fontAlgn="auto" latinLnBrk="0" hangingPunct="1">
              <a:lnSpc>
                <a:spcPct val="12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3A3838"/>
                </a:solidFill>
                <a:effectLst/>
                <a:uLnTx/>
                <a:uFillTx/>
                <a:latin typeface="Helvetica"/>
                <a:ea typeface="+mj-ea"/>
                <a:cs typeface="Helvetica"/>
              </a:rPr>
              <a:t>vehicles and stations. Ridership is at full capacity, with optimized networks that offer fast, frequent service to connect communities. All customers feel appreciated, have their needs met, and would rather ride metro than other forms of transportation because it is a seamless, safe, and secure experience with the lowest crime rate in North America. We have minimized the need for paratransit services because our systems are sufficiently ADA accessible and friendly to customers with limited mobility. Our assets are in good condition and are maintained using reliability-centered practices that maximize availability at the lowest cost. No part of our system is beyond its useful life. COO is well-managed with low turnover: communication flows up, down, across and our priorities are clear. All employees are fully engaged, feel valued and take pride that they are making a significant contribution in public service.</a:t>
            </a:r>
            <a:endParaRPr kumimoji="0" lang="en-US" sz="1800" b="1" i="0" u="none" strike="noStrike" kern="1200" cap="none" spc="0" normalizeH="0" baseline="0" noProof="0" dirty="0">
              <a:ln>
                <a:noFill/>
              </a:ln>
              <a:solidFill>
                <a:srgbClr val="3A3838"/>
              </a:solidFill>
              <a:effectLst/>
              <a:uLnTx/>
              <a:uFillTx/>
              <a:latin typeface="Helvetica"/>
              <a:ea typeface="+mj-ea"/>
              <a:cs typeface="Helvetica"/>
            </a:endParaRPr>
          </a:p>
        </p:txBody>
      </p:sp>
      <p:sp>
        <p:nvSpPr>
          <p:cNvPr id="12" name="Content Placeholder 4">
            <a:extLst>
              <a:ext uri="{FF2B5EF4-FFF2-40B4-BE49-F238E27FC236}">
                <a16:creationId xmlns:a16="http://schemas.microsoft.com/office/drawing/2014/main" id="{012F066D-3081-4D76-B03E-606EF8E64982}"/>
              </a:ext>
            </a:extLst>
          </p:cNvPr>
          <p:cNvSpPr txBox="1">
            <a:spLocks/>
          </p:cNvSpPr>
          <p:nvPr/>
        </p:nvSpPr>
        <p:spPr>
          <a:xfrm>
            <a:off x="166158" y="759303"/>
            <a:ext cx="11884527" cy="912538"/>
          </a:xfrm>
          <a:prstGeom prst="rect">
            <a:avLst/>
          </a:prstGeom>
          <a:solidFill>
            <a:srgbClr val="1F4E79">
              <a:lumMod val="20000"/>
              <a:lumOff val="80000"/>
            </a:srgbClr>
          </a:solidFill>
        </p:spPr>
        <p:txBody>
          <a:bodyPr vert="horz" lIns="121893" tIns="60947" rIns="121893" bIns="60947" rtlCol="0">
            <a:normAutofit/>
          </a:bodyPr>
          <a:lst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68" rtl="0" eaLnBrk="1" fontAlgn="auto" latinLnBrk="0" hangingPunct="1">
              <a:lnSpc>
                <a:spcPct val="100000"/>
              </a:lnSpc>
              <a:spcBef>
                <a:spcPct val="20000"/>
              </a:spcBef>
              <a:spcAft>
                <a:spcPts val="0"/>
              </a:spcAft>
              <a:buClrTx/>
              <a:buSzTx/>
              <a:buFont typeface="Wingdings" charset="2"/>
              <a:buNone/>
              <a:tabLst/>
              <a:defRPr/>
            </a:pPr>
            <a:endParaRPr kumimoji="0" lang="en-US" sz="2800" b="0" i="0" u="none" strike="noStrike" kern="1200" cap="none" spc="0" normalizeH="0" baseline="0" noProof="0" dirty="0">
              <a:ln>
                <a:noFill/>
              </a:ln>
              <a:solidFill>
                <a:srgbClr val="3A3838"/>
              </a:solidFill>
              <a:effectLst/>
              <a:uLnTx/>
              <a:uFillTx/>
              <a:latin typeface="Helvetica"/>
              <a:ea typeface="+mn-ea"/>
              <a:cs typeface="Helvetica"/>
            </a:endParaRPr>
          </a:p>
          <a:p>
            <a:pPr marL="0" marR="0" lvl="0" indent="0" algn="l" defTabSz="609468" rtl="0" eaLnBrk="1" fontAlgn="auto" latinLnBrk="0" hangingPunct="1">
              <a:lnSpc>
                <a:spcPct val="100000"/>
              </a:lnSpc>
              <a:spcBef>
                <a:spcPct val="20000"/>
              </a:spcBef>
              <a:spcAft>
                <a:spcPts val="0"/>
              </a:spcAft>
              <a:buClrTx/>
              <a:buSzTx/>
              <a:buFont typeface="Wingdings" charset="2"/>
              <a:buNone/>
              <a:tabLst/>
              <a:defRPr/>
            </a:pPr>
            <a:endParaRPr kumimoji="0" lang="en-US" sz="2800" b="0" i="0" u="none" strike="noStrike" kern="1200" cap="none" spc="0" normalizeH="0" baseline="0" noProof="0" dirty="0">
              <a:ln>
                <a:noFill/>
              </a:ln>
              <a:solidFill>
                <a:srgbClr val="3A3838"/>
              </a:solidFill>
              <a:effectLst/>
              <a:uLnTx/>
              <a:uFillTx/>
              <a:latin typeface="Helvetica"/>
              <a:ea typeface="+mn-ea"/>
              <a:cs typeface="Helvetica"/>
            </a:endParaRPr>
          </a:p>
        </p:txBody>
      </p:sp>
      <p:sp>
        <p:nvSpPr>
          <p:cNvPr id="4" name="Text Placeholder 3"/>
          <p:cNvSpPr>
            <a:spLocks noGrp="1"/>
          </p:cNvSpPr>
          <p:nvPr>
            <p:ph type="body" sz="quarter" idx="10"/>
          </p:nvPr>
        </p:nvSpPr>
        <p:spPr/>
        <p:txBody>
          <a:bodyPr/>
          <a:lstStyle/>
          <a:p>
            <a:r>
              <a:rPr lang="en-US" dirty="0"/>
              <a:t>COO Mission, Vision, Values</a:t>
            </a:r>
          </a:p>
        </p:txBody>
      </p:sp>
      <p:sp>
        <p:nvSpPr>
          <p:cNvPr id="5" name="Title 1">
            <a:extLst>
              <a:ext uri="{FF2B5EF4-FFF2-40B4-BE49-F238E27FC236}">
                <a16:creationId xmlns:a16="http://schemas.microsoft.com/office/drawing/2014/main" id="{8D8E0290-E129-47BE-A7C0-7446AEA1F6AF}"/>
              </a:ext>
            </a:extLst>
          </p:cNvPr>
          <p:cNvSpPr txBox="1">
            <a:spLocks/>
          </p:cNvSpPr>
          <p:nvPr/>
        </p:nvSpPr>
        <p:spPr>
          <a:xfrm>
            <a:off x="166158" y="767032"/>
            <a:ext cx="8869192" cy="838201"/>
          </a:xfrm>
          <a:prstGeom prst="rect">
            <a:avLst/>
          </a:prstGeom>
        </p:spPr>
        <p:txBody>
          <a:bodyPr vert="horz" lIns="121893" tIns="60947" rIns="121893" bIns="60947" rtlCol="0" anchor="ctr">
            <a:normAutofit/>
          </a:bodyPr>
          <a:lstStyle>
            <a:lvl1pPr algn="l" defTabSz="609468" rtl="0" eaLnBrk="1" latinLnBrk="0" hangingPunct="1">
              <a:spcBef>
                <a:spcPct val="0"/>
              </a:spcBef>
              <a:buNone/>
              <a:defRPr sz="4000" kern="1200">
                <a:solidFill>
                  <a:srgbClr val="1F4E79"/>
                </a:solidFill>
                <a:latin typeface="Helvetica"/>
                <a:ea typeface="+mj-ea"/>
                <a:cs typeface="Helvetica"/>
              </a:defRPr>
            </a:lvl1pPr>
          </a:lstStyle>
          <a:p>
            <a:pPr marL="0" marR="0" lvl="0" indent="0" algn="l" defTabSz="609468"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uLnTx/>
                <a:uFillTx/>
                <a:latin typeface="Helvetica"/>
                <a:ea typeface="+mj-ea"/>
                <a:cs typeface="Helvetica"/>
              </a:rPr>
              <a:t>MISSION</a:t>
            </a:r>
            <a:endParaRPr kumimoji="0" lang="en-US" b="0" i="0" u="none" strike="noStrike" kern="1200" cap="none" spc="0" normalizeH="0" baseline="0" noProof="0" dirty="0">
              <a:ln>
                <a:noFill/>
              </a:ln>
              <a:solidFill>
                <a:srgbClr val="3A3838"/>
              </a:solidFill>
              <a:effectLst/>
              <a:uLnTx/>
              <a:uFillTx/>
              <a:latin typeface="Helvetica"/>
              <a:ea typeface="+mj-ea"/>
              <a:cs typeface="Helvetica"/>
            </a:endParaRPr>
          </a:p>
        </p:txBody>
      </p:sp>
      <p:sp>
        <p:nvSpPr>
          <p:cNvPr id="6" name="TextBox 5">
            <a:extLst>
              <a:ext uri="{FF2B5EF4-FFF2-40B4-BE49-F238E27FC236}">
                <a16:creationId xmlns:a16="http://schemas.microsoft.com/office/drawing/2014/main" id="{A8EFD91F-70D1-4B17-97E0-7728A0B4ABAE}"/>
              </a:ext>
            </a:extLst>
          </p:cNvPr>
          <p:cNvSpPr txBox="1"/>
          <p:nvPr/>
        </p:nvSpPr>
        <p:spPr>
          <a:xfrm>
            <a:off x="3095671" y="828689"/>
            <a:ext cx="8926996" cy="830997"/>
          </a:xfrm>
          <a:prstGeom prst="rect">
            <a:avLst/>
          </a:prstGeom>
          <a:noFill/>
        </p:spPr>
        <p:txBody>
          <a:bodyPr wrap="square" rtlCol="0" anchor="t">
            <a:spAutoFit/>
          </a:bodyPr>
          <a:lstStyle/>
          <a:p>
            <a:pPr defTabSz="609468"/>
            <a:r>
              <a:rPr lang="en-US" dirty="0">
                <a:solidFill>
                  <a:srgbClr val="3A3838"/>
                </a:solidFill>
                <a:latin typeface="Helvetica Neue"/>
                <a:cs typeface="Helvetica" panose="020B0604020202020204" pitchFamily="34" charset="0"/>
              </a:rPr>
              <a:t>Move the region through safe, reliable and cost-effective public transportation.</a:t>
            </a:r>
          </a:p>
        </p:txBody>
      </p:sp>
      <p:pic>
        <p:nvPicPr>
          <p:cNvPr id="7" name="Picture 6">
            <a:extLst>
              <a:ext uri="{FF2B5EF4-FFF2-40B4-BE49-F238E27FC236}">
                <a16:creationId xmlns:a16="http://schemas.microsoft.com/office/drawing/2014/main" id="{4332FE49-FF43-45D9-AC0D-DB1D7D974916}"/>
              </a:ext>
            </a:extLst>
          </p:cNvPr>
          <p:cNvPicPr>
            <a:picLocks noChangeAspect="1"/>
          </p:cNvPicPr>
          <p:nvPr/>
        </p:nvPicPr>
        <p:blipFill>
          <a:blip r:embed="rId2"/>
          <a:stretch>
            <a:fillRect/>
          </a:stretch>
        </p:blipFill>
        <p:spPr>
          <a:xfrm>
            <a:off x="8704933" y="1833544"/>
            <a:ext cx="3345752" cy="4920621"/>
          </a:xfrm>
          <a:prstGeom prst="rect">
            <a:avLst/>
          </a:prstGeom>
        </p:spPr>
      </p:pic>
      <p:sp>
        <p:nvSpPr>
          <p:cNvPr id="9" name="TextBox 8">
            <a:extLst>
              <a:ext uri="{FF2B5EF4-FFF2-40B4-BE49-F238E27FC236}">
                <a16:creationId xmlns:a16="http://schemas.microsoft.com/office/drawing/2014/main" id="{2CC007CB-EDE0-4452-A538-B75DE4DDEEE7}"/>
              </a:ext>
            </a:extLst>
          </p:cNvPr>
          <p:cNvSpPr txBox="1"/>
          <p:nvPr/>
        </p:nvSpPr>
        <p:spPr>
          <a:xfrm>
            <a:off x="166158" y="1913581"/>
            <a:ext cx="3557775" cy="769441"/>
          </a:xfrm>
          <a:prstGeom prst="rect">
            <a:avLst/>
          </a:prstGeom>
          <a:noFill/>
        </p:spPr>
        <p:txBody>
          <a:bodyPr wrap="square" rtlCol="0">
            <a:spAutoFit/>
          </a:bodyPr>
          <a:lstStyle/>
          <a:p>
            <a:pPr defTabSz="609468"/>
            <a:r>
              <a:rPr lang="en-US" sz="4400" b="1" dirty="0">
                <a:solidFill>
                  <a:schemeClr val="accent1">
                    <a:lumMod val="50000"/>
                  </a:schemeClr>
                </a:solidFill>
                <a:latin typeface="Helvetica" panose="020B0604020202020204" pitchFamily="34" charset="0"/>
                <a:cs typeface="Helvetica" panose="020B0604020202020204" pitchFamily="34" charset="0"/>
              </a:rPr>
              <a:t>VISION</a:t>
            </a:r>
            <a:endParaRPr lang="en-US" sz="3200" dirty="0">
              <a:solidFill>
                <a:schemeClr val="accent1">
                  <a:lumMod val="50000"/>
                </a:schemeClr>
              </a:solidFill>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EABC0152-1F58-4032-9027-021E88693F3C}"/>
              </a:ext>
            </a:extLst>
          </p:cNvPr>
          <p:cNvSpPr txBox="1"/>
          <p:nvPr/>
        </p:nvSpPr>
        <p:spPr>
          <a:xfrm>
            <a:off x="2379503" y="1997933"/>
            <a:ext cx="6143608" cy="646331"/>
          </a:xfrm>
          <a:prstGeom prst="rect">
            <a:avLst/>
          </a:prstGeom>
          <a:noFill/>
        </p:spPr>
        <p:txBody>
          <a:bodyPr wrap="square" rtlCol="0" anchor="t">
            <a:spAutoFit/>
          </a:bodyPr>
          <a:lstStyle/>
          <a:p>
            <a:pPr defTabSz="609468"/>
            <a:r>
              <a:rPr lang="en-US" sz="1800" dirty="0">
                <a:solidFill>
                  <a:srgbClr val="3A3838"/>
                </a:solidFill>
                <a:latin typeface="Helvetica" panose="020B0604020202020204" pitchFamily="34" charset="0"/>
                <a:cs typeface="Helvetica" panose="020B0604020202020204" pitchFamily="34" charset="0"/>
              </a:rPr>
              <a:t>Be the best transportation system in North America because we are consistently on-time with the cleanest</a:t>
            </a:r>
          </a:p>
        </p:txBody>
      </p:sp>
    </p:spTree>
    <p:extLst>
      <p:ext uri="{BB962C8B-B14F-4D97-AF65-F5344CB8AC3E}">
        <p14:creationId xmlns:p14="http://schemas.microsoft.com/office/powerpoint/2010/main" val="135871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Purpose</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p:txBody>
          <a:bodyPr>
            <a:normAutofit/>
          </a:bodyPr>
          <a:lstStyle/>
          <a:p>
            <a:r>
              <a:rPr lang="en-US" dirty="0"/>
              <a:t>To develop innovative strategic thinkers and change agents who can lead agile, effective organizations </a:t>
            </a:r>
          </a:p>
          <a:p>
            <a:pPr marL="0" indent="0">
              <a:buNone/>
            </a:pPr>
            <a:endParaRPr lang="en-US" dirty="0"/>
          </a:p>
          <a:p>
            <a:r>
              <a:rPr lang="en-US" dirty="0"/>
              <a:t>Introduce one framework for resolving ethical dilemmas</a:t>
            </a:r>
          </a:p>
          <a:p>
            <a:endParaRPr lang="en-US" dirty="0"/>
          </a:p>
          <a:p>
            <a:r>
              <a:rPr lang="en-US" dirty="0"/>
              <a:t>Practice applying that framework to analyze ethical issues and resolve ethical dilemmas </a:t>
            </a:r>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361966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92EC00-13F9-480D-A270-C4DA36F917C5}"/>
              </a:ext>
            </a:extLst>
          </p:cNvPr>
          <p:cNvSpPr>
            <a:spLocks noGrp="1"/>
          </p:cNvSpPr>
          <p:nvPr>
            <p:ph idx="1"/>
          </p:nvPr>
        </p:nvSpPr>
        <p:spPr>
          <a:xfrm>
            <a:off x="266630" y="1707446"/>
            <a:ext cx="11599139" cy="4480560"/>
          </a:xfrm>
        </p:spPr>
        <p:txBody>
          <a:bodyPr>
            <a:normAutofit lnSpcReduction="10000"/>
          </a:bodyPr>
          <a:lstStyle/>
          <a:p>
            <a:r>
              <a:rPr lang="en-US" dirty="0"/>
              <a:t>DART </a:t>
            </a:r>
          </a:p>
          <a:p>
            <a:pPr lvl="1"/>
            <a:r>
              <a:rPr lang="en-US" dirty="0"/>
              <a:t>It’s not the rule that’s written but the thing people see that will set the tone</a:t>
            </a:r>
          </a:p>
          <a:p>
            <a:pPr lvl="1"/>
            <a:r>
              <a:rPr lang="en-US" dirty="0"/>
              <a:t>The best behavior managers will get is the worst behavior managers will tolerate</a:t>
            </a:r>
          </a:p>
          <a:p>
            <a:endParaRPr lang="en-US" dirty="0"/>
          </a:p>
          <a:p>
            <a:r>
              <a:rPr lang="en-US" dirty="0"/>
              <a:t>MARTA</a:t>
            </a:r>
          </a:p>
          <a:p>
            <a:pPr lvl="1"/>
            <a:r>
              <a:rPr lang="en-US" dirty="0"/>
              <a:t>Integrity – know who you are, be truthful to yourself</a:t>
            </a:r>
          </a:p>
          <a:p>
            <a:endParaRPr lang="en-US" dirty="0"/>
          </a:p>
          <a:p>
            <a:r>
              <a:rPr lang="en-US" dirty="0"/>
              <a:t>Carmen Bianco</a:t>
            </a:r>
          </a:p>
          <a:p>
            <a:pPr lvl="1"/>
            <a:r>
              <a:rPr lang="en-US" dirty="0"/>
              <a:t>Values</a:t>
            </a:r>
          </a:p>
        </p:txBody>
      </p:sp>
      <p:sp>
        <p:nvSpPr>
          <p:cNvPr id="2" name="Title 1">
            <a:extLst>
              <a:ext uri="{FF2B5EF4-FFF2-40B4-BE49-F238E27FC236}">
                <a16:creationId xmlns:a16="http://schemas.microsoft.com/office/drawing/2014/main" id="{C36C90BC-EC50-496A-B891-576D3AB57B38}"/>
              </a:ext>
            </a:extLst>
          </p:cNvPr>
          <p:cNvSpPr>
            <a:spLocks noGrp="1"/>
          </p:cNvSpPr>
          <p:nvPr>
            <p:ph type="title"/>
          </p:nvPr>
        </p:nvSpPr>
        <p:spPr/>
        <p:txBody>
          <a:bodyPr/>
          <a:lstStyle/>
          <a:p>
            <a:r>
              <a:rPr lang="en-US" altLang="en-US" dirty="0"/>
              <a:t>What We’ve Heard</a:t>
            </a:r>
            <a:endParaRPr lang="en-US" dirty="0"/>
          </a:p>
        </p:txBody>
      </p:sp>
      <p:sp>
        <p:nvSpPr>
          <p:cNvPr id="7"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274892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92EC00-13F9-480D-A270-C4DA36F917C5}"/>
              </a:ext>
            </a:extLst>
          </p:cNvPr>
          <p:cNvSpPr>
            <a:spLocks noGrp="1"/>
          </p:cNvSpPr>
          <p:nvPr>
            <p:ph idx="1"/>
          </p:nvPr>
        </p:nvSpPr>
        <p:spPr>
          <a:xfrm>
            <a:off x="266630" y="1707446"/>
            <a:ext cx="11599139" cy="4480560"/>
          </a:xfrm>
        </p:spPr>
        <p:txBody>
          <a:bodyPr>
            <a:normAutofit fontScale="92500" lnSpcReduction="10000"/>
          </a:bodyPr>
          <a:lstStyle/>
          <a:p>
            <a:r>
              <a:rPr lang="en-US" dirty="0"/>
              <a:t>How are ethics and morality related?</a:t>
            </a:r>
          </a:p>
          <a:p>
            <a:pPr lvl="1"/>
            <a:r>
              <a:rPr lang="en-US" b="1" dirty="0">
                <a:solidFill>
                  <a:srgbClr val="0070C0"/>
                </a:solidFill>
              </a:rPr>
              <a:t>Ethical standards or norms are generally built upon, or determined by what is considered right or wrong</a:t>
            </a:r>
          </a:p>
          <a:p>
            <a:endParaRPr lang="en-US" dirty="0"/>
          </a:p>
          <a:p>
            <a:r>
              <a:rPr lang="en-US" dirty="0"/>
              <a:t>Who determines right and wrong?</a:t>
            </a:r>
          </a:p>
          <a:p>
            <a:pPr lvl="1"/>
            <a:r>
              <a:rPr lang="en-US" b="1" dirty="0">
                <a:solidFill>
                  <a:srgbClr val="0070C0"/>
                </a:solidFill>
              </a:rPr>
              <a:t>Context/culture is important.  Right and wrong in a legal context are determined through legislation, regulations issued by an executive branch, and interpretations handed down by courts.  Law expresses (or should express) the basic values of the community.  Citizens must make values known through the public sphere and system of governance.  In such a context, right and wrong are determined by prevailing shared values.  In many areas of life, the law is the standard. </a:t>
            </a:r>
          </a:p>
        </p:txBody>
      </p:sp>
      <p:sp>
        <p:nvSpPr>
          <p:cNvPr id="2" name="Title 1">
            <a:extLst>
              <a:ext uri="{FF2B5EF4-FFF2-40B4-BE49-F238E27FC236}">
                <a16:creationId xmlns:a16="http://schemas.microsoft.com/office/drawing/2014/main" id="{C36C90BC-EC50-496A-B891-576D3AB57B38}"/>
              </a:ext>
            </a:extLst>
          </p:cNvPr>
          <p:cNvSpPr>
            <a:spLocks noGrp="1"/>
          </p:cNvSpPr>
          <p:nvPr>
            <p:ph type="title"/>
          </p:nvPr>
        </p:nvSpPr>
        <p:spPr/>
        <p:txBody>
          <a:bodyPr/>
          <a:lstStyle/>
          <a:p>
            <a:r>
              <a:rPr lang="en-US" altLang="en-US" dirty="0"/>
              <a:t>First Questions </a:t>
            </a:r>
            <a:endParaRPr lang="en-US" dirty="0"/>
          </a:p>
        </p:txBody>
      </p:sp>
      <p:sp>
        <p:nvSpPr>
          <p:cNvPr id="7"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317182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normAutofit/>
          </a:bodyPr>
          <a:lstStyle/>
          <a:p>
            <a:r>
              <a:rPr lang="en-US" dirty="0"/>
              <a:t>Developing … and Scanning</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p:txBody>
          <a:bodyPr>
            <a:normAutofit/>
          </a:bodyPr>
          <a:lstStyle/>
          <a:p>
            <a:pPr>
              <a:spcBef>
                <a:spcPts val="1800"/>
              </a:spcBef>
            </a:pPr>
            <a:r>
              <a:rPr lang="en-US" dirty="0"/>
              <a:t>Do you agree with the ethical paradigms?  Is one, or more, more important than the others in your understanding of ethical decision making?</a:t>
            </a:r>
          </a:p>
          <a:p>
            <a:pPr>
              <a:spcBef>
                <a:spcPts val="1800"/>
              </a:spcBef>
            </a:pPr>
            <a:r>
              <a:rPr lang="en-US" dirty="0"/>
              <a:t>Are there any of the ethical paradigms that you do not consider a difficult choice (or ethical dilemma) in making a decision?</a:t>
            </a:r>
          </a:p>
          <a:p>
            <a:pPr>
              <a:spcBef>
                <a:spcPts val="1800"/>
              </a:spcBef>
            </a:pPr>
            <a:r>
              <a:rPr lang="en-US" dirty="0"/>
              <a:t>Do you think that there are different ethics for different professions?  </a:t>
            </a:r>
          </a:p>
          <a:p>
            <a:pPr>
              <a:spcBef>
                <a:spcPts val="1800"/>
              </a:spcBef>
            </a:pPr>
            <a:r>
              <a:rPr lang="en-US" dirty="0"/>
              <a:t>Do you consider public-life ethics different than individual ethics?</a:t>
            </a:r>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297263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BABE47E-2990-442B-9CD3-2A9712DA894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95" b="2895"/>
          <a:stretch>
            <a:fillRect/>
          </a:stretch>
        </p:blipFill>
        <p:spPr>
          <a:xfrm>
            <a:off x="121447" y="1694807"/>
            <a:ext cx="4800936" cy="4436228"/>
          </a:xfrm>
        </p:spPr>
      </p:pic>
      <p:sp>
        <p:nvSpPr>
          <p:cNvPr id="2" name="Title 1">
            <a:extLst>
              <a:ext uri="{FF2B5EF4-FFF2-40B4-BE49-F238E27FC236}">
                <a16:creationId xmlns:a16="http://schemas.microsoft.com/office/drawing/2014/main" id="{30B120F2-D460-4484-B5BF-DBF5A8EF49E6}"/>
              </a:ext>
            </a:extLst>
          </p:cNvPr>
          <p:cNvSpPr>
            <a:spLocks noGrp="1"/>
          </p:cNvSpPr>
          <p:nvPr>
            <p:ph type="title"/>
          </p:nvPr>
        </p:nvSpPr>
        <p:spPr/>
        <p:txBody>
          <a:bodyPr/>
          <a:lstStyle/>
          <a:p>
            <a:r>
              <a:rPr lang="en-US" dirty="0"/>
              <a:t>Context…</a:t>
            </a:r>
          </a:p>
        </p:txBody>
      </p:sp>
      <p:sp>
        <p:nvSpPr>
          <p:cNvPr id="9"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
        <p:nvSpPr>
          <p:cNvPr id="7" name="Rectangle 3">
            <a:extLst>
              <a:ext uri="{FF2B5EF4-FFF2-40B4-BE49-F238E27FC236}">
                <a16:creationId xmlns:a16="http://schemas.microsoft.com/office/drawing/2014/main" id="{21394A8D-C432-44A1-B61B-B18325CC39BB}"/>
              </a:ext>
            </a:extLst>
          </p:cNvPr>
          <p:cNvSpPr>
            <a:spLocks noChangeArrowheads="1"/>
          </p:cNvSpPr>
          <p:nvPr/>
        </p:nvSpPr>
        <p:spPr bwMode="auto">
          <a:xfrm>
            <a:off x="5427019" y="704363"/>
            <a:ext cx="2057400" cy="5939325"/>
          </a:xfrm>
          <a:prstGeom prst="rect">
            <a:avLst/>
          </a:prstGeom>
          <a:gradFill rotWithShape="1">
            <a:gsLst>
              <a:gs pos="0">
                <a:schemeClr val="accent1"/>
              </a:gs>
              <a:gs pos="100000">
                <a:schemeClr val="accent1">
                  <a:gamma/>
                  <a:shade val="15686"/>
                  <a:invGamma/>
                </a:schemeClr>
              </a:gs>
            </a:gsLst>
            <a:lin ang="5400000" scaled="1"/>
          </a:gradFill>
          <a:ln w="9525">
            <a:solidFill>
              <a:schemeClr val="tx1"/>
            </a:solidFill>
            <a:miter lim="800000"/>
            <a:headEnd/>
            <a:tailEnd/>
          </a:ln>
          <a:effectLst/>
        </p:spPr>
        <p:txBody>
          <a:bodyPr wrap="none" anchor="ctr"/>
          <a:lstStyle/>
          <a:p>
            <a:pPr algn="ctr">
              <a:defRPr/>
            </a:pPr>
            <a:endParaRPr lang="en-US" dirty="0"/>
          </a:p>
        </p:txBody>
      </p:sp>
      <p:sp>
        <p:nvSpPr>
          <p:cNvPr id="15" name="Text Box 9">
            <a:extLst>
              <a:ext uri="{FF2B5EF4-FFF2-40B4-BE49-F238E27FC236}">
                <a16:creationId xmlns:a16="http://schemas.microsoft.com/office/drawing/2014/main" id="{8969FC9F-CB09-46BA-A13B-3236669F1000}"/>
              </a:ext>
            </a:extLst>
          </p:cNvPr>
          <p:cNvSpPr txBox="1">
            <a:spLocks noChangeArrowheads="1"/>
          </p:cNvSpPr>
          <p:nvPr/>
        </p:nvSpPr>
        <p:spPr bwMode="auto">
          <a:xfrm>
            <a:off x="7815049" y="1298061"/>
            <a:ext cx="3776516" cy="1323439"/>
          </a:xfrm>
          <a:prstGeom prst="rect">
            <a:avLst/>
          </a:prstGeom>
          <a:noFill/>
          <a:ln w="38100">
            <a:noFill/>
            <a:miter lim="800000"/>
            <a:headEnd/>
            <a:tailEnd/>
          </a:ln>
        </p:spPr>
        <p:txBody>
          <a:bodyPr wrap="square">
            <a:spAutoFit/>
          </a:bodyPr>
          <a:lstStyle/>
          <a:p>
            <a:r>
              <a:rPr lang="en-US" sz="2000" b="1" dirty="0"/>
              <a:t>Moral World</a:t>
            </a:r>
          </a:p>
          <a:p>
            <a:pPr marL="342900" indent="-342900">
              <a:buFont typeface="Arial" panose="020B0604020202020204" pitchFamily="34" charset="0"/>
              <a:buChar char="•"/>
            </a:pPr>
            <a:r>
              <a:rPr lang="en-US" sz="2000" dirty="0"/>
              <a:t>Vague guidance</a:t>
            </a:r>
          </a:p>
          <a:p>
            <a:pPr marL="342900" indent="-342900">
              <a:buFont typeface="Arial" panose="020B0604020202020204" pitchFamily="34" charset="0"/>
              <a:buChar char="•"/>
            </a:pPr>
            <a:r>
              <a:rPr lang="en-US" sz="2000" dirty="0"/>
              <a:t>Do the right thing </a:t>
            </a:r>
          </a:p>
          <a:p>
            <a:pPr marL="342900" indent="-342900">
              <a:buFont typeface="Arial" panose="020B0604020202020204" pitchFamily="34" charset="0"/>
              <a:buChar char="•"/>
            </a:pPr>
            <a:r>
              <a:rPr lang="en-US" sz="2000" b="1" dirty="0">
                <a:solidFill>
                  <a:srgbClr val="0070C0"/>
                </a:solidFill>
              </a:rPr>
              <a:t>But, how do I decide?</a:t>
            </a:r>
          </a:p>
        </p:txBody>
      </p:sp>
      <p:sp>
        <p:nvSpPr>
          <p:cNvPr id="3" name="Right Bracket 2">
            <a:extLst>
              <a:ext uri="{FF2B5EF4-FFF2-40B4-BE49-F238E27FC236}">
                <a16:creationId xmlns:a16="http://schemas.microsoft.com/office/drawing/2014/main" id="{51315049-8FAC-4234-B0DF-96A67229A8D3}"/>
              </a:ext>
            </a:extLst>
          </p:cNvPr>
          <p:cNvSpPr/>
          <p:nvPr/>
        </p:nvSpPr>
        <p:spPr>
          <a:xfrm>
            <a:off x="7552201" y="1124673"/>
            <a:ext cx="163197" cy="149682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76411E48-84C2-4B5D-A5AA-D5BDCD3579F5}"/>
              </a:ext>
            </a:extLst>
          </p:cNvPr>
          <p:cNvSpPr txBox="1"/>
          <p:nvPr/>
        </p:nvSpPr>
        <p:spPr>
          <a:xfrm>
            <a:off x="10449099" y="150148"/>
            <a:ext cx="1712941" cy="246221"/>
          </a:xfrm>
          <a:prstGeom prst="rect">
            <a:avLst/>
          </a:prstGeom>
          <a:noFill/>
        </p:spPr>
        <p:txBody>
          <a:bodyPr wrap="square" rtlCol="0">
            <a:spAutoFit/>
          </a:bodyPr>
          <a:lstStyle/>
          <a:p>
            <a:pPr algn="r"/>
            <a:r>
              <a:rPr lang="en-US" sz="1000" b="1" dirty="0"/>
              <a:t>Adapted from LTG (r) Sattler</a:t>
            </a:r>
          </a:p>
        </p:txBody>
      </p:sp>
      <p:sp>
        <p:nvSpPr>
          <p:cNvPr id="22" name="Text Box 9">
            <a:extLst>
              <a:ext uri="{FF2B5EF4-FFF2-40B4-BE49-F238E27FC236}">
                <a16:creationId xmlns:a16="http://schemas.microsoft.com/office/drawing/2014/main" id="{14DB85F7-2D4B-4414-8F07-3AC30FC22F2F}"/>
              </a:ext>
            </a:extLst>
          </p:cNvPr>
          <p:cNvSpPr txBox="1">
            <a:spLocks noChangeArrowheads="1"/>
          </p:cNvSpPr>
          <p:nvPr/>
        </p:nvSpPr>
        <p:spPr bwMode="auto">
          <a:xfrm>
            <a:off x="7815049" y="3253170"/>
            <a:ext cx="3776516" cy="1323439"/>
          </a:xfrm>
          <a:prstGeom prst="rect">
            <a:avLst/>
          </a:prstGeom>
          <a:noFill/>
          <a:ln w="38100">
            <a:noFill/>
            <a:miter lim="800000"/>
            <a:headEnd/>
            <a:tailEnd/>
          </a:ln>
        </p:spPr>
        <p:txBody>
          <a:bodyPr wrap="square">
            <a:spAutoFit/>
          </a:bodyPr>
          <a:lstStyle/>
          <a:p>
            <a:r>
              <a:rPr lang="en-US" sz="2000" b="1" dirty="0"/>
              <a:t>Regulatory World</a:t>
            </a:r>
          </a:p>
          <a:p>
            <a:pPr marL="342900" indent="-342900">
              <a:buFont typeface="Arial" panose="020B0604020202020204" pitchFamily="34" charset="0"/>
              <a:buChar char="•"/>
            </a:pPr>
            <a:r>
              <a:rPr lang="en-US" sz="2000" dirty="0"/>
              <a:t>What does the policy say?  The instruction?</a:t>
            </a:r>
          </a:p>
          <a:p>
            <a:pPr marL="342900" indent="-342900">
              <a:buFont typeface="Arial" panose="020B0604020202020204" pitchFamily="34" charset="0"/>
              <a:buChar char="•"/>
            </a:pPr>
            <a:r>
              <a:rPr lang="en-US" sz="2000" b="1" dirty="0">
                <a:solidFill>
                  <a:srgbClr val="0070C0"/>
                </a:solidFill>
              </a:rPr>
              <a:t>Often open to interpretation</a:t>
            </a:r>
          </a:p>
        </p:txBody>
      </p:sp>
      <p:sp>
        <p:nvSpPr>
          <p:cNvPr id="23" name="Text Box 9">
            <a:extLst>
              <a:ext uri="{FF2B5EF4-FFF2-40B4-BE49-F238E27FC236}">
                <a16:creationId xmlns:a16="http://schemas.microsoft.com/office/drawing/2014/main" id="{D4073647-6BF9-488B-B4EA-D6D9B53B3E43}"/>
              </a:ext>
            </a:extLst>
          </p:cNvPr>
          <p:cNvSpPr txBox="1">
            <a:spLocks noChangeArrowheads="1"/>
          </p:cNvSpPr>
          <p:nvPr/>
        </p:nvSpPr>
        <p:spPr bwMode="auto">
          <a:xfrm>
            <a:off x="7815049" y="5289006"/>
            <a:ext cx="3776516" cy="1015663"/>
          </a:xfrm>
          <a:prstGeom prst="rect">
            <a:avLst/>
          </a:prstGeom>
          <a:noFill/>
          <a:ln w="38100">
            <a:noFill/>
            <a:miter lim="800000"/>
            <a:headEnd/>
            <a:tailEnd/>
          </a:ln>
        </p:spPr>
        <p:txBody>
          <a:bodyPr wrap="square">
            <a:spAutoFit/>
          </a:bodyPr>
          <a:lstStyle/>
          <a:p>
            <a:r>
              <a:rPr lang="en-US" sz="2000" b="1" dirty="0"/>
              <a:t>Legal World</a:t>
            </a:r>
          </a:p>
          <a:p>
            <a:pPr marL="342900" indent="-342900">
              <a:buFont typeface="Arial" panose="020B0604020202020204" pitchFamily="34" charset="0"/>
              <a:buChar char="•"/>
            </a:pPr>
            <a:r>
              <a:rPr lang="en-US" sz="2000" dirty="0"/>
              <a:t>The minimum</a:t>
            </a:r>
          </a:p>
          <a:p>
            <a:pPr marL="342900" indent="-342900">
              <a:buFont typeface="Arial" panose="020B0604020202020204" pitchFamily="34" charset="0"/>
              <a:buChar char="•"/>
            </a:pPr>
            <a:r>
              <a:rPr lang="en-US" sz="2000" dirty="0">
                <a:solidFill>
                  <a:srgbClr val="FF0000"/>
                </a:solidFill>
              </a:rPr>
              <a:t>Don’t break the law</a:t>
            </a:r>
          </a:p>
        </p:txBody>
      </p:sp>
      <p:sp>
        <p:nvSpPr>
          <p:cNvPr id="24" name="Right Bracket 23">
            <a:extLst>
              <a:ext uri="{FF2B5EF4-FFF2-40B4-BE49-F238E27FC236}">
                <a16:creationId xmlns:a16="http://schemas.microsoft.com/office/drawing/2014/main" id="{A0CF3DD3-97C0-47A3-A065-79F923E1E0E6}"/>
              </a:ext>
            </a:extLst>
          </p:cNvPr>
          <p:cNvSpPr/>
          <p:nvPr/>
        </p:nvSpPr>
        <p:spPr>
          <a:xfrm>
            <a:off x="7552201" y="3163286"/>
            <a:ext cx="163197" cy="149682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DDBEB5CE-ED1C-4F67-BCB8-0FD9A86ACB68}"/>
              </a:ext>
            </a:extLst>
          </p:cNvPr>
          <p:cNvSpPr/>
          <p:nvPr/>
        </p:nvSpPr>
        <p:spPr>
          <a:xfrm>
            <a:off x="7552201" y="5048423"/>
            <a:ext cx="163197" cy="149682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3875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72EE9C-BF1F-4BDE-8E8D-1A7E75B7F763}"/>
              </a:ext>
            </a:extLst>
          </p:cNvPr>
          <p:cNvSpPr>
            <a:spLocks noGrp="1"/>
          </p:cNvSpPr>
          <p:nvPr>
            <p:ph type="sldNum" sz="quarter" idx="4"/>
          </p:nvPr>
        </p:nvSpPr>
        <p:spPr/>
        <p:txBody>
          <a:bodyPr/>
          <a:lstStyle/>
          <a:p>
            <a:fld id="{AF2CA16C-8021-4560-94C7-08480641F32A}" type="slidenum">
              <a:rPr lang="en-US" smtClean="0"/>
              <a:pPr/>
              <a:t>8</a:t>
            </a:fld>
            <a:endParaRPr lang="en-US" dirty="0"/>
          </a:p>
        </p:txBody>
      </p:sp>
      <p:sp>
        <p:nvSpPr>
          <p:cNvPr id="5" name="Title 4"/>
          <p:cNvSpPr>
            <a:spLocks noGrp="1"/>
          </p:cNvSpPr>
          <p:nvPr>
            <p:ph type="title"/>
          </p:nvPr>
        </p:nvSpPr>
        <p:spPr>
          <a:xfrm>
            <a:off x="266631" y="769402"/>
            <a:ext cx="11655564" cy="968375"/>
          </a:xfrm>
        </p:spPr>
        <p:txBody>
          <a:bodyPr>
            <a:normAutofit fontScale="90000"/>
          </a:bodyPr>
          <a:lstStyle/>
          <a:p>
            <a:r>
              <a:rPr lang="en-US" dirty="0"/>
              <a:t>4 Paradigms</a:t>
            </a:r>
            <a:br>
              <a:rPr lang="en-US" dirty="0"/>
            </a:br>
            <a:r>
              <a:rPr lang="en-US" sz="2200" b="1" dirty="0">
                <a:solidFill>
                  <a:schemeClr val="tx1"/>
                </a:solidFill>
              </a:rPr>
              <a:t>(A tool for analysis)</a:t>
            </a:r>
            <a:endParaRPr lang="en-US" b="1" dirty="0">
              <a:solidFill>
                <a:schemeClr val="tx1"/>
              </a:solidFill>
            </a:endParaRPr>
          </a:p>
        </p:txBody>
      </p:sp>
      <p:sp>
        <p:nvSpPr>
          <p:cNvPr id="9" name="Text Placeholder 7"/>
          <p:cNvSpPr txBox="1">
            <a:spLocks/>
          </p:cNvSpPr>
          <p:nvPr/>
        </p:nvSpPr>
        <p:spPr>
          <a:xfrm>
            <a:off x="497778" y="98749"/>
            <a:ext cx="10549837"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grpSp>
        <p:nvGrpSpPr>
          <p:cNvPr id="32" name="Group 31">
            <a:extLst>
              <a:ext uri="{FF2B5EF4-FFF2-40B4-BE49-F238E27FC236}">
                <a16:creationId xmlns:a16="http://schemas.microsoft.com/office/drawing/2014/main" id="{8B434A75-E0BB-4B6D-B6F0-0D4CDE676905}"/>
              </a:ext>
            </a:extLst>
          </p:cNvPr>
          <p:cNvGrpSpPr/>
          <p:nvPr/>
        </p:nvGrpSpPr>
        <p:grpSpPr>
          <a:xfrm>
            <a:off x="2771641" y="1810419"/>
            <a:ext cx="6886366" cy="4215711"/>
            <a:chOff x="2771641" y="1810419"/>
            <a:chExt cx="6886366" cy="4215711"/>
          </a:xfrm>
        </p:grpSpPr>
        <p:cxnSp>
          <p:nvCxnSpPr>
            <p:cNvPr id="12" name="Straight Connector 11">
              <a:extLst>
                <a:ext uri="{FF2B5EF4-FFF2-40B4-BE49-F238E27FC236}">
                  <a16:creationId xmlns:a16="http://schemas.microsoft.com/office/drawing/2014/main" id="{29AB0042-2F11-4A1B-BB56-AF714F1E3CE2}"/>
                </a:ext>
              </a:extLst>
            </p:cNvPr>
            <p:cNvCxnSpPr/>
            <p:nvPr/>
          </p:nvCxnSpPr>
          <p:spPr>
            <a:xfrm>
              <a:off x="2771641" y="2309575"/>
              <a:ext cx="6846183" cy="0"/>
            </a:xfrm>
            <a:prstGeom prst="line">
              <a:avLst/>
            </a:prstGeom>
            <a:ln w="107950" cmpd="sng"/>
          </p:spPr>
          <p:style>
            <a:lnRef idx="2">
              <a:schemeClr val="accent1"/>
            </a:lnRef>
            <a:fillRef idx="0">
              <a:schemeClr val="accent1"/>
            </a:fillRef>
            <a:effectRef idx="1">
              <a:schemeClr val="accent1"/>
            </a:effectRef>
            <a:fontRef idx="minor">
              <a:schemeClr val="tx1"/>
            </a:fontRef>
          </p:style>
        </p:cxnSp>
        <p:sp>
          <p:nvSpPr>
            <p:cNvPr id="13" name="Isosceles Triangle 12">
              <a:extLst>
                <a:ext uri="{FF2B5EF4-FFF2-40B4-BE49-F238E27FC236}">
                  <a16:creationId xmlns:a16="http://schemas.microsoft.com/office/drawing/2014/main" id="{40039A48-5C61-4F4B-A92E-7752798AE4B6}"/>
                </a:ext>
              </a:extLst>
            </p:cNvPr>
            <p:cNvSpPr/>
            <p:nvPr/>
          </p:nvSpPr>
          <p:spPr>
            <a:xfrm>
              <a:off x="5994538" y="2369132"/>
              <a:ext cx="400388" cy="24938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p>
          </p:txBody>
        </p:sp>
        <p:sp>
          <p:nvSpPr>
            <p:cNvPr id="15" name="TextBox 14">
              <a:extLst>
                <a:ext uri="{FF2B5EF4-FFF2-40B4-BE49-F238E27FC236}">
                  <a16:creationId xmlns:a16="http://schemas.microsoft.com/office/drawing/2014/main" id="{BDEA5517-9EF0-4D20-B5A5-E82666C7E206}"/>
                </a:ext>
              </a:extLst>
            </p:cNvPr>
            <p:cNvSpPr txBox="1"/>
            <p:nvPr/>
          </p:nvSpPr>
          <p:spPr>
            <a:xfrm>
              <a:off x="2811824" y="1810419"/>
              <a:ext cx="6846183" cy="523220"/>
            </a:xfrm>
            <a:prstGeom prst="rect">
              <a:avLst/>
            </a:prstGeom>
            <a:noFill/>
          </p:spPr>
          <p:txBody>
            <a:bodyPr wrap="square" rtlCol="0">
              <a:spAutoFit/>
            </a:bodyPr>
            <a:lstStyle/>
            <a:p>
              <a:r>
                <a:rPr lang="en-US" sz="2800" b="1" dirty="0"/>
                <a:t>Truth 						               Loyalty</a:t>
              </a:r>
            </a:p>
          </p:txBody>
        </p:sp>
        <p:cxnSp>
          <p:nvCxnSpPr>
            <p:cNvPr id="20" name="Straight Connector 19">
              <a:extLst>
                <a:ext uri="{FF2B5EF4-FFF2-40B4-BE49-F238E27FC236}">
                  <a16:creationId xmlns:a16="http://schemas.microsoft.com/office/drawing/2014/main" id="{929F4FAE-C0D8-4139-8032-9E60AD184428}"/>
                </a:ext>
              </a:extLst>
            </p:cNvPr>
            <p:cNvCxnSpPr/>
            <p:nvPr/>
          </p:nvCxnSpPr>
          <p:spPr>
            <a:xfrm>
              <a:off x="2771641" y="3432616"/>
              <a:ext cx="6846183" cy="0"/>
            </a:xfrm>
            <a:prstGeom prst="line">
              <a:avLst/>
            </a:prstGeom>
            <a:ln w="107950" cmpd="sng"/>
          </p:spPr>
          <p:style>
            <a:lnRef idx="2">
              <a:schemeClr val="accent1"/>
            </a:lnRef>
            <a:fillRef idx="0">
              <a:schemeClr val="accent1"/>
            </a:fillRef>
            <a:effectRef idx="1">
              <a:schemeClr val="accent1"/>
            </a:effectRef>
            <a:fontRef idx="minor">
              <a:schemeClr val="tx1"/>
            </a:fontRef>
          </p:style>
        </p:cxnSp>
        <p:sp>
          <p:nvSpPr>
            <p:cNvPr id="21" name="Isosceles Triangle 20">
              <a:extLst>
                <a:ext uri="{FF2B5EF4-FFF2-40B4-BE49-F238E27FC236}">
                  <a16:creationId xmlns:a16="http://schemas.microsoft.com/office/drawing/2014/main" id="{AE7FBDB7-10CA-470C-B82A-9356C6E5AE12}"/>
                </a:ext>
              </a:extLst>
            </p:cNvPr>
            <p:cNvSpPr/>
            <p:nvPr/>
          </p:nvSpPr>
          <p:spPr>
            <a:xfrm>
              <a:off x="6012811" y="3492173"/>
              <a:ext cx="400388" cy="24938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p>
          </p:txBody>
        </p:sp>
        <p:sp>
          <p:nvSpPr>
            <p:cNvPr id="19" name="TextBox 18">
              <a:extLst>
                <a:ext uri="{FF2B5EF4-FFF2-40B4-BE49-F238E27FC236}">
                  <a16:creationId xmlns:a16="http://schemas.microsoft.com/office/drawing/2014/main" id="{EF4E5166-E682-452C-831B-963C0FB1B013}"/>
                </a:ext>
              </a:extLst>
            </p:cNvPr>
            <p:cNvSpPr txBox="1"/>
            <p:nvPr/>
          </p:nvSpPr>
          <p:spPr>
            <a:xfrm>
              <a:off x="2771642" y="2933460"/>
              <a:ext cx="6846183" cy="523220"/>
            </a:xfrm>
            <a:prstGeom prst="rect">
              <a:avLst/>
            </a:prstGeom>
            <a:noFill/>
          </p:spPr>
          <p:txBody>
            <a:bodyPr wrap="square" rtlCol="0">
              <a:spAutoFit/>
            </a:bodyPr>
            <a:lstStyle/>
            <a:p>
              <a:r>
                <a:rPr lang="en-US" sz="2800" b="1" dirty="0"/>
                <a:t>Individual                                           Community</a:t>
              </a:r>
            </a:p>
          </p:txBody>
        </p:sp>
        <p:cxnSp>
          <p:nvCxnSpPr>
            <p:cNvPr id="25" name="Straight Connector 24">
              <a:extLst>
                <a:ext uri="{FF2B5EF4-FFF2-40B4-BE49-F238E27FC236}">
                  <a16:creationId xmlns:a16="http://schemas.microsoft.com/office/drawing/2014/main" id="{2BAC5318-721C-4150-820D-F5E0BAA10A28}"/>
                </a:ext>
              </a:extLst>
            </p:cNvPr>
            <p:cNvCxnSpPr/>
            <p:nvPr/>
          </p:nvCxnSpPr>
          <p:spPr>
            <a:xfrm>
              <a:off x="2771641" y="4560398"/>
              <a:ext cx="6846183" cy="0"/>
            </a:xfrm>
            <a:prstGeom prst="line">
              <a:avLst/>
            </a:prstGeom>
            <a:ln w="107950" cmpd="sng"/>
          </p:spPr>
          <p:style>
            <a:lnRef idx="2">
              <a:schemeClr val="accent1"/>
            </a:lnRef>
            <a:fillRef idx="0">
              <a:schemeClr val="accent1"/>
            </a:fillRef>
            <a:effectRef idx="1">
              <a:schemeClr val="accent1"/>
            </a:effectRef>
            <a:fontRef idx="minor">
              <a:schemeClr val="tx1"/>
            </a:fontRef>
          </p:style>
        </p:cxnSp>
        <p:sp>
          <p:nvSpPr>
            <p:cNvPr id="26" name="Isosceles Triangle 25">
              <a:extLst>
                <a:ext uri="{FF2B5EF4-FFF2-40B4-BE49-F238E27FC236}">
                  <a16:creationId xmlns:a16="http://schemas.microsoft.com/office/drawing/2014/main" id="{BEFDCC99-E5EF-40C8-92E1-89907A708F10}"/>
                </a:ext>
              </a:extLst>
            </p:cNvPr>
            <p:cNvSpPr/>
            <p:nvPr/>
          </p:nvSpPr>
          <p:spPr>
            <a:xfrm>
              <a:off x="6012811" y="4619955"/>
              <a:ext cx="400388" cy="24938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p>
          </p:txBody>
        </p:sp>
        <p:sp>
          <p:nvSpPr>
            <p:cNvPr id="27" name="TextBox 26">
              <a:extLst>
                <a:ext uri="{FF2B5EF4-FFF2-40B4-BE49-F238E27FC236}">
                  <a16:creationId xmlns:a16="http://schemas.microsoft.com/office/drawing/2014/main" id="{EE7FE6E9-708D-4B50-ADAD-86AA918A4921}"/>
                </a:ext>
              </a:extLst>
            </p:cNvPr>
            <p:cNvSpPr txBox="1"/>
            <p:nvPr/>
          </p:nvSpPr>
          <p:spPr>
            <a:xfrm>
              <a:off x="2771642" y="4061242"/>
              <a:ext cx="6846183" cy="523220"/>
            </a:xfrm>
            <a:prstGeom prst="rect">
              <a:avLst/>
            </a:prstGeom>
            <a:noFill/>
          </p:spPr>
          <p:txBody>
            <a:bodyPr wrap="square" rtlCol="0">
              <a:spAutoFit/>
            </a:bodyPr>
            <a:lstStyle/>
            <a:p>
              <a:r>
                <a:rPr lang="en-US" sz="2800" b="1" dirty="0"/>
                <a:t>Short Term                                           Long Term</a:t>
              </a:r>
            </a:p>
          </p:txBody>
        </p:sp>
        <p:cxnSp>
          <p:nvCxnSpPr>
            <p:cNvPr id="29" name="Straight Connector 28">
              <a:extLst>
                <a:ext uri="{FF2B5EF4-FFF2-40B4-BE49-F238E27FC236}">
                  <a16:creationId xmlns:a16="http://schemas.microsoft.com/office/drawing/2014/main" id="{0E51A90A-C07E-4ED2-9B49-6EA5F8384993}"/>
                </a:ext>
              </a:extLst>
            </p:cNvPr>
            <p:cNvCxnSpPr/>
            <p:nvPr/>
          </p:nvCxnSpPr>
          <p:spPr>
            <a:xfrm>
              <a:off x="2771641" y="5717192"/>
              <a:ext cx="6846183" cy="0"/>
            </a:xfrm>
            <a:prstGeom prst="line">
              <a:avLst/>
            </a:prstGeom>
            <a:ln w="107950" cmpd="sng"/>
          </p:spPr>
          <p:style>
            <a:lnRef idx="2">
              <a:schemeClr val="accent1"/>
            </a:lnRef>
            <a:fillRef idx="0">
              <a:schemeClr val="accent1"/>
            </a:fillRef>
            <a:effectRef idx="1">
              <a:schemeClr val="accent1"/>
            </a:effectRef>
            <a:fontRef idx="minor">
              <a:schemeClr val="tx1"/>
            </a:fontRef>
          </p:style>
        </p:cxnSp>
        <p:sp>
          <p:nvSpPr>
            <p:cNvPr id="30" name="Isosceles Triangle 29">
              <a:extLst>
                <a:ext uri="{FF2B5EF4-FFF2-40B4-BE49-F238E27FC236}">
                  <a16:creationId xmlns:a16="http://schemas.microsoft.com/office/drawing/2014/main" id="{5F5C7215-41E9-4255-84A0-78F44186DD65}"/>
                </a:ext>
              </a:extLst>
            </p:cNvPr>
            <p:cNvSpPr/>
            <p:nvPr/>
          </p:nvSpPr>
          <p:spPr>
            <a:xfrm>
              <a:off x="6012811" y="5776749"/>
              <a:ext cx="400388" cy="24938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p>
          </p:txBody>
        </p:sp>
        <p:sp>
          <p:nvSpPr>
            <p:cNvPr id="31" name="TextBox 30">
              <a:extLst>
                <a:ext uri="{FF2B5EF4-FFF2-40B4-BE49-F238E27FC236}">
                  <a16:creationId xmlns:a16="http://schemas.microsoft.com/office/drawing/2014/main" id="{354305BB-1A05-4EA1-95F9-F79C7A776CF2}"/>
                </a:ext>
              </a:extLst>
            </p:cNvPr>
            <p:cNvSpPr txBox="1"/>
            <p:nvPr/>
          </p:nvSpPr>
          <p:spPr>
            <a:xfrm>
              <a:off x="2771642" y="5218036"/>
              <a:ext cx="6846183" cy="523220"/>
            </a:xfrm>
            <a:prstGeom prst="rect">
              <a:avLst/>
            </a:prstGeom>
            <a:noFill/>
          </p:spPr>
          <p:txBody>
            <a:bodyPr wrap="square" rtlCol="0">
              <a:spAutoFit/>
            </a:bodyPr>
            <a:lstStyle/>
            <a:p>
              <a:r>
                <a:rPr lang="en-US" sz="2800" b="1" dirty="0"/>
                <a:t>Justice                                                          Mercy</a:t>
              </a:r>
            </a:p>
          </p:txBody>
        </p:sp>
      </p:grpSp>
      <p:sp>
        <p:nvSpPr>
          <p:cNvPr id="34" name="Text Placeholder 7">
            <a:extLst>
              <a:ext uri="{FF2B5EF4-FFF2-40B4-BE49-F238E27FC236}">
                <a16:creationId xmlns:a16="http://schemas.microsoft.com/office/drawing/2014/main" id="{5517EA16-CC10-4ADC-8DC7-31E1F75D1FEE}"/>
              </a:ext>
            </a:extLst>
          </p:cNvPr>
          <p:cNvSpPr txBox="1">
            <a:spLocks/>
          </p:cNvSpPr>
          <p:nvPr/>
        </p:nvSpPr>
        <p:spPr>
          <a:xfrm>
            <a:off x="8661862" y="98749"/>
            <a:ext cx="3100647"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endParaRPr lang="en-US" sz="1200" dirty="0">
              <a:solidFill>
                <a:sysClr val="window" lastClr="FFFFFF"/>
              </a:solidFill>
            </a:endParaRPr>
          </a:p>
        </p:txBody>
      </p:sp>
      <p:sp>
        <p:nvSpPr>
          <p:cNvPr id="36" name="TextBox 35">
            <a:extLst>
              <a:ext uri="{FF2B5EF4-FFF2-40B4-BE49-F238E27FC236}">
                <a16:creationId xmlns:a16="http://schemas.microsoft.com/office/drawing/2014/main" id="{F9D66C06-7781-4A70-BA87-252445FE97B8}"/>
              </a:ext>
            </a:extLst>
          </p:cNvPr>
          <p:cNvSpPr txBox="1"/>
          <p:nvPr/>
        </p:nvSpPr>
        <p:spPr>
          <a:xfrm>
            <a:off x="7714213" y="166773"/>
            <a:ext cx="4464454" cy="246221"/>
          </a:xfrm>
          <a:prstGeom prst="rect">
            <a:avLst/>
          </a:prstGeom>
          <a:noFill/>
        </p:spPr>
        <p:txBody>
          <a:bodyPr wrap="square" rtlCol="0">
            <a:spAutoFit/>
          </a:bodyPr>
          <a:lstStyle/>
          <a:p>
            <a:pPr algn="r"/>
            <a:r>
              <a:rPr lang="en-US" altLang="en-US" sz="1000" dirty="0"/>
              <a:t>- From R. Kidder, How Good People Make Tough Choices (New York: Harper, 1995)</a:t>
            </a:r>
            <a:endParaRPr lang="en-US" sz="1000" b="1" dirty="0"/>
          </a:p>
        </p:txBody>
      </p:sp>
      <p:sp>
        <p:nvSpPr>
          <p:cNvPr id="2" name="TextBox 1">
            <a:extLst>
              <a:ext uri="{FF2B5EF4-FFF2-40B4-BE49-F238E27FC236}">
                <a16:creationId xmlns:a16="http://schemas.microsoft.com/office/drawing/2014/main" id="{BD566F38-D8AB-41C1-BE55-BDE22A7CB1BD}"/>
              </a:ext>
            </a:extLst>
          </p:cNvPr>
          <p:cNvSpPr txBox="1"/>
          <p:nvPr/>
        </p:nvSpPr>
        <p:spPr>
          <a:xfrm>
            <a:off x="4432776" y="1225654"/>
            <a:ext cx="3924300" cy="707886"/>
          </a:xfrm>
          <a:prstGeom prst="rect">
            <a:avLst/>
          </a:prstGeom>
          <a:noFill/>
        </p:spPr>
        <p:txBody>
          <a:bodyPr wrap="square" rtlCol="0">
            <a:spAutoFit/>
          </a:bodyPr>
          <a:lstStyle/>
          <a:p>
            <a:r>
              <a:rPr lang="en-US" sz="4000" b="1" dirty="0">
                <a:solidFill>
                  <a:srgbClr val="0070C0"/>
                </a:solidFill>
              </a:rPr>
              <a:t>Right </a:t>
            </a:r>
            <a:r>
              <a:rPr lang="en-US" sz="2800" b="1" dirty="0">
                <a:solidFill>
                  <a:srgbClr val="0070C0"/>
                </a:solidFill>
              </a:rPr>
              <a:t>versus </a:t>
            </a:r>
            <a:r>
              <a:rPr lang="en-US" sz="4000" b="1" dirty="0">
                <a:solidFill>
                  <a:srgbClr val="0070C0"/>
                </a:solidFill>
              </a:rPr>
              <a:t>Right</a:t>
            </a:r>
          </a:p>
        </p:txBody>
      </p:sp>
    </p:spTree>
    <p:extLst>
      <p:ext uri="{BB962C8B-B14F-4D97-AF65-F5344CB8AC3E}">
        <p14:creationId xmlns:p14="http://schemas.microsoft.com/office/powerpoint/2010/main" val="11470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72EE9C-BF1F-4BDE-8E8D-1A7E75B7F763}"/>
              </a:ext>
            </a:extLst>
          </p:cNvPr>
          <p:cNvSpPr>
            <a:spLocks noGrp="1"/>
          </p:cNvSpPr>
          <p:nvPr>
            <p:ph type="sldNum" sz="quarter" idx="4"/>
          </p:nvPr>
        </p:nvSpPr>
        <p:spPr/>
        <p:txBody>
          <a:bodyPr/>
          <a:lstStyle/>
          <a:p>
            <a:fld id="{AF2CA16C-8021-4560-94C7-08480641F32A}" type="slidenum">
              <a:rPr lang="en-US" smtClean="0"/>
              <a:pPr/>
              <a:t>9</a:t>
            </a:fld>
            <a:endParaRPr lang="en-US" dirty="0"/>
          </a:p>
        </p:txBody>
      </p:sp>
      <p:sp>
        <p:nvSpPr>
          <p:cNvPr id="5" name="Title 4"/>
          <p:cNvSpPr>
            <a:spLocks noGrp="1"/>
          </p:cNvSpPr>
          <p:nvPr>
            <p:ph type="title"/>
          </p:nvPr>
        </p:nvSpPr>
        <p:spPr>
          <a:xfrm>
            <a:off x="266631" y="769402"/>
            <a:ext cx="11655564" cy="968375"/>
          </a:xfrm>
        </p:spPr>
        <p:txBody>
          <a:bodyPr>
            <a:normAutofit fontScale="90000"/>
          </a:bodyPr>
          <a:lstStyle/>
          <a:p>
            <a:r>
              <a:rPr lang="en-US" dirty="0"/>
              <a:t>3 Principles</a:t>
            </a:r>
            <a:br>
              <a:rPr lang="en-US" dirty="0"/>
            </a:br>
            <a:r>
              <a:rPr lang="en-US" sz="2200" b="1" dirty="0">
                <a:solidFill>
                  <a:schemeClr val="tx1"/>
                </a:solidFill>
              </a:rPr>
              <a:t>(A tool for decision-making)</a:t>
            </a:r>
            <a:endParaRPr lang="en-US" b="1" dirty="0">
              <a:solidFill>
                <a:schemeClr val="tx1"/>
              </a:solidFill>
            </a:endParaRPr>
          </a:p>
        </p:txBody>
      </p:sp>
      <p:sp>
        <p:nvSpPr>
          <p:cNvPr id="6" name="TextBox 5"/>
          <p:cNvSpPr txBox="1"/>
          <p:nvPr/>
        </p:nvSpPr>
        <p:spPr>
          <a:xfrm>
            <a:off x="3236002" y="1401753"/>
            <a:ext cx="184731" cy="523220"/>
          </a:xfrm>
          <a:prstGeom prst="rect">
            <a:avLst/>
          </a:prstGeom>
          <a:noFill/>
        </p:spPr>
        <p:txBody>
          <a:bodyPr wrap="none" rtlCol="0">
            <a:spAutoFit/>
          </a:bodyPr>
          <a:lstStyle/>
          <a:p>
            <a:endParaRPr lang="en-US" sz="2800"/>
          </a:p>
        </p:txBody>
      </p:sp>
      <p:sp>
        <p:nvSpPr>
          <p:cNvPr id="9" name="Text Placeholder 7"/>
          <p:cNvSpPr txBox="1">
            <a:spLocks/>
          </p:cNvSpPr>
          <p:nvPr/>
        </p:nvSpPr>
        <p:spPr>
          <a:xfrm>
            <a:off x="497778" y="98749"/>
            <a:ext cx="10549837"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solidFill>
                  <a:sysClr val="window" lastClr="FFFFFF"/>
                </a:solidFill>
              </a:rPr>
              <a:t>EnoMAX 2019 – Ethics Exercise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
        <p:nvSpPr>
          <p:cNvPr id="34" name="Text Placeholder 7">
            <a:extLst>
              <a:ext uri="{FF2B5EF4-FFF2-40B4-BE49-F238E27FC236}">
                <a16:creationId xmlns:a16="http://schemas.microsoft.com/office/drawing/2014/main" id="{5517EA16-CC10-4ADC-8DC7-31E1F75D1FEE}"/>
              </a:ext>
            </a:extLst>
          </p:cNvPr>
          <p:cNvSpPr txBox="1">
            <a:spLocks/>
          </p:cNvSpPr>
          <p:nvPr/>
        </p:nvSpPr>
        <p:spPr>
          <a:xfrm>
            <a:off x="8661862" y="98749"/>
            <a:ext cx="3100647"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endParaRPr lang="en-US" sz="1200" dirty="0">
              <a:solidFill>
                <a:sysClr val="window" lastClr="FFFFFF"/>
              </a:solidFill>
            </a:endParaRPr>
          </a:p>
        </p:txBody>
      </p:sp>
      <p:sp>
        <p:nvSpPr>
          <p:cNvPr id="36" name="TextBox 35">
            <a:extLst>
              <a:ext uri="{FF2B5EF4-FFF2-40B4-BE49-F238E27FC236}">
                <a16:creationId xmlns:a16="http://schemas.microsoft.com/office/drawing/2014/main" id="{F9D66C06-7781-4A70-BA87-252445FE97B8}"/>
              </a:ext>
            </a:extLst>
          </p:cNvPr>
          <p:cNvSpPr txBox="1"/>
          <p:nvPr/>
        </p:nvSpPr>
        <p:spPr>
          <a:xfrm>
            <a:off x="7714213" y="166773"/>
            <a:ext cx="4464454" cy="246221"/>
          </a:xfrm>
          <a:prstGeom prst="rect">
            <a:avLst/>
          </a:prstGeom>
          <a:noFill/>
        </p:spPr>
        <p:txBody>
          <a:bodyPr wrap="square" rtlCol="0">
            <a:spAutoFit/>
          </a:bodyPr>
          <a:lstStyle/>
          <a:p>
            <a:pPr algn="r"/>
            <a:r>
              <a:rPr lang="en-US" altLang="en-US" sz="1000" dirty="0"/>
              <a:t>- From R. Kidder, How Good People Make Tough Choices (New York: Harper, 1995)</a:t>
            </a:r>
            <a:endParaRPr lang="en-US" sz="1000" b="1" dirty="0"/>
          </a:p>
        </p:txBody>
      </p:sp>
      <p:sp>
        <p:nvSpPr>
          <p:cNvPr id="23" name="Content Placeholder 4">
            <a:extLst>
              <a:ext uri="{FF2B5EF4-FFF2-40B4-BE49-F238E27FC236}">
                <a16:creationId xmlns:a16="http://schemas.microsoft.com/office/drawing/2014/main" id="{6B8BDDA0-0044-48E7-B1BA-C58A6993F750}"/>
              </a:ext>
            </a:extLst>
          </p:cNvPr>
          <p:cNvSpPr>
            <a:spLocks noGrp="1"/>
          </p:cNvSpPr>
          <p:nvPr>
            <p:ph idx="1"/>
          </p:nvPr>
        </p:nvSpPr>
        <p:spPr>
          <a:xfrm>
            <a:off x="266630" y="1924972"/>
            <a:ext cx="11599139" cy="4263033"/>
          </a:xfrm>
        </p:spPr>
        <p:txBody>
          <a:bodyPr>
            <a:normAutofit/>
          </a:bodyPr>
          <a:lstStyle/>
          <a:p>
            <a:r>
              <a:rPr lang="en-US" altLang="en-US" u="sng" dirty="0"/>
              <a:t>Ends</a:t>
            </a:r>
            <a:r>
              <a:rPr lang="en-US" altLang="en-US" dirty="0"/>
              <a:t>-based - </a:t>
            </a:r>
            <a:r>
              <a:rPr lang="en-US" altLang="en-US" b="1" dirty="0">
                <a:solidFill>
                  <a:srgbClr val="0070C0"/>
                </a:solidFill>
              </a:rPr>
              <a:t>Do what’s right for the greatest number of people</a:t>
            </a:r>
            <a:endParaRPr lang="en-US" altLang="en-US" dirty="0"/>
          </a:p>
          <a:p>
            <a:pPr lvl="1"/>
            <a:r>
              <a:rPr lang="en-US" altLang="en-US" sz="2000" dirty="0"/>
              <a:t>Requires we weigh the pros and cons in terms of future effects, intended and unintended</a:t>
            </a:r>
            <a:br>
              <a:rPr lang="en-US" altLang="en-US" sz="2800" dirty="0"/>
            </a:br>
            <a:endParaRPr lang="en-US" altLang="en-US" sz="2800" dirty="0"/>
          </a:p>
          <a:p>
            <a:r>
              <a:rPr lang="en-US" altLang="en-US" u="sng" dirty="0"/>
              <a:t>Rule</a:t>
            </a:r>
            <a:r>
              <a:rPr lang="en-US" altLang="en-US" dirty="0"/>
              <a:t>-based - </a:t>
            </a:r>
            <a:r>
              <a:rPr lang="en-US" altLang="en-US" b="1" dirty="0">
                <a:solidFill>
                  <a:srgbClr val="0070C0"/>
                </a:solidFill>
              </a:rPr>
              <a:t>Follow the principle you want everyone else to follow</a:t>
            </a:r>
          </a:p>
          <a:p>
            <a:pPr lvl="1"/>
            <a:r>
              <a:rPr lang="en-US" altLang="en-US" sz="2000" dirty="0"/>
              <a:t>Act in a way that your actions could become a universal standard</a:t>
            </a:r>
          </a:p>
          <a:p>
            <a:pPr lvl="1"/>
            <a:endParaRPr lang="en-US" altLang="en-US" sz="2800" dirty="0"/>
          </a:p>
          <a:p>
            <a:r>
              <a:rPr lang="en-US" altLang="en-US" u="sng" dirty="0"/>
              <a:t>Care</a:t>
            </a:r>
            <a:r>
              <a:rPr lang="en-US" altLang="en-US" dirty="0"/>
              <a:t>-based - </a:t>
            </a:r>
            <a:r>
              <a:rPr lang="en-US" altLang="en-US" b="1" dirty="0">
                <a:solidFill>
                  <a:srgbClr val="0070C0"/>
                </a:solidFill>
              </a:rPr>
              <a:t>Do what you would wish others to do to you</a:t>
            </a:r>
          </a:p>
          <a:p>
            <a:pPr lvl="1"/>
            <a:r>
              <a:rPr lang="en-US" altLang="en-US" sz="2000" dirty="0"/>
              <a:t>The golden rule</a:t>
            </a:r>
            <a:endParaRPr lang="en-US" altLang="en-US" sz="1600" dirty="0"/>
          </a:p>
        </p:txBody>
      </p:sp>
    </p:spTree>
    <p:extLst>
      <p:ext uri="{BB962C8B-B14F-4D97-AF65-F5344CB8AC3E}">
        <p14:creationId xmlns:p14="http://schemas.microsoft.com/office/powerpoint/2010/main" val="1969397221"/>
      </p:ext>
    </p:extLst>
  </p:cSld>
  <p:clrMapOvr>
    <a:masterClrMapping/>
  </p:clrMapOvr>
</p:sld>
</file>

<file path=ppt/theme/theme1.xml><?xml version="1.0" encoding="utf-8"?>
<a:theme xmlns:a="http://schemas.openxmlformats.org/drawingml/2006/main" name="Office Theme">
  <a:themeElements>
    <a:clrScheme name="Custom 6">
      <a:dk1>
        <a:srgbClr val="3A3838"/>
      </a:dk1>
      <a:lt1>
        <a:srgbClr val="FFFFFF"/>
      </a:lt1>
      <a:dk2>
        <a:srgbClr val="44546A"/>
      </a:dk2>
      <a:lt2>
        <a:srgbClr val="FFFFFF"/>
      </a:lt2>
      <a:accent1>
        <a:srgbClr val="1F4E79"/>
      </a:accent1>
      <a:accent2>
        <a:srgbClr val="57C0B5"/>
      </a:accent2>
      <a:accent3>
        <a:srgbClr val="0070C0"/>
      </a:accent3>
      <a:accent4>
        <a:srgbClr val="92D050"/>
      </a:accent4>
      <a:accent5>
        <a:srgbClr val="00B050"/>
      </a:accent5>
      <a:accent6>
        <a:srgbClr val="999999"/>
      </a:accent6>
      <a:hlink>
        <a:srgbClr val="0070C0"/>
      </a:hlink>
      <a:folHlink>
        <a:srgbClr val="00B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A586D5EC0F24B922387F051A2AE62" ma:contentTypeVersion="13" ma:contentTypeDescription="Create a new document." ma:contentTypeScope="" ma:versionID="dab1aaae2c0bdb5149f00321f3846e5e">
  <xsd:schema xmlns:xsd="http://www.w3.org/2001/XMLSchema" xmlns:xs="http://www.w3.org/2001/XMLSchema" xmlns:p="http://schemas.microsoft.com/office/2006/metadata/properties" xmlns:ns3="dad0b277-c6d6-4741-a2a3-7d6948cc1f07" xmlns:ns4="7cdfb5ca-89d5-4441-a9b7-52496410e1e4" targetNamespace="http://schemas.microsoft.com/office/2006/metadata/properties" ma:root="true" ma:fieldsID="a796b96c5addfcc752aebadcf144a056" ns3:_="" ns4:_="">
    <xsd:import namespace="dad0b277-c6d6-4741-a2a3-7d6948cc1f07"/>
    <xsd:import namespace="7cdfb5ca-89d5-4441-a9b7-52496410e1e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b277-c6d6-4741-a2a3-7d6948cc1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dfb5ca-89d5-4441-a9b7-52496410e1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93AF44-59FC-4579-AF09-7EED6912E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b277-c6d6-4741-a2a3-7d6948cc1f07"/>
    <ds:schemaRef ds:uri="7cdfb5ca-89d5-4441-a9b7-52496410e1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F6ED69-1FE0-4807-AC12-1D9FB4109CC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cdfb5ca-89d5-4441-a9b7-52496410e1e4"/>
    <ds:schemaRef ds:uri="dad0b277-c6d6-4741-a2a3-7d6948cc1f07"/>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1E62EF00-139B-4416-A200-7E4029368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4413</TotalTime>
  <Words>1441</Words>
  <Application>Microsoft Office PowerPoint</Application>
  <PresentationFormat>Custom</PresentationFormat>
  <Paragraphs>142</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Franklin Gothic Book</vt:lpstr>
      <vt:lpstr>Helvetica</vt:lpstr>
      <vt:lpstr>Helvetica Neue</vt:lpstr>
      <vt:lpstr>Lucida Grande</vt:lpstr>
      <vt:lpstr>Wingdings</vt:lpstr>
      <vt:lpstr>Office Theme</vt:lpstr>
      <vt:lpstr>Ethics Exercise</vt:lpstr>
      <vt:lpstr>PowerPoint Presentation</vt:lpstr>
      <vt:lpstr>Purpose</vt:lpstr>
      <vt:lpstr>What We’ve Heard</vt:lpstr>
      <vt:lpstr>First Questions </vt:lpstr>
      <vt:lpstr>Developing … and Scanning</vt:lpstr>
      <vt:lpstr>Context…</vt:lpstr>
      <vt:lpstr>4 Paradigms (A tool for analysis)</vt:lpstr>
      <vt:lpstr>3 Principles (A tool for decision-making)</vt:lpstr>
      <vt:lpstr>Putting It Together</vt:lpstr>
      <vt:lpstr>Teams</vt:lpstr>
      <vt:lpstr>Scenarios</vt:lpstr>
      <vt:lpstr>Scenarios</vt:lpstr>
      <vt:lpstr>Scenarios</vt:lpstr>
      <vt:lpstr>Scenarios</vt:lpstr>
      <vt:lpstr>DEBRIEF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Name Here</dc:title>
  <dc:creator>Frost, Kathryn</dc:creator>
  <cp:lastModifiedBy>BRDRoom</cp:lastModifiedBy>
  <cp:revision>77</cp:revision>
  <cp:lastPrinted>2019-08-15T11:42:04Z</cp:lastPrinted>
  <dcterms:created xsi:type="dcterms:W3CDTF">2018-02-01T21:28:46Z</dcterms:created>
  <dcterms:modified xsi:type="dcterms:W3CDTF">2019-08-15T16:14:49Z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0x010100A35A586D5EC0F24B922387F051A2AE62</vt:lpwstr>
  </property>
  <property fmtid="{D5CDD505-2E9C-101B-9397-08002B2CF9AE}" pid="3" name="AuthorIds_UIVersion_3072">
    <vt:lpwstr>252</vt:lpwstr>
  </property>
</Properties>
</file>