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7"/>
  </p:notesMasterIdLst>
  <p:handoutMasterIdLst>
    <p:handoutMasterId r:id="rId8"/>
  </p:handoutMasterIdLst>
  <p:sldIdLst>
    <p:sldId id="256" r:id="rId2"/>
    <p:sldId id="374" r:id="rId3"/>
    <p:sldId id="320" r:id="rId4"/>
    <p:sldId id="504" r:id="rId5"/>
    <p:sldId id="555"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0"/>
    <a:srgbClr val="003399"/>
    <a:srgbClr val="0066CC"/>
    <a:srgbClr val="0033CC"/>
    <a:srgbClr val="3333FF"/>
    <a:srgbClr val="3366FF"/>
    <a:srgbClr val="0066FF"/>
    <a:srgbClr val="3399FF"/>
    <a:srgbClr val="2F559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5" autoAdjust="0"/>
    <p:restoredTop sz="94701"/>
  </p:normalViewPr>
  <p:slideViewPr>
    <p:cSldViewPr snapToGrid="0" showGuides="1">
      <p:cViewPr varScale="1">
        <p:scale>
          <a:sx n="114" d="100"/>
          <a:sy n="114" d="100"/>
        </p:scale>
        <p:origin x="1224" y="9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6" d="100"/>
          <a:sy n="86" d="100"/>
        </p:scale>
        <p:origin x="38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A9733991-44DF-4A32-87BC-E7D263FE9232}" type="datetimeFigureOut">
              <a:rPr lang="en-US" smtClean="0"/>
              <a:t>4/25/2019</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EC3E70E2-572F-43DD-8FEA-5D032BAC7138}" type="slidenum">
              <a:rPr lang="en-US" smtClean="0"/>
              <a:t>‹#›</a:t>
            </a:fld>
            <a:endParaRPr lang="en-US" dirty="0"/>
          </a:p>
        </p:txBody>
      </p:sp>
    </p:spTree>
    <p:extLst>
      <p:ext uri="{BB962C8B-B14F-4D97-AF65-F5344CB8AC3E}">
        <p14:creationId xmlns:p14="http://schemas.microsoft.com/office/powerpoint/2010/main" val="18285404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B419A717-FD68-6949-8607-C69DF3F928F5}" type="datetimeFigureOut">
              <a:rPr lang="en-US" smtClean="0"/>
              <a:t>4/25/2019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759A5618-1BEB-7345-996D-CBB988B6DF54}" type="slidenum">
              <a:rPr lang="en-US" smtClean="0"/>
              <a:t>‹#›</a:t>
            </a:fld>
            <a:endParaRPr lang="en-US" dirty="0"/>
          </a:p>
        </p:txBody>
      </p:sp>
    </p:spTree>
    <p:extLst>
      <p:ext uri="{BB962C8B-B14F-4D97-AF65-F5344CB8AC3E}">
        <p14:creationId xmlns:p14="http://schemas.microsoft.com/office/powerpoint/2010/main" val="9081139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Tree>
    <p:extLst>
      <p:ext uri="{BB962C8B-B14F-4D97-AF65-F5344CB8AC3E}">
        <p14:creationId xmlns:p14="http://schemas.microsoft.com/office/powerpoint/2010/main" val="203669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2579AB7A-D973-45C7-8885-57E2A7DAD51F}"/>
              </a:ext>
            </a:extLst>
          </p:cNvPr>
          <p:cNvSpPr>
            <a:spLocks noGrp="1"/>
          </p:cNvSpPr>
          <p:nvPr>
            <p:ph type="body" sz="quarter" idx="3"/>
          </p:nvPr>
        </p:nvSpPr>
        <p:spPr/>
        <p:txBody>
          <a:bodyPr/>
          <a:lstStyle/>
          <a:p>
            <a:pPr marL="457200" lvl="2" indent="0">
              <a:buFont typeface="Arial" panose="020B0604020202020204" pitchFamily="34" charset="0"/>
              <a:buNone/>
            </a:pPr>
            <a:r>
              <a:rPr lang="en-US" sz="1200" dirty="0"/>
              <a:t>U.S. Department of Transportation oversees the Build America Bureau.</a:t>
            </a:r>
          </a:p>
          <a:p>
            <a:pPr marL="457200" lvl="2" indent="0">
              <a:buFont typeface="Arial" panose="020B0604020202020204" pitchFamily="34" charset="0"/>
              <a:buNone/>
            </a:pPr>
            <a:endParaRPr lang="en-US" sz="1200" dirty="0"/>
          </a:p>
          <a:p>
            <a:pPr marL="457200" lvl="2" indent="0">
              <a:buFont typeface="Arial" panose="020B0604020202020204" pitchFamily="34" charset="0"/>
              <a:buNone/>
            </a:pPr>
            <a:r>
              <a:rPr lang="en-US" sz="1200" dirty="0"/>
              <a:t>The Bureau is responsible for streamlining loan and grant opportunities with the focus on using American made products.</a:t>
            </a:r>
          </a:p>
          <a:p>
            <a:pPr marL="457200" lvl="2" indent="0">
              <a:buFont typeface="Arial" panose="020B0604020202020204" pitchFamily="34" charset="0"/>
              <a:buNone/>
            </a:pPr>
            <a:endParaRPr lang="en-US" sz="1200" dirty="0"/>
          </a:p>
          <a:p>
            <a:pPr marL="457200" lvl="2" indent="0">
              <a:buFont typeface="Arial" panose="020B0604020202020204" pitchFamily="34" charset="0"/>
              <a:buNone/>
            </a:pPr>
            <a:r>
              <a:rPr lang="en-US" sz="1200" dirty="0"/>
              <a:t>The Bureau serves a single point of contact for States, Cities, and agencies looking to develop transportation.</a:t>
            </a:r>
          </a:p>
          <a:p>
            <a:pPr marL="457200" lvl="2" indent="0">
              <a:buFont typeface="Arial" panose="020B0604020202020204" pitchFamily="34" charset="0"/>
              <a:buNone/>
            </a:pPr>
            <a:endParaRPr lang="en-US" sz="1200" dirty="0"/>
          </a:p>
          <a:p>
            <a:pPr marL="457200" lvl="2" indent="0">
              <a:buFont typeface="Arial" panose="020B0604020202020204" pitchFamily="34" charset="0"/>
              <a:buNone/>
            </a:pPr>
            <a:r>
              <a:rPr lang="en-US" sz="1200" dirty="0"/>
              <a:t>DART submitted an application for a loan under the RRIF program for the Cotton Belt project.</a:t>
            </a:r>
          </a:p>
          <a:p>
            <a:pPr marL="457200" lvl="2" indent="0">
              <a:buFont typeface="Arial" panose="020B0604020202020204" pitchFamily="34" charset="0"/>
              <a:buNone/>
            </a:pPr>
            <a:endParaRPr lang="en-US" sz="1200" dirty="0"/>
          </a:p>
          <a:p>
            <a:pPr marL="457200" lvl="2" indent="0">
              <a:buFont typeface="Arial" panose="020B0604020202020204" pitchFamily="34" charset="0"/>
              <a:buNone/>
            </a:pPr>
            <a:r>
              <a:rPr lang="en-US" sz="1200" dirty="0"/>
              <a:t>The Cotton Belt project is projected to cost $1.135 billion in total.</a:t>
            </a:r>
          </a:p>
          <a:p>
            <a:pPr marL="457200" lvl="2" indent="0">
              <a:buFont typeface="Arial" panose="020B0604020202020204" pitchFamily="34" charset="0"/>
              <a:buNone/>
            </a:pPr>
            <a:endParaRPr lang="en-US" sz="1200" dirty="0"/>
          </a:p>
          <a:p>
            <a:pPr marL="4572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RRIF loan charges 0.01% over a U.S. Treasury 30-year bond. The UST 3.12% as of 9/13/18. So that would mean 3.13% RRIF rate.</a:t>
            </a:r>
          </a:p>
          <a:p>
            <a:pPr marL="457200" lvl="2" indent="0">
              <a:buFont typeface="Arial" panose="020B0604020202020204" pitchFamily="34" charset="0"/>
              <a:buNone/>
            </a:pPr>
            <a:endParaRPr lang="en-US" sz="1200" dirty="0"/>
          </a:p>
          <a:p>
            <a:endParaRPr lang="en-US" dirty="0"/>
          </a:p>
        </p:txBody>
      </p:sp>
    </p:spTree>
    <p:extLst>
      <p:ext uri="{BB962C8B-B14F-4D97-AF65-F5344CB8AC3E}">
        <p14:creationId xmlns:p14="http://schemas.microsoft.com/office/powerpoint/2010/main" val="286797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2579AB7A-D973-45C7-8885-57E2A7DAD51F}"/>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5961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1816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6678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 Instru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Helpful Instructions</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3" name="TextBox 2"/>
          <p:cNvSpPr txBox="1"/>
          <p:nvPr userDrawn="1"/>
        </p:nvSpPr>
        <p:spPr>
          <a:xfrm>
            <a:off x="683220" y="1801091"/>
            <a:ext cx="7941588" cy="3600986"/>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DELETE THIS SLIDE AFTER READING</a:t>
            </a:r>
          </a:p>
          <a:p>
            <a:endParaRPr lang="en-US"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is your new DART PowerPoint template.  It is available in 2 different color versions – either a yellow or blue.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template has been created for very simple or complex presentations with many more pages than you may choose to utilize.  In fact, 90% of your slides will utilize the presentation slide titled “Clean Slide Multi Options”.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Make it your own by adding maps, graphics or charts!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If you have a picture you would like to add, you utilize the slide titled “Custom Square Photo and Text Box” and insert your own photo by simply right clicking on the black box.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All other photos are set in as part of the template and therefore should not be changed.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Please discard any previous templates including earlier versions of this template and also the “It’s all Connected” template.</a:t>
            </a:r>
          </a:p>
          <a:p>
            <a:endParaRPr lang="en-US" sz="1400" dirty="0">
              <a:effectLst/>
              <a:latin typeface="Calibri" panose="020F0502020204030204" pitchFamily="34" charset="0"/>
              <a:ea typeface="Calibri" panose="020F0502020204030204" pitchFamily="34" charset="0"/>
            </a:endParaRPr>
          </a:p>
          <a:p>
            <a:endParaRPr lang="en-US" sz="1400" dirty="0">
              <a:effectLst/>
              <a:latin typeface="Calibri" panose="020F0502020204030204" pitchFamily="34" charset="0"/>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DART Empowers Discovery.  Let’s Go!</a:t>
            </a:r>
          </a:p>
        </p:txBody>
      </p:sp>
      <p:sp>
        <p:nvSpPr>
          <p:cNvPr id="9" name="Rectangle 8"/>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099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rgbClr val="FFC000">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158227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Side Photo - 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2699799077"/>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Side Photo - 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4234563643"/>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Side Photo - 2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46816050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Side Photo - 2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57413725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e Information">
    <p:spTree>
      <p:nvGrpSpPr>
        <p:cNvPr id="1" name=""/>
        <p:cNvGrpSpPr/>
        <p:nvPr/>
      </p:nvGrpSpPr>
      <p:grpSpPr>
        <a:xfrm>
          <a:off x="0" y="0"/>
          <a:ext cx="0" cy="0"/>
          <a:chOff x="0" y="0"/>
          <a:chExt cx="0" cy="0"/>
        </a:xfrm>
      </p:grpSpPr>
      <p:grpSp>
        <p:nvGrpSpPr>
          <p:cNvPr id="2" name="Group 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grpSp>
        <p:nvGrpSpPr>
          <p:cNvPr id="15" name="Group 14"/>
          <p:cNvGrpSpPr/>
          <p:nvPr userDrawn="1"/>
        </p:nvGrpSpPr>
        <p:grpSpPr>
          <a:xfrm>
            <a:off x="4711232" y="1928635"/>
            <a:ext cx="4563777" cy="4929367"/>
            <a:chOff x="4711231" y="1928633"/>
            <a:chExt cx="4563777" cy="4929367"/>
          </a:xfrm>
        </p:grpSpPr>
        <p:pic>
          <p:nvPicPr>
            <p:cNvPr id="16"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711231" y="1928633"/>
              <a:ext cx="4563777" cy="492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a:off x="5204298" y="2349595"/>
              <a:ext cx="1857983" cy="3302175"/>
            </a:xfrm>
            <a:prstGeom prst="rect">
              <a:avLst/>
            </a:prstGeom>
            <a:solidFill>
              <a:srgbClr val="00165B"/>
            </a:solidFill>
            <a:ln w="12700" cap="flat" cmpd="sng" algn="ctr">
              <a:solidFill>
                <a:srgbClr val="00165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Picture Placeholder 14"/>
          <p:cNvSpPr txBox="1">
            <a:spLocks/>
          </p:cNvSpPr>
          <p:nvPr userDrawn="1"/>
        </p:nvSpPr>
        <p:spPr>
          <a:xfrm>
            <a:off x="5203826" y="2359228"/>
            <a:ext cx="1858963" cy="330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Text Placeholder 21"/>
          <p:cNvSpPr>
            <a:spLocks noGrp="1"/>
          </p:cNvSpPr>
          <p:nvPr>
            <p:ph type="body" sz="quarter" idx="10" hasCustomPrompt="1"/>
          </p:nvPr>
        </p:nvSpPr>
        <p:spPr>
          <a:xfrm>
            <a:off x="557940" y="567014"/>
            <a:ext cx="3176992" cy="2122595"/>
          </a:xfrm>
        </p:spPr>
        <p:txBody>
          <a:bodyPr anchor="b" anchorCtr="0">
            <a:noAutofit/>
          </a:bodyPr>
          <a:lstStyle>
            <a:lvl1pPr marL="0" indent="0" algn="r">
              <a:buNone/>
              <a:defRPr sz="4000" b="1" spc="0" baseline="0">
                <a:latin typeface="Franklin Gothic Demi" charset="0"/>
              </a:defRPr>
            </a:lvl1pPr>
          </a:lstStyle>
          <a:p>
            <a:pPr lvl="0"/>
            <a:r>
              <a:rPr lang="en-US" dirty="0"/>
              <a:t>Slide Title</a:t>
            </a:r>
          </a:p>
        </p:txBody>
      </p:sp>
      <p:cxnSp>
        <p:nvCxnSpPr>
          <p:cNvPr id="25" name="Straight Connector 24"/>
          <p:cNvCxnSpPr/>
          <p:nvPr userDrawn="1"/>
        </p:nvCxnSpPr>
        <p:spPr>
          <a:xfrm>
            <a:off x="3136403" y="2689607"/>
            <a:ext cx="515022" cy="0"/>
          </a:xfrm>
          <a:prstGeom prst="line">
            <a:avLst/>
          </a:prstGeom>
          <a:noFill/>
          <a:ln w="85725" cap="flat" cmpd="sng" algn="ctr">
            <a:solidFill>
              <a:srgbClr val="008BCE"/>
            </a:solidFill>
            <a:prstDash val="solid"/>
            <a:miter lim="800000"/>
          </a:ln>
          <a:effectLst/>
        </p:spPr>
      </p:cxnSp>
      <p:sp>
        <p:nvSpPr>
          <p:cNvPr id="29" name="Text Placeholder 28"/>
          <p:cNvSpPr>
            <a:spLocks noGrp="1"/>
          </p:cNvSpPr>
          <p:nvPr>
            <p:ph type="body" sz="quarter" idx="11" hasCustomPrompt="1"/>
          </p:nvPr>
        </p:nvSpPr>
        <p:spPr>
          <a:xfrm>
            <a:off x="689620" y="3183126"/>
            <a:ext cx="3100388" cy="2178050"/>
          </a:xfrm>
        </p:spPr>
        <p:txBody>
          <a:bodyPr>
            <a:noAutofit/>
          </a:bodyPr>
          <a:lstStyle>
            <a:lvl1pPr marL="0" indent="0" algn="r">
              <a:buNone/>
              <a:defRPr sz="1800" baseline="0">
                <a:latin typeface="Calibri" panose="020F0502020204030204" pitchFamily="34" charset="0"/>
              </a:defRPr>
            </a:lvl1pPr>
          </a:lstStyle>
          <a:p>
            <a:pPr lvl="0"/>
            <a:r>
              <a:rPr lang="en-US" dirty="0"/>
              <a:t>Text goes here</a:t>
            </a:r>
          </a:p>
        </p:txBody>
      </p:sp>
      <p:sp>
        <p:nvSpPr>
          <p:cNvPr id="31" name="Picture Placeholder 30"/>
          <p:cNvSpPr>
            <a:spLocks noGrp="1"/>
          </p:cNvSpPr>
          <p:nvPr>
            <p:ph type="pic" sz="quarter" idx="12"/>
          </p:nvPr>
        </p:nvSpPr>
        <p:spPr>
          <a:xfrm>
            <a:off x="5230814" y="2355850"/>
            <a:ext cx="1844675" cy="3278188"/>
          </a:xfrm>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356289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Square Photo and Text Box">
    <p:spTree>
      <p:nvGrpSpPr>
        <p:cNvPr id="1" name=""/>
        <p:cNvGrpSpPr/>
        <p:nvPr/>
      </p:nvGrpSpPr>
      <p:grpSpPr>
        <a:xfrm>
          <a:off x="0" y="0"/>
          <a:ext cx="0" cy="0"/>
          <a:chOff x="0" y="0"/>
          <a:chExt cx="0" cy="0"/>
        </a:xfrm>
      </p:grpSpPr>
      <p:sp>
        <p:nvSpPr>
          <p:cNvPr id="21" name="Text Placeholder 20"/>
          <p:cNvSpPr>
            <a:spLocks noGrp="1"/>
          </p:cNvSpPr>
          <p:nvPr>
            <p:ph type="body" sz="quarter" idx="12" hasCustomPrompt="1"/>
          </p:nvPr>
        </p:nvSpPr>
        <p:spPr>
          <a:xfrm>
            <a:off x="4711701" y="1835136"/>
            <a:ext cx="4127500" cy="442279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1" y="1966318"/>
            <a:ext cx="3670300" cy="3230134"/>
          </a:xfrm>
          <a:prstGeom prst="rect">
            <a:avLst/>
          </a:prstGeom>
          <a:ln w="38100">
            <a:solidFill>
              <a:srgbClr val="FF6C2C"/>
            </a:solidFill>
            <a:miter lim="800000"/>
          </a:ln>
        </p:spPr>
      </p:pic>
      <p:grpSp>
        <p:nvGrpSpPr>
          <p:cNvPr id="12" name="Group 1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10" name="Straight Connector 9"/>
          <p:cNvCxnSpPr/>
          <p:nvPr userDrawn="1"/>
        </p:nvCxnSpPr>
        <p:spPr>
          <a:xfrm>
            <a:off x="480163" y="1363645"/>
            <a:ext cx="515022" cy="0"/>
          </a:xfrm>
          <a:prstGeom prst="line">
            <a:avLst/>
          </a:prstGeom>
          <a:noFill/>
          <a:ln w="85725" cap="flat" cmpd="sng" algn="ctr">
            <a:solidFill>
              <a:srgbClr val="008BCE"/>
            </a:solidFill>
            <a:prstDash val="solid"/>
            <a:miter lim="800000"/>
          </a:ln>
          <a:effectLst/>
        </p:spPr>
      </p:cxnSp>
      <p:sp>
        <p:nvSpPr>
          <p:cNvPr id="11" name="Text Placeholder 18"/>
          <p:cNvSpPr>
            <a:spLocks noGrp="1"/>
          </p:cNvSpPr>
          <p:nvPr>
            <p:ph type="body" sz="quarter" idx="11" hasCustomPrompt="1"/>
          </p:nvPr>
        </p:nvSpPr>
        <p:spPr>
          <a:xfrm>
            <a:off x="368301" y="88565"/>
            <a:ext cx="5080000" cy="1275080"/>
          </a:xfrm>
        </p:spPr>
        <p:txBody>
          <a:bodyPr anchor="b" anchorCtr="0">
            <a:noAutofit/>
          </a:bodyPr>
          <a:lstStyle>
            <a:lvl1pPr>
              <a:lnSpc>
                <a:spcPts val="4400"/>
              </a:lnSpc>
              <a:spcBef>
                <a:spcPts val="0"/>
              </a:spcBef>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499465833"/>
      </p:ext>
    </p:extLst>
  </p:cSld>
  <p:clrMapOvr>
    <a:masterClrMapping/>
  </p:clrMapOvr>
  <p:extLst mod="1">
    <p:ext uri="{DCECCB84-F9BA-43D5-87BE-67443E8EF086}">
      <p15:sldGuideLst xmlns:p15="http://schemas.microsoft.com/office/powerpoint/2012/main">
        <p15:guide id="1" orient="horz" pos="1392" userDrawn="1">
          <p15:clr>
            <a:srgbClr val="FBAE40"/>
          </p15:clr>
        </p15:guide>
        <p15:guide id="2" pos="432" userDrawn="1">
          <p15:clr>
            <a:srgbClr val="FBAE40"/>
          </p15:clr>
        </p15:guide>
        <p15:guide id="3" pos="2760" userDrawn="1">
          <p15:clr>
            <a:srgbClr val="FBAE40"/>
          </p15:clr>
        </p15:guide>
        <p15:guide id="4" orient="horz" pos="35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Side Photo - B">
    <p:spTree>
      <p:nvGrpSpPr>
        <p:cNvPr id="1" name=""/>
        <p:cNvGrpSpPr/>
        <p:nvPr/>
      </p:nvGrpSpPr>
      <p:grpSpPr>
        <a:xfrm>
          <a:off x="0" y="0"/>
          <a:ext cx="0" cy="0"/>
          <a:chOff x="0" y="0"/>
          <a:chExt cx="0" cy="0"/>
        </a:xfrm>
      </p:grpSpPr>
      <p:cxnSp>
        <p:nvCxnSpPr>
          <p:cNvPr id="14" name="Straight Connector 13"/>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67952844"/>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Side Photo - Y">
    <p:spTree>
      <p:nvGrpSpPr>
        <p:cNvPr id="1" name=""/>
        <p:cNvGrpSpPr/>
        <p:nvPr/>
      </p:nvGrpSpPr>
      <p:grpSpPr>
        <a:xfrm>
          <a:off x="0" y="0"/>
          <a:ext cx="0" cy="0"/>
          <a:chOff x="0" y="0"/>
          <a:chExt cx="0" cy="0"/>
        </a:xfrm>
      </p:grpSpPr>
      <p:cxnSp>
        <p:nvCxnSpPr>
          <p:cNvPr id="14" name="Straight Connector 13"/>
          <p:cNvCxnSpPr/>
          <p:nvPr userDrawn="1"/>
        </p:nvCxnSpPr>
        <p:spPr>
          <a:xfrm>
            <a:off x="4671196" y="1709248"/>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76965701"/>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onal Crop Photo Right - 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3"/>
          <p:cNvSpPr>
            <a:spLocks noGrp="1"/>
          </p:cNvSpPr>
          <p:nvPr>
            <p:ph type="body" sz="quarter" idx="14"/>
          </p:nvPr>
        </p:nvSpPr>
        <p:spPr>
          <a:xfrm>
            <a:off x="167638" y="1634261"/>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72764897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0"/>
            <a:ext cx="5084064" cy="6854400"/>
          </a:xfrm>
          <a:prstGeom prst="rect">
            <a:avLst/>
          </a:prstGeom>
        </p:spPr>
      </p:pic>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dirty="0"/>
              <a:t>Presentation Title</a:t>
            </a:r>
          </a:p>
        </p:txBody>
      </p:sp>
      <p:cxnSp>
        <p:nvCxnSpPr>
          <p:cNvPr id="6" name="Straight Connector 5"/>
          <p:cNvCxnSpPr/>
          <p:nvPr userDrawn="1"/>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sp>
        <p:nvSpPr>
          <p:cNvPr id="8" name="Rectangle 7"/>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258067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6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onal Crop Photo Right - 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24280025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onal Crop Photo Right - 2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4" name="Straight Connector 13"/>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5"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2608608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onal Crop Photo Right - 2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0183004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ed Photo Righ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cxnSp>
        <p:nvCxnSpPr>
          <p:cNvPr id="13" name="Straight Connector 12"/>
          <p:cNvCxnSpPr/>
          <p:nvPr userDrawn="1"/>
        </p:nvCxnSpPr>
        <p:spPr>
          <a:xfrm>
            <a:off x="339299" y="1257189"/>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247651" y="1498457"/>
            <a:ext cx="5047149" cy="4451154"/>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247649" y="155532"/>
            <a:ext cx="5047149"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0" name="Picture Placeholder 20"/>
          <p:cNvSpPr>
            <a:spLocks noGrp="1"/>
          </p:cNvSpPr>
          <p:nvPr>
            <p:ph type="pic" sz="quarter" idx="10"/>
          </p:nvPr>
        </p:nvSpPr>
        <p:spPr>
          <a:xfrm>
            <a:off x="5880100" y="0"/>
            <a:ext cx="3263900" cy="6858000"/>
          </a:xfrm>
        </p:spPr>
        <p:txBody>
          <a:bodyPr/>
          <a:lstStyle/>
          <a:p>
            <a:r>
              <a:rPr lang="en-US" dirty="0"/>
              <a:t>Click icon to add picture</a:t>
            </a:r>
          </a:p>
        </p:txBody>
      </p:sp>
    </p:spTree>
    <p:extLst>
      <p:ext uri="{BB962C8B-B14F-4D97-AF65-F5344CB8AC3E}">
        <p14:creationId xmlns:p14="http://schemas.microsoft.com/office/powerpoint/2010/main" val="312701424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xes Right Blue Graphic">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31" name="Straight Connector 30"/>
          <p:cNvCxnSpPr/>
          <p:nvPr userDrawn="1"/>
        </p:nvCxnSpPr>
        <p:spPr>
          <a:xfrm>
            <a:off x="906388" y="1519475"/>
            <a:ext cx="515022" cy="0"/>
          </a:xfrm>
          <a:prstGeom prst="line">
            <a:avLst/>
          </a:prstGeom>
          <a:noFill/>
          <a:ln w="85725" cap="flat" cmpd="sng" algn="ctr">
            <a:solidFill>
              <a:srgbClr val="008BCE"/>
            </a:solidFill>
            <a:prstDash val="solid"/>
            <a:miter lim="800000"/>
          </a:ln>
          <a:effectLst/>
        </p:spPr>
      </p:cxnSp>
      <p:cxnSp>
        <p:nvCxnSpPr>
          <p:cNvPr id="32" name="Straight Connector 31"/>
          <p:cNvCxnSpPr/>
          <p:nvPr userDrawn="1"/>
        </p:nvCxnSpPr>
        <p:spPr>
          <a:xfrm>
            <a:off x="906388" y="4147517"/>
            <a:ext cx="515022" cy="0"/>
          </a:xfrm>
          <a:prstGeom prst="line">
            <a:avLst/>
          </a:prstGeom>
          <a:noFill/>
          <a:ln w="85725" cap="flat" cmpd="sng" algn="ctr">
            <a:solidFill>
              <a:srgbClr val="FF6C2C"/>
            </a:solidFill>
            <a:prstDash val="solid"/>
            <a:miter lim="800000"/>
          </a:ln>
          <a:effectLst/>
        </p:spPr>
      </p:cxnSp>
      <p:cxnSp>
        <p:nvCxnSpPr>
          <p:cNvPr id="33" name="Straight Connector 32"/>
          <p:cNvCxnSpPr/>
          <p:nvPr userDrawn="1"/>
        </p:nvCxnSpPr>
        <p:spPr>
          <a:xfrm>
            <a:off x="4944798" y="1519475"/>
            <a:ext cx="515022" cy="0"/>
          </a:xfrm>
          <a:prstGeom prst="line">
            <a:avLst/>
          </a:prstGeom>
          <a:noFill/>
          <a:ln w="85725" cap="flat" cmpd="sng" algn="ctr">
            <a:solidFill>
              <a:srgbClr val="ABA2A0"/>
            </a:solidFill>
            <a:prstDash val="solid"/>
            <a:miter lim="800000"/>
          </a:ln>
          <a:effectLst/>
        </p:spPr>
      </p:cxnSp>
      <p:cxnSp>
        <p:nvCxnSpPr>
          <p:cNvPr id="34" name="Straight Connector 33"/>
          <p:cNvCxnSpPr/>
          <p:nvPr userDrawn="1"/>
        </p:nvCxnSpPr>
        <p:spPr>
          <a:xfrm>
            <a:off x="4949693" y="4147517"/>
            <a:ext cx="515022" cy="0"/>
          </a:xfrm>
          <a:prstGeom prst="line">
            <a:avLst/>
          </a:prstGeom>
          <a:noFill/>
          <a:ln w="85725" cap="flat" cmpd="sng" algn="ctr">
            <a:solidFill>
              <a:srgbClr val="FFCD00"/>
            </a:solidFill>
            <a:prstDash val="solid"/>
            <a:miter lim="800000"/>
          </a:ln>
          <a:effectLst/>
        </p:spPr>
      </p:cxnSp>
      <p:sp>
        <p:nvSpPr>
          <p:cNvPr id="36" name="Text Placeholder 35"/>
          <p:cNvSpPr>
            <a:spLocks noGrp="1"/>
          </p:cNvSpPr>
          <p:nvPr>
            <p:ph type="body" sz="quarter" idx="10" hasCustomPrompt="1"/>
          </p:nvPr>
        </p:nvSpPr>
        <p:spPr>
          <a:xfrm>
            <a:off x="794235" y="5357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7" name="Text Placeholder 35"/>
          <p:cNvSpPr>
            <a:spLocks noGrp="1"/>
          </p:cNvSpPr>
          <p:nvPr>
            <p:ph type="body" sz="quarter" idx="11" hasCustomPrompt="1"/>
          </p:nvPr>
        </p:nvSpPr>
        <p:spPr>
          <a:xfrm>
            <a:off x="4851295" y="5357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8" name="Text Placeholder 35"/>
          <p:cNvSpPr>
            <a:spLocks noGrp="1"/>
          </p:cNvSpPr>
          <p:nvPr>
            <p:ph type="body" sz="quarter" idx="12" hasCustomPrompt="1"/>
          </p:nvPr>
        </p:nvSpPr>
        <p:spPr>
          <a:xfrm>
            <a:off x="794235" y="31646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9" name="Text Placeholder 35"/>
          <p:cNvSpPr>
            <a:spLocks noGrp="1"/>
          </p:cNvSpPr>
          <p:nvPr>
            <p:ph type="body" sz="quarter" idx="13" hasCustomPrompt="1"/>
          </p:nvPr>
        </p:nvSpPr>
        <p:spPr>
          <a:xfrm>
            <a:off x="4851295" y="31646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41" name="Text Placeholder 40"/>
          <p:cNvSpPr>
            <a:spLocks noGrp="1"/>
          </p:cNvSpPr>
          <p:nvPr>
            <p:ph type="body" sz="quarter" idx="14" hasCustomPrompt="1"/>
          </p:nvPr>
        </p:nvSpPr>
        <p:spPr>
          <a:xfrm>
            <a:off x="809625" y="17007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2" name="Text Placeholder 40"/>
          <p:cNvSpPr>
            <a:spLocks noGrp="1"/>
          </p:cNvSpPr>
          <p:nvPr>
            <p:ph type="body" sz="quarter" idx="15" hasCustomPrompt="1"/>
          </p:nvPr>
        </p:nvSpPr>
        <p:spPr>
          <a:xfrm>
            <a:off x="4866685" y="1700778"/>
            <a:ext cx="3865510"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3" name="Text Placeholder 40"/>
          <p:cNvSpPr>
            <a:spLocks noGrp="1"/>
          </p:cNvSpPr>
          <p:nvPr>
            <p:ph type="body" sz="quarter" idx="16" hasCustomPrompt="1"/>
          </p:nvPr>
        </p:nvSpPr>
        <p:spPr>
          <a:xfrm>
            <a:off x="809625" y="43296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4" name="Text Placeholder 40"/>
          <p:cNvSpPr>
            <a:spLocks noGrp="1"/>
          </p:cNvSpPr>
          <p:nvPr>
            <p:ph type="body" sz="quarter" idx="17" hasCustomPrompt="1"/>
          </p:nvPr>
        </p:nvSpPr>
        <p:spPr>
          <a:xfrm>
            <a:off x="4866685" y="4329678"/>
            <a:ext cx="3865510" cy="1276350"/>
          </a:xfrm>
        </p:spPr>
        <p:txBody>
          <a:bodyPr>
            <a:noAutofit/>
          </a:bodyPr>
          <a:lstStyle>
            <a:lvl1pPr>
              <a:defRPr>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4125514081"/>
      </p:ext>
    </p:extLst>
  </p:cSld>
  <p:clrMapOvr>
    <a:masterClrMapping/>
  </p:clrMapOvr>
  <p:extLst mod="1">
    <p:ext uri="{DCECCB84-F9BA-43D5-87BE-67443E8EF086}">
      <p15:sldGuideLst xmlns:p15="http://schemas.microsoft.com/office/powerpoint/2012/main">
        <p15:guide id="1" orient="horz" pos="1224" userDrawn="1">
          <p15:clr>
            <a:srgbClr val="FBAE40"/>
          </p15:clr>
        </p15:guide>
        <p15:guide id="2" pos="2880" userDrawn="1">
          <p15:clr>
            <a:srgbClr val="FBAE40"/>
          </p15:clr>
        </p15:guide>
        <p15:guide id="3" pos="3048" userDrawn="1">
          <p15:clr>
            <a:srgbClr val="FBAE40"/>
          </p15:clr>
        </p15:guide>
        <p15:guide id="4" pos="696" userDrawn="1">
          <p15:clr>
            <a:srgbClr val="FBAE40"/>
          </p15:clr>
        </p15:guide>
        <p15:guide id="6" orient="horz"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efits Overlay Right - B">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47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6" name="Straight Connector 25"/>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7"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8"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9"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5"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45"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4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4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4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5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5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86987312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 Benefits Overlay Right - Y">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281608789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nefits Overlay Right - 2B">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60635" y="-121581"/>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34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30" name="Straight Connector 29"/>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31"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2"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3"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4"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6"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4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4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1967011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efits Overlay Right - 2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4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62355746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umn Text Boxes (editor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4" name="Straight Connector 13"/>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
        <p:nvSpPr>
          <p:cNvPr id="16" name="Text Placeholder 15"/>
          <p:cNvSpPr>
            <a:spLocks noGrp="1"/>
          </p:cNvSpPr>
          <p:nvPr>
            <p:ph type="body" sz="quarter" idx="10" hasCustomPrompt="1"/>
          </p:nvPr>
        </p:nvSpPr>
        <p:spPr>
          <a:xfrm>
            <a:off x="415925" y="3429001"/>
            <a:ext cx="3962400" cy="24511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p:txBody>
      </p:sp>
      <p:sp>
        <p:nvSpPr>
          <p:cNvPr id="17" name="Text Placeholder 15"/>
          <p:cNvSpPr>
            <a:spLocks noGrp="1"/>
          </p:cNvSpPr>
          <p:nvPr>
            <p:ph type="body" sz="quarter" idx="11" hasCustomPrompt="1"/>
          </p:nvPr>
        </p:nvSpPr>
        <p:spPr>
          <a:xfrm>
            <a:off x="4690874" y="1899134"/>
            <a:ext cx="3962400" cy="39747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8" name="Group 7"/>
          <p:cNvGrpSpPr/>
          <p:nvPr userDrawn="1"/>
        </p:nvGrpSpPr>
        <p:grpSpPr>
          <a:xfrm>
            <a:off x="0" y="6050174"/>
            <a:ext cx="9144000" cy="550325"/>
            <a:chOff x="0" y="6050172"/>
            <a:chExt cx="9144000" cy="550325"/>
          </a:xfrm>
        </p:grpSpPr>
        <p:cxnSp>
          <p:nvCxnSpPr>
            <p:cNvPr id="9" name="Straight Connector 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244482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 or click on icons to add other content</a:t>
            </a:r>
          </a:p>
        </p:txBody>
      </p:sp>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Slide Title</a:t>
            </a:r>
          </a:p>
        </p:txBody>
      </p: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380838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One Text Box (editori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2527" y="3681414"/>
            <a:ext cx="8461507" cy="2138201"/>
          </a:xfrm>
        </p:spPr>
        <p:txBody>
          <a:bodyPr numCol="2" spcCol="36576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latin typeface="Calibri" panose="020F0502020204030204" pitchFamily="34" charset="0"/>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lvl="0"/>
            <a:endParaRPr lang="en-US" dirty="0"/>
          </a:p>
        </p:txBody>
      </p:sp>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0"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1" name="Straight Connector 10"/>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10153703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3168135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2">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45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3">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1" name="Rectangle 10"/>
          <p:cNvSpPr/>
          <p:nvPr userDrawn="1"/>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0197" y="6222107"/>
            <a:ext cx="2219499" cy="54864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1468" y="5712119"/>
            <a:ext cx="2169319" cy="919602"/>
          </a:xfrm>
          <a:prstGeom prst="rect">
            <a:avLst/>
          </a:prstGeom>
        </p:spPr>
      </p:pic>
      <p:cxnSp>
        <p:nvCxnSpPr>
          <p:cNvPr id="4" name="Straight Connector 3"/>
          <p:cNvCxnSpPr/>
          <p:nvPr userDrawn="1"/>
        </p:nvCxnSpPr>
        <p:spPr>
          <a:xfrm flipV="1">
            <a:off x="3906519" y="0"/>
            <a:ext cx="2376835" cy="6866438"/>
          </a:xfrm>
          <a:prstGeom prst="line">
            <a:avLst/>
          </a:prstGeom>
          <a:noFill/>
          <a:ln w="6350" cap="flat" cmpd="sng" algn="ctr">
            <a:solidFill>
              <a:srgbClr val="008BCE"/>
            </a:solidFill>
            <a:prstDash val="solid"/>
            <a:miter lim="800000"/>
          </a:ln>
          <a:effectLst/>
        </p:spPr>
      </p:cxnSp>
      <p:sp>
        <p:nvSpPr>
          <p:cNvPr id="2" name="Slide Number Placeholder 1"/>
          <p:cNvSpPr>
            <a:spLocks noGrp="1"/>
          </p:cNvSpPr>
          <p:nvPr>
            <p:ph type="sldNum" sz="quarter" idx="10"/>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369730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ean Text and Char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cxnSp>
        <p:nvCxnSpPr>
          <p:cNvPr id="11" name="Straight Connector 10"/>
          <p:cNvCxnSpPr/>
          <p:nvPr userDrawn="1"/>
        </p:nvCxnSpPr>
        <p:spPr>
          <a:xfrm>
            <a:off x="10160" y="6620817"/>
            <a:ext cx="9144000" cy="0"/>
          </a:xfrm>
          <a:prstGeom prst="line">
            <a:avLst/>
          </a:prstGeom>
          <a:noFill/>
          <a:ln w="12700" cap="flat" cmpd="sng" algn="ctr">
            <a:solidFill>
              <a:srgbClr val="FFCD00"/>
            </a:solidFill>
            <a:prstDash val="solid"/>
            <a:miter lim="800000"/>
          </a:ln>
          <a:effec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sp>
        <p:nvSpPr>
          <p:cNvPr id="14"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a:t>
            </a:r>
            <a:endParaRPr kumimoji="0" lang="en-US" sz="2800" b="0" i="0" u="none" strike="noStrike" kern="1200" cap="none" spc="0" normalizeH="0" baseline="0" noProof="0" dirty="0">
              <a:ln>
                <a:noFill/>
              </a:ln>
              <a:solidFill>
                <a:prstClr val="black"/>
              </a:solidFill>
              <a:effectLst/>
              <a:uLnTx/>
              <a:uFillTx/>
              <a:latin typeface="Univers" panose="020B0603020202030204" pitchFamily="34" charset="0"/>
              <a:ea typeface="+mn-ea"/>
              <a:cs typeface="+mn-cs"/>
            </a:endParaRPr>
          </a:p>
        </p:txBody>
      </p:sp>
      <p:sp>
        <p:nvSpPr>
          <p:cNvPr id="16" name="Chart Placeholder 15"/>
          <p:cNvSpPr>
            <a:spLocks noGrp="1"/>
          </p:cNvSpPr>
          <p:nvPr>
            <p:ph type="chart" sz="quarter" idx="11" hasCustomPrompt="1"/>
          </p:nvPr>
        </p:nvSpPr>
        <p:spPr>
          <a:xfrm>
            <a:off x="4730040" y="1688201"/>
            <a:ext cx="3948112" cy="4241089"/>
          </a:xfrm>
        </p:spPr>
        <p:txBody>
          <a:bodyPr/>
          <a:lstStyle>
            <a:lvl1pPr>
              <a:defRPr baseline="0"/>
            </a:lvl1pPr>
          </a:lstStyle>
          <a:p>
            <a:r>
              <a:rPr lang="en-US" dirty="0"/>
              <a:t>Click to create chart</a:t>
            </a:r>
          </a:p>
        </p:txBody>
      </p:sp>
      <p:cxnSp>
        <p:nvCxnSpPr>
          <p:cNvPr id="7" name="Straight Connector 6"/>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206974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94966" y="-140615"/>
            <a:ext cx="9499599" cy="7565271"/>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2F5597">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7876" y="2540002"/>
            <a:ext cx="5522913" cy="1766161"/>
          </a:xfrm>
        </p:spPr>
        <p:txBody>
          <a:bodyPr anchor="ctr" anchorCtr="0">
            <a:noAutofit/>
          </a:bodyPr>
          <a:lstStyle>
            <a:lvl1pPr marL="0" indent="0" algn="ctr">
              <a:buNone/>
              <a:defRPr sz="4000" b="1" spc="0" baseline="0">
                <a:solidFill>
                  <a:srgbClr val="000066"/>
                </a:solidFill>
                <a:effectLst>
                  <a:outerShdw blurRad="50800" dist="38100" dir="2700000" algn="tl" rotWithShape="0">
                    <a:prstClr val="black">
                      <a:alpha val="40000"/>
                    </a:prstClr>
                  </a:outerShdw>
                </a:effectLst>
                <a:latin typeface="Franklin Gothic Dem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261987013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77800" y="-132866"/>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0544" y="2545921"/>
            <a:ext cx="5522913" cy="1766161"/>
          </a:xfrm>
          <a:noFill/>
          <a:effectLst/>
        </p:spPr>
        <p:txBody>
          <a:bodyPr anchor="ctr" anchorCtr="0">
            <a:noAutofit/>
          </a:bodyPr>
          <a:lstStyle>
            <a:lvl1pPr marL="0" indent="0" algn="ctr">
              <a:buNone/>
              <a:defRPr lang="en-US" sz="4000" b="1" i="0"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375673369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67813824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338331860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3046703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902" y="403874"/>
            <a:ext cx="4594279" cy="1325563"/>
          </a:xfrm>
          <a:prstGeom prst="rect">
            <a:avLst/>
          </a:prstGeom>
        </p:spPr>
        <p:txBody>
          <a:bodyPr vert="horz" lIns="91440" tIns="45720" rIns="91440" bIns="45720" rtlCol="0" anchor="ctr">
            <a:normAutofit/>
          </a:bodyPr>
          <a:lstStyle/>
          <a:p>
            <a:r>
              <a:rPr lang="en-US" b="1" dirty="0"/>
              <a:t>This is the Main Idea</a:t>
            </a:r>
          </a:p>
        </p:txBody>
      </p:sp>
      <p:sp>
        <p:nvSpPr>
          <p:cNvPr id="3" name="Text Placeholder 2"/>
          <p:cNvSpPr>
            <a:spLocks noGrp="1"/>
          </p:cNvSpPr>
          <p:nvPr>
            <p:ph type="body" idx="1"/>
          </p:nvPr>
        </p:nvSpPr>
        <p:spPr>
          <a:xfrm>
            <a:off x="636399" y="2340245"/>
            <a:ext cx="7886700" cy="3859966"/>
          </a:xfrm>
          <a:prstGeom prst="rect">
            <a:avLst/>
          </a:prstGeom>
        </p:spPr>
        <p:txBody>
          <a:bodyPr vert="horz" lIns="91440" tIns="45720" rIns="91440" bIns="45720" rtlCol="0">
            <a:normAutofit/>
          </a:bodyPr>
          <a:lstStyle/>
          <a:p>
            <a:pPr lvl="0"/>
            <a:r>
              <a:rPr lang="en-US" dirty="0"/>
              <a:t>Click to edit Master text styles</a:t>
            </a:r>
          </a:p>
        </p:txBody>
      </p:sp>
      <p:sp>
        <p:nvSpPr>
          <p:cNvPr id="6" name="TextBox 5"/>
          <p:cNvSpPr txBox="1"/>
          <p:nvPr userDrawn="1"/>
        </p:nvSpPr>
        <p:spPr>
          <a:xfrm>
            <a:off x="4348481" y="6611481"/>
            <a:ext cx="529462" cy="215444"/>
          </a:xfrm>
          <a:prstGeom prst="rect">
            <a:avLst/>
          </a:prstGeom>
          <a:noFill/>
        </p:spPr>
        <p:txBody>
          <a:bodyPr wrap="square" lIns="0" tIns="0" rIns="0" bIns="0" rtlCol="0" anchor="t">
            <a:spAutoFit/>
          </a:bodyPr>
          <a:lstStyle/>
          <a:p>
            <a:pPr algn="ctr"/>
            <a:r>
              <a:rPr lang="uk-UA" sz="1400" b="0" i="0" kern="1200" dirty="0">
                <a:solidFill>
                  <a:schemeClr val="tx1"/>
                </a:solidFill>
                <a:effectLst/>
                <a:latin typeface="+mn-lt"/>
                <a:ea typeface="+mn-ea"/>
                <a:cs typeface="+mn-cs"/>
              </a:rPr>
              <a:t> </a:t>
            </a:r>
            <a:endParaRPr lang="en-US" sz="1400" dirty="0"/>
          </a:p>
        </p:txBody>
      </p:sp>
      <p:sp>
        <p:nvSpPr>
          <p:cNvPr id="7" name="Slide Number Placeholder 6"/>
          <p:cNvSpPr>
            <a:spLocks noGrp="1"/>
          </p:cNvSpPr>
          <p:nvPr>
            <p:ph type="sldNum" sz="quarter" idx="4"/>
          </p:nvPr>
        </p:nvSpPr>
        <p:spPr>
          <a:xfrm>
            <a:off x="6709539" y="7015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AC77C-D647-A046-87BB-F005665A7C23}" type="slidenum">
              <a:rPr lang="en-US" smtClean="0"/>
              <a:t>‹#›</a:t>
            </a:fld>
            <a:endParaRPr lang="en-US" dirty="0"/>
          </a:p>
        </p:txBody>
      </p:sp>
      <p:sp>
        <p:nvSpPr>
          <p:cNvPr id="4" name="Rectangle 3"/>
          <p:cNvSpPr/>
          <p:nvPr userDrawn="1"/>
        </p:nvSpPr>
        <p:spPr>
          <a:xfrm>
            <a:off x="8717304" y="6559790"/>
            <a:ext cx="396262" cy="307777"/>
          </a:xfrm>
          <a:prstGeom prst="rect">
            <a:avLst/>
          </a:prstGeom>
        </p:spPr>
        <p:txBody>
          <a:bodyPr wrap="none">
            <a:spAutoFit/>
          </a:bodyPr>
          <a:lstStyle/>
          <a:p>
            <a:fld id="{2E2156E5-5AB1-304F-A6C2-04B5370CB648}" type="slidenum">
              <a:rPr lang="uk-UA" sz="1400" b="0" i="0" kern="1200" smtClean="0">
                <a:solidFill>
                  <a:schemeClr val="tx1"/>
                </a:solidFill>
                <a:effectLst/>
                <a:latin typeface="+mn-lt"/>
                <a:ea typeface="+mn-ea"/>
                <a:cs typeface="+mn-cs"/>
              </a:rPr>
              <a:pPr/>
              <a:t>‹#›</a:t>
            </a:fld>
            <a:endParaRPr lang="en-US" sz="1400" dirty="0"/>
          </a:p>
        </p:txBody>
      </p:sp>
    </p:spTree>
    <p:extLst>
      <p:ext uri="{BB962C8B-B14F-4D97-AF65-F5344CB8AC3E}">
        <p14:creationId xmlns:p14="http://schemas.microsoft.com/office/powerpoint/2010/main" val="1056660095"/>
      </p:ext>
    </p:extLst>
  </p:cSld>
  <p:clrMap bg1="lt1" tx1="dk1" bg2="lt2" tx2="dk2" accent1="accent1" accent2="accent2" accent3="accent3" accent4="accent4" accent5="accent5" accent6="accent6" hlink="hlink" folHlink="folHlink"/>
  <p:sldLayoutIdLst>
    <p:sldLayoutId id="2147483718" r:id="rId1"/>
    <p:sldLayoutId id="2147483710" r:id="rId2"/>
    <p:sldLayoutId id="2147483682" r:id="rId3"/>
    <p:sldLayoutId id="2147483683"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670" r:id="rId15"/>
    <p:sldLayoutId id="2147483689" r:id="rId16"/>
    <p:sldLayoutId id="2147483700" r:id="rId17"/>
    <p:sldLayoutId id="2147483701" r:id="rId18"/>
    <p:sldLayoutId id="2147483702" r:id="rId19"/>
    <p:sldLayoutId id="2147483703" r:id="rId20"/>
    <p:sldLayoutId id="2147483704" r:id="rId21"/>
    <p:sldLayoutId id="2147483705" r:id="rId22"/>
    <p:sldLayoutId id="2147483716" r:id="rId23"/>
    <p:sldLayoutId id="2147483674" r:id="rId24"/>
    <p:sldLayoutId id="2147483706" r:id="rId25"/>
    <p:sldLayoutId id="2147483707" r:id="rId26"/>
    <p:sldLayoutId id="2147483708" r:id="rId27"/>
    <p:sldLayoutId id="2147483709" r:id="rId28"/>
    <p:sldLayoutId id="2147483679" r:id="rId29"/>
    <p:sldLayoutId id="2147483680" r:id="rId30"/>
    <p:sldLayoutId id="2147483714" r:id="rId31"/>
    <p:sldLayoutId id="2147483715" r:id="rId32"/>
    <p:sldLayoutId id="2147483711" r:id="rId33"/>
    <p:sldLayoutId id="2147483719" r:id="rId34"/>
  </p:sldLayoutIdLst>
  <p:hf hdr="0" ftr="0" dt="0"/>
  <p:txStyles>
    <p:title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9694" y="100361"/>
            <a:ext cx="5764306" cy="2224467"/>
          </a:xfrm>
        </p:spPr>
        <p:txBody>
          <a:bodyPr/>
          <a:lstStyle/>
          <a:p>
            <a:r>
              <a:rPr lang="en-US" sz="3200" b="0" dirty="0"/>
              <a:t>Financing of Cotton Belt Regional Rail Project</a:t>
            </a:r>
          </a:p>
        </p:txBody>
      </p:sp>
      <p:sp>
        <p:nvSpPr>
          <p:cNvPr id="5" name="Rectangle 4">
            <a:extLst>
              <a:ext uri="{FF2B5EF4-FFF2-40B4-BE49-F238E27FC236}">
                <a16:creationId xmlns:a16="http://schemas.microsoft.com/office/drawing/2014/main" id="{749671B1-00C9-4753-8B9A-1D5B5A74C8B4}"/>
              </a:ext>
            </a:extLst>
          </p:cNvPr>
          <p:cNvSpPr/>
          <p:nvPr/>
        </p:nvSpPr>
        <p:spPr>
          <a:xfrm>
            <a:off x="4572000" y="2846883"/>
            <a:ext cx="4572000" cy="2554545"/>
          </a:xfrm>
          <a:prstGeom prst="rect">
            <a:avLst/>
          </a:prstGeom>
        </p:spPr>
        <p:txBody>
          <a:bodyPr>
            <a:spAutoFit/>
          </a:bodyPr>
          <a:lstStyle/>
          <a:p>
            <a:endParaRPr lang="en-US" sz="2800" b="1" dirty="0"/>
          </a:p>
          <a:p>
            <a:r>
              <a:rPr lang="en-US" sz="2800" b="1" dirty="0"/>
              <a:t>MAX Program Workshop</a:t>
            </a:r>
          </a:p>
          <a:p>
            <a:r>
              <a:rPr lang="en-US" sz="2800" b="1" dirty="0"/>
              <a:t>May 2, 2019</a:t>
            </a:r>
          </a:p>
          <a:p>
            <a:endParaRPr lang="en-US" sz="2800" b="1" dirty="0"/>
          </a:p>
          <a:p>
            <a:r>
              <a:rPr lang="en-US" sz="2400" b="1" dirty="0"/>
              <a:t>Dwight D. Burns</a:t>
            </a:r>
          </a:p>
          <a:p>
            <a:r>
              <a:rPr lang="en-US" sz="2400" b="1" dirty="0"/>
              <a:t>Treasurer</a:t>
            </a:r>
          </a:p>
        </p:txBody>
      </p:sp>
    </p:spTree>
    <p:extLst>
      <p:ext uri="{BB962C8B-B14F-4D97-AF65-F5344CB8AC3E}">
        <p14:creationId xmlns:p14="http://schemas.microsoft.com/office/powerpoint/2010/main" val="282720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6390" y="6581001"/>
            <a:ext cx="1462452" cy="276999"/>
          </a:xfrm>
          <a:prstGeom prst="rect">
            <a:avLst/>
          </a:prstGeom>
          <a:noFill/>
        </p:spPr>
        <p:txBody>
          <a:bodyPr wrap="none" rtlCol="0">
            <a:spAutoFit/>
          </a:bodyPr>
          <a:lstStyle/>
          <a:p>
            <a:r>
              <a:rPr lang="en-US" sz="1200" dirty="0">
                <a:solidFill>
                  <a:srgbClr val="000066"/>
                </a:solidFill>
              </a:rPr>
              <a:t>Finance Department</a:t>
            </a:r>
          </a:p>
        </p:txBody>
      </p:sp>
      <p:sp>
        <p:nvSpPr>
          <p:cNvPr id="5" name="Text Placeholder 1"/>
          <p:cNvSpPr>
            <a:spLocks noGrp="1"/>
          </p:cNvSpPr>
          <p:nvPr>
            <p:ph type="body" sz="quarter" idx="4294967295"/>
          </p:nvPr>
        </p:nvSpPr>
        <p:spPr>
          <a:xfrm>
            <a:off x="610986" y="1711107"/>
            <a:ext cx="8533014" cy="4182940"/>
          </a:xfrm>
          <a:prstGeom prst="rect">
            <a:avLst/>
          </a:prstGeom>
        </p:spPr>
        <p:txBody>
          <a:bodyPr>
            <a:normAutofit/>
          </a:bodyPr>
          <a:lstStyle/>
          <a:p>
            <a:pPr lvl="0">
              <a:spcBef>
                <a:spcPts val="600"/>
              </a:spcBef>
              <a:spcAft>
                <a:spcPts val="600"/>
              </a:spcAft>
            </a:pPr>
            <a:r>
              <a:rPr lang="en-US" sz="2800" dirty="0">
                <a:solidFill>
                  <a:prstClr val="black"/>
                </a:solidFill>
                <a:latin typeface="+mn-lt"/>
              </a:rPr>
              <a:t>	</a:t>
            </a:r>
          </a:p>
          <a:p>
            <a:pPr marL="800100" lvl="1" indent="-342900">
              <a:spcBef>
                <a:spcPts val="600"/>
              </a:spcBef>
              <a:spcAft>
                <a:spcPts val="600"/>
              </a:spcAft>
              <a:buFont typeface="Arial" panose="020B0604020202020204" pitchFamily="34" charset="0"/>
              <a:buChar char="•"/>
            </a:pPr>
            <a:endParaRPr lang="en-US" dirty="0">
              <a:solidFill>
                <a:prstClr val="black"/>
              </a:solidFill>
              <a:latin typeface="+mn-lt"/>
            </a:endParaRPr>
          </a:p>
          <a:p>
            <a:pPr marL="342900" lvl="0" indent="-342900">
              <a:spcBef>
                <a:spcPts val="600"/>
              </a:spcBef>
              <a:spcAft>
                <a:spcPts val="600"/>
              </a:spcAft>
              <a:buFont typeface="Arial" panose="020B0604020202020204" pitchFamily="34" charset="0"/>
              <a:buChar char="•"/>
            </a:pPr>
            <a:endParaRPr lang="en-US" sz="2400" dirty="0">
              <a:solidFill>
                <a:prstClr val="black"/>
              </a:solidFill>
            </a:endParaRPr>
          </a:p>
          <a:p>
            <a:pPr marL="342900" lvl="0" indent="-342900">
              <a:spcBef>
                <a:spcPts val="600"/>
              </a:spcBef>
              <a:spcAft>
                <a:spcPts val="600"/>
              </a:spcAft>
              <a:buFont typeface="Arial" panose="020B0604020202020204" pitchFamily="34" charset="0"/>
              <a:buChar char="•"/>
            </a:pPr>
            <a:endParaRPr lang="en-US" sz="2400" dirty="0"/>
          </a:p>
        </p:txBody>
      </p:sp>
      <p:sp>
        <p:nvSpPr>
          <p:cNvPr id="3" name="Title 2"/>
          <p:cNvSpPr>
            <a:spLocks noGrp="1"/>
          </p:cNvSpPr>
          <p:nvPr>
            <p:ph type="title"/>
          </p:nvPr>
        </p:nvSpPr>
        <p:spPr>
          <a:xfrm>
            <a:off x="628649" y="77967"/>
            <a:ext cx="8254093" cy="1439333"/>
          </a:xfrm>
        </p:spPr>
        <p:txBody>
          <a:bodyPr/>
          <a:lstStyle/>
          <a:p>
            <a:r>
              <a:rPr lang="en-US" sz="3400" b="0" dirty="0"/>
              <a:t>Railroad Rehabilitation and Improvement Financing (RRIF) Program Loan</a:t>
            </a:r>
          </a:p>
        </p:txBody>
      </p:sp>
      <p:sp>
        <p:nvSpPr>
          <p:cNvPr id="4" name="TextBox 3">
            <a:extLst>
              <a:ext uri="{FF2B5EF4-FFF2-40B4-BE49-F238E27FC236}">
                <a16:creationId xmlns:a16="http://schemas.microsoft.com/office/drawing/2014/main" id="{865BC036-6441-40DC-9362-30E257C9D15E}"/>
              </a:ext>
            </a:extLst>
          </p:cNvPr>
          <p:cNvSpPr txBox="1"/>
          <p:nvPr/>
        </p:nvSpPr>
        <p:spPr>
          <a:xfrm>
            <a:off x="950976" y="1819656"/>
            <a:ext cx="7626096" cy="3908762"/>
          </a:xfrm>
          <a:prstGeom prst="rect">
            <a:avLst/>
          </a:prstGeom>
          <a:noFill/>
        </p:spPr>
        <p:txBody>
          <a:bodyPr wrap="square" rtlCol="0">
            <a:spAutoFit/>
          </a:bodyPr>
          <a:lstStyle/>
          <a:p>
            <a:pPr marL="0" lvl="1"/>
            <a:r>
              <a:rPr lang="en-US" sz="2400" dirty="0"/>
              <a:t>Background:</a:t>
            </a:r>
          </a:p>
          <a:p>
            <a:pPr lvl="1" indent="-457200">
              <a:buFont typeface="Arial" panose="020B0604020202020204" pitchFamily="34" charset="0"/>
              <a:buChar char="•"/>
            </a:pPr>
            <a:endParaRPr lang="en-US" sz="800" dirty="0"/>
          </a:p>
          <a:p>
            <a:pPr lvl="2" indent="-457200">
              <a:buFont typeface="Arial" panose="020B0604020202020204" pitchFamily="34" charset="0"/>
              <a:buChar char="•"/>
            </a:pPr>
            <a:r>
              <a:rPr lang="en-US" sz="2400" dirty="0"/>
              <a:t>U.S. Department of Transportation oversees the Build America Bureau.</a:t>
            </a:r>
          </a:p>
          <a:p>
            <a:pPr lvl="2" indent="-457200">
              <a:buFont typeface="Arial" panose="020B0604020202020204" pitchFamily="34" charset="0"/>
              <a:buChar char="•"/>
            </a:pPr>
            <a:endParaRPr lang="en-US" sz="800" dirty="0"/>
          </a:p>
          <a:p>
            <a:pPr lvl="2" indent="-457200">
              <a:buFont typeface="Arial" panose="020B0604020202020204" pitchFamily="34" charset="0"/>
              <a:buChar char="•"/>
            </a:pPr>
            <a:r>
              <a:rPr lang="en-US" sz="2400" dirty="0"/>
              <a:t>The Bureau serves as a single point of contact </a:t>
            </a:r>
            <a:r>
              <a:rPr lang="en-US" sz="2400"/>
              <a:t>for transportation-related </a:t>
            </a:r>
            <a:r>
              <a:rPr lang="en-US" sz="2400" dirty="0"/>
              <a:t>loans.</a:t>
            </a:r>
          </a:p>
          <a:p>
            <a:pPr lvl="2" indent="-457200">
              <a:buFont typeface="Arial" panose="020B0604020202020204" pitchFamily="34" charset="0"/>
              <a:buChar char="•"/>
            </a:pPr>
            <a:endParaRPr lang="en-US" sz="800" dirty="0"/>
          </a:p>
          <a:p>
            <a:pPr lvl="2" indent="-457200">
              <a:buFont typeface="Arial" panose="020B0604020202020204" pitchFamily="34" charset="0"/>
              <a:buChar char="•"/>
            </a:pPr>
            <a:r>
              <a:rPr lang="en-US" sz="2400" dirty="0"/>
              <a:t>DART sought $908 million RRIF loan for Cotton Belt project, representing about 80% of total project cost</a:t>
            </a:r>
          </a:p>
          <a:p>
            <a:pPr lvl="2" indent="-457200">
              <a:buFont typeface="Arial" panose="020B0604020202020204" pitchFamily="34" charset="0"/>
              <a:buChar char="•"/>
            </a:pPr>
            <a:endParaRPr lang="en-US" sz="800" dirty="0"/>
          </a:p>
          <a:p>
            <a:pPr lvl="2" indent="-457200">
              <a:buFont typeface="Arial" panose="020B0604020202020204" pitchFamily="34" charset="0"/>
              <a:buChar char="•"/>
            </a:pPr>
            <a:r>
              <a:rPr lang="en-US" sz="2400" dirty="0"/>
              <a:t>RRIF loan charges 0.01% over a U.S. Treasury 30-year bond.</a:t>
            </a:r>
          </a:p>
        </p:txBody>
      </p:sp>
    </p:spTree>
    <p:extLst>
      <p:ext uri="{BB962C8B-B14F-4D97-AF65-F5344CB8AC3E}">
        <p14:creationId xmlns:p14="http://schemas.microsoft.com/office/powerpoint/2010/main" val="3178234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6390" y="6581001"/>
            <a:ext cx="1462452" cy="276999"/>
          </a:xfrm>
          <a:prstGeom prst="rect">
            <a:avLst/>
          </a:prstGeom>
          <a:noFill/>
        </p:spPr>
        <p:txBody>
          <a:bodyPr wrap="none" rtlCol="0">
            <a:spAutoFit/>
          </a:bodyPr>
          <a:lstStyle/>
          <a:p>
            <a:r>
              <a:rPr lang="en-US" sz="1200" dirty="0">
                <a:solidFill>
                  <a:srgbClr val="000066"/>
                </a:solidFill>
              </a:rPr>
              <a:t>Finance Department</a:t>
            </a:r>
          </a:p>
        </p:txBody>
      </p:sp>
      <p:sp>
        <p:nvSpPr>
          <p:cNvPr id="5" name="Text Placeholder 1"/>
          <p:cNvSpPr>
            <a:spLocks noGrp="1"/>
          </p:cNvSpPr>
          <p:nvPr>
            <p:ph type="body" sz="quarter" idx="4294967295"/>
          </p:nvPr>
        </p:nvSpPr>
        <p:spPr>
          <a:xfrm>
            <a:off x="610986" y="1711107"/>
            <a:ext cx="8533014" cy="4182940"/>
          </a:xfrm>
          <a:prstGeom prst="rect">
            <a:avLst/>
          </a:prstGeom>
        </p:spPr>
        <p:txBody>
          <a:bodyPr>
            <a:normAutofit/>
          </a:bodyPr>
          <a:lstStyle/>
          <a:p>
            <a:pPr lvl="0">
              <a:spcBef>
                <a:spcPts val="600"/>
              </a:spcBef>
              <a:spcAft>
                <a:spcPts val="600"/>
              </a:spcAft>
            </a:pPr>
            <a:r>
              <a:rPr lang="en-US" sz="2800" dirty="0">
                <a:solidFill>
                  <a:prstClr val="black"/>
                </a:solidFill>
                <a:latin typeface="+mn-lt"/>
              </a:rPr>
              <a:t>	</a:t>
            </a:r>
          </a:p>
          <a:p>
            <a:pPr marL="800100" lvl="1" indent="-342900">
              <a:spcBef>
                <a:spcPts val="600"/>
              </a:spcBef>
              <a:spcAft>
                <a:spcPts val="600"/>
              </a:spcAft>
              <a:buFont typeface="Arial" panose="020B0604020202020204" pitchFamily="34" charset="0"/>
              <a:buChar char="•"/>
            </a:pPr>
            <a:endParaRPr lang="en-US" dirty="0">
              <a:solidFill>
                <a:prstClr val="black"/>
              </a:solidFill>
              <a:latin typeface="+mn-lt"/>
            </a:endParaRPr>
          </a:p>
          <a:p>
            <a:pPr marL="342900" lvl="0" indent="-342900">
              <a:spcBef>
                <a:spcPts val="600"/>
              </a:spcBef>
              <a:spcAft>
                <a:spcPts val="600"/>
              </a:spcAft>
              <a:buFont typeface="Arial" panose="020B0604020202020204" pitchFamily="34" charset="0"/>
              <a:buChar char="•"/>
            </a:pPr>
            <a:endParaRPr lang="en-US" sz="2400" dirty="0">
              <a:solidFill>
                <a:prstClr val="black"/>
              </a:solidFill>
            </a:endParaRPr>
          </a:p>
          <a:p>
            <a:pPr marL="342900" lvl="0" indent="-342900">
              <a:spcBef>
                <a:spcPts val="600"/>
              </a:spcBef>
              <a:spcAft>
                <a:spcPts val="600"/>
              </a:spcAft>
              <a:buFont typeface="Arial" panose="020B0604020202020204" pitchFamily="34" charset="0"/>
              <a:buChar char="•"/>
            </a:pPr>
            <a:endParaRPr lang="en-US" sz="2400" dirty="0"/>
          </a:p>
        </p:txBody>
      </p:sp>
      <p:sp>
        <p:nvSpPr>
          <p:cNvPr id="3" name="Title 2"/>
          <p:cNvSpPr>
            <a:spLocks noGrp="1"/>
          </p:cNvSpPr>
          <p:nvPr>
            <p:ph type="title"/>
          </p:nvPr>
        </p:nvSpPr>
        <p:spPr>
          <a:xfrm>
            <a:off x="628649" y="77967"/>
            <a:ext cx="8254093" cy="1439333"/>
          </a:xfrm>
        </p:spPr>
        <p:txBody>
          <a:bodyPr/>
          <a:lstStyle/>
          <a:p>
            <a:r>
              <a:rPr lang="en-US" sz="3400" b="0" dirty="0"/>
              <a:t>Railroad Rehabilitation and Improvement Financing (RRIF) Program Loan</a:t>
            </a:r>
          </a:p>
        </p:txBody>
      </p:sp>
      <p:sp>
        <p:nvSpPr>
          <p:cNvPr id="4" name="TextBox 3">
            <a:extLst>
              <a:ext uri="{FF2B5EF4-FFF2-40B4-BE49-F238E27FC236}">
                <a16:creationId xmlns:a16="http://schemas.microsoft.com/office/drawing/2014/main" id="{865BC036-6441-40DC-9362-30E257C9D15E}"/>
              </a:ext>
            </a:extLst>
          </p:cNvPr>
          <p:cNvSpPr txBox="1"/>
          <p:nvPr/>
        </p:nvSpPr>
        <p:spPr>
          <a:xfrm>
            <a:off x="942647" y="1711107"/>
            <a:ext cx="7626096" cy="3662541"/>
          </a:xfrm>
          <a:prstGeom prst="rect">
            <a:avLst/>
          </a:prstGeom>
          <a:noFill/>
        </p:spPr>
        <p:txBody>
          <a:bodyPr wrap="square" rtlCol="0">
            <a:spAutoFit/>
          </a:bodyPr>
          <a:lstStyle/>
          <a:p>
            <a:pPr lvl="1" indent="-457200">
              <a:buFont typeface="Arial" panose="020B0604020202020204" pitchFamily="34" charset="0"/>
              <a:buChar char="•"/>
            </a:pPr>
            <a:r>
              <a:rPr lang="en-US" sz="2400" dirty="0"/>
              <a:t>Staff conducted weekly meetings for several months with Build America Bureau officials, to assist with their credit assessment and negotiate the loan agreement.</a:t>
            </a:r>
          </a:p>
          <a:p>
            <a:pPr lvl="1" indent="-457200">
              <a:buFont typeface="Arial" panose="020B0604020202020204" pitchFamily="34" charset="0"/>
              <a:buChar char="•"/>
            </a:pPr>
            <a:endParaRPr lang="en-US" sz="2000" dirty="0"/>
          </a:p>
          <a:p>
            <a:pPr lvl="1" indent="-457200">
              <a:buFont typeface="Arial" panose="020B0604020202020204" pitchFamily="34" charset="0"/>
              <a:buChar char="•"/>
            </a:pPr>
            <a:r>
              <a:rPr lang="en-US" sz="2400" dirty="0"/>
              <a:t>DART’s bond counsel and financial advisors assisted with ensuring that terms and conditions were acceptable and in accordance with Texas statutory debt requirements.</a:t>
            </a:r>
          </a:p>
          <a:p>
            <a:pPr lvl="1" indent="-457200">
              <a:buFont typeface="Arial" panose="020B0604020202020204" pitchFamily="34" charset="0"/>
              <a:buChar char="•"/>
            </a:pPr>
            <a:endParaRPr lang="en-US" sz="2000" dirty="0"/>
          </a:p>
          <a:p>
            <a:pPr lvl="1" indent="-457200">
              <a:buFont typeface="Arial" panose="020B0604020202020204" pitchFamily="34" charset="0"/>
              <a:buChar char="•"/>
            </a:pPr>
            <a:r>
              <a:rPr lang="en-US" sz="2400" dirty="0"/>
              <a:t>The loan agreement was finalized on December 20, 2018.</a:t>
            </a:r>
          </a:p>
        </p:txBody>
      </p:sp>
    </p:spTree>
    <p:extLst>
      <p:ext uri="{BB962C8B-B14F-4D97-AF65-F5344CB8AC3E}">
        <p14:creationId xmlns:p14="http://schemas.microsoft.com/office/powerpoint/2010/main" val="3869016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967"/>
            <a:ext cx="8058150" cy="1405145"/>
          </a:xfrm>
        </p:spPr>
        <p:txBody>
          <a:bodyPr/>
          <a:lstStyle/>
          <a:p>
            <a:r>
              <a:rPr lang="en-US" dirty="0">
                <a:latin typeface="Franklin Gothic Demi"/>
              </a:rPr>
              <a:t>Summary of RRIF Loan Agreement</a:t>
            </a:r>
            <a:endParaRPr lang="en-US" dirty="0">
              <a:solidFill>
                <a:srgbClr val="FF0000"/>
              </a:solidFill>
            </a:endParaRPr>
          </a:p>
        </p:txBody>
      </p:sp>
      <p:sp>
        <p:nvSpPr>
          <p:cNvPr id="4" name="TextBox 3"/>
          <p:cNvSpPr txBox="1"/>
          <p:nvPr/>
        </p:nvSpPr>
        <p:spPr>
          <a:xfrm>
            <a:off x="636390" y="6581001"/>
            <a:ext cx="1462452" cy="276999"/>
          </a:xfrm>
          <a:prstGeom prst="rect">
            <a:avLst/>
          </a:prstGeom>
          <a:noFill/>
        </p:spPr>
        <p:txBody>
          <a:bodyPr wrap="none" rtlCol="0">
            <a:spAutoFit/>
          </a:bodyPr>
          <a:lstStyle/>
          <a:p>
            <a:r>
              <a:rPr lang="en-US" sz="1200">
                <a:solidFill>
                  <a:srgbClr val="000066"/>
                </a:solidFill>
              </a:rPr>
              <a:t>Finance Department</a:t>
            </a:r>
          </a:p>
        </p:txBody>
      </p:sp>
      <p:sp>
        <p:nvSpPr>
          <p:cNvPr id="3" name="TextBox 2">
            <a:extLst>
              <a:ext uri="{FF2B5EF4-FFF2-40B4-BE49-F238E27FC236}">
                <a16:creationId xmlns:a16="http://schemas.microsoft.com/office/drawing/2014/main" id="{E8D5D194-C7DC-4DAB-B0D4-F3755166A293}"/>
              </a:ext>
            </a:extLst>
          </p:cNvPr>
          <p:cNvSpPr txBox="1"/>
          <p:nvPr/>
        </p:nvSpPr>
        <p:spPr>
          <a:xfrm>
            <a:off x="749030" y="2023353"/>
            <a:ext cx="8142049" cy="224676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latin typeface="Times New Roman"/>
                <a:cs typeface="Times New Roman"/>
              </a:rPr>
              <a:t>Senior Lien Parity Obligations</a:t>
            </a:r>
          </a:p>
          <a:p>
            <a:pPr marL="457200" indent="-457200">
              <a:buFont typeface="Arial"/>
              <a:buChar char="•"/>
            </a:pPr>
            <a:r>
              <a:rPr lang="en-US" sz="2800" dirty="0">
                <a:latin typeface="Times New Roman"/>
                <a:cs typeface="Times New Roman"/>
              </a:rPr>
              <a:t>Maximum Par Amount	$908 million</a:t>
            </a:r>
            <a:endParaRPr lang="en-US" dirty="0">
              <a:latin typeface="Times New Roman"/>
              <a:cs typeface="Times New Roman"/>
            </a:endParaRPr>
          </a:p>
          <a:p>
            <a:pPr marL="457200" indent="-457200">
              <a:buFont typeface="Arial"/>
              <a:buChar char="•"/>
            </a:pPr>
            <a:r>
              <a:rPr lang="en-US" sz="2800" dirty="0">
                <a:latin typeface="Times New Roman"/>
                <a:cs typeface="Times New Roman"/>
              </a:rPr>
              <a:t>Maximum Interest Rate	2.98%</a:t>
            </a:r>
          </a:p>
          <a:p>
            <a:pPr marL="457200" indent="-457200">
              <a:buFont typeface="Arial"/>
              <a:buChar char="•"/>
            </a:pPr>
            <a:r>
              <a:rPr lang="en-US" sz="2800" dirty="0">
                <a:latin typeface="Times New Roman"/>
                <a:cs typeface="Times New Roman"/>
              </a:rPr>
              <a:t>Maximum Maturity Date	12/01/2057</a:t>
            </a:r>
          </a:p>
          <a:p>
            <a:pPr marL="457200" indent="-457200">
              <a:buFont typeface="Arial"/>
              <a:buChar char="•"/>
            </a:pPr>
            <a:endParaRPr lang="en-US" sz="2800" dirty="0">
              <a:latin typeface="Times New Roman"/>
              <a:cs typeface="Times New Roman"/>
            </a:endParaRPr>
          </a:p>
        </p:txBody>
      </p:sp>
    </p:spTree>
    <p:extLst>
      <p:ext uri="{BB962C8B-B14F-4D97-AF65-F5344CB8AC3E}">
        <p14:creationId xmlns:p14="http://schemas.microsoft.com/office/powerpoint/2010/main" val="250627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0186F6-E948-4C76-B2B9-0ED1E2BB2975}"/>
              </a:ext>
            </a:extLst>
          </p:cNvPr>
          <p:cNvSpPr>
            <a:spLocks noGrp="1"/>
          </p:cNvSpPr>
          <p:nvPr>
            <p:ph type="title"/>
          </p:nvPr>
        </p:nvSpPr>
        <p:spPr/>
        <p:txBody>
          <a:bodyPr/>
          <a:lstStyle/>
          <a:p>
            <a:r>
              <a:rPr lang="en-US" b="0" dirty="0"/>
              <a:t>DART’s Credit Strengths</a:t>
            </a:r>
          </a:p>
        </p:txBody>
      </p:sp>
      <p:sp>
        <p:nvSpPr>
          <p:cNvPr id="4" name="TextBox 3"/>
          <p:cNvSpPr txBox="1"/>
          <p:nvPr/>
        </p:nvSpPr>
        <p:spPr>
          <a:xfrm>
            <a:off x="636390" y="6581001"/>
            <a:ext cx="1462452" cy="276999"/>
          </a:xfrm>
          <a:prstGeom prst="rect">
            <a:avLst/>
          </a:prstGeom>
          <a:noFill/>
        </p:spPr>
        <p:txBody>
          <a:bodyPr wrap="none" rtlCol="0">
            <a:spAutoFit/>
          </a:bodyPr>
          <a:lstStyle/>
          <a:p>
            <a:r>
              <a:rPr lang="en-US" sz="1200">
                <a:solidFill>
                  <a:srgbClr val="000066"/>
                </a:solidFill>
              </a:rPr>
              <a:t>Finance Department</a:t>
            </a:r>
          </a:p>
        </p:txBody>
      </p:sp>
      <p:sp>
        <p:nvSpPr>
          <p:cNvPr id="7" name="Content Placeholder 2">
            <a:extLst>
              <a:ext uri="{FF2B5EF4-FFF2-40B4-BE49-F238E27FC236}">
                <a16:creationId xmlns:a16="http://schemas.microsoft.com/office/drawing/2014/main" id="{816A9DB9-09DA-4035-A193-89D1241A8A1E}"/>
              </a:ext>
            </a:extLst>
          </p:cNvPr>
          <p:cNvSpPr>
            <a:spLocks noGrp="1"/>
          </p:cNvSpPr>
          <p:nvPr>
            <p:ph sz="quarter" idx="10"/>
          </p:nvPr>
        </p:nvSpPr>
        <p:spPr>
          <a:xfrm>
            <a:off x="488697" y="1612880"/>
            <a:ext cx="7939807" cy="4188410"/>
          </a:xfrm>
        </p:spPr>
        <p:txBody>
          <a:bodyPr vert="horz" lIns="91440" tIns="45720" rIns="91440" bIns="45720" rtlCol="0" anchor="t">
            <a:noAutofit/>
          </a:bodyPr>
          <a:lstStyle/>
          <a:p>
            <a:pPr marL="685800" lvl="1">
              <a:spcAft>
                <a:spcPts val="1200"/>
              </a:spcAft>
              <a:buFont typeface="Arial" pitchFamily="34" charset="0"/>
              <a:buChar char="•"/>
              <a:defRPr/>
            </a:pPr>
            <a:r>
              <a:rPr lang="en-US" sz="2400" dirty="0">
                <a:latin typeface="Times New Roman" panose="02020603050405020304" pitchFamily="18" charset="0"/>
                <a:cs typeface="Times New Roman" panose="02020603050405020304" pitchFamily="18" charset="0"/>
              </a:rPr>
              <a:t>“Lock Box” legal structure whereby gross revenues sent directly to trustee from State Comptroller</a:t>
            </a:r>
            <a:endParaRPr lang="en-US" dirty="0"/>
          </a:p>
          <a:p>
            <a:pPr marL="685800" lvl="1">
              <a:spcBef>
                <a:spcPts val="0"/>
              </a:spcBef>
              <a:spcAft>
                <a:spcPts val="1200"/>
              </a:spcAft>
              <a:buFont typeface="Arial" pitchFamily="34" charset="0"/>
              <a:buChar char="•"/>
              <a:defRPr/>
            </a:pPr>
            <a:r>
              <a:rPr lang="en-US" sz="2400" dirty="0">
                <a:latin typeface="Times New Roman" panose="02020603050405020304" pitchFamily="18" charset="0"/>
                <a:cs typeface="Times New Roman" panose="02020603050405020304" pitchFamily="18" charset="0"/>
              </a:rPr>
              <a:t>Continuing strong financial performance and solid debt service coverage</a:t>
            </a:r>
          </a:p>
          <a:p>
            <a:pPr marL="685800" lvl="1">
              <a:spcAft>
                <a:spcPts val="1200"/>
              </a:spcAft>
              <a:buFont typeface="Arial" pitchFamily="34" charset="0"/>
              <a:buChar char="•"/>
              <a:defRPr/>
            </a:pPr>
            <a:r>
              <a:rPr lang="en-US" sz="2400" dirty="0">
                <a:latin typeface="Times New Roman" panose="02020603050405020304" pitchFamily="18" charset="0"/>
                <a:cs typeface="Times New Roman" panose="02020603050405020304" pitchFamily="18" charset="0"/>
              </a:rPr>
              <a:t>Positive sales tax revenue trends, coinciding with economic strength in a growing metropolitan region</a:t>
            </a:r>
          </a:p>
          <a:p>
            <a:pPr marL="342900" lvl="1" indent="0">
              <a:spcBef>
                <a:spcPts val="0"/>
              </a:spcBef>
              <a:spcAft>
                <a:spcPts val="1200"/>
              </a:spcAft>
              <a:buNone/>
              <a:defRPr/>
            </a:pPr>
            <a:endParaRPr lang="en-US" dirty="0">
              <a:latin typeface="Times New Roman" panose="02020603050405020304" pitchFamily="18" charset="0"/>
              <a:cs typeface="Times New Roman" panose="02020603050405020304" pitchFamily="18" charset="0"/>
            </a:endParaRPr>
          </a:p>
          <a:p>
            <a:pPr marL="685800" lvl="1">
              <a:spcBef>
                <a:spcPts val="0"/>
              </a:spcBef>
              <a:spcAft>
                <a:spcPts val="600"/>
              </a:spcAft>
              <a:buFont typeface="Arial" pitchFamily="34" charset="0"/>
              <a:buChar char="•"/>
              <a:defRPr/>
            </a:pPr>
            <a:endParaRPr lang="en-US" dirty="0"/>
          </a:p>
          <a:p>
            <a:pPr lvl="1">
              <a:defRPr/>
            </a:pPr>
            <a:endParaRPr lang="en-US" u="sng" dirty="0"/>
          </a:p>
        </p:txBody>
      </p:sp>
    </p:spTree>
    <p:extLst>
      <p:ext uri="{BB962C8B-B14F-4D97-AF65-F5344CB8AC3E}">
        <p14:creationId xmlns:p14="http://schemas.microsoft.com/office/powerpoint/2010/main" val="3691167221"/>
      </p:ext>
    </p:extLst>
  </p:cSld>
  <p:clrMapOvr>
    <a:masterClrMapping/>
  </p:clrMapOvr>
</p:sld>
</file>

<file path=ppt/theme/theme1.xml><?xml version="1.0" encoding="utf-8"?>
<a:theme xmlns:a="http://schemas.openxmlformats.org/drawingml/2006/main" name="DARTPresentationTemplate final with photos compressed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T Corporate Template Final BJS 011817 - BLUE" id="{52CB9C8A-8E86-A749-B799-3ED8390E9ADB}" vid="{740EE541-04E3-D141-9345-E4020FC43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DART Corporate PowerPoint 011917 - BLUE</Template>
  <TotalTime>4227</TotalTime>
  <Words>330</Words>
  <Application>Microsoft Office PowerPoint</Application>
  <PresentationFormat>On-screen Show (4:3)</PresentationFormat>
  <Paragraphs>52</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Courier New</vt:lpstr>
      <vt:lpstr>Franklin Gothic Demi</vt:lpstr>
      <vt:lpstr>Times New Roman</vt:lpstr>
      <vt:lpstr>Univers</vt:lpstr>
      <vt:lpstr>Wingdings</vt:lpstr>
      <vt:lpstr>DARTPresentationTemplate final with photos compressed (3)</vt:lpstr>
      <vt:lpstr>Financing of Cotton Belt Regional Rail Project</vt:lpstr>
      <vt:lpstr>Railroad Rehabilitation and Improvement Financing (RRIF) Program Loan</vt:lpstr>
      <vt:lpstr>Railroad Rehabilitation and Improvement Financing (RRIF) Program Loan</vt:lpstr>
      <vt:lpstr>Summary of RRIF Loan Agreement</vt:lpstr>
      <vt:lpstr>DART’s Credit Strengths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Taty Benavidez</dc:creator>
  <cp:lastModifiedBy>Dwight Burns</cp:lastModifiedBy>
  <cp:revision>182</cp:revision>
  <cp:lastPrinted>2018-09-14T16:46:41Z</cp:lastPrinted>
  <dcterms:created xsi:type="dcterms:W3CDTF">2017-01-27T19:54:15Z</dcterms:created>
  <dcterms:modified xsi:type="dcterms:W3CDTF">2019-04-25T18:28:23Z</dcterms:modified>
</cp:coreProperties>
</file>