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38"/>
  </p:notesMasterIdLst>
  <p:sldIdLst>
    <p:sldId id="270" r:id="rId2"/>
    <p:sldId id="257" r:id="rId3"/>
    <p:sldId id="276" r:id="rId4"/>
    <p:sldId id="285" r:id="rId5"/>
    <p:sldId id="286" r:id="rId6"/>
    <p:sldId id="287" r:id="rId7"/>
    <p:sldId id="258" r:id="rId8"/>
    <p:sldId id="288" r:id="rId9"/>
    <p:sldId id="295" r:id="rId10"/>
    <p:sldId id="296" r:id="rId11"/>
    <p:sldId id="277" r:id="rId12"/>
    <p:sldId id="271" r:id="rId13"/>
    <p:sldId id="263" r:id="rId14"/>
    <p:sldId id="265" r:id="rId15"/>
    <p:sldId id="273" r:id="rId16"/>
    <p:sldId id="272" r:id="rId17"/>
    <p:sldId id="268" r:id="rId18"/>
    <p:sldId id="259" r:id="rId19"/>
    <p:sldId id="274" r:id="rId20"/>
    <p:sldId id="275" r:id="rId21"/>
    <p:sldId id="284" r:id="rId22"/>
    <p:sldId id="264" r:id="rId23"/>
    <p:sldId id="279" r:id="rId24"/>
    <p:sldId id="280" r:id="rId25"/>
    <p:sldId id="261" r:id="rId26"/>
    <p:sldId id="269" r:id="rId27"/>
    <p:sldId id="289" r:id="rId28"/>
    <p:sldId id="290" r:id="rId29"/>
    <p:sldId id="282" r:id="rId30"/>
    <p:sldId id="260" r:id="rId31"/>
    <p:sldId id="291" r:id="rId32"/>
    <p:sldId id="292" r:id="rId33"/>
    <p:sldId id="294" r:id="rId34"/>
    <p:sldId id="297" r:id="rId35"/>
    <p:sldId id="298" r:id="rId36"/>
    <p:sldId id="29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on, Laura K." initials="MLK" lastIdx="1" clrIdx="0">
    <p:extLst>
      <p:ext uri="{19B8F6BF-5375-455C-9EA6-DF929625EA0E}">
        <p15:presenceInfo xmlns:p15="http://schemas.microsoft.com/office/powerpoint/2012/main" userId="S-1-5-21-306237106-3398772634-3020874576-978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1" autoAdjust="0"/>
    <p:restoredTop sz="94434" autoAdjust="0"/>
  </p:normalViewPr>
  <p:slideViewPr>
    <p:cSldViewPr snapToGrid="0">
      <p:cViewPr varScale="1">
        <p:scale>
          <a:sx n="83" d="100"/>
          <a:sy n="83" d="100"/>
        </p:scale>
        <p:origin x="202" y="72"/>
      </p:cViewPr>
      <p:guideLst/>
    </p:cSldViewPr>
  </p:slideViewPr>
  <p:notesTextViewPr>
    <p:cViewPr>
      <p:scale>
        <a:sx n="1" d="1"/>
        <a:sy n="1" d="1"/>
      </p:scale>
      <p:origin x="0" y="0"/>
    </p:cViewPr>
  </p:notesTextViewPr>
  <p:sorterViewPr>
    <p:cViewPr>
      <p:scale>
        <a:sx n="120" d="100"/>
        <a:sy n="120" d="100"/>
      </p:scale>
      <p:origin x="0" y="-8682"/>
    </p:cViewPr>
  </p:sorterViewPr>
  <p:notesViewPr>
    <p:cSldViewPr snapToGrid="0">
      <p:cViewPr varScale="1">
        <p:scale>
          <a:sx n="98" d="100"/>
          <a:sy n="98"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3E500F-BE28-4975-B9BC-8D8517E6A2F3}"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81956-ED82-446F-A538-81AC3D1877AB}" type="slidenum">
              <a:rPr lang="en-US" smtClean="0"/>
              <a:t>‹#›</a:t>
            </a:fld>
            <a:endParaRPr lang="en-US"/>
          </a:p>
        </p:txBody>
      </p:sp>
    </p:spTree>
    <p:extLst>
      <p:ext uri="{BB962C8B-B14F-4D97-AF65-F5344CB8AC3E}">
        <p14:creationId xmlns:p14="http://schemas.microsoft.com/office/powerpoint/2010/main" val="183206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Today – instead of a</a:t>
            </a:r>
            <a:r>
              <a:rPr lang="en-US" baseline="0" dirty="0"/>
              <a:t> panel discussion or lecture on Rail State of Good Repair challenges or capital programming, we are going to let you try your hand at running the railroad.   </a:t>
            </a:r>
          </a:p>
          <a:p>
            <a:pPr marL="171450" indent="-171450">
              <a:buFont typeface="Arial" panose="020B0604020202020204" pitchFamily="34" charset="0"/>
              <a:buChar char="•"/>
            </a:pPr>
            <a:r>
              <a:rPr lang="en-US" baseline="0" dirty="0"/>
              <a:t>All of the issues, projects and events are based on reality.</a:t>
            </a:r>
          </a:p>
          <a:p>
            <a:pPr marL="628650" lvl="1" indent="-171450">
              <a:buFont typeface="Arial" panose="020B0604020202020204" pitchFamily="34" charset="0"/>
              <a:buChar char="•"/>
            </a:pPr>
            <a:r>
              <a:rPr lang="en-US" baseline="0" dirty="0"/>
              <a:t>Names and details have been </a:t>
            </a:r>
            <a:r>
              <a:rPr lang="en-US" sz="1200" kern="1200" dirty="0">
                <a:solidFill>
                  <a:schemeClr val="tx1"/>
                </a:solidFill>
                <a:effectLst/>
                <a:latin typeface="+mn-lt"/>
                <a:ea typeface="+mn-ea"/>
                <a:cs typeface="+mn-cs"/>
              </a:rPr>
              <a:t>changed, but represent real issues.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Numbers are scaled to be mostly</a:t>
            </a:r>
            <a:r>
              <a:rPr lang="en-US" sz="1200" kern="1200" baseline="0" dirty="0">
                <a:solidFill>
                  <a:schemeClr val="tx1"/>
                </a:solidFill>
                <a:effectLst/>
                <a:latin typeface="+mn-lt"/>
                <a:ea typeface="+mn-ea"/>
                <a:cs typeface="+mn-cs"/>
              </a:rPr>
              <a:t> accurate relative to each other, though simplified to enable you to speed through 5 years of decisions in less than 2 hours</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ALL HYPOTETICAL</a:t>
            </a:r>
            <a:r>
              <a:rPr lang="en-US" baseline="0" dirty="0"/>
              <a:t> for learning purposes</a:t>
            </a:r>
            <a:endParaRPr lang="en-US" dirty="0"/>
          </a:p>
          <a:p>
            <a:pPr marL="171450" lvl="0" indent="-171450">
              <a:buFont typeface="Arial" panose="020B0604020202020204" pitchFamily="34" charset="0"/>
              <a:buChar char="•"/>
            </a:pPr>
            <a:r>
              <a:rPr lang="en-US" dirty="0"/>
              <a:t>Where to begin…</a:t>
            </a:r>
          </a:p>
        </p:txBody>
      </p:sp>
      <p:sp>
        <p:nvSpPr>
          <p:cNvPr id="4" name="Slide Number Placeholder 3"/>
          <p:cNvSpPr>
            <a:spLocks noGrp="1"/>
          </p:cNvSpPr>
          <p:nvPr>
            <p:ph type="sldNum" sz="quarter" idx="10"/>
          </p:nvPr>
        </p:nvSpPr>
        <p:spPr/>
        <p:txBody>
          <a:bodyPr/>
          <a:lstStyle/>
          <a:p>
            <a:fld id="{4E281956-ED82-446F-A538-81AC3D1877AB}" type="slidenum">
              <a:rPr lang="en-US" smtClean="0"/>
              <a:t>1</a:t>
            </a:fld>
            <a:endParaRPr lang="en-US"/>
          </a:p>
        </p:txBody>
      </p:sp>
    </p:spTree>
    <p:extLst>
      <p:ext uri="{BB962C8B-B14F-4D97-AF65-F5344CB8AC3E}">
        <p14:creationId xmlns:p14="http://schemas.microsoft.com/office/powerpoint/2010/main" val="3389452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Today – instead of a</a:t>
            </a:r>
            <a:r>
              <a:rPr lang="en-US" baseline="0" dirty="0"/>
              <a:t> panel discussion or lecture on Rail State of Good Repair challenges or capital programming, we are going to let you try your hand at running the railroad.   </a:t>
            </a:r>
          </a:p>
          <a:p>
            <a:pPr marL="171450" indent="-171450">
              <a:buFont typeface="Arial" panose="020B0604020202020204" pitchFamily="34" charset="0"/>
              <a:buChar char="•"/>
            </a:pPr>
            <a:r>
              <a:rPr lang="en-US" baseline="0" dirty="0"/>
              <a:t>All of the issues, projects and events are based on reality.</a:t>
            </a:r>
          </a:p>
          <a:p>
            <a:pPr marL="628650" lvl="1" indent="-171450">
              <a:buFont typeface="Arial" panose="020B0604020202020204" pitchFamily="34" charset="0"/>
              <a:buChar char="•"/>
            </a:pPr>
            <a:r>
              <a:rPr lang="en-US" baseline="0" dirty="0"/>
              <a:t>Names and details have been </a:t>
            </a:r>
            <a:r>
              <a:rPr lang="en-US" sz="1200" kern="1200" dirty="0">
                <a:solidFill>
                  <a:schemeClr val="tx1"/>
                </a:solidFill>
                <a:effectLst/>
                <a:latin typeface="+mn-lt"/>
                <a:ea typeface="+mn-ea"/>
                <a:cs typeface="+mn-cs"/>
              </a:rPr>
              <a:t>changed, but represent real issues.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Numbers are scaled to be mostly</a:t>
            </a:r>
            <a:r>
              <a:rPr lang="en-US" sz="1200" kern="1200" baseline="0" dirty="0">
                <a:solidFill>
                  <a:schemeClr val="tx1"/>
                </a:solidFill>
                <a:effectLst/>
                <a:latin typeface="+mn-lt"/>
                <a:ea typeface="+mn-ea"/>
                <a:cs typeface="+mn-cs"/>
              </a:rPr>
              <a:t> accurate relative to each other, though simplified to enable you to speed through 5 years of decisions in less than 2 hours</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ALL HYPOTETICAL</a:t>
            </a:r>
            <a:r>
              <a:rPr lang="en-US" baseline="0" dirty="0"/>
              <a:t> for learning purposes</a:t>
            </a:r>
            <a:endParaRPr lang="en-US" dirty="0"/>
          </a:p>
          <a:p>
            <a:pPr marL="171450" lvl="0" indent="-171450">
              <a:buFont typeface="Arial" panose="020B0604020202020204" pitchFamily="34" charset="0"/>
              <a:buChar char="•"/>
            </a:pPr>
            <a:r>
              <a:rPr lang="en-US" dirty="0"/>
              <a:t>Where to begin…</a:t>
            </a:r>
          </a:p>
        </p:txBody>
      </p:sp>
      <p:sp>
        <p:nvSpPr>
          <p:cNvPr id="4" name="Slide Number Placeholder 3"/>
          <p:cNvSpPr>
            <a:spLocks noGrp="1"/>
          </p:cNvSpPr>
          <p:nvPr>
            <p:ph type="sldNum" sz="quarter" idx="10"/>
          </p:nvPr>
        </p:nvSpPr>
        <p:spPr/>
        <p:txBody>
          <a:bodyPr/>
          <a:lstStyle/>
          <a:p>
            <a:fld id="{4E281956-ED82-446F-A538-81AC3D1877AB}" type="slidenum">
              <a:rPr lang="en-US" smtClean="0"/>
              <a:t>32</a:t>
            </a:fld>
            <a:endParaRPr lang="en-US"/>
          </a:p>
        </p:txBody>
      </p:sp>
    </p:spTree>
    <p:extLst>
      <p:ext uri="{BB962C8B-B14F-4D97-AF65-F5344CB8AC3E}">
        <p14:creationId xmlns:p14="http://schemas.microsoft.com/office/powerpoint/2010/main" val="205809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clarity – all projects are “new” and at 0% complete.  </a:t>
            </a:r>
          </a:p>
        </p:txBody>
      </p:sp>
      <p:sp>
        <p:nvSpPr>
          <p:cNvPr id="4" name="Slide Number Placeholder 3"/>
          <p:cNvSpPr>
            <a:spLocks noGrp="1"/>
          </p:cNvSpPr>
          <p:nvPr>
            <p:ph type="sldNum" sz="quarter" idx="10"/>
          </p:nvPr>
        </p:nvSpPr>
        <p:spPr/>
        <p:txBody>
          <a:bodyPr/>
          <a:lstStyle/>
          <a:p>
            <a:fld id="{4E281956-ED82-446F-A538-81AC3D1877AB}" type="slidenum">
              <a:rPr lang="en-US" smtClean="0"/>
              <a:t>3</a:t>
            </a:fld>
            <a:endParaRPr lang="en-US"/>
          </a:p>
        </p:txBody>
      </p:sp>
    </p:spTree>
    <p:extLst>
      <p:ext uri="{BB962C8B-B14F-4D97-AF65-F5344CB8AC3E}">
        <p14:creationId xmlns:p14="http://schemas.microsoft.com/office/powerpoint/2010/main" val="1734820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Be more even verbal project highlights (it signaled too much what projects were important)</a:t>
            </a:r>
          </a:p>
          <a:p>
            <a:pPr lvl="1"/>
            <a:r>
              <a:rPr lang="en-US" sz="1200" kern="1200" dirty="0">
                <a:solidFill>
                  <a:schemeClr val="tx1"/>
                </a:solidFill>
                <a:effectLst/>
                <a:latin typeface="+mn-lt"/>
                <a:ea typeface="+mn-ea"/>
                <a:cs typeface="+mn-cs"/>
              </a:rPr>
              <a:t>Reference handout</a:t>
            </a:r>
          </a:p>
        </p:txBody>
      </p:sp>
      <p:sp>
        <p:nvSpPr>
          <p:cNvPr id="4" name="Slide Number Placeholder 3"/>
          <p:cNvSpPr>
            <a:spLocks noGrp="1"/>
          </p:cNvSpPr>
          <p:nvPr>
            <p:ph type="sldNum" sz="quarter" idx="10"/>
          </p:nvPr>
        </p:nvSpPr>
        <p:spPr/>
        <p:txBody>
          <a:bodyPr/>
          <a:lstStyle/>
          <a:p>
            <a:fld id="{4E281956-ED82-446F-A538-81AC3D1877AB}" type="slidenum">
              <a:rPr lang="en-US" smtClean="0"/>
              <a:t>4</a:t>
            </a:fld>
            <a:endParaRPr lang="en-US"/>
          </a:p>
        </p:txBody>
      </p:sp>
    </p:spTree>
    <p:extLst>
      <p:ext uri="{BB962C8B-B14F-4D97-AF65-F5344CB8AC3E}">
        <p14:creationId xmlns:p14="http://schemas.microsoft.com/office/powerpoint/2010/main" val="294382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Be more even verbal project highlights (it signaled too much what projects were important)</a:t>
            </a:r>
          </a:p>
          <a:p>
            <a:pPr lvl="1"/>
            <a:r>
              <a:rPr lang="en-US" sz="1200" kern="1200" dirty="0">
                <a:solidFill>
                  <a:schemeClr val="tx1"/>
                </a:solidFill>
                <a:effectLst/>
                <a:latin typeface="+mn-lt"/>
                <a:ea typeface="+mn-ea"/>
                <a:cs typeface="+mn-cs"/>
              </a:rPr>
              <a:t>Reference handout</a:t>
            </a:r>
          </a:p>
          <a:p>
            <a:endParaRPr lang="en-US" dirty="0"/>
          </a:p>
        </p:txBody>
      </p:sp>
      <p:sp>
        <p:nvSpPr>
          <p:cNvPr id="4" name="Slide Number Placeholder 3"/>
          <p:cNvSpPr>
            <a:spLocks noGrp="1"/>
          </p:cNvSpPr>
          <p:nvPr>
            <p:ph type="sldNum" sz="quarter" idx="10"/>
          </p:nvPr>
        </p:nvSpPr>
        <p:spPr/>
        <p:txBody>
          <a:bodyPr/>
          <a:lstStyle/>
          <a:p>
            <a:fld id="{4E281956-ED82-446F-A538-81AC3D1877AB}" type="slidenum">
              <a:rPr lang="en-US" smtClean="0"/>
              <a:t>5</a:t>
            </a:fld>
            <a:endParaRPr lang="en-US"/>
          </a:p>
        </p:txBody>
      </p:sp>
    </p:spTree>
    <p:extLst>
      <p:ext uri="{BB962C8B-B14F-4D97-AF65-F5344CB8AC3E}">
        <p14:creationId xmlns:p14="http://schemas.microsoft.com/office/powerpoint/2010/main" val="65431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Be more even verbal project highlights (it signaled too much what projects were important)</a:t>
            </a:r>
          </a:p>
          <a:p>
            <a:pPr lvl="1"/>
            <a:r>
              <a:rPr lang="en-US" sz="1200" kern="1200" dirty="0">
                <a:solidFill>
                  <a:schemeClr val="tx1"/>
                </a:solidFill>
                <a:effectLst/>
                <a:latin typeface="+mn-lt"/>
                <a:ea typeface="+mn-ea"/>
                <a:cs typeface="+mn-cs"/>
              </a:rPr>
              <a:t>Reference handout</a:t>
            </a:r>
          </a:p>
          <a:p>
            <a:endParaRPr lang="en-US" dirty="0"/>
          </a:p>
        </p:txBody>
      </p:sp>
      <p:sp>
        <p:nvSpPr>
          <p:cNvPr id="4" name="Slide Number Placeholder 3"/>
          <p:cNvSpPr>
            <a:spLocks noGrp="1"/>
          </p:cNvSpPr>
          <p:nvPr>
            <p:ph type="sldNum" sz="quarter" idx="10"/>
          </p:nvPr>
        </p:nvSpPr>
        <p:spPr/>
        <p:txBody>
          <a:bodyPr/>
          <a:lstStyle/>
          <a:p>
            <a:fld id="{4E281956-ED82-446F-A538-81AC3D1877AB}" type="slidenum">
              <a:rPr lang="en-US" smtClean="0"/>
              <a:t>6</a:t>
            </a:fld>
            <a:endParaRPr lang="en-US"/>
          </a:p>
        </p:txBody>
      </p:sp>
    </p:spTree>
    <p:extLst>
      <p:ext uri="{BB962C8B-B14F-4D97-AF65-F5344CB8AC3E}">
        <p14:creationId xmlns:p14="http://schemas.microsoft.com/office/powerpoint/2010/main" val="3363053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81956-ED82-446F-A538-81AC3D1877AB}" type="slidenum">
              <a:rPr lang="en-US" smtClean="0"/>
              <a:t>18</a:t>
            </a:fld>
            <a:endParaRPr lang="en-US"/>
          </a:p>
        </p:txBody>
      </p:sp>
    </p:spTree>
    <p:extLst>
      <p:ext uri="{BB962C8B-B14F-4D97-AF65-F5344CB8AC3E}">
        <p14:creationId xmlns:p14="http://schemas.microsoft.com/office/powerpoint/2010/main" val="4127257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81956-ED82-446F-A538-81AC3D1877AB}" type="slidenum">
              <a:rPr lang="en-US" smtClean="0"/>
              <a:t>25</a:t>
            </a:fld>
            <a:endParaRPr lang="en-US"/>
          </a:p>
        </p:txBody>
      </p:sp>
    </p:spTree>
    <p:extLst>
      <p:ext uri="{BB962C8B-B14F-4D97-AF65-F5344CB8AC3E}">
        <p14:creationId xmlns:p14="http://schemas.microsoft.com/office/powerpoint/2010/main" val="4261247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81956-ED82-446F-A538-81AC3D1877AB}" type="slidenum">
              <a:rPr lang="en-US" smtClean="0"/>
              <a:t>29</a:t>
            </a:fld>
            <a:endParaRPr lang="en-US"/>
          </a:p>
        </p:txBody>
      </p:sp>
    </p:spTree>
    <p:extLst>
      <p:ext uri="{BB962C8B-B14F-4D97-AF65-F5344CB8AC3E}">
        <p14:creationId xmlns:p14="http://schemas.microsoft.com/office/powerpoint/2010/main" val="134358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281956-ED82-446F-A538-81AC3D1877AB}" type="slidenum">
              <a:rPr lang="en-US" smtClean="0"/>
              <a:t>30</a:t>
            </a:fld>
            <a:endParaRPr lang="en-US"/>
          </a:p>
        </p:txBody>
      </p:sp>
    </p:spTree>
    <p:extLst>
      <p:ext uri="{BB962C8B-B14F-4D97-AF65-F5344CB8AC3E}">
        <p14:creationId xmlns:p14="http://schemas.microsoft.com/office/powerpoint/2010/main" val="748327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54D0347-CB95-45BD-8A2E-3A3DE79097A0}" type="datetimeFigureOut">
              <a:rPr lang="en-US" smtClean="0"/>
              <a:t>8/19/2019</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41EC2FB-8447-4AF8-8CFA-AB1347CA756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208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D0347-CB95-45BD-8A2E-3A3DE79097A0}"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423461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D0347-CB95-45BD-8A2E-3A3DE79097A0}"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9878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4D0347-CB95-45BD-8A2E-3A3DE79097A0}" type="datetimeFigureOut">
              <a:rPr lang="en-US" smtClean="0"/>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265764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54D0347-CB95-45BD-8A2E-3A3DE79097A0}" type="datetimeFigureOut">
              <a:rPr lang="en-US" smtClean="0"/>
              <a:t>8/19/2019</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41EC2FB-8447-4AF8-8CFA-AB1347CA756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125938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4D0347-CB95-45BD-8A2E-3A3DE79097A0}" type="datetimeFigureOut">
              <a:rPr lang="en-US" smtClean="0"/>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254630079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4D0347-CB95-45BD-8A2E-3A3DE79097A0}" type="datetimeFigureOut">
              <a:rPr lang="en-US" smtClean="0"/>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148861067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4D0347-CB95-45BD-8A2E-3A3DE79097A0}" type="datetimeFigureOut">
              <a:rPr lang="en-US" smtClean="0"/>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325943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D0347-CB95-45BD-8A2E-3A3DE79097A0}" type="datetimeFigureOut">
              <a:rPr lang="en-US" smtClean="0"/>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49106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54D0347-CB95-45BD-8A2E-3A3DE79097A0}" type="datetimeFigureOut">
              <a:rPr lang="en-US" smtClean="0"/>
              <a:t>8/19/2019</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41EC2FB-8447-4AF8-8CFA-AB1347CA756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68348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54D0347-CB95-45BD-8A2E-3A3DE79097A0}" type="datetimeFigureOut">
              <a:rPr lang="en-US" smtClean="0"/>
              <a:t>8/19/2019</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41EC2FB-8447-4AF8-8CFA-AB1347CA7567}" type="slidenum">
              <a:rPr lang="en-US" smtClean="0"/>
              <a:t>‹#›</a:t>
            </a:fld>
            <a:endParaRPr lang="en-US"/>
          </a:p>
        </p:txBody>
      </p:sp>
    </p:spTree>
    <p:extLst>
      <p:ext uri="{BB962C8B-B14F-4D97-AF65-F5344CB8AC3E}">
        <p14:creationId xmlns:p14="http://schemas.microsoft.com/office/powerpoint/2010/main" val="343599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54D0347-CB95-45BD-8A2E-3A3DE79097A0}" type="datetimeFigureOut">
              <a:rPr lang="en-US" smtClean="0"/>
              <a:t>8/19/2019</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41EC2FB-8447-4AF8-8CFA-AB1347CA756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78363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7664" y="725855"/>
            <a:ext cx="5300133" cy="4394988"/>
          </a:xfrm>
        </p:spPr>
        <p:txBody>
          <a:bodyPr/>
          <a:lstStyle/>
          <a:p>
            <a:r>
              <a:rPr lang="en-US" sz="6000" dirty="0"/>
              <a:t>A </a:t>
            </a:r>
            <a:br>
              <a:rPr lang="en-US" sz="6000" dirty="0"/>
            </a:br>
            <a:r>
              <a:rPr lang="en-US" sz="6000" dirty="0"/>
              <a:t>Capital Conundrum</a:t>
            </a:r>
          </a:p>
        </p:txBody>
      </p:sp>
      <p:sp>
        <p:nvSpPr>
          <p:cNvPr id="3" name="Subtitle 2"/>
          <p:cNvSpPr>
            <a:spLocks noGrp="1"/>
          </p:cNvSpPr>
          <p:nvPr>
            <p:ph type="subTitle" idx="1"/>
          </p:nvPr>
        </p:nvSpPr>
        <p:spPr/>
        <p:txBody>
          <a:bodyPr/>
          <a:lstStyle/>
          <a:p>
            <a:r>
              <a:rPr lang="en-US" dirty="0"/>
              <a:t>Developed by WMATA for </a:t>
            </a:r>
            <a:r>
              <a:rPr lang="en-US" dirty="0" err="1"/>
              <a:t>EnoMax</a:t>
            </a:r>
            <a:r>
              <a:rPr lang="en-US" dirty="0"/>
              <a:t> 2019</a:t>
            </a:r>
          </a:p>
        </p:txBody>
      </p:sp>
    </p:spTree>
    <p:extLst>
      <p:ext uri="{BB962C8B-B14F-4D97-AF65-F5344CB8AC3E}">
        <p14:creationId xmlns:p14="http://schemas.microsoft.com/office/powerpoint/2010/main" val="217597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Tracking progress</a:t>
            </a:r>
          </a:p>
        </p:txBody>
      </p:sp>
      <p:pic>
        <p:nvPicPr>
          <p:cNvPr id="6" name="Picture 5"/>
          <p:cNvPicPr>
            <a:picLocks noChangeAspect="1"/>
          </p:cNvPicPr>
          <p:nvPr/>
        </p:nvPicPr>
        <p:blipFill rotWithShape="1">
          <a:blip r:embed="rId2"/>
          <a:srcRect t="15439" r="63770" b="40905"/>
          <a:stretch/>
        </p:blipFill>
        <p:spPr>
          <a:xfrm>
            <a:off x="1251678" y="1481005"/>
            <a:ext cx="4713919" cy="3193577"/>
          </a:xfrm>
          <a:prstGeom prst="rect">
            <a:avLst/>
          </a:prstGeom>
        </p:spPr>
      </p:pic>
      <p:pic>
        <p:nvPicPr>
          <p:cNvPr id="7" name="Picture 6"/>
          <p:cNvPicPr>
            <a:picLocks noChangeAspect="1"/>
          </p:cNvPicPr>
          <p:nvPr/>
        </p:nvPicPr>
        <p:blipFill rotWithShape="1">
          <a:blip r:embed="rId2"/>
          <a:srcRect l="39692" t="15439" r="18811" b="40905"/>
          <a:stretch/>
        </p:blipFill>
        <p:spPr>
          <a:xfrm>
            <a:off x="6209732" y="3077794"/>
            <a:ext cx="5399214" cy="3193577"/>
          </a:xfrm>
          <a:prstGeom prst="rect">
            <a:avLst/>
          </a:prstGeom>
        </p:spPr>
      </p:pic>
    </p:spTree>
    <p:extLst>
      <p:ext uri="{BB962C8B-B14F-4D97-AF65-F5344CB8AC3E}">
        <p14:creationId xmlns:p14="http://schemas.microsoft.com/office/powerpoint/2010/main" val="1826175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Let’s go!</a:t>
            </a:r>
          </a:p>
        </p:txBody>
      </p:sp>
      <p:sp>
        <p:nvSpPr>
          <p:cNvPr id="5" name="Text Placeholder 4"/>
          <p:cNvSpPr>
            <a:spLocks noGrp="1"/>
          </p:cNvSpPr>
          <p:nvPr>
            <p:ph type="body" idx="1"/>
          </p:nvPr>
        </p:nvSpPr>
        <p:spPr/>
        <p:txBody>
          <a:bodyPr/>
          <a:lstStyle/>
          <a:p>
            <a:r>
              <a:rPr lang="en-US" dirty="0"/>
              <a:t>15 min to set your 2020 Plan</a:t>
            </a:r>
          </a:p>
        </p:txBody>
      </p:sp>
    </p:spTree>
    <p:extLst>
      <p:ext uri="{BB962C8B-B14F-4D97-AF65-F5344CB8AC3E}">
        <p14:creationId xmlns:p14="http://schemas.microsoft.com/office/powerpoint/2010/main" val="329627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2020  </a:t>
            </a:r>
            <a:br>
              <a:rPr lang="en-US" dirty="0"/>
            </a:br>
            <a:r>
              <a:rPr lang="en-US" dirty="0"/>
              <a:t>Year in 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77242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Signal Failure</a:t>
            </a:r>
          </a:p>
        </p:txBody>
      </p:sp>
      <p:sp>
        <p:nvSpPr>
          <p:cNvPr id="8" name="Content Placeholder 7"/>
          <p:cNvSpPr>
            <a:spLocks noGrp="1"/>
          </p:cNvSpPr>
          <p:nvPr>
            <p:ph idx="1"/>
          </p:nvPr>
        </p:nvSpPr>
        <p:spPr>
          <a:xfrm>
            <a:off x="1251678" y="1490133"/>
            <a:ext cx="10178322" cy="5029200"/>
          </a:xfrm>
        </p:spPr>
        <p:txBody>
          <a:bodyPr>
            <a:normAutofit/>
          </a:bodyPr>
          <a:lstStyle/>
          <a:p>
            <a:r>
              <a:rPr lang="en-US" dirty="0"/>
              <a:t>Signaling failure at D&amp;G snarled Orange, Blue and Silver lines for hours, leading to backups all the way to Virginia</a:t>
            </a:r>
          </a:p>
          <a:p>
            <a:pPr lvl="1"/>
            <a:r>
              <a:rPr lang="en-US" dirty="0"/>
              <a:t>If ATC project is Accelerated</a:t>
            </a:r>
          </a:p>
          <a:p>
            <a:pPr lvl="2"/>
            <a:r>
              <a:rPr lang="en-US" dirty="0"/>
              <a:t>Design had already been developed and you were able to direct the materials and contractor to D&amp;G to resolve quickly</a:t>
            </a:r>
          </a:p>
          <a:p>
            <a:pPr lvl="2"/>
            <a:r>
              <a:rPr lang="en-US" dirty="0"/>
              <a:t>No impact to OTP or Budget</a:t>
            </a:r>
          </a:p>
          <a:p>
            <a:pPr lvl="1"/>
            <a:r>
              <a:rPr lang="en-US" dirty="0"/>
              <a:t>If ATC SOGR project is funded Standard</a:t>
            </a:r>
          </a:p>
          <a:p>
            <a:pPr lvl="2"/>
            <a:r>
              <a:rPr lang="en-US" dirty="0"/>
              <a:t>You had to accelerate design work for this location but were able to leverage existing contracts, resolving the issue within a month</a:t>
            </a:r>
          </a:p>
          <a:p>
            <a:pPr lvl="2"/>
            <a:r>
              <a:rPr lang="en-US" dirty="0"/>
              <a:t>OTP for 2020 Reduced by 0.5% </a:t>
            </a:r>
            <a:r>
              <a:rPr lang="en-US" dirty="0">
                <a:solidFill>
                  <a:srgbClr val="FF0000"/>
                </a:solidFill>
              </a:rPr>
              <a:t>[Enter -0.5 in cell  O8… make sure it is negative!]</a:t>
            </a:r>
          </a:p>
          <a:p>
            <a:pPr lvl="1"/>
            <a:r>
              <a:rPr lang="en-US" dirty="0"/>
              <a:t>If ATC SOGR is not funded</a:t>
            </a:r>
          </a:p>
          <a:p>
            <a:pPr lvl="2"/>
            <a:r>
              <a:rPr lang="en-US" dirty="0"/>
              <a:t>Without a project in place, you had to issue emergency task order to your GEC to get a design a solution, followed by emergency procurements for the materials.  It took 6 months to get service back to normal</a:t>
            </a:r>
          </a:p>
          <a:p>
            <a:pPr lvl="2"/>
            <a:r>
              <a:rPr lang="en-US" dirty="0"/>
              <a:t>OTP for 2020 reduced by 3% </a:t>
            </a:r>
            <a:r>
              <a:rPr lang="en-US" dirty="0">
                <a:solidFill>
                  <a:srgbClr val="FF0000"/>
                </a:solidFill>
              </a:rPr>
              <a:t>[Enter -0.5 in Cell L8 … make sure it is negative]</a:t>
            </a:r>
          </a:p>
          <a:p>
            <a:pPr lvl="2"/>
            <a:endParaRPr lang="en-US" dirty="0"/>
          </a:p>
          <a:p>
            <a:pPr lvl="2"/>
            <a:endParaRPr lang="en-US" dirty="0"/>
          </a:p>
        </p:txBody>
      </p:sp>
    </p:spTree>
    <p:extLst>
      <p:ext uri="{BB962C8B-B14F-4D97-AF65-F5344CB8AC3E}">
        <p14:creationId xmlns:p14="http://schemas.microsoft.com/office/powerpoint/2010/main" val="135645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Foggy Bottom Development</a:t>
            </a:r>
          </a:p>
        </p:txBody>
      </p:sp>
      <p:sp>
        <p:nvSpPr>
          <p:cNvPr id="3" name="Content Placeholder 2"/>
          <p:cNvSpPr>
            <a:spLocks noGrp="1"/>
          </p:cNvSpPr>
          <p:nvPr>
            <p:ph idx="1"/>
          </p:nvPr>
        </p:nvSpPr>
        <p:spPr/>
        <p:txBody>
          <a:bodyPr>
            <a:normAutofit lnSpcReduction="10000"/>
          </a:bodyPr>
          <a:lstStyle/>
          <a:p>
            <a:r>
              <a:rPr lang="en-US" dirty="0"/>
              <a:t>New development announced at Foggy Bottom station, increasing demand at this station</a:t>
            </a:r>
          </a:p>
          <a:p>
            <a:r>
              <a:rPr lang="en-US" dirty="0"/>
              <a:t>If Foggy Bottom new entrance and vertical circulation was funded,</a:t>
            </a:r>
          </a:p>
          <a:p>
            <a:pPr lvl="1"/>
            <a:r>
              <a:rPr lang="en-US" dirty="0"/>
              <a:t>Great news for metro - you are able to capture the increase in demand and ridership and revenue increases.  Increasing revenue effectively lowers your operating costs as you need less subsidy from the jurisdictions.</a:t>
            </a:r>
          </a:p>
          <a:p>
            <a:pPr lvl="1"/>
            <a:r>
              <a:rPr lang="en-US" dirty="0"/>
              <a:t>Annual Revenue increased by </a:t>
            </a:r>
            <a:r>
              <a:rPr lang="en-US" b="1" dirty="0">
                <a:solidFill>
                  <a:srgbClr val="92D050"/>
                </a:solidFill>
              </a:rPr>
              <a:t>$20m </a:t>
            </a:r>
            <a:r>
              <a:rPr lang="en-US" dirty="0"/>
              <a:t>for every year hereafter.  </a:t>
            </a:r>
          </a:p>
          <a:p>
            <a:r>
              <a:rPr lang="en-US" dirty="0"/>
              <a:t>If Foggy Bottom wasn’t funded:</a:t>
            </a:r>
          </a:p>
          <a:p>
            <a:pPr lvl="1"/>
            <a:r>
              <a:rPr lang="en-US" dirty="0"/>
              <a:t>No impact.  Station was so crowded that people found alternatives to metro.</a:t>
            </a:r>
          </a:p>
          <a:p>
            <a:pPr lvl="1"/>
            <a:r>
              <a:rPr lang="en-US" dirty="0"/>
              <a:t>Now with the added traffic and development in this area, it will be impossible to get construction permits until 2025.  Project is no longer available.</a:t>
            </a:r>
          </a:p>
        </p:txBody>
      </p:sp>
    </p:spTree>
    <p:extLst>
      <p:ext uri="{BB962C8B-B14F-4D97-AF65-F5344CB8AC3E}">
        <p14:creationId xmlns:p14="http://schemas.microsoft.com/office/powerpoint/2010/main" val="137576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873250" y="1098550"/>
            <a:ext cx="10318750" cy="4394200"/>
          </a:xfrm>
        </p:spPr>
        <p:txBody>
          <a:bodyPr/>
          <a:lstStyle/>
          <a:p>
            <a:r>
              <a:rPr lang="en-US" i="1" dirty="0">
                <a:solidFill>
                  <a:schemeClr val="tx2">
                    <a:lumMod val="50000"/>
                    <a:lumOff val="50000"/>
                  </a:schemeClr>
                </a:solidFill>
              </a:rPr>
              <a:t>5 minutes to</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Set &amp; Submit your Budget</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for 2021</a:t>
            </a:r>
          </a:p>
        </p:txBody>
      </p:sp>
    </p:spTree>
    <p:extLst>
      <p:ext uri="{BB962C8B-B14F-4D97-AF65-F5344CB8AC3E}">
        <p14:creationId xmlns:p14="http://schemas.microsoft.com/office/powerpoint/2010/main" val="1627071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2021  </a:t>
            </a:r>
            <a:br>
              <a:rPr lang="en-US" dirty="0"/>
            </a:br>
            <a:r>
              <a:rPr lang="en-US" dirty="0"/>
              <a:t>Year in 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43694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3k car defect found</a:t>
            </a:r>
          </a:p>
        </p:txBody>
      </p:sp>
      <p:sp>
        <p:nvSpPr>
          <p:cNvPr id="3" name="Content Placeholder 2"/>
          <p:cNvSpPr>
            <a:spLocks noGrp="1"/>
          </p:cNvSpPr>
          <p:nvPr>
            <p:ph idx="1"/>
          </p:nvPr>
        </p:nvSpPr>
        <p:spPr/>
        <p:txBody>
          <a:bodyPr/>
          <a:lstStyle/>
          <a:p>
            <a:r>
              <a:rPr lang="en-US" dirty="0"/>
              <a:t>A defect was found in the 3k cars that enables cars to move with the doors open.  All 200 cars must be immediately pulled from service</a:t>
            </a:r>
          </a:p>
          <a:p>
            <a:r>
              <a:rPr lang="en-US" dirty="0"/>
              <a:t>Impact:</a:t>
            </a:r>
          </a:p>
          <a:p>
            <a:pPr lvl="1"/>
            <a:r>
              <a:rPr lang="en-US" dirty="0"/>
              <a:t>If 100% 8-car project Spent to Date </a:t>
            </a:r>
            <a:r>
              <a:rPr lang="en-US" sz="1400" dirty="0">
                <a:solidFill>
                  <a:prstClr val="black">
                    <a:lumMod val="65000"/>
                    <a:lumOff val="35000"/>
                  </a:prstClr>
                </a:solidFill>
                <a:latin typeface="Arial" panose="020B0604020202020204" pitchFamily="34" charset="0"/>
                <a:cs typeface="Arial" panose="020B0604020202020204" pitchFamily="34" charset="0"/>
              </a:rPr>
              <a:t> </a:t>
            </a:r>
            <a:r>
              <a:rPr lang="en-US" sz="1400" dirty="0">
                <a:solidFill>
                  <a:srgbClr val="FF0000"/>
                </a:solidFill>
                <a:latin typeface="Arial" panose="020B0604020202020204" pitchFamily="34" charset="0"/>
                <a:cs typeface="Arial" panose="020B0604020202020204" pitchFamily="34" charset="0"/>
              </a:rPr>
              <a:t>&gt;=$1000m</a:t>
            </a:r>
          </a:p>
          <a:p>
            <a:pPr lvl="2"/>
            <a:r>
              <a:rPr lang="en-US" dirty="0"/>
              <a:t>No impact, new cars are used to replace the 3ks without impact</a:t>
            </a:r>
          </a:p>
          <a:p>
            <a:pPr lvl="1"/>
            <a:r>
              <a:rPr lang="en-US" dirty="0"/>
              <a:t>IF 100% 8-car project is not funded</a:t>
            </a:r>
          </a:p>
          <a:p>
            <a:pPr lvl="2"/>
            <a:r>
              <a:rPr lang="en-US" dirty="0"/>
              <a:t>3ks pulled from service, OTP reduced by 1% due to no cars available. </a:t>
            </a:r>
            <a:r>
              <a:rPr lang="en-US" dirty="0">
                <a:solidFill>
                  <a:srgbClr val="FF0000"/>
                </a:solidFill>
              </a:rPr>
              <a:t>[Enter -1%]</a:t>
            </a:r>
          </a:p>
          <a:p>
            <a:pPr lvl="2"/>
            <a:r>
              <a:rPr lang="en-US" dirty="0"/>
              <a:t>Note: you must start this project next year or continue to suffer 1% loss in OTP every year until the project spent to date exceeds $1000m</a:t>
            </a:r>
          </a:p>
        </p:txBody>
      </p:sp>
    </p:spTree>
    <p:extLst>
      <p:ext uri="{BB962C8B-B14F-4D97-AF65-F5344CB8AC3E}">
        <p14:creationId xmlns:p14="http://schemas.microsoft.com/office/powerpoint/2010/main" val="5092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Power Outage in Northern </a:t>
            </a:r>
            <a:r>
              <a:rPr lang="en-US" dirty="0" err="1"/>
              <a:t>Va</a:t>
            </a:r>
            <a:endParaRPr lang="en-US" dirty="0"/>
          </a:p>
        </p:txBody>
      </p:sp>
      <p:sp>
        <p:nvSpPr>
          <p:cNvPr id="8" name="Content Placeholder 7"/>
          <p:cNvSpPr>
            <a:spLocks noGrp="1"/>
          </p:cNvSpPr>
          <p:nvPr>
            <p:ph idx="1"/>
          </p:nvPr>
        </p:nvSpPr>
        <p:spPr>
          <a:xfrm>
            <a:off x="1251678" y="1388533"/>
            <a:ext cx="10178322" cy="5232400"/>
          </a:xfrm>
        </p:spPr>
        <p:txBody>
          <a:bodyPr>
            <a:normAutofit/>
          </a:bodyPr>
          <a:lstStyle/>
          <a:p>
            <a:r>
              <a:rPr lang="en-US" dirty="0"/>
              <a:t>Cyber attack aimed at Pentagon takes out the power grid in Northern Virginia.  No power to Pentagon station, Pentagon City &amp; Crystal City.</a:t>
            </a:r>
          </a:p>
          <a:p>
            <a:r>
              <a:rPr lang="en-US" dirty="0"/>
              <a:t>Impact:</a:t>
            </a:r>
          </a:p>
          <a:p>
            <a:pPr lvl="1"/>
            <a:r>
              <a:rPr lang="en-US" dirty="0"/>
              <a:t>If 2021 </a:t>
            </a:r>
            <a:r>
              <a:rPr lang="en-US" dirty="0" err="1"/>
              <a:t>OpEx</a:t>
            </a:r>
            <a:r>
              <a:rPr lang="en-US" dirty="0"/>
              <a:t> &gt;  $850m (85%) </a:t>
            </a:r>
            <a:r>
              <a:rPr lang="en-US" b="1" u="sng" dirty="0"/>
              <a:t>and </a:t>
            </a:r>
            <a:r>
              <a:rPr lang="en-US" dirty="0"/>
              <a:t>TPSS SOGR Spent to Date &gt;=$300m</a:t>
            </a:r>
          </a:p>
          <a:p>
            <a:pPr lvl="2"/>
            <a:r>
              <a:rPr lang="en-US" dirty="0"/>
              <a:t>Teams activated contingency plans and minimized impact.  Trains ran at reduced speed and normal headways until power grid was restored.  </a:t>
            </a:r>
          </a:p>
          <a:p>
            <a:pPr lvl="3"/>
            <a:r>
              <a:rPr lang="en-US" dirty="0"/>
              <a:t>No impact to 2021 OTP or Budget</a:t>
            </a:r>
          </a:p>
          <a:p>
            <a:pPr lvl="1"/>
            <a:r>
              <a:rPr lang="en-US" dirty="0"/>
              <a:t>If </a:t>
            </a:r>
            <a:r>
              <a:rPr lang="en-US" dirty="0" err="1"/>
              <a:t>OpEx</a:t>
            </a:r>
            <a:r>
              <a:rPr lang="en-US" dirty="0"/>
              <a:t> &gt;$850m (85%), but TPSS SOGR not funded (spent to date &lt;$300m)</a:t>
            </a:r>
          </a:p>
          <a:p>
            <a:pPr lvl="2"/>
            <a:r>
              <a:rPr lang="en-US" dirty="0"/>
              <a:t>Teams activated contingency plans and minimized impact.  Due to old infrastructure limiting the power capacity, trains ran at reduced speed and Yellow Line suspended to reduce load until power was restored.  </a:t>
            </a:r>
          </a:p>
          <a:p>
            <a:pPr lvl="3"/>
            <a:r>
              <a:rPr lang="en-US" dirty="0"/>
              <a:t>Loss of revenue from reduced service hits Budget for </a:t>
            </a:r>
            <a:r>
              <a:rPr lang="en-US" b="1" dirty="0">
                <a:solidFill>
                  <a:srgbClr val="FF0000"/>
                </a:solidFill>
              </a:rPr>
              <a:t>$75m revenue loss</a:t>
            </a:r>
          </a:p>
          <a:p>
            <a:pPr lvl="1"/>
            <a:r>
              <a:rPr lang="en-US" dirty="0"/>
              <a:t>If </a:t>
            </a:r>
            <a:r>
              <a:rPr lang="en-US" dirty="0" err="1"/>
              <a:t>OpEx</a:t>
            </a:r>
            <a:r>
              <a:rPr lang="en-US" dirty="0"/>
              <a:t> &lt; $850m (85%)</a:t>
            </a:r>
          </a:p>
          <a:p>
            <a:pPr lvl="2"/>
            <a:r>
              <a:rPr lang="en-US" dirty="0"/>
              <a:t>Response plan botched.  Customers were stranded for hours and lost confidence in Metro, leading to steep decline in ridership</a:t>
            </a:r>
          </a:p>
          <a:p>
            <a:pPr lvl="3"/>
            <a:r>
              <a:rPr lang="en-US" b="1" dirty="0">
                <a:solidFill>
                  <a:srgbClr val="FF0000"/>
                </a:solidFill>
              </a:rPr>
              <a:t>$200m revenue loss </a:t>
            </a:r>
            <a:r>
              <a:rPr lang="en-US" dirty="0"/>
              <a:t>as customers are reluctant to return [Enter on Operating Budget line]</a:t>
            </a:r>
          </a:p>
        </p:txBody>
      </p:sp>
    </p:spTree>
    <p:extLst>
      <p:ext uri="{BB962C8B-B14F-4D97-AF65-F5344CB8AC3E}">
        <p14:creationId xmlns:p14="http://schemas.microsoft.com/office/powerpoint/2010/main" val="140290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873250" y="1098550"/>
            <a:ext cx="10318750" cy="4394200"/>
          </a:xfrm>
        </p:spPr>
        <p:txBody>
          <a:bodyPr/>
          <a:lstStyle/>
          <a:p>
            <a:r>
              <a:rPr lang="en-US" i="1" dirty="0">
                <a:solidFill>
                  <a:schemeClr val="tx2">
                    <a:lumMod val="50000"/>
                    <a:lumOff val="50000"/>
                  </a:schemeClr>
                </a:solidFill>
              </a:rPr>
              <a:t>5 minutes to</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Set &amp; Submit your Budget</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for 2022</a:t>
            </a:r>
          </a:p>
        </p:txBody>
      </p:sp>
    </p:spTree>
    <p:extLst>
      <p:ext uri="{BB962C8B-B14F-4D97-AF65-F5344CB8AC3E}">
        <p14:creationId xmlns:p14="http://schemas.microsoft.com/office/powerpoint/2010/main" val="212173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Congratulations!</a:t>
            </a:r>
          </a:p>
        </p:txBody>
      </p:sp>
      <p:sp>
        <p:nvSpPr>
          <p:cNvPr id="3" name="Content Placeholder 2"/>
          <p:cNvSpPr>
            <a:spLocks noGrp="1"/>
          </p:cNvSpPr>
          <p:nvPr>
            <p:ph idx="1"/>
          </p:nvPr>
        </p:nvSpPr>
        <p:spPr>
          <a:xfrm>
            <a:off x="1251678" y="2047461"/>
            <a:ext cx="10178322" cy="3832131"/>
          </a:xfrm>
        </p:spPr>
        <p:txBody>
          <a:bodyPr>
            <a:normAutofit/>
          </a:bodyPr>
          <a:lstStyle/>
          <a:p>
            <a:r>
              <a:rPr lang="en-US" dirty="0"/>
              <a:t>You are the new head of DC Metro!  </a:t>
            </a:r>
          </a:p>
          <a:p>
            <a:r>
              <a:rPr lang="en-US" dirty="0"/>
              <a:t>Your agency has just secured $12.5B in funding over the next 5 years</a:t>
            </a:r>
          </a:p>
          <a:p>
            <a:r>
              <a:rPr lang="en-US" dirty="0"/>
              <a:t>After years of trouble and emergency rehab programs, safety and reliability are high and customer satisfaction is improving </a:t>
            </a:r>
          </a:p>
          <a:p>
            <a:r>
              <a:rPr lang="en-US" dirty="0"/>
              <a:t>However, stakeholder &amp; customer expectations are rising along with increased competition from new modes of mobility</a:t>
            </a:r>
          </a:p>
          <a:p>
            <a:r>
              <a:rPr lang="en-US" dirty="0"/>
              <a:t>For the first time in recent memory, you have plenty of funding, so the question now is:</a:t>
            </a:r>
          </a:p>
          <a:p>
            <a:pPr marL="0" indent="0">
              <a:buNone/>
            </a:pPr>
            <a:endParaRPr lang="en-US" dirty="0"/>
          </a:p>
          <a:p>
            <a:pPr marL="0" indent="0">
              <a:buNone/>
            </a:pPr>
            <a:r>
              <a:rPr lang="en-US" dirty="0"/>
              <a:t>		</a:t>
            </a:r>
            <a:r>
              <a:rPr lang="en-US" sz="2800" dirty="0"/>
              <a:t>What are you going to do with all that money?</a:t>
            </a:r>
          </a:p>
        </p:txBody>
      </p:sp>
    </p:spTree>
    <p:extLst>
      <p:ext uri="{BB962C8B-B14F-4D97-AF65-F5344CB8AC3E}">
        <p14:creationId xmlns:p14="http://schemas.microsoft.com/office/powerpoint/2010/main" val="2034716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2022  </a:t>
            </a:r>
            <a:br>
              <a:rPr lang="en-US" dirty="0"/>
            </a:br>
            <a:r>
              <a:rPr lang="en-US" dirty="0"/>
              <a:t>Year in 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44830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 @ Cleveland Park</a:t>
            </a:r>
          </a:p>
        </p:txBody>
      </p:sp>
      <p:sp>
        <p:nvSpPr>
          <p:cNvPr id="3" name="Content Placeholder 2"/>
          <p:cNvSpPr>
            <a:spLocks noGrp="1"/>
          </p:cNvSpPr>
          <p:nvPr>
            <p:ph idx="1"/>
          </p:nvPr>
        </p:nvSpPr>
        <p:spPr>
          <a:xfrm>
            <a:off x="1251678" y="1874517"/>
            <a:ext cx="10178322" cy="4442790"/>
          </a:xfrm>
        </p:spPr>
        <p:txBody>
          <a:bodyPr>
            <a:normAutofit fontScale="85000" lnSpcReduction="20000"/>
          </a:bodyPr>
          <a:lstStyle/>
          <a:p>
            <a:r>
              <a:rPr lang="en-US" dirty="0"/>
              <a:t>Smoke/fire incident at Cleveland Park</a:t>
            </a:r>
          </a:p>
          <a:p>
            <a:r>
              <a:rPr lang="en-US" dirty="0"/>
              <a:t>Impact:</a:t>
            </a:r>
          </a:p>
          <a:p>
            <a:pPr lvl="1"/>
            <a:r>
              <a:rPr lang="en-US" dirty="0"/>
              <a:t>If Traction Power SOGR Spent to Date &gt;= $675m (75%)</a:t>
            </a:r>
          </a:p>
          <a:p>
            <a:pPr lvl="2"/>
            <a:r>
              <a:rPr lang="en-US" dirty="0"/>
              <a:t>Fire was a damaged LV heat tape cable</a:t>
            </a:r>
          </a:p>
          <a:p>
            <a:pPr lvl="2"/>
            <a:r>
              <a:rPr lang="en-US" dirty="0"/>
              <a:t>No Impact</a:t>
            </a:r>
          </a:p>
          <a:p>
            <a:pPr lvl="1"/>
            <a:r>
              <a:rPr lang="en-US" dirty="0"/>
              <a:t>If  Tunnel Ventilation  Spent &gt;= $450m</a:t>
            </a:r>
          </a:p>
          <a:p>
            <a:pPr lvl="2"/>
            <a:r>
              <a:rPr lang="en-US" dirty="0"/>
              <a:t>Fire was caused by deteriorated high voltage cables failing under peak service.  However the new tunnel ventilation system performed well, controlling the smoke and enabling safe evacuation </a:t>
            </a:r>
          </a:p>
          <a:p>
            <a:pPr lvl="2"/>
            <a:r>
              <a:rPr lang="en-US" dirty="0"/>
              <a:t>Safety Regulators issued </a:t>
            </a:r>
            <a:r>
              <a:rPr lang="en-US" b="1" dirty="0">
                <a:solidFill>
                  <a:srgbClr val="FF0000"/>
                </a:solidFill>
              </a:rPr>
              <a:t>$75m fine </a:t>
            </a:r>
            <a:r>
              <a:rPr lang="en-US" dirty="0"/>
              <a:t>for failing to comply with corrective action plans to address TP SOGR</a:t>
            </a:r>
          </a:p>
          <a:p>
            <a:pPr lvl="1"/>
            <a:r>
              <a:rPr lang="en-US" dirty="0"/>
              <a:t>Otherwise</a:t>
            </a:r>
          </a:p>
          <a:p>
            <a:pPr lvl="2"/>
            <a:r>
              <a:rPr lang="en-US" dirty="0"/>
              <a:t>Without an effective ventilation system, this event became catastrophic.  People are calling for your resignation given that both the power SOGR and lack of sufficient ventilation issues have been known for years.  FTA, NTSB and Congress are investigating</a:t>
            </a:r>
          </a:p>
          <a:p>
            <a:pPr lvl="3"/>
            <a:r>
              <a:rPr lang="en-US" dirty="0"/>
              <a:t>FTA mandates both Traction Power SOGR </a:t>
            </a:r>
            <a:r>
              <a:rPr lang="en-US" b="1" dirty="0"/>
              <a:t>and </a:t>
            </a:r>
            <a:r>
              <a:rPr lang="en-US" dirty="0"/>
              <a:t>Tunnel Ventilation must be accelerated immediately [fund @ Accelerated in 2023]</a:t>
            </a:r>
          </a:p>
          <a:p>
            <a:pPr lvl="3"/>
            <a:r>
              <a:rPr lang="en-US" dirty="0"/>
              <a:t>Fines &amp; Damages add up to</a:t>
            </a:r>
            <a:r>
              <a:rPr lang="en-US" b="1" dirty="0">
                <a:solidFill>
                  <a:srgbClr val="FF0000"/>
                </a:solidFill>
              </a:rPr>
              <a:t> $250m in loses</a:t>
            </a:r>
          </a:p>
          <a:p>
            <a:pPr lvl="3"/>
            <a:r>
              <a:rPr lang="en-US" dirty="0"/>
              <a:t>Customers feeling unsafe and ridership drops – OTP down 10%</a:t>
            </a:r>
          </a:p>
        </p:txBody>
      </p:sp>
    </p:spTree>
    <p:extLst>
      <p:ext uri="{BB962C8B-B14F-4D97-AF65-F5344CB8AC3E}">
        <p14:creationId xmlns:p14="http://schemas.microsoft.com/office/powerpoint/2010/main" val="181956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Experience Improved</a:t>
            </a:r>
          </a:p>
        </p:txBody>
      </p:sp>
      <p:sp>
        <p:nvSpPr>
          <p:cNvPr id="3" name="Content Placeholder 2"/>
          <p:cNvSpPr>
            <a:spLocks noGrp="1"/>
          </p:cNvSpPr>
          <p:nvPr>
            <p:ph idx="1"/>
          </p:nvPr>
        </p:nvSpPr>
        <p:spPr>
          <a:xfrm>
            <a:off x="1251678" y="2286001"/>
            <a:ext cx="10178322" cy="4047564"/>
          </a:xfrm>
        </p:spPr>
        <p:txBody>
          <a:bodyPr>
            <a:normAutofit fontScale="85000" lnSpcReduction="20000"/>
          </a:bodyPr>
          <a:lstStyle/>
          <a:p>
            <a:r>
              <a:rPr lang="en-US" dirty="0"/>
              <a:t>The new customer experience enhancements projects have been well received by the industry and the press.  But have they really affected ridership and revenue as planned?  At the end of the day, customers care most about whether or not the train was on time, if the climate conditioning was working on the train and in the station and that the escalators/elevators were working.</a:t>
            </a:r>
          </a:p>
          <a:p>
            <a:r>
              <a:rPr lang="en-US" dirty="0"/>
              <a:t>Impact:</a:t>
            </a:r>
          </a:p>
          <a:p>
            <a:pPr lvl="1"/>
            <a:r>
              <a:rPr lang="en-US" dirty="0"/>
              <a:t>If </a:t>
            </a:r>
            <a:r>
              <a:rPr lang="en-US" dirty="0" err="1"/>
              <a:t>OpEx</a:t>
            </a:r>
            <a:r>
              <a:rPr lang="en-US" dirty="0"/>
              <a:t> &gt; $1,000m and OTP &gt;= 90%</a:t>
            </a:r>
          </a:p>
          <a:p>
            <a:pPr lvl="2"/>
            <a:r>
              <a:rPr lang="en-US" dirty="0"/>
              <a:t>Customer improved paid off!  If completed, Station Renovation w/ Digital increases revenue by </a:t>
            </a:r>
            <a:r>
              <a:rPr lang="en-US" dirty="0">
                <a:solidFill>
                  <a:srgbClr val="FF0000"/>
                </a:solidFill>
              </a:rPr>
              <a:t>$10m</a:t>
            </a:r>
            <a:r>
              <a:rPr lang="en-US" dirty="0"/>
              <a:t> + Cust Service by </a:t>
            </a:r>
            <a:r>
              <a:rPr lang="en-US" dirty="0">
                <a:solidFill>
                  <a:srgbClr val="FF0000"/>
                </a:solidFill>
              </a:rPr>
              <a:t>$20m</a:t>
            </a:r>
          </a:p>
          <a:p>
            <a:pPr lvl="1"/>
            <a:r>
              <a:rPr lang="en-US" dirty="0"/>
              <a:t>If </a:t>
            </a:r>
            <a:r>
              <a:rPr lang="en-US" dirty="0" err="1"/>
              <a:t>OpEx</a:t>
            </a:r>
            <a:r>
              <a:rPr lang="en-US" dirty="0"/>
              <a:t> &gt;$950m and OTP &gt;= 87%</a:t>
            </a:r>
          </a:p>
          <a:p>
            <a:pPr lvl="2"/>
            <a:r>
              <a:rPr lang="en-US" dirty="0"/>
              <a:t>The new features helped attract riders, but frustrations about hot stations and down escalators muted the benefits.  Ridership increase by only 50% of projections. Digital increases revenue by </a:t>
            </a:r>
            <a:r>
              <a:rPr lang="en-US" dirty="0">
                <a:solidFill>
                  <a:srgbClr val="FF0000"/>
                </a:solidFill>
              </a:rPr>
              <a:t>$5m</a:t>
            </a:r>
            <a:r>
              <a:rPr lang="en-US" dirty="0"/>
              <a:t> + Customer Service by </a:t>
            </a:r>
            <a:r>
              <a:rPr lang="en-US" dirty="0">
                <a:solidFill>
                  <a:srgbClr val="FF0000"/>
                </a:solidFill>
              </a:rPr>
              <a:t>$10m</a:t>
            </a:r>
            <a:endParaRPr lang="en-US" dirty="0"/>
          </a:p>
          <a:p>
            <a:pPr lvl="1"/>
            <a:r>
              <a:rPr lang="en-US" dirty="0"/>
              <a:t>If either threshold violated</a:t>
            </a:r>
          </a:p>
          <a:p>
            <a:pPr lvl="2"/>
            <a:r>
              <a:rPr lang="en-US" dirty="0"/>
              <a:t>All the amenities don’t make up for inconsistent service.  No increase in ridership or revenue</a:t>
            </a:r>
          </a:p>
          <a:p>
            <a:pPr marL="457200" lvl="1" indent="0">
              <a:buNone/>
            </a:pPr>
            <a:r>
              <a:rPr lang="en-US" i="1" dirty="0"/>
              <a:t>Note: these projects continue to be available; annual revenue earned by each project will be as described above every year.</a:t>
            </a:r>
          </a:p>
        </p:txBody>
      </p:sp>
    </p:spTree>
    <p:extLst>
      <p:ext uri="{BB962C8B-B14F-4D97-AF65-F5344CB8AC3E}">
        <p14:creationId xmlns:p14="http://schemas.microsoft.com/office/powerpoint/2010/main" val="177369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873250" y="1098550"/>
            <a:ext cx="10318750" cy="4394200"/>
          </a:xfrm>
        </p:spPr>
        <p:txBody>
          <a:bodyPr/>
          <a:lstStyle/>
          <a:p>
            <a:r>
              <a:rPr lang="en-US" i="1" dirty="0">
                <a:solidFill>
                  <a:schemeClr val="tx2">
                    <a:lumMod val="50000"/>
                    <a:lumOff val="50000"/>
                  </a:schemeClr>
                </a:solidFill>
              </a:rPr>
              <a:t>5 minutes to</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Set &amp; Submit your Budget</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for 2023</a:t>
            </a:r>
          </a:p>
        </p:txBody>
      </p:sp>
    </p:spTree>
    <p:extLst>
      <p:ext uri="{BB962C8B-B14F-4D97-AF65-F5344CB8AC3E}">
        <p14:creationId xmlns:p14="http://schemas.microsoft.com/office/powerpoint/2010/main" val="574850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2023  </a:t>
            </a:r>
            <a:br>
              <a:rPr lang="en-US" dirty="0"/>
            </a:br>
            <a:r>
              <a:rPr lang="en-US" dirty="0"/>
              <a:t>Year in 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75639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Platform Collapse - </a:t>
            </a:r>
          </a:p>
        </p:txBody>
      </p:sp>
      <p:sp>
        <p:nvSpPr>
          <p:cNvPr id="8" name="Content Placeholder 7"/>
          <p:cNvSpPr>
            <a:spLocks noGrp="1"/>
          </p:cNvSpPr>
          <p:nvPr>
            <p:ph idx="1"/>
          </p:nvPr>
        </p:nvSpPr>
        <p:spPr>
          <a:xfrm>
            <a:off x="1251678" y="1371600"/>
            <a:ext cx="10178322" cy="5396947"/>
          </a:xfrm>
        </p:spPr>
        <p:txBody>
          <a:bodyPr>
            <a:normAutofit fontScale="92500" lnSpcReduction="20000"/>
          </a:bodyPr>
          <a:lstStyle/>
          <a:p>
            <a:r>
              <a:rPr lang="en-US" dirty="0"/>
              <a:t>Platform Collapse Reported at Addison Road, inbound track.  All service suspended!</a:t>
            </a:r>
          </a:p>
          <a:p>
            <a:r>
              <a:rPr lang="en-US" dirty="0"/>
              <a:t>Impact:</a:t>
            </a:r>
          </a:p>
          <a:p>
            <a:pPr lvl="2"/>
            <a:r>
              <a:rPr lang="en-US" dirty="0"/>
              <a:t>If Platform program is more than 50% complete, Spent to Date </a:t>
            </a:r>
            <a:r>
              <a:rPr lang="en-US" dirty="0">
                <a:solidFill>
                  <a:srgbClr val="FF0000"/>
                </a:solidFill>
              </a:rPr>
              <a:t>&gt;$600m</a:t>
            </a:r>
            <a:endParaRPr lang="en-US" u="sng" dirty="0">
              <a:solidFill>
                <a:srgbClr val="FF0000"/>
              </a:solidFill>
            </a:endParaRPr>
          </a:p>
          <a:p>
            <a:pPr lvl="3"/>
            <a:r>
              <a:rPr lang="en-US" dirty="0"/>
              <a:t>False Alarm – Upon investigation the materials found in the track bed turned out to be some old formwork.  No impact to service.</a:t>
            </a:r>
          </a:p>
          <a:p>
            <a:pPr lvl="2"/>
            <a:r>
              <a:rPr lang="en-US" dirty="0"/>
              <a:t>If D&amp;G expansion project was completed [Spent to Date =$450m]</a:t>
            </a:r>
          </a:p>
          <a:p>
            <a:pPr lvl="3"/>
            <a:r>
              <a:rPr lang="en-US" dirty="0"/>
              <a:t>Extensive platform rehabilitation is required, however the impact of single tracking was minimized by turning Silver Line back at D&amp;G.  Some customer delays still experienced outbound of Addison Road.</a:t>
            </a:r>
          </a:p>
          <a:p>
            <a:pPr lvl="4"/>
            <a:r>
              <a:rPr lang="en-US" dirty="0"/>
              <a:t>2022 OTP reduced by 0.5%</a:t>
            </a:r>
          </a:p>
          <a:p>
            <a:pPr lvl="4"/>
            <a:r>
              <a:rPr lang="en-US" dirty="0"/>
              <a:t>Budget </a:t>
            </a:r>
            <a:r>
              <a:rPr lang="en-US" b="1" dirty="0">
                <a:solidFill>
                  <a:srgbClr val="FF0000"/>
                </a:solidFill>
              </a:rPr>
              <a:t>$50m revenue loss</a:t>
            </a:r>
            <a:endParaRPr lang="en-US" dirty="0"/>
          </a:p>
          <a:p>
            <a:pPr lvl="2"/>
            <a:r>
              <a:rPr lang="en-US" dirty="0"/>
              <a:t>If Platform program is active (at least $100m spent in 2023), but less than $600m to date</a:t>
            </a:r>
          </a:p>
          <a:p>
            <a:pPr lvl="3"/>
            <a:r>
              <a:rPr lang="en-US" dirty="0"/>
              <a:t>Extensive platform repairs are required but you are able to modify existing contract to redirect resources.  Result is 1 month severe service reduction to Blue and range</a:t>
            </a:r>
          </a:p>
          <a:p>
            <a:pPr lvl="4"/>
            <a:r>
              <a:rPr lang="en-US" dirty="0"/>
              <a:t>2022 OTP reduced by 2%</a:t>
            </a:r>
          </a:p>
          <a:p>
            <a:pPr lvl="4"/>
            <a:r>
              <a:rPr lang="en-US" dirty="0"/>
              <a:t>Budget impact </a:t>
            </a:r>
            <a:r>
              <a:rPr lang="en-US" b="1" dirty="0">
                <a:solidFill>
                  <a:srgbClr val="FF0000"/>
                </a:solidFill>
              </a:rPr>
              <a:t>$150m revenue loss</a:t>
            </a:r>
          </a:p>
          <a:p>
            <a:pPr lvl="2"/>
            <a:r>
              <a:rPr lang="en-US" dirty="0"/>
              <a:t>Otherwise (Platform program not active in 2023)</a:t>
            </a:r>
          </a:p>
          <a:p>
            <a:pPr lvl="3"/>
            <a:r>
              <a:rPr lang="en-US" dirty="0"/>
              <a:t>3 month severe service reduction to Blue, Orange and Silver</a:t>
            </a:r>
          </a:p>
          <a:p>
            <a:pPr lvl="4"/>
            <a:r>
              <a:rPr lang="en-US" dirty="0"/>
              <a:t>2022 OTP reduced by 10%</a:t>
            </a:r>
          </a:p>
          <a:p>
            <a:pPr lvl="4"/>
            <a:r>
              <a:rPr lang="en-US" dirty="0"/>
              <a:t>Budget impact of </a:t>
            </a:r>
            <a:r>
              <a:rPr lang="en-US" b="1" dirty="0">
                <a:solidFill>
                  <a:srgbClr val="FF0000"/>
                </a:solidFill>
              </a:rPr>
              <a:t>$350m revenue loss</a:t>
            </a:r>
          </a:p>
        </p:txBody>
      </p:sp>
    </p:spTree>
    <p:extLst>
      <p:ext uri="{BB962C8B-B14F-4D97-AF65-F5344CB8AC3E}">
        <p14:creationId xmlns:p14="http://schemas.microsoft.com/office/powerpoint/2010/main" val="153743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Hours Extended</a:t>
            </a:r>
          </a:p>
        </p:txBody>
      </p:sp>
      <p:sp>
        <p:nvSpPr>
          <p:cNvPr id="3" name="Content Placeholder 2"/>
          <p:cNvSpPr>
            <a:spLocks noGrp="1"/>
          </p:cNvSpPr>
          <p:nvPr>
            <p:ph idx="1"/>
          </p:nvPr>
        </p:nvSpPr>
        <p:spPr/>
        <p:txBody>
          <a:bodyPr>
            <a:normAutofit fontScale="92500" lnSpcReduction="20000"/>
          </a:bodyPr>
          <a:lstStyle/>
          <a:p>
            <a:r>
              <a:rPr lang="en-US" dirty="0"/>
              <a:t>Board votes to extend passenger service by 6 hours a week, closing at midnight and 2a on the weekends.   </a:t>
            </a:r>
          </a:p>
          <a:p>
            <a:r>
              <a:rPr lang="en-US" dirty="0"/>
              <a:t>If modernization projects funded &gt;</a:t>
            </a:r>
            <a:r>
              <a:rPr lang="en-US" dirty="0">
                <a:solidFill>
                  <a:srgbClr val="FF0000"/>
                </a:solidFill>
              </a:rPr>
              <a:t>$300m</a:t>
            </a:r>
            <a:r>
              <a:rPr lang="en-US" dirty="0"/>
              <a:t> (cumulative to date)</a:t>
            </a:r>
          </a:p>
          <a:p>
            <a:pPr lvl="1"/>
            <a:r>
              <a:rPr lang="en-US" dirty="0"/>
              <a:t>Efficiencies gained when accessing the roadway and new Reliability Centered Maintenance (RCM) strategies have paid off, enabling this service extension to be made without negative impact</a:t>
            </a:r>
          </a:p>
          <a:p>
            <a:pPr lvl="1"/>
            <a:r>
              <a:rPr lang="en-US" dirty="0"/>
              <a:t>No impact to OTP</a:t>
            </a:r>
          </a:p>
          <a:p>
            <a:r>
              <a:rPr lang="en-US" dirty="0"/>
              <a:t>Otherwise, </a:t>
            </a:r>
          </a:p>
          <a:p>
            <a:pPr lvl="1"/>
            <a:r>
              <a:rPr lang="en-US" dirty="0"/>
              <a:t>Late night single tracking is increased to try to make up the time, but it isn’t enough to cover all the crews, especially not with the capital program still in full swing.  Reliability will decline both from increased single-tracking and more frequent incidents</a:t>
            </a:r>
          </a:p>
          <a:p>
            <a:pPr lvl="1"/>
            <a:r>
              <a:rPr lang="en-US" dirty="0"/>
              <a:t>  2024 OTP will be reduced by 3%  [No need to enter anything, change will be automatic]</a:t>
            </a:r>
          </a:p>
          <a:p>
            <a:pPr lvl="1"/>
            <a:endParaRPr lang="en-US" dirty="0"/>
          </a:p>
          <a:p>
            <a:pPr lvl="1"/>
            <a:endParaRPr lang="en-US" dirty="0"/>
          </a:p>
        </p:txBody>
      </p:sp>
    </p:spTree>
    <p:extLst>
      <p:ext uri="{BB962C8B-B14F-4D97-AF65-F5344CB8AC3E}">
        <p14:creationId xmlns:p14="http://schemas.microsoft.com/office/powerpoint/2010/main" val="414650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1873250" y="1098550"/>
            <a:ext cx="10318750" cy="4394200"/>
          </a:xfrm>
        </p:spPr>
        <p:txBody>
          <a:bodyPr/>
          <a:lstStyle/>
          <a:p>
            <a:r>
              <a:rPr lang="en-US" i="1" dirty="0">
                <a:solidFill>
                  <a:schemeClr val="tx2">
                    <a:lumMod val="50000"/>
                    <a:lumOff val="50000"/>
                  </a:schemeClr>
                </a:solidFill>
              </a:rPr>
              <a:t>5 minutes to</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Set &amp; Submit your Budget</a:t>
            </a:r>
            <a:br>
              <a:rPr lang="en-US" i="1" dirty="0">
                <a:solidFill>
                  <a:schemeClr val="tx2">
                    <a:lumMod val="50000"/>
                    <a:lumOff val="50000"/>
                  </a:schemeClr>
                </a:solidFill>
              </a:rPr>
            </a:br>
            <a:br>
              <a:rPr lang="en-US" i="1" dirty="0">
                <a:solidFill>
                  <a:schemeClr val="tx2">
                    <a:lumMod val="50000"/>
                    <a:lumOff val="50000"/>
                  </a:schemeClr>
                </a:solidFill>
              </a:rPr>
            </a:br>
            <a:r>
              <a:rPr lang="en-US" i="1" dirty="0">
                <a:solidFill>
                  <a:schemeClr val="tx2">
                    <a:lumMod val="50000"/>
                    <a:lumOff val="50000"/>
                  </a:schemeClr>
                </a:solidFill>
              </a:rPr>
              <a:t>for 2024</a:t>
            </a:r>
          </a:p>
        </p:txBody>
      </p:sp>
    </p:spTree>
    <p:extLst>
      <p:ext uri="{BB962C8B-B14F-4D97-AF65-F5344CB8AC3E}">
        <p14:creationId xmlns:p14="http://schemas.microsoft.com/office/powerpoint/2010/main" val="1554368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2024  </a:t>
            </a:r>
            <a:br>
              <a:rPr lang="en-US" dirty="0"/>
            </a:br>
            <a:r>
              <a:rPr lang="en-US" dirty="0"/>
              <a:t>Year in Review</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53023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Coordination Fail @ Nat’l Harbor</a:t>
            </a:r>
          </a:p>
        </p:txBody>
      </p:sp>
      <p:sp>
        <p:nvSpPr>
          <p:cNvPr id="8" name="Content Placeholder 7"/>
          <p:cNvSpPr>
            <a:spLocks noGrp="1"/>
          </p:cNvSpPr>
          <p:nvPr>
            <p:ph idx="1"/>
          </p:nvPr>
        </p:nvSpPr>
        <p:spPr>
          <a:xfrm>
            <a:off x="1251678" y="1699592"/>
            <a:ext cx="10178322" cy="4521594"/>
          </a:xfrm>
        </p:spPr>
        <p:txBody>
          <a:bodyPr>
            <a:normAutofit fontScale="92500" lnSpcReduction="20000"/>
          </a:bodyPr>
          <a:lstStyle/>
          <a:p>
            <a:r>
              <a:rPr lang="en-US" dirty="0"/>
              <a:t>The Yellow Line extension to National Harbor ran over budget due to coordination issues with Woodrow Wilson bridge.  [Note – only applies if this project was funded]</a:t>
            </a:r>
          </a:p>
          <a:p>
            <a:r>
              <a:rPr lang="en-US" dirty="0"/>
              <a:t>Impact:</a:t>
            </a:r>
          </a:p>
          <a:p>
            <a:pPr lvl="1"/>
            <a:r>
              <a:rPr lang="en-US" dirty="0"/>
              <a:t>If L&amp;D &gt;$100m cumulative </a:t>
            </a:r>
            <a:r>
              <a:rPr lang="en-US" b="1" dirty="0"/>
              <a:t>and </a:t>
            </a:r>
            <a:r>
              <a:rPr lang="en-US" dirty="0" err="1"/>
              <a:t>OpEx</a:t>
            </a:r>
            <a:r>
              <a:rPr lang="en-US" dirty="0"/>
              <a:t> &gt;$1000m (100%) in 2022, </a:t>
            </a:r>
          </a:p>
          <a:p>
            <a:pPr lvl="2"/>
            <a:r>
              <a:rPr lang="en-US" dirty="0"/>
              <a:t>Those Project Management courses and new process paid off!  The issue was caught early and managed well.  The team was able to find an alternative solution minimize the impact.  </a:t>
            </a:r>
          </a:p>
          <a:p>
            <a:pPr lvl="2"/>
            <a:r>
              <a:rPr lang="en-US" dirty="0"/>
              <a:t>No impact to OTP or </a:t>
            </a:r>
            <a:r>
              <a:rPr lang="en-US" dirty="0" err="1"/>
              <a:t>OpEx</a:t>
            </a:r>
            <a:endParaRPr lang="en-US" dirty="0"/>
          </a:p>
          <a:p>
            <a:pPr lvl="1"/>
            <a:r>
              <a:rPr lang="en-US" dirty="0"/>
              <a:t>If </a:t>
            </a:r>
            <a:r>
              <a:rPr lang="en-US" dirty="0" err="1"/>
              <a:t>OpEx</a:t>
            </a:r>
            <a:r>
              <a:rPr lang="en-US" dirty="0"/>
              <a:t> &gt;= $800m (80%)</a:t>
            </a:r>
          </a:p>
          <a:p>
            <a:pPr lvl="2"/>
            <a:r>
              <a:rPr lang="en-US" dirty="0"/>
              <a:t>The change was not well managed and resulted in significant delay claims. Net </a:t>
            </a:r>
            <a:r>
              <a:rPr lang="en-US" b="1" dirty="0">
                <a:solidFill>
                  <a:srgbClr val="FF0000"/>
                </a:solidFill>
              </a:rPr>
              <a:t>$200m </a:t>
            </a:r>
            <a:r>
              <a:rPr lang="en-US" dirty="0"/>
              <a:t>impact to the budget</a:t>
            </a:r>
          </a:p>
          <a:p>
            <a:pPr lvl="1"/>
            <a:r>
              <a:rPr lang="en-US" dirty="0"/>
              <a:t>If </a:t>
            </a:r>
            <a:r>
              <a:rPr lang="en-US" dirty="0" err="1"/>
              <a:t>OpEx</a:t>
            </a:r>
            <a:r>
              <a:rPr lang="en-US" dirty="0"/>
              <a:t> &lt;$800m (80%)</a:t>
            </a:r>
          </a:p>
          <a:p>
            <a:pPr lvl="2"/>
            <a:r>
              <a:rPr lang="en-US" dirty="0"/>
              <a:t>Massive delays lead to questions about the contract management and budgeting processes.  Audit uncovers significant failures, resulting in Jurisdictions cutting capital funding.  </a:t>
            </a:r>
          </a:p>
          <a:p>
            <a:pPr lvl="2"/>
            <a:r>
              <a:rPr lang="en-US" dirty="0"/>
              <a:t>Project is delayed AND next year’s funding is capped at $1.75B  </a:t>
            </a:r>
          </a:p>
          <a:p>
            <a:pPr lvl="3"/>
            <a:r>
              <a:rPr lang="en-US" dirty="0"/>
              <a:t>Enter -$750m on Operating Budget line</a:t>
            </a:r>
          </a:p>
          <a:p>
            <a:pPr lvl="3"/>
            <a:r>
              <a:rPr lang="en-US" dirty="0"/>
              <a:t>Enter -$200m on Project line to pay out delay claims to contractor</a:t>
            </a:r>
          </a:p>
        </p:txBody>
      </p:sp>
    </p:spTree>
    <p:extLst>
      <p:ext uri="{BB962C8B-B14F-4D97-AF65-F5344CB8AC3E}">
        <p14:creationId xmlns:p14="http://schemas.microsoft.com/office/powerpoint/2010/main" val="171579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play the Game</a:t>
            </a:r>
          </a:p>
        </p:txBody>
      </p:sp>
      <p:sp>
        <p:nvSpPr>
          <p:cNvPr id="3" name="Text Placeholder 2"/>
          <p:cNvSpPr>
            <a:spLocks noGrp="1"/>
          </p:cNvSpPr>
          <p:nvPr>
            <p:ph type="body" idx="1"/>
          </p:nvPr>
        </p:nvSpPr>
        <p:spPr/>
        <p:txBody>
          <a:bodyPr/>
          <a:lstStyle/>
          <a:p>
            <a:r>
              <a:rPr lang="en-US" dirty="0"/>
              <a:t>Annual Budget planning</a:t>
            </a:r>
          </a:p>
        </p:txBody>
      </p:sp>
      <p:sp>
        <p:nvSpPr>
          <p:cNvPr id="4" name="Content Placeholder 3"/>
          <p:cNvSpPr>
            <a:spLocks noGrp="1"/>
          </p:cNvSpPr>
          <p:nvPr>
            <p:ph sz="half" idx="2"/>
          </p:nvPr>
        </p:nvSpPr>
        <p:spPr>
          <a:xfrm>
            <a:off x="1257300" y="2909101"/>
            <a:ext cx="4800600" cy="3432063"/>
          </a:xfrm>
        </p:spPr>
        <p:txBody>
          <a:bodyPr>
            <a:normAutofit/>
          </a:bodyPr>
          <a:lstStyle/>
          <a:p>
            <a:r>
              <a:rPr lang="en-US" dirty="0"/>
              <a:t>You will have 10 min to set your 2020 Budget.  You can spend up to $2.5B</a:t>
            </a:r>
          </a:p>
          <a:p>
            <a:pPr lvl="1"/>
            <a:r>
              <a:rPr lang="en-US" dirty="0"/>
              <a:t>Each year thereafter, you will have 5 min with your team to do the next year’s plan</a:t>
            </a:r>
          </a:p>
          <a:p>
            <a:r>
              <a:rPr lang="en-US" dirty="0"/>
              <a:t>Decide what projects you want to fund, plus your annual operating budget: $2.5B</a:t>
            </a:r>
          </a:p>
          <a:p>
            <a:pPr lvl="1"/>
            <a:r>
              <a:rPr lang="en-US" dirty="0"/>
              <a:t>SOGR: Standard or Accelerated</a:t>
            </a:r>
          </a:p>
          <a:p>
            <a:pPr lvl="1"/>
            <a:r>
              <a:rPr lang="en-US" dirty="0"/>
              <a:t>Service/Capacity Improvement</a:t>
            </a:r>
          </a:p>
          <a:p>
            <a:pPr lvl="1"/>
            <a:r>
              <a:rPr lang="en-US" dirty="0"/>
              <a:t>Operational Investments</a:t>
            </a:r>
          </a:p>
          <a:p>
            <a:pPr marL="457200" lvl="1" indent="0">
              <a:buNone/>
            </a:pPr>
            <a:endParaRPr lang="en-US" dirty="0"/>
          </a:p>
        </p:txBody>
      </p:sp>
      <p:sp>
        <p:nvSpPr>
          <p:cNvPr id="5" name="Text Placeholder 4"/>
          <p:cNvSpPr>
            <a:spLocks noGrp="1"/>
          </p:cNvSpPr>
          <p:nvPr>
            <p:ph type="body" sz="quarter" idx="3"/>
          </p:nvPr>
        </p:nvSpPr>
        <p:spPr/>
        <p:txBody>
          <a:bodyPr/>
          <a:lstStyle/>
          <a:p>
            <a:r>
              <a:rPr lang="en-US" dirty="0"/>
              <a:t>Year in Review</a:t>
            </a:r>
          </a:p>
        </p:txBody>
      </p:sp>
      <p:sp>
        <p:nvSpPr>
          <p:cNvPr id="6" name="Content Placeholder 5"/>
          <p:cNvSpPr>
            <a:spLocks noGrp="1"/>
          </p:cNvSpPr>
          <p:nvPr>
            <p:ph sz="quarter" idx="4"/>
          </p:nvPr>
        </p:nvSpPr>
        <p:spPr/>
        <p:txBody>
          <a:bodyPr/>
          <a:lstStyle/>
          <a:p>
            <a:r>
              <a:rPr lang="en-US" dirty="0"/>
              <a:t>At the end of each year, we will review performance of the projects and impact to your key metrics</a:t>
            </a:r>
          </a:p>
          <a:p>
            <a:r>
              <a:rPr lang="en-US" dirty="0"/>
              <a:t>Highlight key events that happened.  The consequences of these events – good and bad – depending on how you chose to allocate your resources.</a:t>
            </a:r>
          </a:p>
          <a:p>
            <a:pPr marL="0" indent="0">
              <a:buNone/>
            </a:pPr>
            <a:endParaRPr lang="en-US" dirty="0"/>
          </a:p>
        </p:txBody>
      </p:sp>
    </p:spTree>
    <p:extLst>
      <p:ext uri="{BB962C8B-B14F-4D97-AF65-F5344CB8AC3E}">
        <p14:creationId xmlns:p14="http://schemas.microsoft.com/office/powerpoint/2010/main" val="347776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Mass Retirement</a:t>
            </a:r>
          </a:p>
        </p:txBody>
      </p:sp>
      <p:sp>
        <p:nvSpPr>
          <p:cNvPr id="8" name="Content Placeholder 7"/>
          <p:cNvSpPr>
            <a:spLocks noGrp="1"/>
          </p:cNvSpPr>
          <p:nvPr>
            <p:ph idx="1"/>
          </p:nvPr>
        </p:nvSpPr>
        <p:spPr>
          <a:xfrm>
            <a:off x="1251678" y="1630017"/>
            <a:ext cx="10178322" cy="4691270"/>
          </a:xfrm>
        </p:spPr>
        <p:txBody>
          <a:bodyPr>
            <a:normAutofit fontScale="85000" lnSpcReduction="20000"/>
          </a:bodyPr>
          <a:lstStyle/>
          <a:p>
            <a:r>
              <a:rPr lang="en-US" dirty="0"/>
              <a:t>The baby boomer generation is rapidly approaching retirement and more than a third of the DC Metro workforce is eligible for retirement!  In order to slow the “brain drain” of decades of institutional knowledge leaving the authority and recruit new talent to backfill them smoothly, maintaining employee morale and working conditions is vitally important.</a:t>
            </a:r>
          </a:p>
          <a:p>
            <a:r>
              <a:rPr lang="en-US" dirty="0"/>
              <a:t>Impact:</a:t>
            </a:r>
          </a:p>
          <a:p>
            <a:pPr lvl="1"/>
            <a:r>
              <a:rPr lang="en-US" dirty="0"/>
              <a:t>If new Office/Breakroom project has been completed</a:t>
            </a:r>
            <a:endParaRPr lang="en-US" dirty="0">
              <a:solidFill>
                <a:schemeClr val="tx1"/>
              </a:solidFill>
            </a:endParaRPr>
          </a:p>
          <a:p>
            <a:pPr lvl="2"/>
            <a:r>
              <a:rPr lang="en-US" dirty="0"/>
              <a:t>Employees are excited about the new offices and stay past their eligibility date.  </a:t>
            </a:r>
          </a:p>
          <a:p>
            <a:pPr lvl="2"/>
            <a:r>
              <a:rPr lang="en-US" dirty="0"/>
              <a:t>No impact: Staffing shortages effectively avoided</a:t>
            </a:r>
          </a:p>
          <a:p>
            <a:pPr lvl="1"/>
            <a:r>
              <a:rPr lang="en-US" dirty="0"/>
              <a:t>If Learning &amp; Dev Spend </a:t>
            </a:r>
            <a:r>
              <a:rPr lang="en-US" dirty="0">
                <a:solidFill>
                  <a:schemeClr val="tx1"/>
                </a:solidFill>
              </a:rPr>
              <a:t>&gt;=$250m (cumulative)</a:t>
            </a:r>
            <a:endParaRPr lang="en-US" dirty="0"/>
          </a:p>
          <a:p>
            <a:pPr lvl="2"/>
            <a:r>
              <a:rPr lang="en-US" dirty="0"/>
              <a:t>While the people are frustrated about the employee facilities, the increased recruiting and training programs are helping offset the wave of retirements.</a:t>
            </a:r>
          </a:p>
          <a:p>
            <a:pPr lvl="2"/>
            <a:r>
              <a:rPr lang="en-US" dirty="0"/>
              <a:t>2024 OTP reduced by </a:t>
            </a:r>
            <a:r>
              <a:rPr lang="en-US" dirty="0">
                <a:solidFill>
                  <a:srgbClr val="00B050"/>
                </a:solidFill>
              </a:rPr>
              <a:t>0.5%</a:t>
            </a:r>
            <a:r>
              <a:rPr lang="en-US" dirty="0"/>
              <a:t> due to key shortages in operations  [enter on Office Project line]</a:t>
            </a:r>
          </a:p>
          <a:p>
            <a:pPr lvl="1"/>
            <a:r>
              <a:rPr lang="en-US" dirty="0"/>
              <a:t>Otherwise</a:t>
            </a:r>
          </a:p>
          <a:p>
            <a:pPr lvl="2"/>
            <a:r>
              <a:rPr lang="en-US" dirty="0"/>
              <a:t>Anger at management boils over that with </a:t>
            </a:r>
            <a:r>
              <a:rPr lang="en-US" b="1" dirty="0"/>
              <a:t>over $12b </a:t>
            </a:r>
            <a:r>
              <a:rPr lang="en-US" dirty="0"/>
              <a:t>in funding, </a:t>
            </a:r>
            <a:r>
              <a:rPr lang="en-US" b="1" dirty="0"/>
              <a:t>none</a:t>
            </a:r>
            <a:r>
              <a:rPr lang="en-US" dirty="0"/>
              <a:t> was spent on addressing employee concerns. Feeling unappreciated, employees retire and find better employment elsewhere.  Compounding the problem, recruiting is struggling to attract new talent in the competitive labor market</a:t>
            </a:r>
          </a:p>
          <a:p>
            <a:pPr lvl="2"/>
            <a:r>
              <a:rPr lang="en-US" dirty="0"/>
              <a:t>2024 OTP drops by </a:t>
            </a:r>
            <a:r>
              <a:rPr lang="en-US" dirty="0">
                <a:solidFill>
                  <a:srgbClr val="00B050"/>
                </a:solidFill>
              </a:rPr>
              <a:t>10%</a:t>
            </a:r>
            <a:r>
              <a:rPr lang="en-US" dirty="0"/>
              <a:t> as there are not enough people to cover service, even with overtime.  [Enter on Office Project Line]</a:t>
            </a:r>
          </a:p>
          <a:p>
            <a:endParaRPr lang="en-US" dirty="0"/>
          </a:p>
          <a:p>
            <a:pPr lvl="1"/>
            <a:endParaRPr lang="en-US" dirty="0"/>
          </a:p>
        </p:txBody>
      </p:sp>
    </p:spTree>
    <p:extLst>
      <p:ext uri="{BB962C8B-B14F-4D97-AF65-F5344CB8AC3E}">
        <p14:creationId xmlns:p14="http://schemas.microsoft.com/office/powerpoint/2010/main" val="368048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Game over</a:t>
            </a:r>
          </a:p>
        </p:txBody>
      </p:sp>
      <p:sp>
        <p:nvSpPr>
          <p:cNvPr id="5" name="Text Placeholder 4"/>
          <p:cNvSpPr>
            <a:spLocks noGrp="1"/>
          </p:cNvSpPr>
          <p:nvPr>
            <p:ph type="body" idx="1"/>
          </p:nvPr>
        </p:nvSpPr>
        <p:spPr/>
        <p:txBody>
          <a:bodyPr/>
          <a:lstStyle/>
          <a:p>
            <a:r>
              <a:rPr lang="en-US" dirty="0"/>
              <a:t>Please save with your team name</a:t>
            </a:r>
          </a:p>
        </p:txBody>
      </p:sp>
    </p:spTree>
    <p:extLst>
      <p:ext uri="{BB962C8B-B14F-4D97-AF65-F5344CB8AC3E}">
        <p14:creationId xmlns:p14="http://schemas.microsoft.com/office/powerpoint/2010/main" val="2625747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7664" y="725855"/>
            <a:ext cx="5300133" cy="4394988"/>
          </a:xfrm>
        </p:spPr>
        <p:txBody>
          <a:bodyPr/>
          <a:lstStyle/>
          <a:p>
            <a:r>
              <a:rPr lang="en-US" sz="6000" dirty="0"/>
              <a:t>A </a:t>
            </a:r>
            <a:br>
              <a:rPr lang="en-US" sz="6000" dirty="0"/>
            </a:br>
            <a:r>
              <a:rPr lang="en-US" sz="6000" dirty="0"/>
              <a:t>Capital Conundrum</a:t>
            </a:r>
            <a:br>
              <a:rPr lang="en-US" sz="6000" dirty="0"/>
            </a:br>
            <a:r>
              <a:rPr lang="en-US" sz="6000" dirty="0" err="1"/>
              <a:t>DEbrief</a:t>
            </a:r>
            <a:endParaRPr lang="en-US" sz="6000" dirty="0"/>
          </a:p>
        </p:txBody>
      </p:sp>
      <p:sp>
        <p:nvSpPr>
          <p:cNvPr id="4" name="Subtitle 3"/>
          <p:cNvSpPr>
            <a:spLocks noGrp="1"/>
          </p:cNvSpPr>
          <p:nvPr>
            <p:ph type="subTitle" idx="1"/>
          </p:nvPr>
        </p:nvSpPr>
        <p:spPr/>
        <p:txBody>
          <a:bodyPr/>
          <a:lstStyle/>
          <a:p>
            <a:r>
              <a:rPr lang="en-US" dirty="0"/>
              <a:t>Winners &amp; Learnings</a:t>
            </a:r>
          </a:p>
        </p:txBody>
      </p:sp>
    </p:spTree>
    <p:extLst>
      <p:ext uri="{BB962C8B-B14F-4D97-AF65-F5344CB8AC3E}">
        <p14:creationId xmlns:p14="http://schemas.microsoft.com/office/powerpoint/2010/main" val="1845670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t>
            </a:r>
            <a:r>
              <a:rPr lang="en-US" dirty="0" err="1"/>
              <a:t>aways</a:t>
            </a:r>
            <a:r>
              <a:rPr lang="en-US" dirty="0"/>
              <a:t>– Life happens</a:t>
            </a:r>
          </a:p>
        </p:txBody>
      </p:sp>
      <p:sp>
        <p:nvSpPr>
          <p:cNvPr id="3" name="Content Placeholder 2"/>
          <p:cNvSpPr>
            <a:spLocks noGrp="1"/>
          </p:cNvSpPr>
          <p:nvPr>
            <p:ph idx="1"/>
          </p:nvPr>
        </p:nvSpPr>
        <p:spPr>
          <a:xfrm>
            <a:off x="1029736" y="1874517"/>
            <a:ext cx="10147249" cy="3832131"/>
          </a:xfrm>
        </p:spPr>
        <p:txBody>
          <a:bodyPr>
            <a:normAutofit fontScale="92500" lnSpcReduction="10000"/>
          </a:bodyPr>
          <a:lstStyle/>
          <a:p>
            <a:r>
              <a:rPr lang="en-US" dirty="0"/>
              <a:t>Safety First means SOGR before Capacity Projects</a:t>
            </a:r>
          </a:p>
          <a:p>
            <a:pPr lvl="1"/>
            <a:r>
              <a:rPr lang="en-US" dirty="0"/>
              <a:t>Can’t ignore known issues even though the fix is painful</a:t>
            </a:r>
          </a:p>
          <a:p>
            <a:pPr lvl="1"/>
            <a:r>
              <a:rPr lang="en-US" dirty="0"/>
              <a:t>After safety, customers care most about reliability and the “basics” (train, escalators, HVAC)</a:t>
            </a:r>
          </a:p>
          <a:p>
            <a:r>
              <a:rPr lang="en-US" dirty="0"/>
              <a:t>Importance of funding </a:t>
            </a:r>
            <a:r>
              <a:rPr lang="en-US" dirty="0" err="1"/>
              <a:t>OpEx</a:t>
            </a:r>
            <a:endParaRPr lang="en-US" dirty="0"/>
          </a:p>
          <a:p>
            <a:pPr lvl="1"/>
            <a:r>
              <a:rPr lang="en-US" dirty="0"/>
              <a:t>Perfect assets &amp; new customer amenities don’t matter if operations can’t deliver safe, reliable service</a:t>
            </a:r>
          </a:p>
          <a:p>
            <a:pPr lvl="1"/>
            <a:r>
              <a:rPr lang="en-US" dirty="0" err="1"/>
              <a:t>OpEx</a:t>
            </a:r>
            <a:r>
              <a:rPr lang="en-US" dirty="0"/>
              <a:t> is always needed to cover inspections, emergency responses, etc.</a:t>
            </a:r>
          </a:p>
          <a:p>
            <a:pPr lvl="1"/>
            <a:r>
              <a:rPr lang="en-US" dirty="0"/>
              <a:t>Some events are beyond your control, but you have to be able to take care of your people &amp; the public</a:t>
            </a:r>
          </a:p>
          <a:p>
            <a:r>
              <a:rPr lang="en-US" dirty="0"/>
              <a:t>Invest in the future</a:t>
            </a:r>
          </a:p>
          <a:p>
            <a:pPr lvl="1"/>
            <a:r>
              <a:rPr lang="en-US" dirty="0"/>
              <a:t>Employee morale is important part of capital program </a:t>
            </a:r>
            <a:r>
              <a:rPr lang="en-US" dirty="0">
                <a:sym typeface="Wingdings" panose="05000000000000000000" pitchFamily="2" charset="2"/>
              </a:rPr>
              <a:t> </a:t>
            </a:r>
            <a:r>
              <a:rPr lang="en-US" dirty="0"/>
              <a:t>Unhappy employees = unhappy customers</a:t>
            </a:r>
          </a:p>
          <a:p>
            <a:pPr lvl="1"/>
            <a:r>
              <a:rPr lang="en-US" dirty="0"/>
              <a:t>Modernization is key to rising competition </a:t>
            </a:r>
          </a:p>
          <a:p>
            <a:pPr marL="457200" lvl="1" indent="0">
              <a:buNone/>
            </a:pPr>
            <a:endParaRPr lang="en-US" dirty="0"/>
          </a:p>
        </p:txBody>
      </p:sp>
    </p:spTree>
    <p:extLst>
      <p:ext uri="{BB962C8B-B14F-4D97-AF65-F5344CB8AC3E}">
        <p14:creationId xmlns:p14="http://schemas.microsoft.com/office/powerpoint/2010/main" val="426581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on time Performance</a:t>
            </a:r>
          </a:p>
        </p:txBody>
      </p:sp>
      <p:pic>
        <p:nvPicPr>
          <p:cNvPr id="4" name="Picture 3"/>
          <p:cNvPicPr>
            <a:picLocks noChangeAspect="1"/>
          </p:cNvPicPr>
          <p:nvPr/>
        </p:nvPicPr>
        <p:blipFill>
          <a:blip r:embed="rId2"/>
          <a:stretch>
            <a:fillRect/>
          </a:stretch>
        </p:blipFill>
        <p:spPr>
          <a:xfrm>
            <a:off x="2571103" y="1874517"/>
            <a:ext cx="7539472" cy="4349616"/>
          </a:xfrm>
          <a:prstGeom prst="rect">
            <a:avLst/>
          </a:prstGeom>
        </p:spPr>
      </p:pic>
    </p:spTree>
    <p:extLst>
      <p:ext uri="{BB962C8B-B14F-4D97-AF65-F5344CB8AC3E}">
        <p14:creationId xmlns:p14="http://schemas.microsoft.com/office/powerpoint/2010/main" val="3024593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SOGR Backlog</a:t>
            </a:r>
          </a:p>
        </p:txBody>
      </p:sp>
      <p:pic>
        <p:nvPicPr>
          <p:cNvPr id="3" name="Picture 2"/>
          <p:cNvPicPr>
            <a:picLocks noChangeAspect="1"/>
          </p:cNvPicPr>
          <p:nvPr/>
        </p:nvPicPr>
        <p:blipFill>
          <a:blip r:embed="rId2"/>
          <a:stretch>
            <a:fillRect/>
          </a:stretch>
        </p:blipFill>
        <p:spPr>
          <a:xfrm>
            <a:off x="2530566" y="1874517"/>
            <a:ext cx="7620546" cy="4580435"/>
          </a:xfrm>
          <a:prstGeom prst="rect">
            <a:avLst/>
          </a:prstGeom>
        </p:spPr>
      </p:pic>
    </p:spTree>
    <p:extLst>
      <p:ext uri="{BB962C8B-B14F-4D97-AF65-F5344CB8AC3E}">
        <p14:creationId xmlns:p14="http://schemas.microsoft.com/office/powerpoint/2010/main" val="2685716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Congratulations!</a:t>
            </a:r>
          </a:p>
        </p:txBody>
      </p:sp>
      <p:sp>
        <p:nvSpPr>
          <p:cNvPr id="3" name="Content Placeholder 2"/>
          <p:cNvSpPr>
            <a:spLocks noGrp="1"/>
          </p:cNvSpPr>
          <p:nvPr>
            <p:ph idx="1"/>
          </p:nvPr>
        </p:nvSpPr>
        <p:spPr>
          <a:xfrm>
            <a:off x="1251678" y="2047462"/>
            <a:ext cx="10178322" cy="1414830"/>
          </a:xfrm>
        </p:spPr>
        <p:txBody>
          <a:bodyPr>
            <a:normAutofit/>
          </a:bodyPr>
          <a:lstStyle/>
          <a:p>
            <a:r>
              <a:rPr lang="en-US" dirty="0"/>
              <a:t>Team XXX had best OTP</a:t>
            </a:r>
          </a:p>
          <a:p>
            <a:r>
              <a:rPr lang="en-US" dirty="0"/>
              <a:t>Team YYY had lowest backlog</a:t>
            </a:r>
          </a:p>
          <a:p>
            <a:r>
              <a:rPr lang="en-US" dirty="0"/>
              <a:t>Team ZZZ had the combined best result</a:t>
            </a:r>
          </a:p>
          <a:p>
            <a:endParaRPr lang="en-US" dirty="0"/>
          </a:p>
          <a:p>
            <a:endParaRPr lang="en-US" dirty="0"/>
          </a:p>
        </p:txBody>
      </p:sp>
      <p:pic>
        <p:nvPicPr>
          <p:cNvPr id="7" name="Picture 6"/>
          <p:cNvPicPr>
            <a:picLocks noChangeAspect="1"/>
          </p:cNvPicPr>
          <p:nvPr/>
        </p:nvPicPr>
        <p:blipFill>
          <a:blip r:embed="rId2"/>
          <a:stretch>
            <a:fillRect/>
          </a:stretch>
        </p:blipFill>
        <p:spPr>
          <a:xfrm>
            <a:off x="1393794" y="3786982"/>
            <a:ext cx="9503702" cy="1483277"/>
          </a:xfrm>
          <a:prstGeom prst="rect">
            <a:avLst/>
          </a:prstGeom>
        </p:spPr>
      </p:pic>
    </p:spTree>
    <p:extLst>
      <p:ext uri="{BB962C8B-B14F-4D97-AF65-F5344CB8AC3E}">
        <p14:creationId xmlns:p14="http://schemas.microsoft.com/office/powerpoint/2010/main" val="209260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a:solidFill>
                  <a:schemeClr val="accent5"/>
                </a:solidFill>
              </a:rPr>
              <a:t>State of Good Repair projects</a:t>
            </a:r>
            <a:endParaRPr lang="en-US" dirty="0">
              <a:solidFill>
                <a:schemeClr val="accent5"/>
              </a:solidFill>
            </a:endParaRPr>
          </a:p>
        </p:txBody>
      </p:sp>
      <p:sp>
        <p:nvSpPr>
          <p:cNvPr id="5" name="Text Placeholder 4"/>
          <p:cNvSpPr>
            <a:spLocks noGrp="1"/>
          </p:cNvSpPr>
          <p:nvPr>
            <p:ph type="body" idx="1"/>
          </p:nvPr>
        </p:nvSpPr>
        <p:spPr/>
        <p:txBody>
          <a:bodyPr/>
          <a:lstStyle/>
          <a:p>
            <a:r>
              <a:rPr lang="en-US" dirty="0"/>
              <a:t>Purpose</a:t>
            </a:r>
          </a:p>
        </p:txBody>
      </p:sp>
      <p:sp>
        <p:nvSpPr>
          <p:cNvPr id="6" name="Content Placeholder 5"/>
          <p:cNvSpPr>
            <a:spLocks noGrp="1"/>
          </p:cNvSpPr>
          <p:nvPr>
            <p:ph sz="half" idx="2"/>
          </p:nvPr>
        </p:nvSpPr>
        <p:spPr/>
        <p:txBody>
          <a:bodyPr>
            <a:normAutofit lnSpcReduction="10000"/>
          </a:bodyPr>
          <a:lstStyle/>
          <a:p>
            <a:r>
              <a:rPr lang="en-US" dirty="0"/>
              <a:t>State of Good Repair (SOGR) is all about keeping your existing assets in good working order</a:t>
            </a:r>
          </a:p>
          <a:p>
            <a:pPr lvl="1"/>
            <a:r>
              <a:rPr lang="en-US" dirty="0"/>
              <a:t>No extra revenue</a:t>
            </a:r>
          </a:p>
          <a:p>
            <a:pPr lvl="1"/>
            <a:r>
              <a:rPr lang="en-US" dirty="0"/>
              <a:t>No new service</a:t>
            </a:r>
          </a:p>
          <a:p>
            <a:r>
              <a:rPr lang="en-US" dirty="0"/>
              <a:t>Key benefit:  Improving SOGR improves reliability</a:t>
            </a:r>
          </a:p>
          <a:p>
            <a:pPr lvl="1"/>
            <a:r>
              <a:rPr lang="en-US" dirty="0"/>
              <a:t>OTP increases, which drives ridership</a:t>
            </a:r>
          </a:p>
        </p:txBody>
      </p:sp>
      <p:sp>
        <p:nvSpPr>
          <p:cNvPr id="7" name="Text Placeholder 6"/>
          <p:cNvSpPr>
            <a:spLocks noGrp="1"/>
          </p:cNvSpPr>
          <p:nvPr>
            <p:ph type="body" sz="quarter" idx="3"/>
          </p:nvPr>
        </p:nvSpPr>
        <p:spPr>
          <a:solidFill>
            <a:schemeClr val="accent5"/>
          </a:solidFill>
        </p:spPr>
        <p:txBody>
          <a:bodyPr/>
          <a:lstStyle/>
          <a:p>
            <a:r>
              <a:rPr lang="en-US" dirty="0">
                <a:solidFill>
                  <a:schemeClr val="bg1"/>
                </a:solidFill>
              </a:rPr>
              <a:t>SOGR Projects</a:t>
            </a:r>
          </a:p>
        </p:txBody>
      </p:sp>
      <p:sp>
        <p:nvSpPr>
          <p:cNvPr id="8" name="Content Placeholder 7"/>
          <p:cNvSpPr>
            <a:spLocks noGrp="1"/>
          </p:cNvSpPr>
          <p:nvPr>
            <p:ph sz="quarter" idx="4"/>
          </p:nvPr>
        </p:nvSpPr>
        <p:spPr>
          <a:xfrm>
            <a:off x="6633864" y="2832162"/>
            <a:ext cx="4800600" cy="3073338"/>
          </a:xfrm>
        </p:spPr>
        <p:style>
          <a:lnRef idx="2">
            <a:schemeClr val="accent5"/>
          </a:lnRef>
          <a:fillRef idx="1">
            <a:schemeClr val="lt1"/>
          </a:fillRef>
          <a:effectRef idx="0">
            <a:schemeClr val="accent5"/>
          </a:effectRef>
          <a:fontRef idx="minor">
            <a:schemeClr val="dk1"/>
          </a:fontRef>
        </p:style>
        <p:txBody>
          <a:bodyPr/>
          <a:lstStyle/>
          <a:p>
            <a:pPr lvl="0"/>
            <a:r>
              <a:rPr lang="en-US" dirty="0"/>
              <a:t>ATC System Renewal</a:t>
            </a:r>
          </a:p>
          <a:p>
            <a:pPr lvl="0"/>
            <a:r>
              <a:rPr lang="en-US" dirty="0"/>
              <a:t>Tunnel Ventilation</a:t>
            </a:r>
          </a:p>
          <a:p>
            <a:pPr lvl="0"/>
            <a:r>
              <a:rPr lang="en-US" dirty="0"/>
              <a:t>Platform Rehabilitation</a:t>
            </a:r>
          </a:p>
          <a:p>
            <a:pPr lvl="0"/>
            <a:r>
              <a:rPr lang="en-US" dirty="0"/>
              <a:t>Traction Power System</a:t>
            </a:r>
          </a:p>
          <a:p>
            <a:pPr lvl="0"/>
            <a:r>
              <a:rPr lang="en-US" dirty="0"/>
              <a:t>Tunnel Leak Mitigation</a:t>
            </a:r>
          </a:p>
          <a:p>
            <a:pPr lvl="0"/>
            <a:r>
              <a:rPr lang="en-US" dirty="0"/>
              <a:t>Floating Slab Elimination</a:t>
            </a:r>
          </a:p>
          <a:p>
            <a:endParaRPr lang="en-US" dirty="0"/>
          </a:p>
        </p:txBody>
      </p:sp>
    </p:spTree>
    <p:extLst>
      <p:ext uri="{BB962C8B-B14F-4D97-AF65-F5344CB8AC3E}">
        <p14:creationId xmlns:p14="http://schemas.microsoft.com/office/powerpoint/2010/main" val="326452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lang="en-US" sz="5400" dirty="0">
                <a:solidFill>
                  <a:schemeClr val="accent4"/>
                </a:solidFill>
              </a:rPr>
              <a:t>Capacity Enhancements</a:t>
            </a:r>
          </a:p>
        </p:txBody>
      </p:sp>
      <p:sp>
        <p:nvSpPr>
          <p:cNvPr id="5" name="Text Placeholder 4"/>
          <p:cNvSpPr>
            <a:spLocks noGrp="1"/>
          </p:cNvSpPr>
          <p:nvPr>
            <p:ph type="body" idx="1"/>
          </p:nvPr>
        </p:nvSpPr>
        <p:spPr/>
        <p:txBody>
          <a:bodyPr/>
          <a:lstStyle/>
          <a:p>
            <a:r>
              <a:rPr lang="en-US" dirty="0"/>
              <a:t>Purpose</a:t>
            </a:r>
          </a:p>
        </p:txBody>
      </p:sp>
      <p:sp>
        <p:nvSpPr>
          <p:cNvPr id="6" name="Content Placeholder 5"/>
          <p:cNvSpPr>
            <a:spLocks noGrp="1"/>
          </p:cNvSpPr>
          <p:nvPr>
            <p:ph sz="half" idx="2"/>
          </p:nvPr>
        </p:nvSpPr>
        <p:spPr/>
        <p:txBody>
          <a:bodyPr>
            <a:normAutofit fontScale="92500" lnSpcReduction="10000"/>
          </a:bodyPr>
          <a:lstStyle/>
          <a:p>
            <a:r>
              <a:rPr lang="en-US" dirty="0"/>
              <a:t>Projects enhance service provided by either increasing capacity, quality or customer experience</a:t>
            </a:r>
          </a:p>
          <a:p>
            <a:pPr lvl="1"/>
            <a:r>
              <a:rPr lang="en-US" dirty="0"/>
              <a:t>Expanded service and/or ridership means more revenue </a:t>
            </a:r>
          </a:p>
          <a:p>
            <a:pPr lvl="1"/>
            <a:r>
              <a:rPr lang="en-US" dirty="0"/>
              <a:t>No impact to OTP</a:t>
            </a:r>
          </a:p>
          <a:p>
            <a:r>
              <a:rPr lang="en-US" dirty="0"/>
              <a:t>Key benefit:  Increased Revenue</a:t>
            </a:r>
          </a:p>
          <a:p>
            <a:pPr lvl="1"/>
            <a:r>
              <a:rPr lang="en-US" dirty="0"/>
              <a:t>More revenue means more money to spend next year, on other projects</a:t>
            </a:r>
          </a:p>
        </p:txBody>
      </p:sp>
      <p:sp>
        <p:nvSpPr>
          <p:cNvPr id="7" name="Text Placeholder 6"/>
          <p:cNvSpPr>
            <a:spLocks noGrp="1"/>
          </p:cNvSpPr>
          <p:nvPr>
            <p:ph type="body" sz="quarter" idx="3"/>
          </p:nvPr>
        </p:nvSpPr>
        <p:spPr>
          <a:solidFill>
            <a:schemeClr val="accent4"/>
          </a:solidFill>
        </p:spPr>
        <p:txBody>
          <a:bodyPr/>
          <a:lstStyle/>
          <a:p>
            <a:r>
              <a:rPr lang="en-US" dirty="0">
                <a:solidFill>
                  <a:schemeClr val="bg1"/>
                </a:solidFill>
              </a:rPr>
              <a:t>Capacity Projects</a:t>
            </a:r>
          </a:p>
        </p:txBody>
      </p:sp>
      <p:sp>
        <p:nvSpPr>
          <p:cNvPr id="8" name="Content Placeholder 7"/>
          <p:cNvSpPr>
            <a:spLocks noGrp="1"/>
          </p:cNvSpPr>
          <p:nvPr>
            <p:ph sz="quarter" idx="4"/>
          </p:nvPr>
        </p:nvSpPr>
        <p:spPr>
          <a:xfrm>
            <a:off x="6633864" y="2832162"/>
            <a:ext cx="4800600" cy="3073338"/>
          </a:xfrm>
        </p:spPr>
        <p:style>
          <a:lnRef idx="2">
            <a:schemeClr val="accent4"/>
          </a:lnRef>
          <a:fillRef idx="1">
            <a:schemeClr val="lt1"/>
          </a:fillRef>
          <a:effectRef idx="0">
            <a:schemeClr val="accent4"/>
          </a:effectRef>
          <a:fontRef idx="minor">
            <a:schemeClr val="dk1"/>
          </a:fontRef>
        </p:style>
        <p:txBody>
          <a:bodyPr>
            <a:normAutofit/>
          </a:bodyPr>
          <a:lstStyle/>
          <a:p>
            <a:pPr lvl="0"/>
            <a:r>
              <a:rPr lang="en-US" dirty="0"/>
              <a:t>Upgrade D&amp;G interlocking</a:t>
            </a:r>
          </a:p>
          <a:p>
            <a:pPr lvl="0"/>
            <a:r>
              <a:rPr lang="en-US" dirty="0"/>
              <a:t>Farragut N/W Connection</a:t>
            </a:r>
          </a:p>
          <a:p>
            <a:pPr lvl="0"/>
            <a:r>
              <a:rPr lang="en-US" dirty="0"/>
              <a:t>Foggy Bottom Second entrance</a:t>
            </a:r>
          </a:p>
          <a:p>
            <a:pPr lvl="0"/>
            <a:r>
              <a:rPr lang="en-US" dirty="0"/>
              <a:t>Yellow Line Extension to National Harbor</a:t>
            </a:r>
          </a:p>
          <a:p>
            <a:pPr lvl="0"/>
            <a:r>
              <a:rPr lang="en-US" dirty="0"/>
              <a:t>Digital Communications Upgrade</a:t>
            </a:r>
          </a:p>
          <a:p>
            <a:pPr lvl="0"/>
            <a:r>
              <a:rPr lang="en-US" dirty="0"/>
              <a:t>Customer Experience Enhancements</a:t>
            </a:r>
          </a:p>
          <a:p>
            <a:pPr lvl="0"/>
            <a:r>
              <a:rPr lang="en-US" dirty="0"/>
              <a:t>Fleet Expansion for 100% 8-car Trains </a:t>
            </a:r>
          </a:p>
        </p:txBody>
      </p:sp>
    </p:spTree>
    <p:extLst>
      <p:ext uri="{BB962C8B-B14F-4D97-AF65-F5344CB8AC3E}">
        <p14:creationId xmlns:p14="http://schemas.microsoft.com/office/powerpoint/2010/main" val="1486249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lang="en-US" sz="5400" dirty="0">
                <a:solidFill>
                  <a:schemeClr val="accent6"/>
                </a:solidFill>
              </a:rPr>
              <a:t>Operational Investments</a:t>
            </a:r>
          </a:p>
        </p:txBody>
      </p:sp>
      <p:sp>
        <p:nvSpPr>
          <p:cNvPr id="5" name="Text Placeholder 4"/>
          <p:cNvSpPr>
            <a:spLocks noGrp="1"/>
          </p:cNvSpPr>
          <p:nvPr>
            <p:ph type="body" idx="1"/>
          </p:nvPr>
        </p:nvSpPr>
        <p:spPr/>
        <p:txBody>
          <a:bodyPr/>
          <a:lstStyle/>
          <a:p>
            <a:r>
              <a:rPr lang="en-US" dirty="0"/>
              <a:t>Purpose</a:t>
            </a:r>
          </a:p>
        </p:txBody>
      </p:sp>
      <p:sp>
        <p:nvSpPr>
          <p:cNvPr id="6" name="Content Placeholder 5"/>
          <p:cNvSpPr>
            <a:spLocks noGrp="1"/>
          </p:cNvSpPr>
          <p:nvPr>
            <p:ph sz="half" idx="2"/>
          </p:nvPr>
        </p:nvSpPr>
        <p:spPr/>
        <p:txBody>
          <a:bodyPr>
            <a:normAutofit fontScale="85000" lnSpcReduction="20000"/>
          </a:bodyPr>
          <a:lstStyle/>
          <a:p>
            <a:r>
              <a:rPr lang="en-US" dirty="0"/>
              <a:t>Annual Operating Expenses (</a:t>
            </a:r>
            <a:r>
              <a:rPr lang="en-US" dirty="0" err="1"/>
              <a:t>OpEx</a:t>
            </a:r>
            <a:r>
              <a:rPr lang="en-US" dirty="0"/>
              <a:t>): </a:t>
            </a:r>
          </a:p>
          <a:p>
            <a:pPr lvl="1"/>
            <a:r>
              <a:rPr lang="en-US" dirty="0"/>
              <a:t>The cost of delivering service every day, including train operators, station managers, inspection and maintenance teams, emergency response teams</a:t>
            </a:r>
          </a:p>
          <a:p>
            <a:pPr lvl="1"/>
            <a:r>
              <a:rPr lang="en-US" dirty="0"/>
              <a:t>Estimated at $1.0b/year</a:t>
            </a:r>
          </a:p>
          <a:p>
            <a:r>
              <a:rPr lang="en-US" dirty="0"/>
              <a:t>Projects to enhance employee experience and build the capacity of the DC Metro team</a:t>
            </a:r>
          </a:p>
          <a:p>
            <a:pPr lvl="1"/>
            <a:r>
              <a:rPr lang="en-US" dirty="0"/>
              <a:t>A better trained, equipped and motivated team will take better care of the customer and improve efficiency</a:t>
            </a:r>
          </a:p>
          <a:p>
            <a:r>
              <a:rPr lang="en-US" dirty="0"/>
              <a:t>Key benefit:  Improved Customer Experience</a:t>
            </a:r>
          </a:p>
          <a:p>
            <a:pPr lvl="1"/>
            <a:endParaRPr lang="en-US" dirty="0"/>
          </a:p>
        </p:txBody>
      </p:sp>
      <p:sp>
        <p:nvSpPr>
          <p:cNvPr id="7" name="Text Placeholder 6"/>
          <p:cNvSpPr>
            <a:spLocks noGrp="1"/>
          </p:cNvSpPr>
          <p:nvPr>
            <p:ph type="body" sz="quarter" idx="3"/>
          </p:nvPr>
        </p:nvSpPr>
        <p:spPr>
          <a:solidFill>
            <a:schemeClr val="accent6"/>
          </a:solidFill>
        </p:spPr>
        <p:txBody>
          <a:bodyPr/>
          <a:lstStyle/>
          <a:p>
            <a:r>
              <a:rPr lang="en-US" dirty="0">
                <a:solidFill>
                  <a:schemeClr val="bg1"/>
                </a:solidFill>
              </a:rPr>
              <a:t>Operations Investments</a:t>
            </a:r>
          </a:p>
        </p:txBody>
      </p:sp>
      <p:sp>
        <p:nvSpPr>
          <p:cNvPr id="8" name="Content Placeholder 7"/>
          <p:cNvSpPr>
            <a:spLocks noGrp="1"/>
          </p:cNvSpPr>
          <p:nvPr>
            <p:ph sz="quarter" idx="4"/>
          </p:nvPr>
        </p:nvSpPr>
        <p:spPr>
          <a:xfrm>
            <a:off x="6633864" y="2832162"/>
            <a:ext cx="4800600" cy="3073338"/>
          </a:xfrm>
        </p:spPr>
        <p:style>
          <a:lnRef idx="2">
            <a:schemeClr val="accent6"/>
          </a:lnRef>
          <a:fillRef idx="1">
            <a:schemeClr val="lt1"/>
          </a:fillRef>
          <a:effectRef idx="0">
            <a:schemeClr val="accent6"/>
          </a:effectRef>
          <a:fontRef idx="minor">
            <a:schemeClr val="dk1"/>
          </a:fontRef>
        </p:style>
        <p:txBody>
          <a:bodyPr>
            <a:normAutofit/>
          </a:bodyPr>
          <a:lstStyle/>
          <a:p>
            <a:pPr lvl="0"/>
            <a:r>
              <a:rPr lang="en-US" dirty="0"/>
              <a:t>Annual Operating Expenses</a:t>
            </a:r>
          </a:p>
          <a:p>
            <a:pPr lvl="0"/>
            <a:r>
              <a:rPr lang="en-US" dirty="0"/>
              <a:t>New Offices/Employee Facilities</a:t>
            </a:r>
          </a:p>
          <a:p>
            <a:pPr lvl="0"/>
            <a:r>
              <a:rPr lang="en-US" dirty="0"/>
              <a:t>Employee Learning &amp; Development</a:t>
            </a:r>
          </a:p>
          <a:p>
            <a:pPr lvl="0"/>
            <a:r>
              <a:rPr lang="en-US" dirty="0"/>
              <a:t>Modernization &amp; Efficiency projects</a:t>
            </a:r>
          </a:p>
        </p:txBody>
      </p:sp>
    </p:spTree>
    <p:extLst>
      <p:ext uri="{BB962C8B-B14F-4D97-AF65-F5344CB8AC3E}">
        <p14:creationId xmlns:p14="http://schemas.microsoft.com/office/powerpoint/2010/main" val="320836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to Win</a:t>
            </a:r>
          </a:p>
        </p:txBody>
      </p:sp>
      <p:sp>
        <p:nvSpPr>
          <p:cNvPr id="5" name="Text Placeholder 4"/>
          <p:cNvSpPr>
            <a:spLocks noGrp="1"/>
          </p:cNvSpPr>
          <p:nvPr>
            <p:ph type="body" idx="1"/>
          </p:nvPr>
        </p:nvSpPr>
        <p:spPr>
          <a:xfrm>
            <a:off x="6339078" y="1874516"/>
            <a:ext cx="4800600" cy="632529"/>
          </a:xfrm>
        </p:spPr>
        <p:txBody>
          <a:bodyPr/>
          <a:lstStyle/>
          <a:p>
            <a:r>
              <a:rPr lang="en-US" dirty="0"/>
              <a:t>How to Win</a:t>
            </a:r>
          </a:p>
        </p:txBody>
      </p:sp>
      <p:sp>
        <p:nvSpPr>
          <p:cNvPr id="6" name="Content Placeholder 5"/>
          <p:cNvSpPr>
            <a:spLocks noGrp="1"/>
          </p:cNvSpPr>
          <p:nvPr>
            <p:ph sz="half" idx="2"/>
          </p:nvPr>
        </p:nvSpPr>
        <p:spPr>
          <a:xfrm>
            <a:off x="6339078" y="2583986"/>
            <a:ext cx="4800600" cy="2996398"/>
          </a:xfrm>
        </p:spPr>
        <p:txBody>
          <a:bodyPr/>
          <a:lstStyle/>
          <a:p>
            <a:r>
              <a:rPr lang="en-US" dirty="0"/>
              <a:t>Stick to your core values and the details will work themselves out</a:t>
            </a:r>
          </a:p>
          <a:p>
            <a:pPr marL="800100" lvl="1" indent="-342900">
              <a:buFont typeface="+mj-lt"/>
              <a:buAutoNum type="arabicPeriod"/>
            </a:pPr>
            <a:r>
              <a:rPr lang="en-US" dirty="0"/>
              <a:t>Safety</a:t>
            </a:r>
          </a:p>
          <a:p>
            <a:pPr marL="800100" lvl="1" indent="-342900">
              <a:buFont typeface="+mj-lt"/>
              <a:buAutoNum type="arabicPeriod"/>
            </a:pPr>
            <a:r>
              <a:rPr lang="en-US" dirty="0"/>
              <a:t>Reliability</a:t>
            </a:r>
          </a:p>
          <a:p>
            <a:pPr marL="800100" lvl="1" indent="-342900">
              <a:buFont typeface="+mj-lt"/>
              <a:buAutoNum type="arabicPeriod"/>
            </a:pPr>
            <a:r>
              <a:rPr lang="en-US" dirty="0"/>
              <a:t>Fiscal Responsibility</a:t>
            </a:r>
          </a:p>
          <a:p>
            <a:r>
              <a:rPr lang="en-US" dirty="0"/>
              <a:t>Think about your team and how to work together to make these decisions</a:t>
            </a:r>
          </a:p>
          <a:p>
            <a:pPr marL="800100" lvl="1" indent="-342900">
              <a:buFont typeface="+mj-lt"/>
              <a:buAutoNum type="arabicPeriod"/>
            </a:pPr>
            <a:endParaRPr lang="en-US" dirty="0"/>
          </a:p>
        </p:txBody>
      </p:sp>
      <p:sp>
        <p:nvSpPr>
          <p:cNvPr id="7" name="Text Placeholder 6"/>
          <p:cNvSpPr>
            <a:spLocks noGrp="1"/>
          </p:cNvSpPr>
          <p:nvPr>
            <p:ph type="body" sz="quarter" idx="3"/>
          </p:nvPr>
        </p:nvSpPr>
        <p:spPr>
          <a:xfrm>
            <a:off x="1252728" y="1874517"/>
            <a:ext cx="4800600" cy="632529"/>
          </a:xfrm>
        </p:spPr>
        <p:txBody>
          <a:bodyPr/>
          <a:lstStyle/>
          <a:p>
            <a:r>
              <a:rPr lang="en-US" dirty="0"/>
              <a:t>2 Measures of Success</a:t>
            </a:r>
          </a:p>
        </p:txBody>
      </p:sp>
      <p:sp>
        <p:nvSpPr>
          <p:cNvPr id="8" name="Content Placeholder 7"/>
          <p:cNvSpPr>
            <a:spLocks noGrp="1"/>
          </p:cNvSpPr>
          <p:nvPr>
            <p:ph sz="quarter" idx="4"/>
          </p:nvPr>
        </p:nvSpPr>
        <p:spPr>
          <a:xfrm>
            <a:off x="1252728" y="2583985"/>
            <a:ext cx="4800600" cy="3916827"/>
          </a:xfrm>
        </p:spPr>
        <p:txBody>
          <a:bodyPr>
            <a:normAutofit fontScale="77500" lnSpcReduction="20000"/>
          </a:bodyPr>
          <a:lstStyle/>
          <a:p>
            <a:pPr marL="457200" indent="-457200">
              <a:buFont typeface="+mj-lt"/>
              <a:buAutoNum type="arabicPeriod"/>
            </a:pPr>
            <a:r>
              <a:rPr lang="en-US" dirty="0"/>
              <a:t>Customer On-Time Performance (OTP)</a:t>
            </a:r>
          </a:p>
          <a:p>
            <a:pPr lvl="1"/>
            <a:r>
              <a:rPr lang="en-US" dirty="0"/>
              <a:t>OTP is the percent of customers who get to their destination on time.  The higher the number, the better.</a:t>
            </a:r>
          </a:p>
          <a:p>
            <a:pPr lvl="1"/>
            <a:r>
              <a:rPr lang="en-US" dirty="0"/>
              <a:t>It is also an indicator for ridership: people only ride when it is safe </a:t>
            </a:r>
            <a:r>
              <a:rPr lang="en-US" b="1" u="sng" dirty="0"/>
              <a:t>and</a:t>
            </a:r>
            <a:r>
              <a:rPr lang="en-US" dirty="0"/>
              <a:t> reliable</a:t>
            </a:r>
          </a:p>
          <a:p>
            <a:pPr lvl="1"/>
            <a:r>
              <a:rPr lang="en-US" dirty="0"/>
              <a:t>Starting point is 88% OTP.  </a:t>
            </a:r>
          </a:p>
          <a:p>
            <a:pPr lvl="1"/>
            <a:r>
              <a:rPr lang="en-US" dirty="0"/>
              <a:t>Final score will be average OTP across the 5 years</a:t>
            </a:r>
          </a:p>
          <a:p>
            <a:pPr marL="457200" indent="-457200">
              <a:buFont typeface="+mj-lt"/>
              <a:buAutoNum type="arabicPeriod"/>
            </a:pPr>
            <a:endParaRPr lang="en-US" dirty="0"/>
          </a:p>
          <a:p>
            <a:pPr marL="457200" indent="-457200">
              <a:buFont typeface="+mj-lt"/>
              <a:buAutoNum type="arabicPeriod"/>
            </a:pPr>
            <a:r>
              <a:rPr lang="en-US" dirty="0"/>
              <a:t>State of Good Repair (SOGR) Backlog</a:t>
            </a:r>
          </a:p>
          <a:p>
            <a:pPr lvl="1"/>
            <a:r>
              <a:rPr lang="en-US" dirty="0"/>
              <a:t>To keep your funding, you need to reduce the backlog of SOGR projects</a:t>
            </a:r>
          </a:p>
          <a:p>
            <a:pPr lvl="1"/>
            <a:r>
              <a:rPr lang="en-US" dirty="0"/>
              <a:t>Starting point is $5.9B in SOGR needs. </a:t>
            </a:r>
          </a:p>
          <a:p>
            <a:pPr lvl="1"/>
            <a:r>
              <a:rPr lang="en-US" i="1" dirty="0"/>
              <a:t>[Note: any revenue impacts of final year will be applied against the ending SOGR balance.]</a:t>
            </a:r>
          </a:p>
          <a:p>
            <a:pPr lvl="1"/>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831710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Game Board</a:t>
            </a:r>
          </a:p>
        </p:txBody>
      </p:sp>
      <p:pic>
        <p:nvPicPr>
          <p:cNvPr id="5" name="Picture 4"/>
          <p:cNvPicPr>
            <a:picLocks noChangeAspect="1"/>
          </p:cNvPicPr>
          <p:nvPr/>
        </p:nvPicPr>
        <p:blipFill rotWithShape="1">
          <a:blip r:embed="rId2"/>
          <a:srcRect l="6108" t="14638" r="40999" b="20231"/>
          <a:stretch/>
        </p:blipFill>
        <p:spPr>
          <a:xfrm>
            <a:off x="2899807" y="1467853"/>
            <a:ext cx="6882063" cy="4764506"/>
          </a:xfrm>
          <a:prstGeom prst="rect">
            <a:avLst/>
          </a:prstGeom>
        </p:spPr>
      </p:pic>
      <p:sp>
        <p:nvSpPr>
          <p:cNvPr id="9" name="TextBox 8"/>
          <p:cNvSpPr txBox="1"/>
          <p:nvPr/>
        </p:nvSpPr>
        <p:spPr>
          <a:xfrm>
            <a:off x="1091821" y="1733266"/>
            <a:ext cx="1610436" cy="707886"/>
          </a:xfrm>
          <a:prstGeom prst="rect">
            <a:avLst/>
          </a:prstGeom>
          <a:noFill/>
        </p:spPr>
        <p:txBody>
          <a:bodyPr wrap="square" rtlCol="0">
            <a:spAutoFit/>
          </a:bodyPr>
          <a:lstStyle/>
          <a:p>
            <a:r>
              <a:rPr lang="en-US" sz="2000" dirty="0"/>
              <a:t>Step 1: Check Funding Avail.</a:t>
            </a:r>
          </a:p>
        </p:txBody>
      </p:sp>
      <p:cxnSp>
        <p:nvCxnSpPr>
          <p:cNvPr id="11" name="Straight Arrow Connector 10"/>
          <p:cNvCxnSpPr/>
          <p:nvPr/>
        </p:nvCxnSpPr>
        <p:spPr>
          <a:xfrm>
            <a:off x="2466662" y="2056431"/>
            <a:ext cx="904335" cy="323166"/>
          </a:xfrm>
          <a:prstGeom prst="straightConnector1">
            <a:avLst/>
          </a:prstGeom>
          <a:ln w="57150">
            <a:tailEnd type="arrow" w="med" len="sm"/>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00752" y="3037774"/>
            <a:ext cx="1961361" cy="3170099"/>
          </a:xfrm>
          <a:prstGeom prst="rect">
            <a:avLst/>
          </a:prstGeom>
          <a:noFill/>
        </p:spPr>
        <p:txBody>
          <a:bodyPr wrap="square" rtlCol="0">
            <a:spAutoFit/>
          </a:bodyPr>
          <a:lstStyle/>
          <a:p>
            <a:r>
              <a:rPr lang="en-US" sz="2000" dirty="0"/>
              <a:t>Step 2: Allocate funding in yellow boxes</a:t>
            </a:r>
          </a:p>
          <a:p>
            <a:pPr marL="342900" indent="-342900">
              <a:buFontTx/>
              <a:buChar char="-"/>
            </a:pPr>
            <a:r>
              <a:rPr lang="en-US" sz="2000" dirty="0"/>
              <a:t>Standard vs Accelerated</a:t>
            </a:r>
          </a:p>
          <a:p>
            <a:pPr marL="342900" indent="-342900">
              <a:buFontTx/>
              <a:buChar char="-"/>
            </a:pPr>
            <a:r>
              <a:rPr lang="en-US" sz="2000" dirty="0"/>
              <a:t>Enter any number for L&amp;D, Mod/Eff and Op Budget</a:t>
            </a:r>
          </a:p>
        </p:txBody>
      </p:sp>
      <p:cxnSp>
        <p:nvCxnSpPr>
          <p:cNvPr id="15" name="Straight Arrow Connector 14"/>
          <p:cNvCxnSpPr/>
          <p:nvPr/>
        </p:nvCxnSpPr>
        <p:spPr>
          <a:xfrm>
            <a:off x="2675926" y="3330054"/>
            <a:ext cx="4571035" cy="569441"/>
          </a:xfrm>
          <a:prstGeom prst="straightConnector1">
            <a:avLst/>
          </a:prstGeom>
          <a:ln w="57150">
            <a:tailEnd type="arrow" w="med" len="sm"/>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005751" y="2460694"/>
            <a:ext cx="1731324" cy="1015663"/>
          </a:xfrm>
          <a:prstGeom prst="rect">
            <a:avLst/>
          </a:prstGeom>
          <a:noFill/>
        </p:spPr>
        <p:txBody>
          <a:bodyPr wrap="square" rtlCol="0">
            <a:spAutoFit/>
          </a:bodyPr>
          <a:lstStyle/>
          <a:p>
            <a:r>
              <a:rPr lang="en-US" sz="2000" dirty="0"/>
              <a:t>Step 3:  When ready, Submit Annual Budget </a:t>
            </a:r>
          </a:p>
        </p:txBody>
      </p:sp>
      <p:cxnSp>
        <p:nvCxnSpPr>
          <p:cNvPr id="17" name="Straight Arrow Connector 16"/>
          <p:cNvCxnSpPr/>
          <p:nvPr/>
        </p:nvCxnSpPr>
        <p:spPr>
          <a:xfrm flipH="1" flipV="1">
            <a:off x="9698676" y="1629436"/>
            <a:ext cx="550793" cy="811716"/>
          </a:xfrm>
          <a:prstGeom prst="straightConnector1">
            <a:avLst/>
          </a:prstGeom>
          <a:ln w="57150">
            <a:tailEnd type="arrow"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44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Game Board</a:t>
            </a:r>
          </a:p>
        </p:txBody>
      </p:sp>
      <p:pic>
        <p:nvPicPr>
          <p:cNvPr id="2" name="Picture 1"/>
          <p:cNvPicPr>
            <a:picLocks noChangeAspect="1"/>
          </p:cNvPicPr>
          <p:nvPr/>
        </p:nvPicPr>
        <p:blipFill rotWithShape="1">
          <a:blip r:embed="rId2"/>
          <a:srcRect l="5979" t="14879" r="11365" b="20382"/>
          <a:stretch/>
        </p:blipFill>
        <p:spPr>
          <a:xfrm>
            <a:off x="982640" y="1410492"/>
            <a:ext cx="9348928" cy="4116851"/>
          </a:xfrm>
          <a:prstGeom prst="rect">
            <a:avLst/>
          </a:prstGeom>
        </p:spPr>
      </p:pic>
      <p:sp>
        <p:nvSpPr>
          <p:cNvPr id="6" name="TextBox 5"/>
          <p:cNvSpPr txBox="1"/>
          <p:nvPr/>
        </p:nvSpPr>
        <p:spPr>
          <a:xfrm>
            <a:off x="7037180" y="5732059"/>
            <a:ext cx="1934676" cy="707886"/>
          </a:xfrm>
          <a:prstGeom prst="rect">
            <a:avLst/>
          </a:prstGeom>
          <a:noFill/>
        </p:spPr>
        <p:txBody>
          <a:bodyPr wrap="square" rtlCol="0">
            <a:spAutoFit/>
          </a:bodyPr>
          <a:lstStyle/>
          <a:p>
            <a:r>
              <a:rPr lang="en-US" sz="2000" dirty="0"/>
              <a:t>Step 1: See Project Impacts</a:t>
            </a:r>
          </a:p>
        </p:txBody>
      </p:sp>
      <p:sp>
        <p:nvSpPr>
          <p:cNvPr id="3" name="Left Brace 2"/>
          <p:cNvSpPr/>
          <p:nvPr/>
        </p:nvSpPr>
        <p:spPr>
          <a:xfrm rot="16200000">
            <a:off x="8134066" y="5001904"/>
            <a:ext cx="313898" cy="1146412"/>
          </a:xfrm>
          <a:prstGeom prst="leftBrace">
            <a:avLst>
              <a:gd name="adj1" fmla="val 32333"/>
              <a:gd name="adj2" fmla="val 55952"/>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rot="16200000">
            <a:off x="9440945" y="5029198"/>
            <a:ext cx="313898" cy="1146412"/>
          </a:xfrm>
          <a:prstGeom prst="leftBrace">
            <a:avLst>
              <a:gd name="adj1" fmla="val 32333"/>
              <a:gd name="adj2" fmla="val 55952"/>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9130352" y="5764015"/>
            <a:ext cx="2105274" cy="707886"/>
          </a:xfrm>
          <a:prstGeom prst="rect">
            <a:avLst/>
          </a:prstGeom>
          <a:noFill/>
        </p:spPr>
        <p:txBody>
          <a:bodyPr wrap="square" rtlCol="0">
            <a:spAutoFit/>
          </a:bodyPr>
          <a:lstStyle/>
          <a:p>
            <a:r>
              <a:rPr lang="en-US" sz="2000" dirty="0"/>
              <a:t>Step 2: Enter Event Impacts</a:t>
            </a:r>
          </a:p>
        </p:txBody>
      </p:sp>
      <p:sp>
        <p:nvSpPr>
          <p:cNvPr id="11" name="TextBox 10"/>
          <p:cNvSpPr txBox="1"/>
          <p:nvPr/>
        </p:nvSpPr>
        <p:spPr>
          <a:xfrm>
            <a:off x="10448605" y="858854"/>
            <a:ext cx="1574042" cy="1015663"/>
          </a:xfrm>
          <a:prstGeom prst="rect">
            <a:avLst/>
          </a:prstGeom>
          <a:noFill/>
        </p:spPr>
        <p:txBody>
          <a:bodyPr wrap="square" rtlCol="0">
            <a:spAutoFit/>
          </a:bodyPr>
          <a:lstStyle/>
          <a:p>
            <a:r>
              <a:rPr lang="en-US" sz="2000" dirty="0"/>
              <a:t>Step 3: See Year End Results</a:t>
            </a:r>
          </a:p>
        </p:txBody>
      </p:sp>
      <p:cxnSp>
        <p:nvCxnSpPr>
          <p:cNvPr id="12" name="Straight Arrow Connector 11"/>
          <p:cNvCxnSpPr/>
          <p:nvPr/>
        </p:nvCxnSpPr>
        <p:spPr>
          <a:xfrm flipH="1">
            <a:off x="9698677" y="1105469"/>
            <a:ext cx="749928" cy="523967"/>
          </a:xfrm>
          <a:prstGeom prst="straightConnector1">
            <a:avLst/>
          </a:prstGeom>
          <a:ln w="57150">
            <a:tailEnd type="arrow" w="med" len="sm"/>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97814" y="292471"/>
            <a:ext cx="1574042" cy="707886"/>
          </a:xfrm>
          <a:prstGeom prst="rect">
            <a:avLst/>
          </a:prstGeom>
          <a:noFill/>
        </p:spPr>
        <p:txBody>
          <a:bodyPr wrap="square" rtlCol="0">
            <a:spAutoFit/>
          </a:bodyPr>
          <a:lstStyle/>
          <a:p>
            <a:r>
              <a:rPr lang="en-US" sz="2000" dirty="0"/>
              <a:t>Step 4: Go to Next Year</a:t>
            </a:r>
          </a:p>
        </p:txBody>
      </p:sp>
      <p:cxnSp>
        <p:nvCxnSpPr>
          <p:cNvPr id="14" name="Straight Arrow Connector 13"/>
          <p:cNvCxnSpPr/>
          <p:nvPr/>
        </p:nvCxnSpPr>
        <p:spPr>
          <a:xfrm flipH="1">
            <a:off x="6933063" y="1000357"/>
            <a:ext cx="1119117" cy="964074"/>
          </a:xfrm>
          <a:prstGeom prst="straightConnector1">
            <a:avLst/>
          </a:prstGeom>
          <a:ln w="57150">
            <a:tailEnd type="arrow"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17502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2586</TotalTime>
  <Words>2863</Words>
  <Application>Microsoft Office PowerPoint</Application>
  <PresentationFormat>Widescreen</PresentationFormat>
  <Paragraphs>269</Paragraphs>
  <Slides>36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Gill Sans MT</vt:lpstr>
      <vt:lpstr>Impact</vt:lpstr>
      <vt:lpstr>Wingdings</vt:lpstr>
      <vt:lpstr>Badge</vt:lpstr>
      <vt:lpstr>A  Capital Conundrum</vt:lpstr>
      <vt:lpstr>Congratulations!</vt:lpstr>
      <vt:lpstr>How to play the Game</vt:lpstr>
      <vt:lpstr>State of Good Repair projects</vt:lpstr>
      <vt:lpstr>Capacity Enhancements</vt:lpstr>
      <vt:lpstr>Operational Investments</vt:lpstr>
      <vt:lpstr>How to Win</vt:lpstr>
      <vt:lpstr>The Game Board</vt:lpstr>
      <vt:lpstr>The Game Board</vt:lpstr>
      <vt:lpstr>Tracking progress</vt:lpstr>
      <vt:lpstr>Let’s go!</vt:lpstr>
      <vt:lpstr>2020   Year in Review</vt:lpstr>
      <vt:lpstr>Signal Failure</vt:lpstr>
      <vt:lpstr>Foggy Bottom Development</vt:lpstr>
      <vt:lpstr>5 minutes to  Set &amp; Submit your Budget  for 2021</vt:lpstr>
      <vt:lpstr>2021   Year in Review</vt:lpstr>
      <vt:lpstr>3k car defect found</vt:lpstr>
      <vt:lpstr>Power Outage in Northern Va</vt:lpstr>
      <vt:lpstr>5 minutes to  Set &amp; Submit your Budget  for 2022</vt:lpstr>
      <vt:lpstr>2022   Year in Review</vt:lpstr>
      <vt:lpstr>Fire @ Cleveland Park</vt:lpstr>
      <vt:lpstr>Customer Experience Improved</vt:lpstr>
      <vt:lpstr>5 minutes to  Set &amp; Submit your Budget  for 2023</vt:lpstr>
      <vt:lpstr>2023   Year in Review</vt:lpstr>
      <vt:lpstr>Platform Collapse - </vt:lpstr>
      <vt:lpstr>Service Hours Extended</vt:lpstr>
      <vt:lpstr>5 minutes to  Set &amp; Submit your Budget  for 2024</vt:lpstr>
      <vt:lpstr>2024   Year in Review</vt:lpstr>
      <vt:lpstr>Coordination Fail @ Nat’l Harbor</vt:lpstr>
      <vt:lpstr>Mass Retirement</vt:lpstr>
      <vt:lpstr>Game over</vt:lpstr>
      <vt:lpstr>A  Capital Conundrum DEbrief</vt:lpstr>
      <vt:lpstr>Take-aways– Life happens</vt:lpstr>
      <vt:lpstr>Customer on time Performance</vt:lpstr>
      <vt:lpstr>SOGR Backlog</vt:lpstr>
      <vt:lpstr>Congratulations!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Capital Conoundrum</dc:title>
  <dc:creator>Mason, Laura K.</dc:creator>
  <cp:lastModifiedBy>Coyne, Kevin M.</cp:lastModifiedBy>
  <cp:revision>94</cp:revision>
  <dcterms:created xsi:type="dcterms:W3CDTF">2019-07-23T23:09:01Z</dcterms:created>
  <dcterms:modified xsi:type="dcterms:W3CDTF">2019-08-19T17:30:57Z</dcterms:modified>
</cp:coreProperties>
</file>