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1" r:id="rId1"/>
  </p:sldMasterIdLst>
  <p:notesMasterIdLst>
    <p:notesMasterId r:id="rId14"/>
  </p:notesMasterIdLst>
  <p:handoutMasterIdLst>
    <p:handoutMasterId r:id="rId15"/>
  </p:handoutMasterIdLst>
  <p:sldIdLst>
    <p:sldId id="308" r:id="rId2"/>
    <p:sldId id="328" r:id="rId3"/>
    <p:sldId id="313" r:id="rId4"/>
    <p:sldId id="330" r:id="rId5"/>
    <p:sldId id="321" r:id="rId6"/>
    <p:sldId id="322" r:id="rId7"/>
    <p:sldId id="653" r:id="rId8"/>
    <p:sldId id="323" r:id="rId9"/>
    <p:sldId id="654" r:id="rId10"/>
    <p:sldId id="656" r:id="rId11"/>
    <p:sldId id="324" r:id="rId12"/>
    <p:sldId id="34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0099"/>
    <a:srgbClr val="008BCE"/>
    <a:srgbClr val="000057"/>
    <a:srgbClr val="3285BE"/>
    <a:srgbClr val="2F5597"/>
    <a:srgbClr val="000000"/>
    <a:srgbClr val="FFC000"/>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36BDD-264D-4C40-8B30-22EA5DCB8834}" v="263" dt="2019-04-25T17:51:54.945"/>
    <p1510:client id="{8633EBAC-5A4B-4589-A8D4-2B587CE1CF61}" v="1" dt="2019-04-26T14:54:0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723" autoAdjust="0"/>
  </p:normalViewPr>
  <p:slideViewPr>
    <p:cSldViewPr snapToGrid="0" showGuides="1">
      <p:cViewPr varScale="1">
        <p:scale>
          <a:sx n="151" d="100"/>
          <a:sy n="151" d="100"/>
        </p:scale>
        <p:origin x="4554"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294"/>
    </p:cViewPr>
  </p:sorterViewPr>
  <p:notesViewPr>
    <p:cSldViewPr snapToGrid="0" showGuide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pPr/>
              <a:t>4/26/2019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pPr/>
              <a:t>4/26/2019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pPr/>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76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AE5C-3DB0-436A-871C-8622AFAA53A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DC7CCBE-0CD4-4CB9-8684-BCF68307ED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F0A264-1F4D-4224-8D6B-BF3F80AE35B1}"/>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A6A43911-A49C-40C8-9762-64488EB8E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354DF-0152-4797-BCF5-9C003719395E}"/>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13004104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BDC7-BDEE-4606-8ECF-7B442DDA37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7621B5-2B7F-48D6-B123-AF62EF59F7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A56F2-2D07-4DE4-A337-9DFD78C4CB38}"/>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F3E6EEF8-474A-48E4-88CD-1ADCE98EF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D87C9-7588-4879-8FB8-3CFC06531000}"/>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26296770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B0903-E91C-442A-87D4-B6A419F24E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DC6F30-71B9-431C-92B8-31BBB022B35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A8115-A0A0-4D17-8BBA-40FCB8F840B2}"/>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7FBA7C61-017E-4A34-818A-88152B80F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F961C-9D8B-4478-9D9E-7AD2545BE307}"/>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20339225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Slide Number Placeholder 7"/>
          <p:cNvSpPr>
            <a:spLocks noGrp="1"/>
          </p:cNvSpPr>
          <p:nvPr>
            <p:ph type="sldNum" sz="quarter" idx="11"/>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1785282896"/>
      </p:ext>
    </p:extLst>
  </p:cSld>
  <p:clrMapOvr>
    <a:masterClrMapping/>
  </p:clrMapOvr>
  <p:extLst>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a:extLst>
              <a:ext uri="{FF2B5EF4-FFF2-40B4-BE49-F238E27FC236}">
                <a16:creationId xmlns:a16="http://schemas.microsoft.com/office/drawing/2014/main" id="{5D5FE296-103F-4B11-8107-52057F1E4475}"/>
              </a:ext>
            </a:extLst>
          </p:cNvPr>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12" name="Group 11">
            <a:extLst>
              <a:ext uri="{FF2B5EF4-FFF2-40B4-BE49-F238E27FC236}">
                <a16:creationId xmlns:a16="http://schemas.microsoft.com/office/drawing/2014/main" id="{EE8E65D2-FAD0-4930-AE29-11A11B806F4D}"/>
              </a:ext>
            </a:extLst>
          </p:cNvPr>
          <p:cNvGrpSpPr/>
          <p:nvPr userDrawn="1"/>
        </p:nvGrpSpPr>
        <p:grpSpPr>
          <a:xfrm>
            <a:off x="0" y="6050174"/>
            <a:ext cx="9144000" cy="550325"/>
            <a:chOff x="0" y="6050172"/>
            <a:chExt cx="9144000" cy="550325"/>
          </a:xfrm>
        </p:grpSpPr>
        <p:cxnSp>
          <p:nvCxnSpPr>
            <p:cNvPr id="13" name="Straight Connector 12">
              <a:extLst>
                <a:ext uri="{FF2B5EF4-FFF2-40B4-BE49-F238E27FC236}">
                  <a16:creationId xmlns:a16="http://schemas.microsoft.com/office/drawing/2014/main" id="{46DBAA1F-9CC8-41A3-BA68-8A0114C25EB1}"/>
                </a:ext>
              </a:extLst>
            </p:cNvPr>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18" name="Picture 17">
              <a:extLst>
                <a:ext uri="{FF2B5EF4-FFF2-40B4-BE49-F238E27FC236}">
                  <a16:creationId xmlns:a16="http://schemas.microsoft.com/office/drawing/2014/main" id="{AB979588-6365-41B6-A854-BFA11AF01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5062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Section Break">
    <p:spTree>
      <p:nvGrpSpPr>
        <p:cNvPr id="1" name=""/>
        <p:cNvGrpSpPr/>
        <p:nvPr/>
      </p:nvGrpSpPr>
      <p:grpSpPr>
        <a:xfrm>
          <a:off x="0" y="0"/>
          <a:ext cx="0" cy="0"/>
          <a:chOff x="0" y="0"/>
          <a:chExt cx="0" cy="0"/>
        </a:xfrm>
      </p:grpSpPr>
      <p:sp>
        <p:nvSpPr>
          <p:cNvPr id="14"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cxnSp>
        <p:nvCxnSpPr>
          <p:cNvPr id="9" name="Straight Connector 8">
            <a:extLst>
              <a:ext uri="{FF2B5EF4-FFF2-40B4-BE49-F238E27FC236}">
                <a16:creationId xmlns:a16="http://schemas.microsoft.com/office/drawing/2014/main" id="{14D924DC-0AD5-482B-9C9F-A50B747B43C1}"/>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A781E61-7EA0-4760-BB84-9E4256C65420}"/>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11" name="Rectangle 10">
            <a:extLst>
              <a:ext uri="{FF2B5EF4-FFF2-40B4-BE49-F238E27FC236}">
                <a16:creationId xmlns:a16="http://schemas.microsoft.com/office/drawing/2014/main" id="{B80C8DC8-35C6-400A-A140-B3B52BC8AE15}"/>
              </a:ext>
            </a:extLst>
          </p:cNvPr>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0C2DB37F-A5FE-40D1-98B9-00F984FA0B0F}"/>
              </a:ext>
            </a:extLst>
          </p:cNvPr>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Tree>
    <p:extLst>
      <p:ext uri="{BB962C8B-B14F-4D97-AF65-F5344CB8AC3E}">
        <p14:creationId xmlns:p14="http://schemas.microsoft.com/office/powerpoint/2010/main" val="39318903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Tree>
    <p:extLst>
      <p:ext uri="{BB962C8B-B14F-4D97-AF65-F5344CB8AC3E}">
        <p14:creationId xmlns:p14="http://schemas.microsoft.com/office/powerpoint/2010/main" val="388099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DC81-4547-43E4-90FB-A27F43178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6B452-96E4-419C-9948-FDD0FA3ABC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33C1F-77E4-4BD1-B176-9405F64F4FA7}"/>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9BC176A9-4FD4-4F46-A8A8-C40EFCCD1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0430E-94E7-42AA-9553-7A47D1EEBC36}"/>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11920618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62894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90F0-561B-40D4-84AE-DD4C1F68A7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ED93C95-3C0D-4F8A-BCB1-59B9FACC62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C91DD9-1F0D-4B4A-9F12-986872E22260}"/>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E94DFB23-C435-46AD-8190-5F3D46A9F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B39C3-DE6A-46A6-A230-EBB8A2F0C819}"/>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345660901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3127014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8CD1-8716-466A-9189-52FD3429A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927E-01C7-4100-BC8F-3BE717D8FE6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25A42-57EB-4BE1-AECC-7E1ADDB626F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B6E06-EA1E-441F-B996-35E0E973C170}"/>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6" name="Footer Placeholder 5">
            <a:extLst>
              <a:ext uri="{FF2B5EF4-FFF2-40B4-BE49-F238E27FC236}">
                <a16:creationId xmlns:a16="http://schemas.microsoft.com/office/drawing/2014/main" id="{56AD1A79-D431-45C6-9A44-86776DA6D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70D98-3261-4220-885B-E116895F4A3F}"/>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233548879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083" y="5702717"/>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2269" y="6171483"/>
            <a:ext cx="2219499" cy="548640"/>
          </a:xfrm>
          <a:prstGeom prst="rect">
            <a:avLst/>
          </a:prstGeom>
        </p:spPr>
      </p:pic>
    </p:spTree>
    <p:extLst>
      <p:ext uri="{BB962C8B-B14F-4D97-AF65-F5344CB8AC3E}">
        <p14:creationId xmlns:p14="http://schemas.microsoft.com/office/powerpoint/2010/main" val="369730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268-FD4E-460D-8C88-91BA49C19C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3D261-D52D-4037-9E4E-5E8D48917C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79740D2-5969-4D60-936F-5C43697B1FC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417A6-DAFC-4626-B2B4-F1C4D7CAD4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751FD9D-E038-4461-9D8E-588853D6EA2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D979FD-9AB1-4E43-B2A2-2640AC191874}"/>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8" name="Footer Placeholder 7">
            <a:extLst>
              <a:ext uri="{FF2B5EF4-FFF2-40B4-BE49-F238E27FC236}">
                <a16:creationId xmlns:a16="http://schemas.microsoft.com/office/drawing/2014/main" id="{ECE0245D-731E-40CE-98E5-C5E3CD6C7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B27D8-8E31-44F6-9DC7-DBDA85EB4CFD}"/>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6590009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3F5-3359-4F29-BFEA-A99148E3B7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D3C92-1BEB-4C82-A576-F459B06C249C}"/>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4" name="Footer Placeholder 3">
            <a:extLst>
              <a:ext uri="{FF2B5EF4-FFF2-40B4-BE49-F238E27FC236}">
                <a16:creationId xmlns:a16="http://schemas.microsoft.com/office/drawing/2014/main" id="{CCF51292-DD5B-442B-B429-A11F2BAA45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E9E8B-87FA-44EA-8143-99E564EE64D2}"/>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35600224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8DE30-345F-4DC5-AABA-A2FE38FD7B05}"/>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1580B31A-EFB6-43A1-9346-677C38D3A24D}"/>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1178F43-6949-4F58-8CC4-923A80B1B353}"/>
              </a:ext>
            </a:extLst>
          </p:cNvPr>
          <p:cNvSpPr>
            <a:spLocks noGrp="1"/>
          </p:cNvSpPr>
          <p:nvPr>
            <p:ph type="sldNum" sz="quarter" idx="12"/>
          </p:nvPr>
        </p:nvSpPr>
        <p:spPr/>
        <p:txBody>
          <a:bodyPr/>
          <a:lstStyle/>
          <a:p>
            <a:pPr>
              <a:defRPr/>
            </a:pPr>
            <a:fld id="{E85834CE-FD5F-4B11-AF5F-6C58FB93B0F1}" type="slidenum">
              <a:rPr lang="en-US" smtClean="0"/>
              <a:pPr>
                <a:defRPr/>
              </a:pPr>
              <a:t>‹#›</a:t>
            </a:fld>
            <a:endParaRPr lang="en-US" dirty="0"/>
          </a:p>
        </p:txBody>
      </p:sp>
    </p:spTree>
    <p:extLst>
      <p:ext uri="{BB962C8B-B14F-4D97-AF65-F5344CB8AC3E}">
        <p14:creationId xmlns:p14="http://schemas.microsoft.com/office/powerpoint/2010/main" val="289151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1519-0478-4496-B3C3-26A4694113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34D5DA-C61A-47A4-867F-FF6A840CF2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AFA56A-A571-4783-8B77-EB738E00A1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EF2768D-8DE5-4D97-895F-C8A4184A34C6}"/>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6" name="Footer Placeholder 5">
            <a:extLst>
              <a:ext uri="{FF2B5EF4-FFF2-40B4-BE49-F238E27FC236}">
                <a16:creationId xmlns:a16="http://schemas.microsoft.com/office/drawing/2014/main" id="{B08600C6-48ED-4CDB-9004-09599F172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08E97-70A1-43C6-9AEA-ACE83AD5D6A9}"/>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10639560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5DCF-B9D8-425C-9CFB-467C2D6B6B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2BFB05-DCC6-4999-A433-7E8D0A366C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A0FA3E-B080-4FB1-A452-613F17B543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E0C388B-7C4F-4CA2-928D-D5F5FB15F3E9}"/>
              </a:ext>
            </a:extLst>
          </p:cNvPr>
          <p:cNvSpPr>
            <a:spLocks noGrp="1"/>
          </p:cNvSpPr>
          <p:nvPr>
            <p:ph type="dt" sz="half" idx="10"/>
          </p:nvPr>
        </p:nvSpPr>
        <p:spPr/>
        <p:txBody>
          <a:bodyPr/>
          <a:lstStyle/>
          <a:p>
            <a:fld id="{A71C89BF-A4F2-400F-BD03-A3F583871D74}" type="datetimeFigureOut">
              <a:rPr lang="en-US" smtClean="0"/>
              <a:t>4/26/2019</a:t>
            </a:fld>
            <a:endParaRPr lang="en-US"/>
          </a:p>
        </p:txBody>
      </p:sp>
      <p:sp>
        <p:nvSpPr>
          <p:cNvPr id="6" name="Footer Placeholder 5">
            <a:extLst>
              <a:ext uri="{FF2B5EF4-FFF2-40B4-BE49-F238E27FC236}">
                <a16:creationId xmlns:a16="http://schemas.microsoft.com/office/drawing/2014/main" id="{C8CBCA86-4BF6-455A-9595-615905782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03AE5-BB83-40CA-AF47-16BF0C36FC9F}"/>
              </a:ext>
            </a:extLst>
          </p:cNvPr>
          <p:cNvSpPr>
            <a:spLocks noGrp="1"/>
          </p:cNvSpPr>
          <p:nvPr>
            <p:ph type="sldNum" sz="quarter" idx="12"/>
          </p:nvPr>
        </p:nvSpPr>
        <p:spPr/>
        <p:txBody>
          <a:bodyPr/>
          <a:lstStyle/>
          <a:p>
            <a:fld id="{471AC77C-D647-A046-87BB-F005665A7C23}" type="slidenum">
              <a:rPr lang="en-US" smtClean="0"/>
              <a:pPr/>
              <a:t>‹#›</a:t>
            </a:fld>
            <a:endParaRPr lang="en-US" dirty="0"/>
          </a:p>
        </p:txBody>
      </p:sp>
    </p:spTree>
    <p:extLst>
      <p:ext uri="{BB962C8B-B14F-4D97-AF65-F5344CB8AC3E}">
        <p14:creationId xmlns:p14="http://schemas.microsoft.com/office/powerpoint/2010/main" val="26141614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B962-5CDF-4B89-9FF5-86184710B5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AA32D-37BB-43A9-92E1-5F80C1BBD4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193F4-62C3-4CB8-9E4A-491BA19C0E4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1C89BF-A4F2-400F-BD03-A3F583871D74}" type="datetimeFigureOut">
              <a:rPr lang="en-US" smtClean="0"/>
              <a:t>4/26/2019</a:t>
            </a:fld>
            <a:endParaRPr lang="en-US"/>
          </a:p>
        </p:txBody>
      </p:sp>
      <p:sp>
        <p:nvSpPr>
          <p:cNvPr id="5" name="Footer Placeholder 4">
            <a:extLst>
              <a:ext uri="{FF2B5EF4-FFF2-40B4-BE49-F238E27FC236}">
                <a16:creationId xmlns:a16="http://schemas.microsoft.com/office/drawing/2014/main" id="{A9092148-126D-4571-939C-A5E1CD6EBB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57FFBB-4C9F-42DD-9416-A6BFA43153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1AC77C-D647-A046-87BB-F005665A7C23}" type="slidenum">
              <a:rPr lang="en-US" smtClean="0"/>
              <a:pPr/>
              <a:t>‹#›</a:t>
            </a:fld>
            <a:endParaRPr lang="en-US" dirty="0"/>
          </a:p>
        </p:txBody>
      </p:sp>
      <p:sp>
        <p:nvSpPr>
          <p:cNvPr id="7" name="TextBox 6">
            <a:extLst>
              <a:ext uri="{FF2B5EF4-FFF2-40B4-BE49-F238E27FC236}">
                <a16:creationId xmlns:a16="http://schemas.microsoft.com/office/drawing/2014/main" id="{EDFAD4FA-54DB-4624-8482-9297DDDF9A2A}"/>
              </a:ext>
            </a:extLst>
          </p:cNvPr>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8" name="Rectangle 7">
            <a:extLst>
              <a:ext uri="{FF2B5EF4-FFF2-40B4-BE49-F238E27FC236}">
                <a16:creationId xmlns:a16="http://schemas.microsoft.com/office/drawing/2014/main" id="{EB1AFBDA-A134-4CB6-ABDA-456025D6F467}"/>
              </a:ext>
            </a:extLst>
          </p:cNvPr>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9721611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6" r:id="rId14"/>
    <p:sldLayoutId id="2147483718" r:id="rId15"/>
    <p:sldLayoutId id="2147483682" r:id="rId16"/>
    <p:sldLayoutId id="2147483683"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670" r:id="rId28"/>
    <p:sldLayoutId id="2147483700" r:id="rId29"/>
    <p:sldLayoutId id="2147483701" r:id="rId30"/>
    <p:sldLayoutId id="2147483702" r:id="rId31"/>
    <p:sldLayoutId id="2147483703" r:id="rId32"/>
    <p:sldLayoutId id="2147483704" r:id="rId33"/>
    <p:sldLayoutId id="2147483705" r:id="rId34"/>
    <p:sldLayoutId id="2147483716" r:id="rId35"/>
    <p:sldLayoutId id="2147483674" r:id="rId36"/>
    <p:sldLayoutId id="2147483706" r:id="rId37"/>
    <p:sldLayoutId id="2147483707" r:id="rId38"/>
    <p:sldLayoutId id="2147483708" r:id="rId39"/>
    <p:sldLayoutId id="2147483709" r:id="rId40"/>
    <p:sldLayoutId id="2147483679" r:id="rId41"/>
    <p:sldLayoutId id="2147483680" r:id="rId42"/>
    <p:sldLayoutId id="2147483714" r:id="rId43"/>
    <p:sldLayoutId id="2147483715" r:id="rId44"/>
    <p:sldLayoutId id="2147483711" r:id="rId45"/>
    <p:sldLayoutId id="2147483719" r:id="rId4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45.xml"/><Relationship Id="rId5" Type="http://schemas.openxmlformats.org/officeDocument/2006/relationships/image" Target="../media/image27.tmp"/><Relationship Id="rId4" Type="http://schemas.openxmlformats.org/officeDocument/2006/relationships/image" Target="../media/image26.tmp"/></Relationships>
</file>

<file path=ppt/slides/_rels/slide11.xml.rels><?xml version="1.0" encoding="UTF-8" standalone="yes"?>
<Relationships xmlns="http://schemas.openxmlformats.org/package/2006/relationships"><Relationship Id="rId3" Type="http://schemas.openxmlformats.org/officeDocument/2006/relationships/hyperlink" Target="https://youtu.be/1k2RmWaC_Wk" TargetMode="External"/><Relationship Id="rId2" Type="http://schemas.openxmlformats.org/officeDocument/2006/relationships/hyperlink" Target="../../../../../../../Documents/Jerald%20Pres/CBD%20Rail%20Phase%203A-C%20Storyboard%20REV009262018.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046" y="188818"/>
            <a:ext cx="8579448" cy="2268071"/>
          </a:xfrm>
        </p:spPr>
        <p:txBody>
          <a:bodyPr>
            <a:noAutofit/>
          </a:bodyPr>
          <a:lstStyle/>
          <a:p>
            <a:pPr algn="ct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DART Central Business District Rail Replacement</a:t>
            </a:r>
            <a:br>
              <a:rPr lang="en-US" sz="3000"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p:txBody>
      </p:sp>
      <p:sp>
        <p:nvSpPr>
          <p:cNvPr id="3" name="Subtitle 2"/>
          <p:cNvSpPr>
            <a:spLocks noGrp="1"/>
          </p:cNvSpPr>
          <p:nvPr>
            <p:ph type="body" sz="quarter" idx="10"/>
          </p:nvPr>
        </p:nvSpPr>
        <p:spPr/>
        <p:txBody>
          <a:bodyPr>
            <a:normAutofit/>
          </a:bodyPr>
          <a:lstStyle/>
          <a:p>
            <a:pPr lvl="0" defTabSz="457200">
              <a:spcBef>
                <a:spcPct val="0"/>
              </a:spcBef>
              <a:defRPr/>
            </a:pPr>
            <a:endParaRPr lang="en-US" sz="2800" dirty="0">
              <a:solidFill>
                <a:schemeClr val="tx1"/>
              </a:solidFill>
              <a:latin typeface="Arial" panose="020B0604020202020204" pitchFamily="34" charset="0"/>
              <a:cs typeface="Arial" panose="020B0604020202020204" pitchFamily="34" charset="0"/>
            </a:endParaRPr>
          </a:p>
          <a:p>
            <a:endParaRPr lang="en-US" sz="4000" dirty="0"/>
          </a:p>
        </p:txBody>
      </p:sp>
      <p:sp>
        <p:nvSpPr>
          <p:cNvPr id="5" name="Text Placeholder 2">
            <a:extLst>
              <a:ext uri="{FF2B5EF4-FFF2-40B4-BE49-F238E27FC236}">
                <a16:creationId xmlns:a16="http://schemas.microsoft.com/office/drawing/2014/main" id="{6F26B221-C71C-48D6-BE23-C39E5D77154F}"/>
              </a:ext>
            </a:extLst>
          </p:cNvPr>
          <p:cNvSpPr txBox="1">
            <a:spLocks/>
          </p:cNvSpPr>
          <p:nvPr/>
        </p:nvSpPr>
        <p:spPr>
          <a:xfrm>
            <a:off x="773989" y="2894882"/>
            <a:ext cx="7399095" cy="1758990"/>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chemeClr val="tx1"/>
                </a:solidFill>
                <a:latin typeface="Calibri"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latin typeface="Arial" panose="020B0604020202020204" pitchFamily="34" charset="0"/>
                <a:cs typeface="Arial" panose="020B0604020202020204" pitchFamily="34" charset="0"/>
              </a:rPr>
              <a:t>MAXX Program Presentation</a:t>
            </a:r>
          </a:p>
          <a:p>
            <a:pPr algn="ctr"/>
            <a:r>
              <a:rPr lang="en-US" sz="2400" dirty="0">
                <a:latin typeface="Arial" panose="020B0604020202020204" pitchFamily="34" charset="0"/>
                <a:cs typeface="Arial" panose="020B0604020202020204" pitchFamily="34" charset="0"/>
              </a:rPr>
              <a:t>May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2019</a:t>
            </a:r>
          </a:p>
          <a:p>
            <a:pPr algn="ctr"/>
            <a:r>
              <a:rPr lang="en-US" sz="2800" dirty="0">
                <a:latin typeface="Arial" panose="020B0604020202020204" pitchFamily="34" charset="0"/>
                <a:cs typeface="Arial" panose="020B0604020202020204" pitchFamily="34" charset="0"/>
              </a:rPr>
              <a:t>Presented by:  Mike Holbrook, </a:t>
            </a:r>
          </a:p>
          <a:p>
            <a:pPr algn="ctr"/>
            <a:r>
              <a:rPr lang="en-US" sz="2800" dirty="0">
                <a:latin typeface="Arial" panose="020B0604020202020204" pitchFamily="34" charset="0"/>
                <a:cs typeface="Arial" panose="020B0604020202020204" pitchFamily="34" charset="0"/>
              </a:rPr>
              <a:t>Vice President, Rail Operations</a:t>
            </a:r>
          </a:p>
        </p:txBody>
      </p:sp>
    </p:spTree>
    <p:extLst>
      <p:ext uri="{BB962C8B-B14F-4D97-AF65-F5344CB8AC3E}">
        <p14:creationId xmlns:p14="http://schemas.microsoft.com/office/powerpoint/2010/main" val="376088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BF0BA6C-CDCF-45F6-8780-00621EA4BCA3}"/>
              </a:ext>
            </a:extLst>
          </p:cNvPr>
          <p:cNvSpPr txBox="1">
            <a:spLocks/>
          </p:cNvSpPr>
          <p:nvPr/>
        </p:nvSpPr>
        <p:spPr>
          <a:xfrm>
            <a:off x="1840830" y="301784"/>
            <a:ext cx="5773118" cy="56057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Customer Communications</a:t>
            </a:r>
          </a:p>
        </p:txBody>
      </p:sp>
      <p:sp>
        <p:nvSpPr>
          <p:cNvPr id="10" name="Rectangle 9">
            <a:extLst>
              <a:ext uri="{FF2B5EF4-FFF2-40B4-BE49-F238E27FC236}">
                <a16:creationId xmlns:a16="http://schemas.microsoft.com/office/drawing/2014/main" id="{D0B2D52A-098F-45F4-8C48-35EFFBC59659}"/>
              </a:ext>
            </a:extLst>
          </p:cNvPr>
          <p:cNvSpPr/>
          <p:nvPr/>
        </p:nvSpPr>
        <p:spPr>
          <a:xfrm>
            <a:off x="564995" y="851210"/>
            <a:ext cx="795453" cy="11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generated with high confidence">
            <a:extLst>
              <a:ext uri="{FF2B5EF4-FFF2-40B4-BE49-F238E27FC236}">
                <a16:creationId xmlns:a16="http://schemas.microsoft.com/office/drawing/2014/main" id="{CA801820-995A-4A12-8FCE-08BEC3038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716" y="1091530"/>
            <a:ext cx="2449520" cy="24843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descr="A close up of a map&#10;&#10;Description generated with high confidence">
            <a:extLst>
              <a:ext uri="{FF2B5EF4-FFF2-40B4-BE49-F238E27FC236}">
                <a16:creationId xmlns:a16="http://schemas.microsoft.com/office/drawing/2014/main" id="{A2D3ABE1-975B-4786-BA91-124BF56BA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716" y="3706152"/>
            <a:ext cx="2450592" cy="2557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Picture 23" descr="A close up of a map&#10;&#10;Description generated with high confidence">
            <a:extLst>
              <a:ext uri="{FF2B5EF4-FFF2-40B4-BE49-F238E27FC236}">
                <a16:creationId xmlns:a16="http://schemas.microsoft.com/office/drawing/2014/main" id="{D50ED358-CBA4-4DDA-B0BF-4E4635CDA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764" y="1128598"/>
            <a:ext cx="2450592" cy="23980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Picture 25" descr="A close up of text on a white background&#10;&#10;Description generated with high confidence">
            <a:extLst>
              <a:ext uri="{FF2B5EF4-FFF2-40B4-BE49-F238E27FC236}">
                <a16:creationId xmlns:a16="http://schemas.microsoft.com/office/drawing/2014/main" id="{9B8C8759-420F-4FE8-9364-17114561B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830" y="3792868"/>
            <a:ext cx="2450592" cy="24707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930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0" y="1761201"/>
            <a:ext cx="7988418" cy="4188410"/>
          </a:xfrm>
        </p:spPr>
        <p:txBody>
          <a:bodyPr/>
          <a:lstStyle/>
          <a:p>
            <a:pPr marL="0" indent="0">
              <a:buNone/>
            </a:pPr>
            <a:r>
              <a:rPr lang="en-US" b="1" dirty="0">
                <a:latin typeface="Arial" panose="020B0604020202020204" pitchFamily="34" charset="0"/>
                <a:cs typeface="Arial" panose="020B0604020202020204" pitchFamily="34" charset="0"/>
                <a:hlinkClick r:id="rId2" action="ppaction://hlinkfile"/>
              </a:rPr>
              <a:t>Phase 3 A, B and C – Bid Option 1 will include the following</a:t>
            </a:r>
            <a:r>
              <a:rPr lang="en-US" b="1" dirty="0">
                <a:latin typeface="Arial" panose="020B0604020202020204" pitchFamily="34" charset="0"/>
                <a:cs typeface="Arial" panose="020B0604020202020204" pitchFamily="34" charset="0"/>
              </a:rPr>
              <a:t>:</a:t>
            </a:r>
          </a:p>
          <a:p>
            <a:pPr marL="341313" indent="-341313"/>
            <a:r>
              <a:rPr lang="en-US" sz="1800" dirty="0">
                <a:latin typeface="Arial" panose="020B0604020202020204" pitchFamily="34" charset="0"/>
                <a:cs typeface="Arial" panose="020B0604020202020204" pitchFamily="34" charset="0"/>
              </a:rPr>
              <a:t>A –	Rail Replacement and installation of two (2) 50-meter crossovers as 	specified in the contract documents.</a:t>
            </a:r>
          </a:p>
          <a:p>
            <a:r>
              <a:rPr lang="en-US" sz="1800" dirty="0">
                <a:latin typeface="Arial" panose="020B0604020202020204" pitchFamily="34" charset="0"/>
                <a:cs typeface="Arial" panose="020B0604020202020204" pitchFamily="34" charset="0"/>
              </a:rPr>
              <a:t>B – 	Intersecting Street Crossing Headers and Drainage improvements.</a:t>
            </a:r>
          </a:p>
          <a:p>
            <a:pPr>
              <a:tabLst>
                <a:tab pos="914400" algn="l"/>
                <a:tab pos="2460625" algn="l"/>
              </a:tabLst>
            </a:pPr>
            <a:r>
              <a:rPr lang="en-US" sz="1800" dirty="0">
                <a:latin typeface="Arial" panose="020B0604020202020204" pitchFamily="34" charset="0"/>
                <a:cs typeface="Arial" panose="020B0604020202020204" pitchFamily="34" charset="0"/>
              </a:rPr>
              <a:t>C – 	Bid Option 1 – Rail Replacement for the remainder of the CBD 			segment of the DART Light Rail Transit System as 		specified in the contract documents.</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2400" dirty="0"/>
          </a:p>
        </p:txBody>
      </p:sp>
      <p:sp>
        <p:nvSpPr>
          <p:cNvPr id="3" name="Title 2"/>
          <p:cNvSpPr>
            <a:spLocks noGrp="1"/>
          </p:cNvSpPr>
          <p:nvPr>
            <p:ph type="title"/>
          </p:nvPr>
        </p:nvSpPr>
        <p:spPr>
          <a:xfrm>
            <a:off x="636390" y="144643"/>
            <a:ext cx="8058150" cy="1169808"/>
          </a:xfrm>
        </p:spPr>
        <p:txBody>
          <a:bodyPr/>
          <a:lstStyle/>
          <a:p>
            <a:r>
              <a:rPr lang="en-US" b="1" dirty="0">
                <a:latin typeface="Arial" panose="020B0604020202020204" pitchFamily="34" charset="0"/>
                <a:cs typeface="Arial" panose="020B0604020202020204" pitchFamily="34" charset="0"/>
              </a:rPr>
              <a:t>Project Technical Overview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Replacement</a:t>
            </a:r>
          </a:p>
        </p:txBody>
      </p:sp>
      <p:sp>
        <p:nvSpPr>
          <p:cNvPr id="4" name="Rectangle 3">
            <a:extLst>
              <a:ext uri="{FF2B5EF4-FFF2-40B4-BE49-F238E27FC236}">
                <a16:creationId xmlns:a16="http://schemas.microsoft.com/office/drawing/2014/main" id="{1094D6B4-BD72-40C9-AF87-80BCA9C347A0}"/>
              </a:ext>
            </a:extLst>
          </p:cNvPr>
          <p:cNvSpPr/>
          <p:nvPr/>
        </p:nvSpPr>
        <p:spPr>
          <a:xfrm>
            <a:off x="978012" y="5037785"/>
            <a:ext cx="2853666" cy="261610"/>
          </a:xfrm>
          <a:prstGeom prst="rect">
            <a:avLst/>
          </a:prstGeom>
        </p:spPr>
        <p:txBody>
          <a:bodyPr wrap="none">
            <a:spAutoFit/>
          </a:bodyPr>
          <a:lstStyle/>
          <a:p>
            <a:r>
              <a:rPr lang="en-US" sz="1100" u="sng" dirty="0">
                <a:solidFill>
                  <a:srgbClr val="0563C1"/>
                </a:solidFill>
                <a:latin typeface="Calibri" panose="020F0502020204030204" pitchFamily="34" charset="0"/>
                <a:ea typeface="Calibri" panose="020F0502020204030204" pitchFamily="34" charset="0"/>
                <a:hlinkClick r:id="rId3"/>
              </a:rPr>
              <a:t>You Tube of DART Rail Replacement Dec 20-21</a:t>
            </a:r>
            <a:endParaRPr lang="en-US" dirty="0"/>
          </a:p>
        </p:txBody>
      </p:sp>
    </p:spTree>
    <p:extLst>
      <p:ext uri="{BB962C8B-B14F-4D97-AF65-F5344CB8AC3E}">
        <p14:creationId xmlns:p14="http://schemas.microsoft.com/office/powerpoint/2010/main" val="241744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a:normAutofit/>
          </a:bodyPr>
          <a:lstStyle/>
          <a:p>
            <a:r>
              <a:rPr lang="en-US" b="1" dirty="0">
                <a:latin typeface="Arial" panose="020B0604020202020204" pitchFamily="34" charset="0"/>
                <a:cs typeface="Arial" panose="020B0604020202020204" pitchFamily="34" charset="0"/>
              </a:rPr>
              <a:t>Questions</a:t>
            </a:r>
          </a:p>
        </p:txBody>
      </p:sp>
      <p:sp>
        <p:nvSpPr>
          <p:cNvPr id="2" name="Title 1"/>
          <p:cNvSpPr>
            <a:spLocks noGrp="1"/>
          </p:cNvSpPr>
          <p:nvPr>
            <p:ph type="ctrTitle" idx="4294967295"/>
          </p:nvPr>
        </p:nvSpPr>
        <p:spPr>
          <a:xfrm>
            <a:off x="4589463" y="465138"/>
            <a:ext cx="4554537" cy="1822450"/>
          </a:xfrm>
        </p:spPr>
        <p:txBody>
          <a:bodyPr>
            <a:noAutofit/>
          </a:bodyPr>
          <a:lstStyle/>
          <a:p>
            <a:br>
              <a:rPr lang="en-US" sz="5400" b="1" dirty="0">
                <a:solidFill>
                  <a:srgbClr val="002060"/>
                </a:solidFill>
              </a:rPr>
            </a:br>
            <a:br>
              <a:rPr lang="en-US" sz="5400" b="1" dirty="0">
                <a:solidFill>
                  <a:srgbClr val="002060"/>
                </a:solidFill>
              </a:rPr>
            </a:br>
            <a:br>
              <a:rPr lang="en-US" sz="5400" b="1" dirty="0">
                <a:solidFill>
                  <a:srgbClr val="002060"/>
                </a:solidFill>
              </a:rPr>
            </a:br>
            <a:endParaRPr lang="en-US" sz="5400" b="1" dirty="0">
              <a:solidFill>
                <a:srgbClr val="002060"/>
              </a:solidFill>
            </a:endParaRPr>
          </a:p>
        </p:txBody>
      </p:sp>
    </p:spTree>
    <p:extLst>
      <p:ext uri="{BB962C8B-B14F-4D97-AF65-F5344CB8AC3E}">
        <p14:creationId xmlns:p14="http://schemas.microsoft.com/office/powerpoint/2010/main" val="39592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0" y="1573823"/>
            <a:ext cx="7988418" cy="1160988"/>
          </a:xfrm>
        </p:spPr>
        <p:txBody>
          <a:bodyPr/>
          <a:lstStyle/>
          <a:p>
            <a:pPr marL="0" indent="0" algn="ctr">
              <a:buNone/>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Central Business District </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Transitway Mall</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Rail Replacement Project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latin typeface="+mn-lt"/>
            </a:endParaRPr>
          </a:p>
        </p:txBody>
      </p:sp>
      <p:sp>
        <p:nvSpPr>
          <p:cNvPr id="3" name="Title 2"/>
          <p:cNvSpPr>
            <a:spLocks noGrp="1"/>
          </p:cNvSpPr>
          <p:nvPr>
            <p:ph type="title"/>
          </p:nvPr>
        </p:nvSpPr>
        <p:spPr>
          <a:xfrm>
            <a:off x="542925" y="411660"/>
            <a:ext cx="8058150" cy="941208"/>
          </a:xfrm>
        </p:spPr>
        <p:txBody>
          <a:bodyPr/>
          <a:lstStyle/>
          <a:p>
            <a:r>
              <a:rPr lang="en-US" b="1" dirty="0">
                <a:latin typeface="Arial" panose="020B0604020202020204" pitchFamily="34" charset="0"/>
                <a:cs typeface="Arial" panose="020B0604020202020204" pitchFamily="34" charset="0"/>
              </a:rPr>
              <a:t>Project Technical Overview</a:t>
            </a:r>
          </a:p>
        </p:txBody>
      </p:sp>
      <p:pic>
        <p:nvPicPr>
          <p:cNvPr id="4" name="Picture 3">
            <a:extLst>
              <a:ext uri="{FF2B5EF4-FFF2-40B4-BE49-F238E27FC236}">
                <a16:creationId xmlns:a16="http://schemas.microsoft.com/office/drawing/2014/main" id="{3AAE5421-20C9-415C-AF49-D54DDA969AF4}"/>
              </a:ext>
            </a:extLst>
          </p:cNvPr>
          <p:cNvPicPr>
            <a:picLocks noChangeAspect="1"/>
          </p:cNvPicPr>
          <p:nvPr/>
        </p:nvPicPr>
        <p:blipFill>
          <a:blip r:embed="rId2"/>
          <a:stretch>
            <a:fillRect/>
          </a:stretch>
        </p:blipFill>
        <p:spPr>
          <a:xfrm>
            <a:off x="715806" y="3176721"/>
            <a:ext cx="7821846" cy="2450804"/>
          </a:xfrm>
          <a:prstGeom prst="rect">
            <a:avLst/>
          </a:prstGeom>
        </p:spPr>
      </p:pic>
    </p:spTree>
    <p:extLst>
      <p:ext uri="{BB962C8B-B14F-4D97-AF65-F5344CB8AC3E}">
        <p14:creationId xmlns:p14="http://schemas.microsoft.com/office/powerpoint/2010/main" val="285784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D9BF6A-C057-4FBC-B146-13F24DCA4076}"/>
              </a:ext>
            </a:extLst>
          </p:cNvPr>
          <p:cNvPicPr>
            <a:picLocks noGrp="1" noChangeAspect="1"/>
          </p:cNvPicPr>
          <p:nvPr>
            <p:ph sz="quarter" idx="10"/>
          </p:nvPr>
        </p:nvPicPr>
        <p:blipFill>
          <a:blip r:embed="rId2"/>
          <a:stretch>
            <a:fillRect/>
          </a:stretch>
        </p:blipFill>
        <p:spPr>
          <a:xfrm>
            <a:off x="643708" y="1743183"/>
            <a:ext cx="7864522" cy="4090771"/>
          </a:xfrm>
          <a:prstGeom prst="rect">
            <a:avLst/>
          </a:prstGeom>
        </p:spPr>
      </p:pic>
      <p:sp>
        <p:nvSpPr>
          <p:cNvPr id="3" name="Title 2"/>
          <p:cNvSpPr>
            <a:spLocks noGrp="1"/>
          </p:cNvSpPr>
          <p:nvPr>
            <p:ph type="title"/>
          </p:nvPr>
        </p:nvSpPr>
        <p:spPr>
          <a:xfrm>
            <a:off x="643708" y="0"/>
            <a:ext cx="8058150" cy="1439333"/>
          </a:xfrm>
        </p:spPr>
        <p:txBody>
          <a:bodyPr/>
          <a:lstStyle/>
          <a:p>
            <a:pPr lvl="0" defTabSz="457200">
              <a:lnSpc>
                <a:spcPct val="100000"/>
              </a:lnSpc>
              <a:defRPr/>
            </a:pPr>
            <a:r>
              <a:rPr lang="en-US" b="1" dirty="0">
                <a:latin typeface="Arial" panose="020B0604020202020204" pitchFamily="34" charset="0"/>
                <a:cs typeface="Arial" panose="020B0604020202020204" pitchFamily="34" charset="0"/>
              </a:rPr>
              <a:t>Project Technical Overview</a:t>
            </a:r>
            <a:r>
              <a:rPr lang="en-US" b="1" dirty="0">
                <a:solidFill>
                  <a:schemeClr val="bg2"/>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324162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0" y="1699404"/>
            <a:ext cx="7939807" cy="4250207"/>
          </a:xfrm>
        </p:spPr>
        <p:txBody>
          <a:bodyPr/>
          <a:lstStyle/>
          <a:p>
            <a:endParaRPr lang="en-US" sz="1400" i="1" dirty="0"/>
          </a:p>
          <a:p>
            <a:endParaRPr lang="en-US" sz="1400" i="1" dirty="0"/>
          </a:p>
          <a:p>
            <a:endParaRPr lang="en-US" sz="1400" i="1" dirty="0"/>
          </a:p>
          <a:p>
            <a:pPr marL="457200" lvl="1" indent="0">
              <a:buNone/>
            </a:pPr>
            <a:r>
              <a:rPr lang="en-US" sz="1100" i="1" dirty="0"/>
              <a:t>	</a:t>
            </a:r>
          </a:p>
          <a:p>
            <a:pPr lvl="1">
              <a:buFont typeface="Courier New" panose="02070309020205020404" pitchFamily="49" charset="0"/>
              <a:buChar char="o"/>
            </a:pPr>
            <a:endParaRPr lang="en-US" sz="1100" i="1" dirty="0"/>
          </a:p>
          <a:p>
            <a:pPr lvl="1">
              <a:buFont typeface="Courier New" panose="02070309020205020404" pitchFamily="49" charset="0"/>
              <a:buChar char="o"/>
            </a:pPr>
            <a:endParaRPr lang="en-US" sz="1600" i="1" dirty="0"/>
          </a:p>
          <a:p>
            <a:pPr lvl="1">
              <a:buFont typeface="Courier New" panose="02070309020205020404" pitchFamily="49" charset="0"/>
              <a:buChar char="o"/>
            </a:pPr>
            <a:endParaRPr lang="en-US" sz="2800" dirty="0"/>
          </a:p>
          <a:p>
            <a:pPr marL="0" indent="0">
              <a:buNone/>
            </a:pPr>
            <a:endParaRPr lang="en-US" dirty="0"/>
          </a:p>
        </p:txBody>
      </p:sp>
      <p:sp>
        <p:nvSpPr>
          <p:cNvPr id="3" name="Title 2"/>
          <p:cNvSpPr>
            <a:spLocks noGrp="1"/>
          </p:cNvSpPr>
          <p:nvPr>
            <p:ph type="title"/>
          </p:nvPr>
        </p:nvSpPr>
        <p:spPr>
          <a:xfrm>
            <a:off x="577218" y="0"/>
            <a:ext cx="8058150" cy="1439333"/>
          </a:xfrm>
        </p:spPr>
        <p:txBody>
          <a:bodyPr/>
          <a:lstStyle/>
          <a:p>
            <a:pPr lvl="0" defTabSz="457200">
              <a:lnSpc>
                <a:spcPct val="100000"/>
              </a:lnSpc>
              <a:defRPr/>
            </a:pP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Project Technical Overview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Background</a:t>
            </a:r>
          </a:p>
        </p:txBody>
      </p:sp>
      <p:pic>
        <p:nvPicPr>
          <p:cNvPr id="5" name="Picture 4">
            <a:extLst>
              <a:ext uri="{FF2B5EF4-FFF2-40B4-BE49-F238E27FC236}">
                <a16:creationId xmlns:a16="http://schemas.microsoft.com/office/drawing/2014/main" id="{FC176F1F-6C9E-43F0-B58C-E9C015FB533B}"/>
              </a:ext>
            </a:extLst>
          </p:cNvPr>
          <p:cNvPicPr>
            <a:picLocks noChangeAspect="1"/>
          </p:cNvPicPr>
          <p:nvPr/>
        </p:nvPicPr>
        <p:blipFill>
          <a:blip r:embed="rId2"/>
          <a:stretch>
            <a:fillRect/>
          </a:stretch>
        </p:blipFill>
        <p:spPr>
          <a:xfrm>
            <a:off x="480007" y="1843876"/>
            <a:ext cx="8096190" cy="3779848"/>
          </a:xfrm>
          <a:prstGeom prst="rect">
            <a:avLst/>
          </a:prstGeom>
        </p:spPr>
      </p:pic>
    </p:spTree>
    <p:extLst>
      <p:ext uri="{BB962C8B-B14F-4D97-AF65-F5344CB8AC3E}">
        <p14:creationId xmlns:p14="http://schemas.microsoft.com/office/powerpoint/2010/main" val="38404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7791" y="1646901"/>
            <a:ext cx="7988418" cy="4820754"/>
          </a:xfrm>
        </p:spPr>
        <p:txBody>
          <a:bodyPr/>
          <a:lstStyle/>
          <a:p>
            <a:pPr lvl="1" indent="-457200">
              <a:buSzPct val="150000"/>
              <a:buNone/>
            </a:pPr>
            <a:r>
              <a:rPr lang="en-US" b="1" dirty="0">
                <a:latin typeface="Arial" panose="020B0604020202020204" pitchFamily="34" charset="0"/>
                <a:cs typeface="Arial" panose="020B0604020202020204" pitchFamily="34" charset="0"/>
              </a:rPr>
              <a:t>Narrow gage</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Train truck “hunting” in standard gage territory</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Requires custom wheel profile to minimize hunting</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Increases wear on rail &amp; tire</a:t>
            </a:r>
          </a:p>
          <a:p>
            <a:pPr marL="746125" lvl="2" indent="-401638">
              <a:buSzPct val="150000"/>
              <a:buFont typeface="Arial" pitchFamily="34" charset="0"/>
              <a:buChar char="•"/>
            </a:pPr>
            <a:endParaRPr lang="en-US" sz="1800" dirty="0">
              <a:latin typeface="Arial" panose="020B0604020202020204" pitchFamily="34" charset="0"/>
              <a:cs typeface="Arial" panose="020B0604020202020204" pitchFamily="34" charset="0"/>
            </a:endParaRPr>
          </a:p>
          <a:p>
            <a:pPr marL="0" lvl="1">
              <a:buSzPct val="150000"/>
              <a:buNone/>
            </a:pPr>
            <a:r>
              <a:rPr lang="en-US" b="1" dirty="0">
                <a:latin typeface="Arial" panose="020B0604020202020204" pitchFamily="34" charset="0"/>
                <a:cs typeface="Arial" panose="020B0604020202020204" pitchFamily="34" charset="0"/>
              </a:rPr>
              <a:t>     Rail Grinding</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Inability to grind girder rail until recently</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Surface corrugation and profile</a:t>
            </a:r>
          </a:p>
          <a:p>
            <a:pPr marL="746125" lvl="2" indent="-401638">
              <a:buSzPct val="150000"/>
              <a:buFont typeface="Arial" pitchFamily="34" charset="0"/>
              <a:buChar char="•"/>
            </a:pPr>
            <a:endParaRPr lang="en-US" sz="1800" dirty="0">
              <a:latin typeface="Arial" panose="020B0604020202020204" pitchFamily="34" charset="0"/>
              <a:cs typeface="Arial" panose="020B0604020202020204" pitchFamily="34" charset="0"/>
            </a:endParaRPr>
          </a:p>
          <a:p>
            <a:pPr marL="0" lvl="1">
              <a:buSzPct val="150000"/>
              <a:buNone/>
            </a:pPr>
            <a:r>
              <a:rPr lang="en-US" b="1" dirty="0">
                <a:latin typeface="Arial" panose="020B0604020202020204" pitchFamily="34" charset="0"/>
                <a:cs typeface="Arial" panose="020B0604020202020204" pitchFamily="34" charset="0"/>
              </a:rPr>
              <a:t>     Rail Wear</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Inability to measure rail profile until recently</a:t>
            </a:r>
          </a:p>
          <a:p>
            <a:pPr marL="746125" lvl="2" indent="-401638">
              <a:buSzPct val="150000"/>
              <a:buFont typeface="Arial" pitchFamily="34" charset="0"/>
              <a:buChar char="•"/>
            </a:pPr>
            <a:r>
              <a:rPr lang="en-US" sz="1800" dirty="0">
                <a:latin typeface="Arial" panose="020B0604020202020204" pitchFamily="34" charset="0"/>
                <a:cs typeface="Arial" panose="020B0604020202020204" pitchFamily="34" charset="0"/>
              </a:rPr>
              <a:t>Rail hardness too soft from single rolling during forging</a:t>
            </a:r>
          </a:p>
          <a:p>
            <a:pPr marL="0" indent="0">
              <a:buNone/>
            </a:pPr>
            <a:endParaRPr lang="en-US" dirty="0"/>
          </a:p>
        </p:txBody>
      </p:sp>
      <p:sp>
        <p:nvSpPr>
          <p:cNvPr id="3" name="Title 2"/>
          <p:cNvSpPr>
            <a:spLocks noGrp="1"/>
          </p:cNvSpPr>
          <p:nvPr>
            <p:ph type="title"/>
          </p:nvPr>
        </p:nvSpPr>
        <p:spPr>
          <a:xfrm>
            <a:off x="542925" y="116067"/>
            <a:ext cx="8058150" cy="1179333"/>
          </a:xfrm>
        </p:spPr>
        <p:txBody>
          <a:bodyPr/>
          <a:lstStyle/>
          <a:p>
            <a:br>
              <a:rPr lang="en-US" dirty="0"/>
            </a:br>
            <a:r>
              <a:rPr lang="en-US" b="1" dirty="0">
                <a:latin typeface="Arial" panose="020B0604020202020204" pitchFamily="34" charset="0"/>
                <a:cs typeface="Arial" panose="020B0604020202020204" pitchFamily="34" charset="0"/>
              </a:rPr>
              <a:t>Project Technical Overview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Historical Background</a:t>
            </a:r>
          </a:p>
        </p:txBody>
      </p:sp>
    </p:spTree>
    <p:extLst>
      <p:ext uri="{BB962C8B-B14F-4D97-AF65-F5344CB8AC3E}">
        <p14:creationId xmlns:p14="http://schemas.microsoft.com/office/powerpoint/2010/main" val="77790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D9E447-A298-4629-B972-18BDEFD9F93D}"/>
              </a:ext>
            </a:extLst>
          </p:cNvPr>
          <p:cNvPicPr>
            <a:picLocks noGrp="1" noChangeAspect="1"/>
          </p:cNvPicPr>
          <p:nvPr>
            <p:ph sz="quarter" idx="10"/>
          </p:nvPr>
        </p:nvPicPr>
        <p:blipFill>
          <a:blip r:embed="rId2"/>
          <a:stretch>
            <a:fillRect/>
          </a:stretch>
        </p:blipFill>
        <p:spPr>
          <a:xfrm>
            <a:off x="528742" y="1794094"/>
            <a:ext cx="3707493" cy="4189412"/>
          </a:xfrm>
          <a:prstGeom prst="rect">
            <a:avLst/>
          </a:prstGeom>
        </p:spPr>
      </p:pic>
      <p:sp>
        <p:nvSpPr>
          <p:cNvPr id="3" name="Title 2"/>
          <p:cNvSpPr>
            <a:spLocks noGrp="1"/>
          </p:cNvSpPr>
          <p:nvPr>
            <p:ph type="title"/>
          </p:nvPr>
        </p:nvSpPr>
        <p:spPr>
          <a:xfrm>
            <a:off x="528742" y="180976"/>
            <a:ext cx="8058150" cy="1143000"/>
          </a:xfrm>
        </p:spPr>
        <p:txBody>
          <a:bodyPr/>
          <a:lstStyle/>
          <a:p>
            <a:r>
              <a:rPr lang="en-US" b="1" dirty="0">
                <a:latin typeface="Arial" panose="020B0604020202020204" pitchFamily="34" charset="0"/>
                <a:cs typeface="Arial" panose="020B0604020202020204" pitchFamily="34" charset="0"/>
              </a:rPr>
              <a:t>Project Technical Overview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Recent Experiences</a:t>
            </a:r>
          </a:p>
        </p:txBody>
      </p:sp>
      <p:pic>
        <p:nvPicPr>
          <p:cNvPr id="6" name="Picture 5">
            <a:extLst>
              <a:ext uri="{FF2B5EF4-FFF2-40B4-BE49-F238E27FC236}">
                <a16:creationId xmlns:a16="http://schemas.microsoft.com/office/drawing/2014/main" id="{6E628FC1-21AD-43C9-8948-02BE72CF4723}"/>
              </a:ext>
            </a:extLst>
          </p:cNvPr>
          <p:cNvPicPr>
            <a:picLocks noChangeAspect="1"/>
          </p:cNvPicPr>
          <p:nvPr/>
        </p:nvPicPr>
        <p:blipFill>
          <a:blip r:embed="rId3"/>
          <a:stretch>
            <a:fillRect/>
          </a:stretch>
        </p:blipFill>
        <p:spPr>
          <a:xfrm>
            <a:off x="4500101" y="1986515"/>
            <a:ext cx="4115157" cy="3170195"/>
          </a:xfrm>
          <a:prstGeom prst="rect">
            <a:avLst/>
          </a:prstGeom>
        </p:spPr>
      </p:pic>
    </p:spTree>
    <p:extLst>
      <p:ext uri="{BB962C8B-B14F-4D97-AF65-F5344CB8AC3E}">
        <p14:creationId xmlns:p14="http://schemas.microsoft.com/office/powerpoint/2010/main" val="176527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28650" y="1780251"/>
            <a:ext cx="7996157" cy="4188410"/>
          </a:xfrm>
        </p:spPr>
        <p:txBody>
          <a:bodyPr/>
          <a:lstStyle/>
          <a:p>
            <a:pPr marL="0" indent="0">
              <a:buNone/>
            </a:pPr>
            <a:r>
              <a:rPr lang="en-US" b="1" dirty="0">
                <a:latin typeface="Arial" panose="020B0604020202020204" pitchFamily="34" charset="0"/>
                <a:cs typeface="Arial" panose="020B0604020202020204" pitchFamily="34" charset="0"/>
              </a:rPr>
              <a:t>Findings</a:t>
            </a:r>
          </a:p>
          <a:p>
            <a:r>
              <a:rPr lang="en-US" sz="1800" dirty="0">
                <a:latin typeface="Arial" panose="020B0604020202020204" pitchFamily="34" charset="0"/>
                <a:cs typeface="Arial" panose="020B0604020202020204" pitchFamily="34" charset="0"/>
              </a:rPr>
              <a:t>No erosion of track bed</a:t>
            </a:r>
          </a:p>
          <a:p>
            <a:r>
              <a:rPr lang="en-US" sz="1800" dirty="0">
                <a:latin typeface="Arial" panose="020B0604020202020204" pitchFamily="34" charset="0"/>
                <a:cs typeface="Arial" panose="020B0604020202020204" pitchFamily="34" charset="0"/>
              </a:rPr>
              <a:t>No major degradation of track drainage system</a:t>
            </a:r>
          </a:p>
          <a:p>
            <a:r>
              <a:rPr lang="en-US" sz="1800" dirty="0">
                <a:latin typeface="Arial" panose="020B0604020202020204" pitchFamily="34" charset="0"/>
                <a:cs typeface="Arial" panose="020B0604020202020204" pitchFamily="34" charset="0"/>
              </a:rPr>
              <a:t>No degradation of icoset insulation material</a:t>
            </a:r>
          </a:p>
          <a:p>
            <a:r>
              <a:rPr lang="en-US" sz="1800" dirty="0">
                <a:latin typeface="Arial" panose="020B0604020202020204" pitchFamily="34" charset="0"/>
                <a:cs typeface="Arial" panose="020B0604020202020204" pitchFamily="34" charset="0"/>
              </a:rPr>
              <a:t>Excessive rail wear in some locations: Curves, wheel flanges riding on rail guard</a:t>
            </a:r>
          </a:p>
          <a:p>
            <a:r>
              <a:rPr lang="en-US" sz="1800" dirty="0">
                <a:latin typeface="Arial" panose="020B0604020202020204" pitchFamily="34" charset="0"/>
                <a:cs typeface="Arial" panose="020B0604020202020204" pitchFamily="34" charset="0"/>
              </a:rPr>
              <a:t>Girder rail severely worn</a:t>
            </a:r>
          </a:p>
          <a:p>
            <a:pPr marL="0" indent="0">
              <a:buNone/>
            </a:pPr>
            <a:endParaRPr lang="en-US" sz="2400" dirty="0"/>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Project Technical Overview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Inspection Results</a:t>
            </a:r>
          </a:p>
        </p:txBody>
      </p:sp>
    </p:spTree>
    <p:extLst>
      <p:ext uri="{BB962C8B-B14F-4D97-AF65-F5344CB8AC3E}">
        <p14:creationId xmlns:p14="http://schemas.microsoft.com/office/powerpoint/2010/main" val="69519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82B52D-CE95-42E8-9B54-3C89E697F0A2}"/>
              </a:ext>
            </a:extLst>
          </p:cNvPr>
          <p:cNvPicPr>
            <a:picLocks noGrp="1" noChangeAspect="1"/>
          </p:cNvPicPr>
          <p:nvPr>
            <p:ph sz="quarter" idx="10"/>
          </p:nvPr>
        </p:nvPicPr>
        <p:blipFill>
          <a:blip r:embed="rId2"/>
          <a:stretch>
            <a:fillRect/>
          </a:stretch>
        </p:blipFill>
        <p:spPr>
          <a:xfrm>
            <a:off x="573881" y="1885930"/>
            <a:ext cx="7996237" cy="3309978"/>
          </a:xfrm>
          <a:prstGeom prst="rect">
            <a:avLst/>
          </a:prstGeom>
        </p:spPr>
      </p:pic>
      <p:sp>
        <p:nvSpPr>
          <p:cNvPr id="3" name="Title 2"/>
          <p:cNvSpPr>
            <a:spLocks noGrp="1"/>
          </p:cNvSpPr>
          <p:nvPr>
            <p:ph type="title"/>
          </p:nvPr>
        </p:nvSpPr>
        <p:spPr>
          <a:xfrm>
            <a:off x="636588" y="606584"/>
            <a:ext cx="8058150" cy="741183"/>
          </a:xfrm>
        </p:spPr>
        <p:txBody>
          <a:bodyPr/>
          <a:lstStyle/>
          <a:p>
            <a:r>
              <a:rPr lang="en-US" b="1" dirty="0">
                <a:latin typeface="Arial" panose="020B0604020202020204" pitchFamily="34" charset="0"/>
                <a:cs typeface="Arial" panose="020B0604020202020204" pitchFamily="34" charset="0"/>
              </a:rPr>
              <a:t>Project Technical Overview</a:t>
            </a:r>
          </a:p>
        </p:txBody>
      </p:sp>
    </p:spTree>
    <p:extLst>
      <p:ext uri="{BB962C8B-B14F-4D97-AF65-F5344CB8AC3E}">
        <p14:creationId xmlns:p14="http://schemas.microsoft.com/office/powerpoint/2010/main" val="20619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BF0BA6C-CDCF-45F6-8780-00621EA4BCA3}"/>
              </a:ext>
            </a:extLst>
          </p:cNvPr>
          <p:cNvSpPr txBox="1">
            <a:spLocks/>
          </p:cNvSpPr>
          <p:nvPr/>
        </p:nvSpPr>
        <p:spPr>
          <a:xfrm>
            <a:off x="1988131" y="342672"/>
            <a:ext cx="5743382" cy="56057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Customer Communications</a:t>
            </a:r>
          </a:p>
        </p:txBody>
      </p:sp>
      <p:sp>
        <p:nvSpPr>
          <p:cNvPr id="10" name="Rectangle 9">
            <a:extLst>
              <a:ext uri="{FF2B5EF4-FFF2-40B4-BE49-F238E27FC236}">
                <a16:creationId xmlns:a16="http://schemas.microsoft.com/office/drawing/2014/main" id="{D0B2D52A-098F-45F4-8C48-35EFFBC59659}"/>
              </a:ext>
            </a:extLst>
          </p:cNvPr>
          <p:cNvSpPr/>
          <p:nvPr/>
        </p:nvSpPr>
        <p:spPr>
          <a:xfrm>
            <a:off x="564995" y="851210"/>
            <a:ext cx="795453" cy="11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map&#10;&#10;Description generated with very high confidence">
            <a:extLst>
              <a:ext uri="{FF2B5EF4-FFF2-40B4-BE49-F238E27FC236}">
                <a16:creationId xmlns:a16="http://schemas.microsoft.com/office/drawing/2014/main" id="{D0BAC390-B7DE-47F9-9B2D-45159765F861}"/>
              </a:ext>
            </a:extLst>
          </p:cNvPr>
          <p:cNvPicPr>
            <a:picLocks noChangeAspect="1"/>
          </p:cNvPicPr>
          <p:nvPr/>
        </p:nvPicPr>
        <p:blipFill rotWithShape="1">
          <a:blip r:embed="rId2">
            <a:extLst>
              <a:ext uri="{28A0092B-C50C-407E-A947-70E740481C1C}">
                <a14:useLocalDpi xmlns:a14="http://schemas.microsoft.com/office/drawing/2010/main" val="0"/>
              </a:ext>
            </a:extLst>
          </a:blip>
          <a:srcRect l="1380"/>
          <a:stretch/>
        </p:blipFill>
        <p:spPr>
          <a:xfrm>
            <a:off x="564995" y="1151491"/>
            <a:ext cx="8271522" cy="4555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5165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16416</TotalTime>
  <Words>166</Words>
  <Application>Microsoft Office PowerPoint</Application>
  <PresentationFormat>On-screen Show (4:3)</PresentationFormat>
  <Paragraphs>48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DART Central Business District Rail Replacement </vt:lpstr>
      <vt:lpstr>Project Technical Overview</vt:lpstr>
      <vt:lpstr>Project Technical Overview Background</vt:lpstr>
      <vt:lpstr> Project Technical Overview Background</vt:lpstr>
      <vt:lpstr> Project Technical Overview Historical Background</vt:lpstr>
      <vt:lpstr>Project Technical Overview Recent Experiences</vt:lpstr>
      <vt:lpstr>Project Technical Overview Inspection Results</vt:lpstr>
      <vt:lpstr>Project Technical Overview</vt:lpstr>
      <vt:lpstr>PowerPoint Presentation</vt:lpstr>
      <vt:lpstr>PowerPoint Presentation</vt:lpstr>
      <vt:lpstr>Project Technical Overview Replacement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 Benavidez</dc:creator>
  <cp:lastModifiedBy>Gail Cook</cp:lastModifiedBy>
  <cp:revision>134</cp:revision>
  <cp:lastPrinted>2018-03-14T20:05:14Z</cp:lastPrinted>
  <dcterms:created xsi:type="dcterms:W3CDTF">2017-01-27T19:55:08Z</dcterms:created>
  <dcterms:modified xsi:type="dcterms:W3CDTF">2019-04-26T15:27:24Z</dcterms:modified>
</cp:coreProperties>
</file>