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2" r:id="rId1"/>
  </p:sldMasterIdLst>
  <p:notesMasterIdLst>
    <p:notesMasterId r:id="rId22"/>
  </p:notesMasterIdLst>
  <p:sldIdLst>
    <p:sldId id="256" r:id="rId2"/>
    <p:sldId id="299" r:id="rId3"/>
    <p:sldId id="300" r:id="rId4"/>
    <p:sldId id="291" r:id="rId5"/>
    <p:sldId id="273" r:id="rId6"/>
    <p:sldId id="323" r:id="rId7"/>
    <p:sldId id="326" r:id="rId8"/>
    <p:sldId id="315" r:id="rId9"/>
    <p:sldId id="296" r:id="rId10"/>
    <p:sldId id="318" r:id="rId11"/>
    <p:sldId id="316" r:id="rId12"/>
    <p:sldId id="320" r:id="rId13"/>
    <p:sldId id="301" r:id="rId14"/>
    <p:sldId id="302" r:id="rId15"/>
    <p:sldId id="285" r:id="rId16"/>
    <p:sldId id="324" r:id="rId17"/>
    <p:sldId id="304" r:id="rId18"/>
    <p:sldId id="286" r:id="rId19"/>
    <p:sldId id="305" r:id="rId20"/>
    <p:sldId id="325" r:id="rId21"/>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5pPr>
    <a:lvl6pPr marL="2286000" algn="l" defTabSz="914400" rtl="0" eaLnBrk="1" latinLnBrk="0" hangingPunct="1">
      <a:defRPr kern="1200">
        <a:solidFill>
          <a:schemeClr val="tx1"/>
        </a:solidFill>
        <a:latin typeface="Palatino Linotype" panose="02040502050505030304" pitchFamily="18" charset="0"/>
        <a:ea typeface="+mn-ea"/>
        <a:cs typeface="+mn-cs"/>
      </a:defRPr>
    </a:lvl6pPr>
    <a:lvl7pPr marL="2743200" algn="l" defTabSz="914400" rtl="0" eaLnBrk="1" latinLnBrk="0" hangingPunct="1">
      <a:defRPr kern="1200">
        <a:solidFill>
          <a:schemeClr val="tx1"/>
        </a:solidFill>
        <a:latin typeface="Palatino Linotype" panose="02040502050505030304" pitchFamily="18" charset="0"/>
        <a:ea typeface="+mn-ea"/>
        <a:cs typeface="+mn-cs"/>
      </a:defRPr>
    </a:lvl7pPr>
    <a:lvl8pPr marL="3200400" algn="l" defTabSz="914400" rtl="0" eaLnBrk="1" latinLnBrk="0" hangingPunct="1">
      <a:defRPr kern="1200">
        <a:solidFill>
          <a:schemeClr val="tx1"/>
        </a:solidFill>
        <a:latin typeface="Palatino Linotype" panose="02040502050505030304" pitchFamily="18" charset="0"/>
        <a:ea typeface="+mn-ea"/>
        <a:cs typeface="+mn-cs"/>
      </a:defRPr>
    </a:lvl8pPr>
    <a:lvl9pPr marL="3657600" algn="l" defTabSz="914400" rtl="0" eaLnBrk="1" latinLnBrk="0" hangingPunct="1">
      <a:defRPr kern="1200">
        <a:solidFill>
          <a:schemeClr val="tx1"/>
        </a:solidFill>
        <a:latin typeface="Palatino Linotype" panose="02040502050505030304" pitchFamily="18" charset="0"/>
        <a:ea typeface="+mn-ea"/>
        <a:cs typeface="+mn-cs"/>
      </a:defRPr>
    </a:lvl9pPr>
  </p:defaultTextStyle>
  <p:extLst>
    <p:ext uri="{EFAFB233-063F-42B5-8137-9DF3F51BA10A}">
      <p15:sldGuideLst xmlns:p15="http://schemas.microsoft.com/office/powerpoint/2012/main">
        <p15:guide id="1" orient="horz" pos="2664" userDrawn="1">
          <p15:clr>
            <a:srgbClr val="A4A3A4"/>
          </p15:clr>
        </p15:guide>
        <p15:guide id="2" pos="585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B2CDE6"/>
    <a:srgbClr val="009051"/>
    <a:srgbClr val="F3D4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2"/>
    <p:restoredTop sz="86371"/>
  </p:normalViewPr>
  <p:slideViewPr>
    <p:cSldViewPr snapToGrid="0" snapToObjects="1">
      <p:cViewPr varScale="1">
        <p:scale>
          <a:sx n="79" d="100"/>
          <a:sy n="79" d="100"/>
        </p:scale>
        <p:origin x="224" y="576"/>
      </p:cViewPr>
      <p:guideLst>
        <p:guide orient="horz" pos="2664"/>
        <p:guide pos="5856"/>
      </p:guideLst>
    </p:cSldViewPr>
  </p:slideViewPr>
  <p:outlineViewPr>
    <p:cViewPr>
      <p:scale>
        <a:sx n="33" d="100"/>
        <a:sy n="33" d="100"/>
      </p:scale>
      <p:origin x="0" y="-51688"/>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p:scale>
          <a:sx n="110" d="100"/>
          <a:sy n="110" d="100"/>
        </p:scale>
        <p:origin x="5312" y="5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8BE90-FC22-FA45-B3F7-01FF8911D7AD}" type="datetimeFigureOut">
              <a:rPr lang="en-US" smtClean="0"/>
              <a:t>8/7/19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52172-BBF3-5747-B509-32EA33144C39}" type="slidenum">
              <a:rPr lang="en-US" smtClean="0"/>
              <a:t>‹#›</a:t>
            </a:fld>
            <a:endParaRPr lang="en-US"/>
          </a:p>
        </p:txBody>
      </p:sp>
    </p:spTree>
    <p:extLst>
      <p:ext uri="{BB962C8B-B14F-4D97-AF65-F5344CB8AC3E}">
        <p14:creationId xmlns:p14="http://schemas.microsoft.com/office/powerpoint/2010/main" val="4008458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352172-BBF3-5747-B509-32EA33144C39}" type="slidenum">
              <a:rPr lang="en-US" smtClean="0"/>
              <a:t>2</a:t>
            </a:fld>
            <a:endParaRPr lang="en-US"/>
          </a:p>
        </p:txBody>
      </p:sp>
    </p:spTree>
    <p:extLst>
      <p:ext uri="{BB962C8B-B14F-4D97-AF65-F5344CB8AC3E}">
        <p14:creationId xmlns:p14="http://schemas.microsoft.com/office/powerpoint/2010/main" val="140803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organization may have a preferred practice for evaluating options. If that is the case, follow that standard. If you are not sure ask your supervisor or your MAX Facilitator. </a:t>
            </a:r>
          </a:p>
          <a:p>
            <a:endParaRPr lang="en-US" dirty="0"/>
          </a:p>
          <a:p>
            <a:r>
              <a:rPr lang="en-US" dirty="0"/>
              <a:t>If not, select a process that is consistent with the magnitude of the project. </a:t>
            </a:r>
          </a:p>
        </p:txBody>
      </p:sp>
      <p:sp>
        <p:nvSpPr>
          <p:cNvPr id="4" name="Slide Number Placeholder 3"/>
          <p:cNvSpPr>
            <a:spLocks noGrp="1"/>
          </p:cNvSpPr>
          <p:nvPr>
            <p:ph type="sldNum" sz="quarter" idx="5"/>
          </p:nvPr>
        </p:nvSpPr>
        <p:spPr/>
        <p:txBody>
          <a:bodyPr/>
          <a:lstStyle/>
          <a:p>
            <a:fld id="{DFD25E68-3926-2D41-A40A-7E6DB746F35F}" type="slidenum">
              <a:rPr lang="en-US" smtClean="0"/>
              <a:t>11</a:t>
            </a:fld>
            <a:endParaRPr lang="en-US" dirty="0"/>
          </a:p>
        </p:txBody>
      </p:sp>
    </p:spTree>
    <p:extLst>
      <p:ext uri="{BB962C8B-B14F-4D97-AF65-F5344CB8AC3E}">
        <p14:creationId xmlns:p14="http://schemas.microsoft.com/office/powerpoint/2010/main" val="3873814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explain why this option is preferred over all others, you must also explain how this option addresses the </a:t>
            </a:r>
            <a:r>
              <a:rPr lang="en-US" dirty="0" err="1"/>
              <a:t>proble</a:t>
            </a:r>
            <a:r>
              <a:rPr lang="en-US" dirty="0"/>
              <a:t> ad is consistent with your desired outcome. </a:t>
            </a:r>
          </a:p>
        </p:txBody>
      </p:sp>
      <p:sp>
        <p:nvSpPr>
          <p:cNvPr id="4" name="Slide Number Placeholder 3"/>
          <p:cNvSpPr>
            <a:spLocks noGrp="1"/>
          </p:cNvSpPr>
          <p:nvPr>
            <p:ph type="sldNum" sz="quarter" idx="5"/>
          </p:nvPr>
        </p:nvSpPr>
        <p:spPr/>
        <p:txBody>
          <a:bodyPr/>
          <a:lstStyle/>
          <a:p>
            <a:fld id="{F3352172-BBF3-5747-B509-32EA33144C39}" type="slidenum">
              <a:rPr lang="en-US" smtClean="0"/>
              <a:t>12</a:t>
            </a:fld>
            <a:endParaRPr lang="en-US"/>
          </a:p>
        </p:txBody>
      </p:sp>
    </p:spTree>
    <p:extLst>
      <p:ext uri="{BB962C8B-B14F-4D97-AF65-F5344CB8AC3E}">
        <p14:creationId xmlns:p14="http://schemas.microsoft.com/office/powerpoint/2010/main" val="2017863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352172-BBF3-5747-B509-32EA33144C39}" type="slidenum">
              <a:rPr lang="en-US" smtClean="0"/>
              <a:t>15</a:t>
            </a:fld>
            <a:endParaRPr lang="en-US"/>
          </a:p>
        </p:txBody>
      </p:sp>
    </p:spTree>
    <p:extLst>
      <p:ext uri="{BB962C8B-B14F-4D97-AF65-F5344CB8AC3E}">
        <p14:creationId xmlns:p14="http://schemas.microsoft.com/office/powerpoint/2010/main" val="4068514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352172-BBF3-5747-B509-32EA33144C39}" type="slidenum">
              <a:rPr lang="en-US" smtClean="0"/>
              <a:t>16</a:t>
            </a:fld>
            <a:endParaRPr lang="en-US"/>
          </a:p>
        </p:txBody>
      </p:sp>
    </p:spTree>
    <p:extLst>
      <p:ext uri="{BB962C8B-B14F-4D97-AF65-F5344CB8AC3E}">
        <p14:creationId xmlns:p14="http://schemas.microsoft.com/office/powerpoint/2010/main" val="1550719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52172-BBF3-5747-B509-32EA33144C39}" type="slidenum">
              <a:rPr lang="en-US" smtClean="0"/>
              <a:t>17</a:t>
            </a:fld>
            <a:endParaRPr lang="en-US"/>
          </a:p>
        </p:txBody>
      </p:sp>
    </p:spTree>
    <p:extLst>
      <p:ext uri="{BB962C8B-B14F-4D97-AF65-F5344CB8AC3E}">
        <p14:creationId xmlns:p14="http://schemas.microsoft.com/office/powerpoint/2010/main" val="711634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352172-BBF3-5747-B509-32EA33144C39}" type="slidenum">
              <a:rPr lang="en-US" smtClean="0"/>
              <a:t>3</a:t>
            </a:fld>
            <a:endParaRPr lang="en-US"/>
          </a:p>
        </p:txBody>
      </p:sp>
    </p:spTree>
    <p:extLst>
      <p:ext uri="{BB962C8B-B14F-4D97-AF65-F5344CB8AC3E}">
        <p14:creationId xmlns:p14="http://schemas.microsoft.com/office/powerpoint/2010/main" val="395501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as much information as you can for all options that you encounter. You may not know all the assumptions when you start, Maybe a good question for your BPIE, your BPIE will be a good resource having possibly evaluated options to solve this problem in the past. </a:t>
            </a:r>
          </a:p>
          <a:p>
            <a:pPr marL="171450" indent="-171450">
              <a:buFont typeface="Arial" panose="020B0604020202020204" pitchFamily="34" charset="0"/>
              <a:buChar char="•"/>
            </a:pPr>
            <a:r>
              <a:rPr lang="en-US" dirty="0">
                <a:solidFill>
                  <a:srgbClr val="FF9300"/>
                </a:solidFill>
              </a:rPr>
              <a:t>Critical assumptions are facts or characteristics that must be true in the real world for your case to be successful. Also consider constraints/limitations – budget resources, scope, quality, schedule, risk</a:t>
            </a:r>
          </a:p>
          <a:p>
            <a:endParaRPr lang="en-US" dirty="0">
              <a:solidFill>
                <a:srgbClr val="FF9300"/>
              </a:solidFill>
            </a:endParaRPr>
          </a:p>
          <a:p>
            <a:pPr marL="285750" indent="-285750">
              <a:buFont typeface="Arial" panose="020B0604020202020204" pitchFamily="34" charset="0"/>
              <a:buChar char="•"/>
            </a:pPr>
            <a:r>
              <a:rPr lang="en-US" dirty="0"/>
              <a:t>Required resources include not just the resources once the recommended solution is implemented, but also the resources to implement the recommendation. </a:t>
            </a:r>
          </a:p>
          <a:p>
            <a:pPr marL="285750" indent="-285750">
              <a:buFont typeface="Arial" panose="020B0604020202020204" pitchFamily="34" charset="0"/>
              <a:buChar char="•"/>
            </a:pPr>
            <a:r>
              <a:rPr lang="en-US" dirty="0"/>
              <a:t>Organizational capability should clearly designate any obstacles to implementing or managing a particular solution. </a:t>
            </a:r>
          </a:p>
          <a:p>
            <a:pPr marL="285750" indent="-285750">
              <a:buFont typeface="Arial" panose="020B0604020202020204" pitchFamily="34" charset="0"/>
              <a:buChar char="•"/>
            </a:pPr>
            <a:r>
              <a:rPr lang="en-US" dirty="0"/>
              <a:t>Key interdependencies details whether there are other projects that must be completed before moving forward with your recommended solution. If you have to upgrade all computers before implementing a new database management system, there is a risk to expending funds on a new system if you can’t fund or schedule a hardware replacement. </a:t>
            </a:r>
          </a:p>
          <a:p>
            <a:pPr marL="285750" indent="-285750">
              <a:buFont typeface="Arial" panose="020B0604020202020204" pitchFamily="34" charset="0"/>
              <a:buChar char="•"/>
            </a:pPr>
            <a:r>
              <a:rPr lang="en-US" dirty="0"/>
              <a:t>Knowing the areas impacted is also a way of identifying key stakeholders, who might champion the project, who might block it</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a:t>Document as much detail as you can obtain about the options</a:t>
            </a:r>
          </a:p>
          <a:p>
            <a:endParaRPr lang="en-US" dirty="0"/>
          </a:p>
        </p:txBody>
      </p:sp>
      <p:sp>
        <p:nvSpPr>
          <p:cNvPr id="4" name="Slide Number Placeholder 3"/>
          <p:cNvSpPr>
            <a:spLocks noGrp="1"/>
          </p:cNvSpPr>
          <p:nvPr>
            <p:ph type="sldNum" sz="quarter" idx="5"/>
          </p:nvPr>
        </p:nvSpPr>
        <p:spPr/>
        <p:txBody>
          <a:bodyPr/>
          <a:lstStyle/>
          <a:p>
            <a:fld id="{DFD25E68-3926-2D41-A40A-7E6DB746F35F}" type="slidenum">
              <a:rPr lang="en-US" smtClean="0"/>
              <a:t>4</a:t>
            </a:fld>
            <a:endParaRPr lang="en-US" dirty="0"/>
          </a:p>
        </p:txBody>
      </p:sp>
    </p:spTree>
    <p:extLst>
      <p:ext uri="{BB962C8B-B14F-4D97-AF65-F5344CB8AC3E}">
        <p14:creationId xmlns:p14="http://schemas.microsoft.com/office/powerpoint/2010/main" val="3638440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352172-BBF3-5747-B509-32EA33144C39}" type="slidenum">
              <a:rPr lang="en-US" smtClean="0"/>
              <a:t>5</a:t>
            </a:fld>
            <a:endParaRPr lang="en-US"/>
          </a:p>
        </p:txBody>
      </p:sp>
    </p:spTree>
    <p:extLst>
      <p:ext uri="{BB962C8B-B14F-4D97-AF65-F5344CB8AC3E}">
        <p14:creationId xmlns:p14="http://schemas.microsoft.com/office/powerpoint/2010/main" val="3015109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your analysis you should be collecting information on all potential options. At this point, follow these four basic steps to arrive at your recommended path forward. </a:t>
            </a:r>
          </a:p>
          <a:p>
            <a:endParaRPr lang="en-US" dirty="0"/>
          </a:p>
          <a:p>
            <a:r>
              <a:rPr lang="en-US" dirty="0"/>
              <a:t>Do not eliminate options until you have completed evaluation and comparison of all options</a:t>
            </a:r>
          </a:p>
          <a:p>
            <a:endParaRPr lang="en-US" dirty="0"/>
          </a:p>
          <a:p>
            <a:r>
              <a:rPr lang="en-US" dirty="0"/>
              <a:t>Evaluate all options against the same decision criteria so you get a balanced response</a:t>
            </a:r>
          </a:p>
          <a:p>
            <a:endParaRPr lang="en-US" dirty="0"/>
          </a:p>
          <a:p>
            <a:r>
              <a:rPr lang="en-US" dirty="0"/>
              <a:t>When selecting the path forward, it is not always the first ranked option, remember to consider critical assumptions, constraint/limitations and RISK when making your decision. </a:t>
            </a:r>
          </a:p>
        </p:txBody>
      </p:sp>
      <p:sp>
        <p:nvSpPr>
          <p:cNvPr id="4" name="Slide Number Placeholder 3"/>
          <p:cNvSpPr>
            <a:spLocks noGrp="1"/>
          </p:cNvSpPr>
          <p:nvPr>
            <p:ph type="sldNum" sz="quarter" idx="5"/>
          </p:nvPr>
        </p:nvSpPr>
        <p:spPr/>
        <p:txBody>
          <a:bodyPr/>
          <a:lstStyle/>
          <a:p>
            <a:fld id="{F3352172-BBF3-5747-B509-32EA33144C39}" type="slidenum">
              <a:rPr lang="en-US" smtClean="0"/>
              <a:t>6</a:t>
            </a:fld>
            <a:endParaRPr lang="en-US"/>
          </a:p>
        </p:txBody>
      </p:sp>
    </p:spTree>
    <p:extLst>
      <p:ext uri="{BB962C8B-B14F-4D97-AF65-F5344CB8AC3E}">
        <p14:creationId xmlns:p14="http://schemas.microsoft.com/office/powerpoint/2010/main" val="4065369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list all the information consistently for each option. For instance, if a particular option does not have any personnel requirements note </a:t>
            </a:r>
            <a:r>
              <a:rPr lang="en-US" dirty="0" err="1"/>
              <a:t>noen</a:t>
            </a:r>
            <a:r>
              <a:rPr lang="en-US" dirty="0"/>
              <a:t> required. So that you will compare apples to apples. </a:t>
            </a:r>
          </a:p>
        </p:txBody>
      </p:sp>
      <p:sp>
        <p:nvSpPr>
          <p:cNvPr id="4" name="Slide Number Placeholder 3"/>
          <p:cNvSpPr>
            <a:spLocks noGrp="1"/>
          </p:cNvSpPr>
          <p:nvPr>
            <p:ph type="sldNum" sz="quarter" idx="5"/>
          </p:nvPr>
        </p:nvSpPr>
        <p:spPr/>
        <p:txBody>
          <a:bodyPr/>
          <a:lstStyle/>
          <a:p>
            <a:fld id="{F3352172-BBF3-5747-B509-32EA33144C39}" type="slidenum">
              <a:rPr lang="en-US" smtClean="0"/>
              <a:t>7</a:t>
            </a:fld>
            <a:endParaRPr lang="en-US"/>
          </a:p>
        </p:txBody>
      </p:sp>
    </p:spTree>
    <p:extLst>
      <p:ext uri="{BB962C8B-B14F-4D97-AF65-F5344CB8AC3E}">
        <p14:creationId xmlns:p14="http://schemas.microsoft.com/office/powerpoint/2010/main" val="1027179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FF9300"/>
                </a:solidFill>
              </a:rPr>
              <a:t>Critical assumptions are facts or characteristics that must be true in the real world for your case to be successful. </a:t>
            </a:r>
          </a:p>
          <a:p>
            <a:pPr marL="171450" indent="-171450">
              <a:buFont typeface="Arial" panose="020B0604020202020204" pitchFamily="34" charset="0"/>
              <a:buChar char="•"/>
            </a:pPr>
            <a:endParaRPr lang="en-US" dirty="0">
              <a:solidFill>
                <a:srgbClr val="FF9300"/>
              </a:solidFill>
            </a:endParaRPr>
          </a:p>
          <a:p>
            <a:pPr marL="171450" indent="-171450">
              <a:buFont typeface="Arial" panose="020B0604020202020204" pitchFamily="34" charset="0"/>
              <a:buChar char="•"/>
            </a:pPr>
            <a:r>
              <a:rPr lang="en-US" dirty="0">
                <a:solidFill>
                  <a:srgbClr val="FF9300"/>
                </a:solidFill>
              </a:rPr>
              <a:t>Also consider constraints/limitations – budget resources, scope, quality, schedule, risk. If you have a maximum budget for any potential implementation, you must note that so that during evaluation any option that exceeds this budget may become a NO GO. </a:t>
            </a:r>
          </a:p>
          <a:p>
            <a:endParaRPr lang="en-US" dirty="0">
              <a:solidFill>
                <a:srgbClr val="FF9300"/>
              </a:solidFill>
            </a:endParaRPr>
          </a:p>
          <a:p>
            <a:endParaRPr lang="en-US" dirty="0"/>
          </a:p>
        </p:txBody>
      </p:sp>
      <p:sp>
        <p:nvSpPr>
          <p:cNvPr id="4" name="Slide Number Placeholder 3"/>
          <p:cNvSpPr>
            <a:spLocks noGrp="1"/>
          </p:cNvSpPr>
          <p:nvPr>
            <p:ph type="sldNum" sz="quarter" idx="5"/>
          </p:nvPr>
        </p:nvSpPr>
        <p:spPr/>
        <p:txBody>
          <a:bodyPr/>
          <a:lstStyle/>
          <a:p>
            <a:fld id="{DFD25E68-3926-2D41-A40A-7E6DB746F35F}" type="slidenum">
              <a:rPr lang="en-US" smtClean="0"/>
              <a:t>8</a:t>
            </a:fld>
            <a:endParaRPr lang="en-US" dirty="0"/>
          </a:p>
        </p:txBody>
      </p:sp>
    </p:spTree>
    <p:extLst>
      <p:ext uri="{BB962C8B-B14F-4D97-AF65-F5344CB8AC3E}">
        <p14:creationId xmlns:p14="http://schemas.microsoft.com/office/powerpoint/2010/main" val="353644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25E68-3926-2D41-A40A-7E6DB746F35F}" type="slidenum">
              <a:rPr lang="en-US" smtClean="0"/>
              <a:t>9</a:t>
            </a:fld>
            <a:endParaRPr lang="en-US" dirty="0"/>
          </a:p>
        </p:txBody>
      </p:sp>
    </p:spTree>
    <p:extLst>
      <p:ext uri="{BB962C8B-B14F-4D97-AF65-F5344CB8AC3E}">
        <p14:creationId xmlns:p14="http://schemas.microsoft.com/office/powerpoint/2010/main" val="874653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52172-BBF3-5747-B509-32EA33144C39}" type="slidenum">
              <a:rPr lang="en-US" smtClean="0"/>
              <a:t>10</a:t>
            </a:fld>
            <a:endParaRPr lang="en-US"/>
          </a:p>
        </p:txBody>
      </p:sp>
    </p:spTree>
    <p:extLst>
      <p:ext uri="{BB962C8B-B14F-4D97-AF65-F5344CB8AC3E}">
        <p14:creationId xmlns:p14="http://schemas.microsoft.com/office/powerpoint/2010/main" val="62129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746E79-3032-934D-839B-713873DE4895}"/>
              </a:ext>
            </a:extLst>
          </p:cNvPr>
          <p:cNvSpPr/>
          <p:nvPr/>
        </p:nvSpPr>
        <p:spPr>
          <a:xfrm>
            <a:off x="446088" y="3086100"/>
            <a:ext cx="11263312" cy="3305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81770B7F-353E-7647-94B9-9355B8F801EE}"/>
              </a:ext>
            </a:extLst>
          </p:cNvPr>
          <p:cNvSpPr>
            <a:spLocks noGrp="1"/>
          </p:cNvSpPr>
          <p:nvPr>
            <p:ph type="dt" sz="half" idx="10"/>
          </p:nvPr>
        </p:nvSpPr>
        <p:spPr/>
        <p:txBody>
          <a:bodyPr/>
          <a:lstStyle>
            <a:lvl1pPr>
              <a:defRPr>
                <a:solidFill>
                  <a:schemeClr val="accent1">
                    <a:lumMod val="75000"/>
                    <a:lumOff val="25000"/>
                  </a:schemeClr>
                </a:solidFill>
              </a:defRPr>
            </a:lvl1pPr>
          </a:lstStyle>
          <a:p>
            <a:pPr>
              <a:defRPr/>
            </a:pPr>
            <a:fld id="{82443890-637B-BF45-8297-763C8EDC3345}" type="datetime1">
              <a:rPr lang="en-US" smtClean="0"/>
              <a:t>8/7/19</a:t>
            </a:fld>
            <a:endParaRPr lang="en-US"/>
          </a:p>
        </p:txBody>
      </p:sp>
      <p:sp>
        <p:nvSpPr>
          <p:cNvPr id="6" name="Footer Placeholder 4">
            <a:extLst>
              <a:ext uri="{FF2B5EF4-FFF2-40B4-BE49-F238E27FC236}">
                <a16:creationId xmlns:a16="http://schemas.microsoft.com/office/drawing/2014/main" id="{AA9A10B3-A78E-D24E-9C11-6B0FCFE9E261}"/>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5">
            <a:extLst>
              <a:ext uri="{FF2B5EF4-FFF2-40B4-BE49-F238E27FC236}">
                <a16:creationId xmlns:a16="http://schemas.microsoft.com/office/drawing/2014/main" id="{833D5154-0C99-B547-8643-D2F780B5CE65}"/>
              </a:ext>
            </a:extLst>
          </p:cNvPr>
          <p:cNvSpPr>
            <a:spLocks noGrp="1"/>
          </p:cNvSpPr>
          <p:nvPr>
            <p:ph type="sldNum" sz="quarter" idx="12"/>
          </p:nvPr>
        </p:nvSpPr>
        <p:spPr>
          <a:xfrm>
            <a:off x="10693400" y="6484771"/>
            <a:ext cx="1016000" cy="365125"/>
          </a:xfrm>
        </p:spPr>
        <p:txBody>
          <a:bodyPr/>
          <a:lstStyle>
            <a:lvl1pPr>
              <a:defRPr sz="1000">
                <a:solidFill>
                  <a:schemeClr val="accent2"/>
                </a:solidFill>
              </a:defRPr>
            </a:lvl1pPr>
          </a:lstStyle>
          <a:p>
            <a:pPr>
              <a:defRPr/>
            </a:pPr>
            <a:fld id="{2585A993-896A-504A-A3EE-91BC8D624610}" type="slidenum">
              <a:rPr lang="en-US" smtClean="0"/>
              <a:pPr>
                <a:defRPr/>
              </a:pPr>
              <a:t>‹#›</a:t>
            </a:fld>
            <a:endParaRPr lang="en-US" dirty="0"/>
          </a:p>
        </p:txBody>
      </p:sp>
    </p:spTree>
    <p:extLst>
      <p:ext uri="{BB962C8B-B14F-4D97-AF65-F5344CB8AC3E}">
        <p14:creationId xmlns:p14="http://schemas.microsoft.com/office/powerpoint/2010/main" val="298340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51D85C-5D30-A044-B6BC-77E432B99629}"/>
              </a:ext>
            </a:extLst>
          </p:cNvPr>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A02D330-35C9-C943-A95D-198BFA8FC27E}"/>
              </a:ext>
            </a:extLst>
          </p:cNvPr>
          <p:cNvSpPr>
            <a:spLocks noGrp="1"/>
          </p:cNvSpPr>
          <p:nvPr>
            <p:ph type="dt" sz="half" idx="10"/>
          </p:nvPr>
        </p:nvSpPr>
        <p:spPr/>
        <p:txBody>
          <a:bodyPr/>
          <a:lstStyle>
            <a:lvl1pPr>
              <a:defRPr/>
            </a:lvl1pPr>
          </a:lstStyle>
          <a:p>
            <a:pPr>
              <a:defRPr/>
            </a:pPr>
            <a:fld id="{FC78078D-3389-674E-9358-F81230FFBC4D}" type="datetime1">
              <a:rPr lang="en-US" smtClean="0"/>
              <a:t>8/7/19</a:t>
            </a:fld>
            <a:endParaRPr lang="en-US"/>
          </a:p>
        </p:txBody>
      </p:sp>
      <p:sp>
        <p:nvSpPr>
          <p:cNvPr id="6" name="Footer Placeholder 4">
            <a:extLst>
              <a:ext uri="{FF2B5EF4-FFF2-40B4-BE49-F238E27FC236}">
                <a16:creationId xmlns:a16="http://schemas.microsoft.com/office/drawing/2014/main" id="{91C06248-2750-C644-B165-1973A72534D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929594F-6613-A644-ABDA-7B5D4C4AED63}"/>
              </a:ext>
            </a:extLst>
          </p:cNvPr>
          <p:cNvSpPr>
            <a:spLocks noGrp="1"/>
          </p:cNvSpPr>
          <p:nvPr>
            <p:ph type="sldNum" sz="quarter" idx="12"/>
          </p:nvPr>
        </p:nvSpPr>
        <p:spPr/>
        <p:txBody>
          <a:bodyPr/>
          <a:lstStyle>
            <a:lvl1pPr>
              <a:defRPr/>
            </a:lvl1pPr>
          </a:lstStyle>
          <a:p>
            <a:pPr>
              <a:defRPr/>
            </a:pPr>
            <a:fld id="{84DBBC14-EEFF-0041-8B93-E1FA086A1071}" type="slidenum">
              <a:rPr lang="en-US"/>
              <a:pPr>
                <a:defRPr/>
              </a:pPr>
              <a:t>‹#›</a:t>
            </a:fld>
            <a:endParaRPr lang="en-US"/>
          </a:p>
        </p:txBody>
      </p:sp>
    </p:spTree>
    <p:extLst>
      <p:ext uri="{BB962C8B-B14F-4D97-AF65-F5344CB8AC3E}">
        <p14:creationId xmlns:p14="http://schemas.microsoft.com/office/powerpoint/2010/main" val="383853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EBEC98-327F-DD4B-8D7F-136FA0432448}"/>
              </a:ext>
            </a:extLst>
          </p:cNvPr>
          <p:cNvSpPr>
            <a:spLocks noChangeAspect="1"/>
          </p:cNvSpPr>
          <p:nvPr/>
        </p:nvSpPr>
        <p:spPr>
          <a:xfrm>
            <a:off x="8839200" y="600075"/>
            <a:ext cx="2906713"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E68BA2B-178F-5845-9A27-93AD4E150C0C}"/>
              </a:ext>
            </a:extLst>
          </p:cNvPr>
          <p:cNvSpPr>
            <a:spLocks noGrp="1"/>
          </p:cNvSpPr>
          <p:nvPr>
            <p:ph type="dt" sz="half" idx="10"/>
          </p:nvPr>
        </p:nvSpPr>
        <p:spPr>
          <a:xfrm>
            <a:off x="8993188" y="5956300"/>
            <a:ext cx="1328737" cy="365125"/>
          </a:xfrm>
        </p:spPr>
        <p:txBody>
          <a:bodyPr/>
          <a:lstStyle>
            <a:lvl1pPr>
              <a:defRPr>
                <a:solidFill>
                  <a:schemeClr val="accent1">
                    <a:lumMod val="75000"/>
                    <a:lumOff val="25000"/>
                  </a:schemeClr>
                </a:solidFill>
              </a:defRPr>
            </a:lvl1pPr>
          </a:lstStyle>
          <a:p>
            <a:pPr>
              <a:defRPr/>
            </a:pPr>
            <a:fld id="{447FADF4-8597-FA41-AA1D-EEF604FEC65E}" type="datetime1">
              <a:rPr lang="en-US" smtClean="0"/>
              <a:t>8/7/19</a:t>
            </a:fld>
            <a:endParaRPr lang="en-US"/>
          </a:p>
        </p:txBody>
      </p:sp>
      <p:sp>
        <p:nvSpPr>
          <p:cNvPr id="6" name="Footer Placeholder 4">
            <a:extLst>
              <a:ext uri="{FF2B5EF4-FFF2-40B4-BE49-F238E27FC236}">
                <a16:creationId xmlns:a16="http://schemas.microsoft.com/office/drawing/2014/main" id="{D71708D6-FB67-7A40-8C80-A66BC04C46E4}"/>
              </a:ext>
            </a:extLst>
          </p:cNvPr>
          <p:cNvSpPr>
            <a:spLocks noGrp="1"/>
          </p:cNvSpPr>
          <p:nvPr>
            <p:ph type="ftr" sz="quarter" idx="11"/>
          </p:nvPr>
        </p:nvSpPr>
        <p:spPr>
          <a:xfrm>
            <a:off x="774700" y="5951538"/>
            <a:ext cx="7896225"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AE9A48E-AF37-EF40-B426-7ECD7EF86326}"/>
              </a:ext>
            </a:extLst>
          </p:cNvPr>
          <p:cNvSpPr>
            <a:spLocks noGrp="1"/>
          </p:cNvSpPr>
          <p:nvPr>
            <p:ph type="sldNum" sz="quarter" idx="12"/>
          </p:nvPr>
        </p:nvSpPr>
        <p:spPr>
          <a:xfrm>
            <a:off x="10447338" y="5956300"/>
            <a:ext cx="1163637" cy="365125"/>
          </a:xfrm>
        </p:spPr>
        <p:txBody>
          <a:bodyPr/>
          <a:lstStyle>
            <a:lvl1pPr>
              <a:defRPr>
                <a:solidFill>
                  <a:schemeClr val="accent1">
                    <a:lumMod val="75000"/>
                    <a:lumOff val="25000"/>
                  </a:schemeClr>
                </a:solidFill>
              </a:defRPr>
            </a:lvl1pPr>
          </a:lstStyle>
          <a:p>
            <a:pPr>
              <a:defRPr/>
            </a:pPr>
            <a:fld id="{70ABEAC0-7D5E-CD4D-B39B-16E6A0C753F6}" type="slidenum">
              <a:rPr lang="en-US"/>
              <a:pPr>
                <a:defRPr/>
              </a:pPr>
              <a:t>‹#›</a:t>
            </a:fld>
            <a:endParaRPr lang="en-US"/>
          </a:p>
        </p:txBody>
      </p:sp>
    </p:spTree>
    <p:extLst>
      <p:ext uri="{BB962C8B-B14F-4D97-AF65-F5344CB8AC3E}">
        <p14:creationId xmlns:p14="http://schemas.microsoft.com/office/powerpoint/2010/main" val="229906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C11DE0-3637-3A4C-8DC8-40A933CE1B49}"/>
              </a:ext>
            </a:extLst>
          </p:cNvPr>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13" descr="A picture containing clipart&#13;&#10;&#13;&#10;Description automatically generated">
            <a:extLst>
              <a:ext uri="{FF2B5EF4-FFF2-40B4-BE49-F238E27FC236}">
                <a16:creationId xmlns:a16="http://schemas.microsoft.com/office/drawing/2014/main" id="{87789AD2-FCE1-5E46-A1B6-D8D9B4E181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1025" y="5951538"/>
            <a:ext cx="112395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330177DA-C538-2641-BF74-26A277BADF16}"/>
              </a:ext>
            </a:extLst>
          </p:cNvPr>
          <p:cNvSpPr>
            <a:spLocks noGrp="1"/>
          </p:cNvSpPr>
          <p:nvPr>
            <p:ph type="dt" sz="half" idx="10"/>
          </p:nvPr>
        </p:nvSpPr>
        <p:spPr/>
        <p:txBody>
          <a:bodyPr/>
          <a:lstStyle>
            <a:lvl1pPr>
              <a:defRPr/>
            </a:lvl1pPr>
          </a:lstStyle>
          <a:p>
            <a:pPr>
              <a:defRPr/>
            </a:pPr>
            <a:fld id="{96195247-9875-1A42-98E8-17AE9B9CBDFA}" type="datetime1">
              <a:rPr lang="en-US" smtClean="0"/>
              <a:t>8/7/19</a:t>
            </a:fld>
            <a:endParaRPr lang="en-US"/>
          </a:p>
        </p:txBody>
      </p:sp>
      <p:sp>
        <p:nvSpPr>
          <p:cNvPr id="7" name="Footer Placeholder 4">
            <a:extLst>
              <a:ext uri="{FF2B5EF4-FFF2-40B4-BE49-F238E27FC236}">
                <a16:creationId xmlns:a16="http://schemas.microsoft.com/office/drawing/2014/main" id="{1854C166-21AA-6946-9A07-B3CB51A6ADF1}"/>
              </a:ext>
            </a:extLst>
          </p:cNvPr>
          <p:cNvSpPr>
            <a:spLocks noGrp="1"/>
          </p:cNvSpPr>
          <p:nvPr>
            <p:ph type="ftr" sz="quarter" idx="11"/>
          </p:nvPr>
        </p:nvSpPr>
        <p:spPr/>
        <p:txBody>
          <a:bodyPr/>
          <a:lstStyle>
            <a:lvl1pPr>
              <a:defRPr dirty="0"/>
            </a:lvl1pPr>
          </a:lstStyle>
          <a:p>
            <a:pPr>
              <a:defRPr/>
            </a:pPr>
            <a:endParaRPr lang="en-US"/>
          </a:p>
        </p:txBody>
      </p:sp>
      <p:sp>
        <p:nvSpPr>
          <p:cNvPr id="8" name="Slide Number Placeholder 5">
            <a:extLst>
              <a:ext uri="{FF2B5EF4-FFF2-40B4-BE49-F238E27FC236}">
                <a16:creationId xmlns:a16="http://schemas.microsoft.com/office/drawing/2014/main" id="{2AE1350C-9CB5-D647-A587-DBA016906D8C}"/>
              </a:ext>
            </a:extLst>
          </p:cNvPr>
          <p:cNvSpPr>
            <a:spLocks noGrp="1"/>
          </p:cNvSpPr>
          <p:nvPr>
            <p:ph type="sldNum" sz="quarter" idx="12"/>
          </p:nvPr>
        </p:nvSpPr>
        <p:spPr>
          <a:xfrm>
            <a:off x="10558295" y="6492875"/>
            <a:ext cx="1052512" cy="365125"/>
          </a:xfrm>
        </p:spPr>
        <p:txBody>
          <a:bodyPr/>
          <a:lstStyle>
            <a:lvl1pPr>
              <a:defRPr sz="1000">
                <a:solidFill>
                  <a:schemeClr val="accent2"/>
                </a:solidFill>
              </a:defRPr>
            </a:lvl1pPr>
          </a:lstStyle>
          <a:p>
            <a:pPr>
              <a:defRPr/>
            </a:pPr>
            <a:fld id="{6092B687-A2B3-0947-A5CD-789E5EB0142A}" type="slidenum">
              <a:rPr lang="en-US" smtClean="0"/>
              <a:pPr>
                <a:defRPr/>
              </a:pPr>
              <a:t>‹#›</a:t>
            </a:fld>
            <a:endParaRPr lang="en-US" dirty="0"/>
          </a:p>
        </p:txBody>
      </p:sp>
    </p:spTree>
    <p:extLst>
      <p:ext uri="{BB962C8B-B14F-4D97-AF65-F5344CB8AC3E}">
        <p14:creationId xmlns:p14="http://schemas.microsoft.com/office/powerpoint/2010/main" val="3997644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AF028E-C9E0-F74E-B081-F699070C5C50}"/>
              </a:ext>
            </a:extLst>
          </p:cNvPr>
          <p:cNvSpPr>
            <a:spLocks noChangeAspect="1"/>
          </p:cNvSpPr>
          <p:nvPr/>
        </p:nvSpPr>
        <p:spPr>
          <a:xfrm>
            <a:off x="447675" y="5141913"/>
            <a:ext cx="11290300"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EA7DB7EF-25D4-3747-AE2E-D5AE5CAF2980}"/>
              </a:ext>
            </a:extLst>
          </p:cNvPr>
          <p:cNvSpPr>
            <a:spLocks noGrp="1"/>
          </p:cNvSpPr>
          <p:nvPr>
            <p:ph type="dt" sz="half" idx="10"/>
          </p:nvPr>
        </p:nvSpPr>
        <p:spPr/>
        <p:txBody>
          <a:bodyPr/>
          <a:lstStyle>
            <a:lvl1pPr>
              <a:defRPr>
                <a:solidFill>
                  <a:schemeClr val="accent1">
                    <a:lumMod val="75000"/>
                    <a:lumOff val="25000"/>
                  </a:schemeClr>
                </a:solidFill>
              </a:defRPr>
            </a:lvl1pPr>
          </a:lstStyle>
          <a:p>
            <a:pPr>
              <a:defRPr/>
            </a:pPr>
            <a:fld id="{223C047F-F549-154A-B5E8-EF49FFAD5C70}" type="datetime1">
              <a:rPr lang="en-US" smtClean="0"/>
              <a:t>8/7/19</a:t>
            </a:fld>
            <a:endParaRPr lang="en-US"/>
          </a:p>
        </p:txBody>
      </p:sp>
      <p:sp>
        <p:nvSpPr>
          <p:cNvPr id="6" name="Footer Placeholder 4">
            <a:extLst>
              <a:ext uri="{FF2B5EF4-FFF2-40B4-BE49-F238E27FC236}">
                <a16:creationId xmlns:a16="http://schemas.microsoft.com/office/drawing/2014/main" id="{8BBE0E1D-9D54-1243-B62C-D8F07E48A91E}"/>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5">
            <a:extLst>
              <a:ext uri="{FF2B5EF4-FFF2-40B4-BE49-F238E27FC236}">
                <a16:creationId xmlns:a16="http://schemas.microsoft.com/office/drawing/2014/main" id="{4717CAD9-3C88-FA4E-86D7-B4C2C2FC57A3}"/>
              </a:ext>
            </a:extLst>
          </p:cNvPr>
          <p:cNvSpPr>
            <a:spLocks noGrp="1"/>
          </p:cNvSpPr>
          <p:nvPr>
            <p:ph type="sldNum" sz="quarter" idx="12"/>
          </p:nvPr>
        </p:nvSpPr>
        <p:spPr>
          <a:xfrm>
            <a:off x="10685463" y="6484771"/>
            <a:ext cx="1052512" cy="365125"/>
          </a:xfrm>
        </p:spPr>
        <p:txBody>
          <a:bodyPr/>
          <a:lstStyle>
            <a:lvl1pPr>
              <a:defRPr sz="1000">
                <a:solidFill>
                  <a:schemeClr val="accent2"/>
                </a:solidFill>
              </a:defRPr>
            </a:lvl1pPr>
          </a:lstStyle>
          <a:p>
            <a:pPr>
              <a:defRPr/>
            </a:pPr>
            <a:fld id="{109EA57F-EE2E-E448-B046-F3E763A7D114}" type="slidenum">
              <a:rPr lang="en-US" smtClean="0"/>
              <a:pPr>
                <a:defRPr/>
              </a:pPr>
              <a:t>‹#›</a:t>
            </a:fld>
            <a:endParaRPr lang="en-US" dirty="0"/>
          </a:p>
        </p:txBody>
      </p:sp>
    </p:spTree>
    <p:extLst>
      <p:ext uri="{BB962C8B-B14F-4D97-AF65-F5344CB8AC3E}">
        <p14:creationId xmlns:p14="http://schemas.microsoft.com/office/powerpoint/2010/main" val="190894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C91160-B651-854A-8D66-A2851AA87DAA}"/>
              </a:ext>
            </a:extLst>
          </p:cNvPr>
          <p:cNvSpPr>
            <a:spLocks noChangeAspect="1"/>
          </p:cNvSpPr>
          <p:nvPr/>
        </p:nvSpPr>
        <p:spPr>
          <a:xfrm>
            <a:off x="446088" y="606425"/>
            <a:ext cx="11299825" cy="10972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46089" y="1857654"/>
            <a:ext cx="5518776" cy="3905193"/>
          </a:xfrm>
        </p:spPr>
        <p:txBody>
          <a:bodyPr>
            <a:normAutofit/>
          </a:bodyPr>
          <a:lstStyle>
            <a:lvl1pPr>
              <a:lnSpc>
                <a:spcPct val="114000"/>
              </a:lnSpc>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4953" y="1882167"/>
            <a:ext cx="5530960" cy="390519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EDFBC187-451C-8B41-8A2D-6106544BF82D}"/>
              </a:ext>
            </a:extLst>
          </p:cNvPr>
          <p:cNvSpPr>
            <a:spLocks noGrp="1"/>
          </p:cNvSpPr>
          <p:nvPr>
            <p:ph type="dt" sz="half" idx="10"/>
          </p:nvPr>
        </p:nvSpPr>
        <p:spPr/>
        <p:txBody>
          <a:bodyPr/>
          <a:lstStyle>
            <a:lvl1pPr>
              <a:defRPr/>
            </a:lvl1pPr>
          </a:lstStyle>
          <a:p>
            <a:pPr>
              <a:defRPr/>
            </a:pPr>
            <a:fld id="{21653582-B6C3-8E47-87C2-EB9CF64B44C7}" type="datetime1">
              <a:rPr lang="en-US" smtClean="0"/>
              <a:t>8/7/19</a:t>
            </a:fld>
            <a:endParaRPr lang="en-US"/>
          </a:p>
        </p:txBody>
      </p:sp>
      <p:sp>
        <p:nvSpPr>
          <p:cNvPr id="7" name="Footer Placeholder 5">
            <a:extLst>
              <a:ext uri="{FF2B5EF4-FFF2-40B4-BE49-F238E27FC236}">
                <a16:creationId xmlns:a16="http://schemas.microsoft.com/office/drawing/2014/main" id="{5A2A38CD-2625-F244-8F6A-09A17A6F09CD}"/>
              </a:ext>
            </a:extLst>
          </p:cNvPr>
          <p:cNvSpPr>
            <a:spLocks noGrp="1"/>
          </p:cNvSpPr>
          <p:nvPr>
            <p:ph type="ftr" sz="quarter" idx="11"/>
          </p:nvPr>
        </p:nvSpPr>
        <p:spPr>
          <a:xfrm>
            <a:off x="581025" y="5951538"/>
            <a:ext cx="6916738" cy="365125"/>
          </a:xfrm>
        </p:spPr>
        <p:txBody>
          <a:bodyPr/>
          <a:lstStyle>
            <a:lvl1pPr>
              <a:defRPr/>
            </a:lvl1pPr>
          </a:lstStyle>
          <a:p>
            <a:pPr>
              <a:defRPr/>
            </a:pPr>
            <a:endParaRPr lang="en-US" dirty="0"/>
          </a:p>
        </p:txBody>
      </p:sp>
      <p:sp>
        <p:nvSpPr>
          <p:cNvPr id="8" name="Slide Number Placeholder 6">
            <a:extLst>
              <a:ext uri="{FF2B5EF4-FFF2-40B4-BE49-F238E27FC236}">
                <a16:creationId xmlns:a16="http://schemas.microsoft.com/office/drawing/2014/main" id="{BE63F5D7-413B-F741-8FB0-9CF8D0C41572}"/>
              </a:ext>
            </a:extLst>
          </p:cNvPr>
          <p:cNvSpPr>
            <a:spLocks noGrp="1"/>
          </p:cNvSpPr>
          <p:nvPr>
            <p:ph type="sldNum" sz="quarter" idx="12"/>
          </p:nvPr>
        </p:nvSpPr>
        <p:spPr>
          <a:xfrm>
            <a:off x="10693401" y="6492875"/>
            <a:ext cx="1052512" cy="365125"/>
          </a:xfrm>
        </p:spPr>
        <p:txBody>
          <a:bodyPr/>
          <a:lstStyle>
            <a:lvl1pPr>
              <a:defRPr sz="1000">
                <a:solidFill>
                  <a:schemeClr val="accent2"/>
                </a:solidFill>
              </a:defRPr>
            </a:lvl1pPr>
          </a:lstStyle>
          <a:p>
            <a:pPr>
              <a:defRPr/>
            </a:pPr>
            <a:fld id="{B29AA5ED-4303-0044-B791-E746E2B5DCEA}" type="slidenum">
              <a:rPr lang="en-US" smtClean="0"/>
              <a:pPr>
                <a:defRPr/>
              </a:pPr>
              <a:t>‹#›</a:t>
            </a:fld>
            <a:endParaRPr lang="en-US" dirty="0"/>
          </a:p>
        </p:txBody>
      </p:sp>
    </p:spTree>
    <p:extLst>
      <p:ext uri="{BB962C8B-B14F-4D97-AF65-F5344CB8AC3E}">
        <p14:creationId xmlns:p14="http://schemas.microsoft.com/office/powerpoint/2010/main" val="8416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BAE103-5199-6549-BD75-2733ECF8EC97}"/>
              </a:ext>
            </a:extLst>
          </p:cNvPr>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1FDF5CBA-211B-DF4F-BADA-52C3681F203E}"/>
              </a:ext>
            </a:extLst>
          </p:cNvPr>
          <p:cNvSpPr>
            <a:spLocks noGrp="1"/>
          </p:cNvSpPr>
          <p:nvPr>
            <p:ph type="dt" sz="half" idx="10"/>
          </p:nvPr>
        </p:nvSpPr>
        <p:spPr/>
        <p:txBody>
          <a:bodyPr/>
          <a:lstStyle>
            <a:lvl1pPr>
              <a:defRPr/>
            </a:lvl1pPr>
          </a:lstStyle>
          <a:p>
            <a:pPr>
              <a:defRPr/>
            </a:pPr>
            <a:fld id="{CDCFCFB1-56D7-244C-AA71-98F1D674ACBC}" type="datetime1">
              <a:rPr lang="en-US" smtClean="0"/>
              <a:t>8/7/19</a:t>
            </a:fld>
            <a:endParaRPr lang="en-US"/>
          </a:p>
        </p:txBody>
      </p:sp>
      <p:sp>
        <p:nvSpPr>
          <p:cNvPr id="9" name="Footer Placeholder 7">
            <a:extLst>
              <a:ext uri="{FF2B5EF4-FFF2-40B4-BE49-F238E27FC236}">
                <a16:creationId xmlns:a16="http://schemas.microsoft.com/office/drawing/2014/main" id="{38699888-F0FE-5548-9A41-CE682FE78BC3}"/>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90CB3729-09E6-E94B-AD05-5C382AEC2D08}"/>
              </a:ext>
            </a:extLst>
          </p:cNvPr>
          <p:cNvSpPr>
            <a:spLocks noGrp="1"/>
          </p:cNvSpPr>
          <p:nvPr>
            <p:ph type="sldNum" sz="quarter" idx="12"/>
          </p:nvPr>
        </p:nvSpPr>
        <p:spPr>
          <a:xfrm>
            <a:off x="10558296" y="6492792"/>
            <a:ext cx="1052512" cy="365125"/>
          </a:xfrm>
        </p:spPr>
        <p:txBody>
          <a:bodyPr/>
          <a:lstStyle>
            <a:lvl1pPr>
              <a:defRPr sz="1000">
                <a:solidFill>
                  <a:schemeClr val="accent2"/>
                </a:solidFill>
              </a:defRPr>
            </a:lvl1pPr>
          </a:lstStyle>
          <a:p>
            <a:pPr>
              <a:defRPr/>
            </a:pPr>
            <a:fld id="{8385ECA3-B7BA-B84E-9A3C-2BD7C4F44F62}" type="slidenum">
              <a:rPr lang="en-US" smtClean="0"/>
              <a:pPr>
                <a:defRPr/>
              </a:pPr>
              <a:t>‹#›</a:t>
            </a:fld>
            <a:endParaRPr lang="en-US" dirty="0"/>
          </a:p>
        </p:txBody>
      </p:sp>
    </p:spTree>
    <p:extLst>
      <p:ext uri="{BB962C8B-B14F-4D97-AF65-F5344CB8AC3E}">
        <p14:creationId xmlns:p14="http://schemas.microsoft.com/office/powerpoint/2010/main" val="2371345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004824-2721-AE4E-9418-22D9F247097B}"/>
              </a:ext>
            </a:extLst>
          </p:cNvPr>
          <p:cNvSpPr>
            <a:spLocks noChangeAspect="1"/>
          </p:cNvSpPr>
          <p:nvPr/>
        </p:nvSpPr>
        <p:spPr>
          <a:xfrm>
            <a:off x="441325" y="606425"/>
            <a:ext cx="11299825" cy="10972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dirty="0"/>
              <a:t>Click to edit Master title style</a:t>
            </a:r>
          </a:p>
        </p:txBody>
      </p:sp>
      <p:sp>
        <p:nvSpPr>
          <p:cNvPr id="4" name="Date Placeholder 2">
            <a:extLst>
              <a:ext uri="{FF2B5EF4-FFF2-40B4-BE49-F238E27FC236}">
                <a16:creationId xmlns:a16="http://schemas.microsoft.com/office/drawing/2014/main" id="{D87D7D40-56A3-B243-9570-903B81572368}"/>
              </a:ext>
            </a:extLst>
          </p:cNvPr>
          <p:cNvSpPr>
            <a:spLocks noGrp="1"/>
          </p:cNvSpPr>
          <p:nvPr>
            <p:ph type="dt" sz="half" idx="10"/>
          </p:nvPr>
        </p:nvSpPr>
        <p:spPr/>
        <p:txBody>
          <a:bodyPr/>
          <a:lstStyle>
            <a:lvl1pPr>
              <a:defRPr/>
            </a:lvl1pPr>
          </a:lstStyle>
          <a:p>
            <a:pPr>
              <a:defRPr/>
            </a:pPr>
            <a:fld id="{658B6A5E-46C1-7D41-99E5-40B602A00538}" type="datetime1">
              <a:rPr lang="en-US" smtClean="0"/>
              <a:t>8/7/19</a:t>
            </a:fld>
            <a:endParaRPr lang="en-US"/>
          </a:p>
        </p:txBody>
      </p:sp>
      <p:sp>
        <p:nvSpPr>
          <p:cNvPr id="5" name="Footer Placeholder 3">
            <a:extLst>
              <a:ext uri="{FF2B5EF4-FFF2-40B4-BE49-F238E27FC236}">
                <a16:creationId xmlns:a16="http://schemas.microsoft.com/office/drawing/2014/main" id="{F2050C86-2A9E-AF4F-8FD6-862691D7B4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0089A9BC-5FC4-2642-9945-734E20EC89B5}"/>
              </a:ext>
            </a:extLst>
          </p:cNvPr>
          <p:cNvSpPr>
            <a:spLocks noGrp="1"/>
          </p:cNvSpPr>
          <p:nvPr>
            <p:ph type="sldNum" sz="quarter" idx="12"/>
          </p:nvPr>
        </p:nvSpPr>
        <p:spPr>
          <a:xfrm>
            <a:off x="10552998" y="6492875"/>
            <a:ext cx="1052512" cy="365125"/>
          </a:xfrm>
        </p:spPr>
        <p:txBody>
          <a:bodyPr/>
          <a:lstStyle>
            <a:lvl1pPr>
              <a:defRPr sz="1000">
                <a:solidFill>
                  <a:schemeClr val="accent2"/>
                </a:solidFill>
              </a:defRPr>
            </a:lvl1pPr>
          </a:lstStyle>
          <a:p>
            <a:pPr>
              <a:defRPr/>
            </a:pPr>
            <a:fld id="{082137B9-5053-CB4A-88E9-4015F945FD19}" type="slidenum">
              <a:rPr lang="en-US" smtClean="0"/>
              <a:pPr>
                <a:defRPr/>
              </a:pPr>
              <a:t>‹#›</a:t>
            </a:fld>
            <a:endParaRPr lang="en-US" dirty="0"/>
          </a:p>
        </p:txBody>
      </p:sp>
    </p:spTree>
    <p:extLst>
      <p:ext uri="{BB962C8B-B14F-4D97-AF65-F5344CB8AC3E}">
        <p14:creationId xmlns:p14="http://schemas.microsoft.com/office/powerpoint/2010/main" val="75369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A6ABEB8-8BDA-EB45-A3F5-DBE6A3C125E0}"/>
              </a:ext>
            </a:extLst>
          </p:cNvPr>
          <p:cNvSpPr>
            <a:spLocks noGrp="1"/>
          </p:cNvSpPr>
          <p:nvPr>
            <p:ph type="dt" sz="half" idx="10"/>
          </p:nvPr>
        </p:nvSpPr>
        <p:spPr/>
        <p:txBody>
          <a:bodyPr/>
          <a:lstStyle>
            <a:lvl1pPr>
              <a:defRPr/>
            </a:lvl1pPr>
          </a:lstStyle>
          <a:p>
            <a:pPr>
              <a:defRPr/>
            </a:pPr>
            <a:fld id="{59DFB4ED-E26B-0D48-9978-78C53281DBF7}" type="datetime1">
              <a:rPr lang="en-US" smtClean="0"/>
              <a:t>8/7/19</a:t>
            </a:fld>
            <a:endParaRPr lang="en-US"/>
          </a:p>
        </p:txBody>
      </p:sp>
      <p:sp>
        <p:nvSpPr>
          <p:cNvPr id="3" name="Footer Placeholder 4">
            <a:extLst>
              <a:ext uri="{FF2B5EF4-FFF2-40B4-BE49-F238E27FC236}">
                <a16:creationId xmlns:a16="http://schemas.microsoft.com/office/drawing/2014/main" id="{140B09B2-41B5-C84D-983F-58CE446DA4C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8F09718-E7A7-E242-B91C-C0167209923C}"/>
              </a:ext>
            </a:extLst>
          </p:cNvPr>
          <p:cNvSpPr>
            <a:spLocks noGrp="1"/>
          </p:cNvSpPr>
          <p:nvPr>
            <p:ph type="sldNum" sz="quarter" idx="12"/>
          </p:nvPr>
        </p:nvSpPr>
        <p:spPr>
          <a:xfrm>
            <a:off x="10598568" y="6492875"/>
            <a:ext cx="1052512" cy="365125"/>
          </a:xfrm>
        </p:spPr>
        <p:txBody>
          <a:bodyPr/>
          <a:lstStyle>
            <a:lvl1pPr>
              <a:defRPr sz="1000"/>
            </a:lvl1pPr>
          </a:lstStyle>
          <a:p>
            <a:pPr>
              <a:defRPr/>
            </a:pPr>
            <a:fld id="{ABA22656-BBEC-FF40-A35B-AA758D4108C9}" type="slidenum">
              <a:rPr lang="en-US" smtClean="0"/>
              <a:pPr>
                <a:defRPr/>
              </a:pPr>
              <a:t>‹#›</a:t>
            </a:fld>
            <a:endParaRPr lang="en-US" dirty="0"/>
          </a:p>
        </p:txBody>
      </p:sp>
    </p:spTree>
    <p:extLst>
      <p:ext uri="{BB962C8B-B14F-4D97-AF65-F5344CB8AC3E}">
        <p14:creationId xmlns:p14="http://schemas.microsoft.com/office/powerpoint/2010/main" val="327145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07D030-1F2C-9240-9E66-C0DD496791A9}"/>
              </a:ext>
            </a:extLst>
          </p:cNvPr>
          <p:cNvSpPr>
            <a:spLocks noChangeAspect="1"/>
          </p:cNvSpPr>
          <p:nvPr/>
        </p:nvSpPr>
        <p:spPr>
          <a:xfrm>
            <a:off x="447675" y="5141913"/>
            <a:ext cx="11298238"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3E2F8141-48C2-454D-8CB4-01B873258F8A}"/>
              </a:ext>
            </a:extLst>
          </p:cNvPr>
          <p:cNvSpPr>
            <a:spLocks noGrp="1"/>
          </p:cNvSpPr>
          <p:nvPr>
            <p:ph type="dt" sz="half" idx="10"/>
          </p:nvPr>
        </p:nvSpPr>
        <p:spPr/>
        <p:txBody>
          <a:bodyPr/>
          <a:lstStyle>
            <a:lvl1pPr>
              <a:defRPr>
                <a:solidFill>
                  <a:schemeClr val="accent1">
                    <a:lumMod val="75000"/>
                    <a:lumOff val="25000"/>
                  </a:schemeClr>
                </a:solidFill>
              </a:defRPr>
            </a:lvl1pPr>
          </a:lstStyle>
          <a:p>
            <a:pPr>
              <a:defRPr/>
            </a:pPr>
            <a:fld id="{9B857906-E0CA-844D-A7E4-E1BC7AF39811}" type="datetime1">
              <a:rPr lang="en-US" smtClean="0"/>
              <a:t>8/7/19</a:t>
            </a:fld>
            <a:endParaRPr lang="en-US"/>
          </a:p>
        </p:txBody>
      </p:sp>
      <p:sp>
        <p:nvSpPr>
          <p:cNvPr id="7" name="Footer Placeholder 5">
            <a:extLst>
              <a:ext uri="{FF2B5EF4-FFF2-40B4-BE49-F238E27FC236}">
                <a16:creationId xmlns:a16="http://schemas.microsoft.com/office/drawing/2014/main" id="{38DAD207-63EB-F74D-A5BC-259D0768719D}"/>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8" name="Slide Number Placeholder 6">
            <a:extLst>
              <a:ext uri="{FF2B5EF4-FFF2-40B4-BE49-F238E27FC236}">
                <a16:creationId xmlns:a16="http://schemas.microsoft.com/office/drawing/2014/main" id="{DF4E6568-D3CC-AF43-BCEE-1AA802FD5584}"/>
              </a:ext>
            </a:extLst>
          </p:cNvPr>
          <p:cNvSpPr>
            <a:spLocks noGrp="1"/>
          </p:cNvSpPr>
          <p:nvPr>
            <p:ph type="sldNum" sz="quarter" idx="12"/>
          </p:nvPr>
        </p:nvSpPr>
        <p:spPr>
          <a:xfrm>
            <a:off x="10688144" y="6466544"/>
            <a:ext cx="1052512" cy="365125"/>
          </a:xfrm>
        </p:spPr>
        <p:txBody>
          <a:bodyPr/>
          <a:lstStyle>
            <a:lvl1pPr>
              <a:defRPr sz="1000">
                <a:solidFill>
                  <a:schemeClr val="accent2"/>
                </a:solidFill>
              </a:defRPr>
            </a:lvl1pPr>
          </a:lstStyle>
          <a:p>
            <a:pPr>
              <a:defRPr/>
            </a:pPr>
            <a:fld id="{E9147C7B-C40C-4342-B32C-6C44F99EECAC}" type="slidenum">
              <a:rPr lang="en-US" smtClean="0"/>
              <a:pPr>
                <a:defRPr/>
              </a:pPr>
              <a:t>‹#›</a:t>
            </a:fld>
            <a:endParaRPr lang="en-US" dirty="0"/>
          </a:p>
        </p:txBody>
      </p:sp>
    </p:spTree>
    <p:extLst>
      <p:ext uri="{BB962C8B-B14F-4D97-AF65-F5344CB8AC3E}">
        <p14:creationId xmlns:p14="http://schemas.microsoft.com/office/powerpoint/2010/main" val="1760310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57CA1B1B-3B84-0F4B-B600-44193D4A28B1}"/>
              </a:ext>
            </a:extLst>
          </p:cNvPr>
          <p:cNvSpPr>
            <a:spLocks noGrp="1"/>
          </p:cNvSpPr>
          <p:nvPr>
            <p:ph type="dt" sz="half" idx="10"/>
          </p:nvPr>
        </p:nvSpPr>
        <p:spPr/>
        <p:txBody>
          <a:bodyPr/>
          <a:lstStyle>
            <a:lvl1pPr>
              <a:defRPr/>
            </a:lvl1pPr>
          </a:lstStyle>
          <a:p>
            <a:pPr>
              <a:defRPr/>
            </a:pPr>
            <a:fld id="{9C7B9944-2DAE-664A-A2DB-6ED42C95AAD3}" type="datetime1">
              <a:rPr lang="en-US" smtClean="0"/>
              <a:t>8/7/19</a:t>
            </a:fld>
            <a:endParaRPr lang="en-US"/>
          </a:p>
        </p:txBody>
      </p:sp>
      <p:sp>
        <p:nvSpPr>
          <p:cNvPr id="6" name="Footer Placeholder 4">
            <a:extLst>
              <a:ext uri="{FF2B5EF4-FFF2-40B4-BE49-F238E27FC236}">
                <a16:creationId xmlns:a16="http://schemas.microsoft.com/office/drawing/2014/main" id="{7BB8AFCE-ADA6-574C-B0D1-376EB8B5AC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541C0EF-32DF-8746-A67D-262DD5FACF07}"/>
              </a:ext>
            </a:extLst>
          </p:cNvPr>
          <p:cNvSpPr>
            <a:spLocks noGrp="1"/>
          </p:cNvSpPr>
          <p:nvPr>
            <p:ph type="sldNum" sz="quarter" idx="12"/>
          </p:nvPr>
        </p:nvSpPr>
        <p:spPr/>
        <p:txBody>
          <a:bodyPr/>
          <a:lstStyle>
            <a:lvl1pPr>
              <a:defRPr/>
            </a:lvl1pPr>
          </a:lstStyle>
          <a:p>
            <a:pPr>
              <a:defRPr/>
            </a:pPr>
            <a:fld id="{FFD0E694-2AF6-A149-9E16-1E8B130134BA}" type="slidenum">
              <a:rPr lang="en-US"/>
              <a:pPr>
                <a:defRPr/>
              </a:pPr>
              <a:t>‹#›</a:t>
            </a:fld>
            <a:endParaRPr lang="en-US"/>
          </a:p>
        </p:txBody>
      </p:sp>
    </p:spTree>
    <p:extLst>
      <p:ext uri="{BB962C8B-B14F-4D97-AF65-F5344CB8AC3E}">
        <p14:creationId xmlns:p14="http://schemas.microsoft.com/office/powerpoint/2010/main" val="297675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474FF0-596B-B644-AD87-1619FB67D285}"/>
              </a:ext>
            </a:extLst>
          </p:cNvPr>
          <p:cNvSpPr>
            <a:spLocks noGrp="1"/>
          </p:cNvSpPr>
          <p:nvPr>
            <p:ph type="title"/>
          </p:nvPr>
        </p:nvSpPr>
        <p:spPr>
          <a:xfrm>
            <a:off x="581025" y="704850"/>
            <a:ext cx="11029950" cy="118903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D8224971-9B6D-5142-BE1C-DBDADC30AFC2}"/>
              </a:ext>
            </a:extLst>
          </p:cNvPr>
          <p:cNvSpPr>
            <a:spLocks noGrp="1" noChangeArrowheads="1"/>
          </p:cNvSpPr>
          <p:nvPr>
            <p:ph type="body" idx="1"/>
          </p:nvPr>
        </p:nvSpPr>
        <p:spPr bwMode="auto">
          <a:xfrm>
            <a:off x="581025" y="2335213"/>
            <a:ext cx="110299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DF5AA53-6C48-104F-B9B5-BF780EDF186A}"/>
              </a:ext>
            </a:extLst>
          </p:cNvPr>
          <p:cNvSpPr>
            <a:spLocks noGrp="1"/>
          </p:cNvSpPr>
          <p:nvPr>
            <p:ph type="dt" sz="half" idx="2"/>
          </p:nvPr>
        </p:nvSpPr>
        <p:spPr>
          <a:xfrm>
            <a:off x="7605713" y="595630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362123B3-11B1-1F47-B2A4-950C6A8D4F93}" type="datetime1">
              <a:rPr lang="en-US" smtClean="0"/>
              <a:t>8/7/19</a:t>
            </a:fld>
            <a:endParaRPr lang="en-US"/>
          </a:p>
        </p:txBody>
      </p:sp>
      <p:sp>
        <p:nvSpPr>
          <p:cNvPr id="5" name="Footer Placeholder 4">
            <a:extLst>
              <a:ext uri="{FF2B5EF4-FFF2-40B4-BE49-F238E27FC236}">
                <a16:creationId xmlns:a16="http://schemas.microsoft.com/office/drawing/2014/main" id="{B38B4C34-1061-054B-92F4-94EF976E8A18}"/>
              </a:ext>
            </a:extLst>
          </p:cNvPr>
          <p:cNvSpPr>
            <a:spLocks noGrp="1"/>
          </p:cNvSpPr>
          <p:nvPr>
            <p:ph type="ftr" sz="quarter" idx="3"/>
          </p:nvPr>
        </p:nvSpPr>
        <p:spPr>
          <a:xfrm>
            <a:off x="581025" y="5951538"/>
            <a:ext cx="6916738"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4CED973-F191-AB47-80FE-1F6BF94FAAB2}"/>
              </a:ext>
            </a:extLst>
          </p:cNvPr>
          <p:cNvSpPr>
            <a:spLocks noGrp="1"/>
          </p:cNvSpPr>
          <p:nvPr>
            <p:ph type="sldNum" sz="quarter" idx="4"/>
          </p:nvPr>
        </p:nvSpPr>
        <p:spPr>
          <a:xfrm>
            <a:off x="10558463" y="5956300"/>
            <a:ext cx="10525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68345426-1B40-534B-9FBC-D3D6E98F6FEE}" type="slidenum">
              <a:rPr lang="en-US"/>
              <a:pPr>
                <a:defRPr/>
              </a:pPr>
              <a:t>‹#›</a:t>
            </a:fld>
            <a:endParaRPr lang="en-US"/>
          </a:p>
        </p:txBody>
      </p:sp>
      <p:sp>
        <p:nvSpPr>
          <p:cNvPr id="9" name="Rectangle 8">
            <a:extLst>
              <a:ext uri="{FF2B5EF4-FFF2-40B4-BE49-F238E27FC236}">
                <a16:creationId xmlns:a16="http://schemas.microsoft.com/office/drawing/2014/main" id="{ABFFC79C-C1A4-A047-B3F7-E58C8DF794D0}"/>
              </a:ext>
            </a:extLst>
          </p:cNvPr>
          <p:cNvSpPr/>
          <p:nvPr/>
        </p:nvSpPr>
        <p:spPr>
          <a:xfrm>
            <a:off x="446088" y="457200"/>
            <a:ext cx="3703637"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9593BB24-910C-1E48-A9C6-46072EA542DD}"/>
              </a:ext>
            </a:extLst>
          </p:cNvPr>
          <p:cNvSpPr/>
          <p:nvPr/>
        </p:nvSpPr>
        <p:spPr>
          <a:xfrm>
            <a:off x="8042275" y="454025"/>
            <a:ext cx="3703638"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2FA75DC-3A4E-8C48-BB95-AF3D19505DE6}"/>
              </a:ext>
            </a:extLst>
          </p:cNvPr>
          <p:cNvSpPr/>
          <p:nvPr/>
        </p:nvSpPr>
        <p:spPr>
          <a:xfrm>
            <a:off x="4241800" y="457200"/>
            <a:ext cx="3703638" cy="9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34" name="Picture 11" descr="A picture containing clipart&#13;&#10;&#13;&#10;Description automatically generated">
            <a:extLst>
              <a:ext uri="{FF2B5EF4-FFF2-40B4-BE49-F238E27FC236}">
                <a16:creationId xmlns:a16="http://schemas.microsoft.com/office/drawing/2014/main" id="{1CFFA3A4-DED2-7946-9994-6B36457CDF0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81025" y="5951538"/>
            <a:ext cx="112395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03" r:id="rId7"/>
    <p:sldLayoutId id="2147483911" r:id="rId8"/>
    <p:sldLayoutId id="2147483904" r:id="rId9"/>
    <p:sldLayoutId id="2147483912" r:id="rId10"/>
    <p:sldLayoutId id="2147483913" r:id="rId11"/>
  </p:sldLayoutIdLst>
  <p:hf hdr="0" ftr="0" dt="0"/>
  <p:txStyles>
    <p:titleStyle>
      <a:lvl1pPr algn="l" defTabSz="457200" rtl="0" eaLnBrk="1" fontAlgn="base" hangingPunct="1">
        <a:spcBef>
          <a:spcPct val="0"/>
        </a:spcBef>
        <a:spcAft>
          <a:spcPct val="0"/>
        </a:spcAft>
        <a:defRPr sz="2800" kern="1200" cap="all">
          <a:solidFill>
            <a:schemeClr val="bg1"/>
          </a:solidFill>
          <a:latin typeface="+mj-lt"/>
          <a:ea typeface="+mj-ea"/>
          <a:cs typeface="+mj-cs"/>
        </a:defRPr>
      </a:lvl1pPr>
      <a:lvl2pPr algn="l" defTabSz="457200" rtl="0" eaLnBrk="1" fontAlgn="base" hangingPunct="1">
        <a:spcBef>
          <a:spcPct val="0"/>
        </a:spcBef>
        <a:spcAft>
          <a:spcPct val="0"/>
        </a:spcAft>
        <a:defRPr sz="2800">
          <a:solidFill>
            <a:schemeClr val="bg1"/>
          </a:solidFill>
          <a:latin typeface="Century Gothic" panose="020B0502020202020204" pitchFamily="34" charset="0"/>
        </a:defRPr>
      </a:lvl2pPr>
      <a:lvl3pPr algn="l" defTabSz="457200" rtl="0" eaLnBrk="1" fontAlgn="base" hangingPunct="1">
        <a:spcBef>
          <a:spcPct val="0"/>
        </a:spcBef>
        <a:spcAft>
          <a:spcPct val="0"/>
        </a:spcAft>
        <a:defRPr sz="2800">
          <a:solidFill>
            <a:schemeClr val="bg1"/>
          </a:solidFill>
          <a:latin typeface="Century Gothic" panose="020B0502020202020204" pitchFamily="34" charset="0"/>
        </a:defRPr>
      </a:lvl3pPr>
      <a:lvl4pPr algn="l" defTabSz="457200" rtl="0" eaLnBrk="1" fontAlgn="base" hangingPunct="1">
        <a:spcBef>
          <a:spcPct val="0"/>
        </a:spcBef>
        <a:spcAft>
          <a:spcPct val="0"/>
        </a:spcAft>
        <a:defRPr sz="2800">
          <a:solidFill>
            <a:schemeClr val="bg1"/>
          </a:solidFill>
          <a:latin typeface="Century Gothic" panose="020B0502020202020204" pitchFamily="34" charset="0"/>
        </a:defRPr>
      </a:lvl4pPr>
      <a:lvl5pPr algn="l" defTabSz="457200" rtl="0" eaLnBrk="1" fontAlgn="base" hangingPunct="1">
        <a:spcBef>
          <a:spcPct val="0"/>
        </a:spcBef>
        <a:spcAft>
          <a:spcPct val="0"/>
        </a:spcAft>
        <a:defRPr sz="2800">
          <a:solidFill>
            <a:schemeClr val="bg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1" fontAlgn="base" hangingPunct="1">
        <a:spcBef>
          <a:spcPct val="20000"/>
        </a:spcBef>
        <a:spcAft>
          <a:spcPts val="600"/>
        </a:spcAft>
        <a:buClr>
          <a:schemeClr val="accent2"/>
        </a:buClr>
        <a:buSzPct val="92000"/>
        <a:buFont typeface="Wingdings 2" pitchFamily="2" charset="2"/>
        <a:buChar char=""/>
        <a:defRPr kern="1200">
          <a:solidFill>
            <a:schemeClr val="tx2"/>
          </a:solidFill>
          <a:latin typeface="+mn-lt"/>
          <a:ea typeface="+mn-ea"/>
          <a:cs typeface="+mn-cs"/>
        </a:defRPr>
      </a:lvl1pPr>
      <a:lvl2pPr marL="628650" indent="-304800" algn="l" defTabSz="457200" rtl="0" eaLnBrk="1" fontAlgn="base" hangingPunct="1">
        <a:spcBef>
          <a:spcPct val="20000"/>
        </a:spcBef>
        <a:spcAft>
          <a:spcPts val="600"/>
        </a:spcAft>
        <a:buClr>
          <a:schemeClr val="accent2"/>
        </a:buClr>
        <a:buSzPct val="92000"/>
        <a:buFont typeface="Wingdings 2" pitchFamily="2" charset="2"/>
        <a:buChar char=""/>
        <a:defRPr sz="1600" kern="1200">
          <a:solidFill>
            <a:schemeClr val="tx2"/>
          </a:solidFill>
          <a:latin typeface="+mn-lt"/>
          <a:ea typeface="+mn-ea"/>
          <a:cs typeface="+mn-cs"/>
        </a:defRPr>
      </a:lvl2pPr>
      <a:lvl3pPr marL="898525" indent="-269875" algn="l" defTabSz="457200" rtl="0" eaLnBrk="1" fontAlgn="base" hangingPunct="1">
        <a:spcBef>
          <a:spcPct val="20000"/>
        </a:spcBef>
        <a:spcAft>
          <a:spcPts val="600"/>
        </a:spcAft>
        <a:buClr>
          <a:schemeClr val="accent2"/>
        </a:buClr>
        <a:buSzPct val="92000"/>
        <a:buFont typeface="Wingdings 2" pitchFamily="2" charset="2"/>
        <a:buChar char=""/>
        <a:defRPr sz="1400" kern="1200">
          <a:solidFill>
            <a:schemeClr val="tx2"/>
          </a:solidFill>
          <a:latin typeface="+mn-lt"/>
          <a:ea typeface="+mn-ea"/>
          <a:cs typeface="+mn-cs"/>
        </a:defRPr>
      </a:lvl3pPr>
      <a:lvl4pPr marL="1241425" indent="-233363" algn="l" defTabSz="457200" rtl="0" eaLnBrk="1" fontAlgn="base" hangingPunct="1">
        <a:spcBef>
          <a:spcPct val="20000"/>
        </a:spcBef>
        <a:spcAft>
          <a:spcPts val="600"/>
        </a:spcAft>
        <a:buClr>
          <a:schemeClr val="accent2"/>
        </a:buClr>
        <a:buSzPct val="92000"/>
        <a:buFont typeface="Wingdings 2" pitchFamily="2" charset="2"/>
        <a:buChar char=""/>
        <a:defRPr sz="1200" kern="1200">
          <a:solidFill>
            <a:schemeClr val="tx2"/>
          </a:solidFill>
          <a:latin typeface="+mn-lt"/>
          <a:ea typeface="+mn-ea"/>
          <a:cs typeface="+mn-cs"/>
        </a:defRPr>
      </a:lvl4pPr>
      <a:lvl5pPr marL="1601788" indent="-233363" algn="l" defTabSz="457200" rtl="0" eaLnBrk="1" fontAlgn="base" hangingPunct="1">
        <a:spcBef>
          <a:spcPct val="20000"/>
        </a:spcBef>
        <a:spcAft>
          <a:spcPts val="600"/>
        </a:spcAft>
        <a:buClr>
          <a:schemeClr val="accent2"/>
        </a:buClr>
        <a:buSzPct val="92000"/>
        <a:buFont typeface="Wingdings 2" pitchFamily="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6.jpg"/><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5D795CF-5F70-4821-BB11-0B2B8FCCD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638175"/>
            <a:ext cx="12192000"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73B1AC31-0B6C-4781-BA06-16BE17F8A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4246563" y="723900"/>
            <a:ext cx="7499350" cy="56673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04441F4-DD80-4F43-BC12-FF45FA5D5B66}"/>
              </a:ext>
            </a:extLst>
          </p:cNvPr>
          <p:cNvSpPr>
            <a:spLocks noGrp="1"/>
          </p:cNvSpPr>
          <p:nvPr>
            <p:ph type="ctrTitle"/>
          </p:nvPr>
        </p:nvSpPr>
        <p:spPr>
          <a:xfrm>
            <a:off x="4579938" y="1419225"/>
            <a:ext cx="6797675" cy="2085975"/>
          </a:xfrm>
        </p:spPr>
        <p:txBody>
          <a:bodyPr/>
          <a:lstStyle/>
          <a:p>
            <a:pPr eaLnBrk="1" fontAlgn="auto" hangingPunct="1">
              <a:spcAft>
                <a:spcPts val="0"/>
              </a:spcAft>
              <a:defRPr/>
            </a:pPr>
            <a:r>
              <a:rPr lang="en-US" dirty="0">
                <a:solidFill>
                  <a:srgbClr val="FFFFFF"/>
                </a:solidFill>
              </a:rPr>
              <a:t>Business Case Training</a:t>
            </a:r>
          </a:p>
        </p:txBody>
      </p:sp>
      <p:sp>
        <p:nvSpPr>
          <p:cNvPr id="3" name="Subtitle 2">
            <a:extLst>
              <a:ext uri="{FF2B5EF4-FFF2-40B4-BE49-F238E27FC236}">
                <a16:creationId xmlns:a16="http://schemas.microsoft.com/office/drawing/2014/main" id="{E2AAA9EF-4C30-DC48-878C-5C6BFF6C3CE4}"/>
              </a:ext>
            </a:extLst>
          </p:cNvPr>
          <p:cNvSpPr>
            <a:spLocks noGrp="1"/>
          </p:cNvSpPr>
          <p:nvPr>
            <p:ph type="subTitle" idx="1"/>
          </p:nvPr>
        </p:nvSpPr>
        <p:spPr>
          <a:xfrm>
            <a:off x="4579938" y="3505200"/>
            <a:ext cx="6797675" cy="1733550"/>
          </a:xfrm>
        </p:spPr>
        <p:txBody>
          <a:bodyPr rtlCol="0"/>
          <a:lstStyle/>
          <a:p>
            <a:pPr eaLnBrk="1" fontAlgn="auto" hangingPunct="1">
              <a:buFont typeface="Wingdings 2" panose="05020102010507070707" pitchFamily="18" charset="2"/>
              <a:buNone/>
              <a:defRPr/>
            </a:pPr>
            <a:r>
              <a:rPr lang="en-US" dirty="0">
                <a:solidFill>
                  <a:srgbClr val="EBEBEB"/>
                </a:solidFill>
              </a:rPr>
              <a:t>EnoMAX2019</a:t>
            </a:r>
          </a:p>
        </p:txBody>
      </p:sp>
      <p:pic>
        <p:nvPicPr>
          <p:cNvPr id="13318" name="Picture 4" descr="A picture containing clipart&#13;&#10;&#13;&#10;Description automatically generated">
            <a:extLst>
              <a:ext uri="{FF2B5EF4-FFF2-40B4-BE49-F238E27FC236}">
                <a16:creationId xmlns:a16="http://schemas.microsoft.com/office/drawing/2014/main" id="{0045B04F-EE59-D54B-868A-F49F30F87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38" y="4841875"/>
            <a:ext cx="38100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0E24C87-DEBC-0344-87C6-4F79D8997C53}"/>
              </a:ext>
            </a:extLst>
          </p:cNvPr>
          <p:cNvSpPr txBox="1"/>
          <p:nvPr/>
        </p:nvSpPr>
        <p:spPr>
          <a:xfrm>
            <a:off x="4211637" y="5016410"/>
            <a:ext cx="7534275" cy="1200329"/>
          </a:xfrm>
          <a:prstGeom prst="rect">
            <a:avLst/>
          </a:prstGeom>
          <a:noFill/>
        </p:spPr>
        <p:txBody>
          <a:bodyPr wrap="square" rtlCol="0">
            <a:spAutoFit/>
          </a:bodyPr>
          <a:lstStyle/>
          <a:p>
            <a:pPr algn="ctr"/>
            <a:r>
              <a:rPr lang="en-US" dirty="0">
                <a:solidFill>
                  <a:schemeClr val="bg1"/>
                </a:solidFill>
              </a:rPr>
              <a:t>Throughout the program year, training and support will be provided to assist you in the development of your Business Case and complementary Business Pitch. There will also be informal opportunities for coaching and advice. </a:t>
            </a:r>
          </a:p>
        </p:txBody>
      </p:sp>
      <p:sp>
        <p:nvSpPr>
          <p:cNvPr id="4" name="Slide Number Placeholder 3">
            <a:extLst>
              <a:ext uri="{FF2B5EF4-FFF2-40B4-BE49-F238E27FC236}">
                <a16:creationId xmlns:a16="http://schemas.microsoft.com/office/drawing/2014/main" id="{98995B5E-383D-3A4D-B85C-A7770F715E96}"/>
              </a:ext>
            </a:extLst>
          </p:cNvPr>
          <p:cNvSpPr>
            <a:spLocks noGrp="1"/>
          </p:cNvSpPr>
          <p:nvPr>
            <p:ph type="sldNum" sz="quarter" idx="12"/>
          </p:nvPr>
        </p:nvSpPr>
        <p:spPr/>
        <p:txBody>
          <a:bodyPr/>
          <a:lstStyle/>
          <a:p>
            <a:pPr>
              <a:defRPr/>
            </a:pPr>
            <a:fld id="{2585A993-896A-504A-A3EE-91BC8D624610}"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803C9-1456-3A4D-8A04-C8D2BBC259AC}"/>
              </a:ext>
            </a:extLst>
          </p:cNvPr>
          <p:cNvSpPr>
            <a:spLocks noGrp="1"/>
          </p:cNvSpPr>
          <p:nvPr>
            <p:ph type="title"/>
          </p:nvPr>
        </p:nvSpPr>
        <p:spPr/>
        <p:txBody>
          <a:bodyPr>
            <a:normAutofit/>
          </a:bodyPr>
          <a:lstStyle/>
          <a:p>
            <a:r>
              <a:rPr lang="en-US" dirty="0"/>
              <a:t>Defining and Evaluating Options</a:t>
            </a:r>
            <a:br>
              <a:rPr lang="en-US" dirty="0"/>
            </a:br>
            <a:endParaRPr lang="en-US" dirty="0">
              <a:solidFill>
                <a:srgbClr val="FF9300"/>
              </a:solidFill>
              <a:latin typeface="+mn-lt"/>
            </a:endParaRPr>
          </a:p>
        </p:txBody>
      </p:sp>
      <p:sp>
        <p:nvSpPr>
          <p:cNvPr id="3" name="Content Placeholder 2">
            <a:extLst>
              <a:ext uri="{FF2B5EF4-FFF2-40B4-BE49-F238E27FC236}">
                <a16:creationId xmlns:a16="http://schemas.microsoft.com/office/drawing/2014/main" id="{18EDC176-A0FF-084B-9057-A40AE129D9E6}"/>
              </a:ext>
            </a:extLst>
          </p:cNvPr>
          <p:cNvSpPr>
            <a:spLocks noGrp="1"/>
          </p:cNvSpPr>
          <p:nvPr>
            <p:ph sz="half" idx="1"/>
          </p:nvPr>
        </p:nvSpPr>
        <p:spPr/>
        <p:txBody>
          <a:bodyPr>
            <a:normAutofit fontScale="85000" lnSpcReduction="20000"/>
          </a:bodyPr>
          <a:lstStyle/>
          <a:p>
            <a:pPr marL="0" indent="0">
              <a:buNone/>
            </a:pPr>
            <a:r>
              <a:rPr lang="en-US" sz="2100" b="1" dirty="0"/>
              <a:t>Evaluating Options</a:t>
            </a:r>
          </a:p>
          <a:p>
            <a:pPr marL="0" indent="0">
              <a:buNone/>
            </a:pPr>
            <a:r>
              <a:rPr lang="en-US" sz="2100" dirty="0"/>
              <a:t>Choose relevant decision criteria and evaluate each option against the criteria. Then compare and rank the options leading to a recommended path forward. Don’t forget to consider the following;</a:t>
            </a:r>
          </a:p>
          <a:p>
            <a:r>
              <a:rPr lang="en-US" sz="2100" dirty="0"/>
              <a:t>Risk</a:t>
            </a:r>
          </a:p>
          <a:p>
            <a:pPr lvl="1"/>
            <a:r>
              <a:rPr lang="en-US" sz="2100" dirty="0"/>
              <a:t>Assessing Risk</a:t>
            </a:r>
          </a:p>
          <a:p>
            <a:pPr lvl="1"/>
            <a:r>
              <a:rPr lang="en-US" sz="2100" dirty="0"/>
              <a:t>Mitigating Risk</a:t>
            </a:r>
          </a:p>
          <a:p>
            <a:r>
              <a:rPr lang="en-US" sz="2100" dirty="0"/>
              <a:t>Critical assumptions</a:t>
            </a:r>
          </a:p>
          <a:p>
            <a:pPr lvl="1"/>
            <a:r>
              <a:rPr lang="en-US" sz="2100" dirty="0"/>
              <a:t>No Go Criteria</a:t>
            </a:r>
          </a:p>
          <a:p>
            <a:r>
              <a:rPr lang="en-US" sz="2300" dirty="0"/>
              <a:t>Constraints/Limitations</a:t>
            </a:r>
          </a:p>
        </p:txBody>
      </p:sp>
      <p:graphicFrame>
        <p:nvGraphicFramePr>
          <p:cNvPr id="5" name="Content Placeholder 4">
            <a:extLst>
              <a:ext uri="{FF2B5EF4-FFF2-40B4-BE49-F238E27FC236}">
                <a16:creationId xmlns:a16="http://schemas.microsoft.com/office/drawing/2014/main" id="{1E8C586E-3E5B-9742-B394-C9DF1A70B241}"/>
              </a:ext>
            </a:extLst>
          </p:cNvPr>
          <p:cNvGraphicFramePr>
            <a:graphicFrameLocks noGrp="1"/>
          </p:cNvGraphicFramePr>
          <p:nvPr>
            <p:ph sz="half" idx="2"/>
            <p:extLst>
              <p:ext uri="{D42A27DB-BD31-4B8C-83A1-F6EECF244321}">
                <p14:modId xmlns:p14="http://schemas.microsoft.com/office/powerpoint/2010/main" val="3632437909"/>
              </p:ext>
            </p:extLst>
          </p:nvPr>
        </p:nvGraphicFramePr>
        <p:xfrm>
          <a:off x="6172200" y="1825625"/>
          <a:ext cx="5181600" cy="3708400"/>
        </p:xfrm>
        <a:graphic>
          <a:graphicData uri="http://schemas.openxmlformats.org/drawingml/2006/table">
            <a:tbl>
              <a:tblPr firstRow="1" bandRow="1">
                <a:tableStyleId>{5C22544A-7EE6-4342-B048-85BDC9FD1C3A}</a:tableStyleId>
              </a:tblPr>
              <a:tblGrid>
                <a:gridCol w="2072640">
                  <a:extLst>
                    <a:ext uri="{9D8B030D-6E8A-4147-A177-3AD203B41FA5}">
                      <a16:colId xmlns:a16="http://schemas.microsoft.com/office/drawing/2014/main" val="2366873948"/>
                    </a:ext>
                  </a:extLst>
                </a:gridCol>
                <a:gridCol w="1036320">
                  <a:extLst>
                    <a:ext uri="{9D8B030D-6E8A-4147-A177-3AD203B41FA5}">
                      <a16:colId xmlns:a16="http://schemas.microsoft.com/office/drawing/2014/main" val="3992276589"/>
                    </a:ext>
                  </a:extLst>
                </a:gridCol>
                <a:gridCol w="1036320">
                  <a:extLst>
                    <a:ext uri="{9D8B030D-6E8A-4147-A177-3AD203B41FA5}">
                      <a16:colId xmlns:a16="http://schemas.microsoft.com/office/drawing/2014/main" val="1230740776"/>
                    </a:ext>
                  </a:extLst>
                </a:gridCol>
                <a:gridCol w="1036320">
                  <a:extLst>
                    <a:ext uri="{9D8B030D-6E8A-4147-A177-3AD203B41FA5}">
                      <a16:colId xmlns:a16="http://schemas.microsoft.com/office/drawing/2014/main" val="3163897594"/>
                    </a:ext>
                  </a:extLst>
                </a:gridCol>
              </a:tblGrid>
              <a:tr h="370840">
                <a:tc>
                  <a:txBody>
                    <a:bodyPr/>
                    <a:lstStyle/>
                    <a:p>
                      <a:r>
                        <a:rPr lang="en-US" sz="1600" dirty="0">
                          <a:latin typeface="+mj-lt"/>
                        </a:rPr>
                        <a:t>Decision Criteria</a:t>
                      </a:r>
                    </a:p>
                  </a:txBody>
                  <a:tcPr/>
                </a:tc>
                <a:tc>
                  <a:txBody>
                    <a:bodyPr/>
                    <a:lstStyle/>
                    <a:p>
                      <a:r>
                        <a:rPr lang="en-US" sz="1600" dirty="0">
                          <a:latin typeface="+mj-lt"/>
                        </a:rPr>
                        <a:t>Option 1</a:t>
                      </a:r>
                    </a:p>
                  </a:txBody>
                  <a:tcPr/>
                </a:tc>
                <a:tc>
                  <a:txBody>
                    <a:bodyPr/>
                    <a:lstStyle/>
                    <a:p>
                      <a:r>
                        <a:rPr lang="en-US" sz="1600" dirty="0">
                          <a:latin typeface="+mj-lt"/>
                        </a:rPr>
                        <a:t>Option 2</a:t>
                      </a:r>
                    </a:p>
                  </a:txBody>
                  <a:tcPr/>
                </a:tc>
                <a:tc>
                  <a:txBody>
                    <a:bodyPr/>
                    <a:lstStyle/>
                    <a:p>
                      <a:r>
                        <a:rPr lang="en-US" sz="1600" dirty="0">
                          <a:latin typeface="+mj-lt"/>
                        </a:rPr>
                        <a:t>Option 3</a:t>
                      </a:r>
                    </a:p>
                  </a:txBody>
                  <a:tcPr/>
                </a:tc>
                <a:extLst>
                  <a:ext uri="{0D108BD9-81ED-4DB2-BD59-A6C34878D82A}">
                    <a16:rowId xmlns:a16="http://schemas.microsoft.com/office/drawing/2014/main" val="2810220151"/>
                  </a:ext>
                </a:extLst>
              </a:tr>
              <a:tr h="370840">
                <a:tc>
                  <a:txBody>
                    <a:bodyPr/>
                    <a:lstStyle/>
                    <a:p>
                      <a:endParaRPr lang="en-US" dirty="0"/>
                    </a:p>
                  </a:txBody>
                  <a:tcPr>
                    <a:solidFill>
                      <a:srgbClr val="DAE3F3"/>
                    </a:solidFill>
                  </a:tcPr>
                </a:tc>
                <a:tc>
                  <a:txBody>
                    <a:bodyPr/>
                    <a:lstStyle/>
                    <a:p>
                      <a:endParaRPr lang="en-US" dirty="0"/>
                    </a:p>
                  </a:txBody>
                  <a:tcPr>
                    <a:solidFill>
                      <a:srgbClr val="DAE3F3"/>
                    </a:solidFill>
                  </a:tcPr>
                </a:tc>
                <a:tc>
                  <a:txBody>
                    <a:bodyPr/>
                    <a:lstStyle/>
                    <a:p>
                      <a:endParaRPr lang="en-US" dirty="0"/>
                    </a:p>
                  </a:txBody>
                  <a:tcPr>
                    <a:solidFill>
                      <a:srgbClr val="DAE3F3"/>
                    </a:solidFill>
                  </a:tcPr>
                </a:tc>
                <a:tc>
                  <a:txBody>
                    <a:bodyPr/>
                    <a:lstStyle/>
                    <a:p>
                      <a:endParaRPr lang="en-US" dirty="0"/>
                    </a:p>
                  </a:txBody>
                  <a:tcPr>
                    <a:solidFill>
                      <a:srgbClr val="DAE3F3"/>
                    </a:solidFill>
                  </a:tcPr>
                </a:tc>
                <a:extLst>
                  <a:ext uri="{0D108BD9-81ED-4DB2-BD59-A6C34878D82A}">
                    <a16:rowId xmlns:a16="http://schemas.microsoft.com/office/drawing/2014/main" val="97314234"/>
                  </a:ext>
                </a:extLst>
              </a:tr>
              <a:tr h="370840">
                <a:tc>
                  <a:txBody>
                    <a:bodyPr/>
                    <a:lstStyle/>
                    <a:p>
                      <a:endParaRPr lang="en-US" dirty="0"/>
                    </a:p>
                  </a:txBody>
                  <a:tcPr>
                    <a:solidFill>
                      <a:srgbClr val="DAE3F3"/>
                    </a:solidFill>
                  </a:tcPr>
                </a:tc>
                <a:tc>
                  <a:txBody>
                    <a:bodyPr/>
                    <a:lstStyle/>
                    <a:p>
                      <a:endParaRPr lang="en-US" dirty="0"/>
                    </a:p>
                  </a:txBody>
                  <a:tcPr>
                    <a:solidFill>
                      <a:srgbClr val="DAE3F3"/>
                    </a:solidFill>
                  </a:tcPr>
                </a:tc>
                <a:tc>
                  <a:txBody>
                    <a:bodyPr/>
                    <a:lstStyle/>
                    <a:p>
                      <a:endParaRPr lang="en-US" dirty="0"/>
                    </a:p>
                  </a:txBody>
                  <a:tcPr>
                    <a:solidFill>
                      <a:srgbClr val="DAE3F3"/>
                    </a:solidFill>
                  </a:tcPr>
                </a:tc>
                <a:tc>
                  <a:txBody>
                    <a:bodyPr/>
                    <a:lstStyle/>
                    <a:p>
                      <a:endParaRPr lang="en-US" dirty="0"/>
                    </a:p>
                  </a:txBody>
                  <a:tcPr>
                    <a:solidFill>
                      <a:srgbClr val="DAE3F3"/>
                    </a:solidFill>
                  </a:tcPr>
                </a:tc>
                <a:extLst>
                  <a:ext uri="{0D108BD9-81ED-4DB2-BD59-A6C34878D82A}">
                    <a16:rowId xmlns:a16="http://schemas.microsoft.com/office/drawing/2014/main" val="2354786459"/>
                  </a:ext>
                </a:extLst>
              </a:tr>
              <a:tr h="370840">
                <a:tc>
                  <a:txBody>
                    <a:bodyPr/>
                    <a:lstStyle/>
                    <a:p>
                      <a:endParaRPr lang="en-US" dirty="0"/>
                    </a:p>
                  </a:txBody>
                  <a:tcPr>
                    <a:solidFill>
                      <a:srgbClr val="DAE3F3"/>
                    </a:solidFill>
                  </a:tcPr>
                </a:tc>
                <a:tc>
                  <a:txBody>
                    <a:bodyPr/>
                    <a:lstStyle/>
                    <a:p>
                      <a:endParaRPr lang="en-US" dirty="0"/>
                    </a:p>
                  </a:txBody>
                  <a:tcPr>
                    <a:solidFill>
                      <a:srgbClr val="DAE3F3"/>
                    </a:solidFill>
                  </a:tcPr>
                </a:tc>
                <a:tc>
                  <a:txBody>
                    <a:bodyPr/>
                    <a:lstStyle/>
                    <a:p>
                      <a:endParaRPr lang="en-US" dirty="0"/>
                    </a:p>
                  </a:txBody>
                  <a:tcPr>
                    <a:solidFill>
                      <a:srgbClr val="DAE3F3"/>
                    </a:solidFill>
                  </a:tcPr>
                </a:tc>
                <a:tc>
                  <a:txBody>
                    <a:bodyPr/>
                    <a:lstStyle/>
                    <a:p>
                      <a:endParaRPr lang="en-US" dirty="0"/>
                    </a:p>
                  </a:txBody>
                  <a:tcPr>
                    <a:solidFill>
                      <a:srgbClr val="DAE3F3"/>
                    </a:solidFill>
                  </a:tcPr>
                </a:tc>
                <a:extLst>
                  <a:ext uri="{0D108BD9-81ED-4DB2-BD59-A6C34878D82A}">
                    <a16:rowId xmlns:a16="http://schemas.microsoft.com/office/drawing/2014/main" val="3546136168"/>
                  </a:ext>
                </a:extLst>
              </a:tr>
              <a:tr h="370840">
                <a:tc>
                  <a:txBody>
                    <a:bodyPr/>
                    <a:lstStyle/>
                    <a:p>
                      <a:endParaRPr lang="en-US" dirty="0"/>
                    </a:p>
                  </a:txBody>
                  <a:tcPr>
                    <a:solidFill>
                      <a:srgbClr val="DAE3F3"/>
                    </a:solidFill>
                  </a:tcPr>
                </a:tc>
                <a:tc>
                  <a:txBody>
                    <a:bodyPr/>
                    <a:lstStyle/>
                    <a:p>
                      <a:endParaRPr lang="en-US" dirty="0"/>
                    </a:p>
                  </a:txBody>
                  <a:tcPr>
                    <a:solidFill>
                      <a:srgbClr val="DAE3F3"/>
                    </a:solidFill>
                  </a:tcPr>
                </a:tc>
                <a:tc>
                  <a:txBody>
                    <a:bodyPr/>
                    <a:lstStyle/>
                    <a:p>
                      <a:endParaRPr lang="en-US" dirty="0"/>
                    </a:p>
                  </a:txBody>
                  <a:tcPr>
                    <a:solidFill>
                      <a:srgbClr val="DAE3F3"/>
                    </a:solidFill>
                  </a:tcPr>
                </a:tc>
                <a:tc>
                  <a:txBody>
                    <a:bodyPr/>
                    <a:lstStyle/>
                    <a:p>
                      <a:endParaRPr lang="en-US" dirty="0"/>
                    </a:p>
                  </a:txBody>
                  <a:tcPr>
                    <a:solidFill>
                      <a:srgbClr val="DAE3F3"/>
                    </a:solidFill>
                  </a:tcPr>
                </a:tc>
                <a:extLst>
                  <a:ext uri="{0D108BD9-81ED-4DB2-BD59-A6C34878D82A}">
                    <a16:rowId xmlns:a16="http://schemas.microsoft.com/office/drawing/2014/main" val="3352670662"/>
                  </a:ext>
                </a:extLst>
              </a:tr>
              <a:tr h="370840">
                <a:tc>
                  <a:txBody>
                    <a:bodyPr/>
                    <a:lstStyle/>
                    <a:p>
                      <a:endParaRPr lang="en-US" dirty="0"/>
                    </a:p>
                  </a:txBody>
                  <a:tcPr>
                    <a:solidFill>
                      <a:srgbClr val="DAE3F3"/>
                    </a:solidFill>
                  </a:tcPr>
                </a:tc>
                <a:tc>
                  <a:txBody>
                    <a:bodyPr/>
                    <a:lstStyle/>
                    <a:p>
                      <a:endParaRPr lang="en-US" dirty="0"/>
                    </a:p>
                  </a:txBody>
                  <a:tcPr>
                    <a:solidFill>
                      <a:srgbClr val="DAE3F3"/>
                    </a:solidFill>
                  </a:tcPr>
                </a:tc>
                <a:tc>
                  <a:txBody>
                    <a:bodyPr/>
                    <a:lstStyle/>
                    <a:p>
                      <a:endParaRPr lang="en-US" dirty="0"/>
                    </a:p>
                  </a:txBody>
                  <a:tcPr>
                    <a:solidFill>
                      <a:srgbClr val="DAE3F3"/>
                    </a:solidFill>
                  </a:tcPr>
                </a:tc>
                <a:tc>
                  <a:txBody>
                    <a:bodyPr/>
                    <a:lstStyle/>
                    <a:p>
                      <a:endParaRPr lang="en-US" dirty="0"/>
                    </a:p>
                  </a:txBody>
                  <a:tcPr>
                    <a:solidFill>
                      <a:srgbClr val="DAE3F3"/>
                    </a:solidFill>
                  </a:tcPr>
                </a:tc>
                <a:extLst>
                  <a:ext uri="{0D108BD9-81ED-4DB2-BD59-A6C34878D82A}">
                    <a16:rowId xmlns:a16="http://schemas.microsoft.com/office/drawing/2014/main" val="321085977"/>
                  </a:ext>
                </a:extLst>
              </a:tr>
              <a:tr h="370840">
                <a:tc>
                  <a:txBody>
                    <a:bodyPr/>
                    <a:lstStyle/>
                    <a:p>
                      <a:endParaRPr lang="en-US" dirty="0"/>
                    </a:p>
                  </a:txBody>
                  <a:tcPr>
                    <a:solidFill>
                      <a:srgbClr val="DAE3F3"/>
                    </a:solidFill>
                  </a:tcPr>
                </a:tc>
                <a:tc>
                  <a:txBody>
                    <a:bodyPr/>
                    <a:lstStyle/>
                    <a:p>
                      <a:endParaRPr lang="en-US" dirty="0"/>
                    </a:p>
                  </a:txBody>
                  <a:tcPr>
                    <a:solidFill>
                      <a:srgbClr val="DAE3F3"/>
                    </a:solidFill>
                  </a:tcPr>
                </a:tc>
                <a:tc>
                  <a:txBody>
                    <a:bodyPr/>
                    <a:lstStyle/>
                    <a:p>
                      <a:endParaRPr lang="en-US" dirty="0"/>
                    </a:p>
                  </a:txBody>
                  <a:tcPr>
                    <a:solidFill>
                      <a:srgbClr val="DAE3F3"/>
                    </a:solidFill>
                  </a:tcPr>
                </a:tc>
                <a:tc>
                  <a:txBody>
                    <a:bodyPr/>
                    <a:lstStyle/>
                    <a:p>
                      <a:endParaRPr lang="en-US" dirty="0"/>
                    </a:p>
                  </a:txBody>
                  <a:tcPr>
                    <a:solidFill>
                      <a:srgbClr val="DAE3F3"/>
                    </a:solidFill>
                  </a:tcPr>
                </a:tc>
                <a:extLst>
                  <a:ext uri="{0D108BD9-81ED-4DB2-BD59-A6C34878D82A}">
                    <a16:rowId xmlns:a16="http://schemas.microsoft.com/office/drawing/2014/main" val="2263845362"/>
                  </a:ext>
                </a:extLst>
              </a:tr>
              <a:tr h="370840">
                <a:tc>
                  <a:txBody>
                    <a:bodyPr/>
                    <a:lstStyle/>
                    <a:p>
                      <a:endParaRPr lang="en-US" dirty="0"/>
                    </a:p>
                  </a:txBody>
                  <a:tcPr>
                    <a:solidFill>
                      <a:srgbClr val="DAE3F3"/>
                    </a:solidFill>
                  </a:tcPr>
                </a:tc>
                <a:tc>
                  <a:txBody>
                    <a:bodyPr/>
                    <a:lstStyle/>
                    <a:p>
                      <a:endParaRPr lang="en-US" dirty="0"/>
                    </a:p>
                  </a:txBody>
                  <a:tcPr>
                    <a:solidFill>
                      <a:srgbClr val="DAE3F3"/>
                    </a:solidFill>
                  </a:tcPr>
                </a:tc>
                <a:tc>
                  <a:txBody>
                    <a:bodyPr/>
                    <a:lstStyle/>
                    <a:p>
                      <a:endParaRPr lang="en-US" dirty="0"/>
                    </a:p>
                  </a:txBody>
                  <a:tcPr>
                    <a:solidFill>
                      <a:srgbClr val="DAE3F3"/>
                    </a:solidFill>
                  </a:tcPr>
                </a:tc>
                <a:tc>
                  <a:txBody>
                    <a:bodyPr/>
                    <a:lstStyle/>
                    <a:p>
                      <a:endParaRPr lang="en-US" dirty="0"/>
                    </a:p>
                  </a:txBody>
                  <a:tcPr>
                    <a:solidFill>
                      <a:srgbClr val="DAE3F3"/>
                    </a:solidFill>
                  </a:tcPr>
                </a:tc>
                <a:extLst>
                  <a:ext uri="{0D108BD9-81ED-4DB2-BD59-A6C34878D82A}">
                    <a16:rowId xmlns:a16="http://schemas.microsoft.com/office/drawing/2014/main" val="1094649840"/>
                  </a:ext>
                </a:extLst>
              </a:tr>
              <a:tr h="370840">
                <a:tc>
                  <a:txBody>
                    <a:bodyPr/>
                    <a:lstStyle/>
                    <a:p>
                      <a:endParaRPr lang="en-US" dirty="0"/>
                    </a:p>
                  </a:txBody>
                  <a:tcPr>
                    <a:solidFill>
                      <a:srgbClr val="DAE3F3"/>
                    </a:solidFill>
                  </a:tcPr>
                </a:tc>
                <a:tc>
                  <a:txBody>
                    <a:bodyPr/>
                    <a:lstStyle/>
                    <a:p>
                      <a:endParaRPr lang="en-US" dirty="0"/>
                    </a:p>
                  </a:txBody>
                  <a:tcPr>
                    <a:solidFill>
                      <a:srgbClr val="DAE3F3"/>
                    </a:solidFill>
                  </a:tcPr>
                </a:tc>
                <a:tc>
                  <a:txBody>
                    <a:bodyPr/>
                    <a:lstStyle/>
                    <a:p>
                      <a:endParaRPr lang="en-US" dirty="0"/>
                    </a:p>
                  </a:txBody>
                  <a:tcPr>
                    <a:solidFill>
                      <a:srgbClr val="DAE3F3"/>
                    </a:solidFill>
                  </a:tcPr>
                </a:tc>
                <a:tc>
                  <a:txBody>
                    <a:bodyPr/>
                    <a:lstStyle/>
                    <a:p>
                      <a:endParaRPr lang="en-US" dirty="0"/>
                    </a:p>
                  </a:txBody>
                  <a:tcPr>
                    <a:solidFill>
                      <a:srgbClr val="DAE3F3"/>
                    </a:solidFill>
                  </a:tcPr>
                </a:tc>
                <a:extLst>
                  <a:ext uri="{0D108BD9-81ED-4DB2-BD59-A6C34878D82A}">
                    <a16:rowId xmlns:a16="http://schemas.microsoft.com/office/drawing/2014/main" val="2217645254"/>
                  </a:ext>
                </a:extLst>
              </a:tr>
              <a:tr h="370840">
                <a:tc>
                  <a:txBody>
                    <a:bodyPr/>
                    <a:lstStyle/>
                    <a:p>
                      <a:endParaRPr lang="en-US" dirty="0"/>
                    </a:p>
                  </a:txBody>
                  <a:tcPr>
                    <a:solidFill>
                      <a:srgbClr val="DAE3F3"/>
                    </a:solidFill>
                  </a:tcPr>
                </a:tc>
                <a:tc>
                  <a:txBody>
                    <a:bodyPr/>
                    <a:lstStyle/>
                    <a:p>
                      <a:endParaRPr lang="en-US" dirty="0"/>
                    </a:p>
                  </a:txBody>
                  <a:tcPr>
                    <a:solidFill>
                      <a:srgbClr val="DAE3F3"/>
                    </a:solidFill>
                  </a:tcPr>
                </a:tc>
                <a:tc>
                  <a:txBody>
                    <a:bodyPr/>
                    <a:lstStyle/>
                    <a:p>
                      <a:endParaRPr lang="en-US" dirty="0"/>
                    </a:p>
                  </a:txBody>
                  <a:tcPr>
                    <a:solidFill>
                      <a:srgbClr val="DAE3F3"/>
                    </a:solidFill>
                  </a:tcPr>
                </a:tc>
                <a:tc>
                  <a:txBody>
                    <a:bodyPr/>
                    <a:lstStyle/>
                    <a:p>
                      <a:endParaRPr lang="en-US" dirty="0"/>
                    </a:p>
                  </a:txBody>
                  <a:tcPr>
                    <a:solidFill>
                      <a:srgbClr val="DAE3F3"/>
                    </a:solidFill>
                  </a:tcPr>
                </a:tc>
                <a:extLst>
                  <a:ext uri="{0D108BD9-81ED-4DB2-BD59-A6C34878D82A}">
                    <a16:rowId xmlns:a16="http://schemas.microsoft.com/office/drawing/2014/main" val="1055924246"/>
                  </a:ext>
                </a:extLst>
              </a:tr>
            </a:tbl>
          </a:graphicData>
        </a:graphic>
      </p:graphicFrame>
      <p:sp>
        <p:nvSpPr>
          <p:cNvPr id="4" name="Slide Number Placeholder 3">
            <a:extLst>
              <a:ext uri="{FF2B5EF4-FFF2-40B4-BE49-F238E27FC236}">
                <a16:creationId xmlns:a16="http://schemas.microsoft.com/office/drawing/2014/main" id="{78760886-8B69-684E-B32D-688CB41AE7F8}"/>
              </a:ext>
            </a:extLst>
          </p:cNvPr>
          <p:cNvSpPr>
            <a:spLocks noGrp="1"/>
          </p:cNvSpPr>
          <p:nvPr>
            <p:ph type="sldNum" sz="quarter" idx="12"/>
          </p:nvPr>
        </p:nvSpPr>
        <p:spPr/>
        <p:txBody>
          <a:bodyPr/>
          <a:lstStyle/>
          <a:p>
            <a:pPr>
              <a:defRPr/>
            </a:pPr>
            <a:fld id="{B29AA5ED-4303-0044-B791-E746E2B5DCEA}" type="slidenum">
              <a:rPr lang="en-US" smtClean="0"/>
              <a:pPr>
                <a:defRPr/>
              </a:pPr>
              <a:t>10</a:t>
            </a:fld>
            <a:endParaRPr lang="en-US" dirty="0"/>
          </a:p>
        </p:txBody>
      </p:sp>
    </p:spTree>
    <p:extLst>
      <p:ext uri="{BB962C8B-B14F-4D97-AF65-F5344CB8AC3E}">
        <p14:creationId xmlns:p14="http://schemas.microsoft.com/office/powerpoint/2010/main" val="1438549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4C05925-5E02-6145-9443-808FF3829198}"/>
              </a:ext>
            </a:extLst>
          </p:cNvPr>
          <p:cNvSpPr>
            <a:spLocks noGrp="1"/>
          </p:cNvSpPr>
          <p:nvPr>
            <p:ph type="title"/>
          </p:nvPr>
        </p:nvSpPr>
        <p:spPr/>
        <p:txBody>
          <a:bodyPr>
            <a:normAutofit/>
          </a:bodyPr>
          <a:lstStyle/>
          <a:p>
            <a:r>
              <a:rPr lang="en-US" dirty="0"/>
              <a:t>Defining and Evaluating Options</a:t>
            </a:r>
            <a:br>
              <a:rPr lang="en-US" dirty="0"/>
            </a:br>
            <a:endParaRPr lang="en-US" dirty="0">
              <a:solidFill>
                <a:srgbClr val="FF9300"/>
              </a:solidFill>
              <a:latin typeface="+mn-lt"/>
            </a:endParaRPr>
          </a:p>
        </p:txBody>
      </p:sp>
      <p:pic>
        <p:nvPicPr>
          <p:cNvPr id="6" name="Picture Placeholder 5">
            <a:extLst>
              <a:ext uri="{FF2B5EF4-FFF2-40B4-BE49-F238E27FC236}">
                <a16:creationId xmlns:a16="http://schemas.microsoft.com/office/drawing/2014/main" id="{6FF88E84-C879-8242-BF8A-6FAB55009D37}"/>
              </a:ext>
            </a:extLst>
          </p:cNvPr>
          <p:cNvPicPr>
            <a:picLocks noGrp="1" noChangeAspect="1"/>
          </p:cNvPicPr>
          <p:nvPr>
            <p:ph sz="half" idx="1"/>
          </p:nvPr>
        </p:nvPicPr>
        <p:blipFill rotWithShape="1">
          <a:blip r:embed="rId3"/>
          <a:stretch/>
        </p:blipFill>
        <p:spPr>
          <a:xfrm>
            <a:off x="5499214" y="1914045"/>
            <a:ext cx="6217920" cy="4663440"/>
          </a:xfrm>
        </p:spPr>
      </p:pic>
      <p:sp>
        <p:nvSpPr>
          <p:cNvPr id="39" name="Content Placeholder 38">
            <a:extLst>
              <a:ext uri="{FF2B5EF4-FFF2-40B4-BE49-F238E27FC236}">
                <a16:creationId xmlns:a16="http://schemas.microsoft.com/office/drawing/2014/main" id="{10334DF3-FA87-EC45-81FC-80CB239365C1}"/>
              </a:ext>
            </a:extLst>
          </p:cNvPr>
          <p:cNvSpPr>
            <a:spLocks noGrp="1"/>
          </p:cNvSpPr>
          <p:nvPr>
            <p:ph sz="half" idx="2"/>
          </p:nvPr>
        </p:nvSpPr>
        <p:spPr>
          <a:xfrm>
            <a:off x="863501" y="1752864"/>
            <a:ext cx="3454499" cy="4351338"/>
          </a:xfrm>
        </p:spPr>
        <p:txBody>
          <a:bodyPr>
            <a:normAutofit/>
          </a:bodyPr>
          <a:lstStyle/>
          <a:p>
            <a:pPr marL="0" indent="0">
              <a:buNone/>
            </a:pPr>
            <a:r>
              <a:rPr lang="en-US" sz="1800" b="1" dirty="0"/>
              <a:t>Tools for Evaluating Options</a:t>
            </a:r>
          </a:p>
          <a:p>
            <a:r>
              <a:rPr lang="en-US" sz="1800" dirty="0"/>
              <a:t>Many standard tools for evaluating options</a:t>
            </a:r>
          </a:p>
          <a:p>
            <a:r>
              <a:rPr lang="en-US" sz="1800" dirty="0"/>
              <a:t>Your agency has preferred tools for evaluating options</a:t>
            </a:r>
          </a:p>
          <a:p>
            <a:r>
              <a:rPr lang="en-US" sz="1800" dirty="0"/>
              <a:t>Select process </a:t>
            </a:r>
            <a:r>
              <a:rPr lang="en-US" sz="1800" b="1" dirty="0">
                <a:solidFill>
                  <a:srgbClr val="FF9300"/>
                </a:solidFill>
              </a:rPr>
              <a:t>consistent with magnitude of project</a:t>
            </a:r>
          </a:p>
          <a:p>
            <a:r>
              <a:rPr lang="en-US" sz="1800" dirty="0"/>
              <a:t>Select process you are comfortable using</a:t>
            </a:r>
            <a:r>
              <a:rPr lang="en-US" dirty="0"/>
              <a:t> and</a:t>
            </a:r>
            <a:r>
              <a:rPr lang="en-US" sz="1800" dirty="0"/>
              <a:t> explaining</a:t>
            </a:r>
            <a:endParaRPr lang="en-US" sz="1800" b="1" i="1" dirty="0">
              <a:solidFill>
                <a:srgbClr val="FF9300"/>
              </a:solidFill>
            </a:endParaRPr>
          </a:p>
        </p:txBody>
      </p:sp>
      <p:pic>
        <p:nvPicPr>
          <p:cNvPr id="8" name="Picture 7">
            <a:extLst>
              <a:ext uri="{FF2B5EF4-FFF2-40B4-BE49-F238E27FC236}">
                <a16:creationId xmlns:a16="http://schemas.microsoft.com/office/drawing/2014/main" id="{6278D24C-1A15-0948-ADA4-89C59B4E233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backgroundMark x1="14393" y1="16200" x2="76612" y2="10500"/>
                        <a14:backgroundMark x1="76012" y1="12700" x2="93553" y2="81900"/>
                        <a14:backgroundMark x1="3748" y1="25200" x2="23238" y2="92600"/>
                      </a14:backgroundRemoval>
                    </a14:imgEffect>
                  </a14:imgLayer>
                </a14:imgProps>
              </a:ext>
            </a:extLst>
          </a:blip>
          <a:srcRect l="8597" t="13907" r="8746" b="12581"/>
          <a:stretch/>
        </p:blipFill>
        <p:spPr>
          <a:xfrm>
            <a:off x="5403049" y="1241466"/>
            <a:ext cx="3098800" cy="4134004"/>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351366B7-1B78-B248-9B85-896236A9B3CB}"/>
              </a:ext>
            </a:extLst>
          </p:cNvPr>
          <p:cNvPicPr>
            <a:picLocks noChangeAspect="1"/>
          </p:cNvPicPr>
          <p:nvPr/>
        </p:nvPicPr>
        <p:blipFill>
          <a:blip r:embed="rId6"/>
          <a:stretch>
            <a:fillRect/>
          </a:stretch>
        </p:blipFill>
        <p:spPr>
          <a:xfrm>
            <a:off x="7947050" y="737749"/>
            <a:ext cx="3383280" cy="2466975"/>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
        <p:nvSpPr>
          <p:cNvPr id="26" name="Oval 25">
            <a:extLst>
              <a:ext uri="{FF2B5EF4-FFF2-40B4-BE49-F238E27FC236}">
                <a16:creationId xmlns:a16="http://schemas.microsoft.com/office/drawing/2014/main" id="{B9A2A79E-0B06-5F42-A7C7-4F560E266F46}"/>
              </a:ext>
            </a:extLst>
          </p:cNvPr>
          <p:cNvSpPr/>
          <p:nvPr/>
        </p:nvSpPr>
        <p:spPr>
          <a:xfrm>
            <a:off x="10851909" y="1628335"/>
            <a:ext cx="1340091" cy="134009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t>ROI</a:t>
            </a:r>
          </a:p>
        </p:txBody>
      </p:sp>
      <p:pic>
        <p:nvPicPr>
          <p:cNvPr id="29" name="Picture 28">
            <a:extLst>
              <a:ext uri="{FF2B5EF4-FFF2-40B4-BE49-F238E27FC236}">
                <a16:creationId xmlns:a16="http://schemas.microsoft.com/office/drawing/2014/main" id="{6B6F3941-8C8F-364A-8637-0078FEA5FC95}"/>
              </a:ext>
            </a:extLst>
          </p:cNvPr>
          <p:cNvPicPr>
            <a:picLocks noChangeAspect="1"/>
          </p:cNvPicPr>
          <p:nvPr/>
        </p:nvPicPr>
        <p:blipFill rotWithShape="1">
          <a:blip r:embed="rId7"/>
          <a:srcRect l="5083" t="11255" r="10568"/>
          <a:stretch/>
        </p:blipFill>
        <p:spPr>
          <a:xfrm rot="20834565">
            <a:off x="4458853" y="3977653"/>
            <a:ext cx="3162300" cy="2190334"/>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
        <p:nvSpPr>
          <p:cNvPr id="27" name="Hexagon 26">
            <a:extLst>
              <a:ext uri="{FF2B5EF4-FFF2-40B4-BE49-F238E27FC236}">
                <a16:creationId xmlns:a16="http://schemas.microsoft.com/office/drawing/2014/main" id="{7A3B226D-5B67-ED49-9E59-69667405EA61}"/>
              </a:ext>
            </a:extLst>
          </p:cNvPr>
          <p:cNvSpPr>
            <a:spLocks noChangeAspect="1"/>
          </p:cNvSpPr>
          <p:nvPr/>
        </p:nvSpPr>
        <p:spPr>
          <a:xfrm>
            <a:off x="6266155" y="2785324"/>
            <a:ext cx="1750794" cy="1444721"/>
          </a:xfrm>
          <a:prstGeom prst="hexagon">
            <a:avLst/>
          </a:prstGeom>
          <a:solidFill>
            <a:srgbClr val="B2CDE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a:solidFill>
                  <a:srgbClr val="FF0000"/>
                </a:solidFill>
                <a:latin typeface="Arial Black" panose="020B0604020202020204" pitchFamily="34" charset="0"/>
                <a:cs typeface="Arial Black" panose="020B0604020202020204" pitchFamily="34" charset="0"/>
              </a:rPr>
              <a:t>RISK</a:t>
            </a:r>
          </a:p>
        </p:txBody>
      </p:sp>
      <p:sp>
        <p:nvSpPr>
          <p:cNvPr id="2" name="Slide Number Placeholder 1">
            <a:extLst>
              <a:ext uri="{FF2B5EF4-FFF2-40B4-BE49-F238E27FC236}">
                <a16:creationId xmlns:a16="http://schemas.microsoft.com/office/drawing/2014/main" id="{AB6E2BE7-3E37-484F-B13C-7181C4B53FAC}"/>
              </a:ext>
            </a:extLst>
          </p:cNvPr>
          <p:cNvSpPr>
            <a:spLocks noGrp="1"/>
          </p:cNvSpPr>
          <p:nvPr>
            <p:ph type="sldNum" sz="quarter" idx="12"/>
          </p:nvPr>
        </p:nvSpPr>
        <p:spPr/>
        <p:txBody>
          <a:bodyPr/>
          <a:lstStyle/>
          <a:p>
            <a:pPr>
              <a:defRPr/>
            </a:pPr>
            <a:fld id="{B29AA5ED-4303-0044-B791-E746E2B5DCEA}" type="slidenum">
              <a:rPr lang="en-US" smtClean="0"/>
              <a:pPr>
                <a:defRPr/>
              </a:pPr>
              <a:t>11</a:t>
            </a:fld>
            <a:endParaRPr lang="en-US" dirty="0"/>
          </a:p>
        </p:txBody>
      </p:sp>
    </p:spTree>
    <p:extLst>
      <p:ext uri="{BB962C8B-B14F-4D97-AF65-F5344CB8AC3E}">
        <p14:creationId xmlns:p14="http://schemas.microsoft.com/office/powerpoint/2010/main" val="2816950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E4542-EA1D-5B48-9CC7-4597B8663E68}"/>
              </a:ext>
            </a:extLst>
          </p:cNvPr>
          <p:cNvSpPr>
            <a:spLocks noGrp="1"/>
          </p:cNvSpPr>
          <p:nvPr>
            <p:ph type="title"/>
          </p:nvPr>
        </p:nvSpPr>
        <p:spPr/>
        <p:txBody>
          <a:bodyPr/>
          <a:lstStyle/>
          <a:p>
            <a:r>
              <a:rPr lang="en-US" dirty="0"/>
              <a:t>Defining and Evaluating Options</a:t>
            </a:r>
            <a:br>
              <a:rPr lang="en-US" dirty="0"/>
            </a:br>
            <a:r>
              <a:rPr lang="en-US" sz="2400" dirty="0">
                <a:solidFill>
                  <a:srgbClr val="FF9300"/>
                </a:solidFill>
              </a:rPr>
              <a:t>Final Recommendation</a:t>
            </a:r>
          </a:p>
        </p:txBody>
      </p:sp>
      <p:sp>
        <p:nvSpPr>
          <p:cNvPr id="3" name="Content Placeholder 2">
            <a:extLst>
              <a:ext uri="{FF2B5EF4-FFF2-40B4-BE49-F238E27FC236}">
                <a16:creationId xmlns:a16="http://schemas.microsoft.com/office/drawing/2014/main" id="{024FAD18-678E-5D40-B94B-9B258197D2F0}"/>
              </a:ext>
            </a:extLst>
          </p:cNvPr>
          <p:cNvSpPr>
            <a:spLocks noGrp="1"/>
          </p:cNvSpPr>
          <p:nvPr>
            <p:ph sz="half" idx="1"/>
          </p:nvPr>
        </p:nvSpPr>
        <p:spPr/>
        <p:txBody>
          <a:bodyPr>
            <a:normAutofit fontScale="85000" lnSpcReduction="10000"/>
          </a:bodyPr>
          <a:lstStyle/>
          <a:p>
            <a:pPr marL="0" indent="0">
              <a:buNone/>
            </a:pPr>
            <a:r>
              <a:rPr lang="en-US" b="1" dirty="0"/>
              <a:t>Recommended Path Forward</a:t>
            </a:r>
          </a:p>
          <a:p>
            <a:pPr marL="0" indent="0">
              <a:buNone/>
            </a:pPr>
            <a:r>
              <a:rPr lang="en-US" dirty="0"/>
              <a:t>The final step in the evaluation process is ranking the options and selecting a recommended path forward. The highest ranked option is not always the recommended option. Consider Critical Assumptions, Risk, Constraints and Limitations when making your final decision. </a:t>
            </a:r>
          </a:p>
          <a:p>
            <a:pPr marL="285750" indent="-285750">
              <a:buFont typeface="Arial" panose="020B0604020202020204" pitchFamily="34" charset="0"/>
              <a:buChar char="•"/>
            </a:pPr>
            <a:r>
              <a:rPr lang="en-US" dirty="0"/>
              <a:t>Summarize your preferred recommendation</a:t>
            </a:r>
          </a:p>
          <a:p>
            <a:pPr marL="285750" indent="-285750">
              <a:buFont typeface="Arial" panose="020B0604020202020204" pitchFamily="34" charset="0"/>
              <a:buChar char="•"/>
            </a:pPr>
            <a:r>
              <a:rPr lang="en-US" dirty="0"/>
              <a:t>Reasoning supporting the recommendation</a:t>
            </a:r>
          </a:p>
          <a:p>
            <a:pPr marL="285750" indent="-285750">
              <a:buFont typeface="Arial" panose="020B0604020202020204" pitchFamily="34" charset="0"/>
              <a:buChar char="•"/>
            </a:pPr>
            <a:r>
              <a:rPr lang="en-US" dirty="0"/>
              <a:t>Identify next steps</a:t>
            </a:r>
          </a:p>
          <a:p>
            <a:pPr marL="742950" lvl="1" indent="-285750">
              <a:buFont typeface="Arial" panose="020B0604020202020204" pitchFamily="34" charset="0"/>
              <a:buChar char="•"/>
            </a:pPr>
            <a:r>
              <a:rPr lang="en-US" dirty="0"/>
              <a:t>Who is responsible for project implementation</a:t>
            </a:r>
          </a:p>
          <a:p>
            <a:pPr marL="742950" lvl="1" indent="-285750">
              <a:buFont typeface="Arial" panose="020B0604020202020204" pitchFamily="34" charset="0"/>
              <a:buChar char="•"/>
            </a:pPr>
            <a:r>
              <a:rPr lang="en-US" dirty="0"/>
              <a:t>Major schedule milestones</a:t>
            </a:r>
          </a:p>
          <a:p>
            <a:pPr marL="742950" lvl="1" indent="-285750">
              <a:buFont typeface="Arial" panose="020B0604020202020204" pitchFamily="34" charset="0"/>
              <a:buChar char="•"/>
            </a:pPr>
            <a:r>
              <a:rPr lang="en-US" dirty="0"/>
              <a:t>Possible staging</a:t>
            </a:r>
          </a:p>
          <a:p>
            <a:endParaRPr lang="en-US" dirty="0"/>
          </a:p>
        </p:txBody>
      </p:sp>
      <p:sp>
        <p:nvSpPr>
          <p:cNvPr id="4" name="Content Placeholder 3">
            <a:extLst>
              <a:ext uri="{FF2B5EF4-FFF2-40B4-BE49-F238E27FC236}">
                <a16:creationId xmlns:a16="http://schemas.microsoft.com/office/drawing/2014/main" id="{8A3364FE-25A8-5342-BD3F-AE884205BE34}"/>
              </a:ext>
            </a:extLst>
          </p:cNvPr>
          <p:cNvSpPr>
            <a:spLocks noGrp="1"/>
          </p:cNvSpPr>
          <p:nvPr>
            <p:ph sz="half" idx="2"/>
          </p:nvPr>
        </p:nvSpPr>
        <p:spPr/>
        <p:txBody>
          <a:bodyPr>
            <a:normAutofit fontScale="85000" lnSpcReduction="10000"/>
          </a:bodyPr>
          <a:lstStyle/>
          <a:p>
            <a:endParaRPr lang="en-US"/>
          </a:p>
        </p:txBody>
      </p:sp>
      <p:sp>
        <p:nvSpPr>
          <p:cNvPr id="5" name="Slide Number Placeholder 4">
            <a:extLst>
              <a:ext uri="{FF2B5EF4-FFF2-40B4-BE49-F238E27FC236}">
                <a16:creationId xmlns:a16="http://schemas.microsoft.com/office/drawing/2014/main" id="{51DE45F8-1763-1041-9203-DB9F0FD4B259}"/>
              </a:ext>
            </a:extLst>
          </p:cNvPr>
          <p:cNvSpPr>
            <a:spLocks noGrp="1"/>
          </p:cNvSpPr>
          <p:nvPr>
            <p:ph type="sldNum" sz="quarter" idx="12"/>
          </p:nvPr>
        </p:nvSpPr>
        <p:spPr/>
        <p:txBody>
          <a:bodyPr/>
          <a:lstStyle/>
          <a:p>
            <a:pPr>
              <a:defRPr/>
            </a:pPr>
            <a:fld id="{B29AA5ED-4303-0044-B791-E746E2B5DCEA}" type="slidenum">
              <a:rPr lang="en-US" smtClean="0"/>
              <a:pPr>
                <a:defRPr/>
              </a:pPr>
              <a:t>12</a:t>
            </a:fld>
            <a:endParaRPr lang="en-US" dirty="0"/>
          </a:p>
        </p:txBody>
      </p:sp>
    </p:spTree>
    <p:extLst>
      <p:ext uri="{BB962C8B-B14F-4D97-AF65-F5344CB8AC3E}">
        <p14:creationId xmlns:p14="http://schemas.microsoft.com/office/powerpoint/2010/main" val="2543285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1D40-9053-EF40-BDED-9F22B3202D9B}"/>
              </a:ext>
            </a:extLst>
          </p:cNvPr>
          <p:cNvSpPr>
            <a:spLocks noGrp="1"/>
          </p:cNvSpPr>
          <p:nvPr>
            <p:ph type="title"/>
          </p:nvPr>
        </p:nvSpPr>
        <p:spPr/>
        <p:txBody>
          <a:bodyPr/>
          <a:lstStyle/>
          <a:p>
            <a:r>
              <a:rPr lang="en-US" dirty="0"/>
              <a:t>Progress and Frequently Asked Questions</a:t>
            </a:r>
          </a:p>
        </p:txBody>
      </p:sp>
      <p:sp>
        <p:nvSpPr>
          <p:cNvPr id="3" name="Text Placeholder 2">
            <a:extLst>
              <a:ext uri="{FF2B5EF4-FFF2-40B4-BE49-F238E27FC236}">
                <a16:creationId xmlns:a16="http://schemas.microsoft.com/office/drawing/2014/main" id="{B8D9CC5B-6E98-274C-AE9D-96FC79DBA43C}"/>
              </a:ext>
            </a:extLst>
          </p:cNvPr>
          <p:cNvSpPr>
            <a:spLocks noGrp="1"/>
          </p:cNvSpPr>
          <p:nvPr>
            <p:ph type="body" idx="1"/>
          </p:nvPr>
        </p:nvSpPr>
        <p:spPr/>
        <p:txBody>
          <a:bodyPr/>
          <a:lstStyle/>
          <a:p>
            <a:r>
              <a:rPr lang="en-US" dirty="0"/>
              <a:t>Agency Visit #4</a:t>
            </a:r>
          </a:p>
        </p:txBody>
      </p:sp>
      <p:sp>
        <p:nvSpPr>
          <p:cNvPr id="4" name="TextBox 3">
            <a:extLst>
              <a:ext uri="{FF2B5EF4-FFF2-40B4-BE49-F238E27FC236}">
                <a16:creationId xmlns:a16="http://schemas.microsoft.com/office/drawing/2014/main" id="{AD9265D7-1F49-584F-8762-55A828CD4E9E}"/>
              </a:ext>
            </a:extLst>
          </p:cNvPr>
          <p:cNvSpPr txBox="1"/>
          <p:nvPr/>
        </p:nvSpPr>
        <p:spPr>
          <a:xfrm>
            <a:off x="453655" y="5257395"/>
            <a:ext cx="11284688" cy="646331"/>
          </a:xfrm>
          <a:prstGeom prst="rect">
            <a:avLst/>
          </a:prstGeom>
          <a:noFill/>
        </p:spPr>
        <p:txBody>
          <a:bodyPr wrap="square" rtlCol="0">
            <a:spAutoFit/>
          </a:bodyPr>
          <a:lstStyle/>
          <a:p>
            <a:r>
              <a:rPr lang="en-US" dirty="0">
                <a:solidFill>
                  <a:schemeClr val="bg1"/>
                </a:solidFill>
              </a:rPr>
              <a:t>Let’s recap where we are…</a:t>
            </a:r>
          </a:p>
          <a:p>
            <a:r>
              <a:rPr lang="en-US" dirty="0">
                <a:solidFill>
                  <a:schemeClr val="bg1"/>
                </a:solidFill>
              </a:rPr>
              <a:t>Take this opportunity to answer questions, discuss any obstacles, check-in on progress to date</a:t>
            </a:r>
          </a:p>
        </p:txBody>
      </p:sp>
      <p:sp>
        <p:nvSpPr>
          <p:cNvPr id="5" name="Slide Number Placeholder 4">
            <a:extLst>
              <a:ext uri="{FF2B5EF4-FFF2-40B4-BE49-F238E27FC236}">
                <a16:creationId xmlns:a16="http://schemas.microsoft.com/office/drawing/2014/main" id="{55390ECF-4676-2943-9330-D8467DD1DAA8}"/>
              </a:ext>
            </a:extLst>
          </p:cNvPr>
          <p:cNvSpPr>
            <a:spLocks noGrp="1"/>
          </p:cNvSpPr>
          <p:nvPr>
            <p:ph type="sldNum" sz="quarter" idx="12"/>
          </p:nvPr>
        </p:nvSpPr>
        <p:spPr/>
        <p:txBody>
          <a:bodyPr/>
          <a:lstStyle/>
          <a:p>
            <a:pPr>
              <a:defRPr/>
            </a:pPr>
            <a:fld id="{109EA57F-EE2E-E448-B046-F3E763A7D114}" type="slidenum">
              <a:rPr lang="en-US" smtClean="0"/>
              <a:pPr>
                <a:defRPr/>
              </a:pPr>
              <a:t>13</a:t>
            </a:fld>
            <a:endParaRPr lang="en-US" dirty="0"/>
          </a:p>
        </p:txBody>
      </p:sp>
    </p:spTree>
    <p:extLst>
      <p:ext uri="{BB962C8B-B14F-4D97-AF65-F5344CB8AC3E}">
        <p14:creationId xmlns:p14="http://schemas.microsoft.com/office/powerpoint/2010/main" val="3372347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B7B4A-6C69-B44D-B367-2B13D55375BA}"/>
              </a:ext>
            </a:extLst>
          </p:cNvPr>
          <p:cNvSpPr>
            <a:spLocks noGrp="1"/>
          </p:cNvSpPr>
          <p:nvPr>
            <p:ph type="title"/>
          </p:nvPr>
        </p:nvSpPr>
        <p:spPr/>
        <p:txBody>
          <a:bodyPr>
            <a:normAutofit/>
          </a:bodyPr>
          <a:lstStyle/>
          <a:p>
            <a:r>
              <a:rPr lang="en-US" dirty="0"/>
              <a:t>Guidelines for a Successful Business CASE </a:t>
            </a:r>
            <a:br>
              <a:rPr lang="en-US" sz="2400" dirty="0"/>
            </a:br>
            <a:r>
              <a:rPr lang="en-US" sz="2400" dirty="0">
                <a:solidFill>
                  <a:srgbClr val="FF9300"/>
                </a:solidFill>
              </a:rPr>
              <a:t>Business CASE Timeline</a:t>
            </a:r>
            <a:endParaRPr lang="en-US" sz="2000" dirty="0">
              <a:solidFill>
                <a:srgbClr val="FF9300"/>
              </a:solidFill>
            </a:endParaRPr>
          </a:p>
        </p:txBody>
      </p:sp>
      <p:sp>
        <p:nvSpPr>
          <p:cNvPr id="3" name="TextBox 2">
            <a:extLst>
              <a:ext uri="{FF2B5EF4-FFF2-40B4-BE49-F238E27FC236}">
                <a16:creationId xmlns:a16="http://schemas.microsoft.com/office/drawing/2014/main" id="{891F761A-C313-C743-B4ED-48E45699348D}"/>
              </a:ext>
            </a:extLst>
          </p:cNvPr>
          <p:cNvSpPr txBox="1"/>
          <p:nvPr/>
        </p:nvSpPr>
        <p:spPr>
          <a:xfrm>
            <a:off x="4376515" y="2307360"/>
            <a:ext cx="1600200" cy="2169825"/>
          </a:xfrm>
          <a:prstGeom prst="rect">
            <a:avLst/>
          </a:prstGeom>
          <a:solidFill>
            <a:srgbClr val="FF9300">
              <a:alpha val="20000"/>
            </a:srgbClr>
          </a:solidFill>
        </p:spPr>
        <p:txBody>
          <a:bodyPr wrap="square" rtlCol="0">
            <a:spAutoFit/>
          </a:bodyPr>
          <a:lstStyle/>
          <a:p>
            <a:pPr>
              <a:spcAft>
                <a:spcPts val="600"/>
              </a:spcAft>
            </a:pPr>
            <a:r>
              <a:rPr lang="en-US" sz="1200" b="1" dirty="0">
                <a:latin typeface="Arial Narrow" panose="020B0604020202020204" pitchFamily="34" charset="0"/>
                <a:cs typeface="Arial Narrow" panose="020B0604020202020204" pitchFamily="34" charset="0"/>
              </a:rPr>
              <a:t>BPIE #2</a:t>
            </a:r>
          </a:p>
          <a:p>
            <a:pPr>
              <a:spcAft>
                <a:spcPts val="600"/>
              </a:spcAft>
            </a:pPr>
            <a:r>
              <a:rPr lang="en-US" sz="1200" b="1" dirty="0">
                <a:latin typeface="Arial Narrow" panose="020B0604020202020204" pitchFamily="34" charset="0"/>
                <a:cs typeface="Arial Narrow" panose="020B0604020202020204" pitchFamily="34" charset="0"/>
              </a:rPr>
              <a:t>Business Project Coaching </a:t>
            </a:r>
            <a:r>
              <a:rPr lang="en-US" sz="1200" dirty="0">
                <a:latin typeface="Arial Narrow" panose="020B0604020202020204" pitchFamily="34" charset="0"/>
                <a:cs typeface="Arial Narrow" panose="020B0604020202020204" pitchFamily="34" charset="0"/>
              </a:rPr>
              <a:t>(Host Agency)</a:t>
            </a:r>
          </a:p>
          <a:p>
            <a:pPr>
              <a:spcAft>
                <a:spcPts val="600"/>
              </a:spcAft>
            </a:pPr>
            <a:r>
              <a:rPr lang="en-US" sz="1200" dirty="0">
                <a:latin typeface="Arial Narrow" panose="020B0604020202020204" pitchFamily="34" charset="0"/>
                <a:cs typeface="Arial Narrow" panose="020B0604020202020204" pitchFamily="34" charset="0"/>
              </a:rPr>
              <a:t>Eno Staff checks in on progress and responds to questions during a </a:t>
            </a:r>
            <a:r>
              <a:rPr lang="en-US" sz="1200" b="1" dirty="0">
                <a:latin typeface="Arial Narrow" panose="020B0604020202020204" pitchFamily="34" charset="0"/>
                <a:cs typeface="Arial Narrow" panose="020B0604020202020204" pitchFamily="34" charset="0"/>
              </a:rPr>
              <a:t>Business Project FAQ</a:t>
            </a:r>
          </a:p>
          <a:p>
            <a:pPr>
              <a:spcAft>
                <a:spcPts val="600"/>
              </a:spcAft>
            </a:pPr>
            <a:r>
              <a:rPr lang="en-US" sz="1200" dirty="0">
                <a:latin typeface="Arial Narrow" panose="020B0604020202020204" pitchFamily="34" charset="0"/>
                <a:cs typeface="Arial Narrow" panose="020B0604020202020204" pitchFamily="34" charset="0"/>
              </a:rPr>
              <a:t>Eno Staff delivers a </a:t>
            </a:r>
            <a:r>
              <a:rPr lang="en-US" sz="1200" b="1" dirty="0">
                <a:latin typeface="Arial Narrow" panose="020B0604020202020204" pitchFamily="34" charset="0"/>
                <a:cs typeface="Arial Narrow" panose="020B0604020202020204" pitchFamily="34" charset="0"/>
              </a:rPr>
              <a:t>Public Speaking Workshop</a:t>
            </a:r>
          </a:p>
        </p:txBody>
      </p:sp>
      <p:sp>
        <p:nvSpPr>
          <p:cNvPr id="4" name="TextBox 3">
            <a:extLst>
              <a:ext uri="{FF2B5EF4-FFF2-40B4-BE49-F238E27FC236}">
                <a16:creationId xmlns:a16="http://schemas.microsoft.com/office/drawing/2014/main" id="{7951C86C-1389-F54D-BD90-3836C6EB4B4A}"/>
              </a:ext>
            </a:extLst>
          </p:cNvPr>
          <p:cNvSpPr txBox="1"/>
          <p:nvPr/>
        </p:nvSpPr>
        <p:spPr>
          <a:xfrm>
            <a:off x="6219914" y="2307360"/>
            <a:ext cx="1600200" cy="2354491"/>
          </a:xfrm>
          <a:prstGeom prst="rect">
            <a:avLst/>
          </a:prstGeom>
          <a:solidFill>
            <a:srgbClr val="FF9300">
              <a:alpha val="20000"/>
            </a:srgbClr>
          </a:solidFill>
        </p:spPr>
        <p:txBody>
          <a:bodyPr wrap="square" rtlCol="0">
            <a:spAutoFit/>
          </a:bodyPr>
          <a:lstStyle/>
          <a:p>
            <a:pPr>
              <a:spcAft>
                <a:spcPts val="600"/>
              </a:spcAft>
            </a:pPr>
            <a:r>
              <a:rPr lang="en-US" sz="1200" b="1" dirty="0">
                <a:latin typeface="Arial Narrow" panose="020B0604020202020204" pitchFamily="34" charset="0"/>
                <a:cs typeface="Arial Narrow" panose="020B0604020202020204" pitchFamily="34" charset="0"/>
              </a:rPr>
              <a:t>BPIE #3</a:t>
            </a:r>
          </a:p>
          <a:p>
            <a:pPr>
              <a:spcAft>
                <a:spcPts val="600"/>
              </a:spcAft>
            </a:pPr>
            <a:r>
              <a:rPr lang="en-US" sz="1200" b="1" dirty="0">
                <a:latin typeface="Arial Narrow" panose="020B0604020202020204" pitchFamily="34" charset="0"/>
                <a:cs typeface="Arial Narrow" panose="020B0604020202020204" pitchFamily="34" charset="0"/>
              </a:rPr>
              <a:t>Business Project Coaching </a:t>
            </a:r>
            <a:r>
              <a:rPr lang="en-US" sz="1200" dirty="0">
                <a:latin typeface="Arial Narrow" panose="020B0604020202020204" pitchFamily="34" charset="0"/>
                <a:cs typeface="Arial Narrow" panose="020B0604020202020204" pitchFamily="34" charset="0"/>
              </a:rPr>
              <a:t>(Host Agency)</a:t>
            </a:r>
          </a:p>
          <a:p>
            <a:pPr>
              <a:spcAft>
                <a:spcPts val="600"/>
              </a:spcAft>
            </a:pPr>
            <a:r>
              <a:rPr lang="en-US" sz="1200" dirty="0">
                <a:latin typeface="Arial Narrow" panose="020B0604020202020204" pitchFamily="34" charset="0"/>
                <a:cs typeface="Arial Narrow" panose="020B0604020202020204" pitchFamily="34" charset="0"/>
              </a:rPr>
              <a:t>Eno Staff checks in on progress and responds to questions during a </a:t>
            </a:r>
            <a:r>
              <a:rPr lang="en-US" sz="1200" b="1" dirty="0">
                <a:latin typeface="Arial Narrow" panose="020B0604020202020204" pitchFamily="34" charset="0"/>
                <a:cs typeface="Arial Narrow" panose="020B0604020202020204" pitchFamily="34" charset="0"/>
              </a:rPr>
              <a:t>Business Project FAQ</a:t>
            </a:r>
          </a:p>
          <a:p>
            <a:pPr>
              <a:spcAft>
                <a:spcPts val="600"/>
              </a:spcAft>
            </a:pPr>
            <a:r>
              <a:rPr lang="en-US" sz="1200" dirty="0">
                <a:latin typeface="Arial Narrow" panose="020B0604020202020204" pitchFamily="34" charset="0"/>
                <a:cs typeface="Arial Narrow" panose="020B0604020202020204" pitchFamily="34" charset="0"/>
              </a:rPr>
              <a:t>Eno staff delivers </a:t>
            </a:r>
            <a:r>
              <a:rPr lang="en-US" sz="1200" b="1" dirty="0">
                <a:latin typeface="Arial Narrow" panose="020B0604020202020204" pitchFamily="34" charset="0"/>
                <a:cs typeface="Arial Narrow" panose="020B0604020202020204" pitchFamily="34" charset="0"/>
              </a:rPr>
              <a:t>Defining and Evaluating Options Workshop</a:t>
            </a:r>
          </a:p>
        </p:txBody>
      </p:sp>
      <p:sp>
        <p:nvSpPr>
          <p:cNvPr id="5" name="TextBox 4">
            <a:extLst>
              <a:ext uri="{FF2B5EF4-FFF2-40B4-BE49-F238E27FC236}">
                <a16:creationId xmlns:a16="http://schemas.microsoft.com/office/drawing/2014/main" id="{889009DF-68A4-9A4C-B356-0861F29D0629}"/>
              </a:ext>
            </a:extLst>
          </p:cNvPr>
          <p:cNvSpPr txBox="1"/>
          <p:nvPr/>
        </p:nvSpPr>
        <p:spPr>
          <a:xfrm>
            <a:off x="8062245" y="2281712"/>
            <a:ext cx="1600200" cy="2431435"/>
          </a:xfrm>
          <a:prstGeom prst="rect">
            <a:avLst/>
          </a:prstGeom>
          <a:solidFill>
            <a:srgbClr val="FF9300">
              <a:alpha val="20000"/>
            </a:srgbClr>
          </a:solidFill>
        </p:spPr>
        <p:txBody>
          <a:bodyPr wrap="square" rtlCol="0">
            <a:spAutoFit/>
          </a:bodyPr>
          <a:lstStyle/>
          <a:p>
            <a:pPr>
              <a:spcAft>
                <a:spcPts val="600"/>
              </a:spcAft>
            </a:pPr>
            <a:r>
              <a:rPr lang="en-US" sz="1200" b="1" dirty="0">
                <a:latin typeface="Arial Narrow" panose="020B0604020202020204" pitchFamily="34" charset="0"/>
                <a:cs typeface="Arial Narrow" panose="020B0604020202020204" pitchFamily="34" charset="0"/>
              </a:rPr>
              <a:t>BPIE #4</a:t>
            </a:r>
          </a:p>
          <a:p>
            <a:pPr>
              <a:spcAft>
                <a:spcPts val="600"/>
              </a:spcAft>
            </a:pPr>
            <a:r>
              <a:rPr lang="en-US" sz="1200" b="1" dirty="0">
                <a:latin typeface="Arial Narrow" panose="020B0604020202020204" pitchFamily="34" charset="0"/>
                <a:cs typeface="Arial Narrow" panose="020B0604020202020204" pitchFamily="34" charset="0"/>
              </a:rPr>
              <a:t>Business Project Coaching </a:t>
            </a:r>
            <a:r>
              <a:rPr lang="en-US" sz="1200" dirty="0">
                <a:latin typeface="Arial Narrow" panose="020B0604020202020204" pitchFamily="34" charset="0"/>
                <a:cs typeface="Arial Narrow" panose="020B0604020202020204" pitchFamily="34" charset="0"/>
              </a:rPr>
              <a:t>(Host Agency)</a:t>
            </a:r>
          </a:p>
          <a:p>
            <a:pPr>
              <a:spcAft>
                <a:spcPts val="600"/>
              </a:spcAft>
            </a:pPr>
            <a:r>
              <a:rPr lang="en-US" sz="1200" dirty="0">
                <a:latin typeface="Arial Narrow" panose="020B0604020202020204" pitchFamily="34" charset="0"/>
                <a:cs typeface="Arial Narrow" panose="020B0604020202020204" pitchFamily="34" charset="0"/>
              </a:rPr>
              <a:t>Eno Staff delivers </a:t>
            </a:r>
            <a:r>
              <a:rPr lang="en-US" sz="1200" b="1" dirty="0">
                <a:latin typeface="Arial Narrow" panose="020B0604020202020204" pitchFamily="34" charset="0"/>
                <a:cs typeface="Arial Narrow" panose="020B0604020202020204" pitchFamily="34" charset="0"/>
              </a:rPr>
              <a:t>Business Pitch Simulation Briefing</a:t>
            </a:r>
          </a:p>
          <a:p>
            <a:pPr>
              <a:spcAft>
                <a:spcPts val="600"/>
              </a:spcAft>
            </a:pPr>
            <a:r>
              <a:rPr lang="en-US" sz="1200" dirty="0">
                <a:latin typeface="Arial Narrow" panose="020B0604020202020204" pitchFamily="34" charset="0"/>
                <a:cs typeface="Arial Narrow" panose="020B0604020202020204" pitchFamily="34" charset="0"/>
              </a:rPr>
              <a:t>Eno Staff delivers </a:t>
            </a:r>
            <a:r>
              <a:rPr lang="en-US" sz="1200" b="1" dirty="0">
                <a:latin typeface="Arial Narrow" panose="020B0604020202020204" pitchFamily="34" charset="0"/>
                <a:cs typeface="Arial Narrow" panose="020B0604020202020204" pitchFamily="34" charset="0"/>
              </a:rPr>
              <a:t>Giving Feedback Tips</a:t>
            </a:r>
          </a:p>
          <a:p>
            <a:pPr>
              <a:spcAft>
                <a:spcPts val="600"/>
              </a:spcAft>
            </a:pPr>
            <a:r>
              <a:rPr lang="en-US" sz="1200" dirty="0">
                <a:latin typeface="Arial Narrow" panose="020B0604020202020204" pitchFamily="34" charset="0"/>
                <a:cs typeface="Arial Narrow" panose="020B0604020202020204" pitchFamily="34" charset="0"/>
              </a:rPr>
              <a:t>Eno staff facilitates </a:t>
            </a:r>
            <a:r>
              <a:rPr lang="en-US" sz="1200" b="1" dirty="0">
                <a:latin typeface="Arial Narrow" panose="020B0604020202020204" pitchFamily="34" charset="0"/>
                <a:cs typeface="Arial Narrow" panose="020B0604020202020204" pitchFamily="34" charset="0"/>
              </a:rPr>
              <a:t>Business Pitch Simulation Session</a:t>
            </a:r>
          </a:p>
        </p:txBody>
      </p:sp>
      <p:sp>
        <p:nvSpPr>
          <p:cNvPr id="6" name="TextBox 5">
            <a:extLst>
              <a:ext uri="{FF2B5EF4-FFF2-40B4-BE49-F238E27FC236}">
                <a16:creationId xmlns:a16="http://schemas.microsoft.com/office/drawing/2014/main" id="{BB2FBDBB-1939-1F4B-B5B7-32E7E17B86C0}"/>
              </a:ext>
            </a:extLst>
          </p:cNvPr>
          <p:cNvSpPr txBox="1"/>
          <p:nvPr/>
        </p:nvSpPr>
        <p:spPr>
          <a:xfrm>
            <a:off x="9904576" y="2281711"/>
            <a:ext cx="1600200" cy="646331"/>
          </a:xfrm>
          <a:prstGeom prst="rect">
            <a:avLst/>
          </a:prstGeom>
          <a:solidFill>
            <a:srgbClr val="FF9300">
              <a:alpha val="20000"/>
            </a:srgbClr>
          </a:solidFill>
        </p:spPr>
        <p:txBody>
          <a:bodyPr wrap="square" rtlCol="0">
            <a:spAutoFit/>
          </a:bodyPr>
          <a:lstStyle/>
          <a:p>
            <a:pPr>
              <a:spcAft>
                <a:spcPts val="600"/>
              </a:spcAft>
            </a:pPr>
            <a:r>
              <a:rPr lang="en-US" sz="1200" dirty="0">
                <a:latin typeface="Arial Narrow" panose="020B0604020202020204" pitchFamily="34" charset="0"/>
                <a:cs typeface="Arial Narrow" panose="020B0604020202020204" pitchFamily="34" charset="0"/>
              </a:rPr>
              <a:t>Graduates make </a:t>
            </a:r>
            <a:r>
              <a:rPr lang="en-US" sz="1200" b="1" dirty="0">
                <a:latin typeface="Arial Narrow" panose="020B0604020202020204" pitchFamily="34" charset="0"/>
                <a:cs typeface="Arial Narrow" panose="020B0604020202020204" pitchFamily="34" charset="0"/>
              </a:rPr>
              <a:t>Business Pitch </a:t>
            </a:r>
            <a:r>
              <a:rPr lang="en-US" sz="1200" dirty="0">
                <a:latin typeface="Arial Narrow" panose="020B0604020202020204" pitchFamily="34" charset="0"/>
                <a:cs typeface="Arial Narrow" panose="020B0604020202020204" pitchFamily="34" charset="0"/>
              </a:rPr>
              <a:t>to Executive Team</a:t>
            </a:r>
          </a:p>
        </p:txBody>
      </p:sp>
      <p:sp>
        <p:nvSpPr>
          <p:cNvPr id="7" name="TextBox 6">
            <a:extLst>
              <a:ext uri="{FF2B5EF4-FFF2-40B4-BE49-F238E27FC236}">
                <a16:creationId xmlns:a16="http://schemas.microsoft.com/office/drawing/2014/main" id="{FFE875FB-BDF2-AF40-8107-2517984246CF}"/>
              </a:ext>
            </a:extLst>
          </p:cNvPr>
          <p:cNvSpPr txBox="1"/>
          <p:nvPr/>
        </p:nvSpPr>
        <p:spPr>
          <a:xfrm>
            <a:off x="2488073" y="2307356"/>
            <a:ext cx="1600200" cy="3462486"/>
          </a:xfrm>
          <a:prstGeom prst="rect">
            <a:avLst/>
          </a:prstGeom>
          <a:solidFill>
            <a:srgbClr val="FF9300">
              <a:alpha val="20000"/>
            </a:srgbClr>
          </a:solidFill>
        </p:spPr>
        <p:txBody>
          <a:bodyPr wrap="square" rtlCol="0">
            <a:spAutoFit/>
          </a:bodyPr>
          <a:lstStyle/>
          <a:p>
            <a:pPr>
              <a:spcAft>
                <a:spcPts val="600"/>
              </a:spcAft>
            </a:pPr>
            <a:r>
              <a:rPr lang="en-US" sz="1200" dirty="0">
                <a:latin typeface="Arial Narrow" panose="020B0604020202020204" pitchFamily="34" charset="0"/>
                <a:cs typeface="Arial Narrow" panose="020B0604020202020204" pitchFamily="34" charset="0"/>
              </a:rPr>
              <a:t>Eno delivers a </a:t>
            </a:r>
            <a:r>
              <a:rPr lang="en-US" sz="1200" b="1" dirty="0">
                <a:latin typeface="Arial Narrow" panose="020B0604020202020204" pitchFamily="34" charset="0"/>
                <a:cs typeface="Arial Narrow" panose="020B0604020202020204" pitchFamily="34" charset="0"/>
              </a:rPr>
              <a:t>Welcome Session </a:t>
            </a:r>
            <a:r>
              <a:rPr lang="en-US" sz="1200" dirty="0">
                <a:latin typeface="Arial Narrow" panose="020B0604020202020204" pitchFamily="34" charset="0"/>
                <a:cs typeface="Arial Narrow" panose="020B0604020202020204" pitchFamily="34" charset="0"/>
              </a:rPr>
              <a:t>including an  overview of Business Project process</a:t>
            </a:r>
          </a:p>
          <a:p>
            <a:pPr>
              <a:spcAft>
                <a:spcPts val="600"/>
              </a:spcAft>
            </a:pPr>
            <a:r>
              <a:rPr lang="en-US" sz="1200" dirty="0">
                <a:latin typeface="Arial Narrow" panose="020B0604020202020204" pitchFamily="34" charset="0"/>
                <a:cs typeface="Arial Narrow" panose="020B0604020202020204" pitchFamily="34" charset="0"/>
              </a:rPr>
              <a:t>Eno delivers </a:t>
            </a:r>
            <a:r>
              <a:rPr lang="en-US" sz="1200" b="1" dirty="0">
                <a:latin typeface="Arial Narrow" panose="020B0604020202020204" pitchFamily="34" charset="0"/>
                <a:cs typeface="Arial Narrow" panose="020B0604020202020204" pitchFamily="34" charset="0"/>
              </a:rPr>
              <a:t>Guidelines to a Successful Business Project </a:t>
            </a:r>
            <a:r>
              <a:rPr lang="en-US" sz="1200" dirty="0">
                <a:latin typeface="Arial Narrow" panose="020B0604020202020204" pitchFamily="34" charset="0"/>
                <a:cs typeface="Arial Narrow" panose="020B0604020202020204" pitchFamily="34" charset="0"/>
              </a:rPr>
              <a:t>Workshop</a:t>
            </a:r>
            <a:endParaRPr lang="en-US" sz="1200" b="1" dirty="0">
              <a:latin typeface="Arial Narrow" panose="020B0604020202020204" pitchFamily="34" charset="0"/>
              <a:cs typeface="Arial Narrow" panose="020B0604020202020204" pitchFamily="34" charset="0"/>
            </a:endParaRPr>
          </a:p>
          <a:p>
            <a:pPr>
              <a:spcAft>
                <a:spcPts val="600"/>
              </a:spcAft>
            </a:pPr>
            <a:r>
              <a:rPr lang="en-US" sz="1200" dirty="0">
                <a:latin typeface="Arial Narrow" panose="020B0604020202020204" pitchFamily="34" charset="0"/>
                <a:cs typeface="Arial Narrow" panose="020B0604020202020204" pitchFamily="34" charset="0"/>
              </a:rPr>
              <a:t>Host Agency schedules </a:t>
            </a:r>
            <a:r>
              <a:rPr lang="en-US" sz="1200" b="1" dirty="0">
                <a:latin typeface="Arial Narrow" panose="020B0604020202020204" pitchFamily="34" charset="0"/>
                <a:cs typeface="Arial Narrow" panose="020B0604020202020204" pitchFamily="34" charset="0"/>
              </a:rPr>
              <a:t>Business Project Information Exchange </a:t>
            </a:r>
            <a:r>
              <a:rPr lang="en-US" sz="1200" dirty="0">
                <a:latin typeface="Arial Narrow" panose="020B0604020202020204" pitchFamily="34" charset="0"/>
                <a:cs typeface="Arial Narrow" panose="020B0604020202020204" pitchFamily="34" charset="0"/>
              </a:rPr>
              <a:t>(</a:t>
            </a:r>
            <a:r>
              <a:rPr lang="en-US" sz="1200" b="1" dirty="0">
                <a:latin typeface="Arial Narrow" panose="020B0604020202020204" pitchFamily="34" charset="0"/>
                <a:cs typeface="Arial Narrow" panose="020B0604020202020204" pitchFamily="34" charset="0"/>
              </a:rPr>
              <a:t>BPIE</a:t>
            </a:r>
            <a:r>
              <a:rPr lang="en-US" sz="1200" dirty="0">
                <a:latin typeface="Arial Narrow" panose="020B0604020202020204" pitchFamily="34" charset="0"/>
                <a:cs typeface="Arial Narrow" panose="020B0604020202020204" pitchFamily="34" charset="0"/>
              </a:rPr>
              <a:t>) for each visiting student</a:t>
            </a:r>
          </a:p>
          <a:p>
            <a:pPr>
              <a:spcAft>
                <a:spcPts val="600"/>
              </a:spcAft>
            </a:pPr>
            <a:r>
              <a:rPr lang="en-US" sz="1200" dirty="0">
                <a:latin typeface="Arial Narrow" panose="020B0604020202020204" pitchFamily="34" charset="0"/>
                <a:cs typeface="Arial Narrow" panose="020B0604020202020204" pitchFamily="34" charset="0"/>
              </a:rPr>
              <a:t>Eno Facilitator provides </a:t>
            </a:r>
            <a:r>
              <a:rPr lang="en-US" sz="1200" b="1" dirty="0">
                <a:latin typeface="Arial Narrow" panose="020B0604020202020204" pitchFamily="34" charset="0"/>
                <a:cs typeface="Arial Narrow" panose="020B0604020202020204" pitchFamily="34" charset="0"/>
              </a:rPr>
              <a:t>Business Project Coaching </a:t>
            </a:r>
            <a:r>
              <a:rPr lang="en-US" sz="1200" dirty="0">
                <a:latin typeface="Arial Narrow" panose="020B0604020202020204" pitchFamily="34" charset="0"/>
                <a:cs typeface="Arial Narrow" panose="020B0604020202020204" pitchFamily="34" charset="0"/>
              </a:rPr>
              <a:t>to Host Agency students</a:t>
            </a:r>
          </a:p>
        </p:txBody>
      </p:sp>
      <p:sp>
        <p:nvSpPr>
          <p:cNvPr id="8" name="TextBox 7">
            <a:extLst>
              <a:ext uri="{FF2B5EF4-FFF2-40B4-BE49-F238E27FC236}">
                <a16:creationId xmlns:a16="http://schemas.microsoft.com/office/drawing/2014/main" id="{DBD58930-1354-A848-B8DB-41F0323C09F7}"/>
              </a:ext>
            </a:extLst>
          </p:cNvPr>
          <p:cNvSpPr txBox="1"/>
          <p:nvPr/>
        </p:nvSpPr>
        <p:spPr>
          <a:xfrm>
            <a:off x="599631" y="2281706"/>
            <a:ext cx="1600200" cy="2092881"/>
          </a:xfrm>
          <a:prstGeom prst="rect">
            <a:avLst/>
          </a:prstGeom>
          <a:solidFill>
            <a:srgbClr val="FF9300">
              <a:alpha val="20000"/>
            </a:srgbClr>
          </a:solidFill>
        </p:spPr>
        <p:txBody>
          <a:bodyPr wrap="square" rtlCol="0">
            <a:spAutoFit/>
          </a:bodyPr>
          <a:lstStyle/>
          <a:p>
            <a:pPr>
              <a:spcAft>
                <a:spcPts val="600"/>
              </a:spcAft>
            </a:pPr>
            <a:r>
              <a:rPr lang="en-US" sz="1200" dirty="0">
                <a:latin typeface="Arial Narrow" panose="020B0604020202020204" pitchFamily="34" charset="0"/>
                <a:cs typeface="Arial Narrow" panose="020B0604020202020204" pitchFamily="34" charset="0"/>
              </a:rPr>
              <a:t>Student identifies </a:t>
            </a:r>
            <a:r>
              <a:rPr lang="en-US" sz="1200" b="1" dirty="0">
                <a:latin typeface="Arial Narrow" panose="020B0604020202020204" pitchFamily="34" charset="0"/>
                <a:cs typeface="Arial Narrow" panose="020B0604020202020204" pitchFamily="34" charset="0"/>
              </a:rPr>
              <a:t>Problem or Opportunity</a:t>
            </a:r>
          </a:p>
          <a:p>
            <a:pPr>
              <a:spcAft>
                <a:spcPts val="600"/>
              </a:spcAft>
            </a:pPr>
            <a:r>
              <a:rPr lang="en-US" sz="1200" dirty="0">
                <a:latin typeface="Arial Narrow" panose="020B0604020202020204" pitchFamily="34" charset="0"/>
                <a:cs typeface="Arial Narrow" panose="020B0604020202020204" pitchFamily="34" charset="0"/>
              </a:rPr>
              <a:t>Submit </a:t>
            </a:r>
            <a:r>
              <a:rPr lang="en-US" sz="1200" b="1" dirty="0">
                <a:latin typeface="Arial Narrow" panose="020B0604020202020204" pitchFamily="34" charset="0"/>
                <a:cs typeface="Arial Narrow" panose="020B0604020202020204" pitchFamily="34" charset="0"/>
              </a:rPr>
              <a:t>Project Statement Description </a:t>
            </a:r>
            <a:r>
              <a:rPr lang="en-US" sz="1200" dirty="0">
                <a:latin typeface="Arial Narrow" panose="020B0604020202020204" pitchFamily="34" charset="0"/>
                <a:cs typeface="Arial Narrow" panose="020B0604020202020204" pitchFamily="34" charset="0"/>
              </a:rPr>
              <a:t>via online Enrollment Form</a:t>
            </a:r>
          </a:p>
          <a:p>
            <a:pPr>
              <a:spcAft>
                <a:spcPts val="600"/>
              </a:spcAft>
            </a:pPr>
            <a:r>
              <a:rPr lang="en-US" sz="1200" dirty="0">
                <a:latin typeface="Arial Narrow" panose="020B0604020202020204" pitchFamily="34" charset="0"/>
                <a:cs typeface="Arial Narrow" panose="020B0604020202020204" pitchFamily="34" charset="0"/>
              </a:rPr>
              <a:t>Refine Project Description online using the </a:t>
            </a:r>
            <a:r>
              <a:rPr lang="en-US" sz="1200" b="1" dirty="0">
                <a:latin typeface="Arial Narrow" panose="020B0604020202020204" pitchFamily="34" charset="0"/>
                <a:cs typeface="Arial Narrow" panose="020B0604020202020204" pitchFamily="34" charset="0"/>
              </a:rPr>
              <a:t>Max Business Project Form</a:t>
            </a:r>
          </a:p>
        </p:txBody>
      </p:sp>
      <p:sp>
        <p:nvSpPr>
          <p:cNvPr id="12" name="TextBox 11">
            <a:extLst>
              <a:ext uri="{FF2B5EF4-FFF2-40B4-BE49-F238E27FC236}">
                <a16:creationId xmlns:a16="http://schemas.microsoft.com/office/drawing/2014/main" id="{7EC49D61-2B1D-4D4D-AEEF-EF22833574C0}"/>
              </a:ext>
            </a:extLst>
          </p:cNvPr>
          <p:cNvSpPr txBox="1"/>
          <p:nvPr/>
        </p:nvSpPr>
        <p:spPr>
          <a:xfrm>
            <a:off x="599631" y="1943152"/>
            <a:ext cx="1600200" cy="338554"/>
          </a:xfrm>
          <a:prstGeom prst="rect">
            <a:avLst/>
          </a:prstGeom>
          <a:solidFill>
            <a:srgbClr val="FF9300"/>
          </a:solidFill>
        </p:spPr>
        <p:txBody>
          <a:bodyPr wrap="square" rtlCol="0">
            <a:spAutoFit/>
          </a:bodyPr>
          <a:lstStyle/>
          <a:p>
            <a:pPr algn="ctr">
              <a:spcAft>
                <a:spcPts val="400"/>
              </a:spcAft>
            </a:pPr>
            <a:r>
              <a:rPr lang="en-US" sz="1600" b="1" dirty="0">
                <a:solidFill>
                  <a:schemeClr val="bg1"/>
                </a:solidFill>
                <a:latin typeface="Arial Narrow" panose="020B0604020202020204" pitchFamily="34" charset="0"/>
                <a:cs typeface="Arial Narrow" panose="020B0604020202020204" pitchFamily="34" charset="0"/>
              </a:rPr>
              <a:t>Enrollment Stage</a:t>
            </a:r>
          </a:p>
        </p:txBody>
      </p:sp>
      <p:sp>
        <p:nvSpPr>
          <p:cNvPr id="13" name="TextBox 12">
            <a:extLst>
              <a:ext uri="{FF2B5EF4-FFF2-40B4-BE49-F238E27FC236}">
                <a16:creationId xmlns:a16="http://schemas.microsoft.com/office/drawing/2014/main" id="{412884A3-28E5-7F49-83AA-DAEB51637215}"/>
              </a:ext>
            </a:extLst>
          </p:cNvPr>
          <p:cNvSpPr txBox="1"/>
          <p:nvPr/>
        </p:nvSpPr>
        <p:spPr>
          <a:xfrm>
            <a:off x="2488073" y="1968805"/>
            <a:ext cx="1600200" cy="338554"/>
          </a:xfrm>
          <a:prstGeom prst="rect">
            <a:avLst/>
          </a:prstGeom>
          <a:solidFill>
            <a:srgbClr val="FF9300"/>
          </a:solidFill>
        </p:spPr>
        <p:txBody>
          <a:bodyPr wrap="square" rtlCol="0">
            <a:spAutoFit/>
          </a:bodyPr>
          <a:lstStyle/>
          <a:p>
            <a:pPr algn="ctr">
              <a:spcAft>
                <a:spcPts val="400"/>
              </a:spcAft>
            </a:pPr>
            <a:r>
              <a:rPr lang="en-US" sz="1600" b="1" dirty="0">
                <a:solidFill>
                  <a:schemeClr val="bg1"/>
                </a:solidFill>
                <a:latin typeface="Arial Narrow" panose="020B0604020202020204" pitchFamily="34" charset="0"/>
                <a:cs typeface="Arial Narrow" panose="020B0604020202020204" pitchFamily="34" charset="0"/>
              </a:rPr>
              <a:t>1</a:t>
            </a:r>
            <a:r>
              <a:rPr lang="en-US" sz="1600" b="1" baseline="30000" dirty="0">
                <a:solidFill>
                  <a:schemeClr val="bg1"/>
                </a:solidFill>
                <a:latin typeface="Arial Narrow" panose="020B0604020202020204" pitchFamily="34" charset="0"/>
                <a:cs typeface="Arial Narrow" panose="020B0604020202020204" pitchFamily="34" charset="0"/>
              </a:rPr>
              <a:t>st</a:t>
            </a:r>
            <a:r>
              <a:rPr lang="en-US" sz="1600" b="1" dirty="0">
                <a:solidFill>
                  <a:schemeClr val="bg1"/>
                </a:solidFill>
                <a:latin typeface="Arial Narrow" panose="020B0604020202020204" pitchFamily="34" charset="0"/>
                <a:cs typeface="Arial Narrow" panose="020B0604020202020204" pitchFamily="34" charset="0"/>
              </a:rPr>
              <a:t> Class Visit</a:t>
            </a:r>
          </a:p>
        </p:txBody>
      </p:sp>
      <p:sp>
        <p:nvSpPr>
          <p:cNvPr id="14" name="TextBox 13">
            <a:extLst>
              <a:ext uri="{FF2B5EF4-FFF2-40B4-BE49-F238E27FC236}">
                <a16:creationId xmlns:a16="http://schemas.microsoft.com/office/drawing/2014/main" id="{55BC7D6A-0262-BD48-B95F-C3DA913414A3}"/>
              </a:ext>
            </a:extLst>
          </p:cNvPr>
          <p:cNvSpPr txBox="1"/>
          <p:nvPr/>
        </p:nvSpPr>
        <p:spPr>
          <a:xfrm>
            <a:off x="4376515" y="1968805"/>
            <a:ext cx="1600200" cy="338554"/>
          </a:xfrm>
          <a:prstGeom prst="rect">
            <a:avLst/>
          </a:prstGeom>
          <a:solidFill>
            <a:srgbClr val="FF9300"/>
          </a:solidFill>
        </p:spPr>
        <p:txBody>
          <a:bodyPr wrap="square" rtlCol="0">
            <a:spAutoFit/>
          </a:bodyPr>
          <a:lstStyle/>
          <a:p>
            <a:pPr algn="ctr">
              <a:spcAft>
                <a:spcPts val="400"/>
              </a:spcAft>
            </a:pPr>
            <a:r>
              <a:rPr lang="en-US" sz="1600" b="1" dirty="0">
                <a:solidFill>
                  <a:schemeClr val="bg1"/>
                </a:solidFill>
                <a:latin typeface="Arial Narrow" panose="020B0604020202020204" pitchFamily="34" charset="0"/>
                <a:cs typeface="Arial Narrow" panose="020B0604020202020204" pitchFamily="34" charset="0"/>
              </a:rPr>
              <a:t>2</a:t>
            </a:r>
            <a:r>
              <a:rPr lang="en-US" sz="1600" b="1" baseline="30000" dirty="0">
                <a:solidFill>
                  <a:schemeClr val="bg1"/>
                </a:solidFill>
                <a:latin typeface="Arial Narrow" panose="020B0604020202020204" pitchFamily="34" charset="0"/>
                <a:cs typeface="Arial Narrow" panose="020B0604020202020204" pitchFamily="34" charset="0"/>
              </a:rPr>
              <a:t>nd</a:t>
            </a:r>
            <a:r>
              <a:rPr lang="en-US" sz="1600" b="1" dirty="0">
                <a:solidFill>
                  <a:schemeClr val="bg1"/>
                </a:solidFill>
                <a:latin typeface="Arial Narrow" panose="020B0604020202020204" pitchFamily="34" charset="0"/>
                <a:cs typeface="Arial Narrow" panose="020B0604020202020204" pitchFamily="34" charset="0"/>
              </a:rPr>
              <a:t> Class Visit</a:t>
            </a:r>
          </a:p>
        </p:txBody>
      </p:sp>
      <p:sp>
        <p:nvSpPr>
          <p:cNvPr id="15" name="TextBox 14">
            <a:extLst>
              <a:ext uri="{FF2B5EF4-FFF2-40B4-BE49-F238E27FC236}">
                <a16:creationId xmlns:a16="http://schemas.microsoft.com/office/drawing/2014/main" id="{95AE0EC5-BBB1-8B48-845F-45D7903B3A35}"/>
              </a:ext>
            </a:extLst>
          </p:cNvPr>
          <p:cNvSpPr txBox="1"/>
          <p:nvPr/>
        </p:nvSpPr>
        <p:spPr>
          <a:xfrm>
            <a:off x="6219914" y="1968805"/>
            <a:ext cx="1600200" cy="338554"/>
          </a:xfrm>
          <a:prstGeom prst="rect">
            <a:avLst/>
          </a:prstGeom>
          <a:solidFill>
            <a:srgbClr val="FF9300"/>
          </a:solidFill>
        </p:spPr>
        <p:txBody>
          <a:bodyPr wrap="square" rtlCol="0">
            <a:spAutoFit/>
          </a:bodyPr>
          <a:lstStyle/>
          <a:p>
            <a:pPr algn="ctr">
              <a:spcAft>
                <a:spcPts val="400"/>
              </a:spcAft>
            </a:pPr>
            <a:r>
              <a:rPr lang="en-US" sz="1600" b="1" dirty="0">
                <a:solidFill>
                  <a:schemeClr val="bg1"/>
                </a:solidFill>
                <a:latin typeface="Arial Narrow" panose="020B0604020202020204" pitchFamily="34" charset="0"/>
                <a:cs typeface="Arial Narrow" panose="020B0604020202020204" pitchFamily="34" charset="0"/>
              </a:rPr>
              <a:t>3</a:t>
            </a:r>
            <a:r>
              <a:rPr lang="en-US" sz="1600" b="1" baseline="30000" dirty="0">
                <a:solidFill>
                  <a:schemeClr val="bg1"/>
                </a:solidFill>
                <a:latin typeface="Arial Narrow" panose="020B0604020202020204" pitchFamily="34" charset="0"/>
                <a:cs typeface="Arial Narrow" panose="020B0604020202020204" pitchFamily="34" charset="0"/>
              </a:rPr>
              <a:t>rd</a:t>
            </a:r>
            <a:r>
              <a:rPr lang="en-US" sz="1600" b="1" dirty="0">
                <a:solidFill>
                  <a:schemeClr val="bg1"/>
                </a:solidFill>
                <a:latin typeface="Arial Narrow" panose="020B0604020202020204" pitchFamily="34" charset="0"/>
                <a:cs typeface="Arial Narrow" panose="020B0604020202020204" pitchFamily="34" charset="0"/>
              </a:rPr>
              <a:t> Class Visit</a:t>
            </a:r>
          </a:p>
        </p:txBody>
      </p:sp>
      <p:sp>
        <p:nvSpPr>
          <p:cNvPr id="16" name="TextBox 15">
            <a:extLst>
              <a:ext uri="{FF2B5EF4-FFF2-40B4-BE49-F238E27FC236}">
                <a16:creationId xmlns:a16="http://schemas.microsoft.com/office/drawing/2014/main" id="{EEF9064E-2B9C-2B43-A318-8FE5FBB1F53C}"/>
              </a:ext>
            </a:extLst>
          </p:cNvPr>
          <p:cNvSpPr txBox="1"/>
          <p:nvPr/>
        </p:nvSpPr>
        <p:spPr>
          <a:xfrm>
            <a:off x="8061177" y="1943152"/>
            <a:ext cx="1600200" cy="338554"/>
          </a:xfrm>
          <a:prstGeom prst="rect">
            <a:avLst/>
          </a:prstGeom>
          <a:solidFill>
            <a:srgbClr val="FF9300"/>
          </a:solidFill>
        </p:spPr>
        <p:txBody>
          <a:bodyPr wrap="square" rtlCol="0">
            <a:spAutoFit/>
          </a:bodyPr>
          <a:lstStyle/>
          <a:p>
            <a:pPr algn="ctr">
              <a:spcAft>
                <a:spcPts val="400"/>
              </a:spcAft>
            </a:pPr>
            <a:r>
              <a:rPr lang="en-US" sz="1600" b="1" dirty="0">
                <a:solidFill>
                  <a:schemeClr val="bg1"/>
                </a:solidFill>
                <a:latin typeface="Arial Narrow" panose="020B0604020202020204" pitchFamily="34" charset="0"/>
                <a:cs typeface="Arial Narrow" panose="020B0604020202020204" pitchFamily="34" charset="0"/>
              </a:rPr>
              <a:t>4</a:t>
            </a:r>
            <a:r>
              <a:rPr lang="en-US" sz="1600" b="1" baseline="30000" dirty="0">
                <a:solidFill>
                  <a:schemeClr val="bg1"/>
                </a:solidFill>
                <a:latin typeface="Arial Narrow" panose="020B0604020202020204" pitchFamily="34" charset="0"/>
                <a:cs typeface="Arial Narrow" panose="020B0604020202020204" pitchFamily="34" charset="0"/>
              </a:rPr>
              <a:t>th</a:t>
            </a:r>
            <a:r>
              <a:rPr lang="en-US" sz="1600" b="1" dirty="0">
                <a:solidFill>
                  <a:schemeClr val="bg1"/>
                </a:solidFill>
                <a:latin typeface="Arial Narrow" panose="020B0604020202020204" pitchFamily="34" charset="0"/>
                <a:cs typeface="Arial Narrow" panose="020B0604020202020204" pitchFamily="34" charset="0"/>
              </a:rPr>
              <a:t>  Class Visit</a:t>
            </a:r>
          </a:p>
        </p:txBody>
      </p:sp>
      <p:sp>
        <p:nvSpPr>
          <p:cNvPr id="17" name="TextBox 16">
            <a:extLst>
              <a:ext uri="{FF2B5EF4-FFF2-40B4-BE49-F238E27FC236}">
                <a16:creationId xmlns:a16="http://schemas.microsoft.com/office/drawing/2014/main" id="{66F1761D-E57C-3B46-AAD1-C19CF4F48F13}"/>
              </a:ext>
            </a:extLst>
          </p:cNvPr>
          <p:cNvSpPr txBox="1"/>
          <p:nvPr/>
        </p:nvSpPr>
        <p:spPr>
          <a:xfrm>
            <a:off x="9904576" y="1948060"/>
            <a:ext cx="1600200" cy="338554"/>
          </a:xfrm>
          <a:prstGeom prst="rect">
            <a:avLst/>
          </a:prstGeom>
          <a:solidFill>
            <a:srgbClr val="FF9300"/>
          </a:solidFill>
        </p:spPr>
        <p:txBody>
          <a:bodyPr wrap="square" rtlCol="0">
            <a:spAutoFit/>
          </a:bodyPr>
          <a:lstStyle/>
          <a:p>
            <a:pPr algn="ctr">
              <a:spcAft>
                <a:spcPts val="400"/>
              </a:spcAft>
            </a:pPr>
            <a:r>
              <a:rPr lang="en-US" sz="1600" b="1" dirty="0">
                <a:solidFill>
                  <a:schemeClr val="bg1"/>
                </a:solidFill>
                <a:latin typeface="Arial Narrow" panose="020B0604020202020204" pitchFamily="34" charset="0"/>
                <a:cs typeface="Arial Narrow" panose="020B0604020202020204" pitchFamily="34" charset="0"/>
              </a:rPr>
              <a:t>Post EnoMAX</a:t>
            </a:r>
          </a:p>
        </p:txBody>
      </p:sp>
      <p:sp>
        <p:nvSpPr>
          <p:cNvPr id="10" name="Rectangle 9">
            <a:extLst>
              <a:ext uri="{FF2B5EF4-FFF2-40B4-BE49-F238E27FC236}">
                <a16:creationId xmlns:a16="http://schemas.microsoft.com/office/drawing/2014/main" id="{E4B1E283-CB00-804B-A5C5-A4CABACC1EEA}"/>
              </a:ext>
            </a:extLst>
          </p:cNvPr>
          <p:cNvSpPr/>
          <p:nvPr/>
        </p:nvSpPr>
        <p:spPr>
          <a:xfrm>
            <a:off x="599631" y="2463592"/>
            <a:ext cx="1600200" cy="1446550"/>
          </a:xfrm>
          <a:prstGeom prst="rect">
            <a:avLst/>
          </a:prstGeom>
          <a:noFill/>
        </p:spPr>
        <p:txBody>
          <a:bodyPr wrap="square">
            <a:spAutoFit/>
          </a:bodyPr>
          <a:lstStyle/>
          <a:p>
            <a:pPr algn="ctr"/>
            <a:r>
              <a:rPr lang="en-US" sz="8800" b="1" dirty="0">
                <a:solidFill>
                  <a:srgbClr val="00B050"/>
                </a:solidFill>
                <a:latin typeface="Wingdings 2" pitchFamily="2" charset="2"/>
              </a:rPr>
              <a:t>P</a:t>
            </a:r>
            <a:endParaRPr lang="en-US" sz="8800" b="1" dirty="0">
              <a:solidFill>
                <a:srgbClr val="00B050"/>
              </a:solidFill>
            </a:endParaRPr>
          </a:p>
        </p:txBody>
      </p:sp>
      <p:sp>
        <p:nvSpPr>
          <p:cNvPr id="41" name="Rectangle 40">
            <a:extLst>
              <a:ext uri="{FF2B5EF4-FFF2-40B4-BE49-F238E27FC236}">
                <a16:creationId xmlns:a16="http://schemas.microsoft.com/office/drawing/2014/main" id="{D4114F32-FF12-4643-A042-1C144C7B784D}"/>
              </a:ext>
            </a:extLst>
          </p:cNvPr>
          <p:cNvSpPr/>
          <p:nvPr/>
        </p:nvSpPr>
        <p:spPr>
          <a:xfrm>
            <a:off x="2488073" y="2553806"/>
            <a:ext cx="1600200" cy="1446550"/>
          </a:xfrm>
          <a:prstGeom prst="rect">
            <a:avLst/>
          </a:prstGeom>
          <a:noFill/>
        </p:spPr>
        <p:txBody>
          <a:bodyPr wrap="square">
            <a:spAutoFit/>
          </a:bodyPr>
          <a:lstStyle/>
          <a:p>
            <a:pPr algn="ctr"/>
            <a:r>
              <a:rPr lang="en-US" sz="8800" b="1" dirty="0">
                <a:solidFill>
                  <a:srgbClr val="00B050"/>
                </a:solidFill>
                <a:latin typeface="Wingdings 2" pitchFamily="2" charset="2"/>
              </a:rPr>
              <a:t>P</a:t>
            </a:r>
            <a:endParaRPr lang="en-US" sz="8800" b="1" dirty="0">
              <a:solidFill>
                <a:srgbClr val="00B050"/>
              </a:solidFill>
            </a:endParaRPr>
          </a:p>
        </p:txBody>
      </p:sp>
      <p:sp>
        <p:nvSpPr>
          <p:cNvPr id="18" name="Rectangle 17">
            <a:extLst>
              <a:ext uri="{FF2B5EF4-FFF2-40B4-BE49-F238E27FC236}">
                <a16:creationId xmlns:a16="http://schemas.microsoft.com/office/drawing/2014/main" id="{34969455-2223-874F-8E81-73C9E34F1B06}"/>
              </a:ext>
            </a:extLst>
          </p:cNvPr>
          <p:cNvSpPr/>
          <p:nvPr/>
        </p:nvSpPr>
        <p:spPr>
          <a:xfrm>
            <a:off x="4376515" y="2668997"/>
            <a:ext cx="1600200" cy="1446550"/>
          </a:xfrm>
          <a:prstGeom prst="rect">
            <a:avLst/>
          </a:prstGeom>
          <a:noFill/>
        </p:spPr>
        <p:txBody>
          <a:bodyPr wrap="square">
            <a:spAutoFit/>
          </a:bodyPr>
          <a:lstStyle/>
          <a:p>
            <a:pPr algn="ctr"/>
            <a:r>
              <a:rPr lang="en-US" sz="8800" b="1" dirty="0">
                <a:solidFill>
                  <a:srgbClr val="00B050"/>
                </a:solidFill>
                <a:latin typeface="Wingdings 2" pitchFamily="2" charset="2"/>
              </a:rPr>
              <a:t>P</a:t>
            </a:r>
            <a:endParaRPr lang="en-US" sz="8800" b="1" dirty="0">
              <a:solidFill>
                <a:srgbClr val="00B050"/>
              </a:solidFill>
            </a:endParaRPr>
          </a:p>
        </p:txBody>
      </p:sp>
      <p:sp>
        <p:nvSpPr>
          <p:cNvPr id="19" name="Rectangle 18">
            <a:extLst>
              <a:ext uri="{FF2B5EF4-FFF2-40B4-BE49-F238E27FC236}">
                <a16:creationId xmlns:a16="http://schemas.microsoft.com/office/drawing/2014/main" id="{618A2C48-5932-E140-A478-14A02B9984E1}"/>
              </a:ext>
            </a:extLst>
          </p:cNvPr>
          <p:cNvSpPr/>
          <p:nvPr/>
        </p:nvSpPr>
        <p:spPr>
          <a:xfrm>
            <a:off x="6219914" y="2668997"/>
            <a:ext cx="1600200" cy="1446550"/>
          </a:xfrm>
          <a:prstGeom prst="rect">
            <a:avLst/>
          </a:prstGeom>
          <a:noFill/>
        </p:spPr>
        <p:txBody>
          <a:bodyPr wrap="square">
            <a:spAutoFit/>
          </a:bodyPr>
          <a:lstStyle/>
          <a:p>
            <a:pPr algn="ctr"/>
            <a:r>
              <a:rPr lang="en-US" sz="8800" b="1" dirty="0">
                <a:solidFill>
                  <a:srgbClr val="00B050"/>
                </a:solidFill>
                <a:latin typeface="Wingdings 2" pitchFamily="2" charset="2"/>
              </a:rPr>
              <a:t>P</a:t>
            </a:r>
            <a:endParaRPr lang="en-US" sz="8800" b="1" dirty="0">
              <a:solidFill>
                <a:srgbClr val="00B050"/>
              </a:solidFill>
            </a:endParaRPr>
          </a:p>
        </p:txBody>
      </p:sp>
      <p:sp>
        <p:nvSpPr>
          <p:cNvPr id="9" name="Slide Number Placeholder 8">
            <a:extLst>
              <a:ext uri="{FF2B5EF4-FFF2-40B4-BE49-F238E27FC236}">
                <a16:creationId xmlns:a16="http://schemas.microsoft.com/office/drawing/2014/main" id="{A122BDD4-857F-2849-9D8E-C56B5BE68D2B}"/>
              </a:ext>
            </a:extLst>
          </p:cNvPr>
          <p:cNvSpPr>
            <a:spLocks noGrp="1"/>
          </p:cNvSpPr>
          <p:nvPr>
            <p:ph type="sldNum" sz="quarter" idx="12"/>
          </p:nvPr>
        </p:nvSpPr>
        <p:spPr/>
        <p:txBody>
          <a:bodyPr/>
          <a:lstStyle/>
          <a:p>
            <a:pPr>
              <a:defRPr/>
            </a:pPr>
            <a:fld id="{082137B9-5053-CB4A-88E9-4015F945FD19}" type="slidenum">
              <a:rPr lang="en-US" smtClean="0"/>
              <a:pPr>
                <a:defRPr/>
              </a:pPr>
              <a:t>14</a:t>
            </a:fld>
            <a:endParaRPr lang="en-US" dirty="0"/>
          </a:p>
        </p:txBody>
      </p:sp>
    </p:spTree>
    <p:extLst>
      <p:ext uri="{BB962C8B-B14F-4D97-AF65-F5344CB8AC3E}">
        <p14:creationId xmlns:p14="http://schemas.microsoft.com/office/powerpoint/2010/main" val="3137157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CDD50A-EA34-3443-9DAD-A34D8EBA80DE}"/>
              </a:ext>
            </a:extLst>
          </p:cNvPr>
          <p:cNvSpPr>
            <a:spLocks noGrp="1"/>
          </p:cNvSpPr>
          <p:nvPr>
            <p:ph type="title"/>
          </p:nvPr>
        </p:nvSpPr>
        <p:spPr/>
        <p:txBody>
          <a:bodyPr/>
          <a:lstStyle/>
          <a:p>
            <a:r>
              <a:rPr lang="en-US" dirty="0"/>
              <a:t>Business Pitch Simulation Guidelines</a:t>
            </a:r>
          </a:p>
        </p:txBody>
      </p:sp>
      <p:sp>
        <p:nvSpPr>
          <p:cNvPr id="6" name="Text Placeholder 5">
            <a:extLst>
              <a:ext uri="{FF2B5EF4-FFF2-40B4-BE49-F238E27FC236}">
                <a16:creationId xmlns:a16="http://schemas.microsoft.com/office/drawing/2014/main" id="{8F868EF8-AA66-214B-98DC-F9A427D5AF96}"/>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170C7CE2-1AC3-7343-A153-DAFBD81C368C}"/>
              </a:ext>
            </a:extLst>
          </p:cNvPr>
          <p:cNvSpPr>
            <a:spLocks noGrp="1"/>
          </p:cNvSpPr>
          <p:nvPr>
            <p:ph type="sldNum" sz="quarter" idx="12"/>
          </p:nvPr>
        </p:nvSpPr>
        <p:spPr/>
        <p:txBody>
          <a:bodyPr/>
          <a:lstStyle/>
          <a:p>
            <a:pPr>
              <a:defRPr/>
            </a:pPr>
            <a:fld id="{109EA57F-EE2E-E448-B046-F3E763A7D114}" type="slidenum">
              <a:rPr lang="en-US" smtClean="0"/>
              <a:pPr>
                <a:defRPr/>
              </a:pPr>
              <a:t>15</a:t>
            </a:fld>
            <a:endParaRPr lang="en-US" dirty="0"/>
          </a:p>
        </p:txBody>
      </p:sp>
    </p:spTree>
    <p:extLst>
      <p:ext uri="{BB962C8B-B14F-4D97-AF65-F5344CB8AC3E}">
        <p14:creationId xmlns:p14="http://schemas.microsoft.com/office/powerpoint/2010/main" val="1132642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DE773-8DF4-5046-8311-A43AFD5B6053}"/>
              </a:ext>
            </a:extLst>
          </p:cNvPr>
          <p:cNvSpPr>
            <a:spLocks noGrp="1"/>
          </p:cNvSpPr>
          <p:nvPr>
            <p:ph type="title"/>
          </p:nvPr>
        </p:nvSpPr>
        <p:spPr/>
        <p:txBody>
          <a:bodyPr/>
          <a:lstStyle/>
          <a:p>
            <a:r>
              <a:rPr lang="en-US" dirty="0"/>
              <a:t>Business Pitch</a:t>
            </a:r>
            <a:br>
              <a:rPr lang="en-US" dirty="0"/>
            </a:br>
            <a:endParaRPr lang="en-US" dirty="0"/>
          </a:p>
        </p:txBody>
      </p:sp>
      <p:sp>
        <p:nvSpPr>
          <p:cNvPr id="3" name="Content Placeholder 2">
            <a:extLst>
              <a:ext uri="{FF2B5EF4-FFF2-40B4-BE49-F238E27FC236}">
                <a16:creationId xmlns:a16="http://schemas.microsoft.com/office/drawing/2014/main" id="{620ADF18-DBC3-A24A-A801-928E2C160766}"/>
              </a:ext>
            </a:extLst>
          </p:cNvPr>
          <p:cNvSpPr>
            <a:spLocks noGrp="1"/>
          </p:cNvSpPr>
          <p:nvPr>
            <p:ph sz="half" idx="1"/>
          </p:nvPr>
        </p:nvSpPr>
        <p:spPr/>
        <p:txBody>
          <a:bodyPr>
            <a:normAutofit/>
          </a:bodyPr>
          <a:lstStyle/>
          <a:p>
            <a:pPr marL="0" indent="0">
              <a:buNone/>
            </a:pPr>
            <a:r>
              <a:rPr lang="en-US" b="1" dirty="0"/>
              <a:t>What to include in a Business Pitch</a:t>
            </a:r>
          </a:p>
          <a:p>
            <a:r>
              <a:rPr lang="en-US" dirty="0"/>
              <a:t>Share the key points of the business case</a:t>
            </a:r>
          </a:p>
          <a:p>
            <a:r>
              <a:rPr lang="en-US" dirty="0"/>
              <a:t>Summarize all options considered</a:t>
            </a:r>
          </a:p>
          <a:p>
            <a:r>
              <a:rPr lang="en-US" dirty="0"/>
              <a:t>Summarize decision criteria used to select final recommendation</a:t>
            </a:r>
          </a:p>
          <a:p>
            <a:r>
              <a:rPr lang="en-US" dirty="0"/>
              <a:t>Present the final recommendation</a:t>
            </a:r>
          </a:p>
          <a:p>
            <a:pPr lvl="1"/>
            <a:r>
              <a:rPr lang="en-US" dirty="0"/>
              <a:t>Summarize analysis</a:t>
            </a:r>
          </a:p>
          <a:p>
            <a:pPr lvl="1"/>
            <a:r>
              <a:rPr lang="en-US" dirty="0"/>
              <a:t>Identify potential risk and how to minimize</a:t>
            </a:r>
          </a:p>
        </p:txBody>
      </p:sp>
      <p:sp>
        <p:nvSpPr>
          <p:cNvPr id="4" name="Content Placeholder 3">
            <a:extLst>
              <a:ext uri="{FF2B5EF4-FFF2-40B4-BE49-F238E27FC236}">
                <a16:creationId xmlns:a16="http://schemas.microsoft.com/office/drawing/2014/main" id="{0FF3C292-9C91-BB42-953C-838AE957C18D}"/>
              </a:ext>
            </a:extLst>
          </p:cNvPr>
          <p:cNvSpPr>
            <a:spLocks noGrp="1"/>
          </p:cNvSpPr>
          <p:nvPr>
            <p:ph sz="half" idx="2"/>
          </p:nvPr>
        </p:nvSpPr>
        <p:spPr/>
        <p:txBody>
          <a:bodyPr>
            <a:normAutofit/>
          </a:bodyPr>
          <a:lstStyle/>
          <a:p>
            <a:pPr marL="0" indent="0">
              <a:buNone/>
            </a:pPr>
            <a:r>
              <a:rPr lang="en-US" b="1" dirty="0"/>
              <a:t>Delivering a Successful Business Pitch</a:t>
            </a:r>
          </a:p>
          <a:p>
            <a:r>
              <a:rPr lang="en-US" dirty="0"/>
              <a:t>Prepare for your presentation</a:t>
            </a:r>
          </a:p>
          <a:p>
            <a:r>
              <a:rPr lang="en-US" dirty="0"/>
              <a:t>Practice your presentation</a:t>
            </a:r>
          </a:p>
          <a:p>
            <a:r>
              <a:rPr lang="en-US" dirty="0"/>
              <a:t>Make notes</a:t>
            </a:r>
          </a:p>
          <a:p>
            <a:pPr lvl="1"/>
            <a:r>
              <a:rPr lang="en-US" dirty="0"/>
              <a:t>Bullet Points</a:t>
            </a:r>
          </a:p>
          <a:p>
            <a:r>
              <a:rPr lang="en-US" dirty="0"/>
              <a:t>Anticipate Questions</a:t>
            </a: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EC208F98-0CE3-4A4D-8D9C-F03F2EC0C1DE}"/>
              </a:ext>
            </a:extLst>
          </p:cNvPr>
          <p:cNvSpPr>
            <a:spLocks noGrp="1"/>
          </p:cNvSpPr>
          <p:nvPr>
            <p:ph type="sldNum" sz="quarter" idx="12"/>
          </p:nvPr>
        </p:nvSpPr>
        <p:spPr/>
        <p:txBody>
          <a:bodyPr/>
          <a:lstStyle/>
          <a:p>
            <a:pPr>
              <a:defRPr/>
            </a:pPr>
            <a:fld id="{B29AA5ED-4303-0044-B791-E746E2B5DCEA}" type="slidenum">
              <a:rPr lang="en-US" smtClean="0"/>
              <a:pPr>
                <a:defRPr/>
              </a:pPr>
              <a:t>16</a:t>
            </a:fld>
            <a:endParaRPr lang="en-US" dirty="0"/>
          </a:p>
        </p:txBody>
      </p:sp>
    </p:spTree>
    <p:extLst>
      <p:ext uri="{BB962C8B-B14F-4D97-AF65-F5344CB8AC3E}">
        <p14:creationId xmlns:p14="http://schemas.microsoft.com/office/powerpoint/2010/main" val="2095119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E49F8A-14BE-BF41-B9AB-049590318BCA}"/>
              </a:ext>
            </a:extLst>
          </p:cNvPr>
          <p:cNvSpPr>
            <a:spLocks noGrp="1"/>
          </p:cNvSpPr>
          <p:nvPr>
            <p:ph type="title"/>
          </p:nvPr>
        </p:nvSpPr>
        <p:spPr/>
        <p:txBody>
          <a:bodyPr>
            <a:normAutofit fontScale="90000"/>
          </a:bodyPr>
          <a:lstStyle/>
          <a:p>
            <a:r>
              <a:rPr lang="en-US" dirty="0"/>
              <a:t> </a:t>
            </a:r>
            <a:br>
              <a:rPr lang="en-US" sz="2400" dirty="0"/>
            </a:br>
            <a:r>
              <a:rPr lang="en-US" sz="3100" dirty="0"/>
              <a:t>Business CASE Pitch</a:t>
            </a:r>
            <a:br>
              <a:rPr lang="en-US" dirty="0"/>
            </a:br>
            <a:r>
              <a:rPr lang="en-US" sz="2700" dirty="0" err="1">
                <a:solidFill>
                  <a:srgbClr val="FF9300"/>
                </a:solidFill>
              </a:rPr>
              <a:t>EnoMAX</a:t>
            </a:r>
            <a:r>
              <a:rPr lang="en-US" sz="2700" dirty="0">
                <a:solidFill>
                  <a:srgbClr val="FF9300"/>
                </a:solidFill>
              </a:rPr>
              <a:t>  </a:t>
            </a:r>
            <a:r>
              <a:rPr lang="en-US" sz="2700" dirty="0" err="1">
                <a:solidFill>
                  <a:srgbClr val="FF9300"/>
                </a:solidFill>
              </a:rPr>
              <a:t>SimulAtion</a:t>
            </a:r>
            <a:endParaRPr lang="en-US" sz="2700" dirty="0"/>
          </a:p>
        </p:txBody>
      </p:sp>
      <p:sp>
        <p:nvSpPr>
          <p:cNvPr id="5" name="Content Placeholder 4">
            <a:extLst>
              <a:ext uri="{FF2B5EF4-FFF2-40B4-BE49-F238E27FC236}">
                <a16:creationId xmlns:a16="http://schemas.microsoft.com/office/drawing/2014/main" id="{800298D0-6005-1549-AD76-C9BC5FE0DA3F}"/>
              </a:ext>
            </a:extLst>
          </p:cNvPr>
          <p:cNvSpPr>
            <a:spLocks noGrp="1"/>
          </p:cNvSpPr>
          <p:nvPr>
            <p:ph sz="half" idx="1"/>
          </p:nvPr>
        </p:nvSpPr>
        <p:spPr/>
        <p:txBody>
          <a:bodyPr>
            <a:normAutofit/>
          </a:bodyPr>
          <a:lstStyle/>
          <a:p>
            <a:pPr marL="0" lvl="0" indent="0">
              <a:buNone/>
            </a:pPr>
            <a:r>
              <a:rPr lang="en-US" b="1" dirty="0"/>
              <a:t>Delivering the Pitch</a:t>
            </a:r>
          </a:p>
          <a:p>
            <a:pPr marL="0" lvl="0" indent="0">
              <a:buNone/>
            </a:pPr>
            <a:r>
              <a:rPr lang="en-US" dirty="0"/>
              <a:t>This simulation is an opportunity to practice the Business Pitch prior to delivering it to your Agency CEO and/or Executive Team. </a:t>
            </a:r>
          </a:p>
          <a:p>
            <a:pPr lvl="0"/>
            <a:r>
              <a:rPr lang="en-US" dirty="0"/>
              <a:t>Each student will deliver a 5 minute oral presentation of their business project. </a:t>
            </a:r>
          </a:p>
          <a:p>
            <a:pPr lvl="0"/>
            <a:r>
              <a:rPr lang="en-US" dirty="0"/>
              <a:t>Deliver your pitch as though the mock CEO is your agency’s CEO. Assume those participating in the exercise have local knowledge of your system and function within the organization.</a:t>
            </a:r>
          </a:p>
          <a:p>
            <a:endParaRPr lang="en-US" dirty="0"/>
          </a:p>
        </p:txBody>
      </p:sp>
      <p:sp>
        <p:nvSpPr>
          <p:cNvPr id="6" name="Content Placeholder 5">
            <a:extLst>
              <a:ext uri="{FF2B5EF4-FFF2-40B4-BE49-F238E27FC236}">
                <a16:creationId xmlns:a16="http://schemas.microsoft.com/office/drawing/2014/main" id="{AC110E60-97F3-ED4F-A68C-563A0837DF77}"/>
              </a:ext>
            </a:extLst>
          </p:cNvPr>
          <p:cNvSpPr>
            <a:spLocks noGrp="1"/>
          </p:cNvSpPr>
          <p:nvPr>
            <p:ph sz="half" idx="2"/>
          </p:nvPr>
        </p:nvSpPr>
        <p:spPr/>
        <p:txBody>
          <a:bodyPr>
            <a:normAutofit/>
          </a:bodyPr>
          <a:lstStyle/>
          <a:p>
            <a:pPr marL="0" lvl="0" indent="0">
              <a:buNone/>
            </a:pPr>
            <a:r>
              <a:rPr lang="en-US" b="1" dirty="0"/>
              <a:t>Receiving Feedback</a:t>
            </a:r>
          </a:p>
          <a:p>
            <a:pPr lvl="0"/>
            <a:r>
              <a:rPr lang="en-US" dirty="0"/>
              <a:t>After you are done speaking, the CEO will ask questions about the pitch “in character.” </a:t>
            </a:r>
          </a:p>
          <a:p>
            <a:pPr lvl="0"/>
            <a:r>
              <a:rPr lang="en-US" dirty="0"/>
              <a:t>The other students are invited to offer constructive feedback about the project or the presenter’s delivery. The CEO may also offer feedback “out of character.”</a:t>
            </a:r>
          </a:p>
          <a:p>
            <a:endParaRPr lang="en-US" dirty="0"/>
          </a:p>
        </p:txBody>
      </p:sp>
      <p:sp>
        <p:nvSpPr>
          <p:cNvPr id="2" name="Slide Number Placeholder 1">
            <a:extLst>
              <a:ext uri="{FF2B5EF4-FFF2-40B4-BE49-F238E27FC236}">
                <a16:creationId xmlns:a16="http://schemas.microsoft.com/office/drawing/2014/main" id="{DD42A918-6891-0A48-9774-63FFC7871941}"/>
              </a:ext>
            </a:extLst>
          </p:cNvPr>
          <p:cNvSpPr>
            <a:spLocks noGrp="1"/>
          </p:cNvSpPr>
          <p:nvPr>
            <p:ph type="sldNum" sz="quarter" idx="12"/>
          </p:nvPr>
        </p:nvSpPr>
        <p:spPr/>
        <p:txBody>
          <a:bodyPr/>
          <a:lstStyle/>
          <a:p>
            <a:pPr>
              <a:defRPr/>
            </a:pPr>
            <a:fld id="{B29AA5ED-4303-0044-B791-E746E2B5DCEA}" type="slidenum">
              <a:rPr lang="en-US" smtClean="0"/>
              <a:pPr>
                <a:defRPr/>
              </a:pPr>
              <a:t>17</a:t>
            </a:fld>
            <a:endParaRPr lang="en-US" dirty="0"/>
          </a:p>
        </p:txBody>
      </p:sp>
    </p:spTree>
    <p:extLst>
      <p:ext uri="{BB962C8B-B14F-4D97-AF65-F5344CB8AC3E}">
        <p14:creationId xmlns:p14="http://schemas.microsoft.com/office/powerpoint/2010/main" val="4242176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E47B5-E25D-E24A-8D08-D53E383679E7}"/>
              </a:ext>
            </a:extLst>
          </p:cNvPr>
          <p:cNvSpPr>
            <a:spLocks noGrp="1"/>
          </p:cNvSpPr>
          <p:nvPr>
            <p:ph type="title"/>
          </p:nvPr>
        </p:nvSpPr>
        <p:spPr/>
        <p:txBody>
          <a:bodyPr/>
          <a:lstStyle/>
          <a:p>
            <a:r>
              <a:rPr lang="en-US" dirty="0"/>
              <a:t>Giving Feedback</a:t>
            </a:r>
          </a:p>
        </p:txBody>
      </p:sp>
      <p:sp>
        <p:nvSpPr>
          <p:cNvPr id="3" name="Text Placeholder 2">
            <a:extLst>
              <a:ext uri="{FF2B5EF4-FFF2-40B4-BE49-F238E27FC236}">
                <a16:creationId xmlns:a16="http://schemas.microsoft.com/office/drawing/2014/main" id="{6ACEADF7-DCF5-9B4C-AD7C-0E84FD8E74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E7C39A-574F-2240-A438-E6CCE979EF19}"/>
              </a:ext>
            </a:extLst>
          </p:cNvPr>
          <p:cNvSpPr>
            <a:spLocks noGrp="1"/>
          </p:cNvSpPr>
          <p:nvPr>
            <p:ph type="sldNum" sz="quarter" idx="12"/>
          </p:nvPr>
        </p:nvSpPr>
        <p:spPr/>
        <p:txBody>
          <a:bodyPr/>
          <a:lstStyle/>
          <a:p>
            <a:pPr>
              <a:defRPr/>
            </a:pPr>
            <a:fld id="{109EA57F-EE2E-E448-B046-F3E763A7D114}" type="slidenum">
              <a:rPr lang="en-US" smtClean="0"/>
              <a:pPr>
                <a:defRPr/>
              </a:pPr>
              <a:t>18</a:t>
            </a:fld>
            <a:endParaRPr lang="en-US" dirty="0"/>
          </a:p>
        </p:txBody>
      </p:sp>
    </p:spTree>
    <p:extLst>
      <p:ext uri="{BB962C8B-B14F-4D97-AF65-F5344CB8AC3E}">
        <p14:creationId xmlns:p14="http://schemas.microsoft.com/office/powerpoint/2010/main" val="1393912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2965ED-865F-254F-BE74-634EEF728DA4}"/>
              </a:ext>
            </a:extLst>
          </p:cNvPr>
          <p:cNvSpPr>
            <a:spLocks noGrp="1"/>
          </p:cNvSpPr>
          <p:nvPr>
            <p:ph type="title"/>
          </p:nvPr>
        </p:nvSpPr>
        <p:spPr/>
        <p:txBody>
          <a:bodyPr/>
          <a:lstStyle/>
          <a:p>
            <a:r>
              <a:rPr lang="en-US" dirty="0"/>
              <a:t>Giving and Receiving Feedback</a:t>
            </a:r>
            <a:br>
              <a:rPr lang="en-US" dirty="0"/>
            </a:br>
            <a:endParaRPr lang="en-US" dirty="0"/>
          </a:p>
        </p:txBody>
      </p:sp>
      <p:sp>
        <p:nvSpPr>
          <p:cNvPr id="5" name="Content Placeholder 4">
            <a:extLst>
              <a:ext uri="{FF2B5EF4-FFF2-40B4-BE49-F238E27FC236}">
                <a16:creationId xmlns:a16="http://schemas.microsoft.com/office/drawing/2014/main" id="{F450D95E-121A-524C-8EB3-731F9CB5D0A9}"/>
              </a:ext>
            </a:extLst>
          </p:cNvPr>
          <p:cNvSpPr>
            <a:spLocks noGrp="1"/>
          </p:cNvSpPr>
          <p:nvPr>
            <p:ph sz="half" idx="1"/>
          </p:nvPr>
        </p:nvSpPr>
        <p:spPr>
          <a:xfrm>
            <a:off x="446089" y="1857654"/>
            <a:ext cx="5518776" cy="4164323"/>
          </a:xfrm>
        </p:spPr>
        <p:txBody>
          <a:bodyPr>
            <a:normAutofit fontScale="77500" lnSpcReduction="20000"/>
          </a:bodyPr>
          <a:lstStyle/>
          <a:p>
            <a:pPr marL="0" indent="0">
              <a:buNone/>
            </a:pPr>
            <a:r>
              <a:rPr lang="en-US" b="1" dirty="0"/>
              <a:t>Giving Feedback</a:t>
            </a:r>
          </a:p>
          <a:p>
            <a:pPr marL="0" indent="0">
              <a:buNone/>
            </a:pPr>
            <a:r>
              <a:rPr lang="en-US" dirty="0"/>
              <a:t>(Most of) the feedback offered during the MAX program will be peer based and real-time. Here are three types of short feedback for use during the MAX program.</a:t>
            </a:r>
          </a:p>
          <a:p>
            <a:pPr marL="342900" indent="-342900">
              <a:buFont typeface="+mj-lt"/>
              <a:buAutoNum type="arabicPeriod"/>
            </a:pPr>
            <a:r>
              <a:rPr lang="en-US" b="1" dirty="0"/>
              <a:t>Appreciative</a:t>
            </a:r>
          </a:p>
          <a:p>
            <a:r>
              <a:rPr lang="en-US" dirty="0"/>
              <a:t>Is a positive reinforcement that encourages repetition of effective behavior.</a:t>
            </a:r>
          </a:p>
          <a:p>
            <a:pPr lvl="1"/>
            <a:r>
              <a:rPr lang="en-US" dirty="0"/>
              <a:t>Describes the specific behavior.</a:t>
            </a:r>
          </a:p>
          <a:p>
            <a:pPr lvl="1"/>
            <a:r>
              <a:rPr lang="en-US" dirty="0"/>
              <a:t>Explains why the behavior is valued.</a:t>
            </a:r>
          </a:p>
          <a:p>
            <a:pPr marL="342900" indent="-342900">
              <a:buFont typeface="+mj-lt"/>
              <a:buAutoNum type="arabicPeriod" startAt="2"/>
            </a:pPr>
            <a:r>
              <a:rPr lang="en-US" b="1" dirty="0"/>
              <a:t>Constructive</a:t>
            </a:r>
          </a:p>
          <a:p>
            <a:r>
              <a:rPr lang="en-US" dirty="0"/>
              <a:t>Is a reinforcement that attempts to discourage repetition of a behavior by providing a more effective and productive alternative behavior.</a:t>
            </a:r>
          </a:p>
          <a:p>
            <a:pPr lvl="1"/>
            <a:r>
              <a:rPr lang="en-US" dirty="0"/>
              <a:t>Explains a behavior that is more effective.</a:t>
            </a:r>
          </a:p>
          <a:p>
            <a:pPr lvl="1"/>
            <a:r>
              <a:rPr lang="en-US" dirty="0"/>
              <a:t>Explains why the proposed behavior is valued.</a:t>
            </a:r>
          </a:p>
        </p:txBody>
      </p:sp>
      <p:sp>
        <p:nvSpPr>
          <p:cNvPr id="6" name="Content Placeholder 5">
            <a:extLst>
              <a:ext uri="{FF2B5EF4-FFF2-40B4-BE49-F238E27FC236}">
                <a16:creationId xmlns:a16="http://schemas.microsoft.com/office/drawing/2014/main" id="{9E87F292-80CA-004E-AA22-65C893F2EDB8}"/>
              </a:ext>
            </a:extLst>
          </p:cNvPr>
          <p:cNvSpPr>
            <a:spLocks noGrp="1"/>
          </p:cNvSpPr>
          <p:nvPr>
            <p:ph sz="half" idx="2"/>
          </p:nvPr>
        </p:nvSpPr>
        <p:spPr/>
        <p:txBody>
          <a:bodyPr>
            <a:normAutofit fontScale="77500" lnSpcReduction="20000"/>
          </a:bodyPr>
          <a:lstStyle/>
          <a:p>
            <a:pPr marL="342900" indent="-342900">
              <a:buFont typeface="+mj-lt"/>
              <a:buAutoNum type="arabicPeriod" startAt="3"/>
            </a:pPr>
            <a:r>
              <a:rPr lang="en-US" b="1" dirty="0"/>
              <a:t>Balanced</a:t>
            </a:r>
          </a:p>
          <a:p>
            <a:r>
              <a:rPr lang="en-US" dirty="0"/>
              <a:t>Feedback that offers both strengths and opportunities to the recipient in one short statement.</a:t>
            </a:r>
          </a:p>
          <a:p>
            <a:pPr lvl="1"/>
            <a:r>
              <a:rPr lang="en-US" dirty="0"/>
              <a:t>Describes one strength and one opportunity.</a:t>
            </a:r>
          </a:p>
          <a:p>
            <a:pPr lvl="1"/>
            <a:r>
              <a:rPr lang="en-US" dirty="0"/>
              <a:t>Both should be offered by the feedback presenter as the most impactful points observed.</a:t>
            </a:r>
          </a:p>
          <a:p>
            <a:pPr lvl="1"/>
            <a:r>
              <a:rPr lang="en-US" dirty="0"/>
              <a:t>Should use one of the following formats or equivalent</a:t>
            </a:r>
          </a:p>
          <a:p>
            <a:pPr lvl="2"/>
            <a:r>
              <a:rPr lang="en-US" dirty="0"/>
              <a:t>“What I thought you did well was…”</a:t>
            </a:r>
          </a:p>
          <a:p>
            <a:pPr lvl="2"/>
            <a:r>
              <a:rPr lang="en-US" dirty="0"/>
              <a:t>“What I thought you could improve was…”</a:t>
            </a:r>
          </a:p>
          <a:p>
            <a:pPr lvl="2"/>
            <a:r>
              <a:rPr lang="en-US" dirty="0"/>
              <a:t>“What was effective was…”</a:t>
            </a:r>
          </a:p>
          <a:p>
            <a:pPr lvl="2"/>
            <a:r>
              <a:rPr lang="en-US" dirty="0"/>
              <a:t>“What I thought would make it even more effective was…”</a:t>
            </a:r>
          </a:p>
        </p:txBody>
      </p:sp>
      <p:sp>
        <p:nvSpPr>
          <p:cNvPr id="8" name="Slide Number Placeholder 7">
            <a:extLst>
              <a:ext uri="{FF2B5EF4-FFF2-40B4-BE49-F238E27FC236}">
                <a16:creationId xmlns:a16="http://schemas.microsoft.com/office/drawing/2014/main" id="{56949969-348A-E847-B150-D74B04331E8B}"/>
              </a:ext>
            </a:extLst>
          </p:cNvPr>
          <p:cNvSpPr>
            <a:spLocks noGrp="1"/>
          </p:cNvSpPr>
          <p:nvPr>
            <p:ph type="sldNum" sz="quarter" idx="12"/>
          </p:nvPr>
        </p:nvSpPr>
        <p:spPr/>
        <p:txBody>
          <a:bodyPr/>
          <a:lstStyle/>
          <a:p>
            <a:pPr>
              <a:defRPr/>
            </a:pPr>
            <a:fld id="{B29AA5ED-4303-0044-B791-E746E2B5DCEA}" type="slidenum">
              <a:rPr lang="en-US" smtClean="0"/>
              <a:pPr>
                <a:defRPr/>
              </a:pPr>
              <a:t>19</a:t>
            </a:fld>
            <a:endParaRPr lang="en-US" dirty="0"/>
          </a:p>
        </p:txBody>
      </p:sp>
    </p:spTree>
    <p:extLst>
      <p:ext uri="{BB962C8B-B14F-4D97-AF65-F5344CB8AC3E}">
        <p14:creationId xmlns:p14="http://schemas.microsoft.com/office/powerpoint/2010/main" val="3111893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1D40-9053-EF40-BDED-9F22B3202D9B}"/>
              </a:ext>
            </a:extLst>
          </p:cNvPr>
          <p:cNvSpPr>
            <a:spLocks noGrp="1"/>
          </p:cNvSpPr>
          <p:nvPr>
            <p:ph type="title"/>
          </p:nvPr>
        </p:nvSpPr>
        <p:spPr/>
        <p:txBody>
          <a:bodyPr/>
          <a:lstStyle/>
          <a:p>
            <a:r>
              <a:rPr lang="en-US" dirty="0"/>
              <a:t>Progress and Frequently Asked Questions</a:t>
            </a:r>
          </a:p>
        </p:txBody>
      </p:sp>
      <p:sp>
        <p:nvSpPr>
          <p:cNvPr id="3" name="Text Placeholder 2">
            <a:extLst>
              <a:ext uri="{FF2B5EF4-FFF2-40B4-BE49-F238E27FC236}">
                <a16:creationId xmlns:a16="http://schemas.microsoft.com/office/drawing/2014/main" id="{B8D9CC5B-6E98-274C-AE9D-96FC79DBA43C}"/>
              </a:ext>
            </a:extLst>
          </p:cNvPr>
          <p:cNvSpPr>
            <a:spLocks noGrp="1"/>
          </p:cNvSpPr>
          <p:nvPr>
            <p:ph type="body" idx="1"/>
          </p:nvPr>
        </p:nvSpPr>
        <p:spPr/>
        <p:txBody>
          <a:bodyPr/>
          <a:lstStyle/>
          <a:p>
            <a:r>
              <a:rPr lang="en-US" dirty="0"/>
              <a:t>Agency Visit #3</a:t>
            </a:r>
          </a:p>
        </p:txBody>
      </p:sp>
      <p:sp>
        <p:nvSpPr>
          <p:cNvPr id="4" name="TextBox 3">
            <a:extLst>
              <a:ext uri="{FF2B5EF4-FFF2-40B4-BE49-F238E27FC236}">
                <a16:creationId xmlns:a16="http://schemas.microsoft.com/office/drawing/2014/main" id="{D89C8C4A-9EEE-9246-9A51-5528DDACCAA2}"/>
              </a:ext>
            </a:extLst>
          </p:cNvPr>
          <p:cNvSpPr txBox="1"/>
          <p:nvPr/>
        </p:nvSpPr>
        <p:spPr>
          <a:xfrm>
            <a:off x="453657" y="5243218"/>
            <a:ext cx="11291776" cy="646331"/>
          </a:xfrm>
          <a:prstGeom prst="rect">
            <a:avLst/>
          </a:prstGeom>
          <a:noFill/>
        </p:spPr>
        <p:txBody>
          <a:bodyPr wrap="square" rtlCol="0">
            <a:spAutoFit/>
          </a:bodyPr>
          <a:lstStyle/>
          <a:p>
            <a:r>
              <a:rPr lang="en-US" dirty="0">
                <a:solidFill>
                  <a:schemeClr val="bg1"/>
                </a:solidFill>
              </a:rPr>
              <a:t>Let’s recap where we are…</a:t>
            </a:r>
          </a:p>
          <a:p>
            <a:r>
              <a:rPr lang="en-US" dirty="0">
                <a:solidFill>
                  <a:schemeClr val="bg1"/>
                </a:solidFill>
              </a:rPr>
              <a:t>Take this opportunity to answer questions, discuss any obstacles, check-in on progress to date</a:t>
            </a:r>
          </a:p>
        </p:txBody>
      </p:sp>
      <p:sp>
        <p:nvSpPr>
          <p:cNvPr id="5" name="Slide Number Placeholder 4">
            <a:extLst>
              <a:ext uri="{FF2B5EF4-FFF2-40B4-BE49-F238E27FC236}">
                <a16:creationId xmlns:a16="http://schemas.microsoft.com/office/drawing/2014/main" id="{263F53CB-2CDA-3C40-916B-B41D984666E7}"/>
              </a:ext>
            </a:extLst>
          </p:cNvPr>
          <p:cNvSpPr>
            <a:spLocks noGrp="1"/>
          </p:cNvSpPr>
          <p:nvPr>
            <p:ph type="sldNum" sz="quarter" idx="12"/>
          </p:nvPr>
        </p:nvSpPr>
        <p:spPr/>
        <p:txBody>
          <a:bodyPr/>
          <a:lstStyle/>
          <a:p>
            <a:pPr>
              <a:defRPr/>
            </a:pPr>
            <a:fld id="{109EA57F-EE2E-E448-B046-F3E763A7D114}" type="slidenum">
              <a:rPr lang="en-US" smtClean="0"/>
              <a:pPr>
                <a:defRPr/>
              </a:pPr>
              <a:t>2</a:t>
            </a:fld>
            <a:endParaRPr lang="en-US" dirty="0"/>
          </a:p>
        </p:txBody>
      </p:sp>
    </p:spTree>
    <p:extLst>
      <p:ext uri="{BB962C8B-B14F-4D97-AF65-F5344CB8AC3E}">
        <p14:creationId xmlns:p14="http://schemas.microsoft.com/office/powerpoint/2010/main" val="3366233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2965ED-865F-254F-BE74-634EEF728DA4}"/>
              </a:ext>
            </a:extLst>
          </p:cNvPr>
          <p:cNvSpPr>
            <a:spLocks noGrp="1"/>
          </p:cNvSpPr>
          <p:nvPr>
            <p:ph type="title"/>
          </p:nvPr>
        </p:nvSpPr>
        <p:spPr/>
        <p:txBody>
          <a:bodyPr/>
          <a:lstStyle/>
          <a:p>
            <a:r>
              <a:rPr lang="en-US" dirty="0"/>
              <a:t>Giving and Receiving Feedback</a:t>
            </a:r>
            <a:br>
              <a:rPr lang="en-US" dirty="0"/>
            </a:br>
            <a:endParaRPr lang="en-US" dirty="0"/>
          </a:p>
        </p:txBody>
      </p:sp>
      <p:sp>
        <p:nvSpPr>
          <p:cNvPr id="5" name="Content Placeholder 4">
            <a:extLst>
              <a:ext uri="{FF2B5EF4-FFF2-40B4-BE49-F238E27FC236}">
                <a16:creationId xmlns:a16="http://schemas.microsoft.com/office/drawing/2014/main" id="{F450D95E-121A-524C-8EB3-731F9CB5D0A9}"/>
              </a:ext>
            </a:extLst>
          </p:cNvPr>
          <p:cNvSpPr>
            <a:spLocks noGrp="1"/>
          </p:cNvSpPr>
          <p:nvPr>
            <p:ph sz="half" idx="1"/>
          </p:nvPr>
        </p:nvSpPr>
        <p:spPr/>
        <p:txBody>
          <a:bodyPr>
            <a:normAutofit lnSpcReduction="10000"/>
          </a:bodyPr>
          <a:lstStyle/>
          <a:p>
            <a:pPr marL="0" indent="0">
              <a:buNone/>
            </a:pPr>
            <a:r>
              <a:rPr lang="en-US" b="1" dirty="0"/>
              <a:t>Receiving Feedback</a:t>
            </a:r>
            <a:endParaRPr lang="en-US" dirty="0"/>
          </a:p>
          <a:p>
            <a:pPr marL="0" indent="0">
              <a:buNone/>
            </a:pPr>
            <a:r>
              <a:rPr lang="en-US" dirty="0"/>
              <a:t>The people offering you feedback during MAX care about your success. Therefore, feedback should be viewed as a gift. Here are points to consider, especially when you receive feedback in group environments:</a:t>
            </a:r>
          </a:p>
          <a:p>
            <a:pPr lvl="0"/>
            <a:r>
              <a:rPr lang="en-US" dirty="0"/>
              <a:t>Ask short questions for clarity if needed</a:t>
            </a:r>
          </a:p>
          <a:p>
            <a:pPr lvl="0"/>
            <a:r>
              <a:rPr lang="en-US" dirty="0"/>
              <a:t>Do not argue with the feedback offered or offer explanations as rebuttal</a:t>
            </a:r>
          </a:p>
          <a:p>
            <a:pPr lvl="0"/>
            <a:r>
              <a:rPr lang="en-US" dirty="0"/>
              <a:t>A simple thank you is appreciated and all that is necessary</a:t>
            </a:r>
          </a:p>
        </p:txBody>
      </p:sp>
      <p:sp>
        <p:nvSpPr>
          <p:cNvPr id="6" name="Content Placeholder 5">
            <a:extLst>
              <a:ext uri="{FF2B5EF4-FFF2-40B4-BE49-F238E27FC236}">
                <a16:creationId xmlns:a16="http://schemas.microsoft.com/office/drawing/2014/main" id="{9E87F292-80CA-004E-AA22-65C893F2EDB8}"/>
              </a:ext>
            </a:extLst>
          </p:cNvPr>
          <p:cNvSpPr>
            <a:spLocks noGrp="1"/>
          </p:cNvSpPr>
          <p:nvPr>
            <p:ph sz="half" idx="2"/>
          </p:nvPr>
        </p:nvSpPr>
        <p:spPr/>
        <p:txBody>
          <a:bodyPr>
            <a:normAutofit lnSpcReduction="10000"/>
          </a:bodyPr>
          <a:lstStyle/>
          <a:p>
            <a:endParaRPr lang="en-US" dirty="0"/>
          </a:p>
        </p:txBody>
      </p:sp>
      <p:sp>
        <p:nvSpPr>
          <p:cNvPr id="2" name="Slide Number Placeholder 1">
            <a:extLst>
              <a:ext uri="{FF2B5EF4-FFF2-40B4-BE49-F238E27FC236}">
                <a16:creationId xmlns:a16="http://schemas.microsoft.com/office/drawing/2014/main" id="{BD7EE76E-28C0-264E-913F-750CA976B46B}"/>
              </a:ext>
            </a:extLst>
          </p:cNvPr>
          <p:cNvSpPr>
            <a:spLocks noGrp="1"/>
          </p:cNvSpPr>
          <p:nvPr>
            <p:ph type="sldNum" sz="quarter" idx="12"/>
          </p:nvPr>
        </p:nvSpPr>
        <p:spPr/>
        <p:txBody>
          <a:bodyPr/>
          <a:lstStyle/>
          <a:p>
            <a:pPr>
              <a:defRPr/>
            </a:pPr>
            <a:fld id="{B29AA5ED-4303-0044-B791-E746E2B5DCEA}" type="slidenum">
              <a:rPr lang="en-US" smtClean="0"/>
              <a:pPr>
                <a:defRPr/>
              </a:pPr>
              <a:t>20</a:t>
            </a:fld>
            <a:endParaRPr lang="en-US" dirty="0"/>
          </a:p>
        </p:txBody>
      </p:sp>
    </p:spTree>
    <p:extLst>
      <p:ext uri="{BB962C8B-B14F-4D97-AF65-F5344CB8AC3E}">
        <p14:creationId xmlns:p14="http://schemas.microsoft.com/office/powerpoint/2010/main" val="209854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B7B4A-6C69-B44D-B367-2B13D55375BA}"/>
              </a:ext>
            </a:extLst>
          </p:cNvPr>
          <p:cNvSpPr>
            <a:spLocks noGrp="1"/>
          </p:cNvSpPr>
          <p:nvPr>
            <p:ph type="title"/>
          </p:nvPr>
        </p:nvSpPr>
        <p:spPr/>
        <p:txBody>
          <a:bodyPr>
            <a:normAutofit/>
          </a:bodyPr>
          <a:lstStyle/>
          <a:p>
            <a:r>
              <a:rPr lang="en-US" dirty="0"/>
              <a:t>Guidelines for a Successful Business CASE </a:t>
            </a:r>
            <a:br>
              <a:rPr lang="en-US" sz="2000" dirty="0"/>
            </a:br>
            <a:r>
              <a:rPr lang="en-US" sz="2400" dirty="0">
                <a:solidFill>
                  <a:srgbClr val="FF9300"/>
                </a:solidFill>
              </a:rPr>
              <a:t>Business CASE Timeline</a:t>
            </a:r>
          </a:p>
        </p:txBody>
      </p:sp>
      <p:sp>
        <p:nvSpPr>
          <p:cNvPr id="19" name="TextBox 18">
            <a:extLst>
              <a:ext uri="{FF2B5EF4-FFF2-40B4-BE49-F238E27FC236}">
                <a16:creationId xmlns:a16="http://schemas.microsoft.com/office/drawing/2014/main" id="{FA202336-0CA0-7D40-A704-BB272CFE90DA}"/>
              </a:ext>
            </a:extLst>
          </p:cNvPr>
          <p:cNvSpPr txBox="1"/>
          <p:nvPr/>
        </p:nvSpPr>
        <p:spPr>
          <a:xfrm>
            <a:off x="4376515" y="2333001"/>
            <a:ext cx="1600200" cy="2169825"/>
          </a:xfrm>
          <a:prstGeom prst="rect">
            <a:avLst/>
          </a:prstGeom>
          <a:solidFill>
            <a:srgbClr val="FF9300">
              <a:alpha val="20000"/>
            </a:srgbClr>
          </a:solidFill>
        </p:spPr>
        <p:txBody>
          <a:bodyPr wrap="square" rtlCol="0">
            <a:spAutoFit/>
          </a:bodyPr>
          <a:lstStyle/>
          <a:p>
            <a:pPr>
              <a:spcAft>
                <a:spcPts val="600"/>
              </a:spcAft>
            </a:pPr>
            <a:r>
              <a:rPr lang="en-US" sz="1200" b="1" dirty="0">
                <a:latin typeface="Arial Narrow" panose="020B0604020202020204" pitchFamily="34" charset="0"/>
                <a:cs typeface="Arial Narrow" panose="020B0604020202020204" pitchFamily="34" charset="0"/>
              </a:rPr>
              <a:t>BPIE #2</a:t>
            </a:r>
          </a:p>
          <a:p>
            <a:pPr>
              <a:spcAft>
                <a:spcPts val="600"/>
              </a:spcAft>
            </a:pPr>
            <a:r>
              <a:rPr lang="en-US" sz="1200" b="1" dirty="0">
                <a:latin typeface="Arial Narrow" panose="020B0604020202020204" pitchFamily="34" charset="0"/>
                <a:cs typeface="Arial Narrow" panose="020B0604020202020204" pitchFamily="34" charset="0"/>
              </a:rPr>
              <a:t>Business Coaching </a:t>
            </a:r>
            <a:r>
              <a:rPr lang="en-US" sz="1200" dirty="0">
                <a:latin typeface="Arial Narrow" panose="020B0604020202020204" pitchFamily="34" charset="0"/>
                <a:cs typeface="Arial Narrow" panose="020B0604020202020204" pitchFamily="34" charset="0"/>
              </a:rPr>
              <a:t>(Host Agency)</a:t>
            </a:r>
          </a:p>
          <a:p>
            <a:pPr>
              <a:spcAft>
                <a:spcPts val="600"/>
              </a:spcAft>
            </a:pPr>
            <a:r>
              <a:rPr lang="en-US" sz="1200" dirty="0">
                <a:latin typeface="Arial Narrow" panose="020B0604020202020204" pitchFamily="34" charset="0"/>
                <a:cs typeface="Arial Narrow" panose="020B0604020202020204" pitchFamily="34" charset="0"/>
              </a:rPr>
              <a:t>Eno Staff checks in on progress and responds to questions during a </a:t>
            </a:r>
            <a:r>
              <a:rPr lang="en-US" sz="1200" b="1" dirty="0">
                <a:latin typeface="Arial Narrow" panose="020B0604020202020204" pitchFamily="34" charset="0"/>
                <a:cs typeface="Arial Narrow" panose="020B0604020202020204" pitchFamily="34" charset="0"/>
              </a:rPr>
              <a:t>Progress and FAQ</a:t>
            </a:r>
          </a:p>
          <a:p>
            <a:pPr>
              <a:spcAft>
                <a:spcPts val="600"/>
              </a:spcAft>
            </a:pPr>
            <a:r>
              <a:rPr lang="en-US" sz="1200" dirty="0">
                <a:latin typeface="Arial Narrow" panose="020B0604020202020204" pitchFamily="34" charset="0"/>
                <a:cs typeface="Arial Narrow" panose="020B0604020202020204" pitchFamily="34" charset="0"/>
              </a:rPr>
              <a:t>Eno Staff delivers a </a:t>
            </a:r>
            <a:r>
              <a:rPr lang="en-US" sz="1200" b="1" dirty="0">
                <a:latin typeface="Arial Narrow" panose="020B0604020202020204" pitchFamily="34" charset="0"/>
                <a:cs typeface="Arial Narrow" panose="020B0604020202020204" pitchFamily="34" charset="0"/>
              </a:rPr>
              <a:t>Public Speaking Workshop</a:t>
            </a:r>
          </a:p>
        </p:txBody>
      </p:sp>
      <p:sp>
        <p:nvSpPr>
          <p:cNvPr id="20" name="TextBox 19">
            <a:extLst>
              <a:ext uri="{FF2B5EF4-FFF2-40B4-BE49-F238E27FC236}">
                <a16:creationId xmlns:a16="http://schemas.microsoft.com/office/drawing/2014/main" id="{3DD0FC70-8931-1544-86F4-5F9DFB2465BF}"/>
              </a:ext>
            </a:extLst>
          </p:cNvPr>
          <p:cNvSpPr txBox="1"/>
          <p:nvPr/>
        </p:nvSpPr>
        <p:spPr>
          <a:xfrm>
            <a:off x="6219914" y="2333001"/>
            <a:ext cx="1600200" cy="2354491"/>
          </a:xfrm>
          <a:prstGeom prst="rect">
            <a:avLst/>
          </a:prstGeom>
          <a:solidFill>
            <a:srgbClr val="FF9300">
              <a:alpha val="20000"/>
            </a:srgbClr>
          </a:solidFill>
        </p:spPr>
        <p:txBody>
          <a:bodyPr wrap="square" rtlCol="0">
            <a:spAutoFit/>
          </a:bodyPr>
          <a:lstStyle/>
          <a:p>
            <a:pPr>
              <a:spcAft>
                <a:spcPts val="600"/>
              </a:spcAft>
            </a:pPr>
            <a:r>
              <a:rPr lang="en-US" sz="1200" b="1" dirty="0">
                <a:latin typeface="Arial Narrow" panose="020B0604020202020204" pitchFamily="34" charset="0"/>
                <a:cs typeface="Arial Narrow" panose="020B0604020202020204" pitchFamily="34" charset="0"/>
              </a:rPr>
              <a:t>BPIE #3</a:t>
            </a:r>
          </a:p>
          <a:p>
            <a:pPr>
              <a:spcAft>
                <a:spcPts val="600"/>
              </a:spcAft>
            </a:pPr>
            <a:r>
              <a:rPr lang="en-US" sz="1200" b="1" dirty="0">
                <a:latin typeface="Arial Narrow" panose="020B0604020202020204" pitchFamily="34" charset="0"/>
                <a:cs typeface="Arial Narrow" panose="020B0604020202020204" pitchFamily="34" charset="0"/>
              </a:rPr>
              <a:t>Business Coaching </a:t>
            </a:r>
            <a:r>
              <a:rPr lang="en-US" sz="1200" dirty="0">
                <a:latin typeface="Arial Narrow" panose="020B0604020202020204" pitchFamily="34" charset="0"/>
                <a:cs typeface="Arial Narrow" panose="020B0604020202020204" pitchFamily="34" charset="0"/>
              </a:rPr>
              <a:t>(Host Agency)</a:t>
            </a:r>
          </a:p>
          <a:p>
            <a:pPr>
              <a:spcAft>
                <a:spcPts val="600"/>
              </a:spcAft>
            </a:pPr>
            <a:r>
              <a:rPr lang="en-US" sz="1200" dirty="0">
                <a:latin typeface="Arial Narrow" panose="020B0604020202020204" pitchFamily="34" charset="0"/>
                <a:cs typeface="Arial Narrow" panose="020B0604020202020204" pitchFamily="34" charset="0"/>
              </a:rPr>
              <a:t>Eno Staff checks in on progress and responds to questions during a </a:t>
            </a:r>
            <a:r>
              <a:rPr lang="en-US" sz="1200" b="1" dirty="0">
                <a:latin typeface="Arial Narrow" panose="020B0604020202020204" pitchFamily="34" charset="0"/>
                <a:cs typeface="Arial Narrow" panose="020B0604020202020204" pitchFamily="34" charset="0"/>
              </a:rPr>
              <a:t>Progress and FAQ</a:t>
            </a:r>
          </a:p>
          <a:p>
            <a:pPr>
              <a:spcAft>
                <a:spcPts val="600"/>
              </a:spcAft>
            </a:pPr>
            <a:r>
              <a:rPr lang="en-US" sz="1200" dirty="0">
                <a:latin typeface="Arial Narrow" panose="020B0604020202020204" pitchFamily="34" charset="0"/>
                <a:cs typeface="Arial Narrow" panose="020B0604020202020204" pitchFamily="34" charset="0"/>
              </a:rPr>
              <a:t>Eno staff delivers </a:t>
            </a:r>
            <a:r>
              <a:rPr lang="en-US" sz="1200" b="1" dirty="0">
                <a:latin typeface="Arial Narrow" panose="020B0604020202020204" pitchFamily="34" charset="0"/>
                <a:cs typeface="Arial Narrow" panose="020B0604020202020204" pitchFamily="34" charset="0"/>
              </a:rPr>
              <a:t>Defining and Evaluating Options Workshop</a:t>
            </a:r>
          </a:p>
        </p:txBody>
      </p:sp>
      <p:sp>
        <p:nvSpPr>
          <p:cNvPr id="21" name="TextBox 20">
            <a:extLst>
              <a:ext uri="{FF2B5EF4-FFF2-40B4-BE49-F238E27FC236}">
                <a16:creationId xmlns:a16="http://schemas.microsoft.com/office/drawing/2014/main" id="{55FBA86B-6EB4-834B-B93C-543EC5FC2126}"/>
              </a:ext>
            </a:extLst>
          </p:cNvPr>
          <p:cNvSpPr txBox="1"/>
          <p:nvPr/>
        </p:nvSpPr>
        <p:spPr>
          <a:xfrm>
            <a:off x="8062245" y="2307353"/>
            <a:ext cx="1600200" cy="2431435"/>
          </a:xfrm>
          <a:prstGeom prst="rect">
            <a:avLst/>
          </a:prstGeom>
          <a:solidFill>
            <a:srgbClr val="FF9300">
              <a:alpha val="20000"/>
            </a:srgbClr>
          </a:solidFill>
        </p:spPr>
        <p:txBody>
          <a:bodyPr wrap="square" rtlCol="0">
            <a:spAutoFit/>
          </a:bodyPr>
          <a:lstStyle/>
          <a:p>
            <a:pPr>
              <a:spcAft>
                <a:spcPts val="600"/>
              </a:spcAft>
            </a:pPr>
            <a:r>
              <a:rPr lang="en-US" sz="1200" b="1" dirty="0">
                <a:latin typeface="Arial Narrow" panose="020B0604020202020204" pitchFamily="34" charset="0"/>
                <a:cs typeface="Arial Narrow" panose="020B0604020202020204" pitchFamily="34" charset="0"/>
              </a:rPr>
              <a:t>BPIE #4</a:t>
            </a:r>
          </a:p>
          <a:p>
            <a:pPr>
              <a:spcAft>
                <a:spcPts val="600"/>
              </a:spcAft>
            </a:pPr>
            <a:r>
              <a:rPr lang="en-US" sz="1200" b="1" dirty="0">
                <a:latin typeface="Arial Narrow" panose="020B0604020202020204" pitchFamily="34" charset="0"/>
                <a:cs typeface="Arial Narrow" panose="020B0604020202020204" pitchFamily="34" charset="0"/>
              </a:rPr>
              <a:t>Business Coaching </a:t>
            </a:r>
            <a:r>
              <a:rPr lang="en-US" sz="1200" dirty="0">
                <a:latin typeface="Arial Narrow" panose="020B0604020202020204" pitchFamily="34" charset="0"/>
                <a:cs typeface="Arial Narrow" panose="020B0604020202020204" pitchFamily="34" charset="0"/>
              </a:rPr>
              <a:t>(Host Agency)</a:t>
            </a:r>
          </a:p>
          <a:p>
            <a:pPr>
              <a:spcAft>
                <a:spcPts val="600"/>
              </a:spcAft>
            </a:pPr>
            <a:r>
              <a:rPr lang="en-US" sz="1200" dirty="0">
                <a:latin typeface="Arial Narrow" panose="020B0604020202020204" pitchFamily="34" charset="0"/>
                <a:cs typeface="Arial Narrow" panose="020B0604020202020204" pitchFamily="34" charset="0"/>
              </a:rPr>
              <a:t>Eno Staff delivers </a:t>
            </a:r>
            <a:r>
              <a:rPr lang="en-US" sz="1200" b="1" dirty="0">
                <a:latin typeface="Arial Narrow" panose="020B0604020202020204" pitchFamily="34" charset="0"/>
                <a:cs typeface="Arial Narrow" panose="020B0604020202020204" pitchFamily="34" charset="0"/>
              </a:rPr>
              <a:t>Business Pitch Simulation Briefing</a:t>
            </a:r>
          </a:p>
          <a:p>
            <a:pPr>
              <a:spcAft>
                <a:spcPts val="600"/>
              </a:spcAft>
            </a:pPr>
            <a:r>
              <a:rPr lang="en-US" sz="1200" dirty="0">
                <a:latin typeface="Arial Narrow" panose="020B0604020202020204" pitchFamily="34" charset="0"/>
                <a:cs typeface="Arial Narrow" panose="020B0604020202020204" pitchFamily="34" charset="0"/>
              </a:rPr>
              <a:t>Eno Staff delivers </a:t>
            </a:r>
            <a:r>
              <a:rPr lang="en-US" sz="1200" b="1" dirty="0">
                <a:latin typeface="Arial Narrow" panose="020B0604020202020204" pitchFamily="34" charset="0"/>
                <a:cs typeface="Arial Narrow" panose="020B0604020202020204" pitchFamily="34" charset="0"/>
              </a:rPr>
              <a:t>Giving Feedback Tips</a:t>
            </a:r>
          </a:p>
          <a:p>
            <a:pPr>
              <a:spcAft>
                <a:spcPts val="600"/>
              </a:spcAft>
            </a:pPr>
            <a:r>
              <a:rPr lang="en-US" sz="1200" dirty="0">
                <a:latin typeface="Arial Narrow" panose="020B0604020202020204" pitchFamily="34" charset="0"/>
                <a:cs typeface="Arial Narrow" panose="020B0604020202020204" pitchFamily="34" charset="0"/>
              </a:rPr>
              <a:t>Eno staff facilitates </a:t>
            </a:r>
            <a:r>
              <a:rPr lang="en-US" sz="1200" b="1" dirty="0">
                <a:latin typeface="Arial Narrow" panose="020B0604020202020204" pitchFamily="34" charset="0"/>
                <a:cs typeface="Arial Narrow" panose="020B0604020202020204" pitchFamily="34" charset="0"/>
              </a:rPr>
              <a:t>Business Pitch Simulation Session</a:t>
            </a:r>
          </a:p>
        </p:txBody>
      </p:sp>
      <p:sp>
        <p:nvSpPr>
          <p:cNvPr id="22" name="TextBox 21">
            <a:extLst>
              <a:ext uri="{FF2B5EF4-FFF2-40B4-BE49-F238E27FC236}">
                <a16:creationId xmlns:a16="http://schemas.microsoft.com/office/drawing/2014/main" id="{6007C4D2-CA9C-A143-BD86-129BE1B822A8}"/>
              </a:ext>
            </a:extLst>
          </p:cNvPr>
          <p:cNvSpPr txBox="1"/>
          <p:nvPr/>
        </p:nvSpPr>
        <p:spPr>
          <a:xfrm>
            <a:off x="9904576" y="2307352"/>
            <a:ext cx="1600200" cy="646331"/>
          </a:xfrm>
          <a:prstGeom prst="rect">
            <a:avLst/>
          </a:prstGeom>
          <a:solidFill>
            <a:srgbClr val="FF9300">
              <a:alpha val="20000"/>
            </a:srgbClr>
          </a:solidFill>
        </p:spPr>
        <p:txBody>
          <a:bodyPr wrap="square" rtlCol="0">
            <a:spAutoFit/>
          </a:bodyPr>
          <a:lstStyle/>
          <a:p>
            <a:pPr>
              <a:spcAft>
                <a:spcPts val="600"/>
              </a:spcAft>
            </a:pPr>
            <a:r>
              <a:rPr lang="en-US" sz="1200" dirty="0">
                <a:latin typeface="Arial Narrow" panose="020B0604020202020204" pitchFamily="34" charset="0"/>
                <a:cs typeface="Arial Narrow" panose="020B0604020202020204" pitchFamily="34" charset="0"/>
              </a:rPr>
              <a:t>Graduates make </a:t>
            </a:r>
            <a:r>
              <a:rPr lang="en-US" sz="1200" b="1" dirty="0">
                <a:latin typeface="Arial Narrow" panose="020B0604020202020204" pitchFamily="34" charset="0"/>
                <a:cs typeface="Arial Narrow" panose="020B0604020202020204" pitchFamily="34" charset="0"/>
              </a:rPr>
              <a:t>Business Pitch </a:t>
            </a:r>
            <a:r>
              <a:rPr lang="en-US" sz="1200" dirty="0">
                <a:latin typeface="Arial Narrow" panose="020B0604020202020204" pitchFamily="34" charset="0"/>
                <a:cs typeface="Arial Narrow" panose="020B0604020202020204" pitchFamily="34" charset="0"/>
              </a:rPr>
              <a:t>to Executive Team</a:t>
            </a:r>
          </a:p>
        </p:txBody>
      </p:sp>
      <p:sp>
        <p:nvSpPr>
          <p:cNvPr id="23" name="TextBox 22">
            <a:extLst>
              <a:ext uri="{FF2B5EF4-FFF2-40B4-BE49-F238E27FC236}">
                <a16:creationId xmlns:a16="http://schemas.microsoft.com/office/drawing/2014/main" id="{7C7B9389-E2DC-B04A-B98E-A4174A13C17E}"/>
              </a:ext>
            </a:extLst>
          </p:cNvPr>
          <p:cNvSpPr txBox="1"/>
          <p:nvPr/>
        </p:nvSpPr>
        <p:spPr>
          <a:xfrm>
            <a:off x="2488073" y="2332997"/>
            <a:ext cx="1600200" cy="3277820"/>
          </a:xfrm>
          <a:prstGeom prst="rect">
            <a:avLst/>
          </a:prstGeom>
          <a:solidFill>
            <a:srgbClr val="FF9300">
              <a:alpha val="20000"/>
            </a:srgbClr>
          </a:solidFill>
        </p:spPr>
        <p:txBody>
          <a:bodyPr wrap="square" rtlCol="0">
            <a:spAutoFit/>
          </a:bodyPr>
          <a:lstStyle/>
          <a:p>
            <a:pPr>
              <a:spcAft>
                <a:spcPts val="600"/>
              </a:spcAft>
            </a:pPr>
            <a:r>
              <a:rPr lang="en-US" sz="1200" dirty="0">
                <a:latin typeface="Arial Narrow" panose="020B0604020202020204" pitchFamily="34" charset="0"/>
                <a:cs typeface="Arial Narrow" panose="020B0604020202020204" pitchFamily="34" charset="0"/>
              </a:rPr>
              <a:t>Eno delivers a </a:t>
            </a:r>
            <a:r>
              <a:rPr lang="en-US" sz="1200" b="1" dirty="0">
                <a:latin typeface="Arial Narrow" panose="020B0604020202020204" pitchFamily="34" charset="0"/>
                <a:cs typeface="Arial Narrow" panose="020B0604020202020204" pitchFamily="34" charset="0"/>
              </a:rPr>
              <a:t>Welcome Session </a:t>
            </a:r>
            <a:r>
              <a:rPr lang="en-US" sz="1200" dirty="0">
                <a:latin typeface="Arial Narrow" panose="020B0604020202020204" pitchFamily="34" charset="0"/>
                <a:cs typeface="Arial Narrow" panose="020B0604020202020204" pitchFamily="34" charset="0"/>
              </a:rPr>
              <a:t>including an  overview of Business Project process</a:t>
            </a:r>
          </a:p>
          <a:p>
            <a:pPr>
              <a:spcAft>
                <a:spcPts val="600"/>
              </a:spcAft>
            </a:pPr>
            <a:r>
              <a:rPr lang="en-US" sz="1200" dirty="0">
                <a:latin typeface="Arial Narrow" panose="020B0604020202020204" pitchFamily="34" charset="0"/>
                <a:cs typeface="Arial Narrow" panose="020B0604020202020204" pitchFamily="34" charset="0"/>
              </a:rPr>
              <a:t>Eno delivers </a:t>
            </a:r>
            <a:r>
              <a:rPr lang="en-US" sz="1200" b="1" dirty="0">
                <a:latin typeface="Arial Narrow" panose="020B0604020202020204" pitchFamily="34" charset="0"/>
                <a:cs typeface="Arial Narrow" panose="020B0604020202020204" pitchFamily="34" charset="0"/>
              </a:rPr>
              <a:t>Guidelines to a Successful Business Case </a:t>
            </a:r>
            <a:r>
              <a:rPr lang="en-US" sz="1200" dirty="0">
                <a:latin typeface="Arial Narrow" panose="020B0604020202020204" pitchFamily="34" charset="0"/>
                <a:cs typeface="Arial Narrow" panose="020B0604020202020204" pitchFamily="34" charset="0"/>
              </a:rPr>
              <a:t>Workshop</a:t>
            </a:r>
            <a:endParaRPr lang="en-US" sz="1200" b="1" dirty="0">
              <a:latin typeface="Arial Narrow" panose="020B0604020202020204" pitchFamily="34" charset="0"/>
              <a:cs typeface="Arial Narrow" panose="020B0604020202020204" pitchFamily="34" charset="0"/>
            </a:endParaRPr>
          </a:p>
          <a:p>
            <a:pPr>
              <a:spcAft>
                <a:spcPts val="600"/>
              </a:spcAft>
            </a:pPr>
            <a:r>
              <a:rPr lang="en-US" sz="1200" dirty="0">
                <a:latin typeface="Arial Narrow" panose="020B0604020202020204" pitchFamily="34" charset="0"/>
                <a:cs typeface="Arial Narrow" panose="020B0604020202020204" pitchFamily="34" charset="0"/>
              </a:rPr>
              <a:t>Host Agency schedules </a:t>
            </a:r>
            <a:r>
              <a:rPr lang="en-US" sz="1200" b="1" dirty="0">
                <a:latin typeface="Arial Narrow" panose="020B0604020202020204" pitchFamily="34" charset="0"/>
                <a:cs typeface="Arial Narrow" panose="020B0604020202020204" pitchFamily="34" charset="0"/>
              </a:rPr>
              <a:t>Business Project Information Exchange </a:t>
            </a:r>
            <a:r>
              <a:rPr lang="en-US" sz="1200" dirty="0">
                <a:latin typeface="Arial Narrow" panose="020B0604020202020204" pitchFamily="34" charset="0"/>
                <a:cs typeface="Arial Narrow" panose="020B0604020202020204" pitchFamily="34" charset="0"/>
              </a:rPr>
              <a:t>(</a:t>
            </a:r>
            <a:r>
              <a:rPr lang="en-US" sz="1200" b="1" dirty="0">
                <a:latin typeface="Arial Narrow" panose="020B0604020202020204" pitchFamily="34" charset="0"/>
                <a:cs typeface="Arial Narrow" panose="020B0604020202020204" pitchFamily="34" charset="0"/>
              </a:rPr>
              <a:t>BPIE</a:t>
            </a:r>
            <a:r>
              <a:rPr lang="en-US" sz="1200" dirty="0">
                <a:latin typeface="Arial Narrow" panose="020B0604020202020204" pitchFamily="34" charset="0"/>
                <a:cs typeface="Arial Narrow" panose="020B0604020202020204" pitchFamily="34" charset="0"/>
              </a:rPr>
              <a:t>) meeting for each visiting student</a:t>
            </a:r>
          </a:p>
          <a:p>
            <a:pPr>
              <a:spcAft>
                <a:spcPts val="600"/>
              </a:spcAft>
            </a:pPr>
            <a:r>
              <a:rPr lang="en-US" sz="1200" dirty="0">
                <a:latin typeface="Arial Narrow" panose="020B0604020202020204" pitchFamily="34" charset="0"/>
                <a:cs typeface="Arial Narrow" panose="020B0604020202020204" pitchFamily="34" charset="0"/>
              </a:rPr>
              <a:t>Eno Facilitator provides </a:t>
            </a:r>
            <a:r>
              <a:rPr lang="en-US" sz="1200" b="1" dirty="0">
                <a:latin typeface="Arial Narrow" panose="020B0604020202020204" pitchFamily="34" charset="0"/>
                <a:cs typeface="Arial Narrow" panose="020B0604020202020204" pitchFamily="34" charset="0"/>
              </a:rPr>
              <a:t>Business Coaching </a:t>
            </a:r>
            <a:r>
              <a:rPr lang="en-US" sz="1200" dirty="0">
                <a:latin typeface="Arial Narrow" panose="020B0604020202020204" pitchFamily="34" charset="0"/>
                <a:cs typeface="Arial Narrow" panose="020B0604020202020204" pitchFamily="34" charset="0"/>
              </a:rPr>
              <a:t>to Host Agency students</a:t>
            </a:r>
          </a:p>
        </p:txBody>
      </p:sp>
      <p:sp>
        <p:nvSpPr>
          <p:cNvPr id="24" name="TextBox 23">
            <a:extLst>
              <a:ext uri="{FF2B5EF4-FFF2-40B4-BE49-F238E27FC236}">
                <a16:creationId xmlns:a16="http://schemas.microsoft.com/office/drawing/2014/main" id="{E85CEAE2-8857-534A-9EB2-F04179FEACD0}"/>
              </a:ext>
            </a:extLst>
          </p:cNvPr>
          <p:cNvSpPr txBox="1"/>
          <p:nvPr/>
        </p:nvSpPr>
        <p:spPr>
          <a:xfrm>
            <a:off x="599631" y="2307347"/>
            <a:ext cx="1600200" cy="2092881"/>
          </a:xfrm>
          <a:prstGeom prst="rect">
            <a:avLst/>
          </a:prstGeom>
          <a:solidFill>
            <a:srgbClr val="FF9300">
              <a:alpha val="20000"/>
            </a:srgbClr>
          </a:solidFill>
        </p:spPr>
        <p:txBody>
          <a:bodyPr wrap="square" rtlCol="0">
            <a:spAutoFit/>
          </a:bodyPr>
          <a:lstStyle/>
          <a:p>
            <a:pPr>
              <a:spcAft>
                <a:spcPts val="600"/>
              </a:spcAft>
            </a:pPr>
            <a:r>
              <a:rPr lang="en-US" sz="1200" dirty="0">
                <a:latin typeface="Arial Narrow" panose="020B0604020202020204" pitchFamily="34" charset="0"/>
                <a:cs typeface="Arial Narrow" panose="020B0604020202020204" pitchFamily="34" charset="0"/>
              </a:rPr>
              <a:t>Student identifies </a:t>
            </a:r>
            <a:r>
              <a:rPr lang="en-US" sz="1200" b="1" dirty="0">
                <a:latin typeface="Arial Narrow" panose="020B0604020202020204" pitchFamily="34" charset="0"/>
                <a:cs typeface="Arial Narrow" panose="020B0604020202020204" pitchFamily="34" charset="0"/>
              </a:rPr>
              <a:t>Problem or Opportunity</a:t>
            </a:r>
          </a:p>
          <a:p>
            <a:pPr>
              <a:spcAft>
                <a:spcPts val="600"/>
              </a:spcAft>
            </a:pPr>
            <a:r>
              <a:rPr lang="en-US" sz="1200" dirty="0">
                <a:latin typeface="Arial Narrow" panose="020B0604020202020204" pitchFamily="34" charset="0"/>
                <a:cs typeface="Arial Narrow" panose="020B0604020202020204" pitchFamily="34" charset="0"/>
              </a:rPr>
              <a:t>Submit </a:t>
            </a:r>
            <a:r>
              <a:rPr lang="en-US" sz="1200" b="1" dirty="0">
                <a:latin typeface="Arial Narrow" panose="020B0604020202020204" pitchFamily="34" charset="0"/>
                <a:cs typeface="Arial Narrow" panose="020B0604020202020204" pitchFamily="34" charset="0"/>
              </a:rPr>
              <a:t>Project Statement Description </a:t>
            </a:r>
            <a:r>
              <a:rPr lang="en-US" sz="1200" dirty="0">
                <a:latin typeface="Arial Narrow" panose="020B0604020202020204" pitchFamily="34" charset="0"/>
                <a:cs typeface="Arial Narrow" panose="020B0604020202020204" pitchFamily="34" charset="0"/>
              </a:rPr>
              <a:t>via online Enrollment Form</a:t>
            </a:r>
          </a:p>
          <a:p>
            <a:pPr>
              <a:spcAft>
                <a:spcPts val="600"/>
              </a:spcAft>
            </a:pPr>
            <a:r>
              <a:rPr lang="en-US" sz="1200" dirty="0">
                <a:latin typeface="Arial Narrow" panose="020B0604020202020204" pitchFamily="34" charset="0"/>
                <a:cs typeface="Arial Narrow" panose="020B0604020202020204" pitchFamily="34" charset="0"/>
              </a:rPr>
              <a:t>Refine Project Description online using the </a:t>
            </a:r>
            <a:r>
              <a:rPr lang="en-US" sz="1200" b="1" dirty="0">
                <a:latin typeface="Arial Narrow" panose="020B0604020202020204" pitchFamily="34" charset="0"/>
                <a:cs typeface="Arial Narrow" panose="020B0604020202020204" pitchFamily="34" charset="0"/>
              </a:rPr>
              <a:t>Max Business Project Form</a:t>
            </a:r>
          </a:p>
        </p:txBody>
      </p:sp>
      <p:sp>
        <p:nvSpPr>
          <p:cNvPr id="25" name="TextBox 24">
            <a:extLst>
              <a:ext uri="{FF2B5EF4-FFF2-40B4-BE49-F238E27FC236}">
                <a16:creationId xmlns:a16="http://schemas.microsoft.com/office/drawing/2014/main" id="{A0AC1519-9B22-1C46-9D2B-207D672E8A89}"/>
              </a:ext>
            </a:extLst>
          </p:cNvPr>
          <p:cNvSpPr txBox="1"/>
          <p:nvPr/>
        </p:nvSpPr>
        <p:spPr>
          <a:xfrm>
            <a:off x="599631" y="1968793"/>
            <a:ext cx="1600200" cy="338554"/>
          </a:xfrm>
          <a:prstGeom prst="rect">
            <a:avLst/>
          </a:prstGeom>
          <a:solidFill>
            <a:srgbClr val="FF9300"/>
          </a:solidFill>
        </p:spPr>
        <p:txBody>
          <a:bodyPr wrap="square" rtlCol="0">
            <a:spAutoFit/>
          </a:bodyPr>
          <a:lstStyle/>
          <a:p>
            <a:pPr algn="ctr">
              <a:spcAft>
                <a:spcPts val="400"/>
              </a:spcAft>
            </a:pPr>
            <a:r>
              <a:rPr lang="en-US" sz="1600" b="1" dirty="0">
                <a:solidFill>
                  <a:schemeClr val="bg1"/>
                </a:solidFill>
                <a:latin typeface="Arial Narrow" panose="020B0604020202020204" pitchFamily="34" charset="0"/>
                <a:cs typeface="Arial Narrow" panose="020B0604020202020204" pitchFamily="34" charset="0"/>
              </a:rPr>
              <a:t>Enrollment Stage</a:t>
            </a:r>
          </a:p>
        </p:txBody>
      </p:sp>
      <p:sp>
        <p:nvSpPr>
          <p:cNvPr id="26" name="TextBox 25">
            <a:extLst>
              <a:ext uri="{FF2B5EF4-FFF2-40B4-BE49-F238E27FC236}">
                <a16:creationId xmlns:a16="http://schemas.microsoft.com/office/drawing/2014/main" id="{42042CED-DEED-E74F-BEB4-21E068178F33}"/>
              </a:ext>
            </a:extLst>
          </p:cNvPr>
          <p:cNvSpPr txBox="1"/>
          <p:nvPr/>
        </p:nvSpPr>
        <p:spPr>
          <a:xfrm>
            <a:off x="2488073" y="1994446"/>
            <a:ext cx="1600200" cy="338554"/>
          </a:xfrm>
          <a:prstGeom prst="rect">
            <a:avLst/>
          </a:prstGeom>
          <a:solidFill>
            <a:srgbClr val="FF9300"/>
          </a:solidFill>
        </p:spPr>
        <p:txBody>
          <a:bodyPr wrap="square" rtlCol="0">
            <a:spAutoFit/>
          </a:bodyPr>
          <a:lstStyle/>
          <a:p>
            <a:pPr algn="ctr">
              <a:spcAft>
                <a:spcPts val="400"/>
              </a:spcAft>
            </a:pPr>
            <a:r>
              <a:rPr lang="en-US" sz="1600" b="1" dirty="0">
                <a:solidFill>
                  <a:schemeClr val="bg1"/>
                </a:solidFill>
                <a:latin typeface="Arial Narrow" panose="020B0604020202020204" pitchFamily="34" charset="0"/>
                <a:cs typeface="Arial Narrow" panose="020B0604020202020204" pitchFamily="34" charset="0"/>
              </a:rPr>
              <a:t>1</a:t>
            </a:r>
            <a:r>
              <a:rPr lang="en-US" sz="1600" b="1" baseline="30000" dirty="0">
                <a:solidFill>
                  <a:schemeClr val="bg1"/>
                </a:solidFill>
                <a:latin typeface="Arial Narrow" panose="020B0604020202020204" pitchFamily="34" charset="0"/>
                <a:cs typeface="Arial Narrow" panose="020B0604020202020204" pitchFamily="34" charset="0"/>
              </a:rPr>
              <a:t>st</a:t>
            </a:r>
            <a:r>
              <a:rPr lang="en-US" sz="1600" b="1" dirty="0">
                <a:solidFill>
                  <a:schemeClr val="bg1"/>
                </a:solidFill>
                <a:latin typeface="Arial Narrow" panose="020B0604020202020204" pitchFamily="34" charset="0"/>
                <a:cs typeface="Arial Narrow" panose="020B0604020202020204" pitchFamily="34" charset="0"/>
              </a:rPr>
              <a:t> Class Visit</a:t>
            </a:r>
          </a:p>
        </p:txBody>
      </p:sp>
      <p:sp>
        <p:nvSpPr>
          <p:cNvPr id="27" name="TextBox 26">
            <a:extLst>
              <a:ext uri="{FF2B5EF4-FFF2-40B4-BE49-F238E27FC236}">
                <a16:creationId xmlns:a16="http://schemas.microsoft.com/office/drawing/2014/main" id="{3D8C8DD9-E025-0442-A5DB-CD754C3CD061}"/>
              </a:ext>
            </a:extLst>
          </p:cNvPr>
          <p:cNvSpPr txBox="1"/>
          <p:nvPr/>
        </p:nvSpPr>
        <p:spPr>
          <a:xfrm>
            <a:off x="4376515" y="1994446"/>
            <a:ext cx="1600200" cy="338554"/>
          </a:xfrm>
          <a:prstGeom prst="rect">
            <a:avLst/>
          </a:prstGeom>
          <a:solidFill>
            <a:srgbClr val="FF9300"/>
          </a:solidFill>
        </p:spPr>
        <p:txBody>
          <a:bodyPr wrap="square" rtlCol="0">
            <a:spAutoFit/>
          </a:bodyPr>
          <a:lstStyle/>
          <a:p>
            <a:pPr algn="ctr">
              <a:spcAft>
                <a:spcPts val="400"/>
              </a:spcAft>
            </a:pPr>
            <a:r>
              <a:rPr lang="en-US" sz="1600" b="1" dirty="0">
                <a:solidFill>
                  <a:schemeClr val="bg1"/>
                </a:solidFill>
                <a:latin typeface="Arial Narrow" panose="020B0604020202020204" pitchFamily="34" charset="0"/>
                <a:cs typeface="Arial Narrow" panose="020B0604020202020204" pitchFamily="34" charset="0"/>
              </a:rPr>
              <a:t>2</a:t>
            </a:r>
            <a:r>
              <a:rPr lang="en-US" sz="1600" b="1" baseline="30000" dirty="0">
                <a:solidFill>
                  <a:schemeClr val="bg1"/>
                </a:solidFill>
                <a:latin typeface="Arial Narrow" panose="020B0604020202020204" pitchFamily="34" charset="0"/>
                <a:cs typeface="Arial Narrow" panose="020B0604020202020204" pitchFamily="34" charset="0"/>
              </a:rPr>
              <a:t>nd</a:t>
            </a:r>
            <a:r>
              <a:rPr lang="en-US" sz="1600" b="1" dirty="0">
                <a:solidFill>
                  <a:schemeClr val="bg1"/>
                </a:solidFill>
                <a:latin typeface="Arial Narrow" panose="020B0604020202020204" pitchFamily="34" charset="0"/>
                <a:cs typeface="Arial Narrow" panose="020B0604020202020204" pitchFamily="34" charset="0"/>
              </a:rPr>
              <a:t> Class Visit</a:t>
            </a:r>
          </a:p>
        </p:txBody>
      </p:sp>
      <p:sp>
        <p:nvSpPr>
          <p:cNvPr id="28" name="TextBox 27">
            <a:extLst>
              <a:ext uri="{FF2B5EF4-FFF2-40B4-BE49-F238E27FC236}">
                <a16:creationId xmlns:a16="http://schemas.microsoft.com/office/drawing/2014/main" id="{F95E5186-4863-F746-A09F-581D3DF3A3F2}"/>
              </a:ext>
            </a:extLst>
          </p:cNvPr>
          <p:cNvSpPr txBox="1"/>
          <p:nvPr/>
        </p:nvSpPr>
        <p:spPr>
          <a:xfrm>
            <a:off x="6219914" y="1994446"/>
            <a:ext cx="1600200" cy="338554"/>
          </a:xfrm>
          <a:prstGeom prst="rect">
            <a:avLst/>
          </a:prstGeom>
          <a:solidFill>
            <a:srgbClr val="FF9300"/>
          </a:solidFill>
        </p:spPr>
        <p:txBody>
          <a:bodyPr wrap="square" rtlCol="0">
            <a:spAutoFit/>
          </a:bodyPr>
          <a:lstStyle/>
          <a:p>
            <a:pPr algn="ctr">
              <a:spcAft>
                <a:spcPts val="400"/>
              </a:spcAft>
            </a:pPr>
            <a:r>
              <a:rPr lang="en-US" sz="1600" b="1" dirty="0">
                <a:solidFill>
                  <a:schemeClr val="bg1"/>
                </a:solidFill>
                <a:latin typeface="Arial Narrow" panose="020B0604020202020204" pitchFamily="34" charset="0"/>
                <a:cs typeface="Arial Narrow" panose="020B0604020202020204" pitchFamily="34" charset="0"/>
              </a:rPr>
              <a:t>3</a:t>
            </a:r>
            <a:r>
              <a:rPr lang="en-US" sz="1600" b="1" baseline="30000" dirty="0">
                <a:solidFill>
                  <a:schemeClr val="bg1"/>
                </a:solidFill>
                <a:latin typeface="Arial Narrow" panose="020B0604020202020204" pitchFamily="34" charset="0"/>
                <a:cs typeface="Arial Narrow" panose="020B0604020202020204" pitchFamily="34" charset="0"/>
              </a:rPr>
              <a:t>rd</a:t>
            </a:r>
            <a:r>
              <a:rPr lang="en-US" sz="1600" b="1" dirty="0">
                <a:solidFill>
                  <a:schemeClr val="bg1"/>
                </a:solidFill>
                <a:latin typeface="Arial Narrow" panose="020B0604020202020204" pitchFamily="34" charset="0"/>
                <a:cs typeface="Arial Narrow" panose="020B0604020202020204" pitchFamily="34" charset="0"/>
              </a:rPr>
              <a:t> Class Visit</a:t>
            </a:r>
          </a:p>
        </p:txBody>
      </p:sp>
      <p:sp>
        <p:nvSpPr>
          <p:cNvPr id="29" name="TextBox 28">
            <a:extLst>
              <a:ext uri="{FF2B5EF4-FFF2-40B4-BE49-F238E27FC236}">
                <a16:creationId xmlns:a16="http://schemas.microsoft.com/office/drawing/2014/main" id="{88853E85-CECE-9644-8132-1E222B8FD815}"/>
              </a:ext>
            </a:extLst>
          </p:cNvPr>
          <p:cNvSpPr txBox="1"/>
          <p:nvPr/>
        </p:nvSpPr>
        <p:spPr>
          <a:xfrm>
            <a:off x="8061177" y="1968793"/>
            <a:ext cx="1600200" cy="338554"/>
          </a:xfrm>
          <a:prstGeom prst="rect">
            <a:avLst/>
          </a:prstGeom>
          <a:solidFill>
            <a:srgbClr val="FF9300"/>
          </a:solidFill>
        </p:spPr>
        <p:txBody>
          <a:bodyPr wrap="square" rtlCol="0">
            <a:spAutoFit/>
          </a:bodyPr>
          <a:lstStyle/>
          <a:p>
            <a:pPr algn="ctr">
              <a:spcAft>
                <a:spcPts val="400"/>
              </a:spcAft>
            </a:pPr>
            <a:r>
              <a:rPr lang="en-US" sz="1600" b="1" dirty="0">
                <a:solidFill>
                  <a:schemeClr val="bg1"/>
                </a:solidFill>
                <a:latin typeface="Arial Narrow" panose="020B0604020202020204" pitchFamily="34" charset="0"/>
                <a:cs typeface="Arial Narrow" panose="020B0604020202020204" pitchFamily="34" charset="0"/>
              </a:rPr>
              <a:t>4</a:t>
            </a:r>
            <a:r>
              <a:rPr lang="en-US" sz="1600" b="1" baseline="30000" dirty="0">
                <a:solidFill>
                  <a:schemeClr val="bg1"/>
                </a:solidFill>
                <a:latin typeface="Arial Narrow" panose="020B0604020202020204" pitchFamily="34" charset="0"/>
                <a:cs typeface="Arial Narrow" panose="020B0604020202020204" pitchFamily="34" charset="0"/>
              </a:rPr>
              <a:t>th</a:t>
            </a:r>
            <a:r>
              <a:rPr lang="en-US" sz="1600" b="1" dirty="0">
                <a:solidFill>
                  <a:schemeClr val="bg1"/>
                </a:solidFill>
                <a:latin typeface="Arial Narrow" panose="020B0604020202020204" pitchFamily="34" charset="0"/>
                <a:cs typeface="Arial Narrow" panose="020B0604020202020204" pitchFamily="34" charset="0"/>
              </a:rPr>
              <a:t>  Class Visit</a:t>
            </a:r>
          </a:p>
        </p:txBody>
      </p:sp>
      <p:sp>
        <p:nvSpPr>
          <p:cNvPr id="30" name="TextBox 29">
            <a:extLst>
              <a:ext uri="{FF2B5EF4-FFF2-40B4-BE49-F238E27FC236}">
                <a16:creationId xmlns:a16="http://schemas.microsoft.com/office/drawing/2014/main" id="{F54F0BA7-0ACD-BC4E-8084-062D8B9FD78F}"/>
              </a:ext>
            </a:extLst>
          </p:cNvPr>
          <p:cNvSpPr txBox="1"/>
          <p:nvPr/>
        </p:nvSpPr>
        <p:spPr>
          <a:xfrm>
            <a:off x="9904576" y="1973701"/>
            <a:ext cx="1600200" cy="338554"/>
          </a:xfrm>
          <a:prstGeom prst="rect">
            <a:avLst/>
          </a:prstGeom>
          <a:solidFill>
            <a:srgbClr val="FF9300"/>
          </a:solidFill>
        </p:spPr>
        <p:txBody>
          <a:bodyPr wrap="square" rtlCol="0">
            <a:spAutoFit/>
          </a:bodyPr>
          <a:lstStyle/>
          <a:p>
            <a:pPr algn="ctr">
              <a:spcAft>
                <a:spcPts val="400"/>
              </a:spcAft>
            </a:pPr>
            <a:r>
              <a:rPr lang="en-US" sz="1600" b="1" dirty="0">
                <a:solidFill>
                  <a:schemeClr val="bg1"/>
                </a:solidFill>
                <a:latin typeface="Arial Narrow" panose="020B0604020202020204" pitchFamily="34" charset="0"/>
                <a:cs typeface="Arial Narrow" panose="020B0604020202020204" pitchFamily="34" charset="0"/>
              </a:rPr>
              <a:t>Post EnoMAX</a:t>
            </a:r>
          </a:p>
        </p:txBody>
      </p:sp>
      <p:sp>
        <p:nvSpPr>
          <p:cNvPr id="31" name="Rectangle 30">
            <a:extLst>
              <a:ext uri="{FF2B5EF4-FFF2-40B4-BE49-F238E27FC236}">
                <a16:creationId xmlns:a16="http://schemas.microsoft.com/office/drawing/2014/main" id="{7B3C50B3-1481-C649-98B1-BED61EDC8B2B}"/>
              </a:ext>
            </a:extLst>
          </p:cNvPr>
          <p:cNvSpPr/>
          <p:nvPr/>
        </p:nvSpPr>
        <p:spPr>
          <a:xfrm>
            <a:off x="599631" y="2463592"/>
            <a:ext cx="1600200" cy="1446550"/>
          </a:xfrm>
          <a:prstGeom prst="rect">
            <a:avLst/>
          </a:prstGeom>
          <a:noFill/>
        </p:spPr>
        <p:txBody>
          <a:bodyPr wrap="square">
            <a:spAutoFit/>
          </a:bodyPr>
          <a:lstStyle/>
          <a:p>
            <a:pPr algn="ctr"/>
            <a:r>
              <a:rPr lang="en-US" sz="8800" b="1" dirty="0">
                <a:solidFill>
                  <a:srgbClr val="00B050"/>
                </a:solidFill>
                <a:latin typeface="Wingdings 2" pitchFamily="2" charset="2"/>
              </a:rPr>
              <a:t>P</a:t>
            </a:r>
            <a:endParaRPr lang="en-US" sz="8800" b="1" dirty="0">
              <a:solidFill>
                <a:srgbClr val="00B050"/>
              </a:solidFill>
            </a:endParaRPr>
          </a:p>
        </p:txBody>
      </p:sp>
      <p:sp>
        <p:nvSpPr>
          <p:cNvPr id="32" name="Rectangle 31">
            <a:extLst>
              <a:ext uri="{FF2B5EF4-FFF2-40B4-BE49-F238E27FC236}">
                <a16:creationId xmlns:a16="http://schemas.microsoft.com/office/drawing/2014/main" id="{11722DFF-79C9-884C-8718-0D193FBFE281}"/>
              </a:ext>
            </a:extLst>
          </p:cNvPr>
          <p:cNvSpPr/>
          <p:nvPr/>
        </p:nvSpPr>
        <p:spPr>
          <a:xfrm>
            <a:off x="2484068" y="2525357"/>
            <a:ext cx="1600200" cy="1446550"/>
          </a:xfrm>
          <a:prstGeom prst="rect">
            <a:avLst/>
          </a:prstGeom>
          <a:noFill/>
        </p:spPr>
        <p:txBody>
          <a:bodyPr wrap="square">
            <a:spAutoFit/>
          </a:bodyPr>
          <a:lstStyle/>
          <a:p>
            <a:pPr algn="ctr"/>
            <a:r>
              <a:rPr lang="en-US" sz="8800" b="1" dirty="0">
                <a:solidFill>
                  <a:srgbClr val="00B050"/>
                </a:solidFill>
                <a:latin typeface="Wingdings 2" pitchFamily="2" charset="2"/>
              </a:rPr>
              <a:t>P</a:t>
            </a:r>
            <a:endParaRPr lang="en-US" sz="8800" b="1" dirty="0">
              <a:solidFill>
                <a:srgbClr val="00B050"/>
              </a:solidFill>
            </a:endParaRPr>
          </a:p>
        </p:txBody>
      </p:sp>
      <p:sp>
        <p:nvSpPr>
          <p:cNvPr id="33" name="Rectangle 32">
            <a:extLst>
              <a:ext uri="{FF2B5EF4-FFF2-40B4-BE49-F238E27FC236}">
                <a16:creationId xmlns:a16="http://schemas.microsoft.com/office/drawing/2014/main" id="{5C9843FB-38E8-0B43-A586-A428D049089A}"/>
              </a:ext>
            </a:extLst>
          </p:cNvPr>
          <p:cNvSpPr/>
          <p:nvPr/>
        </p:nvSpPr>
        <p:spPr>
          <a:xfrm>
            <a:off x="4368505" y="2630517"/>
            <a:ext cx="1600200" cy="1446550"/>
          </a:xfrm>
          <a:prstGeom prst="rect">
            <a:avLst/>
          </a:prstGeom>
          <a:noFill/>
        </p:spPr>
        <p:txBody>
          <a:bodyPr wrap="square">
            <a:spAutoFit/>
          </a:bodyPr>
          <a:lstStyle/>
          <a:p>
            <a:pPr algn="ctr"/>
            <a:r>
              <a:rPr lang="en-US" sz="8800" b="1" dirty="0">
                <a:solidFill>
                  <a:srgbClr val="00B050"/>
                </a:solidFill>
                <a:latin typeface="Wingdings 2" pitchFamily="2" charset="2"/>
              </a:rPr>
              <a:t>P</a:t>
            </a:r>
            <a:endParaRPr lang="en-US" sz="8800" b="1" dirty="0">
              <a:solidFill>
                <a:srgbClr val="00B050"/>
              </a:solidFill>
            </a:endParaRPr>
          </a:p>
        </p:txBody>
      </p:sp>
      <p:sp>
        <p:nvSpPr>
          <p:cNvPr id="3" name="Slide Number Placeholder 2">
            <a:extLst>
              <a:ext uri="{FF2B5EF4-FFF2-40B4-BE49-F238E27FC236}">
                <a16:creationId xmlns:a16="http://schemas.microsoft.com/office/drawing/2014/main" id="{E2BD5B8B-6237-3C43-B993-9EB359867279}"/>
              </a:ext>
            </a:extLst>
          </p:cNvPr>
          <p:cNvSpPr>
            <a:spLocks noGrp="1"/>
          </p:cNvSpPr>
          <p:nvPr>
            <p:ph type="sldNum" sz="quarter" idx="12"/>
          </p:nvPr>
        </p:nvSpPr>
        <p:spPr/>
        <p:txBody>
          <a:bodyPr/>
          <a:lstStyle/>
          <a:p>
            <a:pPr>
              <a:defRPr/>
            </a:pPr>
            <a:fld id="{082137B9-5053-CB4A-88E9-4015F945FD19}" type="slidenum">
              <a:rPr lang="en-US" smtClean="0"/>
              <a:pPr>
                <a:defRPr/>
              </a:pPr>
              <a:t>3</a:t>
            </a:fld>
            <a:endParaRPr lang="en-US" dirty="0"/>
          </a:p>
        </p:txBody>
      </p:sp>
    </p:spTree>
    <p:extLst>
      <p:ext uri="{BB962C8B-B14F-4D97-AF65-F5344CB8AC3E}">
        <p14:creationId xmlns:p14="http://schemas.microsoft.com/office/powerpoint/2010/main" val="300523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AC33-86F0-3F40-A681-9BEE9F9C2610}"/>
              </a:ext>
            </a:extLst>
          </p:cNvPr>
          <p:cNvSpPr>
            <a:spLocks noGrp="1"/>
          </p:cNvSpPr>
          <p:nvPr>
            <p:ph type="title"/>
          </p:nvPr>
        </p:nvSpPr>
        <p:spPr/>
        <p:txBody>
          <a:bodyPr/>
          <a:lstStyle/>
          <a:p>
            <a:r>
              <a:rPr lang="en-US"/>
              <a:t>Business Project Worksheet</a:t>
            </a:r>
            <a:br>
              <a:rPr lang="en-US"/>
            </a:br>
            <a:r>
              <a:rPr lang="en-US"/>
              <a:t>Evaluation of Options</a:t>
            </a:r>
            <a:endParaRPr lang="en-US" dirty="0"/>
          </a:p>
        </p:txBody>
      </p:sp>
      <p:sp>
        <p:nvSpPr>
          <p:cNvPr id="6" name="Text Placeholder 5">
            <a:extLst>
              <a:ext uri="{FF2B5EF4-FFF2-40B4-BE49-F238E27FC236}">
                <a16:creationId xmlns:a16="http://schemas.microsoft.com/office/drawing/2014/main" id="{97671CB2-9491-114B-A60B-C99023C3594A}"/>
              </a:ext>
            </a:extLst>
          </p:cNvPr>
          <p:cNvSpPr>
            <a:spLocks noGrp="1"/>
          </p:cNvSpPr>
          <p:nvPr>
            <p:ph sz="half" idx="1"/>
          </p:nvPr>
        </p:nvSpPr>
        <p:spPr/>
        <p:txBody>
          <a:bodyPr>
            <a:normAutofit/>
          </a:bodyPr>
          <a:lstStyle/>
          <a:p>
            <a:pPr marL="0" indent="0">
              <a:buNone/>
            </a:pPr>
            <a:r>
              <a:rPr lang="en-US" dirty="0"/>
              <a:t>This is where you should be;</a:t>
            </a:r>
          </a:p>
          <a:p>
            <a:r>
              <a:rPr lang="en-US" dirty="0"/>
              <a:t>Your </a:t>
            </a:r>
            <a:r>
              <a:rPr lang="en-US" b="1" dirty="0"/>
              <a:t>Problem/Opportunity Statement </a:t>
            </a:r>
            <a:r>
              <a:rPr lang="en-US" dirty="0"/>
              <a:t>should be fine tuned to reflect what you are actually working on</a:t>
            </a:r>
          </a:p>
          <a:p>
            <a:r>
              <a:rPr lang="en-US" dirty="0"/>
              <a:t>You </a:t>
            </a:r>
            <a:r>
              <a:rPr lang="en-US" b="1" dirty="0"/>
              <a:t>Situation Analysis </a:t>
            </a:r>
            <a:r>
              <a:rPr lang="en-US" dirty="0"/>
              <a:t>section should include all background information  </a:t>
            </a:r>
          </a:p>
          <a:p>
            <a:r>
              <a:rPr lang="en-US" dirty="0"/>
              <a:t>You should have a well developed </a:t>
            </a:r>
            <a:r>
              <a:rPr lang="en-US" b="1" dirty="0"/>
              <a:t>Research Plan </a:t>
            </a:r>
            <a:r>
              <a:rPr lang="en-US" dirty="0"/>
              <a:t>and executed interviews and document collection</a:t>
            </a:r>
          </a:p>
          <a:p>
            <a:r>
              <a:rPr lang="en-US" dirty="0"/>
              <a:t>You should have a </a:t>
            </a:r>
            <a:r>
              <a:rPr lang="en-US" b="1" dirty="0"/>
              <a:t>list of options</a:t>
            </a:r>
          </a:p>
        </p:txBody>
      </p:sp>
      <p:sp>
        <p:nvSpPr>
          <p:cNvPr id="3" name="Slide Number Placeholder 2">
            <a:extLst>
              <a:ext uri="{FF2B5EF4-FFF2-40B4-BE49-F238E27FC236}">
                <a16:creationId xmlns:a16="http://schemas.microsoft.com/office/drawing/2014/main" id="{D527F7C7-6EAE-5641-B208-228AF3F6A3EE}"/>
              </a:ext>
            </a:extLst>
          </p:cNvPr>
          <p:cNvSpPr>
            <a:spLocks noGrp="1"/>
          </p:cNvSpPr>
          <p:nvPr>
            <p:ph type="sldNum" sz="quarter" idx="12"/>
          </p:nvPr>
        </p:nvSpPr>
        <p:spPr/>
        <p:txBody>
          <a:bodyPr/>
          <a:lstStyle/>
          <a:p>
            <a:fld id="{B29AA5ED-4303-0044-B791-E746E2B5DCEA}" type="slidenum">
              <a:rPr lang="en-US" smtClean="0"/>
              <a:pPr/>
              <a:t>4</a:t>
            </a:fld>
            <a:endParaRPr lang="en-US" dirty="0"/>
          </a:p>
        </p:txBody>
      </p:sp>
      <p:pic>
        <p:nvPicPr>
          <p:cNvPr id="7" name="Picture 6">
            <a:extLst>
              <a:ext uri="{FF2B5EF4-FFF2-40B4-BE49-F238E27FC236}">
                <a16:creationId xmlns:a16="http://schemas.microsoft.com/office/drawing/2014/main" id="{DA65866C-2F08-5947-B562-D833AE6E0FCB}"/>
              </a:ext>
            </a:extLst>
          </p:cNvPr>
          <p:cNvPicPr>
            <a:picLocks noChangeAspect="1"/>
          </p:cNvPicPr>
          <p:nvPr/>
        </p:nvPicPr>
        <p:blipFill rotWithShape="1">
          <a:blip r:embed="rId3"/>
          <a:srcRect l="10766" t="11540" r="10414" b="13586"/>
          <a:stretch/>
        </p:blipFill>
        <p:spPr>
          <a:xfrm>
            <a:off x="7467600" y="1980929"/>
            <a:ext cx="3657600" cy="4496341"/>
          </a:xfrm>
          <a:prstGeom prst="rect">
            <a:avLst/>
          </a:prstGeom>
          <a:ln w="88900" cap="sq" cmpd="thickThin">
            <a:solidFill>
              <a:srgbClr val="FF9300"/>
            </a:solidFill>
            <a:prstDash val="solid"/>
            <a:miter lim="800000"/>
          </a:ln>
          <a:effectLst>
            <a:innerShdw blurRad="76200">
              <a:srgbClr val="000000"/>
            </a:innerShdw>
          </a:effectLst>
        </p:spPr>
      </p:pic>
      <p:sp>
        <p:nvSpPr>
          <p:cNvPr id="5" name="Right Arrow 4">
            <a:extLst>
              <a:ext uri="{FF2B5EF4-FFF2-40B4-BE49-F238E27FC236}">
                <a16:creationId xmlns:a16="http://schemas.microsoft.com/office/drawing/2014/main" id="{2949D56A-C556-8B43-A333-74D71F7EACB3}"/>
              </a:ext>
            </a:extLst>
          </p:cNvPr>
          <p:cNvSpPr/>
          <p:nvPr/>
        </p:nvSpPr>
        <p:spPr>
          <a:xfrm>
            <a:off x="6581556" y="3810250"/>
            <a:ext cx="922945" cy="521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3893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7F97-62E2-7E4F-BC29-0E33F7E83381}"/>
              </a:ext>
            </a:extLst>
          </p:cNvPr>
          <p:cNvSpPr>
            <a:spLocks noGrp="1"/>
          </p:cNvSpPr>
          <p:nvPr>
            <p:ph type="title"/>
          </p:nvPr>
        </p:nvSpPr>
        <p:spPr/>
        <p:txBody>
          <a:bodyPr/>
          <a:lstStyle/>
          <a:p>
            <a:r>
              <a:rPr lang="en-US" dirty="0"/>
              <a:t>Defining and Evaluating Options</a:t>
            </a:r>
          </a:p>
        </p:txBody>
      </p:sp>
      <p:sp>
        <p:nvSpPr>
          <p:cNvPr id="3" name="Text Placeholder 2">
            <a:extLst>
              <a:ext uri="{FF2B5EF4-FFF2-40B4-BE49-F238E27FC236}">
                <a16:creationId xmlns:a16="http://schemas.microsoft.com/office/drawing/2014/main" id="{33A7D94A-3DB1-974D-86F2-8DD767C915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083532-6260-A641-96D1-0AFE63FCFEB4}"/>
              </a:ext>
            </a:extLst>
          </p:cNvPr>
          <p:cNvSpPr>
            <a:spLocks noGrp="1"/>
          </p:cNvSpPr>
          <p:nvPr>
            <p:ph type="sldNum" sz="quarter" idx="12"/>
          </p:nvPr>
        </p:nvSpPr>
        <p:spPr/>
        <p:txBody>
          <a:bodyPr/>
          <a:lstStyle/>
          <a:p>
            <a:pPr>
              <a:defRPr/>
            </a:pPr>
            <a:fld id="{109EA57F-EE2E-E448-B046-F3E763A7D114}" type="slidenum">
              <a:rPr lang="en-US" smtClean="0"/>
              <a:pPr>
                <a:defRPr/>
              </a:pPr>
              <a:t>5</a:t>
            </a:fld>
            <a:endParaRPr lang="en-US" dirty="0"/>
          </a:p>
        </p:txBody>
      </p:sp>
    </p:spTree>
    <p:extLst>
      <p:ext uri="{BB962C8B-B14F-4D97-AF65-F5344CB8AC3E}">
        <p14:creationId xmlns:p14="http://schemas.microsoft.com/office/powerpoint/2010/main" val="245336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A3D03-7B19-944E-B73E-A7C233292FF5}"/>
              </a:ext>
            </a:extLst>
          </p:cNvPr>
          <p:cNvSpPr>
            <a:spLocks noGrp="1"/>
          </p:cNvSpPr>
          <p:nvPr>
            <p:ph type="title"/>
          </p:nvPr>
        </p:nvSpPr>
        <p:spPr/>
        <p:txBody>
          <a:bodyPr>
            <a:normAutofit/>
          </a:bodyPr>
          <a:lstStyle/>
          <a:p>
            <a:r>
              <a:rPr lang="en-US" dirty="0"/>
              <a:t>Evaluation of Options</a:t>
            </a:r>
            <a:br>
              <a:rPr lang="en-US" dirty="0"/>
            </a:br>
            <a:endParaRPr lang="en-US" dirty="0"/>
          </a:p>
        </p:txBody>
      </p:sp>
      <p:sp>
        <p:nvSpPr>
          <p:cNvPr id="3" name="Content Placeholder 2">
            <a:extLst>
              <a:ext uri="{FF2B5EF4-FFF2-40B4-BE49-F238E27FC236}">
                <a16:creationId xmlns:a16="http://schemas.microsoft.com/office/drawing/2014/main" id="{136B72AE-AE3A-514F-961A-11B25329077E}"/>
              </a:ext>
            </a:extLst>
          </p:cNvPr>
          <p:cNvSpPr>
            <a:spLocks noGrp="1"/>
          </p:cNvSpPr>
          <p:nvPr>
            <p:ph sz="half" idx="1"/>
          </p:nvPr>
        </p:nvSpPr>
        <p:spPr/>
        <p:txBody>
          <a:bodyPr>
            <a:normAutofit/>
          </a:bodyPr>
          <a:lstStyle/>
          <a:p>
            <a:pPr marL="0" indent="0">
              <a:buNone/>
            </a:pPr>
            <a:r>
              <a:rPr lang="en-US" b="1" dirty="0"/>
              <a:t>Evaluation of Options</a:t>
            </a:r>
            <a:endParaRPr lang="en-US" dirty="0"/>
          </a:p>
          <a:p>
            <a:pPr marL="0" indent="0">
              <a:lnSpc>
                <a:spcPct val="100000"/>
              </a:lnSpc>
              <a:spcBef>
                <a:spcPts val="0"/>
              </a:spcBef>
              <a:buNone/>
            </a:pPr>
            <a:r>
              <a:rPr lang="en-US" i="1" dirty="0"/>
              <a:t>This is the largest part of the document answering most of the what, why and how questions </a:t>
            </a:r>
          </a:p>
          <a:p>
            <a:pPr marL="342900" indent="-342900">
              <a:lnSpc>
                <a:spcPct val="100000"/>
              </a:lnSpc>
              <a:spcBef>
                <a:spcPts val="600"/>
              </a:spcBef>
              <a:buFont typeface="+mj-lt"/>
              <a:buAutoNum type="arabicPeriod"/>
            </a:pPr>
            <a:r>
              <a:rPr lang="en-US" dirty="0"/>
              <a:t>List </a:t>
            </a:r>
            <a:r>
              <a:rPr lang="en-US" u="sng" dirty="0"/>
              <a:t>all</a:t>
            </a:r>
            <a:r>
              <a:rPr lang="en-US" dirty="0"/>
              <a:t> Options</a:t>
            </a:r>
          </a:p>
          <a:p>
            <a:pPr marL="342900" indent="-342900">
              <a:lnSpc>
                <a:spcPct val="100000"/>
              </a:lnSpc>
              <a:spcBef>
                <a:spcPts val="600"/>
              </a:spcBef>
              <a:buFont typeface="+mj-lt"/>
              <a:buAutoNum type="arabicPeriod"/>
            </a:pPr>
            <a:r>
              <a:rPr lang="en-US" dirty="0"/>
              <a:t>Define/Describe each option</a:t>
            </a:r>
          </a:p>
          <a:p>
            <a:pPr marL="342900" indent="-342900">
              <a:buFont typeface="+mj-lt"/>
              <a:buAutoNum type="arabicPeriod" startAt="3"/>
            </a:pPr>
            <a:r>
              <a:rPr lang="en-US" dirty="0"/>
              <a:t>Evaluate/Compare Options</a:t>
            </a:r>
          </a:p>
          <a:p>
            <a:pPr marL="342900" indent="-342900">
              <a:buFont typeface="+mj-lt"/>
              <a:buAutoNum type="arabicPeriod" startAt="3"/>
            </a:pPr>
            <a:r>
              <a:rPr lang="en-US" dirty="0"/>
              <a:t>Rank Options and Make Final Recommendation</a:t>
            </a:r>
          </a:p>
          <a:p>
            <a:pPr lvl="1"/>
            <a:r>
              <a:rPr lang="en-US" dirty="0"/>
              <a:t>Summarize analysis</a:t>
            </a:r>
          </a:p>
          <a:p>
            <a:pPr lvl="1"/>
            <a:r>
              <a:rPr lang="en-US" dirty="0"/>
              <a:t>Explain reasons (evidence) for choice</a:t>
            </a:r>
          </a:p>
          <a:p>
            <a:pPr lvl="1"/>
            <a:endParaRPr lang="en-US" dirty="0"/>
          </a:p>
        </p:txBody>
      </p:sp>
      <p:sp>
        <p:nvSpPr>
          <p:cNvPr id="7" name="Content Placeholder 6">
            <a:extLst>
              <a:ext uri="{FF2B5EF4-FFF2-40B4-BE49-F238E27FC236}">
                <a16:creationId xmlns:a16="http://schemas.microsoft.com/office/drawing/2014/main" id="{3362DB77-53C8-324C-8EED-616F5DBC234E}"/>
              </a:ext>
            </a:extLst>
          </p:cNvPr>
          <p:cNvSpPr>
            <a:spLocks noGrp="1"/>
          </p:cNvSpPr>
          <p:nvPr>
            <p:ph sz="half" idx="2"/>
          </p:nvPr>
        </p:nvSpPr>
        <p:spPr/>
        <p:txBody>
          <a:bodyPr>
            <a:normAutofit/>
          </a:bodyPr>
          <a:lstStyle/>
          <a:p>
            <a:pPr marL="342900" indent="-342900">
              <a:buFont typeface="+mj-lt"/>
              <a:buAutoNum type="arabicPeriod" startAt="3"/>
            </a:pPr>
            <a:endParaRPr lang="en-US" dirty="0"/>
          </a:p>
        </p:txBody>
      </p:sp>
      <p:sp>
        <p:nvSpPr>
          <p:cNvPr id="8" name="Slide Number Placeholder 7">
            <a:extLst>
              <a:ext uri="{FF2B5EF4-FFF2-40B4-BE49-F238E27FC236}">
                <a16:creationId xmlns:a16="http://schemas.microsoft.com/office/drawing/2014/main" id="{D22EED2D-A671-C34D-8889-EDD64F052501}"/>
              </a:ext>
            </a:extLst>
          </p:cNvPr>
          <p:cNvSpPr>
            <a:spLocks noGrp="1"/>
          </p:cNvSpPr>
          <p:nvPr>
            <p:ph type="sldNum" sz="quarter" idx="12"/>
          </p:nvPr>
        </p:nvSpPr>
        <p:spPr/>
        <p:txBody>
          <a:bodyPr/>
          <a:lstStyle/>
          <a:p>
            <a:pPr>
              <a:defRPr/>
            </a:pPr>
            <a:fld id="{B29AA5ED-4303-0044-B791-E746E2B5DCEA}" type="slidenum">
              <a:rPr lang="en-US" smtClean="0"/>
              <a:pPr>
                <a:defRPr/>
              </a:pPr>
              <a:t>6</a:t>
            </a:fld>
            <a:endParaRPr lang="en-US" dirty="0"/>
          </a:p>
        </p:txBody>
      </p:sp>
    </p:spTree>
    <p:extLst>
      <p:ext uri="{BB962C8B-B14F-4D97-AF65-F5344CB8AC3E}">
        <p14:creationId xmlns:p14="http://schemas.microsoft.com/office/powerpoint/2010/main" val="3877248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F92CB-002F-3946-9D83-15CA380B5B61}"/>
              </a:ext>
            </a:extLst>
          </p:cNvPr>
          <p:cNvSpPr>
            <a:spLocks noGrp="1"/>
          </p:cNvSpPr>
          <p:nvPr>
            <p:ph type="title"/>
          </p:nvPr>
        </p:nvSpPr>
        <p:spPr/>
        <p:txBody>
          <a:bodyPr/>
          <a:lstStyle/>
          <a:p>
            <a:r>
              <a:rPr lang="en-US" dirty="0"/>
              <a:t>Evaluation of Options</a:t>
            </a:r>
            <a:br>
              <a:rPr lang="en-US" dirty="0"/>
            </a:br>
            <a:endParaRPr lang="en-US" dirty="0"/>
          </a:p>
        </p:txBody>
      </p:sp>
      <p:sp>
        <p:nvSpPr>
          <p:cNvPr id="3" name="Content Placeholder 2">
            <a:extLst>
              <a:ext uri="{FF2B5EF4-FFF2-40B4-BE49-F238E27FC236}">
                <a16:creationId xmlns:a16="http://schemas.microsoft.com/office/drawing/2014/main" id="{A06BB0D2-33D6-2142-9C40-5C17E8ABEDD2}"/>
              </a:ext>
            </a:extLst>
          </p:cNvPr>
          <p:cNvSpPr>
            <a:spLocks noGrp="1"/>
          </p:cNvSpPr>
          <p:nvPr>
            <p:ph sz="half" idx="1"/>
          </p:nvPr>
        </p:nvSpPr>
        <p:spPr/>
        <p:txBody>
          <a:bodyPr>
            <a:normAutofit fontScale="70000" lnSpcReduction="20000"/>
          </a:bodyPr>
          <a:lstStyle/>
          <a:p>
            <a:pPr marL="0" lvl="1" indent="0">
              <a:lnSpc>
                <a:spcPct val="134000"/>
              </a:lnSpc>
              <a:spcBef>
                <a:spcPts val="0"/>
              </a:spcBef>
              <a:buNone/>
            </a:pPr>
            <a:r>
              <a:rPr lang="en-US" sz="2100" b="1" dirty="0">
                <a:solidFill>
                  <a:schemeClr val="accent1"/>
                </a:solidFill>
              </a:rPr>
              <a:t>Define/Describe each Option</a:t>
            </a:r>
          </a:p>
          <a:p>
            <a:pPr marL="0" lvl="1" indent="0">
              <a:lnSpc>
                <a:spcPct val="134000"/>
              </a:lnSpc>
              <a:spcBef>
                <a:spcPts val="0"/>
              </a:spcBef>
              <a:buNone/>
            </a:pPr>
            <a:r>
              <a:rPr lang="en-US" sz="2100" dirty="0"/>
              <a:t>When defining your options, be clear and complete. You may include the following in your descriptions; </a:t>
            </a:r>
          </a:p>
          <a:p>
            <a:pPr marL="285750" lvl="1" indent="-285750">
              <a:lnSpc>
                <a:spcPct val="134000"/>
              </a:lnSpc>
              <a:spcBef>
                <a:spcPts val="0"/>
              </a:spcBef>
            </a:pPr>
            <a:r>
              <a:rPr lang="en-US" sz="2100" dirty="0"/>
              <a:t>Required resources</a:t>
            </a:r>
          </a:p>
          <a:p>
            <a:pPr marL="285750" lvl="1" indent="-285750">
              <a:lnSpc>
                <a:spcPct val="134000"/>
              </a:lnSpc>
              <a:spcBef>
                <a:spcPts val="0"/>
              </a:spcBef>
            </a:pPr>
            <a:r>
              <a:rPr lang="en-US" sz="2100" dirty="0"/>
              <a:t>Organizational capability</a:t>
            </a:r>
          </a:p>
          <a:p>
            <a:pPr marL="285750" lvl="1" indent="-285750">
              <a:lnSpc>
                <a:spcPct val="134000"/>
              </a:lnSpc>
              <a:spcBef>
                <a:spcPts val="0"/>
              </a:spcBef>
            </a:pPr>
            <a:r>
              <a:rPr lang="en-US" sz="2100" dirty="0"/>
              <a:t>Key interdependencies </a:t>
            </a:r>
          </a:p>
          <a:p>
            <a:pPr marL="628650" lvl="3" indent="-285750">
              <a:lnSpc>
                <a:spcPct val="134000"/>
              </a:lnSpc>
              <a:spcBef>
                <a:spcPts val="0"/>
              </a:spcBef>
            </a:pPr>
            <a:r>
              <a:rPr lang="en-US" sz="2100" dirty="0"/>
              <a:t>completion of other projects, availability of key personnel, risks associated with failure of interdependencies</a:t>
            </a:r>
          </a:p>
          <a:p>
            <a:pPr marL="285750" lvl="1" indent="-285750">
              <a:lnSpc>
                <a:spcPct val="134000"/>
              </a:lnSpc>
              <a:spcBef>
                <a:spcPts val="0"/>
              </a:spcBef>
            </a:pPr>
            <a:r>
              <a:rPr lang="en-US" sz="2100" dirty="0"/>
              <a:t>Identify areas impacted </a:t>
            </a:r>
          </a:p>
          <a:p>
            <a:pPr marL="628650" lvl="3" indent="-285750">
              <a:lnSpc>
                <a:spcPct val="134000"/>
              </a:lnSpc>
              <a:spcBef>
                <a:spcPts val="0"/>
              </a:spcBef>
            </a:pPr>
            <a:r>
              <a:rPr lang="en-US" sz="2100" dirty="0"/>
              <a:t>own department, other internal departments, external entities</a:t>
            </a:r>
          </a:p>
        </p:txBody>
      </p:sp>
      <p:sp>
        <p:nvSpPr>
          <p:cNvPr id="4" name="Content Placeholder 3">
            <a:extLst>
              <a:ext uri="{FF2B5EF4-FFF2-40B4-BE49-F238E27FC236}">
                <a16:creationId xmlns:a16="http://schemas.microsoft.com/office/drawing/2014/main" id="{C7712C9A-4DC3-6547-A62B-A1FC1043015B}"/>
              </a:ext>
            </a:extLst>
          </p:cNvPr>
          <p:cNvSpPr>
            <a:spLocks noGrp="1"/>
          </p:cNvSpPr>
          <p:nvPr>
            <p:ph sz="half" idx="2"/>
          </p:nvPr>
        </p:nvSpPr>
        <p:spPr>
          <a:noFill/>
        </p:spPr>
        <p:txBody>
          <a:bodyPr>
            <a:normAutofit fontScale="70000" lnSpcReduction="20000"/>
          </a:bodyPr>
          <a:lstStyle/>
          <a:p>
            <a:pPr lvl="1"/>
            <a:endParaRPr lang="en-US" dirty="0"/>
          </a:p>
        </p:txBody>
      </p:sp>
      <p:sp>
        <p:nvSpPr>
          <p:cNvPr id="5" name="Slide Number Placeholder 4">
            <a:extLst>
              <a:ext uri="{FF2B5EF4-FFF2-40B4-BE49-F238E27FC236}">
                <a16:creationId xmlns:a16="http://schemas.microsoft.com/office/drawing/2014/main" id="{E24FB0EC-8D05-9046-AE43-9DFB1ACE6498}"/>
              </a:ext>
            </a:extLst>
          </p:cNvPr>
          <p:cNvSpPr>
            <a:spLocks noGrp="1"/>
          </p:cNvSpPr>
          <p:nvPr>
            <p:ph type="sldNum" sz="quarter" idx="12"/>
          </p:nvPr>
        </p:nvSpPr>
        <p:spPr/>
        <p:txBody>
          <a:bodyPr/>
          <a:lstStyle/>
          <a:p>
            <a:pPr>
              <a:defRPr/>
            </a:pPr>
            <a:fld id="{B29AA5ED-4303-0044-B791-E746E2B5DCEA}" type="slidenum">
              <a:rPr lang="en-US" smtClean="0"/>
              <a:pPr>
                <a:defRPr/>
              </a:pPr>
              <a:t>7</a:t>
            </a:fld>
            <a:endParaRPr lang="en-US" dirty="0"/>
          </a:p>
        </p:txBody>
      </p:sp>
    </p:spTree>
    <p:extLst>
      <p:ext uri="{BB962C8B-B14F-4D97-AF65-F5344CB8AC3E}">
        <p14:creationId xmlns:p14="http://schemas.microsoft.com/office/powerpoint/2010/main" val="2402637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AC33-86F0-3F40-A681-9BEE9F9C2610}"/>
              </a:ext>
            </a:extLst>
          </p:cNvPr>
          <p:cNvSpPr>
            <a:spLocks noGrp="1"/>
          </p:cNvSpPr>
          <p:nvPr>
            <p:ph type="title"/>
          </p:nvPr>
        </p:nvSpPr>
        <p:spPr>
          <a:xfrm>
            <a:off x="581192" y="729658"/>
            <a:ext cx="11320997" cy="988332"/>
          </a:xfrm>
        </p:spPr>
        <p:txBody>
          <a:bodyPr>
            <a:normAutofit fontScale="90000"/>
          </a:bodyPr>
          <a:lstStyle/>
          <a:p>
            <a:br>
              <a:rPr lang="en-US" dirty="0"/>
            </a:br>
            <a:r>
              <a:rPr lang="en-US" sz="3100" dirty="0"/>
              <a:t>Defining and Evaluating Options </a:t>
            </a:r>
            <a:br>
              <a:rPr lang="en-US" sz="3100" dirty="0"/>
            </a:br>
            <a:r>
              <a:rPr lang="en-US" sz="2700" dirty="0">
                <a:solidFill>
                  <a:srgbClr val="FF9300"/>
                </a:solidFill>
              </a:rPr>
              <a:t>Evaluate/Compare Options</a:t>
            </a:r>
          </a:p>
        </p:txBody>
      </p:sp>
      <p:sp>
        <p:nvSpPr>
          <p:cNvPr id="6" name="Text Placeholder 5">
            <a:extLst>
              <a:ext uri="{FF2B5EF4-FFF2-40B4-BE49-F238E27FC236}">
                <a16:creationId xmlns:a16="http://schemas.microsoft.com/office/drawing/2014/main" id="{97671CB2-9491-114B-A60B-C99023C3594A}"/>
              </a:ext>
            </a:extLst>
          </p:cNvPr>
          <p:cNvSpPr>
            <a:spLocks noGrp="1"/>
          </p:cNvSpPr>
          <p:nvPr>
            <p:ph sz="half" idx="1"/>
          </p:nvPr>
        </p:nvSpPr>
        <p:spPr/>
        <p:txBody>
          <a:bodyPr>
            <a:normAutofit fontScale="92500" lnSpcReduction="10000"/>
          </a:bodyPr>
          <a:lstStyle/>
          <a:p>
            <a:pPr marL="0" indent="0">
              <a:buNone/>
            </a:pPr>
            <a:r>
              <a:rPr lang="en-US" b="1" dirty="0"/>
              <a:t>Evaluate/Compare Options</a:t>
            </a:r>
          </a:p>
          <a:p>
            <a:r>
              <a:rPr lang="en-US" dirty="0">
                <a:solidFill>
                  <a:srgbClr val="FF9300"/>
                </a:solidFill>
              </a:rPr>
              <a:t>Identify Critical Assumptions</a:t>
            </a:r>
          </a:p>
          <a:p>
            <a:r>
              <a:rPr lang="en-US" dirty="0"/>
              <a:t>Identify Decision Criteria you will use to evaluate and compare options. Decision Criteria can include measures that are both; </a:t>
            </a:r>
          </a:p>
          <a:p>
            <a:pPr lvl="1"/>
            <a:r>
              <a:rPr lang="en-US" dirty="0"/>
              <a:t>Qualitative</a:t>
            </a:r>
          </a:p>
          <a:p>
            <a:pPr lvl="1"/>
            <a:r>
              <a:rPr lang="en-US" dirty="0"/>
              <a:t>Quantitative</a:t>
            </a:r>
          </a:p>
          <a:p>
            <a:pPr marL="0" indent="0">
              <a:lnSpc>
                <a:spcPct val="125000"/>
              </a:lnSpc>
              <a:spcBef>
                <a:spcPts val="0"/>
              </a:spcBef>
              <a:spcAft>
                <a:spcPts val="0"/>
              </a:spcAft>
              <a:buNone/>
            </a:pPr>
            <a:r>
              <a:rPr lang="en-US" b="1" dirty="0"/>
              <a:t>Other Considerations</a:t>
            </a:r>
          </a:p>
          <a:p>
            <a:pPr>
              <a:lnSpc>
                <a:spcPct val="125000"/>
              </a:lnSpc>
              <a:spcBef>
                <a:spcPts val="0"/>
              </a:spcBef>
              <a:spcAft>
                <a:spcPts val="0"/>
              </a:spcAft>
            </a:pPr>
            <a:r>
              <a:rPr lang="en-US" dirty="0"/>
              <a:t>Risk(s)</a:t>
            </a:r>
          </a:p>
          <a:p>
            <a:pPr lvl="1">
              <a:lnSpc>
                <a:spcPct val="125000"/>
              </a:lnSpc>
              <a:spcBef>
                <a:spcPts val="0"/>
              </a:spcBef>
              <a:spcAft>
                <a:spcPts val="0"/>
              </a:spcAft>
            </a:pPr>
            <a:r>
              <a:rPr lang="en-US" dirty="0"/>
              <a:t>Of implementation</a:t>
            </a:r>
          </a:p>
          <a:p>
            <a:pPr lvl="1">
              <a:lnSpc>
                <a:spcPct val="125000"/>
              </a:lnSpc>
              <a:spcBef>
                <a:spcPts val="0"/>
              </a:spcBef>
              <a:spcAft>
                <a:spcPts val="0"/>
              </a:spcAft>
            </a:pPr>
            <a:r>
              <a:rPr lang="en-US" dirty="0"/>
              <a:t>Of no action</a:t>
            </a:r>
          </a:p>
          <a:p>
            <a:pPr>
              <a:lnSpc>
                <a:spcPct val="125000"/>
              </a:lnSpc>
              <a:spcBef>
                <a:spcPts val="0"/>
              </a:spcBef>
              <a:spcAft>
                <a:spcPts val="0"/>
              </a:spcAft>
            </a:pPr>
            <a:r>
              <a:rPr lang="en-US" dirty="0"/>
              <a:t>Constraints/Limitations</a:t>
            </a:r>
          </a:p>
        </p:txBody>
      </p:sp>
      <p:sp>
        <p:nvSpPr>
          <p:cNvPr id="9" name="Content Placeholder 8">
            <a:extLst>
              <a:ext uri="{FF2B5EF4-FFF2-40B4-BE49-F238E27FC236}">
                <a16:creationId xmlns:a16="http://schemas.microsoft.com/office/drawing/2014/main" id="{0FAF8764-9B9C-7C40-868E-8DB070C1F6F8}"/>
              </a:ext>
            </a:extLst>
          </p:cNvPr>
          <p:cNvSpPr>
            <a:spLocks noGrp="1"/>
          </p:cNvSpPr>
          <p:nvPr>
            <p:ph sz="half" idx="2"/>
          </p:nvPr>
        </p:nvSpPr>
        <p:spPr>
          <a:solidFill>
            <a:srgbClr val="B2CDE6">
              <a:alpha val="50196"/>
            </a:srgbClr>
          </a:solidFill>
        </p:spPr>
        <p:txBody>
          <a:bodyPr>
            <a:normAutofit fontScale="92500" lnSpcReduction="10000"/>
          </a:bodyPr>
          <a:lstStyle/>
          <a:p>
            <a:pPr marL="0" indent="0">
              <a:buNone/>
            </a:pPr>
            <a:r>
              <a:rPr lang="en-US" b="1" dirty="0"/>
              <a:t>Examples of Critical Assumptions</a:t>
            </a:r>
          </a:p>
          <a:p>
            <a:r>
              <a:rPr lang="en-US" dirty="0"/>
              <a:t>Personnel have skills and abilities to learn new technology</a:t>
            </a:r>
          </a:p>
          <a:p>
            <a:r>
              <a:rPr lang="en-US" dirty="0"/>
              <a:t>Equipment is available for hands on training and practice</a:t>
            </a:r>
          </a:p>
          <a:p>
            <a:r>
              <a:rPr lang="en-US" dirty="0"/>
              <a:t>Customers are willing to use new service?</a:t>
            </a:r>
          </a:p>
          <a:p>
            <a:pPr marL="0" indent="0">
              <a:lnSpc>
                <a:spcPct val="125000"/>
              </a:lnSpc>
              <a:spcBef>
                <a:spcPts val="0"/>
              </a:spcBef>
              <a:spcAft>
                <a:spcPts val="0"/>
              </a:spcAft>
              <a:buNone/>
            </a:pPr>
            <a:endParaRPr lang="en-US" dirty="0"/>
          </a:p>
        </p:txBody>
      </p:sp>
      <p:sp>
        <p:nvSpPr>
          <p:cNvPr id="10" name="Slide Number Placeholder 9">
            <a:extLst>
              <a:ext uri="{FF2B5EF4-FFF2-40B4-BE49-F238E27FC236}">
                <a16:creationId xmlns:a16="http://schemas.microsoft.com/office/drawing/2014/main" id="{3C6A66B5-C0E5-2F4E-9929-36C45C99AABE}"/>
              </a:ext>
            </a:extLst>
          </p:cNvPr>
          <p:cNvSpPr>
            <a:spLocks noGrp="1"/>
          </p:cNvSpPr>
          <p:nvPr>
            <p:ph type="sldNum" sz="quarter" idx="12"/>
          </p:nvPr>
        </p:nvSpPr>
        <p:spPr/>
        <p:txBody>
          <a:bodyPr/>
          <a:lstStyle/>
          <a:p>
            <a:pPr>
              <a:defRPr/>
            </a:pPr>
            <a:fld id="{B29AA5ED-4303-0044-B791-E746E2B5DCEA}" type="slidenum">
              <a:rPr lang="en-US" smtClean="0"/>
              <a:pPr>
                <a:defRPr/>
              </a:pPr>
              <a:t>8</a:t>
            </a:fld>
            <a:endParaRPr lang="en-US" dirty="0"/>
          </a:p>
        </p:txBody>
      </p:sp>
    </p:spTree>
    <p:extLst>
      <p:ext uri="{BB962C8B-B14F-4D97-AF65-F5344CB8AC3E}">
        <p14:creationId xmlns:p14="http://schemas.microsoft.com/office/powerpoint/2010/main" val="3663645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AC33-86F0-3F40-A681-9BEE9F9C2610}"/>
              </a:ext>
            </a:extLst>
          </p:cNvPr>
          <p:cNvSpPr>
            <a:spLocks noGrp="1"/>
          </p:cNvSpPr>
          <p:nvPr>
            <p:ph type="title"/>
          </p:nvPr>
        </p:nvSpPr>
        <p:spPr/>
        <p:txBody>
          <a:bodyPr>
            <a:normAutofit fontScale="90000"/>
          </a:bodyPr>
          <a:lstStyle/>
          <a:p>
            <a:br>
              <a:rPr lang="en-US" dirty="0"/>
            </a:br>
            <a:r>
              <a:rPr lang="en-US" sz="3100" dirty="0"/>
              <a:t>Defining and Evaluating Options</a:t>
            </a:r>
            <a:br>
              <a:rPr lang="en-US" sz="2400" dirty="0"/>
            </a:br>
            <a:r>
              <a:rPr lang="en-US" sz="2700" dirty="0">
                <a:solidFill>
                  <a:srgbClr val="FF9300"/>
                </a:solidFill>
              </a:rPr>
              <a:t>Decision Criteria</a:t>
            </a:r>
          </a:p>
        </p:txBody>
      </p:sp>
      <p:sp>
        <p:nvSpPr>
          <p:cNvPr id="6" name="Text Placeholder 5">
            <a:extLst>
              <a:ext uri="{FF2B5EF4-FFF2-40B4-BE49-F238E27FC236}">
                <a16:creationId xmlns:a16="http://schemas.microsoft.com/office/drawing/2014/main" id="{97671CB2-9491-114B-A60B-C99023C3594A}"/>
              </a:ext>
            </a:extLst>
          </p:cNvPr>
          <p:cNvSpPr>
            <a:spLocks noGrp="1"/>
          </p:cNvSpPr>
          <p:nvPr>
            <p:ph sz="half" idx="1"/>
          </p:nvPr>
        </p:nvSpPr>
        <p:spPr/>
        <p:txBody>
          <a:bodyPr>
            <a:normAutofit fontScale="92500" lnSpcReduction="20000"/>
          </a:bodyPr>
          <a:lstStyle/>
          <a:p>
            <a:pPr marL="0" indent="0">
              <a:buNone/>
            </a:pPr>
            <a:r>
              <a:rPr lang="en-US" b="1" dirty="0"/>
              <a:t>Developing Decision Criteria</a:t>
            </a:r>
          </a:p>
          <a:p>
            <a:pPr marL="0" indent="0">
              <a:buNone/>
            </a:pPr>
            <a:r>
              <a:rPr lang="en-US" sz="1700" dirty="0"/>
              <a:t>Each Business Case requires decision criteria specific to the problem being solved. Some criteria you may consider are Financial, Operational, Customer Impact, and Benefits. Here are examples from each category; </a:t>
            </a:r>
          </a:p>
          <a:p>
            <a:r>
              <a:rPr lang="en-US" sz="1700" b="1" dirty="0"/>
              <a:t>Financial Analysis</a:t>
            </a:r>
          </a:p>
          <a:p>
            <a:pPr lvl="1"/>
            <a:r>
              <a:rPr lang="en-US" sz="1700" dirty="0"/>
              <a:t>Costs/benefits for each option including no-action</a:t>
            </a:r>
          </a:p>
          <a:p>
            <a:pPr lvl="1"/>
            <a:r>
              <a:rPr lang="en-US" sz="1700" dirty="0"/>
              <a:t>Consider every associated cost</a:t>
            </a:r>
          </a:p>
          <a:p>
            <a:pPr lvl="1"/>
            <a:r>
              <a:rPr lang="en-US" sz="1700" dirty="0"/>
              <a:t>Ensure affordability</a:t>
            </a:r>
          </a:p>
          <a:p>
            <a:pPr lvl="1"/>
            <a:r>
              <a:rPr lang="en-US" sz="1700" dirty="0"/>
              <a:t>Project ROI</a:t>
            </a:r>
          </a:p>
          <a:p>
            <a:pPr lvl="1"/>
            <a:r>
              <a:rPr lang="en-US" sz="1700" dirty="0"/>
              <a:t>Identify predicted budget and cash flow implications</a:t>
            </a:r>
          </a:p>
          <a:p>
            <a:pPr lvl="1"/>
            <a:r>
              <a:rPr lang="en-US" sz="1700" dirty="0"/>
              <a:t>Degree of confide</a:t>
            </a:r>
          </a:p>
        </p:txBody>
      </p:sp>
      <p:sp>
        <p:nvSpPr>
          <p:cNvPr id="3" name="Content Placeholder 2">
            <a:extLst>
              <a:ext uri="{FF2B5EF4-FFF2-40B4-BE49-F238E27FC236}">
                <a16:creationId xmlns:a16="http://schemas.microsoft.com/office/drawing/2014/main" id="{4F2079C3-9D95-514D-B0B0-B46A0C89136C}"/>
              </a:ext>
            </a:extLst>
          </p:cNvPr>
          <p:cNvSpPr>
            <a:spLocks noGrp="1"/>
          </p:cNvSpPr>
          <p:nvPr>
            <p:ph sz="half" idx="2"/>
          </p:nvPr>
        </p:nvSpPr>
        <p:spPr>
          <a:xfrm>
            <a:off x="6214953" y="1882167"/>
            <a:ext cx="5530960" cy="4975833"/>
          </a:xfrm>
        </p:spPr>
        <p:txBody>
          <a:bodyPr>
            <a:noAutofit/>
          </a:bodyPr>
          <a:lstStyle/>
          <a:p>
            <a:r>
              <a:rPr lang="en-US" sz="1600" b="1" dirty="0"/>
              <a:t>Operational Analysis</a:t>
            </a:r>
          </a:p>
          <a:p>
            <a:pPr lvl="1">
              <a:spcAft>
                <a:spcPts val="400"/>
              </a:spcAft>
            </a:pPr>
            <a:r>
              <a:rPr lang="en-US" dirty="0"/>
              <a:t>Industry/Regulatory Standards</a:t>
            </a:r>
          </a:p>
          <a:p>
            <a:pPr lvl="1">
              <a:spcAft>
                <a:spcPts val="400"/>
              </a:spcAft>
            </a:pPr>
            <a:r>
              <a:rPr lang="en-US" dirty="0"/>
              <a:t>Consistency with existing infrastructure/equipment</a:t>
            </a:r>
          </a:p>
          <a:p>
            <a:pPr lvl="1">
              <a:spcAft>
                <a:spcPts val="400"/>
              </a:spcAft>
            </a:pPr>
            <a:r>
              <a:rPr lang="en-US" dirty="0"/>
              <a:t>Personnel</a:t>
            </a:r>
          </a:p>
          <a:p>
            <a:pPr>
              <a:spcBef>
                <a:spcPts val="600"/>
              </a:spcBef>
              <a:spcAft>
                <a:spcPts val="400"/>
              </a:spcAft>
            </a:pPr>
            <a:r>
              <a:rPr lang="en-US" sz="1600" b="1" dirty="0"/>
              <a:t>Customer Impact Analysis</a:t>
            </a:r>
          </a:p>
          <a:p>
            <a:pPr lvl="1">
              <a:spcAft>
                <a:spcPts val="400"/>
              </a:spcAft>
            </a:pPr>
            <a:r>
              <a:rPr lang="en-US" dirty="0"/>
              <a:t>Ease of use</a:t>
            </a:r>
          </a:p>
          <a:p>
            <a:pPr lvl="1">
              <a:spcAft>
                <a:spcPts val="400"/>
              </a:spcAft>
            </a:pPr>
            <a:r>
              <a:rPr lang="en-US" dirty="0"/>
              <a:t>Familiarity</a:t>
            </a:r>
          </a:p>
          <a:p>
            <a:pPr lvl="1">
              <a:spcAft>
                <a:spcPts val="400"/>
              </a:spcAft>
            </a:pPr>
            <a:r>
              <a:rPr lang="en-US" dirty="0"/>
              <a:t>Cost to use</a:t>
            </a:r>
          </a:p>
          <a:p>
            <a:pPr lvl="1">
              <a:spcAft>
                <a:spcPts val="400"/>
              </a:spcAft>
            </a:pPr>
            <a:r>
              <a:rPr lang="en-US" dirty="0"/>
              <a:t>Impact to current system</a:t>
            </a:r>
          </a:p>
          <a:p>
            <a:pPr>
              <a:spcBef>
                <a:spcPts val="600"/>
              </a:spcBef>
              <a:spcAft>
                <a:spcPts val="400"/>
              </a:spcAft>
            </a:pPr>
            <a:r>
              <a:rPr lang="en-US" sz="1600" b="1" dirty="0"/>
              <a:t>Benefits</a:t>
            </a:r>
          </a:p>
          <a:p>
            <a:pPr lvl="1">
              <a:spcAft>
                <a:spcPts val="400"/>
              </a:spcAft>
            </a:pPr>
            <a:r>
              <a:rPr lang="en-US" dirty="0"/>
              <a:t>External Public Relations</a:t>
            </a:r>
          </a:p>
          <a:p>
            <a:pPr lvl="1">
              <a:spcAft>
                <a:spcPts val="400"/>
              </a:spcAft>
            </a:pPr>
            <a:r>
              <a:rPr lang="en-US" dirty="0"/>
              <a:t>Long Term</a:t>
            </a:r>
            <a:endParaRPr lang="en-US" b="1" dirty="0"/>
          </a:p>
        </p:txBody>
      </p:sp>
      <p:sp>
        <p:nvSpPr>
          <p:cNvPr id="8" name="Slide Number Placeholder 7">
            <a:extLst>
              <a:ext uri="{FF2B5EF4-FFF2-40B4-BE49-F238E27FC236}">
                <a16:creationId xmlns:a16="http://schemas.microsoft.com/office/drawing/2014/main" id="{C26C6C14-B734-7348-8BD9-58AC624F1184}"/>
              </a:ext>
            </a:extLst>
          </p:cNvPr>
          <p:cNvSpPr>
            <a:spLocks noGrp="1"/>
          </p:cNvSpPr>
          <p:nvPr>
            <p:ph type="sldNum" sz="quarter" idx="12"/>
          </p:nvPr>
        </p:nvSpPr>
        <p:spPr/>
        <p:txBody>
          <a:bodyPr/>
          <a:lstStyle/>
          <a:p>
            <a:pPr>
              <a:defRPr/>
            </a:pPr>
            <a:fld id="{B29AA5ED-4303-0044-B791-E746E2B5DCEA}" type="slidenum">
              <a:rPr lang="en-US" smtClean="0"/>
              <a:pPr>
                <a:defRPr/>
              </a:pPr>
              <a:t>9</a:t>
            </a:fld>
            <a:endParaRPr lang="en-US" dirty="0"/>
          </a:p>
        </p:txBody>
      </p:sp>
    </p:spTree>
    <p:extLst>
      <p:ext uri="{BB962C8B-B14F-4D97-AF65-F5344CB8AC3E}">
        <p14:creationId xmlns:p14="http://schemas.microsoft.com/office/powerpoint/2010/main" val="3820016545"/>
      </p:ext>
    </p:extLst>
  </p:cSld>
  <p:clrMapOvr>
    <a:masterClrMapping/>
  </p:clrMapOvr>
</p:sld>
</file>

<file path=ppt/theme/theme1.xml><?xml version="1.0" encoding="utf-8"?>
<a:theme xmlns:a="http://schemas.openxmlformats.org/drawingml/2006/main" name="Dividend">
  <a:themeElements>
    <a:clrScheme name="Eno_Brand">
      <a:dk1>
        <a:srgbClr val="0060B1"/>
      </a:dk1>
      <a:lt1>
        <a:srgbClr val="FFFFFF"/>
      </a:lt1>
      <a:dk2>
        <a:srgbClr val="00325C"/>
      </a:dk2>
      <a:lt2>
        <a:srgbClr val="D5D9DD"/>
      </a:lt2>
      <a:accent1>
        <a:srgbClr val="0060B1"/>
      </a:accent1>
      <a:accent2>
        <a:srgbClr val="00325C"/>
      </a:accent2>
      <a:accent3>
        <a:srgbClr val="B2CDE6"/>
      </a:accent3>
      <a:accent4>
        <a:srgbClr val="D5D9DD"/>
      </a:accent4>
      <a:accent5>
        <a:srgbClr val="E29324"/>
      </a:accent5>
      <a:accent6>
        <a:srgbClr val="009E60"/>
      </a:accent6>
      <a:hlink>
        <a:srgbClr val="0068C2"/>
      </a:hlink>
      <a:folHlink>
        <a:srgbClr val="F8A229"/>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EnoMAX_PPT_Template" id="{DC1948C6-E3DA-3D40-A1B0-9CCCAB9F2FB9}" vid="{46BE9C1F-CA4B-174C-861F-8DC8D99CB9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8962</TotalTime>
  <Words>1980</Words>
  <Application>Microsoft Macintosh PowerPoint</Application>
  <PresentationFormat>Widescreen</PresentationFormat>
  <Paragraphs>274</Paragraphs>
  <Slides>20</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Black</vt:lpstr>
      <vt:lpstr>Arial Narrow</vt:lpstr>
      <vt:lpstr>Calibri</vt:lpstr>
      <vt:lpstr>Century Gothic</vt:lpstr>
      <vt:lpstr>Palatino Linotype</vt:lpstr>
      <vt:lpstr>Wingdings 2</vt:lpstr>
      <vt:lpstr>Dividend</vt:lpstr>
      <vt:lpstr>Business Case Training</vt:lpstr>
      <vt:lpstr>Progress and Frequently Asked Questions</vt:lpstr>
      <vt:lpstr>Guidelines for a Successful Business CASE  Business CASE Timeline</vt:lpstr>
      <vt:lpstr>Business Project Worksheet Evaluation of Options</vt:lpstr>
      <vt:lpstr>Defining and Evaluating Options</vt:lpstr>
      <vt:lpstr>Evaluation of Options </vt:lpstr>
      <vt:lpstr>Evaluation of Options </vt:lpstr>
      <vt:lpstr> Defining and Evaluating Options  Evaluate/Compare Options</vt:lpstr>
      <vt:lpstr> Defining and Evaluating Options Decision Criteria</vt:lpstr>
      <vt:lpstr>Defining and Evaluating Options </vt:lpstr>
      <vt:lpstr>Defining and Evaluating Options </vt:lpstr>
      <vt:lpstr>Defining and Evaluating Options Final Recommendation</vt:lpstr>
      <vt:lpstr>Progress and Frequently Asked Questions</vt:lpstr>
      <vt:lpstr>Guidelines for a Successful Business CASE  Business CASE Timeline</vt:lpstr>
      <vt:lpstr>Business Pitch Simulation Guidelines</vt:lpstr>
      <vt:lpstr>Business Pitch </vt:lpstr>
      <vt:lpstr>  Business CASE Pitch EnoMAX  SimulAtion</vt:lpstr>
      <vt:lpstr>Giving Feedback</vt:lpstr>
      <vt:lpstr>Giving and Receiving Feedback </vt:lpstr>
      <vt:lpstr>Giving and Receiving Feedback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Case Training</dc:title>
  <dc:creator>delanaglenn@gmail.com</dc:creator>
  <cp:lastModifiedBy>delanaglenn@gmail.com</cp:lastModifiedBy>
  <cp:revision>77</cp:revision>
  <cp:lastPrinted>2019-03-17T06:46:58Z</cp:lastPrinted>
  <dcterms:created xsi:type="dcterms:W3CDTF">2019-03-04T16:09:08Z</dcterms:created>
  <dcterms:modified xsi:type="dcterms:W3CDTF">2019-08-07T20:37:09Z</dcterms:modified>
</cp:coreProperties>
</file>