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32"/>
  </p:notesMasterIdLst>
  <p:sldIdLst>
    <p:sldId id="256" r:id="rId2"/>
    <p:sldId id="265" r:id="rId3"/>
    <p:sldId id="262" r:id="rId4"/>
    <p:sldId id="266" r:id="rId5"/>
    <p:sldId id="267" r:id="rId6"/>
    <p:sldId id="268" r:id="rId7"/>
    <p:sldId id="319" r:id="rId8"/>
    <p:sldId id="271" r:id="rId9"/>
    <p:sldId id="282" r:id="rId10"/>
    <p:sldId id="283" r:id="rId11"/>
    <p:sldId id="306" r:id="rId12"/>
    <p:sldId id="307" r:id="rId13"/>
    <p:sldId id="295" r:id="rId14"/>
    <p:sldId id="308" r:id="rId15"/>
    <p:sldId id="309" r:id="rId16"/>
    <p:sldId id="291" r:id="rId17"/>
    <p:sldId id="292" r:id="rId18"/>
    <p:sldId id="288" r:id="rId19"/>
    <p:sldId id="310" r:id="rId20"/>
    <p:sldId id="293" r:id="rId21"/>
    <p:sldId id="289" r:id="rId22"/>
    <p:sldId id="294" r:id="rId23"/>
    <p:sldId id="311" r:id="rId24"/>
    <p:sldId id="322" r:id="rId25"/>
    <p:sldId id="317" r:id="rId26"/>
    <p:sldId id="277" r:id="rId27"/>
    <p:sldId id="278" r:id="rId28"/>
    <p:sldId id="312" r:id="rId29"/>
    <p:sldId id="287" r:id="rId30"/>
    <p:sldId id="313" r:id="rId3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58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B2CDE6"/>
    <a:srgbClr val="009051"/>
    <a:srgbClr val="F3D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8"/>
    <p:restoredTop sz="86429"/>
  </p:normalViewPr>
  <p:slideViewPr>
    <p:cSldViewPr snapToGrid="0" snapToObjects="1">
      <p:cViewPr varScale="1">
        <p:scale>
          <a:sx n="82" d="100"/>
          <a:sy n="82" d="100"/>
        </p:scale>
        <p:origin x="624" y="168"/>
      </p:cViewPr>
      <p:guideLst>
        <p:guide orient="horz" pos="2664"/>
        <p:guide pos="5856"/>
      </p:guideLst>
    </p:cSldViewPr>
  </p:slideViewPr>
  <p:outlineViewPr>
    <p:cViewPr>
      <p:scale>
        <a:sx n="33" d="100"/>
        <a:sy n="33" d="100"/>
      </p:scale>
      <p:origin x="0" y="-5168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10" d="100"/>
          <a:sy n="110" d="100"/>
        </p:scale>
        <p:origin x="5312"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1857A-2943-2445-AC4D-AFD9854632D3}" type="doc">
      <dgm:prSet loTypeId="urn:microsoft.com/office/officeart/2005/8/layout/arrow2" loCatId="" qsTypeId="urn:microsoft.com/office/officeart/2005/8/quickstyle/simple1" qsCatId="simple" csTypeId="urn:microsoft.com/office/officeart/2005/8/colors/accent5_2" csCatId="accent5" phldr="1"/>
      <dgm:spPr/>
    </dgm:pt>
    <dgm:pt modelId="{4011739A-1CBF-1745-95C4-2102F194BCED}">
      <dgm:prSet phldrT="[Text]" custT="1"/>
      <dgm:spPr/>
      <dgm:t>
        <a:bodyPr/>
        <a:lstStyle/>
        <a:p>
          <a:r>
            <a:rPr lang="en-US" sz="1000" b="1" dirty="0">
              <a:latin typeface="+mj-lt"/>
            </a:rPr>
            <a:t>Business Case Research and Analysis</a:t>
          </a:r>
        </a:p>
      </dgm:t>
    </dgm:pt>
    <dgm:pt modelId="{287A8755-5561-424F-AB4C-2E34B8EC9708}" type="parTrans" cxnId="{E5FD765E-0707-0A4C-A40A-AB90B387E7EB}">
      <dgm:prSet/>
      <dgm:spPr/>
      <dgm:t>
        <a:bodyPr/>
        <a:lstStyle/>
        <a:p>
          <a:endParaRPr lang="en-US"/>
        </a:p>
      </dgm:t>
    </dgm:pt>
    <dgm:pt modelId="{157FCF4D-2994-7941-AB0B-2D9DAF1F7806}" type="sibTrans" cxnId="{E5FD765E-0707-0A4C-A40A-AB90B387E7EB}">
      <dgm:prSet/>
      <dgm:spPr/>
      <dgm:t>
        <a:bodyPr/>
        <a:lstStyle/>
        <a:p>
          <a:endParaRPr lang="en-US"/>
        </a:p>
      </dgm:t>
    </dgm:pt>
    <dgm:pt modelId="{B7B43FE3-EFE6-5147-B458-33011FB7A77F}">
      <dgm:prSet phldrT="[Text]" custT="1"/>
      <dgm:spPr/>
      <dgm:t>
        <a:bodyPr/>
        <a:lstStyle/>
        <a:p>
          <a:r>
            <a:rPr lang="en-US" sz="1000" b="1" dirty="0">
              <a:latin typeface="+mj-lt"/>
            </a:rPr>
            <a:t>Prepare Business Case Document</a:t>
          </a:r>
        </a:p>
      </dgm:t>
    </dgm:pt>
    <dgm:pt modelId="{B615BF70-474A-A341-B07D-5D5CB627063D}" type="parTrans" cxnId="{4C98AA86-7F0B-9C42-8EED-C81CED9810BC}">
      <dgm:prSet/>
      <dgm:spPr/>
      <dgm:t>
        <a:bodyPr/>
        <a:lstStyle/>
        <a:p>
          <a:endParaRPr lang="en-US"/>
        </a:p>
      </dgm:t>
    </dgm:pt>
    <dgm:pt modelId="{807C3D34-E611-4146-8AA1-7914ADDA5E5E}" type="sibTrans" cxnId="{4C98AA86-7F0B-9C42-8EED-C81CED9810BC}">
      <dgm:prSet/>
      <dgm:spPr/>
      <dgm:t>
        <a:bodyPr/>
        <a:lstStyle/>
        <a:p>
          <a:endParaRPr lang="en-US"/>
        </a:p>
      </dgm:t>
    </dgm:pt>
    <dgm:pt modelId="{6FC1C67C-8514-294A-B0AD-4B3884519EEA}">
      <dgm:prSet phldrT="[Text]" custT="1"/>
      <dgm:spPr/>
      <dgm:t>
        <a:bodyPr/>
        <a:lstStyle/>
        <a:p>
          <a:r>
            <a:rPr lang="en-US" sz="1000" b="1" dirty="0">
              <a:latin typeface="+mj-lt"/>
            </a:rPr>
            <a:t>Business Pitch</a:t>
          </a:r>
        </a:p>
      </dgm:t>
    </dgm:pt>
    <dgm:pt modelId="{9F340172-AB25-8E4E-8275-EC343D83105D}" type="parTrans" cxnId="{44D20FF9-FBA5-424C-91B9-22EBC0578422}">
      <dgm:prSet/>
      <dgm:spPr/>
      <dgm:t>
        <a:bodyPr/>
        <a:lstStyle/>
        <a:p>
          <a:endParaRPr lang="en-US"/>
        </a:p>
      </dgm:t>
    </dgm:pt>
    <dgm:pt modelId="{45E45FEA-8012-A64F-8F94-5F03591A3C13}" type="sibTrans" cxnId="{44D20FF9-FBA5-424C-91B9-22EBC0578422}">
      <dgm:prSet/>
      <dgm:spPr/>
      <dgm:t>
        <a:bodyPr/>
        <a:lstStyle/>
        <a:p>
          <a:endParaRPr lang="en-US"/>
        </a:p>
      </dgm:t>
    </dgm:pt>
    <dgm:pt modelId="{8B264BD5-DBD9-5D45-B27F-45E363B260DB}">
      <dgm:prSet phldrT="[Text]" custT="1"/>
      <dgm:spPr/>
      <dgm:t>
        <a:bodyPr/>
        <a:lstStyle/>
        <a:p>
          <a:r>
            <a:rPr lang="en-US" sz="1000" b="1" dirty="0">
              <a:latin typeface="+mj-lt"/>
            </a:rPr>
            <a:t>Executive Greenlight</a:t>
          </a:r>
        </a:p>
      </dgm:t>
    </dgm:pt>
    <dgm:pt modelId="{7EB12983-3AE4-AC44-832E-C4076A13D5F4}" type="parTrans" cxnId="{9BEDA9BF-D0E1-CC4E-8352-CBC99993C253}">
      <dgm:prSet/>
      <dgm:spPr/>
      <dgm:t>
        <a:bodyPr/>
        <a:lstStyle/>
        <a:p>
          <a:endParaRPr lang="en-US"/>
        </a:p>
      </dgm:t>
    </dgm:pt>
    <dgm:pt modelId="{473DB719-0CF6-2447-909E-2268C7452FD6}" type="sibTrans" cxnId="{9BEDA9BF-D0E1-CC4E-8352-CBC99993C253}">
      <dgm:prSet/>
      <dgm:spPr/>
      <dgm:t>
        <a:bodyPr/>
        <a:lstStyle/>
        <a:p>
          <a:endParaRPr lang="en-US"/>
        </a:p>
      </dgm:t>
    </dgm:pt>
    <dgm:pt modelId="{6C5919D2-209A-AF44-BA90-A87907F9C64A}">
      <dgm:prSet phldrT="[Text]" custT="1"/>
      <dgm:spPr/>
      <dgm:t>
        <a:bodyPr/>
        <a:lstStyle/>
        <a:p>
          <a:r>
            <a:rPr lang="en-US" sz="1000" b="1" dirty="0">
              <a:latin typeface="+mj-lt"/>
            </a:rPr>
            <a:t>Project Implementation</a:t>
          </a:r>
        </a:p>
        <a:p>
          <a:endParaRPr lang="en-US" sz="800" dirty="0"/>
        </a:p>
      </dgm:t>
    </dgm:pt>
    <dgm:pt modelId="{08D8D3D4-542A-A941-9E95-FB6A277F1B24}" type="parTrans" cxnId="{7747A7C9-61FE-8F4D-86D9-7E04145747C5}">
      <dgm:prSet/>
      <dgm:spPr/>
      <dgm:t>
        <a:bodyPr/>
        <a:lstStyle/>
        <a:p>
          <a:endParaRPr lang="en-US"/>
        </a:p>
      </dgm:t>
    </dgm:pt>
    <dgm:pt modelId="{ABCD0F71-E2DA-844A-97D3-A78771C864E3}" type="sibTrans" cxnId="{7747A7C9-61FE-8F4D-86D9-7E04145747C5}">
      <dgm:prSet/>
      <dgm:spPr/>
      <dgm:t>
        <a:bodyPr/>
        <a:lstStyle/>
        <a:p>
          <a:endParaRPr lang="en-US"/>
        </a:p>
      </dgm:t>
    </dgm:pt>
    <dgm:pt modelId="{8EBD5F4E-A45E-0747-8F9C-E8247036A56D}" type="pres">
      <dgm:prSet presAssocID="{1EA1857A-2943-2445-AC4D-AFD9854632D3}" presName="arrowDiagram" presStyleCnt="0">
        <dgm:presLayoutVars>
          <dgm:chMax val="5"/>
          <dgm:dir/>
          <dgm:resizeHandles val="exact"/>
        </dgm:presLayoutVars>
      </dgm:prSet>
      <dgm:spPr/>
    </dgm:pt>
    <dgm:pt modelId="{10EE3667-BBD0-0646-9670-E1DEEF3F9F1A}" type="pres">
      <dgm:prSet presAssocID="{1EA1857A-2943-2445-AC4D-AFD9854632D3}" presName="arrow" presStyleLbl="bgShp" presStyleIdx="0" presStyleCnt="1"/>
      <dgm:spPr/>
    </dgm:pt>
    <dgm:pt modelId="{EA961477-E62C-7B42-B918-B91AE3F6E4DF}" type="pres">
      <dgm:prSet presAssocID="{1EA1857A-2943-2445-AC4D-AFD9854632D3}" presName="arrowDiagram5" presStyleCnt="0"/>
      <dgm:spPr/>
    </dgm:pt>
    <dgm:pt modelId="{63B93511-9B24-9C47-95DE-6B10F9520931}" type="pres">
      <dgm:prSet presAssocID="{4011739A-1CBF-1745-95C4-2102F194BCED}" presName="bullet5a" presStyleLbl="node1" presStyleIdx="0" presStyleCnt="5"/>
      <dgm:spPr/>
    </dgm:pt>
    <dgm:pt modelId="{7C2EE282-F63B-464A-9987-86808B872586}" type="pres">
      <dgm:prSet presAssocID="{4011739A-1CBF-1745-95C4-2102F194BCED}" presName="textBox5a" presStyleLbl="revTx" presStyleIdx="0" presStyleCnt="5">
        <dgm:presLayoutVars>
          <dgm:bulletEnabled val="1"/>
        </dgm:presLayoutVars>
      </dgm:prSet>
      <dgm:spPr/>
    </dgm:pt>
    <dgm:pt modelId="{B87BE767-FD39-934E-99EF-F6F3C5526D2D}" type="pres">
      <dgm:prSet presAssocID="{B7B43FE3-EFE6-5147-B458-33011FB7A77F}" presName="bullet5b" presStyleLbl="node1" presStyleIdx="1" presStyleCnt="5"/>
      <dgm:spPr/>
    </dgm:pt>
    <dgm:pt modelId="{B88A3843-9678-1143-A053-3D57C6CE6A91}" type="pres">
      <dgm:prSet presAssocID="{B7B43FE3-EFE6-5147-B458-33011FB7A77F}" presName="textBox5b" presStyleLbl="revTx" presStyleIdx="1" presStyleCnt="5">
        <dgm:presLayoutVars>
          <dgm:bulletEnabled val="1"/>
        </dgm:presLayoutVars>
      </dgm:prSet>
      <dgm:spPr/>
    </dgm:pt>
    <dgm:pt modelId="{1D6E79D6-A453-5843-A52E-2C89ACE55709}" type="pres">
      <dgm:prSet presAssocID="{6FC1C67C-8514-294A-B0AD-4B3884519EEA}" presName="bullet5c" presStyleLbl="node1" presStyleIdx="2" presStyleCnt="5"/>
      <dgm:spPr/>
    </dgm:pt>
    <dgm:pt modelId="{54EE6A04-AB11-2344-94CC-E29FB5BB4BC4}" type="pres">
      <dgm:prSet presAssocID="{6FC1C67C-8514-294A-B0AD-4B3884519EEA}" presName="textBox5c" presStyleLbl="revTx" presStyleIdx="2" presStyleCnt="5">
        <dgm:presLayoutVars>
          <dgm:bulletEnabled val="1"/>
        </dgm:presLayoutVars>
      </dgm:prSet>
      <dgm:spPr/>
    </dgm:pt>
    <dgm:pt modelId="{EC85C038-196F-5745-B516-CCD2C3EDC214}" type="pres">
      <dgm:prSet presAssocID="{8B264BD5-DBD9-5D45-B27F-45E363B260DB}" presName="bullet5d" presStyleLbl="node1" presStyleIdx="3" presStyleCnt="5"/>
      <dgm:spPr/>
    </dgm:pt>
    <dgm:pt modelId="{C4626A96-8120-5D47-8205-2C362391037F}" type="pres">
      <dgm:prSet presAssocID="{8B264BD5-DBD9-5D45-B27F-45E363B260DB}" presName="textBox5d" presStyleLbl="revTx" presStyleIdx="3" presStyleCnt="5">
        <dgm:presLayoutVars>
          <dgm:bulletEnabled val="1"/>
        </dgm:presLayoutVars>
      </dgm:prSet>
      <dgm:spPr/>
    </dgm:pt>
    <dgm:pt modelId="{DEA39B48-42DE-6648-AB7F-4A1F22B1552D}" type="pres">
      <dgm:prSet presAssocID="{6C5919D2-209A-AF44-BA90-A87907F9C64A}" presName="bullet5e" presStyleLbl="node1" presStyleIdx="4" presStyleCnt="5"/>
      <dgm:spPr/>
    </dgm:pt>
    <dgm:pt modelId="{5E8C357A-FB10-F24E-913B-AE0D8AE1FBAB}" type="pres">
      <dgm:prSet presAssocID="{6C5919D2-209A-AF44-BA90-A87907F9C64A}" presName="textBox5e" presStyleLbl="revTx" presStyleIdx="4" presStyleCnt="5" custScaleX="123275">
        <dgm:presLayoutVars>
          <dgm:bulletEnabled val="1"/>
        </dgm:presLayoutVars>
      </dgm:prSet>
      <dgm:spPr/>
    </dgm:pt>
  </dgm:ptLst>
  <dgm:cxnLst>
    <dgm:cxn modelId="{01C79502-5968-174D-94B9-C085241CB7A6}" type="presOf" srcId="{8B264BD5-DBD9-5D45-B27F-45E363B260DB}" destId="{C4626A96-8120-5D47-8205-2C362391037F}" srcOrd="0" destOrd="0" presId="urn:microsoft.com/office/officeart/2005/8/layout/arrow2"/>
    <dgm:cxn modelId="{E5FD765E-0707-0A4C-A40A-AB90B387E7EB}" srcId="{1EA1857A-2943-2445-AC4D-AFD9854632D3}" destId="{4011739A-1CBF-1745-95C4-2102F194BCED}" srcOrd="0" destOrd="0" parTransId="{287A8755-5561-424F-AB4C-2E34B8EC9708}" sibTransId="{157FCF4D-2994-7941-AB0B-2D9DAF1F7806}"/>
    <dgm:cxn modelId="{4C98AA86-7F0B-9C42-8EED-C81CED9810BC}" srcId="{1EA1857A-2943-2445-AC4D-AFD9854632D3}" destId="{B7B43FE3-EFE6-5147-B458-33011FB7A77F}" srcOrd="1" destOrd="0" parTransId="{B615BF70-474A-A341-B07D-5D5CB627063D}" sibTransId="{807C3D34-E611-4146-8AA1-7914ADDA5E5E}"/>
    <dgm:cxn modelId="{CF4F718D-E5B2-A949-85F8-F55DAD078F04}" type="presOf" srcId="{6FC1C67C-8514-294A-B0AD-4B3884519EEA}" destId="{54EE6A04-AB11-2344-94CC-E29FB5BB4BC4}" srcOrd="0" destOrd="0" presId="urn:microsoft.com/office/officeart/2005/8/layout/arrow2"/>
    <dgm:cxn modelId="{9BEDA9BF-D0E1-CC4E-8352-CBC99993C253}" srcId="{1EA1857A-2943-2445-AC4D-AFD9854632D3}" destId="{8B264BD5-DBD9-5D45-B27F-45E363B260DB}" srcOrd="3" destOrd="0" parTransId="{7EB12983-3AE4-AC44-832E-C4076A13D5F4}" sibTransId="{473DB719-0CF6-2447-909E-2268C7452FD6}"/>
    <dgm:cxn modelId="{7747A7C9-61FE-8F4D-86D9-7E04145747C5}" srcId="{1EA1857A-2943-2445-AC4D-AFD9854632D3}" destId="{6C5919D2-209A-AF44-BA90-A87907F9C64A}" srcOrd="4" destOrd="0" parTransId="{08D8D3D4-542A-A941-9E95-FB6A277F1B24}" sibTransId="{ABCD0F71-E2DA-844A-97D3-A78771C864E3}"/>
    <dgm:cxn modelId="{54787BE3-0A20-514D-AE4F-BC5B27E9705F}" type="presOf" srcId="{6C5919D2-209A-AF44-BA90-A87907F9C64A}" destId="{5E8C357A-FB10-F24E-913B-AE0D8AE1FBAB}" srcOrd="0" destOrd="0" presId="urn:microsoft.com/office/officeart/2005/8/layout/arrow2"/>
    <dgm:cxn modelId="{E52B67E6-D8AC-C746-9810-0B562A44B051}" type="presOf" srcId="{B7B43FE3-EFE6-5147-B458-33011FB7A77F}" destId="{B88A3843-9678-1143-A053-3D57C6CE6A91}" srcOrd="0" destOrd="0" presId="urn:microsoft.com/office/officeart/2005/8/layout/arrow2"/>
    <dgm:cxn modelId="{DDE38FEC-EFF2-2540-8AB5-83C0B73A6297}" type="presOf" srcId="{1EA1857A-2943-2445-AC4D-AFD9854632D3}" destId="{8EBD5F4E-A45E-0747-8F9C-E8247036A56D}" srcOrd="0" destOrd="0" presId="urn:microsoft.com/office/officeart/2005/8/layout/arrow2"/>
    <dgm:cxn modelId="{C5C664F7-FFCE-8848-89A7-88FFEAA37823}" type="presOf" srcId="{4011739A-1CBF-1745-95C4-2102F194BCED}" destId="{7C2EE282-F63B-464A-9987-86808B872586}" srcOrd="0" destOrd="0" presId="urn:microsoft.com/office/officeart/2005/8/layout/arrow2"/>
    <dgm:cxn modelId="{44D20FF9-FBA5-424C-91B9-22EBC0578422}" srcId="{1EA1857A-2943-2445-AC4D-AFD9854632D3}" destId="{6FC1C67C-8514-294A-B0AD-4B3884519EEA}" srcOrd="2" destOrd="0" parTransId="{9F340172-AB25-8E4E-8275-EC343D83105D}" sibTransId="{45E45FEA-8012-A64F-8F94-5F03591A3C13}"/>
    <dgm:cxn modelId="{1EE2D1F0-586B-8841-97E3-9CB21A8D4C28}" type="presParOf" srcId="{8EBD5F4E-A45E-0747-8F9C-E8247036A56D}" destId="{10EE3667-BBD0-0646-9670-E1DEEF3F9F1A}" srcOrd="0" destOrd="0" presId="urn:microsoft.com/office/officeart/2005/8/layout/arrow2"/>
    <dgm:cxn modelId="{B7EB81D0-C985-D74C-BFFE-58FFF87876AA}" type="presParOf" srcId="{8EBD5F4E-A45E-0747-8F9C-E8247036A56D}" destId="{EA961477-E62C-7B42-B918-B91AE3F6E4DF}" srcOrd="1" destOrd="0" presId="urn:microsoft.com/office/officeart/2005/8/layout/arrow2"/>
    <dgm:cxn modelId="{1423FA12-938A-0545-B9AE-57C470540F76}" type="presParOf" srcId="{EA961477-E62C-7B42-B918-B91AE3F6E4DF}" destId="{63B93511-9B24-9C47-95DE-6B10F9520931}" srcOrd="0" destOrd="0" presId="urn:microsoft.com/office/officeart/2005/8/layout/arrow2"/>
    <dgm:cxn modelId="{0BE0B474-D120-7D47-B7D0-415ADBA946D5}" type="presParOf" srcId="{EA961477-E62C-7B42-B918-B91AE3F6E4DF}" destId="{7C2EE282-F63B-464A-9987-86808B872586}" srcOrd="1" destOrd="0" presId="urn:microsoft.com/office/officeart/2005/8/layout/arrow2"/>
    <dgm:cxn modelId="{E0EE32F7-C8F6-A84E-8DF6-1D30786CA637}" type="presParOf" srcId="{EA961477-E62C-7B42-B918-B91AE3F6E4DF}" destId="{B87BE767-FD39-934E-99EF-F6F3C5526D2D}" srcOrd="2" destOrd="0" presId="urn:microsoft.com/office/officeart/2005/8/layout/arrow2"/>
    <dgm:cxn modelId="{02409644-E8E1-5E4C-A535-E23F06542892}" type="presParOf" srcId="{EA961477-E62C-7B42-B918-B91AE3F6E4DF}" destId="{B88A3843-9678-1143-A053-3D57C6CE6A91}" srcOrd="3" destOrd="0" presId="urn:microsoft.com/office/officeart/2005/8/layout/arrow2"/>
    <dgm:cxn modelId="{C28CD636-3BAD-A046-95BE-25E407B99739}" type="presParOf" srcId="{EA961477-E62C-7B42-B918-B91AE3F6E4DF}" destId="{1D6E79D6-A453-5843-A52E-2C89ACE55709}" srcOrd="4" destOrd="0" presId="urn:microsoft.com/office/officeart/2005/8/layout/arrow2"/>
    <dgm:cxn modelId="{DC084146-41D9-7044-9A0E-2C09B22FAF5F}" type="presParOf" srcId="{EA961477-E62C-7B42-B918-B91AE3F6E4DF}" destId="{54EE6A04-AB11-2344-94CC-E29FB5BB4BC4}" srcOrd="5" destOrd="0" presId="urn:microsoft.com/office/officeart/2005/8/layout/arrow2"/>
    <dgm:cxn modelId="{9A903368-E638-A64B-9B45-50D14D612144}" type="presParOf" srcId="{EA961477-E62C-7B42-B918-B91AE3F6E4DF}" destId="{EC85C038-196F-5745-B516-CCD2C3EDC214}" srcOrd="6" destOrd="0" presId="urn:microsoft.com/office/officeart/2005/8/layout/arrow2"/>
    <dgm:cxn modelId="{A9E1B873-97EF-4D40-B0E5-3291A16FEA12}" type="presParOf" srcId="{EA961477-E62C-7B42-B918-B91AE3F6E4DF}" destId="{C4626A96-8120-5D47-8205-2C362391037F}" srcOrd="7" destOrd="0" presId="urn:microsoft.com/office/officeart/2005/8/layout/arrow2"/>
    <dgm:cxn modelId="{2C8C0D60-6E83-644B-A106-E17D64216977}" type="presParOf" srcId="{EA961477-E62C-7B42-B918-B91AE3F6E4DF}" destId="{DEA39B48-42DE-6648-AB7F-4A1F22B1552D}" srcOrd="8" destOrd="0" presId="urn:microsoft.com/office/officeart/2005/8/layout/arrow2"/>
    <dgm:cxn modelId="{EAD60806-D9CE-CF4D-844D-C3E9E2ED3C07}" type="presParOf" srcId="{EA961477-E62C-7B42-B918-B91AE3F6E4DF}" destId="{5E8C357A-FB10-F24E-913B-AE0D8AE1FBA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E3667-BBD0-0646-9670-E1DEEF3F9F1A}">
      <dsp:nvSpPr>
        <dsp:cNvPr id="0" name=""/>
        <dsp:cNvSpPr/>
      </dsp:nvSpPr>
      <dsp:spPr>
        <a:xfrm>
          <a:off x="-71154" y="656569"/>
          <a:ext cx="6114245" cy="382140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93511-9B24-9C47-95DE-6B10F9520931}">
      <dsp:nvSpPr>
        <dsp:cNvPr id="0" name=""/>
        <dsp:cNvSpPr/>
      </dsp:nvSpPr>
      <dsp:spPr>
        <a:xfrm>
          <a:off x="531098" y="3498165"/>
          <a:ext cx="140627" cy="14062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EE282-F63B-464A-9987-86808B872586}">
      <dsp:nvSpPr>
        <dsp:cNvPr id="0" name=""/>
        <dsp:cNvSpPr/>
      </dsp:nvSpPr>
      <dsp:spPr>
        <a:xfrm>
          <a:off x="601412" y="3568479"/>
          <a:ext cx="800966" cy="90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16" tIns="0" rIns="0" bIns="0" numCol="1" spcCol="1270" anchor="t" anchorCtr="0">
          <a:noAutofit/>
        </a:bodyPr>
        <a:lstStyle/>
        <a:p>
          <a:pPr marL="0" lvl="0" indent="0" algn="l" defTabSz="444500">
            <a:lnSpc>
              <a:spcPct val="90000"/>
            </a:lnSpc>
            <a:spcBef>
              <a:spcPct val="0"/>
            </a:spcBef>
            <a:spcAft>
              <a:spcPct val="35000"/>
            </a:spcAft>
            <a:buNone/>
          </a:pPr>
          <a:r>
            <a:rPr lang="en-US" sz="1000" b="1" kern="1200" dirty="0">
              <a:latin typeface="+mj-lt"/>
            </a:rPr>
            <a:t>Business Case Research and Analysis</a:t>
          </a:r>
        </a:p>
      </dsp:txBody>
      <dsp:txXfrm>
        <a:off x="601412" y="3568479"/>
        <a:ext cx="800966" cy="909493"/>
      </dsp:txXfrm>
    </dsp:sp>
    <dsp:sp modelId="{B87BE767-FD39-934E-99EF-F6F3C5526D2D}">
      <dsp:nvSpPr>
        <dsp:cNvPr id="0" name=""/>
        <dsp:cNvSpPr/>
      </dsp:nvSpPr>
      <dsp:spPr>
        <a:xfrm>
          <a:off x="1292322" y="2766748"/>
          <a:ext cx="220112" cy="220112"/>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A3843-9678-1143-A053-3D57C6CE6A91}">
      <dsp:nvSpPr>
        <dsp:cNvPr id="0" name=""/>
        <dsp:cNvSpPr/>
      </dsp:nvSpPr>
      <dsp:spPr>
        <a:xfrm>
          <a:off x="1402378" y="2876805"/>
          <a:ext cx="1014964" cy="160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33" tIns="0" rIns="0" bIns="0" numCol="1" spcCol="1270" anchor="t" anchorCtr="0">
          <a:noAutofit/>
        </a:bodyPr>
        <a:lstStyle/>
        <a:p>
          <a:pPr marL="0" lvl="0" indent="0" algn="l" defTabSz="444500">
            <a:lnSpc>
              <a:spcPct val="90000"/>
            </a:lnSpc>
            <a:spcBef>
              <a:spcPct val="0"/>
            </a:spcBef>
            <a:spcAft>
              <a:spcPct val="35000"/>
            </a:spcAft>
            <a:buNone/>
          </a:pPr>
          <a:r>
            <a:rPr lang="en-US" sz="1000" b="1" kern="1200" dirty="0">
              <a:latin typeface="+mj-lt"/>
            </a:rPr>
            <a:t>Prepare Business Case Document</a:t>
          </a:r>
        </a:p>
      </dsp:txBody>
      <dsp:txXfrm>
        <a:off x="1402378" y="2876805"/>
        <a:ext cx="1014964" cy="1601167"/>
      </dsp:txXfrm>
    </dsp:sp>
    <dsp:sp modelId="{1D6E79D6-A453-5843-A52E-2C89ACE55709}">
      <dsp:nvSpPr>
        <dsp:cNvPr id="0" name=""/>
        <dsp:cNvSpPr/>
      </dsp:nvSpPr>
      <dsp:spPr>
        <a:xfrm>
          <a:off x="2270601" y="2183602"/>
          <a:ext cx="293483" cy="293483"/>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E6A04-AB11-2344-94CC-E29FB5BB4BC4}">
      <dsp:nvSpPr>
        <dsp:cNvPr id="0" name=""/>
        <dsp:cNvSpPr/>
      </dsp:nvSpPr>
      <dsp:spPr>
        <a:xfrm>
          <a:off x="2417343" y="2330344"/>
          <a:ext cx="1180049" cy="2147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11" tIns="0" rIns="0" bIns="0" numCol="1" spcCol="1270" anchor="t" anchorCtr="0">
          <a:noAutofit/>
        </a:bodyPr>
        <a:lstStyle/>
        <a:p>
          <a:pPr marL="0" lvl="0" indent="0" algn="l" defTabSz="444500">
            <a:lnSpc>
              <a:spcPct val="90000"/>
            </a:lnSpc>
            <a:spcBef>
              <a:spcPct val="0"/>
            </a:spcBef>
            <a:spcAft>
              <a:spcPct val="35000"/>
            </a:spcAft>
            <a:buNone/>
          </a:pPr>
          <a:r>
            <a:rPr lang="en-US" sz="1000" b="1" kern="1200" dirty="0">
              <a:latin typeface="+mj-lt"/>
            </a:rPr>
            <a:t>Business Pitch</a:t>
          </a:r>
        </a:p>
      </dsp:txBody>
      <dsp:txXfrm>
        <a:off x="2417343" y="2330344"/>
        <a:ext cx="1180049" cy="2147628"/>
      </dsp:txXfrm>
    </dsp:sp>
    <dsp:sp modelId="{EC85C038-196F-5745-B516-CCD2C3EDC214}">
      <dsp:nvSpPr>
        <dsp:cNvPr id="0" name=""/>
        <dsp:cNvSpPr/>
      </dsp:nvSpPr>
      <dsp:spPr>
        <a:xfrm>
          <a:off x="3407850" y="1728091"/>
          <a:ext cx="379083" cy="379083"/>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26A96-8120-5D47-8205-2C362391037F}">
      <dsp:nvSpPr>
        <dsp:cNvPr id="0" name=""/>
        <dsp:cNvSpPr/>
      </dsp:nvSpPr>
      <dsp:spPr>
        <a:xfrm>
          <a:off x="3597392" y="1917632"/>
          <a:ext cx="1222849" cy="256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68" tIns="0" rIns="0" bIns="0" numCol="1" spcCol="1270" anchor="t" anchorCtr="0">
          <a:noAutofit/>
        </a:bodyPr>
        <a:lstStyle/>
        <a:p>
          <a:pPr marL="0" lvl="0" indent="0" algn="l" defTabSz="444500">
            <a:lnSpc>
              <a:spcPct val="90000"/>
            </a:lnSpc>
            <a:spcBef>
              <a:spcPct val="0"/>
            </a:spcBef>
            <a:spcAft>
              <a:spcPct val="35000"/>
            </a:spcAft>
            <a:buNone/>
          </a:pPr>
          <a:r>
            <a:rPr lang="en-US" sz="1000" b="1" kern="1200" dirty="0">
              <a:latin typeface="+mj-lt"/>
            </a:rPr>
            <a:t>Executive Greenlight</a:t>
          </a:r>
        </a:p>
      </dsp:txBody>
      <dsp:txXfrm>
        <a:off x="3597392" y="1917632"/>
        <a:ext cx="1222849" cy="2560340"/>
      </dsp:txXfrm>
    </dsp:sp>
    <dsp:sp modelId="{DEA39B48-42DE-6648-AB7F-4A1F22B1552D}">
      <dsp:nvSpPr>
        <dsp:cNvPr id="0" name=""/>
        <dsp:cNvSpPr/>
      </dsp:nvSpPr>
      <dsp:spPr>
        <a:xfrm>
          <a:off x="4578728" y="1423907"/>
          <a:ext cx="483025" cy="483025"/>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C357A-FB10-F24E-913B-AE0D8AE1FBAB}">
      <dsp:nvSpPr>
        <dsp:cNvPr id="0" name=""/>
        <dsp:cNvSpPr/>
      </dsp:nvSpPr>
      <dsp:spPr>
        <a:xfrm>
          <a:off x="4677932" y="1665420"/>
          <a:ext cx="1507467" cy="281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45" tIns="0" rIns="0" bIns="0" numCol="1" spcCol="1270" anchor="t" anchorCtr="0">
          <a:noAutofit/>
        </a:bodyPr>
        <a:lstStyle/>
        <a:p>
          <a:pPr marL="0" lvl="0" indent="0" algn="l" defTabSz="444500">
            <a:lnSpc>
              <a:spcPct val="90000"/>
            </a:lnSpc>
            <a:spcBef>
              <a:spcPct val="0"/>
            </a:spcBef>
            <a:spcAft>
              <a:spcPct val="35000"/>
            </a:spcAft>
            <a:buNone/>
          </a:pPr>
          <a:r>
            <a:rPr lang="en-US" sz="1000" b="1" kern="1200" dirty="0">
              <a:latin typeface="+mj-lt"/>
            </a:rPr>
            <a:t>Project Implementation</a:t>
          </a:r>
        </a:p>
        <a:p>
          <a:pPr marL="0" lvl="0" indent="0" algn="l" defTabSz="444500">
            <a:lnSpc>
              <a:spcPct val="90000"/>
            </a:lnSpc>
            <a:spcBef>
              <a:spcPct val="0"/>
            </a:spcBef>
            <a:spcAft>
              <a:spcPct val="35000"/>
            </a:spcAft>
            <a:buNone/>
          </a:pPr>
          <a:endParaRPr lang="en-US" sz="800" kern="1200" dirty="0"/>
        </a:p>
      </dsp:txBody>
      <dsp:txXfrm>
        <a:off x="4677932" y="1665420"/>
        <a:ext cx="1507467" cy="28125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8BE90-FC22-FA45-B3F7-01FF8911D7AD}" type="datetimeFigureOut">
              <a:rPr lang="en-US" smtClean="0"/>
              <a:t>4/30/19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52172-BBF3-5747-B509-32EA33144C39}" type="slidenum">
              <a:rPr lang="en-US" smtClean="0"/>
              <a:t>‹#›</a:t>
            </a:fld>
            <a:endParaRPr lang="en-US"/>
          </a:p>
        </p:txBody>
      </p:sp>
    </p:spTree>
    <p:extLst>
      <p:ext uri="{BB962C8B-B14F-4D97-AF65-F5344CB8AC3E}">
        <p14:creationId xmlns:p14="http://schemas.microsoft.com/office/powerpoint/2010/main" val="400845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each component of formal training provided throughout the program year. Highlight the progression of your development of your Business Case from session to session. Make sure you have completed all the steps in the Enrollment Stage. </a:t>
            </a:r>
          </a:p>
          <a:p>
            <a:pPr marL="171450" indent="-171450">
              <a:buFont typeface="Arial" panose="020B0604020202020204" pitchFamily="34" charset="0"/>
              <a:buChar char="•"/>
            </a:pPr>
            <a:r>
              <a:rPr lang="en-US" dirty="0"/>
              <a:t>Welcome Session</a:t>
            </a:r>
          </a:p>
          <a:p>
            <a:pPr marL="171450" indent="-171450">
              <a:buFont typeface="Arial" panose="020B0604020202020204" pitchFamily="34" charset="0"/>
              <a:buChar char="•"/>
            </a:pPr>
            <a:r>
              <a:rPr lang="en-US" dirty="0"/>
              <a:t>Guidelines to a Successful Business Case – </a:t>
            </a:r>
            <a:r>
              <a:rPr lang="en-US" i="1" dirty="0"/>
              <a:t>Refine Problem Statement, Develop Research Plan and document the current situation</a:t>
            </a:r>
          </a:p>
          <a:p>
            <a:pPr marL="171450" indent="-171450">
              <a:buFont typeface="Arial" panose="020B0604020202020204" pitchFamily="34" charset="0"/>
              <a:buChar char="•"/>
            </a:pPr>
            <a:r>
              <a:rPr lang="en-US" dirty="0"/>
              <a:t>BPIE Meetings – </a:t>
            </a:r>
            <a:r>
              <a:rPr lang="en-US" i="1" dirty="0"/>
              <a:t>Ask questions, identify best practices, develop options</a:t>
            </a:r>
          </a:p>
          <a:p>
            <a:pPr marL="171450" indent="-171450">
              <a:buFont typeface="Arial" panose="020B0604020202020204" pitchFamily="34" charset="0"/>
              <a:buChar char="•"/>
            </a:pPr>
            <a:r>
              <a:rPr lang="en-US" dirty="0"/>
              <a:t>Business Coaching for Host Property – </a:t>
            </a:r>
            <a:r>
              <a:rPr lang="en-US" i="1" dirty="0"/>
              <a:t>Check on individual progress, clarify individual business case, receive feedback from peers and instructor</a:t>
            </a:r>
          </a:p>
          <a:p>
            <a:pPr marL="171450" indent="-171450">
              <a:buFont typeface="Arial" panose="020B0604020202020204" pitchFamily="34" charset="0"/>
              <a:buChar char="•"/>
            </a:pPr>
            <a:r>
              <a:rPr lang="en-US" dirty="0"/>
              <a:t>Progress and FAQ – </a:t>
            </a:r>
            <a:r>
              <a:rPr lang="en-US" i="1" dirty="0"/>
              <a:t>opportunity to ask questions about what you have developed/discovered so far</a:t>
            </a:r>
          </a:p>
          <a:p>
            <a:pPr marL="171450" indent="-171450">
              <a:buFont typeface="Arial" panose="020B0604020202020204" pitchFamily="34" charset="0"/>
              <a:buChar char="•"/>
            </a:pPr>
            <a:r>
              <a:rPr lang="en-US" dirty="0"/>
              <a:t>Public Speaking Workshop – </a:t>
            </a:r>
            <a:r>
              <a:rPr lang="en-US" i="1" dirty="0"/>
              <a:t>presentation of tips for CEO/Executive meeting, tips for Business Pitch Simulation</a:t>
            </a:r>
          </a:p>
          <a:p>
            <a:pPr marL="171450" indent="-171450">
              <a:buFont typeface="Arial" panose="020B0604020202020204" pitchFamily="34" charset="0"/>
              <a:buChar char="•"/>
            </a:pPr>
            <a:r>
              <a:rPr lang="en-US" dirty="0"/>
              <a:t>Defining and Evaluating Options – </a:t>
            </a:r>
            <a:r>
              <a:rPr lang="en-US" i="1" dirty="0"/>
              <a:t>review techniques, provide critical requirements for this section</a:t>
            </a:r>
          </a:p>
          <a:p>
            <a:pPr marL="171450" indent="-171450">
              <a:buFont typeface="Arial" panose="020B0604020202020204" pitchFamily="34" charset="0"/>
              <a:buChar char="•"/>
            </a:pPr>
            <a:r>
              <a:rPr lang="en-US" dirty="0"/>
              <a:t>Business Pitch Guidelines – </a:t>
            </a:r>
            <a:r>
              <a:rPr lang="en-US" i="1" dirty="0"/>
              <a:t>review process for the simulation pitch session and tips for designing your pitch</a:t>
            </a:r>
          </a:p>
          <a:p>
            <a:pPr marL="171450" indent="-171450">
              <a:buFont typeface="Arial" panose="020B0604020202020204" pitchFamily="34" charset="0"/>
              <a:buChar char="•"/>
            </a:pPr>
            <a:r>
              <a:rPr lang="en-US" dirty="0"/>
              <a:t>Giving Feedback Tips – </a:t>
            </a:r>
            <a:r>
              <a:rPr lang="en-US" i="1" dirty="0"/>
              <a:t>provide tips for giving peer feedback</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2</a:t>
            </a:fld>
            <a:endParaRPr lang="en-US"/>
          </a:p>
        </p:txBody>
      </p:sp>
    </p:spTree>
    <p:extLst>
      <p:ext uri="{BB962C8B-B14F-4D97-AF65-F5344CB8AC3E}">
        <p14:creationId xmlns:p14="http://schemas.microsoft.com/office/powerpoint/2010/main" val="287282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Worksheet should be your roadmap during this MAX program to identify HOW you will be collecting all the information you need for your analysis. This section will grow as you conduct your research. One question will lead to another, one contact will direct you to another contact, information uncovered will direct you to more potential options. Follow all the leads to get a comprehensive picture of the problem and potential solutions.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12</a:t>
            </a:fld>
            <a:endParaRPr lang="en-US" dirty="0"/>
          </a:p>
        </p:txBody>
      </p:sp>
    </p:spTree>
    <p:extLst>
      <p:ext uri="{BB962C8B-B14F-4D97-AF65-F5344CB8AC3E}">
        <p14:creationId xmlns:p14="http://schemas.microsoft.com/office/powerpoint/2010/main" val="187384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your research, go wherever, not just within this year’s MAX program. It’s detective work, follow the clues, leads and hunches. Your research will keep evolving. </a:t>
            </a:r>
          </a:p>
          <a:p>
            <a:endParaRPr lang="en-US" dirty="0"/>
          </a:p>
          <a:p>
            <a:r>
              <a:rPr lang="en-US" dirty="0"/>
              <a:t>Here are some tips for your research. </a:t>
            </a:r>
          </a:p>
        </p:txBody>
      </p:sp>
      <p:sp>
        <p:nvSpPr>
          <p:cNvPr id="4" name="Slide Number Placeholder 3"/>
          <p:cNvSpPr>
            <a:spLocks noGrp="1"/>
          </p:cNvSpPr>
          <p:nvPr>
            <p:ph type="sldNum" sz="quarter" idx="5"/>
          </p:nvPr>
        </p:nvSpPr>
        <p:spPr/>
        <p:txBody>
          <a:bodyPr/>
          <a:lstStyle/>
          <a:p>
            <a:fld id="{DFD25E68-3926-2D41-A40A-7E6DB746F35F}" type="slidenum">
              <a:rPr lang="en-US" smtClean="0"/>
              <a:t>13</a:t>
            </a:fld>
            <a:endParaRPr lang="en-US" dirty="0"/>
          </a:p>
        </p:txBody>
      </p:sp>
    </p:spTree>
    <p:extLst>
      <p:ext uri="{BB962C8B-B14F-4D97-AF65-F5344CB8AC3E}">
        <p14:creationId xmlns:p14="http://schemas.microsoft.com/office/powerpoint/2010/main" val="173215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take a few minutes to begin developing their research plan. </a:t>
            </a:r>
          </a:p>
          <a:p>
            <a:endParaRPr lang="en-US" dirty="0"/>
          </a:p>
          <a:p>
            <a:r>
              <a:rPr lang="en-US" dirty="0"/>
              <a:t>There will be a BPIE session later this week, that should be on your research plan, what types of questions are you going to ask this resource, what data may you ask to view, and what may you want to see in person or demonstrated. </a:t>
            </a:r>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14</a:t>
            </a:fld>
            <a:endParaRPr lang="en-US" dirty="0"/>
          </a:p>
        </p:txBody>
      </p:sp>
    </p:spTree>
    <p:extLst>
      <p:ext uri="{BB962C8B-B14F-4D97-AF65-F5344CB8AC3E}">
        <p14:creationId xmlns:p14="http://schemas.microsoft.com/office/powerpoint/2010/main" val="156684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separate workshop on Defining and Evaluating Alternatives. In these next three slides we will go over basic information for this section of the worksheet, so that you may begin using this as you come across information. We will finetune it during visit three . </a:t>
            </a:r>
          </a:p>
          <a:p>
            <a:endParaRPr lang="en-US" dirty="0"/>
          </a:p>
          <a:p>
            <a:r>
              <a:rPr lang="en-US" dirty="0"/>
              <a:t>Evaluate all options</a:t>
            </a:r>
          </a:p>
          <a:p>
            <a:endParaRPr lang="en-US" dirty="0"/>
          </a:p>
          <a:p>
            <a:r>
              <a:rPr lang="en-US" dirty="0"/>
              <a:t>There is never just one solution to most problems. Depending on the circumstances, timeline, budget, personnel, or other incidentals; particular solutions will be more or less effective. The most effective solution may have the highest risk to the organization or the highest cost. There may be trade-offs It is important to list </a:t>
            </a:r>
            <a:r>
              <a:rPr lang="en-US" b="1" dirty="0"/>
              <a:t>all </a:t>
            </a:r>
            <a:r>
              <a:rPr lang="en-US" dirty="0"/>
              <a:t>of the solutions that you encounter, including a No Action. </a:t>
            </a:r>
          </a:p>
        </p:txBody>
      </p:sp>
      <p:sp>
        <p:nvSpPr>
          <p:cNvPr id="4" name="Slide Number Placeholder 3"/>
          <p:cNvSpPr>
            <a:spLocks noGrp="1"/>
          </p:cNvSpPr>
          <p:nvPr>
            <p:ph type="sldNum" sz="quarter" idx="5"/>
          </p:nvPr>
        </p:nvSpPr>
        <p:spPr/>
        <p:txBody>
          <a:bodyPr/>
          <a:lstStyle/>
          <a:p>
            <a:fld id="{DFD25E68-3926-2D41-A40A-7E6DB746F35F}" type="slidenum">
              <a:rPr lang="en-US" smtClean="0"/>
              <a:t>15</a:t>
            </a:fld>
            <a:endParaRPr lang="en-US" dirty="0"/>
          </a:p>
        </p:txBody>
      </p:sp>
    </p:spTree>
    <p:extLst>
      <p:ext uri="{BB962C8B-B14F-4D97-AF65-F5344CB8AC3E}">
        <p14:creationId xmlns:p14="http://schemas.microsoft.com/office/powerpoint/2010/main" val="355254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as much information as you can for all options that you encounter. You may not know all the assumptions when you start, Maybe a good question for your BPIE, your BPIE will be a good resource having possibly evaluated options to solve this problem in the past. </a:t>
            </a:r>
          </a:p>
          <a:p>
            <a:pPr marL="171450" indent="-171450">
              <a:buFont typeface="Arial" panose="020B0604020202020204" pitchFamily="34" charset="0"/>
              <a:buChar char="•"/>
            </a:pPr>
            <a:r>
              <a:rPr lang="en-US" dirty="0">
                <a:solidFill>
                  <a:srgbClr val="FF9300"/>
                </a:solidFill>
              </a:rPr>
              <a:t>Critical assumptions are facts or characteristics that must be true in the real world for your case to be successful. Also consider constraints/limitations – budget resources, scope, quality, schedule, risk</a:t>
            </a:r>
          </a:p>
          <a:p>
            <a:endParaRPr lang="en-US" dirty="0">
              <a:solidFill>
                <a:srgbClr val="FF9300"/>
              </a:solidFill>
            </a:endParaRPr>
          </a:p>
          <a:p>
            <a:pPr marL="285750" indent="-285750">
              <a:buFont typeface="Arial" panose="020B0604020202020204" pitchFamily="34" charset="0"/>
              <a:buChar char="•"/>
            </a:pPr>
            <a:r>
              <a:rPr lang="en-US" dirty="0"/>
              <a:t>Required resources include not just the resources once the recommended solution is implemented, but also the resources to implement the recommendation. </a:t>
            </a:r>
          </a:p>
          <a:p>
            <a:pPr marL="285750" indent="-285750">
              <a:buFont typeface="Arial" panose="020B0604020202020204" pitchFamily="34" charset="0"/>
              <a:buChar char="•"/>
            </a:pPr>
            <a:r>
              <a:rPr lang="en-US" dirty="0"/>
              <a:t>Organizational capability should clearly designate any obstacles to implementing or managing a particular solution. </a:t>
            </a:r>
          </a:p>
          <a:p>
            <a:pPr marL="285750" indent="-285750">
              <a:buFont typeface="Arial" panose="020B0604020202020204" pitchFamily="34" charset="0"/>
              <a:buChar char="•"/>
            </a:pPr>
            <a:r>
              <a:rPr lang="en-US" dirty="0"/>
              <a:t>Key interdependencies details whether there are other projects that must be completed before moving forward with your recommended solution. If you have to upgrade all computers before implementing a new database management system, there is a risk to expending funds on a new system if you can’t fund or schedule a hardware replacement. </a:t>
            </a:r>
          </a:p>
          <a:p>
            <a:pPr marL="285750" indent="-285750">
              <a:buFont typeface="Arial" panose="020B0604020202020204" pitchFamily="34" charset="0"/>
              <a:buChar char="•"/>
            </a:pPr>
            <a:r>
              <a:rPr lang="en-US" dirty="0"/>
              <a:t>Knowing the areas impacted is also a way of identifying key stakeholders, who might champion the project, who might block it</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Document as much detail as you can obtain about the options</a:t>
            </a:r>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16</a:t>
            </a:fld>
            <a:endParaRPr lang="en-US" dirty="0"/>
          </a:p>
        </p:txBody>
      </p:sp>
    </p:spTree>
    <p:extLst>
      <p:ext uri="{BB962C8B-B14F-4D97-AF65-F5344CB8AC3E}">
        <p14:creationId xmlns:p14="http://schemas.microsoft.com/office/powerpoint/2010/main" val="363844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specific about the criteria being used. Just listing cost is not a criteria. Low cost is not a criteria. Cost not to exceed $1M is a criteria. Cost to include replacement parts for 1 year is a criteria. </a:t>
            </a:r>
          </a:p>
          <a:p>
            <a:endParaRPr lang="en-US" dirty="0"/>
          </a:p>
          <a:p>
            <a:r>
              <a:rPr lang="en-US" dirty="0"/>
              <a:t>You have to be able to evaluate all your options based on the decision criteria and the RISK of the solution. We will talk about RISK in the workshop in the 3</a:t>
            </a:r>
            <a:r>
              <a:rPr lang="en-US" baseline="30000" dirty="0"/>
              <a:t>rd</a:t>
            </a:r>
            <a:r>
              <a:rPr lang="en-US" dirty="0"/>
              <a:t> visit</a:t>
            </a:r>
          </a:p>
          <a:p>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17</a:t>
            </a:fld>
            <a:endParaRPr lang="en-US" dirty="0"/>
          </a:p>
        </p:txBody>
      </p:sp>
    </p:spTree>
    <p:extLst>
      <p:ext uri="{BB962C8B-B14F-4D97-AF65-F5344CB8AC3E}">
        <p14:creationId xmlns:p14="http://schemas.microsoft.com/office/powerpoint/2010/main" val="17374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spend a few minutes listing criteria. </a:t>
            </a:r>
          </a:p>
          <a:p>
            <a:endParaRPr lang="en-US" dirty="0"/>
          </a:p>
          <a:p>
            <a:r>
              <a:rPr lang="en-US" dirty="0"/>
              <a:t>Share a few out loud. </a:t>
            </a:r>
          </a:p>
          <a:p>
            <a:endParaRPr lang="en-US" dirty="0"/>
          </a:p>
          <a:p>
            <a:r>
              <a:rPr lang="en-US" dirty="0"/>
              <a:t>For NO GO, ask yourself is there a mitigation that could allow the option to proceed.</a:t>
            </a:r>
          </a:p>
        </p:txBody>
      </p:sp>
      <p:sp>
        <p:nvSpPr>
          <p:cNvPr id="4" name="Slide Number Placeholder 3"/>
          <p:cNvSpPr>
            <a:spLocks noGrp="1"/>
          </p:cNvSpPr>
          <p:nvPr>
            <p:ph type="sldNum" sz="quarter" idx="5"/>
          </p:nvPr>
        </p:nvSpPr>
        <p:spPr/>
        <p:txBody>
          <a:bodyPr/>
          <a:lstStyle/>
          <a:p>
            <a:fld id="{DFD25E68-3926-2D41-A40A-7E6DB746F35F}" type="slidenum">
              <a:rPr lang="en-US" smtClean="0"/>
              <a:t>18</a:t>
            </a:fld>
            <a:endParaRPr lang="en-US" dirty="0"/>
          </a:p>
        </p:txBody>
      </p:sp>
    </p:spTree>
    <p:extLst>
      <p:ext uri="{BB962C8B-B14F-4D97-AF65-F5344CB8AC3E}">
        <p14:creationId xmlns:p14="http://schemas.microsoft.com/office/powerpoint/2010/main" val="415760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the Worksheet is the Recommended path forward. This summarizes your analysis and identifies which option is best and WHY. </a:t>
            </a:r>
          </a:p>
        </p:txBody>
      </p:sp>
      <p:sp>
        <p:nvSpPr>
          <p:cNvPr id="4" name="Slide Number Placeholder 3"/>
          <p:cNvSpPr>
            <a:spLocks noGrp="1"/>
          </p:cNvSpPr>
          <p:nvPr>
            <p:ph type="sldNum" sz="quarter" idx="5"/>
          </p:nvPr>
        </p:nvSpPr>
        <p:spPr/>
        <p:txBody>
          <a:bodyPr/>
          <a:lstStyle/>
          <a:p>
            <a:fld id="{DFD25E68-3926-2D41-A40A-7E6DB746F35F}" type="slidenum">
              <a:rPr lang="en-US" smtClean="0"/>
              <a:t>19</a:t>
            </a:fld>
            <a:endParaRPr lang="en-US" dirty="0"/>
          </a:p>
        </p:txBody>
      </p:sp>
    </p:spTree>
    <p:extLst>
      <p:ext uri="{BB962C8B-B14F-4D97-AF65-F5344CB8AC3E}">
        <p14:creationId xmlns:p14="http://schemas.microsoft.com/office/powerpoint/2010/main" val="361692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20</a:t>
            </a:fld>
            <a:endParaRPr lang="en-US"/>
          </a:p>
        </p:txBody>
      </p:sp>
    </p:spTree>
    <p:extLst>
      <p:ext uri="{BB962C8B-B14F-4D97-AF65-F5344CB8AC3E}">
        <p14:creationId xmlns:p14="http://schemas.microsoft.com/office/powerpoint/2010/main" val="301255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spend the next 15 minutes refining their Problem Statements and defining their Desired Outcomes.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21</a:t>
            </a:fld>
            <a:endParaRPr lang="en-US" dirty="0"/>
          </a:p>
        </p:txBody>
      </p:sp>
    </p:spTree>
    <p:extLst>
      <p:ext uri="{BB962C8B-B14F-4D97-AF65-F5344CB8AC3E}">
        <p14:creationId xmlns:p14="http://schemas.microsoft.com/office/powerpoint/2010/main" val="150764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the Business Case is an important component of the </a:t>
            </a:r>
            <a:r>
              <a:rPr lang="en-US" dirty="0" err="1"/>
              <a:t>EnoMAX</a:t>
            </a:r>
            <a:r>
              <a:rPr lang="en-US" dirty="0"/>
              <a:t> program. </a:t>
            </a:r>
          </a:p>
          <a:p>
            <a:endParaRPr lang="en-US" dirty="0"/>
          </a:p>
          <a:p>
            <a:r>
              <a:rPr lang="en-US" dirty="0"/>
              <a:t>Talk about the accomplishments of students just like yourselves, who took a problem/opportunity and moved through this process to actually getting a greenlight from their Executive Team and implemented the recommended option. </a:t>
            </a:r>
          </a:p>
        </p:txBody>
      </p:sp>
      <p:sp>
        <p:nvSpPr>
          <p:cNvPr id="4" name="Slide Number Placeholder 3"/>
          <p:cNvSpPr>
            <a:spLocks noGrp="1"/>
          </p:cNvSpPr>
          <p:nvPr>
            <p:ph type="sldNum" sz="quarter" idx="5"/>
          </p:nvPr>
        </p:nvSpPr>
        <p:spPr/>
        <p:txBody>
          <a:bodyPr/>
          <a:lstStyle/>
          <a:p>
            <a:fld id="{F3352172-BBF3-5747-B509-32EA33144C39}" type="slidenum">
              <a:rPr lang="en-US" smtClean="0"/>
              <a:t>3</a:t>
            </a:fld>
            <a:endParaRPr lang="en-US"/>
          </a:p>
        </p:txBody>
      </p:sp>
    </p:spTree>
    <p:extLst>
      <p:ext uri="{BB962C8B-B14F-4D97-AF65-F5344CB8AC3E}">
        <p14:creationId xmlns:p14="http://schemas.microsoft.com/office/powerpoint/2010/main" val="2446668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spend a few minutes describing the current situation</a:t>
            </a:r>
          </a:p>
        </p:txBody>
      </p:sp>
      <p:sp>
        <p:nvSpPr>
          <p:cNvPr id="4" name="Slide Number Placeholder 3"/>
          <p:cNvSpPr>
            <a:spLocks noGrp="1"/>
          </p:cNvSpPr>
          <p:nvPr>
            <p:ph type="sldNum" sz="quarter" idx="5"/>
          </p:nvPr>
        </p:nvSpPr>
        <p:spPr/>
        <p:txBody>
          <a:bodyPr/>
          <a:lstStyle/>
          <a:p>
            <a:fld id="{DFD25E68-3926-2D41-A40A-7E6DB746F35F}" type="slidenum">
              <a:rPr lang="en-US" smtClean="0"/>
              <a:t>22</a:t>
            </a:fld>
            <a:endParaRPr lang="en-US" dirty="0"/>
          </a:p>
        </p:txBody>
      </p:sp>
    </p:spTree>
    <p:extLst>
      <p:ext uri="{BB962C8B-B14F-4D97-AF65-F5344CB8AC3E}">
        <p14:creationId xmlns:p14="http://schemas.microsoft.com/office/powerpoint/2010/main" val="272277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Business Project worksheet and field any questions so far</a:t>
            </a:r>
          </a:p>
        </p:txBody>
      </p:sp>
      <p:sp>
        <p:nvSpPr>
          <p:cNvPr id="4" name="Slide Number Placeholder 3"/>
          <p:cNvSpPr>
            <a:spLocks noGrp="1"/>
          </p:cNvSpPr>
          <p:nvPr>
            <p:ph type="sldNum" sz="quarter" idx="5"/>
          </p:nvPr>
        </p:nvSpPr>
        <p:spPr/>
        <p:txBody>
          <a:bodyPr/>
          <a:lstStyle/>
          <a:p>
            <a:fld id="{F3352172-BBF3-5747-B509-32EA33144C39}" type="slidenum">
              <a:rPr lang="en-US" smtClean="0"/>
              <a:t>23</a:t>
            </a:fld>
            <a:endParaRPr lang="en-US"/>
          </a:p>
        </p:txBody>
      </p:sp>
    </p:spTree>
    <p:extLst>
      <p:ext uri="{BB962C8B-B14F-4D97-AF65-F5344CB8AC3E}">
        <p14:creationId xmlns:p14="http://schemas.microsoft.com/office/powerpoint/2010/main" val="232907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DART Alumni from 2018’s </a:t>
            </a:r>
            <a:r>
              <a:rPr lang="en-US" dirty="0" err="1"/>
              <a:t>EnoMAX</a:t>
            </a:r>
            <a:r>
              <a:rPr lang="en-US" dirty="0"/>
              <a:t> cohort will share their Business Pitch and experience with you. </a:t>
            </a:r>
          </a:p>
          <a:p>
            <a:endParaRPr lang="en-US" dirty="0"/>
          </a:p>
          <a:p>
            <a:r>
              <a:rPr lang="en-US" dirty="0"/>
              <a:t>At DART after the MAX program year is over the students work on refining their Business Case and readying for their meeting with the CEO and Executive Team. Each of the agencies has a similar process. </a:t>
            </a:r>
          </a:p>
          <a:p>
            <a:endParaRPr lang="en-US" dirty="0"/>
          </a:p>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24</a:t>
            </a:fld>
            <a:endParaRPr lang="en-US"/>
          </a:p>
        </p:txBody>
      </p:sp>
    </p:spTree>
    <p:extLst>
      <p:ext uri="{BB962C8B-B14F-4D97-AF65-F5344CB8AC3E}">
        <p14:creationId xmlns:p14="http://schemas.microsoft.com/office/powerpoint/2010/main" val="395948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25</a:t>
            </a:fld>
            <a:endParaRPr lang="en-US"/>
          </a:p>
        </p:txBody>
      </p:sp>
    </p:spTree>
    <p:extLst>
      <p:ext uri="{BB962C8B-B14F-4D97-AF65-F5344CB8AC3E}">
        <p14:creationId xmlns:p14="http://schemas.microsoft.com/office/powerpoint/2010/main" val="746977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working with our  Business Project Worksheet. Now that we are ready to prepare our Business Case document, </a:t>
            </a:r>
          </a:p>
          <a:p>
            <a:endParaRPr lang="en-US" dirty="0"/>
          </a:p>
          <a:p>
            <a:pPr marL="171450" indent="-171450">
              <a:buFont typeface="Arial" panose="020B0604020202020204" pitchFamily="34" charset="0"/>
              <a:buChar char="•"/>
            </a:pPr>
            <a:r>
              <a:rPr lang="en-US" dirty="0"/>
              <a:t>We will take off the research plan, though it will be included in the narrative in the Evaluation of Options Section and the Recommended Path Forward Section.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need to add an Executive Summary and an Implementation Plan. </a:t>
            </a:r>
          </a:p>
          <a:p>
            <a:endParaRPr lang="en-US" dirty="0"/>
          </a:p>
          <a:p>
            <a:r>
              <a:rPr lang="en-US" dirty="0"/>
              <a:t>All the information you have collected on your Business Project </a:t>
            </a:r>
            <a:r>
              <a:rPr lang="en-US" dirty="0" err="1"/>
              <a:t>Wrksheet</a:t>
            </a:r>
            <a:r>
              <a:rPr lang="en-US" dirty="0"/>
              <a:t> will be the heart of your Business Case. </a:t>
            </a:r>
          </a:p>
        </p:txBody>
      </p:sp>
      <p:sp>
        <p:nvSpPr>
          <p:cNvPr id="4" name="Slide Number Placeholder 3"/>
          <p:cNvSpPr>
            <a:spLocks noGrp="1"/>
          </p:cNvSpPr>
          <p:nvPr>
            <p:ph type="sldNum" sz="quarter" idx="5"/>
          </p:nvPr>
        </p:nvSpPr>
        <p:spPr/>
        <p:txBody>
          <a:bodyPr/>
          <a:lstStyle/>
          <a:p>
            <a:fld id="{DFD25E68-3926-2D41-A40A-7E6DB746F35F}" type="slidenum">
              <a:rPr lang="en-US" smtClean="0"/>
              <a:t>26</a:t>
            </a:fld>
            <a:endParaRPr lang="en-US" dirty="0"/>
          </a:p>
        </p:txBody>
      </p:sp>
    </p:spTree>
    <p:extLst>
      <p:ext uri="{BB962C8B-B14F-4D97-AF65-F5344CB8AC3E}">
        <p14:creationId xmlns:p14="http://schemas.microsoft.com/office/powerpoint/2010/main" val="4253875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27</a:t>
            </a:fld>
            <a:endParaRPr lang="en-US"/>
          </a:p>
        </p:txBody>
      </p:sp>
    </p:spTree>
    <p:extLst>
      <p:ext uri="{BB962C8B-B14F-4D97-AF65-F5344CB8AC3E}">
        <p14:creationId xmlns:p14="http://schemas.microsoft.com/office/powerpoint/2010/main" val="121804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28</a:t>
            </a:fld>
            <a:endParaRPr lang="en-US"/>
          </a:p>
        </p:txBody>
      </p:sp>
    </p:spTree>
    <p:extLst>
      <p:ext uri="{BB962C8B-B14F-4D97-AF65-F5344CB8AC3E}">
        <p14:creationId xmlns:p14="http://schemas.microsoft.com/office/powerpoint/2010/main" val="410392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a:p>
            <a:r>
              <a:rPr lang="en-US" b="1" dirty="0"/>
              <a:t>Business Project Research and Analysis</a:t>
            </a:r>
          </a:p>
          <a:p>
            <a:r>
              <a:rPr lang="en-US" dirty="0"/>
              <a:t>Beginning with your enrollment, you have identified a Problem/Opportunity and begun the work to fill out the Business Project Worksheet. At each of your Agency visits you will have A BPIE meeting with an identified resource (SME) who will provide you with information on their Agency as it relates to your project. You will also discuss with SME at your Home Agency. You will continue researching your project and begin identifying and analyzing options. </a:t>
            </a:r>
          </a:p>
          <a:p>
            <a:endParaRPr lang="en-US" dirty="0"/>
          </a:p>
          <a:p>
            <a:r>
              <a:rPr lang="en-US" b="1" dirty="0"/>
              <a:t>Business Case Document</a:t>
            </a:r>
          </a:p>
          <a:p>
            <a:r>
              <a:rPr lang="en-US" dirty="0"/>
              <a:t>Once you have selected your recommended path forward, you are ready to begin putting together your formal business case document. Include all sections from your Business Project Worksheet, Consolidate the Research Plan with the evaluation of options section, add an Implementation Plan and an Executive Summary. Pay careful attention to the magnitude of your project and make sure your Business Case is comparable. </a:t>
            </a:r>
          </a:p>
          <a:p>
            <a:endParaRPr lang="en-US" dirty="0"/>
          </a:p>
          <a:p>
            <a:r>
              <a:rPr lang="en-US" b="1" dirty="0"/>
              <a:t>Business Pitch</a:t>
            </a:r>
          </a:p>
          <a:p>
            <a:r>
              <a:rPr lang="en-US" dirty="0"/>
              <a:t>Develop your Business Pitch based on your Business Case document</a:t>
            </a:r>
          </a:p>
          <a:p>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29</a:t>
            </a:fld>
            <a:endParaRPr lang="en-US" dirty="0"/>
          </a:p>
        </p:txBody>
      </p:sp>
    </p:spTree>
    <p:extLst>
      <p:ext uri="{BB962C8B-B14F-4D97-AF65-F5344CB8AC3E}">
        <p14:creationId xmlns:p14="http://schemas.microsoft.com/office/powerpoint/2010/main" val="2606121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30</a:t>
            </a:fld>
            <a:endParaRPr lang="en-US"/>
          </a:p>
        </p:txBody>
      </p:sp>
    </p:spTree>
    <p:extLst>
      <p:ext uri="{BB962C8B-B14F-4D97-AF65-F5344CB8AC3E}">
        <p14:creationId xmlns:p14="http://schemas.microsoft.com/office/powerpoint/2010/main" val="206310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use this business case format</a:t>
            </a:r>
          </a:p>
          <a:p>
            <a:endParaRPr lang="en-US" dirty="0"/>
          </a:p>
          <a:p>
            <a:r>
              <a:rPr lang="en-US" dirty="0"/>
              <a:t>Focus on analysis of potential options. Make sure that you do not have the conclusion before you have completed the analysis. </a:t>
            </a:r>
          </a:p>
          <a:p>
            <a:endParaRPr lang="en-US" dirty="0"/>
          </a:p>
          <a:p>
            <a:r>
              <a:rPr lang="en-US" dirty="0"/>
              <a:t>Listen intently to what your peers at other agencies have to say about your business problem and related programs, projects and best practices they have implemented to address this problem. Observe tours and demonstrations to identify practices that may be implementable in your agency. </a:t>
            </a:r>
          </a:p>
          <a:p>
            <a:endParaRPr lang="en-US" dirty="0"/>
          </a:p>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5</a:t>
            </a:fld>
            <a:endParaRPr lang="en-US"/>
          </a:p>
        </p:txBody>
      </p:sp>
    </p:spTree>
    <p:extLst>
      <p:ext uri="{BB962C8B-B14F-4D97-AF65-F5344CB8AC3E}">
        <p14:creationId xmlns:p14="http://schemas.microsoft.com/office/powerpoint/2010/main" val="74524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6</a:t>
            </a:fld>
            <a:endParaRPr lang="en-US"/>
          </a:p>
        </p:txBody>
      </p:sp>
    </p:spTree>
    <p:extLst>
      <p:ext uri="{BB962C8B-B14F-4D97-AF65-F5344CB8AC3E}">
        <p14:creationId xmlns:p14="http://schemas.microsoft.com/office/powerpoint/2010/main" val="285489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each section generally. </a:t>
            </a:r>
          </a:p>
          <a:p>
            <a:endParaRPr lang="en-US" dirty="0"/>
          </a:p>
          <a:p>
            <a:r>
              <a:rPr lang="en-US" dirty="0"/>
              <a:t>Note; The size of the sections is not indicative of importance. You can download the document on the Eno website and complete in WORD, the sections will size as you add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7</a:t>
            </a:fld>
            <a:endParaRPr lang="en-US"/>
          </a:p>
        </p:txBody>
      </p:sp>
    </p:spTree>
    <p:extLst>
      <p:ext uri="{BB962C8B-B14F-4D97-AF65-F5344CB8AC3E}">
        <p14:creationId xmlns:p14="http://schemas.microsoft.com/office/powerpoint/2010/main" val="89465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section of the worksheet, you should open with your </a:t>
            </a:r>
            <a:r>
              <a:rPr lang="en-US" b="1" dirty="0"/>
              <a:t>problem statement</a:t>
            </a:r>
            <a:r>
              <a:rPr lang="en-US" dirty="0"/>
              <a:t> . The problem statement should include the effect the problem is having on the business and the associated impact. </a:t>
            </a:r>
          </a:p>
          <a:p>
            <a:endParaRPr lang="en-US" dirty="0"/>
          </a:p>
          <a:p>
            <a:r>
              <a:rPr lang="en-US" dirty="0"/>
              <a:t>Following the 1-2 sentence problem statement is a brief description of the problem. The description should include any key issues and the desired outcome of the problem. </a:t>
            </a:r>
          </a:p>
        </p:txBody>
      </p:sp>
      <p:sp>
        <p:nvSpPr>
          <p:cNvPr id="4" name="Slide Number Placeholder 3"/>
          <p:cNvSpPr>
            <a:spLocks noGrp="1"/>
          </p:cNvSpPr>
          <p:nvPr>
            <p:ph type="sldNum" sz="quarter" idx="5"/>
          </p:nvPr>
        </p:nvSpPr>
        <p:spPr/>
        <p:txBody>
          <a:bodyPr/>
          <a:lstStyle/>
          <a:p>
            <a:fld id="{DFD25E68-3926-2D41-A40A-7E6DB746F35F}" type="slidenum">
              <a:rPr lang="en-US" smtClean="0"/>
              <a:t>8</a:t>
            </a:fld>
            <a:endParaRPr lang="en-US" dirty="0"/>
          </a:p>
        </p:txBody>
      </p:sp>
    </p:spTree>
    <p:extLst>
      <p:ext uri="{BB962C8B-B14F-4D97-AF65-F5344CB8AC3E}">
        <p14:creationId xmlns:p14="http://schemas.microsoft.com/office/powerpoint/2010/main" val="14345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read the example. Ask each of the two questions above and have students answer out loud. </a:t>
            </a:r>
          </a:p>
          <a:p>
            <a:endParaRPr lang="en-US" i="1" dirty="0"/>
          </a:p>
          <a:p>
            <a:r>
              <a:rPr lang="en-US" i="1" dirty="0"/>
              <a:t>In this example the problem is vehicle downtime causing reduced capacity. The cause of the problem is the inadequate training of maintenance personnel. The desired outcome is to improve vehicle availability by improving maintenance personnel skills through training. </a:t>
            </a:r>
          </a:p>
          <a:p>
            <a:endParaRPr lang="en-US" i="1" dirty="0"/>
          </a:p>
          <a:p>
            <a:endParaRPr lang="en-US" i="1" dirty="0"/>
          </a:p>
        </p:txBody>
      </p:sp>
      <p:sp>
        <p:nvSpPr>
          <p:cNvPr id="4" name="Slide Number Placeholder 3"/>
          <p:cNvSpPr>
            <a:spLocks noGrp="1"/>
          </p:cNvSpPr>
          <p:nvPr>
            <p:ph type="sldNum" sz="quarter" idx="5"/>
          </p:nvPr>
        </p:nvSpPr>
        <p:spPr/>
        <p:txBody>
          <a:bodyPr/>
          <a:lstStyle/>
          <a:p>
            <a:fld id="{DFD25E68-3926-2D41-A40A-7E6DB746F35F}" type="slidenum">
              <a:rPr lang="en-US" smtClean="0"/>
              <a:t>9</a:t>
            </a:fld>
            <a:endParaRPr lang="en-US" dirty="0"/>
          </a:p>
        </p:txBody>
      </p:sp>
    </p:spTree>
    <p:extLst>
      <p:ext uri="{BB962C8B-B14F-4D97-AF65-F5344CB8AC3E}">
        <p14:creationId xmlns:p14="http://schemas.microsoft.com/office/powerpoint/2010/main" val="400450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of the worksheet will answer the question; why am I working on this problem/opportunity?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why or how this problem is creating challenges, Is it causing the agency to lose money, lose customers, violate regulatory requirements, generate overtime,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has the problem exhibited over time, just started, growing, getting better,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contributing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10</a:t>
            </a:fld>
            <a:endParaRPr lang="en-US" dirty="0"/>
          </a:p>
        </p:txBody>
      </p:sp>
    </p:spTree>
    <p:extLst>
      <p:ext uri="{BB962C8B-B14F-4D97-AF65-F5344CB8AC3E}">
        <p14:creationId xmlns:p14="http://schemas.microsoft.com/office/powerpoint/2010/main" val="39259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want to give some data to support our claims. Ask students what kind of information should be included in this section for this example. </a:t>
            </a:r>
          </a:p>
          <a:p>
            <a:endParaRPr lang="en-US" dirty="0"/>
          </a:p>
          <a:p>
            <a:endParaRPr lang="en-US" dirty="0"/>
          </a:p>
          <a:p>
            <a:r>
              <a:rPr lang="en-US" dirty="0"/>
              <a:t>Vehicle downtime over five years, or ten months based on when problem started</a:t>
            </a:r>
          </a:p>
          <a:p>
            <a:r>
              <a:rPr lang="en-US" dirty="0"/>
              <a:t>Cars out of service (capacity) compare before and after problem presented</a:t>
            </a:r>
          </a:p>
          <a:p>
            <a:r>
              <a:rPr lang="en-US" dirty="0"/>
              <a:t>Fleet maintenance costs compare before and after problem presented</a:t>
            </a:r>
          </a:p>
          <a:p>
            <a:endParaRPr lang="en-US" dirty="0"/>
          </a:p>
          <a:p>
            <a:r>
              <a:rPr lang="en-US" dirty="0"/>
              <a:t>Training requirements prior to new equipment</a:t>
            </a:r>
          </a:p>
          <a:p>
            <a:r>
              <a:rPr lang="en-US" dirty="0"/>
              <a:t>Training requirements since new equipment</a:t>
            </a:r>
          </a:p>
          <a:p>
            <a:endParaRPr lang="en-US" dirty="0"/>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11</a:t>
            </a:fld>
            <a:endParaRPr lang="en-US" dirty="0"/>
          </a:p>
        </p:txBody>
      </p:sp>
    </p:spTree>
    <p:extLst>
      <p:ext uri="{BB962C8B-B14F-4D97-AF65-F5344CB8AC3E}">
        <p14:creationId xmlns:p14="http://schemas.microsoft.com/office/powerpoint/2010/main" val="47478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746E79-3032-934D-839B-713873DE4895}"/>
              </a:ext>
            </a:extLst>
          </p:cNvPr>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81770B7F-353E-7647-94B9-9355B8F801EE}"/>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82443890-637B-BF45-8297-763C8EDC3345}" type="datetime1">
              <a:rPr lang="en-US" smtClean="0"/>
              <a:t>4/30/19</a:t>
            </a:fld>
            <a:endParaRPr lang="en-US"/>
          </a:p>
        </p:txBody>
      </p:sp>
      <p:sp>
        <p:nvSpPr>
          <p:cNvPr id="6" name="Footer Placeholder 4">
            <a:extLst>
              <a:ext uri="{FF2B5EF4-FFF2-40B4-BE49-F238E27FC236}">
                <a16:creationId xmlns:a16="http://schemas.microsoft.com/office/drawing/2014/main" id="{AA9A10B3-A78E-D24E-9C11-6B0FCFE9E261}"/>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833D5154-0C99-B547-8643-D2F780B5CE65}"/>
              </a:ext>
            </a:extLst>
          </p:cNvPr>
          <p:cNvSpPr>
            <a:spLocks noGrp="1"/>
          </p:cNvSpPr>
          <p:nvPr>
            <p:ph type="sldNum" sz="quarter" idx="12"/>
          </p:nvPr>
        </p:nvSpPr>
        <p:spPr>
          <a:xfrm>
            <a:off x="10693400" y="6484771"/>
            <a:ext cx="1016000" cy="365125"/>
          </a:xfrm>
        </p:spPr>
        <p:txBody>
          <a:bodyPr/>
          <a:lstStyle>
            <a:lvl1pPr>
              <a:defRPr sz="1000">
                <a:solidFill>
                  <a:schemeClr val="accent2"/>
                </a:solidFill>
              </a:defRPr>
            </a:lvl1pPr>
          </a:lstStyle>
          <a:p>
            <a:pPr>
              <a:defRPr/>
            </a:pPr>
            <a:fld id="{2585A993-896A-504A-A3EE-91BC8D624610}" type="slidenum">
              <a:rPr lang="en-US" smtClean="0"/>
              <a:pPr>
                <a:defRPr/>
              </a:pPr>
              <a:t>‹#›</a:t>
            </a:fld>
            <a:endParaRPr lang="en-US" dirty="0"/>
          </a:p>
        </p:txBody>
      </p:sp>
    </p:spTree>
    <p:extLst>
      <p:ext uri="{BB962C8B-B14F-4D97-AF65-F5344CB8AC3E}">
        <p14:creationId xmlns:p14="http://schemas.microsoft.com/office/powerpoint/2010/main" val="298340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1D85C-5D30-A044-B6BC-77E432B99629}"/>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A02D330-35C9-C943-A95D-198BFA8FC27E}"/>
              </a:ext>
            </a:extLst>
          </p:cNvPr>
          <p:cNvSpPr>
            <a:spLocks noGrp="1"/>
          </p:cNvSpPr>
          <p:nvPr>
            <p:ph type="dt" sz="half" idx="10"/>
          </p:nvPr>
        </p:nvSpPr>
        <p:spPr/>
        <p:txBody>
          <a:bodyPr/>
          <a:lstStyle>
            <a:lvl1pPr>
              <a:defRPr/>
            </a:lvl1pPr>
          </a:lstStyle>
          <a:p>
            <a:pPr>
              <a:defRPr/>
            </a:pPr>
            <a:fld id="{FC78078D-3389-674E-9358-F81230FFBC4D}" type="datetime1">
              <a:rPr lang="en-US" smtClean="0"/>
              <a:t>4/30/19</a:t>
            </a:fld>
            <a:endParaRPr lang="en-US"/>
          </a:p>
        </p:txBody>
      </p:sp>
      <p:sp>
        <p:nvSpPr>
          <p:cNvPr id="6" name="Footer Placeholder 4">
            <a:extLst>
              <a:ext uri="{FF2B5EF4-FFF2-40B4-BE49-F238E27FC236}">
                <a16:creationId xmlns:a16="http://schemas.microsoft.com/office/drawing/2014/main" id="{91C06248-2750-C644-B165-1973A72534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29594F-6613-A644-ABDA-7B5D4C4AED63}"/>
              </a:ext>
            </a:extLst>
          </p:cNvPr>
          <p:cNvSpPr>
            <a:spLocks noGrp="1"/>
          </p:cNvSpPr>
          <p:nvPr>
            <p:ph type="sldNum" sz="quarter" idx="12"/>
          </p:nvPr>
        </p:nvSpPr>
        <p:spPr/>
        <p:txBody>
          <a:bodyPr/>
          <a:lstStyle>
            <a:lvl1pPr>
              <a:defRPr/>
            </a:lvl1pPr>
          </a:lstStyle>
          <a:p>
            <a:pPr>
              <a:defRPr/>
            </a:pPr>
            <a:fld id="{84DBBC14-EEFF-0041-8B93-E1FA086A1071}" type="slidenum">
              <a:rPr lang="en-US"/>
              <a:pPr>
                <a:defRPr/>
              </a:pPr>
              <a:t>‹#›</a:t>
            </a:fld>
            <a:endParaRPr lang="en-US"/>
          </a:p>
        </p:txBody>
      </p:sp>
    </p:spTree>
    <p:extLst>
      <p:ext uri="{BB962C8B-B14F-4D97-AF65-F5344CB8AC3E}">
        <p14:creationId xmlns:p14="http://schemas.microsoft.com/office/powerpoint/2010/main" val="38385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BEC98-327F-DD4B-8D7F-136FA0432448}"/>
              </a:ext>
            </a:extLst>
          </p:cNvPr>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E68BA2B-178F-5845-9A27-93AD4E150C0C}"/>
              </a:ext>
            </a:extLst>
          </p:cNvPr>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447FADF4-8597-FA41-AA1D-EEF604FEC65E}" type="datetime1">
              <a:rPr lang="en-US" smtClean="0"/>
              <a:t>4/30/19</a:t>
            </a:fld>
            <a:endParaRPr lang="en-US"/>
          </a:p>
        </p:txBody>
      </p:sp>
      <p:sp>
        <p:nvSpPr>
          <p:cNvPr id="6" name="Footer Placeholder 4">
            <a:extLst>
              <a:ext uri="{FF2B5EF4-FFF2-40B4-BE49-F238E27FC236}">
                <a16:creationId xmlns:a16="http://schemas.microsoft.com/office/drawing/2014/main" id="{D71708D6-FB67-7A40-8C80-A66BC04C46E4}"/>
              </a:ext>
            </a:extLst>
          </p:cNvPr>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E9A48E-AF37-EF40-B426-7ECD7EF86326}"/>
              </a:ext>
            </a:extLst>
          </p:cNvPr>
          <p:cNvSpPr>
            <a:spLocks noGrp="1"/>
          </p:cNvSpPr>
          <p:nvPr>
            <p:ph type="sldNum" sz="quarter" idx="12"/>
          </p:nvPr>
        </p:nvSpPr>
        <p:spPr>
          <a:xfrm>
            <a:off x="10447338" y="5956300"/>
            <a:ext cx="1163637" cy="365125"/>
          </a:xfrm>
        </p:spPr>
        <p:txBody>
          <a:bodyPr/>
          <a:lstStyle>
            <a:lvl1pPr>
              <a:defRPr>
                <a:solidFill>
                  <a:schemeClr val="accent1">
                    <a:lumMod val="75000"/>
                    <a:lumOff val="25000"/>
                  </a:schemeClr>
                </a:solidFill>
              </a:defRPr>
            </a:lvl1pPr>
          </a:lstStyle>
          <a:p>
            <a:pPr>
              <a:defRPr/>
            </a:pPr>
            <a:fld id="{70ABEAC0-7D5E-CD4D-B39B-16E6A0C753F6}" type="slidenum">
              <a:rPr lang="en-US"/>
              <a:pPr>
                <a:defRPr/>
              </a:pPr>
              <a:t>‹#›</a:t>
            </a:fld>
            <a:endParaRPr lang="en-US"/>
          </a:p>
        </p:txBody>
      </p:sp>
    </p:spTree>
    <p:extLst>
      <p:ext uri="{BB962C8B-B14F-4D97-AF65-F5344CB8AC3E}">
        <p14:creationId xmlns:p14="http://schemas.microsoft.com/office/powerpoint/2010/main" val="229906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C11DE0-3637-3A4C-8DC8-40A933CE1B49}"/>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13" descr="A picture containing clipart&#13;&#10;&#13;&#10;Description automatically generated">
            <a:extLst>
              <a:ext uri="{FF2B5EF4-FFF2-40B4-BE49-F238E27FC236}">
                <a16:creationId xmlns:a16="http://schemas.microsoft.com/office/drawing/2014/main" id="{87789AD2-FCE1-5E46-A1B6-D8D9B4E181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1025" y="5951538"/>
            <a:ext cx="11239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30177DA-C538-2641-BF74-26A277BADF16}"/>
              </a:ext>
            </a:extLst>
          </p:cNvPr>
          <p:cNvSpPr>
            <a:spLocks noGrp="1"/>
          </p:cNvSpPr>
          <p:nvPr>
            <p:ph type="dt" sz="half" idx="10"/>
          </p:nvPr>
        </p:nvSpPr>
        <p:spPr/>
        <p:txBody>
          <a:bodyPr/>
          <a:lstStyle>
            <a:lvl1pPr>
              <a:defRPr/>
            </a:lvl1pPr>
          </a:lstStyle>
          <a:p>
            <a:pPr>
              <a:defRPr/>
            </a:pPr>
            <a:fld id="{96195247-9875-1A42-98E8-17AE9B9CBDFA}" type="datetime1">
              <a:rPr lang="en-US" smtClean="0"/>
              <a:t>4/30/19</a:t>
            </a:fld>
            <a:endParaRPr lang="en-US"/>
          </a:p>
        </p:txBody>
      </p:sp>
      <p:sp>
        <p:nvSpPr>
          <p:cNvPr id="7" name="Footer Placeholder 4">
            <a:extLst>
              <a:ext uri="{FF2B5EF4-FFF2-40B4-BE49-F238E27FC236}">
                <a16:creationId xmlns:a16="http://schemas.microsoft.com/office/drawing/2014/main" id="{1854C166-21AA-6946-9A07-B3CB51A6ADF1}"/>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5">
            <a:extLst>
              <a:ext uri="{FF2B5EF4-FFF2-40B4-BE49-F238E27FC236}">
                <a16:creationId xmlns:a16="http://schemas.microsoft.com/office/drawing/2014/main" id="{2AE1350C-9CB5-D647-A587-DBA016906D8C}"/>
              </a:ext>
            </a:extLst>
          </p:cNvPr>
          <p:cNvSpPr>
            <a:spLocks noGrp="1"/>
          </p:cNvSpPr>
          <p:nvPr>
            <p:ph type="sldNum" sz="quarter" idx="12"/>
          </p:nvPr>
        </p:nvSpPr>
        <p:spPr>
          <a:xfrm>
            <a:off x="10558295" y="6492875"/>
            <a:ext cx="1052512" cy="365125"/>
          </a:xfrm>
        </p:spPr>
        <p:txBody>
          <a:bodyPr/>
          <a:lstStyle>
            <a:lvl1pPr>
              <a:defRPr sz="1000">
                <a:solidFill>
                  <a:schemeClr val="accent2"/>
                </a:solidFill>
              </a:defRPr>
            </a:lvl1pPr>
          </a:lstStyle>
          <a:p>
            <a:pPr>
              <a:defRPr/>
            </a:pPr>
            <a:fld id="{6092B687-A2B3-0947-A5CD-789E5EB0142A}" type="slidenum">
              <a:rPr lang="en-US" smtClean="0"/>
              <a:pPr>
                <a:defRPr/>
              </a:pPr>
              <a:t>‹#›</a:t>
            </a:fld>
            <a:endParaRPr lang="en-US" dirty="0"/>
          </a:p>
        </p:txBody>
      </p:sp>
    </p:spTree>
    <p:extLst>
      <p:ext uri="{BB962C8B-B14F-4D97-AF65-F5344CB8AC3E}">
        <p14:creationId xmlns:p14="http://schemas.microsoft.com/office/powerpoint/2010/main" val="399764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AF028E-C9E0-F74E-B081-F699070C5C50}"/>
              </a:ext>
            </a:extLst>
          </p:cNvPr>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A7DB7EF-25D4-3747-AE2E-D5AE5CAF2980}"/>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223C047F-F549-154A-B5E8-EF49FFAD5C70}" type="datetime1">
              <a:rPr lang="en-US" smtClean="0"/>
              <a:t>4/30/19</a:t>
            </a:fld>
            <a:endParaRPr lang="en-US"/>
          </a:p>
        </p:txBody>
      </p:sp>
      <p:sp>
        <p:nvSpPr>
          <p:cNvPr id="6" name="Footer Placeholder 4">
            <a:extLst>
              <a:ext uri="{FF2B5EF4-FFF2-40B4-BE49-F238E27FC236}">
                <a16:creationId xmlns:a16="http://schemas.microsoft.com/office/drawing/2014/main" id="{8BBE0E1D-9D54-1243-B62C-D8F07E48A91E}"/>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4717CAD9-3C88-FA4E-86D7-B4C2C2FC57A3}"/>
              </a:ext>
            </a:extLst>
          </p:cNvPr>
          <p:cNvSpPr>
            <a:spLocks noGrp="1"/>
          </p:cNvSpPr>
          <p:nvPr>
            <p:ph type="sldNum" sz="quarter" idx="12"/>
          </p:nvPr>
        </p:nvSpPr>
        <p:spPr>
          <a:xfrm>
            <a:off x="10685463" y="6484771"/>
            <a:ext cx="1052512" cy="365125"/>
          </a:xfrm>
        </p:spPr>
        <p:txBody>
          <a:bodyPr/>
          <a:lstStyle>
            <a:lvl1pPr>
              <a:defRPr sz="1000">
                <a:solidFill>
                  <a:schemeClr val="accent2"/>
                </a:solidFill>
              </a:defRPr>
            </a:lvl1pPr>
          </a:lstStyle>
          <a:p>
            <a:pPr>
              <a:defRPr/>
            </a:pPr>
            <a:fld id="{109EA57F-EE2E-E448-B046-F3E763A7D114}" type="slidenum">
              <a:rPr lang="en-US" smtClean="0"/>
              <a:pPr>
                <a:defRPr/>
              </a:pPr>
              <a:t>‹#›</a:t>
            </a:fld>
            <a:endParaRPr lang="en-US" dirty="0"/>
          </a:p>
        </p:txBody>
      </p:sp>
    </p:spTree>
    <p:extLst>
      <p:ext uri="{BB962C8B-B14F-4D97-AF65-F5344CB8AC3E}">
        <p14:creationId xmlns:p14="http://schemas.microsoft.com/office/powerpoint/2010/main" val="190894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91160-B651-854A-8D66-A2851AA87DAA}"/>
              </a:ext>
            </a:extLst>
          </p:cNvPr>
          <p:cNvSpPr>
            <a:spLocks noChangeAspect="1"/>
          </p:cNvSpPr>
          <p:nvPr/>
        </p:nvSpPr>
        <p:spPr>
          <a:xfrm>
            <a:off x="446088" y="606425"/>
            <a:ext cx="11299825" cy="1097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6089" y="1857654"/>
            <a:ext cx="5518776" cy="3905193"/>
          </a:xfrm>
        </p:spPr>
        <p:txBody>
          <a:bodyPr>
            <a:normAutofit/>
          </a:bodyPr>
          <a:lstStyle>
            <a:lvl1pPr>
              <a:lnSpc>
                <a:spcPct val="114000"/>
              </a:lnSpc>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4953" y="1882167"/>
            <a:ext cx="5530960" cy="39051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EDFBC187-451C-8B41-8A2D-6106544BF82D}"/>
              </a:ext>
            </a:extLst>
          </p:cNvPr>
          <p:cNvSpPr>
            <a:spLocks noGrp="1"/>
          </p:cNvSpPr>
          <p:nvPr>
            <p:ph type="dt" sz="half" idx="10"/>
          </p:nvPr>
        </p:nvSpPr>
        <p:spPr/>
        <p:txBody>
          <a:bodyPr/>
          <a:lstStyle>
            <a:lvl1pPr>
              <a:defRPr/>
            </a:lvl1pPr>
          </a:lstStyle>
          <a:p>
            <a:pPr>
              <a:defRPr/>
            </a:pPr>
            <a:fld id="{21653582-B6C3-8E47-87C2-EB9CF64B44C7}" type="datetime1">
              <a:rPr lang="en-US" smtClean="0"/>
              <a:t>4/30/19</a:t>
            </a:fld>
            <a:endParaRPr lang="en-US"/>
          </a:p>
        </p:txBody>
      </p:sp>
      <p:sp>
        <p:nvSpPr>
          <p:cNvPr id="7" name="Footer Placeholder 5">
            <a:extLst>
              <a:ext uri="{FF2B5EF4-FFF2-40B4-BE49-F238E27FC236}">
                <a16:creationId xmlns:a16="http://schemas.microsoft.com/office/drawing/2014/main" id="{5A2A38CD-2625-F244-8F6A-09A17A6F09CD}"/>
              </a:ext>
            </a:extLst>
          </p:cNvPr>
          <p:cNvSpPr>
            <a:spLocks noGrp="1"/>
          </p:cNvSpPr>
          <p:nvPr>
            <p:ph type="ftr" sz="quarter" idx="11"/>
          </p:nvPr>
        </p:nvSpPr>
        <p:spPr>
          <a:xfrm>
            <a:off x="581025" y="5951538"/>
            <a:ext cx="6916738" cy="365125"/>
          </a:xfrm>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BE63F5D7-413B-F741-8FB0-9CF8D0C41572}"/>
              </a:ext>
            </a:extLst>
          </p:cNvPr>
          <p:cNvSpPr>
            <a:spLocks noGrp="1"/>
          </p:cNvSpPr>
          <p:nvPr>
            <p:ph type="sldNum" sz="quarter" idx="12"/>
          </p:nvPr>
        </p:nvSpPr>
        <p:spPr>
          <a:xfrm>
            <a:off x="10693401" y="6492875"/>
            <a:ext cx="1052512" cy="365125"/>
          </a:xfrm>
        </p:spPr>
        <p:txBody>
          <a:bodyPr/>
          <a:lstStyle>
            <a:lvl1pPr>
              <a:defRPr sz="1000">
                <a:solidFill>
                  <a:schemeClr val="accent2"/>
                </a:solidFill>
              </a:defRPr>
            </a:lvl1pPr>
          </a:lstStyle>
          <a:p>
            <a:pPr>
              <a:defRPr/>
            </a:pPr>
            <a:fld id="{B29AA5ED-4303-0044-B791-E746E2B5DCEA}" type="slidenum">
              <a:rPr lang="en-US" smtClean="0"/>
              <a:pPr>
                <a:defRPr/>
              </a:pPr>
              <a:t>‹#›</a:t>
            </a:fld>
            <a:endParaRPr lang="en-US" dirty="0"/>
          </a:p>
        </p:txBody>
      </p:sp>
    </p:spTree>
    <p:extLst>
      <p:ext uri="{BB962C8B-B14F-4D97-AF65-F5344CB8AC3E}">
        <p14:creationId xmlns:p14="http://schemas.microsoft.com/office/powerpoint/2010/main" val="8416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BAE103-5199-6549-BD75-2733ECF8EC97}"/>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1FDF5CBA-211B-DF4F-BADA-52C3681F203E}"/>
              </a:ext>
            </a:extLst>
          </p:cNvPr>
          <p:cNvSpPr>
            <a:spLocks noGrp="1"/>
          </p:cNvSpPr>
          <p:nvPr>
            <p:ph type="dt" sz="half" idx="10"/>
          </p:nvPr>
        </p:nvSpPr>
        <p:spPr/>
        <p:txBody>
          <a:bodyPr/>
          <a:lstStyle>
            <a:lvl1pPr>
              <a:defRPr/>
            </a:lvl1pPr>
          </a:lstStyle>
          <a:p>
            <a:pPr>
              <a:defRPr/>
            </a:pPr>
            <a:fld id="{CDCFCFB1-56D7-244C-AA71-98F1D674ACBC}" type="datetime1">
              <a:rPr lang="en-US" smtClean="0"/>
              <a:t>4/30/19</a:t>
            </a:fld>
            <a:endParaRPr lang="en-US"/>
          </a:p>
        </p:txBody>
      </p:sp>
      <p:sp>
        <p:nvSpPr>
          <p:cNvPr id="9" name="Footer Placeholder 7">
            <a:extLst>
              <a:ext uri="{FF2B5EF4-FFF2-40B4-BE49-F238E27FC236}">
                <a16:creationId xmlns:a16="http://schemas.microsoft.com/office/drawing/2014/main" id="{38699888-F0FE-5548-9A41-CE682FE78BC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90CB3729-09E6-E94B-AD05-5C382AEC2D08}"/>
              </a:ext>
            </a:extLst>
          </p:cNvPr>
          <p:cNvSpPr>
            <a:spLocks noGrp="1"/>
          </p:cNvSpPr>
          <p:nvPr>
            <p:ph type="sldNum" sz="quarter" idx="12"/>
          </p:nvPr>
        </p:nvSpPr>
        <p:spPr>
          <a:xfrm>
            <a:off x="10558296" y="6492792"/>
            <a:ext cx="1052512" cy="365125"/>
          </a:xfrm>
        </p:spPr>
        <p:txBody>
          <a:bodyPr/>
          <a:lstStyle>
            <a:lvl1pPr>
              <a:defRPr sz="1000">
                <a:solidFill>
                  <a:schemeClr val="accent2"/>
                </a:solidFill>
              </a:defRPr>
            </a:lvl1pPr>
          </a:lstStyle>
          <a:p>
            <a:pPr>
              <a:defRPr/>
            </a:pPr>
            <a:fld id="{8385ECA3-B7BA-B84E-9A3C-2BD7C4F44F62}" type="slidenum">
              <a:rPr lang="en-US" smtClean="0"/>
              <a:pPr>
                <a:defRPr/>
              </a:pPr>
              <a:t>‹#›</a:t>
            </a:fld>
            <a:endParaRPr lang="en-US" dirty="0"/>
          </a:p>
        </p:txBody>
      </p:sp>
    </p:spTree>
    <p:extLst>
      <p:ext uri="{BB962C8B-B14F-4D97-AF65-F5344CB8AC3E}">
        <p14:creationId xmlns:p14="http://schemas.microsoft.com/office/powerpoint/2010/main" val="237134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04824-2721-AE4E-9418-22D9F247097B}"/>
              </a:ext>
            </a:extLst>
          </p:cNvPr>
          <p:cNvSpPr>
            <a:spLocks noChangeAspect="1"/>
          </p:cNvSpPr>
          <p:nvPr/>
        </p:nvSpPr>
        <p:spPr>
          <a:xfrm>
            <a:off x="441325" y="606425"/>
            <a:ext cx="11299825" cy="1097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4" name="Date Placeholder 2">
            <a:extLst>
              <a:ext uri="{FF2B5EF4-FFF2-40B4-BE49-F238E27FC236}">
                <a16:creationId xmlns:a16="http://schemas.microsoft.com/office/drawing/2014/main" id="{D87D7D40-56A3-B243-9570-903B81572368}"/>
              </a:ext>
            </a:extLst>
          </p:cNvPr>
          <p:cNvSpPr>
            <a:spLocks noGrp="1"/>
          </p:cNvSpPr>
          <p:nvPr>
            <p:ph type="dt" sz="half" idx="10"/>
          </p:nvPr>
        </p:nvSpPr>
        <p:spPr/>
        <p:txBody>
          <a:bodyPr/>
          <a:lstStyle>
            <a:lvl1pPr>
              <a:defRPr/>
            </a:lvl1pPr>
          </a:lstStyle>
          <a:p>
            <a:pPr>
              <a:defRPr/>
            </a:pPr>
            <a:fld id="{658B6A5E-46C1-7D41-99E5-40B602A00538}" type="datetime1">
              <a:rPr lang="en-US" smtClean="0"/>
              <a:t>4/30/19</a:t>
            </a:fld>
            <a:endParaRPr lang="en-US"/>
          </a:p>
        </p:txBody>
      </p:sp>
      <p:sp>
        <p:nvSpPr>
          <p:cNvPr id="5" name="Footer Placeholder 3">
            <a:extLst>
              <a:ext uri="{FF2B5EF4-FFF2-40B4-BE49-F238E27FC236}">
                <a16:creationId xmlns:a16="http://schemas.microsoft.com/office/drawing/2014/main" id="{F2050C86-2A9E-AF4F-8FD6-862691D7B4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089A9BC-5FC4-2642-9945-734E20EC89B5}"/>
              </a:ext>
            </a:extLst>
          </p:cNvPr>
          <p:cNvSpPr>
            <a:spLocks noGrp="1"/>
          </p:cNvSpPr>
          <p:nvPr>
            <p:ph type="sldNum" sz="quarter" idx="12"/>
          </p:nvPr>
        </p:nvSpPr>
        <p:spPr>
          <a:xfrm>
            <a:off x="10552998" y="6492875"/>
            <a:ext cx="1052512" cy="365125"/>
          </a:xfrm>
        </p:spPr>
        <p:txBody>
          <a:bodyPr/>
          <a:lstStyle>
            <a:lvl1pPr>
              <a:defRPr sz="1000">
                <a:solidFill>
                  <a:schemeClr val="accent2"/>
                </a:solidFill>
              </a:defRPr>
            </a:lvl1pPr>
          </a:lstStyle>
          <a:p>
            <a:pPr>
              <a:defRPr/>
            </a:pPr>
            <a:fld id="{082137B9-5053-CB4A-88E9-4015F945FD19}" type="slidenum">
              <a:rPr lang="en-US" smtClean="0"/>
              <a:pPr>
                <a:defRPr/>
              </a:pPr>
              <a:t>‹#›</a:t>
            </a:fld>
            <a:endParaRPr lang="en-US" dirty="0"/>
          </a:p>
        </p:txBody>
      </p:sp>
    </p:spTree>
    <p:extLst>
      <p:ext uri="{BB962C8B-B14F-4D97-AF65-F5344CB8AC3E}">
        <p14:creationId xmlns:p14="http://schemas.microsoft.com/office/powerpoint/2010/main" val="7536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6ABEB8-8BDA-EB45-A3F5-DBE6A3C125E0}"/>
              </a:ext>
            </a:extLst>
          </p:cNvPr>
          <p:cNvSpPr>
            <a:spLocks noGrp="1"/>
          </p:cNvSpPr>
          <p:nvPr>
            <p:ph type="dt" sz="half" idx="10"/>
          </p:nvPr>
        </p:nvSpPr>
        <p:spPr/>
        <p:txBody>
          <a:bodyPr/>
          <a:lstStyle>
            <a:lvl1pPr>
              <a:defRPr/>
            </a:lvl1pPr>
          </a:lstStyle>
          <a:p>
            <a:pPr>
              <a:defRPr/>
            </a:pPr>
            <a:fld id="{59DFB4ED-E26B-0D48-9978-78C53281DBF7}" type="datetime1">
              <a:rPr lang="en-US" smtClean="0"/>
              <a:t>4/30/19</a:t>
            </a:fld>
            <a:endParaRPr lang="en-US"/>
          </a:p>
        </p:txBody>
      </p:sp>
      <p:sp>
        <p:nvSpPr>
          <p:cNvPr id="3" name="Footer Placeholder 4">
            <a:extLst>
              <a:ext uri="{FF2B5EF4-FFF2-40B4-BE49-F238E27FC236}">
                <a16:creationId xmlns:a16="http://schemas.microsoft.com/office/drawing/2014/main" id="{140B09B2-41B5-C84D-983F-58CE446DA4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F09718-E7A7-E242-B91C-C0167209923C}"/>
              </a:ext>
            </a:extLst>
          </p:cNvPr>
          <p:cNvSpPr>
            <a:spLocks noGrp="1"/>
          </p:cNvSpPr>
          <p:nvPr>
            <p:ph type="sldNum" sz="quarter" idx="12"/>
          </p:nvPr>
        </p:nvSpPr>
        <p:spPr>
          <a:xfrm>
            <a:off x="10598568" y="6492875"/>
            <a:ext cx="1052512" cy="365125"/>
          </a:xfrm>
        </p:spPr>
        <p:txBody>
          <a:bodyPr/>
          <a:lstStyle>
            <a:lvl1pPr>
              <a:defRPr sz="1000"/>
            </a:lvl1pPr>
          </a:lstStyle>
          <a:p>
            <a:pPr>
              <a:defRPr/>
            </a:pPr>
            <a:fld id="{ABA22656-BBEC-FF40-A35B-AA758D4108C9}" type="slidenum">
              <a:rPr lang="en-US" smtClean="0"/>
              <a:pPr>
                <a:defRPr/>
              </a:pPr>
              <a:t>‹#›</a:t>
            </a:fld>
            <a:endParaRPr lang="en-US" dirty="0"/>
          </a:p>
        </p:txBody>
      </p:sp>
    </p:spTree>
    <p:extLst>
      <p:ext uri="{BB962C8B-B14F-4D97-AF65-F5344CB8AC3E}">
        <p14:creationId xmlns:p14="http://schemas.microsoft.com/office/powerpoint/2010/main" val="327145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7D030-1F2C-9240-9E66-C0DD496791A9}"/>
              </a:ext>
            </a:extLst>
          </p:cNvPr>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E2F8141-48C2-454D-8CB4-01B873258F8A}"/>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9B857906-E0CA-844D-A7E4-E1BC7AF39811}" type="datetime1">
              <a:rPr lang="en-US" smtClean="0"/>
              <a:t>4/30/19</a:t>
            </a:fld>
            <a:endParaRPr lang="en-US"/>
          </a:p>
        </p:txBody>
      </p:sp>
      <p:sp>
        <p:nvSpPr>
          <p:cNvPr id="7" name="Footer Placeholder 5">
            <a:extLst>
              <a:ext uri="{FF2B5EF4-FFF2-40B4-BE49-F238E27FC236}">
                <a16:creationId xmlns:a16="http://schemas.microsoft.com/office/drawing/2014/main" id="{38DAD207-63EB-F74D-A5BC-259D0768719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DF4E6568-D3CC-AF43-BCEE-1AA802FD5584}"/>
              </a:ext>
            </a:extLst>
          </p:cNvPr>
          <p:cNvSpPr>
            <a:spLocks noGrp="1"/>
          </p:cNvSpPr>
          <p:nvPr>
            <p:ph type="sldNum" sz="quarter" idx="12"/>
          </p:nvPr>
        </p:nvSpPr>
        <p:spPr>
          <a:xfrm>
            <a:off x="10688144" y="6466544"/>
            <a:ext cx="1052512" cy="365125"/>
          </a:xfrm>
        </p:spPr>
        <p:txBody>
          <a:bodyPr/>
          <a:lstStyle>
            <a:lvl1pPr>
              <a:defRPr sz="1000">
                <a:solidFill>
                  <a:schemeClr val="accent2"/>
                </a:solidFill>
              </a:defRPr>
            </a:lvl1pPr>
          </a:lstStyle>
          <a:p>
            <a:pPr>
              <a:defRPr/>
            </a:pPr>
            <a:fld id="{E9147C7B-C40C-4342-B32C-6C44F99EECAC}" type="slidenum">
              <a:rPr lang="en-US" smtClean="0"/>
              <a:pPr>
                <a:defRPr/>
              </a:pPr>
              <a:t>‹#›</a:t>
            </a:fld>
            <a:endParaRPr lang="en-US" dirty="0"/>
          </a:p>
        </p:txBody>
      </p:sp>
    </p:spTree>
    <p:extLst>
      <p:ext uri="{BB962C8B-B14F-4D97-AF65-F5344CB8AC3E}">
        <p14:creationId xmlns:p14="http://schemas.microsoft.com/office/powerpoint/2010/main" val="176031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7CA1B1B-3B84-0F4B-B600-44193D4A28B1}"/>
              </a:ext>
            </a:extLst>
          </p:cNvPr>
          <p:cNvSpPr>
            <a:spLocks noGrp="1"/>
          </p:cNvSpPr>
          <p:nvPr>
            <p:ph type="dt" sz="half" idx="10"/>
          </p:nvPr>
        </p:nvSpPr>
        <p:spPr/>
        <p:txBody>
          <a:bodyPr/>
          <a:lstStyle>
            <a:lvl1pPr>
              <a:defRPr/>
            </a:lvl1pPr>
          </a:lstStyle>
          <a:p>
            <a:pPr>
              <a:defRPr/>
            </a:pPr>
            <a:fld id="{9C7B9944-2DAE-664A-A2DB-6ED42C95AAD3}" type="datetime1">
              <a:rPr lang="en-US" smtClean="0"/>
              <a:t>4/30/19</a:t>
            </a:fld>
            <a:endParaRPr lang="en-US"/>
          </a:p>
        </p:txBody>
      </p:sp>
      <p:sp>
        <p:nvSpPr>
          <p:cNvPr id="6" name="Footer Placeholder 4">
            <a:extLst>
              <a:ext uri="{FF2B5EF4-FFF2-40B4-BE49-F238E27FC236}">
                <a16:creationId xmlns:a16="http://schemas.microsoft.com/office/drawing/2014/main" id="{7BB8AFCE-ADA6-574C-B0D1-376EB8B5AC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41C0EF-32DF-8746-A67D-262DD5FACF07}"/>
              </a:ext>
            </a:extLst>
          </p:cNvPr>
          <p:cNvSpPr>
            <a:spLocks noGrp="1"/>
          </p:cNvSpPr>
          <p:nvPr>
            <p:ph type="sldNum" sz="quarter" idx="12"/>
          </p:nvPr>
        </p:nvSpPr>
        <p:spPr/>
        <p:txBody>
          <a:bodyPr/>
          <a:lstStyle>
            <a:lvl1pPr>
              <a:defRPr/>
            </a:lvl1pPr>
          </a:lstStyle>
          <a:p>
            <a:pPr>
              <a:defRPr/>
            </a:pPr>
            <a:fld id="{FFD0E694-2AF6-A149-9E16-1E8B130134BA}" type="slidenum">
              <a:rPr lang="en-US"/>
              <a:pPr>
                <a:defRPr/>
              </a:pPr>
              <a:t>‹#›</a:t>
            </a:fld>
            <a:endParaRPr lang="en-US"/>
          </a:p>
        </p:txBody>
      </p:sp>
    </p:spTree>
    <p:extLst>
      <p:ext uri="{BB962C8B-B14F-4D97-AF65-F5344CB8AC3E}">
        <p14:creationId xmlns:p14="http://schemas.microsoft.com/office/powerpoint/2010/main" val="297675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74FF0-596B-B644-AD87-1619FB67D285}"/>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D8224971-9B6D-5142-BE1C-DBDADC30AFC2}"/>
              </a:ext>
            </a:extLst>
          </p:cNvPr>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F5AA53-6C48-104F-B9B5-BF780EDF186A}"/>
              </a:ext>
            </a:extLst>
          </p:cNvPr>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362123B3-11B1-1F47-B2A4-950C6A8D4F93}" type="datetime1">
              <a:rPr lang="en-US" smtClean="0"/>
              <a:t>4/30/19</a:t>
            </a:fld>
            <a:endParaRPr lang="en-US"/>
          </a:p>
        </p:txBody>
      </p:sp>
      <p:sp>
        <p:nvSpPr>
          <p:cNvPr id="5" name="Footer Placeholder 4">
            <a:extLst>
              <a:ext uri="{FF2B5EF4-FFF2-40B4-BE49-F238E27FC236}">
                <a16:creationId xmlns:a16="http://schemas.microsoft.com/office/drawing/2014/main" id="{B38B4C34-1061-054B-92F4-94EF976E8A18}"/>
              </a:ext>
            </a:extLst>
          </p:cNvPr>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4CED973-F191-AB47-80FE-1F6BF94FAAB2}"/>
              </a:ext>
            </a:extLst>
          </p:cNvPr>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68345426-1B40-534B-9FBC-D3D6E98F6FEE}" type="slidenum">
              <a:rPr lang="en-US"/>
              <a:pPr>
                <a:defRPr/>
              </a:pPr>
              <a:t>‹#›</a:t>
            </a:fld>
            <a:endParaRPr lang="en-US"/>
          </a:p>
        </p:txBody>
      </p:sp>
      <p:sp>
        <p:nvSpPr>
          <p:cNvPr id="9" name="Rectangle 8">
            <a:extLst>
              <a:ext uri="{FF2B5EF4-FFF2-40B4-BE49-F238E27FC236}">
                <a16:creationId xmlns:a16="http://schemas.microsoft.com/office/drawing/2014/main" id="{ABFFC79C-C1A4-A047-B3F7-E58C8DF794D0}"/>
              </a:ext>
            </a:extLst>
          </p:cNvPr>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93BB24-910C-1E48-A9C6-46072EA542DD}"/>
              </a:ext>
            </a:extLst>
          </p:cNvPr>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2FA75DC-3A4E-8C48-BB95-AF3D19505DE6}"/>
              </a:ext>
            </a:extLst>
          </p:cNvPr>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34" name="Picture 11" descr="A picture containing clipart&#13;&#10;&#13;&#10;Description automatically generated">
            <a:extLst>
              <a:ext uri="{FF2B5EF4-FFF2-40B4-BE49-F238E27FC236}">
                <a16:creationId xmlns:a16="http://schemas.microsoft.com/office/drawing/2014/main" id="{1CFFA3A4-DED2-7946-9994-6B36457CDF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81025" y="5951538"/>
            <a:ext cx="11239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03" r:id="rId7"/>
    <p:sldLayoutId id="2147483911" r:id="rId8"/>
    <p:sldLayoutId id="2147483904" r:id="rId9"/>
    <p:sldLayoutId id="2147483912" r:id="rId10"/>
    <p:sldLayoutId id="2147483913" r:id="rId11"/>
  </p:sldLayoutIdLst>
  <p:hf hdr="0" ftr="0" dt="0"/>
  <p:txStyles>
    <p:titleStyle>
      <a:lvl1pPr algn="l" defTabSz="457200" rtl="0" eaLnBrk="1" fontAlgn="base" hangingPunct="1">
        <a:spcBef>
          <a:spcPct val="0"/>
        </a:spcBef>
        <a:spcAft>
          <a:spcPct val="0"/>
        </a:spcAft>
        <a:defRPr sz="2800" kern="1200" cap="all">
          <a:solidFill>
            <a:schemeClr val="bg1"/>
          </a:solidFill>
          <a:latin typeface="+mj-lt"/>
          <a:ea typeface="+mj-ea"/>
          <a:cs typeface="+mj-cs"/>
        </a:defRPr>
      </a:lvl1pPr>
      <a:lvl2pPr algn="l" defTabSz="457200" rtl="0" eaLnBrk="1" fontAlgn="base" hangingPunct="1">
        <a:spcBef>
          <a:spcPct val="0"/>
        </a:spcBef>
        <a:spcAft>
          <a:spcPct val="0"/>
        </a:spcAft>
        <a:defRPr sz="2800">
          <a:solidFill>
            <a:schemeClr val="bg1"/>
          </a:solidFill>
          <a:latin typeface="Century Gothic" panose="020B0502020202020204" pitchFamily="34" charset="0"/>
        </a:defRPr>
      </a:lvl2pPr>
      <a:lvl3pPr algn="l" defTabSz="457200" rtl="0" eaLnBrk="1" fontAlgn="base" hangingPunct="1">
        <a:spcBef>
          <a:spcPct val="0"/>
        </a:spcBef>
        <a:spcAft>
          <a:spcPct val="0"/>
        </a:spcAft>
        <a:defRPr sz="2800">
          <a:solidFill>
            <a:schemeClr val="bg1"/>
          </a:solidFill>
          <a:latin typeface="Century Gothic" panose="020B0502020202020204" pitchFamily="34" charset="0"/>
        </a:defRPr>
      </a:lvl3pPr>
      <a:lvl4pPr algn="l" defTabSz="457200" rtl="0" eaLnBrk="1" fontAlgn="base" hangingPunct="1">
        <a:spcBef>
          <a:spcPct val="0"/>
        </a:spcBef>
        <a:spcAft>
          <a:spcPct val="0"/>
        </a:spcAft>
        <a:defRPr sz="2800">
          <a:solidFill>
            <a:schemeClr val="bg1"/>
          </a:solidFill>
          <a:latin typeface="Century Gothic" panose="020B0502020202020204" pitchFamily="34" charset="0"/>
        </a:defRPr>
      </a:lvl4pPr>
      <a:lvl5pPr algn="l" defTabSz="457200" rtl="0" eaLnBrk="1" fontAlgn="base" hangingPunct="1">
        <a:spcBef>
          <a:spcPct val="0"/>
        </a:spcBef>
        <a:spcAft>
          <a:spcPct val="0"/>
        </a:spcAft>
        <a:defRPr sz="28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1" fontAlgn="base" hangingPunct="1">
        <a:spcBef>
          <a:spcPct val="20000"/>
        </a:spcBef>
        <a:spcAft>
          <a:spcPts val="600"/>
        </a:spcAft>
        <a:buClr>
          <a:schemeClr val="accent2"/>
        </a:buClr>
        <a:buSzPct val="92000"/>
        <a:buFont typeface="Wingdings 2" pitchFamily="2" charset="2"/>
        <a:buChar char=""/>
        <a:defRPr kern="1200">
          <a:solidFill>
            <a:schemeClr val="tx2"/>
          </a:solidFill>
          <a:latin typeface="+mn-lt"/>
          <a:ea typeface="+mn-ea"/>
          <a:cs typeface="+mn-cs"/>
        </a:defRPr>
      </a:lvl1pPr>
      <a:lvl2pPr marL="628650" indent="-304800" algn="l" defTabSz="457200" rtl="0" eaLnBrk="1" fontAlgn="base"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898525" indent="-269875" algn="l" defTabSz="457200" rtl="0" eaLnBrk="1" fontAlgn="base"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1425" indent="-233363" algn="l" defTabSz="457200" rtl="0" eaLnBrk="1" fontAlgn="base"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1788" indent="-233363" algn="l" defTabSz="457200" rtl="0" eaLnBrk="1" fontAlgn="base"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D795CF-5F70-4821-BB11-0B2B8FC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638175"/>
            <a:ext cx="12192000"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73B1AC31-0B6C-4781-BA06-16BE17F8A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246563" y="723900"/>
            <a:ext cx="7499350" cy="5667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4441F4-DD80-4F43-BC12-FF45FA5D5B66}"/>
              </a:ext>
            </a:extLst>
          </p:cNvPr>
          <p:cNvSpPr>
            <a:spLocks noGrp="1"/>
          </p:cNvSpPr>
          <p:nvPr>
            <p:ph type="ctrTitle"/>
          </p:nvPr>
        </p:nvSpPr>
        <p:spPr>
          <a:xfrm>
            <a:off x="4579938" y="1419225"/>
            <a:ext cx="6797675" cy="2085975"/>
          </a:xfrm>
        </p:spPr>
        <p:txBody>
          <a:bodyPr/>
          <a:lstStyle/>
          <a:p>
            <a:pPr eaLnBrk="1" fontAlgn="auto" hangingPunct="1">
              <a:spcAft>
                <a:spcPts val="0"/>
              </a:spcAft>
              <a:defRPr/>
            </a:pPr>
            <a:r>
              <a:rPr lang="en-US" dirty="0">
                <a:solidFill>
                  <a:srgbClr val="FFFFFF"/>
                </a:solidFill>
              </a:rPr>
              <a:t>Business Case Training</a:t>
            </a:r>
          </a:p>
        </p:txBody>
      </p:sp>
      <p:sp>
        <p:nvSpPr>
          <p:cNvPr id="3" name="Subtitle 2">
            <a:extLst>
              <a:ext uri="{FF2B5EF4-FFF2-40B4-BE49-F238E27FC236}">
                <a16:creationId xmlns:a16="http://schemas.microsoft.com/office/drawing/2014/main" id="{E2AAA9EF-4C30-DC48-878C-5C6BFF6C3CE4}"/>
              </a:ext>
            </a:extLst>
          </p:cNvPr>
          <p:cNvSpPr>
            <a:spLocks noGrp="1"/>
          </p:cNvSpPr>
          <p:nvPr>
            <p:ph type="subTitle" idx="1"/>
          </p:nvPr>
        </p:nvSpPr>
        <p:spPr>
          <a:xfrm>
            <a:off x="4579938" y="3505200"/>
            <a:ext cx="6797675" cy="1733550"/>
          </a:xfrm>
        </p:spPr>
        <p:txBody>
          <a:bodyPr rtlCol="0"/>
          <a:lstStyle/>
          <a:p>
            <a:pPr eaLnBrk="1" fontAlgn="auto" hangingPunct="1">
              <a:buFont typeface="Wingdings 2" panose="05020102010507070707" pitchFamily="18" charset="2"/>
              <a:buNone/>
              <a:defRPr/>
            </a:pPr>
            <a:r>
              <a:rPr lang="en-US" dirty="0">
                <a:solidFill>
                  <a:srgbClr val="EBEBEB"/>
                </a:solidFill>
              </a:rPr>
              <a:t>EnoMAX2019</a:t>
            </a:r>
          </a:p>
        </p:txBody>
      </p:sp>
      <p:pic>
        <p:nvPicPr>
          <p:cNvPr id="13318" name="Picture 4" descr="A picture containing clipart&#13;&#10;&#13;&#10;Description automatically generated">
            <a:extLst>
              <a:ext uri="{FF2B5EF4-FFF2-40B4-BE49-F238E27FC236}">
                <a16:creationId xmlns:a16="http://schemas.microsoft.com/office/drawing/2014/main" id="{0045B04F-EE59-D54B-868A-F49F30F87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841875"/>
            <a:ext cx="3810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0E24C87-DEBC-0344-87C6-4F79D8997C53}"/>
              </a:ext>
            </a:extLst>
          </p:cNvPr>
          <p:cNvSpPr txBox="1"/>
          <p:nvPr/>
        </p:nvSpPr>
        <p:spPr>
          <a:xfrm>
            <a:off x="4211637" y="5016410"/>
            <a:ext cx="7534275" cy="1200329"/>
          </a:xfrm>
          <a:prstGeom prst="rect">
            <a:avLst/>
          </a:prstGeom>
          <a:noFill/>
        </p:spPr>
        <p:txBody>
          <a:bodyPr wrap="square" rtlCol="0">
            <a:spAutoFit/>
          </a:bodyPr>
          <a:lstStyle/>
          <a:p>
            <a:pPr algn="ctr"/>
            <a:r>
              <a:rPr lang="en-US" dirty="0">
                <a:solidFill>
                  <a:schemeClr val="bg1"/>
                </a:solidFill>
              </a:rPr>
              <a:t>Throughout the program year, training and support will be provided to assist you in the development of your Business Case and complementary Business Pitch. There will also be informal opportunities for coaching and advice. </a:t>
            </a:r>
          </a:p>
        </p:txBody>
      </p:sp>
      <p:sp>
        <p:nvSpPr>
          <p:cNvPr id="4" name="Slide Number Placeholder 3">
            <a:extLst>
              <a:ext uri="{FF2B5EF4-FFF2-40B4-BE49-F238E27FC236}">
                <a16:creationId xmlns:a16="http://schemas.microsoft.com/office/drawing/2014/main" id="{98995B5E-383D-3A4D-B85C-A7770F715E96}"/>
              </a:ext>
            </a:extLst>
          </p:cNvPr>
          <p:cNvSpPr>
            <a:spLocks noGrp="1"/>
          </p:cNvSpPr>
          <p:nvPr>
            <p:ph type="sldNum" sz="quarter" idx="12"/>
          </p:nvPr>
        </p:nvSpPr>
        <p:spPr/>
        <p:txBody>
          <a:bodyPr/>
          <a:lstStyle/>
          <a:p>
            <a:pPr>
              <a:defRPr/>
            </a:pPr>
            <a:fld id="{2585A993-896A-504A-A3EE-91BC8D624610}"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Situation Analysis</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fontScale="92500" lnSpcReduction="10000"/>
          </a:bodyPr>
          <a:lstStyle/>
          <a:p>
            <a:pPr marL="0" indent="0">
              <a:buNone/>
            </a:pPr>
            <a:r>
              <a:rPr lang="en-US" b="1" dirty="0"/>
              <a:t>2. Situation Analysis</a:t>
            </a:r>
          </a:p>
          <a:p>
            <a:pPr marL="0" indent="0">
              <a:buNone/>
            </a:pPr>
            <a:r>
              <a:rPr lang="en-US" dirty="0"/>
              <a:t>This is the section of the worksheet where you analyze situation. Explain why your chosen project is a problem (or opportunity). Include in your analysis; </a:t>
            </a:r>
          </a:p>
          <a:p>
            <a:r>
              <a:rPr lang="en-US" dirty="0"/>
              <a:t>Background and history</a:t>
            </a:r>
          </a:p>
          <a:p>
            <a:r>
              <a:rPr lang="en-US" dirty="0"/>
              <a:t>Financial/Operational impacts</a:t>
            </a:r>
          </a:p>
          <a:p>
            <a:r>
              <a:rPr lang="en-US" dirty="0"/>
              <a:t>Perception of current state</a:t>
            </a:r>
          </a:p>
          <a:p>
            <a:pPr marL="742950" lvl="1" indent="-285750"/>
            <a:r>
              <a:rPr lang="en-US" i="1" dirty="0"/>
              <a:t>Are we at a stable state, is the problem growing/declining</a:t>
            </a:r>
          </a:p>
          <a:p>
            <a:r>
              <a:rPr lang="en-US" dirty="0"/>
              <a:t>Projections if current state continues</a:t>
            </a:r>
          </a:p>
          <a:p>
            <a:r>
              <a:rPr lang="en-US" dirty="0"/>
              <a:t>Work that may have already been done</a:t>
            </a:r>
          </a:p>
          <a:p>
            <a:endParaRPr lang="en-US" dirty="0"/>
          </a:p>
        </p:txBody>
      </p:sp>
      <p:pic>
        <p:nvPicPr>
          <p:cNvPr id="7" name="Picture 6">
            <a:extLst>
              <a:ext uri="{FF2B5EF4-FFF2-40B4-BE49-F238E27FC236}">
                <a16:creationId xmlns:a16="http://schemas.microsoft.com/office/drawing/2014/main" id="{ECC62D3C-0439-E64A-A5A8-16885DF01EB6}"/>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7E272E4B-A859-9744-BECA-EA4C653D1965}"/>
              </a:ext>
            </a:extLst>
          </p:cNvPr>
          <p:cNvSpPr/>
          <p:nvPr/>
        </p:nvSpPr>
        <p:spPr>
          <a:xfrm>
            <a:off x="6693181" y="2493622"/>
            <a:ext cx="80102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BAA2280-B4EC-B94D-8862-B8462804362D}"/>
              </a:ext>
            </a:extLst>
          </p:cNvPr>
          <p:cNvSpPr>
            <a:spLocks noGrp="1"/>
          </p:cNvSpPr>
          <p:nvPr>
            <p:ph type="sldNum" sz="quarter" idx="12"/>
          </p:nvPr>
        </p:nvSpPr>
        <p:spPr/>
        <p:txBody>
          <a:bodyPr/>
          <a:lstStyle/>
          <a:p>
            <a:pPr>
              <a:defRPr/>
            </a:pPr>
            <a:fld id="{B29AA5ED-4303-0044-B791-E746E2B5DCEA}" type="slidenum">
              <a:rPr lang="en-US" smtClean="0"/>
              <a:pPr>
                <a:defRPr/>
              </a:pPr>
              <a:t>10</a:t>
            </a:fld>
            <a:endParaRPr lang="en-US" dirty="0"/>
          </a:p>
        </p:txBody>
      </p:sp>
    </p:spTree>
    <p:extLst>
      <p:ext uri="{BB962C8B-B14F-4D97-AF65-F5344CB8AC3E}">
        <p14:creationId xmlns:p14="http://schemas.microsoft.com/office/powerpoint/2010/main" val="136670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53C-D702-E642-ACFF-B69D5033F50E}"/>
              </a:ext>
            </a:extLst>
          </p:cNvPr>
          <p:cNvSpPr>
            <a:spLocks noGrp="1"/>
          </p:cNvSpPr>
          <p:nvPr>
            <p:ph type="title"/>
          </p:nvPr>
        </p:nvSpPr>
        <p:spPr/>
        <p:txBody>
          <a:bodyPr>
            <a:noAutofit/>
          </a:bodyPr>
          <a:lstStyle/>
          <a:p>
            <a:r>
              <a:rPr lang="en-US" dirty="0"/>
              <a:t>Business Project Worksheet</a:t>
            </a:r>
            <a:br>
              <a:rPr lang="en-US" dirty="0"/>
            </a:br>
            <a:r>
              <a:rPr lang="en-US" sz="2400" i="1" dirty="0">
                <a:solidFill>
                  <a:srgbClr val="FF9300"/>
                </a:solidFill>
              </a:rPr>
              <a:t>Situation Analysis</a:t>
            </a:r>
            <a:endParaRPr lang="en-US" sz="1800" i="1" dirty="0">
              <a:solidFill>
                <a:srgbClr val="FF9300"/>
              </a:solidFill>
              <a:latin typeface="+mn-lt"/>
            </a:endParaRPr>
          </a:p>
        </p:txBody>
      </p:sp>
      <p:sp>
        <p:nvSpPr>
          <p:cNvPr id="4" name="Text Placeholder 3">
            <a:extLst>
              <a:ext uri="{FF2B5EF4-FFF2-40B4-BE49-F238E27FC236}">
                <a16:creationId xmlns:a16="http://schemas.microsoft.com/office/drawing/2014/main" id="{17F5CEF1-9F6D-6846-8E62-94C3B072620D}"/>
              </a:ext>
            </a:extLst>
          </p:cNvPr>
          <p:cNvSpPr>
            <a:spLocks noGrp="1"/>
          </p:cNvSpPr>
          <p:nvPr>
            <p:ph sz="half" idx="1"/>
          </p:nvPr>
        </p:nvSpPr>
        <p:spPr/>
        <p:txBody>
          <a:bodyPr>
            <a:normAutofit fontScale="70000" lnSpcReduction="20000"/>
          </a:bodyPr>
          <a:lstStyle/>
          <a:p>
            <a:pPr marL="0" indent="0">
              <a:buNone/>
            </a:pPr>
            <a:r>
              <a:rPr lang="en-US" sz="1800" b="1" dirty="0"/>
              <a:t>What are we including in our Current Situation Analysis?</a:t>
            </a:r>
          </a:p>
          <a:p>
            <a:pPr marL="0" indent="0">
              <a:lnSpc>
                <a:spcPct val="17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800" dirty="0"/>
          </a:p>
        </p:txBody>
      </p:sp>
      <p:pic>
        <p:nvPicPr>
          <p:cNvPr id="7" name="Picture Placeholder 5">
            <a:extLst>
              <a:ext uri="{FF2B5EF4-FFF2-40B4-BE49-F238E27FC236}">
                <a16:creationId xmlns:a16="http://schemas.microsoft.com/office/drawing/2014/main" id="{95773622-C4CD-B34A-9832-B7368A3376B6}"/>
              </a:ext>
            </a:extLst>
          </p:cNvPr>
          <p:cNvPicPr>
            <a:picLocks noChangeAspect="1"/>
          </p:cNvPicPr>
          <p:nvPr/>
        </p:nvPicPr>
        <p:blipFill rotWithShape="1">
          <a:blip r:embed="rId3"/>
          <a:srcRect l="10662" t="14263" r="9713" b="11539"/>
          <a:stretch/>
        </p:blipFill>
        <p:spPr>
          <a:xfrm>
            <a:off x="7467600" y="2023745"/>
            <a:ext cx="3657600" cy="4410709"/>
          </a:xfrm>
          <a:prstGeom prst="rect">
            <a:avLst/>
          </a:prstGeom>
          <a:ln w="88900" cap="sq" cmpd="thickThin">
            <a:solidFill>
              <a:srgbClr val="FF93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F14BF1A1-2B33-2646-A04C-1D7A20EBF5F9}"/>
              </a:ext>
            </a:extLst>
          </p:cNvPr>
          <p:cNvSpPr>
            <a:spLocks noGrp="1"/>
          </p:cNvSpPr>
          <p:nvPr>
            <p:ph type="sldNum" sz="quarter" idx="12"/>
          </p:nvPr>
        </p:nvSpPr>
        <p:spPr/>
        <p:txBody>
          <a:bodyPr/>
          <a:lstStyle/>
          <a:p>
            <a:pPr>
              <a:defRPr/>
            </a:pPr>
            <a:fld id="{B29AA5ED-4303-0044-B791-E746E2B5DCEA}" type="slidenum">
              <a:rPr lang="en-US" smtClean="0"/>
              <a:pPr>
                <a:defRPr/>
              </a:pPr>
              <a:t>11</a:t>
            </a:fld>
            <a:endParaRPr lang="en-US" dirty="0"/>
          </a:p>
        </p:txBody>
      </p:sp>
    </p:spTree>
    <p:extLst>
      <p:ext uri="{BB962C8B-B14F-4D97-AF65-F5344CB8AC3E}">
        <p14:creationId xmlns:p14="http://schemas.microsoft.com/office/powerpoint/2010/main" val="30754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dirty="0">
                <a:solidFill>
                  <a:srgbClr val="FF9300"/>
                </a:solidFill>
              </a:rPr>
              <a:t>R</a:t>
            </a:r>
            <a:r>
              <a:rPr lang="en-US" sz="2400" i="1" dirty="0">
                <a:solidFill>
                  <a:srgbClr val="FF9300"/>
                </a:solidFill>
              </a:rPr>
              <a:t>esearch Plan</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a:bodyPr>
          <a:lstStyle/>
          <a:p>
            <a:pPr marL="0" indent="0">
              <a:buNone/>
            </a:pPr>
            <a:r>
              <a:rPr lang="en-US" b="1" dirty="0"/>
              <a:t>3. Research Plan</a:t>
            </a:r>
          </a:p>
          <a:p>
            <a:r>
              <a:rPr lang="en-US" dirty="0"/>
              <a:t>A successful Research Plan identifies what you will be investigating. Some thoughts;</a:t>
            </a:r>
          </a:p>
          <a:p>
            <a:pPr lvl="1"/>
            <a:r>
              <a:rPr lang="en-US" dirty="0"/>
              <a:t>What are some types of questions you may ask?</a:t>
            </a:r>
          </a:p>
          <a:p>
            <a:pPr lvl="1"/>
            <a:r>
              <a:rPr lang="en-US" dirty="0"/>
              <a:t>What are some reports you may be interested in?</a:t>
            </a:r>
          </a:p>
          <a:p>
            <a:pPr lvl="1"/>
            <a:r>
              <a:rPr lang="en-US" dirty="0"/>
              <a:t>What documents will you need to paint a picture of current situation?</a:t>
            </a:r>
          </a:p>
          <a:p>
            <a:endParaRPr lang="en-US" dirty="0"/>
          </a:p>
        </p:txBody>
      </p:sp>
      <p:pic>
        <p:nvPicPr>
          <p:cNvPr id="7" name="Picture 6">
            <a:extLst>
              <a:ext uri="{FF2B5EF4-FFF2-40B4-BE49-F238E27FC236}">
                <a16:creationId xmlns:a16="http://schemas.microsoft.com/office/drawing/2014/main" id="{2C051B43-08E8-D047-BB7B-709512A3C670}"/>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1558" y="3143739"/>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4AA5660-0D72-CB43-ADA2-14B7DE31C9B8}"/>
              </a:ext>
            </a:extLst>
          </p:cNvPr>
          <p:cNvSpPr>
            <a:spLocks noGrp="1"/>
          </p:cNvSpPr>
          <p:nvPr>
            <p:ph type="sldNum" sz="quarter" idx="12"/>
          </p:nvPr>
        </p:nvSpPr>
        <p:spPr/>
        <p:txBody>
          <a:bodyPr/>
          <a:lstStyle/>
          <a:p>
            <a:pPr>
              <a:defRPr/>
            </a:pPr>
            <a:fld id="{B29AA5ED-4303-0044-B791-E746E2B5DCEA}" type="slidenum">
              <a:rPr lang="en-US" smtClean="0"/>
              <a:pPr>
                <a:defRPr/>
              </a:pPr>
              <a:t>12</a:t>
            </a:fld>
            <a:endParaRPr lang="en-US" dirty="0"/>
          </a:p>
        </p:txBody>
      </p:sp>
    </p:spTree>
    <p:extLst>
      <p:ext uri="{BB962C8B-B14F-4D97-AF65-F5344CB8AC3E}">
        <p14:creationId xmlns:p14="http://schemas.microsoft.com/office/powerpoint/2010/main" val="203119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Research Plan</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fontScale="77500" lnSpcReduction="20000"/>
          </a:bodyPr>
          <a:lstStyle/>
          <a:p>
            <a:pPr marL="0" indent="0">
              <a:buNone/>
            </a:pPr>
            <a:r>
              <a:rPr lang="en-US" sz="2200" b="1" dirty="0"/>
              <a:t>3. Research Plan</a:t>
            </a:r>
          </a:p>
          <a:p>
            <a:pPr marL="285750" indent="-285750">
              <a:buFont typeface="Arial" panose="020B0604020202020204" pitchFamily="34" charset="0"/>
              <a:buChar char="•"/>
            </a:pPr>
            <a:r>
              <a:rPr lang="en-US" sz="2200" dirty="0"/>
              <a:t>At Agency Visit</a:t>
            </a:r>
          </a:p>
          <a:p>
            <a:pPr marL="742950" lvl="1" indent="-285750">
              <a:buFont typeface="Arial" panose="020B0604020202020204" pitchFamily="34" charset="0"/>
              <a:buChar char="•"/>
            </a:pPr>
            <a:r>
              <a:rPr lang="en-US" dirty="0"/>
              <a:t>Interview and network with resources from BPIE Sessions</a:t>
            </a:r>
          </a:p>
          <a:p>
            <a:pPr marL="742950" lvl="1" indent="-285750">
              <a:buFont typeface="Arial" panose="020B0604020202020204" pitchFamily="34" charset="0"/>
              <a:buChar char="•"/>
            </a:pPr>
            <a:r>
              <a:rPr lang="en-US" dirty="0"/>
              <a:t>Ask questions of relevant speakers/tour guides</a:t>
            </a:r>
          </a:p>
          <a:p>
            <a:pPr marL="742950" lvl="1" indent="-285750">
              <a:buFont typeface="Arial" panose="020B0604020202020204" pitchFamily="34" charset="0"/>
              <a:buChar char="•"/>
            </a:pPr>
            <a:r>
              <a:rPr lang="en-US" dirty="0"/>
              <a:t>Collect relevant printed best practices information</a:t>
            </a:r>
          </a:p>
          <a:p>
            <a:pPr marL="742950" lvl="1" indent="-285750">
              <a:buFont typeface="Arial" panose="020B0604020202020204" pitchFamily="34" charset="0"/>
              <a:buChar char="•"/>
            </a:pPr>
            <a:r>
              <a:rPr lang="en-US" dirty="0"/>
              <a:t>Visit relevant sites on tours or specially arranged visits</a:t>
            </a:r>
          </a:p>
          <a:p>
            <a:pPr marL="285750" indent="-285750">
              <a:buFont typeface="Arial" panose="020B0604020202020204" pitchFamily="34" charset="0"/>
              <a:buChar char="•"/>
            </a:pPr>
            <a:r>
              <a:rPr lang="en-US" sz="2200" dirty="0"/>
              <a:t>At your host property, host week</a:t>
            </a:r>
          </a:p>
          <a:p>
            <a:pPr marL="742950" lvl="1" indent="-285750">
              <a:buFont typeface="Arial" panose="020B0604020202020204" pitchFamily="34" charset="0"/>
              <a:buChar char="•"/>
            </a:pPr>
            <a:r>
              <a:rPr lang="en-US" dirty="0"/>
              <a:t>Refine your project with Facilitators</a:t>
            </a:r>
          </a:p>
          <a:p>
            <a:pPr marL="285750" indent="-285750">
              <a:buFont typeface="Arial" panose="020B0604020202020204" pitchFamily="34" charset="0"/>
              <a:buChar char="•"/>
            </a:pPr>
            <a:r>
              <a:rPr lang="en-US" sz="2200" dirty="0"/>
              <a:t>At work</a:t>
            </a:r>
          </a:p>
          <a:p>
            <a:pPr marL="742950" lvl="1" indent="-285750">
              <a:buFont typeface="Arial" panose="020B0604020202020204" pitchFamily="34" charset="0"/>
              <a:buChar char="•"/>
            </a:pPr>
            <a:r>
              <a:rPr lang="en-US" dirty="0"/>
              <a:t>Follow up with contacts</a:t>
            </a:r>
          </a:p>
          <a:p>
            <a:pPr marL="742950" lvl="1" indent="-285750">
              <a:buFont typeface="Arial" panose="020B0604020202020204" pitchFamily="34" charset="0"/>
              <a:buChar char="•"/>
            </a:pPr>
            <a:r>
              <a:rPr lang="en-US" dirty="0"/>
              <a:t>Collect documents and data</a:t>
            </a:r>
          </a:p>
          <a:p>
            <a:pPr marL="742950" lvl="1" indent="-285750">
              <a:buFont typeface="Arial" panose="020B0604020202020204" pitchFamily="34" charset="0"/>
              <a:buChar char="•"/>
            </a:pPr>
            <a:r>
              <a:rPr lang="en-US" dirty="0"/>
              <a:t>External research</a:t>
            </a:r>
          </a:p>
          <a:p>
            <a:pPr marL="742950" lvl="1" indent="-285750">
              <a:buFont typeface="Arial" panose="020B0604020202020204" pitchFamily="34" charset="0"/>
              <a:buChar char="•"/>
            </a:pPr>
            <a:r>
              <a:rPr lang="en-US" dirty="0"/>
              <a:t>Discuss projects with facilitators and supervisors</a:t>
            </a:r>
          </a:p>
        </p:txBody>
      </p:sp>
      <p:pic>
        <p:nvPicPr>
          <p:cNvPr id="7" name="Picture 6">
            <a:extLst>
              <a:ext uri="{FF2B5EF4-FFF2-40B4-BE49-F238E27FC236}">
                <a16:creationId xmlns:a16="http://schemas.microsoft.com/office/drawing/2014/main" id="{D2D9C286-C53F-D343-88FE-E329BA8E193B}"/>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9687" y="3165004"/>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817C082-714F-B943-9D4B-F152E41C1C6A}"/>
              </a:ext>
            </a:extLst>
          </p:cNvPr>
          <p:cNvSpPr>
            <a:spLocks noGrp="1"/>
          </p:cNvSpPr>
          <p:nvPr>
            <p:ph type="sldNum" sz="quarter" idx="12"/>
          </p:nvPr>
        </p:nvSpPr>
        <p:spPr/>
        <p:txBody>
          <a:bodyPr/>
          <a:lstStyle/>
          <a:p>
            <a:pPr>
              <a:defRPr/>
            </a:pPr>
            <a:fld id="{B29AA5ED-4303-0044-B791-E746E2B5DCEA}" type="slidenum">
              <a:rPr lang="en-US" smtClean="0"/>
              <a:pPr>
                <a:defRPr/>
              </a:pPr>
              <a:t>13</a:t>
            </a:fld>
            <a:endParaRPr lang="en-US" dirty="0"/>
          </a:p>
        </p:txBody>
      </p:sp>
    </p:spTree>
    <p:extLst>
      <p:ext uri="{BB962C8B-B14F-4D97-AF65-F5344CB8AC3E}">
        <p14:creationId xmlns:p14="http://schemas.microsoft.com/office/powerpoint/2010/main" val="16966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Research Plan Activity</a:t>
            </a:r>
            <a:endParaRPr lang="en-US" sz="2400"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fontScale="85000" lnSpcReduction="20000"/>
          </a:bodyPr>
          <a:lstStyle/>
          <a:p>
            <a:pPr marL="0" indent="0">
              <a:buNone/>
            </a:pPr>
            <a:r>
              <a:rPr lang="en-US" sz="2200" b="1" dirty="0"/>
              <a:t>Developing a Research Plan</a:t>
            </a:r>
          </a:p>
          <a:p>
            <a:pPr marL="0" indent="0">
              <a:lnSpc>
                <a:spcPct val="170000"/>
              </a:lnSpc>
              <a:buNone/>
            </a:pPr>
            <a:r>
              <a:rPr lang="en-US" sz="2200" dirty="0"/>
              <a:t>Take 10 minutes to draft your research plan. </a:t>
            </a:r>
            <a:r>
              <a:rPr lang="en-US"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lnSpc>
                <a:spcPct val="125000"/>
              </a:lnSpc>
              <a:buNone/>
            </a:pPr>
            <a:endParaRPr lang="en-US" dirty="0"/>
          </a:p>
        </p:txBody>
      </p:sp>
      <p:graphicFrame>
        <p:nvGraphicFramePr>
          <p:cNvPr id="9" name="Content Placeholder 8">
            <a:extLst>
              <a:ext uri="{FF2B5EF4-FFF2-40B4-BE49-F238E27FC236}">
                <a16:creationId xmlns:a16="http://schemas.microsoft.com/office/drawing/2014/main" id="{22A9C107-0003-794A-96DF-99C800149D94}"/>
              </a:ext>
            </a:extLst>
          </p:cNvPr>
          <p:cNvGraphicFramePr>
            <a:graphicFrameLocks noGrp="1"/>
          </p:cNvGraphicFramePr>
          <p:nvPr>
            <p:ph sz="half" idx="2"/>
            <p:extLst>
              <p:ext uri="{D42A27DB-BD31-4B8C-83A1-F6EECF244321}">
                <p14:modId xmlns:p14="http://schemas.microsoft.com/office/powerpoint/2010/main" val="2113683033"/>
              </p:ext>
            </p:extLst>
          </p:nvPr>
        </p:nvGraphicFramePr>
        <p:xfrm>
          <a:off x="6836734" y="1825625"/>
          <a:ext cx="4859080" cy="3901440"/>
        </p:xfrm>
        <a:graphic>
          <a:graphicData uri="http://schemas.openxmlformats.org/drawingml/2006/table">
            <a:tbl>
              <a:tblPr firstRow="1" bandRow="1">
                <a:tableStyleId>{5C22544A-7EE6-4342-B048-85BDC9FD1C3A}</a:tableStyleId>
              </a:tblPr>
              <a:tblGrid>
                <a:gridCol w="4859080">
                  <a:extLst>
                    <a:ext uri="{9D8B030D-6E8A-4147-A177-3AD203B41FA5}">
                      <a16:colId xmlns:a16="http://schemas.microsoft.com/office/drawing/2014/main" val="3359285283"/>
                    </a:ext>
                  </a:extLst>
                </a:gridCol>
              </a:tblGrid>
              <a:tr h="370840">
                <a:tc>
                  <a:txBody>
                    <a:bodyPr/>
                    <a:lstStyle/>
                    <a:p>
                      <a:pPr marL="0" indent="0">
                        <a:tabLst>
                          <a:tab pos="4908550" algn="r"/>
                        </a:tabLst>
                      </a:pPr>
                      <a:r>
                        <a:rPr lang="en-US" dirty="0"/>
                        <a:t>Considerations …</a:t>
                      </a:r>
                    </a:p>
                  </a:txBody>
                  <a:tcPr>
                    <a:solidFill>
                      <a:schemeClr val="accent1"/>
                    </a:solidFill>
                  </a:tcPr>
                </a:tc>
                <a:extLst>
                  <a:ext uri="{0D108BD9-81ED-4DB2-BD59-A6C34878D82A}">
                    <a16:rowId xmlns:a16="http://schemas.microsoft.com/office/drawing/2014/main" val="3529341990"/>
                  </a:ext>
                </a:extLst>
              </a:tr>
              <a:tr h="185420">
                <a:tc>
                  <a:txBody>
                    <a:bodyPr/>
                    <a:lstStyle/>
                    <a:p>
                      <a:r>
                        <a:rPr lang="en-US" b="1" dirty="0"/>
                        <a:t>Research Plan</a:t>
                      </a:r>
                    </a:p>
                  </a:txBody>
                  <a:tcPr>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3943725028"/>
                  </a:ext>
                </a:extLst>
              </a:tr>
              <a:tr h="18542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Interview Targets </a:t>
                      </a:r>
                    </a:p>
                    <a:p>
                      <a:pPr marL="0" marR="0" lvl="0" indent="2889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bg1">
                              <a:lumMod val="50000"/>
                            </a:schemeClr>
                          </a:solidFill>
                        </a:rPr>
                        <a:t>(Experts, Supervisors, Contractors, Operators, etc. )</a:t>
                      </a:r>
                      <a:endParaRPr lang="en-US" sz="2400" dirty="0">
                        <a:solidFill>
                          <a:schemeClr val="bg1">
                            <a:lumMod val="50000"/>
                          </a:schemeClr>
                        </a:solidFill>
                      </a:endParaRP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396496477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Interview Questions</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298005436"/>
                  </a:ext>
                </a:extLst>
              </a:tr>
              <a:tr h="185420">
                <a:tc>
                  <a:txBody>
                    <a:bodyPr/>
                    <a:lstStyle/>
                    <a:p>
                      <a:pPr marL="285750" indent="-285750">
                        <a:buFont typeface="Arial" panose="020B0604020202020204" pitchFamily="34" charset="0"/>
                        <a:buChar char="•"/>
                      </a:pPr>
                      <a:r>
                        <a:rPr lang="en-US" dirty="0"/>
                        <a:t>Data to collect</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2902422446"/>
                  </a:ext>
                </a:extLst>
              </a:tr>
              <a:tr h="185420">
                <a:tc>
                  <a:txBody>
                    <a:bodyPr/>
                    <a:lstStyle/>
                    <a:p>
                      <a:pPr marL="285750" indent="-285750">
                        <a:buFont typeface="Arial" panose="020B0604020202020204" pitchFamily="34" charset="0"/>
                        <a:buChar char="•"/>
                      </a:pPr>
                      <a:r>
                        <a:rPr lang="en-US" dirty="0"/>
                        <a:t>Industry Best Practices</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1621146472"/>
                  </a:ext>
                </a:extLst>
              </a:tr>
              <a:tr h="370840">
                <a:tc>
                  <a:txBody>
                    <a:bodyPr/>
                    <a:lstStyle/>
                    <a:p>
                      <a:pPr marL="285750" indent="-285750">
                        <a:buFont typeface="Arial" panose="020B0604020202020204" pitchFamily="34" charset="0"/>
                        <a:buChar char="•"/>
                      </a:pPr>
                      <a:r>
                        <a:rPr lang="en-US" dirty="0"/>
                        <a:t>Industry Standards</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3600885196"/>
                  </a:ext>
                </a:extLst>
              </a:tr>
              <a:tr h="370840">
                <a:tc>
                  <a:txBody>
                    <a:bodyPr/>
                    <a:lstStyle/>
                    <a:p>
                      <a:pPr marL="285750" indent="-285750">
                        <a:buFont typeface="Arial" panose="020B0604020202020204" pitchFamily="34" charset="0"/>
                        <a:buChar char="•"/>
                      </a:pPr>
                      <a:r>
                        <a:rPr lang="en-US" dirty="0"/>
                        <a:t>Regulatory Requirements</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371717046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Documents to collect</a:t>
                      </a:r>
                    </a:p>
                  </a:txBody>
                  <a:tcP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2322040872"/>
                  </a:ext>
                </a:extLst>
              </a:tr>
              <a:tr h="370840">
                <a:tc>
                  <a:txBody>
                    <a:bodyPr/>
                    <a:lstStyle/>
                    <a:p>
                      <a:endParaRPr lang="en-US" dirty="0"/>
                    </a:p>
                  </a:txBody>
                  <a:tcPr>
                    <a:lnT w="9525" cap="flat" cmpd="sng" algn="ctr">
                      <a:solidFill>
                        <a:schemeClr val="accent1">
                          <a:lumMod val="60000"/>
                          <a:lumOff val="40000"/>
                        </a:schemeClr>
                      </a:solidFill>
                      <a:prstDash val="solid"/>
                      <a:round/>
                      <a:headEnd type="none" w="med" len="med"/>
                      <a:tailEnd type="none" w="med" len="med"/>
                    </a:lnT>
                    <a:solidFill>
                      <a:srgbClr val="DAE3F3">
                        <a:alpha val="50196"/>
                      </a:srgbClr>
                    </a:solidFill>
                  </a:tcPr>
                </a:tc>
                <a:extLst>
                  <a:ext uri="{0D108BD9-81ED-4DB2-BD59-A6C34878D82A}">
                    <a16:rowId xmlns:a16="http://schemas.microsoft.com/office/drawing/2014/main" val="2246323698"/>
                  </a:ext>
                </a:extLst>
              </a:tr>
            </a:tbl>
          </a:graphicData>
        </a:graphic>
      </p:graphicFrame>
      <p:sp>
        <p:nvSpPr>
          <p:cNvPr id="3" name="Rectangle 2">
            <a:extLst>
              <a:ext uri="{FF2B5EF4-FFF2-40B4-BE49-F238E27FC236}">
                <a16:creationId xmlns:a16="http://schemas.microsoft.com/office/drawing/2014/main" id="{D9A950EF-5E39-FE4B-9C7A-040C040CCB07}"/>
              </a:ext>
            </a:extLst>
          </p:cNvPr>
          <p:cNvSpPr/>
          <p:nvPr/>
        </p:nvSpPr>
        <p:spPr>
          <a:xfrm>
            <a:off x="1825256" y="5902511"/>
            <a:ext cx="4139609" cy="523220"/>
          </a:xfrm>
          <a:prstGeom prst="rect">
            <a:avLst/>
          </a:prstGeom>
        </p:spPr>
        <p:txBody>
          <a:bodyPr wrap="square">
            <a:spAutoFit/>
          </a:bodyPr>
          <a:lstStyle/>
          <a:p>
            <a:r>
              <a:rPr lang="en-US" sz="1400" i="1" dirty="0">
                <a:solidFill>
                  <a:schemeClr val="bg1">
                    <a:lumMod val="50000"/>
                  </a:schemeClr>
                </a:solidFill>
              </a:rPr>
              <a:t>You have a Research Plan page and a blank worksheet in your student package</a:t>
            </a:r>
            <a:endParaRPr lang="en-US" sz="1400" dirty="0"/>
          </a:p>
        </p:txBody>
      </p:sp>
      <p:sp>
        <p:nvSpPr>
          <p:cNvPr id="4" name="Slide Number Placeholder 3">
            <a:extLst>
              <a:ext uri="{FF2B5EF4-FFF2-40B4-BE49-F238E27FC236}">
                <a16:creationId xmlns:a16="http://schemas.microsoft.com/office/drawing/2014/main" id="{2A324E65-D093-954E-87C6-01FE6C5BE756}"/>
              </a:ext>
            </a:extLst>
          </p:cNvPr>
          <p:cNvSpPr>
            <a:spLocks noGrp="1"/>
          </p:cNvSpPr>
          <p:nvPr>
            <p:ph type="sldNum" sz="quarter" idx="12"/>
          </p:nvPr>
        </p:nvSpPr>
        <p:spPr/>
        <p:txBody>
          <a:bodyPr/>
          <a:lstStyle/>
          <a:p>
            <a:pPr>
              <a:defRPr/>
            </a:pPr>
            <a:fld id="{B29AA5ED-4303-0044-B791-E746E2B5DCEA}" type="slidenum">
              <a:rPr lang="en-US" smtClean="0"/>
              <a:pPr>
                <a:defRPr/>
              </a:pPr>
              <a:t>14</a:t>
            </a:fld>
            <a:endParaRPr lang="en-US" dirty="0"/>
          </a:p>
        </p:txBody>
      </p:sp>
    </p:spTree>
    <p:extLst>
      <p:ext uri="{BB962C8B-B14F-4D97-AF65-F5344CB8AC3E}">
        <p14:creationId xmlns:p14="http://schemas.microsoft.com/office/powerpoint/2010/main" val="130524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Evaluation of Options</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lnSpcReduction="10000"/>
          </a:bodyPr>
          <a:lstStyle/>
          <a:p>
            <a:pPr marL="0" indent="0">
              <a:buNone/>
            </a:pPr>
            <a:r>
              <a:rPr lang="en-US" b="1" dirty="0"/>
              <a:t>4. Evaluation of Options</a:t>
            </a:r>
          </a:p>
          <a:p>
            <a:pPr marL="0" indent="0">
              <a:lnSpc>
                <a:spcPct val="134000"/>
              </a:lnSpc>
              <a:spcBef>
                <a:spcPts val="0"/>
              </a:spcBef>
              <a:buNone/>
            </a:pPr>
            <a:r>
              <a:rPr lang="en-US" i="1" dirty="0"/>
              <a:t>This is the largest part of document answering most of the what, why and how questions.</a:t>
            </a:r>
            <a:endParaRPr lang="en-US" dirty="0"/>
          </a:p>
          <a:p>
            <a:pPr>
              <a:lnSpc>
                <a:spcPct val="134000"/>
              </a:lnSpc>
              <a:spcBef>
                <a:spcPts val="600"/>
              </a:spcBef>
            </a:pPr>
            <a:r>
              <a:rPr lang="en-US" dirty="0"/>
              <a:t>As you are conducting your research you will begin to formulate potential solutions (options) to your  problem. Begin listing these solutions (options) in this section of the worksheet. List all solutions (options) including </a:t>
            </a:r>
            <a:r>
              <a:rPr lang="en-US" dirty="0">
                <a:solidFill>
                  <a:srgbClr val="ED7D31"/>
                </a:solidFill>
              </a:rPr>
              <a:t>No Action</a:t>
            </a:r>
            <a:r>
              <a:rPr lang="en-US" dirty="0"/>
              <a:t>. Do not eliminate options during this listing process, even if they seem untenable. </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7BB54EBA-EB7A-D346-ABD1-CF011B3BDE12}"/>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1558" y="3810250"/>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C28EA66-CDBD-074E-B088-02B23DA3EFC5}"/>
              </a:ext>
            </a:extLst>
          </p:cNvPr>
          <p:cNvSpPr>
            <a:spLocks noGrp="1"/>
          </p:cNvSpPr>
          <p:nvPr>
            <p:ph type="sldNum" sz="quarter" idx="12"/>
          </p:nvPr>
        </p:nvSpPr>
        <p:spPr/>
        <p:txBody>
          <a:bodyPr/>
          <a:lstStyle/>
          <a:p>
            <a:pPr>
              <a:defRPr/>
            </a:pPr>
            <a:fld id="{B29AA5ED-4303-0044-B791-E746E2B5DCEA}" type="slidenum">
              <a:rPr lang="en-US" smtClean="0"/>
              <a:pPr>
                <a:defRPr/>
              </a:pPr>
              <a:t>15</a:t>
            </a:fld>
            <a:endParaRPr lang="en-US" dirty="0"/>
          </a:p>
        </p:txBody>
      </p:sp>
    </p:spTree>
    <p:extLst>
      <p:ext uri="{BB962C8B-B14F-4D97-AF65-F5344CB8AC3E}">
        <p14:creationId xmlns:p14="http://schemas.microsoft.com/office/powerpoint/2010/main" val="292990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Evaluation of Options</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a:xfrm>
            <a:off x="581024" y="1728169"/>
            <a:ext cx="6412204" cy="4582477"/>
          </a:xfrm>
        </p:spPr>
        <p:txBody>
          <a:bodyPr>
            <a:normAutofit fontScale="77500" lnSpcReduction="20000"/>
          </a:bodyPr>
          <a:lstStyle/>
          <a:p>
            <a:pPr marL="0" indent="0">
              <a:lnSpc>
                <a:spcPct val="134000"/>
              </a:lnSpc>
              <a:buNone/>
            </a:pPr>
            <a:r>
              <a:rPr lang="en-US" sz="2900" b="1" dirty="0"/>
              <a:t>4. Evaluation of Options </a:t>
            </a:r>
            <a:endParaRPr lang="en-US" sz="2900" dirty="0"/>
          </a:p>
          <a:p>
            <a:pPr marL="0" indent="0">
              <a:lnSpc>
                <a:spcPct val="134000"/>
              </a:lnSpc>
              <a:spcBef>
                <a:spcPts val="0"/>
              </a:spcBef>
              <a:buNone/>
            </a:pPr>
            <a:r>
              <a:rPr lang="en-US" sz="2300" i="1" dirty="0"/>
              <a:t>I. List Options </a:t>
            </a:r>
            <a:r>
              <a:rPr lang="en-US" sz="2300" dirty="0"/>
              <a:t>- Identify </a:t>
            </a:r>
            <a:r>
              <a:rPr lang="en-US" sz="2300" u="sng" dirty="0"/>
              <a:t>all</a:t>
            </a:r>
            <a:r>
              <a:rPr lang="en-US" sz="2300" dirty="0"/>
              <a:t> potential options (solutions)</a:t>
            </a:r>
          </a:p>
          <a:p>
            <a:pPr marL="0" indent="0">
              <a:lnSpc>
                <a:spcPct val="134000"/>
              </a:lnSpc>
              <a:spcBef>
                <a:spcPts val="0"/>
              </a:spcBef>
              <a:buNone/>
            </a:pPr>
            <a:r>
              <a:rPr lang="en-US" sz="2300" i="1" dirty="0"/>
              <a:t>II. Define and Describe Options</a:t>
            </a:r>
            <a:r>
              <a:rPr lang="en-US" sz="2300" dirty="0"/>
              <a:t> with sufficient detail including;</a:t>
            </a:r>
          </a:p>
          <a:p>
            <a:pPr marL="285750" lvl="1" indent="-285750">
              <a:lnSpc>
                <a:spcPct val="134000"/>
              </a:lnSpc>
              <a:spcBef>
                <a:spcPts val="0"/>
              </a:spcBef>
            </a:pPr>
            <a:r>
              <a:rPr lang="en-US" sz="2100" dirty="0">
                <a:solidFill>
                  <a:srgbClr val="FF9300"/>
                </a:solidFill>
              </a:rPr>
              <a:t>Critical assumptions</a:t>
            </a:r>
          </a:p>
          <a:p>
            <a:pPr marL="285750" lvl="1" indent="-285750">
              <a:lnSpc>
                <a:spcPct val="134000"/>
              </a:lnSpc>
              <a:spcBef>
                <a:spcPts val="0"/>
              </a:spcBef>
            </a:pPr>
            <a:r>
              <a:rPr lang="en-US" sz="2100" dirty="0"/>
              <a:t>Required resources</a:t>
            </a:r>
          </a:p>
          <a:p>
            <a:pPr marL="285750" lvl="1" indent="-285750">
              <a:lnSpc>
                <a:spcPct val="134000"/>
              </a:lnSpc>
              <a:spcBef>
                <a:spcPts val="0"/>
              </a:spcBef>
            </a:pPr>
            <a:r>
              <a:rPr lang="en-US" sz="2100" dirty="0"/>
              <a:t>Organizational capability</a:t>
            </a:r>
          </a:p>
          <a:p>
            <a:pPr marL="285750" lvl="1" indent="-285750">
              <a:lnSpc>
                <a:spcPct val="134000"/>
              </a:lnSpc>
              <a:spcBef>
                <a:spcPts val="0"/>
              </a:spcBef>
            </a:pPr>
            <a:r>
              <a:rPr lang="en-US" sz="2100" dirty="0"/>
              <a:t>Key interdependencies </a:t>
            </a:r>
          </a:p>
          <a:p>
            <a:pPr marL="628650" lvl="3" indent="-285750">
              <a:lnSpc>
                <a:spcPct val="134000"/>
              </a:lnSpc>
              <a:spcBef>
                <a:spcPts val="0"/>
              </a:spcBef>
            </a:pPr>
            <a:r>
              <a:rPr lang="en-US" sz="2100" dirty="0"/>
              <a:t>completion of other projects, availability of key personnel, risks associated with failure of interdependencies</a:t>
            </a:r>
          </a:p>
          <a:p>
            <a:pPr marL="285750" lvl="1" indent="-285750">
              <a:lnSpc>
                <a:spcPct val="134000"/>
              </a:lnSpc>
              <a:spcBef>
                <a:spcPts val="0"/>
              </a:spcBef>
            </a:pPr>
            <a:r>
              <a:rPr lang="en-US" sz="2100" dirty="0"/>
              <a:t>Identify areas impacted </a:t>
            </a:r>
          </a:p>
          <a:p>
            <a:pPr marL="628650" lvl="3" indent="-285750">
              <a:lnSpc>
                <a:spcPct val="134000"/>
              </a:lnSpc>
              <a:spcBef>
                <a:spcPts val="0"/>
              </a:spcBef>
            </a:pPr>
            <a:r>
              <a:rPr lang="en-US" sz="2100" dirty="0"/>
              <a:t>own department, other internal departments, external entities</a:t>
            </a:r>
          </a:p>
        </p:txBody>
      </p:sp>
      <p:pic>
        <p:nvPicPr>
          <p:cNvPr id="7" name="Picture 6">
            <a:extLst>
              <a:ext uri="{FF2B5EF4-FFF2-40B4-BE49-F238E27FC236}">
                <a16:creationId xmlns:a16="http://schemas.microsoft.com/office/drawing/2014/main" id="{DA65866C-2F08-5947-B562-D833AE6E0FCB}"/>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1556" y="3810250"/>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527F7C7-6EAE-5641-B208-228AF3F6A3EE}"/>
              </a:ext>
            </a:extLst>
          </p:cNvPr>
          <p:cNvSpPr>
            <a:spLocks noGrp="1"/>
          </p:cNvSpPr>
          <p:nvPr>
            <p:ph type="sldNum" sz="quarter" idx="12"/>
          </p:nvPr>
        </p:nvSpPr>
        <p:spPr/>
        <p:txBody>
          <a:bodyPr/>
          <a:lstStyle/>
          <a:p>
            <a:pPr>
              <a:defRPr/>
            </a:pPr>
            <a:fld id="{B29AA5ED-4303-0044-B791-E746E2B5DCEA}" type="slidenum">
              <a:rPr lang="en-US" smtClean="0"/>
              <a:pPr>
                <a:defRPr/>
              </a:pPr>
              <a:t>16</a:t>
            </a:fld>
            <a:endParaRPr lang="en-US" dirty="0"/>
          </a:p>
        </p:txBody>
      </p:sp>
    </p:spTree>
    <p:extLst>
      <p:ext uri="{BB962C8B-B14F-4D97-AF65-F5344CB8AC3E}">
        <p14:creationId xmlns:p14="http://schemas.microsoft.com/office/powerpoint/2010/main" val="153389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Evaluation of Options</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a:bodyPr>
          <a:lstStyle/>
          <a:p>
            <a:pPr marL="0" indent="0">
              <a:buNone/>
            </a:pPr>
            <a:r>
              <a:rPr lang="en-US" b="1" dirty="0"/>
              <a:t>4. Evaluation of Options</a:t>
            </a:r>
            <a:endParaRPr lang="en-US" dirty="0"/>
          </a:p>
          <a:p>
            <a:pPr marL="0" indent="0">
              <a:spcBef>
                <a:spcPts val="0"/>
              </a:spcBef>
              <a:buNone/>
            </a:pPr>
            <a:r>
              <a:rPr lang="en-US" sz="1600" i="1" dirty="0"/>
              <a:t>III. Evaluate and Compare Options – </a:t>
            </a:r>
            <a:r>
              <a:rPr lang="en-US" sz="1600" dirty="0"/>
              <a:t>Consistent evaluation (decision) criteria used for all options</a:t>
            </a:r>
          </a:p>
          <a:p>
            <a:pPr>
              <a:spcBef>
                <a:spcPts val="0"/>
              </a:spcBef>
            </a:pPr>
            <a:r>
              <a:rPr lang="en-US" sz="1600" dirty="0"/>
              <a:t>Identify Critical Assumptions, Constraints and limitations</a:t>
            </a:r>
          </a:p>
          <a:p>
            <a:pPr>
              <a:spcBef>
                <a:spcPts val="0"/>
              </a:spcBef>
            </a:pPr>
            <a:r>
              <a:rPr lang="en-US" sz="1600" dirty="0"/>
              <a:t>Identify Key Decision Criteria, some considerations</a:t>
            </a:r>
          </a:p>
          <a:p>
            <a:pPr marL="561975" lvl="2" indent="-285750">
              <a:lnSpc>
                <a:spcPct val="114000"/>
              </a:lnSpc>
              <a:spcBef>
                <a:spcPts val="0"/>
              </a:spcBef>
            </a:pPr>
            <a:r>
              <a:rPr lang="en-US" sz="1600" dirty="0"/>
              <a:t>Cost</a:t>
            </a:r>
          </a:p>
          <a:p>
            <a:pPr marL="561975" lvl="2" indent="-285750">
              <a:lnSpc>
                <a:spcPct val="114000"/>
              </a:lnSpc>
              <a:spcBef>
                <a:spcPts val="0"/>
              </a:spcBef>
            </a:pPr>
            <a:r>
              <a:rPr lang="en-US" sz="1600" dirty="0"/>
              <a:t>Benefits</a:t>
            </a:r>
          </a:p>
          <a:p>
            <a:pPr marL="561975" lvl="2" indent="-285750">
              <a:lnSpc>
                <a:spcPct val="114000"/>
              </a:lnSpc>
              <a:spcBef>
                <a:spcPts val="0"/>
              </a:spcBef>
            </a:pPr>
            <a:r>
              <a:rPr lang="en-US" sz="1600" dirty="0"/>
              <a:t>Customer impacts</a:t>
            </a:r>
          </a:p>
          <a:p>
            <a:pPr marL="561975" lvl="2" indent="-285750">
              <a:lnSpc>
                <a:spcPct val="114000"/>
              </a:lnSpc>
              <a:spcBef>
                <a:spcPts val="0"/>
              </a:spcBef>
            </a:pPr>
            <a:r>
              <a:rPr lang="en-US" sz="1600" dirty="0"/>
              <a:t>Operational Impacts</a:t>
            </a:r>
          </a:p>
          <a:p>
            <a:pPr marL="561975" lvl="2" indent="-285750">
              <a:lnSpc>
                <a:spcPct val="114000"/>
              </a:lnSpc>
              <a:spcBef>
                <a:spcPts val="0"/>
              </a:spcBef>
            </a:pPr>
            <a:r>
              <a:rPr lang="en-US" sz="1600" dirty="0"/>
              <a:t>Technical Capability</a:t>
            </a:r>
          </a:p>
        </p:txBody>
      </p:sp>
      <p:pic>
        <p:nvPicPr>
          <p:cNvPr id="7" name="Picture 6">
            <a:extLst>
              <a:ext uri="{FF2B5EF4-FFF2-40B4-BE49-F238E27FC236}">
                <a16:creationId xmlns:a16="http://schemas.microsoft.com/office/drawing/2014/main" id="{6E6C96F6-D70D-F34C-808F-0156A5D5E738}"/>
              </a:ext>
            </a:extLst>
          </p:cNvPr>
          <p:cNvPicPr>
            <a:picLocks noChangeAspect="1"/>
          </p:cNvPicPr>
          <p:nvPr/>
        </p:nvPicPr>
        <p:blipFill rotWithShape="1">
          <a:blip r:embed="rId3"/>
          <a:srcRect l="10766" t="11540" r="10414" b="13586"/>
          <a:stretch/>
        </p:blipFill>
        <p:spPr>
          <a:xfrm>
            <a:off x="7467600" y="2023460"/>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7187" y="3842149"/>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396339A-FCF9-C948-A491-33A8CCAEBA88}"/>
              </a:ext>
            </a:extLst>
          </p:cNvPr>
          <p:cNvSpPr/>
          <p:nvPr/>
        </p:nvSpPr>
        <p:spPr>
          <a:xfrm>
            <a:off x="1681166" y="5876750"/>
            <a:ext cx="5101471" cy="569900"/>
          </a:xfrm>
          <a:prstGeom prst="rect">
            <a:avLst/>
          </a:prstGeom>
        </p:spPr>
        <p:txBody>
          <a:bodyPr wrap="square">
            <a:spAutoFit/>
          </a:bodyPr>
          <a:lstStyle/>
          <a:p>
            <a:pPr>
              <a:lnSpc>
                <a:spcPct val="114000"/>
              </a:lnSpc>
              <a:spcBef>
                <a:spcPts val="0"/>
              </a:spcBef>
            </a:pPr>
            <a:r>
              <a:rPr lang="en-US" sz="1400" i="1" dirty="0">
                <a:solidFill>
                  <a:schemeClr val="bg1">
                    <a:lumMod val="50000"/>
                  </a:schemeClr>
                </a:solidFill>
              </a:rPr>
              <a:t>There will be a separate workshop on tools to help define and evaluate options during Visit #3</a:t>
            </a:r>
            <a:endParaRPr lang="en-US" sz="1400" dirty="0"/>
          </a:p>
        </p:txBody>
      </p:sp>
      <p:sp>
        <p:nvSpPr>
          <p:cNvPr id="3" name="Slide Number Placeholder 2">
            <a:extLst>
              <a:ext uri="{FF2B5EF4-FFF2-40B4-BE49-F238E27FC236}">
                <a16:creationId xmlns:a16="http://schemas.microsoft.com/office/drawing/2014/main" id="{FDB2CF9E-9C83-1D49-AEB7-B61EF01DB539}"/>
              </a:ext>
            </a:extLst>
          </p:cNvPr>
          <p:cNvSpPr>
            <a:spLocks noGrp="1"/>
          </p:cNvSpPr>
          <p:nvPr>
            <p:ph type="sldNum" sz="quarter" idx="12"/>
          </p:nvPr>
        </p:nvSpPr>
        <p:spPr/>
        <p:txBody>
          <a:bodyPr/>
          <a:lstStyle/>
          <a:p>
            <a:pPr>
              <a:defRPr/>
            </a:pPr>
            <a:fld id="{B29AA5ED-4303-0044-B791-E746E2B5DCEA}" type="slidenum">
              <a:rPr lang="en-US" smtClean="0"/>
              <a:pPr>
                <a:defRPr/>
              </a:pPr>
              <a:t>17</a:t>
            </a:fld>
            <a:endParaRPr lang="en-US" dirty="0"/>
          </a:p>
        </p:txBody>
      </p:sp>
    </p:spTree>
    <p:extLst>
      <p:ext uri="{BB962C8B-B14F-4D97-AF65-F5344CB8AC3E}">
        <p14:creationId xmlns:p14="http://schemas.microsoft.com/office/powerpoint/2010/main" val="31936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53C-D702-E642-ACFF-B69D5033F50E}"/>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Evaluation of Options</a:t>
            </a:r>
            <a:endParaRPr lang="en-US" dirty="0">
              <a:solidFill>
                <a:srgbClr val="FF9300"/>
              </a:solidFill>
              <a:latin typeface="+mn-lt"/>
            </a:endParaRPr>
          </a:p>
        </p:txBody>
      </p:sp>
      <p:sp>
        <p:nvSpPr>
          <p:cNvPr id="4" name="Text Placeholder 3">
            <a:extLst>
              <a:ext uri="{FF2B5EF4-FFF2-40B4-BE49-F238E27FC236}">
                <a16:creationId xmlns:a16="http://schemas.microsoft.com/office/drawing/2014/main" id="{17F5CEF1-9F6D-6846-8E62-94C3B072620D}"/>
              </a:ext>
            </a:extLst>
          </p:cNvPr>
          <p:cNvSpPr>
            <a:spLocks noGrp="1"/>
          </p:cNvSpPr>
          <p:nvPr>
            <p:ph sz="half" idx="1"/>
          </p:nvPr>
        </p:nvSpPr>
        <p:spPr/>
        <p:txBody>
          <a:bodyPr>
            <a:normAutofit fontScale="77500" lnSpcReduction="20000"/>
          </a:bodyPr>
          <a:lstStyle/>
          <a:p>
            <a:pPr marL="0" indent="0">
              <a:buNone/>
            </a:pPr>
            <a:r>
              <a:rPr lang="en-US" sz="1800" b="1" dirty="0"/>
              <a:t>What are some criteria you would use to evaluate your options?</a:t>
            </a:r>
          </a:p>
          <a:p>
            <a:pPr marL="0" indent="0">
              <a:lnSpc>
                <a:spcPct val="16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a:t>
            </a:r>
          </a:p>
          <a:p>
            <a:pPr marL="285750" indent="-285750">
              <a:buFont typeface="Arial" panose="020B0604020202020204" pitchFamily="34" charset="0"/>
              <a:buChar char="•"/>
            </a:pPr>
            <a:endParaRPr lang="en-US" sz="1800" dirty="0"/>
          </a:p>
          <a:p>
            <a:pPr marL="0" indent="0">
              <a:buNone/>
            </a:pPr>
            <a:r>
              <a:rPr lang="en-US" sz="1800" b="1" dirty="0"/>
              <a:t>Are there any critical assumptions that would result in a </a:t>
            </a:r>
            <a:r>
              <a:rPr lang="en-US" sz="1800" b="1" dirty="0">
                <a:solidFill>
                  <a:srgbClr val="FF0000"/>
                </a:solidFill>
              </a:rPr>
              <a:t>NO GO </a:t>
            </a:r>
            <a:r>
              <a:rPr lang="en-US" sz="1800" b="1" dirty="0"/>
              <a:t>decision immediately?</a:t>
            </a:r>
          </a:p>
          <a:p>
            <a:pPr marL="0" indent="0">
              <a:lnSpc>
                <a:spcPct val="15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 name="Picture Placeholder 6">
            <a:extLst>
              <a:ext uri="{FF2B5EF4-FFF2-40B4-BE49-F238E27FC236}">
                <a16:creationId xmlns:a16="http://schemas.microsoft.com/office/drawing/2014/main" id="{6C5F859A-0863-0448-8D12-5A011BF07138}"/>
              </a:ext>
            </a:extLst>
          </p:cNvPr>
          <p:cNvPicPr>
            <a:picLocks noChangeAspect="1"/>
          </p:cNvPicPr>
          <p:nvPr/>
        </p:nvPicPr>
        <p:blipFill rotWithShape="1">
          <a:blip r:embed="rId3"/>
          <a:srcRect l="10504" t="11350" r="10501" b="13814"/>
          <a:stretch/>
        </p:blipFill>
        <p:spPr>
          <a:xfrm>
            <a:off x="7467600" y="1987061"/>
            <a:ext cx="3657600" cy="4484077"/>
          </a:xfrm>
          <a:prstGeom prst="rect">
            <a:avLst/>
          </a:prstGeom>
          <a:ln w="88900" cap="sq" cmpd="thickThin">
            <a:solidFill>
              <a:srgbClr val="FF93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69BCCE95-F4BE-A74A-B89B-0F558C168575}"/>
              </a:ext>
            </a:extLst>
          </p:cNvPr>
          <p:cNvSpPr>
            <a:spLocks noGrp="1"/>
          </p:cNvSpPr>
          <p:nvPr>
            <p:ph type="sldNum" sz="quarter" idx="12"/>
          </p:nvPr>
        </p:nvSpPr>
        <p:spPr/>
        <p:txBody>
          <a:bodyPr/>
          <a:lstStyle/>
          <a:p>
            <a:pPr>
              <a:defRPr/>
            </a:pPr>
            <a:fld id="{B29AA5ED-4303-0044-B791-E746E2B5DCEA}" type="slidenum">
              <a:rPr lang="en-US" smtClean="0"/>
              <a:pPr>
                <a:defRPr/>
              </a:pPr>
              <a:t>18</a:t>
            </a:fld>
            <a:endParaRPr lang="en-US" dirty="0"/>
          </a:p>
        </p:txBody>
      </p:sp>
    </p:spTree>
    <p:extLst>
      <p:ext uri="{BB962C8B-B14F-4D97-AF65-F5344CB8AC3E}">
        <p14:creationId xmlns:p14="http://schemas.microsoft.com/office/powerpoint/2010/main" val="16847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Recommended Path </a:t>
            </a:r>
            <a:r>
              <a:rPr lang="en-US" sz="2400" i="1" dirty="0" err="1">
                <a:solidFill>
                  <a:srgbClr val="FF9300"/>
                </a:solidFill>
              </a:rPr>
              <a:t>FOrward</a:t>
            </a:r>
            <a:endParaRPr lang="en-US" dirty="0">
              <a:solidFill>
                <a:srgbClr val="FF9300"/>
              </a:solidFill>
              <a:latin typeface="+mn-lt"/>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lstStyle/>
          <a:p>
            <a:r>
              <a:rPr lang="en-US" b="1" dirty="0"/>
              <a:t>5. Recommended Path Forward</a:t>
            </a:r>
          </a:p>
          <a:p>
            <a:pPr marL="285750" indent="-285750">
              <a:buFont typeface="Arial" panose="020B0604020202020204" pitchFamily="34" charset="0"/>
              <a:buChar char="•"/>
            </a:pPr>
            <a:r>
              <a:rPr lang="en-US" dirty="0"/>
              <a:t>Summarize your preferred recommendation</a:t>
            </a:r>
          </a:p>
          <a:p>
            <a:pPr marL="285750" indent="-285750">
              <a:buFont typeface="Arial" panose="020B0604020202020204" pitchFamily="34" charset="0"/>
              <a:buChar char="•"/>
            </a:pPr>
            <a:r>
              <a:rPr lang="en-US" dirty="0"/>
              <a:t>Reasoning supporting recommendation</a:t>
            </a:r>
          </a:p>
          <a:p>
            <a:pPr marL="285750" indent="-285750">
              <a:buFont typeface="Arial" panose="020B0604020202020204" pitchFamily="34" charset="0"/>
              <a:buChar char="•"/>
            </a:pPr>
            <a:r>
              <a:rPr lang="en-US" dirty="0"/>
              <a:t>Identify next steps</a:t>
            </a:r>
          </a:p>
          <a:p>
            <a:pPr marL="742950" lvl="1" indent="-285750">
              <a:buFont typeface="Arial" panose="020B0604020202020204" pitchFamily="34" charset="0"/>
              <a:buChar char="•"/>
            </a:pPr>
            <a:r>
              <a:rPr lang="en-US" dirty="0"/>
              <a:t>Who is responsible for project implementation</a:t>
            </a:r>
          </a:p>
          <a:p>
            <a:pPr marL="742950" lvl="1" indent="-285750">
              <a:buFont typeface="Arial" panose="020B0604020202020204" pitchFamily="34" charset="0"/>
              <a:buChar char="•"/>
            </a:pPr>
            <a:r>
              <a:rPr lang="en-US" dirty="0"/>
              <a:t>Major schedule milestones</a:t>
            </a:r>
          </a:p>
          <a:p>
            <a:pPr marL="742950" lvl="1" indent="-285750">
              <a:buFont typeface="Arial" panose="020B0604020202020204" pitchFamily="34" charset="0"/>
              <a:buChar char="•"/>
            </a:pPr>
            <a:r>
              <a:rPr lang="en-US" dirty="0"/>
              <a:t>Possible staging</a:t>
            </a:r>
          </a:p>
        </p:txBody>
      </p:sp>
      <p:pic>
        <p:nvPicPr>
          <p:cNvPr id="7" name="Picture 6">
            <a:extLst>
              <a:ext uri="{FF2B5EF4-FFF2-40B4-BE49-F238E27FC236}">
                <a16:creationId xmlns:a16="http://schemas.microsoft.com/office/drawing/2014/main" id="{1BF92DB1-6CC2-6344-A60C-7E096889EA20}"/>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5945185" y="5181489"/>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8411C70-6522-9448-96B7-A934BD43782F}"/>
              </a:ext>
            </a:extLst>
          </p:cNvPr>
          <p:cNvSpPr>
            <a:spLocks noGrp="1"/>
          </p:cNvSpPr>
          <p:nvPr>
            <p:ph type="sldNum" sz="quarter" idx="12"/>
          </p:nvPr>
        </p:nvSpPr>
        <p:spPr/>
        <p:txBody>
          <a:bodyPr/>
          <a:lstStyle/>
          <a:p>
            <a:pPr>
              <a:defRPr/>
            </a:pPr>
            <a:fld id="{B29AA5ED-4303-0044-B791-E746E2B5DCEA}" type="slidenum">
              <a:rPr lang="en-US" smtClean="0"/>
              <a:pPr>
                <a:defRPr/>
              </a:pPr>
              <a:t>19</a:t>
            </a:fld>
            <a:endParaRPr lang="en-US" dirty="0"/>
          </a:p>
        </p:txBody>
      </p:sp>
    </p:spTree>
    <p:extLst>
      <p:ext uri="{BB962C8B-B14F-4D97-AF65-F5344CB8AC3E}">
        <p14:creationId xmlns:p14="http://schemas.microsoft.com/office/powerpoint/2010/main" val="86032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E5A4-1139-4B43-BBE3-95B2F84E236D}"/>
              </a:ext>
            </a:extLst>
          </p:cNvPr>
          <p:cNvSpPr>
            <a:spLocks noGrp="1"/>
          </p:cNvSpPr>
          <p:nvPr>
            <p:ph type="title"/>
          </p:nvPr>
        </p:nvSpPr>
        <p:spPr/>
        <p:txBody>
          <a:bodyPr/>
          <a:lstStyle/>
          <a:p>
            <a:r>
              <a:rPr lang="en-US" dirty="0"/>
              <a:t>EnoMAX 2019 Cohort</a:t>
            </a:r>
            <a:br>
              <a:rPr lang="en-US" dirty="0"/>
            </a:br>
            <a:r>
              <a:rPr lang="en-US" sz="2400" dirty="0">
                <a:solidFill>
                  <a:srgbClr val="FF9300"/>
                </a:solidFill>
              </a:rPr>
              <a:t>Business case Timeline</a:t>
            </a:r>
            <a:endParaRPr lang="en-US" dirty="0">
              <a:solidFill>
                <a:srgbClr val="FF9300"/>
              </a:solidFill>
            </a:endParaRPr>
          </a:p>
        </p:txBody>
      </p:sp>
      <p:sp>
        <p:nvSpPr>
          <p:cNvPr id="4" name="TextBox 3">
            <a:extLst>
              <a:ext uri="{FF2B5EF4-FFF2-40B4-BE49-F238E27FC236}">
                <a16:creationId xmlns:a16="http://schemas.microsoft.com/office/drawing/2014/main" id="{53E77E08-A937-724D-AB01-F71EA0F2E0C4}"/>
              </a:ext>
            </a:extLst>
          </p:cNvPr>
          <p:cNvSpPr txBox="1"/>
          <p:nvPr/>
        </p:nvSpPr>
        <p:spPr>
          <a:xfrm>
            <a:off x="4382596" y="2098886"/>
            <a:ext cx="1600200" cy="216982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#2</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Progress and FAQ</a:t>
            </a:r>
          </a:p>
          <a:p>
            <a:pPr>
              <a:spcAft>
                <a:spcPts val="600"/>
              </a:spcAft>
            </a:pPr>
            <a:r>
              <a:rPr lang="en-US" sz="1200" dirty="0">
                <a:latin typeface="Arial Narrow" panose="020B0604020202020204" pitchFamily="34" charset="0"/>
                <a:cs typeface="Arial Narrow" panose="020B0604020202020204" pitchFamily="34" charset="0"/>
              </a:rPr>
              <a:t>Eno Staff delivers a </a:t>
            </a:r>
            <a:r>
              <a:rPr lang="en-US" sz="1200" b="1" dirty="0">
                <a:latin typeface="Arial Narrow" panose="020B0604020202020204" pitchFamily="34" charset="0"/>
                <a:cs typeface="Arial Narrow" panose="020B0604020202020204" pitchFamily="34" charset="0"/>
              </a:rPr>
              <a:t>Public Speaking Workshop</a:t>
            </a:r>
          </a:p>
        </p:txBody>
      </p:sp>
      <p:sp>
        <p:nvSpPr>
          <p:cNvPr id="5" name="TextBox 4">
            <a:extLst>
              <a:ext uri="{FF2B5EF4-FFF2-40B4-BE49-F238E27FC236}">
                <a16:creationId xmlns:a16="http://schemas.microsoft.com/office/drawing/2014/main" id="{E23BEA06-23EC-A84B-AB1C-31B9C51EB63A}"/>
              </a:ext>
            </a:extLst>
          </p:cNvPr>
          <p:cNvSpPr txBox="1"/>
          <p:nvPr/>
        </p:nvSpPr>
        <p:spPr>
          <a:xfrm>
            <a:off x="6225995" y="2098886"/>
            <a:ext cx="1600200" cy="2354491"/>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#3</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Progress and FAQ</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Defining and Evaluating Options Workshop</a:t>
            </a:r>
          </a:p>
        </p:txBody>
      </p:sp>
      <p:sp>
        <p:nvSpPr>
          <p:cNvPr id="6" name="TextBox 5">
            <a:extLst>
              <a:ext uri="{FF2B5EF4-FFF2-40B4-BE49-F238E27FC236}">
                <a16:creationId xmlns:a16="http://schemas.microsoft.com/office/drawing/2014/main" id="{5936BE1D-E51C-F047-9D45-4649CEE61F41}"/>
              </a:ext>
            </a:extLst>
          </p:cNvPr>
          <p:cNvSpPr txBox="1"/>
          <p:nvPr/>
        </p:nvSpPr>
        <p:spPr>
          <a:xfrm>
            <a:off x="8068326" y="2073238"/>
            <a:ext cx="1600200" cy="243143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#4</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Business Pitch Simulation Briefing</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Giving Feedback Tips</a:t>
            </a:r>
          </a:p>
          <a:p>
            <a:pPr>
              <a:spcAft>
                <a:spcPts val="600"/>
              </a:spcAft>
            </a:pPr>
            <a:r>
              <a:rPr lang="en-US" sz="1200" dirty="0">
                <a:latin typeface="Arial Narrow" panose="020B0604020202020204" pitchFamily="34" charset="0"/>
                <a:cs typeface="Arial Narrow" panose="020B0604020202020204" pitchFamily="34" charset="0"/>
              </a:rPr>
              <a:t>Eno staff facilitates </a:t>
            </a:r>
            <a:r>
              <a:rPr lang="en-US" sz="1200" b="1" dirty="0">
                <a:latin typeface="Arial Narrow" panose="020B0604020202020204" pitchFamily="34" charset="0"/>
                <a:cs typeface="Arial Narrow" panose="020B0604020202020204" pitchFamily="34" charset="0"/>
              </a:rPr>
              <a:t>Business Pitch Simulation Session</a:t>
            </a:r>
          </a:p>
        </p:txBody>
      </p:sp>
      <p:sp>
        <p:nvSpPr>
          <p:cNvPr id="7" name="TextBox 6">
            <a:extLst>
              <a:ext uri="{FF2B5EF4-FFF2-40B4-BE49-F238E27FC236}">
                <a16:creationId xmlns:a16="http://schemas.microsoft.com/office/drawing/2014/main" id="{9CC11742-EBAE-BC45-9AAF-9AC24C7E4DDE}"/>
              </a:ext>
            </a:extLst>
          </p:cNvPr>
          <p:cNvSpPr txBox="1"/>
          <p:nvPr/>
        </p:nvSpPr>
        <p:spPr>
          <a:xfrm>
            <a:off x="9910657" y="2073237"/>
            <a:ext cx="1600200" cy="64633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Graduates make </a:t>
            </a:r>
            <a:r>
              <a:rPr lang="en-US" sz="1200" b="1" dirty="0">
                <a:latin typeface="Arial Narrow" panose="020B0604020202020204" pitchFamily="34" charset="0"/>
                <a:cs typeface="Arial Narrow" panose="020B0604020202020204" pitchFamily="34" charset="0"/>
              </a:rPr>
              <a:t>Business Pitch </a:t>
            </a:r>
            <a:r>
              <a:rPr lang="en-US" sz="1200" dirty="0">
                <a:latin typeface="Arial Narrow" panose="020B0604020202020204" pitchFamily="34" charset="0"/>
                <a:cs typeface="Arial Narrow" panose="020B0604020202020204" pitchFamily="34" charset="0"/>
              </a:rPr>
              <a:t>to Executive Team</a:t>
            </a:r>
          </a:p>
        </p:txBody>
      </p:sp>
      <p:sp>
        <p:nvSpPr>
          <p:cNvPr id="8" name="TextBox 7">
            <a:extLst>
              <a:ext uri="{FF2B5EF4-FFF2-40B4-BE49-F238E27FC236}">
                <a16:creationId xmlns:a16="http://schemas.microsoft.com/office/drawing/2014/main" id="{614501F4-1E5E-8747-81EE-1CC3065DA86C}"/>
              </a:ext>
            </a:extLst>
          </p:cNvPr>
          <p:cNvSpPr txBox="1"/>
          <p:nvPr/>
        </p:nvSpPr>
        <p:spPr>
          <a:xfrm>
            <a:off x="2494154" y="2098882"/>
            <a:ext cx="1600200" cy="3277820"/>
          </a:xfrm>
          <a:prstGeom prst="rect">
            <a:avLst/>
          </a:prstGeom>
          <a:solidFill>
            <a:srgbClr val="FF9300">
              <a:alpha val="20392"/>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Eno delivers a </a:t>
            </a:r>
            <a:r>
              <a:rPr lang="en-US" sz="1200" b="1" dirty="0">
                <a:latin typeface="Arial Narrow" panose="020B0604020202020204" pitchFamily="34" charset="0"/>
                <a:cs typeface="Arial Narrow" panose="020B0604020202020204" pitchFamily="34" charset="0"/>
              </a:rPr>
              <a:t>Welcome Session </a:t>
            </a:r>
            <a:r>
              <a:rPr lang="en-US" sz="1200" dirty="0">
                <a:latin typeface="Arial Narrow" panose="020B0604020202020204" pitchFamily="34" charset="0"/>
                <a:cs typeface="Arial Narrow" panose="020B0604020202020204" pitchFamily="34" charset="0"/>
              </a:rPr>
              <a:t>including an  overview of Business Project process</a:t>
            </a:r>
          </a:p>
          <a:p>
            <a:pPr>
              <a:spcAft>
                <a:spcPts val="600"/>
              </a:spcAft>
            </a:pPr>
            <a:r>
              <a:rPr lang="en-US" sz="1200" dirty="0">
                <a:latin typeface="Arial Narrow" panose="020B0604020202020204" pitchFamily="34" charset="0"/>
                <a:cs typeface="Arial Narrow" panose="020B0604020202020204" pitchFamily="34" charset="0"/>
              </a:rPr>
              <a:t>Eno delivers </a:t>
            </a:r>
            <a:r>
              <a:rPr lang="en-US" sz="1200" b="1" dirty="0">
                <a:latin typeface="Arial Narrow" panose="020B0604020202020204" pitchFamily="34" charset="0"/>
                <a:cs typeface="Arial Narrow" panose="020B0604020202020204" pitchFamily="34" charset="0"/>
              </a:rPr>
              <a:t>Guidelines to a Successful Business Case </a:t>
            </a:r>
            <a:r>
              <a:rPr lang="en-US" sz="1200" dirty="0">
                <a:latin typeface="Arial Narrow" panose="020B0604020202020204" pitchFamily="34" charset="0"/>
                <a:cs typeface="Arial Narrow" panose="020B0604020202020204" pitchFamily="34" charset="0"/>
              </a:rPr>
              <a:t>Workshop</a:t>
            </a:r>
            <a:endParaRPr lang="en-US" sz="1200" b="1" dirty="0">
              <a:latin typeface="Arial Narrow" panose="020B0604020202020204" pitchFamily="34" charset="0"/>
              <a:cs typeface="Arial Narrow" panose="020B0604020202020204" pitchFamily="34" charset="0"/>
            </a:endParaRPr>
          </a:p>
          <a:p>
            <a:pPr>
              <a:spcAft>
                <a:spcPts val="600"/>
              </a:spcAft>
            </a:pPr>
            <a:r>
              <a:rPr lang="en-US" sz="1200" dirty="0">
                <a:latin typeface="Arial Narrow" panose="020B0604020202020204" pitchFamily="34" charset="0"/>
                <a:cs typeface="Arial Narrow" panose="020B0604020202020204" pitchFamily="34" charset="0"/>
              </a:rPr>
              <a:t>Host Agency schedules </a:t>
            </a:r>
            <a:r>
              <a:rPr lang="en-US" sz="1200" b="1" dirty="0">
                <a:latin typeface="Arial Narrow" panose="020B0604020202020204" pitchFamily="34" charset="0"/>
                <a:cs typeface="Arial Narrow" panose="020B0604020202020204" pitchFamily="34" charset="0"/>
              </a:rPr>
              <a:t>Business Project Information Exchange </a:t>
            </a:r>
            <a:r>
              <a:rPr lang="en-US" sz="1200" dirty="0">
                <a:latin typeface="Arial Narrow" panose="020B0604020202020204" pitchFamily="34" charset="0"/>
                <a:cs typeface="Arial Narrow" panose="020B0604020202020204" pitchFamily="34" charset="0"/>
              </a:rPr>
              <a:t>(</a:t>
            </a:r>
            <a:r>
              <a:rPr lang="en-US" sz="1200" b="1" dirty="0">
                <a:latin typeface="Arial Narrow" panose="020B0604020202020204" pitchFamily="34" charset="0"/>
                <a:cs typeface="Arial Narrow" panose="020B0604020202020204" pitchFamily="34" charset="0"/>
              </a:rPr>
              <a:t>BPIE</a:t>
            </a:r>
            <a:r>
              <a:rPr lang="en-US" sz="1200" dirty="0">
                <a:latin typeface="Arial Narrow" panose="020B0604020202020204" pitchFamily="34" charset="0"/>
                <a:cs typeface="Arial Narrow" panose="020B0604020202020204" pitchFamily="34" charset="0"/>
              </a:rPr>
              <a:t>) meeting for each visiting student</a:t>
            </a:r>
          </a:p>
          <a:p>
            <a:pPr>
              <a:spcAft>
                <a:spcPts val="600"/>
              </a:spcAft>
            </a:pPr>
            <a:r>
              <a:rPr lang="en-US" sz="1200" dirty="0">
                <a:latin typeface="Arial Narrow" panose="020B0604020202020204" pitchFamily="34" charset="0"/>
                <a:cs typeface="Arial Narrow" panose="020B0604020202020204" pitchFamily="34" charset="0"/>
              </a:rPr>
              <a:t>Eno Facilitator provides </a:t>
            </a: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to Host Agency students</a:t>
            </a:r>
          </a:p>
        </p:txBody>
      </p:sp>
      <p:sp>
        <p:nvSpPr>
          <p:cNvPr id="9" name="TextBox 8">
            <a:extLst>
              <a:ext uri="{FF2B5EF4-FFF2-40B4-BE49-F238E27FC236}">
                <a16:creationId xmlns:a16="http://schemas.microsoft.com/office/drawing/2014/main" id="{17A96428-EC20-AF4E-B2DC-E6967227A852}"/>
              </a:ext>
            </a:extLst>
          </p:cNvPr>
          <p:cNvSpPr txBox="1"/>
          <p:nvPr/>
        </p:nvSpPr>
        <p:spPr>
          <a:xfrm>
            <a:off x="605712" y="2073232"/>
            <a:ext cx="1600200" cy="209288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Student identifies </a:t>
            </a:r>
            <a:r>
              <a:rPr lang="en-US" sz="1200" b="1" dirty="0">
                <a:latin typeface="Arial Narrow" panose="020B0604020202020204" pitchFamily="34" charset="0"/>
                <a:cs typeface="Arial Narrow" panose="020B0604020202020204" pitchFamily="34" charset="0"/>
              </a:rPr>
              <a:t>Problem or Opportunity</a:t>
            </a:r>
          </a:p>
          <a:p>
            <a:pPr>
              <a:spcAft>
                <a:spcPts val="600"/>
              </a:spcAft>
            </a:pPr>
            <a:r>
              <a:rPr lang="en-US" sz="1200" dirty="0">
                <a:latin typeface="Arial Narrow" panose="020B0604020202020204" pitchFamily="34" charset="0"/>
                <a:cs typeface="Arial Narrow" panose="020B0604020202020204" pitchFamily="34" charset="0"/>
              </a:rPr>
              <a:t>Submit </a:t>
            </a:r>
            <a:r>
              <a:rPr lang="en-US" sz="1200" b="1" dirty="0">
                <a:latin typeface="Arial Narrow" panose="020B0604020202020204" pitchFamily="34" charset="0"/>
                <a:cs typeface="Arial Narrow" panose="020B0604020202020204" pitchFamily="34" charset="0"/>
              </a:rPr>
              <a:t>Project Statement Description </a:t>
            </a:r>
            <a:r>
              <a:rPr lang="en-US" sz="1200" dirty="0">
                <a:latin typeface="Arial Narrow" panose="020B0604020202020204" pitchFamily="34" charset="0"/>
                <a:cs typeface="Arial Narrow" panose="020B0604020202020204" pitchFamily="34" charset="0"/>
              </a:rPr>
              <a:t>via online Enrollment Form</a:t>
            </a:r>
          </a:p>
          <a:p>
            <a:pPr>
              <a:spcAft>
                <a:spcPts val="600"/>
              </a:spcAft>
            </a:pPr>
            <a:r>
              <a:rPr lang="en-US" sz="1200" dirty="0">
                <a:latin typeface="Arial Narrow" panose="020B0604020202020204" pitchFamily="34" charset="0"/>
                <a:cs typeface="Arial Narrow" panose="020B0604020202020204" pitchFamily="34" charset="0"/>
              </a:rPr>
              <a:t>Refine Project Description online using the </a:t>
            </a:r>
            <a:r>
              <a:rPr lang="en-US" sz="1200" b="1" dirty="0">
                <a:latin typeface="Arial Narrow" panose="020B0604020202020204" pitchFamily="34" charset="0"/>
                <a:cs typeface="Arial Narrow" panose="020B0604020202020204" pitchFamily="34" charset="0"/>
              </a:rPr>
              <a:t>Max Business Project Form</a:t>
            </a:r>
          </a:p>
        </p:txBody>
      </p:sp>
      <p:sp>
        <p:nvSpPr>
          <p:cNvPr id="10" name="TextBox 9">
            <a:extLst>
              <a:ext uri="{FF2B5EF4-FFF2-40B4-BE49-F238E27FC236}">
                <a16:creationId xmlns:a16="http://schemas.microsoft.com/office/drawing/2014/main" id="{4384E042-11E2-AD47-B468-749E2AFD936C}"/>
              </a:ext>
            </a:extLst>
          </p:cNvPr>
          <p:cNvSpPr txBox="1"/>
          <p:nvPr/>
        </p:nvSpPr>
        <p:spPr>
          <a:xfrm>
            <a:off x="605712" y="1734678"/>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Enrollment Stage</a:t>
            </a:r>
          </a:p>
        </p:txBody>
      </p:sp>
      <p:sp>
        <p:nvSpPr>
          <p:cNvPr id="11" name="TextBox 10">
            <a:extLst>
              <a:ext uri="{FF2B5EF4-FFF2-40B4-BE49-F238E27FC236}">
                <a16:creationId xmlns:a16="http://schemas.microsoft.com/office/drawing/2014/main" id="{0445C721-27C2-3D40-8058-5848C54A432A}"/>
              </a:ext>
            </a:extLst>
          </p:cNvPr>
          <p:cNvSpPr txBox="1"/>
          <p:nvPr/>
        </p:nvSpPr>
        <p:spPr>
          <a:xfrm>
            <a:off x="2494154" y="1760331"/>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1</a:t>
            </a:r>
            <a:r>
              <a:rPr lang="en-US" sz="1600" b="1" baseline="30000" dirty="0">
                <a:solidFill>
                  <a:schemeClr val="bg1"/>
                </a:solidFill>
                <a:latin typeface="Arial Narrow" panose="020B0604020202020204" pitchFamily="34" charset="0"/>
                <a:cs typeface="Arial Narrow" panose="020B0604020202020204" pitchFamily="34" charset="0"/>
              </a:rPr>
              <a:t>st</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2" name="TextBox 11">
            <a:extLst>
              <a:ext uri="{FF2B5EF4-FFF2-40B4-BE49-F238E27FC236}">
                <a16:creationId xmlns:a16="http://schemas.microsoft.com/office/drawing/2014/main" id="{28EF832C-344F-3D43-A70C-AE1FC025691D}"/>
              </a:ext>
            </a:extLst>
          </p:cNvPr>
          <p:cNvSpPr txBox="1"/>
          <p:nvPr/>
        </p:nvSpPr>
        <p:spPr>
          <a:xfrm>
            <a:off x="4382596" y="1760331"/>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2</a:t>
            </a:r>
            <a:r>
              <a:rPr lang="en-US" sz="1600" b="1" baseline="30000" dirty="0">
                <a:solidFill>
                  <a:schemeClr val="bg1"/>
                </a:solidFill>
                <a:latin typeface="Arial Narrow" panose="020B0604020202020204" pitchFamily="34" charset="0"/>
                <a:cs typeface="Arial Narrow" panose="020B0604020202020204" pitchFamily="34" charset="0"/>
              </a:rPr>
              <a:t>nd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3" name="TextBox 12">
            <a:extLst>
              <a:ext uri="{FF2B5EF4-FFF2-40B4-BE49-F238E27FC236}">
                <a16:creationId xmlns:a16="http://schemas.microsoft.com/office/drawing/2014/main" id="{7835EDAA-8E1E-BF49-B622-7CDAE4972B75}"/>
              </a:ext>
            </a:extLst>
          </p:cNvPr>
          <p:cNvSpPr txBox="1"/>
          <p:nvPr/>
        </p:nvSpPr>
        <p:spPr>
          <a:xfrm>
            <a:off x="6225995" y="1760331"/>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3</a:t>
            </a:r>
            <a:r>
              <a:rPr lang="en-US" sz="1600" b="1" baseline="30000" dirty="0">
                <a:solidFill>
                  <a:schemeClr val="bg1"/>
                </a:solidFill>
                <a:latin typeface="Arial Narrow" panose="020B0604020202020204" pitchFamily="34" charset="0"/>
                <a:cs typeface="Arial Narrow" panose="020B0604020202020204" pitchFamily="34" charset="0"/>
              </a:rPr>
              <a:t>rd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4" name="TextBox 13">
            <a:extLst>
              <a:ext uri="{FF2B5EF4-FFF2-40B4-BE49-F238E27FC236}">
                <a16:creationId xmlns:a16="http://schemas.microsoft.com/office/drawing/2014/main" id="{AD5A517E-B7CF-1848-9190-2C564D2447F1}"/>
              </a:ext>
            </a:extLst>
          </p:cNvPr>
          <p:cNvSpPr txBox="1"/>
          <p:nvPr/>
        </p:nvSpPr>
        <p:spPr>
          <a:xfrm>
            <a:off x="8067258" y="1734678"/>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4</a:t>
            </a:r>
            <a:r>
              <a:rPr lang="en-US" sz="1600" b="1" baseline="30000" dirty="0">
                <a:solidFill>
                  <a:schemeClr val="bg1"/>
                </a:solidFill>
                <a:latin typeface="Arial Narrow" panose="020B0604020202020204" pitchFamily="34" charset="0"/>
                <a:cs typeface="Arial Narrow" panose="020B0604020202020204" pitchFamily="34" charset="0"/>
              </a:rPr>
              <a:t>th</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5" name="TextBox 14">
            <a:extLst>
              <a:ext uri="{FF2B5EF4-FFF2-40B4-BE49-F238E27FC236}">
                <a16:creationId xmlns:a16="http://schemas.microsoft.com/office/drawing/2014/main" id="{8E52A93F-2632-D544-8998-19F76DF72447}"/>
              </a:ext>
            </a:extLst>
          </p:cNvPr>
          <p:cNvSpPr txBox="1"/>
          <p:nvPr/>
        </p:nvSpPr>
        <p:spPr>
          <a:xfrm>
            <a:off x="9910657" y="1739586"/>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Post EnoMAX</a:t>
            </a:r>
          </a:p>
        </p:txBody>
      </p:sp>
      <p:sp>
        <p:nvSpPr>
          <p:cNvPr id="16" name="TextBox 15">
            <a:extLst>
              <a:ext uri="{FF2B5EF4-FFF2-40B4-BE49-F238E27FC236}">
                <a16:creationId xmlns:a16="http://schemas.microsoft.com/office/drawing/2014/main" id="{753B11E3-E52F-4447-B922-BA669E77C8B9}"/>
              </a:ext>
            </a:extLst>
          </p:cNvPr>
          <p:cNvSpPr txBox="1"/>
          <p:nvPr/>
        </p:nvSpPr>
        <p:spPr>
          <a:xfrm>
            <a:off x="648740" y="5599013"/>
            <a:ext cx="914400" cy="307777"/>
          </a:xfrm>
          <a:prstGeom prst="rect">
            <a:avLst/>
          </a:prstGeom>
          <a:solidFill>
            <a:srgbClr val="B2CDE6"/>
          </a:solidFill>
        </p:spPr>
        <p:txBody>
          <a:bodyPr wrap="none" rtlCol="0">
            <a:spAutoFit/>
          </a:bodyPr>
          <a:lstStyle/>
          <a:p>
            <a:pPr algn="ctr"/>
            <a:r>
              <a:rPr lang="en-US" sz="1400" b="1" dirty="0"/>
              <a:t>JAN</a:t>
            </a:r>
          </a:p>
        </p:txBody>
      </p:sp>
      <p:sp>
        <p:nvSpPr>
          <p:cNvPr id="17" name="TextBox 16">
            <a:extLst>
              <a:ext uri="{FF2B5EF4-FFF2-40B4-BE49-F238E27FC236}">
                <a16:creationId xmlns:a16="http://schemas.microsoft.com/office/drawing/2014/main" id="{97D16C41-5116-E540-93E2-4EC9372119E9}"/>
              </a:ext>
            </a:extLst>
          </p:cNvPr>
          <p:cNvSpPr txBox="1"/>
          <p:nvPr/>
        </p:nvSpPr>
        <p:spPr>
          <a:xfrm>
            <a:off x="3368906" y="5599012"/>
            <a:ext cx="914400" cy="307777"/>
          </a:xfrm>
          <a:prstGeom prst="rect">
            <a:avLst/>
          </a:prstGeom>
          <a:solidFill>
            <a:srgbClr val="FF9300">
              <a:alpha val="50000"/>
            </a:srgbClr>
          </a:solidFill>
        </p:spPr>
        <p:txBody>
          <a:bodyPr wrap="none" rtlCol="0">
            <a:spAutoFit/>
          </a:bodyPr>
          <a:lstStyle/>
          <a:p>
            <a:pPr algn="ctr"/>
            <a:r>
              <a:rPr lang="en-US" sz="1400" b="1" dirty="0"/>
              <a:t>APR</a:t>
            </a:r>
          </a:p>
        </p:txBody>
      </p:sp>
      <p:sp>
        <p:nvSpPr>
          <p:cNvPr id="18" name="TextBox 17">
            <a:extLst>
              <a:ext uri="{FF2B5EF4-FFF2-40B4-BE49-F238E27FC236}">
                <a16:creationId xmlns:a16="http://schemas.microsoft.com/office/drawing/2014/main" id="{03481839-C26E-D64D-BE40-F64D7FFB8CFE}"/>
              </a:ext>
            </a:extLst>
          </p:cNvPr>
          <p:cNvSpPr txBox="1"/>
          <p:nvPr/>
        </p:nvSpPr>
        <p:spPr>
          <a:xfrm>
            <a:off x="6109866" y="5602772"/>
            <a:ext cx="914400" cy="307777"/>
          </a:xfrm>
          <a:prstGeom prst="rect">
            <a:avLst/>
          </a:prstGeom>
          <a:solidFill>
            <a:srgbClr val="B2CDE6"/>
          </a:solidFill>
        </p:spPr>
        <p:txBody>
          <a:bodyPr wrap="none" rtlCol="0">
            <a:spAutoFit/>
          </a:bodyPr>
          <a:lstStyle/>
          <a:p>
            <a:pPr algn="ctr"/>
            <a:r>
              <a:rPr lang="en-US" sz="1400" b="1" dirty="0"/>
              <a:t>JUL</a:t>
            </a:r>
          </a:p>
        </p:txBody>
      </p:sp>
      <p:sp>
        <p:nvSpPr>
          <p:cNvPr id="19" name="TextBox 18">
            <a:extLst>
              <a:ext uri="{FF2B5EF4-FFF2-40B4-BE49-F238E27FC236}">
                <a16:creationId xmlns:a16="http://schemas.microsoft.com/office/drawing/2014/main" id="{7EB01FC5-062A-2E47-9EB0-ED5C4B5BF638}"/>
              </a:ext>
            </a:extLst>
          </p:cNvPr>
          <p:cNvSpPr txBox="1"/>
          <p:nvPr/>
        </p:nvSpPr>
        <p:spPr>
          <a:xfrm>
            <a:off x="8848428" y="5602771"/>
            <a:ext cx="914400" cy="307777"/>
          </a:xfrm>
          <a:prstGeom prst="rect">
            <a:avLst/>
          </a:prstGeom>
          <a:solidFill>
            <a:srgbClr val="FF9300">
              <a:alpha val="50000"/>
            </a:srgbClr>
          </a:solidFill>
        </p:spPr>
        <p:txBody>
          <a:bodyPr wrap="none" rtlCol="0">
            <a:spAutoFit/>
          </a:bodyPr>
          <a:lstStyle/>
          <a:p>
            <a:pPr algn="ctr"/>
            <a:r>
              <a:rPr lang="en-US" sz="1400" b="1" dirty="0"/>
              <a:t>OCT</a:t>
            </a:r>
          </a:p>
        </p:txBody>
      </p:sp>
      <p:sp>
        <p:nvSpPr>
          <p:cNvPr id="20" name="TextBox 19">
            <a:extLst>
              <a:ext uri="{FF2B5EF4-FFF2-40B4-BE49-F238E27FC236}">
                <a16:creationId xmlns:a16="http://schemas.microsoft.com/office/drawing/2014/main" id="{BC60537F-9B99-024B-A46B-81FD6F573272}"/>
              </a:ext>
            </a:extLst>
          </p:cNvPr>
          <p:cNvSpPr txBox="1"/>
          <p:nvPr/>
        </p:nvSpPr>
        <p:spPr>
          <a:xfrm>
            <a:off x="1551623" y="5599012"/>
            <a:ext cx="914400" cy="307777"/>
          </a:xfrm>
          <a:prstGeom prst="rect">
            <a:avLst/>
          </a:prstGeom>
          <a:solidFill>
            <a:srgbClr val="FF9300">
              <a:alpha val="50000"/>
            </a:srgbClr>
          </a:solidFill>
        </p:spPr>
        <p:txBody>
          <a:bodyPr wrap="none" rtlCol="0">
            <a:spAutoFit/>
          </a:bodyPr>
          <a:lstStyle/>
          <a:p>
            <a:pPr algn="ctr"/>
            <a:r>
              <a:rPr lang="en-US" sz="1400" b="1" dirty="0"/>
              <a:t>FEB</a:t>
            </a:r>
          </a:p>
        </p:txBody>
      </p:sp>
      <p:sp>
        <p:nvSpPr>
          <p:cNvPr id="21" name="TextBox 20">
            <a:extLst>
              <a:ext uri="{FF2B5EF4-FFF2-40B4-BE49-F238E27FC236}">
                <a16:creationId xmlns:a16="http://schemas.microsoft.com/office/drawing/2014/main" id="{6F9E1F86-CFDB-9849-83BD-05B55636F1E3}"/>
              </a:ext>
            </a:extLst>
          </p:cNvPr>
          <p:cNvSpPr txBox="1"/>
          <p:nvPr/>
        </p:nvSpPr>
        <p:spPr>
          <a:xfrm>
            <a:off x="2471328" y="5603417"/>
            <a:ext cx="914400" cy="307777"/>
          </a:xfrm>
          <a:prstGeom prst="rect">
            <a:avLst/>
          </a:prstGeom>
          <a:solidFill>
            <a:srgbClr val="B2CDE6"/>
          </a:solidFill>
        </p:spPr>
        <p:txBody>
          <a:bodyPr wrap="none" rtlCol="0">
            <a:spAutoFit/>
          </a:bodyPr>
          <a:lstStyle/>
          <a:p>
            <a:pPr algn="ctr"/>
            <a:r>
              <a:rPr lang="en-US" sz="1400" b="1" dirty="0"/>
              <a:t>MAR</a:t>
            </a:r>
          </a:p>
        </p:txBody>
      </p:sp>
      <p:sp>
        <p:nvSpPr>
          <p:cNvPr id="22" name="TextBox 21">
            <a:extLst>
              <a:ext uri="{FF2B5EF4-FFF2-40B4-BE49-F238E27FC236}">
                <a16:creationId xmlns:a16="http://schemas.microsoft.com/office/drawing/2014/main" id="{2EF5B756-5656-FE4B-92FB-E992CF28FA34}"/>
              </a:ext>
            </a:extLst>
          </p:cNvPr>
          <p:cNvSpPr txBox="1"/>
          <p:nvPr/>
        </p:nvSpPr>
        <p:spPr>
          <a:xfrm>
            <a:off x="4283148" y="5599012"/>
            <a:ext cx="914400" cy="307777"/>
          </a:xfrm>
          <a:prstGeom prst="rect">
            <a:avLst/>
          </a:prstGeom>
          <a:solidFill>
            <a:srgbClr val="B2CDE6"/>
          </a:solidFill>
        </p:spPr>
        <p:txBody>
          <a:bodyPr wrap="none" rtlCol="0">
            <a:spAutoFit/>
          </a:bodyPr>
          <a:lstStyle/>
          <a:p>
            <a:pPr algn="ctr"/>
            <a:r>
              <a:rPr lang="en-US" sz="1400" b="1" dirty="0"/>
              <a:t>MAY</a:t>
            </a:r>
          </a:p>
        </p:txBody>
      </p:sp>
      <p:sp>
        <p:nvSpPr>
          <p:cNvPr id="23" name="TextBox 22">
            <a:extLst>
              <a:ext uri="{FF2B5EF4-FFF2-40B4-BE49-F238E27FC236}">
                <a16:creationId xmlns:a16="http://schemas.microsoft.com/office/drawing/2014/main" id="{9D1419A8-DBB6-AC42-8CA7-5874AC28E059}"/>
              </a:ext>
            </a:extLst>
          </p:cNvPr>
          <p:cNvSpPr txBox="1"/>
          <p:nvPr/>
        </p:nvSpPr>
        <p:spPr>
          <a:xfrm>
            <a:off x="5190323" y="5603311"/>
            <a:ext cx="914400" cy="307777"/>
          </a:xfrm>
          <a:prstGeom prst="rect">
            <a:avLst/>
          </a:prstGeom>
          <a:solidFill>
            <a:srgbClr val="FF9300">
              <a:alpha val="51000"/>
            </a:srgbClr>
          </a:solidFill>
        </p:spPr>
        <p:txBody>
          <a:bodyPr wrap="none" rtlCol="0">
            <a:spAutoFit/>
          </a:bodyPr>
          <a:lstStyle/>
          <a:p>
            <a:pPr algn="ctr"/>
            <a:r>
              <a:rPr lang="en-US" sz="1400" b="1" dirty="0"/>
              <a:t>JUN</a:t>
            </a:r>
          </a:p>
        </p:txBody>
      </p:sp>
      <p:sp>
        <p:nvSpPr>
          <p:cNvPr id="24" name="TextBox 23">
            <a:extLst>
              <a:ext uri="{FF2B5EF4-FFF2-40B4-BE49-F238E27FC236}">
                <a16:creationId xmlns:a16="http://schemas.microsoft.com/office/drawing/2014/main" id="{3609FA35-3003-6A4C-A3D5-E0B1A19C61B4}"/>
              </a:ext>
            </a:extLst>
          </p:cNvPr>
          <p:cNvSpPr txBox="1"/>
          <p:nvPr/>
        </p:nvSpPr>
        <p:spPr>
          <a:xfrm>
            <a:off x="7024108" y="5602773"/>
            <a:ext cx="914400" cy="307777"/>
          </a:xfrm>
          <a:prstGeom prst="rect">
            <a:avLst/>
          </a:prstGeom>
          <a:solidFill>
            <a:srgbClr val="FF9300">
              <a:alpha val="50000"/>
            </a:srgbClr>
          </a:solidFill>
        </p:spPr>
        <p:txBody>
          <a:bodyPr wrap="none" rtlCol="0">
            <a:spAutoFit/>
          </a:bodyPr>
          <a:lstStyle/>
          <a:p>
            <a:pPr algn="ctr"/>
            <a:r>
              <a:rPr lang="en-US" sz="1400" b="1" dirty="0"/>
              <a:t>AUG</a:t>
            </a:r>
          </a:p>
        </p:txBody>
      </p:sp>
      <p:sp>
        <p:nvSpPr>
          <p:cNvPr id="25" name="TextBox 24">
            <a:extLst>
              <a:ext uri="{FF2B5EF4-FFF2-40B4-BE49-F238E27FC236}">
                <a16:creationId xmlns:a16="http://schemas.microsoft.com/office/drawing/2014/main" id="{B8FA2DB9-81AE-814E-99D3-A29B163C56B3}"/>
              </a:ext>
            </a:extLst>
          </p:cNvPr>
          <p:cNvSpPr txBox="1"/>
          <p:nvPr/>
        </p:nvSpPr>
        <p:spPr>
          <a:xfrm>
            <a:off x="7934947" y="5602772"/>
            <a:ext cx="914400" cy="307777"/>
          </a:xfrm>
          <a:prstGeom prst="rect">
            <a:avLst/>
          </a:prstGeom>
          <a:solidFill>
            <a:srgbClr val="B2CDE6"/>
          </a:solidFill>
        </p:spPr>
        <p:txBody>
          <a:bodyPr wrap="none" rtlCol="0">
            <a:spAutoFit/>
          </a:bodyPr>
          <a:lstStyle/>
          <a:p>
            <a:pPr algn="ctr"/>
            <a:r>
              <a:rPr lang="en-US" sz="1400" b="1" dirty="0"/>
              <a:t>SEP</a:t>
            </a:r>
          </a:p>
        </p:txBody>
      </p:sp>
      <p:sp>
        <p:nvSpPr>
          <p:cNvPr id="26" name="TextBox 25">
            <a:extLst>
              <a:ext uri="{FF2B5EF4-FFF2-40B4-BE49-F238E27FC236}">
                <a16:creationId xmlns:a16="http://schemas.microsoft.com/office/drawing/2014/main" id="{24617299-8E00-B14A-BB19-BDAF96F073E6}"/>
              </a:ext>
            </a:extLst>
          </p:cNvPr>
          <p:cNvSpPr txBox="1"/>
          <p:nvPr/>
        </p:nvSpPr>
        <p:spPr>
          <a:xfrm>
            <a:off x="9753709" y="5602771"/>
            <a:ext cx="914400" cy="307777"/>
          </a:xfrm>
          <a:prstGeom prst="rect">
            <a:avLst/>
          </a:prstGeom>
          <a:solidFill>
            <a:srgbClr val="B2CDE6"/>
          </a:solidFill>
        </p:spPr>
        <p:txBody>
          <a:bodyPr wrap="none" rtlCol="0">
            <a:spAutoFit/>
          </a:bodyPr>
          <a:lstStyle/>
          <a:p>
            <a:pPr algn="ctr"/>
            <a:r>
              <a:rPr lang="en-US" sz="1400" b="1" dirty="0"/>
              <a:t>NOV</a:t>
            </a:r>
          </a:p>
        </p:txBody>
      </p:sp>
      <p:sp>
        <p:nvSpPr>
          <p:cNvPr id="27" name="TextBox 26">
            <a:extLst>
              <a:ext uri="{FF2B5EF4-FFF2-40B4-BE49-F238E27FC236}">
                <a16:creationId xmlns:a16="http://schemas.microsoft.com/office/drawing/2014/main" id="{A8D18DE9-C505-CA4C-BAE5-A33804CA6C76}"/>
              </a:ext>
            </a:extLst>
          </p:cNvPr>
          <p:cNvSpPr txBox="1"/>
          <p:nvPr/>
        </p:nvSpPr>
        <p:spPr>
          <a:xfrm>
            <a:off x="10666789" y="5599012"/>
            <a:ext cx="914400" cy="307777"/>
          </a:xfrm>
          <a:prstGeom prst="rect">
            <a:avLst/>
          </a:prstGeom>
          <a:solidFill>
            <a:srgbClr val="FF9300">
              <a:alpha val="50000"/>
            </a:srgbClr>
          </a:solidFill>
        </p:spPr>
        <p:txBody>
          <a:bodyPr wrap="none" rtlCol="0">
            <a:spAutoFit/>
          </a:bodyPr>
          <a:lstStyle/>
          <a:p>
            <a:pPr algn="ctr"/>
            <a:r>
              <a:rPr lang="en-US" sz="1400" b="1" dirty="0"/>
              <a:t>DEC</a:t>
            </a:r>
          </a:p>
        </p:txBody>
      </p:sp>
      <p:cxnSp>
        <p:nvCxnSpPr>
          <p:cNvPr id="28" name="Elbow Connector 27">
            <a:extLst>
              <a:ext uri="{FF2B5EF4-FFF2-40B4-BE49-F238E27FC236}">
                <a16:creationId xmlns:a16="http://schemas.microsoft.com/office/drawing/2014/main" id="{6EBFBA5F-9929-5C48-BFEC-C81EF611A1EE}"/>
              </a:ext>
            </a:extLst>
          </p:cNvPr>
          <p:cNvCxnSpPr>
            <a:cxnSpLocks/>
            <a:stCxn id="9" idx="2"/>
            <a:endCxn id="20" idx="0"/>
          </p:cNvCxnSpPr>
          <p:nvPr/>
        </p:nvCxnSpPr>
        <p:spPr>
          <a:xfrm rot="16200000" flipH="1">
            <a:off x="990868" y="4581056"/>
            <a:ext cx="1432899" cy="60301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B2C2C1A0-19B3-5C4E-A9DF-B5A2F6AEC1F9}"/>
              </a:ext>
            </a:extLst>
          </p:cNvPr>
          <p:cNvCxnSpPr>
            <a:cxnSpLocks/>
            <a:stCxn id="4" idx="2"/>
            <a:endCxn id="23" idx="0"/>
          </p:cNvCxnSpPr>
          <p:nvPr/>
        </p:nvCxnSpPr>
        <p:spPr>
          <a:xfrm rot="16200000" flipH="1">
            <a:off x="4747809" y="4703597"/>
            <a:ext cx="1334600" cy="46482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D17D1EE9-CD47-3B49-A4EE-FAFAFAF4E457}"/>
              </a:ext>
            </a:extLst>
          </p:cNvPr>
          <p:cNvCxnSpPr>
            <a:cxnSpLocks/>
            <a:stCxn id="5" idx="2"/>
            <a:endCxn id="24" idx="0"/>
          </p:cNvCxnSpPr>
          <p:nvPr/>
        </p:nvCxnSpPr>
        <p:spPr>
          <a:xfrm rot="16200000" flipH="1">
            <a:off x="6679003" y="4800468"/>
            <a:ext cx="1149396" cy="45521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4C271624-2753-8A4F-959E-987B1F831C95}"/>
              </a:ext>
            </a:extLst>
          </p:cNvPr>
          <p:cNvCxnSpPr>
            <a:cxnSpLocks/>
            <a:stCxn id="6" idx="2"/>
            <a:endCxn id="19" idx="0"/>
          </p:cNvCxnSpPr>
          <p:nvPr/>
        </p:nvCxnSpPr>
        <p:spPr>
          <a:xfrm rot="16200000" flipH="1">
            <a:off x="8537978" y="4835121"/>
            <a:ext cx="1098098" cy="43720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49697992-7746-DA40-B237-AFB73E726E46}"/>
              </a:ext>
            </a:extLst>
          </p:cNvPr>
          <p:cNvCxnSpPr>
            <a:cxnSpLocks/>
            <a:stCxn id="7" idx="2"/>
            <a:endCxn id="27" idx="0"/>
          </p:cNvCxnSpPr>
          <p:nvPr/>
        </p:nvCxnSpPr>
        <p:spPr>
          <a:xfrm rot="16200000" flipH="1">
            <a:off x="9477651" y="3952674"/>
            <a:ext cx="2879444" cy="41323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FA0D2D92-9BB0-8C46-8DE9-539BDBFF7E69}"/>
              </a:ext>
            </a:extLst>
          </p:cNvPr>
          <p:cNvCxnSpPr>
            <a:cxnSpLocks/>
            <a:stCxn id="8" idx="2"/>
            <a:endCxn id="17" idx="0"/>
          </p:cNvCxnSpPr>
          <p:nvPr/>
        </p:nvCxnSpPr>
        <p:spPr>
          <a:xfrm rot="16200000" flipH="1">
            <a:off x="3449025" y="5221931"/>
            <a:ext cx="222310" cy="53185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E2530C5-B12A-1B4C-B7F1-2B8D644EE5D6}"/>
              </a:ext>
            </a:extLst>
          </p:cNvPr>
          <p:cNvSpPr/>
          <p:nvPr/>
        </p:nvSpPr>
        <p:spPr>
          <a:xfrm>
            <a:off x="605712" y="2229477"/>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3" name="Slide Number Placeholder 2">
            <a:extLst>
              <a:ext uri="{FF2B5EF4-FFF2-40B4-BE49-F238E27FC236}">
                <a16:creationId xmlns:a16="http://schemas.microsoft.com/office/drawing/2014/main" id="{0C8841EE-9A8A-314C-A47C-4398CEE72A96}"/>
              </a:ext>
            </a:extLst>
          </p:cNvPr>
          <p:cNvSpPr>
            <a:spLocks noGrp="1"/>
          </p:cNvSpPr>
          <p:nvPr>
            <p:ph type="sldNum" sz="quarter" idx="12"/>
          </p:nvPr>
        </p:nvSpPr>
        <p:spPr/>
        <p:txBody>
          <a:bodyPr/>
          <a:lstStyle/>
          <a:p>
            <a:pPr>
              <a:defRPr/>
            </a:pPr>
            <a:fld id="{082137B9-5053-CB4A-88E9-4015F945FD19}"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6DC6-F616-534A-9639-103B7FFA1751}"/>
              </a:ext>
            </a:extLst>
          </p:cNvPr>
          <p:cNvSpPr>
            <a:spLocks noGrp="1"/>
          </p:cNvSpPr>
          <p:nvPr>
            <p:ph type="title"/>
          </p:nvPr>
        </p:nvSpPr>
        <p:spPr/>
        <p:txBody>
          <a:bodyPr/>
          <a:lstStyle/>
          <a:p>
            <a:r>
              <a:rPr lang="en-US" dirty="0"/>
              <a:t>Let’s Get to Work</a:t>
            </a:r>
          </a:p>
        </p:txBody>
      </p:sp>
      <p:sp>
        <p:nvSpPr>
          <p:cNvPr id="3" name="Text Placeholder 2">
            <a:extLst>
              <a:ext uri="{FF2B5EF4-FFF2-40B4-BE49-F238E27FC236}">
                <a16:creationId xmlns:a16="http://schemas.microsoft.com/office/drawing/2014/main" id="{95FB9CEE-1F0C-6143-879F-0370D8C52797}"/>
              </a:ext>
            </a:extLst>
          </p:cNvPr>
          <p:cNvSpPr>
            <a:spLocks noGrp="1"/>
          </p:cNvSpPr>
          <p:nvPr>
            <p:ph type="body" idx="1"/>
          </p:nvPr>
        </p:nvSpPr>
        <p:spPr/>
        <p:txBody>
          <a:bodyPr>
            <a:normAutofit lnSpcReduction="10000"/>
          </a:bodyPr>
          <a:lstStyle/>
          <a:p>
            <a:r>
              <a:rPr lang="en-US" dirty="0"/>
              <a:t>For the next 15 minutes you will work on starting your Business Project Worksheet.</a:t>
            </a:r>
          </a:p>
        </p:txBody>
      </p:sp>
      <p:sp>
        <p:nvSpPr>
          <p:cNvPr id="4" name="Slide Number Placeholder 3">
            <a:extLst>
              <a:ext uri="{FF2B5EF4-FFF2-40B4-BE49-F238E27FC236}">
                <a16:creationId xmlns:a16="http://schemas.microsoft.com/office/drawing/2014/main" id="{09C88A08-A158-B249-BD64-37A52192BC76}"/>
              </a:ext>
            </a:extLst>
          </p:cNvPr>
          <p:cNvSpPr>
            <a:spLocks noGrp="1"/>
          </p:cNvSpPr>
          <p:nvPr>
            <p:ph type="sldNum" sz="quarter" idx="12"/>
          </p:nvPr>
        </p:nvSpPr>
        <p:spPr/>
        <p:txBody>
          <a:bodyPr/>
          <a:lstStyle/>
          <a:p>
            <a:pPr>
              <a:defRPr/>
            </a:pPr>
            <a:fld id="{109EA57F-EE2E-E448-B046-F3E763A7D114}" type="slidenum">
              <a:rPr lang="en-US" smtClean="0"/>
              <a:pPr>
                <a:defRPr/>
              </a:pPr>
              <a:t>20</a:t>
            </a:fld>
            <a:endParaRPr lang="en-US" dirty="0"/>
          </a:p>
        </p:txBody>
      </p:sp>
    </p:spTree>
    <p:extLst>
      <p:ext uri="{BB962C8B-B14F-4D97-AF65-F5344CB8AC3E}">
        <p14:creationId xmlns:p14="http://schemas.microsoft.com/office/powerpoint/2010/main" val="361948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53C-D702-E642-ACFF-B69D5033F50E}"/>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Activity</a:t>
            </a:r>
            <a:endParaRPr lang="en-US" dirty="0">
              <a:solidFill>
                <a:srgbClr val="FF9300"/>
              </a:solidFill>
              <a:latin typeface="+mn-lt"/>
            </a:endParaRPr>
          </a:p>
        </p:txBody>
      </p:sp>
      <p:sp>
        <p:nvSpPr>
          <p:cNvPr id="4" name="Text Placeholder 3">
            <a:extLst>
              <a:ext uri="{FF2B5EF4-FFF2-40B4-BE49-F238E27FC236}">
                <a16:creationId xmlns:a16="http://schemas.microsoft.com/office/drawing/2014/main" id="{17F5CEF1-9F6D-6846-8E62-94C3B072620D}"/>
              </a:ext>
            </a:extLst>
          </p:cNvPr>
          <p:cNvSpPr>
            <a:spLocks noGrp="1"/>
          </p:cNvSpPr>
          <p:nvPr>
            <p:ph sz="half" idx="1"/>
          </p:nvPr>
        </p:nvSpPr>
        <p:spPr/>
        <p:txBody>
          <a:bodyPr>
            <a:normAutofit fontScale="55000" lnSpcReduction="20000"/>
          </a:bodyPr>
          <a:lstStyle/>
          <a:p>
            <a:pPr marL="0" indent="0">
              <a:lnSpc>
                <a:spcPct val="134000"/>
              </a:lnSpc>
              <a:spcBef>
                <a:spcPts val="0"/>
              </a:spcBef>
              <a:buNone/>
            </a:pPr>
            <a:r>
              <a:rPr lang="en-US" sz="2900" b="1" dirty="0"/>
              <a:t>Refine your Business Problem/Opportunity Statement</a:t>
            </a:r>
          </a:p>
          <a:p>
            <a:pPr marL="0" indent="0">
              <a:lnSpc>
                <a:spcPct val="134000"/>
              </a:lnSpc>
              <a:spcAft>
                <a:spcPts val="0"/>
              </a:spcAft>
              <a:buNone/>
            </a:pPr>
            <a:r>
              <a:rPr lang="en-US" b="1" dirty="0">
                <a:solidFill>
                  <a:schemeClr val="bg1">
                    <a:lumMod val="50000"/>
                  </a:schemeClr>
                </a:solidFill>
              </a:rPr>
              <a:t>A model for a basic Problem Statement</a:t>
            </a:r>
          </a:p>
          <a:p>
            <a:pPr marL="0" indent="0">
              <a:lnSpc>
                <a:spcPct val="134000"/>
              </a:lnSpc>
              <a:spcAft>
                <a:spcPts val="0"/>
              </a:spcAft>
              <a:buNone/>
            </a:pPr>
            <a:r>
              <a:rPr lang="en-US" dirty="0">
                <a:solidFill>
                  <a:schemeClr val="bg1">
                    <a:lumMod val="50000"/>
                  </a:schemeClr>
                </a:solidFill>
              </a:rPr>
              <a:t>Problem of _________  has the effect of _________, with the impact of ___________.</a:t>
            </a:r>
          </a:p>
          <a:p>
            <a:pPr marL="0" indent="0">
              <a:spcBef>
                <a:spcPts val="1000"/>
              </a:spcBef>
              <a:buNone/>
            </a:pPr>
            <a:r>
              <a:rPr lang="en-US" sz="2900" b="1" dirty="0"/>
              <a:t>What is your Problem/Opportunity?</a:t>
            </a:r>
          </a:p>
          <a:p>
            <a:pPr marL="0" indent="0">
              <a:lnSpc>
                <a:spcPct val="17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US" sz="1800" b="1" dirty="0"/>
          </a:p>
          <a:p>
            <a:pPr marL="0" indent="0">
              <a:buNone/>
            </a:pPr>
            <a:r>
              <a:rPr lang="en-US" sz="2900" b="1" dirty="0"/>
              <a:t>What is the Desired outcome? What are you hoping to impact?</a:t>
            </a:r>
          </a:p>
          <a:p>
            <a:pPr marL="0" indent="0">
              <a:lnSpc>
                <a:spcPct val="17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 name="Picture Placeholder 6">
            <a:extLst>
              <a:ext uri="{FF2B5EF4-FFF2-40B4-BE49-F238E27FC236}">
                <a16:creationId xmlns:a16="http://schemas.microsoft.com/office/drawing/2014/main" id="{B4327D77-2097-9648-988B-4D4889D2064E}"/>
              </a:ext>
            </a:extLst>
          </p:cNvPr>
          <p:cNvPicPr>
            <a:picLocks noChangeAspect="1"/>
          </p:cNvPicPr>
          <p:nvPr/>
        </p:nvPicPr>
        <p:blipFill rotWithShape="1">
          <a:blip r:embed="rId3"/>
          <a:srcRect l="10504" t="11350" r="10501" b="13814"/>
          <a:stretch/>
        </p:blipFill>
        <p:spPr>
          <a:xfrm>
            <a:off x="7347125" y="1987061"/>
            <a:ext cx="3657600" cy="4484077"/>
          </a:xfrm>
          <a:prstGeom prst="rect">
            <a:avLst/>
          </a:prstGeom>
          <a:ln w="88900" cap="sq" cmpd="thickThin">
            <a:solidFill>
              <a:srgbClr val="FF93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97F31B0C-9492-9F42-AA5A-8E0EE1D7516E}"/>
              </a:ext>
            </a:extLst>
          </p:cNvPr>
          <p:cNvSpPr>
            <a:spLocks noGrp="1"/>
          </p:cNvSpPr>
          <p:nvPr>
            <p:ph type="sldNum" sz="quarter" idx="12"/>
          </p:nvPr>
        </p:nvSpPr>
        <p:spPr/>
        <p:txBody>
          <a:bodyPr/>
          <a:lstStyle/>
          <a:p>
            <a:pPr>
              <a:defRPr/>
            </a:pPr>
            <a:fld id="{B29AA5ED-4303-0044-B791-E746E2B5DCEA}" type="slidenum">
              <a:rPr lang="en-US" smtClean="0"/>
              <a:pPr>
                <a:defRPr/>
              </a:pPr>
              <a:t>21</a:t>
            </a:fld>
            <a:endParaRPr lang="en-US" dirty="0"/>
          </a:p>
        </p:txBody>
      </p:sp>
    </p:spTree>
    <p:extLst>
      <p:ext uri="{BB962C8B-B14F-4D97-AF65-F5344CB8AC3E}">
        <p14:creationId xmlns:p14="http://schemas.microsoft.com/office/powerpoint/2010/main" val="380098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53C-D702-E642-ACFF-B69D5033F50E}"/>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Situation Analysis Activity</a:t>
            </a:r>
            <a:endParaRPr lang="en-US" dirty="0">
              <a:solidFill>
                <a:srgbClr val="FF9300"/>
              </a:solidFill>
              <a:latin typeface="+mn-lt"/>
            </a:endParaRPr>
          </a:p>
        </p:txBody>
      </p:sp>
      <p:pic>
        <p:nvPicPr>
          <p:cNvPr id="5" name="Picture Placeholder 6">
            <a:extLst>
              <a:ext uri="{FF2B5EF4-FFF2-40B4-BE49-F238E27FC236}">
                <a16:creationId xmlns:a16="http://schemas.microsoft.com/office/drawing/2014/main" id="{A58B23F9-1634-544F-B246-AB4910710558}"/>
              </a:ext>
            </a:extLst>
          </p:cNvPr>
          <p:cNvPicPr>
            <a:picLocks noGrp="1" noChangeAspect="1"/>
          </p:cNvPicPr>
          <p:nvPr>
            <p:ph sz="half" idx="1"/>
          </p:nvPr>
        </p:nvPicPr>
        <p:blipFill rotWithShape="1">
          <a:blip r:embed="rId3"/>
          <a:srcRect l="10492" t="10980" r="9988" b="12651"/>
          <a:stretch/>
        </p:blipFill>
        <p:spPr>
          <a:xfrm>
            <a:off x="7467600" y="1956163"/>
            <a:ext cx="3657600" cy="4545873"/>
          </a:xfrm>
          <a:prstGeom prst="rect">
            <a:avLst/>
          </a:prstGeom>
          <a:ln w="88900" cap="sq" cmpd="thickThin">
            <a:solidFill>
              <a:srgbClr val="FF93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17F5CEF1-9F6D-6846-8E62-94C3B072620D}"/>
              </a:ext>
            </a:extLst>
          </p:cNvPr>
          <p:cNvSpPr>
            <a:spLocks noGrp="1"/>
          </p:cNvSpPr>
          <p:nvPr>
            <p:ph sz="half" idx="2"/>
          </p:nvPr>
        </p:nvSpPr>
        <p:spPr>
          <a:xfrm>
            <a:off x="680484" y="1932082"/>
            <a:ext cx="4869766" cy="3905193"/>
          </a:xfrm>
        </p:spPr>
        <p:txBody>
          <a:bodyPr>
            <a:normAutofit fontScale="85000" lnSpcReduction="10000"/>
          </a:bodyPr>
          <a:lstStyle/>
          <a:p>
            <a:pPr marL="0" indent="0">
              <a:buNone/>
            </a:pPr>
            <a:r>
              <a:rPr lang="en-US" sz="1800" b="1" dirty="0"/>
              <a:t>Begin Situation </a:t>
            </a:r>
            <a:r>
              <a:rPr lang="en-US" b="1" dirty="0"/>
              <a:t>A</a:t>
            </a:r>
            <a:r>
              <a:rPr lang="en-US" sz="1800" b="1" dirty="0"/>
              <a:t>nalysis by describing your current situation…</a:t>
            </a:r>
          </a:p>
          <a:p>
            <a:pPr marL="0" indent="0">
              <a:lnSpc>
                <a:spcPct val="16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800" dirty="0"/>
          </a:p>
        </p:txBody>
      </p:sp>
      <p:sp>
        <p:nvSpPr>
          <p:cNvPr id="3" name="Slide Number Placeholder 2">
            <a:extLst>
              <a:ext uri="{FF2B5EF4-FFF2-40B4-BE49-F238E27FC236}">
                <a16:creationId xmlns:a16="http://schemas.microsoft.com/office/drawing/2014/main" id="{14472768-E65E-A749-8FB9-547C41CC4A4F}"/>
              </a:ext>
            </a:extLst>
          </p:cNvPr>
          <p:cNvSpPr>
            <a:spLocks noGrp="1"/>
          </p:cNvSpPr>
          <p:nvPr>
            <p:ph type="sldNum" sz="quarter" idx="12"/>
          </p:nvPr>
        </p:nvSpPr>
        <p:spPr/>
        <p:txBody>
          <a:bodyPr/>
          <a:lstStyle/>
          <a:p>
            <a:pPr>
              <a:defRPr/>
            </a:pPr>
            <a:fld id="{B29AA5ED-4303-0044-B791-E746E2B5DCEA}" type="slidenum">
              <a:rPr lang="en-US" smtClean="0"/>
              <a:pPr>
                <a:defRPr/>
              </a:pPr>
              <a:t>22</a:t>
            </a:fld>
            <a:endParaRPr lang="en-US" dirty="0"/>
          </a:p>
        </p:txBody>
      </p:sp>
    </p:spTree>
    <p:extLst>
      <p:ext uri="{BB962C8B-B14F-4D97-AF65-F5344CB8AC3E}">
        <p14:creationId xmlns:p14="http://schemas.microsoft.com/office/powerpoint/2010/main" val="301475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D3234-1A2D-6E4A-80C7-2F4DAA370F22}"/>
              </a:ext>
            </a:extLst>
          </p:cNvPr>
          <p:cNvPicPr>
            <a:picLocks noChangeAspect="1"/>
          </p:cNvPicPr>
          <p:nvPr/>
        </p:nvPicPr>
        <p:blipFill>
          <a:blip r:embed="rId3"/>
          <a:stretch>
            <a:fillRect/>
          </a:stretch>
        </p:blipFill>
        <p:spPr>
          <a:xfrm>
            <a:off x="4152309" y="4099122"/>
            <a:ext cx="2194560" cy="2594555"/>
          </a:xfrm>
          <a:prstGeom prst="rect">
            <a:avLst/>
          </a:prstGeom>
        </p:spPr>
      </p:pic>
      <p:sp>
        <p:nvSpPr>
          <p:cNvPr id="2" name="Title 1">
            <a:extLst>
              <a:ext uri="{FF2B5EF4-FFF2-40B4-BE49-F238E27FC236}">
                <a16:creationId xmlns:a16="http://schemas.microsoft.com/office/drawing/2014/main" id="{2C21F6D0-06F6-8046-BB62-405E2AB453BA}"/>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Summary</a:t>
            </a:r>
            <a:endParaRPr lang="en-US" dirty="0">
              <a:solidFill>
                <a:srgbClr val="FF9300"/>
              </a:solidFill>
              <a:latin typeface="+mn-lt"/>
            </a:endParaRPr>
          </a:p>
        </p:txBody>
      </p:sp>
      <p:sp>
        <p:nvSpPr>
          <p:cNvPr id="4" name="Text Placeholder 3">
            <a:extLst>
              <a:ext uri="{FF2B5EF4-FFF2-40B4-BE49-F238E27FC236}">
                <a16:creationId xmlns:a16="http://schemas.microsoft.com/office/drawing/2014/main" id="{665A465F-62C0-834C-AC05-16B5D5FF09D7}"/>
              </a:ext>
            </a:extLst>
          </p:cNvPr>
          <p:cNvSpPr>
            <a:spLocks noGrp="1"/>
          </p:cNvSpPr>
          <p:nvPr>
            <p:ph sz="half" idx="1"/>
          </p:nvPr>
        </p:nvSpPr>
        <p:spPr/>
        <p:txBody>
          <a:bodyPr>
            <a:normAutofit/>
          </a:bodyPr>
          <a:lstStyle/>
          <a:p>
            <a:pPr>
              <a:lnSpc>
                <a:spcPct val="150000"/>
              </a:lnSpc>
            </a:pPr>
            <a:r>
              <a:rPr lang="en-US" dirty="0"/>
              <a:t>This worksheet provides a structured process for you to investigate and document your research and analysis. </a:t>
            </a:r>
          </a:p>
          <a:p>
            <a:pPr>
              <a:lnSpc>
                <a:spcPct val="150000"/>
              </a:lnSpc>
            </a:pPr>
            <a:r>
              <a:rPr lang="en-US" dirty="0"/>
              <a:t>This worksheet will provide the foundation of your Business Case.</a:t>
            </a:r>
          </a:p>
          <a:p>
            <a:pPr>
              <a:lnSpc>
                <a:spcPct val="150000"/>
              </a:lnSpc>
            </a:pPr>
            <a:endParaRPr lang="en-US" dirty="0"/>
          </a:p>
          <a:p>
            <a:pPr>
              <a:lnSpc>
                <a:spcPct val="150000"/>
              </a:lnSpc>
            </a:pPr>
            <a:endParaRPr lang="en-US" dirty="0"/>
          </a:p>
        </p:txBody>
      </p:sp>
      <p:pic>
        <p:nvPicPr>
          <p:cNvPr id="8" name="Picture 7">
            <a:extLst>
              <a:ext uri="{FF2B5EF4-FFF2-40B4-BE49-F238E27FC236}">
                <a16:creationId xmlns:a16="http://schemas.microsoft.com/office/drawing/2014/main" id="{83184CE8-424B-AE44-9ED7-415ED6A55EB2}"/>
              </a:ext>
            </a:extLst>
          </p:cNvPr>
          <p:cNvPicPr>
            <a:picLocks noChangeAspect="1"/>
          </p:cNvPicPr>
          <p:nvPr/>
        </p:nvPicPr>
        <p:blipFill rotWithShape="1">
          <a:blip r:embed="rId4"/>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705209F3-06CF-C54C-83AC-D085AEF3C6A4}"/>
              </a:ext>
            </a:extLst>
          </p:cNvPr>
          <p:cNvSpPr>
            <a:spLocks noGrp="1"/>
          </p:cNvSpPr>
          <p:nvPr>
            <p:ph type="sldNum" sz="quarter" idx="12"/>
          </p:nvPr>
        </p:nvSpPr>
        <p:spPr/>
        <p:txBody>
          <a:bodyPr/>
          <a:lstStyle/>
          <a:p>
            <a:pPr>
              <a:defRPr/>
            </a:pPr>
            <a:fld id="{B29AA5ED-4303-0044-B791-E746E2B5DCEA}" type="slidenum">
              <a:rPr lang="en-US" smtClean="0"/>
              <a:pPr>
                <a:defRPr/>
              </a:pPr>
              <a:t>23</a:t>
            </a:fld>
            <a:endParaRPr lang="en-US" dirty="0"/>
          </a:p>
        </p:txBody>
      </p:sp>
    </p:spTree>
    <p:extLst>
      <p:ext uri="{BB962C8B-B14F-4D97-AF65-F5344CB8AC3E}">
        <p14:creationId xmlns:p14="http://schemas.microsoft.com/office/powerpoint/2010/main" val="38740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CB45-D56C-9F45-9A11-300E955E488E}"/>
              </a:ext>
            </a:extLst>
          </p:cNvPr>
          <p:cNvSpPr>
            <a:spLocks noGrp="1"/>
          </p:cNvSpPr>
          <p:nvPr>
            <p:ph type="title"/>
          </p:nvPr>
        </p:nvSpPr>
        <p:spPr/>
        <p:txBody>
          <a:bodyPr/>
          <a:lstStyle/>
          <a:p>
            <a:r>
              <a:rPr lang="en-US" dirty="0"/>
              <a:t>ALUMNI Business Pitch</a:t>
            </a:r>
            <a:br>
              <a:rPr lang="en-US" dirty="0"/>
            </a:br>
            <a:endParaRPr lang="en-US" dirty="0"/>
          </a:p>
        </p:txBody>
      </p:sp>
      <p:pic>
        <p:nvPicPr>
          <p:cNvPr id="6" name="Content Placeholder 5">
            <a:extLst>
              <a:ext uri="{FF2B5EF4-FFF2-40B4-BE49-F238E27FC236}">
                <a16:creationId xmlns:a16="http://schemas.microsoft.com/office/drawing/2014/main" id="{7DBC7092-023B-4D40-B05C-769B2394AEC7}"/>
              </a:ext>
            </a:extLst>
          </p:cNvPr>
          <p:cNvPicPr>
            <a:picLocks noGrp="1" noChangeAspect="1"/>
          </p:cNvPicPr>
          <p:nvPr>
            <p:ph sz="half" idx="4294967295"/>
          </p:nvPr>
        </p:nvPicPr>
        <p:blipFill>
          <a:blip r:embed="rId3"/>
          <a:stretch>
            <a:fillRect/>
          </a:stretch>
        </p:blipFill>
        <p:spPr>
          <a:xfrm>
            <a:off x="575894" y="1912393"/>
            <a:ext cx="5029200" cy="3353770"/>
          </a:xfrm>
        </p:spPr>
      </p:pic>
      <p:pic>
        <p:nvPicPr>
          <p:cNvPr id="8" name="Content Placeholder 7">
            <a:extLst>
              <a:ext uri="{FF2B5EF4-FFF2-40B4-BE49-F238E27FC236}">
                <a16:creationId xmlns:a16="http://schemas.microsoft.com/office/drawing/2014/main" id="{D9591616-9C86-C248-B2A5-9CB07170328D}"/>
              </a:ext>
            </a:extLst>
          </p:cNvPr>
          <p:cNvPicPr>
            <a:picLocks noGrp="1" noChangeAspect="1"/>
          </p:cNvPicPr>
          <p:nvPr>
            <p:ph sz="half" idx="4294967295"/>
          </p:nvPr>
        </p:nvPicPr>
        <p:blipFill>
          <a:blip r:embed="rId4"/>
          <a:stretch>
            <a:fillRect/>
          </a:stretch>
        </p:blipFill>
        <p:spPr>
          <a:xfrm>
            <a:off x="6576310" y="1912393"/>
            <a:ext cx="5029200" cy="3353282"/>
          </a:xfrm>
        </p:spPr>
      </p:pic>
      <p:sp>
        <p:nvSpPr>
          <p:cNvPr id="13" name="Slide Number Placeholder 12">
            <a:extLst>
              <a:ext uri="{FF2B5EF4-FFF2-40B4-BE49-F238E27FC236}">
                <a16:creationId xmlns:a16="http://schemas.microsoft.com/office/drawing/2014/main" id="{2FC1B13C-7BD6-D041-9622-BB45150CAD95}"/>
              </a:ext>
            </a:extLst>
          </p:cNvPr>
          <p:cNvSpPr>
            <a:spLocks noGrp="1"/>
          </p:cNvSpPr>
          <p:nvPr>
            <p:ph type="sldNum" sz="quarter" idx="12"/>
          </p:nvPr>
        </p:nvSpPr>
        <p:spPr/>
        <p:txBody>
          <a:bodyPr/>
          <a:lstStyle/>
          <a:p>
            <a:pPr>
              <a:defRPr/>
            </a:pPr>
            <a:fld id="{082137B9-5053-CB4A-88E9-4015F945FD19}" type="slidenum">
              <a:rPr lang="en-US" smtClean="0"/>
              <a:pPr>
                <a:defRPr/>
              </a:pPr>
              <a:t>24</a:t>
            </a:fld>
            <a:endParaRPr lang="en-US" dirty="0"/>
          </a:p>
        </p:txBody>
      </p:sp>
    </p:spTree>
    <p:extLst>
      <p:ext uri="{BB962C8B-B14F-4D97-AF65-F5344CB8AC3E}">
        <p14:creationId xmlns:p14="http://schemas.microsoft.com/office/powerpoint/2010/main" val="2545621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B3DA4C-7C49-D54F-92F8-08A97C48ED24}"/>
              </a:ext>
            </a:extLst>
          </p:cNvPr>
          <p:cNvSpPr>
            <a:spLocks noGrp="1"/>
          </p:cNvSpPr>
          <p:nvPr>
            <p:ph type="title"/>
          </p:nvPr>
        </p:nvSpPr>
        <p:spPr/>
        <p:txBody>
          <a:bodyPr>
            <a:normAutofit/>
          </a:bodyPr>
          <a:lstStyle/>
          <a:p>
            <a:r>
              <a:rPr lang="en-US" dirty="0"/>
              <a:t>Business Case</a:t>
            </a:r>
            <a:br>
              <a:rPr lang="en-US" dirty="0"/>
            </a:br>
            <a:endParaRPr lang="en-US" dirty="0"/>
          </a:p>
        </p:txBody>
      </p:sp>
      <p:sp>
        <p:nvSpPr>
          <p:cNvPr id="6" name="Content Placeholder 5">
            <a:extLst>
              <a:ext uri="{FF2B5EF4-FFF2-40B4-BE49-F238E27FC236}">
                <a16:creationId xmlns:a16="http://schemas.microsoft.com/office/drawing/2014/main" id="{505418B6-007F-7F4C-875B-BEA262EB6194}"/>
              </a:ext>
            </a:extLst>
          </p:cNvPr>
          <p:cNvSpPr>
            <a:spLocks noGrp="1"/>
          </p:cNvSpPr>
          <p:nvPr>
            <p:ph sz="half" idx="4294967295"/>
          </p:nvPr>
        </p:nvSpPr>
        <p:spPr>
          <a:xfrm>
            <a:off x="494950" y="1786968"/>
            <a:ext cx="11207692" cy="4351338"/>
          </a:xfrm>
        </p:spPr>
        <p:txBody>
          <a:bodyPr>
            <a:normAutofit/>
          </a:bodyPr>
          <a:lstStyle/>
          <a:p>
            <a:pPr marL="0" indent="0" algn="ctr">
              <a:buNone/>
            </a:pPr>
            <a:endParaRPr lang="en-US" sz="3600" i="1" dirty="0"/>
          </a:p>
          <a:p>
            <a:pPr marL="0" indent="0" algn="ctr">
              <a:buNone/>
            </a:pPr>
            <a:r>
              <a:rPr lang="en-US" sz="4400" b="1" dirty="0"/>
              <a:t>Business Case</a:t>
            </a:r>
          </a:p>
          <a:p>
            <a:pPr marL="0" indent="0" algn="ctr">
              <a:buNone/>
            </a:pPr>
            <a:r>
              <a:rPr lang="en-US" sz="4400" i="1" dirty="0"/>
              <a:t>Written or verbal presentation that is intended to educate a decision maker and convince them to take some kind of action. </a:t>
            </a:r>
          </a:p>
          <a:p>
            <a:pPr algn="ctr"/>
            <a:endParaRPr lang="en-US" sz="3600" dirty="0"/>
          </a:p>
        </p:txBody>
      </p:sp>
      <p:sp>
        <p:nvSpPr>
          <p:cNvPr id="2" name="Slide Number Placeholder 1">
            <a:extLst>
              <a:ext uri="{FF2B5EF4-FFF2-40B4-BE49-F238E27FC236}">
                <a16:creationId xmlns:a16="http://schemas.microsoft.com/office/drawing/2014/main" id="{29277801-17D3-3949-954A-5B13B0599531}"/>
              </a:ext>
            </a:extLst>
          </p:cNvPr>
          <p:cNvSpPr>
            <a:spLocks noGrp="1"/>
          </p:cNvSpPr>
          <p:nvPr>
            <p:ph type="sldNum" sz="quarter" idx="12"/>
          </p:nvPr>
        </p:nvSpPr>
        <p:spPr/>
        <p:txBody>
          <a:bodyPr/>
          <a:lstStyle/>
          <a:p>
            <a:pPr>
              <a:defRPr/>
            </a:pPr>
            <a:fld id="{082137B9-5053-CB4A-88E9-4015F945FD19}" type="slidenum">
              <a:rPr lang="en-US" smtClean="0"/>
              <a:pPr>
                <a:defRPr/>
              </a:pPr>
              <a:t>25</a:t>
            </a:fld>
            <a:endParaRPr lang="en-US" dirty="0"/>
          </a:p>
        </p:txBody>
      </p:sp>
    </p:spTree>
    <p:extLst>
      <p:ext uri="{BB962C8B-B14F-4D97-AF65-F5344CB8AC3E}">
        <p14:creationId xmlns:p14="http://schemas.microsoft.com/office/powerpoint/2010/main" val="43685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C9D1F4-6CE5-7641-93A7-504D51818D69}"/>
              </a:ext>
            </a:extLst>
          </p:cNvPr>
          <p:cNvSpPr/>
          <p:nvPr/>
        </p:nvSpPr>
        <p:spPr>
          <a:xfrm>
            <a:off x="581193" y="2250831"/>
            <a:ext cx="3498438" cy="420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A695D-7F1C-6749-A0B4-EAF2BAC281EB}"/>
              </a:ext>
            </a:extLst>
          </p:cNvPr>
          <p:cNvSpPr>
            <a:spLocks noGrp="1"/>
          </p:cNvSpPr>
          <p:nvPr>
            <p:ph type="title"/>
          </p:nvPr>
        </p:nvSpPr>
        <p:spPr/>
        <p:txBody>
          <a:bodyPr>
            <a:normAutofit/>
          </a:bodyPr>
          <a:lstStyle/>
          <a:p>
            <a:r>
              <a:rPr lang="en-US" dirty="0"/>
              <a:t>Business case</a:t>
            </a:r>
            <a:br>
              <a:rPr lang="en-US" sz="2400" dirty="0"/>
            </a:br>
            <a:r>
              <a:rPr lang="en-US" sz="2400" i="1" dirty="0">
                <a:solidFill>
                  <a:srgbClr val="FF9300"/>
                </a:solidFill>
              </a:rPr>
              <a:t>Structure and Elements</a:t>
            </a:r>
            <a:endParaRPr lang="en-US" sz="2400" dirty="0">
              <a:solidFill>
                <a:srgbClr val="FF9300"/>
              </a:solidFill>
              <a:latin typeface="+mn-lt"/>
            </a:endParaRPr>
          </a:p>
        </p:txBody>
      </p:sp>
      <p:sp>
        <p:nvSpPr>
          <p:cNvPr id="3" name="Content Placeholder 2">
            <a:extLst>
              <a:ext uri="{FF2B5EF4-FFF2-40B4-BE49-F238E27FC236}">
                <a16:creationId xmlns:a16="http://schemas.microsoft.com/office/drawing/2014/main" id="{71245773-2A82-8049-8BE3-48E1BBF30D5F}"/>
              </a:ext>
            </a:extLst>
          </p:cNvPr>
          <p:cNvSpPr>
            <a:spLocks noGrp="1"/>
          </p:cNvSpPr>
          <p:nvPr>
            <p:ph sz="half" idx="1"/>
          </p:nvPr>
        </p:nvSpPr>
        <p:spPr>
          <a:xfrm>
            <a:off x="3964473" y="1586540"/>
            <a:ext cx="4358918" cy="5144756"/>
          </a:xfrm>
        </p:spPr>
        <p:txBody>
          <a:bodyPr>
            <a:noAutofit/>
          </a:bodyPr>
          <a:lstStyle/>
          <a:p>
            <a:pPr marL="0" indent="0">
              <a:spcBef>
                <a:spcPts val="0"/>
              </a:spcBef>
              <a:spcAft>
                <a:spcPts val="400"/>
              </a:spcAft>
              <a:buNone/>
            </a:pPr>
            <a:r>
              <a:rPr lang="en-US" b="1" dirty="0"/>
              <a:t>Producing A Business Case Document</a:t>
            </a:r>
          </a:p>
          <a:p>
            <a:pPr>
              <a:spcBef>
                <a:spcPts val="0"/>
              </a:spcBef>
              <a:spcAft>
                <a:spcPts val="400"/>
              </a:spcAft>
            </a:pPr>
            <a:r>
              <a:rPr lang="en-US" sz="1600" b="1" dirty="0"/>
              <a:t>Remove the Research Plan</a:t>
            </a:r>
          </a:p>
          <a:p>
            <a:pPr marL="323850" lvl="1" indent="0">
              <a:spcBef>
                <a:spcPts val="0"/>
              </a:spcBef>
              <a:spcAft>
                <a:spcPts val="400"/>
              </a:spcAft>
              <a:buNone/>
            </a:pPr>
            <a:r>
              <a:rPr lang="en-US" sz="1400" dirty="0"/>
              <a:t>Do include who you talked to and where you collected data in the </a:t>
            </a:r>
            <a:r>
              <a:rPr lang="en-US" sz="1400" i="1" dirty="0"/>
              <a:t>Evaluation of Options</a:t>
            </a:r>
            <a:r>
              <a:rPr lang="en-US" sz="1400" dirty="0"/>
              <a:t> and </a:t>
            </a:r>
            <a:r>
              <a:rPr lang="en-US" sz="1400" i="1" dirty="0"/>
              <a:t>Recommended Path Forward</a:t>
            </a:r>
            <a:r>
              <a:rPr lang="en-US" sz="1400" dirty="0"/>
              <a:t> sections</a:t>
            </a:r>
          </a:p>
          <a:p>
            <a:pPr>
              <a:spcBef>
                <a:spcPts val="600"/>
              </a:spcBef>
              <a:spcAft>
                <a:spcPts val="400"/>
              </a:spcAft>
            </a:pPr>
            <a:r>
              <a:rPr lang="en-US" sz="1600" b="1" dirty="0"/>
              <a:t>Add Implementation Plan Section</a:t>
            </a:r>
          </a:p>
          <a:p>
            <a:pPr marL="323850" lvl="1" indent="0">
              <a:spcBef>
                <a:spcPts val="0"/>
              </a:spcBef>
              <a:spcAft>
                <a:spcPts val="400"/>
              </a:spcAft>
              <a:buNone/>
            </a:pPr>
            <a:r>
              <a:rPr lang="en-US" sz="1400" dirty="0">
                <a:solidFill>
                  <a:schemeClr val="accent2"/>
                </a:solidFill>
              </a:rPr>
              <a:t>Include the basic timeline, resources required, and costs of implementation </a:t>
            </a:r>
          </a:p>
          <a:p>
            <a:pPr>
              <a:spcBef>
                <a:spcPts val="0"/>
              </a:spcBef>
              <a:spcAft>
                <a:spcPts val="400"/>
              </a:spcAft>
            </a:pPr>
            <a:r>
              <a:rPr lang="en-US" sz="1600" b="1" dirty="0"/>
              <a:t>Add Executive Summary </a:t>
            </a:r>
          </a:p>
          <a:p>
            <a:pPr marL="323850" lvl="1" indent="0">
              <a:spcBef>
                <a:spcPts val="0"/>
              </a:spcBef>
              <a:spcAft>
                <a:spcPts val="400"/>
              </a:spcAft>
              <a:buNone/>
            </a:pPr>
            <a:r>
              <a:rPr lang="en-US" sz="1400" dirty="0">
                <a:solidFill>
                  <a:schemeClr val="accent2"/>
                </a:solidFill>
              </a:rPr>
              <a:t>Typically written after the reminder of document is finished, sometimes is the only section an Executive reads, includes essential points in the same order as the full document</a:t>
            </a:r>
            <a:endParaRPr lang="en-US" b="1" i="1" dirty="0">
              <a:solidFill>
                <a:srgbClr val="FF9300"/>
              </a:solidFill>
            </a:endParaRPr>
          </a:p>
        </p:txBody>
      </p:sp>
      <p:pic>
        <p:nvPicPr>
          <p:cNvPr id="21" name="Picture 20">
            <a:extLst>
              <a:ext uri="{FF2B5EF4-FFF2-40B4-BE49-F238E27FC236}">
                <a16:creationId xmlns:a16="http://schemas.microsoft.com/office/drawing/2014/main" id="{96D75495-5896-D342-B597-AFFE17CD3857}"/>
              </a:ext>
            </a:extLst>
          </p:cNvPr>
          <p:cNvPicPr>
            <a:picLocks noChangeAspect="1"/>
          </p:cNvPicPr>
          <p:nvPr/>
        </p:nvPicPr>
        <p:blipFill rotWithShape="1">
          <a:blip r:embed="rId3"/>
          <a:srcRect l="11236" t="7917" r="10144" b="17984"/>
          <a:stretch/>
        </p:blipFill>
        <p:spPr>
          <a:xfrm>
            <a:off x="8343012" y="2002789"/>
            <a:ext cx="3383280" cy="4126578"/>
          </a:xfrm>
          <a:prstGeom prst="rect">
            <a:avLst/>
          </a:prstGeom>
          <a:ln w="76200" cap="sq" cmpd="thickThin">
            <a:solidFill>
              <a:srgbClr val="FF93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A793D731-A448-D84A-9C6E-8767414A64EA}"/>
              </a:ext>
            </a:extLst>
          </p:cNvPr>
          <p:cNvPicPr>
            <a:picLocks noChangeAspect="1"/>
          </p:cNvPicPr>
          <p:nvPr/>
        </p:nvPicPr>
        <p:blipFill rotWithShape="1">
          <a:blip r:embed="rId4">
            <a:clrChange>
              <a:clrFrom>
                <a:srgbClr val="000000">
                  <a:alpha val="0"/>
                </a:srgbClr>
              </a:clrFrom>
              <a:clrTo>
                <a:srgbClr val="000000">
                  <a:alpha val="0"/>
                </a:srgbClr>
              </a:clrTo>
            </a:clrChange>
          </a:blip>
          <a:srcRect l="10813" t="11456" r="9928" b="13843"/>
          <a:stretch/>
        </p:blipFill>
        <p:spPr>
          <a:xfrm>
            <a:off x="523452" y="2007131"/>
            <a:ext cx="3383280" cy="4126578"/>
          </a:xfrm>
          <a:prstGeom prst="rect">
            <a:avLst/>
          </a:prstGeom>
          <a:ln w="76200" cap="sq" cmpd="thickThin">
            <a:solidFill>
              <a:srgbClr val="FF9300"/>
            </a:solidFill>
            <a:prstDash val="solid"/>
            <a:miter lim="800000"/>
          </a:ln>
          <a:effectLst>
            <a:innerShdw blurRad="76200">
              <a:srgbClr val="000000"/>
            </a:innerShdw>
          </a:effectLst>
        </p:spPr>
      </p:pic>
      <p:sp>
        <p:nvSpPr>
          <p:cNvPr id="11" name="Rectangle 10">
            <a:extLst>
              <a:ext uri="{FF2B5EF4-FFF2-40B4-BE49-F238E27FC236}">
                <a16:creationId xmlns:a16="http://schemas.microsoft.com/office/drawing/2014/main" id="{73CBA599-B303-5941-88E1-F0AF11396492}"/>
              </a:ext>
            </a:extLst>
          </p:cNvPr>
          <p:cNvSpPr/>
          <p:nvPr/>
        </p:nvSpPr>
        <p:spPr>
          <a:xfrm>
            <a:off x="8112046" y="6208076"/>
            <a:ext cx="3614246" cy="523220"/>
          </a:xfrm>
          <a:prstGeom prst="rect">
            <a:avLst/>
          </a:prstGeom>
        </p:spPr>
        <p:txBody>
          <a:bodyPr wrap="square">
            <a:spAutoFit/>
          </a:bodyPr>
          <a:lstStyle/>
          <a:p>
            <a:pPr marL="323850" lvl="1" indent="0">
              <a:spcBef>
                <a:spcPts val="0"/>
              </a:spcBef>
              <a:spcAft>
                <a:spcPts val="400"/>
              </a:spcAft>
              <a:buNone/>
            </a:pPr>
            <a:r>
              <a:rPr lang="en-US" sz="1400" b="1" i="1" dirty="0">
                <a:solidFill>
                  <a:schemeClr val="accent2"/>
                </a:solidFill>
              </a:rPr>
              <a:t>Proposed project scope influences size and detail of document</a:t>
            </a:r>
          </a:p>
        </p:txBody>
      </p:sp>
      <p:sp>
        <p:nvSpPr>
          <p:cNvPr id="13" name="Slide Number Placeholder 12">
            <a:extLst>
              <a:ext uri="{FF2B5EF4-FFF2-40B4-BE49-F238E27FC236}">
                <a16:creationId xmlns:a16="http://schemas.microsoft.com/office/drawing/2014/main" id="{33D923FB-1A7B-8A44-96BF-B7F07863ADB4}"/>
              </a:ext>
            </a:extLst>
          </p:cNvPr>
          <p:cNvSpPr>
            <a:spLocks noGrp="1"/>
          </p:cNvSpPr>
          <p:nvPr>
            <p:ph type="sldNum" sz="quarter" idx="12"/>
          </p:nvPr>
        </p:nvSpPr>
        <p:spPr/>
        <p:txBody>
          <a:bodyPr/>
          <a:lstStyle/>
          <a:p>
            <a:pPr>
              <a:defRPr/>
            </a:pPr>
            <a:fld id="{B29AA5ED-4303-0044-B791-E746E2B5DCEA}" type="slidenum">
              <a:rPr lang="en-US" smtClean="0"/>
              <a:pPr>
                <a:defRPr/>
              </a:pPr>
              <a:t>26</a:t>
            </a:fld>
            <a:endParaRPr lang="en-US" dirty="0"/>
          </a:p>
        </p:txBody>
      </p:sp>
    </p:spTree>
    <p:extLst>
      <p:ext uri="{BB962C8B-B14F-4D97-AF65-F5344CB8AC3E}">
        <p14:creationId xmlns:p14="http://schemas.microsoft.com/office/powerpoint/2010/main" val="323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88D3-AEC3-6B41-9B3E-D3B8AFC26896}"/>
              </a:ext>
            </a:extLst>
          </p:cNvPr>
          <p:cNvSpPr>
            <a:spLocks noGrp="1"/>
          </p:cNvSpPr>
          <p:nvPr>
            <p:ph type="title"/>
          </p:nvPr>
        </p:nvSpPr>
        <p:spPr/>
        <p:txBody>
          <a:bodyPr>
            <a:normAutofit/>
          </a:bodyPr>
          <a:lstStyle/>
          <a:p>
            <a:r>
              <a:rPr lang="en-US" dirty="0"/>
              <a:t>Business Case</a:t>
            </a:r>
            <a:br>
              <a:rPr lang="en-US" dirty="0"/>
            </a:br>
            <a:r>
              <a:rPr lang="en-US" sz="2400" i="1" dirty="0">
                <a:solidFill>
                  <a:srgbClr val="FF9300"/>
                </a:solidFill>
              </a:rPr>
              <a:t>KEY POINTS</a:t>
            </a:r>
            <a:endParaRPr lang="en-US" sz="2400" dirty="0">
              <a:solidFill>
                <a:srgbClr val="FF9300"/>
              </a:solidFill>
              <a:latin typeface="+mn-lt"/>
            </a:endParaRPr>
          </a:p>
        </p:txBody>
      </p:sp>
      <p:sp>
        <p:nvSpPr>
          <p:cNvPr id="3" name="Content Placeholder 2">
            <a:extLst>
              <a:ext uri="{FF2B5EF4-FFF2-40B4-BE49-F238E27FC236}">
                <a16:creationId xmlns:a16="http://schemas.microsoft.com/office/drawing/2014/main" id="{48FEEC1E-5192-7544-BFA0-6C6932D47FA2}"/>
              </a:ext>
            </a:extLst>
          </p:cNvPr>
          <p:cNvSpPr>
            <a:spLocks noGrp="1"/>
          </p:cNvSpPr>
          <p:nvPr>
            <p:ph sz="half" idx="1"/>
          </p:nvPr>
        </p:nvSpPr>
        <p:spPr/>
        <p:txBody>
          <a:bodyPr>
            <a:normAutofit lnSpcReduction="10000"/>
          </a:bodyPr>
          <a:lstStyle/>
          <a:p>
            <a:pPr marL="0" indent="0">
              <a:buNone/>
            </a:pPr>
            <a:r>
              <a:rPr lang="en-US" sz="1600" b="1" dirty="0"/>
              <a:t>Business Case Description</a:t>
            </a:r>
          </a:p>
          <a:p>
            <a:pPr marL="285750" indent="-285750">
              <a:buFont typeface="Arial" panose="020B0604020202020204" pitchFamily="34" charset="0"/>
              <a:buChar char="•"/>
            </a:pPr>
            <a:r>
              <a:rPr lang="en-US" sz="1600" dirty="0"/>
              <a:t>the document should be brief and convey only essentials</a:t>
            </a:r>
          </a:p>
          <a:p>
            <a:pPr marL="285750" indent="-285750">
              <a:buFont typeface="Arial" panose="020B0604020202020204" pitchFamily="34" charset="0"/>
              <a:buChar char="•"/>
            </a:pPr>
            <a:r>
              <a:rPr lang="en-US" sz="1600" dirty="0"/>
              <a:t>make it interesting, clear and concise</a:t>
            </a:r>
          </a:p>
          <a:p>
            <a:pPr marL="285750" indent="-285750">
              <a:buFont typeface="Arial" panose="020B0604020202020204" pitchFamily="34" charset="0"/>
              <a:buChar char="•"/>
            </a:pPr>
            <a:r>
              <a:rPr lang="en-US" sz="1600" dirty="0"/>
              <a:t>eliminate conjecture and minimize jargon</a:t>
            </a:r>
          </a:p>
          <a:p>
            <a:pPr marL="285750" indent="-285750">
              <a:buFont typeface="Arial" panose="020B0604020202020204" pitchFamily="34" charset="0"/>
              <a:buChar char="•"/>
            </a:pPr>
            <a:r>
              <a:rPr lang="en-US" sz="1600" dirty="0"/>
              <a:t>demonstrate the value and benefits the project brings to the business</a:t>
            </a:r>
          </a:p>
          <a:p>
            <a:pPr marL="285750" indent="-285750">
              <a:buFont typeface="Arial" panose="020B0604020202020204" pitchFamily="34" charset="0"/>
              <a:buChar char="•"/>
            </a:pPr>
            <a:r>
              <a:rPr lang="en-US" sz="1600" dirty="0"/>
              <a:t>describe your vision of the future</a:t>
            </a:r>
          </a:p>
          <a:p>
            <a:pPr marL="285750" indent="-285750">
              <a:buFont typeface="Arial" panose="020B0604020202020204" pitchFamily="34" charset="0"/>
              <a:buChar char="•"/>
            </a:pPr>
            <a:r>
              <a:rPr lang="en-US" sz="1600" dirty="0"/>
              <a:t>ensure consistent style and readability</a:t>
            </a:r>
          </a:p>
          <a:p>
            <a:pPr marL="285750" indent="-285750">
              <a:buFont typeface="Arial" panose="020B0604020202020204" pitchFamily="34" charset="0"/>
              <a:buChar char="•"/>
            </a:pPr>
            <a:r>
              <a:rPr lang="en-US" sz="1600" dirty="0"/>
              <a:t>do not repeat information the audience is already familiar with</a:t>
            </a:r>
            <a:endParaRPr lang="en-US" dirty="0"/>
          </a:p>
        </p:txBody>
      </p:sp>
      <p:pic>
        <p:nvPicPr>
          <p:cNvPr id="6" name="Picture 5">
            <a:extLst>
              <a:ext uri="{FF2B5EF4-FFF2-40B4-BE49-F238E27FC236}">
                <a16:creationId xmlns:a16="http://schemas.microsoft.com/office/drawing/2014/main" id="{123E9123-607A-2149-B3F8-425DB6F7EDA0}"/>
              </a:ext>
            </a:extLst>
          </p:cNvPr>
          <p:cNvPicPr>
            <a:picLocks noChangeAspect="1"/>
          </p:cNvPicPr>
          <p:nvPr/>
        </p:nvPicPr>
        <p:blipFill rotWithShape="1">
          <a:blip r:embed="rId3"/>
          <a:srcRect l="10716" t="8534" r="11119" b="17199"/>
          <a:stretch/>
        </p:blipFill>
        <p:spPr>
          <a:xfrm>
            <a:off x="7467600" y="1980443"/>
            <a:ext cx="3657600" cy="4497314"/>
          </a:xfrm>
          <a:prstGeom prst="rect">
            <a:avLst/>
          </a:prstGeom>
          <a:ln w="88900" cap="sq" cmpd="thickThin">
            <a:solidFill>
              <a:srgbClr val="FF93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855C0D33-924C-0340-BB2D-040E2931694A}"/>
              </a:ext>
            </a:extLst>
          </p:cNvPr>
          <p:cNvSpPr>
            <a:spLocks noGrp="1"/>
          </p:cNvSpPr>
          <p:nvPr>
            <p:ph type="sldNum" sz="quarter" idx="12"/>
          </p:nvPr>
        </p:nvSpPr>
        <p:spPr/>
        <p:txBody>
          <a:bodyPr/>
          <a:lstStyle/>
          <a:p>
            <a:pPr>
              <a:defRPr/>
            </a:pPr>
            <a:fld id="{B29AA5ED-4303-0044-B791-E746E2B5DCEA}" type="slidenum">
              <a:rPr lang="en-US" smtClean="0"/>
              <a:pPr>
                <a:defRPr/>
              </a:pPr>
              <a:t>27</a:t>
            </a:fld>
            <a:endParaRPr lang="en-US" dirty="0"/>
          </a:p>
        </p:txBody>
      </p:sp>
    </p:spTree>
    <p:extLst>
      <p:ext uri="{BB962C8B-B14F-4D97-AF65-F5344CB8AC3E}">
        <p14:creationId xmlns:p14="http://schemas.microsoft.com/office/powerpoint/2010/main" val="555950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66B8-5C9B-4848-B4E3-9B4FBF3E35F7}"/>
              </a:ext>
            </a:extLst>
          </p:cNvPr>
          <p:cNvSpPr>
            <a:spLocks noGrp="1"/>
          </p:cNvSpPr>
          <p:nvPr>
            <p:ph type="title"/>
          </p:nvPr>
        </p:nvSpPr>
        <p:spPr/>
        <p:txBody>
          <a:bodyPr>
            <a:normAutofit/>
          </a:bodyPr>
          <a:lstStyle/>
          <a:p>
            <a:r>
              <a:rPr lang="en-US" dirty="0"/>
              <a:t>Business Pitch</a:t>
            </a:r>
            <a:br>
              <a:rPr lang="en-US" dirty="0"/>
            </a:br>
            <a:endParaRPr lang="en-US" dirty="0">
              <a:solidFill>
                <a:srgbClr val="FF9300"/>
              </a:solidFill>
              <a:latin typeface="+mn-lt"/>
            </a:endParaRPr>
          </a:p>
        </p:txBody>
      </p:sp>
      <p:sp>
        <p:nvSpPr>
          <p:cNvPr id="3" name="Content Placeholder 2">
            <a:extLst>
              <a:ext uri="{FF2B5EF4-FFF2-40B4-BE49-F238E27FC236}">
                <a16:creationId xmlns:a16="http://schemas.microsoft.com/office/drawing/2014/main" id="{59912030-ABA5-7141-BD18-BFC2986046BF}"/>
              </a:ext>
            </a:extLst>
          </p:cNvPr>
          <p:cNvSpPr>
            <a:spLocks noGrp="1"/>
          </p:cNvSpPr>
          <p:nvPr>
            <p:ph sz="half" idx="1"/>
          </p:nvPr>
        </p:nvSpPr>
        <p:spPr>
          <a:xfrm>
            <a:off x="581025" y="1857654"/>
            <a:ext cx="5437003" cy="3905193"/>
          </a:xfrm>
        </p:spPr>
        <p:txBody>
          <a:bodyPr>
            <a:normAutofit fontScale="92500" lnSpcReduction="20000"/>
          </a:bodyPr>
          <a:lstStyle/>
          <a:p>
            <a:pPr marL="0" indent="0">
              <a:buNone/>
            </a:pPr>
            <a:r>
              <a:rPr lang="en-US" sz="1600" dirty="0"/>
              <a:t>The Business Pitch is an opportunity you </a:t>
            </a:r>
            <a:r>
              <a:rPr lang="en-US" sz="1600" u="sng" dirty="0"/>
              <a:t>may</a:t>
            </a:r>
            <a:r>
              <a:rPr lang="en-US" sz="1600" dirty="0"/>
              <a:t> get to explain your business case, its benefits, overall costs and preferred recommendations</a:t>
            </a:r>
          </a:p>
          <a:p>
            <a:pPr marL="0" indent="0">
              <a:buNone/>
            </a:pPr>
            <a:r>
              <a:rPr lang="en-US" sz="1600" dirty="0"/>
              <a:t>It can take many forms, including;</a:t>
            </a:r>
          </a:p>
          <a:p>
            <a:pPr marL="342900" indent="-342900">
              <a:buFont typeface="+mj-lt"/>
              <a:buAutoNum type="arabicPeriod"/>
            </a:pPr>
            <a:r>
              <a:rPr lang="en-US" sz="1600" dirty="0"/>
              <a:t>“Elevator Pitch” – a 5-7 minute quick synopsis of your project and reasons for implementing your preferred recommendation</a:t>
            </a:r>
          </a:p>
          <a:p>
            <a:pPr marL="342900" indent="-342900">
              <a:buFont typeface="+mj-lt"/>
              <a:buAutoNum type="arabicPeriod"/>
            </a:pPr>
            <a:r>
              <a:rPr lang="en-US" sz="1600" dirty="0"/>
              <a:t>Executive Briefing – short structured meeting with Executive(s), may or may not include handouts or visual presentation</a:t>
            </a:r>
          </a:p>
          <a:p>
            <a:pPr marL="342900" indent="-342900">
              <a:buFont typeface="+mj-lt"/>
              <a:buAutoNum type="arabicPeriod"/>
            </a:pPr>
            <a:r>
              <a:rPr lang="en-US" sz="1600" dirty="0"/>
              <a:t>Visual presentation – slide presentation </a:t>
            </a:r>
          </a:p>
          <a:p>
            <a:pPr marL="342900" indent="-342900">
              <a:buFont typeface="+mj-lt"/>
              <a:buAutoNum type="arabicPeriod"/>
            </a:pPr>
            <a:r>
              <a:rPr lang="en-US" sz="1600" dirty="0"/>
              <a:t>Executive Summary – section of Business Case that is shared with Executive(s) with or without a verbal presentation</a:t>
            </a:r>
            <a:endParaRPr lang="en-US" dirty="0"/>
          </a:p>
        </p:txBody>
      </p:sp>
      <p:sp>
        <p:nvSpPr>
          <p:cNvPr id="4" name="Content Placeholder 3">
            <a:extLst>
              <a:ext uri="{FF2B5EF4-FFF2-40B4-BE49-F238E27FC236}">
                <a16:creationId xmlns:a16="http://schemas.microsoft.com/office/drawing/2014/main" id="{A183CDE5-3958-AB48-9F08-65C8D2872062}"/>
              </a:ext>
            </a:extLst>
          </p:cNvPr>
          <p:cNvSpPr>
            <a:spLocks noGrp="1"/>
          </p:cNvSpPr>
          <p:nvPr>
            <p:ph sz="half" idx="2"/>
          </p:nvPr>
        </p:nvSpPr>
        <p:spPr>
          <a:solidFill>
            <a:srgbClr val="DAE3F3">
              <a:alpha val="50196"/>
            </a:srgbClr>
          </a:solidFill>
        </p:spPr>
        <p:txBody>
          <a:bodyPr anchor="ctr">
            <a:normAutofit fontScale="92500" lnSpcReduction="20000"/>
          </a:bodyPr>
          <a:lstStyle/>
          <a:p>
            <a:r>
              <a:rPr lang="en-US" sz="1800" dirty="0"/>
              <a:t>During your 4</a:t>
            </a:r>
            <a:r>
              <a:rPr lang="en-US" sz="1800" baseline="30000" dirty="0"/>
              <a:t>th</a:t>
            </a:r>
            <a:r>
              <a:rPr lang="en-US" sz="1800" dirty="0"/>
              <a:t> visit, you will be provided with Guidelines for a  Business Pitch, which includes elements of 1, 2, and 4. </a:t>
            </a:r>
          </a:p>
          <a:p>
            <a:r>
              <a:rPr lang="en-US" sz="1800" dirty="0"/>
              <a:t>You will subsequently deliver this Business Pitch at a simulated CEO meeting</a:t>
            </a:r>
          </a:p>
        </p:txBody>
      </p:sp>
      <p:sp>
        <p:nvSpPr>
          <p:cNvPr id="5" name="Slide Number Placeholder 4">
            <a:extLst>
              <a:ext uri="{FF2B5EF4-FFF2-40B4-BE49-F238E27FC236}">
                <a16:creationId xmlns:a16="http://schemas.microsoft.com/office/drawing/2014/main" id="{9EA04766-CC92-C948-97B4-B7BC2552B29F}"/>
              </a:ext>
            </a:extLst>
          </p:cNvPr>
          <p:cNvSpPr>
            <a:spLocks noGrp="1"/>
          </p:cNvSpPr>
          <p:nvPr>
            <p:ph type="sldNum" sz="quarter" idx="12"/>
          </p:nvPr>
        </p:nvSpPr>
        <p:spPr/>
        <p:txBody>
          <a:bodyPr/>
          <a:lstStyle/>
          <a:p>
            <a:pPr>
              <a:defRPr/>
            </a:pPr>
            <a:fld id="{B29AA5ED-4303-0044-B791-E746E2B5DCEA}" type="slidenum">
              <a:rPr lang="en-US" smtClean="0"/>
              <a:pPr>
                <a:defRPr/>
              </a:pPr>
              <a:t>28</a:t>
            </a:fld>
            <a:endParaRPr lang="en-US" dirty="0"/>
          </a:p>
        </p:txBody>
      </p:sp>
    </p:spTree>
    <p:extLst>
      <p:ext uri="{BB962C8B-B14F-4D97-AF65-F5344CB8AC3E}">
        <p14:creationId xmlns:p14="http://schemas.microsoft.com/office/powerpoint/2010/main" val="375664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52F4DE-BCEA-ED4B-8CC5-4E2B25FDDA5D}"/>
              </a:ext>
            </a:extLst>
          </p:cNvPr>
          <p:cNvSpPr>
            <a:spLocks noGrp="1"/>
          </p:cNvSpPr>
          <p:nvPr>
            <p:ph type="title"/>
          </p:nvPr>
        </p:nvSpPr>
        <p:spPr/>
        <p:txBody>
          <a:bodyPr>
            <a:normAutofit/>
          </a:bodyPr>
          <a:lstStyle/>
          <a:p>
            <a:r>
              <a:rPr lang="en-US" dirty="0"/>
              <a:t>Putting it all Together</a:t>
            </a:r>
            <a:br>
              <a:rPr lang="en-US" dirty="0"/>
            </a:br>
            <a:endParaRPr lang="en-US" dirty="0">
              <a:latin typeface="+mn-lt"/>
            </a:endParaRPr>
          </a:p>
        </p:txBody>
      </p:sp>
      <p:sp>
        <p:nvSpPr>
          <p:cNvPr id="6" name="Content Placeholder 5">
            <a:extLst>
              <a:ext uri="{FF2B5EF4-FFF2-40B4-BE49-F238E27FC236}">
                <a16:creationId xmlns:a16="http://schemas.microsoft.com/office/drawing/2014/main" id="{F8E8075B-0507-5541-84E0-9AD5B4C54889}"/>
              </a:ext>
            </a:extLst>
          </p:cNvPr>
          <p:cNvSpPr>
            <a:spLocks noGrp="1"/>
          </p:cNvSpPr>
          <p:nvPr>
            <p:ph sz="half" idx="1"/>
          </p:nvPr>
        </p:nvSpPr>
        <p:spPr/>
        <p:txBody>
          <a:bodyPr>
            <a:normAutofit/>
          </a:bodyPr>
          <a:lstStyle/>
          <a:p>
            <a:pPr>
              <a:spcBef>
                <a:spcPts val="1600"/>
              </a:spcBef>
            </a:pPr>
            <a:r>
              <a:rPr lang="en-US" altLang="en-US" sz="1600" b="1" dirty="0"/>
              <a:t>Research and Analysis – Business Project Worksheet</a:t>
            </a:r>
          </a:p>
          <a:p>
            <a:pPr marL="457200" lvl="1" indent="0">
              <a:buNone/>
            </a:pPr>
            <a:r>
              <a:rPr lang="en-US" altLang="en-US" sz="1400" dirty="0"/>
              <a:t>The Business Project Worksheet provides structure and direction for your Research and Analysis</a:t>
            </a:r>
          </a:p>
          <a:p>
            <a:pPr marL="457200" lvl="1" indent="0">
              <a:buNone/>
            </a:pPr>
            <a:r>
              <a:rPr lang="en-US" altLang="en-US" sz="1400" dirty="0"/>
              <a:t>Come up with many recommendations </a:t>
            </a:r>
          </a:p>
          <a:p>
            <a:pPr marL="457200" lvl="1" indent="0">
              <a:buNone/>
            </a:pPr>
            <a:r>
              <a:rPr lang="en-US" altLang="en-US" sz="1400" dirty="0"/>
              <a:t>Provides the foundation for your Business Case materials</a:t>
            </a:r>
          </a:p>
          <a:p>
            <a:pPr>
              <a:spcBef>
                <a:spcPts val="1600"/>
              </a:spcBef>
            </a:pPr>
            <a:r>
              <a:rPr lang="en-US" altLang="en-US" sz="1600" b="1" dirty="0"/>
              <a:t>Prepare Business Case Document</a:t>
            </a:r>
          </a:p>
          <a:p>
            <a:pPr marL="457200" lvl="1" indent="0">
              <a:buNone/>
            </a:pPr>
            <a:r>
              <a:rPr lang="en-US" altLang="en-US" sz="1400" dirty="0"/>
              <a:t>Uses the Business Project Worksheet as the foundation for developing your argument proving that your recommendation is viable</a:t>
            </a:r>
          </a:p>
          <a:p>
            <a:pPr>
              <a:spcBef>
                <a:spcPts val="1600"/>
              </a:spcBef>
            </a:pPr>
            <a:r>
              <a:rPr lang="en-US" altLang="en-US" sz="1600" b="1" dirty="0"/>
              <a:t>Business Pitch</a:t>
            </a:r>
          </a:p>
          <a:p>
            <a:pPr marL="457200" lvl="1" indent="0">
              <a:buNone/>
            </a:pPr>
            <a:r>
              <a:rPr lang="en-US" altLang="en-US" sz="1400" dirty="0"/>
              <a:t>Presentation to decision makers</a:t>
            </a:r>
          </a:p>
          <a:p>
            <a:pPr marL="0" indent="0">
              <a:buNone/>
            </a:pPr>
            <a:endParaRPr lang="en-US" sz="1600" dirty="0"/>
          </a:p>
        </p:txBody>
      </p:sp>
      <p:graphicFrame>
        <p:nvGraphicFramePr>
          <p:cNvPr id="2" name="Content Placeholder 1">
            <a:extLst>
              <a:ext uri="{FF2B5EF4-FFF2-40B4-BE49-F238E27FC236}">
                <a16:creationId xmlns:a16="http://schemas.microsoft.com/office/drawing/2014/main" id="{5030597F-4707-CF43-9BC9-AEBD83858DC6}"/>
              </a:ext>
            </a:extLst>
          </p:cNvPr>
          <p:cNvGraphicFramePr>
            <a:graphicFrameLocks noGrp="1"/>
          </p:cNvGraphicFramePr>
          <p:nvPr>
            <p:ph sz="half" idx="2"/>
            <p:extLst>
              <p:ext uri="{D42A27DB-BD31-4B8C-83A1-F6EECF244321}">
                <p14:modId xmlns:p14="http://schemas.microsoft.com/office/powerpoint/2010/main" val="2135982281"/>
              </p:ext>
            </p:extLst>
          </p:nvPr>
        </p:nvGraphicFramePr>
        <p:xfrm>
          <a:off x="5105412" y="1358332"/>
          <a:ext cx="6114245" cy="5134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CC1888-ECB7-5E45-A9E7-00FA7442D5CE}"/>
              </a:ext>
            </a:extLst>
          </p:cNvPr>
          <p:cNvSpPr>
            <a:spLocks noGrp="1"/>
          </p:cNvSpPr>
          <p:nvPr>
            <p:ph type="sldNum" sz="quarter" idx="12"/>
          </p:nvPr>
        </p:nvSpPr>
        <p:spPr/>
        <p:txBody>
          <a:bodyPr/>
          <a:lstStyle/>
          <a:p>
            <a:pPr>
              <a:defRPr/>
            </a:pPr>
            <a:fld id="{B29AA5ED-4303-0044-B791-E746E2B5DCEA}" type="slidenum">
              <a:rPr lang="en-US" smtClean="0"/>
              <a:pPr>
                <a:defRPr/>
              </a:pPr>
              <a:t>29</a:t>
            </a:fld>
            <a:endParaRPr lang="en-US" dirty="0"/>
          </a:p>
        </p:txBody>
      </p:sp>
    </p:spTree>
    <p:extLst>
      <p:ext uri="{BB962C8B-B14F-4D97-AF65-F5344CB8AC3E}">
        <p14:creationId xmlns:p14="http://schemas.microsoft.com/office/powerpoint/2010/main" val="143992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96E6-E12E-6544-ADA7-4BF6E5F29272}"/>
              </a:ext>
            </a:extLst>
          </p:cNvPr>
          <p:cNvSpPr>
            <a:spLocks noGrp="1"/>
          </p:cNvSpPr>
          <p:nvPr>
            <p:ph type="title"/>
          </p:nvPr>
        </p:nvSpPr>
        <p:spPr/>
        <p:txBody>
          <a:bodyPr/>
          <a:lstStyle/>
          <a:p>
            <a:r>
              <a:rPr lang="en-US" dirty="0"/>
              <a:t>Overall Goals</a:t>
            </a:r>
            <a:br>
              <a:rPr lang="en-US" dirty="0"/>
            </a:br>
            <a:endParaRPr lang="en-US" dirty="0"/>
          </a:p>
        </p:txBody>
      </p:sp>
      <p:sp>
        <p:nvSpPr>
          <p:cNvPr id="19458" name="Content Placeholder 2">
            <a:extLst>
              <a:ext uri="{FF2B5EF4-FFF2-40B4-BE49-F238E27FC236}">
                <a16:creationId xmlns:a16="http://schemas.microsoft.com/office/drawing/2014/main" id="{86D46FF3-FFD4-D74F-849E-37F934DABC7F}"/>
              </a:ext>
            </a:extLst>
          </p:cNvPr>
          <p:cNvSpPr>
            <a:spLocks noGrp="1" noChangeArrowheads="1"/>
          </p:cNvSpPr>
          <p:nvPr>
            <p:ph sz="half" idx="1"/>
          </p:nvPr>
        </p:nvSpPr>
        <p:spPr>
          <a:xfrm>
            <a:off x="446089" y="1857654"/>
            <a:ext cx="5582922" cy="3905193"/>
          </a:xfrm>
        </p:spPr>
        <p:txBody>
          <a:bodyPr>
            <a:noAutofit/>
          </a:bodyPr>
          <a:lstStyle/>
          <a:p>
            <a:pPr marL="0" indent="0">
              <a:buNone/>
            </a:pPr>
            <a:r>
              <a:rPr lang="en-US" sz="1600" dirty="0"/>
              <a:t>Developing a Business Case is central to the EnoMAX program. The overall goals of this focus area are for students to;</a:t>
            </a:r>
          </a:p>
          <a:p>
            <a:r>
              <a:rPr lang="en-US" sz="1600" dirty="0"/>
              <a:t>Bring back solutions to problems at your agency or</a:t>
            </a:r>
          </a:p>
          <a:p>
            <a:pPr lvl="1"/>
            <a:r>
              <a:rPr lang="en-US" dirty="0"/>
              <a:t>Take advantage of opportunities that exist for your agency</a:t>
            </a:r>
          </a:p>
          <a:p>
            <a:r>
              <a:rPr lang="en-US" sz="1600" dirty="0"/>
              <a:t>Deliver return on investment for your participation in MAX by implementing solutions to a business problem at your agency</a:t>
            </a:r>
          </a:p>
          <a:p>
            <a:r>
              <a:rPr lang="en-US" sz="1600" dirty="0"/>
              <a:t>Gain experience identifying business problems and developing implementable solutions</a:t>
            </a:r>
          </a:p>
          <a:p>
            <a:r>
              <a:rPr lang="en-US" sz="1600" dirty="0"/>
              <a:t>Expand your professional skills</a:t>
            </a:r>
            <a:endParaRPr lang="en-US" altLang="en-US" sz="1600" dirty="0"/>
          </a:p>
        </p:txBody>
      </p:sp>
      <p:sp>
        <p:nvSpPr>
          <p:cNvPr id="19459" name="Content Placeholder 3">
            <a:extLst>
              <a:ext uri="{FF2B5EF4-FFF2-40B4-BE49-F238E27FC236}">
                <a16:creationId xmlns:a16="http://schemas.microsoft.com/office/drawing/2014/main" id="{C1D28396-9E9B-6742-9303-45060E65AA55}"/>
              </a:ext>
            </a:extLst>
          </p:cNvPr>
          <p:cNvSpPr>
            <a:spLocks noGrp="1" noChangeArrowheads="1"/>
          </p:cNvSpPr>
          <p:nvPr>
            <p:ph sz="half" idx="2"/>
          </p:nvPr>
        </p:nvSpPr>
        <p:spPr>
          <a:xfrm>
            <a:off x="6214953" y="1882167"/>
            <a:ext cx="5530960" cy="4126747"/>
          </a:xfrm>
          <a:solidFill>
            <a:srgbClr val="B2CDE6">
              <a:alpha val="50196"/>
            </a:srgbClr>
          </a:solidFill>
        </p:spPr>
        <p:txBody>
          <a:bodyPr>
            <a:normAutofit fontScale="85000" lnSpcReduction="10000"/>
          </a:bodyPr>
          <a:lstStyle/>
          <a:p>
            <a:pPr marL="0" indent="0">
              <a:lnSpc>
                <a:spcPct val="110000"/>
              </a:lnSpc>
              <a:buNone/>
            </a:pPr>
            <a:r>
              <a:rPr lang="en-US" altLang="en-US" dirty="0">
                <a:latin typeface="+mj-lt"/>
                <a:cs typeface="Arial Narrow" panose="020B0604020202020204" pitchFamily="34" charset="0"/>
              </a:rPr>
              <a:t>Some Business Projects implemented by EnoMAX Alumni have included; </a:t>
            </a:r>
            <a:endParaRPr lang="en-US" altLang="en-US" sz="3000" dirty="0">
              <a:solidFill>
                <a:srgbClr val="FF0000"/>
              </a:solidFill>
              <a:latin typeface="+mj-lt"/>
              <a:cs typeface="Arial Narrow" panose="020B0604020202020204" pitchFamily="34" charset="0"/>
            </a:endParaRPr>
          </a:p>
          <a:p>
            <a:pPr marL="119063" indent="0">
              <a:lnSpc>
                <a:spcPct val="110000"/>
              </a:lnSpc>
              <a:buNone/>
            </a:pPr>
            <a:r>
              <a:rPr lang="en-US" altLang="en-US" sz="1700" b="1" dirty="0">
                <a:solidFill>
                  <a:schemeClr val="accent2"/>
                </a:solidFill>
                <a:latin typeface="+mj-lt"/>
                <a:cs typeface="Arial Narrow" panose="020B0604020202020204" pitchFamily="34" charset="0"/>
              </a:rPr>
              <a:t>2013 - DART - Ambassador Program for Light Duty Employees</a:t>
            </a:r>
            <a:r>
              <a:rPr lang="en-US" altLang="en-US" sz="1700" dirty="0">
                <a:solidFill>
                  <a:schemeClr val="accent2"/>
                </a:solidFill>
                <a:latin typeface="+mj-lt"/>
                <a:cs typeface="Arial Narrow" panose="020B0604020202020204" pitchFamily="34" charset="0"/>
              </a:rPr>
              <a:t>; replicated LA Metro’s program using light duty employees to review and report equipment and infrastructure issues</a:t>
            </a:r>
          </a:p>
          <a:p>
            <a:pPr marL="119063" indent="0">
              <a:lnSpc>
                <a:spcPct val="110000"/>
              </a:lnSpc>
              <a:buNone/>
            </a:pPr>
            <a:r>
              <a:rPr lang="en-US" altLang="en-US" sz="1700" b="1" dirty="0">
                <a:solidFill>
                  <a:schemeClr val="accent2"/>
                </a:solidFill>
                <a:latin typeface="+mj-lt"/>
                <a:cs typeface="Arial Narrow" panose="020B0604020202020204" pitchFamily="34" charset="0"/>
              </a:rPr>
              <a:t>2013 – RTD – Transit Watch App;</a:t>
            </a:r>
            <a:r>
              <a:rPr lang="en-US" altLang="en-US" sz="1700" dirty="0">
                <a:solidFill>
                  <a:schemeClr val="accent2"/>
                </a:solidFill>
                <a:latin typeface="+mj-lt"/>
                <a:cs typeface="Arial Narrow" panose="020B0604020202020204" pitchFamily="34" charset="0"/>
              </a:rPr>
              <a:t> worked with LA Metro’s IT department when developing App saving over $100K in development costs</a:t>
            </a:r>
          </a:p>
          <a:p>
            <a:pPr marL="119063" indent="0">
              <a:lnSpc>
                <a:spcPct val="110000"/>
              </a:lnSpc>
              <a:buNone/>
            </a:pPr>
            <a:r>
              <a:rPr lang="en-US" altLang="en-US" sz="1700" b="1" dirty="0">
                <a:solidFill>
                  <a:schemeClr val="accent2"/>
                </a:solidFill>
                <a:latin typeface="+mj-lt"/>
                <a:cs typeface="Arial Narrow" panose="020B0604020202020204" pitchFamily="34" charset="0"/>
              </a:rPr>
              <a:t>2014 - MARTA – Customer Center Remapping</a:t>
            </a:r>
            <a:r>
              <a:rPr lang="en-US" altLang="en-US" sz="1700" dirty="0">
                <a:solidFill>
                  <a:schemeClr val="accent2"/>
                </a:solidFill>
                <a:latin typeface="+mj-lt"/>
                <a:cs typeface="Arial Narrow" panose="020B0604020202020204" pitchFamily="34" charset="0"/>
              </a:rPr>
              <a:t>; using best practices learned at LA Metro, RTD, and DART realized initial savings of over $1M in decreased staffing requirements</a:t>
            </a:r>
          </a:p>
          <a:p>
            <a:pPr marL="119063" indent="0">
              <a:lnSpc>
                <a:spcPct val="110000"/>
              </a:lnSpc>
              <a:buNone/>
            </a:pPr>
            <a:r>
              <a:rPr lang="en-US" altLang="en-US" sz="1700" b="1" dirty="0">
                <a:solidFill>
                  <a:schemeClr val="accent2"/>
                </a:solidFill>
                <a:latin typeface="+mj-lt"/>
                <a:cs typeface="Arial Narrow" panose="020B0604020202020204" pitchFamily="34" charset="0"/>
              </a:rPr>
              <a:t>2017 - LA Metro - Drone use in Asset Management</a:t>
            </a:r>
            <a:r>
              <a:rPr lang="en-US" altLang="en-US" sz="1700" dirty="0">
                <a:solidFill>
                  <a:schemeClr val="accent2"/>
                </a:solidFill>
                <a:latin typeface="+mj-lt"/>
                <a:cs typeface="Arial Narrow" panose="020B0604020202020204" pitchFamily="34" charset="0"/>
              </a:rPr>
              <a:t>; developing proof of concept for technology observed at RTD</a:t>
            </a:r>
          </a:p>
        </p:txBody>
      </p:sp>
      <p:sp>
        <p:nvSpPr>
          <p:cNvPr id="3" name="Slide Number Placeholder 2">
            <a:extLst>
              <a:ext uri="{FF2B5EF4-FFF2-40B4-BE49-F238E27FC236}">
                <a16:creationId xmlns:a16="http://schemas.microsoft.com/office/drawing/2014/main" id="{5BF3B060-8E3D-224C-9309-92AA0A1D6ACE}"/>
              </a:ext>
            </a:extLst>
          </p:cNvPr>
          <p:cNvSpPr>
            <a:spLocks noGrp="1"/>
          </p:cNvSpPr>
          <p:nvPr>
            <p:ph type="sldNum" sz="quarter" idx="12"/>
          </p:nvPr>
        </p:nvSpPr>
        <p:spPr/>
        <p:txBody>
          <a:bodyPr/>
          <a:lstStyle/>
          <a:p>
            <a:pPr>
              <a:defRPr/>
            </a:pPr>
            <a:fld id="{B29AA5ED-4303-0044-B791-E746E2B5DCE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F39-8E32-A74E-AA71-7CA98D8D273C}"/>
              </a:ext>
            </a:extLst>
          </p:cNvPr>
          <p:cNvSpPr>
            <a:spLocks noGrp="1"/>
          </p:cNvSpPr>
          <p:nvPr>
            <p:ph type="title"/>
          </p:nvPr>
        </p:nvSpPr>
        <p:spPr/>
        <p:txBody>
          <a:bodyPr>
            <a:normAutofit/>
          </a:bodyPr>
          <a:lstStyle/>
          <a:p>
            <a:r>
              <a:rPr lang="en-US" dirty="0"/>
              <a:t>Real World Applications</a:t>
            </a:r>
            <a:br>
              <a:rPr lang="en-US" dirty="0"/>
            </a:br>
            <a:endParaRPr lang="en-US" dirty="0">
              <a:latin typeface="+mn-lt"/>
            </a:endParaRPr>
          </a:p>
        </p:txBody>
      </p:sp>
      <p:sp>
        <p:nvSpPr>
          <p:cNvPr id="3" name="Content Placeholder 2">
            <a:extLst>
              <a:ext uri="{FF2B5EF4-FFF2-40B4-BE49-F238E27FC236}">
                <a16:creationId xmlns:a16="http://schemas.microsoft.com/office/drawing/2014/main" id="{45967FCD-4134-1548-9FD2-ABB1362392EC}"/>
              </a:ext>
            </a:extLst>
          </p:cNvPr>
          <p:cNvSpPr>
            <a:spLocks noGrp="1"/>
          </p:cNvSpPr>
          <p:nvPr>
            <p:ph sz="half" idx="1"/>
          </p:nvPr>
        </p:nvSpPr>
        <p:spPr/>
        <p:txBody>
          <a:bodyPr/>
          <a:lstStyle/>
          <a:p>
            <a:pPr marL="0" indent="0">
              <a:buNone/>
            </a:pPr>
            <a:r>
              <a:rPr lang="en-US" dirty="0"/>
              <a:t>In your student Manual, you have an example of a completed </a:t>
            </a:r>
            <a:r>
              <a:rPr lang="en-US" i="1" dirty="0"/>
              <a:t>real world </a:t>
            </a:r>
            <a:r>
              <a:rPr lang="en-US" dirty="0"/>
              <a:t>Business Project Worksheets. </a:t>
            </a:r>
          </a:p>
          <a:p>
            <a:pPr marL="0" indent="0">
              <a:buNone/>
            </a:pP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A1CA643-2E40-0B4E-AAF6-812C7727F566}"/>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1B9123BB-EB89-BB46-80CF-3FA4B791227D}"/>
              </a:ext>
            </a:extLst>
          </p:cNvPr>
          <p:cNvSpPr>
            <a:spLocks noGrp="1"/>
          </p:cNvSpPr>
          <p:nvPr>
            <p:ph type="sldNum" sz="quarter" idx="12"/>
          </p:nvPr>
        </p:nvSpPr>
        <p:spPr/>
        <p:txBody>
          <a:bodyPr/>
          <a:lstStyle/>
          <a:p>
            <a:pPr>
              <a:defRPr/>
            </a:pPr>
            <a:fld id="{B29AA5ED-4303-0044-B791-E746E2B5DCEA}" type="slidenum">
              <a:rPr lang="en-US" smtClean="0"/>
              <a:pPr>
                <a:defRPr/>
              </a:pPr>
              <a:t>30</a:t>
            </a:fld>
            <a:endParaRPr lang="en-US" dirty="0"/>
          </a:p>
        </p:txBody>
      </p:sp>
    </p:spTree>
    <p:extLst>
      <p:ext uri="{BB962C8B-B14F-4D97-AF65-F5344CB8AC3E}">
        <p14:creationId xmlns:p14="http://schemas.microsoft.com/office/powerpoint/2010/main" val="388228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4BE8-14FE-D542-8536-40F8F485B9CC}"/>
              </a:ext>
            </a:extLst>
          </p:cNvPr>
          <p:cNvSpPr>
            <a:spLocks noGrp="1"/>
          </p:cNvSpPr>
          <p:nvPr>
            <p:ph type="title"/>
          </p:nvPr>
        </p:nvSpPr>
        <p:spPr/>
        <p:txBody>
          <a:bodyPr/>
          <a:lstStyle/>
          <a:p>
            <a:r>
              <a:rPr lang="en-US" dirty="0"/>
              <a:t>Guidelines for a Successful Business Case</a:t>
            </a:r>
          </a:p>
        </p:txBody>
      </p:sp>
      <p:sp>
        <p:nvSpPr>
          <p:cNvPr id="3" name="Text Placeholder 2">
            <a:extLst>
              <a:ext uri="{FF2B5EF4-FFF2-40B4-BE49-F238E27FC236}">
                <a16:creationId xmlns:a16="http://schemas.microsoft.com/office/drawing/2014/main" id="{6161A91B-EAA8-5849-9741-6475D240C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3F7B7-82FE-6141-B7A2-D3AC665120B7}"/>
              </a:ext>
            </a:extLst>
          </p:cNvPr>
          <p:cNvSpPr>
            <a:spLocks noGrp="1"/>
          </p:cNvSpPr>
          <p:nvPr>
            <p:ph type="sldNum" sz="quarter" idx="12"/>
          </p:nvPr>
        </p:nvSpPr>
        <p:spPr/>
        <p:txBody>
          <a:bodyPr/>
          <a:lstStyle/>
          <a:p>
            <a:pPr>
              <a:defRPr/>
            </a:pPr>
            <a:fld id="{109EA57F-EE2E-E448-B046-F3E763A7D114}" type="slidenum">
              <a:rPr lang="en-US" smtClean="0"/>
              <a:pPr>
                <a:defRPr/>
              </a:pPr>
              <a:t>4</a:t>
            </a:fld>
            <a:endParaRPr lang="en-US" dirty="0"/>
          </a:p>
        </p:txBody>
      </p:sp>
    </p:spTree>
    <p:extLst>
      <p:ext uri="{BB962C8B-B14F-4D97-AF65-F5344CB8AC3E}">
        <p14:creationId xmlns:p14="http://schemas.microsoft.com/office/powerpoint/2010/main" val="125857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7A9C-4374-E140-8F40-9C92854DCA9C}"/>
              </a:ext>
            </a:extLst>
          </p:cNvPr>
          <p:cNvSpPr>
            <a:spLocks noGrp="1"/>
          </p:cNvSpPr>
          <p:nvPr>
            <p:ph type="title"/>
          </p:nvPr>
        </p:nvSpPr>
        <p:spPr/>
        <p:txBody>
          <a:bodyPr/>
          <a:lstStyle/>
          <a:p>
            <a:r>
              <a:rPr lang="en-US" dirty="0"/>
              <a:t>Why a Business Case</a:t>
            </a:r>
            <a:br>
              <a:rPr lang="en-US" dirty="0"/>
            </a:br>
            <a:endParaRPr lang="en-US" dirty="0"/>
          </a:p>
        </p:txBody>
      </p:sp>
      <p:sp>
        <p:nvSpPr>
          <p:cNvPr id="5" name="Content Placeholder 4">
            <a:extLst>
              <a:ext uri="{FF2B5EF4-FFF2-40B4-BE49-F238E27FC236}">
                <a16:creationId xmlns:a16="http://schemas.microsoft.com/office/drawing/2014/main" id="{8D17DEF7-8258-D54B-AF5A-4188E225C957}"/>
              </a:ext>
            </a:extLst>
          </p:cNvPr>
          <p:cNvSpPr>
            <a:spLocks noGrp="1"/>
          </p:cNvSpPr>
          <p:nvPr>
            <p:ph sz="half" idx="1"/>
          </p:nvPr>
        </p:nvSpPr>
        <p:spPr/>
        <p:txBody>
          <a:bodyPr>
            <a:normAutofit/>
          </a:bodyPr>
          <a:lstStyle/>
          <a:p>
            <a:pPr marL="0" indent="0">
              <a:lnSpc>
                <a:spcPct val="125000"/>
              </a:lnSpc>
              <a:spcBef>
                <a:spcPts val="1600"/>
              </a:spcBef>
              <a:buNone/>
            </a:pPr>
            <a:r>
              <a:rPr lang="en-US" b="1" dirty="0"/>
              <a:t>Business Case</a:t>
            </a:r>
          </a:p>
          <a:p>
            <a:pPr>
              <a:lnSpc>
                <a:spcPct val="125000"/>
              </a:lnSpc>
            </a:pPr>
            <a:r>
              <a:rPr lang="en-US" dirty="0"/>
              <a:t>A document or presentation compiled to educate and convince stakeholders (such as senior executives) that a recommendation</a:t>
            </a:r>
            <a:r>
              <a:rPr lang="en-US" u="sng" dirty="0"/>
              <a:t> </a:t>
            </a:r>
            <a:r>
              <a:rPr lang="en-US" dirty="0"/>
              <a:t>should be implemented</a:t>
            </a:r>
          </a:p>
          <a:p>
            <a:pPr>
              <a:lnSpc>
                <a:spcPct val="125000"/>
              </a:lnSpc>
            </a:pPr>
            <a:r>
              <a:rPr lang="en-US" dirty="0"/>
              <a:t>Analysis of potential options, evidence of selected recommendation</a:t>
            </a:r>
          </a:p>
          <a:p>
            <a:endParaRPr lang="en-US" dirty="0"/>
          </a:p>
        </p:txBody>
      </p:sp>
      <p:sp>
        <p:nvSpPr>
          <p:cNvPr id="6" name="Content Placeholder 5">
            <a:extLst>
              <a:ext uri="{FF2B5EF4-FFF2-40B4-BE49-F238E27FC236}">
                <a16:creationId xmlns:a16="http://schemas.microsoft.com/office/drawing/2014/main" id="{ED2CF7CE-7435-6E4B-9C2E-92EE5A48E39E}"/>
              </a:ext>
            </a:extLst>
          </p:cNvPr>
          <p:cNvSpPr>
            <a:spLocks noGrp="1"/>
          </p:cNvSpPr>
          <p:nvPr>
            <p:ph sz="half" idx="2"/>
          </p:nvPr>
        </p:nvSpPr>
        <p:spPr>
          <a:solidFill>
            <a:srgbClr val="B2CDE6">
              <a:alpha val="29804"/>
            </a:srgbClr>
          </a:solidFill>
        </p:spPr>
        <p:txBody>
          <a:bodyPr>
            <a:normAutofit/>
          </a:bodyPr>
          <a:lstStyle/>
          <a:p>
            <a:pPr marL="0" indent="0">
              <a:buNone/>
            </a:pPr>
            <a:r>
              <a:rPr lang="en-US" b="1" dirty="0"/>
              <a:t>Why a Business Case?</a:t>
            </a:r>
          </a:p>
          <a:p>
            <a:pPr>
              <a:lnSpc>
                <a:spcPct val="170000"/>
              </a:lnSpc>
            </a:pPr>
            <a:r>
              <a:rPr lang="en-US" altLang="en-US" dirty="0"/>
              <a:t>Logical progression of tasks</a:t>
            </a:r>
          </a:p>
          <a:p>
            <a:pPr>
              <a:lnSpc>
                <a:spcPct val="170000"/>
              </a:lnSpc>
            </a:pPr>
            <a:r>
              <a:rPr lang="en-US" altLang="en-US" dirty="0"/>
              <a:t>Consistent Approach</a:t>
            </a:r>
          </a:p>
          <a:p>
            <a:pPr>
              <a:lnSpc>
                <a:spcPct val="170000"/>
              </a:lnSpc>
            </a:pPr>
            <a:r>
              <a:rPr lang="en-US" altLang="en-US" dirty="0"/>
              <a:t>Clear and concise presentation of information</a:t>
            </a:r>
          </a:p>
          <a:p>
            <a:pPr>
              <a:lnSpc>
                <a:spcPct val="170000"/>
              </a:lnSpc>
            </a:pPr>
            <a:r>
              <a:rPr lang="en-US" altLang="en-US" dirty="0"/>
              <a:t>Inclusion of supporting documentation</a:t>
            </a:r>
          </a:p>
          <a:p>
            <a:pPr>
              <a:lnSpc>
                <a:spcPct val="170000"/>
              </a:lnSpc>
            </a:pPr>
            <a:r>
              <a:rPr lang="en-US" altLang="en-US" dirty="0"/>
              <a:t>Scalable</a:t>
            </a:r>
          </a:p>
          <a:p>
            <a:pPr>
              <a:lnSpc>
                <a:spcPct val="170000"/>
              </a:lnSpc>
            </a:pPr>
            <a:r>
              <a:rPr lang="en-US" altLang="en-US" dirty="0"/>
              <a:t>Executives familiar with process</a:t>
            </a:r>
          </a:p>
        </p:txBody>
      </p:sp>
      <p:sp>
        <p:nvSpPr>
          <p:cNvPr id="2" name="Slide Number Placeholder 1">
            <a:extLst>
              <a:ext uri="{FF2B5EF4-FFF2-40B4-BE49-F238E27FC236}">
                <a16:creationId xmlns:a16="http://schemas.microsoft.com/office/drawing/2014/main" id="{9E1F6805-6A05-2C4B-AB4C-138D4F702164}"/>
              </a:ext>
            </a:extLst>
          </p:cNvPr>
          <p:cNvSpPr>
            <a:spLocks noGrp="1"/>
          </p:cNvSpPr>
          <p:nvPr>
            <p:ph type="sldNum" sz="quarter" idx="12"/>
          </p:nvPr>
        </p:nvSpPr>
        <p:spPr/>
        <p:txBody>
          <a:bodyPr/>
          <a:lstStyle/>
          <a:p>
            <a:pPr>
              <a:defRPr/>
            </a:pPr>
            <a:fld id="{B29AA5ED-4303-0044-B791-E746E2B5DCEA}" type="slidenum">
              <a:rPr lang="en-US" smtClean="0"/>
              <a:pPr>
                <a:defRPr/>
              </a:pPr>
              <a:t>5</a:t>
            </a:fld>
            <a:endParaRPr lang="en-US" dirty="0"/>
          </a:p>
        </p:txBody>
      </p:sp>
    </p:spTree>
    <p:extLst>
      <p:ext uri="{BB962C8B-B14F-4D97-AF65-F5344CB8AC3E}">
        <p14:creationId xmlns:p14="http://schemas.microsoft.com/office/powerpoint/2010/main" val="32506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B25A-81C3-A64F-B485-86D9181F87EF}"/>
              </a:ext>
            </a:extLst>
          </p:cNvPr>
          <p:cNvSpPr>
            <a:spLocks noGrp="1"/>
          </p:cNvSpPr>
          <p:nvPr>
            <p:ph type="title"/>
          </p:nvPr>
        </p:nvSpPr>
        <p:spPr/>
        <p:txBody>
          <a:bodyPr/>
          <a:lstStyle/>
          <a:p>
            <a:r>
              <a:rPr lang="en-US" dirty="0"/>
              <a:t>Expected Outcomes</a:t>
            </a:r>
            <a:br>
              <a:rPr lang="en-US" dirty="0"/>
            </a:br>
            <a:endParaRPr lang="en-US" dirty="0"/>
          </a:p>
        </p:txBody>
      </p:sp>
      <p:sp>
        <p:nvSpPr>
          <p:cNvPr id="3" name="Content Placeholder 2">
            <a:extLst>
              <a:ext uri="{FF2B5EF4-FFF2-40B4-BE49-F238E27FC236}">
                <a16:creationId xmlns:a16="http://schemas.microsoft.com/office/drawing/2014/main" id="{30017432-1C8A-1A47-9F70-710294454298}"/>
              </a:ext>
            </a:extLst>
          </p:cNvPr>
          <p:cNvSpPr>
            <a:spLocks noGrp="1"/>
          </p:cNvSpPr>
          <p:nvPr>
            <p:ph sz="half" idx="1"/>
          </p:nvPr>
        </p:nvSpPr>
        <p:spPr/>
        <p:txBody>
          <a:bodyPr/>
          <a:lstStyle/>
          <a:p>
            <a:pPr marL="0" indent="0">
              <a:buNone/>
            </a:pPr>
            <a:r>
              <a:rPr lang="en-US" dirty="0"/>
              <a:t>At the end of this process each student will have;</a:t>
            </a:r>
          </a:p>
          <a:p>
            <a:r>
              <a:rPr lang="en-US" dirty="0"/>
              <a:t>A completed Business Project Worksheet</a:t>
            </a:r>
          </a:p>
          <a:p>
            <a:r>
              <a:rPr lang="en-US" dirty="0"/>
              <a:t>A draft Business Case (including Executive Summary)</a:t>
            </a:r>
          </a:p>
          <a:p>
            <a:r>
              <a:rPr lang="en-US" dirty="0"/>
              <a:t>A Business Pitch presentation</a:t>
            </a:r>
          </a:p>
          <a:p>
            <a:r>
              <a:rPr lang="en-US" dirty="0"/>
              <a:t>Recommendation(s)/Solution(s) to respond to problem</a:t>
            </a:r>
          </a:p>
          <a:p>
            <a:r>
              <a:rPr lang="en-US" dirty="0"/>
              <a:t>Expanded Skills</a:t>
            </a:r>
          </a:p>
          <a:p>
            <a:pPr marL="0" indent="0">
              <a:buNone/>
            </a:pPr>
            <a:endParaRPr lang="en-US" dirty="0"/>
          </a:p>
        </p:txBody>
      </p:sp>
      <p:pic>
        <p:nvPicPr>
          <p:cNvPr id="5" name="Content Placeholder 4">
            <a:extLst>
              <a:ext uri="{FF2B5EF4-FFF2-40B4-BE49-F238E27FC236}">
                <a16:creationId xmlns:a16="http://schemas.microsoft.com/office/drawing/2014/main" id="{964204BB-00D1-954C-B38B-7880408935E1}"/>
              </a:ext>
            </a:extLst>
          </p:cNvPr>
          <p:cNvPicPr>
            <a:picLocks noGrp="1" noChangeAspect="1"/>
          </p:cNvPicPr>
          <p:nvPr>
            <p:ph sz="half" idx="2"/>
          </p:nvPr>
        </p:nvPicPr>
        <p:blipFill>
          <a:blip r:embed="rId3"/>
          <a:stretch>
            <a:fillRect/>
          </a:stretch>
        </p:blipFill>
        <p:spPr>
          <a:xfrm>
            <a:off x="7848600" y="2228003"/>
            <a:ext cx="28956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1453C7DA-3AE3-3F43-B208-AC4592828FCB}"/>
              </a:ext>
            </a:extLst>
          </p:cNvPr>
          <p:cNvSpPr>
            <a:spLocks noGrp="1"/>
          </p:cNvSpPr>
          <p:nvPr>
            <p:ph type="sldNum" sz="quarter" idx="12"/>
          </p:nvPr>
        </p:nvSpPr>
        <p:spPr/>
        <p:txBody>
          <a:bodyPr/>
          <a:lstStyle/>
          <a:p>
            <a:pPr>
              <a:defRPr/>
            </a:pPr>
            <a:fld id="{B29AA5ED-4303-0044-B791-E746E2B5DCEA}" type="slidenum">
              <a:rPr lang="en-US" smtClean="0"/>
              <a:pPr>
                <a:defRPr/>
              </a:pPr>
              <a:t>6</a:t>
            </a:fld>
            <a:endParaRPr lang="en-US" dirty="0"/>
          </a:p>
        </p:txBody>
      </p:sp>
    </p:spTree>
    <p:extLst>
      <p:ext uri="{BB962C8B-B14F-4D97-AF65-F5344CB8AC3E}">
        <p14:creationId xmlns:p14="http://schemas.microsoft.com/office/powerpoint/2010/main" val="93835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0338-3C25-AB4B-ADB9-387A392D65CA}"/>
              </a:ext>
            </a:extLst>
          </p:cNvPr>
          <p:cNvSpPr>
            <a:spLocks noGrp="1"/>
          </p:cNvSpPr>
          <p:nvPr>
            <p:ph type="title"/>
          </p:nvPr>
        </p:nvSpPr>
        <p:spPr/>
        <p:txBody>
          <a:bodyPr/>
          <a:lstStyle/>
          <a:p>
            <a:r>
              <a:rPr lang="en-US" dirty="0"/>
              <a:t>Business Project Worksheet</a:t>
            </a:r>
            <a:br>
              <a:rPr lang="en-US" dirty="0"/>
            </a:br>
            <a:endParaRPr lang="en-US" dirty="0"/>
          </a:p>
        </p:txBody>
      </p:sp>
      <p:sp>
        <p:nvSpPr>
          <p:cNvPr id="3" name="Content Placeholder 2">
            <a:extLst>
              <a:ext uri="{FF2B5EF4-FFF2-40B4-BE49-F238E27FC236}">
                <a16:creationId xmlns:a16="http://schemas.microsoft.com/office/drawing/2014/main" id="{08D5BF8E-32C9-3543-A5D0-FD809404E3E4}"/>
              </a:ext>
            </a:extLst>
          </p:cNvPr>
          <p:cNvSpPr>
            <a:spLocks noGrp="1"/>
          </p:cNvSpPr>
          <p:nvPr>
            <p:ph sz="half" idx="1"/>
          </p:nvPr>
        </p:nvSpPr>
        <p:spPr/>
        <p:txBody>
          <a:bodyPr>
            <a:normAutofit/>
          </a:bodyPr>
          <a:lstStyle/>
          <a:p>
            <a:pPr marL="0" indent="0">
              <a:buNone/>
            </a:pPr>
            <a:r>
              <a:rPr lang="en-US" sz="1700" dirty="0"/>
              <a:t>The </a:t>
            </a:r>
            <a:r>
              <a:rPr lang="en-US" sz="1700" b="1" dirty="0"/>
              <a:t>Business Project Worksheet </a:t>
            </a:r>
            <a:r>
              <a:rPr lang="en-US" sz="1700" dirty="0"/>
              <a:t>is a planning tool for organizing your information, it provides direction with standard actions to lead to solid recommendations. It is foundational to preparing your </a:t>
            </a:r>
            <a:r>
              <a:rPr lang="en-US" sz="1700" b="1" dirty="0"/>
              <a:t>Business Case</a:t>
            </a:r>
            <a:r>
              <a:rPr lang="en-US" sz="1700" dirty="0"/>
              <a:t>. </a:t>
            </a:r>
          </a:p>
          <a:p>
            <a:r>
              <a:rPr lang="en-US" sz="1700" dirty="0"/>
              <a:t>There are Five sections on the Worksheet </a:t>
            </a:r>
          </a:p>
          <a:p>
            <a:pPr marL="781050" lvl="1" indent="-457200">
              <a:buFont typeface="+mj-lt"/>
              <a:buAutoNum type="arabicPeriod"/>
            </a:pPr>
            <a:r>
              <a:rPr lang="en-US" sz="1700" dirty="0"/>
              <a:t>Business Project Statement</a:t>
            </a:r>
          </a:p>
          <a:p>
            <a:pPr marL="781050" lvl="1" indent="-457200">
              <a:buFont typeface="+mj-lt"/>
              <a:buAutoNum type="arabicPeriod"/>
            </a:pPr>
            <a:r>
              <a:rPr lang="en-US" sz="1700" dirty="0"/>
              <a:t>Current Situation Analysis</a:t>
            </a:r>
          </a:p>
          <a:p>
            <a:pPr marL="781050" lvl="1" indent="-457200">
              <a:buFont typeface="+mj-lt"/>
              <a:buAutoNum type="arabicPeriod"/>
            </a:pPr>
            <a:r>
              <a:rPr lang="en-US" sz="1700" dirty="0"/>
              <a:t>Research Plan</a:t>
            </a:r>
          </a:p>
          <a:p>
            <a:pPr marL="781050" lvl="1" indent="-457200">
              <a:buFont typeface="+mj-lt"/>
              <a:buAutoNum type="arabicPeriod"/>
            </a:pPr>
            <a:r>
              <a:rPr lang="en-US" sz="1700" dirty="0"/>
              <a:t>Evaluation of Alternatives (Options)</a:t>
            </a:r>
          </a:p>
          <a:p>
            <a:pPr marL="781050" lvl="1" indent="-457200">
              <a:buFont typeface="+mj-lt"/>
              <a:buAutoNum type="arabicPeriod"/>
            </a:pPr>
            <a:r>
              <a:rPr lang="en-US" sz="1700" dirty="0"/>
              <a:t>Recommended Path Forward</a:t>
            </a:r>
          </a:p>
        </p:txBody>
      </p:sp>
      <p:pic>
        <p:nvPicPr>
          <p:cNvPr id="5" name="Picture Placeholder 6">
            <a:extLst>
              <a:ext uri="{FF2B5EF4-FFF2-40B4-BE49-F238E27FC236}">
                <a16:creationId xmlns:a16="http://schemas.microsoft.com/office/drawing/2014/main" id="{82EB493B-4381-BF49-9F42-C7AC31A9185A}"/>
              </a:ext>
            </a:extLst>
          </p:cNvPr>
          <p:cNvPicPr>
            <a:picLocks noGrp="1" noChangeAspect="1"/>
          </p:cNvPicPr>
          <p:nvPr>
            <p:ph sz="half" idx="2"/>
          </p:nvPr>
        </p:nvPicPr>
        <p:blipFill rotWithShape="1">
          <a:blip r:embed="rId3"/>
          <a:srcRect l="10617" t="10687" r="10243" b="13529"/>
          <a:stretch/>
        </p:blipFill>
        <p:spPr>
          <a:xfrm>
            <a:off x="7467600" y="1962785"/>
            <a:ext cx="3657600" cy="4532630"/>
          </a:xfrm>
          <a:prstGeom prst="rect">
            <a:avLst/>
          </a:prstGeom>
          <a:ln w="88900" cap="sq" cmpd="thickThin">
            <a:solidFill>
              <a:srgbClr val="FF930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C777BE98-9900-AA42-A8FD-CB95E70D56E9}"/>
              </a:ext>
            </a:extLst>
          </p:cNvPr>
          <p:cNvSpPr/>
          <p:nvPr/>
        </p:nvSpPr>
        <p:spPr>
          <a:xfrm>
            <a:off x="1899683" y="5902511"/>
            <a:ext cx="5298559" cy="523220"/>
          </a:xfrm>
          <a:prstGeom prst="rect">
            <a:avLst/>
          </a:prstGeom>
        </p:spPr>
        <p:txBody>
          <a:bodyPr wrap="square">
            <a:spAutoFit/>
          </a:bodyPr>
          <a:lstStyle/>
          <a:p>
            <a:r>
              <a:rPr lang="en-US" sz="1400" i="1" dirty="0"/>
              <a:t>You have both a blank Worksheet and a annotated Worksheet in your student package and electronically on the </a:t>
            </a:r>
            <a:r>
              <a:rPr lang="en-US" sz="1400" i="1" dirty="0">
                <a:sym typeface="Wingdings" pitchFamily="2" charset="2"/>
              </a:rPr>
              <a:t></a:t>
            </a:r>
            <a:r>
              <a:rPr lang="en-US" sz="1400" i="1" dirty="0"/>
              <a:t> Eno Website</a:t>
            </a:r>
          </a:p>
        </p:txBody>
      </p:sp>
      <p:sp>
        <p:nvSpPr>
          <p:cNvPr id="4" name="Slide Number Placeholder 3">
            <a:extLst>
              <a:ext uri="{FF2B5EF4-FFF2-40B4-BE49-F238E27FC236}">
                <a16:creationId xmlns:a16="http://schemas.microsoft.com/office/drawing/2014/main" id="{D3AAE775-F811-684C-90AD-AB872094CD54}"/>
              </a:ext>
            </a:extLst>
          </p:cNvPr>
          <p:cNvSpPr>
            <a:spLocks noGrp="1"/>
          </p:cNvSpPr>
          <p:nvPr>
            <p:ph type="sldNum" sz="quarter" idx="12"/>
          </p:nvPr>
        </p:nvSpPr>
        <p:spPr/>
        <p:txBody>
          <a:bodyPr/>
          <a:lstStyle/>
          <a:p>
            <a:pPr>
              <a:defRPr/>
            </a:pPr>
            <a:fld id="{B29AA5ED-4303-0044-B791-E746E2B5DCEA}" type="slidenum">
              <a:rPr lang="en-US" smtClean="0"/>
              <a:pPr>
                <a:defRPr/>
              </a:pPr>
              <a:t>7</a:t>
            </a:fld>
            <a:endParaRPr lang="en-US" dirty="0"/>
          </a:p>
        </p:txBody>
      </p:sp>
    </p:spTree>
    <p:extLst>
      <p:ext uri="{BB962C8B-B14F-4D97-AF65-F5344CB8AC3E}">
        <p14:creationId xmlns:p14="http://schemas.microsoft.com/office/powerpoint/2010/main" val="98602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a:bodyPr>
          <a:lstStyle/>
          <a:p>
            <a:r>
              <a:rPr lang="en-US" dirty="0"/>
              <a:t>Business Project Worksheet</a:t>
            </a:r>
            <a:br>
              <a:rPr lang="en-US" dirty="0"/>
            </a:br>
            <a:r>
              <a:rPr lang="en-US" sz="2400" i="1" dirty="0">
                <a:solidFill>
                  <a:srgbClr val="FF9300"/>
                </a:solidFill>
              </a:rPr>
              <a:t>Business Problem Statement</a:t>
            </a:r>
            <a:endParaRPr lang="en-US" i="1" dirty="0">
              <a:solidFill>
                <a:srgbClr val="FF9300"/>
              </a:solidFill>
            </a:endParaRP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a:bodyPr>
          <a:lstStyle/>
          <a:p>
            <a:pPr marL="0" indent="0">
              <a:buNone/>
            </a:pPr>
            <a:r>
              <a:rPr lang="en-US" b="1" dirty="0"/>
              <a:t>1. Business Problem Statement</a:t>
            </a:r>
          </a:p>
          <a:p>
            <a:pPr marL="0" indent="0">
              <a:buNone/>
            </a:pPr>
            <a:r>
              <a:rPr lang="en-US" dirty="0"/>
              <a:t>This is a clear statement summarizing your problem (or opportunity). It should include key issues as well as a brief description of your project</a:t>
            </a:r>
          </a:p>
          <a:p>
            <a:r>
              <a:rPr lang="en-US" dirty="0"/>
              <a:t>Key information to include;</a:t>
            </a:r>
          </a:p>
          <a:p>
            <a:pPr lvl="1"/>
            <a:r>
              <a:rPr lang="en-US" dirty="0"/>
              <a:t>Exactly what is the Problem (or Opportunity)</a:t>
            </a:r>
          </a:p>
          <a:p>
            <a:pPr lvl="1"/>
            <a:r>
              <a:rPr lang="en-US" dirty="0"/>
              <a:t>Brief description of the project</a:t>
            </a:r>
          </a:p>
          <a:p>
            <a:pPr lvl="1"/>
            <a:r>
              <a:rPr lang="en-US" dirty="0"/>
              <a:t>Key issues</a:t>
            </a:r>
          </a:p>
          <a:p>
            <a:pPr lvl="1"/>
            <a:r>
              <a:rPr lang="en-US" dirty="0"/>
              <a:t>What is the desired outcome of the project</a:t>
            </a:r>
          </a:p>
        </p:txBody>
      </p:sp>
      <p:pic>
        <p:nvPicPr>
          <p:cNvPr id="9" name="Picture 8">
            <a:extLst>
              <a:ext uri="{FF2B5EF4-FFF2-40B4-BE49-F238E27FC236}">
                <a16:creationId xmlns:a16="http://schemas.microsoft.com/office/drawing/2014/main" id="{B5547B64-1248-8A49-BC57-66FF12463F76}"/>
              </a:ext>
            </a:extLst>
          </p:cNvPr>
          <p:cNvPicPr>
            <a:picLocks noChangeAspect="1"/>
          </p:cNvPicPr>
          <p:nvPr/>
        </p:nvPicPr>
        <p:blipFill rotWithShape="1">
          <a:blip r:embed="rId3"/>
          <a:srcRect l="10766" t="11540" r="10414" b="13586"/>
          <a:stretch/>
        </p:blipFill>
        <p:spPr>
          <a:xfrm>
            <a:off x="7467600" y="1988289"/>
            <a:ext cx="3657600" cy="4528051"/>
          </a:xfrm>
          <a:prstGeom prst="rect">
            <a:avLst/>
          </a:prstGeom>
          <a:ln w="88900" cap="sq" cmpd="thickThin">
            <a:solidFill>
              <a:srgbClr val="FF9300"/>
            </a:solidFill>
            <a:prstDash val="solid"/>
            <a:miter lim="800000"/>
          </a:ln>
          <a:effectLst>
            <a:innerShdw blurRad="76200">
              <a:srgbClr val="000000"/>
            </a:innerShdw>
          </a:effectLst>
        </p:spPr>
      </p:pic>
      <p:sp>
        <p:nvSpPr>
          <p:cNvPr id="3" name="Right Arrow 2">
            <a:extLst>
              <a:ext uri="{FF2B5EF4-FFF2-40B4-BE49-F238E27FC236}">
                <a16:creationId xmlns:a16="http://schemas.microsoft.com/office/drawing/2014/main" id="{F5851F96-4521-FB4C-96E4-FC87FAC736F6}"/>
              </a:ext>
            </a:extLst>
          </p:cNvPr>
          <p:cNvSpPr/>
          <p:nvPr/>
        </p:nvSpPr>
        <p:spPr>
          <a:xfrm>
            <a:off x="6712693" y="2089774"/>
            <a:ext cx="795523"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60C4DD9-1D1F-084D-98B7-8CF6376E2C3E}"/>
              </a:ext>
            </a:extLst>
          </p:cNvPr>
          <p:cNvSpPr>
            <a:spLocks noGrp="1"/>
          </p:cNvSpPr>
          <p:nvPr>
            <p:ph type="sldNum" sz="quarter" idx="12"/>
          </p:nvPr>
        </p:nvSpPr>
        <p:spPr/>
        <p:txBody>
          <a:bodyPr/>
          <a:lstStyle/>
          <a:p>
            <a:pPr>
              <a:defRPr/>
            </a:pPr>
            <a:fld id="{B29AA5ED-4303-0044-B791-E746E2B5DCEA}" type="slidenum">
              <a:rPr lang="en-US" smtClean="0"/>
              <a:pPr>
                <a:defRPr/>
              </a:pPr>
              <a:t>8</a:t>
            </a:fld>
            <a:endParaRPr lang="en-US" dirty="0"/>
          </a:p>
        </p:txBody>
      </p:sp>
    </p:spTree>
    <p:extLst>
      <p:ext uri="{BB962C8B-B14F-4D97-AF65-F5344CB8AC3E}">
        <p14:creationId xmlns:p14="http://schemas.microsoft.com/office/powerpoint/2010/main" val="325871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53C-D702-E642-ACFF-B69D5033F50E}"/>
              </a:ext>
            </a:extLst>
          </p:cNvPr>
          <p:cNvSpPr>
            <a:spLocks noGrp="1"/>
          </p:cNvSpPr>
          <p:nvPr>
            <p:ph type="title"/>
          </p:nvPr>
        </p:nvSpPr>
        <p:spPr/>
        <p:txBody>
          <a:bodyPr>
            <a:noAutofit/>
          </a:bodyPr>
          <a:lstStyle/>
          <a:p>
            <a:r>
              <a:rPr lang="en-US" dirty="0"/>
              <a:t>Business Project Worksheet</a:t>
            </a:r>
            <a:br>
              <a:rPr lang="en-US" dirty="0"/>
            </a:br>
            <a:r>
              <a:rPr lang="en-US" sz="2400" i="1" dirty="0">
                <a:solidFill>
                  <a:srgbClr val="FF9300"/>
                </a:solidFill>
              </a:rPr>
              <a:t>Business Problem Statement</a:t>
            </a:r>
            <a:endParaRPr lang="en-US" sz="1800" i="1" dirty="0">
              <a:solidFill>
                <a:srgbClr val="FF9300"/>
              </a:solidFill>
              <a:latin typeface="+mn-lt"/>
            </a:endParaRPr>
          </a:p>
        </p:txBody>
      </p:sp>
      <p:pic>
        <p:nvPicPr>
          <p:cNvPr id="6" name="Picture Placeholder 5">
            <a:extLst>
              <a:ext uri="{FF2B5EF4-FFF2-40B4-BE49-F238E27FC236}">
                <a16:creationId xmlns:a16="http://schemas.microsoft.com/office/drawing/2014/main" id="{1D60224C-C5C7-A445-8A59-3E8757A3E71D}"/>
              </a:ext>
            </a:extLst>
          </p:cNvPr>
          <p:cNvPicPr>
            <a:picLocks noGrp="1" noChangeAspect="1"/>
          </p:cNvPicPr>
          <p:nvPr>
            <p:ph sz="half" idx="1"/>
          </p:nvPr>
        </p:nvPicPr>
        <p:blipFill rotWithShape="1">
          <a:blip r:embed="rId3"/>
          <a:srcRect l="10370" t="10507" r="10112" b="13124"/>
          <a:stretch/>
        </p:blipFill>
        <p:spPr>
          <a:xfrm>
            <a:off x="7467600" y="1930286"/>
            <a:ext cx="3657600" cy="4545877"/>
          </a:xfrm>
          <a:prstGeom prst="rect">
            <a:avLst/>
          </a:prstGeom>
          <a:ln w="88900" cap="sq" cmpd="thickThin">
            <a:solidFill>
              <a:srgbClr val="FF93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17F5CEF1-9F6D-6846-8E62-94C3B072620D}"/>
              </a:ext>
            </a:extLst>
          </p:cNvPr>
          <p:cNvSpPr>
            <a:spLocks noGrp="1"/>
          </p:cNvSpPr>
          <p:nvPr>
            <p:ph sz="half" idx="2"/>
          </p:nvPr>
        </p:nvSpPr>
        <p:spPr>
          <a:xfrm>
            <a:off x="581193" y="2259901"/>
            <a:ext cx="5422392" cy="3633047"/>
          </a:xfrm>
        </p:spPr>
        <p:txBody>
          <a:bodyPr>
            <a:normAutofit fontScale="70000" lnSpcReduction="20000"/>
          </a:bodyPr>
          <a:lstStyle/>
          <a:p>
            <a:pPr marL="0" indent="0">
              <a:buNone/>
            </a:pPr>
            <a:r>
              <a:rPr lang="en-US" sz="1800" b="1" dirty="0"/>
              <a:t>What is the Problem?</a:t>
            </a:r>
          </a:p>
          <a:p>
            <a:pPr marL="0" indent="0">
              <a:lnSpc>
                <a:spcPct val="16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a:t>
            </a:r>
          </a:p>
          <a:p>
            <a:pPr marL="285750" indent="-285750">
              <a:buFont typeface="Arial" panose="020B0604020202020204" pitchFamily="34" charset="0"/>
              <a:buChar char="•"/>
            </a:pPr>
            <a:endParaRPr lang="en-US" sz="1800" dirty="0"/>
          </a:p>
          <a:p>
            <a:endParaRPr lang="en-US" sz="1800" b="1" dirty="0"/>
          </a:p>
          <a:p>
            <a:pPr marL="0" indent="0">
              <a:buNone/>
            </a:pPr>
            <a:r>
              <a:rPr lang="en-US" sz="1800" b="1" dirty="0"/>
              <a:t>What is the Desired outcome? What are you hoping to impact?</a:t>
            </a:r>
          </a:p>
          <a:p>
            <a:pPr marL="0" indent="0">
              <a:lnSpc>
                <a:spcPct val="160000"/>
              </a:lnSpc>
              <a:buNone/>
            </a:pPr>
            <a:r>
              <a:rPr lang="en-US" sz="1800" dirty="0">
                <a:solidFill>
                  <a:schemeClr val="bg1">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800" dirty="0"/>
          </a:p>
        </p:txBody>
      </p:sp>
      <p:sp>
        <p:nvSpPr>
          <p:cNvPr id="3" name="Slide Number Placeholder 2">
            <a:extLst>
              <a:ext uri="{FF2B5EF4-FFF2-40B4-BE49-F238E27FC236}">
                <a16:creationId xmlns:a16="http://schemas.microsoft.com/office/drawing/2014/main" id="{E5FA8A01-BB2A-E942-8134-DDE42A84AD00}"/>
              </a:ext>
            </a:extLst>
          </p:cNvPr>
          <p:cNvSpPr>
            <a:spLocks noGrp="1"/>
          </p:cNvSpPr>
          <p:nvPr>
            <p:ph type="sldNum" sz="quarter" idx="12"/>
          </p:nvPr>
        </p:nvSpPr>
        <p:spPr/>
        <p:txBody>
          <a:bodyPr/>
          <a:lstStyle/>
          <a:p>
            <a:pPr>
              <a:defRPr/>
            </a:pPr>
            <a:fld id="{B29AA5ED-4303-0044-B791-E746E2B5DCEA}" type="slidenum">
              <a:rPr lang="en-US" smtClean="0"/>
              <a:pPr>
                <a:defRPr/>
              </a:pPr>
              <a:t>9</a:t>
            </a:fld>
            <a:endParaRPr lang="en-US" dirty="0"/>
          </a:p>
        </p:txBody>
      </p:sp>
    </p:spTree>
    <p:extLst>
      <p:ext uri="{BB962C8B-B14F-4D97-AF65-F5344CB8AC3E}">
        <p14:creationId xmlns:p14="http://schemas.microsoft.com/office/powerpoint/2010/main" val="1315701693"/>
      </p:ext>
    </p:extLst>
  </p:cSld>
  <p:clrMapOvr>
    <a:masterClrMapping/>
  </p:clrMapOvr>
</p:sld>
</file>

<file path=ppt/theme/theme1.xml><?xml version="1.0" encoding="utf-8"?>
<a:theme xmlns:a="http://schemas.openxmlformats.org/drawingml/2006/main" name="Dividend">
  <a:themeElements>
    <a:clrScheme name="Eno_Brand">
      <a:dk1>
        <a:srgbClr val="0060B1"/>
      </a:dk1>
      <a:lt1>
        <a:srgbClr val="FFFFFF"/>
      </a:lt1>
      <a:dk2>
        <a:srgbClr val="00325C"/>
      </a:dk2>
      <a:lt2>
        <a:srgbClr val="D5D9DD"/>
      </a:lt2>
      <a:accent1>
        <a:srgbClr val="0060B1"/>
      </a:accent1>
      <a:accent2>
        <a:srgbClr val="00325C"/>
      </a:accent2>
      <a:accent3>
        <a:srgbClr val="B2CDE6"/>
      </a:accent3>
      <a:accent4>
        <a:srgbClr val="D5D9DD"/>
      </a:accent4>
      <a:accent5>
        <a:srgbClr val="E29324"/>
      </a:accent5>
      <a:accent6>
        <a:srgbClr val="009E60"/>
      </a:accent6>
      <a:hlink>
        <a:srgbClr val="0068C2"/>
      </a:hlink>
      <a:folHlink>
        <a:srgbClr val="F8A229"/>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oMAX_PPT_Template" id="{DC1948C6-E3DA-3D40-A1B0-9CCCAB9F2FB9}" vid="{46BE9C1F-CA4B-174C-861F-8DC8D99CB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8912</TotalTime>
  <Words>3481</Words>
  <Application>Microsoft Macintosh PowerPoint</Application>
  <PresentationFormat>Widescreen</PresentationFormat>
  <Paragraphs>405</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Century Gothic</vt:lpstr>
      <vt:lpstr>Palatino Linotype</vt:lpstr>
      <vt:lpstr>Wingdings</vt:lpstr>
      <vt:lpstr>Wingdings 2</vt:lpstr>
      <vt:lpstr>Dividend</vt:lpstr>
      <vt:lpstr>Business Case Training</vt:lpstr>
      <vt:lpstr>EnoMAX 2019 Cohort Business case Timeline</vt:lpstr>
      <vt:lpstr>Overall Goals </vt:lpstr>
      <vt:lpstr>Guidelines for a Successful Business Case</vt:lpstr>
      <vt:lpstr>Why a Business Case </vt:lpstr>
      <vt:lpstr>Expected Outcomes </vt:lpstr>
      <vt:lpstr>Business Project Worksheet </vt:lpstr>
      <vt:lpstr>Business Project Worksheet Business Problem Statement</vt:lpstr>
      <vt:lpstr>Business Project Worksheet Business Problem Statement</vt:lpstr>
      <vt:lpstr>Business Project Worksheet Situation Analysis</vt:lpstr>
      <vt:lpstr>Business Project Worksheet Situation Analysis</vt:lpstr>
      <vt:lpstr>Business Project Worksheet Research Plan</vt:lpstr>
      <vt:lpstr>Business Project Worksheet Research Plan</vt:lpstr>
      <vt:lpstr>Business Project Worksheet Research Plan Activity</vt:lpstr>
      <vt:lpstr>Business Project Worksheet Evaluation of Options</vt:lpstr>
      <vt:lpstr>Business Project Worksheet Evaluation of Options</vt:lpstr>
      <vt:lpstr>Business Project Worksheet Evaluation of Options</vt:lpstr>
      <vt:lpstr>Business Project Worksheet Evaluation of Options</vt:lpstr>
      <vt:lpstr>Business Project Worksheet Recommended Path FOrward</vt:lpstr>
      <vt:lpstr>Let’s Get to Work</vt:lpstr>
      <vt:lpstr>Business Project Worksheet Activity</vt:lpstr>
      <vt:lpstr>Business Project Worksheet Situation Analysis Activity</vt:lpstr>
      <vt:lpstr>Business Project Worksheet Summary</vt:lpstr>
      <vt:lpstr>ALUMNI Business Pitch </vt:lpstr>
      <vt:lpstr>Business Case </vt:lpstr>
      <vt:lpstr>Business case Structure and Elements</vt:lpstr>
      <vt:lpstr>Business Case KEY POINTS</vt:lpstr>
      <vt:lpstr>Business Pitch </vt:lpstr>
      <vt:lpstr>Putting it all Together </vt:lpstr>
      <vt:lpstr>Real World Applications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Case Training</dc:title>
  <dc:creator>delanaglenn@gmail.com</dc:creator>
  <cp:lastModifiedBy>Microsoft Office User</cp:lastModifiedBy>
  <cp:revision>75</cp:revision>
  <cp:lastPrinted>2019-03-17T06:46:58Z</cp:lastPrinted>
  <dcterms:created xsi:type="dcterms:W3CDTF">2019-03-04T16:09:08Z</dcterms:created>
  <dcterms:modified xsi:type="dcterms:W3CDTF">2019-04-30T23:21:07Z</dcterms:modified>
</cp:coreProperties>
</file>