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96" r:id="rId6"/>
    <p:sldId id="258" r:id="rId7"/>
    <p:sldId id="294" r:id="rId8"/>
    <p:sldId id="259" r:id="rId9"/>
    <p:sldId id="298" r:id="rId10"/>
    <p:sldId id="302" r:id="rId11"/>
    <p:sldId id="299" r:id="rId12"/>
    <p:sldId id="300" r:id="rId13"/>
    <p:sldId id="301" r:id="rId14"/>
  </p:sldIdLst>
  <p:sldSz cx="12188825" cy="6858000"/>
  <p:notesSz cx="9296400" cy="14722475"/>
  <p:defaultText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mbliss, Leenda M." initials="C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709"/>
  </p:normalViewPr>
  <p:slideViewPr>
    <p:cSldViewPr snapToGrid="0" snapToObjects="1">
      <p:cViewPr>
        <p:scale>
          <a:sx n="218" d="100"/>
          <a:sy n="218" d="100"/>
        </p:scale>
        <p:origin x="-3590" y="-2194"/>
      </p:cViewPr>
      <p:guideLst>
        <p:guide orient="horz" pos="2160"/>
        <p:guide pos="383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4" d="100"/>
          <a:sy n="44" d="100"/>
        </p:scale>
        <p:origin x="250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8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8188"/>
          </a:xfrm>
          <a:prstGeom prst="rect">
            <a:avLst/>
          </a:prstGeom>
        </p:spPr>
        <p:txBody>
          <a:bodyPr vert="horz" lIns="91440" tIns="45720" rIns="91440" bIns="45720" rtlCol="0"/>
          <a:lstStyle>
            <a:lvl1pPr algn="r">
              <a:defRPr sz="1200"/>
            </a:lvl1pPr>
          </a:lstStyle>
          <a:p>
            <a:fld id="{C6111037-7040-4649-B41A-F16050F67721}" type="datetimeFigureOut">
              <a:rPr lang="en-US" smtClean="0"/>
              <a:t>8/8/2019</a:t>
            </a:fld>
            <a:endParaRPr lang="en-US"/>
          </a:p>
        </p:txBody>
      </p:sp>
      <p:sp>
        <p:nvSpPr>
          <p:cNvPr id="4" name="Slide Image Placeholder 3"/>
          <p:cNvSpPr>
            <a:spLocks noGrp="1" noRot="1" noChangeAspect="1"/>
          </p:cNvSpPr>
          <p:nvPr>
            <p:ph type="sldImg" idx="2"/>
          </p:nvPr>
        </p:nvSpPr>
        <p:spPr>
          <a:xfrm>
            <a:off x="233363" y="1839913"/>
            <a:ext cx="8829675" cy="49688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085013"/>
            <a:ext cx="7435850" cy="5797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984288"/>
            <a:ext cx="4029075" cy="738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3984288"/>
            <a:ext cx="4029075" cy="738187"/>
          </a:xfrm>
          <a:prstGeom prst="rect">
            <a:avLst/>
          </a:prstGeom>
        </p:spPr>
        <p:txBody>
          <a:bodyPr vert="horz" lIns="91440" tIns="45720" rIns="91440" bIns="45720" rtlCol="0" anchor="b"/>
          <a:lstStyle>
            <a:lvl1pPr algn="r">
              <a:defRPr sz="1200"/>
            </a:lvl1pPr>
          </a:lstStyle>
          <a:p>
            <a:fld id="{439971FE-6597-49CC-844B-906381CD88ED}" type="slidenum">
              <a:rPr lang="en-US" smtClean="0"/>
              <a:t>‹#›</a:t>
            </a:fld>
            <a:endParaRPr lang="en-US"/>
          </a:p>
        </p:txBody>
      </p:sp>
    </p:spTree>
    <p:extLst>
      <p:ext uri="{BB962C8B-B14F-4D97-AF65-F5344CB8AC3E}">
        <p14:creationId xmlns:p14="http://schemas.microsoft.com/office/powerpoint/2010/main" val="144558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7888"/>
          </a:xfrm>
          <a:prstGeom prst="rect">
            <a:avLst/>
          </a:prstGeom>
        </p:spPr>
      </p:pic>
      <p:sp>
        <p:nvSpPr>
          <p:cNvPr id="8" name="Title 1"/>
          <p:cNvSpPr>
            <a:spLocks noGrp="1"/>
          </p:cNvSpPr>
          <p:nvPr>
            <p:ph type="title" hasCustomPrompt="1"/>
          </p:nvPr>
        </p:nvSpPr>
        <p:spPr>
          <a:xfrm>
            <a:off x="593043" y="1371600"/>
            <a:ext cx="794583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490" y="3321666"/>
            <a:ext cx="5121957"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044" y="5432491"/>
            <a:ext cx="5135403"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195763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562101"/>
            <a:ext cx="5718542"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1562100"/>
            <a:ext cx="5720411"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3"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98006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631"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1270"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631"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1270"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20"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550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3CFCE38D-791C-45FB-A08B-7A35A2CD636D}"/>
              </a:ext>
            </a:extLst>
          </p:cNvPr>
          <p:cNvSpPr>
            <a:spLocks noGrp="1"/>
          </p:cNvSpPr>
          <p:nvPr>
            <p:ph idx="18" hasCustomPrompt="1"/>
          </p:nvPr>
        </p:nvSpPr>
        <p:spPr>
          <a:xfrm>
            <a:off x="6199775"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3CFCE38D-791C-45FB-A08B-7A35A2CD636D}"/>
              </a:ext>
            </a:extLst>
          </p:cNvPr>
          <p:cNvSpPr>
            <a:spLocks noGrp="1"/>
          </p:cNvSpPr>
          <p:nvPr>
            <p:ph idx="19" hasCustomPrompt="1"/>
          </p:nvPr>
        </p:nvSpPr>
        <p:spPr>
          <a:xfrm>
            <a:off x="266631" y="3842324"/>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3CFCE38D-791C-45FB-A08B-7A35A2CD636D}"/>
              </a:ext>
            </a:extLst>
          </p:cNvPr>
          <p:cNvSpPr>
            <a:spLocks noGrp="1"/>
          </p:cNvSpPr>
          <p:nvPr>
            <p:ph idx="20" hasCustomPrompt="1"/>
          </p:nvPr>
        </p:nvSpPr>
        <p:spPr>
          <a:xfrm>
            <a:off x="6203653" y="383654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684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630" y="1621963"/>
            <a:ext cx="5759220" cy="2194560"/>
          </a:xfrm>
          <a:solidFill>
            <a:srgbClr val="1F4E79"/>
          </a:solidFill>
        </p:spPr>
        <p:txBody>
          <a:bodyPr vert="horz" lIns="91440" tIns="45720" rIns="91440" bIns="45720" rtlCol="0" anchor="t">
            <a:normAutofit/>
          </a:bodyPr>
          <a:lstStyle>
            <a:lvl1pPr marL="457200" indent="-457200">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0593" y="1621963"/>
            <a:ext cx="5759220" cy="2194560"/>
          </a:xfrm>
          <a:solidFill>
            <a:schemeClr val="accent3"/>
          </a:solidFill>
        </p:spPr>
        <p:txBody>
          <a:bodyPr vert="horz" lIns="91440" tIns="45720" rIns="91440" bIns="45720" rtlCol="0" anchor="t">
            <a:normAutofit/>
          </a:bodyPr>
          <a:lstStyle>
            <a:lvl1pPr marL="457200" indent="-457200" algn="l">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630" y="3930189"/>
            <a:ext cx="5759220" cy="2194560"/>
          </a:xfrm>
          <a:solidFill>
            <a:schemeClr val="accent6"/>
          </a:solidFill>
        </p:spPr>
        <p:txBody>
          <a:bodyPr vert="horz" lIns="91440" tIns="45720" rIns="91440" bIns="45720" rtlCol="0" anchor="t">
            <a:normAutofit/>
          </a:bodyPr>
          <a:lstStyle>
            <a:lvl1pPr marL="457200" indent="-457200">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0593" y="3930189"/>
            <a:ext cx="5759220" cy="2194560"/>
          </a:xfrm>
          <a:solidFill>
            <a:schemeClr val="accent2"/>
          </a:solidFill>
        </p:spPr>
        <p:txBody>
          <a:bodyPr vert="horz" lIns="91440" tIns="45720" rIns="91440" bIns="45720" rtlCol="0" anchor="t">
            <a:normAutofit/>
          </a:bodyPr>
          <a:lstStyle>
            <a:lvl1pPr marL="457200" indent="-457200" algn="l">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3" name="Oval 2"/>
          <p:cNvSpPr/>
          <p:nvPr userDrawn="1"/>
        </p:nvSpPr>
        <p:spPr>
          <a:xfrm>
            <a:off x="4723170" y="2493130"/>
            <a:ext cx="2742486"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8957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8134DFD-61B5-4604-B852-D73C83D7AF3B}"/>
              </a:ext>
            </a:extLst>
          </p:cNvPr>
          <p:cNvSpPr>
            <a:spLocks noGrp="1"/>
          </p:cNvSpPr>
          <p:nvPr>
            <p:ph idx="1" hasCustomPrompt="1"/>
          </p:nvPr>
        </p:nvSpPr>
        <p:spPr>
          <a:xfrm>
            <a:off x="266630"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68134DFD-61B5-4604-B852-D73C83D7AF3B}"/>
              </a:ext>
            </a:extLst>
          </p:cNvPr>
          <p:cNvSpPr>
            <a:spLocks noGrp="1"/>
          </p:cNvSpPr>
          <p:nvPr>
            <p:ph idx="18" hasCustomPrompt="1"/>
          </p:nvPr>
        </p:nvSpPr>
        <p:spPr>
          <a:xfrm>
            <a:off x="3246372"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68134DFD-61B5-4604-B852-D73C83D7AF3B}"/>
              </a:ext>
            </a:extLst>
          </p:cNvPr>
          <p:cNvSpPr>
            <a:spLocks noGrp="1"/>
          </p:cNvSpPr>
          <p:nvPr>
            <p:ph idx="19" hasCustomPrompt="1"/>
          </p:nvPr>
        </p:nvSpPr>
        <p:spPr>
          <a:xfrm>
            <a:off x="6212376"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68134DFD-61B5-4604-B852-D73C83D7AF3B}"/>
              </a:ext>
            </a:extLst>
          </p:cNvPr>
          <p:cNvSpPr>
            <a:spLocks noGrp="1"/>
          </p:cNvSpPr>
          <p:nvPr>
            <p:ph idx="20" hasCustomPrompt="1"/>
          </p:nvPr>
        </p:nvSpPr>
        <p:spPr>
          <a:xfrm>
            <a:off x="9172091"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1110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248" y="2565400"/>
            <a:ext cx="2742486" cy="3539371"/>
          </a:xfrm>
          <a:solidFill>
            <a:schemeClr val="accent1"/>
          </a:solidFill>
          <a:ln>
            <a:noFill/>
          </a:ln>
        </p:spPr>
        <p:txBody>
          <a:bodyPr>
            <a:normAutofit/>
          </a:bodyPr>
          <a:lstStyle>
            <a:lvl1pPr marL="171450" indent="-171450">
              <a:buFont typeface="Wingdings" panose="05000000000000000000" pitchFamily="2" charset="2"/>
              <a:buChar char="§"/>
              <a:defRPr sz="2400">
                <a:solidFill>
                  <a:schemeClr val="bg2"/>
                </a:solidFill>
                <a:latin typeface="Helvetica"/>
                <a:cs typeface="Helvetica"/>
              </a:defRPr>
            </a:lvl1pPr>
            <a:lvl2pPr marL="628650" indent="-171450">
              <a:defRPr sz="2000">
                <a:solidFill>
                  <a:schemeClr val="bg2"/>
                </a:solidFill>
                <a:latin typeface="Helvetica"/>
                <a:cs typeface="Helvetica"/>
              </a:defRPr>
            </a:lvl2pPr>
            <a:lvl3pPr marL="1085850" indent="-171450">
              <a:buFont typeface="Lucida Grande"/>
              <a:buChar char="—"/>
              <a:defRPr sz="1800">
                <a:solidFill>
                  <a:schemeClr val="bg2"/>
                </a:solidFill>
                <a:latin typeface="Helvetica"/>
                <a:cs typeface="Helvetica"/>
              </a:defRPr>
            </a:lvl3pPr>
            <a:lvl4pPr marL="1543050" indent="-171450">
              <a:buFont typeface="Franklin Gothic Book" panose="020B0503020102020204" pitchFamily="34" charset="0"/>
              <a:buChar char="–"/>
              <a:defRPr sz="1600">
                <a:solidFill>
                  <a:schemeClr val="bg2"/>
                </a:solidFill>
                <a:latin typeface="Helvetica"/>
                <a:cs typeface="Helvetica"/>
              </a:defRPr>
            </a:lvl4pPr>
            <a:lvl5pPr marL="2000250" indent="-171450">
              <a:defRPr sz="1600">
                <a:solidFill>
                  <a:schemeClr val="bg2"/>
                </a:solidFill>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49718" y="2565401"/>
            <a:ext cx="2742486" cy="3539372"/>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Helvetica"/>
                <a:cs typeface="Helvetica"/>
              </a:defRPr>
            </a:lvl1pPr>
            <a:lvl2pPr>
              <a:defRPr lang="en-US" sz="2000" dirty="0">
                <a:solidFill>
                  <a:schemeClr val="bg1"/>
                </a:solidFill>
                <a:latin typeface="Helvetica"/>
                <a:cs typeface="Helvetica"/>
              </a:defRPr>
            </a:lvl2pPr>
            <a:lvl3pPr marL="1143000" indent="-228600">
              <a:buFont typeface="Lucida Grande"/>
              <a:buChar char="—"/>
              <a:defRPr lang="en-US" sz="1800" dirty="0">
                <a:solidFill>
                  <a:schemeClr val="bg1"/>
                </a:solidFill>
                <a:latin typeface="Helvetica"/>
                <a:cs typeface="Helvetica"/>
              </a:defRPr>
            </a:lvl3pPr>
            <a:lvl4pPr marL="1600200" indent="-228600">
              <a:buFont typeface="Franklin Gothic Book" panose="020B0503020102020204" pitchFamily="34" charset="0"/>
              <a:buChar char="–"/>
              <a:defRPr lang="en-US" sz="1600" dirty="0">
                <a:solidFill>
                  <a:schemeClr val="bg1"/>
                </a:solidFill>
                <a:latin typeface="Helvetica"/>
                <a:cs typeface="Helvetica"/>
              </a:defRPr>
            </a:lvl4pPr>
            <a:lvl5pPr>
              <a:defRPr lang="en-US" sz="1600" dirty="0">
                <a:solidFill>
                  <a:schemeClr val="bg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1463" y="2565401"/>
            <a:ext cx="2742486" cy="3530613"/>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Helvetica"/>
                <a:cs typeface="Helvetica"/>
              </a:defRPr>
            </a:lvl1pPr>
            <a:lvl2pPr>
              <a:defRPr lang="en-US" sz="2000">
                <a:solidFill>
                  <a:schemeClr val="bg1"/>
                </a:solidFill>
                <a:latin typeface="Helvetica"/>
                <a:cs typeface="Helvetica"/>
              </a:defRPr>
            </a:lvl2pPr>
            <a:lvl3pPr marL="1143000" indent="-228600">
              <a:buFont typeface="Lucida Grande"/>
              <a:buChar char="—"/>
              <a:defRPr lang="en-US" sz="1800">
                <a:solidFill>
                  <a:schemeClr val="bg1"/>
                </a:solidFill>
                <a:latin typeface="Helvetica"/>
                <a:cs typeface="Helvetica"/>
              </a:defRPr>
            </a:lvl3pPr>
            <a:lvl4pPr marL="1600200" indent="-228600">
              <a:buFont typeface="Franklin Gothic Book" panose="020B0503020102020204" pitchFamily="34" charset="0"/>
              <a:buChar char="–"/>
              <a:defRPr lang="en-US" sz="1600">
                <a:solidFill>
                  <a:schemeClr val="bg1"/>
                </a:solidFill>
                <a:latin typeface="Helvetica"/>
                <a:cs typeface="Helvetica"/>
              </a:defRPr>
            </a:lvl4pPr>
            <a:lvl5pPr>
              <a:defRPr lang="en-US" sz="1600">
                <a:solidFill>
                  <a:schemeClr val="bg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7327" y="2565401"/>
            <a:ext cx="2742486" cy="3530613"/>
          </a:xfrm>
          <a:solidFill>
            <a:schemeClr val="accent6"/>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Helvetica"/>
                <a:cs typeface="Helvetica"/>
              </a:defRPr>
            </a:lvl1pPr>
            <a:lvl2pPr>
              <a:defRPr lang="en-US" sz="2000">
                <a:solidFill>
                  <a:schemeClr val="bg2"/>
                </a:solidFill>
                <a:latin typeface="Helvetica"/>
                <a:cs typeface="Helvetica"/>
              </a:defRPr>
            </a:lvl2pPr>
            <a:lvl3pPr marL="1143000" indent="-228600">
              <a:buFont typeface="Lucida Grande"/>
              <a:buChar char="—"/>
              <a:defRPr lang="en-US" sz="1800">
                <a:solidFill>
                  <a:schemeClr val="bg2"/>
                </a:solidFill>
                <a:latin typeface="Helvetica"/>
                <a:cs typeface="Helvetica"/>
              </a:defRPr>
            </a:lvl3pPr>
            <a:lvl4pPr marL="1600200" indent="-228600">
              <a:buFont typeface="Franklin Gothic Book" panose="020B0503020102020204" pitchFamily="34" charset="0"/>
              <a:buChar char="–"/>
              <a:defRPr lang="en-US" sz="1600">
                <a:solidFill>
                  <a:schemeClr val="bg2"/>
                </a:solidFill>
                <a:latin typeface="Helvetica"/>
                <a:cs typeface="Helvetica"/>
              </a:defRPr>
            </a:lvl4pPr>
            <a:lvl5pPr>
              <a:defRPr lang="en-US" sz="1600">
                <a:solidFill>
                  <a:schemeClr val="bg2"/>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248" y="1706638"/>
            <a:ext cx="2742486" cy="701196"/>
          </a:xfrm>
          <a:solidFill>
            <a:schemeClr val="accent1"/>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49718" y="1704044"/>
            <a:ext cx="2742486" cy="701196"/>
          </a:xfrm>
          <a:solidFill>
            <a:schemeClr val="accent3"/>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1463" y="1704044"/>
            <a:ext cx="2742486" cy="701196"/>
          </a:xfrm>
          <a:solidFill>
            <a:schemeClr val="accent2"/>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7327" y="1704044"/>
            <a:ext cx="2742486" cy="701196"/>
          </a:xfrm>
          <a:solidFill>
            <a:schemeClr val="accent6"/>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27"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8717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4022312" cy="823912"/>
          </a:xfrm>
          <a:prstGeom prst="homePlate">
            <a:avLst/>
          </a:prstGeom>
          <a:solidFill>
            <a:schemeClr val="accent1"/>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3257" y="1705498"/>
            <a:ext cx="4022312" cy="823912"/>
          </a:xfrm>
          <a:prstGeom prst="chevron">
            <a:avLst/>
          </a:prstGeom>
          <a:solidFill>
            <a:schemeClr val="accent3"/>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7500" y="1705498"/>
            <a:ext cx="4022312" cy="823912"/>
          </a:xfrm>
          <a:prstGeom prst="chevron">
            <a:avLst/>
          </a:prstGeom>
          <a:solidFill>
            <a:schemeClr val="accent2"/>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7049E206-2B30-40E5-A110-B25900919890}"/>
              </a:ext>
            </a:extLst>
          </p:cNvPr>
          <p:cNvSpPr>
            <a:spLocks noGrp="1"/>
          </p:cNvSpPr>
          <p:nvPr>
            <p:ph idx="14" hasCustomPrompt="1"/>
          </p:nvPr>
        </p:nvSpPr>
        <p:spPr>
          <a:xfrm>
            <a:off x="266631" y="2601324"/>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0" name="Footer Placeholder 4">
            <a:extLst>
              <a:ext uri="{FF2B5EF4-FFF2-40B4-BE49-F238E27FC236}">
                <a16:creationId xmlns:a16="http://schemas.microsoft.com/office/drawing/2014/main" id="{CA4C74AB-2B3B-434B-9892-DA5D78E986A5}"/>
              </a:ext>
            </a:extLst>
          </p:cNvPr>
          <p:cNvSpPr>
            <a:spLocks noGrp="1"/>
          </p:cNvSpPr>
          <p:nvPr>
            <p:ph type="ftr" sz="quarter" idx="17"/>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Content Placeholder 2">
            <a:extLst>
              <a:ext uri="{FF2B5EF4-FFF2-40B4-BE49-F238E27FC236}">
                <a16:creationId xmlns:a16="http://schemas.microsoft.com/office/drawing/2014/main" id="{7049E206-2B30-40E5-A110-B25900919890}"/>
              </a:ext>
            </a:extLst>
          </p:cNvPr>
          <p:cNvSpPr>
            <a:spLocks noGrp="1"/>
          </p:cNvSpPr>
          <p:nvPr>
            <p:ph idx="18" hasCustomPrompt="1"/>
          </p:nvPr>
        </p:nvSpPr>
        <p:spPr>
          <a:xfrm>
            <a:off x="4087298"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Content Placeholder 2">
            <a:extLst>
              <a:ext uri="{FF2B5EF4-FFF2-40B4-BE49-F238E27FC236}">
                <a16:creationId xmlns:a16="http://schemas.microsoft.com/office/drawing/2014/main" id="{7049E206-2B30-40E5-A110-B25900919890}"/>
              </a:ext>
            </a:extLst>
          </p:cNvPr>
          <p:cNvSpPr>
            <a:spLocks noGrp="1"/>
          </p:cNvSpPr>
          <p:nvPr>
            <p:ph idx="19" hasCustomPrompt="1"/>
          </p:nvPr>
        </p:nvSpPr>
        <p:spPr>
          <a:xfrm>
            <a:off x="7907500"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18172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3100494" cy="823912"/>
          </a:xfrm>
          <a:prstGeom prst="homePlate">
            <a:avLst/>
          </a:prstGeom>
          <a:solidFill>
            <a:schemeClr val="accent1"/>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29318" y="1705498"/>
            <a:ext cx="3100494" cy="823912"/>
          </a:xfrm>
          <a:prstGeom prst="chevron">
            <a:avLst/>
          </a:prstGeom>
          <a:solidFill>
            <a:schemeClr val="accent2"/>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69841" y="1705498"/>
            <a:ext cx="3100494" cy="823912"/>
          </a:xfrm>
          <a:prstGeom prst="chevron">
            <a:avLst/>
          </a:prstGeom>
          <a:solidFill>
            <a:schemeClr val="accent6"/>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0479" y="1705498"/>
            <a:ext cx="3100494" cy="823912"/>
          </a:xfrm>
          <a:prstGeom prst="chevron">
            <a:avLst/>
          </a:prstGeom>
          <a:solidFill>
            <a:schemeClr val="accent3"/>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2F0E6340-FECA-4E05-ADCE-0B6B63725256}"/>
              </a:ext>
            </a:extLst>
          </p:cNvPr>
          <p:cNvSpPr>
            <a:spLocks noGrp="1"/>
          </p:cNvSpPr>
          <p:nvPr>
            <p:ph idx="14" hasCustomPrompt="1"/>
          </p:nvPr>
        </p:nvSpPr>
        <p:spPr>
          <a:xfrm>
            <a:off x="266632"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5" name="Content Placeholder 2">
            <a:extLst>
              <a:ext uri="{FF2B5EF4-FFF2-40B4-BE49-F238E27FC236}">
                <a16:creationId xmlns:a16="http://schemas.microsoft.com/office/drawing/2014/main" id="{2F0E6340-FECA-4E05-ADCE-0B6B63725256}"/>
              </a:ext>
            </a:extLst>
          </p:cNvPr>
          <p:cNvSpPr>
            <a:spLocks noGrp="1"/>
          </p:cNvSpPr>
          <p:nvPr>
            <p:ph idx="22" hasCustomPrompt="1"/>
          </p:nvPr>
        </p:nvSpPr>
        <p:spPr>
          <a:xfrm>
            <a:off x="3130479"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5" name="Content Placeholder 2">
            <a:extLst>
              <a:ext uri="{FF2B5EF4-FFF2-40B4-BE49-F238E27FC236}">
                <a16:creationId xmlns:a16="http://schemas.microsoft.com/office/drawing/2014/main" id="{2F0E6340-FECA-4E05-ADCE-0B6B63725256}"/>
              </a:ext>
            </a:extLst>
          </p:cNvPr>
          <p:cNvSpPr>
            <a:spLocks noGrp="1"/>
          </p:cNvSpPr>
          <p:nvPr>
            <p:ph idx="23" hasCustomPrompt="1"/>
          </p:nvPr>
        </p:nvSpPr>
        <p:spPr>
          <a:xfrm>
            <a:off x="5969841"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6" name="Content Placeholder 2">
            <a:extLst>
              <a:ext uri="{FF2B5EF4-FFF2-40B4-BE49-F238E27FC236}">
                <a16:creationId xmlns:a16="http://schemas.microsoft.com/office/drawing/2014/main" id="{2F0E6340-FECA-4E05-ADCE-0B6B63725256}"/>
              </a:ext>
            </a:extLst>
          </p:cNvPr>
          <p:cNvSpPr>
            <a:spLocks noGrp="1"/>
          </p:cNvSpPr>
          <p:nvPr>
            <p:ph idx="24" hasCustomPrompt="1"/>
          </p:nvPr>
        </p:nvSpPr>
        <p:spPr>
          <a:xfrm>
            <a:off x="8829318"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81350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566" y="2504966"/>
            <a:ext cx="11655564" cy="3496148"/>
          </a:xfrm>
        </p:spPr>
        <p:txBody>
          <a:bodyPr>
            <a:normAutofit/>
          </a:bodyPr>
          <a:lstStyle>
            <a:lvl1pPr marL="0" indent="0">
              <a:buNone/>
              <a:defRPr sz="2400">
                <a:solidFill>
                  <a:schemeClr val="tx1"/>
                </a:solidFill>
                <a:latin typeface="Helvetica"/>
                <a:cs typeface="Helvetica"/>
              </a:defRPr>
            </a:lvl1pPr>
          </a:lstStyle>
          <a:p>
            <a:r>
              <a:rPr lang="en-US"/>
              <a:t>Click icon to add table</a:t>
            </a:r>
          </a:p>
        </p:txBody>
      </p:sp>
      <p:sp>
        <p:nvSpPr>
          <p:cNvPr id="12"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94665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58643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91697"/>
            <a:ext cx="11655564" cy="968375"/>
          </a:xfrm>
        </p:spPr>
        <p:txBody>
          <a:bodyPr/>
          <a:lstStyle>
            <a:lvl1pPr algn="l">
              <a:defRPr>
                <a:solidFill>
                  <a:srgbClr val="1F4E79"/>
                </a:solidFill>
                <a:latin typeface="Helvetica"/>
                <a:cs typeface="Helvetica"/>
              </a:defRPr>
            </a:lvl1pPr>
          </a:lstStyle>
          <a:p>
            <a:r>
              <a:rPr lang="en-US" dirty="0"/>
              <a:t>Click to edit slide title</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sp>
        <p:nvSpPr>
          <p:cNvPr id="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0564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0430" y="1699172"/>
            <a:ext cx="4805698" cy="4388070"/>
          </a:xfrm>
        </p:spPr>
        <p:txBody>
          <a:bodyPr/>
          <a:lstStyle/>
          <a:p>
            <a:r>
              <a:rPr lang="en-US"/>
              <a:t>Click icon to add picture</a:t>
            </a:r>
          </a:p>
        </p:txBody>
      </p:sp>
      <p:sp>
        <p:nvSpPr>
          <p:cNvPr id="1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368D8FBB-53E7-40F5-A876-38D76992E13C}"/>
              </a:ext>
            </a:extLst>
          </p:cNvPr>
          <p:cNvSpPr>
            <a:spLocks noGrp="1"/>
          </p:cNvSpPr>
          <p:nvPr>
            <p:ph idx="14" hasCustomPrompt="1"/>
          </p:nvPr>
        </p:nvSpPr>
        <p:spPr>
          <a:xfrm>
            <a:off x="266631" y="1952259"/>
            <a:ext cx="6868432" cy="413498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37943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1" y="1694807"/>
            <a:ext cx="4800936" cy="4436228"/>
          </a:xfrm>
        </p:spPr>
        <p:txBody>
          <a:bodyPr/>
          <a:lstStyle/>
          <a:p>
            <a:r>
              <a:rPr lang="en-US"/>
              <a:t>Click icon to add picture</a:t>
            </a:r>
          </a:p>
        </p:txBody>
      </p:sp>
      <p:sp>
        <p:nvSpPr>
          <p:cNvPr id="12" name="Content Placeholder 2">
            <a:extLst>
              <a:ext uri="{FF2B5EF4-FFF2-40B4-BE49-F238E27FC236}">
                <a16:creationId xmlns:a16="http://schemas.microsoft.com/office/drawing/2014/main" id="{368D8FBB-53E7-40F5-A876-38D76992E13C}"/>
              </a:ext>
            </a:extLst>
          </p:cNvPr>
          <p:cNvSpPr>
            <a:spLocks noGrp="1"/>
          </p:cNvSpPr>
          <p:nvPr>
            <p:ph idx="1" hasCustomPrompt="1"/>
          </p:nvPr>
        </p:nvSpPr>
        <p:spPr>
          <a:xfrm>
            <a:off x="5053763" y="1900144"/>
            <a:ext cx="6868432" cy="423964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6901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Background - SafeTrack">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20700"/>
            <a:ext cx="12188825" cy="4924425"/>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2908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3020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Background - SafeTrack">
    <p:spTree>
      <p:nvGrpSpPr>
        <p:cNvPr id="1" name=""/>
        <p:cNvGrpSpPr/>
        <p:nvPr/>
      </p:nvGrpSpPr>
      <p:grpSpPr>
        <a:xfrm>
          <a:off x="0" y="0"/>
          <a:ext cx="0" cy="0"/>
          <a:chOff x="0" y="0"/>
          <a:chExt cx="0" cy="0"/>
        </a:xfrm>
      </p:grpSpPr>
      <p:pic>
        <p:nvPicPr>
          <p:cNvPr id="2" name="Picture 1" descr="Smartcard_bg.jpg"/>
          <p:cNvPicPr>
            <a:picLocks noChangeAspect="1"/>
          </p:cNvPicPr>
          <p:nvPr userDrawn="1"/>
        </p:nvPicPr>
        <p:blipFill rotWithShape="1">
          <a:blip r:embed="rId2">
            <a:extLst>
              <a:ext uri="{28A0092B-C50C-407E-A947-70E740481C1C}">
                <a14:useLocalDpi xmlns:a14="http://schemas.microsoft.com/office/drawing/2010/main" val="0"/>
              </a:ext>
            </a:extLst>
          </a:blip>
          <a:srcRect t="7687" b="-1"/>
          <a:stretch/>
        </p:blipFill>
        <p:spPr>
          <a:xfrm>
            <a:off x="0" y="520700"/>
            <a:ext cx="12188825" cy="6330759"/>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20"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pic>
        <p:nvPicPr>
          <p:cNvPr id="12" name="Picture 11" descr="Metro_BlackwTransparent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Tree>
    <p:extLst>
      <p:ext uri="{BB962C8B-B14F-4D97-AF65-F5344CB8AC3E}">
        <p14:creationId xmlns:p14="http://schemas.microsoft.com/office/powerpoint/2010/main" val="114680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5300"/>
            <a:ext cx="12188825" cy="5114925"/>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3670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2424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hasCustomPrompt="1"/>
          </p:nvPr>
        </p:nvSpPr>
        <p:spPr>
          <a:xfrm>
            <a:off x="1420216" y="1709739"/>
            <a:ext cx="9924279" cy="2852737"/>
          </a:xfrm>
        </p:spPr>
        <p:txBody>
          <a:bodyPr anchor="b">
            <a:normAutofit/>
          </a:bodyPr>
          <a:lstStyle>
            <a:lvl1pPr>
              <a:defRPr lang="en-US" sz="4400" kern="1200" dirty="0">
                <a:solidFill>
                  <a:srgbClr val="1F4E79"/>
                </a:solidFill>
                <a:latin typeface="Helvetica"/>
                <a:ea typeface="+mj-ea"/>
                <a:cs typeface="Helvetica"/>
              </a:defRPr>
            </a:lvl1pPr>
          </a:lstStyle>
          <a:p>
            <a:r>
              <a:rPr lang="en-US" dirty="0"/>
              <a:t>Resources</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216" y="4589464"/>
            <a:ext cx="9924279" cy="1500187"/>
          </a:xfrm>
        </p:spPr>
        <p:txBody>
          <a:bodyPr>
            <a:normAutofit/>
          </a:bodyPr>
          <a:lstStyle>
            <a:lvl1pPr marL="0" indent="0">
              <a:buNone/>
              <a:defRPr sz="2000">
                <a:solidFill>
                  <a:schemeClr val="tx2">
                    <a:lumMod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731" y="3571277"/>
            <a:ext cx="864485" cy="1018186"/>
          </a:xfrm>
          <a:prstGeom prst="rect">
            <a:avLst/>
          </a:prstGeom>
        </p:spPr>
      </p:pic>
      <p:sp>
        <p:nvSpPr>
          <p:cNvPr id="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558591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27"/>
            <a:ext cx="12188825" cy="5181600"/>
          </a:xfrm>
          <a:prstGeom prst="rect">
            <a:avLst/>
          </a:prstGeom>
        </p:spPr>
      </p:pic>
      <p:sp>
        <p:nvSpPr>
          <p:cNvPr id="7" name="Title 1"/>
          <p:cNvSpPr>
            <a:spLocks noGrp="1"/>
          </p:cNvSpPr>
          <p:nvPr>
            <p:ph type="ctrTitle" hasCustomPrompt="1"/>
          </p:nvPr>
        </p:nvSpPr>
        <p:spPr>
          <a:xfrm>
            <a:off x="1523603" y="1122363"/>
            <a:ext cx="9141619" cy="2387600"/>
          </a:xfrm>
          <a:prstGeom prst="rect">
            <a:avLst/>
          </a:prstGeom>
        </p:spPr>
        <p:txBody>
          <a:bodyPr anchor="b"/>
          <a:lstStyle>
            <a:lvl1pPr algn="ctr">
              <a:defRPr sz="6000" baseline="0">
                <a:solidFill>
                  <a:schemeClr val="accent1"/>
                </a:solidFill>
              </a:defRPr>
            </a:lvl1pPr>
          </a:lstStyle>
          <a:p>
            <a:r>
              <a:rPr lang="en-US" dirty="0"/>
              <a:t>Section Break Title</a:t>
            </a:r>
          </a:p>
        </p:txBody>
      </p:sp>
      <p:sp>
        <p:nvSpPr>
          <p:cNvPr id="8" name="Subtitle 2"/>
          <p:cNvSpPr>
            <a:spLocks noGrp="1"/>
          </p:cNvSpPr>
          <p:nvPr>
            <p:ph type="subTitle" idx="1" hasCustomPrompt="1"/>
          </p:nvPr>
        </p:nvSpPr>
        <p:spPr>
          <a:xfrm>
            <a:off x="1523603" y="3711389"/>
            <a:ext cx="9141619" cy="1196788"/>
          </a:xfrm>
          <a:prstGeom prst="rect">
            <a:avLst/>
          </a:prstGeom>
        </p:spPr>
        <p:txBody>
          <a:bodyPr/>
          <a:lstStyle>
            <a:lvl1pPr marL="0" indent="0" algn="ctr">
              <a:buNone/>
              <a:defRPr sz="2400">
                <a:solidFill>
                  <a:schemeClr val="accent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spc="0" dirty="0"/>
              <a:t>SUBHEAD</a:t>
            </a:r>
            <a:r>
              <a:rPr lang="en-US" sz="2400" spc="0" baseline="0" dirty="0"/>
              <a:t> FOR SECTION</a:t>
            </a:r>
            <a:endParaRPr lang="en-US" sz="2400" spc="0" dirty="0"/>
          </a:p>
        </p:txBody>
      </p:sp>
      <p:sp>
        <p:nvSpPr>
          <p:cNvPr id="1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Tree>
    <p:extLst>
      <p:ext uri="{BB962C8B-B14F-4D97-AF65-F5344CB8AC3E}">
        <p14:creationId xmlns:p14="http://schemas.microsoft.com/office/powerpoint/2010/main" val="1325410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2A522-5E98-4E22-AEF0-C333523C0EDD}"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5B588-637E-43DD-8866-54088EB60059}" type="slidenum">
              <a:rPr lang="en-US" smtClean="0"/>
              <a:t>‹#›</a:t>
            </a:fld>
            <a:endParaRPr lang="en-US"/>
          </a:p>
        </p:txBody>
      </p:sp>
    </p:spTree>
    <p:extLst>
      <p:ext uri="{BB962C8B-B14F-4D97-AF65-F5344CB8AC3E}">
        <p14:creationId xmlns:p14="http://schemas.microsoft.com/office/powerpoint/2010/main" val="619830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52A522-5E98-4E22-AEF0-C333523C0EDD}"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5B588-637E-43DD-8866-54088EB60059}" type="slidenum">
              <a:rPr lang="en-US" smtClean="0"/>
              <a:t>‹#›</a:t>
            </a:fld>
            <a:endParaRPr lang="en-US"/>
          </a:p>
        </p:txBody>
      </p:sp>
    </p:spTree>
    <p:extLst>
      <p:ext uri="{BB962C8B-B14F-4D97-AF65-F5344CB8AC3E}">
        <p14:creationId xmlns:p14="http://schemas.microsoft.com/office/powerpoint/2010/main" val="146323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07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199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pic>
        <p:nvPicPr>
          <p:cNvPr id="3" name="Picture 2" descr="Bus.jpg"/>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0" y="508001"/>
            <a:ext cx="12188825"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3"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1482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7"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5870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0" y="1707446"/>
            <a:ext cx="639694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028" y="954111"/>
            <a:ext cx="5056095" cy="5056095"/>
          </a:xfrm>
          <a:prstGeom prst="rect">
            <a:avLst/>
          </a:prstGeom>
        </p:spPr>
      </p:pic>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71085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chemeClr val="accent1"/>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2568969"/>
            <a:ext cx="11655564"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950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4984982"/>
            <a:ext cx="11663182" cy="1060845"/>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8"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1587501"/>
            <a:ext cx="11655564" cy="44953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12085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2568969"/>
            <a:ext cx="571854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2568968"/>
            <a:ext cx="572041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a:t>Edit Master text styles</a:t>
            </a:r>
          </a:p>
          <a:p>
            <a:pPr marL="171450" lvl="1" indent="-171450"/>
            <a:r>
              <a:rPr lang="en-US"/>
              <a:t>Second level</a:t>
            </a:r>
          </a:p>
          <a:p>
            <a:pPr marL="171450" lvl="2" indent="-171450"/>
            <a:r>
              <a:rPr lang="en-US"/>
              <a:t>Third level</a:t>
            </a:r>
          </a:p>
          <a:p>
            <a:pPr marL="171450" lvl="3" indent="-171450"/>
            <a:r>
              <a:rPr lang="en-US"/>
              <a:t>Fourth level</a:t>
            </a:r>
          </a:p>
          <a:p>
            <a:pPr marL="171450" lvl="4" indent="-171450"/>
            <a:r>
              <a:rPr lang="en-US"/>
              <a:t>Fifth level</a:t>
            </a:r>
            <a:endParaRPr lang="en-US" dirty="0"/>
          </a:p>
        </p:txBody>
      </p:sp>
      <p:sp>
        <p:nvSpPr>
          <p:cNvPr id="19"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21"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057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353" y="693458"/>
            <a:ext cx="10969943" cy="1143000"/>
          </a:xfrm>
          <a:prstGeom prst="rect">
            <a:avLst/>
          </a:prstGeom>
        </p:spPr>
        <p:txBody>
          <a:bodyPr vert="horz" lIns="121893" tIns="60947" rIns="121893" bIns="6094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0353" y="2019020"/>
            <a:ext cx="10969943" cy="4525963"/>
          </a:xfrm>
          <a:prstGeom prst="rect">
            <a:avLst/>
          </a:prstGeom>
        </p:spPr>
        <p:txBody>
          <a:bodyPr vert="horz" lIns="121893" tIns="60947" rIns="121893" bIns="6094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4">
            <a:extLst>
              <a:ext uri="{FF2B5EF4-FFF2-40B4-BE49-F238E27FC236}">
                <a16:creationId xmlns:a16="http://schemas.microsoft.com/office/drawing/2014/main" id="{CA4C74AB-2B3B-434B-9892-DA5D78E986A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r>
              <a:rPr lang="en-US"/>
              <a:t>WASHINGTON METROPOLITAN AREA TRANSIT AUTHORITY</a:t>
            </a:r>
            <a:endParaRPr lang="en-US" dirty="0"/>
          </a:p>
        </p:txBody>
      </p:sp>
      <p:sp>
        <p:nvSpPr>
          <p:cNvPr id="21" name="Slide Number Placeholder 5">
            <a:extLst>
              <a:ext uri="{FF2B5EF4-FFF2-40B4-BE49-F238E27FC236}">
                <a16:creationId xmlns:a16="http://schemas.microsoft.com/office/drawing/2014/main" id="{A2CA5F78-FC42-403B-A200-4676BD44B143}"/>
              </a:ext>
            </a:extLst>
          </p:cNvPr>
          <p:cNvSpPr txBox="1">
            <a:spLocks/>
          </p:cNvSpPr>
          <p:nvPr userDrawn="1"/>
        </p:nvSpPr>
        <p:spPr>
          <a:xfrm>
            <a:off x="380353" y="6370255"/>
            <a:ext cx="27432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fld id="{AF2CA16C-8021-4560-94C7-08480641F32A}" type="slidenum">
              <a:rPr lang="en-US" smtClean="0"/>
              <a:pPr/>
              <a:t>‹#›</a:t>
            </a:fld>
            <a:endParaRPr lang="en-US" dirty="0"/>
          </a:p>
        </p:txBody>
      </p:sp>
      <p:sp>
        <p:nvSpPr>
          <p:cNvPr id="26" name="Footer Placeholder 25"/>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4" name="Picture 3" descr="Metro_BlackwTransparentM.png"/>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
        <p:nvSpPr>
          <p:cNvPr id="5" name="Rectangle 4"/>
          <p:cNvSpPr/>
          <p:nvPr userDrawn="1"/>
        </p:nvSpPr>
        <p:spPr>
          <a:xfrm>
            <a:off x="-1" y="-1"/>
            <a:ext cx="12188825" cy="469901"/>
          </a:xfrm>
          <a:prstGeom prst="rect">
            <a:avLst/>
          </a:prstGeom>
          <a:solidFill>
            <a:schemeClr val="bg1">
              <a:lumMod val="65000"/>
            </a:schemeClr>
          </a:solidFill>
          <a:ln>
            <a:noFill/>
          </a:ln>
          <a:effectLst>
            <a:outerShdw blurRad="53975"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83949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94"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95" r:id="rId23"/>
    <p:sldLayoutId id="2147483671" r:id="rId24"/>
    <p:sldLayoutId id="2147483672" r:id="rId25"/>
    <p:sldLayoutId id="2147483673" r:id="rId26"/>
    <p:sldLayoutId id="2147483696" r:id="rId27"/>
    <p:sldLayoutId id="2147483697" r:id="rId28"/>
  </p:sldLayoutIdLst>
  <p:txStyles>
    <p:titleStyle>
      <a:lvl1pPr algn="l" defTabSz="609468" rtl="0" eaLnBrk="1" latinLnBrk="0" hangingPunct="1">
        <a:spcBef>
          <a:spcPct val="0"/>
        </a:spcBef>
        <a:buNone/>
        <a:defRPr sz="4400" kern="1200">
          <a:solidFill>
            <a:schemeClr val="tx1"/>
          </a:solidFill>
          <a:latin typeface="Helvetica"/>
          <a:ea typeface="+mj-ea"/>
          <a:cs typeface="Helvetica"/>
        </a:defRPr>
      </a:lvl1pPr>
    </p:titleStyle>
    <p:body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Andrews Federal Center Bus Garage</a:t>
            </a:r>
          </a:p>
        </p:txBody>
      </p:sp>
    </p:spTree>
    <p:extLst>
      <p:ext uri="{BB962C8B-B14F-4D97-AF65-F5344CB8AC3E}">
        <p14:creationId xmlns:p14="http://schemas.microsoft.com/office/powerpoint/2010/main" val="3769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A65EC56-EDB9-492F-9C2A-39886A6FE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413" y="587229"/>
            <a:ext cx="8128930" cy="5847127"/>
          </a:xfrm>
          <a:prstGeom prst="rect">
            <a:avLst/>
          </a:prstGeom>
        </p:spPr>
      </p:pic>
    </p:spTree>
    <p:extLst>
      <p:ext uri="{BB962C8B-B14F-4D97-AF65-F5344CB8AC3E}">
        <p14:creationId xmlns:p14="http://schemas.microsoft.com/office/powerpoint/2010/main" val="336524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4C4960-A1A9-4CC6-BEB3-7D24E31894ED}"/>
              </a:ext>
            </a:extLst>
          </p:cNvPr>
          <p:cNvSpPr>
            <a:spLocks noGrp="1"/>
          </p:cNvSpPr>
          <p:nvPr>
            <p:ph idx="4294967295"/>
          </p:nvPr>
        </p:nvSpPr>
        <p:spPr>
          <a:xfrm>
            <a:off x="266630" y="2459115"/>
            <a:ext cx="4391569" cy="2885242"/>
          </a:xfrm>
          <a:prstGeom prst="rect">
            <a:avLst/>
          </a:prstGeom>
        </p:spPr>
        <p:txBody>
          <a:bodyPr>
            <a:noAutofit/>
          </a:bodyPr>
          <a:lstStyle/>
          <a:p>
            <a:r>
              <a:rPr lang="en-US" sz="1800" dirty="0"/>
              <a:t>Andrews Federal Center Scope of Work</a:t>
            </a:r>
          </a:p>
          <a:p>
            <a:r>
              <a:rPr lang="en-US" sz="1800" dirty="0"/>
              <a:t>Scope of Work</a:t>
            </a:r>
          </a:p>
          <a:p>
            <a:r>
              <a:rPr lang="en-US" sz="1800" dirty="0"/>
              <a:t>Fact Sheet</a:t>
            </a:r>
          </a:p>
          <a:p>
            <a:r>
              <a:rPr lang="en-US" sz="1800" dirty="0"/>
              <a:t>Site Plan Rendering</a:t>
            </a:r>
          </a:p>
          <a:p>
            <a:pPr marL="0" indent="0">
              <a:buNone/>
            </a:pPr>
            <a:endParaRPr lang="en-US" sz="1800" dirty="0"/>
          </a:p>
        </p:txBody>
      </p:sp>
      <p:sp>
        <p:nvSpPr>
          <p:cNvPr id="2" name="Title 1">
            <a:extLst>
              <a:ext uri="{FF2B5EF4-FFF2-40B4-BE49-F238E27FC236}">
                <a16:creationId xmlns:a16="http://schemas.microsoft.com/office/drawing/2014/main" id="{73DB3136-C9A7-4221-86A5-87BB62ECFD39}"/>
              </a:ext>
            </a:extLst>
          </p:cNvPr>
          <p:cNvSpPr>
            <a:spLocks noGrp="1"/>
          </p:cNvSpPr>
          <p:nvPr>
            <p:ph type="title"/>
          </p:nvPr>
        </p:nvSpPr>
        <p:spPr>
          <a:xfrm>
            <a:off x="266631" y="635240"/>
            <a:ext cx="4391568" cy="968375"/>
          </a:xfrm>
        </p:spPr>
        <p:txBody>
          <a:bodyPr>
            <a:normAutofit fontScale="90000"/>
          </a:bodyPr>
          <a:lstStyle/>
          <a:p>
            <a:r>
              <a:rPr lang="en-US" dirty="0"/>
              <a:t>Andrews Federal Center Bus Garage</a:t>
            </a:r>
            <a:endParaRPr lang="en-US" dirty="0">
              <a:solidFill>
                <a:srgbClr val="FF0000"/>
              </a:solidFill>
            </a:endParaRPr>
          </a:p>
        </p:txBody>
      </p:sp>
      <p:sp>
        <p:nvSpPr>
          <p:cNvPr id="3" name="Footer Placeholder 2">
            <a:extLst>
              <a:ext uri="{FF2B5EF4-FFF2-40B4-BE49-F238E27FC236}">
                <a16:creationId xmlns:a16="http://schemas.microsoft.com/office/drawing/2014/main" id="{5A99F37D-0D2B-4354-AD3E-991EFC5F514D}"/>
              </a:ext>
            </a:extLst>
          </p:cNvPr>
          <p:cNvSpPr>
            <a:spLocks noGrp="1"/>
          </p:cNvSpPr>
          <p:nvPr>
            <p:ph type="ftr" sz="quarter" idx="3"/>
          </p:nvPr>
        </p:nvSpPr>
        <p:spPr/>
        <p:txBody>
          <a:bodyPr/>
          <a:lstStyle/>
          <a:p>
            <a:r>
              <a:rPr lang="en-US" dirty="0"/>
              <a:t>WASHINGTON METROPOLITAN AREA TRANSIT AUTHORITY</a:t>
            </a:r>
          </a:p>
        </p:txBody>
      </p:sp>
      <p:sp>
        <p:nvSpPr>
          <p:cNvPr id="9"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rPr>
              <a:t>Andrews Federal Center Bus Garage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pic>
        <p:nvPicPr>
          <p:cNvPr id="7" name="Picture 6">
            <a:extLst>
              <a:ext uri="{FF2B5EF4-FFF2-40B4-BE49-F238E27FC236}">
                <a16:creationId xmlns:a16="http://schemas.microsoft.com/office/drawing/2014/main" id="{0EFCDEDF-6A90-4208-B3A6-449B6FC53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199" y="517162"/>
            <a:ext cx="7530626" cy="5380183"/>
          </a:xfrm>
          <a:prstGeom prst="rect">
            <a:avLst/>
          </a:prstGeom>
        </p:spPr>
      </p:pic>
    </p:spTree>
    <p:extLst>
      <p:ext uri="{BB962C8B-B14F-4D97-AF65-F5344CB8AC3E}">
        <p14:creationId xmlns:p14="http://schemas.microsoft.com/office/powerpoint/2010/main" val="344100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Andrews Federal Center (AFC) Scope of Work</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normAutofit fontScale="70000" lnSpcReduction="20000"/>
          </a:bodyPr>
          <a:lstStyle/>
          <a:p>
            <a:pPr marL="0" indent="0" algn="just">
              <a:buNone/>
            </a:pPr>
            <a:r>
              <a:rPr lang="en-US" dirty="0"/>
              <a:t>Andrews Federal Center Bus Garage:</a:t>
            </a:r>
          </a:p>
          <a:p>
            <a:pPr marL="0" indent="0" algn="just">
              <a:buNone/>
            </a:pPr>
            <a:r>
              <a:rPr lang="en-US" dirty="0"/>
              <a:t> </a:t>
            </a:r>
          </a:p>
          <a:p>
            <a:pPr marL="0" indent="0" algn="just">
              <a:buNone/>
            </a:pPr>
            <a:r>
              <a:rPr lang="en-US" dirty="0"/>
              <a:t>Design and Construct: The Design-Builder (Contractor) will design and construct a new Andrews Federal Center Bus Operations and Maintenance and a Heavy Repair and Overhaul (HR&amp;O) Facility on 35 acres of land in Prince George’s County, Maryland. WMATA has an Agreement in principal to purchase the land, the Contract will not be awarded until the acquisition of the property is finalized.</a:t>
            </a:r>
          </a:p>
          <a:p>
            <a:pPr marL="0" indent="0" algn="just">
              <a:buNone/>
            </a:pPr>
            <a:br>
              <a:rPr lang="en-US" dirty="0"/>
            </a:br>
            <a:r>
              <a:rPr lang="en-US" dirty="0"/>
              <a:t>The Garage will support a 175 bus fleet (20% of which would be articulated buses) and include a fuel and wash building.  The HR&amp;O Facility will be designed to support the entire WMATA bus fleet. The  Garage is to include maintenance, operations, fuel, wash, bus parking, and employee/visitor parking.  The HR&amp;O Facility is to include bus rehab bays and support spaces (including body repair and paint associated with bus rehabilitation), central warehouse, support vehicle (non-revenue vehicle) maintenance, bus engineering, and employee/visitor parking.  As Option 1, the Design Builder shall provide a price for all furnishings, including furniture, appliances, fitness equipment and recreation equipment.  The Garage will operate 24 hours a day, 7 days a week. The HR&amp;O Facility will be designed to accommodate a fleet of 1,600 buses and typically operate 8 hours a day, 5 days a week. </a:t>
            </a:r>
          </a:p>
          <a:p>
            <a:pPr marL="0" indent="0">
              <a:buNone/>
            </a:pPr>
            <a:endParaRPr lang="en-US" dirty="0"/>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3"/>
          </p:nvPr>
        </p:nvSpPr>
        <p:spPr/>
        <p:txBody>
          <a:bodyPr/>
          <a:lstStyle/>
          <a:p>
            <a:r>
              <a:rPr lang="en-US"/>
              <a:t>WASHINGTON METROPOLITAN AREA TRANSIT AUTHORITY</a:t>
            </a:r>
            <a:endParaRPr lang="en-US"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rPr>
              <a:t>Andrews Federal Center Scope of Work</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361966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Fact Sheet</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normAutofit fontScale="92500" lnSpcReduction="10000"/>
          </a:bodyPr>
          <a:lstStyle/>
          <a:p>
            <a:r>
              <a:rPr lang="en-US" sz="2000" dirty="0"/>
              <a:t>Project Features</a:t>
            </a:r>
          </a:p>
          <a:p>
            <a:pPr lvl="1">
              <a:buFont typeface="Wingdings" panose="05000000000000000000" pitchFamily="2" charset="2"/>
              <a:buChar char="§"/>
            </a:pPr>
            <a:r>
              <a:rPr lang="en-US" sz="1600" dirty="0"/>
              <a:t>Sited on 35 acres</a:t>
            </a:r>
          </a:p>
          <a:p>
            <a:pPr lvl="1">
              <a:buFont typeface="Wingdings" panose="05000000000000000000" pitchFamily="2" charset="2"/>
              <a:buChar char="§"/>
            </a:pPr>
            <a:r>
              <a:rPr lang="en-US" sz="1600" dirty="0"/>
              <a:t>Gross Building Area approximately 317,000 SF</a:t>
            </a:r>
          </a:p>
          <a:p>
            <a:pPr lvl="1">
              <a:buFont typeface="Wingdings" panose="05000000000000000000" pitchFamily="2" charset="2"/>
              <a:buChar char="§"/>
            </a:pPr>
            <a:r>
              <a:rPr lang="en-US" sz="1600" dirty="0"/>
              <a:t>Primary Facility Functions:</a:t>
            </a:r>
          </a:p>
          <a:p>
            <a:pPr lvl="2">
              <a:buFont typeface="Wingdings" panose="05000000000000000000" pitchFamily="2" charset="2"/>
              <a:buChar char="§"/>
            </a:pPr>
            <a:r>
              <a:rPr lang="en-US" sz="1200" dirty="0"/>
              <a:t>Heavy Repair &amp; Overhaul  </a:t>
            </a:r>
          </a:p>
          <a:p>
            <a:pPr lvl="2">
              <a:buFont typeface="Wingdings" panose="05000000000000000000" pitchFamily="2" charset="2"/>
              <a:buChar char="§"/>
            </a:pPr>
            <a:r>
              <a:rPr lang="en-US" sz="1200" dirty="0"/>
              <a:t>Central Warehouse</a:t>
            </a:r>
          </a:p>
          <a:p>
            <a:pPr lvl="2">
              <a:buFont typeface="Wingdings" panose="05000000000000000000" pitchFamily="2" charset="2"/>
              <a:buChar char="§"/>
            </a:pPr>
            <a:r>
              <a:rPr lang="en-US" sz="1200" dirty="0"/>
              <a:t>Non-Revenue Vehicle Service</a:t>
            </a:r>
          </a:p>
          <a:p>
            <a:pPr lvl="2">
              <a:buFont typeface="Wingdings" panose="05000000000000000000" pitchFamily="2" charset="2"/>
              <a:buChar char="§"/>
            </a:pPr>
            <a:r>
              <a:rPr lang="en-US" sz="1200" dirty="0"/>
              <a:t>Bus Engineering</a:t>
            </a:r>
          </a:p>
          <a:p>
            <a:pPr lvl="2">
              <a:buFont typeface="Wingdings" panose="05000000000000000000" pitchFamily="2" charset="2"/>
              <a:buChar char="§"/>
            </a:pPr>
            <a:r>
              <a:rPr lang="en-US" sz="1200" dirty="0"/>
              <a:t>Signs &amp; Shelters Shop</a:t>
            </a:r>
          </a:p>
          <a:p>
            <a:pPr lvl="2">
              <a:buFont typeface="Wingdings" panose="05000000000000000000" pitchFamily="2" charset="2"/>
              <a:buChar char="§"/>
            </a:pPr>
            <a:r>
              <a:rPr lang="en-US" sz="1200" dirty="0"/>
              <a:t>Operations and Maintenance</a:t>
            </a:r>
          </a:p>
          <a:p>
            <a:pPr lvl="2">
              <a:buFont typeface="Wingdings" panose="05000000000000000000" pitchFamily="2" charset="2"/>
              <a:buChar char="§"/>
            </a:pPr>
            <a:r>
              <a:rPr lang="en-US" sz="1200" dirty="0"/>
              <a:t>Fueling and Wash </a:t>
            </a:r>
          </a:p>
          <a:p>
            <a:pPr lvl="2">
              <a:buFont typeface="Wingdings" panose="05000000000000000000" pitchFamily="2" charset="2"/>
              <a:buChar char="§"/>
            </a:pPr>
            <a:r>
              <a:rPr lang="en-US" sz="1200" dirty="0"/>
              <a:t>Bus Storage</a:t>
            </a:r>
          </a:p>
          <a:p>
            <a:pPr lvl="2">
              <a:buFont typeface="Wingdings" panose="05000000000000000000" pitchFamily="2" charset="2"/>
              <a:buChar char="§"/>
            </a:pPr>
            <a:r>
              <a:rPr lang="en-US" sz="1200" dirty="0"/>
              <a:t>Employee Parking </a:t>
            </a:r>
            <a:endParaRPr lang="en-US" sz="1600" dirty="0"/>
          </a:p>
          <a:p>
            <a:pPr marL="403218" lvl="2" indent="-403218">
              <a:buFont typeface="Wingdings" panose="05000000000000000000" pitchFamily="2" charset="2"/>
              <a:buChar char="§"/>
            </a:pPr>
            <a:r>
              <a:rPr lang="en-US" dirty="0"/>
              <a:t>Project Value and Start/Completion Dates</a:t>
            </a:r>
          </a:p>
          <a:p>
            <a:pPr marL="860409" lvl="3" indent="-403218">
              <a:buFont typeface="Wingdings" panose="05000000000000000000" pitchFamily="2" charset="2"/>
              <a:buChar char="§"/>
            </a:pPr>
            <a:r>
              <a:rPr lang="en-US" sz="1600" dirty="0"/>
              <a:t>Base Contract Value $132.3M</a:t>
            </a:r>
          </a:p>
          <a:p>
            <a:pPr marL="860409" lvl="3" indent="-403218">
              <a:buFont typeface="Wingdings" panose="05000000000000000000" pitchFamily="2" charset="2"/>
              <a:buChar char="§"/>
            </a:pPr>
            <a:r>
              <a:rPr lang="en-US" sz="1600" dirty="0"/>
              <a:t>Notice to Proceed – September 15, 2014</a:t>
            </a:r>
          </a:p>
          <a:p>
            <a:pPr marL="860409" lvl="3" indent="-403218">
              <a:buFont typeface="Wingdings" panose="05000000000000000000" pitchFamily="2" charset="2"/>
              <a:buChar char="§"/>
            </a:pPr>
            <a:r>
              <a:rPr lang="en-US" sz="1600" dirty="0"/>
              <a:t>Project Final Completion – January 23, 2019</a:t>
            </a:r>
          </a:p>
          <a:p>
            <a:pPr marL="342900" lvl="3" indent="-342900">
              <a:buFont typeface="Wingdings" panose="05000000000000000000" pitchFamily="2" charset="2"/>
              <a:buChar char="§"/>
            </a:pPr>
            <a:r>
              <a:rPr lang="en-US" dirty="0"/>
              <a:t>LEED Certification Goal – Silver </a:t>
            </a:r>
          </a:p>
          <a:p>
            <a:pPr marL="285750" lvl="3" indent="-285750">
              <a:buFont typeface="Wingdings" panose="05000000000000000000" pitchFamily="2" charset="2"/>
              <a:buChar char="§"/>
            </a:pPr>
            <a:r>
              <a:rPr lang="en-US" dirty="0"/>
              <a:t>Design-Builder – Hensel Phelps Construction Company</a:t>
            </a:r>
          </a:p>
          <a:p>
            <a:endParaRPr lang="en-US" dirty="0"/>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3"/>
          </p:nvPr>
        </p:nvSpPr>
        <p:spPr/>
        <p:txBody>
          <a:bodyPr/>
          <a:lstStyle/>
          <a:p>
            <a:r>
              <a:rPr lang="en-US"/>
              <a:t>WASHINGTON METROPOLITAN AREA TRANSIT AUTHORITY</a:t>
            </a:r>
            <a:endParaRPr lang="en-US"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rPr>
              <a:t>Fact Sheet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spTree>
    <p:extLst>
      <p:ext uri="{BB962C8B-B14F-4D97-AF65-F5344CB8AC3E}">
        <p14:creationId xmlns:p14="http://schemas.microsoft.com/office/powerpoint/2010/main" val="29726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472807-0968-40D8-93EA-6295D08EB06E}"/>
              </a:ext>
            </a:extLst>
          </p:cNvPr>
          <p:cNvSpPr>
            <a:spLocks noGrp="1"/>
          </p:cNvSpPr>
          <p:nvPr>
            <p:ph type="ftr" sz="quarter" idx="3"/>
          </p:nvPr>
        </p:nvSpPr>
        <p:spPr/>
        <p:txBody>
          <a:bodyPr/>
          <a:lstStyle/>
          <a:p>
            <a:r>
              <a:rPr lang="en-US"/>
              <a:t>WASHINGTON METROPOLITAN AREA TRANSIT AUTHORITY</a:t>
            </a:r>
            <a:endParaRPr lang="en-US" dirty="0"/>
          </a:p>
        </p:txBody>
      </p:sp>
      <p:sp>
        <p:nvSpPr>
          <p:cNvPr id="7"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pic>
        <p:nvPicPr>
          <p:cNvPr id="8" name="Picture 7" descr="02 AFCBG_IFC_Vol 1 Civil.pdf - Adobe Acrobat Pro">
            <a:extLst>
              <a:ext uri="{FF2B5EF4-FFF2-40B4-BE49-F238E27FC236}">
                <a16:creationId xmlns:a16="http://schemas.microsoft.com/office/drawing/2014/main" id="{4A10FF18-8ADE-4FDC-9753-006A7B2B5130}"/>
              </a:ext>
            </a:extLst>
          </p:cNvPr>
          <p:cNvPicPr>
            <a:picLocks noChangeAspect="1"/>
          </p:cNvPicPr>
          <p:nvPr/>
        </p:nvPicPr>
        <p:blipFill rotWithShape="1">
          <a:blip r:embed="rId2">
            <a:extLst>
              <a:ext uri="{28A0092B-C50C-407E-A947-70E740481C1C}">
                <a14:useLocalDpi xmlns:a14="http://schemas.microsoft.com/office/drawing/2010/main" val="0"/>
              </a:ext>
            </a:extLst>
          </a:blip>
          <a:srcRect l="11667" t="13988" r="10000" b="553"/>
          <a:stretch/>
        </p:blipFill>
        <p:spPr>
          <a:xfrm>
            <a:off x="1315195" y="606392"/>
            <a:ext cx="11194182" cy="5749959"/>
          </a:xfrm>
          <a:prstGeom prst="rect">
            <a:avLst/>
          </a:prstGeom>
        </p:spPr>
      </p:pic>
    </p:spTree>
    <p:extLst>
      <p:ext uri="{BB962C8B-B14F-4D97-AF65-F5344CB8AC3E}">
        <p14:creationId xmlns:p14="http://schemas.microsoft.com/office/powerpoint/2010/main" val="31718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390404-9869-4F8B-990E-BEB952953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9255" y="2290194"/>
            <a:ext cx="5991835" cy="3994557"/>
          </a:xfrm>
          <a:prstGeom prst="rect">
            <a:avLst/>
          </a:prstGeom>
        </p:spPr>
      </p:pic>
      <p:pic>
        <p:nvPicPr>
          <p:cNvPr id="5" name="Picture 4">
            <a:extLst>
              <a:ext uri="{FF2B5EF4-FFF2-40B4-BE49-F238E27FC236}">
                <a16:creationId xmlns:a16="http://schemas.microsoft.com/office/drawing/2014/main" id="{B43BEE25-6943-4A7D-8E92-A929CC833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07" y="587227"/>
            <a:ext cx="6153329" cy="4102219"/>
          </a:xfrm>
          <a:prstGeom prst="rect">
            <a:avLst/>
          </a:prstGeom>
        </p:spPr>
      </p:pic>
    </p:spTree>
    <p:extLst>
      <p:ext uri="{BB962C8B-B14F-4D97-AF65-F5344CB8AC3E}">
        <p14:creationId xmlns:p14="http://schemas.microsoft.com/office/powerpoint/2010/main" val="415441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9F2A5-8062-417C-87E6-BE43617EB5A3}"/>
              </a:ext>
            </a:extLst>
          </p:cNvPr>
          <p:cNvPicPr>
            <a:picLocks noChangeAspect="1"/>
          </p:cNvPicPr>
          <p:nvPr/>
        </p:nvPicPr>
        <p:blipFill>
          <a:blip r:embed="rId2"/>
          <a:stretch>
            <a:fillRect/>
          </a:stretch>
        </p:blipFill>
        <p:spPr>
          <a:xfrm>
            <a:off x="5545122" y="1402163"/>
            <a:ext cx="6447309" cy="4721800"/>
          </a:xfrm>
          <a:prstGeom prst="rect">
            <a:avLst/>
          </a:prstGeom>
        </p:spPr>
      </p:pic>
      <p:pic>
        <p:nvPicPr>
          <p:cNvPr id="6" name="Content Placeholder 3">
            <a:extLst>
              <a:ext uri="{FF2B5EF4-FFF2-40B4-BE49-F238E27FC236}">
                <a16:creationId xmlns:a16="http://schemas.microsoft.com/office/drawing/2014/main" id="{C03EA2E9-4CDA-4C6A-A338-3B237DDC02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614" y="603598"/>
            <a:ext cx="5686178" cy="4262017"/>
          </a:xfrm>
        </p:spPr>
      </p:pic>
    </p:spTree>
    <p:extLst>
      <p:ext uri="{BB962C8B-B14F-4D97-AF65-F5344CB8AC3E}">
        <p14:creationId xmlns:p14="http://schemas.microsoft.com/office/powerpoint/2010/main" val="231203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CC4C5-C5C5-446F-91C1-0A21BFB06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526" y="587228"/>
            <a:ext cx="8695378" cy="5796918"/>
          </a:xfrm>
          <a:prstGeom prst="rect">
            <a:avLst/>
          </a:prstGeom>
        </p:spPr>
      </p:pic>
    </p:spTree>
    <p:extLst>
      <p:ext uri="{BB962C8B-B14F-4D97-AF65-F5344CB8AC3E}">
        <p14:creationId xmlns:p14="http://schemas.microsoft.com/office/powerpoint/2010/main" val="21458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D1F767-39A5-4D21-9A6C-F58081AEC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575" y="545282"/>
            <a:ext cx="8770693" cy="5847129"/>
          </a:xfrm>
          <a:prstGeom prst="rect">
            <a:avLst/>
          </a:prstGeom>
        </p:spPr>
      </p:pic>
    </p:spTree>
    <p:extLst>
      <p:ext uri="{BB962C8B-B14F-4D97-AF65-F5344CB8AC3E}">
        <p14:creationId xmlns:p14="http://schemas.microsoft.com/office/powerpoint/2010/main" val="4190508777"/>
      </p:ext>
    </p:extLst>
  </p:cSld>
  <p:clrMapOvr>
    <a:masterClrMapping/>
  </p:clrMapOvr>
</p:sld>
</file>

<file path=ppt/theme/theme1.xml><?xml version="1.0" encoding="utf-8"?>
<a:theme xmlns:a="http://schemas.openxmlformats.org/drawingml/2006/main" name="Office Theme">
  <a:themeElements>
    <a:clrScheme name="Custom 6">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999999"/>
      </a:accent6>
      <a:hlink>
        <a:srgbClr val="0070C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tro_and_Board_PowerPoint_Template.potx" id="{C7EDFFF5-2BBB-49D3-95C7-33DB25C1216D}" vid="{3FD3857F-F8B2-418B-AC79-4BEB2D03E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33C6854DF46A40A4B4266017ACB034" ma:contentTypeVersion="" ma:contentTypeDescription="Create a new document." ma:contentTypeScope="" ma:versionID="32e006f06ac224ccc71c1492265810d3">
  <xsd:schema xmlns:xsd="http://www.w3.org/2001/XMLSchema" xmlns:xs="http://www.w3.org/2001/XMLSchema" xmlns:p="http://schemas.microsoft.com/office/2006/metadata/properties" targetNamespace="http://schemas.microsoft.com/office/2006/metadata/properties" ma:root="true" ma:fieldsID="0989ca3770043d9c29d7fca024463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29116C-24AC-45C9-9AC8-78F4E8139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734C70-67B7-4AEE-AC37-9DB77C519EE6}">
  <ds:schemaRefs>
    <ds:schemaRef ds:uri="http://schemas.microsoft.com/sharepoint/v3/contenttype/forms"/>
  </ds:schemaRefs>
</ds:datastoreItem>
</file>

<file path=customXml/itemProps3.xml><?xml version="1.0" encoding="utf-8"?>
<ds:datastoreItem xmlns:ds="http://schemas.openxmlformats.org/officeDocument/2006/customXml" ds:itemID="{1C7F999E-8DA5-4323-A4C8-C452528A8F9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AFCBG Metro Business Tour Presentation</Template>
  <TotalTime>239</TotalTime>
  <Words>154</Words>
  <Application>Microsoft Office PowerPoint</Application>
  <PresentationFormat>Custom</PresentationFormat>
  <Paragraphs>38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Book</vt:lpstr>
      <vt:lpstr>Helvetica</vt:lpstr>
      <vt:lpstr>Lucida Grande</vt:lpstr>
      <vt:lpstr>Wingdings</vt:lpstr>
      <vt:lpstr>Office Theme</vt:lpstr>
      <vt:lpstr>Andrews Federal Center Bus Garage</vt:lpstr>
      <vt:lpstr>Andrews Federal Center Bus Garage</vt:lpstr>
      <vt:lpstr>Andrews Federal Center (AFC) Scope of Work</vt:lpstr>
      <vt:lpstr>Fact Sheet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Andrews Federal Center Bus Garage</dc:title>
  <dc:creator>Smith, Deborah A.</dc:creator>
  <cp:lastModifiedBy>Coyne, Kevin M.</cp:lastModifiedBy>
  <cp:revision>10</cp:revision>
  <cp:lastPrinted>2018-04-06T17:51:53Z</cp:lastPrinted>
  <dcterms:created xsi:type="dcterms:W3CDTF">2019-04-12T18:34:05Z</dcterms:created>
  <dcterms:modified xsi:type="dcterms:W3CDTF">2019-08-08T17:50:35Z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0x0101001533C6854DF46A40A4B4266017ACB034</vt:lpwstr>
  </property>
</Properties>
</file>