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0"/>
  </p:notesMasterIdLst>
  <p:handoutMasterIdLst>
    <p:handoutMasterId r:id="rId31"/>
  </p:handoutMasterIdLst>
  <p:sldIdLst>
    <p:sldId id="256" r:id="rId2"/>
    <p:sldId id="257" r:id="rId3"/>
    <p:sldId id="307" r:id="rId4"/>
    <p:sldId id="308" r:id="rId5"/>
    <p:sldId id="309" r:id="rId6"/>
    <p:sldId id="310" r:id="rId7"/>
    <p:sldId id="311" r:id="rId8"/>
    <p:sldId id="312" r:id="rId9"/>
    <p:sldId id="315" r:id="rId10"/>
    <p:sldId id="316" r:id="rId11"/>
    <p:sldId id="317" r:id="rId12"/>
    <p:sldId id="313" r:id="rId13"/>
    <p:sldId id="318" r:id="rId14"/>
    <p:sldId id="319" r:id="rId15"/>
    <p:sldId id="320" r:id="rId16"/>
    <p:sldId id="321" r:id="rId17"/>
    <p:sldId id="322" r:id="rId18"/>
    <p:sldId id="323" r:id="rId19"/>
    <p:sldId id="324" r:id="rId20"/>
    <p:sldId id="332" r:id="rId21"/>
    <p:sldId id="259" r:id="rId22"/>
    <p:sldId id="327" r:id="rId23"/>
    <p:sldId id="328" r:id="rId24"/>
    <p:sldId id="330" r:id="rId25"/>
    <p:sldId id="329" r:id="rId26"/>
    <p:sldId id="306" r:id="rId27"/>
    <p:sldId id="331" r:id="rId28"/>
    <p:sldId id="33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008BCE"/>
    <a:srgbClr val="000057"/>
    <a:srgbClr val="3285BE"/>
    <a:srgbClr val="2F5597"/>
    <a:srgbClr val="000000"/>
    <a:srgbClr val="FFC000"/>
    <a:srgbClr val="FFD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5" autoAdjust="0"/>
    <p:restoredTop sz="94701"/>
  </p:normalViewPr>
  <p:slideViewPr>
    <p:cSldViewPr snapToGrid="0" showGuides="1">
      <p:cViewPr varScale="1">
        <p:scale>
          <a:sx n="96" d="100"/>
          <a:sy n="96" d="100"/>
        </p:scale>
        <p:origin x="1504" y="16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792"/>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A9733991-44DF-4A32-87BC-E7D263FE9232}" type="datetimeFigureOut">
              <a:rPr lang="en-US" smtClean="0"/>
              <a:t>4/30/19</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B419A717-FD68-6949-8607-C69DF3F928F5}" type="datetimeFigureOut">
              <a:rPr lang="en-US" smtClean="0"/>
              <a:t>4/30/19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19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80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92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Corporate template.  It is available in 2 different color versions – either a yellow or blue and should be used in Standard slide size.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dirty="0"/>
              <a:t>Drag picture to placeholder or click icon to add</a:t>
            </a:r>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a:t>
            </a:r>
            <a:br>
              <a:rPr lang="en-US" dirty="0"/>
            </a:br>
            <a:r>
              <a:rPr lang="en-US" dirty="0"/>
              <a:t>Ethical Behavior?</a:t>
            </a:r>
          </a:p>
        </p:txBody>
      </p:sp>
      <p:sp>
        <p:nvSpPr>
          <p:cNvPr id="3" name="Text Placeholder 2"/>
          <p:cNvSpPr>
            <a:spLocks noGrp="1"/>
          </p:cNvSpPr>
          <p:nvPr>
            <p:ph type="body" sz="quarter" idx="10"/>
          </p:nvPr>
        </p:nvSpPr>
        <p:spPr>
          <a:xfrm>
            <a:off x="4279542" y="2551107"/>
            <a:ext cx="4541953" cy="2018711"/>
          </a:xfrm>
        </p:spPr>
        <p:txBody>
          <a:bodyPr/>
          <a:lstStyle/>
          <a:p>
            <a:r>
              <a:rPr lang="en-US" sz="2800" b="1" dirty="0"/>
              <a:t>And why does it matter?</a:t>
            </a:r>
          </a:p>
          <a:p>
            <a:endParaRPr lang="en-US" dirty="0"/>
          </a:p>
          <a:p>
            <a:r>
              <a:rPr lang="en-US" dirty="0"/>
              <a:t>David Schulze</a:t>
            </a:r>
          </a:p>
          <a:p>
            <a:r>
              <a:rPr lang="en-US" dirty="0"/>
              <a:t>VP Policy and Strategy</a:t>
            </a:r>
          </a:p>
          <a:p>
            <a:r>
              <a:rPr lang="en-US" dirty="0"/>
              <a:t>April 30, 2019</a:t>
            </a:r>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00AF-ED90-4551-8BC2-9073AE5AEDDA}"/>
              </a:ext>
            </a:extLst>
          </p:cNvPr>
          <p:cNvSpPr>
            <a:spLocks noGrp="1"/>
          </p:cNvSpPr>
          <p:nvPr>
            <p:ph type="title"/>
          </p:nvPr>
        </p:nvSpPr>
        <p:spPr/>
        <p:txBody>
          <a:bodyPr/>
          <a:lstStyle/>
          <a:p>
            <a:r>
              <a:rPr lang="en-US" dirty="0"/>
              <a:t>Ethical Standards</a:t>
            </a:r>
          </a:p>
        </p:txBody>
      </p:sp>
      <p:sp>
        <p:nvSpPr>
          <p:cNvPr id="3" name="Text Placeholder 2">
            <a:extLst>
              <a:ext uri="{FF2B5EF4-FFF2-40B4-BE49-F238E27FC236}">
                <a16:creationId xmlns:a16="http://schemas.microsoft.com/office/drawing/2014/main" id="{D7CFCB38-8D49-4613-B052-154CDCF25CC5}"/>
              </a:ext>
            </a:extLst>
          </p:cNvPr>
          <p:cNvSpPr>
            <a:spLocks noGrp="1"/>
          </p:cNvSpPr>
          <p:nvPr>
            <p:ph type="body" sz="quarter" idx="10"/>
          </p:nvPr>
        </p:nvSpPr>
        <p:spPr/>
        <p:txBody>
          <a:bodyPr/>
          <a:lstStyle/>
          <a:p>
            <a:pPr marL="0" indent="0">
              <a:buNone/>
            </a:pPr>
            <a:r>
              <a:rPr lang="en-US" sz="2800" dirty="0"/>
              <a:t>Stakeholder focus</a:t>
            </a:r>
          </a:p>
          <a:p>
            <a:r>
              <a:rPr lang="en-US" sz="2400" dirty="0"/>
              <a:t>Decisions made in the interest of stakeholder groups</a:t>
            </a:r>
          </a:p>
          <a:p>
            <a:r>
              <a:rPr lang="en-US" sz="2400" dirty="0"/>
              <a:t>Interests other than profits and losses</a:t>
            </a:r>
          </a:p>
          <a:p>
            <a:r>
              <a:rPr lang="en-US" sz="2400" dirty="0"/>
              <a:t>Ethical business decisions work for the good of all affected parties</a:t>
            </a:r>
          </a:p>
        </p:txBody>
      </p:sp>
      <p:pic>
        <p:nvPicPr>
          <p:cNvPr id="4" name="Picture 3">
            <a:extLst>
              <a:ext uri="{FF2B5EF4-FFF2-40B4-BE49-F238E27FC236}">
                <a16:creationId xmlns:a16="http://schemas.microsoft.com/office/drawing/2014/main" id="{93CF1550-ED1C-4470-A36B-498CE33EB080}"/>
              </a:ext>
            </a:extLst>
          </p:cNvPr>
          <p:cNvPicPr>
            <a:picLocks noChangeAspect="1"/>
          </p:cNvPicPr>
          <p:nvPr/>
        </p:nvPicPr>
        <p:blipFill>
          <a:blip r:embed="rId2"/>
          <a:stretch>
            <a:fillRect/>
          </a:stretch>
        </p:blipFill>
        <p:spPr>
          <a:xfrm>
            <a:off x="5256170" y="2524753"/>
            <a:ext cx="2895851" cy="2560542"/>
          </a:xfrm>
          <a:prstGeom prst="rect">
            <a:avLst/>
          </a:prstGeom>
        </p:spPr>
      </p:pic>
    </p:spTree>
    <p:extLst>
      <p:ext uri="{BB962C8B-B14F-4D97-AF65-F5344CB8AC3E}">
        <p14:creationId xmlns:p14="http://schemas.microsoft.com/office/powerpoint/2010/main" val="406151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00AF-ED90-4551-8BC2-9073AE5AEDDA}"/>
              </a:ext>
            </a:extLst>
          </p:cNvPr>
          <p:cNvSpPr>
            <a:spLocks noGrp="1"/>
          </p:cNvSpPr>
          <p:nvPr>
            <p:ph type="title"/>
          </p:nvPr>
        </p:nvSpPr>
        <p:spPr/>
        <p:txBody>
          <a:bodyPr/>
          <a:lstStyle/>
          <a:p>
            <a:r>
              <a:rPr lang="en-US" dirty="0"/>
              <a:t>Ethical Standards</a:t>
            </a:r>
          </a:p>
        </p:txBody>
      </p:sp>
      <p:sp>
        <p:nvSpPr>
          <p:cNvPr id="3" name="Text Placeholder 2">
            <a:extLst>
              <a:ext uri="{FF2B5EF4-FFF2-40B4-BE49-F238E27FC236}">
                <a16:creationId xmlns:a16="http://schemas.microsoft.com/office/drawing/2014/main" id="{D7CFCB38-8D49-4613-B052-154CDCF25CC5}"/>
              </a:ext>
            </a:extLst>
          </p:cNvPr>
          <p:cNvSpPr>
            <a:spLocks noGrp="1"/>
          </p:cNvSpPr>
          <p:nvPr>
            <p:ph type="body" sz="quarter" idx="10"/>
          </p:nvPr>
        </p:nvSpPr>
        <p:spPr/>
        <p:txBody>
          <a:bodyPr/>
          <a:lstStyle/>
          <a:p>
            <a:pPr marL="0" indent="0">
              <a:buNone/>
            </a:pPr>
            <a:r>
              <a:rPr lang="en-US" sz="2800" dirty="0"/>
              <a:t>Who are Stakeholders?</a:t>
            </a:r>
          </a:p>
          <a:p>
            <a:r>
              <a:rPr lang="en-US" sz="2400" dirty="0"/>
              <a:t>Employees</a:t>
            </a:r>
          </a:p>
          <a:p>
            <a:r>
              <a:rPr lang="en-US" sz="2400" dirty="0"/>
              <a:t>Community residents</a:t>
            </a:r>
          </a:p>
          <a:p>
            <a:r>
              <a:rPr lang="en-US" sz="2400" dirty="0"/>
              <a:t>Vendors</a:t>
            </a:r>
          </a:p>
          <a:p>
            <a:r>
              <a:rPr lang="en-US" sz="2400" dirty="0"/>
              <a:t>Customers</a:t>
            </a:r>
          </a:p>
          <a:p>
            <a:r>
              <a:rPr lang="en-US" sz="2400" dirty="0"/>
              <a:t>Competitors</a:t>
            </a:r>
          </a:p>
          <a:p>
            <a:r>
              <a:rPr lang="en-US" sz="2400" dirty="0"/>
              <a:t>Governmental agencies</a:t>
            </a:r>
          </a:p>
          <a:p>
            <a:r>
              <a:rPr lang="en-US" sz="2400" dirty="0"/>
              <a:t>News media</a:t>
            </a:r>
          </a:p>
        </p:txBody>
      </p:sp>
      <p:pic>
        <p:nvPicPr>
          <p:cNvPr id="4" name="Picture 3">
            <a:extLst>
              <a:ext uri="{FF2B5EF4-FFF2-40B4-BE49-F238E27FC236}">
                <a16:creationId xmlns:a16="http://schemas.microsoft.com/office/drawing/2014/main" id="{93CF1550-ED1C-4470-A36B-498CE33EB080}"/>
              </a:ext>
            </a:extLst>
          </p:cNvPr>
          <p:cNvPicPr>
            <a:picLocks noChangeAspect="1"/>
          </p:cNvPicPr>
          <p:nvPr/>
        </p:nvPicPr>
        <p:blipFill>
          <a:blip r:embed="rId2"/>
          <a:stretch>
            <a:fillRect/>
          </a:stretch>
        </p:blipFill>
        <p:spPr>
          <a:xfrm>
            <a:off x="5256170" y="2524753"/>
            <a:ext cx="2895851" cy="2560542"/>
          </a:xfrm>
          <a:prstGeom prst="rect">
            <a:avLst/>
          </a:prstGeom>
        </p:spPr>
      </p:pic>
    </p:spTree>
    <p:extLst>
      <p:ext uri="{BB962C8B-B14F-4D97-AF65-F5344CB8AC3E}">
        <p14:creationId xmlns:p14="http://schemas.microsoft.com/office/powerpoint/2010/main" val="119422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Who decides ethical behavior?</a:t>
            </a:r>
          </a:p>
          <a:p>
            <a:r>
              <a:rPr lang="en-US" sz="2400" dirty="0"/>
              <a:t>Different people have different beliefs</a:t>
            </a:r>
          </a:p>
          <a:p>
            <a:r>
              <a:rPr lang="en-US" sz="2400" dirty="0"/>
              <a:t>The law tells us what is legal or not</a:t>
            </a:r>
          </a:p>
          <a:p>
            <a:r>
              <a:rPr lang="en-US" sz="2400" dirty="0"/>
              <a:t>Lines between right and wrong are not always clear</a:t>
            </a:r>
          </a:p>
          <a:p>
            <a:r>
              <a:rPr lang="en-US" sz="2400" dirty="0"/>
              <a:t>Principles of ethics can guide decision making when other systems are inadequate</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Ethical Behavior</a:t>
            </a:r>
          </a:p>
        </p:txBody>
      </p:sp>
    </p:spTree>
    <p:extLst>
      <p:ext uri="{BB962C8B-B14F-4D97-AF65-F5344CB8AC3E}">
        <p14:creationId xmlns:p14="http://schemas.microsoft.com/office/powerpoint/2010/main" val="49790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Setting an ethical tone</a:t>
            </a:r>
          </a:p>
          <a:p>
            <a:r>
              <a:rPr lang="en-US" sz="2400" dirty="0"/>
              <a:t>Management’s role is very important</a:t>
            </a:r>
          </a:p>
          <a:p>
            <a:r>
              <a:rPr lang="en-US" sz="2400" dirty="0"/>
              <a:t>Management is responsible for setting standards of acceptable behavior</a:t>
            </a:r>
          </a:p>
          <a:p>
            <a:r>
              <a:rPr lang="en-US" sz="2400" dirty="0"/>
              <a:t>Management is responsible for creating a work environment that encourages and rewards ethical behavior</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Ethical Behavior</a:t>
            </a:r>
          </a:p>
        </p:txBody>
      </p:sp>
    </p:spTree>
    <p:extLst>
      <p:ext uri="{BB962C8B-B14F-4D97-AF65-F5344CB8AC3E}">
        <p14:creationId xmlns:p14="http://schemas.microsoft.com/office/powerpoint/2010/main" val="64304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Setting an ethical tone</a:t>
            </a:r>
          </a:p>
          <a:p>
            <a:r>
              <a:rPr lang="en-US" sz="2400" dirty="0"/>
              <a:t>Leading by example is the first step to creating a culture of ethical behavior</a:t>
            </a:r>
          </a:p>
          <a:p>
            <a:r>
              <a:rPr lang="en-US" sz="2400" dirty="0"/>
              <a:t>Employees are likely to act like management</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Ethical Behavior</a:t>
            </a:r>
          </a:p>
        </p:txBody>
      </p:sp>
    </p:spTree>
    <p:extLst>
      <p:ext uri="{BB962C8B-B14F-4D97-AF65-F5344CB8AC3E}">
        <p14:creationId xmlns:p14="http://schemas.microsoft.com/office/powerpoint/2010/main" val="106053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Setting an ethical tone</a:t>
            </a:r>
          </a:p>
          <a:p>
            <a:r>
              <a:rPr lang="en-US" sz="2400" dirty="0"/>
              <a:t>Leading by example is the first step to creating a culture of ethical behavior</a:t>
            </a:r>
          </a:p>
          <a:p>
            <a:r>
              <a:rPr lang="en-US" sz="2400" dirty="0"/>
              <a:t>Employees are likely to act like management</a:t>
            </a:r>
          </a:p>
          <a:p>
            <a:pPr marL="0" indent="0" algn="ctr">
              <a:buNone/>
            </a:pPr>
            <a:endParaRPr lang="en-US" sz="2400" dirty="0"/>
          </a:p>
          <a:p>
            <a:pPr marL="0" indent="0" algn="ctr">
              <a:buNone/>
            </a:pPr>
            <a:r>
              <a:rPr lang="en-US" sz="2400" dirty="0"/>
              <a:t>If employees see managers behaving ethically,</a:t>
            </a:r>
          </a:p>
          <a:p>
            <a:pPr marL="0" indent="0" algn="ctr">
              <a:buNone/>
            </a:pPr>
            <a:r>
              <a:rPr lang="en-US" sz="2400" dirty="0"/>
              <a:t>they will know the organization</a:t>
            </a:r>
          </a:p>
          <a:p>
            <a:pPr marL="0" indent="0" algn="ctr">
              <a:buNone/>
            </a:pPr>
            <a:r>
              <a:rPr lang="en-US" sz="2400" dirty="0"/>
              <a:t>wants them to behave ethically.</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Ethical Behavior</a:t>
            </a:r>
          </a:p>
        </p:txBody>
      </p:sp>
    </p:spTree>
    <p:extLst>
      <p:ext uri="{BB962C8B-B14F-4D97-AF65-F5344CB8AC3E}">
        <p14:creationId xmlns:p14="http://schemas.microsoft.com/office/powerpoint/2010/main" val="264053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Where you meet your challenges</a:t>
            </a:r>
          </a:p>
          <a:p>
            <a:r>
              <a:rPr lang="en-US" sz="2400" dirty="0"/>
              <a:t>Organizational culture</a:t>
            </a:r>
          </a:p>
          <a:p>
            <a:r>
              <a:rPr lang="en-US" sz="2400" dirty="0"/>
              <a:t>Acceptable standards of behavior</a:t>
            </a:r>
          </a:p>
          <a:p>
            <a:r>
              <a:rPr lang="en-US" sz="2400" dirty="0"/>
              <a:t>Formal and informal policies and procedures</a:t>
            </a:r>
          </a:p>
          <a:p>
            <a:r>
              <a:rPr lang="en-US" sz="2400" dirty="0"/>
              <a:t>Application of formal ethics rules</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Ethics Challenges</a:t>
            </a:r>
          </a:p>
        </p:txBody>
      </p:sp>
    </p:spTree>
    <p:extLst>
      <p:ext uri="{BB962C8B-B14F-4D97-AF65-F5344CB8AC3E}">
        <p14:creationId xmlns:p14="http://schemas.microsoft.com/office/powerpoint/2010/main" val="41214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Where you meet your challenges</a:t>
            </a:r>
          </a:p>
          <a:p>
            <a:r>
              <a:rPr lang="en-US" sz="2400" dirty="0"/>
              <a:t>Agency’s attitude toward employees</a:t>
            </a:r>
          </a:p>
          <a:p>
            <a:r>
              <a:rPr lang="en-US" sz="2400" dirty="0"/>
              <a:t>Managers’ attitude toward employees</a:t>
            </a:r>
          </a:p>
          <a:p>
            <a:r>
              <a:rPr lang="en-US" sz="2400" dirty="0"/>
              <a:t>Employees’ attitudes toward each other</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Ethics Challenges</a:t>
            </a:r>
          </a:p>
        </p:txBody>
      </p:sp>
    </p:spTree>
    <p:extLst>
      <p:ext uri="{BB962C8B-B14F-4D97-AF65-F5344CB8AC3E}">
        <p14:creationId xmlns:p14="http://schemas.microsoft.com/office/powerpoint/2010/main" val="194946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Where you meet your challenges</a:t>
            </a:r>
          </a:p>
          <a:p>
            <a:r>
              <a:rPr lang="en-US" sz="2400" dirty="0"/>
              <a:t>How employees are selected for hiring or promotion</a:t>
            </a:r>
          </a:p>
          <a:p>
            <a:r>
              <a:rPr lang="en-US" sz="2400" dirty="0"/>
              <a:t>How vendors are selected</a:t>
            </a:r>
          </a:p>
          <a:p>
            <a:r>
              <a:rPr lang="en-US" sz="2400" dirty="0"/>
              <a:t>How customers are treated</a:t>
            </a:r>
          </a:p>
          <a:p>
            <a:r>
              <a:rPr lang="en-US" sz="2400" dirty="0"/>
              <a:t>How we answer questions from the public</a:t>
            </a:r>
          </a:p>
          <a:p>
            <a:r>
              <a:rPr lang="en-US" sz="2400" dirty="0"/>
              <a:t>How we respond to critics</a:t>
            </a:r>
          </a:p>
          <a:p>
            <a:r>
              <a:rPr lang="en-US" sz="2400" dirty="0"/>
              <a:t>How we avoid conflicts of interest</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Ethics Challenges</a:t>
            </a:r>
          </a:p>
        </p:txBody>
      </p:sp>
    </p:spTree>
    <p:extLst>
      <p:ext uri="{BB962C8B-B14F-4D97-AF65-F5344CB8AC3E}">
        <p14:creationId xmlns:p14="http://schemas.microsoft.com/office/powerpoint/2010/main" val="391334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Tools to shape ethical behavior</a:t>
            </a:r>
          </a:p>
          <a:p>
            <a:r>
              <a:rPr lang="en-US" sz="2400" dirty="0"/>
              <a:t>System for recognizing and rewarding ethical behavior</a:t>
            </a:r>
          </a:p>
          <a:p>
            <a:r>
              <a:rPr lang="en-US" sz="2400" dirty="0"/>
              <a:t>Laws and regulations</a:t>
            </a:r>
          </a:p>
          <a:p>
            <a:r>
              <a:rPr lang="en-US" sz="2400" dirty="0"/>
              <a:t>Decision making processes</a:t>
            </a:r>
          </a:p>
          <a:p>
            <a:r>
              <a:rPr lang="en-US" sz="2400" dirty="0"/>
              <a:t>Attitudes and behaviors of leaders</a:t>
            </a:r>
          </a:p>
          <a:p>
            <a:r>
              <a:rPr lang="en-US" sz="2400" dirty="0"/>
              <a:t>Emphasis on professionalism and integrity</a:t>
            </a:r>
          </a:p>
          <a:p>
            <a:pPr marL="0" indent="0">
              <a:buNone/>
            </a:pPr>
            <a:endParaRPr lang="en-US" sz="2400" dirty="0"/>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Ethics Challenges</a:t>
            </a:r>
          </a:p>
        </p:txBody>
      </p:sp>
    </p:spTree>
    <p:extLst>
      <p:ext uri="{BB962C8B-B14F-4D97-AF65-F5344CB8AC3E}">
        <p14:creationId xmlns:p14="http://schemas.microsoft.com/office/powerpoint/2010/main" val="312150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sz="2800" dirty="0"/>
              <a:t>Learning objectives</a:t>
            </a:r>
          </a:p>
          <a:p>
            <a:r>
              <a:rPr lang="en-US" sz="2800" dirty="0"/>
              <a:t>Define ethics</a:t>
            </a:r>
          </a:p>
          <a:p>
            <a:r>
              <a:rPr lang="en-US" sz="2800" dirty="0"/>
              <a:t>Understanding ethical behavior</a:t>
            </a:r>
          </a:p>
          <a:p>
            <a:r>
              <a:rPr lang="en-US" sz="2800" dirty="0"/>
              <a:t>Setting an ethical tone</a:t>
            </a:r>
          </a:p>
          <a:p>
            <a:r>
              <a:rPr lang="en-US" sz="2800" dirty="0"/>
              <a:t>Challenges</a:t>
            </a:r>
          </a:p>
          <a:p>
            <a:r>
              <a:rPr lang="en-US" sz="2800" dirty="0"/>
              <a:t>Standards of behavior</a:t>
            </a:r>
          </a:p>
        </p:txBody>
      </p:sp>
      <p:sp>
        <p:nvSpPr>
          <p:cNvPr id="3" name="Title 2"/>
          <p:cNvSpPr>
            <a:spLocks noGrp="1"/>
          </p:cNvSpPr>
          <p:nvPr>
            <p:ph type="title"/>
          </p:nvPr>
        </p:nvSpPr>
        <p:spPr/>
        <p:txBody>
          <a:bodyPr/>
          <a:lstStyle/>
          <a:p>
            <a:r>
              <a:rPr lang="en-US" dirty="0"/>
              <a:t>What is Ethical Behavior?</a:t>
            </a:r>
          </a:p>
        </p:txBody>
      </p:sp>
    </p:spTree>
    <p:extLst>
      <p:ext uri="{BB962C8B-B14F-4D97-AF65-F5344CB8AC3E}">
        <p14:creationId xmlns:p14="http://schemas.microsoft.com/office/powerpoint/2010/main" val="376372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35020-36E9-4667-B0D8-5B910829EDBA}"/>
              </a:ext>
            </a:extLst>
          </p:cNvPr>
          <p:cNvPicPr>
            <a:picLocks noChangeAspect="1"/>
          </p:cNvPicPr>
          <p:nvPr/>
        </p:nvPicPr>
        <p:blipFill>
          <a:blip r:embed="rId2"/>
          <a:stretch>
            <a:fillRect/>
          </a:stretch>
        </p:blipFill>
        <p:spPr>
          <a:xfrm>
            <a:off x="0" y="590550"/>
            <a:ext cx="9144000" cy="5676900"/>
          </a:xfrm>
          <a:prstGeom prst="rect">
            <a:avLst/>
          </a:prstGeom>
        </p:spPr>
      </p:pic>
    </p:spTree>
    <p:extLst>
      <p:ext uri="{BB962C8B-B14F-4D97-AF65-F5344CB8AC3E}">
        <p14:creationId xmlns:p14="http://schemas.microsoft.com/office/powerpoint/2010/main" val="185687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Standards of Conduct and Ethical Behavior</a:t>
            </a:r>
          </a:p>
        </p:txBody>
      </p:sp>
    </p:spTree>
    <p:extLst>
      <p:ext uri="{BB962C8B-B14F-4D97-AF65-F5344CB8AC3E}">
        <p14:creationId xmlns:p14="http://schemas.microsoft.com/office/powerpoint/2010/main" val="322116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Conflict of Interest</a:t>
            </a:r>
          </a:p>
          <a:p>
            <a:r>
              <a:rPr lang="en-US" sz="2400" dirty="0"/>
              <a:t>Personal and organizational conflicts</a:t>
            </a:r>
          </a:p>
          <a:p>
            <a:r>
              <a:rPr lang="en-US" sz="2400" dirty="0"/>
              <a:t>Disclosure and reporting requirements</a:t>
            </a:r>
          </a:p>
          <a:p>
            <a:r>
              <a:rPr lang="en-US" sz="2400" dirty="0"/>
              <a:t>Training requirements</a:t>
            </a:r>
          </a:p>
          <a:p>
            <a:pPr marL="0" indent="0">
              <a:buNone/>
            </a:pPr>
            <a:endParaRPr lang="en-US" sz="2400" dirty="0"/>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Common Standards</a:t>
            </a:r>
          </a:p>
        </p:txBody>
      </p:sp>
    </p:spTree>
    <p:extLst>
      <p:ext uri="{BB962C8B-B14F-4D97-AF65-F5344CB8AC3E}">
        <p14:creationId xmlns:p14="http://schemas.microsoft.com/office/powerpoint/2010/main" val="388021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800" dirty="0"/>
              <a:t>Unethical conduct prohibited</a:t>
            </a:r>
          </a:p>
          <a:p>
            <a:r>
              <a:rPr lang="en-US" sz="2400" dirty="0"/>
              <a:t>Improper influence or use of information</a:t>
            </a:r>
          </a:p>
          <a:p>
            <a:r>
              <a:rPr lang="en-US" sz="2400" dirty="0"/>
              <a:t>Acceptance of gratuity prohibited</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Common Standards</a:t>
            </a:r>
          </a:p>
        </p:txBody>
      </p:sp>
    </p:spTree>
    <p:extLst>
      <p:ext uri="{BB962C8B-B14F-4D97-AF65-F5344CB8AC3E}">
        <p14:creationId xmlns:p14="http://schemas.microsoft.com/office/powerpoint/2010/main" val="260738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pPr marL="0" indent="0">
              <a:buNone/>
            </a:pPr>
            <a:r>
              <a:rPr lang="en-US" sz="2400" dirty="0"/>
              <a:t>Stewardship and public trust</a:t>
            </a:r>
          </a:p>
          <a:p>
            <a:pPr marL="0" indent="0">
              <a:buNone/>
            </a:pPr>
            <a:r>
              <a:rPr lang="en-US" sz="2400" dirty="0"/>
              <a:t>Post-employment and representation</a:t>
            </a:r>
          </a:p>
          <a:p>
            <a:pPr marL="0" indent="0">
              <a:buNone/>
            </a:pPr>
            <a:r>
              <a:rPr lang="en-US" sz="2400" dirty="0"/>
              <a:t>Participation in political activities</a:t>
            </a:r>
          </a:p>
          <a:p>
            <a:pPr marL="0" indent="0">
              <a:buNone/>
            </a:pPr>
            <a:r>
              <a:rPr lang="en-US" sz="2400" dirty="0"/>
              <a:t>Solicitations and distribution of literature</a:t>
            </a:r>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Common Standards</a:t>
            </a:r>
          </a:p>
        </p:txBody>
      </p:sp>
    </p:spTree>
    <p:extLst>
      <p:ext uri="{BB962C8B-B14F-4D97-AF65-F5344CB8AC3E}">
        <p14:creationId xmlns:p14="http://schemas.microsoft.com/office/powerpoint/2010/main" val="414374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4C88C-C611-48AC-83FC-25C4ED76978D}"/>
              </a:ext>
            </a:extLst>
          </p:cNvPr>
          <p:cNvSpPr>
            <a:spLocks noGrp="1"/>
          </p:cNvSpPr>
          <p:nvPr>
            <p:ph sz="quarter" idx="10"/>
          </p:nvPr>
        </p:nvSpPr>
        <p:spPr/>
        <p:txBody>
          <a:bodyPr/>
          <a:lstStyle/>
          <a:p>
            <a:r>
              <a:rPr lang="en-US" sz="2800" dirty="0"/>
              <a:t>Senior Management</a:t>
            </a:r>
          </a:p>
          <a:p>
            <a:r>
              <a:rPr lang="en-US" sz="2800" dirty="0"/>
              <a:t>Internal Audit</a:t>
            </a:r>
          </a:p>
          <a:p>
            <a:r>
              <a:rPr lang="en-US" sz="2800" dirty="0"/>
              <a:t>Office of Diversity and EEO</a:t>
            </a:r>
          </a:p>
          <a:p>
            <a:r>
              <a:rPr lang="en-US" sz="2800" dirty="0"/>
              <a:t>Legal Department</a:t>
            </a:r>
            <a:endParaRPr lang="en-US" sz="2400" dirty="0"/>
          </a:p>
        </p:txBody>
      </p:sp>
      <p:sp>
        <p:nvSpPr>
          <p:cNvPr id="3" name="Title 2">
            <a:extLst>
              <a:ext uri="{FF2B5EF4-FFF2-40B4-BE49-F238E27FC236}">
                <a16:creationId xmlns:a16="http://schemas.microsoft.com/office/drawing/2014/main" id="{911B20D1-69B6-4BA2-83BF-AD454F50DAA7}"/>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96501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1AC77C-D647-A046-87BB-F005665A7C23}" type="slidenum">
              <a:rPr lang="en-US" smtClean="0"/>
              <a:t>25</a:t>
            </a:fld>
            <a:endParaRPr lang="en-US" dirty="0"/>
          </a:p>
        </p:txBody>
      </p:sp>
    </p:spTree>
    <p:extLst>
      <p:ext uri="{BB962C8B-B14F-4D97-AF65-F5344CB8AC3E}">
        <p14:creationId xmlns:p14="http://schemas.microsoft.com/office/powerpoint/2010/main" val="260090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54F08B-A440-4A80-BDC9-5D66D404E3E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84330" y="1760538"/>
            <a:ext cx="7443602" cy="4189412"/>
          </a:xfrm>
        </p:spPr>
      </p:pic>
      <p:sp>
        <p:nvSpPr>
          <p:cNvPr id="3" name="Title 2">
            <a:extLst>
              <a:ext uri="{FF2B5EF4-FFF2-40B4-BE49-F238E27FC236}">
                <a16:creationId xmlns:a16="http://schemas.microsoft.com/office/drawing/2014/main" id="{F23D6EA1-7AD4-44D9-B3CB-1322CC56367F}"/>
              </a:ext>
            </a:extLst>
          </p:cNvPr>
          <p:cNvSpPr>
            <a:spLocks noGrp="1"/>
          </p:cNvSpPr>
          <p:nvPr>
            <p:ph type="title"/>
          </p:nvPr>
        </p:nvSpPr>
        <p:spPr/>
        <p:txBody>
          <a:bodyPr/>
          <a:lstStyle/>
          <a:p>
            <a:r>
              <a:rPr lang="en-US" sz="2400" dirty="0">
                <a:latin typeface="Calibri" panose="020F0502020204030204" pitchFamily="34" charset="0"/>
                <a:cs typeface="Calibri" panose="020F0502020204030204" pitchFamily="34" charset="0"/>
              </a:rPr>
              <a:t>Georges de La Tour</a:t>
            </a:r>
            <a:br>
              <a:rPr lang="en-US" sz="2400" b="0" dirty="0">
                <a:latin typeface="Calibri" panose="020F0502020204030204" pitchFamily="34" charset="0"/>
                <a:cs typeface="Calibri" panose="020F0502020204030204" pitchFamily="34" charset="0"/>
              </a:rPr>
            </a:br>
            <a:r>
              <a:rPr lang="en-US" sz="2400" b="0" i="1" dirty="0">
                <a:latin typeface="Calibri" panose="020F0502020204030204" pitchFamily="34" charset="0"/>
                <a:cs typeface="Calibri" panose="020F0502020204030204" pitchFamily="34" charset="0"/>
              </a:rPr>
              <a:t>The Cheat with the Ace of Clubs, </a:t>
            </a:r>
            <a:r>
              <a:rPr lang="en-US" sz="2400" b="0" dirty="0">
                <a:latin typeface="Calibri" panose="020F0502020204030204" pitchFamily="34" charset="0"/>
                <a:cs typeface="Calibri" panose="020F0502020204030204" pitchFamily="34" charset="0"/>
              </a:rPr>
              <a:t>c. 1630-34</a:t>
            </a:r>
            <a:br>
              <a:rPr lang="en-US" sz="2400" b="0" dirty="0">
                <a:latin typeface="Calibri" panose="020F0502020204030204" pitchFamily="34" charset="0"/>
                <a:cs typeface="Calibri" panose="020F0502020204030204" pitchFamily="34" charset="0"/>
              </a:rPr>
            </a:br>
            <a:r>
              <a:rPr lang="en-US" sz="2000" b="0" dirty="0">
                <a:latin typeface="Calibri" panose="020F0502020204030204" pitchFamily="34" charset="0"/>
                <a:cs typeface="Calibri" panose="020F0502020204030204" pitchFamily="34" charset="0"/>
              </a:rPr>
              <a:t>Kimbell Art Museum Collection, Fort Worth, TX</a:t>
            </a:r>
          </a:p>
        </p:txBody>
      </p:sp>
    </p:spTree>
    <p:extLst>
      <p:ext uri="{BB962C8B-B14F-4D97-AF65-F5344CB8AC3E}">
        <p14:creationId xmlns:p14="http://schemas.microsoft.com/office/powerpoint/2010/main" val="40005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D6EA1-7AD4-44D9-B3CB-1322CC56367F}"/>
              </a:ext>
            </a:extLst>
          </p:cNvPr>
          <p:cNvSpPr>
            <a:spLocks noGrp="1"/>
          </p:cNvSpPr>
          <p:nvPr>
            <p:ph type="title"/>
          </p:nvPr>
        </p:nvSpPr>
        <p:spPr/>
        <p:txBody>
          <a:bodyPr/>
          <a:lstStyle/>
          <a:p>
            <a:r>
              <a:rPr lang="en-US" sz="2400" dirty="0">
                <a:latin typeface="Calibri" panose="020F0502020204030204" pitchFamily="34" charset="0"/>
                <a:cs typeface="Calibri" panose="020F0502020204030204" pitchFamily="34" charset="0"/>
              </a:rPr>
              <a:t>Georges de La Tour</a:t>
            </a:r>
            <a:br>
              <a:rPr lang="en-US" sz="2400" b="0" dirty="0">
                <a:latin typeface="Calibri" panose="020F0502020204030204" pitchFamily="34" charset="0"/>
                <a:cs typeface="Calibri" panose="020F0502020204030204" pitchFamily="34" charset="0"/>
              </a:rPr>
            </a:br>
            <a:r>
              <a:rPr lang="en-US" sz="2400" b="0" i="1" dirty="0">
                <a:latin typeface="Calibri" panose="020F0502020204030204" pitchFamily="34" charset="0"/>
                <a:cs typeface="Calibri" panose="020F0502020204030204" pitchFamily="34" charset="0"/>
              </a:rPr>
              <a:t>The Cheat with the Ace of Clubs, </a:t>
            </a:r>
            <a:r>
              <a:rPr lang="en-US" sz="2400" b="0" dirty="0">
                <a:latin typeface="Calibri" panose="020F0502020204030204" pitchFamily="34" charset="0"/>
                <a:cs typeface="Calibri" panose="020F0502020204030204" pitchFamily="34" charset="0"/>
              </a:rPr>
              <a:t>c. 1635-38</a:t>
            </a:r>
            <a:br>
              <a:rPr lang="en-US" sz="2400" b="0" dirty="0">
                <a:latin typeface="Calibri" panose="020F0502020204030204" pitchFamily="34" charset="0"/>
                <a:cs typeface="Calibri" panose="020F0502020204030204" pitchFamily="34" charset="0"/>
              </a:rPr>
            </a:br>
            <a:r>
              <a:rPr lang="en-US" sz="2000" b="0" dirty="0">
                <a:latin typeface="Calibri" panose="020F0502020204030204" pitchFamily="34" charset="0"/>
                <a:cs typeface="Calibri" panose="020F0502020204030204" pitchFamily="34" charset="0"/>
              </a:rPr>
              <a:t>The Louvre Museum, Paris</a:t>
            </a:r>
          </a:p>
        </p:txBody>
      </p:sp>
      <p:pic>
        <p:nvPicPr>
          <p:cNvPr id="6" name="Content Placeholder 5">
            <a:extLst>
              <a:ext uri="{FF2B5EF4-FFF2-40B4-BE49-F238E27FC236}">
                <a16:creationId xmlns:a16="http://schemas.microsoft.com/office/drawing/2014/main" id="{D4E443B3-784B-4F50-86D5-6B6659615975}"/>
              </a:ext>
            </a:extLst>
          </p:cNvPr>
          <p:cNvPicPr>
            <a:picLocks noGrp="1" noChangeAspect="1"/>
          </p:cNvPicPr>
          <p:nvPr>
            <p:ph sz="quarter" idx="10"/>
          </p:nvPr>
        </p:nvPicPr>
        <p:blipFill>
          <a:blip r:embed="rId2"/>
          <a:stretch>
            <a:fillRect/>
          </a:stretch>
        </p:blipFill>
        <p:spPr>
          <a:xfrm>
            <a:off x="1573362" y="1760538"/>
            <a:ext cx="6065539" cy="4189412"/>
          </a:xfrm>
          <a:prstGeom prst="rect">
            <a:avLst/>
          </a:prstGeom>
        </p:spPr>
      </p:pic>
    </p:spTree>
    <p:extLst>
      <p:ext uri="{BB962C8B-B14F-4D97-AF65-F5344CB8AC3E}">
        <p14:creationId xmlns:p14="http://schemas.microsoft.com/office/powerpoint/2010/main" val="1833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0FE44-4CE8-455F-B8BF-3489699146BC}"/>
              </a:ext>
            </a:extLst>
          </p:cNvPr>
          <p:cNvSpPr>
            <a:spLocks noGrp="1"/>
          </p:cNvSpPr>
          <p:nvPr>
            <p:ph sz="quarter" idx="10"/>
          </p:nvPr>
        </p:nvSpPr>
        <p:spPr/>
        <p:txBody>
          <a:bodyPr/>
          <a:lstStyle/>
          <a:p>
            <a:pPr marL="0" indent="0">
              <a:buNone/>
            </a:pPr>
            <a:r>
              <a:rPr lang="en-US" sz="2800" dirty="0"/>
              <a:t>“Ethics” is the discipline of dealing with:</a:t>
            </a:r>
          </a:p>
          <a:p>
            <a:r>
              <a:rPr lang="en-US" sz="2400" dirty="0"/>
              <a:t>What is good and bad</a:t>
            </a:r>
          </a:p>
          <a:p>
            <a:r>
              <a:rPr lang="en-US" sz="2400" dirty="0"/>
              <a:t>Moral duty and obligation</a:t>
            </a:r>
          </a:p>
          <a:p>
            <a:pPr marL="0" indent="0">
              <a:buNone/>
            </a:pPr>
            <a:r>
              <a:rPr lang="en-US" sz="2800" dirty="0"/>
              <a:t>“Ethics” is:</a:t>
            </a:r>
          </a:p>
          <a:p>
            <a:r>
              <a:rPr lang="en-US" sz="2400" dirty="0"/>
              <a:t>A set of moral principles</a:t>
            </a:r>
          </a:p>
          <a:p>
            <a:r>
              <a:rPr lang="en-US" sz="2400" dirty="0"/>
              <a:t>A theory or system of moral values</a:t>
            </a:r>
          </a:p>
          <a:p>
            <a:pPr marL="0" indent="0">
              <a:buNone/>
            </a:pPr>
            <a:r>
              <a:rPr lang="en-US" sz="2800" dirty="0"/>
              <a:t>“Ethics” govern conduct of an individual or group:</a:t>
            </a:r>
          </a:p>
          <a:p>
            <a:r>
              <a:rPr lang="en-US" sz="2400" dirty="0"/>
              <a:t>A guiding philosophy</a:t>
            </a:r>
          </a:p>
          <a:p>
            <a:r>
              <a:rPr lang="en-US" sz="2400" dirty="0"/>
              <a:t>A consciousness of moral importance</a:t>
            </a:r>
          </a:p>
        </p:txBody>
      </p:sp>
      <p:sp>
        <p:nvSpPr>
          <p:cNvPr id="3" name="Title 2">
            <a:extLst>
              <a:ext uri="{FF2B5EF4-FFF2-40B4-BE49-F238E27FC236}">
                <a16:creationId xmlns:a16="http://schemas.microsoft.com/office/drawing/2014/main" id="{A7A5686C-5EB1-4505-8DD1-05395B624263}"/>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46329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33C6D4-745D-4E49-A700-364155AC474E}"/>
              </a:ext>
            </a:extLst>
          </p:cNvPr>
          <p:cNvSpPr>
            <a:spLocks noGrp="1"/>
          </p:cNvSpPr>
          <p:nvPr>
            <p:ph sz="quarter" idx="10"/>
          </p:nvPr>
        </p:nvSpPr>
        <p:spPr/>
        <p:txBody>
          <a:bodyPr/>
          <a:lstStyle/>
          <a:p>
            <a:pPr marL="0" indent="0" algn="ctr">
              <a:buNone/>
            </a:pPr>
            <a:r>
              <a:rPr lang="en-US" sz="2800" dirty="0"/>
              <a:t>Everyone knows right from wrong.</a:t>
            </a:r>
          </a:p>
          <a:p>
            <a:pPr marL="0" indent="0" algn="ctr">
              <a:buNone/>
            </a:pPr>
            <a:endParaRPr lang="en-US" sz="2800" dirty="0"/>
          </a:p>
          <a:p>
            <a:pPr marL="0" indent="0" algn="ctr">
              <a:buNone/>
            </a:pPr>
            <a:r>
              <a:rPr lang="en-US" sz="4800" b="1" dirty="0"/>
              <a:t>Right?</a:t>
            </a:r>
          </a:p>
        </p:txBody>
      </p:sp>
      <p:sp>
        <p:nvSpPr>
          <p:cNvPr id="3" name="Title 2">
            <a:extLst>
              <a:ext uri="{FF2B5EF4-FFF2-40B4-BE49-F238E27FC236}">
                <a16:creationId xmlns:a16="http://schemas.microsoft.com/office/drawing/2014/main" id="{3A6FF726-54A3-4582-8FA8-970114A97C45}"/>
              </a:ext>
            </a:extLst>
          </p:cNvPr>
          <p:cNvSpPr>
            <a:spLocks noGrp="1"/>
          </p:cNvSpPr>
          <p:nvPr>
            <p:ph type="title"/>
          </p:nvPr>
        </p:nvSpPr>
        <p:spPr/>
        <p:txBody>
          <a:bodyPr/>
          <a:lstStyle/>
          <a:p>
            <a:r>
              <a:rPr lang="en-US" dirty="0"/>
              <a:t>Right or Wrong</a:t>
            </a:r>
          </a:p>
        </p:txBody>
      </p:sp>
    </p:spTree>
    <p:extLst>
      <p:ext uri="{BB962C8B-B14F-4D97-AF65-F5344CB8AC3E}">
        <p14:creationId xmlns:p14="http://schemas.microsoft.com/office/powerpoint/2010/main" val="138827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33C6D4-745D-4E49-A700-364155AC474E}"/>
              </a:ext>
            </a:extLst>
          </p:cNvPr>
          <p:cNvSpPr>
            <a:spLocks noGrp="1"/>
          </p:cNvSpPr>
          <p:nvPr>
            <p:ph sz="quarter" idx="10"/>
          </p:nvPr>
        </p:nvSpPr>
        <p:spPr/>
        <p:txBody>
          <a:bodyPr/>
          <a:lstStyle/>
          <a:p>
            <a:pPr marL="0" indent="0" algn="ctr">
              <a:buNone/>
            </a:pPr>
            <a:r>
              <a:rPr lang="en-US" sz="2800" dirty="0"/>
              <a:t>Everyone knows right from wrong.</a:t>
            </a:r>
          </a:p>
          <a:p>
            <a:pPr marL="0" indent="0" algn="ctr">
              <a:buNone/>
            </a:pPr>
            <a:endParaRPr lang="en-US" sz="2800" dirty="0"/>
          </a:p>
          <a:p>
            <a:pPr marL="0" indent="0" algn="ctr">
              <a:buNone/>
            </a:pPr>
            <a:r>
              <a:rPr lang="en-US" sz="4800" b="1" dirty="0">
                <a:solidFill>
                  <a:srgbClr val="FF0000"/>
                </a:solidFill>
              </a:rPr>
              <a:t>Wrong!</a:t>
            </a:r>
          </a:p>
          <a:p>
            <a:pPr marL="0" indent="0" algn="ctr">
              <a:buNone/>
            </a:pPr>
            <a:endParaRPr lang="en-US" sz="2800" b="1" dirty="0">
              <a:solidFill>
                <a:srgbClr val="FF0000"/>
              </a:solidFill>
            </a:endParaRPr>
          </a:p>
          <a:p>
            <a:pPr marL="0" indent="0" algn="ctr">
              <a:buNone/>
            </a:pPr>
            <a:r>
              <a:rPr lang="en-US" sz="2800" dirty="0"/>
              <a:t>People disagree about</a:t>
            </a:r>
          </a:p>
          <a:p>
            <a:pPr marL="0" indent="0" algn="ctr">
              <a:buNone/>
            </a:pPr>
            <a:r>
              <a:rPr lang="en-US" sz="2800" dirty="0"/>
              <a:t>the definition of right and wrong</a:t>
            </a:r>
          </a:p>
          <a:p>
            <a:pPr marL="0" indent="0" algn="ctr">
              <a:buNone/>
            </a:pPr>
            <a:r>
              <a:rPr lang="en-US" sz="2800" dirty="0"/>
              <a:t>all the time.</a:t>
            </a:r>
          </a:p>
        </p:txBody>
      </p:sp>
      <p:sp>
        <p:nvSpPr>
          <p:cNvPr id="3" name="Title 2">
            <a:extLst>
              <a:ext uri="{FF2B5EF4-FFF2-40B4-BE49-F238E27FC236}">
                <a16:creationId xmlns:a16="http://schemas.microsoft.com/office/drawing/2014/main" id="{3A6FF726-54A3-4582-8FA8-970114A97C45}"/>
              </a:ext>
            </a:extLst>
          </p:cNvPr>
          <p:cNvSpPr>
            <a:spLocks noGrp="1"/>
          </p:cNvSpPr>
          <p:nvPr>
            <p:ph type="title"/>
          </p:nvPr>
        </p:nvSpPr>
        <p:spPr/>
        <p:txBody>
          <a:bodyPr/>
          <a:lstStyle/>
          <a:p>
            <a:r>
              <a:rPr lang="en-US" dirty="0"/>
              <a:t>Right or Wrong</a:t>
            </a:r>
          </a:p>
        </p:txBody>
      </p:sp>
    </p:spTree>
    <p:extLst>
      <p:ext uri="{BB962C8B-B14F-4D97-AF65-F5344CB8AC3E}">
        <p14:creationId xmlns:p14="http://schemas.microsoft.com/office/powerpoint/2010/main" val="59588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C91B9-13EC-4337-B7E7-FFC684F25FC8}"/>
              </a:ext>
            </a:extLst>
          </p:cNvPr>
          <p:cNvSpPr>
            <a:spLocks noGrp="1"/>
          </p:cNvSpPr>
          <p:nvPr>
            <p:ph sz="quarter" idx="10"/>
          </p:nvPr>
        </p:nvSpPr>
        <p:spPr/>
        <p:txBody>
          <a:bodyPr/>
          <a:lstStyle/>
          <a:p>
            <a:pPr marL="0" indent="0" algn="ctr">
              <a:buNone/>
            </a:pPr>
            <a:endParaRPr lang="en-US" sz="2800" dirty="0"/>
          </a:p>
          <a:p>
            <a:pPr marL="0" indent="0" algn="ctr">
              <a:buNone/>
            </a:pPr>
            <a:r>
              <a:rPr lang="en-US" sz="2800" dirty="0"/>
              <a:t>Ethical behavior is more</a:t>
            </a:r>
          </a:p>
          <a:p>
            <a:pPr marL="0" indent="0" algn="ctr">
              <a:buNone/>
            </a:pPr>
            <a:r>
              <a:rPr lang="en-US" sz="2800" dirty="0"/>
              <a:t>than knowing the difference between</a:t>
            </a:r>
          </a:p>
          <a:p>
            <a:pPr marL="0" indent="0" algn="ctr">
              <a:buNone/>
            </a:pPr>
            <a:r>
              <a:rPr lang="en-US" sz="2800" dirty="0"/>
              <a:t>right and wrong.</a:t>
            </a:r>
          </a:p>
        </p:txBody>
      </p:sp>
      <p:sp>
        <p:nvSpPr>
          <p:cNvPr id="3" name="Title 2">
            <a:extLst>
              <a:ext uri="{FF2B5EF4-FFF2-40B4-BE49-F238E27FC236}">
                <a16:creationId xmlns:a16="http://schemas.microsoft.com/office/drawing/2014/main" id="{F1374056-691F-4160-BE8E-EC661A45CE6A}"/>
              </a:ext>
            </a:extLst>
          </p:cNvPr>
          <p:cNvSpPr>
            <a:spLocks noGrp="1"/>
          </p:cNvSpPr>
          <p:nvPr>
            <p:ph type="title"/>
          </p:nvPr>
        </p:nvSpPr>
        <p:spPr/>
        <p:txBody>
          <a:bodyPr/>
          <a:lstStyle/>
          <a:p>
            <a:r>
              <a:rPr lang="en-US" dirty="0"/>
              <a:t>Right or Wrong</a:t>
            </a:r>
          </a:p>
        </p:txBody>
      </p:sp>
    </p:spTree>
    <p:extLst>
      <p:ext uri="{BB962C8B-B14F-4D97-AF65-F5344CB8AC3E}">
        <p14:creationId xmlns:p14="http://schemas.microsoft.com/office/powerpoint/2010/main" val="273872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73A38-01E7-4277-923A-E716EB6B18C9}"/>
              </a:ext>
            </a:extLst>
          </p:cNvPr>
          <p:cNvSpPr>
            <a:spLocks noGrp="1"/>
          </p:cNvSpPr>
          <p:nvPr>
            <p:ph sz="quarter" idx="10"/>
          </p:nvPr>
        </p:nvSpPr>
        <p:spPr/>
        <p:txBody>
          <a:bodyPr/>
          <a:lstStyle/>
          <a:p>
            <a:pPr marL="0" indent="0">
              <a:buNone/>
            </a:pPr>
            <a:r>
              <a:rPr lang="en-US" sz="2800" dirty="0"/>
              <a:t>The rules of your organization</a:t>
            </a:r>
          </a:p>
          <a:p>
            <a:r>
              <a:rPr lang="en-US" sz="2400" dirty="0"/>
              <a:t>Written and unwritten principles and values that govern decisions and actions within an organization</a:t>
            </a:r>
          </a:p>
          <a:p>
            <a:r>
              <a:rPr lang="en-US" sz="2400" dirty="0"/>
              <a:t>Organizational culture sets standards for good decision making and individual behavior</a:t>
            </a:r>
          </a:p>
        </p:txBody>
      </p:sp>
      <p:sp>
        <p:nvSpPr>
          <p:cNvPr id="3" name="Title 2">
            <a:extLst>
              <a:ext uri="{FF2B5EF4-FFF2-40B4-BE49-F238E27FC236}">
                <a16:creationId xmlns:a16="http://schemas.microsoft.com/office/drawing/2014/main" id="{F73BAAF5-13FE-4C02-8527-165CC3BCE059}"/>
              </a:ext>
            </a:extLst>
          </p:cNvPr>
          <p:cNvSpPr>
            <a:spLocks noGrp="1"/>
          </p:cNvSpPr>
          <p:nvPr>
            <p:ph type="title"/>
          </p:nvPr>
        </p:nvSpPr>
        <p:spPr/>
        <p:txBody>
          <a:bodyPr/>
          <a:lstStyle/>
          <a:p>
            <a:r>
              <a:rPr lang="en-US" dirty="0"/>
              <a:t>Ethical Standards</a:t>
            </a:r>
          </a:p>
        </p:txBody>
      </p:sp>
    </p:spTree>
    <p:extLst>
      <p:ext uri="{BB962C8B-B14F-4D97-AF65-F5344CB8AC3E}">
        <p14:creationId xmlns:p14="http://schemas.microsoft.com/office/powerpoint/2010/main" val="401351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2BE8BD-129B-4CF9-BEBA-61CC2B89DD68}"/>
              </a:ext>
            </a:extLst>
          </p:cNvPr>
          <p:cNvSpPr>
            <a:spLocks noGrp="1"/>
          </p:cNvSpPr>
          <p:nvPr>
            <p:ph sz="quarter" idx="10"/>
          </p:nvPr>
        </p:nvSpPr>
        <p:spPr/>
        <p:txBody>
          <a:bodyPr/>
          <a:lstStyle/>
          <a:p>
            <a:pPr marL="0" indent="0">
              <a:buNone/>
            </a:pPr>
            <a:r>
              <a:rPr lang="en-US" sz="2800" dirty="0"/>
              <a:t>Two ways an organization can approach ethical behavior</a:t>
            </a:r>
          </a:p>
          <a:p>
            <a:r>
              <a:rPr lang="en-US" sz="2400" dirty="0"/>
              <a:t>Shareholder focus</a:t>
            </a:r>
          </a:p>
          <a:p>
            <a:r>
              <a:rPr lang="en-US" sz="2400" dirty="0"/>
              <a:t>Stakeholder focus</a:t>
            </a:r>
            <a:endParaRPr lang="en-US" sz="2800" dirty="0"/>
          </a:p>
        </p:txBody>
      </p:sp>
      <p:sp>
        <p:nvSpPr>
          <p:cNvPr id="3" name="Title 2">
            <a:extLst>
              <a:ext uri="{FF2B5EF4-FFF2-40B4-BE49-F238E27FC236}">
                <a16:creationId xmlns:a16="http://schemas.microsoft.com/office/drawing/2014/main" id="{12D02FA5-6A2F-4478-9F65-5644A61F5414}"/>
              </a:ext>
            </a:extLst>
          </p:cNvPr>
          <p:cNvSpPr>
            <a:spLocks noGrp="1"/>
          </p:cNvSpPr>
          <p:nvPr>
            <p:ph type="title"/>
          </p:nvPr>
        </p:nvSpPr>
        <p:spPr/>
        <p:txBody>
          <a:bodyPr/>
          <a:lstStyle/>
          <a:p>
            <a:r>
              <a:rPr lang="en-US" dirty="0"/>
              <a:t>Ethical Standards</a:t>
            </a:r>
          </a:p>
        </p:txBody>
      </p:sp>
    </p:spTree>
    <p:extLst>
      <p:ext uri="{BB962C8B-B14F-4D97-AF65-F5344CB8AC3E}">
        <p14:creationId xmlns:p14="http://schemas.microsoft.com/office/powerpoint/2010/main" val="204808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00AF-ED90-4551-8BC2-9073AE5AEDDA}"/>
              </a:ext>
            </a:extLst>
          </p:cNvPr>
          <p:cNvSpPr>
            <a:spLocks noGrp="1"/>
          </p:cNvSpPr>
          <p:nvPr>
            <p:ph type="title"/>
          </p:nvPr>
        </p:nvSpPr>
        <p:spPr/>
        <p:txBody>
          <a:bodyPr/>
          <a:lstStyle/>
          <a:p>
            <a:r>
              <a:rPr lang="en-US" dirty="0"/>
              <a:t>Ethical Standards</a:t>
            </a:r>
          </a:p>
        </p:txBody>
      </p:sp>
      <p:sp>
        <p:nvSpPr>
          <p:cNvPr id="3" name="Text Placeholder 2">
            <a:extLst>
              <a:ext uri="{FF2B5EF4-FFF2-40B4-BE49-F238E27FC236}">
                <a16:creationId xmlns:a16="http://schemas.microsoft.com/office/drawing/2014/main" id="{D7CFCB38-8D49-4613-B052-154CDCF25CC5}"/>
              </a:ext>
            </a:extLst>
          </p:cNvPr>
          <p:cNvSpPr>
            <a:spLocks noGrp="1"/>
          </p:cNvSpPr>
          <p:nvPr>
            <p:ph type="body" sz="quarter" idx="10"/>
          </p:nvPr>
        </p:nvSpPr>
        <p:spPr/>
        <p:txBody>
          <a:bodyPr/>
          <a:lstStyle/>
          <a:p>
            <a:pPr marL="0" indent="0">
              <a:buNone/>
            </a:pPr>
            <a:r>
              <a:rPr lang="en-US" sz="2800" dirty="0"/>
              <a:t>Shareholder focus</a:t>
            </a:r>
          </a:p>
          <a:p>
            <a:r>
              <a:rPr lang="en-US" sz="2400" dirty="0"/>
              <a:t>Decisions made in the shareholders’ best interest</a:t>
            </a:r>
          </a:p>
          <a:p>
            <a:r>
              <a:rPr lang="en-US" sz="2400" dirty="0"/>
              <a:t>Guided by the need to maximize return</a:t>
            </a:r>
          </a:p>
          <a:p>
            <a:r>
              <a:rPr lang="en-US" sz="2400" dirty="0"/>
              <a:t>Ethical business practices are the ones that make the most money</a:t>
            </a:r>
          </a:p>
        </p:txBody>
      </p:sp>
      <p:pic>
        <p:nvPicPr>
          <p:cNvPr id="5" name="Picture 4">
            <a:extLst>
              <a:ext uri="{FF2B5EF4-FFF2-40B4-BE49-F238E27FC236}">
                <a16:creationId xmlns:a16="http://schemas.microsoft.com/office/drawing/2014/main" id="{47F98615-CBE2-40E3-9F44-4FE22AFC6769}"/>
              </a:ext>
            </a:extLst>
          </p:cNvPr>
          <p:cNvPicPr>
            <a:picLocks noChangeAspect="1"/>
          </p:cNvPicPr>
          <p:nvPr/>
        </p:nvPicPr>
        <p:blipFill>
          <a:blip r:embed="rId2"/>
          <a:stretch>
            <a:fillRect/>
          </a:stretch>
        </p:blipFill>
        <p:spPr>
          <a:xfrm>
            <a:off x="5264812" y="1688201"/>
            <a:ext cx="2878568" cy="4241089"/>
          </a:xfrm>
          <a:prstGeom prst="rect">
            <a:avLst/>
          </a:prstGeom>
        </p:spPr>
      </p:pic>
    </p:spTree>
    <p:extLst>
      <p:ext uri="{BB962C8B-B14F-4D97-AF65-F5344CB8AC3E}">
        <p14:creationId xmlns:p14="http://schemas.microsoft.com/office/powerpoint/2010/main" val="2240915994"/>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1606</TotalTime>
  <Words>606</Words>
  <Application>Microsoft Macintosh PowerPoint</Application>
  <PresentationFormat>On-screen Show (4:3)</PresentationFormat>
  <Paragraphs>139</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Franklin Gothic Demi</vt:lpstr>
      <vt:lpstr>Univers</vt:lpstr>
      <vt:lpstr>Wingdings</vt:lpstr>
      <vt:lpstr>DARTPresentationTemplate final with photos compressed (3)</vt:lpstr>
      <vt:lpstr>What is Ethical Behavior?</vt:lpstr>
      <vt:lpstr>What is Ethical Behavior?</vt:lpstr>
      <vt:lpstr>Definitions</vt:lpstr>
      <vt:lpstr>Right or Wrong</vt:lpstr>
      <vt:lpstr>Right or Wrong</vt:lpstr>
      <vt:lpstr>Right or Wrong</vt:lpstr>
      <vt:lpstr>Ethical Standards</vt:lpstr>
      <vt:lpstr>Ethical Standards</vt:lpstr>
      <vt:lpstr>Ethical Standards</vt:lpstr>
      <vt:lpstr>Ethical Standards</vt:lpstr>
      <vt:lpstr>Ethical Standards</vt:lpstr>
      <vt:lpstr>Ethical Behavior</vt:lpstr>
      <vt:lpstr>Ethical Behavior</vt:lpstr>
      <vt:lpstr>Ethical Behavior</vt:lpstr>
      <vt:lpstr>Ethical Behavior</vt:lpstr>
      <vt:lpstr>Ethics Challenges</vt:lpstr>
      <vt:lpstr>Ethics Challenges</vt:lpstr>
      <vt:lpstr>Ethics Challenges</vt:lpstr>
      <vt:lpstr>Ethics Challenges</vt:lpstr>
      <vt:lpstr>PowerPoint Presentation</vt:lpstr>
      <vt:lpstr>PowerPoint Presentation</vt:lpstr>
      <vt:lpstr>Common Standards</vt:lpstr>
      <vt:lpstr>Common Standards</vt:lpstr>
      <vt:lpstr>Common Standards</vt:lpstr>
      <vt:lpstr>Resources</vt:lpstr>
      <vt:lpstr>PowerPoint Presentation</vt:lpstr>
      <vt:lpstr>Georges de La Tour The Cheat with the Ace of Clubs, c. 1630-34 Kimbell Art Museum Collection, Fort Worth, TX</vt:lpstr>
      <vt:lpstr>Georges de La Tour The Cheat with the Ace of Clubs, c. 1635-38 The Louvre Museum, Paris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Lyle Miller</dc:creator>
  <cp:lastModifiedBy>Microsoft Office User</cp:lastModifiedBy>
  <cp:revision>17</cp:revision>
  <cp:lastPrinted>2017-01-17T19:07:51Z</cp:lastPrinted>
  <dcterms:created xsi:type="dcterms:W3CDTF">2017-02-06T19:58:43Z</dcterms:created>
  <dcterms:modified xsi:type="dcterms:W3CDTF">2019-04-30T23:27:43Z</dcterms:modified>
</cp:coreProperties>
</file>