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7"/>
  </p:notesMasterIdLst>
  <p:sldIdLst>
    <p:sldId id="314" r:id="rId5"/>
    <p:sldId id="296" r:id="rId6"/>
    <p:sldId id="301" r:id="rId7"/>
    <p:sldId id="318" r:id="rId8"/>
    <p:sldId id="319" r:id="rId9"/>
    <p:sldId id="317" r:id="rId10"/>
    <p:sldId id="347" r:id="rId11"/>
    <p:sldId id="322" r:id="rId12"/>
    <p:sldId id="321" r:id="rId13"/>
    <p:sldId id="323" r:id="rId14"/>
    <p:sldId id="325" r:id="rId15"/>
    <p:sldId id="326" r:id="rId16"/>
    <p:sldId id="348" r:id="rId17"/>
    <p:sldId id="349" r:id="rId18"/>
    <p:sldId id="258" r:id="rId19"/>
    <p:sldId id="327" r:id="rId20"/>
    <p:sldId id="342" r:id="rId21"/>
    <p:sldId id="343" r:id="rId22"/>
    <p:sldId id="335" r:id="rId23"/>
    <p:sldId id="330" r:id="rId24"/>
    <p:sldId id="331" r:id="rId25"/>
    <p:sldId id="332" r:id="rId26"/>
    <p:sldId id="345" r:id="rId27"/>
    <p:sldId id="316" r:id="rId28"/>
    <p:sldId id="334" r:id="rId29"/>
    <p:sldId id="336" r:id="rId30"/>
    <p:sldId id="338" r:id="rId31"/>
    <p:sldId id="339" r:id="rId32"/>
    <p:sldId id="340" r:id="rId33"/>
    <p:sldId id="341" r:id="rId34"/>
    <p:sldId id="346" r:id="rId35"/>
    <p:sldId id="273" r:id="rId36"/>
  </p:sldIdLst>
  <p:sldSz cx="12188825" cy="6858000"/>
  <p:notesSz cx="9296400" cy="14722475"/>
  <p:defaultTextStyle>
    <a:defPPr>
      <a:defRPr lang="en-US"/>
    </a:defPPr>
    <a:lvl1pPr marL="0" algn="l" defTabSz="6094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68" algn="l" defTabSz="6094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36" algn="l" defTabSz="6094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04" algn="l" defTabSz="6094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872" algn="l" defTabSz="6094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340" algn="l" defTabSz="6094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808" algn="l" defTabSz="6094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275" algn="l" defTabSz="6094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744" algn="l" defTabSz="6094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ambliss, Leenda M." initials="CLM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3" autoAdjust="0"/>
    <p:restoredTop sz="94709"/>
  </p:normalViewPr>
  <p:slideViewPr>
    <p:cSldViewPr snapToGrid="0" snapToObjects="1">
      <p:cViewPr varScale="1">
        <p:scale>
          <a:sx n="53" d="100"/>
          <a:sy n="53" d="100"/>
        </p:scale>
        <p:origin x="634" y="62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4" d="100"/>
          <a:sy n="44" d="100"/>
        </p:scale>
        <p:origin x="2508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738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738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1037-7040-4649-B41A-F16050F67721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363" y="1839913"/>
            <a:ext cx="8829675" cy="496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7085013"/>
            <a:ext cx="7435850" cy="57975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984288"/>
            <a:ext cx="4029075" cy="738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13984288"/>
            <a:ext cx="4029075" cy="738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971FE-6597-49CC-844B-906381CD8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88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TRO_Metal_TITLE_BACKGROUND_newConfetti_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788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93043" y="1371600"/>
            <a:ext cx="7945839" cy="156556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5400" baseline="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Name Here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06490" y="3321666"/>
            <a:ext cx="5121957" cy="9001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1F4E79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SUBHEAD FOR PRESENTATION</a:t>
            </a:r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93044" y="5432491"/>
            <a:ext cx="5135403" cy="9953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>
                <a:solidFill>
                  <a:srgbClr val="1F4E79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Speaker’s Name</a:t>
            </a:r>
          </a:p>
          <a:p>
            <a:pPr lvl="0"/>
            <a:r>
              <a:rPr lang="en-US" dirty="0"/>
              <a:t>Date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957633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2 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CA4C74AB-2B3B-434B-9892-DA5D78E98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WASHINGTON METROPOLITAN AREA TRANSIT AUTHORITY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CFCE38D-791C-45FB-A08B-7A35A2CD636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66631" y="1562101"/>
            <a:ext cx="5718542" cy="4520798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14E6FED-257C-48D2-902D-4A1DE3EFA13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09402" y="1562100"/>
            <a:ext cx="5720411" cy="4520798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/>
              <a:t>Edit Master text styles</a:t>
            </a:r>
          </a:p>
          <a:p>
            <a:pPr marL="171450" lvl="1" indent="-171450"/>
            <a:r>
              <a:rPr lang="en-US"/>
              <a:t>Second level</a:t>
            </a:r>
          </a:p>
          <a:p>
            <a:pPr marL="171450" lvl="2" indent="-171450"/>
            <a:r>
              <a:rPr lang="en-US"/>
              <a:t>Third level</a:t>
            </a:r>
          </a:p>
          <a:p>
            <a:pPr marL="171450" lvl="3" indent="-171450"/>
            <a:r>
              <a:rPr lang="en-US"/>
              <a:t>Fourth level</a:t>
            </a:r>
          </a:p>
          <a:p>
            <a:pPr marL="171450" lvl="4" indent="-171450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1980069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2 Way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17D7BA7-F0F9-4445-BB35-4CA26B85B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31" y="2498272"/>
            <a:ext cx="5718542" cy="358462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/>
              <a:t>Edit Master text styles</a:t>
            </a:r>
          </a:p>
          <a:p>
            <a:pPr marL="171450" lvl="1" indent="-171450"/>
            <a:r>
              <a:rPr lang="en-US"/>
              <a:t>Second level</a:t>
            </a:r>
          </a:p>
          <a:p>
            <a:pPr marL="171450" lvl="2" indent="-171450"/>
            <a:r>
              <a:rPr lang="en-US"/>
              <a:t>Third level</a:t>
            </a:r>
          </a:p>
          <a:p>
            <a:pPr marL="171450" lvl="3" indent="-171450"/>
            <a:r>
              <a:rPr lang="en-US"/>
              <a:t>Fourth level</a:t>
            </a:r>
          </a:p>
          <a:p>
            <a:pPr marL="171450" lvl="4" indent="-171450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FC41370-CBCF-4167-9E26-C335F3E7510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11270" y="2498272"/>
            <a:ext cx="5718542" cy="358462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/>
              <a:t>Edit Master text styles</a:t>
            </a:r>
          </a:p>
          <a:p>
            <a:pPr marL="171450" lvl="1" indent="-171450"/>
            <a:r>
              <a:rPr lang="en-US"/>
              <a:t>Second level</a:t>
            </a:r>
          </a:p>
          <a:p>
            <a:pPr marL="171450" lvl="2" indent="-171450"/>
            <a:r>
              <a:rPr lang="en-US"/>
              <a:t>Third level</a:t>
            </a:r>
          </a:p>
          <a:p>
            <a:pPr marL="171450" lvl="3" indent="-171450"/>
            <a:r>
              <a:rPr lang="en-US"/>
              <a:t>Fourth level</a:t>
            </a:r>
          </a:p>
          <a:p>
            <a:pPr marL="171450" lvl="4" indent="-171450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7F0FEEC-1A47-44F1-B423-309DDFDDC65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66631" y="1664138"/>
            <a:ext cx="5718542" cy="773069"/>
          </a:xfrm>
          <a:solidFill>
            <a:srgbClr val="1F4E79"/>
          </a:solidFill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key takeaway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BE8425A-F486-497A-8268-2EB5C8D0483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211270" y="1664138"/>
            <a:ext cx="5718542" cy="773069"/>
          </a:xfrm>
          <a:solidFill>
            <a:srgbClr val="1F4E79"/>
          </a:solidFill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key takeaway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CA4C74AB-2B3B-434B-9892-DA5D78E98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WASHINGTON METROPOLITAN AREA TRANSIT AUTHORITY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2855082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4 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CA4C74AB-2B3B-434B-9892-DA5D78E98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WASHINGTON METROPOLITAN AREA TRANSIT AUTHORITY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CFCE38D-791C-45FB-A08B-7A35A2CD636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66631" y="1602338"/>
            <a:ext cx="5718542" cy="211227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CFCE38D-791C-45FB-A08B-7A35A2CD636D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199775" y="1602338"/>
            <a:ext cx="5718542" cy="211227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CFCE38D-791C-45FB-A08B-7A35A2CD636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266631" y="3842324"/>
            <a:ext cx="5718542" cy="211227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CFCE38D-791C-45FB-A08B-7A35A2CD636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203653" y="3836548"/>
            <a:ext cx="5718542" cy="211227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166847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Color - 4 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901CD-1179-48AA-AA78-C2B71B3B7CC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66630" y="1621963"/>
            <a:ext cx="5759220" cy="2194560"/>
          </a:xfrm>
          <a:solidFill>
            <a:srgbClr val="1F4E79"/>
          </a:solidFill>
        </p:spPr>
        <p:txBody>
          <a:bodyPr vert="horz" lIns="91440" tIns="45720" rIns="91440" bIns="45720" rtlCol="0" anchor="t">
            <a:normAutofit/>
          </a:bodyPr>
          <a:lstStyle>
            <a:lvl1pPr marL="457200" indent="-457200">
              <a:buFont typeface="Wingdings" charset="2"/>
              <a:buChar char="§"/>
              <a:defRPr lang="en-US" sz="2800">
                <a:solidFill>
                  <a:schemeClr val="bg2"/>
                </a:solidFill>
                <a:latin typeface="Helvetica"/>
                <a:cs typeface="Helvetica"/>
              </a:defRPr>
            </a:lvl1pPr>
            <a:lvl2pPr>
              <a:defRPr lang="en-US" sz="24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>
              <a:defRPr lang="en-US" sz="20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>
              <a:defRPr lang="en-US" sz="18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lang="en-US" sz="18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E66204-4258-4009-9C38-072DB2591BD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0593" y="1621963"/>
            <a:ext cx="5759220" cy="2194560"/>
          </a:xfrm>
          <a:solidFill>
            <a:schemeClr val="accent3"/>
          </a:solidFill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>
              <a:buFont typeface="Wingdings" charset="2"/>
              <a:buChar char="§"/>
              <a:defRPr lang="en-US" sz="2800">
                <a:solidFill>
                  <a:schemeClr val="bg1"/>
                </a:solidFill>
                <a:latin typeface="Helvetica"/>
                <a:cs typeface="Helvetica"/>
              </a:defRPr>
            </a:lvl1pPr>
            <a:lvl2pPr>
              <a:defRPr lang="en-US" sz="24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>
              <a:defRPr lang="en-US" sz="20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>
              <a:defRPr lang="en-US" sz="18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lang="en-US" sz="18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B97FD00-9A32-4A89-A567-2CEB60E81F3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266630" y="3930189"/>
            <a:ext cx="5759220" cy="2194560"/>
          </a:xfrm>
          <a:solidFill>
            <a:schemeClr val="accent6"/>
          </a:solidFill>
        </p:spPr>
        <p:txBody>
          <a:bodyPr vert="horz" lIns="91440" tIns="45720" rIns="91440" bIns="45720" rtlCol="0" anchor="t">
            <a:normAutofit/>
          </a:bodyPr>
          <a:lstStyle>
            <a:lvl1pPr marL="457200" indent="-457200">
              <a:buFont typeface="Wingdings" charset="2"/>
              <a:buChar char="§"/>
              <a:defRPr lang="en-US" sz="2800">
                <a:solidFill>
                  <a:schemeClr val="bg1"/>
                </a:solidFill>
                <a:latin typeface="Helvetica"/>
                <a:cs typeface="Helvetica"/>
              </a:defRPr>
            </a:lvl1pPr>
            <a:lvl2pPr>
              <a:defRPr lang="en-US" sz="24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>
              <a:defRPr lang="en-US" sz="20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>
              <a:defRPr lang="en-US" sz="18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lang="en-US" sz="18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6A932747-BAA0-4FE0-B9F3-F31F5D1BBDD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70593" y="3930189"/>
            <a:ext cx="5759220" cy="2194560"/>
          </a:xfrm>
          <a:solidFill>
            <a:schemeClr val="accent2"/>
          </a:solidFill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>
              <a:buFont typeface="Wingdings" charset="2"/>
              <a:buChar char="§"/>
              <a:defRPr lang="en-US" sz="2800">
                <a:solidFill>
                  <a:schemeClr val="bg2"/>
                </a:solidFill>
                <a:latin typeface="Helvetica"/>
                <a:cs typeface="Helvetica"/>
              </a:defRPr>
            </a:lvl1pPr>
            <a:lvl2pPr>
              <a:defRPr lang="en-US" sz="24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>
              <a:defRPr lang="en-US" sz="20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>
              <a:defRPr lang="en-US" sz="18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lang="en-US" sz="18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</p:txBody>
      </p:sp>
      <p:sp>
        <p:nvSpPr>
          <p:cNvPr id="3" name="Oval 2"/>
          <p:cNvSpPr/>
          <p:nvPr userDrawn="1"/>
        </p:nvSpPr>
        <p:spPr>
          <a:xfrm>
            <a:off x="4723170" y="2493130"/>
            <a:ext cx="2742486" cy="2743200"/>
          </a:xfrm>
          <a:prstGeom prst="ellips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CA4C74AB-2B3B-434B-9892-DA5D78E98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WASHINGTON METROPOLITAN AREA TRANSIT AUTHORITY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4289572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4 Wa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8134DFD-61B5-4604-B852-D73C83D7AF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630" y="1699172"/>
            <a:ext cx="2750104" cy="439841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CA4C74AB-2B3B-434B-9892-DA5D78E98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WASHINGTON METROPOLITAN AREA TRANSIT AUTHORITY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8134DFD-61B5-4604-B852-D73C83D7AF3B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246372" y="1698745"/>
            <a:ext cx="2750104" cy="439841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8134DFD-61B5-4604-B852-D73C83D7AF3B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212376" y="1699172"/>
            <a:ext cx="2750104" cy="439841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8134DFD-61B5-4604-B852-D73C83D7AF3B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9172091" y="1698745"/>
            <a:ext cx="2750104" cy="439841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4211107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Color - 4 Wa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831F1E0-56EB-47EB-A493-391AA1E63E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4248" y="2565400"/>
            <a:ext cx="2742486" cy="3539371"/>
          </a:xfr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 marL="171450" indent="-171450">
              <a:buFont typeface="Wingdings" panose="05000000000000000000" pitchFamily="2" charset="2"/>
              <a:buChar char="§"/>
              <a:defRPr sz="2400">
                <a:solidFill>
                  <a:schemeClr val="bg2"/>
                </a:solidFill>
                <a:latin typeface="Helvetica"/>
                <a:cs typeface="Helvetica"/>
              </a:defRPr>
            </a:lvl1pPr>
            <a:lvl2pPr marL="628650" indent="-171450">
              <a:defRPr sz="2000">
                <a:solidFill>
                  <a:schemeClr val="bg2"/>
                </a:solidFill>
                <a:latin typeface="Helvetica"/>
                <a:cs typeface="Helvetica"/>
              </a:defRPr>
            </a:lvl2pPr>
            <a:lvl3pPr marL="1085850" indent="-171450">
              <a:buFont typeface="Lucida Grande"/>
              <a:buChar char="—"/>
              <a:defRPr sz="1800">
                <a:solidFill>
                  <a:schemeClr val="bg2"/>
                </a:solidFill>
                <a:latin typeface="Helvetica"/>
                <a:cs typeface="Helvetica"/>
              </a:defRPr>
            </a:lvl3pPr>
            <a:lvl4pPr marL="1543050" indent="-171450">
              <a:buFont typeface="Franklin Gothic Book" panose="020B0503020102020204" pitchFamily="34" charset="0"/>
              <a:buChar char="–"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4pPr>
            <a:lvl5pPr marL="2000250" indent="-171450">
              <a:defRPr sz="1600">
                <a:solidFill>
                  <a:schemeClr val="bg2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73047ED1-0FC1-4CB6-91BF-4AA97D44A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9718" y="2565401"/>
            <a:ext cx="2742486" cy="3539372"/>
          </a:xfrm>
          <a:solidFill>
            <a:schemeClr val="accent3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bg1"/>
                </a:solidFill>
                <a:latin typeface="Helvetica"/>
                <a:cs typeface="Helvetica"/>
              </a:defRPr>
            </a:lvl1pPr>
            <a:lvl2pPr>
              <a:defRPr lang="en-US" sz="2000" dirty="0">
                <a:solidFill>
                  <a:schemeClr val="bg1"/>
                </a:solidFill>
                <a:latin typeface="Helvetica"/>
                <a:cs typeface="Helvetica"/>
              </a:defRPr>
            </a:lvl2pPr>
            <a:lvl3pPr marL="1143000" indent="-228600">
              <a:buFont typeface="Lucida Grande"/>
              <a:buChar char="—"/>
              <a:defRPr lang="en-US" sz="1800" dirty="0">
                <a:solidFill>
                  <a:schemeClr val="bg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bg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bg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/>
              <a:t>Edit Master text styles</a:t>
            </a:r>
          </a:p>
          <a:p>
            <a:pPr marL="171450" lvl="1" indent="-171450"/>
            <a:r>
              <a:rPr lang="en-US"/>
              <a:t>Second level</a:t>
            </a:r>
          </a:p>
          <a:p>
            <a:pPr marL="171450" lvl="2" indent="-171450"/>
            <a:r>
              <a:rPr lang="en-US"/>
              <a:t>Third level</a:t>
            </a:r>
          </a:p>
          <a:p>
            <a:pPr marL="171450" lvl="3" indent="-171450"/>
            <a:r>
              <a:rPr lang="en-US"/>
              <a:t>Fourth level</a:t>
            </a:r>
          </a:p>
          <a:p>
            <a:pPr marL="171450" lvl="4" indent="-171450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1637ABB-F752-41C5-9A76-BE951A72551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21463" y="2565401"/>
            <a:ext cx="2742486" cy="3530613"/>
          </a:xfrm>
          <a:solidFill>
            <a:schemeClr val="accent2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>
                <a:solidFill>
                  <a:schemeClr val="bg1"/>
                </a:solidFill>
                <a:latin typeface="Helvetica"/>
                <a:cs typeface="Helvetica"/>
              </a:defRPr>
            </a:lvl1pPr>
            <a:lvl2pPr>
              <a:defRPr lang="en-US" sz="2000">
                <a:solidFill>
                  <a:schemeClr val="bg1"/>
                </a:solidFill>
                <a:latin typeface="Helvetica"/>
                <a:cs typeface="Helvetica"/>
              </a:defRPr>
            </a:lvl2pPr>
            <a:lvl3pPr marL="1143000" indent="-228600">
              <a:buFont typeface="Lucida Grande"/>
              <a:buChar char="—"/>
              <a:defRPr lang="en-US" sz="1800">
                <a:solidFill>
                  <a:schemeClr val="bg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>
                <a:solidFill>
                  <a:schemeClr val="bg1"/>
                </a:solidFill>
                <a:latin typeface="Helvetica"/>
                <a:cs typeface="Helvetica"/>
              </a:defRPr>
            </a:lvl4pPr>
            <a:lvl5pPr>
              <a:defRPr lang="en-US" sz="1600">
                <a:solidFill>
                  <a:schemeClr val="bg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/>
              <a:t>Edit Master text styles</a:t>
            </a:r>
          </a:p>
          <a:p>
            <a:pPr marL="171450" lvl="1" indent="-171450"/>
            <a:r>
              <a:rPr lang="en-US"/>
              <a:t>Second level</a:t>
            </a:r>
          </a:p>
          <a:p>
            <a:pPr marL="171450" lvl="2" indent="-171450"/>
            <a:r>
              <a:rPr lang="en-US"/>
              <a:t>Third level</a:t>
            </a:r>
          </a:p>
          <a:p>
            <a:pPr marL="171450" lvl="3" indent="-171450"/>
            <a:r>
              <a:rPr lang="en-US"/>
              <a:t>Fourth level</a:t>
            </a:r>
          </a:p>
          <a:p>
            <a:pPr marL="171450" lvl="4" indent="-171450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9977216-F970-481A-837D-74A9B22F72F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9187327" y="2565401"/>
            <a:ext cx="2742486" cy="3530613"/>
          </a:xfrm>
          <a:solidFill>
            <a:schemeClr val="accent6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>
                <a:solidFill>
                  <a:schemeClr val="bg2"/>
                </a:solidFill>
                <a:latin typeface="Helvetica"/>
                <a:cs typeface="Helvetica"/>
              </a:defRPr>
            </a:lvl1pPr>
            <a:lvl2pPr>
              <a:defRPr lang="en-US" sz="2000">
                <a:solidFill>
                  <a:schemeClr val="bg2"/>
                </a:solidFill>
                <a:latin typeface="Helvetica"/>
                <a:cs typeface="Helvetica"/>
              </a:defRPr>
            </a:lvl2pPr>
            <a:lvl3pPr marL="1143000" indent="-228600">
              <a:buFont typeface="Lucida Grande"/>
              <a:buChar char="—"/>
              <a:defRPr lang="en-US" sz="1800">
                <a:solidFill>
                  <a:schemeClr val="bg2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>
                <a:solidFill>
                  <a:schemeClr val="bg2"/>
                </a:solidFill>
                <a:latin typeface="Helvetica"/>
                <a:cs typeface="Helvetica"/>
              </a:defRPr>
            </a:lvl4pPr>
            <a:lvl5pPr>
              <a:defRPr lang="en-US" sz="1600">
                <a:solidFill>
                  <a:schemeClr val="bg2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/>
              <a:t>Edit Master text styles</a:t>
            </a:r>
          </a:p>
          <a:p>
            <a:pPr marL="171450" lvl="1" indent="-171450"/>
            <a:r>
              <a:rPr lang="en-US"/>
              <a:t>Second level</a:t>
            </a:r>
          </a:p>
          <a:p>
            <a:pPr marL="171450" lvl="2" indent="-171450"/>
            <a:r>
              <a:rPr lang="en-US"/>
              <a:t>Third level</a:t>
            </a:r>
          </a:p>
          <a:p>
            <a:pPr marL="171450" lvl="3" indent="-171450"/>
            <a:r>
              <a:rPr lang="en-US"/>
              <a:t>Fourth level</a:t>
            </a:r>
          </a:p>
          <a:p>
            <a:pPr marL="171450" lvl="4" indent="-171450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4831F1E0-56EB-47EB-A493-391AA1E63E6D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274248" y="1706638"/>
            <a:ext cx="2742486" cy="701196"/>
          </a:xfr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>
                <a:solidFill>
                  <a:schemeClr val="bg2"/>
                </a:solidFill>
                <a:latin typeface="Franklin Gothic Book" panose="020B0503020102020204" pitchFamily="34" charset="0"/>
              </a:defRPr>
            </a:lvl2pPr>
            <a:lvl3pPr marL="1085850" indent="-171450">
              <a:defRPr sz="1800">
                <a:solidFill>
                  <a:schemeClr val="bg2"/>
                </a:solidFill>
                <a:latin typeface="Franklin Gothic Book" panose="020B0503020102020204" pitchFamily="34" charset="0"/>
              </a:defRPr>
            </a:lvl3pPr>
            <a:lvl4pPr marL="1543050" indent="-171450">
              <a:defRPr sz="1600">
                <a:solidFill>
                  <a:schemeClr val="bg2"/>
                </a:solidFill>
                <a:latin typeface="Franklin Gothic Book" panose="020B0503020102020204" pitchFamily="34" charset="0"/>
              </a:defRPr>
            </a:lvl4pPr>
            <a:lvl5pPr marL="2000250" indent="-171450">
              <a:defRPr sz="1600">
                <a:solidFill>
                  <a:schemeClr val="bg2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831F1E0-56EB-47EB-A493-391AA1E63E6D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249718" y="1704044"/>
            <a:ext cx="2742486" cy="701196"/>
          </a:xfrm>
          <a:solidFill>
            <a:schemeClr val="accent3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>
                <a:solidFill>
                  <a:schemeClr val="bg2"/>
                </a:solidFill>
                <a:latin typeface="Franklin Gothic Book" panose="020B0503020102020204" pitchFamily="34" charset="0"/>
              </a:defRPr>
            </a:lvl2pPr>
            <a:lvl3pPr marL="1085850" indent="-171450">
              <a:defRPr sz="1800">
                <a:solidFill>
                  <a:schemeClr val="bg2"/>
                </a:solidFill>
                <a:latin typeface="Franklin Gothic Book" panose="020B0503020102020204" pitchFamily="34" charset="0"/>
              </a:defRPr>
            </a:lvl3pPr>
            <a:lvl4pPr marL="1543050" indent="-171450">
              <a:defRPr sz="1600">
                <a:solidFill>
                  <a:schemeClr val="bg2"/>
                </a:solidFill>
                <a:latin typeface="Franklin Gothic Book" panose="020B0503020102020204" pitchFamily="34" charset="0"/>
              </a:defRPr>
            </a:lvl4pPr>
            <a:lvl5pPr marL="2000250" indent="-171450">
              <a:defRPr sz="1600">
                <a:solidFill>
                  <a:schemeClr val="bg2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4831F1E0-56EB-47EB-A493-391AA1E63E6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221463" y="1704044"/>
            <a:ext cx="2742486" cy="701196"/>
          </a:xfrm>
          <a:solidFill>
            <a:schemeClr val="accent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>
                <a:solidFill>
                  <a:schemeClr val="bg2"/>
                </a:solidFill>
                <a:latin typeface="Franklin Gothic Book" panose="020B0503020102020204" pitchFamily="34" charset="0"/>
              </a:defRPr>
            </a:lvl2pPr>
            <a:lvl3pPr marL="1085850" indent="-171450">
              <a:defRPr sz="1800">
                <a:solidFill>
                  <a:schemeClr val="bg2"/>
                </a:solidFill>
                <a:latin typeface="Franklin Gothic Book" panose="020B0503020102020204" pitchFamily="34" charset="0"/>
              </a:defRPr>
            </a:lvl3pPr>
            <a:lvl4pPr marL="1543050" indent="-171450">
              <a:defRPr sz="1600">
                <a:solidFill>
                  <a:schemeClr val="bg2"/>
                </a:solidFill>
                <a:latin typeface="Franklin Gothic Book" panose="020B0503020102020204" pitchFamily="34" charset="0"/>
              </a:defRPr>
            </a:lvl4pPr>
            <a:lvl5pPr marL="2000250" indent="-171450">
              <a:defRPr sz="1600">
                <a:solidFill>
                  <a:schemeClr val="bg2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831F1E0-56EB-47EB-A493-391AA1E63E6D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187327" y="1704044"/>
            <a:ext cx="2742486" cy="701196"/>
          </a:xfrm>
          <a:solidFill>
            <a:schemeClr val="accent6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>
                <a:solidFill>
                  <a:schemeClr val="bg2"/>
                </a:solidFill>
                <a:latin typeface="Franklin Gothic Book" panose="020B0503020102020204" pitchFamily="34" charset="0"/>
              </a:defRPr>
            </a:lvl2pPr>
            <a:lvl3pPr marL="1085850" indent="-171450">
              <a:defRPr sz="1800">
                <a:solidFill>
                  <a:schemeClr val="bg2"/>
                </a:solidFill>
                <a:latin typeface="Franklin Gothic Book" panose="020B0503020102020204" pitchFamily="34" charset="0"/>
              </a:defRPr>
            </a:lvl3pPr>
            <a:lvl4pPr marL="1543050" indent="-171450">
              <a:defRPr sz="1600">
                <a:solidFill>
                  <a:schemeClr val="bg2"/>
                </a:solidFill>
                <a:latin typeface="Franklin Gothic Book" panose="020B0503020102020204" pitchFamily="34" charset="0"/>
              </a:defRPr>
            </a:lvl4pPr>
            <a:lvl5pPr marL="2000250" indent="-171450">
              <a:defRPr sz="1600">
                <a:solidFill>
                  <a:schemeClr val="bg2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CA4C74AB-2B3B-434B-9892-DA5D78E98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WASHINGTON METROPOLITAN AREA TRANSIT AUTHORITY</a:t>
            </a:r>
            <a:endParaRPr lang="en-US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1487176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3 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B313387-1D72-4C9C-9005-1B28AC27A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31" y="1705498"/>
            <a:ext cx="4022312" cy="823912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73F915F-6F43-4778-BE3A-7B8AE0E20B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083257" y="1705498"/>
            <a:ext cx="4022312" cy="823912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118D66A-1E40-46C6-A326-D1C7596BA5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7500" y="1705498"/>
            <a:ext cx="4022312" cy="823912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049E206-2B30-40E5-A110-B2590091989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66631" y="2601324"/>
            <a:ext cx="3622869" cy="3337034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CA4C74AB-2B3B-434B-9892-DA5D78E986A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WASHINGTON METROPOLITAN AREA TRANSIT AUTHORITY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049E206-2B30-40E5-A110-B2590091989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87298" y="2617235"/>
            <a:ext cx="3622869" cy="3337034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49E206-2B30-40E5-A110-B25900919890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907500" y="2617235"/>
            <a:ext cx="3622869" cy="3337034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21817261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4 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B313387-1D72-4C9C-9005-1B28AC27A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31" y="1705498"/>
            <a:ext cx="3100494" cy="823912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118D66A-1E40-46C6-A326-D1C7596BA5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29318" y="1705498"/>
            <a:ext cx="3100494" cy="823912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30EC251-70DB-4739-B109-57388672BC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69841" y="1705498"/>
            <a:ext cx="3100494" cy="823912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1FE1D0E-5ED9-454D-AA79-C0A415CEB2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30479" y="1705498"/>
            <a:ext cx="3100494" cy="823912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F0E6340-FECA-4E05-ADCE-0B6B6372525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66632" y="2664824"/>
            <a:ext cx="2691459" cy="3337034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CA4C74AB-2B3B-434B-9892-DA5D78E98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WASHINGTON METROPOLITAN AREA TRANSIT AUTHORITY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F0E6340-FECA-4E05-ADCE-0B6B63725256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3130479" y="2664824"/>
            <a:ext cx="2691459" cy="3337034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F0E6340-FECA-4E05-ADCE-0B6B63725256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5969841" y="2664824"/>
            <a:ext cx="2691459" cy="3337034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2F0E6340-FECA-4E05-ADCE-0B6B63725256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8829318" y="2664824"/>
            <a:ext cx="2691459" cy="3337034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3813502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059ED789-0195-42A2-8612-EF664C5F842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274566" y="2504966"/>
            <a:ext cx="11655564" cy="349614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47EC9FA-C355-4655-8DFF-AE5AABD0F72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6631" y="1672897"/>
            <a:ext cx="11663182" cy="764310"/>
          </a:xfrm>
          <a:solidFill>
            <a:srgbClr val="1F4E79"/>
          </a:solidFill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key takeaway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A4C74AB-2B3B-434B-9892-DA5D78E98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WASHINGTON METROPOLITAN AREA TRANSIT AUTHORITY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946659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A4C74AB-2B3B-434B-9892-DA5D78E98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WASHINGTON METROPOLITAN AREA TRANSIT AUTHORITY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2586439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12188825" cy="4495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91697"/>
            <a:ext cx="11655564" cy="968375"/>
          </a:xfrm>
        </p:spPr>
        <p:txBody>
          <a:bodyPr/>
          <a:lstStyle>
            <a:lvl1pPr algn="l">
              <a:defRPr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A4C74AB-2B3B-434B-9892-DA5D78E98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WASHINGTON METROPOLITAN AREA TRANSIT AUTHORITY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4056412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8CCB07-84B4-407C-9DFC-788F469DCF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70430" y="1699172"/>
            <a:ext cx="4805698" cy="438807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CA4C74AB-2B3B-434B-9892-DA5D78E98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WASHINGTON METROPOLITAN AREA TRANSIT AUTHORITY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68D8FBB-53E7-40F5-A876-38D76992E13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66631" y="1952259"/>
            <a:ext cx="6868432" cy="4134983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lang="en-US" sz="18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3379439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0E42AF9-9390-408F-ABD8-197FF0A2DF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694807"/>
            <a:ext cx="4800936" cy="44362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68D8FBB-53E7-40F5-A876-38D76992E13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53763" y="1900144"/>
            <a:ext cx="6868432" cy="4239649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lang="en-US" sz="18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CA4C74AB-2B3B-434B-9892-DA5D78E98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WASHINGTON METROPOLITAN AREA TRANSIT AUTHORITY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3069010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Background - SafeTr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20700"/>
            <a:ext cx="12188825" cy="4924425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CA4C74AB-2B3B-434B-9892-DA5D78E98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WASHINGTON METROPOLITAN AREA TRANSIT AUTHORITY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57FF68-72E0-44A5-B586-1DB4B4BC1C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631" y="1716205"/>
            <a:ext cx="11655564" cy="429089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10302033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Background - SafeTr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artcard_bg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7" b="-1"/>
          <a:stretch/>
        </p:blipFill>
        <p:spPr>
          <a:xfrm>
            <a:off x="0" y="520700"/>
            <a:ext cx="12188825" cy="6330759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CA4C74AB-2B3B-434B-9892-DA5D78E98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WASHINGTON METROPOLITAN AREA TRANSIT AUTHORITY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A2CA5F78-FC42-403B-A200-4676BD44B1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6631" y="6370256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AF2CA16C-8021-4560-94C7-08480641F3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57FF68-72E0-44A5-B586-1DB4B4BC1C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631" y="1716205"/>
            <a:ext cx="11655564" cy="448056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  <p:pic>
        <p:nvPicPr>
          <p:cNvPr id="12" name="Picture 11" descr="Metro_BlackwTransparentM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598" y="6197600"/>
            <a:ext cx="463078" cy="54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05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Background - E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12188825" cy="5114925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CA4C74AB-2B3B-434B-9892-DA5D78E98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WASHINGTON METROPOLITAN AREA TRANSIT AUTHORITY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57FF68-72E0-44A5-B586-1DB4B4BC1C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631" y="1716205"/>
            <a:ext cx="11655564" cy="436709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17242496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4BBFD-8D28-4C0D-8385-13B3F15CC2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0216" y="1709739"/>
            <a:ext cx="9924279" cy="2852737"/>
          </a:xfrm>
        </p:spPr>
        <p:txBody>
          <a:bodyPr anchor="b">
            <a:normAutofit/>
          </a:bodyPr>
          <a:lstStyle>
            <a:lvl1pPr>
              <a:defRPr lang="en-US" sz="4400" kern="1200" dirty="0">
                <a:solidFill>
                  <a:srgbClr val="1F4E79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/>
              <a:t>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88A11-D0F3-4EB3-964A-BAE17125C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0216" y="4589464"/>
            <a:ext cx="9924279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D48FC8-FB1D-4887-A003-74B1D6F339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31" y="3571277"/>
            <a:ext cx="864485" cy="1018186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A4C74AB-2B3B-434B-9892-DA5D78E98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WASHINGTON METROPOLITAN AREA TRANSIT AUTHORITY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35585916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27"/>
            <a:ext cx="12188825" cy="51816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523603" y="1122363"/>
            <a:ext cx="9141619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Break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603" y="3711389"/>
            <a:ext cx="9141619" cy="11967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2400" spc="0" dirty="0"/>
              <a:t>SUBHEAD</a:t>
            </a:r>
            <a:r>
              <a:rPr lang="en-US" sz="2400" spc="0" baseline="0" dirty="0"/>
              <a:t> FOR SECTION</a:t>
            </a:r>
            <a:endParaRPr lang="en-US" sz="2400" spc="0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CA4C74AB-2B3B-434B-9892-DA5D78E98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WASHINGTON METROPOLITAN AREA TRANSIT AUTHORITY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410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700"/>
            <a:ext cx="12188825" cy="4495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357FF68-72E0-44A5-B586-1DB4B4BC1C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631" y="1716205"/>
            <a:ext cx="11655564" cy="448056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A4C74AB-2B3B-434B-9892-DA5D78E98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WASHINGTON METROPOLITAN AREA TRANSIT AUTHORITY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3019974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us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0" b="8793"/>
          <a:stretch/>
        </p:blipFill>
        <p:spPr>
          <a:xfrm>
            <a:off x="0" y="508001"/>
            <a:ext cx="12188825" cy="5524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357FF68-72E0-44A5-B586-1DB4B4BC1C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631" y="1716205"/>
            <a:ext cx="11655564" cy="448056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A4C74AB-2B3B-434B-9892-DA5D78E98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WASHINGTON METROPOLITAN AREA TRANSIT AUTHORITY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2CA5F78-FC42-403B-A200-4676BD44B1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6631" y="6370256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AF2CA16C-8021-4560-94C7-08480641F3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3148283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ex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A4C74AB-2B3B-434B-9892-DA5D78E98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WASHINGTON METROPOLITAN AREA TRANSIT AUTHORITY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357FF68-72E0-44A5-B586-1DB4B4BC1C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631" y="1716205"/>
            <a:ext cx="11655564" cy="448056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158707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 with System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357FF68-72E0-44A5-B586-1DB4B4BC1C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630" y="1707446"/>
            <a:ext cx="6396944" cy="448056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lang="en-US" sz="18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CA4C74AB-2B3B-434B-9892-DA5D78E98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WASHINGTON METROPOLITAN AREA TRANSIT AUTHORITY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28" y="954111"/>
            <a:ext cx="5056095" cy="5056095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710854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 with Top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7EC9FA-C355-4655-8DFF-AE5AABD0F72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6631" y="1672897"/>
            <a:ext cx="11663182" cy="76431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key takeaway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72F9E5C-4149-43F0-BD7A-07AD4B163BB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66631" y="2568969"/>
            <a:ext cx="11655564" cy="3513929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/>
              <a:t>Edit Master text styles</a:t>
            </a:r>
          </a:p>
          <a:p>
            <a:pPr marL="171450" lvl="1" indent="-171450"/>
            <a:r>
              <a:rPr lang="en-US"/>
              <a:t>Second level</a:t>
            </a:r>
          </a:p>
          <a:p>
            <a:pPr marL="171450" lvl="2" indent="-171450"/>
            <a:r>
              <a:rPr lang="en-US"/>
              <a:t>Third level</a:t>
            </a:r>
          </a:p>
          <a:p>
            <a:pPr marL="171450" lvl="3" indent="-171450"/>
            <a:r>
              <a:rPr lang="en-US"/>
              <a:t>Fourth level</a:t>
            </a:r>
          </a:p>
          <a:p>
            <a:pPr marL="171450" lvl="4" indent="-171450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CA4C74AB-2B3B-434B-9892-DA5D78E98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WASHINGTON METROPOLITAN AREA TRANSIT AUTHORITY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395043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 with Bottom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7EC9FA-C355-4655-8DFF-AE5AABD0F72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6631" y="4984982"/>
            <a:ext cx="11663182" cy="1060845"/>
          </a:xfrm>
          <a:solidFill>
            <a:srgbClr val="1F4E79"/>
          </a:solidFill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key takeaway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CA4C74AB-2B3B-434B-9892-DA5D78E98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WASHINGTON METROPOLITAN AREA TRANSIT AUTHORITY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72F9E5C-4149-43F0-BD7A-07AD4B163BB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66631" y="1587501"/>
            <a:ext cx="11655564" cy="4495398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/>
              <a:t>Edit Master text styles</a:t>
            </a:r>
          </a:p>
          <a:p>
            <a:pPr marL="171450" lvl="1" indent="-171450"/>
            <a:r>
              <a:rPr lang="en-US"/>
              <a:t>Second level</a:t>
            </a:r>
          </a:p>
          <a:p>
            <a:pPr marL="171450" lvl="2" indent="-171450"/>
            <a:r>
              <a:rPr lang="en-US"/>
              <a:t>Third level</a:t>
            </a:r>
          </a:p>
          <a:p>
            <a:pPr marL="171450" lvl="3" indent="-171450"/>
            <a:r>
              <a:rPr lang="en-US"/>
              <a:t>Fourth level</a:t>
            </a:r>
          </a:p>
          <a:p>
            <a:pPr marL="171450" lvl="4" indent="-171450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4120858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CFCE38D-791C-45FB-A08B-7A35A2CD636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66631" y="2568969"/>
            <a:ext cx="5718542" cy="3513929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14E6FED-257C-48D2-902D-4A1DE3EFA13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09402" y="2568968"/>
            <a:ext cx="5720411" cy="3513929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/>
              <a:t>Edit Master text styles</a:t>
            </a:r>
          </a:p>
          <a:p>
            <a:pPr marL="171450" lvl="1" indent="-171450"/>
            <a:r>
              <a:rPr lang="en-US"/>
              <a:t>Second level</a:t>
            </a:r>
          </a:p>
          <a:p>
            <a:pPr marL="171450" lvl="2" indent="-171450"/>
            <a:r>
              <a:rPr lang="en-US"/>
              <a:t>Third level</a:t>
            </a:r>
          </a:p>
          <a:p>
            <a:pPr marL="171450" lvl="3" indent="-171450"/>
            <a:r>
              <a:rPr lang="en-US"/>
              <a:t>Fourth level</a:t>
            </a:r>
          </a:p>
          <a:p>
            <a:pPr marL="171450" lvl="4" indent="-171450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47EC9FA-C355-4655-8DFF-AE5AABD0F72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6631" y="1672897"/>
            <a:ext cx="11663182" cy="764310"/>
          </a:xfrm>
          <a:solidFill>
            <a:srgbClr val="1F4E79"/>
          </a:solidFill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key takeaway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CA4C74AB-2B3B-434B-9892-DA5D78E98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WASHINGTON METROPOLITAN AREA TRANSIT AUTHORITY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140578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0353" y="693458"/>
            <a:ext cx="10969943" cy="1143000"/>
          </a:xfrm>
          <a:prstGeom prst="rect">
            <a:avLst/>
          </a:prstGeom>
        </p:spPr>
        <p:txBody>
          <a:bodyPr vert="horz" lIns="121893" tIns="60947" rIns="121893" bIns="6094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353" y="2019020"/>
            <a:ext cx="10969943" cy="4525963"/>
          </a:xfrm>
          <a:prstGeom prst="rect">
            <a:avLst/>
          </a:prstGeom>
        </p:spPr>
        <p:txBody>
          <a:bodyPr vert="horz" lIns="121893" tIns="60947" rIns="121893" bIns="6094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CA4C74AB-2B3B-434B-9892-DA5D78E986A5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609468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60946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36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0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872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4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0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275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74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WASHINGTON METROPOLITAN AREA TRANSIT AUTHORITY</a:t>
            </a:r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2CA5F78-FC42-403B-A200-4676BD44B143}"/>
              </a:ext>
            </a:extLst>
          </p:cNvPr>
          <p:cNvSpPr txBox="1">
            <a:spLocks/>
          </p:cNvSpPr>
          <p:nvPr userDrawn="1"/>
        </p:nvSpPr>
        <p:spPr>
          <a:xfrm>
            <a:off x="380353" y="63702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609468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60946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36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0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872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4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0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275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74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2CA16C-8021-4560-94C7-08480641F3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3"/>
          </p:nvPr>
        </p:nvSpPr>
        <p:spPr>
          <a:xfrm>
            <a:off x="4164013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4" name="Picture 3" descr="Metro_BlackwTransparentM.png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598" y="6197600"/>
            <a:ext cx="463078" cy="545211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" y="-1"/>
            <a:ext cx="12188825" cy="46990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3975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3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94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95" r:id="rId23"/>
    <p:sldLayoutId id="2147483671" r:id="rId24"/>
    <p:sldLayoutId id="2147483672" r:id="rId25"/>
    <p:sldLayoutId id="2147483673" r:id="rId26"/>
  </p:sldLayoutIdLst>
  <p:txStyles>
    <p:titleStyle>
      <a:lvl1pPr algn="l" defTabSz="60946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457101" indent="-457101" algn="l" defTabSz="609468" rtl="0" eaLnBrk="1" latinLnBrk="0" hangingPunct="1">
        <a:spcBef>
          <a:spcPct val="20000"/>
        </a:spcBef>
        <a:buFont typeface="Wingdings" charset="2"/>
        <a:buChar char="§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990385" indent="-380917" algn="l" defTabSz="60946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523669" indent="-304735" algn="l" defTabSz="609468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2133139" indent="-304735" algn="l" defTabSz="609468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742605" indent="-304735" algn="l" defTabSz="609468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3352073" indent="-304735" algn="l" defTabSz="6094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541" indent="-304735" algn="l" defTabSz="6094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09" indent="-304735" algn="l" defTabSz="6094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477" indent="-304735" algn="l" defTabSz="6094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8" algn="l" defTabSz="6094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36" algn="l" defTabSz="6094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04" algn="l" defTabSz="6094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72" algn="l" defTabSz="6094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40" algn="l" defTabSz="6094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08" algn="l" defTabSz="6094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75" algn="l" defTabSz="6094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44" algn="l" defTabSz="6094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5FC81-A208-47F6-A04A-B73D2FD8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Contingency Planning and Execution – Bus Solutions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9525E-190E-4690-8225-F421F7A04E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490" y="3920838"/>
            <a:ext cx="5121957" cy="900112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EnoMAX</a:t>
            </a:r>
            <a:endParaRPr lang="en-US" dirty="0"/>
          </a:p>
          <a:p>
            <a:r>
              <a:rPr lang="en-US" dirty="0"/>
              <a:t>Tuesday, August 13, 2019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AA8ED-7821-4FC6-B152-FA69D11972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James Hamre, Director</a:t>
            </a:r>
          </a:p>
          <a:p>
            <a:r>
              <a:rPr lang="en-US" dirty="0"/>
              <a:t>Office of Bus Planning and Scheduling</a:t>
            </a:r>
          </a:p>
        </p:txBody>
      </p:sp>
    </p:spTree>
    <p:extLst>
      <p:ext uri="{BB962C8B-B14F-4D97-AF65-F5344CB8AC3E}">
        <p14:creationId xmlns:p14="http://schemas.microsoft.com/office/powerpoint/2010/main" val="9017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EBE31-5AB8-4B9B-B816-53C5818C6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31" y="1257848"/>
            <a:ext cx="6528897" cy="5055866"/>
          </a:xfrm>
        </p:spPr>
        <p:txBody>
          <a:bodyPr>
            <a:normAutofit fontScale="90000"/>
          </a:bodyPr>
          <a:lstStyle/>
          <a:p>
            <a:r>
              <a:rPr lang="en-US" dirty="0"/>
              <a:t>Meetings happen, and they should. Keep track and be prepared.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Meetings are for confirming actions, not designing them.</a:t>
            </a:r>
            <a:br>
              <a:rPr lang="en-US" dirty="0"/>
            </a:br>
            <a:r>
              <a:rPr lang="en-US" dirty="0"/>
              <a:t>  </a:t>
            </a:r>
            <a:br>
              <a:rPr lang="en-US" dirty="0"/>
            </a:br>
            <a:r>
              <a:rPr lang="en-US" dirty="0"/>
              <a:t>Keep the scope of discussions manageable.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872E07-3ED2-42A2-8D38-54C01073D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5528" y="1698745"/>
            <a:ext cx="5126666" cy="390140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89E970-326E-4F7A-BD5D-6CF063F2BD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57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80F63-ACC1-4994-84E2-00E8C8C6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31" y="730370"/>
            <a:ext cx="3884455" cy="5684944"/>
          </a:xfrm>
        </p:spPr>
        <p:txBody>
          <a:bodyPr>
            <a:normAutofit fontScale="90000"/>
          </a:bodyPr>
          <a:lstStyle/>
          <a:p>
            <a:r>
              <a:rPr lang="en-US" dirty="0"/>
              <a:t>Consistent outcomes require socializing information with implementers and reminding staff of what can &amp; should be done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4218CA-3AA3-4152-AB37-BF83990BB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8239" y="1214556"/>
            <a:ext cx="7783956" cy="480887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01E96A-3C9F-45E5-B195-A7E112E7C8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77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75BBE-3BB7-4F1A-BB3B-73833636B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Prepare and plan for report outs upon start-up.  </a:t>
            </a:r>
            <a:br>
              <a:rPr lang="en-US" dirty="0"/>
            </a:br>
            <a:r>
              <a:rPr lang="en-US" dirty="0"/>
              <a:t>Important people want to know!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FC8D97-9C12-40D3-83E9-32DF831FBE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5999" y="1861230"/>
            <a:ext cx="10257513" cy="447992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7D43D-2761-44BE-9D21-F514FBBA16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58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88B7C-E58B-4275-8C37-255C0B30B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31" y="730370"/>
            <a:ext cx="11655564" cy="1490316"/>
          </a:xfrm>
        </p:spPr>
        <p:txBody>
          <a:bodyPr>
            <a:normAutofit fontScale="90000"/>
          </a:bodyPr>
          <a:lstStyle/>
          <a:p>
            <a:r>
              <a:rPr lang="en-US" dirty="0"/>
              <a:t>Buses are big and take up a lot of space.  However, they are essential to the project and need to be accommodated.  Traffic management matters!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50A5E-2AF3-40FD-BBD5-97CE956C6C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408C76-2178-4011-8C0C-54FC6FDAA9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88" b="30178"/>
          <a:stretch/>
        </p:blipFill>
        <p:spPr>
          <a:xfrm>
            <a:off x="1407886" y="2338894"/>
            <a:ext cx="6458858" cy="25835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E41219-70EC-4469-929D-59EC1AD7B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87" b="42019"/>
          <a:stretch/>
        </p:blipFill>
        <p:spPr>
          <a:xfrm>
            <a:off x="6822608" y="2891745"/>
            <a:ext cx="5099587" cy="2202769"/>
          </a:xfrm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4F92A9-F3B8-4A80-A7BE-2D277DA5F1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607" r="1409" b="56488"/>
          <a:stretch/>
        </p:blipFill>
        <p:spPr>
          <a:xfrm>
            <a:off x="413732" y="5012959"/>
            <a:ext cx="6044778" cy="10072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E780F2-8D93-49A9-8A3F-160A3335ED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663" t="19702" b="44584"/>
          <a:stretch/>
        </p:blipFill>
        <p:spPr>
          <a:xfrm>
            <a:off x="6094412" y="4626205"/>
            <a:ext cx="5099587" cy="160065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03081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A6A22-DF6B-47FA-964C-4FAAC7884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Logistical support features and function will rise to a level of importance not previously understood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4120A1-919A-4AEA-8083-B1135D8833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26" b="17553"/>
          <a:stretch/>
        </p:blipFill>
        <p:spPr>
          <a:xfrm>
            <a:off x="5662311" y="2137002"/>
            <a:ext cx="5973233" cy="3625169"/>
          </a:xfrm>
          <a:ln w="12700">
            <a:solidFill>
              <a:schemeClr val="tx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BBE8AC-4538-4E2E-A8EE-FF141E19A4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754B3-E35B-4CFA-9A0E-A7299E4D13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98" r="6587" b="14345"/>
          <a:stretch/>
        </p:blipFill>
        <p:spPr>
          <a:xfrm>
            <a:off x="2740649" y="3624596"/>
            <a:ext cx="3674665" cy="27540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792D45-0EF4-4E43-BAA0-8B64A94222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31" t="3408" r="23386" b="10310"/>
          <a:stretch/>
        </p:blipFill>
        <p:spPr>
          <a:xfrm rot="5400000">
            <a:off x="1130694" y="2044645"/>
            <a:ext cx="2192228" cy="237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19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5F56A-27B7-4C76-B04D-86C9BDA72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Makes Perfect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252C79-E45E-4395-A8E3-4A5DD74CC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32" y="1716205"/>
            <a:ext cx="6076112" cy="464014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This shutdown is similar to the weekend  project events on:</a:t>
            </a:r>
          </a:p>
          <a:p>
            <a:pPr marL="914400" lvl="1"/>
            <a:r>
              <a:rPr lang="en-US" dirty="0"/>
              <a:t>January 26-27, 2019 </a:t>
            </a:r>
          </a:p>
          <a:p>
            <a:pPr marL="914400" lvl="1"/>
            <a:r>
              <a:rPr lang="en-US" dirty="0"/>
              <a:t>Marc 2-3, 2019 </a:t>
            </a:r>
          </a:p>
          <a:p>
            <a:r>
              <a:rPr lang="en-US" dirty="0"/>
              <a:t>An additional event in advance of the </a:t>
            </a:r>
            <a:r>
              <a:rPr lang="en-US" dirty="0" err="1"/>
              <a:t>SoNa</a:t>
            </a:r>
            <a:r>
              <a:rPr lang="en-US" dirty="0"/>
              <a:t> Shutdown will take place </a:t>
            </a:r>
          </a:p>
          <a:p>
            <a:pPr marL="914400" lvl="1"/>
            <a:r>
              <a:rPr lang="en-US" dirty="0"/>
              <a:t>April 20-21, 2019</a:t>
            </a:r>
          </a:p>
          <a:p>
            <a:r>
              <a:rPr lang="en-US" dirty="0"/>
              <a:t>Staff training begins May 1, 2019</a:t>
            </a:r>
          </a:p>
          <a:p>
            <a:r>
              <a:rPr lang="en-US" dirty="0"/>
              <a:t>May 4-5 will be a dress </a:t>
            </a:r>
            <a:r>
              <a:rPr lang="en-US" dirty="0" err="1"/>
              <a:t>rehersal</a:t>
            </a:r>
            <a:endParaRPr lang="en-US" dirty="0"/>
          </a:p>
          <a:p>
            <a:r>
              <a:rPr lang="en-US" dirty="0"/>
              <a:t>Advance preparation is worth the investment</a:t>
            </a:r>
          </a:p>
          <a:p>
            <a:endParaRPr lang="en-US" dirty="0"/>
          </a:p>
          <a:p>
            <a:pPr marL="5715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DD0A90-CCD9-4626-AD60-1B9503475E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WASHINGTON METROPOLITAN AREA TRANSIT AUTHORITY</a:t>
            </a:r>
          </a:p>
        </p:txBody>
      </p:sp>
      <p:sp>
        <p:nvSpPr>
          <p:cNvPr id="8" name="Text Placeholder 7"/>
          <p:cNvSpPr txBox="1">
            <a:spLocks/>
          </p:cNvSpPr>
          <p:nvPr/>
        </p:nvSpPr>
        <p:spPr>
          <a:xfrm>
            <a:off x="497778" y="98749"/>
            <a:ext cx="10592786" cy="42779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2000" b="1" kern="1200" baseline="0" dirty="0" smtClean="0">
                <a:solidFill>
                  <a:schemeClr val="bg1"/>
                </a:solidFill>
                <a:effectLst>
                  <a:outerShdw blurRad="266700" dist="38100" dir="1140000" algn="tl" rotWithShape="0">
                    <a:prstClr val="black">
                      <a:alpha val="45000"/>
                    </a:prst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ysClr val="window" lastClr="FFFFFF"/>
                </a:solidFill>
              </a:rPr>
              <a:t>South of National Airport (</a:t>
            </a:r>
            <a:r>
              <a:rPr lang="en-US" dirty="0" err="1">
                <a:solidFill>
                  <a:sysClr val="window" lastClr="FFFFFF"/>
                </a:solidFill>
              </a:rPr>
              <a:t>SoNa</a:t>
            </a:r>
            <a:r>
              <a:rPr lang="en-US" dirty="0">
                <a:solidFill>
                  <a:sysClr val="window" lastClr="FFFFFF"/>
                </a:solidFill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266700" dist="38100" dir="1140000" algn="tl" rotWithShape="0">
                  <a:prstClr val="black">
                    <a:alpha val="45000"/>
                  </a:prstClr>
                </a:outerShdw>
              </a:effectLst>
              <a:uLnTx/>
              <a:uFillTx/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D2F827-AC7D-40F4-97E6-C10E7B1D5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833" y="1698745"/>
            <a:ext cx="5659360" cy="41597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8609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FA1B2-B580-4D2B-9FDE-FBD0F0CBC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31" y="730370"/>
            <a:ext cx="6858069" cy="5438201"/>
          </a:xfrm>
        </p:spPr>
        <p:txBody>
          <a:bodyPr>
            <a:normAutofit/>
          </a:bodyPr>
          <a:lstStyle/>
          <a:p>
            <a:r>
              <a:rPr lang="en-US" dirty="0"/>
              <a:t>Prepare a summary of “readiness” to confirm to stakeholders that the planning and preparation have been successful and actions are pending.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All that is left is…GO!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AD2078-966B-4D56-A88D-11B04B2D6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1656" y="46607"/>
            <a:ext cx="3483430" cy="68113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399590-FECB-43A7-932F-E9119517E4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81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12F9A-9818-4CDA-A69B-083C1DC1A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 Course it will rain on the first day!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1F0DC-B3A5-4579-9E9D-5D6CC83F05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1B36BB-A07F-4F88-AEBE-B09E0F1D9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17"/>
          <a:stretch/>
        </p:blipFill>
        <p:spPr>
          <a:xfrm>
            <a:off x="266631" y="2002774"/>
            <a:ext cx="6405563" cy="40635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A4B037-B750-4A90-B927-097EBD0405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22" t="303" r="16190"/>
          <a:stretch/>
        </p:blipFill>
        <p:spPr>
          <a:xfrm rot="5400000">
            <a:off x="7102898" y="1694597"/>
            <a:ext cx="4424269" cy="467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39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1B931-4C90-449D-AC86-E66BCDA5E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31" y="634828"/>
            <a:ext cx="11655564" cy="990772"/>
          </a:xfrm>
        </p:spPr>
        <p:txBody>
          <a:bodyPr/>
          <a:lstStyle/>
          <a:p>
            <a:r>
              <a:rPr lang="en-US" dirty="0"/>
              <a:t>Be prepared to monitor the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74793-7CCB-45C2-B329-B6B30FAEB5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E15730-4F06-4AE2-A1F7-717D37468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113" y="1743247"/>
            <a:ext cx="3887010" cy="44799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1D62F3-AF2B-49A3-A116-A759F174E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625599"/>
            <a:ext cx="4575879" cy="477578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53DA004C-D4BF-4302-8BFD-C313BA4931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89" b="23733"/>
          <a:stretch/>
        </p:blipFill>
        <p:spPr>
          <a:xfrm rot="5400000">
            <a:off x="4122022" y="2634634"/>
            <a:ext cx="4633644" cy="27577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5961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CFE13-F172-4B9E-9F4D-FB83F9F34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Confirm your infrastructure, delivery processes and hazards mitigation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A7CE7-D8E5-4FC0-89A3-28FE0BB08B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DF8794-E274-407A-B4D4-44E61B8A4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8234" t="18230" r="43195" b="10387"/>
          <a:stretch/>
        </p:blipFill>
        <p:spPr>
          <a:xfrm>
            <a:off x="684356" y="1905693"/>
            <a:ext cx="3227569" cy="4479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D7D83B-A237-4A2E-AE8E-9FAF0FE9ED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85" r="32275" b="2445"/>
          <a:stretch/>
        </p:blipFill>
        <p:spPr>
          <a:xfrm rot="5400000">
            <a:off x="8162128" y="1336097"/>
            <a:ext cx="3111549" cy="4408586"/>
          </a:xfrm>
          <a:prstGeom prst="rect">
            <a:avLst/>
          </a:prstGeom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72793B93-C049-4520-B632-10A413D18B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472804" y="2465684"/>
            <a:ext cx="4479925" cy="335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4C4960-A1A9-4CC6-BEB3-7D24E31894E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42844" y="1465634"/>
            <a:ext cx="7216866" cy="3177927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Stations Closed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National Airport, Braddock Road, King Street-Old Town, Van Dorn, Franconia-Springfield, Eisenhower Avenue, Huntington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Purpose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  Achieve level boarding and structural concrete repairs at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Stations. Additional work will be completed at Metrorail stations and bus bays.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Timeline:  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Bus Contractor RFP February 7, 2019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Shuttle Operator Selected in March 2019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Final Planning &amp; Preparation in April 2019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Mobilization in May 2019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 Launch: May 25, 2019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Updated Project Schedule: June 15, 2019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DB3136-C9A7-4221-86A5-87BB62ECF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31" y="635240"/>
            <a:ext cx="11655564" cy="968375"/>
          </a:xfrm>
        </p:spPr>
        <p:txBody>
          <a:bodyPr>
            <a:noAutofit/>
          </a:bodyPr>
          <a:lstStyle/>
          <a:p>
            <a:r>
              <a:rPr lang="en-US" sz="2200" dirty="0"/>
              <a:t>Reagan National Airport to Huntington/Franconia-Springfield – May 25 to Sept 02, 2019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99F37D-0D2B-4354-AD3E-991EFC5F5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WASHINGTON METROPOLITAN AREA TRANSIT AUTHORITY</a:t>
            </a: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497778" y="98749"/>
            <a:ext cx="10592786" cy="42779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2000" b="1" kern="1200" baseline="0" dirty="0" smtClean="0">
                <a:solidFill>
                  <a:schemeClr val="bg1"/>
                </a:solidFill>
                <a:effectLst>
                  <a:outerShdw blurRad="266700" dist="38100" dir="1140000" algn="tl" rotWithShape="0">
                    <a:prstClr val="black">
                      <a:alpha val="45000"/>
                    </a:prst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266700" dist="38100" dir="1140000" algn="tl" rotWithShape="0">
                    <a:prstClr val="black">
                      <a:alpha val="45000"/>
                    </a:prstClr>
                  </a:outerShdw>
                </a:effectLst>
                <a:uLnTx/>
                <a:uFillTx/>
                <a:latin typeface="Helvetica" charset="0"/>
                <a:ea typeface="Helvetica" charset="0"/>
                <a:cs typeface="Helvetica" charset="0"/>
              </a:rPr>
              <a:t>South of National Airport 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>
                  <a:outerShdw blurRad="266700" dist="38100" dir="1140000" algn="tl" rotWithShape="0">
                    <a:prstClr val="black">
                      <a:alpha val="45000"/>
                    </a:prstClr>
                  </a:outerShdw>
                </a:effectLst>
                <a:uLnTx/>
                <a:uFillTx/>
                <a:latin typeface="Helvetica" charset="0"/>
                <a:ea typeface="Helvetica" charset="0"/>
                <a:cs typeface="Helvetica" charset="0"/>
              </a:rPr>
              <a:t>SoNa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266700" dist="38100" dir="1140000" algn="tl" rotWithShape="0">
                    <a:prstClr val="black">
                      <a:alpha val="45000"/>
                    </a:prstClr>
                  </a:outerShdw>
                </a:effectLst>
                <a:uLnTx/>
                <a:uFillTx/>
                <a:latin typeface="Helvetica" charset="0"/>
                <a:ea typeface="Helvetica" charset="0"/>
                <a:cs typeface="Helvetica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266700" dist="38100" dir="1140000" algn="tl" rotWithShape="0">
                  <a:prstClr val="black">
                    <a:alpha val="45000"/>
                  </a:prstClr>
                </a:outerShdw>
              </a:effectLst>
              <a:uLnTx/>
              <a:uFillTx/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586090-9809-4A82-B2EE-8828D567E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36" y="1603615"/>
            <a:ext cx="3829507" cy="16124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374ABD-47BC-450B-B12E-FDC49663F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52" y="3583496"/>
            <a:ext cx="3775673" cy="2120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1006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A471F-3252-4993-8508-108618233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work is all about people.  Attitude matters!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606E70-218F-4F25-BE0D-B2E28183E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956" r="2105" b="17135"/>
          <a:stretch/>
        </p:blipFill>
        <p:spPr>
          <a:xfrm>
            <a:off x="1539140" y="1731283"/>
            <a:ext cx="5585560" cy="260644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AE4C3D-93C7-498A-BEA2-1F5610CCA1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B98990-2CDF-4E77-AF32-5CA144256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41" t="1042" r="4623" b="2917"/>
          <a:stretch/>
        </p:blipFill>
        <p:spPr>
          <a:xfrm>
            <a:off x="6850743" y="1731283"/>
            <a:ext cx="5071382" cy="4399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91564E-1AB0-4DD9-B4D4-E30899EF0F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62" t="15417" r="35338" b="5682"/>
          <a:stretch/>
        </p:blipFill>
        <p:spPr>
          <a:xfrm>
            <a:off x="699147" y="3034506"/>
            <a:ext cx="1916920" cy="30249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0507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CE3CD-07FA-4E21-A31E-2C4ABFA5F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Talk is cheap, there is no substitute. Just Do it!  Its Priceless!  Keep it up as long as necessary.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100897A-BADF-497C-8331-4C120B94D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85590" y="2542820"/>
            <a:ext cx="4465642" cy="334923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752379-38F5-43A6-A301-63932BC440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2B5607-D81D-4E38-BA70-F55C89788D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322"/>
          <a:stretch/>
        </p:blipFill>
        <p:spPr>
          <a:xfrm>
            <a:off x="4265559" y="2060814"/>
            <a:ext cx="7656636" cy="38864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1779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9EFE5-5897-475A-82C7-12D676B25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Communicate with customers by any means necessary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B5777-308A-4860-A30A-B90F0D2636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3F3002-DEFB-4D5E-86CE-1A76A12B4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59348" y="2335056"/>
            <a:ext cx="4479925" cy="33599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7455B4-B1EC-406A-8ABE-724B7A6096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80" t="2022" r="14498"/>
          <a:stretch/>
        </p:blipFill>
        <p:spPr>
          <a:xfrm rot="5400000">
            <a:off x="5274127" y="2448042"/>
            <a:ext cx="4049487" cy="41721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33EF1E-CB5E-4574-9B9A-19756DB20E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4" t="8769" r="10650"/>
          <a:stretch/>
        </p:blipFill>
        <p:spPr>
          <a:xfrm rot="5400000">
            <a:off x="8850165" y="2337384"/>
            <a:ext cx="3424798" cy="27192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6742C-5D59-4370-922A-D401047CCD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15" t="14229" r="45397" b="15885"/>
          <a:stretch/>
        </p:blipFill>
        <p:spPr>
          <a:xfrm rot="5400000">
            <a:off x="2861918" y="1405467"/>
            <a:ext cx="2903874" cy="33534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7675F5-9375-4315-8F09-E9668BF715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470" t="15918" r="33887" b="18884"/>
          <a:stretch/>
        </p:blipFill>
        <p:spPr>
          <a:xfrm rot="5400000">
            <a:off x="3349497" y="4258342"/>
            <a:ext cx="2174372" cy="22794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06189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47D12-8562-4551-A499-A88E43503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31" y="730370"/>
            <a:ext cx="11655564" cy="1151744"/>
          </a:xfrm>
        </p:spPr>
        <p:txBody>
          <a:bodyPr>
            <a:normAutofit fontScale="90000"/>
          </a:bodyPr>
          <a:lstStyle/>
          <a:p>
            <a:r>
              <a:rPr lang="en-US" dirty="0"/>
              <a:t>Keep an eye on both ends of the line, make sure they are communicating and resources are showing up!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58169-F0DC-4E23-8F5D-8716F2DDF3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1DA15C-029A-45BD-B2A1-574FA01BBD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55" t="5732" r="1589" b="17917"/>
          <a:stretch/>
        </p:blipFill>
        <p:spPr>
          <a:xfrm>
            <a:off x="6865257" y="1939092"/>
            <a:ext cx="5056937" cy="303679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8DC3EE-6B16-496F-81E9-E2DC673923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61" r="49341" b="34583"/>
          <a:stretch/>
        </p:blipFill>
        <p:spPr>
          <a:xfrm>
            <a:off x="515258" y="3141257"/>
            <a:ext cx="3635828" cy="32595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1054D8-6E0F-4132-A92B-42557CCFE9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03" t="26306" r="19981" b="39583"/>
          <a:stretch/>
        </p:blipFill>
        <p:spPr>
          <a:xfrm>
            <a:off x="2067762" y="2101564"/>
            <a:ext cx="5056938" cy="20793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2444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DCDB-1371-41F3-86B9-9E2CFDA88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Managing crowds and loading is essential and requires technique, thoughtful planning and resources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DF28E9-6FF7-4386-8EBD-10595A15F1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1429B6B-C8FE-4211-843B-BF10002C4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261" b="26694"/>
          <a:stretch/>
        </p:blipFill>
        <p:spPr>
          <a:xfrm>
            <a:off x="7393669" y="1803122"/>
            <a:ext cx="4372503" cy="2592201"/>
          </a:xfr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C99236-F113-4281-88B2-08A7F597EA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74" t="4255" r="29947" b="7703"/>
          <a:stretch/>
        </p:blipFill>
        <p:spPr>
          <a:xfrm rot="5400000">
            <a:off x="923470" y="1244389"/>
            <a:ext cx="3214916" cy="45284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E0851B5A-723A-423E-B9FC-84B705993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794" y="4395323"/>
            <a:ext cx="2689138" cy="20168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5CCC15-9C97-45A7-8974-3115867CB6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81" t="36707" r="25400" b="2623"/>
          <a:stretch/>
        </p:blipFill>
        <p:spPr>
          <a:xfrm rot="5400000">
            <a:off x="3585339" y="2672374"/>
            <a:ext cx="4143015" cy="2767497"/>
          </a:xfrm>
          <a:prstGeom prst="rect">
            <a:avLst/>
          </a:prstGeom>
        </p:spPr>
      </p:pic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4280FAD7-3B86-49A3-BF78-2BD1094613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302" t="9987" r="8521" b="15979"/>
          <a:stretch/>
        </p:blipFill>
        <p:spPr>
          <a:xfrm>
            <a:off x="7561751" y="4019627"/>
            <a:ext cx="3485243" cy="25404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49853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6FF15-C776-4A04-80FF-E06EC47B8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913" y="730370"/>
            <a:ext cx="11501281" cy="1243573"/>
          </a:xfrm>
        </p:spPr>
        <p:txBody>
          <a:bodyPr>
            <a:normAutofit fontScale="90000"/>
          </a:bodyPr>
          <a:lstStyle/>
          <a:p>
            <a:r>
              <a:rPr lang="en-US" dirty="0"/>
              <a:t>Take care of your ADA accommodation customers and they will take care of you!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C1926DC-A44B-4EA7-A081-9A137E5CB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3578" t="18391" r="10122" b="29447"/>
          <a:stretch/>
        </p:blipFill>
        <p:spPr>
          <a:xfrm>
            <a:off x="1964872" y="2164502"/>
            <a:ext cx="8007330" cy="4105669"/>
          </a:xfrm>
          <a:ln w="12700">
            <a:solidFill>
              <a:schemeClr val="tx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1E2A6E-7CC6-408E-89CA-1C3A9D5C4F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13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B9EBB-9F01-4BD8-8017-C16B7F8B2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Partnerships can be challenging but also, of strategic value and very rewarding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E317CC-E457-43C2-A739-C099E68F45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E2C451-7FD0-45B0-A4CD-A7580AD6E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520" t="5732" b="8631"/>
          <a:stretch/>
        </p:blipFill>
        <p:spPr>
          <a:xfrm>
            <a:off x="2806700" y="1806802"/>
            <a:ext cx="6101782" cy="447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703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C8127-550D-443B-9E70-07FFBA01D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Timing of delivery physical assets and monitoring of condition is time consuming but, necessary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3290163-2546-4FF7-85E0-25318F1AD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177" b="5614"/>
          <a:stretch/>
        </p:blipFill>
        <p:spPr>
          <a:xfrm>
            <a:off x="8374741" y="2392301"/>
            <a:ext cx="3670933" cy="2925654"/>
          </a:xfrm>
          <a:ln w="12700">
            <a:solidFill>
              <a:schemeClr val="tx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D67EDE-E9E2-4DB3-90AB-D770F872C7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70EF9A-558F-4CDD-980D-1C4E5DE9A0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40" t="21617" r="11180" b="12679"/>
          <a:stretch/>
        </p:blipFill>
        <p:spPr>
          <a:xfrm>
            <a:off x="266700" y="2232198"/>
            <a:ext cx="4833258" cy="32458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F827A2F3-7240-4C61-8ECA-6144DE642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755138" y="2368470"/>
            <a:ext cx="3964423" cy="29733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45802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A09D4-0656-4A87-9C67-BF7513E71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31" y="1698745"/>
            <a:ext cx="5658904" cy="4434872"/>
          </a:xfrm>
        </p:spPr>
        <p:txBody>
          <a:bodyPr>
            <a:normAutofit/>
          </a:bodyPr>
          <a:lstStyle/>
          <a:p>
            <a:r>
              <a:rPr lang="en-US" dirty="0"/>
              <a:t>Track what needs fixing, make specific assignments and be clear about deadlines and coordination requirements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D6FB47-12B9-40DD-918C-65EAD27A3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018" t="3488" b="4825"/>
          <a:stretch/>
        </p:blipFill>
        <p:spPr>
          <a:xfrm>
            <a:off x="5925535" y="1698745"/>
            <a:ext cx="5996659" cy="443487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285EDE-66E1-4435-B59F-895A69BBF2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661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B2E2B-990B-4248-99DC-7DC98FFEF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Solutions don’t have to wait for fancy graphics.  If you know what needs doing, do it!  Images help.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67887C-C6CD-4A9C-87C6-4317DAB08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943"/>
          <a:stretch/>
        </p:blipFill>
        <p:spPr>
          <a:xfrm>
            <a:off x="557287" y="1984615"/>
            <a:ext cx="4319330" cy="333771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BB2B19-3D46-439C-9358-91C3B5D335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A8E989-0C1A-484C-A47D-AD8FB532C5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57"/>
          <a:stretch/>
        </p:blipFill>
        <p:spPr>
          <a:xfrm>
            <a:off x="7757644" y="2380917"/>
            <a:ext cx="4028744" cy="31925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E50900-1888-404B-AECA-238E06D620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1413" r="23273" b="19274"/>
          <a:stretch/>
        </p:blipFill>
        <p:spPr>
          <a:xfrm>
            <a:off x="4056502" y="3456570"/>
            <a:ext cx="3701142" cy="286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5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B3136-C9A7-4221-86A5-87BB62ECF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31" y="635240"/>
            <a:ext cx="11655564" cy="968375"/>
          </a:xfrm>
        </p:spPr>
        <p:txBody>
          <a:bodyPr>
            <a:noAutofit/>
          </a:bodyPr>
          <a:lstStyle/>
          <a:p>
            <a:r>
              <a:rPr lang="en-US" sz="2200" dirty="0"/>
              <a:t>Reagan National Airport to Huntington/Franconia-Springfield – May 25 to Sept 02, 2019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99F37D-0D2B-4354-AD3E-991EFC5F5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WASHINGTON METROPOLITAN AREA TRANSIT AUTHORITY</a:t>
            </a: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497778" y="98749"/>
            <a:ext cx="10592786" cy="42779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2000" b="1" kern="1200" baseline="0" dirty="0" smtClean="0">
                <a:solidFill>
                  <a:schemeClr val="bg1"/>
                </a:solidFill>
                <a:effectLst>
                  <a:outerShdw blurRad="266700" dist="38100" dir="1140000" algn="tl" rotWithShape="0">
                    <a:prstClr val="black">
                      <a:alpha val="45000"/>
                    </a:prst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266700" dist="38100" dir="1140000" algn="tl" rotWithShape="0">
                    <a:prstClr val="black">
                      <a:alpha val="45000"/>
                    </a:prstClr>
                  </a:outerShdw>
                </a:effectLst>
                <a:uLnTx/>
                <a:uFillTx/>
                <a:latin typeface="Helvetica" charset="0"/>
                <a:ea typeface="Helvetica" charset="0"/>
                <a:cs typeface="Helvetica" charset="0"/>
              </a:rPr>
              <a:t>South of National Airport 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>
                  <a:outerShdw blurRad="266700" dist="38100" dir="1140000" algn="tl" rotWithShape="0">
                    <a:prstClr val="black">
                      <a:alpha val="45000"/>
                    </a:prstClr>
                  </a:outerShdw>
                </a:effectLst>
                <a:uLnTx/>
                <a:uFillTx/>
                <a:latin typeface="Helvetica" charset="0"/>
                <a:ea typeface="Helvetica" charset="0"/>
                <a:cs typeface="Helvetica" charset="0"/>
              </a:rPr>
              <a:t>SoNa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266700" dist="38100" dir="1140000" algn="tl" rotWithShape="0">
                    <a:prstClr val="black">
                      <a:alpha val="45000"/>
                    </a:prstClr>
                  </a:outerShdw>
                </a:effectLst>
                <a:uLnTx/>
                <a:uFillTx/>
                <a:latin typeface="Helvetica" charset="0"/>
                <a:ea typeface="Helvetica" charset="0"/>
                <a:cs typeface="Helvetica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266700" dist="38100" dir="1140000" algn="tl" rotWithShape="0">
                  <a:prstClr val="black">
                    <a:alpha val="45000"/>
                  </a:prstClr>
                </a:outerShdw>
              </a:effectLst>
              <a:uLnTx/>
              <a:uFillTx/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586090-9809-4A82-B2EE-8828D567E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36" y="1603615"/>
            <a:ext cx="3829507" cy="16124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8948F08-0056-46D8-B700-EE715FB021C5}"/>
              </a:ext>
            </a:extLst>
          </p:cNvPr>
          <p:cNvSpPr txBox="1"/>
          <p:nvPr/>
        </p:nvSpPr>
        <p:spPr>
          <a:xfrm>
            <a:off x="4923117" y="1339540"/>
            <a:ext cx="6272403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Operating Assignments:</a:t>
            </a:r>
          </a:p>
          <a:p>
            <a:pPr marL="457200" indent="-457200">
              <a:buAutoNum type="arabicPeriod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Contract Provider(s) to operate ADA-accessible buses and supplementary WAV vans to operate 5-Weekday shuttle routes.</a:t>
            </a:r>
          </a:p>
          <a:p>
            <a:pPr marL="457200" indent="-457200">
              <a:buAutoNum type="arabicPeriod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Contract Provider staffing to manage operators, support customers and augment WMATA staff</a:t>
            </a:r>
          </a:p>
          <a:p>
            <a:pPr marL="457200" indent="-457200">
              <a:buAutoNum type="arabicPeriod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ATC DASH will operate the Blue Line Shuttle Weekdays and Weekends through Old Town Alexandria (MOU forthcoming). </a:t>
            </a:r>
          </a:p>
          <a:p>
            <a:pPr marL="457200" indent="-457200">
              <a:buAutoNum type="arabicPeriod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Metrobus low-floor buses to operate Weekends on Yellow local shuttle and contract providers providing Express services</a:t>
            </a:r>
          </a:p>
          <a:p>
            <a:pPr marL="457200" indent="-457200">
              <a:buAutoNum type="arabicPeriod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Transportation Management Services (TMS) firm was to supplement Metrobus Transit Field Supervisors and Ambassadors at each station.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A4357B-EE8D-4B46-A731-FC1EB9B5D1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03" b="21419"/>
          <a:stretch/>
        </p:blipFill>
        <p:spPr>
          <a:xfrm>
            <a:off x="136731" y="3666856"/>
            <a:ext cx="4673808" cy="2028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9960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FB6BB-52FF-4BAB-8B51-FB2151B4D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Quality information and data is essential to correcting the right problem.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359F42-9745-496F-9401-D338626E77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4F0E447-2D54-48E1-A928-11495337DC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1198" y="1858402"/>
            <a:ext cx="7931922" cy="447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997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35083-D3F8-4B82-8527-AF428A16A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31" y="730369"/>
            <a:ext cx="7059906" cy="2631585"/>
          </a:xfrm>
        </p:spPr>
        <p:txBody>
          <a:bodyPr>
            <a:normAutofit fontScale="90000"/>
          </a:bodyPr>
          <a:lstStyle/>
          <a:p>
            <a:r>
              <a:rPr lang="en-US" dirty="0"/>
              <a:t>Prepare in advance for project performance reporting and provide timely delivery.  Highlight meaningful successes!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86A576-796A-4C77-90B4-7F1125AF70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0697A8-0C88-4736-96ED-341DAC361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700" y="730370"/>
            <a:ext cx="4111659" cy="54663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74291A-7743-4F7E-BB84-EB4E9BDF4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911" y="3361955"/>
            <a:ext cx="5155578" cy="283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301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you this summer South of National Airport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✈</a:t>
            </a:r>
            <a:endParaRPr lang="en-US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WASHINGTON METROPOLITAN AREA TRANSIT AUTHORITY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193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F5F6A-12A0-4BC1-8D92-2AE5B4743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plan and schedule is essential (simple is better)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9C529D-C812-4391-8F9D-19BD2B5DF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631" y="1717302"/>
            <a:ext cx="11655425" cy="360778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4E3BC-46DC-4A7C-B41A-7B13285A47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12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954DA-65FE-40F3-91F9-A47AD17C0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30" y="730369"/>
            <a:ext cx="3855427" cy="4930201"/>
          </a:xfrm>
        </p:spPr>
        <p:txBody>
          <a:bodyPr>
            <a:normAutofit/>
          </a:bodyPr>
          <a:lstStyle/>
          <a:p>
            <a:r>
              <a:rPr lang="en-US" dirty="0"/>
              <a:t>Define and prepare the “products” that will be needed to support implementation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511EA6-CB3F-4534-8B39-30752E942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5674DC-2CC0-4F70-8954-E76829B6B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829" y="605376"/>
            <a:ext cx="6734628" cy="579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78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2B6C0-FDE5-4E4C-B4EC-43E46CA2F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Track of New Stuff (audits will happen)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C5789D-4A96-4EB8-9E32-CCADFCEB7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" y="1725376"/>
            <a:ext cx="11655425" cy="446134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611698-25A3-487B-B9AA-42F7F8DCC8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45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7AC88-C030-4804-A10C-B13BF1426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31" y="730370"/>
            <a:ext cx="6858069" cy="1171001"/>
          </a:xfrm>
        </p:spPr>
        <p:txBody>
          <a:bodyPr>
            <a:normAutofit fontScale="90000"/>
          </a:bodyPr>
          <a:lstStyle/>
          <a:p>
            <a:r>
              <a:rPr lang="en-US" dirty="0"/>
              <a:t>Story telling is an essential part of preparing and coordinating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6FC0D-03CF-488D-9A61-0127CED2E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31" y="2046513"/>
            <a:ext cx="5827781" cy="415025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Stakeholders have their own stories to tell that need to be accommodated</a:t>
            </a:r>
          </a:p>
          <a:p>
            <a:r>
              <a:rPr lang="en-US" dirty="0"/>
              <a:t>What you want known may not be what others want to tell</a:t>
            </a:r>
          </a:p>
          <a:p>
            <a:r>
              <a:rPr lang="en-US" dirty="0"/>
              <a:t>Be flexible and listen closely to what and how things are being said</a:t>
            </a:r>
          </a:p>
          <a:p>
            <a:r>
              <a:rPr lang="en-US" dirty="0"/>
              <a:t>Customize the message and delivery to the audience</a:t>
            </a:r>
          </a:p>
          <a:p>
            <a:r>
              <a:rPr lang="en-US" dirty="0"/>
              <a:t>Be prepared for many edits…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C4A8E-8EBE-4FAE-89B2-44DD2ED9B3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C330C5-E137-4EF2-BDC9-00C2E517C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9036" y="645399"/>
            <a:ext cx="3060230" cy="230558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BCECDC-9CCD-410C-B05D-676C2BAB7F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96" t="2279" r="19365"/>
          <a:stretch/>
        </p:blipFill>
        <p:spPr>
          <a:xfrm rot="5400000">
            <a:off x="6414639" y="2208494"/>
            <a:ext cx="2802071" cy="28311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828545-E596-4234-87E9-2996C4E32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0514" y="4297112"/>
            <a:ext cx="2818751" cy="20056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3618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FDD2B-9349-4C8F-AF7E-0598993DF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31" y="730370"/>
            <a:ext cx="4813369" cy="5622574"/>
          </a:xfrm>
        </p:spPr>
        <p:txBody>
          <a:bodyPr/>
          <a:lstStyle/>
          <a:p>
            <a:r>
              <a:rPr lang="en-US" dirty="0"/>
              <a:t>Be prepared to explain your approach, expectations and justification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FFCCD0-1E97-467C-BEAB-50A5BA446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0000" y="730370"/>
            <a:ext cx="6363224" cy="562257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48E71D-FB47-4444-B5DF-A83119AD3F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35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02266-ECDD-4006-BD53-4E48345BC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Details matter when it comes to getting 300 people to work together to accomplish the same thing!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19B979-A61E-4B8B-B3A4-E40BDEB2E6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5329" y="1832203"/>
            <a:ext cx="9720272" cy="447992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BAC665-5327-48A0-8ECB-5EBC3DB40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74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">
      <a:dk1>
        <a:srgbClr val="3A3838"/>
      </a:dk1>
      <a:lt1>
        <a:srgbClr val="FFFFFF"/>
      </a:lt1>
      <a:dk2>
        <a:srgbClr val="44546A"/>
      </a:dk2>
      <a:lt2>
        <a:srgbClr val="FFFFFF"/>
      </a:lt2>
      <a:accent1>
        <a:srgbClr val="1F4E79"/>
      </a:accent1>
      <a:accent2>
        <a:srgbClr val="57C0B5"/>
      </a:accent2>
      <a:accent3>
        <a:srgbClr val="0070C0"/>
      </a:accent3>
      <a:accent4>
        <a:srgbClr val="92D050"/>
      </a:accent4>
      <a:accent5>
        <a:srgbClr val="00B050"/>
      </a:accent5>
      <a:accent6>
        <a:srgbClr val="999999"/>
      </a:accent6>
      <a:hlink>
        <a:srgbClr val="0070C0"/>
      </a:hlink>
      <a:folHlink>
        <a:srgbClr val="00B05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etro_and_Board_PowerPoint_Template.pptx" id="{ED21DB64-9306-46F5-BBCF-0F6EB7703377}" vid="{E892DC2A-5734-4D26-996C-3E9ED305D5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33C6854DF46A40A4B4266017ACB034" ma:contentTypeVersion="" ma:contentTypeDescription="Create a new document." ma:contentTypeScope="" ma:versionID="32e006f06ac224ccc71c1492265810d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989ca3770043d9c29d7fca02446324d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C7F999E-8DA5-4323-A4C8-C452528A8F9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429116C-24AC-45C9-9AC8-78F4E81390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C734C70-67B7-4AEE-AC37-9DB77C519E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Metro_and_Board_PowerPoint_Template</Template>
  <TotalTime>453</TotalTime>
  <Words>720</Words>
  <Application>Microsoft Office PowerPoint</Application>
  <PresentationFormat>Custom</PresentationFormat>
  <Paragraphs>75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Calibri</vt:lpstr>
      <vt:lpstr>Courier New</vt:lpstr>
      <vt:lpstr>Franklin Gothic Book</vt:lpstr>
      <vt:lpstr>Helvetica</vt:lpstr>
      <vt:lpstr>Lucida Grande</vt:lpstr>
      <vt:lpstr>Symbol</vt:lpstr>
      <vt:lpstr>Times New Roman</vt:lpstr>
      <vt:lpstr>Wingdings</vt:lpstr>
      <vt:lpstr>Office Theme</vt:lpstr>
      <vt:lpstr>Contingency Planning and Execution – Bus Solutions</vt:lpstr>
      <vt:lpstr>Reagan National Airport to Huntington/Franconia-Springfield – May 25 to Sept 02, 2019</vt:lpstr>
      <vt:lpstr>Reagan National Airport to Huntington/Franconia-Springfield – May 25 to Sept 02, 2019</vt:lpstr>
      <vt:lpstr>A plan and schedule is essential (simple is better)</vt:lpstr>
      <vt:lpstr>Define and prepare the “products” that will be needed to support implementation</vt:lpstr>
      <vt:lpstr>Keep Track of New Stuff (audits will happen)</vt:lpstr>
      <vt:lpstr>Story telling is an essential part of preparing and coordinating</vt:lpstr>
      <vt:lpstr>Be prepared to explain your approach, expectations and justification</vt:lpstr>
      <vt:lpstr>Details matter when it comes to getting 300 people to work together to accomplish the same thing!</vt:lpstr>
      <vt:lpstr>Meetings happen, and they should. Keep track and be prepared.    Meetings are for confirming actions, not designing them.    Keep the scope of discussions manageable.</vt:lpstr>
      <vt:lpstr>Consistent outcomes require socializing information with implementers and reminding staff of what can &amp; should be done</vt:lpstr>
      <vt:lpstr>Prepare and plan for report outs upon start-up.   Important people want to know!</vt:lpstr>
      <vt:lpstr>Buses are big and take up a lot of space.  However, they are essential to the project and need to be accommodated.  Traffic management matters!</vt:lpstr>
      <vt:lpstr>Logistical support features and function will rise to a level of importance not previously understood</vt:lpstr>
      <vt:lpstr>Practice Makes Perfect</vt:lpstr>
      <vt:lpstr>Prepare a summary of “readiness” to confirm to stakeholders that the planning and preparation have been successful and actions are pending.  All that is left is…GO!</vt:lpstr>
      <vt:lpstr>Of Course it will rain on the first day!</vt:lpstr>
      <vt:lpstr>Be prepared to monitor the results</vt:lpstr>
      <vt:lpstr>Confirm your infrastructure, delivery processes and hazards mitigation</vt:lpstr>
      <vt:lpstr>This work is all about people.  Attitude matters!</vt:lpstr>
      <vt:lpstr>Talk is cheap, there is no substitute. Just Do it!  Its Priceless!  Keep it up as long as necessary.</vt:lpstr>
      <vt:lpstr>Communicate with customers by any means necessary</vt:lpstr>
      <vt:lpstr>Keep an eye on both ends of the line, make sure they are communicating and resources are showing up!</vt:lpstr>
      <vt:lpstr>Managing crowds and loading is essential and requires technique, thoughtful planning and resources</vt:lpstr>
      <vt:lpstr>Take care of your ADA accommodation customers and they will take care of you!</vt:lpstr>
      <vt:lpstr>Partnerships can be challenging but also, of strategic value and very rewarding</vt:lpstr>
      <vt:lpstr>Timing of delivery physical assets and monitoring of condition is time consuming but, necessary</vt:lpstr>
      <vt:lpstr>Track what needs fixing, make specific assignments and be clear about deadlines and coordination requirements </vt:lpstr>
      <vt:lpstr>Solutions don’t have to wait for fancy graphics.  If you know what needs doing, do it!  Images help.</vt:lpstr>
      <vt:lpstr>Quality information and data is essential to correcting the right problem.</vt:lpstr>
      <vt:lpstr>Prepare in advance for project performance reporting and provide timely delivery.  Highlight meaningful successes!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of National Airport (SoNa) Extended Shutdown</dc:title>
  <dc:creator>Weinberger, Michael H.</dc:creator>
  <cp:lastModifiedBy>James Hamre</cp:lastModifiedBy>
  <cp:revision>55</cp:revision>
  <cp:lastPrinted>2018-04-06T17:51:53Z</cp:lastPrinted>
  <dcterms:created xsi:type="dcterms:W3CDTF">2019-02-27T18:47:46Z</dcterms:created>
  <dcterms:modified xsi:type="dcterms:W3CDTF">2019-08-10T03:03:10Z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0x0101001533C6854DF46A40A4B4266017ACB034</vt:lpwstr>
  </property>
</Properties>
</file>