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71" r:id="rId3"/>
    <p:sldId id="272" r:id="rId4"/>
    <p:sldId id="287" r:id="rId5"/>
    <p:sldId id="280" r:id="rId6"/>
    <p:sldId id="282" r:id="rId7"/>
    <p:sldId id="277" r:id="rId8"/>
    <p:sldId id="290" r:id="rId9"/>
    <p:sldId id="278" r:id="rId10"/>
    <p:sldId id="27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chulze" userId="S::dschulze@dart.org::31524ed3-1119-4083-a9c2-4c797efc3a56" providerId="AD" clId="Web-{B6052651-2FB4-B364-CB21-24B7538B89CE}"/>
    <pc:docChg chg="addSld delSld modSld sldOrd">
      <pc:chgData name="David Schulze" userId="S::dschulze@dart.org::31524ed3-1119-4083-a9c2-4c797efc3a56" providerId="AD" clId="Web-{B6052651-2FB4-B364-CB21-24B7538B89CE}" dt="2019-05-02T13:23:59.786" v="23" actId="20577"/>
      <pc:docMkLst>
        <pc:docMk/>
      </pc:docMkLst>
      <pc:sldChg chg="ord">
        <pc:chgData name="David Schulze" userId="S::dschulze@dart.org::31524ed3-1119-4083-a9c2-4c797efc3a56" providerId="AD" clId="Web-{B6052651-2FB4-B364-CB21-24B7538B89CE}" dt="2019-05-02T13:23:10.458" v="8"/>
        <pc:sldMkLst>
          <pc:docMk/>
          <pc:sldMk cId="3671409262" sldId="287"/>
        </pc:sldMkLst>
      </pc:sldChg>
      <pc:sldChg chg="addSp delSp modSp new mod ord setBg">
        <pc:chgData name="David Schulze" userId="S::dschulze@dart.org::31524ed3-1119-4083-a9c2-4c797efc3a56" providerId="AD" clId="Web-{B6052651-2FB4-B364-CB21-24B7538B89CE}" dt="2019-05-02T13:22:52.005" v="7" actId="14100"/>
        <pc:sldMkLst>
          <pc:docMk/>
          <pc:sldMk cId="1236074381" sldId="288"/>
        </pc:sldMkLst>
        <pc:picChg chg="add mod">
          <ac:chgData name="David Schulze" userId="S::dschulze@dart.org::31524ed3-1119-4083-a9c2-4c797efc3a56" providerId="AD" clId="Web-{B6052651-2FB4-B364-CB21-24B7538B89CE}" dt="2019-05-02T13:22:52.005" v="7" actId="14100"/>
          <ac:picMkLst>
            <pc:docMk/>
            <pc:sldMk cId="1236074381" sldId="288"/>
            <ac:picMk id="2" creationId="{97998EB2-3418-467F-A4DB-D6DDB526D86E}"/>
          </ac:picMkLst>
        </pc:picChg>
        <pc:picChg chg="add del">
          <ac:chgData name="David Schulze" userId="S::dschulze@dart.org::31524ed3-1119-4083-a9c2-4c797efc3a56" providerId="AD" clId="Web-{B6052651-2FB4-B364-CB21-24B7538B89CE}" dt="2019-05-02T13:22:32.426" v="5"/>
          <ac:picMkLst>
            <pc:docMk/>
            <pc:sldMk cId="1236074381" sldId="288"/>
            <ac:picMk id="7" creationId="{7309214B-9B60-4A94-88B5-44CB8D263285}"/>
          </ac:picMkLst>
        </pc:picChg>
      </pc:sldChg>
      <pc:sldChg chg="new del">
        <pc:chgData name="David Schulze" userId="S::dschulze@dart.org::31524ed3-1119-4083-a9c2-4c797efc3a56" providerId="AD" clId="Web-{B6052651-2FB4-B364-CB21-24B7538B89CE}" dt="2019-05-02T13:23:37.755" v="11"/>
        <pc:sldMkLst>
          <pc:docMk/>
          <pc:sldMk cId="350698417" sldId="289"/>
        </pc:sldMkLst>
      </pc:sldChg>
      <pc:sldChg chg="modSp new ord">
        <pc:chgData name="David Schulze" userId="S::dschulze@dart.org::31524ed3-1119-4083-a9c2-4c797efc3a56" providerId="AD" clId="Web-{B6052651-2FB4-B364-CB21-24B7538B89CE}" dt="2019-05-02T13:23:55.598" v="21" actId="20577"/>
        <pc:sldMkLst>
          <pc:docMk/>
          <pc:sldMk cId="574022555" sldId="290"/>
        </pc:sldMkLst>
        <pc:spChg chg="mod">
          <ac:chgData name="David Schulze" userId="S::dschulze@dart.org::31524ed3-1119-4083-a9c2-4c797efc3a56" providerId="AD" clId="Web-{B6052651-2FB4-B364-CB21-24B7538B89CE}" dt="2019-05-02T13:23:55.598" v="21" actId="20577"/>
          <ac:spMkLst>
            <pc:docMk/>
            <pc:sldMk cId="574022555" sldId="290"/>
            <ac:spMk id="2" creationId="{2F7CDCAD-C7BC-4B77-B7EF-2121C7DA4AC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5DB6-8B3C-4F0B-B59C-49B7E24EEC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9B6EFC-C6C2-4813-A016-2B610E283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25C38-8E4E-4F5D-996D-566F0B059A27}"/>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E6A9B252-87E4-42CC-B80E-DD4E7A83D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1D083-D19E-4088-BD2C-B70A5DF683B6}"/>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324695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E52B8-5163-4534-9479-C8E4C9A78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348E5B-B444-4EA2-B7C1-8906FE57F4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BA840-A92C-4E84-AC98-D23D42F8D6AF}"/>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3018E058-3461-427D-9418-84DC51601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E7007-BFC8-4249-BC84-74F30CF4B7DB}"/>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32917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BB3A39-4F0B-4A38-AE93-9D340FD5F6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50FE42-3B34-4936-A8C4-749994B81E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2E867-90D2-4AA1-ADE0-A195889E2C01}"/>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902BF68F-35B0-4C3C-BC90-642158A1F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60A25-D1DE-4630-B047-DA0C20D04C26}"/>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86796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1B6-0011-48F3-B0C3-45A6157C3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6A9E8-8501-4013-B3F5-C092AED359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55181-BC1A-493E-A552-826A8FFC305A}"/>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EE1CE069-B3AC-4342-9A07-8FD7AFCD9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7BC91-AF64-4E02-8BF1-069A34AD0FB0}"/>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9942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FC00-FD04-4D52-A5FF-9399CF376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AB073-B098-40A9-9842-D06F0B13CD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95C25C-85D0-43EC-B42E-D67ED7B09499}"/>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00F84FCB-0A64-41BF-BFAF-D1B1A6806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858F6-2AD0-4CE6-B2D0-E9F331F03BBC}"/>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131814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CE28-C402-40DD-AC7D-27F616082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CDCEC4-06F4-40F9-A4ED-4E3DC64E1A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A20B1-CD90-4ECD-9FA9-3693DA6D05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08C280-7538-46F7-9FB6-73E1CBDCC80E}"/>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6" name="Footer Placeholder 5">
            <a:extLst>
              <a:ext uri="{FF2B5EF4-FFF2-40B4-BE49-F238E27FC236}">
                <a16:creationId xmlns:a16="http://schemas.microsoft.com/office/drawing/2014/main" id="{1E284372-843D-44B1-964D-E6CB90D4BF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2B878-23A7-4017-90CF-D3046161EF4F}"/>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282497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D275-4085-47A9-A956-03975EA11B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810EAC-AE7B-4DE0-A432-7EB79F794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BE94487-11FD-4E27-B523-C298FA2EBE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078CAB-B45C-42FB-9948-FEF9501C2E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2424EE-AC7F-44C3-A561-0C5F4F954D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890AC5-AB67-48B2-BC5D-368C7BEBCAF3}"/>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8" name="Footer Placeholder 7">
            <a:extLst>
              <a:ext uri="{FF2B5EF4-FFF2-40B4-BE49-F238E27FC236}">
                <a16:creationId xmlns:a16="http://schemas.microsoft.com/office/drawing/2014/main" id="{8604EE87-997A-4CBF-84AC-FC26976B40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E5BF8A-C96F-4E18-87D9-08D64BBFE22D}"/>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274894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B541-7C8C-47AD-BEB7-FF19F87C7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F932CE-8AA5-4223-ABE8-2FBD60A05D50}"/>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4" name="Footer Placeholder 3">
            <a:extLst>
              <a:ext uri="{FF2B5EF4-FFF2-40B4-BE49-F238E27FC236}">
                <a16:creationId xmlns:a16="http://schemas.microsoft.com/office/drawing/2014/main" id="{5CB39DE9-456A-4881-A82E-3CE07A22B4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1956D0-AE06-45BB-A743-0ABA04C5D631}"/>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419227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A0859-5533-41E5-A627-83FFC33EF372}"/>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3" name="Footer Placeholder 2">
            <a:extLst>
              <a:ext uri="{FF2B5EF4-FFF2-40B4-BE49-F238E27FC236}">
                <a16:creationId xmlns:a16="http://schemas.microsoft.com/office/drawing/2014/main" id="{953547FC-9003-4DB0-B521-BB1E67D15C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F01BC4-82BF-4819-8E54-E0F06FE7A411}"/>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40423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FFAA-DDA6-445F-A2A6-D783FB1BCA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59EC53-BA1E-4E54-B252-12272E56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4A946-8C17-411D-8373-F075F66B5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15A39B-FD8C-4012-9B5E-8950C76CDCFF}"/>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6" name="Footer Placeholder 5">
            <a:extLst>
              <a:ext uri="{FF2B5EF4-FFF2-40B4-BE49-F238E27FC236}">
                <a16:creationId xmlns:a16="http://schemas.microsoft.com/office/drawing/2014/main" id="{C035520B-14F5-4E63-A147-E16D96FAE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611B5-6F5E-4021-B7C8-AF89C37959A8}"/>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390387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0DB5-4386-478F-A6F7-0DD3EF733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E6C6D-DE09-4C2A-8372-E6473CC68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30381F-943E-43C1-B21C-43501691B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5A1001-A14A-449F-B1E1-2B1D4AA8B621}"/>
              </a:ext>
            </a:extLst>
          </p:cNvPr>
          <p:cNvSpPr>
            <a:spLocks noGrp="1"/>
          </p:cNvSpPr>
          <p:nvPr>
            <p:ph type="dt" sz="half" idx="10"/>
          </p:nvPr>
        </p:nvSpPr>
        <p:spPr/>
        <p:txBody>
          <a:bodyPr/>
          <a:lstStyle/>
          <a:p>
            <a:fld id="{FBCC65E1-0AF6-4323-B88F-279D745D99CA}" type="datetimeFigureOut">
              <a:rPr lang="en-US" smtClean="0"/>
              <a:t>5/2/2019</a:t>
            </a:fld>
            <a:endParaRPr lang="en-US"/>
          </a:p>
        </p:txBody>
      </p:sp>
      <p:sp>
        <p:nvSpPr>
          <p:cNvPr id="6" name="Footer Placeholder 5">
            <a:extLst>
              <a:ext uri="{FF2B5EF4-FFF2-40B4-BE49-F238E27FC236}">
                <a16:creationId xmlns:a16="http://schemas.microsoft.com/office/drawing/2014/main" id="{CCCE5A1A-5EA1-4A90-82FE-1344E0EB2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6AF5E-0E87-45ED-B74D-96CDF34B3B23}"/>
              </a:ext>
            </a:extLst>
          </p:cNvPr>
          <p:cNvSpPr>
            <a:spLocks noGrp="1"/>
          </p:cNvSpPr>
          <p:nvPr>
            <p:ph type="sldNum" sz="quarter" idx="12"/>
          </p:nvPr>
        </p:nvSpPr>
        <p:spPr/>
        <p:txBody>
          <a:bodyPr/>
          <a:lstStyle/>
          <a:p>
            <a:fld id="{1857A968-D171-4725-AA8E-1FF95EABDD10}" type="slidenum">
              <a:rPr lang="en-US" smtClean="0"/>
              <a:t>‹#›</a:t>
            </a:fld>
            <a:endParaRPr lang="en-US"/>
          </a:p>
        </p:txBody>
      </p:sp>
    </p:spTree>
    <p:extLst>
      <p:ext uri="{BB962C8B-B14F-4D97-AF65-F5344CB8AC3E}">
        <p14:creationId xmlns:p14="http://schemas.microsoft.com/office/powerpoint/2010/main" val="4862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1155B-28FE-444E-9EFC-18F3F8E178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A1C2A9-9044-400A-B417-2E5508918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F3B24-0027-4CF2-8091-512209104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C65E1-0AF6-4323-B88F-279D745D99CA}" type="datetimeFigureOut">
              <a:rPr lang="en-US" smtClean="0"/>
              <a:t>5/2/2019</a:t>
            </a:fld>
            <a:endParaRPr lang="en-US"/>
          </a:p>
        </p:txBody>
      </p:sp>
      <p:sp>
        <p:nvSpPr>
          <p:cNvPr id="5" name="Footer Placeholder 4">
            <a:extLst>
              <a:ext uri="{FF2B5EF4-FFF2-40B4-BE49-F238E27FC236}">
                <a16:creationId xmlns:a16="http://schemas.microsoft.com/office/drawing/2014/main" id="{161971B3-3240-4B3F-8A03-39B26F4402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7ABF26-F79D-48DB-9EF9-39FE38091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7A968-D171-4725-AA8E-1FF95EABDD10}" type="slidenum">
              <a:rPr lang="en-US" smtClean="0"/>
              <a:t>‹#›</a:t>
            </a:fld>
            <a:endParaRPr lang="en-US"/>
          </a:p>
        </p:txBody>
      </p:sp>
    </p:spTree>
    <p:extLst>
      <p:ext uri="{BB962C8B-B14F-4D97-AF65-F5344CB8AC3E}">
        <p14:creationId xmlns:p14="http://schemas.microsoft.com/office/powerpoint/2010/main" val="5034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group of people walking on a sidewalk&#10;&#10;Description generated with very high confidence">
            <a:extLst>
              <a:ext uri="{FF2B5EF4-FFF2-40B4-BE49-F238E27FC236}">
                <a16:creationId xmlns:a16="http://schemas.microsoft.com/office/drawing/2014/main" id="{97998EB2-3418-467F-A4DB-D6DDB526D86E}"/>
              </a:ext>
            </a:extLst>
          </p:cNvPr>
          <p:cNvPicPr>
            <a:picLocks noChangeAspect="1"/>
          </p:cNvPicPr>
          <p:nvPr/>
        </p:nvPicPr>
        <p:blipFill rotWithShape="1">
          <a:blip r:embed="rId2"/>
          <a:srcRect t="12515" b="12485"/>
          <a:stretch/>
        </p:blipFill>
        <p:spPr>
          <a:xfrm>
            <a:off x="20" y="10"/>
            <a:ext cx="12191980" cy="6857990"/>
          </a:xfrm>
          <a:prstGeom prst="rect">
            <a:avLst/>
          </a:prstGeom>
        </p:spPr>
      </p:pic>
    </p:spTree>
    <p:extLst>
      <p:ext uri="{BB962C8B-B14F-4D97-AF65-F5344CB8AC3E}">
        <p14:creationId xmlns:p14="http://schemas.microsoft.com/office/powerpoint/2010/main" val="123607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Herold Humphrey</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656738"/>
            <a:ext cx="6096000" cy="507831"/>
          </a:xfrm>
          <a:prstGeom prst="rect">
            <a:avLst/>
          </a:prstGeom>
        </p:spPr>
        <p:txBody>
          <a:bodyPr wrap="square">
            <a:spAutoFit/>
          </a:bodyPr>
          <a:lstStyle/>
          <a:p>
            <a:br>
              <a:rPr lang="en-US"/>
            </a:br>
            <a:endParaRPr lang="en-US"/>
          </a:p>
        </p:txBody>
      </p:sp>
      <p:sp>
        <p:nvSpPr>
          <p:cNvPr id="6" name="Rectangle 5">
            <a:extLst>
              <a:ext uri="{FF2B5EF4-FFF2-40B4-BE49-F238E27FC236}">
                <a16:creationId xmlns:a16="http://schemas.microsoft.com/office/drawing/2014/main" id="{D4AB73A3-06FD-44BE-8016-FA951B8380F1}"/>
              </a:ext>
            </a:extLst>
          </p:cNvPr>
          <p:cNvSpPr/>
          <p:nvPr/>
        </p:nvSpPr>
        <p:spPr>
          <a:xfrm>
            <a:off x="1765360" y="2186526"/>
            <a:ext cx="3682584" cy="300082"/>
          </a:xfrm>
          <a:prstGeom prst="rect">
            <a:avLst/>
          </a:prstGeom>
        </p:spPr>
        <p:txBody>
          <a:bodyPr wrap="square">
            <a:spAutoFit/>
          </a:bodyPr>
          <a:lstStyle/>
          <a:p>
            <a:r>
              <a:rPr lang="en-US"/>
              <a:t>Vice President, Bus Operations</a:t>
            </a:r>
          </a:p>
        </p:txBody>
      </p:sp>
      <p:sp>
        <p:nvSpPr>
          <p:cNvPr id="7" name="Rectangle 6">
            <a:extLst>
              <a:ext uri="{FF2B5EF4-FFF2-40B4-BE49-F238E27FC236}">
                <a16:creationId xmlns:a16="http://schemas.microsoft.com/office/drawing/2014/main" id="{57046F9E-FAED-4B74-AA90-53E7B6ED8713}"/>
              </a:ext>
            </a:extLst>
          </p:cNvPr>
          <p:cNvSpPr/>
          <p:nvPr/>
        </p:nvSpPr>
        <p:spPr>
          <a:xfrm>
            <a:off x="1765360" y="3177979"/>
            <a:ext cx="8801931" cy="415498"/>
          </a:xfrm>
          <a:prstGeom prst="rect">
            <a:avLst/>
          </a:prstGeom>
        </p:spPr>
        <p:txBody>
          <a:bodyPr wrap="square">
            <a:spAutoFit/>
          </a:bodyPr>
          <a:lstStyle/>
          <a:p>
            <a:endParaRPr lang="en-US" sz="1000"/>
          </a:p>
          <a:p>
            <a:endParaRPr lang="en-US"/>
          </a:p>
        </p:txBody>
      </p:sp>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26" y="2053532"/>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55" y="3310172"/>
            <a:ext cx="696302" cy="500238"/>
          </a:xfrm>
          <a:prstGeom prst="rect">
            <a:avLst/>
          </a:prstGeom>
        </p:spPr>
      </p:pic>
      <p:sp>
        <p:nvSpPr>
          <p:cNvPr id="10" name="Rectangle 9">
            <a:extLst>
              <a:ext uri="{FF2B5EF4-FFF2-40B4-BE49-F238E27FC236}">
                <a16:creationId xmlns:a16="http://schemas.microsoft.com/office/drawing/2014/main" id="{114FA07D-3E60-4ACC-B158-F477CD3F0C85}"/>
              </a:ext>
            </a:extLst>
          </p:cNvPr>
          <p:cNvSpPr/>
          <p:nvPr/>
        </p:nvSpPr>
        <p:spPr>
          <a:xfrm>
            <a:off x="1765360" y="3256757"/>
            <a:ext cx="9257217" cy="2308324"/>
          </a:xfrm>
          <a:prstGeom prst="rect">
            <a:avLst/>
          </a:prstGeom>
        </p:spPr>
        <p:txBody>
          <a:bodyPr wrap="square" anchor="t">
            <a:spAutoFit/>
          </a:bodyPr>
          <a:lstStyle/>
          <a:p>
            <a:r>
              <a:rPr lang="en-US" dirty="0"/>
              <a:t>Began his career in transportation in 1985 as a student worker in Jackson, Mississippi. </a:t>
            </a:r>
            <a:endParaRPr lang="en-US" sz="1000" dirty="0">
              <a:cs typeface="Calibri" panose="020F0502020204030204"/>
            </a:endParaRPr>
          </a:p>
          <a:p>
            <a:r>
              <a:rPr lang="en-US" dirty="0"/>
              <a:t>Moved into private side of the industry to pursue career.  </a:t>
            </a:r>
            <a:endParaRPr lang="en-US" sz="1000"/>
          </a:p>
          <a:p>
            <a:r>
              <a:rPr lang="en-US" dirty="0"/>
              <a:t>Advanced into management quickly and has been able to live and work in multiple cities.</a:t>
            </a:r>
            <a:endParaRPr lang="en-US" sz="1000"/>
          </a:p>
          <a:p>
            <a:r>
              <a:rPr lang="en-US" dirty="0"/>
              <a:t>Employed in Atlanta before coming to DART.</a:t>
            </a:r>
            <a:endParaRPr lang="en-US" sz="1000"/>
          </a:p>
          <a:p>
            <a:r>
              <a:rPr lang="en-US" dirty="0"/>
              <a:t>Has deep operation, technical and safety knowledge of fixed route, paratransit, commuter service, shuttle and on demand transportation.</a:t>
            </a:r>
            <a:endParaRPr lang="en-US" sz="1000"/>
          </a:p>
          <a:p>
            <a:r>
              <a:rPr lang="en-US" dirty="0"/>
              <a:t>With DART since 2017.</a:t>
            </a:r>
            <a:endParaRPr lang="en-US" sz="1000" dirty="0">
              <a:cs typeface="Calibri"/>
            </a:endParaRPr>
          </a:p>
          <a:p>
            <a:endParaRPr lang="en-US"/>
          </a:p>
        </p:txBody>
      </p:sp>
    </p:spTree>
    <p:extLst>
      <p:ext uri="{BB962C8B-B14F-4D97-AF65-F5344CB8AC3E}">
        <p14:creationId xmlns:p14="http://schemas.microsoft.com/office/powerpoint/2010/main" val="367757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John M. Rhone</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805469" y="1792887"/>
            <a:ext cx="6096000" cy="300082"/>
          </a:xfrm>
          <a:prstGeom prst="rect">
            <a:avLst/>
          </a:prstGeom>
        </p:spPr>
        <p:txBody>
          <a:bodyPr wrap="square">
            <a:spAutoFit/>
          </a:bodyPr>
          <a:lstStyle/>
          <a:p>
            <a:r>
              <a:rPr lang="en-US"/>
              <a:t>B.S. in Electrical Engineering, Prairie View A&amp;M University</a:t>
            </a:r>
          </a:p>
        </p:txBody>
      </p:sp>
      <p:sp>
        <p:nvSpPr>
          <p:cNvPr id="6" name="Rectangle 5">
            <a:extLst>
              <a:ext uri="{FF2B5EF4-FFF2-40B4-BE49-F238E27FC236}">
                <a16:creationId xmlns:a16="http://schemas.microsoft.com/office/drawing/2014/main" id="{D4AB73A3-06FD-44BE-8016-FA951B8380F1}"/>
              </a:ext>
            </a:extLst>
          </p:cNvPr>
          <p:cNvSpPr/>
          <p:nvPr/>
        </p:nvSpPr>
        <p:spPr>
          <a:xfrm>
            <a:off x="1805469" y="2559838"/>
            <a:ext cx="4887110" cy="300082"/>
          </a:xfrm>
          <a:prstGeom prst="rect">
            <a:avLst/>
          </a:prstGeom>
        </p:spPr>
        <p:txBody>
          <a:bodyPr wrap="square">
            <a:spAutoFit/>
          </a:bodyPr>
          <a:lstStyle/>
          <a:p>
            <a:r>
              <a:rPr lang="en-US"/>
              <a:t>Vice President, Capital Design and Construction</a:t>
            </a:r>
          </a:p>
        </p:txBody>
      </p:sp>
      <p:sp>
        <p:nvSpPr>
          <p:cNvPr id="7" name="Rectangle 6">
            <a:extLst>
              <a:ext uri="{FF2B5EF4-FFF2-40B4-BE49-F238E27FC236}">
                <a16:creationId xmlns:a16="http://schemas.microsoft.com/office/drawing/2014/main" id="{57046F9E-FAED-4B74-AA90-53E7B6ED8713}"/>
              </a:ext>
            </a:extLst>
          </p:cNvPr>
          <p:cNvSpPr/>
          <p:nvPr/>
        </p:nvSpPr>
        <p:spPr>
          <a:xfrm>
            <a:off x="1695034" y="3206108"/>
            <a:ext cx="8801931" cy="923330"/>
          </a:xfrm>
          <a:prstGeom prst="rect">
            <a:avLst/>
          </a:prstGeom>
        </p:spPr>
        <p:txBody>
          <a:bodyPr wrap="square" anchor="t">
            <a:spAutoFit/>
          </a:bodyPr>
          <a:lstStyle/>
          <a:p>
            <a:r>
              <a:rPr lang="en-US" dirty="0"/>
              <a:t>Directs and oversees design, construction, utility coordination and dispute resolution functions associated with DART major capital projects.  </a:t>
            </a:r>
            <a:endParaRPr lang="en-US"/>
          </a:p>
          <a:p>
            <a:r>
              <a:rPr lang="en-US" dirty="0"/>
              <a:t>Reports to the Executive Vice President, Growth/Regional Development Department.</a:t>
            </a:r>
            <a:endParaRPr lang="en-US"/>
          </a:p>
        </p:txBody>
      </p:sp>
      <p:pic>
        <p:nvPicPr>
          <p:cNvPr id="13" name="Picture 12">
            <a:extLst>
              <a:ext uri="{FF2B5EF4-FFF2-40B4-BE49-F238E27FC236}">
                <a16:creationId xmlns:a16="http://schemas.microsoft.com/office/drawing/2014/main" id="{5D9FA85A-B1C3-42AC-AC7A-BB81B00F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83" y="1683100"/>
            <a:ext cx="657073" cy="659679"/>
          </a:xfrm>
          <a:prstGeom prst="rect">
            <a:avLst/>
          </a:prstGeom>
        </p:spPr>
      </p:pic>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383" y="2517732"/>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54" y="3296303"/>
            <a:ext cx="696302" cy="500238"/>
          </a:xfrm>
          <a:prstGeom prst="rect">
            <a:avLst/>
          </a:prstGeom>
        </p:spPr>
      </p:pic>
    </p:spTree>
    <p:extLst>
      <p:ext uri="{BB962C8B-B14F-4D97-AF65-F5344CB8AC3E}">
        <p14:creationId xmlns:p14="http://schemas.microsoft.com/office/powerpoint/2010/main" val="147075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Dwight D. Burns, Jr.</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575600"/>
            <a:ext cx="6096000" cy="507831"/>
          </a:xfrm>
          <a:prstGeom prst="rect">
            <a:avLst/>
          </a:prstGeom>
        </p:spPr>
        <p:txBody>
          <a:bodyPr wrap="square">
            <a:spAutoFit/>
          </a:bodyPr>
          <a:lstStyle/>
          <a:p>
            <a:r>
              <a:rPr lang="en-US"/>
              <a:t>B.A. in Government, University of Texas at Austin</a:t>
            </a:r>
            <a:br>
              <a:rPr lang="en-US"/>
            </a:br>
            <a:r>
              <a:rPr lang="en-US"/>
              <a:t>Master of Public Affairs, University of Texas’ LBJ School</a:t>
            </a:r>
          </a:p>
        </p:txBody>
      </p:sp>
      <p:sp>
        <p:nvSpPr>
          <p:cNvPr id="6" name="Rectangle 5">
            <a:extLst>
              <a:ext uri="{FF2B5EF4-FFF2-40B4-BE49-F238E27FC236}">
                <a16:creationId xmlns:a16="http://schemas.microsoft.com/office/drawing/2014/main" id="{D4AB73A3-06FD-44BE-8016-FA951B8380F1}"/>
              </a:ext>
            </a:extLst>
          </p:cNvPr>
          <p:cNvSpPr/>
          <p:nvPr/>
        </p:nvSpPr>
        <p:spPr>
          <a:xfrm>
            <a:off x="1765360" y="2535946"/>
            <a:ext cx="3410647" cy="300082"/>
          </a:xfrm>
          <a:prstGeom prst="rect">
            <a:avLst/>
          </a:prstGeom>
        </p:spPr>
        <p:txBody>
          <a:bodyPr wrap="square">
            <a:spAutoFit/>
          </a:bodyPr>
          <a:lstStyle/>
          <a:p>
            <a:r>
              <a:rPr lang="en-US"/>
              <a:t>Treasurer</a:t>
            </a:r>
          </a:p>
        </p:txBody>
      </p:sp>
      <p:sp>
        <p:nvSpPr>
          <p:cNvPr id="7" name="Rectangle 6">
            <a:extLst>
              <a:ext uri="{FF2B5EF4-FFF2-40B4-BE49-F238E27FC236}">
                <a16:creationId xmlns:a16="http://schemas.microsoft.com/office/drawing/2014/main" id="{57046F9E-FAED-4B74-AA90-53E7B6ED8713}"/>
              </a:ext>
            </a:extLst>
          </p:cNvPr>
          <p:cNvSpPr/>
          <p:nvPr/>
        </p:nvSpPr>
        <p:spPr>
          <a:xfrm>
            <a:off x="1765360" y="3219293"/>
            <a:ext cx="8801931" cy="369332"/>
          </a:xfrm>
          <a:prstGeom prst="rect">
            <a:avLst/>
          </a:prstGeom>
        </p:spPr>
        <p:txBody>
          <a:bodyPr wrap="square" anchor="t">
            <a:spAutoFit/>
          </a:bodyPr>
          <a:lstStyle/>
          <a:p>
            <a:r>
              <a:rPr lang="en-US" dirty="0"/>
              <a:t>Provides investment fund management, debt administration, and grant management.</a:t>
            </a:r>
            <a:endParaRPr lang="en-US" dirty="0">
              <a:cs typeface="Calibri"/>
            </a:endParaRPr>
          </a:p>
        </p:txBody>
      </p:sp>
      <p:pic>
        <p:nvPicPr>
          <p:cNvPr id="13" name="Picture 12">
            <a:extLst>
              <a:ext uri="{FF2B5EF4-FFF2-40B4-BE49-F238E27FC236}">
                <a16:creationId xmlns:a16="http://schemas.microsoft.com/office/drawing/2014/main" id="{5D9FA85A-B1C3-42AC-AC7A-BB81B00F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409" y="1515877"/>
            <a:ext cx="657073" cy="659679"/>
          </a:xfrm>
          <a:prstGeom prst="rect">
            <a:avLst/>
          </a:prstGeom>
        </p:spPr>
      </p:pic>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09" y="2451612"/>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54" y="3282224"/>
            <a:ext cx="696302" cy="500238"/>
          </a:xfrm>
          <a:prstGeom prst="rect">
            <a:avLst/>
          </a:prstGeom>
        </p:spPr>
      </p:pic>
    </p:spTree>
    <p:extLst>
      <p:ext uri="{BB962C8B-B14F-4D97-AF65-F5344CB8AC3E}">
        <p14:creationId xmlns:p14="http://schemas.microsoft.com/office/powerpoint/2010/main" val="281455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6BA2-6368-4DA4-BCB2-F6910408E86F}"/>
              </a:ext>
            </a:extLst>
          </p:cNvPr>
          <p:cNvSpPr>
            <a:spLocks noGrp="1"/>
          </p:cNvSpPr>
          <p:nvPr>
            <p:ph type="ctrTitle"/>
          </p:nvPr>
        </p:nvSpPr>
        <p:spPr/>
        <p:txBody>
          <a:bodyPr/>
          <a:lstStyle/>
          <a:p>
            <a:r>
              <a:rPr lang="en-US" dirty="0"/>
              <a:t>Welcome to DART</a:t>
            </a:r>
          </a:p>
        </p:txBody>
      </p:sp>
      <p:sp>
        <p:nvSpPr>
          <p:cNvPr id="3" name="Subtitle 2">
            <a:extLst>
              <a:ext uri="{FF2B5EF4-FFF2-40B4-BE49-F238E27FC236}">
                <a16:creationId xmlns:a16="http://schemas.microsoft.com/office/drawing/2014/main" id="{CFEC7046-DCF2-4C9F-9676-0F72EA9765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7140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Joseph G. Costello</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656738"/>
            <a:ext cx="7840034" cy="507831"/>
          </a:xfrm>
          <a:prstGeom prst="rect">
            <a:avLst/>
          </a:prstGeom>
        </p:spPr>
        <p:txBody>
          <a:bodyPr wrap="square">
            <a:spAutoFit/>
          </a:bodyPr>
          <a:lstStyle/>
          <a:p>
            <a:r>
              <a:rPr lang="en-US"/>
              <a:t>BS, Accounting, University of Illinois, Chicago, IL</a:t>
            </a:r>
          </a:p>
          <a:p>
            <a:r>
              <a:rPr lang="en-US"/>
              <a:t>MBA, University of Chicago – Graduate School of Management, Chicago, IL</a:t>
            </a:r>
          </a:p>
        </p:txBody>
      </p:sp>
      <p:sp>
        <p:nvSpPr>
          <p:cNvPr id="6" name="Rectangle 5">
            <a:extLst>
              <a:ext uri="{FF2B5EF4-FFF2-40B4-BE49-F238E27FC236}">
                <a16:creationId xmlns:a16="http://schemas.microsoft.com/office/drawing/2014/main" id="{D4AB73A3-06FD-44BE-8016-FA951B8380F1}"/>
              </a:ext>
            </a:extLst>
          </p:cNvPr>
          <p:cNvSpPr/>
          <p:nvPr/>
        </p:nvSpPr>
        <p:spPr>
          <a:xfrm>
            <a:off x="1765360" y="2571510"/>
            <a:ext cx="3682584" cy="300082"/>
          </a:xfrm>
          <a:prstGeom prst="rect">
            <a:avLst/>
          </a:prstGeom>
        </p:spPr>
        <p:txBody>
          <a:bodyPr wrap="square">
            <a:spAutoFit/>
          </a:bodyPr>
          <a:lstStyle/>
          <a:p>
            <a:r>
              <a:rPr lang="en-US"/>
              <a:t>Senior Vice President, Finance</a:t>
            </a:r>
          </a:p>
        </p:txBody>
      </p:sp>
      <p:sp>
        <p:nvSpPr>
          <p:cNvPr id="7" name="Rectangle 6">
            <a:extLst>
              <a:ext uri="{FF2B5EF4-FFF2-40B4-BE49-F238E27FC236}">
                <a16:creationId xmlns:a16="http://schemas.microsoft.com/office/drawing/2014/main" id="{57046F9E-FAED-4B74-AA90-53E7B6ED8713}"/>
              </a:ext>
            </a:extLst>
          </p:cNvPr>
          <p:cNvSpPr/>
          <p:nvPr/>
        </p:nvSpPr>
        <p:spPr>
          <a:xfrm>
            <a:off x="1765360" y="3227370"/>
            <a:ext cx="8801931" cy="923330"/>
          </a:xfrm>
          <a:prstGeom prst="rect">
            <a:avLst/>
          </a:prstGeom>
        </p:spPr>
        <p:txBody>
          <a:bodyPr wrap="square" anchor="t">
            <a:spAutoFit/>
          </a:bodyPr>
          <a:lstStyle/>
          <a:p>
            <a:r>
              <a:rPr lang="en-US" dirty="0"/>
              <a:t>Oversees DART’s budget process, financial planning, debt financing and management, treasury, funds management, revenue administration and collection, grants management, accounting, accounts payable, and business process reengineering.</a:t>
            </a:r>
          </a:p>
        </p:txBody>
      </p:sp>
      <p:pic>
        <p:nvPicPr>
          <p:cNvPr id="13" name="Picture 12">
            <a:extLst>
              <a:ext uri="{FF2B5EF4-FFF2-40B4-BE49-F238E27FC236}">
                <a16:creationId xmlns:a16="http://schemas.microsoft.com/office/drawing/2014/main" id="{5D9FA85A-B1C3-42AC-AC7A-BB81B00F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84" y="1632481"/>
            <a:ext cx="657073" cy="659679"/>
          </a:xfrm>
          <a:prstGeom prst="rect">
            <a:avLst/>
          </a:prstGeom>
        </p:spPr>
      </p:pic>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6" y="2479560"/>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55" y="3310172"/>
            <a:ext cx="696302" cy="500238"/>
          </a:xfrm>
          <a:prstGeom prst="rect">
            <a:avLst/>
          </a:prstGeom>
        </p:spPr>
      </p:pic>
    </p:spTree>
    <p:extLst>
      <p:ext uri="{BB962C8B-B14F-4D97-AF65-F5344CB8AC3E}">
        <p14:creationId xmlns:p14="http://schemas.microsoft.com/office/powerpoint/2010/main" val="149377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Marcus Moore, Jr.</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656738"/>
            <a:ext cx="6096000" cy="507831"/>
          </a:xfrm>
          <a:prstGeom prst="rect">
            <a:avLst/>
          </a:prstGeom>
        </p:spPr>
        <p:txBody>
          <a:bodyPr wrap="square">
            <a:spAutoFit/>
          </a:bodyPr>
          <a:lstStyle/>
          <a:p>
            <a:br>
              <a:rPr lang="en-US"/>
            </a:br>
            <a:endParaRPr lang="en-US"/>
          </a:p>
        </p:txBody>
      </p:sp>
      <p:sp>
        <p:nvSpPr>
          <p:cNvPr id="6" name="Rectangle 5">
            <a:extLst>
              <a:ext uri="{FF2B5EF4-FFF2-40B4-BE49-F238E27FC236}">
                <a16:creationId xmlns:a16="http://schemas.microsoft.com/office/drawing/2014/main" id="{D4AB73A3-06FD-44BE-8016-FA951B8380F1}"/>
              </a:ext>
            </a:extLst>
          </p:cNvPr>
          <p:cNvSpPr/>
          <p:nvPr/>
        </p:nvSpPr>
        <p:spPr>
          <a:xfrm>
            <a:off x="1765360" y="1963162"/>
            <a:ext cx="3682584" cy="300082"/>
          </a:xfrm>
          <a:prstGeom prst="rect">
            <a:avLst/>
          </a:prstGeom>
        </p:spPr>
        <p:txBody>
          <a:bodyPr wrap="square">
            <a:spAutoFit/>
          </a:bodyPr>
          <a:lstStyle/>
          <a:p>
            <a:r>
              <a:rPr lang="en-US"/>
              <a:t>Assistant Vice President, Civil Rights</a:t>
            </a:r>
          </a:p>
        </p:txBody>
      </p:sp>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69" y="1859540"/>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99" y="2784371"/>
            <a:ext cx="696302" cy="500238"/>
          </a:xfrm>
          <a:prstGeom prst="rect">
            <a:avLst/>
          </a:prstGeom>
        </p:spPr>
      </p:pic>
      <p:sp>
        <p:nvSpPr>
          <p:cNvPr id="10" name="Rectangle 9">
            <a:extLst>
              <a:ext uri="{FF2B5EF4-FFF2-40B4-BE49-F238E27FC236}">
                <a16:creationId xmlns:a16="http://schemas.microsoft.com/office/drawing/2014/main" id="{5459774E-9452-4C4D-AD0B-DD4070A162CD}"/>
              </a:ext>
            </a:extLst>
          </p:cNvPr>
          <p:cNvSpPr/>
          <p:nvPr/>
        </p:nvSpPr>
        <p:spPr>
          <a:xfrm>
            <a:off x="1695033" y="2705123"/>
            <a:ext cx="9257217" cy="2077492"/>
          </a:xfrm>
          <a:prstGeom prst="rect">
            <a:avLst/>
          </a:prstGeom>
        </p:spPr>
        <p:txBody>
          <a:bodyPr wrap="square">
            <a:spAutoFit/>
          </a:bodyPr>
          <a:lstStyle/>
          <a:p>
            <a:r>
              <a:rPr lang="en-US"/>
              <a:t>Marcus is responsible for the equitable and equal inclusion of transportation-dependent, underserved and minority populations in accessing DART programs, services and activities.  He develop and manages activities to promote contracting opportunities to Disadvantaged, Minority and Women-Owned Business Enterprises (DMWBEs) and ensures compliance of DMWBEs participation on DART contracts.</a:t>
            </a:r>
          </a:p>
          <a:p>
            <a:endParaRPr lang="en-US" sz="1000"/>
          </a:p>
          <a:p>
            <a:r>
              <a:rPr lang="en-US"/>
              <a:t>He is charged with the responsibility of ensuring DART’s compliance with the Americans with Disabilities Act (ADA) and Title VI of the Civil Rights Act.  In this capacity, he is involved with system-wide accessibility compliance, reasonable modification determinations and equitable participation of minority, low-income, and other protected category communities in all DART services, programs and activities.</a:t>
            </a:r>
          </a:p>
          <a:p>
            <a:endParaRPr lang="en-US"/>
          </a:p>
        </p:txBody>
      </p:sp>
    </p:spTree>
    <p:extLst>
      <p:ext uri="{BB962C8B-B14F-4D97-AF65-F5344CB8AC3E}">
        <p14:creationId xmlns:p14="http://schemas.microsoft.com/office/powerpoint/2010/main" val="262352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David Ehrlicher</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dirty="0">
              <a:ln>
                <a:solidFill>
                  <a:schemeClr val="tx1"/>
                </a:solidFill>
                <a:prstDash val="sysDash"/>
              </a:ln>
            </a:endParaRPr>
          </a:p>
          <a:p>
            <a:pPr algn="l"/>
            <a:r>
              <a:rPr lang="en-US" dirty="0">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784657"/>
            <a:ext cx="6096000" cy="300082"/>
          </a:xfrm>
          <a:prstGeom prst="rect">
            <a:avLst/>
          </a:prstGeom>
        </p:spPr>
        <p:txBody>
          <a:bodyPr wrap="square">
            <a:spAutoFit/>
          </a:bodyPr>
          <a:lstStyle/>
          <a:p>
            <a:r>
              <a:rPr lang="en-US"/>
              <a:t>Graduated, Tulane University</a:t>
            </a:r>
          </a:p>
        </p:txBody>
      </p:sp>
      <p:sp>
        <p:nvSpPr>
          <p:cNvPr id="6" name="Rectangle 5">
            <a:extLst>
              <a:ext uri="{FF2B5EF4-FFF2-40B4-BE49-F238E27FC236}">
                <a16:creationId xmlns:a16="http://schemas.microsoft.com/office/drawing/2014/main" id="{D4AB73A3-06FD-44BE-8016-FA951B8380F1}"/>
              </a:ext>
            </a:extLst>
          </p:cNvPr>
          <p:cNvSpPr/>
          <p:nvPr/>
        </p:nvSpPr>
        <p:spPr>
          <a:xfrm>
            <a:off x="1765360" y="2601432"/>
            <a:ext cx="4838612" cy="300082"/>
          </a:xfrm>
          <a:prstGeom prst="rect">
            <a:avLst/>
          </a:prstGeom>
        </p:spPr>
        <p:txBody>
          <a:bodyPr wrap="square">
            <a:spAutoFit/>
          </a:bodyPr>
          <a:lstStyle/>
          <a:p>
            <a:r>
              <a:rPr lang="en-US"/>
              <a:t>Assistant Vice President, Capital Program</a:t>
            </a:r>
          </a:p>
        </p:txBody>
      </p:sp>
      <p:sp>
        <p:nvSpPr>
          <p:cNvPr id="7" name="Rectangle 6">
            <a:extLst>
              <a:ext uri="{FF2B5EF4-FFF2-40B4-BE49-F238E27FC236}">
                <a16:creationId xmlns:a16="http://schemas.microsoft.com/office/drawing/2014/main" id="{57046F9E-FAED-4B74-AA90-53E7B6ED8713}"/>
              </a:ext>
            </a:extLst>
          </p:cNvPr>
          <p:cNvSpPr/>
          <p:nvPr/>
        </p:nvSpPr>
        <p:spPr>
          <a:xfrm>
            <a:off x="1765360" y="3210245"/>
            <a:ext cx="8801931" cy="1200329"/>
          </a:xfrm>
          <a:prstGeom prst="rect">
            <a:avLst/>
          </a:prstGeom>
        </p:spPr>
        <p:txBody>
          <a:bodyPr wrap="square">
            <a:spAutoFit/>
          </a:bodyPr>
          <a:lstStyle/>
          <a:p>
            <a:r>
              <a:rPr lang="en-US" dirty="0"/>
              <a:t>Before coming to DART, had a 19-year consulting career for clients including DART, DFW International Airport and Delta Airlines.</a:t>
            </a:r>
            <a:endParaRPr lang="en-US" sz="1000" dirty="0"/>
          </a:p>
          <a:p>
            <a:r>
              <a:rPr lang="en-US" dirty="0"/>
              <a:t>DART’s Chief Architect since 2002.</a:t>
            </a:r>
          </a:p>
          <a:p>
            <a:endParaRPr lang="en-US" dirty="0"/>
          </a:p>
        </p:txBody>
      </p:sp>
      <p:pic>
        <p:nvPicPr>
          <p:cNvPr id="13" name="Picture 12">
            <a:extLst>
              <a:ext uri="{FF2B5EF4-FFF2-40B4-BE49-F238E27FC236}">
                <a16:creationId xmlns:a16="http://schemas.microsoft.com/office/drawing/2014/main" id="{5D9FA85A-B1C3-42AC-AC7A-BB81B00F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84" y="1632481"/>
            <a:ext cx="657073" cy="659679"/>
          </a:xfrm>
          <a:prstGeom prst="rect">
            <a:avLst/>
          </a:prstGeom>
        </p:spPr>
      </p:pic>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11" y="2522830"/>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55" y="3310172"/>
            <a:ext cx="696302" cy="500238"/>
          </a:xfrm>
          <a:prstGeom prst="rect">
            <a:avLst/>
          </a:prstGeom>
        </p:spPr>
      </p:pic>
    </p:spTree>
    <p:extLst>
      <p:ext uri="{BB962C8B-B14F-4D97-AF65-F5344CB8AC3E}">
        <p14:creationId xmlns:p14="http://schemas.microsoft.com/office/powerpoint/2010/main" val="21642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DCAD-C7BC-4B77-B7EF-2121C7DA4AC6}"/>
              </a:ext>
            </a:extLst>
          </p:cNvPr>
          <p:cNvSpPr>
            <a:spLocks noGrp="1"/>
          </p:cNvSpPr>
          <p:nvPr>
            <p:ph type="ctrTitle"/>
          </p:nvPr>
        </p:nvSpPr>
        <p:spPr/>
        <p:txBody>
          <a:bodyPr/>
          <a:lstStyle/>
          <a:p>
            <a:r>
              <a:rPr lang="en-US" dirty="0">
                <a:cs typeface="Calibri Light"/>
              </a:rPr>
              <a:t>Welcome to DART</a:t>
            </a:r>
            <a:endParaRPr lang="en-US" dirty="0"/>
          </a:p>
        </p:txBody>
      </p:sp>
      <p:sp>
        <p:nvSpPr>
          <p:cNvPr id="3" name="Subtitle 2">
            <a:extLst>
              <a:ext uri="{FF2B5EF4-FFF2-40B4-BE49-F238E27FC236}">
                <a16:creationId xmlns:a16="http://schemas.microsoft.com/office/drawing/2014/main" id="{059C4065-0359-448A-8052-8377462115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402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B572-8A76-4424-9644-DDAF91C5015D}"/>
              </a:ext>
            </a:extLst>
          </p:cNvPr>
          <p:cNvSpPr>
            <a:spLocks noGrp="1"/>
          </p:cNvSpPr>
          <p:nvPr>
            <p:ph type="ctrTitle"/>
          </p:nvPr>
        </p:nvSpPr>
        <p:spPr>
          <a:xfrm>
            <a:off x="484682" y="307238"/>
            <a:ext cx="10467568" cy="984877"/>
          </a:xfrm>
        </p:spPr>
        <p:txBody>
          <a:bodyPr/>
          <a:lstStyle/>
          <a:p>
            <a:pPr algn="l"/>
            <a:r>
              <a:rPr lang="en-US">
                <a:solidFill>
                  <a:schemeClr val="accent1">
                    <a:lumMod val="75000"/>
                  </a:schemeClr>
                </a:solidFill>
                <a:latin typeface="Eras Demi ITC" panose="020B0805030504020804" pitchFamily="34" charset="0"/>
              </a:rPr>
              <a:t>Rob Smith</a:t>
            </a:r>
          </a:p>
        </p:txBody>
      </p:sp>
      <p:sp>
        <p:nvSpPr>
          <p:cNvPr id="3" name="Subtitle 2">
            <a:extLst>
              <a:ext uri="{FF2B5EF4-FFF2-40B4-BE49-F238E27FC236}">
                <a16:creationId xmlns:a16="http://schemas.microsoft.com/office/drawing/2014/main" id="{F7499025-EECC-4D9E-836F-B1E44461F8C8}"/>
              </a:ext>
            </a:extLst>
          </p:cNvPr>
          <p:cNvSpPr>
            <a:spLocks noGrp="1"/>
          </p:cNvSpPr>
          <p:nvPr>
            <p:ph type="subTitle" idx="1"/>
          </p:nvPr>
        </p:nvSpPr>
        <p:spPr>
          <a:xfrm>
            <a:off x="484682" y="1337214"/>
            <a:ext cx="11402518" cy="4661118"/>
          </a:xfrm>
          <a:ln>
            <a:solidFill>
              <a:schemeClr val="tx1"/>
            </a:solidFill>
            <a:prstDash val="sysDash"/>
          </a:ln>
        </p:spPr>
        <p:txBody>
          <a:bodyPr/>
          <a:lstStyle/>
          <a:p>
            <a:endParaRPr lang="en-US" sz="800">
              <a:ln>
                <a:solidFill>
                  <a:schemeClr val="tx1"/>
                </a:solidFill>
                <a:prstDash val="sysDash"/>
              </a:ln>
            </a:endParaRPr>
          </a:p>
          <a:p>
            <a:pPr algn="l"/>
            <a:r>
              <a:rPr lang="en-US">
                <a:ln>
                  <a:solidFill>
                    <a:schemeClr val="tx1"/>
                  </a:solidFill>
                  <a:prstDash val="sysDash"/>
                </a:ln>
              </a:rPr>
              <a:t>			 </a:t>
            </a:r>
          </a:p>
        </p:txBody>
      </p:sp>
      <p:sp>
        <p:nvSpPr>
          <p:cNvPr id="4" name="Rectangle 3">
            <a:extLst>
              <a:ext uri="{FF2B5EF4-FFF2-40B4-BE49-F238E27FC236}">
                <a16:creationId xmlns:a16="http://schemas.microsoft.com/office/drawing/2014/main" id="{3DA1F7D2-5D31-431D-9F9B-EFF47BB4641F}"/>
              </a:ext>
            </a:extLst>
          </p:cNvPr>
          <p:cNvSpPr/>
          <p:nvPr/>
        </p:nvSpPr>
        <p:spPr>
          <a:xfrm>
            <a:off x="1765360" y="1656738"/>
            <a:ext cx="8259484" cy="507831"/>
          </a:xfrm>
          <a:prstGeom prst="rect">
            <a:avLst/>
          </a:prstGeom>
        </p:spPr>
        <p:txBody>
          <a:bodyPr wrap="square">
            <a:spAutoFit/>
          </a:bodyPr>
          <a:lstStyle/>
          <a:p>
            <a:r>
              <a:rPr lang="en-US"/>
              <a:t>Bachelors degree in Geography, University of Washington</a:t>
            </a:r>
          </a:p>
          <a:p>
            <a:r>
              <a:rPr lang="en-US"/>
              <a:t>Master degree in Regional Planning, University of North Carolina at Chapel Hill </a:t>
            </a:r>
          </a:p>
        </p:txBody>
      </p:sp>
      <p:sp>
        <p:nvSpPr>
          <p:cNvPr id="6" name="Rectangle 5">
            <a:extLst>
              <a:ext uri="{FF2B5EF4-FFF2-40B4-BE49-F238E27FC236}">
                <a16:creationId xmlns:a16="http://schemas.microsoft.com/office/drawing/2014/main" id="{D4AB73A3-06FD-44BE-8016-FA951B8380F1}"/>
              </a:ext>
            </a:extLst>
          </p:cNvPr>
          <p:cNvSpPr/>
          <p:nvPr/>
        </p:nvSpPr>
        <p:spPr>
          <a:xfrm>
            <a:off x="1765360" y="2617202"/>
            <a:ext cx="4628887" cy="300082"/>
          </a:xfrm>
          <a:prstGeom prst="rect">
            <a:avLst/>
          </a:prstGeom>
        </p:spPr>
        <p:txBody>
          <a:bodyPr wrap="square">
            <a:spAutoFit/>
          </a:bodyPr>
          <a:lstStyle/>
          <a:p>
            <a:r>
              <a:rPr lang="en-US"/>
              <a:t>Assistant Vice President, Service Planning</a:t>
            </a:r>
          </a:p>
        </p:txBody>
      </p:sp>
      <p:sp>
        <p:nvSpPr>
          <p:cNvPr id="7" name="Rectangle 6">
            <a:extLst>
              <a:ext uri="{FF2B5EF4-FFF2-40B4-BE49-F238E27FC236}">
                <a16:creationId xmlns:a16="http://schemas.microsoft.com/office/drawing/2014/main" id="{57046F9E-FAED-4B74-AA90-53E7B6ED8713}"/>
              </a:ext>
            </a:extLst>
          </p:cNvPr>
          <p:cNvSpPr/>
          <p:nvPr/>
        </p:nvSpPr>
        <p:spPr>
          <a:xfrm>
            <a:off x="1695034" y="3227370"/>
            <a:ext cx="8801931" cy="923330"/>
          </a:xfrm>
          <a:prstGeom prst="rect">
            <a:avLst/>
          </a:prstGeom>
        </p:spPr>
        <p:txBody>
          <a:bodyPr wrap="square">
            <a:spAutoFit/>
          </a:bodyPr>
          <a:lstStyle/>
          <a:p>
            <a:r>
              <a:rPr lang="en-US" dirty="0"/>
              <a:t>Responsible for service planning and scheduling for DART bus and rail services.</a:t>
            </a:r>
          </a:p>
          <a:p>
            <a:r>
              <a:rPr lang="en-US" dirty="0"/>
              <a:t>Oversees DART’s vanpool program, site-specific bus shuttle operations, service analysis efforts, and manages DART bus stop placements.</a:t>
            </a:r>
          </a:p>
        </p:txBody>
      </p:sp>
      <p:pic>
        <p:nvPicPr>
          <p:cNvPr id="13" name="Picture 12">
            <a:extLst>
              <a:ext uri="{FF2B5EF4-FFF2-40B4-BE49-F238E27FC236}">
                <a16:creationId xmlns:a16="http://schemas.microsoft.com/office/drawing/2014/main" id="{5D9FA85A-B1C3-42AC-AC7A-BB81B00F0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684" y="1632481"/>
            <a:ext cx="657073" cy="659679"/>
          </a:xfrm>
          <a:prstGeom prst="rect">
            <a:avLst/>
          </a:prstGeom>
        </p:spPr>
      </p:pic>
      <p:pic>
        <p:nvPicPr>
          <p:cNvPr id="16" name="Picture 15">
            <a:extLst>
              <a:ext uri="{FF2B5EF4-FFF2-40B4-BE49-F238E27FC236}">
                <a16:creationId xmlns:a16="http://schemas.microsoft.com/office/drawing/2014/main" id="{2899F65B-626D-4F7B-98D1-3DB96A3D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26" y="2479560"/>
            <a:ext cx="657073" cy="526536"/>
          </a:xfrm>
          <a:prstGeom prst="rect">
            <a:avLst/>
          </a:prstGeom>
        </p:spPr>
      </p:pic>
      <p:pic>
        <p:nvPicPr>
          <p:cNvPr id="18" name="Picture 17">
            <a:extLst>
              <a:ext uri="{FF2B5EF4-FFF2-40B4-BE49-F238E27FC236}">
                <a16:creationId xmlns:a16="http://schemas.microsoft.com/office/drawing/2014/main" id="{6B8BD028-49E9-4073-B436-10C9989F7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55" y="3310172"/>
            <a:ext cx="696302" cy="500238"/>
          </a:xfrm>
          <a:prstGeom prst="rect">
            <a:avLst/>
          </a:prstGeom>
        </p:spPr>
      </p:pic>
    </p:spTree>
    <p:extLst>
      <p:ext uri="{BB962C8B-B14F-4D97-AF65-F5344CB8AC3E}">
        <p14:creationId xmlns:p14="http://schemas.microsoft.com/office/powerpoint/2010/main" val="3222542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390</Words>
  <Application>Microsoft Office PowerPoint</Application>
  <PresentationFormat>Widescreen</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John M. Rhone</vt:lpstr>
      <vt:lpstr>Dwight D. Burns, Jr.</vt:lpstr>
      <vt:lpstr>Welcome to DART</vt:lpstr>
      <vt:lpstr>Joseph G. Costello</vt:lpstr>
      <vt:lpstr>Marcus Moore, Jr.</vt:lpstr>
      <vt:lpstr>David Ehrlicher</vt:lpstr>
      <vt:lpstr>Welcome to DART</vt:lpstr>
      <vt:lpstr>Rob Smith</vt:lpstr>
      <vt:lpstr>Herold Humphrey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Sci</dc:title>
  <dc:creator>Debra Bell</dc:creator>
  <cp:lastModifiedBy>David Schulze</cp:lastModifiedBy>
  <cp:revision>156</cp:revision>
  <cp:lastPrinted>2019-04-25T18:20:27Z</cp:lastPrinted>
  <dcterms:created xsi:type="dcterms:W3CDTF">2019-02-15T14:32:00Z</dcterms:created>
  <dcterms:modified xsi:type="dcterms:W3CDTF">2019-05-02T13:24:03Z</dcterms:modified>
</cp:coreProperties>
</file>