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handoutMasterIdLst>
    <p:handoutMasterId r:id="rId38"/>
  </p:handoutMasterIdLst>
  <p:sldIdLst>
    <p:sldId id="302" r:id="rId2"/>
    <p:sldId id="310" r:id="rId3"/>
    <p:sldId id="315" r:id="rId4"/>
    <p:sldId id="557" r:id="rId5"/>
    <p:sldId id="311" r:id="rId6"/>
    <p:sldId id="312" r:id="rId7"/>
    <p:sldId id="313" r:id="rId8"/>
    <p:sldId id="314" r:id="rId9"/>
    <p:sldId id="369" r:id="rId10"/>
    <p:sldId id="558" r:id="rId11"/>
    <p:sldId id="316" r:id="rId12"/>
    <p:sldId id="317" r:id="rId13"/>
    <p:sldId id="370" r:id="rId14"/>
    <p:sldId id="318" r:id="rId15"/>
    <p:sldId id="319" r:id="rId16"/>
    <p:sldId id="357" r:id="rId17"/>
    <p:sldId id="358" r:id="rId18"/>
    <p:sldId id="320" r:id="rId19"/>
    <p:sldId id="371" r:id="rId20"/>
    <p:sldId id="321" r:id="rId21"/>
    <p:sldId id="322" r:id="rId22"/>
    <p:sldId id="324" r:id="rId23"/>
    <p:sldId id="372" r:id="rId24"/>
    <p:sldId id="559" r:id="rId25"/>
    <p:sldId id="541" r:id="rId26"/>
    <p:sldId id="556" r:id="rId27"/>
    <p:sldId id="525" r:id="rId28"/>
    <p:sldId id="551" r:id="rId29"/>
    <p:sldId id="554" r:id="rId30"/>
    <p:sldId id="552" r:id="rId31"/>
    <p:sldId id="555" r:id="rId32"/>
    <p:sldId id="546" r:id="rId33"/>
    <p:sldId id="547" r:id="rId34"/>
    <p:sldId id="560" r:id="rId35"/>
    <p:sldId id="561" r:id="rId36"/>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6FB"/>
    <a:srgbClr val="B5DDE8"/>
    <a:srgbClr val="99CCFF"/>
    <a:srgbClr val="FFFFCC"/>
    <a:srgbClr val="DFECF1"/>
    <a:srgbClr val="6699FF"/>
    <a:srgbClr val="CCECFF"/>
    <a:srgbClr val="DDEDF3"/>
    <a:srgbClr val="3366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8916" autoAdjust="0"/>
  </p:normalViewPr>
  <p:slideViewPr>
    <p:cSldViewPr>
      <p:cViewPr varScale="1">
        <p:scale>
          <a:sx n="45" d="100"/>
          <a:sy n="45" d="100"/>
        </p:scale>
        <p:origin x="1406" y="24"/>
      </p:cViewPr>
      <p:guideLst>
        <p:guide orient="horz" pos="2160"/>
        <p:guide pos="2880"/>
      </p:guideLst>
    </p:cSldViewPr>
  </p:slideViewPr>
  <p:outlineViewPr>
    <p:cViewPr>
      <p:scale>
        <a:sx n="33" d="100"/>
        <a:sy n="33" d="100"/>
      </p:scale>
      <p:origin x="0" y="12750"/>
    </p:cViewPr>
  </p:outlineViewPr>
  <p:notesTextViewPr>
    <p:cViewPr>
      <p:scale>
        <a:sx n="66" d="100"/>
        <a:sy n="66" d="100"/>
      </p:scale>
      <p:origin x="0" y="0"/>
    </p:cViewPr>
  </p:notesTextViewPr>
  <p:sorterViewPr>
    <p:cViewPr>
      <p:scale>
        <a:sx n="100" d="100"/>
        <a:sy n="100" d="100"/>
      </p:scale>
      <p:origin x="0" y="8460"/>
    </p:cViewPr>
  </p:sorterViewPr>
  <p:notesViewPr>
    <p:cSldViewPr>
      <p:cViewPr varScale="1">
        <p:scale>
          <a:sx n="97" d="100"/>
          <a:sy n="97" d="100"/>
        </p:scale>
        <p:origin x="-26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1"/>
            <a:ext cx="3037840" cy="466434"/>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defTabSz="926306">
              <a:defRPr sz="1200">
                <a:latin typeface="Times New Roman" pitchFamily="18" charset="0"/>
              </a:defRPr>
            </a:lvl1pPr>
          </a:lstStyle>
          <a:p>
            <a:pPr>
              <a:defRPr/>
            </a:pPr>
            <a:endParaRPr lang="en-US"/>
          </a:p>
        </p:txBody>
      </p:sp>
      <p:sp>
        <p:nvSpPr>
          <p:cNvPr id="41987" name="Rectangle 3"/>
          <p:cNvSpPr>
            <a:spLocks noGrp="1" noChangeArrowheads="1"/>
          </p:cNvSpPr>
          <p:nvPr>
            <p:ph type="dt" sz="quarter" idx="1"/>
          </p:nvPr>
        </p:nvSpPr>
        <p:spPr bwMode="auto">
          <a:xfrm>
            <a:off x="3972560" y="1"/>
            <a:ext cx="3037840" cy="466434"/>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algn="r" defTabSz="926306">
              <a:defRPr sz="1200">
                <a:latin typeface="Times New Roman" pitchFamily="18" charset="0"/>
              </a:defRPr>
            </a:lvl1pPr>
          </a:lstStyle>
          <a:p>
            <a:pPr>
              <a:defRPr/>
            </a:pPr>
            <a:endParaRPr lang="en-US"/>
          </a:p>
        </p:txBody>
      </p:sp>
      <p:sp>
        <p:nvSpPr>
          <p:cNvPr id="41988" name="Rectangle 4"/>
          <p:cNvSpPr>
            <a:spLocks noGrp="1" noChangeArrowheads="1"/>
          </p:cNvSpPr>
          <p:nvPr>
            <p:ph type="ftr" sz="quarter" idx="2"/>
          </p:nvPr>
        </p:nvSpPr>
        <p:spPr bwMode="auto">
          <a:xfrm>
            <a:off x="1" y="8833195"/>
            <a:ext cx="3037840" cy="463206"/>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defTabSz="926306">
              <a:defRPr sz="1200">
                <a:latin typeface="Times New Roman" pitchFamily="18" charset="0"/>
              </a:defRPr>
            </a:lvl1pPr>
          </a:lstStyle>
          <a:p>
            <a:pPr>
              <a:defRPr/>
            </a:pPr>
            <a:endParaRPr lang="en-US"/>
          </a:p>
        </p:txBody>
      </p:sp>
      <p:sp>
        <p:nvSpPr>
          <p:cNvPr id="41989" name="Rectangle 5"/>
          <p:cNvSpPr>
            <a:spLocks noGrp="1" noChangeArrowheads="1"/>
          </p:cNvSpPr>
          <p:nvPr>
            <p:ph type="sldNum" sz="quarter" idx="3"/>
          </p:nvPr>
        </p:nvSpPr>
        <p:spPr bwMode="auto">
          <a:xfrm>
            <a:off x="3972560" y="8833195"/>
            <a:ext cx="3037840" cy="463206"/>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algn="r" defTabSz="926306">
              <a:defRPr sz="1200">
                <a:latin typeface="Times New Roman" pitchFamily="18" charset="0"/>
              </a:defRPr>
            </a:lvl1pPr>
          </a:lstStyle>
          <a:p>
            <a:pPr>
              <a:defRPr/>
            </a:pPr>
            <a:fld id="{E5B970F4-A927-4422-8DF0-7D7B57866E7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3037840" cy="466434"/>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defTabSz="926306">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72560" y="1"/>
            <a:ext cx="3037840" cy="466434"/>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algn="r" defTabSz="926306">
              <a:defRPr sz="1200">
                <a:latin typeface="Times New Roman" pitchFamily="18"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33098" y="4415791"/>
            <a:ext cx="5144207" cy="4183380"/>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1" y="8833195"/>
            <a:ext cx="3037840" cy="463206"/>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defTabSz="926306">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72560" y="8833195"/>
            <a:ext cx="3037840" cy="463206"/>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algn="r" defTabSz="926306">
              <a:defRPr sz="1200">
                <a:latin typeface="Times New Roman" pitchFamily="18" charset="0"/>
              </a:defRPr>
            </a:lvl1pPr>
          </a:lstStyle>
          <a:p>
            <a:pPr>
              <a:defRPr/>
            </a:pPr>
            <a:fld id="{64965587-2B49-4F50-BA46-7BFEEEC02A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266" fontAlgn="auto">
              <a:spcBef>
                <a:spcPts val="0"/>
              </a:spcBef>
              <a:spcAft>
                <a:spcPts val="0"/>
              </a:spcAft>
              <a:defRPr/>
            </a:pP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168486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273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882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316231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81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0990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732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42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266" fontAlgn="auto">
              <a:spcBef>
                <a:spcPts val="0"/>
              </a:spcBef>
              <a:spcAft>
                <a:spcPts val="0"/>
              </a:spcAft>
              <a:defRPr/>
            </a:pP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204333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266" fontAlgn="auto">
              <a:spcBef>
                <a:spcPts val="0"/>
              </a:spcBef>
              <a:spcAft>
                <a:spcPts val="0"/>
              </a:spcAft>
              <a:defRPr/>
            </a:pP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43926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266" fontAlgn="auto">
              <a:spcBef>
                <a:spcPts val="0"/>
              </a:spcBef>
              <a:spcAft>
                <a:spcPts val="0"/>
              </a:spcAft>
              <a:defRPr/>
            </a:pP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52021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266" fontAlgn="auto">
              <a:spcBef>
                <a:spcPts val="0"/>
              </a:spcBef>
              <a:spcAft>
                <a:spcPts val="0"/>
              </a:spcAft>
              <a:defRPr/>
            </a:pP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163052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14266" fontAlgn="auto">
              <a:spcBef>
                <a:spcPts val="0"/>
              </a:spcBef>
              <a:spcAft>
                <a:spcPts val="0"/>
              </a:spcAft>
              <a:defRPr/>
            </a:pP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230216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914266" fontAlgn="auto">
              <a:spcBef>
                <a:spcPts val="0"/>
              </a:spcBef>
              <a:spcAft>
                <a:spcPts val="0"/>
              </a:spcAft>
              <a:defRPr/>
            </a:pPr>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29915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069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2146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0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3265402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966180372"/>
      </p:ext>
    </p:extLst>
  </p:cSld>
  <p:clrMapOvr>
    <a:masterClrMapping/>
  </p:clrMapOvr>
  <p:extLst mod="1">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860782532"/>
      </p:ext>
    </p:extLst>
  </p:cSld>
  <p:clrMapOvr>
    <a:masterClrMapping/>
  </p:clrMapOvr>
  <p:extLst mod="1">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991277075"/>
      </p:ext>
    </p:extLst>
  </p:cSld>
  <p:clrMapOvr>
    <a:masterClrMapping/>
  </p:clrMapOvr>
  <p:extLst mod="1">
    <p:ext uri="{DCECCB84-F9BA-43D5-87BE-67443E8EF086}">
      <p15:sldGuideLst xmlns:p15="http://schemas.microsoft.com/office/powerpoint/2012/main">
        <p15:guide id="1" orient="horz" pos="864">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605758365"/>
      </p:ext>
    </p:extLst>
  </p:cSld>
  <p:clrMapOvr>
    <a:masterClrMapping/>
  </p:clrMapOvr>
  <p:extLst mod="1">
    <p:ext uri="{DCECCB84-F9BA-43D5-87BE-67443E8EF086}">
      <p15:sldGuideLst xmlns:p15="http://schemas.microsoft.com/office/powerpoint/2012/main">
        <p15:guide id="1" orient="horz" pos="864">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3234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545515249"/>
      </p:ext>
    </p:extLst>
  </p:cSld>
  <p:clrMapOvr>
    <a:masterClrMapping/>
  </p:clrMapOvr>
  <p:extLst mod="1">
    <p:ext uri="{DCECCB84-F9BA-43D5-87BE-67443E8EF086}">
      <p15:sldGuideLst xmlns:p15="http://schemas.microsoft.com/office/powerpoint/2012/main">
        <p15:guide id="1" orient="horz" pos="1392">
          <p15:clr>
            <a:srgbClr val="FBAE40"/>
          </p15:clr>
        </p15:guide>
        <p15:guide id="2" pos="432">
          <p15:clr>
            <a:srgbClr val="FBAE40"/>
          </p15:clr>
        </p15:guide>
        <p15:guide id="3" pos="2760">
          <p15:clr>
            <a:srgbClr val="FBAE40"/>
          </p15:clr>
        </p15:guide>
        <p15:guide id="4" orient="horz" pos="3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88790547"/>
      </p:ext>
    </p:extLst>
  </p:cSld>
  <p:clrMapOvr>
    <a:masterClrMapping/>
  </p:clrMapOvr>
  <p:extLst mod="1">
    <p:ext uri="{DCECCB84-F9BA-43D5-87BE-67443E8EF086}">
      <p15:sldGuideLst xmlns:p15="http://schemas.microsoft.com/office/powerpoint/2012/main">
        <p15:guide id="1" orient="horz" pos="1104">
          <p15:clr>
            <a:srgbClr val="FBAE40"/>
          </p15:clr>
        </p15:guide>
        <p15:guide id="2" pos="2880">
          <p15:clr>
            <a:srgbClr val="FBAE40"/>
          </p15:clr>
        </p15:guide>
        <p15:guide id="3" orient="horz" pos="2616">
          <p15:clr>
            <a:srgbClr val="FBAE40"/>
          </p15:clr>
        </p15:guide>
        <p15:guide id="4" orient="horz" pos="3072">
          <p15:clr>
            <a:srgbClr val="FBAE40"/>
          </p15:clr>
        </p15:guide>
        <p15:guide id="5" orient="horz" pos="36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74166011"/>
      </p:ext>
    </p:extLst>
  </p:cSld>
  <p:clrMapOvr>
    <a:masterClrMapping/>
  </p:clrMapOvr>
  <p:extLst mod="1">
    <p:ext uri="{DCECCB84-F9BA-43D5-87BE-67443E8EF086}">
      <p15:sldGuideLst xmlns:p15="http://schemas.microsoft.com/office/powerpoint/2012/main">
        <p15:guide id="1" orient="horz" pos="1104">
          <p15:clr>
            <a:srgbClr val="FBAE40"/>
          </p15:clr>
        </p15:guide>
        <p15:guide id="2" pos="2880">
          <p15:clr>
            <a:srgbClr val="FBAE40"/>
          </p15:clr>
        </p15:guide>
        <p15:guide id="3" orient="horz" pos="2616">
          <p15:clr>
            <a:srgbClr val="FBAE40"/>
          </p15:clr>
        </p15:guide>
        <p15:guide id="4" orient="horz" pos="3072">
          <p15:clr>
            <a:srgbClr val="FBAE40"/>
          </p15:clr>
        </p15:guide>
        <p15:guide id="5" orient="horz" pos="36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073129326"/>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930345"/>
      </p:ext>
    </p:extLst>
  </p:cSld>
  <p:clrMapOvr>
    <a:masterClrMapping/>
  </p:clrMapOvr>
  <p:extLst mod="1">
    <p:ext uri="{DCECCB84-F9BA-43D5-87BE-67443E8EF086}">
      <p15:sldGuideLst xmlns:p15="http://schemas.microsoft.com/office/powerpoint/2012/main">
        <p15:guide id="1" orient="horz" pos="2160">
          <p15:clr>
            <a:srgbClr val="FBAE40"/>
          </p15:clr>
        </p15:guide>
        <p15:guide id="2" pos="26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178695957"/>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505403323"/>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50636410"/>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a:t>Click icon to add picture</a:t>
            </a:r>
            <a:endParaRPr lang="en-US" dirty="0"/>
          </a:p>
        </p:txBody>
      </p:sp>
    </p:spTree>
    <p:extLst>
      <p:ext uri="{BB962C8B-B14F-4D97-AF65-F5344CB8AC3E}">
        <p14:creationId xmlns:p14="http://schemas.microsoft.com/office/powerpoint/2010/main" val="395511781"/>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843545093"/>
      </p:ext>
    </p:extLst>
  </p:cSld>
  <p:clrMapOvr>
    <a:masterClrMapping/>
  </p:clrMapOvr>
  <p:extLst mod="1">
    <p:ext uri="{DCECCB84-F9BA-43D5-87BE-67443E8EF086}">
      <p15:sldGuideLst xmlns:p15="http://schemas.microsoft.com/office/powerpoint/2012/main">
        <p15:guide id="1" orient="horz" pos="1224">
          <p15:clr>
            <a:srgbClr val="FBAE40"/>
          </p15:clr>
        </p15:guide>
        <p15:guide id="2" pos="2880">
          <p15:clr>
            <a:srgbClr val="FBAE40"/>
          </p15:clr>
        </p15:guide>
        <p15:guide id="3" pos="3048">
          <p15:clr>
            <a:srgbClr val="FBAE40"/>
          </p15:clr>
        </p15:guide>
        <p15:guide id="4" pos="696">
          <p15:clr>
            <a:srgbClr val="FBAE40"/>
          </p15:clr>
        </p15:guide>
        <p15:guide id="6" orient="horz"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317776722"/>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570939883"/>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304885976"/>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124476477"/>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52125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1323052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30448024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646655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755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183944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7628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349275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08627047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247875281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02358422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43465357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206286421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26329527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Lst>
  <p:hf hd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oleObject" Target="file:///\\hq-ms-fs-2\hq-nwsrv-fp-1\VOL1\GRP\FINANCE\Costello\UTA-DART%20Academy%202017-2018\Data%20for%20Presentation%2011-10-18.xlsx!24-OpEx-Funding!R2C1:R10C3" TargetMode="External"/><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oleObject" Target="file:///\\hq-ms-fs-2\hq-nwsrv-fp-1\VOL1\GRP\FINANCE\Costello\UTA-DART%20Academy%202017-2018\Data%20for%20Presentation%2011-10-18.xlsx!Op%20Exp%20Trend%202018!%5bData%20for%20Presentation%2011-10-18.xlsx%5dOp%20Exp%20Trend%202018%20Chart%201" TargetMode="External"/><Relationship Id="rId2" Type="http://schemas.openxmlformats.org/officeDocument/2006/relationships/slideLayout" Target="../slideLayouts/slideLayout23.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file:///\\hq-ms-fs-2\hq-nwsrv-fp-1\VOL1\GRP\FINANCE\Costello\UTA-DART%20Academy%202017-2018\Data%20for%20Presentation%2011-10-18.xlsx!27-Cumul%20Sales%20Tax%20Rcpt-2018!%5bData%20for%20Presentation%2011-10-18.xlsx%5d27-Cumul%20Sales%20Tax%20Rcpt-2018%20Chart%201" TargetMode="External"/><Relationship Id="rId2" Type="http://schemas.openxmlformats.org/officeDocument/2006/relationships/slideLayout" Target="../slideLayouts/slideLayout23.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oleObject" Target="file:///\\hq-ms-fs-2\hq-nwsrv-fp-1\VOL1\GRP\FINANCE\bpln2019\BPlan%20Doc%202019\2-Charts\2-FP%20Section%20charts.xlsx!11-Cumul%20Sales%20Tax%20Rcpt!R4C13:R31C21" TargetMode="External"/><Relationship Id="rId2" Type="http://schemas.openxmlformats.org/officeDocument/2006/relationships/slideLayout" Target="../slideLayouts/slideLayout23.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oleObject" Target="file:///\\hq-ms-fs-2\hq-nwsrv-fp-1\VOL1\GRP\FINANCE\Costello\UTA-DART%20Academy%202017-2018\Data%20for%20Presentation%2011-10-18.xlsx!29-Defined%20Benfit!R1C1:R8C2" TargetMode="External"/><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file:///\\hq-ms-fs-2\hq-nwsrv-fp-1\VOL1\GRP\FINANCE\Low-Income%20Fare%20Analysis\Slide%208%20-%20Calc%20of%20Ridership%20and%20Revenue%20Impact.xlsx!Sheet1!R7C5:R12C1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file:///\\hq-ms-fs-2\hq-nwsrv-fp-1\VOL1\GRP\FINANCE\Costello\UTA-DART%20Academy%202017-2018\Data%20for%20Presentation%2011-10-18.xlsx!14-%20Snapshots%2012%20(2018)!R2C2:R10C4"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file:///\\hq-ms-fs-2\hq-nwsrv-fp-1\VOL1\GRP\FINANCE\Costello\UTA-DART%20Academy%202017-2018\Data%20for%20Presentation%2011-10-18.xlsx!Capi%20Spend%2014%20(2018)!%5bData%20for%20Presentation%2011-10-18.xlsx%5dCapi%20Spend%2014%20(2018)%20Chart%20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1941" y="232495"/>
            <a:ext cx="5473459" cy="1822773"/>
          </a:xfrm>
        </p:spPr>
        <p:txBody>
          <a:bodyPr/>
          <a:lstStyle/>
          <a:p>
            <a:pPr>
              <a:lnSpc>
                <a:spcPct val="100000"/>
              </a:lnSpc>
            </a:pPr>
            <a:r>
              <a:rPr lang="en-US" sz="3600" dirty="0"/>
              <a:t>DART Financial Plan and Fare Structure</a:t>
            </a:r>
            <a:endParaRPr lang="en-US" sz="4000" dirty="0"/>
          </a:p>
        </p:txBody>
      </p:sp>
      <p:sp>
        <p:nvSpPr>
          <p:cNvPr id="3" name="Text Placeholder 2"/>
          <p:cNvSpPr>
            <a:spLocks noGrp="1"/>
          </p:cNvSpPr>
          <p:nvPr>
            <p:ph type="body" sz="quarter" idx="10"/>
          </p:nvPr>
        </p:nvSpPr>
        <p:spPr>
          <a:xfrm>
            <a:off x="4114800" y="2362200"/>
            <a:ext cx="5029200" cy="1524000"/>
          </a:xfrm>
        </p:spPr>
        <p:txBody>
          <a:bodyPr/>
          <a:lstStyle/>
          <a:p>
            <a:pPr>
              <a:lnSpc>
                <a:spcPct val="100000"/>
              </a:lnSpc>
              <a:spcBef>
                <a:spcPts val="400"/>
              </a:spcBef>
            </a:pPr>
            <a:r>
              <a:rPr lang="en-US" sz="2400" dirty="0"/>
              <a:t>2019 Multi-Agency Exchange Program</a:t>
            </a:r>
          </a:p>
          <a:p>
            <a:pPr>
              <a:spcBef>
                <a:spcPts val="400"/>
              </a:spcBef>
            </a:pPr>
            <a:r>
              <a:rPr lang="en-US" sz="2400" dirty="0"/>
              <a:t>May 2, 2019</a:t>
            </a:r>
          </a:p>
          <a:p>
            <a:pPr>
              <a:spcBef>
                <a:spcPts val="0"/>
              </a:spcBef>
            </a:pPr>
            <a:r>
              <a:rPr lang="en-US" sz="2000" dirty="0"/>
              <a:t>	</a:t>
            </a:r>
          </a:p>
          <a:p>
            <a:pPr>
              <a:spcBef>
                <a:spcPts val="0"/>
              </a:spcBef>
            </a:pPr>
            <a:endParaRPr lang="en-US" sz="2400" dirty="0">
              <a:latin typeface="+mn-lt"/>
            </a:endParaRPr>
          </a:p>
          <a:p>
            <a:pPr lvl="1">
              <a:spcBef>
                <a:spcPts val="0"/>
              </a:spcBef>
            </a:pPr>
            <a:r>
              <a:rPr lang="en-US" sz="2000" dirty="0">
                <a:latin typeface="+mn-lt"/>
                <a:cs typeface="Arial" panose="020B0604020202020204" pitchFamily="34" charset="0"/>
              </a:rPr>
              <a:t>Joseph G. Costello</a:t>
            </a:r>
          </a:p>
          <a:p>
            <a:pPr lvl="1">
              <a:spcBef>
                <a:spcPts val="0"/>
              </a:spcBef>
            </a:pPr>
            <a:r>
              <a:rPr lang="en-US" sz="2000" dirty="0">
                <a:latin typeface="+mn-lt"/>
                <a:cs typeface="Arial" panose="020B0604020202020204" pitchFamily="34" charset="0"/>
              </a:rPr>
              <a:t>Senior Vice President, Finance</a:t>
            </a:r>
          </a:p>
          <a:p>
            <a:endParaRPr lang="en-US" sz="2000" dirty="0"/>
          </a:p>
        </p:txBody>
      </p:sp>
    </p:spTree>
    <p:extLst>
      <p:ext uri="{BB962C8B-B14F-4D97-AF65-F5344CB8AC3E}">
        <p14:creationId xmlns:p14="http://schemas.microsoft.com/office/powerpoint/2010/main" val="282720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State of Good Repair</a:t>
            </a:r>
          </a:p>
        </p:txBody>
      </p:sp>
    </p:spTree>
    <p:extLst>
      <p:ext uri="{BB962C8B-B14F-4D97-AF65-F5344CB8AC3E}">
        <p14:creationId xmlns:p14="http://schemas.microsoft.com/office/powerpoint/2010/main" val="133417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33400" y="1498457"/>
            <a:ext cx="8305800" cy="4451154"/>
          </a:xfrm>
        </p:spPr>
        <p:txBody>
          <a:bodyPr/>
          <a:lstStyle/>
          <a:p>
            <a:pPr>
              <a:spcAft>
                <a:spcPts val="600"/>
              </a:spcAft>
            </a:pPr>
            <a:r>
              <a:rPr lang="en-US" sz="2400" dirty="0">
                <a:latin typeface="+mn-lt"/>
                <a:cs typeface="Arial" charset="0"/>
              </a:rPr>
              <a:t>DART has a comprehensive, long-term asset management, maintenance, and replacement plan (SGR) that is funded inside of a long-range Financial Plan</a:t>
            </a:r>
          </a:p>
          <a:p>
            <a:pPr>
              <a:spcAft>
                <a:spcPts val="600"/>
              </a:spcAft>
            </a:pPr>
            <a:r>
              <a:rPr lang="en-US" sz="2400" dirty="0">
                <a:latin typeface="+mn-lt"/>
                <a:cs typeface="Arial" charset="0"/>
              </a:rPr>
              <a:t>DART is among the leaders in the transit industry in state of good repair procedures</a:t>
            </a:r>
          </a:p>
          <a:p>
            <a:pPr>
              <a:spcAft>
                <a:spcPts val="600"/>
              </a:spcAft>
            </a:pPr>
            <a:r>
              <a:rPr lang="en-US" sz="2400" dirty="0">
                <a:latin typeface="+mn-lt"/>
                <a:cs typeface="Arial" charset="0"/>
              </a:rPr>
              <a:t>We are actively participating with the federal government in development of SGR guidelines</a:t>
            </a:r>
          </a:p>
          <a:p>
            <a:pPr>
              <a:spcAft>
                <a:spcPts val="600"/>
              </a:spcAft>
            </a:pPr>
            <a:r>
              <a:rPr lang="en-US" sz="2400" dirty="0">
                <a:latin typeface="+mn-lt"/>
                <a:cs typeface="Arial" charset="0"/>
              </a:rPr>
              <a:t>$3.3 billion of the $6.2 billion future capital spending in the Financial Plan is for SGR items</a:t>
            </a:r>
          </a:p>
          <a:p>
            <a:endParaRPr lang="en-US" dirty="0"/>
          </a:p>
        </p:txBody>
      </p:sp>
      <p:sp>
        <p:nvSpPr>
          <p:cNvPr id="3" name="Text Placeholder 2"/>
          <p:cNvSpPr>
            <a:spLocks noGrp="1"/>
          </p:cNvSpPr>
          <p:nvPr>
            <p:ph type="body" sz="quarter" idx="15"/>
          </p:nvPr>
        </p:nvSpPr>
        <p:spPr>
          <a:xfrm>
            <a:off x="247649" y="155532"/>
            <a:ext cx="8362951" cy="1092314"/>
          </a:xfrm>
        </p:spPr>
        <p:txBody>
          <a:bodyPr/>
          <a:lstStyle/>
          <a:p>
            <a:r>
              <a:rPr lang="en-US" dirty="0"/>
              <a:t>State of Good Repair (SGR) Overview</a:t>
            </a:r>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spTree>
    <p:extLst>
      <p:ext uri="{BB962C8B-B14F-4D97-AF65-F5344CB8AC3E}">
        <p14:creationId xmlns:p14="http://schemas.microsoft.com/office/powerpoint/2010/main" val="248220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19100" y="1387333"/>
            <a:ext cx="8305800" cy="4703877"/>
          </a:xfrm>
        </p:spPr>
        <p:txBody>
          <a:bodyPr/>
          <a:lstStyle/>
          <a:p>
            <a:pPr>
              <a:lnSpc>
                <a:spcPct val="100000"/>
              </a:lnSpc>
              <a:spcBef>
                <a:spcPts val="0"/>
              </a:spcBef>
              <a:spcAft>
                <a:spcPts val="600"/>
              </a:spcAft>
              <a:buNone/>
            </a:pPr>
            <a:r>
              <a:rPr lang="en-US" sz="2400" dirty="0">
                <a:latin typeface="+mn-lt"/>
                <a:cs typeface="Times New Roman" panose="02020603050405020304" pitchFamily="18" charset="0"/>
              </a:rPr>
              <a:t>DART Status</a:t>
            </a:r>
          </a:p>
          <a:p>
            <a:pPr>
              <a:lnSpc>
                <a:spcPct val="100000"/>
              </a:lnSpc>
              <a:spcBef>
                <a:spcPts val="0"/>
              </a:spcBef>
              <a:spcAft>
                <a:spcPts val="600"/>
              </a:spcAft>
            </a:pPr>
            <a:r>
              <a:rPr lang="en-US" dirty="0">
                <a:latin typeface="+mn-lt"/>
                <a:cs typeface="Times New Roman" panose="02020603050405020304" pitchFamily="18" charset="0"/>
              </a:rPr>
              <a:t>Practicing Key Elements since 1983</a:t>
            </a:r>
          </a:p>
          <a:p>
            <a:pPr lvl="1">
              <a:lnSpc>
                <a:spcPct val="100000"/>
              </a:lnSpc>
              <a:spcBef>
                <a:spcPts val="0"/>
              </a:spcBef>
              <a:spcAft>
                <a:spcPts val="600"/>
              </a:spcAft>
            </a:pPr>
            <a:r>
              <a:rPr lang="en-US" dirty="0">
                <a:latin typeface="+mn-lt"/>
                <a:cs typeface="Times New Roman" panose="02020603050405020304" pitchFamily="18" charset="0"/>
              </a:rPr>
              <a:t>Board Policies &amp; Financial Planning Parameters</a:t>
            </a:r>
          </a:p>
          <a:p>
            <a:pPr lvl="1">
              <a:lnSpc>
                <a:spcPct val="100000"/>
              </a:lnSpc>
              <a:spcBef>
                <a:spcPts val="0"/>
              </a:spcBef>
              <a:spcAft>
                <a:spcPts val="600"/>
              </a:spcAft>
            </a:pPr>
            <a:r>
              <a:rPr lang="en-US" dirty="0">
                <a:latin typeface="+mn-lt"/>
                <a:cs typeface="Times New Roman" panose="02020603050405020304" pitchFamily="18" charset="0"/>
              </a:rPr>
              <a:t>20-year Financial Plan &amp; Regular Reconciliation</a:t>
            </a:r>
          </a:p>
          <a:p>
            <a:pPr lvl="1">
              <a:lnSpc>
                <a:spcPct val="100000"/>
              </a:lnSpc>
              <a:spcBef>
                <a:spcPts val="0"/>
              </a:spcBef>
              <a:spcAft>
                <a:spcPts val="600"/>
              </a:spcAft>
            </a:pPr>
            <a:r>
              <a:rPr lang="en-US" dirty="0">
                <a:latin typeface="+mn-lt"/>
                <a:cs typeface="Times New Roman" panose="02020603050405020304" pitchFamily="18" charset="0"/>
              </a:rPr>
              <a:t>Asset Condition Assessments every 5 years</a:t>
            </a:r>
          </a:p>
          <a:p>
            <a:pPr>
              <a:lnSpc>
                <a:spcPct val="100000"/>
              </a:lnSpc>
              <a:spcBef>
                <a:spcPts val="600"/>
              </a:spcBef>
              <a:spcAft>
                <a:spcPts val="600"/>
              </a:spcAft>
            </a:pPr>
            <a:r>
              <a:rPr lang="en-US" dirty="0">
                <a:latin typeface="+mn-lt"/>
                <a:cs typeface="Times New Roman" panose="02020603050405020304" pitchFamily="18" charset="0"/>
              </a:rPr>
              <a:t>Federal Update</a:t>
            </a:r>
          </a:p>
          <a:p>
            <a:pPr lvl="1">
              <a:lnSpc>
                <a:spcPct val="100000"/>
              </a:lnSpc>
              <a:spcBef>
                <a:spcPts val="0"/>
              </a:spcBef>
              <a:spcAft>
                <a:spcPts val="600"/>
              </a:spcAft>
            </a:pPr>
            <a:r>
              <a:rPr lang="en-US" dirty="0">
                <a:latin typeface="+mn-lt"/>
                <a:cs typeface="Times New Roman" panose="02020603050405020304" pitchFamily="18" charset="0"/>
              </a:rPr>
              <a:t>In FY13 the BABS interest subsidy was reduced due to “sequestration”, reducing DART revenues by &gt;$20 million over the life of the bonds</a:t>
            </a:r>
          </a:p>
          <a:p>
            <a:pPr lvl="1">
              <a:lnSpc>
                <a:spcPct val="100000"/>
              </a:lnSpc>
              <a:spcBef>
                <a:spcPts val="0"/>
              </a:spcBef>
              <a:spcAft>
                <a:spcPts val="600"/>
              </a:spcAft>
            </a:pPr>
            <a:r>
              <a:rPr lang="en-US" dirty="0">
                <a:latin typeface="+mn-lt"/>
                <a:cs typeface="Times New Roman" panose="02020603050405020304" pitchFamily="18" charset="0"/>
              </a:rPr>
              <a:t>In 2015 the FTA estimated &gt;40% of buses and &gt;20% of rail transit assets were in poor condition, and initiated an SGR program</a:t>
            </a:r>
          </a:p>
          <a:p>
            <a:pPr lvl="1">
              <a:lnSpc>
                <a:spcPct val="100000"/>
              </a:lnSpc>
              <a:spcBef>
                <a:spcPts val="0"/>
              </a:spcBef>
              <a:spcAft>
                <a:spcPts val="600"/>
              </a:spcAft>
            </a:pPr>
            <a:r>
              <a:rPr lang="en-US" dirty="0">
                <a:latin typeface="+mn-lt"/>
                <a:cs typeface="Times New Roman" panose="02020603050405020304" pitchFamily="18" charset="0"/>
              </a:rPr>
              <a:t>In July 2016, the FTA issued a final rule on Transit Asset Management (in essence, SGR) </a:t>
            </a:r>
          </a:p>
        </p:txBody>
      </p:sp>
      <p:sp>
        <p:nvSpPr>
          <p:cNvPr id="3" name="Text Placeholder 2"/>
          <p:cNvSpPr>
            <a:spLocks noGrp="1"/>
          </p:cNvSpPr>
          <p:nvPr>
            <p:ph type="body" sz="quarter" idx="15"/>
          </p:nvPr>
        </p:nvSpPr>
        <p:spPr>
          <a:xfrm>
            <a:off x="247649" y="155532"/>
            <a:ext cx="8362951" cy="1092314"/>
          </a:xfrm>
        </p:spPr>
        <p:txBody>
          <a:bodyPr/>
          <a:lstStyle/>
          <a:p>
            <a:r>
              <a:rPr lang="en-US" dirty="0"/>
              <a:t>Federal SGR Program</a:t>
            </a:r>
          </a:p>
        </p:txBody>
      </p:sp>
      <p:sp>
        <p:nvSpPr>
          <p:cNvPr id="4" name="TextBox 3"/>
          <p:cNvSpPr txBox="1"/>
          <p:nvPr/>
        </p:nvSpPr>
        <p:spPr>
          <a:xfrm rot="20763352">
            <a:off x="5242536" y="4909332"/>
            <a:ext cx="2883213" cy="830997"/>
          </a:xfrm>
          <a:prstGeom prst="rect">
            <a:avLst/>
          </a:prstGeom>
          <a:noFill/>
        </p:spPr>
        <p:txBody>
          <a:bodyPr wrap="square" rtlCol="0">
            <a:spAutoFit/>
          </a:bodyPr>
          <a:lstStyle/>
          <a:p>
            <a:pPr algn="ctr"/>
            <a:endParaRPr lang="en-US" sz="2400" dirty="0">
              <a:solidFill>
                <a:srgbClr val="FF0000"/>
              </a:solidFill>
            </a:endParaRPr>
          </a:p>
          <a:p>
            <a:pPr algn="ctr"/>
            <a:endParaRPr lang="en-US" sz="2400" dirty="0">
              <a:solidFill>
                <a:srgbClr val="FF0000"/>
              </a:solidFill>
            </a:endParaRPr>
          </a:p>
        </p:txBody>
      </p:sp>
      <p:sp>
        <p:nvSpPr>
          <p:cNvPr id="5" name="TextBox 4"/>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spTree>
    <p:extLst>
      <p:ext uri="{BB962C8B-B14F-4D97-AF65-F5344CB8AC3E}">
        <p14:creationId xmlns:p14="http://schemas.microsoft.com/office/powerpoint/2010/main" val="283253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26567-71F4-4DF5-B948-84086C523EA8}"/>
              </a:ext>
            </a:extLst>
          </p:cNvPr>
          <p:cNvSpPr>
            <a:spLocks noGrp="1"/>
          </p:cNvSpPr>
          <p:nvPr>
            <p:ph type="body" sz="quarter" idx="14"/>
          </p:nvPr>
        </p:nvSpPr>
        <p:spPr/>
        <p:txBody>
          <a:bodyPr/>
          <a:lstStyle/>
          <a:p>
            <a:pPr marL="0" indent="0">
              <a:buNone/>
            </a:pPr>
            <a:r>
              <a:rPr lang="en-US" sz="3200" dirty="0"/>
              <a:t>How to prioritize expansion and enhancement project.</a:t>
            </a:r>
          </a:p>
        </p:txBody>
      </p:sp>
      <p:sp>
        <p:nvSpPr>
          <p:cNvPr id="3" name="Text Placeholder 2">
            <a:extLst>
              <a:ext uri="{FF2B5EF4-FFF2-40B4-BE49-F238E27FC236}">
                <a16:creationId xmlns:a16="http://schemas.microsoft.com/office/drawing/2014/main" id="{08AFB370-FBF6-406E-ABCC-05322FA00539}"/>
              </a:ext>
            </a:extLst>
          </p:cNvPr>
          <p:cNvSpPr>
            <a:spLocks noGrp="1"/>
          </p:cNvSpPr>
          <p:nvPr>
            <p:ph type="body" sz="quarter" idx="15"/>
          </p:nvPr>
        </p:nvSpPr>
        <p:spPr/>
        <p:txBody>
          <a:bodyPr/>
          <a:lstStyle/>
          <a:p>
            <a:r>
              <a:rPr lang="en-US" dirty="0"/>
              <a:t>Question</a:t>
            </a:r>
          </a:p>
        </p:txBody>
      </p:sp>
    </p:spTree>
    <p:extLst>
      <p:ext uri="{BB962C8B-B14F-4D97-AF65-F5344CB8AC3E}">
        <p14:creationId xmlns:p14="http://schemas.microsoft.com/office/powerpoint/2010/main" val="288443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47649" y="155532"/>
            <a:ext cx="8362951" cy="682668"/>
          </a:xfrm>
        </p:spPr>
        <p:txBody>
          <a:bodyPr/>
          <a:lstStyle/>
          <a:p>
            <a:r>
              <a:rPr lang="en-US" dirty="0"/>
              <a:t>Capital Spending by Category </a:t>
            </a:r>
            <a:r>
              <a:rPr lang="en-US" sz="2400" dirty="0"/>
              <a:t>($M)</a:t>
            </a:r>
            <a:endParaRPr lang="en-US" dirty="0"/>
          </a:p>
        </p:txBody>
      </p:sp>
      <p:sp>
        <p:nvSpPr>
          <p:cNvPr id="10" name="TextBox 9"/>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pic>
        <p:nvPicPr>
          <p:cNvPr id="2" name="Picture 1">
            <a:extLst>
              <a:ext uri="{FF2B5EF4-FFF2-40B4-BE49-F238E27FC236}">
                <a16:creationId xmlns:a16="http://schemas.microsoft.com/office/drawing/2014/main" id="{01A098B4-2181-4E1F-A0FA-3DE6C3E9D499}"/>
              </a:ext>
            </a:extLst>
          </p:cNvPr>
          <p:cNvPicPr>
            <a:picLocks noChangeAspect="1"/>
          </p:cNvPicPr>
          <p:nvPr/>
        </p:nvPicPr>
        <p:blipFill rotWithShape="1">
          <a:blip r:embed="rId2"/>
          <a:srcRect r="11681" b="5163"/>
          <a:stretch/>
        </p:blipFill>
        <p:spPr>
          <a:xfrm>
            <a:off x="1676400" y="1073122"/>
            <a:ext cx="5971325" cy="5272957"/>
          </a:xfrm>
          <a:prstGeom prst="rect">
            <a:avLst/>
          </a:prstGeom>
        </p:spPr>
      </p:pic>
    </p:spTree>
    <p:extLst>
      <p:ext uri="{BB962C8B-B14F-4D97-AF65-F5344CB8AC3E}">
        <p14:creationId xmlns:p14="http://schemas.microsoft.com/office/powerpoint/2010/main" val="46979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2590800"/>
            <a:ext cx="5594350" cy="1676400"/>
          </a:xfrm>
        </p:spPr>
        <p:txBody>
          <a:bodyPr/>
          <a:lstStyle/>
          <a:p>
            <a:r>
              <a:rPr lang="en-US" sz="3600" dirty="0"/>
              <a:t>Strong Balance Between Revenues and Expenses</a:t>
            </a:r>
          </a:p>
        </p:txBody>
      </p:sp>
    </p:spTree>
    <p:extLst>
      <p:ext uri="{BB962C8B-B14F-4D97-AF65-F5344CB8AC3E}">
        <p14:creationId xmlns:p14="http://schemas.microsoft.com/office/powerpoint/2010/main" val="1242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86516" y="242057"/>
            <a:ext cx="6976284" cy="900944"/>
          </a:xfrm>
          <a:solidFill>
            <a:schemeClr val="bg1"/>
          </a:solidFill>
        </p:spPr>
        <p:txBody>
          <a:bodyPr/>
          <a:lstStyle/>
          <a:p>
            <a:pPr>
              <a:lnSpc>
                <a:spcPct val="100000"/>
              </a:lnSpc>
              <a:spcBef>
                <a:spcPts val="0"/>
              </a:spcBef>
            </a:pPr>
            <a:r>
              <a:rPr lang="en-US" sz="3200" dirty="0"/>
              <a:t>FY 2019</a:t>
            </a:r>
          </a:p>
          <a:p>
            <a:pPr>
              <a:spcBef>
                <a:spcPts val="0"/>
              </a:spcBef>
            </a:pPr>
            <a:r>
              <a:rPr lang="en-US" sz="3200" dirty="0"/>
              <a:t>Structural Budget Balance </a:t>
            </a:r>
            <a:r>
              <a:rPr lang="en-US" sz="2400" dirty="0"/>
              <a:t>($M)</a:t>
            </a:r>
            <a:endParaRPr lang="en-US" sz="3200" dirty="0"/>
          </a:p>
        </p:txBody>
      </p:sp>
      <p:sp>
        <p:nvSpPr>
          <p:cNvPr id="6" name="TextBox 5"/>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sp>
        <p:nvSpPr>
          <p:cNvPr id="4" name="Rectangle 4">
            <a:extLst>
              <a:ext uri="{FF2B5EF4-FFF2-40B4-BE49-F238E27FC236}">
                <a16:creationId xmlns:a16="http://schemas.microsoft.com/office/drawing/2014/main" id="{8A5DBB50-E241-492F-8BD7-3770DB5A605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8AE28CE6-3499-4CE6-A8E8-6A72C8F4695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9FAA244D-2FA6-417C-8A58-FF7D0AFF2327}"/>
              </a:ext>
            </a:extLst>
          </p:cNvPr>
          <p:cNvPicPr>
            <a:picLocks noChangeAspect="1"/>
          </p:cNvPicPr>
          <p:nvPr/>
        </p:nvPicPr>
        <p:blipFill>
          <a:blip r:embed="rId2"/>
          <a:stretch>
            <a:fillRect/>
          </a:stretch>
        </p:blipFill>
        <p:spPr>
          <a:xfrm>
            <a:off x="602374" y="1371600"/>
            <a:ext cx="3969626" cy="4648199"/>
          </a:xfrm>
          <a:prstGeom prst="rect">
            <a:avLst/>
          </a:prstGeom>
        </p:spPr>
      </p:pic>
      <p:pic>
        <p:nvPicPr>
          <p:cNvPr id="11" name="Picture 10">
            <a:extLst>
              <a:ext uri="{FF2B5EF4-FFF2-40B4-BE49-F238E27FC236}">
                <a16:creationId xmlns:a16="http://schemas.microsoft.com/office/drawing/2014/main" id="{EB316D09-C0B7-4B45-AA80-36992FCE845C}"/>
              </a:ext>
            </a:extLst>
          </p:cNvPr>
          <p:cNvPicPr>
            <a:picLocks noChangeAspect="1"/>
          </p:cNvPicPr>
          <p:nvPr/>
        </p:nvPicPr>
        <p:blipFill>
          <a:blip r:embed="rId3"/>
          <a:stretch>
            <a:fillRect/>
          </a:stretch>
        </p:blipFill>
        <p:spPr>
          <a:xfrm>
            <a:off x="4724400" y="1932802"/>
            <a:ext cx="4113977" cy="4648199"/>
          </a:xfrm>
          <a:prstGeom prst="rect">
            <a:avLst/>
          </a:prstGeom>
        </p:spPr>
      </p:pic>
    </p:spTree>
    <p:extLst>
      <p:ext uri="{BB962C8B-B14F-4D97-AF65-F5344CB8AC3E}">
        <p14:creationId xmlns:p14="http://schemas.microsoft.com/office/powerpoint/2010/main" val="15127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04800" y="0"/>
            <a:ext cx="8651306" cy="1219200"/>
          </a:xfrm>
          <a:solidFill>
            <a:schemeClr val="bg1"/>
          </a:solidFill>
        </p:spPr>
        <p:txBody>
          <a:bodyPr/>
          <a:lstStyle/>
          <a:p>
            <a:pPr>
              <a:lnSpc>
                <a:spcPct val="100000"/>
              </a:lnSpc>
              <a:spcBef>
                <a:spcPts val="0"/>
              </a:spcBef>
            </a:pPr>
            <a:r>
              <a:rPr lang="en-US" sz="3200" dirty="0"/>
              <a:t>FY 2019 – FY 2022  Operating Expenses / Funding Sources </a:t>
            </a:r>
            <a:r>
              <a:rPr lang="en-US" sz="2400" dirty="0"/>
              <a:t>($M)</a:t>
            </a:r>
            <a:endParaRPr lang="en-US" sz="3200" dirty="0"/>
          </a:p>
        </p:txBody>
      </p:sp>
      <p:sp>
        <p:nvSpPr>
          <p:cNvPr id="6" name="TextBox 5"/>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sp>
        <p:nvSpPr>
          <p:cNvPr id="4" name="Rectangle 4">
            <a:extLst>
              <a:ext uri="{FF2B5EF4-FFF2-40B4-BE49-F238E27FC236}">
                <a16:creationId xmlns:a16="http://schemas.microsoft.com/office/drawing/2014/main" id="{8A5DBB50-E241-492F-8BD7-3770DB5A605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8AE28CE6-3499-4CE6-A8E8-6A72C8F4695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9BB57CF2-83F8-4383-8A71-9123D32BCEA3}"/>
              </a:ext>
            </a:extLst>
          </p:cNvPr>
          <p:cNvGraphicFramePr>
            <a:graphicFrameLocks noChangeAspect="1"/>
          </p:cNvGraphicFramePr>
          <p:nvPr>
            <p:extLst>
              <p:ext uri="{D42A27DB-BD31-4B8C-83A1-F6EECF244321}">
                <p14:modId xmlns:p14="http://schemas.microsoft.com/office/powerpoint/2010/main" val="2148657054"/>
              </p:ext>
            </p:extLst>
          </p:nvPr>
        </p:nvGraphicFramePr>
        <p:xfrm>
          <a:off x="1379538" y="1649413"/>
          <a:ext cx="7019925" cy="4321175"/>
        </p:xfrm>
        <a:graphic>
          <a:graphicData uri="http://schemas.openxmlformats.org/presentationml/2006/ole">
            <mc:AlternateContent xmlns:mc="http://schemas.openxmlformats.org/markup-compatibility/2006">
              <mc:Choice xmlns:v="urn:schemas-microsoft-com:vml" Requires="v">
                <p:oleObj spid="_x0000_s438294" name="Worksheet" r:id="rId3" imgW="5772195" imgH="3552779" progId="Excel.Sheet.12">
                  <p:link updateAutomatic="1"/>
                </p:oleObj>
              </mc:Choice>
              <mc:Fallback>
                <p:oleObj name="Worksheet" r:id="rId3" imgW="5772195" imgH="3552779" progId="Excel.Sheet.12">
                  <p:link updateAutomatic="1"/>
                  <p:pic>
                    <p:nvPicPr>
                      <p:cNvPr id="0" name=""/>
                      <p:cNvPicPr/>
                      <p:nvPr/>
                    </p:nvPicPr>
                    <p:blipFill>
                      <a:blip r:embed="rId4"/>
                      <a:stretch>
                        <a:fillRect/>
                      </a:stretch>
                    </p:blipFill>
                    <p:spPr>
                      <a:xfrm>
                        <a:off x="1379538" y="1649413"/>
                        <a:ext cx="7019925" cy="4321175"/>
                      </a:xfrm>
                      <a:prstGeom prst="rect">
                        <a:avLst/>
                      </a:prstGeom>
                    </p:spPr>
                  </p:pic>
                </p:oleObj>
              </mc:Fallback>
            </mc:AlternateContent>
          </a:graphicData>
        </a:graphic>
      </p:graphicFrame>
    </p:spTree>
    <p:extLst>
      <p:ext uri="{BB962C8B-B14F-4D97-AF65-F5344CB8AC3E}">
        <p14:creationId xmlns:p14="http://schemas.microsoft.com/office/powerpoint/2010/main" val="376154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47649" y="155532"/>
            <a:ext cx="8362951" cy="899759"/>
          </a:xfrm>
        </p:spPr>
        <p:txBody>
          <a:bodyPr/>
          <a:lstStyle/>
          <a:p>
            <a:r>
              <a:rPr lang="en-US" dirty="0"/>
              <a:t>Expenses Actual vs Budget </a:t>
            </a:r>
            <a:r>
              <a:rPr lang="en-US" sz="2000" dirty="0"/>
              <a:t>($M)</a:t>
            </a:r>
            <a:endParaRPr lang="en-US" dirty="0"/>
          </a:p>
        </p:txBody>
      </p:sp>
      <p:sp>
        <p:nvSpPr>
          <p:cNvPr id="6" name="TextBox 5"/>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graphicFrame>
        <p:nvGraphicFramePr>
          <p:cNvPr id="4" name="Object 3">
            <a:extLst>
              <a:ext uri="{FF2B5EF4-FFF2-40B4-BE49-F238E27FC236}">
                <a16:creationId xmlns:a16="http://schemas.microsoft.com/office/drawing/2014/main" id="{17AA78A2-0FA5-4EB5-BC2B-7364FE951A71}"/>
              </a:ext>
            </a:extLst>
          </p:cNvPr>
          <p:cNvGraphicFramePr>
            <a:graphicFrameLocks noChangeAspect="1"/>
          </p:cNvGraphicFramePr>
          <p:nvPr>
            <p:extLst>
              <p:ext uri="{D42A27DB-BD31-4B8C-83A1-F6EECF244321}">
                <p14:modId xmlns:p14="http://schemas.microsoft.com/office/powerpoint/2010/main" val="2337035637"/>
              </p:ext>
            </p:extLst>
          </p:nvPr>
        </p:nvGraphicFramePr>
        <p:xfrm>
          <a:off x="914400" y="1055291"/>
          <a:ext cx="7434158" cy="5399976"/>
        </p:xfrm>
        <a:graphic>
          <a:graphicData uri="http://schemas.openxmlformats.org/presentationml/2006/ole">
            <mc:AlternateContent xmlns:mc="http://schemas.openxmlformats.org/markup-compatibility/2006">
              <mc:Choice xmlns:v="urn:schemas-microsoft-com:vml" Requires="v">
                <p:oleObj spid="_x0000_s432300" name="Worksheet" r:id="rId3" imgW="8667795" imgH="6295859" progId="Excel.Sheet.12">
                  <p:link updateAutomatic="1"/>
                </p:oleObj>
              </mc:Choice>
              <mc:Fallback>
                <p:oleObj name="Worksheet" r:id="rId3" imgW="8667795" imgH="6295859" progId="Excel.Sheet.12">
                  <p:link updateAutomatic="1"/>
                  <p:pic>
                    <p:nvPicPr>
                      <p:cNvPr id="0" name=""/>
                      <p:cNvPicPr/>
                      <p:nvPr/>
                    </p:nvPicPr>
                    <p:blipFill>
                      <a:blip r:embed="rId4"/>
                      <a:stretch>
                        <a:fillRect/>
                      </a:stretch>
                    </p:blipFill>
                    <p:spPr>
                      <a:xfrm>
                        <a:off x="914400" y="1055291"/>
                        <a:ext cx="7434158" cy="5399976"/>
                      </a:xfrm>
                      <a:prstGeom prst="rect">
                        <a:avLst/>
                      </a:prstGeom>
                    </p:spPr>
                  </p:pic>
                </p:oleObj>
              </mc:Fallback>
            </mc:AlternateContent>
          </a:graphicData>
        </a:graphic>
      </p:graphicFrame>
    </p:spTree>
    <p:extLst>
      <p:ext uri="{BB962C8B-B14F-4D97-AF65-F5344CB8AC3E}">
        <p14:creationId xmlns:p14="http://schemas.microsoft.com/office/powerpoint/2010/main" val="345376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B4B69-08AE-4D9F-9FE4-F0FE35EC568D}"/>
              </a:ext>
            </a:extLst>
          </p:cNvPr>
          <p:cNvSpPr>
            <a:spLocks noGrp="1"/>
          </p:cNvSpPr>
          <p:nvPr>
            <p:ph type="body" sz="quarter" idx="14"/>
          </p:nvPr>
        </p:nvSpPr>
        <p:spPr/>
        <p:txBody>
          <a:bodyPr/>
          <a:lstStyle/>
          <a:p>
            <a:pPr marL="0" indent="0">
              <a:buNone/>
            </a:pPr>
            <a:r>
              <a:rPr lang="en-US" sz="3200" dirty="0"/>
              <a:t>The great recession</a:t>
            </a:r>
          </a:p>
        </p:txBody>
      </p:sp>
      <p:sp>
        <p:nvSpPr>
          <p:cNvPr id="3" name="Text Placeholder 2">
            <a:extLst>
              <a:ext uri="{FF2B5EF4-FFF2-40B4-BE49-F238E27FC236}">
                <a16:creationId xmlns:a16="http://schemas.microsoft.com/office/drawing/2014/main" id="{85855D0C-070C-4CDB-8992-6328CE7184F7}"/>
              </a:ext>
            </a:extLst>
          </p:cNvPr>
          <p:cNvSpPr>
            <a:spLocks noGrp="1"/>
          </p:cNvSpPr>
          <p:nvPr>
            <p:ph type="body" sz="quarter" idx="15"/>
          </p:nvPr>
        </p:nvSpPr>
        <p:spPr/>
        <p:txBody>
          <a:bodyPr/>
          <a:lstStyle/>
          <a:p>
            <a:r>
              <a:rPr lang="en-US" dirty="0"/>
              <a:t>Case Study</a:t>
            </a:r>
          </a:p>
        </p:txBody>
      </p:sp>
    </p:spTree>
    <p:extLst>
      <p:ext uri="{BB962C8B-B14F-4D97-AF65-F5344CB8AC3E}">
        <p14:creationId xmlns:p14="http://schemas.microsoft.com/office/powerpoint/2010/main" val="236973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8286750" cy="1066800"/>
          </a:xfrm>
        </p:spPr>
        <p:txBody>
          <a:bodyPr/>
          <a:lstStyle/>
          <a:p>
            <a:r>
              <a:rPr lang="en-US" dirty="0"/>
              <a:t>Presentation Outline</a:t>
            </a:r>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sp>
        <p:nvSpPr>
          <p:cNvPr id="5" name="TextBox 4"/>
          <p:cNvSpPr txBox="1"/>
          <p:nvPr/>
        </p:nvSpPr>
        <p:spPr>
          <a:xfrm>
            <a:off x="628650" y="1751617"/>
            <a:ext cx="8153400" cy="335476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latin typeface="+mn-lt"/>
              </a:rPr>
              <a:t>Financial Standards</a:t>
            </a:r>
          </a:p>
          <a:p>
            <a:pPr marL="457200" indent="-457200">
              <a:spcAft>
                <a:spcPts val="600"/>
              </a:spcAft>
              <a:buFont typeface="Arial" panose="020B0604020202020204" pitchFamily="34" charset="0"/>
              <a:buChar char="•"/>
            </a:pPr>
            <a:r>
              <a:rPr lang="en-US" sz="3200" dirty="0">
                <a:latin typeface="+mn-lt"/>
              </a:rPr>
              <a:t>FY 2019 Twenty-Year Financial Plan</a:t>
            </a:r>
          </a:p>
          <a:p>
            <a:pPr marL="457200" indent="-457200">
              <a:spcAft>
                <a:spcPts val="600"/>
              </a:spcAft>
              <a:buFont typeface="Arial" panose="020B0604020202020204" pitchFamily="34" charset="0"/>
              <a:buChar char="•"/>
            </a:pPr>
            <a:r>
              <a:rPr lang="en-US" sz="3200" dirty="0">
                <a:latin typeface="+mn-lt"/>
              </a:rPr>
              <a:t>State of Good Repair</a:t>
            </a:r>
          </a:p>
          <a:p>
            <a:pPr marL="457200" indent="-457200">
              <a:spcAft>
                <a:spcPts val="600"/>
              </a:spcAft>
              <a:buFont typeface="Arial" panose="020B0604020202020204" pitchFamily="34" charset="0"/>
              <a:buChar char="•"/>
            </a:pPr>
            <a:r>
              <a:rPr lang="en-US" sz="3200" dirty="0">
                <a:latin typeface="+mn-lt"/>
              </a:rPr>
              <a:t>Strong Balance between Revenues and Expenses</a:t>
            </a:r>
          </a:p>
          <a:p>
            <a:pPr marL="457200" indent="-457200">
              <a:spcAft>
                <a:spcPts val="600"/>
              </a:spcAft>
              <a:buFont typeface="Arial" panose="020B0604020202020204" pitchFamily="34" charset="0"/>
              <a:buChar char="•"/>
            </a:pPr>
            <a:r>
              <a:rPr lang="en-US" sz="3200" dirty="0">
                <a:latin typeface="+mn-lt"/>
              </a:rPr>
              <a:t>New Low-Income Program</a:t>
            </a:r>
          </a:p>
        </p:txBody>
      </p:sp>
    </p:spTree>
    <p:extLst>
      <p:ext uri="{BB962C8B-B14F-4D97-AF65-F5344CB8AC3E}">
        <p14:creationId xmlns:p14="http://schemas.microsoft.com/office/powerpoint/2010/main" val="405563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04800" y="381000"/>
            <a:ext cx="8534400" cy="838200"/>
          </a:xfrm>
        </p:spPr>
        <p:txBody>
          <a:bodyPr/>
          <a:lstStyle/>
          <a:p>
            <a:r>
              <a:rPr lang="en-US" sz="4400" dirty="0"/>
              <a:t>Sales Tax Projections</a:t>
            </a:r>
            <a:r>
              <a:rPr lang="en-US" dirty="0"/>
              <a:t> </a:t>
            </a:r>
            <a:r>
              <a:rPr lang="en-US" sz="2400" dirty="0"/>
              <a:t>($M)</a:t>
            </a:r>
            <a:endParaRPr lang="en-US" sz="3600" dirty="0"/>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graphicFrame>
        <p:nvGraphicFramePr>
          <p:cNvPr id="2" name="Object 1">
            <a:extLst>
              <a:ext uri="{FF2B5EF4-FFF2-40B4-BE49-F238E27FC236}">
                <a16:creationId xmlns:a16="http://schemas.microsoft.com/office/drawing/2014/main" id="{74FE030E-78C7-4AE1-ADA1-52DD2DF564B7}"/>
              </a:ext>
            </a:extLst>
          </p:cNvPr>
          <p:cNvGraphicFramePr>
            <a:graphicFrameLocks noChangeAspect="1"/>
          </p:cNvGraphicFramePr>
          <p:nvPr>
            <p:extLst>
              <p:ext uri="{D42A27DB-BD31-4B8C-83A1-F6EECF244321}">
                <p14:modId xmlns:p14="http://schemas.microsoft.com/office/powerpoint/2010/main" val="1634928405"/>
              </p:ext>
            </p:extLst>
          </p:nvPr>
        </p:nvGraphicFramePr>
        <p:xfrm>
          <a:off x="1285875" y="1337522"/>
          <a:ext cx="6572250" cy="4743450"/>
        </p:xfrm>
        <a:graphic>
          <a:graphicData uri="http://schemas.openxmlformats.org/presentationml/2006/ole">
            <mc:AlternateContent xmlns:mc="http://schemas.openxmlformats.org/markup-compatibility/2006">
              <mc:Choice xmlns:v="urn:schemas-microsoft-com:vml" Requires="v">
                <p:oleObj spid="_x0000_s426266" name="Worksheet" r:id="rId3" imgW="6572205" imgH="4743490" progId="Excel.Sheet.12">
                  <p:link updateAutomatic="1"/>
                </p:oleObj>
              </mc:Choice>
              <mc:Fallback>
                <p:oleObj name="Worksheet" r:id="rId3" imgW="6572205" imgH="4743490" progId="Excel.Sheet.12">
                  <p:link updateAutomatic="1"/>
                  <p:pic>
                    <p:nvPicPr>
                      <p:cNvPr id="0" name=""/>
                      <p:cNvPicPr/>
                      <p:nvPr/>
                    </p:nvPicPr>
                    <p:blipFill>
                      <a:blip r:embed="rId4"/>
                      <a:stretch>
                        <a:fillRect/>
                      </a:stretch>
                    </p:blipFill>
                    <p:spPr>
                      <a:xfrm>
                        <a:off x="1285875" y="1337522"/>
                        <a:ext cx="6572250" cy="4743450"/>
                      </a:xfrm>
                      <a:prstGeom prst="rect">
                        <a:avLst/>
                      </a:prstGeom>
                    </p:spPr>
                  </p:pic>
                </p:oleObj>
              </mc:Fallback>
            </mc:AlternateContent>
          </a:graphicData>
        </a:graphic>
      </p:graphicFrame>
    </p:spTree>
    <p:extLst>
      <p:ext uri="{BB962C8B-B14F-4D97-AF65-F5344CB8AC3E}">
        <p14:creationId xmlns:p14="http://schemas.microsoft.com/office/powerpoint/2010/main" val="3644780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228600"/>
            <a:ext cx="8382000" cy="533400"/>
          </a:xfrm>
        </p:spPr>
        <p:txBody>
          <a:bodyPr/>
          <a:lstStyle/>
          <a:p>
            <a:r>
              <a:rPr lang="en-US" dirty="0"/>
              <a:t>Sales Tax Projections</a:t>
            </a:r>
            <a:r>
              <a:rPr lang="en-US" sz="3600" dirty="0"/>
              <a:t> </a:t>
            </a:r>
            <a:r>
              <a:rPr lang="en-US" sz="2400" dirty="0"/>
              <a:t>($M)</a:t>
            </a:r>
            <a:endParaRPr lang="en-US" sz="3600" dirty="0"/>
          </a:p>
        </p:txBody>
      </p:sp>
      <p:sp>
        <p:nvSpPr>
          <p:cNvPr id="6" name="TextBox 5"/>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graphicFrame>
        <p:nvGraphicFramePr>
          <p:cNvPr id="4" name="Object 3">
            <a:extLst>
              <a:ext uri="{FF2B5EF4-FFF2-40B4-BE49-F238E27FC236}">
                <a16:creationId xmlns:a16="http://schemas.microsoft.com/office/drawing/2014/main" id="{47F9AE3A-3B60-459C-A006-7FE90EB50AA5}"/>
              </a:ext>
            </a:extLst>
          </p:cNvPr>
          <p:cNvGraphicFramePr>
            <a:graphicFrameLocks noChangeAspect="1"/>
          </p:cNvGraphicFramePr>
          <p:nvPr>
            <p:extLst>
              <p:ext uri="{D42A27DB-BD31-4B8C-83A1-F6EECF244321}">
                <p14:modId xmlns:p14="http://schemas.microsoft.com/office/powerpoint/2010/main" val="4005427191"/>
              </p:ext>
            </p:extLst>
          </p:nvPr>
        </p:nvGraphicFramePr>
        <p:xfrm>
          <a:off x="1752600" y="885438"/>
          <a:ext cx="6076950" cy="5572125"/>
        </p:xfrm>
        <a:graphic>
          <a:graphicData uri="http://schemas.openxmlformats.org/presentationml/2006/ole">
            <mc:AlternateContent xmlns:mc="http://schemas.openxmlformats.org/markup-compatibility/2006">
              <mc:Choice xmlns:v="urn:schemas-microsoft-com:vml" Requires="v">
                <p:oleObj spid="_x0000_s427291" name="Worksheet" r:id="rId3" imgW="6076995" imgH="5572185" progId="Excel.Sheet.12">
                  <p:link updateAutomatic="1"/>
                </p:oleObj>
              </mc:Choice>
              <mc:Fallback>
                <p:oleObj name="Worksheet" r:id="rId3" imgW="6076995" imgH="5572185" progId="Excel.Sheet.12">
                  <p:link updateAutomatic="1"/>
                  <p:pic>
                    <p:nvPicPr>
                      <p:cNvPr id="0" name=""/>
                      <p:cNvPicPr/>
                      <p:nvPr/>
                    </p:nvPicPr>
                    <p:blipFill>
                      <a:blip r:embed="rId4"/>
                      <a:stretch>
                        <a:fillRect/>
                      </a:stretch>
                    </p:blipFill>
                    <p:spPr>
                      <a:xfrm>
                        <a:off x="1752600" y="885438"/>
                        <a:ext cx="6076950" cy="5572125"/>
                      </a:xfrm>
                      <a:prstGeom prst="rect">
                        <a:avLst/>
                      </a:prstGeom>
                    </p:spPr>
                  </p:pic>
                </p:oleObj>
              </mc:Fallback>
            </mc:AlternateContent>
          </a:graphicData>
        </a:graphic>
      </p:graphicFrame>
    </p:spTree>
    <p:extLst>
      <p:ext uri="{BB962C8B-B14F-4D97-AF65-F5344CB8AC3E}">
        <p14:creationId xmlns:p14="http://schemas.microsoft.com/office/powerpoint/2010/main" val="270273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Defined Benefit Pension Plan</a:t>
            </a:r>
          </a:p>
        </p:txBody>
      </p:sp>
      <p:sp>
        <p:nvSpPr>
          <p:cNvPr id="5" name="TextBox 4"/>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graphicFrame>
        <p:nvGraphicFramePr>
          <p:cNvPr id="4" name="Object 3">
            <a:extLst>
              <a:ext uri="{FF2B5EF4-FFF2-40B4-BE49-F238E27FC236}">
                <a16:creationId xmlns:a16="http://schemas.microsoft.com/office/drawing/2014/main" id="{9671C101-EFBB-41D6-B2BB-823E1B23502F}"/>
              </a:ext>
            </a:extLst>
          </p:cNvPr>
          <p:cNvGraphicFramePr>
            <a:graphicFrameLocks noChangeAspect="1"/>
          </p:cNvGraphicFramePr>
          <p:nvPr>
            <p:extLst>
              <p:ext uri="{D42A27DB-BD31-4B8C-83A1-F6EECF244321}">
                <p14:modId xmlns:p14="http://schemas.microsoft.com/office/powerpoint/2010/main" val="1210221337"/>
              </p:ext>
            </p:extLst>
          </p:nvPr>
        </p:nvGraphicFramePr>
        <p:xfrm>
          <a:off x="677783" y="1676400"/>
          <a:ext cx="7947025" cy="3857625"/>
        </p:xfrm>
        <a:graphic>
          <a:graphicData uri="http://schemas.openxmlformats.org/presentationml/2006/ole">
            <mc:AlternateContent xmlns:mc="http://schemas.openxmlformats.org/markup-compatibility/2006">
              <mc:Choice xmlns:v="urn:schemas-microsoft-com:vml" Requires="v">
                <p:oleObj spid="_x0000_s428312" name="Worksheet" r:id="rId3" imgW="5124584" imgH="2486085" progId="Excel.Sheet.12">
                  <p:link updateAutomatic="1"/>
                </p:oleObj>
              </mc:Choice>
              <mc:Fallback>
                <p:oleObj name="Worksheet" r:id="rId3" imgW="5124584" imgH="2486085" progId="Excel.Sheet.12">
                  <p:link updateAutomatic="1"/>
                  <p:pic>
                    <p:nvPicPr>
                      <p:cNvPr id="0" name=""/>
                      <p:cNvPicPr/>
                      <p:nvPr/>
                    </p:nvPicPr>
                    <p:blipFill>
                      <a:blip r:embed="rId4"/>
                      <a:stretch>
                        <a:fillRect/>
                      </a:stretch>
                    </p:blipFill>
                    <p:spPr>
                      <a:xfrm>
                        <a:off x="677783" y="1676400"/>
                        <a:ext cx="7947025" cy="3857625"/>
                      </a:xfrm>
                      <a:prstGeom prst="rect">
                        <a:avLst/>
                      </a:prstGeom>
                    </p:spPr>
                  </p:pic>
                </p:oleObj>
              </mc:Fallback>
            </mc:AlternateContent>
          </a:graphicData>
        </a:graphic>
      </p:graphicFrame>
    </p:spTree>
    <p:extLst>
      <p:ext uri="{BB962C8B-B14F-4D97-AF65-F5344CB8AC3E}">
        <p14:creationId xmlns:p14="http://schemas.microsoft.com/office/powerpoint/2010/main" val="6491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3A6FDD-57B4-4FBE-9367-7D4253090E6C}"/>
              </a:ext>
            </a:extLst>
          </p:cNvPr>
          <p:cNvSpPr>
            <a:spLocks noGrp="1"/>
          </p:cNvSpPr>
          <p:nvPr>
            <p:ph type="body" sz="quarter" idx="14"/>
          </p:nvPr>
        </p:nvSpPr>
        <p:spPr>
          <a:xfrm>
            <a:off x="149531" y="1625206"/>
            <a:ext cx="4651069" cy="4310367"/>
          </a:xfrm>
        </p:spPr>
        <p:txBody>
          <a:bodyPr/>
          <a:lstStyle/>
          <a:p>
            <a:pPr marL="0" indent="0">
              <a:spcAft>
                <a:spcPts val="1200"/>
              </a:spcAft>
              <a:buNone/>
            </a:pPr>
            <a:r>
              <a:rPr lang="en-US" sz="3200" dirty="0"/>
              <a:t>Financial Stability Requires Revenue Generation and Cost Containment</a:t>
            </a:r>
          </a:p>
          <a:p>
            <a:r>
              <a:rPr lang="en-US" sz="3200" dirty="0"/>
              <a:t>Fare increase</a:t>
            </a:r>
          </a:p>
        </p:txBody>
      </p:sp>
      <p:sp>
        <p:nvSpPr>
          <p:cNvPr id="3" name="Text Placeholder 2">
            <a:extLst>
              <a:ext uri="{FF2B5EF4-FFF2-40B4-BE49-F238E27FC236}">
                <a16:creationId xmlns:a16="http://schemas.microsoft.com/office/drawing/2014/main" id="{2BA7DE26-CFE8-47D2-97A1-55D28B9529B8}"/>
              </a:ext>
            </a:extLst>
          </p:cNvPr>
          <p:cNvSpPr>
            <a:spLocks noGrp="1"/>
          </p:cNvSpPr>
          <p:nvPr>
            <p:ph type="body" sz="quarter" idx="15"/>
          </p:nvPr>
        </p:nvSpPr>
        <p:spPr/>
        <p:txBody>
          <a:bodyPr/>
          <a:lstStyle/>
          <a:p>
            <a:r>
              <a:rPr lang="en-US" dirty="0"/>
              <a:t>Case Study</a:t>
            </a:r>
          </a:p>
        </p:txBody>
      </p:sp>
    </p:spTree>
    <p:extLst>
      <p:ext uri="{BB962C8B-B14F-4D97-AF65-F5344CB8AC3E}">
        <p14:creationId xmlns:p14="http://schemas.microsoft.com/office/powerpoint/2010/main" val="3244769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2590800"/>
            <a:ext cx="5594350" cy="1676400"/>
          </a:xfrm>
        </p:spPr>
        <p:txBody>
          <a:bodyPr/>
          <a:lstStyle/>
          <a:p>
            <a:r>
              <a:rPr lang="en-US" sz="3600" dirty="0"/>
              <a:t>New Low-Income Program</a:t>
            </a:r>
          </a:p>
        </p:txBody>
      </p:sp>
    </p:spTree>
    <p:extLst>
      <p:ext uri="{BB962C8B-B14F-4D97-AF65-F5344CB8AC3E}">
        <p14:creationId xmlns:p14="http://schemas.microsoft.com/office/powerpoint/2010/main" val="11585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967"/>
            <a:ext cx="8058150" cy="1439333"/>
          </a:xfrm>
        </p:spPr>
        <p:txBody>
          <a:bodyPr/>
          <a:lstStyle/>
          <a:p>
            <a:r>
              <a:rPr lang="en-US" b="0" dirty="0"/>
              <a:t>Merits of Low-Income Program</a:t>
            </a:r>
          </a:p>
        </p:txBody>
      </p:sp>
      <p:sp>
        <p:nvSpPr>
          <p:cNvPr id="3" name="Rectangle 2">
            <a:extLst>
              <a:ext uri="{FF2B5EF4-FFF2-40B4-BE49-F238E27FC236}">
                <a16:creationId xmlns:a16="http://schemas.microsoft.com/office/drawing/2014/main" id="{B6E377A8-55DA-4C7C-98E1-A38F0325E3C1}"/>
              </a:ext>
            </a:extLst>
          </p:cNvPr>
          <p:cNvSpPr/>
          <p:nvPr/>
        </p:nvSpPr>
        <p:spPr>
          <a:xfrm>
            <a:off x="562062" y="1702966"/>
            <a:ext cx="8212822" cy="4426853"/>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Provides transportation options at a reduced cost for persons with low income.</a:t>
            </a:r>
          </a:p>
          <a:p>
            <a:pPr marL="285750" indent="-285750">
              <a:spcAft>
                <a:spcPts val="1200"/>
              </a:spcAft>
              <a:buFont typeface="Arial" panose="020B0604020202020204" pitchFamily="34" charset="0"/>
              <a:buChar char="•"/>
            </a:pPr>
            <a:r>
              <a:rPr lang="en-US" sz="2400" dirty="0"/>
              <a:t>Low income riders are more likely to ride in off-peak hours, which is where there are empty seats to fill.</a:t>
            </a:r>
          </a:p>
          <a:p>
            <a:pPr marL="285750" indent="-285750">
              <a:spcAft>
                <a:spcPts val="1200"/>
              </a:spcAft>
              <a:buFont typeface="Arial" panose="020B0604020202020204" pitchFamily="34" charset="0"/>
              <a:buChar char="•"/>
            </a:pPr>
            <a:r>
              <a:rPr lang="en-US" sz="2400" dirty="0"/>
              <a:t>Can reduce social and economic inequalities by making mobility financially feasible to more residents.</a:t>
            </a:r>
          </a:p>
          <a:p>
            <a:pPr marL="285750" indent="-285750">
              <a:spcAft>
                <a:spcPts val="1200"/>
              </a:spcAft>
              <a:buFont typeface="Arial" panose="020B0604020202020204" pitchFamily="34" charset="0"/>
              <a:buChar char="•"/>
            </a:pPr>
            <a:r>
              <a:rPr lang="en-US" sz="2400" dirty="0"/>
              <a:t>Discounted fares can help retain low income riders, and attract additional riders</a:t>
            </a:r>
          </a:p>
          <a:p>
            <a:pPr marL="285750" indent="-285750">
              <a:spcAft>
                <a:spcPts val="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92486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967"/>
            <a:ext cx="8058150" cy="1439333"/>
          </a:xfrm>
        </p:spPr>
        <p:txBody>
          <a:bodyPr/>
          <a:lstStyle/>
          <a:p>
            <a:r>
              <a:rPr lang="en-US" b="0" dirty="0"/>
              <a:t>DART Discount Fare Programs</a:t>
            </a:r>
          </a:p>
        </p:txBody>
      </p:sp>
      <p:sp>
        <p:nvSpPr>
          <p:cNvPr id="4" name="Rectangle 3"/>
          <p:cNvSpPr/>
          <p:nvPr/>
        </p:nvSpPr>
        <p:spPr>
          <a:xfrm>
            <a:off x="542925" y="1663882"/>
            <a:ext cx="8470446" cy="4334520"/>
          </a:xfrm>
          <a:prstGeom prst="rect">
            <a:avLst/>
          </a:prstGeom>
        </p:spPr>
        <p:txBody>
          <a:bodyPr wrap="square">
            <a:spAutoFit/>
          </a:bodyPr>
          <a:lstStyle/>
          <a:p>
            <a:pPr marL="342900" indent="-342900">
              <a:spcAft>
                <a:spcPts val="200"/>
              </a:spcAft>
              <a:buFont typeface="Arial" panose="020B0604020202020204" pitchFamily="34" charset="0"/>
              <a:buChar char="•"/>
            </a:pPr>
            <a:r>
              <a:rPr lang="en-US" sz="2400" dirty="0"/>
              <a:t>Existing DART discount fare programs – cover 26.6% of DART riders and provide </a:t>
            </a:r>
            <a:r>
              <a:rPr lang="en-US" sz="2400"/>
              <a:t>$11.8 </a:t>
            </a:r>
            <a:r>
              <a:rPr lang="en-US" sz="2400" dirty="0"/>
              <a:t>million in discounts</a:t>
            </a:r>
          </a:p>
          <a:p>
            <a:pPr marL="800100" lvl="1" indent="-342900">
              <a:spcAft>
                <a:spcPts val="200"/>
              </a:spcAft>
              <a:buFont typeface="Arial" panose="020B0604020202020204" pitchFamily="34" charset="0"/>
              <a:buChar char="•"/>
            </a:pPr>
            <a:r>
              <a:rPr lang="en-US" sz="2400" dirty="0"/>
              <a:t>Seniors and non-paratransit disabled</a:t>
            </a:r>
          </a:p>
          <a:p>
            <a:pPr marL="800100" lvl="1" indent="-342900">
              <a:spcAft>
                <a:spcPts val="200"/>
              </a:spcAft>
              <a:buFont typeface="Arial" panose="020B0604020202020204" pitchFamily="34" charset="0"/>
              <a:buChar char="•"/>
            </a:pPr>
            <a:r>
              <a:rPr lang="en-US" sz="2400" dirty="0"/>
              <a:t>DART shuttle bus routes</a:t>
            </a:r>
          </a:p>
          <a:p>
            <a:pPr marL="800100" lvl="1" indent="-342900">
              <a:spcAft>
                <a:spcPts val="200"/>
              </a:spcAft>
              <a:buFont typeface="Arial" panose="020B0604020202020204" pitchFamily="34" charset="0"/>
              <a:buChar char="•"/>
            </a:pPr>
            <a:r>
              <a:rPr lang="en-US" sz="2400" dirty="0"/>
              <a:t>Children – elementary through middle school</a:t>
            </a:r>
          </a:p>
          <a:p>
            <a:pPr marL="800100" lvl="1" indent="-342900">
              <a:spcAft>
                <a:spcPts val="200"/>
              </a:spcAft>
              <a:buFont typeface="Arial" panose="020B0604020202020204" pitchFamily="34" charset="0"/>
              <a:buChar char="•"/>
            </a:pPr>
            <a:r>
              <a:rPr lang="en-US" sz="2400" dirty="0"/>
              <a:t>Students attending high schools within the DART service area</a:t>
            </a:r>
          </a:p>
          <a:p>
            <a:pPr marL="800100" lvl="1" indent="-342900">
              <a:spcAft>
                <a:spcPts val="200"/>
              </a:spcAft>
              <a:buFont typeface="Arial" panose="020B0604020202020204" pitchFamily="34" charset="0"/>
              <a:buChar char="•"/>
            </a:pPr>
            <a:r>
              <a:rPr lang="en-US" sz="2400" dirty="0"/>
              <a:t>Student whose schools are participating in the Higher Education Program</a:t>
            </a:r>
          </a:p>
          <a:p>
            <a:pPr marL="800100" lvl="1" indent="-342900">
              <a:spcAft>
                <a:spcPts val="200"/>
              </a:spcAft>
              <a:buFont typeface="Arial" panose="020B0604020202020204" pitchFamily="34" charset="0"/>
              <a:buChar char="•"/>
            </a:pPr>
            <a:r>
              <a:rPr lang="en-US" sz="2400" dirty="0"/>
              <a:t>Area residents in program administered by a social agency</a:t>
            </a:r>
          </a:p>
          <a:p>
            <a:pPr marL="285750" indent="-285750">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10062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967"/>
            <a:ext cx="8058150" cy="1439333"/>
          </a:xfrm>
          <a:ln>
            <a:noFill/>
          </a:ln>
        </p:spPr>
        <p:txBody>
          <a:bodyPr/>
          <a:lstStyle/>
          <a:p>
            <a:r>
              <a:rPr lang="en-US" b="0" dirty="0"/>
              <a:t>Low-Income Program</a:t>
            </a:r>
          </a:p>
        </p:txBody>
      </p:sp>
      <p:sp>
        <p:nvSpPr>
          <p:cNvPr id="4" name="Rectangle 3"/>
          <p:cNvSpPr/>
          <p:nvPr/>
        </p:nvSpPr>
        <p:spPr>
          <a:xfrm>
            <a:off x="628650" y="1872888"/>
            <a:ext cx="8058150" cy="3308598"/>
          </a:xfrm>
          <a:prstGeom prst="rect">
            <a:avLst/>
          </a:prstGeom>
        </p:spPr>
        <p:txBody>
          <a:bodyPr wrap="square">
            <a:spAutoFit/>
          </a:bodyPr>
          <a:lstStyle/>
          <a:p>
            <a:pPr lvl="1">
              <a:spcBef>
                <a:spcPts val="1200"/>
              </a:spcBef>
              <a:spcAft>
                <a:spcPts val="600"/>
              </a:spcAft>
            </a:pPr>
            <a:r>
              <a:rPr lang="en-US" sz="2400" b="1" u="sng" dirty="0"/>
              <a:t>New program eligibility based </a:t>
            </a:r>
          </a:p>
          <a:p>
            <a:pPr marL="800100" lvl="1" indent="-342900">
              <a:spcBef>
                <a:spcPts val="1200"/>
              </a:spcBef>
              <a:spcAft>
                <a:spcPts val="600"/>
              </a:spcAft>
              <a:buFont typeface="Arial" panose="020B0604020202020204" pitchFamily="34" charset="0"/>
              <a:buChar char="•"/>
            </a:pPr>
            <a:r>
              <a:rPr lang="fr-FR" sz="2400" dirty="0" err="1"/>
              <a:t>Supplemental</a:t>
            </a:r>
            <a:r>
              <a:rPr lang="fr-FR" sz="2400" dirty="0"/>
              <a:t> Nutrition Assistance Program (SNAP)</a:t>
            </a:r>
          </a:p>
          <a:p>
            <a:pPr marL="800100" lvl="1" indent="-342900">
              <a:spcBef>
                <a:spcPts val="1200"/>
              </a:spcBef>
              <a:spcAft>
                <a:spcPts val="600"/>
              </a:spcAft>
              <a:buFont typeface="Arial" panose="020B0604020202020204" pitchFamily="34" charset="0"/>
              <a:buChar char="•"/>
            </a:pPr>
            <a:r>
              <a:rPr lang="en-US" sz="2400" dirty="0"/>
              <a:t> </a:t>
            </a:r>
            <a:r>
              <a:rPr lang="fr-FR" sz="2400" dirty="0"/>
              <a:t>Texas </a:t>
            </a:r>
            <a:r>
              <a:rPr lang="fr-FR" sz="2400" dirty="0" err="1"/>
              <a:t>Temporary</a:t>
            </a:r>
            <a:r>
              <a:rPr lang="fr-FR" sz="2400" dirty="0"/>
              <a:t> Assistance for </a:t>
            </a:r>
            <a:r>
              <a:rPr lang="fr-FR" sz="2400" dirty="0" err="1"/>
              <a:t>Needy</a:t>
            </a:r>
            <a:r>
              <a:rPr lang="fr-FR" sz="2400" dirty="0"/>
              <a:t> </a:t>
            </a:r>
            <a:r>
              <a:rPr lang="fr-FR" sz="2400" dirty="0" err="1"/>
              <a:t>Families</a:t>
            </a:r>
            <a:r>
              <a:rPr lang="fr-FR" sz="2400" dirty="0"/>
              <a:t> (TANF)</a:t>
            </a:r>
            <a:endParaRPr lang="en-US" sz="2400" dirty="0"/>
          </a:p>
          <a:p>
            <a:pPr marL="800100" lvl="1" indent="-342900">
              <a:spcBef>
                <a:spcPts val="1200"/>
              </a:spcBef>
              <a:spcAft>
                <a:spcPts val="600"/>
              </a:spcAft>
              <a:buFont typeface="Arial" panose="020B0604020202020204" pitchFamily="34" charset="0"/>
              <a:buChar char="•"/>
            </a:pPr>
            <a:r>
              <a:rPr lang="en-US" sz="2400" dirty="0"/>
              <a:t>Medicaid</a:t>
            </a:r>
          </a:p>
          <a:p>
            <a:pPr marL="800100" lvl="1" indent="-342900">
              <a:spcBef>
                <a:spcPts val="1200"/>
              </a:spcBef>
              <a:spcAft>
                <a:spcPts val="600"/>
              </a:spcAft>
              <a:buFont typeface="Arial" panose="020B0604020202020204" pitchFamily="34" charset="0"/>
              <a:buChar char="•"/>
            </a:pPr>
            <a:r>
              <a:rPr lang="en-US" sz="2400" dirty="0"/>
              <a:t> Comprehensive Energy Assistance Program</a:t>
            </a:r>
            <a:r>
              <a:rPr lang="fr-FR" sz="2000" dirty="0"/>
              <a:t> (CEAP)</a:t>
            </a:r>
            <a:endParaRPr lang="en-US" sz="2400" dirty="0"/>
          </a:p>
          <a:p>
            <a:pPr marL="285750" indent="-285750">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794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463861"/>
            <a:ext cx="8058150" cy="945490"/>
          </a:xfrm>
        </p:spPr>
        <p:txBody>
          <a:bodyPr/>
          <a:lstStyle/>
          <a:p>
            <a:r>
              <a:rPr lang="fr-FR" sz="3600" b="0" dirty="0"/>
              <a:t>Supplemental Nutrition Assistance Program (SNAP)</a:t>
            </a:r>
            <a:endParaRPr lang="en-US" sz="3600" b="0" dirty="0">
              <a:solidFill>
                <a:srgbClr val="3285BE"/>
              </a:solidFill>
            </a:endParaRPr>
          </a:p>
        </p:txBody>
      </p:sp>
      <p:sp>
        <p:nvSpPr>
          <p:cNvPr id="6" name="TextBox 5">
            <a:extLst>
              <a:ext uri="{FF2B5EF4-FFF2-40B4-BE49-F238E27FC236}">
                <a16:creationId xmlns:a16="http://schemas.microsoft.com/office/drawing/2014/main" id="{6A0B058B-4AFF-4C23-9301-46CC3370DED4}"/>
              </a:ext>
            </a:extLst>
          </p:cNvPr>
          <p:cNvSpPr txBox="1"/>
          <p:nvPr/>
        </p:nvSpPr>
        <p:spPr>
          <a:xfrm>
            <a:off x="542925" y="1729530"/>
            <a:ext cx="8332627" cy="4185761"/>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n-US" sz="2400" dirty="0"/>
              <a:t>Provides multiple benefits to needy families living in the state of Texas </a:t>
            </a:r>
          </a:p>
          <a:p>
            <a:pPr marL="342900" indent="-342900" algn="just">
              <a:spcAft>
                <a:spcPts val="1200"/>
              </a:spcAft>
              <a:buFont typeface="Arial" panose="020B0604020202020204" pitchFamily="34" charset="0"/>
              <a:buChar char="•"/>
            </a:pPr>
            <a:r>
              <a:rPr lang="en-US" sz="2400" dirty="0"/>
              <a:t>Household gross income must be less than or equal to 130 percent of the federal poverty line</a:t>
            </a:r>
          </a:p>
          <a:p>
            <a:pPr marL="342900" indent="-342900" algn="just">
              <a:spcAft>
                <a:spcPts val="1200"/>
              </a:spcAft>
              <a:buFont typeface="Arial" panose="020B0604020202020204" pitchFamily="34" charset="0"/>
              <a:buChar char="•"/>
            </a:pPr>
            <a:r>
              <a:rPr lang="en-US" sz="2400" dirty="0"/>
              <a:t>Benefits - one to six months before benefits need to be renewed</a:t>
            </a:r>
          </a:p>
          <a:p>
            <a:pPr marL="342900" indent="-342900" algn="just">
              <a:spcAft>
                <a:spcPts val="1200"/>
              </a:spcAft>
              <a:buFont typeface="Arial" panose="020B0604020202020204" pitchFamily="34" charset="0"/>
              <a:buChar char="•"/>
            </a:pPr>
            <a:r>
              <a:rPr lang="en-US" sz="2400" dirty="0"/>
              <a:t>Program is state-administered</a:t>
            </a:r>
          </a:p>
          <a:p>
            <a:pPr marL="342900" indent="-342900" algn="just">
              <a:spcAft>
                <a:spcPts val="1200"/>
              </a:spcAf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p:txBody>
      </p:sp>
    </p:spTree>
    <p:extLst>
      <p:ext uri="{BB962C8B-B14F-4D97-AF65-F5344CB8AC3E}">
        <p14:creationId xmlns:p14="http://schemas.microsoft.com/office/powerpoint/2010/main" val="59972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463861"/>
            <a:ext cx="8058150" cy="945490"/>
          </a:xfrm>
        </p:spPr>
        <p:txBody>
          <a:bodyPr/>
          <a:lstStyle/>
          <a:p>
            <a:r>
              <a:rPr lang="fr-FR" sz="3600" b="0" dirty="0"/>
              <a:t>Texas Temporary Assistance for Needy Families - TANF</a:t>
            </a:r>
            <a:endParaRPr lang="en-US" sz="3600" b="0" dirty="0">
              <a:solidFill>
                <a:srgbClr val="3285BE"/>
              </a:solidFill>
            </a:endParaRPr>
          </a:p>
        </p:txBody>
      </p:sp>
      <p:sp>
        <p:nvSpPr>
          <p:cNvPr id="6" name="TextBox 5">
            <a:extLst>
              <a:ext uri="{FF2B5EF4-FFF2-40B4-BE49-F238E27FC236}">
                <a16:creationId xmlns:a16="http://schemas.microsoft.com/office/drawing/2014/main" id="{6A0B058B-4AFF-4C23-9301-46CC3370DED4}"/>
              </a:ext>
            </a:extLst>
          </p:cNvPr>
          <p:cNvSpPr txBox="1"/>
          <p:nvPr/>
        </p:nvSpPr>
        <p:spPr>
          <a:xfrm>
            <a:off x="542925" y="1770867"/>
            <a:ext cx="8058150" cy="372409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t>Provides financial and medical assistance to needy dependent children and the parents or relatives with whom they are living</a:t>
            </a:r>
          </a:p>
          <a:p>
            <a:pPr marL="342900" indent="-342900">
              <a:spcAft>
                <a:spcPts val="1200"/>
              </a:spcAft>
              <a:buFont typeface="Arial" panose="020B0604020202020204" pitchFamily="34" charset="0"/>
              <a:buChar char="•"/>
            </a:pPr>
            <a:r>
              <a:rPr lang="en-US" sz="2400" dirty="0"/>
              <a:t>Household income needs to be below 12 percent of the federal poverty line</a:t>
            </a:r>
          </a:p>
          <a:p>
            <a:pPr marL="342900" indent="-342900">
              <a:buFont typeface="Arial" panose="020B0604020202020204" pitchFamily="34" charset="0"/>
              <a:buChar char="•"/>
            </a:pPr>
            <a:r>
              <a:rPr lang="en-US" sz="2400" dirty="0"/>
              <a:t>Program is state-administered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97680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Financial Standards &amp; FY 2019 Twenty-Year Financial Plan</a:t>
            </a:r>
          </a:p>
        </p:txBody>
      </p:sp>
    </p:spTree>
    <p:extLst>
      <p:ext uri="{BB962C8B-B14F-4D97-AF65-F5344CB8AC3E}">
        <p14:creationId xmlns:p14="http://schemas.microsoft.com/office/powerpoint/2010/main" val="268557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463861"/>
            <a:ext cx="8058150" cy="945490"/>
          </a:xfrm>
        </p:spPr>
        <p:txBody>
          <a:bodyPr/>
          <a:lstStyle/>
          <a:p>
            <a:r>
              <a:rPr lang="fr-FR" sz="3600" b="0" dirty="0"/>
              <a:t>Medicaid</a:t>
            </a:r>
            <a:endParaRPr lang="en-US" sz="3600" b="0" dirty="0">
              <a:solidFill>
                <a:srgbClr val="3285BE"/>
              </a:solidFill>
            </a:endParaRPr>
          </a:p>
        </p:txBody>
      </p:sp>
      <p:sp>
        <p:nvSpPr>
          <p:cNvPr id="6" name="TextBox 5">
            <a:extLst>
              <a:ext uri="{FF2B5EF4-FFF2-40B4-BE49-F238E27FC236}">
                <a16:creationId xmlns:a16="http://schemas.microsoft.com/office/drawing/2014/main" id="{6A0B058B-4AFF-4C23-9301-46CC3370DED4}"/>
              </a:ext>
            </a:extLst>
          </p:cNvPr>
          <p:cNvSpPr txBox="1"/>
          <p:nvPr/>
        </p:nvSpPr>
        <p:spPr>
          <a:xfrm>
            <a:off x="542925" y="1618467"/>
            <a:ext cx="8058150" cy="5663089"/>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n-US" sz="2400" dirty="0"/>
              <a:t>Medicaid is the state and federal cooperative venture that provides medical coverage to eligible needy persons</a:t>
            </a:r>
          </a:p>
          <a:p>
            <a:pPr marL="342900" indent="-342900" algn="just">
              <a:spcAft>
                <a:spcPts val="1200"/>
              </a:spcAft>
              <a:buFont typeface="Arial" panose="020B0604020202020204" pitchFamily="34" charset="0"/>
              <a:buChar char="•"/>
            </a:pPr>
            <a:r>
              <a:rPr lang="en-US" sz="2400" dirty="0"/>
              <a:t>Purpose - improve the health of people in Texas who might otherwise go without medical care for themselves and their children</a:t>
            </a:r>
          </a:p>
          <a:p>
            <a:pPr marL="342900" indent="-342900" algn="just">
              <a:spcAft>
                <a:spcPts val="1200"/>
              </a:spcAft>
              <a:buFont typeface="Arial" panose="020B0604020202020204" pitchFamily="34" charset="0"/>
              <a:buChar char="•"/>
            </a:pPr>
            <a:r>
              <a:rPr lang="en-US" sz="2400" dirty="0"/>
              <a:t>Annual application must be done</a:t>
            </a:r>
          </a:p>
          <a:p>
            <a:pPr marL="342900" indent="-342900" algn="just">
              <a:spcAft>
                <a:spcPts val="1200"/>
              </a:spcAft>
              <a:buFont typeface="Arial" panose="020B0604020202020204" pitchFamily="34" charset="0"/>
              <a:buChar char="•"/>
            </a:pPr>
            <a:r>
              <a:rPr lang="en-US" sz="2400" dirty="0"/>
              <a:t>Medicaid and the Children’s Health Insurance Program (CHIP) provide medical coverage for more than 4 million low-income Texans</a:t>
            </a:r>
          </a:p>
          <a:p>
            <a:pPr marL="342900" indent="-342900" algn="just">
              <a:spcAft>
                <a:spcPts val="600"/>
              </a:spcAft>
              <a:buFont typeface="Arial" panose="020B0604020202020204" pitchFamily="34" charset="0"/>
              <a:buChar char="•"/>
            </a:pPr>
            <a:r>
              <a:rPr lang="en-US" sz="2400" dirty="0"/>
              <a:t>Program is state-administered</a:t>
            </a:r>
          </a:p>
          <a:p>
            <a:pPr>
              <a:spcAft>
                <a:spcPts val="600"/>
              </a:spcAft>
            </a:pPr>
            <a:br>
              <a:rPr lang="en-US" sz="2400" dirty="0"/>
            </a:br>
            <a:endParaRPr lang="en-US" sz="2400" dirty="0"/>
          </a:p>
          <a:p>
            <a:endParaRPr lang="en-US" sz="2400" dirty="0"/>
          </a:p>
        </p:txBody>
      </p:sp>
    </p:spTree>
    <p:extLst>
      <p:ext uri="{BB962C8B-B14F-4D97-AF65-F5344CB8AC3E}">
        <p14:creationId xmlns:p14="http://schemas.microsoft.com/office/powerpoint/2010/main" val="3576713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463861"/>
            <a:ext cx="8058150" cy="945490"/>
          </a:xfrm>
        </p:spPr>
        <p:txBody>
          <a:bodyPr/>
          <a:lstStyle/>
          <a:p>
            <a:r>
              <a:rPr lang="en-US" dirty="0"/>
              <a:t>Comprehensive Energy Assistance Program</a:t>
            </a:r>
            <a:r>
              <a:rPr lang="fr-FR" sz="3600" b="0" dirty="0"/>
              <a:t>- CEAP</a:t>
            </a:r>
            <a:endParaRPr lang="en-US" sz="3600" b="0" dirty="0">
              <a:solidFill>
                <a:srgbClr val="3285BE"/>
              </a:solidFill>
            </a:endParaRPr>
          </a:p>
        </p:txBody>
      </p:sp>
      <p:sp>
        <p:nvSpPr>
          <p:cNvPr id="6" name="TextBox 5">
            <a:extLst>
              <a:ext uri="{FF2B5EF4-FFF2-40B4-BE49-F238E27FC236}">
                <a16:creationId xmlns:a16="http://schemas.microsoft.com/office/drawing/2014/main" id="{6A0B058B-4AFF-4C23-9301-46CC3370DED4}"/>
              </a:ext>
            </a:extLst>
          </p:cNvPr>
          <p:cNvSpPr txBox="1"/>
          <p:nvPr/>
        </p:nvSpPr>
        <p:spPr>
          <a:xfrm>
            <a:off x="542925" y="1852928"/>
            <a:ext cx="8058150" cy="4247317"/>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400" dirty="0"/>
              <a:t>Designed to assist low income households in meeting their immediate energy needs and to encourage consumers to control energy costs </a:t>
            </a:r>
          </a:p>
          <a:p>
            <a:pPr marL="285750" indent="-285750" algn="just">
              <a:spcAft>
                <a:spcPts val="1200"/>
              </a:spcAft>
              <a:buFont typeface="Arial" panose="020B0604020202020204" pitchFamily="34" charset="0"/>
              <a:buChar char="•"/>
            </a:pPr>
            <a:r>
              <a:rPr lang="en-US" sz="2400" dirty="0"/>
              <a:t>Participation in other benefit programs, such as the SNAP, SSI, or TANF</a:t>
            </a:r>
          </a:p>
          <a:p>
            <a:pPr marL="285750" indent="-285750">
              <a:spcAft>
                <a:spcPts val="1200"/>
              </a:spcAft>
              <a:buFont typeface="Arial" panose="020B0604020202020204" pitchFamily="34" charset="0"/>
              <a:buChar char="•"/>
            </a:pPr>
            <a:r>
              <a:rPr lang="en-US" sz="2400" dirty="0"/>
              <a:t>Program is state-administered</a:t>
            </a:r>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40421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1" y="636260"/>
            <a:ext cx="8176317" cy="631896"/>
          </a:xfrm>
        </p:spPr>
        <p:txBody>
          <a:bodyPr/>
          <a:lstStyle/>
          <a:p>
            <a:r>
              <a:rPr lang="en-US" sz="3600" b="0" dirty="0"/>
              <a:t>Ridership and Revenue Impact</a:t>
            </a:r>
          </a:p>
        </p:txBody>
      </p:sp>
      <p:sp>
        <p:nvSpPr>
          <p:cNvPr id="5" name="TextBox 4"/>
          <p:cNvSpPr txBox="1"/>
          <p:nvPr/>
        </p:nvSpPr>
        <p:spPr>
          <a:xfrm>
            <a:off x="407790" y="6581001"/>
            <a:ext cx="1462452" cy="276999"/>
          </a:xfrm>
          <a:prstGeom prst="rect">
            <a:avLst/>
          </a:prstGeom>
          <a:noFill/>
        </p:spPr>
        <p:txBody>
          <a:bodyPr wrap="none" rtlCol="0">
            <a:spAutoFit/>
          </a:bodyPr>
          <a:lstStyle/>
          <a:p>
            <a:r>
              <a:rPr lang="en-US" sz="1200" dirty="0">
                <a:solidFill>
                  <a:srgbClr val="000066"/>
                </a:solidFill>
              </a:rPr>
              <a:t>Finance Department</a:t>
            </a:r>
          </a:p>
        </p:txBody>
      </p:sp>
      <p:graphicFrame>
        <p:nvGraphicFramePr>
          <p:cNvPr id="3" name="Object 2">
            <a:extLst>
              <a:ext uri="{FF2B5EF4-FFF2-40B4-BE49-F238E27FC236}">
                <a16:creationId xmlns:a16="http://schemas.microsoft.com/office/drawing/2014/main" id="{257270AA-D3C1-45AE-84A4-4BC8AB23BCCA}"/>
              </a:ext>
            </a:extLst>
          </p:cNvPr>
          <p:cNvGraphicFramePr>
            <a:graphicFrameLocks noChangeAspect="1"/>
          </p:cNvGraphicFramePr>
          <p:nvPr>
            <p:extLst/>
          </p:nvPr>
        </p:nvGraphicFramePr>
        <p:xfrm>
          <a:off x="493253" y="2071687"/>
          <a:ext cx="8218489" cy="2805113"/>
        </p:xfrm>
        <a:graphic>
          <a:graphicData uri="http://schemas.openxmlformats.org/presentationml/2006/ole">
            <mc:AlternateContent xmlns:mc="http://schemas.openxmlformats.org/markup-compatibility/2006">
              <mc:Choice xmlns:v="urn:schemas-microsoft-com:vml" Requires="v">
                <p:oleObj spid="_x0000_s439301" name="Worksheet" r:id="rId4" imgW="7953487" imgH="2714764" progId="Excel.Sheet.12">
                  <p:link updateAutomatic="1"/>
                </p:oleObj>
              </mc:Choice>
              <mc:Fallback>
                <p:oleObj name="Worksheet" r:id="rId4" imgW="7953487" imgH="2714764" progId="Excel.Sheet.12">
                  <p:link updateAutomatic="1"/>
                  <p:pic>
                    <p:nvPicPr>
                      <p:cNvPr id="3" name="Object 2">
                        <a:extLst>
                          <a:ext uri="{FF2B5EF4-FFF2-40B4-BE49-F238E27FC236}">
                            <a16:creationId xmlns:a16="http://schemas.microsoft.com/office/drawing/2014/main" id="{257270AA-D3C1-45AE-84A4-4BC8AB23BCCA}"/>
                          </a:ext>
                        </a:extLst>
                      </p:cNvPr>
                      <p:cNvPicPr/>
                      <p:nvPr/>
                    </p:nvPicPr>
                    <p:blipFill>
                      <a:blip r:embed="rId5"/>
                      <a:stretch>
                        <a:fillRect/>
                      </a:stretch>
                    </p:blipFill>
                    <p:spPr>
                      <a:xfrm>
                        <a:off x="493253" y="2071687"/>
                        <a:ext cx="8218489" cy="2805113"/>
                      </a:xfrm>
                      <a:prstGeom prst="rect">
                        <a:avLst/>
                      </a:prstGeom>
                    </p:spPr>
                  </p:pic>
                </p:oleObj>
              </mc:Fallback>
            </mc:AlternateContent>
          </a:graphicData>
        </a:graphic>
      </p:graphicFrame>
    </p:spTree>
    <p:extLst>
      <p:ext uri="{BB962C8B-B14F-4D97-AF65-F5344CB8AC3E}">
        <p14:creationId xmlns:p14="http://schemas.microsoft.com/office/powerpoint/2010/main" val="98555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E60001-D316-4558-956E-D8B2492E7576}"/>
              </a:ext>
            </a:extLst>
          </p:cNvPr>
          <p:cNvSpPr>
            <a:spLocks noGrp="1"/>
          </p:cNvSpPr>
          <p:nvPr>
            <p:ph sz="quarter" idx="10"/>
          </p:nvPr>
        </p:nvSpPr>
        <p:spPr>
          <a:xfrm>
            <a:off x="573921" y="1448076"/>
            <a:ext cx="8307032" cy="4604408"/>
          </a:xfrm>
        </p:spPr>
        <p:txBody>
          <a:bodyPr vert="horz" lIns="91440" tIns="45720" rIns="91440" bIns="45720" rtlCol="0" anchor="t">
            <a:noAutofit/>
          </a:bodyPr>
          <a:lstStyle/>
          <a:p>
            <a:pPr>
              <a:spcAft>
                <a:spcPts val="400"/>
              </a:spcAft>
            </a:pPr>
            <a:endParaRPr lang="en-US" sz="2400" dirty="0">
              <a:latin typeface="Calibri"/>
              <a:cs typeface="Calibri"/>
            </a:endParaRPr>
          </a:p>
          <a:p>
            <a:pPr>
              <a:spcAft>
                <a:spcPts val="400"/>
              </a:spcAft>
            </a:pPr>
            <a:r>
              <a:rPr lang="en-US" sz="3200" dirty="0">
                <a:latin typeface="Calibri"/>
                <a:cs typeface="Calibri"/>
              </a:rPr>
              <a:t>Interest Earnings on the Financial Plan</a:t>
            </a:r>
          </a:p>
          <a:p>
            <a:pPr>
              <a:spcAft>
                <a:spcPts val="400"/>
              </a:spcAft>
            </a:pPr>
            <a:r>
              <a:rPr lang="en-US" sz="3200" dirty="0">
                <a:latin typeface="Calibri"/>
                <a:cs typeface="Calibri"/>
              </a:rPr>
              <a:t>Change Pricing and Programs in the Fare Structure </a:t>
            </a:r>
          </a:p>
          <a:p>
            <a:pPr>
              <a:spcAft>
                <a:spcPts val="400"/>
              </a:spcAft>
            </a:pPr>
            <a:r>
              <a:rPr lang="en-US" sz="3200" dirty="0">
                <a:latin typeface="Calibri"/>
                <a:cs typeface="Calibri"/>
              </a:rPr>
              <a:t>Fare Increase Assumption in the Financial Plan</a:t>
            </a:r>
            <a:endParaRPr lang="en-US" sz="3200" dirty="0">
              <a:cs typeface="Calibri"/>
            </a:endParaRPr>
          </a:p>
          <a:p>
            <a:pPr>
              <a:spcAft>
                <a:spcPts val="1200"/>
              </a:spcAft>
            </a:pPr>
            <a:endParaRPr lang="en-US" sz="2400" dirty="0">
              <a:cs typeface="Calibri"/>
            </a:endParaRPr>
          </a:p>
          <a:p>
            <a:pPr lvl="1">
              <a:spcAft>
                <a:spcPts val="1200"/>
              </a:spcAft>
            </a:pPr>
            <a:endParaRPr lang="en-US" sz="2400" dirty="0">
              <a:cs typeface="Calibri"/>
            </a:endParaRPr>
          </a:p>
          <a:p>
            <a:endParaRPr lang="en-US" sz="2400" dirty="0">
              <a:cs typeface="Calibri"/>
            </a:endParaRPr>
          </a:p>
        </p:txBody>
      </p:sp>
      <p:sp>
        <p:nvSpPr>
          <p:cNvPr id="3" name="Title 2">
            <a:extLst>
              <a:ext uri="{FF2B5EF4-FFF2-40B4-BE49-F238E27FC236}">
                <a16:creationId xmlns:a16="http://schemas.microsoft.com/office/drawing/2014/main" id="{1F610E16-67FC-4F8F-9F86-8C58A013857D}"/>
              </a:ext>
            </a:extLst>
          </p:cNvPr>
          <p:cNvSpPr>
            <a:spLocks noGrp="1"/>
          </p:cNvSpPr>
          <p:nvPr>
            <p:ph type="title"/>
          </p:nvPr>
        </p:nvSpPr>
        <p:spPr>
          <a:xfrm>
            <a:off x="573921" y="-1424"/>
            <a:ext cx="7996157" cy="1325563"/>
          </a:xfrm>
        </p:spPr>
        <p:txBody>
          <a:bodyPr/>
          <a:lstStyle/>
          <a:p>
            <a:r>
              <a:rPr lang="en-US" b="0" dirty="0"/>
              <a:t>Mobility Assistance and Innovation MA&amp;I Fund</a:t>
            </a:r>
          </a:p>
        </p:txBody>
      </p:sp>
    </p:spTree>
    <p:extLst>
      <p:ext uri="{BB962C8B-B14F-4D97-AF65-F5344CB8AC3E}">
        <p14:creationId xmlns:p14="http://schemas.microsoft.com/office/powerpoint/2010/main" val="2239069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3A6FDD-57B4-4FBE-9367-7D4253090E6C}"/>
              </a:ext>
            </a:extLst>
          </p:cNvPr>
          <p:cNvSpPr>
            <a:spLocks noGrp="1"/>
          </p:cNvSpPr>
          <p:nvPr>
            <p:ph type="body" sz="quarter" idx="14"/>
          </p:nvPr>
        </p:nvSpPr>
        <p:spPr>
          <a:xfrm>
            <a:off x="149531" y="1625206"/>
            <a:ext cx="4651069" cy="4310367"/>
          </a:xfrm>
        </p:spPr>
        <p:txBody>
          <a:bodyPr/>
          <a:lstStyle/>
          <a:p>
            <a:r>
              <a:rPr lang="en-US" sz="3200" dirty="0"/>
              <a:t>Should federal law change from elderly and disabled to low-income?</a:t>
            </a:r>
          </a:p>
        </p:txBody>
      </p:sp>
      <p:sp>
        <p:nvSpPr>
          <p:cNvPr id="3" name="Text Placeholder 2">
            <a:extLst>
              <a:ext uri="{FF2B5EF4-FFF2-40B4-BE49-F238E27FC236}">
                <a16:creationId xmlns:a16="http://schemas.microsoft.com/office/drawing/2014/main" id="{2BA7DE26-CFE8-47D2-97A1-55D28B9529B8}"/>
              </a:ext>
            </a:extLst>
          </p:cNvPr>
          <p:cNvSpPr>
            <a:spLocks noGrp="1"/>
          </p:cNvSpPr>
          <p:nvPr>
            <p:ph type="body" sz="quarter" idx="15"/>
          </p:nvPr>
        </p:nvSpPr>
        <p:spPr/>
        <p:txBody>
          <a:bodyPr/>
          <a:lstStyle/>
          <a:p>
            <a:r>
              <a:rPr lang="en-US" dirty="0"/>
              <a:t>Question</a:t>
            </a:r>
          </a:p>
        </p:txBody>
      </p:sp>
    </p:spTree>
    <p:extLst>
      <p:ext uri="{BB962C8B-B14F-4D97-AF65-F5344CB8AC3E}">
        <p14:creationId xmlns:p14="http://schemas.microsoft.com/office/powerpoint/2010/main" val="1007623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2590800"/>
            <a:ext cx="5594350" cy="1676400"/>
          </a:xfrm>
        </p:spPr>
        <p:txBody>
          <a:bodyPr/>
          <a:lstStyle/>
          <a:p>
            <a:r>
              <a:rPr lang="en-US" sz="3600" dirty="0"/>
              <a:t>Questions?</a:t>
            </a:r>
          </a:p>
        </p:txBody>
      </p:sp>
    </p:spTree>
    <p:extLst>
      <p:ext uri="{BB962C8B-B14F-4D97-AF65-F5344CB8AC3E}">
        <p14:creationId xmlns:p14="http://schemas.microsoft.com/office/powerpoint/2010/main" val="11352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8286750" cy="1066800"/>
          </a:xfrm>
        </p:spPr>
        <p:txBody>
          <a:bodyPr/>
          <a:lstStyle/>
          <a:p>
            <a:r>
              <a:rPr lang="en-US" dirty="0"/>
              <a:t>Annual Financial Standards </a:t>
            </a:r>
            <a:br>
              <a:rPr lang="en-US" dirty="0"/>
            </a:br>
            <a:r>
              <a:rPr lang="en-US" dirty="0"/>
              <a:t>Policy and Process</a:t>
            </a:r>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sp>
        <p:nvSpPr>
          <p:cNvPr id="5" name="TextBox 4"/>
          <p:cNvSpPr txBox="1"/>
          <p:nvPr/>
        </p:nvSpPr>
        <p:spPr>
          <a:xfrm>
            <a:off x="762000" y="1722209"/>
            <a:ext cx="8153400" cy="443198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dirty="0">
                <a:latin typeface="+mn-lt"/>
              </a:rPr>
              <a:t>Financial Standards Policy (Res. No. 970083)</a:t>
            </a:r>
          </a:p>
          <a:p>
            <a:pPr marL="1257300" lvl="2" indent="-342900">
              <a:spcAft>
                <a:spcPts val="600"/>
              </a:spcAft>
              <a:buFont typeface="Times New Roman" panose="02020603050405020304" pitchFamily="18" charset="0"/>
              <a:buChar char="–"/>
            </a:pPr>
            <a:r>
              <a:rPr lang="en-US" sz="2600" dirty="0">
                <a:latin typeface="+mn-lt"/>
              </a:rPr>
              <a:t>Approve every year</a:t>
            </a:r>
          </a:p>
          <a:p>
            <a:pPr marL="1257300" lvl="2" indent="-342900">
              <a:spcAft>
                <a:spcPts val="600"/>
              </a:spcAft>
              <a:buFont typeface="Times New Roman" panose="02020603050405020304" pitchFamily="18" charset="0"/>
              <a:buChar char="–"/>
            </a:pPr>
            <a:r>
              <a:rPr lang="en-US" sz="2600" dirty="0">
                <a:latin typeface="+mn-lt"/>
              </a:rPr>
              <a:t>Requires a two-thirds vote (10 votes)</a:t>
            </a:r>
          </a:p>
          <a:p>
            <a:pPr marL="457200" indent="-457200">
              <a:spcAft>
                <a:spcPts val="600"/>
              </a:spcAft>
              <a:buFont typeface="Arial" panose="020B0604020202020204" pitchFamily="34" charset="0"/>
              <a:buChar char="•"/>
            </a:pPr>
            <a:r>
              <a:rPr lang="en-US" dirty="0">
                <a:latin typeface="+mn-lt"/>
              </a:rPr>
              <a:t>Staff reviews Standards; develops recommendations for changes</a:t>
            </a:r>
          </a:p>
          <a:p>
            <a:pPr marL="457200" indent="-457200">
              <a:spcAft>
                <a:spcPts val="600"/>
              </a:spcAft>
              <a:buFont typeface="Arial" panose="020B0604020202020204" pitchFamily="34" charset="0"/>
              <a:buChar char="•"/>
            </a:pPr>
            <a:r>
              <a:rPr lang="en-US" dirty="0">
                <a:latin typeface="+mn-lt"/>
              </a:rPr>
              <a:t>Present recommendations to the Board</a:t>
            </a:r>
          </a:p>
          <a:p>
            <a:pPr marL="457200" indent="-457200">
              <a:spcAft>
                <a:spcPts val="600"/>
              </a:spcAft>
              <a:buFont typeface="Arial" panose="020B0604020202020204" pitchFamily="34" charset="0"/>
              <a:buChar char="•"/>
            </a:pPr>
            <a:r>
              <a:rPr lang="en-US" dirty="0">
                <a:latin typeface="+mn-lt"/>
              </a:rPr>
              <a:t>Board approves Standards</a:t>
            </a:r>
          </a:p>
          <a:p>
            <a:pPr marL="457200" indent="-457200">
              <a:spcAft>
                <a:spcPts val="600"/>
              </a:spcAft>
              <a:buFont typeface="Arial" panose="020B0604020202020204" pitchFamily="34" charset="0"/>
              <a:buChar char="•"/>
            </a:pPr>
            <a:r>
              <a:rPr lang="en-US" dirty="0">
                <a:latin typeface="+mn-lt"/>
              </a:rPr>
              <a:t>Begins, and establishes framework for, budget development</a:t>
            </a:r>
          </a:p>
        </p:txBody>
      </p:sp>
    </p:spTree>
    <p:extLst>
      <p:ext uri="{BB962C8B-B14F-4D97-AF65-F5344CB8AC3E}">
        <p14:creationId xmlns:p14="http://schemas.microsoft.com/office/powerpoint/2010/main" val="352504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8286750" cy="1066800"/>
          </a:xfrm>
        </p:spPr>
        <p:txBody>
          <a:bodyPr/>
          <a:lstStyle/>
          <a:p>
            <a:r>
              <a:rPr lang="en-US" dirty="0"/>
              <a:t>Financial Standards </a:t>
            </a:r>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sp>
        <p:nvSpPr>
          <p:cNvPr id="5" name="TextBox 4"/>
          <p:cNvSpPr txBox="1"/>
          <p:nvPr/>
        </p:nvSpPr>
        <p:spPr>
          <a:xfrm>
            <a:off x="636390" y="1600200"/>
            <a:ext cx="8279010" cy="4081117"/>
          </a:xfrm>
          <a:prstGeom prst="rect">
            <a:avLst/>
          </a:prstGeom>
          <a:noFill/>
        </p:spPr>
        <p:txBody>
          <a:bodyPr wrap="square" rtlCol="0">
            <a:spAutoFit/>
          </a:bodyPr>
          <a:lstStyle/>
          <a:p>
            <a:pPr marL="342900" lvl="0" indent="-342900" eaLnBrk="0" hangingPunct="0">
              <a:spcBef>
                <a:spcPct val="20000"/>
              </a:spcBef>
              <a:buFontTx/>
              <a:buChar char="•"/>
            </a:pPr>
            <a:r>
              <a:rPr lang="en-US" sz="2400" kern="0" dirty="0">
                <a:solidFill>
                  <a:srgbClr val="000000"/>
                </a:solidFill>
                <a:latin typeface="+mn-lt"/>
                <a:cs typeface="+mn-cs"/>
              </a:rPr>
              <a:t>DART’s Financial Standards provide policy guidance for and ensure:</a:t>
            </a:r>
          </a:p>
          <a:p>
            <a:pPr marL="742950" lvl="1" indent="-285750" eaLnBrk="0" hangingPunct="0">
              <a:spcBef>
                <a:spcPct val="20000"/>
              </a:spcBef>
              <a:buFontTx/>
              <a:buChar char="–"/>
            </a:pPr>
            <a:r>
              <a:rPr lang="en-US" sz="2200" kern="0" dirty="0">
                <a:solidFill>
                  <a:srgbClr val="000000"/>
                </a:solidFill>
                <a:latin typeface="+mn-lt"/>
              </a:rPr>
              <a:t>Prudent management of financial affairs</a:t>
            </a:r>
          </a:p>
          <a:p>
            <a:pPr marL="742950" lvl="1" indent="-285750" eaLnBrk="0" hangingPunct="0">
              <a:spcBef>
                <a:spcPct val="20000"/>
              </a:spcBef>
              <a:buFontTx/>
              <a:buChar char="–"/>
            </a:pPr>
            <a:r>
              <a:rPr lang="en-US" sz="2200" kern="0" dirty="0">
                <a:solidFill>
                  <a:srgbClr val="000000"/>
                </a:solidFill>
                <a:latin typeface="+mn-lt"/>
              </a:rPr>
              <a:t>Establishment of appropriate cash reserves</a:t>
            </a:r>
          </a:p>
          <a:p>
            <a:pPr marL="742950" lvl="1" indent="-285750" eaLnBrk="0" hangingPunct="0">
              <a:spcBef>
                <a:spcPct val="20000"/>
              </a:spcBef>
              <a:buFontTx/>
              <a:buChar char="–"/>
            </a:pPr>
            <a:r>
              <a:rPr lang="en-US" sz="2200" kern="0" dirty="0">
                <a:solidFill>
                  <a:srgbClr val="000000"/>
                </a:solidFill>
                <a:latin typeface="+mn-lt"/>
              </a:rPr>
              <a:t>Compliance with legal/statutory/Board policy requirements</a:t>
            </a:r>
          </a:p>
          <a:p>
            <a:pPr marL="742950" lvl="1" indent="-285750" eaLnBrk="0" hangingPunct="0">
              <a:spcBef>
                <a:spcPct val="20000"/>
              </a:spcBef>
              <a:buFontTx/>
              <a:buChar char="–"/>
            </a:pPr>
            <a:r>
              <a:rPr lang="en-US" sz="2200" kern="0" dirty="0">
                <a:solidFill>
                  <a:srgbClr val="000000"/>
                </a:solidFill>
                <a:latin typeface="+mn-lt"/>
              </a:rPr>
              <a:t>Establishment and approval of a 20-year Financial Plan</a:t>
            </a:r>
          </a:p>
          <a:p>
            <a:pPr marL="742950" lvl="1" indent="-285750" eaLnBrk="0" hangingPunct="0">
              <a:spcBef>
                <a:spcPct val="20000"/>
              </a:spcBef>
              <a:buFontTx/>
              <a:buChar char="–"/>
            </a:pPr>
            <a:r>
              <a:rPr lang="en-US" sz="2200" kern="0" dirty="0">
                <a:solidFill>
                  <a:srgbClr val="000000"/>
                </a:solidFill>
                <a:latin typeface="+mn-lt"/>
              </a:rPr>
              <a:t>Framework for development of Budget and Financial Plan</a:t>
            </a:r>
          </a:p>
          <a:p>
            <a:pPr marL="742950" lvl="1" indent="-285750" eaLnBrk="0" hangingPunct="0">
              <a:spcBef>
                <a:spcPct val="20000"/>
              </a:spcBef>
              <a:buFontTx/>
              <a:buChar char="–"/>
            </a:pPr>
            <a:r>
              <a:rPr lang="en-US" sz="2200" kern="0" dirty="0">
                <a:solidFill>
                  <a:srgbClr val="000000"/>
                </a:solidFill>
                <a:latin typeface="+mn-lt"/>
              </a:rPr>
              <a:t>Establish future business targets</a:t>
            </a:r>
          </a:p>
          <a:p>
            <a:pPr marL="742950" lvl="1" indent="-285750" eaLnBrk="0" hangingPunct="0">
              <a:spcBef>
                <a:spcPct val="20000"/>
              </a:spcBef>
              <a:buFontTx/>
              <a:buChar char="–"/>
            </a:pPr>
            <a:r>
              <a:rPr lang="en-US" sz="2200" kern="0" dirty="0">
                <a:solidFill>
                  <a:srgbClr val="000000"/>
                </a:solidFill>
                <a:latin typeface="+mn-lt"/>
              </a:rPr>
              <a:t>Limit the level of debt incurred</a:t>
            </a:r>
          </a:p>
          <a:p>
            <a:pPr marL="742950" lvl="1" indent="-285750" eaLnBrk="0" hangingPunct="0">
              <a:spcBef>
                <a:spcPct val="20000"/>
              </a:spcBef>
              <a:buFontTx/>
              <a:buChar char="–"/>
            </a:pPr>
            <a:r>
              <a:rPr lang="en-US" sz="2200" kern="0" dirty="0">
                <a:solidFill>
                  <a:srgbClr val="000000"/>
                </a:solidFill>
                <a:latin typeface="+mn-lt"/>
              </a:rPr>
              <a:t>Debt assumptions based on market parameters</a:t>
            </a:r>
          </a:p>
        </p:txBody>
      </p:sp>
    </p:spTree>
    <p:extLst>
      <p:ext uri="{BB962C8B-B14F-4D97-AF65-F5344CB8AC3E}">
        <p14:creationId xmlns:p14="http://schemas.microsoft.com/office/powerpoint/2010/main" val="333559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967"/>
            <a:ext cx="8058150" cy="684033"/>
          </a:xfrm>
        </p:spPr>
        <p:txBody>
          <a:bodyPr/>
          <a:lstStyle/>
          <a:p>
            <a:r>
              <a:rPr lang="en-US" dirty="0"/>
              <a:t>FY 2019 20-Year Financial Plan</a:t>
            </a:r>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pic>
        <p:nvPicPr>
          <p:cNvPr id="6" name="Picture 5">
            <a:extLst>
              <a:ext uri="{FF2B5EF4-FFF2-40B4-BE49-F238E27FC236}">
                <a16:creationId xmlns:a16="http://schemas.microsoft.com/office/drawing/2014/main" id="{F647FA35-C801-4D11-8951-A9B21D735E10}"/>
              </a:ext>
            </a:extLst>
          </p:cNvPr>
          <p:cNvPicPr>
            <a:picLocks noChangeAspect="1"/>
          </p:cNvPicPr>
          <p:nvPr/>
        </p:nvPicPr>
        <p:blipFill>
          <a:blip r:embed="rId3"/>
          <a:stretch>
            <a:fillRect/>
          </a:stretch>
        </p:blipFill>
        <p:spPr>
          <a:xfrm>
            <a:off x="228600" y="836543"/>
            <a:ext cx="8686800" cy="5725039"/>
          </a:xfrm>
          <a:prstGeom prst="rect">
            <a:avLst/>
          </a:prstGeom>
        </p:spPr>
      </p:pic>
    </p:spTree>
    <p:extLst>
      <p:ext uri="{BB962C8B-B14F-4D97-AF65-F5344CB8AC3E}">
        <p14:creationId xmlns:p14="http://schemas.microsoft.com/office/powerpoint/2010/main" val="416562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967"/>
            <a:ext cx="8058150" cy="1270163"/>
          </a:xfrm>
        </p:spPr>
        <p:txBody>
          <a:bodyPr/>
          <a:lstStyle/>
          <a:p>
            <a:r>
              <a:rPr lang="en-US" dirty="0"/>
              <a:t>FY 2019 Financial Plan: </a:t>
            </a:r>
            <a:br>
              <a:rPr lang="en-US" dirty="0"/>
            </a:br>
            <a:r>
              <a:rPr lang="en-US" dirty="0"/>
              <a:t>Snapshots </a:t>
            </a:r>
            <a:r>
              <a:rPr lang="en-US" sz="3200" dirty="0"/>
              <a:t>($M)</a:t>
            </a:r>
            <a:endParaRPr lang="en-US" dirty="0"/>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graphicFrame>
        <p:nvGraphicFramePr>
          <p:cNvPr id="3" name="Object 2">
            <a:extLst>
              <a:ext uri="{FF2B5EF4-FFF2-40B4-BE49-F238E27FC236}">
                <a16:creationId xmlns:a16="http://schemas.microsoft.com/office/drawing/2014/main" id="{DB2D1659-5A1A-4B76-8C6E-BB0634F66F09}"/>
              </a:ext>
            </a:extLst>
          </p:cNvPr>
          <p:cNvGraphicFramePr>
            <a:graphicFrameLocks noChangeAspect="1"/>
          </p:cNvGraphicFramePr>
          <p:nvPr>
            <p:extLst>
              <p:ext uri="{D42A27DB-BD31-4B8C-83A1-F6EECF244321}">
                <p14:modId xmlns:p14="http://schemas.microsoft.com/office/powerpoint/2010/main" val="1617408134"/>
              </p:ext>
            </p:extLst>
          </p:nvPr>
        </p:nvGraphicFramePr>
        <p:xfrm>
          <a:off x="1066800" y="1752600"/>
          <a:ext cx="6574183" cy="3986212"/>
        </p:xfrm>
        <a:graphic>
          <a:graphicData uri="http://schemas.openxmlformats.org/presentationml/2006/ole">
            <mc:AlternateContent xmlns:mc="http://schemas.openxmlformats.org/markup-compatibility/2006">
              <mc:Choice xmlns:v="urn:schemas-microsoft-com:vml" Requires="v">
                <p:oleObj spid="_x0000_s437271" name="Worksheet" r:id="rId4" imgW="5105579" imgH="3095778" progId="Excel.Sheet.12">
                  <p:link updateAutomatic="1"/>
                </p:oleObj>
              </mc:Choice>
              <mc:Fallback>
                <p:oleObj name="Worksheet" r:id="rId4" imgW="5105579" imgH="3095778" progId="Excel.Sheet.12">
                  <p:link updateAutomatic="1"/>
                  <p:pic>
                    <p:nvPicPr>
                      <p:cNvPr id="0" name=""/>
                      <p:cNvPicPr/>
                      <p:nvPr/>
                    </p:nvPicPr>
                    <p:blipFill>
                      <a:blip r:embed="rId5"/>
                      <a:stretch>
                        <a:fillRect/>
                      </a:stretch>
                    </p:blipFill>
                    <p:spPr>
                      <a:xfrm>
                        <a:off x="1066800" y="1752600"/>
                        <a:ext cx="6574183" cy="3986212"/>
                      </a:xfrm>
                      <a:prstGeom prst="rect">
                        <a:avLst/>
                      </a:prstGeom>
                    </p:spPr>
                  </p:pic>
                </p:oleObj>
              </mc:Fallback>
            </mc:AlternateContent>
          </a:graphicData>
        </a:graphic>
      </p:graphicFrame>
    </p:spTree>
    <p:extLst>
      <p:ext uri="{BB962C8B-B14F-4D97-AF65-F5344CB8AC3E}">
        <p14:creationId xmlns:p14="http://schemas.microsoft.com/office/powerpoint/2010/main" val="166648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967"/>
            <a:ext cx="8058150" cy="1065033"/>
          </a:xfrm>
        </p:spPr>
        <p:txBody>
          <a:bodyPr/>
          <a:lstStyle/>
          <a:p>
            <a:r>
              <a:rPr lang="en-US" dirty="0"/>
              <a:t>Capital Spending by Year </a:t>
            </a:r>
            <a:r>
              <a:rPr lang="en-US" sz="3200" dirty="0"/>
              <a:t>($M)</a:t>
            </a:r>
            <a:endParaRPr lang="en-US" dirty="0"/>
          </a:p>
        </p:txBody>
      </p:sp>
      <p:sp>
        <p:nvSpPr>
          <p:cNvPr id="4" name="TextBox 3"/>
          <p:cNvSpPr txBox="1"/>
          <p:nvPr/>
        </p:nvSpPr>
        <p:spPr>
          <a:xfrm>
            <a:off x="636390" y="6581001"/>
            <a:ext cx="1462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66"/>
                </a:solidFill>
                <a:effectLst/>
                <a:uLnTx/>
                <a:uFillTx/>
                <a:latin typeface="Calibri" panose="020F0502020204030204"/>
                <a:ea typeface="+mn-ea"/>
                <a:cs typeface="+mn-cs"/>
              </a:rPr>
              <a:t>Finance Department</a:t>
            </a:r>
          </a:p>
        </p:txBody>
      </p:sp>
      <p:graphicFrame>
        <p:nvGraphicFramePr>
          <p:cNvPr id="3" name="Object 2">
            <a:extLst>
              <a:ext uri="{FF2B5EF4-FFF2-40B4-BE49-F238E27FC236}">
                <a16:creationId xmlns:a16="http://schemas.microsoft.com/office/drawing/2014/main" id="{FC41B7B0-CC03-43EA-A436-A5545DB32A7D}"/>
              </a:ext>
            </a:extLst>
          </p:cNvPr>
          <p:cNvGraphicFramePr>
            <a:graphicFrameLocks noChangeAspect="1"/>
          </p:cNvGraphicFramePr>
          <p:nvPr>
            <p:extLst>
              <p:ext uri="{D42A27DB-BD31-4B8C-83A1-F6EECF244321}">
                <p14:modId xmlns:p14="http://schemas.microsoft.com/office/powerpoint/2010/main" val="2380181363"/>
              </p:ext>
            </p:extLst>
          </p:nvPr>
        </p:nvGraphicFramePr>
        <p:xfrm>
          <a:off x="990600" y="1295400"/>
          <a:ext cx="7524750" cy="4870011"/>
        </p:xfrm>
        <a:graphic>
          <a:graphicData uri="http://schemas.openxmlformats.org/presentationml/2006/ole">
            <mc:AlternateContent xmlns:mc="http://schemas.openxmlformats.org/markup-compatibility/2006">
              <mc:Choice xmlns:v="urn:schemas-microsoft-com:vml" Requires="v">
                <p:oleObj spid="_x0000_s423206" name="Worksheet" r:id="rId4" imgW="7991497" imgH="5172175" progId="Excel.Sheet.12">
                  <p:link updateAutomatic="1"/>
                </p:oleObj>
              </mc:Choice>
              <mc:Fallback>
                <p:oleObj name="Worksheet" r:id="rId4" imgW="7991497" imgH="5172175" progId="Excel.Sheet.12">
                  <p:link updateAutomatic="1"/>
                  <p:pic>
                    <p:nvPicPr>
                      <p:cNvPr id="0" name=""/>
                      <p:cNvPicPr/>
                      <p:nvPr/>
                    </p:nvPicPr>
                    <p:blipFill>
                      <a:blip r:embed="rId5"/>
                      <a:stretch>
                        <a:fillRect/>
                      </a:stretch>
                    </p:blipFill>
                    <p:spPr>
                      <a:xfrm>
                        <a:off x="990600" y="1295400"/>
                        <a:ext cx="7524750" cy="4870011"/>
                      </a:xfrm>
                      <a:prstGeom prst="rect">
                        <a:avLst/>
                      </a:prstGeom>
                    </p:spPr>
                  </p:pic>
                </p:oleObj>
              </mc:Fallback>
            </mc:AlternateContent>
          </a:graphicData>
        </a:graphic>
      </p:graphicFrame>
    </p:spTree>
    <p:extLst>
      <p:ext uri="{BB962C8B-B14F-4D97-AF65-F5344CB8AC3E}">
        <p14:creationId xmlns:p14="http://schemas.microsoft.com/office/powerpoint/2010/main" val="399924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3A771-6DCD-450B-9FBB-978DC3E0DC68}"/>
              </a:ext>
            </a:extLst>
          </p:cNvPr>
          <p:cNvSpPr>
            <a:spLocks noGrp="1"/>
          </p:cNvSpPr>
          <p:nvPr>
            <p:ph type="body" sz="quarter" idx="14"/>
          </p:nvPr>
        </p:nvSpPr>
        <p:spPr>
          <a:xfrm>
            <a:off x="167638" y="1905000"/>
            <a:ext cx="4829875" cy="4039628"/>
          </a:xfrm>
        </p:spPr>
        <p:txBody>
          <a:bodyPr/>
          <a:lstStyle/>
          <a:p>
            <a:pPr marL="0" indent="0">
              <a:buNone/>
            </a:pPr>
            <a:r>
              <a:rPr lang="en-US" sz="2800" dirty="0"/>
              <a:t>How to balance existing service versus new service?</a:t>
            </a:r>
          </a:p>
        </p:txBody>
      </p:sp>
      <p:sp>
        <p:nvSpPr>
          <p:cNvPr id="3" name="Text Placeholder 2">
            <a:extLst>
              <a:ext uri="{FF2B5EF4-FFF2-40B4-BE49-F238E27FC236}">
                <a16:creationId xmlns:a16="http://schemas.microsoft.com/office/drawing/2014/main" id="{53D59667-8A0F-41B4-8A3D-62253DC0E55E}"/>
              </a:ext>
            </a:extLst>
          </p:cNvPr>
          <p:cNvSpPr>
            <a:spLocks noGrp="1"/>
          </p:cNvSpPr>
          <p:nvPr>
            <p:ph type="body" sz="quarter" idx="15"/>
          </p:nvPr>
        </p:nvSpPr>
        <p:spPr/>
        <p:txBody>
          <a:bodyPr/>
          <a:lstStyle/>
          <a:p>
            <a:r>
              <a:rPr lang="en-US" dirty="0"/>
              <a:t>Question</a:t>
            </a:r>
          </a:p>
        </p:txBody>
      </p:sp>
    </p:spTree>
    <p:extLst>
      <p:ext uri="{BB962C8B-B14F-4D97-AF65-F5344CB8AC3E}">
        <p14:creationId xmlns:p14="http://schemas.microsoft.com/office/powerpoint/2010/main" val="2224365725"/>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7924836</TotalTime>
  <Words>905</Words>
  <Application>Microsoft Office PowerPoint</Application>
  <PresentationFormat>On-screen Show (4:3)</PresentationFormat>
  <Paragraphs>138</Paragraphs>
  <Slides>35</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8</vt:i4>
      </vt:variant>
      <vt:variant>
        <vt:lpstr>Slide Titles</vt:lpstr>
      </vt:variant>
      <vt:variant>
        <vt:i4>35</vt:i4>
      </vt:variant>
    </vt:vector>
  </HeadingPairs>
  <TitlesOfParts>
    <vt:vector size="51" baseType="lpstr">
      <vt:lpstr>Arial</vt:lpstr>
      <vt:lpstr>Calibri</vt:lpstr>
      <vt:lpstr>Courier New</vt:lpstr>
      <vt:lpstr>Franklin Gothic Demi</vt:lpstr>
      <vt:lpstr>Times New Roman</vt:lpstr>
      <vt:lpstr>Univers</vt:lpstr>
      <vt:lpstr>Wingdings</vt:lpstr>
      <vt:lpstr>DARTPresentationTemplate final with photos compressed (3)</vt:lpstr>
      <vt:lpstr>file:///\\hq-ms-fs-2\hq-nwsrv-fp-1\VOL1\GRP\FINANCE\Costello\UTA-DART%20Academy%202017-2018\Data%20for%20Presentation%2011-10-18.xlsx!14-%20Snapshots%2012%20(2018)!R2C2:R10C4</vt:lpstr>
      <vt:lpstr>file:///\\hq-ms-fs-2\hq-nwsrv-fp-1\VOL1\GRP\FINANCE\Costello\UTA-DART%20Academy%202017-2018\Data%20for%20Presentation%2011-10-18.xlsx!Capi%20Spend%2014%20(2018)!%5bData%20for%20Presentation%2011-10-18.xlsx%5dCapi%20Spend%2014%20(2018)%20Chart%202</vt:lpstr>
      <vt:lpstr>file:///\\hq-ms-fs-2\hq-nwsrv-fp-1\VOL1\GRP\FINANCE\Costello\UTA-DART%20Academy%202017-2018\Data%20for%20Presentation%2011-10-18.xlsx!24-OpEx-Funding!R2C1:R10C3</vt:lpstr>
      <vt:lpstr>file:///\\hq-ms-fs-2\hq-nwsrv-fp-1\VOL1\GRP\FINANCE\Costello\UTA-DART%20Academy%202017-2018\Data%20for%20Presentation%2011-10-18.xlsx!Op%20Exp%20Trend%202018!%5bData%20for%20Presentation%2011-10-18.xlsx%5dOp%20Exp%20Trend%202018%20Chart%201</vt:lpstr>
      <vt:lpstr>file:///\\hq-ms-fs-2\hq-nwsrv-fp-1\VOL1\GRP\FINANCE\Costello\UTA-DART%20Academy%202017-2018\Data%20for%20Presentation%2011-10-18.xlsx!27-Cumul%20Sales%20Tax%20Rcpt-2018!%5bData%20for%20Presentation%2011-10-18.xlsx%5d27-Cumul%20Sales%20Tax%20Rcpt-2018%20Chart%201</vt:lpstr>
      <vt:lpstr>file:///\\hq-ms-fs-2\hq-nwsrv-fp-1\VOL1\GRP\FINANCE\bpln2019\BPlan%20Doc%202019\2-Charts\2-FP%20Section%20charts.xlsx!11-Cumul%20Sales%20Tax%20Rcpt!R4C13:R31C21</vt:lpstr>
      <vt:lpstr>file:///\\hq-ms-fs-2\hq-nwsrv-fp-1\VOL1\GRP\FINANCE\Costello\UTA-DART%20Academy%202017-2018\Data%20for%20Presentation%2011-10-18.xlsx!29-Defined%20Benfit!R1C1:R8C2</vt:lpstr>
      <vt:lpstr>file:///\\hq-ms-fs-2\hq-nwsrv-fp-1\VOL1\GRP\FINANCE\Low-Income%20Fare%20Analysis\Slide%208%20-%20Calc%20of%20Ridership%20and%20Revenue%20Impact.xlsx!Sheet1!R7C5:R12C10</vt:lpstr>
      <vt:lpstr>DART Financial Plan and Fare Structure</vt:lpstr>
      <vt:lpstr>Presentation Outline</vt:lpstr>
      <vt:lpstr>PowerPoint Presentation</vt:lpstr>
      <vt:lpstr>Annual Financial Standards  Policy and Process</vt:lpstr>
      <vt:lpstr>Financial Standards </vt:lpstr>
      <vt:lpstr>FY 2019 20-Year Financial Plan</vt:lpstr>
      <vt:lpstr>FY 2019 Financial Plan:  Snapshots ($M)</vt:lpstr>
      <vt:lpstr>Capital Spending by Year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Defined Benefit Pension Plan</vt:lpstr>
      <vt:lpstr>PowerPoint Presentation</vt:lpstr>
      <vt:lpstr>PowerPoint Presentation</vt:lpstr>
      <vt:lpstr>Merits of Low-Income Program</vt:lpstr>
      <vt:lpstr>DART Discount Fare Programs</vt:lpstr>
      <vt:lpstr>Low-Income Program</vt:lpstr>
      <vt:lpstr>Supplemental Nutrition Assistance Program (SNAP)</vt:lpstr>
      <vt:lpstr>Texas Temporary Assistance for Needy Families - TANF</vt:lpstr>
      <vt:lpstr>Medicaid</vt:lpstr>
      <vt:lpstr>Comprehensive Energy Assistance Program- CEAP</vt:lpstr>
      <vt:lpstr>Ridership and Revenue Impact</vt:lpstr>
      <vt:lpstr>Mobility Assistance and Innovation MA&amp;I Fund</vt:lpstr>
      <vt:lpstr>PowerPoint Presentation</vt:lpstr>
      <vt:lpstr>PowerPoint Presentation</vt:lpstr>
    </vt:vector>
  </TitlesOfParts>
  <Company>Dallas Area Rapid Transit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Mike Levitan</dc:creator>
  <cp:lastModifiedBy>Shuandra Jackson</cp:lastModifiedBy>
  <cp:revision>2063</cp:revision>
  <cp:lastPrinted>2019-04-24T21:19:00Z</cp:lastPrinted>
  <dcterms:created xsi:type="dcterms:W3CDTF">2009-02-04T13:59:33Z</dcterms:created>
  <dcterms:modified xsi:type="dcterms:W3CDTF">2019-04-24T21:29:00Z</dcterms:modified>
</cp:coreProperties>
</file>