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18"/>
  </p:notesMasterIdLst>
  <p:sldIdLst>
    <p:sldId id="273" r:id="rId5"/>
    <p:sldId id="289" r:id="rId6"/>
    <p:sldId id="290" r:id="rId7"/>
    <p:sldId id="291" r:id="rId8"/>
    <p:sldId id="292" r:id="rId9"/>
    <p:sldId id="293" r:id="rId10"/>
    <p:sldId id="294" r:id="rId11"/>
    <p:sldId id="274" r:id="rId12"/>
    <p:sldId id="276" r:id="rId13"/>
    <p:sldId id="283" r:id="rId14"/>
    <p:sldId id="272" r:id="rId15"/>
    <p:sldId id="295" r:id="rId16"/>
    <p:sldId id="296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E7D4E0-EFDF-EE41-979B-462BA64889B4}">
          <p14:sldIdLst>
            <p14:sldId id="273"/>
            <p14:sldId id="289"/>
            <p14:sldId id="290"/>
            <p14:sldId id="291"/>
            <p14:sldId id="292"/>
            <p14:sldId id="293"/>
            <p14:sldId id="294"/>
            <p14:sldId id="274"/>
            <p14:sldId id="276"/>
            <p14:sldId id="283"/>
            <p14:sldId id="272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A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66" autoAdjust="0"/>
    <p:restoredTop sz="94674"/>
  </p:normalViewPr>
  <p:slideViewPr>
    <p:cSldViewPr snapToGrid="0" snapToObjects="1">
      <p:cViewPr varScale="1">
        <p:scale>
          <a:sx n="63" d="100"/>
          <a:sy n="63" d="100"/>
        </p:scale>
        <p:origin x="90" y="93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8B37E-1098-4BB8-AED9-9A9350508D1E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A4A85-78E5-45C2-93D1-9E49FDE9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07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Museo Slab 700"/>
          <a:ea typeface="+mj-ea"/>
          <a:cs typeface="Museo Slab 70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useo Sans 500"/>
          <a:ea typeface="+mn-ea"/>
          <a:cs typeface="Museo Sans 50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useo Sans 500"/>
          <a:ea typeface="+mn-ea"/>
          <a:cs typeface="Museo Sans 50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useo Sans 500"/>
          <a:ea typeface="+mn-ea"/>
          <a:cs typeface="Museo Sans 50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useo Sans 500"/>
          <a:ea typeface="+mn-ea"/>
          <a:cs typeface="Museo Sans 50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useo Sans 500"/>
          <a:ea typeface="+mn-ea"/>
          <a:cs typeface="Museo Sans 50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496" y="223064"/>
            <a:ext cx="6592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Next Stop, Archives! 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Partnership to Preserve the 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History of Dallas Area Rapid Transit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12" y="1773245"/>
            <a:ext cx="3160848" cy="31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97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51" y="321541"/>
            <a:ext cx="8585624" cy="402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28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https://edit.texashistory.unt.edu/image/http:/libdigistatic11b.library.unt.edu/disk5/me/ta/pt/h1/12/60/09/metapth1126009/web/01_tif/ARX010-715504-12_01.jpg"/>
          <p:cNvSpPr>
            <a:spLocks noChangeAspect="1" noChangeArrowheads="1"/>
          </p:cNvSpPr>
          <p:nvPr/>
        </p:nvSpPr>
        <p:spPr bwMode="auto">
          <a:xfrm>
            <a:off x="155574" y="-144463"/>
            <a:ext cx="5052529" cy="50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4" y="404380"/>
            <a:ext cx="8785420" cy="412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99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https://edit.texashistory.unt.edu/image/http:/libdigistatic11b.library.unt.edu/disk5/me/ta/pt/h1/12/60/09/metapth1126009/web/01_tif/ARX010-715504-12_01.jpg"/>
          <p:cNvSpPr>
            <a:spLocks noChangeAspect="1" noChangeArrowheads="1"/>
          </p:cNvSpPr>
          <p:nvPr/>
        </p:nvSpPr>
        <p:spPr bwMode="auto">
          <a:xfrm>
            <a:off x="155574" y="-144463"/>
            <a:ext cx="5052529" cy="50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326016"/>
            <a:ext cx="8611154" cy="408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54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https://edit.texashistory.unt.edu/image/http:/libdigistatic11b.library.unt.edu/disk5/me/ta/pt/h1/12/60/09/metapth1126009/web/01_tif/ARX010-715504-12_01.jpg"/>
          <p:cNvSpPr>
            <a:spLocks noChangeAspect="1" noChangeArrowheads="1"/>
          </p:cNvSpPr>
          <p:nvPr/>
        </p:nvSpPr>
        <p:spPr bwMode="auto">
          <a:xfrm>
            <a:off x="155574" y="-144463"/>
            <a:ext cx="5052529" cy="50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01" y="418340"/>
            <a:ext cx="8448294" cy="3926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311" y="859358"/>
            <a:ext cx="3575305" cy="30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80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RT_Sizzle_Reel_Final_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589" y="285750"/>
            <a:ext cx="7541108" cy="424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6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9959" y="208805"/>
            <a:ext cx="332283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Why a DART Archive?</a:t>
            </a:r>
          </a:p>
          <a:p>
            <a:pPr algn="ctr"/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Recognize and preserve the history and legacy of 	DART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serve as an educational resource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expand the existing available body of 	knowledge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support the information needs of federal, state and local decision makers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26" name="Picture 2" descr="https://lh3.googleusercontent.com/uPk0yVMnREAe61CpCzlmBNJ3E43PpGya8kpNgqW_m-p0EIU3G3ksYGyJe3fs42AR_u-A2VIseyNwG560CpGKEfv1Y068qewsMunNjKsYSGMJxKidqQ0lLSKvOBs_CYbzXlAVN9FJXEW-s7DKthzfaNJGT2eyM5spOwsYTnmihqczgjiJYo8BO5p3X5zVfPJqwMI2hrpJqppMV46HeLnE-TKpNIK5iF0awOygQRLJ4-C5ZWemSWzJoL3wRIQ3qmuuyn856xALbLcdNI8mOhg4m_pgXTY-O5qdDSTLNz6JDcgV85EqNQYS19vt_P07_cSfjKMRC9M5ZoPzFRDh2n22aO4S-v3mxTJvFbv2pC-l4PqsWk1b6rluBG9-E1di4mK6z1XocTUrguP2utPvNu3m7cO7oZKj6KUD6Ip91keCfEppHxa5lJvNjHj2nUHecdKjBXKx8ZvzDb1ArLuqiXXrQKDXT6L4H8sc4QCZLD4FYmXLEbqZ-02tMw3bDLbmQtEn4EkP5--4NqH9bAZKXOs1fdvsbFnV01OLQ0f0GScaDqxwuQEuTl3PNLg35c_mSh5BmMJnFR915-7gM8JpeIGBjoLrTyKj5w2vE_onuwl23OudB1mCpeAVqwIZyi7QDOj1w17XuJmsAqNXa4y9I1KMM9qjzm7kne0=w1184-h888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861" y="715774"/>
            <a:ext cx="3906948" cy="293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008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8137" y="303595"/>
            <a:ext cx="804030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DART Historical Archive</a:t>
            </a:r>
          </a:p>
          <a:p>
            <a:pPr algn="ctr" fontAlgn="base"/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base"/>
            <a:r>
              <a:rPr lang="en-US" sz="2400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DART has established the DART Historical Archive to </a:t>
            </a:r>
            <a:r>
              <a:rPr lang="en-US" sz="2400" i="1" u="sng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document</a:t>
            </a:r>
            <a:r>
              <a:rPr lang="en-US" sz="2400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2400" i="1" u="sng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preserve, </a:t>
            </a:r>
            <a:r>
              <a:rPr lang="en-US" sz="2400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lang="en-US" sz="2400" i="1" u="sng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provide access </a:t>
            </a:r>
            <a:r>
              <a:rPr lang="en-US" sz="2400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records about DART’s history, role and impact in North Texas, and legacy of innovation and leadership in the world-wide transit community.</a:t>
            </a: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fontAlgn="base"/>
            <a:endParaRPr lang="en-US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fontAlgn="base"/>
            <a:endParaRPr lang="en-US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fontAlgn="base"/>
            <a:endParaRPr lang="en-US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fontAlgn="base"/>
            <a:br>
              <a:rPr lang="en-US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833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8138" y="353291"/>
            <a:ext cx="6927122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Collection Development Strategy </a:t>
            </a:r>
          </a:p>
          <a:p>
            <a:pPr fontAlgn="base"/>
            <a:endParaRPr lang="en-US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fontAlgn="base"/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Selection Criteria for development of the DART Archive:</a:t>
            </a:r>
          </a:p>
          <a:p>
            <a:pPr fontAlgn="base"/>
            <a:endParaRPr lang="en-US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Relationship of records to primary functions of DART as an agency, or to the functions of significant departments within DART</a:t>
            </a:r>
          </a:p>
          <a:p>
            <a:pPr fontAlgn="base"/>
            <a:endParaRPr lang="en-US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Records which document innovation and leadership in services, programming, engineering, and other areas related to transit  </a:t>
            </a:r>
          </a:p>
          <a:p>
            <a:pPr fontAlgn="base"/>
            <a:endParaRPr lang="en-US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Records which were created by DART are of greatest interest.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Potential for ongoing research use of records outside the original business purpose for which they were created</a:t>
            </a:r>
          </a:p>
          <a:p>
            <a:pPr fontAlgn="base"/>
            <a:endParaRPr lang="en-US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Materials of all formats will be considered.</a:t>
            </a: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fontAlgn="base"/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fontAlgn="base"/>
            <a:endParaRPr lang="en-US" sz="2400" dirty="0"/>
          </a:p>
          <a:p>
            <a:pPr fontAlgn="base"/>
            <a:br>
              <a:rPr lang="en-US" sz="2400" dirty="0"/>
            </a:b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497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8138" y="363229"/>
            <a:ext cx="692712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Creation of the DART Historical Archive</a:t>
            </a:r>
          </a:p>
          <a:p>
            <a:pPr fontAlgn="base"/>
            <a:endParaRPr lang="en-US" sz="22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Collection Survey – Identify scope of archival holdings, both physical and digital</a:t>
            </a:r>
          </a:p>
          <a:p>
            <a:pPr fontAlgn="base"/>
            <a:endParaRPr lang="en-US" sz="22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Processing Plan -  Outline steps for creation of the archive, including timeline for project completion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Arrangement and Description – Create comprehensive collection Finding Aid, rehouse physical materials, add digital archival materials to Digital Library</a:t>
            </a:r>
          </a:p>
          <a:p>
            <a:pPr fontAlgn="base"/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fontAlgn="base"/>
            <a:endParaRPr lang="en-US" sz="2400" dirty="0"/>
          </a:p>
          <a:p>
            <a:pPr fontAlgn="base"/>
            <a:br>
              <a:rPr lang="en-US" sz="2400" dirty="0"/>
            </a:b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535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8138" y="353291"/>
            <a:ext cx="692712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Other considerations</a:t>
            </a:r>
          </a:p>
          <a:p>
            <a:pPr fontAlgn="base"/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Ownership of physical archive, digital archival, electronic Finding Aid and oral history recordings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Policies for internal and external access to archive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Space for archival processing and storage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Archival supplies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Security of archive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Digitization of physical materials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Oral histories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fontAlgn="base"/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fontAlgn="base"/>
            <a:endParaRPr lang="en-US" sz="2400" dirty="0"/>
          </a:p>
          <a:p>
            <a:pPr fontAlgn="base"/>
            <a:br>
              <a:rPr lang="en-US" sz="2400" dirty="0"/>
            </a:b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387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9540" y="246672"/>
            <a:ext cx="382325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Benchmark Proposal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pPr fontAlgn="base"/>
            <a:r>
              <a:rPr lang="en-US" sz="1600" b="1" dirty="0">
                <a:solidFill>
                  <a:schemeClr val="bg1"/>
                </a:solidFill>
              </a:rPr>
              <a:t>Phase 1: Planning and Development, part 1 </a:t>
            </a:r>
          </a:p>
          <a:p>
            <a:pPr fontAlgn="base"/>
            <a:r>
              <a:rPr lang="en-US" sz="1600" dirty="0">
                <a:solidFill>
                  <a:schemeClr val="bg1"/>
                </a:solidFill>
              </a:rPr>
              <a:t>Estimated processing time: 6 months </a:t>
            </a:r>
          </a:p>
          <a:p>
            <a:pPr fontAlgn="base"/>
            <a:r>
              <a:rPr lang="en-US" sz="1600" dirty="0">
                <a:solidFill>
                  <a:schemeClr val="bg1"/>
                </a:solidFill>
              </a:rPr>
              <a:t>July 2018-December 2018 </a:t>
            </a:r>
          </a:p>
          <a:p>
            <a:pPr lvl="0" fontAlgn="base"/>
            <a:r>
              <a:rPr lang="en-US" sz="1600" dirty="0">
                <a:solidFill>
                  <a:schemeClr val="bg1"/>
                </a:solidFill>
              </a:rPr>
              <a:t>Capital Planning </a:t>
            </a:r>
          </a:p>
          <a:p>
            <a:pPr lvl="0" fontAlgn="base"/>
            <a:r>
              <a:rPr lang="en-US" sz="1600" dirty="0">
                <a:solidFill>
                  <a:schemeClr val="bg1"/>
                </a:solidFill>
              </a:rPr>
              <a:t>Commuter Rail </a:t>
            </a:r>
          </a:p>
          <a:p>
            <a:pPr fontAlgn="base"/>
            <a:r>
              <a:rPr lang="en-US" sz="1600" b="1" dirty="0">
                <a:solidFill>
                  <a:schemeClr val="bg1"/>
                </a:solidFill>
              </a:rPr>
              <a:t> </a:t>
            </a:r>
            <a:endParaRPr lang="en-US" sz="1600" dirty="0">
              <a:solidFill>
                <a:schemeClr val="bg1"/>
              </a:solidFill>
            </a:endParaRPr>
          </a:p>
          <a:p>
            <a:pPr fontAlgn="base"/>
            <a:r>
              <a:rPr lang="en-US" sz="1600" b="1" dirty="0">
                <a:solidFill>
                  <a:schemeClr val="bg1"/>
                </a:solidFill>
              </a:rPr>
              <a:t>Phase 2: Communications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 fontAlgn="base"/>
            <a:r>
              <a:rPr lang="en-US" sz="1600" dirty="0">
                <a:solidFill>
                  <a:schemeClr val="bg1"/>
                </a:solidFill>
              </a:rPr>
              <a:t>Estimated processing time: 18 months </a:t>
            </a:r>
          </a:p>
          <a:p>
            <a:pPr fontAlgn="base"/>
            <a:r>
              <a:rPr lang="en-US" sz="1600" dirty="0">
                <a:solidFill>
                  <a:schemeClr val="bg1"/>
                </a:solidFill>
              </a:rPr>
              <a:t>January 2019-June 2020 </a:t>
            </a:r>
          </a:p>
          <a:p>
            <a:pPr fontAlgn="base"/>
            <a:endParaRPr lang="en-US" sz="1600" b="1" dirty="0">
              <a:solidFill>
                <a:schemeClr val="bg1"/>
              </a:solidFill>
            </a:endParaRPr>
          </a:p>
          <a:p>
            <a:pPr fontAlgn="base"/>
            <a:r>
              <a:rPr lang="en-US" sz="1600" b="1" dirty="0">
                <a:solidFill>
                  <a:schemeClr val="bg1"/>
                </a:solidFill>
              </a:rPr>
              <a:t>Phase 3: Governance and Administrative, part 1 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 fontAlgn="base"/>
            <a:r>
              <a:rPr lang="en-US" sz="1600" dirty="0">
                <a:solidFill>
                  <a:schemeClr val="bg1"/>
                </a:solidFill>
              </a:rPr>
              <a:t>Estimated processing time: 12 months </a:t>
            </a:r>
          </a:p>
          <a:p>
            <a:pPr fontAlgn="base"/>
            <a:r>
              <a:rPr lang="en-US" sz="1600" dirty="0">
                <a:solidFill>
                  <a:schemeClr val="bg1"/>
                </a:solidFill>
              </a:rPr>
              <a:t>July 2020-June 2021 </a:t>
            </a:r>
          </a:p>
          <a:p>
            <a:pPr fontAlgn="base"/>
            <a:r>
              <a:rPr lang="en-US" sz="1400" b="1" dirty="0">
                <a:solidFill>
                  <a:schemeClr val="bg1"/>
                </a:solidFill>
              </a:rPr>
              <a:t> </a:t>
            </a:r>
            <a:endParaRPr lang="en-US" sz="1400" dirty="0">
              <a:solidFill>
                <a:schemeClr val="bg1"/>
              </a:solidFill>
            </a:endParaRPr>
          </a:p>
          <a:p>
            <a:pPr fontAlgn="base"/>
            <a:r>
              <a:rPr lang="en-US" sz="1400" b="1" dirty="0">
                <a:solidFill>
                  <a:schemeClr val="bg1"/>
                </a:solidFill>
              </a:rPr>
              <a:t> 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1878" y="692947"/>
            <a:ext cx="370729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b="1" dirty="0">
                <a:solidFill>
                  <a:schemeClr val="bg1"/>
                </a:solidFill>
              </a:rPr>
              <a:t>Phase 4: Planning and Development, part 2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 fontAlgn="base"/>
            <a:r>
              <a:rPr lang="en-US" sz="1600" dirty="0">
                <a:solidFill>
                  <a:schemeClr val="bg1"/>
                </a:solidFill>
              </a:rPr>
              <a:t>Estimated processing time: 12 months </a:t>
            </a:r>
          </a:p>
          <a:p>
            <a:pPr fontAlgn="base"/>
            <a:r>
              <a:rPr lang="en-US" sz="1600" dirty="0">
                <a:solidFill>
                  <a:schemeClr val="bg1"/>
                </a:solidFill>
              </a:rPr>
              <a:t>July 2021-June 2022 </a:t>
            </a:r>
          </a:p>
          <a:p>
            <a:pPr fontAlgn="base"/>
            <a:endParaRPr lang="en-US" sz="1600" b="1" dirty="0">
              <a:solidFill>
                <a:schemeClr val="bg1"/>
              </a:solidFill>
            </a:endParaRPr>
          </a:p>
          <a:p>
            <a:pPr fontAlgn="base"/>
            <a:endParaRPr lang="en-US" sz="1600" b="1" dirty="0">
              <a:solidFill>
                <a:schemeClr val="bg1"/>
              </a:solidFill>
            </a:endParaRPr>
          </a:p>
          <a:p>
            <a:pPr fontAlgn="base"/>
            <a:r>
              <a:rPr lang="en-US" sz="1600" b="1" dirty="0">
                <a:solidFill>
                  <a:schemeClr val="bg1"/>
                </a:solidFill>
              </a:rPr>
              <a:t>Phase 5: Operations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 fontAlgn="base"/>
            <a:r>
              <a:rPr lang="en-US" sz="1600" dirty="0">
                <a:solidFill>
                  <a:schemeClr val="bg1"/>
                </a:solidFill>
              </a:rPr>
              <a:t>Estimated processing time: 6 months </a:t>
            </a:r>
          </a:p>
          <a:p>
            <a:pPr fontAlgn="base"/>
            <a:r>
              <a:rPr lang="en-US" sz="1600" dirty="0">
                <a:solidFill>
                  <a:schemeClr val="bg1"/>
                </a:solidFill>
              </a:rPr>
              <a:t>July 2022-December 2022 </a:t>
            </a:r>
          </a:p>
          <a:p>
            <a:pPr fontAlgn="base"/>
            <a:r>
              <a:rPr lang="en-US" sz="1600" b="1" dirty="0">
                <a:solidFill>
                  <a:schemeClr val="bg1"/>
                </a:solidFill>
              </a:rPr>
              <a:t> </a:t>
            </a:r>
            <a:endParaRPr lang="en-US" sz="1600" dirty="0">
              <a:solidFill>
                <a:schemeClr val="bg1"/>
              </a:solidFill>
            </a:endParaRPr>
          </a:p>
          <a:p>
            <a:pPr fontAlgn="base"/>
            <a:r>
              <a:rPr lang="en-US" sz="1600" b="1" dirty="0">
                <a:solidFill>
                  <a:schemeClr val="bg1"/>
                </a:solidFill>
              </a:rPr>
              <a:t>Phase 6: Administrative, part 2; Pre-DART and External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</a:p>
          <a:p>
            <a:pPr fontAlgn="base"/>
            <a:r>
              <a:rPr lang="en-US" sz="1600" dirty="0">
                <a:solidFill>
                  <a:schemeClr val="bg1"/>
                </a:solidFill>
              </a:rPr>
              <a:t>Estimated processing time: 6 months </a:t>
            </a:r>
          </a:p>
          <a:p>
            <a:pPr fontAlgn="base"/>
            <a:r>
              <a:rPr lang="en-US" sz="1600" dirty="0">
                <a:solidFill>
                  <a:schemeClr val="bg1"/>
                </a:solidFill>
              </a:rPr>
              <a:t>January 2023-June 2023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233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7" y="251294"/>
            <a:ext cx="8746901" cy="4311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63" y="666256"/>
            <a:ext cx="2018729" cy="379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50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2413A"/>
      </a:dk2>
      <a:lt2>
        <a:srgbClr val="EEECE1"/>
      </a:lt2>
      <a:accent1>
        <a:srgbClr val="136576"/>
      </a:accent1>
      <a:accent2>
        <a:srgbClr val="1FA7BE"/>
      </a:accent2>
      <a:accent3>
        <a:srgbClr val="B5D132"/>
      </a:accent3>
      <a:accent4>
        <a:srgbClr val="6BB73B"/>
      </a:accent4>
      <a:accent5>
        <a:srgbClr val="157535"/>
      </a:accent5>
      <a:accent6>
        <a:srgbClr val="6EA4C2"/>
      </a:accent6>
      <a:hlink>
        <a:srgbClr val="0000FF"/>
      </a:hlink>
      <a:folHlink>
        <a:srgbClr val="800080"/>
      </a:folHlink>
    </a:clrScheme>
    <a:fontScheme name="Travelogue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FAEE1781BAAB4CB851AF64675C4499" ma:contentTypeVersion="5" ma:contentTypeDescription="Create a new document." ma:contentTypeScope="" ma:versionID="a0ee87a89aa1ae964b1dd70fb4443da0">
  <xsd:schema xmlns:xsd="http://www.w3.org/2001/XMLSchema" xmlns:xs="http://www.w3.org/2001/XMLSchema" xmlns:p="http://schemas.microsoft.com/office/2006/metadata/properties" xmlns:ns2="6ce83d05-0b32-413d-9e58-247aef7654d2" targetNamespace="http://schemas.microsoft.com/office/2006/metadata/properties" ma:root="true" ma:fieldsID="ef2efaf656519ad5431fad3349b23c50" ns2:_="">
    <xsd:import namespace="6ce83d05-0b32-413d-9e58-247aef7654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e83d05-0b32-413d-9e58-247aef7654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E797ECF-8287-4900-8692-F505EAF700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e83d05-0b32-413d-9e58-247aef7654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ce83d05-0b32-413d-9e58-247aef7654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7486</TotalTime>
  <Words>185</Words>
  <Application>Microsoft Office PowerPoint</Application>
  <PresentationFormat>On-screen Show (16:9)</PresentationFormat>
  <Paragraphs>90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Calisto MT</vt:lpstr>
      <vt:lpstr>Helvetica</vt:lpstr>
      <vt:lpstr>Museo Sans 500</vt:lpstr>
      <vt:lpstr>Museo Slab 700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David Schulze</cp:lastModifiedBy>
  <cp:revision>86</cp:revision>
  <dcterms:created xsi:type="dcterms:W3CDTF">2010-04-12T23:12:02Z</dcterms:created>
  <dcterms:modified xsi:type="dcterms:W3CDTF">2019-04-26T20:27:03Z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0x010100D9FAEE1781BAAB4CB851AF64675C4499</vt:lpwstr>
  </property>
</Properties>
</file>