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22" autoAdjust="0"/>
  </p:normalViewPr>
  <p:slideViewPr>
    <p:cSldViewPr snapToGrid="0" snapToObjects="1">
      <p:cViewPr varScale="1">
        <p:scale>
          <a:sx n="62" d="100"/>
          <a:sy n="62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04EF-33C3-45DF-B2EA-F7E5122C1EAE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29273-B4E9-47BC-B331-9FA71204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1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9273-B4E9-47BC-B331-9FA7120484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AC54-80F4-DE4F-B012-57C17DC68DF2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3591" y="1535836"/>
            <a:ext cx="62143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DART BOARD OF DIRECTORS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Office of Board Support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Laneshia Hawkins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Board Support Specialist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June 19, 2017</a:t>
            </a:r>
          </a:p>
        </p:txBody>
      </p:sp>
    </p:spTree>
    <p:extLst>
      <p:ext uri="{BB962C8B-B14F-4D97-AF65-F5344CB8AC3E}">
        <p14:creationId xmlns:p14="http://schemas.microsoft.com/office/powerpoint/2010/main" val="17975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29" y="982758"/>
            <a:ext cx="724863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2268" y="372862"/>
            <a:ext cx="553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Recordings of Board Meetings</a:t>
            </a:r>
          </a:p>
        </p:txBody>
      </p:sp>
    </p:spTree>
    <p:extLst>
      <p:ext uri="{BB962C8B-B14F-4D97-AF65-F5344CB8AC3E}">
        <p14:creationId xmlns:p14="http://schemas.microsoft.com/office/powerpoint/2010/main" val="33062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5300" y="639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Primary Functions of Office of Board Support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62000" y="194256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Distribute information to board members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 in handling board members’ requests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Coordinate board and committee meeting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Coordinate meeting schedules for board members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Serve as secretary to the Trial 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Serve as liaison to administrative law judges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 official documents of all board and committee meetings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84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 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339" y="1374275"/>
            <a:ext cx="7875925" cy="4436908"/>
          </a:xfrm>
        </p:spPr>
      </p:pic>
    </p:spTree>
    <p:extLst>
      <p:ext uri="{BB962C8B-B14F-4D97-AF65-F5344CB8AC3E}">
        <p14:creationId xmlns:p14="http://schemas.microsoft.com/office/powerpoint/2010/main" val="7961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12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 </a:t>
            </a:r>
            <a:br>
              <a:rPr lang="en-US" sz="32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(Director of Board Support)</a:t>
            </a: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40546" y="2195959"/>
            <a:ext cx="7848600" cy="386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contact for board members, staff and the public            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(acts on behalf of the Board)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Secretary to Trial Board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(involves employee grievances)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Administrative Law Secretary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(involves contract disputes)</a:t>
            </a:r>
          </a:p>
        </p:txBody>
      </p:sp>
    </p:spTree>
    <p:extLst>
      <p:ext uri="{BB962C8B-B14F-4D97-AF65-F5344CB8AC3E}">
        <p14:creationId xmlns:p14="http://schemas.microsoft.com/office/powerpoint/2010/main" val="171953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(Board Support Specialist)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990600" y="1830387"/>
            <a:ext cx="7315200" cy="4525963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Secondary contact for board members, staff and the public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(acts on behalf of the Board, in absence of the Director of OBS)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 administrative support to Director of OBS and the Board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Handle board requests, department budget and procurement requests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Handle correspondence, public comment requests and codification of policies</a:t>
            </a:r>
          </a:p>
        </p:txBody>
      </p:sp>
    </p:spTree>
    <p:extLst>
      <p:ext uri="{BB962C8B-B14F-4D97-AF65-F5344CB8AC3E}">
        <p14:creationId xmlns:p14="http://schemas.microsoft.com/office/powerpoint/2010/main" val="103666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71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(Board Committee Secretary)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38200" y="2287935"/>
            <a:ext cx="7467600" cy="419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 meeting minutes for the committees, Committee-of-the-Whole and Board meetings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 with coordination of Board meeting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Responsible for agenda preparation and information distribution to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 agendas with city/state agencies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Prepare attendance reports and actions taken by the Board during committee meetings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7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4984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(Board Support Analyst)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62000" y="1994337"/>
            <a:ext cx="7696200" cy="41586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Prepare meeting agendas and agenda planner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Handle records management for the department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Coordinate Video Recordings and Technology Assistance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Respond to Open Records Requests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Additional Duties: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Prepare meeting minutes for the committees, Committee-of-the-Whole and Board meetings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Assist with coordination of Board meeting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Responsible for agenda preparation and information distribution to Board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655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Office of Board Support Staff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(Admin Law &amp; Trial Board Representative)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914400" y="2350703"/>
            <a:ext cx="7239000" cy="380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Coordinate Trial Board grievances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Schedule Trial Board hearings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Coordinate Administrative Law contract disputes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Schedule Administrative Law hearings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Coordinate travel arrangements for the Board and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303503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3906" y="1722268"/>
            <a:ext cx="462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84" y="2643187"/>
            <a:ext cx="33718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488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Agenda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574442"/>
            <a:ext cx="7696200" cy="452596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DART Board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the Board		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 Appointments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Meetings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the Office of Board Support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650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History of the DART Board of Directors</a:t>
            </a:r>
            <a:b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171701"/>
            <a:ext cx="7696200" cy="4007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Board’s structure was established by the Texas Legislature, which adopted the enabling statutes in 1983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enabling statute is the law that gives DART authority to operate as a public transportation agency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enabling statute is found in Chapter 452 of the Texas Transportation Code</a:t>
            </a:r>
          </a:p>
        </p:txBody>
      </p:sp>
    </p:spTree>
    <p:extLst>
      <p:ext uri="{BB962C8B-B14F-4D97-AF65-F5344CB8AC3E}">
        <p14:creationId xmlns:p14="http://schemas.microsoft.com/office/powerpoint/2010/main" val="22417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18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79528"/>
            <a:ext cx="8229600" cy="42712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DART Board of Directors</a:t>
            </a:r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08260" y="2199417"/>
            <a:ext cx="1828800" cy="1047750"/>
            <a:chOff x="533400" y="5257800"/>
            <a:chExt cx="1828800" cy="1047750"/>
          </a:xfrm>
        </p:grpSpPr>
        <p:pic>
          <p:nvPicPr>
            <p:cNvPr id="6" name="Picture 5" descr="Photo of Jim Adams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52578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1066800" cy="6826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Jim Adams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3193180" y="855888"/>
            <a:ext cx="1385205" cy="857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050" b="1" dirty="0">
                <a:latin typeface="Times New Roman" pitchFamily="18" charset="0"/>
              </a:rPr>
              <a:t>Jerry Christian</a:t>
            </a:r>
          </a:p>
          <a:p>
            <a:pPr eaLnBrk="1" hangingPunct="1">
              <a:defRPr/>
            </a:pPr>
            <a:r>
              <a:rPr lang="en-US" sz="1050" i="1" dirty="0">
                <a:latin typeface="Times New Roman" pitchFamily="18" charset="0"/>
              </a:rPr>
              <a:t>Vice Chairman</a:t>
            </a:r>
          </a:p>
          <a:p>
            <a:pPr eaLnBrk="1" hangingPunct="1">
              <a:defRPr/>
            </a:pPr>
            <a:endParaRPr lang="en-US" sz="1050" b="1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050" dirty="0">
                <a:latin typeface="Times New Roman" pitchFamily="18" charset="0"/>
              </a:rPr>
              <a:t>City of Dallas</a:t>
            </a:r>
            <a:endParaRPr lang="en-US" sz="1050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501112" y="855888"/>
            <a:ext cx="1387475" cy="9001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050" b="1" dirty="0">
                <a:latin typeface="Times New Roman" pitchFamily="18" charset="0"/>
              </a:rPr>
              <a:t>Vacant</a:t>
            </a:r>
          </a:p>
          <a:p>
            <a:pPr eaLnBrk="1" hangingPunct="1">
              <a:defRPr/>
            </a:pPr>
            <a:r>
              <a:rPr lang="en-US" sz="1050" i="1" dirty="0">
                <a:latin typeface="Times New Roman" pitchFamily="18" charset="0"/>
              </a:rPr>
              <a:t>Assistant Secretary</a:t>
            </a:r>
          </a:p>
          <a:p>
            <a:pPr eaLnBrk="1" hangingPunct="1">
              <a:defRPr/>
            </a:pPr>
            <a:endParaRPr lang="en-US" sz="105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050" dirty="0">
                <a:latin typeface="Times New Roman" pitchFamily="18" charset="0"/>
              </a:rPr>
              <a:t>City of Dallas</a:t>
            </a:r>
            <a:endParaRPr lang="en-US" sz="1050" dirty="0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578384" y="2151830"/>
            <a:ext cx="1926359" cy="1047750"/>
            <a:chOff x="6934200" y="3962400"/>
            <a:chExt cx="1989138" cy="1047750"/>
          </a:xfrm>
        </p:grpSpPr>
        <p:pic>
          <p:nvPicPr>
            <p:cNvPr id="11" name="Picture 10" descr="Amanda Moreno Cross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39624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 Box 52"/>
            <p:cNvSpPr txBox="1">
              <a:spLocks noChangeArrowheads="1"/>
            </p:cNvSpPr>
            <p:nvPr/>
          </p:nvSpPr>
          <p:spPr bwMode="auto">
            <a:xfrm>
              <a:off x="7696200" y="3962400"/>
              <a:ext cx="1227138" cy="7985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Amanda Moreno Cross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01909" y="3571017"/>
            <a:ext cx="1905000" cy="1047750"/>
            <a:chOff x="533400" y="2514600"/>
            <a:chExt cx="1905000" cy="1047750"/>
          </a:xfrm>
        </p:grpSpPr>
        <p:pic>
          <p:nvPicPr>
            <p:cNvPr id="14" name="Picture 13" descr="Photo of Pamela Dunlop Gates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25146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 Box 53"/>
            <p:cNvSpPr txBox="1">
              <a:spLocks noChangeArrowheads="1"/>
            </p:cNvSpPr>
            <p:nvPr/>
          </p:nvSpPr>
          <p:spPr bwMode="auto">
            <a:xfrm>
              <a:off x="1295400" y="2514600"/>
              <a:ext cx="1143000" cy="7985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Pamela </a:t>
              </a:r>
            </a:p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Dunlop Gates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475180" y="4956987"/>
            <a:ext cx="1978025" cy="1047750"/>
            <a:chOff x="2514600" y="2514600"/>
            <a:chExt cx="1978025" cy="1047750"/>
          </a:xfrm>
        </p:grpSpPr>
        <p:pic>
          <p:nvPicPr>
            <p:cNvPr id="17" name="Picture 16" descr="Michele Wong Krause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4600" y="25146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3276600" y="2514600"/>
              <a:ext cx="1216025" cy="8651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Michele Wong Krause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481297" y="2153091"/>
            <a:ext cx="1905000" cy="1016000"/>
            <a:chOff x="4800600" y="2514600"/>
            <a:chExt cx="1905000" cy="1016933"/>
          </a:xfrm>
        </p:grpSpPr>
        <p:pic>
          <p:nvPicPr>
            <p:cNvPr id="20" name="Picture 19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4800600" y="2544790"/>
              <a:ext cx="762000" cy="9867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5562600" y="2514600"/>
              <a:ext cx="1143000" cy="10073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Sue S. Bauman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4510020" y="4994077"/>
            <a:ext cx="2078234" cy="1047750"/>
            <a:chOff x="6934200" y="2514600"/>
            <a:chExt cx="2209800" cy="1047750"/>
          </a:xfrm>
        </p:grpSpPr>
        <p:pic>
          <p:nvPicPr>
            <p:cNvPr id="23" name="Picture 22" descr="Photo of William M. Velasco, II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34200" y="25146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1447800" cy="9445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William Velasco, II</a:t>
              </a:r>
              <a:endParaRPr lang="en-US" sz="1050" i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endParaRPr lang="en-US" sz="1050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Cities of </a:t>
              </a: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Cockrell Hill and Dallas</a:t>
              </a:r>
              <a:endParaRPr lang="en-US" sz="1050" dirty="0"/>
            </a:p>
          </p:txBody>
        </p:sp>
      </p:grp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2480029" y="4996675"/>
            <a:ext cx="2036763" cy="1038225"/>
            <a:chOff x="2514600" y="3886200"/>
            <a:chExt cx="2036763" cy="1038225"/>
          </a:xfrm>
        </p:grpSpPr>
        <p:pic>
          <p:nvPicPr>
            <p:cNvPr id="26" name="Picture 25" descr="Rick Stopfer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14600" y="3886200"/>
              <a:ext cx="762000" cy="1038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3276600" y="3886200"/>
              <a:ext cx="1274763" cy="10080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Rick </a:t>
              </a:r>
              <a:r>
                <a:rPr lang="en-US" sz="1050" b="1" dirty="0" err="1">
                  <a:latin typeface="Times New Roman" pitchFamily="18" charset="0"/>
                </a:rPr>
                <a:t>Stopfer</a:t>
              </a: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Irving</a:t>
              </a:r>
              <a:endParaRPr lang="en-US" sz="1050" dirty="0"/>
            </a:p>
          </p:txBody>
        </p:sp>
      </p:grpSp>
      <p:grpSp>
        <p:nvGrpSpPr>
          <p:cNvPr id="28" name="Group 58"/>
          <p:cNvGrpSpPr>
            <a:grpSpLocks/>
          </p:cNvGrpSpPr>
          <p:nvPr/>
        </p:nvGrpSpPr>
        <p:grpSpPr bwMode="auto">
          <a:xfrm>
            <a:off x="6623213" y="4996675"/>
            <a:ext cx="2036763" cy="1047750"/>
            <a:chOff x="4800600" y="3886200"/>
            <a:chExt cx="2036763" cy="1047750"/>
          </a:xfrm>
        </p:grpSpPr>
        <p:pic>
          <p:nvPicPr>
            <p:cNvPr id="29" name="Picture 28" descr="Paul N. Wageman"/>
            <p:cNvPicPr/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0600" y="38862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 Box 60"/>
            <p:cNvSpPr txBox="1">
              <a:spLocks noChangeArrowheads="1"/>
            </p:cNvSpPr>
            <p:nvPr/>
          </p:nvSpPr>
          <p:spPr bwMode="auto">
            <a:xfrm>
              <a:off x="5562600" y="3886200"/>
              <a:ext cx="1274763" cy="10080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Paul N. Wageman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Plano</a:t>
              </a:r>
              <a:endParaRPr lang="en-US" sz="1050" dirty="0"/>
            </a:p>
          </p:txBody>
        </p:sp>
      </p:grpSp>
      <p:grpSp>
        <p:nvGrpSpPr>
          <p:cNvPr id="31" name="Group 62"/>
          <p:cNvGrpSpPr>
            <a:grpSpLocks/>
          </p:cNvGrpSpPr>
          <p:nvPr/>
        </p:nvGrpSpPr>
        <p:grpSpPr bwMode="auto">
          <a:xfrm>
            <a:off x="4570412" y="840806"/>
            <a:ext cx="2115272" cy="1374775"/>
            <a:chOff x="4800600" y="1143000"/>
            <a:chExt cx="2228850" cy="1374775"/>
          </a:xfrm>
        </p:grpSpPr>
        <p:pic>
          <p:nvPicPr>
            <p:cNvPr id="32" name="Picture 31" descr="Photo of Gary Slagel"/>
            <p:cNvPicPr/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00600" y="1143000"/>
              <a:ext cx="762000" cy="1047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466850" cy="13747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Gary </a:t>
              </a:r>
              <a:r>
                <a:rPr lang="en-US" sz="1050" b="1" dirty="0" err="1">
                  <a:latin typeface="Times New Roman" pitchFamily="18" charset="0"/>
                </a:rPr>
                <a:t>Slagel</a:t>
              </a: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i="1" dirty="0">
                  <a:latin typeface="Times New Roman" pitchFamily="18" charset="0"/>
                </a:rPr>
                <a:t>Secretary</a:t>
              </a:r>
            </a:p>
            <a:p>
              <a:pPr eaLnBrk="1" hangingPunct="1">
                <a:spcBef>
                  <a:spcPts val="600"/>
                </a:spcBef>
                <a:defRPr/>
              </a:pPr>
              <a:r>
                <a:rPr lang="en-US" sz="1050" dirty="0">
                  <a:latin typeface="Times New Roman" pitchFamily="18" charset="0"/>
                </a:rPr>
                <a:t>Cities of Richardson and Highland Park; Towns of Addison and University Park</a:t>
              </a:r>
              <a:endParaRPr lang="en-US" sz="1050" dirty="0"/>
            </a:p>
          </p:txBody>
        </p:sp>
      </p:grpSp>
      <p:grpSp>
        <p:nvGrpSpPr>
          <p:cNvPr id="34" name="Group 54"/>
          <p:cNvGrpSpPr>
            <a:grpSpLocks/>
          </p:cNvGrpSpPr>
          <p:nvPr/>
        </p:nvGrpSpPr>
        <p:grpSpPr bwMode="auto">
          <a:xfrm>
            <a:off x="6685684" y="2203963"/>
            <a:ext cx="2036762" cy="1074737"/>
            <a:chOff x="2514600" y="5257800"/>
            <a:chExt cx="2036763" cy="1074738"/>
          </a:xfrm>
        </p:grpSpPr>
        <p:pic>
          <p:nvPicPr>
            <p:cNvPr id="35" name="Picture 34" descr="Photo of Mark C. Enoch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14600" y="5257800"/>
              <a:ext cx="762000" cy="10747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Text Box 62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1274763" cy="10080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Mark C. Enoch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Cities of Garland, Glenn Heights and Rowlett</a:t>
              </a:r>
              <a:endParaRPr lang="en-US" sz="1400" dirty="0"/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2500150" y="3548792"/>
            <a:ext cx="2040227" cy="1179513"/>
            <a:chOff x="4800600" y="5257800"/>
            <a:chExt cx="2209800" cy="1179513"/>
          </a:xfrm>
        </p:grpSpPr>
        <p:pic>
          <p:nvPicPr>
            <p:cNvPr id="38" name="Picture 37" descr="Timothy A. Hayden"/>
            <p:cNvPicPr/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00600" y="5257800"/>
              <a:ext cx="750455" cy="10639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Text Box 63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1447800" cy="11795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Timothy A. Hayden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Cities of Carrollton </a:t>
              </a: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and Irving</a:t>
              </a:r>
              <a:endParaRPr lang="en-US" sz="1400" dirty="0"/>
            </a:p>
          </p:txBody>
        </p:sp>
      </p:grpSp>
      <p:grpSp>
        <p:nvGrpSpPr>
          <p:cNvPr id="40" name="Group 61"/>
          <p:cNvGrpSpPr>
            <a:grpSpLocks/>
          </p:cNvGrpSpPr>
          <p:nvPr/>
        </p:nvGrpSpPr>
        <p:grpSpPr bwMode="auto">
          <a:xfrm>
            <a:off x="457200" y="827817"/>
            <a:ext cx="2057400" cy="1371600"/>
            <a:chOff x="457200" y="1143000"/>
            <a:chExt cx="2057400" cy="1371600"/>
          </a:xfrm>
        </p:grpSpPr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1295400" y="1143000"/>
              <a:ext cx="1219200" cy="1371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err="1">
                  <a:latin typeface="Times New Roman" pitchFamily="18" charset="0"/>
                  <a:cs typeface="Times New Roman" pitchFamily="18" charset="0"/>
                </a:rPr>
                <a:t>LaFayette</a:t>
              </a:r>
              <a:r>
                <a:rPr lang="en-US" sz="1050" b="1" dirty="0">
                  <a:latin typeface="Times New Roman" pitchFamily="18" charset="0"/>
                  <a:cs typeface="Times New Roman" pitchFamily="18" charset="0"/>
                </a:rPr>
                <a:t> “Faye” Moses Wilkins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i="1" dirty="0">
                  <a:latin typeface="Times New Roman" pitchFamily="18" charset="0"/>
                  <a:cs typeface="Times New Roman" pitchFamily="18" charset="0"/>
                </a:rPr>
                <a:t>Chair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Cities of Farmers Branch and Plano</a:t>
              </a:r>
              <a:endParaRPr lang="en-US" sz="1400" dirty="0"/>
            </a:p>
          </p:txBody>
        </p:sp>
        <p:pic>
          <p:nvPicPr>
            <p:cNvPr id="42" name="Picture 41" descr="w160_FayeMosesWilkins2015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7200" y="1143000"/>
              <a:ext cx="838200" cy="10017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3" name="Group 42"/>
          <p:cNvGrpSpPr/>
          <p:nvPr/>
        </p:nvGrpSpPr>
        <p:grpSpPr bwMode="auto">
          <a:xfrm>
            <a:off x="4613343" y="3541464"/>
            <a:ext cx="1828800" cy="1077303"/>
            <a:chOff x="31750" y="-1"/>
            <a:chExt cx="1797050" cy="1008064"/>
          </a:xfrm>
        </p:grpSpPr>
        <p:pic>
          <p:nvPicPr>
            <p:cNvPr id="44" name="Picture 43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50" y="-1"/>
              <a:ext cx="723812" cy="997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762000" y="0"/>
              <a:ext cx="1066800" cy="10080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Jonathan R. Kelly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05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City of Garland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46" name="Picture 45" descr="Photo of Jerry Christian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81297" y="753494"/>
            <a:ext cx="762000" cy="106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6623213" y="3508887"/>
            <a:ext cx="2044459" cy="1098691"/>
            <a:chOff x="2448166" y="2474695"/>
            <a:chExt cx="2044459" cy="1098691"/>
          </a:xfrm>
        </p:grpSpPr>
        <p:pic>
          <p:nvPicPr>
            <p:cNvPr id="48" name="Picture 47"/>
            <p:cNvPicPr/>
            <p:nvPr/>
          </p:nvPicPr>
          <p:blipFill>
            <a:blip r:embed="rId18"/>
            <a:stretch>
              <a:fillRect/>
            </a:stretch>
          </p:blipFill>
          <p:spPr bwMode="auto">
            <a:xfrm>
              <a:off x="2448166" y="2474695"/>
              <a:ext cx="809306" cy="10986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3276600" y="2514600"/>
              <a:ext cx="1216025" cy="8651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en-US" sz="1050" b="1" dirty="0">
                  <a:latin typeface="Times New Roman" pitchFamily="18" charset="0"/>
                </a:rPr>
                <a:t>Patrick Kennedy</a:t>
              </a:r>
            </a:p>
            <a:p>
              <a:pPr eaLnBrk="1" hangingPunct="1">
                <a:defRPr/>
              </a:pPr>
              <a:endParaRPr lang="en-US" sz="1050" b="1" dirty="0">
                <a:latin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sz="1050" dirty="0">
                  <a:latin typeface="Times New Roman" pitchFamily="18" charset="0"/>
                </a:rPr>
                <a:t>City of Dallas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757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4754" y="544837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Why Is The Board Important?</a:t>
            </a:r>
            <a:br>
              <a:rPr lang="en-US" sz="3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sz="3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2660" y="1507724"/>
            <a:ext cx="79255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Board is the governing body of DART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sets overall Agency policies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provides guidance in setting the Agency’s strategic goals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oversees the operation and control of DART properties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It hires the President/Executive Director, Director of Board Support, Internal Auditor and General Counsel and determines their compensation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Board members serve as representatives of our customers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57545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Difference Between the Role of the Board and the President/Executive Director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Board sets the overall Agency policies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President/Executive Director implements the policies set by the Board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President/Executive Director is also responsible for the day-to-day operation of DART</a:t>
            </a:r>
          </a:p>
        </p:txBody>
      </p:sp>
    </p:spTree>
    <p:extLst>
      <p:ext uri="{BB962C8B-B14F-4D97-AF65-F5344CB8AC3E}">
        <p14:creationId xmlns:p14="http://schemas.microsoft.com/office/powerpoint/2010/main" val="2375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4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0601448">
            <a:off x="70851" y="1270531"/>
            <a:ext cx="3278812" cy="29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DART </a:t>
            </a:r>
            <a:b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Service Area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052" y="308017"/>
            <a:ext cx="4824521" cy="6210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309362"/>
            <a:ext cx="33604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Board members are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 appointed by DART’s 13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Member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City representation is based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 on population Board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 members are appointed for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    two-year terms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796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Committee Meeting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83" y="1143000"/>
            <a:ext cx="6061463" cy="47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Board Portal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219200"/>
            <a:ext cx="5545857" cy="5152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Volunteer Hours/Month:</a:t>
            </a:r>
          </a:p>
          <a:p>
            <a:endParaRPr lang="en-US" sz="1600" dirty="0"/>
          </a:p>
          <a:p>
            <a:r>
              <a:rPr lang="en-US" sz="1600" dirty="0"/>
              <a:t>Appx. 40 hrs – Board Members</a:t>
            </a:r>
          </a:p>
          <a:p>
            <a:endParaRPr lang="en-US" sz="1600" dirty="0"/>
          </a:p>
          <a:p>
            <a:r>
              <a:rPr lang="en-US" sz="1600" dirty="0"/>
              <a:t>Appx. 80 hrs – Board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6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664</Words>
  <Application>Microsoft Office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Courier New</vt:lpstr>
      <vt:lpstr>Times New Roman</vt:lpstr>
      <vt:lpstr>Office Theme</vt:lpstr>
      <vt:lpstr>PowerPoint Presentation</vt:lpstr>
      <vt:lpstr> Agenda </vt:lpstr>
      <vt:lpstr>PowerPoint Presentation</vt:lpstr>
      <vt:lpstr> DART Board of Directors </vt:lpstr>
      <vt:lpstr>PowerPoint Presentation</vt:lpstr>
      <vt:lpstr> Difference Between the Role of the Board and the President/Executive Director</vt:lpstr>
      <vt:lpstr>PowerPoint Presentation</vt:lpstr>
      <vt:lpstr>Committee Meeting Structure</vt:lpstr>
      <vt:lpstr>PowerPoint Presentation</vt:lpstr>
      <vt:lpstr>PowerPoint Presentation</vt:lpstr>
      <vt:lpstr>PowerPoint Presentation</vt:lpstr>
      <vt:lpstr>Office of Board Support Staff  </vt:lpstr>
      <vt:lpstr>PowerPoint Presentation</vt:lpstr>
      <vt:lpstr>Office of Board Support Staff (Board Support Specialist)</vt:lpstr>
      <vt:lpstr>PowerPoint Presentation</vt:lpstr>
      <vt:lpstr>Office of Board Support Staff (Board Support Analyst)</vt:lpstr>
      <vt:lpstr>PowerPoint Presentation</vt:lpstr>
      <vt:lpstr>PowerPoint Presentation</vt:lpstr>
    </vt:vector>
  </TitlesOfParts>
  <Company>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Laneshia Hawkins</cp:lastModifiedBy>
  <cp:revision>22</cp:revision>
  <dcterms:created xsi:type="dcterms:W3CDTF">2016-05-02T14:52:07Z</dcterms:created>
  <dcterms:modified xsi:type="dcterms:W3CDTF">2017-06-16T21:01:48Z</dcterms:modified>
</cp:coreProperties>
</file>