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2" r:id="rId4"/>
    <p:sldId id="259" r:id="rId5"/>
    <p:sldId id="263" r:id="rId6"/>
    <p:sldId id="261" r:id="rId7"/>
    <p:sldId id="310" r:id="rId8"/>
    <p:sldId id="279" r:id="rId9"/>
    <p:sldId id="312" r:id="rId10"/>
    <p:sldId id="283" r:id="rId11"/>
    <p:sldId id="307" r:id="rId12"/>
    <p:sldId id="288" r:id="rId13"/>
    <p:sldId id="291" r:id="rId14"/>
    <p:sldId id="292" r:id="rId15"/>
    <p:sldId id="306" r:id="rId16"/>
    <p:sldId id="294" r:id="rId17"/>
    <p:sldId id="260" r:id="rId18"/>
    <p:sldId id="309" r:id="rId19"/>
    <p:sldId id="296" r:id="rId20"/>
    <p:sldId id="281" r:id="rId21"/>
    <p:sldId id="299" r:id="rId22"/>
    <p:sldId id="300" r:id="rId23"/>
    <p:sldId id="301" r:id="rId24"/>
    <p:sldId id="302" r:id="rId25"/>
    <p:sldId id="284" r:id="rId26"/>
    <p:sldId id="289" r:id="rId27"/>
    <p:sldId id="290" r:id="rId28"/>
    <p:sldId id="287" r:id="rId29"/>
    <p:sldId id="285" r:id="rId30"/>
    <p:sldId id="273" r:id="rId31"/>
    <p:sldId id="274" r:id="rId32"/>
    <p:sldId id="266" r:id="rId3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9" d="100"/>
          <a:sy n="109" d="100"/>
        </p:scale>
        <p:origin x="1674" y="10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4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0CAC54-80F4-DE4F-B012-57C17DC68DF2}" type="datetimeFigureOut">
              <a:rPr lang="en-US" smtClean="0"/>
              <a:t>6/15/2017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ED4D5B-23F1-BD40-BD6C-833411D6B2CA}" type="slidenum">
              <a:rPr lang="en-US" smtClean="0"/>
              <a:t>‹#›</a:t>
            </a:fld>
            <a:endParaRPr lang="en-US" dirty="0"/>
          </a:p>
        </p:txBody>
      </p:sp>
    </p:spTree>
    <p:extLst>
      <p:ext uri="{BB962C8B-B14F-4D97-AF65-F5344CB8AC3E}">
        <p14:creationId xmlns:p14="http://schemas.microsoft.com/office/powerpoint/2010/main" val="3536753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0CAC54-80F4-DE4F-B012-57C17DC68DF2}" type="datetimeFigureOut">
              <a:rPr lang="en-US" smtClean="0"/>
              <a:t>6/15/2017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ED4D5B-23F1-BD40-BD6C-833411D6B2CA}" type="slidenum">
              <a:rPr lang="en-US" smtClean="0"/>
              <a:t>‹#›</a:t>
            </a:fld>
            <a:endParaRPr lang="en-US" dirty="0"/>
          </a:p>
        </p:txBody>
      </p:sp>
    </p:spTree>
    <p:extLst>
      <p:ext uri="{BB962C8B-B14F-4D97-AF65-F5344CB8AC3E}">
        <p14:creationId xmlns:p14="http://schemas.microsoft.com/office/powerpoint/2010/main" val="3896828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0CAC54-80F4-DE4F-B012-57C17DC68DF2}" type="datetimeFigureOut">
              <a:rPr lang="en-US" smtClean="0"/>
              <a:t>6/15/2017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ED4D5B-23F1-BD40-BD6C-833411D6B2CA}" type="slidenum">
              <a:rPr lang="en-US" smtClean="0"/>
              <a:t>‹#›</a:t>
            </a:fld>
            <a:endParaRPr lang="en-US" dirty="0"/>
          </a:p>
        </p:txBody>
      </p:sp>
    </p:spTree>
    <p:extLst>
      <p:ext uri="{BB962C8B-B14F-4D97-AF65-F5344CB8AC3E}">
        <p14:creationId xmlns:p14="http://schemas.microsoft.com/office/powerpoint/2010/main" val="1545233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0CAC54-80F4-DE4F-B012-57C17DC68DF2}" type="datetimeFigureOut">
              <a:rPr lang="en-US" smtClean="0"/>
              <a:t>6/15/2017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ED4D5B-23F1-BD40-BD6C-833411D6B2CA}" type="slidenum">
              <a:rPr lang="en-US" smtClean="0"/>
              <a:t>‹#›</a:t>
            </a:fld>
            <a:endParaRPr lang="en-US" dirty="0"/>
          </a:p>
        </p:txBody>
      </p:sp>
    </p:spTree>
    <p:extLst>
      <p:ext uri="{BB962C8B-B14F-4D97-AF65-F5344CB8AC3E}">
        <p14:creationId xmlns:p14="http://schemas.microsoft.com/office/powerpoint/2010/main" val="486974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0CAC54-80F4-DE4F-B012-57C17DC68DF2}" type="datetimeFigureOut">
              <a:rPr lang="en-US" smtClean="0"/>
              <a:t>6/15/2017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ED4D5B-23F1-BD40-BD6C-833411D6B2CA}" type="slidenum">
              <a:rPr lang="en-US" smtClean="0"/>
              <a:t>‹#›</a:t>
            </a:fld>
            <a:endParaRPr lang="en-US" dirty="0"/>
          </a:p>
        </p:txBody>
      </p:sp>
    </p:spTree>
    <p:extLst>
      <p:ext uri="{BB962C8B-B14F-4D97-AF65-F5344CB8AC3E}">
        <p14:creationId xmlns:p14="http://schemas.microsoft.com/office/powerpoint/2010/main" val="1940360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0CAC54-80F4-DE4F-B012-57C17DC68DF2}" type="datetimeFigureOut">
              <a:rPr lang="en-US" smtClean="0"/>
              <a:t>6/15/2017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ED4D5B-23F1-BD40-BD6C-833411D6B2CA}" type="slidenum">
              <a:rPr lang="en-US" smtClean="0"/>
              <a:t>‹#›</a:t>
            </a:fld>
            <a:endParaRPr lang="en-US" dirty="0"/>
          </a:p>
        </p:txBody>
      </p:sp>
    </p:spTree>
    <p:extLst>
      <p:ext uri="{BB962C8B-B14F-4D97-AF65-F5344CB8AC3E}">
        <p14:creationId xmlns:p14="http://schemas.microsoft.com/office/powerpoint/2010/main" val="2160629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0CAC54-80F4-DE4F-B012-57C17DC68DF2}" type="datetimeFigureOut">
              <a:rPr lang="en-US" smtClean="0"/>
              <a:t>6/15/2017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5ED4D5B-23F1-BD40-BD6C-833411D6B2CA}" type="slidenum">
              <a:rPr lang="en-US" smtClean="0"/>
              <a:t>‹#›</a:t>
            </a:fld>
            <a:endParaRPr lang="en-US" dirty="0"/>
          </a:p>
        </p:txBody>
      </p:sp>
    </p:spTree>
    <p:extLst>
      <p:ext uri="{BB962C8B-B14F-4D97-AF65-F5344CB8AC3E}">
        <p14:creationId xmlns:p14="http://schemas.microsoft.com/office/powerpoint/2010/main" val="2585062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0CAC54-80F4-DE4F-B012-57C17DC68DF2}" type="datetimeFigureOut">
              <a:rPr lang="en-US" smtClean="0"/>
              <a:t>6/15/2017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5ED4D5B-23F1-BD40-BD6C-833411D6B2CA}" type="slidenum">
              <a:rPr lang="en-US" smtClean="0"/>
              <a:t>‹#›</a:t>
            </a:fld>
            <a:endParaRPr lang="en-US" dirty="0"/>
          </a:p>
        </p:txBody>
      </p:sp>
    </p:spTree>
    <p:extLst>
      <p:ext uri="{BB962C8B-B14F-4D97-AF65-F5344CB8AC3E}">
        <p14:creationId xmlns:p14="http://schemas.microsoft.com/office/powerpoint/2010/main" val="1085210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0CAC54-80F4-DE4F-B012-57C17DC68DF2}" type="datetimeFigureOut">
              <a:rPr lang="en-US" smtClean="0"/>
              <a:t>6/15/2017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5ED4D5B-23F1-BD40-BD6C-833411D6B2CA}" type="slidenum">
              <a:rPr lang="en-US" smtClean="0"/>
              <a:t>‹#›</a:t>
            </a:fld>
            <a:endParaRPr lang="en-US" dirty="0"/>
          </a:p>
        </p:txBody>
      </p:sp>
    </p:spTree>
    <p:extLst>
      <p:ext uri="{BB962C8B-B14F-4D97-AF65-F5344CB8AC3E}">
        <p14:creationId xmlns:p14="http://schemas.microsoft.com/office/powerpoint/2010/main" val="1926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0CAC54-80F4-DE4F-B012-57C17DC68DF2}" type="datetimeFigureOut">
              <a:rPr lang="en-US" smtClean="0"/>
              <a:t>6/15/2017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ED4D5B-23F1-BD40-BD6C-833411D6B2CA}" type="slidenum">
              <a:rPr lang="en-US" smtClean="0"/>
              <a:t>‹#›</a:t>
            </a:fld>
            <a:endParaRPr lang="en-US" dirty="0"/>
          </a:p>
        </p:txBody>
      </p:sp>
    </p:spTree>
    <p:extLst>
      <p:ext uri="{BB962C8B-B14F-4D97-AF65-F5344CB8AC3E}">
        <p14:creationId xmlns:p14="http://schemas.microsoft.com/office/powerpoint/2010/main" val="2251748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0CAC54-80F4-DE4F-B012-57C17DC68DF2}" type="datetimeFigureOut">
              <a:rPr lang="en-US" smtClean="0"/>
              <a:t>6/15/2017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ED4D5B-23F1-BD40-BD6C-833411D6B2CA}" type="slidenum">
              <a:rPr lang="en-US" smtClean="0"/>
              <a:t>‹#›</a:t>
            </a:fld>
            <a:endParaRPr lang="en-US" dirty="0"/>
          </a:p>
        </p:txBody>
      </p:sp>
    </p:spTree>
    <p:extLst>
      <p:ext uri="{BB962C8B-B14F-4D97-AF65-F5344CB8AC3E}">
        <p14:creationId xmlns:p14="http://schemas.microsoft.com/office/powerpoint/2010/main" val="2127887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0CAC54-80F4-DE4F-B012-57C17DC68DF2}" type="datetimeFigureOut">
              <a:rPr lang="en-US" smtClean="0"/>
              <a:t>6/15/2017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D4D5B-23F1-BD40-BD6C-833411D6B2CA}" type="slidenum">
              <a:rPr lang="en-US" smtClean="0"/>
              <a:t>‹#›</a:t>
            </a:fld>
            <a:endParaRPr lang="en-US" dirty="0"/>
          </a:p>
        </p:txBody>
      </p:sp>
    </p:spTree>
    <p:extLst>
      <p:ext uri="{BB962C8B-B14F-4D97-AF65-F5344CB8AC3E}">
        <p14:creationId xmlns:p14="http://schemas.microsoft.com/office/powerpoint/2010/main" val="2818634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rx8mTz4EfaqKM&amp;tbnid=7NppbukbliX7iM:&amp;ved=0CAUQjRw&amp;url=http://www.sasaki.com/project/107/dallas-area-rapid-transit-mall/&amp;ei=sbf_UbPOLIjh2AW-ooGoAQ&amp;bvm=bv.50165853,d.aWM&amp;psig=AFQjCNFYBRn0BhHmsXK4-kQxlFQsfjN1Ug&amp;ust=1375799566910192" TargetMode="External"/><Relationship Id="rId2" Type="http://schemas.openxmlformats.org/officeDocument/2006/relationships/image" Target="../media/image2.jpg"/><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2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2.emf"/><Relationship Id="rId1" Type="http://schemas.openxmlformats.org/officeDocument/2006/relationships/slideLayout" Target="../slideLayouts/slideLayout4.xml"/><Relationship Id="rId4" Type="http://schemas.openxmlformats.org/officeDocument/2006/relationships/image" Target="../media/image53.emf"/></Relationships>
</file>

<file path=ppt/slides/_rels/slide3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g"/><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ctrTitle"/>
          </p:nvPr>
        </p:nvSpPr>
        <p:spPr>
          <a:xfrm>
            <a:off x="685800" y="941388"/>
            <a:ext cx="7772400" cy="1774825"/>
          </a:xfrm>
        </p:spPr>
        <p:txBody>
          <a:bodyPr>
            <a:normAutofit/>
          </a:bodyPr>
          <a:lstStyle/>
          <a:p>
            <a:r>
              <a:rPr lang="en-US" b="1" dirty="0">
                <a:solidFill>
                  <a:srgbClr val="002060"/>
                </a:solidFill>
              </a:rPr>
              <a:t>2017 Max Program</a:t>
            </a:r>
          </a:p>
        </p:txBody>
      </p:sp>
      <p:sp>
        <p:nvSpPr>
          <p:cNvPr id="8" name="Subtitle 2"/>
          <p:cNvSpPr>
            <a:spLocks noGrp="1"/>
          </p:cNvSpPr>
          <p:nvPr>
            <p:ph type="subTitle" idx="1"/>
          </p:nvPr>
        </p:nvSpPr>
        <p:spPr>
          <a:xfrm>
            <a:off x="1371600" y="3178175"/>
            <a:ext cx="6858000" cy="2460625"/>
          </a:xfrm>
        </p:spPr>
        <p:txBody>
          <a:bodyPr>
            <a:normAutofit lnSpcReduction="10000"/>
          </a:bodyPr>
          <a:lstStyle/>
          <a:p>
            <a:r>
              <a:rPr lang="en-US" sz="4700" b="1" dirty="0">
                <a:solidFill>
                  <a:srgbClr val="002060"/>
                </a:solidFill>
                <a:latin typeface="Calibri (Headings)"/>
              </a:rPr>
              <a:t>System Overview</a:t>
            </a:r>
          </a:p>
          <a:p>
            <a:endParaRPr lang="en-US" dirty="0">
              <a:solidFill>
                <a:srgbClr val="002060"/>
              </a:solidFill>
            </a:endParaRPr>
          </a:p>
          <a:p>
            <a:r>
              <a:rPr lang="en-US" sz="2000" b="1" dirty="0">
                <a:solidFill>
                  <a:srgbClr val="002060"/>
                </a:solidFill>
              </a:rPr>
              <a:t>Timothy H. McKay, P.E.</a:t>
            </a:r>
          </a:p>
          <a:p>
            <a:r>
              <a:rPr lang="en-US" sz="2000" b="1" dirty="0">
                <a:solidFill>
                  <a:srgbClr val="002060"/>
                </a:solidFill>
              </a:rPr>
              <a:t>Executive Vice President, Growth/Regional Development</a:t>
            </a:r>
          </a:p>
          <a:p>
            <a:r>
              <a:rPr lang="en-US" sz="2000" b="1" dirty="0">
                <a:solidFill>
                  <a:srgbClr val="002060"/>
                </a:solidFill>
              </a:rPr>
              <a:t>June 2017</a:t>
            </a:r>
          </a:p>
          <a:p>
            <a:endParaRPr lang="en-US" dirty="0"/>
          </a:p>
        </p:txBody>
      </p:sp>
    </p:spTree>
    <p:extLst>
      <p:ext uri="{BB962C8B-B14F-4D97-AF65-F5344CB8AC3E}">
        <p14:creationId xmlns:p14="http://schemas.microsoft.com/office/powerpoint/2010/main" val="17975393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46900"/>
          </a:xfrm>
          <a:prstGeom prst="rect">
            <a:avLst/>
          </a:prstGeom>
        </p:spPr>
      </p:pic>
      <p:sp>
        <p:nvSpPr>
          <p:cNvPr id="2" name="Title 1"/>
          <p:cNvSpPr>
            <a:spLocks noGrp="1"/>
          </p:cNvSpPr>
          <p:nvPr>
            <p:ph type="title"/>
          </p:nvPr>
        </p:nvSpPr>
        <p:spPr>
          <a:xfrm>
            <a:off x="457200" y="274638"/>
            <a:ext cx="8229600" cy="1199055"/>
          </a:xfrm>
        </p:spPr>
        <p:txBody>
          <a:bodyPr>
            <a:noAutofit/>
          </a:bodyPr>
          <a:lstStyle/>
          <a:p>
            <a:r>
              <a:rPr lang="en-US" b="1" dirty="0">
                <a:solidFill>
                  <a:srgbClr val="002060"/>
                </a:solidFill>
                <a:latin typeface="Calibri (Headings)"/>
              </a:rPr>
              <a:t>Trinity Railway Express</a:t>
            </a:r>
            <a:endParaRPr lang="en-US" dirty="0"/>
          </a:p>
        </p:txBody>
      </p:sp>
      <p:sp>
        <p:nvSpPr>
          <p:cNvPr id="3" name="Content Placeholder 2"/>
          <p:cNvSpPr>
            <a:spLocks noGrp="1"/>
          </p:cNvSpPr>
          <p:nvPr>
            <p:ph sz="half" idx="1"/>
          </p:nvPr>
        </p:nvSpPr>
        <p:spPr>
          <a:xfrm>
            <a:off x="457200" y="1597982"/>
            <a:ext cx="4816136" cy="4993318"/>
          </a:xfrm>
        </p:spPr>
        <p:txBody>
          <a:bodyPr>
            <a:normAutofit/>
          </a:bodyPr>
          <a:lstStyle/>
          <a:p>
            <a:pPr>
              <a:spcBef>
                <a:spcPts val="0"/>
              </a:spcBef>
              <a:buFont typeface="Wingdings" panose="05000000000000000000" pitchFamily="2" charset="2"/>
              <a:buChar char="§"/>
            </a:pPr>
            <a:r>
              <a:rPr lang="en-US" sz="2300" dirty="0">
                <a:solidFill>
                  <a:srgbClr val="002060"/>
                </a:solidFill>
              </a:rPr>
              <a:t>33.8 mile corridor between Dallas and Fort Worth</a:t>
            </a:r>
          </a:p>
          <a:p>
            <a:pPr marL="0" indent="0">
              <a:spcBef>
                <a:spcPts val="0"/>
              </a:spcBef>
              <a:buNone/>
            </a:pPr>
            <a:endParaRPr lang="en-US" sz="900" dirty="0">
              <a:solidFill>
                <a:srgbClr val="002060"/>
              </a:solidFill>
            </a:endParaRPr>
          </a:p>
          <a:p>
            <a:pPr lvl="1">
              <a:spcBef>
                <a:spcPts val="0"/>
              </a:spcBef>
              <a:buFont typeface="Wingdings" panose="05000000000000000000" pitchFamily="2" charset="2"/>
              <a:buChar char="Ø"/>
            </a:pPr>
            <a:r>
              <a:rPr lang="en-US" sz="2000" dirty="0">
                <a:solidFill>
                  <a:srgbClr val="002060"/>
                </a:solidFill>
              </a:rPr>
              <a:t>68 trains Monday through Thursday</a:t>
            </a:r>
          </a:p>
          <a:p>
            <a:pPr lvl="1">
              <a:spcBef>
                <a:spcPts val="0"/>
              </a:spcBef>
              <a:buFont typeface="Wingdings" panose="05000000000000000000" pitchFamily="2" charset="2"/>
              <a:buChar char="Ø"/>
            </a:pPr>
            <a:r>
              <a:rPr lang="en-US" sz="2000" dirty="0">
                <a:solidFill>
                  <a:srgbClr val="002060"/>
                </a:solidFill>
              </a:rPr>
              <a:t>70 trains on Friday</a:t>
            </a:r>
          </a:p>
          <a:p>
            <a:pPr lvl="1">
              <a:spcBef>
                <a:spcPts val="0"/>
              </a:spcBef>
              <a:buFont typeface="Wingdings" panose="05000000000000000000" pitchFamily="2" charset="2"/>
              <a:buChar char="Ø"/>
            </a:pPr>
            <a:r>
              <a:rPr lang="en-US" sz="2000" dirty="0">
                <a:solidFill>
                  <a:srgbClr val="002060"/>
                </a:solidFill>
              </a:rPr>
              <a:t>42 trains on Saturday</a:t>
            </a:r>
          </a:p>
          <a:p>
            <a:pPr lvl="1">
              <a:spcBef>
                <a:spcPts val="0"/>
              </a:spcBef>
              <a:buFont typeface="Wingdings" panose="05000000000000000000" pitchFamily="2" charset="2"/>
              <a:buChar char="Ø"/>
            </a:pPr>
            <a:r>
              <a:rPr lang="en-US" sz="2000" dirty="0">
                <a:solidFill>
                  <a:srgbClr val="002060"/>
                </a:solidFill>
              </a:rPr>
              <a:t>No Sunday service</a:t>
            </a:r>
          </a:p>
          <a:p>
            <a:pPr marL="457200" lvl="1" indent="0">
              <a:spcBef>
                <a:spcPts val="0"/>
              </a:spcBef>
              <a:buNone/>
            </a:pPr>
            <a:endParaRPr lang="en-US" sz="900" dirty="0">
              <a:solidFill>
                <a:srgbClr val="002060"/>
              </a:solidFill>
            </a:endParaRPr>
          </a:p>
          <a:p>
            <a:pPr marL="400050">
              <a:spcBef>
                <a:spcPts val="0"/>
              </a:spcBef>
              <a:buFont typeface="Wingdings" panose="05000000000000000000" pitchFamily="2" charset="2"/>
              <a:buChar char="§"/>
            </a:pPr>
            <a:r>
              <a:rPr lang="en-US" sz="2300" dirty="0">
                <a:solidFill>
                  <a:srgbClr val="002060"/>
                </a:solidFill>
              </a:rPr>
              <a:t>Number of stations: 10</a:t>
            </a:r>
          </a:p>
          <a:p>
            <a:pPr marL="400050">
              <a:spcBef>
                <a:spcPts val="0"/>
              </a:spcBef>
              <a:buFont typeface="Wingdings" panose="05000000000000000000" pitchFamily="2" charset="2"/>
              <a:buChar char="§"/>
            </a:pPr>
            <a:r>
              <a:rPr lang="en-US" sz="2300" dirty="0">
                <a:solidFill>
                  <a:srgbClr val="002060"/>
                </a:solidFill>
              </a:rPr>
              <a:t>Parking: 3,230 spaces</a:t>
            </a:r>
          </a:p>
          <a:p>
            <a:pPr marL="400050">
              <a:spcBef>
                <a:spcPts val="0"/>
              </a:spcBef>
              <a:buFont typeface="Wingdings" panose="05000000000000000000" pitchFamily="2" charset="2"/>
              <a:buChar char="§"/>
            </a:pPr>
            <a:r>
              <a:rPr lang="en-US" sz="2300" dirty="0">
                <a:solidFill>
                  <a:srgbClr val="002060"/>
                </a:solidFill>
              </a:rPr>
              <a:t>Freight traffic</a:t>
            </a:r>
          </a:p>
          <a:p>
            <a:pPr marL="57150" indent="0">
              <a:spcBef>
                <a:spcPts val="0"/>
              </a:spcBef>
              <a:buNone/>
            </a:pPr>
            <a:endParaRPr lang="en-US" sz="900" dirty="0">
              <a:solidFill>
                <a:srgbClr val="002060"/>
              </a:solidFill>
            </a:endParaRPr>
          </a:p>
          <a:p>
            <a:pPr marL="857250" lvl="1" indent="-342900">
              <a:spcBef>
                <a:spcPts val="0"/>
              </a:spcBef>
              <a:buFont typeface="Wingdings" panose="05000000000000000000" pitchFamily="2" charset="2"/>
              <a:buChar char="Ø"/>
            </a:pPr>
            <a:r>
              <a:rPr lang="en-US" sz="2000" dirty="0" smtClean="0">
                <a:solidFill>
                  <a:srgbClr val="002060"/>
                </a:solidFill>
              </a:rPr>
              <a:t>Average </a:t>
            </a:r>
            <a:r>
              <a:rPr lang="en-US" sz="2000" dirty="0">
                <a:solidFill>
                  <a:srgbClr val="002060"/>
                </a:solidFill>
              </a:rPr>
              <a:t>22 freight moves per day</a:t>
            </a:r>
          </a:p>
          <a:p>
            <a:pPr lvl="1"/>
            <a:endParaRPr lang="en-US" sz="2200" dirty="0"/>
          </a:p>
          <a:p>
            <a:endParaRPr lang="en-US" sz="2400" dirty="0"/>
          </a:p>
        </p:txBody>
      </p:sp>
      <p:pic>
        <p:nvPicPr>
          <p:cNvPr id="6" name="Content Placeholder 4">
            <a:extLst>
              <a:ext uri="{FF2B5EF4-FFF2-40B4-BE49-F238E27FC236}">
                <a16:creationId xmlns:a16="http://schemas.microsoft.com/office/drawing/2014/main" id="{CA2459C8-815B-414F-9D74-7B3293A23ED3}"/>
              </a:ext>
            </a:extLst>
          </p:cNvPr>
          <p:cNvPicPr>
            <a:picLocks noGrp="1" noChangeAspect="1"/>
          </p:cNvPicPr>
          <p:nvPr>
            <p:ph idx="1"/>
          </p:nvPr>
        </p:nvPicPr>
        <p:blipFill>
          <a:blip r:embed="rId3"/>
          <a:stretch>
            <a:fillRect/>
          </a:stretch>
        </p:blipFill>
        <p:spPr>
          <a:xfrm>
            <a:off x="5202840" y="1396014"/>
            <a:ext cx="3407974" cy="4525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174701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a:extLst>
              <a:ext uri="{FF2B5EF4-FFF2-40B4-BE49-F238E27FC236}">
                <a16:creationId xmlns:a16="http://schemas.microsoft.com/office/drawing/2014/main" id="{AE1F5A90-1F5F-476A-B016-5DAEC3611C86}"/>
              </a:ext>
            </a:extLst>
          </p:cNvPr>
          <p:cNvSpPr>
            <a:spLocks noGrp="1"/>
          </p:cNvSpPr>
          <p:nvPr>
            <p:ph type="title"/>
          </p:nvPr>
        </p:nvSpPr>
        <p:spPr/>
        <p:txBody>
          <a:bodyPr/>
          <a:lstStyle/>
          <a:p>
            <a:r>
              <a:rPr lang="en-US" b="1" dirty="0">
                <a:solidFill>
                  <a:srgbClr val="002060"/>
                </a:solidFill>
              </a:rPr>
              <a:t>Regional Rail in North Texas</a:t>
            </a:r>
            <a:endParaRPr lang="en-US" dirty="0"/>
          </a:p>
        </p:txBody>
      </p:sp>
      <p:sp>
        <p:nvSpPr>
          <p:cNvPr id="5" name="Content Placeholder 4">
            <a:extLst>
              <a:ext uri="{FF2B5EF4-FFF2-40B4-BE49-F238E27FC236}">
                <a16:creationId xmlns:a16="http://schemas.microsoft.com/office/drawing/2014/main" id="{AC15662B-BDC3-4F6A-9B10-28BF6DCD7FD6}"/>
              </a:ext>
            </a:extLst>
          </p:cNvPr>
          <p:cNvSpPr>
            <a:spLocks noGrp="1"/>
          </p:cNvSpPr>
          <p:nvPr>
            <p:ph idx="1"/>
          </p:nvPr>
        </p:nvSpPr>
        <p:spPr/>
        <p:txBody>
          <a:bodyPr/>
          <a:lstStyle/>
          <a:p>
            <a:pPr>
              <a:buFont typeface="Wingdings" panose="05000000000000000000" pitchFamily="2" charset="2"/>
              <a:buChar char="§"/>
            </a:pPr>
            <a:r>
              <a:rPr lang="en-US" sz="2300" dirty="0">
                <a:solidFill>
                  <a:srgbClr val="002060"/>
                </a:solidFill>
              </a:rPr>
              <a:t>DART regional leadership: working the FWTA, Class 1 railroads and Amtrak</a:t>
            </a:r>
          </a:p>
          <a:p>
            <a:pPr>
              <a:buFont typeface="Wingdings" panose="05000000000000000000" pitchFamily="2" charset="2"/>
              <a:buChar char="§"/>
            </a:pPr>
            <a:r>
              <a:rPr lang="en-US" sz="2300" dirty="0">
                <a:solidFill>
                  <a:srgbClr val="002060"/>
                </a:solidFill>
              </a:rPr>
              <a:t>DART owns 250 miles of heavy rail corridor across North Texas</a:t>
            </a:r>
          </a:p>
          <a:p>
            <a:pPr>
              <a:buFont typeface="Wingdings" panose="05000000000000000000" pitchFamily="2" charset="2"/>
              <a:buChar char="§"/>
            </a:pPr>
            <a:r>
              <a:rPr lang="en-US" sz="2300" dirty="0">
                <a:solidFill>
                  <a:srgbClr val="002060"/>
                </a:solidFill>
              </a:rPr>
              <a:t>Shared Services</a:t>
            </a:r>
          </a:p>
          <a:p>
            <a:pPr marL="0" indent="0">
              <a:buNone/>
            </a:pPr>
            <a:endParaRPr lang="en-US" sz="900" dirty="0">
              <a:solidFill>
                <a:srgbClr val="002060"/>
              </a:solidFill>
            </a:endParaRPr>
          </a:p>
          <a:p>
            <a:pPr lvl="1">
              <a:buFont typeface="Wingdings" panose="05000000000000000000" pitchFamily="2" charset="2"/>
              <a:buChar char="Ø"/>
            </a:pPr>
            <a:r>
              <a:rPr lang="en-US" sz="2000" dirty="0">
                <a:solidFill>
                  <a:srgbClr val="002060"/>
                </a:solidFill>
              </a:rPr>
              <a:t>Facilities</a:t>
            </a:r>
          </a:p>
          <a:p>
            <a:pPr lvl="1">
              <a:buFont typeface="Wingdings" panose="05000000000000000000" pitchFamily="2" charset="2"/>
              <a:buChar char="Ø"/>
            </a:pPr>
            <a:r>
              <a:rPr lang="en-US" sz="2000" dirty="0">
                <a:solidFill>
                  <a:srgbClr val="002060"/>
                </a:solidFill>
              </a:rPr>
              <a:t>Personnel</a:t>
            </a:r>
          </a:p>
          <a:p>
            <a:pPr lvl="1">
              <a:buFont typeface="Wingdings" panose="05000000000000000000" pitchFamily="2" charset="2"/>
              <a:buChar char="Ø"/>
            </a:pPr>
            <a:r>
              <a:rPr lang="en-US" sz="2000" dirty="0">
                <a:solidFill>
                  <a:srgbClr val="002060"/>
                </a:solidFill>
              </a:rPr>
              <a:t>Overhead, insurance and other expenses</a:t>
            </a:r>
          </a:p>
          <a:p>
            <a:pPr lvl="1">
              <a:buFont typeface="Wingdings" panose="05000000000000000000" pitchFamily="2" charset="2"/>
              <a:buChar char="Ø"/>
            </a:pPr>
            <a:r>
              <a:rPr lang="en-US" sz="2000" dirty="0">
                <a:solidFill>
                  <a:srgbClr val="002060"/>
                </a:solidFill>
              </a:rPr>
              <a:t>Technology</a:t>
            </a:r>
          </a:p>
          <a:p>
            <a:pPr lvl="1">
              <a:buFont typeface="Wingdings" panose="05000000000000000000" pitchFamily="2" charset="2"/>
              <a:buChar char="Ø"/>
            </a:pPr>
            <a:r>
              <a:rPr lang="en-US" sz="2000" dirty="0">
                <a:solidFill>
                  <a:srgbClr val="002060"/>
                </a:solidFill>
              </a:rPr>
              <a:t>Positive Train Control implement</a:t>
            </a:r>
          </a:p>
          <a:p>
            <a:pPr marL="0" indent="0">
              <a:buNone/>
            </a:pPr>
            <a:endParaRPr lang="en-US" dirty="0"/>
          </a:p>
        </p:txBody>
      </p:sp>
      <p:pic>
        <p:nvPicPr>
          <p:cNvPr id="8" name="Picture 4" descr="3625599010_09f912b2e0">
            <a:extLst>
              <a:ext uri="{FF2B5EF4-FFF2-40B4-BE49-F238E27FC236}">
                <a16:creationId xmlns:a16="http://schemas.microsoft.com/office/drawing/2014/main" id="{800B78C9-A8DA-4C7B-A6D7-387063BCFF15}"/>
              </a:ext>
            </a:extLst>
          </p:cNvPr>
          <p:cNvPicPr>
            <a:picLocks noChangeAspect="1" noChangeArrowheads="1"/>
          </p:cNvPicPr>
          <p:nvPr/>
        </p:nvPicPr>
        <p:blipFill>
          <a:blip r:embed="rId3" cstate="print"/>
          <a:srcRect l="64211"/>
          <a:stretch>
            <a:fillRect/>
          </a:stretch>
        </p:blipFill>
        <p:spPr bwMode="auto">
          <a:xfrm>
            <a:off x="5791743" y="2774050"/>
            <a:ext cx="2560319" cy="32918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557848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897214"/>
          </a:xfrm>
        </p:spPr>
        <p:txBody>
          <a:bodyPr/>
          <a:lstStyle/>
          <a:p>
            <a:r>
              <a:rPr lang="en-US" b="1" dirty="0">
                <a:solidFill>
                  <a:srgbClr val="002060"/>
                </a:solidFill>
                <a:latin typeface="Calibri (Headings)"/>
              </a:rPr>
              <a:t>Upcoming Capital Projects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400" dirty="0">
                <a:solidFill>
                  <a:srgbClr val="002060"/>
                </a:solidFill>
              </a:rPr>
              <a:t>Red and Blue Line Platform Extensions</a:t>
            </a:r>
          </a:p>
          <a:p>
            <a:pPr>
              <a:buFont typeface="Wingdings" panose="05000000000000000000" pitchFamily="2" charset="2"/>
              <a:buChar char="§"/>
            </a:pPr>
            <a:r>
              <a:rPr lang="en-US" sz="2400" dirty="0">
                <a:solidFill>
                  <a:srgbClr val="002060"/>
                </a:solidFill>
              </a:rPr>
              <a:t>Dallas CBD Second Light Rail Alignment (D2)</a:t>
            </a:r>
          </a:p>
          <a:p>
            <a:pPr>
              <a:buFont typeface="Wingdings" panose="05000000000000000000" pitchFamily="2" charset="2"/>
              <a:buChar char="§"/>
            </a:pPr>
            <a:r>
              <a:rPr lang="en-US" sz="2400" dirty="0">
                <a:solidFill>
                  <a:srgbClr val="002060"/>
                </a:solidFill>
              </a:rPr>
              <a:t>Dallas Central Streetcar Link</a:t>
            </a:r>
          </a:p>
          <a:p>
            <a:pPr>
              <a:buFont typeface="Wingdings" panose="05000000000000000000" pitchFamily="2" charset="2"/>
              <a:buChar char="§"/>
            </a:pPr>
            <a:r>
              <a:rPr lang="en-US" sz="2400" dirty="0">
                <a:solidFill>
                  <a:srgbClr val="002060"/>
                </a:solidFill>
              </a:rPr>
              <a:t>Cotton Belt</a:t>
            </a:r>
          </a:p>
          <a:p>
            <a:pPr marL="114300" indent="0">
              <a:buNone/>
            </a:pPr>
            <a:endParaRPr lang="en-US" sz="2200" dirty="0">
              <a:solidFill>
                <a:srgbClr val="002060"/>
              </a:solidFill>
            </a:endParaRPr>
          </a:p>
          <a:p>
            <a:pPr marL="514350" lvl="1" indent="0">
              <a:buNone/>
            </a:pPr>
            <a:endParaRPr lang="en-US" sz="1800" dirty="0">
              <a:solidFill>
                <a:srgbClr val="002060"/>
              </a:solidFill>
            </a:endParaRPr>
          </a:p>
        </p:txBody>
      </p:sp>
      <p:pic>
        <p:nvPicPr>
          <p:cNvPr id="6" name="Picture 2" descr="C:\Users\jkline\Desktop\photo (11).JPG"/>
          <p:cNvPicPr>
            <a:picLocks noChangeAspect="1" noChangeArrowheads="1"/>
          </p:cNvPicPr>
          <p:nvPr/>
        </p:nvPicPr>
        <p:blipFill>
          <a:blip r:embed="rId3"/>
          <a:srcRect/>
          <a:stretch>
            <a:fillRect/>
          </a:stretch>
        </p:blipFill>
        <p:spPr bwMode="auto">
          <a:xfrm>
            <a:off x="3182521" y="2893759"/>
            <a:ext cx="5275679" cy="29675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869511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817315"/>
          </a:xfrm>
        </p:spPr>
        <p:txBody>
          <a:bodyPr>
            <a:noAutofit/>
          </a:bodyPr>
          <a:lstStyle/>
          <a:p>
            <a:r>
              <a:rPr lang="en-US" b="1" dirty="0">
                <a:solidFill>
                  <a:srgbClr val="002060"/>
                </a:solidFill>
                <a:latin typeface="Calibri (Headings)"/>
              </a:rPr>
              <a:t>Upcoming Capital Projects</a:t>
            </a:r>
            <a:endParaRPr lang="en-US" dirty="0"/>
          </a:p>
        </p:txBody>
      </p:sp>
      <p:sp>
        <p:nvSpPr>
          <p:cNvPr id="5" name="Content Placeholder 4"/>
          <p:cNvSpPr>
            <a:spLocks noGrp="1"/>
          </p:cNvSpPr>
          <p:nvPr>
            <p:ph sz="half" idx="1"/>
          </p:nvPr>
        </p:nvSpPr>
        <p:spPr>
          <a:xfrm>
            <a:off x="457200" y="1438184"/>
            <a:ext cx="4038600" cy="4687980"/>
          </a:xfrm>
        </p:spPr>
        <p:txBody>
          <a:bodyPr>
            <a:normAutofit fontScale="92500"/>
          </a:bodyPr>
          <a:lstStyle/>
          <a:p>
            <a:pPr marL="57150" indent="0">
              <a:buNone/>
            </a:pPr>
            <a:r>
              <a:rPr lang="en-US" sz="2400" b="1" dirty="0">
                <a:solidFill>
                  <a:srgbClr val="002060"/>
                </a:solidFill>
              </a:rPr>
              <a:t>Platform Extension</a:t>
            </a:r>
          </a:p>
          <a:p>
            <a:pPr>
              <a:buFont typeface="Wingdings" panose="05000000000000000000" pitchFamily="2" charset="2"/>
              <a:buChar char="§"/>
            </a:pPr>
            <a:r>
              <a:rPr lang="en-US" sz="2000" dirty="0">
                <a:solidFill>
                  <a:srgbClr val="002060"/>
                </a:solidFill>
              </a:rPr>
              <a:t>Comprehensive Professional Services (CPS) for design solicitation completed.  </a:t>
            </a:r>
          </a:p>
          <a:p>
            <a:pPr lvl="1">
              <a:buFont typeface="Wingdings" panose="05000000000000000000" pitchFamily="2" charset="2"/>
              <a:buChar char="Ø"/>
            </a:pPr>
            <a:r>
              <a:rPr lang="en-US" sz="1800" dirty="0">
                <a:solidFill>
                  <a:srgbClr val="002060"/>
                </a:solidFill>
              </a:rPr>
              <a:t>Architects, Engineers, Systems, QA</a:t>
            </a:r>
          </a:p>
          <a:p>
            <a:pPr>
              <a:buFont typeface="Wingdings" panose="05000000000000000000" pitchFamily="2" charset="2"/>
              <a:buChar char="§"/>
            </a:pPr>
            <a:r>
              <a:rPr lang="en-US" sz="1800" dirty="0">
                <a:solidFill>
                  <a:srgbClr val="002060"/>
                </a:solidFill>
              </a:rPr>
              <a:t>Construction Management/General Contractor(CM/GC) - 1 Solicitation/ 5 Lots by geographic location in summer 2017 </a:t>
            </a:r>
          </a:p>
          <a:p>
            <a:pPr>
              <a:buFont typeface="Wingdings" panose="05000000000000000000" pitchFamily="2" charset="2"/>
              <a:buChar char="§"/>
            </a:pPr>
            <a:r>
              <a:rPr lang="en-US" sz="1800" dirty="0">
                <a:solidFill>
                  <a:srgbClr val="002060"/>
                </a:solidFill>
              </a:rPr>
              <a:t>30% Design completed by GPC</a:t>
            </a:r>
          </a:p>
          <a:p>
            <a:pPr>
              <a:buFont typeface="Wingdings" panose="05000000000000000000" pitchFamily="2" charset="2"/>
              <a:buChar char="§"/>
            </a:pPr>
            <a:r>
              <a:rPr lang="en-US" sz="1800" dirty="0">
                <a:solidFill>
                  <a:srgbClr val="002060"/>
                </a:solidFill>
              </a:rPr>
              <a:t>Platform Extension at 28 stations</a:t>
            </a:r>
          </a:p>
          <a:p>
            <a:pPr>
              <a:buFont typeface="Wingdings" panose="05000000000000000000" pitchFamily="2" charset="2"/>
              <a:buChar char="§"/>
            </a:pPr>
            <a:r>
              <a:rPr lang="en-US" sz="1800" dirty="0">
                <a:solidFill>
                  <a:srgbClr val="002060"/>
                </a:solidFill>
              </a:rPr>
              <a:t>Allows 3-car trains at each station</a:t>
            </a:r>
          </a:p>
          <a:p>
            <a:pPr>
              <a:buFont typeface="Wingdings" panose="05000000000000000000" pitchFamily="2" charset="2"/>
              <a:buChar char="§"/>
            </a:pPr>
            <a:r>
              <a:rPr lang="en-US" sz="1800" dirty="0">
                <a:solidFill>
                  <a:srgbClr val="002060"/>
                </a:solidFill>
              </a:rPr>
              <a:t>Increases passenger capacity by 33%</a:t>
            </a:r>
          </a:p>
          <a:p>
            <a:pPr>
              <a:buFont typeface="Wingdings" panose="05000000000000000000" pitchFamily="2" charset="2"/>
              <a:buChar char="§"/>
            </a:pPr>
            <a:r>
              <a:rPr lang="en-US" sz="1800" dirty="0">
                <a:solidFill>
                  <a:srgbClr val="002060"/>
                </a:solidFill>
              </a:rPr>
              <a:t>Minimizes passenger disruption</a:t>
            </a:r>
          </a:p>
          <a:p>
            <a:pPr>
              <a:buFont typeface="Wingdings" panose="05000000000000000000" pitchFamily="2" charset="2"/>
              <a:buChar char="§"/>
            </a:pPr>
            <a:r>
              <a:rPr lang="en-US" sz="1800" dirty="0">
                <a:solidFill>
                  <a:srgbClr val="002060"/>
                </a:solidFill>
              </a:rPr>
              <a:t>Operational flexibility</a:t>
            </a:r>
          </a:p>
          <a:p>
            <a:pPr>
              <a:buFont typeface="Wingdings" panose="05000000000000000000" pitchFamily="2" charset="2"/>
              <a:buChar char="§"/>
            </a:pPr>
            <a:endParaRPr lang="en-US" sz="1800" dirty="0">
              <a:solidFill>
                <a:srgbClr val="002060"/>
              </a:solidFill>
            </a:endParaRPr>
          </a:p>
          <a:p>
            <a:pPr marL="0" indent="0">
              <a:buNone/>
            </a:pPr>
            <a:endParaRPr lang="en-US" sz="1800" dirty="0">
              <a:solidFill>
                <a:srgbClr val="002060"/>
              </a:solidFill>
            </a:endParaRPr>
          </a:p>
        </p:txBody>
      </p:sp>
      <p:pic>
        <p:nvPicPr>
          <p:cNvPr id="8" name="Picture 4"/>
          <p:cNvPicPr>
            <a:picLocks noChangeAspect="1"/>
          </p:cNvPicPr>
          <p:nvPr/>
        </p:nvPicPr>
        <p:blipFill>
          <a:blip r:embed="rId3" cstate="print"/>
          <a:srcRect/>
          <a:stretch>
            <a:fillRect/>
          </a:stretch>
        </p:blipFill>
        <p:spPr bwMode="auto">
          <a:xfrm>
            <a:off x="4562997" y="3079536"/>
            <a:ext cx="4110612" cy="1250547"/>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4562997" y="3001406"/>
            <a:ext cx="1905000" cy="276977"/>
          </a:xfrm>
          <a:prstGeom prst="rect">
            <a:avLst/>
          </a:prstGeom>
          <a:solidFill>
            <a:schemeClr val="bg1">
              <a:lumMod val="65000"/>
            </a:schemeClr>
          </a:solidFill>
          <a:ln>
            <a:solidFill>
              <a:schemeClr val="tx1"/>
            </a:solidFill>
          </a:ln>
        </p:spPr>
        <p:txBody>
          <a:bodyPr wrap="square" lIns="91418" tIns="45709" rIns="91418" bIns="45709" rtlCol="0">
            <a:spAutoFit/>
          </a:bodyPr>
          <a:lstStyle/>
          <a:p>
            <a:pPr algn="ctr"/>
            <a:r>
              <a:rPr lang="en-US" sz="1200" b="1" dirty="0">
                <a:solidFill>
                  <a:srgbClr val="002060"/>
                </a:solidFill>
              </a:rPr>
              <a:t>Existing Station</a:t>
            </a:r>
          </a:p>
        </p:txBody>
      </p:sp>
      <p:pic>
        <p:nvPicPr>
          <p:cNvPr id="12" name="Picture 4"/>
          <p:cNvPicPr>
            <a:picLocks noChangeAspect="1"/>
          </p:cNvPicPr>
          <p:nvPr/>
        </p:nvPicPr>
        <p:blipFill>
          <a:blip r:embed="rId4" cstate="print"/>
          <a:srcRect/>
          <a:stretch>
            <a:fillRect/>
          </a:stretch>
        </p:blipFill>
        <p:spPr bwMode="auto">
          <a:xfrm>
            <a:off x="4562997" y="4621476"/>
            <a:ext cx="4110612" cy="1174567"/>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4572000" y="4565864"/>
            <a:ext cx="2353322" cy="276977"/>
          </a:xfrm>
          <a:prstGeom prst="rect">
            <a:avLst/>
          </a:prstGeom>
          <a:solidFill>
            <a:schemeClr val="bg1">
              <a:lumMod val="65000"/>
            </a:schemeClr>
          </a:solidFill>
          <a:ln>
            <a:solidFill>
              <a:schemeClr val="tx1"/>
            </a:solidFill>
          </a:ln>
        </p:spPr>
        <p:txBody>
          <a:bodyPr wrap="square" lIns="91418" tIns="45709" rIns="91418" bIns="45709" rtlCol="0">
            <a:spAutoFit/>
          </a:bodyPr>
          <a:lstStyle/>
          <a:p>
            <a:pPr algn="ctr"/>
            <a:r>
              <a:rPr lang="en-US" sz="1200" b="1" dirty="0">
                <a:solidFill>
                  <a:srgbClr val="002060"/>
                </a:solidFill>
              </a:rPr>
              <a:t>Platform Extension Concept Plan</a:t>
            </a:r>
          </a:p>
        </p:txBody>
      </p:sp>
      <p:pic>
        <p:nvPicPr>
          <p:cNvPr id="14" name="Picture 2"/>
          <p:cNvPicPr>
            <a:picLocks noChangeAspect="1" noChangeArrowheads="1"/>
          </p:cNvPicPr>
          <p:nvPr/>
        </p:nvPicPr>
        <p:blipFill>
          <a:blip r:embed="rId5" cstate="print"/>
          <a:srcRect l="-930" t="31244" r="52385" b="33290"/>
          <a:stretch>
            <a:fillRect/>
          </a:stretch>
        </p:blipFill>
        <p:spPr bwMode="auto">
          <a:xfrm>
            <a:off x="4572000" y="1593807"/>
            <a:ext cx="4071151" cy="1233914"/>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4561580" y="1316830"/>
            <a:ext cx="1905000" cy="276977"/>
          </a:xfrm>
          <a:prstGeom prst="rect">
            <a:avLst/>
          </a:prstGeom>
          <a:solidFill>
            <a:schemeClr val="bg1">
              <a:lumMod val="65000"/>
            </a:schemeClr>
          </a:solidFill>
          <a:ln>
            <a:solidFill>
              <a:schemeClr val="tx1"/>
            </a:solidFill>
          </a:ln>
        </p:spPr>
        <p:txBody>
          <a:bodyPr wrap="square" lIns="91418" tIns="45709" rIns="91418" bIns="45709" rtlCol="0">
            <a:spAutoFit/>
          </a:bodyPr>
          <a:lstStyle/>
          <a:p>
            <a:pPr algn="ctr"/>
            <a:r>
              <a:rPr lang="en-US" sz="1200" b="1" dirty="0">
                <a:solidFill>
                  <a:srgbClr val="002060"/>
                </a:solidFill>
              </a:rPr>
              <a:t>Existing Station</a:t>
            </a:r>
          </a:p>
        </p:txBody>
      </p:sp>
    </p:spTree>
    <p:extLst>
      <p:ext uri="{BB962C8B-B14F-4D97-AF65-F5344CB8AC3E}">
        <p14:creationId xmlns:p14="http://schemas.microsoft.com/office/powerpoint/2010/main" val="33924102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08" y="0"/>
            <a:ext cx="9419208" cy="6858000"/>
          </a:xfrm>
          <a:prstGeom prst="rect">
            <a:avLst/>
          </a:prstGeom>
        </p:spPr>
      </p:pic>
      <p:sp>
        <p:nvSpPr>
          <p:cNvPr id="2" name="Title 1"/>
          <p:cNvSpPr>
            <a:spLocks noGrp="1"/>
          </p:cNvSpPr>
          <p:nvPr>
            <p:ph type="title"/>
          </p:nvPr>
        </p:nvSpPr>
        <p:spPr>
          <a:xfrm>
            <a:off x="457200" y="274638"/>
            <a:ext cx="8229600" cy="897214"/>
          </a:xfrm>
        </p:spPr>
        <p:txBody>
          <a:bodyPr/>
          <a:lstStyle/>
          <a:p>
            <a:r>
              <a:rPr lang="en-US" b="1" dirty="0">
                <a:solidFill>
                  <a:srgbClr val="002060"/>
                </a:solidFill>
                <a:latin typeface="Calibri (Headings)"/>
              </a:rPr>
              <a:t>Upcoming Capital Projects</a:t>
            </a:r>
            <a:endParaRPr lang="en-US" dirty="0"/>
          </a:p>
        </p:txBody>
      </p:sp>
      <p:sp>
        <p:nvSpPr>
          <p:cNvPr id="3" name="Content Placeholder 2"/>
          <p:cNvSpPr>
            <a:spLocks noGrp="1"/>
          </p:cNvSpPr>
          <p:nvPr>
            <p:ph idx="1"/>
          </p:nvPr>
        </p:nvSpPr>
        <p:spPr>
          <a:xfrm>
            <a:off x="115411" y="1600200"/>
            <a:ext cx="8749342" cy="4525963"/>
          </a:xfrm>
        </p:spPr>
        <p:txBody>
          <a:bodyPr>
            <a:normAutofit lnSpcReduction="10000"/>
          </a:bodyPr>
          <a:lstStyle/>
          <a:p>
            <a:pPr marL="0" indent="0">
              <a:buNone/>
            </a:pPr>
            <a:r>
              <a:rPr lang="en-US" sz="2400" b="1" dirty="0">
                <a:solidFill>
                  <a:srgbClr val="002060"/>
                </a:solidFill>
              </a:rPr>
              <a:t>D2 – Dallas CBD Second Light Rail Alignment</a:t>
            </a:r>
          </a:p>
          <a:p>
            <a:pPr>
              <a:buFont typeface="Wingdings" panose="05000000000000000000" pitchFamily="2" charset="2"/>
              <a:buChar char="§"/>
            </a:pPr>
            <a:r>
              <a:rPr lang="en-US" sz="2000" dirty="0">
                <a:solidFill>
                  <a:srgbClr val="002060"/>
                </a:solidFill>
              </a:rPr>
              <a:t>2.4 mile light rail corridor, 4 stations (1 below grade)</a:t>
            </a:r>
          </a:p>
          <a:p>
            <a:pPr>
              <a:buFont typeface="Wingdings" panose="05000000000000000000" pitchFamily="2" charset="2"/>
              <a:buChar char="§"/>
            </a:pPr>
            <a:r>
              <a:rPr lang="en-US" sz="2000" dirty="0">
                <a:solidFill>
                  <a:srgbClr val="002060"/>
                </a:solidFill>
              </a:rPr>
              <a:t>Project Delivery Method</a:t>
            </a:r>
          </a:p>
          <a:p>
            <a:pPr lvl="1">
              <a:buFont typeface="Wingdings" panose="05000000000000000000" pitchFamily="2" charset="2"/>
              <a:buChar char="Ø"/>
            </a:pPr>
            <a:r>
              <a:rPr lang="en-US" sz="1800" dirty="0">
                <a:solidFill>
                  <a:srgbClr val="002060"/>
                </a:solidFill>
              </a:rPr>
              <a:t>Design-Build</a:t>
            </a:r>
          </a:p>
          <a:p>
            <a:pPr marL="400050">
              <a:buFont typeface="Wingdings" panose="05000000000000000000" pitchFamily="2" charset="2"/>
              <a:buChar char="§"/>
            </a:pPr>
            <a:r>
              <a:rPr lang="en-US" sz="2000" dirty="0">
                <a:solidFill>
                  <a:srgbClr val="002060"/>
                </a:solidFill>
              </a:rPr>
              <a:t>Current Work Efforts</a:t>
            </a:r>
          </a:p>
          <a:p>
            <a:pPr marL="800100" lvl="1">
              <a:buFont typeface="Wingdings" panose="05000000000000000000" pitchFamily="2" charset="2"/>
              <a:buChar char="Ø"/>
            </a:pPr>
            <a:r>
              <a:rPr lang="en-US" sz="1800" dirty="0">
                <a:solidFill>
                  <a:srgbClr val="002060"/>
                </a:solidFill>
              </a:rPr>
              <a:t>Subsurface Investigation</a:t>
            </a:r>
          </a:p>
          <a:p>
            <a:pPr marL="800100" lvl="1">
              <a:buFont typeface="Wingdings" panose="05000000000000000000" pitchFamily="2" charset="2"/>
              <a:buChar char="Ø"/>
            </a:pPr>
            <a:r>
              <a:rPr lang="en-US" sz="1800" dirty="0">
                <a:solidFill>
                  <a:srgbClr val="002060"/>
                </a:solidFill>
              </a:rPr>
              <a:t>Building Foundation Plans Collected from City of Dallas; individual buildings.</a:t>
            </a:r>
          </a:p>
          <a:p>
            <a:pPr marL="800100" lvl="1">
              <a:buFont typeface="Wingdings" panose="05000000000000000000" pitchFamily="2" charset="2"/>
              <a:buChar char="Ø"/>
            </a:pPr>
            <a:r>
              <a:rPr lang="en-US" sz="1800" dirty="0">
                <a:solidFill>
                  <a:srgbClr val="002060"/>
                </a:solidFill>
              </a:rPr>
              <a:t>Research of City of Dallas Utilities (water, storm/drainage)</a:t>
            </a:r>
          </a:p>
          <a:p>
            <a:pPr marL="800100" lvl="1">
              <a:buFont typeface="Wingdings" panose="05000000000000000000" pitchFamily="2" charset="2"/>
              <a:buChar char="Ø"/>
            </a:pPr>
            <a:r>
              <a:rPr lang="en-US" sz="1800" dirty="0">
                <a:solidFill>
                  <a:srgbClr val="002060"/>
                </a:solidFill>
              </a:rPr>
              <a:t>Franchise Utilities (ONCOR, AT&amp;T, Atmos, etcetera)</a:t>
            </a:r>
          </a:p>
          <a:p>
            <a:pPr marL="457200">
              <a:buFont typeface="Wingdings" panose="05000000000000000000" pitchFamily="2" charset="2"/>
              <a:buChar char="§"/>
            </a:pPr>
            <a:r>
              <a:rPr lang="en-US" sz="2000" dirty="0">
                <a:solidFill>
                  <a:srgbClr val="002060"/>
                </a:solidFill>
              </a:rPr>
              <a:t>Environmental (SDEIS)</a:t>
            </a:r>
          </a:p>
          <a:p>
            <a:pPr marL="803275" lvl="1">
              <a:buFont typeface="Wingdings" panose="05000000000000000000" pitchFamily="2" charset="2"/>
              <a:buChar char="Ø"/>
            </a:pPr>
            <a:r>
              <a:rPr lang="en-US" sz="1800" dirty="0">
                <a:solidFill>
                  <a:srgbClr val="002060"/>
                </a:solidFill>
              </a:rPr>
              <a:t>Field Analysis/Data Collection</a:t>
            </a:r>
          </a:p>
          <a:p>
            <a:pPr marL="800100" lvl="1">
              <a:buFont typeface="Wingdings" panose="05000000000000000000" pitchFamily="2" charset="2"/>
              <a:buChar char="Ø"/>
            </a:pPr>
            <a:r>
              <a:rPr lang="en-US" sz="1800" dirty="0">
                <a:solidFill>
                  <a:srgbClr val="002060"/>
                </a:solidFill>
              </a:rPr>
              <a:t>Noise/Vibration: Ambient Levels Measured</a:t>
            </a:r>
          </a:p>
          <a:p>
            <a:pPr marL="800100" lvl="1">
              <a:buFont typeface="Wingdings" panose="05000000000000000000" pitchFamily="2" charset="2"/>
              <a:buChar char="Ø"/>
            </a:pPr>
            <a:r>
              <a:rPr lang="en-US" sz="1800" dirty="0">
                <a:solidFill>
                  <a:srgbClr val="002060"/>
                </a:solidFill>
              </a:rPr>
              <a:t>Historic Resources: Field Verification</a:t>
            </a:r>
          </a:p>
          <a:p>
            <a:pPr marL="800100" lvl="1">
              <a:buFont typeface="Wingdings" panose="05000000000000000000" pitchFamily="2" charset="2"/>
              <a:buChar char="Ø"/>
            </a:pPr>
            <a:r>
              <a:rPr lang="en-US" sz="1800" dirty="0">
                <a:solidFill>
                  <a:srgbClr val="002060"/>
                </a:solidFill>
              </a:rPr>
              <a:t>Traffic: City of Dallas supplied intersection models</a:t>
            </a:r>
          </a:p>
          <a:p>
            <a:pPr marL="114300" indent="0">
              <a:buNone/>
            </a:pPr>
            <a:endParaRPr lang="en-US" sz="2200" dirty="0">
              <a:solidFill>
                <a:srgbClr val="002060"/>
              </a:solidFill>
            </a:endParaRPr>
          </a:p>
          <a:p>
            <a:pPr marL="514350" lvl="1" indent="0">
              <a:buNone/>
            </a:pPr>
            <a:endParaRPr lang="en-US" sz="1800" dirty="0">
              <a:solidFill>
                <a:srgbClr val="002060"/>
              </a:solidFill>
            </a:endParaRPr>
          </a:p>
        </p:txBody>
      </p:sp>
      <p:pic>
        <p:nvPicPr>
          <p:cNvPr id="7" name="Picture 6" descr="DART D2 Public Meeting Boards Final_Page_7.jpg"/>
          <p:cNvPicPr>
            <a:picLocks noChangeAspect="1"/>
          </p:cNvPicPr>
          <p:nvPr/>
        </p:nvPicPr>
        <p:blipFill>
          <a:blip r:embed="rId3" cstate="print"/>
          <a:stretch>
            <a:fillRect/>
          </a:stretch>
        </p:blipFill>
        <p:spPr>
          <a:xfrm>
            <a:off x="6164218" y="1296141"/>
            <a:ext cx="2602881" cy="2272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40362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D61334FC-4A3A-49AE-B50B-AE85735CE863}"/>
              </a:ext>
            </a:extLst>
          </p:cNvPr>
          <p:cNvSpPr>
            <a:spLocks noGrp="1"/>
          </p:cNvSpPr>
          <p:nvPr>
            <p:ph type="title"/>
          </p:nvPr>
        </p:nvSpPr>
        <p:spPr/>
        <p:txBody>
          <a:bodyPr/>
          <a:lstStyle/>
          <a:p>
            <a:r>
              <a:rPr lang="en-US" b="1" dirty="0">
                <a:solidFill>
                  <a:srgbClr val="002060"/>
                </a:solidFill>
                <a:latin typeface="Calibri (Headings)"/>
              </a:rPr>
              <a:t>Upcoming Capital Projects</a:t>
            </a:r>
            <a:endParaRPr lang="en-US" dirty="0"/>
          </a:p>
        </p:txBody>
      </p:sp>
      <p:sp>
        <p:nvSpPr>
          <p:cNvPr id="3" name="Content Placeholder 2">
            <a:extLst>
              <a:ext uri="{FF2B5EF4-FFF2-40B4-BE49-F238E27FC236}">
                <a16:creationId xmlns:a16="http://schemas.microsoft.com/office/drawing/2014/main" id="{93BE9909-BBEC-4EF2-8A7C-75DD30486FD2}"/>
              </a:ext>
            </a:extLst>
          </p:cNvPr>
          <p:cNvSpPr>
            <a:spLocks noGrp="1"/>
          </p:cNvSpPr>
          <p:nvPr>
            <p:ph sz="half" idx="1"/>
          </p:nvPr>
        </p:nvSpPr>
        <p:spPr/>
        <p:txBody>
          <a:bodyPr>
            <a:normAutofit fontScale="92500" lnSpcReduction="10000"/>
          </a:bodyPr>
          <a:lstStyle/>
          <a:p>
            <a:pPr marL="0" indent="0">
              <a:buNone/>
            </a:pPr>
            <a:r>
              <a:rPr lang="en-US" sz="2600" b="1" dirty="0">
                <a:solidFill>
                  <a:srgbClr val="002060"/>
                </a:solidFill>
              </a:rPr>
              <a:t>D2 Project Status</a:t>
            </a:r>
          </a:p>
          <a:p>
            <a:pPr marL="0" indent="0">
              <a:buNone/>
            </a:pPr>
            <a:endParaRPr lang="en-US" sz="1000" b="1" dirty="0">
              <a:solidFill>
                <a:srgbClr val="002060"/>
              </a:solidFill>
            </a:endParaRPr>
          </a:p>
          <a:p>
            <a:pPr>
              <a:buFont typeface="Wingdings" panose="05000000000000000000" pitchFamily="2" charset="2"/>
              <a:buChar char="§"/>
            </a:pPr>
            <a:r>
              <a:rPr lang="en-US" sz="2200" dirty="0">
                <a:solidFill>
                  <a:srgbClr val="002060"/>
                </a:solidFill>
              </a:rPr>
              <a:t>Currently in FTA Project Development (PD)</a:t>
            </a:r>
          </a:p>
          <a:p>
            <a:pPr lvl="1">
              <a:buFont typeface="Wingdings" panose="05000000000000000000" pitchFamily="2" charset="2"/>
              <a:buChar char="Ø"/>
            </a:pPr>
            <a:r>
              <a:rPr lang="en-US" sz="1900" dirty="0">
                <a:solidFill>
                  <a:srgbClr val="002060"/>
                </a:solidFill>
              </a:rPr>
              <a:t>FTA Capital Investment Grant (CIG) Core Capacity program</a:t>
            </a:r>
          </a:p>
          <a:p>
            <a:pPr marL="502920" lvl="1" indent="0">
              <a:buNone/>
            </a:pPr>
            <a:endParaRPr lang="en-US" sz="800" dirty="0">
              <a:solidFill>
                <a:srgbClr val="002060"/>
              </a:solidFill>
            </a:endParaRPr>
          </a:p>
          <a:p>
            <a:pPr>
              <a:buFont typeface="Wingdings" panose="05000000000000000000" pitchFamily="2" charset="2"/>
              <a:buChar char="§"/>
            </a:pPr>
            <a:r>
              <a:rPr lang="en-US" sz="2200" dirty="0">
                <a:solidFill>
                  <a:srgbClr val="002060"/>
                </a:solidFill>
              </a:rPr>
              <a:t>Project refinement as subway</a:t>
            </a:r>
          </a:p>
          <a:p>
            <a:pPr marL="502920" lvl="1" indent="0">
              <a:buNone/>
            </a:pPr>
            <a:endParaRPr lang="en-US" sz="900" dirty="0">
              <a:solidFill>
                <a:srgbClr val="002060"/>
              </a:solidFill>
            </a:endParaRPr>
          </a:p>
          <a:p>
            <a:pPr>
              <a:buFont typeface="Wingdings" panose="05000000000000000000" pitchFamily="2" charset="2"/>
              <a:buChar char="§"/>
            </a:pPr>
            <a:r>
              <a:rPr lang="en-US" sz="2200" dirty="0">
                <a:solidFill>
                  <a:srgbClr val="002060"/>
                </a:solidFill>
              </a:rPr>
              <a:t>Refined Locally Preferred Alternative decision by June 2017</a:t>
            </a:r>
          </a:p>
          <a:p>
            <a:pPr marL="0" indent="0">
              <a:buNone/>
            </a:pPr>
            <a:endParaRPr lang="en-US" sz="800" dirty="0">
              <a:solidFill>
                <a:srgbClr val="002060"/>
              </a:solidFill>
            </a:endParaRPr>
          </a:p>
          <a:p>
            <a:pPr>
              <a:buFont typeface="Wingdings" panose="05000000000000000000" pitchFamily="2" charset="2"/>
              <a:buChar char="§"/>
            </a:pPr>
            <a:r>
              <a:rPr lang="en-US" sz="2200" dirty="0">
                <a:solidFill>
                  <a:srgbClr val="002060"/>
                </a:solidFill>
              </a:rPr>
              <a:t>Reinitiate 30% Preliminary Engineering (PE) and Supplemental Draft EIS in summer 2017</a:t>
            </a:r>
          </a:p>
          <a:p>
            <a:endParaRPr lang="en-US" dirty="0"/>
          </a:p>
        </p:txBody>
      </p:sp>
      <p:pic>
        <p:nvPicPr>
          <p:cNvPr id="6" name="Picture 2" descr="Mockingbird Station">
            <a:extLst>
              <a:ext uri="{FF2B5EF4-FFF2-40B4-BE49-F238E27FC236}">
                <a16:creationId xmlns:a16="http://schemas.microsoft.com/office/drawing/2014/main" id="{35911F07-290B-4629-9FE8-B941284FF008}"/>
              </a:ext>
            </a:extLst>
          </p:cNvPr>
          <p:cNvPicPr>
            <a:picLocks noGrp="1" noChangeAspect="1" noChangeArrowheads="1"/>
          </p:cNvPicPr>
          <p:nvPr>
            <p:ph sz="half" idx="2"/>
          </p:nvPr>
        </p:nvPicPr>
        <p:blipFill>
          <a:blip r:embed="rId3" cstate="print"/>
          <a:srcRect/>
          <a:stretch>
            <a:fillRect/>
          </a:stretch>
        </p:blipFill>
        <p:spPr bwMode="auto">
          <a:xfrm>
            <a:off x="4495800" y="2210760"/>
            <a:ext cx="4038600" cy="2630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835943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897214"/>
          </a:xfrm>
        </p:spPr>
        <p:txBody>
          <a:bodyPr/>
          <a:lstStyle/>
          <a:p>
            <a:r>
              <a:rPr lang="en-US" b="1" dirty="0">
                <a:solidFill>
                  <a:srgbClr val="002060"/>
                </a:solidFill>
                <a:latin typeface="Calibri (Headings)"/>
              </a:rPr>
              <a:t>Upcoming Capital Projects</a:t>
            </a:r>
            <a:endParaRPr lang="en-US" dirty="0"/>
          </a:p>
        </p:txBody>
      </p:sp>
      <p:sp>
        <p:nvSpPr>
          <p:cNvPr id="3" name="Content Placeholder 2"/>
          <p:cNvSpPr>
            <a:spLocks noGrp="1"/>
          </p:cNvSpPr>
          <p:nvPr>
            <p:ph idx="1"/>
          </p:nvPr>
        </p:nvSpPr>
        <p:spPr/>
        <p:txBody>
          <a:bodyPr>
            <a:normAutofit/>
          </a:bodyPr>
          <a:lstStyle/>
          <a:p>
            <a:pPr marL="0" indent="0">
              <a:buNone/>
            </a:pPr>
            <a:r>
              <a:rPr lang="en-US" sz="2400" b="1" dirty="0">
                <a:solidFill>
                  <a:srgbClr val="002060"/>
                </a:solidFill>
                <a:latin typeface="Calibri" panose="020F0502020204030204" pitchFamily="34" charset="0"/>
              </a:rPr>
              <a:t>Capital Funding for D2 Subway</a:t>
            </a:r>
          </a:p>
          <a:p>
            <a:pPr marL="0" indent="0">
              <a:lnSpc>
                <a:spcPct val="50000"/>
              </a:lnSpc>
              <a:buNone/>
            </a:pPr>
            <a:endParaRPr lang="en-US" sz="2400" b="1" dirty="0">
              <a:solidFill>
                <a:srgbClr val="002060"/>
              </a:solidFill>
            </a:endParaRPr>
          </a:p>
          <a:p>
            <a:pPr>
              <a:buFont typeface="Wingdings" panose="05000000000000000000" pitchFamily="2" charset="2"/>
              <a:buChar char="§"/>
            </a:pPr>
            <a:r>
              <a:rPr lang="en-US" sz="2400" dirty="0">
                <a:solidFill>
                  <a:srgbClr val="002060"/>
                </a:solidFill>
              </a:rPr>
              <a:t>DART Financial Plan </a:t>
            </a:r>
          </a:p>
          <a:p>
            <a:pPr lvl="1">
              <a:buFont typeface="Wingdings" panose="05000000000000000000" pitchFamily="2" charset="2"/>
              <a:buChar char="Ø"/>
            </a:pPr>
            <a:r>
              <a:rPr lang="en-US" sz="2000" dirty="0">
                <a:solidFill>
                  <a:srgbClr val="002060"/>
                </a:solidFill>
              </a:rPr>
              <a:t>$</a:t>
            </a:r>
            <a:r>
              <a:rPr lang="en-US" sz="2200" dirty="0">
                <a:solidFill>
                  <a:srgbClr val="002060"/>
                </a:solidFill>
              </a:rPr>
              <a:t>1.3B in YOE dollars</a:t>
            </a:r>
          </a:p>
          <a:p>
            <a:pPr lvl="1">
              <a:buFont typeface="Wingdings" panose="05000000000000000000" pitchFamily="2" charset="2"/>
              <a:buChar char="Ø"/>
            </a:pPr>
            <a:r>
              <a:rPr lang="en-US" sz="2200" dirty="0">
                <a:solidFill>
                  <a:srgbClr val="002060"/>
                </a:solidFill>
              </a:rPr>
              <a:t>Assumes a 50% FTA Core Capacity Capital Investment Grant</a:t>
            </a:r>
          </a:p>
          <a:p>
            <a:pPr lvl="1">
              <a:buFont typeface="Wingdings" panose="05000000000000000000" pitchFamily="2" charset="2"/>
              <a:buChar char="Ø"/>
            </a:pPr>
            <a:endParaRPr lang="en-US" dirty="0">
              <a:solidFill>
                <a:srgbClr val="002060"/>
              </a:solidFill>
            </a:endParaRPr>
          </a:p>
          <a:p>
            <a:pPr marL="514350" lvl="1" indent="0">
              <a:buNone/>
            </a:pPr>
            <a:endParaRPr lang="en-US" sz="1800" dirty="0">
              <a:solidFill>
                <a:srgbClr val="002060"/>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048" t="16001" r="13361" b="52291"/>
          <a:stretch/>
        </p:blipFill>
        <p:spPr>
          <a:xfrm>
            <a:off x="935831" y="3825981"/>
            <a:ext cx="6738938" cy="2100262"/>
          </a:xfrm>
          <a:prstGeom prst="rect">
            <a:avLst/>
          </a:prstGeom>
        </p:spPr>
      </p:pic>
    </p:spTree>
    <p:extLst>
      <p:ext uri="{BB962C8B-B14F-4D97-AF65-F5344CB8AC3E}">
        <p14:creationId xmlns:p14="http://schemas.microsoft.com/office/powerpoint/2010/main" val="8516745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a:xfrm>
            <a:off x="457200" y="274638"/>
            <a:ext cx="8229600" cy="852826"/>
          </a:xfrm>
        </p:spPr>
        <p:txBody>
          <a:bodyPr>
            <a:normAutofit/>
          </a:bodyPr>
          <a:lstStyle/>
          <a:p>
            <a:r>
              <a:rPr lang="en-US" b="1" dirty="0">
                <a:solidFill>
                  <a:srgbClr val="002060"/>
                </a:solidFill>
                <a:latin typeface="Calibri (Headings)"/>
              </a:rPr>
              <a:t>Upcoming Capital Projects</a:t>
            </a:r>
            <a:endParaRPr lang="en-US" b="1" dirty="0">
              <a:solidFill>
                <a:srgbClr val="002060"/>
              </a:solidFill>
            </a:endParaRPr>
          </a:p>
        </p:txBody>
      </p:sp>
      <p:pic>
        <p:nvPicPr>
          <p:cNvPr id="8" name="Content Placeholder 4"/>
          <p:cNvPicPr>
            <a:picLocks noGrp="1" noChangeAspect="1"/>
          </p:cNvPicPr>
          <p:nvPr>
            <p:ph idx="1"/>
          </p:nvPr>
        </p:nvPicPr>
        <p:blipFill>
          <a:blip r:embed="rId3"/>
          <a:stretch>
            <a:fillRect/>
          </a:stretch>
        </p:blipFill>
        <p:spPr>
          <a:xfrm>
            <a:off x="457200" y="2051848"/>
            <a:ext cx="8229600" cy="3870322"/>
          </a:xfrm>
          <a:prstGeom prst="rect">
            <a:avLst/>
          </a:prstGeom>
        </p:spPr>
      </p:pic>
      <p:sp>
        <p:nvSpPr>
          <p:cNvPr id="9" name="Rectangle 8"/>
          <p:cNvSpPr/>
          <p:nvPr/>
        </p:nvSpPr>
        <p:spPr>
          <a:xfrm>
            <a:off x="261257" y="1590183"/>
            <a:ext cx="2894150" cy="461665"/>
          </a:xfrm>
          <a:prstGeom prst="rect">
            <a:avLst/>
          </a:prstGeom>
        </p:spPr>
        <p:txBody>
          <a:bodyPr wrap="square">
            <a:spAutoFit/>
          </a:bodyPr>
          <a:lstStyle/>
          <a:p>
            <a:r>
              <a:rPr lang="en-US" sz="2400" b="1" dirty="0">
                <a:solidFill>
                  <a:srgbClr val="002060"/>
                </a:solidFill>
              </a:rPr>
              <a:t>D2 Schedule</a:t>
            </a:r>
          </a:p>
        </p:txBody>
      </p:sp>
    </p:spTree>
    <p:extLst>
      <p:ext uri="{BB962C8B-B14F-4D97-AF65-F5344CB8AC3E}">
        <p14:creationId xmlns:p14="http://schemas.microsoft.com/office/powerpoint/2010/main" val="683259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D600F551-5868-4CDE-AA60-946B5EBC1828}"/>
              </a:ext>
            </a:extLst>
          </p:cNvPr>
          <p:cNvSpPr>
            <a:spLocks noGrp="1"/>
          </p:cNvSpPr>
          <p:nvPr>
            <p:ph type="title"/>
          </p:nvPr>
        </p:nvSpPr>
        <p:spPr/>
        <p:txBody>
          <a:bodyPr/>
          <a:lstStyle/>
          <a:p>
            <a:r>
              <a:rPr lang="en-US" b="1" dirty="0">
                <a:solidFill>
                  <a:srgbClr val="002060"/>
                </a:solidFill>
                <a:latin typeface="Calibri (Headings)"/>
              </a:rPr>
              <a:t>Upcoming Capital Projects</a:t>
            </a:r>
            <a:endParaRPr lang="en-US" dirty="0"/>
          </a:p>
        </p:txBody>
      </p:sp>
      <p:sp>
        <p:nvSpPr>
          <p:cNvPr id="3" name="Content Placeholder 2">
            <a:extLst>
              <a:ext uri="{FF2B5EF4-FFF2-40B4-BE49-F238E27FC236}">
                <a16:creationId xmlns:a16="http://schemas.microsoft.com/office/drawing/2014/main" id="{FF1D4F98-BFB7-4E7C-941E-FCB2C4111EF1}"/>
              </a:ext>
            </a:extLst>
          </p:cNvPr>
          <p:cNvSpPr>
            <a:spLocks noGrp="1"/>
          </p:cNvSpPr>
          <p:nvPr>
            <p:ph sz="half" idx="1"/>
          </p:nvPr>
        </p:nvSpPr>
        <p:spPr/>
        <p:txBody>
          <a:bodyPr>
            <a:normAutofit lnSpcReduction="10000"/>
          </a:bodyPr>
          <a:lstStyle/>
          <a:p>
            <a:pPr marL="0" indent="57150">
              <a:buNone/>
            </a:pPr>
            <a:r>
              <a:rPr lang="en-US" sz="2400" b="1" dirty="0">
                <a:solidFill>
                  <a:srgbClr val="002060"/>
                </a:solidFill>
              </a:rPr>
              <a:t>Cotton Belt</a:t>
            </a:r>
          </a:p>
          <a:p>
            <a:pPr>
              <a:buFont typeface="Wingdings" panose="05000000000000000000" pitchFamily="2" charset="2"/>
              <a:buChar char="§"/>
            </a:pPr>
            <a:r>
              <a:rPr lang="en-US" sz="2000" dirty="0">
                <a:solidFill>
                  <a:srgbClr val="002060"/>
                </a:solidFill>
              </a:rPr>
              <a:t>26 Miles, 11 Stations, Regional rail, Single track with passing sidings</a:t>
            </a:r>
          </a:p>
          <a:p>
            <a:pPr marL="0" indent="0">
              <a:lnSpc>
                <a:spcPct val="50000"/>
              </a:lnSpc>
              <a:buNone/>
            </a:pPr>
            <a:endParaRPr lang="en-US" sz="800" dirty="0">
              <a:solidFill>
                <a:srgbClr val="002060"/>
              </a:solidFill>
            </a:endParaRPr>
          </a:p>
          <a:p>
            <a:pPr>
              <a:buFont typeface="Wingdings" panose="05000000000000000000" pitchFamily="2" charset="2"/>
              <a:buChar char="§"/>
            </a:pPr>
            <a:r>
              <a:rPr lang="en-US" sz="2000" dirty="0">
                <a:solidFill>
                  <a:srgbClr val="002060"/>
                </a:solidFill>
              </a:rPr>
              <a:t>Single track with passing tracks; double track stations</a:t>
            </a:r>
          </a:p>
          <a:p>
            <a:pPr lvl="1">
              <a:buFont typeface="Wingdings" panose="05000000000000000000" pitchFamily="2" charset="2"/>
              <a:buChar char="Ø"/>
            </a:pPr>
            <a:r>
              <a:rPr lang="en-US" sz="1800" dirty="0">
                <a:solidFill>
                  <a:srgbClr val="002060"/>
                </a:solidFill>
              </a:rPr>
              <a:t>Future expansion to double track</a:t>
            </a:r>
          </a:p>
          <a:p>
            <a:pPr marL="502920" lvl="1" indent="0">
              <a:lnSpc>
                <a:spcPct val="50000"/>
              </a:lnSpc>
              <a:buNone/>
            </a:pPr>
            <a:endParaRPr lang="en-US" sz="800" dirty="0">
              <a:solidFill>
                <a:srgbClr val="002060"/>
              </a:solidFill>
            </a:endParaRPr>
          </a:p>
          <a:p>
            <a:pPr marL="250825" lvl="1" indent="-250825">
              <a:buFont typeface="Wingdings" panose="05000000000000000000" pitchFamily="2" charset="2"/>
              <a:buChar char="§"/>
            </a:pPr>
            <a:r>
              <a:rPr lang="en-US" sz="2000" dirty="0">
                <a:solidFill>
                  <a:srgbClr val="002060"/>
                </a:solidFill>
              </a:rPr>
              <a:t>30 Minute peak headways</a:t>
            </a:r>
          </a:p>
          <a:p>
            <a:pPr marL="788670" lvl="2" indent="-285750">
              <a:buFont typeface="Wingdings" panose="05000000000000000000" pitchFamily="2" charset="2"/>
              <a:buChar char="Ø"/>
            </a:pPr>
            <a:r>
              <a:rPr lang="en-US" sz="1800" dirty="0">
                <a:solidFill>
                  <a:srgbClr val="002060"/>
                </a:solidFill>
              </a:rPr>
              <a:t>Future 20 minute peak headways</a:t>
            </a:r>
          </a:p>
          <a:p>
            <a:pPr marL="502920" lvl="2" indent="0">
              <a:lnSpc>
                <a:spcPct val="50000"/>
              </a:lnSpc>
              <a:buNone/>
            </a:pPr>
            <a:endParaRPr lang="en-US" sz="800" dirty="0">
              <a:solidFill>
                <a:srgbClr val="002060"/>
              </a:solidFill>
            </a:endParaRPr>
          </a:p>
          <a:p>
            <a:pPr marL="290513" lvl="2" indent="-285750">
              <a:buFont typeface="Wingdings" panose="05000000000000000000" pitchFamily="2" charset="2"/>
              <a:buChar char="§"/>
            </a:pPr>
            <a:r>
              <a:rPr lang="en-US" dirty="0">
                <a:solidFill>
                  <a:srgbClr val="002060"/>
                </a:solidFill>
              </a:rPr>
              <a:t>Regional Rail Vehicle</a:t>
            </a:r>
          </a:p>
          <a:p>
            <a:pPr marL="4763" lvl="2" indent="0">
              <a:lnSpc>
                <a:spcPct val="50000"/>
              </a:lnSpc>
              <a:buNone/>
            </a:pPr>
            <a:endParaRPr lang="en-US" sz="800" dirty="0">
              <a:solidFill>
                <a:srgbClr val="002060"/>
              </a:solidFill>
            </a:endParaRPr>
          </a:p>
          <a:p>
            <a:pPr marL="290513" lvl="2" indent="-285750">
              <a:buFont typeface="Wingdings" panose="05000000000000000000" pitchFamily="2" charset="2"/>
              <a:buChar char="§"/>
            </a:pPr>
            <a:r>
              <a:rPr lang="en-US" dirty="0">
                <a:solidFill>
                  <a:srgbClr val="002060"/>
                </a:solidFill>
              </a:rPr>
              <a:t>Betterments along the residential areas of corridor</a:t>
            </a:r>
          </a:p>
          <a:p>
            <a:endParaRPr lang="en-US" dirty="0"/>
          </a:p>
        </p:txBody>
      </p:sp>
      <p:pic>
        <p:nvPicPr>
          <p:cNvPr id="6" name="Picture 2" descr="Y:\Photos\Traveling Man\Traveling Man.jpg">
            <a:extLst>
              <a:ext uri="{FF2B5EF4-FFF2-40B4-BE49-F238E27FC236}">
                <a16:creationId xmlns:a16="http://schemas.microsoft.com/office/drawing/2014/main" id="{2FBABF27-5E9C-4D5B-B407-3CFF9833106E}"/>
              </a:ext>
            </a:extLst>
          </p:cNvPr>
          <p:cNvPicPr>
            <a:picLocks noGrp="1" noChangeAspect="1" noChangeArrowheads="1"/>
          </p:cNvPicPr>
          <p:nvPr>
            <p:ph sz="half" idx="2"/>
          </p:nvPr>
        </p:nvPicPr>
        <p:blipFill>
          <a:blip r:embed="rId3"/>
          <a:srcRect/>
          <a:stretch>
            <a:fillRect/>
          </a:stretch>
        </p:blipFill>
        <p:spPr bwMode="auto">
          <a:xfrm>
            <a:off x="4572000" y="2303917"/>
            <a:ext cx="4038600" cy="2692400"/>
          </a:xfrm>
          <a:prstGeom prst="rect">
            <a:avLst/>
          </a:prstGeom>
          <a:noFill/>
        </p:spPr>
      </p:pic>
    </p:spTree>
    <p:extLst>
      <p:ext uri="{BB962C8B-B14F-4D97-AF65-F5344CB8AC3E}">
        <p14:creationId xmlns:p14="http://schemas.microsoft.com/office/powerpoint/2010/main" val="13910762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15900"/>
            <a:ext cx="9144000" cy="6858000"/>
          </a:xfrm>
          <a:prstGeom prst="rect">
            <a:avLst/>
          </a:prstGeom>
        </p:spPr>
      </p:pic>
      <p:sp>
        <p:nvSpPr>
          <p:cNvPr id="5" name="Title 4"/>
          <p:cNvSpPr>
            <a:spLocks noGrp="1"/>
          </p:cNvSpPr>
          <p:nvPr>
            <p:ph type="title"/>
          </p:nvPr>
        </p:nvSpPr>
        <p:spPr>
          <a:xfrm>
            <a:off x="2895600" y="1232695"/>
            <a:ext cx="2336800" cy="431005"/>
          </a:xfrm>
        </p:spPr>
        <p:txBody>
          <a:bodyPr>
            <a:noAutofit/>
          </a:bodyPr>
          <a:lstStyle/>
          <a:p>
            <a:endParaRPr lang="en-US" sz="100" b="1" dirty="0">
              <a:solidFill>
                <a:srgbClr val="002060"/>
              </a:solidFill>
            </a:endParaRPr>
          </a:p>
        </p:txBody>
      </p:sp>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t="10567" b="9936"/>
          <a:stretch/>
        </p:blipFill>
        <p:spPr>
          <a:xfrm>
            <a:off x="540771" y="609600"/>
            <a:ext cx="8120629" cy="5745163"/>
          </a:xfrm>
          <a:prstGeom prst="rect">
            <a:avLst/>
          </a:prstGeom>
        </p:spPr>
      </p:pic>
    </p:spTree>
    <p:extLst>
      <p:ext uri="{BB962C8B-B14F-4D97-AF65-F5344CB8AC3E}">
        <p14:creationId xmlns:p14="http://schemas.microsoft.com/office/powerpoint/2010/main" val="367783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b="1" dirty="0">
                <a:solidFill>
                  <a:srgbClr val="002060"/>
                </a:solidFill>
                <a:cs typeface="Arial"/>
              </a:rPr>
              <a:t>What is DART?</a:t>
            </a:r>
            <a:endParaRPr lang="en-US" dirty="0"/>
          </a:p>
        </p:txBody>
      </p:sp>
      <p:sp>
        <p:nvSpPr>
          <p:cNvPr id="16" name="Content Placeholder 15"/>
          <p:cNvSpPr>
            <a:spLocks noGrp="1"/>
          </p:cNvSpPr>
          <p:nvPr>
            <p:ph sz="half" idx="1"/>
          </p:nvPr>
        </p:nvSpPr>
        <p:spPr/>
        <p:txBody>
          <a:bodyPr>
            <a:normAutofit/>
          </a:bodyPr>
          <a:lstStyle/>
          <a:p>
            <a:pPr>
              <a:buFont typeface="Wingdings" pitchFamily="2" charset="2"/>
              <a:buChar char="§"/>
            </a:pPr>
            <a:r>
              <a:rPr lang="en-US" sz="2400" dirty="0">
                <a:solidFill>
                  <a:srgbClr val="002060"/>
                </a:solidFill>
                <a:cs typeface="Arial"/>
              </a:rPr>
              <a:t>Dallas Area Rapid Transit</a:t>
            </a:r>
          </a:p>
          <a:p>
            <a:pPr>
              <a:buNone/>
            </a:pPr>
            <a:endParaRPr lang="en-US" sz="1000" dirty="0">
              <a:solidFill>
                <a:srgbClr val="002060"/>
              </a:solidFill>
              <a:cs typeface="Arial"/>
            </a:endParaRPr>
          </a:p>
          <a:p>
            <a:pPr>
              <a:buFont typeface="Wingdings" pitchFamily="2" charset="2"/>
              <a:buChar char="§"/>
            </a:pPr>
            <a:r>
              <a:rPr lang="en-US" sz="2400" dirty="0">
                <a:solidFill>
                  <a:srgbClr val="002060"/>
                </a:solidFill>
                <a:cs typeface="Arial"/>
              </a:rPr>
              <a:t>13 Service Area Cities</a:t>
            </a:r>
          </a:p>
          <a:p>
            <a:pPr>
              <a:buNone/>
            </a:pPr>
            <a:endParaRPr lang="en-US" sz="1000" dirty="0">
              <a:solidFill>
                <a:srgbClr val="002060"/>
              </a:solidFill>
              <a:cs typeface="Arial"/>
            </a:endParaRPr>
          </a:p>
          <a:p>
            <a:pPr>
              <a:buFont typeface="Wingdings" pitchFamily="2" charset="2"/>
              <a:buChar char="§"/>
            </a:pPr>
            <a:r>
              <a:rPr lang="en-US" sz="2400" dirty="0">
                <a:solidFill>
                  <a:srgbClr val="002060"/>
                </a:solidFill>
                <a:cs typeface="Arial"/>
              </a:rPr>
              <a:t>Services Provided: </a:t>
            </a:r>
          </a:p>
          <a:p>
            <a:pPr lvl="1">
              <a:buFont typeface="Wingdings" panose="05000000000000000000" pitchFamily="2" charset="2"/>
              <a:buChar char="Ø"/>
            </a:pPr>
            <a:r>
              <a:rPr lang="en-US" sz="2200" dirty="0">
                <a:solidFill>
                  <a:srgbClr val="002060"/>
                </a:solidFill>
              </a:rPr>
              <a:t>Light Rail</a:t>
            </a:r>
          </a:p>
          <a:p>
            <a:pPr lvl="1">
              <a:buFont typeface="Wingdings" panose="05000000000000000000" pitchFamily="2" charset="2"/>
              <a:buChar char="Ø"/>
            </a:pPr>
            <a:r>
              <a:rPr lang="en-US" sz="2200" dirty="0">
                <a:solidFill>
                  <a:srgbClr val="002060"/>
                </a:solidFill>
              </a:rPr>
              <a:t>Commuter Rail</a:t>
            </a:r>
          </a:p>
          <a:p>
            <a:pPr lvl="1">
              <a:buFont typeface="Wingdings" panose="05000000000000000000" pitchFamily="2" charset="2"/>
              <a:buChar char="Ø"/>
            </a:pPr>
            <a:r>
              <a:rPr lang="en-US" sz="2200" dirty="0">
                <a:solidFill>
                  <a:srgbClr val="002060"/>
                </a:solidFill>
              </a:rPr>
              <a:t>Bus</a:t>
            </a:r>
          </a:p>
          <a:p>
            <a:pPr lvl="1">
              <a:buFont typeface="Wingdings" panose="05000000000000000000" pitchFamily="2" charset="2"/>
              <a:buChar char="Ø"/>
            </a:pPr>
            <a:r>
              <a:rPr lang="en-US" sz="2200" dirty="0">
                <a:solidFill>
                  <a:srgbClr val="002060"/>
                </a:solidFill>
              </a:rPr>
              <a:t>Paratransit </a:t>
            </a:r>
          </a:p>
          <a:p>
            <a:pPr lvl="1">
              <a:buFont typeface="Wingdings" panose="05000000000000000000" pitchFamily="2" charset="2"/>
              <a:buChar char="Ø"/>
            </a:pPr>
            <a:r>
              <a:rPr lang="en-US" sz="2200" dirty="0">
                <a:solidFill>
                  <a:srgbClr val="002060"/>
                </a:solidFill>
              </a:rPr>
              <a:t>Streetcar</a:t>
            </a:r>
          </a:p>
          <a:p>
            <a:pPr lvl="1">
              <a:buFont typeface="Wingdings" panose="05000000000000000000" pitchFamily="2" charset="2"/>
              <a:buChar char="Ø"/>
            </a:pPr>
            <a:r>
              <a:rPr lang="en-US" sz="2200" dirty="0">
                <a:solidFill>
                  <a:srgbClr val="002060"/>
                </a:solidFill>
              </a:rPr>
              <a:t>Site Specific Services</a:t>
            </a:r>
            <a:endParaRPr lang="en-US" dirty="0"/>
          </a:p>
        </p:txBody>
      </p:sp>
      <p:pic>
        <p:nvPicPr>
          <p:cNvPr id="19" name="Picture 6" descr="http://www.sasaki.com/media/files/10urbandallas-area-rapid-transit.jpg">
            <a:hlinkClick r:id="rId3"/>
          </p:cNvPr>
          <p:cNvPicPr>
            <a:picLocks noChangeAspect="1" noChangeArrowheads="1"/>
          </p:cNvPicPr>
          <p:nvPr/>
        </p:nvPicPr>
        <p:blipFill>
          <a:blip r:embed="rId4" cstate="print"/>
          <a:srcRect/>
          <a:stretch>
            <a:fillRect/>
          </a:stretch>
        </p:blipFill>
        <p:spPr bwMode="auto">
          <a:xfrm>
            <a:off x="5060271" y="1417638"/>
            <a:ext cx="3302493" cy="194631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0037" y="3603652"/>
            <a:ext cx="3898069" cy="2362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26504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457200" y="274638"/>
            <a:ext cx="8229600" cy="1145789"/>
          </a:xfrm>
        </p:spPr>
        <p:txBody>
          <a:bodyPr/>
          <a:lstStyle/>
          <a:p>
            <a:r>
              <a:rPr lang="en-US" b="1" dirty="0">
                <a:solidFill>
                  <a:srgbClr val="002060"/>
                </a:solidFill>
                <a:latin typeface="Calibri (Headings)"/>
              </a:rPr>
              <a:t>Upcoming Capital Projects</a:t>
            </a:r>
            <a:endParaRPr lang="en-US" dirty="0"/>
          </a:p>
        </p:txBody>
      </p:sp>
      <p:sp>
        <p:nvSpPr>
          <p:cNvPr id="2" name="Content Placeholder 1"/>
          <p:cNvSpPr>
            <a:spLocks noGrp="1"/>
          </p:cNvSpPr>
          <p:nvPr>
            <p:ph idx="1"/>
          </p:nvPr>
        </p:nvSpPr>
        <p:spPr>
          <a:xfrm>
            <a:off x="457200" y="1873188"/>
            <a:ext cx="8229600" cy="4252975"/>
          </a:xfrm>
        </p:spPr>
        <p:txBody>
          <a:bodyPr>
            <a:normAutofit/>
          </a:bodyPr>
          <a:lstStyle/>
          <a:p>
            <a:pPr marL="0" indent="0">
              <a:buNone/>
            </a:pPr>
            <a:r>
              <a:rPr lang="en-US" sz="2400" b="1" dirty="0">
                <a:solidFill>
                  <a:srgbClr val="002060"/>
                </a:solidFill>
              </a:rPr>
              <a:t>Cotton Belt</a:t>
            </a:r>
          </a:p>
          <a:p>
            <a:pPr marL="0" indent="0">
              <a:buNone/>
            </a:pPr>
            <a:endParaRPr lang="en-US" sz="900" dirty="0">
              <a:solidFill>
                <a:srgbClr val="002060"/>
              </a:solidFill>
            </a:endParaRPr>
          </a:p>
          <a:p>
            <a:pPr>
              <a:buFont typeface="Wingdings" panose="05000000000000000000" pitchFamily="2" charset="2"/>
              <a:buChar char="§"/>
            </a:pPr>
            <a:r>
              <a:rPr lang="en-US" sz="2000" dirty="0">
                <a:solidFill>
                  <a:srgbClr val="002060"/>
                </a:solidFill>
              </a:rPr>
              <a:t>The Cotton Belt was included in the FY 2017 Financial Plan with service beginning in 2022.</a:t>
            </a:r>
          </a:p>
          <a:p>
            <a:pPr marL="0" indent="0">
              <a:buNone/>
            </a:pPr>
            <a:endParaRPr lang="en-US" sz="800" dirty="0">
              <a:solidFill>
                <a:srgbClr val="002060"/>
              </a:solidFill>
            </a:endParaRPr>
          </a:p>
          <a:p>
            <a:pPr>
              <a:buFont typeface="Wingdings" panose="05000000000000000000" pitchFamily="2" charset="2"/>
              <a:buChar char="§"/>
            </a:pPr>
            <a:r>
              <a:rPr lang="en-US" sz="2000" dirty="0">
                <a:solidFill>
                  <a:srgbClr val="002060"/>
                </a:solidFill>
              </a:rPr>
              <a:t>Project to be funded primarily through Railroad Rehabilitation Improvement Financing (RRIF) Program</a:t>
            </a:r>
          </a:p>
          <a:p>
            <a:pPr lvl="1">
              <a:buFont typeface="Wingdings" panose="05000000000000000000" pitchFamily="2" charset="2"/>
              <a:buChar char="Ø"/>
            </a:pPr>
            <a:r>
              <a:rPr lang="en-US" sz="1800" dirty="0">
                <a:solidFill>
                  <a:srgbClr val="002060"/>
                </a:solidFill>
              </a:rPr>
              <a:t>Through FRA/Build America Bureau</a:t>
            </a:r>
          </a:p>
          <a:p>
            <a:pPr marL="0" indent="0">
              <a:buNone/>
            </a:pPr>
            <a:endParaRPr lang="en-US" sz="2000" dirty="0">
              <a:solidFill>
                <a:srgbClr val="002060"/>
              </a:solidFill>
            </a:endParaRPr>
          </a:p>
          <a:p>
            <a:pPr>
              <a:buFont typeface="Wingdings" panose="05000000000000000000" pitchFamily="2" charset="2"/>
              <a:buChar char="§"/>
            </a:pPr>
            <a:endParaRPr lang="en-US" sz="2000" dirty="0">
              <a:solidFill>
                <a:srgbClr val="002060"/>
              </a:solidFill>
            </a:endParaRPr>
          </a:p>
          <a:p>
            <a:pPr marL="0" indent="0">
              <a:buNone/>
            </a:pPr>
            <a:r>
              <a:rPr lang="en-US" sz="2000" dirty="0">
                <a:solidFill>
                  <a:srgbClr val="002060"/>
                </a:solidFill>
              </a:rPr>
              <a:t>	</a:t>
            </a:r>
            <a:endParaRPr lang="en-US" sz="2000" b="1" dirty="0">
              <a:solidFill>
                <a:srgbClr val="002060"/>
              </a:solidFill>
            </a:endParaRPr>
          </a:p>
        </p:txBody>
      </p:sp>
      <p:pic>
        <p:nvPicPr>
          <p:cNvPr id="5" name="Picture 4" descr="Dallas reunion skyline.jpg">
            <a:extLst>
              <a:ext uri="{FF2B5EF4-FFF2-40B4-BE49-F238E27FC236}">
                <a16:creationId xmlns:a16="http://schemas.microsoft.com/office/drawing/2014/main" id="{DA625148-05AE-4265-9745-29E14C51071A}"/>
              </a:ext>
            </a:extLst>
          </p:cNvPr>
          <p:cNvPicPr/>
          <p:nvPr/>
        </p:nvPicPr>
        <p:blipFill>
          <a:blip r:embed="rId3" cstate="print"/>
          <a:srcRect/>
          <a:stretch>
            <a:fillRect/>
          </a:stretch>
        </p:blipFill>
        <p:spPr bwMode="auto">
          <a:xfrm>
            <a:off x="2041865" y="4341181"/>
            <a:ext cx="3462291" cy="1828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52302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p:txBody>
          <a:bodyPr/>
          <a:lstStyle/>
          <a:p>
            <a:r>
              <a:rPr lang="en-US" b="1" dirty="0">
                <a:solidFill>
                  <a:srgbClr val="002060"/>
                </a:solidFill>
                <a:latin typeface="Calibri (Headings)"/>
              </a:rPr>
              <a:t>Upcoming Capital Projects</a:t>
            </a:r>
            <a:endParaRPr lang="en-US" dirty="0"/>
          </a:p>
        </p:txBody>
      </p:sp>
      <p:sp>
        <p:nvSpPr>
          <p:cNvPr id="2" name="Content Placeholder 1"/>
          <p:cNvSpPr>
            <a:spLocks noGrp="1"/>
          </p:cNvSpPr>
          <p:nvPr>
            <p:ph sz="half" idx="1"/>
          </p:nvPr>
        </p:nvSpPr>
        <p:spPr>
          <a:xfrm>
            <a:off x="381740" y="1692276"/>
            <a:ext cx="4851649" cy="4433887"/>
          </a:xfrm>
        </p:spPr>
        <p:txBody>
          <a:bodyPr>
            <a:normAutofit fontScale="77500" lnSpcReduction="20000"/>
          </a:bodyPr>
          <a:lstStyle/>
          <a:p>
            <a:pPr marL="0" indent="0">
              <a:buNone/>
            </a:pPr>
            <a:r>
              <a:rPr lang="en-US" sz="2600" b="1" dirty="0">
                <a:solidFill>
                  <a:srgbClr val="002060"/>
                </a:solidFill>
              </a:rPr>
              <a:t>Cotton Belt</a:t>
            </a:r>
          </a:p>
          <a:p>
            <a:pPr marL="0" indent="0">
              <a:buNone/>
            </a:pPr>
            <a:endParaRPr lang="en-US" sz="900" dirty="0">
              <a:solidFill>
                <a:srgbClr val="002060"/>
              </a:solidFill>
            </a:endParaRPr>
          </a:p>
          <a:p>
            <a:pPr>
              <a:buFont typeface="Wingdings" panose="05000000000000000000" pitchFamily="2" charset="2"/>
              <a:buChar char="§"/>
            </a:pPr>
            <a:r>
              <a:rPr lang="en-US" sz="2600" dirty="0">
                <a:solidFill>
                  <a:srgbClr val="002060"/>
                </a:solidFill>
              </a:rPr>
              <a:t>One Department of Transportation (DOT) Meeting (FTA/FRA/FAA</a:t>
            </a:r>
            <a:r>
              <a:rPr lang="en-US" sz="2600" dirty="0" smtClean="0">
                <a:solidFill>
                  <a:srgbClr val="002060"/>
                </a:solidFill>
              </a:rPr>
              <a:t>)</a:t>
            </a:r>
          </a:p>
          <a:p>
            <a:pPr marL="0" indent="0">
              <a:buNone/>
            </a:pPr>
            <a:endParaRPr lang="en-US" sz="1000" dirty="0">
              <a:solidFill>
                <a:srgbClr val="002060"/>
              </a:solidFill>
            </a:endParaRPr>
          </a:p>
          <a:p>
            <a:pPr lvl="1">
              <a:buFont typeface="Wingdings" panose="05000000000000000000" pitchFamily="2" charset="2"/>
              <a:buChar char="Ø"/>
            </a:pPr>
            <a:r>
              <a:rPr lang="en-US" sz="2300" dirty="0">
                <a:solidFill>
                  <a:srgbClr val="002060"/>
                </a:solidFill>
              </a:rPr>
              <a:t>FTA will remain lead agency</a:t>
            </a:r>
          </a:p>
          <a:p>
            <a:pPr lvl="2">
              <a:buFont typeface="Wingdings" panose="05000000000000000000" pitchFamily="2" charset="2"/>
              <a:buChar char="v"/>
            </a:pPr>
            <a:r>
              <a:rPr lang="en-US" sz="2100" dirty="0">
                <a:solidFill>
                  <a:srgbClr val="002060"/>
                </a:solidFill>
              </a:rPr>
              <a:t>Original 2010 Notice of intent to prepare Environmental Impact Study (EIS) can be </a:t>
            </a:r>
            <a:r>
              <a:rPr lang="en-US" sz="2100" dirty="0" smtClean="0">
                <a:solidFill>
                  <a:srgbClr val="002060"/>
                </a:solidFill>
              </a:rPr>
              <a:t>used</a:t>
            </a:r>
          </a:p>
          <a:p>
            <a:pPr marL="914400" lvl="2" indent="0">
              <a:buNone/>
            </a:pPr>
            <a:endParaRPr lang="en-US" sz="800" dirty="0">
              <a:solidFill>
                <a:srgbClr val="002060"/>
              </a:solidFill>
            </a:endParaRPr>
          </a:p>
          <a:p>
            <a:pPr marL="739775" lvl="2" indent="-250825">
              <a:buFont typeface="Wingdings" panose="05000000000000000000" pitchFamily="2" charset="2"/>
              <a:buChar char="Ø"/>
            </a:pPr>
            <a:r>
              <a:rPr lang="en-US" sz="2300" dirty="0">
                <a:solidFill>
                  <a:srgbClr val="002060"/>
                </a:solidFill>
              </a:rPr>
              <a:t>FRA and FAA will be Cooperating Agencies on the EIS and will issue separate Records of Decision (ROD</a:t>
            </a:r>
            <a:r>
              <a:rPr lang="en-US" sz="2300" dirty="0" smtClean="0">
                <a:solidFill>
                  <a:srgbClr val="002060"/>
                </a:solidFill>
              </a:rPr>
              <a:t>)</a:t>
            </a:r>
          </a:p>
          <a:p>
            <a:pPr marL="488950" lvl="2" indent="0">
              <a:buNone/>
            </a:pPr>
            <a:endParaRPr lang="en-US" sz="900" dirty="0">
              <a:solidFill>
                <a:srgbClr val="002060"/>
              </a:solidFill>
            </a:endParaRPr>
          </a:p>
          <a:p>
            <a:pPr marL="739775" lvl="2" indent="-250825">
              <a:buFont typeface="Wingdings" panose="05000000000000000000" pitchFamily="2" charset="2"/>
              <a:buChar char="Ø"/>
            </a:pPr>
            <a:r>
              <a:rPr lang="en-US" sz="2300" dirty="0">
                <a:solidFill>
                  <a:srgbClr val="002060"/>
                </a:solidFill>
              </a:rPr>
              <a:t>Bi-weekly One DOT meetings to discuss issues pertinent to each agency as we advance EIS</a:t>
            </a:r>
          </a:p>
          <a:p>
            <a:pPr marL="0" indent="0">
              <a:buNone/>
            </a:pPr>
            <a:endParaRPr lang="en-US" sz="2000" dirty="0">
              <a:solidFill>
                <a:srgbClr val="002060"/>
              </a:solidFill>
            </a:endParaRPr>
          </a:p>
          <a:p>
            <a:pPr>
              <a:buFont typeface="Wingdings" panose="05000000000000000000" pitchFamily="2" charset="2"/>
              <a:buChar char="§"/>
            </a:pPr>
            <a:endParaRPr lang="en-US" sz="2000" dirty="0">
              <a:solidFill>
                <a:srgbClr val="002060"/>
              </a:solidFill>
            </a:endParaRPr>
          </a:p>
          <a:p>
            <a:pPr marL="0" indent="0">
              <a:buNone/>
            </a:pPr>
            <a:r>
              <a:rPr lang="en-US" sz="2000" dirty="0">
                <a:solidFill>
                  <a:srgbClr val="002060"/>
                </a:solidFill>
              </a:rPr>
              <a:t>	</a:t>
            </a:r>
            <a:endParaRPr lang="en-US" sz="2000" b="1" dirty="0">
              <a:solidFill>
                <a:srgbClr val="002060"/>
              </a:solidFill>
            </a:endParaRPr>
          </a:p>
        </p:txBody>
      </p:sp>
      <p:pic>
        <p:nvPicPr>
          <p:cNvPr id="7" name="Picture 10" descr="W at night">
            <a:extLst>
              <a:ext uri="{FF2B5EF4-FFF2-40B4-BE49-F238E27FC236}">
                <a16:creationId xmlns:a16="http://schemas.microsoft.com/office/drawing/2014/main" id="{B8BDA9FF-1AA9-4CD0-847A-E18DE4EED748}"/>
              </a:ext>
            </a:extLst>
          </p:cNvPr>
          <p:cNvPicPr>
            <a:picLocks noGrp="1" noChangeAspect="1" noChangeArrowheads="1"/>
          </p:cNvPicPr>
          <p:nvPr>
            <p:ph sz="half" idx="1"/>
          </p:nvPr>
        </p:nvPicPr>
        <p:blipFill>
          <a:blip r:embed="rId3"/>
          <a:srcRect t="19231" r="31579" b="12820"/>
          <a:stretch>
            <a:fillRect/>
          </a:stretch>
        </p:blipFill>
        <p:spPr bwMode="auto">
          <a:xfrm>
            <a:off x="5435613" y="2591972"/>
            <a:ext cx="3314705" cy="2194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304144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457200" y="274638"/>
            <a:ext cx="8229600" cy="1145789"/>
          </a:xfrm>
        </p:spPr>
        <p:txBody>
          <a:bodyPr/>
          <a:lstStyle/>
          <a:p>
            <a:r>
              <a:rPr lang="en-US" b="1" dirty="0">
                <a:solidFill>
                  <a:srgbClr val="002060"/>
                </a:solidFill>
                <a:latin typeface="Calibri (Headings)"/>
              </a:rPr>
              <a:t>Upcoming Capital Projects</a:t>
            </a:r>
            <a:endParaRPr lang="en-US" dirty="0"/>
          </a:p>
        </p:txBody>
      </p:sp>
      <p:sp>
        <p:nvSpPr>
          <p:cNvPr id="2" name="Content Placeholder 1"/>
          <p:cNvSpPr>
            <a:spLocks noGrp="1"/>
          </p:cNvSpPr>
          <p:nvPr>
            <p:ph idx="1"/>
          </p:nvPr>
        </p:nvSpPr>
        <p:spPr>
          <a:xfrm>
            <a:off x="457200" y="2077375"/>
            <a:ext cx="8229600" cy="4048788"/>
          </a:xfrm>
        </p:spPr>
        <p:txBody>
          <a:bodyPr>
            <a:normAutofit fontScale="85000" lnSpcReduction="20000"/>
          </a:bodyPr>
          <a:lstStyle/>
          <a:p>
            <a:pPr marL="0" indent="0">
              <a:buNone/>
            </a:pPr>
            <a:r>
              <a:rPr lang="en-US" sz="2800" b="1" dirty="0">
                <a:solidFill>
                  <a:srgbClr val="002060"/>
                </a:solidFill>
              </a:rPr>
              <a:t>Cotton Belt</a:t>
            </a:r>
          </a:p>
          <a:p>
            <a:pPr marL="0" indent="0">
              <a:buNone/>
            </a:pPr>
            <a:endParaRPr lang="en-US" sz="900" dirty="0">
              <a:solidFill>
                <a:srgbClr val="002060"/>
              </a:solidFill>
            </a:endParaRPr>
          </a:p>
          <a:p>
            <a:pPr>
              <a:buFont typeface="Wingdings" panose="05000000000000000000" pitchFamily="2" charset="2"/>
              <a:buChar char="§"/>
            </a:pPr>
            <a:r>
              <a:rPr lang="en-US" sz="2400" dirty="0">
                <a:solidFill>
                  <a:srgbClr val="002060"/>
                </a:solidFill>
              </a:rPr>
              <a:t>One DOT coordination</a:t>
            </a:r>
          </a:p>
          <a:p>
            <a:pPr marL="0" indent="0">
              <a:lnSpc>
                <a:spcPct val="50000"/>
              </a:lnSpc>
              <a:buNone/>
            </a:pPr>
            <a:endParaRPr lang="en-US" sz="2400" dirty="0">
              <a:solidFill>
                <a:srgbClr val="002060"/>
              </a:solidFill>
            </a:endParaRPr>
          </a:p>
          <a:p>
            <a:pPr>
              <a:buFont typeface="Wingdings" panose="05000000000000000000" pitchFamily="2" charset="2"/>
              <a:buChar char="§"/>
            </a:pPr>
            <a:r>
              <a:rPr lang="en-US" sz="2400" dirty="0">
                <a:solidFill>
                  <a:srgbClr val="002060"/>
                </a:solidFill>
              </a:rPr>
              <a:t>RRIF Loan pre-application</a:t>
            </a:r>
          </a:p>
          <a:p>
            <a:pPr marL="0" indent="0">
              <a:lnSpc>
                <a:spcPct val="60000"/>
              </a:lnSpc>
              <a:buNone/>
            </a:pPr>
            <a:endParaRPr lang="en-US" sz="2400" dirty="0">
              <a:solidFill>
                <a:srgbClr val="002060"/>
              </a:solidFill>
            </a:endParaRPr>
          </a:p>
          <a:p>
            <a:pPr>
              <a:buFont typeface="Wingdings" panose="05000000000000000000" pitchFamily="2" charset="2"/>
              <a:buChar char="§"/>
            </a:pPr>
            <a:r>
              <a:rPr lang="en-US" sz="2400" dirty="0">
                <a:solidFill>
                  <a:srgbClr val="002060"/>
                </a:solidFill>
              </a:rPr>
              <a:t>Coordination with cities</a:t>
            </a:r>
          </a:p>
          <a:p>
            <a:pPr marL="0" indent="0">
              <a:lnSpc>
                <a:spcPct val="60000"/>
              </a:lnSpc>
              <a:buNone/>
            </a:pPr>
            <a:endParaRPr lang="en-US" sz="2400" dirty="0">
              <a:solidFill>
                <a:srgbClr val="002060"/>
              </a:solidFill>
            </a:endParaRPr>
          </a:p>
          <a:p>
            <a:pPr>
              <a:buFont typeface="Wingdings" panose="05000000000000000000" pitchFamily="2" charset="2"/>
              <a:buChar char="§"/>
            </a:pPr>
            <a:r>
              <a:rPr lang="en-US" sz="2400" dirty="0">
                <a:solidFill>
                  <a:srgbClr val="002060"/>
                </a:solidFill>
              </a:rPr>
              <a:t>Developing enhanced public outreach</a:t>
            </a:r>
          </a:p>
          <a:p>
            <a:pPr marL="0" indent="0">
              <a:lnSpc>
                <a:spcPct val="60000"/>
              </a:lnSpc>
              <a:buNone/>
            </a:pPr>
            <a:endParaRPr lang="en-US" sz="2200" dirty="0">
              <a:solidFill>
                <a:srgbClr val="002060"/>
              </a:solidFill>
            </a:endParaRPr>
          </a:p>
          <a:p>
            <a:pPr>
              <a:buFont typeface="Wingdings" panose="05000000000000000000" pitchFamily="2" charset="2"/>
              <a:buChar char="§"/>
            </a:pPr>
            <a:r>
              <a:rPr lang="en-US" sz="2400" dirty="0">
                <a:solidFill>
                  <a:srgbClr val="002060"/>
                </a:solidFill>
              </a:rPr>
              <a:t>Early action items on engineering issues</a:t>
            </a:r>
          </a:p>
          <a:p>
            <a:pPr lvl="1">
              <a:buFont typeface="Wingdings" panose="05000000000000000000" pitchFamily="2" charset="2"/>
              <a:buChar char="Ø"/>
            </a:pPr>
            <a:r>
              <a:rPr lang="en-US" sz="2100" dirty="0">
                <a:solidFill>
                  <a:srgbClr val="002060"/>
                </a:solidFill>
              </a:rPr>
              <a:t>Focus on interconnectivity with TEX Rail</a:t>
            </a:r>
          </a:p>
          <a:p>
            <a:pPr marL="0" indent="0">
              <a:buNone/>
            </a:pPr>
            <a:endParaRPr lang="en-US" sz="2100" dirty="0">
              <a:solidFill>
                <a:srgbClr val="002060"/>
              </a:solidFill>
            </a:endParaRPr>
          </a:p>
          <a:p>
            <a:pPr>
              <a:buFont typeface="Wingdings" panose="05000000000000000000" pitchFamily="2" charset="2"/>
              <a:buChar char="§"/>
            </a:pPr>
            <a:endParaRPr lang="en-US" sz="2100" dirty="0">
              <a:solidFill>
                <a:srgbClr val="002060"/>
              </a:solidFill>
            </a:endParaRPr>
          </a:p>
          <a:p>
            <a:pPr marL="0" indent="0">
              <a:buNone/>
            </a:pPr>
            <a:r>
              <a:rPr lang="en-US" sz="2000" dirty="0">
                <a:solidFill>
                  <a:srgbClr val="002060"/>
                </a:solidFill>
              </a:rPr>
              <a:t>	</a:t>
            </a:r>
            <a:endParaRPr lang="en-US" sz="2000" b="1" dirty="0">
              <a:solidFill>
                <a:srgbClr val="002060"/>
              </a:solidFill>
            </a:endParaRPr>
          </a:p>
        </p:txBody>
      </p:sp>
      <p:pic>
        <p:nvPicPr>
          <p:cNvPr id="5" name="Picture 2" descr="C:\Users\jkline\Desktop\streetcar 302.jpg">
            <a:extLst>
              <a:ext uri="{FF2B5EF4-FFF2-40B4-BE49-F238E27FC236}">
                <a16:creationId xmlns:a16="http://schemas.microsoft.com/office/drawing/2014/main" id="{D386C3C8-E3E2-49B0-A387-663469EE23E8}"/>
              </a:ext>
            </a:extLst>
          </p:cNvPr>
          <p:cNvPicPr>
            <a:picLocks noChangeAspect="1" noChangeArrowheads="1"/>
          </p:cNvPicPr>
          <p:nvPr/>
        </p:nvPicPr>
        <p:blipFill>
          <a:blip r:embed="rId3" cstate="print"/>
          <a:srcRect r="1887" b="3862"/>
          <a:stretch>
            <a:fillRect/>
          </a:stretch>
        </p:blipFill>
        <p:spPr bwMode="auto">
          <a:xfrm>
            <a:off x="5047370" y="1724329"/>
            <a:ext cx="3639430" cy="2377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38721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p:txBody>
          <a:bodyPr/>
          <a:lstStyle/>
          <a:p>
            <a:r>
              <a:rPr lang="en-US" b="1" dirty="0">
                <a:solidFill>
                  <a:srgbClr val="002060"/>
                </a:solidFill>
                <a:latin typeface="Calibri (Headings)"/>
              </a:rPr>
              <a:t>Upcoming Capital Projects</a:t>
            </a:r>
            <a:endParaRPr lang="en-US" dirty="0"/>
          </a:p>
        </p:txBody>
      </p:sp>
      <p:sp>
        <p:nvSpPr>
          <p:cNvPr id="2" name="Content Placeholder 1"/>
          <p:cNvSpPr>
            <a:spLocks noGrp="1"/>
          </p:cNvSpPr>
          <p:nvPr>
            <p:ph sz="half" idx="1"/>
          </p:nvPr>
        </p:nvSpPr>
        <p:spPr>
          <a:xfrm>
            <a:off x="457200" y="1600200"/>
            <a:ext cx="4318986" cy="4525963"/>
          </a:xfrm>
        </p:spPr>
        <p:txBody>
          <a:bodyPr>
            <a:normAutofit fontScale="92500" lnSpcReduction="20000"/>
          </a:bodyPr>
          <a:lstStyle/>
          <a:p>
            <a:pPr marL="0" indent="0">
              <a:buNone/>
            </a:pPr>
            <a:r>
              <a:rPr lang="en-US" sz="2600" b="1" dirty="0">
                <a:solidFill>
                  <a:srgbClr val="002060"/>
                </a:solidFill>
              </a:rPr>
              <a:t>Cotton Belt</a:t>
            </a:r>
          </a:p>
          <a:p>
            <a:pPr marL="0" indent="0">
              <a:buNone/>
            </a:pPr>
            <a:endParaRPr lang="en-US" sz="900" dirty="0">
              <a:solidFill>
                <a:srgbClr val="002060"/>
              </a:solidFill>
            </a:endParaRPr>
          </a:p>
          <a:p>
            <a:pPr>
              <a:buFont typeface="Wingdings" panose="05000000000000000000" pitchFamily="2" charset="2"/>
              <a:buChar char="§"/>
            </a:pPr>
            <a:r>
              <a:rPr lang="en-US" sz="2200" dirty="0">
                <a:solidFill>
                  <a:srgbClr val="002060"/>
                </a:solidFill>
              </a:rPr>
              <a:t>Finalizing Communications Plan and will present to committee and stakeholders</a:t>
            </a:r>
          </a:p>
          <a:p>
            <a:pPr marL="0" indent="0">
              <a:lnSpc>
                <a:spcPct val="50000"/>
              </a:lnSpc>
              <a:buNone/>
            </a:pPr>
            <a:endParaRPr lang="en-US" sz="800" dirty="0">
              <a:solidFill>
                <a:srgbClr val="002060"/>
              </a:solidFill>
            </a:endParaRPr>
          </a:p>
          <a:p>
            <a:pPr>
              <a:buFont typeface="Wingdings" panose="05000000000000000000" pitchFamily="2" charset="2"/>
              <a:buChar char="§"/>
            </a:pPr>
            <a:r>
              <a:rPr lang="en-US" sz="2200" dirty="0">
                <a:solidFill>
                  <a:srgbClr val="002060"/>
                </a:solidFill>
              </a:rPr>
              <a:t>Public meetings to be scheduled</a:t>
            </a:r>
          </a:p>
          <a:p>
            <a:pPr lvl="1">
              <a:buFont typeface="Wingdings" panose="05000000000000000000" pitchFamily="2" charset="2"/>
              <a:buChar char="Ø"/>
            </a:pPr>
            <a:r>
              <a:rPr lang="en-US" sz="1900" dirty="0">
                <a:solidFill>
                  <a:srgbClr val="002060"/>
                </a:solidFill>
              </a:rPr>
              <a:t>Dates will be provided when finalized</a:t>
            </a:r>
          </a:p>
          <a:p>
            <a:pPr marL="502920" lvl="1" indent="0">
              <a:lnSpc>
                <a:spcPct val="50000"/>
              </a:lnSpc>
              <a:buNone/>
            </a:pPr>
            <a:endParaRPr lang="en-US" sz="800" dirty="0">
              <a:solidFill>
                <a:srgbClr val="002060"/>
              </a:solidFill>
            </a:endParaRPr>
          </a:p>
          <a:p>
            <a:pPr marL="250825" lvl="1" indent="-250825">
              <a:buFont typeface="Wingdings" panose="05000000000000000000" pitchFamily="2" charset="2"/>
              <a:buChar char="§"/>
            </a:pPr>
            <a:r>
              <a:rPr lang="en-US" sz="2200" dirty="0">
                <a:solidFill>
                  <a:srgbClr val="002060"/>
                </a:solidFill>
              </a:rPr>
              <a:t>Area Focus Group meetings in the spring</a:t>
            </a:r>
          </a:p>
          <a:p>
            <a:pPr marL="753745" lvl="2" indent="-250825">
              <a:buFont typeface="Wingdings" panose="05000000000000000000" pitchFamily="2" charset="2"/>
              <a:buChar char="Ø"/>
            </a:pPr>
            <a:r>
              <a:rPr lang="en-US" sz="1900" dirty="0">
                <a:solidFill>
                  <a:srgbClr val="002060"/>
                </a:solidFill>
              </a:rPr>
              <a:t>DFW/Cypress Waters, Carrollton/Addison, North Dallas, Richardson/Plano</a:t>
            </a:r>
          </a:p>
          <a:p>
            <a:pPr marL="0" indent="0">
              <a:buNone/>
            </a:pPr>
            <a:endParaRPr lang="en-US" sz="1800" dirty="0">
              <a:solidFill>
                <a:srgbClr val="002060"/>
              </a:solidFill>
            </a:endParaRPr>
          </a:p>
          <a:p>
            <a:pPr marL="0" indent="0">
              <a:buNone/>
            </a:pPr>
            <a:endParaRPr lang="en-US" sz="2000" dirty="0">
              <a:solidFill>
                <a:srgbClr val="002060"/>
              </a:solidFill>
            </a:endParaRPr>
          </a:p>
          <a:p>
            <a:pPr marL="0" indent="0">
              <a:buNone/>
            </a:pPr>
            <a:r>
              <a:rPr lang="en-US" sz="2000" dirty="0">
                <a:solidFill>
                  <a:srgbClr val="002060"/>
                </a:solidFill>
              </a:rPr>
              <a:t>	</a:t>
            </a:r>
            <a:endParaRPr lang="en-US" sz="2000" b="1" dirty="0">
              <a:solidFill>
                <a:srgbClr val="002060"/>
              </a:solidFill>
            </a:endParaRPr>
          </a:p>
        </p:txBody>
      </p:sp>
      <p:pic>
        <p:nvPicPr>
          <p:cNvPr id="5" name="Picture 2" descr="E:\City of Richardson Images &amp; Docs\CityLine\CityLine state street.jpg">
            <a:extLst>
              <a:ext uri="{FF2B5EF4-FFF2-40B4-BE49-F238E27FC236}">
                <a16:creationId xmlns:a16="http://schemas.microsoft.com/office/drawing/2014/main" id="{F72AB934-4C1E-4A63-835C-C19AA67FC454}"/>
              </a:ext>
            </a:extLst>
          </p:cNvPr>
          <p:cNvPicPr>
            <a:picLocks noChangeAspect="1" noChangeArrowheads="1"/>
          </p:cNvPicPr>
          <p:nvPr/>
        </p:nvPicPr>
        <p:blipFill>
          <a:blip r:embed="rId3" cstate="print"/>
          <a:srcRect/>
          <a:stretch>
            <a:fillRect/>
          </a:stretch>
        </p:blipFill>
        <p:spPr bwMode="auto">
          <a:xfrm>
            <a:off x="4953000" y="2389551"/>
            <a:ext cx="3845544" cy="2377440"/>
          </a:xfrm>
          <a:prstGeom prst="roundRect">
            <a:avLst>
              <a:gd name="adj" fmla="val 8594"/>
            </a:avLst>
          </a:prstGeom>
          <a:solidFill>
            <a:srgbClr val="FFFFFF">
              <a:shade val="85000"/>
            </a:srgbClr>
          </a:solidFill>
          <a:ln w="6350">
            <a:solidFill>
              <a:schemeClr val="tx1"/>
            </a:solidFill>
          </a:ln>
          <a:effectLst>
            <a:reflection blurRad="12700" stA="38000" endPos="28000" dist="5000" dir="5400000" sy="-100000" algn="bl" rotWithShape="0"/>
          </a:effectLst>
        </p:spPr>
      </p:pic>
    </p:spTree>
    <p:extLst>
      <p:ext uri="{BB962C8B-B14F-4D97-AF65-F5344CB8AC3E}">
        <p14:creationId xmlns:p14="http://schemas.microsoft.com/office/powerpoint/2010/main" val="17123675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457200" y="274638"/>
            <a:ext cx="8229600" cy="1216811"/>
          </a:xfrm>
        </p:spPr>
        <p:txBody>
          <a:bodyPr/>
          <a:lstStyle/>
          <a:p>
            <a:r>
              <a:rPr lang="en-US" b="1" dirty="0">
                <a:solidFill>
                  <a:srgbClr val="002060"/>
                </a:solidFill>
                <a:latin typeface="Calibri (Headings)"/>
              </a:rPr>
              <a:t>Upcoming Capital Projects</a:t>
            </a:r>
            <a:endParaRPr lang="en-US" dirty="0"/>
          </a:p>
        </p:txBody>
      </p:sp>
      <p:sp>
        <p:nvSpPr>
          <p:cNvPr id="2" name="Content Placeholder 1"/>
          <p:cNvSpPr>
            <a:spLocks noGrp="1"/>
          </p:cNvSpPr>
          <p:nvPr>
            <p:ph idx="1"/>
          </p:nvPr>
        </p:nvSpPr>
        <p:spPr>
          <a:xfrm>
            <a:off x="457200" y="1873188"/>
            <a:ext cx="7905565" cy="4252975"/>
          </a:xfrm>
        </p:spPr>
        <p:txBody>
          <a:bodyPr>
            <a:normAutofit/>
          </a:bodyPr>
          <a:lstStyle/>
          <a:p>
            <a:pPr marL="0" indent="0">
              <a:buNone/>
            </a:pPr>
            <a:r>
              <a:rPr lang="en-US" sz="2400" b="1" dirty="0">
                <a:solidFill>
                  <a:srgbClr val="002060"/>
                </a:solidFill>
              </a:rPr>
              <a:t>Cotton Belt</a:t>
            </a:r>
          </a:p>
          <a:p>
            <a:pPr marL="0" indent="0">
              <a:buNone/>
            </a:pPr>
            <a:endParaRPr lang="en-US" sz="900" dirty="0">
              <a:solidFill>
                <a:srgbClr val="002060"/>
              </a:solidFill>
            </a:endParaRPr>
          </a:p>
          <a:p>
            <a:pPr>
              <a:buFont typeface="Wingdings" panose="05000000000000000000" pitchFamily="2" charset="2"/>
              <a:buChar char="§"/>
            </a:pPr>
            <a:r>
              <a:rPr lang="en-US" sz="2000" dirty="0">
                <a:solidFill>
                  <a:srgbClr val="002060"/>
                </a:solidFill>
              </a:rPr>
              <a:t>Communications Plan outlines:</a:t>
            </a:r>
          </a:p>
          <a:p>
            <a:pPr lvl="1">
              <a:buFont typeface="Wingdings" panose="05000000000000000000" pitchFamily="2" charset="2"/>
              <a:buChar char="Ø"/>
            </a:pPr>
            <a:r>
              <a:rPr lang="en-US" sz="1800" dirty="0">
                <a:solidFill>
                  <a:srgbClr val="002060"/>
                </a:solidFill>
              </a:rPr>
              <a:t>Bi-weekly One DOT coordination meetings</a:t>
            </a:r>
          </a:p>
          <a:p>
            <a:pPr lvl="1">
              <a:buFont typeface="Wingdings" panose="05000000000000000000" pitchFamily="2" charset="2"/>
              <a:buChar char="Ø"/>
            </a:pPr>
            <a:r>
              <a:rPr lang="en-US" sz="1800" dirty="0">
                <a:solidFill>
                  <a:srgbClr val="002060"/>
                </a:solidFill>
              </a:rPr>
              <a:t>Early coordination with FWTA/DFW Airport</a:t>
            </a:r>
          </a:p>
          <a:p>
            <a:pPr lvl="1">
              <a:buFont typeface="Wingdings" panose="05000000000000000000" pitchFamily="2" charset="2"/>
              <a:buChar char="Ø"/>
            </a:pPr>
            <a:r>
              <a:rPr lang="en-US" sz="1800" dirty="0">
                <a:solidFill>
                  <a:srgbClr val="002060"/>
                </a:solidFill>
              </a:rPr>
              <a:t>Regular city staff coordination</a:t>
            </a:r>
          </a:p>
          <a:p>
            <a:pPr lvl="1">
              <a:buFont typeface="Wingdings" panose="05000000000000000000" pitchFamily="2" charset="2"/>
              <a:buChar char="Ø"/>
            </a:pPr>
            <a:r>
              <a:rPr lang="en-US" sz="1800" dirty="0">
                <a:solidFill>
                  <a:srgbClr val="002060"/>
                </a:solidFill>
              </a:rPr>
              <a:t>Quarterly city briefings</a:t>
            </a:r>
          </a:p>
          <a:p>
            <a:pPr lvl="1">
              <a:buFont typeface="Wingdings" panose="05000000000000000000" pitchFamily="2" charset="2"/>
              <a:buChar char="Ø"/>
            </a:pPr>
            <a:r>
              <a:rPr lang="en-US" sz="1800" dirty="0">
                <a:solidFill>
                  <a:srgbClr val="002060"/>
                </a:solidFill>
              </a:rPr>
              <a:t>Monthly DFW Airport staff meetings</a:t>
            </a:r>
          </a:p>
          <a:p>
            <a:pPr lvl="1">
              <a:buFont typeface="Wingdings" panose="05000000000000000000" pitchFamily="2" charset="2"/>
              <a:buChar char="Ø"/>
            </a:pPr>
            <a:r>
              <a:rPr lang="en-US" sz="1800" dirty="0">
                <a:solidFill>
                  <a:srgbClr val="002060"/>
                </a:solidFill>
              </a:rPr>
              <a:t>Other agencies/organizations as needed</a:t>
            </a:r>
          </a:p>
          <a:p>
            <a:pPr marL="0" indent="0">
              <a:buNone/>
            </a:pPr>
            <a:endParaRPr lang="en-US" sz="2000" dirty="0">
              <a:solidFill>
                <a:srgbClr val="002060"/>
              </a:solidFill>
            </a:endParaRPr>
          </a:p>
          <a:p>
            <a:pPr>
              <a:buFont typeface="Wingdings" panose="05000000000000000000" pitchFamily="2" charset="2"/>
              <a:buChar char="§"/>
            </a:pPr>
            <a:endParaRPr lang="en-US" sz="2000" dirty="0">
              <a:solidFill>
                <a:srgbClr val="002060"/>
              </a:solidFill>
            </a:endParaRPr>
          </a:p>
          <a:p>
            <a:pPr marL="0" indent="0">
              <a:buNone/>
            </a:pPr>
            <a:r>
              <a:rPr lang="en-US" sz="2000" dirty="0">
                <a:solidFill>
                  <a:srgbClr val="002060"/>
                </a:solidFill>
              </a:rPr>
              <a:t>	</a:t>
            </a:r>
            <a:endParaRPr lang="en-US" sz="2000" b="1" dirty="0">
              <a:solidFill>
                <a:srgbClr val="002060"/>
              </a:solidFill>
            </a:endParaRPr>
          </a:p>
        </p:txBody>
      </p:sp>
      <p:pic>
        <p:nvPicPr>
          <p:cNvPr id="5" name="Picture 2" descr="G:\GEN\Medialab\DFW DART\Option2\shot_0004_Roadway_Night_V05.jpg">
            <a:extLst>
              <a:ext uri="{FF2B5EF4-FFF2-40B4-BE49-F238E27FC236}">
                <a16:creationId xmlns:a16="http://schemas.microsoft.com/office/drawing/2014/main" id="{8E85A88B-789A-4E8B-90EC-D50009CC69BF}"/>
              </a:ext>
            </a:extLst>
          </p:cNvPr>
          <p:cNvPicPr>
            <a:picLocks noChangeAspect="1" noChangeArrowheads="1"/>
          </p:cNvPicPr>
          <p:nvPr/>
        </p:nvPicPr>
        <p:blipFill>
          <a:blip r:embed="rId3" cstate="print"/>
          <a:srcRect/>
          <a:stretch>
            <a:fillRect/>
          </a:stretch>
        </p:blipFill>
        <p:spPr bwMode="auto">
          <a:xfrm>
            <a:off x="5357676" y="2003690"/>
            <a:ext cx="3480652" cy="2353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909193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p:txBody>
          <a:bodyPr/>
          <a:lstStyle/>
          <a:p>
            <a:r>
              <a:rPr lang="en-US" b="1" dirty="0">
                <a:solidFill>
                  <a:srgbClr val="002060"/>
                </a:solidFill>
              </a:rPr>
              <a:t>Agency Initiative</a:t>
            </a:r>
            <a:endParaRPr lang="en-US" dirty="0"/>
          </a:p>
        </p:txBody>
      </p:sp>
      <p:sp>
        <p:nvSpPr>
          <p:cNvPr id="2" name="Content Placeholder 1"/>
          <p:cNvSpPr>
            <a:spLocks noGrp="1"/>
          </p:cNvSpPr>
          <p:nvPr>
            <p:ph idx="1"/>
          </p:nvPr>
        </p:nvSpPr>
        <p:spPr/>
        <p:txBody>
          <a:bodyPr>
            <a:normAutofit/>
          </a:bodyPr>
          <a:lstStyle/>
          <a:p>
            <a:pPr marL="0" indent="0">
              <a:buNone/>
            </a:pPr>
            <a:r>
              <a:rPr lang="en-US" sz="2400" b="1" dirty="0">
                <a:solidFill>
                  <a:srgbClr val="002060"/>
                </a:solidFill>
              </a:rPr>
              <a:t>5-Star Service Program</a:t>
            </a:r>
          </a:p>
          <a:p>
            <a:pPr>
              <a:buFont typeface="Wingdings" panose="05000000000000000000" pitchFamily="2" charset="2"/>
              <a:buChar char="§"/>
            </a:pPr>
            <a:r>
              <a:rPr lang="en-US" sz="2000" dirty="0">
                <a:solidFill>
                  <a:srgbClr val="002060"/>
                </a:solidFill>
              </a:rPr>
              <a:t>Pillars of 5-Star Services</a:t>
            </a:r>
          </a:p>
          <a:p>
            <a:pPr lvl="1">
              <a:buFont typeface="Wingdings" panose="05000000000000000000" pitchFamily="2" charset="2"/>
              <a:buChar char="Ø"/>
            </a:pPr>
            <a:r>
              <a:rPr lang="en-US" sz="1800" dirty="0">
                <a:solidFill>
                  <a:srgbClr val="002060"/>
                </a:solidFill>
              </a:rPr>
              <a:t>Culture Change</a:t>
            </a:r>
          </a:p>
          <a:p>
            <a:pPr lvl="1">
              <a:buFont typeface="Wingdings" panose="05000000000000000000" pitchFamily="2" charset="2"/>
              <a:buChar char="Ø"/>
            </a:pPr>
            <a:r>
              <a:rPr lang="en-US" sz="1800" dirty="0">
                <a:solidFill>
                  <a:srgbClr val="002060"/>
                </a:solidFill>
              </a:rPr>
              <a:t>Image and Brand</a:t>
            </a:r>
          </a:p>
          <a:p>
            <a:pPr lvl="1">
              <a:buFont typeface="Wingdings" panose="05000000000000000000" pitchFamily="2" charset="2"/>
              <a:buChar char="Ø"/>
            </a:pPr>
            <a:r>
              <a:rPr lang="en-US" sz="1800" dirty="0">
                <a:solidFill>
                  <a:srgbClr val="002060"/>
                </a:solidFill>
              </a:rPr>
              <a:t>Center of Excellence</a:t>
            </a:r>
          </a:p>
          <a:p>
            <a:pPr lvl="1">
              <a:buFont typeface="Wingdings" panose="05000000000000000000" pitchFamily="2" charset="2"/>
              <a:buChar char="Ø"/>
            </a:pPr>
            <a:r>
              <a:rPr lang="en-US" sz="1800" dirty="0">
                <a:solidFill>
                  <a:srgbClr val="002060"/>
                </a:solidFill>
              </a:rPr>
              <a:t>Improved Services</a:t>
            </a:r>
          </a:p>
          <a:p>
            <a:pPr lvl="1">
              <a:buFont typeface="Wingdings" panose="05000000000000000000" pitchFamily="2" charset="2"/>
              <a:buChar char="Ø"/>
            </a:pPr>
            <a:r>
              <a:rPr lang="en-US" sz="1800" dirty="0">
                <a:solidFill>
                  <a:srgbClr val="002060"/>
                </a:solidFill>
              </a:rPr>
              <a:t>High Performance and Recognition</a:t>
            </a:r>
          </a:p>
          <a:p>
            <a:pPr marL="400050">
              <a:buFont typeface="Wingdings" panose="05000000000000000000" pitchFamily="2" charset="2"/>
              <a:buChar char="§"/>
            </a:pPr>
            <a:r>
              <a:rPr lang="en-US" sz="2000" dirty="0">
                <a:solidFill>
                  <a:srgbClr val="002060"/>
                </a:solidFill>
              </a:rPr>
              <a:t>Accountability</a:t>
            </a:r>
          </a:p>
          <a:p>
            <a:pPr marL="400050">
              <a:buFont typeface="Wingdings" panose="05000000000000000000" pitchFamily="2" charset="2"/>
              <a:buChar char="§"/>
            </a:pPr>
            <a:r>
              <a:rPr lang="en-US" sz="2000" dirty="0">
                <a:solidFill>
                  <a:srgbClr val="002060"/>
                </a:solidFill>
              </a:rPr>
              <a:t>Promoting culture change</a:t>
            </a:r>
          </a:p>
          <a:p>
            <a:pPr marL="400050">
              <a:buFont typeface="Wingdings" panose="05000000000000000000" pitchFamily="2" charset="2"/>
              <a:buChar char="§"/>
            </a:pPr>
            <a:r>
              <a:rPr lang="en-US" sz="2000" dirty="0">
                <a:solidFill>
                  <a:srgbClr val="002060"/>
                </a:solidFill>
              </a:rPr>
              <a:t>Create an extraordinary customer experience every day with colleagues, riders, partners and the community</a:t>
            </a:r>
          </a:p>
          <a:p>
            <a:pPr marL="0" indent="0">
              <a:buNone/>
            </a:pPr>
            <a:endParaRPr lang="en-US" sz="2000" dirty="0">
              <a:solidFill>
                <a:srgbClr val="002060"/>
              </a:solidFill>
            </a:endParaRPr>
          </a:p>
          <a:p>
            <a:pPr marL="0" indent="0">
              <a:buNone/>
            </a:pPr>
            <a:endParaRPr lang="en-US" sz="2000" dirty="0">
              <a:solidFill>
                <a:srgbClr val="002060"/>
              </a:solidFill>
            </a:endParaRPr>
          </a:p>
        </p:txBody>
      </p:sp>
      <p:grpSp>
        <p:nvGrpSpPr>
          <p:cNvPr id="13" name="Shape 90"/>
          <p:cNvGrpSpPr/>
          <p:nvPr/>
        </p:nvGrpSpPr>
        <p:grpSpPr>
          <a:xfrm>
            <a:off x="4388811" y="1380796"/>
            <a:ext cx="4381500" cy="3291840"/>
            <a:chOff x="-190326" y="0"/>
            <a:chExt cx="5891844" cy="4697816"/>
          </a:xfrm>
        </p:grpSpPr>
        <p:pic>
          <p:nvPicPr>
            <p:cNvPr id="14" name="Shape 91"/>
            <p:cNvPicPr preferRelativeResize="0"/>
            <p:nvPr/>
          </p:nvPicPr>
          <p:blipFill rotWithShape="1">
            <a:blip r:embed="rId3" cstate="print">
              <a:alphaModFix/>
            </a:blip>
            <a:srcRect/>
            <a:stretch/>
          </p:blipFill>
          <p:spPr>
            <a:xfrm>
              <a:off x="-190326" y="0"/>
              <a:ext cx="5891844" cy="4697816"/>
            </a:xfrm>
            <a:prstGeom prst="rect">
              <a:avLst/>
            </a:prstGeom>
            <a:noFill/>
            <a:ln>
              <a:noFill/>
            </a:ln>
          </p:spPr>
        </p:pic>
        <p:sp>
          <p:nvSpPr>
            <p:cNvPr id="15" name="Shape 92"/>
            <p:cNvSpPr txBox="1"/>
            <p:nvPr/>
          </p:nvSpPr>
          <p:spPr>
            <a:xfrm>
              <a:off x="1885206" y="1584581"/>
              <a:ext cx="1752601" cy="415300"/>
            </a:xfrm>
            <a:prstGeom prst="rect">
              <a:avLst/>
            </a:prstGeom>
            <a:noFill/>
            <a:ln>
              <a:noFill/>
            </a:ln>
          </p:spPr>
          <p:txBody>
            <a:bodyPr lIns="91425" tIns="45700" rIns="91425" bIns="45700" anchor="t" anchorCtr="0">
              <a:noAutofit/>
            </a:bodyPr>
            <a:lstStyle/>
            <a:p>
              <a:pPr marL="0" marR="0" algn="ctr">
                <a:spcBef>
                  <a:spcPts val="0"/>
                </a:spcBef>
                <a:spcAft>
                  <a:spcPts val="0"/>
                </a:spcAft>
              </a:pPr>
              <a:r>
                <a:rPr lang="en-US" sz="1200" b="1" kern="1200" dirty="0">
                  <a:solidFill>
                    <a:srgbClr val="000000"/>
                  </a:solidFill>
                  <a:effectLst/>
                  <a:latin typeface="Arial" panose="020B0604020202020204" pitchFamily="34" charset="0"/>
                  <a:ea typeface="Arial" panose="020B0604020202020204" pitchFamily="34" charset="0"/>
                </a:rPr>
                <a:t>5 Star Program</a:t>
              </a:r>
              <a:endParaRPr lang="en-US" sz="1200" dirty="0">
                <a:effectLst/>
                <a:latin typeface="Times New Roman" panose="02020603050405020304" pitchFamily="18" charset="0"/>
                <a:ea typeface="Times New Roman" panose="02020603050405020304" pitchFamily="18" charset="0"/>
              </a:endParaRPr>
            </a:p>
          </p:txBody>
        </p:sp>
        <p:sp>
          <p:nvSpPr>
            <p:cNvPr id="16" name="Shape 93"/>
            <p:cNvSpPr txBox="1"/>
            <p:nvPr/>
          </p:nvSpPr>
          <p:spPr>
            <a:xfrm>
              <a:off x="228600" y="1066801"/>
              <a:ext cx="2057400" cy="622642"/>
            </a:xfrm>
            <a:prstGeom prst="rect">
              <a:avLst/>
            </a:prstGeom>
            <a:noFill/>
            <a:ln>
              <a:noFill/>
            </a:ln>
          </p:spPr>
          <p:txBody>
            <a:bodyPr lIns="91425" tIns="45700" rIns="91425" bIns="45700" anchor="t" anchorCtr="0">
              <a:noAutofit/>
            </a:bodyPr>
            <a:lstStyle/>
            <a:p>
              <a:pPr marL="0" marR="0">
                <a:spcBef>
                  <a:spcPts val="0"/>
                </a:spcBef>
                <a:spcAft>
                  <a:spcPts val="0"/>
                </a:spcAft>
              </a:pPr>
              <a:r>
                <a:rPr lang="en-US" sz="1200" b="1" kern="1200" dirty="0">
                  <a:solidFill>
                    <a:srgbClr val="FFFFFF"/>
                  </a:solidFill>
                  <a:effectLst/>
                  <a:latin typeface="Arial" panose="020B0604020202020204" pitchFamily="34" charset="0"/>
                  <a:ea typeface="Arial" panose="020B0604020202020204" pitchFamily="34" charset="0"/>
                </a:rPr>
                <a:t>Image and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kern="1200" dirty="0">
                  <a:solidFill>
                    <a:srgbClr val="FFFFFF"/>
                  </a:solidFill>
                  <a:effectLst/>
                  <a:latin typeface="Arial" panose="020B0604020202020204" pitchFamily="34" charset="0"/>
                  <a:ea typeface="Arial" panose="020B0604020202020204" pitchFamily="34" charset="0"/>
                </a:rPr>
                <a:t>Brand</a:t>
              </a:r>
              <a:endParaRPr lang="en-US" sz="1200" dirty="0">
                <a:effectLst/>
                <a:latin typeface="Times New Roman" panose="02020603050405020304" pitchFamily="18" charset="0"/>
                <a:ea typeface="Times New Roman" panose="02020603050405020304" pitchFamily="18" charset="0"/>
              </a:endParaRPr>
            </a:p>
          </p:txBody>
        </p:sp>
        <p:sp>
          <p:nvSpPr>
            <p:cNvPr id="17" name="Shape 94"/>
            <p:cNvSpPr txBox="1"/>
            <p:nvPr/>
          </p:nvSpPr>
          <p:spPr>
            <a:xfrm>
              <a:off x="1905000" y="286434"/>
              <a:ext cx="2057400" cy="434007"/>
            </a:xfrm>
            <a:prstGeom prst="rect">
              <a:avLst/>
            </a:prstGeom>
            <a:noFill/>
            <a:ln>
              <a:noFill/>
            </a:ln>
          </p:spPr>
          <p:txBody>
            <a:bodyPr lIns="91425" tIns="45700" rIns="91425" bIns="45700" anchor="t" anchorCtr="0">
              <a:noAutofit/>
            </a:bodyPr>
            <a:lstStyle/>
            <a:p>
              <a:pPr marL="0" marR="0" algn="ctr">
                <a:spcBef>
                  <a:spcPts val="0"/>
                </a:spcBef>
                <a:spcAft>
                  <a:spcPts val="0"/>
                </a:spcAft>
              </a:pPr>
              <a:r>
                <a:rPr lang="en-US" sz="1200" b="1" kern="1200" dirty="0">
                  <a:solidFill>
                    <a:srgbClr val="FFFFFF"/>
                  </a:solidFill>
                  <a:effectLst/>
                  <a:latin typeface="Arial" panose="020B0604020202020204" pitchFamily="34" charset="0"/>
                  <a:ea typeface="Arial" panose="020B0604020202020204" pitchFamily="34" charset="0"/>
                </a:rPr>
                <a:t>Culture Change</a:t>
              </a:r>
              <a:endParaRPr lang="en-US" sz="1200" dirty="0">
                <a:effectLst/>
                <a:latin typeface="Times New Roman" panose="02020603050405020304" pitchFamily="18" charset="0"/>
                <a:ea typeface="Times New Roman" panose="02020603050405020304" pitchFamily="18" charset="0"/>
              </a:endParaRPr>
            </a:p>
          </p:txBody>
        </p:sp>
        <p:sp>
          <p:nvSpPr>
            <p:cNvPr id="18" name="Shape 95"/>
            <p:cNvSpPr txBox="1"/>
            <p:nvPr/>
          </p:nvSpPr>
          <p:spPr>
            <a:xfrm>
              <a:off x="3397782" y="986244"/>
              <a:ext cx="2057400" cy="575034"/>
            </a:xfrm>
            <a:prstGeom prst="rect">
              <a:avLst/>
            </a:prstGeom>
            <a:noFill/>
            <a:ln>
              <a:noFill/>
            </a:ln>
          </p:spPr>
          <p:txBody>
            <a:bodyPr lIns="91425" tIns="45700" rIns="91425" bIns="45700" anchor="t" anchorCtr="0">
              <a:noAutofit/>
            </a:bodyPr>
            <a:lstStyle/>
            <a:p>
              <a:pPr marL="0" marR="0" algn="r">
                <a:spcBef>
                  <a:spcPts val="0"/>
                </a:spcBef>
                <a:spcAft>
                  <a:spcPts val="0"/>
                </a:spcAft>
              </a:pPr>
              <a:r>
                <a:rPr lang="en-US" sz="1200" b="1" kern="1200" dirty="0">
                  <a:solidFill>
                    <a:srgbClr val="FFFFFF"/>
                  </a:solidFill>
                  <a:effectLst/>
                  <a:latin typeface="Arial" panose="020B0604020202020204" pitchFamily="34" charset="0"/>
                  <a:ea typeface="Arial" panose="020B0604020202020204" pitchFamily="34" charset="0"/>
                </a:rPr>
                <a:t>Center of </a:t>
              </a:r>
              <a:endParaRPr lang="en-US" sz="1200" dirty="0">
                <a:effectLst/>
                <a:latin typeface="Times New Roman" panose="02020603050405020304" pitchFamily="18" charset="0"/>
                <a:ea typeface="Times New Roman" panose="02020603050405020304" pitchFamily="18" charset="0"/>
              </a:endParaRPr>
            </a:p>
            <a:p>
              <a:pPr marL="0" marR="0" algn="r">
                <a:spcBef>
                  <a:spcPts val="0"/>
                </a:spcBef>
                <a:spcAft>
                  <a:spcPts val="0"/>
                </a:spcAft>
              </a:pPr>
              <a:r>
                <a:rPr lang="en-US" sz="1200" b="1" kern="1200" dirty="0">
                  <a:solidFill>
                    <a:srgbClr val="FFFFFF"/>
                  </a:solidFill>
                  <a:effectLst/>
                  <a:latin typeface="Arial" panose="020B0604020202020204" pitchFamily="34" charset="0"/>
                  <a:ea typeface="Arial" panose="020B0604020202020204" pitchFamily="34" charset="0"/>
                </a:rPr>
                <a:t>Excellence</a:t>
              </a:r>
              <a:endParaRPr lang="en-US" sz="1200" dirty="0">
                <a:effectLst/>
                <a:latin typeface="Times New Roman" panose="02020603050405020304" pitchFamily="18" charset="0"/>
                <a:ea typeface="Times New Roman" panose="02020603050405020304" pitchFamily="18" charset="0"/>
              </a:endParaRPr>
            </a:p>
          </p:txBody>
        </p:sp>
        <p:sp>
          <p:nvSpPr>
            <p:cNvPr id="19" name="Shape 96"/>
            <p:cNvSpPr txBox="1"/>
            <p:nvPr/>
          </p:nvSpPr>
          <p:spPr>
            <a:xfrm>
              <a:off x="3026102" y="2796096"/>
              <a:ext cx="1889262" cy="629394"/>
            </a:xfrm>
            <a:prstGeom prst="rect">
              <a:avLst/>
            </a:prstGeom>
            <a:noFill/>
            <a:ln>
              <a:noFill/>
            </a:ln>
          </p:spPr>
          <p:txBody>
            <a:bodyPr lIns="91425" tIns="45700" rIns="91425" bIns="45700" anchor="t" anchorCtr="0">
              <a:noAutofit/>
            </a:bodyPr>
            <a:lstStyle/>
            <a:p>
              <a:pPr marL="0" marR="0" algn="r">
                <a:spcBef>
                  <a:spcPts val="0"/>
                </a:spcBef>
                <a:spcAft>
                  <a:spcPts val="0"/>
                </a:spcAft>
              </a:pPr>
              <a:r>
                <a:rPr lang="en-US" sz="1200" b="1" kern="1200" dirty="0">
                  <a:solidFill>
                    <a:srgbClr val="FFFFFF"/>
                  </a:solidFill>
                  <a:effectLst/>
                  <a:latin typeface="Arial" panose="020B0604020202020204" pitchFamily="34" charset="0"/>
                  <a:ea typeface="Arial" panose="020B0604020202020204" pitchFamily="34" charset="0"/>
                </a:rPr>
                <a:t>Improved Services</a:t>
              </a:r>
              <a:endParaRPr lang="en-US" sz="1200" dirty="0">
                <a:effectLst/>
                <a:latin typeface="Times New Roman" panose="02020603050405020304" pitchFamily="18" charset="0"/>
                <a:ea typeface="Times New Roman" panose="02020603050405020304" pitchFamily="18" charset="0"/>
              </a:endParaRPr>
            </a:p>
          </p:txBody>
        </p:sp>
        <p:sp>
          <p:nvSpPr>
            <p:cNvPr id="20" name="Shape 97"/>
            <p:cNvSpPr txBox="1"/>
            <p:nvPr/>
          </p:nvSpPr>
          <p:spPr>
            <a:xfrm>
              <a:off x="710912" y="2405998"/>
              <a:ext cx="1956088" cy="1318542"/>
            </a:xfrm>
            <a:prstGeom prst="rect">
              <a:avLst/>
            </a:prstGeom>
            <a:noFill/>
            <a:ln>
              <a:noFill/>
            </a:ln>
          </p:spPr>
          <p:txBody>
            <a:bodyPr lIns="91425" tIns="45700" rIns="91425" bIns="45700" anchor="t" anchorCtr="0">
              <a:noAutofit/>
            </a:bodyPr>
            <a:lstStyle/>
            <a:p>
              <a:pPr marL="0" marR="0">
                <a:spcBef>
                  <a:spcPts val="0"/>
                </a:spcBef>
                <a:spcAft>
                  <a:spcPts val="0"/>
                </a:spcAft>
              </a:pPr>
              <a:r>
                <a:rPr lang="en-US" sz="1200" b="1" kern="1200" dirty="0">
                  <a:solidFill>
                    <a:srgbClr val="FFFFFF"/>
                  </a:solidFill>
                  <a:effectLst/>
                  <a:latin typeface="Arial" panose="020B0604020202020204" pitchFamily="34" charset="0"/>
                  <a:ea typeface="Arial" panose="020B0604020202020204" pitchFamily="34" charset="0"/>
                </a:rPr>
                <a:t>High Performance </a:t>
              </a:r>
              <a:br>
                <a:rPr lang="en-US" sz="1200" b="1" kern="1200" dirty="0">
                  <a:solidFill>
                    <a:srgbClr val="FFFFFF"/>
                  </a:solidFill>
                  <a:effectLst/>
                  <a:latin typeface="Arial" panose="020B0604020202020204" pitchFamily="34" charset="0"/>
                  <a:ea typeface="Arial" panose="020B0604020202020204" pitchFamily="34" charset="0"/>
                </a:rPr>
              </a:br>
              <a:r>
                <a:rPr lang="en-US" sz="1200" b="1" kern="1200" dirty="0">
                  <a:solidFill>
                    <a:srgbClr val="FFFFFF"/>
                  </a:solidFill>
                  <a:effectLst/>
                  <a:latin typeface="Arial" panose="020B0604020202020204" pitchFamily="34" charset="0"/>
                  <a:ea typeface="Arial" panose="020B0604020202020204" pitchFamily="34" charset="0"/>
                </a:rPr>
                <a:t>and Recognition</a:t>
              </a:r>
              <a:endParaRPr lang="en-US" sz="12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5589893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rgbClr val="002060"/>
                </a:solidFill>
              </a:rPr>
              <a:t>Agency Initiatives</a:t>
            </a:r>
            <a:endParaRPr lang="en-US" dirty="0"/>
          </a:p>
        </p:txBody>
      </p:sp>
      <p:sp>
        <p:nvSpPr>
          <p:cNvPr id="6" name="Content Placeholder 5"/>
          <p:cNvSpPr>
            <a:spLocks noGrp="1"/>
          </p:cNvSpPr>
          <p:nvPr>
            <p:ph sz="half" idx="1"/>
          </p:nvPr>
        </p:nvSpPr>
        <p:spPr>
          <a:xfrm>
            <a:off x="457198" y="1600200"/>
            <a:ext cx="8340573" cy="4525963"/>
          </a:xfrm>
        </p:spPr>
        <p:txBody>
          <a:bodyPr>
            <a:normAutofit/>
          </a:bodyPr>
          <a:lstStyle/>
          <a:p>
            <a:pPr marL="0" indent="0">
              <a:buNone/>
            </a:pPr>
            <a:r>
              <a:rPr lang="en-US" sz="2400" b="1" dirty="0">
                <a:solidFill>
                  <a:srgbClr val="002060"/>
                </a:solidFill>
              </a:rPr>
              <a:t>Prepaid Payment Card and Retail Network (PPCRN) -Smartcard</a:t>
            </a:r>
          </a:p>
          <a:p>
            <a:pPr>
              <a:buFont typeface="Wingdings" panose="05000000000000000000" pitchFamily="2" charset="2"/>
              <a:buChar char="§"/>
            </a:pPr>
            <a:r>
              <a:rPr lang="en-US" sz="2000" dirty="0">
                <a:solidFill>
                  <a:srgbClr val="002060"/>
                </a:solidFill>
              </a:rPr>
              <a:t>Comprehensive Fare Payment System</a:t>
            </a:r>
          </a:p>
          <a:p>
            <a:pPr>
              <a:buFont typeface="Wingdings" panose="05000000000000000000" pitchFamily="2" charset="2"/>
              <a:buChar char="§"/>
            </a:pPr>
            <a:r>
              <a:rPr lang="en-US" sz="2000" dirty="0">
                <a:solidFill>
                  <a:srgbClr val="002060"/>
                </a:solidFill>
              </a:rPr>
              <a:t>Contactless smartcards installed on all buses and at all rail stations</a:t>
            </a:r>
          </a:p>
          <a:p>
            <a:pPr>
              <a:buFont typeface="Wingdings" panose="05000000000000000000" pitchFamily="2" charset="2"/>
              <a:buChar char="§"/>
            </a:pPr>
            <a:r>
              <a:rPr lang="en-US" sz="2000" dirty="0">
                <a:solidFill>
                  <a:srgbClr val="002060"/>
                </a:solidFill>
              </a:rPr>
              <a:t>Customers will be able to load value onto the card obtained at a retail merchant location or DART facility and present the card at validators as they travel throughout the system</a:t>
            </a:r>
          </a:p>
          <a:p>
            <a:pPr>
              <a:buFont typeface="Wingdings" panose="05000000000000000000" pitchFamily="2" charset="2"/>
              <a:buChar char="§"/>
            </a:pPr>
            <a:endParaRPr lang="en-US" sz="1800" dirty="0">
              <a:solidFill>
                <a:srgbClr val="002060"/>
              </a:solidFill>
            </a:endParaRPr>
          </a:p>
          <a:p>
            <a:pPr marL="457200" lvl="1" indent="0">
              <a:buNone/>
            </a:pPr>
            <a:endParaRPr lang="en-US" sz="1600" dirty="0">
              <a:solidFill>
                <a:srgbClr val="002060"/>
              </a:solidFill>
            </a:endParaRPr>
          </a:p>
        </p:txBody>
      </p:sp>
      <p:pic>
        <p:nvPicPr>
          <p:cNvPr id="7" name="Picture 6"/>
          <p:cNvPicPr/>
          <p:nvPr/>
        </p:nvPicPr>
        <p:blipFill>
          <a:blip r:embed="rId2"/>
          <a:stretch>
            <a:fillRect/>
          </a:stretch>
        </p:blipFill>
        <p:spPr>
          <a:xfrm>
            <a:off x="4303074" y="4102908"/>
            <a:ext cx="2681056" cy="1554480"/>
          </a:xfrm>
          <a:prstGeom prst="rect">
            <a:avLst/>
          </a:prstGeom>
        </p:spPr>
      </p:pic>
      <p:pic>
        <p:nvPicPr>
          <p:cNvPr id="2" name="Picture 1"/>
          <p:cNvPicPr>
            <a:picLocks noChangeAspect="1"/>
          </p:cNvPicPr>
          <p:nvPr/>
        </p:nvPicPr>
        <p:blipFill>
          <a:blip r:embed="rId3"/>
          <a:stretch>
            <a:fillRect/>
          </a:stretch>
        </p:blipFill>
        <p:spPr>
          <a:xfrm>
            <a:off x="1844878" y="3839845"/>
            <a:ext cx="1800325" cy="2468880"/>
          </a:xfrm>
          <a:prstGeom prst="rect">
            <a:avLst/>
          </a:prstGeom>
        </p:spPr>
      </p:pic>
    </p:spTree>
    <p:extLst>
      <p:ext uri="{BB962C8B-B14F-4D97-AF65-F5344CB8AC3E}">
        <p14:creationId xmlns:p14="http://schemas.microsoft.com/office/powerpoint/2010/main" val="27665009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a:xfrm>
            <a:off x="457200" y="274638"/>
            <a:ext cx="8229600" cy="913766"/>
          </a:xfrm>
        </p:spPr>
        <p:txBody>
          <a:bodyPr/>
          <a:lstStyle/>
          <a:p>
            <a:r>
              <a:rPr lang="en-US" b="1" dirty="0">
                <a:solidFill>
                  <a:srgbClr val="002060"/>
                </a:solidFill>
              </a:rPr>
              <a:t>Agency Initiatives</a:t>
            </a:r>
            <a:endParaRPr lang="en-US" dirty="0"/>
          </a:p>
        </p:txBody>
      </p:sp>
      <p:sp>
        <p:nvSpPr>
          <p:cNvPr id="6" name="Content Placeholder 5"/>
          <p:cNvSpPr>
            <a:spLocks noGrp="1"/>
          </p:cNvSpPr>
          <p:nvPr>
            <p:ph idx="1"/>
          </p:nvPr>
        </p:nvSpPr>
        <p:spPr>
          <a:xfrm>
            <a:off x="457200" y="1535837"/>
            <a:ext cx="8229600" cy="4590326"/>
          </a:xfrm>
        </p:spPr>
        <p:txBody>
          <a:bodyPr>
            <a:normAutofit/>
          </a:bodyPr>
          <a:lstStyle/>
          <a:p>
            <a:pPr marL="0" indent="0">
              <a:buNone/>
            </a:pPr>
            <a:r>
              <a:rPr lang="en-US" sz="2400" b="1" dirty="0">
                <a:solidFill>
                  <a:srgbClr val="002060"/>
                </a:solidFill>
              </a:rPr>
              <a:t>PayNearMe MT, Inc. (PNM)</a:t>
            </a:r>
          </a:p>
          <a:p>
            <a:pPr>
              <a:buFont typeface="Wingdings" panose="05000000000000000000" pitchFamily="2" charset="2"/>
              <a:buChar char="§"/>
            </a:pPr>
            <a:r>
              <a:rPr lang="en-US" sz="1800" dirty="0">
                <a:solidFill>
                  <a:srgbClr val="002060"/>
                </a:solidFill>
              </a:rPr>
              <a:t>RFP issued in November 2015</a:t>
            </a:r>
          </a:p>
          <a:p>
            <a:pPr>
              <a:buFont typeface="Wingdings" panose="05000000000000000000" pitchFamily="2" charset="2"/>
              <a:buChar char="§"/>
            </a:pPr>
            <a:r>
              <a:rPr lang="en-US" sz="1800" dirty="0">
                <a:solidFill>
                  <a:srgbClr val="002060"/>
                </a:solidFill>
              </a:rPr>
              <a:t>Approximately 900 retail outlets within the DART Services Area</a:t>
            </a:r>
          </a:p>
          <a:p>
            <a:pPr>
              <a:buFont typeface="Wingdings" panose="05000000000000000000" pitchFamily="2" charset="2"/>
              <a:buChar char="§"/>
            </a:pPr>
            <a:r>
              <a:rPr lang="en-US" sz="1800" dirty="0">
                <a:solidFill>
                  <a:srgbClr val="002060"/>
                </a:solidFill>
              </a:rPr>
              <a:t>Provides an additional 400-500 retail outlets with inclusion of The “T” and DCTA</a:t>
            </a:r>
          </a:p>
          <a:p>
            <a:pPr>
              <a:buFont typeface="Wingdings" panose="05000000000000000000" pitchFamily="2" charset="2"/>
              <a:buChar char="§"/>
            </a:pPr>
            <a:r>
              <a:rPr lang="en-US" sz="1800" dirty="0">
                <a:solidFill>
                  <a:srgbClr val="002060"/>
                </a:solidFill>
              </a:rPr>
              <a:t>Provides bill paying services such as utilities and rent payments for cash customers in all 7-11 stores in the US</a:t>
            </a:r>
          </a:p>
          <a:p>
            <a:pPr>
              <a:buFont typeface="Wingdings" panose="05000000000000000000" pitchFamily="2" charset="2"/>
              <a:buChar char="§"/>
            </a:pPr>
            <a:r>
              <a:rPr lang="en-US" sz="1800" dirty="0">
                <a:solidFill>
                  <a:srgbClr val="002060"/>
                </a:solidFill>
              </a:rPr>
              <a:t>Partners with 7-11 and Greyhound to provide payment and bus ticketing services</a:t>
            </a:r>
          </a:p>
          <a:p>
            <a:pPr>
              <a:buFont typeface="Wingdings" panose="05000000000000000000" pitchFamily="2" charset="2"/>
              <a:buChar char="§"/>
            </a:pPr>
            <a:r>
              <a:rPr lang="en-US" sz="1800" dirty="0">
                <a:solidFill>
                  <a:srgbClr val="002060"/>
                </a:solidFill>
              </a:rPr>
              <a:t>PNM Partners – Blackhawk Network, the largest provider of gift card distribution services to grocery stores in the US, and Fidelity Express, the fifth largest supplier of products to convenience stores in the US. </a:t>
            </a:r>
          </a:p>
          <a:p>
            <a:pPr marL="457200" lvl="1" indent="0">
              <a:buNone/>
            </a:pPr>
            <a:endParaRPr lang="en-US" sz="1400" dirty="0">
              <a:solidFill>
                <a:srgbClr val="002060"/>
              </a:solidFill>
            </a:endParaRPr>
          </a:p>
          <a:p>
            <a:pPr marL="0" indent="0">
              <a:buNone/>
            </a:pPr>
            <a:endParaRPr lang="en-US" sz="2000" dirty="0">
              <a:solidFill>
                <a:srgbClr val="002060"/>
              </a:solidFill>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699535" y="5207340"/>
            <a:ext cx="4125480" cy="640080"/>
          </a:xfrm>
          <a:prstGeom prst="rect">
            <a:avLst/>
          </a:prstGeom>
          <a:noFill/>
          <a:ln>
            <a:noFill/>
          </a:ln>
        </p:spPr>
      </p:pic>
      <p:pic>
        <p:nvPicPr>
          <p:cNvPr id="8" name="Picture 7"/>
          <p:cNvPicPr>
            <a:picLocks noChangeAspect="1"/>
          </p:cNvPicPr>
          <p:nvPr/>
        </p:nvPicPr>
        <p:blipFill>
          <a:blip r:embed="rId4"/>
          <a:stretch>
            <a:fillRect/>
          </a:stretch>
        </p:blipFill>
        <p:spPr>
          <a:xfrm>
            <a:off x="6759806" y="1097123"/>
            <a:ext cx="1926994" cy="914400"/>
          </a:xfrm>
          <a:prstGeom prst="rect">
            <a:avLst/>
          </a:prstGeom>
        </p:spPr>
      </p:pic>
      <p:pic>
        <p:nvPicPr>
          <p:cNvPr id="9" name="Picture 8"/>
          <p:cNvPicPr>
            <a:picLocks noChangeAspect="1"/>
          </p:cNvPicPr>
          <p:nvPr/>
        </p:nvPicPr>
        <p:blipFill>
          <a:blip r:embed="rId5"/>
          <a:stretch>
            <a:fillRect/>
          </a:stretch>
        </p:blipFill>
        <p:spPr>
          <a:xfrm>
            <a:off x="5067349" y="4562837"/>
            <a:ext cx="1225677" cy="1645920"/>
          </a:xfrm>
          <a:prstGeom prst="rect">
            <a:avLst/>
          </a:prstGeom>
        </p:spPr>
      </p:pic>
      <p:pic>
        <p:nvPicPr>
          <p:cNvPr id="10" name="Picture 9"/>
          <p:cNvPicPr>
            <a:picLocks noChangeAspect="1"/>
          </p:cNvPicPr>
          <p:nvPr/>
        </p:nvPicPr>
        <p:blipFill>
          <a:blip r:embed="rId6"/>
          <a:stretch>
            <a:fillRect/>
          </a:stretch>
        </p:blipFill>
        <p:spPr>
          <a:xfrm>
            <a:off x="6535360" y="4571842"/>
            <a:ext cx="2164159" cy="1280160"/>
          </a:xfrm>
          <a:prstGeom prst="rect">
            <a:avLst/>
          </a:prstGeom>
        </p:spPr>
      </p:pic>
    </p:spTree>
    <p:extLst>
      <p:ext uri="{BB962C8B-B14F-4D97-AF65-F5344CB8AC3E}">
        <p14:creationId xmlns:p14="http://schemas.microsoft.com/office/powerpoint/2010/main" val="17302474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a:xfrm>
            <a:off x="457200" y="274638"/>
            <a:ext cx="8229600" cy="861704"/>
          </a:xfrm>
        </p:spPr>
        <p:txBody>
          <a:bodyPr/>
          <a:lstStyle/>
          <a:p>
            <a:r>
              <a:rPr lang="en-US" b="1" dirty="0">
                <a:solidFill>
                  <a:srgbClr val="002060"/>
                </a:solidFill>
              </a:rPr>
              <a:t>Agency Initiatives</a:t>
            </a:r>
            <a:endParaRPr lang="en-US" dirty="0"/>
          </a:p>
        </p:txBody>
      </p:sp>
      <p:sp>
        <p:nvSpPr>
          <p:cNvPr id="6" name="Content Placeholder 5"/>
          <p:cNvSpPr>
            <a:spLocks noGrp="1"/>
          </p:cNvSpPr>
          <p:nvPr>
            <p:ph idx="1"/>
          </p:nvPr>
        </p:nvSpPr>
        <p:spPr>
          <a:xfrm>
            <a:off x="457200" y="1313896"/>
            <a:ext cx="8229600" cy="4812268"/>
          </a:xfrm>
        </p:spPr>
        <p:txBody>
          <a:bodyPr>
            <a:normAutofit/>
          </a:bodyPr>
          <a:lstStyle/>
          <a:p>
            <a:pPr marL="0" indent="0">
              <a:buNone/>
            </a:pPr>
            <a:r>
              <a:rPr lang="en-US" sz="2400" b="1" dirty="0">
                <a:solidFill>
                  <a:srgbClr val="002060"/>
                </a:solidFill>
              </a:rPr>
              <a:t>IT Architecture – Use of Digital Communication Tools</a:t>
            </a:r>
          </a:p>
          <a:p>
            <a:pPr>
              <a:buFont typeface="Wingdings" panose="05000000000000000000" pitchFamily="2" charset="2"/>
              <a:buChar char="§"/>
            </a:pPr>
            <a:r>
              <a:rPr lang="en-US" sz="2000" dirty="0">
                <a:solidFill>
                  <a:srgbClr val="002060"/>
                </a:solidFill>
              </a:rPr>
              <a:t>Using digital communication tools assist DART in</a:t>
            </a:r>
          </a:p>
          <a:p>
            <a:pPr lvl="1">
              <a:buFont typeface="Wingdings" panose="05000000000000000000" pitchFamily="2" charset="2"/>
              <a:buChar char="Ø"/>
            </a:pPr>
            <a:r>
              <a:rPr lang="en-US" sz="1800" dirty="0">
                <a:solidFill>
                  <a:srgbClr val="002060"/>
                </a:solidFill>
              </a:rPr>
              <a:t>Communication and feedback of DART initiatives prior to launch</a:t>
            </a:r>
          </a:p>
          <a:p>
            <a:pPr lvl="1">
              <a:buFont typeface="Wingdings" panose="05000000000000000000" pitchFamily="2" charset="2"/>
              <a:buChar char="Ø"/>
            </a:pPr>
            <a:r>
              <a:rPr lang="en-US" sz="1800" dirty="0">
                <a:solidFill>
                  <a:srgbClr val="002060"/>
                </a:solidFill>
              </a:rPr>
              <a:t>Promoting of new DART products (GoPass, Brand Development, Openings of New Stations)</a:t>
            </a:r>
          </a:p>
          <a:p>
            <a:pPr lvl="1">
              <a:buFont typeface="Wingdings" panose="05000000000000000000" pitchFamily="2" charset="2"/>
              <a:buChar char="Ø"/>
            </a:pPr>
            <a:r>
              <a:rPr lang="en-US" sz="1800" dirty="0">
                <a:solidFill>
                  <a:srgbClr val="002060"/>
                </a:solidFill>
              </a:rPr>
              <a:t>Informing the public of real-time information (Schedule Changes, etc.)</a:t>
            </a:r>
          </a:p>
          <a:p>
            <a:pPr>
              <a:buFont typeface="Wingdings" panose="05000000000000000000" pitchFamily="2" charset="2"/>
              <a:buChar char="§"/>
            </a:pPr>
            <a:r>
              <a:rPr lang="en-US" sz="2000" dirty="0">
                <a:solidFill>
                  <a:srgbClr val="002060"/>
                </a:solidFill>
              </a:rPr>
              <a:t>Digital media informs the customers, advances the DART brand, elevates other communication platforms and gains customer insights as part of ridership development.</a:t>
            </a:r>
          </a:p>
          <a:p>
            <a:pPr>
              <a:buFont typeface="Wingdings" panose="05000000000000000000" pitchFamily="2" charset="2"/>
              <a:buChar char="§"/>
            </a:pPr>
            <a:r>
              <a:rPr lang="en-US" sz="2000" dirty="0">
                <a:solidFill>
                  <a:srgbClr val="002060"/>
                </a:solidFill>
              </a:rPr>
              <a:t>Customers choose their channels – we speak to them in their channel of choice</a:t>
            </a:r>
          </a:p>
          <a:p>
            <a:pPr marL="0" indent="0">
              <a:buNone/>
            </a:pPr>
            <a:endParaRPr lang="en-US" sz="2000" b="1" dirty="0">
              <a:solidFill>
                <a:srgbClr val="002060"/>
              </a:solidFill>
            </a:endParaRPr>
          </a:p>
          <a:p>
            <a:pPr marL="0" indent="0">
              <a:buNone/>
            </a:pPr>
            <a:endParaRPr lang="en-US" sz="2000" b="1" dirty="0">
              <a:solidFill>
                <a:srgbClr val="002060"/>
              </a:solidFill>
            </a:endParaRPr>
          </a:p>
        </p:txBody>
      </p:sp>
      <p:pic>
        <p:nvPicPr>
          <p:cNvPr id="2" name="Picture 1"/>
          <p:cNvPicPr>
            <a:picLocks noChangeAspect="1"/>
          </p:cNvPicPr>
          <p:nvPr/>
        </p:nvPicPr>
        <p:blipFill>
          <a:blip r:embed="rId3"/>
          <a:stretch>
            <a:fillRect/>
          </a:stretch>
        </p:blipFill>
        <p:spPr>
          <a:xfrm>
            <a:off x="1834733" y="4755038"/>
            <a:ext cx="1723870" cy="1645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4"/>
          <a:stretch>
            <a:fillRect/>
          </a:stretch>
        </p:blipFill>
        <p:spPr>
          <a:xfrm>
            <a:off x="4406960" y="4755038"/>
            <a:ext cx="1564821" cy="1645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460658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457200" y="274638"/>
            <a:ext cx="8229600" cy="932725"/>
          </a:xfrm>
        </p:spPr>
        <p:txBody>
          <a:bodyPr/>
          <a:lstStyle/>
          <a:p>
            <a:r>
              <a:rPr lang="en-US" b="1" dirty="0">
                <a:solidFill>
                  <a:srgbClr val="002060"/>
                </a:solidFill>
              </a:rPr>
              <a:t>Agency Initiatives</a:t>
            </a:r>
            <a:endParaRPr lang="en-US" dirty="0"/>
          </a:p>
        </p:txBody>
      </p:sp>
      <p:pic>
        <p:nvPicPr>
          <p:cNvPr id="9" name="Content Placeholder 8"/>
          <p:cNvPicPr>
            <a:picLocks noGrp="1"/>
          </p:cNvPicPr>
          <p:nvPr>
            <p:ph idx="1"/>
          </p:nvPr>
        </p:nvPicPr>
        <p:blipFill>
          <a:blip r:embed="rId3"/>
          <a:stretch>
            <a:fillRect/>
          </a:stretch>
        </p:blipFill>
        <p:spPr>
          <a:xfrm>
            <a:off x="457200" y="1883421"/>
            <a:ext cx="6556159" cy="4023360"/>
          </a:xfrm>
          <a:prstGeom prst="rect">
            <a:avLst/>
          </a:prstGeom>
          <a:solidFill>
            <a:srgbClr val="00B0F0"/>
          </a:solidFill>
        </p:spPr>
      </p:pic>
      <p:sp>
        <p:nvSpPr>
          <p:cNvPr id="11" name="TextBox 10"/>
          <p:cNvSpPr txBox="1"/>
          <p:nvPr/>
        </p:nvSpPr>
        <p:spPr>
          <a:xfrm>
            <a:off x="337352" y="1122500"/>
            <a:ext cx="6933460" cy="738664"/>
          </a:xfrm>
          <a:prstGeom prst="rect">
            <a:avLst/>
          </a:prstGeom>
          <a:noFill/>
        </p:spPr>
        <p:txBody>
          <a:bodyPr wrap="square" rtlCol="0">
            <a:spAutoFit/>
          </a:bodyPr>
          <a:lstStyle/>
          <a:p>
            <a:endParaRPr lang="en-US" dirty="0"/>
          </a:p>
          <a:p>
            <a:pPr algn="ctr"/>
            <a:r>
              <a:rPr lang="en-US" sz="2400" b="1" dirty="0">
                <a:solidFill>
                  <a:srgbClr val="002060"/>
                </a:solidFill>
              </a:rPr>
              <a:t>DART Digital Communications Tool Kit</a:t>
            </a:r>
          </a:p>
        </p:txBody>
      </p:sp>
      <p:pic>
        <p:nvPicPr>
          <p:cNvPr id="12" name="Picture 11"/>
          <p:cNvPicPr/>
          <p:nvPr/>
        </p:nvPicPr>
        <p:blipFill>
          <a:blip r:embed="rId4"/>
          <a:stretch>
            <a:fillRect/>
          </a:stretch>
        </p:blipFill>
        <p:spPr>
          <a:xfrm>
            <a:off x="7111013" y="1883421"/>
            <a:ext cx="1766657" cy="4023360"/>
          </a:xfrm>
          <a:prstGeom prst="rect">
            <a:avLst/>
          </a:prstGeom>
        </p:spPr>
      </p:pic>
    </p:spTree>
    <p:extLst>
      <p:ext uri="{BB962C8B-B14F-4D97-AF65-F5344CB8AC3E}">
        <p14:creationId xmlns:p14="http://schemas.microsoft.com/office/powerpoint/2010/main" val="6679680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p:txBody>
          <a:bodyPr>
            <a:normAutofit fontScale="90000"/>
          </a:bodyPr>
          <a:lstStyle/>
          <a:p>
            <a:r>
              <a:rPr lang="en-US" sz="4900" b="1" dirty="0">
                <a:solidFill>
                  <a:srgbClr val="002060"/>
                </a:solidFill>
                <a:cs typeface="Arial" pitchFamily="34" charset="0"/>
              </a:rPr>
              <a:t>Rail Expansion Program</a:t>
            </a:r>
            <a:r>
              <a:rPr lang="en-US" sz="3200" b="1" dirty="0">
                <a:solidFill>
                  <a:srgbClr val="002060"/>
                </a:solidFill>
              </a:rPr>
              <a:t/>
            </a:r>
            <a:br>
              <a:rPr lang="en-US" sz="3200" b="1" dirty="0">
                <a:solidFill>
                  <a:srgbClr val="002060"/>
                </a:solidFill>
              </a:rPr>
            </a:br>
            <a:r>
              <a:rPr lang="en-US" sz="3600" b="1" i="1" dirty="0">
                <a:solidFill>
                  <a:srgbClr val="002060"/>
                </a:solidFill>
                <a:cs typeface="Arial" pitchFamily="34" charset="0"/>
              </a:rPr>
              <a:t>“Longest Light Rail System in North America”</a:t>
            </a:r>
            <a:endParaRPr lang="en-US" sz="3200" dirty="0"/>
          </a:p>
        </p:txBody>
      </p:sp>
      <p:pic>
        <p:nvPicPr>
          <p:cNvPr id="6" name="Content Placeholder 5" descr="TVMMAPdec12.jpg"/>
          <p:cNvPicPr>
            <a:picLocks noGrp="1" noChangeAspect="1"/>
          </p:cNvPicPr>
          <p:nvPr>
            <p:ph idx="1"/>
          </p:nvPr>
        </p:nvPicPr>
        <p:blipFill>
          <a:blip r:embed="rId3" cstate="print"/>
          <a:stretch>
            <a:fillRect/>
          </a:stretch>
        </p:blipFill>
        <p:spPr>
          <a:xfrm>
            <a:off x="756747" y="1806099"/>
            <a:ext cx="4375154" cy="466344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055234" y="2528971"/>
            <a:ext cx="1986290" cy="2308324"/>
          </a:xfrm>
          <a:prstGeom prst="rect">
            <a:avLst/>
          </a:prstGeom>
          <a:solidFill>
            <a:schemeClr val="tx2"/>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latin typeface="Malgun Gothic" pitchFamily="34" charset="-127"/>
                <a:ea typeface="Malgun Gothic" pitchFamily="34" charset="-127"/>
              </a:rPr>
              <a:t>DART’s expanding rail network serves more special events and has brought more riders to individual events</a:t>
            </a:r>
          </a:p>
        </p:txBody>
      </p:sp>
    </p:spTree>
    <p:extLst>
      <p:ext uri="{BB962C8B-B14F-4D97-AF65-F5344CB8AC3E}">
        <p14:creationId xmlns:p14="http://schemas.microsoft.com/office/powerpoint/2010/main" val="29091788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a:stretch>
            <a:fillRect/>
          </a:stretch>
        </p:blipFill>
        <p:spPr bwMode="auto">
          <a:xfrm>
            <a:off x="6553200" y="2308701"/>
            <a:ext cx="1828800" cy="3108960"/>
          </a:xfrm>
          <a:prstGeom prst="rect">
            <a:avLst/>
          </a:prstGeom>
          <a:noFill/>
          <a:ln w="9525">
            <a:noFill/>
            <a:miter lim="800000"/>
            <a:headEnd/>
            <a:tailEnd/>
          </a:ln>
        </p:spPr>
      </p:pic>
      <p:pic>
        <p:nvPicPr>
          <p:cNvPr id="4" name="Picture 3" descr="MAX Program PPT bckgrnd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8"/>
          <p:cNvSpPr>
            <a:spLocks noGrp="1"/>
          </p:cNvSpPr>
          <p:nvPr>
            <p:ph type="title"/>
          </p:nvPr>
        </p:nvSpPr>
        <p:spPr/>
        <p:txBody>
          <a:bodyPr/>
          <a:lstStyle/>
          <a:p>
            <a:r>
              <a:rPr lang="en-US" b="1" dirty="0">
                <a:solidFill>
                  <a:srgbClr val="002060"/>
                </a:solidFill>
              </a:rPr>
              <a:t>GoPass Mobile App</a:t>
            </a:r>
          </a:p>
        </p:txBody>
      </p:sp>
      <p:sp>
        <p:nvSpPr>
          <p:cNvPr id="3" name="Content Placeholder 2"/>
          <p:cNvSpPr>
            <a:spLocks noGrp="1"/>
          </p:cNvSpPr>
          <p:nvPr>
            <p:ph sz="half" idx="1"/>
          </p:nvPr>
        </p:nvSpPr>
        <p:spPr>
          <a:xfrm>
            <a:off x="457200" y="1970843"/>
            <a:ext cx="4038600" cy="4155320"/>
          </a:xfrm>
        </p:spPr>
        <p:txBody>
          <a:bodyPr/>
          <a:lstStyle/>
          <a:p>
            <a:pPr>
              <a:buFont typeface="Wingdings" pitchFamily="2" charset="2"/>
              <a:buChar char="§"/>
            </a:pPr>
            <a:r>
              <a:rPr lang="en-US" sz="2400" dirty="0">
                <a:solidFill>
                  <a:srgbClr val="002060"/>
                </a:solidFill>
              </a:rPr>
              <a:t>DART; The T; DCTA</a:t>
            </a:r>
          </a:p>
          <a:p>
            <a:pPr>
              <a:buFont typeface="Wingdings" pitchFamily="2" charset="2"/>
              <a:buChar char="§"/>
            </a:pPr>
            <a:r>
              <a:rPr lang="en-US" sz="2400" dirty="0">
                <a:solidFill>
                  <a:srgbClr val="002060"/>
                </a:solidFill>
              </a:rPr>
              <a:t>Provides riders with a </a:t>
            </a:r>
          </a:p>
          <a:p>
            <a:pPr>
              <a:buNone/>
            </a:pPr>
            <a:r>
              <a:rPr lang="en-US" sz="2400" dirty="0">
                <a:solidFill>
                  <a:srgbClr val="002060"/>
                </a:solidFill>
              </a:rPr>
              <a:t>	“one –stop” solution</a:t>
            </a:r>
          </a:p>
          <a:p>
            <a:pPr>
              <a:buFont typeface="Wingdings" pitchFamily="2" charset="2"/>
              <a:buChar char="§"/>
            </a:pPr>
            <a:r>
              <a:rPr lang="en-US" sz="2400" dirty="0">
                <a:solidFill>
                  <a:srgbClr val="002060"/>
                </a:solidFill>
              </a:rPr>
              <a:t>One single platform/One</a:t>
            </a:r>
          </a:p>
          <a:p>
            <a:pPr>
              <a:buNone/>
            </a:pPr>
            <a:r>
              <a:rPr lang="en-US" sz="2400" dirty="0">
                <a:solidFill>
                  <a:srgbClr val="002060"/>
                </a:solidFill>
              </a:rPr>
              <a:t>	single interface</a:t>
            </a:r>
          </a:p>
          <a:p>
            <a:pPr>
              <a:buFont typeface="Wingdings" pitchFamily="2" charset="2"/>
              <a:buChar char="§"/>
            </a:pPr>
            <a:r>
              <a:rPr lang="en-US" sz="2400" dirty="0">
                <a:solidFill>
                  <a:srgbClr val="002060"/>
                </a:solidFill>
              </a:rPr>
              <a:t>Launched in September 2013</a:t>
            </a:r>
          </a:p>
          <a:p>
            <a:pPr marL="0" indent="0">
              <a:buNone/>
            </a:pPr>
            <a:endParaRPr lang="en-US" dirty="0"/>
          </a:p>
        </p:txBody>
      </p:sp>
      <p:pic>
        <p:nvPicPr>
          <p:cNvPr id="8" name="Picture 7"/>
          <p:cNvPicPr/>
          <p:nvPr/>
        </p:nvPicPr>
        <p:blipFill>
          <a:blip r:embed="rId2" cstate="print"/>
          <a:srcRect/>
          <a:stretch>
            <a:fillRect/>
          </a:stretch>
        </p:blipFill>
        <p:spPr bwMode="auto">
          <a:xfrm>
            <a:off x="6582470" y="2675993"/>
            <a:ext cx="1828800" cy="3108960"/>
          </a:xfrm>
          <a:prstGeom prst="rect">
            <a:avLst/>
          </a:prstGeom>
          <a:noFill/>
          <a:ln w="9525">
            <a:noFill/>
            <a:miter lim="800000"/>
            <a:headEnd/>
            <a:tailEnd/>
          </a:ln>
        </p:spPr>
      </p:pic>
      <p:sp>
        <p:nvSpPr>
          <p:cNvPr id="6" name="Flowchart: Merge 5"/>
          <p:cNvSpPr/>
          <p:nvPr/>
        </p:nvSpPr>
        <p:spPr>
          <a:xfrm rot="18946140">
            <a:off x="5940024" y="2839392"/>
            <a:ext cx="1242631" cy="1905000"/>
          </a:xfrm>
          <a:prstGeom prst="flowChartMerg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p:nvPr/>
        </p:nvPicPr>
        <p:blipFill>
          <a:blip r:embed="rId4" cstate="print"/>
          <a:srcRect/>
          <a:stretch>
            <a:fillRect/>
          </a:stretch>
        </p:blipFill>
        <p:spPr bwMode="auto">
          <a:xfrm>
            <a:off x="4549806" y="1970843"/>
            <a:ext cx="1676400" cy="1737360"/>
          </a:xfrm>
          <a:prstGeom prst="rect">
            <a:avLst/>
          </a:prstGeom>
          <a:noFill/>
          <a:ln w="9525">
            <a:noFill/>
            <a:miter lim="800000"/>
            <a:headEnd/>
            <a:tailEnd/>
          </a:ln>
        </p:spPr>
      </p:pic>
    </p:spTree>
    <p:extLst>
      <p:ext uri="{BB962C8B-B14F-4D97-AF65-F5344CB8AC3E}">
        <p14:creationId xmlns:p14="http://schemas.microsoft.com/office/powerpoint/2010/main" val="490795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b="1" dirty="0">
                <a:solidFill>
                  <a:srgbClr val="002060"/>
                </a:solidFill>
              </a:rPr>
              <a:t>Last Mile Pilot Test With Uber</a:t>
            </a:r>
          </a:p>
        </p:txBody>
      </p:sp>
      <p:pic>
        <p:nvPicPr>
          <p:cNvPr id="5" name="Content Placeholder 4"/>
          <p:cNvPicPr>
            <a:picLocks noGrp="1" noChangeAspect="1"/>
          </p:cNvPicPr>
          <p:nvPr>
            <p:ph idx="1"/>
          </p:nvPr>
        </p:nvPicPr>
        <p:blipFill>
          <a:blip r:embed="rId3"/>
          <a:stretch>
            <a:fillRect/>
          </a:stretch>
        </p:blipFill>
        <p:spPr>
          <a:xfrm>
            <a:off x="662481" y="1404350"/>
            <a:ext cx="3443323" cy="4525963"/>
          </a:xfrm>
          <a:prstGeom prst="rect">
            <a:avLst/>
          </a:prstGeom>
        </p:spPr>
      </p:pic>
      <p:pic>
        <p:nvPicPr>
          <p:cNvPr id="6" name="Content Placeholder 5"/>
          <p:cNvPicPr>
            <a:picLocks noChangeAspect="1"/>
          </p:cNvPicPr>
          <p:nvPr/>
        </p:nvPicPr>
        <p:blipFill>
          <a:blip r:embed="rId4"/>
          <a:stretch>
            <a:fillRect/>
          </a:stretch>
        </p:blipFill>
        <p:spPr>
          <a:xfrm>
            <a:off x="4563004" y="1417638"/>
            <a:ext cx="3918515" cy="4512675"/>
          </a:xfrm>
          <a:prstGeom prst="rect">
            <a:avLst/>
          </a:prstGeom>
        </p:spPr>
      </p:pic>
    </p:spTree>
    <p:extLst>
      <p:ext uri="{BB962C8B-B14F-4D97-AF65-F5344CB8AC3E}">
        <p14:creationId xmlns:p14="http://schemas.microsoft.com/office/powerpoint/2010/main" val="15405311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a:xfrm>
            <a:off x="457200" y="274638"/>
            <a:ext cx="8229600" cy="5105230"/>
          </a:xfrm>
        </p:spPr>
        <p:txBody>
          <a:bodyPr/>
          <a:lstStyle/>
          <a:p>
            <a:r>
              <a:rPr lang="en-US" dirty="0"/>
              <a:t>	</a:t>
            </a:r>
            <a:r>
              <a:rPr lang="en-US" sz="6000" b="1" dirty="0">
                <a:solidFill>
                  <a:srgbClr val="002060"/>
                </a:solidFill>
              </a:rPr>
              <a:t>Questions?</a:t>
            </a:r>
          </a:p>
        </p:txBody>
      </p:sp>
    </p:spTree>
    <p:extLst>
      <p:ext uri="{BB962C8B-B14F-4D97-AF65-F5344CB8AC3E}">
        <p14:creationId xmlns:p14="http://schemas.microsoft.com/office/powerpoint/2010/main" val="20510927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808438"/>
          </a:xfrm>
        </p:spPr>
        <p:txBody>
          <a:bodyPr>
            <a:noAutofit/>
          </a:bodyPr>
          <a:lstStyle/>
          <a:p>
            <a:r>
              <a:rPr lang="en-US" b="1" dirty="0">
                <a:solidFill>
                  <a:srgbClr val="002060"/>
                </a:solidFill>
              </a:rPr>
              <a:t>Overview of DART System </a:t>
            </a:r>
            <a:endParaRPr lang="en-US" dirty="0"/>
          </a:p>
        </p:txBody>
      </p:sp>
      <p:sp>
        <p:nvSpPr>
          <p:cNvPr id="3" name="Content Placeholder 2"/>
          <p:cNvSpPr>
            <a:spLocks noGrp="1"/>
          </p:cNvSpPr>
          <p:nvPr>
            <p:ph idx="1"/>
          </p:nvPr>
        </p:nvSpPr>
        <p:spPr>
          <a:xfrm>
            <a:off x="457200" y="1358283"/>
            <a:ext cx="8229600" cy="4767880"/>
          </a:xfrm>
        </p:spPr>
        <p:txBody>
          <a:bodyPr/>
          <a:lstStyle/>
          <a:p>
            <a:pPr>
              <a:buFont typeface="Wingdings" panose="05000000000000000000" pitchFamily="2" charset="2"/>
              <a:buChar char="§"/>
            </a:pPr>
            <a:r>
              <a:rPr lang="en-US" sz="2400" dirty="0">
                <a:solidFill>
                  <a:srgbClr val="002060"/>
                </a:solidFill>
              </a:rPr>
              <a:t>93 Miles of Light Rail</a:t>
            </a:r>
          </a:p>
          <a:p>
            <a:pPr>
              <a:buFont typeface="Wingdings" panose="05000000000000000000" pitchFamily="2" charset="2"/>
              <a:buChar char="§"/>
            </a:pPr>
            <a:r>
              <a:rPr lang="en-US" sz="2400" dirty="0">
                <a:solidFill>
                  <a:srgbClr val="002060"/>
                </a:solidFill>
              </a:rPr>
              <a:t>33.8 Miles of Commuter Rail</a:t>
            </a:r>
          </a:p>
          <a:p>
            <a:pPr>
              <a:buFont typeface="Wingdings" panose="05000000000000000000" pitchFamily="2" charset="2"/>
              <a:buChar char="§"/>
            </a:pPr>
            <a:r>
              <a:rPr lang="en-US" sz="2400" dirty="0">
                <a:solidFill>
                  <a:srgbClr val="002060"/>
                </a:solidFill>
              </a:rPr>
              <a:t>2.4 Miles Streetcar System</a:t>
            </a:r>
          </a:p>
          <a:p>
            <a:pPr>
              <a:buFont typeface="Wingdings" panose="05000000000000000000" pitchFamily="2" charset="2"/>
              <a:buChar char="§"/>
            </a:pPr>
            <a:r>
              <a:rPr lang="en-US" sz="2400" dirty="0">
                <a:solidFill>
                  <a:srgbClr val="002060"/>
                </a:solidFill>
              </a:rPr>
              <a:t>150 + Bus Routes</a:t>
            </a:r>
          </a:p>
          <a:p>
            <a:pPr>
              <a:buFont typeface="Wingdings" panose="05000000000000000000" pitchFamily="2" charset="2"/>
              <a:buChar char="§"/>
            </a:pPr>
            <a:r>
              <a:rPr lang="en-US" sz="2400" dirty="0">
                <a:solidFill>
                  <a:srgbClr val="002060"/>
                </a:solidFill>
              </a:rPr>
              <a:t>Paratransit &amp; Vanpool</a:t>
            </a:r>
          </a:p>
          <a:p>
            <a:pPr>
              <a:buFont typeface="Wingdings" panose="05000000000000000000" pitchFamily="2" charset="2"/>
              <a:buChar char="§"/>
            </a:pPr>
            <a:r>
              <a:rPr lang="en-US" sz="2400" dirty="0">
                <a:solidFill>
                  <a:srgbClr val="002060"/>
                </a:solidFill>
              </a:rPr>
              <a:t>Site-Specific Services  </a:t>
            </a:r>
          </a:p>
          <a:p>
            <a:pPr>
              <a:buFont typeface="Wingdings" panose="05000000000000000000" pitchFamily="2" charset="2"/>
              <a:buChar char="§"/>
            </a:pPr>
            <a:r>
              <a:rPr lang="en-US" sz="2400" dirty="0">
                <a:solidFill>
                  <a:srgbClr val="002060"/>
                </a:solidFill>
              </a:rPr>
              <a:t>67.1 Million Passenger Trips</a:t>
            </a:r>
          </a:p>
          <a:p>
            <a:endParaRPr lang="en-US" dirty="0"/>
          </a:p>
        </p:txBody>
      </p:sp>
      <p:pic>
        <p:nvPicPr>
          <p:cNvPr id="5" name="Picture 4" descr="D:\joe swift\NOVAS72-2.jpg"/>
          <p:cNvPicPr>
            <a:picLocks noChangeAspect="1" noChangeArrowheads="1"/>
          </p:cNvPicPr>
          <p:nvPr/>
        </p:nvPicPr>
        <p:blipFill>
          <a:blip r:embed="rId3" cstate="print">
            <a:lum bright="6000"/>
          </a:blip>
          <a:srcRect r="29730"/>
          <a:stretch>
            <a:fillRect/>
          </a:stretch>
        </p:blipFill>
        <p:spPr bwMode="auto">
          <a:xfrm>
            <a:off x="3903132" y="4394129"/>
            <a:ext cx="2211747" cy="1554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DART Paratransit Starcraft vehicle"/>
          <p:cNvPicPr>
            <a:picLocks noChangeAspect="1" noChangeArrowheads="1"/>
          </p:cNvPicPr>
          <p:nvPr/>
        </p:nvPicPr>
        <p:blipFill>
          <a:blip r:embed="rId4" cstate="print"/>
          <a:srcRect/>
          <a:stretch>
            <a:fillRect/>
          </a:stretch>
        </p:blipFill>
        <p:spPr bwMode="auto">
          <a:xfrm>
            <a:off x="704052" y="4571683"/>
            <a:ext cx="2376883" cy="155448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stretch>
            <a:fillRect/>
          </a:stretch>
        </p:blipFill>
        <p:spPr>
          <a:xfrm>
            <a:off x="4447122" y="1965484"/>
            <a:ext cx="2470421" cy="1645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tre.jpg">
            <a:extLst>
              <a:ext uri="{FF2B5EF4-FFF2-40B4-BE49-F238E27FC236}">
                <a16:creationId xmlns:a16="http://schemas.microsoft.com/office/drawing/2014/main" id="{267B0B4D-C4F9-49CD-A609-B1CEFF794143}"/>
              </a:ext>
            </a:extLst>
          </p:cNvPr>
          <p:cNvPicPr>
            <a:picLocks noChangeAspect="1"/>
          </p:cNvPicPr>
          <p:nvPr/>
        </p:nvPicPr>
        <p:blipFill>
          <a:blip r:embed="rId6" cstate="print"/>
          <a:srcRect/>
          <a:stretch>
            <a:fillRect/>
          </a:stretch>
        </p:blipFill>
        <p:spPr>
          <a:xfrm>
            <a:off x="6995988" y="912179"/>
            <a:ext cx="1769257" cy="2651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http://www.dart.org/ShareRoot/images/newsroom/orangeline/jpgs/DFWAirportrailribbon.jpg">
            <a:extLst>
              <a:ext uri="{FF2B5EF4-FFF2-40B4-BE49-F238E27FC236}">
                <a16:creationId xmlns:a16="http://schemas.microsoft.com/office/drawing/2014/main" id="{56FBD822-5F53-4175-9E22-5D850B4EB103}"/>
              </a:ext>
            </a:extLst>
          </p:cNvPr>
          <p:cNvPicPr/>
          <p:nvPr/>
        </p:nvPicPr>
        <p:blipFill>
          <a:blip r:embed="rId7" cstate="print"/>
          <a:srcRect/>
          <a:stretch>
            <a:fillRect/>
          </a:stretch>
        </p:blipFill>
        <p:spPr bwMode="auto">
          <a:xfrm>
            <a:off x="6370627" y="4343241"/>
            <a:ext cx="2401422" cy="16053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30602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79899"/>
            <a:ext cx="8229600" cy="1337739"/>
          </a:xfrm>
        </p:spPr>
        <p:txBody>
          <a:bodyPr/>
          <a:lstStyle/>
          <a:p>
            <a:r>
              <a:rPr lang="en-US" b="1" dirty="0">
                <a:solidFill>
                  <a:srgbClr val="002060"/>
                </a:solidFill>
              </a:rPr>
              <a:t>Services</a:t>
            </a:r>
            <a:endParaRPr lang="en-US" dirty="0"/>
          </a:p>
        </p:txBody>
      </p:sp>
      <p:pic>
        <p:nvPicPr>
          <p:cNvPr id="8" name="Content Placeholder 7" descr="C:\Users\MParker\AppData\Local\Temp\XPgrpwise\SpurVehicle_outline_1.JPG"/>
          <p:cNvPicPr>
            <a:picLocks noGrp="1" noChangeAspect="1" noChangeArrowheads="1"/>
          </p:cNvPicPr>
          <p:nvPr>
            <p:ph sz="half" idx="1"/>
          </p:nvPr>
        </p:nvPicPr>
        <p:blipFill>
          <a:blip r:embed="rId3" cstate="print"/>
          <a:stretch>
            <a:fillRect/>
          </a:stretch>
        </p:blipFill>
        <p:spPr bwMode="auto">
          <a:xfrm>
            <a:off x="759115" y="1382381"/>
            <a:ext cx="2926080" cy="1463040"/>
          </a:xfrm>
          <a:prstGeom prst="rect">
            <a:avLst/>
          </a:prstGeom>
          <a:ln>
            <a:noFill/>
          </a:ln>
          <a:effectLst>
            <a:softEdge rad="112500"/>
          </a:effectLst>
        </p:spPr>
      </p:pic>
      <p:sp>
        <p:nvSpPr>
          <p:cNvPr id="9" name="Content Placeholder 8"/>
          <p:cNvSpPr>
            <a:spLocks noGrp="1"/>
          </p:cNvSpPr>
          <p:nvPr>
            <p:ph sz="half" idx="2"/>
          </p:nvPr>
        </p:nvSpPr>
        <p:spPr>
          <a:xfrm>
            <a:off x="4444310" y="1382381"/>
            <a:ext cx="4242490" cy="4641119"/>
          </a:xfrm>
        </p:spPr>
        <p:txBody>
          <a:bodyPr>
            <a:normAutofit fontScale="92500" lnSpcReduction="20000"/>
          </a:bodyPr>
          <a:lstStyle/>
          <a:p>
            <a:pPr>
              <a:buFont typeface="Wingdings" pitchFamily="2" charset="2"/>
              <a:buChar char="§"/>
            </a:pPr>
            <a:r>
              <a:rPr lang="en-US" sz="2600" b="1" dirty="0">
                <a:solidFill>
                  <a:srgbClr val="002060"/>
                </a:solidFill>
              </a:rPr>
              <a:t>Bus</a:t>
            </a:r>
          </a:p>
          <a:p>
            <a:pPr lvl="1">
              <a:buFont typeface="Wingdings" panose="05000000000000000000" pitchFamily="2" charset="2"/>
              <a:buChar char="Ø"/>
            </a:pPr>
            <a:r>
              <a:rPr lang="en-US" sz="2200" dirty="0">
                <a:solidFill>
                  <a:srgbClr val="002060"/>
                </a:solidFill>
              </a:rPr>
              <a:t>652 Buses</a:t>
            </a:r>
          </a:p>
          <a:p>
            <a:pPr lvl="1">
              <a:buFont typeface="Wingdings" panose="05000000000000000000" pitchFamily="2" charset="2"/>
              <a:buChar char="Ø"/>
            </a:pPr>
            <a:r>
              <a:rPr lang="en-US" sz="2200" dirty="0">
                <a:solidFill>
                  <a:srgbClr val="002060"/>
                </a:solidFill>
              </a:rPr>
              <a:t>Transitioned to CNG Fleet with 7 electric buses delivered later in 2017</a:t>
            </a:r>
          </a:p>
          <a:p>
            <a:pPr lvl="1">
              <a:buFont typeface="Wingdings" panose="05000000000000000000" pitchFamily="2" charset="2"/>
              <a:buChar char="Ø"/>
            </a:pPr>
            <a:r>
              <a:rPr lang="en-US" sz="2200" dirty="0">
                <a:solidFill>
                  <a:srgbClr val="002060"/>
                </a:solidFill>
              </a:rPr>
              <a:t>26’ ARBOC </a:t>
            </a:r>
          </a:p>
          <a:p>
            <a:pPr lvl="1">
              <a:buFont typeface="Wingdings" panose="05000000000000000000" pitchFamily="2" charset="2"/>
              <a:buChar char="Ø"/>
            </a:pPr>
            <a:r>
              <a:rPr lang="en-US" sz="2200" dirty="0">
                <a:solidFill>
                  <a:srgbClr val="002060"/>
                </a:solidFill>
              </a:rPr>
              <a:t>31’ and 40’ NABI Vehicles</a:t>
            </a:r>
          </a:p>
          <a:p>
            <a:pPr>
              <a:buFont typeface="Wingdings" pitchFamily="2" charset="2"/>
              <a:buChar char="§"/>
            </a:pPr>
            <a:r>
              <a:rPr lang="en-US" sz="2600" b="1" dirty="0">
                <a:solidFill>
                  <a:srgbClr val="002060"/>
                </a:solidFill>
              </a:rPr>
              <a:t>Paratransit</a:t>
            </a:r>
          </a:p>
          <a:p>
            <a:pPr lvl="1">
              <a:buFont typeface="Wingdings" panose="05000000000000000000" pitchFamily="2" charset="2"/>
              <a:buChar char="Ø"/>
            </a:pPr>
            <a:r>
              <a:rPr lang="en-US" sz="2200" dirty="0">
                <a:solidFill>
                  <a:srgbClr val="002060"/>
                </a:solidFill>
              </a:rPr>
              <a:t>162 Vehicles</a:t>
            </a:r>
          </a:p>
          <a:p>
            <a:pPr lvl="1">
              <a:buFont typeface="Wingdings" panose="05000000000000000000" pitchFamily="2" charset="2"/>
              <a:buChar char="Ø"/>
            </a:pPr>
            <a:r>
              <a:rPr lang="en-US" sz="2200" dirty="0">
                <a:solidFill>
                  <a:srgbClr val="002060"/>
                </a:solidFill>
              </a:rPr>
              <a:t>200 Non-Dedicated Fleet</a:t>
            </a:r>
          </a:p>
          <a:p>
            <a:pPr lvl="1">
              <a:buFont typeface="Wingdings" panose="05000000000000000000" pitchFamily="2" charset="2"/>
              <a:buChar char="Ø"/>
            </a:pPr>
            <a:r>
              <a:rPr lang="en-US" sz="2200" dirty="0">
                <a:solidFill>
                  <a:srgbClr val="002060"/>
                </a:solidFill>
              </a:rPr>
              <a:t>Mobility Manag</a:t>
            </a:r>
            <a:r>
              <a:rPr lang="en-US" dirty="0">
                <a:solidFill>
                  <a:srgbClr val="002060"/>
                </a:solidFill>
              </a:rPr>
              <a:t>ement Contract</a:t>
            </a:r>
          </a:p>
          <a:p>
            <a:pPr>
              <a:buFont typeface="Wingdings" pitchFamily="2" charset="2"/>
              <a:buChar char="§"/>
            </a:pPr>
            <a:r>
              <a:rPr lang="en-US" sz="2600" b="1" dirty="0">
                <a:solidFill>
                  <a:srgbClr val="002060"/>
                </a:solidFill>
              </a:rPr>
              <a:t>Vanpool</a:t>
            </a:r>
          </a:p>
          <a:p>
            <a:pPr lvl="1">
              <a:buFont typeface="Wingdings" panose="05000000000000000000" pitchFamily="2" charset="2"/>
              <a:buChar char="Ø"/>
            </a:pPr>
            <a:r>
              <a:rPr lang="en-US" sz="2200" dirty="0">
                <a:solidFill>
                  <a:srgbClr val="002060"/>
                </a:solidFill>
              </a:rPr>
              <a:t>184 Vanpools</a:t>
            </a:r>
          </a:p>
          <a:p>
            <a:pPr>
              <a:buFont typeface="Wingdings" pitchFamily="2" charset="2"/>
              <a:buChar char="§"/>
            </a:pPr>
            <a:endParaRPr lang="en-US" sz="2200" dirty="0">
              <a:solidFill>
                <a:srgbClr val="002060"/>
              </a:solidFill>
            </a:endParaRPr>
          </a:p>
        </p:txBody>
      </p:sp>
      <p:pic>
        <p:nvPicPr>
          <p:cNvPr id="10" name="Picture 9" descr="DART Paratransit MV vehicle"/>
          <p:cNvPicPr/>
          <p:nvPr/>
        </p:nvPicPr>
        <p:blipFill>
          <a:blip r:embed="rId4" cstate="print"/>
          <a:srcRect/>
          <a:stretch>
            <a:fillRect/>
          </a:stretch>
        </p:blipFill>
        <p:spPr bwMode="auto">
          <a:xfrm>
            <a:off x="669342" y="2930900"/>
            <a:ext cx="2922746" cy="1737360"/>
          </a:xfrm>
          <a:prstGeom prst="rect">
            <a:avLst/>
          </a:prstGeom>
          <a:ln>
            <a:noFill/>
          </a:ln>
          <a:effectLst>
            <a:softEdge rad="112500"/>
          </a:effectLst>
        </p:spPr>
      </p:pic>
      <p:pic>
        <p:nvPicPr>
          <p:cNvPr id="11" name="Picture 6" descr="Van pool1"/>
          <p:cNvPicPr>
            <a:picLocks noChangeAspect="1" noChangeArrowheads="1"/>
          </p:cNvPicPr>
          <p:nvPr/>
        </p:nvPicPr>
        <p:blipFill>
          <a:blip r:embed="rId5" cstate="print">
            <a:lum contrast="6000"/>
          </a:blip>
          <a:srcRect/>
          <a:stretch>
            <a:fillRect/>
          </a:stretch>
        </p:blipFill>
        <p:spPr bwMode="auto">
          <a:xfrm>
            <a:off x="667675" y="4744099"/>
            <a:ext cx="2895600" cy="1645920"/>
          </a:xfrm>
          <a:prstGeom prst="rect">
            <a:avLst/>
          </a:prstGeom>
          <a:ln>
            <a:noFill/>
          </a:ln>
          <a:effectLst>
            <a:softEdge rad="112500"/>
          </a:effectLst>
        </p:spPr>
      </p:pic>
    </p:spTree>
    <p:extLst>
      <p:ext uri="{BB962C8B-B14F-4D97-AF65-F5344CB8AC3E}">
        <p14:creationId xmlns:p14="http://schemas.microsoft.com/office/powerpoint/2010/main" val="802429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b="1" dirty="0">
                <a:solidFill>
                  <a:srgbClr val="002060"/>
                </a:solidFill>
              </a:rPr>
              <a:t>Services</a:t>
            </a:r>
            <a:endParaRPr lang="en-US" dirty="0"/>
          </a:p>
        </p:txBody>
      </p:sp>
      <p:sp>
        <p:nvSpPr>
          <p:cNvPr id="3" name="Content Placeholder 2"/>
          <p:cNvSpPr>
            <a:spLocks noGrp="1"/>
          </p:cNvSpPr>
          <p:nvPr>
            <p:ph sz="half" idx="1"/>
          </p:nvPr>
        </p:nvSpPr>
        <p:spPr/>
        <p:txBody>
          <a:bodyPr/>
          <a:lstStyle/>
          <a:p>
            <a:pPr>
              <a:buFont typeface="Wingdings" pitchFamily="2" charset="2"/>
              <a:buChar char="§"/>
            </a:pPr>
            <a:r>
              <a:rPr lang="en-US" sz="2400" b="1" dirty="0">
                <a:solidFill>
                  <a:srgbClr val="002060"/>
                </a:solidFill>
              </a:rPr>
              <a:t>Light Rail</a:t>
            </a:r>
          </a:p>
          <a:p>
            <a:pPr lvl="1">
              <a:buFont typeface="Wingdings" pitchFamily="2" charset="2"/>
              <a:buChar char="Ø"/>
            </a:pPr>
            <a:r>
              <a:rPr lang="en-US" sz="2000" dirty="0">
                <a:solidFill>
                  <a:srgbClr val="002060"/>
                </a:solidFill>
              </a:rPr>
              <a:t>163 Vehicles</a:t>
            </a:r>
          </a:p>
          <a:p>
            <a:pPr lvl="1">
              <a:buFont typeface="Wingdings" pitchFamily="2" charset="2"/>
              <a:buChar char="Ø"/>
            </a:pPr>
            <a:r>
              <a:rPr lang="en-US" sz="2000" dirty="0">
                <a:solidFill>
                  <a:srgbClr val="002060"/>
                </a:solidFill>
              </a:rPr>
              <a:t>62 Stations</a:t>
            </a:r>
          </a:p>
          <a:p>
            <a:endParaRPr lang="en-US" dirty="0"/>
          </a:p>
        </p:txBody>
      </p:sp>
      <p:pic>
        <p:nvPicPr>
          <p:cNvPr id="5" name="Content Placeholder 4" descr="D:\joe swift\ACKARDLRV-75.jpg"/>
          <p:cNvPicPr>
            <a:picLocks noChangeAspect="1" noChangeArrowheads="1"/>
          </p:cNvPicPr>
          <p:nvPr/>
        </p:nvPicPr>
        <p:blipFill>
          <a:blip r:embed="rId3" cstate="print"/>
          <a:srcRect r="18750" b="5066"/>
          <a:stretch>
            <a:fillRect/>
          </a:stretch>
        </p:blipFill>
        <p:spPr bwMode="auto">
          <a:xfrm>
            <a:off x="1001415" y="2971959"/>
            <a:ext cx="2950169" cy="2560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5015882" y="3986074"/>
            <a:ext cx="3670917" cy="1384995"/>
          </a:xfrm>
          <a:prstGeom prst="rect">
            <a:avLst/>
          </a:prstGeom>
          <a:noFill/>
        </p:spPr>
        <p:txBody>
          <a:bodyPr wrap="square" rtlCol="0">
            <a:spAutoFit/>
          </a:bodyPr>
          <a:lstStyle/>
          <a:p>
            <a:pPr marL="342900" indent="-342900">
              <a:buFont typeface="Wingdings" panose="05000000000000000000" pitchFamily="2" charset="2"/>
              <a:buChar char="§"/>
            </a:pPr>
            <a:r>
              <a:rPr lang="en-US" sz="2400" b="1" dirty="0">
                <a:solidFill>
                  <a:srgbClr val="002060"/>
                </a:solidFill>
              </a:rPr>
              <a:t>Commuter Rail</a:t>
            </a:r>
          </a:p>
          <a:p>
            <a:pPr marL="800100" lvl="1" indent="-342900">
              <a:buFont typeface="Wingdings" panose="05000000000000000000" pitchFamily="2" charset="2"/>
              <a:buChar char="Ø"/>
            </a:pPr>
            <a:r>
              <a:rPr lang="en-US" sz="2000" dirty="0">
                <a:solidFill>
                  <a:srgbClr val="002060"/>
                </a:solidFill>
              </a:rPr>
              <a:t>9 Locomotives</a:t>
            </a:r>
          </a:p>
          <a:p>
            <a:pPr marL="800100" lvl="1" indent="-342900">
              <a:buFont typeface="Wingdings" panose="05000000000000000000" pitchFamily="2" charset="2"/>
              <a:buChar char="Ø"/>
            </a:pPr>
            <a:r>
              <a:rPr lang="en-US" sz="2000" dirty="0">
                <a:solidFill>
                  <a:srgbClr val="002060"/>
                </a:solidFill>
              </a:rPr>
              <a:t>17 Bi-Level Coaches</a:t>
            </a:r>
          </a:p>
          <a:p>
            <a:pPr marL="800100" lvl="1" indent="-342900">
              <a:buFont typeface="Wingdings" panose="05000000000000000000" pitchFamily="2" charset="2"/>
              <a:buChar char="Ø"/>
            </a:pPr>
            <a:r>
              <a:rPr lang="en-US" sz="2000" dirty="0">
                <a:solidFill>
                  <a:srgbClr val="002060"/>
                </a:solidFill>
              </a:rPr>
              <a:t>10 Bi-Level Cab Cars</a:t>
            </a:r>
          </a:p>
        </p:txBody>
      </p:sp>
      <p:pic>
        <p:nvPicPr>
          <p:cNvPr id="8" name="Picture 9" descr="tre570-dallas.jpg">
            <a:extLst>
              <a:ext uri="{FF2B5EF4-FFF2-40B4-BE49-F238E27FC236}">
                <a16:creationId xmlns:a16="http://schemas.microsoft.com/office/drawing/2014/main" id="{F60FB53F-5370-4D80-B373-8F8968ECA34D}"/>
              </a:ext>
            </a:extLst>
          </p:cNvPr>
          <p:cNvPicPr>
            <a:picLocks noGrp="1" noChangeAspect="1"/>
          </p:cNvPicPr>
          <p:nvPr>
            <p:ph sz="half" idx="2"/>
          </p:nvPr>
        </p:nvPicPr>
        <p:blipFill>
          <a:blip r:embed="rId4" cstate="print"/>
          <a:srcRect/>
          <a:stretch>
            <a:fillRect/>
          </a:stretch>
        </p:blipFill>
        <p:spPr>
          <a:xfrm>
            <a:off x="4678532" y="1302861"/>
            <a:ext cx="3861903" cy="2560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913869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585"/>
            <a:ext cx="9144000" cy="6858000"/>
          </a:xfrm>
          <a:prstGeom prst="rect">
            <a:avLst/>
          </a:prstGeom>
        </p:spPr>
      </p:pic>
      <p:sp>
        <p:nvSpPr>
          <p:cNvPr id="2" name="Title 1">
            <a:extLst>
              <a:ext uri="{FF2B5EF4-FFF2-40B4-BE49-F238E27FC236}">
                <a16:creationId xmlns:a16="http://schemas.microsoft.com/office/drawing/2014/main" id="{16D1B172-E861-42A5-9AC8-5F89D7BA0024}"/>
              </a:ext>
            </a:extLst>
          </p:cNvPr>
          <p:cNvSpPr>
            <a:spLocks noGrp="1"/>
          </p:cNvSpPr>
          <p:nvPr>
            <p:ph type="title"/>
          </p:nvPr>
        </p:nvSpPr>
        <p:spPr/>
        <p:txBody>
          <a:bodyPr/>
          <a:lstStyle/>
          <a:p>
            <a:r>
              <a:rPr lang="en-US" b="1" dirty="0">
                <a:solidFill>
                  <a:srgbClr val="002060"/>
                </a:solidFill>
                <a:cs typeface="Arial" pitchFamily="34" charset="0"/>
              </a:rPr>
              <a:t>Regional Daily Ridership by Mode</a:t>
            </a:r>
            <a:endParaRPr lang="en-US" dirty="0"/>
          </a:p>
        </p:txBody>
      </p:sp>
      <p:pic>
        <p:nvPicPr>
          <p:cNvPr id="5" name="Picture 8" descr="Parker RD am sun 6mg">
            <a:extLst>
              <a:ext uri="{FF2B5EF4-FFF2-40B4-BE49-F238E27FC236}">
                <a16:creationId xmlns:a16="http://schemas.microsoft.com/office/drawing/2014/main" id="{05AABB1D-9910-4B11-A87C-AADC8698289E}"/>
              </a:ext>
            </a:extLst>
          </p:cNvPr>
          <p:cNvPicPr>
            <a:picLocks noGrp="1" noChangeAspect="1" noChangeArrowheads="1"/>
          </p:cNvPicPr>
          <p:nvPr>
            <p:ph idx="1"/>
          </p:nvPr>
        </p:nvPicPr>
        <p:blipFill>
          <a:blip r:embed="rId3" cstate="print"/>
          <a:srcRect b="6145"/>
          <a:stretch>
            <a:fillRect/>
          </a:stretch>
        </p:blipFill>
        <p:spPr bwMode="auto">
          <a:xfrm>
            <a:off x="533439" y="1568412"/>
            <a:ext cx="2194560" cy="1397657"/>
          </a:xfrm>
          <a:prstGeom prst="rect">
            <a:avLst/>
          </a:prstGeom>
          <a:ln>
            <a:noFill/>
          </a:ln>
          <a:effectLst>
            <a:outerShdw blurRad="292100" dist="139700" dir="2700000" algn="tl" rotWithShape="0">
              <a:srgbClr val="333333">
                <a:alpha val="65000"/>
              </a:srgbClr>
            </a:outerShdw>
          </a:effectLst>
        </p:spPr>
      </p:pic>
      <p:pic>
        <p:nvPicPr>
          <p:cNvPr id="6" name="Picture 4" descr="http://www.dart.org/ShareRoot/images/newsroom/preview/cngnabi_preview.jpg">
            <a:extLst>
              <a:ext uri="{FF2B5EF4-FFF2-40B4-BE49-F238E27FC236}">
                <a16:creationId xmlns:a16="http://schemas.microsoft.com/office/drawing/2014/main" id="{7D1A285F-E28B-47C8-9007-D3794C2E7421}"/>
              </a:ext>
            </a:extLst>
          </p:cNvPr>
          <p:cNvPicPr>
            <a:picLocks noChangeAspect="1" noChangeArrowheads="1"/>
          </p:cNvPicPr>
          <p:nvPr/>
        </p:nvPicPr>
        <p:blipFill>
          <a:blip r:embed="rId4" cstate="print"/>
          <a:srcRect/>
          <a:stretch>
            <a:fillRect/>
          </a:stretch>
        </p:blipFill>
        <p:spPr bwMode="auto">
          <a:xfrm>
            <a:off x="533439" y="3257501"/>
            <a:ext cx="2194560" cy="1271331"/>
          </a:xfrm>
          <a:prstGeom prst="rect">
            <a:avLst/>
          </a:prstGeom>
          <a:ln>
            <a:noFill/>
          </a:ln>
          <a:effectLst>
            <a:outerShdw blurRad="292100" dist="139700" dir="2700000" algn="tl" rotWithShape="0">
              <a:srgbClr val="333333">
                <a:alpha val="65000"/>
              </a:srgbClr>
            </a:outerShdw>
          </a:effectLst>
        </p:spPr>
      </p:pic>
      <p:pic>
        <p:nvPicPr>
          <p:cNvPr id="7" name="Picture 2" descr="http://www.dart.org/ShareRoot/images/newsroom/preview/tremainstbridge.jpg">
            <a:extLst>
              <a:ext uri="{FF2B5EF4-FFF2-40B4-BE49-F238E27FC236}">
                <a16:creationId xmlns:a16="http://schemas.microsoft.com/office/drawing/2014/main" id="{362C6B99-BE9A-4616-92D3-6E755970D39A}"/>
              </a:ext>
            </a:extLst>
          </p:cNvPr>
          <p:cNvPicPr>
            <a:picLocks noChangeAspect="1" noChangeArrowheads="1"/>
          </p:cNvPicPr>
          <p:nvPr/>
        </p:nvPicPr>
        <p:blipFill>
          <a:blip r:embed="rId5" cstate="print"/>
          <a:srcRect/>
          <a:stretch>
            <a:fillRect/>
          </a:stretch>
        </p:blipFill>
        <p:spPr bwMode="auto">
          <a:xfrm>
            <a:off x="533438" y="4855044"/>
            <a:ext cx="2194560" cy="1439005"/>
          </a:xfrm>
          <a:prstGeom prst="rect">
            <a:avLst/>
          </a:prstGeom>
          <a:ln>
            <a:noFill/>
          </a:ln>
          <a:effectLst>
            <a:outerShdw blurRad="292100" dist="139700" dir="2700000" algn="tl" rotWithShape="0">
              <a:srgbClr val="333333">
                <a:alpha val="65000"/>
              </a:srgbClr>
            </a:outerShdw>
          </a:effectLst>
        </p:spPr>
      </p:pic>
      <p:pic>
        <p:nvPicPr>
          <p:cNvPr id="8" name="Picture 6" descr="http://www.dart.org/ShareRoot/images/newsroom/preview/vanpooldriver.jpg">
            <a:extLst>
              <a:ext uri="{FF2B5EF4-FFF2-40B4-BE49-F238E27FC236}">
                <a16:creationId xmlns:a16="http://schemas.microsoft.com/office/drawing/2014/main" id="{3A42CC81-37F9-4B48-A412-8E7FB93279A6}"/>
              </a:ext>
            </a:extLst>
          </p:cNvPr>
          <p:cNvPicPr>
            <a:picLocks noChangeAspect="1" noChangeArrowheads="1"/>
          </p:cNvPicPr>
          <p:nvPr/>
        </p:nvPicPr>
        <p:blipFill>
          <a:blip r:embed="rId6" cstate="print"/>
          <a:srcRect/>
          <a:stretch>
            <a:fillRect/>
          </a:stretch>
        </p:blipFill>
        <p:spPr bwMode="auto">
          <a:xfrm>
            <a:off x="6331719" y="1545910"/>
            <a:ext cx="2194560" cy="1308230"/>
          </a:xfrm>
          <a:prstGeom prst="rect">
            <a:avLst/>
          </a:prstGeom>
          <a:ln>
            <a:noFill/>
          </a:ln>
          <a:effectLst>
            <a:outerShdw blurRad="292100" dist="139700" dir="2700000" algn="tl" rotWithShape="0">
              <a:srgbClr val="333333">
                <a:alpha val="65000"/>
              </a:srgbClr>
            </a:outerShdw>
          </a:effectLst>
        </p:spPr>
      </p:pic>
      <p:pic>
        <p:nvPicPr>
          <p:cNvPr id="9" name="Picture 2" descr="C:\Users\MParker\AppData\Local\Temp\XPgrpwise\mits2_1.jpg">
            <a:extLst>
              <a:ext uri="{FF2B5EF4-FFF2-40B4-BE49-F238E27FC236}">
                <a16:creationId xmlns:a16="http://schemas.microsoft.com/office/drawing/2014/main" id="{C9D24D52-D545-4C04-BE9A-1FF059CB7412}"/>
              </a:ext>
            </a:extLst>
          </p:cNvPr>
          <p:cNvPicPr>
            <a:picLocks noChangeAspect="1" noChangeArrowheads="1"/>
          </p:cNvPicPr>
          <p:nvPr/>
        </p:nvPicPr>
        <p:blipFill>
          <a:blip r:embed="rId7" cstate="print"/>
          <a:srcRect/>
          <a:stretch>
            <a:fillRect/>
          </a:stretch>
        </p:blipFill>
        <p:spPr bwMode="auto">
          <a:xfrm>
            <a:off x="6355351" y="2966069"/>
            <a:ext cx="2194560" cy="1316736"/>
          </a:xfrm>
          <a:prstGeom prst="rect">
            <a:avLst/>
          </a:prstGeom>
          <a:ln>
            <a:noFill/>
          </a:ln>
          <a:effectLst>
            <a:outerShdw blurRad="292100" dist="139700" dir="2700000" algn="tl" rotWithShape="0">
              <a:srgbClr val="333333">
                <a:alpha val="65000"/>
              </a:srgbClr>
            </a:outerShdw>
          </a:effectLst>
        </p:spPr>
      </p:pic>
      <p:pic>
        <p:nvPicPr>
          <p:cNvPr id="10" name="Picture 3" descr="C:\Users\MParker\AppData\Local\Temp\XPgrpwise\GTW_300dpi_2.jpg">
            <a:extLst>
              <a:ext uri="{FF2B5EF4-FFF2-40B4-BE49-F238E27FC236}">
                <a16:creationId xmlns:a16="http://schemas.microsoft.com/office/drawing/2014/main" id="{DC2980ED-457A-49A5-97EB-E01BC321E0A8}"/>
              </a:ext>
            </a:extLst>
          </p:cNvPr>
          <p:cNvPicPr>
            <a:picLocks noChangeAspect="1" noChangeArrowheads="1"/>
          </p:cNvPicPr>
          <p:nvPr/>
        </p:nvPicPr>
        <p:blipFill>
          <a:blip r:embed="rId8" cstate="print"/>
          <a:srcRect/>
          <a:stretch>
            <a:fillRect/>
          </a:stretch>
        </p:blipFill>
        <p:spPr bwMode="auto">
          <a:xfrm>
            <a:off x="6331719" y="4613196"/>
            <a:ext cx="2194560" cy="1462627"/>
          </a:xfrm>
          <a:prstGeom prst="rect">
            <a:avLst/>
          </a:prstGeom>
          <a:ln>
            <a:noFill/>
          </a:ln>
          <a:effectLst>
            <a:outerShdw blurRad="292100" dist="139700" dir="2700000" algn="tl" rotWithShape="0">
              <a:srgbClr val="333333">
                <a:alpha val="65000"/>
              </a:srgbClr>
            </a:outerShdw>
          </a:effectLst>
        </p:spPr>
      </p:pic>
      <p:sp>
        <p:nvSpPr>
          <p:cNvPr id="11" name="Text Box 9">
            <a:extLst>
              <a:ext uri="{FF2B5EF4-FFF2-40B4-BE49-F238E27FC236}">
                <a16:creationId xmlns:a16="http://schemas.microsoft.com/office/drawing/2014/main" id="{8EEA22BB-B327-41CD-B69F-0436389BE73A}"/>
              </a:ext>
            </a:extLst>
          </p:cNvPr>
          <p:cNvSpPr txBox="1">
            <a:spLocks noChangeArrowheads="1"/>
          </p:cNvSpPr>
          <p:nvPr/>
        </p:nvSpPr>
        <p:spPr bwMode="auto">
          <a:xfrm>
            <a:off x="2815359" y="2082296"/>
            <a:ext cx="1143000" cy="369888"/>
          </a:xfrm>
          <a:prstGeom prst="rect">
            <a:avLst/>
          </a:prstGeom>
          <a:solidFill>
            <a:srgbClr val="FFFF00"/>
          </a:solidFill>
          <a:ln w="9525">
            <a:noFill/>
            <a:miter lim="800000"/>
            <a:headEnd/>
            <a:tailEnd/>
          </a:ln>
        </p:spPr>
        <p:txBody>
          <a:bodyPr wrap="square">
            <a:spAutoFit/>
          </a:bodyPr>
          <a:lstStyle/>
          <a:p>
            <a:pPr algn="ctr">
              <a:spcBef>
                <a:spcPct val="50000"/>
              </a:spcBef>
            </a:pPr>
            <a:r>
              <a:rPr lang="en-US" b="1" dirty="0">
                <a:solidFill>
                  <a:srgbClr val="002060"/>
                </a:solidFill>
                <a:cs typeface="Tahoma" pitchFamily="34" charset="0"/>
              </a:rPr>
              <a:t>99,495</a:t>
            </a:r>
          </a:p>
        </p:txBody>
      </p:sp>
      <p:sp>
        <p:nvSpPr>
          <p:cNvPr id="12" name="Text Box 9">
            <a:extLst>
              <a:ext uri="{FF2B5EF4-FFF2-40B4-BE49-F238E27FC236}">
                <a16:creationId xmlns:a16="http://schemas.microsoft.com/office/drawing/2014/main" id="{EAB12DD3-587B-4946-89B2-6B22BF38C971}"/>
              </a:ext>
            </a:extLst>
          </p:cNvPr>
          <p:cNvSpPr txBox="1">
            <a:spLocks noChangeArrowheads="1"/>
          </p:cNvSpPr>
          <p:nvPr/>
        </p:nvSpPr>
        <p:spPr bwMode="auto">
          <a:xfrm>
            <a:off x="3048740" y="3682917"/>
            <a:ext cx="1143000" cy="369888"/>
          </a:xfrm>
          <a:prstGeom prst="rect">
            <a:avLst/>
          </a:prstGeom>
          <a:solidFill>
            <a:schemeClr val="accent1">
              <a:lumMod val="60000"/>
              <a:lumOff val="40000"/>
            </a:schemeClr>
          </a:solidFill>
          <a:ln w="9525">
            <a:noFill/>
            <a:miter lim="800000"/>
            <a:headEnd/>
            <a:tailEnd/>
          </a:ln>
        </p:spPr>
        <p:txBody>
          <a:bodyPr wrap="square">
            <a:spAutoFit/>
          </a:bodyPr>
          <a:lstStyle/>
          <a:p>
            <a:pPr algn="ctr">
              <a:spcBef>
                <a:spcPct val="50000"/>
              </a:spcBef>
            </a:pPr>
            <a:r>
              <a:rPr lang="en-US" dirty="0">
                <a:latin typeface="Tahoma" pitchFamily="34" charset="0"/>
              </a:rPr>
              <a:t> </a:t>
            </a:r>
            <a:r>
              <a:rPr lang="en-US" b="1" dirty="0">
                <a:solidFill>
                  <a:srgbClr val="002060"/>
                </a:solidFill>
              </a:rPr>
              <a:t>106,882</a:t>
            </a:r>
          </a:p>
        </p:txBody>
      </p:sp>
      <p:sp>
        <p:nvSpPr>
          <p:cNvPr id="13" name="Text Box 9">
            <a:extLst>
              <a:ext uri="{FF2B5EF4-FFF2-40B4-BE49-F238E27FC236}">
                <a16:creationId xmlns:a16="http://schemas.microsoft.com/office/drawing/2014/main" id="{E101EBA2-5A1C-49F1-80D5-017D77443A9F}"/>
              </a:ext>
            </a:extLst>
          </p:cNvPr>
          <p:cNvSpPr txBox="1">
            <a:spLocks noChangeArrowheads="1"/>
          </p:cNvSpPr>
          <p:nvPr/>
        </p:nvSpPr>
        <p:spPr bwMode="auto">
          <a:xfrm>
            <a:off x="3016929" y="5317253"/>
            <a:ext cx="1143000" cy="369888"/>
          </a:xfrm>
          <a:prstGeom prst="rect">
            <a:avLst/>
          </a:prstGeom>
          <a:solidFill>
            <a:srgbClr val="FF7C80"/>
          </a:solidFill>
          <a:ln w="38100">
            <a:noFill/>
            <a:miter lim="800000"/>
            <a:headEnd/>
            <a:tailEnd/>
          </a:ln>
        </p:spPr>
        <p:txBody>
          <a:bodyPr wrap="square">
            <a:spAutoFit/>
          </a:bodyPr>
          <a:lstStyle/>
          <a:p>
            <a:pPr algn="ctr">
              <a:spcBef>
                <a:spcPct val="50000"/>
              </a:spcBef>
            </a:pPr>
            <a:r>
              <a:rPr lang="en-US" dirty="0">
                <a:solidFill>
                  <a:srgbClr val="FFCC66"/>
                </a:solidFill>
                <a:latin typeface="Tahoma" pitchFamily="34" charset="0"/>
              </a:rPr>
              <a:t> </a:t>
            </a:r>
            <a:r>
              <a:rPr lang="en-US" b="1" dirty="0">
                <a:solidFill>
                  <a:srgbClr val="002060"/>
                </a:solidFill>
              </a:rPr>
              <a:t>7,830</a:t>
            </a:r>
          </a:p>
        </p:txBody>
      </p:sp>
      <p:sp>
        <p:nvSpPr>
          <p:cNvPr id="14" name="Text Box 9">
            <a:extLst>
              <a:ext uri="{FF2B5EF4-FFF2-40B4-BE49-F238E27FC236}">
                <a16:creationId xmlns:a16="http://schemas.microsoft.com/office/drawing/2014/main" id="{22DAE75F-60EC-4DC1-A745-3CF704FE82E1}"/>
              </a:ext>
            </a:extLst>
          </p:cNvPr>
          <p:cNvSpPr txBox="1">
            <a:spLocks noChangeArrowheads="1"/>
          </p:cNvSpPr>
          <p:nvPr/>
        </p:nvSpPr>
        <p:spPr bwMode="auto">
          <a:xfrm>
            <a:off x="5016624" y="2082296"/>
            <a:ext cx="1143000" cy="369888"/>
          </a:xfrm>
          <a:prstGeom prst="rect">
            <a:avLst/>
          </a:prstGeom>
          <a:solidFill>
            <a:schemeClr val="accent2">
              <a:lumMod val="60000"/>
              <a:lumOff val="40000"/>
            </a:schemeClr>
          </a:solidFill>
          <a:ln w="9525">
            <a:noFill/>
            <a:miter lim="800000"/>
            <a:headEnd/>
            <a:tailEnd/>
          </a:ln>
        </p:spPr>
        <p:txBody>
          <a:bodyPr wrap="square">
            <a:spAutoFit/>
          </a:bodyPr>
          <a:lstStyle/>
          <a:p>
            <a:pPr algn="ctr">
              <a:spcBef>
                <a:spcPct val="50000"/>
              </a:spcBef>
            </a:pPr>
            <a:r>
              <a:rPr lang="en-US" b="1" dirty="0">
                <a:solidFill>
                  <a:srgbClr val="002060"/>
                </a:solidFill>
                <a:cs typeface="Tahoma" pitchFamily="34" charset="0"/>
              </a:rPr>
              <a:t>1,367</a:t>
            </a:r>
          </a:p>
        </p:txBody>
      </p:sp>
      <p:sp>
        <p:nvSpPr>
          <p:cNvPr id="15" name="Text Box 9">
            <a:extLst>
              <a:ext uri="{FF2B5EF4-FFF2-40B4-BE49-F238E27FC236}">
                <a16:creationId xmlns:a16="http://schemas.microsoft.com/office/drawing/2014/main" id="{17670871-A5B4-4745-AAD1-F7021A314855}"/>
              </a:ext>
            </a:extLst>
          </p:cNvPr>
          <p:cNvSpPr txBox="1">
            <a:spLocks noChangeArrowheads="1"/>
          </p:cNvSpPr>
          <p:nvPr/>
        </p:nvSpPr>
        <p:spPr bwMode="auto">
          <a:xfrm>
            <a:off x="5088385" y="3682917"/>
            <a:ext cx="1143000" cy="369888"/>
          </a:xfrm>
          <a:prstGeom prst="rect">
            <a:avLst/>
          </a:prstGeom>
          <a:solidFill>
            <a:srgbClr val="FFC000"/>
          </a:solidFill>
          <a:ln w="9525">
            <a:noFill/>
            <a:miter lim="800000"/>
            <a:headEnd/>
            <a:tailEnd/>
          </a:ln>
        </p:spPr>
        <p:txBody>
          <a:bodyPr wrap="square">
            <a:spAutoFit/>
          </a:bodyPr>
          <a:lstStyle/>
          <a:p>
            <a:pPr algn="ctr">
              <a:spcBef>
                <a:spcPct val="50000"/>
              </a:spcBef>
            </a:pPr>
            <a:r>
              <a:rPr lang="en-US" b="1" dirty="0">
                <a:solidFill>
                  <a:srgbClr val="002060"/>
                </a:solidFill>
                <a:cs typeface="Tahoma" pitchFamily="34" charset="0"/>
              </a:rPr>
              <a:t>2,821</a:t>
            </a:r>
          </a:p>
        </p:txBody>
      </p:sp>
      <p:sp>
        <p:nvSpPr>
          <p:cNvPr id="16" name="Text Box 9">
            <a:extLst>
              <a:ext uri="{FF2B5EF4-FFF2-40B4-BE49-F238E27FC236}">
                <a16:creationId xmlns:a16="http://schemas.microsoft.com/office/drawing/2014/main" id="{D599B9F6-3135-49C0-ADEB-9B4F4F3C5CFF}"/>
              </a:ext>
            </a:extLst>
          </p:cNvPr>
          <p:cNvSpPr txBox="1">
            <a:spLocks noChangeArrowheads="1"/>
          </p:cNvSpPr>
          <p:nvPr/>
        </p:nvSpPr>
        <p:spPr bwMode="auto">
          <a:xfrm>
            <a:off x="5145227" y="5283538"/>
            <a:ext cx="1143000" cy="369888"/>
          </a:xfrm>
          <a:prstGeom prst="rect">
            <a:avLst/>
          </a:prstGeom>
          <a:solidFill>
            <a:schemeClr val="accent3">
              <a:lumMod val="60000"/>
              <a:lumOff val="40000"/>
            </a:schemeClr>
          </a:solidFill>
          <a:ln w="9525">
            <a:noFill/>
            <a:miter lim="800000"/>
            <a:headEnd/>
            <a:tailEnd/>
          </a:ln>
        </p:spPr>
        <p:txBody>
          <a:bodyPr wrap="square">
            <a:spAutoFit/>
          </a:bodyPr>
          <a:lstStyle/>
          <a:p>
            <a:pPr algn="ctr">
              <a:spcBef>
                <a:spcPct val="50000"/>
              </a:spcBef>
            </a:pPr>
            <a:r>
              <a:rPr lang="en-US" b="1" dirty="0">
                <a:solidFill>
                  <a:srgbClr val="002060"/>
                </a:solidFill>
                <a:cs typeface="Tahoma" pitchFamily="34" charset="0"/>
              </a:rPr>
              <a:t>2,670</a:t>
            </a:r>
          </a:p>
        </p:txBody>
      </p:sp>
    </p:spTree>
    <p:extLst>
      <p:ext uri="{BB962C8B-B14F-4D97-AF65-F5344CB8AC3E}">
        <p14:creationId xmlns:p14="http://schemas.microsoft.com/office/powerpoint/2010/main" val="3091426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8"/>
          <p:cNvSpPr txBox="1">
            <a:spLocks noGrp="1"/>
          </p:cNvSpPr>
          <p:nvPr>
            <p:ph type="title"/>
          </p:nvPr>
        </p:nvSpPr>
        <p:spPr>
          <a:xfrm>
            <a:off x="457200" y="210781"/>
            <a:ext cx="8229600" cy="769441"/>
          </a:xfrm>
          <a:prstGeom prst="rect">
            <a:avLst/>
          </a:prstGeom>
          <a:noFill/>
        </p:spPr>
        <p:txBody>
          <a:bodyPr wrap="square" rtlCol="0">
            <a:spAutoFit/>
          </a:bodyPr>
          <a:lstStyle/>
          <a:p>
            <a:pPr algn="ctr"/>
            <a:r>
              <a:rPr lang="en-US" b="1" dirty="0">
                <a:solidFill>
                  <a:srgbClr val="002060"/>
                </a:solidFill>
                <a:latin typeface="+mn-lt"/>
                <a:ea typeface="Malgun Gothic" pitchFamily="34" charset="-127"/>
              </a:rPr>
              <a:t>DART Service Area</a:t>
            </a:r>
          </a:p>
        </p:txBody>
      </p:sp>
      <p:sp>
        <p:nvSpPr>
          <p:cNvPr id="10" name="Rectangle 9"/>
          <p:cNvSpPr/>
          <p:nvPr/>
        </p:nvSpPr>
        <p:spPr>
          <a:xfrm>
            <a:off x="2334397" y="6156210"/>
            <a:ext cx="3338863" cy="369332"/>
          </a:xfrm>
          <a:prstGeom prst="rect">
            <a:avLst/>
          </a:prstGeom>
        </p:spPr>
        <p:txBody>
          <a:bodyPr wrap="none">
            <a:spAutoFit/>
          </a:bodyPr>
          <a:lstStyle/>
          <a:p>
            <a:pPr algn="ctr"/>
            <a:r>
              <a:rPr lang="en-US" b="1" dirty="0">
                <a:solidFill>
                  <a:srgbClr val="002060"/>
                </a:solidFill>
                <a:effectLst>
                  <a:outerShdw blurRad="38100" dist="38100" dir="2700000" algn="tl">
                    <a:srgbClr val="000000">
                      <a:alpha val="43137"/>
                    </a:srgbClr>
                  </a:outerShdw>
                </a:effectLst>
                <a:ea typeface="Malgun Gothic" pitchFamily="34" charset="-127"/>
              </a:rPr>
              <a:t>With DFW Regional Rail Network</a:t>
            </a:r>
          </a:p>
        </p:txBody>
      </p:sp>
      <p:pic>
        <p:nvPicPr>
          <p:cNvPr id="11" name="Picture 10" descr="Regional Services Network DART.tif"/>
          <p:cNvPicPr>
            <a:picLocks noChangeAspect="1"/>
          </p:cNvPicPr>
          <p:nvPr/>
        </p:nvPicPr>
        <p:blipFill>
          <a:blip r:embed="rId3" cstate="print"/>
          <a:stretch>
            <a:fillRect/>
          </a:stretch>
        </p:blipFill>
        <p:spPr>
          <a:xfrm>
            <a:off x="786199" y="949444"/>
            <a:ext cx="7900601" cy="4852816"/>
          </a:xfrm>
          <a:prstGeom prst="rect">
            <a:avLst/>
          </a:prstGeom>
        </p:spPr>
      </p:pic>
    </p:spTree>
    <p:extLst>
      <p:ext uri="{BB962C8B-B14F-4D97-AF65-F5344CB8AC3E}">
        <p14:creationId xmlns:p14="http://schemas.microsoft.com/office/powerpoint/2010/main" val="30922154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A55779B4-3308-47CB-9C15-AE6547CB9AF0}"/>
              </a:ext>
            </a:extLst>
          </p:cNvPr>
          <p:cNvSpPr>
            <a:spLocks noGrp="1"/>
          </p:cNvSpPr>
          <p:nvPr>
            <p:ph type="title"/>
          </p:nvPr>
        </p:nvSpPr>
        <p:spPr/>
        <p:txBody>
          <a:bodyPr/>
          <a:lstStyle/>
          <a:p>
            <a:r>
              <a:rPr lang="en-US" b="1" dirty="0">
                <a:solidFill>
                  <a:srgbClr val="002060"/>
                </a:solidFill>
                <a:cs typeface="Arial" pitchFamily="34" charset="0"/>
              </a:rPr>
              <a:t>Transit Service Areas</a:t>
            </a:r>
            <a:endParaRPr lang="en-US" dirty="0">
              <a:solidFill>
                <a:srgbClr val="002060"/>
              </a:solidFill>
            </a:endParaRPr>
          </a:p>
        </p:txBody>
      </p:sp>
      <p:pic>
        <p:nvPicPr>
          <p:cNvPr id="5" name="Picture 1" descr="C:\Users\MParker\AppData\Local\Temp\XPgrpwise\Transit Agencies Service Areas.jpg">
            <a:extLst>
              <a:ext uri="{FF2B5EF4-FFF2-40B4-BE49-F238E27FC236}">
                <a16:creationId xmlns:a16="http://schemas.microsoft.com/office/drawing/2014/main" id="{F97F2D43-D590-43B8-B1D5-512F2844DECE}"/>
              </a:ext>
            </a:extLst>
          </p:cNvPr>
          <p:cNvPicPr>
            <a:picLocks noGrp="1" noChangeAspect="1" noChangeArrowheads="1"/>
          </p:cNvPicPr>
          <p:nvPr>
            <p:ph idx="1"/>
          </p:nvPr>
        </p:nvPicPr>
        <p:blipFill>
          <a:blip r:embed="rId3" cstate="print"/>
          <a:srcRect/>
          <a:stretch>
            <a:fillRect/>
          </a:stretch>
        </p:blipFill>
        <p:spPr bwMode="auto">
          <a:xfrm>
            <a:off x="1140876" y="1417638"/>
            <a:ext cx="7008920" cy="4297680"/>
          </a:xfrm>
          <a:prstGeom prst="rect">
            <a:avLst/>
          </a:prstGeom>
          <a:ln>
            <a:noFill/>
          </a:ln>
          <a:effectLst>
            <a:softEdge rad="112500"/>
          </a:effectLst>
        </p:spPr>
      </p:pic>
    </p:spTree>
    <p:extLst>
      <p:ext uri="{BB962C8B-B14F-4D97-AF65-F5344CB8AC3E}">
        <p14:creationId xmlns:p14="http://schemas.microsoft.com/office/powerpoint/2010/main" val="19435979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1745</TotalTime>
  <Words>1152</Words>
  <Application>Microsoft Office PowerPoint</Application>
  <PresentationFormat>On-screen Show (4:3)</PresentationFormat>
  <Paragraphs>265</Paragraphs>
  <Slides>32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Malgun Gothic</vt:lpstr>
      <vt:lpstr>Arial</vt:lpstr>
      <vt:lpstr>Calibri</vt:lpstr>
      <vt:lpstr>Calibri (Headings)</vt:lpstr>
      <vt:lpstr>Tahoma</vt:lpstr>
      <vt:lpstr>Times New Roman</vt:lpstr>
      <vt:lpstr>Wingdings</vt:lpstr>
      <vt:lpstr>Office Theme</vt:lpstr>
      <vt:lpstr>2017 Max Program</vt:lpstr>
      <vt:lpstr>What is DART?</vt:lpstr>
      <vt:lpstr>Rail Expansion Program “Longest Light Rail System in North America”</vt:lpstr>
      <vt:lpstr>Overview of DART System </vt:lpstr>
      <vt:lpstr>Services</vt:lpstr>
      <vt:lpstr>Services</vt:lpstr>
      <vt:lpstr>Regional Daily Ridership by Mode</vt:lpstr>
      <vt:lpstr>DART Service Area</vt:lpstr>
      <vt:lpstr>Transit Service Areas</vt:lpstr>
      <vt:lpstr>Trinity Railway Express</vt:lpstr>
      <vt:lpstr>Regional Rail in North Texas</vt:lpstr>
      <vt:lpstr>Upcoming Capital Projects</vt:lpstr>
      <vt:lpstr>Upcoming Capital Projects</vt:lpstr>
      <vt:lpstr>Upcoming Capital Projects</vt:lpstr>
      <vt:lpstr>Upcoming Capital Projects</vt:lpstr>
      <vt:lpstr>Upcoming Capital Projects</vt:lpstr>
      <vt:lpstr>Upcoming Capital Projects</vt:lpstr>
      <vt:lpstr>Upcoming Capital Projects</vt:lpstr>
      <vt:lpstr>PowerPoint Presentation</vt:lpstr>
      <vt:lpstr>Upcoming Capital Projects</vt:lpstr>
      <vt:lpstr>Upcoming Capital Projects</vt:lpstr>
      <vt:lpstr>Upcoming Capital Projects</vt:lpstr>
      <vt:lpstr>Upcoming Capital Projects</vt:lpstr>
      <vt:lpstr>Upcoming Capital Projects</vt:lpstr>
      <vt:lpstr>Agency Initiative</vt:lpstr>
      <vt:lpstr>Agency Initiatives</vt:lpstr>
      <vt:lpstr>Agency Initiatives</vt:lpstr>
      <vt:lpstr>Agency Initiatives</vt:lpstr>
      <vt:lpstr>Agency Initiatives</vt:lpstr>
      <vt:lpstr>GoPass Mobile App</vt:lpstr>
      <vt:lpstr>Last Mile Pilot Test With Uber</vt:lpstr>
      <vt:lpstr> Questions?</vt:lpstr>
    </vt:vector>
  </TitlesOfParts>
  <Company>DART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dc:creator>
  <cp:lastModifiedBy>Patricia Monserrate</cp:lastModifiedBy>
  <cp:revision>182</cp:revision>
  <cp:lastPrinted>2017-06-01T15:05:46Z</cp:lastPrinted>
  <dcterms:created xsi:type="dcterms:W3CDTF">2016-05-02T14:52:07Z</dcterms:created>
  <dcterms:modified xsi:type="dcterms:W3CDTF">2017-06-15T16:49:39Z</dcterms:modified>
</cp:coreProperties>
</file>