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8"/>
  </p:notesMasterIdLst>
  <p:handoutMasterIdLst>
    <p:handoutMasterId r:id="rId19"/>
  </p:handoutMasterIdLst>
  <p:sldIdLst>
    <p:sldId id="256" r:id="rId2"/>
    <p:sldId id="330" r:id="rId3"/>
    <p:sldId id="333" r:id="rId4"/>
    <p:sldId id="257" r:id="rId5"/>
    <p:sldId id="327" r:id="rId6"/>
    <p:sldId id="326" r:id="rId7"/>
    <p:sldId id="325" r:id="rId8"/>
    <p:sldId id="258" r:id="rId9"/>
    <p:sldId id="324" r:id="rId10"/>
    <p:sldId id="323" r:id="rId11"/>
    <p:sldId id="319" r:id="rId12"/>
    <p:sldId id="328" r:id="rId13"/>
    <p:sldId id="334" r:id="rId14"/>
    <p:sldId id="331" r:id="rId15"/>
    <p:sldId id="332" r:id="rId16"/>
    <p:sldId id="30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008BCE"/>
    <a:srgbClr val="000057"/>
    <a:srgbClr val="3285BE"/>
    <a:srgbClr val="2F5597"/>
    <a:srgbClr val="000000"/>
    <a:srgbClr val="FFC000"/>
    <a:srgbClr val="FFD2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89" autoAdjust="0"/>
    <p:restoredTop sz="94701"/>
  </p:normalViewPr>
  <p:slideViewPr>
    <p:cSldViewPr snapToGrid="0" showGuides="1">
      <p:cViewPr varScale="1">
        <p:scale>
          <a:sx n="116" d="100"/>
          <a:sy n="116" d="100"/>
        </p:scale>
        <p:origin x="1428" y="6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7792"/>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3B1B6-6AEE-40C2-8027-08AE0CC61A62}" type="doc">
      <dgm:prSet loTypeId="urn:microsoft.com/office/officeart/2005/8/layout/cycle3" loCatId="cycle" qsTypeId="urn:microsoft.com/office/officeart/2005/8/quickstyle/3d3" qsCatId="3D" csTypeId="urn:microsoft.com/office/officeart/2005/8/colors/colorful3" csCatId="colorful" phldr="1"/>
      <dgm:spPr/>
      <dgm:t>
        <a:bodyPr/>
        <a:lstStyle/>
        <a:p>
          <a:endParaRPr lang="en-US"/>
        </a:p>
      </dgm:t>
    </dgm:pt>
    <dgm:pt modelId="{2166B49F-5C04-4932-8D52-E38B27D3CA05}">
      <dgm:prSet phldrT="[Text]"/>
      <dgm:spPr/>
      <dgm:t>
        <a:bodyPr/>
        <a:lstStyle/>
        <a:p>
          <a:r>
            <a:rPr lang="en-US" b="1" dirty="0">
              <a:solidFill>
                <a:schemeClr val="tx1"/>
              </a:solidFill>
            </a:rPr>
            <a:t>If our primary talent strategy is to hire external talent…</a:t>
          </a:r>
        </a:p>
      </dgm:t>
    </dgm:pt>
    <dgm:pt modelId="{A5625A69-DAB2-419D-9A68-2158AC24EAB2}" type="parTrans" cxnId="{8D520BD2-8ECB-4505-8A4A-A6B0A1CE24B6}">
      <dgm:prSet/>
      <dgm:spPr/>
      <dgm:t>
        <a:bodyPr/>
        <a:lstStyle/>
        <a:p>
          <a:endParaRPr lang="en-US"/>
        </a:p>
      </dgm:t>
    </dgm:pt>
    <dgm:pt modelId="{45DF108A-0D20-42FF-8DCB-03A9C50B0889}" type="sibTrans" cxnId="{8D520BD2-8ECB-4505-8A4A-A6B0A1CE24B6}">
      <dgm:prSet/>
      <dgm:spPr/>
      <dgm:t>
        <a:bodyPr/>
        <a:lstStyle/>
        <a:p>
          <a:endParaRPr lang="en-US"/>
        </a:p>
      </dgm:t>
    </dgm:pt>
    <dgm:pt modelId="{49210B1F-FCEA-45DB-9CDF-6D1AE318412E}">
      <dgm:prSet phldrT="[Text]"/>
      <dgm:spPr/>
      <dgm:t>
        <a:bodyPr/>
        <a:lstStyle/>
        <a:p>
          <a:r>
            <a:rPr lang="en-US" b="1" dirty="0">
              <a:solidFill>
                <a:schemeClr val="tx1"/>
              </a:solidFill>
            </a:rPr>
            <a:t>We are depending on others to do a better job of developing their people…</a:t>
          </a:r>
        </a:p>
      </dgm:t>
    </dgm:pt>
    <dgm:pt modelId="{68FBD982-60E0-438F-9A20-7DA34700088B}" type="parTrans" cxnId="{463E6461-0611-4874-8EFF-DE349BDD4186}">
      <dgm:prSet/>
      <dgm:spPr/>
      <dgm:t>
        <a:bodyPr/>
        <a:lstStyle/>
        <a:p>
          <a:endParaRPr lang="en-US"/>
        </a:p>
      </dgm:t>
    </dgm:pt>
    <dgm:pt modelId="{C281E458-61AA-4913-830A-AA665ABEA3BC}" type="sibTrans" cxnId="{463E6461-0611-4874-8EFF-DE349BDD4186}">
      <dgm:prSet/>
      <dgm:spPr/>
      <dgm:t>
        <a:bodyPr/>
        <a:lstStyle/>
        <a:p>
          <a:endParaRPr lang="en-US"/>
        </a:p>
      </dgm:t>
    </dgm:pt>
    <dgm:pt modelId="{997F1210-CCCA-45F3-889A-BD833D9354A8}">
      <dgm:prSet phldrT="[Text]"/>
      <dgm:spPr>
        <a:solidFill>
          <a:schemeClr val="accent5">
            <a:lumMod val="60000"/>
            <a:lumOff val="40000"/>
          </a:schemeClr>
        </a:solidFill>
      </dgm:spPr>
      <dgm:t>
        <a:bodyPr/>
        <a:lstStyle/>
        <a:p>
          <a:r>
            <a:rPr lang="en-US" b="1" dirty="0">
              <a:solidFill>
                <a:schemeClr val="tx1"/>
              </a:solidFill>
            </a:rPr>
            <a:t>Our top talent sees no career path in our organization and so they go to work for others…</a:t>
          </a:r>
        </a:p>
      </dgm:t>
    </dgm:pt>
    <dgm:pt modelId="{80907346-CC5E-425B-B773-3B20BEBC638F}" type="parTrans" cxnId="{07284591-3FC5-4B95-AC95-15BDEB31CAD6}">
      <dgm:prSet/>
      <dgm:spPr/>
      <dgm:t>
        <a:bodyPr/>
        <a:lstStyle/>
        <a:p>
          <a:endParaRPr lang="en-US"/>
        </a:p>
      </dgm:t>
    </dgm:pt>
    <dgm:pt modelId="{254463E8-7FB5-42CA-9E35-47A572311169}" type="sibTrans" cxnId="{07284591-3FC5-4B95-AC95-15BDEB31CAD6}">
      <dgm:prSet/>
      <dgm:spPr/>
      <dgm:t>
        <a:bodyPr/>
        <a:lstStyle/>
        <a:p>
          <a:endParaRPr lang="en-US"/>
        </a:p>
      </dgm:t>
    </dgm:pt>
    <dgm:pt modelId="{06CA7BC0-DBE2-440D-B417-1CCEF476DAC3}">
      <dgm:prSet phldrT="[Text]"/>
      <dgm:spPr>
        <a:solidFill>
          <a:schemeClr val="accent4">
            <a:lumMod val="60000"/>
            <a:lumOff val="40000"/>
          </a:schemeClr>
        </a:solidFill>
      </dgm:spPr>
      <dgm:t>
        <a:bodyPr/>
        <a:lstStyle/>
        <a:p>
          <a:r>
            <a:rPr lang="en-US" b="1" dirty="0">
              <a:solidFill>
                <a:schemeClr val="tx1"/>
              </a:solidFill>
            </a:rPr>
            <a:t>And now we will need to pay more to attract new talent…</a:t>
          </a:r>
        </a:p>
      </dgm:t>
    </dgm:pt>
    <dgm:pt modelId="{B2571681-6E90-49F7-8E69-8B5B50A308C1}" type="parTrans" cxnId="{93FAFA72-710C-473F-8179-D33D14CEC7C2}">
      <dgm:prSet/>
      <dgm:spPr/>
      <dgm:t>
        <a:bodyPr/>
        <a:lstStyle/>
        <a:p>
          <a:endParaRPr lang="en-US"/>
        </a:p>
      </dgm:t>
    </dgm:pt>
    <dgm:pt modelId="{266C4D21-6864-4130-84E9-B5FF539D266E}" type="sibTrans" cxnId="{93FAFA72-710C-473F-8179-D33D14CEC7C2}">
      <dgm:prSet/>
      <dgm:spPr/>
      <dgm:t>
        <a:bodyPr/>
        <a:lstStyle/>
        <a:p>
          <a:endParaRPr lang="en-US"/>
        </a:p>
      </dgm:t>
    </dgm:pt>
    <dgm:pt modelId="{341F72A7-1474-436C-BBF1-D1B94A449F01}" type="pres">
      <dgm:prSet presAssocID="{3BE3B1B6-6AEE-40C2-8027-08AE0CC61A62}" presName="Name0" presStyleCnt="0">
        <dgm:presLayoutVars>
          <dgm:dir/>
          <dgm:resizeHandles val="exact"/>
        </dgm:presLayoutVars>
      </dgm:prSet>
      <dgm:spPr/>
    </dgm:pt>
    <dgm:pt modelId="{F621A1D1-B73B-46C0-BE61-58702C57135F}" type="pres">
      <dgm:prSet presAssocID="{3BE3B1B6-6AEE-40C2-8027-08AE0CC61A62}" presName="cycle" presStyleCnt="0"/>
      <dgm:spPr/>
    </dgm:pt>
    <dgm:pt modelId="{2098EEA2-CF2B-4ED4-8AF5-8E299532C368}" type="pres">
      <dgm:prSet presAssocID="{2166B49F-5C04-4932-8D52-E38B27D3CA05}" presName="nodeFirstNode" presStyleLbl="node1" presStyleIdx="0" presStyleCnt="4" custRadScaleRad="101963">
        <dgm:presLayoutVars>
          <dgm:bulletEnabled val="1"/>
        </dgm:presLayoutVars>
      </dgm:prSet>
      <dgm:spPr/>
    </dgm:pt>
    <dgm:pt modelId="{004C9157-94C9-4AED-B845-96A3FC6EC067}" type="pres">
      <dgm:prSet presAssocID="{45DF108A-0D20-42FF-8DCB-03A9C50B0889}" presName="sibTransFirstNode" presStyleLbl="bgShp" presStyleIdx="0" presStyleCnt="1"/>
      <dgm:spPr/>
    </dgm:pt>
    <dgm:pt modelId="{589F640B-7FE0-40B8-8956-B07EA2BBEBD8}" type="pres">
      <dgm:prSet presAssocID="{49210B1F-FCEA-45DB-9CDF-6D1AE318412E}" presName="nodeFollowingNodes" presStyleLbl="node1" presStyleIdx="1" presStyleCnt="4">
        <dgm:presLayoutVars>
          <dgm:bulletEnabled val="1"/>
        </dgm:presLayoutVars>
      </dgm:prSet>
      <dgm:spPr/>
    </dgm:pt>
    <dgm:pt modelId="{02B29FFA-D406-4EC7-B1B0-DBC6CA3DCFD3}" type="pres">
      <dgm:prSet presAssocID="{997F1210-CCCA-45F3-889A-BD833D9354A8}" presName="nodeFollowingNodes" presStyleLbl="node1" presStyleIdx="2" presStyleCnt="4">
        <dgm:presLayoutVars>
          <dgm:bulletEnabled val="1"/>
        </dgm:presLayoutVars>
      </dgm:prSet>
      <dgm:spPr/>
    </dgm:pt>
    <dgm:pt modelId="{386CFFB4-D4E6-4D61-B7B7-5D2B56E66F9D}" type="pres">
      <dgm:prSet presAssocID="{06CA7BC0-DBE2-440D-B417-1CCEF476DAC3}" presName="nodeFollowingNodes" presStyleLbl="node1" presStyleIdx="3" presStyleCnt="4" custRadScaleRad="100019" custRadScaleInc="1562">
        <dgm:presLayoutVars>
          <dgm:bulletEnabled val="1"/>
        </dgm:presLayoutVars>
      </dgm:prSet>
      <dgm:spPr/>
    </dgm:pt>
  </dgm:ptLst>
  <dgm:cxnLst>
    <dgm:cxn modelId="{BE3C76A3-5E5F-49C8-BBC5-0B3614ACF437}" type="presOf" srcId="{45DF108A-0D20-42FF-8DCB-03A9C50B0889}" destId="{004C9157-94C9-4AED-B845-96A3FC6EC067}" srcOrd="0" destOrd="0" presId="urn:microsoft.com/office/officeart/2005/8/layout/cycle3"/>
    <dgm:cxn modelId="{8D520BD2-8ECB-4505-8A4A-A6B0A1CE24B6}" srcId="{3BE3B1B6-6AEE-40C2-8027-08AE0CC61A62}" destId="{2166B49F-5C04-4932-8D52-E38B27D3CA05}" srcOrd="0" destOrd="0" parTransId="{A5625A69-DAB2-419D-9A68-2158AC24EAB2}" sibTransId="{45DF108A-0D20-42FF-8DCB-03A9C50B0889}"/>
    <dgm:cxn modelId="{07284591-3FC5-4B95-AC95-15BDEB31CAD6}" srcId="{3BE3B1B6-6AEE-40C2-8027-08AE0CC61A62}" destId="{997F1210-CCCA-45F3-889A-BD833D9354A8}" srcOrd="2" destOrd="0" parTransId="{80907346-CC5E-425B-B773-3B20BEBC638F}" sibTransId="{254463E8-7FB5-42CA-9E35-47A572311169}"/>
    <dgm:cxn modelId="{8A65888A-9C01-4B28-A620-DCF347A808DF}" type="presOf" srcId="{49210B1F-FCEA-45DB-9CDF-6D1AE318412E}" destId="{589F640B-7FE0-40B8-8956-B07EA2BBEBD8}" srcOrd="0" destOrd="0" presId="urn:microsoft.com/office/officeart/2005/8/layout/cycle3"/>
    <dgm:cxn modelId="{D1076364-E8D1-49F9-A3E5-4E8C514D8D3D}" type="presOf" srcId="{997F1210-CCCA-45F3-889A-BD833D9354A8}" destId="{02B29FFA-D406-4EC7-B1B0-DBC6CA3DCFD3}" srcOrd="0" destOrd="0" presId="urn:microsoft.com/office/officeart/2005/8/layout/cycle3"/>
    <dgm:cxn modelId="{210F3AE5-30B8-445A-8950-3D7379152E02}" type="presOf" srcId="{2166B49F-5C04-4932-8D52-E38B27D3CA05}" destId="{2098EEA2-CF2B-4ED4-8AF5-8E299532C368}" srcOrd="0" destOrd="0" presId="urn:microsoft.com/office/officeart/2005/8/layout/cycle3"/>
    <dgm:cxn modelId="{4C2ACAC9-FC99-4027-A202-E9F5AA80384D}" type="presOf" srcId="{3BE3B1B6-6AEE-40C2-8027-08AE0CC61A62}" destId="{341F72A7-1474-436C-BBF1-D1B94A449F01}" srcOrd="0" destOrd="0" presId="urn:microsoft.com/office/officeart/2005/8/layout/cycle3"/>
    <dgm:cxn modelId="{93FAFA72-710C-473F-8179-D33D14CEC7C2}" srcId="{3BE3B1B6-6AEE-40C2-8027-08AE0CC61A62}" destId="{06CA7BC0-DBE2-440D-B417-1CCEF476DAC3}" srcOrd="3" destOrd="0" parTransId="{B2571681-6E90-49F7-8E69-8B5B50A308C1}" sibTransId="{266C4D21-6864-4130-84E9-B5FF539D266E}"/>
    <dgm:cxn modelId="{463E6461-0611-4874-8EFF-DE349BDD4186}" srcId="{3BE3B1B6-6AEE-40C2-8027-08AE0CC61A62}" destId="{49210B1F-FCEA-45DB-9CDF-6D1AE318412E}" srcOrd="1" destOrd="0" parTransId="{68FBD982-60E0-438F-9A20-7DA34700088B}" sibTransId="{C281E458-61AA-4913-830A-AA665ABEA3BC}"/>
    <dgm:cxn modelId="{301081F0-B535-4DB3-B0E3-29B12696A3B2}" type="presOf" srcId="{06CA7BC0-DBE2-440D-B417-1CCEF476DAC3}" destId="{386CFFB4-D4E6-4D61-B7B7-5D2B56E66F9D}" srcOrd="0" destOrd="0" presId="urn:microsoft.com/office/officeart/2005/8/layout/cycle3"/>
    <dgm:cxn modelId="{4A9AC919-E676-471B-8066-7994939727D0}" type="presParOf" srcId="{341F72A7-1474-436C-BBF1-D1B94A449F01}" destId="{F621A1D1-B73B-46C0-BE61-58702C57135F}" srcOrd="0" destOrd="0" presId="urn:microsoft.com/office/officeart/2005/8/layout/cycle3"/>
    <dgm:cxn modelId="{7842D95B-25B9-4AFD-B949-7D88402C0BB9}" type="presParOf" srcId="{F621A1D1-B73B-46C0-BE61-58702C57135F}" destId="{2098EEA2-CF2B-4ED4-8AF5-8E299532C368}" srcOrd="0" destOrd="0" presId="urn:microsoft.com/office/officeart/2005/8/layout/cycle3"/>
    <dgm:cxn modelId="{6A236B58-2B08-4724-ADCE-4BD80468AFCB}" type="presParOf" srcId="{F621A1D1-B73B-46C0-BE61-58702C57135F}" destId="{004C9157-94C9-4AED-B845-96A3FC6EC067}" srcOrd="1" destOrd="0" presId="urn:microsoft.com/office/officeart/2005/8/layout/cycle3"/>
    <dgm:cxn modelId="{304AFCF5-D80F-480D-91D0-A55752683E8D}" type="presParOf" srcId="{F621A1D1-B73B-46C0-BE61-58702C57135F}" destId="{589F640B-7FE0-40B8-8956-B07EA2BBEBD8}" srcOrd="2" destOrd="0" presId="urn:microsoft.com/office/officeart/2005/8/layout/cycle3"/>
    <dgm:cxn modelId="{687A5C27-3ED8-4B7C-81B9-E98A78C22B01}" type="presParOf" srcId="{F621A1D1-B73B-46C0-BE61-58702C57135F}" destId="{02B29FFA-D406-4EC7-B1B0-DBC6CA3DCFD3}" srcOrd="3" destOrd="0" presId="urn:microsoft.com/office/officeart/2005/8/layout/cycle3"/>
    <dgm:cxn modelId="{316A347D-E76D-4DD1-8AEB-967716AEC1E5}" type="presParOf" srcId="{F621A1D1-B73B-46C0-BE61-58702C57135F}" destId="{386CFFB4-D4E6-4D61-B7B7-5D2B56E66F9D}"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B21F8-4139-45E5-BEA1-CC8805C548A2}" type="doc">
      <dgm:prSet loTypeId="urn:microsoft.com/office/officeart/2005/8/layout/arrow6" loCatId="relationship" qsTypeId="urn:microsoft.com/office/officeart/2005/8/quickstyle/simple2" qsCatId="simple" csTypeId="urn:microsoft.com/office/officeart/2005/8/colors/accent0_3" csCatId="mainScheme" phldr="1"/>
      <dgm:spPr/>
      <dgm:t>
        <a:bodyPr/>
        <a:lstStyle/>
        <a:p>
          <a:endParaRPr lang="en-US"/>
        </a:p>
      </dgm:t>
    </dgm:pt>
    <dgm:pt modelId="{19C62D03-EC4C-4121-9D35-EE8A5ED9108A}">
      <dgm:prSet phldrT="[Text]" custT="1"/>
      <dgm:spPr/>
      <dgm:t>
        <a:bodyPr/>
        <a:lstStyle/>
        <a:p>
          <a:pPr algn="l">
            <a:spcAft>
              <a:spcPct val="35000"/>
            </a:spcAft>
          </a:pPr>
          <a:r>
            <a:rPr lang="en-US" sz="1800" b="1" i="1" u="sng" dirty="0">
              <a:solidFill>
                <a:srgbClr val="FFD201"/>
              </a:solidFill>
            </a:rPr>
            <a:t>External Talent Acquisition</a:t>
          </a:r>
        </a:p>
        <a:p>
          <a:pPr algn="l">
            <a:spcAft>
              <a:spcPts val="300"/>
            </a:spcAft>
          </a:pPr>
          <a:r>
            <a:rPr lang="en-US" sz="1800" b="1" dirty="0"/>
            <a:t>Fresh Ideas</a:t>
          </a:r>
        </a:p>
        <a:p>
          <a:pPr algn="l">
            <a:spcAft>
              <a:spcPts val="300"/>
            </a:spcAft>
          </a:pPr>
          <a:r>
            <a:rPr lang="en-US" sz="1800" b="1" dirty="0"/>
            <a:t>New Talent with New Skills</a:t>
          </a:r>
        </a:p>
        <a:p>
          <a:pPr algn="l">
            <a:spcAft>
              <a:spcPts val="300"/>
            </a:spcAft>
          </a:pPr>
          <a:r>
            <a:rPr lang="en-US" sz="1800" b="1" dirty="0"/>
            <a:t>Required for Growth and Expansion</a:t>
          </a:r>
        </a:p>
      </dgm:t>
    </dgm:pt>
    <dgm:pt modelId="{47BA1205-3FC1-43FE-B33D-E82BF04B49CC}" type="parTrans" cxnId="{17F1D8B1-E3F4-4687-88E7-EA64F01B7BD2}">
      <dgm:prSet/>
      <dgm:spPr/>
      <dgm:t>
        <a:bodyPr/>
        <a:lstStyle/>
        <a:p>
          <a:endParaRPr lang="en-US"/>
        </a:p>
      </dgm:t>
    </dgm:pt>
    <dgm:pt modelId="{86F31ED2-8088-47AE-931D-D3AC8B5078CB}" type="sibTrans" cxnId="{17F1D8B1-E3F4-4687-88E7-EA64F01B7BD2}">
      <dgm:prSet/>
      <dgm:spPr/>
      <dgm:t>
        <a:bodyPr/>
        <a:lstStyle/>
        <a:p>
          <a:endParaRPr lang="en-US"/>
        </a:p>
      </dgm:t>
    </dgm:pt>
    <dgm:pt modelId="{37E3D3DF-97EA-4928-8041-1DD84E03B451}">
      <dgm:prSet phldrT="[Text]" custT="1"/>
      <dgm:spPr/>
      <dgm:t>
        <a:bodyPr/>
        <a:lstStyle/>
        <a:p>
          <a:pPr algn="l">
            <a:spcAft>
              <a:spcPct val="35000"/>
            </a:spcAft>
          </a:pPr>
          <a:r>
            <a:rPr lang="en-US" sz="1800" b="1" i="1" u="sng" dirty="0">
              <a:solidFill>
                <a:srgbClr val="FFD201"/>
              </a:solidFill>
            </a:rPr>
            <a:t>Internal Talent Benchstrength</a:t>
          </a:r>
        </a:p>
        <a:p>
          <a:pPr algn="l">
            <a:spcAft>
              <a:spcPts val="300"/>
            </a:spcAft>
          </a:pPr>
          <a:r>
            <a:rPr lang="en-US" sz="1800" b="1" dirty="0"/>
            <a:t>Retains Top Talent</a:t>
          </a:r>
        </a:p>
        <a:p>
          <a:pPr algn="l">
            <a:spcAft>
              <a:spcPts val="300"/>
            </a:spcAft>
          </a:pPr>
          <a:r>
            <a:rPr lang="en-US" sz="1800" b="1" dirty="0"/>
            <a:t>Builds Culture</a:t>
          </a:r>
        </a:p>
        <a:p>
          <a:pPr algn="l">
            <a:spcAft>
              <a:spcPts val="300"/>
            </a:spcAft>
          </a:pPr>
          <a:r>
            <a:rPr lang="en-US" sz="1800" b="1" dirty="0"/>
            <a:t>Retains Industry Knowledge</a:t>
          </a:r>
        </a:p>
        <a:p>
          <a:pPr algn="l">
            <a:spcAft>
              <a:spcPts val="300"/>
            </a:spcAft>
          </a:pPr>
          <a:r>
            <a:rPr lang="en-US" sz="1800" b="1" dirty="0"/>
            <a:t>Reduces Costs</a:t>
          </a:r>
        </a:p>
      </dgm:t>
    </dgm:pt>
    <dgm:pt modelId="{7449BACE-DE45-4C21-96B3-EB0680E9707D}" type="parTrans" cxnId="{C92FAFA8-843E-459F-A051-C60CE8BF26BC}">
      <dgm:prSet/>
      <dgm:spPr/>
      <dgm:t>
        <a:bodyPr/>
        <a:lstStyle/>
        <a:p>
          <a:endParaRPr lang="en-US"/>
        </a:p>
      </dgm:t>
    </dgm:pt>
    <dgm:pt modelId="{166F32F5-9A54-4857-ACE8-E58E847F4FEC}" type="sibTrans" cxnId="{C92FAFA8-843E-459F-A051-C60CE8BF26BC}">
      <dgm:prSet/>
      <dgm:spPr/>
      <dgm:t>
        <a:bodyPr/>
        <a:lstStyle/>
        <a:p>
          <a:endParaRPr lang="en-US"/>
        </a:p>
      </dgm:t>
    </dgm:pt>
    <dgm:pt modelId="{26A13291-0817-42EA-B6B8-5D924F4BB75B}" type="pres">
      <dgm:prSet presAssocID="{884B21F8-4139-45E5-BEA1-CC8805C548A2}" presName="compositeShape" presStyleCnt="0">
        <dgm:presLayoutVars>
          <dgm:chMax val="2"/>
          <dgm:dir/>
          <dgm:resizeHandles val="exact"/>
        </dgm:presLayoutVars>
      </dgm:prSet>
      <dgm:spPr/>
    </dgm:pt>
    <dgm:pt modelId="{473F8AEA-C23C-48BD-AA13-B4047FDB22F8}" type="pres">
      <dgm:prSet presAssocID="{884B21F8-4139-45E5-BEA1-CC8805C548A2}" presName="ribbon" presStyleLbl="node1" presStyleIdx="0" presStyleCnt="1" custScaleY="128277"/>
      <dgm:spPr>
        <a:solidFill>
          <a:srgbClr val="003D7E"/>
        </a:solidFill>
      </dgm:spPr>
    </dgm:pt>
    <dgm:pt modelId="{F29D9BCB-4118-4FC2-A3B9-F9349E6FBEDB}" type="pres">
      <dgm:prSet presAssocID="{884B21F8-4139-45E5-BEA1-CC8805C548A2}" presName="leftArrowText" presStyleLbl="node1" presStyleIdx="0" presStyleCnt="1" custScaleX="119682" custScaleY="110999" custLinFactNeighborX="13761" custLinFactNeighborY="-8595">
        <dgm:presLayoutVars>
          <dgm:chMax val="0"/>
          <dgm:bulletEnabled val="1"/>
        </dgm:presLayoutVars>
      </dgm:prSet>
      <dgm:spPr/>
    </dgm:pt>
    <dgm:pt modelId="{F40E081D-FACC-42F2-858F-1BCB47D7D4CF}" type="pres">
      <dgm:prSet presAssocID="{884B21F8-4139-45E5-BEA1-CC8805C548A2}" presName="rightArrowText" presStyleLbl="node1" presStyleIdx="0" presStyleCnt="1" custLinFactNeighborY="2212">
        <dgm:presLayoutVars>
          <dgm:chMax val="0"/>
          <dgm:bulletEnabled val="1"/>
        </dgm:presLayoutVars>
      </dgm:prSet>
      <dgm:spPr/>
    </dgm:pt>
  </dgm:ptLst>
  <dgm:cxnLst>
    <dgm:cxn modelId="{590195F4-D0BE-471B-8BC5-C51095A739BE}" type="presOf" srcId="{19C62D03-EC4C-4121-9D35-EE8A5ED9108A}" destId="{F29D9BCB-4118-4FC2-A3B9-F9349E6FBEDB}" srcOrd="0" destOrd="0" presId="urn:microsoft.com/office/officeart/2005/8/layout/arrow6"/>
    <dgm:cxn modelId="{C92FAFA8-843E-459F-A051-C60CE8BF26BC}" srcId="{884B21F8-4139-45E5-BEA1-CC8805C548A2}" destId="{37E3D3DF-97EA-4928-8041-1DD84E03B451}" srcOrd="1" destOrd="0" parTransId="{7449BACE-DE45-4C21-96B3-EB0680E9707D}" sibTransId="{166F32F5-9A54-4857-ACE8-E58E847F4FEC}"/>
    <dgm:cxn modelId="{4EAEF678-051A-4BEE-B8C6-CAFAF8E6D624}" type="presOf" srcId="{37E3D3DF-97EA-4928-8041-1DD84E03B451}" destId="{F40E081D-FACC-42F2-858F-1BCB47D7D4CF}" srcOrd="0" destOrd="0" presId="urn:microsoft.com/office/officeart/2005/8/layout/arrow6"/>
    <dgm:cxn modelId="{17F1D8B1-E3F4-4687-88E7-EA64F01B7BD2}" srcId="{884B21F8-4139-45E5-BEA1-CC8805C548A2}" destId="{19C62D03-EC4C-4121-9D35-EE8A5ED9108A}" srcOrd="0" destOrd="0" parTransId="{47BA1205-3FC1-43FE-B33D-E82BF04B49CC}" sibTransId="{86F31ED2-8088-47AE-931D-D3AC8B5078CB}"/>
    <dgm:cxn modelId="{85960619-1C27-4648-B9F1-EA2BF6F2F81D}" type="presOf" srcId="{884B21F8-4139-45E5-BEA1-CC8805C548A2}" destId="{26A13291-0817-42EA-B6B8-5D924F4BB75B}" srcOrd="0" destOrd="0" presId="urn:microsoft.com/office/officeart/2005/8/layout/arrow6"/>
    <dgm:cxn modelId="{3F225146-D276-42C8-A1DC-9091F19D7DC6}" type="presParOf" srcId="{26A13291-0817-42EA-B6B8-5D924F4BB75B}" destId="{473F8AEA-C23C-48BD-AA13-B4047FDB22F8}" srcOrd="0" destOrd="0" presId="urn:microsoft.com/office/officeart/2005/8/layout/arrow6"/>
    <dgm:cxn modelId="{23498D55-E106-466D-8E35-73BB4A43094B}" type="presParOf" srcId="{26A13291-0817-42EA-B6B8-5D924F4BB75B}" destId="{F29D9BCB-4118-4FC2-A3B9-F9349E6FBEDB}" srcOrd="1" destOrd="0" presId="urn:microsoft.com/office/officeart/2005/8/layout/arrow6"/>
    <dgm:cxn modelId="{75FF1C45-A0A1-4B76-82ED-798414847E87}" type="presParOf" srcId="{26A13291-0817-42EA-B6B8-5D924F4BB75B}" destId="{F40E081D-FACC-42F2-858F-1BCB47D7D4CF}"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C9157-94C9-4AED-B845-96A3FC6EC067}">
      <dsp:nvSpPr>
        <dsp:cNvPr id="0" name=""/>
        <dsp:cNvSpPr/>
      </dsp:nvSpPr>
      <dsp:spPr>
        <a:xfrm>
          <a:off x="920890" y="-55156"/>
          <a:ext cx="3330222" cy="3330222"/>
        </a:xfrm>
        <a:prstGeom prst="circularArrow">
          <a:avLst>
            <a:gd name="adj1" fmla="val 4668"/>
            <a:gd name="adj2" fmla="val 272909"/>
            <a:gd name="adj3" fmla="val 13069178"/>
            <a:gd name="adj4" fmla="val 17870912"/>
            <a:gd name="adj5" fmla="val 4847"/>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098EEA2-CF2B-4ED4-8AF5-8E299532C368}">
      <dsp:nvSpPr>
        <dsp:cNvPr id="0" name=""/>
        <dsp:cNvSpPr/>
      </dsp:nvSpPr>
      <dsp:spPr>
        <a:xfrm>
          <a:off x="1545540" y="0"/>
          <a:ext cx="2080923" cy="1040461"/>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If our primary talent strategy is to hire external talent…</a:t>
          </a:r>
        </a:p>
      </dsp:txBody>
      <dsp:txXfrm>
        <a:off x="1596331" y="50791"/>
        <a:ext cx="1979341" cy="938879"/>
      </dsp:txXfrm>
    </dsp:sp>
    <dsp:sp modelId="{589F640B-7FE0-40B8-8956-B07EA2BBEBD8}">
      <dsp:nvSpPr>
        <dsp:cNvPr id="0" name=""/>
        <dsp:cNvSpPr/>
      </dsp:nvSpPr>
      <dsp:spPr>
        <a:xfrm>
          <a:off x="2741311" y="1196890"/>
          <a:ext cx="2080923" cy="1040461"/>
        </a:xfrm>
        <a:prstGeom prst="roundRect">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We are depending on others to do a better job of developing their people…</a:t>
          </a:r>
        </a:p>
      </dsp:txBody>
      <dsp:txXfrm>
        <a:off x="2792102" y="1247681"/>
        <a:ext cx="1979341" cy="938879"/>
      </dsp:txXfrm>
    </dsp:sp>
    <dsp:sp modelId="{02B29FFA-D406-4EC7-B1B0-DBC6CA3DCFD3}">
      <dsp:nvSpPr>
        <dsp:cNvPr id="0" name=""/>
        <dsp:cNvSpPr/>
      </dsp:nvSpPr>
      <dsp:spPr>
        <a:xfrm>
          <a:off x="1545540" y="2392661"/>
          <a:ext cx="2080923" cy="1040461"/>
        </a:xfrm>
        <a:prstGeom prst="roundRec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Our top talent sees no career path in our organization and so they go to work for others…</a:t>
          </a:r>
        </a:p>
      </dsp:txBody>
      <dsp:txXfrm>
        <a:off x="1596331" y="2443452"/>
        <a:ext cx="1979341" cy="938879"/>
      </dsp:txXfrm>
    </dsp:sp>
    <dsp:sp modelId="{386CFFB4-D4E6-4D61-B7B7-5D2B56E66F9D}">
      <dsp:nvSpPr>
        <dsp:cNvPr id="0" name=""/>
        <dsp:cNvSpPr/>
      </dsp:nvSpPr>
      <dsp:spPr>
        <a:xfrm>
          <a:off x="349772" y="1173415"/>
          <a:ext cx="2080923" cy="1040461"/>
        </a:xfrm>
        <a:prstGeom prst="roundRect">
          <a:avLst/>
        </a:prstGeom>
        <a:solidFill>
          <a:schemeClr val="accent4">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And now we will need to pay more to attract new talent…</a:t>
          </a:r>
        </a:p>
      </dsp:txBody>
      <dsp:txXfrm>
        <a:off x="400563" y="1224206"/>
        <a:ext cx="1979341" cy="938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F8AEA-C23C-48BD-AA13-B4047FDB22F8}">
      <dsp:nvSpPr>
        <dsp:cNvPr id="0" name=""/>
        <dsp:cNvSpPr/>
      </dsp:nvSpPr>
      <dsp:spPr>
        <a:xfrm>
          <a:off x="0" y="-385578"/>
          <a:ext cx="6928022" cy="3554823"/>
        </a:xfrm>
        <a:prstGeom prst="leftRightRibbon">
          <a:avLst/>
        </a:prstGeom>
        <a:solidFill>
          <a:srgbClr val="003D7E"/>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29D9BCB-4118-4FC2-A3B9-F9349E6FBEDB}">
      <dsp:nvSpPr>
        <dsp:cNvPr id="0" name=""/>
        <dsp:cNvSpPr/>
      </dsp:nvSpPr>
      <dsp:spPr>
        <a:xfrm>
          <a:off x="920983" y="299802"/>
          <a:ext cx="2736226" cy="1507246"/>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4008" rIns="0" bIns="68580" numCol="1" spcCol="1270" anchor="ctr" anchorCtr="0">
          <a:noAutofit/>
        </a:bodyPr>
        <a:lstStyle/>
        <a:p>
          <a:pPr marL="0" lvl="0" indent="0" algn="l" defTabSz="800100">
            <a:lnSpc>
              <a:spcPct val="90000"/>
            </a:lnSpc>
            <a:spcBef>
              <a:spcPct val="0"/>
            </a:spcBef>
            <a:spcAft>
              <a:spcPct val="35000"/>
            </a:spcAft>
            <a:buNone/>
          </a:pPr>
          <a:r>
            <a:rPr lang="en-US" sz="1800" b="1" i="1" u="sng" kern="1200" dirty="0">
              <a:solidFill>
                <a:srgbClr val="FFD201"/>
              </a:solidFill>
            </a:rPr>
            <a:t>External Talent Acquisition</a:t>
          </a:r>
        </a:p>
        <a:p>
          <a:pPr marL="0" lvl="0" indent="0" algn="l" defTabSz="800100">
            <a:lnSpc>
              <a:spcPct val="90000"/>
            </a:lnSpc>
            <a:spcBef>
              <a:spcPct val="0"/>
            </a:spcBef>
            <a:spcAft>
              <a:spcPts val="300"/>
            </a:spcAft>
            <a:buNone/>
          </a:pPr>
          <a:r>
            <a:rPr lang="en-US" sz="1800" b="1" kern="1200" dirty="0"/>
            <a:t>Fresh Ideas</a:t>
          </a:r>
        </a:p>
        <a:p>
          <a:pPr marL="0" lvl="0" indent="0" algn="l" defTabSz="800100">
            <a:lnSpc>
              <a:spcPct val="90000"/>
            </a:lnSpc>
            <a:spcBef>
              <a:spcPct val="0"/>
            </a:spcBef>
            <a:spcAft>
              <a:spcPts val="300"/>
            </a:spcAft>
            <a:buNone/>
          </a:pPr>
          <a:r>
            <a:rPr lang="en-US" sz="1800" b="1" kern="1200" dirty="0"/>
            <a:t>New Talent with New Skills</a:t>
          </a:r>
        </a:p>
        <a:p>
          <a:pPr marL="0" lvl="0" indent="0" algn="l" defTabSz="800100">
            <a:lnSpc>
              <a:spcPct val="90000"/>
            </a:lnSpc>
            <a:spcBef>
              <a:spcPct val="0"/>
            </a:spcBef>
            <a:spcAft>
              <a:spcPts val="300"/>
            </a:spcAft>
            <a:buNone/>
          </a:pPr>
          <a:r>
            <a:rPr lang="en-US" sz="1800" b="1" kern="1200" dirty="0"/>
            <a:t>Required for Growth and Expansion</a:t>
          </a:r>
        </a:p>
      </dsp:txBody>
      <dsp:txXfrm>
        <a:off x="920983" y="299802"/>
        <a:ext cx="2736226" cy="1507246"/>
      </dsp:txXfrm>
    </dsp:sp>
    <dsp:sp modelId="{F40E081D-FACC-42F2-858F-1BCB47D7D4CF}">
      <dsp:nvSpPr>
        <dsp:cNvPr id="0" name=""/>
        <dsp:cNvSpPr/>
      </dsp:nvSpPr>
      <dsp:spPr>
        <a:xfrm>
          <a:off x="3464011" y="964620"/>
          <a:ext cx="2701928" cy="1357892"/>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4008" rIns="0" bIns="68580" numCol="1" spcCol="1270" anchor="ctr" anchorCtr="0">
          <a:noAutofit/>
        </a:bodyPr>
        <a:lstStyle/>
        <a:p>
          <a:pPr marL="0" lvl="0" indent="0" algn="l" defTabSz="800100">
            <a:lnSpc>
              <a:spcPct val="90000"/>
            </a:lnSpc>
            <a:spcBef>
              <a:spcPct val="0"/>
            </a:spcBef>
            <a:spcAft>
              <a:spcPct val="35000"/>
            </a:spcAft>
            <a:buNone/>
          </a:pPr>
          <a:r>
            <a:rPr lang="en-US" sz="1800" b="1" i="1" u="sng" kern="1200" dirty="0">
              <a:solidFill>
                <a:srgbClr val="FFD201"/>
              </a:solidFill>
            </a:rPr>
            <a:t>Internal Talent Benchstrength</a:t>
          </a:r>
        </a:p>
        <a:p>
          <a:pPr marL="0" lvl="0" indent="0" algn="l" defTabSz="800100">
            <a:lnSpc>
              <a:spcPct val="90000"/>
            </a:lnSpc>
            <a:spcBef>
              <a:spcPct val="0"/>
            </a:spcBef>
            <a:spcAft>
              <a:spcPts val="300"/>
            </a:spcAft>
            <a:buNone/>
          </a:pPr>
          <a:r>
            <a:rPr lang="en-US" sz="1800" b="1" kern="1200" dirty="0"/>
            <a:t>Retains Top Talent</a:t>
          </a:r>
        </a:p>
        <a:p>
          <a:pPr marL="0" lvl="0" indent="0" algn="l" defTabSz="800100">
            <a:lnSpc>
              <a:spcPct val="90000"/>
            </a:lnSpc>
            <a:spcBef>
              <a:spcPct val="0"/>
            </a:spcBef>
            <a:spcAft>
              <a:spcPts val="300"/>
            </a:spcAft>
            <a:buNone/>
          </a:pPr>
          <a:r>
            <a:rPr lang="en-US" sz="1800" b="1" kern="1200" dirty="0"/>
            <a:t>Builds Culture</a:t>
          </a:r>
        </a:p>
        <a:p>
          <a:pPr marL="0" lvl="0" indent="0" algn="l" defTabSz="800100">
            <a:lnSpc>
              <a:spcPct val="90000"/>
            </a:lnSpc>
            <a:spcBef>
              <a:spcPct val="0"/>
            </a:spcBef>
            <a:spcAft>
              <a:spcPts val="300"/>
            </a:spcAft>
            <a:buNone/>
          </a:pPr>
          <a:r>
            <a:rPr lang="en-US" sz="1800" b="1" kern="1200" dirty="0"/>
            <a:t>Retains Industry Knowledge</a:t>
          </a:r>
        </a:p>
        <a:p>
          <a:pPr marL="0" lvl="0" indent="0" algn="l" defTabSz="800100">
            <a:lnSpc>
              <a:spcPct val="90000"/>
            </a:lnSpc>
            <a:spcBef>
              <a:spcPct val="0"/>
            </a:spcBef>
            <a:spcAft>
              <a:spcPts val="300"/>
            </a:spcAft>
            <a:buNone/>
          </a:pPr>
          <a:r>
            <a:rPr lang="en-US" sz="1800" b="1" kern="1200" dirty="0"/>
            <a:t>Reduces Costs</a:t>
          </a:r>
        </a:p>
      </dsp:txBody>
      <dsp:txXfrm>
        <a:off x="3464011" y="964620"/>
        <a:ext cx="2701928" cy="135789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A9733991-44DF-4A32-87BC-E7D263FE9232}" type="datetimeFigureOut">
              <a:rPr lang="en-US" smtClean="0"/>
              <a:t>6/19/2017</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EC3E70E2-572F-43DD-8FEA-5D032BAC7138}" type="slidenum">
              <a:rPr lang="en-US" smtClean="0"/>
              <a:t>‹#›</a:t>
            </a:fld>
            <a:endParaRPr lang="en-US" dirty="0"/>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B419A717-FD68-6949-8607-C69DF3F928F5}" type="datetimeFigureOut">
              <a:rPr lang="en-US" smtClean="0"/>
              <a:t>6/19/2017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759A5618-1BEB-7345-996D-CBB988B6DF54}" type="slidenum">
              <a:rPr lang="en-US" smtClean="0"/>
              <a:t>‹#›</a:t>
            </a:fld>
            <a:endParaRPr lang="en-US" dirty="0"/>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69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193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89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1928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userDrawn="1"/>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Corporate template.  It is available in 2 different color versions – either a yellow or blue and should be used in Standard slide size.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9" name="Rectangle 8"/>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99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158227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699799077"/>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234563643"/>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46816050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57413725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56289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0" name="Straight Connector 9"/>
          <p:cNvCxnSpPr/>
          <p:nvPr userDrawn="1"/>
        </p:nvCxnSpPr>
        <p:spPr>
          <a:xfrm>
            <a:off x="480163" y="1363645"/>
            <a:ext cx="515022" cy="0"/>
          </a:xfrm>
          <a:prstGeom prst="line">
            <a:avLst/>
          </a:prstGeom>
          <a:noFill/>
          <a:ln w="85725" cap="flat" cmpd="sng" algn="ctr">
            <a:solidFill>
              <a:srgbClr val="008BCE"/>
            </a:solidFill>
            <a:prstDash val="solid"/>
            <a:miter lim="800000"/>
          </a:ln>
          <a:effectLst/>
        </p:spPr>
      </p:cxnSp>
      <p:sp>
        <p:nvSpPr>
          <p:cNvPr id="11" name="Text Placeholder 18"/>
          <p:cNvSpPr>
            <a:spLocks noGrp="1"/>
          </p:cNvSpPr>
          <p:nvPr>
            <p:ph type="body" sz="quarter" idx="11" hasCustomPrompt="1"/>
          </p:nvPr>
        </p:nvSpPr>
        <p:spPr>
          <a:xfrm>
            <a:off x="368301" y="88565"/>
            <a:ext cx="5080000" cy="1275080"/>
          </a:xfrm>
        </p:spPr>
        <p:txBody>
          <a:bodyPr anchor="b" anchorCtr="0">
            <a:noAutofit/>
          </a:bodyPr>
          <a:lstStyle>
            <a:lvl1pPr>
              <a:lnSpc>
                <a:spcPts val="4400"/>
              </a:lnSpc>
              <a:spcBef>
                <a:spcPts val="0"/>
              </a:spcBef>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99465833"/>
      </p:ext>
    </p:extLst>
  </p:cSld>
  <p:clrMapOvr>
    <a:masterClrMapping/>
  </p:clrMapOvr>
  <p:extLst mod="1">
    <p:ext uri="{DCECCB84-F9BA-43D5-87BE-67443E8EF086}">
      <p15:sldGuideLst xmlns:p15="http://schemas.microsoft.com/office/powerpoint/2012/main">
        <p15:guide id="1" orient="horz" pos="1392" userDrawn="1">
          <p15:clr>
            <a:srgbClr val="FBAE40"/>
          </p15:clr>
        </p15:guide>
        <p15:guide id="2" pos="432" userDrawn="1">
          <p15:clr>
            <a:srgbClr val="FBAE40"/>
          </p15:clr>
        </p15:guide>
        <p15:guide id="3" pos="2760" userDrawn="1">
          <p15:clr>
            <a:srgbClr val="FBAE40"/>
          </p15:clr>
        </p15:guide>
        <p15:guide id="4" orient="horz" pos="35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67952844"/>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Side Photo - Y">
    <p:spTree>
      <p:nvGrpSpPr>
        <p:cNvPr id="1" name=""/>
        <p:cNvGrpSpPr/>
        <p:nvPr/>
      </p:nvGrpSpPr>
      <p:grpSpPr>
        <a:xfrm>
          <a:off x="0" y="0"/>
          <a:ext cx="0" cy="0"/>
          <a:chOff x="0" y="0"/>
          <a:chExt cx="0" cy="0"/>
        </a:xfrm>
      </p:grpSpPr>
      <p:cxnSp>
        <p:nvCxnSpPr>
          <p:cNvPr id="14" name="Straight Connector 13"/>
          <p:cNvCxnSpPr/>
          <p:nvPr userDrawn="1"/>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6965701"/>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72764897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8" name="Rectangle 7"/>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5806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2428002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2608608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0183004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Photo Righ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userDrawn="1"/>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1270142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4125514081"/>
      </p:ext>
    </p:extLst>
  </p:cSld>
  <p:clrMapOvr>
    <a:masterClrMapping/>
  </p:clrMapOvr>
  <p:extLst mod="1">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8698731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281608789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efits Overlay Right - 2B">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1967011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efits Overlay Right - 2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62355746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44482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38083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101537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168135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4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369730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userDrawn="1"/>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206974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26198701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37567336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6781382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38331860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3046703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dirty="0"/>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dirty="0"/>
              <a:t>Click to edit Master text styles</a:t>
            </a:r>
          </a:p>
        </p:txBody>
      </p:sp>
      <p:sp>
        <p:nvSpPr>
          <p:cNvPr id="6" name="TextBox 5"/>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dirty="0"/>
          </a:p>
        </p:txBody>
      </p:sp>
      <p:sp>
        <p:nvSpPr>
          <p:cNvPr id="4" name="Rectangle 3"/>
          <p:cNvSpPr/>
          <p:nvPr userDrawn="1"/>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dirty="0"/>
          </a:p>
        </p:txBody>
      </p:sp>
    </p:spTree>
    <p:extLst>
      <p:ext uri="{BB962C8B-B14F-4D97-AF65-F5344CB8AC3E}">
        <p14:creationId xmlns:p14="http://schemas.microsoft.com/office/powerpoint/2010/main" val="1056660095"/>
      </p:ext>
    </p:extLst>
  </p:cSld>
  <p:clrMap bg1="lt1" tx1="dk1" bg2="lt2" tx2="dk2" accent1="accent1" accent2="accent2" accent3="accent3" accent4="accent4" accent5="accent5" accent6="accent6" hlink="hlink" folHlink="folHlink"/>
  <p:sldLayoutIdLst>
    <p:sldLayoutId id="2147483718" r:id="rId1"/>
    <p:sldLayoutId id="2147483710" r:id="rId2"/>
    <p:sldLayoutId id="2147483682" r:id="rId3"/>
    <p:sldLayoutId id="2147483683"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670" r:id="rId15"/>
    <p:sldLayoutId id="2147483689" r:id="rId16"/>
    <p:sldLayoutId id="2147483700" r:id="rId17"/>
    <p:sldLayoutId id="2147483701" r:id="rId18"/>
    <p:sldLayoutId id="2147483702" r:id="rId19"/>
    <p:sldLayoutId id="2147483703" r:id="rId20"/>
    <p:sldLayoutId id="2147483704" r:id="rId21"/>
    <p:sldLayoutId id="2147483705" r:id="rId22"/>
    <p:sldLayoutId id="2147483716" r:id="rId23"/>
    <p:sldLayoutId id="2147483674" r:id="rId24"/>
    <p:sldLayoutId id="2147483706" r:id="rId25"/>
    <p:sldLayoutId id="2147483707" r:id="rId26"/>
    <p:sldLayoutId id="2147483708" r:id="rId27"/>
    <p:sldLayoutId id="2147483709" r:id="rId28"/>
    <p:sldLayoutId id="2147483679" r:id="rId29"/>
    <p:sldLayoutId id="2147483680" r:id="rId30"/>
    <p:sldLayoutId id="2147483714" r:id="rId31"/>
    <p:sldLayoutId id="2147483715" r:id="rId32"/>
    <p:sldLayoutId id="2147483711" r:id="rId33"/>
    <p:sldLayoutId id="2147483719" r:id="rId34"/>
  </p:sldLayoutIdLst>
  <p:hf hdr="0" ft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1033" y="361714"/>
            <a:ext cx="4555066" cy="1822773"/>
          </a:xfrm>
        </p:spPr>
        <p:txBody>
          <a:bodyPr/>
          <a:lstStyle/>
          <a:p>
            <a:pPr algn="ctr"/>
            <a:r>
              <a:rPr lang="en-US" dirty="0"/>
              <a:t>Succession DART</a:t>
            </a:r>
            <a:br>
              <a:rPr lang="en-US" dirty="0"/>
            </a:br>
            <a:r>
              <a:rPr lang="en-US" dirty="0"/>
              <a:t>and</a:t>
            </a:r>
            <a:br>
              <a:rPr lang="en-US" dirty="0"/>
            </a:br>
            <a:r>
              <a:rPr lang="en-US" dirty="0"/>
              <a:t>Supervisory DART</a:t>
            </a:r>
          </a:p>
        </p:txBody>
      </p:sp>
      <p:sp>
        <p:nvSpPr>
          <p:cNvPr id="3" name="Text Placeholder 2"/>
          <p:cNvSpPr>
            <a:spLocks noGrp="1"/>
          </p:cNvSpPr>
          <p:nvPr>
            <p:ph type="body" sz="quarter" idx="10"/>
          </p:nvPr>
        </p:nvSpPr>
        <p:spPr>
          <a:xfrm>
            <a:off x="4279542" y="2903456"/>
            <a:ext cx="4541953" cy="1527142"/>
          </a:xfrm>
        </p:spPr>
        <p:txBody>
          <a:bodyPr/>
          <a:lstStyle/>
          <a:p>
            <a:r>
              <a:rPr lang="en-US" b="1" dirty="0">
                <a:latin typeface="Garamond" panose="02020404030301010803" pitchFamily="18" charset="0"/>
              </a:rPr>
              <a:t>Presented By</a:t>
            </a:r>
          </a:p>
          <a:p>
            <a:r>
              <a:rPr lang="en-US" b="1" dirty="0">
                <a:latin typeface="Garamond" panose="02020404030301010803" pitchFamily="18" charset="0"/>
              </a:rPr>
              <a:t>Cheryl D. Orr, SPHR, IPMA-SCP</a:t>
            </a:r>
          </a:p>
          <a:p>
            <a:r>
              <a:rPr lang="en-US" b="1" dirty="0">
                <a:latin typeface="Garamond" panose="02020404030301010803" pitchFamily="18" charset="0"/>
              </a:rPr>
              <a:t>Vice President of Human Capital</a:t>
            </a:r>
          </a:p>
          <a:p>
            <a:r>
              <a:rPr lang="en-US" b="1" dirty="0">
                <a:latin typeface="Garamond" panose="02020404030301010803" pitchFamily="18" charset="0"/>
              </a:rPr>
              <a:t>June 20, 2017</a:t>
            </a:r>
          </a:p>
        </p:txBody>
      </p:sp>
    </p:spTree>
    <p:extLst>
      <p:ext uri="{BB962C8B-B14F-4D97-AF65-F5344CB8AC3E}">
        <p14:creationId xmlns:p14="http://schemas.microsoft.com/office/powerpoint/2010/main" val="282720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Steering Committee Purpose Statement</a:t>
            </a:r>
          </a:p>
        </p:txBody>
      </p:sp>
      <p:sp>
        <p:nvSpPr>
          <p:cNvPr id="5" name="Rectangle 4"/>
          <p:cNvSpPr/>
          <p:nvPr/>
        </p:nvSpPr>
        <p:spPr>
          <a:xfrm>
            <a:off x="1140168" y="2082280"/>
            <a:ext cx="7035113" cy="3539430"/>
          </a:xfrm>
          <a:prstGeom prst="rect">
            <a:avLst/>
          </a:prstGeom>
          <a:solidFill>
            <a:schemeClr val="accent2">
              <a:lumMod val="20000"/>
              <a:lumOff val="80000"/>
            </a:schemeClr>
          </a:solidFill>
        </p:spPr>
        <p:txBody>
          <a:bodyPr wrap="square">
            <a:spAutoFit/>
          </a:bodyPr>
          <a:lstStyle/>
          <a:p>
            <a:pPr algn="ctr"/>
            <a:r>
              <a:rPr lang="en-US" sz="3200" dirty="0"/>
              <a:t>“Refine and oversee implementation of transparent processes that can be used throughout the agency to ensure knowledge transfer &amp; business continuity through continuous improvement in business efficiency &amp; talent development.”</a:t>
            </a:r>
          </a:p>
        </p:txBody>
      </p:sp>
    </p:spTree>
    <p:extLst>
      <p:ext uri="{BB962C8B-B14F-4D97-AF65-F5344CB8AC3E}">
        <p14:creationId xmlns:p14="http://schemas.microsoft.com/office/powerpoint/2010/main" val="108030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Eligibility/Selection Criteria</a:t>
            </a:r>
          </a:p>
        </p:txBody>
      </p:sp>
      <p:graphicFrame>
        <p:nvGraphicFramePr>
          <p:cNvPr id="5" name="Table 4"/>
          <p:cNvGraphicFramePr>
            <a:graphicFrameLocks noGrp="1"/>
          </p:cNvGraphicFramePr>
          <p:nvPr>
            <p:extLst>
              <p:ext uri="{D42A27DB-BD31-4B8C-83A1-F6EECF244321}">
                <p14:modId xmlns:p14="http://schemas.microsoft.com/office/powerpoint/2010/main" val="4247238095"/>
              </p:ext>
            </p:extLst>
          </p:nvPr>
        </p:nvGraphicFramePr>
        <p:xfrm>
          <a:off x="943406" y="1761565"/>
          <a:ext cx="7428638" cy="4138988"/>
        </p:xfrm>
        <a:graphic>
          <a:graphicData uri="http://schemas.openxmlformats.org/drawingml/2006/table">
            <a:tbl>
              <a:tblPr firstRow="1" bandRow="1"/>
              <a:tblGrid>
                <a:gridCol w="3714319">
                  <a:extLst>
                    <a:ext uri="{9D8B030D-6E8A-4147-A177-3AD203B41FA5}">
                      <a16:colId xmlns:a16="http://schemas.microsoft.com/office/drawing/2014/main" val="20000"/>
                    </a:ext>
                  </a:extLst>
                </a:gridCol>
                <a:gridCol w="3714319">
                  <a:extLst>
                    <a:ext uri="{9D8B030D-6E8A-4147-A177-3AD203B41FA5}">
                      <a16:colId xmlns:a16="http://schemas.microsoft.com/office/drawing/2014/main" val="20001"/>
                    </a:ext>
                  </a:extLst>
                </a:gridCol>
              </a:tblGrid>
              <a:tr h="5659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a:buNone/>
                      </a:pPr>
                      <a:r>
                        <a:rPr lang="en-US" sz="2100" b="1" i="1" dirty="0">
                          <a:latin typeface="+mj-lt"/>
                          <a:cs typeface="Arial" pitchFamily="34" charset="0"/>
                        </a:rPr>
                        <a:t>Eligibility</a:t>
                      </a:r>
                      <a:endParaRPr lang="en-US" sz="2100" i="1" dirty="0">
                        <a:latin typeface="+mj-lt"/>
                      </a:endParaRPr>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100" i="1" dirty="0">
                          <a:latin typeface="+mj-lt"/>
                        </a:rPr>
                        <a:t>Selection</a:t>
                      </a:r>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50481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&gt; 2</a:t>
                      </a:r>
                      <a:r>
                        <a:rPr lang="en-US" sz="1600" baseline="0" dirty="0"/>
                        <a:t> yrs with DART</a:t>
                      </a:r>
                      <a:endParaRPr lang="en-US" sz="1600" dirty="0"/>
                    </a:p>
                  </a:txBody>
                  <a:tcPr marL="80682" marR="80682" marT="40341" marB="403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Current job grade</a:t>
                      </a:r>
                    </a:p>
                  </a:txBody>
                  <a:tcPr marL="80682" marR="80682" marT="40341" marB="403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802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&gt;</a:t>
                      </a:r>
                      <a:r>
                        <a:rPr lang="en-US" sz="1600" baseline="0" dirty="0"/>
                        <a:t> 5 yrs leadership experience</a:t>
                      </a:r>
                      <a:endParaRPr lang="en-US" sz="1600" dirty="0"/>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Career advancement</a:t>
                      </a:r>
                      <a:r>
                        <a:rPr lang="en-US" sz="1600" baseline="0" dirty="0"/>
                        <a:t> history</a:t>
                      </a:r>
                      <a:endParaRPr lang="en-US" sz="1600" dirty="0"/>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3802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&gt;</a:t>
                      </a:r>
                      <a:r>
                        <a:rPr lang="en-US" sz="1600" baseline="0" dirty="0"/>
                        <a:t> 3.5 PMP rating last 2 yrs</a:t>
                      </a:r>
                      <a:endParaRPr lang="en-US" sz="1600" dirty="0"/>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Learning agility</a:t>
                      </a:r>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4658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Past work / leadership experiences</a:t>
                      </a:r>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Desire for advancement</a:t>
                      </a:r>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6562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3759" rtl="0" eaLnBrk="1" fontAlgn="auto" latinLnBrk="0" hangingPunct="1">
                        <a:lnSpc>
                          <a:spcPct val="100000"/>
                        </a:lnSpc>
                        <a:spcBef>
                          <a:spcPts val="0"/>
                        </a:spcBef>
                        <a:spcAft>
                          <a:spcPts val="0"/>
                        </a:spcAft>
                        <a:buClrTx/>
                        <a:buSzTx/>
                        <a:buFontTx/>
                        <a:buNone/>
                        <a:tabLst/>
                        <a:defRPr/>
                      </a:pPr>
                      <a:r>
                        <a:rPr lang="en-US" sz="1600" dirty="0"/>
                        <a:t>Education</a:t>
                      </a:r>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Advancement &amp; cross functional</a:t>
                      </a:r>
                      <a:r>
                        <a:rPr lang="en-US" sz="1600" baseline="0" dirty="0"/>
                        <a:t> leadership potential</a:t>
                      </a:r>
                      <a:endParaRPr lang="en-US" sz="1600" dirty="0"/>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4251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600" dirty="0"/>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3759" rtl="0" eaLnBrk="1" fontAlgn="auto" latinLnBrk="0" hangingPunct="1">
                        <a:lnSpc>
                          <a:spcPct val="100000"/>
                        </a:lnSpc>
                        <a:spcBef>
                          <a:spcPts val="0"/>
                        </a:spcBef>
                        <a:spcAft>
                          <a:spcPts val="0"/>
                        </a:spcAft>
                        <a:buClrTx/>
                        <a:buSzTx/>
                        <a:buFontTx/>
                        <a:buNone/>
                        <a:tabLst/>
                        <a:defRPr/>
                      </a:pPr>
                      <a:r>
                        <a:rPr lang="en-US" sz="1600" dirty="0"/>
                        <a:t>Leadership development alumni</a:t>
                      </a:r>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3802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600" dirty="0"/>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Alignment w/ Agency values</a:t>
                      </a:r>
                      <a:r>
                        <a:rPr lang="en-US" sz="1600" baseline="0" dirty="0"/>
                        <a:t> </a:t>
                      </a:r>
                      <a:endParaRPr lang="en-US" sz="1600" dirty="0"/>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3802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600" dirty="0"/>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Leadership competencies</a:t>
                      </a:r>
                    </a:p>
                  </a:txBody>
                  <a:tcPr marL="80682" marR="80682" marT="40341" marB="4034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62077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6390" y="1545996"/>
            <a:ext cx="7939807" cy="4403615"/>
          </a:xfrm>
        </p:spPr>
        <p:txBody>
          <a:bodyPr/>
          <a:lstStyle/>
          <a:p>
            <a:r>
              <a:rPr lang="en-US" sz="1800" b="1" dirty="0"/>
              <a:t>14 candidates were selected from those whom applied.</a:t>
            </a:r>
          </a:p>
          <a:p>
            <a:pPr lvl="1"/>
            <a:r>
              <a:rPr lang="en-US" sz="1600" dirty="0"/>
              <a:t>Selected through a process designed by the Succession Planning </a:t>
            </a:r>
          </a:p>
          <a:p>
            <a:pPr marL="914400" lvl="2" indent="0">
              <a:buNone/>
            </a:pPr>
            <a:r>
              <a:rPr lang="en-US" sz="1600" dirty="0"/>
              <a:t>Consultant.</a:t>
            </a:r>
          </a:p>
          <a:p>
            <a:pPr marL="228600"/>
            <a:r>
              <a:rPr lang="en-US" sz="1800" b="1" dirty="0"/>
              <a:t>Candidates participated in a 360* assessment process</a:t>
            </a:r>
          </a:p>
          <a:p>
            <a:pPr marL="685800" lvl="1"/>
            <a:r>
              <a:rPr lang="en-US" sz="1600" dirty="0"/>
              <a:t>Received feedback based on their assessments</a:t>
            </a:r>
          </a:p>
          <a:p>
            <a:pPr marL="685800" lvl="1"/>
            <a:r>
              <a:rPr lang="en-US" sz="1600" dirty="0"/>
              <a:t>Created Succession actions plans </a:t>
            </a:r>
          </a:p>
          <a:p>
            <a:pPr marL="228600"/>
            <a:r>
              <a:rPr lang="en-US" sz="1800" b="1" dirty="0"/>
              <a:t>Candidates have participated in 3 quarterly sessions with Consultant</a:t>
            </a:r>
          </a:p>
          <a:p>
            <a:pPr marL="685800" lvl="1"/>
            <a:r>
              <a:rPr lang="en-US" sz="1600" dirty="0"/>
              <a:t>Included reading a book “Gung Ho”</a:t>
            </a:r>
          </a:p>
          <a:p>
            <a:pPr marL="685800" lvl="1"/>
            <a:r>
              <a:rPr lang="en-US" sz="1600" dirty="0"/>
              <a:t>Review of 7 Habits by Stephen Covey</a:t>
            </a:r>
          </a:p>
          <a:p>
            <a:pPr marL="685800" lvl="1"/>
            <a:r>
              <a:rPr lang="en-US" sz="1600" dirty="0"/>
              <a:t>Series of exercises and discussions around leadership and goals</a:t>
            </a:r>
          </a:p>
          <a:p>
            <a:pPr marL="228600"/>
            <a:r>
              <a:rPr lang="en-US" sz="1800" b="1" dirty="0"/>
              <a:t>Two candidates have moved into Interim capacities as Assistant Vice    Presidents</a:t>
            </a:r>
          </a:p>
          <a:p>
            <a:pPr marL="228600"/>
            <a:r>
              <a:rPr lang="en-US" sz="1800" b="1" dirty="0"/>
              <a:t>DART has purchased Talent-Selection Intellectual Property Package so that we have material to start another class in the near future.</a:t>
            </a:r>
          </a:p>
          <a:p>
            <a:pPr marL="685800" lvl="1"/>
            <a:endParaRPr lang="en-US" dirty="0"/>
          </a:p>
          <a:p>
            <a:pPr marL="228600"/>
            <a:endParaRPr lang="en-US" dirty="0"/>
          </a:p>
        </p:txBody>
      </p:sp>
      <p:sp>
        <p:nvSpPr>
          <p:cNvPr id="3" name="Title 2"/>
          <p:cNvSpPr>
            <a:spLocks noGrp="1"/>
          </p:cNvSpPr>
          <p:nvPr>
            <p:ph type="title"/>
          </p:nvPr>
        </p:nvSpPr>
        <p:spPr/>
        <p:txBody>
          <a:bodyPr/>
          <a:lstStyle/>
          <a:p>
            <a:pPr algn="ctr"/>
            <a:r>
              <a:rPr lang="en-US" dirty="0"/>
              <a:t>Overview of Succession DART Candidates</a:t>
            </a:r>
          </a:p>
        </p:txBody>
      </p:sp>
    </p:spTree>
    <p:extLst>
      <p:ext uri="{BB962C8B-B14F-4D97-AF65-F5344CB8AC3E}">
        <p14:creationId xmlns:p14="http://schemas.microsoft.com/office/powerpoint/2010/main" val="75851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Supervisory DART</a:t>
            </a:r>
          </a:p>
        </p:txBody>
      </p:sp>
    </p:spTree>
    <p:extLst>
      <p:ext uri="{BB962C8B-B14F-4D97-AF65-F5344CB8AC3E}">
        <p14:creationId xmlns:p14="http://schemas.microsoft.com/office/powerpoint/2010/main" val="3962388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6391" y="1761201"/>
            <a:ext cx="6176302" cy="4188410"/>
          </a:xfrm>
        </p:spPr>
        <p:txBody>
          <a:bodyPr/>
          <a:lstStyle/>
          <a:p>
            <a:r>
              <a:rPr lang="en-US" sz="1800" dirty="0"/>
              <a:t>Supervisory Certificate Program </a:t>
            </a:r>
          </a:p>
          <a:p>
            <a:r>
              <a:rPr lang="en-US" sz="1800" dirty="0"/>
              <a:t>Collaboration with the Dallas County Community College District</a:t>
            </a:r>
          </a:p>
          <a:p>
            <a:r>
              <a:rPr lang="en-US" sz="1800" dirty="0"/>
              <a:t>6 classes of 3 credit hours each (earn 18 college credits)</a:t>
            </a:r>
          </a:p>
          <a:p>
            <a:r>
              <a:rPr lang="en-US" sz="1800" dirty="0"/>
              <a:t>All Courses are online </a:t>
            </a:r>
          </a:p>
          <a:p>
            <a:pPr lvl="1"/>
            <a:r>
              <a:rPr lang="en-US" sz="1800" dirty="0"/>
              <a:t>Business Principles – Modules #1 </a:t>
            </a:r>
          </a:p>
          <a:p>
            <a:pPr lvl="1"/>
            <a:r>
              <a:rPr lang="en-US" sz="1800" dirty="0"/>
              <a:t>Supervision - Module #2</a:t>
            </a:r>
          </a:p>
          <a:p>
            <a:pPr lvl="1"/>
            <a:r>
              <a:rPr lang="en-US" sz="1800" dirty="0"/>
              <a:t>Principles of Management – Module #3</a:t>
            </a:r>
          </a:p>
          <a:p>
            <a:pPr lvl="1"/>
            <a:r>
              <a:rPr lang="en-US" sz="1800" dirty="0"/>
              <a:t>Human Resources Management – Module #4</a:t>
            </a:r>
          </a:p>
          <a:p>
            <a:pPr lvl="1"/>
            <a:r>
              <a:rPr lang="en-US" sz="1800" dirty="0"/>
              <a:t>Problem Solving and Decision Making - Module #5</a:t>
            </a:r>
          </a:p>
          <a:p>
            <a:pPr lvl="1"/>
            <a:r>
              <a:rPr lang="en-US" sz="1800" dirty="0"/>
              <a:t>Cooperative Education – Business Administration and Management - General - Module #6</a:t>
            </a:r>
          </a:p>
          <a:p>
            <a:pPr lvl="1"/>
            <a:endParaRPr lang="en-US" dirty="0"/>
          </a:p>
        </p:txBody>
      </p:sp>
      <p:sp>
        <p:nvSpPr>
          <p:cNvPr id="3" name="Title 2"/>
          <p:cNvSpPr>
            <a:spLocks noGrp="1"/>
          </p:cNvSpPr>
          <p:nvPr>
            <p:ph type="title"/>
          </p:nvPr>
        </p:nvSpPr>
        <p:spPr/>
        <p:txBody>
          <a:bodyPr/>
          <a:lstStyle/>
          <a:p>
            <a:r>
              <a:rPr lang="en-US" dirty="0"/>
              <a:t>Supervisory DART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333" y="619463"/>
            <a:ext cx="2994593" cy="1332905"/>
          </a:xfrm>
          <a:prstGeom prst="rect">
            <a:avLst/>
          </a:prstGeom>
        </p:spPr>
      </p:pic>
    </p:spTree>
    <p:extLst>
      <p:ext uri="{BB962C8B-B14F-4D97-AF65-F5344CB8AC3E}">
        <p14:creationId xmlns:p14="http://schemas.microsoft.com/office/powerpoint/2010/main" val="384748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Second Class started in May 2017 </a:t>
            </a:r>
          </a:p>
          <a:p>
            <a:r>
              <a:rPr lang="en-US" dirty="0"/>
              <a:t>25 candidates (6 alternates) selected from 197 employee applications</a:t>
            </a:r>
          </a:p>
          <a:p>
            <a:r>
              <a:rPr lang="en-US" dirty="0"/>
              <a:t>23 of the candidates are from Operations</a:t>
            </a:r>
          </a:p>
          <a:p>
            <a:r>
              <a:rPr lang="en-US" dirty="0"/>
              <a:t>Criteria  for application: </a:t>
            </a:r>
          </a:p>
          <a:p>
            <a:pPr lvl="1"/>
            <a:r>
              <a:rPr lang="en-US" dirty="0"/>
              <a:t>Regular fulltime employee status</a:t>
            </a:r>
          </a:p>
          <a:p>
            <a:pPr lvl="1"/>
            <a:r>
              <a:rPr lang="en-US" dirty="0"/>
              <a:t>Currently in a formal supervisory role</a:t>
            </a:r>
          </a:p>
          <a:p>
            <a:pPr lvl="1"/>
            <a:r>
              <a:rPr lang="en-US" dirty="0"/>
              <a:t>Not currently attending or previously attended Management/Leadership DART</a:t>
            </a:r>
          </a:p>
          <a:p>
            <a:r>
              <a:rPr lang="en-US" dirty="0"/>
              <a:t>Since all classes are all online, there has been strong support from the DCCCD coordinator for those who have not participated in online classes</a:t>
            </a:r>
          </a:p>
          <a:p>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a:t>Supervisory DART</a:t>
            </a:r>
          </a:p>
        </p:txBody>
      </p:sp>
    </p:spTree>
    <p:extLst>
      <p:ext uri="{BB962C8B-B14F-4D97-AF65-F5344CB8AC3E}">
        <p14:creationId xmlns:p14="http://schemas.microsoft.com/office/powerpoint/2010/main" val="26473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71AC77C-D647-A046-87BB-F005665A7C23}" type="slidenum">
              <a:rPr lang="en-US" smtClean="0"/>
              <a:t>15</a:t>
            </a:fld>
            <a:endParaRPr lang="en-US" dirty="0"/>
          </a:p>
        </p:txBody>
      </p:sp>
      <p:sp>
        <p:nvSpPr>
          <p:cNvPr id="3" name="TextBox 2"/>
          <p:cNvSpPr txBox="1"/>
          <p:nvPr/>
        </p:nvSpPr>
        <p:spPr>
          <a:xfrm>
            <a:off x="741406" y="2166551"/>
            <a:ext cx="2842054" cy="769441"/>
          </a:xfrm>
          <a:prstGeom prst="rect">
            <a:avLst/>
          </a:prstGeom>
          <a:noFill/>
        </p:spPr>
        <p:txBody>
          <a:bodyPr wrap="square" rtlCol="0">
            <a:spAutoFit/>
          </a:bodyPr>
          <a:lstStyle/>
          <a:p>
            <a:r>
              <a:rPr lang="en-US" sz="4400" dirty="0"/>
              <a:t>Questions?</a:t>
            </a:r>
          </a:p>
        </p:txBody>
      </p:sp>
    </p:spTree>
    <p:extLst>
      <p:ext uri="{BB962C8B-B14F-4D97-AF65-F5344CB8AC3E}">
        <p14:creationId xmlns:p14="http://schemas.microsoft.com/office/powerpoint/2010/main" val="260090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28651" y="1798908"/>
            <a:ext cx="7939807" cy="4188410"/>
          </a:xfrm>
        </p:spPr>
        <p:txBody>
          <a:bodyPr/>
          <a:lstStyle/>
          <a:p>
            <a:r>
              <a:rPr lang="en-US" b="1" dirty="0"/>
              <a:t>MAX Program</a:t>
            </a:r>
            <a:r>
              <a:rPr lang="en-US" dirty="0"/>
              <a:t> – Partnership with DART, LA METRO, MARTA, RTD</a:t>
            </a:r>
          </a:p>
          <a:p>
            <a:endParaRPr lang="en-US" dirty="0"/>
          </a:p>
          <a:p>
            <a:r>
              <a:rPr lang="en-US" b="1" dirty="0"/>
              <a:t>Leadership DART </a:t>
            </a:r>
            <a:r>
              <a:rPr lang="en-US" dirty="0"/>
              <a:t>– Partnership with Southern Methodist University</a:t>
            </a:r>
          </a:p>
          <a:p>
            <a:endParaRPr lang="en-US" dirty="0"/>
          </a:p>
          <a:p>
            <a:r>
              <a:rPr lang="en-US" b="1" dirty="0"/>
              <a:t>Management DART </a:t>
            </a:r>
            <a:r>
              <a:rPr lang="en-US" dirty="0"/>
              <a:t>– Partnership with Southern Methodist University</a:t>
            </a:r>
          </a:p>
          <a:p>
            <a:endParaRPr lang="en-US" dirty="0"/>
          </a:p>
          <a:p>
            <a:r>
              <a:rPr lang="en-US" b="1" dirty="0"/>
              <a:t>Supervisory DART </a:t>
            </a:r>
            <a:r>
              <a:rPr lang="en-US" dirty="0"/>
              <a:t>– Partnership with Dallas County Community College</a:t>
            </a:r>
          </a:p>
          <a:p>
            <a:pPr marL="0" indent="0">
              <a:buNone/>
            </a:pPr>
            <a:endParaRPr lang="en-US" dirty="0"/>
          </a:p>
          <a:p>
            <a:r>
              <a:rPr lang="en-US" b="1" dirty="0"/>
              <a:t>Succession DART</a:t>
            </a:r>
            <a:r>
              <a:rPr lang="en-US" dirty="0"/>
              <a:t> – DART developed with Consultant</a:t>
            </a:r>
          </a:p>
        </p:txBody>
      </p:sp>
      <p:sp>
        <p:nvSpPr>
          <p:cNvPr id="3" name="Title 2"/>
          <p:cNvSpPr>
            <a:spLocks noGrp="1"/>
          </p:cNvSpPr>
          <p:nvPr>
            <p:ph type="title"/>
          </p:nvPr>
        </p:nvSpPr>
        <p:spPr/>
        <p:txBody>
          <a:bodyPr/>
          <a:lstStyle/>
          <a:p>
            <a:pPr algn="ctr"/>
            <a:r>
              <a:rPr lang="en-US" dirty="0"/>
              <a:t>Career Development Programs </a:t>
            </a:r>
            <a:br>
              <a:rPr lang="en-US" dirty="0"/>
            </a:br>
            <a:r>
              <a:rPr lang="en-US" dirty="0"/>
              <a:t>At DART</a:t>
            </a:r>
          </a:p>
        </p:txBody>
      </p:sp>
    </p:spTree>
    <p:extLst>
      <p:ext uri="{BB962C8B-B14F-4D97-AF65-F5344CB8AC3E}">
        <p14:creationId xmlns:p14="http://schemas.microsoft.com/office/powerpoint/2010/main" val="398229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Succession DART</a:t>
            </a:r>
          </a:p>
        </p:txBody>
      </p:sp>
    </p:spTree>
    <p:extLst>
      <p:ext uri="{BB962C8B-B14F-4D97-AF65-F5344CB8AC3E}">
        <p14:creationId xmlns:p14="http://schemas.microsoft.com/office/powerpoint/2010/main" val="48000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Talent Dependency Addiction Cycle</a:t>
            </a:r>
          </a:p>
        </p:txBody>
      </p:sp>
      <p:graphicFrame>
        <p:nvGraphicFramePr>
          <p:cNvPr id="5" name="Diagram 4"/>
          <p:cNvGraphicFramePr/>
          <p:nvPr>
            <p:extLst>
              <p:ext uri="{D42A27DB-BD31-4B8C-83A1-F6EECF244321}">
                <p14:modId xmlns:p14="http://schemas.microsoft.com/office/powerpoint/2010/main" val="955626296"/>
              </p:ext>
            </p:extLst>
          </p:nvPr>
        </p:nvGraphicFramePr>
        <p:xfrm>
          <a:off x="1878905" y="2187445"/>
          <a:ext cx="5172004" cy="3434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7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a:t>
            </a:r>
            <a:r>
              <a:rPr lang="en-US" dirty="0" err="1"/>
              <a:t>Benchstrength</a:t>
            </a:r>
            <a:r>
              <a:rPr lang="en-US" dirty="0"/>
              <a:t> Objectives</a:t>
            </a:r>
          </a:p>
        </p:txBody>
      </p:sp>
      <p:pic>
        <p:nvPicPr>
          <p:cNvPr id="5" name="Picture 4"/>
          <p:cNvPicPr>
            <a:picLocks noChangeAspect="1"/>
          </p:cNvPicPr>
          <p:nvPr/>
        </p:nvPicPr>
        <p:blipFill>
          <a:blip r:embed="rId2"/>
          <a:stretch>
            <a:fillRect/>
          </a:stretch>
        </p:blipFill>
        <p:spPr>
          <a:xfrm>
            <a:off x="628650" y="1639849"/>
            <a:ext cx="7052580" cy="4615510"/>
          </a:xfrm>
          <a:prstGeom prst="rect">
            <a:avLst/>
          </a:prstGeom>
        </p:spPr>
      </p:pic>
    </p:spTree>
    <p:extLst>
      <p:ext uri="{BB962C8B-B14F-4D97-AF65-F5344CB8AC3E}">
        <p14:creationId xmlns:p14="http://schemas.microsoft.com/office/powerpoint/2010/main" val="182869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Succession Talent Strategies</a:t>
            </a:r>
          </a:p>
        </p:txBody>
      </p:sp>
      <p:sp>
        <p:nvSpPr>
          <p:cNvPr id="5" name="TextBox 3"/>
          <p:cNvSpPr txBox="1">
            <a:spLocks noChangeArrowheads="1"/>
          </p:cNvSpPr>
          <p:nvPr/>
        </p:nvSpPr>
        <p:spPr bwMode="auto">
          <a:xfrm>
            <a:off x="1904267" y="5426665"/>
            <a:ext cx="5303846" cy="617718"/>
          </a:xfrm>
          <a:prstGeom prst="rect">
            <a:avLst/>
          </a:prstGeom>
          <a:gradFill>
            <a:gsLst>
              <a:gs pos="100000">
                <a:srgbClr val="FFD201"/>
              </a:gs>
              <a:gs pos="0">
                <a:srgbClr val="003D7E"/>
              </a:gs>
              <a:gs pos="58000">
                <a:schemeClr val="bg1"/>
              </a:gs>
            </a:gsLst>
            <a:lin ang="5400000" scaled="1"/>
          </a:gradFill>
          <a:ln w="9525">
            <a:noFill/>
            <a:miter lim="800000"/>
            <a:headEnd/>
            <a:tailEnd/>
          </a:ln>
        </p:spPr>
        <p:txBody>
          <a:bodyPr wrap="square" lIns="67422" tIns="33711" rIns="67422" bIns="33711">
            <a:spAutoFit/>
          </a:bodyPr>
          <a:lstStyle/>
          <a:p>
            <a:pPr algn="ctr"/>
            <a:r>
              <a:rPr lang="en-US" altLang="en-US" sz="1786" b="1" dirty="0"/>
              <a:t>A </a:t>
            </a:r>
            <a:r>
              <a:rPr lang="en-US" altLang="en-US" sz="1786" b="1" u="sng" dirty="0"/>
              <a:t>Complete</a:t>
            </a:r>
            <a:r>
              <a:rPr lang="en-US" altLang="en-US" sz="1786" b="1" dirty="0"/>
              <a:t> Talent Strategy Requires External Talent Acquisition AND Internal Talent Benchstrength</a:t>
            </a:r>
          </a:p>
        </p:txBody>
      </p:sp>
      <p:graphicFrame>
        <p:nvGraphicFramePr>
          <p:cNvPr id="6" name="Diagram 5"/>
          <p:cNvGraphicFramePr/>
          <p:nvPr>
            <p:extLst>
              <p:ext uri="{D42A27DB-BD31-4B8C-83A1-F6EECF244321}">
                <p14:modId xmlns:p14="http://schemas.microsoft.com/office/powerpoint/2010/main" val="2859054146"/>
              </p:ext>
            </p:extLst>
          </p:nvPr>
        </p:nvGraphicFramePr>
        <p:xfrm>
          <a:off x="1145060" y="1968843"/>
          <a:ext cx="6928022" cy="2783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66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Succession Planning</a:t>
            </a:r>
          </a:p>
        </p:txBody>
      </p:sp>
      <p:grpSp>
        <p:nvGrpSpPr>
          <p:cNvPr id="5" name="Group 4"/>
          <p:cNvGrpSpPr/>
          <p:nvPr/>
        </p:nvGrpSpPr>
        <p:grpSpPr>
          <a:xfrm>
            <a:off x="2397338" y="1842718"/>
            <a:ext cx="4219483" cy="3976581"/>
            <a:chOff x="1750048" y="565418"/>
            <a:chExt cx="6418076" cy="6901326"/>
          </a:xfrm>
        </p:grpSpPr>
        <p:sp>
          <p:nvSpPr>
            <p:cNvPr id="6" name="Freeform 4"/>
            <p:cNvSpPr/>
            <p:nvPr/>
          </p:nvSpPr>
          <p:spPr>
            <a:xfrm>
              <a:off x="3334844" y="2300863"/>
              <a:ext cx="3399911" cy="3508374"/>
            </a:xfrm>
            <a:custGeom>
              <a:avLst/>
              <a:gdLst>
                <a:gd name="connsiteX0" fmla="*/ 0 w 3090828"/>
                <a:gd name="connsiteY0" fmla="*/ 1547812 h 3095624"/>
                <a:gd name="connsiteX1" fmla="*/ 1545414 w 3090828"/>
                <a:gd name="connsiteY1" fmla="*/ 0 h 3095624"/>
                <a:gd name="connsiteX2" fmla="*/ 3090828 w 3090828"/>
                <a:gd name="connsiteY2" fmla="*/ 1547812 h 3095624"/>
                <a:gd name="connsiteX3" fmla="*/ 1545414 w 3090828"/>
                <a:gd name="connsiteY3" fmla="*/ 3095624 h 3095624"/>
                <a:gd name="connsiteX4" fmla="*/ 0 w 3090828"/>
                <a:gd name="connsiteY4" fmla="*/ 1547812 h 309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828" h="3095624">
                  <a:moveTo>
                    <a:pt x="0" y="1547812"/>
                  </a:moveTo>
                  <a:cubicBezTo>
                    <a:pt x="0" y="692979"/>
                    <a:pt x="691905" y="0"/>
                    <a:pt x="1545414" y="0"/>
                  </a:cubicBezTo>
                  <a:cubicBezTo>
                    <a:pt x="2398923" y="0"/>
                    <a:pt x="3090828" y="692979"/>
                    <a:pt x="3090828" y="1547812"/>
                  </a:cubicBezTo>
                  <a:cubicBezTo>
                    <a:pt x="3090828" y="2402645"/>
                    <a:pt x="2398923" y="3095624"/>
                    <a:pt x="1545414" y="3095624"/>
                  </a:cubicBezTo>
                  <a:cubicBezTo>
                    <a:pt x="691905" y="3095624"/>
                    <a:pt x="0" y="2402645"/>
                    <a:pt x="0" y="1547812"/>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356223" tIns="356742" rIns="356223" bIns="356742" spcCol="1415" anchor="ctr"/>
            <a:lstStyle/>
            <a:p>
              <a:pPr algn="ctr" defTabSz="786635">
                <a:lnSpc>
                  <a:spcPct val="90000"/>
                </a:lnSpc>
                <a:spcAft>
                  <a:spcPct val="35000"/>
                </a:spcAft>
                <a:defRPr/>
              </a:pPr>
              <a:r>
                <a:rPr lang="en-US" sz="1786" b="1" dirty="0"/>
                <a:t>Effective Succession Planning answers these questions…</a:t>
              </a:r>
            </a:p>
          </p:txBody>
        </p:sp>
        <p:sp>
          <p:nvSpPr>
            <p:cNvPr id="7" name="Freeform 5"/>
            <p:cNvSpPr/>
            <p:nvPr/>
          </p:nvSpPr>
          <p:spPr>
            <a:xfrm>
              <a:off x="6147941" y="1879237"/>
              <a:ext cx="2020183" cy="2013252"/>
            </a:xfrm>
            <a:custGeom>
              <a:avLst/>
              <a:gdLst>
                <a:gd name="connsiteX0" fmla="*/ 0 w 1836530"/>
                <a:gd name="connsiteY0" fmla="*/ 888200 h 1776399"/>
                <a:gd name="connsiteX1" fmla="*/ 918265 w 1836530"/>
                <a:gd name="connsiteY1" fmla="*/ 0 h 1776399"/>
                <a:gd name="connsiteX2" fmla="*/ 1836530 w 1836530"/>
                <a:gd name="connsiteY2" fmla="*/ 888200 h 1776399"/>
                <a:gd name="connsiteX3" fmla="*/ 918265 w 1836530"/>
                <a:gd name="connsiteY3" fmla="*/ 1776400 h 1776399"/>
                <a:gd name="connsiteX4" fmla="*/ 0 w 1836530"/>
                <a:gd name="connsiteY4" fmla="*/ 888200 h 177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530" h="1776399">
                  <a:moveTo>
                    <a:pt x="0" y="888200"/>
                  </a:moveTo>
                  <a:cubicBezTo>
                    <a:pt x="0" y="397661"/>
                    <a:pt x="411121" y="0"/>
                    <a:pt x="918265" y="0"/>
                  </a:cubicBezTo>
                  <a:cubicBezTo>
                    <a:pt x="1425409" y="0"/>
                    <a:pt x="1836530" y="397661"/>
                    <a:pt x="1836530" y="888200"/>
                  </a:cubicBezTo>
                  <a:cubicBezTo>
                    <a:pt x="1836530" y="1378739"/>
                    <a:pt x="1425409" y="1776400"/>
                    <a:pt x="918265" y="1776400"/>
                  </a:cubicBezTo>
                  <a:cubicBezTo>
                    <a:pt x="411121" y="1776400"/>
                    <a:pt x="0" y="1378739"/>
                    <a:pt x="0" y="888200"/>
                  </a:cubicBezTo>
                  <a:close/>
                </a:path>
              </a:pathLst>
            </a:custGeom>
            <a:solidFill>
              <a:schemeClr val="accent5">
                <a:lumMod val="75000"/>
                <a:alpha val="5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alpha val="50000"/>
                <a:hueOff val="-619304"/>
                <a:satOff val="6209"/>
                <a:lumOff val="-4314"/>
                <a:alphaOff val="0"/>
              </a:schemeClr>
            </a:fillRef>
            <a:effectRef idx="0">
              <a:schemeClr val="accent5">
                <a:alpha val="50000"/>
                <a:hueOff val="-619304"/>
                <a:satOff val="6209"/>
                <a:lumOff val="-4314"/>
                <a:alphaOff val="0"/>
              </a:schemeClr>
            </a:effectRef>
            <a:fontRef idx="minor">
              <a:schemeClr val="tx1"/>
            </a:fontRef>
          </p:style>
          <p:txBody>
            <a:bodyPr lIns="215165" tIns="208673" rIns="215165" bIns="208673" spcCol="1415" anchor="ctr"/>
            <a:lstStyle/>
            <a:p>
              <a:pPr algn="ctr" defTabSz="589976">
                <a:lnSpc>
                  <a:spcPct val="90000"/>
                </a:lnSpc>
                <a:spcAft>
                  <a:spcPct val="35000"/>
                </a:spcAft>
                <a:defRPr/>
              </a:pPr>
              <a:r>
                <a:rPr lang="en-US" sz="1191" b="1" dirty="0"/>
                <a:t>What does the employee want?</a:t>
              </a:r>
            </a:p>
          </p:txBody>
        </p:sp>
        <p:sp>
          <p:nvSpPr>
            <p:cNvPr id="8" name="Freeform 6"/>
            <p:cNvSpPr/>
            <p:nvPr/>
          </p:nvSpPr>
          <p:spPr>
            <a:xfrm>
              <a:off x="3986602" y="565418"/>
              <a:ext cx="2030246" cy="2013252"/>
            </a:xfrm>
            <a:custGeom>
              <a:avLst/>
              <a:gdLst>
                <a:gd name="connsiteX0" fmla="*/ 0 w 1845678"/>
                <a:gd name="connsiteY0" fmla="*/ 888200 h 1776399"/>
                <a:gd name="connsiteX1" fmla="*/ 922839 w 1845678"/>
                <a:gd name="connsiteY1" fmla="*/ 0 h 1776399"/>
                <a:gd name="connsiteX2" fmla="*/ 1845678 w 1845678"/>
                <a:gd name="connsiteY2" fmla="*/ 888200 h 1776399"/>
                <a:gd name="connsiteX3" fmla="*/ 922839 w 1845678"/>
                <a:gd name="connsiteY3" fmla="*/ 1776400 h 1776399"/>
                <a:gd name="connsiteX4" fmla="*/ 0 w 1845678"/>
                <a:gd name="connsiteY4" fmla="*/ 888200 h 177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678" h="1776399">
                  <a:moveTo>
                    <a:pt x="0" y="888200"/>
                  </a:moveTo>
                  <a:cubicBezTo>
                    <a:pt x="0" y="397661"/>
                    <a:pt x="413169" y="0"/>
                    <a:pt x="922839" y="0"/>
                  </a:cubicBezTo>
                  <a:cubicBezTo>
                    <a:pt x="1432509" y="0"/>
                    <a:pt x="1845678" y="397661"/>
                    <a:pt x="1845678" y="888200"/>
                  </a:cubicBezTo>
                  <a:cubicBezTo>
                    <a:pt x="1845678" y="1378739"/>
                    <a:pt x="1432509" y="1776400"/>
                    <a:pt x="922839" y="1776400"/>
                  </a:cubicBezTo>
                  <a:cubicBezTo>
                    <a:pt x="413169" y="1776400"/>
                    <a:pt x="0" y="1378739"/>
                    <a:pt x="0" y="888200"/>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alpha val="50000"/>
                <a:hueOff val="-1238607"/>
                <a:satOff val="12418"/>
                <a:lumOff val="-8628"/>
                <a:alphaOff val="0"/>
              </a:schemeClr>
            </a:fillRef>
            <a:effectRef idx="0">
              <a:schemeClr val="accent5">
                <a:alpha val="50000"/>
                <a:hueOff val="-1238607"/>
                <a:satOff val="12418"/>
                <a:lumOff val="-8628"/>
                <a:alphaOff val="0"/>
              </a:schemeClr>
            </a:effectRef>
            <a:fontRef idx="minor">
              <a:schemeClr val="tx1"/>
            </a:fontRef>
          </p:style>
          <p:txBody>
            <a:bodyPr lIns="216153" tIns="208673" rIns="216153" bIns="208673" spcCol="1415" anchor="ctr"/>
            <a:lstStyle/>
            <a:p>
              <a:pPr algn="ctr" defTabSz="589976">
                <a:lnSpc>
                  <a:spcPct val="90000"/>
                </a:lnSpc>
                <a:spcAft>
                  <a:spcPct val="35000"/>
                </a:spcAft>
                <a:defRPr/>
              </a:pPr>
              <a:r>
                <a:rPr lang="en-US" sz="1191" b="1" dirty="0"/>
                <a:t>What does the organization need?</a:t>
              </a:r>
            </a:p>
          </p:txBody>
        </p:sp>
        <p:sp>
          <p:nvSpPr>
            <p:cNvPr id="9" name="Freeform 7"/>
            <p:cNvSpPr/>
            <p:nvPr/>
          </p:nvSpPr>
          <p:spPr>
            <a:xfrm>
              <a:off x="3986602" y="5469195"/>
              <a:ext cx="2029309" cy="1997549"/>
            </a:xfrm>
            <a:custGeom>
              <a:avLst/>
              <a:gdLst>
                <a:gd name="connsiteX0" fmla="*/ 0 w 1844826"/>
                <a:gd name="connsiteY0" fmla="*/ 881272 h 1762543"/>
                <a:gd name="connsiteX1" fmla="*/ 922413 w 1844826"/>
                <a:gd name="connsiteY1" fmla="*/ 0 h 1762543"/>
                <a:gd name="connsiteX2" fmla="*/ 1844826 w 1844826"/>
                <a:gd name="connsiteY2" fmla="*/ 881272 h 1762543"/>
                <a:gd name="connsiteX3" fmla="*/ 922413 w 1844826"/>
                <a:gd name="connsiteY3" fmla="*/ 1762544 h 1762543"/>
                <a:gd name="connsiteX4" fmla="*/ 0 w 1844826"/>
                <a:gd name="connsiteY4" fmla="*/ 881272 h 176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826" h="1762543">
                  <a:moveTo>
                    <a:pt x="0" y="881272"/>
                  </a:moveTo>
                  <a:cubicBezTo>
                    <a:pt x="0" y="394559"/>
                    <a:pt x="412978" y="0"/>
                    <a:pt x="922413" y="0"/>
                  </a:cubicBezTo>
                  <a:cubicBezTo>
                    <a:pt x="1431848" y="0"/>
                    <a:pt x="1844826" y="394559"/>
                    <a:pt x="1844826" y="881272"/>
                  </a:cubicBezTo>
                  <a:cubicBezTo>
                    <a:pt x="1844826" y="1367985"/>
                    <a:pt x="1431848" y="1762544"/>
                    <a:pt x="922413" y="1762544"/>
                  </a:cubicBezTo>
                  <a:cubicBezTo>
                    <a:pt x="412978" y="1762544"/>
                    <a:pt x="0" y="1367985"/>
                    <a:pt x="0" y="881272"/>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alpha val="50000"/>
                <a:hueOff val="-1857911"/>
                <a:satOff val="18626"/>
                <a:lumOff val="-12941"/>
                <a:alphaOff val="0"/>
              </a:schemeClr>
            </a:fillRef>
            <a:effectRef idx="0">
              <a:schemeClr val="accent5">
                <a:alpha val="50000"/>
                <a:hueOff val="-1857911"/>
                <a:satOff val="18626"/>
                <a:lumOff val="-12941"/>
                <a:alphaOff val="0"/>
              </a:schemeClr>
            </a:effectRef>
            <a:fontRef idx="minor">
              <a:schemeClr val="tx1"/>
            </a:fontRef>
          </p:style>
          <p:txBody>
            <a:bodyPr lIns="215126" tIns="206240" rIns="215126" bIns="206240" spcCol="1415" anchor="ctr"/>
            <a:lstStyle/>
            <a:p>
              <a:pPr algn="ctr" defTabSz="557199">
                <a:lnSpc>
                  <a:spcPct val="90000"/>
                </a:lnSpc>
                <a:spcAft>
                  <a:spcPct val="35000"/>
                </a:spcAft>
                <a:defRPr/>
              </a:pPr>
              <a:r>
                <a:rPr lang="en-US" sz="1258" b="1" dirty="0"/>
                <a:t>How soon will the organization need this talent?</a:t>
              </a:r>
            </a:p>
          </p:txBody>
        </p:sp>
        <p:sp>
          <p:nvSpPr>
            <p:cNvPr id="10" name="Freeform 8"/>
            <p:cNvSpPr/>
            <p:nvPr/>
          </p:nvSpPr>
          <p:spPr>
            <a:xfrm>
              <a:off x="1791134" y="1823374"/>
              <a:ext cx="2116576" cy="2013252"/>
            </a:xfrm>
            <a:custGeom>
              <a:avLst/>
              <a:gdLst>
                <a:gd name="connsiteX0" fmla="*/ 0 w 1924160"/>
                <a:gd name="connsiteY0" fmla="*/ 888200 h 1776399"/>
                <a:gd name="connsiteX1" fmla="*/ 962080 w 1924160"/>
                <a:gd name="connsiteY1" fmla="*/ 0 h 1776399"/>
                <a:gd name="connsiteX2" fmla="*/ 1924160 w 1924160"/>
                <a:gd name="connsiteY2" fmla="*/ 888200 h 1776399"/>
                <a:gd name="connsiteX3" fmla="*/ 962080 w 1924160"/>
                <a:gd name="connsiteY3" fmla="*/ 1776400 h 1776399"/>
                <a:gd name="connsiteX4" fmla="*/ 0 w 1924160"/>
                <a:gd name="connsiteY4" fmla="*/ 888200 h 177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60" h="1776399">
                  <a:moveTo>
                    <a:pt x="0" y="888200"/>
                  </a:moveTo>
                  <a:cubicBezTo>
                    <a:pt x="0" y="397661"/>
                    <a:pt x="430738" y="0"/>
                    <a:pt x="962080" y="0"/>
                  </a:cubicBezTo>
                  <a:cubicBezTo>
                    <a:pt x="1493422" y="0"/>
                    <a:pt x="1924160" y="397661"/>
                    <a:pt x="1924160" y="888200"/>
                  </a:cubicBezTo>
                  <a:cubicBezTo>
                    <a:pt x="1924160" y="1378739"/>
                    <a:pt x="1493422" y="1776400"/>
                    <a:pt x="962080" y="1776400"/>
                  </a:cubicBezTo>
                  <a:cubicBezTo>
                    <a:pt x="430738" y="1776400"/>
                    <a:pt x="0" y="1378739"/>
                    <a:pt x="0" y="888200"/>
                  </a:cubicBezTo>
                  <a:close/>
                </a:path>
              </a:pathLst>
            </a:custGeom>
            <a:solidFill>
              <a:schemeClr val="accent5">
                <a:lumMod val="60000"/>
                <a:lumOff val="40000"/>
                <a:alpha val="5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alpha val="50000"/>
                <a:hueOff val="-2477214"/>
                <a:satOff val="24835"/>
                <a:lumOff val="-17255"/>
                <a:alphaOff val="0"/>
              </a:schemeClr>
            </a:fillRef>
            <a:effectRef idx="0">
              <a:schemeClr val="accent5">
                <a:alpha val="50000"/>
                <a:hueOff val="-2477214"/>
                <a:satOff val="24835"/>
                <a:lumOff val="-17255"/>
                <a:alphaOff val="0"/>
              </a:schemeClr>
            </a:effectRef>
            <a:fontRef idx="minor">
              <a:schemeClr val="tx1"/>
            </a:fontRef>
          </p:style>
          <p:txBody>
            <a:bodyPr lIns="224628" tIns="208673" rIns="224628" bIns="208673" spcCol="1415" anchor="ctr"/>
            <a:lstStyle/>
            <a:p>
              <a:pPr algn="ctr" defTabSz="589976">
                <a:lnSpc>
                  <a:spcPct val="90000"/>
                </a:lnSpc>
                <a:spcAft>
                  <a:spcPct val="35000"/>
                </a:spcAft>
                <a:defRPr/>
              </a:pPr>
              <a:r>
                <a:rPr lang="en-US" sz="1191" b="1" dirty="0"/>
                <a:t>What actions can we take now to increase readiness?</a:t>
              </a:r>
            </a:p>
          </p:txBody>
        </p:sp>
        <p:sp>
          <p:nvSpPr>
            <p:cNvPr id="11" name="Freeform 9"/>
            <p:cNvSpPr/>
            <p:nvPr/>
          </p:nvSpPr>
          <p:spPr>
            <a:xfrm>
              <a:off x="6108495" y="4332797"/>
              <a:ext cx="2020183" cy="2013252"/>
            </a:xfrm>
            <a:custGeom>
              <a:avLst/>
              <a:gdLst>
                <a:gd name="connsiteX0" fmla="*/ 0 w 1776399"/>
                <a:gd name="connsiteY0" fmla="*/ 888200 h 1776399"/>
                <a:gd name="connsiteX1" fmla="*/ 888200 w 1776399"/>
                <a:gd name="connsiteY1" fmla="*/ 0 h 1776399"/>
                <a:gd name="connsiteX2" fmla="*/ 1776400 w 1776399"/>
                <a:gd name="connsiteY2" fmla="*/ 888200 h 1776399"/>
                <a:gd name="connsiteX3" fmla="*/ 888200 w 1776399"/>
                <a:gd name="connsiteY3" fmla="*/ 1776400 h 1776399"/>
                <a:gd name="connsiteX4" fmla="*/ 0 w 1776399"/>
                <a:gd name="connsiteY4" fmla="*/ 888200 h 177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399" h="1776399">
                  <a:moveTo>
                    <a:pt x="0" y="888200"/>
                  </a:moveTo>
                  <a:cubicBezTo>
                    <a:pt x="0" y="397661"/>
                    <a:pt x="397661" y="0"/>
                    <a:pt x="888200" y="0"/>
                  </a:cubicBezTo>
                  <a:cubicBezTo>
                    <a:pt x="1378739" y="0"/>
                    <a:pt x="1776400" y="397661"/>
                    <a:pt x="1776400" y="888200"/>
                  </a:cubicBezTo>
                  <a:cubicBezTo>
                    <a:pt x="1776400" y="1378739"/>
                    <a:pt x="1378739" y="1776400"/>
                    <a:pt x="888200" y="1776400"/>
                  </a:cubicBezTo>
                  <a:cubicBezTo>
                    <a:pt x="397661" y="1776400"/>
                    <a:pt x="0" y="1378739"/>
                    <a:pt x="0" y="888200"/>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alpha val="50000"/>
                <a:hueOff val="-3096518"/>
                <a:satOff val="31044"/>
                <a:lumOff val="-21569"/>
                <a:alphaOff val="0"/>
              </a:schemeClr>
            </a:fillRef>
            <a:effectRef idx="0">
              <a:schemeClr val="accent5">
                <a:alpha val="50000"/>
                <a:hueOff val="-3096518"/>
                <a:satOff val="31044"/>
                <a:lumOff val="-21569"/>
                <a:alphaOff val="0"/>
              </a:schemeClr>
            </a:effectRef>
            <a:fontRef idx="minor">
              <a:schemeClr val="tx1"/>
            </a:fontRef>
          </p:style>
          <p:txBody>
            <a:bodyPr lIns="208673" tIns="208673" rIns="208673" bIns="208673" spcCol="1415" anchor="ctr"/>
            <a:lstStyle/>
            <a:p>
              <a:pPr algn="ctr" defTabSz="589976">
                <a:lnSpc>
                  <a:spcPct val="90000"/>
                </a:lnSpc>
                <a:spcAft>
                  <a:spcPct val="35000"/>
                </a:spcAft>
                <a:defRPr/>
              </a:pPr>
              <a:r>
                <a:rPr lang="en-US" sz="1191" b="1" dirty="0"/>
                <a:t>Does the role align with the employee’s strengths?</a:t>
              </a:r>
            </a:p>
          </p:txBody>
        </p:sp>
        <p:sp>
          <p:nvSpPr>
            <p:cNvPr id="12" name="Freeform 10"/>
            <p:cNvSpPr/>
            <p:nvPr/>
          </p:nvSpPr>
          <p:spPr>
            <a:xfrm>
              <a:off x="1750048" y="4187135"/>
              <a:ext cx="2116576" cy="2013252"/>
            </a:xfrm>
            <a:custGeom>
              <a:avLst/>
              <a:gdLst>
                <a:gd name="connsiteX0" fmla="*/ 0 w 1924160"/>
                <a:gd name="connsiteY0" fmla="*/ 888200 h 1776399"/>
                <a:gd name="connsiteX1" fmla="*/ 962080 w 1924160"/>
                <a:gd name="connsiteY1" fmla="*/ 0 h 1776399"/>
                <a:gd name="connsiteX2" fmla="*/ 1924160 w 1924160"/>
                <a:gd name="connsiteY2" fmla="*/ 888200 h 1776399"/>
                <a:gd name="connsiteX3" fmla="*/ 962080 w 1924160"/>
                <a:gd name="connsiteY3" fmla="*/ 1776400 h 1776399"/>
                <a:gd name="connsiteX4" fmla="*/ 0 w 1924160"/>
                <a:gd name="connsiteY4" fmla="*/ 888200 h 177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60" h="1776399">
                  <a:moveTo>
                    <a:pt x="0" y="888200"/>
                  </a:moveTo>
                  <a:cubicBezTo>
                    <a:pt x="0" y="397661"/>
                    <a:pt x="430738" y="0"/>
                    <a:pt x="962080" y="0"/>
                  </a:cubicBezTo>
                  <a:cubicBezTo>
                    <a:pt x="1493422" y="0"/>
                    <a:pt x="1924160" y="397661"/>
                    <a:pt x="1924160" y="888200"/>
                  </a:cubicBezTo>
                  <a:cubicBezTo>
                    <a:pt x="1924160" y="1378739"/>
                    <a:pt x="1493422" y="1776400"/>
                    <a:pt x="962080" y="1776400"/>
                  </a:cubicBezTo>
                  <a:cubicBezTo>
                    <a:pt x="430738" y="1776400"/>
                    <a:pt x="0" y="1378739"/>
                    <a:pt x="0" y="888200"/>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alpha val="50000"/>
                <a:hueOff val="-2477214"/>
                <a:satOff val="24835"/>
                <a:lumOff val="-17255"/>
                <a:alphaOff val="0"/>
              </a:schemeClr>
            </a:fillRef>
            <a:effectRef idx="0">
              <a:schemeClr val="accent5">
                <a:alpha val="50000"/>
                <a:hueOff val="-2477214"/>
                <a:satOff val="24835"/>
                <a:lumOff val="-17255"/>
                <a:alphaOff val="0"/>
              </a:schemeClr>
            </a:effectRef>
            <a:fontRef idx="minor">
              <a:schemeClr val="tx1"/>
            </a:fontRef>
          </p:style>
          <p:txBody>
            <a:bodyPr lIns="224628" tIns="208673" rIns="224628" bIns="208673" spcCol="1415" anchor="ctr"/>
            <a:lstStyle/>
            <a:p>
              <a:pPr algn="ctr" defTabSz="589976">
                <a:lnSpc>
                  <a:spcPct val="90000"/>
                </a:lnSpc>
                <a:spcAft>
                  <a:spcPct val="35000"/>
                </a:spcAft>
                <a:defRPr/>
              </a:pPr>
              <a:r>
                <a:rPr lang="en-US" sz="1191" b="1" dirty="0"/>
                <a:t>Is the employee ready for a successor position?</a:t>
              </a:r>
            </a:p>
          </p:txBody>
        </p:sp>
      </p:grpSp>
    </p:spTree>
    <p:extLst>
      <p:ext uri="{BB962C8B-B14F-4D97-AF65-F5344CB8AC3E}">
        <p14:creationId xmlns:p14="http://schemas.microsoft.com/office/powerpoint/2010/main" val="148241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9157"/>
            <a:ext cx="8058150" cy="1439333"/>
          </a:xfrm>
        </p:spPr>
        <p:txBody>
          <a:bodyPr/>
          <a:lstStyle/>
          <a:p>
            <a:r>
              <a:rPr lang="en-US" dirty="0"/>
              <a:t>Overview of Succession DART</a:t>
            </a:r>
          </a:p>
        </p:txBody>
      </p:sp>
      <p:sp>
        <p:nvSpPr>
          <p:cNvPr id="5" name="Rectangle 4"/>
          <p:cNvSpPr/>
          <p:nvPr/>
        </p:nvSpPr>
        <p:spPr>
          <a:xfrm>
            <a:off x="2286000" y="-10836443"/>
            <a:ext cx="4572000" cy="4832092"/>
          </a:xfrm>
          <a:prstGeom prst="rect">
            <a:avLst/>
          </a:prstGeom>
        </p:spPr>
        <p:txBody>
          <a:bodyPr>
            <a:spAutoFit/>
          </a:bodyPr>
          <a:lstStyle/>
          <a:p>
            <a:r>
              <a:rPr lang="en-US" sz="1400" dirty="0"/>
              <a:t>To have a plan in place to ensure continuity of business and to minimize impact of:</a:t>
            </a:r>
          </a:p>
          <a:p>
            <a:endParaRPr lang="en-US" sz="1400" dirty="0"/>
          </a:p>
          <a:p>
            <a:pPr lvl="1"/>
            <a:r>
              <a:rPr lang="en-US" sz="1400" dirty="0"/>
              <a:t>Loss of talent</a:t>
            </a:r>
          </a:p>
          <a:p>
            <a:pPr lvl="1"/>
            <a:endParaRPr lang="en-US" sz="1400" dirty="0"/>
          </a:p>
          <a:p>
            <a:pPr lvl="1"/>
            <a:r>
              <a:rPr lang="en-US" sz="1400" dirty="0"/>
              <a:t>Loss of continuity of leadership</a:t>
            </a:r>
          </a:p>
          <a:p>
            <a:pPr lvl="1"/>
            <a:endParaRPr lang="en-US" sz="1400" dirty="0"/>
          </a:p>
          <a:p>
            <a:r>
              <a:rPr lang="en-US" sz="1400" dirty="0"/>
              <a:t>Key plan components / strategies:</a:t>
            </a:r>
          </a:p>
          <a:p>
            <a:endParaRPr lang="en-US" sz="1400" dirty="0"/>
          </a:p>
          <a:p>
            <a:pPr lvl="1"/>
            <a:r>
              <a:rPr lang="en-US" sz="1400" dirty="0"/>
              <a:t>Identification of “at risk” positions</a:t>
            </a:r>
          </a:p>
          <a:p>
            <a:pPr lvl="1"/>
            <a:endParaRPr lang="en-US" sz="1400" dirty="0"/>
          </a:p>
          <a:p>
            <a:pPr lvl="2"/>
            <a:r>
              <a:rPr lang="en-US" sz="1400" dirty="0"/>
              <a:t>Retirement eligibility</a:t>
            </a:r>
          </a:p>
          <a:p>
            <a:pPr lvl="2"/>
            <a:endParaRPr lang="en-US" sz="1400" dirty="0"/>
          </a:p>
          <a:p>
            <a:pPr lvl="1"/>
            <a:r>
              <a:rPr lang="en-US" sz="1400" dirty="0"/>
              <a:t>Succession strategy elements:</a:t>
            </a:r>
          </a:p>
          <a:p>
            <a:pPr lvl="1"/>
            <a:endParaRPr lang="en-US" sz="1400" dirty="0"/>
          </a:p>
          <a:p>
            <a:pPr lvl="2"/>
            <a:r>
              <a:rPr lang="en-US" sz="1400" dirty="0"/>
              <a:t>Outside recruitments = external talent acquisition</a:t>
            </a:r>
          </a:p>
          <a:p>
            <a:pPr lvl="2"/>
            <a:endParaRPr lang="en-US" sz="1400" dirty="0"/>
          </a:p>
          <a:p>
            <a:pPr lvl="2"/>
            <a:r>
              <a:rPr lang="en-US" sz="1400" dirty="0"/>
              <a:t>Internal promotions / transfers = internal </a:t>
            </a:r>
            <a:r>
              <a:rPr lang="en-US" sz="1400" b="1" dirty="0"/>
              <a:t>talent </a:t>
            </a:r>
            <a:r>
              <a:rPr lang="en-US" sz="1400" b="1" dirty="0" err="1"/>
              <a:t>benchstrength</a:t>
            </a:r>
            <a:endParaRPr lang="en-US" sz="1400" b="1" dirty="0"/>
          </a:p>
          <a:p>
            <a:pPr lvl="2"/>
            <a:endParaRPr lang="en-US" sz="1400" b="1" dirty="0"/>
          </a:p>
          <a:p>
            <a:pPr lvl="2"/>
            <a:r>
              <a:rPr lang="en-US" sz="1400" dirty="0"/>
              <a:t>Functional reorganizations</a:t>
            </a:r>
          </a:p>
        </p:txBody>
      </p:sp>
      <p:sp>
        <p:nvSpPr>
          <p:cNvPr id="6" name="Rectangle 5"/>
          <p:cNvSpPr/>
          <p:nvPr/>
        </p:nvSpPr>
        <p:spPr>
          <a:xfrm>
            <a:off x="527604" y="2218269"/>
            <a:ext cx="4572000" cy="3124445"/>
          </a:xfrm>
          <a:prstGeom prst="rect">
            <a:avLst/>
          </a:prstGeom>
        </p:spPr>
        <p:txBody>
          <a:bodyPr>
            <a:spAutoFit/>
          </a:bodyPr>
          <a:lstStyle/>
          <a:p>
            <a:pPr lvl="0">
              <a:lnSpc>
                <a:spcPct val="90000"/>
              </a:lnSpc>
              <a:spcBef>
                <a:spcPts val="1000"/>
              </a:spcBef>
            </a:pPr>
            <a:r>
              <a:rPr lang="en-US" dirty="0">
                <a:solidFill>
                  <a:prstClr val="black"/>
                </a:solidFill>
                <a:latin typeface="Calibri" panose="020F0502020204030204" pitchFamily="34" charset="0"/>
              </a:rPr>
              <a:t>Project Background &amp; Purpose – Maintenance</a:t>
            </a:r>
          </a:p>
          <a:p>
            <a:pPr lvl="0">
              <a:lnSpc>
                <a:spcPct val="90000"/>
              </a:lnSpc>
              <a:spcBef>
                <a:spcPts val="1000"/>
              </a:spcBef>
            </a:pPr>
            <a:endParaRPr lang="en-US" dirty="0">
              <a:solidFill>
                <a:prstClr val="black"/>
              </a:solidFill>
              <a:latin typeface="Calibri" panose="020F0502020204030204" pitchFamily="34" charset="0"/>
            </a:endParaRPr>
          </a:p>
          <a:p>
            <a:pPr lvl="0">
              <a:lnSpc>
                <a:spcPct val="90000"/>
              </a:lnSpc>
              <a:spcBef>
                <a:spcPts val="1000"/>
              </a:spcBef>
            </a:pPr>
            <a:r>
              <a:rPr lang="en-US" dirty="0">
                <a:solidFill>
                  <a:prstClr val="black"/>
                </a:solidFill>
                <a:latin typeface="Calibri" panose="020F0502020204030204" pitchFamily="34" charset="0"/>
              </a:rPr>
              <a:t>Steering Committee Purpose(s)</a:t>
            </a:r>
          </a:p>
          <a:p>
            <a:pPr marL="742950" lvl="1" indent="-285750">
              <a:lnSpc>
                <a:spcPct val="90000"/>
              </a:lnSpc>
              <a:spcBef>
                <a:spcPts val="500"/>
              </a:spcBef>
              <a:buFont typeface="Arial" panose="020B0604020202020204" pitchFamily="34" charset="0"/>
              <a:buChar char="•"/>
            </a:pPr>
            <a:r>
              <a:rPr lang="en-US" sz="1300" dirty="0">
                <a:solidFill>
                  <a:prstClr val="black"/>
                </a:solidFill>
                <a:latin typeface="Univers" panose="020B0603020202030204" pitchFamily="34" charset="0"/>
              </a:rPr>
              <a:t>Develop Succession Purpose &amp; Goals Statement</a:t>
            </a:r>
          </a:p>
          <a:p>
            <a:pPr marL="742950" lvl="1" indent="-285750">
              <a:lnSpc>
                <a:spcPct val="90000"/>
              </a:lnSpc>
              <a:spcBef>
                <a:spcPts val="500"/>
              </a:spcBef>
              <a:buFont typeface="Arial" panose="020B0604020202020204" pitchFamily="34" charset="0"/>
              <a:buChar char="•"/>
            </a:pPr>
            <a:r>
              <a:rPr lang="en-US" sz="1300" dirty="0">
                <a:solidFill>
                  <a:prstClr val="black"/>
                </a:solidFill>
                <a:latin typeface="Univers" panose="020B0603020202030204" pitchFamily="34" charset="0"/>
              </a:rPr>
              <a:t>Oversee Process Implementation</a:t>
            </a:r>
          </a:p>
          <a:p>
            <a:pPr marL="742950" lvl="1" indent="-285750">
              <a:lnSpc>
                <a:spcPct val="90000"/>
              </a:lnSpc>
              <a:spcBef>
                <a:spcPts val="500"/>
              </a:spcBef>
              <a:buFont typeface="Arial" panose="020B0604020202020204" pitchFamily="34" charset="0"/>
              <a:buChar char="•"/>
            </a:pPr>
            <a:r>
              <a:rPr lang="en-US" sz="1300" dirty="0">
                <a:solidFill>
                  <a:prstClr val="black"/>
                </a:solidFill>
                <a:latin typeface="Univers" panose="020B0603020202030204" pitchFamily="34" charset="0"/>
              </a:rPr>
              <a:t>Vetting of Candidates</a:t>
            </a:r>
          </a:p>
          <a:p>
            <a:pPr marL="742950" lvl="1" indent="-285750">
              <a:lnSpc>
                <a:spcPct val="90000"/>
              </a:lnSpc>
              <a:spcBef>
                <a:spcPts val="500"/>
              </a:spcBef>
              <a:buFont typeface="Arial" panose="020B0604020202020204" pitchFamily="34" charset="0"/>
              <a:buChar char="•"/>
            </a:pPr>
            <a:r>
              <a:rPr lang="en-US" sz="1300" dirty="0">
                <a:solidFill>
                  <a:prstClr val="black"/>
                </a:solidFill>
                <a:latin typeface="Univers" panose="020B0603020202030204" pitchFamily="34" charset="0"/>
              </a:rPr>
              <a:t>Developed Comprehensive Application </a:t>
            </a:r>
          </a:p>
          <a:p>
            <a:pPr marL="742950" lvl="1" indent="-285750">
              <a:lnSpc>
                <a:spcPct val="90000"/>
              </a:lnSpc>
              <a:spcBef>
                <a:spcPts val="500"/>
              </a:spcBef>
              <a:buFont typeface="Arial" panose="020B0604020202020204" pitchFamily="34" charset="0"/>
              <a:buChar char="•"/>
            </a:pPr>
            <a:r>
              <a:rPr lang="en-US" sz="1300" dirty="0">
                <a:solidFill>
                  <a:prstClr val="black"/>
                </a:solidFill>
                <a:latin typeface="Univers" panose="020B0603020202030204" pitchFamily="34" charset="0"/>
              </a:rPr>
              <a:t>Establishing Timelines</a:t>
            </a:r>
          </a:p>
          <a:p>
            <a:pPr lvl="1">
              <a:lnSpc>
                <a:spcPct val="90000"/>
              </a:lnSpc>
              <a:spcBef>
                <a:spcPts val="500"/>
              </a:spcBef>
            </a:pPr>
            <a:endParaRPr lang="en-US" sz="1300" dirty="0">
              <a:solidFill>
                <a:prstClr val="black"/>
              </a:solidFill>
              <a:latin typeface="Univers" panose="020B0603020202030204" pitchFamily="34" charset="0"/>
            </a:endParaRPr>
          </a:p>
          <a:p>
            <a:pPr>
              <a:lnSpc>
                <a:spcPct val="90000"/>
              </a:lnSpc>
              <a:spcBef>
                <a:spcPts val="500"/>
              </a:spcBef>
            </a:pPr>
            <a:r>
              <a:rPr lang="en-US" dirty="0">
                <a:solidFill>
                  <a:prstClr val="black"/>
                </a:solidFill>
                <a:latin typeface="Calibri" panose="020F0502020204030204" pitchFamily="34" charset="0"/>
                <a:cs typeface="Calibri" panose="020F0502020204030204" pitchFamily="34" charset="0"/>
              </a:rPr>
              <a:t>Human Capital assumed oversight of program with candidates and consultant.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039" y="2218269"/>
            <a:ext cx="3290761" cy="2123072"/>
          </a:xfrm>
          <a:prstGeom prst="rect">
            <a:avLst/>
          </a:prstGeom>
        </p:spPr>
      </p:pic>
    </p:spTree>
    <p:extLst>
      <p:ext uri="{BB962C8B-B14F-4D97-AF65-F5344CB8AC3E}">
        <p14:creationId xmlns:p14="http://schemas.microsoft.com/office/powerpoint/2010/main" val="327914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Succession Planning Consultant</a:t>
            </a:r>
          </a:p>
        </p:txBody>
      </p:sp>
      <p:sp>
        <p:nvSpPr>
          <p:cNvPr id="5" name="Rectangle 4"/>
          <p:cNvSpPr/>
          <p:nvPr/>
        </p:nvSpPr>
        <p:spPr>
          <a:xfrm>
            <a:off x="1734065" y="1968247"/>
            <a:ext cx="4572000" cy="3597010"/>
          </a:xfrm>
          <a:prstGeom prst="rect">
            <a:avLst/>
          </a:prstGeom>
        </p:spPr>
        <p:txBody>
          <a:bodyPr>
            <a:spAutoFit/>
          </a:bodyPr>
          <a:lstStyle/>
          <a:p>
            <a:pPr lvl="0">
              <a:defRPr/>
            </a:pPr>
            <a:r>
              <a:rPr lang="en-US" sz="1456" b="1" dirty="0">
                <a:solidFill>
                  <a:prstClr val="black"/>
                </a:solidFill>
              </a:rPr>
              <a:t>Doris Sims, SPHR</a:t>
            </a:r>
          </a:p>
          <a:p>
            <a:pPr lvl="0">
              <a:defRPr/>
            </a:pPr>
            <a:r>
              <a:rPr lang="en-US" sz="1456" b="1" u="sng" dirty="0">
                <a:solidFill>
                  <a:srgbClr val="3144CF"/>
                </a:solidFill>
              </a:rPr>
              <a:t>www.SuccessionConsultant.com</a:t>
            </a:r>
          </a:p>
          <a:p>
            <a:pPr lvl="0">
              <a:defRPr/>
            </a:pPr>
            <a:endParaRPr lang="en-US" sz="1191" b="1" dirty="0">
              <a:solidFill>
                <a:prstClr val="black"/>
              </a:solidFill>
            </a:endParaRPr>
          </a:p>
          <a:p>
            <a:pPr lvl="0">
              <a:defRPr/>
            </a:pPr>
            <a:r>
              <a:rPr lang="en-US" sz="1191" b="1" dirty="0">
                <a:solidFill>
                  <a:prstClr val="black"/>
                </a:solidFill>
              </a:rPr>
              <a:t>International Talent Review and Succession Consultant, Author and Speaker</a:t>
            </a:r>
          </a:p>
          <a:p>
            <a:pPr lvl="0">
              <a:defRPr/>
            </a:pPr>
            <a:r>
              <a:rPr lang="en-US" sz="1191" b="1" i="1" dirty="0">
                <a:solidFill>
                  <a:srgbClr val="E7E6E6">
                    <a:lumMod val="10000"/>
                  </a:srgbClr>
                </a:solidFill>
              </a:rPr>
              <a:t>doris@successionconsultant.com</a:t>
            </a:r>
          </a:p>
          <a:p>
            <a:pPr lvl="0">
              <a:defRPr/>
            </a:pPr>
            <a:endParaRPr lang="en-US" sz="1191" b="1" dirty="0">
              <a:solidFill>
                <a:prstClr val="black"/>
              </a:solidFill>
            </a:endParaRPr>
          </a:p>
          <a:p>
            <a:pPr lvl="0">
              <a:defRPr/>
            </a:pPr>
            <a:r>
              <a:rPr lang="en-US" sz="1191" b="1" dirty="0">
                <a:solidFill>
                  <a:srgbClr val="FFC000">
                    <a:lumMod val="50000"/>
                  </a:srgbClr>
                </a:solidFill>
              </a:rPr>
              <a:t>Author of:</a:t>
            </a:r>
          </a:p>
          <a:p>
            <a:pPr lvl="0">
              <a:spcBef>
                <a:spcPts val="443"/>
              </a:spcBef>
              <a:defRPr/>
            </a:pPr>
            <a:r>
              <a:rPr lang="en-US" sz="1191" b="1" i="1" dirty="0">
                <a:solidFill>
                  <a:prstClr val="black"/>
                </a:solidFill>
              </a:rPr>
              <a:t>The 30-Minute Guide to Talent and Succession Management</a:t>
            </a:r>
          </a:p>
          <a:p>
            <a:pPr lvl="0">
              <a:spcBef>
                <a:spcPts val="443"/>
              </a:spcBef>
              <a:defRPr/>
            </a:pPr>
            <a:r>
              <a:rPr lang="en-US" sz="1191" b="1" i="1" dirty="0">
                <a:solidFill>
                  <a:prstClr val="black"/>
                </a:solidFill>
              </a:rPr>
              <a:t>The Talent Review Meeting Facilitator’s Guide</a:t>
            </a:r>
            <a:endParaRPr lang="en-US" sz="1191" b="1" dirty="0">
              <a:solidFill>
                <a:prstClr val="black"/>
              </a:solidFill>
            </a:endParaRPr>
          </a:p>
          <a:p>
            <a:pPr lvl="0">
              <a:spcBef>
                <a:spcPts val="443"/>
              </a:spcBef>
              <a:defRPr/>
            </a:pPr>
            <a:r>
              <a:rPr lang="en-US" sz="1191" b="1" i="1" dirty="0">
                <a:solidFill>
                  <a:prstClr val="black"/>
                </a:solidFill>
              </a:rPr>
              <a:t>Building Tomorrow’s Talent: A Practitioner’s Guide to Talent Management and Succession Planning</a:t>
            </a:r>
          </a:p>
          <a:p>
            <a:pPr lvl="0">
              <a:spcBef>
                <a:spcPts val="443"/>
              </a:spcBef>
              <a:defRPr/>
            </a:pPr>
            <a:r>
              <a:rPr lang="en-US" sz="1191" b="1" i="1" dirty="0">
                <a:solidFill>
                  <a:prstClr val="black"/>
                </a:solidFill>
              </a:rPr>
              <a:t>Creative New Employee Orientation Programs</a:t>
            </a:r>
          </a:p>
          <a:p>
            <a:pPr lvl="0">
              <a:spcBef>
                <a:spcPts val="443"/>
              </a:spcBef>
              <a:defRPr/>
            </a:pPr>
            <a:r>
              <a:rPr lang="en-US" sz="1191" b="1" i="1" dirty="0">
                <a:solidFill>
                  <a:prstClr val="black"/>
                </a:solidFill>
              </a:rPr>
              <a:t>Creative Onboarding Programs</a:t>
            </a:r>
          </a:p>
          <a:p>
            <a:pPr lvl="0">
              <a:spcBef>
                <a:spcPts val="443"/>
              </a:spcBef>
              <a:defRPr/>
            </a:pPr>
            <a:endParaRPr lang="en-US" sz="1191" b="1" i="1" dirty="0">
              <a:solidFill>
                <a:prstClr val="black"/>
              </a:solidFill>
            </a:endParaRPr>
          </a:p>
          <a:p>
            <a:pPr lvl="0">
              <a:defRPr/>
            </a:pPr>
            <a:r>
              <a:rPr lang="en-US" sz="1191" b="1" dirty="0">
                <a:solidFill>
                  <a:srgbClr val="FFC000">
                    <a:lumMod val="50000"/>
                  </a:srgbClr>
                </a:solidFill>
              </a:rPr>
              <a:t>Editor of the book by Mark Caruso:</a:t>
            </a:r>
          </a:p>
          <a:p>
            <a:pPr lvl="0">
              <a:defRPr/>
            </a:pPr>
            <a:r>
              <a:rPr lang="en-US" sz="1191" b="1" i="1" dirty="0">
                <a:solidFill>
                  <a:prstClr val="black"/>
                </a:solidFill>
              </a:rPr>
              <a:t>Succession Management:  The “How To” Puzzle—Solved!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173" y="2693176"/>
            <a:ext cx="1734065" cy="1734065"/>
          </a:xfrm>
          <a:prstGeom prst="rect">
            <a:avLst/>
          </a:prstGeom>
        </p:spPr>
      </p:pic>
    </p:spTree>
    <p:extLst>
      <p:ext uri="{BB962C8B-B14F-4D97-AF65-F5344CB8AC3E}">
        <p14:creationId xmlns:p14="http://schemas.microsoft.com/office/powerpoint/2010/main" val="3431498529"/>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orate Template Final BJS 011817 - BLUE" id="{52CB9C8A-8E86-A749-B799-3ED8390E9ADB}" vid="{740EE541-04E3-D141-9345-E4020FC43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DART Corporate PowerPoint 011917 - BLUE</Template>
  <TotalTime>108</TotalTime>
  <Words>768</Words>
  <Application>Microsoft Office PowerPoint</Application>
  <PresentationFormat>On-screen Show (4:3)</PresentationFormat>
  <Paragraphs>141</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Franklin Gothic Demi</vt:lpstr>
      <vt:lpstr>Garamond</vt:lpstr>
      <vt:lpstr>Univers</vt:lpstr>
      <vt:lpstr>Wingdings</vt:lpstr>
      <vt:lpstr>DARTPresentationTemplate final with photos compressed (3)</vt:lpstr>
      <vt:lpstr>Succession DART and Supervisory DART</vt:lpstr>
      <vt:lpstr>Career Development Programs  At DART</vt:lpstr>
      <vt:lpstr>PowerPoint Presentation</vt:lpstr>
      <vt:lpstr>Talent Dependency Addiction Cycle</vt:lpstr>
      <vt:lpstr>Talent Benchstrength Objectives</vt:lpstr>
      <vt:lpstr>Succession Talent Strategies</vt:lpstr>
      <vt:lpstr>Effective Succession Planning</vt:lpstr>
      <vt:lpstr>Overview of Succession DART</vt:lpstr>
      <vt:lpstr>Succession Planning Consultant</vt:lpstr>
      <vt:lpstr>Steering Committee Purpose Statement</vt:lpstr>
      <vt:lpstr>Eligibility/Selection Criteria</vt:lpstr>
      <vt:lpstr>Overview of Succession DART Candidates</vt:lpstr>
      <vt:lpstr>PowerPoint Presentation</vt:lpstr>
      <vt:lpstr>Supervisory DART</vt:lpstr>
      <vt:lpstr>Supervisory DART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Lyle Miller</dc:creator>
  <cp:lastModifiedBy>Erik Wolf</cp:lastModifiedBy>
  <cp:revision>17</cp:revision>
  <cp:lastPrinted>2017-06-19T17:52:56Z</cp:lastPrinted>
  <dcterms:created xsi:type="dcterms:W3CDTF">2017-02-06T19:58:43Z</dcterms:created>
  <dcterms:modified xsi:type="dcterms:W3CDTF">2017-06-19T19:42:33Z</dcterms:modified>
</cp:coreProperties>
</file>