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77" r:id="rId4"/>
    <p:sldId id="259" r:id="rId5"/>
    <p:sldId id="282" r:id="rId6"/>
    <p:sldId id="260" r:id="rId7"/>
    <p:sldId id="264" r:id="rId8"/>
    <p:sldId id="265" r:id="rId9"/>
    <p:sldId id="261" r:id="rId10"/>
    <p:sldId id="262" r:id="rId11"/>
    <p:sldId id="278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20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6/20/2017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845E40-52FE-4768-808F-AAE4D7806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83464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6/20/2017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00787-F1AD-40D5-9553-D0CC6A4F8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09950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6/20/2017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D4D5B-23F1-BD40-BD6C-833411D6B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753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6/20/2017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D4D5B-23F1-BD40-BD6C-833411D6B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828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6/20/2017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D4D5B-23F1-BD40-BD6C-833411D6B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233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6/20/2017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D4D5B-23F1-BD40-BD6C-833411D6B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974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6/20/2017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D4D5B-23F1-BD40-BD6C-833411D6B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360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6/20/2017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D4D5B-23F1-BD40-BD6C-833411D6B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29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6/20/2017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D4D5B-23F1-BD40-BD6C-833411D6B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062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6/20/2017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D4D5B-23F1-BD40-BD6C-833411D6B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210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6/20/2017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D4D5B-23F1-BD40-BD6C-833411D6B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60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6/20/2017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D4D5B-23F1-BD40-BD6C-833411D6B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748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6/20/2017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D4D5B-23F1-BD40-BD6C-833411D6B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887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6/20/2017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D4D5B-23F1-BD40-BD6C-833411D6B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634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X Program PPT bckgr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257452" y="845598"/>
            <a:ext cx="8629096" cy="1828800"/>
          </a:xfrm>
        </p:spPr>
        <p:txBody>
          <a:bodyPr>
            <a:normAutofit/>
          </a:bodyPr>
          <a:lstStyle/>
          <a:p>
            <a:r>
              <a:rPr lang="en-US" dirty="0"/>
              <a:t>DART Procurement</a:t>
            </a:r>
            <a:br>
              <a:rPr lang="en-US" dirty="0"/>
            </a:br>
            <a:r>
              <a:rPr lang="en-US" dirty="0"/>
              <a:t>MAX Program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257452" y="3103116"/>
            <a:ext cx="8629096" cy="1752600"/>
          </a:xfrm>
        </p:spPr>
        <p:txBody>
          <a:bodyPr>
            <a:normAutofit/>
          </a:bodyPr>
          <a:lstStyle/>
          <a:p>
            <a:r>
              <a:rPr lang="en-US" dirty="0"/>
              <a:t>Adam Nicholas</a:t>
            </a:r>
          </a:p>
          <a:p>
            <a:r>
              <a:rPr lang="en-US" dirty="0"/>
              <a:t>Assistant Vice President, Procurement</a:t>
            </a:r>
          </a:p>
          <a:p>
            <a:r>
              <a:rPr lang="en-US" dirty="0"/>
              <a:t>June 20, 2017</a:t>
            </a:r>
          </a:p>
        </p:txBody>
      </p:sp>
    </p:spTree>
    <p:extLst>
      <p:ext uri="{BB962C8B-B14F-4D97-AF65-F5344CB8AC3E}">
        <p14:creationId xmlns:p14="http://schemas.microsoft.com/office/powerpoint/2010/main" val="17975393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X Program PPT bckgrnd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/>
              <a:t>DART Procurement Goals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85274" y="1143000"/>
            <a:ext cx="8229600" cy="4525963"/>
          </a:xfrm>
        </p:spPr>
        <p:txBody>
          <a:bodyPr>
            <a:noAutofit/>
          </a:bodyPr>
          <a:lstStyle/>
          <a:p>
            <a:r>
              <a:rPr lang="en-US" sz="2800" dirty="0"/>
              <a:t>Ahead of schedule and under budget</a:t>
            </a:r>
          </a:p>
          <a:p>
            <a:r>
              <a:rPr lang="en-US" sz="2800" dirty="0"/>
              <a:t>Implement SCM processes</a:t>
            </a:r>
          </a:p>
          <a:p>
            <a:pPr lvl="1"/>
            <a:r>
              <a:rPr lang="en-US" sz="2400" dirty="0"/>
              <a:t>Move spend to contracts &amp; reduce transactions</a:t>
            </a:r>
          </a:p>
          <a:p>
            <a:pPr lvl="1"/>
            <a:r>
              <a:rPr lang="en-US" sz="2400" dirty="0"/>
              <a:t>Spend analytics</a:t>
            </a:r>
          </a:p>
          <a:p>
            <a:r>
              <a:rPr lang="en-US" sz="2800" dirty="0"/>
              <a:t>Continuous improvement/reduce processing time</a:t>
            </a:r>
          </a:p>
          <a:p>
            <a:r>
              <a:rPr lang="en-US" sz="2800" dirty="0"/>
              <a:t>5 Star Customer Service</a:t>
            </a:r>
          </a:p>
          <a:p>
            <a:r>
              <a:rPr lang="en-US" sz="2800" dirty="0"/>
              <a:t>Supplier performance measurement system</a:t>
            </a:r>
          </a:p>
          <a:p>
            <a:r>
              <a:rPr lang="en-US" sz="2800" dirty="0"/>
              <a:t>Enhance dashboard and measures</a:t>
            </a:r>
          </a:p>
          <a:p>
            <a:r>
              <a:rPr lang="en-US" sz="2800" dirty="0"/>
              <a:t>Employee development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/>
              <a:t>6/20/2017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49909F92-5A54-457E-AEFA-2044DBE324A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9891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X Program PPT bckgrnd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53313"/>
            <a:ext cx="8229600" cy="1143000"/>
          </a:xfrm>
        </p:spPr>
        <p:txBody>
          <a:bodyPr/>
          <a:lstStyle/>
          <a:p>
            <a:r>
              <a:rPr lang="en-US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3649898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X Program PPT bckgrnd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30379"/>
          </a:xfrm>
        </p:spPr>
        <p:txBody>
          <a:bodyPr/>
          <a:lstStyle/>
          <a:p>
            <a:r>
              <a:rPr lang="en-US" dirty="0"/>
              <a:t>American Revolution and Civil War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66844"/>
            <a:ext cx="8229600" cy="4525963"/>
          </a:xfrm>
        </p:spPr>
        <p:txBody>
          <a:bodyPr/>
          <a:lstStyle/>
          <a:p>
            <a:r>
              <a:rPr lang="en-US" dirty="0"/>
              <a:t>Commissary general (.5%) and Commissioned Purchasing Agents (2%)</a:t>
            </a:r>
          </a:p>
          <a:p>
            <a:r>
              <a:rPr lang="en-US" dirty="0"/>
              <a:t>Sellers Market – Competition between Feds, States and British (Brits had the gold)</a:t>
            </a:r>
          </a:p>
          <a:p>
            <a:r>
              <a:rPr lang="en-US" dirty="0"/>
              <a:t>Excessive Profits and Fraud</a:t>
            </a:r>
          </a:p>
          <a:p>
            <a:r>
              <a:rPr lang="en-US" dirty="0"/>
              <a:t>Spoiled food, shoddy uniforms, defective weapons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/>
              <a:t>6/20/2017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49909F92-5A54-457E-AEFA-2044DBE324A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8" name="Picture 5" descr="MCj0149513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4944863"/>
            <a:ext cx="2486025" cy="1411488"/>
          </a:xfrm>
          <a:prstGeom prst="rect">
            <a:avLst/>
          </a:prstGeom>
          <a:noFill/>
        </p:spPr>
      </p:pic>
      <p:pic>
        <p:nvPicPr>
          <p:cNvPr id="9" name="Picture 8" descr="MCj0149846000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86600" y="4641850"/>
            <a:ext cx="1819275" cy="13594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26504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X Program PPT bckgrnd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3631" y="380282"/>
            <a:ext cx="86557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American Civil War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66330" y="1429305"/>
            <a:ext cx="8593029" cy="461638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Patronage and cronyism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Chaos and corruption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Lame horses and leaky boats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“Shoddy” uniforms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Dangerous weapons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Union Army – 17,000 to 500,000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6/20/2017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D4D5B-23F1-BD40-BD6C-833411D6B2C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628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X Program PPT bckgrnd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45663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General Montgomery Meigs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Lincoln - Quartermaster General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Tirelessly fought fraud and corruption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Efficient logistical system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Innovative solutions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Beginning of modern business management in government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Built hospitals and buried the dead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6/20/2017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D4D5B-23F1-BD40-BD6C-833411D6B2C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661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X Program PPT bckgrnd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578054" y="1174750"/>
            <a:ext cx="6648450" cy="5181600"/>
            <a:chOff x="666750" y="1676400"/>
            <a:chExt cx="6648450" cy="5181600"/>
          </a:xfrm>
        </p:grpSpPr>
        <p:sp>
          <p:nvSpPr>
            <p:cNvPr id="5" name="Rounded Rectangle 5"/>
            <p:cNvSpPr/>
            <p:nvPr/>
          </p:nvSpPr>
          <p:spPr>
            <a:xfrm>
              <a:off x="3124200" y="3048000"/>
              <a:ext cx="2819400" cy="10668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</a:rPr>
                <a:t>DART</a:t>
              </a:r>
            </a:p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</a:rPr>
                <a:t>Procurement Regulations (DPR)</a:t>
              </a:r>
            </a:p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</a:rPr>
                <a:t>345 Pages</a:t>
              </a:r>
            </a:p>
          </p:txBody>
        </p:sp>
        <p:sp>
          <p:nvSpPr>
            <p:cNvPr id="6" name="Down Arrow 8"/>
            <p:cNvSpPr/>
            <p:nvPr/>
          </p:nvSpPr>
          <p:spPr>
            <a:xfrm>
              <a:off x="3505200" y="1676400"/>
              <a:ext cx="2057400" cy="990600"/>
            </a:xfrm>
            <a:prstGeom prst="downArrow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100" dirty="0"/>
                <a:t>Texas</a:t>
              </a:r>
            </a:p>
            <a:p>
              <a:pPr algn="ctr">
                <a:defRPr/>
              </a:pPr>
              <a:r>
                <a:rPr lang="en-US" sz="1100" dirty="0"/>
                <a:t>Transportation Code</a:t>
              </a:r>
            </a:p>
          </p:txBody>
        </p:sp>
        <p:sp>
          <p:nvSpPr>
            <p:cNvPr id="7" name="Down Arrow 9"/>
            <p:cNvSpPr/>
            <p:nvPr/>
          </p:nvSpPr>
          <p:spPr>
            <a:xfrm rot="3206414">
              <a:off x="5483225" y="2574925"/>
              <a:ext cx="2057400" cy="990600"/>
            </a:xfrm>
            <a:prstGeom prst="downArrow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/>
                <a:t>Board</a:t>
              </a:r>
            </a:p>
            <a:p>
              <a:pPr algn="ctr">
                <a:defRPr/>
              </a:pPr>
              <a:r>
                <a:rPr lang="en-US" sz="1200" dirty="0"/>
                <a:t>Policies and</a:t>
              </a:r>
              <a:r>
                <a:rPr lang="en-US" sz="1100" dirty="0"/>
                <a:t>  </a:t>
              </a:r>
              <a:r>
                <a:rPr lang="en-US" sz="1200" dirty="0"/>
                <a:t>Resolutions</a:t>
              </a:r>
            </a:p>
          </p:txBody>
        </p:sp>
        <p:sp>
          <p:nvSpPr>
            <p:cNvPr id="8" name="Down Arrow 10"/>
            <p:cNvSpPr/>
            <p:nvPr/>
          </p:nvSpPr>
          <p:spPr>
            <a:xfrm rot="19165025">
              <a:off x="1522413" y="2455863"/>
              <a:ext cx="2057400" cy="990600"/>
            </a:xfrm>
            <a:prstGeom prst="downArrow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/>
                <a:t>FTA Circ.</a:t>
              </a:r>
            </a:p>
            <a:p>
              <a:pPr algn="ctr">
                <a:defRPr/>
              </a:pPr>
              <a:r>
                <a:rPr lang="en-US" sz="1400" dirty="0"/>
                <a:t>4220.1F</a:t>
              </a:r>
            </a:p>
            <a:p>
              <a:pPr algn="ctr">
                <a:defRPr/>
              </a:pPr>
              <a:r>
                <a:rPr lang="en-US" sz="1400" dirty="0"/>
                <a:t>155 Pages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 rot="5400000">
              <a:off x="2895600" y="4191000"/>
              <a:ext cx="228600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rot="5400000">
              <a:off x="4306888" y="4305300"/>
              <a:ext cx="22701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5943600" y="4192588"/>
              <a:ext cx="228600" cy="22701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ound Diagonal Corner Rectangle 25"/>
            <p:cNvSpPr/>
            <p:nvPr/>
          </p:nvSpPr>
          <p:spPr>
            <a:xfrm>
              <a:off x="2209800" y="4573588"/>
              <a:ext cx="1295400" cy="455612"/>
            </a:xfrm>
            <a:prstGeom prst="round2DiagRect">
              <a:avLst/>
            </a:prstGeom>
            <a:gradFill flip="none" rotWithShape="1">
              <a:gsLst>
                <a:gs pos="0">
                  <a:srgbClr val="FFFF00"/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2700000" scaled="1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</a:rPr>
                <a:t>7 PROs</a:t>
              </a:r>
            </a:p>
          </p:txBody>
        </p:sp>
        <p:sp>
          <p:nvSpPr>
            <p:cNvPr id="13" name="Round Diagonal Corner Rectangle 27"/>
            <p:cNvSpPr/>
            <p:nvPr/>
          </p:nvSpPr>
          <p:spPr>
            <a:xfrm>
              <a:off x="3810000" y="4573588"/>
              <a:ext cx="1295400" cy="455612"/>
            </a:xfrm>
            <a:prstGeom prst="round2DiagRect">
              <a:avLst/>
            </a:prstGeom>
            <a:gradFill flip="none" rotWithShape="1">
              <a:gsLst>
                <a:gs pos="0">
                  <a:srgbClr val="FFFF00"/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2700000" scaled="1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</a:rPr>
                <a:t>38 CAPs</a:t>
              </a:r>
            </a:p>
          </p:txBody>
        </p:sp>
        <p:sp>
          <p:nvSpPr>
            <p:cNvPr id="14" name="Round Diagonal Corner Rectangle 29"/>
            <p:cNvSpPr/>
            <p:nvPr/>
          </p:nvSpPr>
          <p:spPr>
            <a:xfrm>
              <a:off x="5500688" y="4573588"/>
              <a:ext cx="1295400" cy="455612"/>
            </a:xfrm>
            <a:prstGeom prst="round2DiagRect">
              <a:avLst/>
            </a:prstGeom>
            <a:gradFill flip="none" rotWithShape="1">
              <a:gsLst>
                <a:gs pos="0">
                  <a:srgbClr val="FFFF00"/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2700000" scaled="1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50" b="1" dirty="0">
                  <a:solidFill>
                    <a:schemeClr val="tx1"/>
                  </a:solidFill>
                </a:rPr>
                <a:t>Internal</a:t>
              </a:r>
            </a:p>
            <a:p>
              <a:pPr algn="ctr">
                <a:defRPr/>
              </a:pPr>
              <a:r>
                <a:rPr lang="en-US" sz="1050" b="1" dirty="0">
                  <a:solidFill>
                    <a:schemeClr val="tx1"/>
                  </a:solidFill>
                </a:rPr>
                <a:t>Procedures &amp;</a:t>
              </a:r>
            </a:p>
            <a:p>
              <a:pPr algn="ctr">
                <a:defRPr/>
              </a:pPr>
              <a:r>
                <a:rPr lang="en-US" sz="1050" b="1" dirty="0">
                  <a:solidFill>
                    <a:schemeClr val="tx1"/>
                  </a:solidFill>
                </a:rPr>
                <a:t>Directives</a:t>
              </a:r>
            </a:p>
          </p:txBody>
        </p:sp>
        <p:sp>
          <p:nvSpPr>
            <p:cNvPr id="15" name="Notched Right Arrow 31"/>
            <p:cNvSpPr/>
            <p:nvPr/>
          </p:nvSpPr>
          <p:spPr>
            <a:xfrm rot="5400000">
              <a:off x="4145757" y="3002756"/>
              <a:ext cx="609600" cy="4967287"/>
            </a:xfrm>
            <a:prstGeom prst="notchedRightArrow">
              <a:avLst/>
            </a:prstGeom>
            <a:gradFill flip="none" rotWithShape="1">
              <a:gsLst>
                <a:gs pos="0">
                  <a:schemeClr val="accent2">
                    <a:lumMod val="40000"/>
                    <a:lumOff val="6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5400000" scaled="1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pic>
          <p:nvPicPr>
            <p:cNvPr id="16" name="Picture 6" descr="C:\Users\phudgins\Desktop\sad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14800" y="5881688"/>
              <a:ext cx="627063" cy="976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" name="Arc 16"/>
            <p:cNvSpPr/>
            <p:nvPr/>
          </p:nvSpPr>
          <p:spPr>
            <a:xfrm rot="19856921">
              <a:off x="4375150" y="6100763"/>
              <a:ext cx="268288" cy="87312"/>
            </a:xfrm>
            <a:prstGeom prst="arc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8" name="TextBox 39"/>
            <p:cNvSpPr txBox="1">
              <a:spLocks noChangeArrowheads="1"/>
            </p:cNvSpPr>
            <p:nvPr/>
          </p:nvSpPr>
          <p:spPr bwMode="auto">
            <a:xfrm>
              <a:off x="4343400" y="5715000"/>
              <a:ext cx="45720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 dirty="0"/>
                <a:t>. .</a:t>
              </a:r>
            </a:p>
          </p:txBody>
        </p:sp>
        <p:sp>
          <p:nvSpPr>
            <p:cNvPr id="19" name="Cloud 18"/>
            <p:cNvSpPr/>
            <p:nvPr/>
          </p:nvSpPr>
          <p:spPr>
            <a:xfrm>
              <a:off x="666750" y="3733800"/>
              <a:ext cx="1752600" cy="839788"/>
            </a:xfrm>
            <a:prstGeom prst="cloud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100" dirty="0">
                  <a:solidFill>
                    <a:schemeClr val="tx1"/>
                  </a:solidFill>
                </a:rPr>
                <a:t>ABA Model Procurement Code</a:t>
              </a:r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 flipV="1">
              <a:off x="2362200" y="3733800"/>
              <a:ext cx="533400" cy="30321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Cloud 20"/>
            <p:cNvSpPr/>
            <p:nvPr/>
          </p:nvSpPr>
          <p:spPr>
            <a:xfrm>
              <a:off x="1524000" y="5715000"/>
              <a:ext cx="1752600" cy="839788"/>
            </a:xfrm>
            <a:prstGeom prst="cloud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chemeClr val="tx1"/>
                  </a:solidFill>
                </a:rPr>
                <a:t>Best Practices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3390900" y="6235700"/>
              <a:ext cx="5715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Cloud 22"/>
            <p:cNvSpPr/>
            <p:nvPr/>
          </p:nvSpPr>
          <p:spPr>
            <a:xfrm>
              <a:off x="5562600" y="5715000"/>
              <a:ext cx="1752600" cy="839788"/>
            </a:xfrm>
            <a:prstGeom prst="cloud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chemeClr val="tx1"/>
                  </a:solidFill>
                </a:rPr>
                <a:t>FAR</a:t>
              </a:r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 rot="10800000" flipV="1">
              <a:off x="4876800" y="6248400"/>
              <a:ext cx="6477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457200" y="298694"/>
            <a:ext cx="8229600" cy="762000"/>
          </a:xfrm>
        </p:spPr>
        <p:txBody>
          <a:bodyPr/>
          <a:lstStyle/>
          <a:p>
            <a:pPr eaLnBrk="1" hangingPunct="1"/>
            <a:r>
              <a:rPr lang="en-US" dirty="0">
                <a:ea typeface="Arial Narrow Bold"/>
                <a:cs typeface="Arial Narrow Bold"/>
              </a:rPr>
              <a:t>Procurement Laws and Regulations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6/20/2017</a:t>
            </a: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D4D5B-23F1-BD40-BD6C-833411D6B2C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166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X Program PPT bckgrnd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/>
              <a:t>Public Procurement Objectives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Ensure public confidence</a:t>
            </a:r>
          </a:p>
          <a:p>
            <a:r>
              <a:rPr lang="en-US" dirty="0"/>
              <a:t>Ensure fair and equitable treatment</a:t>
            </a:r>
          </a:p>
          <a:p>
            <a:r>
              <a:rPr lang="en-US" dirty="0"/>
              <a:t>Foster effective full and open competition</a:t>
            </a:r>
          </a:p>
          <a:p>
            <a:r>
              <a:rPr lang="en-US" dirty="0"/>
              <a:t>Provide increased savings</a:t>
            </a:r>
          </a:p>
          <a:p>
            <a:r>
              <a:rPr lang="en-US" dirty="0"/>
              <a:t>Maximize purchasing power</a:t>
            </a:r>
          </a:p>
          <a:p>
            <a:pPr>
              <a:buFontTx/>
              <a:buChar char="•"/>
            </a:pPr>
            <a:r>
              <a:rPr lang="en-US" dirty="0"/>
              <a:t>Satisfy agency requirements</a:t>
            </a:r>
          </a:p>
          <a:p>
            <a:pPr>
              <a:buFontTx/>
              <a:buChar char="•"/>
            </a:pPr>
            <a:r>
              <a:rPr lang="en-US" dirty="0"/>
              <a:t>Courtesy, impartiality, and integrity</a:t>
            </a:r>
          </a:p>
          <a:p>
            <a:pPr>
              <a:buFontTx/>
              <a:buChar char="•"/>
            </a:pPr>
            <a:r>
              <a:rPr lang="en-US" dirty="0"/>
              <a:t>Strive for efficiency and effectiveness</a:t>
            </a:r>
          </a:p>
          <a:p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/>
              <a:t>6/20/2017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49909F92-5A54-457E-AEFA-2044DBE324A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856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X Program PPT bckgrnd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6/20/2017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sz="quarter" idx="10"/>
          </p:nvPr>
        </p:nvSpPr>
        <p:spPr>
          <a:xfrm>
            <a:off x="602097" y="1296140"/>
            <a:ext cx="7939807" cy="4829452"/>
          </a:xfr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143 contracts awarded - $503 million</a:t>
            </a:r>
          </a:p>
          <a:p>
            <a:pPr marL="342900" indent="-342900">
              <a:spcBef>
                <a:spcPct val="20000"/>
              </a:spcBef>
              <a:buFont typeface="Arial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258 blanket purchase orders - $7.5 million</a:t>
            </a:r>
          </a:p>
          <a:p>
            <a:pPr marL="342900" indent="-342900">
              <a:spcBef>
                <a:spcPct val="20000"/>
              </a:spcBef>
              <a:buFont typeface="Arial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3,945 purchase orders - $14.6 million</a:t>
            </a:r>
          </a:p>
          <a:p>
            <a:pPr marL="342900" indent="-342900">
              <a:spcBef>
                <a:spcPct val="20000"/>
              </a:spcBef>
              <a:buFont typeface="Arial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Credit card transactions - $6.2 million</a:t>
            </a:r>
          </a:p>
          <a:p>
            <a:pPr marL="342900" indent="-342900">
              <a:spcBef>
                <a:spcPct val="20000"/>
              </a:spcBef>
              <a:buFont typeface="Arial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417 credit card users</a:t>
            </a:r>
          </a:p>
          <a:p>
            <a:pPr marL="342900" indent="-342900">
              <a:spcBef>
                <a:spcPct val="20000"/>
              </a:spcBef>
              <a:buFont typeface="Arial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423 active contracts - $1.25 Billion</a:t>
            </a:r>
          </a:p>
          <a:p>
            <a:pPr marL="342900" indent="-342900">
              <a:spcBef>
                <a:spcPct val="20000"/>
              </a:spcBef>
              <a:buFont typeface="Arial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32% of DART spend to MWBE’s</a:t>
            </a:r>
          </a:p>
          <a:p>
            <a:pPr marL="342900" indent="-342900">
              <a:spcBef>
                <a:spcPct val="20000"/>
              </a:spcBef>
              <a:buFont typeface="Arial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44% of Contracts awarded to MWBE’s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573922" y="92170"/>
            <a:ext cx="7996157" cy="1325563"/>
          </a:xfrm>
        </p:spPr>
        <p:txBody>
          <a:bodyPr/>
          <a:lstStyle/>
          <a:p>
            <a:r>
              <a:rPr lang="en-US" dirty="0"/>
              <a:t>Annual Spend (FY2016)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D4D5B-23F1-BD40-BD6C-833411D6B2C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078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X Program PPT bckgrnd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/>
              <a:t>What We Buy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33025"/>
          </a:xfrm>
        </p:spPr>
        <p:txBody>
          <a:bodyPr>
            <a:noAutofit/>
          </a:bodyPr>
          <a:lstStyle/>
          <a:p>
            <a:r>
              <a:rPr lang="en-US" sz="2800" dirty="0"/>
              <a:t>Buses, locomotives, LRV’s and streetcars</a:t>
            </a:r>
          </a:p>
          <a:p>
            <a:r>
              <a:rPr lang="en-US" sz="2800" dirty="0"/>
              <a:t>Employee Benefits and Services (insurance, uniforms)</a:t>
            </a:r>
          </a:p>
          <a:p>
            <a:r>
              <a:rPr lang="en-US" sz="2800" dirty="0"/>
              <a:t>Building &amp; property services (maintenance, cleaning, lawn services)</a:t>
            </a:r>
          </a:p>
          <a:p>
            <a:r>
              <a:rPr lang="en-US" sz="2800" dirty="0"/>
              <a:t>Maintenance parts and supplies</a:t>
            </a:r>
          </a:p>
          <a:p>
            <a:r>
              <a:rPr lang="en-US" sz="2800" dirty="0"/>
              <a:t>Support Services (marketing, planning)</a:t>
            </a:r>
          </a:p>
          <a:p>
            <a:r>
              <a:rPr lang="en-US" sz="2800" dirty="0"/>
              <a:t>Construction and design services</a:t>
            </a:r>
          </a:p>
          <a:p>
            <a:r>
              <a:rPr lang="en-US" sz="2800" dirty="0"/>
              <a:t>Information technology</a:t>
            </a:r>
          </a:p>
          <a:p>
            <a:r>
              <a:rPr lang="en-US" sz="2800" dirty="0"/>
              <a:t>Utilities and fuel</a:t>
            </a:r>
          </a:p>
          <a:p>
            <a:endParaRPr lang="en-US" sz="2800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49909F92-5A54-457E-AEFA-2044DBE324A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/>
              <a:t>6/20/2017</a:t>
            </a:r>
          </a:p>
        </p:txBody>
      </p:sp>
    </p:spTree>
    <p:extLst>
      <p:ext uri="{BB962C8B-B14F-4D97-AF65-F5344CB8AC3E}">
        <p14:creationId xmlns:p14="http://schemas.microsoft.com/office/powerpoint/2010/main" val="3553534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X Program PPT bckgrnd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769398" y="365125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/>
              <a:t>Procurement Methods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38200" y="1752600"/>
            <a:ext cx="7772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69398" y="13716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600" dirty="0">
                <a:solidFill>
                  <a:schemeClr val="tx1"/>
                </a:solidFill>
                <a:latin typeface="+mn-lt"/>
              </a:rPr>
              <a:t>Corporate Card and Small Purchases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600" dirty="0">
                <a:solidFill>
                  <a:schemeClr val="tx1"/>
                </a:solidFill>
                <a:latin typeface="+mn-lt"/>
              </a:rPr>
              <a:t>Competitive Bids and Proposals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600" dirty="0">
                <a:solidFill>
                  <a:schemeClr val="tx1"/>
                </a:solidFill>
                <a:latin typeface="+mn-lt"/>
              </a:rPr>
              <a:t>Cooperative Buys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600" dirty="0">
                <a:solidFill>
                  <a:schemeClr val="tx1"/>
                </a:solidFill>
                <a:latin typeface="+mn-lt"/>
              </a:rPr>
              <a:t>Professional Services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600" dirty="0">
                <a:solidFill>
                  <a:schemeClr val="tx1"/>
                </a:solidFill>
                <a:latin typeface="+mn-lt"/>
              </a:rPr>
              <a:t>Emergency and Sole Source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600" dirty="0">
                <a:solidFill>
                  <a:schemeClr val="tx1"/>
                </a:solidFill>
                <a:latin typeface="+mn-lt"/>
              </a:rPr>
              <a:t>DB, PPP, CMGC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600" dirty="0">
                <a:solidFill>
                  <a:schemeClr val="tx1"/>
                </a:solidFill>
                <a:latin typeface="+mn-lt"/>
              </a:rPr>
              <a:t>Pilot and Demonstration Projects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600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600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49909F92-5A54-457E-AEFA-2044DBE324A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9" name="Date Placeholder 7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/>
              <a:t>6/20/2017</a:t>
            </a:r>
          </a:p>
        </p:txBody>
      </p:sp>
    </p:spTree>
    <p:extLst>
      <p:ext uri="{BB962C8B-B14F-4D97-AF65-F5344CB8AC3E}">
        <p14:creationId xmlns:p14="http://schemas.microsoft.com/office/powerpoint/2010/main" val="15510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</TotalTime>
  <Words>391</Words>
  <Application>Microsoft Office PowerPoint</Application>
  <PresentationFormat>On-screen Show (4:3)</PresentationFormat>
  <Paragraphs>109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Arial Narrow Bold</vt:lpstr>
      <vt:lpstr>Calibri</vt:lpstr>
      <vt:lpstr>Office Theme</vt:lpstr>
      <vt:lpstr>DART Procurement MAX Program</vt:lpstr>
      <vt:lpstr>American Revolution and Civil War</vt:lpstr>
      <vt:lpstr>PowerPoint Presentation</vt:lpstr>
      <vt:lpstr>PowerPoint Presentation</vt:lpstr>
      <vt:lpstr>Procurement Laws and Regulations</vt:lpstr>
      <vt:lpstr>Public Procurement Objectives</vt:lpstr>
      <vt:lpstr>Annual Spend (FY2016)</vt:lpstr>
      <vt:lpstr>What We Buy</vt:lpstr>
      <vt:lpstr>Procurement Methods</vt:lpstr>
      <vt:lpstr>DART Procurement Goals</vt:lpstr>
      <vt:lpstr>Questions</vt:lpstr>
    </vt:vector>
  </TitlesOfParts>
  <Company>DART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</dc:creator>
  <cp:lastModifiedBy>Tasha Lowery</cp:lastModifiedBy>
  <cp:revision>17</cp:revision>
  <dcterms:created xsi:type="dcterms:W3CDTF">2016-05-02T14:52:07Z</dcterms:created>
  <dcterms:modified xsi:type="dcterms:W3CDTF">2017-06-13T19:56:02Z</dcterms:modified>
</cp:coreProperties>
</file>