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331" r:id="rId3"/>
    <p:sldId id="328" r:id="rId4"/>
    <p:sldId id="263" r:id="rId5"/>
    <p:sldId id="298" r:id="rId6"/>
    <p:sldId id="321" r:id="rId7"/>
    <p:sldId id="322" r:id="rId8"/>
    <p:sldId id="323" r:id="rId9"/>
    <p:sldId id="329" r:id="rId10"/>
    <p:sldId id="324" r:id="rId11"/>
    <p:sldId id="325" r:id="rId12"/>
    <p:sldId id="330" r:id="rId13"/>
    <p:sldId id="32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0" autoAdjust="0"/>
    <p:restoredTop sz="94660"/>
  </p:normalViewPr>
  <p:slideViewPr>
    <p:cSldViewPr snapToGrid="0" snapToObjects="1">
      <p:cViewPr varScale="1">
        <p:scale>
          <a:sx n="109" d="100"/>
          <a:sy n="109" d="100"/>
        </p:scale>
        <p:origin x="1620" y="45"/>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DB82FD-0799-449A-9A73-EB52BFB523D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4F6C9FF-2829-45F2-89ED-94C6BA76F1AB}">
      <dgm:prSet phldrT="[Text]" custT="1"/>
      <dgm:spPr>
        <a:solidFill>
          <a:srgbClr val="3366FF"/>
        </a:solidFill>
      </dgm:spPr>
      <dgm:t>
        <a:bodyPr/>
        <a:lstStyle/>
        <a:p>
          <a:r>
            <a:rPr lang="en-US" sz="2400" dirty="0"/>
            <a:t>Joe Costello</a:t>
          </a:r>
        </a:p>
        <a:p>
          <a:r>
            <a:rPr lang="en-US" sz="2000" dirty="0"/>
            <a:t>SVP</a:t>
          </a:r>
        </a:p>
      </dgm:t>
    </dgm:pt>
    <dgm:pt modelId="{10BB9BE0-3B16-4CE9-A773-36C826091696}" type="parTrans" cxnId="{26FAF816-4C1B-4235-BF63-8BC3CCEB07DA}">
      <dgm:prSet/>
      <dgm:spPr/>
      <dgm:t>
        <a:bodyPr/>
        <a:lstStyle/>
        <a:p>
          <a:endParaRPr lang="en-US"/>
        </a:p>
      </dgm:t>
    </dgm:pt>
    <dgm:pt modelId="{8BE55436-2ED4-494D-89B9-30F00A96B923}" type="sibTrans" cxnId="{26FAF816-4C1B-4235-BF63-8BC3CCEB07DA}">
      <dgm:prSet/>
      <dgm:spPr/>
      <dgm:t>
        <a:bodyPr/>
        <a:lstStyle/>
        <a:p>
          <a:endParaRPr lang="en-US"/>
        </a:p>
      </dgm:t>
    </dgm:pt>
    <dgm:pt modelId="{2DCBD81B-9AA8-46CD-A681-AC0211DB4F5D}" type="asst">
      <dgm:prSet phldrT="[Text]"/>
      <dgm:spPr>
        <a:solidFill>
          <a:srgbClr val="0066FF"/>
        </a:solidFill>
      </dgm:spPr>
      <dgm:t>
        <a:bodyPr/>
        <a:lstStyle/>
        <a:p>
          <a:r>
            <a:rPr lang="en-US" dirty="0"/>
            <a:t>Accounting</a:t>
          </a:r>
        </a:p>
      </dgm:t>
    </dgm:pt>
    <dgm:pt modelId="{4D52D9F2-9C24-4634-8D64-B10F20B922BA}" type="parTrans" cxnId="{82F3B316-7A66-40B0-BC13-2F73C41CA591}">
      <dgm:prSet/>
      <dgm:spPr>
        <a:ln>
          <a:solidFill>
            <a:srgbClr val="3366FF"/>
          </a:solidFill>
        </a:ln>
      </dgm:spPr>
      <dgm:t>
        <a:bodyPr/>
        <a:lstStyle/>
        <a:p>
          <a:endParaRPr lang="en-US"/>
        </a:p>
      </dgm:t>
    </dgm:pt>
    <dgm:pt modelId="{622FDEDA-1496-43A1-B854-3921A48A0A26}" type="sibTrans" cxnId="{82F3B316-7A66-40B0-BC13-2F73C41CA591}">
      <dgm:prSet/>
      <dgm:spPr/>
      <dgm:t>
        <a:bodyPr/>
        <a:lstStyle/>
        <a:p>
          <a:endParaRPr lang="en-US"/>
        </a:p>
      </dgm:t>
    </dgm:pt>
    <dgm:pt modelId="{E60D54EC-932C-4779-B023-EB0BC3694309}" type="asst">
      <dgm:prSet phldrT="[Text]"/>
      <dgm:spPr>
        <a:solidFill>
          <a:srgbClr val="0066FF"/>
        </a:solidFill>
      </dgm:spPr>
      <dgm:t>
        <a:bodyPr/>
        <a:lstStyle/>
        <a:p>
          <a:r>
            <a:rPr lang="en-US" dirty="0"/>
            <a:t>Business Planning &amp; Analysis</a:t>
          </a:r>
        </a:p>
      </dgm:t>
    </dgm:pt>
    <dgm:pt modelId="{9077A2B6-F956-4D24-B7C1-A856536176C8}" type="parTrans" cxnId="{D848244C-2972-4DAF-8D57-24F1022255CF}">
      <dgm:prSet/>
      <dgm:spPr>
        <a:ln>
          <a:solidFill>
            <a:srgbClr val="3366FF"/>
          </a:solidFill>
        </a:ln>
      </dgm:spPr>
      <dgm:t>
        <a:bodyPr/>
        <a:lstStyle/>
        <a:p>
          <a:endParaRPr lang="en-US"/>
        </a:p>
      </dgm:t>
    </dgm:pt>
    <dgm:pt modelId="{B7B30A82-BEE3-4815-AC68-44D5D4F676A0}" type="sibTrans" cxnId="{D848244C-2972-4DAF-8D57-24F1022255CF}">
      <dgm:prSet/>
      <dgm:spPr/>
      <dgm:t>
        <a:bodyPr/>
        <a:lstStyle/>
        <a:p>
          <a:endParaRPr lang="en-US"/>
        </a:p>
      </dgm:t>
    </dgm:pt>
    <dgm:pt modelId="{92BCC05A-AA38-4539-9A06-D4C84317EBCB}" type="asst">
      <dgm:prSet phldrT="[Text]"/>
      <dgm:spPr>
        <a:solidFill>
          <a:srgbClr val="0066FF"/>
        </a:solidFill>
      </dgm:spPr>
      <dgm:t>
        <a:bodyPr/>
        <a:lstStyle/>
        <a:p>
          <a:r>
            <a:rPr lang="en-US" dirty="0"/>
            <a:t>Payment Systems &amp; Statistical Reporting</a:t>
          </a:r>
        </a:p>
      </dgm:t>
    </dgm:pt>
    <dgm:pt modelId="{25F9E21B-17D1-4C5E-BE14-3646BCC6A91C}" type="parTrans" cxnId="{D3E47E8F-83F4-4F55-A4DD-312892034D4A}">
      <dgm:prSet/>
      <dgm:spPr>
        <a:ln>
          <a:solidFill>
            <a:srgbClr val="3366FF"/>
          </a:solidFill>
        </a:ln>
      </dgm:spPr>
      <dgm:t>
        <a:bodyPr/>
        <a:lstStyle/>
        <a:p>
          <a:endParaRPr lang="en-US"/>
        </a:p>
      </dgm:t>
    </dgm:pt>
    <dgm:pt modelId="{6EFCFC9A-2BF1-48C0-B3F6-E5EAE8773F98}" type="sibTrans" cxnId="{D3E47E8F-83F4-4F55-A4DD-312892034D4A}">
      <dgm:prSet/>
      <dgm:spPr/>
      <dgm:t>
        <a:bodyPr/>
        <a:lstStyle/>
        <a:p>
          <a:endParaRPr lang="en-US"/>
        </a:p>
      </dgm:t>
    </dgm:pt>
    <dgm:pt modelId="{87EF5B09-E6C2-4FB6-B232-CEF75DA573EE}" type="asst">
      <dgm:prSet phldrT="[Text]"/>
      <dgm:spPr>
        <a:solidFill>
          <a:srgbClr val="0066FF"/>
        </a:solidFill>
      </dgm:spPr>
      <dgm:t>
        <a:bodyPr/>
        <a:lstStyle/>
        <a:p>
          <a:r>
            <a:rPr lang="en-US" dirty="0"/>
            <a:t>Risk Management</a:t>
          </a:r>
        </a:p>
      </dgm:t>
    </dgm:pt>
    <dgm:pt modelId="{D33B9258-4331-4A44-9BA2-DD5028857CDD}" type="parTrans" cxnId="{B25F686C-9B63-4590-962C-5ACEF6680BB4}">
      <dgm:prSet/>
      <dgm:spPr>
        <a:ln>
          <a:solidFill>
            <a:srgbClr val="3366FF"/>
          </a:solidFill>
        </a:ln>
      </dgm:spPr>
      <dgm:t>
        <a:bodyPr/>
        <a:lstStyle/>
        <a:p>
          <a:endParaRPr lang="en-US"/>
        </a:p>
      </dgm:t>
    </dgm:pt>
    <dgm:pt modelId="{EE319939-BA88-4470-A356-459878E9679E}" type="sibTrans" cxnId="{B25F686C-9B63-4590-962C-5ACEF6680BB4}">
      <dgm:prSet/>
      <dgm:spPr/>
      <dgm:t>
        <a:bodyPr/>
        <a:lstStyle/>
        <a:p>
          <a:endParaRPr lang="en-US"/>
        </a:p>
      </dgm:t>
    </dgm:pt>
    <dgm:pt modelId="{22E2C9ED-1D45-4C55-81DE-374BBA621F24}" type="asst">
      <dgm:prSet phldrT="[Text]"/>
      <dgm:spPr>
        <a:solidFill>
          <a:srgbClr val="0066FF"/>
        </a:solidFill>
      </dgm:spPr>
      <dgm:t>
        <a:bodyPr/>
        <a:lstStyle/>
        <a:p>
          <a:r>
            <a:rPr lang="en-US" dirty="0"/>
            <a:t>Treasury</a:t>
          </a:r>
        </a:p>
      </dgm:t>
    </dgm:pt>
    <dgm:pt modelId="{D4C02CFE-8D72-4F01-915A-56592AA12DE5}" type="parTrans" cxnId="{43A13BC0-687C-4889-95E7-32F50CF7AC56}">
      <dgm:prSet/>
      <dgm:spPr>
        <a:ln>
          <a:solidFill>
            <a:srgbClr val="3366FF"/>
          </a:solidFill>
        </a:ln>
      </dgm:spPr>
      <dgm:t>
        <a:bodyPr/>
        <a:lstStyle/>
        <a:p>
          <a:endParaRPr lang="en-US"/>
        </a:p>
      </dgm:t>
    </dgm:pt>
    <dgm:pt modelId="{FBB61F71-A8B9-49B1-B80B-AAD8A9CDD5AC}" type="sibTrans" cxnId="{43A13BC0-687C-4889-95E7-32F50CF7AC56}">
      <dgm:prSet/>
      <dgm:spPr/>
      <dgm:t>
        <a:bodyPr/>
        <a:lstStyle/>
        <a:p>
          <a:endParaRPr lang="en-US"/>
        </a:p>
      </dgm:t>
    </dgm:pt>
    <dgm:pt modelId="{2A02DE77-14B9-42AF-B320-FB17954DD15A}" type="pres">
      <dgm:prSet presAssocID="{60DB82FD-0799-449A-9A73-EB52BFB523DA}" presName="diagram" presStyleCnt="0">
        <dgm:presLayoutVars>
          <dgm:chPref val="1"/>
          <dgm:dir/>
          <dgm:animOne val="branch"/>
          <dgm:animLvl val="lvl"/>
          <dgm:resizeHandles val="exact"/>
        </dgm:presLayoutVars>
      </dgm:prSet>
      <dgm:spPr/>
    </dgm:pt>
    <dgm:pt modelId="{11ED0297-6678-4B38-95B5-39272F45461A}" type="pres">
      <dgm:prSet presAssocID="{94F6C9FF-2829-45F2-89ED-94C6BA76F1AB}" presName="root1" presStyleCnt="0"/>
      <dgm:spPr/>
    </dgm:pt>
    <dgm:pt modelId="{F429D260-EA0C-4A42-B4EA-833989D351F2}" type="pres">
      <dgm:prSet presAssocID="{94F6C9FF-2829-45F2-89ED-94C6BA76F1AB}" presName="LevelOneTextNode" presStyleLbl="node0" presStyleIdx="0" presStyleCnt="1" custScaleX="140988" custScaleY="140989" custLinFactY="-16993" custLinFactNeighborX="-4190" custLinFactNeighborY="-100000">
        <dgm:presLayoutVars>
          <dgm:chPref val="3"/>
        </dgm:presLayoutVars>
      </dgm:prSet>
      <dgm:spPr/>
    </dgm:pt>
    <dgm:pt modelId="{C343DF93-D4F3-4CB8-8A9A-4A6577AE7152}" type="pres">
      <dgm:prSet presAssocID="{94F6C9FF-2829-45F2-89ED-94C6BA76F1AB}" presName="level2hierChild" presStyleCnt="0"/>
      <dgm:spPr/>
    </dgm:pt>
    <dgm:pt modelId="{B4FB1434-5292-4A2F-8244-22D198B6BF82}" type="pres">
      <dgm:prSet presAssocID="{4D52D9F2-9C24-4634-8D64-B10F20B922BA}" presName="conn2-1" presStyleLbl="parChTrans1D2" presStyleIdx="0" presStyleCnt="5"/>
      <dgm:spPr/>
    </dgm:pt>
    <dgm:pt modelId="{4751926C-45A4-4E1D-8CDE-ECF86ACA99EA}" type="pres">
      <dgm:prSet presAssocID="{4D52D9F2-9C24-4634-8D64-B10F20B922BA}" presName="connTx" presStyleLbl="parChTrans1D2" presStyleIdx="0" presStyleCnt="5"/>
      <dgm:spPr/>
    </dgm:pt>
    <dgm:pt modelId="{9AFB327C-E16E-445B-9EA3-629D64A1C1E2}" type="pres">
      <dgm:prSet presAssocID="{2DCBD81B-9AA8-46CD-A681-AC0211DB4F5D}" presName="root2" presStyleCnt="0"/>
      <dgm:spPr/>
    </dgm:pt>
    <dgm:pt modelId="{12577307-A3F8-4BD3-B015-C204DA1DB871}" type="pres">
      <dgm:prSet presAssocID="{2DCBD81B-9AA8-46CD-A681-AC0211DB4F5D}" presName="LevelTwoTextNode" presStyleLbl="asst1" presStyleIdx="0" presStyleCnt="5" custLinFactNeighborX="-1821" custLinFactNeighborY="7138">
        <dgm:presLayoutVars>
          <dgm:chPref val="3"/>
        </dgm:presLayoutVars>
      </dgm:prSet>
      <dgm:spPr/>
    </dgm:pt>
    <dgm:pt modelId="{A8519BE0-18B7-481C-B305-F50264771F68}" type="pres">
      <dgm:prSet presAssocID="{2DCBD81B-9AA8-46CD-A681-AC0211DB4F5D}" presName="level3hierChild" presStyleCnt="0"/>
      <dgm:spPr/>
    </dgm:pt>
    <dgm:pt modelId="{0F00918D-E107-4CCC-A49F-FCB53D962361}" type="pres">
      <dgm:prSet presAssocID="{9077A2B6-F956-4D24-B7C1-A856536176C8}" presName="conn2-1" presStyleLbl="parChTrans1D2" presStyleIdx="1" presStyleCnt="5"/>
      <dgm:spPr/>
    </dgm:pt>
    <dgm:pt modelId="{5F162ECD-A617-45C4-BB89-5467892BE15A}" type="pres">
      <dgm:prSet presAssocID="{9077A2B6-F956-4D24-B7C1-A856536176C8}" presName="connTx" presStyleLbl="parChTrans1D2" presStyleIdx="1" presStyleCnt="5"/>
      <dgm:spPr/>
    </dgm:pt>
    <dgm:pt modelId="{D7500D6F-B616-4C30-AE1D-DEA78F377175}" type="pres">
      <dgm:prSet presAssocID="{E60D54EC-932C-4779-B023-EB0BC3694309}" presName="root2" presStyleCnt="0"/>
      <dgm:spPr/>
    </dgm:pt>
    <dgm:pt modelId="{4F2AAE0E-E4FA-4D2C-97ED-44D9A128E72C}" type="pres">
      <dgm:prSet presAssocID="{E60D54EC-932C-4779-B023-EB0BC3694309}" presName="LevelTwoTextNode" presStyleLbl="asst1" presStyleIdx="1" presStyleCnt="5">
        <dgm:presLayoutVars>
          <dgm:chPref val="3"/>
        </dgm:presLayoutVars>
      </dgm:prSet>
      <dgm:spPr/>
    </dgm:pt>
    <dgm:pt modelId="{B3FF29E0-95A2-499E-9867-A0245B2C4B21}" type="pres">
      <dgm:prSet presAssocID="{E60D54EC-932C-4779-B023-EB0BC3694309}" presName="level3hierChild" presStyleCnt="0"/>
      <dgm:spPr/>
    </dgm:pt>
    <dgm:pt modelId="{A00F50EC-D935-47F3-91EF-CD72B958BBA6}" type="pres">
      <dgm:prSet presAssocID="{25F9E21B-17D1-4C5E-BE14-3646BCC6A91C}" presName="conn2-1" presStyleLbl="parChTrans1D2" presStyleIdx="2" presStyleCnt="5"/>
      <dgm:spPr/>
    </dgm:pt>
    <dgm:pt modelId="{174C88C1-84F4-4996-B09E-41B57A63B42E}" type="pres">
      <dgm:prSet presAssocID="{25F9E21B-17D1-4C5E-BE14-3646BCC6A91C}" presName="connTx" presStyleLbl="parChTrans1D2" presStyleIdx="2" presStyleCnt="5"/>
      <dgm:spPr/>
    </dgm:pt>
    <dgm:pt modelId="{BE2F1484-EB8D-48F3-9015-7821B689EBDC}" type="pres">
      <dgm:prSet presAssocID="{92BCC05A-AA38-4539-9A06-D4C84317EBCB}" presName="root2" presStyleCnt="0"/>
      <dgm:spPr/>
    </dgm:pt>
    <dgm:pt modelId="{98BC1E3C-1971-4606-B5CF-A5D963E74736}" type="pres">
      <dgm:prSet presAssocID="{92BCC05A-AA38-4539-9A06-D4C84317EBCB}" presName="LevelTwoTextNode" presStyleLbl="asst1" presStyleIdx="2" presStyleCnt="5">
        <dgm:presLayoutVars>
          <dgm:chPref val="3"/>
        </dgm:presLayoutVars>
      </dgm:prSet>
      <dgm:spPr/>
    </dgm:pt>
    <dgm:pt modelId="{AF907460-8439-4BC5-8BE6-7E08DF754C93}" type="pres">
      <dgm:prSet presAssocID="{92BCC05A-AA38-4539-9A06-D4C84317EBCB}" presName="level3hierChild" presStyleCnt="0"/>
      <dgm:spPr/>
    </dgm:pt>
    <dgm:pt modelId="{5C42C6E9-F003-4504-9B69-71507078D7A8}" type="pres">
      <dgm:prSet presAssocID="{D33B9258-4331-4A44-9BA2-DD5028857CDD}" presName="conn2-1" presStyleLbl="parChTrans1D2" presStyleIdx="3" presStyleCnt="5"/>
      <dgm:spPr/>
    </dgm:pt>
    <dgm:pt modelId="{F5D06588-27B0-46D7-B523-27DFB31752B9}" type="pres">
      <dgm:prSet presAssocID="{D33B9258-4331-4A44-9BA2-DD5028857CDD}" presName="connTx" presStyleLbl="parChTrans1D2" presStyleIdx="3" presStyleCnt="5"/>
      <dgm:spPr/>
    </dgm:pt>
    <dgm:pt modelId="{15F13E5D-0AE4-46B0-BFD8-E2303F602F92}" type="pres">
      <dgm:prSet presAssocID="{87EF5B09-E6C2-4FB6-B232-CEF75DA573EE}" presName="root2" presStyleCnt="0"/>
      <dgm:spPr/>
    </dgm:pt>
    <dgm:pt modelId="{49128960-5BF4-4D74-8A5F-A9D040C04D72}" type="pres">
      <dgm:prSet presAssocID="{87EF5B09-E6C2-4FB6-B232-CEF75DA573EE}" presName="LevelTwoTextNode" presStyleLbl="asst1" presStyleIdx="3" presStyleCnt="5">
        <dgm:presLayoutVars>
          <dgm:chPref val="3"/>
        </dgm:presLayoutVars>
      </dgm:prSet>
      <dgm:spPr/>
    </dgm:pt>
    <dgm:pt modelId="{62B856D9-291A-46EB-8D0D-8A5463A9CAC4}" type="pres">
      <dgm:prSet presAssocID="{87EF5B09-E6C2-4FB6-B232-CEF75DA573EE}" presName="level3hierChild" presStyleCnt="0"/>
      <dgm:spPr/>
    </dgm:pt>
    <dgm:pt modelId="{1AD2017F-A970-4693-84DA-1698E8DD4C06}" type="pres">
      <dgm:prSet presAssocID="{D4C02CFE-8D72-4F01-915A-56592AA12DE5}" presName="conn2-1" presStyleLbl="parChTrans1D2" presStyleIdx="4" presStyleCnt="5"/>
      <dgm:spPr/>
    </dgm:pt>
    <dgm:pt modelId="{1057820F-55DA-44AD-A1E9-1F8A5A206E64}" type="pres">
      <dgm:prSet presAssocID="{D4C02CFE-8D72-4F01-915A-56592AA12DE5}" presName="connTx" presStyleLbl="parChTrans1D2" presStyleIdx="4" presStyleCnt="5"/>
      <dgm:spPr/>
    </dgm:pt>
    <dgm:pt modelId="{72641BCB-C4A5-408E-8811-45B24B97EF1A}" type="pres">
      <dgm:prSet presAssocID="{22E2C9ED-1D45-4C55-81DE-374BBA621F24}" presName="root2" presStyleCnt="0"/>
      <dgm:spPr/>
    </dgm:pt>
    <dgm:pt modelId="{26A560F5-828E-417E-AAB9-4DD5C6DA2AE1}" type="pres">
      <dgm:prSet presAssocID="{22E2C9ED-1D45-4C55-81DE-374BBA621F24}" presName="LevelTwoTextNode" presStyleLbl="asst1" presStyleIdx="4" presStyleCnt="5">
        <dgm:presLayoutVars>
          <dgm:chPref val="3"/>
        </dgm:presLayoutVars>
      </dgm:prSet>
      <dgm:spPr/>
    </dgm:pt>
    <dgm:pt modelId="{25299BCA-5BB0-4840-BC87-91BB167078F9}" type="pres">
      <dgm:prSet presAssocID="{22E2C9ED-1D45-4C55-81DE-374BBA621F24}" presName="level3hierChild" presStyleCnt="0"/>
      <dgm:spPr/>
    </dgm:pt>
  </dgm:ptLst>
  <dgm:cxnLst>
    <dgm:cxn modelId="{1C97EF00-35E2-483E-9087-B3850BC9A7D7}" type="presOf" srcId="{D4C02CFE-8D72-4F01-915A-56592AA12DE5}" destId="{1AD2017F-A970-4693-84DA-1698E8DD4C06}" srcOrd="0" destOrd="0" presId="urn:microsoft.com/office/officeart/2005/8/layout/hierarchy2"/>
    <dgm:cxn modelId="{D7785A84-5B27-4EF9-9F56-5DCA81589A93}" type="presOf" srcId="{E60D54EC-932C-4779-B023-EB0BC3694309}" destId="{4F2AAE0E-E4FA-4D2C-97ED-44D9A128E72C}" srcOrd="0" destOrd="0" presId="urn:microsoft.com/office/officeart/2005/8/layout/hierarchy2"/>
    <dgm:cxn modelId="{1B0800BE-670B-4A9C-B74D-88A108B29665}" type="presOf" srcId="{D33B9258-4331-4A44-9BA2-DD5028857CDD}" destId="{5C42C6E9-F003-4504-9B69-71507078D7A8}" srcOrd="0" destOrd="0" presId="urn:microsoft.com/office/officeart/2005/8/layout/hierarchy2"/>
    <dgm:cxn modelId="{26FAF816-4C1B-4235-BF63-8BC3CCEB07DA}" srcId="{60DB82FD-0799-449A-9A73-EB52BFB523DA}" destId="{94F6C9FF-2829-45F2-89ED-94C6BA76F1AB}" srcOrd="0" destOrd="0" parTransId="{10BB9BE0-3B16-4CE9-A773-36C826091696}" sibTransId="{8BE55436-2ED4-494D-89B9-30F00A96B923}"/>
    <dgm:cxn modelId="{9AA53868-AEC2-4D99-B740-B43C4B06D133}" type="presOf" srcId="{25F9E21B-17D1-4C5E-BE14-3646BCC6A91C}" destId="{174C88C1-84F4-4996-B09E-41B57A63B42E}" srcOrd="1" destOrd="0" presId="urn:microsoft.com/office/officeart/2005/8/layout/hierarchy2"/>
    <dgm:cxn modelId="{CD877C88-0AE6-460E-A7E9-7F46AEF36A3C}" type="presOf" srcId="{22E2C9ED-1D45-4C55-81DE-374BBA621F24}" destId="{26A560F5-828E-417E-AAB9-4DD5C6DA2AE1}" srcOrd="0" destOrd="0" presId="urn:microsoft.com/office/officeart/2005/8/layout/hierarchy2"/>
    <dgm:cxn modelId="{82F3B316-7A66-40B0-BC13-2F73C41CA591}" srcId="{94F6C9FF-2829-45F2-89ED-94C6BA76F1AB}" destId="{2DCBD81B-9AA8-46CD-A681-AC0211DB4F5D}" srcOrd="0" destOrd="0" parTransId="{4D52D9F2-9C24-4634-8D64-B10F20B922BA}" sibTransId="{622FDEDA-1496-43A1-B854-3921A48A0A26}"/>
    <dgm:cxn modelId="{D154C4A2-9893-44E2-831E-0DF0030D822F}" type="presOf" srcId="{D33B9258-4331-4A44-9BA2-DD5028857CDD}" destId="{F5D06588-27B0-46D7-B523-27DFB31752B9}" srcOrd="1" destOrd="0" presId="urn:microsoft.com/office/officeart/2005/8/layout/hierarchy2"/>
    <dgm:cxn modelId="{D3E47E8F-83F4-4F55-A4DD-312892034D4A}" srcId="{94F6C9FF-2829-45F2-89ED-94C6BA76F1AB}" destId="{92BCC05A-AA38-4539-9A06-D4C84317EBCB}" srcOrd="2" destOrd="0" parTransId="{25F9E21B-17D1-4C5E-BE14-3646BCC6A91C}" sibTransId="{6EFCFC9A-2BF1-48C0-B3F6-E5EAE8773F98}"/>
    <dgm:cxn modelId="{DFBA46CF-7E2C-4F97-8348-BA2A4003909B}" type="presOf" srcId="{87EF5B09-E6C2-4FB6-B232-CEF75DA573EE}" destId="{49128960-5BF4-4D74-8A5F-A9D040C04D72}" srcOrd="0" destOrd="0" presId="urn:microsoft.com/office/officeart/2005/8/layout/hierarchy2"/>
    <dgm:cxn modelId="{261AFB54-AA10-4FD0-9DF2-2AF6EFF0EB79}" type="presOf" srcId="{94F6C9FF-2829-45F2-89ED-94C6BA76F1AB}" destId="{F429D260-EA0C-4A42-B4EA-833989D351F2}" srcOrd="0" destOrd="0" presId="urn:microsoft.com/office/officeart/2005/8/layout/hierarchy2"/>
    <dgm:cxn modelId="{CE000CC7-F005-4544-B6E5-C17C9959FDB6}" type="presOf" srcId="{92BCC05A-AA38-4539-9A06-D4C84317EBCB}" destId="{98BC1E3C-1971-4606-B5CF-A5D963E74736}" srcOrd="0" destOrd="0" presId="urn:microsoft.com/office/officeart/2005/8/layout/hierarchy2"/>
    <dgm:cxn modelId="{D848244C-2972-4DAF-8D57-24F1022255CF}" srcId="{94F6C9FF-2829-45F2-89ED-94C6BA76F1AB}" destId="{E60D54EC-932C-4779-B023-EB0BC3694309}" srcOrd="1" destOrd="0" parTransId="{9077A2B6-F956-4D24-B7C1-A856536176C8}" sibTransId="{B7B30A82-BEE3-4815-AC68-44D5D4F676A0}"/>
    <dgm:cxn modelId="{1F8859AB-8F1B-47DD-876B-70FA8802C343}" type="presOf" srcId="{4D52D9F2-9C24-4634-8D64-B10F20B922BA}" destId="{4751926C-45A4-4E1D-8CDE-ECF86ACA99EA}" srcOrd="1" destOrd="0" presId="urn:microsoft.com/office/officeart/2005/8/layout/hierarchy2"/>
    <dgm:cxn modelId="{2C7A2CC9-634B-4B6F-B1B6-82612DA701EF}" type="presOf" srcId="{9077A2B6-F956-4D24-B7C1-A856536176C8}" destId="{5F162ECD-A617-45C4-BB89-5467892BE15A}" srcOrd="1" destOrd="0" presId="urn:microsoft.com/office/officeart/2005/8/layout/hierarchy2"/>
    <dgm:cxn modelId="{F9CD592C-79E0-4793-ADBB-6BF2D67CAA82}" type="presOf" srcId="{60DB82FD-0799-449A-9A73-EB52BFB523DA}" destId="{2A02DE77-14B9-42AF-B320-FB17954DD15A}" srcOrd="0" destOrd="0" presId="urn:microsoft.com/office/officeart/2005/8/layout/hierarchy2"/>
    <dgm:cxn modelId="{4228D8E5-F60F-4A0E-A37B-4A46F1CA48A4}" type="presOf" srcId="{4D52D9F2-9C24-4634-8D64-B10F20B922BA}" destId="{B4FB1434-5292-4A2F-8244-22D198B6BF82}" srcOrd="0" destOrd="0" presId="urn:microsoft.com/office/officeart/2005/8/layout/hierarchy2"/>
    <dgm:cxn modelId="{38F7CAE2-649F-4BF1-BAD9-7B9EB9A3C23B}" type="presOf" srcId="{25F9E21B-17D1-4C5E-BE14-3646BCC6A91C}" destId="{A00F50EC-D935-47F3-91EF-CD72B958BBA6}" srcOrd="0" destOrd="0" presId="urn:microsoft.com/office/officeart/2005/8/layout/hierarchy2"/>
    <dgm:cxn modelId="{A946801B-F81A-4E2C-8662-BA02A5B88691}" type="presOf" srcId="{9077A2B6-F956-4D24-B7C1-A856536176C8}" destId="{0F00918D-E107-4CCC-A49F-FCB53D962361}" srcOrd="0" destOrd="0" presId="urn:microsoft.com/office/officeart/2005/8/layout/hierarchy2"/>
    <dgm:cxn modelId="{B25F686C-9B63-4590-962C-5ACEF6680BB4}" srcId="{94F6C9FF-2829-45F2-89ED-94C6BA76F1AB}" destId="{87EF5B09-E6C2-4FB6-B232-CEF75DA573EE}" srcOrd="3" destOrd="0" parTransId="{D33B9258-4331-4A44-9BA2-DD5028857CDD}" sibTransId="{EE319939-BA88-4470-A356-459878E9679E}"/>
    <dgm:cxn modelId="{E2F6A001-2D65-4073-83C4-752445034552}" type="presOf" srcId="{D4C02CFE-8D72-4F01-915A-56592AA12DE5}" destId="{1057820F-55DA-44AD-A1E9-1F8A5A206E64}" srcOrd="1" destOrd="0" presId="urn:microsoft.com/office/officeart/2005/8/layout/hierarchy2"/>
    <dgm:cxn modelId="{43A13BC0-687C-4889-95E7-32F50CF7AC56}" srcId="{94F6C9FF-2829-45F2-89ED-94C6BA76F1AB}" destId="{22E2C9ED-1D45-4C55-81DE-374BBA621F24}" srcOrd="4" destOrd="0" parTransId="{D4C02CFE-8D72-4F01-915A-56592AA12DE5}" sibTransId="{FBB61F71-A8B9-49B1-B80B-AAD8A9CDD5AC}"/>
    <dgm:cxn modelId="{AD11D65E-A5DD-4E85-B06E-CA6B4A56A403}" type="presOf" srcId="{2DCBD81B-9AA8-46CD-A681-AC0211DB4F5D}" destId="{12577307-A3F8-4BD3-B015-C204DA1DB871}" srcOrd="0" destOrd="0" presId="urn:microsoft.com/office/officeart/2005/8/layout/hierarchy2"/>
    <dgm:cxn modelId="{ECE467AE-D947-4F09-AA8F-05BE449F0682}" type="presParOf" srcId="{2A02DE77-14B9-42AF-B320-FB17954DD15A}" destId="{11ED0297-6678-4B38-95B5-39272F45461A}" srcOrd="0" destOrd="0" presId="urn:microsoft.com/office/officeart/2005/8/layout/hierarchy2"/>
    <dgm:cxn modelId="{E4066A2A-E713-4390-9B74-6E1A727B5F44}" type="presParOf" srcId="{11ED0297-6678-4B38-95B5-39272F45461A}" destId="{F429D260-EA0C-4A42-B4EA-833989D351F2}" srcOrd="0" destOrd="0" presId="urn:microsoft.com/office/officeart/2005/8/layout/hierarchy2"/>
    <dgm:cxn modelId="{BD8C4353-7C76-460A-9F3B-0DFEBF159830}" type="presParOf" srcId="{11ED0297-6678-4B38-95B5-39272F45461A}" destId="{C343DF93-D4F3-4CB8-8A9A-4A6577AE7152}" srcOrd="1" destOrd="0" presId="urn:microsoft.com/office/officeart/2005/8/layout/hierarchy2"/>
    <dgm:cxn modelId="{EB3CA634-CDFB-44E2-A6AB-061E6BDB6749}" type="presParOf" srcId="{C343DF93-D4F3-4CB8-8A9A-4A6577AE7152}" destId="{B4FB1434-5292-4A2F-8244-22D198B6BF82}" srcOrd="0" destOrd="0" presId="urn:microsoft.com/office/officeart/2005/8/layout/hierarchy2"/>
    <dgm:cxn modelId="{35C11ACA-521B-4D6D-928E-7FDB692D5B68}" type="presParOf" srcId="{B4FB1434-5292-4A2F-8244-22D198B6BF82}" destId="{4751926C-45A4-4E1D-8CDE-ECF86ACA99EA}" srcOrd="0" destOrd="0" presId="urn:microsoft.com/office/officeart/2005/8/layout/hierarchy2"/>
    <dgm:cxn modelId="{9CE214ED-46F3-4F18-8C2B-E4F8A8231F8D}" type="presParOf" srcId="{C343DF93-D4F3-4CB8-8A9A-4A6577AE7152}" destId="{9AFB327C-E16E-445B-9EA3-629D64A1C1E2}" srcOrd="1" destOrd="0" presId="urn:microsoft.com/office/officeart/2005/8/layout/hierarchy2"/>
    <dgm:cxn modelId="{C038290E-4876-4222-89E0-1D72292B23DE}" type="presParOf" srcId="{9AFB327C-E16E-445B-9EA3-629D64A1C1E2}" destId="{12577307-A3F8-4BD3-B015-C204DA1DB871}" srcOrd="0" destOrd="0" presId="urn:microsoft.com/office/officeart/2005/8/layout/hierarchy2"/>
    <dgm:cxn modelId="{31324F29-4E7F-4944-B2E9-4CCA9D7279A5}" type="presParOf" srcId="{9AFB327C-E16E-445B-9EA3-629D64A1C1E2}" destId="{A8519BE0-18B7-481C-B305-F50264771F68}" srcOrd="1" destOrd="0" presId="urn:microsoft.com/office/officeart/2005/8/layout/hierarchy2"/>
    <dgm:cxn modelId="{1EED8D09-42F6-4D4F-AA4E-076A15B018C8}" type="presParOf" srcId="{C343DF93-D4F3-4CB8-8A9A-4A6577AE7152}" destId="{0F00918D-E107-4CCC-A49F-FCB53D962361}" srcOrd="2" destOrd="0" presId="urn:microsoft.com/office/officeart/2005/8/layout/hierarchy2"/>
    <dgm:cxn modelId="{3498A52C-24EB-4F21-8620-3F6A26CD61ED}" type="presParOf" srcId="{0F00918D-E107-4CCC-A49F-FCB53D962361}" destId="{5F162ECD-A617-45C4-BB89-5467892BE15A}" srcOrd="0" destOrd="0" presId="urn:microsoft.com/office/officeart/2005/8/layout/hierarchy2"/>
    <dgm:cxn modelId="{84C023E3-18B5-4EC6-BD9F-5AEC1C75C919}" type="presParOf" srcId="{C343DF93-D4F3-4CB8-8A9A-4A6577AE7152}" destId="{D7500D6F-B616-4C30-AE1D-DEA78F377175}" srcOrd="3" destOrd="0" presId="urn:microsoft.com/office/officeart/2005/8/layout/hierarchy2"/>
    <dgm:cxn modelId="{F8C60FDA-FAF8-4790-8935-51F77C6C1A35}" type="presParOf" srcId="{D7500D6F-B616-4C30-AE1D-DEA78F377175}" destId="{4F2AAE0E-E4FA-4D2C-97ED-44D9A128E72C}" srcOrd="0" destOrd="0" presId="urn:microsoft.com/office/officeart/2005/8/layout/hierarchy2"/>
    <dgm:cxn modelId="{95ADE818-4E2C-4FB4-A367-754B9D24B969}" type="presParOf" srcId="{D7500D6F-B616-4C30-AE1D-DEA78F377175}" destId="{B3FF29E0-95A2-499E-9867-A0245B2C4B21}" srcOrd="1" destOrd="0" presId="urn:microsoft.com/office/officeart/2005/8/layout/hierarchy2"/>
    <dgm:cxn modelId="{D395B9B5-C271-4307-9CC8-C4A44ABC032A}" type="presParOf" srcId="{C343DF93-D4F3-4CB8-8A9A-4A6577AE7152}" destId="{A00F50EC-D935-47F3-91EF-CD72B958BBA6}" srcOrd="4" destOrd="0" presId="urn:microsoft.com/office/officeart/2005/8/layout/hierarchy2"/>
    <dgm:cxn modelId="{CEEABEFE-498A-44F2-AFB4-6F5264DC66EA}" type="presParOf" srcId="{A00F50EC-D935-47F3-91EF-CD72B958BBA6}" destId="{174C88C1-84F4-4996-B09E-41B57A63B42E}" srcOrd="0" destOrd="0" presId="urn:microsoft.com/office/officeart/2005/8/layout/hierarchy2"/>
    <dgm:cxn modelId="{B145B504-E0EA-4303-8E87-D865B95F0FDB}" type="presParOf" srcId="{C343DF93-D4F3-4CB8-8A9A-4A6577AE7152}" destId="{BE2F1484-EB8D-48F3-9015-7821B689EBDC}" srcOrd="5" destOrd="0" presId="urn:microsoft.com/office/officeart/2005/8/layout/hierarchy2"/>
    <dgm:cxn modelId="{93AB4621-FF0C-44FF-8A31-D7F3F0EF40FD}" type="presParOf" srcId="{BE2F1484-EB8D-48F3-9015-7821B689EBDC}" destId="{98BC1E3C-1971-4606-B5CF-A5D963E74736}" srcOrd="0" destOrd="0" presId="urn:microsoft.com/office/officeart/2005/8/layout/hierarchy2"/>
    <dgm:cxn modelId="{27E25766-A5EE-446E-B29D-18DCEB9C9157}" type="presParOf" srcId="{BE2F1484-EB8D-48F3-9015-7821B689EBDC}" destId="{AF907460-8439-4BC5-8BE6-7E08DF754C93}" srcOrd="1" destOrd="0" presId="urn:microsoft.com/office/officeart/2005/8/layout/hierarchy2"/>
    <dgm:cxn modelId="{8B680969-05DA-4D1A-A395-23504CFE46D1}" type="presParOf" srcId="{C343DF93-D4F3-4CB8-8A9A-4A6577AE7152}" destId="{5C42C6E9-F003-4504-9B69-71507078D7A8}" srcOrd="6" destOrd="0" presId="urn:microsoft.com/office/officeart/2005/8/layout/hierarchy2"/>
    <dgm:cxn modelId="{41BE09F0-649F-44E6-89ED-315F61F25915}" type="presParOf" srcId="{5C42C6E9-F003-4504-9B69-71507078D7A8}" destId="{F5D06588-27B0-46D7-B523-27DFB31752B9}" srcOrd="0" destOrd="0" presId="urn:microsoft.com/office/officeart/2005/8/layout/hierarchy2"/>
    <dgm:cxn modelId="{B2DEBFB1-9D5B-45C4-BA42-F5CD5A139BBA}" type="presParOf" srcId="{C343DF93-D4F3-4CB8-8A9A-4A6577AE7152}" destId="{15F13E5D-0AE4-46B0-BFD8-E2303F602F92}" srcOrd="7" destOrd="0" presId="urn:microsoft.com/office/officeart/2005/8/layout/hierarchy2"/>
    <dgm:cxn modelId="{126A4DCB-B814-42CE-B42E-A318628FEC39}" type="presParOf" srcId="{15F13E5D-0AE4-46B0-BFD8-E2303F602F92}" destId="{49128960-5BF4-4D74-8A5F-A9D040C04D72}" srcOrd="0" destOrd="0" presId="urn:microsoft.com/office/officeart/2005/8/layout/hierarchy2"/>
    <dgm:cxn modelId="{BC2AE679-ADEB-45D0-B1AF-E503BAC83D2B}" type="presParOf" srcId="{15F13E5D-0AE4-46B0-BFD8-E2303F602F92}" destId="{62B856D9-291A-46EB-8D0D-8A5463A9CAC4}" srcOrd="1" destOrd="0" presId="urn:microsoft.com/office/officeart/2005/8/layout/hierarchy2"/>
    <dgm:cxn modelId="{E6E1641A-4897-41E8-A60F-5B49060F0E67}" type="presParOf" srcId="{C343DF93-D4F3-4CB8-8A9A-4A6577AE7152}" destId="{1AD2017F-A970-4693-84DA-1698E8DD4C06}" srcOrd="8" destOrd="0" presId="urn:microsoft.com/office/officeart/2005/8/layout/hierarchy2"/>
    <dgm:cxn modelId="{E615F63D-7EA2-4CEC-BF80-1DB01751BA5C}" type="presParOf" srcId="{1AD2017F-A970-4693-84DA-1698E8DD4C06}" destId="{1057820F-55DA-44AD-A1E9-1F8A5A206E64}" srcOrd="0" destOrd="0" presId="urn:microsoft.com/office/officeart/2005/8/layout/hierarchy2"/>
    <dgm:cxn modelId="{1FE291A1-6B9E-46C6-B978-48EFD2021ED9}" type="presParOf" srcId="{C343DF93-D4F3-4CB8-8A9A-4A6577AE7152}" destId="{72641BCB-C4A5-408E-8811-45B24B97EF1A}" srcOrd="9" destOrd="0" presId="urn:microsoft.com/office/officeart/2005/8/layout/hierarchy2"/>
    <dgm:cxn modelId="{3B423C1E-9981-4CE2-916A-8C36ADE514A6}" type="presParOf" srcId="{72641BCB-C4A5-408E-8811-45B24B97EF1A}" destId="{26A560F5-828E-417E-AAB9-4DD5C6DA2AE1}" srcOrd="0" destOrd="0" presId="urn:microsoft.com/office/officeart/2005/8/layout/hierarchy2"/>
    <dgm:cxn modelId="{2AF5F9D1-1A1E-48C6-9C54-F75C70D27AD8}" type="presParOf" srcId="{72641BCB-C4A5-408E-8811-45B24B97EF1A}" destId="{25299BCA-5BB0-4840-BC87-91BB167078F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9D260-EA0C-4A42-B4EA-833989D351F2}">
      <dsp:nvSpPr>
        <dsp:cNvPr id="0" name=""/>
        <dsp:cNvSpPr/>
      </dsp:nvSpPr>
      <dsp:spPr>
        <a:xfrm>
          <a:off x="1779758" y="750059"/>
          <a:ext cx="2275392" cy="1137704"/>
        </a:xfrm>
        <a:prstGeom prst="roundRect">
          <a:avLst>
            <a:gd name="adj" fmla="val 10000"/>
          </a:avLst>
        </a:prstGeom>
        <a:solidFill>
          <a:srgbClr val="33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Joe Costello</a:t>
          </a:r>
        </a:p>
        <a:p>
          <a:pPr marL="0" lvl="0" indent="0" algn="ctr" defTabSz="1066800">
            <a:lnSpc>
              <a:spcPct val="90000"/>
            </a:lnSpc>
            <a:spcBef>
              <a:spcPct val="0"/>
            </a:spcBef>
            <a:spcAft>
              <a:spcPct val="35000"/>
            </a:spcAft>
            <a:buNone/>
          </a:pPr>
          <a:r>
            <a:rPr lang="en-US" sz="2000" kern="1200" dirty="0"/>
            <a:t>SVP</a:t>
          </a:r>
        </a:p>
      </dsp:txBody>
      <dsp:txXfrm>
        <a:off x="1813080" y="783381"/>
        <a:ext cx="2208748" cy="1071060"/>
      </dsp:txXfrm>
    </dsp:sp>
    <dsp:sp modelId="{B4FB1434-5292-4A2F-8244-22D198B6BF82}">
      <dsp:nvSpPr>
        <dsp:cNvPr id="0" name=""/>
        <dsp:cNvSpPr/>
      </dsp:nvSpPr>
      <dsp:spPr>
        <a:xfrm rot="18520436">
          <a:off x="3849915" y="875713"/>
          <a:ext cx="1094259" cy="32092"/>
        </a:xfrm>
        <a:custGeom>
          <a:avLst/>
          <a:gdLst/>
          <a:ahLst/>
          <a:cxnLst/>
          <a:rect l="0" t="0" r="0" b="0"/>
          <a:pathLst>
            <a:path>
              <a:moveTo>
                <a:pt x="0" y="16046"/>
              </a:moveTo>
              <a:lnTo>
                <a:pt x="1094259" y="16046"/>
              </a:lnTo>
            </a:path>
          </a:pathLst>
        </a:custGeom>
        <a:noFill/>
        <a:ln w="25400" cap="flat" cmpd="sng" algn="ctr">
          <a:solidFill>
            <a:srgbClr val="3366FF"/>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69688" y="864402"/>
        <a:ext cx="54712" cy="54712"/>
      </dsp:txXfrm>
    </dsp:sp>
    <dsp:sp modelId="{12577307-A3F8-4BD3-B015-C204DA1DB871}">
      <dsp:nvSpPr>
        <dsp:cNvPr id="0" name=""/>
        <dsp:cNvSpPr/>
      </dsp:nvSpPr>
      <dsp:spPr>
        <a:xfrm>
          <a:off x="4738939" y="61134"/>
          <a:ext cx="1613890" cy="806945"/>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Accounting</a:t>
          </a:r>
        </a:p>
      </dsp:txBody>
      <dsp:txXfrm>
        <a:off x="4762574" y="84769"/>
        <a:ext cx="1566620" cy="759675"/>
      </dsp:txXfrm>
    </dsp:sp>
    <dsp:sp modelId="{0F00918D-E107-4CCC-A49F-FCB53D962361}">
      <dsp:nvSpPr>
        <dsp:cNvPr id="0" name=""/>
        <dsp:cNvSpPr/>
      </dsp:nvSpPr>
      <dsp:spPr>
        <a:xfrm rot="77509">
          <a:off x="4055059" y="1310906"/>
          <a:ext cx="713359" cy="32092"/>
        </a:xfrm>
        <a:custGeom>
          <a:avLst/>
          <a:gdLst/>
          <a:ahLst/>
          <a:cxnLst/>
          <a:rect l="0" t="0" r="0" b="0"/>
          <a:pathLst>
            <a:path>
              <a:moveTo>
                <a:pt x="0" y="16046"/>
              </a:moveTo>
              <a:lnTo>
                <a:pt x="713359" y="16046"/>
              </a:lnTo>
            </a:path>
          </a:pathLst>
        </a:custGeom>
        <a:noFill/>
        <a:ln w="25400" cap="flat" cmpd="sng" algn="ctr">
          <a:solidFill>
            <a:srgbClr val="3366FF"/>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93905" y="1309119"/>
        <a:ext cx="35667" cy="35667"/>
      </dsp:txXfrm>
    </dsp:sp>
    <dsp:sp modelId="{4F2AAE0E-E4FA-4D2C-97ED-44D9A128E72C}">
      <dsp:nvSpPr>
        <dsp:cNvPr id="0" name=""/>
        <dsp:cNvSpPr/>
      </dsp:nvSpPr>
      <dsp:spPr>
        <a:xfrm>
          <a:off x="4768328" y="931521"/>
          <a:ext cx="1613890" cy="806945"/>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Business Planning &amp; Analysis</a:t>
          </a:r>
        </a:p>
      </dsp:txBody>
      <dsp:txXfrm>
        <a:off x="4791963" y="955156"/>
        <a:ext cx="1566620" cy="759675"/>
      </dsp:txXfrm>
    </dsp:sp>
    <dsp:sp modelId="{A00F50EC-D935-47F3-91EF-CD72B958BBA6}">
      <dsp:nvSpPr>
        <dsp:cNvPr id="0" name=""/>
        <dsp:cNvSpPr/>
      </dsp:nvSpPr>
      <dsp:spPr>
        <a:xfrm rot="3175891">
          <a:off x="3820154" y="1774900"/>
          <a:ext cx="1183169" cy="32092"/>
        </a:xfrm>
        <a:custGeom>
          <a:avLst/>
          <a:gdLst/>
          <a:ahLst/>
          <a:cxnLst/>
          <a:rect l="0" t="0" r="0" b="0"/>
          <a:pathLst>
            <a:path>
              <a:moveTo>
                <a:pt x="0" y="16046"/>
              </a:moveTo>
              <a:lnTo>
                <a:pt x="1183169" y="16046"/>
              </a:lnTo>
            </a:path>
          </a:pathLst>
        </a:custGeom>
        <a:noFill/>
        <a:ln w="25400" cap="flat" cmpd="sng" algn="ctr">
          <a:solidFill>
            <a:srgbClr val="3366FF"/>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82160" y="1761367"/>
        <a:ext cx="59158" cy="59158"/>
      </dsp:txXfrm>
    </dsp:sp>
    <dsp:sp modelId="{98BC1E3C-1971-4606-B5CF-A5D963E74736}">
      <dsp:nvSpPr>
        <dsp:cNvPr id="0" name=""/>
        <dsp:cNvSpPr/>
      </dsp:nvSpPr>
      <dsp:spPr>
        <a:xfrm>
          <a:off x="4768328" y="1859508"/>
          <a:ext cx="1613890" cy="806945"/>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Payment Systems &amp; Statistical Reporting</a:t>
          </a:r>
        </a:p>
      </dsp:txBody>
      <dsp:txXfrm>
        <a:off x="4791963" y="1883143"/>
        <a:ext cx="1566620" cy="759675"/>
      </dsp:txXfrm>
    </dsp:sp>
    <dsp:sp modelId="{5C42C6E9-F003-4504-9B69-71507078D7A8}">
      <dsp:nvSpPr>
        <dsp:cNvPr id="0" name=""/>
        <dsp:cNvSpPr/>
      </dsp:nvSpPr>
      <dsp:spPr>
        <a:xfrm rot="4148710">
          <a:off x="3410088" y="2238893"/>
          <a:ext cx="2003302" cy="32092"/>
        </a:xfrm>
        <a:custGeom>
          <a:avLst/>
          <a:gdLst/>
          <a:ahLst/>
          <a:cxnLst/>
          <a:rect l="0" t="0" r="0" b="0"/>
          <a:pathLst>
            <a:path>
              <a:moveTo>
                <a:pt x="0" y="16046"/>
              </a:moveTo>
              <a:lnTo>
                <a:pt x="2003302" y="16046"/>
              </a:lnTo>
            </a:path>
          </a:pathLst>
        </a:custGeom>
        <a:noFill/>
        <a:ln w="25400" cap="flat" cmpd="sng" algn="ctr">
          <a:solidFill>
            <a:srgbClr val="3366FF"/>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361657" y="2204857"/>
        <a:ext cx="100165" cy="100165"/>
      </dsp:txXfrm>
    </dsp:sp>
    <dsp:sp modelId="{49128960-5BF4-4D74-8A5F-A9D040C04D72}">
      <dsp:nvSpPr>
        <dsp:cNvPr id="0" name=""/>
        <dsp:cNvSpPr/>
      </dsp:nvSpPr>
      <dsp:spPr>
        <a:xfrm>
          <a:off x="4768328" y="2787495"/>
          <a:ext cx="1613890" cy="806945"/>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Risk Management</a:t>
          </a:r>
        </a:p>
      </dsp:txBody>
      <dsp:txXfrm>
        <a:off x="4791963" y="2811130"/>
        <a:ext cx="1566620" cy="759675"/>
      </dsp:txXfrm>
    </dsp:sp>
    <dsp:sp modelId="{1AD2017F-A970-4693-84DA-1698E8DD4C06}">
      <dsp:nvSpPr>
        <dsp:cNvPr id="0" name=""/>
        <dsp:cNvSpPr/>
      </dsp:nvSpPr>
      <dsp:spPr>
        <a:xfrm rot="4542627">
          <a:off x="2967019" y="2702887"/>
          <a:ext cx="2889440" cy="32092"/>
        </a:xfrm>
        <a:custGeom>
          <a:avLst/>
          <a:gdLst/>
          <a:ahLst/>
          <a:cxnLst/>
          <a:rect l="0" t="0" r="0" b="0"/>
          <a:pathLst>
            <a:path>
              <a:moveTo>
                <a:pt x="0" y="16046"/>
              </a:moveTo>
              <a:lnTo>
                <a:pt x="2889440" y="16046"/>
              </a:lnTo>
            </a:path>
          </a:pathLst>
        </a:custGeom>
        <a:noFill/>
        <a:ln w="25400" cap="flat" cmpd="sng" algn="ctr">
          <a:solidFill>
            <a:srgbClr val="3366FF"/>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339503" y="2646697"/>
        <a:ext cx="144472" cy="144472"/>
      </dsp:txXfrm>
    </dsp:sp>
    <dsp:sp modelId="{26A560F5-828E-417E-AAB9-4DD5C6DA2AE1}">
      <dsp:nvSpPr>
        <dsp:cNvPr id="0" name=""/>
        <dsp:cNvSpPr/>
      </dsp:nvSpPr>
      <dsp:spPr>
        <a:xfrm>
          <a:off x="4768328" y="3715483"/>
          <a:ext cx="1613890" cy="806945"/>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Treasury</a:t>
          </a:r>
        </a:p>
      </dsp:txBody>
      <dsp:txXfrm>
        <a:off x="4791963" y="3739118"/>
        <a:ext cx="1566620" cy="7596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C1816DF-6173-4C72-B799-6BDAE842D063}" type="datetimeFigureOut">
              <a:rPr lang="en-US" smtClean="0"/>
              <a:t>6/14/2017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745BBAB-DAF0-4024-93B4-4CD8C2EA6224}" type="slidenum">
              <a:rPr lang="en-US" smtClean="0"/>
              <a:t>‹#›</a:t>
            </a:fld>
            <a:endParaRPr lang="en-US"/>
          </a:p>
        </p:txBody>
      </p:sp>
    </p:spTree>
    <p:extLst>
      <p:ext uri="{BB962C8B-B14F-4D97-AF65-F5344CB8AC3E}">
        <p14:creationId xmlns:p14="http://schemas.microsoft.com/office/powerpoint/2010/main" val="262717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E9563DC-205A-467C-ACC5-9C33332A2E10}" type="datetimeFigureOut">
              <a:rPr lang="en-US" smtClean="0"/>
              <a:t>6/14/2017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D64501E-690F-4285-8A66-C51204C897FA}" type="slidenum">
              <a:rPr lang="en-US" smtClean="0"/>
              <a:t>‹#›</a:t>
            </a:fld>
            <a:endParaRPr lang="en-US"/>
          </a:p>
        </p:txBody>
      </p:sp>
    </p:spTree>
    <p:extLst>
      <p:ext uri="{BB962C8B-B14F-4D97-AF65-F5344CB8AC3E}">
        <p14:creationId xmlns:p14="http://schemas.microsoft.com/office/powerpoint/2010/main" val="2417983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3371BE-B63F-493E-9EF9-1F0EAB47CC18}" type="datetime1">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35367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ECCBEC-C69E-4D9F-879E-B4245046DDE0}" type="datetime1">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389682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112C9-B019-484D-A167-722A04995E58}" type="datetime1">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154523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F39D7-CE09-444B-8A55-4D792311B94C}" type="datetime1">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48697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2C93AC-06A2-475C-89AE-7633F5062982}" type="datetime1">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194036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3457D7-2D31-4043-8BA1-7D085D5CD28D}" type="datetime1">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216062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A74C14-8172-40EC-89B0-EED8CE1BC06A}" type="datetime1">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258506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C7FCB3-72D0-4DCB-985B-308AB412016C}" type="datetime1">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1085210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4A178-C82C-49D7-8FBD-49120A274DBD}" type="datetime1">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19266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940549-6335-4337-ACC4-61431354806E}" type="datetime1">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225174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230CC0-EAF6-4CE3-B382-E9754C2DE57F}" type="datetime1">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D4D5B-23F1-BD40-BD6C-833411D6B2CA}" type="slidenum">
              <a:rPr lang="en-US" smtClean="0"/>
              <a:t>‹#›</a:t>
            </a:fld>
            <a:endParaRPr lang="en-US"/>
          </a:p>
        </p:txBody>
      </p:sp>
    </p:spTree>
    <p:extLst>
      <p:ext uri="{BB962C8B-B14F-4D97-AF65-F5344CB8AC3E}">
        <p14:creationId xmlns:p14="http://schemas.microsoft.com/office/powerpoint/2010/main" val="212788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229F4-CF54-457C-89A7-808703B8370B}" type="datetime1">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D4D5B-23F1-BD40-BD6C-833411D6B2CA}" type="slidenum">
              <a:rPr lang="en-US" smtClean="0"/>
              <a:t>‹#›</a:t>
            </a:fld>
            <a:endParaRPr lang="en-US"/>
          </a:p>
        </p:txBody>
      </p:sp>
    </p:spTree>
    <p:extLst>
      <p:ext uri="{BB962C8B-B14F-4D97-AF65-F5344CB8AC3E}">
        <p14:creationId xmlns:p14="http://schemas.microsoft.com/office/powerpoint/2010/main" val="281863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ctrTitle"/>
          </p:nvPr>
        </p:nvSpPr>
        <p:spPr/>
        <p:txBody>
          <a:bodyPr>
            <a:normAutofit fontScale="90000"/>
          </a:bodyPr>
          <a:lstStyle/>
          <a:p>
            <a:r>
              <a:rPr lang="en-US" dirty="0"/>
              <a:t>MAX Program</a:t>
            </a:r>
            <a:br>
              <a:rPr lang="en-US" dirty="0"/>
            </a:br>
            <a:r>
              <a:rPr lang="en-US" dirty="0"/>
              <a:t>Finance Department</a:t>
            </a:r>
            <a:br>
              <a:rPr lang="en-US" dirty="0"/>
            </a:br>
            <a:endParaRPr lang="en-US" dirty="0"/>
          </a:p>
        </p:txBody>
      </p:sp>
      <p:sp>
        <p:nvSpPr>
          <p:cNvPr id="6" name="Subtitle 5"/>
          <p:cNvSpPr>
            <a:spLocks noGrp="1"/>
          </p:cNvSpPr>
          <p:nvPr>
            <p:ph type="subTitle" idx="1"/>
          </p:nvPr>
        </p:nvSpPr>
        <p:spPr/>
        <p:txBody>
          <a:bodyPr>
            <a:normAutofit fontScale="85000" lnSpcReduction="20000"/>
          </a:bodyPr>
          <a:lstStyle/>
          <a:p>
            <a:r>
              <a:rPr lang="en-US" dirty="0">
                <a:solidFill>
                  <a:schemeClr val="tx1"/>
                </a:solidFill>
              </a:rPr>
              <a:t>David Leininger</a:t>
            </a:r>
          </a:p>
          <a:p>
            <a:r>
              <a:rPr lang="en-US" dirty="0">
                <a:solidFill>
                  <a:schemeClr val="tx1"/>
                </a:solidFill>
              </a:rPr>
              <a:t>Executive Vice President</a:t>
            </a:r>
          </a:p>
          <a:p>
            <a:r>
              <a:rPr lang="en-US" dirty="0">
                <a:solidFill>
                  <a:schemeClr val="tx1"/>
                </a:solidFill>
              </a:rPr>
              <a:t>Chief Financial Officer</a:t>
            </a:r>
          </a:p>
          <a:p>
            <a:r>
              <a:rPr lang="en-US" dirty="0">
                <a:solidFill>
                  <a:schemeClr val="tx1"/>
                </a:solidFill>
              </a:rPr>
              <a:t>June 19, 2017</a:t>
            </a:r>
          </a:p>
        </p:txBody>
      </p:sp>
    </p:spTree>
    <p:extLst>
      <p:ext uri="{BB962C8B-B14F-4D97-AF65-F5344CB8AC3E}">
        <p14:creationId xmlns:p14="http://schemas.microsoft.com/office/powerpoint/2010/main" val="17975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Financial Standards – Debt </a:t>
            </a:r>
          </a:p>
        </p:txBody>
      </p:sp>
      <p:sp>
        <p:nvSpPr>
          <p:cNvPr id="5" name="Content Placeholder 2"/>
          <p:cNvSpPr>
            <a:spLocks noGrp="1"/>
          </p:cNvSpPr>
          <p:nvPr>
            <p:ph idx="1"/>
          </p:nvPr>
        </p:nvSpPr>
        <p:spPr>
          <a:xfrm>
            <a:off x="414669" y="1417638"/>
            <a:ext cx="8229600" cy="4525963"/>
          </a:xfrm>
        </p:spPr>
        <p:txBody>
          <a:bodyPr>
            <a:normAutofit/>
          </a:bodyPr>
          <a:lstStyle/>
          <a:p>
            <a:pPr marL="260747" lvl="1" indent="-260747">
              <a:spcAft>
                <a:spcPts val="900"/>
              </a:spcAft>
              <a:buFont typeface="Arial" charset="0"/>
              <a:buChar char="•"/>
            </a:pPr>
            <a:r>
              <a:rPr lang="en-US" sz="3200" dirty="0"/>
              <a:t>Limit the level of debt incurred</a:t>
            </a:r>
          </a:p>
          <a:p>
            <a:pPr marL="260747" lvl="1" indent="-260747">
              <a:spcAft>
                <a:spcPts val="900"/>
              </a:spcAft>
              <a:buFont typeface="Arial" charset="0"/>
              <a:buChar char="•"/>
            </a:pPr>
            <a:r>
              <a:rPr lang="en-US" sz="3200" dirty="0"/>
              <a:t>Debt assumptions based on market parameters</a:t>
            </a:r>
          </a:p>
        </p:txBody>
      </p:sp>
      <p:cxnSp>
        <p:nvCxnSpPr>
          <p:cNvPr id="6" name="AutoShape 3"/>
          <p:cNvCxnSpPr>
            <a:cxnSpLocks noChangeShapeType="1"/>
          </p:cNvCxnSpPr>
          <p:nvPr/>
        </p:nvCxnSpPr>
        <p:spPr bwMode="auto">
          <a:xfrm>
            <a:off x="1172532" y="1184016"/>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10</a:t>
            </a:fld>
            <a:endParaRPr lang="en-US"/>
          </a:p>
        </p:txBody>
      </p:sp>
    </p:spTree>
    <p:extLst>
      <p:ext uri="{BB962C8B-B14F-4D97-AF65-F5344CB8AC3E}">
        <p14:creationId xmlns:p14="http://schemas.microsoft.com/office/powerpoint/2010/main" val="3523311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Coverage Ratios</a:t>
            </a:r>
          </a:p>
        </p:txBody>
      </p:sp>
      <p:sp>
        <p:nvSpPr>
          <p:cNvPr id="5" name="Content Placeholder 2"/>
          <p:cNvSpPr>
            <a:spLocks noGrp="1"/>
          </p:cNvSpPr>
          <p:nvPr>
            <p:ph idx="1"/>
          </p:nvPr>
        </p:nvSpPr>
        <p:spPr>
          <a:xfrm>
            <a:off x="414669" y="1417638"/>
            <a:ext cx="8229600" cy="4525963"/>
          </a:xfrm>
        </p:spPr>
        <p:txBody>
          <a:bodyPr>
            <a:normAutofit/>
          </a:bodyPr>
          <a:lstStyle/>
          <a:p>
            <a:pPr marL="260747" lvl="1" indent="-260747">
              <a:spcAft>
                <a:spcPts val="900"/>
              </a:spcAft>
              <a:buFont typeface="Arial" charset="0"/>
              <a:buChar char="•"/>
            </a:pPr>
            <a:r>
              <a:rPr lang="en-US" sz="3200" dirty="0"/>
              <a:t>Financial Standard </a:t>
            </a:r>
            <a:r>
              <a:rPr lang="en-US" sz="3200" dirty="0" err="1"/>
              <a:t>D7</a:t>
            </a:r>
            <a:endParaRPr lang="en-US" sz="3200" dirty="0"/>
          </a:p>
          <a:p>
            <a:pPr marL="660797" lvl="2" indent="-260747">
              <a:spcAft>
                <a:spcPts val="900"/>
              </a:spcAft>
              <a:buFont typeface="Arial" charset="0"/>
              <a:buChar char="•"/>
            </a:pPr>
            <a:r>
              <a:rPr lang="en-US" sz="2800" dirty="0"/>
              <a:t>External Coverage:  Annual sales taxes must exceed current year debt service by 2.0</a:t>
            </a:r>
          </a:p>
          <a:p>
            <a:pPr marL="660797" lvl="2" indent="-260747">
              <a:spcAft>
                <a:spcPts val="900"/>
              </a:spcAft>
              <a:buFont typeface="Arial" charset="0"/>
              <a:buChar char="•"/>
            </a:pPr>
            <a:r>
              <a:rPr lang="en-US" sz="2800" dirty="0"/>
              <a:t>Internal Coverage:  It is a goal that revenues available to pay for operations minus operating expenses must cover current year debt service, meaning a ratio &gt;= 1.0</a:t>
            </a:r>
            <a:r>
              <a:rPr lang="en-US" dirty="0"/>
              <a:t> </a:t>
            </a:r>
          </a:p>
        </p:txBody>
      </p:sp>
      <p:cxnSp>
        <p:nvCxnSpPr>
          <p:cNvPr id="6" name="AutoShape 3"/>
          <p:cNvCxnSpPr>
            <a:cxnSpLocks noChangeShapeType="1"/>
          </p:cNvCxnSpPr>
          <p:nvPr/>
        </p:nvCxnSpPr>
        <p:spPr bwMode="auto">
          <a:xfrm>
            <a:off x="1172532" y="1184016"/>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11</a:t>
            </a:fld>
            <a:endParaRPr lang="en-US"/>
          </a:p>
        </p:txBody>
      </p:sp>
    </p:spTree>
    <p:extLst>
      <p:ext uri="{BB962C8B-B14F-4D97-AF65-F5344CB8AC3E}">
        <p14:creationId xmlns:p14="http://schemas.microsoft.com/office/powerpoint/2010/main" val="219240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Financial Capacity</a:t>
            </a:r>
          </a:p>
        </p:txBody>
      </p:sp>
      <p:cxnSp>
        <p:nvCxnSpPr>
          <p:cNvPr id="6" name="AutoShape 3"/>
          <p:cNvCxnSpPr>
            <a:cxnSpLocks noChangeShapeType="1"/>
          </p:cNvCxnSpPr>
          <p:nvPr/>
        </p:nvCxnSpPr>
        <p:spPr bwMode="auto">
          <a:xfrm>
            <a:off x="1216284" y="1118389"/>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12</a:t>
            </a:fld>
            <a:endParaRPr lang="en-US"/>
          </a:p>
        </p:txBody>
      </p:sp>
      <p:pic>
        <p:nvPicPr>
          <p:cNvPr id="7" name="Picture 6"/>
          <p:cNvPicPr>
            <a:picLocks noChangeAspect="1"/>
          </p:cNvPicPr>
          <p:nvPr/>
        </p:nvPicPr>
        <p:blipFill>
          <a:blip r:embed="rId3"/>
          <a:stretch>
            <a:fillRect/>
          </a:stretch>
        </p:blipFill>
        <p:spPr>
          <a:xfrm>
            <a:off x="1194408" y="1278128"/>
            <a:ext cx="6759560" cy="4778974"/>
          </a:xfrm>
          <a:prstGeom prst="rect">
            <a:avLst/>
          </a:prstGeom>
        </p:spPr>
      </p:pic>
    </p:spTree>
    <p:extLst>
      <p:ext uri="{BB962C8B-B14F-4D97-AF65-F5344CB8AC3E}">
        <p14:creationId xmlns:p14="http://schemas.microsoft.com/office/powerpoint/2010/main" val="327370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2"/>
          </p:nvPr>
        </p:nvSpPr>
        <p:spPr/>
        <p:txBody>
          <a:bodyPr/>
          <a:lstStyle/>
          <a:p>
            <a:fld id="{B5ED4D5B-23F1-BD40-BD6C-833411D6B2CA}" type="slidenum">
              <a:rPr lang="en-US" smtClean="0"/>
              <a:t>13</a:t>
            </a:fld>
            <a:endParaRPr lang="en-US"/>
          </a:p>
        </p:txBody>
      </p:sp>
      <p:pic>
        <p:nvPicPr>
          <p:cNvPr id="8" name="Picture 7"/>
          <p:cNvPicPr>
            <a:picLocks noChangeAspect="1"/>
          </p:cNvPicPr>
          <p:nvPr/>
        </p:nvPicPr>
        <p:blipFill>
          <a:blip r:embed="rId3"/>
          <a:stretch>
            <a:fillRect/>
          </a:stretch>
        </p:blipFill>
        <p:spPr>
          <a:xfrm>
            <a:off x="402511" y="789106"/>
            <a:ext cx="8338978" cy="5062341"/>
          </a:xfrm>
          <a:prstGeom prst="rect">
            <a:avLst/>
          </a:prstGeom>
        </p:spPr>
      </p:pic>
    </p:spTree>
    <p:extLst>
      <p:ext uri="{BB962C8B-B14F-4D97-AF65-F5344CB8AC3E}">
        <p14:creationId xmlns:p14="http://schemas.microsoft.com/office/powerpoint/2010/main" val="199152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2"/>
          </p:nvPr>
        </p:nvSpPr>
        <p:spPr/>
        <p:txBody>
          <a:bodyPr/>
          <a:lstStyle/>
          <a:p>
            <a:fld id="{B5ED4D5B-23F1-BD40-BD6C-833411D6B2CA}" type="slidenum">
              <a:rPr lang="en-US" smtClean="0"/>
              <a:t>2</a:t>
            </a:fld>
            <a:endParaRPr lang="en-US"/>
          </a:p>
        </p:txBody>
      </p:sp>
      <p:sp>
        <p:nvSpPr>
          <p:cNvPr id="7" name="Title 6"/>
          <p:cNvSpPr>
            <a:spLocks noGrp="1"/>
          </p:cNvSpPr>
          <p:nvPr>
            <p:ph type="title"/>
          </p:nvPr>
        </p:nvSpPr>
        <p:spPr/>
        <p:txBody>
          <a:bodyPr>
            <a:normAutofit/>
          </a:bodyPr>
          <a:lstStyle/>
          <a:p>
            <a:r>
              <a:rPr lang="en-US" sz="3600" dirty="0"/>
              <a:t>Finance Department Organization</a:t>
            </a: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397332521"/>
              </p:ext>
            </p:extLst>
          </p:nvPr>
        </p:nvGraphicFramePr>
        <p:xfrm>
          <a:off x="343447" y="143404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AutoShape 3"/>
          <p:cNvCxnSpPr>
            <a:cxnSpLocks noChangeShapeType="1"/>
          </p:cNvCxnSpPr>
          <p:nvPr/>
        </p:nvCxnSpPr>
        <p:spPr bwMode="auto">
          <a:xfrm>
            <a:off x="1181282" y="1140266"/>
            <a:ext cx="6812061" cy="0"/>
          </a:xfrm>
          <a:prstGeom prst="straightConnector1">
            <a:avLst/>
          </a:prstGeom>
          <a:noFill/>
          <a:ln w="9525">
            <a:solidFill>
              <a:schemeClr val="tx1"/>
            </a:solidFill>
            <a:round/>
            <a:headEnd/>
            <a:tailEnd/>
          </a:ln>
        </p:spPr>
      </p:cxnSp>
    </p:spTree>
    <p:extLst>
      <p:ext uri="{BB962C8B-B14F-4D97-AF65-F5344CB8AC3E}">
        <p14:creationId xmlns:p14="http://schemas.microsoft.com/office/powerpoint/2010/main" val="344795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Current Key Projects</a:t>
            </a:r>
          </a:p>
        </p:txBody>
      </p:sp>
      <p:sp>
        <p:nvSpPr>
          <p:cNvPr id="5" name="Content Placeholder 2"/>
          <p:cNvSpPr>
            <a:spLocks noGrp="1"/>
          </p:cNvSpPr>
          <p:nvPr>
            <p:ph idx="1"/>
          </p:nvPr>
        </p:nvSpPr>
        <p:spPr>
          <a:xfrm>
            <a:off x="457200" y="1308260"/>
            <a:ext cx="8229600" cy="4525963"/>
          </a:xfrm>
        </p:spPr>
        <p:txBody>
          <a:bodyPr>
            <a:normAutofit fontScale="92500" lnSpcReduction="10000"/>
          </a:bodyPr>
          <a:lstStyle/>
          <a:p>
            <a:pPr marL="260747" lvl="1" indent="-260747">
              <a:spcAft>
                <a:spcPts val="900"/>
              </a:spcAft>
              <a:buFont typeface="Arial" charset="0"/>
              <a:buChar char="•"/>
            </a:pPr>
            <a:r>
              <a:rPr lang="en-US" sz="3200" dirty="0"/>
              <a:t>Conversion of Payroll System to Kronos</a:t>
            </a:r>
          </a:p>
          <a:p>
            <a:pPr marL="260747" lvl="1" indent="-260747">
              <a:spcAft>
                <a:spcPts val="900"/>
              </a:spcAft>
              <a:buFont typeface="Arial" charset="0"/>
              <a:buChar char="•"/>
            </a:pPr>
            <a:r>
              <a:rPr lang="en-US" sz="3200" dirty="0"/>
              <a:t>Issuance of long-term debt for two large rail corridors</a:t>
            </a:r>
          </a:p>
          <a:p>
            <a:pPr marL="260747" lvl="1" indent="-260747">
              <a:spcAft>
                <a:spcPts val="900"/>
              </a:spcAft>
              <a:buFont typeface="Arial" charset="0"/>
              <a:buChar char="•"/>
            </a:pPr>
            <a:r>
              <a:rPr lang="en-US" sz="3200" dirty="0"/>
              <a:t>Comprehensive Payments System</a:t>
            </a:r>
          </a:p>
          <a:p>
            <a:pPr marL="660797" lvl="2" indent="-260747">
              <a:spcBef>
                <a:spcPts val="0"/>
              </a:spcBef>
              <a:buFont typeface="Arial" charset="0"/>
              <a:buChar char="•"/>
            </a:pPr>
            <a:r>
              <a:rPr lang="en-US" sz="2800" dirty="0"/>
              <a:t>Upgrade to current mobile app – </a:t>
            </a:r>
            <a:r>
              <a:rPr lang="en-US" sz="2800" dirty="0" err="1"/>
              <a:t>GoPass</a:t>
            </a:r>
            <a:r>
              <a:rPr lang="en-US" sz="2800" dirty="0"/>
              <a:t> </a:t>
            </a:r>
          </a:p>
          <a:p>
            <a:pPr marL="660797" lvl="2" indent="-260747">
              <a:spcBef>
                <a:spcPts val="0"/>
              </a:spcBef>
              <a:buFont typeface="Arial" charset="0"/>
              <a:buChar char="•"/>
            </a:pPr>
            <a:r>
              <a:rPr lang="en-US" sz="2800" dirty="0"/>
              <a:t>Installation of validators on rail platforms and buses</a:t>
            </a:r>
          </a:p>
          <a:p>
            <a:pPr marL="660797" lvl="2" indent="-260747">
              <a:spcBef>
                <a:spcPts val="0"/>
              </a:spcBef>
              <a:buFont typeface="Arial" charset="0"/>
              <a:buChar char="•"/>
            </a:pPr>
            <a:r>
              <a:rPr lang="en-US" sz="2800" dirty="0"/>
              <a:t>New </a:t>
            </a:r>
            <a:r>
              <a:rPr lang="en-US" sz="2800" dirty="0" err="1"/>
              <a:t>Fareboxes</a:t>
            </a:r>
            <a:endParaRPr lang="en-US" sz="2800" dirty="0"/>
          </a:p>
          <a:p>
            <a:pPr marL="260747" lvl="1" indent="-260747">
              <a:spcAft>
                <a:spcPts val="900"/>
              </a:spcAft>
              <a:buFont typeface="Arial" charset="0"/>
              <a:buChar char="•"/>
            </a:pPr>
            <a:r>
              <a:rPr lang="en-US" sz="3200" dirty="0"/>
              <a:t>FY 2018 Annual Budget and Twenty-Year Financial Plan</a:t>
            </a:r>
          </a:p>
        </p:txBody>
      </p:sp>
      <p:cxnSp>
        <p:nvCxnSpPr>
          <p:cNvPr id="6" name="AutoShape 3"/>
          <p:cNvCxnSpPr>
            <a:cxnSpLocks noChangeShapeType="1"/>
          </p:cNvCxnSpPr>
          <p:nvPr/>
        </p:nvCxnSpPr>
        <p:spPr bwMode="auto">
          <a:xfrm>
            <a:off x="1172532" y="1140265"/>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3</a:t>
            </a:fld>
            <a:endParaRPr lang="en-US"/>
          </a:p>
        </p:txBody>
      </p:sp>
    </p:spTree>
    <p:extLst>
      <p:ext uri="{BB962C8B-B14F-4D97-AF65-F5344CB8AC3E}">
        <p14:creationId xmlns:p14="http://schemas.microsoft.com/office/powerpoint/2010/main" val="164619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001"/>
            <a:ext cx="9144000" cy="6858000"/>
          </a:xfrm>
          <a:prstGeom prst="rect">
            <a:avLst/>
          </a:prstGeom>
        </p:spPr>
      </p:pic>
      <p:sp>
        <p:nvSpPr>
          <p:cNvPr id="5" name="Rectangle 2"/>
          <p:cNvSpPr>
            <a:spLocks noGrp="1" noChangeArrowheads="1"/>
          </p:cNvSpPr>
          <p:nvPr>
            <p:ph type="title"/>
          </p:nvPr>
        </p:nvSpPr>
        <p:spPr/>
        <p:txBody>
          <a:bodyPr>
            <a:noAutofit/>
          </a:bodyPr>
          <a:lstStyle/>
          <a:p>
            <a:pPr eaLnBrk="1" hangingPunct="1"/>
            <a:r>
              <a:rPr lang="en-US" sz="3600" dirty="0"/>
              <a:t> DART Board Calendar For Budget and Financial Plan Consideration</a:t>
            </a:r>
          </a:p>
        </p:txBody>
      </p:sp>
      <p:graphicFrame>
        <p:nvGraphicFramePr>
          <p:cNvPr id="7" name="Table 6"/>
          <p:cNvGraphicFramePr>
            <a:graphicFrameLocks noGrp="1"/>
          </p:cNvGraphicFramePr>
          <p:nvPr>
            <p:extLst>
              <p:ext uri="{D42A27DB-BD31-4B8C-83A1-F6EECF244321}">
                <p14:modId xmlns:p14="http://schemas.microsoft.com/office/powerpoint/2010/main" val="2039300663"/>
              </p:ext>
            </p:extLst>
          </p:nvPr>
        </p:nvGraphicFramePr>
        <p:xfrm>
          <a:off x="1665917" y="1528358"/>
          <a:ext cx="5947794" cy="4393074"/>
        </p:xfrm>
        <a:graphic>
          <a:graphicData uri="http://schemas.openxmlformats.org/drawingml/2006/table">
            <a:tbl>
              <a:tblPr firstRow="1" bandRow="1">
                <a:tableStyleId>{5C22544A-7EE6-4342-B048-85BDC9FD1C3A}</a:tableStyleId>
              </a:tblPr>
              <a:tblGrid>
                <a:gridCol w="969748">
                  <a:extLst>
                    <a:ext uri="{9D8B030D-6E8A-4147-A177-3AD203B41FA5}">
                      <a16:colId xmlns:a16="http://schemas.microsoft.com/office/drawing/2014/main" val="20000"/>
                    </a:ext>
                  </a:extLst>
                </a:gridCol>
                <a:gridCol w="4978046">
                  <a:extLst>
                    <a:ext uri="{9D8B030D-6E8A-4147-A177-3AD203B41FA5}">
                      <a16:colId xmlns:a16="http://schemas.microsoft.com/office/drawing/2014/main" val="20001"/>
                    </a:ext>
                  </a:extLst>
                </a:gridCol>
              </a:tblGrid>
              <a:tr h="321364">
                <a:tc>
                  <a:txBody>
                    <a:bodyPr/>
                    <a:lstStyle/>
                    <a:p>
                      <a:pPr algn="ctr"/>
                      <a:r>
                        <a:rPr lang="en-US" sz="1600" dirty="0"/>
                        <a:t>Date</a:t>
                      </a:r>
                    </a:p>
                  </a:txBody>
                  <a:tcPr marL="77220" marR="77220" marT="38610" marB="38610"/>
                </a:tc>
                <a:tc>
                  <a:txBody>
                    <a:bodyPr/>
                    <a:lstStyle/>
                    <a:p>
                      <a:pPr algn="ctr"/>
                      <a:r>
                        <a:rPr lang="en-US" sz="1600" dirty="0"/>
                        <a:t>Subject</a:t>
                      </a:r>
                    </a:p>
                  </a:txBody>
                  <a:tcPr marL="77220" marR="77220" marT="38610" marB="38610"/>
                </a:tc>
                <a:extLst>
                  <a:ext uri="{0D108BD9-81ED-4DB2-BD59-A6C34878D82A}">
                    <a16:rowId xmlns:a16="http://schemas.microsoft.com/office/drawing/2014/main" val="10000"/>
                  </a:ext>
                </a:extLst>
              </a:tr>
              <a:tr h="272530">
                <a:tc>
                  <a:txBody>
                    <a:bodyPr/>
                    <a:lstStyle/>
                    <a:p>
                      <a:pPr marL="0" algn="l" defTabSz="914400" rtl="0" eaLnBrk="1" latinLnBrk="0" hangingPunct="1"/>
                      <a:r>
                        <a:rPr lang="en-US" sz="1300" b="0" kern="1200" dirty="0">
                          <a:solidFill>
                            <a:schemeClr val="tx1"/>
                          </a:solidFill>
                          <a:latin typeface="+mn-lt"/>
                          <a:ea typeface="+mn-ea"/>
                          <a:cs typeface="+mn-cs"/>
                        </a:rPr>
                        <a:t>     Feb 28</a:t>
                      </a:r>
                    </a:p>
                  </a:txBody>
                  <a:tcPr marL="77220" marR="77220" marT="38610" marB="38610"/>
                </a:tc>
                <a:tc>
                  <a:txBody>
                    <a:bodyPr/>
                    <a:lstStyle/>
                    <a:p>
                      <a:r>
                        <a:rPr lang="en-US" sz="1300" b="0" kern="1200" dirty="0">
                          <a:solidFill>
                            <a:schemeClr val="tx1"/>
                          </a:solidFill>
                          <a:latin typeface="+mn-lt"/>
                          <a:ea typeface="+mn-ea"/>
                          <a:cs typeface="+mn-cs"/>
                        </a:rPr>
                        <a:t>FY 2017 Financial Outlook</a:t>
                      </a:r>
                      <a:endParaRPr lang="en-US" sz="1300" b="0" dirty="0">
                        <a:solidFill>
                          <a:schemeClr val="tx1"/>
                        </a:solidFill>
                      </a:endParaRPr>
                    </a:p>
                  </a:txBody>
                  <a:tcPr marL="75855" marR="75855" marT="37928" marB="37928"/>
                </a:tc>
                <a:extLst>
                  <a:ext uri="{0D108BD9-81ED-4DB2-BD59-A6C34878D82A}">
                    <a16:rowId xmlns:a16="http://schemas.microsoft.com/office/drawing/2014/main" val="10002"/>
                  </a:ext>
                </a:extLst>
              </a:tr>
              <a:tr h="272530">
                <a:tc>
                  <a:txBody>
                    <a:bodyPr/>
                    <a:lstStyle/>
                    <a:p>
                      <a:pPr algn="ctr"/>
                      <a:r>
                        <a:rPr lang="en-US" sz="1300" b="0" dirty="0">
                          <a:solidFill>
                            <a:schemeClr val="tx1"/>
                          </a:solidFill>
                        </a:rPr>
                        <a:t>March 28</a:t>
                      </a:r>
                    </a:p>
                  </a:txBody>
                  <a:tcPr marL="77220" marR="77220" marT="38610" marB="38610"/>
                </a:tc>
                <a:tc>
                  <a:txBody>
                    <a:bodyPr/>
                    <a:lstStyle/>
                    <a:p>
                      <a:r>
                        <a:rPr lang="en-US" sz="1300" b="0" kern="1200" dirty="0">
                          <a:solidFill>
                            <a:schemeClr val="tx1"/>
                          </a:solidFill>
                          <a:latin typeface="+mn-lt"/>
                          <a:ea typeface="+mn-ea"/>
                          <a:cs typeface="+mn-cs"/>
                        </a:rPr>
                        <a:t>FY 2018 Preliminary Financial Outlook</a:t>
                      </a:r>
                      <a:endParaRPr lang="en-US" sz="1300" b="0" dirty="0">
                        <a:solidFill>
                          <a:schemeClr val="tx1"/>
                        </a:solidFill>
                      </a:endParaRPr>
                    </a:p>
                  </a:txBody>
                  <a:tcPr marL="77220" marR="77220" marT="38610" marB="38610"/>
                </a:tc>
                <a:extLst>
                  <a:ext uri="{0D108BD9-81ED-4DB2-BD59-A6C34878D82A}">
                    <a16:rowId xmlns:a16="http://schemas.microsoft.com/office/drawing/2014/main" val="105790935"/>
                  </a:ext>
                </a:extLst>
              </a:tr>
              <a:tr h="272530">
                <a:tc>
                  <a:txBody>
                    <a:bodyPr/>
                    <a:lstStyle/>
                    <a:p>
                      <a:pPr algn="ctr"/>
                      <a:r>
                        <a:rPr lang="en-US" sz="1300" b="0" dirty="0">
                          <a:solidFill>
                            <a:schemeClr val="tx1"/>
                          </a:solidFill>
                        </a:rPr>
                        <a:t>Apr 25</a:t>
                      </a:r>
                    </a:p>
                  </a:txBody>
                  <a:tcPr marL="77220" marR="77220" marT="38610" marB="38610"/>
                </a:tc>
                <a:tc>
                  <a:txBody>
                    <a:bodyPr/>
                    <a:lstStyle/>
                    <a:p>
                      <a:r>
                        <a:rPr lang="en-US" sz="1300" b="0" dirty="0">
                          <a:solidFill>
                            <a:schemeClr val="tx1"/>
                          </a:solidFill>
                        </a:rPr>
                        <a:t>Approval of FY 2018 Financial Standards</a:t>
                      </a:r>
                    </a:p>
                  </a:txBody>
                  <a:tcPr marL="77220" marR="77220" marT="38610" marB="38610"/>
                </a:tc>
                <a:extLst>
                  <a:ext uri="{0D108BD9-81ED-4DB2-BD59-A6C34878D82A}">
                    <a16:rowId xmlns:a16="http://schemas.microsoft.com/office/drawing/2014/main" val="10003"/>
                  </a:ext>
                </a:extLst>
              </a:tr>
              <a:tr h="272530">
                <a:tc>
                  <a:txBody>
                    <a:bodyPr/>
                    <a:lstStyle/>
                    <a:p>
                      <a:pPr algn="ctr"/>
                      <a:r>
                        <a:rPr lang="en-US" sz="1300" b="0" dirty="0">
                          <a:solidFill>
                            <a:schemeClr val="tx1"/>
                          </a:solidFill>
                        </a:rPr>
                        <a:t>May 23</a:t>
                      </a:r>
                    </a:p>
                  </a:txBody>
                  <a:tcPr marL="77220" marR="77220" marT="38610" marB="38610"/>
                </a:tc>
                <a:tc>
                  <a:txBody>
                    <a:bodyPr/>
                    <a:lstStyle/>
                    <a:p>
                      <a:r>
                        <a:rPr lang="en-US" sz="1300" b="0" dirty="0">
                          <a:solidFill>
                            <a:schemeClr val="tx1"/>
                          </a:solidFill>
                        </a:rPr>
                        <a:t>FY 2018 Capital Budget Overview</a:t>
                      </a:r>
                    </a:p>
                  </a:txBody>
                  <a:tcPr marL="77220" marR="77220" marT="38610" marB="38610"/>
                </a:tc>
                <a:extLst>
                  <a:ext uri="{0D108BD9-81ED-4DB2-BD59-A6C34878D82A}">
                    <a16:rowId xmlns:a16="http://schemas.microsoft.com/office/drawing/2014/main" val="10004"/>
                  </a:ext>
                </a:extLst>
              </a:tr>
              <a:tr h="272530">
                <a:tc>
                  <a:txBody>
                    <a:bodyPr/>
                    <a:lstStyle/>
                    <a:p>
                      <a:pPr algn="ctr"/>
                      <a:r>
                        <a:rPr lang="en-US" sz="1300" b="0" dirty="0">
                          <a:solidFill>
                            <a:schemeClr val="tx1"/>
                          </a:solidFill>
                        </a:rPr>
                        <a:t>Jun 27</a:t>
                      </a:r>
                    </a:p>
                  </a:txBody>
                  <a:tcPr marL="77220" marR="77220" marT="38610" marB="38610"/>
                </a:tc>
                <a:tc>
                  <a:txBody>
                    <a:bodyPr/>
                    <a:lstStyle/>
                    <a:p>
                      <a:r>
                        <a:rPr lang="en-US" sz="1300" b="0" dirty="0">
                          <a:solidFill>
                            <a:schemeClr val="tx1"/>
                          </a:solidFill>
                        </a:rPr>
                        <a:t>FY 2018 Operating Budget Overview</a:t>
                      </a:r>
                    </a:p>
                  </a:txBody>
                  <a:tcPr marL="77220" marR="77220" marT="38610" marB="38610"/>
                </a:tc>
                <a:extLst>
                  <a:ext uri="{0D108BD9-81ED-4DB2-BD59-A6C34878D82A}">
                    <a16:rowId xmlns:a16="http://schemas.microsoft.com/office/drawing/2014/main" val="10005"/>
                  </a:ext>
                </a:extLst>
              </a:tr>
              <a:tr h="260549">
                <a:tc>
                  <a:txBody>
                    <a:bodyPr/>
                    <a:lstStyle/>
                    <a:p>
                      <a:pPr algn="ctr"/>
                      <a:r>
                        <a:rPr lang="en-US" sz="1300" b="0" dirty="0">
                          <a:solidFill>
                            <a:schemeClr val="tx1"/>
                          </a:solidFill>
                        </a:rPr>
                        <a:t>Jul 11</a:t>
                      </a:r>
                    </a:p>
                  </a:txBody>
                  <a:tcPr marL="77220" marR="77220" marT="38610" marB="38610"/>
                </a:tc>
                <a:tc>
                  <a:txBody>
                    <a:bodyPr/>
                    <a:lstStyle/>
                    <a:p>
                      <a:r>
                        <a:rPr lang="en-US" sz="1300" b="0" dirty="0">
                          <a:solidFill>
                            <a:schemeClr val="tx1"/>
                          </a:solidFill>
                        </a:rPr>
                        <a:t>Draft 2018 Annual Budget &amp; Twenty-Year</a:t>
                      </a:r>
                      <a:r>
                        <a:rPr lang="en-US" sz="1300" b="0" baseline="0" dirty="0">
                          <a:solidFill>
                            <a:schemeClr val="tx1"/>
                          </a:solidFill>
                        </a:rPr>
                        <a:t> Financial Plan</a:t>
                      </a:r>
                      <a:endParaRPr lang="en-US" sz="1300" b="0" dirty="0">
                        <a:solidFill>
                          <a:schemeClr val="tx1"/>
                        </a:solidFill>
                      </a:endParaRPr>
                    </a:p>
                  </a:txBody>
                  <a:tcPr marL="77220" marR="77220" marT="38610" marB="38610"/>
                </a:tc>
                <a:extLst>
                  <a:ext uri="{0D108BD9-81ED-4DB2-BD59-A6C34878D82A}">
                    <a16:rowId xmlns:a16="http://schemas.microsoft.com/office/drawing/2014/main" val="10006"/>
                  </a:ext>
                </a:extLst>
              </a:tr>
              <a:tr h="488348">
                <a:tc>
                  <a:txBody>
                    <a:bodyPr/>
                    <a:lstStyle/>
                    <a:p>
                      <a:pPr algn="ctr"/>
                      <a:r>
                        <a:rPr lang="en-US" sz="1300" dirty="0"/>
                        <a:t>Aug</a:t>
                      </a:r>
                      <a:r>
                        <a:rPr lang="en-US" sz="1300" baseline="0" dirty="0"/>
                        <a:t> 8</a:t>
                      </a:r>
                      <a:endParaRPr lang="en-US" sz="1300" dirty="0"/>
                    </a:p>
                  </a:txBody>
                  <a:tcPr marL="77220" marR="77220" marT="38610" marB="386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Budget &amp; Finance Committee and</a:t>
                      </a:r>
                      <a:r>
                        <a:rPr lang="en-US" sz="1300" baseline="0" dirty="0"/>
                        <a:t> Board Approval to Distribute FY 2018 Annual Budget and Twenty-Year Financial Plan to Service Area Cities</a:t>
                      </a:r>
                      <a:endParaRPr lang="en-US" sz="1300" dirty="0"/>
                    </a:p>
                  </a:txBody>
                  <a:tcPr marL="77220" marR="77220" marT="38610" marB="38610"/>
                </a:tc>
                <a:extLst>
                  <a:ext uri="{0D108BD9-81ED-4DB2-BD59-A6C34878D82A}">
                    <a16:rowId xmlns:a16="http://schemas.microsoft.com/office/drawing/2014/main" val="10007"/>
                  </a:ext>
                </a:extLst>
              </a:tr>
              <a:tr h="272530">
                <a:tc>
                  <a:txBody>
                    <a:bodyPr/>
                    <a:lstStyle/>
                    <a:p>
                      <a:pPr algn="ctr"/>
                      <a:r>
                        <a:rPr lang="en-US" sz="1300" b="0" dirty="0">
                          <a:solidFill>
                            <a:schemeClr val="tx1"/>
                          </a:solidFill>
                        </a:rPr>
                        <a:t>Aug 22</a:t>
                      </a:r>
                    </a:p>
                  </a:txBody>
                  <a:tcPr marL="77220" marR="77220" marT="38610" marB="38610"/>
                </a:tc>
                <a:tc>
                  <a:txBody>
                    <a:bodyPr/>
                    <a:lstStyle/>
                    <a:p>
                      <a:r>
                        <a:rPr lang="en-US" sz="1300" dirty="0"/>
                        <a:t>Budget &amp; Finance Committee Recommends Approval of the FY 2018 Annual Budget and Twenty-Year Financial Plan to Committee-of-the-Whole and Board</a:t>
                      </a:r>
                    </a:p>
                  </a:txBody>
                  <a:tcPr marL="77220" marR="77220" marT="38610" marB="38610"/>
                </a:tc>
                <a:extLst>
                  <a:ext uri="{0D108BD9-81ED-4DB2-BD59-A6C34878D82A}">
                    <a16:rowId xmlns:a16="http://schemas.microsoft.com/office/drawing/2014/main" val="10008"/>
                  </a:ext>
                </a:extLst>
              </a:tr>
              <a:tr h="312822">
                <a:tc>
                  <a:txBody>
                    <a:bodyPr/>
                    <a:lstStyle/>
                    <a:p>
                      <a:pPr algn="ctr"/>
                      <a:r>
                        <a:rPr lang="en-US" sz="1300" dirty="0"/>
                        <a:t>Aug 24</a:t>
                      </a:r>
                    </a:p>
                  </a:txBody>
                  <a:tcPr marL="77220" marR="77220" marT="38610" marB="38610"/>
                </a:tc>
                <a:tc>
                  <a:txBody>
                    <a:bodyPr/>
                    <a:lstStyle/>
                    <a:p>
                      <a:r>
                        <a:rPr lang="en-US" sz="1300" dirty="0"/>
                        <a:t>Briefing for Service Area City Managers and Finance Directors</a:t>
                      </a:r>
                    </a:p>
                  </a:txBody>
                  <a:tcPr marL="77220" marR="77220" marT="38610" marB="38610"/>
                </a:tc>
                <a:extLst>
                  <a:ext uri="{0D108BD9-81ED-4DB2-BD59-A6C34878D82A}">
                    <a16:rowId xmlns:a16="http://schemas.microsoft.com/office/drawing/2014/main" val="10009"/>
                  </a:ext>
                </a:extLst>
              </a:tr>
              <a:tr h="467839">
                <a:tc>
                  <a:txBody>
                    <a:bodyPr/>
                    <a:lstStyle/>
                    <a:p>
                      <a:pPr algn="ctr"/>
                      <a:r>
                        <a:rPr lang="en-US" sz="1300" dirty="0"/>
                        <a:t>Sep 12</a:t>
                      </a:r>
                    </a:p>
                  </a:txBody>
                  <a:tcPr marL="77220" marR="77220" marT="38610" marB="38610"/>
                </a:tc>
                <a:tc>
                  <a:txBody>
                    <a:bodyPr/>
                    <a:lstStyle/>
                    <a:p>
                      <a:r>
                        <a:rPr lang="en-US" sz="1300" dirty="0"/>
                        <a:t>Committee-of-the-Whole</a:t>
                      </a:r>
                      <a:r>
                        <a:rPr lang="en-US" sz="1300" baseline="0" dirty="0"/>
                        <a:t> Review of FY 2018 Annual Budget and Twenty-Year Financial Plan</a:t>
                      </a:r>
                      <a:endParaRPr lang="en-US" sz="1300" dirty="0"/>
                    </a:p>
                  </a:txBody>
                  <a:tcPr marL="77220" marR="77220" marT="38610" marB="38610"/>
                </a:tc>
                <a:extLst>
                  <a:ext uri="{0D108BD9-81ED-4DB2-BD59-A6C34878D82A}">
                    <a16:rowId xmlns:a16="http://schemas.microsoft.com/office/drawing/2014/main" val="10010"/>
                  </a:ext>
                </a:extLst>
              </a:tr>
              <a:tr h="467839">
                <a:tc>
                  <a:txBody>
                    <a:bodyPr/>
                    <a:lstStyle/>
                    <a:p>
                      <a:pPr algn="ctr"/>
                      <a:r>
                        <a:rPr lang="en-US" sz="1300" dirty="0"/>
                        <a:t>Sep 26</a:t>
                      </a:r>
                    </a:p>
                  </a:txBody>
                  <a:tcPr marL="77220" marR="77220" marT="38610" marB="38610"/>
                </a:tc>
                <a:tc>
                  <a:txBody>
                    <a:bodyPr/>
                    <a:lstStyle/>
                    <a:p>
                      <a:r>
                        <a:rPr lang="en-US" sz="1300" dirty="0"/>
                        <a:t>Board Approval of FY 2018 Annual Budget and Twenty-Year Financial Plan</a:t>
                      </a:r>
                    </a:p>
                  </a:txBody>
                  <a:tcPr marL="77220" marR="77220" marT="38610" marB="38610"/>
                </a:tc>
                <a:extLst>
                  <a:ext uri="{0D108BD9-81ED-4DB2-BD59-A6C34878D82A}">
                    <a16:rowId xmlns:a16="http://schemas.microsoft.com/office/drawing/2014/main" val="200564754"/>
                  </a:ext>
                </a:extLst>
              </a:tr>
            </a:tbl>
          </a:graphicData>
        </a:graphic>
      </p:graphicFrame>
      <p:cxnSp>
        <p:nvCxnSpPr>
          <p:cNvPr id="6" name="AutoShape 3"/>
          <p:cNvCxnSpPr>
            <a:cxnSpLocks noChangeShapeType="1"/>
          </p:cNvCxnSpPr>
          <p:nvPr/>
        </p:nvCxnSpPr>
        <p:spPr bwMode="auto">
          <a:xfrm>
            <a:off x="1233784" y="1450899"/>
            <a:ext cx="6812061" cy="0"/>
          </a:xfrm>
          <a:prstGeom prst="straightConnector1">
            <a:avLst/>
          </a:prstGeom>
          <a:noFill/>
          <a:ln w="9525">
            <a:solidFill>
              <a:schemeClr val="tx1"/>
            </a:solidFill>
            <a:round/>
            <a:headEnd/>
            <a:tailEnd/>
          </a:ln>
        </p:spPr>
      </p:cxnSp>
      <p:sp>
        <p:nvSpPr>
          <p:cNvPr id="2" name="Slide Number Placeholder 1"/>
          <p:cNvSpPr>
            <a:spLocks noGrp="1"/>
          </p:cNvSpPr>
          <p:nvPr>
            <p:ph type="sldNum" sz="quarter" idx="12"/>
          </p:nvPr>
        </p:nvSpPr>
        <p:spPr/>
        <p:txBody>
          <a:bodyPr/>
          <a:lstStyle/>
          <a:p>
            <a:fld id="{B5ED4D5B-23F1-BD40-BD6C-833411D6B2CA}" type="slidenum">
              <a:rPr lang="en-US" smtClean="0"/>
              <a:t>4</a:t>
            </a:fld>
            <a:endParaRPr lang="en-US"/>
          </a:p>
        </p:txBody>
      </p:sp>
    </p:spTree>
    <p:extLst>
      <p:ext uri="{BB962C8B-B14F-4D97-AF65-F5344CB8AC3E}">
        <p14:creationId xmlns:p14="http://schemas.microsoft.com/office/powerpoint/2010/main" val="205117045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Budget &amp; Financial Plan Overview</a:t>
            </a:r>
          </a:p>
        </p:txBody>
      </p:sp>
      <p:sp>
        <p:nvSpPr>
          <p:cNvPr id="5" name="Content Placeholder 2"/>
          <p:cNvSpPr>
            <a:spLocks noGrp="1"/>
          </p:cNvSpPr>
          <p:nvPr>
            <p:ph idx="1"/>
          </p:nvPr>
        </p:nvSpPr>
        <p:spPr>
          <a:xfrm>
            <a:off x="414669" y="1417638"/>
            <a:ext cx="8229600" cy="4525963"/>
          </a:xfrm>
        </p:spPr>
        <p:txBody>
          <a:bodyPr>
            <a:normAutofit lnSpcReduction="10000"/>
          </a:bodyPr>
          <a:lstStyle/>
          <a:p>
            <a:pPr marL="260747" lvl="1" indent="-260747">
              <a:spcAft>
                <a:spcPts val="900"/>
              </a:spcAft>
              <a:buFont typeface="Arial" charset="0"/>
              <a:buChar char="•"/>
            </a:pPr>
            <a:r>
              <a:rPr lang="en-US" dirty="0"/>
              <a:t>Budget &amp; Financial Plan developed within the Board Policy framework of the approved Financial Standards</a:t>
            </a:r>
          </a:p>
          <a:p>
            <a:pPr marL="260747" lvl="1" indent="-260747">
              <a:spcAft>
                <a:spcPts val="900"/>
              </a:spcAft>
              <a:buFont typeface="Arial" charset="0"/>
              <a:buChar char="•"/>
            </a:pPr>
            <a:r>
              <a:rPr lang="en-US" dirty="0"/>
              <a:t>Twenty-Year Financial Plan</a:t>
            </a:r>
          </a:p>
          <a:p>
            <a:pPr marL="560785" lvl="2" indent="-260747">
              <a:spcAft>
                <a:spcPts val="900"/>
              </a:spcAft>
              <a:buFont typeface="Arial" charset="0"/>
              <a:buChar char="•"/>
            </a:pPr>
            <a:r>
              <a:rPr lang="en-US" dirty="0"/>
              <a:t>Constructed from detailed data on capital projects, reserves, </a:t>
            </a:r>
            <a:r>
              <a:rPr lang="en-US" dirty="0" err="1"/>
              <a:t>cashflows</a:t>
            </a:r>
            <a:r>
              <a:rPr lang="en-US" dirty="0"/>
              <a:t>, operating expenses, revenues, sales tax and inflation projections, and debt service assumptions</a:t>
            </a:r>
          </a:p>
          <a:p>
            <a:pPr marL="560785" lvl="2" indent="-260747">
              <a:spcAft>
                <a:spcPts val="900"/>
              </a:spcAft>
              <a:buFont typeface="Arial" charset="0"/>
              <a:buChar char="•"/>
            </a:pPr>
            <a:r>
              <a:rPr lang="en-US" dirty="0"/>
              <a:t>Reviewed and updated annually with prior year actual results and revised assumptions – budget for upcoming year is first year of 20-year financial plan</a:t>
            </a:r>
          </a:p>
          <a:p>
            <a:pPr marL="560785" lvl="2" indent="-260747">
              <a:spcAft>
                <a:spcPts val="900"/>
              </a:spcAft>
              <a:buFont typeface="Arial" charset="0"/>
              <a:buChar char="•"/>
            </a:pPr>
            <a:r>
              <a:rPr lang="en-US" dirty="0"/>
              <a:t>Demonstrates financial sustainability</a:t>
            </a:r>
          </a:p>
        </p:txBody>
      </p:sp>
      <p:cxnSp>
        <p:nvCxnSpPr>
          <p:cNvPr id="6" name="AutoShape 3"/>
          <p:cNvCxnSpPr>
            <a:cxnSpLocks noChangeShapeType="1"/>
          </p:cNvCxnSpPr>
          <p:nvPr/>
        </p:nvCxnSpPr>
        <p:spPr bwMode="auto">
          <a:xfrm>
            <a:off x="1172532" y="1184016"/>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5</a:t>
            </a:fld>
            <a:endParaRPr lang="en-US"/>
          </a:p>
        </p:txBody>
      </p:sp>
    </p:spTree>
    <p:extLst>
      <p:ext uri="{BB962C8B-B14F-4D97-AF65-F5344CB8AC3E}">
        <p14:creationId xmlns:p14="http://schemas.microsoft.com/office/powerpoint/2010/main" val="3592641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Board-Approved Financial Standards Policy</a:t>
            </a:r>
          </a:p>
        </p:txBody>
      </p:sp>
      <p:sp>
        <p:nvSpPr>
          <p:cNvPr id="5" name="Content Placeholder 2"/>
          <p:cNvSpPr>
            <a:spLocks noGrp="1"/>
          </p:cNvSpPr>
          <p:nvPr>
            <p:ph idx="1"/>
          </p:nvPr>
        </p:nvSpPr>
        <p:spPr>
          <a:xfrm>
            <a:off x="414669" y="1417638"/>
            <a:ext cx="8229600" cy="4525963"/>
          </a:xfrm>
        </p:spPr>
        <p:txBody>
          <a:bodyPr/>
          <a:lstStyle/>
          <a:p>
            <a:pPr marL="260747" lvl="1" indent="-260747">
              <a:spcAft>
                <a:spcPts val="900"/>
              </a:spcAft>
              <a:buFont typeface="Arial" charset="0"/>
              <a:buChar char="•"/>
            </a:pPr>
            <a:r>
              <a:rPr lang="en-US" sz="3200" dirty="0"/>
              <a:t>The Board shall review and approve a set of Financial Standards each year as part of the Budget and Financial Plan approval process.</a:t>
            </a:r>
          </a:p>
          <a:p>
            <a:pPr marL="260747" lvl="1" indent="-260747">
              <a:spcAft>
                <a:spcPts val="900"/>
              </a:spcAft>
              <a:buFont typeface="Arial" charset="0"/>
              <a:buChar char="•"/>
            </a:pPr>
            <a:r>
              <a:rPr lang="en-US" sz="3200" dirty="0"/>
              <a:t>Requires a two-thirds vote (10 votes)</a:t>
            </a:r>
          </a:p>
          <a:p>
            <a:pPr marL="660797" lvl="2" indent="-260747">
              <a:spcAft>
                <a:spcPts val="900"/>
              </a:spcAft>
              <a:buFont typeface="Arial" charset="0"/>
              <a:buChar char="•"/>
            </a:pPr>
            <a:r>
              <a:rPr lang="en-US" sz="2800" dirty="0"/>
              <a:t>General Standards</a:t>
            </a:r>
          </a:p>
          <a:p>
            <a:pPr marL="660797" lvl="2" indent="-260747">
              <a:spcAft>
                <a:spcPts val="900"/>
              </a:spcAft>
              <a:buFont typeface="Arial" charset="0"/>
              <a:buChar char="•"/>
            </a:pPr>
            <a:r>
              <a:rPr lang="en-US" sz="2800" dirty="0"/>
              <a:t>Business Planning Parameters</a:t>
            </a:r>
          </a:p>
          <a:p>
            <a:pPr marL="660797" lvl="2" indent="-260747">
              <a:spcAft>
                <a:spcPts val="900"/>
              </a:spcAft>
              <a:buFont typeface="Arial" charset="0"/>
              <a:buChar char="•"/>
            </a:pPr>
            <a:r>
              <a:rPr lang="en-US" sz="2800" dirty="0"/>
              <a:t>Debt Standards</a:t>
            </a:r>
          </a:p>
          <a:p>
            <a:pPr marL="660797" lvl="2" indent="-260747">
              <a:spcAft>
                <a:spcPts val="900"/>
              </a:spcAft>
              <a:buFont typeface="Arial" charset="0"/>
              <a:buChar char="•"/>
            </a:pPr>
            <a:endParaRPr lang="en-US" dirty="0"/>
          </a:p>
        </p:txBody>
      </p:sp>
      <p:cxnSp>
        <p:nvCxnSpPr>
          <p:cNvPr id="6" name="AutoShape 3"/>
          <p:cNvCxnSpPr>
            <a:cxnSpLocks noChangeShapeType="1"/>
          </p:cNvCxnSpPr>
          <p:nvPr/>
        </p:nvCxnSpPr>
        <p:spPr bwMode="auto">
          <a:xfrm>
            <a:off x="1172532" y="1184016"/>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6</a:t>
            </a:fld>
            <a:endParaRPr lang="en-US"/>
          </a:p>
        </p:txBody>
      </p:sp>
    </p:spTree>
    <p:extLst>
      <p:ext uri="{BB962C8B-B14F-4D97-AF65-F5344CB8AC3E}">
        <p14:creationId xmlns:p14="http://schemas.microsoft.com/office/powerpoint/2010/main" val="197882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Financial Standards – General </a:t>
            </a:r>
          </a:p>
        </p:txBody>
      </p:sp>
      <p:sp>
        <p:nvSpPr>
          <p:cNvPr id="5" name="Content Placeholder 2"/>
          <p:cNvSpPr>
            <a:spLocks noGrp="1"/>
          </p:cNvSpPr>
          <p:nvPr>
            <p:ph idx="1"/>
          </p:nvPr>
        </p:nvSpPr>
        <p:spPr>
          <a:xfrm>
            <a:off x="414669" y="1417638"/>
            <a:ext cx="8229600" cy="4525963"/>
          </a:xfrm>
        </p:spPr>
        <p:txBody>
          <a:bodyPr>
            <a:normAutofit/>
          </a:bodyPr>
          <a:lstStyle/>
          <a:p>
            <a:pPr marL="260747" lvl="1" indent="-260747">
              <a:spcAft>
                <a:spcPts val="900"/>
              </a:spcAft>
              <a:buFont typeface="Arial" charset="0"/>
              <a:buChar char="•"/>
            </a:pPr>
            <a:r>
              <a:rPr lang="en-US" sz="3200" dirty="0"/>
              <a:t>Prudently manage financial affairs</a:t>
            </a:r>
          </a:p>
          <a:p>
            <a:pPr marL="260747" lvl="1" indent="-260747">
              <a:spcAft>
                <a:spcPts val="900"/>
              </a:spcAft>
              <a:buFont typeface="Arial" charset="0"/>
              <a:buChar char="•"/>
            </a:pPr>
            <a:r>
              <a:rPr lang="en-US" sz="3200" dirty="0"/>
              <a:t>Establish appropriate cash reserves</a:t>
            </a:r>
          </a:p>
          <a:p>
            <a:pPr marL="260747" lvl="1" indent="-260747">
              <a:spcAft>
                <a:spcPts val="900"/>
              </a:spcAft>
              <a:buFont typeface="Arial" charset="0"/>
              <a:buChar char="•"/>
            </a:pPr>
            <a:r>
              <a:rPr lang="en-US" sz="3200" dirty="0"/>
              <a:t>Compliance with legal/statutory/Board policy requirements</a:t>
            </a:r>
          </a:p>
        </p:txBody>
      </p:sp>
      <p:cxnSp>
        <p:nvCxnSpPr>
          <p:cNvPr id="6" name="AutoShape 3"/>
          <p:cNvCxnSpPr>
            <a:cxnSpLocks noChangeShapeType="1"/>
          </p:cNvCxnSpPr>
          <p:nvPr/>
        </p:nvCxnSpPr>
        <p:spPr bwMode="auto">
          <a:xfrm>
            <a:off x="1172532" y="1184016"/>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7</a:t>
            </a:fld>
            <a:endParaRPr lang="en-US"/>
          </a:p>
        </p:txBody>
      </p:sp>
    </p:spTree>
    <p:extLst>
      <p:ext uri="{BB962C8B-B14F-4D97-AF65-F5344CB8AC3E}">
        <p14:creationId xmlns:p14="http://schemas.microsoft.com/office/powerpoint/2010/main" val="357349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43447" y="499459"/>
            <a:ext cx="8229600" cy="1143000"/>
          </a:xfrm>
        </p:spPr>
        <p:txBody>
          <a:bodyPr>
            <a:noAutofit/>
          </a:bodyPr>
          <a:lstStyle/>
          <a:p>
            <a:r>
              <a:rPr lang="en-US" sz="3600" dirty="0"/>
              <a:t>Financial Standards – Business Planning Parameters</a:t>
            </a:r>
          </a:p>
        </p:txBody>
      </p:sp>
      <p:sp>
        <p:nvSpPr>
          <p:cNvPr id="5" name="Content Placeholder 2"/>
          <p:cNvSpPr>
            <a:spLocks noGrp="1"/>
          </p:cNvSpPr>
          <p:nvPr>
            <p:ph idx="1"/>
          </p:nvPr>
        </p:nvSpPr>
        <p:spPr>
          <a:xfrm>
            <a:off x="457200" y="1834218"/>
            <a:ext cx="8229600" cy="4525963"/>
          </a:xfrm>
        </p:spPr>
        <p:txBody>
          <a:bodyPr>
            <a:normAutofit/>
          </a:bodyPr>
          <a:lstStyle/>
          <a:p>
            <a:pPr marL="260747" lvl="1" indent="-260747">
              <a:spcAft>
                <a:spcPts val="900"/>
              </a:spcAft>
              <a:buFont typeface="Arial" charset="0"/>
              <a:buChar char="•"/>
            </a:pPr>
            <a:r>
              <a:rPr lang="en-US" sz="3200" dirty="0"/>
              <a:t>Framework for developing Budget and Twenty-Year Financial Plan</a:t>
            </a:r>
          </a:p>
          <a:p>
            <a:pPr marL="260747" lvl="1" indent="-260747">
              <a:spcAft>
                <a:spcPts val="900"/>
              </a:spcAft>
              <a:buFont typeface="Arial" charset="0"/>
              <a:buChar char="•"/>
            </a:pPr>
            <a:r>
              <a:rPr lang="en-US" sz="3200" dirty="0"/>
              <a:t>Establish future business targets</a:t>
            </a:r>
          </a:p>
        </p:txBody>
      </p:sp>
      <p:cxnSp>
        <p:nvCxnSpPr>
          <p:cNvPr id="6" name="AutoShape 3"/>
          <p:cNvCxnSpPr>
            <a:cxnSpLocks noChangeShapeType="1"/>
          </p:cNvCxnSpPr>
          <p:nvPr/>
        </p:nvCxnSpPr>
        <p:spPr bwMode="auto">
          <a:xfrm>
            <a:off x="1045653" y="1586527"/>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8</a:t>
            </a:fld>
            <a:endParaRPr lang="en-US"/>
          </a:p>
        </p:txBody>
      </p:sp>
    </p:spTree>
    <p:extLst>
      <p:ext uri="{BB962C8B-B14F-4D97-AF65-F5344CB8AC3E}">
        <p14:creationId xmlns:p14="http://schemas.microsoft.com/office/powerpoint/2010/main" val="15883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 Program PPT bckgrn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t>Business Planning Parameter – </a:t>
            </a:r>
            <a:r>
              <a:rPr lang="en-US" sz="3600" dirty="0" err="1"/>
              <a:t>B9</a:t>
            </a:r>
            <a:endParaRPr lang="en-US" sz="3600" dirty="0"/>
          </a:p>
        </p:txBody>
      </p:sp>
      <p:sp>
        <p:nvSpPr>
          <p:cNvPr id="5" name="Content Placeholder 2"/>
          <p:cNvSpPr>
            <a:spLocks noGrp="1"/>
          </p:cNvSpPr>
          <p:nvPr>
            <p:ph idx="1"/>
          </p:nvPr>
        </p:nvSpPr>
        <p:spPr>
          <a:xfrm>
            <a:off x="414669" y="1417638"/>
            <a:ext cx="8229600" cy="4525963"/>
          </a:xfrm>
        </p:spPr>
        <p:txBody>
          <a:bodyPr>
            <a:normAutofit fontScale="85000" lnSpcReduction="10000"/>
          </a:bodyPr>
          <a:lstStyle/>
          <a:p>
            <a:pPr marL="260747" lvl="1" indent="-260747">
              <a:spcAft>
                <a:spcPts val="900"/>
              </a:spcAft>
              <a:buFont typeface="Arial" charset="0"/>
              <a:buChar char="•"/>
            </a:pPr>
            <a:r>
              <a:rPr lang="en-US" sz="3200" dirty="0"/>
              <a:t>The Twenty-Year Financial Plan shall include funding for asset replacements and expansion projects. Capital projects in excess of $1 million shall be approved by the Board. Timely replacement of assets shall be the highest priority to ensure a safe system. Accordingly, the Twenty-Year Financial Plan shall include replacement reserves by major asset category to ensure adequate future funding. The reserve levels shall be based on an independent assessment of asset condition (to be completed at least once every five years)…</a:t>
            </a:r>
            <a:endParaRPr lang="en-US" sz="2800" dirty="0"/>
          </a:p>
          <a:p>
            <a:pPr marL="660797" lvl="2" indent="-260747">
              <a:spcAft>
                <a:spcPts val="900"/>
              </a:spcAft>
              <a:buFont typeface="Arial" charset="0"/>
              <a:buChar char="•"/>
            </a:pPr>
            <a:endParaRPr lang="en-US" dirty="0"/>
          </a:p>
        </p:txBody>
      </p:sp>
      <p:cxnSp>
        <p:nvCxnSpPr>
          <p:cNvPr id="6" name="AutoShape 3"/>
          <p:cNvCxnSpPr>
            <a:cxnSpLocks noChangeShapeType="1"/>
          </p:cNvCxnSpPr>
          <p:nvPr/>
        </p:nvCxnSpPr>
        <p:spPr bwMode="auto">
          <a:xfrm>
            <a:off x="1172532" y="1184016"/>
            <a:ext cx="6737684" cy="0"/>
          </a:xfrm>
          <a:prstGeom prst="straightConnector1">
            <a:avLst/>
          </a:prstGeom>
          <a:noFill/>
          <a:ln w="9525">
            <a:solidFill>
              <a:schemeClr val="tx1"/>
            </a:solidFill>
            <a:round/>
            <a:headEnd/>
            <a:tailEnd/>
          </a:ln>
        </p:spPr>
      </p:cxnSp>
      <p:sp>
        <p:nvSpPr>
          <p:cNvPr id="3" name="Slide Number Placeholder 2"/>
          <p:cNvSpPr>
            <a:spLocks noGrp="1"/>
          </p:cNvSpPr>
          <p:nvPr>
            <p:ph type="sldNum" sz="quarter" idx="12"/>
          </p:nvPr>
        </p:nvSpPr>
        <p:spPr/>
        <p:txBody>
          <a:bodyPr/>
          <a:lstStyle/>
          <a:p>
            <a:fld id="{B5ED4D5B-23F1-BD40-BD6C-833411D6B2CA}" type="slidenum">
              <a:rPr lang="en-US" smtClean="0"/>
              <a:t>9</a:t>
            </a:fld>
            <a:endParaRPr lang="en-US"/>
          </a:p>
        </p:txBody>
      </p:sp>
    </p:spTree>
    <p:extLst>
      <p:ext uri="{BB962C8B-B14F-4D97-AF65-F5344CB8AC3E}">
        <p14:creationId xmlns:p14="http://schemas.microsoft.com/office/powerpoint/2010/main" val="447311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725</TotalTime>
  <Words>545</Words>
  <Application>Microsoft Office PowerPoint</Application>
  <PresentationFormat>On-screen Show (4:3)</PresentationFormat>
  <Paragraphs>87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MAX Program Finance Department </vt:lpstr>
      <vt:lpstr>Finance Department Organization</vt:lpstr>
      <vt:lpstr>Current Key Projects</vt:lpstr>
      <vt:lpstr> DART Board Calendar For Budget and Financial Plan Consideration</vt:lpstr>
      <vt:lpstr>Budget &amp; Financial Plan Overview</vt:lpstr>
      <vt:lpstr>Board-Approved Financial Standards Policy</vt:lpstr>
      <vt:lpstr>Financial Standards – General </vt:lpstr>
      <vt:lpstr>Financial Standards – Business Planning Parameters</vt:lpstr>
      <vt:lpstr>Business Planning Parameter – B9</vt:lpstr>
      <vt:lpstr>Financial Standards – Debt </vt:lpstr>
      <vt:lpstr>Coverage Ratios</vt:lpstr>
      <vt:lpstr>Financial Capacity</vt:lpstr>
      <vt:lpstr>PowerPoint Presentation</vt:lpstr>
    </vt:vector>
  </TitlesOfParts>
  <Company>DART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dc:creator>
  <cp:lastModifiedBy>Donna Henry</cp:lastModifiedBy>
  <cp:revision>42</cp:revision>
  <cp:lastPrinted>2017-06-14T13:06:35Z</cp:lastPrinted>
  <dcterms:created xsi:type="dcterms:W3CDTF">2016-05-02T14:52:07Z</dcterms:created>
  <dcterms:modified xsi:type="dcterms:W3CDTF">2017-06-14T13:09:53Z</dcterms:modified>
</cp:coreProperties>
</file>