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60"/>
  </p:normalViewPr>
  <p:slideViewPr>
    <p:cSldViewPr>
      <p:cViewPr varScale="1">
        <p:scale>
          <a:sx n="103" d="100"/>
          <a:sy n="103" d="100"/>
        </p:scale>
        <p:origin x="5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8472" y="1417319"/>
            <a:ext cx="515620" cy="0"/>
          </a:xfrm>
          <a:custGeom>
            <a:avLst/>
            <a:gdLst/>
            <a:ahLst/>
            <a:cxnLst/>
            <a:rect l="l" t="t" r="r" b="b"/>
            <a:pathLst>
              <a:path w="515619">
                <a:moveTo>
                  <a:pt x="0" y="0"/>
                </a:moveTo>
                <a:lnTo>
                  <a:pt x="515023" y="0"/>
                </a:lnTo>
              </a:path>
            </a:pathLst>
          </a:custGeom>
          <a:ln w="85344">
            <a:solidFill>
              <a:srgbClr val="008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6004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FF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5112" y="6050279"/>
            <a:ext cx="1060704" cy="449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682" y="715771"/>
            <a:ext cx="8644635" cy="631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0529" y="2447290"/>
            <a:ext cx="5742940" cy="267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4590" y="6626529"/>
            <a:ext cx="2311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R="235585" algn="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36249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8320" y="2529839"/>
            <a:ext cx="5556885" cy="1828800"/>
          </a:xfrm>
          <a:custGeom>
            <a:avLst/>
            <a:gdLst/>
            <a:ahLst/>
            <a:cxnLst/>
            <a:rect l="l" t="t" r="r" b="b"/>
            <a:pathLst>
              <a:path w="5556884" h="1828800">
                <a:moveTo>
                  <a:pt x="0" y="1828800"/>
                </a:moveTo>
                <a:lnTo>
                  <a:pt x="5556504" y="1828800"/>
                </a:lnTo>
                <a:lnTo>
                  <a:pt x="5556504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4227" y="2916935"/>
            <a:ext cx="5543550" cy="11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8320" y="2529839"/>
            <a:ext cx="5556885" cy="1828800"/>
          </a:xfrm>
          <a:prstGeom prst="rect">
            <a:avLst/>
          </a:prstGeom>
          <a:ln w="57912">
            <a:solidFill>
              <a:srgbClr val="FFC000"/>
            </a:solidFill>
          </a:ln>
        </p:spPr>
        <p:txBody>
          <a:bodyPr vert="horz" wrap="square" lIns="0" tIns="51371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4045"/>
              </a:spcBef>
            </a:pPr>
            <a:r>
              <a:rPr sz="4000" b="1" spc="-5" dirty="0">
                <a:solidFill>
                  <a:srgbClr val="000066"/>
                </a:solidFill>
                <a:latin typeface="Franklin Gothic Demi"/>
                <a:cs typeface="Franklin Gothic Demi"/>
              </a:rPr>
              <a:t>5 </a:t>
            </a:r>
            <a:r>
              <a:rPr sz="4000" b="1" dirty="0">
                <a:solidFill>
                  <a:srgbClr val="000066"/>
                </a:solidFill>
                <a:latin typeface="Franklin Gothic Demi"/>
                <a:cs typeface="Franklin Gothic Demi"/>
              </a:rPr>
              <a:t>Star </a:t>
            </a:r>
            <a:r>
              <a:rPr sz="4000" b="1" spc="10" dirty="0">
                <a:solidFill>
                  <a:srgbClr val="000066"/>
                </a:solidFill>
                <a:latin typeface="Franklin Gothic Demi"/>
                <a:cs typeface="Franklin Gothic Demi"/>
              </a:rPr>
              <a:t>Service</a:t>
            </a:r>
            <a:r>
              <a:rPr sz="4000" b="1" spc="-110" dirty="0">
                <a:solidFill>
                  <a:srgbClr val="000066"/>
                </a:solidFill>
                <a:latin typeface="Franklin Gothic Demi"/>
                <a:cs typeface="Franklin Gothic Demi"/>
              </a:rPr>
              <a:t> </a:t>
            </a:r>
            <a:r>
              <a:rPr sz="4000" b="1" dirty="0">
                <a:solidFill>
                  <a:srgbClr val="000066"/>
                </a:solidFill>
                <a:latin typeface="Franklin Gothic Demi"/>
                <a:cs typeface="Franklin Gothic Demi"/>
              </a:rPr>
              <a:t>Update</a:t>
            </a:r>
            <a:endParaRPr sz="4000" dirty="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665035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/>
              <a:t>5 </a:t>
            </a:r>
            <a:r>
              <a:rPr sz="5000" spc="5" dirty="0"/>
              <a:t>Star </a:t>
            </a:r>
            <a:r>
              <a:rPr sz="5000" dirty="0"/>
              <a:t>Vision</a:t>
            </a:r>
            <a:r>
              <a:rPr sz="5000" spc="-150" dirty="0"/>
              <a:t> </a:t>
            </a:r>
            <a:r>
              <a:rPr sz="5000" dirty="0"/>
              <a:t>Statement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3051175" y="1980437"/>
            <a:ext cx="4845685" cy="335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2800" spc="-15" dirty="0">
                <a:latin typeface="Calibri"/>
                <a:cs typeface="Calibri"/>
              </a:rPr>
              <a:t>Each </a:t>
            </a:r>
            <a:r>
              <a:rPr sz="2800" spc="-5" dirty="0">
                <a:latin typeface="Calibri"/>
                <a:cs typeface="Calibri"/>
              </a:rPr>
              <a:t>member of </a:t>
            </a:r>
            <a:r>
              <a:rPr sz="2800" spc="-35" dirty="0">
                <a:latin typeface="Calibri"/>
                <a:cs typeface="Calibri"/>
              </a:rPr>
              <a:t>DART’s </a:t>
            </a:r>
            <a:r>
              <a:rPr sz="2800" spc="-10" dirty="0">
                <a:latin typeface="Calibri"/>
                <a:cs typeface="Calibri"/>
              </a:rPr>
              <a:t>team  </a:t>
            </a:r>
            <a:r>
              <a:rPr sz="2800" spc="-15" dirty="0">
                <a:latin typeface="Calibri"/>
                <a:cs typeface="Calibri"/>
              </a:rPr>
              <a:t>strives </a:t>
            </a:r>
            <a:r>
              <a:rPr sz="2800" spc="-10" dirty="0">
                <a:latin typeface="Calibri"/>
                <a:cs typeface="Calibri"/>
              </a:rPr>
              <a:t>every </a:t>
            </a:r>
            <a:r>
              <a:rPr sz="2800" spc="-20" dirty="0">
                <a:latin typeface="Calibri"/>
                <a:cs typeface="Calibri"/>
              </a:rPr>
              <a:t>day to </a:t>
            </a:r>
            <a:r>
              <a:rPr sz="2800" spc="-15" dirty="0">
                <a:latin typeface="Calibri"/>
                <a:cs typeface="Calibri"/>
              </a:rPr>
              <a:t>create </a:t>
            </a:r>
            <a:r>
              <a:rPr sz="2800" spc="-5" dirty="0">
                <a:latin typeface="Calibri"/>
                <a:cs typeface="Calibri"/>
              </a:rPr>
              <a:t>an  </a:t>
            </a:r>
            <a:r>
              <a:rPr sz="2800" spc="-15" dirty="0">
                <a:latin typeface="Calibri"/>
                <a:cs typeface="Calibri"/>
              </a:rPr>
              <a:t>extraordinary customer  experience </a:t>
            </a: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5" dirty="0">
                <a:latin typeface="Calibri"/>
                <a:cs typeface="Calibri"/>
              </a:rPr>
              <a:t>interacting </a:t>
            </a:r>
            <a:r>
              <a:rPr sz="2800" spc="-5" dirty="0">
                <a:latin typeface="Calibri"/>
                <a:cs typeface="Calibri"/>
              </a:rPr>
              <a:t>with  </a:t>
            </a:r>
            <a:r>
              <a:rPr sz="2800" spc="-10" dirty="0">
                <a:latin typeface="Calibri"/>
                <a:cs typeface="Calibri"/>
              </a:rPr>
              <a:t>colleagues, </a:t>
            </a:r>
            <a:r>
              <a:rPr sz="2800" spc="-15" dirty="0">
                <a:latin typeface="Calibri"/>
                <a:cs typeface="Calibri"/>
              </a:rPr>
              <a:t>riders, partners </a:t>
            </a:r>
            <a:r>
              <a:rPr sz="2800" spc="-5" dirty="0">
                <a:latin typeface="Calibri"/>
                <a:cs typeface="Calibri"/>
              </a:rPr>
              <a:t>and  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community.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1563" y="2002535"/>
            <a:ext cx="2161032" cy="3229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371094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/>
              <a:t>5 </a:t>
            </a:r>
            <a:r>
              <a:rPr sz="5000" spc="5" dirty="0"/>
              <a:t>Star</a:t>
            </a:r>
            <a:r>
              <a:rPr sz="5000" spc="-95" dirty="0"/>
              <a:t> </a:t>
            </a:r>
            <a:r>
              <a:rPr sz="5000" spc="-25" dirty="0"/>
              <a:t>Values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31645" y="1846579"/>
            <a:ext cx="5824220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INITIATIVE </a:t>
            </a:r>
            <a:r>
              <a:rPr sz="2500" b="1" spc="5" dirty="0">
                <a:latin typeface="Calibri"/>
                <a:cs typeface="Calibri"/>
              </a:rPr>
              <a:t>- </a:t>
            </a:r>
            <a:r>
              <a:rPr sz="2500" spc="-55" dirty="0">
                <a:latin typeface="Calibri"/>
                <a:cs typeface="Calibri"/>
              </a:rPr>
              <a:t>Take </a:t>
            </a:r>
            <a:r>
              <a:rPr sz="2500" spc="10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first </a:t>
            </a:r>
            <a:r>
              <a:rPr sz="2500" dirty="0">
                <a:latin typeface="Calibri"/>
                <a:cs typeface="Calibri"/>
              </a:rPr>
              <a:t>step, </a:t>
            </a:r>
            <a:r>
              <a:rPr sz="2500" spc="10" dirty="0">
                <a:latin typeface="Calibri"/>
                <a:cs typeface="Calibri"/>
              </a:rPr>
              <a:t>be</a:t>
            </a:r>
            <a:r>
              <a:rPr sz="2500" spc="110" dirty="0">
                <a:latin typeface="Calibri"/>
                <a:cs typeface="Calibri"/>
              </a:rPr>
              <a:t> </a:t>
            </a:r>
            <a:r>
              <a:rPr sz="2500" spc="5" dirty="0">
                <a:latin typeface="Calibri"/>
                <a:cs typeface="Calibri"/>
              </a:rPr>
              <a:t>proactive.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31645" y="2536952"/>
            <a:ext cx="5917565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latin typeface="Calibri"/>
                <a:cs typeface="Calibri"/>
              </a:rPr>
              <a:t>PERSONALIZATION </a:t>
            </a:r>
            <a:r>
              <a:rPr sz="2500" b="1" spc="-25" dirty="0">
                <a:latin typeface="Calibri"/>
                <a:cs typeface="Calibri"/>
              </a:rPr>
              <a:t>-</a:t>
            </a:r>
            <a:r>
              <a:rPr sz="2500" spc="-25" dirty="0">
                <a:latin typeface="Calibri"/>
                <a:cs typeface="Calibri"/>
              </a:rPr>
              <a:t>Treat </a:t>
            </a:r>
            <a:r>
              <a:rPr sz="2500" spc="5" dirty="0">
                <a:latin typeface="Calibri"/>
                <a:cs typeface="Calibri"/>
              </a:rPr>
              <a:t>everyone</a:t>
            </a:r>
            <a:r>
              <a:rPr sz="2500" spc="1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uniquely.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1645" y="3227578"/>
            <a:ext cx="6027420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25" dirty="0">
                <a:latin typeface="Calibri"/>
                <a:cs typeface="Calibri"/>
              </a:rPr>
              <a:t>INNOVATION </a:t>
            </a:r>
            <a:r>
              <a:rPr sz="2500" b="1" spc="5" dirty="0">
                <a:latin typeface="Calibri"/>
                <a:cs typeface="Calibri"/>
              </a:rPr>
              <a:t>- </a:t>
            </a:r>
            <a:r>
              <a:rPr sz="2500" spc="10" dirty="0">
                <a:latin typeface="Calibri"/>
                <a:cs typeface="Calibri"/>
              </a:rPr>
              <a:t>Don’t </a:t>
            </a:r>
            <a:r>
              <a:rPr sz="2500" spc="5" dirty="0">
                <a:latin typeface="Calibri"/>
                <a:cs typeface="Calibri"/>
              </a:rPr>
              <a:t>let </a:t>
            </a:r>
            <a:r>
              <a:rPr sz="2500" spc="10" dirty="0">
                <a:latin typeface="Calibri"/>
                <a:cs typeface="Calibri"/>
              </a:rPr>
              <a:t>new ideas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spc="5" dirty="0">
                <a:latin typeface="Calibri"/>
                <a:cs typeface="Calibri"/>
              </a:rPr>
              <a:t>intimidate.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1645" y="3919473"/>
            <a:ext cx="6388100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5" dirty="0">
                <a:latin typeface="Calibri"/>
                <a:cs typeface="Calibri"/>
              </a:rPr>
              <a:t>TRUST - </a:t>
            </a:r>
            <a:r>
              <a:rPr sz="2500" spc="15" dirty="0">
                <a:latin typeface="Calibri"/>
                <a:cs typeface="Calibri"/>
              </a:rPr>
              <a:t>Be </a:t>
            </a:r>
            <a:r>
              <a:rPr sz="2500" spc="5" dirty="0">
                <a:latin typeface="Calibri"/>
                <a:cs typeface="Calibri"/>
              </a:rPr>
              <a:t>there </a:t>
            </a:r>
            <a:r>
              <a:rPr sz="2500" spc="-10" dirty="0">
                <a:latin typeface="Calibri"/>
                <a:cs typeface="Calibri"/>
              </a:rPr>
              <a:t>for </a:t>
            </a:r>
            <a:r>
              <a:rPr sz="2500" dirty="0">
                <a:latin typeface="Calibri"/>
                <a:cs typeface="Calibri"/>
              </a:rPr>
              <a:t>customers, </a:t>
            </a:r>
            <a:r>
              <a:rPr sz="2500" spc="5" dirty="0">
                <a:latin typeface="Calibri"/>
                <a:cs typeface="Calibri"/>
              </a:rPr>
              <a:t>colleagues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alike.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9865" y="1927859"/>
            <a:ext cx="160655" cy="323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3000" spc="1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3000" spc="1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3000" spc="1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3000" spc="1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1645" y="4609845"/>
            <a:ext cx="547624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dirty="0">
                <a:latin typeface="Calibri"/>
                <a:cs typeface="Calibri"/>
              </a:rPr>
              <a:t>WOW </a:t>
            </a:r>
            <a:r>
              <a:rPr sz="2500" b="1" spc="10" dirty="0">
                <a:latin typeface="Calibri"/>
                <a:cs typeface="Calibri"/>
              </a:rPr>
              <a:t>- </a:t>
            </a:r>
            <a:r>
              <a:rPr sz="2500" dirty="0">
                <a:latin typeface="Calibri"/>
                <a:cs typeface="Calibri"/>
              </a:rPr>
              <a:t>Attitude makes </a:t>
            </a:r>
            <a:r>
              <a:rPr sz="2500" spc="5" dirty="0">
                <a:latin typeface="Calibri"/>
                <a:cs typeface="Calibri"/>
              </a:rPr>
              <a:t>every encounter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15" dirty="0">
                <a:latin typeface="Calibri"/>
                <a:cs typeface="Calibri"/>
              </a:rPr>
              <a:t>a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500" spc="10" dirty="0">
                <a:latin typeface="Calibri"/>
                <a:cs typeface="Calibri"/>
              </a:rPr>
              <a:t>meaningful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5" dirty="0">
                <a:latin typeface="Calibri"/>
                <a:cs typeface="Calibri"/>
              </a:rPr>
              <a:t>one.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490156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/>
              <a:t>5 </a:t>
            </a:r>
            <a:r>
              <a:rPr sz="5000" spc="5" dirty="0"/>
              <a:t>Star</a:t>
            </a:r>
            <a:r>
              <a:rPr sz="5000" spc="-105" dirty="0"/>
              <a:t> </a:t>
            </a:r>
            <a:r>
              <a:rPr sz="5000" dirty="0"/>
              <a:t>Definitions</a:t>
            </a:r>
            <a:endParaRPr sz="5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6745">
              <a:lnSpc>
                <a:spcPct val="100000"/>
              </a:lnSpc>
            </a:pPr>
            <a:r>
              <a:rPr spc="-5" dirty="0"/>
              <a:t>5 </a:t>
            </a:r>
            <a:r>
              <a:rPr spc="-15" dirty="0"/>
              <a:t>Stars </a:t>
            </a:r>
            <a:r>
              <a:rPr spc="-5" dirty="0"/>
              <a:t>–</a:t>
            </a:r>
            <a:r>
              <a:rPr dirty="0"/>
              <a:t> </a:t>
            </a:r>
            <a:r>
              <a:rPr spc="-35" dirty="0"/>
              <a:t>SPECTACULAR</a:t>
            </a:r>
          </a:p>
          <a:p>
            <a:pPr marL="1896745">
              <a:lnSpc>
                <a:spcPct val="100000"/>
              </a:lnSpc>
              <a:spcBef>
                <a:spcPts val="1005"/>
              </a:spcBef>
            </a:pPr>
            <a:r>
              <a:rPr spc="-5" dirty="0"/>
              <a:t>4 </a:t>
            </a:r>
            <a:r>
              <a:rPr spc="-15" dirty="0"/>
              <a:t>Stars </a:t>
            </a:r>
            <a:r>
              <a:rPr spc="-5" dirty="0"/>
              <a:t>– </a:t>
            </a:r>
            <a:r>
              <a:rPr spc="-35" dirty="0"/>
              <a:t>TOP</a:t>
            </a:r>
            <a:r>
              <a:rPr spc="5" dirty="0"/>
              <a:t> </a:t>
            </a:r>
            <a:r>
              <a:rPr spc="-15" dirty="0"/>
              <a:t>QUALITY</a:t>
            </a:r>
          </a:p>
          <a:p>
            <a:pPr marL="1896745">
              <a:lnSpc>
                <a:spcPct val="100000"/>
              </a:lnSpc>
              <a:spcBef>
                <a:spcPts val="1005"/>
              </a:spcBef>
            </a:pPr>
            <a:r>
              <a:rPr spc="-5" dirty="0"/>
              <a:t>3 </a:t>
            </a:r>
            <a:r>
              <a:rPr spc="-15" dirty="0"/>
              <a:t>Stars </a:t>
            </a:r>
            <a:r>
              <a:rPr spc="-5" dirty="0"/>
              <a:t>– </a:t>
            </a:r>
            <a:r>
              <a:rPr spc="-15" dirty="0"/>
              <a:t>ABOVE</a:t>
            </a:r>
            <a:r>
              <a:rPr spc="5" dirty="0"/>
              <a:t> </a:t>
            </a:r>
            <a:r>
              <a:rPr spc="-35" dirty="0"/>
              <a:t>AVERAGE</a:t>
            </a:r>
          </a:p>
          <a:p>
            <a:pPr marL="1896745">
              <a:lnSpc>
                <a:spcPct val="100000"/>
              </a:lnSpc>
              <a:spcBef>
                <a:spcPts val="1010"/>
              </a:spcBef>
            </a:pPr>
            <a:r>
              <a:rPr spc="-5" dirty="0"/>
              <a:t>2 </a:t>
            </a:r>
            <a:r>
              <a:rPr spc="-15" dirty="0"/>
              <a:t>Stars </a:t>
            </a:r>
            <a:r>
              <a:rPr spc="-5" dirty="0"/>
              <a:t>–</a:t>
            </a:r>
            <a:r>
              <a:rPr spc="-35" dirty="0"/>
              <a:t> </a:t>
            </a:r>
            <a:r>
              <a:rPr spc="-10" dirty="0"/>
              <a:t>ROUTINE</a:t>
            </a:r>
          </a:p>
          <a:p>
            <a:pPr marL="1896745">
              <a:lnSpc>
                <a:spcPct val="100000"/>
              </a:lnSpc>
              <a:spcBef>
                <a:spcPts val="1005"/>
              </a:spcBef>
            </a:pPr>
            <a:r>
              <a:rPr spc="-5" dirty="0"/>
              <a:t>1 </a:t>
            </a:r>
            <a:r>
              <a:rPr spc="-10" dirty="0"/>
              <a:t>Star </a:t>
            </a:r>
            <a:r>
              <a:rPr spc="-5" dirty="0"/>
              <a:t>–</a:t>
            </a:r>
            <a:r>
              <a:rPr spc="5" dirty="0"/>
              <a:t> </a:t>
            </a:r>
            <a:r>
              <a:rPr spc="-10" dirty="0"/>
              <a:t>EMBARASSING</a:t>
            </a:r>
          </a:p>
        </p:txBody>
      </p:sp>
      <p:sp>
        <p:nvSpPr>
          <p:cNvPr id="4" name="object 4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9672" y="2452116"/>
            <a:ext cx="417830" cy="401320"/>
          </a:xfrm>
          <a:custGeom>
            <a:avLst/>
            <a:gdLst/>
            <a:ahLst/>
            <a:cxnLst/>
            <a:rect l="l" t="t" r="r" b="b"/>
            <a:pathLst>
              <a:path w="417830" h="401319">
                <a:moveTo>
                  <a:pt x="417575" y="153035"/>
                </a:moveTo>
                <a:lnTo>
                  <a:pt x="0" y="153035"/>
                </a:lnTo>
                <a:lnTo>
                  <a:pt x="129031" y="247776"/>
                </a:lnTo>
                <a:lnTo>
                  <a:pt x="79755" y="400812"/>
                </a:lnTo>
                <a:lnTo>
                  <a:pt x="208787" y="306197"/>
                </a:lnTo>
                <a:lnTo>
                  <a:pt x="307354" y="306197"/>
                </a:lnTo>
                <a:lnTo>
                  <a:pt x="288544" y="247776"/>
                </a:lnTo>
                <a:lnTo>
                  <a:pt x="417575" y="153035"/>
                </a:lnTo>
                <a:close/>
              </a:path>
              <a:path w="417830" h="401319">
                <a:moveTo>
                  <a:pt x="307354" y="306197"/>
                </a:moveTo>
                <a:lnTo>
                  <a:pt x="208787" y="306197"/>
                </a:lnTo>
                <a:lnTo>
                  <a:pt x="337819" y="400812"/>
                </a:lnTo>
                <a:lnTo>
                  <a:pt x="307354" y="306197"/>
                </a:lnTo>
                <a:close/>
              </a:path>
              <a:path w="417830" h="401319">
                <a:moveTo>
                  <a:pt x="208787" y="0"/>
                </a:moveTo>
                <a:lnTo>
                  <a:pt x="159511" y="153035"/>
                </a:lnTo>
                <a:lnTo>
                  <a:pt x="258063" y="153035"/>
                </a:lnTo>
                <a:lnTo>
                  <a:pt x="208787" y="0"/>
                </a:lnTo>
                <a:close/>
              </a:path>
            </a:pathLst>
          </a:custGeom>
          <a:solidFill>
            <a:srgbClr val="FFC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2095" y="2447544"/>
            <a:ext cx="417830" cy="402590"/>
          </a:xfrm>
          <a:custGeom>
            <a:avLst/>
            <a:gdLst/>
            <a:ahLst/>
            <a:cxnLst/>
            <a:rect l="l" t="t" r="r" b="b"/>
            <a:pathLst>
              <a:path w="417830" h="402589">
                <a:moveTo>
                  <a:pt x="417576" y="153669"/>
                </a:moveTo>
                <a:lnTo>
                  <a:pt x="0" y="153669"/>
                </a:lnTo>
                <a:lnTo>
                  <a:pt x="129031" y="248665"/>
                </a:lnTo>
                <a:lnTo>
                  <a:pt x="79756" y="402335"/>
                </a:lnTo>
                <a:lnTo>
                  <a:pt x="208787" y="307339"/>
                </a:lnTo>
                <a:lnTo>
                  <a:pt x="307358" y="307339"/>
                </a:lnTo>
                <a:lnTo>
                  <a:pt x="288544" y="248665"/>
                </a:lnTo>
                <a:lnTo>
                  <a:pt x="417576" y="153669"/>
                </a:lnTo>
                <a:close/>
              </a:path>
              <a:path w="417830" h="402589">
                <a:moveTo>
                  <a:pt x="307358" y="307339"/>
                </a:moveTo>
                <a:lnTo>
                  <a:pt x="208787" y="307339"/>
                </a:lnTo>
                <a:lnTo>
                  <a:pt x="337820" y="402335"/>
                </a:lnTo>
                <a:lnTo>
                  <a:pt x="307358" y="307339"/>
                </a:lnTo>
                <a:close/>
              </a:path>
              <a:path w="417830" h="402589">
                <a:moveTo>
                  <a:pt x="208787" y="0"/>
                </a:moveTo>
                <a:lnTo>
                  <a:pt x="159512" y="153669"/>
                </a:lnTo>
                <a:lnTo>
                  <a:pt x="258064" y="153669"/>
                </a:lnTo>
                <a:lnTo>
                  <a:pt x="208787" y="0"/>
                </a:lnTo>
                <a:close/>
              </a:path>
            </a:pathLst>
          </a:custGeom>
          <a:solidFill>
            <a:srgbClr val="FFC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2095" y="2447544"/>
            <a:ext cx="417830" cy="402590"/>
          </a:xfrm>
          <a:custGeom>
            <a:avLst/>
            <a:gdLst/>
            <a:ahLst/>
            <a:cxnLst/>
            <a:rect l="l" t="t" r="r" b="b"/>
            <a:pathLst>
              <a:path w="417830" h="402589">
                <a:moveTo>
                  <a:pt x="0" y="153669"/>
                </a:moveTo>
                <a:lnTo>
                  <a:pt x="159512" y="153669"/>
                </a:lnTo>
                <a:lnTo>
                  <a:pt x="208787" y="0"/>
                </a:lnTo>
                <a:lnTo>
                  <a:pt x="258064" y="153669"/>
                </a:lnTo>
                <a:lnTo>
                  <a:pt x="417576" y="153669"/>
                </a:lnTo>
                <a:lnTo>
                  <a:pt x="288544" y="248665"/>
                </a:lnTo>
                <a:lnTo>
                  <a:pt x="337820" y="402335"/>
                </a:lnTo>
                <a:lnTo>
                  <a:pt x="208787" y="307339"/>
                </a:lnTo>
                <a:lnTo>
                  <a:pt x="79756" y="402335"/>
                </a:lnTo>
                <a:lnTo>
                  <a:pt x="129031" y="248665"/>
                </a:lnTo>
                <a:lnTo>
                  <a:pt x="0" y="15366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7248" y="2447544"/>
            <a:ext cx="416559" cy="402590"/>
          </a:xfrm>
          <a:custGeom>
            <a:avLst/>
            <a:gdLst/>
            <a:ahLst/>
            <a:cxnLst/>
            <a:rect l="l" t="t" r="r" b="b"/>
            <a:pathLst>
              <a:path w="416560" h="402589">
                <a:moveTo>
                  <a:pt x="416051" y="153669"/>
                </a:moveTo>
                <a:lnTo>
                  <a:pt x="0" y="153669"/>
                </a:lnTo>
                <a:lnTo>
                  <a:pt x="128524" y="248665"/>
                </a:lnTo>
                <a:lnTo>
                  <a:pt x="79501" y="402335"/>
                </a:lnTo>
                <a:lnTo>
                  <a:pt x="208025" y="307339"/>
                </a:lnTo>
                <a:lnTo>
                  <a:pt x="306245" y="307339"/>
                </a:lnTo>
                <a:lnTo>
                  <a:pt x="287527" y="248665"/>
                </a:lnTo>
                <a:lnTo>
                  <a:pt x="416051" y="153669"/>
                </a:lnTo>
                <a:close/>
              </a:path>
              <a:path w="416560" h="402589">
                <a:moveTo>
                  <a:pt x="306245" y="307339"/>
                </a:moveTo>
                <a:lnTo>
                  <a:pt x="208025" y="307339"/>
                </a:lnTo>
                <a:lnTo>
                  <a:pt x="336550" y="402335"/>
                </a:lnTo>
                <a:lnTo>
                  <a:pt x="306245" y="307339"/>
                </a:lnTo>
                <a:close/>
              </a:path>
              <a:path w="416560" h="402589">
                <a:moveTo>
                  <a:pt x="208025" y="0"/>
                </a:moveTo>
                <a:lnTo>
                  <a:pt x="158876" y="153669"/>
                </a:lnTo>
                <a:lnTo>
                  <a:pt x="257175" y="153669"/>
                </a:lnTo>
                <a:lnTo>
                  <a:pt x="208025" y="0"/>
                </a:lnTo>
                <a:close/>
              </a:path>
            </a:pathLst>
          </a:custGeom>
          <a:solidFill>
            <a:srgbClr val="FFC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7248" y="2447544"/>
            <a:ext cx="416559" cy="402590"/>
          </a:xfrm>
          <a:custGeom>
            <a:avLst/>
            <a:gdLst/>
            <a:ahLst/>
            <a:cxnLst/>
            <a:rect l="l" t="t" r="r" b="b"/>
            <a:pathLst>
              <a:path w="416560" h="402589">
                <a:moveTo>
                  <a:pt x="0" y="153669"/>
                </a:moveTo>
                <a:lnTo>
                  <a:pt x="158876" y="153669"/>
                </a:lnTo>
                <a:lnTo>
                  <a:pt x="208025" y="0"/>
                </a:lnTo>
                <a:lnTo>
                  <a:pt x="257175" y="153669"/>
                </a:lnTo>
                <a:lnTo>
                  <a:pt x="416051" y="153669"/>
                </a:lnTo>
                <a:lnTo>
                  <a:pt x="287527" y="248665"/>
                </a:lnTo>
                <a:lnTo>
                  <a:pt x="336550" y="402335"/>
                </a:lnTo>
                <a:lnTo>
                  <a:pt x="208025" y="307339"/>
                </a:lnTo>
                <a:lnTo>
                  <a:pt x="79501" y="402335"/>
                </a:lnTo>
                <a:lnTo>
                  <a:pt x="128524" y="248665"/>
                </a:lnTo>
                <a:lnTo>
                  <a:pt x="0" y="153669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2426207"/>
            <a:ext cx="938784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2704" y="2979420"/>
            <a:ext cx="1744980" cy="451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4851" y="3570732"/>
            <a:ext cx="1298448" cy="451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5476" y="4093464"/>
            <a:ext cx="877824" cy="451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8667" y="4666488"/>
            <a:ext cx="463295" cy="445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717803"/>
            <a:ext cx="786384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5 </a:t>
            </a:r>
            <a:r>
              <a:rPr sz="3600" dirty="0"/>
              <a:t>Star Vision </a:t>
            </a:r>
            <a:r>
              <a:rPr sz="3600" spc="-5" dirty="0"/>
              <a:t>Statement </a:t>
            </a:r>
            <a:r>
              <a:rPr sz="3600" spc="-20" dirty="0"/>
              <a:t>by</a:t>
            </a:r>
            <a:r>
              <a:rPr sz="3600" spc="-135" dirty="0"/>
              <a:t> </a:t>
            </a:r>
            <a:r>
              <a:rPr sz="3600" spc="5" dirty="0"/>
              <a:t>Department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1633727"/>
            <a:ext cx="3188208" cy="3707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4211" y="1406652"/>
            <a:ext cx="3005328" cy="2136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6635" y="3704844"/>
            <a:ext cx="3710940" cy="2229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R="146050" algn="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939" y="2529839"/>
            <a:ext cx="5556885" cy="1828800"/>
          </a:xfrm>
          <a:custGeom>
            <a:avLst/>
            <a:gdLst/>
            <a:ahLst/>
            <a:cxnLst/>
            <a:rect l="l" t="t" r="r" b="b"/>
            <a:pathLst>
              <a:path w="5556884" h="1828800">
                <a:moveTo>
                  <a:pt x="0" y="1828800"/>
                </a:moveTo>
                <a:lnTo>
                  <a:pt x="5556504" y="1828800"/>
                </a:lnTo>
                <a:lnTo>
                  <a:pt x="5556504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0320" y="2916935"/>
            <a:ext cx="4045457" cy="11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5939" y="2529839"/>
            <a:ext cx="5556885" cy="1828800"/>
          </a:xfrm>
          <a:prstGeom prst="rect">
            <a:avLst/>
          </a:prstGeom>
          <a:ln w="57912">
            <a:solidFill>
              <a:srgbClr val="FFC000"/>
            </a:solidFill>
          </a:ln>
        </p:spPr>
        <p:txBody>
          <a:bodyPr vert="horz" wrap="square" lIns="0" tIns="513715" rIns="0" bIns="0" rtlCol="0">
            <a:spAutoFit/>
          </a:bodyPr>
          <a:lstStyle/>
          <a:p>
            <a:pPr marL="1048385">
              <a:lnSpc>
                <a:spcPct val="100000"/>
              </a:lnSpc>
              <a:spcBef>
                <a:spcPts val="4045"/>
              </a:spcBef>
            </a:pPr>
            <a:r>
              <a:rPr sz="4000" b="1" spc="-20" dirty="0">
                <a:solidFill>
                  <a:srgbClr val="000066"/>
                </a:solidFill>
                <a:latin typeface="Franklin Gothic Demi"/>
                <a:cs typeface="Franklin Gothic Demi"/>
              </a:rPr>
              <a:t>Transformation</a:t>
            </a:r>
            <a:endParaRPr sz="40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625094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/>
              <a:t>Culture Change</a:t>
            </a:r>
            <a:r>
              <a:rPr sz="5000" spc="-125" dirty="0"/>
              <a:t> </a:t>
            </a:r>
            <a:r>
              <a:rPr sz="5000" spc="-5" dirty="0"/>
              <a:t>Series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2208" y="1562100"/>
            <a:ext cx="3493008" cy="2330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3167" y="1562100"/>
            <a:ext cx="3489959" cy="2327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74264" y="3989832"/>
            <a:ext cx="3497579" cy="233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84590" y="6626529"/>
            <a:ext cx="2184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sz="1400" dirty="0">
                <a:latin typeface="Calibri"/>
                <a:cs typeface="Calibri"/>
              </a:rPr>
              <a:t>1</a:t>
            </a:r>
            <a:r>
              <a:rPr sz="1400" spc="-5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435673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/>
              <a:t>Culture</a:t>
            </a:r>
            <a:r>
              <a:rPr sz="5000" spc="-105" dirty="0"/>
              <a:t> </a:t>
            </a:r>
            <a:r>
              <a:rPr sz="5000" dirty="0"/>
              <a:t>Change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9660" y="1842516"/>
            <a:ext cx="3387852" cy="3389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0932" y="1970532"/>
            <a:ext cx="2272284" cy="2999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84590" y="6626529"/>
            <a:ext cx="2184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sz="1400" dirty="0">
                <a:latin typeface="Calibri"/>
                <a:cs typeface="Calibri"/>
              </a:rPr>
              <a:t>2</a:t>
            </a:r>
            <a:r>
              <a:rPr sz="1400" spc="-5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226314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30" dirty="0"/>
              <a:t>Training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4083" y="2366772"/>
            <a:ext cx="6275832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72" y="1417319"/>
            <a:ext cx="515620" cy="0"/>
          </a:xfrm>
          <a:custGeom>
            <a:avLst/>
            <a:gdLst/>
            <a:ahLst/>
            <a:cxnLst/>
            <a:rect l="l" t="t" r="r" b="b"/>
            <a:pathLst>
              <a:path w="515619">
                <a:moveTo>
                  <a:pt x="0" y="0"/>
                </a:moveTo>
                <a:lnTo>
                  <a:pt x="515023" y="0"/>
                </a:lnTo>
              </a:path>
            </a:pathLst>
          </a:custGeom>
          <a:ln w="85344">
            <a:solidFill>
              <a:srgbClr val="008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004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FF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112" y="6050279"/>
            <a:ext cx="1060704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6" y="0"/>
                </a:moveTo>
                <a:lnTo>
                  <a:pt x="0" y="0"/>
                </a:lnTo>
                <a:lnTo>
                  <a:pt x="0" y="598932"/>
                </a:lnTo>
                <a:lnTo>
                  <a:pt x="1198626" y="598932"/>
                </a:lnTo>
                <a:lnTo>
                  <a:pt x="1498092" y="299465"/>
                </a:lnTo>
                <a:lnTo>
                  <a:pt x="11986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0323" y="336550"/>
            <a:ext cx="6762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ts val="1430"/>
              </a:lnSpc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Person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7508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5" y="0"/>
                </a:moveTo>
                <a:lnTo>
                  <a:pt x="0" y="0"/>
                </a:lnTo>
                <a:lnTo>
                  <a:pt x="299466" y="299465"/>
                </a:lnTo>
                <a:lnTo>
                  <a:pt x="0" y="598932"/>
                </a:lnTo>
                <a:lnTo>
                  <a:pt x="1198625" y="598932"/>
                </a:lnTo>
                <a:lnTo>
                  <a:pt x="1498092" y="299465"/>
                </a:lnTo>
                <a:lnTo>
                  <a:pt x="119862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7508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0" y="0"/>
                </a:moveTo>
                <a:lnTo>
                  <a:pt x="1198625" y="0"/>
                </a:lnTo>
                <a:lnTo>
                  <a:pt x="1498092" y="299465"/>
                </a:lnTo>
                <a:lnTo>
                  <a:pt x="1198625" y="598932"/>
                </a:lnTo>
                <a:lnTo>
                  <a:pt x="0" y="598932"/>
                </a:lnTo>
                <a:lnTo>
                  <a:pt x="299466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6029" y="336550"/>
            <a:ext cx="812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25" marR="5080" indent="-251460">
              <a:lnSpc>
                <a:spcPts val="1430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Puts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People  First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5372" y="227075"/>
            <a:ext cx="1607820" cy="599440"/>
          </a:xfrm>
          <a:custGeom>
            <a:avLst/>
            <a:gdLst/>
            <a:ahLst/>
            <a:cxnLst/>
            <a:rect l="l" t="t" r="r" b="b"/>
            <a:pathLst>
              <a:path w="1607820" h="599440">
                <a:moveTo>
                  <a:pt x="1308353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308353" y="598932"/>
                </a:lnTo>
                <a:lnTo>
                  <a:pt x="1607819" y="299465"/>
                </a:lnTo>
                <a:lnTo>
                  <a:pt x="130835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5372" y="227075"/>
            <a:ext cx="1607820" cy="599440"/>
          </a:xfrm>
          <a:custGeom>
            <a:avLst/>
            <a:gdLst/>
            <a:ahLst/>
            <a:cxnLst/>
            <a:rect l="l" t="t" r="r" b="b"/>
            <a:pathLst>
              <a:path w="1607820" h="599440">
                <a:moveTo>
                  <a:pt x="0" y="0"/>
                </a:moveTo>
                <a:lnTo>
                  <a:pt x="1308353" y="0"/>
                </a:lnTo>
                <a:lnTo>
                  <a:pt x="1607819" y="299465"/>
                </a:lnTo>
                <a:lnTo>
                  <a:pt x="1308353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42970" y="351154"/>
            <a:ext cx="94488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ts val="132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Skilled  Co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02964" y="227075"/>
            <a:ext cx="1559560" cy="599440"/>
          </a:xfrm>
          <a:custGeom>
            <a:avLst/>
            <a:gdLst/>
            <a:ahLst/>
            <a:cxnLst/>
            <a:rect l="l" t="t" r="r" b="b"/>
            <a:pathLst>
              <a:path w="1559560" h="599440">
                <a:moveTo>
                  <a:pt x="1259586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259586" y="598932"/>
                </a:lnTo>
                <a:lnTo>
                  <a:pt x="1559052" y="299465"/>
                </a:lnTo>
                <a:lnTo>
                  <a:pt x="125958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2964" y="227075"/>
            <a:ext cx="1559560" cy="599440"/>
          </a:xfrm>
          <a:custGeom>
            <a:avLst/>
            <a:gdLst/>
            <a:ahLst/>
            <a:cxnLst/>
            <a:rect l="l" t="t" r="r" b="b"/>
            <a:pathLst>
              <a:path w="1559560" h="599440">
                <a:moveTo>
                  <a:pt x="0" y="0"/>
                </a:moveTo>
                <a:lnTo>
                  <a:pt x="1259586" y="0"/>
                </a:lnTo>
                <a:lnTo>
                  <a:pt x="1559052" y="299465"/>
                </a:lnTo>
                <a:lnTo>
                  <a:pt x="1259586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46879" y="365633"/>
            <a:ext cx="901065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 marR="5080" indent="-81280">
              <a:lnSpc>
                <a:spcPts val="121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assio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ate  Collaborator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63311" y="227075"/>
            <a:ext cx="1496695" cy="599440"/>
          </a:xfrm>
          <a:custGeom>
            <a:avLst/>
            <a:gdLst/>
            <a:ahLst/>
            <a:cxnLst/>
            <a:rect l="l" t="t" r="r" b="b"/>
            <a:pathLst>
              <a:path w="1496695" h="599440">
                <a:moveTo>
                  <a:pt x="1197102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197102" y="598932"/>
                </a:lnTo>
                <a:lnTo>
                  <a:pt x="1496567" y="299465"/>
                </a:lnTo>
                <a:lnTo>
                  <a:pt x="119710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3311" y="227075"/>
            <a:ext cx="1496695" cy="599440"/>
          </a:xfrm>
          <a:custGeom>
            <a:avLst/>
            <a:gdLst/>
            <a:ahLst/>
            <a:cxnLst/>
            <a:rect l="l" t="t" r="r" b="b"/>
            <a:pathLst>
              <a:path w="1496695" h="599440">
                <a:moveTo>
                  <a:pt x="0" y="0"/>
                </a:moveTo>
                <a:lnTo>
                  <a:pt x="1197102" y="0"/>
                </a:lnTo>
                <a:lnTo>
                  <a:pt x="1496567" y="299465"/>
                </a:lnTo>
                <a:lnTo>
                  <a:pt x="1197102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06034" y="336550"/>
            <a:ext cx="6464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7325">
              <a:lnSpc>
                <a:spcPts val="1430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Has 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esig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1176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6" y="0"/>
                </a:moveTo>
                <a:lnTo>
                  <a:pt x="0" y="0"/>
                </a:lnTo>
                <a:lnTo>
                  <a:pt x="299466" y="299465"/>
                </a:lnTo>
                <a:lnTo>
                  <a:pt x="0" y="598932"/>
                </a:lnTo>
                <a:lnTo>
                  <a:pt x="1198626" y="598932"/>
                </a:lnTo>
                <a:lnTo>
                  <a:pt x="1498092" y="299465"/>
                </a:lnTo>
                <a:lnTo>
                  <a:pt x="11986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61176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0" y="0"/>
                </a:moveTo>
                <a:lnTo>
                  <a:pt x="1198626" y="0"/>
                </a:lnTo>
                <a:lnTo>
                  <a:pt x="1498092" y="299465"/>
                </a:lnTo>
                <a:lnTo>
                  <a:pt x="1198626" y="598932"/>
                </a:lnTo>
                <a:lnTo>
                  <a:pt x="0" y="598932"/>
                </a:lnTo>
                <a:lnTo>
                  <a:pt x="299466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44410" y="336550"/>
            <a:ext cx="5676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5080" indent="-20320">
              <a:lnSpc>
                <a:spcPts val="1430"/>
              </a:lnSpc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yst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ems 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Thinker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59040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6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198626" y="598932"/>
                </a:lnTo>
                <a:lnTo>
                  <a:pt x="1498091" y="299465"/>
                </a:lnTo>
                <a:lnTo>
                  <a:pt x="11986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9040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0" y="0"/>
                </a:moveTo>
                <a:lnTo>
                  <a:pt x="1198626" y="0"/>
                </a:lnTo>
                <a:lnTo>
                  <a:pt x="1498091" y="299465"/>
                </a:lnTo>
                <a:lnTo>
                  <a:pt x="1198626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56042" y="245745"/>
            <a:ext cx="74168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430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sz="13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Moral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Authority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22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20953" y="906017"/>
            <a:ext cx="7259955" cy="4814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Competency </a:t>
            </a:r>
            <a:r>
              <a:rPr sz="2800" b="1" spc="-5" dirty="0">
                <a:latin typeface="Calibri"/>
                <a:cs typeface="Calibri"/>
              </a:rPr>
              <a:t>Strengths of the Maintenance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Team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Times New Roman"/>
              <a:cs typeface="Times New Roman"/>
            </a:endParaRPr>
          </a:p>
          <a:p>
            <a:pPr marL="29781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Pillar </a:t>
            </a:r>
            <a:r>
              <a:rPr sz="2000" b="1" dirty="0">
                <a:latin typeface="Calibri"/>
                <a:cs typeface="Calibri"/>
              </a:rPr>
              <a:t>II: Puts People</a:t>
            </a:r>
            <a:r>
              <a:rPr sz="2000" b="1" spc="-1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First</a:t>
            </a:r>
            <a:endParaRPr sz="2000">
              <a:latin typeface="Calibri"/>
              <a:cs typeface="Calibri"/>
            </a:endParaRPr>
          </a:p>
          <a:p>
            <a:pPr marL="297815">
              <a:lnSpc>
                <a:spcPct val="100000"/>
              </a:lnSpc>
            </a:pPr>
            <a:r>
              <a:rPr sz="2000" spc="-5" dirty="0">
                <a:latin typeface="Wingdings"/>
                <a:cs typeface="Wingdings"/>
              </a:rPr>
              <a:t></a:t>
            </a:r>
            <a:r>
              <a:rPr sz="2000" spc="-5" dirty="0">
                <a:latin typeface="Calibri"/>
                <a:cs typeface="Calibri"/>
              </a:rPr>
              <a:t>Express </a:t>
            </a:r>
            <a:r>
              <a:rPr sz="2000" dirty="0">
                <a:latin typeface="Calibri"/>
                <a:cs typeface="Calibri"/>
              </a:rPr>
              <a:t>genuine care and concern </a:t>
            </a:r>
            <a:r>
              <a:rPr sz="2000" spc="-5" dirty="0">
                <a:latin typeface="Calibri"/>
                <a:cs typeface="Calibri"/>
              </a:rPr>
              <a:t>for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others</a:t>
            </a:r>
            <a:endParaRPr sz="2000">
              <a:latin typeface="Calibri"/>
              <a:cs typeface="Calibri"/>
            </a:endParaRPr>
          </a:p>
          <a:p>
            <a:pPr marL="1555115" indent="-342900">
              <a:lnSpc>
                <a:spcPct val="100000"/>
              </a:lnSpc>
              <a:buFont typeface="Arial"/>
              <a:buChar char="•"/>
              <a:tabLst>
                <a:tab pos="1555115" algn="l"/>
                <a:tab pos="1555750" algn="l"/>
              </a:tabLst>
            </a:pPr>
            <a:r>
              <a:rPr sz="2000" dirty="0">
                <a:latin typeface="Calibri"/>
                <a:cs typeface="Calibri"/>
              </a:rPr>
              <a:t>Engage </a:t>
            </a:r>
            <a:r>
              <a:rPr sz="2000" spc="-5" dirty="0">
                <a:latin typeface="Calibri"/>
                <a:cs typeface="Calibri"/>
              </a:rPr>
              <a:t>our staff, </a:t>
            </a:r>
            <a:r>
              <a:rPr sz="2000" dirty="0">
                <a:latin typeface="Calibri"/>
                <a:cs typeface="Calibri"/>
              </a:rPr>
              <a:t>avail </a:t>
            </a:r>
            <a:r>
              <a:rPr sz="2000" spc="-5" dirty="0">
                <a:latin typeface="Calibri"/>
                <a:cs typeface="Calibri"/>
              </a:rPr>
              <a:t>ourselves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employees</a:t>
            </a:r>
            <a:endParaRPr sz="2000">
              <a:latin typeface="Calibri"/>
              <a:cs typeface="Calibri"/>
            </a:endParaRPr>
          </a:p>
          <a:p>
            <a:pPr marL="1555115" indent="-342900">
              <a:lnSpc>
                <a:spcPct val="100000"/>
              </a:lnSpc>
              <a:buFont typeface="Arial"/>
              <a:buChar char="•"/>
              <a:tabLst>
                <a:tab pos="1555115" algn="l"/>
                <a:tab pos="1555750" algn="l"/>
              </a:tabLst>
            </a:pPr>
            <a:r>
              <a:rPr sz="2000" dirty="0">
                <a:latin typeface="Calibri"/>
                <a:cs typeface="Calibri"/>
              </a:rPr>
              <a:t>Prepare </a:t>
            </a:r>
            <a:r>
              <a:rPr sz="2000" spc="-5" dirty="0">
                <a:latin typeface="Calibri"/>
                <a:cs typeface="Calibri"/>
              </a:rPr>
              <a:t>for succession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training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mentoring</a:t>
            </a:r>
            <a:endParaRPr sz="2000">
              <a:latin typeface="Calibri"/>
              <a:cs typeface="Calibri"/>
            </a:endParaRPr>
          </a:p>
          <a:p>
            <a:pPr marL="1555115" indent="-342900">
              <a:lnSpc>
                <a:spcPct val="100000"/>
              </a:lnSpc>
              <a:buFont typeface="Arial"/>
              <a:buChar char="•"/>
              <a:tabLst>
                <a:tab pos="1555115" algn="l"/>
                <a:tab pos="1555750" algn="l"/>
              </a:tabLst>
            </a:pPr>
            <a:r>
              <a:rPr sz="2000" spc="-5" dirty="0">
                <a:latin typeface="Calibri"/>
                <a:cs typeface="Calibri"/>
              </a:rPr>
              <a:t>Celebrate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milestones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781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Pillar </a:t>
            </a:r>
            <a:r>
              <a:rPr sz="2000" b="1" dirty="0">
                <a:latin typeface="Calibri"/>
                <a:cs typeface="Calibri"/>
              </a:rPr>
              <a:t>III: Skilled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Communicator</a:t>
            </a:r>
            <a:endParaRPr sz="2000">
              <a:latin typeface="Calibri"/>
              <a:cs typeface="Calibri"/>
            </a:endParaRPr>
          </a:p>
          <a:p>
            <a:pPr marL="297815" marR="31877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</a:t>
            </a:r>
            <a:r>
              <a:rPr sz="2000" dirty="0">
                <a:latin typeface="Calibri"/>
                <a:cs typeface="Calibri"/>
              </a:rPr>
              <a:t>Influences </a:t>
            </a:r>
            <a:r>
              <a:rPr sz="2000" spc="-5" dirty="0">
                <a:latin typeface="Calibri"/>
                <a:cs typeface="Calibri"/>
              </a:rPr>
              <a:t>others with assertiveness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persuasion vs. power 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position</a:t>
            </a:r>
            <a:endParaRPr sz="2000">
              <a:latin typeface="Calibri"/>
              <a:cs typeface="Calibri"/>
            </a:endParaRPr>
          </a:p>
          <a:p>
            <a:pPr marL="1555115" marR="506730" indent="-342900">
              <a:lnSpc>
                <a:spcPct val="100000"/>
              </a:lnSpc>
              <a:buFont typeface="Arial"/>
              <a:buChar char="•"/>
              <a:tabLst>
                <a:tab pos="1555115" algn="l"/>
                <a:tab pos="1555750" algn="l"/>
              </a:tabLst>
            </a:pPr>
            <a:r>
              <a:rPr sz="2000" spc="-5" dirty="0">
                <a:latin typeface="Calibri"/>
                <a:cs typeface="Calibri"/>
              </a:rPr>
              <a:t>Typically solution oriented, focusing on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common  </a:t>
            </a:r>
            <a:r>
              <a:rPr sz="2000" dirty="0">
                <a:latin typeface="Calibri"/>
                <a:cs typeface="Calibri"/>
              </a:rPr>
              <a:t>goal </a:t>
            </a:r>
            <a:r>
              <a:rPr sz="2000" spc="-5" dirty="0">
                <a:latin typeface="Calibri"/>
                <a:cs typeface="Calibri"/>
              </a:rPr>
              <a:t>(egos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checked)</a:t>
            </a:r>
            <a:endParaRPr sz="2000">
              <a:latin typeface="Calibri"/>
              <a:cs typeface="Calibri"/>
            </a:endParaRPr>
          </a:p>
          <a:p>
            <a:pPr marL="1555115" marR="817244" indent="-342900">
              <a:lnSpc>
                <a:spcPct val="100000"/>
              </a:lnSpc>
              <a:buFont typeface="Arial"/>
              <a:buChar char="•"/>
              <a:tabLst>
                <a:tab pos="1555115" algn="l"/>
                <a:tab pos="1555750" algn="l"/>
              </a:tabLst>
            </a:pPr>
            <a:r>
              <a:rPr sz="2000" dirty="0">
                <a:latin typeface="Calibri"/>
                <a:cs typeface="Calibri"/>
              </a:rPr>
              <a:t>Authentic, </a:t>
            </a:r>
            <a:r>
              <a:rPr sz="2000" spc="-5" dirty="0">
                <a:latin typeface="Calibri"/>
                <a:cs typeface="Calibri"/>
              </a:rPr>
              <a:t>showing </a:t>
            </a:r>
            <a:r>
              <a:rPr sz="2000" dirty="0">
                <a:latin typeface="Calibri"/>
                <a:cs typeface="Calibri"/>
              </a:rPr>
              <a:t>care </a:t>
            </a:r>
            <a:r>
              <a:rPr sz="2000" spc="-5" dirty="0">
                <a:latin typeface="Calibri"/>
                <a:cs typeface="Calibri"/>
              </a:rPr>
              <a:t>by listening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5" dirty="0">
                <a:latin typeface="Calibri"/>
                <a:cs typeface="Calibri"/>
              </a:rPr>
              <a:t>showing  respect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72" y="1417319"/>
            <a:ext cx="515620" cy="0"/>
          </a:xfrm>
          <a:custGeom>
            <a:avLst/>
            <a:gdLst/>
            <a:ahLst/>
            <a:cxnLst/>
            <a:rect l="l" t="t" r="r" b="b"/>
            <a:pathLst>
              <a:path w="515619">
                <a:moveTo>
                  <a:pt x="0" y="0"/>
                </a:moveTo>
                <a:lnTo>
                  <a:pt x="515023" y="0"/>
                </a:lnTo>
              </a:path>
            </a:pathLst>
          </a:custGeom>
          <a:ln w="85344">
            <a:solidFill>
              <a:srgbClr val="008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004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FF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112" y="6050279"/>
            <a:ext cx="1060704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6" y="0"/>
                </a:moveTo>
                <a:lnTo>
                  <a:pt x="0" y="0"/>
                </a:lnTo>
                <a:lnTo>
                  <a:pt x="0" y="598932"/>
                </a:lnTo>
                <a:lnTo>
                  <a:pt x="1198626" y="598932"/>
                </a:lnTo>
                <a:lnTo>
                  <a:pt x="1498092" y="299465"/>
                </a:lnTo>
                <a:lnTo>
                  <a:pt x="11986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0323" y="336550"/>
            <a:ext cx="6762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ts val="1430"/>
              </a:lnSpc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Person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7508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5" y="0"/>
                </a:moveTo>
                <a:lnTo>
                  <a:pt x="0" y="0"/>
                </a:lnTo>
                <a:lnTo>
                  <a:pt x="299466" y="299465"/>
                </a:lnTo>
                <a:lnTo>
                  <a:pt x="0" y="598932"/>
                </a:lnTo>
                <a:lnTo>
                  <a:pt x="1198625" y="598932"/>
                </a:lnTo>
                <a:lnTo>
                  <a:pt x="1498092" y="299465"/>
                </a:lnTo>
                <a:lnTo>
                  <a:pt x="119862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7508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0" y="0"/>
                </a:moveTo>
                <a:lnTo>
                  <a:pt x="1198625" y="0"/>
                </a:lnTo>
                <a:lnTo>
                  <a:pt x="1498092" y="299465"/>
                </a:lnTo>
                <a:lnTo>
                  <a:pt x="1198625" y="598932"/>
                </a:lnTo>
                <a:lnTo>
                  <a:pt x="0" y="598932"/>
                </a:lnTo>
                <a:lnTo>
                  <a:pt x="299466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6029" y="336550"/>
            <a:ext cx="812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25" marR="5080" indent="-251460">
              <a:lnSpc>
                <a:spcPts val="1430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Puts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People  First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5372" y="227075"/>
            <a:ext cx="1607820" cy="599440"/>
          </a:xfrm>
          <a:custGeom>
            <a:avLst/>
            <a:gdLst/>
            <a:ahLst/>
            <a:cxnLst/>
            <a:rect l="l" t="t" r="r" b="b"/>
            <a:pathLst>
              <a:path w="1607820" h="599440">
                <a:moveTo>
                  <a:pt x="1308353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308353" y="598932"/>
                </a:lnTo>
                <a:lnTo>
                  <a:pt x="1607819" y="299465"/>
                </a:lnTo>
                <a:lnTo>
                  <a:pt x="130835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5372" y="227075"/>
            <a:ext cx="1607820" cy="599440"/>
          </a:xfrm>
          <a:custGeom>
            <a:avLst/>
            <a:gdLst/>
            <a:ahLst/>
            <a:cxnLst/>
            <a:rect l="l" t="t" r="r" b="b"/>
            <a:pathLst>
              <a:path w="1607820" h="599440">
                <a:moveTo>
                  <a:pt x="0" y="0"/>
                </a:moveTo>
                <a:lnTo>
                  <a:pt x="1308353" y="0"/>
                </a:lnTo>
                <a:lnTo>
                  <a:pt x="1607819" y="299465"/>
                </a:lnTo>
                <a:lnTo>
                  <a:pt x="1308353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42970" y="351154"/>
            <a:ext cx="94488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ts val="132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Skilled  Co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02964" y="227075"/>
            <a:ext cx="1559560" cy="599440"/>
          </a:xfrm>
          <a:custGeom>
            <a:avLst/>
            <a:gdLst/>
            <a:ahLst/>
            <a:cxnLst/>
            <a:rect l="l" t="t" r="r" b="b"/>
            <a:pathLst>
              <a:path w="1559560" h="599440">
                <a:moveTo>
                  <a:pt x="1259586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259586" y="598932"/>
                </a:lnTo>
                <a:lnTo>
                  <a:pt x="1559052" y="299465"/>
                </a:lnTo>
                <a:lnTo>
                  <a:pt x="125958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2964" y="227075"/>
            <a:ext cx="1559560" cy="599440"/>
          </a:xfrm>
          <a:custGeom>
            <a:avLst/>
            <a:gdLst/>
            <a:ahLst/>
            <a:cxnLst/>
            <a:rect l="l" t="t" r="r" b="b"/>
            <a:pathLst>
              <a:path w="1559560" h="599440">
                <a:moveTo>
                  <a:pt x="0" y="0"/>
                </a:moveTo>
                <a:lnTo>
                  <a:pt x="1259586" y="0"/>
                </a:lnTo>
                <a:lnTo>
                  <a:pt x="1559052" y="299465"/>
                </a:lnTo>
                <a:lnTo>
                  <a:pt x="1259586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46879" y="365633"/>
            <a:ext cx="901065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 marR="5080" indent="-81280">
              <a:lnSpc>
                <a:spcPts val="121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assio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ate  Collaborator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63311" y="227075"/>
            <a:ext cx="1496695" cy="599440"/>
          </a:xfrm>
          <a:custGeom>
            <a:avLst/>
            <a:gdLst/>
            <a:ahLst/>
            <a:cxnLst/>
            <a:rect l="l" t="t" r="r" b="b"/>
            <a:pathLst>
              <a:path w="1496695" h="599440">
                <a:moveTo>
                  <a:pt x="1197102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197102" y="598932"/>
                </a:lnTo>
                <a:lnTo>
                  <a:pt x="1496567" y="299465"/>
                </a:lnTo>
                <a:lnTo>
                  <a:pt x="119710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3311" y="227075"/>
            <a:ext cx="1496695" cy="599440"/>
          </a:xfrm>
          <a:custGeom>
            <a:avLst/>
            <a:gdLst/>
            <a:ahLst/>
            <a:cxnLst/>
            <a:rect l="l" t="t" r="r" b="b"/>
            <a:pathLst>
              <a:path w="1496695" h="599440">
                <a:moveTo>
                  <a:pt x="0" y="0"/>
                </a:moveTo>
                <a:lnTo>
                  <a:pt x="1197102" y="0"/>
                </a:lnTo>
                <a:lnTo>
                  <a:pt x="1496567" y="299465"/>
                </a:lnTo>
                <a:lnTo>
                  <a:pt x="1197102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06034" y="336550"/>
            <a:ext cx="6464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7325">
              <a:lnSpc>
                <a:spcPts val="1430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Has 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esig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1176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6" y="0"/>
                </a:moveTo>
                <a:lnTo>
                  <a:pt x="0" y="0"/>
                </a:lnTo>
                <a:lnTo>
                  <a:pt x="299466" y="299465"/>
                </a:lnTo>
                <a:lnTo>
                  <a:pt x="0" y="598932"/>
                </a:lnTo>
                <a:lnTo>
                  <a:pt x="1198626" y="598932"/>
                </a:lnTo>
                <a:lnTo>
                  <a:pt x="1498092" y="299465"/>
                </a:lnTo>
                <a:lnTo>
                  <a:pt x="11986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61176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0" y="0"/>
                </a:moveTo>
                <a:lnTo>
                  <a:pt x="1198626" y="0"/>
                </a:lnTo>
                <a:lnTo>
                  <a:pt x="1498092" y="299465"/>
                </a:lnTo>
                <a:lnTo>
                  <a:pt x="1198626" y="598932"/>
                </a:lnTo>
                <a:lnTo>
                  <a:pt x="0" y="598932"/>
                </a:lnTo>
                <a:lnTo>
                  <a:pt x="299466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44410" y="336550"/>
            <a:ext cx="5676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5080" indent="-20320">
              <a:lnSpc>
                <a:spcPts val="1430"/>
              </a:lnSpc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yst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ems 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Thinker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59040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6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198626" y="598932"/>
                </a:lnTo>
                <a:lnTo>
                  <a:pt x="1498091" y="299465"/>
                </a:lnTo>
                <a:lnTo>
                  <a:pt x="11986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9040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0" y="0"/>
                </a:moveTo>
                <a:lnTo>
                  <a:pt x="1198626" y="0"/>
                </a:lnTo>
                <a:lnTo>
                  <a:pt x="1498091" y="299465"/>
                </a:lnTo>
                <a:lnTo>
                  <a:pt x="1198626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56042" y="245745"/>
            <a:ext cx="74168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430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sz="13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Moral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Authority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0953" y="868426"/>
            <a:ext cx="725995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Competency </a:t>
            </a:r>
            <a:r>
              <a:rPr sz="2800" b="1" spc="-5" dirty="0">
                <a:latin typeface="Calibri"/>
                <a:cs typeface="Calibri"/>
              </a:rPr>
              <a:t>Strengths of the Maintenance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Team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16396" y="2599944"/>
            <a:ext cx="2534411" cy="2293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4775" y="1703832"/>
            <a:ext cx="4447032" cy="3396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9764" y="6627875"/>
            <a:ext cx="2730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>
              <a:lnSpc>
                <a:spcPts val="1420"/>
              </a:lnSpc>
            </a:pPr>
            <a:r>
              <a:rPr sz="1400" dirty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84064" cy="685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4547" y="2287523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985" y="0"/>
                </a:lnTo>
              </a:path>
            </a:pathLst>
          </a:custGeom>
          <a:ln w="85344">
            <a:solidFill>
              <a:srgbClr val="008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7028" y="5794247"/>
            <a:ext cx="2200655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9764" y="6627875"/>
            <a:ext cx="273050" cy="230504"/>
          </a:xfrm>
          <a:custGeom>
            <a:avLst/>
            <a:gdLst/>
            <a:ahLst/>
            <a:cxnLst/>
            <a:rect l="l" t="t" r="r" b="b"/>
            <a:pathLst>
              <a:path w="273050" h="230504">
                <a:moveTo>
                  <a:pt x="0" y="230124"/>
                </a:moveTo>
                <a:lnTo>
                  <a:pt x="272796" y="230124"/>
                </a:lnTo>
                <a:lnTo>
                  <a:pt x="272796" y="0"/>
                </a:lnTo>
                <a:lnTo>
                  <a:pt x="0" y="0"/>
                </a:lnTo>
                <a:lnTo>
                  <a:pt x="0" y="230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45940" y="1027556"/>
            <a:ext cx="4145279" cy="122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60"/>
              </a:lnSpc>
            </a:pPr>
            <a:r>
              <a:rPr sz="4400" dirty="0"/>
              <a:t>5 </a:t>
            </a:r>
            <a:r>
              <a:rPr sz="4400" spc="5" dirty="0"/>
              <a:t>Star </a:t>
            </a:r>
            <a:r>
              <a:rPr sz="4400" spc="-10" dirty="0"/>
              <a:t>Journey</a:t>
            </a:r>
            <a:r>
              <a:rPr sz="4400" spc="-150" dirty="0"/>
              <a:t> </a:t>
            </a:r>
            <a:r>
              <a:rPr sz="4400" spc="-5" dirty="0"/>
              <a:t>to  </a:t>
            </a:r>
            <a:r>
              <a:rPr sz="4400" spc="-10" dirty="0"/>
              <a:t>Excellence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4488179" y="2577083"/>
            <a:ext cx="4111752" cy="2261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5676" y="2203704"/>
            <a:ext cx="952500" cy="307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72" y="1417319"/>
            <a:ext cx="515620" cy="0"/>
          </a:xfrm>
          <a:custGeom>
            <a:avLst/>
            <a:gdLst/>
            <a:ahLst/>
            <a:cxnLst/>
            <a:rect l="l" t="t" r="r" b="b"/>
            <a:pathLst>
              <a:path w="515619">
                <a:moveTo>
                  <a:pt x="0" y="0"/>
                </a:moveTo>
                <a:lnTo>
                  <a:pt x="515023" y="0"/>
                </a:lnTo>
              </a:path>
            </a:pathLst>
          </a:custGeom>
          <a:ln w="85344">
            <a:solidFill>
              <a:srgbClr val="008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004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FF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112" y="6050279"/>
            <a:ext cx="1060704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6" y="0"/>
                </a:moveTo>
                <a:lnTo>
                  <a:pt x="0" y="0"/>
                </a:lnTo>
                <a:lnTo>
                  <a:pt x="0" y="598932"/>
                </a:lnTo>
                <a:lnTo>
                  <a:pt x="1198626" y="598932"/>
                </a:lnTo>
                <a:lnTo>
                  <a:pt x="1498092" y="299465"/>
                </a:lnTo>
                <a:lnTo>
                  <a:pt x="11986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0323" y="336550"/>
            <a:ext cx="6762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ts val="1430"/>
              </a:lnSpc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Person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7508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5" y="0"/>
                </a:moveTo>
                <a:lnTo>
                  <a:pt x="0" y="0"/>
                </a:lnTo>
                <a:lnTo>
                  <a:pt x="299466" y="299465"/>
                </a:lnTo>
                <a:lnTo>
                  <a:pt x="0" y="598932"/>
                </a:lnTo>
                <a:lnTo>
                  <a:pt x="1198625" y="598932"/>
                </a:lnTo>
                <a:lnTo>
                  <a:pt x="1498092" y="299465"/>
                </a:lnTo>
                <a:lnTo>
                  <a:pt x="119862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7508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0" y="0"/>
                </a:moveTo>
                <a:lnTo>
                  <a:pt x="1198625" y="0"/>
                </a:lnTo>
                <a:lnTo>
                  <a:pt x="1498092" y="299465"/>
                </a:lnTo>
                <a:lnTo>
                  <a:pt x="1198625" y="598932"/>
                </a:lnTo>
                <a:lnTo>
                  <a:pt x="0" y="598932"/>
                </a:lnTo>
                <a:lnTo>
                  <a:pt x="299466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6029" y="336550"/>
            <a:ext cx="812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25" marR="5080" indent="-251460">
              <a:lnSpc>
                <a:spcPts val="1430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Puts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People  First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5372" y="227075"/>
            <a:ext cx="1607820" cy="599440"/>
          </a:xfrm>
          <a:custGeom>
            <a:avLst/>
            <a:gdLst/>
            <a:ahLst/>
            <a:cxnLst/>
            <a:rect l="l" t="t" r="r" b="b"/>
            <a:pathLst>
              <a:path w="1607820" h="599440">
                <a:moveTo>
                  <a:pt x="1308353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308353" y="598932"/>
                </a:lnTo>
                <a:lnTo>
                  <a:pt x="1607819" y="299465"/>
                </a:lnTo>
                <a:lnTo>
                  <a:pt x="130835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5372" y="227075"/>
            <a:ext cx="1607820" cy="599440"/>
          </a:xfrm>
          <a:custGeom>
            <a:avLst/>
            <a:gdLst/>
            <a:ahLst/>
            <a:cxnLst/>
            <a:rect l="l" t="t" r="r" b="b"/>
            <a:pathLst>
              <a:path w="1607820" h="599440">
                <a:moveTo>
                  <a:pt x="0" y="0"/>
                </a:moveTo>
                <a:lnTo>
                  <a:pt x="1308353" y="0"/>
                </a:lnTo>
                <a:lnTo>
                  <a:pt x="1607819" y="299465"/>
                </a:lnTo>
                <a:lnTo>
                  <a:pt x="1308353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42970" y="351154"/>
            <a:ext cx="94488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ts val="132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Skilled  Co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02964" y="227075"/>
            <a:ext cx="1559560" cy="599440"/>
          </a:xfrm>
          <a:custGeom>
            <a:avLst/>
            <a:gdLst/>
            <a:ahLst/>
            <a:cxnLst/>
            <a:rect l="l" t="t" r="r" b="b"/>
            <a:pathLst>
              <a:path w="1559560" h="599440">
                <a:moveTo>
                  <a:pt x="1259586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259586" y="598932"/>
                </a:lnTo>
                <a:lnTo>
                  <a:pt x="1559052" y="299465"/>
                </a:lnTo>
                <a:lnTo>
                  <a:pt x="125958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2964" y="227075"/>
            <a:ext cx="1559560" cy="599440"/>
          </a:xfrm>
          <a:custGeom>
            <a:avLst/>
            <a:gdLst/>
            <a:ahLst/>
            <a:cxnLst/>
            <a:rect l="l" t="t" r="r" b="b"/>
            <a:pathLst>
              <a:path w="1559560" h="599440">
                <a:moveTo>
                  <a:pt x="0" y="0"/>
                </a:moveTo>
                <a:lnTo>
                  <a:pt x="1259586" y="0"/>
                </a:lnTo>
                <a:lnTo>
                  <a:pt x="1559052" y="299465"/>
                </a:lnTo>
                <a:lnTo>
                  <a:pt x="1259586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46879" y="365633"/>
            <a:ext cx="901065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 marR="5080" indent="-81280">
              <a:lnSpc>
                <a:spcPts val="121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assio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ate  Collaborator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63311" y="227075"/>
            <a:ext cx="1496695" cy="599440"/>
          </a:xfrm>
          <a:custGeom>
            <a:avLst/>
            <a:gdLst/>
            <a:ahLst/>
            <a:cxnLst/>
            <a:rect l="l" t="t" r="r" b="b"/>
            <a:pathLst>
              <a:path w="1496695" h="599440">
                <a:moveTo>
                  <a:pt x="1197102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197102" y="598932"/>
                </a:lnTo>
                <a:lnTo>
                  <a:pt x="1496567" y="299465"/>
                </a:lnTo>
                <a:lnTo>
                  <a:pt x="119710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3311" y="227075"/>
            <a:ext cx="1496695" cy="599440"/>
          </a:xfrm>
          <a:custGeom>
            <a:avLst/>
            <a:gdLst/>
            <a:ahLst/>
            <a:cxnLst/>
            <a:rect l="l" t="t" r="r" b="b"/>
            <a:pathLst>
              <a:path w="1496695" h="599440">
                <a:moveTo>
                  <a:pt x="0" y="0"/>
                </a:moveTo>
                <a:lnTo>
                  <a:pt x="1197102" y="0"/>
                </a:lnTo>
                <a:lnTo>
                  <a:pt x="1496567" y="299465"/>
                </a:lnTo>
                <a:lnTo>
                  <a:pt x="1197102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06034" y="336550"/>
            <a:ext cx="6464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7325">
              <a:lnSpc>
                <a:spcPts val="1430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Has 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esig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1176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6" y="0"/>
                </a:moveTo>
                <a:lnTo>
                  <a:pt x="0" y="0"/>
                </a:lnTo>
                <a:lnTo>
                  <a:pt x="299466" y="299465"/>
                </a:lnTo>
                <a:lnTo>
                  <a:pt x="0" y="598932"/>
                </a:lnTo>
                <a:lnTo>
                  <a:pt x="1198626" y="598932"/>
                </a:lnTo>
                <a:lnTo>
                  <a:pt x="1498092" y="299465"/>
                </a:lnTo>
                <a:lnTo>
                  <a:pt x="11986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61176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0" y="0"/>
                </a:moveTo>
                <a:lnTo>
                  <a:pt x="1198626" y="0"/>
                </a:lnTo>
                <a:lnTo>
                  <a:pt x="1498092" y="299465"/>
                </a:lnTo>
                <a:lnTo>
                  <a:pt x="1198626" y="598932"/>
                </a:lnTo>
                <a:lnTo>
                  <a:pt x="0" y="598932"/>
                </a:lnTo>
                <a:lnTo>
                  <a:pt x="299466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44410" y="336550"/>
            <a:ext cx="5676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5080" indent="-20320">
              <a:lnSpc>
                <a:spcPts val="1430"/>
              </a:lnSpc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yst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ems 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Thinker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59040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1198626" y="0"/>
                </a:moveTo>
                <a:lnTo>
                  <a:pt x="0" y="0"/>
                </a:lnTo>
                <a:lnTo>
                  <a:pt x="299465" y="299465"/>
                </a:lnTo>
                <a:lnTo>
                  <a:pt x="0" y="598932"/>
                </a:lnTo>
                <a:lnTo>
                  <a:pt x="1198626" y="598932"/>
                </a:lnTo>
                <a:lnTo>
                  <a:pt x="1498091" y="299465"/>
                </a:lnTo>
                <a:lnTo>
                  <a:pt x="11986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9040" y="227075"/>
            <a:ext cx="1498600" cy="599440"/>
          </a:xfrm>
          <a:custGeom>
            <a:avLst/>
            <a:gdLst/>
            <a:ahLst/>
            <a:cxnLst/>
            <a:rect l="l" t="t" r="r" b="b"/>
            <a:pathLst>
              <a:path w="1498600" h="599440">
                <a:moveTo>
                  <a:pt x="0" y="0"/>
                </a:moveTo>
                <a:lnTo>
                  <a:pt x="1198626" y="0"/>
                </a:lnTo>
                <a:lnTo>
                  <a:pt x="1498091" y="299465"/>
                </a:lnTo>
                <a:lnTo>
                  <a:pt x="1198626" y="598932"/>
                </a:lnTo>
                <a:lnTo>
                  <a:pt x="0" y="598932"/>
                </a:lnTo>
                <a:lnTo>
                  <a:pt x="299465" y="29946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56042" y="245745"/>
            <a:ext cx="74168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430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sz="13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Moral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Authority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24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20953" y="883665"/>
            <a:ext cx="6964045" cy="3513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Competency </a:t>
            </a:r>
            <a:r>
              <a:rPr sz="2800" b="1" spc="-5" dirty="0">
                <a:latin typeface="Calibri"/>
                <a:cs typeface="Calibri"/>
              </a:rPr>
              <a:t>Strengths of the </a:t>
            </a:r>
            <a:r>
              <a:rPr sz="2800" b="1" spc="-10" dirty="0">
                <a:latin typeface="Calibri"/>
                <a:cs typeface="Calibri"/>
              </a:rPr>
              <a:t>Police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Team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516890" marR="2880995">
              <a:lnSpc>
                <a:spcPct val="131500"/>
              </a:lnSpc>
            </a:pPr>
            <a:r>
              <a:rPr sz="2000" b="1" spc="-5" dirty="0">
                <a:latin typeface="Calibri"/>
                <a:cs typeface="Calibri"/>
              </a:rPr>
              <a:t>Pillar </a:t>
            </a:r>
            <a:r>
              <a:rPr sz="2000" b="1" dirty="0">
                <a:latin typeface="Calibri"/>
                <a:cs typeface="Calibri"/>
              </a:rPr>
              <a:t>I: </a:t>
            </a:r>
            <a:r>
              <a:rPr sz="2000" b="1" spc="-15" dirty="0">
                <a:latin typeface="Calibri"/>
                <a:cs typeface="Calibri"/>
              </a:rPr>
              <a:t>Person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Character </a:t>
            </a:r>
            <a:r>
              <a:rPr sz="2000" b="1" dirty="0">
                <a:latin typeface="Calibri"/>
                <a:cs typeface="Calibri"/>
              </a:rPr>
              <a:t>– 3.69  </a:t>
            </a:r>
            <a:r>
              <a:rPr sz="2000" b="1" spc="-5" dirty="0">
                <a:latin typeface="Calibri"/>
                <a:cs typeface="Calibri"/>
              </a:rPr>
              <a:t>Pillar </a:t>
            </a:r>
            <a:r>
              <a:rPr sz="2000" b="1" dirty="0">
                <a:latin typeface="Calibri"/>
                <a:cs typeface="Calibri"/>
              </a:rPr>
              <a:t>II: Puts </a:t>
            </a:r>
            <a:r>
              <a:rPr sz="2000" b="1" spc="-10" dirty="0">
                <a:latin typeface="Calibri"/>
                <a:cs typeface="Calibri"/>
              </a:rPr>
              <a:t>People First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3.53</a:t>
            </a:r>
            <a:endParaRPr sz="2000" dirty="0">
              <a:latin typeface="Calibri"/>
              <a:cs typeface="Calibri"/>
            </a:endParaRPr>
          </a:p>
          <a:p>
            <a:pPr marL="516890">
              <a:lnSpc>
                <a:spcPct val="100000"/>
              </a:lnSpc>
              <a:spcBef>
                <a:spcPts val="765"/>
              </a:spcBef>
            </a:pPr>
            <a:r>
              <a:rPr sz="2000" b="1" spc="-5" dirty="0">
                <a:latin typeface="Calibri"/>
                <a:cs typeface="Calibri"/>
              </a:rPr>
              <a:t>Pillar </a:t>
            </a:r>
            <a:r>
              <a:rPr sz="2000" b="1" dirty="0">
                <a:latin typeface="Calibri"/>
                <a:cs typeface="Calibri"/>
              </a:rPr>
              <a:t>VII: Leads </a:t>
            </a:r>
            <a:r>
              <a:rPr sz="2000" b="1" spc="-5" dirty="0">
                <a:latin typeface="Calibri"/>
                <a:cs typeface="Calibri"/>
              </a:rPr>
              <a:t>with </a:t>
            </a:r>
            <a:r>
              <a:rPr sz="2000" b="1" spc="-10" dirty="0">
                <a:latin typeface="Calibri"/>
                <a:cs typeface="Calibri"/>
              </a:rPr>
              <a:t>Moral </a:t>
            </a:r>
            <a:r>
              <a:rPr sz="2000" b="1" dirty="0">
                <a:latin typeface="Calibri"/>
                <a:cs typeface="Calibri"/>
              </a:rPr>
              <a:t>Authority –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3.56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16890" marR="5080">
              <a:lnSpc>
                <a:spcPts val="2160"/>
              </a:lnSpc>
            </a:pPr>
            <a:r>
              <a:rPr sz="2000" spc="-45" dirty="0">
                <a:latin typeface="Calibri"/>
                <a:cs typeface="Calibri"/>
              </a:rPr>
              <a:t>Team </a:t>
            </a:r>
            <a:r>
              <a:rPr sz="2000" spc="-10" dirty="0">
                <a:latin typeface="Calibri"/>
                <a:cs typeface="Calibri"/>
              </a:rPr>
              <a:t>members </a:t>
            </a:r>
            <a:r>
              <a:rPr sz="2000" spc="-5" dirty="0">
                <a:latin typeface="Calibri"/>
                <a:cs typeface="Calibri"/>
              </a:rPr>
              <a:t>see </a:t>
            </a:r>
            <a:r>
              <a:rPr sz="2000" dirty="0">
                <a:latin typeface="Calibri"/>
                <a:cs typeface="Calibri"/>
              </a:rPr>
              <a:t>them as </a:t>
            </a:r>
            <a:r>
              <a:rPr sz="2000" spc="-5" dirty="0">
                <a:latin typeface="Calibri"/>
                <a:cs typeface="Calibri"/>
              </a:rPr>
              <a:t>being </a:t>
            </a:r>
            <a:r>
              <a:rPr sz="2000" spc="-10" dirty="0">
                <a:latin typeface="Calibri"/>
                <a:cs typeface="Calibri"/>
              </a:rPr>
              <a:t>trustworthy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having  </a:t>
            </a:r>
            <a:r>
              <a:rPr sz="2000" spc="-20" dirty="0">
                <a:latin typeface="Calibri"/>
                <a:cs typeface="Calibri"/>
              </a:rPr>
              <a:t>integrity. </a:t>
            </a:r>
            <a:r>
              <a:rPr sz="2000" spc="-45" dirty="0">
                <a:latin typeface="Calibri"/>
                <a:cs typeface="Calibri"/>
              </a:rPr>
              <a:t>Team </a:t>
            </a:r>
            <a:r>
              <a:rPr sz="2000" spc="-10" dirty="0">
                <a:latin typeface="Calibri"/>
                <a:cs typeface="Calibri"/>
              </a:rPr>
              <a:t>members believe </a:t>
            </a:r>
            <a:r>
              <a:rPr sz="2000" spc="-5" dirty="0">
                <a:latin typeface="Calibri"/>
                <a:cs typeface="Calibri"/>
              </a:rPr>
              <a:t>they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authentic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strive  to </a:t>
            </a:r>
            <a:r>
              <a:rPr sz="2000" spc="-5" dirty="0">
                <a:latin typeface="Calibri"/>
                <a:cs typeface="Calibri"/>
              </a:rPr>
              <a:t>serve </a:t>
            </a:r>
            <a:r>
              <a:rPr sz="2000" spc="-10" dirty="0">
                <a:latin typeface="Calibri"/>
                <a:cs typeface="Calibri"/>
              </a:rPr>
              <a:t>everyone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not </a:t>
            </a:r>
            <a:r>
              <a:rPr sz="2000" spc="-10" dirty="0">
                <a:latin typeface="Calibri"/>
                <a:cs typeface="Calibri"/>
              </a:rPr>
              <a:t>just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themselves.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435673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/>
              <a:t>Culture</a:t>
            </a:r>
            <a:r>
              <a:rPr sz="5000" spc="-105" dirty="0"/>
              <a:t> </a:t>
            </a:r>
            <a:r>
              <a:rPr sz="5000" dirty="0"/>
              <a:t>Change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9456" y="2079625"/>
            <a:ext cx="4680585" cy="185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Orientation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Behavior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Competencies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High </a:t>
            </a:r>
            <a:r>
              <a:rPr sz="2400" spc="-10" dirty="0">
                <a:latin typeface="Calibri"/>
                <a:cs typeface="Calibri"/>
              </a:rPr>
              <a:t>Performance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Teams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Practice, </a:t>
            </a:r>
            <a:r>
              <a:rPr sz="2400" dirty="0">
                <a:latin typeface="Calibri"/>
                <a:cs typeface="Calibri"/>
              </a:rPr>
              <a:t>Leading, and Serving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(PLS)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60819" y="1543811"/>
            <a:ext cx="1764792" cy="2485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0396" y="1434083"/>
            <a:ext cx="2295144" cy="1459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5796" y="4315967"/>
            <a:ext cx="2881883" cy="141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684" y="4315967"/>
            <a:ext cx="3028188" cy="1411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R="146050" algn="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939" y="2529839"/>
            <a:ext cx="5556885" cy="1828800"/>
          </a:xfrm>
          <a:custGeom>
            <a:avLst/>
            <a:gdLst/>
            <a:ahLst/>
            <a:cxnLst/>
            <a:rect l="l" t="t" r="r" b="b"/>
            <a:pathLst>
              <a:path w="5556884" h="1828800">
                <a:moveTo>
                  <a:pt x="0" y="1828800"/>
                </a:moveTo>
                <a:lnTo>
                  <a:pt x="5556504" y="1828800"/>
                </a:lnTo>
                <a:lnTo>
                  <a:pt x="5556504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7900" y="2916935"/>
            <a:ext cx="4670298" cy="11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5939" y="2529839"/>
            <a:ext cx="5556885" cy="1828800"/>
          </a:xfrm>
          <a:prstGeom prst="rect">
            <a:avLst/>
          </a:prstGeom>
          <a:ln w="57912">
            <a:solidFill>
              <a:srgbClr val="FFC000"/>
            </a:solidFill>
          </a:ln>
        </p:spPr>
        <p:txBody>
          <a:bodyPr vert="horz" wrap="square" lIns="0" tIns="513715" rIns="0" bIns="0" rtlCol="0">
            <a:spAutoFit/>
          </a:bodyPr>
          <a:lstStyle/>
          <a:p>
            <a:pPr marL="735965">
              <a:lnSpc>
                <a:spcPct val="100000"/>
              </a:lnSpc>
              <a:spcBef>
                <a:spcPts val="4045"/>
              </a:spcBef>
            </a:pPr>
            <a:r>
              <a:rPr sz="4000" b="1" spc="-5" dirty="0">
                <a:solidFill>
                  <a:srgbClr val="000066"/>
                </a:solidFill>
                <a:latin typeface="Franklin Gothic Demi"/>
                <a:cs typeface="Franklin Gothic Demi"/>
              </a:rPr>
              <a:t>Modeling </a:t>
            </a:r>
            <a:r>
              <a:rPr sz="4000" b="1" dirty="0">
                <a:solidFill>
                  <a:srgbClr val="000066"/>
                </a:solidFill>
                <a:latin typeface="Franklin Gothic Demi"/>
                <a:cs typeface="Franklin Gothic Demi"/>
              </a:rPr>
              <a:t>the</a:t>
            </a:r>
            <a:r>
              <a:rPr sz="4000" b="1" spc="-120" dirty="0">
                <a:solidFill>
                  <a:srgbClr val="000066"/>
                </a:solidFill>
                <a:latin typeface="Franklin Gothic Demi"/>
                <a:cs typeface="Franklin Gothic Demi"/>
              </a:rPr>
              <a:t> </a:t>
            </a:r>
            <a:r>
              <a:rPr sz="4000" b="1" spc="-50" dirty="0">
                <a:solidFill>
                  <a:srgbClr val="000066"/>
                </a:solidFill>
                <a:latin typeface="Franklin Gothic Demi"/>
                <a:cs typeface="Franklin Gothic Demi"/>
              </a:rPr>
              <a:t>Way</a:t>
            </a:r>
            <a:endParaRPr sz="40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435610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/>
              <a:t>5 </a:t>
            </a:r>
            <a:r>
              <a:rPr sz="5000" spc="5" dirty="0"/>
              <a:t>Star </a:t>
            </a:r>
            <a:r>
              <a:rPr sz="5000" spc="-5" dirty="0"/>
              <a:t>In</a:t>
            </a:r>
            <a:r>
              <a:rPr sz="5000" spc="-90" dirty="0"/>
              <a:t> </a:t>
            </a:r>
            <a:r>
              <a:rPr sz="5000" spc="-10" dirty="0"/>
              <a:t>Action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6672" y="1935479"/>
            <a:ext cx="6096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538734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15" dirty="0"/>
              <a:t>Employees</a:t>
            </a:r>
            <a:r>
              <a:rPr sz="5000" spc="-125" dirty="0"/>
              <a:t> </a:t>
            </a:r>
            <a:r>
              <a:rPr sz="5000" dirty="0"/>
              <a:t>Leading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866900"/>
            <a:ext cx="3921252" cy="280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1476" y="1859279"/>
            <a:ext cx="3459099" cy="2817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526732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15" dirty="0"/>
              <a:t>Employees</a:t>
            </a:r>
            <a:r>
              <a:rPr sz="5000" spc="-120" dirty="0"/>
              <a:t> </a:t>
            </a:r>
            <a:r>
              <a:rPr sz="5000" spc="10" dirty="0"/>
              <a:t>Serving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0203" y="1560575"/>
            <a:ext cx="2763011" cy="384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6527" y="1560575"/>
            <a:ext cx="2775204" cy="3848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29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399097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15" dirty="0"/>
              <a:t>How </a:t>
            </a:r>
            <a:r>
              <a:rPr sz="5000" spc="-55" dirty="0"/>
              <a:t>We</a:t>
            </a:r>
            <a:r>
              <a:rPr sz="5000" spc="-95" dirty="0"/>
              <a:t> </a:t>
            </a:r>
            <a:r>
              <a:rPr sz="5000" spc="5" dirty="0"/>
              <a:t>Serve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8739" y="1700783"/>
            <a:ext cx="2723388" cy="3846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4464" y="1700783"/>
            <a:ext cx="3358895" cy="3846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97290" y="662652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4024629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5" dirty="0"/>
              <a:t>Who </a:t>
            </a:r>
            <a:r>
              <a:rPr sz="5000" spc="-55" dirty="0"/>
              <a:t>We</a:t>
            </a:r>
            <a:r>
              <a:rPr sz="5000" spc="-145" dirty="0"/>
              <a:t> </a:t>
            </a:r>
            <a:r>
              <a:rPr sz="5000" spc="5" dirty="0"/>
              <a:t>Serve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59452" y="1763267"/>
            <a:ext cx="3752088" cy="2813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1769364"/>
            <a:ext cx="3858767" cy="2807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442531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/>
              <a:t>Communication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1264" y="1615439"/>
            <a:ext cx="2022348" cy="3902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5211" y="1615439"/>
            <a:ext cx="2101595" cy="3902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32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442531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/>
              <a:t>Communication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188" y="2296667"/>
            <a:ext cx="3982212" cy="2654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2208" y="2296667"/>
            <a:ext cx="3974591" cy="2650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33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R="235585" algn="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8320" y="2529839"/>
            <a:ext cx="5556885" cy="1828800"/>
          </a:xfrm>
          <a:custGeom>
            <a:avLst/>
            <a:gdLst/>
            <a:ahLst/>
            <a:cxnLst/>
            <a:rect l="l" t="t" r="r" b="b"/>
            <a:pathLst>
              <a:path w="5556884" h="1828800">
                <a:moveTo>
                  <a:pt x="0" y="1828800"/>
                </a:moveTo>
                <a:lnTo>
                  <a:pt x="5556504" y="1828800"/>
                </a:lnTo>
                <a:lnTo>
                  <a:pt x="5556504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3351" y="2642616"/>
            <a:ext cx="5965698" cy="11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5367" y="3191255"/>
            <a:ext cx="2539745" cy="1134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98320" y="2529839"/>
            <a:ext cx="5556885" cy="1828800"/>
          </a:xfrm>
          <a:prstGeom prst="rect">
            <a:avLst/>
          </a:prstGeom>
          <a:ln w="57912">
            <a:solidFill>
              <a:srgbClr val="FFC000"/>
            </a:solidFill>
          </a:ln>
        </p:spPr>
        <p:txBody>
          <a:bodyPr vert="horz" wrap="square" lIns="0" tIns="308610" rIns="0" bIns="0" rtlCol="0">
            <a:spAutoFit/>
          </a:bodyPr>
          <a:lstStyle/>
          <a:p>
            <a:pPr marL="1820545" marR="159385" indent="-1652270">
              <a:lnSpc>
                <a:spcPts val="4320"/>
              </a:lnSpc>
              <a:spcBef>
                <a:spcPts val="2430"/>
              </a:spcBef>
            </a:pPr>
            <a:r>
              <a:rPr sz="4000" b="1" spc="-5" dirty="0">
                <a:solidFill>
                  <a:srgbClr val="000066"/>
                </a:solidFill>
                <a:latin typeface="Franklin Gothic Demi"/>
                <a:cs typeface="Franklin Gothic Demi"/>
              </a:rPr>
              <a:t>5 </a:t>
            </a:r>
            <a:r>
              <a:rPr sz="4000" b="1" dirty="0">
                <a:solidFill>
                  <a:srgbClr val="000066"/>
                </a:solidFill>
                <a:latin typeface="Franklin Gothic Demi"/>
                <a:cs typeface="Franklin Gothic Demi"/>
              </a:rPr>
              <a:t>Star </a:t>
            </a:r>
            <a:r>
              <a:rPr sz="4000" b="1" spc="10" dirty="0">
                <a:solidFill>
                  <a:srgbClr val="000066"/>
                </a:solidFill>
                <a:latin typeface="Franklin Gothic Demi"/>
                <a:cs typeface="Franklin Gothic Demi"/>
              </a:rPr>
              <a:t>Service </a:t>
            </a:r>
            <a:r>
              <a:rPr sz="4000" b="1" spc="-5" dirty="0">
                <a:solidFill>
                  <a:srgbClr val="000066"/>
                </a:solidFill>
                <a:latin typeface="Franklin Gothic Demi"/>
                <a:cs typeface="Franklin Gothic Demi"/>
              </a:rPr>
              <a:t>Program  </a:t>
            </a:r>
            <a:r>
              <a:rPr sz="4000" b="1" dirty="0">
                <a:solidFill>
                  <a:srgbClr val="000066"/>
                </a:solidFill>
                <a:latin typeface="Franklin Gothic Demi"/>
                <a:cs typeface="Franklin Gothic Demi"/>
              </a:rPr>
              <a:t>Concept</a:t>
            </a:r>
            <a:endParaRPr sz="40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442531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/>
              <a:t>Communication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260" y="4059935"/>
            <a:ext cx="5085588" cy="2223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8140" y="1539239"/>
            <a:ext cx="4719827" cy="2348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743" y="1584960"/>
            <a:ext cx="3685032" cy="2215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R="146050" algn="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939" y="2529839"/>
            <a:ext cx="5556885" cy="1828800"/>
          </a:xfrm>
          <a:custGeom>
            <a:avLst/>
            <a:gdLst/>
            <a:ahLst/>
            <a:cxnLst/>
            <a:rect l="l" t="t" r="r" b="b"/>
            <a:pathLst>
              <a:path w="5556884" h="1828800">
                <a:moveTo>
                  <a:pt x="0" y="1828800"/>
                </a:moveTo>
                <a:lnTo>
                  <a:pt x="5556504" y="1828800"/>
                </a:lnTo>
                <a:lnTo>
                  <a:pt x="5556504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8544" y="2916935"/>
            <a:ext cx="3509009" cy="11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5939" y="2529839"/>
            <a:ext cx="5556885" cy="1828800"/>
          </a:xfrm>
          <a:prstGeom prst="rect">
            <a:avLst/>
          </a:prstGeom>
          <a:ln w="57912">
            <a:solidFill>
              <a:srgbClr val="FFC000"/>
            </a:solidFill>
          </a:ln>
        </p:spPr>
        <p:txBody>
          <a:bodyPr vert="horz" wrap="square" lIns="0" tIns="513715" rIns="0" bIns="0" rtlCol="0">
            <a:spAutoFit/>
          </a:bodyPr>
          <a:lstStyle/>
          <a:p>
            <a:pPr marL="1316990">
              <a:lnSpc>
                <a:spcPct val="100000"/>
              </a:lnSpc>
              <a:spcBef>
                <a:spcPts val="4045"/>
              </a:spcBef>
            </a:pPr>
            <a:r>
              <a:rPr sz="4000" b="1" spc="-5" dirty="0">
                <a:solidFill>
                  <a:srgbClr val="000066"/>
                </a:solidFill>
                <a:latin typeface="Franklin Gothic Demi"/>
                <a:cs typeface="Franklin Gothic Demi"/>
              </a:rPr>
              <a:t>Engagement</a:t>
            </a:r>
            <a:endParaRPr sz="40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654811"/>
            <a:ext cx="8023225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Customer </a:t>
            </a:r>
            <a:r>
              <a:rPr spc="-5" dirty="0"/>
              <a:t>Experience </a:t>
            </a:r>
            <a:r>
              <a:rPr spc="10" dirty="0"/>
              <a:t>Officers</a:t>
            </a:r>
            <a:r>
              <a:rPr spc="-85" dirty="0"/>
              <a:t> </a:t>
            </a:r>
            <a:r>
              <a:rPr dirty="0"/>
              <a:t>(CEO)</a:t>
            </a:r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1630679"/>
            <a:ext cx="3267455" cy="2510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3752" y="1630679"/>
            <a:ext cx="3389376" cy="2510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4639" y="4256532"/>
            <a:ext cx="3300984" cy="2063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36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>
              <a:lnSpc>
                <a:spcPct val="100000"/>
              </a:lnSpc>
            </a:pPr>
            <a:r>
              <a:rPr spc="-5" dirty="0"/>
              <a:t>Continuous </a:t>
            </a:r>
            <a:r>
              <a:rPr spc="-10" dirty="0"/>
              <a:t>Improvement </a:t>
            </a:r>
            <a:r>
              <a:rPr spc="-45" dirty="0"/>
              <a:t>Teams</a:t>
            </a:r>
            <a:r>
              <a:rPr spc="-85" dirty="0"/>
              <a:t> </a:t>
            </a:r>
            <a:r>
              <a:rPr dirty="0"/>
              <a:t>(CIT)</a:t>
            </a:r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3247" y="1991867"/>
            <a:ext cx="5984747" cy="3557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37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531876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/>
              <a:t>5 </a:t>
            </a:r>
            <a:r>
              <a:rPr sz="5000" spc="5" dirty="0"/>
              <a:t>Star</a:t>
            </a:r>
            <a:r>
              <a:rPr sz="5000" spc="-100" dirty="0"/>
              <a:t> </a:t>
            </a:r>
            <a:r>
              <a:rPr sz="5000" dirty="0"/>
              <a:t>Suggestions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0220" y="1563624"/>
            <a:ext cx="3829811" cy="2543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3203" y="1621536"/>
            <a:ext cx="2470404" cy="400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3683" y="4344923"/>
            <a:ext cx="3546348" cy="1969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38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3268979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10" dirty="0"/>
              <a:t>C</a:t>
            </a:r>
            <a:r>
              <a:rPr sz="5000" spc="-5" dirty="0"/>
              <a:t>e</a:t>
            </a:r>
            <a:r>
              <a:rPr sz="5000" dirty="0"/>
              <a:t>l</a:t>
            </a:r>
            <a:r>
              <a:rPr sz="5000" spc="-5" dirty="0"/>
              <a:t>ebration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1896" y="1595627"/>
            <a:ext cx="3575304" cy="2380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031" y="1595627"/>
            <a:ext cx="3576828" cy="238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4126991"/>
            <a:ext cx="3160776" cy="1976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772" y="4104132"/>
            <a:ext cx="3927348" cy="1999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39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3268979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10" dirty="0"/>
              <a:t>C</a:t>
            </a:r>
            <a:r>
              <a:rPr sz="5000" spc="-5" dirty="0"/>
              <a:t>e</a:t>
            </a:r>
            <a:r>
              <a:rPr sz="5000" dirty="0"/>
              <a:t>l</a:t>
            </a:r>
            <a:r>
              <a:rPr sz="5000" spc="-5" dirty="0"/>
              <a:t>ebration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1872995"/>
            <a:ext cx="5366004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0028" y="1857755"/>
            <a:ext cx="1892807" cy="3596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97290" y="662652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R="146050" algn="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41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939" y="2529839"/>
            <a:ext cx="5556885" cy="1828800"/>
          </a:xfrm>
          <a:custGeom>
            <a:avLst/>
            <a:gdLst/>
            <a:ahLst/>
            <a:cxnLst/>
            <a:rect l="l" t="t" r="r" b="b"/>
            <a:pathLst>
              <a:path w="5556884" h="1828800">
                <a:moveTo>
                  <a:pt x="0" y="1828800"/>
                </a:moveTo>
                <a:lnTo>
                  <a:pt x="5556504" y="1828800"/>
                </a:lnTo>
                <a:lnTo>
                  <a:pt x="5556504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4579" y="2916935"/>
            <a:ext cx="4456938" cy="11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5939" y="2529839"/>
            <a:ext cx="5556885" cy="1828800"/>
          </a:xfrm>
          <a:prstGeom prst="rect">
            <a:avLst/>
          </a:prstGeom>
          <a:ln w="57912">
            <a:solidFill>
              <a:srgbClr val="FFC000"/>
            </a:solidFill>
          </a:ln>
        </p:spPr>
        <p:txBody>
          <a:bodyPr vert="horz" wrap="square" lIns="0" tIns="513715" rIns="0" bIns="0" rtlCol="0">
            <a:spAutoFit/>
          </a:bodyPr>
          <a:lstStyle/>
          <a:p>
            <a:pPr marL="842644">
              <a:lnSpc>
                <a:spcPct val="100000"/>
              </a:lnSpc>
              <a:spcBef>
                <a:spcPts val="4045"/>
              </a:spcBef>
            </a:pPr>
            <a:r>
              <a:rPr sz="4000" b="1" spc="-5" dirty="0">
                <a:solidFill>
                  <a:srgbClr val="000066"/>
                </a:solidFill>
                <a:latin typeface="Franklin Gothic Demi"/>
                <a:cs typeface="Franklin Gothic Demi"/>
              </a:rPr>
              <a:t>The </a:t>
            </a:r>
            <a:r>
              <a:rPr sz="4000" b="1" spc="-10" dirty="0">
                <a:solidFill>
                  <a:srgbClr val="000066"/>
                </a:solidFill>
                <a:latin typeface="Franklin Gothic Demi"/>
                <a:cs typeface="Franklin Gothic Demi"/>
              </a:rPr>
              <a:t>How of</a:t>
            </a:r>
            <a:r>
              <a:rPr sz="4000" b="1" spc="-80" dirty="0">
                <a:solidFill>
                  <a:srgbClr val="000066"/>
                </a:solidFill>
                <a:latin typeface="Franklin Gothic Demi"/>
                <a:cs typeface="Franklin Gothic Demi"/>
              </a:rPr>
              <a:t> </a:t>
            </a:r>
            <a:r>
              <a:rPr sz="4000" b="1" spc="-35" dirty="0">
                <a:solidFill>
                  <a:srgbClr val="000066"/>
                </a:solidFill>
                <a:latin typeface="Franklin Gothic Demi"/>
                <a:cs typeface="Franklin Gothic Demi"/>
              </a:rPr>
              <a:t>WOW</a:t>
            </a:r>
            <a:endParaRPr sz="40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209" y="205104"/>
            <a:ext cx="738695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5 </a:t>
            </a:r>
            <a:r>
              <a:rPr sz="3600" dirty="0"/>
              <a:t>Star </a:t>
            </a:r>
            <a:r>
              <a:rPr sz="3600" spc="-10" dirty="0"/>
              <a:t>Results </a:t>
            </a:r>
            <a:r>
              <a:rPr sz="3600" spc="-5" dirty="0"/>
              <a:t>By </a:t>
            </a:r>
            <a:r>
              <a:rPr sz="3600" dirty="0"/>
              <a:t>The </a:t>
            </a:r>
            <a:r>
              <a:rPr sz="3600" spc="5" dirty="0"/>
              <a:t>Numbers</a:t>
            </a:r>
            <a:r>
              <a:rPr sz="3600" spc="-195" dirty="0"/>
              <a:t> </a:t>
            </a:r>
            <a:r>
              <a:rPr sz="3600" spc="-15" dirty="0"/>
              <a:t>2016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372" y="1287780"/>
            <a:ext cx="952500" cy="306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768" y="955802"/>
            <a:ext cx="7868284" cy="507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buSzPct val="89285"/>
              <a:buFont typeface="Wingdings"/>
              <a:buChar char=""/>
              <a:tabLst>
                <a:tab pos="213995" algn="l"/>
              </a:tabLst>
            </a:pPr>
            <a:r>
              <a:rPr sz="1400" dirty="0">
                <a:latin typeface="Arial"/>
                <a:cs typeface="Arial"/>
              </a:rPr>
              <a:t>Reduced </a:t>
            </a:r>
            <a:r>
              <a:rPr sz="1400" spc="-5" dirty="0">
                <a:latin typeface="Arial"/>
                <a:cs typeface="Arial"/>
              </a:rPr>
              <a:t>Customer Complaints 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10" dirty="0">
                <a:latin typeface="Arial"/>
                <a:cs typeface="Arial"/>
              </a:rPr>
              <a:t>Down </a:t>
            </a:r>
            <a:r>
              <a:rPr sz="1400" dirty="0">
                <a:latin typeface="Arial"/>
                <a:cs typeface="Arial"/>
              </a:rPr>
              <a:t>to 37 per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100,000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935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Bus Pass-Ups – Decrease 8% in 2016 – 52% Decrease since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35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Bus </a:t>
            </a:r>
            <a:r>
              <a:rPr sz="1400" spc="-10" dirty="0">
                <a:latin typeface="Arial"/>
                <a:cs typeface="Arial"/>
              </a:rPr>
              <a:t>On-Time </a:t>
            </a:r>
            <a:r>
              <a:rPr sz="1400" spc="-5" dirty="0">
                <a:latin typeface="Arial"/>
                <a:cs typeface="Arial"/>
              </a:rPr>
              <a:t>Performance </a:t>
            </a:r>
            <a:r>
              <a:rPr sz="1400" dirty="0">
                <a:latin typeface="Arial"/>
                <a:cs typeface="Arial"/>
              </a:rPr>
              <a:t>– 0.06%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increase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35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Bus Accidents </a:t>
            </a:r>
            <a:r>
              <a:rPr sz="1400" spc="-5" dirty="0">
                <a:latin typeface="Arial"/>
                <a:cs typeface="Arial"/>
              </a:rPr>
              <a:t>were </a:t>
            </a:r>
            <a:r>
              <a:rPr sz="1400" dirty="0">
                <a:latin typeface="Arial"/>
                <a:cs typeface="Arial"/>
              </a:rPr>
              <a:t>reduced by</a:t>
            </a:r>
            <a:r>
              <a:rPr sz="1400" spc="-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6%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40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Light </a:t>
            </a:r>
            <a:r>
              <a:rPr sz="1400" spc="-5" dirty="0">
                <a:latin typeface="Arial"/>
                <a:cs typeface="Arial"/>
              </a:rPr>
              <a:t>Rail </a:t>
            </a:r>
            <a:r>
              <a:rPr sz="1400" dirty="0">
                <a:latin typeface="Arial"/>
                <a:cs typeface="Arial"/>
              </a:rPr>
              <a:t>Passenger </a:t>
            </a:r>
            <a:r>
              <a:rPr sz="1400" spc="-5" dirty="0">
                <a:latin typeface="Arial"/>
                <a:cs typeface="Arial"/>
              </a:rPr>
              <a:t>Delays </a:t>
            </a:r>
            <a:r>
              <a:rPr sz="1400" dirty="0">
                <a:latin typeface="Arial"/>
                <a:cs typeface="Arial"/>
              </a:rPr>
              <a:t>– Reduced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7%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40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Elevator/Escalator </a:t>
            </a:r>
            <a:r>
              <a:rPr sz="1400" spc="-5" dirty="0">
                <a:latin typeface="Arial"/>
                <a:cs typeface="Arial"/>
              </a:rPr>
              <a:t>Mean </a:t>
            </a:r>
            <a:r>
              <a:rPr sz="1400" spc="-15" dirty="0">
                <a:latin typeface="Arial"/>
                <a:cs typeface="Arial"/>
              </a:rPr>
              <a:t>Time </a:t>
            </a:r>
            <a:r>
              <a:rPr sz="1400" spc="-5" dirty="0">
                <a:latin typeface="Arial"/>
                <a:cs typeface="Arial"/>
              </a:rPr>
              <a:t>Between </a:t>
            </a:r>
            <a:r>
              <a:rPr sz="1400" dirty="0">
                <a:latin typeface="Arial"/>
                <a:cs typeface="Arial"/>
              </a:rPr>
              <a:t>Failures </a:t>
            </a:r>
            <a:r>
              <a:rPr sz="1400" spc="-5" dirty="0">
                <a:latin typeface="Arial"/>
                <a:cs typeface="Arial"/>
              </a:rPr>
              <a:t>improved </a:t>
            </a:r>
            <a:r>
              <a:rPr sz="1400" dirty="0">
                <a:latin typeface="Arial"/>
                <a:cs typeface="Arial"/>
              </a:rPr>
              <a:t>to 1500 from 815 in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40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401 </a:t>
            </a:r>
            <a:r>
              <a:rPr sz="1400" spc="-5" dirty="0">
                <a:latin typeface="Arial"/>
                <a:cs typeface="Arial"/>
              </a:rPr>
              <a:t>New employees </a:t>
            </a:r>
            <a:r>
              <a:rPr sz="1400" dirty="0">
                <a:latin typeface="Arial"/>
                <a:cs typeface="Arial"/>
              </a:rPr>
              <a:t>completed 5 Star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Orientation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40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588 Front-line </a:t>
            </a:r>
            <a:r>
              <a:rPr sz="1400" spc="-5" dirty="0">
                <a:latin typeface="Arial"/>
                <a:cs typeface="Arial"/>
              </a:rPr>
              <a:t>employees received </a:t>
            </a:r>
            <a:r>
              <a:rPr sz="1400" dirty="0">
                <a:latin typeface="Arial"/>
                <a:cs typeface="Arial"/>
              </a:rPr>
              <a:t>5-Star </a:t>
            </a:r>
            <a:r>
              <a:rPr sz="1400" spc="-5" dirty="0">
                <a:latin typeface="Arial"/>
                <a:cs typeface="Arial"/>
              </a:rPr>
              <a:t>Customer Service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Training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40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5 Continuous </a:t>
            </a:r>
            <a:r>
              <a:rPr sz="1400" spc="-5" dirty="0">
                <a:latin typeface="Arial"/>
                <a:cs typeface="Arial"/>
              </a:rPr>
              <a:t>Improvement </a:t>
            </a:r>
            <a:r>
              <a:rPr sz="1400" spc="-35" dirty="0">
                <a:latin typeface="Arial"/>
                <a:cs typeface="Arial"/>
              </a:rPr>
              <a:t>Teams </a:t>
            </a:r>
            <a:r>
              <a:rPr sz="1400" spc="-5" dirty="0">
                <a:latin typeface="Arial"/>
                <a:cs typeface="Arial"/>
              </a:rPr>
              <a:t>were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completed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40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38 </a:t>
            </a:r>
            <a:r>
              <a:rPr sz="1400" spc="-5" dirty="0">
                <a:latin typeface="Arial"/>
                <a:cs typeface="Arial"/>
              </a:rPr>
              <a:t>Customer Experience Officers </a:t>
            </a:r>
            <a:r>
              <a:rPr sz="1400" dirty="0">
                <a:latin typeface="Arial"/>
                <a:cs typeface="Arial"/>
              </a:rPr>
              <a:t>graduated and completed 23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projects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35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500+ </a:t>
            </a:r>
            <a:r>
              <a:rPr sz="1400" spc="-5" dirty="0">
                <a:latin typeface="Arial"/>
                <a:cs typeface="Arial"/>
              </a:rPr>
              <a:t>Employees worked </a:t>
            </a:r>
            <a:r>
              <a:rPr sz="1400" dirty="0">
                <a:latin typeface="Arial"/>
                <a:cs typeface="Arial"/>
              </a:rPr>
              <a:t>on </a:t>
            </a:r>
            <a:r>
              <a:rPr sz="1400" spc="-5" dirty="0">
                <a:latin typeface="Arial"/>
                <a:cs typeface="Arial"/>
              </a:rPr>
              <a:t>various </a:t>
            </a:r>
            <a:r>
              <a:rPr sz="1400" dirty="0">
                <a:latin typeface="Arial"/>
                <a:cs typeface="Arial"/>
              </a:rPr>
              <a:t>5 Star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initiatives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35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15 Candidates </a:t>
            </a:r>
            <a:r>
              <a:rPr sz="1400" spc="-5" dirty="0">
                <a:latin typeface="Arial"/>
                <a:cs typeface="Arial"/>
              </a:rPr>
              <a:t>were </a:t>
            </a:r>
            <a:r>
              <a:rPr sz="1400" dirty="0">
                <a:latin typeface="Arial"/>
                <a:cs typeface="Arial"/>
              </a:rPr>
              <a:t>accepted into the new Succession Planning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Program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35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225 Light </a:t>
            </a:r>
            <a:r>
              <a:rPr sz="1400" spc="-5" dirty="0">
                <a:latin typeface="Arial"/>
                <a:cs typeface="Arial"/>
              </a:rPr>
              <a:t>Rail </a:t>
            </a:r>
            <a:r>
              <a:rPr sz="1400" spc="-10" dirty="0">
                <a:latin typeface="Arial"/>
                <a:cs typeface="Arial"/>
              </a:rPr>
              <a:t>Vehicle </a:t>
            </a:r>
            <a:r>
              <a:rPr sz="1400" dirty="0">
                <a:latin typeface="Arial"/>
                <a:cs typeface="Arial"/>
              </a:rPr>
              <a:t>Operators </a:t>
            </a:r>
            <a:r>
              <a:rPr sz="1400" spc="-5" dirty="0">
                <a:latin typeface="Arial"/>
                <a:cs typeface="Arial"/>
              </a:rPr>
              <a:t>received Field </a:t>
            </a:r>
            <a:r>
              <a:rPr sz="1400" dirty="0">
                <a:latin typeface="Arial"/>
                <a:cs typeface="Arial"/>
              </a:rPr>
              <a:t>Diagnostic Skills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Training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35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dirty="0">
                <a:latin typeface="Arial"/>
                <a:cs typeface="Arial"/>
              </a:rPr>
              <a:t>758 Supervisors and Managers </a:t>
            </a:r>
            <a:r>
              <a:rPr sz="1400" spc="-5" dirty="0">
                <a:latin typeface="Arial"/>
                <a:cs typeface="Arial"/>
              </a:rPr>
              <a:t>received </a:t>
            </a:r>
            <a:r>
              <a:rPr sz="1400" dirty="0">
                <a:latin typeface="Arial"/>
                <a:cs typeface="Arial"/>
              </a:rPr>
              <a:t>both soft-skills and Bus/Rail cross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training</a:t>
            </a:r>
            <a:endParaRPr sz="14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840"/>
              </a:spcBef>
              <a:buSzPct val="78571"/>
              <a:buFont typeface="Wingdings"/>
              <a:buChar char=""/>
              <a:tabLst>
                <a:tab pos="187960" algn="l"/>
              </a:tabLst>
            </a:pPr>
            <a:r>
              <a:rPr sz="1400" spc="-5" dirty="0">
                <a:latin typeface="Arial"/>
                <a:cs typeface="Arial"/>
              </a:rPr>
              <a:t>638 New Customer Experience </a:t>
            </a:r>
            <a:r>
              <a:rPr sz="1400" dirty="0">
                <a:latin typeface="Arial"/>
                <a:cs typeface="Arial"/>
              </a:rPr>
              <a:t>follow-up calls by </a:t>
            </a:r>
            <a:r>
              <a:rPr sz="1400" spc="-15" dirty="0">
                <a:latin typeface="Arial"/>
                <a:cs typeface="Arial"/>
              </a:rPr>
              <a:t>Travel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Ambassadors</a:t>
            </a:r>
            <a:endParaRPr sz="14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1100"/>
              </a:spcBef>
              <a:buSzPct val="89285"/>
              <a:buFont typeface="Wingdings"/>
              <a:buChar char=""/>
              <a:tabLst>
                <a:tab pos="213995" algn="l"/>
              </a:tabLst>
            </a:pPr>
            <a:r>
              <a:rPr sz="1400" spc="-5" dirty="0">
                <a:latin typeface="Arial"/>
                <a:cs typeface="Arial"/>
              </a:rPr>
              <a:t>Customers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(quality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assurance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rides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customers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458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2015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927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42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72" y="1417319"/>
            <a:ext cx="515620" cy="0"/>
          </a:xfrm>
          <a:custGeom>
            <a:avLst/>
            <a:gdLst/>
            <a:ahLst/>
            <a:cxnLst/>
            <a:rect l="l" t="t" r="r" b="b"/>
            <a:pathLst>
              <a:path w="515619">
                <a:moveTo>
                  <a:pt x="0" y="0"/>
                </a:moveTo>
                <a:lnTo>
                  <a:pt x="515023" y="0"/>
                </a:lnTo>
              </a:path>
            </a:pathLst>
          </a:custGeom>
          <a:ln w="85344">
            <a:solidFill>
              <a:srgbClr val="008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004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FF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112" y="6050279"/>
            <a:ext cx="1060704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5162" y="56641"/>
            <a:ext cx="7400290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55"/>
              </a:lnSpc>
            </a:pPr>
            <a:r>
              <a:rPr sz="4400" b="1" dirty="0">
                <a:latin typeface="Franklin Gothic Demi"/>
                <a:cs typeface="Franklin Gothic Demi"/>
              </a:rPr>
              <a:t>Customer</a:t>
            </a:r>
            <a:r>
              <a:rPr sz="4400" b="1" spc="-105" dirty="0">
                <a:latin typeface="Franklin Gothic Demi"/>
                <a:cs typeface="Franklin Gothic Demi"/>
              </a:rPr>
              <a:t> </a:t>
            </a:r>
            <a:r>
              <a:rPr sz="4400" b="1" spc="-5" dirty="0">
                <a:latin typeface="Franklin Gothic Demi"/>
                <a:cs typeface="Franklin Gothic Demi"/>
              </a:rPr>
              <a:t>Surveys</a:t>
            </a:r>
            <a:endParaRPr sz="4400">
              <a:latin typeface="Franklin Gothic Demi"/>
              <a:cs typeface="Franklin Gothic Demi"/>
            </a:endParaRPr>
          </a:p>
          <a:p>
            <a:pPr marL="12700">
              <a:lnSpc>
                <a:spcPts val="4755"/>
              </a:lnSpc>
            </a:pPr>
            <a:r>
              <a:rPr sz="4400" b="1" spc="-5" dirty="0">
                <a:latin typeface="Franklin Gothic Demi"/>
                <a:cs typeface="Franklin Gothic Demi"/>
              </a:rPr>
              <a:t>Safety/Security </a:t>
            </a:r>
            <a:r>
              <a:rPr sz="4400" b="1" dirty="0">
                <a:latin typeface="Franklin Gothic Demi"/>
                <a:cs typeface="Franklin Gothic Demi"/>
              </a:rPr>
              <a:t>&amp;</a:t>
            </a:r>
            <a:r>
              <a:rPr sz="4400" b="1" spc="-85" dirty="0">
                <a:latin typeface="Franklin Gothic Demi"/>
                <a:cs typeface="Franklin Gothic Demi"/>
              </a:rPr>
              <a:t> </a:t>
            </a:r>
            <a:r>
              <a:rPr sz="4400" b="1" dirty="0">
                <a:latin typeface="Franklin Gothic Demi"/>
                <a:cs typeface="Franklin Gothic Demi"/>
              </a:rPr>
              <a:t>Cleanliness</a:t>
            </a:r>
            <a:endParaRPr sz="44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6504" y="1485900"/>
            <a:ext cx="5466588" cy="4113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43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0930"/>
            <a:ext cx="3637279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/>
              <a:t>5 </a:t>
            </a:r>
            <a:r>
              <a:rPr sz="5000" spc="5" dirty="0"/>
              <a:t>Star</a:t>
            </a:r>
            <a:r>
              <a:rPr sz="5000" spc="-125" dirty="0"/>
              <a:t> </a:t>
            </a:r>
            <a:r>
              <a:rPr sz="5000" spc="5" dirty="0"/>
              <a:t>Pillars</a:t>
            </a:r>
            <a:endParaRPr sz="5000" dirty="0"/>
          </a:p>
        </p:txBody>
      </p:sp>
      <p:sp>
        <p:nvSpPr>
          <p:cNvPr id="3" name="object 3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9845" y="1676400"/>
            <a:ext cx="5484876" cy="393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4590" y="6626529"/>
            <a:ext cx="1416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sz="140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472" y="1417319"/>
            <a:ext cx="515620" cy="0"/>
          </a:xfrm>
          <a:custGeom>
            <a:avLst/>
            <a:gdLst/>
            <a:ahLst/>
            <a:cxnLst/>
            <a:rect l="l" t="t" r="r" b="b"/>
            <a:pathLst>
              <a:path w="515619">
                <a:moveTo>
                  <a:pt x="0" y="0"/>
                </a:moveTo>
                <a:lnTo>
                  <a:pt x="515023" y="0"/>
                </a:lnTo>
              </a:path>
            </a:pathLst>
          </a:custGeom>
          <a:ln w="85344">
            <a:solidFill>
              <a:srgbClr val="008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004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FF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112" y="6050279"/>
            <a:ext cx="1060704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5162" y="56641"/>
            <a:ext cx="7400290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55"/>
              </a:lnSpc>
            </a:pPr>
            <a:r>
              <a:rPr sz="4400" b="1" dirty="0">
                <a:latin typeface="Franklin Gothic Demi"/>
                <a:cs typeface="Franklin Gothic Demi"/>
              </a:rPr>
              <a:t>Customer</a:t>
            </a:r>
            <a:r>
              <a:rPr sz="4400" b="1" spc="-105" dirty="0">
                <a:latin typeface="Franklin Gothic Demi"/>
                <a:cs typeface="Franklin Gothic Demi"/>
              </a:rPr>
              <a:t> </a:t>
            </a:r>
            <a:r>
              <a:rPr sz="4400" b="1" spc="-5" dirty="0">
                <a:latin typeface="Franklin Gothic Demi"/>
                <a:cs typeface="Franklin Gothic Demi"/>
              </a:rPr>
              <a:t>Surveys</a:t>
            </a:r>
            <a:endParaRPr sz="4400">
              <a:latin typeface="Franklin Gothic Demi"/>
              <a:cs typeface="Franklin Gothic Demi"/>
            </a:endParaRPr>
          </a:p>
          <a:p>
            <a:pPr marL="12700">
              <a:lnSpc>
                <a:spcPts val="4755"/>
              </a:lnSpc>
            </a:pPr>
            <a:r>
              <a:rPr sz="4400" b="1" spc="-5" dirty="0">
                <a:latin typeface="Franklin Gothic Demi"/>
                <a:cs typeface="Franklin Gothic Demi"/>
              </a:rPr>
              <a:t>Safety/Security </a:t>
            </a:r>
            <a:r>
              <a:rPr sz="4400" b="1" dirty="0">
                <a:latin typeface="Franklin Gothic Demi"/>
                <a:cs typeface="Franklin Gothic Demi"/>
              </a:rPr>
              <a:t>&amp;</a:t>
            </a:r>
            <a:r>
              <a:rPr sz="4400" b="1" spc="-85" dirty="0">
                <a:latin typeface="Franklin Gothic Demi"/>
                <a:cs typeface="Franklin Gothic Demi"/>
              </a:rPr>
              <a:t> </a:t>
            </a:r>
            <a:r>
              <a:rPr sz="4400" b="1" dirty="0">
                <a:latin typeface="Franklin Gothic Demi"/>
                <a:cs typeface="Franklin Gothic Demi"/>
              </a:rPr>
              <a:t>Cleanliness</a:t>
            </a:r>
            <a:endParaRPr sz="44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6088" y="1373124"/>
            <a:ext cx="6039612" cy="454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44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593344"/>
            <a:ext cx="5957570" cy="69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5" dirty="0"/>
              <a:t>The </a:t>
            </a:r>
            <a:r>
              <a:rPr sz="4400" spc="-10" dirty="0"/>
              <a:t>Journey</a:t>
            </a:r>
            <a:r>
              <a:rPr sz="4400" spc="-145" dirty="0"/>
              <a:t> </a:t>
            </a:r>
            <a:r>
              <a:rPr sz="4400" dirty="0"/>
              <a:t>Continues…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431279" y="1403603"/>
            <a:ext cx="2464307" cy="1354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236" y="5969508"/>
            <a:ext cx="1822704" cy="59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082" y="1123187"/>
            <a:ext cx="6942670" cy="539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dirty="0"/>
              <a:t>45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R="146050" algn="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46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8320" y="2529839"/>
            <a:ext cx="5556885" cy="1828800"/>
          </a:xfrm>
          <a:custGeom>
            <a:avLst/>
            <a:gdLst/>
            <a:ahLst/>
            <a:cxnLst/>
            <a:rect l="l" t="t" r="r" b="b"/>
            <a:pathLst>
              <a:path w="5556884" h="1828800">
                <a:moveTo>
                  <a:pt x="0" y="1828800"/>
                </a:moveTo>
                <a:lnTo>
                  <a:pt x="5556504" y="1828800"/>
                </a:lnTo>
                <a:lnTo>
                  <a:pt x="5556504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1044" y="2916935"/>
            <a:ext cx="1628394" cy="11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8320" y="2529839"/>
            <a:ext cx="5556885" cy="1828800"/>
          </a:xfrm>
          <a:prstGeom prst="rect">
            <a:avLst/>
          </a:prstGeom>
          <a:ln w="57912">
            <a:solidFill>
              <a:srgbClr val="FFC000"/>
            </a:solidFill>
          </a:ln>
        </p:spPr>
        <p:txBody>
          <a:bodyPr vert="horz" wrap="square" lIns="0" tIns="51371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045"/>
              </a:spcBef>
            </a:pPr>
            <a:r>
              <a:rPr sz="4000" b="1" dirty="0">
                <a:solidFill>
                  <a:srgbClr val="000066"/>
                </a:solidFill>
                <a:latin typeface="Franklin Gothic Demi"/>
                <a:cs typeface="Franklin Gothic Demi"/>
              </a:rPr>
              <a:t>END</a:t>
            </a:r>
            <a:endParaRPr sz="40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9764" y="6627875"/>
            <a:ext cx="2730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>
              <a:lnSpc>
                <a:spcPts val="1420"/>
              </a:lnSpc>
            </a:pPr>
            <a:r>
              <a:rPr sz="1400" spc="-5" dirty="0">
                <a:latin typeface="Calibri"/>
                <a:cs typeface="Calibri"/>
              </a:rPr>
              <a:t>47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84064" cy="685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4547" y="2287523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985" y="0"/>
                </a:lnTo>
              </a:path>
            </a:pathLst>
          </a:custGeom>
          <a:ln w="85344">
            <a:solidFill>
              <a:srgbClr val="008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7028" y="5794247"/>
            <a:ext cx="2200655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9764" y="6627875"/>
            <a:ext cx="273050" cy="230504"/>
          </a:xfrm>
          <a:custGeom>
            <a:avLst/>
            <a:gdLst/>
            <a:ahLst/>
            <a:cxnLst/>
            <a:rect l="l" t="t" r="r" b="b"/>
            <a:pathLst>
              <a:path w="273050" h="230504">
                <a:moveTo>
                  <a:pt x="0" y="230124"/>
                </a:moveTo>
                <a:lnTo>
                  <a:pt x="272796" y="230124"/>
                </a:lnTo>
                <a:lnTo>
                  <a:pt x="272796" y="0"/>
                </a:lnTo>
                <a:lnTo>
                  <a:pt x="0" y="0"/>
                </a:lnTo>
                <a:lnTo>
                  <a:pt x="0" y="230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45940" y="1027556"/>
            <a:ext cx="2788920" cy="122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60"/>
              </a:lnSpc>
            </a:pPr>
            <a:r>
              <a:rPr sz="4400" spc="-5" dirty="0"/>
              <a:t>C</a:t>
            </a:r>
            <a:r>
              <a:rPr sz="4400" spc="10" dirty="0"/>
              <a:t>o</a:t>
            </a:r>
            <a:r>
              <a:rPr sz="4400" dirty="0"/>
              <a:t>n</a:t>
            </a:r>
            <a:r>
              <a:rPr sz="4400" spc="10" dirty="0"/>
              <a:t>c</a:t>
            </a:r>
            <a:r>
              <a:rPr sz="4400" spc="-10" dirty="0"/>
              <a:t>luding  </a:t>
            </a:r>
            <a:r>
              <a:rPr sz="4400" spc="-15" dirty="0"/>
              <a:t>Remarks</a:t>
            </a:r>
            <a:endParaRPr sz="4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R="146050" algn="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48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8320" y="2529839"/>
            <a:ext cx="5556885" cy="1828800"/>
          </a:xfrm>
          <a:custGeom>
            <a:avLst/>
            <a:gdLst/>
            <a:ahLst/>
            <a:cxnLst/>
            <a:rect l="l" t="t" r="r" b="b"/>
            <a:pathLst>
              <a:path w="5556884" h="1828800">
                <a:moveTo>
                  <a:pt x="0" y="1828800"/>
                </a:moveTo>
                <a:lnTo>
                  <a:pt x="5556504" y="1828800"/>
                </a:lnTo>
                <a:lnTo>
                  <a:pt x="5556504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2111" y="2916935"/>
            <a:ext cx="2827782" cy="11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8320" y="2529839"/>
            <a:ext cx="5556885" cy="1828800"/>
          </a:xfrm>
          <a:prstGeom prst="rect">
            <a:avLst/>
          </a:prstGeom>
          <a:ln w="57912">
            <a:solidFill>
              <a:srgbClr val="FFC000"/>
            </a:solidFill>
          </a:ln>
        </p:spPr>
        <p:txBody>
          <a:bodyPr vert="horz" wrap="square" lIns="0" tIns="513715" rIns="0" bIns="0" rtlCol="0">
            <a:spAutoFit/>
          </a:bodyPr>
          <a:lstStyle/>
          <a:p>
            <a:pPr marL="1677035">
              <a:lnSpc>
                <a:spcPct val="100000"/>
              </a:lnSpc>
              <a:spcBef>
                <a:spcPts val="4045"/>
              </a:spcBef>
            </a:pPr>
            <a:r>
              <a:rPr sz="4000" b="1" spc="-10" dirty="0">
                <a:solidFill>
                  <a:srgbClr val="000066"/>
                </a:solidFill>
                <a:latin typeface="Franklin Gothic Demi"/>
                <a:cs typeface="Franklin Gothic Demi"/>
              </a:rPr>
              <a:t>ADJOURN</a:t>
            </a:r>
            <a:endParaRPr sz="40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162" y="1778508"/>
            <a:ext cx="5128895" cy="245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A </a:t>
            </a:r>
            <a:r>
              <a:rPr sz="3600" spc="-5" dirty="0">
                <a:latin typeface="Calibri"/>
                <a:cs typeface="Calibri"/>
              </a:rPr>
              <a:t>New </a:t>
            </a:r>
            <a:r>
              <a:rPr sz="3600" spc="-65" dirty="0">
                <a:latin typeface="Calibri"/>
                <a:cs typeface="Calibri"/>
              </a:rPr>
              <a:t>Way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Thinking</a:t>
            </a:r>
            <a:endParaRPr sz="3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A </a:t>
            </a:r>
            <a:r>
              <a:rPr sz="3600" spc="-10" dirty="0">
                <a:latin typeface="Calibri"/>
                <a:cs typeface="Calibri"/>
              </a:rPr>
              <a:t>Cultural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Transformation</a:t>
            </a:r>
            <a:endParaRPr sz="3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Model the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spc="-65" dirty="0">
                <a:latin typeface="Calibri"/>
                <a:cs typeface="Calibri"/>
              </a:rPr>
              <a:t>Way</a:t>
            </a:r>
            <a:endParaRPr sz="3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25" dirty="0">
                <a:latin typeface="Calibri"/>
                <a:cs typeface="Calibri"/>
              </a:rPr>
              <a:t>WOW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Experience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590930"/>
            <a:ext cx="304228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10" dirty="0"/>
              <a:t>Philosophy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4590" y="6626529"/>
            <a:ext cx="1416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r>
              <a:rPr sz="1400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162" y="1778508"/>
            <a:ext cx="3979545" cy="120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Leadership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Support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Employee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Buy-In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806577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/>
              <a:t>Leadership </a:t>
            </a:r>
            <a:r>
              <a:rPr sz="5000" spc="5" dirty="0"/>
              <a:t>and</a:t>
            </a:r>
            <a:r>
              <a:rPr sz="5000" spc="-90" dirty="0"/>
              <a:t> </a:t>
            </a:r>
            <a:r>
              <a:rPr sz="5000" spc="-5" dirty="0"/>
              <a:t>Commitment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97290" y="662652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498855"/>
            <a:ext cx="213931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/>
              <a:t>J</a:t>
            </a:r>
            <a:r>
              <a:rPr sz="5000" spc="5" dirty="0"/>
              <a:t>o</a:t>
            </a:r>
            <a:r>
              <a:rPr sz="5000" spc="-5" dirty="0"/>
              <a:t>u</a:t>
            </a:r>
            <a:r>
              <a:rPr sz="5000" dirty="0"/>
              <a:t>r</a:t>
            </a:r>
            <a:r>
              <a:rPr sz="5000" spc="-5" dirty="0"/>
              <a:t>n</a:t>
            </a:r>
            <a:r>
              <a:rPr sz="5000" spc="-75" dirty="0"/>
              <a:t>e</a:t>
            </a:r>
            <a:r>
              <a:rPr sz="5000" spc="-5" dirty="0"/>
              <a:t>y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327723" y="1840547"/>
            <a:ext cx="5093715" cy="3764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3216" y="5922264"/>
            <a:ext cx="1444752" cy="794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396" y="5388254"/>
            <a:ext cx="95250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2012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42941" y="140207"/>
            <a:ext cx="3197313" cy="2933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13607" y="2327147"/>
            <a:ext cx="95250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2017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9275" y="710184"/>
            <a:ext cx="95250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2022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71771" y="3471671"/>
            <a:ext cx="1095375" cy="1424305"/>
          </a:xfrm>
          <a:custGeom>
            <a:avLst/>
            <a:gdLst/>
            <a:ahLst/>
            <a:cxnLst/>
            <a:rect l="l" t="t" r="r" b="b"/>
            <a:pathLst>
              <a:path w="1095375" h="1424304">
                <a:moveTo>
                  <a:pt x="51419" y="56557"/>
                </a:moveTo>
                <a:lnTo>
                  <a:pt x="41370" y="64284"/>
                </a:lnTo>
                <a:lnTo>
                  <a:pt x="1084961" y="1424304"/>
                </a:lnTo>
                <a:lnTo>
                  <a:pt x="1094993" y="1416558"/>
                </a:lnTo>
                <a:lnTo>
                  <a:pt x="51419" y="56557"/>
                </a:lnTo>
                <a:close/>
              </a:path>
              <a:path w="1095375" h="1424304">
                <a:moveTo>
                  <a:pt x="0" y="0"/>
                </a:moveTo>
                <a:lnTo>
                  <a:pt x="16128" y="83692"/>
                </a:lnTo>
                <a:lnTo>
                  <a:pt x="41370" y="64284"/>
                </a:lnTo>
                <a:lnTo>
                  <a:pt x="33654" y="54228"/>
                </a:lnTo>
                <a:lnTo>
                  <a:pt x="43687" y="46481"/>
                </a:lnTo>
                <a:lnTo>
                  <a:pt x="64523" y="46481"/>
                </a:lnTo>
                <a:lnTo>
                  <a:pt x="76580" y="37211"/>
                </a:lnTo>
                <a:lnTo>
                  <a:pt x="0" y="0"/>
                </a:lnTo>
                <a:close/>
              </a:path>
              <a:path w="1095375" h="1424304">
                <a:moveTo>
                  <a:pt x="43687" y="46481"/>
                </a:moveTo>
                <a:lnTo>
                  <a:pt x="33654" y="54228"/>
                </a:lnTo>
                <a:lnTo>
                  <a:pt x="41370" y="64284"/>
                </a:lnTo>
                <a:lnTo>
                  <a:pt x="51419" y="56557"/>
                </a:lnTo>
                <a:lnTo>
                  <a:pt x="43687" y="46481"/>
                </a:lnTo>
                <a:close/>
              </a:path>
              <a:path w="1095375" h="1424304">
                <a:moveTo>
                  <a:pt x="64523" y="46481"/>
                </a:moveTo>
                <a:lnTo>
                  <a:pt x="43687" y="46481"/>
                </a:lnTo>
                <a:lnTo>
                  <a:pt x="51419" y="56557"/>
                </a:lnTo>
                <a:lnTo>
                  <a:pt x="64523" y="46481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27067" y="4813427"/>
            <a:ext cx="22504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5 </a:t>
            </a:r>
            <a:r>
              <a:rPr sz="2400" spc="-45" dirty="0">
                <a:latin typeface="Calibri"/>
                <a:cs typeface="Calibri"/>
              </a:rPr>
              <a:t>Year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Benchmark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7290" y="6626529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latin typeface="Calibri"/>
                <a:cs typeface="Calibri"/>
              </a:rPr>
              <a:t>11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R="146050" algn="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939" y="2481072"/>
            <a:ext cx="5556885" cy="1828800"/>
          </a:xfrm>
          <a:custGeom>
            <a:avLst/>
            <a:gdLst/>
            <a:ahLst/>
            <a:cxnLst/>
            <a:rect l="l" t="t" r="r" b="b"/>
            <a:pathLst>
              <a:path w="5556884" h="1828800">
                <a:moveTo>
                  <a:pt x="0" y="1828800"/>
                </a:moveTo>
                <a:lnTo>
                  <a:pt x="5556504" y="1828800"/>
                </a:lnTo>
                <a:lnTo>
                  <a:pt x="5556504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2E549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3644" y="2898648"/>
            <a:ext cx="5857494" cy="11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5939" y="2481072"/>
            <a:ext cx="5556885" cy="1828800"/>
          </a:xfrm>
          <a:prstGeom prst="rect">
            <a:avLst/>
          </a:prstGeom>
          <a:ln w="57912">
            <a:solidFill>
              <a:srgbClr val="FFC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 marL="210820">
              <a:lnSpc>
                <a:spcPct val="100000"/>
              </a:lnSpc>
            </a:pPr>
            <a:r>
              <a:rPr spc="-5" dirty="0">
                <a:solidFill>
                  <a:srgbClr val="000066"/>
                </a:solidFill>
              </a:rPr>
              <a:t>A </a:t>
            </a:r>
            <a:r>
              <a:rPr spc="-10" dirty="0">
                <a:solidFill>
                  <a:srgbClr val="000066"/>
                </a:solidFill>
              </a:rPr>
              <a:t>New </a:t>
            </a:r>
            <a:r>
              <a:rPr spc="-55" dirty="0">
                <a:solidFill>
                  <a:srgbClr val="000066"/>
                </a:solidFill>
              </a:rPr>
              <a:t>Way </a:t>
            </a:r>
            <a:r>
              <a:rPr spc="-10" dirty="0">
                <a:solidFill>
                  <a:srgbClr val="000066"/>
                </a:solidFill>
              </a:rPr>
              <a:t>of</a:t>
            </a:r>
            <a:r>
              <a:rPr spc="10" dirty="0">
                <a:solidFill>
                  <a:srgbClr val="000066"/>
                </a:solidFill>
              </a:rPr>
              <a:t> </a:t>
            </a:r>
            <a:r>
              <a:rPr spc="-5" dirty="0">
                <a:solidFill>
                  <a:srgbClr val="000066"/>
                </a:solidFill>
              </a:rPr>
              <a:t>Thinking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R="146050" algn="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0547" y="6222490"/>
            <a:ext cx="2218944" cy="54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188" y="5711952"/>
            <a:ext cx="2170176" cy="920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08933" y="0"/>
            <a:ext cx="2374265" cy="6858000"/>
          </a:xfrm>
          <a:custGeom>
            <a:avLst/>
            <a:gdLst/>
            <a:ahLst/>
            <a:cxnLst/>
            <a:rect l="l" t="t" r="r" b="b"/>
            <a:pathLst>
              <a:path w="2374265" h="6858000">
                <a:moveTo>
                  <a:pt x="0" y="6857998"/>
                </a:moveTo>
                <a:lnTo>
                  <a:pt x="2373883" y="0"/>
                </a:lnTo>
              </a:path>
            </a:pathLst>
          </a:custGeom>
          <a:ln w="6096">
            <a:solidFill>
              <a:srgbClr val="008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07094" y="783590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955" y="0"/>
            <a:ext cx="5672328" cy="3582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027" y="0"/>
            <a:ext cx="5102352" cy="3208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1088" y="3534409"/>
            <a:ext cx="417322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3200" dirty="0">
                <a:latin typeface="Calibri"/>
                <a:cs typeface="Calibri"/>
              </a:rPr>
              <a:t>5 </a:t>
            </a:r>
            <a:r>
              <a:rPr sz="3200" spc="-10" dirty="0">
                <a:latin typeface="Calibri"/>
                <a:cs typeface="Calibri"/>
              </a:rPr>
              <a:t>Star </a:t>
            </a:r>
            <a:r>
              <a:rPr sz="3200" spc="-5" dirty="0">
                <a:latin typeface="Calibri"/>
                <a:cs typeface="Calibri"/>
              </a:rPr>
              <a:t>Vision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Statement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088" y="4022090"/>
            <a:ext cx="3147695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3200" dirty="0">
                <a:latin typeface="Calibri"/>
                <a:cs typeface="Calibri"/>
              </a:rPr>
              <a:t>5 </a:t>
            </a:r>
            <a:r>
              <a:rPr sz="3200" spc="-10" dirty="0">
                <a:latin typeface="Calibri"/>
                <a:cs typeface="Calibri"/>
              </a:rPr>
              <a:t>Star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Values</a:t>
            </a:r>
            <a:endParaRPr sz="3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3200" dirty="0">
                <a:latin typeface="Calibri"/>
                <a:cs typeface="Calibri"/>
              </a:rPr>
              <a:t>5 </a:t>
            </a:r>
            <a:r>
              <a:rPr sz="3200" spc="-10" dirty="0">
                <a:latin typeface="Calibri"/>
                <a:cs typeface="Calibri"/>
              </a:rPr>
              <a:t>Star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Definitions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658</Words>
  <Application>Microsoft Office PowerPoint</Application>
  <PresentationFormat>On-screen Show (4:3)</PresentationFormat>
  <Paragraphs>500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Franklin Gothic Demi</vt:lpstr>
      <vt:lpstr>Times New Roman</vt:lpstr>
      <vt:lpstr>Wingdings</vt:lpstr>
      <vt:lpstr>Office Theme</vt:lpstr>
      <vt:lpstr>PowerPoint Presentation</vt:lpstr>
      <vt:lpstr>5 Star Journey to  Excellence</vt:lpstr>
      <vt:lpstr>PowerPoint Presentation</vt:lpstr>
      <vt:lpstr>5 Star Pillars</vt:lpstr>
      <vt:lpstr>Philosophy</vt:lpstr>
      <vt:lpstr>Leadership and Commitment</vt:lpstr>
      <vt:lpstr>Journey</vt:lpstr>
      <vt:lpstr> A New Way of Thinking</vt:lpstr>
      <vt:lpstr>PowerPoint Presentation</vt:lpstr>
      <vt:lpstr>5 Star Vision Statement</vt:lpstr>
      <vt:lpstr>5 Star Values</vt:lpstr>
      <vt:lpstr>5 Star Definitions</vt:lpstr>
      <vt:lpstr>5 Star Vision Statement by Department</vt:lpstr>
      <vt:lpstr>PowerPoint Presentation</vt:lpstr>
      <vt:lpstr>Culture Change Series</vt:lpstr>
      <vt:lpstr>Culture Change</vt:lpstr>
      <vt:lpstr>Training</vt:lpstr>
      <vt:lpstr>PowerPoint Presentation</vt:lpstr>
      <vt:lpstr>PowerPoint Presentation</vt:lpstr>
      <vt:lpstr>PowerPoint Presentation</vt:lpstr>
      <vt:lpstr>Culture Change</vt:lpstr>
      <vt:lpstr>PowerPoint Presentation</vt:lpstr>
      <vt:lpstr>5 Star In Action</vt:lpstr>
      <vt:lpstr>Employees Leading</vt:lpstr>
      <vt:lpstr>Employees Serving</vt:lpstr>
      <vt:lpstr>How We Serve</vt:lpstr>
      <vt:lpstr>Who We Serve</vt:lpstr>
      <vt:lpstr>Communication</vt:lpstr>
      <vt:lpstr>Communication</vt:lpstr>
      <vt:lpstr>Communication</vt:lpstr>
      <vt:lpstr>PowerPoint Presentation</vt:lpstr>
      <vt:lpstr>Customer Experience Officers (CEO)</vt:lpstr>
      <vt:lpstr>Continuous Improvement Teams (CIT)</vt:lpstr>
      <vt:lpstr>5 Star Suggestions</vt:lpstr>
      <vt:lpstr>Celebration</vt:lpstr>
      <vt:lpstr>Celebration</vt:lpstr>
      <vt:lpstr>PowerPoint Presentation</vt:lpstr>
      <vt:lpstr>5 Star Results By The Numbers 2016</vt:lpstr>
      <vt:lpstr>PowerPoint Presentation</vt:lpstr>
      <vt:lpstr>PowerPoint Presentation</vt:lpstr>
      <vt:lpstr>The Journey Continues…</vt:lpstr>
      <vt:lpstr>PowerPoint Presentation</vt:lpstr>
      <vt:lpstr>Concluding 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Schulze</dc:creator>
  <cp:lastModifiedBy>Carol Wise</cp:lastModifiedBy>
  <cp:revision>6</cp:revision>
  <dcterms:created xsi:type="dcterms:W3CDTF">2017-06-19T09:30:45Z</dcterms:created>
  <dcterms:modified xsi:type="dcterms:W3CDTF">2017-06-19T22:28:48Z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2017-06-19T00:00:00Z</vt:filetime>
  </property>
</Properties>
</file>