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9" r:id="rId4"/>
    <p:sldId id="273" r:id="rId5"/>
    <p:sldId id="262" r:id="rId6"/>
    <p:sldId id="265" r:id="rId7"/>
    <p:sldId id="274" r:id="rId8"/>
    <p:sldId id="261" r:id="rId9"/>
    <p:sldId id="266" r:id="rId10"/>
    <p:sldId id="267" r:id="rId11"/>
    <p:sldId id="268" r:id="rId12"/>
    <p:sldId id="270" r:id="rId13"/>
    <p:sldId id="271" r:id="rId14"/>
    <p:sldId id="272" r:id="rId15"/>
    <p:sldId id="276" r:id="rId16"/>
    <p:sldId id="275" r:id="rId17"/>
    <p:sldId id="280" r:id="rId18"/>
    <p:sldId id="278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92474-819B-442C-8825-9CD68A629E8D}" type="datetimeFigureOut">
              <a:rPr lang="en-US" smtClean="0"/>
              <a:t>6/15/2017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DA5F0-DBF8-4431-93E0-5F7D4DDE8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0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AC794-7846-4C78-AC5C-EA8B94A786E5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5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311B-7E9F-4DDD-85FD-29AC9A9BD7CE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28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3BE4B-D5B7-4F7B-87C9-60D5128CF975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3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0E9FB-6D09-419B-9C3C-CB50DC5060F0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7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1C411-9FA5-438F-812F-97C4CD5EA5AF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6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53A3-CC4C-4911-A458-263EED8B3F90}" type="datetime1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29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9293C-9200-4FD4-A2AC-3B3005DDB2CB}" type="datetime1">
              <a:rPr lang="en-US" smtClean="0"/>
              <a:t>6/15/2017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6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DCE4A-9790-441B-BF3D-696696C893A9}" type="datetime1">
              <a:rPr lang="en-US" smtClean="0"/>
              <a:t>6/15/2017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21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1703-4683-4F07-A1BD-9BDB184A7A01}" type="datetime1">
              <a:rPr lang="en-US" smtClean="0"/>
              <a:t>6/15/2017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AA82A-D1B8-4F2D-B7D3-F91BFFDC58BD}" type="datetime1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74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8D076-6974-486E-9324-456FA3E9D06F}" type="datetime1">
              <a:rPr lang="en-US" smtClean="0"/>
              <a:t>6/15/2017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8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0A5C-B39B-47E5-9160-8362A4E129A8}" type="datetime1">
              <a:rPr lang="en-US" smtClean="0"/>
              <a:t>6/15/2017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D4D5B-23F1-BD40-BD6C-833411D6B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3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D84115C-F769-4D8A-81B1-E7B8D0C5448E}"/>
              </a:ext>
            </a:extLst>
          </p:cNvPr>
          <p:cNvSpPr/>
          <p:nvPr/>
        </p:nvSpPr>
        <p:spPr>
          <a:xfrm>
            <a:off x="2286000" y="1646974"/>
            <a:ext cx="4572000" cy="35640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  <a:ea typeface="MS PGothic" pitchFamily="34" charset="-128"/>
              </a:rPr>
              <a:t>COMPTO Conference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  <a:ea typeface="MS PGothic" pitchFamily="34" charset="-128"/>
              </a:rPr>
              <a:t>July 9, 2016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  <a:ea typeface="MS PGothic" pitchFamily="34" charset="-128"/>
              </a:rPr>
              <a:t>Dallas, Texas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400" kern="0" dirty="0">
              <a:solidFill>
                <a:srgbClr val="FFFFFF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  <a:ea typeface="MS PGothic" pitchFamily="34" charset="-128"/>
              </a:rPr>
              <a:t>Evelio Hernandez, PE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  <a:ea typeface="MS PGothic" pitchFamily="34" charset="-128"/>
              </a:rPr>
              <a:t>Director of Streetcar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  <a:ea typeface="MS PGothic" pitchFamily="34" charset="-128"/>
              </a:rPr>
              <a:t>Dallas Area Rapid Transit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FFFFFF"/>
                </a:solidFill>
                <a:latin typeface="Calibri" panose="020F0502020204030204" pitchFamily="34" charset="0"/>
                <a:ea typeface="MS PGothic" pitchFamily="34" charset="-128"/>
              </a:rPr>
              <a:t>Email: ehernandez4@dart.org</a:t>
            </a:r>
          </a:p>
        </p:txBody>
      </p:sp>
      <p:pic>
        <p:nvPicPr>
          <p:cNvPr id="4" name="Picture 3" descr="MAX Program PPT bckgr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1040"/>
            <a:ext cx="9144000" cy="780288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4947FF9-C07F-443A-A46A-159A548191C8}"/>
              </a:ext>
            </a:extLst>
          </p:cNvPr>
          <p:cNvSpPr/>
          <p:nvPr/>
        </p:nvSpPr>
        <p:spPr>
          <a:xfrm>
            <a:off x="228600" y="591830"/>
            <a:ext cx="8686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Dallas Streetcar &amp; TOD - Bishop Arts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600F4-28B9-45FD-A941-742ACDDF561D}"/>
              </a:ext>
            </a:extLst>
          </p:cNvPr>
          <p:cNvSpPr txBox="1"/>
          <p:nvPr/>
        </p:nvSpPr>
        <p:spPr>
          <a:xfrm flipH="1">
            <a:off x="135293" y="1646975"/>
            <a:ext cx="8686800" cy="4191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MAX Program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June 21, 2017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Dallas, Texas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Evelio Hernandez, PE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Assistant Vice President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Streetcar/Systems Engineering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Dallas Area Rapid Transit</a:t>
            </a: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Email: ehernandez4@dart.org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99D97-0657-4E88-9038-9693F1E2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3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" y="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B0E115-24E1-4C45-A07E-97DE51B587D1}"/>
              </a:ext>
            </a:extLst>
          </p:cNvPr>
          <p:cNvSpPr/>
          <p:nvPr/>
        </p:nvSpPr>
        <p:spPr>
          <a:xfrm>
            <a:off x="228600" y="1609493"/>
            <a:ext cx="870204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North Central Texas Council of Governments: Federal Grantee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City of Dallas: Project Owner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25B5F-FD7F-41AC-99A7-A91A6084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D4D5B-23F1-BD40-BD6C-833411D6B2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8CC2E0-C2BF-4F0E-BE00-429D87164294}"/>
              </a:ext>
            </a:extLst>
          </p:cNvPr>
          <p:cNvSpPr/>
          <p:nvPr/>
        </p:nvSpPr>
        <p:spPr>
          <a:xfrm>
            <a:off x="914400" y="8293"/>
            <a:ext cx="73451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  <a:t>Energy Storage System: </a:t>
            </a:r>
            <a:b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</a:b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  <a:t>Batteries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B4E66EC6-3B9F-4D9A-973D-9D4AC0741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88" y="1136035"/>
            <a:ext cx="849942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8F39FA-B331-4AC1-9E94-0EF2068EA5FF}"/>
              </a:ext>
            </a:extLst>
          </p:cNvPr>
          <p:cNvSpPr/>
          <p:nvPr/>
        </p:nvSpPr>
        <p:spPr>
          <a:xfrm>
            <a:off x="914400" y="2975557"/>
            <a:ext cx="7345180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Redundant battery trays mounted underneath the </a:t>
            </a:r>
            <a:r>
              <a:rPr lang="en-US" alt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carbody</a:t>
            </a:r>
            <a:endParaRPr lang="en-US" altLang="en-US" sz="2400" kern="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Provides propulsion power and auxiliary loads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Each tray contains 30 batteries.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Each tray has a capacity of 300 </a:t>
            </a:r>
            <a:r>
              <a:rPr lang="en-US" alt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Vmin</a:t>
            </a: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 and 492 Vmax and is rated at 84.1 kWh.</a:t>
            </a:r>
          </a:p>
        </p:txBody>
      </p:sp>
    </p:spTree>
    <p:extLst>
      <p:ext uri="{BB962C8B-B14F-4D97-AF65-F5344CB8AC3E}">
        <p14:creationId xmlns:p14="http://schemas.microsoft.com/office/powerpoint/2010/main" val="58608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25B5F-FD7F-41AC-99A7-A91A6084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D4D5B-23F1-BD40-BD6C-833411D6B2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5C99D-D237-4514-A33C-94F51F13F618}"/>
              </a:ext>
            </a:extLst>
          </p:cNvPr>
          <p:cNvSpPr/>
          <p:nvPr/>
        </p:nvSpPr>
        <p:spPr>
          <a:xfrm>
            <a:off x="479684" y="319438"/>
            <a:ext cx="7764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  <a:t>Energy Storage System:</a:t>
            </a:r>
            <a:br>
              <a:rPr lang="en-US" alt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</a:br>
            <a:r>
              <a:rPr lang="en-US" alt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  <a:t>Batteries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581CA1-90F6-41A6-AD17-5FED90FED3D8}"/>
              </a:ext>
            </a:extLst>
          </p:cNvPr>
          <p:cNvSpPr/>
          <p:nvPr/>
        </p:nvSpPr>
        <p:spPr>
          <a:xfrm>
            <a:off x="479684" y="1609493"/>
            <a:ext cx="77649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Lithium Ion (Li) battery technology.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Tray is watertight, sealed, corrosion resistant enclosure.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Vibration isolators are used to prevent equipment damage.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Desiccant bags are used to absorb moisture.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400" kern="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Spare trays are charged in the shop.   ESS charger requires a 240VAC, 20A.</a:t>
            </a:r>
            <a:endParaRPr lang="en-US" altLang="en-US" sz="2400" kern="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70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25B5F-FD7F-41AC-99A7-A91A6084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D4D5B-23F1-BD40-BD6C-833411D6B2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5C99D-D237-4514-A33C-94F51F13F618}"/>
              </a:ext>
            </a:extLst>
          </p:cNvPr>
          <p:cNvSpPr/>
          <p:nvPr/>
        </p:nvSpPr>
        <p:spPr>
          <a:xfrm>
            <a:off x="479684" y="319438"/>
            <a:ext cx="7764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  <a:t>Energy Storage System:</a:t>
            </a:r>
            <a:br>
              <a:rPr lang="en-US" alt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</a:br>
            <a:r>
              <a:rPr lang="en-US" alt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  <a:t>Battery Management System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581CA1-90F6-41A6-AD17-5FED90FED3D8}"/>
              </a:ext>
            </a:extLst>
          </p:cNvPr>
          <p:cNvSpPr/>
          <p:nvPr/>
        </p:nvSpPr>
        <p:spPr>
          <a:xfrm>
            <a:off x="479684" y="1609493"/>
            <a:ext cx="7764905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Battery Management System is integrated in the battery modules.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400" kern="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Provides ground fault protections.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400" kern="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Regulates the charging and discharging of the batteries.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400" kern="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Monitors battery status, cell temperature, cell voltage, state of charge and health of cells.</a:t>
            </a:r>
          </a:p>
        </p:txBody>
      </p:sp>
    </p:spTree>
    <p:extLst>
      <p:ext uri="{BB962C8B-B14F-4D97-AF65-F5344CB8AC3E}">
        <p14:creationId xmlns:p14="http://schemas.microsoft.com/office/powerpoint/2010/main" val="146986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25B5F-FD7F-41AC-99A7-A91A6084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D4D5B-23F1-BD40-BD6C-833411D6B2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5C99D-D237-4514-A33C-94F51F13F618}"/>
              </a:ext>
            </a:extLst>
          </p:cNvPr>
          <p:cNvSpPr/>
          <p:nvPr/>
        </p:nvSpPr>
        <p:spPr>
          <a:xfrm>
            <a:off x="479684" y="319438"/>
            <a:ext cx="7764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  <a:t>Energy Storage System:</a:t>
            </a:r>
            <a:br>
              <a:rPr lang="en-US" alt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</a:br>
            <a:r>
              <a:rPr lang="en-US" alt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  <a:t>Chiller System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581CA1-90F6-41A6-AD17-5FED90FED3D8}"/>
              </a:ext>
            </a:extLst>
          </p:cNvPr>
          <p:cNvSpPr/>
          <p:nvPr/>
        </p:nvSpPr>
        <p:spPr>
          <a:xfrm>
            <a:off x="479684" y="1609493"/>
            <a:ext cx="7764905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Cools the ESS Batteries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400" kern="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Two chillers, roof mounted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400" kern="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Cold plates are mounted under the batteries for heat transfer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400" kern="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Maintain a battery temperature of 95 degrees or less</a:t>
            </a:r>
          </a:p>
        </p:txBody>
      </p:sp>
    </p:spTree>
    <p:extLst>
      <p:ext uri="{BB962C8B-B14F-4D97-AF65-F5344CB8AC3E}">
        <p14:creationId xmlns:p14="http://schemas.microsoft.com/office/powerpoint/2010/main" val="2818519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25B5F-FD7F-41AC-99A7-A91A6084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D4D5B-23F1-BD40-BD6C-833411D6B2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5C99D-D237-4514-A33C-94F51F13F618}"/>
              </a:ext>
            </a:extLst>
          </p:cNvPr>
          <p:cNvSpPr/>
          <p:nvPr/>
        </p:nvSpPr>
        <p:spPr>
          <a:xfrm>
            <a:off x="479684" y="319438"/>
            <a:ext cx="77649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  <a:t>Energy Storage System:</a:t>
            </a:r>
            <a:br>
              <a:rPr lang="en-US" alt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</a:br>
            <a:r>
              <a:rPr lang="en-US" alt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  <a:t>Train Operator’s Display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581CA1-90F6-41A6-AD17-5FED90FED3D8}"/>
              </a:ext>
            </a:extLst>
          </p:cNvPr>
          <p:cNvSpPr/>
          <p:nvPr/>
        </p:nvSpPr>
        <p:spPr>
          <a:xfrm>
            <a:off x="0" y="3769718"/>
            <a:ext cx="8686799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Train Operator’s Display (TOD) provides visibility of the system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Logic-coded vehicle control unit (VCU) ensures ample power for off-wire runs, providing visual cue for the operator- OK, Not OK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Pantograph lowers in &lt;10 seconds activated via pushbutton switches, ESS is activated via pushbutton switch</a:t>
            </a:r>
          </a:p>
        </p:txBody>
      </p:sp>
      <p:pic>
        <p:nvPicPr>
          <p:cNvPr id="7" name="Picture 6" descr="Dallas Streetcar 7-14-15_80.jpg">
            <a:extLst>
              <a:ext uri="{FF2B5EF4-FFF2-40B4-BE49-F238E27FC236}">
                <a16:creationId xmlns:a16="http://schemas.microsoft.com/office/drawing/2014/main" id="{F479B236-C342-48FA-8EEC-47A0E586492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20000"/>
          <a:stretch>
            <a:fillRect/>
          </a:stretch>
        </p:blipFill>
        <p:spPr>
          <a:xfrm>
            <a:off x="15239" y="1363391"/>
            <a:ext cx="4343400" cy="2316480"/>
          </a:xfrm>
          <a:prstGeom prst="rect">
            <a:avLst/>
          </a:prstGeom>
        </p:spPr>
      </p:pic>
      <p:pic>
        <p:nvPicPr>
          <p:cNvPr id="8" name="Picture 7" descr="Dallas Streetcar 7-14-15_88.jpg">
            <a:extLst>
              <a:ext uri="{FF2B5EF4-FFF2-40B4-BE49-F238E27FC236}">
                <a16:creationId xmlns:a16="http://schemas.microsoft.com/office/drawing/2014/main" id="{4701E388-030F-42DE-AD66-212087D7B4E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8333" b="2778"/>
          <a:stretch>
            <a:fillRect/>
          </a:stretch>
        </p:blipFill>
        <p:spPr>
          <a:xfrm>
            <a:off x="4777740" y="1363391"/>
            <a:ext cx="3909060" cy="231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995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25B5F-FD7F-41AC-99A7-A91A6084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76082" y="6538912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D4D5B-23F1-BD40-BD6C-833411D6B2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5C99D-D237-4514-A33C-94F51F13F618}"/>
              </a:ext>
            </a:extLst>
          </p:cNvPr>
          <p:cNvSpPr/>
          <p:nvPr/>
        </p:nvSpPr>
        <p:spPr>
          <a:xfrm>
            <a:off x="479684" y="581048"/>
            <a:ext cx="7764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  <a:t>Bishop Arts District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4781CC-3B0B-47B5-8A79-46642597D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59" y="1280509"/>
            <a:ext cx="6522097" cy="48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6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2" y="223759"/>
            <a:ext cx="8993138" cy="636925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25B5F-FD7F-41AC-99A7-A91A6084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66944" y="6593013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D4D5B-23F1-BD40-BD6C-833411D6B2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5C99D-D237-4514-A33C-94F51F13F618}"/>
              </a:ext>
            </a:extLst>
          </p:cNvPr>
          <p:cNvSpPr/>
          <p:nvPr/>
        </p:nvSpPr>
        <p:spPr>
          <a:xfrm>
            <a:off x="1" y="238601"/>
            <a:ext cx="95075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endParaRPr lang="en-US" altLang="en-US" sz="1000" b="1" kern="0" dirty="0">
              <a:solidFill>
                <a:srgbClr val="000000"/>
              </a:solidFill>
              <a:latin typeface="Verdana" panose="020B0604030504040204" pitchFamily="34" charset="0"/>
              <a:ea typeface="MS PGothic" pitchFamily="34" charset="-128"/>
              <a:cs typeface="Verdana" panose="020B0604030504040204" pitchFamily="34" charset="0"/>
            </a:endParaRPr>
          </a:p>
          <a:p>
            <a:pPr lvl="0" algn="ctr" defTabSz="914400"/>
            <a:r>
              <a:rPr lang="en-US" alt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  <a:t>Bishop Arts District</a:t>
            </a:r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7B9058-B1B2-447A-8B47-EE213521B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106" y="1605707"/>
            <a:ext cx="5716425" cy="428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79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1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  <a:t>Bishop Art District</a:t>
            </a:r>
            <a:br>
              <a:rPr lang="en-US" sz="3200" kern="0" dirty="0">
                <a:solidFill>
                  <a:sysClr val="windowText" lastClr="000000"/>
                </a:solidFill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8078" y="1488233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73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1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  <a:t>Bishop Arts District</a:t>
            </a:r>
            <a:br>
              <a:rPr lang="en-US" sz="3200" kern="0" dirty="0">
                <a:solidFill>
                  <a:sysClr val="windowText" lastClr="000000"/>
                </a:solidFill>
              </a:rPr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9531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17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222" y="-230832"/>
            <a:ext cx="10621038" cy="73265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25B5F-FD7F-41AC-99A7-A91A6084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49822" y="6608715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D4D5B-23F1-BD40-BD6C-833411D6B2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5C99D-D237-4514-A33C-94F51F13F618}"/>
              </a:ext>
            </a:extLst>
          </p:cNvPr>
          <p:cNvSpPr/>
          <p:nvPr/>
        </p:nvSpPr>
        <p:spPr>
          <a:xfrm>
            <a:off x="0" y="238601"/>
            <a:ext cx="1007545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endParaRPr lang="en-US" altLang="en-US" sz="1000" b="1" kern="0" dirty="0">
              <a:solidFill>
                <a:srgbClr val="000000"/>
              </a:solidFill>
              <a:latin typeface="Verdana" panose="020B0604030504040204" pitchFamily="34" charset="0"/>
              <a:ea typeface="MS PGothic" pitchFamily="34" charset="-128"/>
              <a:cs typeface="Verdana" panose="020B0604030504040204" pitchFamily="34" charset="0"/>
            </a:endParaRPr>
          </a:p>
          <a:p>
            <a:pPr lvl="0" algn="ctr" defTabSz="914400"/>
            <a:r>
              <a:rPr lang="en-US" alt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  <a:t>Dallas Streetcar </a:t>
            </a:r>
          </a:p>
        </p:txBody>
      </p:sp>
      <p:pic>
        <p:nvPicPr>
          <p:cNvPr id="7" name="Picture 6" descr="Bridge-Crossing-Low Angle-Evening.jpg">
            <a:extLst>
              <a:ext uri="{FF2B5EF4-FFF2-40B4-BE49-F238E27FC236}">
                <a16:creationId xmlns:a16="http://schemas.microsoft.com/office/drawing/2014/main" id="{1A4667AC-3D4E-43E4-8247-3510CA7E90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t="37437" b="17338"/>
          <a:stretch/>
        </p:blipFill>
        <p:spPr>
          <a:xfrm>
            <a:off x="594707" y="1472406"/>
            <a:ext cx="8922517" cy="242929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159A98-580C-46F5-BB8D-48DCDF656166}"/>
              </a:ext>
            </a:extLst>
          </p:cNvPr>
          <p:cNvSpPr/>
          <p:nvPr/>
        </p:nvSpPr>
        <p:spPr>
          <a:xfrm>
            <a:off x="-1" y="4772304"/>
            <a:ext cx="10075453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altLang="en-US" sz="2400" kern="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lvl="0" algn="ctr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76528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9080"/>
            <a:ext cx="9144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B0E115-24E1-4C45-A07E-97DE51B587D1}"/>
              </a:ext>
            </a:extLst>
          </p:cNvPr>
          <p:cNvSpPr/>
          <p:nvPr/>
        </p:nvSpPr>
        <p:spPr>
          <a:xfrm>
            <a:off x="228600" y="1609493"/>
            <a:ext cx="870204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Stakeholders:</a:t>
            </a:r>
          </a:p>
          <a:p>
            <a:pPr lvl="0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400" kern="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North Central Texas Council of Governments: Federal Grantee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City of Dallas: Project Owner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DART: Owner’s Technical Representative</a:t>
            </a:r>
          </a:p>
          <a:p>
            <a:pPr marL="3429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Times New Roman" pitchFamily="18" charset="0"/>
              </a:rPr>
              <a:t>Federal Transit Administration (Federal Partner)</a:t>
            </a:r>
          </a:p>
          <a:p>
            <a:pPr marL="342900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  <a:cs typeface="Times New Roman" pitchFamily="18" charset="0"/>
              </a:rPr>
              <a:t>TxDOT (State Partner)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25B5F-FD7F-41AC-99A7-A91A6084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5C99D-D237-4514-A33C-94F51F13F618}"/>
              </a:ext>
            </a:extLst>
          </p:cNvPr>
          <p:cNvSpPr/>
          <p:nvPr/>
        </p:nvSpPr>
        <p:spPr>
          <a:xfrm>
            <a:off x="2463619" y="646503"/>
            <a:ext cx="4089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Unique Partnership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26504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093"/>
            <a:ext cx="9144000" cy="69763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25B5F-FD7F-41AC-99A7-A91A6084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D4D5B-23F1-BD40-BD6C-833411D6B2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0F707B-6B44-4CCE-A6BE-706D5E7BD81B}"/>
              </a:ext>
            </a:extLst>
          </p:cNvPr>
          <p:cNvSpPr/>
          <p:nvPr/>
        </p:nvSpPr>
        <p:spPr>
          <a:xfrm>
            <a:off x="228600" y="-35093"/>
            <a:ext cx="8702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Dallas Streetcar System Map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B00BA6-FFA8-4C55-B934-1F71DF0EDDEE}"/>
              </a:ext>
            </a:extLst>
          </p:cNvPr>
          <p:cNvSpPr/>
          <p:nvPr/>
        </p:nvSpPr>
        <p:spPr>
          <a:xfrm>
            <a:off x="228600" y="1573108"/>
            <a:ext cx="4724400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Union Station to Oak Cliff (Starter System)- 1.6 miles                     April 2015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Colorado/Beckley to Zang/Davis  (South Extension)- .75 miles August 2016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Union Station to Omni Convention Center Hotel Loop (North Extension)- Future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901EF77B-6663-4D4A-8386-806A2565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4920" y="1460867"/>
            <a:ext cx="3266324" cy="422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55801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25B5F-FD7F-41AC-99A7-A91A6084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D4D5B-23F1-BD40-BD6C-833411D6B2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5C99D-D237-4514-A33C-94F51F13F618}"/>
              </a:ext>
            </a:extLst>
          </p:cNvPr>
          <p:cNvSpPr/>
          <p:nvPr/>
        </p:nvSpPr>
        <p:spPr>
          <a:xfrm>
            <a:off x="479684" y="581048"/>
            <a:ext cx="7764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  <a:t>Streetcar Alignment System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581CA1-90F6-41A6-AD17-5FED90FED3D8}"/>
              </a:ext>
            </a:extLst>
          </p:cNvPr>
          <p:cNvSpPr/>
          <p:nvPr/>
        </p:nvSpPr>
        <p:spPr>
          <a:xfrm>
            <a:off x="479684" y="1609493"/>
            <a:ext cx="7764905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1.6 miles Starter System</a:t>
            </a:r>
          </a:p>
          <a:p>
            <a:pPr lvl="1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	-1 mile off-wire operation                                                   		dedicated single track                                   			bi-directional operation</a:t>
            </a:r>
          </a:p>
          <a:p>
            <a:pPr lvl="1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	-4 stops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0.75 miles Southern Extension</a:t>
            </a:r>
          </a:p>
          <a:p>
            <a:pPr lvl="2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-on wire operation</a:t>
            </a:r>
          </a:p>
          <a:p>
            <a:pPr lvl="2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-double track</a:t>
            </a:r>
          </a:p>
          <a:p>
            <a:pPr lvl="2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-2 stops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Street running with some transit signals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Two 500Kw traction power substations</a:t>
            </a:r>
          </a:p>
        </p:txBody>
      </p:sp>
    </p:spTree>
    <p:extLst>
      <p:ext uri="{BB962C8B-B14F-4D97-AF65-F5344CB8AC3E}">
        <p14:creationId xmlns:p14="http://schemas.microsoft.com/office/powerpoint/2010/main" val="3018421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95" y="0"/>
            <a:ext cx="9183189" cy="7213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25B5F-FD7F-41AC-99A7-A91A6084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D4D5B-23F1-BD40-BD6C-833411D6B2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0F707B-6B44-4CCE-A6BE-706D5E7BD81B}"/>
              </a:ext>
            </a:extLst>
          </p:cNvPr>
          <p:cNvSpPr/>
          <p:nvPr/>
        </p:nvSpPr>
        <p:spPr>
          <a:xfrm>
            <a:off x="457200" y="-353544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Houston Street Viaduct Bridge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B00BA6-FFA8-4C55-B934-1F71DF0EDDEE}"/>
              </a:ext>
            </a:extLst>
          </p:cNvPr>
          <p:cNvSpPr/>
          <p:nvPr/>
        </p:nvSpPr>
        <p:spPr>
          <a:xfrm>
            <a:off x="0" y="1031933"/>
            <a:ext cx="3352800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Historic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 bridge</a:t>
            </a:r>
          </a:p>
          <a:p>
            <a:pPr marL="800100" lvl="1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100 years old</a:t>
            </a:r>
          </a:p>
          <a:p>
            <a:pPr marL="800100" lvl="1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One mile long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itchFamily="34" charset="-128"/>
              <a:cs typeface="+mn-cs"/>
            </a:endParaRPr>
          </a:p>
          <a:p>
            <a:pPr marL="800100" lvl="1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National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Register of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itchFamily="34" charset="-128"/>
                <a:cs typeface="+mn-cs"/>
              </a:rPr>
              <a:t>Historic Places</a:t>
            </a:r>
          </a:p>
          <a:p>
            <a:pPr marL="800100" lvl="1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Bridge Deck Rehabilitation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C3279842-04E6-4B4E-BD74-4E0AA436F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8073" y="1031933"/>
            <a:ext cx="5486882" cy="343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67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795" y="-345820"/>
            <a:ext cx="9574075" cy="72038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25B5F-FD7F-41AC-99A7-A91A6084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D4D5B-23F1-BD40-BD6C-833411D6B2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5C99D-D237-4514-A33C-94F51F13F618}"/>
              </a:ext>
            </a:extLst>
          </p:cNvPr>
          <p:cNvSpPr/>
          <p:nvPr/>
        </p:nvSpPr>
        <p:spPr>
          <a:xfrm>
            <a:off x="929389" y="236761"/>
            <a:ext cx="7315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en-US" sz="2800" b="1" kern="0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BROOKVILLE Liberty Streetcar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 descr="Bridge-Crossing-Day-Dallas Streetcar 7-14-15_103.jpg">
            <a:extLst>
              <a:ext uri="{FF2B5EF4-FFF2-40B4-BE49-F238E27FC236}">
                <a16:creationId xmlns:a16="http://schemas.microsoft.com/office/drawing/2014/main" id="{C8C7FE93-E2EB-473B-9F4C-0AADC392C4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1667" t="19167" r="11667" b="10000"/>
          <a:stretch>
            <a:fillRect/>
          </a:stretch>
        </p:blipFill>
        <p:spPr>
          <a:xfrm>
            <a:off x="54340" y="1103026"/>
            <a:ext cx="3657600" cy="2590800"/>
          </a:xfrm>
          <a:prstGeom prst="rect">
            <a:avLst/>
          </a:prstGeom>
        </p:spPr>
      </p:pic>
      <p:pic>
        <p:nvPicPr>
          <p:cNvPr id="7" name="Picture 6" descr="Dallas Streetcar-3quarter-lores.jpg">
            <a:extLst>
              <a:ext uri="{FF2B5EF4-FFF2-40B4-BE49-F238E27FC236}">
                <a16:creationId xmlns:a16="http://schemas.microsoft.com/office/drawing/2014/main" id="{2A0FB99C-E378-406F-A550-234478C79F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t="4839" b="15161"/>
          <a:stretch>
            <a:fillRect/>
          </a:stretch>
        </p:blipFill>
        <p:spPr>
          <a:xfrm>
            <a:off x="3886200" y="1103026"/>
            <a:ext cx="5029200" cy="25984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15E062F-67F9-490A-8195-E325976A122C}"/>
              </a:ext>
            </a:extLst>
          </p:cNvPr>
          <p:cNvSpPr/>
          <p:nvPr/>
        </p:nvSpPr>
        <p:spPr>
          <a:xfrm>
            <a:off x="54340" y="3758366"/>
            <a:ext cx="8355142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5138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MS PGothic" charset="0"/>
              </a:rPr>
              <a:t>First off-wire capable streetcar manufactured in the US</a:t>
            </a:r>
          </a:p>
          <a:p>
            <a:pPr marL="465138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MS PGothic" charset="0"/>
              </a:rPr>
              <a:t>Designed and manufactured in Pennsylvania</a:t>
            </a:r>
          </a:p>
          <a:p>
            <a:pPr marL="465138" lvl="1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kern="0" dirty="0">
                <a:solidFill>
                  <a:srgbClr val="000000"/>
                </a:solidFill>
                <a:latin typeface="Calibri" pitchFamily="34" charset="0"/>
                <a:ea typeface="MS PGothic" pitchFamily="34" charset="-128"/>
                <a:cs typeface="MS PGothic" charset="0"/>
              </a:rPr>
              <a:t>Awarded ‘Technical Innovation of the Year’ at LRTA Global Light Rail Awards</a:t>
            </a:r>
          </a:p>
        </p:txBody>
      </p:sp>
    </p:spTree>
    <p:extLst>
      <p:ext uri="{BB962C8B-B14F-4D97-AF65-F5344CB8AC3E}">
        <p14:creationId xmlns:p14="http://schemas.microsoft.com/office/powerpoint/2010/main" val="348072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25B5F-FD7F-41AC-99A7-A91A6084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D4D5B-23F1-BD40-BD6C-833411D6B2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5C99D-D237-4514-A33C-94F51F13F618}"/>
              </a:ext>
            </a:extLst>
          </p:cNvPr>
          <p:cNvSpPr/>
          <p:nvPr/>
        </p:nvSpPr>
        <p:spPr>
          <a:xfrm>
            <a:off x="479684" y="581048"/>
            <a:ext cx="77649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alt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MS PGothic" pitchFamily="34" charset="-128"/>
                <a:cs typeface="Verdana" panose="020B0604030504040204" pitchFamily="34" charset="0"/>
              </a:rPr>
              <a:t>Streetcar Vehicle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581CA1-90F6-41A6-AD17-5FED90FED3D8}"/>
              </a:ext>
            </a:extLst>
          </p:cNvPr>
          <p:cNvSpPr/>
          <p:nvPr/>
        </p:nvSpPr>
        <p:spPr>
          <a:xfrm>
            <a:off x="479684" y="1609493"/>
            <a:ext cx="7764905" cy="4007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4 Streetcar vehicles in operation</a:t>
            </a:r>
          </a:p>
          <a:p>
            <a:pPr lvl="1"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	-2 in service; 2 spare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Top speed: 40 MPH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Level Boarding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34 passenger seats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65’-6” long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Weight: 83,000 </a:t>
            </a:r>
            <a:r>
              <a:rPr lang="en-US" altLang="en-US" sz="2400" kern="0" dirty="0" err="1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lbs</a:t>
            </a:r>
            <a:endParaRPr lang="en-US" altLang="en-US" sz="2400" kern="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CCTV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Automatic Passenger Counters</a:t>
            </a:r>
          </a:p>
        </p:txBody>
      </p:sp>
    </p:spTree>
    <p:extLst>
      <p:ext uri="{BB962C8B-B14F-4D97-AF65-F5344CB8AC3E}">
        <p14:creationId xmlns:p14="http://schemas.microsoft.com/office/powerpoint/2010/main" val="2006580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025" y="0"/>
            <a:ext cx="9144000" cy="68791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25B5F-FD7F-41AC-99A7-A91A6084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4D5B-23F1-BD40-BD6C-833411D6B2CA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0F707B-6B44-4CCE-A6BE-706D5E7BD81B}"/>
              </a:ext>
            </a:extLst>
          </p:cNvPr>
          <p:cNvSpPr/>
          <p:nvPr/>
        </p:nvSpPr>
        <p:spPr>
          <a:xfrm>
            <a:off x="228600" y="-35093"/>
            <a:ext cx="8702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b="1" kern="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Integration With Light Rail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B00BA6-FFA8-4C55-B934-1F71DF0EDDEE}"/>
              </a:ext>
            </a:extLst>
          </p:cNvPr>
          <p:cNvSpPr/>
          <p:nvPr/>
        </p:nvSpPr>
        <p:spPr>
          <a:xfrm>
            <a:off x="228600" y="1573108"/>
            <a:ext cx="8702040" cy="312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Integration with:</a:t>
            </a:r>
          </a:p>
          <a:p>
            <a:pPr marL="342900" lvl="0" indent="-342900" defTabSz="9144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lvl="2" defTabSz="9144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	-Maintenance Facility</a:t>
            </a:r>
          </a:p>
          <a:p>
            <a:pPr lvl="2" defTabSz="9144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	-Operators</a:t>
            </a:r>
          </a:p>
          <a:p>
            <a:pPr lvl="2" defTabSz="9144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	-Maintainers</a:t>
            </a:r>
          </a:p>
          <a:p>
            <a:pPr lvl="2" defTabSz="9144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	-Controllers</a:t>
            </a:r>
          </a:p>
          <a:p>
            <a:pPr lvl="2" defTabSz="914400">
              <a:spcBef>
                <a:spcPct val="20000"/>
              </a:spcBef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	-Transit Police</a:t>
            </a:r>
          </a:p>
        </p:txBody>
      </p:sp>
    </p:spTree>
    <p:extLst>
      <p:ext uri="{BB962C8B-B14F-4D97-AF65-F5344CB8AC3E}">
        <p14:creationId xmlns:p14="http://schemas.microsoft.com/office/powerpoint/2010/main" val="91939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 Program PPT bckgrnd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625B5F-FD7F-41AC-99A7-A91A60843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ED4D5B-23F1-BD40-BD6C-833411D6B2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C5C99D-D237-4514-A33C-94F51F13F618}"/>
              </a:ext>
            </a:extLst>
          </p:cNvPr>
          <p:cNvSpPr/>
          <p:nvPr/>
        </p:nvSpPr>
        <p:spPr>
          <a:xfrm>
            <a:off x="944381" y="245049"/>
            <a:ext cx="72702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Energy Storage System: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Components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FF24D6-83B6-4F1C-842F-13E60D7C04EC}"/>
              </a:ext>
            </a:extLst>
          </p:cNvPr>
          <p:cNvSpPr/>
          <p:nvPr/>
        </p:nvSpPr>
        <p:spPr>
          <a:xfrm>
            <a:off x="944380" y="1425375"/>
            <a:ext cx="72702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Four Main Components:</a:t>
            </a:r>
          </a:p>
          <a:p>
            <a:pPr marL="34290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altLang="en-US" sz="2400" kern="0" dirty="0">
              <a:solidFill>
                <a:srgbClr val="000000"/>
              </a:solidFill>
              <a:latin typeface="Calibri" panose="020F0502020204030204" pitchFamily="34" charset="0"/>
              <a:ea typeface="MS PGothic" pitchFamily="34" charset="-128"/>
            </a:endParaRP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Batteries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Battery Management System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Chiller System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  <a:ea typeface="MS PGothic" pitchFamily="34" charset="-128"/>
              </a:rPr>
              <a:t>Train Operator’s Display</a:t>
            </a:r>
          </a:p>
        </p:txBody>
      </p:sp>
    </p:spTree>
    <p:extLst>
      <p:ext uri="{BB962C8B-B14F-4D97-AF65-F5344CB8AC3E}">
        <p14:creationId xmlns:p14="http://schemas.microsoft.com/office/powerpoint/2010/main" val="839971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502</Words>
  <Application>Microsoft Office PowerPoint</Application>
  <PresentationFormat>On-screen Show (4:3)</PresentationFormat>
  <Paragraphs>143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MS PGothic</vt:lpstr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Bishop Art District </vt:lpstr>
      <vt:lpstr>Bishop Arts District </vt:lpstr>
      <vt:lpstr>PowerPoint Presentation</vt:lpstr>
    </vt:vector>
  </TitlesOfParts>
  <Company>DART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</dc:creator>
  <cp:lastModifiedBy>Evelio Hernandez</cp:lastModifiedBy>
  <cp:revision>32</cp:revision>
  <dcterms:created xsi:type="dcterms:W3CDTF">2016-05-02T14:52:07Z</dcterms:created>
  <dcterms:modified xsi:type="dcterms:W3CDTF">2017-06-15T16:48:32Z</dcterms:modified>
</cp:coreProperties>
</file>