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66" r:id="rId2"/>
    <p:sldId id="257" r:id="rId3"/>
    <p:sldId id="280" r:id="rId4"/>
    <p:sldId id="261" r:id="rId5"/>
    <p:sldId id="279" r:id="rId6"/>
    <p:sldId id="284" r:id="rId7"/>
    <p:sldId id="260" r:id="rId8"/>
    <p:sldId id="287" r:id="rId9"/>
    <p:sldId id="282" r:id="rId10"/>
    <p:sldId id="277"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e Nelson" initials="JN" lastIdx="1" clrIdx="0">
    <p:extLst>
      <p:ext uri="{19B8F6BF-5375-455C-9EA6-DF929625EA0E}">
        <p15:presenceInfo xmlns:p15="http://schemas.microsoft.com/office/powerpoint/2012/main" userId="S-1-5-21-2136396916-1410829927-2148556905-669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69" autoAdjust="0"/>
    <p:restoredTop sz="95764" autoAdjust="0"/>
  </p:normalViewPr>
  <p:slideViewPr>
    <p:cSldViewPr snapToGrid="0" snapToObjects="1">
      <p:cViewPr varScale="1">
        <p:scale>
          <a:sx n="82" d="100"/>
          <a:sy n="82" d="100"/>
        </p:scale>
        <p:origin x="1478"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ECD7D-92BE-49CE-B43C-2AA551E47C62}" type="datetimeFigureOut">
              <a:rPr lang="en-US" smtClean="0"/>
              <a:t>6/19/2017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8B3773-D662-4B42-AC4D-91918FBE36DA}" type="slidenum">
              <a:rPr lang="en-US" smtClean="0"/>
              <a:t>‹#›</a:t>
            </a:fld>
            <a:endParaRPr lang="en-US"/>
          </a:p>
        </p:txBody>
      </p:sp>
    </p:spTree>
    <p:extLst>
      <p:ext uri="{BB962C8B-B14F-4D97-AF65-F5344CB8AC3E}">
        <p14:creationId xmlns:p14="http://schemas.microsoft.com/office/powerpoint/2010/main" val="923720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8B3773-D662-4B42-AC4D-91918FBE36DA}" type="slidenum">
              <a:rPr lang="en-US" smtClean="0"/>
              <a:t>1</a:t>
            </a:fld>
            <a:endParaRPr lang="en-US"/>
          </a:p>
        </p:txBody>
      </p:sp>
    </p:spTree>
    <p:extLst>
      <p:ext uri="{BB962C8B-B14F-4D97-AF65-F5344CB8AC3E}">
        <p14:creationId xmlns:p14="http://schemas.microsoft.com/office/powerpoint/2010/main" val="981913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Award of Performance</a:t>
            </a:r>
            <a:r>
              <a:rPr lang="en-US" baseline="0" dirty="0"/>
              <a:t> – Should the contractor meet all the goals established in the contract there is a monetary reward ; Maintenance identified stations with critical pieces of equipment (City Place Elevators/Inclinators; Mockingbird elevator and Market Center elevators) and if the units were out of service for more than 24 hours the contractor would be charge 173 per hour until the unit was back in service (this was done at least twice during the contract term); </a:t>
            </a:r>
            <a:endParaRPr lang="en-US" dirty="0"/>
          </a:p>
        </p:txBody>
      </p:sp>
      <p:sp>
        <p:nvSpPr>
          <p:cNvPr id="4" name="Slide Number Placeholder 3"/>
          <p:cNvSpPr>
            <a:spLocks noGrp="1"/>
          </p:cNvSpPr>
          <p:nvPr>
            <p:ph type="sldNum" sz="quarter" idx="10"/>
          </p:nvPr>
        </p:nvSpPr>
        <p:spPr/>
        <p:txBody>
          <a:bodyPr/>
          <a:lstStyle/>
          <a:p>
            <a:fld id="{3D8B3773-D662-4B42-AC4D-91918FBE36DA}" type="slidenum">
              <a:rPr lang="en-US" smtClean="0"/>
              <a:t>4</a:t>
            </a:fld>
            <a:endParaRPr lang="en-US"/>
          </a:p>
        </p:txBody>
      </p:sp>
    </p:spTree>
    <p:extLst>
      <p:ext uri="{BB962C8B-B14F-4D97-AF65-F5344CB8AC3E}">
        <p14:creationId xmlns:p14="http://schemas.microsoft.com/office/powerpoint/2010/main" val="1409298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30CAC54-80F4-DE4F-B012-57C17DC68DF2}" type="datetimeFigureOut">
              <a:rPr lang="en-US" smtClean="0"/>
              <a:t>6/19/2017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ED4D5B-23F1-BD40-BD6C-833411D6B2CA}" type="slidenum">
              <a:rPr lang="en-US" smtClean="0"/>
              <a:t>‹#›</a:t>
            </a:fld>
            <a:endParaRPr lang="en-US"/>
          </a:p>
        </p:txBody>
      </p:sp>
    </p:spTree>
    <p:extLst>
      <p:ext uri="{BB962C8B-B14F-4D97-AF65-F5344CB8AC3E}">
        <p14:creationId xmlns:p14="http://schemas.microsoft.com/office/powerpoint/2010/main" val="3536753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0CAC54-80F4-DE4F-B012-57C17DC68DF2}" type="datetimeFigureOut">
              <a:rPr lang="en-US" smtClean="0"/>
              <a:t>6/19/2017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ED4D5B-23F1-BD40-BD6C-833411D6B2CA}" type="slidenum">
              <a:rPr lang="en-US" smtClean="0"/>
              <a:t>‹#›</a:t>
            </a:fld>
            <a:endParaRPr lang="en-US"/>
          </a:p>
        </p:txBody>
      </p:sp>
    </p:spTree>
    <p:extLst>
      <p:ext uri="{BB962C8B-B14F-4D97-AF65-F5344CB8AC3E}">
        <p14:creationId xmlns:p14="http://schemas.microsoft.com/office/powerpoint/2010/main" val="3896828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0CAC54-80F4-DE4F-B012-57C17DC68DF2}" type="datetimeFigureOut">
              <a:rPr lang="en-US" smtClean="0"/>
              <a:t>6/19/2017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ED4D5B-23F1-BD40-BD6C-833411D6B2CA}" type="slidenum">
              <a:rPr lang="en-US" smtClean="0"/>
              <a:t>‹#›</a:t>
            </a:fld>
            <a:endParaRPr lang="en-US"/>
          </a:p>
        </p:txBody>
      </p:sp>
    </p:spTree>
    <p:extLst>
      <p:ext uri="{BB962C8B-B14F-4D97-AF65-F5344CB8AC3E}">
        <p14:creationId xmlns:p14="http://schemas.microsoft.com/office/powerpoint/2010/main" val="1545233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losing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70197" y="6222107"/>
            <a:ext cx="2219499" cy="548640"/>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1468" y="5712119"/>
            <a:ext cx="2169319" cy="919602"/>
          </a:xfrm>
          <a:prstGeom prst="rect">
            <a:avLst/>
          </a:prstGeom>
        </p:spPr>
      </p:pic>
      <p:cxnSp>
        <p:nvCxnSpPr>
          <p:cNvPr id="4" name="Straight Connector 3"/>
          <p:cNvCxnSpPr/>
          <p:nvPr userDrawn="1"/>
        </p:nvCxnSpPr>
        <p:spPr>
          <a:xfrm flipV="1">
            <a:off x="3906519" y="0"/>
            <a:ext cx="2376835" cy="6866438"/>
          </a:xfrm>
          <a:prstGeom prst="line">
            <a:avLst/>
          </a:prstGeom>
          <a:noFill/>
          <a:ln w="6350" cap="flat" cmpd="sng" algn="ctr">
            <a:solidFill>
              <a:srgbClr val="008BCE"/>
            </a:solidFill>
            <a:prstDash val="solid"/>
            <a:miter lim="800000"/>
          </a:ln>
          <a:effectLst/>
        </p:spPr>
      </p:cxnSp>
      <p:sp>
        <p:nvSpPr>
          <p:cNvPr id="2" name="Slide Number Placeholder 1"/>
          <p:cNvSpPr>
            <a:spLocks noGrp="1"/>
          </p:cNvSpPr>
          <p:nvPr>
            <p:ph type="sldNum" sz="quarter" idx="10"/>
          </p:nvPr>
        </p:nvSpPr>
        <p:spPr/>
        <p:txBody>
          <a:bodyPr/>
          <a:lstStyle/>
          <a:p>
            <a:fld id="{471AC77C-D647-A046-87BB-F005665A7C23}" type="slidenum">
              <a:rPr lang="en-US" smtClean="0"/>
              <a:pPr/>
              <a:t>‹#›</a:t>
            </a:fld>
            <a:endParaRPr lang="en-US"/>
          </a:p>
        </p:txBody>
      </p:sp>
    </p:spTree>
    <p:extLst>
      <p:ext uri="{BB962C8B-B14F-4D97-AF65-F5344CB8AC3E}">
        <p14:creationId xmlns:p14="http://schemas.microsoft.com/office/powerpoint/2010/main" val="1318787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0CAC54-80F4-DE4F-B012-57C17DC68DF2}" type="datetimeFigureOut">
              <a:rPr lang="en-US" smtClean="0"/>
              <a:t>6/19/2017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ED4D5B-23F1-BD40-BD6C-833411D6B2CA}" type="slidenum">
              <a:rPr lang="en-US" smtClean="0"/>
              <a:t>‹#›</a:t>
            </a:fld>
            <a:endParaRPr lang="en-US"/>
          </a:p>
        </p:txBody>
      </p:sp>
    </p:spTree>
    <p:extLst>
      <p:ext uri="{BB962C8B-B14F-4D97-AF65-F5344CB8AC3E}">
        <p14:creationId xmlns:p14="http://schemas.microsoft.com/office/powerpoint/2010/main" val="486974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0CAC54-80F4-DE4F-B012-57C17DC68DF2}" type="datetimeFigureOut">
              <a:rPr lang="en-US" smtClean="0"/>
              <a:t>6/19/2017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ED4D5B-23F1-BD40-BD6C-833411D6B2CA}" type="slidenum">
              <a:rPr lang="en-US" smtClean="0"/>
              <a:t>‹#›</a:t>
            </a:fld>
            <a:endParaRPr lang="en-US"/>
          </a:p>
        </p:txBody>
      </p:sp>
    </p:spTree>
    <p:extLst>
      <p:ext uri="{BB962C8B-B14F-4D97-AF65-F5344CB8AC3E}">
        <p14:creationId xmlns:p14="http://schemas.microsoft.com/office/powerpoint/2010/main" val="1940360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30CAC54-80F4-DE4F-B012-57C17DC68DF2}" type="datetimeFigureOut">
              <a:rPr lang="en-US" smtClean="0"/>
              <a:t>6/19/2017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ED4D5B-23F1-BD40-BD6C-833411D6B2CA}" type="slidenum">
              <a:rPr lang="en-US" smtClean="0"/>
              <a:t>‹#›</a:t>
            </a:fld>
            <a:endParaRPr lang="en-US"/>
          </a:p>
        </p:txBody>
      </p:sp>
    </p:spTree>
    <p:extLst>
      <p:ext uri="{BB962C8B-B14F-4D97-AF65-F5344CB8AC3E}">
        <p14:creationId xmlns:p14="http://schemas.microsoft.com/office/powerpoint/2010/main" val="2160629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30CAC54-80F4-DE4F-B012-57C17DC68DF2}" type="datetimeFigureOut">
              <a:rPr lang="en-US" smtClean="0"/>
              <a:t>6/19/2017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ED4D5B-23F1-BD40-BD6C-833411D6B2CA}" type="slidenum">
              <a:rPr lang="en-US" smtClean="0"/>
              <a:t>‹#›</a:t>
            </a:fld>
            <a:endParaRPr lang="en-US"/>
          </a:p>
        </p:txBody>
      </p:sp>
    </p:spTree>
    <p:extLst>
      <p:ext uri="{BB962C8B-B14F-4D97-AF65-F5344CB8AC3E}">
        <p14:creationId xmlns:p14="http://schemas.microsoft.com/office/powerpoint/2010/main" val="2585062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0CAC54-80F4-DE4F-B012-57C17DC68DF2}" type="datetimeFigureOut">
              <a:rPr lang="en-US" smtClean="0"/>
              <a:t>6/19/2017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ED4D5B-23F1-BD40-BD6C-833411D6B2CA}" type="slidenum">
              <a:rPr lang="en-US" smtClean="0"/>
              <a:t>‹#›</a:t>
            </a:fld>
            <a:endParaRPr lang="en-US"/>
          </a:p>
        </p:txBody>
      </p:sp>
    </p:spTree>
    <p:extLst>
      <p:ext uri="{BB962C8B-B14F-4D97-AF65-F5344CB8AC3E}">
        <p14:creationId xmlns:p14="http://schemas.microsoft.com/office/powerpoint/2010/main" val="1085210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0CAC54-80F4-DE4F-B012-57C17DC68DF2}" type="datetimeFigureOut">
              <a:rPr lang="en-US" smtClean="0"/>
              <a:t>6/19/2017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ED4D5B-23F1-BD40-BD6C-833411D6B2CA}" type="slidenum">
              <a:rPr lang="en-US" smtClean="0"/>
              <a:t>‹#›</a:t>
            </a:fld>
            <a:endParaRPr lang="en-US"/>
          </a:p>
        </p:txBody>
      </p:sp>
    </p:spTree>
    <p:extLst>
      <p:ext uri="{BB962C8B-B14F-4D97-AF65-F5344CB8AC3E}">
        <p14:creationId xmlns:p14="http://schemas.microsoft.com/office/powerpoint/2010/main" val="192660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0CAC54-80F4-DE4F-B012-57C17DC68DF2}" type="datetimeFigureOut">
              <a:rPr lang="en-US" smtClean="0"/>
              <a:t>6/19/2017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ED4D5B-23F1-BD40-BD6C-833411D6B2CA}" type="slidenum">
              <a:rPr lang="en-US" smtClean="0"/>
              <a:t>‹#›</a:t>
            </a:fld>
            <a:endParaRPr lang="en-US"/>
          </a:p>
        </p:txBody>
      </p:sp>
    </p:spTree>
    <p:extLst>
      <p:ext uri="{BB962C8B-B14F-4D97-AF65-F5344CB8AC3E}">
        <p14:creationId xmlns:p14="http://schemas.microsoft.com/office/powerpoint/2010/main" val="2251748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0CAC54-80F4-DE4F-B012-57C17DC68DF2}" type="datetimeFigureOut">
              <a:rPr lang="en-US" smtClean="0"/>
              <a:t>6/19/2017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ED4D5B-23F1-BD40-BD6C-833411D6B2CA}" type="slidenum">
              <a:rPr lang="en-US" smtClean="0"/>
              <a:t>‹#›</a:t>
            </a:fld>
            <a:endParaRPr lang="en-US"/>
          </a:p>
        </p:txBody>
      </p:sp>
    </p:spTree>
    <p:extLst>
      <p:ext uri="{BB962C8B-B14F-4D97-AF65-F5344CB8AC3E}">
        <p14:creationId xmlns:p14="http://schemas.microsoft.com/office/powerpoint/2010/main" val="2127887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0CAC54-80F4-DE4F-B012-57C17DC68DF2}" type="datetimeFigureOut">
              <a:rPr lang="en-US" smtClean="0"/>
              <a:t>6/19/2017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ED4D5B-23F1-BD40-BD6C-833411D6B2CA}" type="slidenum">
              <a:rPr lang="en-US" smtClean="0"/>
              <a:t>‹#›</a:t>
            </a:fld>
            <a:endParaRPr lang="en-US"/>
          </a:p>
        </p:txBody>
      </p:sp>
    </p:spTree>
    <p:extLst>
      <p:ext uri="{BB962C8B-B14F-4D97-AF65-F5344CB8AC3E}">
        <p14:creationId xmlns:p14="http://schemas.microsoft.com/office/powerpoint/2010/main" val="28186348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7.wmf"/><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jpg"/><Relationship Id="rId1" Type="http://schemas.openxmlformats.org/officeDocument/2006/relationships/slideLayout" Target="../slideLayouts/slideLayout5.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X Program PPT bckgrnd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a:bodyPr>
          <a:lstStyle/>
          <a:p>
            <a:r>
              <a:rPr lang="en-US" sz="3200" dirty="0"/>
              <a:t> </a:t>
            </a:r>
            <a:r>
              <a:rPr lang="en-US" sz="3200" b="1" dirty="0"/>
              <a:t>DART Elevator - Escalator </a:t>
            </a:r>
            <a:br>
              <a:rPr lang="en-US" sz="3200" b="1" dirty="0"/>
            </a:br>
            <a:r>
              <a:rPr lang="en-US" sz="3200" b="1" dirty="0"/>
              <a:t>Reliability Failure Notification</a:t>
            </a:r>
          </a:p>
        </p:txBody>
      </p:sp>
      <p:pic>
        <p:nvPicPr>
          <p:cNvPr id="7" name="Picture 6" descr="http://ecx.images-amazon.com/images/I/51keCMFYt1L._SL500_AA280_.jpg"/>
          <p:cNvPicPr/>
          <p:nvPr/>
        </p:nvPicPr>
        <p:blipFill>
          <a:blip r:embed="rId4">
            <a:extLst>
              <a:ext uri="{28A0092B-C50C-407E-A947-70E740481C1C}">
                <a14:useLocalDpi xmlns:a14="http://schemas.microsoft.com/office/drawing/2010/main" val="0"/>
              </a:ext>
            </a:extLst>
          </a:blip>
          <a:srcRect/>
          <a:stretch>
            <a:fillRect/>
          </a:stretch>
        </p:blipFill>
        <p:spPr bwMode="auto">
          <a:xfrm>
            <a:off x="4266769" y="1367208"/>
            <a:ext cx="895015" cy="2055134"/>
          </a:xfrm>
          <a:prstGeom prst="rect">
            <a:avLst/>
          </a:prstGeom>
          <a:noFill/>
          <a:ln>
            <a:noFill/>
          </a:ln>
        </p:spPr>
      </p:pic>
      <p:pic>
        <p:nvPicPr>
          <p:cNvPr id="11" name="Picture 10" descr="Image result for images escalator out of service"/>
          <p:cNvPicPr/>
          <p:nvPr/>
        </p:nvPicPr>
        <p:blipFill>
          <a:blip r:embed="rId5">
            <a:extLst>
              <a:ext uri="{28A0092B-C50C-407E-A947-70E740481C1C}">
                <a14:useLocalDpi xmlns:a14="http://schemas.microsoft.com/office/drawing/2010/main" val="0"/>
              </a:ext>
            </a:extLst>
          </a:blip>
          <a:srcRect/>
          <a:stretch>
            <a:fillRect/>
          </a:stretch>
        </p:blipFill>
        <p:spPr bwMode="auto">
          <a:xfrm>
            <a:off x="4247385" y="4961711"/>
            <a:ext cx="895015" cy="1164452"/>
          </a:xfrm>
          <a:prstGeom prst="rect">
            <a:avLst/>
          </a:prstGeom>
          <a:noFill/>
          <a:ln>
            <a:noFill/>
          </a:ln>
        </p:spPr>
      </p:pic>
      <p:pic>
        <p:nvPicPr>
          <p:cNvPr id="8" name="Picture 7" descr="C:\Users\electcar7\AppData\Local\Microsoft\Windows\Temporary Internet Files\Content.IE5\CPBB39YD\MC900078774[1].wmf"/>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66769" y="3377894"/>
            <a:ext cx="819150" cy="1456055"/>
          </a:xfrm>
          <a:prstGeom prst="rect">
            <a:avLst/>
          </a:prstGeom>
          <a:noFill/>
          <a:extLst/>
        </p:spPr>
      </p:pic>
      <p:pic>
        <p:nvPicPr>
          <p:cNvPr id="10" name="Content Placeholder 9"/>
          <p:cNvPicPr>
            <a:picLocks noGrp="1" noChangeAspect="1"/>
          </p:cNvPicPr>
          <p:nvPr>
            <p:ph sz="half" idx="1"/>
          </p:nvPr>
        </p:nvPicPr>
        <p:blipFill>
          <a:blip r:embed="rId7"/>
          <a:stretch>
            <a:fillRect/>
          </a:stretch>
        </p:blipFill>
        <p:spPr>
          <a:xfrm rot="5400000">
            <a:off x="79619" y="2216671"/>
            <a:ext cx="4525963" cy="3291434"/>
          </a:xfrm>
        </p:spPr>
      </p:pic>
      <p:pic>
        <p:nvPicPr>
          <p:cNvPr id="9" name="Content Placeholder 8"/>
          <p:cNvPicPr>
            <a:picLocks noGrp="1" noChangeAspect="1"/>
          </p:cNvPicPr>
          <p:nvPr>
            <p:ph sz="half" idx="2"/>
          </p:nvPr>
        </p:nvPicPr>
        <p:blipFill>
          <a:blip r:embed="rId8"/>
          <a:stretch>
            <a:fillRect/>
          </a:stretch>
        </p:blipFill>
        <p:spPr>
          <a:xfrm>
            <a:off x="5265738" y="1600201"/>
            <a:ext cx="3421062" cy="4525962"/>
          </a:xfrm>
        </p:spPr>
      </p:pic>
    </p:spTree>
    <p:extLst>
      <p:ext uri="{BB962C8B-B14F-4D97-AF65-F5344CB8AC3E}">
        <p14:creationId xmlns:p14="http://schemas.microsoft.com/office/powerpoint/2010/main" val="509545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X Program PPT bckgrnd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951767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X Program PPT bckgrnd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a:bodyPr>
          <a:lstStyle/>
          <a:p>
            <a:r>
              <a:rPr lang="en-US" sz="3200" b="1" dirty="0"/>
              <a:t>Problem/Failure Statement  </a:t>
            </a:r>
            <a:br>
              <a:rPr lang="en-US" sz="3200" b="1" dirty="0"/>
            </a:br>
            <a:r>
              <a:rPr lang="en-US" sz="3200" b="1" dirty="0"/>
              <a:t>Elevators - Escalators</a:t>
            </a:r>
          </a:p>
        </p:txBody>
      </p:sp>
      <p:sp>
        <p:nvSpPr>
          <p:cNvPr id="3" name="Content Placeholder 2"/>
          <p:cNvSpPr>
            <a:spLocks noGrp="1"/>
          </p:cNvSpPr>
          <p:nvPr>
            <p:ph idx="1"/>
          </p:nvPr>
        </p:nvSpPr>
        <p:spPr/>
        <p:txBody>
          <a:bodyPr>
            <a:normAutofit/>
          </a:bodyPr>
          <a:lstStyle/>
          <a:p>
            <a:r>
              <a:rPr lang="en-US" altLang="en-US" sz="2400" dirty="0"/>
              <a:t>Aging  Lift Equipment</a:t>
            </a:r>
          </a:p>
          <a:p>
            <a:r>
              <a:rPr lang="en-US" altLang="en-US" sz="2400" dirty="0"/>
              <a:t>Inability to monitor lifting device operations at LRT Stations remotely</a:t>
            </a:r>
          </a:p>
          <a:p>
            <a:r>
              <a:rPr lang="en-US" altLang="en-US" sz="2400" dirty="0">
                <a:latin typeface="Calibri" panose="020F0502020204030204" pitchFamily="34" charset="0"/>
              </a:rPr>
              <a:t>Contractor Poor Performance – Contractor’s inability to keep Lift equipment working in the most efficient manner</a:t>
            </a:r>
          </a:p>
          <a:p>
            <a:r>
              <a:rPr lang="en-US" altLang="en-US" sz="2400" dirty="0"/>
              <a:t>Poor communication to customers, no station signage, media relations lacked communication with customers when lift equipment was out of service</a:t>
            </a:r>
          </a:p>
          <a:p>
            <a:r>
              <a:rPr lang="en-US" altLang="en-US" sz="2400" dirty="0"/>
              <a:t>High volume of Customer complaints</a:t>
            </a:r>
          </a:p>
          <a:p>
            <a:r>
              <a:rPr lang="en-US" altLang="en-US" sz="2400" dirty="0"/>
              <a:t>Burden on Bus Operations having to provide bus bridge due to lift equipment being out of service</a:t>
            </a:r>
          </a:p>
          <a:p>
            <a:pPr>
              <a:buNone/>
            </a:pPr>
            <a:endParaRPr lang="en-US" altLang="en-US" sz="2400" dirty="0"/>
          </a:p>
          <a:p>
            <a:pPr marL="0" indent="0">
              <a:buNone/>
            </a:pPr>
            <a:endParaRPr lang="en-US" sz="1100" dirty="0"/>
          </a:p>
        </p:txBody>
      </p:sp>
    </p:spTree>
    <p:extLst>
      <p:ext uri="{BB962C8B-B14F-4D97-AF65-F5344CB8AC3E}">
        <p14:creationId xmlns:p14="http://schemas.microsoft.com/office/powerpoint/2010/main" val="2426504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X Program PPT bckgrnd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a:bodyPr>
          <a:lstStyle/>
          <a:p>
            <a:r>
              <a:rPr lang="en-US" sz="3200" b="1" dirty="0"/>
              <a:t>Objective</a:t>
            </a:r>
          </a:p>
        </p:txBody>
      </p:sp>
      <p:sp>
        <p:nvSpPr>
          <p:cNvPr id="3" name="Content Placeholder 2"/>
          <p:cNvSpPr>
            <a:spLocks noGrp="1"/>
          </p:cNvSpPr>
          <p:nvPr>
            <p:ph idx="1"/>
          </p:nvPr>
        </p:nvSpPr>
        <p:spPr/>
        <p:txBody>
          <a:bodyPr>
            <a:normAutofit/>
          </a:bodyPr>
          <a:lstStyle/>
          <a:p>
            <a:r>
              <a:rPr lang="en-US" sz="2800" dirty="0"/>
              <a:t>Improve equipment reliability </a:t>
            </a:r>
          </a:p>
          <a:p>
            <a:r>
              <a:rPr lang="en-US" sz="2800" dirty="0"/>
              <a:t>Improve Contractors accountability for repair performance on all DART Lift Equipment</a:t>
            </a:r>
          </a:p>
          <a:p>
            <a:r>
              <a:rPr lang="en-US" sz="2800" dirty="0"/>
              <a:t>Improve Communication with our External/Internal Customers</a:t>
            </a:r>
          </a:p>
          <a:p>
            <a:r>
              <a:rPr lang="en-US" sz="2800" dirty="0"/>
              <a:t>Reduce Customer complaints</a:t>
            </a:r>
          </a:p>
          <a:p>
            <a:r>
              <a:rPr lang="en-US" sz="2800" dirty="0"/>
              <a:t>Reduce need for bus bridge</a:t>
            </a:r>
          </a:p>
          <a:p>
            <a:endParaRPr lang="en-US" dirty="0"/>
          </a:p>
        </p:txBody>
      </p:sp>
    </p:spTree>
    <p:extLst>
      <p:ext uri="{BB962C8B-B14F-4D97-AF65-F5344CB8AC3E}">
        <p14:creationId xmlns:p14="http://schemas.microsoft.com/office/powerpoint/2010/main" val="1436363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X Program PPT bckgrnd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a:bodyPr>
          <a:lstStyle/>
          <a:p>
            <a:r>
              <a:rPr lang="en-US" altLang="en-US" sz="3200" b="1" dirty="0"/>
              <a:t>Improved Strategies </a:t>
            </a:r>
            <a:endParaRPr lang="en-US" sz="3200" dirty="0"/>
          </a:p>
        </p:txBody>
      </p:sp>
      <p:sp>
        <p:nvSpPr>
          <p:cNvPr id="3" name="Content Placeholder 2"/>
          <p:cNvSpPr>
            <a:spLocks noGrp="1"/>
          </p:cNvSpPr>
          <p:nvPr>
            <p:ph idx="1"/>
          </p:nvPr>
        </p:nvSpPr>
        <p:spPr>
          <a:xfrm>
            <a:off x="457200" y="1332186"/>
            <a:ext cx="8229600" cy="4793977"/>
          </a:xfrm>
        </p:spPr>
        <p:txBody>
          <a:bodyPr>
            <a:normAutofit fontScale="92500"/>
          </a:bodyPr>
          <a:lstStyle/>
          <a:p>
            <a:pPr marL="0" indent="0">
              <a:buNone/>
            </a:pPr>
            <a:r>
              <a:rPr lang="en-US" altLang="en-US" sz="2000" dirty="0"/>
              <a:t> </a:t>
            </a:r>
          </a:p>
          <a:p>
            <a:r>
              <a:rPr lang="en-US" altLang="en-US" sz="2200" dirty="0"/>
              <a:t>Installation of new On-line Remote Monitoring (ORM) Software on lift equipment that monitors critical functions</a:t>
            </a:r>
          </a:p>
          <a:p>
            <a:pPr marL="0" indent="0">
              <a:buNone/>
            </a:pPr>
            <a:r>
              <a:rPr lang="en-US" altLang="en-US" sz="2200" dirty="0"/>
              <a:t> </a:t>
            </a:r>
          </a:p>
          <a:p>
            <a:r>
              <a:rPr lang="en-US" altLang="en-US" sz="2200" dirty="0"/>
              <a:t>Utilization of Visual Message Boards (VMB) at LRT Stations, signage put in place to help improve communication to customers. Notification sent to  Media Relations who sends out messages via social media to public</a:t>
            </a:r>
          </a:p>
          <a:p>
            <a:pPr>
              <a:buNone/>
            </a:pPr>
            <a:endParaRPr lang="en-US" altLang="en-US" sz="2200" dirty="0"/>
          </a:p>
          <a:p>
            <a:r>
              <a:rPr lang="en-US" altLang="en-US" sz="2200" dirty="0"/>
              <a:t>Utilize Alternative Duty Personnel “Ambassadors” at stations, specifically where equipment is down or a bus bridge is in place  (LA Metro)</a:t>
            </a:r>
          </a:p>
          <a:p>
            <a:endParaRPr lang="en-US" altLang="en-US" sz="2200" dirty="0"/>
          </a:p>
          <a:p>
            <a:r>
              <a:rPr lang="en-US" altLang="en-US" sz="2200" dirty="0"/>
              <a:t>Award of Performance contract with incentives and liquidated damages (Marta)</a:t>
            </a:r>
          </a:p>
          <a:p>
            <a:endParaRPr lang="en-US" altLang="en-US" sz="2000" dirty="0"/>
          </a:p>
          <a:p>
            <a:pPr marL="0" indent="0">
              <a:buNone/>
            </a:pPr>
            <a:endParaRPr lang="en-US" sz="1100" dirty="0"/>
          </a:p>
        </p:txBody>
      </p:sp>
    </p:spTree>
    <p:extLst>
      <p:ext uri="{BB962C8B-B14F-4D97-AF65-F5344CB8AC3E}">
        <p14:creationId xmlns:p14="http://schemas.microsoft.com/office/powerpoint/2010/main" val="1126800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X Program PPT bckgrnd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a:bodyPr>
          <a:lstStyle/>
          <a:p>
            <a:r>
              <a:rPr lang="en-US" sz="3200" b="1" dirty="0"/>
              <a:t>Awarded Performance Contract with Incentives and Liquidated Damages (Marta)</a:t>
            </a:r>
            <a:endParaRPr lang="en-US" sz="3200" dirty="0"/>
          </a:p>
        </p:txBody>
      </p:sp>
      <p:sp>
        <p:nvSpPr>
          <p:cNvPr id="6" name="Content Placeholder 5"/>
          <p:cNvSpPr>
            <a:spLocks noGrp="1"/>
          </p:cNvSpPr>
          <p:nvPr>
            <p:ph sz="half" idx="2"/>
          </p:nvPr>
        </p:nvSpPr>
        <p:spPr/>
        <p:txBody>
          <a:bodyPr>
            <a:normAutofit fontScale="77500" lnSpcReduction="20000"/>
          </a:bodyPr>
          <a:lstStyle/>
          <a:p>
            <a:pPr marL="0" indent="0">
              <a:buNone/>
            </a:pPr>
            <a:r>
              <a:rPr lang="en-US" dirty="0"/>
              <a:t>Should the contractor meet all the goals established in the contract there is a monetary reward; Maintenance identified stations with critical pieces of equipment at our (City Place Elevators/Inclinators; Mockingbird elevator and Market Center elevators) and if the units were out of service for more than 24 hours the contractor would be charge $173 per hour until the unit is back in service (done twice during this contract term)</a:t>
            </a:r>
          </a:p>
          <a:p>
            <a:endParaRPr lang="en-US" dirty="0"/>
          </a:p>
        </p:txBody>
      </p:sp>
      <p:pic>
        <p:nvPicPr>
          <p:cNvPr id="7" name="Content Placeholder 4"/>
          <p:cNvPicPr>
            <a:picLocks noGrp="1" noChangeAspect="1"/>
          </p:cNvPicPr>
          <p:nvPr>
            <p:ph sz="half" idx="1"/>
          </p:nvPr>
        </p:nvPicPr>
        <p:blipFill>
          <a:blip r:embed="rId3"/>
          <a:stretch>
            <a:fillRect/>
          </a:stretch>
        </p:blipFill>
        <p:spPr>
          <a:xfrm>
            <a:off x="841403" y="1600200"/>
            <a:ext cx="3558852" cy="4525963"/>
          </a:xfrm>
        </p:spPr>
      </p:pic>
    </p:spTree>
    <p:extLst>
      <p:ext uri="{BB962C8B-B14F-4D97-AF65-F5344CB8AC3E}">
        <p14:creationId xmlns:p14="http://schemas.microsoft.com/office/powerpoint/2010/main" val="2795068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X Program PPT bckgrnd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25" y="0"/>
            <a:ext cx="9144000" cy="6858000"/>
          </a:xfrm>
          <a:prstGeom prst="rect">
            <a:avLst/>
          </a:prstGeom>
        </p:spPr>
      </p:pic>
      <p:sp>
        <p:nvSpPr>
          <p:cNvPr id="2" name="Title 1"/>
          <p:cNvSpPr>
            <a:spLocks noGrp="1"/>
          </p:cNvSpPr>
          <p:nvPr>
            <p:ph type="title"/>
          </p:nvPr>
        </p:nvSpPr>
        <p:spPr/>
        <p:txBody>
          <a:bodyPr>
            <a:noAutofit/>
          </a:bodyPr>
          <a:lstStyle/>
          <a:p>
            <a:br>
              <a:rPr lang="en-US" altLang="en-US" sz="2400" b="1" dirty="0"/>
            </a:br>
            <a:r>
              <a:rPr lang="en-US" altLang="en-US" sz="2400" b="1" dirty="0"/>
              <a:t>Utilize Alternative Duty Personnel “Ambassadors” at stations, specifically were equipment is down or</a:t>
            </a:r>
            <a:br>
              <a:rPr lang="en-US" altLang="en-US" sz="2400" b="1" dirty="0"/>
            </a:br>
            <a:r>
              <a:rPr lang="en-US" altLang="en-US" sz="2400" b="1" dirty="0"/>
              <a:t> a bus bridge is in place (LA Metro)</a:t>
            </a:r>
            <a:br>
              <a:rPr lang="en-US" altLang="en-US" sz="2400" b="1" dirty="0"/>
            </a:br>
            <a:endParaRPr lang="en-US" sz="2400" dirty="0"/>
          </a:p>
        </p:txBody>
      </p:sp>
      <p:sp>
        <p:nvSpPr>
          <p:cNvPr id="3" name="Text Placeholder 2"/>
          <p:cNvSpPr>
            <a:spLocks noGrp="1"/>
          </p:cNvSpPr>
          <p:nvPr>
            <p:ph type="body" idx="1"/>
          </p:nvPr>
        </p:nvSpPr>
        <p:spPr/>
        <p:txBody>
          <a:bodyPr/>
          <a:lstStyle/>
          <a:p>
            <a:r>
              <a:rPr lang="en-US" dirty="0"/>
              <a:t>     Picture of Ambassador	</a:t>
            </a:r>
          </a:p>
        </p:txBody>
      </p:sp>
      <p:pic>
        <p:nvPicPr>
          <p:cNvPr id="5" name="Content Placeholder 4"/>
          <p:cNvPicPr>
            <a:picLocks noGrp="1" noChangeAspect="1"/>
          </p:cNvPicPr>
          <p:nvPr>
            <p:ph sz="half" idx="2"/>
          </p:nvPr>
        </p:nvPicPr>
        <p:blipFill>
          <a:blip r:embed="rId3"/>
          <a:stretch>
            <a:fillRect/>
          </a:stretch>
        </p:blipFill>
        <p:spPr>
          <a:xfrm rot="5400000">
            <a:off x="344933" y="2603727"/>
            <a:ext cx="3951288" cy="3068183"/>
          </a:xfrm>
        </p:spPr>
      </p:pic>
      <p:sp>
        <p:nvSpPr>
          <p:cNvPr id="12" name="Text Placeholder 11"/>
          <p:cNvSpPr>
            <a:spLocks noGrp="1"/>
          </p:cNvSpPr>
          <p:nvPr>
            <p:ph type="body" sz="quarter" idx="3"/>
          </p:nvPr>
        </p:nvSpPr>
        <p:spPr/>
        <p:txBody>
          <a:bodyPr/>
          <a:lstStyle/>
          <a:p>
            <a:r>
              <a:rPr lang="en-US" dirty="0"/>
              <a:t>     Picture of Ambassador</a:t>
            </a:r>
          </a:p>
        </p:txBody>
      </p:sp>
      <p:pic>
        <p:nvPicPr>
          <p:cNvPr id="6" name="Content Placeholder 5"/>
          <p:cNvPicPr>
            <a:picLocks noGrp="1" noChangeAspect="1"/>
          </p:cNvPicPr>
          <p:nvPr>
            <p:ph sz="quarter" idx="4"/>
          </p:nvPr>
        </p:nvPicPr>
        <p:blipFill>
          <a:blip r:embed="rId4"/>
          <a:stretch>
            <a:fillRect/>
          </a:stretch>
        </p:blipFill>
        <p:spPr>
          <a:xfrm rot="5400000">
            <a:off x="4539058" y="2538099"/>
            <a:ext cx="3952083" cy="3224049"/>
          </a:xfrm>
        </p:spPr>
      </p:pic>
    </p:spTree>
    <p:extLst>
      <p:ext uri="{BB962C8B-B14F-4D97-AF65-F5344CB8AC3E}">
        <p14:creationId xmlns:p14="http://schemas.microsoft.com/office/powerpoint/2010/main" val="1722590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X Program PPT bckgrnd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a:bodyPr>
          <a:lstStyle/>
          <a:p>
            <a:r>
              <a:rPr lang="en-US" altLang="en-US" sz="3200" b="1" dirty="0"/>
              <a:t>Progress Evaluation </a:t>
            </a:r>
            <a:endParaRPr lang="en-US" sz="3200" dirty="0"/>
          </a:p>
        </p:txBody>
      </p:sp>
      <p:sp>
        <p:nvSpPr>
          <p:cNvPr id="3" name="Content Placeholder 2"/>
          <p:cNvSpPr>
            <a:spLocks noGrp="1"/>
          </p:cNvSpPr>
          <p:nvPr>
            <p:ph idx="1"/>
          </p:nvPr>
        </p:nvSpPr>
        <p:spPr/>
        <p:txBody>
          <a:bodyPr>
            <a:normAutofit fontScale="77500" lnSpcReduction="20000"/>
          </a:bodyPr>
          <a:lstStyle/>
          <a:p>
            <a:r>
              <a:rPr lang="en-US" altLang="en-US" sz="2400" dirty="0"/>
              <a:t>On-line monitoring system provides data that tracks component failure which reduces maintenance repair time. Data is also used for predictive maintenance practices which means </a:t>
            </a:r>
            <a:r>
              <a:rPr lang="en-US" altLang="en-US" sz="2400" dirty="0"/>
              <a:t>proactive preventative </a:t>
            </a:r>
            <a:r>
              <a:rPr lang="en-US" altLang="en-US" sz="2400" dirty="0"/>
              <a:t>maintenance before equipment goes down</a:t>
            </a:r>
          </a:p>
          <a:p>
            <a:endParaRPr lang="en-US" altLang="en-US" sz="2400" dirty="0"/>
          </a:p>
          <a:p>
            <a:r>
              <a:rPr lang="en-US" altLang="en-US" sz="2400" dirty="0"/>
              <a:t>Development of monthly matrix for the Contractor to meet and/or exceed the goals set in the contract.  Goals are: Mean Time Between Failures (MTBF) of 814 hours; Mean Time To Repairs (MTTR) 3.73 hours; and Entrapment goal of 1.75</a:t>
            </a:r>
          </a:p>
          <a:p>
            <a:endParaRPr lang="en-US" altLang="en-US" sz="2400" dirty="0"/>
          </a:p>
          <a:p>
            <a:r>
              <a:rPr lang="en-US" altLang="en-US" sz="2400" dirty="0"/>
              <a:t>Capital projects on Elevators/Escalators - Installing new electronic controls, new pumps, rehab of cabs, and major overhaul of escalators. Projects will add twenty (20) more years to the life cycle of equipment</a:t>
            </a:r>
          </a:p>
          <a:p>
            <a:pPr>
              <a:buNone/>
            </a:pPr>
            <a:endParaRPr lang="en-US" altLang="en-US" sz="2400" dirty="0"/>
          </a:p>
          <a:p>
            <a:r>
              <a:rPr lang="en-US" altLang="en-US" sz="2400" dirty="0"/>
              <a:t>Complaints reduced by 57%</a:t>
            </a:r>
          </a:p>
          <a:p>
            <a:endParaRPr lang="en-US" altLang="en-US" sz="2400" dirty="0"/>
          </a:p>
          <a:p>
            <a:r>
              <a:rPr lang="en-US" altLang="en-US" sz="2400" dirty="0"/>
              <a:t>Bus Bridges reduced by 85%</a:t>
            </a:r>
          </a:p>
          <a:p>
            <a:pPr>
              <a:buNone/>
            </a:pPr>
            <a:endParaRPr lang="en-US" altLang="en-US" sz="2400" dirty="0"/>
          </a:p>
          <a:p>
            <a:pPr marL="0" indent="0">
              <a:buNone/>
            </a:pPr>
            <a:endParaRPr lang="en-US" sz="1100" dirty="0"/>
          </a:p>
        </p:txBody>
      </p:sp>
    </p:spTree>
    <p:extLst>
      <p:ext uri="{BB962C8B-B14F-4D97-AF65-F5344CB8AC3E}">
        <p14:creationId xmlns:p14="http://schemas.microsoft.com/office/powerpoint/2010/main" val="3967148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X Program PPT bckgrnd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75897"/>
            <a:ext cx="8229600" cy="1693535"/>
          </a:xfrm>
        </p:spPr>
        <p:txBody>
          <a:bodyPr>
            <a:normAutofit/>
          </a:bodyPr>
          <a:lstStyle/>
          <a:p>
            <a:r>
              <a:rPr lang="en-US" sz="3200" b="1" dirty="0"/>
              <a:t>Continued Progress Evaluation</a:t>
            </a:r>
          </a:p>
        </p:txBody>
      </p:sp>
      <p:sp>
        <p:nvSpPr>
          <p:cNvPr id="3" name="Content Placeholder 2"/>
          <p:cNvSpPr>
            <a:spLocks noGrp="1"/>
          </p:cNvSpPr>
          <p:nvPr>
            <p:ph idx="1"/>
          </p:nvPr>
        </p:nvSpPr>
        <p:spPr>
          <a:xfrm>
            <a:off x="457200" y="886408"/>
            <a:ext cx="8229600" cy="5239756"/>
          </a:xfrm>
        </p:spPr>
        <p:txBody>
          <a:bodyPr anchor="ctr">
            <a:normAutofit fontScale="47500" lnSpcReduction="20000"/>
          </a:bodyPr>
          <a:lstStyle/>
          <a:p>
            <a:r>
              <a:rPr lang="en-US" sz="5100" baseline="-25000" dirty="0">
                <a:latin typeface="Calibri" panose="020F0502020204030204" pitchFamily="34" charset="0"/>
              </a:rPr>
              <a:t>To give an idea of the challenges that we were up against when the contract was first awarded included: </a:t>
            </a:r>
          </a:p>
          <a:p>
            <a:pPr marL="0" indent="0">
              <a:buNone/>
            </a:pPr>
            <a:r>
              <a:rPr lang="en-US" sz="5100" baseline="-25000" dirty="0">
                <a:latin typeface="Calibri" panose="020F0502020204030204" pitchFamily="34" charset="0"/>
              </a:rPr>
              <a:t>	FY14 -Mean Time to Repair stood at 12.45 hours. </a:t>
            </a:r>
            <a:r>
              <a:rPr lang="en-US" sz="5100" baseline="-25000" dirty="0">
                <a:latin typeface="Calibri" panose="020F0502020204030204" pitchFamily="34" charset="0"/>
              </a:rPr>
              <a:t>New contract goal is 3.73 Hours. </a:t>
            </a:r>
            <a:r>
              <a:rPr lang="en-US" sz="5100" baseline="-25000" dirty="0">
                <a:latin typeface="Calibri" panose="020F0502020204030204" pitchFamily="34" charset="0"/>
              </a:rPr>
              <a:t>In</a:t>
            </a:r>
            <a:r>
              <a:rPr lang="en-US" sz="5100" dirty="0">
                <a:latin typeface="Calibri" panose="020F0502020204030204" pitchFamily="34" charset="0"/>
              </a:rPr>
              <a:t> </a:t>
            </a:r>
            <a:r>
              <a:rPr lang="en-US" sz="5100" baseline="-25000" dirty="0">
                <a:latin typeface="Calibri" panose="020F0502020204030204" pitchFamily="34" charset="0"/>
              </a:rPr>
              <a:t>FY17 - 	Mean Time to Repair stands at 1.17 hours</a:t>
            </a:r>
          </a:p>
          <a:p>
            <a:pPr marL="0" indent="0">
              <a:buNone/>
            </a:pPr>
            <a:r>
              <a:rPr lang="en-US" sz="5100" baseline="-25000" dirty="0">
                <a:latin typeface="Calibri" panose="020F0502020204030204" pitchFamily="34" charset="0"/>
              </a:rPr>
              <a:t>	FY14 -Mean Time Between Failures stood at 1663 hours. New contract goal is 814 hours. In 	FY17 	Mean Time Between Failures stands at</a:t>
            </a:r>
            <a:r>
              <a:rPr lang="en-US" sz="5100" dirty="0">
                <a:latin typeface="Calibri" panose="020F0502020204030204" pitchFamily="34" charset="0"/>
              </a:rPr>
              <a:t> </a:t>
            </a:r>
            <a:r>
              <a:rPr lang="en-US" sz="5100" baseline="-25000" dirty="0">
                <a:latin typeface="Calibri" panose="020F0502020204030204" pitchFamily="34" charset="0"/>
              </a:rPr>
              <a:t>1070 hours</a:t>
            </a:r>
            <a:endParaRPr lang="en-US" sz="5100" dirty="0">
              <a:latin typeface="Calibri" panose="020F0502020204030204" pitchFamily="34" charset="0"/>
            </a:endParaRPr>
          </a:p>
          <a:p>
            <a:pPr marL="0" indent="0">
              <a:buNone/>
            </a:pPr>
            <a:r>
              <a:rPr lang="en-US" sz="5100" dirty="0">
                <a:latin typeface="Calibri" panose="020F0502020204030204" pitchFamily="34" charset="0"/>
              </a:rPr>
              <a:t>       </a:t>
            </a:r>
            <a:r>
              <a:rPr lang="en-US" sz="5100" baseline="-25000" dirty="0">
                <a:latin typeface="Calibri" panose="020F0502020204030204" pitchFamily="34" charset="0"/>
              </a:rPr>
              <a:t>FY14 –Entrapments stood at 2.33. New contract goal is 1.75. In FY17 –Entrapments </a:t>
            </a:r>
            <a:r>
              <a:rPr lang="en-US" sz="5100" baseline="-25000">
                <a:latin typeface="Calibri" panose="020F0502020204030204" pitchFamily="34" charset="0"/>
              </a:rPr>
              <a:t>stands 	at 1.75</a:t>
            </a:r>
            <a:r>
              <a:rPr lang="en-US" sz="5100" baseline="-25000" dirty="0">
                <a:latin typeface="Calibri" panose="020F0502020204030204" pitchFamily="34" charset="0"/>
              </a:rPr>
              <a:t>						</a:t>
            </a:r>
          </a:p>
          <a:p>
            <a:pPr marL="0" indent="0">
              <a:buNone/>
            </a:pPr>
            <a:r>
              <a:rPr lang="en-US" sz="5100" baseline="-25000" dirty="0">
                <a:latin typeface="Calibri" panose="020F0502020204030204" pitchFamily="34" charset="0"/>
              </a:rPr>
              <a:t>					</a:t>
            </a:r>
          </a:p>
          <a:p>
            <a:r>
              <a:rPr lang="en-US" sz="5100" baseline="-25000" dirty="0">
                <a:latin typeface="Calibri" panose="020F0502020204030204" pitchFamily="34" charset="0"/>
              </a:rPr>
              <a:t>The key to this success has been cross-functional teamwork in improving contractor performance. Remote monitoring of equipment, and better </a:t>
            </a:r>
            <a:r>
              <a:rPr lang="en-US" sz="5100" baseline="-25000" dirty="0">
                <a:latin typeface="Calibri" panose="020F0502020204030204" pitchFamily="34" charset="0"/>
              </a:rPr>
              <a:t>communication to customers</a:t>
            </a:r>
            <a:r>
              <a:rPr lang="en-US" sz="5100" dirty="0">
                <a:latin typeface="Calibri" panose="020F0502020204030204" pitchFamily="34" charset="0"/>
              </a:rPr>
              <a:t> </a:t>
            </a:r>
          </a:p>
          <a:p>
            <a:pPr marL="0" indent="0">
              <a:buNone/>
            </a:pPr>
            <a:endParaRPr lang="en-US" sz="5100" baseline="-25000" dirty="0">
              <a:latin typeface="Calibri" panose="020F0502020204030204" pitchFamily="34" charset="0"/>
            </a:endParaRPr>
          </a:p>
          <a:p>
            <a:r>
              <a:rPr lang="en-US" sz="5100" baseline="-25000" dirty="0">
                <a:latin typeface="Calibri" panose="020F0502020204030204" pitchFamily="34" charset="0"/>
              </a:rPr>
              <a:t>FY14- 5 Star Program – Star Level 2</a:t>
            </a:r>
            <a:r>
              <a:rPr lang="en-US" sz="5100" dirty="0">
                <a:latin typeface="Calibri" panose="020F0502020204030204" pitchFamily="34" charset="0"/>
              </a:rPr>
              <a:t> </a:t>
            </a:r>
          </a:p>
          <a:p>
            <a:endParaRPr lang="en-US" sz="5100" baseline="-25000" dirty="0">
              <a:latin typeface="Calibri" panose="020F0502020204030204" pitchFamily="34" charset="0"/>
            </a:endParaRPr>
          </a:p>
          <a:p>
            <a:r>
              <a:rPr lang="en-US" sz="5100" baseline="-25000" dirty="0">
                <a:latin typeface="Calibri" panose="020F0502020204030204" pitchFamily="34" charset="0"/>
              </a:rPr>
              <a:t>FY17- 5 Star Program – Star Level 4</a:t>
            </a:r>
          </a:p>
          <a:p>
            <a:pPr marL="0" indent="0">
              <a:buNone/>
            </a:pPr>
            <a:endParaRPr lang="en-US" sz="5100" baseline="-25000" dirty="0">
              <a:latin typeface="Calibri" panose="020F0502020204030204" pitchFamily="34" charset="0"/>
            </a:endParaRPr>
          </a:p>
          <a:p>
            <a:r>
              <a:rPr lang="en-US" sz="5100" baseline="-25000" dirty="0">
                <a:latin typeface="Calibri" panose="020F0502020204030204" pitchFamily="34" charset="0"/>
              </a:rPr>
              <a:t>We are on the right path to 5 Star service!  </a:t>
            </a:r>
            <a:endParaRPr lang="en-US" sz="5100" dirty="0">
              <a:latin typeface="Calibri" panose="020F0502020204030204" pitchFamily="34" charset="0"/>
            </a:endParaRPr>
          </a:p>
          <a:p>
            <a:endParaRPr lang="en-US" dirty="0"/>
          </a:p>
        </p:txBody>
      </p:sp>
    </p:spTree>
    <p:extLst>
      <p:ext uri="{BB962C8B-B14F-4D97-AF65-F5344CB8AC3E}">
        <p14:creationId xmlns:p14="http://schemas.microsoft.com/office/powerpoint/2010/main" val="3509777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X Program PPT bckgrnd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a:t>Team Members</a:t>
            </a:r>
          </a:p>
        </p:txBody>
      </p:sp>
      <p:sp>
        <p:nvSpPr>
          <p:cNvPr id="3" name="Content Placeholder 2"/>
          <p:cNvSpPr>
            <a:spLocks noGrp="1"/>
          </p:cNvSpPr>
          <p:nvPr>
            <p:ph idx="1"/>
          </p:nvPr>
        </p:nvSpPr>
        <p:spPr/>
        <p:txBody>
          <a:bodyPr>
            <a:normAutofit/>
          </a:bodyPr>
          <a:lstStyle/>
          <a:p>
            <a:r>
              <a:rPr lang="en-US" dirty="0"/>
              <a:t>Terrance Keltner</a:t>
            </a:r>
          </a:p>
          <a:p>
            <a:r>
              <a:rPr lang="en-US" dirty="0"/>
              <a:t>Brenda Sadberry</a:t>
            </a:r>
          </a:p>
          <a:p>
            <a:r>
              <a:rPr lang="en-US" dirty="0"/>
              <a:t>Julie Nelson (CEO/Max Class 2015)</a:t>
            </a:r>
          </a:p>
          <a:p>
            <a:r>
              <a:rPr lang="en-US" dirty="0"/>
              <a:t>James Carroll (CEO/Max Class 2015)</a:t>
            </a:r>
          </a:p>
          <a:p>
            <a:r>
              <a:rPr lang="en-US" dirty="0"/>
              <a:t>Peter Dickenscheid</a:t>
            </a:r>
          </a:p>
          <a:p>
            <a:pPr marL="0" indent="0">
              <a:buNone/>
            </a:pPr>
            <a:endParaRPr lang="en-US" dirty="0"/>
          </a:p>
          <a:p>
            <a:pPr marL="0" indent="0">
              <a:buNone/>
            </a:pPr>
            <a:r>
              <a:rPr lang="en-US" sz="1400" dirty="0"/>
              <a:t>***(CEO Customer Experience Officer)</a:t>
            </a:r>
            <a:endParaRPr lang="en-US" dirty="0"/>
          </a:p>
          <a:p>
            <a:endParaRPr lang="en-US" dirty="0"/>
          </a:p>
        </p:txBody>
      </p:sp>
    </p:spTree>
    <p:extLst>
      <p:ext uri="{BB962C8B-B14F-4D97-AF65-F5344CB8AC3E}">
        <p14:creationId xmlns:p14="http://schemas.microsoft.com/office/powerpoint/2010/main" val="25243767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1040</TotalTime>
  <Words>566</Words>
  <Application>Microsoft Office PowerPoint</Application>
  <PresentationFormat>On-screen Show (4:3)</PresentationFormat>
  <Paragraphs>63</Paragraphs>
  <Slides>10</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 DART Elevator - Escalator  Reliability Failure Notification</vt:lpstr>
      <vt:lpstr>Problem/Failure Statement   Elevators - Escalators</vt:lpstr>
      <vt:lpstr>Objective</vt:lpstr>
      <vt:lpstr>Improved Strategies </vt:lpstr>
      <vt:lpstr>Awarded Performance Contract with Incentives and Liquidated Damages (Marta)</vt:lpstr>
      <vt:lpstr> Utilize Alternative Duty Personnel “Ambassadors” at stations, specifically were equipment is down or  a bus bridge is in place (LA Metro) </vt:lpstr>
      <vt:lpstr>Progress Evaluation </vt:lpstr>
      <vt:lpstr>Continued Progress Evaluation</vt:lpstr>
      <vt:lpstr>Team Members</vt:lpstr>
      <vt:lpstr>Questions?</vt:lpstr>
    </vt:vector>
  </TitlesOfParts>
  <Company>DART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Christine</dc:creator>
  <cp:lastModifiedBy>Michael Holbrook</cp:lastModifiedBy>
  <cp:revision>114</cp:revision>
  <cp:lastPrinted>2017-06-13T15:20:32Z</cp:lastPrinted>
  <dcterms:created xsi:type="dcterms:W3CDTF">2016-05-02T14:52:07Z</dcterms:created>
  <dcterms:modified xsi:type="dcterms:W3CDTF">2017-06-19T18:24:44Z</dcterms:modified>
</cp:coreProperties>
</file>