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71" r:id="rId4"/>
    <p:sldId id="260" r:id="rId5"/>
    <p:sldId id="257" r:id="rId6"/>
    <p:sldId id="259" r:id="rId7"/>
    <p:sldId id="261" r:id="rId8"/>
    <p:sldId id="269" r:id="rId9"/>
    <p:sldId id="273" r:id="rId10"/>
    <p:sldId id="274" r:id="rId11"/>
    <p:sldId id="275" r:id="rId12"/>
    <p:sldId id="276" r:id="rId13"/>
    <p:sldId id="277" r:id="rId14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2" autoAdjust="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128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3" d="100"/>
          <a:sy n="83" d="100"/>
        </p:scale>
        <p:origin x="381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BDB2A94-F300-45DB-8DA2-FBD8E4922841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8280C10-6805-4220-AFED-59301E528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922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2013 Customer Experience Officer (CEO) Project (Part of 5 Star initiative)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R. Reed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J. Carranza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D. Battiest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William Brown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Vickers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E. Barron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B. Clayborne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Overview: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Hazardous Bus Lot Conditions for Pedestrian Traffic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Safety Board Highlighting Service Area Concerns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Safety Violations Weekly Updates Targeting Accident Reductions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Excessive Costs Due to Rim and Tire Damage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80C10-6805-4220-AFED-59301E528D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90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80C10-6805-4220-AFED-59301E528D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109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80C10-6805-4220-AFED-59301E528D5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7560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Pilot is being conducted at the SOC garage on our </a:t>
            </a:r>
            <a:r>
              <a:rPr lang="en-US" dirty="0" err="1"/>
              <a:t>Dlink</a:t>
            </a:r>
            <a:r>
              <a:rPr lang="en-US" dirty="0"/>
              <a:t> route on 7 buses.</a:t>
            </a:r>
          </a:p>
          <a:p>
            <a:endParaRPr lang="en-US" dirty="0"/>
          </a:p>
          <a:p>
            <a:r>
              <a:rPr lang="en-US" dirty="0"/>
              <a:t>RFID tags are placed inside and outside the bus</a:t>
            </a:r>
          </a:p>
          <a:p>
            <a:endParaRPr lang="en-US" dirty="0"/>
          </a:p>
          <a:p>
            <a:r>
              <a:rPr lang="en-US" dirty="0"/>
              <a:t>Bus Operators scan using a hand held device called the 2020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80C10-6805-4220-AFED-59301E528D5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971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80C10-6805-4220-AFED-59301E528D5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2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provide a safer environment for all pedestrian traffic on the bus lot (Maintenance &amp; Transportation), designated walkways were painted and 10 mph speed limit signs were posted</a:t>
            </a:r>
          </a:p>
          <a:p>
            <a:endParaRPr lang="en-US" dirty="0"/>
          </a:p>
          <a:p>
            <a:r>
              <a:rPr lang="en-US" dirty="0"/>
              <a:t>Future recommendations: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Add reflectors for better </a:t>
            </a:r>
            <a:r>
              <a:rPr lang="en-US" dirty="0" err="1"/>
              <a:t>visability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80C10-6805-4220-AFED-59301E528D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26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Inside the division:</a:t>
            </a:r>
          </a:p>
          <a:p>
            <a:endParaRPr lang="en-US" dirty="0"/>
          </a:p>
          <a:p>
            <a:r>
              <a:rPr lang="en-US" dirty="0"/>
              <a:t>We added Safety Board </a:t>
            </a:r>
          </a:p>
          <a:p>
            <a:endParaRPr lang="en-US" dirty="0"/>
          </a:p>
          <a:p>
            <a:r>
              <a:rPr lang="en-US" dirty="0"/>
              <a:t>Left Board:</a:t>
            </a:r>
          </a:p>
          <a:p>
            <a:r>
              <a:rPr lang="en-US" dirty="0"/>
              <a:t>Highlighted and awareness of correct turns and sideways for Bus Operators to use as a reference point</a:t>
            </a:r>
          </a:p>
          <a:p>
            <a:endParaRPr lang="en-US" dirty="0"/>
          </a:p>
          <a:p>
            <a:r>
              <a:rPr lang="en-US" dirty="0"/>
              <a:t>Right Board:</a:t>
            </a:r>
          </a:p>
          <a:p>
            <a:r>
              <a:rPr lang="en-US" dirty="0"/>
              <a:t>Share any area of concerns such as intersections, problem and solutions to share with Safety Specialist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80C10-6805-4220-AFED-59301E528D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823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Safety board provided by the Safety Specialist to showcase the # of safety violations and reduce: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Backing up without authorization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Speeding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Incomplete stops at stop signs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Driving with less than 2 hands on the wheel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Using cell device when bus is in operation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Not using seatbelt properly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80C10-6805-4220-AFED-59301E528D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45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2014 we had a high volume of tire and rim Damage</a:t>
            </a:r>
          </a:p>
          <a:p>
            <a:endParaRPr lang="en-US" dirty="0"/>
          </a:p>
          <a:p>
            <a:r>
              <a:rPr lang="en-US" dirty="0"/>
              <a:t>I went out with Safety Specialist and took pictures of how the rim looked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80C10-6805-4220-AFED-59301E528D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682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Bruton</a:t>
            </a:r>
            <a:r>
              <a:rPr lang="en-US" dirty="0"/>
              <a:t> and Jim Miller</a:t>
            </a:r>
          </a:p>
          <a:p>
            <a:endParaRPr lang="en-US" dirty="0"/>
          </a:p>
          <a:p>
            <a:r>
              <a:rPr lang="en-US" dirty="0"/>
              <a:t>3 of us went out, myself, Safety Specialist, and Tony Williams (ATU Rep)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identified intersections such as this one</a:t>
            </a:r>
          </a:p>
          <a:p>
            <a:r>
              <a:rPr lang="en-US" dirty="0" err="1"/>
              <a:t>Bruton</a:t>
            </a:r>
            <a:r>
              <a:rPr lang="en-US" dirty="0"/>
              <a:t> and Jim Miller</a:t>
            </a:r>
          </a:p>
          <a:p>
            <a:endParaRPr lang="en-US" dirty="0"/>
          </a:p>
          <a:p>
            <a:r>
              <a:rPr lang="en-US" dirty="0"/>
              <a:t>Collected data to determine how the rims were being damaged on the bus and brought back the information to the Bus Operators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80C10-6805-4220-AFED-59301E528D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53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Enrique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80C10-6805-4220-AFED-59301E528D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3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2015 I was apart of the MAX program and my best practices came from MARTA, Atlanta, GA</a:t>
            </a:r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Program to ensure that MARTA has a quality product that is: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Reliable and safe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Ensure on-time performance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Maintain like-new appearance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Q Bus Inspector inspects alongside the operator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Inspect before service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Inspect after service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0" lvl="2"/>
            <a:r>
              <a:rPr lang="en-US" dirty="0"/>
              <a:t>This led to internal pilot program which lasted 2 weeks and this led to a Continuous Improvement Team (CIT)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80C10-6805-4220-AFED-59301E528D5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81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80C10-6805-4220-AFED-59301E528D5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322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CAC54-80F4-DE4F-B012-57C17DC68DF2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D4D5B-23F1-BD40-BD6C-833411D6B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753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CAC54-80F4-DE4F-B012-57C17DC68DF2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D4D5B-23F1-BD40-BD6C-833411D6B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28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CAC54-80F4-DE4F-B012-57C17DC68DF2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D4D5B-23F1-BD40-BD6C-833411D6B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233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CAC54-80F4-DE4F-B012-57C17DC68DF2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D4D5B-23F1-BD40-BD6C-833411D6B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974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CAC54-80F4-DE4F-B012-57C17DC68DF2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D4D5B-23F1-BD40-BD6C-833411D6B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60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CAC54-80F4-DE4F-B012-57C17DC68DF2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D4D5B-23F1-BD40-BD6C-833411D6B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29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CAC54-80F4-DE4F-B012-57C17DC68DF2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D4D5B-23F1-BD40-BD6C-833411D6B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062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CAC54-80F4-DE4F-B012-57C17DC68DF2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D4D5B-23F1-BD40-BD6C-833411D6B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210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CAC54-80F4-DE4F-B012-57C17DC68DF2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D4D5B-23F1-BD40-BD6C-833411D6B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60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CAC54-80F4-DE4F-B012-57C17DC68DF2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D4D5B-23F1-BD40-BD6C-833411D6B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748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CAC54-80F4-DE4F-B012-57C17DC68DF2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D4D5B-23F1-BD40-BD6C-833411D6B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887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CAC54-80F4-DE4F-B012-57C17DC68DF2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D4D5B-23F1-BD40-BD6C-833411D6B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34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 Program PPT bckgr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1889" y="5206072"/>
            <a:ext cx="2420222" cy="13186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5069" y="2231101"/>
            <a:ext cx="734319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</a:rPr>
              <a:t>East Dallas Safety Awareness Campaign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3395421"/>
            <a:ext cx="675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539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 Program PPT bckgr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10" y="8461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/>
              <a:t>Results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8711" y="1874838"/>
            <a:ext cx="82296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Trial Results: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The trial ran for two weeks and required seven people;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Both trials reduced unreported damage to buses while in service;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However, the volume of manual paperwork was excessive and required significant additional staff support; 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The trials clearly demonstrated the need to identify an automated process that results in a digital record of the pre-trip inspection.</a:t>
            </a:r>
          </a:p>
        </p:txBody>
      </p:sp>
    </p:spTree>
    <p:extLst>
      <p:ext uri="{BB962C8B-B14F-4D97-AF65-F5344CB8AC3E}">
        <p14:creationId xmlns:p14="http://schemas.microsoft.com/office/powerpoint/2010/main" val="3747835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 Program PPT bckgr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10" y="8461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/>
              <a:t>Actions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1500" y="1887538"/>
            <a:ext cx="826769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CIT Actions: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Review Maintenance &amp; Transportation SOP’s related to pre-trip, relief and post-trip vehicle inspection and defect reporting. Identify and close any noted gaps.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Develop and implement “Bus Exterior Cosmetic Assessment Guide” SOP, which standardizes the process for acceptable bus appearance.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Initiate a pilot program with </a:t>
            </a:r>
            <a:r>
              <a:rPr lang="en-US" sz="2800" dirty="0" err="1"/>
              <a:t>Zonar</a:t>
            </a:r>
            <a:r>
              <a:rPr lang="en-US" sz="2800" dirty="0"/>
              <a:t> Systems on the 7 D-Link buses. </a:t>
            </a:r>
            <a:endParaRPr lang="en-US" sz="2800" b="1" dirty="0"/>
          </a:p>
          <a:p>
            <a:pPr lvl="1"/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093024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 Program PPT bckgr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10" y="8461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/>
              <a:t>CIT Recommendations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1501" y="1989138"/>
            <a:ext cx="39878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/>
              <a:t>Zonar</a:t>
            </a:r>
            <a:r>
              <a:rPr lang="en-US" sz="3200" b="1" u="sng" dirty="0"/>
              <a:t> System Pilot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7  D-Link buses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Installation of </a:t>
            </a:r>
            <a:r>
              <a:rPr lang="en-US" sz="2800" dirty="0" err="1"/>
              <a:t>Zonar</a:t>
            </a:r>
            <a:r>
              <a:rPr lang="en-US" sz="2800" dirty="0"/>
              <a:t> Equipment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Train Bus Operators and Admin Users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Went live on 5/12/17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Zonar</a:t>
            </a:r>
            <a:r>
              <a:rPr lang="en-US" sz="2800" dirty="0"/>
              <a:t> Pilot will be for 60 days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b="1" dirty="0"/>
          </a:p>
        </p:txBody>
      </p:sp>
      <p:pic>
        <p:nvPicPr>
          <p:cNvPr id="5" name="Content Placeholder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36321" y="2070321"/>
            <a:ext cx="3771490" cy="19533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/>
          <a:srcRect l="-788" t="285" r="51933" b="4150"/>
          <a:stretch/>
        </p:blipFill>
        <p:spPr>
          <a:xfrm>
            <a:off x="4695597" y="4229100"/>
            <a:ext cx="3812214" cy="223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847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 Program PPT bckgr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10" y="8461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/>
              <a:t>Next Steps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1500" y="2103438"/>
            <a:ext cx="82676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Weekly conference calls between DART and  </a:t>
            </a:r>
            <a:r>
              <a:rPr lang="en-US" sz="2800" dirty="0" err="1"/>
              <a:t>Zonar</a:t>
            </a:r>
            <a:r>
              <a:rPr lang="en-US" sz="2800" dirty="0"/>
              <a:t> Systems during 60 day pilot program;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Daily monitoring of reports produced by </a:t>
            </a:r>
            <a:r>
              <a:rPr lang="en-US" sz="2800" dirty="0" err="1"/>
              <a:t>Zonar</a:t>
            </a:r>
            <a:r>
              <a:rPr lang="en-US" sz="2800" dirty="0"/>
              <a:t> Systems to ensure completion of vehicle inspections and reporting of vehicle damage and defects;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Identify resource requirements for management of </a:t>
            </a:r>
            <a:r>
              <a:rPr lang="en-US" sz="2800" dirty="0" err="1"/>
              <a:t>Zonar</a:t>
            </a:r>
            <a:r>
              <a:rPr lang="en-US" sz="2800" dirty="0"/>
              <a:t> System with a fleet wide deployment; identify potential savings.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07371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 Program PPT bckgr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555" y="1044951"/>
            <a:ext cx="8378890" cy="912607"/>
          </a:xfrm>
        </p:spPr>
        <p:txBody>
          <a:bodyPr>
            <a:normAutofit fontScale="90000"/>
          </a:bodyPr>
          <a:lstStyle/>
          <a:p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/>
              <a:t>Hazardous Bus Lot Conditions for Pedestrian Traffic</a:t>
            </a:r>
            <a:br>
              <a:rPr lang="en-US" b="1" dirty="0"/>
            </a:b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429001"/>
            <a:ext cx="3873000" cy="2904750"/>
          </a:xfrm>
          <a:prstGeom prst="rect">
            <a:avLst/>
          </a:prstGeom>
        </p:spPr>
      </p:pic>
      <p:sp>
        <p:nvSpPr>
          <p:cNvPr id="5" name="AutoShape 2" descr="https://outlook.office.com/owa/service.svc/s/GetFileAttachment?id=AAMkADVkYmMxOTk2LTM0YjgtNGNhZi1iZjBlLThkYTdmYzIxOTJhZQBGAAAAAAAMZI9yy%2FFhT4u493CGUHQoBwCn%2FiYkkd%2F5Q5jeVR%2FmgIIxAAAAAAEMAACn%2FiYkkd%2F5Q5jeVR%2FmgIIxAAENs9HJAAABEgAQANk2GHCXQhhPstzcEBR0wRE%3D&amp;X-OWA-CANARY=Vg-U9HdzwkyjP9FyyVRuorDoOY7TtNQYyRX1YzCfye0PS8ouNJUB-i69vgx4LcOQrA8BMkvNBSQ.&amp;isImagePreview=Tru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https://outlook.office.com/owa/service.svc/s/GetFileAttachment?id=AAMkADVkYmMxOTk2LTM0YjgtNGNhZi1iZjBlLThkYTdmYzIxOTJhZQBGAAAAAAAMZI9yy%2FFhT4u493CGUHQoBwCn%2FiYkkd%2F5Q5jeVR%2FmgIIxAAAAAAEMAACn%2FiYkkd%2F5Q5jeVR%2FmgIIxAAENs9HJAAABEgAQANk2GHCXQhhPstzcEBR0wRE%3D&amp;X-OWA-CANARY=Vg-U9HdzwkyjP9FyyVRuorDoOY7TtNQYyRX1YzCfye0PS8ouNJUB-i69vgx4LcOQrA8BMkvNBSQ.&amp;isImagePreview=True"/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1200" y="3414356"/>
            <a:ext cx="3892527" cy="291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666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 Program PPT bckgrn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75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2200" y="435050"/>
            <a:ext cx="4785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Conduct a Pilot Safety Board Highlighting Service Area Concerns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663" y="3141995"/>
            <a:ext cx="4419600" cy="3314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1186" t="16650" r="10041"/>
          <a:stretch/>
        </p:blipFill>
        <p:spPr>
          <a:xfrm>
            <a:off x="5184100" y="441156"/>
            <a:ext cx="3566199" cy="503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15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 Program PPT bckgr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886159"/>
            <a:ext cx="8229600" cy="1032615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Safety Violations Weekly Updates Targeting Accident Reductions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56298" y="6076451"/>
            <a:ext cx="4631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Divisional Weekly Safety Violations Publicized</a:t>
            </a:r>
          </a:p>
        </p:txBody>
      </p:sp>
      <p:pic>
        <p:nvPicPr>
          <p:cNvPr id="1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91"/>
          <a:stretch/>
        </p:blipFill>
        <p:spPr>
          <a:xfrm>
            <a:off x="1138879" y="2070100"/>
            <a:ext cx="6709048" cy="3963466"/>
          </a:xfrm>
        </p:spPr>
      </p:pic>
    </p:spTree>
    <p:extLst>
      <p:ext uri="{BB962C8B-B14F-4D97-AF65-F5344CB8AC3E}">
        <p14:creationId xmlns:p14="http://schemas.microsoft.com/office/powerpoint/2010/main" val="4033051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 Program PPT bckgrn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Excessive Costs Due to Tire and Rim Damage</a:t>
            </a:r>
            <a:br>
              <a:rPr lang="en-US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</a:br>
            <a:br>
              <a:rPr lang="en-US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</a:br>
            <a:endParaRPr lang="en-US" sz="4000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3024000" y="5253276"/>
            <a:ext cx="5983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…is an ongoing concern.</a:t>
            </a:r>
            <a:endParaRPr lang="en-US" sz="4000" dirty="0"/>
          </a:p>
        </p:txBody>
      </p:sp>
      <p:sp>
        <p:nvSpPr>
          <p:cNvPr id="2" name="AutoShape 2" descr="https://outlook.office.com/owa/service.svc/s/GetAttachmentThumbnail?id=AAMkAGM2MjQ0OTJhLTBiOGYtNDU5OS05ZjExLTlkMDY0NmViMzRkYgBGAAAAAADGVVv0zsgIRalo2Au0qEFRBwAPluLuKBxjRqyyBxlknMo5AAAAAAEMAAAPluLuKBxjRqyyBxlknMo5AABfEqnHAAABEgAQAOw0MPhyRQhLtvTrnUKjOgA%3D&amp;thumbnailType=2&amp;X-OWA-CANARY=RmdrAQSoKUWXE1ixVF8r0pDX5n5fvdMYtRPNkJRUv_JaqR_5JG8ELaUYHqCPvrnGYp2PuZ3aUJY.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Content Placeholder 13"/>
          <p:cNvPicPr>
            <a:picLocks noGrp="1" noChangeAspect="1"/>
          </p:cNvPicPr>
          <p:nvPr>
            <p:ph sz="quarter" idx="10"/>
          </p:nvPr>
        </p:nvPicPr>
        <p:blipFill>
          <a:blip r:embed="rId4" cstate="print"/>
          <a:stretch>
            <a:fillRect/>
          </a:stretch>
        </p:blipFill>
        <p:spPr>
          <a:xfrm>
            <a:off x="729129" y="2730035"/>
            <a:ext cx="3842871" cy="25232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21100" y="2721071"/>
            <a:ext cx="393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Bruton</a:t>
            </a:r>
            <a:r>
              <a:rPr lang="en-US" dirty="0"/>
              <a:t> at Jim Miller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Elm at </a:t>
            </a:r>
            <a:r>
              <a:rPr lang="en-US" dirty="0" err="1"/>
              <a:t>Ervay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Highland at Jim Miller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Pearl at Elm</a:t>
            </a:r>
          </a:p>
        </p:txBody>
      </p:sp>
    </p:spTree>
    <p:extLst>
      <p:ext uri="{BB962C8B-B14F-4D97-AF65-F5344CB8AC3E}">
        <p14:creationId xmlns:p14="http://schemas.microsoft.com/office/powerpoint/2010/main" val="2426504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 Program PPT bckgrn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shade val="95000"/>
            </a:srgbClr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050" y="2317506"/>
            <a:ext cx="5295900" cy="39486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0250" y="883335"/>
            <a:ext cx="7626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High Frequency Locations for Rim Damage Were Revealed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63418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 Program PPT bckgrn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75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735056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Reduction in Rim and Tire Cost Graph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7637"/>
            <a:ext cx="4040188" cy="639762"/>
          </a:xfrm>
        </p:spPr>
        <p:txBody>
          <a:bodyPr/>
          <a:lstStyle/>
          <a:p>
            <a:r>
              <a:rPr lang="en-US" dirty="0"/>
              <a:t>FY 2016 Rims and Tire Costs</a:t>
            </a:r>
          </a:p>
          <a:p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57200" y="2941686"/>
            <a:ext cx="4040188" cy="2417666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5" y="2287637"/>
            <a:ext cx="4041775" cy="639762"/>
          </a:xfrm>
        </p:spPr>
        <p:txBody>
          <a:bodyPr/>
          <a:lstStyle/>
          <a:p>
            <a:r>
              <a:rPr lang="en-US" dirty="0"/>
              <a:t>FY 2017 Rims and Tire Costs</a:t>
            </a:r>
          </a:p>
          <a:p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4645025" y="2990292"/>
            <a:ext cx="4041775" cy="232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01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 Program PPT bckgr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10" y="8461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/>
              <a:t>Best Practices Implemented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8710" y="2188143"/>
            <a:ext cx="85085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MARTA Q-Bus: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Program to ensure that MARTA has a quality product that is: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/>
              <a:t>Reliable and safe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/>
              <a:t>Ensure on-time performance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/>
              <a:t>Maintain like-new appearance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Q Bus Inspector inspects alongside the operator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/>
              <a:t>Inspect before service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/>
              <a:t>Inspect after service</a:t>
            </a:r>
          </a:p>
        </p:txBody>
      </p:sp>
    </p:spTree>
    <p:extLst>
      <p:ext uri="{BB962C8B-B14F-4D97-AF65-F5344CB8AC3E}">
        <p14:creationId xmlns:p14="http://schemas.microsoft.com/office/powerpoint/2010/main" val="3736576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X Program PPT bckgr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10" y="8461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/>
              <a:t>Pilot Programs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14323" y="1989138"/>
            <a:ext cx="692477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Background</a:t>
            </a:r>
            <a:r>
              <a:rPr lang="en-US" sz="2800" b="1" dirty="0"/>
              <a:t>:</a:t>
            </a:r>
          </a:p>
          <a:p>
            <a:r>
              <a:rPr lang="en-US" sz="2400" dirty="0"/>
              <a:t>Prior to development of the Continuous Improvement Team (CIT) there were two trials at the East Dallas Division   </a:t>
            </a:r>
          </a:p>
          <a:p>
            <a:r>
              <a:rPr lang="en-US" sz="2400" b="1" u="sng" dirty="0"/>
              <a:t>1</a:t>
            </a:r>
            <a:r>
              <a:rPr lang="en-US" sz="2400" b="1" u="sng" baseline="30000" dirty="0"/>
              <a:t>st</a:t>
            </a:r>
            <a:r>
              <a:rPr lang="en-US" sz="2400" b="1" u="sng" dirty="0"/>
              <a:t> Trial:</a:t>
            </a:r>
          </a:p>
          <a:p>
            <a:pPr lvl="1"/>
            <a:r>
              <a:rPr lang="en-US" sz="2400" dirty="0"/>
              <a:t>Required Bus Operators to turn in defect issues to both Maintenance (defect card) and Transportation (paper)</a:t>
            </a:r>
          </a:p>
          <a:p>
            <a:r>
              <a:rPr lang="en-US" sz="2400" b="1" u="sng" dirty="0"/>
              <a:t>2</a:t>
            </a:r>
            <a:r>
              <a:rPr lang="en-US" sz="2400" b="1" u="sng" baseline="30000" dirty="0"/>
              <a:t>nd</a:t>
            </a:r>
            <a:r>
              <a:rPr lang="en-US" sz="2400" b="1" u="sng" dirty="0"/>
              <a:t> Trial:</a:t>
            </a:r>
          </a:p>
          <a:p>
            <a:pPr lvl="1"/>
            <a:r>
              <a:rPr lang="en-US" sz="2400" dirty="0"/>
              <a:t>Increased supervision at the pull out and pull in</a:t>
            </a:r>
          </a:p>
          <a:p>
            <a:endParaRPr lang="en-US" sz="28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8911456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1235</TotalTime>
  <Words>711</Words>
  <Application>Microsoft Office PowerPoint</Application>
  <PresentationFormat>On-screen Show (4:3)</PresentationFormat>
  <Paragraphs>131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PowerPoint Presentation</vt:lpstr>
      <vt:lpstr> Hazardous Bus Lot Conditions for Pedestrian Traffic </vt:lpstr>
      <vt:lpstr>PowerPoint Presentation</vt:lpstr>
      <vt:lpstr>Safety Violations Weekly Updates Targeting Accident Reductions</vt:lpstr>
      <vt:lpstr>Excessive Costs Due to Tire and Rim Damage  </vt:lpstr>
      <vt:lpstr>PowerPoint Presentation</vt:lpstr>
      <vt:lpstr>PowerPoint Presentation</vt:lpstr>
      <vt:lpstr>Best Practices Implemented</vt:lpstr>
      <vt:lpstr>Pilot Programs </vt:lpstr>
      <vt:lpstr>Results</vt:lpstr>
      <vt:lpstr>Actions</vt:lpstr>
      <vt:lpstr>CIT Recommendations</vt:lpstr>
      <vt:lpstr>Next Steps</vt:lpstr>
    </vt:vector>
  </TitlesOfParts>
  <Company>DART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Christine</dc:creator>
  <cp:lastModifiedBy>Donya Battiest</cp:lastModifiedBy>
  <cp:revision>54</cp:revision>
  <cp:lastPrinted>2016-08-03T16:12:19Z</cp:lastPrinted>
  <dcterms:created xsi:type="dcterms:W3CDTF">2016-05-02T14:52:07Z</dcterms:created>
  <dcterms:modified xsi:type="dcterms:W3CDTF">2017-06-20T18:33:19Z</dcterms:modified>
</cp:coreProperties>
</file>