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8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8" r:id="rId17"/>
    <p:sldId id="279" r:id="rId18"/>
    <p:sldId id="280" r:id="rId19"/>
    <p:sldId id="282" r:id="rId20"/>
    <p:sldId id="281" r:id="rId21"/>
    <p:sldId id="286" r:id="rId22"/>
    <p:sldId id="270" r:id="rId23"/>
    <p:sldId id="271" r:id="rId24"/>
    <p:sldId id="283" r:id="rId25"/>
    <p:sldId id="272" r:id="rId26"/>
    <p:sldId id="273" r:id="rId27"/>
    <p:sldId id="274" r:id="rId28"/>
    <p:sldId id="275" r:id="rId29"/>
    <p:sldId id="276" r:id="rId30"/>
    <p:sldId id="277" r:id="rId31"/>
    <p:sldId id="28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78464-BABA-4B14-9BA5-11DEF005EF01}" type="datetimeFigureOut">
              <a:rPr lang="en-US"/>
              <a:t>6/22/2017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20E6B-5B5F-413B-B675-BF3BB3803C4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38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10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62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51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97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98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88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84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18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75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18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91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74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32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0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604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4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32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70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957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4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52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30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25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4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6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19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0E6B-5B5F-413B-B675-BF3BB3803C46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2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5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2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3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7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6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29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6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1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4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8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CAC54-80F4-DE4F-B012-57C17DC68DF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3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43" y="752475"/>
            <a:ext cx="7553247" cy="56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39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430560"/>
            <a:ext cx="8185150" cy="5665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550" y="428625"/>
            <a:ext cx="3629055" cy="78483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2600">
                <a:latin typeface="Franklin Gothic Heavy"/>
              </a:rPr>
              <a:t>Pacific Alternative</a:t>
            </a:r>
            <a:br>
              <a:rPr lang="en-US" sz="4000">
                <a:latin typeface="Franklin Gothic Heavy"/>
              </a:rPr>
            </a:br>
            <a:r>
              <a:rPr lang="en-US" sz="1900">
                <a:latin typeface="Franklin Gothic Heavy"/>
              </a:rPr>
              <a:t>via Victory-Swiss</a:t>
            </a:r>
          </a:p>
        </p:txBody>
      </p:sp>
    </p:spTree>
    <p:extLst>
      <p:ext uri="{BB962C8B-B14F-4D97-AF65-F5344CB8AC3E}">
        <p14:creationId xmlns:p14="http://schemas.microsoft.com/office/powerpoint/2010/main" val="1271026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38" y="581817"/>
            <a:ext cx="8422929" cy="547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4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423597"/>
            <a:ext cx="8050213" cy="5593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892" y="333375"/>
            <a:ext cx="2743200" cy="80021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2800" b="1">
                <a:latin typeface="Franklin Gothic Demi"/>
                <a:ea typeface="+mj-ea"/>
                <a:cs typeface="+mj-cs"/>
              </a:rPr>
              <a:t>Elm Alternative</a:t>
            </a:r>
            <a:br>
              <a:rPr lang="en-US" sz="4000" b="1">
                <a:latin typeface="Franklin Gothic Demi"/>
                <a:ea typeface="+mj-ea"/>
                <a:cs typeface="+mj-cs"/>
              </a:rPr>
            </a:br>
            <a:r>
              <a:rPr lang="en-US" b="1">
                <a:latin typeface="Franklin Gothic Demi"/>
                <a:ea typeface="+mj-ea"/>
                <a:cs typeface="+mj-cs"/>
              </a:rPr>
              <a:t>via Victory-Swiss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7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25" y="727075"/>
            <a:ext cx="8527764" cy="544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19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63" y="374644"/>
            <a:ext cx="8059737" cy="5646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763" y="374644"/>
            <a:ext cx="4111354" cy="75405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2500" b="1">
                <a:latin typeface="Franklin Gothic Demi"/>
                <a:ea typeface="+mj-ea"/>
                <a:cs typeface="+mj-cs"/>
              </a:rPr>
              <a:t>Commerce Alternative</a:t>
            </a:r>
            <a:br>
              <a:rPr lang="en-US" b="1">
                <a:latin typeface="Franklin Gothic Demi"/>
                <a:ea typeface="+mj-ea"/>
                <a:cs typeface="+mj-cs"/>
              </a:rPr>
            </a:br>
            <a:r>
              <a:rPr lang="en-US" b="1">
                <a:latin typeface="Franklin Gothic Demi"/>
                <a:ea typeface="+mj-ea"/>
                <a:cs typeface="+mj-cs"/>
              </a:rPr>
              <a:t>via Victory-Swiss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25" y="730250"/>
            <a:ext cx="8512138" cy="542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77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4325"/>
            <a:ext cx="8048638" cy="57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68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352425"/>
            <a:ext cx="7951801" cy="565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48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35" y="323850"/>
            <a:ext cx="8492603" cy="560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71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04800"/>
            <a:ext cx="8125265" cy="576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52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93688"/>
            <a:ext cx="8285152" cy="57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04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53" y="257175"/>
            <a:ext cx="8204397" cy="576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6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390525"/>
            <a:ext cx="8241207" cy="473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80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69" y="481013"/>
            <a:ext cx="8084506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4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81013"/>
            <a:ext cx="8064500" cy="55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54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3" y="495300"/>
            <a:ext cx="8012339" cy="55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65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333375"/>
            <a:ext cx="5981494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>
                <a:latin typeface="Franklin Gothic Demi"/>
                <a:ea typeface="+mj-ea"/>
                <a:cs typeface="+mj-cs"/>
              </a:rPr>
              <a:t>RRIF Loan Status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9250" y="1533525"/>
            <a:ext cx="6364620" cy="255454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Pre-Application submitted on February 27, 2017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April 5, 2017 Email from Build America Bureau</a:t>
            </a:r>
          </a:p>
          <a:p>
            <a:r>
              <a:rPr lang="en-US" sz="2400"/>
              <a:t>- All comments have been addressed to date</a:t>
            </a:r>
          </a:p>
          <a:p>
            <a:r>
              <a:rPr lang="en-US" sz="2400"/>
              <a:t>- No significant issues</a:t>
            </a:r>
          </a:p>
        </p:txBody>
      </p:sp>
    </p:spTree>
    <p:extLst>
      <p:ext uri="{BB962C8B-B14F-4D97-AF65-F5344CB8AC3E}">
        <p14:creationId xmlns:p14="http://schemas.microsoft.com/office/powerpoint/2010/main" val="2637075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33375"/>
            <a:ext cx="3314700" cy="735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0275" y="1181100"/>
            <a:ext cx="6375208" cy="46166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2400"/>
              <a:t>Cotton Belt  Potential Funding  Sources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603459"/>
              </p:ext>
            </p:extLst>
          </p:nvPr>
        </p:nvGraphicFramePr>
        <p:xfrm>
          <a:off x="2476500" y="1704975"/>
          <a:ext cx="4102100" cy="1987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301">
                  <a:extLst>
                    <a:ext uri="{9D8B030D-6E8A-4147-A177-3AD203B41FA5}">
                      <a16:colId xmlns:a16="http://schemas.microsoft.com/office/drawing/2014/main" val="2446489361"/>
                    </a:ext>
                  </a:extLst>
                </a:gridCol>
                <a:gridCol w="1873799">
                  <a:extLst>
                    <a:ext uri="{9D8B030D-6E8A-4147-A177-3AD203B41FA5}">
                      <a16:colId xmlns:a16="http://schemas.microsoft.com/office/drawing/2014/main" val="2187630262"/>
                    </a:ext>
                  </a:extLst>
                </a:gridCol>
              </a:tblGrid>
              <a:tr h="343535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Source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Funding (000s)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8203421"/>
                  </a:ext>
                </a:extLst>
              </a:tr>
              <a:tr h="282067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RRIF Loan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$908,000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0196276"/>
                  </a:ext>
                </a:extLst>
              </a:tr>
              <a:tr h="282067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FTA (CMAQ or STPMM)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100,000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5508463"/>
                  </a:ext>
                </a:extLst>
              </a:tr>
              <a:tr h="282067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FTA (Formula)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3,300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9819751"/>
                  </a:ext>
                </a:extLst>
              </a:tr>
              <a:tr h="282067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FTA (CMAQ)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36,000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2864300"/>
                  </a:ext>
                </a:extLst>
              </a:tr>
              <a:tr h="282067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Local *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sng" kern="1200" baseline="0">
                          <a:effectLst/>
                        </a:rPr>
                        <a:t>87,700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7489713"/>
                  </a:ext>
                </a:extLst>
              </a:tr>
              <a:tr h="233172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>
                          <a:effectLst/>
                        </a:rPr>
                        <a:t>Total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dbl" kern="1200" baseline="0">
                          <a:effectLst/>
                        </a:rPr>
                        <a:t>$1,135,000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245311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00350" y="4086225"/>
            <a:ext cx="4023370" cy="193899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1200"/>
              <a:t>*Anticipated local sources may include a combination of the following:</a:t>
            </a:r>
          </a:p>
          <a:p>
            <a:r>
              <a:rPr lang="en-US" sz="1200"/>
              <a:t>                -DART cash contribution</a:t>
            </a:r>
          </a:p>
          <a:p>
            <a:r>
              <a:rPr lang="en-US" sz="1200"/>
              <a:t>                -City of Plano (tax increment financing)</a:t>
            </a:r>
          </a:p>
          <a:p>
            <a:r>
              <a:rPr lang="en-US" sz="1200"/>
              <a:t>                -City of Richardson (tax increment financing)</a:t>
            </a:r>
          </a:p>
          <a:p>
            <a:r>
              <a:rPr lang="en-US" sz="1200"/>
              <a:t>                -City of Addison (cash contribution)</a:t>
            </a:r>
          </a:p>
          <a:p>
            <a:r>
              <a:rPr lang="en-US" sz="1200"/>
              <a:t>                -City of Coppell (equivalent of 3/8 cent sales tax)</a:t>
            </a:r>
          </a:p>
          <a:p>
            <a:r>
              <a:rPr lang="en-US" sz="1200"/>
              <a:t>                -Fare revenue   </a:t>
            </a:r>
          </a:p>
          <a:p>
            <a:r>
              <a:rPr lang="en-US" sz="1200"/>
              <a:t>                -Naming rights, advertising</a:t>
            </a:r>
          </a:p>
          <a:p>
            <a:r>
              <a:rPr lang="en-US" sz="1200"/>
              <a:t>                -Other value capture sources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98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3550" y="257175"/>
            <a:ext cx="6050394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>
                <a:latin typeface="Franklin Gothic Demi"/>
                <a:ea typeface="+mj-ea"/>
                <a:cs typeface="+mj-cs"/>
              </a:rPr>
              <a:t>Environmental Activities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9950" y="1171575"/>
            <a:ext cx="7723188" cy="34778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Data collection update: Ongoing</a:t>
            </a:r>
          </a:p>
          <a:p>
            <a:r>
              <a:rPr lang="en-US" sz="2000"/>
              <a:t>       -   Information requests (Community Facilities, Schools, Parks,etc.)     </a:t>
            </a:r>
          </a:p>
          <a:p>
            <a:r>
              <a:rPr lang="en-US" sz="2000"/>
              <a:t>           sent to all cities</a:t>
            </a:r>
          </a:p>
          <a:p>
            <a:r>
              <a:rPr lang="en-US" sz="2000"/>
              <a:t>       -   Cities preparing response</a:t>
            </a:r>
          </a:p>
          <a:p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Field Recognizance/Testing</a:t>
            </a:r>
          </a:p>
          <a:p>
            <a:r>
              <a:rPr lang="en-US" sz="2000"/>
              <a:t>        -   Noise/Vibration Data Collection: Complete</a:t>
            </a:r>
          </a:p>
          <a:p>
            <a:r>
              <a:rPr lang="en-US" sz="2000"/>
              <a:t>        -   Surveying: Ongoing</a:t>
            </a:r>
          </a:p>
          <a:p>
            <a:r>
              <a:rPr lang="en-US" sz="2000"/>
              <a:t>        -   Utilities: Ongoing</a:t>
            </a:r>
          </a:p>
          <a:p>
            <a:r>
              <a:rPr lang="en-US" sz="2000"/>
              <a:t>        -   Historic Resources: Ongoing</a:t>
            </a:r>
          </a:p>
          <a:p>
            <a:r>
              <a:rPr lang="en-US" sz="2000"/>
              <a:t>        -   Environmental Resources: Ongoing</a:t>
            </a:r>
          </a:p>
        </p:txBody>
      </p:sp>
    </p:spTree>
    <p:extLst>
      <p:ext uri="{BB962C8B-B14F-4D97-AF65-F5344CB8AC3E}">
        <p14:creationId xmlns:p14="http://schemas.microsoft.com/office/powerpoint/2010/main" val="1079108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2525" y="333375"/>
            <a:ext cx="6847664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>
                <a:latin typeface="Franklin Gothic Demi"/>
                <a:ea typeface="+mj-ea"/>
                <a:cs typeface="+mj-cs"/>
              </a:rPr>
              <a:t>DFW Terminal Stations</a:t>
            </a:r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51" y="1108075"/>
            <a:ext cx="6280799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12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2525" y="457200"/>
            <a:ext cx="6650808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>
                <a:latin typeface="Franklin Gothic Demi"/>
                <a:ea typeface="+mj-ea"/>
                <a:cs typeface="+mj-cs"/>
              </a:rPr>
              <a:t>Regional Rail Vehicle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66925" y="1524000"/>
            <a:ext cx="5400767" cy="95410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Compatible with TEX Rail (FLIRT)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Tier 4 EPA Emissions Standards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0" y="2781300"/>
            <a:ext cx="7165975" cy="28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2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1125" y="533400"/>
            <a:ext cx="6680336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>
                <a:latin typeface="Franklin Gothic Demi"/>
                <a:ea typeface="+mj-ea"/>
                <a:cs typeface="+mj-cs"/>
              </a:rPr>
              <a:t>D2 Project Status</a:t>
            </a:r>
            <a:endParaRPr lang="en-US"/>
          </a:p>
        </p:txBody>
      </p:sp>
      <p:sp>
        <p:nvSpPr>
          <p:cNvPr id="9" name="TextBox 8"/>
          <p:cNvSpPr txBox="1"/>
          <p:nvPr>
            <p:extLst>
              <p:ext uri="{D42A27DB-BD31-4B8C-83A1-F6EECF244321}">
                <p14:modId xmlns:p14="http://schemas.microsoft.com/office/powerpoint/2010/main" val="3951006106"/>
              </p:ext>
            </p:extLst>
          </p:nvPr>
        </p:nvSpPr>
        <p:spPr>
          <a:xfrm>
            <a:off x="952842" y="1619250"/>
            <a:ext cx="7871562" cy="3970318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Currently in FTA Project Development (PD)</a:t>
            </a:r>
          </a:p>
          <a:p>
            <a:r>
              <a:rPr lang="en-US" sz="2800"/>
              <a:t>     FTA Capital Investment Grant (CIG)</a:t>
            </a:r>
          </a:p>
          <a:p>
            <a:r>
              <a:rPr lang="en-US" sz="2800"/>
              <a:t>     Core Capacity 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Project refinement as subway see newsletter update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Refined Locally Preferred Alternative decision by August 2017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30% Preliminary Engineering (PE) and Supplemental Draft EIS in summer 2019</a:t>
            </a:r>
          </a:p>
        </p:txBody>
      </p:sp>
    </p:spTree>
    <p:extLst>
      <p:ext uri="{BB962C8B-B14F-4D97-AF65-F5344CB8AC3E}">
        <p14:creationId xmlns:p14="http://schemas.microsoft.com/office/powerpoint/2010/main" val="3437796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333375"/>
            <a:ext cx="5981494" cy="707886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r>
              <a:rPr lang="en-US" sz="4000" b="1" kern="1200" baseline="0">
                <a:solidFill>
                  <a:schemeClr val="tx1"/>
                </a:solidFill>
                <a:latin typeface="Franklin Gothic Demi"/>
                <a:ea typeface="+mj-ea"/>
                <a:cs typeface="+mj-cs"/>
              </a:rPr>
              <a:t>Project Schedule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9250" y="1533525"/>
            <a:ext cx="6364620" cy="523220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/>
          </a:p>
        </p:txBody>
      </p:sp>
      <p:sp>
        <p:nvSpPr>
          <p:cNvPr id="5" name="TextBox 4"/>
          <p:cNvSpPr txBox="1"/>
          <p:nvPr>
            <p:extLst>
              <p:ext uri="{D42A27DB-BD31-4B8C-83A1-F6EECF244321}">
                <p14:modId xmlns:p14="http://schemas.microsoft.com/office/powerpoint/2010/main" val="1650921950"/>
              </p:ext>
            </p:extLst>
          </p:nvPr>
        </p:nvSpPr>
        <p:spPr>
          <a:xfrm>
            <a:off x="1438275" y="1533525"/>
            <a:ext cx="5495051" cy="2062103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May 2017: Public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November 2017: Publish DEIS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January 2018: Public Hearing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March 2018: FEIS/ROD</a:t>
            </a:r>
          </a:p>
        </p:txBody>
      </p:sp>
    </p:spTree>
    <p:extLst>
      <p:ext uri="{BB962C8B-B14F-4D97-AF65-F5344CB8AC3E}">
        <p14:creationId xmlns:p14="http://schemas.microsoft.com/office/powerpoint/2010/main" val="550841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250" y="1533525"/>
            <a:ext cx="6364620" cy="523220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66" y="495300"/>
            <a:ext cx="8332325" cy="48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69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5900" y="457200"/>
            <a:ext cx="5499195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>
                <a:latin typeface="Franklin Gothic Demi"/>
              </a:rPr>
              <a:t>D2 Schedule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94" y="1431925"/>
            <a:ext cx="8251194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84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504825"/>
            <a:ext cx="8266113" cy="507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3229" y="381000"/>
            <a:ext cx="6572065" cy="132343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>
                <a:latin typeface="Franklin Gothic Demi"/>
                <a:ea typeface="+mj-ea"/>
                <a:cs typeface="+mj-cs"/>
              </a:rPr>
              <a:t>Capital Funding for D2 Subway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8838" y="1709738"/>
            <a:ext cx="8010525" cy="224676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2800">
                <a:latin typeface="Arial"/>
                <a:cs typeface="Arial"/>
              </a:rPr>
              <a:t>•</a:t>
            </a:r>
            <a:r>
              <a:rPr lang="en-US" sz="2800"/>
              <a:t>DART Financial Plan </a:t>
            </a:r>
          </a:p>
          <a:p>
            <a:r>
              <a:rPr lang="en-US" sz="2800"/>
              <a:t>   –$1.3B in YOE dollars</a:t>
            </a:r>
          </a:p>
          <a:p>
            <a:r>
              <a:rPr lang="en-US" sz="2800"/>
              <a:t>   –Assumes a 50% FTA Core Capacity Capital </a:t>
            </a:r>
          </a:p>
          <a:p>
            <a:r>
              <a:rPr lang="en-US" sz="2800"/>
              <a:t>     Investment Grant</a:t>
            </a:r>
          </a:p>
          <a:p>
            <a:endParaRPr lang="en-US" sz="28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19" y="3857625"/>
            <a:ext cx="7100403" cy="219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17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4425" y="419100"/>
            <a:ext cx="7595720" cy="132343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>
                <a:latin typeface="Franklin Gothic Demi"/>
                <a:ea typeface="+mj-ea"/>
                <a:cs typeface="+mj-cs"/>
              </a:rPr>
              <a:t>Primary Corridors Review (January)</a:t>
            </a:r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88" y="1819275"/>
            <a:ext cx="7604781" cy="431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38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850" y="219075"/>
            <a:ext cx="8107548" cy="113877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>
                <a:latin typeface="Franklin Gothic Demi"/>
                <a:ea typeface="+mj-ea"/>
                <a:cs typeface="+mj-cs"/>
              </a:rPr>
              <a:t>Primary Corridors Review (March)</a:t>
            </a:r>
            <a:br>
              <a:rPr lang="en-US" sz="4000" b="1">
                <a:latin typeface="Franklin Gothic Demi"/>
                <a:ea typeface="+mj-ea"/>
                <a:cs typeface="+mj-cs"/>
              </a:rPr>
            </a:br>
            <a:r>
              <a:rPr lang="en-US" sz="2800">
                <a:latin typeface="Franklin Gothic Demi"/>
                <a:ea typeface="+mj-ea"/>
                <a:cs typeface="+mj-cs"/>
              </a:rPr>
              <a:t>Advanced to Screening Evaluation</a:t>
            </a:r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5" y="1390650"/>
            <a:ext cx="7694944" cy="45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1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950" y="352425"/>
            <a:ext cx="8561083" cy="70802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4000" b="1">
                <a:latin typeface="Franklin Gothic Demi"/>
                <a:ea typeface="+mj-ea"/>
                <a:cs typeface="+mj-cs"/>
              </a:rPr>
              <a:t>Short-List of Alternatives</a:t>
            </a:r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88" y="1004888"/>
            <a:ext cx="7683500" cy="494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58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31</Slides>
  <Notes>29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2017-06-22T13:41:24Z</dcterms:modified>
</cp:coreProperties>
</file>