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Lst>
  <p:notesMasterIdLst>
    <p:notesMasterId r:id="rId47"/>
  </p:notesMasterIdLst>
  <p:sldIdLst>
    <p:sldId id="281" r:id="rId3"/>
    <p:sldId id="298" r:id="rId4"/>
    <p:sldId id="299" r:id="rId5"/>
    <p:sldId id="300" r:id="rId6"/>
    <p:sldId id="301" r:id="rId7"/>
    <p:sldId id="302" r:id="rId8"/>
    <p:sldId id="304" r:id="rId9"/>
    <p:sldId id="305" r:id="rId10"/>
    <p:sldId id="306" r:id="rId11"/>
    <p:sldId id="307" r:id="rId12"/>
    <p:sldId id="283" r:id="rId13"/>
    <p:sldId id="284" r:id="rId14"/>
    <p:sldId id="263" r:id="rId15"/>
    <p:sldId id="279" r:id="rId16"/>
    <p:sldId id="282" r:id="rId17"/>
    <p:sldId id="291" r:id="rId18"/>
    <p:sldId id="292" r:id="rId19"/>
    <p:sldId id="271" r:id="rId20"/>
    <p:sldId id="272" r:id="rId21"/>
    <p:sldId id="273" r:id="rId22"/>
    <p:sldId id="274" r:id="rId23"/>
    <p:sldId id="275" r:id="rId24"/>
    <p:sldId id="347" r:id="rId25"/>
    <p:sldId id="346" r:id="rId26"/>
    <p:sldId id="314" r:id="rId27"/>
    <p:sldId id="315" r:id="rId28"/>
    <p:sldId id="322" r:id="rId29"/>
    <p:sldId id="323" r:id="rId30"/>
    <p:sldId id="324" r:id="rId31"/>
    <p:sldId id="325" r:id="rId32"/>
    <p:sldId id="326" r:id="rId33"/>
    <p:sldId id="327" r:id="rId34"/>
    <p:sldId id="330" r:id="rId35"/>
    <p:sldId id="331" r:id="rId36"/>
    <p:sldId id="332" r:id="rId37"/>
    <p:sldId id="333" r:id="rId38"/>
    <p:sldId id="335" r:id="rId39"/>
    <p:sldId id="337" r:id="rId40"/>
    <p:sldId id="338" r:id="rId41"/>
    <p:sldId id="348" r:id="rId42"/>
    <p:sldId id="344" r:id="rId43"/>
    <p:sldId id="296" r:id="rId44"/>
    <p:sldId id="297" r:id="rId45"/>
    <p:sldId id="28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69" autoAdjust="0"/>
    <p:restoredTop sz="66216" autoAdjust="0"/>
  </p:normalViewPr>
  <p:slideViewPr>
    <p:cSldViewPr snapToGrid="0" snapToObjects="1">
      <p:cViewPr varScale="1">
        <p:scale>
          <a:sx n="58" d="100"/>
          <a:sy n="58" d="100"/>
        </p:scale>
        <p:origin x="1862" y="53"/>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brakewood3\Dropbox\Dissertation\Presentation\Marta%20Perceived%20Chang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brakewood3\Dropbox\Dissertation\Presentation\Marta%20Perceived%20Chang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brakewood3\Dropbox\Dissertation\Presentation\Marta%20Perceived%20Chang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124939243705648E-2"/>
          <c:y val="0.13668433354891038"/>
          <c:w val="0.66611512102653836"/>
          <c:h val="0.56867727331876805"/>
        </c:manualLayout>
      </c:layout>
      <c:barChart>
        <c:barDir val="bar"/>
        <c:grouping val="percentStacked"/>
        <c:varyColors val="0"/>
        <c:ser>
          <c:idx val="0"/>
          <c:order val="0"/>
          <c:tx>
            <c:strRef>
              <c:f>train_format_4!$B$3</c:f>
              <c:strCache>
                <c:ptCount val="1"/>
                <c:pt idx="0">
                  <c:v>I ride much more often</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train_format_4!$R$3</c:f>
              <c:numCache>
                <c:formatCode>0%</c:formatCode>
                <c:ptCount val="1"/>
                <c:pt idx="0">
                  <c:v>5.2631578947368418E-2</c:v>
                </c:pt>
              </c:numCache>
            </c:numRef>
          </c:val>
          <c:extLst>
            <c:ext xmlns:c16="http://schemas.microsoft.com/office/drawing/2014/chart" uri="{C3380CC4-5D6E-409C-BE32-E72D297353CC}">
              <c16:uniqueId val="{00000000-F35B-434C-AA5E-C534E4E94C97}"/>
            </c:ext>
          </c:extLst>
        </c:ser>
        <c:ser>
          <c:idx val="1"/>
          <c:order val="1"/>
          <c:tx>
            <c:strRef>
              <c:f>train_format_4!$B$4</c:f>
              <c:strCache>
                <c:ptCount val="1"/>
                <c:pt idx="0">
                  <c:v>I ride somewhat more often</c:v>
                </c:pt>
              </c:strCache>
            </c:strRef>
          </c:tx>
          <c:spPr>
            <a:solidFill>
              <a:schemeClr val="tx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train_format_4!$R$4</c:f>
              <c:numCache>
                <c:formatCode>0%</c:formatCode>
                <c:ptCount val="1"/>
                <c:pt idx="0">
                  <c:v>0.10526315789473684</c:v>
                </c:pt>
              </c:numCache>
            </c:numRef>
          </c:val>
          <c:extLst>
            <c:ext xmlns:c16="http://schemas.microsoft.com/office/drawing/2014/chart" uri="{C3380CC4-5D6E-409C-BE32-E72D297353CC}">
              <c16:uniqueId val="{00000001-F35B-434C-AA5E-C534E4E94C97}"/>
            </c:ext>
          </c:extLst>
        </c:ser>
        <c:ser>
          <c:idx val="2"/>
          <c:order val="2"/>
          <c:tx>
            <c:strRef>
              <c:f>train_format_4!$B$5</c:f>
              <c:strCache>
                <c:ptCount val="1"/>
                <c:pt idx="0">
                  <c:v>I ride about the same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train_format_4!$R$5</c:f>
              <c:numCache>
                <c:formatCode>0%</c:formatCode>
                <c:ptCount val="1"/>
                <c:pt idx="0">
                  <c:v>0.76315789473684215</c:v>
                </c:pt>
              </c:numCache>
            </c:numRef>
          </c:val>
          <c:extLst>
            <c:ext xmlns:c16="http://schemas.microsoft.com/office/drawing/2014/chart" uri="{C3380CC4-5D6E-409C-BE32-E72D297353CC}">
              <c16:uniqueId val="{00000002-F35B-434C-AA5E-C534E4E94C97}"/>
            </c:ext>
          </c:extLst>
        </c:ser>
        <c:ser>
          <c:idx val="5"/>
          <c:order val="3"/>
          <c:tx>
            <c:strRef>
              <c:f>train_format_4!$B$8</c:f>
              <c:strCache>
                <c:ptCount val="1"/>
                <c:pt idx="0">
                  <c:v>I usually don't check train RTI</c:v>
                </c:pt>
              </c:strCache>
            </c:strRef>
          </c:tx>
          <c:spPr>
            <a:solidFill>
              <a:schemeClr val="accent2">
                <a:lumMod val="25000"/>
                <a:lumOff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train_format_4!$R$8</c:f>
              <c:numCache>
                <c:formatCode>0%</c:formatCode>
                <c:ptCount val="1"/>
                <c:pt idx="0">
                  <c:v>5.2631578947368418E-2</c:v>
                </c:pt>
              </c:numCache>
            </c:numRef>
          </c:val>
          <c:extLst>
            <c:ext xmlns:c16="http://schemas.microsoft.com/office/drawing/2014/chart" uri="{C3380CC4-5D6E-409C-BE32-E72D297353CC}">
              <c16:uniqueId val="{00000003-F35B-434C-AA5E-C534E4E94C97}"/>
            </c:ext>
          </c:extLst>
        </c:ser>
        <c:ser>
          <c:idx val="6"/>
          <c:order val="4"/>
          <c:tx>
            <c:strRef>
              <c:f>train_format_4!$B$9</c:f>
              <c:strCache>
                <c:ptCount val="1"/>
                <c:pt idx="0">
                  <c:v>I usually don't ride MARTA trains</c:v>
                </c:pt>
              </c:strCache>
            </c:strRef>
          </c:tx>
          <c:spPr>
            <a:solidFill>
              <a:schemeClr val="accent2">
                <a:lumMod val="75000"/>
                <a:lumOff val="25000"/>
              </a:schemeClr>
            </a:solidFill>
          </c:spPr>
          <c:invertIfNegative val="0"/>
          <c:dLbls>
            <c:dLbl>
              <c:idx val="0"/>
              <c:layout>
                <c:manualLayout>
                  <c:x val="6.1728395061728392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35B-434C-AA5E-C534E4E94C9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train_format_4!$R$9</c:f>
              <c:numCache>
                <c:formatCode>0%</c:formatCode>
                <c:ptCount val="1"/>
                <c:pt idx="0">
                  <c:v>2.6315789473684209E-2</c:v>
                </c:pt>
              </c:numCache>
            </c:numRef>
          </c:val>
          <c:extLst>
            <c:ext xmlns:c16="http://schemas.microsoft.com/office/drawing/2014/chart" uri="{C3380CC4-5D6E-409C-BE32-E72D297353CC}">
              <c16:uniqueId val="{00000005-F35B-434C-AA5E-C534E4E94C97}"/>
            </c:ext>
          </c:extLst>
        </c:ser>
        <c:dLbls>
          <c:showLegendKey val="0"/>
          <c:showVal val="0"/>
          <c:showCatName val="0"/>
          <c:showSerName val="0"/>
          <c:showPercent val="0"/>
          <c:showBubbleSize val="0"/>
        </c:dLbls>
        <c:gapWidth val="150"/>
        <c:overlap val="100"/>
        <c:axId val="219542272"/>
        <c:axId val="219543808"/>
      </c:barChart>
      <c:catAx>
        <c:axId val="219542272"/>
        <c:scaling>
          <c:orientation val="minMax"/>
        </c:scaling>
        <c:delete val="1"/>
        <c:axPos val="l"/>
        <c:majorTickMark val="out"/>
        <c:minorTickMark val="none"/>
        <c:tickLblPos val="nextTo"/>
        <c:crossAx val="219543808"/>
        <c:crosses val="autoZero"/>
        <c:auto val="1"/>
        <c:lblAlgn val="ctr"/>
        <c:lblOffset val="100"/>
        <c:noMultiLvlLbl val="0"/>
      </c:catAx>
      <c:valAx>
        <c:axId val="219543808"/>
        <c:scaling>
          <c:orientation val="minMax"/>
        </c:scaling>
        <c:delete val="0"/>
        <c:axPos val="b"/>
        <c:majorGridlines>
          <c:spPr>
            <a:ln>
              <a:solidFill>
                <a:schemeClr val="tx1"/>
              </a:solidFill>
            </a:ln>
          </c:spPr>
        </c:majorGridlines>
        <c:numFmt formatCode="0%" sourceLinked="1"/>
        <c:majorTickMark val="out"/>
        <c:minorTickMark val="none"/>
        <c:tickLblPos val="nextTo"/>
        <c:spPr>
          <a:ln>
            <a:solidFill>
              <a:schemeClr val="bg1"/>
            </a:solidFill>
          </a:ln>
        </c:spPr>
        <c:crossAx val="219542272"/>
        <c:crosses val="autoZero"/>
        <c:crossBetween val="between"/>
      </c:valAx>
    </c:plotArea>
    <c:legend>
      <c:legendPos val="r"/>
      <c:layout>
        <c:manualLayout>
          <c:xMode val="edge"/>
          <c:yMode val="edge"/>
          <c:x val="0.7139374819993789"/>
          <c:y val="2.9522637795275586E-2"/>
          <c:w val="0.27584540570517113"/>
          <c:h val="0.92012139107611546"/>
        </c:manualLayout>
      </c:layout>
      <c:overlay val="0"/>
      <c:txPr>
        <a:bodyPr/>
        <a:lstStyle/>
        <a:p>
          <a:pPr>
            <a:defRPr sz="1100"/>
          </a:pPr>
          <a:endParaRPr lang="en-US"/>
        </a:p>
      </c:txPr>
    </c:legend>
    <c:plotVisOnly val="1"/>
    <c:dispBlanksAs val="gap"/>
    <c:showDLblsOverMax val="0"/>
  </c:chart>
  <c:txPr>
    <a:bodyPr/>
    <a:lstStyle/>
    <a:p>
      <a:pPr>
        <a:defRPr>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87789143179531E-2"/>
          <c:y val="0.12535612535612536"/>
          <c:w val="0.6161041232372616"/>
          <c:h val="0.5588406577382955"/>
        </c:manualLayout>
      </c:layout>
      <c:barChart>
        <c:barDir val="bar"/>
        <c:grouping val="percentStacked"/>
        <c:varyColors val="0"/>
        <c:ser>
          <c:idx val="2"/>
          <c:order val="0"/>
          <c:tx>
            <c:strRef>
              <c:f>train_format_4!$B$13</c:f>
              <c:strCache>
                <c:ptCount val="1"/>
                <c:pt idx="0">
                  <c:v>I spend about the same amount of time waiting</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train_format_4!$R$13</c:f>
              <c:numCache>
                <c:formatCode>0%</c:formatCode>
                <c:ptCount val="1"/>
                <c:pt idx="0">
                  <c:v>0.23684210526315788</c:v>
                </c:pt>
              </c:numCache>
            </c:numRef>
          </c:val>
          <c:extLst>
            <c:ext xmlns:c16="http://schemas.microsoft.com/office/drawing/2014/chart" uri="{C3380CC4-5D6E-409C-BE32-E72D297353CC}">
              <c16:uniqueId val="{00000000-448F-4B3C-B2FF-42317D606A27}"/>
            </c:ext>
          </c:extLst>
        </c:ser>
        <c:ser>
          <c:idx val="3"/>
          <c:order val="1"/>
          <c:tx>
            <c:strRef>
              <c:f>train_format_4!$B$14</c:f>
              <c:strCache>
                <c:ptCount val="1"/>
                <c:pt idx="0">
                  <c:v>I spend somewhat less time waiting</c:v>
                </c:pt>
              </c:strCache>
            </c:strRef>
          </c:tx>
          <c:spPr>
            <a:solidFill>
              <a:schemeClr val="tx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train_format_4!$R$14</c:f>
              <c:numCache>
                <c:formatCode>0%</c:formatCode>
                <c:ptCount val="1"/>
                <c:pt idx="0">
                  <c:v>0.52631578947368418</c:v>
                </c:pt>
              </c:numCache>
            </c:numRef>
          </c:val>
          <c:extLst>
            <c:ext xmlns:c16="http://schemas.microsoft.com/office/drawing/2014/chart" uri="{C3380CC4-5D6E-409C-BE32-E72D297353CC}">
              <c16:uniqueId val="{00000001-448F-4B3C-B2FF-42317D606A27}"/>
            </c:ext>
          </c:extLst>
        </c:ser>
        <c:ser>
          <c:idx val="4"/>
          <c:order val="2"/>
          <c:tx>
            <c:strRef>
              <c:f>train_format_4!$B$15</c:f>
              <c:strCache>
                <c:ptCount val="1"/>
                <c:pt idx="0">
                  <c:v>I spend much less time waiting</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train_format_4!$R$15</c:f>
              <c:numCache>
                <c:formatCode>0%</c:formatCode>
                <c:ptCount val="1"/>
                <c:pt idx="0">
                  <c:v>0.18421052631578946</c:v>
                </c:pt>
              </c:numCache>
            </c:numRef>
          </c:val>
          <c:extLst>
            <c:ext xmlns:c16="http://schemas.microsoft.com/office/drawing/2014/chart" uri="{C3380CC4-5D6E-409C-BE32-E72D297353CC}">
              <c16:uniqueId val="{00000002-448F-4B3C-B2FF-42317D606A27}"/>
            </c:ext>
          </c:extLst>
        </c:ser>
        <c:ser>
          <c:idx val="5"/>
          <c:order val="3"/>
          <c:tx>
            <c:strRef>
              <c:f>train_format_4!$B$16</c:f>
              <c:strCache>
                <c:ptCount val="1"/>
                <c:pt idx="0">
                  <c:v>I usually don't check train RTI</c:v>
                </c:pt>
              </c:strCache>
            </c:strRef>
          </c:tx>
          <c:spPr>
            <a:solidFill>
              <a:schemeClr val="accent2">
                <a:lumMod val="25000"/>
                <a:lumOff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train_format_4!$R$16</c:f>
              <c:numCache>
                <c:formatCode>0%</c:formatCode>
                <c:ptCount val="1"/>
                <c:pt idx="0">
                  <c:v>5.2631578947368418E-2</c:v>
                </c:pt>
              </c:numCache>
            </c:numRef>
          </c:val>
          <c:extLst>
            <c:ext xmlns:c16="http://schemas.microsoft.com/office/drawing/2014/chart" uri="{C3380CC4-5D6E-409C-BE32-E72D297353CC}">
              <c16:uniqueId val="{00000003-448F-4B3C-B2FF-42317D606A27}"/>
            </c:ext>
          </c:extLst>
        </c:ser>
        <c:dLbls>
          <c:showLegendKey val="0"/>
          <c:showVal val="0"/>
          <c:showCatName val="0"/>
          <c:showSerName val="0"/>
          <c:showPercent val="0"/>
          <c:showBubbleSize val="0"/>
        </c:dLbls>
        <c:gapWidth val="150"/>
        <c:overlap val="100"/>
        <c:axId val="219920256"/>
        <c:axId val="219921792"/>
      </c:barChart>
      <c:catAx>
        <c:axId val="219920256"/>
        <c:scaling>
          <c:orientation val="minMax"/>
        </c:scaling>
        <c:delete val="1"/>
        <c:axPos val="l"/>
        <c:majorTickMark val="out"/>
        <c:minorTickMark val="none"/>
        <c:tickLblPos val="nextTo"/>
        <c:crossAx val="219921792"/>
        <c:crosses val="autoZero"/>
        <c:auto val="1"/>
        <c:lblAlgn val="ctr"/>
        <c:lblOffset val="100"/>
        <c:noMultiLvlLbl val="0"/>
      </c:catAx>
      <c:valAx>
        <c:axId val="219921792"/>
        <c:scaling>
          <c:orientation val="minMax"/>
        </c:scaling>
        <c:delete val="0"/>
        <c:axPos val="b"/>
        <c:majorGridlines>
          <c:spPr>
            <a:ln>
              <a:solidFill>
                <a:schemeClr val="tx1"/>
              </a:solidFill>
            </a:ln>
          </c:spPr>
        </c:majorGridlines>
        <c:numFmt formatCode="0%" sourceLinked="1"/>
        <c:majorTickMark val="out"/>
        <c:minorTickMark val="none"/>
        <c:tickLblPos val="nextTo"/>
        <c:spPr>
          <a:ln>
            <a:solidFill>
              <a:schemeClr val="bg1"/>
            </a:solidFill>
          </a:ln>
        </c:spPr>
        <c:crossAx val="219920256"/>
        <c:crosses val="autoZero"/>
        <c:crossBetween val="between"/>
        <c:majorUnit val="0.1"/>
      </c:valAx>
    </c:plotArea>
    <c:legend>
      <c:legendPos val="r"/>
      <c:layout>
        <c:manualLayout>
          <c:xMode val="edge"/>
          <c:yMode val="edge"/>
          <c:x val="0.67390289562105321"/>
          <c:y val="6.4589362227157499E-2"/>
          <c:w val="0.32609710437894679"/>
          <c:h val="0.89361329833770775"/>
        </c:manualLayout>
      </c:layout>
      <c:overlay val="0"/>
      <c:txPr>
        <a:bodyPr/>
        <a:lstStyle/>
        <a:p>
          <a:pPr>
            <a:defRPr sz="1100"/>
          </a:pPr>
          <a:endParaRPr lang="en-US"/>
        </a:p>
      </c:txPr>
    </c:legend>
    <c:plotVisOnly val="1"/>
    <c:dispBlanksAs val="gap"/>
    <c:showDLblsOverMax val="0"/>
  </c:chart>
  <c:txPr>
    <a:bodyPr/>
    <a:lstStyle/>
    <a:p>
      <a:pPr>
        <a:defRPr>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4417436950816E-2"/>
          <c:y val="0.10030702422016136"/>
          <c:w val="0.66664966335729769"/>
          <c:h val="0.4948857450036217"/>
        </c:manualLayout>
      </c:layout>
      <c:barChart>
        <c:barDir val="bar"/>
        <c:grouping val="percentStacked"/>
        <c:varyColors val="0"/>
        <c:ser>
          <c:idx val="0"/>
          <c:order val="0"/>
          <c:tx>
            <c:strRef>
              <c:f>train_format_4!$B$27</c:f>
              <c:strCache>
                <c:ptCount val="1"/>
                <c:pt idx="0">
                  <c:v>I feel much more satisfied</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train_format_4!$R$27</c:f>
              <c:numCache>
                <c:formatCode>0%</c:formatCode>
                <c:ptCount val="1"/>
                <c:pt idx="0">
                  <c:v>0.13157894736842105</c:v>
                </c:pt>
              </c:numCache>
            </c:numRef>
          </c:val>
          <c:extLst>
            <c:ext xmlns:c16="http://schemas.microsoft.com/office/drawing/2014/chart" uri="{C3380CC4-5D6E-409C-BE32-E72D297353CC}">
              <c16:uniqueId val="{00000000-1620-49BF-BE35-4D244C2C0037}"/>
            </c:ext>
          </c:extLst>
        </c:ser>
        <c:ser>
          <c:idx val="1"/>
          <c:order val="1"/>
          <c:tx>
            <c:strRef>
              <c:f>train_format_4!$B$28</c:f>
              <c:strCache>
                <c:ptCount val="1"/>
                <c:pt idx="0">
                  <c:v>I feel somewhat more satisfied</c:v>
                </c:pt>
              </c:strCache>
            </c:strRef>
          </c:tx>
          <c:spPr>
            <a:solidFill>
              <a:schemeClr val="tx2"/>
            </a:solidFill>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620-49BF-BE35-4D244C2C003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train_format_4!$R$28</c:f>
              <c:numCache>
                <c:formatCode>0%</c:formatCode>
                <c:ptCount val="1"/>
                <c:pt idx="0">
                  <c:v>0.47368421052631576</c:v>
                </c:pt>
              </c:numCache>
            </c:numRef>
          </c:val>
          <c:extLst>
            <c:ext xmlns:c16="http://schemas.microsoft.com/office/drawing/2014/chart" uri="{C3380CC4-5D6E-409C-BE32-E72D297353CC}">
              <c16:uniqueId val="{00000002-1620-49BF-BE35-4D244C2C0037}"/>
            </c:ext>
          </c:extLst>
        </c:ser>
        <c:ser>
          <c:idx val="2"/>
          <c:order val="2"/>
          <c:tx>
            <c:strRef>
              <c:f>train_format_4!$B$29</c:f>
              <c:strCache>
                <c:ptCount val="1"/>
                <c:pt idx="0">
                  <c:v>I feel about the same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train_format_4!$R$29</c:f>
              <c:numCache>
                <c:formatCode>0%</c:formatCode>
                <c:ptCount val="1"/>
                <c:pt idx="0">
                  <c:v>0.26315789473684209</c:v>
                </c:pt>
              </c:numCache>
            </c:numRef>
          </c:val>
          <c:extLst>
            <c:ext xmlns:c16="http://schemas.microsoft.com/office/drawing/2014/chart" uri="{C3380CC4-5D6E-409C-BE32-E72D297353CC}">
              <c16:uniqueId val="{00000003-1620-49BF-BE35-4D244C2C0037}"/>
            </c:ext>
          </c:extLst>
        </c:ser>
        <c:ser>
          <c:idx val="3"/>
          <c:order val="3"/>
          <c:tx>
            <c:strRef>
              <c:f>train_format_4!$B$30</c:f>
              <c:strCache>
                <c:ptCount val="1"/>
                <c:pt idx="0">
                  <c:v>I feel somewhat less satisfied</c:v>
                </c:pt>
              </c:strCache>
            </c:strRef>
          </c:tx>
          <c:spPr>
            <a:solidFill>
              <a:srgbClr val="FF66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train_format_4!$R$30</c:f>
              <c:numCache>
                <c:formatCode>0%</c:formatCode>
                <c:ptCount val="1"/>
                <c:pt idx="0">
                  <c:v>2.6315789473684209E-2</c:v>
                </c:pt>
              </c:numCache>
            </c:numRef>
          </c:val>
          <c:extLst>
            <c:ext xmlns:c16="http://schemas.microsoft.com/office/drawing/2014/chart" uri="{C3380CC4-5D6E-409C-BE32-E72D297353CC}">
              <c16:uniqueId val="{00000004-1620-49BF-BE35-4D244C2C0037}"/>
            </c:ext>
          </c:extLst>
        </c:ser>
        <c:ser>
          <c:idx val="4"/>
          <c:order val="4"/>
          <c:tx>
            <c:strRef>
              <c:f>train_format_4!$B$31</c:f>
              <c:strCache>
                <c:ptCount val="1"/>
                <c:pt idx="0">
                  <c:v>I feel much less satisfied</c:v>
                </c:pt>
              </c:strCache>
            </c:strRef>
          </c:tx>
          <c:spPr>
            <a:solidFill>
              <a:srgbClr val="CC33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train_format_4!$R$31</c:f>
              <c:numCache>
                <c:formatCode>0%</c:formatCode>
                <c:ptCount val="1"/>
                <c:pt idx="0">
                  <c:v>2.6315789473684209E-2</c:v>
                </c:pt>
              </c:numCache>
            </c:numRef>
          </c:val>
          <c:extLst>
            <c:ext xmlns:c16="http://schemas.microsoft.com/office/drawing/2014/chart" uri="{C3380CC4-5D6E-409C-BE32-E72D297353CC}">
              <c16:uniqueId val="{00000005-1620-49BF-BE35-4D244C2C0037}"/>
            </c:ext>
          </c:extLst>
        </c:ser>
        <c:ser>
          <c:idx val="6"/>
          <c:order val="5"/>
          <c:tx>
            <c:strRef>
              <c:f>train_format_4!$B$33</c:f>
              <c:strCache>
                <c:ptCount val="1"/>
                <c:pt idx="0">
                  <c:v>I usually don't ride MARTA trains</c:v>
                </c:pt>
              </c:strCache>
            </c:strRef>
          </c:tx>
          <c:spPr>
            <a:solidFill>
              <a:schemeClr val="accent2">
                <a:lumMod val="75000"/>
                <a:lumOff val="2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train_format_4!$R$33</c:f>
              <c:numCache>
                <c:formatCode>0%</c:formatCode>
                <c:ptCount val="1"/>
                <c:pt idx="0">
                  <c:v>7.8947368421052627E-2</c:v>
                </c:pt>
              </c:numCache>
            </c:numRef>
          </c:val>
          <c:extLst>
            <c:ext xmlns:c16="http://schemas.microsoft.com/office/drawing/2014/chart" uri="{C3380CC4-5D6E-409C-BE32-E72D297353CC}">
              <c16:uniqueId val="{00000006-1620-49BF-BE35-4D244C2C0037}"/>
            </c:ext>
          </c:extLst>
        </c:ser>
        <c:dLbls>
          <c:showLegendKey val="0"/>
          <c:showVal val="0"/>
          <c:showCatName val="0"/>
          <c:showSerName val="0"/>
          <c:showPercent val="0"/>
          <c:showBubbleSize val="0"/>
        </c:dLbls>
        <c:gapWidth val="150"/>
        <c:overlap val="100"/>
        <c:axId val="219981312"/>
        <c:axId val="219982848"/>
      </c:barChart>
      <c:catAx>
        <c:axId val="219981312"/>
        <c:scaling>
          <c:orientation val="minMax"/>
        </c:scaling>
        <c:delete val="1"/>
        <c:axPos val="l"/>
        <c:majorTickMark val="out"/>
        <c:minorTickMark val="none"/>
        <c:tickLblPos val="nextTo"/>
        <c:crossAx val="219982848"/>
        <c:crosses val="autoZero"/>
        <c:auto val="1"/>
        <c:lblAlgn val="ctr"/>
        <c:lblOffset val="100"/>
        <c:noMultiLvlLbl val="0"/>
      </c:catAx>
      <c:valAx>
        <c:axId val="219982848"/>
        <c:scaling>
          <c:orientation val="minMax"/>
        </c:scaling>
        <c:delete val="0"/>
        <c:axPos val="b"/>
        <c:majorGridlines>
          <c:spPr>
            <a:ln>
              <a:solidFill>
                <a:schemeClr val="tx1"/>
              </a:solidFill>
            </a:ln>
          </c:spPr>
        </c:majorGridlines>
        <c:numFmt formatCode="0%" sourceLinked="1"/>
        <c:majorTickMark val="out"/>
        <c:minorTickMark val="none"/>
        <c:tickLblPos val="nextTo"/>
        <c:spPr>
          <a:ln>
            <a:solidFill>
              <a:schemeClr val="bg1"/>
            </a:solidFill>
          </a:ln>
        </c:spPr>
        <c:crossAx val="219981312"/>
        <c:crosses val="autoZero"/>
        <c:crossBetween val="between"/>
      </c:valAx>
    </c:plotArea>
    <c:legend>
      <c:legendPos val="r"/>
      <c:layout>
        <c:manualLayout>
          <c:xMode val="edge"/>
          <c:yMode val="edge"/>
          <c:x val="0.70297888850850165"/>
          <c:y val="1.5825102461076296E-3"/>
          <c:w val="0.28784685609950927"/>
          <c:h val="0.98929866937024136"/>
        </c:manualLayout>
      </c:layout>
      <c:overlay val="0"/>
      <c:txPr>
        <a:bodyPr/>
        <a:lstStyle/>
        <a:p>
          <a:pPr>
            <a:defRPr sz="1100"/>
          </a:pPr>
          <a:endParaRPr lang="en-US"/>
        </a:p>
      </c:txPr>
    </c:legend>
    <c:plotVisOnly val="1"/>
    <c:dispBlanksAs val="gap"/>
    <c:showDLblsOverMax val="0"/>
  </c:chart>
  <c:txPr>
    <a:bodyPr/>
    <a:lstStyle/>
    <a:p>
      <a:pPr>
        <a:defRPr>
          <a:solidFill>
            <a:schemeClr val="tx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9C925-5A15-4A97-B27B-646D758288C3}" type="datetimeFigureOut">
              <a:rPr lang="en-US" smtClean="0"/>
              <a:t>6/10/2019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1DB4-BF0C-4B09-A4B2-50EE617C9366}" type="slidenum">
              <a:rPr lang="en-US" smtClean="0"/>
              <a:t>‹#›</a:t>
            </a:fld>
            <a:endParaRPr lang="en-US"/>
          </a:p>
        </p:txBody>
      </p:sp>
    </p:spTree>
    <p:extLst>
      <p:ext uri="{BB962C8B-B14F-4D97-AF65-F5344CB8AC3E}">
        <p14:creationId xmlns:p14="http://schemas.microsoft.com/office/powerpoint/2010/main" val="391563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Traditional causes of transit ridership increases and declines</a:t>
            </a:r>
          </a:p>
          <a:p>
            <a:r>
              <a:rPr lang="en-US" sz="1200" kern="1200" dirty="0" smtClean="0">
                <a:solidFill>
                  <a:schemeClr val="tx1"/>
                </a:solidFill>
                <a:effectLst/>
                <a:latin typeface="+mn-lt"/>
                <a:ea typeface="+mn-ea"/>
                <a:cs typeface="+mn-cs"/>
              </a:rPr>
              <a:t>We have long understood that public transit ridership is affected by traditional economic factors, such as population and employment change (recession, gentrification, residential location), gas prices, and auto ownership. Many external factors affecting transit ridership are well established within the literature. The level of employment has a mixed effect on ridership, and while greater employment generates more trips from commuting and consuming, it also leads to private vehicle purchase (Hendrickson, 1986; Liu, 1993). The overall effect of employment, however, has been found to be positive (Gomez-Ibanez, 1996). While gas prices have been found to have little impact on transit ridership, parking availability is an important determinant (Sale, 1976; </a:t>
            </a:r>
            <a:r>
              <a:rPr lang="en-US" sz="1200" kern="1200" dirty="0" err="1" smtClean="0">
                <a:solidFill>
                  <a:schemeClr val="tx1"/>
                </a:solidFill>
                <a:effectLst/>
                <a:latin typeface="+mn-lt"/>
                <a:ea typeface="+mn-ea"/>
                <a:cs typeface="+mn-cs"/>
              </a:rPr>
              <a:t>Dueker</a:t>
            </a:r>
            <a:r>
              <a:rPr lang="en-US" sz="1200" kern="1200" dirty="0" smtClean="0">
                <a:solidFill>
                  <a:schemeClr val="tx1"/>
                </a:solidFill>
                <a:effectLst/>
                <a:latin typeface="+mn-lt"/>
                <a:ea typeface="+mn-ea"/>
                <a:cs typeface="+mn-cs"/>
              </a:rPr>
              <a:t>, 1998). Transit ridership is highly correlated to housing and workplace density, although this variable has a relationship with many other ridership factors (</a:t>
            </a:r>
            <a:r>
              <a:rPr lang="en-US" sz="1200" kern="1200" dirty="0" err="1" smtClean="0">
                <a:solidFill>
                  <a:schemeClr val="tx1"/>
                </a:solidFill>
                <a:effectLst/>
                <a:latin typeface="+mn-lt"/>
                <a:ea typeface="+mn-ea"/>
                <a:cs typeface="+mn-cs"/>
              </a:rPr>
              <a:t>Pushkarev</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Zupan</a:t>
            </a:r>
            <a:r>
              <a:rPr lang="en-US" sz="1200" kern="1200" dirty="0" smtClean="0">
                <a:solidFill>
                  <a:schemeClr val="tx1"/>
                </a:solidFill>
                <a:effectLst/>
                <a:latin typeface="+mn-lt"/>
                <a:ea typeface="+mn-ea"/>
                <a:cs typeface="+mn-cs"/>
              </a:rPr>
              <a:t>, 1977; </a:t>
            </a:r>
            <a:r>
              <a:rPr lang="en-US" sz="1200" kern="1200" dirty="0" err="1" smtClean="0">
                <a:solidFill>
                  <a:schemeClr val="tx1"/>
                </a:solidFill>
                <a:effectLst/>
                <a:latin typeface="+mn-lt"/>
                <a:ea typeface="+mn-ea"/>
                <a:cs typeface="+mn-cs"/>
              </a:rPr>
              <a:t>Spillar</a:t>
            </a:r>
            <a:r>
              <a:rPr lang="en-US" sz="1200" kern="1200" dirty="0" smtClean="0">
                <a:solidFill>
                  <a:schemeClr val="tx1"/>
                </a:solidFill>
                <a:effectLst/>
                <a:latin typeface="+mn-lt"/>
                <a:ea typeface="+mn-ea"/>
                <a:cs typeface="+mn-cs"/>
              </a:rPr>
              <a:t> and Rutherford 1998; TCRP Report 95, 2004).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Transit ridership is also impacted by many internal factors that are largely under the control of the transit operator, such as the amount of service being provided (frequency, coverage, span, availability), the cost of service (fares) and the quality of that service (speed, reliability, comfort). There is a consensus in the literature that the primordial factor for transit ridership is the service levels.  Vehicle revenue hours have been found to explain up to 95% of the variation in transit ridership (</a:t>
            </a:r>
            <a:r>
              <a:rPr lang="en-US" sz="1200" kern="1200" dirty="0" err="1" smtClean="0">
                <a:solidFill>
                  <a:schemeClr val="tx1"/>
                </a:solidFill>
                <a:effectLst/>
                <a:latin typeface="+mn-lt"/>
                <a:ea typeface="+mn-ea"/>
                <a:cs typeface="+mn-cs"/>
              </a:rPr>
              <a:t>Boisjoly</a:t>
            </a:r>
            <a:r>
              <a:rPr lang="en-US" sz="1200" kern="1200" dirty="0" smtClean="0">
                <a:solidFill>
                  <a:schemeClr val="tx1"/>
                </a:solidFill>
                <a:effectLst/>
                <a:latin typeface="+mn-lt"/>
                <a:ea typeface="+mn-ea"/>
                <a:cs typeface="+mn-cs"/>
              </a:rPr>
              <a:t> et al. </a:t>
            </a:r>
            <a:r>
              <a:rPr lang="fr-FR" sz="1200" kern="1200" dirty="0" err="1" smtClean="0">
                <a:solidFill>
                  <a:schemeClr val="tx1"/>
                </a:solidFill>
                <a:effectLst/>
                <a:latin typeface="+mn-lt"/>
                <a:ea typeface="+mn-ea"/>
                <a:cs typeface="+mn-cs"/>
              </a:rPr>
              <a:t>Dill</a:t>
            </a:r>
            <a:r>
              <a:rPr lang="fr-FR" sz="1200" kern="1200" dirty="0" smtClean="0">
                <a:solidFill>
                  <a:schemeClr val="tx1"/>
                </a:solidFill>
                <a:effectLst/>
                <a:latin typeface="+mn-lt"/>
                <a:ea typeface="+mn-ea"/>
                <a:cs typeface="+mn-cs"/>
              </a:rPr>
              <a:t> et al, 2013, </a:t>
            </a:r>
            <a:r>
              <a:rPr lang="fr-FR" sz="1200" kern="1200" dirty="0" err="1" smtClean="0">
                <a:solidFill>
                  <a:schemeClr val="tx1"/>
                </a:solidFill>
                <a:effectLst/>
                <a:latin typeface="+mn-lt"/>
                <a:ea typeface="+mn-ea"/>
                <a:cs typeface="+mn-cs"/>
              </a:rPr>
              <a:t>Kyte</a:t>
            </a:r>
            <a:r>
              <a:rPr lang="fr-FR" sz="1200" kern="1200" dirty="0" smtClean="0">
                <a:solidFill>
                  <a:schemeClr val="tx1"/>
                </a:solidFill>
                <a:effectLst/>
                <a:latin typeface="+mn-lt"/>
                <a:ea typeface="+mn-ea"/>
                <a:cs typeface="+mn-cs"/>
              </a:rPr>
              <a:t> et al 1988, Taylor et al. 2009, Liu, 1993; Gomez-</a:t>
            </a:r>
            <a:r>
              <a:rPr lang="fr-FR" sz="1200" kern="1200" dirty="0" err="1" smtClean="0">
                <a:solidFill>
                  <a:schemeClr val="tx1"/>
                </a:solidFill>
                <a:effectLst/>
                <a:latin typeface="+mn-lt"/>
                <a:ea typeface="+mn-ea"/>
                <a:cs typeface="+mn-cs"/>
              </a:rPr>
              <a:t>Ibanez</a:t>
            </a:r>
            <a:r>
              <a:rPr lang="fr-FR" sz="1200" kern="1200" dirty="0" smtClean="0">
                <a:solidFill>
                  <a:schemeClr val="tx1"/>
                </a:solidFill>
                <a:effectLst/>
                <a:latin typeface="+mn-lt"/>
                <a:ea typeface="+mn-ea"/>
                <a:cs typeface="+mn-cs"/>
              </a:rPr>
              <a:t>, 1996; </a:t>
            </a:r>
            <a:r>
              <a:rPr lang="fr-FR" sz="1200" kern="1200" dirty="0" err="1" smtClean="0">
                <a:solidFill>
                  <a:schemeClr val="tx1"/>
                </a:solidFill>
                <a:effectLst/>
                <a:latin typeface="+mn-lt"/>
                <a:ea typeface="+mn-ea"/>
                <a:cs typeface="+mn-cs"/>
              </a:rPr>
              <a:t>Kohn</a:t>
            </a:r>
            <a:r>
              <a:rPr lang="fr-FR" sz="1200" kern="1200" dirty="0" smtClean="0">
                <a:solidFill>
                  <a:schemeClr val="tx1"/>
                </a:solidFill>
                <a:effectLst/>
                <a:latin typeface="+mn-lt"/>
                <a:ea typeface="+mn-ea"/>
                <a:cs typeface="+mn-cs"/>
              </a:rPr>
              <a:t>, 2000; TCRP Report 95 2004). </a:t>
            </a:r>
            <a:r>
              <a:rPr lang="en-US" sz="1200" kern="1200" dirty="0" smtClean="0">
                <a:solidFill>
                  <a:schemeClr val="tx1"/>
                </a:solidFill>
                <a:effectLst/>
                <a:latin typeface="+mn-lt"/>
                <a:ea typeface="+mn-ea"/>
                <a:cs typeface="+mn-cs"/>
              </a:rPr>
              <a:t>Although sensitivity to fare can vary widely within the customer base, modest changes in fares have been found to greatly affect ridership (Liu, 1993; Kohn, 2000).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recent decline in transit ridership is particularly worrisome because traditional factors of ridership do not seem to be involved. According to data from the National Transit Database, transit agencies have increased bus service (vehicle revenue miles) by five percent between 2012 and 2017. Our analysis from TCRP study J-11 found that transit agencies had to increase service by 9% during that period to expect unlinked passenger trips to remain unchanged. Meanwhile, urban population in the United States is at its highest point in recorded history (Census, 2012) and urban core areas have grown in population every year since 2006 (Frey, 2018). While a study from the University of South Florida (Driscoll et al. 2018) pointed out that transit-oriented regions are losing population and car-oriented regions are gaining population, our deeper dive analysis from TCRP J-11 found that population change and ridership change were entirely uncorrelated for bus and somewhat correlated for rail. The health of the economy should also be encouraging people to make more transit trips. In 2017, unemployment levels in the United States were at their lowest level since the recession in 2009. </a:t>
            </a:r>
          </a:p>
          <a:p>
            <a:endParaRPr lang="en-US" dirty="0"/>
          </a:p>
        </p:txBody>
      </p:sp>
      <p:sp>
        <p:nvSpPr>
          <p:cNvPr id="4" name="Slide Number Placeholder 3"/>
          <p:cNvSpPr>
            <a:spLocks noGrp="1"/>
          </p:cNvSpPr>
          <p:nvPr>
            <p:ph type="sldNum" sz="quarter" idx="10"/>
          </p:nvPr>
        </p:nvSpPr>
        <p:spPr/>
        <p:txBody>
          <a:bodyPr/>
          <a:lstStyle/>
          <a:p>
            <a:fld id="{018981EB-FF62-4A79-9834-18486E587785}" type="slidenum">
              <a:rPr lang="en-US" smtClean="0"/>
              <a:t>4</a:t>
            </a:fld>
            <a:endParaRPr lang="en-US"/>
          </a:p>
        </p:txBody>
      </p:sp>
    </p:spTree>
    <p:extLst>
      <p:ext uri="{BB962C8B-B14F-4D97-AF65-F5344CB8AC3E}">
        <p14:creationId xmlns:p14="http://schemas.microsoft.com/office/powerpoint/2010/main" val="397382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Highlight</a:t>
            </a:r>
            <a:r>
              <a:rPr lang="en-US" baseline="0" dirty="0" smtClean="0"/>
              <a:t> setting change on the right side of the screen</a:t>
            </a:r>
            <a:endParaRPr lang="en-US" dirty="0"/>
          </a:p>
        </p:txBody>
      </p:sp>
      <p:sp>
        <p:nvSpPr>
          <p:cNvPr id="4" name="Slide Number Placeholder 3"/>
          <p:cNvSpPr>
            <a:spLocks noGrp="1"/>
          </p:cNvSpPr>
          <p:nvPr>
            <p:ph type="sldNum" sz="quarter" idx="10"/>
          </p:nvPr>
        </p:nvSpPr>
        <p:spPr/>
        <p:txBody>
          <a:bodyPr/>
          <a:lstStyle/>
          <a:p>
            <a:pPr>
              <a:defRPr/>
            </a:pPr>
            <a:fld id="{78628AB2-AC30-40A7-B819-3BB78C9A7C55}" type="slidenum">
              <a:rPr lang="en-US" smtClean="0"/>
              <a:pPr>
                <a:defRPr/>
              </a:pPr>
              <a:t>27</a:t>
            </a:fld>
            <a:endParaRPr lang="en-US" dirty="0"/>
          </a:p>
        </p:txBody>
      </p:sp>
    </p:spTree>
    <p:extLst>
      <p:ext uri="{BB962C8B-B14F-4D97-AF65-F5344CB8AC3E}">
        <p14:creationId xmlns:p14="http://schemas.microsoft.com/office/powerpoint/2010/main" val="376355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383" eaLnBrk="0" fontAlgn="base" hangingPunct="0">
              <a:spcBef>
                <a:spcPct val="30000"/>
              </a:spcBef>
              <a:spcAft>
                <a:spcPct val="0"/>
              </a:spcAft>
              <a:defRPr/>
            </a:pPr>
            <a:endParaRPr lang="en-US" dirty="0" smtClean="0"/>
          </a:p>
          <a:p>
            <a:pPr defTabSz="904383" eaLnBrk="0" fontAlgn="base" hangingPunct="0">
              <a:spcBef>
                <a:spcPct val="30000"/>
              </a:spcBef>
              <a:spcAft>
                <a:spcPct val="0"/>
              </a:spcAft>
              <a:defRPr/>
            </a:pPr>
            <a:r>
              <a:rPr lang="en-US" dirty="0" smtClean="0"/>
              <a:t>Evidence </a:t>
            </a:r>
            <a:r>
              <a:rPr lang="en-US" dirty="0"/>
              <a:t>supporting changes in the number of transit trips associated with real-time information is limited. </a:t>
            </a:r>
          </a:p>
          <a:p>
            <a:endParaRPr lang="en-US" dirty="0" smtClean="0"/>
          </a:p>
          <a:p>
            <a:r>
              <a:rPr lang="en-US" dirty="0" smtClean="0"/>
              <a:t>First, it is possible that the “revealed” questions suffered from measurement error and did not capture sufficient levels of detail.  For example, the use of trips per week to measure transit travel frequency could be insufficient if a person only makes one or two additional trips per month attributable to RTI.  A more reliable way to measure this would be to record trips over an extended period of time (e.g. have respondents report their number of trips per week for all the weeks over the study period).  Similarly, a five-point Likert scale for satisfaction may not be sufficiently refined to capture a small increase in satisfaction associated with using RTI.  </a:t>
            </a:r>
          </a:p>
          <a:p>
            <a:endParaRPr lang="en-US" dirty="0" smtClean="0"/>
          </a:p>
          <a:p>
            <a:r>
              <a:rPr lang="en-US" dirty="0" smtClean="0"/>
              <a:t>A second plausible explanation is bias on behalf of the survey respondents when answering the stated questions.  The survey methods literature has shown that respondents often have a social desirability bias and will provide an affirmative response that may not align with their actual behavior</a:t>
            </a:r>
            <a:endParaRPr lang="en-US" dirty="0"/>
          </a:p>
        </p:txBody>
      </p:sp>
      <p:sp>
        <p:nvSpPr>
          <p:cNvPr id="4" name="Slide Number Placeholder 3"/>
          <p:cNvSpPr>
            <a:spLocks noGrp="1"/>
          </p:cNvSpPr>
          <p:nvPr>
            <p:ph type="sldNum" sz="quarter" idx="10"/>
          </p:nvPr>
        </p:nvSpPr>
        <p:spPr/>
        <p:txBody>
          <a:bodyPr/>
          <a:lstStyle/>
          <a:p>
            <a:fld id="{57D681A8-618F-4168-8997-03B4A682BDA9}" type="slidenum">
              <a:rPr lang="en-US" smtClean="0"/>
              <a:pPr/>
              <a:t>28</a:t>
            </a:fld>
            <a:endParaRPr lang="en-US" dirty="0"/>
          </a:p>
        </p:txBody>
      </p:sp>
    </p:spTree>
    <p:extLst>
      <p:ext uri="{BB962C8B-B14F-4D97-AF65-F5344CB8AC3E}">
        <p14:creationId xmlns:p14="http://schemas.microsoft.com/office/powerpoint/2010/main" val="324687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bus time, search by route, intersection,</a:t>
            </a:r>
            <a:r>
              <a:rPr lang="en-US" baseline="0" dirty="0" smtClean="0"/>
              <a:t> etc. </a:t>
            </a:r>
          </a:p>
          <a:p>
            <a:pPr defTabSz="897301">
              <a:defRPr/>
            </a:pPr>
            <a:r>
              <a:rPr lang="en-US" dirty="0"/>
              <a:t>MTA simultaneously launched multiple interfaces and released real-time data openly</a:t>
            </a:r>
          </a:p>
          <a:p>
            <a:pPr defTabSz="897301">
              <a:defRPr/>
            </a:pPr>
            <a:r>
              <a:rPr lang="en-US" dirty="0"/>
              <a:t>The borough-by-borough launch allows us to analyze ridership on routes in Staten Island, the Bronx and Manhattan before and after Bus Time.  It also allows for comparison with routes that do not have Bus Time in Queens and Brooklyn.</a:t>
            </a:r>
          </a:p>
          <a:p>
            <a:pPr defTabSz="897301">
              <a:defRPr/>
            </a:pPr>
            <a:endParaRPr lang="en-US" dirty="0"/>
          </a:p>
          <a:p>
            <a:r>
              <a:rPr lang="en-US" baseline="0" dirty="0" smtClean="0"/>
              <a:t>This roll out by borough – allows us to compare before-after on routes with real-time; also control boroughs (queens &amp; </a:t>
            </a:r>
            <a:r>
              <a:rPr lang="en-US" baseline="0" dirty="0" err="1" smtClean="0"/>
              <a:t>brooklyn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648F0FE-E10B-4E11-BBA0-8D5006869275}" type="slidenum">
              <a:rPr lang="en-US" smtClean="0"/>
              <a:t>29</a:t>
            </a:fld>
            <a:endParaRPr lang="en-US"/>
          </a:p>
        </p:txBody>
      </p:sp>
    </p:spTree>
    <p:extLst>
      <p:ext uri="{BB962C8B-B14F-4D97-AF65-F5344CB8AC3E}">
        <p14:creationId xmlns:p14="http://schemas.microsoft.com/office/powerpoint/2010/main" val="788178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Likely need more months in Manhattan</a:t>
            </a:r>
          </a:p>
          <a:p>
            <a:r>
              <a:rPr lang="en-US" dirty="0" smtClean="0"/>
              <a:t>Staten</a:t>
            </a:r>
            <a:r>
              <a:rPr lang="en-US" baseline="0" dirty="0" smtClean="0"/>
              <a:t> island has different demographics</a:t>
            </a:r>
          </a:p>
          <a:p>
            <a:endParaRPr lang="en-US" dirty="0"/>
          </a:p>
        </p:txBody>
      </p:sp>
      <p:sp>
        <p:nvSpPr>
          <p:cNvPr id="4" name="Slide Number Placeholder 3"/>
          <p:cNvSpPr>
            <a:spLocks noGrp="1"/>
          </p:cNvSpPr>
          <p:nvPr>
            <p:ph type="sldNum" sz="quarter" idx="10"/>
          </p:nvPr>
        </p:nvSpPr>
        <p:spPr/>
        <p:txBody>
          <a:bodyPr/>
          <a:lstStyle/>
          <a:p>
            <a:fld id="{8648F0FE-E10B-4E11-BBA0-8D5006869275}" type="slidenum">
              <a:rPr lang="en-US" smtClean="0"/>
              <a:t>30</a:t>
            </a:fld>
            <a:endParaRPr lang="en-US"/>
          </a:p>
        </p:txBody>
      </p:sp>
    </p:spTree>
    <p:extLst>
      <p:ext uri="{BB962C8B-B14F-4D97-AF65-F5344CB8AC3E}">
        <p14:creationId xmlns:p14="http://schemas.microsoft.com/office/powerpoint/2010/main" val="39951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u="sng" dirty="0"/>
              <a:t>No Personal Information in the Survey:</a:t>
            </a:r>
            <a:r>
              <a:rPr lang="en-US" dirty="0"/>
              <a:t> Georgia Tech cannot collect any personally identifiable information (e.g. email address, home address) along with requesting a study participant’s smartcard number. </a:t>
            </a:r>
          </a:p>
          <a:p>
            <a:pPr marL="448650" lvl="1"/>
            <a:r>
              <a:rPr lang="en-US" dirty="0">
                <a:sym typeface="Wingdings" panose="05000000000000000000" pitchFamily="2" charset="2"/>
              </a:rPr>
              <a:t> </a:t>
            </a:r>
            <a:r>
              <a:rPr lang="en-US" i="1" dirty="0">
                <a:sym typeface="Wingdings" panose="05000000000000000000" pitchFamily="2" charset="2"/>
              </a:rPr>
              <a:t>Only one survey </a:t>
            </a:r>
            <a:r>
              <a:rPr lang="en-US" dirty="0">
                <a:sym typeface="Wingdings" panose="05000000000000000000" pitchFamily="2" charset="2"/>
              </a:rPr>
              <a:t>since there is n</a:t>
            </a:r>
            <a:r>
              <a:rPr lang="en-US" dirty="0"/>
              <a:t>o way to contact study participants for a post-wave</a:t>
            </a:r>
          </a:p>
          <a:p>
            <a:pPr marL="785138" lvl="1" indent="-336488">
              <a:buFont typeface="+mj-lt"/>
              <a:buAutoNum type="arabicPeriod"/>
            </a:pPr>
            <a:endParaRPr lang="en-US" dirty="0"/>
          </a:p>
          <a:p>
            <a:pPr>
              <a:buFont typeface="+mj-lt"/>
              <a:buAutoNum type="arabicPeriod"/>
            </a:pPr>
            <a:r>
              <a:rPr lang="en-US" b="1" u="sng" dirty="0"/>
              <a:t>Aggregate Data:</a:t>
            </a:r>
            <a:r>
              <a:rPr lang="en-US" dirty="0"/>
              <a:t> MARTA will aggregate the smart card trip histories for each individual in the study to the number of trips per mode per day. </a:t>
            </a:r>
          </a:p>
          <a:p>
            <a:pPr marL="448650" lvl="1"/>
            <a:r>
              <a:rPr lang="en-US" dirty="0">
                <a:sym typeface="Wingdings" panose="05000000000000000000" pitchFamily="2" charset="2"/>
              </a:rPr>
              <a:t> </a:t>
            </a:r>
            <a:r>
              <a:rPr lang="en-US" i="1" dirty="0">
                <a:sym typeface="Wingdings" panose="05000000000000000000" pitchFamily="2" charset="2"/>
              </a:rPr>
              <a:t>Controls </a:t>
            </a:r>
            <a:r>
              <a:rPr lang="en-US" dirty="0">
                <a:sym typeface="Wingdings" panose="05000000000000000000" pitchFamily="2" charset="2"/>
              </a:rPr>
              <a:t>for transit service changes and transfers done by MARTA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8628AB2-AC30-40A7-B819-3BB78C9A7C55}" type="slidenum">
              <a:rPr lang="en-US" smtClean="0"/>
              <a:pPr>
                <a:defRPr/>
              </a:pPr>
              <a:t>31</a:t>
            </a:fld>
            <a:endParaRPr lang="en-US"/>
          </a:p>
        </p:txBody>
      </p:sp>
    </p:spTree>
    <p:extLst>
      <p:ext uri="{BB962C8B-B14F-4D97-AF65-F5344CB8AC3E}">
        <p14:creationId xmlns:p14="http://schemas.microsoft.com/office/powerpoint/2010/main" val="376209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instability parameter</a:t>
            </a:r>
          </a:p>
        </p:txBody>
      </p:sp>
      <p:sp>
        <p:nvSpPr>
          <p:cNvPr id="4" name="Slide Number Placeholder 3"/>
          <p:cNvSpPr>
            <a:spLocks noGrp="1"/>
          </p:cNvSpPr>
          <p:nvPr>
            <p:ph type="sldNum" sz="quarter" idx="10"/>
          </p:nvPr>
        </p:nvSpPr>
        <p:spPr/>
        <p:txBody>
          <a:bodyPr/>
          <a:lstStyle/>
          <a:p>
            <a:fld id="{57CD7F70-2F23-3541-8CC3-21B790E3BA91}" type="slidenum">
              <a:rPr lang="en-US" smtClean="0"/>
              <a:t>33</a:t>
            </a:fld>
            <a:endParaRPr lang="en-US"/>
          </a:p>
        </p:txBody>
      </p:sp>
    </p:spTree>
    <p:extLst>
      <p:ext uri="{BB962C8B-B14F-4D97-AF65-F5344CB8AC3E}">
        <p14:creationId xmlns:p14="http://schemas.microsoft.com/office/powerpoint/2010/main" val="12801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is</a:t>
            </a:r>
            <a:r>
              <a:rPr lang="en-US" baseline="0" dirty="0" smtClean="0"/>
              <a:t> to send buses from the terminal station with low headway mean and variance. The problem is that running time is random. </a:t>
            </a:r>
          </a:p>
          <a:p>
            <a:r>
              <a:rPr lang="en-US" baseline="0" dirty="0" smtClean="0"/>
              <a:t>Change text</a:t>
            </a:r>
          </a:p>
          <a:p>
            <a:endParaRPr lang="en-US" dirty="0"/>
          </a:p>
        </p:txBody>
      </p:sp>
      <p:sp>
        <p:nvSpPr>
          <p:cNvPr id="4" name="Slide Number Placeholder 3"/>
          <p:cNvSpPr>
            <a:spLocks noGrp="1"/>
          </p:cNvSpPr>
          <p:nvPr>
            <p:ph type="sldNum" sz="quarter" idx="10"/>
          </p:nvPr>
        </p:nvSpPr>
        <p:spPr/>
        <p:txBody>
          <a:bodyPr/>
          <a:lstStyle/>
          <a:p>
            <a:fld id="{57CD7F70-2F23-3541-8CC3-21B790E3BA91}" type="slidenum">
              <a:rPr lang="en-US" smtClean="0"/>
              <a:t>34</a:t>
            </a:fld>
            <a:endParaRPr lang="en-US"/>
          </a:p>
        </p:txBody>
      </p:sp>
    </p:spTree>
    <p:extLst>
      <p:ext uri="{BB962C8B-B14F-4D97-AF65-F5344CB8AC3E}">
        <p14:creationId xmlns:p14="http://schemas.microsoft.com/office/powerpoint/2010/main" val="39489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70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78" name="Shape 57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36</a:t>
            </a:fld>
            <a:endParaRPr lang="en-US"/>
          </a:p>
        </p:txBody>
      </p:sp>
    </p:spTree>
    <p:extLst>
      <p:ext uri="{BB962C8B-B14F-4D97-AF65-F5344CB8AC3E}">
        <p14:creationId xmlns:p14="http://schemas.microsoft.com/office/powerpoint/2010/main" val="217511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Route 2 is </a:t>
            </a:r>
          </a:p>
        </p:txBody>
      </p:sp>
      <p:sp>
        <p:nvSpPr>
          <p:cNvPr id="596" name="Shape 59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281799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recent changes to how people travel are impacting ridership in significant ways. Telework, flex work schedules, and online shopping are becoming more prevalent and impacting the demand for travel or the times we do it. According to a Gallup poll, 43% of Americans reported working remotely at least sometimes, a 4% increase since 2012 (Gallup 2017). Telecommuters also reported working remotely more often; 75% reported working from home more than once a week from 66% in 2012. This trend may affect commuters' decisions to purchase monthly passes in favor of more flexible options (Habib 2017). Delivery services such as Amazon and </a:t>
            </a:r>
            <a:r>
              <a:rPr lang="en-US" sz="1200" kern="1200" dirty="0" err="1" smtClean="0">
                <a:solidFill>
                  <a:schemeClr val="tx1"/>
                </a:solidFill>
                <a:effectLst/>
                <a:latin typeface="+mn-lt"/>
                <a:ea typeface="+mn-ea"/>
                <a:cs typeface="+mn-cs"/>
              </a:rPr>
              <a:t>GrubHub</a:t>
            </a:r>
            <a:r>
              <a:rPr lang="en-US" sz="1200" kern="1200" dirty="0" smtClean="0">
                <a:solidFill>
                  <a:schemeClr val="tx1"/>
                </a:solidFill>
                <a:effectLst/>
                <a:latin typeface="+mn-lt"/>
                <a:ea typeface="+mn-ea"/>
                <a:cs typeface="+mn-cs"/>
              </a:rPr>
              <a:t> have made shopping and dining delivery possible (</a:t>
            </a:r>
            <a:r>
              <a:rPr lang="en-US" sz="1200" kern="1200" dirty="0" err="1" smtClean="0">
                <a:solidFill>
                  <a:schemeClr val="tx1"/>
                </a:solidFill>
                <a:effectLst/>
                <a:latin typeface="+mn-lt"/>
                <a:ea typeface="+mn-ea"/>
                <a:cs typeface="+mn-cs"/>
              </a:rPr>
              <a:t>Suel</a:t>
            </a:r>
            <a:r>
              <a:rPr lang="en-US" sz="1200" kern="1200" dirty="0" smtClean="0">
                <a:solidFill>
                  <a:schemeClr val="tx1"/>
                </a:solidFill>
                <a:effectLst/>
                <a:latin typeface="+mn-lt"/>
                <a:ea typeface="+mn-ea"/>
                <a:cs typeface="+mn-cs"/>
              </a:rPr>
              <a:t> et al. 2018). Total vehicle miles traveled are now at their highest point in history (Davis 2017).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potential contributing factor to the decreasing transit ridership is the economic displacement of low-income earners from dense urban-centers to the suburbs (Florida, 2017). While cities are becoming denser, their populations are becoming whiter, have higher-incomes, and more cars. Despite some trends that were temporarily going in the opposite direction, suburbs have outpaced urban cores in growth rate (Frey, 2018).  A study from Tri-Met staff in Portland, OR, identified low-income migration as a major factor of transit ridership decline (Mills and Steele, 2017).  Increasing auto ownership especially among lower-income households has been found to have a significant effect on falling transit ridership in the Southern California region (Manville et al., 2018). Parking benefits have been shown to decrease transit use in (Bruno et al. 2017, Dong et al. 2016, Block-</a:t>
            </a:r>
            <a:r>
              <a:rPr lang="en-US" sz="1200" kern="1200" dirty="0" err="1" smtClean="0">
                <a:solidFill>
                  <a:schemeClr val="tx1"/>
                </a:solidFill>
                <a:effectLst/>
                <a:latin typeface="+mn-lt"/>
                <a:ea typeface="+mn-ea"/>
                <a:cs typeface="+mn-cs"/>
              </a:rPr>
              <a:t>Schachter</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Attanucci</a:t>
            </a:r>
            <a:r>
              <a:rPr lang="en-US" sz="1200" kern="1200" dirty="0" smtClean="0">
                <a:solidFill>
                  <a:schemeClr val="tx1"/>
                </a:solidFill>
                <a:effectLst/>
                <a:latin typeface="+mn-lt"/>
                <a:ea typeface="+mn-ea"/>
                <a:cs typeface="+mn-cs"/>
              </a:rPr>
              <a:t> 2008).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Several studies on the impact of </a:t>
            </a:r>
            <a:r>
              <a:rPr lang="en-US" sz="1200" kern="1200" dirty="0" err="1" smtClean="0">
                <a:solidFill>
                  <a:schemeClr val="tx1"/>
                </a:solidFill>
                <a:effectLst/>
                <a:latin typeface="+mn-lt"/>
                <a:ea typeface="+mn-ea"/>
                <a:cs typeface="+mn-cs"/>
              </a:rPr>
              <a:t>carsharing</a:t>
            </a:r>
            <a:r>
              <a:rPr lang="en-US" sz="1200" kern="1200" dirty="0" smtClean="0">
                <a:solidFill>
                  <a:schemeClr val="tx1"/>
                </a:solidFill>
                <a:effectLst/>
                <a:latin typeface="+mn-lt"/>
                <a:ea typeface="+mn-ea"/>
                <a:cs typeface="+mn-cs"/>
              </a:rPr>
              <a:t> on transit have been conducted with mixed results. Households that utilize </a:t>
            </a:r>
            <a:r>
              <a:rPr lang="en-US" sz="1200" kern="1200" dirty="0" err="1" smtClean="0">
                <a:solidFill>
                  <a:schemeClr val="tx1"/>
                </a:solidFill>
                <a:effectLst/>
                <a:latin typeface="+mn-lt"/>
                <a:ea typeface="+mn-ea"/>
                <a:cs typeface="+mn-cs"/>
              </a:rPr>
              <a:t>carsharing</a:t>
            </a:r>
            <a:r>
              <a:rPr lang="en-US" sz="1200" kern="1200" dirty="0" smtClean="0">
                <a:solidFill>
                  <a:schemeClr val="tx1"/>
                </a:solidFill>
                <a:effectLst/>
                <a:latin typeface="+mn-lt"/>
                <a:ea typeface="+mn-ea"/>
                <a:cs typeface="+mn-cs"/>
              </a:rPr>
              <a:t> have been shown to use transit less than before joining </a:t>
            </a:r>
            <a:r>
              <a:rPr lang="en-US" sz="1200" kern="1200" dirty="0" err="1" smtClean="0">
                <a:solidFill>
                  <a:schemeClr val="tx1"/>
                </a:solidFill>
                <a:effectLst/>
                <a:latin typeface="+mn-lt"/>
                <a:ea typeface="+mn-ea"/>
                <a:cs typeface="+mn-cs"/>
              </a:rPr>
              <a:t>carsharing</a:t>
            </a:r>
            <a:r>
              <a:rPr lang="en-US" sz="1200" kern="1200" dirty="0" smtClean="0">
                <a:solidFill>
                  <a:schemeClr val="tx1"/>
                </a:solidFill>
                <a:effectLst/>
                <a:latin typeface="+mn-lt"/>
                <a:ea typeface="+mn-ea"/>
                <a:cs typeface="+mn-cs"/>
              </a:rPr>
              <a:t> (Martin and </a:t>
            </a:r>
            <a:r>
              <a:rPr lang="en-US" sz="1200" kern="1200" dirty="0" err="1" smtClean="0">
                <a:solidFill>
                  <a:schemeClr val="tx1"/>
                </a:solidFill>
                <a:effectLst/>
                <a:latin typeface="+mn-lt"/>
                <a:ea typeface="+mn-ea"/>
                <a:cs typeface="+mn-cs"/>
              </a:rPr>
              <a:t>Shaheen</a:t>
            </a:r>
            <a:r>
              <a:rPr lang="en-US" sz="1200" kern="1200" dirty="0" smtClean="0">
                <a:solidFill>
                  <a:schemeClr val="tx1"/>
                </a:solidFill>
                <a:effectLst/>
                <a:latin typeface="+mn-lt"/>
                <a:ea typeface="+mn-ea"/>
                <a:cs typeface="+mn-cs"/>
              </a:rPr>
              <a:t>, 2011), and zero-car households that utilize </a:t>
            </a:r>
            <a:r>
              <a:rPr lang="en-US" sz="1200" kern="1200" dirty="0" err="1" smtClean="0">
                <a:solidFill>
                  <a:schemeClr val="tx1"/>
                </a:solidFill>
                <a:effectLst/>
                <a:latin typeface="+mn-lt"/>
                <a:ea typeface="+mn-ea"/>
                <a:cs typeface="+mn-cs"/>
              </a:rPr>
              <a:t>carsharing</a:t>
            </a:r>
            <a:r>
              <a:rPr lang="en-US" sz="1200" kern="1200" dirty="0" smtClean="0">
                <a:solidFill>
                  <a:schemeClr val="tx1"/>
                </a:solidFill>
                <a:effectLst/>
                <a:latin typeface="+mn-lt"/>
                <a:ea typeface="+mn-ea"/>
                <a:cs typeface="+mn-cs"/>
              </a:rPr>
              <a:t> have been shown to use transit less than zero-car households in general (</a:t>
            </a:r>
            <a:r>
              <a:rPr lang="en-US" sz="1200" kern="1200" dirty="0" err="1" smtClean="0">
                <a:solidFill>
                  <a:schemeClr val="tx1"/>
                </a:solidFill>
                <a:effectLst/>
                <a:latin typeface="+mn-lt"/>
                <a:ea typeface="+mn-ea"/>
                <a:cs typeface="+mn-cs"/>
              </a:rPr>
              <a:t>Sioui</a:t>
            </a:r>
            <a:r>
              <a:rPr lang="en-US" sz="1200" kern="1200" dirty="0" smtClean="0">
                <a:solidFill>
                  <a:schemeClr val="tx1"/>
                </a:solidFill>
                <a:effectLst/>
                <a:latin typeface="+mn-lt"/>
                <a:ea typeface="+mn-ea"/>
                <a:cs typeface="+mn-cs"/>
              </a:rPr>
              <a:t> et al., 2012). A study combining 15 reports, however, described car sharing members’ transit usage increase between 13.5 to 54% after joining </a:t>
            </a:r>
            <a:r>
              <a:rPr lang="en-US" sz="1200" kern="1200" dirty="0" err="1" smtClean="0">
                <a:solidFill>
                  <a:schemeClr val="tx1"/>
                </a:solidFill>
                <a:effectLst/>
                <a:latin typeface="+mn-lt"/>
                <a:ea typeface="+mn-ea"/>
                <a:cs typeface="+mn-cs"/>
              </a:rPr>
              <a:t>carsharing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Shaheen</a:t>
            </a:r>
            <a:r>
              <a:rPr lang="en-US" sz="1200" kern="1200" dirty="0" smtClean="0">
                <a:solidFill>
                  <a:schemeClr val="tx1"/>
                </a:solidFill>
                <a:effectLst/>
                <a:latin typeface="+mn-lt"/>
                <a:ea typeface="+mn-ea"/>
                <a:cs typeface="+mn-cs"/>
              </a:rPr>
              <a:t>, Cohen, Chung, 2009). </a:t>
            </a:r>
          </a:p>
          <a:p>
            <a:endParaRPr lang="en-US" dirty="0" smtClean="0">
              <a:effectLst/>
            </a:endParaRPr>
          </a:p>
          <a:p>
            <a:r>
              <a:rPr lang="en-US" dirty="0" smtClean="0">
                <a:effectLst/>
              </a:rPr>
              <a:t>Although competition from other modes has always been prevalent, new modes such as TNCs, </a:t>
            </a:r>
            <a:r>
              <a:rPr lang="en-US" dirty="0" err="1" smtClean="0">
                <a:effectLst/>
              </a:rPr>
              <a:t>bikeshare</a:t>
            </a:r>
            <a:r>
              <a:rPr lang="en-US" dirty="0" smtClean="0">
                <a:effectLst/>
              </a:rPr>
              <a:t> and electric scooters are providing new options for travelers and new competition for transit. The impact of new mobility services on traditional transit has been the subject of much speculation. Some see these new services as competitors that simply skim choice riders from the transit system, while others believe that offering as many mobility options as possible enables individuals to choose a car-free or car-lite life. Several studies using data prior to 2016 have found that TNCs had either a mixed relationship to transit ridership or no statistically significant relationship (</a:t>
            </a:r>
            <a:r>
              <a:rPr lang="en-US" dirty="0" err="1" smtClean="0">
                <a:effectLst/>
              </a:rPr>
              <a:t>Boisjoly</a:t>
            </a:r>
            <a:r>
              <a:rPr lang="en-US" dirty="0" smtClean="0">
                <a:effectLst/>
              </a:rPr>
              <a:t> et al. 2018, Hall et al. 2018). Other studies have found that bus usage decreases while rail increases as a result of TNCs (</a:t>
            </a:r>
            <a:r>
              <a:rPr lang="en-US" dirty="0" err="1" smtClean="0">
                <a:effectLst/>
              </a:rPr>
              <a:t>Clewlow</a:t>
            </a:r>
            <a:r>
              <a:rPr lang="en-US" dirty="0" smtClean="0">
                <a:effectLst/>
              </a:rPr>
              <a:t> and Mishra 2017) and that TNCs may replace or support transit differently for different trip purposes (</a:t>
            </a:r>
            <a:r>
              <a:rPr lang="en-US" dirty="0" err="1" smtClean="0">
                <a:effectLst/>
              </a:rPr>
              <a:t>Feigon</a:t>
            </a:r>
            <a:r>
              <a:rPr lang="en-US" dirty="0" smtClean="0">
                <a:effectLst/>
              </a:rPr>
              <a:t> &amp; Murphy, 2016).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Recent work on the effect of TNCs in San Francisco is clearer.  Using stop-level APC data and a unique data set scraped from the user interfaces of Uber and Lyft, researchers have shown that TNCs are responsible for a net reduction of 10-20% in MUNI bus ridership (</a:t>
            </a:r>
            <a:r>
              <a:rPr lang="en-US" sz="1200" kern="1200" dirty="0" err="1" smtClean="0">
                <a:solidFill>
                  <a:schemeClr val="tx1"/>
                </a:solidFill>
                <a:effectLst/>
                <a:latin typeface="+mn-lt"/>
                <a:ea typeface="+mn-ea"/>
                <a:cs typeface="+mn-cs"/>
              </a:rPr>
              <a:t>Mucci</a:t>
            </a:r>
            <a:r>
              <a:rPr lang="en-US" sz="1200" kern="1200" dirty="0" smtClean="0">
                <a:solidFill>
                  <a:schemeClr val="tx1"/>
                </a:solidFill>
                <a:effectLst/>
                <a:latin typeface="+mn-lt"/>
                <a:ea typeface="+mn-ea"/>
                <a:cs typeface="+mn-cs"/>
              </a:rPr>
              <a:t> 2017).  The effect of a shift from transit to TNC is increased congestion, and between 2010 and 2016, congestion, as measured by vehicle hours of delay, increased by 60% in San Francisco, with two-thirds of that increase attributable to TNCs (Erhardt et al).  Understanding and managing the interactions between fleet vehicles and transit will become even more important going forward as companies continue to invest in self-driving car technology.   </a:t>
            </a:r>
          </a:p>
          <a:p>
            <a:endParaRPr lang="en-US" dirty="0"/>
          </a:p>
        </p:txBody>
      </p:sp>
      <p:sp>
        <p:nvSpPr>
          <p:cNvPr id="4" name="Slide Number Placeholder 3"/>
          <p:cNvSpPr>
            <a:spLocks noGrp="1"/>
          </p:cNvSpPr>
          <p:nvPr>
            <p:ph type="sldNum" sz="quarter" idx="10"/>
          </p:nvPr>
        </p:nvSpPr>
        <p:spPr/>
        <p:txBody>
          <a:bodyPr/>
          <a:lstStyle/>
          <a:p>
            <a:fld id="{018981EB-FF62-4A79-9834-18486E587785}" type="slidenum">
              <a:rPr lang="en-US" smtClean="0"/>
              <a:t>5</a:t>
            </a:fld>
            <a:endParaRPr lang="en-US"/>
          </a:p>
        </p:txBody>
      </p:sp>
    </p:spTree>
    <p:extLst>
      <p:ext uri="{BB962C8B-B14F-4D97-AF65-F5344CB8AC3E}">
        <p14:creationId xmlns:p14="http://schemas.microsoft.com/office/powerpoint/2010/main" val="2748757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2" name="Shape 6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643" name="Shape 64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344680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654" name="Shape 65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181112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a:t>Headway Coecient of Variation (CV2) throughout the route between 2:30 and 5:30 under the schedule (January 3, 17, and 31) and under the proposed method (May 9). </a:t>
            </a:r>
          </a:p>
          <a:p>
            <a:pPr lvl="0">
              <a:spcBef>
                <a:spcPts val="0"/>
              </a:spcBef>
              <a:buClr>
                <a:schemeClr val="dk1"/>
              </a:buClr>
              <a:buSzPct val="91666"/>
              <a:buFont typeface="Arial"/>
              <a:buNone/>
            </a:pPr>
            <a:endParaRPr/>
          </a:p>
          <a:p>
            <a:pPr marL="457200" lvl="0" indent="-228600" rtl="0">
              <a:spcBef>
                <a:spcPts val="0"/>
              </a:spcBef>
              <a:buChar char="-"/>
            </a:pPr>
            <a:r>
              <a:rPr lang="en-US"/>
              <a:t>Other methods were applied were applied at 4 controls points</a:t>
            </a:r>
          </a:p>
          <a:p>
            <a:pPr marL="457200" lvl="0" indent="-228600" rtl="0">
              <a:spcBef>
                <a:spcPts val="0"/>
              </a:spcBef>
              <a:buChar char="-"/>
            </a:pPr>
            <a:r>
              <a:rPr lang="en-US"/>
              <a:t>Ours was applied at only 2 due to limited man power</a:t>
            </a:r>
          </a:p>
          <a:p>
            <a:pPr marL="457200" lvl="0" indent="-228600" rtl="0">
              <a:spcBef>
                <a:spcPts val="0"/>
              </a:spcBef>
              <a:buChar char="-"/>
            </a:pPr>
            <a:r>
              <a:rPr lang="en-US"/>
              <a:t>If vehicles were equiped with tablets, we could get better results.</a:t>
            </a:r>
          </a:p>
        </p:txBody>
      </p:sp>
      <p:sp>
        <p:nvSpPr>
          <p:cNvPr id="673" name="Shape 67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40</a:t>
            </a:fld>
            <a:endParaRPr lang="en-US"/>
          </a:p>
        </p:txBody>
      </p:sp>
    </p:spTree>
    <p:extLst>
      <p:ext uri="{BB962C8B-B14F-4D97-AF65-F5344CB8AC3E}">
        <p14:creationId xmlns:p14="http://schemas.microsoft.com/office/powerpoint/2010/main" val="226637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399"/>
            <a:ext cx="5486400" cy="4114799"/>
          </a:xfrm>
          <a:prstGeom prst="rect">
            <a:avLst/>
          </a:prstGeom>
        </p:spPr>
        <p:txBody>
          <a:bodyPr lIns="91425" tIns="91425" rIns="91425" bIns="91425" anchor="t" anchorCtr="0">
            <a:noAutofit/>
          </a:bodyPr>
          <a:lstStyle/>
          <a:p>
            <a:pPr lvl="0" rtl="0">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774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therefore begs the question of how agencies should address these factors, including modifying service to accommodate changes in the transportation system. Strategies can be operational in nature, such as route and network restructuring. They can be technological, such as new fare technologies or real-time information. They can involve new service types, such as demand-responsive transit. They can even involve new communication and marketing campaigns. Some of these strategies are discussed below.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recent service-related efforts to increase transit ridership have consisted in restructuring bus networks to prioritize service concentration over coverage (Houston, Omaha, Austin Columbus). Called the “hottest trend in transit” by Governing Magazine at the end of 2017, bus network restructuring is being considered by transit agencies across the nation. LA’s Metro, Dallas’s DART, Philadelphia’s SEPTA, and DC’s WMATA are planning similar bus network redesigns (</a:t>
            </a:r>
            <a:r>
              <a:rPr lang="en-US" sz="1200" kern="1200" dirty="0" err="1" smtClean="0">
                <a:solidFill>
                  <a:schemeClr val="tx1"/>
                </a:solidFill>
                <a:effectLst/>
                <a:latin typeface="+mn-lt"/>
                <a:ea typeface="+mn-ea"/>
                <a:cs typeface="+mn-cs"/>
              </a:rPr>
              <a:t>Hymon</a:t>
            </a:r>
            <a:r>
              <a:rPr lang="en-US" sz="1200" kern="1200" dirty="0" smtClean="0">
                <a:solidFill>
                  <a:schemeClr val="tx1"/>
                </a:solidFill>
                <a:effectLst/>
                <a:latin typeface="+mn-lt"/>
                <a:ea typeface="+mn-ea"/>
                <a:cs typeface="+mn-cs"/>
              </a:rPr>
              <a:t> 2017, Schmitt 2017, Laughlin 2017, Powers 2017). In November 2017, </a:t>
            </a:r>
            <a:r>
              <a:rPr lang="en-US" sz="1200" kern="1200" dirty="0" err="1" smtClean="0">
                <a:solidFill>
                  <a:schemeClr val="tx1"/>
                </a:solidFill>
                <a:effectLst/>
                <a:latin typeface="+mn-lt"/>
                <a:ea typeface="+mn-ea"/>
                <a:cs typeface="+mn-cs"/>
              </a:rPr>
              <a:t>Streetsblog</a:t>
            </a:r>
            <a:r>
              <a:rPr lang="en-US" sz="1200" kern="1200" dirty="0" smtClean="0">
                <a:solidFill>
                  <a:schemeClr val="tx1"/>
                </a:solidFill>
                <a:effectLst/>
                <a:latin typeface="+mn-lt"/>
                <a:ea typeface="+mn-ea"/>
                <a:cs typeface="+mn-cs"/>
              </a:rPr>
              <a:t> USA wrote that, “Transit ridership is falling everywhere – but not in cities that redesigned their bus networks” (Schmitt, 2017). However, many of </a:t>
            </a:r>
            <a:r>
              <a:rPr lang="en-US" dirty="0" smtClean="0">
                <a:effectLst/>
              </a:rPr>
              <a:t>these bus network redesigns were accompanied by net increases in bus operating budgets that may explain the ridership mitigation or increases more than the restricting itself.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Technology changes can improve transit ridership as well. A study by Brakewood, Macfarlane, and Watkins (2015) examined bus ridership changes in New York City in response to the gradual availability of real-time bus information. The study revealed a median ridership increase of 2.3%, with higher increases on the largest routes.  Additionally, many transit agencies are investing in new fare payment systems to improve the rider experience, particularly for tech-savvy riders who are already using their smartphones to pay for many other goods and services. While mobile ticketing and other new payment technologies are likely to have positive ridership impacts, there has been limited prior research specifically studying the effects of new payment systems.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provide greater transit access in low-density neighborhoods, a new strategy consists in using demand-responsive transit. Research has shown that in low-density areas, demand-responsive transit can service short trips faster (</a:t>
            </a:r>
            <a:r>
              <a:rPr lang="en-US" sz="1200" kern="1200" dirty="0" err="1" smtClean="0">
                <a:solidFill>
                  <a:schemeClr val="tx1"/>
                </a:solidFill>
                <a:effectLst/>
                <a:latin typeface="+mn-lt"/>
                <a:ea typeface="+mn-ea"/>
                <a:cs typeface="+mn-cs"/>
              </a:rPr>
              <a:t>Qiu</a:t>
            </a:r>
            <a:r>
              <a:rPr lang="en-US" sz="1200" kern="1200" dirty="0" smtClean="0">
                <a:solidFill>
                  <a:schemeClr val="tx1"/>
                </a:solidFill>
                <a:effectLst/>
                <a:latin typeface="+mn-lt"/>
                <a:ea typeface="+mn-ea"/>
                <a:cs typeface="+mn-cs"/>
              </a:rPr>
              <a:t> et al. 2015) and at a lower cost than fixed routes (Edwards and Watkins, 2013). Several transit agencies have implemented demand-responsive service either to reach the first-and-last-mile or to connect origins and destinations directly (Becker et al. 2013, </a:t>
            </a:r>
            <a:r>
              <a:rPr lang="en-US" sz="1200" kern="1200" dirty="0" err="1" smtClean="0">
                <a:solidFill>
                  <a:schemeClr val="tx1"/>
                </a:solidFill>
                <a:effectLst/>
                <a:latin typeface="+mn-lt"/>
                <a:ea typeface="+mn-ea"/>
                <a:cs typeface="+mn-cs"/>
              </a:rPr>
              <a:t>Westervelt</a:t>
            </a:r>
            <a:r>
              <a:rPr lang="en-US" sz="1200" kern="1200" dirty="0" smtClean="0">
                <a:solidFill>
                  <a:schemeClr val="tx1"/>
                </a:solidFill>
                <a:effectLst/>
                <a:latin typeface="+mn-lt"/>
                <a:ea typeface="+mn-ea"/>
                <a:cs typeface="+mn-cs"/>
              </a:rPr>
              <a:t> et al. 2018, Bliss 2017). There still lacks, however, quantitative research to assess the service and ridership implications of the programs.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Given the rapidity of the ridership change, it is important that the strategies considered be both sufficient in scale to offset the recent declines, and forward-looking to anticipate new technology and changes coming over the next several years.  This suggests the consideration of strategies that involve broader partnerships with cities and other stakeholders, such as a large-scale re-thinking of how urban right-of-way is allocated between cars, transit and non-motorized modes; introducing congestion pricing to both manage congestion and increase transit use; or introducing self-driving buses as a means to cost-effectively increase the service provided.  The implication for this project is that we must not limit ourselves to an empirical evaluation of existing strategies.  </a:t>
            </a:r>
          </a:p>
          <a:p>
            <a:endParaRPr lang="en-US" dirty="0"/>
          </a:p>
        </p:txBody>
      </p:sp>
      <p:sp>
        <p:nvSpPr>
          <p:cNvPr id="4" name="Slide Number Placeholder 3"/>
          <p:cNvSpPr>
            <a:spLocks noGrp="1"/>
          </p:cNvSpPr>
          <p:nvPr>
            <p:ph type="sldNum" sz="quarter" idx="10"/>
          </p:nvPr>
        </p:nvSpPr>
        <p:spPr/>
        <p:txBody>
          <a:bodyPr/>
          <a:lstStyle/>
          <a:p>
            <a:fld id="{018981EB-FF62-4A79-9834-18486E587785}" type="slidenum">
              <a:rPr lang="en-US" smtClean="0"/>
              <a:t>6</a:t>
            </a:fld>
            <a:endParaRPr lang="en-US"/>
          </a:p>
        </p:txBody>
      </p:sp>
    </p:spTree>
    <p:extLst>
      <p:ext uri="{BB962C8B-B14F-4D97-AF65-F5344CB8AC3E}">
        <p14:creationId xmlns:p14="http://schemas.microsoft.com/office/powerpoint/2010/main" val="14683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99C2-CE94-4290-BEF3-E2445F7D2F15}" type="slidenum">
              <a:rPr lang="en-US" smtClean="0"/>
              <a:t>7</a:t>
            </a:fld>
            <a:endParaRPr lang="en-US"/>
          </a:p>
        </p:txBody>
      </p:sp>
    </p:spTree>
    <p:extLst>
      <p:ext uri="{BB962C8B-B14F-4D97-AF65-F5344CB8AC3E}">
        <p14:creationId xmlns:p14="http://schemas.microsoft.com/office/powerpoint/2010/main" val="344371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Both of these contemporary transportation concepts allow car drivers to overcome the biggest individual negative aspect to their mode - the stress and time involved in paying attention to the road ahead – something that has long been used to attract new riders to transit. </a:t>
            </a: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346C1DB4-BF0C-4B09-A4B2-50EE617C9366}" type="slidenum">
              <a:rPr lang="en-US" smtClean="0"/>
              <a:t>12</a:t>
            </a:fld>
            <a:endParaRPr lang="en-US"/>
          </a:p>
        </p:txBody>
      </p:sp>
    </p:spTree>
    <p:extLst>
      <p:ext uri="{BB962C8B-B14F-4D97-AF65-F5344CB8AC3E}">
        <p14:creationId xmlns:p14="http://schemas.microsoft.com/office/powerpoint/2010/main" val="109945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Image source: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City of Muenster Planning Office, 2001.</a:t>
            </a:r>
          </a:p>
        </p:txBody>
      </p:sp>
      <p:sp>
        <p:nvSpPr>
          <p:cNvPr id="4" name="Slide Number Placeholder 3"/>
          <p:cNvSpPr>
            <a:spLocks noGrp="1"/>
          </p:cNvSpPr>
          <p:nvPr>
            <p:ph type="sldNum" sz="quarter" idx="10"/>
          </p:nvPr>
        </p:nvSpPr>
        <p:spPr/>
        <p:txBody>
          <a:bodyPr/>
          <a:lstStyle/>
          <a:p>
            <a:pPr>
              <a:defRPr/>
            </a:pPr>
            <a:fld id="{0ED5A214-93CA-AE43-9B02-C7CD97A56FE6}" type="slidenum">
              <a:rPr lang="en-US" smtClean="0"/>
              <a:pPr>
                <a:defRPr/>
              </a:pPr>
              <a:t>13</a:t>
            </a:fld>
            <a:endParaRPr lang="en-US" dirty="0"/>
          </a:p>
        </p:txBody>
      </p:sp>
    </p:spTree>
    <p:extLst>
      <p:ext uri="{BB962C8B-B14F-4D97-AF65-F5344CB8AC3E}">
        <p14:creationId xmlns:p14="http://schemas.microsoft.com/office/powerpoint/2010/main" val="128487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pPr>
              <a:defRPr/>
            </a:pPr>
            <a:fld id="{0ED5A214-93CA-AE43-9B02-C7CD97A56FE6}" type="slidenum">
              <a:rPr lang="en-US" smtClean="0"/>
              <a:pPr>
                <a:defRPr/>
              </a:pPr>
              <a:t>14</a:t>
            </a:fld>
            <a:endParaRPr lang="en-US" dirty="0"/>
          </a:p>
        </p:txBody>
      </p:sp>
    </p:spTree>
    <p:extLst>
      <p:ext uri="{BB962C8B-B14F-4D97-AF65-F5344CB8AC3E}">
        <p14:creationId xmlns:p14="http://schemas.microsoft.com/office/powerpoint/2010/main" val="282750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Do you remember the book “Everything I need to know I learned in Kindergarten” by Robert </a:t>
            </a:r>
            <a:r>
              <a:rPr lang="en-US" baseline="0" dirty="0" err="1" smtClean="0"/>
              <a:t>Fulghum</a:t>
            </a:r>
            <a:endParaRPr lang="en-US" baseline="0" dirty="0" smtClean="0"/>
          </a:p>
          <a:p>
            <a:endParaRPr lang="en-US" baseline="0" dirty="0" smtClean="0"/>
          </a:p>
          <a:p>
            <a:r>
              <a:rPr lang="en-US" baseline="0" dirty="0" smtClean="0"/>
              <a:t>** go through some items **</a:t>
            </a:r>
          </a:p>
        </p:txBody>
      </p:sp>
      <p:sp>
        <p:nvSpPr>
          <p:cNvPr id="4" name="Slide Number Placeholder 3"/>
          <p:cNvSpPr>
            <a:spLocks noGrp="1"/>
          </p:cNvSpPr>
          <p:nvPr>
            <p:ph type="sldNum" sz="quarter" idx="10"/>
          </p:nvPr>
        </p:nvSpPr>
        <p:spPr/>
        <p:txBody>
          <a:bodyPr/>
          <a:lstStyle/>
          <a:p>
            <a:fld id="{57D681A8-618F-4168-8997-03B4A682BDA9}" type="slidenum">
              <a:rPr lang="en-US" smtClean="0"/>
              <a:pPr/>
              <a:t>16</a:t>
            </a:fld>
            <a:endParaRPr lang="en-US"/>
          </a:p>
        </p:txBody>
      </p:sp>
    </p:spTree>
    <p:extLst>
      <p:ext uri="{BB962C8B-B14F-4D97-AF65-F5344CB8AC3E}">
        <p14:creationId xmlns:p14="http://schemas.microsoft.com/office/powerpoint/2010/main" val="372024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399"/>
            <a:ext cx="5486400" cy="4114799"/>
          </a:xfrm>
          <a:prstGeom prst="rect">
            <a:avLst/>
          </a:prstGeom>
        </p:spPr>
        <p:txBody>
          <a:bodyPr lIns="91425" tIns="91425" rIns="91425" bIns="91425" anchor="t" anchorCtr="0">
            <a:noAutofit/>
          </a:bodyPr>
          <a:lstStyle/>
          <a:p>
            <a:pPr lvl="0">
              <a:spcBef>
                <a:spcPts val="0"/>
              </a:spcBef>
              <a:buNone/>
            </a:pPr>
            <a:endParaRP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95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smtClean="0"/>
              <a:t>Click to edit Master title SLIDE</a:t>
            </a:r>
            <a:endParaRPr lang="en-US" dirty="0"/>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4498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06A36-F551-494E-A448-830F91F48B00}" type="datetime1">
              <a:rPr lang="en-US" smtClean="0"/>
              <a:t>6/10/2019</a:t>
            </a:fld>
            <a:endParaRPr lang="en-US"/>
          </a:p>
        </p:txBody>
      </p:sp>
      <p:sp>
        <p:nvSpPr>
          <p:cNvPr id="3" name="Footer Placeholder 2"/>
          <p:cNvSpPr>
            <a:spLocks noGrp="1"/>
          </p:cNvSpPr>
          <p:nvPr>
            <p:ph type="ftr" sz="quarter" idx="11"/>
          </p:nvPr>
        </p:nvSpPr>
        <p:spPr/>
        <p:txBody>
          <a:bodyPr/>
          <a:lstStyle/>
          <a:p>
            <a:r>
              <a:rPr lang="en-US" smtClean="0"/>
              <a:t>Misra,Watkins,LeDantec</a:t>
            </a:r>
            <a:endParaRPr lang="en-US"/>
          </a:p>
        </p:txBody>
      </p:sp>
      <p:sp>
        <p:nvSpPr>
          <p:cNvPr id="4" name="Slide Number Placeholder 3"/>
          <p:cNvSpPr>
            <a:spLocks noGrp="1"/>
          </p:cNvSpPr>
          <p:nvPr>
            <p:ph type="sldNum" sz="quarter" idx="12"/>
          </p:nvPr>
        </p:nvSpPr>
        <p:spPr/>
        <p:txBody>
          <a:bodyPr/>
          <a:lstStyle/>
          <a:p>
            <a:fld id="{CB26B622-48D5-426C-9C99-14F879C1B075}" type="slidenum">
              <a:rPr lang="en-US" smtClean="0"/>
              <a:t>‹#›</a:t>
            </a:fld>
            <a:endParaRPr lang="en-US"/>
          </a:p>
        </p:txBody>
      </p:sp>
    </p:spTree>
    <p:extLst>
      <p:ext uri="{BB962C8B-B14F-4D97-AF65-F5344CB8AC3E}">
        <p14:creationId xmlns:p14="http://schemas.microsoft.com/office/powerpoint/2010/main" val="362802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0166A-3A9F-4BB5-BC63-CD3D51D5D761}" type="datetime1">
              <a:rPr lang="en-US" smtClean="0"/>
              <a:t>6/10/2019</a:t>
            </a:fld>
            <a:endParaRPr lang="en-US"/>
          </a:p>
        </p:txBody>
      </p:sp>
      <p:sp>
        <p:nvSpPr>
          <p:cNvPr id="5" name="Footer Placeholder 4"/>
          <p:cNvSpPr>
            <a:spLocks noGrp="1"/>
          </p:cNvSpPr>
          <p:nvPr>
            <p:ph type="ftr" sz="quarter" idx="11"/>
          </p:nvPr>
        </p:nvSpPr>
        <p:spPr/>
        <p:txBody>
          <a:bodyPr/>
          <a:lstStyle/>
          <a:p>
            <a:r>
              <a:rPr lang="en-US" smtClean="0"/>
              <a:t>Misra,Watkins,LeDantec</a:t>
            </a:r>
            <a:endParaRPr lang="en-US"/>
          </a:p>
        </p:txBody>
      </p:sp>
      <p:sp>
        <p:nvSpPr>
          <p:cNvPr id="6" name="Slide Number Placeholder 5"/>
          <p:cNvSpPr>
            <a:spLocks noGrp="1"/>
          </p:cNvSpPr>
          <p:nvPr>
            <p:ph type="sldNum" sz="quarter" idx="12"/>
          </p:nvPr>
        </p:nvSpPr>
        <p:spPr/>
        <p:txBody>
          <a:bodyPr/>
          <a:lstStyle/>
          <a:p>
            <a:fld id="{CB26B622-48D5-426C-9C99-14F879C1B075}" type="slidenum">
              <a:rPr lang="en-US" smtClean="0"/>
              <a:t>‹#›</a:t>
            </a:fld>
            <a:endParaRPr lang="en-US"/>
          </a:p>
        </p:txBody>
      </p:sp>
    </p:spTree>
    <p:extLst>
      <p:ext uri="{BB962C8B-B14F-4D97-AF65-F5344CB8AC3E}">
        <p14:creationId xmlns:p14="http://schemas.microsoft.com/office/powerpoint/2010/main" val="827379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42A475-5471-4B3A-9A63-8DB266C4638B}" type="datetime1">
              <a:rPr lang="en-US" smtClean="0"/>
              <a:pPr/>
              <a:t>6/10/2019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51DFB-3797-41B0-B055-25C25874ED54}" type="slidenum">
              <a:rPr lang="en-US" smtClean="0"/>
              <a:pPr/>
              <a:t>‹#›</a:t>
            </a:fld>
            <a:endParaRPr lang="en-US"/>
          </a:p>
        </p:txBody>
      </p:sp>
    </p:spTree>
    <p:extLst>
      <p:ext uri="{BB962C8B-B14F-4D97-AF65-F5344CB8AC3E}">
        <p14:creationId xmlns:p14="http://schemas.microsoft.com/office/powerpoint/2010/main" val="9347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923624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661701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7" r:id="rId5"/>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iming>
    <p:tnLst>
      <p:par>
        <p:cTn id="1" dur="indefinite" restart="never" nodeType="tmRoot"/>
      </p:par>
    </p:tnLst>
  </p:timing>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mailto:kari.watkins@ce.gatech.edu"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Understanding and increasing transit ridership in our new mobility future</a:t>
            </a:r>
            <a:endParaRPr lang="en-US" dirty="0"/>
          </a:p>
        </p:txBody>
      </p:sp>
      <p:sp>
        <p:nvSpPr>
          <p:cNvPr id="3" name="Subtitle 2"/>
          <p:cNvSpPr>
            <a:spLocks noGrp="1"/>
          </p:cNvSpPr>
          <p:nvPr>
            <p:ph type="subTitle" idx="1"/>
          </p:nvPr>
        </p:nvSpPr>
        <p:spPr/>
        <p:txBody>
          <a:bodyPr/>
          <a:lstStyle/>
          <a:p>
            <a:r>
              <a:rPr lang="en-US" dirty="0" smtClean="0"/>
              <a:t>Dr. Kari Watkins</a:t>
            </a:r>
          </a:p>
          <a:p>
            <a:r>
              <a:rPr lang="en-US" dirty="0" smtClean="0"/>
              <a:t>Associate Professor</a:t>
            </a:r>
          </a:p>
          <a:p>
            <a:r>
              <a:rPr lang="en-US" dirty="0" smtClean="0"/>
              <a:t>Georgia Tech</a:t>
            </a:r>
            <a:endParaRPr lang="en-US" dirty="0"/>
          </a:p>
        </p:txBody>
      </p:sp>
    </p:spTree>
    <p:extLst>
      <p:ext uri="{BB962C8B-B14F-4D97-AF65-F5344CB8AC3E}">
        <p14:creationId xmlns:p14="http://schemas.microsoft.com/office/powerpoint/2010/main" val="1397277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Research Conclusions </a:t>
            </a:r>
            <a:r>
              <a:rPr lang="en-US" b="1" dirty="0" smtClean="0"/>
              <a:t>Thus Far</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Traditional factors still explain ridership</a:t>
            </a:r>
          </a:p>
          <a:p>
            <a:pPr lvl="1"/>
            <a:r>
              <a:rPr lang="en-US" dirty="0" smtClean="0"/>
              <a:t>Service and population are still significant for dedicated and mixed ROW</a:t>
            </a:r>
          </a:p>
          <a:p>
            <a:r>
              <a:rPr lang="en-US" dirty="0" smtClean="0"/>
              <a:t>Don’t explain ridership change as well</a:t>
            </a:r>
          </a:p>
          <a:p>
            <a:pPr lvl="1"/>
            <a:r>
              <a:rPr lang="en-US" dirty="0" smtClean="0"/>
              <a:t>Dedicated ROW explained by service and somewhat by population</a:t>
            </a:r>
          </a:p>
          <a:p>
            <a:pPr lvl="1"/>
            <a:r>
              <a:rPr lang="en-US" dirty="0" smtClean="0"/>
              <a:t>Mixed ROW</a:t>
            </a:r>
          </a:p>
          <a:p>
            <a:pPr lvl="2"/>
            <a:r>
              <a:rPr lang="en-US" dirty="0" smtClean="0"/>
              <a:t>Losing ridership in mid-sized cities without service increases (8 – 10%)</a:t>
            </a:r>
          </a:p>
          <a:p>
            <a:pPr lvl="2"/>
            <a:r>
              <a:rPr lang="en-US" dirty="0" smtClean="0"/>
              <a:t>No relationship in large metros</a:t>
            </a:r>
          </a:p>
          <a:p>
            <a:pPr lvl="2"/>
            <a:r>
              <a:rPr lang="en-US" dirty="0" smtClean="0"/>
              <a:t>No relationship between population and ridership change</a:t>
            </a:r>
          </a:p>
          <a:p>
            <a:r>
              <a:rPr lang="en-US" dirty="0" smtClean="0"/>
              <a:t>New factors may explain ridership change</a:t>
            </a:r>
          </a:p>
          <a:p>
            <a:pPr lvl="1"/>
            <a:r>
              <a:rPr lang="en-US" dirty="0" smtClean="0"/>
              <a:t>Gentrification is part of the story</a:t>
            </a:r>
          </a:p>
          <a:p>
            <a:pPr lvl="1"/>
            <a:r>
              <a:rPr lang="en-US" dirty="0" smtClean="0"/>
              <a:t>More research needed on TNCs</a:t>
            </a:r>
          </a:p>
        </p:txBody>
      </p:sp>
    </p:spTree>
    <p:extLst>
      <p:ext uri="{BB962C8B-B14F-4D97-AF65-F5344CB8AC3E}">
        <p14:creationId xmlns:p14="http://schemas.microsoft.com/office/powerpoint/2010/main" val="512008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a:xfrm>
            <a:off x="1468582" y="1417639"/>
            <a:ext cx="8970818" cy="5211762"/>
          </a:xfrm>
        </p:spPr>
        <p:txBody>
          <a:bodyPr>
            <a:normAutofit lnSpcReduction="10000"/>
          </a:bodyPr>
          <a:lstStyle/>
          <a:p>
            <a:pPr marL="0" indent="0" algn="ctr">
              <a:buNone/>
            </a:pPr>
            <a:r>
              <a:rPr lang="en-US" sz="4000" dirty="0" smtClean="0"/>
              <a:t>In the meantime, what are transit agencies to do?</a:t>
            </a:r>
          </a:p>
          <a:p>
            <a:pPr marL="0" indent="0" algn="ctr">
              <a:buNone/>
            </a:pPr>
            <a:endParaRPr lang="en-US" sz="4000" dirty="0" smtClean="0"/>
          </a:p>
          <a:p>
            <a:pPr marL="0" indent="0" algn="ctr">
              <a:buNone/>
            </a:pPr>
            <a:r>
              <a:rPr lang="en-US" sz="4000" dirty="0" smtClean="0"/>
              <a:t>When </a:t>
            </a:r>
            <a:r>
              <a:rPr lang="en-US" sz="4000" dirty="0"/>
              <a:t>I say “</a:t>
            </a:r>
            <a:r>
              <a:rPr lang="en-US" sz="4000" b="1" dirty="0"/>
              <a:t>Future of Transportation</a:t>
            </a:r>
            <a:r>
              <a:rPr lang="en-US" sz="4000" dirty="0"/>
              <a:t>”, what do you think of? </a:t>
            </a:r>
          </a:p>
          <a:p>
            <a:pPr marL="0" indent="0" algn="ctr">
              <a:buNone/>
            </a:pPr>
            <a:endParaRPr lang="en-US" sz="4000" dirty="0"/>
          </a:p>
          <a:p>
            <a:pPr marL="0" indent="0" algn="ctr">
              <a:buNone/>
            </a:pPr>
            <a:r>
              <a:rPr lang="en-US" sz="4000" dirty="0"/>
              <a:t>How do you think we are planning to get around in 20 years?</a:t>
            </a:r>
          </a:p>
        </p:txBody>
      </p:sp>
    </p:spTree>
    <p:extLst>
      <p:ext uri="{BB962C8B-B14F-4D97-AF65-F5344CB8AC3E}">
        <p14:creationId xmlns:p14="http://schemas.microsoft.com/office/powerpoint/2010/main" val="1178652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0963699">
            <a:off x="1194233" y="483657"/>
            <a:ext cx="4190142" cy="465952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003348">
            <a:off x="2968365" y="1677201"/>
            <a:ext cx="4612108" cy="410543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903530" y="2002235"/>
            <a:ext cx="3333348" cy="2246769"/>
          </a:xfrm>
          <a:prstGeom prst="rect">
            <a:avLst/>
          </a:prstGeom>
          <a:noFill/>
        </p:spPr>
        <p:txBody>
          <a:bodyPr wrap="none" rtlCol="0">
            <a:spAutoFit/>
          </a:bodyPr>
          <a:lstStyle/>
          <a:p>
            <a:r>
              <a:rPr lang="en-US" sz="2800" b="1" u="sng" dirty="0"/>
              <a:t>Solutions:</a:t>
            </a:r>
          </a:p>
          <a:p>
            <a:endParaRPr lang="en-US" sz="2800" b="1" dirty="0"/>
          </a:p>
          <a:p>
            <a:r>
              <a:rPr lang="en-US" sz="2800" b="1" dirty="0"/>
              <a:t>Self-driving cars</a:t>
            </a:r>
          </a:p>
          <a:p>
            <a:endParaRPr lang="en-US" sz="2800" b="1" dirty="0"/>
          </a:p>
          <a:p>
            <a:r>
              <a:rPr lang="en-US" sz="2800" b="1" dirty="0"/>
              <a:t>TNC’s (Uber and Lyft)</a:t>
            </a:r>
          </a:p>
        </p:txBody>
      </p:sp>
    </p:spTree>
    <p:extLst>
      <p:ext uri="{BB962C8B-B14F-4D97-AF65-F5344CB8AC3E}">
        <p14:creationId xmlns:p14="http://schemas.microsoft.com/office/powerpoint/2010/main" val="4080294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ce comparison"/>
          <p:cNvPicPr/>
          <p:nvPr/>
        </p:nvPicPr>
        <p:blipFill rotWithShape="1">
          <a:blip r:embed="rId3">
            <a:extLst>
              <a:ext uri="{28A0092B-C50C-407E-A947-70E740481C1C}">
                <a14:useLocalDpi xmlns:a14="http://schemas.microsoft.com/office/drawing/2010/main" val="0"/>
              </a:ext>
            </a:extLst>
          </a:blip>
          <a:srcRect t="14559"/>
          <a:stretch/>
        </p:blipFill>
        <p:spPr bwMode="auto">
          <a:xfrm>
            <a:off x="2021305" y="1292536"/>
            <a:ext cx="8265695" cy="5005136"/>
          </a:xfrm>
          <a:prstGeom prst="rect">
            <a:avLst/>
          </a:prstGeom>
          <a:noFill/>
          <a:ln>
            <a:noFill/>
          </a:ln>
        </p:spPr>
      </p:pic>
      <p:sp>
        <p:nvSpPr>
          <p:cNvPr id="3" name="Title 2"/>
          <p:cNvSpPr>
            <a:spLocks noGrp="1"/>
          </p:cNvSpPr>
          <p:nvPr>
            <p:ph type="title"/>
          </p:nvPr>
        </p:nvSpPr>
        <p:spPr/>
        <p:txBody>
          <a:bodyPr/>
          <a:lstStyle/>
          <a:p>
            <a:r>
              <a:rPr lang="en-US" b="1" dirty="0" smtClean="0"/>
              <a:t>Space</a:t>
            </a:r>
            <a:endParaRPr lang="en-US" b="1" dirty="0"/>
          </a:p>
        </p:txBody>
      </p:sp>
    </p:spTree>
    <p:extLst>
      <p:ext uri="{BB962C8B-B14F-4D97-AF65-F5344CB8AC3E}">
        <p14:creationId xmlns:p14="http://schemas.microsoft.com/office/powerpoint/2010/main" val="1209267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ace comparison uber and AV"/>
          <p:cNvPicPr/>
          <p:nvPr/>
        </p:nvPicPr>
        <p:blipFill rotWithShape="1">
          <a:blip r:embed="rId3">
            <a:extLst>
              <a:ext uri="{28A0092B-C50C-407E-A947-70E740481C1C}">
                <a14:useLocalDpi xmlns:a14="http://schemas.microsoft.com/office/drawing/2010/main" val="0"/>
              </a:ext>
            </a:extLst>
          </a:blip>
          <a:srcRect t="21444"/>
          <a:stretch/>
        </p:blipFill>
        <p:spPr bwMode="auto">
          <a:xfrm>
            <a:off x="1656921" y="1313161"/>
            <a:ext cx="8782480" cy="5039513"/>
          </a:xfrm>
          <a:prstGeom prst="rect">
            <a:avLst/>
          </a:prstGeom>
          <a:noFill/>
          <a:ln>
            <a:noFill/>
          </a:ln>
        </p:spPr>
      </p:pic>
      <p:sp>
        <p:nvSpPr>
          <p:cNvPr id="3" name="Title 2"/>
          <p:cNvSpPr>
            <a:spLocks noGrp="1"/>
          </p:cNvSpPr>
          <p:nvPr>
            <p:ph type="title"/>
          </p:nvPr>
        </p:nvSpPr>
        <p:spPr/>
        <p:txBody>
          <a:bodyPr/>
          <a:lstStyle/>
          <a:p>
            <a:r>
              <a:rPr lang="en-US" b="1" dirty="0" smtClean="0"/>
              <a:t>Future of Transport</a:t>
            </a:r>
            <a:endParaRPr lang="en-US" b="1" dirty="0"/>
          </a:p>
        </p:txBody>
      </p:sp>
    </p:spTree>
    <p:extLst>
      <p:ext uri="{BB962C8B-B14F-4D97-AF65-F5344CB8AC3E}">
        <p14:creationId xmlns:p14="http://schemas.microsoft.com/office/powerpoint/2010/main" val="918309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5455" y="1616360"/>
            <a:ext cx="9180945" cy="2585323"/>
          </a:xfrm>
          <a:prstGeom prst="rect">
            <a:avLst/>
          </a:prstGeom>
          <a:noFill/>
        </p:spPr>
        <p:txBody>
          <a:bodyPr wrap="square" rtlCol="0">
            <a:spAutoFit/>
          </a:bodyPr>
          <a:lstStyle/>
          <a:p>
            <a:pPr algn="ctr"/>
            <a:r>
              <a:rPr lang="en-US" sz="5400" dirty="0"/>
              <a:t>How can we ensure a livable and effective future transportation system?</a:t>
            </a:r>
          </a:p>
        </p:txBody>
      </p:sp>
    </p:spTree>
    <p:extLst>
      <p:ext uri="{BB962C8B-B14F-4D97-AF65-F5344CB8AC3E}">
        <p14:creationId xmlns:p14="http://schemas.microsoft.com/office/powerpoint/2010/main" val="923862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encrypted-tbn3.gstatic.com/images?q=tbn:ANd9GcS7gTlOGk-HqI5XkzKQhH2FzqbGKmX0xf4voyurHJcegE0qM6fjvZGH2-aj_LX8qurm5EFl"/>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rot="20609413">
            <a:off x="7256601" y="918458"/>
            <a:ext cx="2789541" cy="4244954"/>
          </a:xfrm>
          <a:prstGeom prst="rect">
            <a:avLst/>
          </a:prstGeom>
          <a:noFill/>
          <a:effectLst>
            <a:softEdge rad="127000"/>
          </a:effectLst>
        </p:spPr>
      </p:pic>
      <p:sp>
        <p:nvSpPr>
          <p:cNvPr id="2" name="Title 1"/>
          <p:cNvSpPr>
            <a:spLocks noGrp="1"/>
          </p:cNvSpPr>
          <p:nvPr>
            <p:ph type="title"/>
          </p:nvPr>
        </p:nvSpPr>
        <p:spPr/>
        <p:txBody>
          <a:bodyPr>
            <a:noAutofit/>
          </a:bodyPr>
          <a:lstStyle/>
          <a:p>
            <a:r>
              <a:rPr lang="en-US" b="1" dirty="0"/>
              <a:t>All I really need to know I learned in Kindergarten</a:t>
            </a:r>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1400" dirty="0"/>
              <a:t>Share everything.  </a:t>
            </a:r>
          </a:p>
          <a:p>
            <a:pPr marL="514350" indent="-514350">
              <a:buFont typeface="+mj-lt"/>
              <a:buAutoNum type="arabicPeriod"/>
            </a:pPr>
            <a:r>
              <a:rPr lang="en-US" sz="1400" dirty="0"/>
              <a:t>Play fair.</a:t>
            </a:r>
          </a:p>
          <a:p>
            <a:pPr marL="514350" indent="-514350">
              <a:buFont typeface="+mj-lt"/>
              <a:buAutoNum type="arabicPeriod"/>
            </a:pPr>
            <a:r>
              <a:rPr lang="en-US" sz="1400" dirty="0"/>
              <a:t>Don't hit people.</a:t>
            </a:r>
          </a:p>
          <a:p>
            <a:pPr marL="514350" indent="-514350">
              <a:buFont typeface="+mj-lt"/>
              <a:buAutoNum type="arabicPeriod"/>
            </a:pPr>
            <a:r>
              <a:rPr lang="en-US" sz="1400" dirty="0"/>
              <a:t>Put things back where you found them.</a:t>
            </a:r>
          </a:p>
          <a:p>
            <a:pPr marL="514350" indent="-514350">
              <a:buFont typeface="+mj-lt"/>
              <a:buAutoNum type="arabicPeriod"/>
            </a:pPr>
            <a:r>
              <a:rPr lang="en-US" sz="1400" dirty="0"/>
              <a:t>CLEAN UP YOUR OWN MESS.</a:t>
            </a:r>
          </a:p>
          <a:p>
            <a:pPr marL="514350" indent="-514350">
              <a:buFont typeface="+mj-lt"/>
              <a:buAutoNum type="arabicPeriod"/>
            </a:pPr>
            <a:r>
              <a:rPr lang="en-US" sz="1400" dirty="0"/>
              <a:t>Don't take things that aren't yours.</a:t>
            </a:r>
          </a:p>
          <a:p>
            <a:pPr marL="514350" indent="-514350">
              <a:buFont typeface="+mj-lt"/>
              <a:buAutoNum type="arabicPeriod"/>
            </a:pPr>
            <a:r>
              <a:rPr lang="en-US" sz="1400" dirty="0"/>
              <a:t>Say you're SORRY when you HURT somebody.</a:t>
            </a:r>
          </a:p>
          <a:p>
            <a:pPr marL="514350" indent="-514350">
              <a:buFont typeface="+mj-lt"/>
              <a:buAutoNum type="arabicPeriod"/>
            </a:pPr>
            <a:r>
              <a:rPr lang="en-US" sz="1400" dirty="0"/>
              <a:t>Wash your hands before you eat.</a:t>
            </a:r>
          </a:p>
          <a:p>
            <a:pPr marL="514350" indent="-514350">
              <a:buFont typeface="+mj-lt"/>
              <a:buAutoNum type="arabicPeriod"/>
            </a:pPr>
            <a:r>
              <a:rPr lang="en-US" sz="1400" dirty="0"/>
              <a:t>Flush.</a:t>
            </a:r>
          </a:p>
          <a:p>
            <a:pPr marL="514350" indent="-514350">
              <a:buFont typeface="+mj-lt"/>
              <a:buAutoNum type="arabicPeriod"/>
            </a:pPr>
            <a:r>
              <a:rPr lang="en-US" sz="1400" dirty="0"/>
              <a:t>Warm cookies and cold milk are good for you.</a:t>
            </a:r>
          </a:p>
          <a:p>
            <a:pPr marL="514350" indent="-514350">
              <a:buFont typeface="+mj-lt"/>
              <a:buAutoNum type="arabicPeriod"/>
            </a:pPr>
            <a:r>
              <a:rPr lang="en-US" sz="1400" dirty="0"/>
              <a:t>Live a balanced life - learn some and drink some and draw some and paint some and sing and dance and play and work everyday some.</a:t>
            </a:r>
          </a:p>
          <a:p>
            <a:pPr marL="514350" indent="-514350">
              <a:buFont typeface="+mj-lt"/>
              <a:buAutoNum type="arabicPeriod"/>
            </a:pPr>
            <a:r>
              <a:rPr lang="en-US" sz="1400" dirty="0"/>
              <a:t>Take a nap every afternoon.</a:t>
            </a:r>
          </a:p>
          <a:p>
            <a:pPr marL="514350" indent="-514350">
              <a:buFont typeface="+mj-lt"/>
              <a:buAutoNum type="arabicPeriod"/>
            </a:pPr>
            <a:r>
              <a:rPr lang="en-US" sz="1400" dirty="0"/>
              <a:t>When you go out into the world, watch out for traffic, hold hands, and stick together.</a:t>
            </a:r>
          </a:p>
          <a:p>
            <a:pPr marL="514350" indent="-514350">
              <a:buFont typeface="+mj-lt"/>
              <a:buAutoNum type="arabicPeriod"/>
            </a:pPr>
            <a:r>
              <a:rPr lang="en-US" sz="1400" dirty="0"/>
              <a:t>Be aware of wonder. Remember the little seed in the Styrofoam cup: The roots go down and the plant goes up and nobody really knows how or why, but we are all like that.</a:t>
            </a:r>
          </a:p>
          <a:p>
            <a:pPr marL="514350" indent="-514350">
              <a:buFont typeface="+mj-lt"/>
              <a:buAutoNum type="arabicPeriod"/>
            </a:pPr>
            <a:r>
              <a:rPr lang="en-US" sz="1400" dirty="0"/>
              <a:t>Goldfish and hamster and white mice and even the little seed in the Styrofoam cup - they all die. So do we.</a:t>
            </a:r>
          </a:p>
          <a:p>
            <a:pPr marL="514350" indent="-514350">
              <a:buFont typeface="+mj-lt"/>
              <a:buAutoNum type="arabicPeriod"/>
            </a:pPr>
            <a:r>
              <a:rPr lang="en-US" sz="1400" dirty="0"/>
              <a:t>And then remember the Dick-and-Jane books and the first word you learned - the biggest word of all – LOOK.</a:t>
            </a:r>
          </a:p>
        </p:txBody>
      </p:sp>
    </p:spTree>
    <p:extLst>
      <p:ext uri="{BB962C8B-B14F-4D97-AF65-F5344CB8AC3E}">
        <p14:creationId xmlns:p14="http://schemas.microsoft.com/office/powerpoint/2010/main" val="11995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xit" presetSubtype="4" fill="hold" nodeType="withEffect">
                                  <p:stCondLst>
                                    <p:cond delay="0"/>
                                  </p:stCondLst>
                                  <p:childTnLst>
                                    <p:anim calcmode="lin" valueType="num">
                                      <p:cBhvr additive="base">
                                        <p:cTn id="8"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9" dur="500"/>
                                        <p:tgtEl>
                                          <p:spTgt spid="3">
                                            <p:txEl>
                                              <p:pRg st="1" end="1"/>
                                            </p:txEl>
                                          </p:spTgt>
                                        </p:tgtEl>
                                        <p:attrNameLst>
                                          <p:attrName>ppt_y</p:attrName>
                                        </p:attrNameLst>
                                      </p:cBhvr>
                                      <p:tavLst>
                                        <p:tav tm="0">
                                          <p:val>
                                            <p:strVal val="ppt_y"/>
                                          </p:val>
                                        </p:tav>
                                        <p:tav tm="100000">
                                          <p:val>
                                            <p:strVal val="1+ppt_h/2"/>
                                          </p:val>
                                        </p:tav>
                                      </p:tavLst>
                                    </p:anim>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2" presetClass="exit" presetSubtype="4" fill="hold" nodeType="withEffect">
                                  <p:stCondLst>
                                    <p:cond delay="0"/>
                                  </p:stCondLst>
                                  <p:childTnLst>
                                    <p:anim calcmode="lin" valueType="num">
                                      <p:cBhvr additive="base">
                                        <p:cTn id="12"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p:tgtEl>
                                          <p:spTgt spid="3">
                                            <p:txEl>
                                              <p:pRg st="2" end="2"/>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3">
                                            <p:txEl>
                                              <p:pRg st="2" end="2"/>
                                            </p:txEl>
                                          </p:spTgt>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p:tgtEl>
                                          <p:spTgt spid="3">
                                            <p:txEl>
                                              <p:pRg st="3" end="3"/>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3">
                                            <p:txEl>
                                              <p:pRg st="3" end="3"/>
                                            </p:txEl>
                                          </p:spTgt>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p:tgtEl>
                                          <p:spTgt spid="3">
                                            <p:txEl>
                                              <p:pRg st="4" end="4"/>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3">
                                            <p:txEl>
                                              <p:pRg st="4" end="4"/>
                                            </p:txEl>
                                          </p:spTgt>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5" end="5"/>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3">
                                            <p:txEl>
                                              <p:pRg st="5" end="5"/>
                                            </p:txEl>
                                          </p:spTgt>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p:tgtEl>
                                          <p:spTgt spid="3">
                                            <p:txEl>
                                              <p:pRg st="6" end="6"/>
                                            </p:txEl>
                                          </p:spTgt>
                                        </p:tgtEl>
                                        <p:attrNameLst>
                                          <p:attrName>ppt_y</p:attrName>
                                        </p:attrNameLst>
                                      </p:cBhvr>
                                      <p:tavLst>
                                        <p:tav tm="0">
                                          <p:val>
                                            <p:strVal val="ppt_y"/>
                                          </p:val>
                                        </p:tav>
                                        <p:tav tm="100000">
                                          <p:val>
                                            <p:strVal val="1+ppt_h/2"/>
                                          </p:val>
                                        </p:tav>
                                      </p:tavLst>
                                    </p:anim>
                                    <p:set>
                                      <p:cBhvr>
                                        <p:cTn id="30" dur="1" fill="hold">
                                          <p:stCondLst>
                                            <p:cond delay="499"/>
                                          </p:stCondLst>
                                        </p:cTn>
                                        <p:tgtEl>
                                          <p:spTgt spid="3">
                                            <p:txEl>
                                              <p:pRg st="6" end="6"/>
                                            </p:txEl>
                                          </p:spTgt>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7" end="7"/>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3">
                                            <p:txEl>
                                              <p:pRg st="7" end="7"/>
                                            </p:txEl>
                                          </p:spTgt>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p:tgtEl>
                                          <p:spTgt spid="3">
                                            <p:txEl>
                                              <p:pRg st="8" end="8"/>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3">
                                            <p:txEl>
                                              <p:pRg st="8" end="8"/>
                                            </p:txEl>
                                          </p:spTgt>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1" dur="500"/>
                                        <p:tgtEl>
                                          <p:spTgt spid="3">
                                            <p:txEl>
                                              <p:pRg st="9" end="9"/>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3">
                                            <p:txEl>
                                              <p:pRg st="9" end="9"/>
                                            </p:txEl>
                                          </p:spTgt>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5" dur="500"/>
                                        <p:tgtEl>
                                          <p:spTgt spid="3">
                                            <p:txEl>
                                              <p:pRg st="10" end="10"/>
                                            </p:txEl>
                                          </p:spTgt>
                                        </p:tgtEl>
                                        <p:attrNameLst>
                                          <p:attrName>ppt_y</p:attrName>
                                        </p:attrNameLst>
                                      </p:cBhvr>
                                      <p:tavLst>
                                        <p:tav tm="0">
                                          <p:val>
                                            <p:strVal val="ppt_y"/>
                                          </p:val>
                                        </p:tav>
                                        <p:tav tm="100000">
                                          <p:val>
                                            <p:strVal val="1+ppt_h/2"/>
                                          </p:val>
                                        </p:tav>
                                      </p:tavLst>
                                    </p:anim>
                                    <p:set>
                                      <p:cBhvr>
                                        <p:cTn id="46" dur="1" fill="hold">
                                          <p:stCondLst>
                                            <p:cond delay="499"/>
                                          </p:stCondLst>
                                        </p:cTn>
                                        <p:tgtEl>
                                          <p:spTgt spid="3">
                                            <p:txEl>
                                              <p:pRg st="10" end="10"/>
                                            </p:txEl>
                                          </p:spTgt>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9" dur="500"/>
                                        <p:tgtEl>
                                          <p:spTgt spid="3">
                                            <p:txEl>
                                              <p:pRg st="11" end="11"/>
                                            </p:txEl>
                                          </p:spTgt>
                                        </p:tgtEl>
                                        <p:attrNameLst>
                                          <p:attrName>ppt_y</p:attrName>
                                        </p:attrNameLst>
                                      </p:cBhvr>
                                      <p:tavLst>
                                        <p:tav tm="0">
                                          <p:val>
                                            <p:strVal val="ppt_y"/>
                                          </p:val>
                                        </p:tav>
                                        <p:tav tm="100000">
                                          <p:val>
                                            <p:strVal val="1+ppt_h/2"/>
                                          </p:val>
                                        </p:tav>
                                      </p:tavLst>
                                    </p:anim>
                                    <p:set>
                                      <p:cBhvr>
                                        <p:cTn id="50" dur="1" fill="hold">
                                          <p:stCondLst>
                                            <p:cond delay="499"/>
                                          </p:stCondLst>
                                        </p:cTn>
                                        <p:tgtEl>
                                          <p:spTgt spid="3">
                                            <p:txEl>
                                              <p:pRg st="11" end="11"/>
                                            </p:txEl>
                                          </p:spTgt>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3" dur="500"/>
                                        <p:tgtEl>
                                          <p:spTgt spid="3">
                                            <p:txEl>
                                              <p:pRg st="12" end="12"/>
                                            </p:txEl>
                                          </p:spTgt>
                                        </p:tgtEl>
                                        <p:attrNameLst>
                                          <p:attrName>ppt_y</p:attrName>
                                        </p:attrNameLst>
                                      </p:cBhvr>
                                      <p:tavLst>
                                        <p:tav tm="0">
                                          <p:val>
                                            <p:strVal val="ppt_y"/>
                                          </p:val>
                                        </p:tav>
                                        <p:tav tm="100000">
                                          <p:val>
                                            <p:strVal val="1+ppt_h/2"/>
                                          </p:val>
                                        </p:tav>
                                      </p:tavLst>
                                    </p:anim>
                                    <p:set>
                                      <p:cBhvr>
                                        <p:cTn id="54" dur="1" fill="hold">
                                          <p:stCondLst>
                                            <p:cond delay="499"/>
                                          </p:stCondLst>
                                        </p:cTn>
                                        <p:tgtEl>
                                          <p:spTgt spid="3">
                                            <p:txEl>
                                              <p:pRg st="12" end="12"/>
                                            </p:txEl>
                                          </p:spTgt>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7" dur="500"/>
                                        <p:tgtEl>
                                          <p:spTgt spid="3">
                                            <p:txEl>
                                              <p:pRg st="13" end="13"/>
                                            </p:txEl>
                                          </p:spTgt>
                                        </p:tgtEl>
                                        <p:attrNameLst>
                                          <p:attrName>ppt_y</p:attrName>
                                        </p:attrNameLst>
                                      </p:cBhvr>
                                      <p:tavLst>
                                        <p:tav tm="0">
                                          <p:val>
                                            <p:strVal val="ppt_y"/>
                                          </p:val>
                                        </p:tav>
                                        <p:tav tm="100000">
                                          <p:val>
                                            <p:strVal val="1+ppt_h/2"/>
                                          </p:val>
                                        </p:tav>
                                      </p:tavLst>
                                    </p:anim>
                                    <p:set>
                                      <p:cBhvr>
                                        <p:cTn id="58" dur="1" fill="hold">
                                          <p:stCondLst>
                                            <p:cond delay="499"/>
                                          </p:stCondLst>
                                        </p:cTn>
                                        <p:tgtEl>
                                          <p:spTgt spid="3">
                                            <p:txEl>
                                              <p:pRg st="13" end="13"/>
                                            </p:txEl>
                                          </p:spTgt>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1" dur="500"/>
                                        <p:tgtEl>
                                          <p:spTgt spid="3">
                                            <p:txEl>
                                              <p:pRg st="14" end="14"/>
                                            </p:txEl>
                                          </p:spTgt>
                                        </p:tgtEl>
                                        <p:attrNameLst>
                                          <p:attrName>ppt_y</p:attrName>
                                        </p:attrNameLst>
                                      </p:cBhvr>
                                      <p:tavLst>
                                        <p:tav tm="0">
                                          <p:val>
                                            <p:strVal val="ppt_y"/>
                                          </p:val>
                                        </p:tav>
                                        <p:tav tm="100000">
                                          <p:val>
                                            <p:strVal val="1+ppt_h/2"/>
                                          </p:val>
                                        </p:tav>
                                      </p:tavLst>
                                    </p:anim>
                                    <p:set>
                                      <p:cBhvr>
                                        <p:cTn id="62" dur="1" fill="hold">
                                          <p:stCondLst>
                                            <p:cond delay="499"/>
                                          </p:stCondLst>
                                        </p:cTn>
                                        <p:tgtEl>
                                          <p:spTgt spid="3">
                                            <p:txEl>
                                              <p:pRg st="14" end="14"/>
                                            </p:txEl>
                                          </p:spTgt>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5" dur="500"/>
                                        <p:tgtEl>
                                          <p:spTgt spid="3">
                                            <p:txEl>
                                              <p:pRg st="15" end="15"/>
                                            </p:txEl>
                                          </p:spTgt>
                                        </p:tgtEl>
                                        <p:attrNameLst>
                                          <p:attrName>ppt_y</p:attrName>
                                        </p:attrNameLst>
                                      </p:cBhvr>
                                      <p:tavLst>
                                        <p:tav tm="0">
                                          <p:val>
                                            <p:strVal val="ppt_y"/>
                                          </p:val>
                                        </p:tav>
                                        <p:tav tm="100000">
                                          <p:val>
                                            <p:strVal val="1+ppt_h/2"/>
                                          </p:val>
                                        </p:tav>
                                      </p:tavLst>
                                    </p:anim>
                                    <p:set>
                                      <p:cBhvr>
                                        <p:cTn id="66" dur="1" fill="hold">
                                          <p:stCondLst>
                                            <p:cond delay="499"/>
                                          </p:stCondLst>
                                        </p:cTn>
                                        <p:tgtEl>
                                          <p:spTgt spid="3">
                                            <p:txEl>
                                              <p:pRg st="15" end="15"/>
                                            </p:txEl>
                                          </p:spTgt>
                                        </p:tgtEl>
                                        <p:attrNameLst>
                                          <p:attrName>style.visibility</p:attrName>
                                        </p:attrNameLst>
                                      </p:cBhvr>
                                      <p:to>
                                        <p:strVal val="hidden"/>
                                      </p:to>
                                    </p:set>
                                  </p:childTnLst>
                                </p:cTn>
                              </p:par>
                              <p:par>
                                <p:cTn id="67" presetID="4" presetClass="emph" presetSubtype="2" fill="hold" nodeType="withEffect">
                                  <p:stCondLst>
                                    <p:cond delay="0"/>
                                  </p:stCondLst>
                                  <p:childTnLst>
                                    <p:anim to="4" calcmode="lin" valueType="num">
                                      <p:cBhvr override="childStyle">
                                        <p:cTn id="68" dur="2000" fill="hold"/>
                                        <p:tgtEl>
                                          <p:spTgt spid="3">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Autonomous Futures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sz="3600" dirty="0" smtClean="0"/>
              <a:t>Personal </a:t>
            </a:r>
            <a:r>
              <a:rPr lang="en-US" sz="3600" dirty="0"/>
              <a:t>autonomous vehicle </a:t>
            </a:r>
            <a:r>
              <a:rPr lang="en-US" sz="3600" dirty="0" smtClean="0"/>
              <a:t>ownership</a:t>
            </a:r>
          </a:p>
          <a:p>
            <a:pPr lvl="1"/>
            <a:r>
              <a:rPr lang="en-US" dirty="0" smtClean="0"/>
              <a:t>Typical </a:t>
            </a:r>
            <a:r>
              <a:rPr lang="en-US" dirty="0"/>
              <a:t>driver </a:t>
            </a:r>
            <a:r>
              <a:rPr lang="en-US" dirty="0" smtClean="0"/>
              <a:t>only able </a:t>
            </a:r>
            <a:r>
              <a:rPr lang="en-US" dirty="0"/>
              <a:t>to afford one </a:t>
            </a:r>
            <a:r>
              <a:rPr lang="en-US" dirty="0" smtClean="0"/>
              <a:t>vehicle - sized </a:t>
            </a:r>
            <a:r>
              <a:rPr lang="en-US" dirty="0"/>
              <a:t>to maximize </a:t>
            </a:r>
            <a:r>
              <a:rPr lang="en-US" dirty="0" smtClean="0"/>
              <a:t>usefulness</a:t>
            </a:r>
          </a:p>
          <a:p>
            <a:pPr lvl="1"/>
            <a:r>
              <a:rPr lang="en-US" dirty="0" smtClean="0"/>
              <a:t>Zero-occupant trips</a:t>
            </a:r>
          </a:p>
          <a:p>
            <a:pPr lvl="1"/>
            <a:endParaRPr lang="en-US" dirty="0" smtClean="0"/>
          </a:p>
          <a:p>
            <a:pPr lvl="1"/>
            <a:endParaRPr lang="en-US" dirty="0" smtClean="0"/>
          </a:p>
          <a:p>
            <a:pPr marL="514350" indent="-514350">
              <a:buFont typeface="+mj-lt"/>
              <a:buAutoNum type="arabicPeriod"/>
            </a:pPr>
            <a:r>
              <a:rPr lang="en-US" sz="3600" dirty="0" smtClean="0"/>
              <a:t>Single </a:t>
            </a:r>
            <a:r>
              <a:rPr lang="en-US" sz="3600" dirty="0"/>
              <a:t>occupant </a:t>
            </a:r>
            <a:r>
              <a:rPr lang="en-US" sz="3600" dirty="0" smtClean="0"/>
              <a:t>ride-hailing</a:t>
            </a:r>
          </a:p>
          <a:p>
            <a:pPr lvl="1"/>
            <a:r>
              <a:rPr lang="en-US" dirty="0" smtClean="0"/>
              <a:t>Circling to wait for pick-ups</a:t>
            </a:r>
          </a:p>
          <a:p>
            <a:pPr lvl="1"/>
            <a:r>
              <a:rPr lang="en-US" dirty="0" err="1" smtClean="0"/>
              <a:t>Passengerless</a:t>
            </a:r>
            <a:r>
              <a:rPr lang="en-US" dirty="0" smtClean="0"/>
              <a:t> delivery trips</a:t>
            </a:r>
          </a:p>
          <a:p>
            <a:pPr lvl="1"/>
            <a:r>
              <a:rPr lang="en-US" dirty="0" smtClean="0"/>
              <a:t>Increased travel demand </a:t>
            </a:r>
          </a:p>
          <a:p>
            <a:pPr marL="457200" lvl="1" indent="0">
              <a:buNone/>
            </a:pPr>
            <a:r>
              <a:rPr lang="en-US" dirty="0"/>
              <a:t>	</a:t>
            </a:r>
            <a:r>
              <a:rPr lang="en-US" dirty="0" smtClean="0"/>
              <a:t>Dinner in Chattanooga?</a:t>
            </a:r>
          </a:p>
          <a:p>
            <a:endParaRPr lang="en-US" dirty="0" smtClean="0"/>
          </a:p>
          <a:p>
            <a:pPr marL="514350" indent="-514350">
              <a:buFont typeface="+mj-lt"/>
              <a:buAutoNum type="arabicPeriod" startAt="3"/>
            </a:pPr>
            <a:r>
              <a:rPr lang="en-US" sz="3600" dirty="0" smtClean="0"/>
              <a:t>Shared usage of mobility services</a:t>
            </a:r>
          </a:p>
          <a:p>
            <a:endParaRPr lang="en-US" dirty="0" smtClean="0"/>
          </a:p>
          <a:p>
            <a:pPr marL="0" indent="0">
              <a:buNone/>
            </a:pPr>
            <a:endParaRPr lang="en-US" dirty="0"/>
          </a:p>
        </p:txBody>
      </p:sp>
      <p:pic>
        <p:nvPicPr>
          <p:cNvPr id="1026" name="Picture 2" descr="Image result for tesla driverless vehicle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946" y="2651733"/>
            <a:ext cx="4643566" cy="268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4" presetClass="emph" presetSubtype="0" fill="hold" nodeType="clickEffect">
                                  <p:stCondLst>
                                    <p:cond delay="0"/>
                                  </p:stCondLst>
                                  <p:childTnLst>
                                    <p:animClr clrSpc="hsl" dir="cw">
                                      <p:cBhvr override="childStyle">
                                        <p:cTn id="17" dur="500" fill="hold"/>
                                        <p:tgtEl>
                                          <p:spTgt spid="3">
                                            <p:txEl>
                                              <p:pRg st="5" end="5"/>
                                            </p:txEl>
                                          </p:spTgt>
                                        </p:tgtEl>
                                        <p:attrNameLst>
                                          <p:attrName>style.color</p:attrName>
                                        </p:attrNameLst>
                                      </p:cBhvr>
                                      <p:by>
                                        <p:hsl h="0" s="-12549" l="-25098"/>
                                      </p:by>
                                    </p:animClr>
                                    <p:animClr clrSpc="hsl" dir="cw">
                                      <p:cBhvr>
                                        <p:cTn id="18" dur="500" fill="hold"/>
                                        <p:tgtEl>
                                          <p:spTgt spid="3">
                                            <p:txEl>
                                              <p:pRg st="5" end="5"/>
                                            </p:txEl>
                                          </p:spTgt>
                                        </p:tgtEl>
                                        <p:attrNameLst>
                                          <p:attrName>fillcolor</p:attrName>
                                        </p:attrNameLst>
                                      </p:cBhvr>
                                      <p:by>
                                        <p:hsl h="0" s="-12549" l="-25098"/>
                                      </p:by>
                                    </p:animClr>
                                    <p:animClr clrSpc="hsl" dir="cw">
                                      <p:cBhvr>
                                        <p:cTn id="19" dur="500" fill="hold"/>
                                        <p:tgtEl>
                                          <p:spTgt spid="3">
                                            <p:txEl>
                                              <p:pRg st="5" end="5"/>
                                            </p:txEl>
                                          </p:spTgt>
                                        </p:tgtEl>
                                        <p:attrNameLst>
                                          <p:attrName>stroke.color</p:attrName>
                                        </p:attrNameLst>
                                      </p:cBhvr>
                                      <p:by>
                                        <p:hsl h="0" s="-12549" l="-25098"/>
                                      </p:by>
                                    </p:animClr>
                                    <p:set>
                                      <p:cBhvr>
                                        <p:cTn id="20" dur="500" fill="hold"/>
                                        <p:tgtEl>
                                          <p:spTgt spid="3">
                                            <p:txEl>
                                              <p:pRg st="5" end="5"/>
                                            </p:txEl>
                                          </p:spTgt>
                                        </p:tgtEl>
                                        <p:attrNameLst>
                                          <p:attrName>fill.type</p:attrName>
                                        </p:attrNameLst>
                                      </p:cBhvr>
                                      <p:to>
                                        <p:strVal val="solid"/>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of Public Transport</a:t>
            </a:r>
            <a:endParaRPr lang="en-US" b="1" dirty="0"/>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dirty="0"/>
              <a:t>If travel is a utility, then mobility must be a </a:t>
            </a:r>
            <a:r>
              <a:rPr lang="en-US" dirty="0" smtClean="0"/>
              <a:t>service</a:t>
            </a:r>
          </a:p>
          <a:p>
            <a:pPr marL="971550" lvl="1" indent="-514350">
              <a:buFont typeface="+mj-lt"/>
              <a:buAutoNum type="arabicPeriod"/>
            </a:pPr>
            <a:endParaRPr lang="en-US" dirty="0" smtClean="0"/>
          </a:p>
          <a:p>
            <a:pPr marL="514350" lvl="0" indent="-514350">
              <a:buFont typeface="+mj-lt"/>
              <a:buAutoNum type="arabicPeriod"/>
            </a:pPr>
            <a:r>
              <a:rPr lang="en-US" dirty="0" smtClean="0"/>
              <a:t>Spatial </a:t>
            </a:r>
            <a:r>
              <a:rPr lang="en-US" dirty="0"/>
              <a:t>priority must be given to collective transportation </a:t>
            </a:r>
            <a:r>
              <a:rPr lang="en-US" dirty="0" smtClean="0"/>
              <a:t>modes </a:t>
            </a:r>
          </a:p>
          <a:p>
            <a:pPr marL="971550" lvl="1" indent="-514350">
              <a:buFont typeface="+mj-lt"/>
              <a:buAutoNum type="arabicPeriod"/>
            </a:pPr>
            <a:endParaRPr lang="en-US" dirty="0" smtClean="0"/>
          </a:p>
          <a:p>
            <a:pPr marL="514350" lvl="0" indent="-514350">
              <a:buFont typeface="+mj-lt"/>
              <a:buAutoNum type="arabicPeriod"/>
            </a:pPr>
            <a:r>
              <a:rPr lang="en-US" dirty="0" smtClean="0"/>
              <a:t>Focus </a:t>
            </a:r>
            <a:r>
              <a:rPr lang="en-US" dirty="0"/>
              <a:t>first on service, then on </a:t>
            </a:r>
            <a:r>
              <a:rPr lang="en-US" dirty="0" smtClean="0"/>
              <a:t>technology</a:t>
            </a:r>
          </a:p>
          <a:p>
            <a:pPr marL="971550" lvl="1" indent="-514350">
              <a:buFont typeface="+mj-lt"/>
              <a:buAutoNum type="arabicPeriod"/>
            </a:pPr>
            <a:endParaRPr lang="en-US" dirty="0" smtClean="0"/>
          </a:p>
          <a:p>
            <a:pPr marL="514350" lvl="0" indent="-514350">
              <a:buFont typeface="+mj-lt"/>
              <a:buAutoNum type="arabicPeriod"/>
            </a:pPr>
            <a:r>
              <a:rPr lang="en-US" dirty="0" smtClean="0"/>
              <a:t>“</a:t>
            </a:r>
            <a:r>
              <a:rPr lang="en-US" dirty="0" err="1" smtClean="0"/>
              <a:t>Scientia</a:t>
            </a:r>
            <a:r>
              <a:rPr lang="en-US" dirty="0" smtClean="0"/>
              <a:t> </a:t>
            </a:r>
            <a:r>
              <a:rPr lang="en-US" dirty="0" err="1"/>
              <a:t>potentia</a:t>
            </a:r>
            <a:r>
              <a:rPr lang="en-US" dirty="0"/>
              <a:t> </a:t>
            </a:r>
            <a:r>
              <a:rPr lang="en-US" dirty="0" err="1"/>
              <a:t>est</a:t>
            </a:r>
            <a:r>
              <a:rPr lang="en-US" dirty="0"/>
              <a:t>” - knowledge is power </a:t>
            </a:r>
            <a:endParaRPr lang="en-US" dirty="0" smtClean="0"/>
          </a:p>
        </p:txBody>
      </p:sp>
    </p:spTree>
    <p:extLst>
      <p:ext uri="{BB962C8B-B14F-4D97-AF65-F5344CB8AC3E}">
        <p14:creationId xmlns:p14="http://schemas.microsoft.com/office/powerpoint/2010/main" val="3022486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of Public Transport</a:t>
            </a:r>
            <a:endParaRPr lang="en-US" b="1" dirty="0"/>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dirty="0"/>
              <a:t>If travel is a utility, then mobility must be a </a:t>
            </a:r>
            <a:r>
              <a:rPr lang="en-US" dirty="0" smtClean="0"/>
              <a:t>service</a:t>
            </a:r>
            <a:endParaRPr lang="en-US" dirty="0"/>
          </a:p>
          <a:p>
            <a:pPr lvl="1"/>
            <a:r>
              <a:rPr lang="en-US" dirty="0" smtClean="0"/>
              <a:t>Seamless </a:t>
            </a:r>
            <a:r>
              <a:rPr lang="en-US" dirty="0"/>
              <a:t>travel with collective transportation as the backbone </a:t>
            </a:r>
            <a:endParaRPr lang="en-US" dirty="0" smtClean="0"/>
          </a:p>
          <a:p>
            <a:pPr lvl="2"/>
            <a:r>
              <a:rPr lang="en-US" dirty="0" smtClean="0"/>
              <a:t>Best </a:t>
            </a:r>
            <a:r>
              <a:rPr lang="en-US" dirty="0"/>
              <a:t>of high capacity public transportation for the bulk of travel </a:t>
            </a:r>
            <a:r>
              <a:rPr lang="en-US" dirty="0" smtClean="0"/>
              <a:t>distances</a:t>
            </a:r>
          </a:p>
          <a:p>
            <a:pPr lvl="3"/>
            <a:r>
              <a:rPr lang="en-US" dirty="0"/>
              <a:t>Travel collectively = system efficiency</a:t>
            </a:r>
          </a:p>
          <a:p>
            <a:pPr lvl="2"/>
            <a:r>
              <a:rPr lang="en-US" dirty="0" smtClean="0"/>
              <a:t>Localized </a:t>
            </a:r>
            <a:r>
              <a:rPr lang="en-US" dirty="0"/>
              <a:t>services for short trips and first-mile, last-mile </a:t>
            </a:r>
            <a:r>
              <a:rPr lang="en-US" dirty="0" smtClean="0"/>
              <a:t>connectivity</a:t>
            </a:r>
          </a:p>
          <a:p>
            <a:pPr lvl="3"/>
            <a:r>
              <a:rPr lang="en-US" dirty="0" smtClean="0"/>
              <a:t>Individual </a:t>
            </a:r>
            <a:r>
              <a:rPr lang="en-US" dirty="0"/>
              <a:t>needs </a:t>
            </a:r>
            <a:r>
              <a:rPr lang="en-US" dirty="0" smtClean="0"/>
              <a:t>for origin </a:t>
            </a:r>
            <a:r>
              <a:rPr lang="en-US" dirty="0"/>
              <a:t>to </a:t>
            </a:r>
            <a:r>
              <a:rPr lang="en-US" dirty="0" smtClean="0"/>
              <a:t>destination</a:t>
            </a:r>
          </a:p>
          <a:p>
            <a:pPr lvl="1"/>
            <a:r>
              <a:rPr lang="en-US" dirty="0" smtClean="0"/>
              <a:t>Mobility </a:t>
            </a:r>
            <a:r>
              <a:rPr lang="en-US" dirty="0"/>
              <a:t>must be transformed to be seen more like a high quality </a:t>
            </a:r>
            <a:r>
              <a:rPr lang="en-US" dirty="0" smtClean="0"/>
              <a:t>utility</a:t>
            </a:r>
          </a:p>
          <a:p>
            <a:pPr lvl="2"/>
            <a:r>
              <a:rPr lang="en-US" dirty="0" smtClean="0"/>
              <a:t>Connection </a:t>
            </a:r>
            <a:r>
              <a:rPr lang="en-US" dirty="0"/>
              <a:t>from one service to another must be efficient and </a:t>
            </a:r>
            <a:r>
              <a:rPr lang="en-US" dirty="0" smtClean="0"/>
              <a:t>pleasant</a:t>
            </a:r>
          </a:p>
          <a:p>
            <a:pPr lvl="2"/>
            <a:r>
              <a:rPr lang="en-US" dirty="0"/>
              <a:t>G</a:t>
            </a:r>
            <a:r>
              <a:rPr lang="en-US" dirty="0" smtClean="0"/>
              <a:t>ood </a:t>
            </a:r>
            <a:r>
              <a:rPr lang="en-US" dirty="0"/>
              <a:t>information and minimal </a:t>
            </a:r>
            <a:r>
              <a:rPr lang="en-US" dirty="0" smtClean="0"/>
              <a:t>delay</a:t>
            </a:r>
            <a:endParaRPr lang="en-US" sz="2000" dirty="0"/>
          </a:p>
        </p:txBody>
      </p:sp>
    </p:spTree>
    <p:extLst>
      <p:ext uri="{BB962C8B-B14F-4D97-AF65-F5344CB8AC3E}">
        <p14:creationId xmlns:p14="http://schemas.microsoft.com/office/powerpoint/2010/main" val="494290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 in US Transit Ridership</a:t>
            </a:r>
            <a:endParaRPr lang="en-US" b="1" dirty="0"/>
          </a:p>
        </p:txBody>
      </p:sp>
      <p:sp>
        <p:nvSpPr>
          <p:cNvPr id="8" name="Content Placeholder 7"/>
          <p:cNvSpPr>
            <a:spLocks noGrp="1"/>
          </p:cNvSpPr>
          <p:nvPr>
            <p:ph idx="1"/>
          </p:nvPr>
        </p:nvSpPr>
        <p:spPr/>
        <p:txBody>
          <a:bodyPr/>
          <a:lstStyle/>
          <a:p>
            <a:endParaRPr lang="en-US"/>
          </a:p>
        </p:txBody>
      </p:sp>
      <p:pic>
        <p:nvPicPr>
          <p:cNvPr id="9" name="Content Placeholder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8563"/>
            <a:ext cx="9144000" cy="5659437"/>
          </a:xfrm>
          <a:prstGeom prst="rect">
            <a:avLst/>
          </a:prstGeom>
          <a:noFill/>
          <a:ln w="9525">
            <a:noFill/>
            <a:miter lim="800000"/>
            <a:headEnd/>
            <a:tailEnd/>
          </a:ln>
        </p:spPr>
      </p:pic>
    </p:spTree>
    <p:extLst>
      <p:ext uri="{BB962C8B-B14F-4D97-AF65-F5344CB8AC3E}">
        <p14:creationId xmlns:p14="http://schemas.microsoft.com/office/powerpoint/2010/main" val="1362831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of Public Transport</a:t>
            </a:r>
            <a:endParaRPr lang="en-US" b="1" dirty="0"/>
          </a:p>
        </p:txBody>
      </p:sp>
      <p:sp>
        <p:nvSpPr>
          <p:cNvPr id="3" name="Content Placeholder 2"/>
          <p:cNvSpPr>
            <a:spLocks noGrp="1"/>
          </p:cNvSpPr>
          <p:nvPr>
            <p:ph idx="1"/>
          </p:nvPr>
        </p:nvSpPr>
        <p:spPr>
          <a:xfrm>
            <a:off x="609600" y="1600201"/>
            <a:ext cx="7333673" cy="4525963"/>
          </a:xfrm>
        </p:spPr>
        <p:txBody>
          <a:bodyPr>
            <a:normAutofit fontScale="92500" lnSpcReduction="10000"/>
          </a:bodyPr>
          <a:lstStyle/>
          <a:p>
            <a:pPr marL="514350" lvl="0" indent="-514350">
              <a:buFont typeface="+mj-lt"/>
              <a:buAutoNum type="arabicPeriod" startAt="2"/>
            </a:pPr>
            <a:r>
              <a:rPr lang="en-US" dirty="0" smtClean="0"/>
              <a:t>Spatial </a:t>
            </a:r>
            <a:r>
              <a:rPr lang="en-US" dirty="0"/>
              <a:t>priority must be given to collective transportation </a:t>
            </a:r>
            <a:r>
              <a:rPr lang="en-US" dirty="0" smtClean="0"/>
              <a:t>modes </a:t>
            </a:r>
          </a:p>
          <a:p>
            <a:pPr lvl="1"/>
            <a:r>
              <a:rPr lang="en-US" dirty="0" smtClean="0"/>
              <a:t>Transit + carpooling mixed with </a:t>
            </a:r>
            <a:r>
              <a:rPr lang="en-US" dirty="0"/>
              <a:t>general </a:t>
            </a:r>
            <a:r>
              <a:rPr lang="en-US" dirty="0" smtClean="0"/>
              <a:t>traffic = no incentive </a:t>
            </a:r>
            <a:r>
              <a:rPr lang="en-US" dirty="0"/>
              <a:t>to </a:t>
            </a:r>
            <a:r>
              <a:rPr lang="en-US" dirty="0" smtClean="0"/>
              <a:t>share</a:t>
            </a:r>
          </a:p>
          <a:p>
            <a:pPr lvl="1"/>
            <a:r>
              <a:rPr lang="en-US" dirty="0" smtClean="0"/>
              <a:t>Exclusive </a:t>
            </a:r>
            <a:r>
              <a:rPr lang="en-US" dirty="0"/>
              <a:t>right-of-way </a:t>
            </a:r>
            <a:r>
              <a:rPr lang="en-US" dirty="0" smtClean="0"/>
              <a:t>to </a:t>
            </a:r>
            <a:r>
              <a:rPr lang="en-US" dirty="0"/>
              <a:t>collective transportation </a:t>
            </a:r>
            <a:r>
              <a:rPr lang="en-US" dirty="0" smtClean="0"/>
              <a:t>modes</a:t>
            </a:r>
          </a:p>
          <a:p>
            <a:pPr lvl="2"/>
            <a:r>
              <a:rPr lang="en-US" dirty="0" smtClean="0"/>
              <a:t>HOV </a:t>
            </a:r>
            <a:r>
              <a:rPr lang="en-US" dirty="0"/>
              <a:t>lanes, transit lanes, </a:t>
            </a:r>
            <a:r>
              <a:rPr lang="en-US" dirty="0" smtClean="0"/>
              <a:t>BRT must </a:t>
            </a:r>
            <a:r>
              <a:rPr lang="en-US" dirty="0"/>
              <a:t>become the </a:t>
            </a:r>
            <a:r>
              <a:rPr lang="en-US" dirty="0" smtClean="0"/>
              <a:t>norm</a:t>
            </a:r>
          </a:p>
          <a:p>
            <a:pPr lvl="2"/>
            <a:r>
              <a:rPr lang="en-US" dirty="0" smtClean="0"/>
              <a:t>Heavy rail versus bus has never been about steel vs rubber wheels</a:t>
            </a:r>
            <a:r>
              <a:rPr lang="en-US" dirty="0"/>
              <a:t> </a:t>
            </a:r>
            <a:endParaRPr lang="en-US" sz="2000" dirty="0"/>
          </a:p>
          <a:p>
            <a:pPr lvl="1"/>
            <a:r>
              <a:rPr lang="en-US" dirty="0" smtClean="0"/>
              <a:t>Spatial </a:t>
            </a:r>
            <a:r>
              <a:rPr lang="en-US" dirty="0"/>
              <a:t>allocation for collective modes </a:t>
            </a:r>
            <a:r>
              <a:rPr lang="en-US" dirty="0" smtClean="0"/>
              <a:t>much </a:t>
            </a:r>
            <a:r>
              <a:rPr lang="en-US" dirty="0"/>
              <a:t>more </a:t>
            </a:r>
            <a:r>
              <a:rPr lang="en-US" dirty="0" smtClean="0"/>
              <a:t>important with driverless vehicles</a:t>
            </a:r>
          </a:p>
        </p:txBody>
      </p:sp>
      <p:pic>
        <p:nvPicPr>
          <p:cNvPr id="4" name="Picture 3" descr="98-Ottawa-1"/>
          <p:cNvPicPr>
            <a:picLocks noChangeAspect="1" noChangeArrowheads="1"/>
          </p:cNvPicPr>
          <p:nvPr/>
        </p:nvPicPr>
        <p:blipFill>
          <a:blip r:embed="rId2" cstate="print"/>
          <a:srcRect/>
          <a:stretch>
            <a:fillRect/>
          </a:stretch>
        </p:blipFill>
        <p:spPr bwMode="auto">
          <a:xfrm>
            <a:off x="8019473" y="1494449"/>
            <a:ext cx="3810288" cy="2525824"/>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8446082" y="3842327"/>
            <a:ext cx="3405426" cy="2262401"/>
          </a:xfrm>
          <a:prstGeom prst="rect">
            <a:avLst/>
          </a:prstGeom>
          <a:noFill/>
          <a:ln w="9525">
            <a:noFill/>
            <a:miter lim="800000"/>
            <a:headEnd/>
            <a:tailEnd/>
          </a:ln>
        </p:spPr>
      </p:pic>
    </p:spTree>
    <p:extLst>
      <p:ext uri="{BB962C8B-B14F-4D97-AF65-F5344CB8AC3E}">
        <p14:creationId xmlns:p14="http://schemas.microsoft.com/office/powerpoint/2010/main" val="801560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of Public Transport</a:t>
            </a:r>
            <a:endParaRPr lang="en-US" b="1" dirty="0"/>
          </a:p>
        </p:txBody>
      </p:sp>
      <p:sp>
        <p:nvSpPr>
          <p:cNvPr id="3" name="Content Placeholder 2"/>
          <p:cNvSpPr>
            <a:spLocks noGrp="1"/>
          </p:cNvSpPr>
          <p:nvPr>
            <p:ph idx="1"/>
          </p:nvPr>
        </p:nvSpPr>
        <p:spPr>
          <a:xfrm>
            <a:off x="609600" y="1600201"/>
            <a:ext cx="6324600" cy="4525963"/>
          </a:xfrm>
        </p:spPr>
        <p:txBody>
          <a:bodyPr>
            <a:normAutofit/>
          </a:bodyPr>
          <a:lstStyle/>
          <a:p>
            <a:pPr marL="514350" lvl="0" indent="-514350">
              <a:buFont typeface="+mj-lt"/>
              <a:buAutoNum type="arabicPeriod" startAt="3"/>
            </a:pPr>
            <a:r>
              <a:rPr lang="en-US" dirty="0" smtClean="0"/>
              <a:t>Focus </a:t>
            </a:r>
            <a:r>
              <a:rPr lang="en-US" dirty="0"/>
              <a:t>first on service, then on </a:t>
            </a:r>
            <a:r>
              <a:rPr lang="en-US" dirty="0" smtClean="0"/>
              <a:t>technology</a:t>
            </a:r>
          </a:p>
          <a:p>
            <a:pPr lvl="1"/>
            <a:r>
              <a:rPr lang="en-US" dirty="0" smtClean="0"/>
              <a:t>Streetcar</a:t>
            </a:r>
            <a:r>
              <a:rPr lang="en-US" dirty="0"/>
              <a:t>? Gondola? Hyperloop? </a:t>
            </a:r>
            <a:r>
              <a:rPr lang="en-US" dirty="0" smtClean="0"/>
              <a:t>Don’t </a:t>
            </a:r>
            <a:r>
              <a:rPr lang="en-US" dirty="0"/>
              <a:t>chase technology </a:t>
            </a:r>
            <a:endParaRPr lang="en-US" dirty="0" smtClean="0"/>
          </a:p>
          <a:p>
            <a:pPr lvl="1"/>
            <a:r>
              <a:rPr lang="en-US" dirty="0" smtClean="0"/>
              <a:t>First create </a:t>
            </a:r>
            <a:r>
              <a:rPr lang="en-US" dirty="0"/>
              <a:t>a connected, accessible transit network </a:t>
            </a:r>
            <a:endParaRPr lang="en-US" dirty="0" smtClean="0"/>
          </a:p>
          <a:p>
            <a:pPr lvl="1"/>
            <a:r>
              <a:rPr lang="en-US" dirty="0" smtClean="0"/>
              <a:t>Link </a:t>
            </a:r>
            <a:r>
              <a:rPr lang="en-US" dirty="0"/>
              <a:t>major nodes with </a:t>
            </a:r>
            <a:r>
              <a:rPr lang="en-US" dirty="0" smtClean="0"/>
              <a:t>frequent service</a:t>
            </a:r>
          </a:p>
          <a:p>
            <a:pPr lvl="1"/>
            <a:r>
              <a:rPr lang="en-US" dirty="0" smtClean="0"/>
              <a:t>Minimize number of modal transfers</a:t>
            </a:r>
          </a:p>
        </p:txBody>
      </p:sp>
      <p:pic>
        <p:nvPicPr>
          <p:cNvPr id="1026" name="Picture 2" descr="Why a gondola in L.A. â even to Dodger Stadium â probably won't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967" y="1417638"/>
            <a:ext cx="4551375" cy="2620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estmanGoode has been helping to develop pod design concepts for Hyperloop Transportation Technolog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325" y="3563938"/>
            <a:ext cx="344805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of Public Transport</a:t>
            </a:r>
            <a:endParaRPr lang="en-US" b="1" dirty="0"/>
          </a:p>
        </p:txBody>
      </p:sp>
      <p:sp>
        <p:nvSpPr>
          <p:cNvPr id="3" name="Content Placeholder 2"/>
          <p:cNvSpPr>
            <a:spLocks noGrp="1"/>
          </p:cNvSpPr>
          <p:nvPr>
            <p:ph idx="1"/>
          </p:nvPr>
        </p:nvSpPr>
        <p:spPr>
          <a:xfrm>
            <a:off x="609600" y="1600201"/>
            <a:ext cx="8562109" cy="4525963"/>
          </a:xfrm>
        </p:spPr>
        <p:txBody>
          <a:bodyPr>
            <a:normAutofit/>
          </a:bodyPr>
          <a:lstStyle/>
          <a:p>
            <a:pPr marL="514350" lvl="0" indent="-514350">
              <a:buFont typeface="+mj-lt"/>
              <a:buAutoNum type="arabicPeriod" startAt="4"/>
            </a:pPr>
            <a:r>
              <a:rPr lang="en-US" dirty="0" smtClean="0"/>
              <a:t>“</a:t>
            </a:r>
            <a:r>
              <a:rPr lang="en-US" dirty="0" err="1" smtClean="0"/>
              <a:t>Scientia</a:t>
            </a:r>
            <a:r>
              <a:rPr lang="en-US" dirty="0" smtClean="0"/>
              <a:t> </a:t>
            </a:r>
            <a:r>
              <a:rPr lang="en-US" dirty="0" err="1"/>
              <a:t>potentia</a:t>
            </a:r>
            <a:r>
              <a:rPr lang="en-US" dirty="0"/>
              <a:t> </a:t>
            </a:r>
            <a:r>
              <a:rPr lang="en-US" dirty="0" err="1"/>
              <a:t>est</a:t>
            </a:r>
            <a:r>
              <a:rPr lang="en-US" dirty="0"/>
              <a:t>” - knowledge is power </a:t>
            </a:r>
            <a:endParaRPr lang="en-US" dirty="0" smtClean="0"/>
          </a:p>
          <a:p>
            <a:pPr lvl="1"/>
            <a:r>
              <a:rPr lang="en-US" dirty="0"/>
              <a:t>Use of technology and data to improve transit services has been far too slow for transit to compete</a:t>
            </a:r>
            <a:endParaRPr lang="en-US" sz="2400" dirty="0"/>
          </a:p>
          <a:p>
            <a:pPr lvl="1"/>
            <a:r>
              <a:rPr lang="en-US" dirty="0" smtClean="0"/>
              <a:t>Information </a:t>
            </a:r>
            <a:r>
              <a:rPr lang="en-US" dirty="0"/>
              <a:t>intense </a:t>
            </a:r>
            <a:r>
              <a:rPr lang="en-US" dirty="0" smtClean="0"/>
              <a:t>society</a:t>
            </a:r>
          </a:p>
          <a:p>
            <a:pPr lvl="2"/>
            <a:r>
              <a:rPr lang="en-US" dirty="0" smtClean="0"/>
              <a:t>Inform customers </a:t>
            </a:r>
            <a:r>
              <a:rPr lang="en-US" dirty="0"/>
              <a:t>in </a:t>
            </a:r>
            <a:r>
              <a:rPr lang="en-US" dirty="0" smtClean="0"/>
              <a:t>real-time</a:t>
            </a:r>
          </a:p>
          <a:p>
            <a:pPr lvl="2"/>
            <a:r>
              <a:rPr lang="en-US" dirty="0" smtClean="0"/>
              <a:t>Open data kept updated </a:t>
            </a:r>
          </a:p>
          <a:p>
            <a:pPr lvl="2"/>
            <a:r>
              <a:rPr lang="en-US" dirty="0" smtClean="0"/>
              <a:t>Service </a:t>
            </a:r>
            <a:r>
              <a:rPr lang="en-US" dirty="0"/>
              <a:t>disruption </a:t>
            </a:r>
            <a:r>
              <a:rPr lang="en-US" dirty="0" smtClean="0"/>
              <a:t>alerts</a:t>
            </a:r>
          </a:p>
          <a:p>
            <a:pPr lvl="2"/>
            <a:r>
              <a:rPr lang="en-US" dirty="0" smtClean="0"/>
              <a:t>Customer </a:t>
            </a:r>
            <a:r>
              <a:rPr lang="en-US" dirty="0"/>
              <a:t>feedback </a:t>
            </a:r>
            <a:r>
              <a:rPr lang="en-US" dirty="0" smtClean="0"/>
              <a:t>mechanisms</a:t>
            </a:r>
          </a:p>
        </p:txBody>
      </p:sp>
      <p:pic>
        <p:nvPicPr>
          <p:cNvPr id="4" name="Shape 488" descr="C:\Users\Sean\Dropbox\OneBusAway Releases\v2.0.8 - Device Art.png"/>
          <p:cNvPicPr preferRelativeResize="0"/>
          <p:nvPr/>
        </p:nvPicPr>
        <p:blipFill rotWithShape="1">
          <a:blip r:embed="rId2">
            <a:alphaModFix/>
          </a:blip>
          <a:srcRect/>
          <a:stretch/>
        </p:blipFill>
        <p:spPr>
          <a:xfrm>
            <a:off x="8950033" y="914400"/>
            <a:ext cx="2965022" cy="5394327"/>
          </a:xfrm>
          <a:prstGeom prst="rect">
            <a:avLst/>
          </a:prstGeom>
          <a:noFill/>
          <a:ln>
            <a:noFill/>
          </a:ln>
        </p:spPr>
      </p:pic>
    </p:spTree>
    <p:extLst>
      <p:ext uri="{BB962C8B-B14F-4D97-AF65-F5344CB8AC3E}">
        <p14:creationId xmlns:p14="http://schemas.microsoft.com/office/powerpoint/2010/main" val="735025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8401235" cy="1143000"/>
          </a:xfrm>
        </p:spPr>
        <p:txBody>
          <a:bodyPr>
            <a:normAutofit/>
          </a:bodyPr>
          <a:lstStyle/>
          <a:p>
            <a:r>
              <a:rPr lang="en-US" b="1" dirty="0" smtClean="0"/>
              <a:t>Future of Public Transport</a:t>
            </a:r>
            <a:endParaRPr lang="en-US" b="1" dirty="0"/>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dirty="0" smtClean="0"/>
              <a:t>Transit as backbone of </a:t>
            </a:r>
            <a:r>
              <a:rPr lang="en-US" dirty="0" smtClean="0"/>
              <a:t>mobility</a:t>
            </a:r>
            <a:endParaRPr lang="en-US" dirty="0" smtClean="0"/>
          </a:p>
          <a:p>
            <a:pPr marL="971550" lvl="1" indent="-514350">
              <a:buFont typeface="+mj-lt"/>
              <a:buAutoNum type="arabicPeriod"/>
            </a:pPr>
            <a:endParaRPr lang="en-US" dirty="0" smtClean="0"/>
          </a:p>
          <a:p>
            <a:pPr marL="514350" lvl="0" indent="-514350">
              <a:buFont typeface="+mj-lt"/>
              <a:buAutoNum type="arabicPeriod"/>
            </a:pPr>
            <a:r>
              <a:rPr lang="en-US" dirty="0" smtClean="0"/>
              <a:t>Spatial </a:t>
            </a:r>
            <a:r>
              <a:rPr lang="en-US" dirty="0"/>
              <a:t>priority </a:t>
            </a:r>
            <a:r>
              <a:rPr lang="en-US" dirty="0" smtClean="0"/>
              <a:t>to transit mode </a:t>
            </a:r>
          </a:p>
          <a:p>
            <a:pPr marL="971550" lvl="1" indent="-514350">
              <a:buFont typeface="+mj-lt"/>
              <a:buAutoNum type="arabicPeriod"/>
            </a:pPr>
            <a:endParaRPr lang="en-US" dirty="0" smtClean="0"/>
          </a:p>
          <a:p>
            <a:pPr marL="514350" lvl="0" indent="-514350">
              <a:buFont typeface="+mj-lt"/>
              <a:buAutoNum type="arabicPeriod"/>
            </a:pPr>
            <a:r>
              <a:rPr lang="en-US" dirty="0" smtClean="0"/>
              <a:t>Well-connected accessible </a:t>
            </a:r>
            <a:r>
              <a:rPr lang="en-US" dirty="0" smtClean="0"/>
              <a:t>network</a:t>
            </a:r>
            <a:endParaRPr lang="en-US" dirty="0" smtClean="0"/>
          </a:p>
          <a:p>
            <a:pPr marL="971550" lvl="1" indent="-514350">
              <a:buFont typeface="+mj-lt"/>
              <a:buAutoNum type="arabicPeriod"/>
            </a:pPr>
            <a:endParaRPr lang="en-US" dirty="0" smtClean="0"/>
          </a:p>
          <a:p>
            <a:pPr marL="514350" lvl="0" indent="-514350">
              <a:buFont typeface="+mj-lt"/>
              <a:buAutoNum type="arabicPeriod"/>
            </a:pPr>
            <a:r>
              <a:rPr lang="en-US" dirty="0" smtClean="0"/>
              <a:t>Up-to-date real-time personalized information</a:t>
            </a:r>
          </a:p>
        </p:txBody>
      </p:sp>
    </p:spTree>
    <p:extLst>
      <p:ext uri="{BB962C8B-B14F-4D97-AF65-F5344CB8AC3E}">
        <p14:creationId xmlns:p14="http://schemas.microsoft.com/office/powerpoint/2010/main" val="32878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t>
            </a:r>
            <a:r>
              <a:rPr lang="en-US" b="1" dirty="0" err="1" smtClean="0"/>
              <a:t>OneBusAway</a:t>
            </a:r>
            <a:r>
              <a:rPr lang="en-US" b="1" dirty="0" smtClean="0"/>
              <a:t>?</a:t>
            </a:r>
            <a:endParaRPr lang="en-US" b="1" dirty="0"/>
          </a:p>
        </p:txBody>
      </p:sp>
      <p:sp>
        <p:nvSpPr>
          <p:cNvPr id="3" name="Content Placeholder 2"/>
          <p:cNvSpPr>
            <a:spLocks noGrp="1"/>
          </p:cNvSpPr>
          <p:nvPr>
            <p:ph idx="1"/>
          </p:nvPr>
        </p:nvSpPr>
        <p:spPr>
          <a:xfrm>
            <a:off x="609600" y="1600201"/>
            <a:ext cx="8562109" cy="4525963"/>
          </a:xfrm>
        </p:spPr>
        <p:txBody>
          <a:bodyPr>
            <a:normAutofit/>
          </a:bodyPr>
          <a:lstStyle/>
          <a:p>
            <a:pPr>
              <a:spcBef>
                <a:spcPts val="0"/>
              </a:spcBef>
              <a:buClr>
                <a:schemeClr val="dk1"/>
              </a:buClr>
              <a:buSzPct val="100000"/>
            </a:pPr>
            <a:r>
              <a:rPr lang="en-US" sz="2400" b="1" dirty="0">
                <a:solidFill>
                  <a:schemeClr val="dk1"/>
                </a:solidFill>
                <a:latin typeface="Verdana"/>
                <a:ea typeface="Verdana"/>
                <a:cs typeface="Verdana"/>
                <a:sym typeface="Verdana"/>
              </a:rPr>
              <a:t>What? </a:t>
            </a:r>
            <a:r>
              <a:rPr lang="en-US" sz="2400" dirty="0">
                <a:solidFill>
                  <a:schemeClr val="dk1"/>
                </a:solidFill>
                <a:latin typeface="Verdana"/>
                <a:ea typeface="Verdana"/>
                <a:cs typeface="Verdana"/>
                <a:sym typeface="Verdana"/>
              </a:rPr>
              <a:t>Suite of tools that provides real-time bus/train tracking information</a:t>
            </a:r>
          </a:p>
          <a:p>
            <a:pPr lvl="1">
              <a:spcBef>
                <a:spcPts val="400"/>
              </a:spcBef>
              <a:buClr>
                <a:schemeClr val="dk1"/>
              </a:buClr>
              <a:buSzPct val="100000"/>
            </a:pPr>
            <a:r>
              <a:rPr lang="en-US" sz="2000" dirty="0">
                <a:solidFill>
                  <a:schemeClr val="dk1"/>
                </a:solidFill>
                <a:latin typeface="Verdana"/>
                <a:ea typeface="Verdana"/>
                <a:cs typeface="Verdana"/>
                <a:sym typeface="Verdana"/>
              </a:rPr>
              <a:t>Open source software</a:t>
            </a:r>
          </a:p>
          <a:p>
            <a:pPr lvl="1">
              <a:spcBef>
                <a:spcPts val="400"/>
              </a:spcBef>
              <a:buClr>
                <a:schemeClr val="dk1"/>
              </a:buClr>
              <a:buSzPct val="100000"/>
            </a:pPr>
            <a:r>
              <a:rPr lang="en-US" sz="2000" dirty="0">
                <a:solidFill>
                  <a:schemeClr val="dk1"/>
                </a:solidFill>
                <a:latin typeface="Verdana"/>
                <a:ea typeface="Verdana"/>
                <a:cs typeface="Verdana"/>
                <a:sym typeface="Verdana"/>
              </a:rPr>
              <a:t>API for developers</a:t>
            </a:r>
          </a:p>
          <a:p>
            <a:pPr lvl="1">
              <a:spcBef>
                <a:spcPts val="400"/>
              </a:spcBef>
              <a:buClr>
                <a:schemeClr val="dk1"/>
              </a:buClr>
              <a:buSzPct val="100000"/>
            </a:pPr>
            <a:r>
              <a:rPr lang="en-US" sz="2000" dirty="0">
                <a:solidFill>
                  <a:schemeClr val="dk1"/>
                </a:solidFill>
                <a:latin typeface="Verdana"/>
                <a:ea typeface="Verdana"/>
                <a:cs typeface="Verdana"/>
                <a:sym typeface="Verdana"/>
              </a:rPr>
              <a:t>Free to riders</a:t>
            </a:r>
          </a:p>
          <a:p>
            <a:pPr>
              <a:spcBef>
                <a:spcPts val="480"/>
              </a:spcBef>
              <a:buClr>
                <a:schemeClr val="dk1"/>
              </a:buClr>
              <a:buSzPct val="100000"/>
              <a:buNone/>
            </a:pPr>
            <a:endParaRPr lang="en-US" sz="2400" dirty="0">
              <a:solidFill>
                <a:schemeClr val="dk1"/>
              </a:solidFill>
              <a:latin typeface="Verdana"/>
              <a:ea typeface="Verdana"/>
              <a:cs typeface="Verdana"/>
              <a:sym typeface="Verdana"/>
            </a:endParaRPr>
          </a:p>
          <a:p>
            <a:pPr>
              <a:spcBef>
                <a:spcPts val="480"/>
              </a:spcBef>
              <a:buClr>
                <a:schemeClr val="dk1"/>
              </a:buClr>
              <a:buSzPct val="100000"/>
            </a:pPr>
            <a:r>
              <a:rPr lang="en-US" sz="2400" b="1" dirty="0">
                <a:solidFill>
                  <a:schemeClr val="dk1"/>
                </a:solidFill>
                <a:latin typeface="Verdana"/>
                <a:ea typeface="Verdana"/>
                <a:cs typeface="Verdana"/>
                <a:sym typeface="Verdana"/>
              </a:rPr>
              <a:t>Why? </a:t>
            </a:r>
            <a:r>
              <a:rPr lang="en-US" sz="2400" dirty="0">
                <a:solidFill>
                  <a:schemeClr val="dk1"/>
                </a:solidFill>
                <a:latin typeface="Verdana"/>
                <a:ea typeface="Verdana"/>
                <a:cs typeface="Verdana"/>
                <a:sym typeface="Verdana"/>
              </a:rPr>
              <a:t>Make riding public transit easier by providing good information in usable formats</a:t>
            </a:r>
          </a:p>
          <a:p>
            <a:pPr lvl="1">
              <a:spcBef>
                <a:spcPts val="400"/>
              </a:spcBef>
              <a:buClr>
                <a:schemeClr val="dk1"/>
              </a:buClr>
              <a:buSzPct val="100000"/>
            </a:pPr>
            <a:r>
              <a:rPr lang="en-US" sz="2000" dirty="0">
                <a:solidFill>
                  <a:schemeClr val="dk1"/>
                </a:solidFill>
                <a:latin typeface="Verdana"/>
                <a:ea typeface="Verdana"/>
                <a:cs typeface="Verdana"/>
                <a:sym typeface="Verdana"/>
              </a:rPr>
              <a:t>Research to evaluate the impacts</a:t>
            </a:r>
          </a:p>
          <a:p>
            <a:pPr marL="0" lvl="0" indent="0">
              <a:buNone/>
            </a:pPr>
            <a:endParaRPr lang="en-US" dirty="0" smtClean="0"/>
          </a:p>
        </p:txBody>
      </p:sp>
      <p:pic>
        <p:nvPicPr>
          <p:cNvPr id="4" name="Shape 488" descr="C:\Users\Sean\Dropbox\OneBusAway Releases\v2.0.8 - Device Art.png"/>
          <p:cNvPicPr preferRelativeResize="0"/>
          <p:nvPr/>
        </p:nvPicPr>
        <p:blipFill rotWithShape="1">
          <a:blip r:embed="rId2">
            <a:alphaModFix/>
          </a:blip>
          <a:srcRect/>
          <a:stretch/>
        </p:blipFill>
        <p:spPr>
          <a:xfrm>
            <a:off x="8950033" y="914400"/>
            <a:ext cx="2965022" cy="5394327"/>
          </a:xfrm>
          <a:prstGeom prst="rect">
            <a:avLst/>
          </a:prstGeom>
          <a:noFill/>
          <a:ln>
            <a:noFill/>
          </a:ln>
        </p:spPr>
      </p:pic>
    </p:spTree>
    <p:extLst>
      <p:ext uri="{BB962C8B-B14F-4D97-AF65-F5344CB8AC3E}">
        <p14:creationId xmlns:p14="http://schemas.microsoft.com/office/powerpoint/2010/main" val="2158081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7469584" cy="44958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https://encrypted-tbn3.gstatic.com/images?q=tbn:ANd9GcT8rtB_wUcZS1VgbEXzlk6vzMrBoRK2OD-WH9prETQUwsA1pDK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10"/>
          <p:cNvGrpSpPr/>
          <p:nvPr/>
        </p:nvGrpSpPr>
        <p:grpSpPr>
          <a:xfrm>
            <a:off x="1752600" y="1122403"/>
            <a:ext cx="4724400" cy="792897"/>
            <a:chOff x="914400" y="1178004"/>
            <a:chExt cx="4724400" cy="792897"/>
          </a:xfrm>
        </p:grpSpPr>
        <p:sp>
          <p:nvSpPr>
            <p:cNvPr id="9" name="Oval 8"/>
            <p:cNvSpPr/>
            <p:nvPr/>
          </p:nvSpPr>
          <p:spPr>
            <a:xfrm>
              <a:off x="1219200" y="1828800"/>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914400" y="1178004"/>
              <a:ext cx="4724400" cy="553998"/>
            </a:xfrm>
            <a:prstGeom prst="rect">
              <a:avLst/>
            </a:prstGeom>
            <a:noFill/>
          </p:spPr>
          <p:txBody>
            <a:bodyPr wrap="square" rtlCol="0">
              <a:spAutoFit/>
            </a:bodyPr>
            <a:lstStyle/>
            <a:p>
              <a:r>
                <a:rPr lang="en-US" sz="1500" b="1" dirty="0"/>
                <a:t>Seattle, WA: </a:t>
              </a:r>
            </a:p>
            <a:p>
              <a:r>
                <a:rPr lang="en-US" sz="1500" dirty="0"/>
                <a:t>Original deployment 2008</a:t>
              </a:r>
              <a:endParaRPr lang="en-US" sz="1500" dirty="0"/>
            </a:p>
          </p:txBody>
        </p:sp>
      </p:grpSp>
      <p:grpSp>
        <p:nvGrpSpPr>
          <p:cNvPr id="5" name="Group 19"/>
          <p:cNvGrpSpPr/>
          <p:nvPr/>
        </p:nvGrpSpPr>
        <p:grpSpPr>
          <a:xfrm>
            <a:off x="8282996" y="2727091"/>
            <a:ext cx="2308805" cy="784830"/>
            <a:chOff x="6705600" y="2634987"/>
            <a:chExt cx="2308805" cy="784830"/>
          </a:xfrm>
        </p:grpSpPr>
        <p:sp>
          <p:nvSpPr>
            <p:cNvPr id="13" name="TextBox 12"/>
            <p:cNvSpPr txBox="1"/>
            <p:nvPr/>
          </p:nvSpPr>
          <p:spPr>
            <a:xfrm>
              <a:off x="6804605" y="2634987"/>
              <a:ext cx="2209800" cy="784830"/>
            </a:xfrm>
            <a:prstGeom prst="rect">
              <a:avLst/>
            </a:prstGeom>
            <a:solidFill>
              <a:schemeClr val="bg1">
                <a:alpha val="70000"/>
              </a:schemeClr>
            </a:solidFill>
          </p:spPr>
          <p:txBody>
            <a:bodyPr wrap="square" rtlCol="0">
              <a:spAutoFit/>
            </a:bodyPr>
            <a:lstStyle/>
            <a:p>
              <a:pPr marL="0" lvl="1"/>
              <a:r>
                <a:rPr lang="en-US" sz="1500" b="1" dirty="0"/>
                <a:t>New York, NY: </a:t>
              </a:r>
              <a:endParaRPr lang="en-US" sz="1500" b="1" dirty="0"/>
            </a:p>
            <a:p>
              <a:pPr marL="0" lvl="1"/>
              <a:r>
                <a:rPr lang="en-US" sz="1500" dirty="0"/>
                <a:t>Adapted </a:t>
              </a:r>
              <a:r>
                <a:rPr lang="en-US" sz="1500" dirty="0"/>
                <a:t>for the MTA </a:t>
              </a:r>
              <a:endParaRPr lang="en-US" sz="1500" dirty="0"/>
            </a:p>
            <a:p>
              <a:pPr marL="0" lvl="1"/>
              <a:r>
                <a:rPr lang="en-US" sz="1500" dirty="0"/>
                <a:t>(</a:t>
              </a:r>
              <a:r>
                <a:rPr lang="en-US" sz="1500" dirty="0"/>
                <a:t>Bus Time</a:t>
              </a:r>
              <a:r>
                <a:rPr lang="en-US" sz="1500" dirty="0"/>
                <a:t>)</a:t>
              </a:r>
              <a:endParaRPr lang="en-US" sz="1500" dirty="0"/>
            </a:p>
          </p:txBody>
        </p:sp>
        <p:sp>
          <p:nvSpPr>
            <p:cNvPr id="12" name="Oval 11"/>
            <p:cNvSpPr/>
            <p:nvPr/>
          </p:nvSpPr>
          <p:spPr>
            <a:xfrm>
              <a:off x="6705600" y="2885301"/>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20"/>
          <p:cNvGrpSpPr/>
          <p:nvPr/>
        </p:nvGrpSpPr>
        <p:grpSpPr>
          <a:xfrm>
            <a:off x="7848601" y="3464188"/>
            <a:ext cx="2426881" cy="855880"/>
            <a:chOff x="6477000" y="3363099"/>
            <a:chExt cx="2426881" cy="855880"/>
          </a:xfrm>
        </p:grpSpPr>
        <p:sp>
          <p:nvSpPr>
            <p:cNvPr id="14" name="Oval 13"/>
            <p:cNvSpPr/>
            <p:nvPr/>
          </p:nvSpPr>
          <p:spPr>
            <a:xfrm>
              <a:off x="6477000" y="3363099"/>
              <a:ext cx="152400" cy="142101"/>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694081" y="3434149"/>
              <a:ext cx="2209800" cy="784830"/>
            </a:xfrm>
            <a:prstGeom prst="rect">
              <a:avLst/>
            </a:prstGeom>
            <a:noFill/>
          </p:spPr>
          <p:txBody>
            <a:bodyPr wrap="square" rtlCol="0">
              <a:spAutoFit/>
            </a:bodyPr>
            <a:lstStyle/>
            <a:p>
              <a:pPr marL="0" lvl="1"/>
              <a:r>
                <a:rPr lang="en-US" sz="1500" b="1" dirty="0"/>
                <a:t>Washington, DC: </a:t>
              </a:r>
            </a:p>
            <a:p>
              <a:pPr marL="0" lvl="1"/>
              <a:r>
                <a:rPr lang="en-US" sz="1500" dirty="0"/>
                <a:t>2016</a:t>
              </a:r>
              <a:endParaRPr lang="en-US" sz="1500" dirty="0"/>
            </a:p>
            <a:p>
              <a:pPr algn="r"/>
              <a:endParaRPr lang="en-US" sz="1500" dirty="0"/>
            </a:p>
          </p:txBody>
        </p:sp>
      </p:grpSp>
      <p:grpSp>
        <p:nvGrpSpPr>
          <p:cNvPr id="8" name="Group 21"/>
          <p:cNvGrpSpPr/>
          <p:nvPr/>
        </p:nvGrpSpPr>
        <p:grpSpPr>
          <a:xfrm>
            <a:off x="6962554" y="4168170"/>
            <a:ext cx="1952847" cy="784830"/>
            <a:chOff x="5791200" y="4391339"/>
            <a:chExt cx="1952847" cy="784830"/>
          </a:xfrm>
        </p:grpSpPr>
        <p:sp>
          <p:nvSpPr>
            <p:cNvPr id="16" name="TextBox 15"/>
            <p:cNvSpPr txBox="1"/>
            <p:nvPr/>
          </p:nvSpPr>
          <p:spPr>
            <a:xfrm>
              <a:off x="5915247" y="4391339"/>
              <a:ext cx="1828800" cy="784830"/>
            </a:xfrm>
            <a:prstGeom prst="rect">
              <a:avLst/>
            </a:prstGeom>
            <a:noFill/>
          </p:spPr>
          <p:txBody>
            <a:bodyPr wrap="square" rtlCol="0">
              <a:spAutoFit/>
            </a:bodyPr>
            <a:lstStyle/>
            <a:p>
              <a:pPr marL="0" lvl="1"/>
              <a:r>
                <a:rPr lang="en-US" sz="1500" b="1" dirty="0"/>
                <a:t>Atlanta, GA: </a:t>
              </a:r>
            </a:p>
            <a:p>
              <a:pPr marL="0" lvl="1"/>
              <a:r>
                <a:rPr lang="en-US" sz="1500" dirty="0"/>
                <a:t>2013</a:t>
              </a:r>
              <a:endParaRPr lang="en-US" sz="1500" dirty="0"/>
            </a:p>
            <a:p>
              <a:endParaRPr lang="en-US" sz="1500" dirty="0"/>
            </a:p>
          </p:txBody>
        </p:sp>
        <p:sp>
          <p:nvSpPr>
            <p:cNvPr id="18" name="Oval 17"/>
            <p:cNvSpPr/>
            <p:nvPr/>
          </p:nvSpPr>
          <p:spPr>
            <a:xfrm>
              <a:off x="5791200" y="4475380"/>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22"/>
          <p:cNvGrpSpPr/>
          <p:nvPr/>
        </p:nvGrpSpPr>
        <p:grpSpPr>
          <a:xfrm>
            <a:off x="5489164" y="5062985"/>
            <a:ext cx="1828800" cy="967241"/>
            <a:chOff x="4267200" y="5075389"/>
            <a:chExt cx="1828800" cy="967241"/>
          </a:xfrm>
        </p:grpSpPr>
        <p:sp>
          <p:nvSpPr>
            <p:cNvPr id="15" name="TextBox 14"/>
            <p:cNvSpPr txBox="1"/>
            <p:nvPr/>
          </p:nvSpPr>
          <p:spPr>
            <a:xfrm>
              <a:off x="4267200" y="5257800"/>
              <a:ext cx="1828800" cy="784830"/>
            </a:xfrm>
            <a:prstGeom prst="rect">
              <a:avLst/>
            </a:prstGeom>
            <a:noFill/>
          </p:spPr>
          <p:txBody>
            <a:bodyPr wrap="square" rtlCol="0">
              <a:spAutoFit/>
            </a:bodyPr>
            <a:lstStyle/>
            <a:p>
              <a:pPr marL="0" lvl="1" algn="r"/>
              <a:r>
                <a:rPr lang="en-US" sz="1500" b="1" dirty="0"/>
                <a:t>Tampa, FL: </a:t>
              </a:r>
            </a:p>
            <a:p>
              <a:pPr marL="0" lvl="1" algn="r"/>
              <a:r>
                <a:rPr lang="en-US" sz="1500" dirty="0"/>
                <a:t>2013</a:t>
              </a:r>
              <a:endParaRPr lang="en-US" sz="1500" dirty="0"/>
            </a:p>
            <a:p>
              <a:endParaRPr lang="en-US" sz="1500" dirty="0"/>
            </a:p>
          </p:txBody>
        </p:sp>
        <p:sp>
          <p:nvSpPr>
            <p:cNvPr id="19" name="Oval 18"/>
            <p:cNvSpPr/>
            <p:nvPr/>
          </p:nvSpPr>
          <p:spPr>
            <a:xfrm>
              <a:off x="5943600" y="5075389"/>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19"/>
          <p:cNvGrpSpPr/>
          <p:nvPr/>
        </p:nvGrpSpPr>
        <p:grpSpPr>
          <a:xfrm>
            <a:off x="7620000" y="1808203"/>
            <a:ext cx="4724400" cy="619899"/>
            <a:chOff x="6190807" y="1684330"/>
            <a:chExt cx="4724400" cy="619899"/>
          </a:xfrm>
        </p:grpSpPr>
        <p:sp>
          <p:nvSpPr>
            <p:cNvPr id="26" name="Oval 25"/>
            <p:cNvSpPr/>
            <p:nvPr/>
          </p:nvSpPr>
          <p:spPr>
            <a:xfrm>
              <a:off x="6800407" y="2162128"/>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190807" y="1684330"/>
              <a:ext cx="4724400" cy="553998"/>
            </a:xfrm>
            <a:prstGeom prst="rect">
              <a:avLst/>
            </a:prstGeom>
            <a:noFill/>
          </p:spPr>
          <p:txBody>
            <a:bodyPr wrap="square" rtlCol="0">
              <a:spAutoFit/>
            </a:bodyPr>
            <a:lstStyle/>
            <a:p>
              <a:pPr marL="0" lvl="1"/>
              <a:r>
                <a:rPr lang="en-US" sz="1500" b="1" dirty="0"/>
                <a:t>York, ON: </a:t>
              </a:r>
            </a:p>
            <a:p>
              <a:pPr marL="0" lvl="1"/>
              <a:r>
                <a:rPr lang="en-US" sz="1500" dirty="0"/>
                <a:t>2015</a:t>
              </a:r>
              <a:endParaRPr lang="en-US" sz="1500" dirty="0"/>
            </a:p>
          </p:txBody>
        </p:sp>
      </p:grpSp>
      <p:grpSp>
        <p:nvGrpSpPr>
          <p:cNvPr id="22" name="Group 22"/>
          <p:cNvGrpSpPr/>
          <p:nvPr/>
        </p:nvGrpSpPr>
        <p:grpSpPr>
          <a:xfrm>
            <a:off x="1371600" y="2413338"/>
            <a:ext cx="1828800" cy="1015663"/>
            <a:chOff x="4876800" y="5052559"/>
            <a:chExt cx="1828800" cy="1015663"/>
          </a:xfrm>
        </p:grpSpPr>
        <p:sp>
          <p:nvSpPr>
            <p:cNvPr id="23" name="TextBox 22"/>
            <p:cNvSpPr txBox="1"/>
            <p:nvPr/>
          </p:nvSpPr>
          <p:spPr>
            <a:xfrm>
              <a:off x="4876800" y="5052559"/>
              <a:ext cx="1828800" cy="1015663"/>
            </a:xfrm>
            <a:prstGeom prst="rect">
              <a:avLst/>
            </a:prstGeom>
            <a:noFill/>
          </p:spPr>
          <p:txBody>
            <a:bodyPr wrap="square" rtlCol="0">
              <a:spAutoFit/>
            </a:bodyPr>
            <a:lstStyle/>
            <a:p>
              <a:pPr marL="0" lvl="1" algn="r"/>
              <a:r>
                <a:rPr lang="en-US" sz="1500" b="1" dirty="0"/>
                <a:t>Rouge </a:t>
              </a:r>
            </a:p>
            <a:p>
              <a:pPr marL="0" lvl="1" algn="r"/>
              <a:r>
                <a:rPr lang="en-US" sz="1500" b="1" dirty="0"/>
                <a:t>Valley, OR: </a:t>
              </a:r>
            </a:p>
            <a:p>
              <a:pPr marL="0" lvl="1" algn="r"/>
              <a:r>
                <a:rPr lang="en-US" sz="1500" dirty="0"/>
                <a:t>2015</a:t>
              </a:r>
              <a:endParaRPr lang="en-US" sz="1500" dirty="0"/>
            </a:p>
            <a:p>
              <a:endParaRPr lang="en-US" sz="1500" dirty="0"/>
            </a:p>
          </p:txBody>
        </p:sp>
        <p:sp>
          <p:nvSpPr>
            <p:cNvPr id="24" name="Oval 23"/>
            <p:cNvSpPr/>
            <p:nvPr/>
          </p:nvSpPr>
          <p:spPr>
            <a:xfrm>
              <a:off x="5715000" y="5161888"/>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p:cNvSpPr txBox="1"/>
          <p:nvPr/>
        </p:nvSpPr>
        <p:spPr>
          <a:xfrm>
            <a:off x="1486786" y="3634770"/>
            <a:ext cx="2170814" cy="553998"/>
          </a:xfrm>
          <a:prstGeom prst="rect">
            <a:avLst/>
          </a:prstGeom>
          <a:solidFill>
            <a:schemeClr val="bg1">
              <a:alpha val="70000"/>
            </a:schemeClr>
          </a:solidFill>
        </p:spPr>
        <p:txBody>
          <a:bodyPr wrap="square" rtlCol="0">
            <a:spAutoFit/>
          </a:bodyPr>
          <a:lstStyle/>
          <a:p>
            <a:pPr marL="0" lvl="1" algn="r"/>
            <a:r>
              <a:rPr lang="en-US" sz="1500" b="1" dirty="0"/>
              <a:t>San Joaquin, CA: </a:t>
            </a:r>
          </a:p>
          <a:p>
            <a:pPr marL="0" lvl="1" algn="r"/>
            <a:r>
              <a:rPr lang="en-US" sz="1500" dirty="0"/>
              <a:t>Beta</a:t>
            </a:r>
            <a:endParaRPr lang="en-US" sz="1500" dirty="0"/>
          </a:p>
        </p:txBody>
      </p:sp>
      <p:sp>
        <p:nvSpPr>
          <p:cNvPr id="38" name="TextBox 37"/>
          <p:cNvSpPr txBox="1"/>
          <p:nvPr/>
        </p:nvSpPr>
        <p:spPr>
          <a:xfrm>
            <a:off x="1826908" y="4420255"/>
            <a:ext cx="2170814" cy="784830"/>
          </a:xfrm>
          <a:prstGeom prst="rect">
            <a:avLst/>
          </a:prstGeom>
          <a:solidFill>
            <a:schemeClr val="bg1">
              <a:alpha val="70000"/>
            </a:schemeClr>
          </a:solidFill>
        </p:spPr>
        <p:txBody>
          <a:bodyPr wrap="square" rtlCol="0">
            <a:spAutoFit/>
          </a:bodyPr>
          <a:lstStyle/>
          <a:p>
            <a:pPr marL="0" lvl="1" algn="r"/>
            <a:r>
              <a:rPr lang="en-US" sz="1500" b="1" dirty="0"/>
              <a:t>San Diego, CA: </a:t>
            </a:r>
          </a:p>
          <a:p>
            <a:pPr marL="0" lvl="1" algn="r"/>
            <a:r>
              <a:rPr lang="en-US" sz="1500" dirty="0"/>
              <a:t>2016</a:t>
            </a:r>
            <a:endParaRPr lang="en-US" sz="1500" dirty="0"/>
          </a:p>
          <a:p>
            <a:endParaRPr lang="en-US" sz="1500" dirty="0"/>
          </a:p>
        </p:txBody>
      </p:sp>
      <p:sp>
        <p:nvSpPr>
          <p:cNvPr id="34" name="Oval 33"/>
          <p:cNvSpPr/>
          <p:nvPr/>
        </p:nvSpPr>
        <p:spPr>
          <a:xfrm>
            <a:off x="2417132" y="3941203"/>
            <a:ext cx="152400" cy="142101"/>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895600" y="4320069"/>
            <a:ext cx="152400" cy="142101"/>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descr="finland"/>
          <p:cNvPicPr>
            <a:picLocks noChangeAspect="1" noChangeArrowheads="1"/>
          </p:cNvPicPr>
          <p:nvPr/>
        </p:nvPicPr>
        <p:blipFill>
          <a:blip r:embed="rId3"/>
          <a:srcRect/>
          <a:stretch>
            <a:fillRect/>
          </a:stretch>
        </p:blipFill>
        <p:spPr bwMode="auto">
          <a:xfrm>
            <a:off x="9529432" y="843564"/>
            <a:ext cx="762000" cy="1061437"/>
          </a:xfrm>
          <a:prstGeom prst="rect">
            <a:avLst/>
          </a:prstGeom>
          <a:noFill/>
        </p:spPr>
      </p:pic>
      <p:sp>
        <p:nvSpPr>
          <p:cNvPr id="39" name="Oval 38"/>
          <p:cNvSpPr/>
          <p:nvPr/>
        </p:nvSpPr>
        <p:spPr>
          <a:xfrm>
            <a:off x="9829800" y="1597576"/>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8458200" y="1055237"/>
            <a:ext cx="2209800" cy="553998"/>
          </a:xfrm>
          <a:prstGeom prst="rect">
            <a:avLst/>
          </a:prstGeom>
          <a:solidFill>
            <a:schemeClr val="bg1">
              <a:alpha val="70000"/>
            </a:schemeClr>
          </a:solidFill>
        </p:spPr>
        <p:txBody>
          <a:bodyPr wrap="square" rtlCol="0">
            <a:spAutoFit/>
          </a:bodyPr>
          <a:lstStyle/>
          <a:p>
            <a:pPr marL="0" lvl="1"/>
            <a:r>
              <a:rPr lang="en-US" sz="1500" b="1" dirty="0"/>
              <a:t>Lappeenranta , Finland: </a:t>
            </a:r>
          </a:p>
          <a:p>
            <a:pPr marL="0" lvl="1"/>
            <a:r>
              <a:rPr lang="en-US" sz="1500" dirty="0"/>
              <a:t>Beta</a:t>
            </a:r>
          </a:p>
        </p:txBody>
      </p:sp>
      <p:pic>
        <p:nvPicPr>
          <p:cNvPr id="42" name="Picture 41" descr="File:Poland wordmark.svg - Wikimedia Commons"/>
          <p:cNvPicPr>
            <a:picLocks noChangeAspect="1"/>
          </p:cNvPicPr>
          <p:nvPr/>
        </p:nvPicPr>
        <p:blipFill rotWithShape="1">
          <a:blip r:embed="rId4" cstate="print">
            <a:extLst>
              <a:ext uri="{28A0092B-C50C-407E-A947-70E740481C1C}">
                <a14:useLocalDpi xmlns:a14="http://schemas.microsoft.com/office/drawing/2010/main" val="0"/>
              </a:ext>
            </a:extLst>
          </a:blip>
          <a:srcRect b="19865"/>
          <a:stretch/>
        </p:blipFill>
        <p:spPr>
          <a:xfrm>
            <a:off x="9601201" y="4243473"/>
            <a:ext cx="836779" cy="789379"/>
          </a:xfrm>
          <a:prstGeom prst="rect">
            <a:avLst/>
          </a:prstGeom>
        </p:spPr>
      </p:pic>
      <p:sp>
        <p:nvSpPr>
          <p:cNvPr id="44" name="TextBox 43"/>
          <p:cNvSpPr txBox="1"/>
          <p:nvPr/>
        </p:nvSpPr>
        <p:spPr>
          <a:xfrm>
            <a:off x="8561867" y="4419600"/>
            <a:ext cx="2131249" cy="784830"/>
          </a:xfrm>
          <a:prstGeom prst="rect">
            <a:avLst/>
          </a:prstGeom>
          <a:solidFill>
            <a:schemeClr val="bg1">
              <a:alpha val="70000"/>
            </a:schemeClr>
          </a:solidFill>
        </p:spPr>
        <p:txBody>
          <a:bodyPr wrap="square" rtlCol="0">
            <a:spAutoFit/>
          </a:bodyPr>
          <a:lstStyle/>
          <a:p>
            <a:pPr marL="0" lvl="1"/>
            <a:r>
              <a:rPr lang="en-US" sz="1500" b="1" dirty="0" err="1"/>
              <a:t>Sroda</a:t>
            </a:r>
            <a:r>
              <a:rPr lang="en-US" sz="1500" b="1" dirty="0"/>
              <a:t> </a:t>
            </a:r>
            <a:r>
              <a:rPr lang="en-US" sz="1500" b="1" dirty="0" err="1"/>
              <a:t>Wielkopolska</a:t>
            </a:r>
            <a:r>
              <a:rPr lang="en-US" sz="1500" b="1" dirty="0"/>
              <a:t>, Poland: </a:t>
            </a:r>
          </a:p>
          <a:p>
            <a:pPr marL="0" lvl="1"/>
            <a:r>
              <a:rPr lang="en-US" sz="1500" dirty="0"/>
              <a:t>Launched May 2016</a:t>
            </a:r>
          </a:p>
        </p:txBody>
      </p:sp>
      <p:sp>
        <p:nvSpPr>
          <p:cNvPr id="43" name="Oval 42"/>
          <p:cNvSpPr/>
          <p:nvPr/>
        </p:nvSpPr>
        <p:spPr>
          <a:xfrm>
            <a:off x="9906000" y="4569386"/>
            <a:ext cx="152400" cy="142101"/>
          </a:xfrm>
          <a:prstGeom prst="ellipse">
            <a:avLst/>
          </a:prstGeom>
          <a:solidFill>
            <a:srgbClr val="78A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smtClean="0"/>
              <a:t>Where is </a:t>
            </a:r>
            <a:r>
              <a:rPr lang="en-US" b="1" dirty="0" err="1" smtClean="0"/>
              <a:t>OneBusAway</a:t>
            </a:r>
            <a:r>
              <a:rPr lang="en-US" b="1" dirty="0" smtClean="0"/>
              <a:t>?</a:t>
            </a:r>
            <a:endParaRPr lang="en-US" b="1" dirty="0"/>
          </a:p>
        </p:txBody>
      </p:sp>
    </p:spTree>
    <p:extLst>
      <p:ext uri="{BB962C8B-B14F-4D97-AF65-F5344CB8AC3E}">
        <p14:creationId xmlns:p14="http://schemas.microsoft.com/office/powerpoint/2010/main" val="133900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4" grpId="0" animBg="1"/>
      <p:bldP spid="32" grpId="0" animBg="1"/>
      <p:bldP spid="39" grpId="0" animBg="1"/>
      <p:bldP spid="41" grpId="0" animBg="1"/>
      <p:bldP spid="44"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3" name="Shape 483"/>
          <p:cNvSpPr txBox="1"/>
          <p:nvPr/>
        </p:nvSpPr>
        <p:spPr>
          <a:xfrm>
            <a:off x="1440117" y="5166714"/>
            <a:ext cx="2094900" cy="307800"/>
          </a:xfrm>
          <a:prstGeom prst="rect">
            <a:avLst/>
          </a:prstGeom>
          <a:noFill/>
          <a:ln>
            <a:noFill/>
          </a:ln>
        </p:spPr>
        <p:txBody>
          <a:bodyPr lIns="91425" tIns="45700" rIns="91425" bIns="45700" anchor="t" anchorCtr="0">
            <a:noAutofit/>
          </a:bodyPr>
          <a:lstStyle/>
          <a:p>
            <a:pPr algn="ctr">
              <a:buSzPct val="25000"/>
            </a:pPr>
            <a:r>
              <a:rPr lang="en-US" sz="1400" dirty="0">
                <a:solidFill>
                  <a:schemeClr val="dk1"/>
                </a:solidFill>
                <a:latin typeface="Verdana"/>
                <a:ea typeface="Verdana"/>
                <a:cs typeface="Verdana"/>
                <a:sym typeface="Verdana"/>
              </a:rPr>
              <a:t>Android</a:t>
            </a:r>
          </a:p>
        </p:txBody>
      </p:sp>
      <p:sp>
        <p:nvSpPr>
          <p:cNvPr id="484" name="Shape 484"/>
          <p:cNvSpPr txBox="1"/>
          <p:nvPr/>
        </p:nvSpPr>
        <p:spPr>
          <a:xfrm>
            <a:off x="4034753" y="5166714"/>
            <a:ext cx="2150700" cy="307800"/>
          </a:xfrm>
          <a:prstGeom prst="rect">
            <a:avLst/>
          </a:prstGeom>
          <a:noFill/>
          <a:ln>
            <a:noFill/>
          </a:ln>
        </p:spPr>
        <p:txBody>
          <a:bodyPr lIns="91425" tIns="45700" rIns="91425" bIns="45700" anchor="t" anchorCtr="0">
            <a:noAutofit/>
          </a:bodyPr>
          <a:lstStyle/>
          <a:p>
            <a:pPr algn="ctr">
              <a:buSzPct val="25000"/>
            </a:pPr>
            <a:r>
              <a:rPr lang="en-US" sz="1400" dirty="0">
                <a:solidFill>
                  <a:schemeClr val="dk1"/>
                </a:solidFill>
                <a:latin typeface="Verdana"/>
                <a:ea typeface="Verdana"/>
                <a:cs typeface="Verdana"/>
                <a:sym typeface="Verdana"/>
              </a:rPr>
              <a:t>iPhone</a:t>
            </a:r>
          </a:p>
        </p:txBody>
      </p:sp>
      <p:pic>
        <p:nvPicPr>
          <p:cNvPr id="485" name="Shape 485" descr="http://cdn.androidpolice.com/wp-content/themes/ap1/images/android1.png"/>
          <p:cNvPicPr preferRelativeResize="0"/>
          <p:nvPr/>
        </p:nvPicPr>
        <p:blipFill rotWithShape="1">
          <a:blip r:embed="rId3">
            <a:alphaModFix/>
          </a:blip>
          <a:srcRect/>
          <a:stretch/>
        </p:blipFill>
        <p:spPr>
          <a:xfrm>
            <a:off x="1526079" y="5056617"/>
            <a:ext cx="462600" cy="528000"/>
          </a:xfrm>
          <a:prstGeom prst="rect">
            <a:avLst/>
          </a:prstGeom>
          <a:noFill/>
          <a:ln>
            <a:noFill/>
          </a:ln>
        </p:spPr>
      </p:pic>
      <p:pic>
        <p:nvPicPr>
          <p:cNvPr id="486" name="Shape 486" descr="http://upload.wikimedia.org/wikipedia/commons/thumb/f/fa/Apple_logo_black.svg/100px-Apple_logo_black.svg.png"/>
          <p:cNvPicPr preferRelativeResize="0"/>
          <p:nvPr/>
        </p:nvPicPr>
        <p:blipFill rotWithShape="1">
          <a:blip r:embed="rId4">
            <a:alphaModFix/>
          </a:blip>
          <a:srcRect/>
          <a:stretch/>
        </p:blipFill>
        <p:spPr>
          <a:xfrm>
            <a:off x="4281302" y="5096421"/>
            <a:ext cx="373500" cy="448500"/>
          </a:xfrm>
          <a:prstGeom prst="rect">
            <a:avLst/>
          </a:prstGeom>
          <a:noFill/>
          <a:ln>
            <a:noFill/>
          </a:ln>
        </p:spPr>
      </p:pic>
      <p:pic>
        <p:nvPicPr>
          <p:cNvPr id="487" name="Shape 487" descr="C:\Users\barbeau\Dropbox\CUTR\OneBusAway\Screenshots\OBA-iPhone-DeviceArt.png"/>
          <p:cNvPicPr preferRelativeResize="0"/>
          <p:nvPr/>
        </p:nvPicPr>
        <p:blipFill rotWithShape="1">
          <a:blip r:embed="rId5">
            <a:alphaModFix/>
          </a:blip>
          <a:srcRect/>
          <a:stretch/>
        </p:blipFill>
        <p:spPr>
          <a:xfrm>
            <a:off x="4002198" y="1552291"/>
            <a:ext cx="1573800" cy="3319800"/>
          </a:xfrm>
          <a:prstGeom prst="rect">
            <a:avLst/>
          </a:prstGeom>
          <a:noFill/>
          <a:ln>
            <a:noFill/>
          </a:ln>
        </p:spPr>
      </p:pic>
      <p:pic>
        <p:nvPicPr>
          <p:cNvPr id="488" name="Shape 488" descr="C:\Users\Sean\Dropbox\OneBusAway Releases\v2.0.8 - Device Art.png"/>
          <p:cNvPicPr preferRelativeResize="0"/>
          <p:nvPr/>
        </p:nvPicPr>
        <p:blipFill rotWithShape="1">
          <a:blip r:embed="rId6">
            <a:alphaModFix/>
          </a:blip>
          <a:srcRect/>
          <a:stretch/>
        </p:blipFill>
        <p:spPr>
          <a:xfrm>
            <a:off x="1054545" y="1210883"/>
            <a:ext cx="2271900" cy="3894600"/>
          </a:xfrm>
          <a:prstGeom prst="rect">
            <a:avLst/>
          </a:prstGeom>
          <a:noFill/>
          <a:ln>
            <a:noFill/>
          </a:ln>
        </p:spPr>
      </p:pic>
      <p:grpSp>
        <p:nvGrpSpPr>
          <p:cNvPr id="489" name="Shape 489"/>
          <p:cNvGrpSpPr/>
          <p:nvPr/>
        </p:nvGrpSpPr>
        <p:grpSpPr>
          <a:xfrm>
            <a:off x="6553200" y="1552290"/>
            <a:ext cx="1669800" cy="3319800"/>
            <a:chOff x="6980925" y="1667419"/>
            <a:chExt cx="1669800" cy="3319800"/>
          </a:xfrm>
        </p:grpSpPr>
        <p:pic>
          <p:nvPicPr>
            <p:cNvPr id="490" name="Shape 490"/>
            <p:cNvPicPr preferRelativeResize="0"/>
            <p:nvPr/>
          </p:nvPicPr>
          <p:blipFill rotWithShape="1">
            <a:blip r:embed="rId7">
              <a:alphaModFix/>
            </a:blip>
            <a:srcRect l="47318" t="20752" r="26340" b="11253"/>
            <a:stretch/>
          </p:blipFill>
          <p:spPr>
            <a:xfrm>
              <a:off x="6980925" y="1667419"/>
              <a:ext cx="1669800" cy="3319800"/>
            </a:xfrm>
            <a:prstGeom prst="rect">
              <a:avLst/>
            </a:prstGeom>
            <a:noFill/>
            <a:ln>
              <a:noFill/>
            </a:ln>
          </p:spPr>
        </p:pic>
        <p:pic>
          <p:nvPicPr>
            <p:cNvPr id="491" name="Shape 491" descr="C:\Users\barbeau\Dropbox\OneBusAway Releases\Amazon\v2.0.2\Screenshots\F-v2.0.2-Routes.png"/>
            <p:cNvPicPr preferRelativeResize="0"/>
            <p:nvPr/>
          </p:nvPicPr>
          <p:blipFill rotWithShape="1">
            <a:blip r:embed="rId8">
              <a:alphaModFix/>
            </a:blip>
            <a:srcRect/>
            <a:stretch/>
          </p:blipFill>
          <p:spPr>
            <a:xfrm>
              <a:off x="7093272" y="2060408"/>
              <a:ext cx="1445100" cy="2569200"/>
            </a:xfrm>
            <a:prstGeom prst="rect">
              <a:avLst/>
            </a:prstGeom>
            <a:noFill/>
            <a:ln>
              <a:noFill/>
            </a:ln>
          </p:spPr>
        </p:pic>
      </p:grpSp>
      <p:sp>
        <p:nvSpPr>
          <p:cNvPr id="495" name="Shape 495"/>
          <p:cNvSpPr txBox="1"/>
          <p:nvPr/>
        </p:nvSpPr>
        <p:spPr>
          <a:xfrm>
            <a:off x="1676400" y="5686251"/>
            <a:ext cx="5410200" cy="738600"/>
          </a:xfrm>
          <a:prstGeom prst="rect">
            <a:avLst/>
          </a:prstGeom>
          <a:noFill/>
          <a:ln>
            <a:noFill/>
          </a:ln>
        </p:spPr>
        <p:txBody>
          <a:bodyPr lIns="91425" tIns="45700" rIns="91425" bIns="45700" anchor="t" anchorCtr="0">
            <a:noAutofit/>
          </a:bodyPr>
          <a:lstStyle/>
          <a:p>
            <a:pPr algn="ctr">
              <a:buSzPct val="25000"/>
            </a:pPr>
            <a:r>
              <a:rPr lang="en-US" sz="1400">
                <a:solidFill>
                  <a:schemeClr val="dk1"/>
                </a:solidFill>
                <a:latin typeface="Verdana"/>
                <a:ea typeface="Verdana"/>
                <a:cs typeface="Verdana"/>
                <a:sym typeface="Verdana"/>
              </a:rPr>
              <a:t>Support user location, route, stop contextual /personalized information</a:t>
            </a:r>
          </a:p>
          <a:p>
            <a:pPr algn="ctr">
              <a:buSzPct val="25000"/>
            </a:pPr>
            <a:r>
              <a:rPr lang="en-US" sz="1400">
                <a:solidFill>
                  <a:schemeClr val="dk1"/>
                </a:solidFill>
                <a:latin typeface="Verdana"/>
                <a:ea typeface="Verdana"/>
                <a:cs typeface="Verdana"/>
                <a:sym typeface="Verdana"/>
              </a:rPr>
              <a:t>All OPEN-SOURCE! </a:t>
            </a:r>
          </a:p>
        </p:txBody>
      </p:sp>
      <p:pic>
        <p:nvPicPr>
          <p:cNvPr id="496" name="Shape 496" descr="OneBusAway in the Amazon App Store"/>
          <p:cNvPicPr preferRelativeResize="0"/>
          <p:nvPr/>
        </p:nvPicPr>
        <p:blipFill rotWithShape="1">
          <a:blip r:embed="rId9">
            <a:alphaModFix/>
          </a:blip>
          <a:srcRect/>
          <a:stretch/>
        </p:blipFill>
        <p:spPr>
          <a:xfrm>
            <a:off x="6781800" y="5111051"/>
            <a:ext cx="1228800" cy="419100"/>
          </a:xfrm>
          <a:prstGeom prst="rect">
            <a:avLst/>
          </a:prstGeom>
          <a:noFill/>
          <a:ln>
            <a:noFill/>
          </a:ln>
        </p:spPr>
      </p:pic>
      <p:pic>
        <p:nvPicPr>
          <p:cNvPr id="17" name="Picture 2"/>
          <p:cNvPicPr>
            <a:picLocks noChangeAspect="1" noChangeArrowheads="1"/>
          </p:cNvPicPr>
          <p:nvPr/>
        </p:nvPicPr>
        <p:blipFill>
          <a:blip r:embed="rId10"/>
          <a:srcRect l="39239" t="27749" r="40021" b="61544"/>
          <a:stretch>
            <a:fillRect/>
          </a:stretch>
        </p:blipFill>
        <p:spPr bwMode="auto">
          <a:xfrm>
            <a:off x="9373078" y="4244444"/>
            <a:ext cx="1459654" cy="406017"/>
          </a:xfrm>
          <a:prstGeom prst="rect">
            <a:avLst/>
          </a:prstGeom>
          <a:noFill/>
          <a:ln w="9525">
            <a:noFill/>
            <a:miter lim="800000"/>
            <a:headEnd/>
            <a:tailEnd/>
          </a:ln>
        </p:spPr>
      </p:pic>
      <p:pic>
        <p:nvPicPr>
          <p:cNvPr id="18" name="Picture 3"/>
          <p:cNvPicPr>
            <a:picLocks noChangeAspect="1" noChangeArrowheads="1"/>
          </p:cNvPicPr>
          <p:nvPr/>
        </p:nvPicPr>
        <p:blipFill>
          <a:blip r:embed="rId11"/>
          <a:srcRect l="52067" t="28835" r="31795" b="15480"/>
          <a:stretch>
            <a:fillRect/>
          </a:stretch>
        </p:blipFill>
        <p:spPr bwMode="auto">
          <a:xfrm>
            <a:off x="8886304" y="4048748"/>
            <a:ext cx="525398" cy="976766"/>
          </a:xfrm>
          <a:prstGeom prst="rect">
            <a:avLst/>
          </a:prstGeom>
          <a:noFill/>
          <a:ln w="9525">
            <a:noFill/>
            <a:miter lim="800000"/>
            <a:headEnd/>
            <a:tailEnd/>
          </a:ln>
        </p:spPr>
      </p:pic>
      <p:pic>
        <p:nvPicPr>
          <p:cNvPr id="19" name="Picture 2" descr="perspective-right-test.png"/>
          <p:cNvPicPr>
            <a:picLocks noChangeAspect="1" noChangeArrowheads="1"/>
          </p:cNvPicPr>
          <p:nvPr/>
        </p:nvPicPr>
        <p:blipFill>
          <a:blip r:embed="rId12"/>
          <a:srcRect/>
          <a:stretch>
            <a:fillRect/>
          </a:stretch>
        </p:blipFill>
        <p:spPr bwMode="auto">
          <a:xfrm>
            <a:off x="9118738" y="2777658"/>
            <a:ext cx="1465521" cy="651343"/>
          </a:xfrm>
          <a:prstGeom prst="rect">
            <a:avLst/>
          </a:prstGeom>
          <a:noFill/>
        </p:spPr>
      </p:pic>
      <p:pic>
        <p:nvPicPr>
          <p:cNvPr id="20" name="Picture 4" descr="Image result for pebble smartwatch logo"/>
          <p:cNvPicPr>
            <a:picLocks noChangeAspect="1" noChangeArrowheads="1"/>
          </p:cNvPicPr>
          <p:nvPr/>
        </p:nvPicPr>
        <p:blipFill>
          <a:blip r:embed="rId13"/>
          <a:srcRect l="13306" t="64652" r="14342" b="7208"/>
          <a:stretch>
            <a:fillRect/>
          </a:stretch>
        </p:blipFill>
        <p:spPr bwMode="auto">
          <a:xfrm>
            <a:off x="9071113" y="2963864"/>
            <a:ext cx="728707" cy="284475"/>
          </a:xfrm>
          <a:prstGeom prst="rect">
            <a:avLst/>
          </a:prstGeom>
          <a:noFill/>
        </p:spPr>
      </p:pic>
      <p:pic>
        <p:nvPicPr>
          <p:cNvPr id="21" name="Picture 6" descr="Image result for amazon dot"/>
          <p:cNvPicPr>
            <a:picLocks noChangeAspect="1" noChangeArrowheads="1"/>
          </p:cNvPicPr>
          <p:nvPr/>
        </p:nvPicPr>
        <p:blipFill>
          <a:blip r:embed="rId14"/>
          <a:srcRect l="12179" t="22280" r="12895" b="19910"/>
          <a:stretch>
            <a:fillRect/>
          </a:stretch>
        </p:blipFill>
        <p:spPr bwMode="auto">
          <a:xfrm>
            <a:off x="9475973" y="4726207"/>
            <a:ext cx="428233" cy="330410"/>
          </a:xfrm>
          <a:prstGeom prst="rect">
            <a:avLst/>
          </a:prstGeom>
          <a:noFill/>
        </p:spPr>
      </p:pic>
      <p:pic>
        <p:nvPicPr>
          <p:cNvPr id="22" name="Picture 2" descr="OneBusAway Glassware for Google Glas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91450" y="1879672"/>
            <a:ext cx="557789" cy="1963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google gla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47313" y="1822086"/>
            <a:ext cx="552637" cy="3115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Mobile Apps and More</a:t>
            </a:r>
            <a:endParaRPr lang="en-US" b="1" dirty="0"/>
          </a:p>
        </p:txBody>
      </p:sp>
    </p:spTree>
    <p:extLst>
      <p:ext uri="{BB962C8B-B14F-4D97-AF65-F5344CB8AC3E}">
        <p14:creationId xmlns:p14="http://schemas.microsoft.com/office/powerpoint/2010/main" val="1095905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9600" y="1272211"/>
            <a:ext cx="5600700" cy="639762"/>
          </a:xfrm>
        </p:spPr>
        <p:txBody>
          <a:bodyPr>
            <a:normAutofit fontScale="92500"/>
          </a:bodyPr>
          <a:lstStyle/>
          <a:p>
            <a:r>
              <a:rPr lang="en-US" dirty="0" smtClean="0"/>
              <a:t>Before-After Control Group Research Design</a:t>
            </a:r>
            <a:endParaRPr lang="en-US" dirty="0"/>
          </a:p>
        </p:txBody>
      </p:sp>
      <p:sp>
        <p:nvSpPr>
          <p:cNvPr id="3" name="Content Placeholder 2"/>
          <p:cNvSpPr>
            <a:spLocks noGrp="1"/>
          </p:cNvSpPr>
          <p:nvPr>
            <p:ph sz="half" idx="2"/>
          </p:nvPr>
        </p:nvSpPr>
        <p:spPr>
          <a:xfrm>
            <a:off x="609599" y="2034211"/>
            <a:ext cx="5657933" cy="3951288"/>
          </a:xfrm>
        </p:spPr>
        <p:txBody>
          <a:bodyPr>
            <a:noAutofit/>
          </a:bodyPr>
          <a:lstStyle/>
          <a:p>
            <a:pPr>
              <a:buFont typeface="Arial" pitchFamily="34" charset="0"/>
              <a:buChar char="•"/>
            </a:pPr>
            <a:r>
              <a:rPr lang="en-US" sz="2000" b="1" dirty="0"/>
              <a:t>Motivation: </a:t>
            </a:r>
            <a:r>
              <a:rPr lang="en-US" sz="2000" dirty="0"/>
              <a:t>HART provided USF &amp; Georgia Tech special access to real-time data</a:t>
            </a:r>
          </a:p>
          <a:p>
            <a:pPr>
              <a:buFont typeface="Arial" pitchFamily="34" charset="0"/>
              <a:buChar char="•"/>
            </a:pPr>
            <a:endParaRPr lang="en-US" sz="2000" b="1" dirty="0"/>
          </a:p>
          <a:p>
            <a:pPr defTabSz="921167"/>
            <a:r>
              <a:rPr lang="en-US" sz="2000" b="1" dirty="0"/>
              <a:t>Recruitment: </a:t>
            </a:r>
            <a:r>
              <a:rPr lang="en-US" sz="2000" dirty="0"/>
              <a:t>HART website/email list (Incentive of 1 day bus pass) </a:t>
            </a:r>
          </a:p>
          <a:p>
            <a:pPr defTabSz="921167"/>
            <a:endParaRPr lang="en-US" sz="2000" b="1" dirty="0"/>
          </a:p>
          <a:p>
            <a:pPr defTabSz="921167"/>
            <a:r>
              <a:rPr lang="en-US" sz="2000" b="1" dirty="0"/>
              <a:t>Measurement</a:t>
            </a:r>
            <a:r>
              <a:rPr lang="en-US" sz="2000" b="1" dirty="0"/>
              <a:t>: </a:t>
            </a:r>
            <a:r>
              <a:rPr lang="en-US" sz="2000" dirty="0"/>
              <a:t>Web-based surveys </a:t>
            </a:r>
            <a:endParaRPr lang="en-US" sz="2000" dirty="0"/>
          </a:p>
          <a:p>
            <a:pPr defTabSz="921167"/>
            <a:endParaRPr lang="en-US" sz="2000" dirty="0"/>
          </a:p>
          <a:p>
            <a:pPr defTabSz="921167"/>
            <a:r>
              <a:rPr lang="en-US" sz="2000" b="1" dirty="0"/>
              <a:t>Group Assignment: </a:t>
            </a:r>
            <a:r>
              <a:rPr lang="en-US" sz="2000" dirty="0"/>
              <a:t>Random number generator</a:t>
            </a:r>
          </a:p>
          <a:p>
            <a:pPr defTabSz="921167"/>
            <a:endParaRPr lang="en-US" sz="2000" dirty="0"/>
          </a:p>
          <a:p>
            <a:pPr defTabSz="921167"/>
            <a:r>
              <a:rPr lang="en-US" sz="2000" b="1" dirty="0"/>
              <a:t>Treatment</a:t>
            </a:r>
            <a:r>
              <a:rPr lang="en-US" sz="2000" b="1" dirty="0"/>
              <a:t>: </a:t>
            </a:r>
            <a:r>
              <a:rPr lang="en-US" sz="2000" dirty="0"/>
              <a:t>OneBusAway</a:t>
            </a:r>
            <a:endParaRPr lang="en-US" sz="2000" dirty="0"/>
          </a:p>
        </p:txBody>
      </p:sp>
      <p:sp>
        <p:nvSpPr>
          <p:cNvPr id="5" name="Text Placeholder 4"/>
          <p:cNvSpPr>
            <a:spLocks noGrp="1"/>
          </p:cNvSpPr>
          <p:nvPr>
            <p:ph type="body" sz="quarter" idx="3"/>
          </p:nvPr>
        </p:nvSpPr>
        <p:spPr>
          <a:xfrm>
            <a:off x="6267533" y="1272211"/>
            <a:ext cx="5752189" cy="639762"/>
          </a:xfrm>
        </p:spPr>
        <p:txBody>
          <a:bodyPr>
            <a:normAutofit fontScale="92500"/>
          </a:bodyPr>
          <a:lstStyle/>
          <a:p>
            <a:r>
              <a:rPr lang="en-US" dirty="0" smtClean="0"/>
              <a:t>Limiting the Treatment: iPhone &amp; Android Apps</a:t>
            </a:r>
          </a:p>
        </p:txBody>
      </p:sp>
      <p:grpSp>
        <p:nvGrpSpPr>
          <p:cNvPr id="7" name="Group 6"/>
          <p:cNvGrpSpPr/>
          <p:nvPr/>
        </p:nvGrpSpPr>
        <p:grpSpPr>
          <a:xfrm>
            <a:off x="7239803" y="2030600"/>
            <a:ext cx="3815255" cy="3350079"/>
            <a:chOff x="5013435" y="2206188"/>
            <a:chExt cx="3815255" cy="3350079"/>
          </a:xfrm>
        </p:grpSpPr>
        <p:pic>
          <p:nvPicPr>
            <p:cNvPr id="12" name="Picture 2" descr="C:\Users\cbrakewood3\Dropbox\HART OneBusAway\TR Paper\Submission\Figures and Tables\Figure 1.jpg"/>
            <p:cNvPicPr>
              <a:picLocks noChangeAspect="1" noChangeArrowheads="1"/>
            </p:cNvPicPr>
            <p:nvPr/>
          </p:nvPicPr>
          <p:blipFill rotWithShape="1">
            <a:blip r:embed="rId3">
              <a:extLst>
                <a:ext uri="{28A0092B-C50C-407E-A947-70E740481C1C}">
                  <a14:useLocalDpi xmlns:a14="http://schemas.microsoft.com/office/drawing/2010/main" val="0"/>
                </a:ext>
              </a:extLst>
            </a:blip>
            <a:srcRect r="32437"/>
            <a:stretch/>
          </p:blipFill>
          <p:spPr bwMode="auto">
            <a:xfrm>
              <a:off x="5013435" y="2206188"/>
              <a:ext cx="3815255" cy="33500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brakewood3\Dropbox\HART OneBusAway\Photos\Screenshots\redirecting the a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203" y="2479225"/>
              <a:ext cx="1482397" cy="2626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p:cNvSpPr>
            <a:spLocks noGrp="1"/>
          </p:cNvSpPr>
          <p:nvPr>
            <p:ph type="title"/>
          </p:nvPr>
        </p:nvSpPr>
        <p:spPr/>
        <p:txBody>
          <a:bodyPr/>
          <a:lstStyle/>
          <a:p>
            <a:r>
              <a:rPr lang="en-US" b="1" dirty="0"/>
              <a:t>Ridership Impacts - Tampa</a:t>
            </a:r>
            <a:endParaRPr lang="en-US" dirty="0"/>
          </a:p>
        </p:txBody>
      </p:sp>
    </p:spTree>
    <p:extLst>
      <p:ext uri="{BB962C8B-B14F-4D97-AF65-F5344CB8AC3E}">
        <p14:creationId xmlns:p14="http://schemas.microsoft.com/office/powerpoint/2010/main" val="2192695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295400"/>
            <a:ext cx="10628242" cy="5105400"/>
          </a:xfrm>
        </p:spPr>
        <p:txBody>
          <a:bodyPr>
            <a:normAutofit/>
          </a:bodyPr>
          <a:lstStyle/>
          <a:p>
            <a:r>
              <a:rPr lang="en-US" sz="2800" dirty="0"/>
              <a:t>Significant improvements in the waiting experience</a:t>
            </a:r>
          </a:p>
          <a:p>
            <a:pPr lvl="1"/>
            <a:r>
              <a:rPr lang="en-US" sz="2400" dirty="0"/>
              <a:t>Decreases in self-reported usual wait times</a:t>
            </a:r>
          </a:p>
          <a:p>
            <a:pPr lvl="1"/>
            <a:r>
              <a:rPr lang="en-US" sz="2400" dirty="0"/>
              <a:t>Increases </a:t>
            </a:r>
            <a:r>
              <a:rPr lang="en-US" sz="2400" dirty="0"/>
              <a:t>in satisfaction with wait times </a:t>
            </a:r>
            <a:r>
              <a:rPr lang="en-US" sz="2400" dirty="0"/>
              <a:t>and reliability</a:t>
            </a:r>
          </a:p>
          <a:p>
            <a:pPr lvl="1"/>
            <a:endParaRPr lang="en-US" sz="3200" dirty="0" smtClean="0"/>
          </a:p>
          <a:p>
            <a:r>
              <a:rPr lang="en-US" sz="2800" dirty="0"/>
              <a:t>Little evidence supporting a change in transit trips</a:t>
            </a:r>
          </a:p>
          <a:p>
            <a:pPr lvl="1"/>
            <a:r>
              <a:rPr lang="en-US" sz="2000" dirty="0"/>
              <a:t>Approx. 1/3 </a:t>
            </a:r>
            <a:r>
              <a:rPr lang="en-US" sz="2000" dirty="0"/>
              <a:t>of </a:t>
            </a:r>
            <a:r>
              <a:rPr lang="en-US" sz="2000" dirty="0"/>
              <a:t>RTI users stated they </a:t>
            </a:r>
            <a:r>
              <a:rPr lang="en-US" sz="2000" dirty="0"/>
              <a:t>ride the bus more </a:t>
            </a:r>
            <a:r>
              <a:rPr lang="en-US" sz="2000" dirty="0"/>
              <a:t>frequently, perhaps because of:</a:t>
            </a:r>
          </a:p>
          <a:p>
            <a:pPr lvl="2"/>
            <a:r>
              <a:rPr lang="en-US" sz="2000" dirty="0"/>
              <a:t>A</a:t>
            </a:r>
            <a:r>
              <a:rPr lang="en-US" sz="2000" dirty="0"/>
              <a:t>ffirmation bias of respondents</a:t>
            </a:r>
          </a:p>
          <a:p>
            <a:pPr lvl="2"/>
            <a:r>
              <a:rPr lang="en-US" sz="2000" dirty="0"/>
              <a:t>Scale of measurement (trips per week) </a:t>
            </a:r>
            <a:endParaRPr lang="en-US" sz="2000" dirty="0"/>
          </a:p>
          <a:p>
            <a:pPr lvl="1"/>
            <a:r>
              <a:rPr lang="en-US" sz="2400" dirty="0"/>
              <a:t>Only </a:t>
            </a:r>
            <a:r>
              <a:rPr lang="en-US" sz="2400" dirty="0"/>
              <a:t>riders within sphere of transit </a:t>
            </a:r>
            <a:r>
              <a:rPr lang="en-US" sz="2400" dirty="0"/>
              <a:t>agency</a:t>
            </a:r>
          </a:p>
          <a:p>
            <a:endParaRPr lang="en-US" sz="2800" dirty="0"/>
          </a:p>
        </p:txBody>
      </p:sp>
      <p:sp>
        <p:nvSpPr>
          <p:cNvPr id="6" name="Title 5"/>
          <p:cNvSpPr>
            <a:spLocks noGrp="1"/>
          </p:cNvSpPr>
          <p:nvPr>
            <p:ph type="title"/>
          </p:nvPr>
        </p:nvSpPr>
        <p:spPr/>
        <p:txBody>
          <a:bodyPr/>
          <a:lstStyle/>
          <a:p>
            <a:r>
              <a:rPr lang="en-US" b="1" dirty="0"/>
              <a:t>Ridership Impacts - Tampa</a:t>
            </a:r>
            <a:endParaRPr lang="en-US" dirty="0"/>
          </a:p>
        </p:txBody>
      </p:sp>
    </p:spTree>
    <p:extLst>
      <p:ext uri="{BB962C8B-B14F-4D97-AF65-F5344CB8AC3E}">
        <p14:creationId xmlns:p14="http://schemas.microsoft.com/office/powerpoint/2010/main" val="104470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42" t="22311" r="4028" b="20681"/>
          <a:stretch/>
        </p:blipFill>
        <p:spPr bwMode="auto">
          <a:xfrm>
            <a:off x="1179443" y="1123562"/>
            <a:ext cx="8362121" cy="5244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88157" y="5634336"/>
            <a:ext cx="1676400" cy="461665"/>
          </a:xfrm>
          <a:prstGeom prst="rect">
            <a:avLst/>
          </a:prstGeom>
          <a:solidFill>
            <a:schemeClr val="bg1"/>
          </a:solidFill>
          <a:ln>
            <a:solidFill>
              <a:schemeClr val="tx1"/>
            </a:solidFill>
          </a:ln>
        </p:spPr>
        <p:txBody>
          <a:bodyPr wrap="square" rtlCol="0">
            <a:spAutoFit/>
          </a:bodyPr>
          <a:lstStyle/>
          <a:p>
            <a:pPr algn="ctr"/>
            <a:r>
              <a:rPr lang="en-US" sz="1200" dirty="0"/>
              <a:t>#1. February 2011: Brooklyn Pilot (B63)</a:t>
            </a:r>
            <a:endParaRPr lang="en-US" sz="1200" dirty="0"/>
          </a:p>
        </p:txBody>
      </p:sp>
      <p:sp>
        <p:nvSpPr>
          <p:cNvPr id="6" name="TextBox 5"/>
          <p:cNvSpPr txBox="1"/>
          <p:nvPr/>
        </p:nvSpPr>
        <p:spPr>
          <a:xfrm>
            <a:off x="4078357" y="5632936"/>
            <a:ext cx="1676400" cy="461665"/>
          </a:xfrm>
          <a:prstGeom prst="rect">
            <a:avLst/>
          </a:prstGeom>
          <a:solidFill>
            <a:schemeClr val="bg1"/>
          </a:solidFill>
          <a:ln>
            <a:solidFill>
              <a:schemeClr val="tx1"/>
            </a:solidFill>
          </a:ln>
        </p:spPr>
        <p:txBody>
          <a:bodyPr wrap="square" rtlCol="0">
            <a:spAutoFit/>
          </a:bodyPr>
          <a:lstStyle/>
          <a:p>
            <a:pPr algn="ctr"/>
            <a:r>
              <a:rPr lang="en-US" sz="1200" dirty="0"/>
              <a:t>#2. February 2012: Staten Island Launch</a:t>
            </a:r>
            <a:endParaRPr lang="en-US" sz="1200" dirty="0"/>
          </a:p>
        </p:txBody>
      </p:sp>
      <p:sp>
        <p:nvSpPr>
          <p:cNvPr id="7" name="TextBox 6"/>
          <p:cNvSpPr txBox="1"/>
          <p:nvPr/>
        </p:nvSpPr>
        <p:spPr>
          <a:xfrm>
            <a:off x="7436237" y="2057401"/>
            <a:ext cx="1595120" cy="461665"/>
          </a:xfrm>
          <a:prstGeom prst="rect">
            <a:avLst/>
          </a:prstGeom>
          <a:solidFill>
            <a:schemeClr val="bg1"/>
          </a:solidFill>
          <a:ln>
            <a:solidFill>
              <a:schemeClr val="tx1"/>
            </a:solidFill>
          </a:ln>
        </p:spPr>
        <p:txBody>
          <a:bodyPr wrap="square" rtlCol="0">
            <a:spAutoFit/>
          </a:bodyPr>
          <a:lstStyle/>
          <a:p>
            <a:pPr algn="ctr"/>
            <a:r>
              <a:rPr lang="en-US" sz="1200" dirty="0"/>
              <a:t>#3. November 2012: Bronx Launch</a:t>
            </a:r>
            <a:endParaRPr lang="en-US" sz="1200" dirty="0"/>
          </a:p>
        </p:txBody>
      </p:sp>
      <p:sp>
        <p:nvSpPr>
          <p:cNvPr id="8" name="TextBox 7"/>
          <p:cNvSpPr txBox="1"/>
          <p:nvPr/>
        </p:nvSpPr>
        <p:spPr>
          <a:xfrm>
            <a:off x="6064637" y="3073748"/>
            <a:ext cx="1595120" cy="461665"/>
          </a:xfrm>
          <a:prstGeom prst="rect">
            <a:avLst/>
          </a:prstGeom>
          <a:solidFill>
            <a:schemeClr val="bg1"/>
          </a:solidFill>
          <a:ln>
            <a:solidFill>
              <a:schemeClr val="tx1"/>
            </a:solidFill>
          </a:ln>
        </p:spPr>
        <p:txBody>
          <a:bodyPr wrap="square" rtlCol="0">
            <a:spAutoFit/>
          </a:bodyPr>
          <a:lstStyle/>
          <a:p>
            <a:pPr algn="ctr"/>
            <a:r>
              <a:rPr lang="en-US" sz="1200" dirty="0"/>
              <a:t>#4. October 2013: Manhattan Launch</a:t>
            </a:r>
            <a:endParaRPr lang="en-US" sz="1200" dirty="0"/>
          </a:p>
        </p:txBody>
      </p:sp>
      <p:sp>
        <p:nvSpPr>
          <p:cNvPr id="9" name="TextBox 8"/>
          <p:cNvSpPr txBox="1"/>
          <p:nvPr/>
        </p:nvSpPr>
        <p:spPr>
          <a:xfrm>
            <a:off x="7126357" y="4415136"/>
            <a:ext cx="2133600" cy="461665"/>
          </a:xfrm>
          <a:prstGeom prst="rect">
            <a:avLst/>
          </a:prstGeom>
          <a:solidFill>
            <a:schemeClr val="bg1"/>
          </a:solidFill>
          <a:ln>
            <a:solidFill>
              <a:schemeClr val="tx1"/>
            </a:solidFill>
          </a:ln>
        </p:spPr>
        <p:txBody>
          <a:bodyPr wrap="square" rtlCol="0">
            <a:spAutoFit/>
          </a:bodyPr>
          <a:lstStyle/>
          <a:p>
            <a:pPr algn="ctr"/>
            <a:r>
              <a:rPr lang="en-US" sz="1200" dirty="0"/>
              <a:t>#5. March 2014: </a:t>
            </a:r>
          </a:p>
          <a:p>
            <a:pPr algn="ctr"/>
            <a:r>
              <a:rPr lang="en-US" sz="1200" dirty="0"/>
              <a:t>Queens + Brooklyn Launch</a:t>
            </a:r>
            <a:endParaRPr lang="en-US" sz="1200" dirty="0"/>
          </a:p>
        </p:txBody>
      </p:sp>
      <p:sp>
        <p:nvSpPr>
          <p:cNvPr id="11" name="TextBox 10"/>
          <p:cNvSpPr txBox="1"/>
          <p:nvPr/>
        </p:nvSpPr>
        <p:spPr>
          <a:xfrm>
            <a:off x="1179443" y="3750369"/>
            <a:ext cx="2835966" cy="2492990"/>
          </a:xfrm>
          <a:prstGeom prst="rect">
            <a:avLst/>
          </a:prstGeom>
          <a:solidFill>
            <a:schemeClr val="bg1"/>
          </a:solidFill>
          <a:ln>
            <a:noFill/>
          </a:ln>
        </p:spPr>
        <p:txBody>
          <a:bodyPr wrap="square" rtlCol="0">
            <a:spAutoFit/>
          </a:bodyPr>
          <a:lstStyle/>
          <a:p>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u="sng" dirty="0">
              <a:solidFill>
                <a:schemeClr val="bg1"/>
              </a:solidFill>
            </a:endParaRPr>
          </a:p>
          <a:p>
            <a:pPr marL="285750" indent="-285750">
              <a:buFont typeface="Arial" panose="020B0604020202020204" pitchFamily="34" charset="0"/>
              <a:buChar char="•"/>
            </a:pPr>
            <a:endParaRPr lang="en-US" sz="1200" dirty="0">
              <a:solidFill>
                <a:schemeClr val="bg1"/>
              </a:solidFill>
            </a:endParaRPr>
          </a:p>
        </p:txBody>
      </p:sp>
      <p:sp>
        <p:nvSpPr>
          <p:cNvPr id="3" name="Title 2"/>
          <p:cNvSpPr>
            <a:spLocks noGrp="1"/>
          </p:cNvSpPr>
          <p:nvPr>
            <p:ph type="title"/>
          </p:nvPr>
        </p:nvSpPr>
        <p:spPr/>
        <p:txBody>
          <a:bodyPr/>
          <a:lstStyle/>
          <a:p>
            <a:r>
              <a:rPr lang="en-US" b="1" dirty="0"/>
              <a:t>Ridership </a:t>
            </a:r>
            <a:r>
              <a:rPr lang="en-US" b="1" dirty="0" smtClean="0"/>
              <a:t>Impacts - </a:t>
            </a:r>
            <a:r>
              <a:rPr lang="en-US" b="1" dirty="0"/>
              <a:t>New York City</a:t>
            </a:r>
            <a:endParaRPr lang="en-US" dirty="0"/>
          </a:p>
        </p:txBody>
      </p:sp>
    </p:spTree>
    <p:extLst>
      <p:ext uri="{BB962C8B-B14F-4D97-AF65-F5344CB8AC3E}">
        <p14:creationId xmlns:p14="http://schemas.microsoft.com/office/powerpoint/2010/main" val="32846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Normalized Change in MARTA and Peer Agency Ridership</a:t>
            </a:r>
            <a:endParaRPr lang="en-US" b="1" dirty="0"/>
          </a:p>
        </p:txBody>
      </p:sp>
      <p:pic>
        <p:nvPicPr>
          <p:cNvPr id="4" name="Content Placeholder 3" descr="A close up of a map&#10;&#10;Description generated with high confidence">
            <a:extLst>
              <a:ext uri="{FF2B5EF4-FFF2-40B4-BE49-F238E27FC236}">
                <a16:creationId xmlns:a16="http://schemas.microsoft.com/office/drawing/2014/main" id="{D8D2FF7B-AE35-4E24-A22D-3FDFA584C9D9}"/>
              </a:ext>
            </a:extLst>
          </p:cNvPr>
          <p:cNvPicPr>
            <a:picLocks noGrp="1" noChangeAspect="1"/>
          </p:cNvPicPr>
          <p:nvPr>
            <p:ph idx="1"/>
          </p:nvPr>
        </p:nvPicPr>
        <p:blipFill>
          <a:blip r:embed="rId2"/>
          <a:stretch>
            <a:fillRect/>
          </a:stretch>
        </p:blipFill>
        <p:spPr>
          <a:xfrm>
            <a:off x="351265" y="1339689"/>
            <a:ext cx="11443169" cy="4955093"/>
          </a:xfrm>
          <a:prstGeom prst="rect">
            <a:avLst/>
          </a:prstGeom>
        </p:spPr>
      </p:pic>
    </p:spTree>
    <p:extLst>
      <p:ext uri="{BB962C8B-B14F-4D97-AF65-F5344CB8AC3E}">
        <p14:creationId xmlns:p14="http://schemas.microsoft.com/office/powerpoint/2010/main" val="314845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47801"/>
            <a:ext cx="10402957" cy="4525963"/>
          </a:xfrm>
        </p:spPr>
        <p:txBody>
          <a:bodyPr>
            <a:noAutofit/>
          </a:bodyPr>
          <a:lstStyle/>
          <a:p>
            <a:r>
              <a:rPr lang="en-US" sz="2400" b="1" dirty="0" smtClean="0"/>
              <a:t>Method</a:t>
            </a:r>
          </a:p>
          <a:p>
            <a:pPr marL="742950" lvl="2" indent="-342900"/>
            <a:r>
              <a:rPr lang="en-US" sz="2000" dirty="0"/>
              <a:t>Comparison </a:t>
            </a:r>
            <a:r>
              <a:rPr lang="en-US" sz="2000" dirty="0"/>
              <a:t>of multiple panel regression techniques in a well-suited natural </a:t>
            </a:r>
            <a:r>
              <a:rPr lang="en-US" sz="2000" dirty="0"/>
              <a:t>experiment</a:t>
            </a:r>
          </a:p>
          <a:p>
            <a:pPr marL="742950" lvl="2" indent="-342900"/>
            <a:endParaRPr lang="en-US" sz="1600" dirty="0"/>
          </a:p>
          <a:p>
            <a:r>
              <a:rPr lang="en-US" sz="2400" b="1" dirty="0" smtClean="0"/>
              <a:t>Conclusions</a:t>
            </a:r>
          </a:p>
          <a:p>
            <a:pPr lvl="1">
              <a:buFont typeface="Arial" panose="020B0604020202020204" pitchFamily="34" charset="0"/>
              <a:buChar char="•"/>
            </a:pPr>
            <a:r>
              <a:rPr lang="en-US" sz="2000" dirty="0" smtClean="0"/>
              <a:t>Average </a:t>
            </a:r>
            <a:r>
              <a:rPr lang="en-US" sz="2000" dirty="0"/>
              <a:t>increase of </a:t>
            </a:r>
            <a:r>
              <a:rPr lang="en-US" sz="2000" dirty="0" smtClean="0"/>
              <a:t>~115 </a:t>
            </a:r>
            <a:r>
              <a:rPr lang="en-US" sz="2000" dirty="0"/>
              <a:t>rides per route per weekday </a:t>
            </a:r>
            <a:r>
              <a:rPr lang="en-US" sz="2000" dirty="0" smtClean="0"/>
              <a:t>	(</a:t>
            </a:r>
            <a:r>
              <a:rPr lang="en-US" sz="2000" dirty="0"/>
              <a:t>median </a:t>
            </a:r>
            <a:r>
              <a:rPr lang="en-US" sz="2000" dirty="0" smtClean="0"/>
              <a:t>of 1.6%), similar to previous Chicago study</a:t>
            </a:r>
          </a:p>
          <a:p>
            <a:pPr lvl="1">
              <a:buFont typeface="Arial" panose="020B0604020202020204" pitchFamily="34" charset="0"/>
              <a:buChar char="•"/>
            </a:pPr>
            <a:r>
              <a:rPr lang="en-US" sz="2000" dirty="0" smtClean="0"/>
              <a:t>Average </a:t>
            </a:r>
            <a:r>
              <a:rPr lang="en-US" sz="2000" dirty="0"/>
              <a:t>increase </a:t>
            </a:r>
            <a:r>
              <a:rPr lang="en-US" sz="2000" dirty="0" smtClean="0"/>
              <a:t>of ~338 </a:t>
            </a:r>
            <a:r>
              <a:rPr lang="en-US" sz="2000" dirty="0"/>
              <a:t>rides </a:t>
            </a:r>
            <a:r>
              <a:rPr lang="en-US" sz="2000" dirty="0" smtClean="0"/>
              <a:t>per weekday on </a:t>
            </a:r>
            <a:r>
              <a:rPr lang="en-US" sz="2000" dirty="0"/>
              <a:t>the largest </a:t>
            </a:r>
            <a:r>
              <a:rPr lang="en-US" sz="2000" dirty="0" smtClean="0"/>
              <a:t>	quartile </a:t>
            </a:r>
            <a:r>
              <a:rPr lang="en-US" sz="2000" dirty="0"/>
              <a:t>of </a:t>
            </a:r>
            <a:r>
              <a:rPr lang="en-US" sz="2000" dirty="0" smtClean="0"/>
              <a:t>routes (median of 2.3%)</a:t>
            </a:r>
            <a:endParaRPr lang="en-US" sz="2000" dirty="0"/>
          </a:p>
          <a:p>
            <a:pPr lvl="1"/>
            <a:endParaRPr lang="en-US" sz="2000" dirty="0"/>
          </a:p>
          <a:p>
            <a:r>
              <a:rPr lang="en-US" sz="2400" b="1" dirty="0" smtClean="0"/>
              <a:t>Limitations</a:t>
            </a:r>
          </a:p>
          <a:p>
            <a:pPr lvl="1">
              <a:buFont typeface="Arial" panose="020B0604020202020204" pitchFamily="34" charset="0"/>
              <a:buChar char="•"/>
            </a:pPr>
            <a:r>
              <a:rPr lang="en-US" sz="2000" dirty="0" smtClean="0"/>
              <a:t>Short Timescale</a:t>
            </a:r>
          </a:p>
          <a:p>
            <a:pPr lvl="1">
              <a:buFont typeface="Arial" panose="020B0604020202020204" pitchFamily="34" charset="0"/>
              <a:buChar char="•"/>
            </a:pPr>
            <a:r>
              <a:rPr lang="en-US" sz="2000" dirty="0" smtClean="0"/>
              <a:t>Aggregate Analysis</a:t>
            </a:r>
          </a:p>
          <a:p>
            <a:pPr lvl="1"/>
            <a:endParaRPr lang="en-US" sz="2000" dirty="0" smtClean="0"/>
          </a:p>
        </p:txBody>
      </p:sp>
      <p:sp>
        <p:nvSpPr>
          <p:cNvPr id="6" name="Title 5"/>
          <p:cNvSpPr>
            <a:spLocks noGrp="1"/>
          </p:cNvSpPr>
          <p:nvPr>
            <p:ph type="title"/>
          </p:nvPr>
        </p:nvSpPr>
        <p:spPr/>
        <p:txBody>
          <a:bodyPr/>
          <a:lstStyle/>
          <a:p>
            <a:r>
              <a:rPr lang="en-US" b="1" dirty="0" smtClean="0"/>
              <a:t>Ridership Impacts – New York City</a:t>
            </a:r>
            <a:endParaRPr lang="en-US" b="1" dirty="0"/>
          </a:p>
        </p:txBody>
      </p:sp>
    </p:spTree>
    <p:extLst>
      <p:ext uri="{BB962C8B-B14F-4D97-AF65-F5344CB8AC3E}">
        <p14:creationId xmlns:p14="http://schemas.microsoft.com/office/powerpoint/2010/main" val="3192337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296" y="382777"/>
            <a:ext cx="6149007" cy="1143000"/>
          </a:xfrm>
        </p:spPr>
        <p:txBody>
          <a:bodyPr>
            <a:normAutofit/>
          </a:bodyPr>
          <a:lstStyle/>
          <a:p>
            <a:r>
              <a:rPr lang="en-US" b="1" dirty="0" smtClean="0"/>
              <a:t>Ridership </a:t>
            </a:r>
            <a:r>
              <a:rPr lang="en-US" b="1" dirty="0" smtClean="0"/>
              <a:t>Impacts - </a:t>
            </a:r>
            <a:r>
              <a:rPr lang="en-US" b="1" dirty="0" smtClean="0"/>
              <a:t>Atlanta</a:t>
            </a:r>
            <a:endParaRPr lang="en-US" b="1" dirty="0"/>
          </a:p>
        </p:txBody>
      </p:sp>
      <p:sp>
        <p:nvSpPr>
          <p:cNvPr id="9" name="Content Placeholder 2"/>
          <p:cNvSpPr>
            <a:spLocks noGrp="1"/>
          </p:cNvSpPr>
          <p:nvPr>
            <p:ph idx="1"/>
          </p:nvPr>
        </p:nvSpPr>
        <p:spPr>
          <a:xfrm>
            <a:off x="3326297" y="1868557"/>
            <a:ext cx="7189303" cy="2551043"/>
          </a:xfrm>
          <a:prstGeom prst="rect">
            <a:avLst/>
          </a:prstGeom>
        </p:spPr>
        <p:txBody>
          <a:bodyPr>
            <a:normAutofit/>
          </a:bodyPr>
          <a:lstStyle/>
          <a:p>
            <a:pPr>
              <a:buFont typeface="Arial" pitchFamily="34" charset="0"/>
              <a:buChar char="•"/>
            </a:pPr>
            <a:r>
              <a:rPr lang="en-US" sz="2400" b="1" dirty="0"/>
              <a:t>Data Collection </a:t>
            </a:r>
          </a:p>
          <a:p>
            <a:pPr lvl="1">
              <a:buFont typeface="Arial" pitchFamily="34" charset="0"/>
              <a:buChar char="•"/>
            </a:pPr>
            <a:r>
              <a:rPr lang="en-US" sz="2000" dirty="0"/>
              <a:t>Web-based survey conducted first week of May 2014</a:t>
            </a:r>
          </a:p>
          <a:p>
            <a:pPr lvl="1">
              <a:buFont typeface="Arial" pitchFamily="34" charset="0"/>
              <a:buChar char="•"/>
            </a:pPr>
            <a:endParaRPr lang="en-US" sz="2000" dirty="0"/>
          </a:p>
          <a:p>
            <a:pPr>
              <a:buFont typeface="Arial" pitchFamily="34" charset="0"/>
              <a:buChar char="•"/>
            </a:pPr>
            <a:r>
              <a:rPr lang="en-US" sz="2400" b="1" dirty="0"/>
              <a:t>Recruitment </a:t>
            </a:r>
          </a:p>
          <a:p>
            <a:pPr lvl="1">
              <a:buFont typeface="Arial" pitchFamily="34" charset="0"/>
              <a:buChar char="•"/>
            </a:pPr>
            <a:r>
              <a:rPr lang="en-US" sz="2000" dirty="0"/>
              <a:t>Both real-time information (RTI) users and non-users</a:t>
            </a:r>
          </a:p>
          <a:p>
            <a:pPr lvl="1">
              <a:buFont typeface="Arial" pitchFamily="34" charset="0"/>
              <a:buChar char="•"/>
            </a:pPr>
            <a:endParaRPr lang="en-US" sz="2000" dirty="0"/>
          </a:p>
          <a:p>
            <a:pPr lvl="1">
              <a:buFont typeface="Arial" pitchFamily="34" charset="0"/>
              <a:buChar char="•"/>
            </a:pPr>
            <a:endParaRPr lang="en-US" sz="2000" dirty="0"/>
          </a:p>
        </p:txBody>
      </p:sp>
      <p:pic>
        <p:nvPicPr>
          <p:cNvPr id="3076" name="Picture 4" descr="C:\Users\cbrakewood3\Dropbox\MARTA Real-time Information Study\Images, Figures and Tables\App Screenshots\3 ap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57" y="304800"/>
            <a:ext cx="2362200" cy="60088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111" y="4173058"/>
            <a:ext cx="2911153" cy="214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326298" y="4378837"/>
            <a:ext cx="5501814" cy="1384995"/>
          </a:xfrm>
          <a:prstGeom prst="rect">
            <a:avLst/>
          </a:prstGeom>
        </p:spPr>
        <p:txBody>
          <a:bodyPr wrap="square">
            <a:spAutoFit/>
          </a:bodyPr>
          <a:lstStyle/>
          <a:p>
            <a:pPr marL="285750" indent="-285750">
              <a:buFont typeface="Arial" panose="020B0604020202020204" pitchFamily="34" charset="0"/>
              <a:buChar char="•"/>
            </a:pPr>
            <a:r>
              <a:rPr lang="en-US" sz="2400" b="1" kern="0" dirty="0"/>
              <a:t>Matching with Smart Cards </a:t>
            </a:r>
          </a:p>
          <a:p>
            <a:pPr marL="857250" lvl="1" indent="-400050">
              <a:buFont typeface="Arial" panose="020B0604020202020204" pitchFamily="34" charset="0"/>
              <a:buChar char="•"/>
            </a:pPr>
            <a:r>
              <a:rPr lang="en-US" sz="2000" kern="0" dirty="0"/>
              <a:t>669 participants entered survey software</a:t>
            </a:r>
          </a:p>
          <a:p>
            <a:pPr marL="857250" lvl="1" indent="-400050">
              <a:buFont typeface="Arial" panose="020B0604020202020204" pitchFamily="34" charset="0"/>
              <a:buChar char="•"/>
            </a:pPr>
            <a:r>
              <a:rPr lang="en-US" sz="2000" kern="0" dirty="0"/>
              <a:t>538 provided a 16 digit smart card number</a:t>
            </a:r>
          </a:p>
          <a:p>
            <a:pPr marL="857250" lvl="1" indent="-400050">
              <a:buFont typeface="Arial" panose="020B0604020202020204" pitchFamily="34" charset="0"/>
              <a:buChar char="•"/>
            </a:pPr>
            <a:r>
              <a:rPr lang="en-US" sz="2000" kern="0" dirty="0"/>
              <a:t>494 matched usable, active smart cards</a:t>
            </a:r>
            <a:endParaRPr lang="en-US" sz="2000" b="1" kern="0" dirty="0"/>
          </a:p>
        </p:txBody>
      </p:sp>
    </p:spTree>
    <p:extLst>
      <p:ext uri="{BB962C8B-B14F-4D97-AF65-F5344CB8AC3E}">
        <p14:creationId xmlns:p14="http://schemas.microsoft.com/office/powerpoint/2010/main" val="18339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bwMode="auto">
          <a:xfrm>
            <a:off x="689113" y="1166632"/>
            <a:ext cx="9833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lr>
                <a:schemeClr val="accent1"/>
              </a:buClr>
              <a:buChar char="•"/>
              <a:defRPr sz="2800">
                <a:solidFill>
                  <a:schemeClr val="bg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a:lstStyle>
          <a:p>
            <a:r>
              <a:rPr lang="en-US" sz="1600" dirty="0">
                <a:solidFill>
                  <a:schemeClr val="tx1"/>
                </a:solidFill>
              </a:rPr>
              <a:t>Has </a:t>
            </a:r>
            <a:r>
              <a:rPr lang="en-US" sz="1600" dirty="0">
                <a:solidFill>
                  <a:schemeClr val="tx1"/>
                </a:solidFill>
              </a:rPr>
              <a:t>using an app with </a:t>
            </a:r>
            <a:r>
              <a:rPr lang="en-US" sz="1600" dirty="0">
                <a:solidFill>
                  <a:schemeClr val="tx1"/>
                </a:solidFill>
              </a:rPr>
              <a:t>real-time information </a:t>
            </a:r>
            <a:r>
              <a:rPr lang="en-US" sz="1600" dirty="0">
                <a:solidFill>
                  <a:schemeClr val="tx1"/>
                </a:solidFill>
              </a:rPr>
              <a:t>changed the NUMBERS OF TRIPS that </a:t>
            </a:r>
            <a:r>
              <a:rPr lang="en-US" sz="1600" dirty="0">
                <a:solidFill>
                  <a:schemeClr val="tx1"/>
                </a:solidFill>
              </a:rPr>
              <a:t>you take </a:t>
            </a:r>
            <a:r>
              <a:rPr lang="en-US" sz="1600" dirty="0">
                <a:solidFill>
                  <a:schemeClr val="tx1"/>
                </a:solidFill>
              </a:rPr>
              <a:t>on MARTA TRAINS</a:t>
            </a:r>
            <a:r>
              <a:rPr lang="en-US" sz="1600" dirty="0">
                <a:solidFill>
                  <a:schemeClr val="tx1"/>
                </a:solidFill>
              </a:rPr>
              <a:t>?*</a:t>
            </a:r>
            <a:r>
              <a:rPr lang="en-US" sz="1600" kern="0" dirty="0">
                <a:solidFill>
                  <a:schemeClr val="tx1"/>
                </a:solidFill>
              </a:rPr>
              <a:t> </a:t>
            </a:r>
          </a:p>
        </p:txBody>
      </p:sp>
      <p:sp>
        <p:nvSpPr>
          <p:cNvPr id="5" name="Content Placeholder 3"/>
          <p:cNvSpPr txBox="1">
            <a:spLocks/>
          </p:cNvSpPr>
          <p:nvPr/>
        </p:nvSpPr>
        <p:spPr bwMode="auto">
          <a:xfrm>
            <a:off x="689113" y="2766392"/>
            <a:ext cx="10999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lr>
                <a:schemeClr val="accent1"/>
              </a:buClr>
              <a:buChar char="•"/>
              <a:defRPr sz="2800">
                <a:solidFill>
                  <a:schemeClr val="bg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a:lstStyle>
          <a:p>
            <a:r>
              <a:rPr lang="en-US" sz="1600" kern="0" dirty="0">
                <a:solidFill>
                  <a:schemeClr val="tx1"/>
                </a:solidFill>
              </a:rPr>
              <a:t>Has using an app with </a:t>
            </a:r>
            <a:r>
              <a:rPr lang="en-US" sz="1600" kern="0" dirty="0">
                <a:solidFill>
                  <a:schemeClr val="tx1"/>
                </a:solidFill>
              </a:rPr>
              <a:t>real-time information </a:t>
            </a:r>
            <a:r>
              <a:rPr lang="en-US" sz="1600" kern="0" dirty="0">
                <a:solidFill>
                  <a:schemeClr val="tx1"/>
                </a:solidFill>
              </a:rPr>
              <a:t>changed the amount of time you </a:t>
            </a:r>
            <a:r>
              <a:rPr lang="en-US" sz="1600" kern="0" dirty="0">
                <a:solidFill>
                  <a:schemeClr val="tx1"/>
                </a:solidFill>
              </a:rPr>
              <a:t>spend WAITING </a:t>
            </a:r>
            <a:r>
              <a:rPr lang="en-US" sz="1600" kern="0" dirty="0">
                <a:solidFill>
                  <a:schemeClr val="tx1"/>
                </a:solidFill>
              </a:rPr>
              <a:t>for MARTA TRAINS</a:t>
            </a:r>
            <a:r>
              <a:rPr lang="en-US" sz="1600" kern="0" dirty="0">
                <a:solidFill>
                  <a:schemeClr val="tx1"/>
                </a:solidFill>
              </a:rPr>
              <a:t>?**</a:t>
            </a:r>
          </a:p>
        </p:txBody>
      </p:sp>
      <p:sp>
        <p:nvSpPr>
          <p:cNvPr id="6" name="Content Placeholder 3"/>
          <p:cNvSpPr txBox="1">
            <a:spLocks/>
          </p:cNvSpPr>
          <p:nvPr/>
        </p:nvSpPr>
        <p:spPr bwMode="auto">
          <a:xfrm>
            <a:off x="689113" y="4410309"/>
            <a:ext cx="9902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lr>
                <a:schemeClr val="accent1"/>
              </a:buClr>
              <a:buChar char="•"/>
              <a:defRPr sz="2800">
                <a:solidFill>
                  <a:schemeClr val="bg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a:lstStyle>
          <a:p>
            <a:r>
              <a:rPr lang="en-US" sz="1600" kern="0" dirty="0">
                <a:solidFill>
                  <a:schemeClr val="tx1"/>
                </a:solidFill>
              </a:rPr>
              <a:t>Has using an app with </a:t>
            </a:r>
            <a:r>
              <a:rPr lang="en-US" sz="1600" kern="0" dirty="0">
                <a:solidFill>
                  <a:schemeClr val="tx1"/>
                </a:solidFill>
              </a:rPr>
              <a:t>real-time information </a:t>
            </a:r>
            <a:r>
              <a:rPr lang="en-US" sz="1600" kern="0" dirty="0">
                <a:solidFill>
                  <a:schemeClr val="tx1"/>
                </a:solidFill>
              </a:rPr>
              <a:t>changed how SATISFIED you are </a:t>
            </a:r>
            <a:r>
              <a:rPr lang="en-US" sz="1600" kern="0" dirty="0">
                <a:solidFill>
                  <a:schemeClr val="tx1"/>
                </a:solidFill>
              </a:rPr>
              <a:t>with MARTA </a:t>
            </a:r>
            <a:r>
              <a:rPr lang="en-US" sz="1600" kern="0" dirty="0">
                <a:solidFill>
                  <a:schemeClr val="tx1"/>
                </a:solidFill>
              </a:rPr>
              <a:t>TRAIN service</a:t>
            </a:r>
            <a:r>
              <a:rPr lang="en-US" sz="1600" kern="0" dirty="0">
                <a:solidFill>
                  <a:schemeClr val="tx1"/>
                </a:solidFill>
              </a:rPr>
              <a:t>?</a:t>
            </a:r>
          </a:p>
        </p:txBody>
      </p:sp>
      <p:graphicFrame>
        <p:nvGraphicFramePr>
          <p:cNvPr id="7" name="Chart 6"/>
          <p:cNvGraphicFramePr>
            <a:graphicFrameLocks/>
          </p:cNvGraphicFramePr>
          <p:nvPr>
            <p:extLst>
              <p:ext uri="{D42A27DB-BD31-4B8C-83A1-F6EECF244321}">
                <p14:modId xmlns:p14="http://schemas.microsoft.com/office/powerpoint/2010/main" val="1227796116"/>
              </p:ext>
            </p:extLst>
          </p:nvPr>
        </p:nvGraphicFramePr>
        <p:xfrm>
          <a:off x="1752600" y="1443632"/>
          <a:ext cx="8763000" cy="1268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910949046"/>
              </p:ext>
            </p:extLst>
          </p:nvPr>
        </p:nvGraphicFramePr>
        <p:xfrm>
          <a:off x="1721621" y="3043392"/>
          <a:ext cx="9502970" cy="1114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837341114"/>
              </p:ext>
            </p:extLst>
          </p:nvPr>
        </p:nvGraphicFramePr>
        <p:xfrm>
          <a:off x="1752600" y="4687308"/>
          <a:ext cx="8763000" cy="1756072"/>
        </p:xfrm>
        <a:graphic>
          <a:graphicData uri="http://schemas.openxmlformats.org/drawingml/2006/chart">
            <c:chart xmlns:c="http://schemas.openxmlformats.org/drawingml/2006/chart" xmlns:r="http://schemas.openxmlformats.org/officeDocument/2006/relationships" r:id="rId4"/>
          </a:graphicData>
        </a:graphic>
      </p:graphicFrame>
      <p:sp>
        <p:nvSpPr>
          <p:cNvPr id="11" name="Rounded Rectangle 10"/>
          <p:cNvSpPr/>
          <p:nvPr/>
        </p:nvSpPr>
        <p:spPr bwMode="auto">
          <a:xfrm>
            <a:off x="2895600" y="1789044"/>
            <a:ext cx="4495800" cy="38100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a:latin typeface="Arial" charset="0"/>
            </a:endParaRPr>
          </a:p>
        </p:txBody>
      </p:sp>
      <p:sp>
        <p:nvSpPr>
          <p:cNvPr id="12" name="Rounded Rectangle 11"/>
          <p:cNvSpPr/>
          <p:nvPr/>
        </p:nvSpPr>
        <p:spPr bwMode="auto">
          <a:xfrm>
            <a:off x="3352800" y="3299792"/>
            <a:ext cx="4191000" cy="38100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a:latin typeface="Arial" charset="0"/>
            </a:endParaRPr>
          </a:p>
        </p:txBody>
      </p:sp>
      <p:sp>
        <p:nvSpPr>
          <p:cNvPr id="13" name="Rounded Rectangle 12"/>
          <p:cNvSpPr/>
          <p:nvPr/>
        </p:nvSpPr>
        <p:spPr bwMode="auto">
          <a:xfrm>
            <a:off x="1981200" y="5006009"/>
            <a:ext cx="3581400" cy="53340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a:latin typeface="Arial" charset="0"/>
            </a:endParaRPr>
          </a:p>
        </p:txBody>
      </p:sp>
      <p:sp>
        <p:nvSpPr>
          <p:cNvPr id="3" name="Title 2"/>
          <p:cNvSpPr>
            <a:spLocks noGrp="1"/>
          </p:cNvSpPr>
          <p:nvPr>
            <p:ph type="title"/>
          </p:nvPr>
        </p:nvSpPr>
        <p:spPr/>
        <p:txBody>
          <a:bodyPr/>
          <a:lstStyle/>
          <a:p>
            <a:r>
              <a:rPr lang="en-US" b="1" dirty="0" smtClean="0"/>
              <a:t>Ridership Impacts - Atlanta</a:t>
            </a:r>
            <a:endParaRPr lang="en-US" b="1" dirty="0"/>
          </a:p>
        </p:txBody>
      </p:sp>
    </p:spTree>
    <p:extLst>
      <p:ext uri="{BB962C8B-B14F-4D97-AF65-F5344CB8AC3E}">
        <p14:creationId xmlns:p14="http://schemas.microsoft.com/office/powerpoint/2010/main" val="1775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9" grpId="0">
        <p:bldAsOne/>
      </p:bldGraphic>
      <p:bldGraphic spid="10" grpId="0">
        <p:bldAsOne/>
      </p:bldGraphic>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7496" cy="1143000"/>
          </a:xfrm>
        </p:spPr>
        <p:txBody>
          <a:bodyPr>
            <a:normAutofit/>
          </a:bodyPr>
          <a:lstStyle/>
          <a:p>
            <a:r>
              <a:rPr lang="en-US" b="1" dirty="0" smtClean="0"/>
              <a:t>Using Real-time - Unstable </a:t>
            </a:r>
            <a:r>
              <a:rPr lang="en-US" b="1" dirty="0" smtClean="0"/>
              <a:t>Headway Dynamics</a:t>
            </a:r>
            <a:endParaRPr lang="en-US" b="1" dirty="0"/>
          </a:p>
        </p:txBody>
      </p:sp>
      <p:cxnSp>
        <p:nvCxnSpPr>
          <p:cNvPr id="586" name="Straight Connector 585"/>
          <p:cNvCxnSpPr/>
          <p:nvPr/>
        </p:nvCxnSpPr>
        <p:spPr>
          <a:xfrm flipV="1">
            <a:off x="2064315" y="3446468"/>
            <a:ext cx="0" cy="726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12" name="Group 611"/>
          <p:cNvGrpSpPr/>
          <p:nvPr/>
        </p:nvGrpSpPr>
        <p:grpSpPr>
          <a:xfrm>
            <a:off x="1657022" y="1999494"/>
            <a:ext cx="8747145" cy="831723"/>
            <a:chOff x="160601" y="2047861"/>
            <a:chExt cx="8747145" cy="831723"/>
          </a:xfrm>
        </p:grpSpPr>
        <p:cxnSp>
          <p:nvCxnSpPr>
            <p:cNvPr id="10" name="Straight Connector 9"/>
            <p:cNvCxnSpPr/>
            <p:nvPr/>
          </p:nvCxnSpPr>
          <p:spPr>
            <a:xfrm>
              <a:off x="1257036" y="2478844"/>
              <a:ext cx="7396224" cy="10217"/>
            </a:xfrm>
            <a:prstGeom prst="line">
              <a:avLst/>
            </a:prstGeom>
            <a:ln w="152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8407142" y="2489061"/>
              <a:ext cx="500604" cy="0"/>
            </a:xfrm>
            <a:prstGeom prst="straightConnector1">
              <a:avLst/>
            </a:prstGeom>
            <a:ln w="1143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3374335" y="2047861"/>
              <a:ext cx="780348" cy="349675"/>
              <a:chOff x="2573867" y="2590800"/>
              <a:chExt cx="2252133" cy="976739"/>
            </a:xfrm>
          </p:grpSpPr>
          <p:sp>
            <p:nvSpPr>
              <p:cNvPr id="52" name="Rounded Rectangle 51"/>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2</a:t>
                </a:r>
                <a:endParaRPr lang="en-US" sz="600" dirty="0">
                  <a:solidFill>
                    <a:schemeClr val="tx1"/>
                  </a:solidFill>
                </a:endParaRPr>
              </a:p>
            </p:txBody>
          </p:sp>
          <p:sp>
            <p:nvSpPr>
              <p:cNvPr id="55" name="Rounded Rectangle 54"/>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Isosceles Triangle 69"/>
            <p:cNvSpPr/>
            <p:nvPr/>
          </p:nvSpPr>
          <p:spPr>
            <a:xfrm rot="10800000">
              <a:off x="7753986" y="2185250"/>
              <a:ext cx="204518" cy="228615"/>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53986"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786904"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819821"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852739"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885657"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918574" y="21333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753986" y="2100394"/>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786904" y="2100394"/>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819821" y="2100394"/>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Isosceles Triangle 4"/>
            <p:cNvSpPr/>
            <p:nvPr/>
          </p:nvSpPr>
          <p:spPr>
            <a:xfrm rot="10800000">
              <a:off x="2350670" y="2177637"/>
              <a:ext cx="204518" cy="22861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2355840"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2388757"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2421675"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2454593"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487510"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520428" y="2134036"/>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2355840" y="2101118"/>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388757" y="2101118"/>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421675" y="2101118"/>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454593" y="2101118"/>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2916994" y="2101118"/>
              <a:ext cx="206415" cy="307884"/>
              <a:chOff x="2539149" y="2661568"/>
              <a:chExt cx="286688" cy="427616"/>
            </a:xfrm>
          </p:grpSpPr>
          <p:sp>
            <p:nvSpPr>
              <p:cNvPr id="66" name="Isosceles Triangle 65"/>
              <p:cNvSpPr/>
              <p:nvPr/>
            </p:nvSpPr>
            <p:spPr>
              <a:xfrm rot="10800000">
                <a:off x="2541784" y="277166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2539149"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2584868"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2630587"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2676306"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2722025"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2767744"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2539149" y="2661568"/>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373081" y="2142099"/>
              <a:ext cx="205706" cy="277462"/>
              <a:chOff x="3995237" y="2700000"/>
              <a:chExt cx="285702" cy="385364"/>
            </a:xfrm>
          </p:grpSpPr>
          <p:sp>
            <p:nvSpPr>
              <p:cNvPr id="67" name="Isosceles Triangle 66"/>
              <p:cNvSpPr/>
              <p:nvPr/>
            </p:nvSpPr>
            <p:spPr>
              <a:xfrm rot="10800000">
                <a:off x="3996886" y="276784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4043514"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4089233"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4134952"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180671"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4226390"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4043514"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4089233"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134952"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180671"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4226390"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3995237"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040956"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408667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715120" y="2070530"/>
              <a:ext cx="204518" cy="338471"/>
              <a:chOff x="5337276" y="2607293"/>
              <a:chExt cx="284053" cy="470099"/>
            </a:xfrm>
          </p:grpSpPr>
          <p:sp>
            <p:nvSpPr>
              <p:cNvPr id="68" name="Isosceles Triangle 67"/>
              <p:cNvSpPr/>
              <p:nvPr/>
            </p:nvSpPr>
            <p:spPr>
              <a:xfrm rot="10800000">
                <a:off x="5337276" y="2759872"/>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5347015"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5392734"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5438453"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5484172"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5529891"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5575610"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5347015"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5392734"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5438453"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5484172"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5529891"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5575610"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5344457"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5390176"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5435895"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5481614"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5527333"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6258045" y="2070531"/>
              <a:ext cx="204518" cy="340946"/>
              <a:chOff x="5880201" y="2607293"/>
              <a:chExt cx="284053" cy="473536"/>
            </a:xfrm>
          </p:grpSpPr>
          <p:sp>
            <p:nvSpPr>
              <p:cNvPr id="170" name="Isosceles Triangle 169"/>
              <p:cNvSpPr/>
              <p:nvPr/>
            </p:nvSpPr>
            <p:spPr>
              <a:xfrm rot="10800000">
                <a:off x="5880201" y="2763309"/>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5889940"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5935659"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5981378"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6027097"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6072816"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6118535"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5889940"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5935659"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5981378"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6027097"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6072816"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6118535"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5887382"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5933101"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419"/>
            <p:cNvGrpSpPr/>
            <p:nvPr/>
          </p:nvGrpSpPr>
          <p:grpSpPr>
            <a:xfrm>
              <a:off x="6767852" y="2061802"/>
              <a:ext cx="780348" cy="349675"/>
              <a:chOff x="2573867" y="2590800"/>
              <a:chExt cx="2252133" cy="976739"/>
            </a:xfrm>
          </p:grpSpPr>
          <p:sp>
            <p:nvSpPr>
              <p:cNvPr id="421" name="Rounded Rectangle 420"/>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2" name="Oval 421"/>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Rounded Rectangle 422"/>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1</a:t>
                </a:r>
                <a:endParaRPr lang="en-US" sz="600" dirty="0">
                  <a:solidFill>
                    <a:schemeClr val="tx1"/>
                  </a:solidFill>
                </a:endParaRPr>
              </a:p>
            </p:txBody>
          </p:sp>
          <p:sp>
            <p:nvSpPr>
              <p:cNvPr id="424" name="Rounded Rectangle 423"/>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Oval 424"/>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6" name="Group 425"/>
            <p:cNvGrpSpPr/>
            <p:nvPr/>
          </p:nvGrpSpPr>
          <p:grpSpPr>
            <a:xfrm>
              <a:off x="1448050" y="2047861"/>
              <a:ext cx="780348" cy="349675"/>
              <a:chOff x="2573867" y="2590800"/>
              <a:chExt cx="2252133" cy="976739"/>
            </a:xfrm>
          </p:grpSpPr>
          <p:sp>
            <p:nvSpPr>
              <p:cNvPr id="427" name="Rounded Rectangle 426"/>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28" name="Oval 427"/>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Rounded Rectangle 428"/>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a:t>
                </a:r>
                <a:r>
                  <a:rPr lang="en-US" sz="700" dirty="0">
                    <a:solidFill>
                      <a:schemeClr val="tx1"/>
                    </a:solidFill>
                  </a:rPr>
                  <a:t> 3</a:t>
                </a:r>
                <a:endParaRPr lang="en-US" sz="700" dirty="0">
                  <a:solidFill>
                    <a:schemeClr val="tx1"/>
                  </a:solidFill>
                </a:endParaRPr>
              </a:p>
            </p:txBody>
          </p:sp>
          <p:sp>
            <p:nvSpPr>
              <p:cNvPr id="430" name="Rounded Rectangle 429"/>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4" name="Oval 563"/>
            <p:cNvSpPr/>
            <p:nvPr/>
          </p:nvSpPr>
          <p:spPr>
            <a:xfrm>
              <a:off x="160601" y="2087584"/>
              <a:ext cx="792000" cy="792000"/>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cxnSp>
          <p:nvCxnSpPr>
            <p:cNvPr id="566" name="Straight Connector 565"/>
            <p:cNvCxnSpPr/>
            <p:nvPr/>
          </p:nvCxnSpPr>
          <p:spPr>
            <a:xfrm>
              <a:off x="553977" y="2489061"/>
              <a:ext cx="147698" cy="231914"/>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flipV="1">
              <a:off x="553977" y="2113858"/>
              <a:ext cx="2624" cy="401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p:cNvCxnSpPr/>
            <p:nvPr/>
          </p:nvCxnSpPr>
          <p:spPr>
            <a:xfrm rot="240000" flipV="1">
              <a:off x="885825" y="2483584"/>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240000" flipV="1">
              <a:off x="160711" y="2486323"/>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flipV="1">
              <a:off x="556602" y="2835275"/>
              <a:ext cx="0" cy="39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a:xfrm>
              <a:off x="1443722" y="2484000"/>
              <a:ext cx="6959092" cy="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nvGrpSpPr>
          <p:cNvPr id="611" name="Group 610"/>
          <p:cNvGrpSpPr/>
          <p:nvPr/>
        </p:nvGrpSpPr>
        <p:grpSpPr>
          <a:xfrm>
            <a:off x="1669478" y="4438903"/>
            <a:ext cx="8730504" cy="1195120"/>
            <a:chOff x="173058" y="4487271"/>
            <a:chExt cx="8730504" cy="1195120"/>
          </a:xfrm>
        </p:grpSpPr>
        <p:sp>
          <p:nvSpPr>
            <p:cNvPr id="444" name="TextBox 443"/>
            <p:cNvSpPr txBox="1"/>
            <p:nvPr/>
          </p:nvSpPr>
          <p:spPr>
            <a:xfrm>
              <a:off x="4332091" y="5104767"/>
              <a:ext cx="184666" cy="369332"/>
            </a:xfrm>
            <a:prstGeom prst="rect">
              <a:avLst/>
            </a:prstGeom>
            <a:noFill/>
          </p:spPr>
          <p:txBody>
            <a:bodyPr wrap="none" rtlCol="0">
              <a:spAutoFit/>
            </a:bodyPr>
            <a:lstStyle/>
            <a:p>
              <a:endParaRPr lang="en-US" dirty="0"/>
            </a:p>
          </p:txBody>
        </p:sp>
        <p:cxnSp>
          <p:nvCxnSpPr>
            <p:cNvPr id="445" name="Straight Connector 444"/>
            <p:cNvCxnSpPr/>
            <p:nvPr/>
          </p:nvCxnSpPr>
          <p:spPr>
            <a:xfrm>
              <a:off x="1257036" y="5286391"/>
              <a:ext cx="7396224" cy="10217"/>
            </a:xfrm>
            <a:prstGeom prst="line">
              <a:avLst/>
            </a:prstGeom>
            <a:ln w="152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Arrow Connector 445"/>
            <p:cNvCxnSpPr/>
            <p:nvPr/>
          </p:nvCxnSpPr>
          <p:spPr>
            <a:xfrm>
              <a:off x="8402958" y="5296608"/>
              <a:ext cx="500604" cy="0"/>
            </a:xfrm>
            <a:prstGeom prst="straightConnector1">
              <a:avLst/>
            </a:prstGeom>
            <a:ln w="1143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48" name="Isosceles Triangle 447"/>
            <p:cNvSpPr/>
            <p:nvPr/>
          </p:nvSpPr>
          <p:spPr>
            <a:xfrm rot="10800000">
              <a:off x="7753986" y="4992792"/>
              <a:ext cx="204518" cy="22861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2" name="Group 451"/>
            <p:cNvGrpSpPr/>
            <p:nvPr/>
          </p:nvGrpSpPr>
          <p:grpSpPr>
            <a:xfrm>
              <a:off x="2350670" y="4941580"/>
              <a:ext cx="204518" cy="272215"/>
              <a:chOff x="1938244" y="2707287"/>
              <a:chExt cx="284053" cy="378077"/>
            </a:xfrm>
          </p:grpSpPr>
          <p:sp>
            <p:nvSpPr>
              <p:cNvPr id="453" name="Isosceles Triangle 452"/>
              <p:cNvSpPr/>
              <p:nvPr/>
            </p:nvSpPr>
            <p:spPr>
              <a:xfrm rot="10800000">
                <a:off x="1938244" y="276784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p:nvPr/>
            </p:nvSpPr>
            <p:spPr>
              <a:xfrm>
                <a:off x="1945424"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p:nvPr/>
            </p:nvSpPr>
            <p:spPr>
              <a:xfrm>
                <a:off x="1991143"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a:off x="2036862"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p:nvPr/>
            </p:nvSpPr>
            <p:spPr>
              <a:xfrm>
                <a:off x="2082581"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Oval 457"/>
              <p:cNvSpPr/>
              <p:nvPr/>
            </p:nvSpPr>
            <p:spPr>
              <a:xfrm>
                <a:off x="2128300"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9" name="Group 458"/>
            <p:cNvGrpSpPr/>
            <p:nvPr/>
          </p:nvGrpSpPr>
          <p:grpSpPr>
            <a:xfrm>
              <a:off x="2916994" y="4941581"/>
              <a:ext cx="206415" cy="274966"/>
              <a:chOff x="2539149" y="2707287"/>
              <a:chExt cx="286688" cy="381897"/>
            </a:xfrm>
          </p:grpSpPr>
          <p:sp>
            <p:nvSpPr>
              <p:cNvPr id="460" name="Isosceles Triangle 459"/>
              <p:cNvSpPr/>
              <p:nvPr/>
            </p:nvSpPr>
            <p:spPr>
              <a:xfrm rot="10800000">
                <a:off x="2541784" y="277166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p:nvPr/>
            </p:nvSpPr>
            <p:spPr>
              <a:xfrm>
                <a:off x="2539149"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Oval 461"/>
              <p:cNvSpPr/>
              <p:nvPr/>
            </p:nvSpPr>
            <p:spPr>
              <a:xfrm>
                <a:off x="2584868"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p:nvPr/>
            </p:nvSpPr>
            <p:spPr>
              <a:xfrm>
                <a:off x="2630587"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a:off x="2676306"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p:nvPr/>
            </p:nvSpPr>
            <p:spPr>
              <a:xfrm>
                <a:off x="2722025"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6" name="Group 465"/>
            <p:cNvGrpSpPr/>
            <p:nvPr/>
          </p:nvGrpSpPr>
          <p:grpSpPr>
            <a:xfrm>
              <a:off x="4373081" y="4949646"/>
              <a:ext cx="205706" cy="277462"/>
              <a:chOff x="3995237" y="2700000"/>
              <a:chExt cx="285702" cy="385364"/>
            </a:xfrm>
          </p:grpSpPr>
          <p:sp>
            <p:nvSpPr>
              <p:cNvPr id="467" name="Isosceles Triangle 466"/>
              <p:cNvSpPr/>
              <p:nvPr/>
            </p:nvSpPr>
            <p:spPr>
              <a:xfrm rot="10800000">
                <a:off x="3996886" y="276784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Oval 470"/>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p:cNvSpPr/>
              <p:nvPr/>
            </p:nvSpPr>
            <p:spPr>
              <a:xfrm>
                <a:off x="3995237"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8" name="Isosceles Triangle 477"/>
            <p:cNvSpPr/>
            <p:nvPr/>
          </p:nvSpPr>
          <p:spPr>
            <a:xfrm rot="10800000">
              <a:off x="5715120" y="4987934"/>
              <a:ext cx="204518" cy="22861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p:cNvSpPr/>
            <p:nvPr/>
          </p:nvSpPr>
          <p:spPr>
            <a:xfrm>
              <a:off x="5722132"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a:off x="5755050"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p:cNvSpPr/>
            <p:nvPr/>
          </p:nvSpPr>
          <p:spPr>
            <a:xfrm>
              <a:off x="5787967"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p:nvPr/>
          </p:nvSpPr>
          <p:spPr>
            <a:xfrm>
              <a:off x="5820885"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5853803"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a:off x="5886720" y="4943912"/>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Isosceles Triangle 496"/>
            <p:cNvSpPr/>
            <p:nvPr/>
          </p:nvSpPr>
          <p:spPr>
            <a:xfrm rot="10800000">
              <a:off x="6258045" y="4990410"/>
              <a:ext cx="204518" cy="22861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Oval 497"/>
            <p:cNvSpPr/>
            <p:nvPr/>
          </p:nvSpPr>
          <p:spPr>
            <a:xfrm>
              <a:off x="6265057" y="494391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Oval 498"/>
            <p:cNvSpPr/>
            <p:nvPr/>
          </p:nvSpPr>
          <p:spPr>
            <a:xfrm>
              <a:off x="6297975" y="494391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a:off x="6330892" y="494391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Oval 500"/>
            <p:cNvSpPr/>
            <p:nvPr/>
          </p:nvSpPr>
          <p:spPr>
            <a:xfrm>
              <a:off x="6363810" y="494391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1" name="Group 520"/>
            <p:cNvGrpSpPr/>
            <p:nvPr/>
          </p:nvGrpSpPr>
          <p:grpSpPr>
            <a:xfrm rot="18741542">
              <a:off x="6448412" y="4702607"/>
              <a:ext cx="780348" cy="349675"/>
              <a:chOff x="2573867" y="2590799"/>
              <a:chExt cx="2252132" cy="976740"/>
            </a:xfrm>
          </p:grpSpPr>
          <p:sp>
            <p:nvSpPr>
              <p:cNvPr id="522" name="Rounded Rectangle 521"/>
              <p:cNvSpPr/>
              <p:nvPr/>
            </p:nvSpPr>
            <p:spPr>
              <a:xfrm>
                <a:off x="2573867" y="2590799"/>
                <a:ext cx="2252132"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Oval 522"/>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Rounded Rectangle 523"/>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3</a:t>
                </a:r>
                <a:endParaRPr lang="en-US" sz="600" dirty="0">
                  <a:solidFill>
                    <a:schemeClr val="tx1"/>
                  </a:solidFill>
                </a:endParaRPr>
              </a:p>
            </p:txBody>
          </p:sp>
          <p:sp>
            <p:nvSpPr>
              <p:cNvPr id="525" name="Rounded Rectangle 524"/>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Oval 525"/>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7" name="Group 526"/>
            <p:cNvGrpSpPr/>
            <p:nvPr/>
          </p:nvGrpSpPr>
          <p:grpSpPr>
            <a:xfrm>
              <a:off x="6944596" y="4887097"/>
              <a:ext cx="780348" cy="349675"/>
              <a:chOff x="2573867" y="2590800"/>
              <a:chExt cx="2252133" cy="976739"/>
            </a:xfrm>
          </p:grpSpPr>
          <p:sp>
            <p:nvSpPr>
              <p:cNvPr id="528" name="Rounded Rectangle 527"/>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Oval 528"/>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Rounded Rectangle 529"/>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2</a:t>
                </a:r>
                <a:endParaRPr lang="en-US" sz="600" dirty="0">
                  <a:solidFill>
                    <a:schemeClr val="tx1"/>
                  </a:solidFill>
                </a:endParaRPr>
              </a:p>
            </p:txBody>
          </p:sp>
          <p:sp>
            <p:nvSpPr>
              <p:cNvPr id="531" name="Rounded Rectangle 530"/>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3" name="Oval 532"/>
            <p:cNvSpPr/>
            <p:nvPr/>
          </p:nvSpPr>
          <p:spPr>
            <a:xfrm>
              <a:off x="7754204"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Oval 533"/>
            <p:cNvSpPr/>
            <p:nvPr/>
          </p:nvSpPr>
          <p:spPr>
            <a:xfrm>
              <a:off x="7787122"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Oval 534"/>
            <p:cNvSpPr/>
            <p:nvPr/>
          </p:nvSpPr>
          <p:spPr>
            <a:xfrm>
              <a:off x="7820039"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a:off x="7852957"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Oval 536"/>
            <p:cNvSpPr/>
            <p:nvPr/>
          </p:nvSpPr>
          <p:spPr>
            <a:xfrm>
              <a:off x="7885875"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Oval 537"/>
            <p:cNvSpPr/>
            <p:nvPr/>
          </p:nvSpPr>
          <p:spPr>
            <a:xfrm>
              <a:off x="7918792" y="4950871"/>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Oval 538"/>
            <p:cNvSpPr/>
            <p:nvPr/>
          </p:nvSpPr>
          <p:spPr>
            <a:xfrm>
              <a:off x="7754204" y="491795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a:off x="7787122" y="491795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 name="Oval 541"/>
            <p:cNvSpPr/>
            <p:nvPr/>
          </p:nvSpPr>
          <p:spPr>
            <a:xfrm>
              <a:off x="2355840"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3" name="Oval 542"/>
            <p:cNvSpPr/>
            <p:nvPr/>
          </p:nvSpPr>
          <p:spPr>
            <a:xfrm>
              <a:off x="2388757"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a:off x="2421675"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5" name="Oval 544"/>
            <p:cNvSpPr/>
            <p:nvPr/>
          </p:nvSpPr>
          <p:spPr>
            <a:xfrm>
              <a:off x="2454593"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Oval 545"/>
            <p:cNvSpPr/>
            <p:nvPr/>
          </p:nvSpPr>
          <p:spPr>
            <a:xfrm>
              <a:off x="2487510"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Oval 546"/>
            <p:cNvSpPr/>
            <p:nvPr/>
          </p:nvSpPr>
          <p:spPr>
            <a:xfrm>
              <a:off x="2520428"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a:off x="2355840" y="4906875"/>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Oval 548"/>
            <p:cNvSpPr/>
            <p:nvPr/>
          </p:nvSpPr>
          <p:spPr>
            <a:xfrm>
              <a:off x="2388757" y="4906875"/>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Oval 549"/>
            <p:cNvSpPr/>
            <p:nvPr/>
          </p:nvSpPr>
          <p:spPr>
            <a:xfrm>
              <a:off x="2421675" y="4906875"/>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a:off x="2918024"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3" name="Oval 552"/>
            <p:cNvSpPr/>
            <p:nvPr/>
          </p:nvSpPr>
          <p:spPr>
            <a:xfrm>
              <a:off x="2950941"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4" name="Oval 553"/>
            <p:cNvSpPr/>
            <p:nvPr/>
          </p:nvSpPr>
          <p:spPr>
            <a:xfrm>
              <a:off x="2983859"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5" name="Oval 554"/>
            <p:cNvSpPr/>
            <p:nvPr/>
          </p:nvSpPr>
          <p:spPr>
            <a:xfrm>
              <a:off x="3016777"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a:off x="3049694"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7" name="Oval 556"/>
            <p:cNvSpPr/>
            <p:nvPr/>
          </p:nvSpPr>
          <p:spPr>
            <a:xfrm>
              <a:off x="3082612" y="4939793"/>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8" name="Oval 557"/>
            <p:cNvSpPr/>
            <p:nvPr/>
          </p:nvSpPr>
          <p:spPr>
            <a:xfrm>
              <a:off x="2918024" y="4906875"/>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9" name="Oval 558"/>
            <p:cNvSpPr/>
            <p:nvPr/>
          </p:nvSpPr>
          <p:spPr>
            <a:xfrm>
              <a:off x="2950941" y="4906875"/>
              <a:ext cx="32918" cy="329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 name="Oval 590"/>
            <p:cNvSpPr/>
            <p:nvPr/>
          </p:nvSpPr>
          <p:spPr>
            <a:xfrm>
              <a:off x="173058" y="4890391"/>
              <a:ext cx="792000" cy="792000"/>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cxnSp>
          <p:nvCxnSpPr>
            <p:cNvPr id="592" name="Straight Connector 591"/>
            <p:cNvCxnSpPr/>
            <p:nvPr/>
          </p:nvCxnSpPr>
          <p:spPr>
            <a:xfrm>
              <a:off x="581515" y="5291868"/>
              <a:ext cx="0" cy="270914"/>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3" name="Straight Connector 592"/>
            <p:cNvCxnSpPr/>
            <p:nvPr/>
          </p:nvCxnSpPr>
          <p:spPr>
            <a:xfrm flipV="1">
              <a:off x="582005" y="4890391"/>
              <a:ext cx="2733" cy="4030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240000" flipV="1">
              <a:off x="898282" y="5286391"/>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rot="240000" flipV="1">
              <a:off x="173168" y="5289130"/>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1515" y="5622913"/>
              <a:ext cx="0" cy="39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1448050" y="5296930"/>
              <a:ext cx="6959092" cy="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nvGrpSpPr>
          <p:cNvPr id="610" name="Group 609"/>
          <p:cNvGrpSpPr/>
          <p:nvPr/>
        </p:nvGrpSpPr>
        <p:grpSpPr>
          <a:xfrm>
            <a:off x="1285164" y="3149809"/>
            <a:ext cx="9114819" cy="1054809"/>
            <a:chOff x="-207073" y="3189125"/>
            <a:chExt cx="9114819" cy="1054809"/>
          </a:xfrm>
        </p:grpSpPr>
        <p:sp>
          <p:nvSpPr>
            <p:cNvPr id="25" name="TextBox 24"/>
            <p:cNvSpPr txBox="1"/>
            <p:nvPr/>
          </p:nvSpPr>
          <p:spPr>
            <a:xfrm>
              <a:off x="4336275" y="3656093"/>
              <a:ext cx="184666" cy="369332"/>
            </a:xfrm>
            <a:prstGeom prst="rect">
              <a:avLst/>
            </a:prstGeom>
            <a:noFill/>
          </p:spPr>
          <p:txBody>
            <a:bodyPr wrap="none" rtlCol="0">
              <a:spAutoFit/>
            </a:bodyPr>
            <a:lstStyle/>
            <a:p>
              <a:endParaRPr lang="en-US" dirty="0"/>
            </a:p>
          </p:txBody>
        </p:sp>
        <p:cxnSp>
          <p:nvCxnSpPr>
            <p:cNvPr id="295" name="Straight Connector 294"/>
            <p:cNvCxnSpPr/>
            <p:nvPr/>
          </p:nvCxnSpPr>
          <p:spPr>
            <a:xfrm>
              <a:off x="1261220" y="3837717"/>
              <a:ext cx="7392040" cy="10217"/>
            </a:xfrm>
            <a:prstGeom prst="line">
              <a:avLst/>
            </a:prstGeom>
            <a:ln w="152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p:nvPr/>
          </p:nvCxnSpPr>
          <p:spPr>
            <a:xfrm>
              <a:off x="8407142" y="3847934"/>
              <a:ext cx="500604" cy="0"/>
            </a:xfrm>
            <a:prstGeom prst="straightConnector1">
              <a:avLst/>
            </a:prstGeom>
            <a:ln w="1143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15" name="Group 314"/>
            <p:cNvGrpSpPr/>
            <p:nvPr/>
          </p:nvGrpSpPr>
          <p:grpSpPr>
            <a:xfrm>
              <a:off x="7758170" y="3492183"/>
              <a:ext cx="204518" cy="280553"/>
              <a:chOff x="7376142" y="2682875"/>
              <a:chExt cx="284053" cy="389657"/>
            </a:xfrm>
          </p:grpSpPr>
          <p:sp>
            <p:nvSpPr>
              <p:cNvPr id="316" name="Isosceles Triangle 315"/>
              <p:cNvSpPr/>
              <p:nvPr/>
            </p:nvSpPr>
            <p:spPr>
              <a:xfrm rot="10800000">
                <a:off x="7376142" y="2755012"/>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7376142" y="2682875"/>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a:off x="7421861" y="2682875"/>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p:cNvSpPr/>
              <p:nvPr/>
            </p:nvSpPr>
            <p:spPr>
              <a:xfrm>
                <a:off x="7467580" y="2682875"/>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6" name="Group 325"/>
            <p:cNvGrpSpPr/>
            <p:nvPr/>
          </p:nvGrpSpPr>
          <p:grpSpPr>
            <a:xfrm>
              <a:off x="2354854" y="3492906"/>
              <a:ext cx="204518" cy="272215"/>
              <a:chOff x="1938244" y="2707287"/>
              <a:chExt cx="284053" cy="378077"/>
            </a:xfrm>
          </p:grpSpPr>
          <p:sp>
            <p:nvSpPr>
              <p:cNvPr id="327" name="Isosceles Triangle 326"/>
              <p:cNvSpPr/>
              <p:nvPr/>
            </p:nvSpPr>
            <p:spPr>
              <a:xfrm rot="10800000">
                <a:off x="1938244" y="276784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a:off x="1945424"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p:nvPr/>
            </p:nvSpPr>
            <p:spPr>
              <a:xfrm>
                <a:off x="1991143"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p:cNvSpPr/>
              <p:nvPr/>
            </p:nvSpPr>
            <p:spPr>
              <a:xfrm>
                <a:off x="2036862"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2082581"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2128300"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8" name="Group 337"/>
            <p:cNvGrpSpPr/>
            <p:nvPr/>
          </p:nvGrpSpPr>
          <p:grpSpPr>
            <a:xfrm>
              <a:off x="2921178" y="3492907"/>
              <a:ext cx="206415" cy="274966"/>
              <a:chOff x="2539149" y="2707287"/>
              <a:chExt cx="286688" cy="381897"/>
            </a:xfrm>
          </p:grpSpPr>
          <p:sp>
            <p:nvSpPr>
              <p:cNvPr id="339" name="Isosceles Triangle 338"/>
              <p:cNvSpPr/>
              <p:nvPr/>
            </p:nvSpPr>
            <p:spPr>
              <a:xfrm rot="10800000">
                <a:off x="2541784" y="277166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p:nvPr/>
            </p:nvSpPr>
            <p:spPr>
              <a:xfrm>
                <a:off x="2539149"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2584868"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2630587"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a:off x="2676306"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p:cNvSpPr/>
              <p:nvPr/>
            </p:nvSpPr>
            <p:spPr>
              <a:xfrm>
                <a:off x="2722025" y="2707287"/>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7" name="Group 346"/>
            <p:cNvGrpSpPr/>
            <p:nvPr/>
          </p:nvGrpSpPr>
          <p:grpSpPr>
            <a:xfrm>
              <a:off x="4377265" y="3500972"/>
              <a:ext cx="205706" cy="277462"/>
              <a:chOff x="3995237" y="2700000"/>
              <a:chExt cx="285702" cy="385364"/>
            </a:xfrm>
          </p:grpSpPr>
          <p:sp>
            <p:nvSpPr>
              <p:cNvPr id="348" name="Isosceles Triangle 347"/>
              <p:cNvSpPr/>
              <p:nvPr/>
            </p:nvSpPr>
            <p:spPr>
              <a:xfrm rot="10800000">
                <a:off x="3996886" y="2767844"/>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4043514"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p:nvPr/>
            </p:nvSpPr>
            <p:spPr>
              <a:xfrm>
                <a:off x="4089233"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p:nvPr/>
            </p:nvSpPr>
            <p:spPr>
              <a:xfrm>
                <a:off x="399779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4043514"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Oval 356"/>
              <p:cNvSpPr/>
              <p:nvPr/>
            </p:nvSpPr>
            <p:spPr>
              <a:xfrm>
                <a:off x="4089233"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p:cNvSpPr/>
              <p:nvPr/>
            </p:nvSpPr>
            <p:spPr>
              <a:xfrm>
                <a:off x="3995237"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p:cNvSpPr/>
              <p:nvPr/>
            </p:nvSpPr>
            <p:spPr>
              <a:xfrm>
                <a:off x="4040956"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Oval 362"/>
              <p:cNvSpPr/>
              <p:nvPr/>
            </p:nvSpPr>
            <p:spPr>
              <a:xfrm>
                <a:off x="4086675" y="2700000"/>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363"/>
            <p:cNvGrpSpPr/>
            <p:nvPr/>
          </p:nvGrpSpPr>
          <p:grpSpPr>
            <a:xfrm>
              <a:off x="5719304" y="3429403"/>
              <a:ext cx="204518" cy="338471"/>
              <a:chOff x="5337276" y="2607293"/>
              <a:chExt cx="284053" cy="470099"/>
            </a:xfrm>
          </p:grpSpPr>
          <p:sp>
            <p:nvSpPr>
              <p:cNvPr id="365" name="Isosceles Triangle 364"/>
              <p:cNvSpPr/>
              <p:nvPr/>
            </p:nvSpPr>
            <p:spPr>
              <a:xfrm rot="10800000">
                <a:off x="5337276" y="2759872"/>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p:cNvSpPr/>
              <p:nvPr/>
            </p:nvSpPr>
            <p:spPr>
              <a:xfrm>
                <a:off x="5347015"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5392734"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5438453"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5484172"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p:nvPr/>
            </p:nvSpPr>
            <p:spPr>
              <a:xfrm>
                <a:off x="5529891"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5575610"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p:nvPr/>
            </p:nvSpPr>
            <p:spPr>
              <a:xfrm>
                <a:off x="5347015"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p:nvPr/>
            </p:nvSpPr>
            <p:spPr>
              <a:xfrm>
                <a:off x="5392734"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p:cNvSpPr/>
              <p:nvPr/>
            </p:nvSpPr>
            <p:spPr>
              <a:xfrm>
                <a:off x="5438453"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Oval 374"/>
              <p:cNvSpPr/>
              <p:nvPr/>
            </p:nvSpPr>
            <p:spPr>
              <a:xfrm>
                <a:off x="5484172"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5529891"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5575610"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p:nvPr/>
            </p:nvSpPr>
            <p:spPr>
              <a:xfrm>
                <a:off x="5344457"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p:nvPr/>
            </p:nvSpPr>
            <p:spPr>
              <a:xfrm>
                <a:off x="5390176"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p:cNvSpPr/>
              <p:nvPr/>
            </p:nvSpPr>
            <p:spPr>
              <a:xfrm>
                <a:off x="5435895"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Oval 380"/>
              <p:cNvSpPr/>
              <p:nvPr/>
            </p:nvSpPr>
            <p:spPr>
              <a:xfrm>
                <a:off x="5481614"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p:nvPr/>
            </p:nvSpPr>
            <p:spPr>
              <a:xfrm>
                <a:off x="5527333"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382"/>
            <p:cNvGrpSpPr/>
            <p:nvPr/>
          </p:nvGrpSpPr>
          <p:grpSpPr>
            <a:xfrm>
              <a:off x="6262229" y="3429404"/>
              <a:ext cx="204518" cy="340946"/>
              <a:chOff x="5880201" y="2607293"/>
              <a:chExt cx="284053" cy="473536"/>
            </a:xfrm>
          </p:grpSpPr>
          <p:sp>
            <p:nvSpPr>
              <p:cNvPr id="384" name="Isosceles Triangle 383"/>
              <p:cNvSpPr/>
              <p:nvPr/>
            </p:nvSpPr>
            <p:spPr>
              <a:xfrm rot="10800000">
                <a:off x="5880201" y="2763309"/>
                <a:ext cx="284053" cy="31752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Oval 384"/>
              <p:cNvSpPr/>
              <p:nvPr/>
            </p:nvSpPr>
            <p:spPr>
              <a:xfrm>
                <a:off x="5889940"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p:cNvSpPr/>
              <p:nvPr/>
            </p:nvSpPr>
            <p:spPr>
              <a:xfrm>
                <a:off x="5935659"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Oval 386"/>
              <p:cNvSpPr/>
              <p:nvPr/>
            </p:nvSpPr>
            <p:spPr>
              <a:xfrm>
                <a:off x="5981378"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p:nvPr/>
            </p:nvSpPr>
            <p:spPr>
              <a:xfrm>
                <a:off x="6027097"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6072816"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p:cNvSpPr/>
              <p:nvPr/>
            </p:nvSpPr>
            <p:spPr>
              <a:xfrm>
                <a:off x="6118535" y="2698731"/>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Oval 390"/>
              <p:cNvSpPr/>
              <p:nvPr/>
            </p:nvSpPr>
            <p:spPr>
              <a:xfrm>
                <a:off x="5889940"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p:cNvSpPr/>
              <p:nvPr/>
            </p:nvSpPr>
            <p:spPr>
              <a:xfrm>
                <a:off x="5935659"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Oval 392"/>
              <p:cNvSpPr/>
              <p:nvPr/>
            </p:nvSpPr>
            <p:spPr>
              <a:xfrm>
                <a:off x="5981378"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Oval 393"/>
              <p:cNvSpPr/>
              <p:nvPr/>
            </p:nvSpPr>
            <p:spPr>
              <a:xfrm>
                <a:off x="6027097"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Oval 394"/>
              <p:cNvSpPr/>
              <p:nvPr/>
            </p:nvSpPr>
            <p:spPr>
              <a:xfrm>
                <a:off x="6072816"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Oval 395"/>
              <p:cNvSpPr/>
              <p:nvPr/>
            </p:nvSpPr>
            <p:spPr>
              <a:xfrm>
                <a:off x="6118535" y="2653012"/>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Oval 396"/>
              <p:cNvSpPr/>
              <p:nvPr/>
            </p:nvSpPr>
            <p:spPr>
              <a:xfrm>
                <a:off x="5887382"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p:nvPr/>
            </p:nvSpPr>
            <p:spPr>
              <a:xfrm>
                <a:off x="5933101" y="2607293"/>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2" name="Group 431"/>
            <p:cNvGrpSpPr/>
            <p:nvPr/>
          </p:nvGrpSpPr>
          <p:grpSpPr>
            <a:xfrm>
              <a:off x="3378519" y="3411932"/>
              <a:ext cx="780348" cy="349675"/>
              <a:chOff x="2573867" y="2590800"/>
              <a:chExt cx="2252133" cy="976739"/>
            </a:xfrm>
          </p:grpSpPr>
          <p:sp>
            <p:nvSpPr>
              <p:cNvPr id="433" name="Rounded Rectangle 432"/>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Oval 433"/>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Rounded Rectangle 434"/>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3</a:t>
                </a:r>
                <a:endParaRPr lang="en-US" sz="600" dirty="0">
                  <a:solidFill>
                    <a:schemeClr val="tx1"/>
                  </a:solidFill>
                </a:endParaRPr>
              </a:p>
            </p:txBody>
          </p:sp>
          <p:sp>
            <p:nvSpPr>
              <p:cNvPr id="436" name="Rounded Rectangle 435"/>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8" name="Group 437"/>
            <p:cNvGrpSpPr/>
            <p:nvPr/>
          </p:nvGrpSpPr>
          <p:grpSpPr>
            <a:xfrm>
              <a:off x="4794557" y="3423062"/>
              <a:ext cx="780348" cy="349675"/>
              <a:chOff x="2573867" y="2590800"/>
              <a:chExt cx="2252133" cy="976739"/>
            </a:xfrm>
          </p:grpSpPr>
          <p:sp>
            <p:nvSpPr>
              <p:cNvPr id="439" name="Rounded Rectangle 438"/>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Rounded Rectangle 440"/>
              <p:cNvSpPr/>
              <p:nvPr/>
            </p:nvSpPr>
            <p:spPr>
              <a:xfrm>
                <a:off x="2778010" y="2726238"/>
                <a:ext cx="1232854" cy="3798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chemeClr val="tx1"/>
                    </a:solidFill>
                  </a:rPr>
                  <a:t>Bus 2</a:t>
                </a:r>
                <a:endParaRPr lang="en-US" sz="600" dirty="0">
                  <a:solidFill>
                    <a:schemeClr val="tx1"/>
                  </a:solidFill>
                </a:endParaRPr>
              </a:p>
            </p:txBody>
          </p:sp>
          <p:sp>
            <p:nvSpPr>
              <p:cNvPr id="442" name="Rounded Rectangle 441"/>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1" name="Oval 580"/>
            <p:cNvSpPr/>
            <p:nvPr/>
          </p:nvSpPr>
          <p:spPr>
            <a:xfrm>
              <a:off x="160601" y="3451934"/>
              <a:ext cx="792000" cy="792000"/>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cxnSp>
          <p:nvCxnSpPr>
            <p:cNvPr id="582" name="Straight Connector 581"/>
            <p:cNvCxnSpPr/>
            <p:nvPr/>
          </p:nvCxnSpPr>
          <p:spPr>
            <a:xfrm>
              <a:off x="569058" y="3853411"/>
              <a:ext cx="65942" cy="293139"/>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a:endCxn id="581" idx="4"/>
            </p:cNvCxnSpPr>
            <p:nvPr/>
          </p:nvCxnSpPr>
          <p:spPr>
            <a:xfrm>
              <a:off x="553867" y="3854936"/>
              <a:ext cx="2734" cy="3889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rot="240000" flipV="1">
              <a:off x="885825" y="3847934"/>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rot="240000" flipV="1">
              <a:off x="160711" y="3850673"/>
              <a:ext cx="66776" cy="54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a:off x="1443722" y="3837717"/>
              <a:ext cx="6959092" cy="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609" name="TextBox 608"/>
            <p:cNvSpPr txBox="1"/>
            <p:nvPr/>
          </p:nvSpPr>
          <p:spPr>
            <a:xfrm>
              <a:off x="-207073" y="3189125"/>
              <a:ext cx="184666" cy="369332"/>
            </a:xfrm>
            <a:prstGeom prst="rect">
              <a:avLst/>
            </a:prstGeom>
            <a:noFill/>
          </p:spPr>
          <p:txBody>
            <a:bodyPr wrap="none" rtlCol="0">
              <a:spAutoFit/>
            </a:bodyPr>
            <a:lstStyle/>
            <a:p>
              <a:endParaRPr lang="en-US" dirty="0"/>
            </a:p>
          </p:txBody>
        </p:sp>
      </p:grpSp>
      <p:sp>
        <p:nvSpPr>
          <p:cNvPr id="283" name="Isosceles Triangle 282"/>
          <p:cNvSpPr/>
          <p:nvPr/>
        </p:nvSpPr>
        <p:spPr>
          <a:xfrm rot="10800000">
            <a:off x="3657600" y="6003627"/>
            <a:ext cx="204518" cy="22861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3739572" y="5799512"/>
            <a:ext cx="49377" cy="4937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995937" y="5638800"/>
            <a:ext cx="2513503" cy="923330"/>
          </a:xfrm>
          <a:prstGeom prst="rect">
            <a:avLst/>
          </a:prstGeom>
          <a:noFill/>
        </p:spPr>
        <p:txBody>
          <a:bodyPr wrap="square" rtlCol="0">
            <a:spAutoFit/>
          </a:bodyPr>
          <a:lstStyle/>
          <a:p>
            <a:r>
              <a:rPr lang="en-US" dirty="0"/>
              <a:t>Passenger waiting </a:t>
            </a:r>
          </a:p>
          <a:p>
            <a:r>
              <a:rPr lang="en-US" dirty="0"/>
              <a:t>Bus stop</a:t>
            </a:r>
          </a:p>
          <a:p>
            <a:endParaRPr lang="en-US" dirty="0"/>
          </a:p>
        </p:txBody>
      </p:sp>
    </p:spTree>
    <p:extLst>
      <p:ext uri="{BB962C8B-B14F-4D97-AF65-F5344CB8AC3E}">
        <p14:creationId xmlns:p14="http://schemas.microsoft.com/office/powerpoint/2010/main" val="136491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Route and the Terminal Station(s)</a:t>
            </a:r>
            <a:endParaRPr lang="en-US" b="1" dirty="0"/>
          </a:p>
        </p:txBody>
      </p:sp>
      <p:sp>
        <p:nvSpPr>
          <p:cNvPr id="7" name="Block Arc 6"/>
          <p:cNvSpPr/>
          <p:nvPr/>
        </p:nvSpPr>
        <p:spPr>
          <a:xfrm rot="16200000">
            <a:off x="2708187" y="3214561"/>
            <a:ext cx="1028039" cy="1073785"/>
          </a:xfrm>
          <a:prstGeom prst="blockArc">
            <a:avLst>
              <a:gd name="adj1" fmla="val 10707037"/>
              <a:gd name="adj2" fmla="val 21500337"/>
              <a:gd name="adj3" fmla="val 14776"/>
            </a:avLst>
          </a:prstGeom>
          <a:solidFill>
            <a:schemeClr val="tx1"/>
          </a:solidFill>
          <a:ln>
            <a:noFill/>
          </a:ln>
          <a:effectLst>
            <a:outerShdw blurRad="50800" dist="889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a:endCxn id="11" idx="0"/>
          </p:cNvCxnSpPr>
          <p:nvPr/>
        </p:nvCxnSpPr>
        <p:spPr>
          <a:xfrm>
            <a:off x="3207240" y="3311684"/>
            <a:ext cx="6532422" cy="1846"/>
          </a:xfrm>
          <a:prstGeom prst="line">
            <a:avLst/>
          </a:prstGeom>
          <a:ln w="152400">
            <a:solidFill>
              <a:schemeClr val="tx1"/>
            </a:solidFill>
          </a:ln>
          <a:effectLst>
            <a:outerShdw blurRad="50800" dist="889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 name="Block Arc 10"/>
          <p:cNvSpPr/>
          <p:nvPr/>
        </p:nvSpPr>
        <p:spPr>
          <a:xfrm rot="5400000">
            <a:off x="9237489" y="3214562"/>
            <a:ext cx="1028039" cy="1073785"/>
          </a:xfrm>
          <a:prstGeom prst="blockArc">
            <a:avLst>
              <a:gd name="adj1" fmla="val 10707037"/>
              <a:gd name="adj2" fmla="val 21500337"/>
              <a:gd name="adj3" fmla="val 14776"/>
            </a:avLst>
          </a:prstGeom>
          <a:solidFill>
            <a:schemeClr val="tx1"/>
          </a:solidFill>
          <a:ln>
            <a:noFill/>
          </a:ln>
          <a:effectLst>
            <a:outerShdw blurRad="50800" dist="889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a:endCxn id="11" idx="1"/>
          </p:cNvCxnSpPr>
          <p:nvPr/>
        </p:nvCxnSpPr>
        <p:spPr>
          <a:xfrm>
            <a:off x="3207240" y="4188657"/>
            <a:ext cx="6556966" cy="698"/>
          </a:xfrm>
          <a:prstGeom prst="line">
            <a:avLst/>
          </a:prstGeom>
          <a:ln w="152400">
            <a:solidFill>
              <a:schemeClr val="tx1"/>
            </a:solidFill>
          </a:ln>
          <a:effectLst>
            <a:outerShdw blurRad="50800" dist="889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495907" y="2947438"/>
            <a:ext cx="650290" cy="291396"/>
            <a:chOff x="2573867" y="2590800"/>
            <a:chExt cx="2252133" cy="976739"/>
          </a:xfrm>
        </p:grpSpPr>
        <p:sp>
          <p:nvSpPr>
            <p:cNvPr id="18" name="Rounded Rectangle 17"/>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5480514" y="4606226"/>
            <a:ext cx="184666" cy="369332"/>
          </a:xfrm>
          <a:prstGeom prst="rect">
            <a:avLst/>
          </a:prstGeom>
          <a:noFill/>
        </p:spPr>
        <p:txBody>
          <a:bodyPr wrap="none" rtlCol="0">
            <a:spAutoFit/>
          </a:bodyPr>
          <a:lstStyle/>
          <a:p>
            <a:endParaRPr lang="en-US" dirty="0"/>
          </a:p>
        </p:txBody>
      </p:sp>
      <p:grpSp>
        <p:nvGrpSpPr>
          <p:cNvPr id="27" name="Group 26"/>
          <p:cNvGrpSpPr/>
          <p:nvPr/>
        </p:nvGrpSpPr>
        <p:grpSpPr>
          <a:xfrm rot="16200000">
            <a:off x="1954739" y="3627965"/>
            <a:ext cx="650290" cy="291396"/>
            <a:chOff x="2573867" y="2590800"/>
            <a:chExt cx="2252133" cy="976739"/>
          </a:xfrm>
        </p:grpSpPr>
        <p:sp>
          <p:nvSpPr>
            <p:cNvPr id="28" name="Rounded Rectangle 27"/>
            <p:cNvSpPr/>
            <p:nvPr/>
          </p:nvSpPr>
          <p:spPr>
            <a:xfrm>
              <a:off x="2573867" y="2590800"/>
              <a:ext cx="2252133" cy="745067"/>
            </a:xfrm>
            <a:prstGeom prst="roundRect">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778012" y="3335867"/>
              <a:ext cx="313790" cy="231672"/>
            </a:xfrm>
            <a:prstGeom prst="ellipse">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275447" y="3335867"/>
              <a:ext cx="313790" cy="231672"/>
            </a:xfrm>
            <a:prstGeom prst="ellipse">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rot="782395">
            <a:off x="9609184" y="2977215"/>
            <a:ext cx="650290" cy="291396"/>
            <a:chOff x="2573867" y="2590800"/>
            <a:chExt cx="2252133" cy="976739"/>
          </a:xfrm>
        </p:grpSpPr>
        <p:sp>
          <p:nvSpPr>
            <p:cNvPr id="34" name="Rounded Rectangle 33"/>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rot="10800000">
            <a:off x="8293560" y="4295694"/>
            <a:ext cx="650290" cy="291396"/>
            <a:chOff x="2573867" y="2590800"/>
            <a:chExt cx="2252133" cy="976739"/>
          </a:xfrm>
        </p:grpSpPr>
        <p:sp>
          <p:nvSpPr>
            <p:cNvPr id="40" name="Rounded Rectangle 39"/>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0800000">
            <a:off x="5239651" y="4290604"/>
            <a:ext cx="650290" cy="291396"/>
            <a:chOff x="2573867" y="2590800"/>
            <a:chExt cx="2252133" cy="976739"/>
          </a:xfrm>
        </p:grpSpPr>
        <p:sp>
          <p:nvSpPr>
            <p:cNvPr id="46" name="Rounded Rectangle 45"/>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6" name="Straight Arrow Connector 55"/>
          <p:cNvCxnSpPr/>
          <p:nvPr/>
        </p:nvCxnSpPr>
        <p:spPr>
          <a:xfrm>
            <a:off x="8717579" y="3296709"/>
            <a:ext cx="500604" cy="0"/>
          </a:xfrm>
          <a:prstGeom prst="straightConnector1">
            <a:avLst/>
          </a:prstGeom>
          <a:ln w="1143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10800000">
            <a:off x="3633156" y="4188657"/>
            <a:ext cx="500604" cy="0"/>
          </a:xfrm>
          <a:prstGeom prst="straightConnector1">
            <a:avLst/>
          </a:prstGeom>
          <a:ln w="1143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7" idx="1"/>
            <a:endCxn id="11" idx="0"/>
          </p:cNvCxnSpPr>
          <p:nvPr/>
        </p:nvCxnSpPr>
        <p:spPr>
          <a:xfrm flipV="1">
            <a:off x="3209508" y="3313531"/>
            <a:ext cx="6530155" cy="21"/>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207241" y="4191312"/>
            <a:ext cx="6530155" cy="21"/>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H="1" flipV="1">
            <a:off x="9710053" y="3313530"/>
            <a:ext cx="24544" cy="875825"/>
          </a:xfrm>
          <a:prstGeom prst="curvedConnector3">
            <a:avLst>
              <a:gd name="adj1" fmla="val 2011098"/>
            </a:avLst>
          </a:prstGeom>
          <a:ln w="3810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flipH="1" flipV="1">
            <a:off x="3197235" y="3315508"/>
            <a:ext cx="24544" cy="875825"/>
          </a:xfrm>
          <a:prstGeom prst="curvedConnector3">
            <a:avLst>
              <a:gd name="adj1" fmla="val 1711624"/>
            </a:avLst>
          </a:prstGeom>
          <a:ln w="3810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33984" y="3458870"/>
            <a:ext cx="649773" cy="639938"/>
          </a:xfrm>
          <a:prstGeom prst="ellipse">
            <a:avLst/>
          </a:prstGeom>
          <a:solidFill>
            <a:schemeClr val="bg1"/>
          </a:solidFill>
          <a:ln w="889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rPr>
              <a:t>T</a:t>
            </a:r>
            <a:endParaRPr lang="en-US" sz="4000" dirty="0">
              <a:solidFill>
                <a:schemeClr val="tx1"/>
              </a:solidFill>
            </a:endParaRPr>
          </a:p>
        </p:txBody>
      </p:sp>
      <p:sp>
        <p:nvSpPr>
          <p:cNvPr id="51" name="Content Placeholder 2"/>
          <p:cNvSpPr>
            <a:spLocks noGrp="1"/>
          </p:cNvSpPr>
          <p:nvPr>
            <p:ph idx="1"/>
          </p:nvPr>
        </p:nvSpPr>
        <p:spPr>
          <a:xfrm>
            <a:off x="1938146" y="4800601"/>
            <a:ext cx="8435048" cy="1791443"/>
          </a:xfrm>
        </p:spPr>
        <p:txBody>
          <a:bodyPr>
            <a:normAutofit/>
          </a:bodyPr>
          <a:lstStyle/>
          <a:p>
            <a:pPr marL="0" indent="0">
              <a:buNone/>
            </a:pPr>
            <a:r>
              <a:rPr lang="en-US" dirty="0" smtClean="0"/>
              <a:t>Buses are held at one or several terminal stations</a:t>
            </a:r>
          </a:p>
          <a:p>
            <a:endParaRPr lang="en-US" dirty="0" smtClean="0"/>
          </a:p>
          <a:p>
            <a:endParaRPr lang="en-US" dirty="0" smtClean="0"/>
          </a:p>
          <a:p>
            <a:pPr marL="0" indent="0">
              <a:buNone/>
            </a:pPr>
            <a:endParaRPr lang="en-US" dirty="0" smtClean="0"/>
          </a:p>
          <a:p>
            <a:pPr marL="914400" lvl="2" indent="0">
              <a:buNone/>
            </a:pPr>
            <a:endParaRPr lang="en-US" dirty="0" smtClean="0"/>
          </a:p>
          <a:p>
            <a:pPr marL="1588" lvl="2" indent="0">
              <a:buNone/>
            </a:pPr>
            <a:endParaRPr lang="en-US" dirty="0" smtClean="0"/>
          </a:p>
          <a:p>
            <a:endParaRPr lang="en-US" dirty="0"/>
          </a:p>
        </p:txBody>
      </p:sp>
      <p:grpSp>
        <p:nvGrpSpPr>
          <p:cNvPr id="52" name="Group 51"/>
          <p:cNvGrpSpPr/>
          <p:nvPr/>
        </p:nvGrpSpPr>
        <p:grpSpPr>
          <a:xfrm>
            <a:off x="3312110" y="1814742"/>
            <a:ext cx="650290" cy="291396"/>
            <a:chOff x="2573867" y="2590800"/>
            <a:chExt cx="2252133" cy="976739"/>
          </a:xfrm>
        </p:grpSpPr>
        <p:sp>
          <p:nvSpPr>
            <p:cNvPr id="53" name="Rounded Rectangle 52"/>
            <p:cNvSpPr/>
            <p:nvPr/>
          </p:nvSpPr>
          <p:spPr>
            <a:xfrm>
              <a:off x="2573867" y="2590800"/>
              <a:ext cx="2252133" cy="745067"/>
            </a:xfrm>
            <a:prstGeom prst="roundRect">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778012" y="3335867"/>
              <a:ext cx="313790" cy="231672"/>
            </a:xfrm>
            <a:prstGeom prst="ellipse">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275447" y="3335867"/>
              <a:ext cx="313790" cy="231672"/>
            </a:xfrm>
            <a:prstGeom prst="ellipse">
              <a:avLst/>
            </a:prstGeom>
            <a:solidFill>
              <a:srgbClr val="16DA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 name="TextBox 61"/>
          <p:cNvSpPr txBox="1"/>
          <p:nvPr/>
        </p:nvSpPr>
        <p:spPr>
          <a:xfrm>
            <a:off x="4084096" y="1644473"/>
            <a:ext cx="2513503" cy="923330"/>
          </a:xfrm>
          <a:prstGeom prst="rect">
            <a:avLst/>
          </a:prstGeom>
          <a:noFill/>
        </p:spPr>
        <p:txBody>
          <a:bodyPr wrap="square" rtlCol="0">
            <a:spAutoFit/>
          </a:bodyPr>
          <a:lstStyle/>
          <a:p>
            <a:r>
              <a:rPr lang="en-US" dirty="0"/>
              <a:t>Bus being held at terminal station</a:t>
            </a:r>
          </a:p>
          <a:p>
            <a:endParaRPr lang="en-US" dirty="0"/>
          </a:p>
        </p:txBody>
      </p:sp>
      <p:grpSp>
        <p:nvGrpSpPr>
          <p:cNvPr id="64" name="Group 63"/>
          <p:cNvGrpSpPr/>
          <p:nvPr/>
        </p:nvGrpSpPr>
        <p:grpSpPr>
          <a:xfrm>
            <a:off x="6436310" y="1814742"/>
            <a:ext cx="650290" cy="291396"/>
            <a:chOff x="2573867" y="2590800"/>
            <a:chExt cx="2252133" cy="976739"/>
          </a:xfrm>
        </p:grpSpPr>
        <p:sp>
          <p:nvSpPr>
            <p:cNvPr id="66" name="Rounded Rectangle 65"/>
            <p:cNvSpPr/>
            <p:nvPr/>
          </p:nvSpPr>
          <p:spPr>
            <a:xfrm>
              <a:off x="2573867" y="2590800"/>
              <a:ext cx="2252133" cy="745067"/>
            </a:xfrm>
            <a:prstGeom prst="round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778012"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ounded Rectangle 68"/>
            <p:cNvSpPr/>
            <p:nvPr/>
          </p:nvSpPr>
          <p:spPr>
            <a:xfrm>
              <a:off x="2778011" y="2726238"/>
              <a:ext cx="1232854"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ounded Rectangle 69"/>
            <p:cNvSpPr/>
            <p:nvPr/>
          </p:nvSpPr>
          <p:spPr>
            <a:xfrm>
              <a:off x="4217713" y="2726238"/>
              <a:ext cx="409577" cy="3699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4275447" y="3335867"/>
              <a:ext cx="313790" cy="231672"/>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 name="TextBox 71"/>
          <p:cNvSpPr txBox="1"/>
          <p:nvPr/>
        </p:nvSpPr>
        <p:spPr>
          <a:xfrm>
            <a:off x="7129725" y="1713857"/>
            <a:ext cx="2513503" cy="646331"/>
          </a:xfrm>
          <a:prstGeom prst="rect">
            <a:avLst/>
          </a:prstGeom>
          <a:noFill/>
        </p:spPr>
        <p:txBody>
          <a:bodyPr wrap="square" rtlCol="0">
            <a:spAutoFit/>
          </a:bodyPr>
          <a:lstStyle/>
          <a:p>
            <a:r>
              <a:rPr lang="en-US" dirty="0"/>
              <a:t>Bus running the route</a:t>
            </a:r>
          </a:p>
          <a:p>
            <a:endParaRPr lang="en-US" dirty="0"/>
          </a:p>
        </p:txBody>
      </p:sp>
    </p:spTree>
    <p:extLst>
      <p:ext uri="{BB962C8B-B14F-4D97-AF65-F5344CB8AC3E}">
        <p14:creationId xmlns:p14="http://schemas.microsoft.com/office/powerpoint/2010/main" val="1378909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09600" y="1295400"/>
            <a:ext cx="9601275" cy="4724400"/>
          </a:xfrm>
          <a:prstGeom prst="rect">
            <a:avLst/>
          </a:prstGeom>
          <a:noFill/>
          <a:ln>
            <a:noFill/>
          </a:ln>
        </p:spPr>
        <p:txBody>
          <a:bodyPr vert="horz" lIns="91425" tIns="45700" rIns="91425" bIns="45700" rtlCol="0" anchor="t" anchorCtr="0">
            <a:noAutofit/>
          </a:bodyPr>
          <a:lstStyle/>
          <a:p>
            <a:pPr>
              <a:spcBef>
                <a:spcPts val="480"/>
              </a:spcBef>
              <a:buClr>
                <a:schemeClr val="dk1"/>
              </a:buClr>
              <a:buSzPct val="100000"/>
            </a:pPr>
            <a:r>
              <a:rPr lang="en-US" sz="2400" b="1" dirty="0">
                <a:solidFill>
                  <a:schemeClr val="dk1"/>
                </a:solidFill>
                <a:latin typeface="Verdana"/>
                <a:ea typeface="Verdana"/>
                <a:cs typeface="Verdana"/>
                <a:sym typeface="Verdana"/>
              </a:rPr>
              <a:t>What? </a:t>
            </a:r>
            <a:r>
              <a:rPr lang="en-US" sz="1800" dirty="0" smtClean="0"/>
              <a:t>Transit Clock </a:t>
            </a:r>
            <a:r>
              <a:rPr lang="en-US" sz="1800" dirty="0"/>
              <a:t>records the real-time and historical movements of vehicles to predict arrival and departure times.</a:t>
            </a:r>
          </a:p>
          <a:p>
            <a:pPr lvl="1" indent="469900">
              <a:spcBef>
                <a:spcPts val="400"/>
              </a:spcBef>
              <a:buClr>
                <a:schemeClr val="dk1"/>
              </a:buClr>
              <a:buSzPct val="100000"/>
            </a:pPr>
            <a:r>
              <a:rPr lang="en-US" sz="1800" dirty="0"/>
              <a:t>Provides predictions in GTFS </a:t>
            </a:r>
            <a:r>
              <a:rPr lang="en-US" sz="1800" dirty="0" err="1"/>
              <a:t>realtime</a:t>
            </a:r>
            <a:r>
              <a:rPr lang="en-US" sz="1800" dirty="0"/>
              <a:t> and SIRI format</a:t>
            </a:r>
          </a:p>
          <a:p>
            <a:pPr lvl="1" indent="-273050">
              <a:spcBef>
                <a:spcPts val="400"/>
              </a:spcBef>
              <a:buClr>
                <a:schemeClr val="dk1"/>
              </a:buClr>
              <a:buSzPct val="100000"/>
            </a:pPr>
            <a:r>
              <a:rPr lang="en-US" sz="1800" dirty="0"/>
              <a:t>Schedule adherence reports</a:t>
            </a:r>
          </a:p>
          <a:p>
            <a:pPr lvl="1" indent="-273050">
              <a:spcBef>
                <a:spcPts val="400"/>
              </a:spcBef>
              <a:buClr>
                <a:schemeClr val="dk1"/>
              </a:buClr>
              <a:buSzPct val="100000"/>
            </a:pPr>
            <a:r>
              <a:rPr lang="en-US" sz="1800" dirty="0"/>
              <a:t>Prediction analysis reports</a:t>
            </a:r>
          </a:p>
          <a:p>
            <a:pPr lvl="1" indent="-273050">
              <a:spcBef>
                <a:spcPts val="400"/>
              </a:spcBef>
              <a:buClr>
                <a:schemeClr val="dk1"/>
              </a:buClr>
              <a:buSzPct val="100000"/>
            </a:pPr>
            <a:r>
              <a:rPr lang="en-US" sz="1800" dirty="0"/>
              <a:t>3rd Party predictions analysis</a:t>
            </a:r>
          </a:p>
          <a:p>
            <a:pPr lvl="1" indent="469900">
              <a:spcBef>
                <a:spcPts val="400"/>
              </a:spcBef>
              <a:buClr>
                <a:schemeClr val="dk1"/>
              </a:buClr>
              <a:buSzPct val="100000"/>
            </a:pPr>
            <a:r>
              <a:rPr lang="en-US" sz="1800" dirty="0"/>
              <a:t>Web interface</a:t>
            </a:r>
          </a:p>
          <a:p>
            <a:pPr lvl="1" indent="469900">
              <a:spcBef>
                <a:spcPts val="400"/>
              </a:spcBef>
              <a:buClr>
                <a:schemeClr val="dk1"/>
              </a:buClr>
              <a:buSzPct val="100000"/>
            </a:pPr>
            <a:r>
              <a:rPr lang="en-US" sz="1800" dirty="0"/>
              <a:t>API for developers</a:t>
            </a:r>
          </a:p>
          <a:p>
            <a:pPr lvl="1" indent="-273050">
              <a:spcBef>
                <a:spcPts val="400"/>
              </a:spcBef>
              <a:buClr>
                <a:schemeClr val="dk1"/>
              </a:buClr>
              <a:buSzPct val="100000"/>
            </a:pPr>
            <a:r>
              <a:rPr lang="en-US" sz="1800" dirty="0"/>
              <a:t>Auto assigns vehicles to trips based on GPS </a:t>
            </a:r>
            <a:r>
              <a:rPr lang="en-US" sz="1800" dirty="0"/>
              <a:t>data</a:t>
            </a:r>
          </a:p>
          <a:p>
            <a:pPr marL="527050" indent="-457200">
              <a:spcBef>
                <a:spcPts val="400"/>
              </a:spcBef>
              <a:buClr>
                <a:schemeClr val="dk1"/>
              </a:buClr>
              <a:buSzPct val="100000"/>
            </a:pPr>
            <a:r>
              <a:rPr lang="en-US" sz="2800" b="1" dirty="0"/>
              <a:t>Why</a:t>
            </a:r>
            <a:r>
              <a:rPr lang="en-US" sz="2800" b="1" dirty="0"/>
              <a:t>?</a:t>
            </a:r>
            <a:r>
              <a:rPr lang="en-US" sz="2200" dirty="0"/>
              <a:t> </a:t>
            </a:r>
            <a:endParaRPr lang="en-US" sz="2200" dirty="0"/>
          </a:p>
          <a:p>
            <a:pPr marL="731520" lvl="1" indent="-274320">
              <a:spcBef>
                <a:spcPts val="400"/>
              </a:spcBef>
              <a:buClr>
                <a:schemeClr val="dk1"/>
              </a:buClr>
              <a:buSzPct val="100000"/>
            </a:pPr>
            <a:r>
              <a:rPr lang="en-US" sz="1800" dirty="0"/>
              <a:t>To </a:t>
            </a:r>
            <a:r>
              <a:rPr lang="en-US" sz="1800" dirty="0"/>
              <a:t>produce accurate arrival predictions to be displayed to </a:t>
            </a:r>
            <a:r>
              <a:rPr lang="en-US" sz="1800" dirty="0"/>
              <a:t>passengers</a:t>
            </a:r>
          </a:p>
          <a:p>
            <a:pPr marL="731520" lvl="1" indent="-274320">
              <a:spcBef>
                <a:spcPts val="400"/>
              </a:spcBef>
              <a:buClr>
                <a:schemeClr val="dk1"/>
              </a:buClr>
              <a:buSzPct val="100000"/>
            </a:pPr>
            <a:r>
              <a:rPr lang="en-US" sz="1800" dirty="0"/>
              <a:t>To </a:t>
            </a:r>
            <a:r>
              <a:rPr lang="en-US" sz="1800" dirty="0"/>
              <a:t>provide reporting on performance of transit systems and existing real-time infrastructure</a:t>
            </a:r>
          </a:p>
          <a:p>
            <a:pPr marL="0" indent="0">
              <a:spcBef>
                <a:spcPts val="400"/>
              </a:spcBef>
              <a:buNone/>
            </a:pPr>
            <a:endParaRPr sz="1800" dirty="0"/>
          </a:p>
          <a:p>
            <a:pPr marL="0" indent="0">
              <a:spcBef>
                <a:spcPts val="480"/>
              </a:spcBef>
              <a:buNone/>
            </a:pPr>
            <a:endParaRPr dirty="0"/>
          </a:p>
          <a:p>
            <a:pPr>
              <a:spcBef>
                <a:spcPts val="400"/>
              </a:spcBef>
              <a:buClr>
                <a:schemeClr val="dk1"/>
              </a:buClr>
              <a:buSzPct val="100000"/>
              <a:buNone/>
            </a:pPr>
            <a:endParaRPr sz="2000" b="1" dirty="0">
              <a:solidFill>
                <a:schemeClr val="dk1"/>
              </a:solidFill>
              <a:latin typeface="Verdana"/>
              <a:ea typeface="Verdana"/>
              <a:cs typeface="Verdana"/>
              <a:sym typeface="Verdana"/>
            </a:endParaRPr>
          </a:p>
        </p:txBody>
      </p:sp>
      <p:sp>
        <p:nvSpPr>
          <p:cNvPr id="563" name="Shape 563"/>
          <p:cNvSpPr txBox="1"/>
          <p:nvPr/>
        </p:nvSpPr>
        <p:spPr>
          <a:xfrm>
            <a:off x="8150088" y="6416675"/>
            <a:ext cx="2133600" cy="365100"/>
          </a:xfrm>
          <a:prstGeom prst="rect">
            <a:avLst/>
          </a:prstGeom>
          <a:noFill/>
          <a:ln>
            <a:noFill/>
          </a:ln>
        </p:spPr>
        <p:txBody>
          <a:bodyPr lIns="91425" tIns="45700" rIns="91425" bIns="45700" anchor="t" anchorCtr="0">
            <a:noAutofit/>
          </a:bodyPr>
          <a:lstStyle/>
          <a:p>
            <a:pPr algn="r">
              <a:buClr>
                <a:srgbClr val="BFBFBF"/>
              </a:buClr>
              <a:buSzPct val="25000"/>
            </a:pPr>
            <a:fld id="{00000000-1234-1234-1234-123412341234}" type="slidenum">
              <a:rPr lang="en-US" sz="1200">
                <a:solidFill>
                  <a:srgbClr val="BFBFBF"/>
                </a:solidFill>
                <a:latin typeface="Verdana"/>
                <a:ea typeface="Verdana"/>
                <a:cs typeface="Verdana"/>
                <a:sym typeface="Verdana"/>
              </a:rPr>
              <a:pPr algn="r">
                <a:buClr>
                  <a:srgbClr val="BFBFBF"/>
                </a:buClr>
                <a:buSzPct val="25000"/>
              </a:pPr>
              <a:t>35</a:t>
            </a:fld>
            <a:endParaRPr lang="en-US" sz="1200">
              <a:solidFill>
                <a:srgbClr val="BFBFBF"/>
              </a:solidFill>
              <a:latin typeface="Verdana"/>
              <a:ea typeface="Verdana"/>
              <a:cs typeface="Verdana"/>
              <a:sym typeface="Verdana"/>
            </a:endParaRPr>
          </a:p>
        </p:txBody>
      </p:sp>
      <p:sp>
        <p:nvSpPr>
          <p:cNvPr id="2" name="Title 1"/>
          <p:cNvSpPr>
            <a:spLocks noGrp="1"/>
          </p:cNvSpPr>
          <p:nvPr>
            <p:ph type="title"/>
          </p:nvPr>
        </p:nvSpPr>
        <p:spPr/>
        <p:txBody>
          <a:bodyPr/>
          <a:lstStyle/>
          <a:p>
            <a:r>
              <a:rPr lang="en-US" b="1" dirty="0" smtClean="0"/>
              <a:t>What is Transit Clock?</a:t>
            </a:r>
            <a:endParaRPr lang="en-US" b="1" dirty="0"/>
          </a:p>
        </p:txBody>
      </p:sp>
    </p:spTree>
    <p:extLst>
      <p:ext uri="{BB962C8B-B14F-4D97-AF65-F5344CB8AC3E}">
        <p14:creationId xmlns:p14="http://schemas.microsoft.com/office/powerpoint/2010/main" val="2579743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1" name="Shape 581"/>
          <p:cNvPicPr preferRelativeResize="0"/>
          <p:nvPr/>
        </p:nvPicPr>
        <p:blipFill rotWithShape="1">
          <a:blip r:embed="rId3">
            <a:alphaModFix/>
          </a:blip>
          <a:srcRect l="12928" t="9464" r="11508" b="7444"/>
          <a:stretch/>
        </p:blipFill>
        <p:spPr>
          <a:xfrm>
            <a:off x="1852724" y="1189050"/>
            <a:ext cx="8229600" cy="5090126"/>
          </a:xfrm>
          <a:prstGeom prst="rect">
            <a:avLst/>
          </a:prstGeom>
          <a:noFill/>
          <a:ln>
            <a:noFill/>
          </a:ln>
        </p:spPr>
      </p:pic>
      <p:sp>
        <p:nvSpPr>
          <p:cNvPr id="582" name="Shape 582"/>
          <p:cNvSpPr/>
          <p:nvPr/>
        </p:nvSpPr>
        <p:spPr>
          <a:xfrm rot="-695186">
            <a:off x="3380297" y="5870806"/>
            <a:ext cx="10363171" cy="4571873"/>
          </a:xfrm>
          <a:prstGeom prst="rect">
            <a:avLst/>
          </a:prstGeom>
          <a:solidFill>
            <a:srgbClr val="78AA36"/>
          </a:solidFill>
          <a:ln>
            <a:noFill/>
          </a:ln>
        </p:spPr>
        <p:txBody>
          <a:bodyPr lIns="91425" tIns="45700" rIns="91425" bIns="45700" anchor="ctr" anchorCtr="0">
            <a:noAutofit/>
          </a:bodyPr>
          <a:lstStyle/>
          <a:p>
            <a:pPr algn="ctr"/>
            <a:endParaRPr>
              <a:solidFill>
                <a:schemeClr val="lt1"/>
              </a:solidFill>
              <a:latin typeface="Verdana"/>
              <a:ea typeface="Verdana"/>
              <a:cs typeface="Verdana"/>
              <a:sym typeface="Verdana"/>
            </a:endParaRPr>
          </a:p>
        </p:txBody>
      </p:sp>
      <p:pic>
        <p:nvPicPr>
          <p:cNvPr id="583" name="Shape 583" descr="C:\Dropbox\school\gra\OBA\oba_logo.png"/>
          <p:cNvPicPr preferRelativeResize="0"/>
          <p:nvPr/>
        </p:nvPicPr>
        <p:blipFill rotWithShape="1">
          <a:blip r:embed="rId4">
            <a:alphaModFix/>
          </a:blip>
          <a:srcRect l="30932" t="55199" r="28811"/>
          <a:stretch/>
        </p:blipFill>
        <p:spPr>
          <a:xfrm>
            <a:off x="9753600" y="5980907"/>
            <a:ext cx="755400" cy="840600"/>
          </a:xfrm>
          <a:prstGeom prst="rect">
            <a:avLst/>
          </a:prstGeom>
          <a:noFill/>
          <a:ln>
            <a:noFill/>
          </a:ln>
        </p:spPr>
      </p:pic>
      <p:pic>
        <p:nvPicPr>
          <p:cNvPr id="6" name="Picture 2" descr="official logos of Georgia Tech"/>
          <p:cNvPicPr>
            <a:picLocks noChangeAspect="1" noChangeArrowheads="1"/>
          </p:cNvPicPr>
          <p:nvPr/>
        </p:nvPicPr>
        <p:blipFill>
          <a:blip r:embed="rId5"/>
          <a:srcRect t="11699" r="34939" b="61779"/>
          <a:stretch>
            <a:fillRect/>
          </a:stretch>
        </p:blipFill>
        <p:spPr bwMode="auto">
          <a:xfrm>
            <a:off x="1545021" y="6390371"/>
            <a:ext cx="1747532" cy="463329"/>
          </a:xfrm>
          <a:prstGeom prst="rect">
            <a:avLst/>
          </a:prstGeom>
          <a:noFill/>
        </p:spPr>
      </p:pic>
      <p:sp>
        <p:nvSpPr>
          <p:cNvPr id="2" name="Title 1"/>
          <p:cNvSpPr>
            <a:spLocks noGrp="1"/>
          </p:cNvSpPr>
          <p:nvPr>
            <p:ph type="title"/>
          </p:nvPr>
        </p:nvSpPr>
        <p:spPr>
          <a:xfrm>
            <a:off x="609599" y="274638"/>
            <a:ext cx="9356035" cy="1143000"/>
          </a:xfrm>
        </p:spPr>
        <p:txBody>
          <a:bodyPr>
            <a:normAutofit/>
          </a:bodyPr>
          <a:lstStyle/>
          <a:p>
            <a:r>
              <a:rPr lang="en-US" b="1" dirty="0" smtClean="0"/>
              <a:t>Transit Clock: Real-time Schedule Adherence</a:t>
            </a:r>
            <a:endParaRPr lang="en-US" b="1" dirty="0"/>
          </a:p>
        </p:txBody>
      </p:sp>
    </p:spTree>
    <p:extLst>
      <p:ext uri="{BB962C8B-B14F-4D97-AF65-F5344CB8AC3E}">
        <p14:creationId xmlns:p14="http://schemas.microsoft.com/office/powerpoint/2010/main" val="2110647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9" name="Shape 599"/>
          <p:cNvPicPr preferRelativeResize="0"/>
          <p:nvPr/>
        </p:nvPicPr>
        <p:blipFill>
          <a:blip r:embed="rId3">
            <a:alphaModFix/>
          </a:blip>
          <a:stretch>
            <a:fillRect/>
          </a:stretch>
        </p:blipFill>
        <p:spPr>
          <a:xfrm>
            <a:off x="1769612" y="1373131"/>
            <a:ext cx="8652772" cy="4867173"/>
          </a:xfrm>
          <a:prstGeom prst="rect">
            <a:avLst/>
          </a:prstGeom>
          <a:noFill/>
          <a:ln>
            <a:noFill/>
          </a:ln>
        </p:spPr>
      </p:pic>
      <p:sp>
        <p:nvSpPr>
          <p:cNvPr id="2" name="Title 1"/>
          <p:cNvSpPr>
            <a:spLocks noGrp="1"/>
          </p:cNvSpPr>
          <p:nvPr>
            <p:ph type="title"/>
          </p:nvPr>
        </p:nvSpPr>
        <p:spPr/>
        <p:txBody>
          <a:bodyPr/>
          <a:lstStyle/>
          <a:p>
            <a:r>
              <a:rPr lang="en-US" b="1" dirty="0" smtClean="0"/>
              <a:t>Transit Clock: Prediction Analysis</a:t>
            </a:r>
            <a:endParaRPr lang="en-US" b="1" dirty="0"/>
          </a:p>
        </p:txBody>
      </p:sp>
    </p:spTree>
    <p:extLst>
      <p:ext uri="{BB962C8B-B14F-4D97-AF65-F5344CB8AC3E}">
        <p14:creationId xmlns:p14="http://schemas.microsoft.com/office/powerpoint/2010/main" val="15553397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8" name="Shape 648"/>
          <p:cNvPicPr preferRelativeResize="0"/>
          <p:nvPr/>
        </p:nvPicPr>
        <p:blipFill>
          <a:blip r:embed="rId3">
            <a:alphaModFix/>
          </a:blip>
          <a:stretch>
            <a:fillRect/>
          </a:stretch>
        </p:blipFill>
        <p:spPr>
          <a:xfrm>
            <a:off x="6705506" y="1477701"/>
            <a:ext cx="3803493" cy="2153737"/>
          </a:xfrm>
          <a:prstGeom prst="rect">
            <a:avLst/>
          </a:prstGeom>
          <a:noFill/>
          <a:ln>
            <a:noFill/>
          </a:ln>
        </p:spPr>
      </p:pic>
      <p:pic>
        <p:nvPicPr>
          <p:cNvPr id="649" name="Shape 649"/>
          <p:cNvPicPr preferRelativeResize="0"/>
          <p:nvPr/>
        </p:nvPicPr>
        <p:blipFill>
          <a:blip r:embed="rId4">
            <a:alphaModFix/>
          </a:blip>
          <a:stretch>
            <a:fillRect/>
          </a:stretch>
        </p:blipFill>
        <p:spPr>
          <a:xfrm>
            <a:off x="1752601" y="4008975"/>
            <a:ext cx="5877563" cy="1971925"/>
          </a:xfrm>
          <a:prstGeom prst="rect">
            <a:avLst/>
          </a:prstGeom>
          <a:noFill/>
          <a:ln>
            <a:noFill/>
          </a:ln>
        </p:spPr>
      </p:pic>
      <p:pic>
        <p:nvPicPr>
          <p:cNvPr id="650" name="Shape 650"/>
          <p:cNvPicPr preferRelativeResize="0"/>
          <p:nvPr/>
        </p:nvPicPr>
        <p:blipFill>
          <a:blip r:embed="rId5">
            <a:alphaModFix/>
          </a:blip>
          <a:stretch>
            <a:fillRect/>
          </a:stretch>
        </p:blipFill>
        <p:spPr>
          <a:xfrm>
            <a:off x="1676400" y="1341451"/>
            <a:ext cx="4866198" cy="2313699"/>
          </a:xfrm>
          <a:prstGeom prst="rect">
            <a:avLst/>
          </a:prstGeom>
          <a:noFill/>
          <a:ln>
            <a:noFill/>
          </a:ln>
        </p:spPr>
      </p:pic>
      <p:sp>
        <p:nvSpPr>
          <p:cNvPr id="2" name="Title 1"/>
          <p:cNvSpPr>
            <a:spLocks noGrp="1"/>
          </p:cNvSpPr>
          <p:nvPr>
            <p:ph type="title"/>
          </p:nvPr>
        </p:nvSpPr>
        <p:spPr/>
        <p:txBody>
          <a:bodyPr>
            <a:normAutofit/>
          </a:bodyPr>
          <a:lstStyle/>
          <a:p>
            <a:pPr>
              <a:spcBef>
                <a:spcPts val="0"/>
              </a:spcBef>
            </a:pPr>
            <a:r>
              <a:rPr lang="en-US" b="1" dirty="0"/>
              <a:t>Transit Clock</a:t>
            </a:r>
            <a:br>
              <a:rPr lang="en-US" b="1" dirty="0"/>
            </a:br>
            <a:r>
              <a:rPr lang="en-US" sz="2800" b="1" dirty="0"/>
              <a:t>Trials on VIA, Atlanta Streetcar, </a:t>
            </a:r>
            <a:r>
              <a:rPr lang="en-US" sz="2800" b="1" dirty="0" err="1"/>
              <a:t>GTech</a:t>
            </a:r>
            <a:r>
              <a:rPr lang="en-US" sz="2800" b="1" dirty="0"/>
              <a:t> Trolley</a:t>
            </a:r>
            <a:endParaRPr lang="en-US" sz="2800" dirty="0"/>
          </a:p>
        </p:txBody>
      </p:sp>
    </p:spTree>
    <p:extLst>
      <p:ext uri="{BB962C8B-B14F-4D97-AF65-F5344CB8AC3E}">
        <p14:creationId xmlns:p14="http://schemas.microsoft.com/office/powerpoint/2010/main" val="62939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Shape 656" descr="FullSizeRender.jpg"/>
          <p:cNvPicPr preferRelativeResize="0"/>
          <p:nvPr/>
        </p:nvPicPr>
        <p:blipFill rotWithShape="1">
          <a:blip r:embed="rId3">
            <a:alphaModFix/>
          </a:blip>
          <a:srcRect/>
          <a:stretch/>
        </p:blipFill>
        <p:spPr>
          <a:xfrm>
            <a:off x="3114261" y="1577009"/>
            <a:ext cx="6418216" cy="4671392"/>
          </a:xfrm>
          <a:prstGeom prst="rect">
            <a:avLst/>
          </a:prstGeom>
          <a:noFill/>
          <a:ln>
            <a:noFill/>
          </a:ln>
        </p:spPr>
      </p:pic>
      <p:sp>
        <p:nvSpPr>
          <p:cNvPr id="2" name="Title 1"/>
          <p:cNvSpPr>
            <a:spLocks noGrp="1"/>
          </p:cNvSpPr>
          <p:nvPr>
            <p:ph type="title"/>
          </p:nvPr>
        </p:nvSpPr>
        <p:spPr/>
        <p:txBody>
          <a:bodyPr>
            <a:normAutofit fontScale="90000"/>
          </a:bodyPr>
          <a:lstStyle/>
          <a:p>
            <a:r>
              <a:rPr lang="en-US" b="1" dirty="0"/>
              <a:t>Transit Clock</a:t>
            </a:r>
            <a:br>
              <a:rPr lang="en-US" b="1" dirty="0"/>
            </a:br>
            <a:r>
              <a:rPr lang="en-US" b="1" dirty="0"/>
              <a:t>Trials on VIA, Atlanta Streetcar, </a:t>
            </a:r>
            <a:r>
              <a:rPr lang="en-US" b="1" dirty="0" err="1"/>
              <a:t>GTech</a:t>
            </a:r>
            <a:r>
              <a:rPr lang="en-US" b="1" dirty="0"/>
              <a:t> Trolley</a:t>
            </a:r>
            <a:endParaRPr lang="en-US" dirty="0"/>
          </a:p>
        </p:txBody>
      </p:sp>
    </p:spTree>
    <p:extLst>
      <p:ext uri="{BB962C8B-B14F-4D97-AF65-F5344CB8AC3E}">
        <p14:creationId xmlns:p14="http://schemas.microsoft.com/office/powerpoint/2010/main" val="3005477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257175" indent="-257175">
              <a:buFont typeface="Arial" panose="020B0604020202020204" pitchFamily="34" charset="0"/>
              <a:buChar char="•"/>
            </a:pPr>
            <a:r>
              <a:rPr lang="en-US" sz="2000" dirty="0"/>
              <a:t>Historically, most vital factor affecting ridership is the </a:t>
            </a:r>
            <a:r>
              <a:rPr lang="en-US" sz="2000" b="1" dirty="0"/>
              <a:t>amount of service </a:t>
            </a:r>
            <a:r>
              <a:rPr lang="en-US" sz="2000" dirty="0"/>
              <a:t>provided.  </a:t>
            </a:r>
          </a:p>
          <a:p>
            <a:pPr marL="257175" indent="-257175">
              <a:buFont typeface="Arial" panose="020B0604020202020204" pitchFamily="34" charset="0"/>
              <a:buChar char="•"/>
            </a:pPr>
            <a:r>
              <a:rPr lang="en-US" sz="2000" dirty="0"/>
              <a:t>In past few years, many agencies have increased service </a:t>
            </a:r>
            <a:r>
              <a:rPr lang="en-US" sz="2000" b="1" dirty="0"/>
              <a:t>without associated ridership </a:t>
            </a:r>
            <a:r>
              <a:rPr lang="en-US" sz="2000" dirty="0"/>
              <a:t>increases.  </a:t>
            </a:r>
          </a:p>
          <a:p>
            <a:pPr marL="257175" indent="-257175">
              <a:buFont typeface="Arial" panose="020B0604020202020204" pitchFamily="34" charset="0"/>
              <a:buChar char="•"/>
            </a:pPr>
            <a:r>
              <a:rPr lang="en-US" sz="2000" dirty="0"/>
              <a:t>Transit ridership is cyclical and tied to </a:t>
            </a:r>
            <a:r>
              <a:rPr lang="en-US" sz="2000" b="1" dirty="0"/>
              <a:t>economic factors</a:t>
            </a:r>
          </a:p>
          <a:p>
            <a:pPr marL="606933" lvl="1" indent="-257175">
              <a:buFont typeface="Arial" panose="020B0604020202020204" pitchFamily="34" charset="0"/>
              <a:buChar char="•"/>
            </a:pPr>
            <a:r>
              <a:rPr lang="en-US" sz="2000" dirty="0"/>
              <a:t>Low unemployment increases ridership</a:t>
            </a:r>
          </a:p>
          <a:p>
            <a:pPr marL="606933" lvl="1" indent="-257175">
              <a:buFont typeface="Arial" panose="020B0604020202020204" pitchFamily="34" charset="0"/>
              <a:buChar char="•"/>
            </a:pPr>
            <a:r>
              <a:rPr lang="en-US" sz="2000" dirty="0"/>
              <a:t>High gas prices increases ridership</a:t>
            </a:r>
          </a:p>
          <a:p>
            <a:pPr marL="257175" indent="-257175">
              <a:buFont typeface="Arial" panose="020B0604020202020204" pitchFamily="34" charset="0"/>
              <a:buChar char="•"/>
            </a:pPr>
            <a:r>
              <a:rPr lang="en-US" sz="2000" dirty="0"/>
              <a:t>Ridership also tied to </a:t>
            </a:r>
            <a:r>
              <a:rPr lang="en-US" sz="2000" b="1" dirty="0"/>
              <a:t>built environment </a:t>
            </a:r>
            <a:r>
              <a:rPr lang="en-US" sz="2000" dirty="0"/>
              <a:t>factors</a:t>
            </a:r>
          </a:p>
          <a:p>
            <a:pPr marL="606933" lvl="1" indent="-257175">
              <a:buFont typeface="Arial" panose="020B0604020202020204" pitchFamily="34" charset="0"/>
              <a:buChar char="•"/>
            </a:pPr>
            <a:r>
              <a:rPr lang="en-US" sz="2000" dirty="0"/>
              <a:t>Higher housing and employment density increases ridership</a:t>
            </a:r>
          </a:p>
          <a:p>
            <a:pPr marL="606933" lvl="1" indent="-257175">
              <a:buFont typeface="Arial" panose="020B0604020202020204" pitchFamily="34" charset="0"/>
              <a:buChar char="•"/>
            </a:pPr>
            <a:r>
              <a:rPr lang="en-US" sz="2000" dirty="0"/>
              <a:t>Low cost parking decreases ridership</a:t>
            </a:r>
          </a:p>
          <a:p>
            <a:pPr marL="257175" indent="-257175">
              <a:buFont typeface="Arial" panose="020B0604020202020204" pitchFamily="34" charset="0"/>
              <a:buChar char="•"/>
            </a:pPr>
            <a:r>
              <a:rPr lang="en-US" sz="2000" dirty="0"/>
              <a:t>Shifts in housing and demographics are </a:t>
            </a:r>
            <a:r>
              <a:rPr lang="en-US" sz="2000" b="1" dirty="0"/>
              <a:t>not favoring transit </a:t>
            </a:r>
            <a:r>
              <a:rPr lang="en-US" sz="2000" dirty="0"/>
              <a:t>access</a:t>
            </a:r>
          </a:p>
          <a:p>
            <a:pPr marL="606933" lvl="1" indent="-257175">
              <a:buFont typeface="Arial" panose="020B0604020202020204" pitchFamily="34" charset="0"/>
              <a:buChar char="•"/>
            </a:pPr>
            <a:r>
              <a:rPr lang="en-US" sz="2000" dirty="0"/>
              <a:t>Growing suburbs</a:t>
            </a:r>
          </a:p>
          <a:p>
            <a:pPr marL="606933" lvl="1" indent="-257175">
              <a:buFont typeface="Arial" panose="020B0604020202020204" pitchFamily="34" charset="0"/>
              <a:buChar char="•"/>
            </a:pPr>
            <a:r>
              <a:rPr lang="en-US" sz="2000" dirty="0"/>
              <a:t>Gentrification in urban cores</a:t>
            </a:r>
          </a:p>
        </p:txBody>
      </p:sp>
      <p:sp>
        <p:nvSpPr>
          <p:cNvPr id="4" name="Title 3"/>
          <p:cNvSpPr>
            <a:spLocks noGrp="1"/>
          </p:cNvSpPr>
          <p:nvPr>
            <p:ph type="title"/>
          </p:nvPr>
        </p:nvSpPr>
        <p:spPr/>
        <p:txBody>
          <a:bodyPr/>
          <a:lstStyle/>
          <a:p>
            <a:r>
              <a:rPr lang="en-US" b="1" dirty="0" smtClean="0"/>
              <a:t>Traditional Causes of Ridership Change</a:t>
            </a:r>
            <a:endParaRPr lang="en-US" b="1" dirty="0"/>
          </a:p>
        </p:txBody>
      </p:sp>
    </p:spTree>
    <p:extLst>
      <p:ext uri="{BB962C8B-B14F-4D97-AF65-F5344CB8AC3E}">
        <p14:creationId xmlns:p14="http://schemas.microsoft.com/office/powerpoint/2010/main" val="1921974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6" name="Shape 676"/>
          <p:cNvPicPr preferRelativeResize="0"/>
          <p:nvPr/>
        </p:nvPicPr>
        <p:blipFill rotWithShape="1">
          <a:blip r:embed="rId3">
            <a:alphaModFix/>
          </a:blip>
          <a:srcRect/>
          <a:stretch/>
        </p:blipFill>
        <p:spPr>
          <a:xfrm>
            <a:off x="1839377" y="1243047"/>
            <a:ext cx="7966800" cy="4356900"/>
          </a:xfrm>
          <a:prstGeom prst="rect">
            <a:avLst/>
          </a:prstGeom>
          <a:noFill/>
          <a:ln>
            <a:noFill/>
          </a:ln>
        </p:spPr>
      </p:pic>
      <p:sp>
        <p:nvSpPr>
          <p:cNvPr id="2" name="Title 1"/>
          <p:cNvSpPr>
            <a:spLocks noGrp="1"/>
          </p:cNvSpPr>
          <p:nvPr>
            <p:ph type="title"/>
          </p:nvPr>
        </p:nvSpPr>
        <p:spPr/>
        <p:txBody>
          <a:bodyPr/>
          <a:lstStyle/>
          <a:p>
            <a:r>
              <a:rPr lang="en-US" b="1" dirty="0" smtClean="0"/>
              <a:t>Transit Clock: Route Level Stability</a:t>
            </a:r>
            <a:endParaRPr lang="en-US" b="1" dirty="0"/>
          </a:p>
        </p:txBody>
      </p:sp>
    </p:spTree>
    <p:extLst>
      <p:ext uri="{BB962C8B-B14F-4D97-AF65-F5344CB8AC3E}">
        <p14:creationId xmlns:p14="http://schemas.microsoft.com/office/powerpoint/2010/main" val="3745365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Shape 129"/>
          <p:cNvSpPr txBox="1">
            <a:spLocks noGrp="1"/>
          </p:cNvSpPr>
          <p:nvPr>
            <p:ph type="body" idx="1"/>
          </p:nvPr>
        </p:nvSpPr>
        <p:spPr>
          <a:xfrm>
            <a:off x="609600" y="1258957"/>
            <a:ext cx="11582400" cy="4867343"/>
          </a:xfrm>
          <a:prstGeom prst="rect">
            <a:avLst/>
          </a:prstGeom>
          <a:noFill/>
          <a:ln>
            <a:noFill/>
          </a:ln>
        </p:spPr>
        <p:txBody>
          <a:bodyPr vert="horz" lIns="91425" tIns="45700" rIns="91425" bIns="45700" rtlCol="0" anchor="t" anchorCtr="0">
            <a:noAutofit/>
          </a:bodyPr>
          <a:lstStyle/>
          <a:p>
            <a:pPr>
              <a:spcBef>
                <a:spcPts val="0"/>
              </a:spcBef>
              <a:buClr>
                <a:schemeClr val="dk1"/>
              </a:buClr>
              <a:buSzPct val="100000"/>
            </a:pPr>
            <a:r>
              <a:rPr lang="en-US" dirty="0" smtClean="0">
                <a:solidFill>
                  <a:schemeClr val="dk1"/>
                </a:solidFill>
                <a:ea typeface="Verdana"/>
                <a:cs typeface="Verdana"/>
                <a:sym typeface="Verdana"/>
              </a:rPr>
              <a:t>Open </a:t>
            </a:r>
            <a:r>
              <a:rPr lang="en-US" dirty="0">
                <a:solidFill>
                  <a:schemeClr val="dk1"/>
                </a:solidFill>
                <a:ea typeface="Verdana"/>
                <a:cs typeface="Verdana"/>
                <a:sym typeface="Verdana"/>
              </a:rPr>
              <a:t>source products exist in many spheres</a:t>
            </a:r>
          </a:p>
          <a:p>
            <a:pPr lvl="1">
              <a:spcBef>
                <a:spcPts val="560"/>
              </a:spcBef>
              <a:buClr>
                <a:schemeClr val="dk1"/>
              </a:buClr>
              <a:buSzPct val="100000"/>
            </a:pPr>
            <a:r>
              <a:rPr lang="en-US" dirty="0">
                <a:solidFill>
                  <a:schemeClr val="dk1"/>
                </a:solidFill>
                <a:ea typeface="Verdana"/>
                <a:cs typeface="Verdana"/>
                <a:sym typeface="Verdana"/>
              </a:rPr>
              <a:t>WordPress blogging platform</a:t>
            </a:r>
          </a:p>
          <a:p>
            <a:pPr lvl="1">
              <a:spcBef>
                <a:spcPts val="560"/>
              </a:spcBef>
              <a:buClr>
                <a:schemeClr val="dk1"/>
              </a:buClr>
              <a:buSzPct val="100000"/>
            </a:pPr>
            <a:r>
              <a:rPr lang="en-US" dirty="0">
                <a:solidFill>
                  <a:schemeClr val="dk1"/>
                </a:solidFill>
                <a:ea typeface="Verdana"/>
                <a:cs typeface="Verdana"/>
                <a:sym typeface="Verdana"/>
              </a:rPr>
              <a:t>Web browsers Mozilla and Firefox</a:t>
            </a:r>
          </a:p>
          <a:p>
            <a:pPr lvl="1">
              <a:spcBef>
                <a:spcPts val="560"/>
              </a:spcBef>
              <a:buClr>
                <a:schemeClr val="dk1"/>
              </a:buClr>
              <a:buSzPct val="100000"/>
            </a:pPr>
            <a:r>
              <a:rPr lang="en-US" dirty="0" err="1"/>
              <a:t>Postgres</a:t>
            </a:r>
            <a:r>
              <a:rPr lang="en-US" dirty="0"/>
              <a:t>, </a:t>
            </a:r>
            <a:r>
              <a:rPr lang="en-US" dirty="0" err="1"/>
              <a:t>MySql</a:t>
            </a:r>
            <a:r>
              <a:rPr lang="en-US" dirty="0"/>
              <a:t>, Tomcat. </a:t>
            </a:r>
          </a:p>
          <a:p>
            <a:pPr>
              <a:spcBef>
                <a:spcPts val="640"/>
              </a:spcBef>
              <a:buClr>
                <a:schemeClr val="dk1"/>
              </a:buClr>
              <a:buSzPct val="228571"/>
              <a:buNone/>
            </a:pPr>
            <a:endParaRPr sz="1400" dirty="0" smtClean="0">
              <a:solidFill>
                <a:schemeClr val="dk1"/>
              </a:solidFill>
              <a:ea typeface="Verdana"/>
              <a:cs typeface="Verdana"/>
              <a:sym typeface="Verdana"/>
            </a:endParaRPr>
          </a:p>
          <a:p>
            <a:pPr>
              <a:spcBef>
                <a:spcPts val="640"/>
              </a:spcBef>
              <a:buClr>
                <a:schemeClr val="dk1"/>
              </a:buClr>
              <a:buSzPct val="100000"/>
            </a:pPr>
            <a:r>
              <a:rPr lang="en-US" dirty="0">
                <a:solidFill>
                  <a:schemeClr val="dk1"/>
                </a:solidFill>
                <a:ea typeface="Verdana"/>
                <a:cs typeface="Verdana"/>
                <a:sym typeface="Verdana"/>
              </a:rPr>
              <a:t>Definition for open source:</a:t>
            </a:r>
          </a:p>
          <a:p>
            <a:pPr marL="400050" lvl="1" indent="-6350">
              <a:spcBef>
                <a:spcPts val="560"/>
              </a:spcBef>
              <a:buClr>
                <a:schemeClr val="dk1"/>
              </a:buClr>
              <a:buSzPct val="25000"/>
              <a:buNone/>
            </a:pPr>
            <a:r>
              <a:rPr lang="en-US" dirty="0">
                <a:solidFill>
                  <a:schemeClr val="dk1"/>
                </a:solidFill>
                <a:ea typeface="Verdana"/>
                <a:cs typeface="Verdana"/>
                <a:sym typeface="Verdana"/>
              </a:rPr>
              <a:t>	“Software with source code that anyone can inspect, modify and enhance</a:t>
            </a:r>
            <a:r>
              <a:rPr lang="en-US" dirty="0" smtClean="0">
                <a:solidFill>
                  <a:schemeClr val="dk1"/>
                </a:solidFill>
                <a:ea typeface="Verdana"/>
                <a:cs typeface="Verdana"/>
                <a:sym typeface="Verdana"/>
              </a:rPr>
              <a:t>.”</a:t>
            </a:r>
          </a:p>
          <a:p>
            <a:pPr marL="400050" lvl="1" indent="-6350">
              <a:spcBef>
                <a:spcPts val="560"/>
              </a:spcBef>
              <a:buClr>
                <a:schemeClr val="dk1"/>
              </a:buClr>
              <a:buSzPct val="25000"/>
              <a:buNone/>
            </a:pPr>
            <a:endParaRPr lang="en-US" sz="1400" dirty="0">
              <a:solidFill>
                <a:schemeClr val="dk1"/>
              </a:solidFill>
              <a:ea typeface="Verdana"/>
              <a:cs typeface="Verdana"/>
              <a:sym typeface="Verdana"/>
            </a:endParaRPr>
          </a:p>
          <a:p>
            <a:pPr>
              <a:spcBef>
                <a:spcPts val="640"/>
              </a:spcBef>
              <a:buClr>
                <a:schemeClr val="dk1"/>
              </a:buClr>
              <a:buSzPct val="100000"/>
            </a:pPr>
            <a:r>
              <a:rPr lang="en-US" dirty="0" smtClean="0">
                <a:solidFill>
                  <a:schemeClr val="dk1"/>
                </a:solidFill>
                <a:ea typeface="Verdana"/>
                <a:cs typeface="Verdana"/>
                <a:sym typeface="Verdana"/>
              </a:rPr>
              <a:t>Any agency can use without license fee and adapt for specific needs</a:t>
            </a:r>
          </a:p>
          <a:p>
            <a:pPr marL="400050" lvl="1" indent="-6350">
              <a:spcBef>
                <a:spcPts val="560"/>
              </a:spcBef>
              <a:buClr>
                <a:schemeClr val="dk1"/>
              </a:buClr>
              <a:buSzPct val="25000"/>
              <a:buNone/>
            </a:pPr>
            <a:endParaRPr lang="en-US" dirty="0" smtClean="0">
              <a:solidFill>
                <a:schemeClr val="dk1"/>
              </a:solidFill>
              <a:ea typeface="Verdana"/>
              <a:cs typeface="Verdana"/>
              <a:sym typeface="Verdana"/>
            </a:endParaRPr>
          </a:p>
          <a:p>
            <a:pPr marL="400050" lvl="1" indent="-6350">
              <a:spcBef>
                <a:spcPts val="560"/>
              </a:spcBef>
              <a:buClr>
                <a:schemeClr val="dk1"/>
              </a:buClr>
              <a:buSzPct val="25000"/>
              <a:buNone/>
            </a:pPr>
            <a:endParaRPr lang="en-US" dirty="0">
              <a:solidFill>
                <a:schemeClr val="dk1"/>
              </a:solidFill>
              <a:ea typeface="Verdana"/>
              <a:cs typeface="Verdana"/>
              <a:sym typeface="Verdana"/>
            </a:endParaRPr>
          </a:p>
        </p:txBody>
      </p:sp>
      <p:sp>
        <p:nvSpPr>
          <p:cNvPr id="2" name="Title 1"/>
          <p:cNvSpPr>
            <a:spLocks noGrp="1"/>
          </p:cNvSpPr>
          <p:nvPr>
            <p:ph type="title"/>
          </p:nvPr>
        </p:nvSpPr>
        <p:spPr/>
        <p:txBody>
          <a:bodyPr/>
          <a:lstStyle/>
          <a:p>
            <a:r>
              <a:rPr lang="en-US" b="1" dirty="0">
                <a:solidFill>
                  <a:schemeClr val="dk1"/>
                </a:solidFill>
                <a:ea typeface="Verdana"/>
                <a:cs typeface="Verdana"/>
                <a:sym typeface="Verdana"/>
              </a:rPr>
              <a:t>Shared Code = Open Source</a:t>
            </a:r>
            <a:endParaRPr lang="en-US" dirty="0"/>
          </a:p>
        </p:txBody>
      </p:sp>
    </p:spTree>
    <p:extLst>
      <p:ext uri="{BB962C8B-B14F-4D97-AF65-F5344CB8AC3E}">
        <p14:creationId xmlns:p14="http://schemas.microsoft.com/office/powerpoint/2010/main" val="292392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8401235" cy="1143000"/>
          </a:xfrm>
        </p:spPr>
        <p:txBody>
          <a:bodyPr>
            <a:normAutofit/>
          </a:bodyPr>
          <a:lstStyle/>
          <a:p>
            <a:r>
              <a:rPr lang="en-US" b="1" dirty="0" smtClean="0"/>
              <a:t>Future of Public Transport</a:t>
            </a:r>
            <a:endParaRPr lang="en-US" b="1" dirty="0"/>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dirty="0" smtClean="0"/>
              <a:t>Transit as backbone of mobility</a:t>
            </a:r>
          </a:p>
          <a:p>
            <a:pPr marL="971550" lvl="1" indent="-514350">
              <a:buFont typeface="+mj-lt"/>
              <a:buAutoNum type="arabicPeriod"/>
            </a:pPr>
            <a:endParaRPr lang="en-US" dirty="0" smtClean="0"/>
          </a:p>
          <a:p>
            <a:pPr marL="514350" lvl="0" indent="-514350">
              <a:buFont typeface="+mj-lt"/>
              <a:buAutoNum type="arabicPeriod"/>
            </a:pPr>
            <a:r>
              <a:rPr lang="en-US" dirty="0" smtClean="0"/>
              <a:t>Spatial </a:t>
            </a:r>
            <a:r>
              <a:rPr lang="en-US" dirty="0"/>
              <a:t>priority </a:t>
            </a:r>
            <a:r>
              <a:rPr lang="en-US" dirty="0" smtClean="0"/>
              <a:t>to transit mode </a:t>
            </a:r>
          </a:p>
          <a:p>
            <a:pPr marL="971550" lvl="1" indent="-514350">
              <a:buFont typeface="+mj-lt"/>
              <a:buAutoNum type="arabicPeriod"/>
            </a:pPr>
            <a:endParaRPr lang="en-US" dirty="0" smtClean="0"/>
          </a:p>
          <a:p>
            <a:pPr marL="514350" lvl="0" indent="-514350">
              <a:buFont typeface="+mj-lt"/>
              <a:buAutoNum type="arabicPeriod"/>
            </a:pPr>
            <a:r>
              <a:rPr lang="en-US" dirty="0" smtClean="0"/>
              <a:t>Well-connected accessible network</a:t>
            </a:r>
          </a:p>
          <a:p>
            <a:pPr marL="971550" lvl="1" indent="-514350">
              <a:buFont typeface="+mj-lt"/>
              <a:buAutoNum type="arabicPeriod"/>
            </a:pPr>
            <a:endParaRPr lang="en-US" dirty="0" smtClean="0"/>
          </a:p>
          <a:p>
            <a:pPr marL="514350" lvl="0" indent="-514350">
              <a:buFont typeface="+mj-lt"/>
              <a:buAutoNum type="arabicPeriod"/>
            </a:pPr>
            <a:r>
              <a:rPr lang="en-US" dirty="0" smtClean="0"/>
              <a:t>Up-to-date real-time personalized information</a:t>
            </a:r>
          </a:p>
        </p:txBody>
      </p:sp>
    </p:spTree>
    <p:extLst>
      <p:ext uri="{BB962C8B-B14F-4D97-AF65-F5344CB8AC3E}">
        <p14:creationId xmlns:p14="http://schemas.microsoft.com/office/powerpoint/2010/main" val="22947232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Transit must take the lead</a:t>
            </a:r>
            <a:endParaRPr lang="en-US" b="1" dirty="0"/>
          </a:p>
        </p:txBody>
      </p:sp>
      <p:sp>
        <p:nvSpPr>
          <p:cNvPr id="3" name="Content Placeholder 2"/>
          <p:cNvSpPr>
            <a:spLocks noGrp="1"/>
          </p:cNvSpPr>
          <p:nvPr>
            <p:ph idx="1"/>
          </p:nvPr>
        </p:nvSpPr>
        <p:spPr/>
        <p:txBody>
          <a:bodyPr>
            <a:normAutofit/>
          </a:bodyPr>
          <a:lstStyle/>
          <a:p>
            <a:r>
              <a:rPr lang="en-US" dirty="0" smtClean="0"/>
              <a:t>Transit filled with civil </a:t>
            </a:r>
            <a:r>
              <a:rPr lang="en-US" dirty="0"/>
              <a:t>servants and equity </a:t>
            </a:r>
            <a:r>
              <a:rPr lang="en-US" dirty="0" smtClean="0"/>
              <a:t>advocates being mindful of public resources</a:t>
            </a:r>
          </a:p>
          <a:p>
            <a:r>
              <a:rPr lang="en-US" dirty="0" smtClean="0"/>
              <a:t>Public transit being </a:t>
            </a:r>
            <a:r>
              <a:rPr lang="en-US" dirty="0"/>
              <a:t>called on to position itself for the </a:t>
            </a:r>
            <a:r>
              <a:rPr lang="en-US" dirty="0" smtClean="0"/>
              <a:t>future</a:t>
            </a:r>
          </a:p>
          <a:p>
            <a:r>
              <a:rPr lang="en-US" dirty="0" smtClean="0"/>
              <a:t>Collective </a:t>
            </a:r>
            <a:r>
              <a:rPr lang="en-US" dirty="0"/>
              <a:t>mobility is the backbone to future of </a:t>
            </a:r>
            <a:r>
              <a:rPr lang="en-US" dirty="0" smtClean="0"/>
              <a:t>transportation</a:t>
            </a:r>
            <a:endParaRPr lang="en-US" dirty="0"/>
          </a:p>
          <a:p>
            <a:endParaRPr lang="en-US" dirty="0"/>
          </a:p>
        </p:txBody>
      </p:sp>
    </p:spTree>
    <p:extLst>
      <p:ext uri="{BB962C8B-B14F-4D97-AF65-F5344CB8AC3E}">
        <p14:creationId xmlns:p14="http://schemas.microsoft.com/office/powerpoint/2010/main" val="2169630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t>Thank You!</a:t>
            </a:r>
            <a:endParaRPr lang="en-US" b="1" dirty="0"/>
          </a:p>
        </p:txBody>
      </p:sp>
      <p:sp>
        <p:nvSpPr>
          <p:cNvPr id="3" name="Content Placeholder 2"/>
          <p:cNvSpPr>
            <a:spLocks noGrp="1"/>
          </p:cNvSpPr>
          <p:nvPr>
            <p:ph idx="1"/>
          </p:nvPr>
        </p:nvSpPr>
        <p:spPr>
          <a:xfrm>
            <a:off x="609600" y="1417639"/>
            <a:ext cx="10972800" cy="4708526"/>
          </a:xfrm>
        </p:spPr>
        <p:txBody>
          <a:bodyPr>
            <a:normAutofit/>
          </a:bodyPr>
          <a:lstStyle/>
          <a:p>
            <a:pPr marL="0" indent="0" algn="l">
              <a:buNone/>
            </a:pPr>
            <a:r>
              <a:rPr lang="en-US" sz="2400" dirty="0">
                <a:solidFill>
                  <a:schemeClr val="tx1"/>
                </a:solidFill>
              </a:rPr>
              <a:t>Dr. Kari Watkins		</a:t>
            </a:r>
          </a:p>
          <a:p>
            <a:pPr marL="0" indent="0" algn="l">
              <a:buNone/>
            </a:pPr>
            <a:r>
              <a:rPr lang="en-US" sz="2400" dirty="0">
                <a:solidFill>
                  <a:schemeClr val="tx1"/>
                </a:solidFill>
              </a:rPr>
              <a:t>Frederick Law Olmsted Associate Professor</a:t>
            </a:r>
          </a:p>
          <a:p>
            <a:pPr marL="0" indent="0" algn="l">
              <a:buNone/>
            </a:pPr>
            <a:r>
              <a:rPr lang="en-US" sz="2400" dirty="0">
                <a:solidFill>
                  <a:schemeClr val="tx1"/>
                </a:solidFill>
              </a:rPr>
              <a:t>Civil &amp; Environmental Engineering</a:t>
            </a:r>
          </a:p>
          <a:p>
            <a:pPr marL="0" indent="0" algn="l">
              <a:buNone/>
            </a:pPr>
            <a:r>
              <a:rPr lang="en-US" sz="2400" dirty="0" smtClean="0">
                <a:solidFill>
                  <a:schemeClr val="tx1"/>
                </a:solidFill>
                <a:hlinkClick r:id="rId2"/>
              </a:rPr>
              <a:t>kari.watkins@ce.gatech.edu</a:t>
            </a:r>
            <a:endParaRPr lang="en-US" sz="2400" dirty="0">
              <a:solidFill>
                <a:schemeClr val="tx1"/>
              </a:solidFill>
            </a:endParaRPr>
          </a:p>
          <a:p>
            <a:pPr marL="0" indent="0" algn="l">
              <a:buNone/>
            </a:pPr>
            <a:r>
              <a:rPr lang="en-US" sz="2400" dirty="0" smtClean="0">
                <a:solidFill>
                  <a:schemeClr val="tx1"/>
                </a:solidFill>
              </a:rPr>
              <a:t>@</a:t>
            </a:r>
            <a:r>
              <a:rPr lang="en-US" sz="2400" dirty="0" err="1" smtClean="0">
                <a:solidFill>
                  <a:schemeClr val="tx1"/>
                </a:solidFill>
              </a:rPr>
              <a:t>transitmom</a:t>
            </a:r>
            <a:endParaRPr lang="en-US" sz="2400" dirty="0" smtClean="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06963"/>
            <a:ext cx="5230124" cy="33917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90596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257175" indent="-257175">
              <a:buFont typeface="Arial" panose="020B0604020202020204" pitchFamily="34" charset="0"/>
              <a:buChar char="•"/>
            </a:pPr>
            <a:r>
              <a:rPr lang="en-US" sz="2400" dirty="0"/>
              <a:t>Increasingly people are making less traditional trips</a:t>
            </a:r>
          </a:p>
          <a:p>
            <a:pPr marL="606933" lvl="1" indent="-257175">
              <a:buFont typeface="Arial" panose="020B0604020202020204" pitchFamily="34" charset="0"/>
              <a:buChar char="•"/>
            </a:pPr>
            <a:r>
              <a:rPr lang="en-US" sz="2000" dirty="0"/>
              <a:t>Telecommuting increasing (less monthly transit passes)</a:t>
            </a:r>
          </a:p>
          <a:p>
            <a:pPr marL="606933" lvl="1" indent="-257175">
              <a:buFont typeface="Arial" panose="020B0604020202020204" pitchFamily="34" charset="0"/>
              <a:buChar char="•"/>
            </a:pPr>
            <a:r>
              <a:rPr lang="en-US" sz="2000" dirty="0"/>
              <a:t>Flex work schedules</a:t>
            </a:r>
          </a:p>
          <a:p>
            <a:pPr marL="606933" lvl="1" indent="-257175">
              <a:buFont typeface="Arial" panose="020B0604020202020204" pitchFamily="34" charset="0"/>
              <a:buChar char="•"/>
            </a:pPr>
            <a:r>
              <a:rPr lang="en-US" sz="2000" dirty="0"/>
              <a:t>Delivery services </a:t>
            </a:r>
            <a:r>
              <a:rPr lang="en-US" sz="2000" dirty="0"/>
              <a:t>to stores and </a:t>
            </a:r>
            <a:r>
              <a:rPr lang="en-US" sz="2000" dirty="0"/>
              <a:t>restaurants</a:t>
            </a:r>
          </a:p>
          <a:p>
            <a:pPr marL="257175" indent="-257175">
              <a:buFont typeface="Arial" panose="020B0604020202020204" pitchFamily="34" charset="0"/>
              <a:buChar char="•"/>
            </a:pPr>
            <a:r>
              <a:rPr lang="en-US" sz="2400" dirty="0"/>
              <a:t>There is more competition from new modes</a:t>
            </a:r>
          </a:p>
          <a:p>
            <a:pPr marL="606933" lvl="1" indent="-257175">
              <a:buFont typeface="Arial" panose="020B0604020202020204" pitchFamily="34" charset="0"/>
              <a:buChar char="•"/>
            </a:pPr>
            <a:r>
              <a:rPr lang="en-US" sz="2000" dirty="0" err="1"/>
              <a:t>Bikeshare</a:t>
            </a:r>
            <a:endParaRPr lang="en-US" sz="2000" dirty="0"/>
          </a:p>
          <a:p>
            <a:pPr marL="606933" lvl="1" indent="-257175">
              <a:buFont typeface="Arial" panose="020B0604020202020204" pitchFamily="34" charset="0"/>
              <a:buChar char="•"/>
            </a:pPr>
            <a:r>
              <a:rPr lang="en-US" sz="2000" dirty="0" err="1"/>
              <a:t>Carshare</a:t>
            </a:r>
            <a:endParaRPr lang="en-US" sz="2000" dirty="0"/>
          </a:p>
          <a:p>
            <a:pPr marL="606933" lvl="1" indent="-257175">
              <a:buFont typeface="Arial" panose="020B0604020202020204" pitchFamily="34" charset="0"/>
              <a:buChar char="•"/>
            </a:pPr>
            <a:r>
              <a:rPr lang="en-US" sz="2000" dirty="0"/>
              <a:t>Shared mobility services </a:t>
            </a:r>
          </a:p>
          <a:p>
            <a:pPr marL="1114425" lvl="2" indent="-257175">
              <a:buFont typeface="Arial" panose="020B0604020202020204" pitchFamily="34" charset="0"/>
              <a:buChar char="•"/>
            </a:pPr>
            <a:r>
              <a:rPr lang="en-US" sz="2000" dirty="0"/>
              <a:t>Evidence </a:t>
            </a:r>
            <a:r>
              <a:rPr lang="en-US" sz="2000" dirty="0"/>
              <a:t>that Uber and Lyft replace transit trips, particularly outside of peak </a:t>
            </a:r>
            <a:r>
              <a:rPr lang="en-US" sz="2000" dirty="0"/>
              <a:t>hours </a:t>
            </a:r>
            <a:r>
              <a:rPr lang="en-US" sz="2000" dirty="0"/>
              <a:t> </a:t>
            </a:r>
          </a:p>
          <a:p>
            <a:pPr marL="1114425" lvl="2" indent="-257175">
              <a:buFont typeface="Arial" panose="020B0604020202020204" pitchFamily="34" charset="0"/>
              <a:buChar char="•"/>
            </a:pPr>
            <a:r>
              <a:rPr lang="en-US" sz="2000" dirty="0"/>
              <a:t>Also </a:t>
            </a:r>
            <a:r>
              <a:rPr lang="en-US" sz="2000" dirty="0"/>
              <a:t>evidence that Uber and Lyft complement transit, particularly for rail </a:t>
            </a:r>
            <a:r>
              <a:rPr lang="en-US" sz="2000" dirty="0"/>
              <a:t>systems</a:t>
            </a:r>
          </a:p>
        </p:txBody>
      </p:sp>
      <p:sp>
        <p:nvSpPr>
          <p:cNvPr id="4" name="Title 3"/>
          <p:cNvSpPr>
            <a:spLocks noGrp="1"/>
          </p:cNvSpPr>
          <p:nvPr>
            <p:ph type="title"/>
          </p:nvPr>
        </p:nvSpPr>
        <p:spPr/>
        <p:txBody>
          <a:bodyPr/>
          <a:lstStyle/>
          <a:p>
            <a:r>
              <a:rPr lang="en-US" b="1" dirty="0" smtClean="0"/>
              <a:t>New Competition for Ridership</a:t>
            </a:r>
            <a:endParaRPr lang="en-US" b="1" dirty="0"/>
          </a:p>
        </p:txBody>
      </p:sp>
    </p:spTree>
    <p:extLst>
      <p:ext uri="{BB962C8B-B14F-4D97-AF65-F5344CB8AC3E}">
        <p14:creationId xmlns:p14="http://schemas.microsoft.com/office/powerpoint/2010/main" val="692425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257175" indent="-257175">
              <a:buFont typeface="Arial" panose="020B0604020202020204" pitchFamily="34" charset="0"/>
              <a:buChar char="•"/>
            </a:pPr>
            <a:r>
              <a:rPr lang="en-US" sz="2800" dirty="0"/>
              <a:t>MARTA (finishing summer)</a:t>
            </a:r>
          </a:p>
          <a:p>
            <a:pPr marL="0" indent="0">
              <a:buNone/>
            </a:pPr>
            <a:r>
              <a:rPr lang="en-US" sz="2800" i="1" dirty="0" smtClean="0"/>
              <a:t>Understanding </a:t>
            </a:r>
            <a:r>
              <a:rPr lang="en-US" sz="2800" i="1" dirty="0"/>
              <a:t>Transit Ridership Decline</a:t>
            </a:r>
          </a:p>
          <a:p>
            <a:pPr marL="557206" lvl="1" indent="-257175">
              <a:buFont typeface="Arial" panose="020B0604020202020204" pitchFamily="34" charset="0"/>
              <a:buChar char="•"/>
            </a:pPr>
            <a:endParaRPr lang="en-US" sz="800" dirty="0"/>
          </a:p>
          <a:p>
            <a:pPr marL="257175" indent="-257175">
              <a:buFont typeface="Arial" panose="020B0604020202020204" pitchFamily="34" charset="0"/>
              <a:buChar char="•"/>
            </a:pPr>
            <a:r>
              <a:rPr lang="en-US" sz="2800" dirty="0"/>
              <a:t>STRIDE A-2 (finishing summer)</a:t>
            </a:r>
          </a:p>
          <a:p>
            <a:pPr marL="0" indent="0">
              <a:buNone/>
            </a:pPr>
            <a:r>
              <a:rPr lang="en-US" sz="2800" i="1" dirty="0" smtClean="0"/>
              <a:t>Changing </a:t>
            </a:r>
            <a:r>
              <a:rPr lang="en-US" sz="2800" i="1" dirty="0"/>
              <a:t>Access to Public Transportation and the </a:t>
            </a:r>
            <a:r>
              <a:rPr lang="en-US" sz="2800" i="1" dirty="0" smtClean="0"/>
              <a:t>Potential </a:t>
            </a:r>
            <a:r>
              <a:rPr lang="en-US" sz="2800" i="1" dirty="0"/>
              <a:t>for Increased </a:t>
            </a:r>
            <a:r>
              <a:rPr lang="en-US" sz="2800" i="1" dirty="0"/>
              <a:t>Travel</a:t>
            </a:r>
          </a:p>
          <a:p>
            <a:pPr marL="0" indent="0">
              <a:buNone/>
            </a:pPr>
            <a:endParaRPr lang="en-US" sz="800" i="1" dirty="0"/>
          </a:p>
          <a:p>
            <a:pPr marL="257175" indent="-257175">
              <a:buFont typeface="Arial" panose="020B0604020202020204" pitchFamily="34" charset="0"/>
              <a:buChar char="•"/>
            </a:pPr>
            <a:r>
              <a:rPr lang="en-US" sz="2800" dirty="0"/>
              <a:t>TCRP A-43 (just </a:t>
            </a:r>
            <a:r>
              <a:rPr lang="en-US" sz="2800" dirty="0" smtClean="0"/>
              <a:t>beginning)</a:t>
            </a:r>
          </a:p>
          <a:p>
            <a:pPr marL="0" indent="-100019">
              <a:buNone/>
            </a:pPr>
            <a:r>
              <a:rPr lang="en-US" sz="2800" i="1" dirty="0" smtClean="0"/>
              <a:t>Recent Decline in Public Transportation Ridership: Analysis, Causes, Responses</a:t>
            </a:r>
          </a:p>
          <a:p>
            <a:pPr marL="342891" lvl="1" indent="0">
              <a:buNone/>
            </a:pPr>
            <a:endParaRPr lang="en-US" dirty="0"/>
          </a:p>
        </p:txBody>
      </p:sp>
      <p:sp>
        <p:nvSpPr>
          <p:cNvPr id="4" name="Title 3"/>
          <p:cNvSpPr>
            <a:spLocks noGrp="1"/>
          </p:cNvSpPr>
          <p:nvPr>
            <p:ph type="title"/>
          </p:nvPr>
        </p:nvSpPr>
        <p:spPr/>
        <p:txBody>
          <a:bodyPr/>
          <a:lstStyle/>
          <a:p>
            <a:r>
              <a:rPr lang="en-US" b="1" dirty="0" smtClean="0"/>
              <a:t>Ongoing Research</a:t>
            </a:r>
            <a:endParaRPr lang="en-US" b="1" dirty="0"/>
          </a:p>
        </p:txBody>
      </p:sp>
    </p:spTree>
    <p:extLst>
      <p:ext uri="{BB962C8B-B14F-4D97-AF65-F5344CB8AC3E}">
        <p14:creationId xmlns:p14="http://schemas.microsoft.com/office/powerpoint/2010/main" val="1947867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205B-4533-D147-AA77-C3B0D8599DCF}"/>
              </a:ext>
            </a:extLst>
          </p:cNvPr>
          <p:cNvSpPr>
            <a:spLocks noGrp="1"/>
          </p:cNvSpPr>
          <p:nvPr>
            <p:ph type="title"/>
          </p:nvPr>
        </p:nvSpPr>
        <p:spPr/>
        <p:txBody>
          <a:bodyPr/>
          <a:lstStyle/>
          <a:p>
            <a:r>
              <a:rPr lang="en-US" b="1" dirty="0" smtClean="0"/>
              <a:t>Broader Research </a:t>
            </a:r>
            <a:r>
              <a:rPr lang="en-US" b="1" dirty="0"/>
              <a:t>Questions</a:t>
            </a:r>
          </a:p>
        </p:txBody>
      </p:sp>
      <p:sp>
        <p:nvSpPr>
          <p:cNvPr id="3" name="Content Placeholder 2"/>
          <p:cNvSpPr>
            <a:spLocks noGrp="1"/>
          </p:cNvSpPr>
          <p:nvPr>
            <p:ph idx="1"/>
          </p:nvPr>
        </p:nvSpPr>
        <p:spPr>
          <a:xfrm>
            <a:off x="609600" y="1773382"/>
            <a:ext cx="9906000" cy="4457556"/>
          </a:xfrm>
        </p:spPr>
        <p:txBody>
          <a:bodyPr>
            <a:normAutofit/>
          </a:bodyPr>
          <a:lstStyle/>
          <a:p>
            <a:pPr marL="0" indent="0">
              <a:buNone/>
            </a:pPr>
            <a:r>
              <a:rPr lang="en-US" sz="2800" b="1" dirty="0"/>
              <a:t>1. Service Allocation</a:t>
            </a:r>
          </a:p>
          <a:p>
            <a:r>
              <a:rPr lang="en-US" sz="2400" dirty="0"/>
              <a:t>What is the relationship between ridership and frequency?</a:t>
            </a:r>
          </a:p>
          <a:p>
            <a:pPr marL="0" indent="0">
              <a:buNone/>
            </a:pPr>
            <a:endParaRPr lang="en-US" sz="2400" dirty="0"/>
          </a:p>
          <a:p>
            <a:pPr marL="0" indent="0">
              <a:buNone/>
            </a:pPr>
            <a:r>
              <a:rPr lang="en-US" sz="2800" b="1" dirty="0"/>
              <a:t>2. Gentrification</a:t>
            </a:r>
          </a:p>
          <a:p>
            <a:r>
              <a:rPr lang="en-US" sz="2400" dirty="0"/>
              <a:t>Does economic displacement explain the ridership decline</a:t>
            </a:r>
            <a:r>
              <a:rPr lang="en-US" sz="2400" dirty="0"/>
              <a:t>?</a:t>
            </a:r>
          </a:p>
          <a:p>
            <a:pPr marL="0" indent="0">
              <a:buNone/>
            </a:pPr>
            <a:endParaRPr lang="en-US" sz="2400" dirty="0"/>
          </a:p>
          <a:p>
            <a:pPr marL="0" indent="0">
              <a:buNone/>
            </a:pPr>
            <a:r>
              <a:rPr lang="en-US" sz="2800" b="1" dirty="0"/>
              <a:t>3. Transportation Network Companies</a:t>
            </a:r>
            <a:endParaRPr lang="en-US" sz="2800" b="1" dirty="0"/>
          </a:p>
          <a:p>
            <a:r>
              <a:rPr lang="en-US" sz="2400" dirty="0"/>
              <a:t>What impacts do the TNC’s have on the </a:t>
            </a:r>
            <a:r>
              <a:rPr lang="en-US" sz="2400" dirty="0"/>
              <a:t>ridership decline?</a:t>
            </a:r>
          </a:p>
          <a:p>
            <a:pPr marL="0" indent="0">
              <a:buNone/>
            </a:pPr>
            <a:endParaRPr lang="en-US" sz="2400" dirty="0"/>
          </a:p>
          <a:p>
            <a:pPr marL="0" indent="0">
              <a:buNone/>
            </a:pPr>
            <a:endParaRPr lang="en-US" sz="2400" dirty="0"/>
          </a:p>
          <a:p>
            <a:endParaRPr lang="en-US" sz="3600" dirty="0"/>
          </a:p>
        </p:txBody>
      </p:sp>
    </p:spTree>
    <p:extLst>
      <p:ext uri="{BB962C8B-B14F-4D97-AF65-F5344CB8AC3E}">
        <p14:creationId xmlns:p14="http://schemas.microsoft.com/office/powerpoint/2010/main" val="2354516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Case </a:t>
            </a:r>
            <a:r>
              <a:rPr lang="en-US" b="1" dirty="0">
                <a:latin typeface="+mn-lt"/>
              </a:rPr>
              <a:t>Studies</a:t>
            </a:r>
          </a:p>
        </p:txBody>
      </p:sp>
      <p:sp>
        <p:nvSpPr>
          <p:cNvPr id="10" name="TextBox 9"/>
          <p:cNvSpPr txBox="1"/>
          <p:nvPr/>
        </p:nvSpPr>
        <p:spPr>
          <a:xfrm>
            <a:off x="2141115" y="1243146"/>
            <a:ext cx="2270614" cy="738664"/>
          </a:xfrm>
          <a:prstGeom prst="rect">
            <a:avLst/>
          </a:prstGeom>
          <a:noFill/>
        </p:spPr>
        <p:txBody>
          <a:bodyPr wrap="square" rtlCol="0">
            <a:spAutoFit/>
          </a:bodyPr>
          <a:lstStyle/>
          <a:p>
            <a:r>
              <a:rPr lang="en-US" sz="2100" dirty="0" err="1"/>
              <a:t>Trimet</a:t>
            </a:r>
            <a:r>
              <a:rPr lang="en-US" sz="2100" dirty="0"/>
              <a:t> </a:t>
            </a:r>
          </a:p>
          <a:p>
            <a:r>
              <a:rPr lang="en-US" sz="2100" dirty="0"/>
              <a:t>– Portland, OR</a:t>
            </a:r>
          </a:p>
        </p:txBody>
      </p:sp>
      <p:sp>
        <p:nvSpPr>
          <p:cNvPr id="11" name="TextBox 10"/>
          <p:cNvSpPr txBox="1"/>
          <p:nvPr/>
        </p:nvSpPr>
        <p:spPr>
          <a:xfrm>
            <a:off x="5196441" y="1240314"/>
            <a:ext cx="2270614" cy="1061829"/>
          </a:xfrm>
          <a:prstGeom prst="rect">
            <a:avLst/>
          </a:prstGeom>
          <a:noFill/>
        </p:spPr>
        <p:txBody>
          <a:bodyPr wrap="square" rtlCol="0">
            <a:spAutoFit/>
          </a:bodyPr>
          <a:lstStyle/>
          <a:p>
            <a:r>
              <a:rPr lang="en-US" sz="2100" dirty="0"/>
              <a:t>Miami Dade Transit </a:t>
            </a:r>
          </a:p>
          <a:p>
            <a:r>
              <a:rPr lang="en-US" sz="2100" dirty="0"/>
              <a:t>– Miami, FL</a:t>
            </a:r>
          </a:p>
        </p:txBody>
      </p:sp>
      <p:sp>
        <p:nvSpPr>
          <p:cNvPr id="12" name="TextBox 11"/>
          <p:cNvSpPr txBox="1"/>
          <p:nvPr/>
        </p:nvSpPr>
        <p:spPr>
          <a:xfrm>
            <a:off x="7807753" y="1240314"/>
            <a:ext cx="2643188" cy="1061829"/>
          </a:xfrm>
          <a:prstGeom prst="rect">
            <a:avLst/>
          </a:prstGeom>
          <a:noFill/>
        </p:spPr>
        <p:txBody>
          <a:bodyPr wrap="square" rtlCol="0">
            <a:spAutoFit/>
          </a:bodyPr>
          <a:lstStyle/>
          <a:p>
            <a:r>
              <a:rPr lang="en-US" sz="2100" dirty="0"/>
              <a:t>Metro Transit </a:t>
            </a:r>
          </a:p>
          <a:p>
            <a:r>
              <a:rPr lang="en-US" sz="2100" dirty="0"/>
              <a:t>– Minneapolis/St-Paul, MN</a:t>
            </a:r>
          </a:p>
        </p:txBody>
      </p:sp>
      <p:sp>
        <p:nvSpPr>
          <p:cNvPr id="3" name="AutoShape 2" descr="Ons17.jpg">
            <a:extLst>
              <a:ext uri="{FF2B5EF4-FFF2-40B4-BE49-F238E27FC236}">
                <a16:creationId xmlns:a16="http://schemas.microsoft.com/office/drawing/2014/main" id="{1D45CF06-6C1A-1E4F-BF38-CA70628CB260}"/>
              </a:ext>
            </a:extLst>
          </p:cNvPr>
          <p:cNvSpPr>
            <a:spLocks noChangeAspect="1" noChangeArrowheads="1"/>
          </p:cNvSpPr>
          <p:nvPr/>
        </p:nvSpPr>
        <p:spPr bwMode="auto">
          <a:xfrm>
            <a:off x="5981700" y="262197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 name="Picture 4">
            <a:extLst>
              <a:ext uri="{FF2B5EF4-FFF2-40B4-BE49-F238E27FC236}">
                <a16:creationId xmlns:a16="http://schemas.microsoft.com/office/drawing/2014/main" id="{BB072E92-5DB2-F949-B10F-A595A5F48982}"/>
              </a:ext>
            </a:extLst>
          </p:cNvPr>
          <p:cNvPicPr>
            <a:picLocks noChangeAspect="1"/>
          </p:cNvPicPr>
          <p:nvPr/>
        </p:nvPicPr>
        <p:blipFill rotWithShape="1">
          <a:blip r:embed="rId2">
            <a:extLst>
              <a:ext uri="{28A0092B-C50C-407E-A947-70E740481C1C}">
                <a14:useLocalDpi xmlns:a14="http://schemas.microsoft.com/office/drawing/2010/main" val="0"/>
              </a:ext>
            </a:extLst>
          </a:blip>
          <a:srcRect l="26431" t="5778" r="27505" b="18523"/>
          <a:stretch/>
        </p:blipFill>
        <p:spPr>
          <a:xfrm>
            <a:off x="7725850" y="1989182"/>
            <a:ext cx="2853605" cy="2825927"/>
          </a:xfrm>
          <a:prstGeom prst="rect">
            <a:avLst/>
          </a:prstGeom>
        </p:spPr>
      </p:pic>
      <p:pic>
        <p:nvPicPr>
          <p:cNvPr id="15" name="Picture 14">
            <a:extLst>
              <a:ext uri="{FF2B5EF4-FFF2-40B4-BE49-F238E27FC236}">
                <a16:creationId xmlns:a16="http://schemas.microsoft.com/office/drawing/2014/main" id="{0D602196-D414-2840-AB83-E6969F69B4C4}"/>
              </a:ext>
            </a:extLst>
          </p:cNvPr>
          <p:cNvPicPr>
            <a:picLocks noChangeAspect="1"/>
          </p:cNvPicPr>
          <p:nvPr/>
        </p:nvPicPr>
        <p:blipFill rotWithShape="1">
          <a:blip r:embed="rId3">
            <a:extLst>
              <a:ext uri="{28A0092B-C50C-407E-A947-70E740481C1C}">
                <a14:useLocalDpi xmlns:a14="http://schemas.microsoft.com/office/drawing/2010/main" val="0"/>
              </a:ext>
            </a:extLst>
          </a:blip>
          <a:srcRect l="5348" t="8666" r="1189" b="10222"/>
          <a:stretch/>
        </p:blipFill>
        <p:spPr>
          <a:xfrm>
            <a:off x="5089953" y="1989182"/>
            <a:ext cx="2533606" cy="3224883"/>
          </a:xfrm>
          <a:prstGeom prst="rect">
            <a:avLst/>
          </a:prstGeom>
        </p:spPr>
      </p:pic>
      <p:pic>
        <p:nvPicPr>
          <p:cNvPr id="20" name="Picture 19">
            <a:extLst>
              <a:ext uri="{FF2B5EF4-FFF2-40B4-BE49-F238E27FC236}">
                <a16:creationId xmlns:a16="http://schemas.microsoft.com/office/drawing/2014/main" id="{40F83C26-BE31-9D4F-8B84-E7062FDFF7EC}"/>
              </a:ext>
            </a:extLst>
          </p:cNvPr>
          <p:cNvPicPr>
            <a:picLocks noChangeAspect="1"/>
          </p:cNvPicPr>
          <p:nvPr/>
        </p:nvPicPr>
        <p:blipFill rotWithShape="1">
          <a:blip r:embed="rId4">
            <a:extLst>
              <a:ext uri="{28A0092B-C50C-407E-A947-70E740481C1C}">
                <a14:useLocalDpi xmlns:a14="http://schemas.microsoft.com/office/drawing/2010/main" val="0"/>
              </a:ext>
            </a:extLst>
          </a:blip>
          <a:srcRect l="13176" t="6840" r="7143" b="7547"/>
          <a:stretch/>
        </p:blipFill>
        <p:spPr>
          <a:xfrm>
            <a:off x="1626848" y="1989182"/>
            <a:ext cx="3360816" cy="2590183"/>
          </a:xfrm>
          <a:prstGeom prst="rect">
            <a:avLst/>
          </a:prstGeom>
        </p:spPr>
      </p:pic>
      <p:sp>
        <p:nvSpPr>
          <p:cNvPr id="13" name="TextBox 12"/>
          <p:cNvSpPr txBox="1"/>
          <p:nvPr/>
        </p:nvSpPr>
        <p:spPr>
          <a:xfrm>
            <a:off x="2141115" y="5125516"/>
            <a:ext cx="2270614" cy="738664"/>
          </a:xfrm>
          <a:prstGeom prst="rect">
            <a:avLst/>
          </a:prstGeom>
          <a:noFill/>
        </p:spPr>
        <p:txBody>
          <a:bodyPr wrap="square" rtlCol="0">
            <a:spAutoFit/>
          </a:bodyPr>
          <a:lstStyle/>
          <a:p>
            <a:r>
              <a:rPr lang="en-US" sz="2100" dirty="0"/>
              <a:t>MARTA</a:t>
            </a:r>
            <a:endParaRPr lang="en-US" sz="2100" dirty="0"/>
          </a:p>
          <a:p>
            <a:r>
              <a:rPr lang="en-US" sz="2100" dirty="0"/>
              <a:t>– </a:t>
            </a:r>
            <a:r>
              <a:rPr lang="en-US" sz="2100" dirty="0"/>
              <a:t>Atlanta, </a:t>
            </a:r>
            <a:r>
              <a:rPr lang="en-US" sz="2100" dirty="0" smtClean="0"/>
              <a:t>GA</a:t>
            </a:r>
            <a:endParaRPr lang="en-US" sz="2100" dirty="0"/>
          </a:p>
        </p:txBody>
      </p:sp>
    </p:spTree>
    <p:extLst>
      <p:ext uri="{BB962C8B-B14F-4D97-AF65-F5344CB8AC3E}">
        <p14:creationId xmlns:p14="http://schemas.microsoft.com/office/powerpoint/2010/main" val="1368192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Data Sources</a:t>
            </a:r>
          </a:p>
        </p:txBody>
      </p:sp>
      <p:graphicFrame>
        <p:nvGraphicFramePr>
          <p:cNvPr id="3" name="Table 2"/>
          <p:cNvGraphicFramePr>
            <a:graphicFrameLocks noGrp="1"/>
          </p:cNvGraphicFramePr>
          <p:nvPr>
            <p:extLst>
              <p:ext uri="{D42A27DB-BD31-4B8C-83A1-F6EECF244321}">
                <p14:modId xmlns:p14="http://schemas.microsoft.com/office/powerpoint/2010/main" val="3691785322"/>
              </p:ext>
            </p:extLst>
          </p:nvPr>
        </p:nvGraphicFramePr>
        <p:xfrm>
          <a:off x="609601" y="1417637"/>
          <a:ext cx="11211340" cy="5133340"/>
        </p:xfrm>
        <a:graphic>
          <a:graphicData uri="http://schemas.openxmlformats.org/drawingml/2006/table">
            <a:tbl>
              <a:tblPr firstRow="1" bandRow="1">
                <a:tableStyleId>{5C22544A-7EE6-4342-B048-85BDC9FD1C3A}</a:tableStyleId>
              </a:tblPr>
              <a:tblGrid>
                <a:gridCol w="2802835">
                  <a:extLst>
                    <a:ext uri="{9D8B030D-6E8A-4147-A177-3AD203B41FA5}">
                      <a16:colId xmlns:a16="http://schemas.microsoft.com/office/drawing/2014/main" val="2601181954"/>
                    </a:ext>
                  </a:extLst>
                </a:gridCol>
                <a:gridCol w="2802835">
                  <a:extLst>
                    <a:ext uri="{9D8B030D-6E8A-4147-A177-3AD203B41FA5}">
                      <a16:colId xmlns:a16="http://schemas.microsoft.com/office/drawing/2014/main" val="2556065784"/>
                    </a:ext>
                  </a:extLst>
                </a:gridCol>
                <a:gridCol w="2802835">
                  <a:extLst>
                    <a:ext uri="{9D8B030D-6E8A-4147-A177-3AD203B41FA5}">
                      <a16:colId xmlns:a16="http://schemas.microsoft.com/office/drawing/2014/main" val="1973744319"/>
                    </a:ext>
                  </a:extLst>
                </a:gridCol>
                <a:gridCol w="2802835">
                  <a:extLst>
                    <a:ext uri="{9D8B030D-6E8A-4147-A177-3AD203B41FA5}">
                      <a16:colId xmlns:a16="http://schemas.microsoft.com/office/drawing/2014/main" val="1701683746"/>
                    </a:ext>
                  </a:extLst>
                </a:gridCol>
              </a:tblGrid>
              <a:tr h="1615262">
                <a:tc>
                  <a:txBody>
                    <a:bodyPr/>
                    <a:lstStyle/>
                    <a:p>
                      <a:pPr algn="ctr"/>
                      <a:r>
                        <a:rPr lang="en-US" sz="3200" dirty="0">
                          <a:solidFill>
                            <a:schemeClr val="tx1"/>
                          </a:solidFill>
                        </a:rPr>
                        <a:t>APC</a:t>
                      </a:r>
                    </a:p>
                    <a:p>
                      <a:pPr algn="ctr"/>
                      <a:r>
                        <a:rPr lang="en-US" sz="1800" b="0" i="1" dirty="0">
                          <a:solidFill>
                            <a:schemeClr val="tx1"/>
                          </a:solidFill>
                        </a:rPr>
                        <a:t>Automatic Passenger Counters</a:t>
                      </a:r>
                    </a:p>
                    <a:p>
                      <a:pPr algn="ctr"/>
                      <a:r>
                        <a:rPr lang="en-US" sz="1800" b="0" i="1" dirty="0">
                          <a:solidFill>
                            <a:schemeClr val="tx1"/>
                          </a:solidFill>
                        </a:rPr>
                        <a:t>2012/13 </a:t>
                      </a:r>
                      <a:r>
                        <a:rPr lang="en-US" sz="1800" b="0" i="1" dirty="0" smtClean="0">
                          <a:solidFill>
                            <a:schemeClr val="tx1"/>
                          </a:solidFill>
                        </a:rPr>
                        <a:t>– 2017</a:t>
                      </a:r>
                    </a:p>
                    <a:p>
                      <a:pPr algn="ctr"/>
                      <a:endParaRPr lang="en-US" sz="1800" b="0" i="1"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dirty="0">
                          <a:solidFill>
                            <a:schemeClr val="tx1"/>
                          </a:solidFill>
                        </a:rPr>
                        <a:t>GTFS</a:t>
                      </a:r>
                    </a:p>
                    <a:p>
                      <a:pPr algn="ctr"/>
                      <a:r>
                        <a:rPr lang="en-US" sz="1800" b="0" i="1" dirty="0">
                          <a:solidFill>
                            <a:schemeClr val="tx1"/>
                          </a:solidFill>
                        </a:rPr>
                        <a:t>General Transit Feed</a:t>
                      </a:r>
                      <a:r>
                        <a:rPr lang="en-US" sz="1800" b="0" i="1" baseline="0" dirty="0">
                          <a:solidFill>
                            <a:schemeClr val="tx1"/>
                          </a:solidFill>
                        </a:rPr>
                        <a:t> Specification</a:t>
                      </a:r>
                    </a:p>
                    <a:p>
                      <a:pPr algn="ctr"/>
                      <a:r>
                        <a:rPr lang="en-US" sz="1800" b="0" i="1" baseline="0" dirty="0">
                          <a:solidFill>
                            <a:schemeClr val="tx1"/>
                          </a:solidFill>
                        </a:rPr>
                        <a:t>2012/13 - 2017</a:t>
                      </a:r>
                      <a:endParaRPr lang="en-US" sz="1800" b="0" i="1"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dirty="0" smtClean="0">
                          <a:solidFill>
                            <a:schemeClr val="tx1"/>
                          </a:solidFill>
                        </a:rPr>
                        <a:t>LEHD</a:t>
                      </a:r>
                    </a:p>
                    <a:p>
                      <a:pPr algn="ctr"/>
                      <a:r>
                        <a:rPr lang="en-US" sz="1800" b="0" i="1" dirty="0" smtClean="0">
                          <a:solidFill>
                            <a:schemeClr val="tx1"/>
                          </a:solidFill>
                        </a:rPr>
                        <a:t>Longitudinal </a:t>
                      </a:r>
                      <a:r>
                        <a:rPr lang="en-US" sz="1800" b="0" i="1" dirty="0">
                          <a:solidFill>
                            <a:schemeClr val="tx1"/>
                          </a:solidFill>
                        </a:rPr>
                        <a:t>Employer-HH</a:t>
                      </a:r>
                      <a:r>
                        <a:rPr lang="en-US" sz="1800" b="0" i="1" baseline="0" dirty="0">
                          <a:solidFill>
                            <a:schemeClr val="tx1"/>
                          </a:solidFill>
                        </a:rPr>
                        <a:t> Dynamics</a:t>
                      </a:r>
                    </a:p>
                    <a:p>
                      <a:pPr algn="ctr"/>
                      <a:r>
                        <a:rPr lang="en-US" sz="1800" b="0" i="1" baseline="0" dirty="0">
                          <a:solidFill>
                            <a:schemeClr val="tx1"/>
                          </a:solidFill>
                        </a:rPr>
                        <a:t>2011-2015</a:t>
                      </a:r>
                      <a:endParaRPr lang="en-US" sz="1800" b="0" i="1"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dirty="0" smtClean="0">
                          <a:solidFill>
                            <a:schemeClr val="tx1"/>
                          </a:solidFill>
                        </a:rPr>
                        <a:t>ZTRAX</a:t>
                      </a:r>
                    </a:p>
                    <a:p>
                      <a:pPr algn="ctr"/>
                      <a:r>
                        <a:rPr lang="en-US" sz="1800" b="0" i="1" dirty="0" smtClean="0">
                          <a:solidFill>
                            <a:schemeClr val="tx1"/>
                          </a:solidFill>
                        </a:rPr>
                        <a:t>Zillow Transaction &amp; Assessment Data</a:t>
                      </a:r>
                      <a:endParaRPr lang="en-US" sz="1800" b="0" i="1" baseline="0" dirty="0" smtClean="0">
                        <a:solidFill>
                          <a:schemeClr val="tx1"/>
                        </a:solidFill>
                      </a:endParaRPr>
                    </a:p>
                    <a:p>
                      <a:pPr algn="ctr"/>
                      <a:r>
                        <a:rPr lang="en-US" sz="1800" b="0" i="1" baseline="0" dirty="0" smtClean="0">
                          <a:solidFill>
                            <a:schemeClr val="tx1"/>
                          </a:solidFill>
                        </a:rPr>
                        <a:t>2012-2017</a:t>
                      </a:r>
                      <a:endParaRPr lang="en-US" sz="1800" b="0" i="1" dirty="0" smtClean="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8123901"/>
                  </a:ext>
                </a:extLst>
              </a:tr>
              <a:tr h="3399247">
                <a:tc>
                  <a:txBody>
                    <a:bodyPr/>
                    <a:lstStyle/>
                    <a:p>
                      <a:pPr marL="285750" indent="-285750">
                        <a:spcAft>
                          <a:spcPts val="1000"/>
                        </a:spcAft>
                        <a:buFont typeface="Arial" panose="020B0604020202020204" pitchFamily="34" charset="0"/>
                        <a:buChar char="•"/>
                      </a:pPr>
                      <a:r>
                        <a:rPr lang="en-US" sz="2000" dirty="0">
                          <a:solidFill>
                            <a:schemeClr val="tx1"/>
                          </a:solidFill>
                        </a:rPr>
                        <a:t>Lasers on vehicle</a:t>
                      </a:r>
                      <a:r>
                        <a:rPr lang="en-US" sz="2000" baseline="0" dirty="0">
                          <a:solidFill>
                            <a:schemeClr val="tx1"/>
                          </a:solidFill>
                        </a:rPr>
                        <a:t> doors</a:t>
                      </a:r>
                      <a:endParaRPr lang="en-US" sz="2000" dirty="0">
                        <a:solidFill>
                          <a:schemeClr val="tx1"/>
                        </a:solidFill>
                      </a:endParaRPr>
                    </a:p>
                    <a:p>
                      <a:pPr marL="285750" indent="-285750">
                        <a:spcAft>
                          <a:spcPts val="1000"/>
                        </a:spcAft>
                        <a:buFont typeface="Arial" panose="020B0604020202020204" pitchFamily="34" charset="0"/>
                        <a:buChar char="•"/>
                      </a:pPr>
                      <a:r>
                        <a:rPr lang="en-US" sz="2000" dirty="0">
                          <a:solidFill>
                            <a:schemeClr val="tx1"/>
                          </a:solidFill>
                        </a:rPr>
                        <a:t>Typically connected to GPS</a:t>
                      </a:r>
                    </a:p>
                    <a:p>
                      <a:pPr marL="285750" marR="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sz="2000" dirty="0">
                          <a:solidFill>
                            <a:schemeClr val="tx1"/>
                          </a:solidFill>
                        </a:rPr>
                        <a:t>30M – 1B Records</a:t>
                      </a:r>
                    </a:p>
                    <a:p>
                      <a:pPr marL="285750" indent="-285750">
                        <a:spcAft>
                          <a:spcPts val="1000"/>
                        </a:spcAft>
                        <a:buFont typeface="Arial" panose="020B0604020202020204" pitchFamily="34" charset="0"/>
                        <a:buChar char="•"/>
                      </a:pPr>
                      <a:r>
                        <a:rPr lang="en-US" sz="2000" dirty="0">
                          <a:solidFill>
                            <a:schemeClr val="tx1"/>
                          </a:solidFill>
                        </a:rPr>
                        <a:t>Used mainly for planning &amp; scheduling, not system-wide ridership counts</a:t>
                      </a:r>
                    </a:p>
                    <a:p>
                      <a:endParaRPr lang="en-US" sz="1050" dirty="0">
                        <a:solidFill>
                          <a:schemeClr val="tx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000"/>
                        </a:spcAft>
                        <a:buFont typeface="Arial" panose="020B0604020202020204" pitchFamily="34" charset="0"/>
                        <a:buChar char="•"/>
                      </a:pPr>
                      <a:r>
                        <a:rPr lang="en-US" sz="2000" dirty="0">
                          <a:solidFill>
                            <a:schemeClr val="tx1"/>
                          </a:solidFill>
                        </a:rPr>
                        <a:t>Standardized</a:t>
                      </a:r>
                      <a:r>
                        <a:rPr lang="en-US" sz="2000" baseline="0" dirty="0">
                          <a:solidFill>
                            <a:schemeClr val="tx1"/>
                          </a:solidFill>
                        </a:rPr>
                        <a:t> format for transit schedules</a:t>
                      </a:r>
                    </a:p>
                    <a:p>
                      <a:pPr marL="285750" indent="-285750">
                        <a:spcAft>
                          <a:spcPts val="1000"/>
                        </a:spcAft>
                        <a:buFont typeface="Arial" panose="020B0604020202020204" pitchFamily="34" charset="0"/>
                        <a:buChar char="•"/>
                      </a:pPr>
                      <a:r>
                        <a:rPr lang="en-US" sz="2000" dirty="0">
                          <a:solidFill>
                            <a:schemeClr val="tx1"/>
                          </a:solidFill>
                        </a:rPr>
                        <a:t>Historical</a:t>
                      </a:r>
                      <a:r>
                        <a:rPr lang="en-US" sz="2000" baseline="0" dirty="0">
                          <a:solidFill>
                            <a:schemeClr val="tx1"/>
                          </a:solidFill>
                        </a:rPr>
                        <a:t> data available openly through 3</a:t>
                      </a:r>
                      <a:r>
                        <a:rPr lang="en-US" sz="2000" baseline="30000" dirty="0">
                          <a:solidFill>
                            <a:schemeClr val="tx1"/>
                          </a:solidFill>
                        </a:rPr>
                        <a:t>rd</a:t>
                      </a:r>
                      <a:r>
                        <a:rPr lang="en-US" sz="2000" baseline="0" dirty="0">
                          <a:solidFill>
                            <a:schemeClr val="tx1"/>
                          </a:solidFill>
                        </a:rPr>
                        <a:t> parties</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000"/>
                        </a:spcAft>
                        <a:buFont typeface="Arial" panose="020B0604020202020204" pitchFamily="34" charset="0"/>
                        <a:buChar char="•"/>
                      </a:pPr>
                      <a:r>
                        <a:rPr lang="en-US" sz="2000" dirty="0">
                          <a:solidFill>
                            <a:schemeClr val="tx1"/>
                          </a:solidFill>
                        </a:rPr>
                        <a:t>Number</a:t>
                      </a:r>
                      <a:r>
                        <a:rPr lang="en-US" sz="2000" baseline="0" dirty="0">
                          <a:solidFill>
                            <a:schemeClr val="tx1"/>
                          </a:solidFill>
                        </a:rPr>
                        <a:t> of jobs and workers by demographic</a:t>
                      </a:r>
                    </a:p>
                    <a:p>
                      <a:pPr marL="285750" indent="-285750">
                        <a:spcAft>
                          <a:spcPts val="1000"/>
                        </a:spcAft>
                        <a:buFont typeface="Arial" panose="020B0604020202020204" pitchFamily="34" charset="0"/>
                        <a:buChar char="•"/>
                      </a:pPr>
                      <a:r>
                        <a:rPr lang="en-US" sz="2000" baseline="0" dirty="0">
                          <a:solidFill>
                            <a:schemeClr val="tx1"/>
                          </a:solidFill>
                        </a:rPr>
                        <a:t>Available yearly by Block</a:t>
                      </a:r>
                    </a:p>
                    <a:p>
                      <a:pPr marL="285750" indent="-285750">
                        <a:spcAft>
                          <a:spcPts val="1000"/>
                        </a:spcAft>
                        <a:buFont typeface="Arial" panose="020B0604020202020204" pitchFamily="34" charset="0"/>
                        <a:buChar char="•"/>
                      </a:pPr>
                      <a:r>
                        <a:rPr lang="en-US" sz="2000" baseline="0" dirty="0">
                          <a:solidFill>
                            <a:schemeClr val="tx1"/>
                          </a:solidFill>
                        </a:rPr>
                        <a:t>Provided by Census Bureau</a:t>
                      </a:r>
                    </a:p>
                    <a:p>
                      <a:pPr algn="ctr"/>
                      <a:endParaRPr lang="en-US" sz="2000" dirty="0">
                        <a:solidFill>
                          <a:schemeClr val="tx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schemeClr val="tx1"/>
                          </a:solidFill>
                        </a:rPr>
                        <a:t>Housing Selling Price at Block Group level</a:t>
                      </a:r>
                    </a:p>
                    <a:p>
                      <a:pPr marL="285750" indent="-285750" algn="ctr">
                        <a:buFont typeface="Arial" panose="020B0604020202020204" pitchFamily="34" charset="0"/>
                        <a:buChar char="•"/>
                      </a:pPr>
                      <a:endParaRPr lang="en-US" sz="2000" dirty="0">
                        <a:solidFill>
                          <a:schemeClr val="tx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185260"/>
                  </a:ext>
                </a:extLst>
              </a:tr>
            </a:tbl>
          </a:graphicData>
        </a:graphic>
      </p:graphicFrame>
    </p:spTree>
    <p:extLst>
      <p:ext uri="{BB962C8B-B14F-4D97-AF65-F5344CB8AC3E}">
        <p14:creationId xmlns:p14="http://schemas.microsoft.com/office/powerpoint/2010/main" val="197581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2015_editable_slide_template</Template>
  <TotalTime>336</TotalTime>
  <Words>3929</Words>
  <Application>Microsoft Office PowerPoint</Application>
  <PresentationFormat>Widescreen</PresentationFormat>
  <Paragraphs>433</Paragraphs>
  <Slides>44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ＭＳ Ｐゴシック</vt:lpstr>
      <vt:lpstr>Arial</vt:lpstr>
      <vt:lpstr>Calibri</vt:lpstr>
      <vt:lpstr>Lucida Grande</vt:lpstr>
      <vt:lpstr>Roboto Light</vt:lpstr>
      <vt:lpstr>Verdana</vt:lpstr>
      <vt:lpstr>Wingdings</vt:lpstr>
      <vt:lpstr>Custom Design</vt:lpstr>
      <vt:lpstr>White Main</vt:lpstr>
      <vt:lpstr>Understanding and increasing transit ridership in our new mobility future</vt:lpstr>
      <vt:lpstr>Change in US Transit Ridership</vt:lpstr>
      <vt:lpstr>Normalized Change in MARTA and Peer Agency Ridership</vt:lpstr>
      <vt:lpstr>Traditional Causes of Ridership Change</vt:lpstr>
      <vt:lpstr>New Competition for Ridership</vt:lpstr>
      <vt:lpstr>Ongoing Research</vt:lpstr>
      <vt:lpstr>Broader Research Questions</vt:lpstr>
      <vt:lpstr>Case Studies</vt:lpstr>
      <vt:lpstr>Data Sources</vt:lpstr>
      <vt:lpstr>Research Conclusions Thus Far</vt:lpstr>
      <vt:lpstr>PowerPoint Presentation</vt:lpstr>
      <vt:lpstr>PowerPoint Presentation</vt:lpstr>
      <vt:lpstr>Space</vt:lpstr>
      <vt:lpstr>Future of Transport</vt:lpstr>
      <vt:lpstr>PowerPoint Presentation</vt:lpstr>
      <vt:lpstr>All I really need to know I learned in Kindergarten</vt:lpstr>
      <vt:lpstr>Possible Autonomous Futures</vt:lpstr>
      <vt:lpstr>Future of Public Transport</vt:lpstr>
      <vt:lpstr>Future of Public Transport</vt:lpstr>
      <vt:lpstr>Future of Public Transport</vt:lpstr>
      <vt:lpstr>Future of Public Transport</vt:lpstr>
      <vt:lpstr>Future of Public Transport</vt:lpstr>
      <vt:lpstr>Future of Public Transport</vt:lpstr>
      <vt:lpstr>What is OneBusAway?</vt:lpstr>
      <vt:lpstr>Where is OneBusAway?</vt:lpstr>
      <vt:lpstr>Mobile Apps and More</vt:lpstr>
      <vt:lpstr>Ridership Impacts - Tampa</vt:lpstr>
      <vt:lpstr>Ridership Impacts - Tampa</vt:lpstr>
      <vt:lpstr>Ridership Impacts - New York City</vt:lpstr>
      <vt:lpstr>Ridership Impacts – New York City</vt:lpstr>
      <vt:lpstr>Ridership Impacts - Atlanta</vt:lpstr>
      <vt:lpstr>Ridership Impacts - Atlanta</vt:lpstr>
      <vt:lpstr>Using Real-time - Unstable Headway Dynamics</vt:lpstr>
      <vt:lpstr>The Route and the Terminal Station(s)</vt:lpstr>
      <vt:lpstr>What is Transit Clock?</vt:lpstr>
      <vt:lpstr>Transit Clock: Real-time Schedule Adherence</vt:lpstr>
      <vt:lpstr>Transit Clock: Prediction Analysis</vt:lpstr>
      <vt:lpstr>Transit Clock Trials on VIA, Atlanta Streetcar, GTech Trolley</vt:lpstr>
      <vt:lpstr>Transit Clock Trials on VIA, Atlanta Streetcar, GTech Trolley</vt:lpstr>
      <vt:lpstr>Transit Clock: Route Level Stability</vt:lpstr>
      <vt:lpstr>Shared Code = Open Source</vt:lpstr>
      <vt:lpstr>Future of Public Transport</vt:lpstr>
      <vt:lpstr>Transit must take the lead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Watkins, Kari E</cp:lastModifiedBy>
  <cp:revision>43</cp:revision>
  <dcterms:created xsi:type="dcterms:W3CDTF">2016-03-09T16:46:53Z</dcterms:created>
  <dcterms:modified xsi:type="dcterms:W3CDTF">2019-06-11T01:19:44Z</dcterms:modified>
</cp:coreProperties>
</file>