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2" r:id="rId1"/>
  </p:sldMasterIdLst>
  <p:notesMasterIdLst>
    <p:notesMasterId r:id="rId25"/>
  </p:notesMasterIdLst>
  <p:sldIdLst>
    <p:sldId id="327" r:id="rId2"/>
    <p:sldId id="329" r:id="rId3"/>
    <p:sldId id="328" r:id="rId4"/>
    <p:sldId id="274" r:id="rId5"/>
    <p:sldId id="330" r:id="rId6"/>
    <p:sldId id="331" r:id="rId7"/>
    <p:sldId id="347" r:id="rId8"/>
    <p:sldId id="287" r:id="rId9"/>
    <p:sldId id="334" r:id="rId10"/>
    <p:sldId id="335" r:id="rId11"/>
    <p:sldId id="336" r:id="rId12"/>
    <p:sldId id="338" r:id="rId13"/>
    <p:sldId id="281" r:id="rId14"/>
    <p:sldId id="339" r:id="rId15"/>
    <p:sldId id="340" r:id="rId16"/>
    <p:sldId id="337" r:id="rId17"/>
    <p:sldId id="341" r:id="rId18"/>
    <p:sldId id="348" r:id="rId19"/>
    <p:sldId id="342" r:id="rId20"/>
    <p:sldId id="346" r:id="rId21"/>
    <p:sldId id="344" r:id="rId22"/>
    <p:sldId id="343" r:id="rId23"/>
    <p:sldId id="345" r:id="rId24"/>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5pPr>
    <a:lvl6pPr marL="2286000" algn="l" defTabSz="914400" rtl="0" eaLnBrk="1" latinLnBrk="0" hangingPunct="1">
      <a:defRPr kern="1200">
        <a:solidFill>
          <a:schemeClr val="tx1"/>
        </a:solidFill>
        <a:latin typeface="Palatino Linotype" panose="02040502050505030304" pitchFamily="18" charset="0"/>
        <a:ea typeface="+mn-ea"/>
        <a:cs typeface="+mn-cs"/>
      </a:defRPr>
    </a:lvl6pPr>
    <a:lvl7pPr marL="2743200" algn="l" defTabSz="914400" rtl="0" eaLnBrk="1" latinLnBrk="0" hangingPunct="1">
      <a:defRPr kern="1200">
        <a:solidFill>
          <a:schemeClr val="tx1"/>
        </a:solidFill>
        <a:latin typeface="Palatino Linotype" panose="02040502050505030304" pitchFamily="18" charset="0"/>
        <a:ea typeface="+mn-ea"/>
        <a:cs typeface="+mn-cs"/>
      </a:defRPr>
    </a:lvl7pPr>
    <a:lvl8pPr marL="3200400" algn="l" defTabSz="914400" rtl="0" eaLnBrk="1" latinLnBrk="0" hangingPunct="1">
      <a:defRPr kern="1200">
        <a:solidFill>
          <a:schemeClr val="tx1"/>
        </a:solidFill>
        <a:latin typeface="Palatino Linotype" panose="02040502050505030304" pitchFamily="18" charset="0"/>
        <a:ea typeface="+mn-ea"/>
        <a:cs typeface="+mn-cs"/>
      </a:defRPr>
    </a:lvl8pPr>
    <a:lvl9pPr marL="3657600" algn="l" defTabSz="914400" rtl="0" eaLnBrk="1" latinLnBrk="0" hangingPunct="1">
      <a:defRPr kern="1200">
        <a:solidFill>
          <a:schemeClr val="tx1"/>
        </a:solidFill>
        <a:latin typeface="Palatino Linotype" panose="02040502050505030304" pitchFamily="18" charset="0"/>
        <a:ea typeface="+mn-ea"/>
        <a:cs typeface="+mn-cs"/>
      </a:defRPr>
    </a:lvl9pPr>
  </p:defaultTextStyle>
  <p:extLst>
    <p:ext uri="{EFAFB233-063F-42B5-8137-9DF3F51BA10A}">
      <p15:sldGuideLst xmlns:p15="http://schemas.microsoft.com/office/powerpoint/2012/main">
        <p15:guide id="1" orient="horz" pos="266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CDE6"/>
    <a:srgbClr val="FF9300"/>
    <a:srgbClr val="009051"/>
    <a:srgbClr val="F3D4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63"/>
    <p:restoredTop sz="94643"/>
  </p:normalViewPr>
  <p:slideViewPr>
    <p:cSldViewPr snapToGrid="0" snapToObjects="1">
      <p:cViewPr varScale="1">
        <p:scale>
          <a:sx n="90" d="100"/>
          <a:sy n="90" d="100"/>
        </p:scale>
        <p:origin x="1240" y="200"/>
      </p:cViewPr>
      <p:guideLst>
        <p:guide orient="horz" pos="2664"/>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99" d="100"/>
          <a:sy n="99" d="100"/>
        </p:scale>
        <p:origin x="1560"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78BE90-FC22-FA45-B3F7-01FF8911D7AD}" type="datetimeFigureOut">
              <a:rPr lang="en-US" smtClean="0"/>
              <a:t>6/12/19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52172-BBF3-5747-B509-32EA33144C39}" type="slidenum">
              <a:rPr lang="en-US" smtClean="0"/>
              <a:t>‹#›</a:t>
            </a:fld>
            <a:endParaRPr lang="en-US"/>
          </a:p>
        </p:txBody>
      </p:sp>
    </p:spTree>
    <p:extLst>
      <p:ext uri="{BB962C8B-B14F-4D97-AF65-F5344CB8AC3E}">
        <p14:creationId xmlns:p14="http://schemas.microsoft.com/office/powerpoint/2010/main" val="4008458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52557D-5964-064C-BCCC-BB89F3E24ED8}" type="slidenum">
              <a:rPr lang="en-US" smtClean="0"/>
              <a:t>1</a:t>
            </a:fld>
            <a:endParaRPr lang="en-US"/>
          </a:p>
        </p:txBody>
      </p:sp>
    </p:spTree>
    <p:extLst>
      <p:ext uri="{BB962C8B-B14F-4D97-AF65-F5344CB8AC3E}">
        <p14:creationId xmlns:p14="http://schemas.microsoft.com/office/powerpoint/2010/main" val="4217616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352172-BBF3-5747-B509-32EA33144C39}" type="slidenum">
              <a:rPr lang="en-US" smtClean="0"/>
              <a:t>3</a:t>
            </a:fld>
            <a:endParaRPr lang="en-US"/>
          </a:p>
        </p:txBody>
      </p:sp>
    </p:spTree>
    <p:extLst>
      <p:ext uri="{BB962C8B-B14F-4D97-AF65-F5344CB8AC3E}">
        <p14:creationId xmlns:p14="http://schemas.microsoft.com/office/powerpoint/2010/main" val="225859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Invitation/Request clearly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destination meander/wander</a:t>
            </a:r>
          </a:p>
          <a:p>
            <a:endParaRPr lang="en-US" dirty="0"/>
          </a:p>
        </p:txBody>
      </p:sp>
      <p:sp>
        <p:nvSpPr>
          <p:cNvPr id="4" name="Slide Number Placeholder 3"/>
          <p:cNvSpPr>
            <a:spLocks noGrp="1"/>
          </p:cNvSpPr>
          <p:nvPr>
            <p:ph type="sldNum" sz="quarter" idx="5"/>
          </p:nvPr>
        </p:nvSpPr>
        <p:spPr/>
        <p:txBody>
          <a:bodyPr/>
          <a:lstStyle/>
          <a:p>
            <a:fld id="{8F67616D-04D6-1343-A345-54F6AA17C347}" type="slidenum">
              <a:rPr lang="en-US" smtClean="0"/>
              <a:t>4</a:t>
            </a:fld>
            <a:endParaRPr lang="en-US"/>
          </a:p>
        </p:txBody>
      </p:sp>
    </p:spTree>
    <p:extLst>
      <p:ext uri="{BB962C8B-B14F-4D97-AF65-F5344CB8AC3E}">
        <p14:creationId xmlns:p14="http://schemas.microsoft.com/office/powerpoint/2010/main" val="3273263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352172-BBF3-5747-B509-32EA33144C39}" type="slidenum">
              <a:rPr lang="en-US" smtClean="0"/>
              <a:t>19</a:t>
            </a:fld>
            <a:endParaRPr lang="en-US"/>
          </a:p>
        </p:txBody>
      </p:sp>
    </p:spTree>
    <p:extLst>
      <p:ext uri="{BB962C8B-B14F-4D97-AF65-F5344CB8AC3E}">
        <p14:creationId xmlns:p14="http://schemas.microsoft.com/office/powerpoint/2010/main" val="291479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352172-BBF3-5747-B509-32EA33144C39}" type="slidenum">
              <a:rPr lang="en-US" smtClean="0"/>
              <a:t>21</a:t>
            </a:fld>
            <a:endParaRPr lang="en-US"/>
          </a:p>
        </p:txBody>
      </p:sp>
    </p:spTree>
    <p:extLst>
      <p:ext uri="{BB962C8B-B14F-4D97-AF65-F5344CB8AC3E}">
        <p14:creationId xmlns:p14="http://schemas.microsoft.com/office/powerpoint/2010/main" val="1765388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746E79-3032-934D-839B-713873DE4895}"/>
              </a:ext>
            </a:extLst>
          </p:cNvPr>
          <p:cNvSpPr/>
          <p:nvPr/>
        </p:nvSpPr>
        <p:spPr>
          <a:xfrm>
            <a:off x="446088" y="3086102"/>
            <a:ext cx="11263312" cy="33051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1"/>
            <a:ext cx="10993549" cy="1475013"/>
          </a:xfrm>
          <a:effectLst/>
        </p:spPr>
        <p:txBody>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3" y="2495447"/>
            <a:ext cx="10993547"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81770B7F-353E-7647-94B9-9355B8F801EE}"/>
              </a:ext>
            </a:extLst>
          </p:cNvPr>
          <p:cNvSpPr>
            <a:spLocks noGrp="1"/>
          </p:cNvSpPr>
          <p:nvPr>
            <p:ph type="dt" sz="half" idx="10"/>
          </p:nvPr>
        </p:nvSpPr>
        <p:spPr/>
        <p:txBody>
          <a:bodyPr/>
          <a:lstStyle>
            <a:lvl1pPr>
              <a:defRPr>
                <a:solidFill>
                  <a:schemeClr val="accent1">
                    <a:lumMod val="75000"/>
                    <a:lumOff val="25000"/>
                  </a:schemeClr>
                </a:solidFill>
              </a:defRPr>
            </a:lvl1pPr>
          </a:lstStyle>
          <a:p>
            <a:pPr>
              <a:defRPr/>
            </a:pPr>
            <a:fld id="{353CA381-76F3-8C42-8DE9-DC535DA25B0B}" type="datetimeFigureOut">
              <a:rPr lang="en-US"/>
              <a:pPr>
                <a:defRPr/>
              </a:pPr>
              <a:t>6/12/19</a:t>
            </a:fld>
            <a:endParaRPr lang="en-US"/>
          </a:p>
        </p:txBody>
      </p:sp>
      <p:sp>
        <p:nvSpPr>
          <p:cNvPr id="6" name="Footer Placeholder 4">
            <a:extLst>
              <a:ext uri="{FF2B5EF4-FFF2-40B4-BE49-F238E27FC236}">
                <a16:creationId xmlns:a16="http://schemas.microsoft.com/office/drawing/2014/main" id="{AA9A10B3-A78E-D24E-9C11-6B0FCFE9E261}"/>
              </a:ext>
            </a:extLst>
          </p:cNvPr>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7" name="Slide Number Placeholder 5">
            <a:extLst>
              <a:ext uri="{FF2B5EF4-FFF2-40B4-BE49-F238E27FC236}">
                <a16:creationId xmlns:a16="http://schemas.microsoft.com/office/drawing/2014/main" id="{833D5154-0C99-B547-8643-D2F780B5CE65}"/>
              </a:ext>
            </a:extLst>
          </p:cNvPr>
          <p:cNvSpPr>
            <a:spLocks noGrp="1"/>
          </p:cNvSpPr>
          <p:nvPr>
            <p:ph type="sldNum" sz="quarter" idx="12"/>
          </p:nvPr>
        </p:nvSpPr>
        <p:spPr>
          <a:xfrm>
            <a:off x="10558463" y="5956302"/>
            <a:ext cx="1016000" cy="365125"/>
          </a:xfrm>
        </p:spPr>
        <p:txBody>
          <a:bodyPr/>
          <a:lstStyle>
            <a:lvl1pPr>
              <a:defRPr>
                <a:solidFill>
                  <a:schemeClr val="accent1">
                    <a:lumMod val="75000"/>
                    <a:lumOff val="25000"/>
                  </a:schemeClr>
                </a:solidFill>
              </a:defRPr>
            </a:lvl1pPr>
          </a:lstStyle>
          <a:p>
            <a:pPr>
              <a:defRPr/>
            </a:pPr>
            <a:fld id="{2585A993-896A-504A-A3EE-91BC8D624610}" type="slidenum">
              <a:rPr lang="en-US"/>
              <a:pPr>
                <a:defRPr/>
              </a:pPr>
              <a:t>‹#›</a:t>
            </a:fld>
            <a:endParaRPr lang="en-US"/>
          </a:p>
        </p:txBody>
      </p:sp>
    </p:spTree>
    <p:extLst>
      <p:ext uri="{BB962C8B-B14F-4D97-AF65-F5344CB8AC3E}">
        <p14:creationId xmlns:p14="http://schemas.microsoft.com/office/powerpoint/2010/main" val="2983404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51D85C-5D30-A044-B6BC-77E432B99629}"/>
              </a:ext>
            </a:extLst>
          </p:cNvPr>
          <p:cNvSpPr>
            <a:spLocks noChangeAspect="1"/>
          </p:cNvSpPr>
          <p:nvPr/>
        </p:nvSpPr>
        <p:spPr>
          <a:xfrm>
            <a:off x="439738" y="614365"/>
            <a:ext cx="11309351" cy="118903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9A02D330-35C9-C943-A95D-198BFA8FC27E}"/>
              </a:ext>
            </a:extLst>
          </p:cNvPr>
          <p:cNvSpPr>
            <a:spLocks noGrp="1"/>
          </p:cNvSpPr>
          <p:nvPr>
            <p:ph type="dt" sz="half" idx="10"/>
          </p:nvPr>
        </p:nvSpPr>
        <p:spPr/>
        <p:txBody>
          <a:bodyPr/>
          <a:lstStyle>
            <a:lvl1pPr>
              <a:defRPr/>
            </a:lvl1pPr>
          </a:lstStyle>
          <a:p>
            <a:pPr>
              <a:defRPr/>
            </a:pPr>
            <a:fld id="{7B77EBDE-40F6-724B-B124-9A683F861D65}" type="datetimeFigureOut">
              <a:rPr lang="en-US"/>
              <a:pPr>
                <a:defRPr/>
              </a:pPr>
              <a:t>6/12/19</a:t>
            </a:fld>
            <a:endParaRPr lang="en-US"/>
          </a:p>
        </p:txBody>
      </p:sp>
      <p:sp>
        <p:nvSpPr>
          <p:cNvPr id="6" name="Footer Placeholder 4">
            <a:extLst>
              <a:ext uri="{FF2B5EF4-FFF2-40B4-BE49-F238E27FC236}">
                <a16:creationId xmlns:a16="http://schemas.microsoft.com/office/drawing/2014/main" id="{91C06248-2750-C644-B165-1973A72534D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29594F-6613-A644-ABDA-7B5D4C4AED63}"/>
              </a:ext>
            </a:extLst>
          </p:cNvPr>
          <p:cNvSpPr>
            <a:spLocks noGrp="1"/>
          </p:cNvSpPr>
          <p:nvPr>
            <p:ph type="sldNum" sz="quarter" idx="12"/>
          </p:nvPr>
        </p:nvSpPr>
        <p:spPr/>
        <p:txBody>
          <a:bodyPr/>
          <a:lstStyle>
            <a:lvl1pPr>
              <a:defRPr/>
            </a:lvl1pPr>
          </a:lstStyle>
          <a:p>
            <a:pPr>
              <a:defRPr/>
            </a:pPr>
            <a:fld id="{84DBBC14-EEFF-0041-8B93-E1FA086A1071}" type="slidenum">
              <a:rPr lang="en-US"/>
              <a:pPr>
                <a:defRPr/>
              </a:pPr>
              <a:t>‹#›</a:t>
            </a:fld>
            <a:endParaRPr lang="en-US"/>
          </a:p>
        </p:txBody>
      </p:sp>
    </p:spTree>
    <p:extLst>
      <p:ext uri="{BB962C8B-B14F-4D97-AF65-F5344CB8AC3E}">
        <p14:creationId xmlns:p14="http://schemas.microsoft.com/office/powerpoint/2010/main" val="3838532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EBEC98-327F-DD4B-8D7F-136FA0432448}"/>
              </a:ext>
            </a:extLst>
          </p:cNvPr>
          <p:cNvSpPr>
            <a:spLocks noChangeAspect="1"/>
          </p:cNvSpPr>
          <p:nvPr/>
        </p:nvSpPr>
        <p:spPr>
          <a:xfrm>
            <a:off x="8839201" y="600075"/>
            <a:ext cx="2906713" cy="5816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2" y="675728"/>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5" y="675728"/>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E68BA2B-178F-5845-9A27-93AD4E150C0C}"/>
              </a:ext>
            </a:extLst>
          </p:cNvPr>
          <p:cNvSpPr>
            <a:spLocks noGrp="1"/>
          </p:cNvSpPr>
          <p:nvPr>
            <p:ph type="dt" sz="half" idx="10"/>
          </p:nvPr>
        </p:nvSpPr>
        <p:spPr>
          <a:xfrm>
            <a:off x="8993189" y="5956302"/>
            <a:ext cx="1328737" cy="365125"/>
          </a:xfrm>
        </p:spPr>
        <p:txBody>
          <a:bodyPr/>
          <a:lstStyle>
            <a:lvl1pPr>
              <a:defRPr>
                <a:solidFill>
                  <a:schemeClr val="accent1">
                    <a:lumMod val="75000"/>
                    <a:lumOff val="25000"/>
                  </a:schemeClr>
                </a:solidFill>
              </a:defRPr>
            </a:lvl1pPr>
          </a:lstStyle>
          <a:p>
            <a:pPr>
              <a:defRPr/>
            </a:pPr>
            <a:fld id="{1DE36AC5-56BB-8246-AE0B-C0B4B6813B36}" type="datetimeFigureOut">
              <a:rPr lang="en-US"/>
              <a:pPr>
                <a:defRPr/>
              </a:pPr>
              <a:t>6/12/19</a:t>
            </a:fld>
            <a:endParaRPr lang="en-US"/>
          </a:p>
        </p:txBody>
      </p:sp>
      <p:sp>
        <p:nvSpPr>
          <p:cNvPr id="6" name="Footer Placeholder 4">
            <a:extLst>
              <a:ext uri="{FF2B5EF4-FFF2-40B4-BE49-F238E27FC236}">
                <a16:creationId xmlns:a16="http://schemas.microsoft.com/office/drawing/2014/main" id="{D71708D6-FB67-7A40-8C80-A66BC04C46E4}"/>
              </a:ext>
            </a:extLst>
          </p:cNvPr>
          <p:cNvSpPr>
            <a:spLocks noGrp="1"/>
          </p:cNvSpPr>
          <p:nvPr>
            <p:ph type="ftr" sz="quarter" idx="11"/>
          </p:nvPr>
        </p:nvSpPr>
        <p:spPr>
          <a:xfrm>
            <a:off x="774701" y="5951540"/>
            <a:ext cx="7896225" cy="365125"/>
          </a:xfr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AE9A48E-AF37-EF40-B426-7ECD7EF86326}"/>
              </a:ext>
            </a:extLst>
          </p:cNvPr>
          <p:cNvSpPr>
            <a:spLocks noGrp="1"/>
          </p:cNvSpPr>
          <p:nvPr>
            <p:ph type="sldNum" sz="quarter" idx="12"/>
          </p:nvPr>
        </p:nvSpPr>
        <p:spPr>
          <a:xfrm>
            <a:off x="10447339" y="5956302"/>
            <a:ext cx="1163637" cy="365125"/>
          </a:xfrm>
        </p:spPr>
        <p:txBody>
          <a:bodyPr/>
          <a:lstStyle>
            <a:lvl1pPr>
              <a:defRPr>
                <a:solidFill>
                  <a:schemeClr val="accent1">
                    <a:lumMod val="75000"/>
                    <a:lumOff val="25000"/>
                  </a:schemeClr>
                </a:solidFill>
              </a:defRPr>
            </a:lvl1pPr>
          </a:lstStyle>
          <a:p>
            <a:pPr>
              <a:defRPr/>
            </a:pPr>
            <a:fld id="{70ABEAC0-7D5E-CD4D-B39B-16E6A0C753F6}" type="slidenum">
              <a:rPr lang="en-US"/>
              <a:pPr>
                <a:defRPr/>
              </a:pPr>
              <a:t>‹#›</a:t>
            </a:fld>
            <a:endParaRPr lang="en-US"/>
          </a:p>
        </p:txBody>
      </p:sp>
    </p:spTree>
    <p:extLst>
      <p:ext uri="{BB962C8B-B14F-4D97-AF65-F5344CB8AC3E}">
        <p14:creationId xmlns:p14="http://schemas.microsoft.com/office/powerpoint/2010/main" val="2299068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C11DE0-3637-3A4C-8DC8-40A933CE1B49}"/>
              </a:ext>
            </a:extLst>
          </p:cNvPr>
          <p:cNvSpPr>
            <a:spLocks noChangeAspect="1"/>
          </p:cNvSpPr>
          <p:nvPr/>
        </p:nvSpPr>
        <p:spPr>
          <a:xfrm>
            <a:off x="439738" y="614365"/>
            <a:ext cx="11309351" cy="118903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13" descr="A picture containing clipart&#13;&#10;&#13;&#10;Description automatically generated">
            <a:extLst>
              <a:ext uri="{FF2B5EF4-FFF2-40B4-BE49-F238E27FC236}">
                <a16:creationId xmlns:a16="http://schemas.microsoft.com/office/drawing/2014/main" id="{87789AD2-FCE1-5E46-A1B6-D8D9B4E181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1026" y="5951538"/>
            <a:ext cx="1123951"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4" y="192382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330177DA-C538-2641-BF74-26A277BADF16}"/>
              </a:ext>
            </a:extLst>
          </p:cNvPr>
          <p:cNvSpPr>
            <a:spLocks noGrp="1"/>
          </p:cNvSpPr>
          <p:nvPr>
            <p:ph type="dt" sz="half" idx="10"/>
          </p:nvPr>
        </p:nvSpPr>
        <p:spPr/>
        <p:txBody>
          <a:bodyPr/>
          <a:lstStyle>
            <a:lvl1pPr>
              <a:defRPr/>
            </a:lvl1pPr>
          </a:lstStyle>
          <a:p>
            <a:pPr>
              <a:defRPr/>
            </a:pPr>
            <a:fld id="{4BF0BDB7-0215-2B42-8AF1-411367E2B966}" type="datetimeFigureOut">
              <a:rPr lang="en-US"/>
              <a:pPr>
                <a:defRPr/>
              </a:pPr>
              <a:t>6/12/19</a:t>
            </a:fld>
            <a:endParaRPr lang="en-US"/>
          </a:p>
        </p:txBody>
      </p:sp>
      <p:sp>
        <p:nvSpPr>
          <p:cNvPr id="7" name="Footer Placeholder 4">
            <a:extLst>
              <a:ext uri="{FF2B5EF4-FFF2-40B4-BE49-F238E27FC236}">
                <a16:creationId xmlns:a16="http://schemas.microsoft.com/office/drawing/2014/main" id="{1854C166-21AA-6946-9A07-B3CB51A6ADF1}"/>
              </a:ext>
            </a:extLst>
          </p:cNvPr>
          <p:cNvSpPr>
            <a:spLocks noGrp="1"/>
          </p:cNvSpPr>
          <p:nvPr>
            <p:ph type="ftr" sz="quarter" idx="11"/>
          </p:nvPr>
        </p:nvSpPr>
        <p:spPr/>
        <p:txBody>
          <a:bodyPr/>
          <a:lstStyle>
            <a:lvl1pPr>
              <a:defRPr dirty="0"/>
            </a:lvl1pPr>
          </a:lstStyle>
          <a:p>
            <a:pPr>
              <a:defRPr/>
            </a:pPr>
            <a:endParaRPr lang="en-US"/>
          </a:p>
        </p:txBody>
      </p:sp>
      <p:sp>
        <p:nvSpPr>
          <p:cNvPr id="8" name="Slide Number Placeholder 5">
            <a:extLst>
              <a:ext uri="{FF2B5EF4-FFF2-40B4-BE49-F238E27FC236}">
                <a16:creationId xmlns:a16="http://schemas.microsoft.com/office/drawing/2014/main" id="{2AE1350C-9CB5-D647-A587-DBA016906D8C}"/>
              </a:ext>
            </a:extLst>
          </p:cNvPr>
          <p:cNvSpPr>
            <a:spLocks noGrp="1"/>
          </p:cNvSpPr>
          <p:nvPr>
            <p:ph type="sldNum" sz="quarter" idx="12"/>
          </p:nvPr>
        </p:nvSpPr>
        <p:spPr/>
        <p:txBody>
          <a:bodyPr/>
          <a:lstStyle>
            <a:lvl1pPr>
              <a:defRPr/>
            </a:lvl1pPr>
          </a:lstStyle>
          <a:p>
            <a:pPr>
              <a:defRPr/>
            </a:pPr>
            <a:fld id="{6092B687-A2B3-0947-A5CD-789E5EB0142A}" type="slidenum">
              <a:rPr lang="en-US"/>
              <a:pPr>
                <a:defRPr/>
              </a:pPr>
              <a:t>‹#›</a:t>
            </a:fld>
            <a:endParaRPr lang="en-US"/>
          </a:p>
        </p:txBody>
      </p:sp>
    </p:spTree>
    <p:extLst>
      <p:ext uri="{BB962C8B-B14F-4D97-AF65-F5344CB8AC3E}">
        <p14:creationId xmlns:p14="http://schemas.microsoft.com/office/powerpoint/2010/main" val="3997644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AF028E-C9E0-F74E-B081-F699070C5C50}"/>
              </a:ext>
            </a:extLst>
          </p:cNvPr>
          <p:cNvSpPr>
            <a:spLocks noChangeAspect="1"/>
          </p:cNvSpPr>
          <p:nvPr/>
        </p:nvSpPr>
        <p:spPr>
          <a:xfrm>
            <a:off x="447675" y="5141915"/>
            <a:ext cx="11290300" cy="12588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2"/>
            <a:ext cx="11029615" cy="1497507"/>
          </a:xfrm>
        </p:spPr>
        <p:txBody>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id="{EA7DB7EF-25D4-3747-AE2E-D5AE5CAF2980}"/>
              </a:ext>
            </a:extLst>
          </p:cNvPr>
          <p:cNvSpPr>
            <a:spLocks noGrp="1"/>
          </p:cNvSpPr>
          <p:nvPr>
            <p:ph type="dt" sz="half" idx="10"/>
          </p:nvPr>
        </p:nvSpPr>
        <p:spPr/>
        <p:txBody>
          <a:bodyPr/>
          <a:lstStyle>
            <a:lvl1pPr>
              <a:defRPr>
                <a:solidFill>
                  <a:schemeClr val="accent1">
                    <a:lumMod val="75000"/>
                    <a:lumOff val="25000"/>
                  </a:schemeClr>
                </a:solidFill>
              </a:defRPr>
            </a:lvl1pPr>
          </a:lstStyle>
          <a:p>
            <a:pPr>
              <a:defRPr/>
            </a:pPr>
            <a:fld id="{90DA9625-849D-AF48-8E36-AF088FCCBD81}" type="datetimeFigureOut">
              <a:rPr lang="en-US"/>
              <a:pPr>
                <a:defRPr/>
              </a:pPr>
              <a:t>6/12/19</a:t>
            </a:fld>
            <a:endParaRPr lang="en-US"/>
          </a:p>
        </p:txBody>
      </p:sp>
      <p:sp>
        <p:nvSpPr>
          <p:cNvPr id="6" name="Footer Placeholder 4">
            <a:extLst>
              <a:ext uri="{FF2B5EF4-FFF2-40B4-BE49-F238E27FC236}">
                <a16:creationId xmlns:a16="http://schemas.microsoft.com/office/drawing/2014/main" id="{8BBE0E1D-9D54-1243-B62C-D8F07E48A91E}"/>
              </a:ext>
            </a:extLst>
          </p:cNvPr>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7" name="Slide Number Placeholder 5">
            <a:extLst>
              <a:ext uri="{FF2B5EF4-FFF2-40B4-BE49-F238E27FC236}">
                <a16:creationId xmlns:a16="http://schemas.microsoft.com/office/drawing/2014/main" id="{4717CAD9-3C88-FA4E-86D7-B4C2C2FC57A3}"/>
              </a:ext>
            </a:extLst>
          </p:cNvPr>
          <p:cNvSpPr>
            <a:spLocks noGrp="1"/>
          </p:cNvSpPr>
          <p:nvPr>
            <p:ph type="sldNum" sz="quarter" idx="12"/>
          </p:nvPr>
        </p:nvSpPr>
        <p:spPr/>
        <p:txBody>
          <a:bodyPr/>
          <a:lstStyle>
            <a:lvl1pPr>
              <a:defRPr>
                <a:solidFill>
                  <a:schemeClr val="accent1">
                    <a:lumMod val="75000"/>
                    <a:lumOff val="25000"/>
                  </a:schemeClr>
                </a:solidFill>
              </a:defRPr>
            </a:lvl1pPr>
          </a:lstStyle>
          <a:p>
            <a:pPr>
              <a:defRPr/>
            </a:pPr>
            <a:fld id="{109EA57F-EE2E-E448-B046-F3E763A7D114}" type="slidenum">
              <a:rPr lang="en-US"/>
              <a:pPr>
                <a:defRPr/>
              </a:pPr>
              <a:t>‹#›</a:t>
            </a:fld>
            <a:endParaRPr lang="en-US"/>
          </a:p>
        </p:txBody>
      </p:sp>
    </p:spTree>
    <p:extLst>
      <p:ext uri="{BB962C8B-B14F-4D97-AF65-F5344CB8AC3E}">
        <p14:creationId xmlns:p14="http://schemas.microsoft.com/office/powerpoint/2010/main" val="1908943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C91160-B651-854A-8D66-A2851AA87DAA}"/>
              </a:ext>
            </a:extLst>
          </p:cNvPr>
          <p:cNvSpPr>
            <a:spLocks noChangeAspect="1"/>
          </p:cNvSpPr>
          <p:nvPr/>
        </p:nvSpPr>
        <p:spPr>
          <a:xfrm>
            <a:off x="446089" y="606425"/>
            <a:ext cx="11299825" cy="10972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46089" y="1857655"/>
            <a:ext cx="5518776" cy="3905193"/>
          </a:xfrm>
        </p:spPr>
        <p:txBody>
          <a:bodyPr>
            <a:normAutofit/>
          </a:bodyPr>
          <a:lstStyle>
            <a:lvl1pPr>
              <a:lnSpc>
                <a:spcPct val="114000"/>
              </a:lnSpc>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4953" y="1882169"/>
            <a:ext cx="5530960" cy="390519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EDFBC187-451C-8B41-8A2D-6106544BF82D}"/>
              </a:ext>
            </a:extLst>
          </p:cNvPr>
          <p:cNvSpPr>
            <a:spLocks noGrp="1"/>
          </p:cNvSpPr>
          <p:nvPr>
            <p:ph type="dt" sz="half" idx="10"/>
          </p:nvPr>
        </p:nvSpPr>
        <p:spPr/>
        <p:txBody>
          <a:bodyPr/>
          <a:lstStyle>
            <a:lvl1pPr>
              <a:defRPr/>
            </a:lvl1pPr>
          </a:lstStyle>
          <a:p>
            <a:pPr>
              <a:defRPr/>
            </a:pPr>
            <a:fld id="{782C5E8A-8221-2144-93F1-5AFC079421BB}" type="datetimeFigureOut">
              <a:rPr lang="en-US"/>
              <a:pPr>
                <a:defRPr/>
              </a:pPr>
              <a:t>6/12/19</a:t>
            </a:fld>
            <a:endParaRPr lang="en-US"/>
          </a:p>
        </p:txBody>
      </p:sp>
      <p:sp>
        <p:nvSpPr>
          <p:cNvPr id="7" name="Footer Placeholder 5">
            <a:extLst>
              <a:ext uri="{FF2B5EF4-FFF2-40B4-BE49-F238E27FC236}">
                <a16:creationId xmlns:a16="http://schemas.microsoft.com/office/drawing/2014/main" id="{5A2A38CD-2625-F244-8F6A-09A17A6F09CD}"/>
              </a:ext>
            </a:extLst>
          </p:cNvPr>
          <p:cNvSpPr>
            <a:spLocks noGrp="1"/>
          </p:cNvSpPr>
          <p:nvPr>
            <p:ph type="ftr" sz="quarter" idx="11"/>
          </p:nvPr>
        </p:nvSpPr>
        <p:spPr>
          <a:xfrm>
            <a:off x="581024" y="5951540"/>
            <a:ext cx="6916739" cy="365125"/>
          </a:xfrm>
        </p:spPr>
        <p:txBody>
          <a:bodyPr/>
          <a:lstStyle>
            <a:lvl1pPr>
              <a:defRPr/>
            </a:lvl1pPr>
          </a:lstStyle>
          <a:p>
            <a:pPr>
              <a:defRPr/>
            </a:pPr>
            <a:endParaRPr lang="en-US" dirty="0"/>
          </a:p>
        </p:txBody>
      </p:sp>
      <p:sp>
        <p:nvSpPr>
          <p:cNvPr id="8" name="Slide Number Placeholder 6">
            <a:extLst>
              <a:ext uri="{FF2B5EF4-FFF2-40B4-BE49-F238E27FC236}">
                <a16:creationId xmlns:a16="http://schemas.microsoft.com/office/drawing/2014/main" id="{BE63F5D7-413B-F741-8FB0-9CF8D0C41572}"/>
              </a:ext>
            </a:extLst>
          </p:cNvPr>
          <p:cNvSpPr>
            <a:spLocks noGrp="1"/>
          </p:cNvSpPr>
          <p:nvPr>
            <p:ph type="sldNum" sz="quarter" idx="12"/>
          </p:nvPr>
        </p:nvSpPr>
        <p:spPr/>
        <p:txBody>
          <a:bodyPr/>
          <a:lstStyle>
            <a:lvl1pPr>
              <a:defRPr/>
            </a:lvl1pPr>
          </a:lstStyle>
          <a:p>
            <a:pPr>
              <a:defRPr/>
            </a:pPr>
            <a:fld id="{B29AA5ED-4303-0044-B791-E746E2B5DCEA}" type="slidenum">
              <a:rPr lang="en-US"/>
              <a:pPr>
                <a:defRPr/>
              </a:pPr>
              <a:t>‹#›</a:t>
            </a:fld>
            <a:endParaRPr lang="en-US"/>
          </a:p>
        </p:txBody>
      </p:sp>
    </p:spTree>
    <p:extLst>
      <p:ext uri="{BB962C8B-B14F-4D97-AF65-F5344CB8AC3E}">
        <p14:creationId xmlns:p14="http://schemas.microsoft.com/office/powerpoint/2010/main" val="84169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BAE103-5199-6549-BD75-2733ECF8EC97}"/>
              </a:ext>
            </a:extLst>
          </p:cNvPr>
          <p:cNvSpPr>
            <a:spLocks noChangeAspect="1"/>
          </p:cNvSpPr>
          <p:nvPr/>
        </p:nvSpPr>
        <p:spPr>
          <a:xfrm>
            <a:off x="446089" y="606425"/>
            <a:ext cx="112998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20" y="2250894"/>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5" y="2926054"/>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7" y="2250894"/>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10" y="2926054"/>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1FDF5CBA-211B-DF4F-BADA-52C3681F203E}"/>
              </a:ext>
            </a:extLst>
          </p:cNvPr>
          <p:cNvSpPr>
            <a:spLocks noGrp="1"/>
          </p:cNvSpPr>
          <p:nvPr>
            <p:ph type="dt" sz="half" idx="10"/>
          </p:nvPr>
        </p:nvSpPr>
        <p:spPr/>
        <p:txBody>
          <a:bodyPr/>
          <a:lstStyle>
            <a:lvl1pPr>
              <a:defRPr/>
            </a:lvl1pPr>
          </a:lstStyle>
          <a:p>
            <a:pPr>
              <a:defRPr/>
            </a:pPr>
            <a:fld id="{26082F4C-EBE5-CE42-AB0E-DCFCACDC5EEA}" type="datetimeFigureOut">
              <a:rPr lang="en-US"/>
              <a:pPr>
                <a:defRPr/>
              </a:pPr>
              <a:t>6/12/19</a:t>
            </a:fld>
            <a:endParaRPr lang="en-US"/>
          </a:p>
        </p:txBody>
      </p:sp>
      <p:sp>
        <p:nvSpPr>
          <p:cNvPr id="9" name="Footer Placeholder 7">
            <a:extLst>
              <a:ext uri="{FF2B5EF4-FFF2-40B4-BE49-F238E27FC236}">
                <a16:creationId xmlns:a16="http://schemas.microsoft.com/office/drawing/2014/main" id="{38699888-F0FE-5548-9A41-CE682FE78BC3}"/>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90CB3729-09E6-E94B-AD05-5C382AEC2D08}"/>
              </a:ext>
            </a:extLst>
          </p:cNvPr>
          <p:cNvSpPr>
            <a:spLocks noGrp="1"/>
          </p:cNvSpPr>
          <p:nvPr>
            <p:ph type="sldNum" sz="quarter" idx="12"/>
          </p:nvPr>
        </p:nvSpPr>
        <p:spPr/>
        <p:txBody>
          <a:bodyPr/>
          <a:lstStyle>
            <a:lvl1pPr>
              <a:defRPr/>
            </a:lvl1pPr>
          </a:lstStyle>
          <a:p>
            <a:pPr>
              <a:defRPr/>
            </a:pPr>
            <a:fld id="{8385ECA3-B7BA-B84E-9A3C-2BD7C4F44F62}" type="slidenum">
              <a:rPr lang="en-US"/>
              <a:pPr>
                <a:defRPr/>
              </a:pPr>
              <a:t>‹#›</a:t>
            </a:fld>
            <a:endParaRPr lang="en-US"/>
          </a:p>
        </p:txBody>
      </p:sp>
    </p:spTree>
    <p:extLst>
      <p:ext uri="{BB962C8B-B14F-4D97-AF65-F5344CB8AC3E}">
        <p14:creationId xmlns:p14="http://schemas.microsoft.com/office/powerpoint/2010/main" val="2371345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004824-2721-AE4E-9418-22D9F247097B}"/>
              </a:ext>
            </a:extLst>
          </p:cNvPr>
          <p:cNvSpPr>
            <a:spLocks noChangeAspect="1"/>
          </p:cNvSpPr>
          <p:nvPr/>
        </p:nvSpPr>
        <p:spPr>
          <a:xfrm>
            <a:off x="441326" y="606425"/>
            <a:ext cx="11299825" cy="10972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8"/>
            <a:ext cx="11029616" cy="988332"/>
          </a:xfrm>
        </p:spPr>
        <p:txBody>
          <a:bodyPr/>
          <a:lstStyle/>
          <a:p>
            <a:r>
              <a:rPr lang="en-US" dirty="0"/>
              <a:t>Click to edit Master title style</a:t>
            </a:r>
          </a:p>
        </p:txBody>
      </p:sp>
      <p:sp>
        <p:nvSpPr>
          <p:cNvPr id="4" name="Date Placeholder 2">
            <a:extLst>
              <a:ext uri="{FF2B5EF4-FFF2-40B4-BE49-F238E27FC236}">
                <a16:creationId xmlns:a16="http://schemas.microsoft.com/office/drawing/2014/main" id="{D87D7D40-56A3-B243-9570-903B81572368}"/>
              </a:ext>
            </a:extLst>
          </p:cNvPr>
          <p:cNvSpPr>
            <a:spLocks noGrp="1"/>
          </p:cNvSpPr>
          <p:nvPr>
            <p:ph type="dt" sz="half" idx="10"/>
          </p:nvPr>
        </p:nvSpPr>
        <p:spPr/>
        <p:txBody>
          <a:bodyPr/>
          <a:lstStyle>
            <a:lvl1pPr>
              <a:defRPr/>
            </a:lvl1pPr>
          </a:lstStyle>
          <a:p>
            <a:pPr>
              <a:defRPr/>
            </a:pPr>
            <a:fld id="{9EF7A906-D942-6A49-A177-904E32A695ED}" type="datetimeFigureOut">
              <a:rPr lang="en-US"/>
              <a:pPr>
                <a:defRPr/>
              </a:pPr>
              <a:t>6/12/19</a:t>
            </a:fld>
            <a:endParaRPr lang="en-US"/>
          </a:p>
        </p:txBody>
      </p:sp>
      <p:sp>
        <p:nvSpPr>
          <p:cNvPr id="5" name="Footer Placeholder 3">
            <a:extLst>
              <a:ext uri="{FF2B5EF4-FFF2-40B4-BE49-F238E27FC236}">
                <a16:creationId xmlns:a16="http://schemas.microsoft.com/office/drawing/2014/main" id="{F2050C86-2A9E-AF4F-8FD6-862691D7B4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0089A9BC-5FC4-2642-9945-734E20EC89B5}"/>
              </a:ext>
            </a:extLst>
          </p:cNvPr>
          <p:cNvSpPr>
            <a:spLocks noGrp="1"/>
          </p:cNvSpPr>
          <p:nvPr>
            <p:ph type="sldNum" sz="quarter" idx="12"/>
          </p:nvPr>
        </p:nvSpPr>
        <p:spPr/>
        <p:txBody>
          <a:bodyPr/>
          <a:lstStyle>
            <a:lvl1pPr>
              <a:defRPr/>
            </a:lvl1pPr>
          </a:lstStyle>
          <a:p>
            <a:pPr>
              <a:defRPr/>
            </a:pPr>
            <a:fld id="{082137B9-5053-CB4A-88E9-4015F945FD19}" type="slidenum">
              <a:rPr lang="en-US"/>
              <a:pPr>
                <a:defRPr/>
              </a:pPr>
              <a:t>‹#›</a:t>
            </a:fld>
            <a:endParaRPr lang="en-US"/>
          </a:p>
        </p:txBody>
      </p:sp>
    </p:spTree>
    <p:extLst>
      <p:ext uri="{BB962C8B-B14F-4D97-AF65-F5344CB8AC3E}">
        <p14:creationId xmlns:p14="http://schemas.microsoft.com/office/powerpoint/2010/main" val="753698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A6ABEB8-8BDA-EB45-A3F5-DBE6A3C125E0}"/>
              </a:ext>
            </a:extLst>
          </p:cNvPr>
          <p:cNvSpPr>
            <a:spLocks noGrp="1"/>
          </p:cNvSpPr>
          <p:nvPr>
            <p:ph type="dt" sz="half" idx="10"/>
          </p:nvPr>
        </p:nvSpPr>
        <p:spPr/>
        <p:txBody>
          <a:bodyPr/>
          <a:lstStyle>
            <a:lvl1pPr>
              <a:defRPr/>
            </a:lvl1pPr>
          </a:lstStyle>
          <a:p>
            <a:pPr>
              <a:defRPr/>
            </a:pPr>
            <a:fld id="{9514BC57-FE4B-0240-BB11-C8123FA78295}" type="datetimeFigureOut">
              <a:rPr lang="en-US"/>
              <a:pPr>
                <a:defRPr/>
              </a:pPr>
              <a:t>6/12/19</a:t>
            </a:fld>
            <a:endParaRPr lang="en-US"/>
          </a:p>
        </p:txBody>
      </p:sp>
      <p:sp>
        <p:nvSpPr>
          <p:cNvPr id="3" name="Footer Placeholder 4">
            <a:extLst>
              <a:ext uri="{FF2B5EF4-FFF2-40B4-BE49-F238E27FC236}">
                <a16:creationId xmlns:a16="http://schemas.microsoft.com/office/drawing/2014/main" id="{140B09B2-41B5-C84D-983F-58CE446DA4C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8F09718-E7A7-E242-B91C-C0167209923C}"/>
              </a:ext>
            </a:extLst>
          </p:cNvPr>
          <p:cNvSpPr>
            <a:spLocks noGrp="1"/>
          </p:cNvSpPr>
          <p:nvPr>
            <p:ph type="sldNum" sz="quarter" idx="12"/>
          </p:nvPr>
        </p:nvSpPr>
        <p:spPr/>
        <p:txBody>
          <a:bodyPr/>
          <a:lstStyle>
            <a:lvl1pPr>
              <a:defRPr/>
            </a:lvl1pPr>
          </a:lstStyle>
          <a:p>
            <a:pPr>
              <a:defRPr/>
            </a:pPr>
            <a:fld id="{ABA22656-BBEC-FF40-A35B-AA758D4108C9}" type="slidenum">
              <a:rPr lang="en-US"/>
              <a:pPr>
                <a:defRPr/>
              </a:pPr>
              <a:t>‹#›</a:t>
            </a:fld>
            <a:endParaRPr lang="en-US"/>
          </a:p>
        </p:txBody>
      </p:sp>
    </p:spTree>
    <p:extLst>
      <p:ext uri="{BB962C8B-B14F-4D97-AF65-F5344CB8AC3E}">
        <p14:creationId xmlns:p14="http://schemas.microsoft.com/office/powerpoint/2010/main" val="3271455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07D030-1F2C-9240-9E66-C0DD496791A9}"/>
              </a:ext>
            </a:extLst>
          </p:cNvPr>
          <p:cNvSpPr>
            <a:spLocks noChangeAspect="1"/>
          </p:cNvSpPr>
          <p:nvPr/>
        </p:nvSpPr>
        <p:spPr>
          <a:xfrm>
            <a:off x="447675" y="5141913"/>
            <a:ext cx="11298239" cy="12747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4" y="5262298"/>
            <a:ext cx="5869987" cy="689515"/>
          </a:xfrm>
        </p:spPr>
        <p:txBody>
          <a:bodyP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a:extLst>
              <a:ext uri="{FF2B5EF4-FFF2-40B4-BE49-F238E27FC236}">
                <a16:creationId xmlns:a16="http://schemas.microsoft.com/office/drawing/2014/main" id="{3E2F8141-48C2-454D-8CB4-01B873258F8A}"/>
              </a:ext>
            </a:extLst>
          </p:cNvPr>
          <p:cNvSpPr>
            <a:spLocks noGrp="1"/>
          </p:cNvSpPr>
          <p:nvPr>
            <p:ph type="dt" sz="half" idx="10"/>
          </p:nvPr>
        </p:nvSpPr>
        <p:spPr/>
        <p:txBody>
          <a:bodyPr/>
          <a:lstStyle>
            <a:lvl1pPr>
              <a:defRPr>
                <a:solidFill>
                  <a:schemeClr val="accent1">
                    <a:lumMod val="75000"/>
                    <a:lumOff val="25000"/>
                  </a:schemeClr>
                </a:solidFill>
              </a:defRPr>
            </a:lvl1pPr>
          </a:lstStyle>
          <a:p>
            <a:pPr>
              <a:defRPr/>
            </a:pPr>
            <a:fld id="{C3394FCA-9A41-AB48-92BF-C36563643054}" type="datetimeFigureOut">
              <a:rPr lang="en-US"/>
              <a:pPr>
                <a:defRPr/>
              </a:pPr>
              <a:t>6/12/19</a:t>
            </a:fld>
            <a:endParaRPr lang="en-US"/>
          </a:p>
        </p:txBody>
      </p:sp>
      <p:sp>
        <p:nvSpPr>
          <p:cNvPr id="7" name="Footer Placeholder 5">
            <a:extLst>
              <a:ext uri="{FF2B5EF4-FFF2-40B4-BE49-F238E27FC236}">
                <a16:creationId xmlns:a16="http://schemas.microsoft.com/office/drawing/2014/main" id="{38DAD207-63EB-F74D-A5BC-259D0768719D}"/>
              </a:ext>
            </a:extLst>
          </p:cNvPr>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8" name="Slide Number Placeholder 6">
            <a:extLst>
              <a:ext uri="{FF2B5EF4-FFF2-40B4-BE49-F238E27FC236}">
                <a16:creationId xmlns:a16="http://schemas.microsoft.com/office/drawing/2014/main" id="{DF4E6568-D3CC-AF43-BCEE-1AA802FD5584}"/>
              </a:ext>
            </a:extLst>
          </p:cNvPr>
          <p:cNvSpPr>
            <a:spLocks noGrp="1"/>
          </p:cNvSpPr>
          <p:nvPr>
            <p:ph type="sldNum" sz="quarter" idx="12"/>
          </p:nvPr>
        </p:nvSpPr>
        <p:spPr/>
        <p:txBody>
          <a:bodyPr/>
          <a:lstStyle>
            <a:lvl1pPr>
              <a:defRPr>
                <a:solidFill>
                  <a:schemeClr val="accent1">
                    <a:lumMod val="75000"/>
                    <a:lumOff val="25000"/>
                  </a:schemeClr>
                </a:solidFill>
              </a:defRPr>
            </a:lvl1pPr>
          </a:lstStyle>
          <a:p>
            <a:pPr>
              <a:defRPr/>
            </a:pPr>
            <a:fld id="{E9147C7B-C40C-4342-B32C-6C44F99EECAC}" type="slidenum">
              <a:rPr lang="en-US"/>
              <a:pPr>
                <a:defRPr/>
              </a:pPr>
              <a:t>‹#›</a:t>
            </a:fld>
            <a:endParaRPr lang="en-US"/>
          </a:p>
        </p:txBody>
      </p:sp>
    </p:spTree>
    <p:extLst>
      <p:ext uri="{BB962C8B-B14F-4D97-AF65-F5344CB8AC3E}">
        <p14:creationId xmlns:p14="http://schemas.microsoft.com/office/powerpoint/2010/main" val="1760310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81193" y="5260129"/>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57CA1B1B-3B84-0F4B-B600-44193D4A28B1}"/>
              </a:ext>
            </a:extLst>
          </p:cNvPr>
          <p:cNvSpPr>
            <a:spLocks noGrp="1"/>
          </p:cNvSpPr>
          <p:nvPr>
            <p:ph type="dt" sz="half" idx="10"/>
          </p:nvPr>
        </p:nvSpPr>
        <p:spPr/>
        <p:txBody>
          <a:bodyPr/>
          <a:lstStyle>
            <a:lvl1pPr>
              <a:defRPr/>
            </a:lvl1pPr>
          </a:lstStyle>
          <a:p>
            <a:pPr>
              <a:defRPr/>
            </a:pPr>
            <a:fld id="{F58B3A82-B5EC-AD44-BCA3-566B6B37AC65}" type="datetimeFigureOut">
              <a:rPr lang="en-US"/>
              <a:pPr>
                <a:defRPr/>
              </a:pPr>
              <a:t>6/12/19</a:t>
            </a:fld>
            <a:endParaRPr lang="en-US"/>
          </a:p>
        </p:txBody>
      </p:sp>
      <p:sp>
        <p:nvSpPr>
          <p:cNvPr id="6" name="Footer Placeholder 4">
            <a:extLst>
              <a:ext uri="{FF2B5EF4-FFF2-40B4-BE49-F238E27FC236}">
                <a16:creationId xmlns:a16="http://schemas.microsoft.com/office/drawing/2014/main" id="{7BB8AFCE-ADA6-574C-B0D1-376EB8B5AC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541C0EF-32DF-8746-A67D-262DD5FACF07}"/>
              </a:ext>
            </a:extLst>
          </p:cNvPr>
          <p:cNvSpPr>
            <a:spLocks noGrp="1"/>
          </p:cNvSpPr>
          <p:nvPr>
            <p:ph type="sldNum" sz="quarter" idx="12"/>
          </p:nvPr>
        </p:nvSpPr>
        <p:spPr/>
        <p:txBody>
          <a:bodyPr/>
          <a:lstStyle>
            <a:lvl1pPr>
              <a:defRPr/>
            </a:lvl1pPr>
          </a:lstStyle>
          <a:p>
            <a:pPr>
              <a:defRPr/>
            </a:pPr>
            <a:fld id="{FFD0E694-2AF6-A149-9E16-1E8B130134BA}" type="slidenum">
              <a:rPr lang="en-US"/>
              <a:pPr>
                <a:defRPr/>
              </a:pPr>
              <a:t>‹#›</a:t>
            </a:fld>
            <a:endParaRPr lang="en-US"/>
          </a:p>
        </p:txBody>
      </p:sp>
    </p:spTree>
    <p:extLst>
      <p:ext uri="{BB962C8B-B14F-4D97-AF65-F5344CB8AC3E}">
        <p14:creationId xmlns:p14="http://schemas.microsoft.com/office/powerpoint/2010/main" val="2976755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474FF0-596B-B644-AD87-1619FB67D285}"/>
              </a:ext>
            </a:extLst>
          </p:cNvPr>
          <p:cNvSpPr>
            <a:spLocks noGrp="1"/>
          </p:cNvSpPr>
          <p:nvPr>
            <p:ph type="title"/>
          </p:nvPr>
        </p:nvSpPr>
        <p:spPr>
          <a:xfrm>
            <a:off x="581026" y="704850"/>
            <a:ext cx="11029951" cy="118903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D8224971-9B6D-5142-BE1C-DBDADC30AFC2}"/>
              </a:ext>
            </a:extLst>
          </p:cNvPr>
          <p:cNvSpPr>
            <a:spLocks noGrp="1" noChangeArrowheads="1"/>
          </p:cNvSpPr>
          <p:nvPr>
            <p:ph type="body" idx="1"/>
          </p:nvPr>
        </p:nvSpPr>
        <p:spPr bwMode="auto">
          <a:xfrm>
            <a:off x="581026" y="2335213"/>
            <a:ext cx="11029951"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DF5AA53-6C48-104F-B9B5-BF780EDF186A}"/>
              </a:ext>
            </a:extLst>
          </p:cNvPr>
          <p:cNvSpPr>
            <a:spLocks noGrp="1"/>
          </p:cNvSpPr>
          <p:nvPr>
            <p:ph type="dt" sz="half" idx="2"/>
          </p:nvPr>
        </p:nvSpPr>
        <p:spPr>
          <a:xfrm>
            <a:off x="7605713" y="5956302"/>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2"/>
                </a:solidFill>
                <a:latin typeface="+mn-lt"/>
              </a:defRPr>
            </a:lvl1pPr>
          </a:lstStyle>
          <a:p>
            <a:pPr>
              <a:defRPr/>
            </a:pPr>
            <a:fld id="{8466A9DA-7DDB-6A41-880D-E74B648C9315}" type="datetimeFigureOut">
              <a:rPr lang="en-US"/>
              <a:pPr>
                <a:defRPr/>
              </a:pPr>
              <a:t>6/12/19</a:t>
            </a:fld>
            <a:endParaRPr lang="en-US"/>
          </a:p>
        </p:txBody>
      </p:sp>
      <p:sp>
        <p:nvSpPr>
          <p:cNvPr id="5" name="Footer Placeholder 4">
            <a:extLst>
              <a:ext uri="{FF2B5EF4-FFF2-40B4-BE49-F238E27FC236}">
                <a16:creationId xmlns:a16="http://schemas.microsoft.com/office/drawing/2014/main" id="{B38B4C34-1061-054B-92F4-94EF976E8A18}"/>
              </a:ext>
            </a:extLst>
          </p:cNvPr>
          <p:cNvSpPr>
            <a:spLocks noGrp="1"/>
          </p:cNvSpPr>
          <p:nvPr>
            <p:ph type="ftr" sz="quarter" idx="3"/>
          </p:nvPr>
        </p:nvSpPr>
        <p:spPr>
          <a:xfrm>
            <a:off x="581024" y="5951540"/>
            <a:ext cx="6916739" cy="365125"/>
          </a:xfrm>
          <a:prstGeom prst="rect">
            <a:avLst/>
          </a:prstGeom>
        </p:spPr>
        <p:txBody>
          <a:bodyPr vert="horz" lIns="91440" tIns="45720" rIns="91440" bIns="45720" rtlCol="0" anchor="ctr"/>
          <a:lstStyle>
            <a:lvl1pPr algn="l" eaLnBrk="1" fontAlgn="auto" hangingPunct="1">
              <a:spcBef>
                <a:spcPts val="0"/>
              </a:spcBef>
              <a:spcAft>
                <a:spcPts val="0"/>
              </a:spcAft>
              <a:defRPr sz="900" cap="all">
                <a:solidFill>
                  <a:schemeClr val="accent2"/>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74CED973-F191-AB47-80FE-1F6BF94FAAB2}"/>
              </a:ext>
            </a:extLst>
          </p:cNvPr>
          <p:cNvSpPr>
            <a:spLocks noGrp="1"/>
          </p:cNvSpPr>
          <p:nvPr>
            <p:ph type="sldNum" sz="quarter" idx="4"/>
          </p:nvPr>
        </p:nvSpPr>
        <p:spPr>
          <a:xfrm>
            <a:off x="10558463" y="5956302"/>
            <a:ext cx="1052512"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2"/>
                </a:solidFill>
                <a:latin typeface="+mn-lt"/>
              </a:defRPr>
            </a:lvl1pPr>
          </a:lstStyle>
          <a:p>
            <a:pPr>
              <a:defRPr/>
            </a:pPr>
            <a:fld id="{68345426-1B40-534B-9FBC-D3D6E98F6FEE}" type="slidenum">
              <a:rPr lang="en-US"/>
              <a:pPr>
                <a:defRPr/>
              </a:pPr>
              <a:t>‹#›</a:t>
            </a:fld>
            <a:endParaRPr lang="en-US"/>
          </a:p>
        </p:txBody>
      </p:sp>
      <p:sp>
        <p:nvSpPr>
          <p:cNvPr id="9" name="Rectangle 8">
            <a:extLst>
              <a:ext uri="{FF2B5EF4-FFF2-40B4-BE49-F238E27FC236}">
                <a16:creationId xmlns:a16="http://schemas.microsoft.com/office/drawing/2014/main" id="{ABFFC79C-C1A4-A047-B3F7-E58C8DF794D0}"/>
              </a:ext>
            </a:extLst>
          </p:cNvPr>
          <p:cNvSpPr/>
          <p:nvPr/>
        </p:nvSpPr>
        <p:spPr>
          <a:xfrm>
            <a:off x="446088" y="457200"/>
            <a:ext cx="3703637" cy="952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9593BB24-910C-1E48-A9C6-46072EA542DD}"/>
              </a:ext>
            </a:extLst>
          </p:cNvPr>
          <p:cNvSpPr/>
          <p:nvPr/>
        </p:nvSpPr>
        <p:spPr>
          <a:xfrm>
            <a:off x="8042275" y="454026"/>
            <a:ext cx="3703639" cy="9842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82FA75DC-3A4E-8C48-BB95-AF3D19505DE6}"/>
              </a:ext>
            </a:extLst>
          </p:cNvPr>
          <p:cNvSpPr/>
          <p:nvPr/>
        </p:nvSpPr>
        <p:spPr>
          <a:xfrm>
            <a:off x="4241801" y="457201"/>
            <a:ext cx="3703639" cy="920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034" name="Picture 11" descr="A picture containing clipart&#13;&#10;&#13;&#10;Description automatically generated">
            <a:extLst>
              <a:ext uri="{FF2B5EF4-FFF2-40B4-BE49-F238E27FC236}">
                <a16:creationId xmlns:a16="http://schemas.microsoft.com/office/drawing/2014/main" id="{1CFFA3A4-DED2-7946-9994-6B36457CDF0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81026" y="5951538"/>
            <a:ext cx="1123951"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03" r:id="rId7"/>
    <p:sldLayoutId id="2147483911" r:id="rId8"/>
    <p:sldLayoutId id="2147483904" r:id="rId9"/>
    <p:sldLayoutId id="2147483912" r:id="rId10"/>
    <p:sldLayoutId id="2147483913" r:id="rId11"/>
  </p:sldLayoutIdLst>
  <p:txStyles>
    <p:titleStyle>
      <a:lvl1pPr algn="l" defTabSz="457200" rtl="0" eaLnBrk="1" fontAlgn="base" hangingPunct="1">
        <a:spcBef>
          <a:spcPct val="0"/>
        </a:spcBef>
        <a:spcAft>
          <a:spcPct val="0"/>
        </a:spcAft>
        <a:defRPr sz="2800" kern="1200" cap="all">
          <a:solidFill>
            <a:schemeClr val="bg1"/>
          </a:solidFill>
          <a:latin typeface="+mj-lt"/>
          <a:ea typeface="+mj-ea"/>
          <a:cs typeface="+mj-cs"/>
        </a:defRPr>
      </a:lvl1pPr>
      <a:lvl2pPr algn="l" defTabSz="457200" rtl="0" eaLnBrk="1" fontAlgn="base" hangingPunct="1">
        <a:spcBef>
          <a:spcPct val="0"/>
        </a:spcBef>
        <a:spcAft>
          <a:spcPct val="0"/>
        </a:spcAft>
        <a:defRPr sz="2800">
          <a:solidFill>
            <a:schemeClr val="bg1"/>
          </a:solidFill>
          <a:latin typeface="Century Gothic" panose="020B0502020202020204" pitchFamily="34" charset="0"/>
        </a:defRPr>
      </a:lvl2pPr>
      <a:lvl3pPr algn="l" defTabSz="457200" rtl="0" eaLnBrk="1" fontAlgn="base" hangingPunct="1">
        <a:spcBef>
          <a:spcPct val="0"/>
        </a:spcBef>
        <a:spcAft>
          <a:spcPct val="0"/>
        </a:spcAft>
        <a:defRPr sz="2800">
          <a:solidFill>
            <a:schemeClr val="bg1"/>
          </a:solidFill>
          <a:latin typeface="Century Gothic" panose="020B0502020202020204" pitchFamily="34" charset="0"/>
        </a:defRPr>
      </a:lvl3pPr>
      <a:lvl4pPr algn="l" defTabSz="457200" rtl="0" eaLnBrk="1" fontAlgn="base" hangingPunct="1">
        <a:spcBef>
          <a:spcPct val="0"/>
        </a:spcBef>
        <a:spcAft>
          <a:spcPct val="0"/>
        </a:spcAft>
        <a:defRPr sz="2800">
          <a:solidFill>
            <a:schemeClr val="bg1"/>
          </a:solidFill>
          <a:latin typeface="Century Gothic" panose="020B0502020202020204" pitchFamily="34" charset="0"/>
        </a:defRPr>
      </a:lvl4pPr>
      <a:lvl5pPr algn="l" defTabSz="457200" rtl="0" eaLnBrk="1" fontAlgn="base" hangingPunct="1">
        <a:spcBef>
          <a:spcPct val="0"/>
        </a:spcBef>
        <a:spcAft>
          <a:spcPct val="0"/>
        </a:spcAft>
        <a:defRPr sz="2800">
          <a:solidFill>
            <a:schemeClr val="bg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00" indent="-304800" algn="l" defTabSz="457200" rtl="0" eaLnBrk="1" fontAlgn="base" hangingPunct="1">
        <a:spcBef>
          <a:spcPct val="20000"/>
        </a:spcBef>
        <a:spcAft>
          <a:spcPts val="600"/>
        </a:spcAft>
        <a:buClr>
          <a:schemeClr val="accent2"/>
        </a:buClr>
        <a:buSzPct val="92000"/>
        <a:buFont typeface="Wingdings 2" pitchFamily="2" charset="2"/>
        <a:buChar char=""/>
        <a:defRPr kern="1200">
          <a:solidFill>
            <a:schemeClr val="tx2"/>
          </a:solidFill>
          <a:latin typeface="+mn-lt"/>
          <a:ea typeface="+mn-ea"/>
          <a:cs typeface="+mn-cs"/>
        </a:defRPr>
      </a:lvl1pPr>
      <a:lvl2pPr marL="628650" indent="-304800" algn="l" defTabSz="457200" rtl="0" eaLnBrk="1" fontAlgn="base" hangingPunct="1">
        <a:spcBef>
          <a:spcPct val="20000"/>
        </a:spcBef>
        <a:spcAft>
          <a:spcPts val="600"/>
        </a:spcAft>
        <a:buClr>
          <a:schemeClr val="accent2"/>
        </a:buClr>
        <a:buSzPct val="92000"/>
        <a:buFont typeface="Wingdings 2" pitchFamily="2" charset="2"/>
        <a:buChar char=""/>
        <a:defRPr sz="1600" kern="1200">
          <a:solidFill>
            <a:schemeClr val="tx2"/>
          </a:solidFill>
          <a:latin typeface="+mn-lt"/>
          <a:ea typeface="+mn-ea"/>
          <a:cs typeface="+mn-cs"/>
        </a:defRPr>
      </a:lvl2pPr>
      <a:lvl3pPr marL="898525" indent="-269875" algn="l" defTabSz="457200" rtl="0" eaLnBrk="1" fontAlgn="base" hangingPunct="1">
        <a:spcBef>
          <a:spcPct val="20000"/>
        </a:spcBef>
        <a:spcAft>
          <a:spcPts val="600"/>
        </a:spcAft>
        <a:buClr>
          <a:schemeClr val="accent2"/>
        </a:buClr>
        <a:buSzPct val="92000"/>
        <a:buFont typeface="Wingdings 2" pitchFamily="2" charset="2"/>
        <a:buChar char=""/>
        <a:defRPr sz="1400" kern="1200">
          <a:solidFill>
            <a:schemeClr val="tx2"/>
          </a:solidFill>
          <a:latin typeface="+mn-lt"/>
          <a:ea typeface="+mn-ea"/>
          <a:cs typeface="+mn-cs"/>
        </a:defRPr>
      </a:lvl3pPr>
      <a:lvl4pPr marL="1241425" indent="-233363" algn="l" defTabSz="457200" rtl="0" eaLnBrk="1" fontAlgn="base" hangingPunct="1">
        <a:spcBef>
          <a:spcPct val="20000"/>
        </a:spcBef>
        <a:spcAft>
          <a:spcPts val="600"/>
        </a:spcAft>
        <a:buClr>
          <a:schemeClr val="accent2"/>
        </a:buClr>
        <a:buSzPct val="92000"/>
        <a:buFont typeface="Wingdings 2" pitchFamily="2" charset="2"/>
        <a:buChar char=""/>
        <a:defRPr sz="1200" kern="1200">
          <a:solidFill>
            <a:schemeClr val="tx2"/>
          </a:solidFill>
          <a:latin typeface="+mn-lt"/>
          <a:ea typeface="+mn-ea"/>
          <a:cs typeface="+mn-cs"/>
        </a:defRPr>
      </a:lvl4pPr>
      <a:lvl5pPr marL="1601788" indent="-233363" algn="l" defTabSz="457200" rtl="0" eaLnBrk="1" fontAlgn="base" hangingPunct="1">
        <a:spcBef>
          <a:spcPct val="20000"/>
        </a:spcBef>
        <a:spcAft>
          <a:spcPts val="600"/>
        </a:spcAft>
        <a:buClr>
          <a:schemeClr val="accent2"/>
        </a:buClr>
        <a:buSzPct val="92000"/>
        <a:buFont typeface="Wingdings 2" pitchFamily="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F1FCD-3066-D844-87BF-535695359DC4}"/>
              </a:ext>
            </a:extLst>
          </p:cNvPr>
          <p:cNvSpPr>
            <a:spLocks noGrp="1"/>
          </p:cNvSpPr>
          <p:nvPr>
            <p:ph type="ctrTitle"/>
          </p:nvPr>
        </p:nvSpPr>
        <p:spPr/>
        <p:txBody>
          <a:bodyPr/>
          <a:lstStyle/>
          <a:p>
            <a:r>
              <a:rPr lang="en-US" dirty="0"/>
              <a:t>Step to the Mic</a:t>
            </a:r>
            <a:br>
              <a:rPr lang="en-US" dirty="0"/>
            </a:br>
            <a:r>
              <a:rPr lang="en-US" dirty="0"/>
              <a:t>Effective Presentation Skills</a:t>
            </a:r>
          </a:p>
        </p:txBody>
      </p:sp>
      <p:sp>
        <p:nvSpPr>
          <p:cNvPr id="3" name="Subtitle 2">
            <a:extLst>
              <a:ext uri="{FF2B5EF4-FFF2-40B4-BE49-F238E27FC236}">
                <a16:creationId xmlns:a16="http://schemas.microsoft.com/office/drawing/2014/main" id="{F681C9A6-3030-F747-B5F5-D30F4FD2684F}"/>
              </a:ext>
            </a:extLst>
          </p:cNvPr>
          <p:cNvSpPr>
            <a:spLocks noGrp="1"/>
          </p:cNvSpPr>
          <p:nvPr>
            <p:ph type="subTitle" idx="1"/>
          </p:nvPr>
        </p:nvSpPr>
        <p:spPr/>
        <p:txBody>
          <a:bodyPr/>
          <a:lstStyle/>
          <a:p>
            <a:r>
              <a:rPr lang="en-US" dirty="0"/>
              <a:t>Delana Glenn – Eno Facilitator</a:t>
            </a:r>
          </a:p>
        </p:txBody>
      </p:sp>
      <p:pic>
        <p:nvPicPr>
          <p:cNvPr id="8" name="Picture 7">
            <a:extLst>
              <a:ext uri="{FF2B5EF4-FFF2-40B4-BE49-F238E27FC236}">
                <a16:creationId xmlns:a16="http://schemas.microsoft.com/office/drawing/2014/main" id="{2E0659B3-ABA0-DA42-AD29-DAD1F0F0DF79}"/>
              </a:ext>
            </a:extLst>
          </p:cNvPr>
          <p:cNvPicPr>
            <a:picLocks noChangeAspect="1"/>
          </p:cNvPicPr>
          <p:nvPr/>
        </p:nvPicPr>
        <p:blipFill rotWithShape="1">
          <a:blip r:embed="rId3">
            <a:extLst>
              <a:ext uri="{28A0092B-C50C-407E-A947-70E740481C1C}">
                <a14:useLocalDpi xmlns:a14="http://schemas.microsoft.com/office/drawing/2010/main" val="0"/>
              </a:ext>
            </a:extLst>
          </a:blip>
          <a:srcRect l="211" t="10036" r="37" b="24653"/>
          <a:stretch/>
        </p:blipFill>
        <p:spPr>
          <a:xfrm>
            <a:off x="445860" y="3085029"/>
            <a:ext cx="11265408" cy="3312602"/>
          </a:xfrm>
          <a:prstGeom prst="rect">
            <a:avLst/>
          </a:prstGeom>
        </p:spPr>
      </p:pic>
    </p:spTree>
    <p:extLst>
      <p:ext uri="{BB962C8B-B14F-4D97-AF65-F5344CB8AC3E}">
        <p14:creationId xmlns:p14="http://schemas.microsoft.com/office/powerpoint/2010/main" val="16253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1EB0A-A41E-B345-B3DC-9315442B8F7F}"/>
              </a:ext>
            </a:extLst>
          </p:cNvPr>
          <p:cNvSpPr>
            <a:spLocks noGrp="1"/>
          </p:cNvSpPr>
          <p:nvPr>
            <p:ph type="title"/>
          </p:nvPr>
        </p:nvSpPr>
        <p:spPr/>
        <p:txBody>
          <a:bodyPr/>
          <a:lstStyle/>
          <a:p>
            <a:r>
              <a:rPr lang="en-US" dirty="0"/>
              <a:t>Selecting and Organizing Content</a:t>
            </a:r>
          </a:p>
        </p:txBody>
      </p:sp>
      <p:sp>
        <p:nvSpPr>
          <p:cNvPr id="5" name="Content Placeholder 4">
            <a:extLst>
              <a:ext uri="{FF2B5EF4-FFF2-40B4-BE49-F238E27FC236}">
                <a16:creationId xmlns:a16="http://schemas.microsoft.com/office/drawing/2014/main" id="{4282FBCE-ABCE-6446-A1B0-4449AB728C5B}"/>
              </a:ext>
            </a:extLst>
          </p:cNvPr>
          <p:cNvSpPr>
            <a:spLocks noGrp="1"/>
          </p:cNvSpPr>
          <p:nvPr>
            <p:ph sz="half" idx="1"/>
          </p:nvPr>
        </p:nvSpPr>
        <p:spPr/>
        <p:txBody>
          <a:bodyPr>
            <a:normAutofit/>
          </a:bodyPr>
          <a:lstStyle/>
          <a:p>
            <a:pPr marL="0" indent="0">
              <a:buNone/>
            </a:pPr>
            <a:r>
              <a:rPr lang="en-US" i="1" dirty="0">
                <a:latin typeface="Century Schoolbook" panose="02040604050505020304" pitchFamily="18" charset="0"/>
              </a:rPr>
              <a:t>As you develop content stay focused on your desired outcome and your audience</a:t>
            </a:r>
          </a:p>
          <a:p>
            <a:pPr marL="0" indent="0">
              <a:buNone/>
            </a:pPr>
            <a:r>
              <a:rPr lang="en-US" b="1" i="1" dirty="0">
                <a:solidFill>
                  <a:srgbClr val="FF9300"/>
                </a:solidFill>
              </a:rPr>
              <a:t>Present (Status Quo is unappealing) </a:t>
            </a:r>
          </a:p>
          <a:p>
            <a:r>
              <a:rPr lang="en-US" dirty="0">
                <a:latin typeface="Century Schoolbook" panose="02040604050505020304" pitchFamily="18" charset="0"/>
              </a:rPr>
              <a:t>Cutting jobs, running trains with short crews, annulling trains, customer overcrowding, revenue not collected</a:t>
            </a:r>
          </a:p>
          <a:p>
            <a:pPr marL="0" indent="0">
              <a:buNone/>
            </a:pPr>
            <a:r>
              <a:rPr lang="en-US" b="1" i="1" dirty="0">
                <a:solidFill>
                  <a:srgbClr val="FF9300"/>
                </a:solidFill>
              </a:rPr>
              <a:t>New appealing Future (shiny new car)</a:t>
            </a:r>
          </a:p>
          <a:p>
            <a:r>
              <a:rPr lang="en-US" dirty="0">
                <a:latin typeface="Century Schoolbook" panose="02040604050505020304" pitchFamily="18" charset="0"/>
              </a:rPr>
              <a:t>Adequately staffed trains, customer satisfaction zooms, all revenue collected</a:t>
            </a:r>
          </a:p>
          <a:p>
            <a:endParaRPr lang="en-US" dirty="0"/>
          </a:p>
        </p:txBody>
      </p:sp>
      <p:pic>
        <p:nvPicPr>
          <p:cNvPr id="7" name="Picture 6">
            <a:extLst>
              <a:ext uri="{FF2B5EF4-FFF2-40B4-BE49-F238E27FC236}">
                <a16:creationId xmlns:a16="http://schemas.microsoft.com/office/drawing/2014/main" id="{52AD0C62-BF97-634C-99EC-2211689F64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85" b="92963" l="556" r="100000"/>
                    </a14:imgEffect>
                  </a14:imgLayer>
                </a14:imgProps>
              </a:ext>
              <a:ext uri="{28A0092B-C50C-407E-A947-70E740481C1C}">
                <a14:useLocalDpi xmlns:a14="http://schemas.microsoft.com/office/drawing/2010/main" val="0"/>
              </a:ext>
            </a:extLst>
          </a:blip>
          <a:srcRect b="8065"/>
          <a:stretch/>
        </p:blipFill>
        <p:spPr>
          <a:xfrm>
            <a:off x="6848179" y="1717990"/>
            <a:ext cx="4023360" cy="4438635"/>
          </a:xfrm>
          <a:prstGeom prst="rect">
            <a:avLst/>
          </a:prstGeom>
        </p:spPr>
      </p:pic>
      <p:sp>
        <p:nvSpPr>
          <p:cNvPr id="8" name="TextBox 7">
            <a:extLst>
              <a:ext uri="{FF2B5EF4-FFF2-40B4-BE49-F238E27FC236}">
                <a16:creationId xmlns:a16="http://schemas.microsoft.com/office/drawing/2014/main" id="{F3192CBF-225E-304C-BAE4-B9701C14CA43}"/>
              </a:ext>
            </a:extLst>
          </p:cNvPr>
          <p:cNvSpPr txBox="1"/>
          <p:nvPr/>
        </p:nvSpPr>
        <p:spPr>
          <a:xfrm rot="21240706">
            <a:off x="7302745" y="1868239"/>
            <a:ext cx="2037737" cy="369332"/>
          </a:xfrm>
          <a:prstGeom prst="rect">
            <a:avLst/>
          </a:prstGeom>
          <a:noFill/>
        </p:spPr>
        <p:txBody>
          <a:bodyPr wrap="none" rtlCol="0">
            <a:spAutoFit/>
          </a:bodyPr>
          <a:lstStyle/>
          <a:p>
            <a:r>
              <a:rPr lang="en-US" b="1" dirty="0"/>
              <a:t>Desired Outcome</a:t>
            </a:r>
          </a:p>
        </p:txBody>
      </p:sp>
      <p:sp>
        <p:nvSpPr>
          <p:cNvPr id="9" name="TextBox 8">
            <a:extLst>
              <a:ext uri="{FF2B5EF4-FFF2-40B4-BE49-F238E27FC236}">
                <a16:creationId xmlns:a16="http://schemas.microsoft.com/office/drawing/2014/main" id="{B866AAB6-1425-624C-A387-A69637321E03}"/>
              </a:ext>
            </a:extLst>
          </p:cNvPr>
          <p:cNvSpPr txBox="1"/>
          <p:nvPr/>
        </p:nvSpPr>
        <p:spPr>
          <a:xfrm rot="21248568">
            <a:off x="7318896" y="2082113"/>
            <a:ext cx="3081926" cy="523220"/>
          </a:xfrm>
          <a:prstGeom prst="rect">
            <a:avLst/>
          </a:prstGeom>
          <a:noFill/>
        </p:spPr>
        <p:txBody>
          <a:bodyPr wrap="square" rtlCol="0">
            <a:spAutoFit/>
          </a:bodyPr>
          <a:lstStyle/>
          <a:p>
            <a:r>
              <a:rPr lang="en-US" sz="1400" dirty="0">
                <a:latin typeface="Bradley Hand" pitchFamily="2" charset="77"/>
              </a:rPr>
              <a:t>Greenlight hiring of 3 Conductor and 2 Engineer classes</a:t>
            </a:r>
          </a:p>
        </p:txBody>
      </p:sp>
      <p:sp>
        <p:nvSpPr>
          <p:cNvPr id="10" name="TextBox 9">
            <a:extLst>
              <a:ext uri="{FF2B5EF4-FFF2-40B4-BE49-F238E27FC236}">
                <a16:creationId xmlns:a16="http://schemas.microsoft.com/office/drawing/2014/main" id="{E54AD383-F0F7-494F-87CA-88C7698E5AD3}"/>
              </a:ext>
            </a:extLst>
          </p:cNvPr>
          <p:cNvSpPr txBox="1"/>
          <p:nvPr/>
        </p:nvSpPr>
        <p:spPr>
          <a:xfrm rot="21264593">
            <a:off x="7390648" y="2658228"/>
            <a:ext cx="1614545" cy="369332"/>
          </a:xfrm>
          <a:prstGeom prst="rect">
            <a:avLst/>
          </a:prstGeom>
          <a:noFill/>
        </p:spPr>
        <p:txBody>
          <a:bodyPr wrap="none" rtlCol="0">
            <a:spAutoFit/>
          </a:bodyPr>
          <a:lstStyle/>
          <a:p>
            <a:r>
              <a:rPr lang="en-US" b="1" dirty="0"/>
              <a:t>My Audience</a:t>
            </a:r>
          </a:p>
        </p:txBody>
      </p:sp>
      <p:sp>
        <p:nvSpPr>
          <p:cNvPr id="11" name="TextBox 10">
            <a:extLst>
              <a:ext uri="{FF2B5EF4-FFF2-40B4-BE49-F238E27FC236}">
                <a16:creationId xmlns:a16="http://schemas.microsoft.com/office/drawing/2014/main" id="{24AB3BC5-728C-214E-A71E-6820CC2216A4}"/>
              </a:ext>
            </a:extLst>
          </p:cNvPr>
          <p:cNvSpPr txBox="1"/>
          <p:nvPr/>
        </p:nvSpPr>
        <p:spPr>
          <a:xfrm rot="21248568">
            <a:off x="7448986" y="2834002"/>
            <a:ext cx="3051300" cy="738664"/>
          </a:xfrm>
          <a:prstGeom prst="rect">
            <a:avLst/>
          </a:prstGeom>
          <a:noFill/>
        </p:spPr>
        <p:txBody>
          <a:bodyPr wrap="square" rtlCol="0">
            <a:spAutoFit/>
          </a:bodyPr>
          <a:lstStyle/>
          <a:p>
            <a:r>
              <a:rPr lang="en-US" sz="1400" dirty="0">
                <a:latin typeface="Bradley Hand" pitchFamily="2" charset="77"/>
              </a:rPr>
              <a:t>CEO, Operations Vice President, </a:t>
            </a:r>
            <a:r>
              <a:rPr lang="en-US" sz="1200" dirty="0">
                <a:latin typeface="Bradley Hand" pitchFamily="2" charset="77"/>
              </a:rPr>
              <a:t>Transportation</a:t>
            </a:r>
            <a:r>
              <a:rPr lang="en-US" sz="1400" dirty="0">
                <a:latin typeface="Bradley Hand" pitchFamily="2" charset="77"/>
              </a:rPr>
              <a:t> Department Head, HR Department Head, Training Director</a:t>
            </a:r>
          </a:p>
        </p:txBody>
      </p:sp>
      <p:sp>
        <p:nvSpPr>
          <p:cNvPr id="12" name="TextBox 11">
            <a:extLst>
              <a:ext uri="{FF2B5EF4-FFF2-40B4-BE49-F238E27FC236}">
                <a16:creationId xmlns:a16="http://schemas.microsoft.com/office/drawing/2014/main" id="{5582FDB7-396C-8C46-9D68-BD6B5B1A8E74}"/>
              </a:ext>
            </a:extLst>
          </p:cNvPr>
          <p:cNvSpPr txBox="1"/>
          <p:nvPr/>
        </p:nvSpPr>
        <p:spPr>
          <a:xfrm rot="21248568">
            <a:off x="7539906" y="3987160"/>
            <a:ext cx="3247455" cy="1815882"/>
          </a:xfrm>
          <a:prstGeom prst="rect">
            <a:avLst/>
          </a:prstGeom>
          <a:noFill/>
        </p:spPr>
        <p:txBody>
          <a:bodyPr wrap="square" rtlCol="0">
            <a:spAutoFit/>
          </a:bodyPr>
          <a:lstStyle/>
          <a:p>
            <a:r>
              <a:rPr lang="en-US" sz="1400" dirty="0">
                <a:latin typeface="Bradley Hand" pitchFamily="2" charset="77"/>
              </a:rPr>
              <a:t>There are not enough positions on the T&amp;E Roster to cover all the existing Conductor and Engineer assignments because of increasing attrition, planned and unplanned absences. I want to accelerate 3 Conductor classes and 2 Engineer classes to start in the next 6 months. </a:t>
            </a:r>
          </a:p>
        </p:txBody>
      </p:sp>
      <p:sp>
        <p:nvSpPr>
          <p:cNvPr id="13" name="TextBox 12">
            <a:extLst>
              <a:ext uri="{FF2B5EF4-FFF2-40B4-BE49-F238E27FC236}">
                <a16:creationId xmlns:a16="http://schemas.microsoft.com/office/drawing/2014/main" id="{C716BE07-FFD9-9740-A832-71909C9050F2}"/>
              </a:ext>
            </a:extLst>
          </p:cNvPr>
          <p:cNvSpPr txBox="1"/>
          <p:nvPr/>
        </p:nvSpPr>
        <p:spPr>
          <a:xfrm rot="21264593">
            <a:off x="7429491" y="3772608"/>
            <a:ext cx="3262432" cy="369332"/>
          </a:xfrm>
          <a:prstGeom prst="rect">
            <a:avLst/>
          </a:prstGeom>
          <a:noFill/>
        </p:spPr>
        <p:txBody>
          <a:bodyPr wrap="none" rtlCol="0">
            <a:spAutoFit/>
          </a:bodyPr>
          <a:lstStyle/>
          <a:p>
            <a:r>
              <a:rPr lang="en-US" b="1" dirty="0"/>
              <a:t>Content (Problem Statement)</a:t>
            </a:r>
          </a:p>
        </p:txBody>
      </p:sp>
      <p:grpSp>
        <p:nvGrpSpPr>
          <p:cNvPr id="19" name="Group 18">
            <a:extLst>
              <a:ext uri="{FF2B5EF4-FFF2-40B4-BE49-F238E27FC236}">
                <a16:creationId xmlns:a16="http://schemas.microsoft.com/office/drawing/2014/main" id="{27D6F455-E8E9-BE44-8606-781AD9FE4986}"/>
              </a:ext>
            </a:extLst>
          </p:cNvPr>
          <p:cNvGrpSpPr/>
          <p:nvPr/>
        </p:nvGrpSpPr>
        <p:grpSpPr>
          <a:xfrm>
            <a:off x="2101048" y="5990057"/>
            <a:ext cx="9509760" cy="333286"/>
            <a:chOff x="2101048" y="5990057"/>
            <a:chExt cx="9509760" cy="333286"/>
          </a:xfrm>
        </p:grpSpPr>
        <p:sp>
          <p:nvSpPr>
            <p:cNvPr id="20" name="Rectangle 19">
              <a:extLst>
                <a:ext uri="{FF2B5EF4-FFF2-40B4-BE49-F238E27FC236}">
                  <a16:creationId xmlns:a16="http://schemas.microsoft.com/office/drawing/2014/main" id="{F9BD884C-20A0-4D4B-BE4C-591521C5B5FF}"/>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21" name="Rectangle 20">
              <a:extLst>
                <a:ext uri="{FF2B5EF4-FFF2-40B4-BE49-F238E27FC236}">
                  <a16:creationId xmlns:a16="http://schemas.microsoft.com/office/drawing/2014/main" id="{EAF18662-6B18-DC43-940C-C93593800D8C}"/>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22" name="Rectangle 21">
              <a:extLst>
                <a:ext uri="{FF2B5EF4-FFF2-40B4-BE49-F238E27FC236}">
                  <a16:creationId xmlns:a16="http://schemas.microsoft.com/office/drawing/2014/main" id="{A4AE6B92-A98E-4644-BD35-3434E16206E0}"/>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23" name="Rectangle 22">
              <a:extLst>
                <a:ext uri="{FF2B5EF4-FFF2-40B4-BE49-F238E27FC236}">
                  <a16:creationId xmlns:a16="http://schemas.microsoft.com/office/drawing/2014/main" id="{5D06E49E-2CB3-9140-A43C-29E8B2FE0471}"/>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24" name="Rectangle 23">
              <a:extLst>
                <a:ext uri="{FF2B5EF4-FFF2-40B4-BE49-F238E27FC236}">
                  <a16:creationId xmlns:a16="http://schemas.microsoft.com/office/drawing/2014/main" id="{BB0A7688-3AF6-6844-A591-227A2530E7E1}"/>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25" name="Rectangle 24">
              <a:extLst>
                <a:ext uri="{FF2B5EF4-FFF2-40B4-BE49-F238E27FC236}">
                  <a16:creationId xmlns:a16="http://schemas.microsoft.com/office/drawing/2014/main" id="{3731766F-7427-8C41-A007-DE12B432A97F}"/>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spTree>
    <p:extLst>
      <p:ext uri="{BB962C8B-B14F-4D97-AF65-F5344CB8AC3E}">
        <p14:creationId xmlns:p14="http://schemas.microsoft.com/office/powerpoint/2010/main" val="1876241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D9FC0-217C-2443-A18E-A3EF828DC9C7}"/>
              </a:ext>
            </a:extLst>
          </p:cNvPr>
          <p:cNvSpPr>
            <a:spLocks noGrp="1"/>
          </p:cNvSpPr>
          <p:nvPr>
            <p:ph type="title"/>
          </p:nvPr>
        </p:nvSpPr>
        <p:spPr/>
        <p:txBody>
          <a:bodyPr/>
          <a:lstStyle/>
          <a:p>
            <a:r>
              <a:rPr lang="en-US" dirty="0"/>
              <a:t>Selecting and Organizing Content</a:t>
            </a:r>
          </a:p>
        </p:txBody>
      </p:sp>
      <p:sp>
        <p:nvSpPr>
          <p:cNvPr id="3" name="Content Placeholder 2">
            <a:extLst>
              <a:ext uri="{FF2B5EF4-FFF2-40B4-BE49-F238E27FC236}">
                <a16:creationId xmlns:a16="http://schemas.microsoft.com/office/drawing/2014/main" id="{445CE3BD-475B-3E4A-A34A-5A74EC037A9F}"/>
              </a:ext>
            </a:extLst>
          </p:cNvPr>
          <p:cNvSpPr>
            <a:spLocks noGrp="1"/>
          </p:cNvSpPr>
          <p:nvPr>
            <p:ph idx="1"/>
          </p:nvPr>
        </p:nvSpPr>
        <p:spPr/>
        <p:txBody>
          <a:bodyPr/>
          <a:lstStyle/>
          <a:p>
            <a:pPr marL="0" indent="0">
              <a:buNone/>
            </a:pPr>
            <a:r>
              <a:rPr lang="en-US" b="1" dirty="0"/>
              <a:t>The Survey Says…</a:t>
            </a:r>
          </a:p>
          <a:p>
            <a:r>
              <a:rPr lang="en-US" dirty="0"/>
              <a:t>People remember the first thing they hear</a:t>
            </a:r>
          </a:p>
          <a:p>
            <a:r>
              <a:rPr lang="en-US" dirty="0"/>
              <a:t>The last thing that is said</a:t>
            </a:r>
          </a:p>
          <a:p>
            <a:endParaRPr lang="en-US" dirty="0"/>
          </a:p>
          <a:p>
            <a:r>
              <a:rPr lang="en-US" dirty="0"/>
              <a:t>Sensory rich messages </a:t>
            </a:r>
          </a:p>
          <a:p>
            <a:pPr lvl="1"/>
            <a:r>
              <a:rPr lang="en-US" dirty="0"/>
              <a:t>recollection of sounds, tastes, smells and body feelings</a:t>
            </a:r>
          </a:p>
          <a:p>
            <a:endParaRPr lang="en-US" dirty="0"/>
          </a:p>
          <a:p>
            <a:r>
              <a:rPr lang="en-US" dirty="0"/>
              <a:t>People tend to forget numbers, names, details and sequences of events </a:t>
            </a:r>
          </a:p>
          <a:p>
            <a:pPr lvl="1"/>
            <a:r>
              <a:rPr lang="en-US" dirty="0"/>
              <a:t>unless they are visual</a:t>
            </a:r>
          </a:p>
        </p:txBody>
      </p:sp>
      <p:grpSp>
        <p:nvGrpSpPr>
          <p:cNvPr id="9" name="Group 8">
            <a:extLst>
              <a:ext uri="{FF2B5EF4-FFF2-40B4-BE49-F238E27FC236}">
                <a16:creationId xmlns:a16="http://schemas.microsoft.com/office/drawing/2014/main" id="{B94BCA6C-CE1E-4042-9E49-C9F586AC0180}"/>
              </a:ext>
            </a:extLst>
          </p:cNvPr>
          <p:cNvGrpSpPr/>
          <p:nvPr/>
        </p:nvGrpSpPr>
        <p:grpSpPr>
          <a:xfrm>
            <a:off x="2101048" y="5990057"/>
            <a:ext cx="9509760" cy="333286"/>
            <a:chOff x="2101048" y="5990057"/>
            <a:chExt cx="9509760" cy="333286"/>
          </a:xfrm>
        </p:grpSpPr>
        <p:sp>
          <p:nvSpPr>
            <p:cNvPr id="10" name="Rectangle 9">
              <a:extLst>
                <a:ext uri="{FF2B5EF4-FFF2-40B4-BE49-F238E27FC236}">
                  <a16:creationId xmlns:a16="http://schemas.microsoft.com/office/drawing/2014/main" id="{7873B99A-BFC4-E340-A524-E51CCFC08A7F}"/>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11" name="Rectangle 10">
              <a:extLst>
                <a:ext uri="{FF2B5EF4-FFF2-40B4-BE49-F238E27FC236}">
                  <a16:creationId xmlns:a16="http://schemas.microsoft.com/office/drawing/2014/main" id="{FC170740-653B-2548-A5C5-7FB20422EEF9}"/>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12" name="Rectangle 11">
              <a:extLst>
                <a:ext uri="{FF2B5EF4-FFF2-40B4-BE49-F238E27FC236}">
                  <a16:creationId xmlns:a16="http://schemas.microsoft.com/office/drawing/2014/main" id="{43C8214A-FA49-5844-B972-C1FB833437D0}"/>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13" name="Rectangle 12">
              <a:extLst>
                <a:ext uri="{FF2B5EF4-FFF2-40B4-BE49-F238E27FC236}">
                  <a16:creationId xmlns:a16="http://schemas.microsoft.com/office/drawing/2014/main" id="{3959C677-9590-264D-9C12-79E2E067C71B}"/>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14" name="Rectangle 13">
              <a:extLst>
                <a:ext uri="{FF2B5EF4-FFF2-40B4-BE49-F238E27FC236}">
                  <a16:creationId xmlns:a16="http://schemas.microsoft.com/office/drawing/2014/main" id="{FFA2DD26-AA42-7843-8555-D9442EBE85DE}"/>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15" name="Rectangle 14">
              <a:extLst>
                <a:ext uri="{FF2B5EF4-FFF2-40B4-BE49-F238E27FC236}">
                  <a16:creationId xmlns:a16="http://schemas.microsoft.com/office/drawing/2014/main" id="{068E26E5-4140-D847-96F6-EBADC998AA8E}"/>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graphicFrame>
        <p:nvGraphicFramePr>
          <p:cNvPr id="16" name="Chart 10">
            <a:extLst>
              <a:ext uri="{FF2B5EF4-FFF2-40B4-BE49-F238E27FC236}">
                <a16:creationId xmlns:a16="http://schemas.microsoft.com/office/drawing/2014/main" id="{1EB8E780-3F5A-9D4A-A744-74BBD7EB925C}"/>
              </a:ext>
            </a:extLst>
          </p:cNvPr>
          <p:cNvGraphicFramePr>
            <a:graphicFrameLocks/>
          </p:cNvGraphicFramePr>
          <p:nvPr>
            <p:extLst>
              <p:ext uri="{D42A27DB-BD31-4B8C-83A1-F6EECF244321}">
                <p14:modId xmlns:p14="http://schemas.microsoft.com/office/powerpoint/2010/main" val="2621508243"/>
              </p:ext>
            </p:extLst>
          </p:nvPr>
        </p:nvGraphicFramePr>
        <p:xfrm>
          <a:off x="7953208" y="1995087"/>
          <a:ext cx="3657600" cy="3424459"/>
        </p:xfrm>
        <a:graphic>
          <a:graphicData uri="http://schemas.openxmlformats.org/presentationml/2006/ole">
            <mc:AlternateContent xmlns:mc="http://schemas.openxmlformats.org/markup-compatibility/2006">
              <mc:Choice xmlns:v="urn:schemas-microsoft-com:vml" Requires="v">
                <p:oleObj spid="_x0000_s2056" r:id="rId3" imgW="3987130" imgH="2993395" progId="Excel.Chart.8">
                  <p:embed/>
                </p:oleObj>
              </mc:Choice>
              <mc:Fallback>
                <p:oleObj r:id="rId3" imgW="3987130" imgH="2993395" progId="Excel.Chart.8">
                  <p:embed/>
                  <p:pic>
                    <p:nvPicPr>
                      <p:cNvPr id="6" name="Chart 10">
                        <a:extLst>
                          <a:ext uri="{FF2B5EF4-FFF2-40B4-BE49-F238E27FC236}">
                            <a16:creationId xmlns:a16="http://schemas.microsoft.com/office/drawing/2014/main" id="{0B23EEA4-DB51-0244-9663-2CE189B3EEF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208" y="1995087"/>
                        <a:ext cx="3657600" cy="3424459"/>
                      </a:xfrm>
                      <a:prstGeom prst="rect">
                        <a:avLst/>
                      </a:prstGeom>
                      <a:noFill/>
                      <a:extLst/>
                    </p:spPr>
                  </p:pic>
                </p:oleObj>
              </mc:Fallback>
            </mc:AlternateContent>
          </a:graphicData>
        </a:graphic>
      </p:graphicFrame>
    </p:spTree>
    <p:extLst>
      <p:ext uri="{BB962C8B-B14F-4D97-AF65-F5344CB8AC3E}">
        <p14:creationId xmlns:p14="http://schemas.microsoft.com/office/powerpoint/2010/main" val="297741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C2CB6-89F0-C243-B90A-A13ED6B6E9CC}"/>
              </a:ext>
            </a:extLst>
          </p:cNvPr>
          <p:cNvSpPr>
            <a:spLocks noGrp="1"/>
          </p:cNvSpPr>
          <p:nvPr>
            <p:ph type="title"/>
          </p:nvPr>
        </p:nvSpPr>
        <p:spPr/>
        <p:txBody>
          <a:bodyPr>
            <a:normAutofit/>
          </a:bodyPr>
          <a:lstStyle/>
          <a:p>
            <a:r>
              <a:rPr lang="en-US" sz="3100" dirty="0"/>
              <a:t>Delivering the Message</a:t>
            </a:r>
            <a:endParaRPr lang="en-US" sz="2000" dirty="0"/>
          </a:p>
        </p:txBody>
      </p:sp>
      <p:sp>
        <p:nvSpPr>
          <p:cNvPr id="3" name="Content Placeholder 2">
            <a:extLst>
              <a:ext uri="{FF2B5EF4-FFF2-40B4-BE49-F238E27FC236}">
                <a16:creationId xmlns:a16="http://schemas.microsoft.com/office/drawing/2014/main" id="{5CCC614B-5C21-6641-9530-443E96695F32}"/>
              </a:ext>
            </a:extLst>
          </p:cNvPr>
          <p:cNvSpPr>
            <a:spLocks noGrp="1"/>
          </p:cNvSpPr>
          <p:nvPr>
            <p:ph idx="1"/>
          </p:nvPr>
        </p:nvSpPr>
        <p:spPr>
          <a:xfrm>
            <a:off x="1049571" y="1923826"/>
            <a:ext cx="10082255" cy="3678303"/>
          </a:xfrm>
        </p:spPr>
        <p:txBody>
          <a:bodyPr/>
          <a:lstStyle/>
          <a:p>
            <a:pPr marL="0" indent="0">
              <a:buNone/>
            </a:pPr>
            <a:r>
              <a:rPr lang="en-US" b="1" dirty="0"/>
              <a:t>7 Things Steve Jobs Can Teach Us About Delivering a Powerful Presentation</a:t>
            </a:r>
          </a:p>
          <a:p>
            <a:r>
              <a:rPr lang="en-US" dirty="0">
                <a:latin typeface="Candara" panose="020E0502030303020204" pitchFamily="34" charset="0"/>
              </a:rPr>
              <a:t>Take a page from Jobs, who not only acted excited, but sprinkled in words like "cool" or "amazing", and once said "it looks pretty doggone gorgeous" with a huge smile after revealing a new iPhone.</a:t>
            </a:r>
          </a:p>
          <a:p>
            <a:endParaRPr lang="en-US" dirty="0">
              <a:latin typeface="Candara" panose="020E0502030303020204" pitchFamily="34" charset="0"/>
            </a:endParaRPr>
          </a:p>
          <a:p>
            <a:r>
              <a:rPr lang="en-US" dirty="0">
                <a:latin typeface="Candara" panose="020E0502030303020204" pitchFamily="34" charset="0"/>
              </a:rPr>
              <a:t>Most speakers make the mistake of solely focusing on the topic ahead, and leaving their personality out of it. Like Jobs, you eventually want to exude passion from every pore instead. For some baby steps, you can include a few reasons you're so excited about something when presenting it. You shouldn't be afraid to be confident and say why you think your great product is so "amazing" or "awesome.”</a:t>
            </a:r>
          </a:p>
          <a:p>
            <a:pPr marL="0" indent="0" algn="r">
              <a:buNone/>
            </a:pPr>
            <a:r>
              <a:rPr lang="en-US" dirty="0"/>
              <a:t>(</a:t>
            </a:r>
            <a:r>
              <a:rPr lang="en-US" i="1" dirty="0" err="1"/>
              <a:t>inc.com</a:t>
            </a:r>
            <a:r>
              <a:rPr lang="en-US" i="1" dirty="0"/>
              <a:t>, May 6, 2016, Elle Kaplan)</a:t>
            </a:r>
            <a:endParaRPr lang="en-US" dirty="0"/>
          </a:p>
        </p:txBody>
      </p:sp>
      <p:grpSp>
        <p:nvGrpSpPr>
          <p:cNvPr id="9" name="Group 8">
            <a:extLst>
              <a:ext uri="{FF2B5EF4-FFF2-40B4-BE49-F238E27FC236}">
                <a16:creationId xmlns:a16="http://schemas.microsoft.com/office/drawing/2014/main" id="{BA6545E8-2EA2-094E-9C6A-45080B046FD3}"/>
              </a:ext>
            </a:extLst>
          </p:cNvPr>
          <p:cNvGrpSpPr/>
          <p:nvPr/>
        </p:nvGrpSpPr>
        <p:grpSpPr>
          <a:xfrm>
            <a:off x="2101048" y="5990057"/>
            <a:ext cx="9509760" cy="333286"/>
            <a:chOff x="2101048" y="5990057"/>
            <a:chExt cx="9509760" cy="333286"/>
          </a:xfrm>
        </p:grpSpPr>
        <p:sp>
          <p:nvSpPr>
            <p:cNvPr id="10" name="Rectangle 9">
              <a:extLst>
                <a:ext uri="{FF2B5EF4-FFF2-40B4-BE49-F238E27FC236}">
                  <a16:creationId xmlns:a16="http://schemas.microsoft.com/office/drawing/2014/main" id="{3D62F0A0-07F7-D04D-87EE-1E8BA56D2DE8}"/>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11" name="Rectangle 10">
              <a:extLst>
                <a:ext uri="{FF2B5EF4-FFF2-40B4-BE49-F238E27FC236}">
                  <a16:creationId xmlns:a16="http://schemas.microsoft.com/office/drawing/2014/main" id="{513AEEA6-C889-E84B-B1FB-C0D7EEA438DF}"/>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12" name="Rectangle 11">
              <a:extLst>
                <a:ext uri="{FF2B5EF4-FFF2-40B4-BE49-F238E27FC236}">
                  <a16:creationId xmlns:a16="http://schemas.microsoft.com/office/drawing/2014/main" id="{F0CC0D2A-61D9-774F-BA7C-FB1B97CA03D3}"/>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13" name="Rectangle 12">
              <a:extLst>
                <a:ext uri="{FF2B5EF4-FFF2-40B4-BE49-F238E27FC236}">
                  <a16:creationId xmlns:a16="http://schemas.microsoft.com/office/drawing/2014/main" id="{CE241B3A-B075-3746-9170-E800E9E28EFB}"/>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14" name="Rectangle 13">
              <a:extLst>
                <a:ext uri="{FF2B5EF4-FFF2-40B4-BE49-F238E27FC236}">
                  <a16:creationId xmlns:a16="http://schemas.microsoft.com/office/drawing/2014/main" id="{20A2AFA2-869D-9148-BE40-CC0C8A1A3D57}"/>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15" name="Rectangle 14">
              <a:extLst>
                <a:ext uri="{FF2B5EF4-FFF2-40B4-BE49-F238E27FC236}">
                  <a16:creationId xmlns:a16="http://schemas.microsoft.com/office/drawing/2014/main" id="{52AE5012-E229-4D4C-810A-6D2E68918537}"/>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sp>
        <p:nvSpPr>
          <p:cNvPr id="16" name="Up Arrow 15">
            <a:extLst>
              <a:ext uri="{FF2B5EF4-FFF2-40B4-BE49-F238E27FC236}">
                <a16:creationId xmlns:a16="http://schemas.microsoft.com/office/drawing/2014/main" id="{23F04526-F9E4-AE47-BF55-4A2183C45DC6}"/>
              </a:ext>
            </a:extLst>
          </p:cNvPr>
          <p:cNvSpPr/>
          <p:nvPr/>
        </p:nvSpPr>
        <p:spPr>
          <a:xfrm>
            <a:off x="8567363" y="6323343"/>
            <a:ext cx="238364" cy="307649"/>
          </a:xfrm>
          <a:prstGeom prst="upArrow">
            <a:avLst>
              <a:gd name="adj1" fmla="val 35659"/>
              <a:gd name="adj2" fmla="val 50000"/>
            </a:avLst>
          </a:prstGeom>
          <a:solidFill>
            <a:srgbClr val="FF93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648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FEE38-66EC-3945-AFC0-65922448C51B}"/>
              </a:ext>
            </a:extLst>
          </p:cNvPr>
          <p:cNvSpPr>
            <a:spLocks noGrp="1"/>
          </p:cNvSpPr>
          <p:nvPr>
            <p:ph type="title"/>
          </p:nvPr>
        </p:nvSpPr>
        <p:spPr/>
        <p:txBody>
          <a:bodyPr>
            <a:normAutofit/>
          </a:bodyPr>
          <a:lstStyle/>
          <a:p>
            <a:r>
              <a:rPr lang="en-US" dirty="0"/>
              <a:t>Delivering the Message</a:t>
            </a:r>
          </a:p>
        </p:txBody>
      </p:sp>
      <p:sp>
        <p:nvSpPr>
          <p:cNvPr id="3" name="Content Placeholder 2">
            <a:extLst>
              <a:ext uri="{FF2B5EF4-FFF2-40B4-BE49-F238E27FC236}">
                <a16:creationId xmlns:a16="http://schemas.microsoft.com/office/drawing/2014/main" id="{63E77839-F9AE-8146-9604-DA75D34FA79A}"/>
              </a:ext>
            </a:extLst>
          </p:cNvPr>
          <p:cNvSpPr>
            <a:spLocks noGrp="1"/>
          </p:cNvSpPr>
          <p:nvPr>
            <p:ph sz="half" idx="1"/>
          </p:nvPr>
        </p:nvSpPr>
        <p:spPr/>
        <p:txBody>
          <a:bodyPr>
            <a:normAutofit lnSpcReduction="10000"/>
          </a:bodyPr>
          <a:lstStyle/>
          <a:p>
            <a:pPr marL="0" indent="0">
              <a:buNone/>
            </a:pPr>
            <a:endParaRPr lang="en-US" dirty="0"/>
          </a:p>
          <a:p>
            <a:pPr marL="0" indent="0">
              <a:buNone/>
            </a:pPr>
            <a:r>
              <a:rPr lang="en-US" b="1" dirty="0"/>
              <a:t>Personal Style</a:t>
            </a:r>
          </a:p>
          <a:p>
            <a:pPr lvl="1"/>
            <a:r>
              <a:rPr lang="en-US" dirty="0"/>
              <a:t>Verbal Language</a:t>
            </a:r>
          </a:p>
          <a:p>
            <a:pPr lvl="1"/>
            <a:r>
              <a:rPr lang="en-US" dirty="0"/>
              <a:t>Body Language</a:t>
            </a:r>
          </a:p>
          <a:p>
            <a:pPr lvl="1"/>
            <a:r>
              <a:rPr lang="en-US" dirty="0"/>
              <a:t>Personality</a:t>
            </a:r>
          </a:p>
          <a:p>
            <a:pPr lvl="1"/>
            <a:r>
              <a:rPr lang="en-US" dirty="0"/>
              <a:t>Standing Still</a:t>
            </a:r>
          </a:p>
          <a:p>
            <a:pPr lvl="1"/>
            <a:r>
              <a:rPr lang="en-US" dirty="0"/>
              <a:t>Standing/Sitting</a:t>
            </a:r>
          </a:p>
          <a:p>
            <a:pPr lvl="1"/>
            <a:r>
              <a:rPr lang="en-US" dirty="0"/>
              <a:t>Managing the Environment</a:t>
            </a:r>
          </a:p>
          <a:p>
            <a:pPr lvl="2"/>
            <a:r>
              <a:rPr lang="en-US" dirty="0"/>
              <a:t>Set the room</a:t>
            </a:r>
          </a:p>
          <a:p>
            <a:pPr lvl="2"/>
            <a:r>
              <a:rPr lang="en-US" dirty="0"/>
              <a:t>Assign seats</a:t>
            </a:r>
          </a:p>
          <a:p>
            <a:pPr lvl="1"/>
            <a:r>
              <a:rPr lang="en-US" dirty="0"/>
              <a:t>Attire</a:t>
            </a:r>
          </a:p>
          <a:p>
            <a:endParaRPr lang="en-US" dirty="0"/>
          </a:p>
        </p:txBody>
      </p:sp>
      <p:sp>
        <p:nvSpPr>
          <p:cNvPr id="16" name="Content Placeholder 15">
            <a:extLst>
              <a:ext uri="{FF2B5EF4-FFF2-40B4-BE49-F238E27FC236}">
                <a16:creationId xmlns:a16="http://schemas.microsoft.com/office/drawing/2014/main" id="{26177083-3EEF-BB42-8121-0D24F03DAAAA}"/>
              </a:ext>
            </a:extLst>
          </p:cNvPr>
          <p:cNvSpPr>
            <a:spLocks noGrp="1"/>
          </p:cNvSpPr>
          <p:nvPr>
            <p:ph sz="half" idx="2"/>
          </p:nvPr>
        </p:nvSpPr>
        <p:spPr/>
        <p:txBody>
          <a:bodyPr>
            <a:normAutofit lnSpcReduction="10000"/>
          </a:bodyPr>
          <a:lstStyle/>
          <a:p>
            <a:endParaRPr lang="en-US" dirty="0"/>
          </a:p>
        </p:txBody>
      </p:sp>
      <p:grpSp>
        <p:nvGrpSpPr>
          <p:cNvPr id="9" name="Group 8">
            <a:extLst>
              <a:ext uri="{FF2B5EF4-FFF2-40B4-BE49-F238E27FC236}">
                <a16:creationId xmlns:a16="http://schemas.microsoft.com/office/drawing/2014/main" id="{C9CA39DB-D007-8545-99B3-C39396DE12B6}"/>
              </a:ext>
            </a:extLst>
          </p:cNvPr>
          <p:cNvGrpSpPr/>
          <p:nvPr/>
        </p:nvGrpSpPr>
        <p:grpSpPr>
          <a:xfrm>
            <a:off x="2101048" y="5990057"/>
            <a:ext cx="9509760" cy="333286"/>
            <a:chOff x="2101048" y="5990057"/>
            <a:chExt cx="9509760" cy="333286"/>
          </a:xfrm>
        </p:grpSpPr>
        <p:sp>
          <p:nvSpPr>
            <p:cNvPr id="10" name="Rectangle 9">
              <a:extLst>
                <a:ext uri="{FF2B5EF4-FFF2-40B4-BE49-F238E27FC236}">
                  <a16:creationId xmlns:a16="http://schemas.microsoft.com/office/drawing/2014/main" id="{9632D2AA-D695-144E-8B0C-A0C818B28511}"/>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11" name="Rectangle 10">
              <a:extLst>
                <a:ext uri="{FF2B5EF4-FFF2-40B4-BE49-F238E27FC236}">
                  <a16:creationId xmlns:a16="http://schemas.microsoft.com/office/drawing/2014/main" id="{65DF7A0E-F398-5543-83CD-0EC990A7F852}"/>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12" name="Rectangle 11">
              <a:extLst>
                <a:ext uri="{FF2B5EF4-FFF2-40B4-BE49-F238E27FC236}">
                  <a16:creationId xmlns:a16="http://schemas.microsoft.com/office/drawing/2014/main" id="{DEE2EB7A-7027-FC4F-A77D-CEB7B11C8FFF}"/>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13" name="Rectangle 12">
              <a:extLst>
                <a:ext uri="{FF2B5EF4-FFF2-40B4-BE49-F238E27FC236}">
                  <a16:creationId xmlns:a16="http://schemas.microsoft.com/office/drawing/2014/main" id="{13F019B6-E837-BA46-B59A-D797B64D2E9F}"/>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14" name="Rectangle 13">
              <a:extLst>
                <a:ext uri="{FF2B5EF4-FFF2-40B4-BE49-F238E27FC236}">
                  <a16:creationId xmlns:a16="http://schemas.microsoft.com/office/drawing/2014/main" id="{0D6E941A-A67F-E843-86A6-A95F0B9B0A54}"/>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15" name="Rectangle 14">
              <a:extLst>
                <a:ext uri="{FF2B5EF4-FFF2-40B4-BE49-F238E27FC236}">
                  <a16:creationId xmlns:a16="http://schemas.microsoft.com/office/drawing/2014/main" id="{A870ECD0-A6B1-8C4C-AC59-6FF35140682E}"/>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spTree>
    <p:extLst>
      <p:ext uri="{BB962C8B-B14F-4D97-AF65-F5344CB8AC3E}">
        <p14:creationId xmlns:p14="http://schemas.microsoft.com/office/powerpoint/2010/main" val="919912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1E258-7A05-244A-9C38-ED91F2239D61}"/>
              </a:ext>
            </a:extLst>
          </p:cNvPr>
          <p:cNvSpPr>
            <a:spLocks noGrp="1"/>
          </p:cNvSpPr>
          <p:nvPr>
            <p:ph type="title"/>
          </p:nvPr>
        </p:nvSpPr>
        <p:spPr/>
        <p:txBody>
          <a:bodyPr/>
          <a:lstStyle/>
          <a:p>
            <a:r>
              <a:rPr lang="en-US" dirty="0"/>
              <a:t>Delivering the Message</a:t>
            </a:r>
          </a:p>
        </p:txBody>
      </p:sp>
      <p:sp>
        <p:nvSpPr>
          <p:cNvPr id="3" name="Content Placeholder 2">
            <a:extLst>
              <a:ext uri="{FF2B5EF4-FFF2-40B4-BE49-F238E27FC236}">
                <a16:creationId xmlns:a16="http://schemas.microsoft.com/office/drawing/2014/main" id="{ADE0A26A-0D28-5C4A-85F4-8FF8DBAD1246}"/>
              </a:ext>
            </a:extLst>
          </p:cNvPr>
          <p:cNvSpPr>
            <a:spLocks noGrp="1"/>
          </p:cNvSpPr>
          <p:nvPr>
            <p:ph sz="half" idx="1"/>
          </p:nvPr>
        </p:nvSpPr>
        <p:spPr/>
        <p:txBody>
          <a:bodyPr>
            <a:normAutofit fontScale="92500" lnSpcReduction="10000"/>
          </a:bodyPr>
          <a:lstStyle/>
          <a:p>
            <a:pPr marL="0" indent="0">
              <a:buNone/>
            </a:pPr>
            <a:r>
              <a:rPr lang="en-US" b="1" dirty="0"/>
              <a:t>Examples of Effective Speaking Tools </a:t>
            </a:r>
          </a:p>
          <a:p>
            <a:r>
              <a:rPr lang="en-US" dirty="0"/>
              <a:t>Tone of Voice </a:t>
            </a:r>
          </a:p>
          <a:p>
            <a:r>
              <a:rPr lang="en-US" dirty="0"/>
              <a:t>Cadence</a:t>
            </a:r>
          </a:p>
          <a:p>
            <a:r>
              <a:rPr lang="en-US" dirty="0"/>
              <a:t>Word Selection</a:t>
            </a:r>
          </a:p>
          <a:p>
            <a:r>
              <a:rPr lang="en-US" dirty="0"/>
              <a:t>Body Language</a:t>
            </a:r>
          </a:p>
          <a:p>
            <a:pPr lvl="1"/>
            <a:r>
              <a:rPr lang="en-US" dirty="0"/>
              <a:t>Hand Gestures</a:t>
            </a:r>
          </a:p>
          <a:p>
            <a:pPr lvl="1"/>
            <a:r>
              <a:rPr lang="en-US" dirty="0"/>
              <a:t>Posture</a:t>
            </a:r>
          </a:p>
          <a:p>
            <a:pPr lvl="1"/>
            <a:r>
              <a:rPr lang="en-US" dirty="0"/>
              <a:t>Movement</a:t>
            </a:r>
          </a:p>
          <a:p>
            <a:pPr lvl="1"/>
            <a:r>
              <a:rPr lang="en-US" dirty="0"/>
              <a:t>Facial Expressions</a:t>
            </a:r>
          </a:p>
          <a:p>
            <a:r>
              <a:rPr lang="en-US" dirty="0"/>
              <a:t>Breath</a:t>
            </a:r>
          </a:p>
          <a:p>
            <a:endParaRPr lang="en-US" dirty="0"/>
          </a:p>
        </p:txBody>
      </p:sp>
      <p:sp>
        <p:nvSpPr>
          <p:cNvPr id="5" name="Content Placeholder 4">
            <a:extLst>
              <a:ext uri="{FF2B5EF4-FFF2-40B4-BE49-F238E27FC236}">
                <a16:creationId xmlns:a16="http://schemas.microsoft.com/office/drawing/2014/main" id="{59BC5AC2-6B27-A840-9704-5F159CD8CFC9}"/>
              </a:ext>
            </a:extLst>
          </p:cNvPr>
          <p:cNvSpPr>
            <a:spLocks noGrp="1"/>
          </p:cNvSpPr>
          <p:nvPr>
            <p:ph sz="half" idx="2"/>
          </p:nvPr>
        </p:nvSpPr>
        <p:spPr/>
        <p:txBody>
          <a:bodyPr>
            <a:normAutofit fontScale="92500" lnSpcReduction="10000"/>
          </a:bodyPr>
          <a:lstStyle/>
          <a:p>
            <a:pPr marL="0" indent="0" algn="ctr">
              <a:buNone/>
            </a:pPr>
            <a:r>
              <a:rPr lang="en-US" sz="3500" b="1" dirty="0"/>
              <a:t>Passion translates and infects others</a:t>
            </a:r>
          </a:p>
          <a:p>
            <a:endParaRPr lang="en-US" dirty="0"/>
          </a:p>
          <a:p>
            <a:endParaRPr lang="en-US" dirty="0"/>
          </a:p>
        </p:txBody>
      </p:sp>
      <p:grpSp>
        <p:nvGrpSpPr>
          <p:cNvPr id="11" name="Group 10">
            <a:extLst>
              <a:ext uri="{FF2B5EF4-FFF2-40B4-BE49-F238E27FC236}">
                <a16:creationId xmlns:a16="http://schemas.microsoft.com/office/drawing/2014/main" id="{DE581306-8A8A-4346-B9F8-E2D04E8D6A81}"/>
              </a:ext>
            </a:extLst>
          </p:cNvPr>
          <p:cNvGrpSpPr/>
          <p:nvPr/>
        </p:nvGrpSpPr>
        <p:grpSpPr>
          <a:xfrm>
            <a:off x="2101048" y="5990057"/>
            <a:ext cx="9509760" cy="333286"/>
            <a:chOff x="2101048" y="5990057"/>
            <a:chExt cx="9509760" cy="333286"/>
          </a:xfrm>
        </p:grpSpPr>
        <p:sp>
          <p:nvSpPr>
            <p:cNvPr id="12" name="Rectangle 11">
              <a:extLst>
                <a:ext uri="{FF2B5EF4-FFF2-40B4-BE49-F238E27FC236}">
                  <a16:creationId xmlns:a16="http://schemas.microsoft.com/office/drawing/2014/main" id="{5A76F65A-1FE4-8640-896A-42B618A53080}"/>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13" name="Rectangle 12">
              <a:extLst>
                <a:ext uri="{FF2B5EF4-FFF2-40B4-BE49-F238E27FC236}">
                  <a16:creationId xmlns:a16="http://schemas.microsoft.com/office/drawing/2014/main" id="{4998CF8A-E39C-2F45-90EC-E05D5F0703F4}"/>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14" name="Rectangle 13">
              <a:extLst>
                <a:ext uri="{FF2B5EF4-FFF2-40B4-BE49-F238E27FC236}">
                  <a16:creationId xmlns:a16="http://schemas.microsoft.com/office/drawing/2014/main" id="{73B23D37-57A5-1F4C-829F-C60DAECFDE12}"/>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15" name="Rectangle 14">
              <a:extLst>
                <a:ext uri="{FF2B5EF4-FFF2-40B4-BE49-F238E27FC236}">
                  <a16:creationId xmlns:a16="http://schemas.microsoft.com/office/drawing/2014/main" id="{4E09F74E-03A0-0D4E-86EF-14B16E3A988F}"/>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16" name="Rectangle 15">
              <a:extLst>
                <a:ext uri="{FF2B5EF4-FFF2-40B4-BE49-F238E27FC236}">
                  <a16:creationId xmlns:a16="http://schemas.microsoft.com/office/drawing/2014/main" id="{5A967378-C6D6-524B-AE4F-85267DEF8ED5}"/>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17" name="Rectangle 16">
              <a:extLst>
                <a:ext uri="{FF2B5EF4-FFF2-40B4-BE49-F238E27FC236}">
                  <a16:creationId xmlns:a16="http://schemas.microsoft.com/office/drawing/2014/main" id="{1DCA420F-1DCD-1742-81C7-071924BCCB70}"/>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spTree>
    <p:extLst>
      <p:ext uri="{BB962C8B-B14F-4D97-AF65-F5344CB8AC3E}">
        <p14:creationId xmlns:p14="http://schemas.microsoft.com/office/powerpoint/2010/main" val="1753816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0B6D-DD21-DD47-8730-F74F8DF5B639}"/>
              </a:ext>
            </a:extLst>
          </p:cNvPr>
          <p:cNvSpPr>
            <a:spLocks noGrp="1"/>
          </p:cNvSpPr>
          <p:nvPr>
            <p:ph type="title"/>
          </p:nvPr>
        </p:nvSpPr>
        <p:spPr/>
        <p:txBody>
          <a:bodyPr/>
          <a:lstStyle/>
          <a:p>
            <a:r>
              <a:rPr lang="en-US" dirty="0"/>
              <a:t>Delivering the Message</a:t>
            </a:r>
          </a:p>
        </p:txBody>
      </p:sp>
      <p:sp>
        <p:nvSpPr>
          <p:cNvPr id="3" name="Content Placeholder 2">
            <a:extLst>
              <a:ext uri="{FF2B5EF4-FFF2-40B4-BE49-F238E27FC236}">
                <a16:creationId xmlns:a16="http://schemas.microsoft.com/office/drawing/2014/main" id="{12FCFFC3-32D4-4646-85D5-38BF8399594F}"/>
              </a:ext>
            </a:extLst>
          </p:cNvPr>
          <p:cNvSpPr>
            <a:spLocks noGrp="1"/>
          </p:cNvSpPr>
          <p:nvPr>
            <p:ph sz="half" idx="1"/>
          </p:nvPr>
        </p:nvSpPr>
        <p:spPr/>
        <p:txBody>
          <a:bodyPr>
            <a:normAutofit/>
          </a:bodyPr>
          <a:lstStyle/>
          <a:p>
            <a:pPr marL="0" indent="0">
              <a:buNone/>
            </a:pPr>
            <a:r>
              <a:rPr lang="en-US" b="1" dirty="0"/>
              <a:t>Anxiety and Fear</a:t>
            </a:r>
          </a:p>
          <a:p>
            <a:pPr marL="0" indent="0">
              <a:buNone/>
            </a:pPr>
            <a:r>
              <a:rPr lang="en-US" dirty="0"/>
              <a:t>Fear of public speaking is very high on peoples lists of anxieties</a:t>
            </a:r>
          </a:p>
          <a:p>
            <a:r>
              <a:rPr lang="en-US" dirty="0"/>
              <a:t>Attitude is 90% of speaking</a:t>
            </a:r>
          </a:p>
          <a:p>
            <a:r>
              <a:rPr lang="en-US" dirty="0"/>
              <a:t>Most motivating emotion is enthusiasm               </a:t>
            </a:r>
            <a:r>
              <a:rPr lang="en-US" i="1" dirty="0"/>
              <a:t>so get excited</a:t>
            </a:r>
          </a:p>
          <a:p>
            <a:r>
              <a:rPr lang="en-US" dirty="0"/>
              <a:t>Think positive thoughts and imagine it’s over</a:t>
            </a:r>
          </a:p>
          <a:p>
            <a:r>
              <a:rPr lang="en-US" dirty="0"/>
              <a:t>Find your </a:t>
            </a:r>
            <a:r>
              <a:rPr lang="en-US" i="1" dirty="0"/>
              <a:t>Comfort Zone</a:t>
            </a:r>
          </a:p>
          <a:p>
            <a:r>
              <a:rPr lang="en-US" dirty="0"/>
              <a:t>Practice makes perfect</a:t>
            </a:r>
          </a:p>
          <a:p>
            <a:endParaRPr lang="en-US" dirty="0"/>
          </a:p>
        </p:txBody>
      </p:sp>
      <p:sp>
        <p:nvSpPr>
          <p:cNvPr id="5" name="Content Placeholder 4">
            <a:extLst>
              <a:ext uri="{FF2B5EF4-FFF2-40B4-BE49-F238E27FC236}">
                <a16:creationId xmlns:a16="http://schemas.microsoft.com/office/drawing/2014/main" id="{87891E89-7CA9-6145-BC41-EAB23018A1A1}"/>
              </a:ext>
            </a:extLst>
          </p:cNvPr>
          <p:cNvSpPr>
            <a:spLocks noGrp="1"/>
          </p:cNvSpPr>
          <p:nvPr>
            <p:ph sz="half" idx="2"/>
          </p:nvPr>
        </p:nvSpPr>
        <p:spPr>
          <a:solidFill>
            <a:srgbClr val="B2CDE6">
              <a:alpha val="30196"/>
            </a:srgbClr>
          </a:solidFill>
        </p:spPr>
        <p:txBody>
          <a:bodyPr>
            <a:normAutofit/>
          </a:bodyPr>
          <a:lstStyle/>
          <a:p>
            <a:pPr marL="0" indent="0">
              <a:buNone/>
            </a:pPr>
            <a:r>
              <a:rPr lang="en-US" b="1" dirty="0"/>
              <a:t>During your presentation</a:t>
            </a:r>
          </a:p>
          <a:p>
            <a:r>
              <a:rPr lang="en-US" dirty="0"/>
              <a:t>Make sure to take breathes, don’t rush</a:t>
            </a:r>
          </a:p>
          <a:p>
            <a:r>
              <a:rPr lang="en-US" dirty="0"/>
              <a:t>Have water available, you may get dry mouth</a:t>
            </a:r>
          </a:p>
          <a:p>
            <a:r>
              <a:rPr lang="en-US" dirty="0"/>
              <a:t>Have handouts to read to break up talking</a:t>
            </a:r>
          </a:p>
          <a:p>
            <a:r>
              <a:rPr lang="en-US" dirty="0"/>
              <a:t>Wear your power colors to increase your confidence</a:t>
            </a:r>
          </a:p>
          <a:p>
            <a:r>
              <a:rPr lang="en-US" dirty="0"/>
              <a:t>Find a friendly face in the audience</a:t>
            </a:r>
          </a:p>
          <a:p>
            <a:r>
              <a:rPr lang="en-US" dirty="0"/>
              <a:t>Plan to RELAX</a:t>
            </a:r>
          </a:p>
          <a:p>
            <a:endParaRPr lang="en-US" dirty="0"/>
          </a:p>
          <a:p>
            <a:endParaRPr lang="en-US" dirty="0"/>
          </a:p>
        </p:txBody>
      </p:sp>
      <p:pic>
        <p:nvPicPr>
          <p:cNvPr id="4" name="Picture 3">
            <a:extLst>
              <a:ext uri="{FF2B5EF4-FFF2-40B4-BE49-F238E27FC236}">
                <a16:creationId xmlns:a16="http://schemas.microsoft.com/office/drawing/2014/main" id="{82F78C81-AC95-4E41-BEC8-5E38B2BB765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55" b="96818" l="9607" r="94760"/>
                    </a14:imgEffect>
                  </a14:imgLayer>
                </a14:imgProps>
              </a:ext>
              <a:ext uri="{28A0092B-C50C-407E-A947-70E740481C1C}">
                <a14:useLocalDpi xmlns:a14="http://schemas.microsoft.com/office/drawing/2010/main" val="0"/>
              </a:ext>
            </a:extLst>
          </a:blip>
          <a:srcRect l="16277" t="13636" r="7740"/>
          <a:stretch/>
        </p:blipFill>
        <p:spPr>
          <a:xfrm>
            <a:off x="10065191" y="729658"/>
            <a:ext cx="1381233" cy="1508243"/>
          </a:xfrm>
          <a:prstGeom prst="rect">
            <a:avLst/>
          </a:prstGeom>
        </p:spPr>
      </p:pic>
      <p:grpSp>
        <p:nvGrpSpPr>
          <p:cNvPr id="11" name="Group 10">
            <a:extLst>
              <a:ext uri="{FF2B5EF4-FFF2-40B4-BE49-F238E27FC236}">
                <a16:creationId xmlns:a16="http://schemas.microsoft.com/office/drawing/2014/main" id="{42E8B6D4-8C8F-C044-B5CC-26E376697737}"/>
              </a:ext>
            </a:extLst>
          </p:cNvPr>
          <p:cNvGrpSpPr/>
          <p:nvPr/>
        </p:nvGrpSpPr>
        <p:grpSpPr>
          <a:xfrm>
            <a:off x="2101048" y="5990057"/>
            <a:ext cx="9509760" cy="333286"/>
            <a:chOff x="2101048" y="5990057"/>
            <a:chExt cx="9509760" cy="333286"/>
          </a:xfrm>
        </p:grpSpPr>
        <p:sp>
          <p:nvSpPr>
            <p:cNvPr id="12" name="Rectangle 11">
              <a:extLst>
                <a:ext uri="{FF2B5EF4-FFF2-40B4-BE49-F238E27FC236}">
                  <a16:creationId xmlns:a16="http://schemas.microsoft.com/office/drawing/2014/main" id="{363FCBC1-A255-3547-82DD-3C098E46009E}"/>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13" name="Rectangle 12">
              <a:extLst>
                <a:ext uri="{FF2B5EF4-FFF2-40B4-BE49-F238E27FC236}">
                  <a16:creationId xmlns:a16="http://schemas.microsoft.com/office/drawing/2014/main" id="{4FB7C8CE-4A22-614F-85D7-0472A6D3327F}"/>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14" name="Rectangle 13">
              <a:extLst>
                <a:ext uri="{FF2B5EF4-FFF2-40B4-BE49-F238E27FC236}">
                  <a16:creationId xmlns:a16="http://schemas.microsoft.com/office/drawing/2014/main" id="{DD70AAF0-9B38-0B40-8B33-C34EACF1A410}"/>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15" name="Rectangle 14">
              <a:extLst>
                <a:ext uri="{FF2B5EF4-FFF2-40B4-BE49-F238E27FC236}">
                  <a16:creationId xmlns:a16="http://schemas.microsoft.com/office/drawing/2014/main" id="{255B879D-B3AE-B94B-87E0-FB51E3FD9000}"/>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16" name="Rectangle 15">
              <a:extLst>
                <a:ext uri="{FF2B5EF4-FFF2-40B4-BE49-F238E27FC236}">
                  <a16:creationId xmlns:a16="http://schemas.microsoft.com/office/drawing/2014/main" id="{397C0F38-B0D6-9F4F-B121-7397678B4E2A}"/>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17" name="Rectangle 16">
              <a:extLst>
                <a:ext uri="{FF2B5EF4-FFF2-40B4-BE49-F238E27FC236}">
                  <a16:creationId xmlns:a16="http://schemas.microsoft.com/office/drawing/2014/main" id="{40077250-ABC6-164C-9DA3-15D54162AD1A}"/>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spTree>
    <p:extLst>
      <p:ext uri="{BB962C8B-B14F-4D97-AF65-F5344CB8AC3E}">
        <p14:creationId xmlns:p14="http://schemas.microsoft.com/office/powerpoint/2010/main" val="1229969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F7DBF-7FEA-E34E-A96D-C626475852A9}"/>
              </a:ext>
            </a:extLst>
          </p:cNvPr>
          <p:cNvSpPr>
            <a:spLocks noGrp="1"/>
          </p:cNvSpPr>
          <p:nvPr>
            <p:ph type="title"/>
          </p:nvPr>
        </p:nvSpPr>
        <p:spPr/>
        <p:txBody>
          <a:bodyPr/>
          <a:lstStyle/>
          <a:p>
            <a:r>
              <a:rPr lang="en-US" dirty="0"/>
              <a:t>Putting it Together</a:t>
            </a:r>
          </a:p>
        </p:txBody>
      </p:sp>
      <p:sp>
        <p:nvSpPr>
          <p:cNvPr id="4" name="Content Placeholder 3">
            <a:extLst>
              <a:ext uri="{FF2B5EF4-FFF2-40B4-BE49-F238E27FC236}">
                <a16:creationId xmlns:a16="http://schemas.microsoft.com/office/drawing/2014/main" id="{D4091A86-974A-5A45-B1CB-B4B4F98A4E65}"/>
              </a:ext>
            </a:extLst>
          </p:cNvPr>
          <p:cNvSpPr>
            <a:spLocks noGrp="1"/>
          </p:cNvSpPr>
          <p:nvPr>
            <p:ph sz="half" idx="1"/>
          </p:nvPr>
        </p:nvSpPr>
        <p:spPr/>
        <p:txBody>
          <a:bodyPr>
            <a:normAutofit/>
          </a:bodyPr>
          <a:lstStyle/>
          <a:p>
            <a:pPr marL="0" indent="0">
              <a:buNone/>
            </a:pPr>
            <a:r>
              <a:rPr lang="en-US" b="1" dirty="0"/>
              <a:t>Audience</a:t>
            </a:r>
          </a:p>
          <a:p>
            <a:r>
              <a:rPr lang="en-US" dirty="0"/>
              <a:t>Your audience assessment should include any information on how your audience members take in information</a:t>
            </a:r>
          </a:p>
          <a:p>
            <a:pPr marL="0" indent="0">
              <a:buNone/>
            </a:pPr>
            <a:r>
              <a:rPr lang="en-US" b="1" dirty="0"/>
              <a:t>Content</a:t>
            </a:r>
          </a:p>
          <a:p>
            <a:r>
              <a:rPr lang="en-US" dirty="0"/>
              <a:t>People need visual and auditory  cues to remember your messages</a:t>
            </a:r>
          </a:p>
          <a:p>
            <a:pPr marL="0" indent="0">
              <a:buNone/>
            </a:pPr>
            <a:r>
              <a:rPr lang="en-US" b="1" dirty="0"/>
              <a:t>Delivery</a:t>
            </a:r>
          </a:p>
          <a:p>
            <a:r>
              <a:rPr lang="en-US" dirty="0"/>
              <a:t>Be comfortable with your personal style, body language, verbal language and environment</a:t>
            </a:r>
          </a:p>
        </p:txBody>
      </p:sp>
      <p:grpSp>
        <p:nvGrpSpPr>
          <p:cNvPr id="11" name="Group 10">
            <a:extLst>
              <a:ext uri="{FF2B5EF4-FFF2-40B4-BE49-F238E27FC236}">
                <a16:creationId xmlns:a16="http://schemas.microsoft.com/office/drawing/2014/main" id="{BF03AD5E-B288-E148-A78D-80F569DF37B0}"/>
              </a:ext>
            </a:extLst>
          </p:cNvPr>
          <p:cNvGrpSpPr/>
          <p:nvPr/>
        </p:nvGrpSpPr>
        <p:grpSpPr>
          <a:xfrm>
            <a:off x="2101048" y="5990057"/>
            <a:ext cx="9509760" cy="333286"/>
            <a:chOff x="2101048" y="5990057"/>
            <a:chExt cx="9509760" cy="333286"/>
          </a:xfrm>
        </p:grpSpPr>
        <p:sp>
          <p:nvSpPr>
            <p:cNvPr id="12" name="Rectangle 11">
              <a:extLst>
                <a:ext uri="{FF2B5EF4-FFF2-40B4-BE49-F238E27FC236}">
                  <a16:creationId xmlns:a16="http://schemas.microsoft.com/office/drawing/2014/main" id="{39A831E0-37B0-5441-A264-3A8631A2AB28}"/>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13" name="Rectangle 12">
              <a:extLst>
                <a:ext uri="{FF2B5EF4-FFF2-40B4-BE49-F238E27FC236}">
                  <a16:creationId xmlns:a16="http://schemas.microsoft.com/office/drawing/2014/main" id="{7BFDC802-E49F-D64B-ADFD-1E6FB23499BF}"/>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14" name="Rectangle 13">
              <a:extLst>
                <a:ext uri="{FF2B5EF4-FFF2-40B4-BE49-F238E27FC236}">
                  <a16:creationId xmlns:a16="http://schemas.microsoft.com/office/drawing/2014/main" id="{CF20C1FC-10D0-184F-8242-6326516128AD}"/>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15" name="Rectangle 14">
              <a:extLst>
                <a:ext uri="{FF2B5EF4-FFF2-40B4-BE49-F238E27FC236}">
                  <a16:creationId xmlns:a16="http://schemas.microsoft.com/office/drawing/2014/main" id="{8F2DBCE1-CA9A-8745-943E-F4432F00419D}"/>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16" name="Rectangle 15">
              <a:extLst>
                <a:ext uri="{FF2B5EF4-FFF2-40B4-BE49-F238E27FC236}">
                  <a16:creationId xmlns:a16="http://schemas.microsoft.com/office/drawing/2014/main" id="{884BC33F-8621-D84C-806D-4DEE1259F57F}"/>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17" name="Rectangle 16">
              <a:extLst>
                <a:ext uri="{FF2B5EF4-FFF2-40B4-BE49-F238E27FC236}">
                  <a16:creationId xmlns:a16="http://schemas.microsoft.com/office/drawing/2014/main" id="{2F530BD7-8129-FB4F-8B21-245B055CDDB8}"/>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sp>
        <p:nvSpPr>
          <p:cNvPr id="18" name="Content Placeholder 17">
            <a:extLst>
              <a:ext uri="{FF2B5EF4-FFF2-40B4-BE49-F238E27FC236}">
                <a16:creationId xmlns:a16="http://schemas.microsoft.com/office/drawing/2014/main" id="{EF6AE2B0-0622-1245-9857-774C7202FD5E}"/>
              </a:ext>
            </a:extLst>
          </p:cNvPr>
          <p:cNvSpPr>
            <a:spLocks noGrp="1"/>
          </p:cNvSpPr>
          <p:nvPr>
            <p:ph sz="half" idx="2"/>
          </p:nvPr>
        </p:nvSpPr>
        <p:spPr/>
        <p:txBody>
          <a:bodyPr>
            <a:normAutofit/>
          </a:bodyPr>
          <a:lstStyle/>
          <a:p>
            <a:pPr marL="0" indent="0" algn="ctr">
              <a:buNone/>
            </a:pPr>
            <a:r>
              <a:rPr lang="en-US" sz="4000" i="1" dirty="0"/>
              <a:t>powerful storytelling, solid content, an emotional connection and obsessive preparation </a:t>
            </a:r>
          </a:p>
          <a:p>
            <a:endParaRPr lang="en-US" dirty="0"/>
          </a:p>
        </p:txBody>
      </p:sp>
    </p:spTree>
    <p:extLst>
      <p:ext uri="{BB962C8B-B14F-4D97-AF65-F5344CB8AC3E}">
        <p14:creationId xmlns:p14="http://schemas.microsoft.com/office/powerpoint/2010/main" val="4017458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7180-F49D-734D-883E-6581EA53F833}"/>
              </a:ext>
            </a:extLst>
          </p:cNvPr>
          <p:cNvSpPr>
            <a:spLocks noGrp="1"/>
          </p:cNvSpPr>
          <p:nvPr>
            <p:ph type="title"/>
          </p:nvPr>
        </p:nvSpPr>
        <p:spPr/>
        <p:txBody>
          <a:bodyPr/>
          <a:lstStyle/>
          <a:p>
            <a:r>
              <a:rPr lang="en-US" dirty="0"/>
              <a:t>Rehearsal</a:t>
            </a:r>
          </a:p>
        </p:txBody>
      </p:sp>
      <p:sp>
        <p:nvSpPr>
          <p:cNvPr id="3" name="Content Placeholder 2">
            <a:extLst>
              <a:ext uri="{FF2B5EF4-FFF2-40B4-BE49-F238E27FC236}">
                <a16:creationId xmlns:a16="http://schemas.microsoft.com/office/drawing/2014/main" id="{7460B81A-7559-074B-8521-070BC25EEA1C}"/>
              </a:ext>
            </a:extLst>
          </p:cNvPr>
          <p:cNvSpPr>
            <a:spLocks noGrp="1"/>
          </p:cNvSpPr>
          <p:nvPr>
            <p:ph idx="1"/>
          </p:nvPr>
        </p:nvSpPr>
        <p:spPr/>
        <p:txBody>
          <a:bodyPr/>
          <a:lstStyle/>
          <a:p>
            <a:r>
              <a:rPr lang="en-US" dirty="0"/>
              <a:t>Look in a </a:t>
            </a:r>
            <a:r>
              <a:rPr lang="en-US" b="1" dirty="0"/>
              <a:t>Mirror </a:t>
            </a:r>
            <a:r>
              <a:rPr lang="en-US" dirty="0"/>
              <a:t>while practicing</a:t>
            </a:r>
          </a:p>
          <a:p>
            <a:r>
              <a:rPr lang="en-US" b="1" dirty="0"/>
              <a:t>Record</a:t>
            </a:r>
            <a:r>
              <a:rPr lang="en-US" dirty="0"/>
              <a:t> your presentation and listen</a:t>
            </a:r>
          </a:p>
          <a:p>
            <a:r>
              <a:rPr lang="en-US" dirty="0"/>
              <a:t>Gather a small </a:t>
            </a:r>
            <a:r>
              <a:rPr lang="en-US" b="1" dirty="0"/>
              <a:t>audience </a:t>
            </a:r>
            <a:r>
              <a:rPr lang="en-US" dirty="0"/>
              <a:t>of family or friends</a:t>
            </a:r>
          </a:p>
          <a:p>
            <a:endParaRPr lang="en-US" dirty="0"/>
          </a:p>
          <a:p>
            <a:r>
              <a:rPr lang="en-US" dirty="0"/>
              <a:t>Get in front of the mic as much as possible</a:t>
            </a:r>
          </a:p>
          <a:p>
            <a:endParaRPr lang="en-US" dirty="0"/>
          </a:p>
        </p:txBody>
      </p:sp>
      <p:pic>
        <p:nvPicPr>
          <p:cNvPr id="4" name="Picture 3">
            <a:extLst>
              <a:ext uri="{FF2B5EF4-FFF2-40B4-BE49-F238E27FC236}">
                <a16:creationId xmlns:a16="http://schemas.microsoft.com/office/drawing/2014/main" id="{11E272C4-5DB6-494F-BD14-D5C1E8BC6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3410" y="2294758"/>
            <a:ext cx="5212080" cy="3564043"/>
          </a:xfrm>
          <a:prstGeom prst="rect">
            <a:avLst/>
          </a:prstGeom>
        </p:spPr>
      </p:pic>
      <p:grpSp>
        <p:nvGrpSpPr>
          <p:cNvPr id="10" name="Group 9">
            <a:extLst>
              <a:ext uri="{FF2B5EF4-FFF2-40B4-BE49-F238E27FC236}">
                <a16:creationId xmlns:a16="http://schemas.microsoft.com/office/drawing/2014/main" id="{F57D6C35-EE60-5542-AFEC-87CA4F0546C0}"/>
              </a:ext>
            </a:extLst>
          </p:cNvPr>
          <p:cNvGrpSpPr/>
          <p:nvPr/>
        </p:nvGrpSpPr>
        <p:grpSpPr>
          <a:xfrm>
            <a:off x="2101048" y="5990057"/>
            <a:ext cx="9509760" cy="333286"/>
            <a:chOff x="2101048" y="5990057"/>
            <a:chExt cx="9509760" cy="333286"/>
          </a:xfrm>
        </p:grpSpPr>
        <p:sp>
          <p:nvSpPr>
            <p:cNvPr id="11" name="Rectangle 10">
              <a:extLst>
                <a:ext uri="{FF2B5EF4-FFF2-40B4-BE49-F238E27FC236}">
                  <a16:creationId xmlns:a16="http://schemas.microsoft.com/office/drawing/2014/main" id="{C40BC726-11D5-4945-A394-FCA828F9C9B2}"/>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12" name="Rectangle 11">
              <a:extLst>
                <a:ext uri="{FF2B5EF4-FFF2-40B4-BE49-F238E27FC236}">
                  <a16:creationId xmlns:a16="http://schemas.microsoft.com/office/drawing/2014/main" id="{0248ED81-4651-D34B-A6D0-2ECCCD410F8B}"/>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13" name="Rectangle 12">
              <a:extLst>
                <a:ext uri="{FF2B5EF4-FFF2-40B4-BE49-F238E27FC236}">
                  <a16:creationId xmlns:a16="http://schemas.microsoft.com/office/drawing/2014/main" id="{EDC4CE5A-EB6F-0E49-ADA5-B0C4070A26DD}"/>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14" name="Rectangle 13">
              <a:extLst>
                <a:ext uri="{FF2B5EF4-FFF2-40B4-BE49-F238E27FC236}">
                  <a16:creationId xmlns:a16="http://schemas.microsoft.com/office/drawing/2014/main" id="{3C466D51-92FC-5941-A64F-64780F6F2627}"/>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15" name="Rectangle 14">
              <a:extLst>
                <a:ext uri="{FF2B5EF4-FFF2-40B4-BE49-F238E27FC236}">
                  <a16:creationId xmlns:a16="http://schemas.microsoft.com/office/drawing/2014/main" id="{89D5B5E8-957C-524D-A7DA-64B62317676F}"/>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16" name="Rectangle 15">
              <a:extLst>
                <a:ext uri="{FF2B5EF4-FFF2-40B4-BE49-F238E27FC236}">
                  <a16:creationId xmlns:a16="http://schemas.microsoft.com/office/drawing/2014/main" id="{2A6EFA88-4499-4F4F-9908-7489B471D7D2}"/>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spTree>
    <p:extLst>
      <p:ext uri="{BB962C8B-B14F-4D97-AF65-F5344CB8AC3E}">
        <p14:creationId xmlns:p14="http://schemas.microsoft.com/office/powerpoint/2010/main" val="1249507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71192F-9731-DF4A-AD57-882DB52BB91C}"/>
              </a:ext>
            </a:extLst>
          </p:cNvPr>
          <p:cNvSpPr>
            <a:spLocks noGrp="1"/>
          </p:cNvSpPr>
          <p:nvPr>
            <p:ph type="title"/>
          </p:nvPr>
        </p:nvSpPr>
        <p:spPr/>
        <p:txBody>
          <a:bodyPr/>
          <a:lstStyle/>
          <a:p>
            <a:r>
              <a:rPr lang="en-US" dirty="0"/>
              <a:t>Business Pitch</a:t>
            </a:r>
          </a:p>
        </p:txBody>
      </p:sp>
      <p:sp>
        <p:nvSpPr>
          <p:cNvPr id="3" name="Content Placeholder 2">
            <a:extLst>
              <a:ext uri="{FF2B5EF4-FFF2-40B4-BE49-F238E27FC236}">
                <a16:creationId xmlns:a16="http://schemas.microsoft.com/office/drawing/2014/main" id="{202D4129-1C15-6B4A-870B-10A192042DB0}"/>
              </a:ext>
            </a:extLst>
          </p:cNvPr>
          <p:cNvSpPr>
            <a:spLocks noGrp="1"/>
          </p:cNvSpPr>
          <p:nvPr>
            <p:ph sz="half" idx="1"/>
          </p:nvPr>
        </p:nvSpPr>
        <p:spPr/>
        <p:txBody>
          <a:bodyPr>
            <a:normAutofit fontScale="77500" lnSpcReduction="20000"/>
          </a:bodyPr>
          <a:lstStyle/>
          <a:p>
            <a:r>
              <a:rPr lang="en-US" dirty="0"/>
              <a:t>The </a:t>
            </a:r>
            <a:r>
              <a:rPr lang="en-US" i="1" dirty="0"/>
              <a:t>Business Pitch presentation simulation </a:t>
            </a:r>
            <a:r>
              <a:rPr lang="en-US" dirty="0"/>
              <a:t>in Charlotte will be 5-7 minutes to a mock CEO, Eno staff member and your peers from your agency team. This is meant as practice. You will receive feedback on both the content and delivery of your </a:t>
            </a:r>
            <a:r>
              <a:rPr lang="en-US" i="1" dirty="0"/>
              <a:t>Pitch</a:t>
            </a:r>
            <a:r>
              <a:rPr lang="en-US" dirty="0"/>
              <a:t>. </a:t>
            </a:r>
          </a:p>
          <a:p>
            <a:r>
              <a:rPr lang="en-US" dirty="0"/>
              <a:t>Your actual </a:t>
            </a:r>
            <a:r>
              <a:rPr lang="en-US" i="1" dirty="0"/>
              <a:t>Business Pitch </a:t>
            </a:r>
            <a:r>
              <a:rPr lang="en-US" dirty="0"/>
              <a:t>to your CEO/Executive Team varies by Agency. Check with your facilitator for specific details.</a:t>
            </a:r>
          </a:p>
          <a:p>
            <a:r>
              <a:rPr lang="en-US" dirty="0"/>
              <a:t>Your Business Case Worksheet will provide both information and structure to your presentation. </a:t>
            </a:r>
          </a:p>
          <a:p>
            <a:endParaRPr lang="en-US" dirty="0"/>
          </a:p>
          <a:p>
            <a:endParaRPr lang="en-US" dirty="0"/>
          </a:p>
          <a:p>
            <a:endParaRPr lang="en-US" dirty="0"/>
          </a:p>
        </p:txBody>
      </p:sp>
      <p:sp>
        <p:nvSpPr>
          <p:cNvPr id="5" name="Content Placeholder 4">
            <a:extLst>
              <a:ext uri="{FF2B5EF4-FFF2-40B4-BE49-F238E27FC236}">
                <a16:creationId xmlns:a16="http://schemas.microsoft.com/office/drawing/2014/main" id="{D242A8AD-2760-3241-B4B6-156E16622FA9}"/>
              </a:ext>
            </a:extLst>
          </p:cNvPr>
          <p:cNvSpPr>
            <a:spLocks noGrp="1"/>
          </p:cNvSpPr>
          <p:nvPr>
            <p:ph sz="half" idx="2"/>
          </p:nvPr>
        </p:nvSpPr>
        <p:spPr>
          <a:xfrm>
            <a:off x="6214953" y="1882168"/>
            <a:ext cx="5530960" cy="3880679"/>
          </a:xfrm>
        </p:spPr>
        <p:txBody>
          <a:bodyPr>
            <a:normAutofit fontScale="77500" lnSpcReduction="20000"/>
          </a:bodyPr>
          <a:lstStyle/>
          <a:p>
            <a:pPr marL="0" indent="0">
              <a:buNone/>
            </a:pPr>
            <a:r>
              <a:rPr lang="en-US" b="1" dirty="0"/>
              <a:t>Loose Format for Business Pitch</a:t>
            </a:r>
          </a:p>
          <a:p>
            <a:r>
              <a:rPr lang="en-US" dirty="0"/>
              <a:t>Start at the finish (Desired Outcome) </a:t>
            </a:r>
            <a:r>
              <a:rPr lang="en-US" i="1" dirty="0"/>
              <a:t>- I am recommending that we implement this business solution and here is why…</a:t>
            </a:r>
            <a:endParaRPr lang="en-US" dirty="0"/>
          </a:p>
          <a:p>
            <a:pPr lvl="1"/>
            <a:r>
              <a:rPr lang="en-US" dirty="0"/>
              <a:t>Current state (problem statement and situation analysis) vs. Future state (proposed recommendation)</a:t>
            </a:r>
          </a:p>
          <a:p>
            <a:r>
              <a:rPr lang="en-US" dirty="0"/>
              <a:t>List all options considered - </a:t>
            </a:r>
            <a:r>
              <a:rPr lang="en-US" i="1" dirty="0"/>
              <a:t>I looked at multiple ways to address this problem…</a:t>
            </a:r>
          </a:p>
          <a:p>
            <a:r>
              <a:rPr lang="en-US" dirty="0"/>
              <a:t>Briefly describe how you evaluated all options and criteria used - </a:t>
            </a:r>
            <a:r>
              <a:rPr lang="en-US" i="1" dirty="0"/>
              <a:t>Evaluated each option for customer impact, operational feasibility and cost (both long and short) bought me to my final recommendation</a:t>
            </a:r>
          </a:p>
          <a:p>
            <a:r>
              <a:rPr lang="en-US" dirty="0"/>
              <a:t>Final Recommendation – </a:t>
            </a:r>
            <a:r>
              <a:rPr lang="en-US" i="1" dirty="0"/>
              <a:t>The final recommendation is…</a:t>
            </a:r>
          </a:p>
          <a:p>
            <a:pPr lvl="1"/>
            <a:r>
              <a:rPr lang="en-US" dirty="0"/>
              <a:t>Brief description, Cost, Time to implement. Integration with operation, Customer benefit, Risks, Risk of not implementing</a:t>
            </a:r>
          </a:p>
          <a:p>
            <a:r>
              <a:rPr lang="en-US" dirty="0"/>
              <a:t>Ask - </a:t>
            </a:r>
            <a:r>
              <a:rPr lang="en-US" i="1" dirty="0"/>
              <a:t>With your approval to proceed I can begin specification design meetings with appropriate departments and staff to target full implementation by date…</a:t>
            </a:r>
          </a:p>
        </p:txBody>
      </p:sp>
      <p:grpSp>
        <p:nvGrpSpPr>
          <p:cNvPr id="6" name="Group 5">
            <a:extLst>
              <a:ext uri="{FF2B5EF4-FFF2-40B4-BE49-F238E27FC236}">
                <a16:creationId xmlns:a16="http://schemas.microsoft.com/office/drawing/2014/main" id="{052B8345-ED8C-2840-AE93-EEDD68DE3BFF}"/>
              </a:ext>
            </a:extLst>
          </p:cNvPr>
          <p:cNvGrpSpPr/>
          <p:nvPr/>
        </p:nvGrpSpPr>
        <p:grpSpPr>
          <a:xfrm>
            <a:off x="2101048" y="5990057"/>
            <a:ext cx="9509760" cy="333286"/>
            <a:chOff x="2101048" y="5990057"/>
            <a:chExt cx="9509760" cy="333286"/>
          </a:xfrm>
        </p:grpSpPr>
        <p:sp>
          <p:nvSpPr>
            <p:cNvPr id="7" name="Rectangle 6">
              <a:extLst>
                <a:ext uri="{FF2B5EF4-FFF2-40B4-BE49-F238E27FC236}">
                  <a16:creationId xmlns:a16="http://schemas.microsoft.com/office/drawing/2014/main" id="{02DEA0B2-4F07-3342-908E-511DAC107E94}"/>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8" name="Rectangle 7">
              <a:extLst>
                <a:ext uri="{FF2B5EF4-FFF2-40B4-BE49-F238E27FC236}">
                  <a16:creationId xmlns:a16="http://schemas.microsoft.com/office/drawing/2014/main" id="{E3A624D0-AF3A-A743-9AE3-10B164D67FE8}"/>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9" name="Rectangle 8">
              <a:extLst>
                <a:ext uri="{FF2B5EF4-FFF2-40B4-BE49-F238E27FC236}">
                  <a16:creationId xmlns:a16="http://schemas.microsoft.com/office/drawing/2014/main" id="{0EC25E96-6527-AC45-A8A9-21235FDEFDF1}"/>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10" name="Rectangle 9">
              <a:extLst>
                <a:ext uri="{FF2B5EF4-FFF2-40B4-BE49-F238E27FC236}">
                  <a16:creationId xmlns:a16="http://schemas.microsoft.com/office/drawing/2014/main" id="{C16C2F86-0DC9-FE44-AC32-895B450E1F85}"/>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11" name="Rectangle 10">
              <a:extLst>
                <a:ext uri="{FF2B5EF4-FFF2-40B4-BE49-F238E27FC236}">
                  <a16:creationId xmlns:a16="http://schemas.microsoft.com/office/drawing/2014/main" id="{E96FA901-FE66-4D45-8D1F-08F1306FE825}"/>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12" name="Rectangle 11">
              <a:extLst>
                <a:ext uri="{FF2B5EF4-FFF2-40B4-BE49-F238E27FC236}">
                  <a16:creationId xmlns:a16="http://schemas.microsoft.com/office/drawing/2014/main" id="{42D0F9C3-2480-9749-8CBE-DAAF7E214656}"/>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spTree>
    <p:extLst>
      <p:ext uri="{BB962C8B-B14F-4D97-AF65-F5344CB8AC3E}">
        <p14:creationId xmlns:p14="http://schemas.microsoft.com/office/powerpoint/2010/main" val="4106279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B563F-C05D-C74C-8094-F45A5FF7D175}"/>
              </a:ext>
            </a:extLst>
          </p:cNvPr>
          <p:cNvSpPr>
            <a:spLocks noGrp="1"/>
          </p:cNvSpPr>
          <p:nvPr>
            <p:ph type="title"/>
          </p:nvPr>
        </p:nvSpPr>
        <p:spPr/>
        <p:txBody>
          <a:bodyPr/>
          <a:lstStyle/>
          <a:p>
            <a:r>
              <a:rPr lang="en-US" dirty="0"/>
              <a:t>Business Pitch</a:t>
            </a:r>
          </a:p>
        </p:txBody>
      </p:sp>
      <p:sp>
        <p:nvSpPr>
          <p:cNvPr id="3" name="Content Placeholder 2">
            <a:extLst>
              <a:ext uri="{FF2B5EF4-FFF2-40B4-BE49-F238E27FC236}">
                <a16:creationId xmlns:a16="http://schemas.microsoft.com/office/drawing/2014/main" id="{ACF02C8B-849C-F441-A3C1-7B27DA4FCC05}"/>
              </a:ext>
            </a:extLst>
          </p:cNvPr>
          <p:cNvSpPr>
            <a:spLocks noGrp="1"/>
          </p:cNvSpPr>
          <p:nvPr>
            <p:ph idx="1"/>
          </p:nvPr>
        </p:nvSpPr>
        <p:spPr/>
        <p:txBody>
          <a:bodyPr/>
          <a:lstStyle/>
          <a:p>
            <a:pPr marL="0" indent="0">
              <a:buNone/>
            </a:pPr>
            <a:r>
              <a:rPr lang="en-US" b="1" dirty="0"/>
              <a:t>Managing the Presentation</a:t>
            </a:r>
          </a:p>
          <a:p>
            <a:r>
              <a:rPr lang="en-US" dirty="0"/>
              <a:t>Set-up room before the presentation if at all possible</a:t>
            </a:r>
          </a:p>
          <a:p>
            <a:r>
              <a:rPr lang="en-US" dirty="0"/>
              <a:t>Timing</a:t>
            </a:r>
          </a:p>
          <a:p>
            <a:pPr lvl="1"/>
            <a:r>
              <a:rPr lang="en-US" dirty="0"/>
              <a:t>Don’t run out of time </a:t>
            </a:r>
          </a:p>
          <a:p>
            <a:pPr lvl="1"/>
            <a:r>
              <a:rPr lang="en-US" dirty="0"/>
              <a:t>Save time for questions</a:t>
            </a:r>
          </a:p>
          <a:p>
            <a:r>
              <a:rPr lang="en-US" dirty="0"/>
              <a:t>Be intentional about the order of your content</a:t>
            </a:r>
          </a:p>
          <a:p>
            <a:pPr lvl="1"/>
            <a:r>
              <a:rPr lang="en-US" dirty="0"/>
              <a:t>Start at the finish</a:t>
            </a:r>
          </a:p>
          <a:p>
            <a:pPr lvl="1"/>
            <a:r>
              <a:rPr lang="en-US" dirty="0"/>
              <a:t>Have your one page Executive Summary available as a take away</a:t>
            </a:r>
          </a:p>
          <a:p>
            <a:r>
              <a:rPr lang="en-US" dirty="0"/>
              <a:t>Spread attention (eye contact) around the room</a:t>
            </a:r>
          </a:p>
        </p:txBody>
      </p:sp>
      <p:grpSp>
        <p:nvGrpSpPr>
          <p:cNvPr id="9" name="Group 8">
            <a:extLst>
              <a:ext uri="{FF2B5EF4-FFF2-40B4-BE49-F238E27FC236}">
                <a16:creationId xmlns:a16="http://schemas.microsoft.com/office/drawing/2014/main" id="{08769F76-6BF7-0F4C-A571-03A5CE5BBD07}"/>
              </a:ext>
            </a:extLst>
          </p:cNvPr>
          <p:cNvGrpSpPr/>
          <p:nvPr/>
        </p:nvGrpSpPr>
        <p:grpSpPr>
          <a:xfrm>
            <a:off x="2101048" y="5990057"/>
            <a:ext cx="9509760" cy="333286"/>
            <a:chOff x="2101048" y="5990057"/>
            <a:chExt cx="9509760" cy="333286"/>
          </a:xfrm>
        </p:grpSpPr>
        <p:sp>
          <p:nvSpPr>
            <p:cNvPr id="10" name="Rectangle 9">
              <a:extLst>
                <a:ext uri="{FF2B5EF4-FFF2-40B4-BE49-F238E27FC236}">
                  <a16:creationId xmlns:a16="http://schemas.microsoft.com/office/drawing/2014/main" id="{537577F3-8A8B-3649-BECD-5A520C7EDBA5}"/>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11" name="Rectangle 10">
              <a:extLst>
                <a:ext uri="{FF2B5EF4-FFF2-40B4-BE49-F238E27FC236}">
                  <a16:creationId xmlns:a16="http://schemas.microsoft.com/office/drawing/2014/main" id="{37B30E1F-E255-504B-BE71-A4FAD55B6CC7}"/>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12" name="Rectangle 11">
              <a:extLst>
                <a:ext uri="{FF2B5EF4-FFF2-40B4-BE49-F238E27FC236}">
                  <a16:creationId xmlns:a16="http://schemas.microsoft.com/office/drawing/2014/main" id="{9E78B14D-8555-5240-9C08-A90DF004CFE5}"/>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13" name="Rectangle 12">
              <a:extLst>
                <a:ext uri="{FF2B5EF4-FFF2-40B4-BE49-F238E27FC236}">
                  <a16:creationId xmlns:a16="http://schemas.microsoft.com/office/drawing/2014/main" id="{1FCDE081-D17C-1B47-9773-FA8453365827}"/>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14" name="Rectangle 13">
              <a:extLst>
                <a:ext uri="{FF2B5EF4-FFF2-40B4-BE49-F238E27FC236}">
                  <a16:creationId xmlns:a16="http://schemas.microsoft.com/office/drawing/2014/main" id="{0F5D93D3-7139-6F4A-ACB0-D78B0275088E}"/>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15" name="Rectangle 14">
              <a:extLst>
                <a:ext uri="{FF2B5EF4-FFF2-40B4-BE49-F238E27FC236}">
                  <a16:creationId xmlns:a16="http://schemas.microsoft.com/office/drawing/2014/main" id="{853AB768-26ED-234B-9D69-97DC07DEF5AF}"/>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spTree>
    <p:extLst>
      <p:ext uri="{BB962C8B-B14F-4D97-AF65-F5344CB8AC3E}">
        <p14:creationId xmlns:p14="http://schemas.microsoft.com/office/powerpoint/2010/main" val="1092098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D80EF-AB04-8D41-ABB4-DC81B71870E7}"/>
              </a:ext>
            </a:extLst>
          </p:cNvPr>
          <p:cNvSpPr>
            <a:spLocks noGrp="1"/>
          </p:cNvSpPr>
          <p:nvPr>
            <p:ph type="title"/>
          </p:nvPr>
        </p:nvSpPr>
        <p:spPr/>
        <p:txBody>
          <a:bodyPr/>
          <a:lstStyle/>
          <a:p>
            <a:r>
              <a:rPr lang="en-US"/>
              <a:t>Presentation Skills Overview</a:t>
            </a:r>
            <a:endParaRPr lang="en-US" dirty="0"/>
          </a:p>
        </p:txBody>
      </p:sp>
      <p:sp>
        <p:nvSpPr>
          <p:cNvPr id="3" name="Content Placeholder 2">
            <a:extLst>
              <a:ext uri="{FF2B5EF4-FFF2-40B4-BE49-F238E27FC236}">
                <a16:creationId xmlns:a16="http://schemas.microsoft.com/office/drawing/2014/main" id="{CCEB90F6-C66B-844D-8D3B-BEB1ACD40670}"/>
              </a:ext>
            </a:extLst>
          </p:cNvPr>
          <p:cNvSpPr>
            <a:spLocks noGrp="1"/>
          </p:cNvSpPr>
          <p:nvPr>
            <p:ph idx="1"/>
          </p:nvPr>
        </p:nvSpPr>
        <p:spPr>
          <a:xfrm>
            <a:off x="581194" y="1923826"/>
            <a:ext cx="7024563" cy="3678303"/>
          </a:xfrm>
        </p:spPr>
        <p:txBody>
          <a:bodyPr/>
          <a:lstStyle/>
          <a:p>
            <a:r>
              <a:rPr lang="en-US" dirty="0"/>
              <a:t>Throughout your career you will be called upon to make presentations to staff, managers, executives, and constituents</a:t>
            </a:r>
          </a:p>
          <a:p>
            <a:pPr lvl="1"/>
            <a:r>
              <a:rPr lang="en-US" dirty="0"/>
              <a:t>With/without visuals or handouts</a:t>
            </a:r>
          </a:p>
          <a:p>
            <a:pPr lvl="1"/>
            <a:r>
              <a:rPr lang="en-US" dirty="0"/>
              <a:t>1 person/larger group</a:t>
            </a:r>
          </a:p>
          <a:p>
            <a:pPr lvl="1"/>
            <a:r>
              <a:rPr lang="en-US" dirty="0"/>
              <a:t>With advance notice/on the fly</a:t>
            </a:r>
          </a:p>
          <a:p>
            <a:pPr lvl="1"/>
            <a:r>
              <a:rPr lang="en-US" dirty="0"/>
              <a:t> to peers/to executives</a:t>
            </a:r>
          </a:p>
          <a:p>
            <a:r>
              <a:rPr lang="en-US" dirty="0"/>
              <a:t>How do you ensure a consistent, effective message no matter the circumstances</a:t>
            </a:r>
          </a:p>
        </p:txBody>
      </p:sp>
      <p:pic>
        <p:nvPicPr>
          <p:cNvPr id="5" name="Picture 4">
            <a:extLst>
              <a:ext uri="{FF2B5EF4-FFF2-40B4-BE49-F238E27FC236}">
                <a16:creationId xmlns:a16="http://schemas.microsoft.com/office/drawing/2014/main" id="{FD65D0E1-C4AC-CD44-BF41-58C64C9F0BD4}"/>
              </a:ext>
            </a:extLst>
          </p:cNvPr>
          <p:cNvPicPr>
            <a:picLocks noChangeAspect="1"/>
          </p:cNvPicPr>
          <p:nvPr/>
        </p:nvPicPr>
        <p:blipFill>
          <a:blip r:embed="rId2"/>
          <a:stretch>
            <a:fillRect/>
          </a:stretch>
        </p:blipFill>
        <p:spPr>
          <a:xfrm>
            <a:off x="7678888" y="1884882"/>
            <a:ext cx="3931920" cy="3931920"/>
          </a:xfrm>
          <a:prstGeom prst="rect">
            <a:avLst/>
          </a:prstGeom>
        </p:spPr>
      </p:pic>
      <p:grpSp>
        <p:nvGrpSpPr>
          <p:cNvPr id="14" name="Group 13">
            <a:extLst>
              <a:ext uri="{FF2B5EF4-FFF2-40B4-BE49-F238E27FC236}">
                <a16:creationId xmlns:a16="http://schemas.microsoft.com/office/drawing/2014/main" id="{226D05E9-E2AD-9E49-946E-4392E738F5CF}"/>
              </a:ext>
            </a:extLst>
          </p:cNvPr>
          <p:cNvGrpSpPr/>
          <p:nvPr/>
        </p:nvGrpSpPr>
        <p:grpSpPr>
          <a:xfrm>
            <a:off x="2101048" y="5990057"/>
            <a:ext cx="9509760" cy="333286"/>
            <a:chOff x="2101048" y="5990057"/>
            <a:chExt cx="9509760" cy="333286"/>
          </a:xfrm>
        </p:grpSpPr>
        <p:sp>
          <p:nvSpPr>
            <p:cNvPr id="15" name="Rectangle 14">
              <a:extLst>
                <a:ext uri="{FF2B5EF4-FFF2-40B4-BE49-F238E27FC236}">
                  <a16:creationId xmlns:a16="http://schemas.microsoft.com/office/drawing/2014/main" id="{2F5CB4E5-1CEE-634B-8B21-4650E6FF3FB6}"/>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16" name="Rectangle 15">
              <a:extLst>
                <a:ext uri="{FF2B5EF4-FFF2-40B4-BE49-F238E27FC236}">
                  <a16:creationId xmlns:a16="http://schemas.microsoft.com/office/drawing/2014/main" id="{87FC6025-E959-5845-A722-C564407496E7}"/>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17" name="Rectangle 16">
              <a:extLst>
                <a:ext uri="{FF2B5EF4-FFF2-40B4-BE49-F238E27FC236}">
                  <a16:creationId xmlns:a16="http://schemas.microsoft.com/office/drawing/2014/main" id="{A442F645-ED2A-2A44-A4D5-7A35114E6E19}"/>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18" name="Rectangle 17">
              <a:extLst>
                <a:ext uri="{FF2B5EF4-FFF2-40B4-BE49-F238E27FC236}">
                  <a16:creationId xmlns:a16="http://schemas.microsoft.com/office/drawing/2014/main" id="{E483190C-11B3-6648-95FE-AC0782B1D64D}"/>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19" name="Rectangle 18">
              <a:extLst>
                <a:ext uri="{FF2B5EF4-FFF2-40B4-BE49-F238E27FC236}">
                  <a16:creationId xmlns:a16="http://schemas.microsoft.com/office/drawing/2014/main" id="{326FB7D8-9E1B-5741-8661-4B2A9D1E34E1}"/>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20" name="Rectangle 19">
              <a:extLst>
                <a:ext uri="{FF2B5EF4-FFF2-40B4-BE49-F238E27FC236}">
                  <a16:creationId xmlns:a16="http://schemas.microsoft.com/office/drawing/2014/main" id="{ED827CD0-E037-7949-B2BC-D25F5D50EEA7}"/>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spTree>
    <p:extLst>
      <p:ext uri="{BB962C8B-B14F-4D97-AF65-F5344CB8AC3E}">
        <p14:creationId xmlns:p14="http://schemas.microsoft.com/office/powerpoint/2010/main" val="3335222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9A517-9159-C34E-8C12-F8B391C062F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E6BFBA8-9735-BD4B-92E0-4589040BA5C8}"/>
              </a:ext>
            </a:extLst>
          </p:cNvPr>
          <p:cNvPicPr>
            <a:picLocks noGrp="1" noChangeAspect="1"/>
          </p:cNvPicPr>
          <p:nvPr>
            <p:ph idx="1"/>
          </p:nvPr>
        </p:nvPicPr>
        <p:blipFill>
          <a:blip r:embed="rId2"/>
          <a:stretch>
            <a:fillRect/>
          </a:stretch>
        </p:blipFill>
        <p:spPr>
          <a:xfrm>
            <a:off x="581025" y="2304574"/>
            <a:ext cx="11029950" cy="3431540"/>
          </a:xfrm>
        </p:spPr>
      </p:pic>
      <p:grpSp>
        <p:nvGrpSpPr>
          <p:cNvPr id="11" name="Group 10">
            <a:extLst>
              <a:ext uri="{FF2B5EF4-FFF2-40B4-BE49-F238E27FC236}">
                <a16:creationId xmlns:a16="http://schemas.microsoft.com/office/drawing/2014/main" id="{22D33BB8-A6E9-0B4C-8EEB-AD5659F757BA}"/>
              </a:ext>
            </a:extLst>
          </p:cNvPr>
          <p:cNvGrpSpPr/>
          <p:nvPr/>
        </p:nvGrpSpPr>
        <p:grpSpPr>
          <a:xfrm>
            <a:off x="2101048" y="5990057"/>
            <a:ext cx="9509760" cy="333286"/>
            <a:chOff x="2101048" y="5990057"/>
            <a:chExt cx="9509760" cy="333286"/>
          </a:xfrm>
        </p:grpSpPr>
        <p:sp>
          <p:nvSpPr>
            <p:cNvPr id="12" name="Rectangle 11">
              <a:extLst>
                <a:ext uri="{FF2B5EF4-FFF2-40B4-BE49-F238E27FC236}">
                  <a16:creationId xmlns:a16="http://schemas.microsoft.com/office/drawing/2014/main" id="{8B532B1F-91F3-8B42-BB47-7CAF8A6DAA79}"/>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13" name="Rectangle 12">
              <a:extLst>
                <a:ext uri="{FF2B5EF4-FFF2-40B4-BE49-F238E27FC236}">
                  <a16:creationId xmlns:a16="http://schemas.microsoft.com/office/drawing/2014/main" id="{EC50CF77-503F-9541-BC3E-34A850EA89C1}"/>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14" name="Rectangle 13">
              <a:extLst>
                <a:ext uri="{FF2B5EF4-FFF2-40B4-BE49-F238E27FC236}">
                  <a16:creationId xmlns:a16="http://schemas.microsoft.com/office/drawing/2014/main" id="{3B7EEA62-174C-6B49-9B7E-B2DB748F659D}"/>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15" name="Rectangle 14">
              <a:extLst>
                <a:ext uri="{FF2B5EF4-FFF2-40B4-BE49-F238E27FC236}">
                  <a16:creationId xmlns:a16="http://schemas.microsoft.com/office/drawing/2014/main" id="{2A0CBA41-3756-1443-B063-66D0BE897201}"/>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16" name="Rectangle 15">
              <a:extLst>
                <a:ext uri="{FF2B5EF4-FFF2-40B4-BE49-F238E27FC236}">
                  <a16:creationId xmlns:a16="http://schemas.microsoft.com/office/drawing/2014/main" id="{795EE3B3-3FD5-3647-AE88-E060D01F429F}"/>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17" name="Rectangle 16">
              <a:extLst>
                <a:ext uri="{FF2B5EF4-FFF2-40B4-BE49-F238E27FC236}">
                  <a16:creationId xmlns:a16="http://schemas.microsoft.com/office/drawing/2014/main" id="{BE13EC61-D2BA-BA4E-BA4C-060B6F64D5D9}"/>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spTree>
    <p:extLst>
      <p:ext uri="{BB962C8B-B14F-4D97-AF65-F5344CB8AC3E}">
        <p14:creationId xmlns:p14="http://schemas.microsoft.com/office/powerpoint/2010/main" val="2073735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D4B9F-E769-A24B-9EB5-E15EBE2C4117}"/>
              </a:ext>
            </a:extLst>
          </p:cNvPr>
          <p:cNvSpPr>
            <a:spLocks noGrp="1"/>
          </p:cNvSpPr>
          <p:nvPr>
            <p:ph type="title"/>
          </p:nvPr>
        </p:nvSpPr>
        <p:spPr/>
        <p:txBody>
          <a:bodyPr/>
          <a:lstStyle/>
          <a:p>
            <a:r>
              <a:rPr lang="en-US" dirty="0"/>
              <a:t>Summary</a:t>
            </a:r>
            <a:br>
              <a:rPr lang="en-US" dirty="0"/>
            </a:br>
            <a:r>
              <a:rPr lang="en-US" dirty="0"/>
              <a:t>Outcomes</a:t>
            </a:r>
          </a:p>
        </p:txBody>
      </p:sp>
      <p:sp>
        <p:nvSpPr>
          <p:cNvPr id="3" name="Content Placeholder 2">
            <a:extLst>
              <a:ext uri="{FF2B5EF4-FFF2-40B4-BE49-F238E27FC236}">
                <a16:creationId xmlns:a16="http://schemas.microsoft.com/office/drawing/2014/main" id="{FD5C7801-DFF0-2842-A762-6C3C4F7DBE51}"/>
              </a:ext>
            </a:extLst>
          </p:cNvPr>
          <p:cNvSpPr>
            <a:spLocks noGrp="1"/>
          </p:cNvSpPr>
          <p:nvPr>
            <p:ph sz="half" idx="1"/>
          </p:nvPr>
        </p:nvSpPr>
        <p:spPr/>
        <p:txBody>
          <a:bodyPr/>
          <a:lstStyle/>
          <a:p>
            <a:r>
              <a:rPr lang="en-US" dirty="0"/>
              <a:t>At the end of our session today, participants will plan at least one improvement to an existing presentation</a:t>
            </a:r>
          </a:p>
          <a:p>
            <a:r>
              <a:rPr lang="en-US" dirty="0"/>
              <a:t>During </a:t>
            </a:r>
            <a:r>
              <a:rPr lang="en-US" dirty="0" err="1"/>
              <a:t>EnoMAX</a:t>
            </a:r>
            <a:r>
              <a:rPr lang="en-US" dirty="0"/>
              <a:t> week 4, participants will deliver an effective simulated Business Pitch</a:t>
            </a:r>
          </a:p>
        </p:txBody>
      </p:sp>
      <p:sp>
        <p:nvSpPr>
          <p:cNvPr id="4" name="Content Placeholder 3">
            <a:extLst>
              <a:ext uri="{FF2B5EF4-FFF2-40B4-BE49-F238E27FC236}">
                <a16:creationId xmlns:a16="http://schemas.microsoft.com/office/drawing/2014/main" id="{AE4312B4-3A66-C847-8865-C09065A462E3}"/>
              </a:ext>
            </a:extLst>
          </p:cNvPr>
          <p:cNvSpPr>
            <a:spLocks noGrp="1"/>
          </p:cNvSpPr>
          <p:nvPr>
            <p:ph sz="half" idx="2"/>
          </p:nvPr>
        </p:nvSpPr>
        <p:spPr/>
        <p:txBody>
          <a:bodyPr/>
          <a:lstStyle/>
          <a:p>
            <a:pPr marL="0" indent="0" algn="ctr">
              <a:buNone/>
            </a:pPr>
            <a:r>
              <a:rPr lang="en-US" sz="3200" b="1" dirty="0"/>
              <a:t>Anyone have a new tool in their Presentation Tool Kit?</a:t>
            </a:r>
          </a:p>
          <a:p>
            <a:pPr marL="0" indent="0">
              <a:buNone/>
            </a:pPr>
            <a:endParaRPr lang="en-US" dirty="0"/>
          </a:p>
        </p:txBody>
      </p:sp>
      <p:grpSp>
        <p:nvGrpSpPr>
          <p:cNvPr id="10" name="Group 9">
            <a:extLst>
              <a:ext uri="{FF2B5EF4-FFF2-40B4-BE49-F238E27FC236}">
                <a16:creationId xmlns:a16="http://schemas.microsoft.com/office/drawing/2014/main" id="{CBB1BC9D-F6D1-0740-81D3-5623C76ABF7C}"/>
              </a:ext>
            </a:extLst>
          </p:cNvPr>
          <p:cNvGrpSpPr/>
          <p:nvPr/>
        </p:nvGrpSpPr>
        <p:grpSpPr>
          <a:xfrm>
            <a:off x="2101048" y="5990057"/>
            <a:ext cx="9509760" cy="333286"/>
            <a:chOff x="2101048" y="5990057"/>
            <a:chExt cx="9509760" cy="333286"/>
          </a:xfrm>
        </p:grpSpPr>
        <p:sp>
          <p:nvSpPr>
            <p:cNvPr id="11" name="Rectangle 10">
              <a:extLst>
                <a:ext uri="{FF2B5EF4-FFF2-40B4-BE49-F238E27FC236}">
                  <a16:creationId xmlns:a16="http://schemas.microsoft.com/office/drawing/2014/main" id="{FF94C44E-85E5-D447-8E53-5AA4AAD7BB71}"/>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12" name="Rectangle 11">
              <a:extLst>
                <a:ext uri="{FF2B5EF4-FFF2-40B4-BE49-F238E27FC236}">
                  <a16:creationId xmlns:a16="http://schemas.microsoft.com/office/drawing/2014/main" id="{080CBCCB-FD91-A04B-A3A8-0ED866A1F6D7}"/>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13" name="Rectangle 12">
              <a:extLst>
                <a:ext uri="{FF2B5EF4-FFF2-40B4-BE49-F238E27FC236}">
                  <a16:creationId xmlns:a16="http://schemas.microsoft.com/office/drawing/2014/main" id="{22F79802-0EB6-5843-A5D1-B20F47209C39}"/>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14" name="Rectangle 13">
              <a:extLst>
                <a:ext uri="{FF2B5EF4-FFF2-40B4-BE49-F238E27FC236}">
                  <a16:creationId xmlns:a16="http://schemas.microsoft.com/office/drawing/2014/main" id="{E7A5E0EB-C288-C94B-809C-6248253D89D4}"/>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15" name="Rectangle 14">
              <a:extLst>
                <a:ext uri="{FF2B5EF4-FFF2-40B4-BE49-F238E27FC236}">
                  <a16:creationId xmlns:a16="http://schemas.microsoft.com/office/drawing/2014/main" id="{3DBF0BBC-3ED6-B341-989A-3422F7E8A4FA}"/>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16" name="Rectangle 15">
              <a:extLst>
                <a:ext uri="{FF2B5EF4-FFF2-40B4-BE49-F238E27FC236}">
                  <a16:creationId xmlns:a16="http://schemas.microsoft.com/office/drawing/2014/main" id="{243F71C4-5D47-5E42-A823-50B692F49BD2}"/>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spTree>
    <p:extLst>
      <p:ext uri="{BB962C8B-B14F-4D97-AF65-F5344CB8AC3E}">
        <p14:creationId xmlns:p14="http://schemas.microsoft.com/office/powerpoint/2010/main" val="1192733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2323D-36CE-1046-A642-829D4F4ED12A}"/>
              </a:ext>
            </a:extLst>
          </p:cNvPr>
          <p:cNvSpPr>
            <a:spLocks noGrp="1"/>
          </p:cNvSpPr>
          <p:nvPr>
            <p:ph type="title"/>
          </p:nvPr>
        </p:nvSpPr>
        <p:spPr/>
        <p:txBody>
          <a:bodyPr/>
          <a:lstStyle/>
          <a:p>
            <a:r>
              <a:rPr lang="en-US" dirty="0"/>
              <a:t>The Finish</a:t>
            </a:r>
          </a:p>
        </p:txBody>
      </p:sp>
      <p:pic>
        <p:nvPicPr>
          <p:cNvPr id="4" name="Content Placeholder 3">
            <a:extLst>
              <a:ext uri="{FF2B5EF4-FFF2-40B4-BE49-F238E27FC236}">
                <a16:creationId xmlns:a16="http://schemas.microsoft.com/office/drawing/2014/main" id="{10C579AE-EE0C-964A-B71F-5D7CD2E6EC0B}"/>
              </a:ext>
            </a:extLst>
          </p:cNvPr>
          <p:cNvPicPr>
            <a:picLocks noGrp="1" noChangeAspect="1"/>
          </p:cNvPicPr>
          <p:nvPr>
            <p:ph idx="1"/>
          </p:nvPr>
        </p:nvPicPr>
        <p:blipFill>
          <a:blip r:embed="rId2"/>
          <a:stretch>
            <a:fillRect/>
          </a:stretch>
        </p:blipFill>
        <p:spPr>
          <a:xfrm>
            <a:off x="2644635" y="2181225"/>
            <a:ext cx="6902730" cy="3678238"/>
          </a:xfrm>
          <a:prstGeom prst="rect">
            <a:avLst/>
          </a:prstGeom>
        </p:spPr>
      </p:pic>
      <p:grpSp>
        <p:nvGrpSpPr>
          <p:cNvPr id="10" name="Group 9">
            <a:extLst>
              <a:ext uri="{FF2B5EF4-FFF2-40B4-BE49-F238E27FC236}">
                <a16:creationId xmlns:a16="http://schemas.microsoft.com/office/drawing/2014/main" id="{2A52747A-F812-4245-9CEA-3EA4EDBEB994}"/>
              </a:ext>
            </a:extLst>
          </p:cNvPr>
          <p:cNvGrpSpPr/>
          <p:nvPr/>
        </p:nvGrpSpPr>
        <p:grpSpPr>
          <a:xfrm>
            <a:off x="2101048" y="5990057"/>
            <a:ext cx="9509760" cy="333286"/>
            <a:chOff x="2101048" y="5990057"/>
            <a:chExt cx="9509760" cy="333286"/>
          </a:xfrm>
        </p:grpSpPr>
        <p:sp>
          <p:nvSpPr>
            <p:cNvPr id="11" name="Rectangle 10">
              <a:extLst>
                <a:ext uri="{FF2B5EF4-FFF2-40B4-BE49-F238E27FC236}">
                  <a16:creationId xmlns:a16="http://schemas.microsoft.com/office/drawing/2014/main" id="{A8FD6A92-7480-744A-A933-6F1A654C2F65}"/>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12" name="Rectangle 11">
              <a:extLst>
                <a:ext uri="{FF2B5EF4-FFF2-40B4-BE49-F238E27FC236}">
                  <a16:creationId xmlns:a16="http://schemas.microsoft.com/office/drawing/2014/main" id="{64054373-5037-0C4A-8F8C-B38B505CA5BA}"/>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13" name="Rectangle 12">
              <a:extLst>
                <a:ext uri="{FF2B5EF4-FFF2-40B4-BE49-F238E27FC236}">
                  <a16:creationId xmlns:a16="http://schemas.microsoft.com/office/drawing/2014/main" id="{6BCCF2F6-AC36-2F4F-93E0-48D3ACB51A61}"/>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14" name="Rectangle 13">
              <a:extLst>
                <a:ext uri="{FF2B5EF4-FFF2-40B4-BE49-F238E27FC236}">
                  <a16:creationId xmlns:a16="http://schemas.microsoft.com/office/drawing/2014/main" id="{6F0513D4-D802-3B4E-A5CF-86B77DF64110}"/>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15" name="Rectangle 14">
              <a:extLst>
                <a:ext uri="{FF2B5EF4-FFF2-40B4-BE49-F238E27FC236}">
                  <a16:creationId xmlns:a16="http://schemas.microsoft.com/office/drawing/2014/main" id="{EB5FFF4D-E1AB-CB4F-A6EE-9C1DDE753038}"/>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16" name="Rectangle 15">
              <a:extLst>
                <a:ext uri="{FF2B5EF4-FFF2-40B4-BE49-F238E27FC236}">
                  <a16:creationId xmlns:a16="http://schemas.microsoft.com/office/drawing/2014/main" id="{2AAD0912-428B-3C44-B826-36F556226BDB}"/>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sp>
        <p:nvSpPr>
          <p:cNvPr id="3" name="TextBox 2">
            <a:extLst>
              <a:ext uri="{FF2B5EF4-FFF2-40B4-BE49-F238E27FC236}">
                <a16:creationId xmlns:a16="http://schemas.microsoft.com/office/drawing/2014/main" id="{5D9DBF68-B43B-034E-A241-F868E6D6B935}"/>
              </a:ext>
            </a:extLst>
          </p:cNvPr>
          <p:cNvSpPr txBox="1"/>
          <p:nvPr/>
        </p:nvSpPr>
        <p:spPr>
          <a:xfrm>
            <a:off x="413468" y="2181225"/>
            <a:ext cx="1995778" cy="1754326"/>
          </a:xfrm>
          <a:prstGeom prst="rect">
            <a:avLst/>
          </a:prstGeom>
          <a:noFill/>
        </p:spPr>
        <p:txBody>
          <a:bodyPr wrap="square" rtlCol="0">
            <a:spAutoFit/>
          </a:bodyPr>
          <a:lstStyle/>
          <a:p>
            <a:r>
              <a:rPr lang="en-US" dirty="0"/>
              <a:t>Maybe not a Desired Outcome, but still an effective finish to the race, she won.</a:t>
            </a:r>
          </a:p>
        </p:txBody>
      </p:sp>
    </p:spTree>
    <p:extLst>
      <p:ext uri="{BB962C8B-B14F-4D97-AF65-F5344CB8AC3E}">
        <p14:creationId xmlns:p14="http://schemas.microsoft.com/office/powerpoint/2010/main" val="1843427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05412-732D-8B47-BABF-0777462CC65A}"/>
              </a:ext>
            </a:extLst>
          </p:cNvPr>
          <p:cNvSpPr>
            <a:spLocks noGrp="1"/>
          </p:cNvSpPr>
          <p:nvPr>
            <p:ph type="title"/>
          </p:nvPr>
        </p:nvSpPr>
        <p:spPr/>
        <p:txBody>
          <a:bodyPr/>
          <a:lstStyle/>
          <a:p>
            <a:r>
              <a:rPr lang="en-US" dirty="0"/>
              <a:t>MIC DROP</a:t>
            </a:r>
          </a:p>
        </p:txBody>
      </p:sp>
      <p:sp>
        <p:nvSpPr>
          <p:cNvPr id="3" name="Content Placeholder 2">
            <a:extLst>
              <a:ext uri="{FF2B5EF4-FFF2-40B4-BE49-F238E27FC236}">
                <a16:creationId xmlns:a16="http://schemas.microsoft.com/office/drawing/2014/main" id="{97FE81FB-26AB-214C-813A-A63444B32C70}"/>
              </a:ext>
            </a:extLst>
          </p:cNvPr>
          <p:cNvSpPr>
            <a:spLocks noGrp="1"/>
          </p:cNvSpPr>
          <p:nvPr>
            <p:ph idx="1"/>
          </p:nvPr>
        </p:nvSpPr>
        <p:spPr>
          <a:xfrm>
            <a:off x="5021178" y="4400653"/>
            <a:ext cx="6589630" cy="1929549"/>
          </a:xfrm>
          <a:solidFill>
            <a:schemeClr val="tx1"/>
          </a:solidFill>
        </p:spPr>
        <p:txBody>
          <a:bodyPr/>
          <a:lstStyle/>
          <a:p>
            <a:pPr marL="0" indent="0" algn="ctr">
              <a:buNone/>
            </a:pPr>
            <a:r>
              <a:rPr lang="en-US" sz="8800" b="1" dirty="0">
                <a:solidFill>
                  <a:schemeClr val="bg1">
                    <a:lumMod val="75000"/>
                  </a:schemeClr>
                </a:solidFill>
                <a:latin typeface="Candara" panose="020E0502030303020204" pitchFamily="34" charset="0"/>
              </a:rPr>
              <a:t>Thank You</a:t>
            </a:r>
          </a:p>
        </p:txBody>
      </p:sp>
      <p:pic>
        <p:nvPicPr>
          <p:cNvPr id="4" name="Picture 3">
            <a:extLst>
              <a:ext uri="{FF2B5EF4-FFF2-40B4-BE49-F238E27FC236}">
                <a16:creationId xmlns:a16="http://schemas.microsoft.com/office/drawing/2014/main" id="{D6A0A199-AD0B-2A43-A3F8-20BEB01FDACE}"/>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9182" t="12968"/>
          <a:stretch/>
        </p:blipFill>
        <p:spPr>
          <a:xfrm>
            <a:off x="-117576" y="1719225"/>
            <a:ext cx="4846320" cy="4608419"/>
          </a:xfrm>
          <a:prstGeom prst="rect">
            <a:avLst/>
          </a:prstGeom>
        </p:spPr>
      </p:pic>
    </p:spTree>
    <p:extLst>
      <p:ext uri="{BB962C8B-B14F-4D97-AF65-F5344CB8AC3E}">
        <p14:creationId xmlns:p14="http://schemas.microsoft.com/office/powerpoint/2010/main" val="47785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BF9A-5904-2D47-8953-824200D897FE}"/>
              </a:ext>
            </a:extLst>
          </p:cNvPr>
          <p:cNvSpPr>
            <a:spLocks noGrp="1"/>
          </p:cNvSpPr>
          <p:nvPr>
            <p:ph type="title"/>
          </p:nvPr>
        </p:nvSpPr>
        <p:spPr/>
        <p:txBody>
          <a:bodyPr/>
          <a:lstStyle/>
          <a:p>
            <a:r>
              <a:rPr lang="en-US" dirty="0"/>
              <a:t>Talking Points</a:t>
            </a:r>
          </a:p>
        </p:txBody>
      </p:sp>
      <p:sp>
        <p:nvSpPr>
          <p:cNvPr id="3" name="Content Placeholder 2">
            <a:extLst>
              <a:ext uri="{FF2B5EF4-FFF2-40B4-BE49-F238E27FC236}">
                <a16:creationId xmlns:a16="http://schemas.microsoft.com/office/drawing/2014/main" id="{1525C5BA-2750-1645-B94F-0279B99D213C}"/>
              </a:ext>
            </a:extLst>
          </p:cNvPr>
          <p:cNvSpPr>
            <a:spLocks noGrp="1"/>
          </p:cNvSpPr>
          <p:nvPr>
            <p:ph idx="1"/>
          </p:nvPr>
        </p:nvSpPr>
        <p:spPr>
          <a:xfrm>
            <a:off x="581194" y="1923826"/>
            <a:ext cx="11029615" cy="3678303"/>
          </a:xfrm>
        </p:spPr>
        <p:txBody>
          <a:bodyPr/>
          <a:lstStyle/>
          <a:p>
            <a:pPr marL="0" indent="0">
              <a:buNone/>
            </a:pPr>
            <a:r>
              <a:rPr lang="en-US" dirty="0"/>
              <a:t>Today’s Session will cover;</a:t>
            </a:r>
          </a:p>
          <a:p>
            <a:pPr marL="342900" indent="-342900">
              <a:buFont typeface="+mj-lt"/>
              <a:buAutoNum type="arabicPeriod"/>
            </a:pPr>
            <a:r>
              <a:rPr lang="en-US" b="1" dirty="0">
                <a:solidFill>
                  <a:schemeClr val="accent3"/>
                </a:solidFill>
              </a:rPr>
              <a:t>Outcomes</a:t>
            </a:r>
            <a:r>
              <a:rPr lang="en-US" dirty="0"/>
              <a:t> - What s your desired outcome(s), what do you want to accomplish with this presentation</a:t>
            </a:r>
          </a:p>
          <a:p>
            <a:pPr marL="342900" indent="-342900">
              <a:buFont typeface="+mj-lt"/>
              <a:buAutoNum type="arabicPeriod"/>
            </a:pPr>
            <a:r>
              <a:rPr lang="en-US" b="1" dirty="0">
                <a:solidFill>
                  <a:schemeClr val="accent3">
                    <a:lumMod val="90000"/>
                  </a:schemeClr>
                </a:solidFill>
              </a:rPr>
              <a:t>Audience</a:t>
            </a:r>
            <a:r>
              <a:rPr lang="en-US" dirty="0"/>
              <a:t> – Understand your Audience, preferred styles for receiving information</a:t>
            </a:r>
          </a:p>
          <a:p>
            <a:pPr marL="342900" indent="-342900">
              <a:buFont typeface="+mj-lt"/>
              <a:buAutoNum type="arabicPeriod"/>
            </a:pPr>
            <a:r>
              <a:rPr lang="en-US" b="1" dirty="0">
                <a:solidFill>
                  <a:schemeClr val="accent3">
                    <a:lumMod val="75000"/>
                  </a:schemeClr>
                </a:solidFill>
              </a:rPr>
              <a:t>Content </a:t>
            </a:r>
            <a:r>
              <a:rPr lang="en-US" dirty="0"/>
              <a:t>– selecting and organizing your content to make your case</a:t>
            </a:r>
          </a:p>
          <a:p>
            <a:pPr marL="342900" indent="-342900">
              <a:buFont typeface="+mj-lt"/>
              <a:buAutoNum type="arabicPeriod"/>
            </a:pPr>
            <a:r>
              <a:rPr lang="en-US" b="1" dirty="0">
                <a:solidFill>
                  <a:schemeClr val="accent3">
                    <a:lumMod val="50000"/>
                  </a:schemeClr>
                </a:solidFill>
              </a:rPr>
              <a:t>Delivery</a:t>
            </a:r>
            <a:r>
              <a:rPr lang="en-US" dirty="0"/>
              <a:t> - delivering the message so that the audience received and understands</a:t>
            </a:r>
          </a:p>
          <a:p>
            <a:pPr marL="342900" indent="-342900">
              <a:buFont typeface="+mj-lt"/>
              <a:buAutoNum type="arabicPeriod"/>
            </a:pPr>
            <a:r>
              <a:rPr lang="en-US" b="1" dirty="0">
                <a:solidFill>
                  <a:schemeClr val="accent3">
                    <a:lumMod val="25000"/>
                  </a:schemeClr>
                </a:solidFill>
              </a:rPr>
              <a:t>Practice</a:t>
            </a:r>
            <a:r>
              <a:rPr lang="en-US" b="1" dirty="0"/>
              <a:t> </a:t>
            </a:r>
            <a:r>
              <a:rPr lang="en-US" dirty="0"/>
              <a:t>– practicing, rehearsing the presentation so there are no surprises</a:t>
            </a:r>
          </a:p>
          <a:p>
            <a:endParaRPr lang="en-US" dirty="0"/>
          </a:p>
          <a:p>
            <a:r>
              <a:rPr lang="en-US" dirty="0"/>
              <a:t>Business Pitch</a:t>
            </a:r>
          </a:p>
        </p:txBody>
      </p:sp>
      <p:grpSp>
        <p:nvGrpSpPr>
          <p:cNvPr id="17" name="Group 16">
            <a:extLst>
              <a:ext uri="{FF2B5EF4-FFF2-40B4-BE49-F238E27FC236}">
                <a16:creationId xmlns:a16="http://schemas.microsoft.com/office/drawing/2014/main" id="{5021F9F4-794D-7D4F-9A1B-2C36660AD5DD}"/>
              </a:ext>
            </a:extLst>
          </p:cNvPr>
          <p:cNvGrpSpPr/>
          <p:nvPr/>
        </p:nvGrpSpPr>
        <p:grpSpPr>
          <a:xfrm>
            <a:off x="2101048" y="5990057"/>
            <a:ext cx="9509760" cy="333286"/>
            <a:chOff x="2101048" y="5990057"/>
            <a:chExt cx="9509760" cy="333286"/>
          </a:xfrm>
        </p:grpSpPr>
        <p:sp>
          <p:nvSpPr>
            <p:cNvPr id="4" name="Rectangle 3">
              <a:extLst>
                <a:ext uri="{FF2B5EF4-FFF2-40B4-BE49-F238E27FC236}">
                  <a16:creationId xmlns:a16="http://schemas.microsoft.com/office/drawing/2014/main" id="{B15EC1C4-B1D0-5443-ACA0-245F11D11204}"/>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5" name="Rectangle 4">
              <a:extLst>
                <a:ext uri="{FF2B5EF4-FFF2-40B4-BE49-F238E27FC236}">
                  <a16:creationId xmlns:a16="http://schemas.microsoft.com/office/drawing/2014/main" id="{E2F292B5-2548-5940-9C46-824004DF2905}"/>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6" name="Rectangle 5">
              <a:extLst>
                <a:ext uri="{FF2B5EF4-FFF2-40B4-BE49-F238E27FC236}">
                  <a16:creationId xmlns:a16="http://schemas.microsoft.com/office/drawing/2014/main" id="{41815BF8-9A2F-9642-A254-8D20CBFF8ECA}"/>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7" name="Rectangle 6">
              <a:extLst>
                <a:ext uri="{FF2B5EF4-FFF2-40B4-BE49-F238E27FC236}">
                  <a16:creationId xmlns:a16="http://schemas.microsoft.com/office/drawing/2014/main" id="{36173BFD-3643-A547-ABDD-562B3BB450DF}"/>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8" name="Rectangle 7">
              <a:extLst>
                <a:ext uri="{FF2B5EF4-FFF2-40B4-BE49-F238E27FC236}">
                  <a16:creationId xmlns:a16="http://schemas.microsoft.com/office/drawing/2014/main" id="{9819BE00-CE98-3041-ADEC-9CF2ACFCCD56}"/>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11" name="Rectangle 10">
              <a:extLst>
                <a:ext uri="{FF2B5EF4-FFF2-40B4-BE49-F238E27FC236}">
                  <a16:creationId xmlns:a16="http://schemas.microsoft.com/office/drawing/2014/main" id="{4738DBC0-618E-0441-AF24-88069791DB2C}"/>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spTree>
    <p:extLst>
      <p:ext uri="{BB962C8B-B14F-4D97-AF65-F5344CB8AC3E}">
        <p14:creationId xmlns:p14="http://schemas.microsoft.com/office/powerpoint/2010/main" val="827374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1F9F7-8411-B244-BA3F-63EED5368E63}"/>
              </a:ext>
            </a:extLst>
          </p:cNvPr>
          <p:cNvSpPr>
            <a:spLocks noGrp="1"/>
          </p:cNvSpPr>
          <p:nvPr>
            <p:ph type="title"/>
          </p:nvPr>
        </p:nvSpPr>
        <p:spPr/>
        <p:txBody>
          <a:bodyPr/>
          <a:lstStyle/>
          <a:p>
            <a:r>
              <a:rPr lang="en-US"/>
              <a:t>Desired Outcomes</a:t>
            </a:r>
            <a:endParaRPr lang="en-US" dirty="0"/>
          </a:p>
        </p:txBody>
      </p:sp>
      <p:sp>
        <p:nvSpPr>
          <p:cNvPr id="3" name="Content Placeholder 2">
            <a:extLst>
              <a:ext uri="{FF2B5EF4-FFF2-40B4-BE49-F238E27FC236}">
                <a16:creationId xmlns:a16="http://schemas.microsoft.com/office/drawing/2014/main" id="{38C22864-15A0-7F4B-912E-DDF65DB27C78}"/>
              </a:ext>
            </a:extLst>
          </p:cNvPr>
          <p:cNvSpPr>
            <a:spLocks noGrp="1"/>
          </p:cNvSpPr>
          <p:nvPr>
            <p:ph sz="half" idx="1"/>
          </p:nvPr>
        </p:nvSpPr>
        <p:spPr>
          <a:xfrm>
            <a:off x="446089" y="1857655"/>
            <a:ext cx="4902088" cy="3905193"/>
          </a:xfrm>
        </p:spPr>
        <p:txBody>
          <a:bodyPr/>
          <a:lstStyle/>
          <a:p>
            <a:pPr marL="0" indent="0">
              <a:buNone/>
            </a:pPr>
            <a:r>
              <a:rPr lang="en-US" b="1" dirty="0"/>
              <a:t>Start at the finish</a:t>
            </a:r>
          </a:p>
          <a:p>
            <a:r>
              <a:rPr lang="en-US" dirty="0"/>
              <a:t>At the end of our session today, participants will plan at least one improvement to an existing presentation</a:t>
            </a:r>
          </a:p>
          <a:p>
            <a:r>
              <a:rPr lang="en-US" dirty="0"/>
              <a:t>During </a:t>
            </a:r>
            <a:r>
              <a:rPr lang="en-US" dirty="0" err="1"/>
              <a:t>EnoMAX</a:t>
            </a:r>
            <a:r>
              <a:rPr lang="en-US" dirty="0"/>
              <a:t> week 4, participants will deliver an effective simulated Business Pitch</a:t>
            </a:r>
          </a:p>
        </p:txBody>
      </p:sp>
      <p:sp>
        <p:nvSpPr>
          <p:cNvPr id="8" name="Content Placeholder 7">
            <a:extLst>
              <a:ext uri="{FF2B5EF4-FFF2-40B4-BE49-F238E27FC236}">
                <a16:creationId xmlns:a16="http://schemas.microsoft.com/office/drawing/2014/main" id="{1934B6AC-602E-E649-9D32-2DB45583C010}"/>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19865C74-33CA-D243-BA89-579C5B0A7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433" y="1805162"/>
            <a:ext cx="6126480" cy="4050967"/>
          </a:xfrm>
          <a:prstGeom prst="rect">
            <a:avLst/>
          </a:prstGeom>
        </p:spPr>
      </p:pic>
      <p:sp>
        <p:nvSpPr>
          <p:cNvPr id="13" name="Up Arrow 12">
            <a:extLst>
              <a:ext uri="{FF2B5EF4-FFF2-40B4-BE49-F238E27FC236}">
                <a16:creationId xmlns:a16="http://schemas.microsoft.com/office/drawing/2014/main" id="{AC8196DE-2718-764F-8DE0-82ACD7DF042A}"/>
              </a:ext>
            </a:extLst>
          </p:cNvPr>
          <p:cNvSpPr/>
          <p:nvPr/>
        </p:nvSpPr>
        <p:spPr>
          <a:xfrm>
            <a:off x="3989483" y="6323343"/>
            <a:ext cx="238364" cy="307649"/>
          </a:xfrm>
          <a:prstGeom prst="upArrow">
            <a:avLst>
              <a:gd name="adj1" fmla="val 35659"/>
              <a:gd name="adj2" fmla="val 50000"/>
            </a:avLst>
          </a:prstGeom>
          <a:solidFill>
            <a:srgbClr val="FF93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F4338B9-BC55-C24C-9B50-4A0E71895710}"/>
              </a:ext>
            </a:extLst>
          </p:cNvPr>
          <p:cNvGrpSpPr/>
          <p:nvPr/>
        </p:nvGrpSpPr>
        <p:grpSpPr>
          <a:xfrm>
            <a:off x="2252123" y="5990057"/>
            <a:ext cx="9509760" cy="333286"/>
            <a:chOff x="2101048" y="5990057"/>
            <a:chExt cx="9509760" cy="333286"/>
          </a:xfrm>
        </p:grpSpPr>
        <p:sp>
          <p:nvSpPr>
            <p:cNvPr id="15" name="Rectangle 14">
              <a:extLst>
                <a:ext uri="{FF2B5EF4-FFF2-40B4-BE49-F238E27FC236}">
                  <a16:creationId xmlns:a16="http://schemas.microsoft.com/office/drawing/2014/main" id="{DBA287CF-3644-3649-B2D6-4F6F4053B76A}"/>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16" name="Rectangle 15">
              <a:extLst>
                <a:ext uri="{FF2B5EF4-FFF2-40B4-BE49-F238E27FC236}">
                  <a16:creationId xmlns:a16="http://schemas.microsoft.com/office/drawing/2014/main" id="{AE127FDB-FF59-8042-985B-E4E0EAC6779A}"/>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17" name="Rectangle 16">
              <a:extLst>
                <a:ext uri="{FF2B5EF4-FFF2-40B4-BE49-F238E27FC236}">
                  <a16:creationId xmlns:a16="http://schemas.microsoft.com/office/drawing/2014/main" id="{7E1DB766-8AAD-F641-B862-F7DCB4BF956C}"/>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18" name="Rectangle 17">
              <a:extLst>
                <a:ext uri="{FF2B5EF4-FFF2-40B4-BE49-F238E27FC236}">
                  <a16:creationId xmlns:a16="http://schemas.microsoft.com/office/drawing/2014/main" id="{30ED69FD-A4EA-5A4B-8BA8-E4999383EC11}"/>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19" name="Rectangle 18">
              <a:extLst>
                <a:ext uri="{FF2B5EF4-FFF2-40B4-BE49-F238E27FC236}">
                  <a16:creationId xmlns:a16="http://schemas.microsoft.com/office/drawing/2014/main" id="{2A580AA6-D033-E640-ABA2-719554AA85B7}"/>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20" name="Rectangle 19">
              <a:extLst>
                <a:ext uri="{FF2B5EF4-FFF2-40B4-BE49-F238E27FC236}">
                  <a16:creationId xmlns:a16="http://schemas.microsoft.com/office/drawing/2014/main" id="{14DAB894-F07F-FD43-B830-B1A47E6AFD98}"/>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spTree>
    <p:extLst>
      <p:ext uri="{BB962C8B-B14F-4D97-AF65-F5344CB8AC3E}">
        <p14:creationId xmlns:p14="http://schemas.microsoft.com/office/powerpoint/2010/main" val="2486701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CFD3C-C10C-DC43-A565-E1116F682CC5}"/>
              </a:ext>
            </a:extLst>
          </p:cNvPr>
          <p:cNvSpPr>
            <a:spLocks noGrp="1"/>
          </p:cNvSpPr>
          <p:nvPr>
            <p:ph type="title"/>
          </p:nvPr>
        </p:nvSpPr>
        <p:spPr/>
        <p:txBody>
          <a:bodyPr/>
          <a:lstStyle/>
          <a:p>
            <a:r>
              <a:rPr lang="en-US" dirty="0"/>
              <a:t>Desired Outcomes</a:t>
            </a:r>
          </a:p>
        </p:txBody>
      </p:sp>
      <p:sp>
        <p:nvSpPr>
          <p:cNvPr id="3" name="Content Placeholder 2">
            <a:extLst>
              <a:ext uri="{FF2B5EF4-FFF2-40B4-BE49-F238E27FC236}">
                <a16:creationId xmlns:a16="http://schemas.microsoft.com/office/drawing/2014/main" id="{9638CFDA-2D37-1E42-981E-7701677222AB}"/>
              </a:ext>
            </a:extLst>
          </p:cNvPr>
          <p:cNvSpPr>
            <a:spLocks noGrp="1"/>
          </p:cNvSpPr>
          <p:nvPr>
            <p:ph sz="half" idx="1"/>
          </p:nvPr>
        </p:nvSpPr>
        <p:spPr>
          <a:xfrm>
            <a:off x="446089" y="1857655"/>
            <a:ext cx="4716144" cy="3905193"/>
          </a:xfrm>
        </p:spPr>
        <p:txBody>
          <a:bodyPr>
            <a:normAutofit lnSpcReduction="10000"/>
          </a:bodyPr>
          <a:lstStyle/>
          <a:p>
            <a:pPr marL="0" indent="0">
              <a:buNone/>
            </a:pPr>
            <a:r>
              <a:rPr lang="en-US" b="1" dirty="0"/>
              <a:t>Potential Outcomes</a:t>
            </a:r>
          </a:p>
          <a:p>
            <a:r>
              <a:rPr lang="en-US" dirty="0"/>
              <a:t>Educate</a:t>
            </a:r>
          </a:p>
          <a:p>
            <a:r>
              <a:rPr lang="en-US" dirty="0"/>
              <a:t>Decision</a:t>
            </a:r>
          </a:p>
          <a:p>
            <a:r>
              <a:rPr lang="en-US" dirty="0"/>
              <a:t>Entertain</a:t>
            </a:r>
          </a:p>
          <a:p>
            <a:r>
              <a:rPr lang="en-US" dirty="0"/>
              <a:t>Influence </a:t>
            </a:r>
          </a:p>
          <a:p>
            <a:r>
              <a:rPr lang="en-US" dirty="0"/>
              <a:t>Inform</a:t>
            </a:r>
          </a:p>
          <a:p>
            <a:r>
              <a:rPr lang="en-US" dirty="0"/>
              <a:t>Motivate</a:t>
            </a:r>
          </a:p>
          <a:p>
            <a:r>
              <a:rPr lang="en-US" dirty="0"/>
              <a:t>Persuade</a:t>
            </a:r>
          </a:p>
          <a:p>
            <a:r>
              <a:rPr lang="en-US" dirty="0"/>
              <a:t>Report</a:t>
            </a:r>
          </a:p>
          <a:p>
            <a:endParaRPr lang="en-US" dirty="0"/>
          </a:p>
        </p:txBody>
      </p:sp>
      <p:sp>
        <p:nvSpPr>
          <p:cNvPr id="4" name="Content Placeholder 3">
            <a:extLst>
              <a:ext uri="{FF2B5EF4-FFF2-40B4-BE49-F238E27FC236}">
                <a16:creationId xmlns:a16="http://schemas.microsoft.com/office/drawing/2014/main" id="{DD23C4F0-8425-E94A-A3D6-241183662B3E}"/>
              </a:ext>
            </a:extLst>
          </p:cNvPr>
          <p:cNvSpPr>
            <a:spLocks noGrp="1"/>
          </p:cNvSpPr>
          <p:nvPr>
            <p:ph sz="half" idx="2"/>
          </p:nvPr>
        </p:nvSpPr>
        <p:spPr/>
        <p:txBody>
          <a:bodyPr>
            <a:normAutofit lnSpcReduction="10000"/>
          </a:bodyPr>
          <a:lstStyle/>
          <a:p>
            <a:endParaRPr lang="en-US" dirty="0"/>
          </a:p>
        </p:txBody>
      </p:sp>
      <p:pic>
        <p:nvPicPr>
          <p:cNvPr id="6" name="Picture 5">
            <a:extLst>
              <a:ext uri="{FF2B5EF4-FFF2-40B4-BE49-F238E27FC236}">
                <a16:creationId xmlns:a16="http://schemas.microsoft.com/office/drawing/2014/main" id="{94E1B192-FB4D-7A4B-B684-F97CC2D94037}"/>
              </a:ext>
            </a:extLst>
          </p:cNvPr>
          <p:cNvPicPr>
            <a:picLocks noChangeAspect="1"/>
          </p:cNvPicPr>
          <p:nvPr/>
        </p:nvPicPr>
        <p:blipFill>
          <a:blip r:embed="rId2"/>
          <a:stretch>
            <a:fillRect/>
          </a:stretch>
        </p:blipFill>
        <p:spPr>
          <a:xfrm>
            <a:off x="5162233" y="1900978"/>
            <a:ext cx="6583680" cy="3818546"/>
          </a:xfrm>
          <a:prstGeom prst="rect">
            <a:avLst/>
          </a:prstGeom>
        </p:spPr>
      </p:pic>
      <p:grpSp>
        <p:nvGrpSpPr>
          <p:cNvPr id="12" name="Group 11">
            <a:extLst>
              <a:ext uri="{FF2B5EF4-FFF2-40B4-BE49-F238E27FC236}">
                <a16:creationId xmlns:a16="http://schemas.microsoft.com/office/drawing/2014/main" id="{C976B104-EF5C-8A48-A1C3-1A48C9C371AD}"/>
              </a:ext>
            </a:extLst>
          </p:cNvPr>
          <p:cNvGrpSpPr/>
          <p:nvPr/>
        </p:nvGrpSpPr>
        <p:grpSpPr>
          <a:xfrm>
            <a:off x="2236153" y="5970350"/>
            <a:ext cx="9509760" cy="333286"/>
            <a:chOff x="2101048" y="5990057"/>
            <a:chExt cx="9509760" cy="333286"/>
          </a:xfrm>
        </p:grpSpPr>
        <p:sp>
          <p:nvSpPr>
            <p:cNvPr id="13" name="Rectangle 12">
              <a:extLst>
                <a:ext uri="{FF2B5EF4-FFF2-40B4-BE49-F238E27FC236}">
                  <a16:creationId xmlns:a16="http://schemas.microsoft.com/office/drawing/2014/main" id="{77D8845B-81F0-CE4B-8473-7DEAB12FF240}"/>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14" name="Rectangle 13">
              <a:extLst>
                <a:ext uri="{FF2B5EF4-FFF2-40B4-BE49-F238E27FC236}">
                  <a16:creationId xmlns:a16="http://schemas.microsoft.com/office/drawing/2014/main" id="{D1E4AE95-8E15-C945-BEBB-E44C209BE29C}"/>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15" name="Rectangle 14">
              <a:extLst>
                <a:ext uri="{FF2B5EF4-FFF2-40B4-BE49-F238E27FC236}">
                  <a16:creationId xmlns:a16="http://schemas.microsoft.com/office/drawing/2014/main" id="{E6A1979D-4ABA-8B47-AD68-F13BAE69D0A8}"/>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16" name="Rectangle 15">
              <a:extLst>
                <a:ext uri="{FF2B5EF4-FFF2-40B4-BE49-F238E27FC236}">
                  <a16:creationId xmlns:a16="http://schemas.microsoft.com/office/drawing/2014/main" id="{F896F254-A350-1246-AB03-537AF87EFFCF}"/>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17" name="Rectangle 16">
              <a:extLst>
                <a:ext uri="{FF2B5EF4-FFF2-40B4-BE49-F238E27FC236}">
                  <a16:creationId xmlns:a16="http://schemas.microsoft.com/office/drawing/2014/main" id="{12D3FDEC-0221-C141-A241-5A2A7E54A82C}"/>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18" name="Rectangle 17">
              <a:extLst>
                <a:ext uri="{FF2B5EF4-FFF2-40B4-BE49-F238E27FC236}">
                  <a16:creationId xmlns:a16="http://schemas.microsoft.com/office/drawing/2014/main" id="{4C507D65-860B-9049-AC22-C177411C06E7}"/>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spTree>
    <p:extLst>
      <p:ext uri="{BB962C8B-B14F-4D97-AF65-F5344CB8AC3E}">
        <p14:creationId xmlns:p14="http://schemas.microsoft.com/office/powerpoint/2010/main" val="212333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accent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accent1"/>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chemeClr val="accent1"/>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3ADA4-79FA-6545-943B-943303025FCA}"/>
              </a:ext>
            </a:extLst>
          </p:cNvPr>
          <p:cNvSpPr>
            <a:spLocks noGrp="1"/>
          </p:cNvSpPr>
          <p:nvPr>
            <p:ph type="title"/>
          </p:nvPr>
        </p:nvSpPr>
        <p:spPr/>
        <p:txBody>
          <a:bodyPr/>
          <a:lstStyle/>
          <a:p>
            <a:r>
              <a:rPr lang="en-US" dirty="0"/>
              <a:t>Know  Your Audience</a:t>
            </a:r>
          </a:p>
        </p:txBody>
      </p:sp>
      <p:sp>
        <p:nvSpPr>
          <p:cNvPr id="3" name="Content Placeholder 2">
            <a:extLst>
              <a:ext uri="{FF2B5EF4-FFF2-40B4-BE49-F238E27FC236}">
                <a16:creationId xmlns:a16="http://schemas.microsoft.com/office/drawing/2014/main" id="{503857E2-B437-7546-BDF0-9C6961A636FB}"/>
              </a:ext>
            </a:extLst>
          </p:cNvPr>
          <p:cNvSpPr>
            <a:spLocks noGrp="1"/>
          </p:cNvSpPr>
          <p:nvPr>
            <p:ph sz="half" idx="1"/>
          </p:nvPr>
        </p:nvSpPr>
        <p:spPr/>
        <p:txBody>
          <a:bodyPr/>
          <a:lstStyle/>
          <a:p>
            <a:r>
              <a:rPr lang="en-US" dirty="0"/>
              <a:t>It is not all about ME</a:t>
            </a:r>
          </a:p>
          <a:p>
            <a:r>
              <a:rPr lang="en-US" dirty="0"/>
              <a:t>Who is your audience and stakeholder(s)</a:t>
            </a:r>
          </a:p>
          <a:p>
            <a:r>
              <a:rPr lang="en-US" dirty="0"/>
              <a:t>Adapt the story to the audience</a:t>
            </a:r>
          </a:p>
          <a:p>
            <a:r>
              <a:rPr lang="en-US" dirty="0"/>
              <a:t>Speak the </a:t>
            </a:r>
            <a:r>
              <a:rPr lang="en-US" b="1" dirty="0"/>
              <a:t>language</a:t>
            </a:r>
            <a:r>
              <a:rPr lang="en-US" dirty="0"/>
              <a:t> of the audience</a:t>
            </a:r>
          </a:p>
          <a:p>
            <a:pPr marL="0" indent="0">
              <a:buNone/>
            </a:pPr>
            <a:endParaRPr lang="en-US" dirty="0"/>
          </a:p>
        </p:txBody>
      </p:sp>
      <p:sp>
        <p:nvSpPr>
          <p:cNvPr id="4" name="Content Placeholder 3">
            <a:extLst>
              <a:ext uri="{FF2B5EF4-FFF2-40B4-BE49-F238E27FC236}">
                <a16:creationId xmlns:a16="http://schemas.microsoft.com/office/drawing/2014/main" id="{A4823014-91BE-4848-96D1-BEB8CFE23213}"/>
              </a:ext>
            </a:extLst>
          </p:cNvPr>
          <p:cNvSpPr>
            <a:spLocks noGrp="1"/>
          </p:cNvSpPr>
          <p:nvPr>
            <p:ph sz="half" idx="2"/>
          </p:nvPr>
        </p:nvSpPr>
        <p:spPr/>
        <p:txBody>
          <a:bodyPr/>
          <a:lstStyle/>
          <a:p>
            <a:pPr marL="0" indent="0" algn="ctr">
              <a:buNone/>
            </a:pPr>
            <a:r>
              <a:rPr lang="en-US" sz="2800" b="1" dirty="0">
                <a:solidFill>
                  <a:srgbClr val="FF9300"/>
                </a:solidFill>
                <a:latin typeface="Candara" panose="020E0502030303020204" pitchFamily="34" charset="0"/>
              </a:rPr>
              <a:t>An effective presentation makes the best use of the </a:t>
            </a:r>
            <a:r>
              <a:rPr lang="en-US" sz="2800" b="1" u="sng" dirty="0">
                <a:solidFill>
                  <a:srgbClr val="FF9300"/>
                </a:solidFill>
                <a:latin typeface="Candara" panose="020E0502030303020204" pitchFamily="34" charset="0"/>
              </a:rPr>
              <a:t>relationship</a:t>
            </a:r>
            <a:r>
              <a:rPr lang="en-US" sz="2800" b="1" dirty="0">
                <a:solidFill>
                  <a:srgbClr val="FF9300"/>
                </a:solidFill>
                <a:latin typeface="Candara" panose="020E0502030303020204" pitchFamily="34" charset="0"/>
              </a:rPr>
              <a:t> between the presenter and the audience. </a:t>
            </a:r>
          </a:p>
          <a:p>
            <a:endParaRPr lang="en-US" dirty="0"/>
          </a:p>
        </p:txBody>
      </p:sp>
      <p:grpSp>
        <p:nvGrpSpPr>
          <p:cNvPr id="10" name="Group 9">
            <a:extLst>
              <a:ext uri="{FF2B5EF4-FFF2-40B4-BE49-F238E27FC236}">
                <a16:creationId xmlns:a16="http://schemas.microsoft.com/office/drawing/2014/main" id="{140C576B-8BA9-8849-9EC9-DCC240B9AA6A}"/>
              </a:ext>
            </a:extLst>
          </p:cNvPr>
          <p:cNvGrpSpPr/>
          <p:nvPr/>
        </p:nvGrpSpPr>
        <p:grpSpPr>
          <a:xfrm>
            <a:off x="2101048" y="5990057"/>
            <a:ext cx="9509760" cy="333286"/>
            <a:chOff x="2101048" y="5990057"/>
            <a:chExt cx="9509760" cy="333286"/>
          </a:xfrm>
        </p:grpSpPr>
        <p:sp>
          <p:nvSpPr>
            <p:cNvPr id="11" name="Rectangle 10">
              <a:extLst>
                <a:ext uri="{FF2B5EF4-FFF2-40B4-BE49-F238E27FC236}">
                  <a16:creationId xmlns:a16="http://schemas.microsoft.com/office/drawing/2014/main" id="{823FB8CC-2C51-5F4F-9A93-A6725F616CDD}"/>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12" name="Rectangle 11">
              <a:extLst>
                <a:ext uri="{FF2B5EF4-FFF2-40B4-BE49-F238E27FC236}">
                  <a16:creationId xmlns:a16="http://schemas.microsoft.com/office/drawing/2014/main" id="{42FCF357-6784-5F44-88BF-870687FA0F07}"/>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13" name="Rectangle 12">
              <a:extLst>
                <a:ext uri="{FF2B5EF4-FFF2-40B4-BE49-F238E27FC236}">
                  <a16:creationId xmlns:a16="http://schemas.microsoft.com/office/drawing/2014/main" id="{8CEA362B-0759-AC41-BC4B-FFF1721E2F48}"/>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14" name="Rectangle 13">
              <a:extLst>
                <a:ext uri="{FF2B5EF4-FFF2-40B4-BE49-F238E27FC236}">
                  <a16:creationId xmlns:a16="http://schemas.microsoft.com/office/drawing/2014/main" id="{86E621F2-6355-0E41-8055-53D6546CBDD3}"/>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15" name="Rectangle 14">
              <a:extLst>
                <a:ext uri="{FF2B5EF4-FFF2-40B4-BE49-F238E27FC236}">
                  <a16:creationId xmlns:a16="http://schemas.microsoft.com/office/drawing/2014/main" id="{385A4F7B-990F-F04A-9250-5395768B8B5F}"/>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16" name="Rectangle 15">
              <a:extLst>
                <a:ext uri="{FF2B5EF4-FFF2-40B4-BE49-F238E27FC236}">
                  <a16:creationId xmlns:a16="http://schemas.microsoft.com/office/drawing/2014/main" id="{718498DF-88D0-D848-8F0A-FF0E84113EC3}"/>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sp>
        <p:nvSpPr>
          <p:cNvPr id="17" name="Up Arrow 16">
            <a:extLst>
              <a:ext uri="{FF2B5EF4-FFF2-40B4-BE49-F238E27FC236}">
                <a16:creationId xmlns:a16="http://schemas.microsoft.com/office/drawing/2014/main" id="{62B50A83-BB1F-3B4E-9AD9-F19DFFFD0B01}"/>
              </a:ext>
            </a:extLst>
          </p:cNvPr>
          <p:cNvSpPr/>
          <p:nvPr/>
        </p:nvSpPr>
        <p:spPr>
          <a:xfrm>
            <a:off x="5456586" y="6323343"/>
            <a:ext cx="238364" cy="307649"/>
          </a:xfrm>
          <a:prstGeom prst="upArrow">
            <a:avLst>
              <a:gd name="adj1" fmla="val 35659"/>
              <a:gd name="adj2" fmla="val 50000"/>
            </a:avLst>
          </a:prstGeom>
          <a:solidFill>
            <a:srgbClr val="FF93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19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CBE3F-A864-2E42-82AD-910C9821CF59}"/>
              </a:ext>
            </a:extLst>
          </p:cNvPr>
          <p:cNvSpPr>
            <a:spLocks noGrp="1"/>
          </p:cNvSpPr>
          <p:nvPr>
            <p:ph type="title"/>
          </p:nvPr>
        </p:nvSpPr>
        <p:spPr/>
        <p:txBody>
          <a:bodyPr/>
          <a:lstStyle/>
          <a:p>
            <a:r>
              <a:rPr lang="en-US" dirty="0"/>
              <a:t>audience</a:t>
            </a:r>
          </a:p>
        </p:txBody>
      </p:sp>
      <p:sp>
        <p:nvSpPr>
          <p:cNvPr id="3" name="Content Placeholder 2">
            <a:extLst>
              <a:ext uri="{FF2B5EF4-FFF2-40B4-BE49-F238E27FC236}">
                <a16:creationId xmlns:a16="http://schemas.microsoft.com/office/drawing/2014/main" id="{B5936FC1-81FB-284C-9ACE-91FB4E90D4B2}"/>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E6E4DBC8-4667-2440-BDC2-AD3AF4DA55D3}"/>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872008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497315-68D6-854E-A5E5-6CF93799BEFE}"/>
              </a:ext>
            </a:extLst>
          </p:cNvPr>
          <p:cNvSpPr>
            <a:spLocks noGrp="1"/>
          </p:cNvSpPr>
          <p:nvPr>
            <p:ph type="title"/>
          </p:nvPr>
        </p:nvSpPr>
        <p:spPr/>
        <p:txBody>
          <a:bodyPr/>
          <a:lstStyle/>
          <a:p>
            <a:r>
              <a:rPr lang="en-US" dirty="0"/>
              <a:t>Select Content</a:t>
            </a:r>
          </a:p>
        </p:txBody>
      </p:sp>
      <p:sp>
        <p:nvSpPr>
          <p:cNvPr id="3" name="Content Placeholder 2">
            <a:extLst>
              <a:ext uri="{FF2B5EF4-FFF2-40B4-BE49-F238E27FC236}">
                <a16:creationId xmlns:a16="http://schemas.microsoft.com/office/drawing/2014/main" id="{528AED12-47BA-3849-82C4-145C5CF20DB6}"/>
              </a:ext>
            </a:extLst>
          </p:cNvPr>
          <p:cNvSpPr>
            <a:spLocks noGrp="1"/>
          </p:cNvSpPr>
          <p:nvPr>
            <p:ph idx="1"/>
          </p:nvPr>
        </p:nvSpPr>
        <p:spPr>
          <a:xfrm>
            <a:off x="581194" y="1923826"/>
            <a:ext cx="11029615" cy="3809064"/>
          </a:xfrm>
        </p:spPr>
        <p:txBody>
          <a:bodyPr/>
          <a:lstStyle/>
          <a:p>
            <a:pPr marL="0" indent="0">
              <a:buNone/>
            </a:pPr>
            <a:r>
              <a:rPr lang="en-US" b="1" dirty="0">
                <a:solidFill>
                  <a:srgbClr val="FF9300"/>
                </a:solidFill>
              </a:rPr>
              <a:t>Tell ‘</a:t>
            </a:r>
            <a:r>
              <a:rPr lang="en-US" b="1" dirty="0" err="1">
                <a:solidFill>
                  <a:srgbClr val="FF9300"/>
                </a:solidFill>
              </a:rPr>
              <a:t>em</a:t>
            </a:r>
            <a:r>
              <a:rPr lang="en-US" b="1" dirty="0">
                <a:solidFill>
                  <a:srgbClr val="FF9300"/>
                </a:solidFill>
              </a:rPr>
              <a:t> </a:t>
            </a:r>
            <a:r>
              <a:rPr lang="en-US" b="1" baseline="30000" dirty="0">
                <a:solidFill>
                  <a:srgbClr val="FF9300"/>
                </a:solidFill>
              </a:rPr>
              <a:t>3</a:t>
            </a:r>
          </a:p>
          <a:p>
            <a:pPr marL="342900" indent="-342900">
              <a:buFont typeface="+mj-lt"/>
              <a:buAutoNum type="arabicPeriod"/>
            </a:pPr>
            <a:r>
              <a:rPr lang="en-US" dirty="0"/>
              <a:t>Tell them what you are going to tell them </a:t>
            </a:r>
          </a:p>
          <a:p>
            <a:pPr marL="502920" lvl="1" indent="0">
              <a:buNone/>
            </a:pPr>
            <a:r>
              <a:rPr lang="en-US" i="1" dirty="0"/>
              <a:t>Recommendation (which makes the status quo unappealing) to correct the Problem Statement, and Situational Analysis</a:t>
            </a:r>
          </a:p>
          <a:p>
            <a:pPr marL="342900" indent="-342900">
              <a:buFont typeface="+mj-lt"/>
              <a:buAutoNum type="arabicPeriod"/>
            </a:pPr>
            <a:r>
              <a:rPr lang="en-US" dirty="0"/>
              <a:t>Tell them</a:t>
            </a:r>
          </a:p>
          <a:p>
            <a:pPr marL="502920" lvl="1" indent="0">
              <a:buNone/>
            </a:pPr>
            <a:r>
              <a:rPr lang="en-US" i="1" dirty="0"/>
              <a:t>Situational Analysis (why the status quo is unappealing), List of Options (there are various ways we can fix it)</a:t>
            </a:r>
            <a:endParaRPr lang="en-US" dirty="0"/>
          </a:p>
          <a:p>
            <a:pPr marL="342900" indent="-342900">
              <a:buFont typeface="+mj-lt"/>
              <a:buAutoNum type="arabicPeriod"/>
            </a:pPr>
            <a:r>
              <a:rPr lang="en-US" dirty="0"/>
              <a:t>Tell them what you told them</a:t>
            </a:r>
          </a:p>
          <a:p>
            <a:pPr marL="593725" lvl="2" indent="0">
              <a:buNone/>
            </a:pPr>
            <a:r>
              <a:rPr lang="en-US" i="1" dirty="0"/>
              <a:t>This recommendation will correct the Problem Statement, better than any of the other options available and leave us with an appealing future</a:t>
            </a:r>
          </a:p>
          <a:p>
            <a:pPr lvl="1"/>
            <a:endParaRPr lang="en-US" dirty="0"/>
          </a:p>
          <a:p>
            <a:pPr marL="0" indent="0">
              <a:buNone/>
            </a:pPr>
            <a:r>
              <a:rPr lang="en-US" b="1" i="1" dirty="0">
                <a:solidFill>
                  <a:srgbClr val="FF9300"/>
                </a:solidFill>
              </a:rPr>
              <a:t>Rhetorical devices of Repetition and Storytelling</a:t>
            </a:r>
          </a:p>
          <a:p>
            <a:pPr marL="0" indent="0">
              <a:buNone/>
            </a:pPr>
            <a:endParaRPr lang="en-US" b="1" i="1" dirty="0">
              <a:solidFill>
                <a:srgbClr val="FF9300"/>
              </a:solidFill>
            </a:endParaRPr>
          </a:p>
        </p:txBody>
      </p:sp>
      <p:grpSp>
        <p:nvGrpSpPr>
          <p:cNvPr id="10" name="Group 9">
            <a:extLst>
              <a:ext uri="{FF2B5EF4-FFF2-40B4-BE49-F238E27FC236}">
                <a16:creationId xmlns:a16="http://schemas.microsoft.com/office/drawing/2014/main" id="{69943170-6BE5-5949-AD6D-8D2F2151C26D}"/>
              </a:ext>
            </a:extLst>
          </p:cNvPr>
          <p:cNvGrpSpPr/>
          <p:nvPr/>
        </p:nvGrpSpPr>
        <p:grpSpPr>
          <a:xfrm>
            <a:off x="2101048" y="5990057"/>
            <a:ext cx="9509760" cy="333286"/>
            <a:chOff x="2101048" y="5990057"/>
            <a:chExt cx="9509760" cy="333286"/>
          </a:xfrm>
        </p:grpSpPr>
        <p:sp>
          <p:nvSpPr>
            <p:cNvPr id="11" name="Rectangle 10">
              <a:extLst>
                <a:ext uri="{FF2B5EF4-FFF2-40B4-BE49-F238E27FC236}">
                  <a16:creationId xmlns:a16="http://schemas.microsoft.com/office/drawing/2014/main" id="{183C4572-2D1E-5E43-A0A1-DB3F0159B445}"/>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12" name="Rectangle 11">
              <a:extLst>
                <a:ext uri="{FF2B5EF4-FFF2-40B4-BE49-F238E27FC236}">
                  <a16:creationId xmlns:a16="http://schemas.microsoft.com/office/drawing/2014/main" id="{56E27A91-1860-E443-8A7A-7283361B585A}"/>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13" name="Rectangle 12">
              <a:extLst>
                <a:ext uri="{FF2B5EF4-FFF2-40B4-BE49-F238E27FC236}">
                  <a16:creationId xmlns:a16="http://schemas.microsoft.com/office/drawing/2014/main" id="{2D0502A5-1649-4B41-AA21-9220D75FDDFA}"/>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14" name="Rectangle 13">
              <a:extLst>
                <a:ext uri="{FF2B5EF4-FFF2-40B4-BE49-F238E27FC236}">
                  <a16:creationId xmlns:a16="http://schemas.microsoft.com/office/drawing/2014/main" id="{F5043BA6-0827-B145-8029-43764EBEA1F7}"/>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15" name="Rectangle 14">
              <a:extLst>
                <a:ext uri="{FF2B5EF4-FFF2-40B4-BE49-F238E27FC236}">
                  <a16:creationId xmlns:a16="http://schemas.microsoft.com/office/drawing/2014/main" id="{EC5A3DC0-D034-8740-978B-3BDDDC3ED240}"/>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16" name="Rectangle 15">
              <a:extLst>
                <a:ext uri="{FF2B5EF4-FFF2-40B4-BE49-F238E27FC236}">
                  <a16:creationId xmlns:a16="http://schemas.microsoft.com/office/drawing/2014/main" id="{B997DB33-023D-E34D-BB74-A96355E3B275}"/>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sp>
        <p:nvSpPr>
          <p:cNvPr id="17" name="Up Arrow 16">
            <a:extLst>
              <a:ext uri="{FF2B5EF4-FFF2-40B4-BE49-F238E27FC236}">
                <a16:creationId xmlns:a16="http://schemas.microsoft.com/office/drawing/2014/main" id="{53676BA0-2168-0C40-8428-E5B42F428F9B}"/>
              </a:ext>
            </a:extLst>
          </p:cNvPr>
          <p:cNvSpPr/>
          <p:nvPr/>
        </p:nvSpPr>
        <p:spPr>
          <a:xfrm>
            <a:off x="6947368" y="6323343"/>
            <a:ext cx="238364" cy="307649"/>
          </a:xfrm>
          <a:prstGeom prst="upArrow">
            <a:avLst>
              <a:gd name="adj1" fmla="val 35659"/>
              <a:gd name="adj2" fmla="val 50000"/>
            </a:avLst>
          </a:prstGeom>
          <a:solidFill>
            <a:srgbClr val="FF93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386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2EE7EA-14C3-6A43-A043-414CF3CE377B}"/>
              </a:ext>
            </a:extLst>
          </p:cNvPr>
          <p:cNvSpPr>
            <a:spLocks noGrp="1"/>
          </p:cNvSpPr>
          <p:nvPr>
            <p:ph type="title"/>
          </p:nvPr>
        </p:nvSpPr>
        <p:spPr/>
        <p:txBody>
          <a:bodyPr/>
          <a:lstStyle/>
          <a:p>
            <a:r>
              <a:rPr lang="en-US" dirty="0"/>
              <a:t>Selecting and Organizing Content</a:t>
            </a:r>
          </a:p>
        </p:txBody>
      </p:sp>
      <p:sp>
        <p:nvSpPr>
          <p:cNvPr id="5" name="Content Placeholder 4">
            <a:extLst>
              <a:ext uri="{FF2B5EF4-FFF2-40B4-BE49-F238E27FC236}">
                <a16:creationId xmlns:a16="http://schemas.microsoft.com/office/drawing/2014/main" id="{BA9D1F12-4F10-ED46-BBA6-065526CEE07D}"/>
              </a:ext>
            </a:extLst>
          </p:cNvPr>
          <p:cNvSpPr>
            <a:spLocks noGrp="1"/>
          </p:cNvSpPr>
          <p:nvPr>
            <p:ph sz="half" idx="1"/>
          </p:nvPr>
        </p:nvSpPr>
        <p:spPr>
          <a:xfrm>
            <a:off x="446089" y="1857655"/>
            <a:ext cx="5518776" cy="3905193"/>
          </a:xfrm>
        </p:spPr>
        <p:txBody>
          <a:bodyPr/>
          <a:lstStyle/>
          <a:p>
            <a:pPr marL="0" indent="0">
              <a:buNone/>
            </a:pPr>
            <a:r>
              <a:rPr lang="en-US" b="1" dirty="0"/>
              <a:t>Select and Sequence information</a:t>
            </a:r>
          </a:p>
          <a:p>
            <a:r>
              <a:rPr lang="en-US" dirty="0"/>
              <a:t>Agenda</a:t>
            </a:r>
          </a:p>
          <a:p>
            <a:r>
              <a:rPr lang="en-US" dirty="0"/>
              <a:t>Historical</a:t>
            </a:r>
          </a:p>
          <a:p>
            <a:r>
              <a:rPr lang="en-US" dirty="0"/>
              <a:t>Chronological</a:t>
            </a:r>
          </a:p>
          <a:p>
            <a:r>
              <a:rPr lang="en-US" dirty="0"/>
              <a:t>Impact highest to lowest</a:t>
            </a:r>
          </a:p>
          <a:p>
            <a:r>
              <a:rPr lang="en-US" dirty="0"/>
              <a:t>Logical structure</a:t>
            </a:r>
          </a:p>
          <a:p>
            <a:pPr marL="0" indent="0">
              <a:buNone/>
            </a:pPr>
            <a:r>
              <a:rPr lang="en-US" b="1" i="1" dirty="0">
                <a:solidFill>
                  <a:srgbClr val="FF9300"/>
                </a:solidFill>
              </a:rPr>
              <a:t>Present (Status Quo is unappealing) ➤ New appealing Future (shiny new car)</a:t>
            </a:r>
          </a:p>
        </p:txBody>
      </p:sp>
      <p:grpSp>
        <p:nvGrpSpPr>
          <p:cNvPr id="2" name="Group 1">
            <a:extLst>
              <a:ext uri="{FF2B5EF4-FFF2-40B4-BE49-F238E27FC236}">
                <a16:creationId xmlns:a16="http://schemas.microsoft.com/office/drawing/2014/main" id="{F143AC22-D50A-1548-8528-EE1D0E5B4183}"/>
              </a:ext>
            </a:extLst>
          </p:cNvPr>
          <p:cNvGrpSpPr/>
          <p:nvPr/>
        </p:nvGrpSpPr>
        <p:grpSpPr>
          <a:xfrm>
            <a:off x="6646003" y="1717990"/>
            <a:ext cx="4286089" cy="4225015"/>
            <a:chOff x="6646003" y="1717990"/>
            <a:chExt cx="4286089" cy="4225015"/>
          </a:xfrm>
        </p:grpSpPr>
        <p:pic>
          <p:nvPicPr>
            <p:cNvPr id="7" name="Picture 6">
              <a:extLst>
                <a:ext uri="{FF2B5EF4-FFF2-40B4-BE49-F238E27FC236}">
                  <a16:creationId xmlns:a16="http://schemas.microsoft.com/office/drawing/2014/main" id="{0DBB8A17-93DD-D24C-A96E-873D64797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6003" y="1717990"/>
              <a:ext cx="4206240" cy="4225015"/>
            </a:xfrm>
            <a:prstGeom prst="rect">
              <a:avLst/>
            </a:prstGeom>
          </p:spPr>
        </p:pic>
        <p:sp>
          <p:nvSpPr>
            <p:cNvPr id="8" name="TextBox 7">
              <a:extLst>
                <a:ext uri="{FF2B5EF4-FFF2-40B4-BE49-F238E27FC236}">
                  <a16:creationId xmlns:a16="http://schemas.microsoft.com/office/drawing/2014/main" id="{BD5D38C6-F07F-D04D-9251-D9B1041E2780}"/>
                </a:ext>
              </a:extLst>
            </p:cNvPr>
            <p:cNvSpPr txBox="1"/>
            <p:nvPr/>
          </p:nvSpPr>
          <p:spPr>
            <a:xfrm>
              <a:off x="6817643" y="2001196"/>
              <a:ext cx="1178395" cy="461665"/>
            </a:xfrm>
            <a:prstGeom prst="rect">
              <a:avLst/>
            </a:prstGeom>
            <a:noFill/>
          </p:spPr>
          <p:txBody>
            <a:bodyPr wrap="square" rtlCol="0">
              <a:spAutoFit/>
            </a:bodyPr>
            <a:lstStyle/>
            <a:p>
              <a:pPr algn="ctr"/>
              <a:r>
                <a:rPr lang="en-US" sz="1200" b="1" dirty="0">
                  <a:latin typeface="Candara" panose="020E0502030303020204" pitchFamily="34" charset="0"/>
                </a:rPr>
                <a:t>Problem Statement</a:t>
              </a:r>
            </a:p>
          </p:txBody>
        </p:sp>
        <p:sp>
          <p:nvSpPr>
            <p:cNvPr id="9" name="TextBox 8">
              <a:extLst>
                <a:ext uri="{FF2B5EF4-FFF2-40B4-BE49-F238E27FC236}">
                  <a16:creationId xmlns:a16="http://schemas.microsoft.com/office/drawing/2014/main" id="{8BC78A13-6B7F-9946-818E-B6D418FC44FC}"/>
                </a:ext>
              </a:extLst>
            </p:cNvPr>
            <p:cNvSpPr txBox="1"/>
            <p:nvPr/>
          </p:nvSpPr>
          <p:spPr>
            <a:xfrm>
              <a:off x="9506432" y="4754208"/>
              <a:ext cx="1425660" cy="261610"/>
            </a:xfrm>
            <a:prstGeom prst="rect">
              <a:avLst/>
            </a:prstGeom>
            <a:noFill/>
          </p:spPr>
          <p:txBody>
            <a:bodyPr wrap="square" rtlCol="0">
              <a:spAutoFit/>
            </a:bodyPr>
            <a:lstStyle/>
            <a:p>
              <a:pPr algn="ctr"/>
              <a:r>
                <a:rPr lang="en-US" sz="1100" b="1" dirty="0">
                  <a:latin typeface="Candara" panose="020E0502030303020204" pitchFamily="34" charset="0"/>
                </a:rPr>
                <a:t>Recommendations</a:t>
              </a:r>
            </a:p>
          </p:txBody>
        </p:sp>
        <p:sp>
          <p:nvSpPr>
            <p:cNvPr id="10" name="TextBox 9">
              <a:extLst>
                <a:ext uri="{FF2B5EF4-FFF2-40B4-BE49-F238E27FC236}">
                  <a16:creationId xmlns:a16="http://schemas.microsoft.com/office/drawing/2014/main" id="{CE35719F-5B94-7646-AE71-9B6B3530ADB8}"/>
                </a:ext>
              </a:extLst>
            </p:cNvPr>
            <p:cNvSpPr txBox="1"/>
            <p:nvPr/>
          </p:nvSpPr>
          <p:spPr>
            <a:xfrm>
              <a:off x="6897673" y="3343419"/>
              <a:ext cx="1136429" cy="461665"/>
            </a:xfrm>
            <a:prstGeom prst="rect">
              <a:avLst/>
            </a:prstGeom>
            <a:noFill/>
          </p:spPr>
          <p:txBody>
            <a:bodyPr wrap="square" rtlCol="0">
              <a:spAutoFit/>
            </a:bodyPr>
            <a:lstStyle/>
            <a:p>
              <a:pPr algn="ctr"/>
              <a:r>
                <a:rPr lang="en-US" sz="1200" b="1" dirty="0">
                  <a:latin typeface="Candara" panose="020E0502030303020204" pitchFamily="34" charset="0"/>
                </a:rPr>
                <a:t>Situational Analysis</a:t>
              </a:r>
            </a:p>
          </p:txBody>
        </p:sp>
        <p:sp>
          <p:nvSpPr>
            <p:cNvPr id="11" name="TextBox 10">
              <a:extLst>
                <a:ext uri="{FF2B5EF4-FFF2-40B4-BE49-F238E27FC236}">
                  <a16:creationId xmlns:a16="http://schemas.microsoft.com/office/drawing/2014/main" id="{C962DDB1-8362-E341-9001-D0E86C3EB265}"/>
                </a:ext>
              </a:extLst>
            </p:cNvPr>
            <p:cNvSpPr txBox="1"/>
            <p:nvPr/>
          </p:nvSpPr>
          <p:spPr>
            <a:xfrm>
              <a:off x="9554138" y="2084341"/>
              <a:ext cx="1118259" cy="461665"/>
            </a:xfrm>
            <a:prstGeom prst="rect">
              <a:avLst/>
            </a:prstGeom>
            <a:noFill/>
          </p:spPr>
          <p:txBody>
            <a:bodyPr wrap="square" rtlCol="0">
              <a:spAutoFit/>
            </a:bodyPr>
            <a:lstStyle/>
            <a:p>
              <a:pPr algn="ctr"/>
              <a:r>
                <a:rPr lang="en-US" sz="1200" b="1" dirty="0">
                  <a:latin typeface="Candara" panose="020E0502030303020204" pitchFamily="34" charset="0"/>
                </a:rPr>
                <a:t>Opportunity</a:t>
              </a:r>
              <a:r>
                <a:rPr lang="en-US" sz="1200" dirty="0">
                  <a:latin typeface="Candara" panose="020E0502030303020204" pitchFamily="34" charset="0"/>
                </a:rPr>
                <a:t> </a:t>
              </a:r>
              <a:r>
                <a:rPr lang="en-US" sz="1200" b="1" dirty="0">
                  <a:latin typeface="Candara" panose="020E0502030303020204" pitchFamily="34" charset="0"/>
                </a:rPr>
                <a:t>Statement</a:t>
              </a:r>
            </a:p>
          </p:txBody>
        </p:sp>
        <p:sp>
          <p:nvSpPr>
            <p:cNvPr id="12" name="TextBox 11">
              <a:extLst>
                <a:ext uri="{FF2B5EF4-FFF2-40B4-BE49-F238E27FC236}">
                  <a16:creationId xmlns:a16="http://schemas.microsoft.com/office/drawing/2014/main" id="{A36DBAC8-DB26-2748-BA28-F2F1CECBF01F}"/>
                </a:ext>
              </a:extLst>
            </p:cNvPr>
            <p:cNvSpPr txBox="1"/>
            <p:nvPr/>
          </p:nvSpPr>
          <p:spPr>
            <a:xfrm>
              <a:off x="6897673" y="4787089"/>
              <a:ext cx="1136429" cy="461665"/>
            </a:xfrm>
            <a:prstGeom prst="rect">
              <a:avLst/>
            </a:prstGeom>
            <a:noFill/>
          </p:spPr>
          <p:txBody>
            <a:bodyPr wrap="square" rtlCol="0">
              <a:spAutoFit/>
            </a:bodyPr>
            <a:lstStyle/>
            <a:p>
              <a:pPr algn="ctr"/>
              <a:r>
                <a:rPr lang="en-US" sz="1200" b="1" dirty="0">
                  <a:latin typeface="Candara" panose="020E0502030303020204" pitchFamily="34" charset="0"/>
                </a:rPr>
                <a:t>Evaluate Options</a:t>
              </a:r>
            </a:p>
          </p:txBody>
        </p:sp>
        <p:sp>
          <p:nvSpPr>
            <p:cNvPr id="13" name="TextBox 12">
              <a:extLst>
                <a:ext uri="{FF2B5EF4-FFF2-40B4-BE49-F238E27FC236}">
                  <a16:creationId xmlns:a16="http://schemas.microsoft.com/office/drawing/2014/main" id="{BF7AEF91-32CC-1F46-810D-B4FB37CEDAD3}"/>
                </a:ext>
              </a:extLst>
            </p:cNvPr>
            <p:cNvSpPr txBox="1"/>
            <p:nvPr/>
          </p:nvSpPr>
          <p:spPr>
            <a:xfrm>
              <a:off x="9633089" y="3439304"/>
              <a:ext cx="1065625" cy="276999"/>
            </a:xfrm>
            <a:prstGeom prst="rect">
              <a:avLst/>
            </a:prstGeom>
            <a:noFill/>
          </p:spPr>
          <p:txBody>
            <a:bodyPr wrap="square" rtlCol="0">
              <a:spAutoFit/>
            </a:bodyPr>
            <a:lstStyle/>
            <a:p>
              <a:pPr algn="ctr"/>
              <a:r>
                <a:rPr lang="en-US" sz="1200" b="1" dirty="0">
                  <a:latin typeface="Candara" panose="020E0502030303020204" pitchFamily="34" charset="0"/>
                </a:rPr>
                <a:t>Options</a:t>
              </a:r>
            </a:p>
          </p:txBody>
        </p:sp>
        <p:sp>
          <p:nvSpPr>
            <p:cNvPr id="14" name="TextBox 13">
              <a:extLst>
                <a:ext uri="{FF2B5EF4-FFF2-40B4-BE49-F238E27FC236}">
                  <a16:creationId xmlns:a16="http://schemas.microsoft.com/office/drawing/2014/main" id="{BEDA8EEC-0D51-F54F-93B1-A7BF4BC09B90}"/>
                </a:ext>
              </a:extLst>
            </p:cNvPr>
            <p:cNvSpPr txBox="1"/>
            <p:nvPr/>
          </p:nvSpPr>
          <p:spPr>
            <a:xfrm>
              <a:off x="6855707" y="2411866"/>
              <a:ext cx="1178395" cy="400110"/>
            </a:xfrm>
            <a:prstGeom prst="rect">
              <a:avLst/>
            </a:prstGeom>
            <a:noFill/>
          </p:spPr>
          <p:txBody>
            <a:bodyPr wrap="square" rtlCol="0">
              <a:spAutoFit/>
            </a:bodyPr>
            <a:lstStyle/>
            <a:p>
              <a:pPr marL="47625" indent="-47625">
                <a:buFont typeface="Arial" panose="020B0604020202020204" pitchFamily="34" charset="0"/>
                <a:buChar char="•"/>
              </a:pPr>
              <a:r>
                <a:rPr lang="en-US" sz="1000" dirty="0">
                  <a:solidFill>
                    <a:srgbClr val="0070C0"/>
                  </a:solidFill>
                </a:rPr>
                <a:t>Absenteeism</a:t>
              </a:r>
            </a:p>
            <a:p>
              <a:pPr marL="47625" indent="-47625">
                <a:buFont typeface="Arial" panose="020B0604020202020204" pitchFamily="34" charset="0"/>
                <a:buChar char="•"/>
              </a:pPr>
              <a:r>
                <a:rPr lang="en-US" sz="1000" dirty="0">
                  <a:solidFill>
                    <a:srgbClr val="0070C0"/>
                  </a:solidFill>
                </a:rPr>
                <a:t>Overtime</a:t>
              </a:r>
            </a:p>
          </p:txBody>
        </p:sp>
        <p:sp>
          <p:nvSpPr>
            <p:cNvPr id="15" name="TextBox 14">
              <a:extLst>
                <a:ext uri="{FF2B5EF4-FFF2-40B4-BE49-F238E27FC236}">
                  <a16:creationId xmlns:a16="http://schemas.microsoft.com/office/drawing/2014/main" id="{5AE82A3F-586F-0F47-A5A8-2ED249088144}"/>
                </a:ext>
              </a:extLst>
            </p:cNvPr>
            <p:cNvSpPr txBox="1"/>
            <p:nvPr/>
          </p:nvSpPr>
          <p:spPr>
            <a:xfrm>
              <a:off x="9554137" y="2512117"/>
              <a:ext cx="1118259" cy="400110"/>
            </a:xfrm>
            <a:prstGeom prst="rect">
              <a:avLst/>
            </a:prstGeom>
            <a:noFill/>
          </p:spPr>
          <p:txBody>
            <a:bodyPr wrap="square" rtlCol="0">
              <a:spAutoFit/>
            </a:bodyPr>
            <a:lstStyle/>
            <a:p>
              <a:pPr marL="47625" indent="-47625">
                <a:buFont typeface="Arial" panose="020B0604020202020204" pitchFamily="34" charset="0"/>
                <a:buChar char="•"/>
              </a:pPr>
              <a:r>
                <a:rPr lang="en-US" sz="1000" dirty="0">
                  <a:solidFill>
                    <a:srgbClr val="0070C0"/>
                  </a:solidFill>
                </a:rPr>
                <a:t> Hiring </a:t>
              </a:r>
            </a:p>
            <a:p>
              <a:r>
                <a:rPr lang="en-US" sz="1000" dirty="0">
                  <a:solidFill>
                    <a:srgbClr val="0070C0"/>
                  </a:solidFill>
                </a:rPr>
                <a:t>   employees</a:t>
              </a:r>
            </a:p>
          </p:txBody>
        </p:sp>
        <p:sp>
          <p:nvSpPr>
            <p:cNvPr id="16" name="TextBox 15">
              <a:extLst>
                <a:ext uri="{FF2B5EF4-FFF2-40B4-BE49-F238E27FC236}">
                  <a16:creationId xmlns:a16="http://schemas.microsoft.com/office/drawing/2014/main" id="{77B8FDF8-E131-374F-81E3-C60D7D64BE8F}"/>
                </a:ext>
              </a:extLst>
            </p:cNvPr>
            <p:cNvSpPr txBox="1"/>
            <p:nvPr/>
          </p:nvSpPr>
          <p:spPr>
            <a:xfrm>
              <a:off x="9633089" y="5075943"/>
              <a:ext cx="1166596" cy="246221"/>
            </a:xfrm>
            <a:prstGeom prst="rect">
              <a:avLst/>
            </a:prstGeom>
            <a:noFill/>
          </p:spPr>
          <p:txBody>
            <a:bodyPr wrap="square" rtlCol="0">
              <a:spAutoFit/>
            </a:bodyPr>
            <a:lstStyle/>
            <a:p>
              <a:pPr marL="47625" indent="-47625">
                <a:buFont typeface="Arial" panose="020B0604020202020204" pitchFamily="34" charset="0"/>
                <a:buChar char="•"/>
              </a:pPr>
              <a:r>
                <a:rPr lang="en-US" sz="1000" dirty="0">
                  <a:solidFill>
                    <a:schemeClr val="accent3">
                      <a:lumMod val="75000"/>
                    </a:schemeClr>
                  </a:solidFill>
                </a:rPr>
                <a:t>Green Light</a:t>
              </a:r>
            </a:p>
          </p:txBody>
        </p:sp>
        <p:sp>
          <p:nvSpPr>
            <p:cNvPr id="17" name="TextBox 16">
              <a:extLst>
                <a:ext uri="{FF2B5EF4-FFF2-40B4-BE49-F238E27FC236}">
                  <a16:creationId xmlns:a16="http://schemas.microsoft.com/office/drawing/2014/main" id="{BE2A55B4-3E39-CA44-81A0-94A88D9D91F3}"/>
                </a:ext>
              </a:extLst>
            </p:cNvPr>
            <p:cNvSpPr txBox="1"/>
            <p:nvPr/>
          </p:nvSpPr>
          <p:spPr>
            <a:xfrm>
              <a:off x="9633090" y="3716303"/>
              <a:ext cx="1109266" cy="553998"/>
            </a:xfrm>
            <a:prstGeom prst="rect">
              <a:avLst/>
            </a:prstGeom>
            <a:noFill/>
          </p:spPr>
          <p:txBody>
            <a:bodyPr wrap="square" rtlCol="0">
              <a:spAutoFit/>
            </a:bodyPr>
            <a:lstStyle/>
            <a:p>
              <a:pPr marL="47625" indent="-47625">
                <a:buFont typeface="Arial" panose="020B0604020202020204" pitchFamily="34" charset="0"/>
                <a:buChar char="•"/>
              </a:pPr>
              <a:r>
                <a:rPr lang="en-US" sz="1000" dirty="0">
                  <a:solidFill>
                    <a:srgbClr val="0070C0"/>
                  </a:solidFill>
                </a:rPr>
                <a:t>Status Quo</a:t>
              </a:r>
            </a:p>
            <a:p>
              <a:pPr marL="47625" indent="-47625">
                <a:buFont typeface="Arial" panose="020B0604020202020204" pitchFamily="34" charset="0"/>
                <a:buChar char="•"/>
              </a:pPr>
              <a:r>
                <a:rPr lang="en-US" sz="1000" dirty="0">
                  <a:solidFill>
                    <a:srgbClr val="0070C0"/>
                  </a:solidFill>
                </a:rPr>
                <a:t>Hire 3/2 classes</a:t>
              </a:r>
            </a:p>
            <a:p>
              <a:pPr marL="47625" indent="-47625">
                <a:buFont typeface="Arial" panose="020B0604020202020204" pitchFamily="34" charset="0"/>
                <a:buChar char="•"/>
              </a:pPr>
              <a:r>
                <a:rPr lang="en-US" sz="1000" dirty="0">
                  <a:solidFill>
                    <a:srgbClr val="0070C0"/>
                  </a:solidFill>
                </a:rPr>
                <a:t>Adjust jobs</a:t>
              </a:r>
            </a:p>
          </p:txBody>
        </p:sp>
        <p:sp>
          <p:nvSpPr>
            <p:cNvPr id="18" name="TextBox 17">
              <a:extLst>
                <a:ext uri="{FF2B5EF4-FFF2-40B4-BE49-F238E27FC236}">
                  <a16:creationId xmlns:a16="http://schemas.microsoft.com/office/drawing/2014/main" id="{744CD045-A2C4-C94A-94F5-42AD0E87CC2C}"/>
                </a:ext>
              </a:extLst>
            </p:cNvPr>
            <p:cNvSpPr txBox="1"/>
            <p:nvPr/>
          </p:nvSpPr>
          <p:spPr>
            <a:xfrm>
              <a:off x="6897673" y="5172317"/>
              <a:ext cx="1136431" cy="707886"/>
            </a:xfrm>
            <a:prstGeom prst="rect">
              <a:avLst/>
            </a:prstGeom>
            <a:noFill/>
          </p:spPr>
          <p:txBody>
            <a:bodyPr wrap="square" rtlCol="0">
              <a:spAutoFit/>
            </a:bodyPr>
            <a:lstStyle/>
            <a:p>
              <a:pPr marL="47625" indent="-47625">
                <a:buFont typeface="Arial" panose="020B0604020202020204" pitchFamily="34" charset="0"/>
                <a:buChar char="•"/>
              </a:pPr>
              <a:r>
                <a:rPr lang="en-US" sz="1000" dirty="0">
                  <a:solidFill>
                    <a:srgbClr val="0070C0"/>
                  </a:solidFill>
                </a:rPr>
                <a:t>Cost</a:t>
              </a:r>
            </a:p>
            <a:p>
              <a:pPr marL="47625" indent="-47625">
                <a:buFont typeface="Arial" panose="020B0604020202020204" pitchFamily="34" charset="0"/>
                <a:buChar char="•"/>
              </a:pPr>
              <a:r>
                <a:rPr lang="en-US" sz="1000" dirty="0">
                  <a:solidFill>
                    <a:srgbClr val="0070C0"/>
                  </a:solidFill>
                </a:rPr>
                <a:t>Service</a:t>
              </a:r>
            </a:p>
            <a:p>
              <a:pPr marL="47625" indent="-47625">
                <a:buFont typeface="Arial" panose="020B0604020202020204" pitchFamily="34" charset="0"/>
                <a:buChar char="•"/>
              </a:pPr>
              <a:r>
                <a:rPr lang="en-US" sz="1000" dirty="0">
                  <a:solidFill>
                    <a:srgbClr val="0070C0"/>
                  </a:solidFill>
                </a:rPr>
                <a:t>Overtime Reduction</a:t>
              </a:r>
            </a:p>
          </p:txBody>
        </p:sp>
        <p:sp>
          <p:nvSpPr>
            <p:cNvPr id="19" name="TextBox 18">
              <a:extLst>
                <a:ext uri="{FF2B5EF4-FFF2-40B4-BE49-F238E27FC236}">
                  <a16:creationId xmlns:a16="http://schemas.microsoft.com/office/drawing/2014/main" id="{77368E98-63D8-E24C-9AAA-985057284647}"/>
                </a:ext>
              </a:extLst>
            </p:cNvPr>
            <p:cNvSpPr txBox="1"/>
            <p:nvPr/>
          </p:nvSpPr>
          <p:spPr>
            <a:xfrm>
              <a:off x="6897674" y="3724388"/>
              <a:ext cx="1136428" cy="553998"/>
            </a:xfrm>
            <a:prstGeom prst="rect">
              <a:avLst/>
            </a:prstGeom>
            <a:noFill/>
          </p:spPr>
          <p:txBody>
            <a:bodyPr wrap="square" rtlCol="0">
              <a:spAutoFit/>
            </a:bodyPr>
            <a:lstStyle/>
            <a:p>
              <a:pPr marL="47625" indent="-47625">
                <a:buFont typeface="Arial" panose="020B0604020202020204" pitchFamily="34" charset="0"/>
                <a:buChar char="•"/>
              </a:pPr>
              <a:r>
                <a:rPr lang="en-US" sz="1000" dirty="0">
                  <a:solidFill>
                    <a:srgbClr val="0070C0"/>
                  </a:solidFill>
                </a:rPr>
                <a:t>Attrition</a:t>
              </a:r>
            </a:p>
            <a:p>
              <a:pPr marL="47625" indent="-47625">
                <a:buFont typeface="Arial" panose="020B0604020202020204" pitchFamily="34" charset="0"/>
                <a:buChar char="•"/>
              </a:pPr>
              <a:r>
                <a:rPr lang="en-US" sz="1000" dirty="0">
                  <a:solidFill>
                    <a:srgbClr val="0070C0"/>
                  </a:solidFill>
                </a:rPr>
                <a:t>YOY</a:t>
              </a:r>
            </a:p>
            <a:p>
              <a:pPr marL="47625" indent="-47625">
                <a:buFont typeface="Arial" panose="020B0604020202020204" pitchFamily="34" charset="0"/>
                <a:buChar char="•"/>
              </a:pPr>
              <a:r>
                <a:rPr lang="en-US" sz="1000" dirty="0">
                  <a:solidFill>
                    <a:srgbClr val="0070C0"/>
                  </a:solidFill>
                </a:rPr>
                <a:t>Time to train</a:t>
              </a:r>
            </a:p>
          </p:txBody>
        </p:sp>
      </p:grpSp>
      <p:grpSp>
        <p:nvGrpSpPr>
          <p:cNvPr id="25" name="Group 24">
            <a:extLst>
              <a:ext uri="{FF2B5EF4-FFF2-40B4-BE49-F238E27FC236}">
                <a16:creationId xmlns:a16="http://schemas.microsoft.com/office/drawing/2014/main" id="{7D4987C4-D229-3742-A2C6-42D22AD49E6C}"/>
              </a:ext>
            </a:extLst>
          </p:cNvPr>
          <p:cNvGrpSpPr/>
          <p:nvPr/>
        </p:nvGrpSpPr>
        <p:grpSpPr>
          <a:xfrm>
            <a:off x="2101048" y="5990057"/>
            <a:ext cx="9509760" cy="333286"/>
            <a:chOff x="2101048" y="5990057"/>
            <a:chExt cx="9509760" cy="333286"/>
          </a:xfrm>
        </p:grpSpPr>
        <p:sp>
          <p:nvSpPr>
            <p:cNvPr id="26" name="Rectangle 25">
              <a:extLst>
                <a:ext uri="{FF2B5EF4-FFF2-40B4-BE49-F238E27FC236}">
                  <a16:creationId xmlns:a16="http://schemas.microsoft.com/office/drawing/2014/main" id="{61FB7D77-B54F-4044-8C9B-71E427C49FD8}"/>
                </a:ext>
              </a:extLst>
            </p:cNvPr>
            <p:cNvSpPr/>
            <p:nvPr/>
          </p:nvSpPr>
          <p:spPr>
            <a:xfrm>
              <a:off x="5392888" y="5990057"/>
              <a:ext cx="1554480" cy="333286"/>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2. AUDIENCE</a:t>
              </a:r>
            </a:p>
          </p:txBody>
        </p:sp>
        <p:sp>
          <p:nvSpPr>
            <p:cNvPr id="27" name="Rectangle 26">
              <a:extLst>
                <a:ext uri="{FF2B5EF4-FFF2-40B4-BE49-F238E27FC236}">
                  <a16:creationId xmlns:a16="http://schemas.microsoft.com/office/drawing/2014/main" id="{57C78A37-A9DF-5F4B-ADF5-5B7343D50B33}"/>
                </a:ext>
              </a:extLst>
            </p:cNvPr>
            <p:cNvSpPr/>
            <p:nvPr/>
          </p:nvSpPr>
          <p:spPr>
            <a:xfrm>
              <a:off x="3838408" y="5990057"/>
              <a:ext cx="1554480" cy="333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1. OUTCOME(S)</a:t>
              </a:r>
            </a:p>
          </p:txBody>
        </p:sp>
        <p:sp>
          <p:nvSpPr>
            <p:cNvPr id="28" name="Rectangle 27">
              <a:extLst>
                <a:ext uri="{FF2B5EF4-FFF2-40B4-BE49-F238E27FC236}">
                  <a16:creationId xmlns:a16="http://schemas.microsoft.com/office/drawing/2014/main" id="{853BB0C0-E813-984F-83BB-BC72ABF5A02F}"/>
                </a:ext>
              </a:extLst>
            </p:cNvPr>
            <p:cNvSpPr/>
            <p:nvPr/>
          </p:nvSpPr>
          <p:spPr>
            <a:xfrm>
              <a:off x="6947368" y="5990057"/>
              <a:ext cx="1554480" cy="3332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3. CONTENT</a:t>
              </a:r>
            </a:p>
          </p:txBody>
        </p:sp>
        <p:sp>
          <p:nvSpPr>
            <p:cNvPr id="29" name="Rectangle 28">
              <a:extLst>
                <a:ext uri="{FF2B5EF4-FFF2-40B4-BE49-F238E27FC236}">
                  <a16:creationId xmlns:a16="http://schemas.microsoft.com/office/drawing/2014/main" id="{D6801014-FBF2-C64A-B80F-58D74F5250C0}"/>
                </a:ext>
              </a:extLst>
            </p:cNvPr>
            <p:cNvSpPr/>
            <p:nvPr/>
          </p:nvSpPr>
          <p:spPr>
            <a:xfrm>
              <a:off x="8501848" y="5990057"/>
              <a:ext cx="1554480" cy="3332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4. DELIVERY</a:t>
              </a:r>
            </a:p>
          </p:txBody>
        </p:sp>
        <p:sp>
          <p:nvSpPr>
            <p:cNvPr id="30" name="Rectangle 29">
              <a:extLst>
                <a:ext uri="{FF2B5EF4-FFF2-40B4-BE49-F238E27FC236}">
                  <a16:creationId xmlns:a16="http://schemas.microsoft.com/office/drawing/2014/main" id="{9B3774F5-42BB-4046-82B1-3E38126D06A4}"/>
                </a:ext>
              </a:extLst>
            </p:cNvPr>
            <p:cNvSpPr/>
            <p:nvPr/>
          </p:nvSpPr>
          <p:spPr>
            <a:xfrm>
              <a:off x="10056328" y="5990057"/>
              <a:ext cx="1554480" cy="333286"/>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ndara" panose="020E0502030303020204" pitchFamily="34" charset="0"/>
                </a:rPr>
                <a:t>5. PRACTICE</a:t>
              </a:r>
            </a:p>
          </p:txBody>
        </p:sp>
        <p:sp>
          <p:nvSpPr>
            <p:cNvPr id="31" name="Rectangle 30">
              <a:extLst>
                <a:ext uri="{FF2B5EF4-FFF2-40B4-BE49-F238E27FC236}">
                  <a16:creationId xmlns:a16="http://schemas.microsoft.com/office/drawing/2014/main" id="{4039C267-96C5-F042-9CF8-10773CB578CB}"/>
                </a:ext>
              </a:extLst>
            </p:cNvPr>
            <p:cNvSpPr/>
            <p:nvPr/>
          </p:nvSpPr>
          <p:spPr>
            <a:xfrm>
              <a:off x="2101048" y="5990057"/>
              <a:ext cx="1737360" cy="3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Candara" panose="020E0502030303020204" pitchFamily="34" charset="0"/>
                </a:rPr>
                <a:t>Presentation Skills</a:t>
              </a:r>
            </a:p>
          </p:txBody>
        </p:sp>
      </p:grpSp>
    </p:spTree>
    <p:extLst>
      <p:ext uri="{BB962C8B-B14F-4D97-AF65-F5344CB8AC3E}">
        <p14:creationId xmlns:p14="http://schemas.microsoft.com/office/powerpoint/2010/main" val="3732699866"/>
      </p:ext>
    </p:extLst>
  </p:cSld>
  <p:clrMapOvr>
    <a:masterClrMapping/>
  </p:clrMapOvr>
</p:sld>
</file>

<file path=ppt/theme/theme1.xml><?xml version="1.0" encoding="utf-8"?>
<a:theme xmlns:a="http://schemas.openxmlformats.org/drawingml/2006/main" name="Dividend">
  <a:themeElements>
    <a:clrScheme name="Eno_Brand">
      <a:dk1>
        <a:srgbClr val="0060B1"/>
      </a:dk1>
      <a:lt1>
        <a:srgbClr val="FFFFFF"/>
      </a:lt1>
      <a:dk2>
        <a:srgbClr val="00325C"/>
      </a:dk2>
      <a:lt2>
        <a:srgbClr val="D5D9DD"/>
      </a:lt2>
      <a:accent1>
        <a:srgbClr val="0060B1"/>
      </a:accent1>
      <a:accent2>
        <a:srgbClr val="00325C"/>
      </a:accent2>
      <a:accent3>
        <a:srgbClr val="B2CDE6"/>
      </a:accent3>
      <a:accent4>
        <a:srgbClr val="D5D9DD"/>
      </a:accent4>
      <a:accent5>
        <a:srgbClr val="E29324"/>
      </a:accent5>
      <a:accent6>
        <a:srgbClr val="009E60"/>
      </a:accent6>
      <a:hlink>
        <a:srgbClr val="0068C2"/>
      </a:hlink>
      <a:folHlink>
        <a:srgbClr val="F8A229"/>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EnoMAX_PPT_Template" id="{DC1948C6-E3DA-3D40-A1B0-9CCCAB9F2FB9}" vid="{46BE9C1F-CA4B-174C-861F-8DC8D99CB9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Template>
  <TotalTime>2472</TotalTime>
  <Words>1623</Words>
  <Application>Microsoft Macintosh PowerPoint</Application>
  <PresentationFormat>Widescreen</PresentationFormat>
  <Paragraphs>316</Paragraphs>
  <Slides>23</Slides>
  <Notes>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3" baseType="lpstr">
      <vt:lpstr>Arial</vt:lpstr>
      <vt:lpstr>Bradley Hand</vt:lpstr>
      <vt:lpstr>Calibri</vt:lpstr>
      <vt:lpstr>Candara</vt:lpstr>
      <vt:lpstr>Century Gothic</vt:lpstr>
      <vt:lpstr>Century Schoolbook</vt:lpstr>
      <vt:lpstr>Palatino Linotype</vt:lpstr>
      <vt:lpstr>Wingdings 2</vt:lpstr>
      <vt:lpstr>Dividend</vt:lpstr>
      <vt:lpstr>Excel.Chart.8</vt:lpstr>
      <vt:lpstr>Step to the Mic Effective Presentation Skills</vt:lpstr>
      <vt:lpstr>Presentation Skills Overview</vt:lpstr>
      <vt:lpstr>Talking Points</vt:lpstr>
      <vt:lpstr>Desired Outcomes</vt:lpstr>
      <vt:lpstr>Desired Outcomes</vt:lpstr>
      <vt:lpstr>Know  Your Audience</vt:lpstr>
      <vt:lpstr>audience</vt:lpstr>
      <vt:lpstr>Select Content</vt:lpstr>
      <vt:lpstr>Selecting and Organizing Content</vt:lpstr>
      <vt:lpstr>Selecting and Organizing Content</vt:lpstr>
      <vt:lpstr>Selecting and Organizing Content</vt:lpstr>
      <vt:lpstr>Delivering the Message</vt:lpstr>
      <vt:lpstr>Delivering the Message</vt:lpstr>
      <vt:lpstr>Delivering the Message</vt:lpstr>
      <vt:lpstr>Delivering the Message</vt:lpstr>
      <vt:lpstr>Putting it Together</vt:lpstr>
      <vt:lpstr>Rehearsal</vt:lpstr>
      <vt:lpstr>Business Pitch</vt:lpstr>
      <vt:lpstr>Business Pitch</vt:lpstr>
      <vt:lpstr>PowerPoint Presentation</vt:lpstr>
      <vt:lpstr>Summary Outcomes</vt:lpstr>
      <vt:lpstr>The Finish</vt:lpstr>
      <vt:lpstr>MIC DROP</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Case Training</dc:title>
  <dc:creator>delanaglenn@gmail.com</dc:creator>
  <cp:lastModifiedBy>Microsoft Office User</cp:lastModifiedBy>
  <cp:revision>67</cp:revision>
  <dcterms:created xsi:type="dcterms:W3CDTF">2019-03-04T16:09:08Z</dcterms:created>
  <dcterms:modified xsi:type="dcterms:W3CDTF">2019-06-12T22:24:46Z</dcterms:modified>
</cp:coreProperties>
</file>