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98" r:id="rId3"/>
    <p:sldId id="279" r:id="rId4"/>
    <p:sldId id="284" r:id="rId5"/>
    <p:sldId id="280" r:id="rId6"/>
    <p:sldId id="301" r:id="rId7"/>
    <p:sldId id="302" r:id="rId8"/>
    <p:sldId id="303" r:id="rId9"/>
    <p:sldId id="310" r:id="rId10"/>
    <p:sldId id="266" r:id="rId11"/>
    <p:sldId id="309" r:id="rId12"/>
    <p:sldId id="286" r:id="rId13"/>
    <p:sldId id="290" r:id="rId14"/>
    <p:sldId id="285" r:id="rId15"/>
    <p:sldId id="265" r:id="rId16"/>
    <p:sldId id="269" r:id="rId17"/>
    <p:sldId id="304" r:id="rId18"/>
    <p:sldId id="267" r:id="rId1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orient="horz" pos="672" userDrawn="1">
          <p15:clr>
            <a:srgbClr val="A4A3A4"/>
          </p15:clr>
        </p15:guide>
        <p15:guide id="3" pos="384" userDrawn="1">
          <p15:clr>
            <a:srgbClr val="A4A3A4"/>
          </p15:clr>
        </p15:guide>
        <p15:guide id="4"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5041E-66C6-48AC-9034-225764CB8A15}" v="9" dt="2019-06-11T02:10:24.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77321" autoAdjust="0"/>
  </p:normalViewPr>
  <p:slideViewPr>
    <p:cSldViewPr showGuides="1">
      <p:cViewPr varScale="1">
        <p:scale>
          <a:sx n="72" d="100"/>
          <a:sy n="72" d="100"/>
        </p:scale>
        <p:origin x="1584" y="200"/>
      </p:cViewPr>
      <p:guideLst>
        <p:guide orient="horz" pos="3168"/>
        <p:guide orient="horz" pos="672"/>
        <p:guide pos="384"/>
        <p:guide pos="729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95153551665921E-2"/>
          <c:y val="4.0559799428056563E-2"/>
          <c:w val="0.83399641294838145"/>
          <c:h val="0.85987927375883833"/>
        </c:manualLayout>
      </c:layout>
      <c:barChart>
        <c:barDir val="col"/>
        <c:grouping val="stacked"/>
        <c:varyColors val="0"/>
        <c:ser>
          <c:idx val="1"/>
          <c:order val="0"/>
          <c:tx>
            <c:strRef>
              <c:f>Sheet1!$A$3</c:f>
              <c:strCache>
                <c:ptCount val="1"/>
                <c:pt idx="0">
                  <c:v>Gas</c:v>
                </c:pt>
              </c:strCache>
            </c:strRef>
          </c:tx>
          <c:spPr>
            <a:solidFill>
              <a:srgbClr val="FFC000">
                <a:alpha val="98000"/>
              </a:srgbClr>
            </a:solidFill>
            <a:ln>
              <a:noFill/>
            </a:ln>
            <a:effectLst>
              <a:outerShdw blurRad="40000" dist="23000" dir="5400000" rotWithShape="0">
                <a:srgbClr val="000000">
                  <a:alpha val="35000"/>
                </a:srgbClr>
              </a:outerShdw>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2B1-4F88-8A8F-B5C4CFF170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Sheet1!$B$1:$F$1</c:f>
              <c:strCache>
                <c:ptCount val="4"/>
                <c:pt idx="0">
                  <c:v>2014</c:v>
                </c:pt>
                <c:pt idx="1">
                  <c:v>2015</c:v>
                </c:pt>
                <c:pt idx="2">
                  <c:v>2016</c:v>
                </c:pt>
                <c:pt idx="3">
                  <c:v>Post Installation</c:v>
                </c:pt>
              </c:strCache>
            </c:strRef>
          </c:cat>
          <c:val>
            <c:numRef>
              <c:f>Sheet1!$B$3:$F$3</c:f>
              <c:numCache>
                <c:formatCode>"$"#,##0_);[Red]\("$"#,##0\)</c:formatCode>
                <c:ptCount val="4"/>
                <c:pt idx="0">
                  <c:v>490793</c:v>
                </c:pt>
                <c:pt idx="1">
                  <c:v>330342</c:v>
                </c:pt>
                <c:pt idx="2">
                  <c:v>279538</c:v>
                </c:pt>
                <c:pt idx="3">
                  <c:v>338301</c:v>
                </c:pt>
              </c:numCache>
            </c:numRef>
          </c:val>
          <c:extLst>
            <c:ext xmlns:c16="http://schemas.microsoft.com/office/drawing/2014/chart" uri="{C3380CC4-5D6E-409C-BE32-E72D297353CC}">
              <c16:uniqueId val="{00000001-0B58-4CD0-9D66-55F8037C05C6}"/>
            </c:ext>
          </c:extLst>
        </c:ser>
        <c:ser>
          <c:idx val="2"/>
          <c:order val="1"/>
          <c:tx>
            <c:strRef>
              <c:f>Sheet1!$A$4</c:f>
              <c:strCache>
                <c:ptCount val="1"/>
                <c:pt idx="0">
                  <c:v>Water</c:v>
                </c:pt>
              </c:strCache>
            </c:strRef>
          </c:tx>
          <c:spPr>
            <a:solidFill>
              <a:srgbClr val="0070C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Sheet1!$B$1:$F$1</c:f>
              <c:strCache>
                <c:ptCount val="4"/>
                <c:pt idx="0">
                  <c:v>2014</c:v>
                </c:pt>
                <c:pt idx="1">
                  <c:v>2015</c:v>
                </c:pt>
                <c:pt idx="2">
                  <c:v>2016</c:v>
                </c:pt>
                <c:pt idx="3">
                  <c:v>Post Installation</c:v>
                </c:pt>
              </c:strCache>
            </c:strRef>
          </c:cat>
          <c:val>
            <c:numRef>
              <c:f>Sheet1!$B$4:$F$4</c:f>
              <c:numCache>
                <c:formatCode>"$"#,##0_);[Red]\("$"#,##0\)</c:formatCode>
                <c:ptCount val="4"/>
                <c:pt idx="0">
                  <c:v>732455</c:v>
                </c:pt>
                <c:pt idx="1">
                  <c:v>713085</c:v>
                </c:pt>
                <c:pt idx="2">
                  <c:v>530885</c:v>
                </c:pt>
                <c:pt idx="3">
                  <c:v>591257</c:v>
                </c:pt>
              </c:numCache>
            </c:numRef>
          </c:val>
          <c:extLst>
            <c:ext xmlns:c16="http://schemas.microsoft.com/office/drawing/2014/chart" uri="{C3380CC4-5D6E-409C-BE32-E72D297353CC}">
              <c16:uniqueId val="{00000002-0B58-4CD0-9D66-55F8037C05C6}"/>
            </c:ext>
          </c:extLst>
        </c:ser>
        <c:ser>
          <c:idx val="0"/>
          <c:order val="2"/>
          <c:tx>
            <c:strRef>
              <c:f>Sheet1!$A$2</c:f>
              <c:strCache>
                <c:ptCount val="1"/>
                <c:pt idx="0">
                  <c:v>Electric</c:v>
                </c:pt>
              </c:strCache>
            </c:strRef>
          </c:tx>
          <c:spPr>
            <a:solidFill>
              <a:srgbClr val="FF0000"/>
            </a:solidFill>
            <a:ln>
              <a:noFill/>
            </a:ln>
            <a:effectLst>
              <a:outerShdw blurRad="40000" dist="23000" dir="5400000" rotWithShape="0">
                <a:srgbClr val="000000">
                  <a:alpha val="35000"/>
                </a:srgbClr>
              </a:outerShdw>
            </a:effectLst>
          </c:spPr>
          <c:invertIfNegative val="0"/>
          <c:dPt>
            <c:idx val="3"/>
            <c:invertIfNegative val="0"/>
            <c:bubble3D val="0"/>
            <c:spPr>
              <a:solidFill>
                <a:srgbClr val="FF0000">
                  <a:alpha val="93000"/>
                </a:srgb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0-AFC2-44A4-B8FA-A82298C3270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Sheet1!$B$1:$F$1</c:f>
              <c:strCache>
                <c:ptCount val="4"/>
                <c:pt idx="0">
                  <c:v>2014</c:v>
                </c:pt>
                <c:pt idx="1">
                  <c:v>2015</c:v>
                </c:pt>
                <c:pt idx="2">
                  <c:v>2016</c:v>
                </c:pt>
                <c:pt idx="3">
                  <c:v>Post Installation</c:v>
                </c:pt>
              </c:strCache>
            </c:strRef>
          </c:cat>
          <c:val>
            <c:numRef>
              <c:f>Sheet1!$B$2:$F$2</c:f>
              <c:numCache>
                <c:formatCode>"$"#,##0_);[Red]\("$"#,##0\)</c:formatCode>
                <c:ptCount val="4"/>
                <c:pt idx="0">
                  <c:v>13931566</c:v>
                </c:pt>
                <c:pt idx="1">
                  <c:v>11441938</c:v>
                </c:pt>
                <c:pt idx="2">
                  <c:v>10334789</c:v>
                </c:pt>
                <c:pt idx="3">
                  <c:v>9350224</c:v>
                </c:pt>
              </c:numCache>
            </c:numRef>
          </c:val>
          <c:extLst>
            <c:ext xmlns:c16="http://schemas.microsoft.com/office/drawing/2014/chart" uri="{C3380CC4-5D6E-409C-BE32-E72D297353CC}">
              <c16:uniqueId val="{00000000-0B58-4CD0-9D66-55F8037C05C6}"/>
            </c:ext>
          </c:extLst>
        </c:ser>
        <c:dLbls>
          <c:dLblPos val="ctr"/>
          <c:showLegendKey val="0"/>
          <c:showVal val="1"/>
          <c:showCatName val="0"/>
          <c:showSerName val="0"/>
          <c:showPercent val="0"/>
          <c:showBubbleSize val="0"/>
        </c:dLbls>
        <c:gapWidth val="100"/>
        <c:overlap val="100"/>
        <c:axId val="475127480"/>
        <c:axId val="475124528"/>
      </c:barChart>
      <c:catAx>
        <c:axId val="47512748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475124528"/>
        <c:crosses val="autoZero"/>
        <c:auto val="1"/>
        <c:lblAlgn val="ctr"/>
        <c:lblOffset val="100"/>
        <c:noMultiLvlLbl val="0"/>
      </c:catAx>
      <c:valAx>
        <c:axId val="475124528"/>
        <c:scaling>
          <c:orientation val="minMax"/>
          <c:max val="18800000"/>
          <c:min val="0"/>
        </c:scaling>
        <c:delete val="0"/>
        <c:axPos val="l"/>
        <c:majorGridlines>
          <c:spPr>
            <a:ln w="9525" cap="flat" cmpd="sng" algn="ctr">
              <a:solidFill>
                <a:schemeClr val="tx2">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75127480"/>
        <c:crosses val="autoZero"/>
        <c:crossBetween val="between"/>
        <c:majorUnit val="2000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091CF-D566-A249-A399-CCE87FD755FB}" type="doc">
      <dgm:prSet loTypeId="urn:microsoft.com/office/officeart/2005/8/layout/process4" loCatId="" qsTypeId="urn:microsoft.com/office/officeart/2005/8/quickstyle/3d2" qsCatId="3D" csTypeId="urn:microsoft.com/office/officeart/2005/8/colors/colorful3" csCatId="colorful" phldr="1"/>
      <dgm:spPr/>
      <dgm:t>
        <a:bodyPr/>
        <a:lstStyle/>
        <a:p>
          <a:endParaRPr lang="en-US"/>
        </a:p>
      </dgm:t>
    </dgm:pt>
    <dgm:pt modelId="{2AF0C72B-0104-514A-A2E6-78788C5FC447}">
      <dgm:prSet phldrT="[Text]"/>
      <dgm:spPr/>
      <dgm:t>
        <a:bodyPr/>
        <a:lstStyle/>
        <a:p>
          <a:r>
            <a:rPr lang="en-US" dirty="0"/>
            <a:t>Owner decides to utilize ESPC for energy efficiency project</a:t>
          </a:r>
        </a:p>
      </dgm:t>
    </dgm:pt>
    <dgm:pt modelId="{612793F4-DA75-EA46-AAA5-68F29442DE11}" type="parTrans" cxnId="{E325F2D5-458B-C541-94C1-2395FEC93A31}">
      <dgm:prSet/>
      <dgm:spPr/>
      <dgm:t>
        <a:bodyPr/>
        <a:lstStyle/>
        <a:p>
          <a:endParaRPr lang="en-US"/>
        </a:p>
      </dgm:t>
    </dgm:pt>
    <dgm:pt modelId="{797CEDC8-18D4-BB45-B9EA-283374F6836A}" type="sibTrans" cxnId="{E325F2D5-458B-C541-94C1-2395FEC93A31}">
      <dgm:prSet/>
      <dgm:spPr/>
      <dgm:t>
        <a:bodyPr/>
        <a:lstStyle/>
        <a:p>
          <a:endParaRPr lang="en-US"/>
        </a:p>
      </dgm:t>
    </dgm:pt>
    <dgm:pt modelId="{FCE1CC78-FDE5-414F-AE68-5994C53315A1}">
      <dgm:prSet phldrT="[Text]"/>
      <dgm:spPr/>
      <dgm:t>
        <a:bodyPr/>
        <a:lstStyle/>
        <a:p>
          <a:r>
            <a:rPr lang="en-US" dirty="0"/>
            <a:t>Complete energy system survey</a:t>
          </a:r>
        </a:p>
      </dgm:t>
    </dgm:pt>
    <dgm:pt modelId="{B2F02775-D344-8044-964B-2095D5FB0FC9}" type="parTrans" cxnId="{3331A38B-4D17-564F-B94D-5452AC98B142}">
      <dgm:prSet/>
      <dgm:spPr/>
      <dgm:t>
        <a:bodyPr/>
        <a:lstStyle/>
        <a:p>
          <a:endParaRPr lang="en-US"/>
        </a:p>
      </dgm:t>
    </dgm:pt>
    <dgm:pt modelId="{5DA2C27D-DBB6-0B4D-9441-7E4C6719D3CB}" type="sibTrans" cxnId="{3331A38B-4D17-564F-B94D-5452AC98B142}">
      <dgm:prSet/>
      <dgm:spPr/>
      <dgm:t>
        <a:bodyPr/>
        <a:lstStyle/>
        <a:p>
          <a:endParaRPr lang="en-US"/>
        </a:p>
      </dgm:t>
    </dgm:pt>
    <dgm:pt modelId="{ACE4AABA-F114-934C-A9B7-5EE85F7CECDD}">
      <dgm:prSet phldrT="[Text]"/>
      <dgm:spPr/>
      <dgm:t>
        <a:bodyPr/>
        <a:lstStyle/>
        <a:p>
          <a:r>
            <a:rPr lang="en-US" dirty="0"/>
            <a:t>Assess program viability</a:t>
          </a:r>
        </a:p>
      </dgm:t>
    </dgm:pt>
    <dgm:pt modelId="{937FC090-516D-8C48-AA5F-FBA79E72BF93}" type="parTrans" cxnId="{788A5037-1DAE-3A4E-9D2A-3A71FE1DC6E3}">
      <dgm:prSet/>
      <dgm:spPr/>
      <dgm:t>
        <a:bodyPr/>
        <a:lstStyle/>
        <a:p>
          <a:endParaRPr lang="en-US"/>
        </a:p>
      </dgm:t>
    </dgm:pt>
    <dgm:pt modelId="{3226BBA1-3721-0647-BB4E-E72EE2219A04}" type="sibTrans" cxnId="{788A5037-1DAE-3A4E-9D2A-3A71FE1DC6E3}">
      <dgm:prSet/>
      <dgm:spPr/>
      <dgm:t>
        <a:bodyPr/>
        <a:lstStyle/>
        <a:p>
          <a:endParaRPr lang="en-US"/>
        </a:p>
      </dgm:t>
    </dgm:pt>
    <dgm:pt modelId="{2E9B353C-0D1F-9B48-942A-0C1ADEDB54E7}">
      <dgm:prSet phldrT="[Text]"/>
      <dgm:spPr/>
      <dgm:t>
        <a:bodyPr/>
        <a:lstStyle/>
        <a:p>
          <a:r>
            <a:rPr lang="en-US" dirty="0"/>
            <a:t>Owner develops Request for Proposal (RFP) for ESCO selection, evaluates proposals and selects ESCO</a:t>
          </a:r>
        </a:p>
      </dgm:t>
    </dgm:pt>
    <dgm:pt modelId="{71D45C62-1800-3441-B1B9-AC3C9685459F}" type="parTrans" cxnId="{4552DCA5-EA0C-F84E-9F1B-F88DF09B7354}">
      <dgm:prSet/>
      <dgm:spPr/>
      <dgm:t>
        <a:bodyPr/>
        <a:lstStyle/>
        <a:p>
          <a:endParaRPr lang="en-US"/>
        </a:p>
      </dgm:t>
    </dgm:pt>
    <dgm:pt modelId="{BDF74295-019A-7F4E-839A-699F06B3D400}" type="sibTrans" cxnId="{4552DCA5-EA0C-F84E-9F1B-F88DF09B7354}">
      <dgm:prSet/>
      <dgm:spPr/>
      <dgm:t>
        <a:bodyPr/>
        <a:lstStyle/>
        <a:p>
          <a:endParaRPr lang="en-US"/>
        </a:p>
      </dgm:t>
    </dgm:pt>
    <dgm:pt modelId="{97D0C866-54B5-9F4E-937B-A7DADBCED8F2}">
      <dgm:prSet phldrT="[Text]"/>
      <dgm:spPr/>
      <dgm:t>
        <a:bodyPr/>
        <a:lstStyle/>
        <a:p>
          <a:r>
            <a:rPr lang="en-US" dirty="0"/>
            <a:t>Develop &amp; issue RFP</a:t>
          </a:r>
        </a:p>
      </dgm:t>
    </dgm:pt>
    <dgm:pt modelId="{F69A63BA-BD81-2441-BBE2-85E344DEB6BD}" type="parTrans" cxnId="{E613253F-73B7-6147-94A7-6DBBA1B448C6}">
      <dgm:prSet/>
      <dgm:spPr/>
      <dgm:t>
        <a:bodyPr/>
        <a:lstStyle/>
        <a:p>
          <a:endParaRPr lang="en-US"/>
        </a:p>
      </dgm:t>
    </dgm:pt>
    <dgm:pt modelId="{327A94AB-186E-8E4E-9486-35BE44F81EFB}" type="sibTrans" cxnId="{E613253F-73B7-6147-94A7-6DBBA1B448C6}">
      <dgm:prSet/>
      <dgm:spPr/>
      <dgm:t>
        <a:bodyPr/>
        <a:lstStyle/>
        <a:p>
          <a:endParaRPr lang="en-US"/>
        </a:p>
      </dgm:t>
    </dgm:pt>
    <dgm:pt modelId="{0946273F-F3E8-3444-B019-8CE815F464F0}">
      <dgm:prSet phldrT="[Text]"/>
      <dgm:spPr/>
      <dgm:t>
        <a:bodyPr/>
        <a:lstStyle/>
        <a:p>
          <a:r>
            <a:rPr lang="en-US" dirty="0"/>
            <a:t>Pre-bid walkthrough</a:t>
          </a:r>
        </a:p>
      </dgm:t>
    </dgm:pt>
    <dgm:pt modelId="{163D42F0-804E-8744-B4D4-2D2CD017C307}" type="parTrans" cxnId="{3C15D099-C31A-CB48-8E72-D2AC1D80DF54}">
      <dgm:prSet/>
      <dgm:spPr/>
      <dgm:t>
        <a:bodyPr/>
        <a:lstStyle/>
        <a:p>
          <a:endParaRPr lang="en-US"/>
        </a:p>
      </dgm:t>
    </dgm:pt>
    <dgm:pt modelId="{579DB4FB-2B8A-7449-850C-30D0F53AE3F0}" type="sibTrans" cxnId="{3C15D099-C31A-CB48-8E72-D2AC1D80DF54}">
      <dgm:prSet/>
      <dgm:spPr/>
      <dgm:t>
        <a:bodyPr/>
        <a:lstStyle/>
        <a:p>
          <a:endParaRPr lang="en-US"/>
        </a:p>
      </dgm:t>
    </dgm:pt>
    <dgm:pt modelId="{EAD190D3-2615-1C40-B465-ADBE839A067E}">
      <dgm:prSet phldrT="[Text]"/>
      <dgm:spPr/>
      <dgm:t>
        <a:bodyPr/>
        <a:lstStyle/>
        <a:p>
          <a:r>
            <a:rPr lang="en-US" dirty="0"/>
            <a:t>Owner issues contract to ESCO to conduct investment grade energy audit (IGEA) and develop implementation proposal</a:t>
          </a:r>
        </a:p>
      </dgm:t>
    </dgm:pt>
    <dgm:pt modelId="{0B863DED-1F52-884B-8173-BFAF95E3F612}" type="parTrans" cxnId="{6EC8028F-6BB9-474A-AB83-1F9FD4457AE2}">
      <dgm:prSet/>
      <dgm:spPr/>
      <dgm:t>
        <a:bodyPr/>
        <a:lstStyle/>
        <a:p>
          <a:endParaRPr lang="en-US"/>
        </a:p>
      </dgm:t>
    </dgm:pt>
    <dgm:pt modelId="{46930B72-E26E-D54F-9B6F-2AFEFBCA6F52}" type="sibTrans" cxnId="{6EC8028F-6BB9-474A-AB83-1F9FD4457AE2}">
      <dgm:prSet/>
      <dgm:spPr/>
      <dgm:t>
        <a:bodyPr/>
        <a:lstStyle/>
        <a:p>
          <a:endParaRPr lang="en-US"/>
        </a:p>
      </dgm:t>
    </dgm:pt>
    <dgm:pt modelId="{CDE793CE-C9C2-3748-9135-44409DB9CB15}">
      <dgm:prSet phldrT="[Text]"/>
      <dgm:spPr/>
      <dgm:t>
        <a:bodyPr/>
        <a:lstStyle/>
        <a:p>
          <a:r>
            <a:rPr lang="en-US" dirty="0"/>
            <a:t>Negotiate IGEA and project development agreement with ESCO</a:t>
          </a:r>
        </a:p>
      </dgm:t>
    </dgm:pt>
    <dgm:pt modelId="{45691CC3-941A-9046-9BD9-87806CCE0288}" type="parTrans" cxnId="{D9D8E2B2-920A-6842-98C8-277C27EFC352}">
      <dgm:prSet/>
      <dgm:spPr/>
      <dgm:t>
        <a:bodyPr/>
        <a:lstStyle/>
        <a:p>
          <a:endParaRPr lang="en-US"/>
        </a:p>
      </dgm:t>
    </dgm:pt>
    <dgm:pt modelId="{88CEE319-534D-6B4B-93E5-D408E0839B09}" type="sibTrans" cxnId="{D9D8E2B2-920A-6842-98C8-277C27EFC352}">
      <dgm:prSet/>
      <dgm:spPr/>
      <dgm:t>
        <a:bodyPr/>
        <a:lstStyle/>
        <a:p>
          <a:endParaRPr lang="en-US"/>
        </a:p>
      </dgm:t>
    </dgm:pt>
    <dgm:pt modelId="{6FF701A3-485C-8E44-92A0-035B9C4FE540}">
      <dgm:prSet phldrT="[Text]"/>
      <dgm:spPr/>
      <dgm:t>
        <a:bodyPr/>
        <a:lstStyle/>
        <a:p>
          <a:r>
            <a:rPr lang="en-US" dirty="0"/>
            <a:t>Finalize ESPC Contract and arrange financing</a:t>
          </a:r>
        </a:p>
      </dgm:t>
    </dgm:pt>
    <dgm:pt modelId="{97B32EB7-C8D8-3443-B2FE-9209BC79CD22}" type="parTrans" cxnId="{8840EFEC-1B9F-7049-AD67-1C6DC4535913}">
      <dgm:prSet/>
      <dgm:spPr/>
      <dgm:t>
        <a:bodyPr/>
        <a:lstStyle/>
        <a:p>
          <a:endParaRPr lang="en-US"/>
        </a:p>
      </dgm:t>
    </dgm:pt>
    <dgm:pt modelId="{2B868998-A094-6849-90BE-F6470549AD0E}" type="sibTrans" cxnId="{8840EFEC-1B9F-7049-AD67-1C6DC4535913}">
      <dgm:prSet/>
      <dgm:spPr/>
      <dgm:t>
        <a:bodyPr/>
        <a:lstStyle/>
        <a:p>
          <a:endParaRPr lang="en-US"/>
        </a:p>
      </dgm:t>
    </dgm:pt>
    <dgm:pt modelId="{0C3E07EB-232C-DC47-B0B9-E761DBB8C3E8}">
      <dgm:prSet phldrT="[Text]"/>
      <dgm:spPr/>
      <dgm:t>
        <a:bodyPr/>
        <a:lstStyle/>
        <a:p>
          <a:r>
            <a:rPr lang="en-US" dirty="0"/>
            <a:t>Review bids and select</a:t>
          </a:r>
        </a:p>
      </dgm:t>
    </dgm:pt>
    <dgm:pt modelId="{D89465EA-39EE-3F44-996C-A573A9C07929}" type="parTrans" cxnId="{335FC71B-927C-0945-B2EB-D43BE6E9A265}">
      <dgm:prSet/>
      <dgm:spPr/>
      <dgm:t>
        <a:bodyPr/>
        <a:lstStyle/>
        <a:p>
          <a:endParaRPr lang="en-US"/>
        </a:p>
      </dgm:t>
    </dgm:pt>
    <dgm:pt modelId="{55EBD636-B58B-D744-9BEA-1DBF93D9FCBD}" type="sibTrans" cxnId="{335FC71B-927C-0945-B2EB-D43BE6E9A265}">
      <dgm:prSet/>
      <dgm:spPr/>
      <dgm:t>
        <a:bodyPr/>
        <a:lstStyle/>
        <a:p>
          <a:endParaRPr lang="en-US"/>
        </a:p>
      </dgm:t>
    </dgm:pt>
    <dgm:pt modelId="{6FB66D28-5FE3-F94E-A1CF-272CC2A9DBA6}">
      <dgm:prSet phldrT="[Text]"/>
      <dgm:spPr/>
      <dgm:t>
        <a:bodyPr/>
        <a:lstStyle/>
        <a:p>
          <a:r>
            <a:rPr lang="en-US" dirty="0"/>
            <a:t>Baseline utility bills</a:t>
          </a:r>
        </a:p>
      </dgm:t>
    </dgm:pt>
    <dgm:pt modelId="{96E6240C-1736-6B45-B2C1-65B7AECA5000}" type="parTrans" cxnId="{AC4A87F1-813E-B34E-9305-054BD67F58F1}">
      <dgm:prSet/>
      <dgm:spPr/>
      <dgm:t>
        <a:bodyPr/>
        <a:lstStyle/>
        <a:p>
          <a:endParaRPr lang="en-US"/>
        </a:p>
      </dgm:t>
    </dgm:pt>
    <dgm:pt modelId="{9549DA0B-699A-6B40-A6FB-710D53B01CE5}" type="sibTrans" cxnId="{AC4A87F1-813E-B34E-9305-054BD67F58F1}">
      <dgm:prSet/>
      <dgm:spPr/>
      <dgm:t>
        <a:bodyPr/>
        <a:lstStyle/>
        <a:p>
          <a:endParaRPr lang="en-US"/>
        </a:p>
      </dgm:t>
    </dgm:pt>
    <dgm:pt modelId="{589EEF33-8813-3F44-BF9D-AD9544012A5D}">
      <dgm:prSet phldrT="[Text]"/>
      <dgm:spPr/>
      <dgm:t>
        <a:bodyPr/>
        <a:lstStyle/>
        <a:p>
          <a:r>
            <a:rPr lang="en-US" dirty="0"/>
            <a:t>Perform Facility audit</a:t>
          </a:r>
        </a:p>
      </dgm:t>
    </dgm:pt>
    <dgm:pt modelId="{1FE2DFDF-A2F9-164A-8FF6-B6B89A1FE4E5}" type="parTrans" cxnId="{A86A1C7B-D2D6-DD4C-9F6C-EDA8CAA8D4C0}">
      <dgm:prSet/>
      <dgm:spPr/>
      <dgm:t>
        <a:bodyPr/>
        <a:lstStyle/>
        <a:p>
          <a:endParaRPr lang="en-US"/>
        </a:p>
      </dgm:t>
    </dgm:pt>
    <dgm:pt modelId="{0BA7624A-80C1-1D4C-81E0-EC546F681B4B}" type="sibTrans" cxnId="{A86A1C7B-D2D6-DD4C-9F6C-EDA8CAA8D4C0}">
      <dgm:prSet/>
      <dgm:spPr/>
      <dgm:t>
        <a:bodyPr/>
        <a:lstStyle/>
        <a:p>
          <a:endParaRPr lang="en-US"/>
        </a:p>
      </dgm:t>
    </dgm:pt>
    <dgm:pt modelId="{F68FE4ED-91EF-DC42-B85C-8C2852E3C1C5}">
      <dgm:prSet phldrT="[Text]"/>
      <dgm:spPr/>
      <dgm:t>
        <a:bodyPr/>
        <a:lstStyle/>
        <a:p>
          <a:r>
            <a:rPr lang="en-US" dirty="0"/>
            <a:t>Review IGA &amp; implementation proposal  and select ECMs to implement</a:t>
          </a:r>
        </a:p>
      </dgm:t>
    </dgm:pt>
    <dgm:pt modelId="{64F40A38-E1BE-5C43-9E55-F80478C7CDE0}" type="parTrans" cxnId="{6163AC6A-5244-F242-A611-AC82C2AB25F0}">
      <dgm:prSet/>
      <dgm:spPr/>
      <dgm:t>
        <a:bodyPr/>
        <a:lstStyle/>
        <a:p>
          <a:endParaRPr lang="en-US"/>
        </a:p>
      </dgm:t>
    </dgm:pt>
    <dgm:pt modelId="{54CA2037-6265-0F49-AB27-07D433288815}" type="sibTrans" cxnId="{6163AC6A-5244-F242-A611-AC82C2AB25F0}">
      <dgm:prSet/>
      <dgm:spPr/>
      <dgm:t>
        <a:bodyPr/>
        <a:lstStyle/>
        <a:p>
          <a:endParaRPr lang="en-US"/>
        </a:p>
      </dgm:t>
    </dgm:pt>
    <dgm:pt modelId="{5CC8995E-A5B2-BD4B-835E-FF829427507A}">
      <dgm:prSet phldrT="[Text]"/>
      <dgm:spPr/>
      <dgm:t>
        <a:bodyPr/>
        <a:lstStyle/>
        <a:p>
          <a:r>
            <a:rPr lang="en-US" dirty="0"/>
            <a:t>Negotiate contract</a:t>
          </a:r>
        </a:p>
      </dgm:t>
    </dgm:pt>
    <dgm:pt modelId="{787CE577-90A2-6F4D-A5A7-138405F64ED1}" type="parTrans" cxnId="{A11535CB-2A9B-FA47-99B0-48DD6A0D811C}">
      <dgm:prSet/>
      <dgm:spPr/>
      <dgm:t>
        <a:bodyPr/>
        <a:lstStyle/>
        <a:p>
          <a:endParaRPr lang="en-US"/>
        </a:p>
      </dgm:t>
    </dgm:pt>
    <dgm:pt modelId="{6499984B-6ABD-0F47-A7FA-0195120CCEE3}" type="sibTrans" cxnId="{A11535CB-2A9B-FA47-99B0-48DD6A0D811C}">
      <dgm:prSet/>
      <dgm:spPr/>
      <dgm:t>
        <a:bodyPr/>
        <a:lstStyle/>
        <a:p>
          <a:endParaRPr lang="en-US"/>
        </a:p>
      </dgm:t>
    </dgm:pt>
    <dgm:pt modelId="{D9F11235-C024-BA46-AAA3-D6A6F6D82462}">
      <dgm:prSet phldrT="[Text]"/>
      <dgm:spPr/>
      <dgm:t>
        <a:bodyPr/>
        <a:lstStyle/>
        <a:p>
          <a:r>
            <a:rPr lang="en-US" dirty="0"/>
            <a:t>Final Implementation Plan</a:t>
          </a:r>
        </a:p>
      </dgm:t>
    </dgm:pt>
    <dgm:pt modelId="{41777D1D-CC06-C944-B573-048520A759A4}" type="parTrans" cxnId="{CBF1A30C-1B25-DC42-9CE3-6FA27768888A}">
      <dgm:prSet/>
      <dgm:spPr/>
      <dgm:t>
        <a:bodyPr/>
        <a:lstStyle/>
        <a:p>
          <a:endParaRPr lang="en-US"/>
        </a:p>
      </dgm:t>
    </dgm:pt>
    <dgm:pt modelId="{51DBAFFA-871A-614A-B417-FB420E6CF41D}" type="sibTrans" cxnId="{CBF1A30C-1B25-DC42-9CE3-6FA27768888A}">
      <dgm:prSet/>
      <dgm:spPr/>
      <dgm:t>
        <a:bodyPr/>
        <a:lstStyle/>
        <a:p>
          <a:endParaRPr lang="en-US"/>
        </a:p>
      </dgm:t>
    </dgm:pt>
    <dgm:pt modelId="{C713638A-B59A-D94C-9022-119A26434B5E}">
      <dgm:prSet phldrT="[Text]"/>
      <dgm:spPr/>
      <dgm:t>
        <a:bodyPr/>
        <a:lstStyle/>
        <a:p>
          <a:r>
            <a:rPr lang="en-US" dirty="0"/>
            <a:t>Secure financing</a:t>
          </a:r>
        </a:p>
      </dgm:t>
    </dgm:pt>
    <dgm:pt modelId="{79CE57FA-567B-904D-AA9C-E613FC1A664A}" type="parTrans" cxnId="{7A123B69-7679-9C40-8C32-2ECFA371F9F5}">
      <dgm:prSet/>
      <dgm:spPr/>
      <dgm:t>
        <a:bodyPr/>
        <a:lstStyle/>
        <a:p>
          <a:endParaRPr lang="en-US"/>
        </a:p>
      </dgm:t>
    </dgm:pt>
    <dgm:pt modelId="{51754C7A-6E78-0B42-860A-0A9F66F1B0FA}" type="sibTrans" cxnId="{7A123B69-7679-9C40-8C32-2ECFA371F9F5}">
      <dgm:prSet/>
      <dgm:spPr/>
      <dgm:t>
        <a:bodyPr/>
        <a:lstStyle/>
        <a:p>
          <a:endParaRPr lang="en-US"/>
        </a:p>
      </dgm:t>
    </dgm:pt>
    <dgm:pt modelId="{3F5F8360-429D-7441-92A4-F235FA3E4E14}">
      <dgm:prSet phldrT="[Text]"/>
      <dgm:spPr/>
      <dgm:t>
        <a:bodyPr/>
        <a:lstStyle/>
        <a:p>
          <a:r>
            <a:rPr lang="en-US" dirty="0"/>
            <a:t>Issue ESPC Contract to ESCO</a:t>
          </a:r>
        </a:p>
      </dgm:t>
    </dgm:pt>
    <dgm:pt modelId="{D77D862D-8645-7D44-B99F-C139987F19EB}" type="parTrans" cxnId="{B00AC54C-14A5-5B46-8F7C-A9A0EF2DCCE7}">
      <dgm:prSet/>
      <dgm:spPr/>
      <dgm:t>
        <a:bodyPr/>
        <a:lstStyle/>
        <a:p>
          <a:endParaRPr lang="en-US"/>
        </a:p>
      </dgm:t>
    </dgm:pt>
    <dgm:pt modelId="{861C7F81-8E69-3F49-890F-F0119CAD1ACD}" type="sibTrans" cxnId="{B00AC54C-14A5-5B46-8F7C-A9A0EF2DCCE7}">
      <dgm:prSet/>
      <dgm:spPr/>
      <dgm:t>
        <a:bodyPr/>
        <a:lstStyle/>
        <a:p>
          <a:endParaRPr lang="en-US"/>
        </a:p>
      </dgm:t>
    </dgm:pt>
    <dgm:pt modelId="{DC53FE6C-F67C-D240-85FF-CE0DC0055456}">
      <dgm:prSet phldrT="[Text]"/>
      <dgm:spPr/>
      <dgm:t>
        <a:bodyPr/>
        <a:lstStyle/>
        <a:p>
          <a:r>
            <a:rPr lang="en-US" dirty="0"/>
            <a:t>Implement Energy Conservation measures (ECMs) and monitor success through Measurement and Verification (M&amp;V)</a:t>
          </a:r>
        </a:p>
      </dgm:t>
    </dgm:pt>
    <dgm:pt modelId="{42BB694A-023E-FD47-B106-1094A52BC0DC}" type="parTrans" cxnId="{EF1571C5-26CA-494E-953A-1B49225138D4}">
      <dgm:prSet/>
      <dgm:spPr/>
      <dgm:t>
        <a:bodyPr/>
        <a:lstStyle/>
        <a:p>
          <a:endParaRPr lang="en-US"/>
        </a:p>
      </dgm:t>
    </dgm:pt>
    <dgm:pt modelId="{F657221F-F216-3E4B-B399-031B23C5E354}" type="sibTrans" cxnId="{EF1571C5-26CA-494E-953A-1B49225138D4}">
      <dgm:prSet/>
      <dgm:spPr/>
      <dgm:t>
        <a:bodyPr/>
        <a:lstStyle/>
        <a:p>
          <a:endParaRPr lang="en-US"/>
        </a:p>
      </dgm:t>
    </dgm:pt>
    <dgm:pt modelId="{123B6EDB-96BD-9A49-B262-04BF4DC471F6}">
      <dgm:prSet phldrT="[Text]"/>
      <dgm:spPr/>
      <dgm:t>
        <a:bodyPr/>
        <a:lstStyle/>
        <a:p>
          <a:r>
            <a:rPr lang="en-US" dirty="0"/>
            <a:t>Install ECMs</a:t>
          </a:r>
        </a:p>
      </dgm:t>
    </dgm:pt>
    <dgm:pt modelId="{83DD7F21-3D8A-164A-A131-3AC8D4AD6DCF}" type="parTrans" cxnId="{646B05F0-E472-7040-B456-8232ED003D48}">
      <dgm:prSet/>
      <dgm:spPr/>
      <dgm:t>
        <a:bodyPr/>
        <a:lstStyle/>
        <a:p>
          <a:endParaRPr lang="en-US"/>
        </a:p>
      </dgm:t>
    </dgm:pt>
    <dgm:pt modelId="{E00B18DF-D89C-7341-963B-9A8F2C8661BD}" type="sibTrans" cxnId="{646B05F0-E472-7040-B456-8232ED003D48}">
      <dgm:prSet/>
      <dgm:spPr/>
      <dgm:t>
        <a:bodyPr/>
        <a:lstStyle/>
        <a:p>
          <a:endParaRPr lang="en-US"/>
        </a:p>
      </dgm:t>
    </dgm:pt>
    <dgm:pt modelId="{7B249E18-83AF-A443-BA81-B831E49394DE}">
      <dgm:prSet phldrT="[Text]"/>
      <dgm:spPr/>
      <dgm:t>
        <a:bodyPr/>
        <a:lstStyle/>
        <a:p>
          <a:r>
            <a:rPr lang="en-US" dirty="0"/>
            <a:t>Independently Commission installation</a:t>
          </a:r>
        </a:p>
      </dgm:t>
    </dgm:pt>
    <dgm:pt modelId="{B79FABF9-7820-1048-B09A-719E2C1B9EE0}" type="parTrans" cxnId="{1AF88A53-2D54-6E4E-8D2F-FD1B923D5554}">
      <dgm:prSet/>
      <dgm:spPr/>
      <dgm:t>
        <a:bodyPr/>
        <a:lstStyle/>
        <a:p>
          <a:endParaRPr lang="en-US"/>
        </a:p>
      </dgm:t>
    </dgm:pt>
    <dgm:pt modelId="{F14054F4-721C-7045-9079-A93C1811F527}" type="sibTrans" cxnId="{1AF88A53-2D54-6E4E-8D2F-FD1B923D5554}">
      <dgm:prSet/>
      <dgm:spPr/>
      <dgm:t>
        <a:bodyPr/>
        <a:lstStyle/>
        <a:p>
          <a:endParaRPr lang="en-US"/>
        </a:p>
      </dgm:t>
    </dgm:pt>
    <dgm:pt modelId="{ADB9D6C1-0A4B-404A-B314-D72866C9A51C}">
      <dgm:prSet phldrT="[Text]"/>
      <dgm:spPr/>
      <dgm:t>
        <a:bodyPr/>
        <a:lstStyle/>
        <a:p>
          <a:r>
            <a:rPr lang="en-US" dirty="0"/>
            <a:t>Monitor systems either through ESCO &amp; independently verify</a:t>
          </a:r>
        </a:p>
      </dgm:t>
    </dgm:pt>
    <dgm:pt modelId="{F77E460F-5C7B-3147-AED5-96F53DD5069B}" type="parTrans" cxnId="{95901346-F569-8D49-AEC7-E6AFB5B39DF5}">
      <dgm:prSet/>
      <dgm:spPr/>
      <dgm:t>
        <a:bodyPr/>
        <a:lstStyle/>
        <a:p>
          <a:endParaRPr lang="en-US"/>
        </a:p>
      </dgm:t>
    </dgm:pt>
    <dgm:pt modelId="{51CACC79-2257-DF4F-A7D7-894132E10CFC}" type="sibTrans" cxnId="{95901346-F569-8D49-AEC7-E6AFB5B39DF5}">
      <dgm:prSet/>
      <dgm:spPr/>
      <dgm:t>
        <a:bodyPr/>
        <a:lstStyle/>
        <a:p>
          <a:endParaRPr lang="en-US"/>
        </a:p>
      </dgm:t>
    </dgm:pt>
    <dgm:pt modelId="{71B32656-1A98-E24F-BDB6-C1410450122F}" type="pres">
      <dgm:prSet presAssocID="{430091CF-D566-A249-A399-CCE87FD755FB}" presName="Name0" presStyleCnt="0">
        <dgm:presLayoutVars>
          <dgm:dir/>
          <dgm:animLvl val="lvl"/>
          <dgm:resizeHandles val="exact"/>
        </dgm:presLayoutVars>
      </dgm:prSet>
      <dgm:spPr/>
    </dgm:pt>
    <dgm:pt modelId="{75C296E7-F3E1-1943-8794-227354FBB3AB}" type="pres">
      <dgm:prSet presAssocID="{DC53FE6C-F67C-D240-85FF-CE0DC0055456}" presName="boxAndChildren" presStyleCnt="0"/>
      <dgm:spPr/>
    </dgm:pt>
    <dgm:pt modelId="{345C2F17-CAD5-9745-99C3-20324F856C8F}" type="pres">
      <dgm:prSet presAssocID="{DC53FE6C-F67C-D240-85FF-CE0DC0055456}" presName="parentTextBox" presStyleLbl="node1" presStyleIdx="0" presStyleCnt="5"/>
      <dgm:spPr/>
    </dgm:pt>
    <dgm:pt modelId="{4F4E4820-52F5-864B-A9AD-9B789DBAB731}" type="pres">
      <dgm:prSet presAssocID="{DC53FE6C-F67C-D240-85FF-CE0DC0055456}" presName="entireBox" presStyleLbl="node1" presStyleIdx="0" presStyleCnt="5"/>
      <dgm:spPr/>
    </dgm:pt>
    <dgm:pt modelId="{6F88F959-8176-6A4D-9886-B375F47BDA66}" type="pres">
      <dgm:prSet presAssocID="{DC53FE6C-F67C-D240-85FF-CE0DC0055456}" presName="descendantBox" presStyleCnt="0"/>
      <dgm:spPr/>
    </dgm:pt>
    <dgm:pt modelId="{AC09E70E-AEC8-EA4D-AF69-944DBC4253E1}" type="pres">
      <dgm:prSet presAssocID="{123B6EDB-96BD-9A49-B262-04BF4DC471F6}" presName="childTextBox" presStyleLbl="fgAccFollowNode1" presStyleIdx="0" presStyleCnt="16">
        <dgm:presLayoutVars>
          <dgm:bulletEnabled val="1"/>
        </dgm:presLayoutVars>
      </dgm:prSet>
      <dgm:spPr/>
    </dgm:pt>
    <dgm:pt modelId="{B20F5976-9F85-214C-8D66-A0781B325A34}" type="pres">
      <dgm:prSet presAssocID="{7B249E18-83AF-A443-BA81-B831E49394DE}" presName="childTextBox" presStyleLbl="fgAccFollowNode1" presStyleIdx="1" presStyleCnt="16">
        <dgm:presLayoutVars>
          <dgm:bulletEnabled val="1"/>
        </dgm:presLayoutVars>
      </dgm:prSet>
      <dgm:spPr/>
    </dgm:pt>
    <dgm:pt modelId="{156B76AC-10C5-0C45-9149-4B31EEC0A9E9}" type="pres">
      <dgm:prSet presAssocID="{ADB9D6C1-0A4B-404A-B314-D72866C9A51C}" presName="childTextBox" presStyleLbl="fgAccFollowNode1" presStyleIdx="2" presStyleCnt="16">
        <dgm:presLayoutVars>
          <dgm:bulletEnabled val="1"/>
        </dgm:presLayoutVars>
      </dgm:prSet>
      <dgm:spPr/>
    </dgm:pt>
    <dgm:pt modelId="{792875D9-BC9C-5744-9CC1-B4C57935BF44}" type="pres">
      <dgm:prSet presAssocID="{2B868998-A094-6849-90BE-F6470549AD0E}" presName="sp" presStyleCnt="0"/>
      <dgm:spPr/>
    </dgm:pt>
    <dgm:pt modelId="{22A6CDA6-E733-EE41-AF5F-ECCF09A56E5F}" type="pres">
      <dgm:prSet presAssocID="{6FF701A3-485C-8E44-92A0-035B9C4FE540}" presName="arrowAndChildren" presStyleCnt="0"/>
      <dgm:spPr/>
    </dgm:pt>
    <dgm:pt modelId="{7DB666E1-31B4-F24D-9859-CD74ABA41509}" type="pres">
      <dgm:prSet presAssocID="{6FF701A3-485C-8E44-92A0-035B9C4FE540}" presName="parentTextArrow" presStyleLbl="node1" presStyleIdx="0" presStyleCnt="5"/>
      <dgm:spPr/>
    </dgm:pt>
    <dgm:pt modelId="{FCD7980D-C8B9-AB4F-BCC1-F090C09FC87E}" type="pres">
      <dgm:prSet presAssocID="{6FF701A3-485C-8E44-92A0-035B9C4FE540}" presName="arrow" presStyleLbl="node1" presStyleIdx="1" presStyleCnt="5"/>
      <dgm:spPr/>
    </dgm:pt>
    <dgm:pt modelId="{EA338C53-33FC-2846-A4E8-3165D301345E}" type="pres">
      <dgm:prSet presAssocID="{6FF701A3-485C-8E44-92A0-035B9C4FE540}" presName="descendantArrow" presStyleCnt="0"/>
      <dgm:spPr/>
    </dgm:pt>
    <dgm:pt modelId="{4AF3B3EF-1C85-3749-A3D7-133D92ABF777}" type="pres">
      <dgm:prSet presAssocID="{5CC8995E-A5B2-BD4B-835E-FF829427507A}" presName="childTextArrow" presStyleLbl="fgAccFollowNode1" presStyleIdx="3" presStyleCnt="16">
        <dgm:presLayoutVars>
          <dgm:bulletEnabled val="1"/>
        </dgm:presLayoutVars>
      </dgm:prSet>
      <dgm:spPr/>
    </dgm:pt>
    <dgm:pt modelId="{39CF5E10-BC83-C844-9AD0-D24833FB922D}" type="pres">
      <dgm:prSet presAssocID="{D9F11235-C024-BA46-AAA3-D6A6F6D82462}" presName="childTextArrow" presStyleLbl="fgAccFollowNode1" presStyleIdx="4" presStyleCnt="16">
        <dgm:presLayoutVars>
          <dgm:bulletEnabled val="1"/>
        </dgm:presLayoutVars>
      </dgm:prSet>
      <dgm:spPr/>
    </dgm:pt>
    <dgm:pt modelId="{25F8F435-C2B7-A046-8BDF-7CB374AC057D}" type="pres">
      <dgm:prSet presAssocID="{C713638A-B59A-D94C-9022-119A26434B5E}" presName="childTextArrow" presStyleLbl="fgAccFollowNode1" presStyleIdx="5" presStyleCnt="16">
        <dgm:presLayoutVars>
          <dgm:bulletEnabled val="1"/>
        </dgm:presLayoutVars>
      </dgm:prSet>
      <dgm:spPr/>
    </dgm:pt>
    <dgm:pt modelId="{E7824844-5A98-174F-8DA2-BBDE01C0F84A}" type="pres">
      <dgm:prSet presAssocID="{3F5F8360-429D-7441-92A4-F235FA3E4E14}" presName="childTextArrow" presStyleLbl="fgAccFollowNode1" presStyleIdx="6" presStyleCnt="16">
        <dgm:presLayoutVars>
          <dgm:bulletEnabled val="1"/>
        </dgm:presLayoutVars>
      </dgm:prSet>
      <dgm:spPr/>
    </dgm:pt>
    <dgm:pt modelId="{23FF3A18-E91D-374C-B881-8F0FB6E621EA}" type="pres">
      <dgm:prSet presAssocID="{46930B72-E26E-D54F-9B6F-2AFEFBCA6F52}" presName="sp" presStyleCnt="0"/>
      <dgm:spPr/>
    </dgm:pt>
    <dgm:pt modelId="{F3F42F0B-749E-B645-AE67-D0F8D6E33B82}" type="pres">
      <dgm:prSet presAssocID="{EAD190D3-2615-1C40-B465-ADBE839A067E}" presName="arrowAndChildren" presStyleCnt="0"/>
      <dgm:spPr/>
    </dgm:pt>
    <dgm:pt modelId="{3E9CF546-7093-7D4E-A0F9-E5422182A324}" type="pres">
      <dgm:prSet presAssocID="{EAD190D3-2615-1C40-B465-ADBE839A067E}" presName="parentTextArrow" presStyleLbl="node1" presStyleIdx="1" presStyleCnt="5"/>
      <dgm:spPr/>
    </dgm:pt>
    <dgm:pt modelId="{BBC01FE8-4382-0440-81E1-06591C144474}" type="pres">
      <dgm:prSet presAssocID="{EAD190D3-2615-1C40-B465-ADBE839A067E}" presName="arrow" presStyleLbl="node1" presStyleIdx="2" presStyleCnt="5"/>
      <dgm:spPr/>
    </dgm:pt>
    <dgm:pt modelId="{880B3CE2-FABC-E44B-AA5D-A8009062979A}" type="pres">
      <dgm:prSet presAssocID="{EAD190D3-2615-1C40-B465-ADBE839A067E}" presName="descendantArrow" presStyleCnt="0"/>
      <dgm:spPr/>
    </dgm:pt>
    <dgm:pt modelId="{A5806DB2-3B3F-4148-ABDC-0B830BD18F09}" type="pres">
      <dgm:prSet presAssocID="{CDE793CE-C9C2-3748-9135-44409DB9CB15}" presName="childTextArrow" presStyleLbl="fgAccFollowNode1" presStyleIdx="7" presStyleCnt="16">
        <dgm:presLayoutVars>
          <dgm:bulletEnabled val="1"/>
        </dgm:presLayoutVars>
      </dgm:prSet>
      <dgm:spPr/>
    </dgm:pt>
    <dgm:pt modelId="{59E2C8D7-33FE-1E45-B8D9-97494AD1946F}" type="pres">
      <dgm:prSet presAssocID="{6FB66D28-5FE3-F94E-A1CF-272CC2A9DBA6}" presName="childTextArrow" presStyleLbl="fgAccFollowNode1" presStyleIdx="8" presStyleCnt="16">
        <dgm:presLayoutVars>
          <dgm:bulletEnabled val="1"/>
        </dgm:presLayoutVars>
      </dgm:prSet>
      <dgm:spPr/>
    </dgm:pt>
    <dgm:pt modelId="{32454DE4-7F03-C142-8A80-F2534EF772E4}" type="pres">
      <dgm:prSet presAssocID="{589EEF33-8813-3F44-BF9D-AD9544012A5D}" presName="childTextArrow" presStyleLbl="fgAccFollowNode1" presStyleIdx="9" presStyleCnt="16">
        <dgm:presLayoutVars>
          <dgm:bulletEnabled val="1"/>
        </dgm:presLayoutVars>
      </dgm:prSet>
      <dgm:spPr/>
    </dgm:pt>
    <dgm:pt modelId="{B3DB66AB-55B6-9C43-AF14-D069D2CA2778}" type="pres">
      <dgm:prSet presAssocID="{F68FE4ED-91EF-DC42-B85C-8C2852E3C1C5}" presName="childTextArrow" presStyleLbl="fgAccFollowNode1" presStyleIdx="10" presStyleCnt="16">
        <dgm:presLayoutVars>
          <dgm:bulletEnabled val="1"/>
        </dgm:presLayoutVars>
      </dgm:prSet>
      <dgm:spPr/>
    </dgm:pt>
    <dgm:pt modelId="{F81D0CAC-AB53-6142-97E5-A76F0FA404B1}" type="pres">
      <dgm:prSet presAssocID="{BDF74295-019A-7F4E-839A-699F06B3D400}" presName="sp" presStyleCnt="0"/>
      <dgm:spPr/>
    </dgm:pt>
    <dgm:pt modelId="{F3029A57-FC9B-BC46-A7DD-57729CF64ED0}" type="pres">
      <dgm:prSet presAssocID="{2E9B353C-0D1F-9B48-942A-0C1ADEDB54E7}" presName="arrowAndChildren" presStyleCnt="0"/>
      <dgm:spPr/>
    </dgm:pt>
    <dgm:pt modelId="{578322C0-5846-7B48-BBE0-1A55BAF66ECA}" type="pres">
      <dgm:prSet presAssocID="{2E9B353C-0D1F-9B48-942A-0C1ADEDB54E7}" presName="parentTextArrow" presStyleLbl="node1" presStyleIdx="2" presStyleCnt="5"/>
      <dgm:spPr/>
    </dgm:pt>
    <dgm:pt modelId="{255E02CD-F8B0-9040-A74A-3C5C088A8762}" type="pres">
      <dgm:prSet presAssocID="{2E9B353C-0D1F-9B48-942A-0C1ADEDB54E7}" presName="arrow" presStyleLbl="node1" presStyleIdx="3" presStyleCnt="5"/>
      <dgm:spPr/>
    </dgm:pt>
    <dgm:pt modelId="{79B462E6-619F-C64E-ACD1-51397C96879E}" type="pres">
      <dgm:prSet presAssocID="{2E9B353C-0D1F-9B48-942A-0C1ADEDB54E7}" presName="descendantArrow" presStyleCnt="0"/>
      <dgm:spPr/>
    </dgm:pt>
    <dgm:pt modelId="{889B711D-BD34-164F-B20F-5B8DEE306C31}" type="pres">
      <dgm:prSet presAssocID="{97D0C866-54B5-9F4E-937B-A7DADBCED8F2}" presName="childTextArrow" presStyleLbl="fgAccFollowNode1" presStyleIdx="11" presStyleCnt="16">
        <dgm:presLayoutVars>
          <dgm:bulletEnabled val="1"/>
        </dgm:presLayoutVars>
      </dgm:prSet>
      <dgm:spPr/>
    </dgm:pt>
    <dgm:pt modelId="{F71A453A-35BD-B74C-96CE-3F596C8999DB}" type="pres">
      <dgm:prSet presAssocID="{0946273F-F3E8-3444-B019-8CE815F464F0}" presName="childTextArrow" presStyleLbl="fgAccFollowNode1" presStyleIdx="12" presStyleCnt="16">
        <dgm:presLayoutVars>
          <dgm:bulletEnabled val="1"/>
        </dgm:presLayoutVars>
      </dgm:prSet>
      <dgm:spPr/>
    </dgm:pt>
    <dgm:pt modelId="{BD6D9D30-8E5D-824B-934F-40FC59E35B0D}" type="pres">
      <dgm:prSet presAssocID="{0C3E07EB-232C-DC47-B0B9-E761DBB8C3E8}" presName="childTextArrow" presStyleLbl="fgAccFollowNode1" presStyleIdx="13" presStyleCnt="16">
        <dgm:presLayoutVars>
          <dgm:bulletEnabled val="1"/>
        </dgm:presLayoutVars>
      </dgm:prSet>
      <dgm:spPr/>
    </dgm:pt>
    <dgm:pt modelId="{6BC33BC3-37C5-174A-9A0A-7C0A6AE58A6E}" type="pres">
      <dgm:prSet presAssocID="{797CEDC8-18D4-BB45-B9EA-283374F6836A}" presName="sp" presStyleCnt="0"/>
      <dgm:spPr/>
    </dgm:pt>
    <dgm:pt modelId="{3E8B4454-F446-9B4E-868F-8AE5BD426F6E}" type="pres">
      <dgm:prSet presAssocID="{2AF0C72B-0104-514A-A2E6-78788C5FC447}" presName="arrowAndChildren" presStyleCnt="0"/>
      <dgm:spPr/>
    </dgm:pt>
    <dgm:pt modelId="{A81410DA-2234-FC4E-B184-1702314F0B1F}" type="pres">
      <dgm:prSet presAssocID="{2AF0C72B-0104-514A-A2E6-78788C5FC447}" presName="parentTextArrow" presStyleLbl="node1" presStyleIdx="3" presStyleCnt="5"/>
      <dgm:spPr/>
    </dgm:pt>
    <dgm:pt modelId="{DCB9AC52-E247-E64A-B153-0AD083D529A7}" type="pres">
      <dgm:prSet presAssocID="{2AF0C72B-0104-514A-A2E6-78788C5FC447}" presName="arrow" presStyleLbl="node1" presStyleIdx="4" presStyleCnt="5" custLinFactNeighborX="-75" custLinFactNeighborY="642"/>
      <dgm:spPr/>
    </dgm:pt>
    <dgm:pt modelId="{5A9344AA-54CB-FA4B-886E-216782ACF258}" type="pres">
      <dgm:prSet presAssocID="{2AF0C72B-0104-514A-A2E6-78788C5FC447}" presName="descendantArrow" presStyleCnt="0"/>
      <dgm:spPr/>
    </dgm:pt>
    <dgm:pt modelId="{6D66C603-9CBA-5F43-AE87-3A70311B73E8}" type="pres">
      <dgm:prSet presAssocID="{FCE1CC78-FDE5-414F-AE68-5994C53315A1}" presName="childTextArrow" presStyleLbl="fgAccFollowNode1" presStyleIdx="14" presStyleCnt="16">
        <dgm:presLayoutVars>
          <dgm:bulletEnabled val="1"/>
        </dgm:presLayoutVars>
      </dgm:prSet>
      <dgm:spPr/>
    </dgm:pt>
    <dgm:pt modelId="{37281D54-2FE9-584F-9231-526BF5F8C9AE}" type="pres">
      <dgm:prSet presAssocID="{ACE4AABA-F114-934C-A9B7-5EE85F7CECDD}" presName="childTextArrow" presStyleLbl="fgAccFollowNode1" presStyleIdx="15" presStyleCnt="16">
        <dgm:presLayoutVars>
          <dgm:bulletEnabled val="1"/>
        </dgm:presLayoutVars>
      </dgm:prSet>
      <dgm:spPr/>
    </dgm:pt>
  </dgm:ptLst>
  <dgm:cxnLst>
    <dgm:cxn modelId="{CBF1A30C-1B25-DC42-9CE3-6FA27768888A}" srcId="{6FF701A3-485C-8E44-92A0-035B9C4FE540}" destId="{D9F11235-C024-BA46-AAA3-D6A6F6D82462}" srcOrd="1" destOrd="0" parTransId="{41777D1D-CC06-C944-B573-048520A759A4}" sibTransId="{51DBAFFA-871A-614A-B417-FB420E6CF41D}"/>
    <dgm:cxn modelId="{F928750E-13CB-7240-91E3-C12CE113ED1A}" type="presOf" srcId="{430091CF-D566-A249-A399-CCE87FD755FB}" destId="{71B32656-1A98-E24F-BDB6-C1410450122F}" srcOrd="0" destOrd="0" presId="urn:microsoft.com/office/officeart/2005/8/layout/process4"/>
    <dgm:cxn modelId="{09B04C16-0065-CB49-9C7E-9891CCBDE830}" type="presOf" srcId="{DC53FE6C-F67C-D240-85FF-CE0DC0055456}" destId="{4F4E4820-52F5-864B-A9AD-9B789DBAB731}" srcOrd="1" destOrd="0" presId="urn:microsoft.com/office/officeart/2005/8/layout/process4"/>
    <dgm:cxn modelId="{5D5EFF1A-2C50-D34A-8853-F89BFA5B5D98}" type="presOf" srcId="{0946273F-F3E8-3444-B019-8CE815F464F0}" destId="{F71A453A-35BD-B74C-96CE-3F596C8999DB}" srcOrd="0" destOrd="0" presId="urn:microsoft.com/office/officeart/2005/8/layout/process4"/>
    <dgm:cxn modelId="{335FC71B-927C-0945-B2EB-D43BE6E9A265}" srcId="{2E9B353C-0D1F-9B48-942A-0C1ADEDB54E7}" destId="{0C3E07EB-232C-DC47-B0B9-E761DBB8C3E8}" srcOrd="2" destOrd="0" parTransId="{D89465EA-39EE-3F44-996C-A573A9C07929}" sibTransId="{55EBD636-B58B-D744-9BEA-1DBF93D9FCBD}"/>
    <dgm:cxn modelId="{40A57E1D-0D67-2441-9695-F910131795D2}" type="presOf" srcId="{D9F11235-C024-BA46-AAA3-D6A6F6D82462}" destId="{39CF5E10-BC83-C844-9AD0-D24833FB922D}" srcOrd="0" destOrd="0" presId="urn:microsoft.com/office/officeart/2005/8/layout/process4"/>
    <dgm:cxn modelId="{8FDE8B20-9C5B-CD4C-9CB4-E5D6B70DE5C3}" type="presOf" srcId="{6FB66D28-5FE3-F94E-A1CF-272CC2A9DBA6}" destId="{59E2C8D7-33FE-1E45-B8D9-97494AD1946F}" srcOrd="0" destOrd="0" presId="urn:microsoft.com/office/officeart/2005/8/layout/process4"/>
    <dgm:cxn modelId="{8FF1F72E-B1DB-674C-B513-5BCF99CC53A1}" type="presOf" srcId="{2AF0C72B-0104-514A-A2E6-78788C5FC447}" destId="{DCB9AC52-E247-E64A-B153-0AD083D529A7}" srcOrd="1" destOrd="0" presId="urn:microsoft.com/office/officeart/2005/8/layout/process4"/>
    <dgm:cxn modelId="{788A5037-1DAE-3A4E-9D2A-3A71FE1DC6E3}" srcId="{2AF0C72B-0104-514A-A2E6-78788C5FC447}" destId="{ACE4AABA-F114-934C-A9B7-5EE85F7CECDD}" srcOrd="1" destOrd="0" parTransId="{937FC090-516D-8C48-AA5F-FBA79E72BF93}" sibTransId="{3226BBA1-3721-0647-BB4E-E72EE2219A04}"/>
    <dgm:cxn modelId="{EAC0AB3E-6F86-D24E-A148-A530F5796301}" type="presOf" srcId="{DC53FE6C-F67C-D240-85FF-CE0DC0055456}" destId="{345C2F17-CAD5-9745-99C3-20324F856C8F}" srcOrd="0" destOrd="0" presId="urn:microsoft.com/office/officeart/2005/8/layout/process4"/>
    <dgm:cxn modelId="{E613253F-73B7-6147-94A7-6DBBA1B448C6}" srcId="{2E9B353C-0D1F-9B48-942A-0C1ADEDB54E7}" destId="{97D0C866-54B5-9F4E-937B-A7DADBCED8F2}" srcOrd="0" destOrd="0" parTransId="{F69A63BA-BD81-2441-BBE2-85E344DEB6BD}" sibTransId="{327A94AB-186E-8E4E-9486-35BE44F81EFB}"/>
    <dgm:cxn modelId="{DFC5FA40-2F5F-554E-8EE1-BD36A3886550}" type="presOf" srcId="{6FF701A3-485C-8E44-92A0-035B9C4FE540}" destId="{FCD7980D-C8B9-AB4F-BCC1-F090C09FC87E}" srcOrd="1" destOrd="0" presId="urn:microsoft.com/office/officeart/2005/8/layout/process4"/>
    <dgm:cxn modelId="{EEDA4A45-5635-384C-96F5-9DAD3E7CC9BA}" type="presOf" srcId="{FCE1CC78-FDE5-414F-AE68-5994C53315A1}" destId="{6D66C603-9CBA-5F43-AE87-3A70311B73E8}" srcOrd="0" destOrd="0" presId="urn:microsoft.com/office/officeart/2005/8/layout/process4"/>
    <dgm:cxn modelId="{95901346-F569-8D49-AEC7-E6AFB5B39DF5}" srcId="{DC53FE6C-F67C-D240-85FF-CE0DC0055456}" destId="{ADB9D6C1-0A4B-404A-B314-D72866C9A51C}" srcOrd="2" destOrd="0" parTransId="{F77E460F-5C7B-3147-AED5-96F53DD5069B}" sibTransId="{51CACC79-2257-DF4F-A7D7-894132E10CFC}"/>
    <dgm:cxn modelId="{C6FC914C-DC5B-C641-9DE1-ADB5A63F1213}" type="presOf" srcId="{ACE4AABA-F114-934C-A9B7-5EE85F7CECDD}" destId="{37281D54-2FE9-584F-9231-526BF5F8C9AE}" srcOrd="0" destOrd="0" presId="urn:microsoft.com/office/officeart/2005/8/layout/process4"/>
    <dgm:cxn modelId="{B00AC54C-14A5-5B46-8F7C-A9A0EF2DCCE7}" srcId="{6FF701A3-485C-8E44-92A0-035B9C4FE540}" destId="{3F5F8360-429D-7441-92A4-F235FA3E4E14}" srcOrd="3" destOrd="0" parTransId="{D77D862D-8645-7D44-B99F-C139987F19EB}" sibTransId="{861C7F81-8E69-3F49-890F-F0119CAD1ACD}"/>
    <dgm:cxn modelId="{1AF88A53-2D54-6E4E-8D2F-FD1B923D5554}" srcId="{DC53FE6C-F67C-D240-85FF-CE0DC0055456}" destId="{7B249E18-83AF-A443-BA81-B831E49394DE}" srcOrd="1" destOrd="0" parTransId="{B79FABF9-7820-1048-B09A-719E2C1B9EE0}" sibTransId="{F14054F4-721C-7045-9079-A93C1811F527}"/>
    <dgm:cxn modelId="{D752B153-A051-4A40-B232-A8EBBD8A66AC}" type="presOf" srcId="{97D0C866-54B5-9F4E-937B-A7DADBCED8F2}" destId="{889B711D-BD34-164F-B20F-5B8DEE306C31}" srcOrd="0" destOrd="0" presId="urn:microsoft.com/office/officeart/2005/8/layout/process4"/>
    <dgm:cxn modelId="{DBBFF753-C406-1846-B7EA-0BB353012CB2}" type="presOf" srcId="{2E9B353C-0D1F-9B48-942A-0C1ADEDB54E7}" destId="{255E02CD-F8B0-9040-A74A-3C5C088A8762}" srcOrd="1" destOrd="0" presId="urn:microsoft.com/office/officeart/2005/8/layout/process4"/>
    <dgm:cxn modelId="{A7E10E5D-BFFB-FB42-A20E-833A3E81C167}" type="presOf" srcId="{F68FE4ED-91EF-DC42-B85C-8C2852E3C1C5}" destId="{B3DB66AB-55B6-9C43-AF14-D069D2CA2778}" srcOrd="0" destOrd="0" presId="urn:microsoft.com/office/officeart/2005/8/layout/process4"/>
    <dgm:cxn modelId="{66691462-DE48-5A4D-B5AF-AD719B05B25D}" type="presOf" srcId="{ADB9D6C1-0A4B-404A-B314-D72866C9A51C}" destId="{156B76AC-10C5-0C45-9149-4B31EEC0A9E9}" srcOrd="0" destOrd="0" presId="urn:microsoft.com/office/officeart/2005/8/layout/process4"/>
    <dgm:cxn modelId="{7A123B69-7679-9C40-8C32-2ECFA371F9F5}" srcId="{6FF701A3-485C-8E44-92A0-035B9C4FE540}" destId="{C713638A-B59A-D94C-9022-119A26434B5E}" srcOrd="2" destOrd="0" parTransId="{79CE57FA-567B-904D-AA9C-E613FC1A664A}" sibTransId="{51754C7A-6E78-0B42-860A-0A9F66F1B0FA}"/>
    <dgm:cxn modelId="{6163AC6A-5244-F242-A611-AC82C2AB25F0}" srcId="{EAD190D3-2615-1C40-B465-ADBE839A067E}" destId="{F68FE4ED-91EF-DC42-B85C-8C2852E3C1C5}" srcOrd="3" destOrd="0" parTransId="{64F40A38-E1BE-5C43-9E55-F80478C7CDE0}" sibTransId="{54CA2037-6265-0F49-AB27-07D433288815}"/>
    <dgm:cxn modelId="{90B4666E-A666-CC4C-9BEC-8DA9D0F6BD64}" type="presOf" srcId="{6FF701A3-485C-8E44-92A0-035B9C4FE540}" destId="{7DB666E1-31B4-F24D-9859-CD74ABA41509}" srcOrd="0" destOrd="0" presId="urn:microsoft.com/office/officeart/2005/8/layout/process4"/>
    <dgm:cxn modelId="{11632D74-B58C-9843-A045-CA127D7C96D5}" type="presOf" srcId="{5CC8995E-A5B2-BD4B-835E-FF829427507A}" destId="{4AF3B3EF-1C85-3749-A3D7-133D92ABF777}" srcOrd="0" destOrd="0" presId="urn:microsoft.com/office/officeart/2005/8/layout/process4"/>
    <dgm:cxn modelId="{A86A1C7B-D2D6-DD4C-9F6C-EDA8CAA8D4C0}" srcId="{EAD190D3-2615-1C40-B465-ADBE839A067E}" destId="{589EEF33-8813-3F44-BF9D-AD9544012A5D}" srcOrd="2" destOrd="0" parTransId="{1FE2DFDF-A2F9-164A-8FF6-B6B89A1FE4E5}" sibTransId="{0BA7624A-80C1-1D4C-81E0-EC546F681B4B}"/>
    <dgm:cxn modelId="{794A008B-319B-C34E-A73D-89EC35214590}" type="presOf" srcId="{CDE793CE-C9C2-3748-9135-44409DB9CB15}" destId="{A5806DB2-3B3F-4148-ABDC-0B830BD18F09}" srcOrd="0" destOrd="0" presId="urn:microsoft.com/office/officeart/2005/8/layout/process4"/>
    <dgm:cxn modelId="{8C320B8B-DB73-2840-A0C9-8979486A69C3}" type="presOf" srcId="{EAD190D3-2615-1C40-B465-ADBE839A067E}" destId="{3E9CF546-7093-7D4E-A0F9-E5422182A324}" srcOrd="0" destOrd="0" presId="urn:microsoft.com/office/officeart/2005/8/layout/process4"/>
    <dgm:cxn modelId="{3331A38B-4D17-564F-B94D-5452AC98B142}" srcId="{2AF0C72B-0104-514A-A2E6-78788C5FC447}" destId="{FCE1CC78-FDE5-414F-AE68-5994C53315A1}" srcOrd="0" destOrd="0" parTransId="{B2F02775-D344-8044-964B-2095D5FB0FC9}" sibTransId="{5DA2C27D-DBB6-0B4D-9441-7E4C6719D3CB}"/>
    <dgm:cxn modelId="{6EC8028F-6BB9-474A-AB83-1F9FD4457AE2}" srcId="{430091CF-D566-A249-A399-CCE87FD755FB}" destId="{EAD190D3-2615-1C40-B465-ADBE839A067E}" srcOrd="2" destOrd="0" parTransId="{0B863DED-1F52-884B-8173-BFAF95E3F612}" sibTransId="{46930B72-E26E-D54F-9B6F-2AFEFBCA6F52}"/>
    <dgm:cxn modelId="{C4055495-B7B6-154C-8A73-0BF0E987A734}" type="presOf" srcId="{0C3E07EB-232C-DC47-B0B9-E761DBB8C3E8}" destId="{BD6D9D30-8E5D-824B-934F-40FC59E35B0D}" srcOrd="0" destOrd="0" presId="urn:microsoft.com/office/officeart/2005/8/layout/process4"/>
    <dgm:cxn modelId="{3C15D099-C31A-CB48-8E72-D2AC1D80DF54}" srcId="{2E9B353C-0D1F-9B48-942A-0C1ADEDB54E7}" destId="{0946273F-F3E8-3444-B019-8CE815F464F0}" srcOrd="1" destOrd="0" parTransId="{163D42F0-804E-8744-B4D4-2D2CD017C307}" sibTransId="{579DB4FB-2B8A-7449-850C-30D0F53AE3F0}"/>
    <dgm:cxn modelId="{4552DCA5-EA0C-F84E-9F1B-F88DF09B7354}" srcId="{430091CF-D566-A249-A399-CCE87FD755FB}" destId="{2E9B353C-0D1F-9B48-942A-0C1ADEDB54E7}" srcOrd="1" destOrd="0" parTransId="{71D45C62-1800-3441-B1B9-AC3C9685459F}" sibTransId="{BDF74295-019A-7F4E-839A-699F06B3D400}"/>
    <dgm:cxn modelId="{626BB7AD-F2FD-1F4E-97F9-652A57C22743}" type="presOf" srcId="{589EEF33-8813-3F44-BF9D-AD9544012A5D}" destId="{32454DE4-7F03-C142-8A80-F2534EF772E4}" srcOrd="0" destOrd="0" presId="urn:microsoft.com/office/officeart/2005/8/layout/process4"/>
    <dgm:cxn modelId="{D9D8E2B2-920A-6842-98C8-277C27EFC352}" srcId="{EAD190D3-2615-1C40-B465-ADBE839A067E}" destId="{CDE793CE-C9C2-3748-9135-44409DB9CB15}" srcOrd="0" destOrd="0" parTransId="{45691CC3-941A-9046-9BD9-87806CCE0288}" sibTransId="{88CEE319-534D-6B4B-93E5-D408E0839B09}"/>
    <dgm:cxn modelId="{4FFF34B8-72E5-4745-A218-CDE0AFAE676D}" type="presOf" srcId="{123B6EDB-96BD-9A49-B262-04BF4DC471F6}" destId="{AC09E70E-AEC8-EA4D-AF69-944DBC4253E1}" srcOrd="0" destOrd="0" presId="urn:microsoft.com/office/officeart/2005/8/layout/process4"/>
    <dgm:cxn modelId="{EF1571C5-26CA-494E-953A-1B49225138D4}" srcId="{430091CF-D566-A249-A399-CCE87FD755FB}" destId="{DC53FE6C-F67C-D240-85FF-CE0DC0055456}" srcOrd="4" destOrd="0" parTransId="{42BB694A-023E-FD47-B106-1094A52BC0DC}" sibTransId="{F657221F-F216-3E4B-B399-031B23C5E354}"/>
    <dgm:cxn modelId="{A11535CB-2A9B-FA47-99B0-48DD6A0D811C}" srcId="{6FF701A3-485C-8E44-92A0-035B9C4FE540}" destId="{5CC8995E-A5B2-BD4B-835E-FF829427507A}" srcOrd="0" destOrd="0" parTransId="{787CE577-90A2-6F4D-A5A7-138405F64ED1}" sibTransId="{6499984B-6ABD-0F47-A7FA-0195120CCEE3}"/>
    <dgm:cxn modelId="{E325F2D5-458B-C541-94C1-2395FEC93A31}" srcId="{430091CF-D566-A249-A399-CCE87FD755FB}" destId="{2AF0C72B-0104-514A-A2E6-78788C5FC447}" srcOrd="0" destOrd="0" parTransId="{612793F4-DA75-EA46-AAA5-68F29442DE11}" sibTransId="{797CEDC8-18D4-BB45-B9EA-283374F6836A}"/>
    <dgm:cxn modelId="{DE2E12D6-F73D-FF4A-8695-8C81D2CBA7B0}" type="presOf" srcId="{7B249E18-83AF-A443-BA81-B831E49394DE}" destId="{B20F5976-9F85-214C-8D66-A0781B325A34}" srcOrd="0" destOrd="0" presId="urn:microsoft.com/office/officeart/2005/8/layout/process4"/>
    <dgm:cxn modelId="{3CB1CBDC-4814-364A-AE33-0617FA30A0DE}" type="presOf" srcId="{2AF0C72B-0104-514A-A2E6-78788C5FC447}" destId="{A81410DA-2234-FC4E-B184-1702314F0B1F}" srcOrd="0" destOrd="0" presId="urn:microsoft.com/office/officeart/2005/8/layout/process4"/>
    <dgm:cxn modelId="{7F368DEB-1C5D-E54E-A3EF-AD4F0E6D9499}" type="presOf" srcId="{3F5F8360-429D-7441-92A4-F235FA3E4E14}" destId="{E7824844-5A98-174F-8DA2-BBDE01C0F84A}" srcOrd="0" destOrd="0" presId="urn:microsoft.com/office/officeart/2005/8/layout/process4"/>
    <dgm:cxn modelId="{8840EFEC-1B9F-7049-AD67-1C6DC4535913}" srcId="{430091CF-D566-A249-A399-CCE87FD755FB}" destId="{6FF701A3-485C-8E44-92A0-035B9C4FE540}" srcOrd="3" destOrd="0" parTransId="{97B32EB7-C8D8-3443-B2FE-9209BC79CD22}" sibTransId="{2B868998-A094-6849-90BE-F6470549AD0E}"/>
    <dgm:cxn modelId="{646B05F0-E472-7040-B456-8232ED003D48}" srcId="{DC53FE6C-F67C-D240-85FF-CE0DC0055456}" destId="{123B6EDB-96BD-9A49-B262-04BF4DC471F6}" srcOrd="0" destOrd="0" parTransId="{83DD7F21-3D8A-164A-A131-3AC8D4AD6DCF}" sibTransId="{E00B18DF-D89C-7341-963B-9A8F2C8661BD}"/>
    <dgm:cxn modelId="{AC4A87F1-813E-B34E-9305-054BD67F58F1}" srcId="{EAD190D3-2615-1C40-B465-ADBE839A067E}" destId="{6FB66D28-5FE3-F94E-A1CF-272CC2A9DBA6}" srcOrd="1" destOrd="0" parTransId="{96E6240C-1736-6B45-B2C1-65B7AECA5000}" sibTransId="{9549DA0B-699A-6B40-A6FB-710D53B01CE5}"/>
    <dgm:cxn modelId="{2A29EBF7-B2E6-2F47-8486-238D051A1FB8}" type="presOf" srcId="{EAD190D3-2615-1C40-B465-ADBE839A067E}" destId="{BBC01FE8-4382-0440-81E1-06591C144474}" srcOrd="1" destOrd="0" presId="urn:microsoft.com/office/officeart/2005/8/layout/process4"/>
    <dgm:cxn modelId="{D155FCFB-B32F-1D44-9B90-E395AD08102B}" type="presOf" srcId="{C713638A-B59A-D94C-9022-119A26434B5E}" destId="{25F8F435-C2B7-A046-8BDF-7CB374AC057D}" srcOrd="0" destOrd="0" presId="urn:microsoft.com/office/officeart/2005/8/layout/process4"/>
    <dgm:cxn modelId="{595ADFFE-8D13-E64A-8A85-037DDE1A3E24}" type="presOf" srcId="{2E9B353C-0D1F-9B48-942A-0C1ADEDB54E7}" destId="{578322C0-5846-7B48-BBE0-1A55BAF66ECA}" srcOrd="0" destOrd="0" presId="urn:microsoft.com/office/officeart/2005/8/layout/process4"/>
    <dgm:cxn modelId="{3E1C86F9-166F-CF4F-9BD7-7535781BB852}" type="presParOf" srcId="{71B32656-1A98-E24F-BDB6-C1410450122F}" destId="{75C296E7-F3E1-1943-8794-227354FBB3AB}" srcOrd="0" destOrd="0" presId="urn:microsoft.com/office/officeart/2005/8/layout/process4"/>
    <dgm:cxn modelId="{DE91981B-97E9-114B-B276-A9CF671E7B7C}" type="presParOf" srcId="{75C296E7-F3E1-1943-8794-227354FBB3AB}" destId="{345C2F17-CAD5-9745-99C3-20324F856C8F}" srcOrd="0" destOrd="0" presId="urn:microsoft.com/office/officeart/2005/8/layout/process4"/>
    <dgm:cxn modelId="{626DEF8F-69DB-BE40-9D64-68ED57421D6C}" type="presParOf" srcId="{75C296E7-F3E1-1943-8794-227354FBB3AB}" destId="{4F4E4820-52F5-864B-A9AD-9B789DBAB731}" srcOrd="1" destOrd="0" presId="urn:microsoft.com/office/officeart/2005/8/layout/process4"/>
    <dgm:cxn modelId="{1594455E-97F8-0044-9FAC-5AB31918B9DC}" type="presParOf" srcId="{75C296E7-F3E1-1943-8794-227354FBB3AB}" destId="{6F88F959-8176-6A4D-9886-B375F47BDA66}" srcOrd="2" destOrd="0" presId="urn:microsoft.com/office/officeart/2005/8/layout/process4"/>
    <dgm:cxn modelId="{BF54AE67-B1AA-684E-A04A-E59E7822E1EE}" type="presParOf" srcId="{6F88F959-8176-6A4D-9886-B375F47BDA66}" destId="{AC09E70E-AEC8-EA4D-AF69-944DBC4253E1}" srcOrd="0" destOrd="0" presId="urn:microsoft.com/office/officeart/2005/8/layout/process4"/>
    <dgm:cxn modelId="{541F8CA5-DFE4-A24A-8245-6AA3933FAD61}" type="presParOf" srcId="{6F88F959-8176-6A4D-9886-B375F47BDA66}" destId="{B20F5976-9F85-214C-8D66-A0781B325A34}" srcOrd="1" destOrd="0" presId="urn:microsoft.com/office/officeart/2005/8/layout/process4"/>
    <dgm:cxn modelId="{44C89086-392C-2744-8441-C8A955868C37}" type="presParOf" srcId="{6F88F959-8176-6A4D-9886-B375F47BDA66}" destId="{156B76AC-10C5-0C45-9149-4B31EEC0A9E9}" srcOrd="2" destOrd="0" presId="urn:microsoft.com/office/officeart/2005/8/layout/process4"/>
    <dgm:cxn modelId="{16EB7ED5-1117-F742-94F6-D3588409F3C4}" type="presParOf" srcId="{71B32656-1A98-E24F-BDB6-C1410450122F}" destId="{792875D9-BC9C-5744-9CC1-B4C57935BF44}" srcOrd="1" destOrd="0" presId="urn:microsoft.com/office/officeart/2005/8/layout/process4"/>
    <dgm:cxn modelId="{ABEF9F6F-7A63-B343-B2C1-83291B9A64D9}" type="presParOf" srcId="{71B32656-1A98-E24F-BDB6-C1410450122F}" destId="{22A6CDA6-E733-EE41-AF5F-ECCF09A56E5F}" srcOrd="2" destOrd="0" presId="urn:microsoft.com/office/officeart/2005/8/layout/process4"/>
    <dgm:cxn modelId="{4FBAD981-3AAF-A545-BD43-7425924310C1}" type="presParOf" srcId="{22A6CDA6-E733-EE41-AF5F-ECCF09A56E5F}" destId="{7DB666E1-31B4-F24D-9859-CD74ABA41509}" srcOrd="0" destOrd="0" presId="urn:microsoft.com/office/officeart/2005/8/layout/process4"/>
    <dgm:cxn modelId="{2CE507C9-A39D-F148-B850-C9FD1A485818}" type="presParOf" srcId="{22A6CDA6-E733-EE41-AF5F-ECCF09A56E5F}" destId="{FCD7980D-C8B9-AB4F-BCC1-F090C09FC87E}" srcOrd="1" destOrd="0" presId="urn:microsoft.com/office/officeart/2005/8/layout/process4"/>
    <dgm:cxn modelId="{2B66AD8F-E6F4-BB45-A0DD-1A5BCD26AD77}" type="presParOf" srcId="{22A6CDA6-E733-EE41-AF5F-ECCF09A56E5F}" destId="{EA338C53-33FC-2846-A4E8-3165D301345E}" srcOrd="2" destOrd="0" presId="urn:microsoft.com/office/officeart/2005/8/layout/process4"/>
    <dgm:cxn modelId="{6FB661CA-A125-7349-B7C2-8808BFF9176F}" type="presParOf" srcId="{EA338C53-33FC-2846-A4E8-3165D301345E}" destId="{4AF3B3EF-1C85-3749-A3D7-133D92ABF777}" srcOrd="0" destOrd="0" presId="urn:microsoft.com/office/officeart/2005/8/layout/process4"/>
    <dgm:cxn modelId="{49A8CE2B-A585-5745-BED5-A9DA04FC6D7C}" type="presParOf" srcId="{EA338C53-33FC-2846-A4E8-3165D301345E}" destId="{39CF5E10-BC83-C844-9AD0-D24833FB922D}" srcOrd="1" destOrd="0" presId="urn:microsoft.com/office/officeart/2005/8/layout/process4"/>
    <dgm:cxn modelId="{11CC4E99-BEC3-854F-B842-850975E970AA}" type="presParOf" srcId="{EA338C53-33FC-2846-A4E8-3165D301345E}" destId="{25F8F435-C2B7-A046-8BDF-7CB374AC057D}" srcOrd="2" destOrd="0" presId="urn:microsoft.com/office/officeart/2005/8/layout/process4"/>
    <dgm:cxn modelId="{6FE574CA-92ED-2C43-8EAC-B3722BAF52A5}" type="presParOf" srcId="{EA338C53-33FC-2846-A4E8-3165D301345E}" destId="{E7824844-5A98-174F-8DA2-BBDE01C0F84A}" srcOrd="3" destOrd="0" presId="urn:microsoft.com/office/officeart/2005/8/layout/process4"/>
    <dgm:cxn modelId="{0810CFB4-1886-1449-AC7C-E7953898346B}" type="presParOf" srcId="{71B32656-1A98-E24F-BDB6-C1410450122F}" destId="{23FF3A18-E91D-374C-B881-8F0FB6E621EA}" srcOrd="3" destOrd="0" presId="urn:microsoft.com/office/officeart/2005/8/layout/process4"/>
    <dgm:cxn modelId="{5E3918D9-C702-3042-B2DA-BBF440CA8923}" type="presParOf" srcId="{71B32656-1A98-E24F-BDB6-C1410450122F}" destId="{F3F42F0B-749E-B645-AE67-D0F8D6E33B82}" srcOrd="4" destOrd="0" presId="urn:microsoft.com/office/officeart/2005/8/layout/process4"/>
    <dgm:cxn modelId="{2E7C13DC-7EC2-8244-92C9-8D601FE0790B}" type="presParOf" srcId="{F3F42F0B-749E-B645-AE67-D0F8D6E33B82}" destId="{3E9CF546-7093-7D4E-A0F9-E5422182A324}" srcOrd="0" destOrd="0" presId="urn:microsoft.com/office/officeart/2005/8/layout/process4"/>
    <dgm:cxn modelId="{5454A4BE-FC71-DF48-BFC2-EF9A050B0711}" type="presParOf" srcId="{F3F42F0B-749E-B645-AE67-D0F8D6E33B82}" destId="{BBC01FE8-4382-0440-81E1-06591C144474}" srcOrd="1" destOrd="0" presId="urn:microsoft.com/office/officeart/2005/8/layout/process4"/>
    <dgm:cxn modelId="{35AF8E48-35AA-8643-B300-CD8A5D5F2C9C}" type="presParOf" srcId="{F3F42F0B-749E-B645-AE67-D0F8D6E33B82}" destId="{880B3CE2-FABC-E44B-AA5D-A8009062979A}" srcOrd="2" destOrd="0" presId="urn:microsoft.com/office/officeart/2005/8/layout/process4"/>
    <dgm:cxn modelId="{04375DD9-D5EE-5141-9BBD-94AACD813DCC}" type="presParOf" srcId="{880B3CE2-FABC-E44B-AA5D-A8009062979A}" destId="{A5806DB2-3B3F-4148-ABDC-0B830BD18F09}" srcOrd="0" destOrd="0" presId="urn:microsoft.com/office/officeart/2005/8/layout/process4"/>
    <dgm:cxn modelId="{1C282B3E-FF13-8B4D-BAD0-15B559AAC233}" type="presParOf" srcId="{880B3CE2-FABC-E44B-AA5D-A8009062979A}" destId="{59E2C8D7-33FE-1E45-B8D9-97494AD1946F}" srcOrd="1" destOrd="0" presId="urn:microsoft.com/office/officeart/2005/8/layout/process4"/>
    <dgm:cxn modelId="{7CDCC271-C332-6646-96E8-304B87D91980}" type="presParOf" srcId="{880B3CE2-FABC-E44B-AA5D-A8009062979A}" destId="{32454DE4-7F03-C142-8A80-F2534EF772E4}" srcOrd="2" destOrd="0" presId="urn:microsoft.com/office/officeart/2005/8/layout/process4"/>
    <dgm:cxn modelId="{7EC98EA9-F57C-2547-AE84-B41EE6F1D727}" type="presParOf" srcId="{880B3CE2-FABC-E44B-AA5D-A8009062979A}" destId="{B3DB66AB-55B6-9C43-AF14-D069D2CA2778}" srcOrd="3" destOrd="0" presId="urn:microsoft.com/office/officeart/2005/8/layout/process4"/>
    <dgm:cxn modelId="{E6CACF3A-265D-1B41-A335-FF86DA281E60}" type="presParOf" srcId="{71B32656-1A98-E24F-BDB6-C1410450122F}" destId="{F81D0CAC-AB53-6142-97E5-A76F0FA404B1}" srcOrd="5" destOrd="0" presId="urn:microsoft.com/office/officeart/2005/8/layout/process4"/>
    <dgm:cxn modelId="{0E2C27A3-9722-C54D-83DD-DC13976995D4}" type="presParOf" srcId="{71B32656-1A98-E24F-BDB6-C1410450122F}" destId="{F3029A57-FC9B-BC46-A7DD-57729CF64ED0}" srcOrd="6" destOrd="0" presId="urn:microsoft.com/office/officeart/2005/8/layout/process4"/>
    <dgm:cxn modelId="{175CF673-396F-9141-8EE2-5709CDB26CBF}" type="presParOf" srcId="{F3029A57-FC9B-BC46-A7DD-57729CF64ED0}" destId="{578322C0-5846-7B48-BBE0-1A55BAF66ECA}" srcOrd="0" destOrd="0" presId="urn:microsoft.com/office/officeart/2005/8/layout/process4"/>
    <dgm:cxn modelId="{EB4AFBD7-0313-9F45-8A82-4CB01C339806}" type="presParOf" srcId="{F3029A57-FC9B-BC46-A7DD-57729CF64ED0}" destId="{255E02CD-F8B0-9040-A74A-3C5C088A8762}" srcOrd="1" destOrd="0" presId="urn:microsoft.com/office/officeart/2005/8/layout/process4"/>
    <dgm:cxn modelId="{0189C55D-0634-7D46-9289-54D344697A0F}" type="presParOf" srcId="{F3029A57-FC9B-BC46-A7DD-57729CF64ED0}" destId="{79B462E6-619F-C64E-ACD1-51397C96879E}" srcOrd="2" destOrd="0" presId="urn:microsoft.com/office/officeart/2005/8/layout/process4"/>
    <dgm:cxn modelId="{CE7D2FCE-0512-984D-89AF-FD22C03DB034}" type="presParOf" srcId="{79B462E6-619F-C64E-ACD1-51397C96879E}" destId="{889B711D-BD34-164F-B20F-5B8DEE306C31}" srcOrd="0" destOrd="0" presId="urn:microsoft.com/office/officeart/2005/8/layout/process4"/>
    <dgm:cxn modelId="{648FB6B7-1728-DD42-830A-D90A0D420E62}" type="presParOf" srcId="{79B462E6-619F-C64E-ACD1-51397C96879E}" destId="{F71A453A-35BD-B74C-96CE-3F596C8999DB}" srcOrd="1" destOrd="0" presId="urn:microsoft.com/office/officeart/2005/8/layout/process4"/>
    <dgm:cxn modelId="{A299DCCE-C9F2-C046-A9B2-93976FC80090}" type="presParOf" srcId="{79B462E6-619F-C64E-ACD1-51397C96879E}" destId="{BD6D9D30-8E5D-824B-934F-40FC59E35B0D}" srcOrd="2" destOrd="0" presId="urn:microsoft.com/office/officeart/2005/8/layout/process4"/>
    <dgm:cxn modelId="{4C08A7B5-9708-DD4C-8207-89AE0F969F3D}" type="presParOf" srcId="{71B32656-1A98-E24F-BDB6-C1410450122F}" destId="{6BC33BC3-37C5-174A-9A0A-7C0A6AE58A6E}" srcOrd="7" destOrd="0" presId="urn:microsoft.com/office/officeart/2005/8/layout/process4"/>
    <dgm:cxn modelId="{B83A8021-101D-A84C-8222-9E64234A93E3}" type="presParOf" srcId="{71B32656-1A98-E24F-BDB6-C1410450122F}" destId="{3E8B4454-F446-9B4E-868F-8AE5BD426F6E}" srcOrd="8" destOrd="0" presId="urn:microsoft.com/office/officeart/2005/8/layout/process4"/>
    <dgm:cxn modelId="{DAE69653-826F-634A-813B-338A5503E724}" type="presParOf" srcId="{3E8B4454-F446-9B4E-868F-8AE5BD426F6E}" destId="{A81410DA-2234-FC4E-B184-1702314F0B1F}" srcOrd="0" destOrd="0" presId="urn:microsoft.com/office/officeart/2005/8/layout/process4"/>
    <dgm:cxn modelId="{201D44CC-B8CB-3541-9AAA-D981845CDDB1}" type="presParOf" srcId="{3E8B4454-F446-9B4E-868F-8AE5BD426F6E}" destId="{DCB9AC52-E247-E64A-B153-0AD083D529A7}" srcOrd="1" destOrd="0" presId="urn:microsoft.com/office/officeart/2005/8/layout/process4"/>
    <dgm:cxn modelId="{48C6A4C0-6825-6241-BDF7-61D3EF933F06}" type="presParOf" srcId="{3E8B4454-F446-9B4E-868F-8AE5BD426F6E}" destId="{5A9344AA-54CB-FA4B-886E-216782ACF258}" srcOrd="2" destOrd="0" presId="urn:microsoft.com/office/officeart/2005/8/layout/process4"/>
    <dgm:cxn modelId="{4044AF89-AA84-EA41-B228-59FEFD756829}" type="presParOf" srcId="{5A9344AA-54CB-FA4B-886E-216782ACF258}" destId="{6D66C603-9CBA-5F43-AE87-3A70311B73E8}" srcOrd="0" destOrd="0" presId="urn:microsoft.com/office/officeart/2005/8/layout/process4"/>
    <dgm:cxn modelId="{440487F4-0590-AE4D-870C-1F2598AFC2F0}" type="presParOf" srcId="{5A9344AA-54CB-FA4B-886E-216782ACF258}" destId="{37281D54-2FE9-584F-9231-526BF5F8C9AE}"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091CF-D566-A249-A399-CCE87FD755FB}" type="doc">
      <dgm:prSet loTypeId="urn:microsoft.com/office/officeart/2005/8/layout/process4" loCatId="" qsTypeId="urn:microsoft.com/office/officeart/2005/8/quickstyle/3d2" qsCatId="3D" csTypeId="urn:microsoft.com/office/officeart/2005/8/colors/colorful3" csCatId="colorful" phldr="1"/>
      <dgm:spPr/>
      <dgm:t>
        <a:bodyPr/>
        <a:lstStyle/>
        <a:p>
          <a:endParaRPr lang="en-US"/>
        </a:p>
      </dgm:t>
    </dgm:pt>
    <dgm:pt modelId="{2AF0C72B-0104-514A-A2E6-78788C5FC447}">
      <dgm:prSet phldrT="[Text]"/>
      <dgm:spPr/>
      <dgm:t>
        <a:bodyPr/>
        <a:lstStyle/>
        <a:p>
          <a:r>
            <a:rPr lang="en-US" dirty="0"/>
            <a:t>Owner decides to utilize ESPC for energy efficiency project</a:t>
          </a:r>
        </a:p>
      </dgm:t>
    </dgm:pt>
    <dgm:pt modelId="{612793F4-DA75-EA46-AAA5-68F29442DE11}" type="parTrans" cxnId="{E325F2D5-458B-C541-94C1-2395FEC93A31}">
      <dgm:prSet/>
      <dgm:spPr/>
      <dgm:t>
        <a:bodyPr/>
        <a:lstStyle/>
        <a:p>
          <a:endParaRPr lang="en-US"/>
        </a:p>
      </dgm:t>
    </dgm:pt>
    <dgm:pt modelId="{797CEDC8-18D4-BB45-B9EA-283374F6836A}" type="sibTrans" cxnId="{E325F2D5-458B-C541-94C1-2395FEC93A31}">
      <dgm:prSet/>
      <dgm:spPr/>
      <dgm:t>
        <a:bodyPr/>
        <a:lstStyle/>
        <a:p>
          <a:endParaRPr lang="en-US"/>
        </a:p>
      </dgm:t>
    </dgm:pt>
    <dgm:pt modelId="{FCE1CC78-FDE5-414F-AE68-5994C53315A1}">
      <dgm:prSet phldrT="[Text]"/>
      <dgm:spPr/>
      <dgm:t>
        <a:bodyPr/>
        <a:lstStyle/>
        <a:p>
          <a:r>
            <a:rPr lang="en-US" dirty="0"/>
            <a:t>Complete energy system survey</a:t>
          </a:r>
        </a:p>
      </dgm:t>
    </dgm:pt>
    <dgm:pt modelId="{B2F02775-D344-8044-964B-2095D5FB0FC9}" type="parTrans" cxnId="{3331A38B-4D17-564F-B94D-5452AC98B142}">
      <dgm:prSet/>
      <dgm:spPr/>
      <dgm:t>
        <a:bodyPr/>
        <a:lstStyle/>
        <a:p>
          <a:endParaRPr lang="en-US"/>
        </a:p>
      </dgm:t>
    </dgm:pt>
    <dgm:pt modelId="{5DA2C27D-DBB6-0B4D-9441-7E4C6719D3CB}" type="sibTrans" cxnId="{3331A38B-4D17-564F-B94D-5452AC98B142}">
      <dgm:prSet/>
      <dgm:spPr/>
      <dgm:t>
        <a:bodyPr/>
        <a:lstStyle/>
        <a:p>
          <a:endParaRPr lang="en-US"/>
        </a:p>
      </dgm:t>
    </dgm:pt>
    <dgm:pt modelId="{ACE4AABA-F114-934C-A9B7-5EE85F7CECDD}">
      <dgm:prSet phldrT="[Text]"/>
      <dgm:spPr/>
      <dgm:t>
        <a:bodyPr/>
        <a:lstStyle/>
        <a:p>
          <a:r>
            <a:rPr lang="en-US" dirty="0"/>
            <a:t>Assess program viability</a:t>
          </a:r>
        </a:p>
      </dgm:t>
    </dgm:pt>
    <dgm:pt modelId="{937FC090-516D-8C48-AA5F-FBA79E72BF93}" type="parTrans" cxnId="{788A5037-1DAE-3A4E-9D2A-3A71FE1DC6E3}">
      <dgm:prSet/>
      <dgm:spPr/>
      <dgm:t>
        <a:bodyPr/>
        <a:lstStyle/>
        <a:p>
          <a:endParaRPr lang="en-US"/>
        </a:p>
      </dgm:t>
    </dgm:pt>
    <dgm:pt modelId="{3226BBA1-3721-0647-BB4E-E72EE2219A04}" type="sibTrans" cxnId="{788A5037-1DAE-3A4E-9D2A-3A71FE1DC6E3}">
      <dgm:prSet/>
      <dgm:spPr/>
      <dgm:t>
        <a:bodyPr/>
        <a:lstStyle/>
        <a:p>
          <a:endParaRPr lang="en-US"/>
        </a:p>
      </dgm:t>
    </dgm:pt>
    <dgm:pt modelId="{2E9B353C-0D1F-9B48-942A-0C1ADEDB54E7}">
      <dgm:prSet phldrT="[Text]"/>
      <dgm:spPr/>
      <dgm:t>
        <a:bodyPr/>
        <a:lstStyle/>
        <a:p>
          <a:r>
            <a:rPr lang="en-US" dirty="0"/>
            <a:t>Owner develops Request for Proposal (RFP) for ESCO selection, evaluates proposals and selects ESCO</a:t>
          </a:r>
        </a:p>
      </dgm:t>
    </dgm:pt>
    <dgm:pt modelId="{71D45C62-1800-3441-B1B9-AC3C9685459F}" type="parTrans" cxnId="{4552DCA5-EA0C-F84E-9F1B-F88DF09B7354}">
      <dgm:prSet/>
      <dgm:spPr/>
      <dgm:t>
        <a:bodyPr/>
        <a:lstStyle/>
        <a:p>
          <a:endParaRPr lang="en-US"/>
        </a:p>
      </dgm:t>
    </dgm:pt>
    <dgm:pt modelId="{BDF74295-019A-7F4E-839A-699F06B3D400}" type="sibTrans" cxnId="{4552DCA5-EA0C-F84E-9F1B-F88DF09B7354}">
      <dgm:prSet/>
      <dgm:spPr/>
      <dgm:t>
        <a:bodyPr/>
        <a:lstStyle/>
        <a:p>
          <a:endParaRPr lang="en-US"/>
        </a:p>
      </dgm:t>
    </dgm:pt>
    <dgm:pt modelId="{97D0C866-54B5-9F4E-937B-A7DADBCED8F2}">
      <dgm:prSet phldrT="[Text]"/>
      <dgm:spPr/>
      <dgm:t>
        <a:bodyPr/>
        <a:lstStyle/>
        <a:p>
          <a:r>
            <a:rPr lang="en-US" dirty="0"/>
            <a:t>Develop &amp; issue RFP</a:t>
          </a:r>
        </a:p>
      </dgm:t>
    </dgm:pt>
    <dgm:pt modelId="{F69A63BA-BD81-2441-BBE2-85E344DEB6BD}" type="parTrans" cxnId="{E613253F-73B7-6147-94A7-6DBBA1B448C6}">
      <dgm:prSet/>
      <dgm:spPr/>
      <dgm:t>
        <a:bodyPr/>
        <a:lstStyle/>
        <a:p>
          <a:endParaRPr lang="en-US"/>
        </a:p>
      </dgm:t>
    </dgm:pt>
    <dgm:pt modelId="{327A94AB-186E-8E4E-9486-35BE44F81EFB}" type="sibTrans" cxnId="{E613253F-73B7-6147-94A7-6DBBA1B448C6}">
      <dgm:prSet/>
      <dgm:spPr/>
      <dgm:t>
        <a:bodyPr/>
        <a:lstStyle/>
        <a:p>
          <a:endParaRPr lang="en-US"/>
        </a:p>
      </dgm:t>
    </dgm:pt>
    <dgm:pt modelId="{0946273F-F3E8-3444-B019-8CE815F464F0}">
      <dgm:prSet phldrT="[Text]"/>
      <dgm:spPr/>
      <dgm:t>
        <a:bodyPr/>
        <a:lstStyle/>
        <a:p>
          <a:r>
            <a:rPr lang="en-US" dirty="0"/>
            <a:t>Pre-bid walkthrough</a:t>
          </a:r>
        </a:p>
      </dgm:t>
    </dgm:pt>
    <dgm:pt modelId="{163D42F0-804E-8744-B4D4-2D2CD017C307}" type="parTrans" cxnId="{3C15D099-C31A-CB48-8E72-D2AC1D80DF54}">
      <dgm:prSet/>
      <dgm:spPr/>
      <dgm:t>
        <a:bodyPr/>
        <a:lstStyle/>
        <a:p>
          <a:endParaRPr lang="en-US"/>
        </a:p>
      </dgm:t>
    </dgm:pt>
    <dgm:pt modelId="{579DB4FB-2B8A-7449-850C-30D0F53AE3F0}" type="sibTrans" cxnId="{3C15D099-C31A-CB48-8E72-D2AC1D80DF54}">
      <dgm:prSet/>
      <dgm:spPr/>
      <dgm:t>
        <a:bodyPr/>
        <a:lstStyle/>
        <a:p>
          <a:endParaRPr lang="en-US"/>
        </a:p>
      </dgm:t>
    </dgm:pt>
    <dgm:pt modelId="{EAD190D3-2615-1C40-B465-ADBE839A067E}">
      <dgm:prSet phldrT="[Text]"/>
      <dgm:spPr/>
      <dgm:t>
        <a:bodyPr/>
        <a:lstStyle/>
        <a:p>
          <a:r>
            <a:rPr lang="en-US" dirty="0"/>
            <a:t>Owner issues contract to ESCO to conduct investment grade energy audit (IGEA) and develop implementation proposal</a:t>
          </a:r>
        </a:p>
      </dgm:t>
    </dgm:pt>
    <dgm:pt modelId="{0B863DED-1F52-884B-8173-BFAF95E3F612}" type="parTrans" cxnId="{6EC8028F-6BB9-474A-AB83-1F9FD4457AE2}">
      <dgm:prSet/>
      <dgm:spPr/>
      <dgm:t>
        <a:bodyPr/>
        <a:lstStyle/>
        <a:p>
          <a:endParaRPr lang="en-US"/>
        </a:p>
      </dgm:t>
    </dgm:pt>
    <dgm:pt modelId="{46930B72-E26E-D54F-9B6F-2AFEFBCA6F52}" type="sibTrans" cxnId="{6EC8028F-6BB9-474A-AB83-1F9FD4457AE2}">
      <dgm:prSet/>
      <dgm:spPr/>
      <dgm:t>
        <a:bodyPr/>
        <a:lstStyle/>
        <a:p>
          <a:endParaRPr lang="en-US"/>
        </a:p>
      </dgm:t>
    </dgm:pt>
    <dgm:pt modelId="{CDE793CE-C9C2-3748-9135-44409DB9CB15}">
      <dgm:prSet phldrT="[Text]"/>
      <dgm:spPr/>
      <dgm:t>
        <a:bodyPr/>
        <a:lstStyle/>
        <a:p>
          <a:r>
            <a:rPr lang="en-US" dirty="0"/>
            <a:t>Negotiate IGEA and project development agreement with ESCO</a:t>
          </a:r>
        </a:p>
      </dgm:t>
    </dgm:pt>
    <dgm:pt modelId="{45691CC3-941A-9046-9BD9-87806CCE0288}" type="parTrans" cxnId="{D9D8E2B2-920A-6842-98C8-277C27EFC352}">
      <dgm:prSet/>
      <dgm:spPr/>
      <dgm:t>
        <a:bodyPr/>
        <a:lstStyle/>
        <a:p>
          <a:endParaRPr lang="en-US"/>
        </a:p>
      </dgm:t>
    </dgm:pt>
    <dgm:pt modelId="{88CEE319-534D-6B4B-93E5-D408E0839B09}" type="sibTrans" cxnId="{D9D8E2B2-920A-6842-98C8-277C27EFC352}">
      <dgm:prSet/>
      <dgm:spPr/>
      <dgm:t>
        <a:bodyPr/>
        <a:lstStyle/>
        <a:p>
          <a:endParaRPr lang="en-US"/>
        </a:p>
      </dgm:t>
    </dgm:pt>
    <dgm:pt modelId="{6FF701A3-485C-8E44-92A0-035B9C4FE540}">
      <dgm:prSet phldrT="[Text]"/>
      <dgm:spPr/>
      <dgm:t>
        <a:bodyPr/>
        <a:lstStyle/>
        <a:p>
          <a:r>
            <a:rPr lang="en-US" dirty="0"/>
            <a:t>Finalize ESPC Contract and arrange financing</a:t>
          </a:r>
        </a:p>
      </dgm:t>
    </dgm:pt>
    <dgm:pt modelId="{97B32EB7-C8D8-3443-B2FE-9209BC79CD22}" type="parTrans" cxnId="{8840EFEC-1B9F-7049-AD67-1C6DC4535913}">
      <dgm:prSet/>
      <dgm:spPr/>
      <dgm:t>
        <a:bodyPr/>
        <a:lstStyle/>
        <a:p>
          <a:endParaRPr lang="en-US"/>
        </a:p>
      </dgm:t>
    </dgm:pt>
    <dgm:pt modelId="{2B868998-A094-6849-90BE-F6470549AD0E}" type="sibTrans" cxnId="{8840EFEC-1B9F-7049-AD67-1C6DC4535913}">
      <dgm:prSet/>
      <dgm:spPr/>
      <dgm:t>
        <a:bodyPr/>
        <a:lstStyle/>
        <a:p>
          <a:endParaRPr lang="en-US"/>
        </a:p>
      </dgm:t>
    </dgm:pt>
    <dgm:pt modelId="{0C3E07EB-232C-DC47-B0B9-E761DBB8C3E8}">
      <dgm:prSet phldrT="[Text]"/>
      <dgm:spPr/>
      <dgm:t>
        <a:bodyPr/>
        <a:lstStyle/>
        <a:p>
          <a:r>
            <a:rPr lang="en-US" dirty="0"/>
            <a:t>Review bids and select</a:t>
          </a:r>
        </a:p>
      </dgm:t>
    </dgm:pt>
    <dgm:pt modelId="{D89465EA-39EE-3F44-996C-A573A9C07929}" type="parTrans" cxnId="{335FC71B-927C-0945-B2EB-D43BE6E9A265}">
      <dgm:prSet/>
      <dgm:spPr/>
      <dgm:t>
        <a:bodyPr/>
        <a:lstStyle/>
        <a:p>
          <a:endParaRPr lang="en-US"/>
        </a:p>
      </dgm:t>
    </dgm:pt>
    <dgm:pt modelId="{55EBD636-B58B-D744-9BEA-1DBF93D9FCBD}" type="sibTrans" cxnId="{335FC71B-927C-0945-B2EB-D43BE6E9A265}">
      <dgm:prSet/>
      <dgm:spPr/>
      <dgm:t>
        <a:bodyPr/>
        <a:lstStyle/>
        <a:p>
          <a:endParaRPr lang="en-US"/>
        </a:p>
      </dgm:t>
    </dgm:pt>
    <dgm:pt modelId="{6FB66D28-5FE3-F94E-A1CF-272CC2A9DBA6}">
      <dgm:prSet phldrT="[Text]"/>
      <dgm:spPr/>
      <dgm:t>
        <a:bodyPr/>
        <a:lstStyle/>
        <a:p>
          <a:r>
            <a:rPr lang="en-US" dirty="0"/>
            <a:t>Baseline utility bills</a:t>
          </a:r>
        </a:p>
      </dgm:t>
    </dgm:pt>
    <dgm:pt modelId="{96E6240C-1736-6B45-B2C1-65B7AECA5000}" type="parTrans" cxnId="{AC4A87F1-813E-B34E-9305-054BD67F58F1}">
      <dgm:prSet/>
      <dgm:spPr/>
      <dgm:t>
        <a:bodyPr/>
        <a:lstStyle/>
        <a:p>
          <a:endParaRPr lang="en-US"/>
        </a:p>
      </dgm:t>
    </dgm:pt>
    <dgm:pt modelId="{9549DA0B-699A-6B40-A6FB-710D53B01CE5}" type="sibTrans" cxnId="{AC4A87F1-813E-B34E-9305-054BD67F58F1}">
      <dgm:prSet/>
      <dgm:spPr/>
      <dgm:t>
        <a:bodyPr/>
        <a:lstStyle/>
        <a:p>
          <a:endParaRPr lang="en-US"/>
        </a:p>
      </dgm:t>
    </dgm:pt>
    <dgm:pt modelId="{589EEF33-8813-3F44-BF9D-AD9544012A5D}">
      <dgm:prSet phldrT="[Text]"/>
      <dgm:spPr/>
      <dgm:t>
        <a:bodyPr/>
        <a:lstStyle/>
        <a:p>
          <a:r>
            <a:rPr lang="en-US" dirty="0"/>
            <a:t>Perform Facility audit</a:t>
          </a:r>
        </a:p>
      </dgm:t>
    </dgm:pt>
    <dgm:pt modelId="{1FE2DFDF-A2F9-164A-8FF6-B6B89A1FE4E5}" type="parTrans" cxnId="{A86A1C7B-D2D6-DD4C-9F6C-EDA8CAA8D4C0}">
      <dgm:prSet/>
      <dgm:spPr/>
      <dgm:t>
        <a:bodyPr/>
        <a:lstStyle/>
        <a:p>
          <a:endParaRPr lang="en-US"/>
        </a:p>
      </dgm:t>
    </dgm:pt>
    <dgm:pt modelId="{0BA7624A-80C1-1D4C-81E0-EC546F681B4B}" type="sibTrans" cxnId="{A86A1C7B-D2D6-DD4C-9F6C-EDA8CAA8D4C0}">
      <dgm:prSet/>
      <dgm:spPr/>
      <dgm:t>
        <a:bodyPr/>
        <a:lstStyle/>
        <a:p>
          <a:endParaRPr lang="en-US"/>
        </a:p>
      </dgm:t>
    </dgm:pt>
    <dgm:pt modelId="{F68FE4ED-91EF-DC42-B85C-8C2852E3C1C5}">
      <dgm:prSet phldrT="[Text]"/>
      <dgm:spPr/>
      <dgm:t>
        <a:bodyPr/>
        <a:lstStyle/>
        <a:p>
          <a:r>
            <a:rPr lang="en-US" dirty="0"/>
            <a:t>Review IGA &amp; implementation proposal  and select ECMs to implement</a:t>
          </a:r>
        </a:p>
      </dgm:t>
    </dgm:pt>
    <dgm:pt modelId="{64F40A38-E1BE-5C43-9E55-F80478C7CDE0}" type="parTrans" cxnId="{6163AC6A-5244-F242-A611-AC82C2AB25F0}">
      <dgm:prSet/>
      <dgm:spPr/>
      <dgm:t>
        <a:bodyPr/>
        <a:lstStyle/>
        <a:p>
          <a:endParaRPr lang="en-US"/>
        </a:p>
      </dgm:t>
    </dgm:pt>
    <dgm:pt modelId="{54CA2037-6265-0F49-AB27-07D433288815}" type="sibTrans" cxnId="{6163AC6A-5244-F242-A611-AC82C2AB25F0}">
      <dgm:prSet/>
      <dgm:spPr/>
      <dgm:t>
        <a:bodyPr/>
        <a:lstStyle/>
        <a:p>
          <a:endParaRPr lang="en-US"/>
        </a:p>
      </dgm:t>
    </dgm:pt>
    <dgm:pt modelId="{5CC8995E-A5B2-BD4B-835E-FF829427507A}">
      <dgm:prSet phldrT="[Text]"/>
      <dgm:spPr/>
      <dgm:t>
        <a:bodyPr/>
        <a:lstStyle/>
        <a:p>
          <a:r>
            <a:rPr lang="en-US" dirty="0"/>
            <a:t>Negotiate contract</a:t>
          </a:r>
        </a:p>
      </dgm:t>
    </dgm:pt>
    <dgm:pt modelId="{787CE577-90A2-6F4D-A5A7-138405F64ED1}" type="parTrans" cxnId="{A11535CB-2A9B-FA47-99B0-48DD6A0D811C}">
      <dgm:prSet/>
      <dgm:spPr/>
      <dgm:t>
        <a:bodyPr/>
        <a:lstStyle/>
        <a:p>
          <a:endParaRPr lang="en-US"/>
        </a:p>
      </dgm:t>
    </dgm:pt>
    <dgm:pt modelId="{6499984B-6ABD-0F47-A7FA-0195120CCEE3}" type="sibTrans" cxnId="{A11535CB-2A9B-FA47-99B0-48DD6A0D811C}">
      <dgm:prSet/>
      <dgm:spPr/>
      <dgm:t>
        <a:bodyPr/>
        <a:lstStyle/>
        <a:p>
          <a:endParaRPr lang="en-US"/>
        </a:p>
      </dgm:t>
    </dgm:pt>
    <dgm:pt modelId="{D9F11235-C024-BA46-AAA3-D6A6F6D82462}">
      <dgm:prSet phldrT="[Text]"/>
      <dgm:spPr/>
      <dgm:t>
        <a:bodyPr/>
        <a:lstStyle/>
        <a:p>
          <a:r>
            <a:rPr lang="en-US" dirty="0"/>
            <a:t>Final Implementation Plan</a:t>
          </a:r>
        </a:p>
      </dgm:t>
    </dgm:pt>
    <dgm:pt modelId="{41777D1D-CC06-C944-B573-048520A759A4}" type="parTrans" cxnId="{CBF1A30C-1B25-DC42-9CE3-6FA27768888A}">
      <dgm:prSet/>
      <dgm:spPr/>
      <dgm:t>
        <a:bodyPr/>
        <a:lstStyle/>
        <a:p>
          <a:endParaRPr lang="en-US"/>
        </a:p>
      </dgm:t>
    </dgm:pt>
    <dgm:pt modelId="{51DBAFFA-871A-614A-B417-FB420E6CF41D}" type="sibTrans" cxnId="{CBF1A30C-1B25-DC42-9CE3-6FA27768888A}">
      <dgm:prSet/>
      <dgm:spPr/>
      <dgm:t>
        <a:bodyPr/>
        <a:lstStyle/>
        <a:p>
          <a:endParaRPr lang="en-US"/>
        </a:p>
      </dgm:t>
    </dgm:pt>
    <dgm:pt modelId="{C713638A-B59A-D94C-9022-119A26434B5E}">
      <dgm:prSet phldrT="[Text]"/>
      <dgm:spPr/>
      <dgm:t>
        <a:bodyPr/>
        <a:lstStyle/>
        <a:p>
          <a:r>
            <a:rPr lang="en-US" dirty="0"/>
            <a:t>Secure financing</a:t>
          </a:r>
        </a:p>
      </dgm:t>
    </dgm:pt>
    <dgm:pt modelId="{79CE57FA-567B-904D-AA9C-E613FC1A664A}" type="parTrans" cxnId="{7A123B69-7679-9C40-8C32-2ECFA371F9F5}">
      <dgm:prSet/>
      <dgm:spPr/>
      <dgm:t>
        <a:bodyPr/>
        <a:lstStyle/>
        <a:p>
          <a:endParaRPr lang="en-US"/>
        </a:p>
      </dgm:t>
    </dgm:pt>
    <dgm:pt modelId="{51754C7A-6E78-0B42-860A-0A9F66F1B0FA}" type="sibTrans" cxnId="{7A123B69-7679-9C40-8C32-2ECFA371F9F5}">
      <dgm:prSet/>
      <dgm:spPr/>
      <dgm:t>
        <a:bodyPr/>
        <a:lstStyle/>
        <a:p>
          <a:endParaRPr lang="en-US"/>
        </a:p>
      </dgm:t>
    </dgm:pt>
    <dgm:pt modelId="{3F5F8360-429D-7441-92A4-F235FA3E4E14}">
      <dgm:prSet phldrT="[Text]"/>
      <dgm:spPr/>
      <dgm:t>
        <a:bodyPr/>
        <a:lstStyle/>
        <a:p>
          <a:r>
            <a:rPr lang="en-US" dirty="0"/>
            <a:t>Issue ESPC Contract to ESCO</a:t>
          </a:r>
        </a:p>
      </dgm:t>
    </dgm:pt>
    <dgm:pt modelId="{D77D862D-8645-7D44-B99F-C139987F19EB}" type="parTrans" cxnId="{B00AC54C-14A5-5B46-8F7C-A9A0EF2DCCE7}">
      <dgm:prSet/>
      <dgm:spPr/>
      <dgm:t>
        <a:bodyPr/>
        <a:lstStyle/>
        <a:p>
          <a:endParaRPr lang="en-US"/>
        </a:p>
      </dgm:t>
    </dgm:pt>
    <dgm:pt modelId="{861C7F81-8E69-3F49-890F-F0119CAD1ACD}" type="sibTrans" cxnId="{B00AC54C-14A5-5B46-8F7C-A9A0EF2DCCE7}">
      <dgm:prSet/>
      <dgm:spPr/>
      <dgm:t>
        <a:bodyPr/>
        <a:lstStyle/>
        <a:p>
          <a:endParaRPr lang="en-US"/>
        </a:p>
      </dgm:t>
    </dgm:pt>
    <dgm:pt modelId="{DC53FE6C-F67C-D240-85FF-CE0DC0055456}">
      <dgm:prSet phldrT="[Text]"/>
      <dgm:spPr/>
      <dgm:t>
        <a:bodyPr/>
        <a:lstStyle/>
        <a:p>
          <a:r>
            <a:rPr lang="en-US" dirty="0"/>
            <a:t>Implement Energy Conservation measures (ECMs) and monitor success through Measurement and Verification (M&amp;V)</a:t>
          </a:r>
        </a:p>
      </dgm:t>
    </dgm:pt>
    <dgm:pt modelId="{42BB694A-023E-FD47-B106-1094A52BC0DC}" type="parTrans" cxnId="{EF1571C5-26CA-494E-953A-1B49225138D4}">
      <dgm:prSet/>
      <dgm:spPr/>
      <dgm:t>
        <a:bodyPr/>
        <a:lstStyle/>
        <a:p>
          <a:endParaRPr lang="en-US"/>
        </a:p>
      </dgm:t>
    </dgm:pt>
    <dgm:pt modelId="{F657221F-F216-3E4B-B399-031B23C5E354}" type="sibTrans" cxnId="{EF1571C5-26CA-494E-953A-1B49225138D4}">
      <dgm:prSet/>
      <dgm:spPr/>
      <dgm:t>
        <a:bodyPr/>
        <a:lstStyle/>
        <a:p>
          <a:endParaRPr lang="en-US"/>
        </a:p>
      </dgm:t>
    </dgm:pt>
    <dgm:pt modelId="{123B6EDB-96BD-9A49-B262-04BF4DC471F6}">
      <dgm:prSet phldrT="[Text]"/>
      <dgm:spPr/>
      <dgm:t>
        <a:bodyPr/>
        <a:lstStyle/>
        <a:p>
          <a:r>
            <a:rPr lang="en-US" dirty="0"/>
            <a:t>Install ECMs</a:t>
          </a:r>
        </a:p>
      </dgm:t>
    </dgm:pt>
    <dgm:pt modelId="{83DD7F21-3D8A-164A-A131-3AC8D4AD6DCF}" type="parTrans" cxnId="{646B05F0-E472-7040-B456-8232ED003D48}">
      <dgm:prSet/>
      <dgm:spPr/>
      <dgm:t>
        <a:bodyPr/>
        <a:lstStyle/>
        <a:p>
          <a:endParaRPr lang="en-US"/>
        </a:p>
      </dgm:t>
    </dgm:pt>
    <dgm:pt modelId="{E00B18DF-D89C-7341-963B-9A8F2C8661BD}" type="sibTrans" cxnId="{646B05F0-E472-7040-B456-8232ED003D48}">
      <dgm:prSet/>
      <dgm:spPr/>
      <dgm:t>
        <a:bodyPr/>
        <a:lstStyle/>
        <a:p>
          <a:endParaRPr lang="en-US"/>
        </a:p>
      </dgm:t>
    </dgm:pt>
    <dgm:pt modelId="{7B249E18-83AF-A443-BA81-B831E49394DE}">
      <dgm:prSet phldrT="[Text]"/>
      <dgm:spPr/>
      <dgm:t>
        <a:bodyPr/>
        <a:lstStyle/>
        <a:p>
          <a:r>
            <a:rPr lang="en-US" dirty="0"/>
            <a:t>Independently Commission installation</a:t>
          </a:r>
        </a:p>
      </dgm:t>
    </dgm:pt>
    <dgm:pt modelId="{B79FABF9-7820-1048-B09A-719E2C1B9EE0}" type="parTrans" cxnId="{1AF88A53-2D54-6E4E-8D2F-FD1B923D5554}">
      <dgm:prSet/>
      <dgm:spPr/>
      <dgm:t>
        <a:bodyPr/>
        <a:lstStyle/>
        <a:p>
          <a:endParaRPr lang="en-US"/>
        </a:p>
      </dgm:t>
    </dgm:pt>
    <dgm:pt modelId="{F14054F4-721C-7045-9079-A93C1811F527}" type="sibTrans" cxnId="{1AF88A53-2D54-6E4E-8D2F-FD1B923D5554}">
      <dgm:prSet/>
      <dgm:spPr/>
      <dgm:t>
        <a:bodyPr/>
        <a:lstStyle/>
        <a:p>
          <a:endParaRPr lang="en-US"/>
        </a:p>
      </dgm:t>
    </dgm:pt>
    <dgm:pt modelId="{ADB9D6C1-0A4B-404A-B314-D72866C9A51C}">
      <dgm:prSet phldrT="[Text]"/>
      <dgm:spPr/>
      <dgm:t>
        <a:bodyPr/>
        <a:lstStyle/>
        <a:p>
          <a:r>
            <a:rPr lang="en-US" dirty="0"/>
            <a:t>Monitor systems either through ESCO &amp; independently verify</a:t>
          </a:r>
        </a:p>
      </dgm:t>
    </dgm:pt>
    <dgm:pt modelId="{F77E460F-5C7B-3147-AED5-96F53DD5069B}" type="parTrans" cxnId="{95901346-F569-8D49-AEC7-E6AFB5B39DF5}">
      <dgm:prSet/>
      <dgm:spPr/>
      <dgm:t>
        <a:bodyPr/>
        <a:lstStyle/>
        <a:p>
          <a:endParaRPr lang="en-US"/>
        </a:p>
      </dgm:t>
    </dgm:pt>
    <dgm:pt modelId="{51CACC79-2257-DF4F-A7D7-894132E10CFC}" type="sibTrans" cxnId="{95901346-F569-8D49-AEC7-E6AFB5B39DF5}">
      <dgm:prSet/>
      <dgm:spPr/>
      <dgm:t>
        <a:bodyPr/>
        <a:lstStyle/>
        <a:p>
          <a:endParaRPr lang="en-US"/>
        </a:p>
      </dgm:t>
    </dgm:pt>
    <dgm:pt modelId="{71B32656-1A98-E24F-BDB6-C1410450122F}" type="pres">
      <dgm:prSet presAssocID="{430091CF-D566-A249-A399-CCE87FD755FB}" presName="Name0" presStyleCnt="0">
        <dgm:presLayoutVars>
          <dgm:dir/>
          <dgm:animLvl val="lvl"/>
          <dgm:resizeHandles val="exact"/>
        </dgm:presLayoutVars>
      </dgm:prSet>
      <dgm:spPr/>
    </dgm:pt>
    <dgm:pt modelId="{75C296E7-F3E1-1943-8794-227354FBB3AB}" type="pres">
      <dgm:prSet presAssocID="{DC53FE6C-F67C-D240-85FF-CE0DC0055456}" presName="boxAndChildren" presStyleCnt="0"/>
      <dgm:spPr/>
    </dgm:pt>
    <dgm:pt modelId="{345C2F17-CAD5-9745-99C3-20324F856C8F}" type="pres">
      <dgm:prSet presAssocID="{DC53FE6C-F67C-D240-85FF-CE0DC0055456}" presName="parentTextBox" presStyleLbl="node1" presStyleIdx="0" presStyleCnt="5"/>
      <dgm:spPr/>
    </dgm:pt>
    <dgm:pt modelId="{4F4E4820-52F5-864B-A9AD-9B789DBAB731}" type="pres">
      <dgm:prSet presAssocID="{DC53FE6C-F67C-D240-85FF-CE0DC0055456}" presName="entireBox" presStyleLbl="node1" presStyleIdx="0" presStyleCnt="5"/>
      <dgm:spPr/>
    </dgm:pt>
    <dgm:pt modelId="{6F88F959-8176-6A4D-9886-B375F47BDA66}" type="pres">
      <dgm:prSet presAssocID="{DC53FE6C-F67C-D240-85FF-CE0DC0055456}" presName="descendantBox" presStyleCnt="0"/>
      <dgm:spPr/>
    </dgm:pt>
    <dgm:pt modelId="{AC09E70E-AEC8-EA4D-AF69-944DBC4253E1}" type="pres">
      <dgm:prSet presAssocID="{123B6EDB-96BD-9A49-B262-04BF4DC471F6}" presName="childTextBox" presStyleLbl="fgAccFollowNode1" presStyleIdx="0" presStyleCnt="16">
        <dgm:presLayoutVars>
          <dgm:bulletEnabled val="1"/>
        </dgm:presLayoutVars>
      </dgm:prSet>
      <dgm:spPr/>
    </dgm:pt>
    <dgm:pt modelId="{B20F5976-9F85-214C-8D66-A0781B325A34}" type="pres">
      <dgm:prSet presAssocID="{7B249E18-83AF-A443-BA81-B831E49394DE}" presName="childTextBox" presStyleLbl="fgAccFollowNode1" presStyleIdx="1" presStyleCnt="16">
        <dgm:presLayoutVars>
          <dgm:bulletEnabled val="1"/>
        </dgm:presLayoutVars>
      </dgm:prSet>
      <dgm:spPr/>
    </dgm:pt>
    <dgm:pt modelId="{156B76AC-10C5-0C45-9149-4B31EEC0A9E9}" type="pres">
      <dgm:prSet presAssocID="{ADB9D6C1-0A4B-404A-B314-D72866C9A51C}" presName="childTextBox" presStyleLbl="fgAccFollowNode1" presStyleIdx="2" presStyleCnt="16">
        <dgm:presLayoutVars>
          <dgm:bulletEnabled val="1"/>
        </dgm:presLayoutVars>
      </dgm:prSet>
      <dgm:spPr/>
    </dgm:pt>
    <dgm:pt modelId="{792875D9-BC9C-5744-9CC1-B4C57935BF44}" type="pres">
      <dgm:prSet presAssocID="{2B868998-A094-6849-90BE-F6470549AD0E}" presName="sp" presStyleCnt="0"/>
      <dgm:spPr/>
    </dgm:pt>
    <dgm:pt modelId="{22A6CDA6-E733-EE41-AF5F-ECCF09A56E5F}" type="pres">
      <dgm:prSet presAssocID="{6FF701A3-485C-8E44-92A0-035B9C4FE540}" presName="arrowAndChildren" presStyleCnt="0"/>
      <dgm:spPr/>
    </dgm:pt>
    <dgm:pt modelId="{7DB666E1-31B4-F24D-9859-CD74ABA41509}" type="pres">
      <dgm:prSet presAssocID="{6FF701A3-485C-8E44-92A0-035B9C4FE540}" presName="parentTextArrow" presStyleLbl="node1" presStyleIdx="0" presStyleCnt="5"/>
      <dgm:spPr/>
    </dgm:pt>
    <dgm:pt modelId="{FCD7980D-C8B9-AB4F-BCC1-F090C09FC87E}" type="pres">
      <dgm:prSet presAssocID="{6FF701A3-485C-8E44-92A0-035B9C4FE540}" presName="arrow" presStyleLbl="node1" presStyleIdx="1" presStyleCnt="5"/>
      <dgm:spPr/>
    </dgm:pt>
    <dgm:pt modelId="{EA338C53-33FC-2846-A4E8-3165D301345E}" type="pres">
      <dgm:prSet presAssocID="{6FF701A3-485C-8E44-92A0-035B9C4FE540}" presName="descendantArrow" presStyleCnt="0"/>
      <dgm:spPr/>
    </dgm:pt>
    <dgm:pt modelId="{4AF3B3EF-1C85-3749-A3D7-133D92ABF777}" type="pres">
      <dgm:prSet presAssocID="{5CC8995E-A5B2-BD4B-835E-FF829427507A}" presName="childTextArrow" presStyleLbl="fgAccFollowNode1" presStyleIdx="3" presStyleCnt="16">
        <dgm:presLayoutVars>
          <dgm:bulletEnabled val="1"/>
        </dgm:presLayoutVars>
      </dgm:prSet>
      <dgm:spPr/>
    </dgm:pt>
    <dgm:pt modelId="{39CF5E10-BC83-C844-9AD0-D24833FB922D}" type="pres">
      <dgm:prSet presAssocID="{D9F11235-C024-BA46-AAA3-D6A6F6D82462}" presName="childTextArrow" presStyleLbl="fgAccFollowNode1" presStyleIdx="4" presStyleCnt="16">
        <dgm:presLayoutVars>
          <dgm:bulletEnabled val="1"/>
        </dgm:presLayoutVars>
      </dgm:prSet>
      <dgm:spPr/>
    </dgm:pt>
    <dgm:pt modelId="{25F8F435-C2B7-A046-8BDF-7CB374AC057D}" type="pres">
      <dgm:prSet presAssocID="{C713638A-B59A-D94C-9022-119A26434B5E}" presName="childTextArrow" presStyleLbl="fgAccFollowNode1" presStyleIdx="5" presStyleCnt="16">
        <dgm:presLayoutVars>
          <dgm:bulletEnabled val="1"/>
        </dgm:presLayoutVars>
      </dgm:prSet>
      <dgm:spPr/>
    </dgm:pt>
    <dgm:pt modelId="{E7824844-5A98-174F-8DA2-BBDE01C0F84A}" type="pres">
      <dgm:prSet presAssocID="{3F5F8360-429D-7441-92A4-F235FA3E4E14}" presName="childTextArrow" presStyleLbl="fgAccFollowNode1" presStyleIdx="6" presStyleCnt="16">
        <dgm:presLayoutVars>
          <dgm:bulletEnabled val="1"/>
        </dgm:presLayoutVars>
      </dgm:prSet>
      <dgm:spPr/>
    </dgm:pt>
    <dgm:pt modelId="{23FF3A18-E91D-374C-B881-8F0FB6E621EA}" type="pres">
      <dgm:prSet presAssocID="{46930B72-E26E-D54F-9B6F-2AFEFBCA6F52}" presName="sp" presStyleCnt="0"/>
      <dgm:spPr/>
    </dgm:pt>
    <dgm:pt modelId="{F3F42F0B-749E-B645-AE67-D0F8D6E33B82}" type="pres">
      <dgm:prSet presAssocID="{EAD190D3-2615-1C40-B465-ADBE839A067E}" presName="arrowAndChildren" presStyleCnt="0"/>
      <dgm:spPr/>
    </dgm:pt>
    <dgm:pt modelId="{3E9CF546-7093-7D4E-A0F9-E5422182A324}" type="pres">
      <dgm:prSet presAssocID="{EAD190D3-2615-1C40-B465-ADBE839A067E}" presName="parentTextArrow" presStyleLbl="node1" presStyleIdx="1" presStyleCnt="5"/>
      <dgm:spPr/>
    </dgm:pt>
    <dgm:pt modelId="{BBC01FE8-4382-0440-81E1-06591C144474}" type="pres">
      <dgm:prSet presAssocID="{EAD190D3-2615-1C40-B465-ADBE839A067E}" presName="arrow" presStyleLbl="node1" presStyleIdx="2" presStyleCnt="5"/>
      <dgm:spPr/>
    </dgm:pt>
    <dgm:pt modelId="{880B3CE2-FABC-E44B-AA5D-A8009062979A}" type="pres">
      <dgm:prSet presAssocID="{EAD190D3-2615-1C40-B465-ADBE839A067E}" presName="descendantArrow" presStyleCnt="0"/>
      <dgm:spPr/>
    </dgm:pt>
    <dgm:pt modelId="{A5806DB2-3B3F-4148-ABDC-0B830BD18F09}" type="pres">
      <dgm:prSet presAssocID="{CDE793CE-C9C2-3748-9135-44409DB9CB15}" presName="childTextArrow" presStyleLbl="fgAccFollowNode1" presStyleIdx="7" presStyleCnt="16">
        <dgm:presLayoutVars>
          <dgm:bulletEnabled val="1"/>
        </dgm:presLayoutVars>
      </dgm:prSet>
      <dgm:spPr/>
    </dgm:pt>
    <dgm:pt modelId="{59E2C8D7-33FE-1E45-B8D9-97494AD1946F}" type="pres">
      <dgm:prSet presAssocID="{6FB66D28-5FE3-F94E-A1CF-272CC2A9DBA6}" presName="childTextArrow" presStyleLbl="fgAccFollowNode1" presStyleIdx="8" presStyleCnt="16">
        <dgm:presLayoutVars>
          <dgm:bulletEnabled val="1"/>
        </dgm:presLayoutVars>
      </dgm:prSet>
      <dgm:spPr/>
    </dgm:pt>
    <dgm:pt modelId="{32454DE4-7F03-C142-8A80-F2534EF772E4}" type="pres">
      <dgm:prSet presAssocID="{589EEF33-8813-3F44-BF9D-AD9544012A5D}" presName="childTextArrow" presStyleLbl="fgAccFollowNode1" presStyleIdx="9" presStyleCnt="16">
        <dgm:presLayoutVars>
          <dgm:bulletEnabled val="1"/>
        </dgm:presLayoutVars>
      </dgm:prSet>
      <dgm:spPr/>
    </dgm:pt>
    <dgm:pt modelId="{B3DB66AB-55B6-9C43-AF14-D069D2CA2778}" type="pres">
      <dgm:prSet presAssocID="{F68FE4ED-91EF-DC42-B85C-8C2852E3C1C5}" presName="childTextArrow" presStyleLbl="fgAccFollowNode1" presStyleIdx="10" presStyleCnt="16">
        <dgm:presLayoutVars>
          <dgm:bulletEnabled val="1"/>
        </dgm:presLayoutVars>
      </dgm:prSet>
      <dgm:spPr/>
    </dgm:pt>
    <dgm:pt modelId="{F81D0CAC-AB53-6142-97E5-A76F0FA404B1}" type="pres">
      <dgm:prSet presAssocID="{BDF74295-019A-7F4E-839A-699F06B3D400}" presName="sp" presStyleCnt="0"/>
      <dgm:spPr/>
    </dgm:pt>
    <dgm:pt modelId="{F3029A57-FC9B-BC46-A7DD-57729CF64ED0}" type="pres">
      <dgm:prSet presAssocID="{2E9B353C-0D1F-9B48-942A-0C1ADEDB54E7}" presName="arrowAndChildren" presStyleCnt="0"/>
      <dgm:spPr/>
    </dgm:pt>
    <dgm:pt modelId="{578322C0-5846-7B48-BBE0-1A55BAF66ECA}" type="pres">
      <dgm:prSet presAssocID="{2E9B353C-0D1F-9B48-942A-0C1ADEDB54E7}" presName="parentTextArrow" presStyleLbl="node1" presStyleIdx="2" presStyleCnt="5"/>
      <dgm:spPr/>
    </dgm:pt>
    <dgm:pt modelId="{255E02CD-F8B0-9040-A74A-3C5C088A8762}" type="pres">
      <dgm:prSet presAssocID="{2E9B353C-0D1F-9B48-942A-0C1ADEDB54E7}" presName="arrow" presStyleLbl="node1" presStyleIdx="3" presStyleCnt="5"/>
      <dgm:spPr/>
    </dgm:pt>
    <dgm:pt modelId="{79B462E6-619F-C64E-ACD1-51397C96879E}" type="pres">
      <dgm:prSet presAssocID="{2E9B353C-0D1F-9B48-942A-0C1ADEDB54E7}" presName="descendantArrow" presStyleCnt="0"/>
      <dgm:spPr/>
    </dgm:pt>
    <dgm:pt modelId="{889B711D-BD34-164F-B20F-5B8DEE306C31}" type="pres">
      <dgm:prSet presAssocID="{97D0C866-54B5-9F4E-937B-A7DADBCED8F2}" presName="childTextArrow" presStyleLbl="fgAccFollowNode1" presStyleIdx="11" presStyleCnt="16">
        <dgm:presLayoutVars>
          <dgm:bulletEnabled val="1"/>
        </dgm:presLayoutVars>
      </dgm:prSet>
      <dgm:spPr/>
    </dgm:pt>
    <dgm:pt modelId="{F71A453A-35BD-B74C-96CE-3F596C8999DB}" type="pres">
      <dgm:prSet presAssocID="{0946273F-F3E8-3444-B019-8CE815F464F0}" presName="childTextArrow" presStyleLbl="fgAccFollowNode1" presStyleIdx="12" presStyleCnt="16">
        <dgm:presLayoutVars>
          <dgm:bulletEnabled val="1"/>
        </dgm:presLayoutVars>
      </dgm:prSet>
      <dgm:spPr/>
    </dgm:pt>
    <dgm:pt modelId="{BD6D9D30-8E5D-824B-934F-40FC59E35B0D}" type="pres">
      <dgm:prSet presAssocID="{0C3E07EB-232C-DC47-B0B9-E761DBB8C3E8}" presName="childTextArrow" presStyleLbl="fgAccFollowNode1" presStyleIdx="13" presStyleCnt="16">
        <dgm:presLayoutVars>
          <dgm:bulletEnabled val="1"/>
        </dgm:presLayoutVars>
      </dgm:prSet>
      <dgm:spPr/>
    </dgm:pt>
    <dgm:pt modelId="{6BC33BC3-37C5-174A-9A0A-7C0A6AE58A6E}" type="pres">
      <dgm:prSet presAssocID="{797CEDC8-18D4-BB45-B9EA-283374F6836A}" presName="sp" presStyleCnt="0"/>
      <dgm:spPr/>
    </dgm:pt>
    <dgm:pt modelId="{3E8B4454-F446-9B4E-868F-8AE5BD426F6E}" type="pres">
      <dgm:prSet presAssocID="{2AF0C72B-0104-514A-A2E6-78788C5FC447}" presName="arrowAndChildren" presStyleCnt="0"/>
      <dgm:spPr/>
    </dgm:pt>
    <dgm:pt modelId="{A81410DA-2234-FC4E-B184-1702314F0B1F}" type="pres">
      <dgm:prSet presAssocID="{2AF0C72B-0104-514A-A2E6-78788C5FC447}" presName="parentTextArrow" presStyleLbl="node1" presStyleIdx="3" presStyleCnt="5"/>
      <dgm:spPr/>
    </dgm:pt>
    <dgm:pt modelId="{DCB9AC52-E247-E64A-B153-0AD083D529A7}" type="pres">
      <dgm:prSet presAssocID="{2AF0C72B-0104-514A-A2E6-78788C5FC447}" presName="arrow" presStyleLbl="node1" presStyleIdx="4" presStyleCnt="5" custLinFactNeighborX="-75" custLinFactNeighborY="642"/>
      <dgm:spPr/>
    </dgm:pt>
    <dgm:pt modelId="{5A9344AA-54CB-FA4B-886E-216782ACF258}" type="pres">
      <dgm:prSet presAssocID="{2AF0C72B-0104-514A-A2E6-78788C5FC447}" presName="descendantArrow" presStyleCnt="0"/>
      <dgm:spPr/>
    </dgm:pt>
    <dgm:pt modelId="{6D66C603-9CBA-5F43-AE87-3A70311B73E8}" type="pres">
      <dgm:prSet presAssocID="{FCE1CC78-FDE5-414F-AE68-5994C53315A1}" presName="childTextArrow" presStyleLbl="fgAccFollowNode1" presStyleIdx="14" presStyleCnt="16">
        <dgm:presLayoutVars>
          <dgm:bulletEnabled val="1"/>
        </dgm:presLayoutVars>
      </dgm:prSet>
      <dgm:spPr/>
    </dgm:pt>
    <dgm:pt modelId="{37281D54-2FE9-584F-9231-526BF5F8C9AE}" type="pres">
      <dgm:prSet presAssocID="{ACE4AABA-F114-934C-A9B7-5EE85F7CECDD}" presName="childTextArrow" presStyleLbl="fgAccFollowNode1" presStyleIdx="15" presStyleCnt="16">
        <dgm:presLayoutVars>
          <dgm:bulletEnabled val="1"/>
        </dgm:presLayoutVars>
      </dgm:prSet>
      <dgm:spPr/>
    </dgm:pt>
  </dgm:ptLst>
  <dgm:cxnLst>
    <dgm:cxn modelId="{CBF1A30C-1B25-DC42-9CE3-6FA27768888A}" srcId="{6FF701A3-485C-8E44-92A0-035B9C4FE540}" destId="{D9F11235-C024-BA46-AAA3-D6A6F6D82462}" srcOrd="1" destOrd="0" parTransId="{41777D1D-CC06-C944-B573-048520A759A4}" sibTransId="{51DBAFFA-871A-614A-B417-FB420E6CF41D}"/>
    <dgm:cxn modelId="{F928750E-13CB-7240-91E3-C12CE113ED1A}" type="presOf" srcId="{430091CF-D566-A249-A399-CCE87FD755FB}" destId="{71B32656-1A98-E24F-BDB6-C1410450122F}" srcOrd="0" destOrd="0" presId="urn:microsoft.com/office/officeart/2005/8/layout/process4"/>
    <dgm:cxn modelId="{09B04C16-0065-CB49-9C7E-9891CCBDE830}" type="presOf" srcId="{DC53FE6C-F67C-D240-85FF-CE0DC0055456}" destId="{4F4E4820-52F5-864B-A9AD-9B789DBAB731}" srcOrd="1" destOrd="0" presId="urn:microsoft.com/office/officeart/2005/8/layout/process4"/>
    <dgm:cxn modelId="{5D5EFF1A-2C50-D34A-8853-F89BFA5B5D98}" type="presOf" srcId="{0946273F-F3E8-3444-B019-8CE815F464F0}" destId="{F71A453A-35BD-B74C-96CE-3F596C8999DB}" srcOrd="0" destOrd="0" presId="urn:microsoft.com/office/officeart/2005/8/layout/process4"/>
    <dgm:cxn modelId="{335FC71B-927C-0945-B2EB-D43BE6E9A265}" srcId="{2E9B353C-0D1F-9B48-942A-0C1ADEDB54E7}" destId="{0C3E07EB-232C-DC47-B0B9-E761DBB8C3E8}" srcOrd="2" destOrd="0" parTransId="{D89465EA-39EE-3F44-996C-A573A9C07929}" sibTransId="{55EBD636-B58B-D744-9BEA-1DBF93D9FCBD}"/>
    <dgm:cxn modelId="{40A57E1D-0D67-2441-9695-F910131795D2}" type="presOf" srcId="{D9F11235-C024-BA46-AAA3-D6A6F6D82462}" destId="{39CF5E10-BC83-C844-9AD0-D24833FB922D}" srcOrd="0" destOrd="0" presId="urn:microsoft.com/office/officeart/2005/8/layout/process4"/>
    <dgm:cxn modelId="{8FDE8B20-9C5B-CD4C-9CB4-E5D6B70DE5C3}" type="presOf" srcId="{6FB66D28-5FE3-F94E-A1CF-272CC2A9DBA6}" destId="{59E2C8D7-33FE-1E45-B8D9-97494AD1946F}" srcOrd="0" destOrd="0" presId="urn:microsoft.com/office/officeart/2005/8/layout/process4"/>
    <dgm:cxn modelId="{8FF1F72E-B1DB-674C-B513-5BCF99CC53A1}" type="presOf" srcId="{2AF0C72B-0104-514A-A2E6-78788C5FC447}" destId="{DCB9AC52-E247-E64A-B153-0AD083D529A7}" srcOrd="1" destOrd="0" presId="urn:microsoft.com/office/officeart/2005/8/layout/process4"/>
    <dgm:cxn modelId="{788A5037-1DAE-3A4E-9D2A-3A71FE1DC6E3}" srcId="{2AF0C72B-0104-514A-A2E6-78788C5FC447}" destId="{ACE4AABA-F114-934C-A9B7-5EE85F7CECDD}" srcOrd="1" destOrd="0" parTransId="{937FC090-516D-8C48-AA5F-FBA79E72BF93}" sibTransId="{3226BBA1-3721-0647-BB4E-E72EE2219A04}"/>
    <dgm:cxn modelId="{EAC0AB3E-6F86-D24E-A148-A530F5796301}" type="presOf" srcId="{DC53FE6C-F67C-D240-85FF-CE0DC0055456}" destId="{345C2F17-CAD5-9745-99C3-20324F856C8F}" srcOrd="0" destOrd="0" presId="urn:microsoft.com/office/officeart/2005/8/layout/process4"/>
    <dgm:cxn modelId="{E613253F-73B7-6147-94A7-6DBBA1B448C6}" srcId="{2E9B353C-0D1F-9B48-942A-0C1ADEDB54E7}" destId="{97D0C866-54B5-9F4E-937B-A7DADBCED8F2}" srcOrd="0" destOrd="0" parTransId="{F69A63BA-BD81-2441-BBE2-85E344DEB6BD}" sibTransId="{327A94AB-186E-8E4E-9486-35BE44F81EFB}"/>
    <dgm:cxn modelId="{DFC5FA40-2F5F-554E-8EE1-BD36A3886550}" type="presOf" srcId="{6FF701A3-485C-8E44-92A0-035B9C4FE540}" destId="{FCD7980D-C8B9-AB4F-BCC1-F090C09FC87E}" srcOrd="1" destOrd="0" presId="urn:microsoft.com/office/officeart/2005/8/layout/process4"/>
    <dgm:cxn modelId="{EEDA4A45-5635-384C-96F5-9DAD3E7CC9BA}" type="presOf" srcId="{FCE1CC78-FDE5-414F-AE68-5994C53315A1}" destId="{6D66C603-9CBA-5F43-AE87-3A70311B73E8}" srcOrd="0" destOrd="0" presId="urn:microsoft.com/office/officeart/2005/8/layout/process4"/>
    <dgm:cxn modelId="{95901346-F569-8D49-AEC7-E6AFB5B39DF5}" srcId="{DC53FE6C-F67C-D240-85FF-CE0DC0055456}" destId="{ADB9D6C1-0A4B-404A-B314-D72866C9A51C}" srcOrd="2" destOrd="0" parTransId="{F77E460F-5C7B-3147-AED5-96F53DD5069B}" sibTransId="{51CACC79-2257-DF4F-A7D7-894132E10CFC}"/>
    <dgm:cxn modelId="{C6FC914C-DC5B-C641-9DE1-ADB5A63F1213}" type="presOf" srcId="{ACE4AABA-F114-934C-A9B7-5EE85F7CECDD}" destId="{37281D54-2FE9-584F-9231-526BF5F8C9AE}" srcOrd="0" destOrd="0" presId="urn:microsoft.com/office/officeart/2005/8/layout/process4"/>
    <dgm:cxn modelId="{B00AC54C-14A5-5B46-8F7C-A9A0EF2DCCE7}" srcId="{6FF701A3-485C-8E44-92A0-035B9C4FE540}" destId="{3F5F8360-429D-7441-92A4-F235FA3E4E14}" srcOrd="3" destOrd="0" parTransId="{D77D862D-8645-7D44-B99F-C139987F19EB}" sibTransId="{861C7F81-8E69-3F49-890F-F0119CAD1ACD}"/>
    <dgm:cxn modelId="{1AF88A53-2D54-6E4E-8D2F-FD1B923D5554}" srcId="{DC53FE6C-F67C-D240-85FF-CE0DC0055456}" destId="{7B249E18-83AF-A443-BA81-B831E49394DE}" srcOrd="1" destOrd="0" parTransId="{B79FABF9-7820-1048-B09A-719E2C1B9EE0}" sibTransId="{F14054F4-721C-7045-9079-A93C1811F527}"/>
    <dgm:cxn modelId="{D752B153-A051-4A40-B232-A8EBBD8A66AC}" type="presOf" srcId="{97D0C866-54B5-9F4E-937B-A7DADBCED8F2}" destId="{889B711D-BD34-164F-B20F-5B8DEE306C31}" srcOrd="0" destOrd="0" presId="urn:microsoft.com/office/officeart/2005/8/layout/process4"/>
    <dgm:cxn modelId="{DBBFF753-C406-1846-B7EA-0BB353012CB2}" type="presOf" srcId="{2E9B353C-0D1F-9B48-942A-0C1ADEDB54E7}" destId="{255E02CD-F8B0-9040-A74A-3C5C088A8762}" srcOrd="1" destOrd="0" presId="urn:microsoft.com/office/officeart/2005/8/layout/process4"/>
    <dgm:cxn modelId="{A7E10E5D-BFFB-FB42-A20E-833A3E81C167}" type="presOf" srcId="{F68FE4ED-91EF-DC42-B85C-8C2852E3C1C5}" destId="{B3DB66AB-55B6-9C43-AF14-D069D2CA2778}" srcOrd="0" destOrd="0" presId="urn:microsoft.com/office/officeart/2005/8/layout/process4"/>
    <dgm:cxn modelId="{66691462-DE48-5A4D-B5AF-AD719B05B25D}" type="presOf" srcId="{ADB9D6C1-0A4B-404A-B314-D72866C9A51C}" destId="{156B76AC-10C5-0C45-9149-4B31EEC0A9E9}" srcOrd="0" destOrd="0" presId="urn:microsoft.com/office/officeart/2005/8/layout/process4"/>
    <dgm:cxn modelId="{7A123B69-7679-9C40-8C32-2ECFA371F9F5}" srcId="{6FF701A3-485C-8E44-92A0-035B9C4FE540}" destId="{C713638A-B59A-D94C-9022-119A26434B5E}" srcOrd="2" destOrd="0" parTransId="{79CE57FA-567B-904D-AA9C-E613FC1A664A}" sibTransId="{51754C7A-6E78-0B42-860A-0A9F66F1B0FA}"/>
    <dgm:cxn modelId="{6163AC6A-5244-F242-A611-AC82C2AB25F0}" srcId="{EAD190D3-2615-1C40-B465-ADBE839A067E}" destId="{F68FE4ED-91EF-DC42-B85C-8C2852E3C1C5}" srcOrd="3" destOrd="0" parTransId="{64F40A38-E1BE-5C43-9E55-F80478C7CDE0}" sibTransId="{54CA2037-6265-0F49-AB27-07D433288815}"/>
    <dgm:cxn modelId="{90B4666E-A666-CC4C-9BEC-8DA9D0F6BD64}" type="presOf" srcId="{6FF701A3-485C-8E44-92A0-035B9C4FE540}" destId="{7DB666E1-31B4-F24D-9859-CD74ABA41509}" srcOrd="0" destOrd="0" presId="urn:microsoft.com/office/officeart/2005/8/layout/process4"/>
    <dgm:cxn modelId="{11632D74-B58C-9843-A045-CA127D7C96D5}" type="presOf" srcId="{5CC8995E-A5B2-BD4B-835E-FF829427507A}" destId="{4AF3B3EF-1C85-3749-A3D7-133D92ABF777}" srcOrd="0" destOrd="0" presId="urn:microsoft.com/office/officeart/2005/8/layout/process4"/>
    <dgm:cxn modelId="{A86A1C7B-D2D6-DD4C-9F6C-EDA8CAA8D4C0}" srcId="{EAD190D3-2615-1C40-B465-ADBE839A067E}" destId="{589EEF33-8813-3F44-BF9D-AD9544012A5D}" srcOrd="2" destOrd="0" parTransId="{1FE2DFDF-A2F9-164A-8FF6-B6B89A1FE4E5}" sibTransId="{0BA7624A-80C1-1D4C-81E0-EC546F681B4B}"/>
    <dgm:cxn modelId="{794A008B-319B-C34E-A73D-89EC35214590}" type="presOf" srcId="{CDE793CE-C9C2-3748-9135-44409DB9CB15}" destId="{A5806DB2-3B3F-4148-ABDC-0B830BD18F09}" srcOrd="0" destOrd="0" presId="urn:microsoft.com/office/officeart/2005/8/layout/process4"/>
    <dgm:cxn modelId="{8C320B8B-DB73-2840-A0C9-8979486A69C3}" type="presOf" srcId="{EAD190D3-2615-1C40-B465-ADBE839A067E}" destId="{3E9CF546-7093-7D4E-A0F9-E5422182A324}" srcOrd="0" destOrd="0" presId="urn:microsoft.com/office/officeart/2005/8/layout/process4"/>
    <dgm:cxn modelId="{3331A38B-4D17-564F-B94D-5452AC98B142}" srcId="{2AF0C72B-0104-514A-A2E6-78788C5FC447}" destId="{FCE1CC78-FDE5-414F-AE68-5994C53315A1}" srcOrd="0" destOrd="0" parTransId="{B2F02775-D344-8044-964B-2095D5FB0FC9}" sibTransId="{5DA2C27D-DBB6-0B4D-9441-7E4C6719D3CB}"/>
    <dgm:cxn modelId="{6EC8028F-6BB9-474A-AB83-1F9FD4457AE2}" srcId="{430091CF-D566-A249-A399-CCE87FD755FB}" destId="{EAD190D3-2615-1C40-B465-ADBE839A067E}" srcOrd="2" destOrd="0" parTransId="{0B863DED-1F52-884B-8173-BFAF95E3F612}" sibTransId="{46930B72-E26E-D54F-9B6F-2AFEFBCA6F52}"/>
    <dgm:cxn modelId="{C4055495-B7B6-154C-8A73-0BF0E987A734}" type="presOf" srcId="{0C3E07EB-232C-DC47-B0B9-E761DBB8C3E8}" destId="{BD6D9D30-8E5D-824B-934F-40FC59E35B0D}" srcOrd="0" destOrd="0" presId="urn:microsoft.com/office/officeart/2005/8/layout/process4"/>
    <dgm:cxn modelId="{3C15D099-C31A-CB48-8E72-D2AC1D80DF54}" srcId="{2E9B353C-0D1F-9B48-942A-0C1ADEDB54E7}" destId="{0946273F-F3E8-3444-B019-8CE815F464F0}" srcOrd="1" destOrd="0" parTransId="{163D42F0-804E-8744-B4D4-2D2CD017C307}" sibTransId="{579DB4FB-2B8A-7449-850C-30D0F53AE3F0}"/>
    <dgm:cxn modelId="{4552DCA5-EA0C-F84E-9F1B-F88DF09B7354}" srcId="{430091CF-D566-A249-A399-CCE87FD755FB}" destId="{2E9B353C-0D1F-9B48-942A-0C1ADEDB54E7}" srcOrd="1" destOrd="0" parTransId="{71D45C62-1800-3441-B1B9-AC3C9685459F}" sibTransId="{BDF74295-019A-7F4E-839A-699F06B3D400}"/>
    <dgm:cxn modelId="{626BB7AD-F2FD-1F4E-97F9-652A57C22743}" type="presOf" srcId="{589EEF33-8813-3F44-BF9D-AD9544012A5D}" destId="{32454DE4-7F03-C142-8A80-F2534EF772E4}" srcOrd="0" destOrd="0" presId="urn:microsoft.com/office/officeart/2005/8/layout/process4"/>
    <dgm:cxn modelId="{D9D8E2B2-920A-6842-98C8-277C27EFC352}" srcId="{EAD190D3-2615-1C40-B465-ADBE839A067E}" destId="{CDE793CE-C9C2-3748-9135-44409DB9CB15}" srcOrd="0" destOrd="0" parTransId="{45691CC3-941A-9046-9BD9-87806CCE0288}" sibTransId="{88CEE319-534D-6B4B-93E5-D408E0839B09}"/>
    <dgm:cxn modelId="{4FFF34B8-72E5-4745-A218-CDE0AFAE676D}" type="presOf" srcId="{123B6EDB-96BD-9A49-B262-04BF4DC471F6}" destId="{AC09E70E-AEC8-EA4D-AF69-944DBC4253E1}" srcOrd="0" destOrd="0" presId="urn:microsoft.com/office/officeart/2005/8/layout/process4"/>
    <dgm:cxn modelId="{EF1571C5-26CA-494E-953A-1B49225138D4}" srcId="{430091CF-D566-A249-A399-CCE87FD755FB}" destId="{DC53FE6C-F67C-D240-85FF-CE0DC0055456}" srcOrd="4" destOrd="0" parTransId="{42BB694A-023E-FD47-B106-1094A52BC0DC}" sibTransId="{F657221F-F216-3E4B-B399-031B23C5E354}"/>
    <dgm:cxn modelId="{A11535CB-2A9B-FA47-99B0-48DD6A0D811C}" srcId="{6FF701A3-485C-8E44-92A0-035B9C4FE540}" destId="{5CC8995E-A5B2-BD4B-835E-FF829427507A}" srcOrd="0" destOrd="0" parTransId="{787CE577-90A2-6F4D-A5A7-138405F64ED1}" sibTransId="{6499984B-6ABD-0F47-A7FA-0195120CCEE3}"/>
    <dgm:cxn modelId="{E325F2D5-458B-C541-94C1-2395FEC93A31}" srcId="{430091CF-D566-A249-A399-CCE87FD755FB}" destId="{2AF0C72B-0104-514A-A2E6-78788C5FC447}" srcOrd="0" destOrd="0" parTransId="{612793F4-DA75-EA46-AAA5-68F29442DE11}" sibTransId="{797CEDC8-18D4-BB45-B9EA-283374F6836A}"/>
    <dgm:cxn modelId="{DE2E12D6-F73D-FF4A-8695-8C81D2CBA7B0}" type="presOf" srcId="{7B249E18-83AF-A443-BA81-B831E49394DE}" destId="{B20F5976-9F85-214C-8D66-A0781B325A34}" srcOrd="0" destOrd="0" presId="urn:microsoft.com/office/officeart/2005/8/layout/process4"/>
    <dgm:cxn modelId="{3CB1CBDC-4814-364A-AE33-0617FA30A0DE}" type="presOf" srcId="{2AF0C72B-0104-514A-A2E6-78788C5FC447}" destId="{A81410DA-2234-FC4E-B184-1702314F0B1F}" srcOrd="0" destOrd="0" presId="urn:microsoft.com/office/officeart/2005/8/layout/process4"/>
    <dgm:cxn modelId="{7F368DEB-1C5D-E54E-A3EF-AD4F0E6D9499}" type="presOf" srcId="{3F5F8360-429D-7441-92A4-F235FA3E4E14}" destId="{E7824844-5A98-174F-8DA2-BBDE01C0F84A}" srcOrd="0" destOrd="0" presId="urn:microsoft.com/office/officeart/2005/8/layout/process4"/>
    <dgm:cxn modelId="{8840EFEC-1B9F-7049-AD67-1C6DC4535913}" srcId="{430091CF-D566-A249-A399-CCE87FD755FB}" destId="{6FF701A3-485C-8E44-92A0-035B9C4FE540}" srcOrd="3" destOrd="0" parTransId="{97B32EB7-C8D8-3443-B2FE-9209BC79CD22}" sibTransId="{2B868998-A094-6849-90BE-F6470549AD0E}"/>
    <dgm:cxn modelId="{646B05F0-E472-7040-B456-8232ED003D48}" srcId="{DC53FE6C-F67C-D240-85FF-CE0DC0055456}" destId="{123B6EDB-96BD-9A49-B262-04BF4DC471F6}" srcOrd="0" destOrd="0" parTransId="{83DD7F21-3D8A-164A-A131-3AC8D4AD6DCF}" sibTransId="{E00B18DF-D89C-7341-963B-9A8F2C8661BD}"/>
    <dgm:cxn modelId="{AC4A87F1-813E-B34E-9305-054BD67F58F1}" srcId="{EAD190D3-2615-1C40-B465-ADBE839A067E}" destId="{6FB66D28-5FE3-F94E-A1CF-272CC2A9DBA6}" srcOrd="1" destOrd="0" parTransId="{96E6240C-1736-6B45-B2C1-65B7AECA5000}" sibTransId="{9549DA0B-699A-6B40-A6FB-710D53B01CE5}"/>
    <dgm:cxn modelId="{2A29EBF7-B2E6-2F47-8486-238D051A1FB8}" type="presOf" srcId="{EAD190D3-2615-1C40-B465-ADBE839A067E}" destId="{BBC01FE8-4382-0440-81E1-06591C144474}" srcOrd="1" destOrd="0" presId="urn:microsoft.com/office/officeart/2005/8/layout/process4"/>
    <dgm:cxn modelId="{D155FCFB-B32F-1D44-9B90-E395AD08102B}" type="presOf" srcId="{C713638A-B59A-D94C-9022-119A26434B5E}" destId="{25F8F435-C2B7-A046-8BDF-7CB374AC057D}" srcOrd="0" destOrd="0" presId="urn:microsoft.com/office/officeart/2005/8/layout/process4"/>
    <dgm:cxn modelId="{595ADFFE-8D13-E64A-8A85-037DDE1A3E24}" type="presOf" srcId="{2E9B353C-0D1F-9B48-942A-0C1ADEDB54E7}" destId="{578322C0-5846-7B48-BBE0-1A55BAF66ECA}" srcOrd="0" destOrd="0" presId="urn:microsoft.com/office/officeart/2005/8/layout/process4"/>
    <dgm:cxn modelId="{3E1C86F9-166F-CF4F-9BD7-7535781BB852}" type="presParOf" srcId="{71B32656-1A98-E24F-BDB6-C1410450122F}" destId="{75C296E7-F3E1-1943-8794-227354FBB3AB}" srcOrd="0" destOrd="0" presId="urn:microsoft.com/office/officeart/2005/8/layout/process4"/>
    <dgm:cxn modelId="{DE91981B-97E9-114B-B276-A9CF671E7B7C}" type="presParOf" srcId="{75C296E7-F3E1-1943-8794-227354FBB3AB}" destId="{345C2F17-CAD5-9745-99C3-20324F856C8F}" srcOrd="0" destOrd="0" presId="urn:microsoft.com/office/officeart/2005/8/layout/process4"/>
    <dgm:cxn modelId="{626DEF8F-69DB-BE40-9D64-68ED57421D6C}" type="presParOf" srcId="{75C296E7-F3E1-1943-8794-227354FBB3AB}" destId="{4F4E4820-52F5-864B-A9AD-9B789DBAB731}" srcOrd="1" destOrd="0" presId="urn:microsoft.com/office/officeart/2005/8/layout/process4"/>
    <dgm:cxn modelId="{1594455E-97F8-0044-9FAC-5AB31918B9DC}" type="presParOf" srcId="{75C296E7-F3E1-1943-8794-227354FBB3AB}" destId="{6F88F959-8176-6A4D-9886-B375F47BDA66}" srcOrd="2" destOrd="0" presId="urn:microsoft.com/office/officeart/2005/8/layout/process4"/>
    <dgm:cxn modelId="{BF54AE67-B1AA-684E-A04A-E59E7822E1EE}" type="presParOf" srcId="{6F88F959-8176-6A4D-9886-B375F47BDA66}" destId="{AC09E70E-AEC8-EA4D-AF69-944DBC4253E1}" srcOrd="0" destOrd="0" presId="urn:microsoft.com/office/officeart/2005/8/layout/process4"/>
    <dgm:cxn modelId="{541F8CA5-DFE4-A24A-8245-6AA3933FAD61}" type="presParOf" srcId="{6F88F959-8176-6A4D-9886-B375F47BDA66}" destId="{B20F5976-9F85-214C-8D66-A0781B325A34}" srcOrd="1" destOrd="0" presId="urn:microsoft.com/office/officeart/2005/8/layout/process4"/>
    <dgm:cxn modelId="{44C89086-392C-2744-8441-C8A955868C37}" type="presParOf" srcId="{6F88F959-8176-6A4D-9886-B375F47BDA66}" destId="{156B76AC-10C5-0C45-9149-4B31EEC0A9E9}" srcOrd="2" destOrd="0" presId="urn:microsoft.com/office/officeart/2005/8/layout/process4"/>
    <dgm:cxn modelId="{16EB7ED5-1117-F742-94F6-D3588409F3C4}" type="presParOf" srcId="{71B32656-1A98-E24F-BDB6-C1410450122F}" destId="{792875D9-BC9C-5744-9CC1-B4C57935BF44}" srcOrd="1" destOrd="0" presId="urn:microsoft.com/office/officeart/2005/8/layout/process4"/>
    <dgm:cxn modelId="{ABEF9F6F-7A63-B343-B2C1-83291B9A64D9}" type="presParOf" srcId="{71B32656-1A98-E24F-BDB6-C1410450122F}" destId="{22A6CDA6-E733-EE41-AF5F-ECCF09A56E5F}" srcOrd="2" destOrd="0" presId="urn:microsoft.com/office/officeart/2005/8/layout/process4"/>
    <dgm:cxn modelId="{4FBAD981-3AAF-A545-BD43-7425924310C1}" type="presParOf" srcId="{22A6CDA6-E733-EE41-AF5F-ECCF09A56E5F}" destId="{7DB666E1-31B4-F24D-9859-CD74ABA41509}" srcOrd="0" destOrd="0" presId="urn:microsoft.com/office/officeart/2005/8/layout/process4"/>
    <dgm:cxn modelId="{2CE507C9-A39D-F148-B850-C9FD1A485818}" type="presParOf" srcId="{22A6CDA6-E733-EE41-AF5F-ECCF09A56E5F}" destId="{FCD7980D-C8B9-AB4F-BCC1-F090C09FC87E}" srcOrd="1" destOrd="0" presId="urn:microsoft.com/office/officeart/2005/8/layout/process4"/>
    <dgm:cxn modelId="{2B66AD8F-E6F4-BB45-A0DD-1A5BCD26AD77}" type="presParOf" srcId="{22A6CDA6-E733-EE41-AF5F-ECCF09A56E5F}" destId="{EA338C53-33FC-2846-A4E8-3165D301345E}" srcOrd="2" destOrd="0" presId="urn:microsoft.com/office/officeart/2005/8/layout/process4"/>
    <dgm:cxn modelId="{6FB661CA-A125-7349-B7C2-8808BFF9176F}" type="presParOf" srcId="{EA338C53-33FC-2846-A4E8-3165D301345E}" destId="{4AF3B3EF-1C85-3749-A3D7-133D92ABF777}" srcOrd="0" destOrd="0" presId="urn:microsoft.com/office/officeart/2005/8/layout/process4"/>
    <dgm:cxn modelId="{49A8CE2B-A585-5745-BED5-A9DA04FC6D7C}" type="presParOf" srcId="{EA338C53-33FC-2846-A4E8-3165D301345E}" destId="{39CF5E10-BC83-C844-9AD0-D24833FB922D}" srcOrd="1" destOrd="0" presId="urn:microsoft.com/office/officeart/2005/8/layout/process4"/>
    <dgm:cxn modelId="{11CC4E99-BEC3-854F-B842-850975E970AA}" type="presParOf" srcId="{EA338C53-33FC-2846-A4E8-3165D301345E}" destId="{25F8F435-C2B7-A046-8BDF-7CB374AC057D}" srcOrd="2" destOrd="0" presId="urn:microsoft.com/office/officeart/2005/8/layout/process4"/>
    <dgm:cxn modelId="{6FE574CA-92ED-2C43-8EAC-B3722BAF52A5}" type="presParOf" srcId="{EA338C53-33FC-2846-A4E8-3165D301345E}" destId="{E7824844-5A98-174F-8DA2-BBDE01C0F84A}" srcOrd="3" destOrd="0" presId="urn:microsoft.com/office/officeart/2005/8/layout/process4"/>
    <dgm:cxn modelId="{0810CFB4-1886-1449-AC7C-E7953898346B}" type="presParOf" srcId="{71B32656-1A98-E24F-BDB6-C1410450122F}" destId="{23FF3A18-E91D-374C-B881-8F0FB6E621EA}" srcOrd="3" destOrd="0" presId="urn:microsoft.com/office/officeart/2005/8/layout/process4"/>
    <dgm:cxn modelId="{5E3918D9-C702-3042-B2DA-BBF440CA8923}" type="presParOf" srcId="{71B32656-1A98-E24F-BDB6-C1410450122F}" destId="{F3F42F0B-749E-B645-AE67-D0F8D6E33B82}" srcOrd="4" destOrd="0" presId="urn:microsoft.com/office/officeart/2005/8/layout/process4"/>
    <dgm:cxn modelId="{2E7C13DC-7EC2-8244-92C9-8D601FE0790B}" type="presParOf" srcId="{F3F42F0B-749E-B645-AE67-D0F8D6E33B82}" destId="{3E9CF546-7093-7D4E-A0F9-E5422182A324}" srcOrd="0" destOrd="0" presId="urn:microsoft.com/office/officeart/2005/8/layout/process4"/>
    <dgm:cxn modelId="{5454A4BE-FC71-DF48-BFC2-EF9A050B0711}" type="presParOf" srcId="{F3F42F0B-749E-B645-AE67-D0F8D6E33B82}" destId="{BBC01FE8-4382-0440-81E1-06591C144474}" srcOrd="1" destOrd="0" presId="urn:microsoft.com/office/officeart/2005/8/layout/process4"/>
    <dgm:cxn modelId="{35AF8E48-35AA-8643-B300-CD8A5D5F2C9C}" type="presParOf" srcId="{F3F42F0B-749E-B645-AE67-D0F8D6E33B82}" destId="{880B3CE2-FABC-E44B-AA5D-A8009062979A}" srcOrd="2" destOrd="0" presId="urn:microsoft.com/office/officeart/2005/8/layout/process4"/>
    <dgm:cxn modelId="{04375DD9-D5EE-5141-9BBD-94AACD813DCC}" type="presParOf" srcId="{880B3CE2-FABC-E44B-AA5D-A8009062979A}" destId="{A5806DB2-3B3F-4148-ABDC-0B830BD18F09}" srcOrd="0" destOrd="0" presId="urn:microsoft.com/office/officeart/2005/8/layout/process4"/>
    <dgm:cxn modelId="{1C282B3E-FF13-8B4D-BAD0-15B559AAC233}" type="presParOf" srcId="{880B3CE2-FABC-E44B-AA5D-A8009062979A}" destId="{59E2C8D7-33FE-1E45-B8D9-97494AD1946F}" srcOrd="1" destOrd="0" presId="urn:microsoft.com/office/officeart/2005/8/layout/process4"/>
    <dgm:cxn modelId="{7CDCC271-C332-6646-96E8-304B87D91980}" type="presParOf" srcId="{880B3CE2-FABC-E44B-AA5D-A8009062979A}" destId="{32454DE4-7F03-C142-8A80-F2534EF772E4}" srcOrd="2" destOrd="0" presId="urn:microsoft.com/office/officeart/2005/8/layout/process4"/>
    <dgm:cxn modelId="{7EC98EA9-F57C-2547-AE84-B41EE6F1D727}" type="presParOf" srcId="{880B3CE2-FABC-E44B-AA5D-A8009062979A}" destId="{B3DB66AB-55B6-9C43-AF14-D069D2CA2778}" srcOrd="3" destOrd="0" presId="urn:microsoft.com/office/officeart/2005/8/layout/process4"/>
    <dgm:cxn modelId="{E6CACF3A-265D-1B41-A335-FF86DA281E60}" type="presParOf" srcId="{71B32656-1A98-E24F-BDB6-C1410450122F}" destId="{F81D0CAC-AB53-6142-97E5-A76F0FA404B1}" srcOrd="5" destOrd="0" presId="urn:microsoft.com/office/officeart/2005/8/layout/process4"/>
    <dgm:cxn modelId="{0E2C27A3-9722-C54D-83DD-DC13976995D4}" type="presParOf" srcId="{71B32656-1A98-E24F-BDB6-C1410450122F}" destId="{F3029A57-FC9B-BC46-A7DD-57729CF64ED0}" srcOrd="6" destOrd="0" presId="urn:microsoft.com/office/officeart/2005/8/layout/process4"/>
    <dgm:cxn modelId="{175CF673-396F-9141-8EE2-5709CDB26CBF}" type="presParOf" srcId="{F3029A57-FC9B-BC46-A7DD-57729CF64ED0}" destId="{578322C0-5846-7B48-BBE0-1A55BAF66ECA}" srcOrd="0" destOrd="0" presId="urn:microsoft.com/office/officeart/2005/8/layout/process4"/>
    <dgm:cxn modelId="{EB4AFBD7-0313-9F45-8A82-4CB01C339806}" type="presParOf" srcId="{F3029A57-FC9B-BC46-A7DD-57729CF64ED0}" destId="{255E02CD-F8B0-9040-A74A-3C5C088A8762}" srcOrd="1" destOrd="0" presId="urn:microsoft.com/office/officeart/2005/8/layout/process4"/>
    <dgm:cxn modelId="{0189C55D-0634-7D46-9289-54D344697A0F}" type="presParOf" srcId="{F3029A57-FC9B-BC46-A7DD-57729CF64ED0}" destId="{79B462E6-619F-C64E-ACD1-51397C96879E}" srcOrd="2" destOrd="0" presId="urn:microsoft.com/office/officeart/2005/8/layout/process4"/>
    <dgm:cxn modelId="{CE7D2FCE-0512-984D-89AF-FD22C03DB034}" type="presParOf" srcId="{79B462E6-619F-C64E-ACD1-51397C96879E}" destId="{889B711D-BD34-164F-B20F-5B8DEE306C31}" srcOrd="0" destOrd="0" presId="urn:microsoft.com/office/officeart/2005/8/layout/process4"/>
    <dgm:cxn modelId="{648FB6B7-1728-DD42-830A-D90A0D420E62}" type="presParOf" srcId="{79B462E6-619F-C64E-ACD1-51397C96879E}" destId="{F71A453A-35BD-B74C-96CE-3F596C8999DB}" srcOrd="1" destOrd="0" presId="urn:microsoft.com/office/officeart/2005/8/layout/process4"/>
    <dgm:cxn modelId="{A299DCCE-C9F2-C046-A9B2-93976FC80090}" type="presParOf" srcId="{79B462E6-619F-C64E-ACD1-51397C96879E}" destId="{BD6D9D30-8E5D-824B-934F-40FC59E35B0D}" srcOrd="2" destOrd="0" presId="urn:microsoft.com/office/officeart/2005/8/layout/process4"/>
    <dgm:cxn modelId="{4C08A7B5-9708-DD4C-8207-89AE0F969F3D}" type="presParOf" srcId="{71B32656-1A98-E24F-BDB6-C1410450122F}" destId="{6BC33BC3-37C5-174A-9A0A-7C0A6AE58A6E}" srcOrd="7" destOrd="0" presId="urn:microsoft.com/office/officeart/2005/8/layout/process4"/>
    <dgm:cxn modelId="{B83A8021-101D-A84C-8222-9E64234A93E3}" type="presParOf" srcId="{71B32656-1A98-E24F-BDB6-C1410450122F}" destId="{3E8B4454-F446-9B4E-868F-8AE5BD426F6E}" srcOrd="8" destOrd="0" presId="urn:microsoft.com/office/officeart/2005/8/layout/process4"/>
    <dgm:cxn modelId="{DAE69653-826F-634A-813B-338A5503E724}" type="presParOf" srcId="{3E8B4454-F446-9B4E-868F-8AE5BD426F6E}" destId="{A81410DA-2234-FC4E-B184-1702314F0B1F}" srcOrd="0" destOrd="0" presId="urn:microsoft.com/office/officeart/2005/8/layout/process4"/>
    <dgm:cxn modelId="{201D44CC-B8CB-3541-9AAA-D981845CDDB1}" type="presParOf" srcId="{3E8B4454-F446-9B4E-868F-8AE5BD426F6E}" destId="{DCB9AC52-E247-E64A-B153-0AD083D529A7}" srcOrd="1" destOrd="0" presId="urn:microsoft.com/office/officeart/2005/8/layout/process4"/>
    <dgm:cxn modelId="{48C6A4C0-6825-6241-BDF7-61D3EF933F06}" type="presParOf" srcId="{3E8B4454-F446-9B4E-868F-8AE5BD426F6E}" destId="{5A9344AA-54CB-FA4B-886E-216782ACF258}" srcOrd="2" destOrd="0" presId="urn:microsoft.com/office/officeart/2005/8/layout/process4"/>
    <dgm:cxn modelId="{4044AF89-AA84-EA41-B228-59FEFD756829}" type="presParOf" srcId="{5A9344AA-54CB-FA4B-886E-216782ACF258}" destId="{6D66C603-9CBA-5F43-AE87-3A70311B73E8}" srcOrd="0" destOrd="0" presId="urn:microsoft.com/office/officeart/2005/8/layout/process4"/>
    <dgm:cxn modelId="{440487F4-0590-AE4D-870C-1F2598AFC2F0}" type="presParOf" srcId="{5A9344AA-54CB-FA4B-886E-216782ACF258}" destId="{37281D54-2FE9-584F-9231-526BF5F8C9AE}"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E4820-52F5-864B-A9AD-9B789DBAB731}">
      <dsp:nvSpPr>
        <dsp:cNvPr id="0" name=""/>
        <dsp:cNvSpPr/>
      </dsp:nvSpPr>
      <dsp:spPr>
        <a:xfrm>
          <a:off x="0" y="4252907"/>
          <a:ext cx="10664391" cy="69772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Implement Energy Conservation measures (ECMs) and monitor success through Measurement and Verification (M&amp;V)</a:t>
          </a:r>
        </a:p>
      </dsp:txBody>
      <dsp:txXfrm>
        <a:off x="0" y="4252907"/>
        <a:ext cx="10664391" cy="376771"/>
      </dsp:txXfrm>
    </dsp:sp>
    <dsp:sp modelId="{AC09E70E-AEC8-EA4D-AF69-944DBC4253E1}">
      <dsp:nvSpPr>
        <dsp:cNvPr id="0" name=""/>
        <dsp:cNvSpPr/>
      </dsp:nvSpPr>
      <dsp:spPr>
        <a:xfrm>
          <a:off x="5207" y="4615724"/>
          <a:ext cx="3551325" cy="320953"/>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Install ECMs</a:t>
          </a:r>
        </a:p>
      </dsp:txBody>
      <dsp:txXfrm>
        <a:off x="5207" y="4615724"/>
        <a:ext cx="3551325" cy="320953"/>
      </dsp:txXfrm>
    </dsp:sp>
    <dsp:sp modelId="{B20F5976-9F85-214C-8D66-A0781B325A34}">
      <dsp:nvSpPr>
        <dsp:cNvPr id="0" name=""/>
        <dsp:cNvSpPr/>
      </dsp:nvSpPr>
      <dsp:spPr>
        <a:xfrm>
          <a:off x="3556532" y="4615724"/>
          <a:ext cx="3551325" cy="320953"/>
        </a:xfrm>
        <a:prstGeom prst="rect">
          <a:avLst/>
        </a:prstGeom>
        <a:solidFill>
          <a:schemeClr val="accent3">
            <a:tint val="40000"/>
            <a:alpha val="90000"/>
            <a:hueOff val="-6615"/>
            <a:satOff val="-2528"/>
            <a:lumOff val="-34"/>
            <a:alphaOff val="0"/>
          </a:schemeClr>
        </a:solidFill>
        <a:ln w="9525" cap="flat" cmpd="sng" algn="ctr">
          <a:solidFill>
            <a:schemeClr val="accent3">
              <a:tint val="40000"/>
              <a:alpha val="90000"/>
              <a:hueOff val="-6615"/>
              <a:satOff val="-2528"/>
              <a:lumOff val="-34"/>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Independently Commission installation</a:t>
          </a:r>
        </a:p>
      </dsp:txBody>
      <dsp:txXfrm>
        <a:off x="3556532" y="4615724"/>
        <a:ext cx="3551325" cy="320953"/>
      </dsp:txXfrm>
    </dsp:sp>
    <dsp:sp modelId="{156B76AC-10C5-0C45-9149-4B31EEC0A9E9}">
      <dsp:nvSpPr>
        <dsp:cNvPr id="0" name=""/>
        <dsp:cNvSpPr/>
      </dsp:nvSpPr>
      <dsp:spPr>
        <a:xfrm>
          <a:off x="7107858" y="4615724"/>
          <a:ext cx="3551325" cy="320953"/>
        </a:xfrm>
        <a:prstGeom prst="rect">
          <a:avLst/>
        </a:prstGeom>
        <a:solidFill>
          <a:schemeClr val="accent3">
            <a:tint val="40000"/>
            <a:alpha val="90000"/>
            <a:hueOff val="-13231"/>
            <a:satOff val="-5056"/>
            <a:lumOff val="-68"/>
            <a:alphaOff val="0"/>
          </a:schemeClr>
        </a:solidFill>
        <a:ln w="9525" cap="flat" cmpd="sng" algn="ctr">
          <a:solidFill>
            <a:schemeClr val="accent3">
              <a:tint val="40000"/>
              <a:alpha val="90000"/>
              <a:hueOff val="-13231"/>
              <a:satOff val="-5056"/>
              <a:lumOff val="-68"/>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Monitor systems either through ESCO &amp; independently verify</a:t>
          </a:r>
        </a:p>
      </dsp:txBody>
      <dsp:txXfrm>
        <a:off x="7107858" y="4615724"/>
        <a:ext cx="3551325" cy="320953"/>
      </dsp:txXfrm>
    </dsp:sp>
    <dsp:sp modelId="{FCD7980D-C8B9-AB4F-BCC1-F090C09FC87E}">
      <dsp:nvSpPr>
        <dsp:cNvPr id="0" name=""/>
        <dsp:cNvSpPr/>
      </dsp:nvSpPr>
      <dsp:spPr>
        <a:xfrm rot="10800000">
          <a:off x="0" y="3190272"/>
          <a:ext cx="10664391" cy="1073100"/>
        </a:xfrm>
        <a:prstGeom prst="upArrowCallout">
          <a:avLst/>
        </a:prstGeom>
        <a:gradFill rotWithShape="0">
          <a:gsLst>
            <a:gs pos="0">
              <a:schemeClr val="accent3">
                <a:hueOff val="107142"/>
                <a:satOff val="-12023"/>
                <a:lumOff val="2059"/>
                <a:alphaOff val="0"/>
                <a:shade val="51000"/>
                <a:satMod val="130000"/>
              </a:schemeClr>
            </a:gs>
            <a:gs pos="80000">
              <a:schemeClr val="accent3">
                <a:hueOff val="107142"/>
                <a:satOff val="-12023"/>
                <a:lumOff val="2059"/>
                <a:alphaOff val="0"/>
                <a:shade val="93000"/>
                <a:satMod val="130000"/>
              </a:schemeClr>
            </a:gs>
            <a:gs pos="100000">
              <a:schemeClr val="accent3">
                <a:hueOff val="107142"/>
                <a:satOff val="-12023"/>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Finalize ESPC Contract and arrange financing</a:t>
          </a:r>
        </a:p>
      </dsp:txBody>
      <dsp:txXfrm rot="-10800000">
        <a:off x="0" y="3190272"/>
        <a:ext cx="10664391" cy="376658"/>
      </dsp:txXfrm>
    </dsp:sp>
    <dsp:sp modelId="{4AF3B3EF-1C85-3749-A3D7-133D92ABF777}">
      <dsp:nvSpPr>
        <dsp:cNvPr id="0" name=""/>
        <dsp:cNvSpPr/>
      </dsp:nvSpPr>
      <dsp:spPr>
        <a:xfrm>
          <a:off x="0" y="3566930"/>
          <a:ext cx="2666097" cy="320857"/>
        </a:xfrm>
        <a:prstGeom prst="rect">
          <a:avLst/>
        </a:prstGeom>
        <a:solidFill>
          <a:schemeClr val="accent3">
            <a:tint val="40000"/>
            <a:alpha val="90000"/>
            <a:hueOff val="-19846"/>
            <a:satOff val="-7584"/>
            <a:lumOff val="-103"/>
            <a:alphaOff val="0"/>
          </a:schemeClr>
        </a:solidFill>
        <a:ln w="9525" cap="flat" cmpd="sng" algn="ctr">
          <a:solidFill>
            <a:schemeClr val="accent3">
              <a:tint val="40000"/>
              <a:alpha val="90000"/>
              <a:hueOff val="-19846"/>
              <a:satOff val="-7584"/>
              <a:lumOff val="-103"/>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Negotiate contract</a:t>
          </a:r>
        </a:p>
      </dsp:txBody>
      <dsp:txXfrm>
        <a:off x="0" y="3566930"/>
        <a:ext cx="2666097" cy="320857"/>
      </dsp:txXfrm>
    </dsp:sp>
    <dsp:sp modelId="{39CF5E10-BC83-C844-9AD0-D24833FB922D}">
      <dsp:nvSpPr>
        <dsp:cNvPr id="0" name=""/>
        <dsp:cNvSpPr/>
      </dsp:nvSpPr>
      <dsp:spPr>
        <a:xfrm>
          <a:off x="2666097" y="3566930"/>
          <a:ext cx="2666097" cy="320857"/>
        </a:xfrm>
        <a:prstGeom prst="rect">
          <a:avLst/>
        </a:prstGeom>
        <a:solidFill>
          <a:schemeClr val="accent3">
            <a:tint val="40000"/>
            <a:alpha val="90000"/>
            <a:hueOff val="-26461"/>
            <a:satOff val="-10112"/>
            <a:lumOff val="-137"/>
            <a:alphaOff val="0"/>
          </a:schemeClr>
        </a:solidFill>
        <a:ln w="9525" cap="flat" cmpd="sng" algn="ctr">
          <a:solidFill>
            <a:schemeClr val="accent3">
              <a:tint val="40000"/>
              <a:alpha val="90000"/>
              <a:hueOff val="-26461"/>
              <a:satOff val="-10112"/>
              <a:lumOff val="-137"/>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Final Implementation Plan</a:t>
          </a:r>
        </a:p>
      </dsp:txBody>
      <dsp:txXfrm>
        <a:off x="2666097" y="3566930"/>
        <a:ext cx="2666097" cy="320857"/>
      </dsp:txXfrm>
    </dsp:sp>
    <dsp:sp modelId="{25F8F435-C2B7-A046-8BDF-7CB374AC057D}">
      <dsp:nvSpPr>
        <dsp:cNvPr id="0" name=""/>
        <dsp:cNvSpPr/>
      </dsp:nvSpPr>
      <dsp:spPr>
        <a:xfrm>
          <a:off x="5332195" y="3566930"/>
          <a:ext cx="2666097" cy="320857"/>
        </a:xfrm>
        <a:prstGeom prst="rect">
          <a:avLst/>
        </a:prstGeom>
        <a:solidFill>
          <a:schemeClr val="accent3">
            <a:tint val="40000"/>
            <a:alpha val="90000"/>
            <a:hueOff val="-33077"/>
            <a:satOff val="-12640"/>
            <a:lumOff val="-171"/>
            <a:alphaOff val="0"/>
          </a:schemeClr>
        </a:solidFill>
        <a:ln w="9525" cap="flat" cmpd="sng" algn="ctr">
          <a:solidFill>
            <a:schemeClr val="accent3">
              <a:tint val="40000"/>
              <a:alpha val="90000"/>
              <a:hueOff val="-33077"/>
              <a:satOff val="-12640"/>
              <a:lumOff val="-171"/>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Secure financing</a:t>
          </a:r>
        </a:p>
      </dsp:txBody>
      <dsp:txXfrm>
        <a:off x="5332195" y="3566930"/>
        <a:ext cx="2666097" cy="320857"/>
      </dsp:txXfrm>
    </dsp:sp>
    <dsp:sp modelId="{E7824844-5A98-174F-8DA2-BBDE01C0F84A}">
      <dsp:nvSpPr>
        <dsp:cNvPr id="0" name=""/>
        <dsp:cNvSpPr/>
      </dsp:nvSpPr>
      <dsp:spPr>
        <a:xfrm>
          <a:off x="7998293" y="3566930"/>
          <a:ext cx="2666097" cy="320857"/>
        </a:xfrm>
        <a:prstGeom prst="rect">
          <a:avLst/>
        </a:prstGeom>
        <a:solidFill>
          <a:schemeClr val="accent3">
            <a:tint val="40000"/>
            <a:alpha val="90000"/>
            <a:hueOff val="-39692"/>
            <a:satOff val="-15168"/>
            <a:lumOff val="-205"/>
            <a:alphaOff val="0"/>
          </a:schemeClr>
        </a:solidFill>
        <a:ln w="9525" cap="flat" cmpd="sng" algn="ctr">
          <a:solidFill>
            <a:schemeClr val="accent3">
              <a:tint val="40000"/>
              <a:alpha val="90000"/>
              <a:hueOff val="-39692"/>
              <a:satOff val="-15168"/>
              <a:lumOff val="-20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Issue ESPC Contract to ESCO</a:t>
          </a:r>
        </a:p>
      </dsp:txBody>
      <dsp:txXfrm>
        <a:off x="7998293" y="3566930"/>
        <a:ext cx="2666097" cy="320857"/>
      </dsp:txXfrm>
    </dsp:sp>
    <dsp:sp modelId="{BBC01FE8-4382-0440-81E1-06591C144474}">
      <dsp:nvSpPr>
        <dsp:cNvPr id="0" name=""/>
        <dsp:cNvSpPr/>
      </dsp:nvSpPr>
      <dsp:spPr>
        <a:xfrm rot="10800000">
          <a:off x="0" y="2127637"/>
          <a:ext cx="10664391" cy="1073100"/>
        </a:xfrm>
        <a:prstGeom prst="upArrowCallout">
          <a:avLst/>
        </a:prstGeom>
        <a:gradFill rotWithShape="0">
          <a:gsLst>
            <a:gs pos="0">
              <a:schemeClr val="accent3">
                <a:hueOff val="214284"/>
                <a:satOff val="-24046"/>
                <a:lumOff val="4118"/>
                <a:alphaOff val="0"/>
                <a:shade val="51000"/>
                <a:satMod val="130000"/>
              </a:schemeClr>
            </a:gs>
            <a:gs pos="80000">
              <a:schemeClr val="accent3">
                <a:hueOff val="214284"/>
                <a:satOff val="-24046"/>
                <a:lumOff val="4118"/>
                <a:alphaOff val="0"/>
                <a:shade val="93000"/>
                <a:satMod val="130000"/>
              </a:schemeClr>
            </a:gs>
            <a:gs pos="100000">
              <a:schemeClr val="accent3">
                <a:hueOff val="214284"/>
                <a:satOff val="-24046"/>
                <a:lumOff val="4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Owner issues contract to ESCO to conduct investment grade energy audit (IGEA) and develop implementation proposal</a:t>
          </a:r>
        </a:p>
      </dsp:txBody>
      <dsp:txXfrm rot="-10800000">
        <a:off x="0" y="2127637"/>
        <a:ext cx="10664391" cy="376658"/>
      </dsp:txXfrm>
    </dsp:sp>
    <dsp:sp modelId="{A5806DB2-3B3F-4148-ABDC-0B830BD18F09}">
      <dsp:nvSpPr>
        <dsp:cNvPr id="0" name=""/>
        <dsp:cNvSpPr/>
      </dsp:nvSpPr>
      <dsp:spPr>
        <a:xfrm>
          <a:off x="0" y="2504295"/>
          <a:ext cx="2666097" cy="320857"/>
        </a:xfrm>
        <a:prstGeom prst="rect">
          <a:avLst/>
        </a:prstGeom>
        <a:solidFill>
          <a:schemeClr val="accent3">
            <a:tint val="40000"/>
            <a:alpha val="90000"/>
            <a:hueOff val="-46307"/>
            <a:satOff val="-17696"/>
            <a:lumOff val="-239"/>
            <a:alphaOff val="0"/>
          </a:schemeClr>
        </a:solidFill>
        <a:ln w="9525" cap="flat" cmpd="sng" algn="ctr">
          <a:solidFill>
            <a:schemeClr val="accent3">
              <a:tint val="40000"/>
              <a:alpha val="90000"/>
              <a:hueOff val="-46307"/>
              <a:satOff val="-17696"/>
              <a:lumOff val="-239"/>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Negotiate IGEA and project development agreement with ESCO</a:t>
          </a:r>
        </a:p>
      </dsp:txBody>
      <dsp:txXfrm>
        <a:off x="0" y="2504295"/>
        <a:ext cx="2666097" cy="320857"/>
      </dsp:txXfrm>
    </dsp:sp>
    <dsp:sp modelId="{59E2C8D7-33FE-1E45-B8D9-97494AD1946F}">
      <dsp:nvSpPr>
        <dsp:cNvPr id="0" name=""/>
        <dsp:cNvSpPr/>
      </dsp:nvSpPr>
      <dsp:spPr>
        <a:xfrm>
          <a:off x="2666097" y="2504295"/>
          <a:ext cx="2666097" cy="320857"/>
        </a:xfrm>
        <a:prstGeom prst="rect">
          <a:avLst/>
        </a:prstGeom>
        <a:solidFill>
          <a:schemeClr val="accent3">
            <a:tint val="40000"/>
            <a:alpha val="90000"/>
            <a:hueOff val="-52923"/>
            <a:satOff val="-20225"/>
            <a:lumOff val="-274"/>
            <a:alphaOff val="0"/>
          </a:schemeClr>
        </a:solidFill>
        <a:ln w="9525" cap="flat" cmpd="sng" algn="ctr">
          <a:solidFill>
            <a:schemeClr val="accent3">
              <a:tint val="40000"/>
              <a:alpha val="90000"/>
              <a:hueOff val="-52923"/>
              <a:satOff val="-20225"/>
              <a:lumOff val="-274"/>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Baseline utility bills</a:t>
          </a:r>
        </a:p>
      </dsp:txBody>
      <dsp:txXfrm>
        <a:off x="2666097" y="2504295"/>
        <a:ext cx="2666097" cy="320857"/>
      </dsp:txXfrm>
    </dsp:sp>
    <dsp:sp modelId="{32454DE4-7F03-C142-8A80-F2534EF772E4}">
      <dsp:nvSpPr>
        <dsp:cNvPr id="0" name=""/>
        <dsp:cNvSpPr/>
      </dsp:nvSpPr>
      <dsp:spPr>
        <a:xfrm>
          <a:off x="5332195" y="2504295"/>
          <a:ext cx="2666097" cy="320857"/>
        </a:xfrm>
        <a:prstGeom prst="rect">
          <a:avLst/>
        </a:prstGeom>
        <a:solidFill>
          <a:schemeClr val="accent3">
            <a:tint val="40000"/>
            <a:alpha val="90000"/>
            <a:hueOff val="-59538"/>
            <a:satOff val="-22753"/>
            <a:lumOff val="-308"/>
            <a:alphaOff val="0"/>
          </a:schemeClr>
        </a:solidFill>
        <a:ln w="9525" cap="flat" cmpd="sng" algn="ctr">
          <a:solidFill>
            <a:schemeClr val="accent3">
              <a:tint val="40000"/>
              <a:alpha val="90000"/>
              <a:hueOff val="-59538"/>
              <a:satOff val="-22753"/>
              <a:lumOff val="-308"/>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Perform Facility audit</a:t>
          </a:r>
        </a:p>
      </dsp:txBody>
      <dsp:txXfrm>
        <a:off x="5332195" y="2504295"/>
        <a:ext cx="2666097" cy="320857"/>
      </dsp:txXfrm>
    </dsp:sp>
    <dsp:sp modelId="{B3DB66AB-55B6-9C43-AF14-D069D2CA2778}">
      <dsp:nvSpPr>
        <dsp:cNvPr id="0" name=""/>
        <dsp:cNvSpPr/>
      </dsp:nvSpPr>
      <dsp:spPr>
        <a:xfrm>
          <a:off x="7998293" y="2504295"/>
          <a:ext cx="2666097" cy="320857"/>
        </a:xfrm>
        <a:prstGeom prst="rect">
          <a:avLst/>
        </a:prstGeom>
        <a:solidFill>
          <a:schemeClr val="accent3">
            <a:tint val="40000"/>
            <a:alpha val="90000"/>
            <a:hueOff val="-66154"/>
            <a:satOff val="-25281"/>
            <a:lumOff val="-342"/>
            <a:alphaOff val="0"/>
          </a:schemeClr>
        </a:solidFill>
        <a:ln w="9525" cap="flat" cmpd="sng" algn="ctr">
          <a:solidFill>
            <a:schemeClr val="accent3">
              <a:tint val="40000"/>
              <a:alpha val="90000"/>
              <a:hueOff val="-66154"/>
              <a:satOff val="-25281"/>
              <a:lumOff val="-342"/>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Review IGA &amp; implementation proposal  and select ECMs to implement</a:t>
          </a:r>
        </a:p>
      </dsp:txBody>
      <dsp:txXfrm>
        <a:off x="7998293" y="2504295"/>
        <a:ext cx="2666097" cy="320857"/>
      </dsp:txXfrm>
    </dsp:sp>
    <dsp:sp modelId="{255E02CD-F8B0-9040-A74A-3C5C088A8762}">
      <dsp:nvSpPr>
        <dsp:cNvPr id="0" name=""/>
        <dsp:cNvSpPr/>
      </dsp:nvSpPr>
      <dsp:spPr>
        <a:xfrm rot="10800000">
          <a:off x="0" y="1065002"/>
          <a:ext cx="10664391" cy="1073100"/>
        </a:xfrm>
        <a:prstGeom prst="upArrowCallout">
          <a:avLst/>
        </a:prstGeom>
        <a:gradFill rotWithShape="0">
          <a:gsLst>
            <a:gs pos="0">
              <a:schemeClr val="accent3">
                <a:hueOff val="321426"/>
                <a:satOff val="-36069"/>
                <a:lumOff val="6177"/>
                <a:alphaOff val="0"/>
                <a:shade val="51000"/>
                <a:satMod val="130000"/>
              </a:schemeClr>
            </a:gs>
            <a:gs pos="80000">
              <a:schemeClr val="accent3">
                <a:hueOff val="321426"/>
                <a:satOff val="-36069"/>
                <a:lumOff val="6177"/>
                <a:alphaOff val="0"/>
                <a:shade val="93000"/>
                <a:satMod val="130000"/>
              </a:schemeClr>
            </a:gs>
            <a:gs pos="100000">
              <a:schemeClr val="accent3">
                <a:hueOff val="321426"/>
                <a:satOff val="-36069"/>
                <a:lumOff val="6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Owner develops Request for Proposal (RFP) for ESCO selection, evaluates proposals and selects ESCO</a:t>
          </a:r>
        </a:p>
      </dsp:txBody>
      <dsp:txXfrm rot="-10800000">
        <a:off x="0" y="1065002"/>
        <a:ext cx="10664391" cy="376658"/>
      </dsp:txXfrm>
    </dsp:sp>
    <dsp:sp modelId="{889B711D-BD34-164F-B20F-5B8DEE306C31}">
      <dsp:nvSpPr>
        <dsp:cNvPr id="0" name=""/>
        <dsp:cNvSpPr/>
      </dsp:nvSpPr>
      <dsp:spPr>
        <a:xfrm>
          <a:off x="5207" y="1441661"/>
          <a:ext cx="3551325" cy="320857"/>
        </a:xfrm>
        <a:prstGeom prst="rect">
          <a:avLst/>
        </a:prstGeom>
        <a:solidFill>
          <a:schemeClr val="accent3">
            <a:tint val="40000"/>
            <a:alpha val="90000"/>
            <a:hueOff val="-72769"/>
            <a:satOff val="-27809"/>
            <a:lumOff val="-376"/>
            <a:alphaOff val="0"/>
          </a:schemeClr>
        </a:solidFill>
        <a:ln w="9525" cap="flat" cmpd="sng" algn="ctr">
          <a:solidFill>
            <a:schemeClr val="accent3">
              <a:tint val="40000"/>
              <a:alpha val="90000"/>
              <a:hueOff val="-72769"/>
              <a:satOff val="-27809"/>
              <a:lumOff val="-376"/>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Develop &amp; issue RFP</a:t>
          </a:r>
        </a:p>
      </dsp:txBody>
      <dsp:txXfrm>
        <a:off x="5207" y="1441661"/>
        <a:ext cx="3551325" cy="320857"/>
      </dsp:txXfrm>
    </dsp:sp>
    <dsp:sp modelId="{F71A453A-35BD-B74C-96CE-3F596C8999DB}">
      <dsp:nvSpPr>
        <dsp:cNvPr id="0" name=""/>
        <dsp:cNvSpPr/>
      </dsp:nvSpPr>
      <dsp:spPr>
        <a:xfrm>
          <a:off x="3556532" y="1441661"/>
          <a:ext cx="3551325" cy="320857"/>
        </a:xfrm>
        <a:prstGeom prst="rect">
          <a:avLst/>
        </a:prstGeom>
        <a:solidFill>
          <a:schemeClr val="accent3">
            <a:tint val="40000"/>
            <a:alpha val="90000"/>
            <a:hueOff val="-79384"/>
            <a:satOff val="-30337"/>
            <a:lumOff val="-410"/>
            <a:alphaOff val="0"/>
          </a:schemeClr>
        </a:solidFill>
        <a:ln w="9525" cap="flat" cmpd="sng" algn="ctr">
          <a:solidFill>
            <a:schemeClr val="accent3">
              <a:tint val="40000"/>
              <a:alpha val="90000"/>
              <a:hueOff val="-79384"/>
              <a:satOff val="-30337"/>
              <a:lumOff val="-41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Pre-bid walkthrough</a:t>
          </a:r>
        </a:p>
      </dsp:txBody>
      <dsp:txXfrm>
        <a:off x="3556532" y="1441661"/>
        <a:ext cx="3551325" cy="320857"/>
      </dsp:txXfrm>
    </dsp:sp>
    <dsp:sp modelId="{BD6D9D30-8E5D-824B-934F-40FC59E35B0D}">
      <dsp:nvSpPr>
        <dsp:cNvPr id="0" name=""/>
        <dsp:cNvSpPr/>
      </dsp:nvSpPr>
      <dsp:spPr>
        <a:xfrm>
          <a:off x="7107858" y="1441661"/>
          <a:ext cx="3551325" cy="320857"/>
        </a:xfrm>
        <a:prstGeom prst="rect">
          <a:avLst/>
        </a:prstGeom>
        <a:solidFill>
          <a:schemeClr val="accent3">
            <a:tint val="40000"/>
            <a:alpha val="90000"/>
            <a:hueOff val="-86000"/>
            <a:satOff val="-32865"/>
            <a:lumOff val="-445"/>
            <a:alphaOff val="0"/>
          </a:schemeClr>
        </a:solidFill>
        <a:ln w="9525" cap="flat" cmpd="sng" algn="ctr">
          <a:solidFill>
            <a:schemeClr val="accent3">
              <a:tint val="40000"/>
              <a:alpha val="90000"/>
              <a:hueOff val="-86000"/>
              <a:satOff val="-32865"/>
              <a:lumOff val="-44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Review bids and select</a:t>
          </a:r>
        </a:p>
      </dsp:txBody>
      <dsp:txXfrm>
        <a:off x="7107858" y="1441661"/>
        <a:ext cx="3551325" cy="320857"/>
      </dsp:txXfrm>
    </dsp:sp>
    <dsp:sp modelId="{DCB9AC52-E247-E64A-B153-0AD083D529A7}">
      <dsp:nvSpPr>
        <dsp:cNvPr id="0" name=""/>
        <dsp:cNvSpPr/>
      </dsp:nvSpPr>
      <dsp:spPr>
        <a:xfrm rot="10800000">
          <a:off x="0" y="9256"/>
          <a:ext cx="10664391" cy="1073100"/>
        </a:xfrm>
        <a:prstGeom prst="upArrowCallout">
          <a:avLst/>
        </a:prstGeom>
        <a:gradFill rotWithShape="0">
          <a:gsLst>
            <a:gs pos="0">
              <a:schemeClr val="accent3">
                <a:hueOff val="428568"/>
                <a:satOff val="-48092"/>
                <a:lumOff val="8236"/>
                <a:alphaOff val="0"/>
                <a:shade val="51000"/>
                <a:satMod val="130000"/>
              </a:schemeClr>
            </a:gs>
            <a:gs pos="80000">
              <a:schemeClr val="accent3">
                <a:hueOff val="428568"/>
                <a:satOff val="-48092"/>
                <a:lumOff val="8236"/>
                <a:alphaOff val="0"/>
                <a:shade val="93000"/>
                <a:satMod val="130000"/>
              </a:schemeClr>
            </a:gs>
            <a:gs pos="100000">
              <a:schemeClr val="accent3">
                <a:hueOff val="428568"/>
                <a:satOff val="-48092"/>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Owner decides to utilize ESPC for energy efficiency project</a:t>
          </a:r>
        </a:p>
      </dsp:txBody>
      <dsp:txXfrm rot="-10800000">
        <a:off x="0" y="9256"/>
        <a:ext cx="10664391" cy="376658"/>
      </dsp:txXfrm>
    </dsp:sp>
    <dsp:sp modelId="{6D66C603-9CBA-5F43-AE87-3A70311B73E8}">
      <dsp:nvSpPr>
        <dsp:cNvPr id="0" name=""/>
        <dsp:cNvSpPr/>
      </dsp:nvSpPr>
      <dsp:spPr>
        <a:xfrm>
          <a:off x="0" y="379026"/>
          <a:ext cx="5332195" cy="320857"/>
        </a:xfrm>
        <a:prstGeom prst="rect">
          <a:avLst/>
        </a:prstGeom>
        <a:solidFill>
          <a:schemeClr val="accent3">
            <a:tint val="40000"/>
            <a:alpha val="90000"/>
            <a:hueOff val="-92615"/>
            <a:satOff val="-35393"/>
            <a:lumOff val="-479"/>
            <a:alphaOff val="0"/>
          </a:schemeClr>
        </a:solidFill>
        <a:ln w="9525" cap="flat" cmpd="sng" algn="ctr">
          <a:solidFill>
            <a:schemeClr val="accent3">
              <a:tint val="40000"/>
              <a:alpha val="90000"/>
              <a:hueOff val="-92615"/>
              <a:satOff val="-35393"/>
              <a:lumOff val="-479"/>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Complete energy system survey</a:t>
          </a:r>
        </a:p>
      </dsp:txBody>
      <dsp:txXfrm>
        <a:off x="0" y="379026"/>
        <a:ext cx="5332195" cy="320857"/>
      </dsp:txXfrm>
    </dsp:sp>
    <dsp:sp modelId="{37281D54-2FE9-584F-9231-526BF5F8C9AE}">
      <dsp:nvSpPr>
        <dsp:cNvPr id="0" name=""/>
        <dsp:cNvSpPr/>
      </dsp:nvSpPr>
      <dsp:spPr>
        <a:xfrm>
          <a:off x="5332195" y="379026"/>
          <a:ext cx="5332195" cy="320857"/>
        </a:xfrm>
        <a:prstGeom prst="rect">
          <a:avLst/>
        </a:prstGeom>
        <a:solidFill>
          <a:schemeClr val="accent3">
            <a:tint val="40000"/>
            <a:alpha val="90000"/>
            <a:hueOff val="-99230"/>
            <a:satOff val="-37921"/>
            <a:lumOff val="-513"/>
            <a:alphaOff val="0"/>
          </a:schemeClr>
        </a:solidFill>
        <a:ln w="9525" cap="flat" cmpd="sng" algn="ctr">
          <a:solidFill>
            <a:schemeClr val="accent3">
              <a:tint val="40000"/>
              <a:alpha val="90000"/>
              <a:hueOff val="-99230"/>
              <a:satOff val="-37921"/>
              <a:lumOff val="-513"/>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Assess program viability</a:t>
          </a:r>
        </a:p>
      </dsp:txBody>
      <dsp:txXfrm>
        <a:off x="5332195" y="379026"/>
        <a:ext cx="5332195" cy="320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E4820-52F5-864B-A9AD-9B789DBAB731}">
      <dsp:nvSpPr>
        <dsp:cNvPr id="0" name=""/>
        <dsp:cNvSpPr/>
      </dsp:nvSpPr>
      <dsp:spPr>
        <a:xfrm>
          <a:off x="0" y="4252907"/>
          <a:ext cx="10664391" cy="69772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Implement Energy Conservation measures (ECMs) and monitor success through Measurement and Verification (M&amp;V)</a:t>
          </a:r>
        </a:p>
      </dsp:txBody>
      <dsp:txXfrm>
        <a:off x="0" y="4252907"/>
        <a:ext cx="10664391" cy="376771"/>
      </dsp:txXfrm>
    </dsp:sp>
    <dsp:sp modelId="{AC09E70E-AEC8-EA4D-AF69-944DBC4253E1}">
      <dsp:nvSpPr>
        <dsp:cNvPr id="0" name=""/>
        <dsp:cNvSpPr/>
      </dsp:nvSpPr>
      <dsp:spPr>
        <a:xfrm>
          <a:off x="5207" y="4615724"/>
          <a:ext cx="3551325" cy="320953"/>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Install ECMs</a:t>
          </a:r>
        </a:p>
      </dsp:txBody>
      <dsp:txXfrm>
        <a:off x="5207" y="4615724"/>
        <a:ext cx="3551325" cy="320953"/>
      </dsp:txXfrm>
    </dsp:sp>
    <dsp:sp modelId="{B20F5976-9F85-214C-8D66-A0781B325A34}">
      <dsp:nvSpPr>
        <dsp:cNvPr id="0" name=""/>
        <dsp:cNvSpPr/>
      </dsp:nvSpPr>
      <dsp:spPr>
        <a:xfrm>
          <a:off x="3556532" y="4615724"/>
          <a:ext cx="3551325" cy="320953"/>
        </a:xfrm>
        <a:prstGeom prst="rect">
          <a:avLst/>
        </a:prstGeom>
        <a:solidFill>
          <a:schemeClr val="accent3">
            <a:tint val="40000"/>
            <a:alpha val="90000"/>
            <a:hueOff val="-6615"/>
            <a:satOff val="-2528"/>
            <a:lumOff val="-34"/>
            <a:alphaOff val="0"/>
          </a:schemeClr>
        </a:solidFill>
        <a:ln w="9525" cap="flat" cmpd="sng" algn="ctr">
          <a:solidFill>
            <a:schemeClr val="accent3">
              <a:tint val="40000"/>
              <a:alpha val="90000"/>
              <a:hueOff val="-6615"/>
              <a:satOff val="-2528"/>
              <a:lumOff val="-34"/>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Independently Commission installation</a:t>
          </a:r>
        </a:p>
      </dsp:txBody>
      <dsp:txXfrm>
        <a:off x="3556532" y="4615724"/>
        <a:ext cx="3551325" cy="320953"/>
      </dsp:txXfrm>
    </dsp:sp>
    <dsp:sp modelId="{156B76AC-10C5-0C45-9149-4B31EEC0A9E9}">
      <dsp:nvSpPr>
        <dsp:cNvPr id="0" name=""/>
        <dsp:cNvSpPr/>
      </dsp:nvSpPr>
      <dsp:spPr>
        <a:xfrm>
          <a:off x="7107858" y="4615724"/>
          <a:ext cx="3551325" cy="320953"/>
        </a:xfrm>
        <a:prstGeom prst="rect">
          <a:avLst/>
        </a:prstGeom>
        <a:solidFill>
          <a:schemeClr val="accent3">
            <a:tint val="40000"/>
            <a:alpha val="90000"/>
            <a:hueOff val="-13231"/>
            <a:satOff val="-5056"/>
            <a:lumOff val="-68"/>
            <a:alphaOff val="0"/>
          </a:schemeClr>
        </a:solidFill>
        <a:ln w="9525" cap="flat" cmpd="sng" algn="ctr">
          <a:solidFill>
            <a:schemeClr val="accent3">
              <a:tint val="40000"/>
              <a:alpha val="90000"/>
              <a:hueOff val="-13231"/>
              <a:satOff val="-5056"/>
              <a:lumOff val="-68"/>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Monitor systems either through ESCO &amp; independently verify</a:t>
          </a:r>
        </a:p>
      </dsp:txBody>
      <dsp:txXfrm>
        <a:off x="7107858" y="4615724"/>
        <a:ext cx="3551325" cy="320953"/>
      </dsp:txXfrm>
    </dsp:sp>
    <dsp:sp modelId="{FCD7980D-C8B9-AB4F-BCC1-F090C09FC87E}">
      <dsp:nvSpPr>
        <dsp:cNvPr id="0" name=""/>
        <dsp:cNvSpPr/>
      </dsp:nvSpPr>
      <dsp:spPr>
        <a:xfrm rot="10800000">
          <a:off x="0" y="3190272"/>
          <a:ext cx="10664391" cy="1073100"/>
        </a:xfrm>
        <a:prstGeom prst="upArrowCallout">
          <a:avLst/>
        </a:prstGeom>
        <a:gradFill rotWithShape="0">
          <a:gsLst>
            <a:gs pos="0">
              <a:schemeClr val="accent3">
                <a:hueOff val="107142"/>
                <a:satOff val="-12023"/>
                <a:lumOff val="2059"/>
                <a:alphaOff val="0"/>
                <a:shade val="51000"/>
                <a:satMod val="130000"/>
              </a:schemeClr>
            </a:gs>
            <a:gs pos="80000">
              <a:schemeClr val="accent3">
                <a:hueOff val="107142"/>
                <a:satOff val="-12023"/>
                <a:lumOff val="2059"/>
                <a:alphaOff val="0"/>
                <a:shade val="93000"/>
                <a:satMod val="130000"/>
              </a:schemeClr>
            </a:gs>
            <a:gs pos="100000">
              <a:schemeClr val="accent3">
                <a:hueOff val="107142"/>
                <a:satOff val="-12023"/>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Finalize ESPC Contract and arrange financing</a:t>
          </a:r>
        </a:p>
      </dsp:txBody>
      <dsp:txXfrm rot="-10800000">
        <a:off x="0" y="3190272"/>
        <a:ext cx="10664391" cy="376658"/>
      </dsp:txXfrm>
    </dsp:sp>
    <dsp:sp modelId="{4AF3B3EF-1C85-3749-A3D7-133D92ABF777}">
      <dsp:nvSpPr>
        <dsp:cNvPr id="0" name=""/>
        <dsp:cNvSpPr/>
      </dsp:nvSpPr>
      <dsp:spPr>
        <a:xfrm>
          <a:off x="0" y="3566930"/>
          <a:ext cx="2666097" cy="320857"/>
        </a:xfrm>
        <a:prstGeom prst="rect">
          <a:avLst/>
        </a:prstGeom>
        <a:solidFill>
          <a:schemeClr val="accent3">
            <a:tint val="40000"/>
            <a:alpha val="90000"/>
            <a:hueOff val="-19846"/>
            <a:satOff val="-7584"/>
            <a:lumOff val="-103"/>
            <a:alphaOff val="0"/>
          </a:schemeClr>
        </a:solidFill>
        <a:ln w="9525" cap="flat" cmpd="sng" algn="ctr">
          <a:solidFill>
            <a:schemeClr val="accent3">
              <a:tint val="40000"/>
              <a:alpha val="90000"/>
              <a:hueOff val="-19846"/>
              <a:satOff val="-7584"/>
              <a:lumOff val="-103"/>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Negotiate contract</a:t>
          </a:r>
        </a:p>
      </dsp:txBody>
      <dsp:txXfrm>
        <a:off x="0" y="3566930"/>
        <a:ext cx="2666097" cy="320857"/>
      </dsp:txXfrm>
    </dsp:sp>
    <dsp:sp modelId="{39CF5E10-BC83-C844-9AD0-D24833FB922D}">
      <dsp:nvSpPr>
        <dsp:cNvPr id="0" name=""/>
        <dsp:cNvSpPr/>
      </dsp:nvSpPr>
      <dsp:spPr>
        <a:xfrm>
          <a:off x="2666097" y="3566930"/>
          <a:ext cx="2666097" cy="320857"/>
        </a:xfrm>
        <a:prstGeom prst="rect">
          <a:avLst/>
        </a:prstGeom>
        <a:solidFill>
          <a:schemeClr val="accent3">
            <a:tint val="40000"/>
            <a:alpha val="90000"/>
            <a:hueOff val="-26461"/>
            <a:satOff val="-10112"/>
            <a:lumOff val="-137"/>
            <a:alphaOff val="0"/>
          </a:schemeClr>
        </a:solidFill>
        <a:ln w="9525" cap="flat" cmpd="sng" algn="ctr">
          <a:solidFill>
            <a:schemeClr val="accent3">
              <a:tint val="40000"/>
              <a:alpha val="90000"/>
              <a:hueOff val="-26461"/>
              <a:satOff val="-10112"/>
              <a:lumOff val="-137"/>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Final Implementation Plan</a:t>
          </a:r>
        </a:p>
      </dsp:txBody>
      <dsp:txXfrm>
        <a:off x="2666097" y="3566930"/>
        <a:ext cx="2666097" cy="320857"/>
      </dsp:txXfrm>
    </dsp:sp>
    <dsp:sp modelId="{25F8F435-C2B7-A046-8BDF-7CB374AC057D}">
      <dsp:nvSpPr>
        <dsp:cNvPr id="0" name=""/>
        <dsp:cNvSpPr/>
      </dsp:nvSpPr>
      <dsp:spPr>
        <a:xfrm>
          <a:off x="5332195" y="3566930"/>
          <a:ext cx="2666097" cy="320857"/>
        </a:xfrm>
        <a:prstGeom prst="rect">
          <a:avLst/>
        </a:prstGeom>
        <a:solidFill>
          <a:schemeClr val="accent3">
            <a:tint val="40000"/>
            <a:alpha val="90000"/>
            <a:hueOff val="-33077"/>
            <a:satOff val="-12640"/>
            <a:lumOff val="-171"/>
            <a:alphaOff val="0"/>
          </a:schemeClr>
        </a:solidFill>
        <a:ln w="9525" cap="flat" cmpd="sng" algn="ctr">
          <a:solidFill>
            <a:schemeClr val="accent3">
              <a:tint val="40000"/>
              <a:alpha val="90000"/>
              <a:hueOff val="-33077"/>
              <a:satOff val="-12640"/>
              <a:lumOff val="-171"/>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Secure financing</a:t>
          </a:r>
        </a:p>
      </dsp:txBody>
      <dsp:txXfrm>
        <a:off x="5332195" y="3566930"/>
        <a:ext cx="2666097" cy="320857"/>
      </dsp:txXfrm>
    </dsp:sp>
    <dsp:sp modelId="{E7824844-5A98-174F-8DA2-BBDE01C0F84A}">
      <dsp:nvSpPr>
        <dsp:cNvPr id="0" name=""/>
        <dsp:cNvSpPr/>
      </dsp:nvSpPr>
      <dsp:spPr>
        <a:xfrm>
          <a:off x="7998293" y="3566930"/>
          <a:ext cx="2666097" cy="320857"/>
        </a:xfrm>
        <a:prstGeom prst="rect">
          <a:avLst/>
        </a:prstGeom>
        <a:solidFill>
          <a:schemeClr val="accent3">
            <a:tint val="40000"/>
            <a:alpha val="90000"/>
            <a:hueOff val="-39692"/>
            <a:satOff val="-15168"/>
            <a:lumOff val="-205"/>
            <a:alphaOff val="0"/>
          </a:schemeClr>
        </a:solidFill>
        <a:ln w="9525" cap="flat" cmpd="sng" algn="ctr">
          <a:solidFill>
            <a:schemeClr val="accent3">
              <a:tint val="40000"/>
              <a:alpha val="90000"/>
              <a:hueOff val="-39692"/>
              <a:satOff val="-15168"/>
              <a:lumOff val="-20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Issue ESPC Contract to ESCO</a:t>
          </a:r>
        </a:p>
      </dsp:txBody>
      <dsp:txXfrm>
        <a:off x="7998293" y="3566930"/>
        <a:ext cx="2666097" cy="320857"/>
      </dsp:txXfrm>
    </dsp:sp>
    <dsp:sp modelId="{BBC01FE8-4382-0440-81E1-06591C144474}">
      <dsp:nvSpPr>
        <dsp:cNvPr id="0" name=""/>
        <dsp:cNvSpPr/>
      </dsp:nvSpPr>
      <dsp:spPr>
        <a:xfrm rot="10800000">
          <a:off x="0" y="2127637"/>
          <a:ext cx="10664391" cy="1073100"/>
        </a:xfrm>
        <a:prstGeom prst="upArrowCallout">
          <a:avLst/>
        </a:prstGeom>
        <a:gradFill rotWithShape="0">
          <a:gsLst>
            <a:gs pos="0">
              <a:schemeClr val="accent3">
                <a:hueOff val="214284"/>
                <a:satOff val="-24046"/>
                <a:lumOff val="4118"/>
                <a:alphaOff val="0"/>
                <a:shade val="51000"/>
                <a:satMod val="130000"/>
              </a:schemeClr>
            </a:gs>
            <a:gs pos="80000">
              <a:schemeClr val="accent3">
                <a:hueOff val="214284"/>
                <a:satOff val="-24046"/>
                <a:lumOff val="4118"/>
                <a:alphaOff val="0"/>
                <a:shade val="93000"/>
                <a:satMod val="130000"/>
              </a:schemeClr>
            </a:gs>
            <a:gs pos="100000">
              <a:schemeClr val="accent3">
                <a:hueOff val="214284"/>
                <a:satOff val="-24046"/>
                <a:lumOff val="4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Owner issues contract to ESCO to conduct investment grade energy audit (IGEA) and develop implementation proposal</a:t>
          </a:r>
        </a:p>
      </dsp:txBody>
      <dsp:txXfrm rot="-10800000">
        <a:off x="0" y="2127637"/>
        <a:ext cx="10664391" cy="376658"/>
      </dsp:txXfrm>
    </dsp:sp>
    <dsp:sp modelId="{A5806DB2-3B3F-4148-ABDC-0B830BD18F09}">
      <dsp:nvSpPr>
        <dsp:cNvPr id="0" name=""/>
        <dsp:cNvSpPr/>
      </dsp:nvSpPr>
      <dsp:spPr>
        <a:xfrm>
          <a:off x="0" y="2504295"/>
          <a:ext cx="2666097" cy="320857"/>
        </a:xfrm>
        <a:prstGeom prst="rect">
          <a:avLst/>
        </a:prstGeom>
        <a:solidFill>
          <a:schemeClr val="accent3">
            <a:tint val="40000"/>
            <a:alpha val="90000"/>
            <a:hueOff val="-46307"/>
            <a:satOff val="-17696"/>
            <a:lumOff val="-239"/>
            <a:alphaOff val="0"/>
          </a:schemeClr>
        </a:solidFill>
        <a:ln w="9525" cap="flat" cmpd="sng" algn="ctr">
          <a:solidFill>
            <a:schemeClr val="accent3">
              <a:tint val="40000"/>
              <a:alpha val="90000"/>
              <a:hueOff val="-46307"/>
              <a:satOff val="-17696"/>
              <a:lumOff val="-239"/>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Negotiate IGEA and project development agreement with ESCO</a:t>
          </a:r>
        </a:p>
      </dsp:txBody>
      <dsp:txXfrm>
        <a:off x="0" y="2504295"/>
        <a:ext cx="2666097" cy="320857"/>
      </dsp:txXfrm>
    </dsp:sp>
    <dsp:sp modelId="{59E2C8D7-33FE-1E45-B8D9-97494AD1946F}">
      <dsp:nvSpPr>
        <dsp:cNvPr id="0" name=""/>
        <dsp:cNvSpPr/>
      </dsp:nvSpPr>
      <dsp:spPr>
        <a:xfrm>
          <a:off x="2666097" y="2504295"/>
          <a:ext cx="2666097" cy="320857"/>
        </a:xfrm>
        <a:prstGeom prst="rect">
          <a:avLst/>
        </a:prstGeom>
        <a:solidFill>
          <a:schemeClr val="accent3">
            <a:tint val="40000"/>
            <a:alpha val="90000"/>
            <a:hueOff val="-52923"/>
            <a:satOff val="-20225"/>
            <a:lumOff val="-274"/>
            <a:alphaOff val="0"/>
          </a:schemeClr>
        </a:solidFill>
        <a:ln w="9525" cap="flat" cmpd="sng" algn="ctr">
          <a:solidFill>
            <a:schemeClr val="accent3">
              <a:tint val="40000"/>
              <a:alpha val="90000"/>
              <a:hueOff val="-52923"/>
              <a:satOff val="-20225"/>
              <a:lumOff val="-274"/>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Baseline utility bills</a:t>
          </a:r>
        </a:p>
      </dsp:txBody>
      <dsp:txXfrm>
        <a:off x="2666097" y="2504295"/>
        <a:ext cx="2666097" cy="320857"/>
      </dsp:txXfrm>
    </dsp:sp>
    <dsp:sp modelId="{32454DE4-7F03-C142-8A80-F2534EF772E4}">
      <dsp:nvSpPr>
        <dsp:cNvPr id="0" name=""/>
        <dsp:cNvSpPr/>
      </dsp:nvSpPr>
      <dsp:spPr>
        <a:xfrm>
          <a:off x="5332195" y="2504295"/>
          <a:ext cx="2666097" cy="320857"/>
        </a:xfrm>
        <a:prstGeom prst="rect">
          <a:avLst/>
        </a:prstGeom>
        <a:solidFill>
          <a:schemeClr val="accent3">
            <a:tint val="40000"/>
            <a:alpha val="90000"/>
            <a:hueOff val="-59538"/>
            <a:satOff val="-22753"/>
            <a:lumOff val="-308"/>
            <a:alphaOff val="0"/>
          </a:schemeClr>
        </a:solidFill>
        <a:ln w="9525" cap="flat" cmpd="sng" algn="ctr">
          <a:solidFill>
            <a:schemeClr val="accent3">
              <a:tint val="40000"/>
              <a:alpha val="90000"/>
              <a:hueOff val="-59538"/>
              <a:satOff val="-22753"/>
              <a:lumOff val="-308"/>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Perform Facility audit</a:t>
          </a:r>
        </a:p>
      </dsp:txBody>
      <dsp:txXfrm>
        <a:off x="5332195" y="2504295"/>
        <a:ext cx="2666097" cy="320857"/>
      </dsp:txXfrm>
    </dsp:sp>
    <dsp:sp modelId="{B3DB66AB-55B6-9C43-AF14-D069D2CA2778}">
      <dsp:nvSpPr>
        <dsp:cNvPr id="0" name=""/>
        <dsp:cNvSpPr/>
      </dsp:nvSpPr>
      <dsp:spPr>
        <a:xfrm>
          <a:off x="7998293" y="2504295"/>
          <a:ext cx="2666097" cy="320857"/>
        </a:xfrm>
        <a:prstGeom prst="rect">
          <a:avLst/>
        </a:prstGeom>
        <a:solidFill>
          <a:schemeClr val="accent3">
            <a:tint val="40000"/>
            <a:alpha val="90000"/>
            <a:hueOff val="-66154"/>
            <a:satOff val="-25281"/>
            <a:lumOff val="-342"/>
            <a:alphaOff val="0"/>
          </a:schemeClr>
        </a:solidFill>
        <a:ln w="9525" cap="flat" cmpd="sng" algn="ctr">
          <a:solidFill>
            <a:schemeClr val="accent3">
              <a:tint val="40000"/>
              <a:alpha val="90000"/>
              <a:hueOff val="-66154"/>
              <a:satOff val="-25281"/>
              <a:lumOff val="-342"/>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Review IGA &amp; implementation proposal  and select ECMs to implement</a:t>
          </a:r>
        </a:p>
      </dsp:txBody>
      <dsp:txXfrm>
        <a:off x="7998293" y="2504295"/>
        <a:ext cx="2666097" cy="320857"/>
      </dsp:txXfrm>
    </dsp:sp>
    <dsp:sp modelId="{255E02CD-F8B0-9040-A74A-3C5C088A8762}">
      <dsp:nvSpPr>
        <dsp:cNvPr id="0" name=""/>
        <dsp:cNvSpPr/>
      </dsp:nvSpPr>
      <dsp:spPr>
        <a:xfrm rot="10800000">
          <a:off x="0" y="1065002"/>
          <a:ext cx="10664391" cy="1073100"/>
        </a:xfrm>
        <a:prstGeom prst="upArrowCallout">
          <a:avLst/>
        </a:prstGeom>
        <a:gradFill rotWithShape="0">
          <a:gsLst>
            <a:gs pos="0">
              <a:schemeClr val="accent3">
                <a:hueOff val="321426"/>
                <a:satOff val="-36069"/>
                <a:lumOff val="6177"/>
                <a:alphaOff val="0"/>
                <a:shade val="51000"/>
                <a:satMod val="130000"/>
              </a:schemeClr>
            </a:gs>
            <a:gs pos="80000">
              <a:schemeClr val="accent3">
                <a:hueOff val="321426"/>
                <a:satOff val="-36069"/>
                <a:lumOff val="6177"/>
                <a:alphaOff val="0"/>
                <a:shade val="93000"/>
                <a:satMod val="130000"/>
              </a:schemeClr>
            </a:gs>
            <a:gs pos="100000">
              <a:schemeClr val="accent3">
                <a:hueOff val="321426"/>
                <a:satOff val="-36069"/>
                <a:lumOff val="6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Owner develops Request for Proposal (RFP) for ESCO selection, evaluates proposals and selects ESCO</a:t>
          </a:r>
        </a:p>
      </dsp:txBody>
      <dsp:txXfrm rot="-10800000">
        <a:off x="0" y="1065002"/>
        <a:ext cx="10664391" cy="376658"/>
      </dsp:txXfrm>
    </dsp:sp>
    <dsp:sp modelId="{889B711D-BD34-164F-B20F-5B8DEE306C31}">
      <dsp:nvSpPr>
        <dsp:cNvPr id="0" name=""/>
        <dsp:cNvSpPr/>
      </dsp:nvSpPr>
      <dsp:spPr>
        <a:xfrm>
          <a:off x="5207" y="1441661"/>
          <a:ext cx="3551325" cy="320857"/>
        </a:xfrm>
        <a:prstGeom prst="rect">
          <a:avLst/>
        </a:prstGeom>
        <a:solidFill>
          <a:schemeClr val="accent3">
            <a:tint val="40000"/>
            <a:alpha val="90000"/>
            <a:hueOff val="-72769"/>
            <a:satOff val="-27809"/>
            <a:lumOff val="-376"/>
            <a:alphaOff val="0"/>
          </a:schemeClr>
        </a:solidFill>
        <a:ln w="9525" cap="flat" cmpd="sng" algn="ctr">
          <a:solidFill>
            <a:schemeClr val="accent3">
              <a:tint val="40000"/>
              <a:alpha val="90000"/>
              <a:hueOff val="-72769"/>
              <a:satOff val="-27809"/>
              <a:lumOff val="-376"/>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Develop &amp; issue RFP</a:t>
          </a:r>
        </a:p>
      </dsp:txBody>
      <dsp:txXfrm>
        <a:off x="5207" y="1441661"/>
        <a:ext cx="3551325" cy="320857"/>
      </dsp:txXfrm>
    </dsp:sp>
    <dsp:sp modelId="{F71A453A-35BD-B74C-96CE-3F596C8999DB}">
      <dsp:nvSpPr>
        <dsp:cNvPr id="0" name=""/>
        <dsp:cNvSpPr/>
      </dsp:nvSpPr>
      <dsp:spPr>
        <a:xfrm>
          <a:off x="3556532" y="1441661"/>
          <a:ext cx="3551325" cy="320857"/>
        </a:xfrm>
        <a:prstGeom prst="rect">
          <a:avLst/>
        </a:prstGeom>
        <a:solidFill>
          <a:schemeClr val="accent3">
            <a:tint val="40000"/>
            <a:alpha val="90000"/>
            <a:hueOff val="-79384"/>
            <a:satOff val="-30337"/>
            <a:lumOff val="-410"/>
            <a:alphaOff val="0"/>
          </a:schemeClr>
        </a:solidFill>
        <a:ln w="9525" cap="flat" cmpd="sng" algn="ctr">
          <a:solidFill>
            <a:schemeClr val="accent3">
              <a:tint val="40000"/>
              <a:alpha val="90000"/>
              <a:hueOff val="-79384"/>
              <a:satOff val="-30337"/>
              <a:lumOff val="-41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Pre-bid walkthrough</a:t>
          </a:r>
        </a:p>
      </dsp:txBody>
      <dsp:txXfrm>
        <a:off x="3556532" y="1441661"/>
        <a:ext cx="3551325" cy="320857"/>
      </dsp:txXfrm>
    </dsp:sp>
    <dsp:sp modelId="{BD6D9D30-8E5D-824B-934F-40FC59E35B0D}">
      <dsp:nvSpPr>
        <dsp:cNvPr id="0" name=""/>
        <dsp:cNvSpPr/>
      </dsp:nvSpPr>
      <dsp:spPr>
        <a:xfrm>
          <a:off x="7107858" y="1441661"/>
          <a:ext cx="3551325" cy="320857"/>
        </a:xfrm>
        <a:prstGeom prst="rect">
          <a:avLst/>
        </a:prstGeom>
        <a:solidFill>
          <a:schemeClr val="accent3">
            <a:tint val="40000"/>
            <a:alpha val="90000"/>
            <a:hueOff val="-86000"/>
            <a:satOff val="-32865"/>
            <a:lumOff val="-445"/>
            <a:alphaOff val="0"/>
          </a:schemeClr>
        </a:solidFill>
        <a:ln w="9525" cap="flat" cmpd="sng" algn="ctr">
          <a:solidFill>
            <a:schemeClr val="accent3">
              <a:tint val="40000"/>
              <a:alpha val="90000"/>
              <a:hueOff val="-86000"/>
              <a:satOff val="-32865"/>
              <a:lumOff val="-44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Review bids and select</a:t>
          </a:r>
        </a:p>
      </dsp:txBody>
      <dsp:txXfrm>
        <a:off x="7107858" y="1441661"/>
        <a:ext cx="3551325" cy="320857"/>
      </dsp:txXfrm>
    </dsp:sp>
    <dsp:sp modelId="{DCB9AC52-E247-E64A-B153-0AD083D529A7}">
      <dsp:nvSpPr>
        <dsp:cNvPr id="0" name=""/>
        <dsp:cNvSpPr/>
      </dsp:nvSpPr>
      <dsp:spPr>
        <a:xfrm rot="10800000">
          <a:off x="0" y="9256"/>
          <a:ext cx="10664391" cy="1073100"/>
        </a:xfrm>
        <a:prstGeom prst="upArrowCallout">
          <a:avLst/>
        </a:prstGeom>
        <a:gradFill rotWithShape="0">
          <a:gsLst>
            <a:gs pos="0">
              <a:schemeClr val="accent3">
                <a:hueOff val="428568"/>
                <a:satOff val="-48092"/>
                <a:lumOff val="8236"/>
                <a:alphaOff val="0"/>
                <a:shade val="51000"/>
                <a:satMod val="130000"/>
              </a:schemeClr>
            </a:gs>
            <a:gs pos="80000">
              <a:schemeClr val="accent3">
                <a:hueOff val="428568"/>
                <a:satOff val="-48092"/>
                <a:lumOff val="8236"/>
                <a:alphaOff val="0"/>
                <a:shade val="93000"/>
                <a:satMod val="130000"/>
              </a:schemeClr>
            </a:gs>
            <a:gs pos="100000">
              <a:schemeClr val="accent3">
                <a:hueOff val="428568"/>
                <a:satOff val="-48092"/>
                <a:lumOff val="8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Owner decides to utilize ESPC for energy efficiency project</a:t>
          </a:r>
        </a:p>
      </dsp:txBody>
      <dsp:txXfrm rot="-10800000">
        <a:off x="0" y="9256"/>
        <a:ext cx="10664391" cy="376658"/>
      </dsp:txXfrm>
    </dsp:sp>
    <dsp:sp modelId="{6D66C603-9CBA-5F43-AE87-3A70311B73E8}">
      <dsp:nvSpPr>
        <dsp:cNvPr id="0" name=""/>
        <dsp:cNvSpPr/>
      </dsp:nvSpPr>
      <dsp:spPr>
        <a:xfrm>
          <a:off x="0" y="379026"/>
          <a:ext cx="5332195" cy="320857"/>
        </a:xfrm>
        <a:prstGeom prst="rect">
          <a:avLst/>
        </a:prstGeom>
        <a:solidFill>
          <a:schemeClr val="accent3">
            <a:tint val="40000"/>
            <a:alpha val="90000"/>
            <a:hueOff val="-92615"/>
            <a:satOff val="-35393"/>
            <a:lumOff val="-479"/>
            <a:alphaOff val="0"/>
          </a:schemeClr>
        </a:solidFill>
        <a:ln w="9525" cap="flat" cmpd="sng" algn="ctr">
          <a:solidFill>
            <a:schemeClr val="accent3">
              <a:tint val="40000"/>
              <a:alpha val="90000"/>
              <a:hueOff val="-92615"/>
              <a:satOff val="-35393"/>
              <a:lumOff val="-479"/>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Complete energy system survey</a:t>
          </a:r>
        </a:p>
      </dsp:txBody>
      <dsp:txXfrm>
        <a:off x="0" y="379026"/>
        <a:ext cx="5332195" cy="320857"/>
      </dsp:txXfrm>
    </dsp:sp>
    <dsp:sp modelId="{37281D54-2FE9-584F-9231-526BF5F8C9AE}">
      <dsp:nvSpPr>
        <dsp:cNvPr id="0" name=""/>
        <dsp:cNvSpPr/>
      </dsp:nvSpPr>
      <dsp:spPr>
        <a:xfrm>
          <a:off x="5332195" y="379026"/>
          <a:ext cx="5332195" cy="320857"/>
        </a:xfrm>
        <a:prstGeom prst="rect">
          <a:avLst/>
        </a:prstGeom>
        <a:solidFill>
          <a:schemeClr val="accent3">
            <a:tint val="40000"/>
            <a:alpha val="90000"/>
            <a:hueOff val="-99230"/>
            <a:satOff val="-37921"/>
            <a:lumOff val="-513"/>
            <a:alphaOff val="0"/>
          </a:schemeClr>
        </a:solidFill>
        <a:ln w="9525" cap="flat" cmpd="sng" algn="ctr">
          <a:solidFill>
            <a:schemeClr val="accent3">
              <a:tint val="40000"/>
              <a:alpha val="90000"/>
              <a:hueOff val="-99230"/>
              <a:satOff val="-37921"/>
              <a:lumOff val="-513"/>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Assess program viability</a:t>
          </a:r>
        </a:p>
      </dsp:txBody>
      <dsp:txXfrm>
        <a:off x="5332195" y="379026"/>
        <a:ext cx="5332195" cy="3208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0.73026</cdr:x>
      <cdr:y>0.25522</cdr:y>
    </cdr:from>
    <cdr:to>
      <cdr:x>0.90789</cdr:x>
      <cdr:y>0.40534</cdr:y>
    </cdr:to>
    <cdr:sp macro="" textlink="">
      <cdr:nvSpPr>
        <cdr:cNvPr id="2" name="TextBox 1">
          <a:extLst xmlns:a="http://schemas.openxmlformats.org/drawingml/2006/main">
            <a:ext uri="{FF2B5EF4-FFF2-40B4-BE49-F238E27FC236}">
              <a16:creationId xmlns:a16="http://schemas.microsoft.com/office/drawing/2014/main" id="{81371BEF-E689-4F37-AB19-DC4104CE8DCE}"/>
            </a:ext>
          </a:extLst>
        </cdr:cNvPr>
        <cdr:cNvSpPr txBox="1"/>
      </cdr:nvSpPr>
      <cdr:spPr>
        <a:xfrm xmlns:a="http://schemas.openxmlformats.org/drawingml/2006/main">
          <a:off x="8458200" y="1295400"/>
          <a:ext cx="20574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Over $865,000 in annual energy savings projected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03A4D53B-D4DD-4837-B6AF-09BBAF7E880A}" type="datetimeFigureOut">
              <a:rPr lang="en-US" smtClean="0"/>
              <a:t>6/12/19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297180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70"/>
            <a:ext cx="2971800" cy="466433"/>
          </a:xfrm>
          <a:prstGeom prst="rect">
            <a:avLst/>
          </a:prstGeom>
        </p:spPr>
        <p:txBody>
          <a:bodyPr vert="horz" lIns="93177" tIns="46589" rIns="93177" bIns="46589" rtlCol="0" anchor="b"/>
          <a:lstStyle>
            <a:lvl1pPr algn="r">
              <a:defRPr sz="1200"/>
            </a:lvl1pPr>
          </a:lstStyle>
          <a:p>
            <a:fld id="{F15BFEC1-7C40-4F8F-8CAE-B2E3617566D4}" type="slidenum">
              <a:rPr lang="en-US" smtClean="0"/>
              <a:t>‹#›</a:t>
            </a:fld>
            <a:endParaRPr lang="en-US"/>
          </a:p>
        </p:txBody>
      </p:sp>
    </p:spTree>
    <p:extLst>
      <p:ext uri="{BB962C8B-B14F-4D97-AF65-F5344CB8AC3E}">
        <p14:creationId xmlns:p14="http://schemas.microsoft.com/office/powerpoint/2010/main" val="247357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on the progress of our ESCO</a:t>
            </a:r>
            <a:r>
              <a:rPr lang="en-US" baseline="0" dirty="0"/>
              <a:t> project.</a:t>
            </a:r>
            <a:endParaRPr lang="en-US" dirty="0"/>
          </a:p>
        </p:txBody>
      </p:sp>
      <p:sp>
        <p:nvSpPr>
          <p:cNvPr id="4" name="Slide Number Placeholder 3"/>
          <p:cNvSpPr>
            <a:spLocks noGrp="1"/>
          </p:cNvSpPr>
          <p:nvPr>
            <p:ph type="sldNum" sz="quarter" idx="10"/>
          </p:nvPr>
        </p:nvSpPr>
        <p:spPr/>
        <p:txBody>
          <a:bodyPr/>
          <a:lstStyle/>
          <a:p>
            <a:fld id="{F15BFEC1-7C40-4F8F-8CAE-B2E3617566D4}" type="slidenum">
              <a:rPr lang="en-US" smtClean="0"/>
              <a:t>1</a:t>
            </a:fld>
            <a:endParaRPr lang="en-US"/>
          </a:p>
        </p:txBody>
      </p:sp>
    </p:spTree>
    <p:extLst>
      <p:ext uri="{BB962C8B-B14F-4D97-AF65-F5344CB8AC3E}">
        <p14:creationId xmlns:p14="http://schemas.microsoft.com/office/powerpoint/2010/main" val="2121230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Aging, inefficient lighting systems</a:t>
            </a:r>
          </a:p>
          <a:p>
            <a:endParaRPr lang="en-US" dirty="0"/>
          </a:p>
          <a:p>
            <a:r>
              <a:rPr lang="en-US" dirty="0"/>
              <a:t>HVAC systems at end of useful life</a:t>
            </a:r>
          </a:p>
          <a:p>
            <a:endParaRPr lang="en-US" dirty="0"/>
          </a:p>
          <a:p>
            <a:r>
              <a:rPr lang="en-US" dirty="0"/>
              <a:t>Lack of a common, centralized Building Automation System (BAS) to manage HVAC equipment across large support facilities effectively </a:t>
            </a:r>
          </a:p>
          <a:p>
            <a:endParaRPr lang="en-US" dirty="0"/>
          </a:p>
          <a:p>
            <a:r>
              <a:rPr lang="en-US" dirty="0"/>
              <a:t>Inefficient high-flow domestic water fixtures</a:t>
            </a:r>
          </a:p>
          <a:p>
            <a:endParaRPr lang="en-US" dirty="0"/>
          </a:p>
          <a:p>
            <a:r>
              <a:rPr lang="en-US" dirty="0"/>
              <a:t>HQ Data Center experiences hot spots and issues with cooling</a:t>
            </a:r>
          </a:p>
          <a:p>
            <a:r>
              <a:rPr lang="en-US" dirty="0"/>
              <a:t> </a:t>
            </a:r>
          </a:p>
          <a:p>
            <a:r>
              <a:rPr lang="en-US" dirty="0"/>
              <a:t>Regenerative braking energy lost in the rail system </a:t>
            </a:r>
          </a:p>
        </p:txBody>
      </p:sp>
      <p:sp>
        <p:nvSpPr>
          <p:cNvPr id="4" name="Slide Number Placeholder 3"/>
          <p:cNvSpPr>
            <a:spLocks noGrp="1"/>
          </p:cNvSpPr>
          <p:nvPr>
            <p:ph type="sldNum" sz="quarter" idx="10"/>
          </p:nvPr>
        </p:nvSpPr>
        <p:spPr/>
        <p:txBody>
          <a:bodyPr/>
          <a:lstStyle/>
          <a:p>
            <a:fld id="{F15BFEC1-7C40-4F8F-8CAE-B2E3617566D4}" type="slidenum">
              <a:rPr lang="en-US" smtClean="0"/>
              <a:t>10</a:t>
            </a:fld>
            <a:endParaRPr lang="en-US"/>
          </a:p>
        </p:txBody>
      </p:sp>
    </p:spTree>
    <p:extLst>
      <p:ext uri="{BB962C8B-B14F-4D97-AF65-F5344CB8AC3E}">
        <p14:creationId xmlns:p14="http://schemas.microsoft.com/office/powerpoint/2010/main" val="290891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Center:</a:t>
            </a:r>
          </a:p>
          <a:p>
            <a:r>
              <a:rPr lang="en-US" dirty="0"/>
              <a:t>IT operations consume ever increasing amounts of energy as we adopt more and more technology. Advances in components and design have led to much smaller footprints and space required to house the equipment. This results in rooms with small areas of high density heat rejection requirements. Often the low-density areas are over-cooled and the high-density areas are under-cooled. In addition, the density variations often result in much of the cooling air bypassing the cooling load and mixing with the hot air in the return path to the cooling units, resulting in low operating efficiency and extra costs.</a:t>
            </a:r>
          </a:p>
          <a:p>
            <a:r>
              <a:rPr lang="en-US" dirty="0"/>
              <a:t>The proposed upgrades to the data center on the 5th floor of the Headquarters building are designed to improve the air flow around critical server equipment, reducing hot spots and increasing the lifespan of the equipment, as well as significantly reducing the energy consumption and utility costs associated with cooling these critical systems.</a:t>
            </a:r>
          </a:p>
          <a:p>
            <a:endParaRPr lang="en-US" dirty="0"/>
          </a:p>
          <a:p>
            <a:r>
              <a:rPr lang="en-US" dirty="0"/>
              <a:t>ERS:</a:t>
            </a:r>
          </a:p>
          <a:p>
            <a:r>
              <a:rPr lang="en-US" dirty="0"/>
              <a:t>As MARTA’s largest consumer of electric energy, the rail system is being investigated for savings potential. There is interest in improving the efficiency of the rail system through an energy recovery system to capture additional power from the regenerative braking of the trains. Currently, the older energy recovery technology that is in place involves linking all substation catenaries to allow the regenerative power to flow directly to other trains present on the rail system. Because the catenaries of all substations are linked, the energy recovery is limited and depends on:</a:t>
            </a:r>
          </a:p>
          <a:p>
            <a:r>
              <a:rPr lang="en-US" dirty="0"/>
              <a:t>1) Physical size of the rail network</a:t>
            </a:r>
          </a:p>
          <a:p>
            <a:r>
              <a:rPr lang="en-US" dirty="0"/>
              <a:t>2) Density of trains on the rail system at a given time</a:t>
            </a:r>
          </a:p>
          <a:p>
            <a:r>
              <a:rPr lang="en-US" dirty="0"/>
              <a:t>3) Train schedules, or frequency</a:t>
            </a:r>
          </a:p>
          <a:p>
            <a:r>
              <a:rPr lang="en-US" dirty="0"/>
              <a:t>This type of system limits how much of the regenerative braking energy from one train can be re-used by nearby accelerating or cruising trains due to the effective distance between them. A significant amount of this energy is currently being dissipated along the rail when there isn’t a train close enough to use it. Current estimates indicate that the current system can only recover up to 50% of the braking energy. It is likely that only 40-45% is currently being recovered.</a:t>
            </a:r>
          </a:p>
          <a:p>
            <a:endParaRPr lang="en-US" dirty="0"/>
          </a:p>
          <a:p>
            <a:endParaRPr lang="en-US" dirty="0"/>
          </a:p>
          <a:p>
            <a:endParaRPr lang="en-US" dirty="0"/>
          </a:p>
          <a:p>
            <a:r>
              <a:rPr lang="en-US" dirty="0"/>
              <a:t>PV Arrays:</a:t>
            </a:r>
          </a:p>
          <a:p>
            <a:r>
              <a:rPr lang="en-US" dirty="0"/>
              <a:t>MARTA has expressed interest in continuing to invest in renewable energy solutions throughout the system. On-site solar photovoltaic (PV) power generation is an alternative answer to the increasing demand for purchased energy. Moreover, solar PV uses a clean renewable energy source without emission impact on the environment. Most of Georgia ranks in the middle of solar power production potential in the US. In addition to offsetting electrical costs, solar panels provide clear market identification as an entity promoting good environmental stewardship. These items are very difficult to quantify; however, they provide significant value to the overall organizational image.</a:t>
            </a:r>
          </a:p>
          <a:p>
            <a:endParaRPr lang="en-US" dirty="0"/>
          </a:p>
          <a:p>
            <a:r>
              <a:rPr lang="en-US" dirty="0"/>
              <a:t>Several locations were considered for a new solar PV array, including rail stations with large open parking lots, bus garage facilities with large parking areas, as well as headquarters and general maintenance sites. The rail stations were excluded because they are powered from the large totalized Traction Power electric account</a:t>
            </a:r>
          </a:p>
          <a:p>
            <a:endParaRPr lang="en-US" dirty="0"/>
          </a:p>
          <a:p>
            <a:r>
              <a:rPr lang="en-US" dirty="0"/>
              <a:t>NEW:</a:t>
            </a:r>
          </a:p>
          <a:p>
            <a:r>
              <a:rPr lang="en-US" dirty="0"/>
              <a:t>Neutral Electrolyzed Water: Sustainable, cost-effective commercial cleaning chemical production is centered on the production of Neutral Electrolyzed Water (NEW). NEW is generated through the electrochemical reaction between salt, water, and electricity. NEW has been proven to be non-toxic, non-corrosive, organic, ecologically and environmentally friendly, and more effective than traditional sanitizers and chemical cleaning products.</a:t>
            </a:r>
          </a:p>
          <a:p>
            <a:r>
              <a:rPr lang="en-US" dirty="0"/>
              <a:t>On-Demand On-Site NEW Generators: NEW generators enable facilities to eliminate the need to purchase toxic cleaning chemicals, reduce chemical transportation requirements, and improve a facility’s health and safety. NEW generators create two chemical streams from salt, water, and electricity. The first solution produces a pH neutral, high ORP (Oxidation Reduction Potential) sanitizer which is proven to be more effective than traditional sanitizers such as sodium hypochlorite. The second solution produces a high pH, low ORP chemical degreaser and surface cleaner. Both chemical streams are non-toxic, non-corrosive, and more cost efficient than traditional cleaning solutions.</a:t>
            </a:r>
          </a:p>
          <a:p>
            <a:endParaRPr lang="en-US" dirty="0"/>
          </a:p>
          <a:p>
            <a:r>
              <a:rPr lang="en-US" dirty="0"/>
              <a:t>Cooling Tower Treatment:</a:t>
            </a:r>
          </a:p>
          <a:p>
            <a:r>
              <a:rPr lang="en-US" dirty="0"/>
              <a:t>Cooling Tower Water Treatment: Cooling towers create an environment where air and coolant water are in direct contact and evaporative cooling can take place. This process uses the same water repeatedly to generate cooling and as the water evaporates and the cooling water becomes more concentrated with minerals and debris, the water is drained into the sewer. Because cooling tower water is exposed to the environment, it can become a breeding ground for bacteria and microorganisms. Also, after several cycles of concentration, the coolant water can become scale forming and damage plumbing and mechanical equipment. Water treatment for cooling towers such as the one recently replaced at Headquarters is vital in preventing mechanical corrosion and damage, increasing cooling efficiency, and controlling biological growth.</a:t>
            </a:r>
          </a:p>
          <a:p>
            <a:r>
              <a:rPr lang="en-US" dirty="0"/>
              <a:t>Non-Chemical and High Efficiency Cooling Tower Treatment: Various nonchemical and on-site generation water treatment solutions provide increased cycles of concentration, allowing for significant water savings, constant water chemistry monitoring, increased cooling tower performance and efficiency, and a reduction in chemical costs. These water treatment systems involve a wide array of electrochemical water treatment technologies and several on-site chemical generators commonly used in other water treatment industries such as commercial pool and aquatic water treatment and commercial agriculture. Non-chemical and high efficiency water treatment solutions can be developed and incorporated into a turnkey water treatment program to greatly reduce utility usage within a HVAC water treatment program and prevent large volumes of toxic chemicals from entering the environment.</a:t>
            </a:r>
          </a:p>
          <a:p>
            <a:r>
              <a:rPr lang="en-US" dirty="0"/>
              <a:t>This measure has been excluded due to the hardness of the water used for makeup for the cooling tower at Headquarters and the annual expense of the existing chemical water treatment. This measure is not expected to be as effective at eliminating the water treatment chemicals as it would in other areas with harder water. In addition, the monthly water treatment chemical costs at Headquarters and the Annex combined were determined to be $383 through Claude Paul Chemicals. The return on investment for this measure was not beneficial to the project, nor did it allow for all chemical water treatment to be eliminated due to the Annex being excluded from this project.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FEC1-7C40-4F8F-8CAE-B2E3617566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20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MARTA has chosen to implement  5 different energy and water conservation measures as part of the ESCO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LED lighting upgrades will improve the look of facilities, reduce replacement intervals and increase safety while significantly reducing energy. (38 Rail Stations, 17 Support Facilities, 15 Gap Breaker Stations, 24 Traction Power Substations ). </a:t>
            </a:r>
          </a:p>
          <a:p>
            <a:pPr marL="690143" marR="0" lvl="1" indent="-232943"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Lighting retrofit savings are based on the pre- and post- system wattages, along with the assumed lighting run hours. A 5% burnout rate was applied to the existing fixture wattage. </a:t>
            </a: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Mechanical system upgrades include replacing chillers, air handling unit units, and pumps with more efficient, reliable technology to improve comfort, air quality, and controllability. (4 Rail Stations,12 Support Facilities, 11 Train Control Rooms)</a:t>
            </a:r>
          </a:p>
          <a:p>
            <a:pPr marL="690143" marR="0" lvl="1" indent="-232943"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Mechanical equipment replacement savings are driven by an improvement in cooling efficiency</a:t>
            </a: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New low-flow  domestic water fixtures will conserve water and prevent vandalism. (38 Rail Stations,15 Support Facilities)</a:t>
            </a:r>
          </a:p>
          <a:p>
            <a:pPr marL="690143" marR="0" lvl="1" indent="-232943"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Water retrofit savings for toilets and faucets are based on number of uses per year for each fixture type, the number of minutes used per person for faucets and showers, and the water and thermal energy saved from using less water. </a:t>
            </a: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Building Automation System (BAS) will control HVAC schedules and temperatures for multiple support facilities from a single centralized system. (14 Support Facilities)</a:t>
            </a:r>
          </a:p>
          <a:p>
            <a:pPr marL="690143" marR="0" lvl="1" indent="-232943"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Building automation system controls will allow equipment to shut down or setback temperature </a:t>
            </a:r>
            <a:r>
              <a:rPr kumimoji="0" lang="en-US" sz="1200" b="0" i="0" u="none" strike="noStrike" kern="1200" cap="none" spc="0" normalizeH="0" baseline="0" noProof="0" dirty="0" err="1">
                <a:ln>
                  <a:noFill/>
                </a:ln>
                <a:solidFill>
                  <a:prstClr val="black"/>
                </a:solidFill>
                <a:effectLst/>
                <a:uLnTx/>
                <a:uFillTx/>
                <a:latin typeface="+mn-lt"/>
                <a:ea typeface="+mn-ea"/>
                <a:cs typeface="+mn-cs"/>
              </a:rPr>
              <a:t>setpoints</a:t>
            </a:r>
            <a:r>
              <a:rPr kumimoji="0" lang="en-US" sz="1200" b="0" i="0" u="none" strike="noStrike" kern="1200" cap="none" spc="0" normalizeH="0" baseline="0" noProof="0" dirty="0">
                <a:ln>
                  <a:noFill/>
                </a:ln>
                <a:solidFill>
                  <a:prstClr val="black"/>
                </a:solidFill>
                <a:effectLst/>
                <a:uLnTx/>
                <a:uFillTx/>
                <a:latin typeface="+mn-lt"/>
                <a:ea typeface="+mn-ea"/>
                <a:cs typeface="+mn-cs"/>
              </a:rPr>
              <a:t> during off hours. Other energy saving control strategies can also be programmed.</a:t>
            </a: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Electric sub-meters at facilities and rail yards will allow more accurate monitoring of consumption and identify underperforming  facilities. (21 Rail Stations)</a:t>
            </a: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5BFEC1-7C40-4F8F-8CAE-B2E3617566D4}" type="slidenum">
              <a:rPr lang="en-US" smtClean="0"/>
              <a:t>12</a:t>
            </a:fld>
            <a:endParaRPr lang="en-US"/>
          </a:p>
        </p:txBody>
      </p:sp>
    </p:spTree>
    <p:extLst>
      <p:ext uri="{BB962C8B-B14F-4D97-AF65-F5344CB8AC3E}">
        <p14:creationId xmlns:p14="http://schemas.microsoft.com/office/powerpoint/2010/main" val="3902611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Schneider Electric’s Certified Energy Managers conducted an Investment Grade Audit at 13 support facilities, 38 rail stations, 9 parking garages</a:t>
            </a:r>
            <a:r>
              <a:rPr lang="en-US" baseline="0" dirty="0"/>
              <a:t> </a:t>
            </a:r>
            <a:r>
              <a:rPr lang="en-US" dirty="0"/>
              <a:t>and 37 rail support buildings, totaling almost 7.9M square feet. The annual utility expenditures for electricity, natural gas, and water services at the facilities for</a:t>
            </a:r>
            <a:r>
              <a:rPr lang="en-US" baseline="0" dirty="0"/>
              <a:t> the last three years are shown here. </a:t>
            </a:r>
            <a:r>
              <a:rPr lang="en-US" dirty="0"/>
              <a:t>Traction Power account makes up 76% of the overall costs for the MARTA sites audited.</a:t>
            </a:r>
          </a:p>
          <a:p>
            <a:endParaRPr lang="en-US" dirty="0"/>
          </a:p>
          <a:p>
            <a:r>
              <a:rPr lang="en-US" dirty="0"/>
              <a:t>The “activities” in the utility baseline costs include lighting, heating and air conditioning, and fan systems as well as domestic water consumption. The consumption “trend" has stayed fairly consistent for the past 5 years. Cost has actually gone down some on the electricity and gas as those rates have gone down a bit. The water rate is rising; so we see a rising cost trend there.  </a:t>
            </a:r>
          </a:p>
          <a:p>
            <a:endParaRPr lang="en-US" dirty="0"/>
          </a:p>
          <a:p>
            <a:r>
              <a:rPr lang="en-US" dirty="0"/>
              <a:t>The annual utility costs have been estimated with a 3% escalation rate included in the calculations.</a:t>
            </a:r>
          </a:p>
          <a:p>
            <a:endParaRPr lang="en-US" dirty="0"/>
          </a:p>
        </p:txBody>
      </p:sp>
      <p:sp>
        <p:nvSpPr>
          <p:cNvPr id="4" name="Slide Number Placeholder 3"/>
          <p:cNvSpPr>
            <a:spLocks noGrp="1"/>
          </p:cNvSpPr>
          <p:nvPr>
            <p:ph type="sldNum" sz="quarter" idx="10"/>
          </p:nvPr>
        </p:nvSpPr>
        <p:spPr/>
        <p:txBody>
          <a:bodyPr/>
          <a:lstStyle/>
          <a:p>
            <a:fld id="{F15BFEC1-7C40-4F8F-8CAE-B2E3617566D4}" type="slidenum">
              <a:rPr lang="en-US" smtClean="0"/>
              <a:t>13</a:t>
            </a:fld>
            <a:endParaRPr lang="en-US"/>
          </a:p>
        </p:txBody>
      </p:sp>
    </p:spTree>
    <p:extLst>
      <p:ext uri="{BB962C8B-B14F-4D97-AF65-F5344CB8AC3E}">
        <p14:creationId xmlns:p14="http://schemas.microsoft.com/office/powerpoint/2010/main" val="1076677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Estimated Savings:</a:t>
            </a:r>
          </a:p>
          <a:p>
            <a:endParaRPr lang="en-US" dirty="0"/>
          </a:p>
          <a:p>
            <a:r>
              <a:rPr lang="en-US" dirty="0"/>
              <a:t>$ 2,065,606 (Buildings Energy) +</a:t>
            </a:r>
          </a:p>
          <a:p>
            <a:r>
              <a:rPr lang="en-US" dirty="0"/>
              <a:t>$ 1,719,369 (</a:t>
            </a:r>
            <a:r>
              <a:rPr lang="en-US" i="1" dirty="0"/>
              <a:t>annualized</a:t>
            </a:r>
            <a:r>
              <a:rPr lang="en-US" dirty="0"/>
              <a:t> O&amp;M Savings) =</a:t>
            </a:r>
          </a:p>
          <a:p>
            <a:r>
              <a:rPr lang="en-US" dirty="0"/>
              <a:t>Total projected</a:t>
            </a:r>
            <a:r>
              <a:rPr lang="en-US" baseline="0" dirty="0"/>
              <a:t> average </a:t>
            </a:r>
            <a:r>
              <a:rPr lang="en-US" dirty="0"/>
              <a:t>annual</a:t>
            </a:r>
            <a:r>
              <a:rPr lang="en-US" baseline="0" dirty="0"/>
              <a:t> savings </a:t>
            </a:r>
            <a:r>
              <a:rPr lang="en-US" dirty="0"/>
              <a:t>= $3,784,975 </a:t>
            </a:r>
          </a:p>
          <a:p>
            <a:endParaRPr lang="en-US" dirty="0"/>
          </a:p>
          <a:p>
            <a:r>
              <a:rPr lang="en-US" dirty="0"/>
              <a:t>(</a:t>
            </a:r>
            <a:r>
              <a:rPr lang="en-US" i="1" dirty="0"/>
              <a:t>Annualized</a:t>
            </a:r>
            <a:r>
              <a:rPr lang="en-US" i="1" baseline="0" dirty="0"/>
              <a:t> </a:t>
            </a:r>
            <a:r>
              <a:rPr lang="en-US" baseline="0" dirty="0"/>
              <a:t>– year to year the number will be diff.)</a:t>
            </a:r>
            <a:endParaRPr lang="en-US" dirty="0"/>
          </a:p>
          <a:p>
            <a:endParaRPr lang="en-US" dirty="0"/>
          </a:p>
          <a:p>
            <a:r>
              <a:rPr lang="en-US" dirty="0"/>
              <a:t>Project value is</a:t>
            </a:r>
            <a:r>
              <a:rPr lang="en-US" baseline="0" dirty="0"/>
              <a:t> the cost of the implementation (materials and labor) = $36,167.998.00</a:t>
            </a:r>
          </a:p>
          <a:p>
            <a:r>
              <a:rPr lang="en-US" baseline="0" dirty="0"/>
              <a:t> </a:t>
            </a:r>
          </a:p>
          <a:p>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15BFEC1-7C40-4F8F-8CAE-B2E3617566D4}" type="slidenum">
              <a:rPr lang="en-US" smtClean="0"/>
              <a:t>14</a:t>
            </a:fld>
            <a:endParaRPr lang="en-US"/>
          </a:p>
        </p:txBody>
      </p:sp>
    </p:spTree>
    <p:extLst>
      <p:ext uri="{BB962C8B-B14F-4D97-AF65-F5344CB8AC3E}">
        <p14:creationId xmlns:p14="http://schemas.microsoft.com/office/powerpoint/2010/main" val="2632836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BFEC1-7C40-4F8F-8CAE-B2E3617566D4}" type="slidenum">
              <a:rPr lang="en-US" smtClean="0"/>
              <a:t>15</a:t>
            </a:fld>
            <a:endParaRPr lang="en-US"/>
          </a:p>
        </p:txBody>
      </p:sp>
    </p:spTree>
    <p:extLst>
      <p:ext uri="{BB962C8B-B14F-4D97-AF65-F5344CB8AC3E}">
        <p14:creationId xmlns:p14="http://schemas.microsoft.com/office/powerpoint/2010/main" val="4163654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15BFEC1-7C40-4F8F-8CAE-B2E3617566D4}" type="slidenum">
              <a:rPr lang="en-US" smtClean="0"/>
              <a:t>16</a:t>
            </a:fld>
            <a:endParaRPr lang="en-US"/>
          </a:p>
        </p:txBody>
      </p:sp>
    </p:spTree>
    <p:extLst>
      <p:ext uri="{BB962C8B-B14F-4D97-AF65-F5344CB8AC3E}">
        <p14:creationId xmlns:p14="http://schemas.microsoft.com/office/powerpoint/2010/main" val="2049641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Commissioning – equipment testing and start up</a:t>
            </a:r>
          </a:p>
          <a:p>
            <a:endParaRPr lang="en-US" dirty="0"/>
          </a:p>
          <a:p>
            <a:endParaRPr lang="en-US" dirty="0"/>
          </a:p>
        </p:txBody>
      </p:sp>
      <p:sp>
        <p:nvSpPr>
          <p:cNvPr id="4" name="Slide Number Placeholder 3"/>
          <p:cNvSpPr>
            <a:spLocks noGrp="1"/>
          </p:cNvSpPr>
          <p:nvPr>
            <p:ph type="sldNum" sz="quarter" idx="10"/>
          </p:nvPr>
        </p:nvSpPr>
        <p:spPr/>
        <p:txBody>
          <a:bodyPr/>
          <a:lstStyle/>
          <a:p>
            <a:fld id="{F15BFEC1-7C40-4F8F-8CAE-B2E3617566D4}" type="slidenum">
              <a:rPr lang="en-US" smtClean="0"/>
              <a:t>17</a:t>
            </a:fld>
            <a:endParaRPr lang="en-US"/>
          </a:p>
        </p:txBody>
      </p:sp>
    </p:spTree>
    <p:extLst>
      <p:ext uri="{BB962C8B-B14F-4D97-AF65-F5344CB8AC3E}">
        <p14:creationId xmlns:p14="http://schemas.microsoft.com/office/powerpoint/2010/main" val="4144920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5BFEC1-7C40-4F8F-8CAE-B2E3617566D4}" type="slidenum">
              <a:rPr lang="en-US" smtClean="0"/>
              <a:t>18</a:t>
            </a:fld>
            <a:endParaRPr lang="en-US"/>
          </a:p>
        </p:txBody>
      </p:sp>
    </p:spTree>
    <p:extLst>
      <p:ext uri="{BB962C8B-B14F-4D97-AF65-F5344CB8AC3E}">
        <p14:creationId xmlns:p14="http://schemas.microsoft.com/office/powerpoint/2010/main" val="58933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savings – fewer paper checks with more direct deposits; </a:t>
            </a:r>
          </a:p>
        </p:txBody>
      </p:sp>
      <p:sp>
        <p:nvSpPr>
          <p:cNvPr id="4" name="Slide Number Placeholder 3"/>
          <p:cNvSpPr>
            <a:spLocks noGrp="1"/>
          </p:cNvSpPr>
          <p:nvPr>
            <p:ph type="sldNum" sz="quarter" idx="10"/>
          </p:nvPr>
        </p:nvSpPr>
        <p:spPr/>
        <p:txBody>
          <a:bodyPr/>
          <a:lstStyle/>
          <a:p>
            <a:fld id="{F15BFEC1-7C40-4F8F-8CAE-B2E3617566D4}" type="slidenum">
              <a:rPr lang="en-US" smtClean="0"/>
              <a:t>2</a:t>
            </a:fld>
            <a:endParaRPr lang="en-US"/>
          </a:p>
        </p:txBody>
      </p:sp>
    </p:spTree>
    <p:extLst>
      <p:ext uri="{BB962C8B-B14F-4D97-AF65-F5344CB8AC3E}">
        <p14:creationId xmlns:p14="http://schemas.microsoft.com/office/powerpoint/2010/main" val="196033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cycle on the right side is a general explanation of how the cost</a:t>
            </a:r>
            <a:r>
              <a:rPr lang="en-US" baseline="0" dirty="0"/>
              <a:t> and payments work. Since we are a tax exempt agency we will perform just a little differently. Instead of the ESCO being the borrower, MARTA will be the borrower.</a:t>
            </a:r>
          </a:p>
          <a:p>
            <a:endParaRPr lang="en-US" baseline="0" dirty="0"/>
          </a:p>
          <a:p>
            <a:r>
              <a:rPr lang="en-US" dirty="0"/>
              <a:t>a comprehensive EPC project results in roughly a 20% reduction in energy use/costs and lasts approximately 17 years</a:t>
            </a:r>
          </a:p>
          <a:p>
            <a:endParaRPr lang="en-US" dirty="0"/>
          </a:p>
        </p:txBody>
      </p:sp>
      <p:sp>
        <p:nvSpPr>
          <p:cNvPr id="4" name="Slide Number Placeholder 3"/>
          <p:cNvSpPr>
            <a:spLocks noGrp="1"/>
          </p:cNvSpPr>
          <p:nvPr>
            <p:ph type="sldNum" sz="quarter" idx="10"/>
          </p:nvPr>
        </p:nvSpPr>
        <p:spPr/>
        <p:txBody>
          <a:bodyPr/>
          <a:lstStyle/>
          <a:p>
            <a:fld id="{F15BFEC1-7C40-4F8F-8CAE-B2E3617566D4}" type="slidenum">
              <a:rPr lang="en-US" smtClean="0"/>
              <a:t>3</a:t>
            </a:fld>
            <a:endParaRPr lang="en-US"/>
          </a:p>
        </p:txBody>
      </p:sp>
    </p:spTree>
    <p:extLst>
      <p:ext uri="{BB962C8B-B14F-4D97-AF65-F5344CB8AC3E}">
        <p14:creationId xmlns:p14="http://schemas.microsoft.com/office/powerpoint/2010/main" val="10942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MARTA will enter into a tax-exempt lease purchase agreement with the lender. Project costs are paid out to vendors during the implementation period by the lender once MARTA signs off on completion of construction milestones. After construction completion MARTA will make installment payments to the lender which will be less than or equal to the project’s savings. This method is a common public sector financing alternative that allows repayment from operating expense dollars rather than capital expense dollars. More specifically, this type of financing mechanism allows MARTA to draw on dollars saved from future utility bills to pay for new, energy efficient equipment today.</a:t>
            </a:r>
          </a:p>
          <a:p>
            <a:endParaRPr lang="en-US" dirty="0"/>
          </a:p>
        </p:txBody>
      </p:sp>
      <p:sp>
        <p:nvSpPr>
          <p:cNvPr id="4" name="Slide Number Placeholder 3"/>
          <p:cNvSpPr>
            <a:spLocks noGrp="1"/>
          </p:cNvSpPr>
          <p:nvPr>
            <p:ph type="sldNum" sz="quarter" idx="10"/>
          </p:nvPr>
        </p:nvSpPr>
        <p:spPr/>
        <p:txBody>
          <a:bodyPr/>
          <a:lstStyle/>
          <a:p>
            <a:fld id="{F15BFEC1-7C40-4F8F-8CAE-B2E3617566D4}" type="slidenum">
              <a:rPr lang="en-US" smtClean="0"/>
              <a:t>4</a:t>
            </a:fld>
            <a:endParaRPr lang="en-US"/>
          </a:p>
        </p:txBody>
      </p:sp>
    </p:spTree>
    <p:extLst>
      <p:ext uri="{BB962C8B-B14F-4D97-AF65-F5344CB8AC3E}">
        <p14:creationId xmlns:p14="http://schemas.microsoft.com/office/powerpoint/2010/main" val="421998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Two-part approval process: audit and construction:</a:t>
            </a:r>
          </a:p>
          <a:p>
            <a:endParaRPr lang="en-US" dirty="0"/>
          </a:p>
          <a:p>
            <a:r>
              <a:rPr lang="en-US" dirty="0"/>
              <a:t>Dec. 2016 - Received Board approval to enter in a contract with an</a:t>
            </a:r>
            <a:r>
              <a:rPr lang="en-US" baseline="0" dirty="0"/>
              <a:t> </a:t>
            </a:r>
            <a:r>
              <a:rPr lang="en-US" dirty="0"/>
              <a:t>ESCO to conduct an audit   </a:t>
            </a:r>
            <a:r>
              <a:rPr lang="en-US" b="1" dirty="0"/>
              <a:t>(Audit Approval)</a:t>
            </a:r>
            <a:r>
              <a:rPr lang="en-US" b="1" baseline="0" dirty="0"/>
              <a:t> </a:t>
            </a:r>
            <a:endParaRPr lang="en-US" b="1" dirty="0"/>
          </a:p>
          <a:p>
            <a:endParaRPr lang="en-US" dirty="0"/>
          </a:p>
          <a:p>
            <a:r>
              <a:rPr lang="en-US" dirty="0"/>
              <a:t>Feb. 2017 - Began an authority-wide, comprehensive audit to identify savings opportunities  </a:t>
            </a:r>
          </a:p>
          <a:p>
            <a:endParaRPr lang="en-US" dirty="0"/>
          </a:p>
          <a:p>
            <a:r>
              <a:rPr lang="en-US" dirty="0"/>
              <a:t>Oct. 2017 – Board awarded a full energy savings performance contract for construction </a:t>
            </a:r>
            <a:r>
              <a:rPr lang="en-US" b="1" dirty="0"/>
              <a:t>(Construction Project Approval</a:t>
            </a:r>
            <a:r>
              <a:rPr lang="en-US" b="1" baseline="0" dirty="0"/>
              <a:t>)</a:t>
            </a:r>
          </a:p>
          <a:p>
            <a:endParaRPr lang="en-US" b="1" baseline="0" dirty="0"/>
          </a:p>
          <a:p>
            <a:r>
              <a:rPr lang="en-US" b="0" baseline="0" dirty="0"/>
              <a:t>Nov. 2017 – Entered into a tax exempt lease agreement with Pinnacle Public Financing, </a:t>
            </a:r>
            <a:r>
              <a:rPr lang="en-US" b="0" baseline="0" dirty="0" err="1"/>
              <a:t>inc.</a:t>
            </a:r>
            <a:endParaRPr lang="en-US" b="0" baseline="0" dirty="0"/>
          </a:p>
          <a:p>
            <a:endParaRPr lang="en-US" b="0" baseline="0" dirty="0"/>
          </a:p>
          <a:p>
            <a:r>
              <a:rPr lang="en-US" b="0" dirty="0"/>
              <a:t>April 2018 – Issued a contract to Schneider for final design and construction</a:t>
            </a:r>
          </a:p>
          <a:p>
            <a:endParaRPr lang="en-US" b="0" dirty="0"/>
          </a:p>
          <a:p>
            <a:r>
              <a:rPr lang="en-US" b="0" dirty="0"/>
              <a:t>Currently developing systems drawings and other administrative submittals to begin work in the next couple months</a:t>
            </a:r>
          </a:p>
          <a:p>
            <a:endParaRPr lang="en-US" b="1" dirty="0"/>
          </a:p>
          <a:p>
            <a:endParaRPr lang="en-US" dirty="0"/>
          </a:p>
        </p:txBody>
      </p:sp>
      <p:sp>
        <p:nvSpPr>
          <p:cNvPr id="4" name="Slide Number Placeholder 3"/>
          <p:cNvSpPr>
            <a:spLocks noGrp="1"/>
          </p:cNvSpPr>
          <p:nvPr>
            <p:ph type="sldNum" sz="quarter" idx="10"/>
          </p:nvPr>
        </p:nvSpPr>
        <p:spPr/>
        <p:txBody>
          <a:bodyPr/>
          <a:lstStyle/>
          <a:p>
            <a:fld id="{F15BFEC1-7C40-4F8F-8CAE-B2E3617566D4}" type="slidenum">
              <a:rPr lang="en-US" smtClean="0"/>
              <a:t>5</a:t>
            </a:fld>
            <a:endParaRPr lang="en-US"/>
          </a:p>
        </p:txBody>
      </p:sp>
    </p:spTree>
    <p:extLst>
      <p:ext uri="{BB962C8B-B14F-4D97-AF65-F5344CB8AC3E}">
        <p14:creationId xmlns:p14="http://schemas.microsoft.com/office/powerpoint/2010/main" val="3609482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Conducted walkthrough facility audit of sampling of facilities and initial utility baseline in DEC 2015</a:t>
            </a:r>
          </a:p>
          <a:p>
            <a:r>
              <a:rPr lang="en-US" dirty="0"/>
              <a:t>Spend $16 million a year in utility expenses, (mostly electric  92%)</a:t>
            </a:r>
          </a:p>
          <a:p>
            <a:r>
              <a:rPr lang="en-US" dirty="0"/>
              <a:t>Identified 67 potential energy and water conservation measures </a:t>
            </a:r>
          </a:p>
          <a:p>
            <a:r>
              <a:rPr lang="en-US" dirty="0"/>
              <a:t>Estimate $23 million project for facility ECMs</a:t>
            </a:r>
          </a:p>
          <a:p>
            <a:r>
              <a:rPr lang="en-US" dirty="0"/>
              <a:t>Lighting $12M</a:t>
            </a:r>
          </a:p>
          <a:p>
            <a:r>
              <a:rPr lang="en-US" dirty="0"/>
              <a:t>HVAC, Fans &amp; Building Energy System Controls $6M</a:t>
            </a:r>
          </a:p>
          <a:p>
            <a:r>
              <a:rPr lang="en-US" dirty="0"/>
              <a:t>Escalators $4M</a:t>
            </a:r>
          </a:p>
          <a:p>
            <a:r>
              <a:rPr lang="en-US" dirty="0"/>
              <a:t>Water efficiency and others $1M </a:t>
            </a:r>
          </a:p>
          <a:p>
            <a:r>
              <a:rPr lang="en-US" dirty="0"/>
              <a:t>Additional $13M in Solar PV with Roof Rehabilitation</a:t>
            </a:r>
          </a:p>
          <a:p>
            <a:r>
              <a:rPr lang="en-US" dirty="0"/>
              <a:t>Potential savings estimate of $5.8M a year - a simple payback of 6 year</a:t>
            </a:r>
          </a:p>
          <a:p>
            <a:endParaRPr lang="en-US" dirty="0"/>
          </a:p>
          <a:p>
            <a:endParaRPr lang="en-US" dirty="0"/>
          </a:p>
          <a:p>
            <a:r>
              <a:rPr lang="en-US" dirty="0"/>
              <a:t>Estimated of what may be …..Lighting $12M</a:t>
            </a:r>
          </a:p>
          <a:p>
            <a:endParaRPr lang="en-US" dirty="0"/>
          </a:p>
          <a:p>
            <a:endParaRPr lang="en-US" dirty="0"/>
          </a:p>
          <a:p>
            <a:r>
              <a:rPr lang="en-US" dirty="0"/>
              <a:t>Opportunity: Retrofit with LED at Dome Station</a:t>
            </a:r>
          </a:p>
          <a:p>
            <a:endParaRPr lang="en-US" dirty="0"/>
          </a:p>
          <a:p>
            <a:r>
              <a:rPr lang="en-US" dirty="0"/>
              <a:t>Exterior lights on at 2:30 PM; Arts Center Station: Exterior lights on in daylight Opportunity: Photocell control</a:t>
            </a:r>
          </a:p>
          <a:p>
            <a:endParaRPr lang="en-US" dirty="0"/>
          </a:p>
          <a:p>
            <a:r>
              <a:rPr lang="en-US" dirty="0"/>
              <a:t>Lights on in unoccupied storage rooms </a:t>
            </a:r>
          </a:p>
          <a:p>
            <a:r>
              <a:rPr lang="en-US" dirty="0"/>
              <a:t>; opportunity for occupancy sensor</a:t>
            </a:r>
          </a:p>
        </p:txBody>
      </p:sp>
      <p:sp>
        <p:nvSpPr>
          <p:cNvPr id="4" name="Slide Number Placeholder 3"/>
          <p:cNvSpPr>
            <a:spLocks noGrp="1"/>
          </p:cNvSpPr>
          <p:nvPr>
            <p:ph type="sldNum" sz="quarter" idx="10"/>
          </p:nvPr>
        </p:nvSpPr>
        <p:spPr/>
        <p:txBody>
          <a:bodyPr/>
          <a:lstStyle/>
          <a:p>
            <a:fld id="{F15BFEC1-7C40-4F8F-8CAE-B2E3617566D4}" type="slidenum">
              <a:rPr lang="en-US" smtClean="0"/>
              <a:t>6</a:t>
            </a:fld>
            <a:endParaRPr lang="en-US"/>
          </a:p>
        </p:txBody>
      </p:sp>
    </p:spTree>
    <p:extLst>
      <p:ext uri="{BB962C8B-B14F-4D97-AF65-F5344CB8AC3E}">
        <p14:creationId xmlns:p14="http://schemas.microsoft.com/office/powerpoint/2010/main" val="98742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Opportunity: Solar PV rooftop array at other buildings</a:t>
            </a:r>
          </a:p>
          <a:p>
            <a:endParaRPr lang="en-US" dirty="0"/>
          </a:p>
          <a:p>
            <a:r>
              <a:rPr lang="en-US" dirty="0"/>
              <a:t>Additional $13M in Solar PV with Roof Rehabilitation</a:t>
            </a:r>
          </a:p>
          <a:p>
            <a:r>
              <a:rPr lang="en-US" dirty="0"/>
              <a:t>Currently, the major contributor to MARTA’s renewable energy is the solar PV parking canopy at the Laredo Bus Garage. This large 1.2 megawatt (MW) solar array was funded in 2009 and installed in 2011 and consists of over 4,800 panels. The shaded parking structure provides an added benefit of reduced idling time needed for drivers to cool the buses prior to running routes.</a:t>
            </a:r>
          </a:p>
          <a:p>
            <a:r>
              <a:rPr lang="en-US" dirty="0"/>
              <a:t>The solar panels at Laredo are currently only occupying half of the parking structure that was installed, meaning that adding additional capacity would be more cost effective on a $/watt basis than installing a new system where the mounting structure would add to the total cost. However, the system is already providing almost 3 times the amount of power that is required by the facility itself during the day. As a Qualifying Facility (QF) for Georgia Power, the excess power generated beyond what the building needs is sold back at a very low rate of $0.03-$0.04/kWh (varies), which is the avoided cost for the utility. In contrast, power for this site is purchased (on the RTP Day Ahead/Power &amp; Light rate) at a blended rate of about $0.077/kWh. With the real-time pricing rate at Laredo, the cost per kWh when solar is at peak production is actually even higher. Therefore, expanding the production capacity at Laredo is not the most cost effective long term solution for additional solar production unless a different buy-back rate could be negotiated.</a:t>
            </a:r>
          </a:p>
          <a:p>
            <a:r>
              <a:rPr lang="en-US" dirty="0"/>
              <a:t>A better option would be to install a new system at a site where 100% of the energy produced goes towards offsetting the electric bill each month.</a:t>
            </a:r>
          </a:p>
          <a:p>
            <a:endParaRPr lang="en-US" dirty="0"/>
          </a:p>
        </p:txBody>
      </p:sp>
      <p:sp>
        <p:nvSpPr>
          <p:cNvPr id="4" name="Slide Number Placeholder 3"/>
          <p:cNvSpPr>
            <a:spLocks noGrp="1"/>
          </p:cNvSpPr>
          <p:nvPr>
            <p:ph type="sldNum" sz="quarter" idx="10"/>
          </p:nvPr>
        </p:nvSpPr>
        <p:spPr/>
        <p:txBody>
          <a:bodyPr/>
          <a:lstStyle/>
          <a:p>
            <a:fld id="{F15BFEC1-7C40-4F8F-8CAE-B2E3617566D4}" type="slidenum">
              <a:rPr lang="en-US" smtClean="0"/>
              <a:t>7</a:t>
            </a:fld>
            <a:endParaRPr lang="en-US"/>
          </a:p>
        </p:txBody>
      </p:sp>
    </p:spTree>
    <p:extLst>
      <p:ext uri="{BB962C8B-B14F-4D97-AF65-F5344CB8AC3E}">
        <p14:creationId xmlns:p14="http://schemas.microsoft.com/office/powerpoint/2010/main" val="87555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HVAC, Fans &amp; Building Energy System Controls $6M</a:t>
            </a:r>
          </a:p>
          <a:p>
            <a:endParaRPr lang="en-US" dirty="0"/>
          </a:p>
          <a:p>
            <a:endParaRPr lang="en-US" dirty="0"/>
          </a:p>
          <a:p>
            <a:r>
              <a:rPr lang="en-US" dirty="0"/>
              <a:t>Opportunity: Retrofit with high efficiency chiller</a:t>
            </a:r>
          </a:p>
          <a:p>
            <a:endParaRPr lang="en-US" dirty="0"/>
          </a:p>
        </p:txBody>
      </p:sp>
      <p:sp>
        <p:nvSpPr>
          <p:cNvPr id="4" name="Slide Number Placeholder 3"/>
          <p:cNvSpPr>
            <a:spLocks noGrp="1"/>
          </p:cNvSpPr>
          <p:nvPr>
            <p:ph type="sldNum" sz="quarter" idx="10"/>
          </p:nvPr>
        </p:nvSpPr>
        <p:spPr/>
        <p:txBody>
          <a:bodyPr/>
          <a:lstStyle/>
          <a:p>
            <a:fld id="{F15BFEC1-7C40-4F8F-8CAE-B2E3617566D4}" type="slidenum">
              <a:rPr lang="en-US" smtClean="0"/>
              <a:t>8</a:t>
            </a:fld>
            <a:endParaRPr lang="en-US"/>
          </a:p>
        </p:txBody>
      </p:sp>
    </p:spTree>
    <p:extLst>
      <p:ext uri="{BB962C8B-B14F-4D97-AF65-F5344CB8AC3E}">
        <p14:creationId xmlns:p14="http://schemas.microsoft.com/office/powerpoint/2010/main" val="330352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Two-part approval process: audit and construction:</a:t>
            </a:r>
          </a:p>
          <a:p>
            <a:endParaRPr lang="en-US" dirty="0"/>
          </a:p>
          <a:p>
            <a:r>
              <a:rPr lang="en-US" dirty="0"/>
              <a:t>Dec. 2016 - Received Board approval to enter in a contract with an</a:t>
            </a:r>
            <a:r>
              <a:rPr lang="en-US" baseline="0" dirty="0"/>
              <a:t> </a:t>
            </a:r>
            <a:r>
              <a:rPr lang="en-US" dirty="0"/>
              <a:t>ESCO to conduct an audit   </a:t>
            </a:r>
            <a:r>
              <a:rPr lang="en-US" b="1" dirty="0"/>
              <a:t>(Audit Approval)</a:t>
            </a:r>
            <a:r>
              <a:rPr lang="en-US" b="1" baseline="0" dirty="0"/>
              <a:t> </a:t>
            </a:r>
            <a:endParaRPr lang="en-US" b="1" dirty="0"/>
          </a:p>
          <a:p>
            <a:endParaRPr lang="en-US" dirty="0"/>
          </a:p>
          <a:p>
            <a:r>
              <a:rPr lang="en-US" dirty="0"/>
              <a:t>Feb. 2017 - Began an authority-wide, comprehensive audit to identify savings opportunities  </a:t>
            </a:r>
          </a:p>
          <a:p>
            <a:endParaRPr lang="en-US" dirty="0"/>
          </a:p>
          <a:p>
            <a:r>
              <a:rPr lang="en-US" dirty="0"/>
              <a:t>Oct. 2017 – Board awarded a full energy savings performance contract for construction </a:t>
            </a:r>
            <a:r>
              <a:rPr lang="en-US" b="1" dirty="0"/>
              <a:t>(Construction Project Approval</a:t>
            </a:r>
            <a:r>
              <a:rPr lang="en-US" b="1" baseline="0" dirty="0"/>
              <a:t>)</a:t>
            </a:r>
          </a:p>
          <a:p>
            <a:endParaRPr lang="en-US" b="1" baseline="0" dirty="0"/>
          </a:p>
          <a:p>
            <a:r>
              <a:rPr lang="en-US" b="0" baseline="0" dirty="0"/>
              <a:t>Nov. 2017 – Entered into a tax exempt lease agreement with Pinnacle Public Financing, </a:t>
            </a:r>
            <a:r>
              <a:rPr lang="en-US" b="0" baseline="0" dirty="0" err="1"/>
              <a:t>inc.</a:t>
            </a:r>
            <a:endParaRPr lang="en-US" b="0" baseline="0" dirty="0"/>
          </a:p>
          <a:p>
            <a:endParaRPr lang="en-US" b="0" baseline="0" dirty="0"/>
          </a:p>
          <a:p>
            <a:r>
              <a:rPr lang="en-US" b="0" dirty="0"/>
              <a:t>April 2018 – Issued a contract to Schneider for final design and construction</a:t>
            </a:r>
          </a:p>
          <a:p>
            <a:endParaRPr lang="en-US" b="0" dirty="0"/>
          </a:p>
          <a:p>
            <a:r>
              <a:rPr lang="en-US" b="0" dirty="0"/>
              <a:t>Currently developing systems drawings and other administrative submittals to begin work in the next couple months</a:t>
            </a:r>
          </a:p>
          <a:p>
            <a:endParaRPr lang="en-US" b="1" dirty="0"/>
          </a:p>
          <a:p>
            <a:endParaRPr lang="en-US" dirty="0"/>
          </a:p>
        </p:txBody>
      </p:sp>
      <p:sp>
        <p:nvSpPr>
          <p:cNvPr id="4" name="Slide Number Placeholder 3"/>
          <p:cNvSpPr>
            <a:spLocks noGrp="1"/>
          </p:cNvSpPr>
          <p:nvPr>
            <p:ph type="sldNum" sz="quarter" idx="10"/>
          </p:nvPr>
        </p:nvSpPr>
        <p:spPr/>
        <p:txBody>
          <a:bodyPr/>
          <a:lstStyle/>
          <a:p>
            <a:fld id="{F15BFEC1-7C40-4F8F-8CAE-B2E3617566D4}" type="slidenum">
              <a:rPr lang="en-US" smtClean="0"/>
              <a:t>9</a:t>
            </a:fld>
            <a:endParaRPr lang="en-US"/>
          </a:p>
        </p:txBody>
      </p:sp>
    </p:spTree>
    <p:extLst>
      <p:ext uri="{BB962C8B-B14F-4D97-AF65-F5344CB8AC3E}">
        <p14:creationId xmlns:p14="http://schemas.microsoft.com/office/powerpoint/2010/main" val="2411778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0280"/>
            <a:ext cx="10363200" cy="785376"/>
          </a:xfrm>
        </p:spPr>
        <p:txBody>
          <a:bodyPr/>
          <a:lstStyle>
            <a:lvl1pPr algn="ctr">
              <a:defRPr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974756"/>
            <a:ext cx="8534400" cy="701644"/>
          </a:xfrm>
        </p:spPr>
        <p:txBody>
          <a:bodyPr>
            <a:normAutofit/>
          </a:bodyPr>
          <a:lstStyle>
            <a:lvl1pPr marL="0" indent="0" algn="ctr">
              <a:buNone/>
              <a:defRPr sz="2800">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416676"/>
            <a:ext cx="2844800" cy="365125"/>
          </a:xfrm>
        </p:spPr>
        <p:txBody>
          <a:bodyPr/>
          <a:lstStyle>
            <a:lvl1pPr>
              <a:defRPr sz="1400">
                <a:solidFill>
                  <a:schemeClr val="bg1"/>
                </a:solidFill>
                <a:latin typeface="Arial" pitchFamily="34" charset="0"/>
                <a:cs typeface="Arial" pitchFamily="34" charset="0"/>
              </a:defRPr>
            </a:lvl1pPr>
          </a:lstStyle>
          <a:p>
            <a:fld id="{695CF2A9-34F7-4324-A703-4D216EACBE5B}" type="datetimeFigureOut">
              <a:rPr lang="en-US" smtClean="0"/>
              <a:pPr/>
              <a:t>6/12/19</a:t>
            </a:fld>
            <a:endParaRPr lang="en-US"/>
          </a:p>
        </p:txBody>
      </p:sp>
      <p:sp>
        <p:nvSpPr>
          <p:cNvPr id="5" name="Footer Placeholder 4"/>
          <p:cNvSpPr>
            <a:spLocks noGrp="1"/>
          </p:cNvSpPr>
          <p:nvPr>
            <p:ph type="ftr" sz="quarter" idx="11"/>
          </p:nvPr>
        </p:nvSpPr>
        <p:spPr>
          <a:xfrm>
            <a:off x="4165600" y="6416676"/>
            <a:ext cx="3860800" cy="365125"/>
          </a:xfrm>
        </p:spPr>
        <p:txBody>
          <a:bodyPr/>
          <a:lstStyle>
            <a:lvl1pPr>
              <a:defRPr sz="1400">
                <a:solidFill>
                  <a:schemeClr val="bg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a:xfrm>
            <a:off x="8737600" y="6416676"/>
            <a:ext cx="2844800" cy="365125"/>
          </a:xfrm>
        </p:spPr>
        <p:txBody>
          <a:bodyPr/>
          <a:lstStyle>
            <a:lvl1pPr>
              <a:defRPr sz="1400">
                <a:solidFill>
                  <a:schemeClr val="tx1"/>
                </a:solidFill>
                <a:latin typeface="Arial" pitchFamily="34" charset="0"/>
                <a:cs typeface="Arial" pitchFamily="34" charset="0"/>
              </a:defRPr>
            </a:lvl1pPr>
          </a:lstStyle>
          <a:p>
            <a:fld id="{32EB1160-6930-4734-87F8-F197C7017713}" type="slidenum">
              <a:rPr lang="en-US" smtClean="0"/>
              <a:pPr/>
              <a:t>‹#›</a:t>
            </a:fld>
            <a:endParaRPr lang="en-US"/>
          </a:p>
        </p:txBody>
      </p:sp>
    </p:spTree>
    <p:extLst>
      <p:ext uri="{BB962C8B-B14F-4D97-AF65-F5344CB8AC3E}">
        <p14:creationId xmlns:p14="http://schemas.microsoft.com/office/powerpoint/2010/main" val="116586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5CF2A9-34F7-4324-A703-4D216EACBE5B}" type="datetimeFigureOut">
              <a:rPr lang="en-US" smtClean="0"/>
              <a:pPr/>
              <a:t>6/12/19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B1160-6930-4734-87F8-F197C7017713}" type="slidenum">
              <a:rPr lang="en-US" smtClean="0"/>
              <a:pPr/>
              <a:t>‹#›</a:t>
            </a:fld>
            <a:endParaRPr lang="en-US"/>
          </a:p>
        </p:txBody>
      </p:sp>
    </p:spTree>
    <p:extLst>
      <p:ext uri="{BB962C8B-B14F-4D97-AF65-F5344CB8AC3E}">
        <p14:creationId xmlns:p14="http://schemas.microsoft.com/office/powerpoint/2010/main" val="15688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3500"/>
            <a:ext cx="2743200" cy="496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3500"/>
            <a:ext cx="8026400" cy="49657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5CF2A9-34F7-4324-A703-4D216EACBE5B}" type="datetimeFigureOut">
              <a:rPr lang="en-US" smtClean="0"/>
              <a:pPr/>
              <a:t>6/12/19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B1160-6930-4734-87F8-F197C7017713}" type="slidenum">
              <a:rPr lang="en-US" smtClean="0"/>
              <a:pPr/>
              <a:t>‹#›</a:t>
            </a:fld>
            <a:endParaRPr lang="en-US"/>
          </a:p>
        </p:txBody>
      </p:sp>
    </p:spTree>
    <p:extLst>
      <p:ext uri="{BB962C8B-B14F-4D97-AF65-F5344CB8AC3E}">
        <p14:creationId xmlns:p14="http://schemas.microsoft.com/office/powerpoint/2010/main" val="262020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066800"/>
            <a:ext cx="109728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5CF2A9-34F7-4324-A703-4D216EACBE5B}" type="datetimeFigureOut">
              <a:rPr lang="en-US" smtClean="0"/>
              <a:pPr/>
              <a:t>6/12/19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B1160-6930-4734-87F8-F197C7017713}" type="slidenum">
              <a:rPr lang="en-US" smtClean="0"/>
              <a:pPr/>
              <a:t>‹#›</a:t>
            </a:fld>
            <a:endParaRPr lang="en-US"/>
          </a:p>
        </p:txBody>
      </p:sp>
    </p:spTree>
    <p:extLst>
      <p:ext uri="{BB962C8B-B14F-4D97-AF65-F5344CB8AC3E}">
        <p14:creationId xmlns:p14="http://schemas.microsoft.com/office/powerpoint/2010/main" val="253283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2676526"/>
            <a:ext cx="10972799" cy="1362075"/>
          </a:xfrm>
        </p:spPr>
        <p:txBody>
          <a:bodyPr anchor="t"/>
          <a:lstStyle>
            <a:lvl1pPr algn="l">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09601" y="1176339"/>
            <a:ext cx="10972799"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695CF2A9-34F7-4324-A703-4D216EACBE5B}" type="datetimeFigureOut">
              <a:rPr lang="en-US" smtClean="0"/>
              <a:pPr/>
              <a:t>6/12/19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2EB1160-6930-4734-87F8-F197C7017713}" type="slidenum">
              <a:rPr lang="en-US" smtClean="0"/>
              <a:pPr/>
              <a:t>‹#›</a:t>
            </a:fld>
            <a:endParaRPr lang="en-US"/>
          </a:p>
        </p:txBody>
      </p:sp>
    </p:spTree>
    <p:extLst>
      <p:ext uri="{BB962C8B-B14F-4D97-AF65-F5344CB8AC3E}">
        <p14:creationId xmlns:p14="http://schemas.microsoft.com/office/powerpoint/2010/main" val="376414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668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668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5CF2A9-34F7-4324-A703-4D216EACBE5B}" type="datetimeFigureOut">
              <a:rPr lang="en-US" smtClean="0"/>
              <a:pPr/>
              <a:t>6/12/19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B1160-6930-4734-87F8-F197C7017713}" type="slidenum">
              <a:rPr lang="en-US" smtClean="0"/>
              <a:pPr/>
              <a:t>‹#›</a:t>
            </a:fld>
            <a:endParaRPr lang="en-US"/>
          </a:p>
        </p:txBody>
      </p:sp>
    </p:spTree>
    <p:extLst>
      <p:ext uri="{BB962C8B-B14F-4D97-AF65-F5344CB8AC3E}">
        <p14:creationId xmlns:p14="http://schemas.microsoft.com/office/powerpoint/2010/main" val="109853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0668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1706562"/>
            <a:ext cx="5386917" cy="3322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0668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1706562"/>
            <a:ext cx="5389033" cy="3322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5CF2A9-34F7-4324-A703-4D216EACBE5B}" type="datetimeFigureOut">
              <a:rPr lang="en-US" smtClean="0"/>
              <a:pPr/>
              <a:t>6/12/19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B1160-6930-4734-87F8-F197C7017713}" type="slidenum">
              <a:rPr lang="en-US" smtClean="0"/>
              <a:pPr/>
              <a:t>‹#›</a:t>
            </a:fld>
            <a:endParaRPr lang="en-US"/>
          </a:p>
        </p:txBody>
      </p:sp>
    </p:spTree>
    <p:extLst>
      <p:ext uri="{BB962C8B-B14F-4D97-AF65-F5344CB8AC3E}">
        <p14:creationId xmlns:p14="http://schemas.microsoft.com/office/powerpoint/2010/main" val="402246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5CF2A9-34F7-4324-A703-4D216EACBE5B}" type="datetimeFigureOut">
              <a:rPr lang="en-US" smtClean="0"/>
              <a:pPr/>
              <a:t>6/12/19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B1160-6930-4734-87F8-F197C7017713}" type="slidenum">
              <a:rPr lang="en-US" smtClean="0"/>
              <a:pPr/>
              <a:t>‹#›</a:t>
            </a:fld>
            <a:endParaRPr lang="en-US"/>
          </a:p>
        </p:txBody>
      </p:sp>
    </p:spTree>
    <p:extLst>
      <p:ext uri="{BB962C8B-B14F-4D97-AF65-F5344CB8AC3E}">
        <p14:creationId xmlns:p14="http://schemas.microsoft.com/office/powerpoint/2010/main" val="180990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CF2A9-34F7-4324-A703-4D216EACBE5B}" type="datetimeFigureOut">
              <a:rPr lang="en-US" smtClean="0"/>
              <a:pPr/>
              <a:t>6/12/19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B1160-6930-4734-87F8-F197C7017713}" type="slidenum">
              <a:rPr lang="en-US" smtClean="0"/>
              <a:pPr/>
              <a:t>‹#›</a:t>
            </a:fld>
            <a:endParaRPr lang="en-US"/>
          </a:p>
        </p:txBody>
      </p:sp>
    </p:spTree>
    <p:extLst>
      <p:ext uri="{BB962C8B-B14F-4D97-AF65-F5344CB8AC3E}">
        <p14:creationId xmlns:p14="http://schemas.microsoft.com/office/powerpoint/2010/main" val="378015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31749"/>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38100"/>
            <a:ext cx="6815667" cy="4991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193800"/>
            <a:ext cx="4011084" cy="3835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5CF2A9-34F7-4324-A703-4D216EACBE5B}" type="datetimeFigureOut">
              <a:rPr lang="en-US" smtClean="0"/>
              <a:pPr/>
              <a:t>6/12/19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B1160-6930-4734-87F8-F197C7017713}" type="slidenum">
              <a:rPr lang="en-US" smtClean="0"/>
              <a:pPr/>
              <a:t>‹#›</a:t>
            </a:fld>
            <a:endParaRPr lang="en-US"/>
          </a:p>
        </p:txBody>
      </p:sp>
    </p:spTree>
    <p:extLst>
      <p:ext uri="{BB962C8B-B14F-4D97-AF65-F5344CB8AC3E}">
        <p14:creationId xmlns:p14="http://schemas.microsoft.com/office/powerpoint/2010/main" val="304112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3657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762000"/>
            <a:ext cx="7315200" cy="2822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4224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5CF2A9-34F7-4324-A703-4D216EACBE5B}" type="datetimeFigureOut">
              <a:rPr lang="en-US" smtClean="0"/>
              <a:pPr/>
              <a:t>6/12/19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B1160-6930-4734-87F8-F197C7017713}" type="slidenum">
              <a:rPr lang="en-US" smtClean="0"/>
              <a:pPr/>
              <a:t>‹#›</a:t>
            </a:fld>
            <a:endParaRPr lang="en-US"/>
          </a:p>
        </p:txBody>
      </p:sp>
    </p:spTree>
    <p:extLst>
      <p:ext uri="{BB962C8B-B14F-4D97-AF65-F5344CB8AC3E}">
        <p14:creationId xmlns:p14="http://schemas.microsoft.com/office/powerpoint/2010/main" val="124647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838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066800"/>
            <a:ext cx="10972800" cy="3962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5197476"/>
            <a:ext cx="2844800" cy="365125"/>
          </a:xfrm>
          <a:prstGeom prst="rect">
            <a:avLst/>
          </a:prstGeom>
        </p:spPr>
        <p:txBody>
          <a:bodyPr vert="horz" lIns="91440" tIns="45720" rIns="91440" bIns="45720" rtlCol="0" anchor="ctr"/>
          <a:lstStyle>
            <a:lvl1pPr algn="l">
              <a:defRPr sz="1400">
                <a:solidFill>
                  <a:schemeClr val="tx1"/>
                </a:solidFill>
                <a:latin typeface="Arial" pitchFamily="34" charset="0"/>
                <a:cs typeface="Arial" pitchFamily="34" charset="0"/>
              </a:defRPr>
            </a:lvl1pPr>
          </a:lstStyle>
          <a:p>
            <a:fld id="{695CF2A9-34F7-4324-A703-4D216EACBE5B}" type="datetimeFigureOut">
              <a:rPr lang="en-US" smtClean="0"/>
              <a:pPr/>
              <a:t>6/12/19</a:t>
            </a:fld>
            <a:endParaRPr lang="en-US"/>
          </a:p>
        </p:txBody>
      </p:sp>
      <p:sp>
        <p:nvSpPr>
          <p:cNvPr id="5" name="Footer Placeholder 4"/>
          <p:cNvSpPr>
            <a:spLocks noGrp="1"/>
          </p:cNvSpPr>
          <p:nvPr>
            <p:ph type="ftr" sz="quarter" idx="3"/>
          </p:nvPr>
        </p:nvSpPr>
        <p:spPr>
          <a:xfrm>
            <a:off x="4165600" y="5197476"/>
            <a:ext cx="3860800" cy="365125"/>
          </a:xfrm>
          <a:prstGeom prst="rect">
            <a:avLst/>
          </a:prstGeom>
        </p:spPr>
        <p:txBody>
          <a:bodyPr vert="horz" lIns="91440" tIns="45720" rIns="91440" bIns="45720"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8737600" y="5197476"/>
            <a:ext cx="2844800" cy="365125"/>
          </a:xfrm>
          <a:prstGeom prst="rect">
            <a:avLst/>
          </a:prstGeom>
        </p:spPr>
        <p:txBody>
          <a:bodyPr vert="horz" lIns="91440" tIns="45720" rIns="91440" bIns="45720" rtlCol="0" anchor="ctr"/>
          <a:lstStyle>
            <a:lvl1pPr algn="r">
              <a:defRPr sz="1400">
                <a:solidFill>
                  <a:schemeClr val="tx1"/>
                </a:solidFill>
                <a:latin typeface="Arial" pitchFamily="34" charset="0"/>
                <a:cs typeface="Arial" pitchFamily="34" charset="0"/>
              </a:defRPr>
            </a:lvl1pPr>
          </a:lstStyle>
          <a:p>
            <a:fld id="{32EB1160-6930-4734-87F8-F197C7017713}" type="slidenum">
              <a:rPr lang="en-US" smtClean="0"/>
              <a:pPr/>
              <a:t>‹#›</a:t>
            </a:fld>
            <a:endParaRPr lang="en-US"/>
          </a:p>
        </p:txBody>
      </p:sp>
    </p:spTree>
    <p:extLst>
      <p:ext uri="{BB962C8B-B14F-4D97-AF65-F5344CB8AC3E}">
        <p14:creationId xmlns:p14="http://schemas.microsoft.com/office/powerpoint/2010/main" val="443298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 Id="rId9"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77061" cy="6905847"/>
          </a:xfrm>
          <a:prstGeom prst="rect">
            <a:avLst/>
          </a:prstGeom>
        </p:spPr>
      </p:pic>
      <p:sp>
        <p:nvSpPr>
          <p:cNvPr id="7" name="Title 6"/>
          <p:cNvSpPr>
            <a:spLocks noGrp="1"/>
          </p:cNvSpPr>
          <p:nvPr>
            <p:ph type="ctrTitle"/>
          </p:nvPr>
        </p:nvSpPr>
        <p:spPr>
          <a:xfrm>
            <a:off x="1736208" y="228600"/>
            <a:ext cx="8719584" cy="1752600"/>
          </a:xfrm>
        </p:spPr>
        <p:txBody>
          <a:bodyPr>
            <a:normAutofit/>
          </a:bodyPr>
          <a:lstStyle/>
          <a:p>
            <a:r>
              <a:rPr lang="en-US" dirty="0"/>
              <a:t>Energy Savings</a:t>
            </a:r>
            <a:br>
              <a:rPr lang="en-US" dirty="0"/>
            </a:br>
            <a:r>
              <a:rPr lang="en-US" dirty="0"/>
              <a:t> Performance Contract</a:t>
            </a:r>
          </a:p>
        </p:txBody>
      </p:sp>
      <p:sp>
        <p:nvSpPr>
          <p:cNvPr id="8" name="TextBox 7"/>
          <p:cNvSpPr txBox="1"/>
          <p:nvPr/>
        </p:nvSpPr>
        <p:spPr>
          <a:xfrm>
            <a:off x="10455792" y="6324600"/>
            <a:ext cx="1750204" cy="369332"/>
          </a:xfrm>
          <a:prstGeom prst="rect">
            <a:avLst/>
          </a:prstGeom>
          <a:noFill/>
        </p:spPr>
        <p:txBody>
          <a:bodyPr wrap="square" rtlCol="0">
            <a:spAutoFit/>
          </a:bodyPr>
          <a:lstStyle/>
          <a:p>
            <a:r>
              <a:rPr lang="en-US" b="1" dirty="0"/>
              <a:t>June 2019</a:t>
            </a:r>
          </a:p>
        </p:txBody>
      </p:sp>
    </p:spTree>
    <p:extLst>
      <p:ext uri="{BB962C8B-B14F-4D97-AF65-F5344CB8AC3E}">
        <p14:creationId xmlns:p14="http://schemas.microsoft.com/office/powerpoint/2010/main" val="303904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2" name="Title 1"/>
          <p:cNvSpPr>
            <a:spLocks noGrp="1"/>
          </p:cNvSpPr>
          <p:nvPr>
            <p:ph type="title"/>
          </p:nvPr>
        </p:nvSpPr>
        <p:spPr>
          <a:xfrm>
            <a:off x="1981200" y="304800"/>
            <a:ext cx="8229600" cy="838200"/>
          </a:xfrm>
        </p:spPr>
        <p:txBody>
          <a:bodyPr>
            <a:normAutofit/>
          </a:bodyPr>
          <a:lstStyle/>
          <a:p>
            <a:pPr algn="ctr"/>
            <a:r>
              <a:rPr lang="en-US" b="0" dirty="0">
                <a:solidFill>
                  <a:srgbClr val="00B050"/>
                </a:solidFill>
                <a:latin typeface="+mj-lt"/>
              </a:rPr>
              <a:t>Investment Grade Audit Results </a:t>
            </a:r>
          </a:p>
        </p:txBody>
      </p:sp>
      <p:sp>
        <p:nvSpPr>
          <p:cNvPr id="4" name="Oval 3"/>
          <p:cNvSpPr/>
          <p:nvPr/>
        </p:nvSpPr>
        <p:spPr>
          <a:xfrm>
            <a:off x="6700953" y="1377790"/>
            <a:ext cx="2365111" cy="148979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dugi" panose="020B0502040204020203" pitchFamily="34" charset="0"/>
              </a:rPr>
              <a:t>Aging, inefficient lighting systems</a:t>
            </a:r>
          </a:p>
        </p:txBody>
      </p:sp>
      <p:cxnSp>
        <p:nvCxnSpPr>
          <p:cNvPr id="6" name="Straight Connector 5"/>
          <p:cNvCxnSpPr/>
          <p:nvPr/>
        </p:nvCxnSpPr>
        <p:spPr>
          <a:xfrm>
            <a:off x="2982089" y="2944028"/>
            <a:ext cx="1523236" cy="795255"/>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208237" y="1570004"/>
            <a:ext cx="2567181" cy="16002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dugi" panose="020B0502040204020203" pitchFamily="34" charset="0"/>
              </a:rPr>
              <a:t>Hot spots in HQ Data Center</a:t>
            </a:r>
          </a:p>
        </p:txBody>
      </p:sp>
      <p:cxnSp>
        <p:nvCxnSpPr>
          <p:cNvPr id="8" name="Straight Connector 7"/>
          <p:cNvCxnSpPr/>
          <p:nvPr/>
        </p:nvCxnSpPr>
        <p:spPr>
          <a:xfrm flipH="1" flipV="1">
            <a:off x="3049681" y="4647694"/>
            <a:ext cx="1298187" cy="224258"/>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01400" y="3734087"/>
            <a:ext cx="2475946" cy="182721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dugi" panose="020B0502040204020203" pitchFamily="34" charset="0"/>
              </a:rPr>
              <a:t>Heating and cooling difficult to optimize = poor occupant comfort</a:t>
            </a:r>
          </a:p>
        </p:txBody>
      </p:sp>
      <p:cxnSp>
        <p:nvCxnSpPr>
          <p:cNvPr id="10" name="Straight Connector 9"/>
          <p:cNvCxnSpPr/>
          <p:nvPr/>
        </p:nvCxnSpPr>
        <p:spPr>
          <a:xfrm flipH="1">
            <a:off x="7442122" y="2867586"/>
            <a:ext cx="441387" cy="1330611"/>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771108" y="2922698"/>
            <a:ext cx="2143125" cy="16002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dugi" panose="020B0502040204020203" pitchFamily="34" charset="0"/>
              </a:rPr>
              <a:t>HVAC systems near end of useful life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9323" y="2922698"/>
            <a:ext cx="3364832" cy="2724341"/>
          </a:xfrm>
          <a:prstGeom prst="rect">
            <a:avLst/>
          </a:prstGeom>
        </p:spPr>
      </p:pic>
      <p:pic>
        <p:nvPicPr>
          <p:cNvPr id="3" name="Picture 2"/>
          <p:cNvPicPr>
            <a:picLocks noChangeAspect="1"/>
          </p:cNvPicPr>
          <p:nvPr/>
        </p:nvPicPr>
        <p:blipFill>
          <a:blip r:embed="rId5"/>
          <a:stretch>
            <a:fillRect/>
          </a:stretch>
        </p:blipFill>
        <p:spPr>
          <a:xfrm rot="2939496">
            <a:off x="7917433" y="3601098"/>
            <a:ext cx="530398" cy="1494901"/>
          </a:xfrm>
          <a:prstGeom prst="rect">
            <a:avLst/>
          </a:prstGeom>
        </p:spPr>
      </p:pic>
      <p:sp>
        <p:nvSpPr>
          <p:cNvPr id="13" name="Oval 12"/>
          <p:cNvSpPr/>
          <p:nvPr/>
        </p:nvSpPr>
        <p:spPr>
          <a:xfrm>
            <a:off x="4055819" y="1351980"/>
            <a:ext cx="2365111" cy="148979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dugi" panose="020B0502040204020203" pitchFamily="34" charset="0"/>
              </a:rPr>
              <a:t>Older, high-flow domestic water fixtures</a:t>
            </a:r>
          </a:p>
        </p:txBody>
      </p:sp>
      <p:cxnSp>
        <p:nvCxnSpPr>
          <p:cNvPr id="15" name="Straight Connector 14"/>
          <p:cNvCxnSpPr/>
          <p:nvPr/>
        </p:nvCxnSpPr>
        <p:spPr>
          <a:xfrm flipH="1" flipV="1">
            <a:off x="6007703" y="2649166"/>
            <a:ext cx="546820" cy="1465634"/>
          </a:xfrm>
          <a:prstGeom prst="line">
            <a:avLst/>
          </a:prstGeom>
          <a:ln w="825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190829" y="1574102"/>
            <a:ext cx="2567181" cy="1600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dugi" panose="020B0502040204020203" pitchFamily="34" charset="0"/>
              </a:rPr>
              <a:t>Hot spots in HQ Data Center</a:t>
            </a:r>
          </a:p>
        </p:txBody>
      </p:sp>
      <p:sp>
        <p:nvSpPr>
          <p:cNvPr id="18" name="Oval 17"/>
          <p:cNvSpPr/>
          <p:nvPr/>
        </p:nvSpPr>
        <p:spPr>
          <a:xfrm>
            <a:off x="598875" y="3753499"/>
            <a:ext cx="2475946" cy="18272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dugi" panose="020B0502040204020203" pitchFamily="34" charset="0"/>
              </a:rPr>
              <a:t>Heating and cooling difficult to optimize = poor occupant comfort</a:t>
            </a:r>
          </a:p>
        </p:txBody>
      </p:sp>
      <p:sp>
        <p:nvSpPr>
          <p:cNvPr id="19" name="Oval 18"/>
          <p:cNvSpPr/>
          <p:nvPr/>
        </p:nvSpPr>
        <p:spPr>
          <a:xfrm>
            <a:off x="8761824" y="2922698"/>
            <a:ext cx="2143125" cy="1600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dugi" panose="020B0502040204020203" pitchFamily="34" charset="0"/>
              </a:rPr>
              <a:t>HVAC systems near end of useful life</a:t>
            </a:r>
          </a:p>
        </p:txBody>
      </p:sp>
      <p:sp>
        <p:nvSpPr>
          <p:cNvPr id="20" name="Oval 19"/>
          <p:cNvSpPr/>
          <p:nvPr/>
        </p:nvSpPr>
        <p:spPr>
          <a:xfrm>
            <a:off x="4055819" y="1349340"/>
            <a:ext cx="2365111" cy="148979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dugi" panose="020B0502040204020203" pitchFamily="34" charset="0"/>
              </a:rPr>
              <a:t>Older, high-flow domestic water fixtures</a:t>
            </a:r>
          </a:p>
        </p:txBody>
      </p:sp>
    </p:spTree>
    <p:extLst>
      <p:ext uri="{BB962C8B-B14F-4D97-AF65-F5344CB8AC3E}">
        <p14:creationId xmlns:p14="http://schemas.microsoft.com/office/powerpoint/2010/main" val="438635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7" name="Title 6"/>
          <p:cNvSpPr>
            <a:spLocks noGrp="1"/>
          </p:cNvSpPr>
          <p:nvPr>
            <p:ph type="title"/>
          </p:nvPr>
        </p:nvSpPr>
        <p:spPr>
          <a:xfrm>
            <a:off x="609600" y="228600"/>
            <a:ext cx="10972800" cy="838200"/>
          </a:xfrm>
        </p:spPr>
        <p:txBody>
          <a:bodyPr>
            <a:normAutofit fontScale="90000"/>
          </a:bodyPr>
          <a:lstStyle/>
          <a:p>
            <a:pPr algn="ctr"/>
            <a:r>
              <a:rPr lang="en-US" b="0" dirty="0">
                <a:solidFill>
                  <a:srgbClr val="00B050"/>
                </a:solidFill>
                <a:latin typeface="+mj-lt"/>
              </a:rPr>
              <a:t>Energy &amp; Water Conservation Measures Considered, not Implemented</a:t>
            </a:r>
          </a:p>
        </p:txBody>
      </p:sp>
      <p:sp>
        <p:nvSpPr>
          <p:cNvPr id="2" name="Content Placeholder 1">
            <a:extLst>
              <a:ext uri="{FF2B5EF4-FFF2-40B4-BE49-F238E27FC236}">
                <a16:creationId xmlns:a16="http://schemas.microsoft.com/office/drawing/2014/main" id="{9D74598A-FCB8-4131-BD1A-46BEC42A0AE5}"/>
              </a:ext>
            </a:extLst>
          </p:cNvPr>
          <p:cNvSpPr>
            <a:spLocks noGrp="1"/>
          </p:cNvSpPr>
          <p:nvPr>
            <p:ph idx="1"/>
          </p:nvPr>
        </p:nvSpPr>
        <p:spPr>
          <a:xfrm>
            <a:off x="624348" y="1594055"/>
            <a:ext cx="10972800" cy="3962400"/>
          </a:xfrm>
        </p:spPr>
        <p:txBody>
          <a:bodyPr>
            <a:normAutofit lnSpcReduction="10000"/>
          </a:bodyPr>
          <a:lstStyle/>
          <a:p>
            <a:pPr>
              <a:buClr>
                <a:srgbClr val="00B050"/>
              </a:buClr>
            </a:pPr>
            <a:r>
              <a:rPr lang="en-US" sz="2400" dirty="0">
                <a:latin typeface="+mn-lt"/>
              </a:rPr>
              <a:t>Data Center Upgrades</a:t>
            </a:r>
          </a:p>
          <a:p>
            <a:pPr>
              <a:buClr>
                <a:srgbClr val="00B050"/>
              </a:buClr>
            </a:pPr>
            <a:endParaRPr lang="en-US" sz="2400" dirty="0">
              <a:latin typeface="+mn-lt"/>
            </a:endParaRPr>
          </a:p>
          <a:p>
            <a:pPr>
              <a:buClr>
                <a:srgbClr val="00B050"/>
              </a:buClr>
            </a:pPr>
            <a:r>
              <a:rPr lang="en-US" sz="2400" dirty="0">
                <a:latin typeface="+mn-lt"/>
              </a:rPr>
              <a:t>Traction Power Energy Recovery System</a:t>
            </a:r>
          </a:p>
          <a:p>
            <a:pPr>
              <a:buClr>
                <a:srgbClr val="00B050"/>
              </a:buClr>
            </a:pPr>
            <a:endParaRPr lang="en-US" sz="2400" dirty="0">
              <a:latin typeface="+mn-lt"/>
            </a:endParaRPr>
          </a:p>
          <a:p>
            <a:pPr>
              <a:buClr>
                <a:srgbClr val="00B050"/>
              </a:buClr>
            </a:pPr>
            <a:r>
              <a:rPr lang="en-US" sz="2400" dirty="0">
                <a:latin typeface="+mn-lt"/>
              </a:rPr>
              <a:t>Renewable Energy - Solar Photovoltaic (PV) Arrays</a:t>
            </a:r>
          </a:p>
          <a:p>
            <a:pPr>
              <a:buClr>
                <a:srgbClr val="00B050"/>
              </a:buClr>
            </a:pPr>
            <a:endParaRPr lang="en-US" sz="2400" dirty="0">
              <a:latin typeface="+mn-lt"/>
            </a:endParaRPr>
          </a:p>
          <a:p>
            <a:pPr>
              <a:buClr>
                <a:srgbClr val="00B050"/>
              </a:buClr>
            </a:pPr>
            <a:r>
              <a:rPr lang="en-US" sz="2400" dirty="0">
                <a:latin typeface="+mn-lt"/>
              </a:rPr>
              <a:t>On-Demand NEW Cleaning Chemical Generation</a:t>
            </a:r>
          </a:p>
          <a:p>
            <a:pPr>
              <a:buClr>
                <a:srgbClr val="00B050"/>
              </a:buClr>
            </a:pPr>
            <a:endParaRPr lang="en-US" sz="2400" dirty="0">
              <a:latin typeface="+mn-lt"/>
            </a:endParaRPr>
          </a:p>
          <a:p>
            <a:pPr>
              <a:buClr>
                <a:srgbClr val="00B050"/>
              </a:buClr>
            </a:pPr>
            <a:r>
              <a:rPr lang="en-US" sz="2400" dirty="0">
                <a:latin typeface="+mn-lt"/>
              </a:rPr>
              <a:t>Non-Chemical and High Efficiency Cooling Tower Treatment</a:t>
            </a:r>
          </a:p>
          <a:p>
            <a:endParaRPr lang="en-US" dirty="0"/>
          </a:p>
          <a:p>
            <a:endParaRPr lang="en-US" dirty="0"/>
          </a:p>
        </p:txBody>
      </p:sp>
      <p:pic>
        <p:nvPicPr>
          <p:cNvPr id="3" name="Picture 2">
            <a:extLst>
              <a:ext uri="{FF2B5EF4-FFF2-40B4-BE49-F238E27FC236}">
                <a16:creationId xmlns:a16="http://schemas.microsoft.com/office/drawing/2014/main" id="{E4D1C18F-959C-40CB-A854-08CE79B8C07B}"/>
              </a:ext>
            </a:extLst>
          </p:cNvPr>
          <p:cNvPicPr>
            <a:picLocks noChangeAspect="1"/>
          </p:cNvPicPr>
          <p:nvPr/>
        </p:nvPicPr>
        <p:blipFill>
          <a:blip r:embed="rId4"/>
          <a:stretch>
            <a:fillRect/>
          </a:stretch>
        </p:blipFill>
        <p:spPr>
          <a:xfrm>
            <a:off x="13090718" y="4256119"/>
            <a:ext cx="1216800" cy="1769000"/>
          </a:xfrm>
          <a:prstGeom prst="rect">
            <a:avLst/>
          </a:prstGeom>
        </p:spPr>
      </p:pic>
      <p:pic>
        <p:nvPicPr>
          <p:cNvPr id="4" name="Picture 3">
            <a:extLst>
              <a:ext uri="{FF2B5EF4-FFF2-40B4-BE49-F238E27FC236}">
                <a16:creationId xmlns:a16="http://schemas.microsoft.com/office/drawing/2014/main" id="{29233172-E110-439F-816A-0D1DBB9BFCEB}"/>
              </a:ext>
            </a:extLst>
          </p:cNvPr>
          <p:cNvPicPr>
            <a:picLocks noChangeAspect="1"/>
          </p:cNvPicPr>
          <p:nvPr/>
        </p:nvPicPr>
        <p:blipFill>
          <a:blip r:embed="rId5"/>
          <a:stretch>
            <a:fillRect/>
          </a:stretch>
        </p:blipFill>
        <p:spPr>
          <a:xfrm>
            <a:off x="-1475185" y="2758269"/>
            <a:ext cx="1352748" cy="2496096"/>
          </a:xfrm>
          <a:prstGeom prst="rect">
            <a:avLst/>
          </a:prstGeom>
        </p:spPr>
      </p:pic>
      <p:pic>
        <p:nvPicPr>
          <p:cNvPr id="6" name="Picture 5">
            <a:extLst>
              <a:ext uri="{FF2B5EF4-FFF2-40B4-BE49-F238E27FC236}">
                <a16:creationId xmlns:a16="http://schemas.microsoft.com/office/drawing/2014/main" id="{83FAFC2D-A869-4920-924A-8AF9355A3DAF}"/>
              </a:ext>
            </a:extLst>
          </p:cNvPr>
          <p:cNvPicPr>
            <a:picLocks noChangeAspect="1"/>
          </p:cNvPicPr>
          <p:nvPr/>
        </p:nvPicPr>
        <p:blipFill>
          <a:blip r:embed="rId6"/>
          <a:stretch>
            <a:fillRect/>
          </a:stretch>
        </p:blipFill>
        <p:spPr>
          <a:xfrm>
            <a:off x="-2628005" y="819427"/>
            <a:ext cx="2305639" cy="1549255"/>
          </a:xfrm>
          <a:prstGeom prst="rect">
            <a:avLst/>
          </a:prstGeom>
        </p:spPr>
      </p:pic>
      <p:pic>
        <p:nvPicPr>
          <p:cNvPr id="8" name="Picture 7">
            <a:extLst>
              <a:ext uri="{FF2B5EF4-FFF2-40B4-BE49-F238E27FC236}">
                <a16:creationId xmlns:a16="http://schemas.microsoft.com/office/drawing/2014/main" id="{22856898-50C0-43D6-849E-E7D0BE1B4BE9}"/>
              </a:ext>
            </a:extLst>
          </p:cNvPr>
          <p:cNvPicPr>
            <a:picLocks noChangeAspect="1"/>
          </p:cNvPicPr>
          <p:nvPr/>
        </p:nvPicPr>
        <p:blipFill>
          <a:blip r:embed="rId7"/>
          <a:stretch>
            <a:fillRect/>
          </a:stretch>
        </p:blipFill>
        <p:spPr>
          <a:xfrm>
            <a:off x="12415328" y="555317"/>
            <a:ext cx="1544400" cy="3451000"/>
          </a:xfrm>
          <a:prstGeom prst="rect">
            <a:avLst/>
          </a:prstGeom>
        </p:spPr>
      </p:pic>
    </p:spTree>
    <p:extLst>
      <p:ext uri="{BB962C8B-B14F-4D97-AF65-F5344CB8AC3E}">
        <p14:creationId xmlns:p14="http://schemas.microsoft.com/office/powerpoint/2010/main" val="325022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4" name="Title 3"/>
          <p:cNvSpPr>
            <a:spLocks noGrp="1"/>
          </p:cNvSpPr>
          <p:nvPr>
            <p:ph type="title"/>
          </p:nvPr>
        </p:nvSpPr>
        <p:spPr>
          <a:xfrm>
            <a:off x="228600" y="79434"/>
            <a:ext cx="13106400" cy="1246615"/>
          </a:xfrm>
        </p:spPr>
        <p:txBody>
          <a:bodyPr>
            <a:noAutofit/>
          </a:bodyPr>
          <a:lstStyle/>
          <a:p>
            <a:r>
              <a:rPr lang="en-US" b="0" dirty="0">
                <a:solidFill>
                  <a:srgbClr val="00B050"/>
                </a:solidFill>
                <a:latin typeface="+mj-lt"/>
              </a:rPr>
              <a:t>Energy and Water Conservation Measures Adopted</a:t>
            </a:r>
            <a:endParaRPr lang="en-US" b="0" dirty="0">
              <a:latin typeface="+mj-lt"/>
            </a:endParaRPr>
          </a:p>
        </p:txBody>
      </p:sp>
      <p:pic>
        <p:nvPicPr>
          <p:cNvPr id="12" name="Picture 11"/>
          <p:cNvPicPr>
            <a:picLocks noChangeAspect="1"/>
          </p:cNvPicPr>
          <p:nvPr/>
        </p:nvPicPr>
        <p:blipFill rotWithShape="1">
          <a:blip r:embed="rId4"/>
          <a:srcRect r="4359" b="11302"/>
          <a:stretch/>
        </p:blipFill>
        <p:spPr>
          <a:xfrm>
            <a:off x="96263" y="1909011"/>
            <a:ext cx="2177992" cy="1255208"/>
          </a:xfrm>
          <a:prstGeom prst="rect">
            <a:avLst/>
          </a:prstGeom>
          <a:solidFill>
            <a:schemeClr val="bg1"/>
          </a:solidFill>
          <a:ln>
            <a:solidFill>
              <a:schemeClr val="bg1"/>
            </a:solidFill>
          </a:ln>
        </p:spPr>
      </p:pic>
      <p:pic>
        <p:nvPicPr>
          <p:cNvPr id="13" name="Picture 12"/>
          <p:cNvPicPr>
            <a:picLocks noChangeAspect="1"/>
          </p:cNvPicPr>
          <p:nvPr/>
        </p:nvPicPr>
        <p:blipFill>
          <a:blip r:embed="rId5"/>
          <a:stretch>
            <a:fillRect/>
          </a:stretch>
        </p:blipFill>
        <p:spPr>
          <a:xfrm>
            <a:off x="190107" y="4392709"/>
            <a:ext cx="1769303" cy="1339589"/>
          </a:xfrm>
          <a:prstGeom prst="rect">
            <a:avLst/>
          </a:prstGeom>
        </p:spPr>
      </p:pic>
      <p:grpSp>
        <p:nvGrpSpPr>
          <p:cNvPr id="14" name="Group 13"/>
          <p:cNvGrpSpPr/>
          <p:nvPr/>
        </p:nvGrpSpPr>
        <p:grpSpPr>
          <a:xfrm>
            <a:off x="10399657" y="1517930"/>
            <a:ext cx="1792343" cy="1679783"/>
            <a:chOff x="6282314" y="678671"/>
            <a:chExt cx="3499101" cy="3143654"/>
          </a:xfrm>
        </p:grpSpPr>
        <p:pic>
          <p:nvPicPr>
            <p:cNvPr id="15" name="Picture 14"/>
            <p:cNvPicPr>
              <a:picLocks noChangeAspect="1"/>
            </p:cNvPicPr>
            <p:nvPr/>
          </p:nvPicPr>
          <p:blipFill>
            <a:blip r:embed="rId6"/>
            <a:stretch>
              <a:fillRect/>
            </a:stretch>
          </p:blipFill>
          <p:spPr>
            <a:xfrm>
              <a:off x="7019165" y="2164977"/>
              <a:ext cx="2762250" cy="1657348"/>
            </a:xfrm>
            <a:prstGeom prst="rect">
              <a:avLst/>
            </a:prstGeom>
          </p:spPr>
        </p:pic>
        <p:pic>
          <p:nvPicPr>
            <p:cNvPr id="16" name="Picture 15"/>
            <p:cNvPicPr>
              <a:picLocks noChangeAspect="1"/>
            </p:cNvPicPr>
            <p:nvPr/>
          </p:nvPicPr>
          <p:blipFill>
            <a:blip r:embed="rId7"/>
            <a:stretch>
              <a:fillRect/>
            </a:stretch>
          </p:blipFill>
          <p:spPr>
            <a:xfrm>
              <a:off x="6282314" y="678671"/>
              <a:ext cx="2733674" cy="1666875"/>
            </a:xfrm>
            <a:prstGeom prst="rect">
              <a:avLst/>
            </a:prstGeom>
          </p:spPr>
        </p:pic>
      </p:grpSp>
      <p:pic>
        <p:nvPicPr>
          <p:cNvPr id="17" name="Picture 16"/>
          <p:cNvPicPr>
            <a:picLocks noChangeAspect="1"/>
          </p:cNvPicPr>
          <p:nvPr/>
        </p:nvPicPr>
        <p:blipFill>
          <a:blip r:embed="rId8"/>
          <a:stretch>
            <a:fillRect/>
          </a:stretch>
        </p:blipFill>
        <p:spPr>
          <a:xfrm>
            <a:off x="9646532" y="4617892"/>
            <a:ext cx="1632931" cy="1199479"/>
          </a:xfrm>
          <a:prstGeom prst="rect">
            <a:avLst/>
          </a:prstGeom>
        </p:spPr>
      </p:pic>
      <p:sp>
        <p:nvSpPr>
          <p:cNvPr id="18" name="TextBox 17"/>
          <p:cNvSpPr txBox="1"/>
          <p:nvPr/>
        </p:nvSpPr>
        <p:spPr>
          <a:xfrm>
            <a:off x="2059722" y="2601600"/>
            <a:ext cx="2514600" cy="1384995"/>
          </a:xfrm>
          <a:prstGeom prst="rect">
            <a:avLst/>
          </a:prstGeom>
          <a:noFill/>
        </p:spPr>
        <p:txBody>
          <a:bodyPr wrap="square" rtlCol="0">
            <a:spAutoFit/>
          </a:bodyPr>
          <a:lstStyle/>
          <a:p>
            <a:r>
              <a:rPr lang="en-US" sz="1400" b="1" dirty="0"/>
              <a:t>LED lighting upgrades </a:t>
            </a:r>
            <a:endParaRPr lang="en-US" sz="1400" dirty="0"/>
          </a:p>
          <a:p>
            <a:r>
              <a:rPr lang="en-US" sz="1400" dirty="0"/>
              <a:t>38 Rail Stations</a:t>
            </a:r>
          </a:p>
          <a:p>
            <a:r>
              <a:rPr lang="en-US" sz="1400" dirty="0"/>
              <a:t>17 Support Facilities</a:t>
            </a:r>
          </a:p>
          <a:p>
            <a:r>
              <a:rPr lang="en-US" sz="1400" dirty="0"/>
              <a:t>15 Gap Breaker Stations</a:t>
            </a:r>
          </a:p>
          <a:p>
            <a:r>
              <a:rPr lang="en-US" sz="1400" dirty="0"/>
              <a:t>24 Traction Power Substations</a:t>
            </a:r>
          </a:p>
          <a:p>
            <a:endParaRPr lang="en-US" sz="1400" dirty="0"/>
          </a:p>
        </p:txBody>
      </p:sp>
      <p:pic>
        <p:nvPicPr>
          <p:cNvPr id="3" name="Picture 2"/>
          <p:cNvPicPr>
            <a:picLocks noChangeAspect="1"/>
          </p:cNvPicPr>
          <p:nvPr/>
        </p:nvPicPr>
        <p:blipFill>
          <a:blip r:embed="rId9"/>
          <a:stretch>
            <a:fillRect/>
          </a:stretch>
        </p:blipFill>
        <p:spPr>
          <a:xfrm>
            <a:off x="5876146" y="2488005"/>
            <a:ext cx="1612022" cy="1595873"/>
          </a:xfrm>
          <a:prstGeom prst="rect">
            <a:avLst/>
          </a:prstGeom>
        </p:spPr>
      </p:pic>
      <p:sp>
        <p:nvSpPr>
          <p:cNvPr id="6" name="TextBox 5"/>
          <p:cNvSpPr txBox="1"/>
          <p:nvPr/>
        </p:nvSpPr>
        <p:spPr>
          <a:xfrm>
            <a:off x="4700957" y="2158626"/>
            <a:ext cx="1981200" cy="738664"/>
          </a:xfrm>
          <a:prstGeom prst="rect">
            <a:avLst/>
          </a:prstGeom>
          <a:noFill/>
        </p:spPr>
        <p:txBody>
          <a:bodyPr wrap="square" rtlCol="0">
            <a:spAutoFit/>
          </a:bodyPr>
          <a:lstStyle/>
          <a:p>
            <a:r>
              <a:rPr lang="en-US" sz="1400" b="1" dirty="0"/>
              <a:t>Electric sub-meters</a:t>
            </a:r>
          </a:p>
          <a:p>
            <a:r>
              <a:rPr lang="en-US" sz="1400" dirty="0"/>
              <a:t>21 Rail Stations</a:t>
            </a:r>
          </a:p>
          <a:p>
            <a:endParaRPr lang="en-US" sz="1400" dirty="0"/>
          </a:p>
        </p:txBody>
      </p:sp>
      <p:sp>
        <p:nvSpPr>
          <p:cNvPr id="2" name="Rectangle 1"/>
          <p:cNvSpPr/>
          <p:nvPr/>
        </p:nvSpPr>
        <p:spPr>
          <a:xfrm>
            <a:off x="190107" y="3606825"/>
            <a:ext cx="1879757" cy="954107"/>
          </a:xfrm>
          <a:prstGeom prst="rect">
            <a:avLst/>
          </a:prstGeom>
        </p:spPr>
        <p:txBody>
          <a:bodyPr wrap="square">
            <a:spAutoFit/>
          </a:bodyPr>
          <a:lstStyle/>
          <a:p>
            <a:endParaRPr lang="en-US" sz="1400" dirty="0"/>
          </a:p>
          <a:p>
            <a:endParaRPr lang="en-US" sz="1400" dirty="0"/>
          </a:p>
          <a:p>
            <a:endParaRPr lang="en-US" sz="1400" dirty="0"/>
          </a:p>
          <a:p>
            <a:endParaRPr lang="en-US" sz="1400" dirty="0"/>
          </a:p>
        </p:txBody>
      </p:sp>
      <p:sp>
        <p:nvSpPr>
          <p:cNvPr id="8" name="TextBox 7"/>
          <p:cNvSpPr txBox="1"/>
          <p:nvPr/>
        </p:nvSpPr>
        <p:spPr>
          <a:xfrm>
            <a:off x="8420647" y="2281028"/>
            <a:ext cx="2643757" cy="1169551"/>
          </a:xfrm>
          <a:prstGeom prst="rect">
            <a:avLst/>
          </a:prstGeom>
          <a:noFill/>
        </p:spPr>
        <p:txBody>
          <a:bodyPr wrap="square" rtlCol="0">
            <a:spAutoFit/>
          </a:bodyPr>
          <a:lstStyle/>
          <a:p>
            <a:r>
              <a:rPr lang="en-US" sz="1400" b="1" dirty="0"/>
              <a:t>Mechanical system upgrades</a:t>
            </a:r>
          </a:p>
          <a:p>
            <a:r>
              <a:rPr lang="en-US" sz="1400" dirty="0"/>
              <a:t>4 Rail Stations</a:t>
            </a:r>
          </a:p>
          <a:p>
            <a:r>
              <a:rPr lang="en-US" sz="1400" dirty="0"/>
              <a:t>12 Support Facilities</a:t>
            </a:r>
          </a:p>
          <a:p>
            <a:r>
              <a:rPr lang="en-US" sz="1400" dirty="0"/>
              <a:t>11 Train Control Rooms</a:t>
            </a:r>
          </a:p>
          <a:p>
            <a:endParaRPr lang="en-US" sz="1400" dirty="0"/>
          </a:p>
        </p:txBody>
      </p:sp>
      <p:sp>
        <p:nvSpPr>
          <p:cNvPr id="9" name="Rectangle 8"/>
          <p:cNvSpPr/>
          <p:nvPr/>
        </p:nvSpPr>
        <p:spPr>
          <a:xfrm>
            <a:off x="1985792" y="4694412"/>
            <a:ext cx="2838350" cy="523220"/>
          </a:xfrm>
          <a:prstGeom prst="rect">
            <a:avLst/>
          </a:prstGeom>
        </p:spPr>
        <p:txBody>
          <a:bodyPr wrap="square">
            <a:spAutoFit/>
          </a:bodyPr>
          <a:lstStyle/>
          <a:p>
            <a:r>
              <a:rPr lang="en-US" sz="1400" b="1" dirty="0"/>
              <a:t>Building Automation System </a:t>
            </a:r>
          </a:p>
          <a:p>
            <a:r>
              <a:rPr lang="en-US" sz="1400" dirty="0"/>
              <a:t>14 Support Facilities</a:t>
            </a:r>
          </a:p>
        </p:txBody>
      </p:sp>
      <p:sp>
        <p:nvSpPr>
          <p:cNvPr id="10" name="TextBox 9"/>
          <p:cNvSpPr txBox="1"/>
          <p:nvPr/>
        </p:nvSpPr>
        <p:spPr>
          <a:xfrm>
            <a:off x="7875336" y="4383616"/>
            <a:ext cx="2424573" cy="738664"/>
          </a:xfrm>
          <a:prstGeom prst="rect">
            <a:avLst/>
          </a:prstGeom>
          <a:noFill/>
        </p:spPr>
        <p:txBody>
          <a:bodyPr wrap="square" rtlCol="0">
            <a:spAutoFit/>
          </a:bodyPr>
          <a:lstStyle/>
          <a:p>
            <a:r>
              <a:rPr lang="en-US" sz="1400" b="1" dirty="0"/>
              <a:t>Water conservation measures </a:t>
            </a:r>
            <a:endParaRPr lang="en-US" sz="1400" dirty="0"/>
          </a:p>
          <a:p>
            <a:r>
              <a:rPr lang="en-US" sz="1400" dirty="0"/>
              <a:t>15 Support Facilities</a:t>
            </a:r>
          </a:p>
          <a:p>
            <a:endParaRPr lang="en-US" sz="1400" dirty="0"/>
          </a:p>
        </p:txBody>
      </p:sp>
    </p:spTree>
    <p:extLst>
      <p:ext uri="{BB962C8B-B14F-4D97-AF65-F5344CB8AC3E}">
        <p14:creationId xmlns:p14="http://schemas.microsoft.com/office/powerpoint/2010/main" val="1824924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2" name="Title 1"/>
          <p:cNvSpPr>
            <a:spLocks noGrp="1"/>
          </p:cNvSpPr>
          <p:nvPr>
            <p:ph type="title"/>
          </p:nvPr>
        </p:nvSpPr>
        <p:spPr>
          <a:xfrm>
            <a:off x="2032000" y="300566"/>
            <a:ext cx="8229600" cy="838200"/>
          </a:xfrm>
        </p:spPr>
        <p:txBody>
          <a:bodyPr>
            <a:normAutofit/>
          </a:bodyPr>
          <a:lstStyle/>
          <a:p>
            <a:pPr algn="ctr"/>
            <a:r>
              <a:rPr lang="en-US" b="0" dirty="0">
                <a:solidFill>
                  <a:srgbClr val="00B050"/>
                </a:solidFill>
                <a:latin typeface="+mj-lt"/>
              </a:rPr>
              <a:t>Investment Grade Audit Results</a:t>
            </a:r>
          </a:p>
        </p:txBody>
      </p:sp>
      <p:graphicFrame>
        <p:nvGraphicFramePr>
          <p:cNvPr id="19" name="Chart 18"/>
          <p:cNvGraphicFramePr/>
          <p:nvPr>
            <p:extLst>
              <p:ext uri="{D42A27DB-BD31-4B8C-83A1-F6EECF244321}">
                <p14:modId xmlns:p14="http://schemas.microsoft.com/office/powerpoint/2010/main" val="2130049110"/>
              </p:ext>
            </p:extLst>
          </p:nvPr>
        </p:nvGraphicFramePr>
        <p:xfrm>
          <a:off x="304800" y="838200"/>
          <a:ext cx="11582400" cy="50756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586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7" name="Title 6"/>
          <p:cNvSpPr>
            <a:spLocks noGrp="1"/>
          </p:cNvSpPr>
          <p:nvPr>
            <p:ph type="title"/>
          </p:nvPr>
        </p:nvSpPr>
        <p:spPr>
          <a:xfrm>
            <a:off x="304800" y="245529"/>
            <a:ext cx="4959348" cy="4021671"/>
          </a:xfrm>
          <a:solidFill>
            <a:srgbClr val="00B050"/>
          </a:solidFill>
        </p:spPr>
        <p:txBody>
          <a:bodyPr>
            <a:normAutofit/>
          </a:bodyPr>
          <a:lstStyle/>
          <a:p>
            <a:pPr algn="ctr"/>
            <a:r>
              <a:rPr lang="en-US" sz="4000" dirty="0">
                <a:solidFill>
                  <a:schemeClr val="bg1">
                    <a:lumMod val="95000"/>
                  </a:schemeClr>
                </a:solidFill>
                <a:latin typeface="+mj-lt"/>
              </a:rPr>
              <a:t>Financial Overview</a:t>
            </a:r>
          </a:p>
        </p:txBody>
      </p:sp>
      <p:sp>
        <p:nvSpPr>
          <p:cNvPr id="4" name="TextBox 3"/>
          <p:cNvSpPr txBox="1">
            <a:spLocks noChangeAspect="1"/>
          </p:cNvSpPr>
          <p:nvPr/>
        </p:nvSpPr>
        <p:spPr>
          <a:xfrm>
            <a:off x="6705600" y="266000"/>
            <a:ext cx="5257800" cy="6172200"/>
          </a:xfrm>
          <a:prstGeom prst="rect">
            <a:avLst/>
          </a:prstGeom>
        </p:spPr>
        <p:txBody>
          <a:bodyPr vert="horz" lIns="91440" tIns="45720" rIns="91440" bIns="45720" rtlCol="0" anchor="ctr">
            <a:noAutofit/>
          </a:bodyPr>
          <a:lstStyle/>
          <a:p>
            <a:pPr>
              <a:lnSpc>
                <a:spcPct val="90000"/>
              </a:lnSpc>
              <a:spcAft>
                <a:spcPts val="600"/>
              </a:spcAft>
            </a:pPr>
            <a:endParaRPr lang="en-US" sz="500" dirty="0">
              <a:solidFill>
                <a:srgbClr val="00B0F0"/>
              </a:solidFill>
            </a:endParaRPr>
          </a:p>
          <a:p>
            <a:pPr>
              <a:lnSpc>
                <a:spcPct val="90000"/>
              </a:lnSpc>
              <a:spcAft>
                <a:spcPts val="600"/>
              </a:spcAft>
            </a:pPr>
            <a:endParaRPr lang="en-US" sz="500" dirty="0">
              <a:solidFill>
                <a:srgbClr val="00B0F0"/>
              </a:solidFill>
            </a:endParaRPr>
          </a:p>
          <a:p>
            <a:pPr>
              <a:lnSpc>
                <a:spcPct val="90000"/>
              </a:lnSpc>
              <a:spcAft>
                <a:spcPts val="600"/>
              </a:spcAft>
            </a:pPr>
            <a:endParaRPr lang="en-US" sz="500" dirty="0">
              <a:solidFill>
                <a:srgbClr val="00B0F0"/>
              </a:solidFill>
            </a:endParaRPr>
          </a:p>
          <a:p>
            <a:pPr>
              <a:lnSpc>
                <a:spcPct val="90000"/>
              </a:lnSpc>
              <a:spcAft>
                <a:spcPts val="600"/>
              </a:spcAft>
            </a:pPr>
            <a:endParaRPr lang="en-US" sz="500" dirty="0">
              <a:solidFill>
                <a:srgbClr val="00B0F0"/>
              </a:solidFill>
            </a:endParaRPr>
          </a:p>
          <a:p>
            <a:pPr>
              <a:lnSpc>
                <a:spcPct val="90000"/>
              </a:lnSpc>
              <a:spcAft>
                <a:spcPts val="600"/>
              </a:spcAft>
            </a:pPr>
            <a:endParaRPr lang="en-US" sz="700" dirty="0">
              <a:solidFill>
                <a:srgbClr val="00B0F0"/>
              </a:solidFill>
            </a:endParaRPr>
          </a:p>
          <a:p>
            <a:pPr>
              <a:lnSpc>
                <a:spcPct val="90000"/>
              </a:lnSpc>
              <a:spcAft>
                <a:spcPts val="600"/>
              </a:spcAft>
            </a:pPr>
            <a:endParaRPr lang="en-US" sz="1400" dirty="0">
              <a:solidFill>
                <a:srgbClr val="00B0F0"/>
              </a:solidFill>
            </a:endParaRPr>
          </a:p>
          <a:p>
            <a:pPr>
              <a:lnSpc>
                <a:spcPct val="90000"/>
              </a:lnSpc>
              <a:spcAft>
                <a:spcPts val="600"/>
              </a:spcAft>
            </a:pPr>
            <a:r>
              <a:rPr lang="en-US" sz="2000" dirty="0">
                <a:solidFill>
                  <a:srgbClr val="0070C0"/>
                </a:solidFill>
              </a:rPr>
              <a:t>Project Savings</a:t>
            </a:r>
          </a:p>
          <a:p>
            <a:pPr>
              <a:lnSpc>
                <a:spcPct val="90000"/>
              </a:lnSpc>
              <a:spcAft>
                <a:spcPts val="600"/>
              </a:spcAft>
            </a:pPr>
            <a:r>
              <a:rPr lang="en-US" sz="2000" dirty="0">
                <a:solidFill>
                  <a:srgbClr val="00B050"/>
                </a:solidFill>
              </a:rPr>
              <a:t>13.5%</a:t>
            </a:r>
          </a:p>
          <a:p>
            <a:pPr>
              <a:lnSpc>
                <a:spcPct val="90000"/>
              </a:lnSpc>
              <a:spcAft>
                <a:spcPts val="600"/>
              </a:spcAft>
            </a:pPr>
            <a:r>
              <a:rPr lang="en-US" sz="2000" dirty="0">
                <a:solidFill>
                  <a:schemeClr val="bg1">
                    <a:lumMod val="65000"/>
                  </a:schemeClr>
                </a:solidFill>
              </a:rPr>
              <a:t>Reduction in energy expenditures  </a:t>
            </a:r>
          </a:p>
          <a:p>
            <a:pPr>
              <a:lnSpc>
                <a:spcPct val="90000"/>
              </a:lnSpc>
              <a:spcAft>
                <a:spcPts val="600"/>
              </a:spcAft>
            </a:pPr>
            <a:endParaRPr lang="en-US" sz="2000" dirty="0"/>
          </a:p>
          <a:p>
            <a:pPr>
              <a:lnSpc>
                <a:spcPct val="90000"/>
              </a:lnSpc>
              <a:spcAft>
                <a:spcPts val="600"/>
              </a:spcAft>
            </a:pPr>
            <a:r>
              <a:rPr lang="en-US" sz="2000" dirty="0">
                <a:solidFill>
                  <a:srgbClr val="00B050"/>
                </a:solidFill>
              </a:rPr>
              <a:t>$3,784,975 </a:t>
            </a:r>
          </a:p>
          <a:p>
            <a:pPr>
              <a:lnSpc>
                <a:spcPct val="90000"/>
              </a:lnSpc>
              <a:spcAft>
                <a:spcPts val="600"/>
              </a:spcAft>
            </a:pPr>
            <a:r>
              <a:rPr lang="en-US" sz="2000" dirty="0">
                <a:solidFill>
                  <a:schemeClr val="bg1">
                    <a:lumMod val="65000"/>
                  </a:schemeClr>
                </a:solidFill>
              </a:rPr>
              <a:t>Projected annual cost savings</a:t>
            </a:r>
          </a:p>
          <a:p>
            <a:pPr>
              <a:lnSpc>
                <a:spcPct val="90000"/>
              </a:lnSpc>
              <a:spcAft>
                <a:spcPts val="600"/>
              </a:spcAft>
            </a:pPr>
            <a:r>
              <a:rPr lang="en-US" sz="2000" dirty="0">
                <a:solidFill>
                  <a:schemeClr val="bg1">
                    <a:lumMod val="65000"/>
                  </a:schemeClr>
                </a:solidFill>
              </a:rPr>
              <a:t>(Energy + O&amp;M) </a:t>
            </a:r>
          </a:p>
          <a:p>
            <a:pPr>
              <a:lnSpc>
                <a:spcPct val="90000"/>
              </a:lnSpc>
              <a:spcAft>
                <a:spcPts val="600"/>
              </a:spcAft>
            </a:pPr>
            <a:endParaRPr lang="en-US" sz="2000" dirty="0"/>
          </a:p>
          <a:p>
            <a:pPr>
              <a:lnSpc>
                <a:spcPct val="90000"/>
              </a:lnSpc>
              <a:spcAft>
                <a:spcPts val="600"/>
              </a:spcAft>
            </a:pPr>
            <a:r>
              <a:rPr lang="en-US" sz="2000" dirty="0">
                <a:solidFill>
                  <a:srgbClr val="00B050"/>
                </a:solidFill>
              </a:rPr>
              <a:t>$64.3 Million </a:t>
            </a:r>
          </a:p>
          <a:p>
            <a:pPr>
              <a:lnSpc>
                <a:spcPct val="90000"/>
              </a:lnSpc>
              <a:spcAft>
                <a:spcPts val="600"/>
              </a:spcAft>
            </a:pPr>
            <a:r>
              <a:rPr lang="en-US" sz="2000" dirty="0">
                <a:solidFill>
                  <a:schemeClr val="bg1">
                    <a:lumMod val="65000"/>
                  </a:schemeClr>
                </a:solidFill>
              </a:rPr>
              <a:t>Total savings impact over a 17 years</a:t>
            </a:r>
          </a:p>
          <a:p>
            <a:pPr>
              <a:lnSpc>
                <a:spcPct val="90000"/>
              </a:lnSpc>
              <a:spcAft>
                <a:spcPts val="600"/>
              </a:spcAft>
            </a:pPr>
            <a:endParaRPr lang="en-US" sz="2000" dirty="0">
              <a:solidFill>
                <a:srgbClr val="0070C0"/>
              </a:solidFill>
            </a:endParaRPr>
          </a:p>
          <a:p>
            <a:pPr>
              <a:lnSpc>
                <a:spcPct val="90000"/>
              </a:lnSpc>
              <a:spcAft>
                <a:spcPts val="600"/>
              </a:spcAft>
            </a:pPr>
            <a:r>
              <a:rPr lang="en-US" sz="2000" dirty="0">
                <a:solidFill>
                  <a:srgbClr val="0070C0"/>
                </a:solidFill>
              </a:rPr>
              <a:t>Project Value </a:t>
            </a:r>
          </a:p>
          <a:p>
            <a:pPr>
              <a:lnSpc>
                <a:spcPct val="90000"/>
              </a:lnSpc>
              <a:spcAft>
                <a:spcPts val="600"/>
              </a:spcAft>
            </a:pPr>
            <a:r>
              <a:rPr lang="en-US" sz="2000" dirty="0">
                <a:solidFill>
                  <a:srgbClr val="00B050"/>
                </a:solidFill>
              </a:rPr>
              <a:t>$36.2 Million </a:t>
            </a:r>
            <a:endParaRPr lang="en-US" sz="2000" dirty="0"/>
          </a:p>
          <a:p>
            <a:pPr>
              <a:lnSpc>
                <a:spcPct val="90000"/>
              </a:lnSpc>
              <a:spcAft>
                <a:spcPts val="600"/>
              </a:spcAft>
            </a:pPr>
            <a:endParaRPr lang="en-US" sz="2000" dirty="0">
              <a:solidFill>
                <a:srgbClr val="0070C0"/>
              </a:solidFill>
            </a:endParaRPr>
          </a:p>
          <a:p>
            <a:pPr>
              <a:lnSpc>
                <a:spcPct val="90000"/>
              </a:lnSpc>
              <a:spcAft>
                <a:spcPts val="600"/>
              </a:spcAft>
            </a:pPr>
            <a:r>
              <a:rPr lang="en-US" sz="2000" dirty="0">
                <a:solidFill>
                  <a:srgbClr val="0070C0"/>
                </a:solidFill>
              </a:rPr>
              <a:t>Funding Mechanisms </a:t>
            </a:r>
          </a:p>
          <a:p>
            <a:pPr>
              <a:lnSpc>
                <a:spcPct val="90000"/>
              </a:lnSpc>
              <a:spcAft>
                <a:spcPts val="600"/>
              </a:spcAft>
            </a:pPr>
            <a:r>
              <a:rPr lang="en-US" sz="2000" dirty="0">
                <a:solidFill>
                  <a:srgbClr val="00B050"/>
                </a:solidFill>
              </a:rPr>
              <a:t>Tax Exempt Lease Purchase </a:t>
            </a:r>
          </a:p>
          <a:p>
            <a:pPr>
              <a:lnSpc>
                <a:spcPct val="90000"/>
              </a:lnSpc>
              <a:spcAft>
                <a:spcPts val="600"/>
              </a:spcAft>
            </a:pPr>
            <a:r>
              <a:rPr lang="en-US" sz="2000" dirty="0">
                <a:solidFill>
                  <a:schemeClr val="bg1">
                    <a:lumMod val="65000"/>
                  </a:schemeClr>
                </a:solidFill>
              </a:rPr>
              <a:t>19 year loan through a lease purchase @ 2.92% </a:t>
            </a:r>
          </a:p>
          <a:p>
            <a:pPr>
              <a:lnSpc>
                <a:spcPct val="90000"/>
              </a:lnSpc>
              <a:spcAft>
                <a:spcPts val="600"/>
              </a:spcAft>
            </a:pPr>
            <a:r>
              <a:rPr lang="en-US" sz="1400" dirty="0">
                <a:solidFill>
                  <a:schemeClr val="bg1">
                    <a:lumMod val="65000"/>
                  </a:schemeClr>
                </a:solidFill>
              </a:rPr>
              <a:t> </a:t>
            </a:r>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a:p>
            <a:pPr indent="-228600">
              <a:lnSpc>
                <a:spcPct val="90000"/>
              </a:lnSpc>
              <a:spcAft>
                <a:spcPts val="600"/>
              </a:spcAft>
              <a:buFont typeface="Arial" panose="020B0604020202020204" pitchFamily="34" charset="0"/>
              <a:buChar char="•"/>
            </a:pPr>
            <a:endParaRPr lang="en-US" sz="500" dirty="0"/>
          </a:p>
        </p:txBody>
      </p:sp>
      <p:sp>
        <p:nvSpPr>
          <p:cNvPr id="2" name="Rectangle 1"/>
          <p:cNvSpPr/>
          <p:nvPr/>
        </p:nvSpPr>
        <p:spPr>
          <a:xfrm>
            <a:off x="323850" y="4351912"/>
            <a:ext cx="4940298" cy="92395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321297" y="245528"/>
            <a:ext cx="990600" cy="50122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91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86100" y1="54124" x2="66795" y2="40206"/>
                        <a14:backgroundMark x1="65637" y1="38660" x2="56371" y2="28351"/>
                        <a14:backgroundMark x1="55985" y1="28351" x2="20463" y2="29897"/>
                        <a14:backgroundMark x1="20077" y1="29897" x2="16988" y2="44330"/>
                        <a14:backgroundMark x1="16216" y1="45361" x2="8880" y2="68041"/>
                      </a14:backgroundRemoval>
                    </a14:imgEffect>
                  </a14:imgLayer>
                </a14:imgProps>
              </a:ext>
            </a:extLst>
          </a:blip>
          <a:srcRect l="6178" t="22859" r="7335" b="16139"/>
          <a:stretch/>
        </p:blipFill>
        <p:spPr>
          <a:xfrm>
            <a:off x="1524000" y="4602832"/>
            <a:ext cx="2133601" cy="1127244"/>
          </a:xfrm>
          <a:prstGeom prst="rect">
            <a:avLst/>
          </a:prstGeom>
          <a:solidFill>
            <a:schemeClr val="bg1"/>
          </a:solid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7" name="Title 6"/>
          <p:cNvSpPr>
            <a:spLocks noGrp="1"/>
          </p:cNvSpPr>
          <p:nvPr>
            <p:ph type="title"/>
          </p:nvPr>
        </p:nvSpPr>
        <p:spPr>
          <a:xfrm>
            <a:off x="609600" y="295427"/>
            <a:ext cx="10972800" cy="838200"/>
          </a:xfrm>
        </p:spPr>
        <p:txBody>
          <a:bodyPr>
            <a:normAutofit/>
          </a:bodyPr>
          <a:lstStyle/>
          <a:p>
            <a:pPr algn="ctr"/>
            <a:r>
              <a:rPr lang="en-US" b="0" dirty="0">
                <a:solidFill>
                  <a:srgbClr val="00B050"/>
                </a:solidFill>
                <a:latin typeface="+mj-lt"/>
              </a:rPr>
              <a:t>Financial and Environmental Impacts</a:t>
            </a:r>
          </a:p>
        </p:txBody>
      </p:sp>
      <p:sp>
        <p:nvSpPr>
          <p:cNvPr id="2" name="TextBox 1"/>
          <p:cNvSpPr txBox="1"/>
          <p:nvPr/>
        </p:nvSpPr>
        <p:spPr>
          <a:xfrm>
            <a:off x="228600" y="4125786"/>
            <a:ext cx="5690917" cy="369332"/>
          </a:xfrm>
          <a:prstGeom prst="rect">
            <a:avLst/>
          </a:prstGeom>
          <a:noFill/>
        </p:spPr>
        <p:txBody>
          <a:bodyPr wrap="none" rtlCol="0">
            <a:spAutoFit/>
          </a:bodyPr>
          <a:lstStyle/>
          <a:p>
            <a:r>
              <a:rPr lang="en-US" dirty="0"/>
              <a:t>3,787 passenger vehicles removed from the road per year</a:t>
            </a:r>
          </a:p>
        </p:txBody>
      </p:sp>
      <p:sp>
        <p:nvSpPr>
          <p:cNvPr id="4" name="TextBox 3"/>
          <p:cNvSpPr txBox="1"/>
          <p:nvPr/>
        </p:nvSpPr>
        <p:spPr>
          <a:xfrm>
            <a:off x="7472614" y="4125786"/>
            <a:ext cx="4226093" cy="369332"/>
          </a:xfrm>
          <a:prstGeom prst="rect">
            <a:avLst/>
          </a:prstGeom>
          <a:noFill/>
        </p:spPr>
        <p:txBody>
          <a:bodyPr wrap="none" rtlCol="0">
            <a:spAutoFit/>
          </a:bodyPr>
          <a:lstStyle/>
          <a:p>
            <a:r>
              <a:rPr lang="en-US" dirty="0"/>
              <a:t>19,134,597 pounds of coal burned per year</a:t>
            </a:r>
          </a:p>
        </p:txBody>
      </p:sp>
      <p:sp>
        <p:nvSpPr>
          <p:cNvPr id="6" name="TextBox 5"/>
          <p:cNvSpPr txBox="1"/>
          <p:nvPr/>
        </p:nvSpPr>
        <p:spPr>
          <a:xfrm>
            <a:off x="228600" y="1518738"/>
            <a:ext cx="9448800" cy="1200329"/>
          </a:xfrm>
          <a:prstGeom prst="rect">
            <a:avLst/>
          </a:prstGeom>
          <a:noFill/>
        </p:spPr>
        <p:txBody>
          <a:bodyPr wrap="square" rtlCol="0">
            <a:spAutoFit/>
          </a:bodyPr>
          <a:lstStyle/>
          <a:p>
            <a:r>
              <a:rPr lang="en-US" sz="2400" i="1" dirty="0"/>
              <a:t>This project will ultimately lower utility costs by over 13.5%, address deferred maintenance and improve occupancy comfort while offsetting costs with over $64 Million in projected savings!</a:t>
            </a:r>
          </a:p>
        </p:txBody>
      </p:sp>
      <p:pic>
        <p:nvPicPr>
          <p:cNvPr id="3" name="Picture 2"/>
          <p:cNvPicPr>
            <a:picLocks noChangeAspect="1"/>
          </p:cNvPicPr>
          <p:nvPr/>
        </p:nvPicPr>
        <p:blipFill rotWithShape="1">
          <a:blip r:embed="rId6"/>
          <a:srcRect t="4130"/>
          <a:stretch/>
        </p:blipFill>
        <p:spPr>
          <a:xfrm>
            <a:off x="9585661" y="1995598"/>
            <a:ext cx="2466975" cy="1771531"/>
          </a:xfrm>
          <a:prstGeom prst="rect">
            <a:avLst/>
          </a:prstGeom>
        </p:spPr>
      </p:pic>
      <p:sp>
        <p:nvSpPr>
          <p:cNvPr id="8" name="TextBox 7"/>
          <p:cNvSpPr txBox="1"/>
          <p:nvPr/>
        </p:nvSpPr>
        <p:spPr>
          <a:xfrm>
            <a:off x="3657601" y="3426926"/>
            <a:ext cx="5562599" cy="369332"/>
          </a:xfrm>
          <a:prstGeom prst="rect">
            <a:avLst/>
          </a:prstGeom>
          <a:noFill/>
        </p:spPr>
        <p:txBody>
          <a:bodyPr wrap="square" rtlCol="0">
            <a:spAutoFit/>
          </a:bodyPr>
          <a:lstStyle/>
          <a:p>
            <a:r>
              <a:rPr lang="en-US" dirty="0"/>
              <a:t>The projected annual energy savings of $3.8M is equal to</a:t>
            </a:r>
          </a:p>
        </p:txBody>
      </p:sp>
      <p:sp>
        <p:nvSpPr>
          <p:cNvPr id="10" name="TextBox 9"/>
          <p:cNvSpPr txBox="1"/>
          <p:nvPr/>
        </p:nvSpPr>
        <p:spPr>
          <a:xfrm>
            <a:off x="6289640" y="4125786"/>
            <a:ext cx="1219200" cy="369332"/>
          </a:xfrm>
          <a:prstGeom prst="rect">
            <a:avLst/>
          </a:prstGeom>
          <a:noFill/>
        </p:spPr>
        <p:txBody>
          <a:bodyPr wrap="square" rtlCol="0">
            <a:spAutoFit/>
          </a:bodyPr>
          <a:lstStyle/>
          <a:p>
            <a:r>
              <a:rPr lang="en-US" b="1" dirty="0"/>
              <a:t>OR</a:t>
            </a:r>
          </a:p>
        </p:txBody>
      </p:sp>
    </p:spTree>
    <p:extLst>
      <p:ext uri="{BB962C8B-B14F-4D97-AF65-F5344CB8AC3E}">
        <p14:creationId xmlns:p14="http://schemas.microsoft.com/office/powerpoint/2010/main" val="71380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4" name="Title 3"/>
          <p:cNvSpPr>
            <a:spLocks noGrp="1"/>
          </p:cNvSpPr>
          <p:nvPr>
            <p:ph type="title"/>
          </p:nvPr>
        </p:nvSpPr>
        <p:spPr/>
        <p:txBody>
          <a:bodyPr/>
          <a:lstStyle/>
          <a:p>
            <a:pPr algn="ctr"/>
            <a:r>
              <a:rPr lang="en-US" b="0" dirty="0">
                <a:solidFill>
                  <a:srgbClr val="00B050"/>
                </a:solidFill>
                <a:latin typeface="+mj-lt"/>
              </a:rPr>
              <a:t>Project Accomplishments</a:t>
            </a:r>
          </a:p>
        </p:txBody>
      </p:sp>
      <p:sp>
        <p:nvSpPr>
          <p:cNvPr id="2" name="Content Placeholder 1">
            <a:extLst>
              <a:ext uri="{FF2B5EF4-FFF2-40B4-BE49-F238E27FC236}">
                <a16:creationId xmlns:a16="http://schemas.microsoft.com/office/drawing/2014/main" id="{9A5542D6-978D-4B62-8C9F-D568840A5166}"/>
              </a:ext>
            </a:extLst>
          </p:cNvPr>
          <p:cNvSpPr>
            <a:spLocks noGrp="1"/>
          </p:cNvSpPr>
          <p:nvPr>
            <p:ph idx="1"/>
          </p:nvPr>
        </p:nvSpPr>
        <p:spPr>
          <a:xfrm>
            <a:off x="609600" y="1066800"/>
            <a:ext cx="10972800" cy="4495800"/>
          </a:xfrm>
        </p:spPr>
        <p:txBody>
          <a:bodyPr>
            <a:normAutofit fontScale="55000" lnSpcReduction="20000"/>
          </a:bodyPr>
          <a:lstStyle/>
          <a:p>
            <a:pPr marL="457200" lvl="1" indent="0">
              <a:buNone/>
            </a:pPr>
            <a:r>
              <a:rPr lang="en-US" sz="4400" b="1" u="sng" dirty="0">
                <a:latin typeface="Calibri (Body)"/>
              </a:rPr>
              <a:t>Sustainability Goals Supported</a:t>
            </a:r>
          </a:p>
          <a:p>
            <a:pPr lvl="1">
              <a:buClr>
                <a:srgbClr val="00B050"/>
              </a:buClr>
              <a:buFont typeface="Arial" panose="020B0604020202020204" pitchFamily="34" charset="0"/>
              <a:buChar char="•"/>
            </a:pPr>
            <a:r>
              <a:rPr lang="en-US" sz="4400" dirty="0">
                <a:latin typeface="Calibri (Body)"/>
              </a:rPr>
              <a:t>Substantial reduction in operating costs </a:t>
            </a:r>
          </a:p>
          <a:p>
            <a:pPr lvl="1">
              <a:buClr>
                <a:srgbClr val="00B050"/>
              </a:buClr>
              <a:buFont typeface="Arial" panose="020B0604020202020204" pitchFamily="34" charset="0"/>
              <a:buChar char="•"/>
            </a:pPr>
            <a:r>
              <a:rPr lang="en-US" sz="4400" dirty="0">
                <a:latin typeface="Calibri (Body)"/>
              </a:rPr>
              <a:t>Reduce MARTA environmental impact </a:t>
            </a:r>
          </a:p>
          <a:p>
            <a:pPr lvl="1"/>
            <a:endParaRPr lang="en-US" sz="4400" dirty="0">
              <a:latin typeface="Calibri (Body)"/>
            </a:endParaRPr>
          </a:p>
          <a:p>
            <a:pPr marL="514350" lvl="1" indent="0">
              <a:buNone/>
            </a:pPr>
            <a:r>
              <a:rPr lang="en-US" sz="4400" b="1" u="sng" dirty="0">
                <a:latin typeface="Calibri (Body)"/>
              </a:rPr>
              <a:t>Operations Goals Supported</a:t>
            </a:r>
          </a:p>
          <a:p>
            <a:pPr lvl="1">
              <a:buClr>
                <a:srgbClr val="00B050"/>
              </a:buClr>
              <a:buFont typeface="Arial" panose="020B0604020202020204" pitchFamily="34" charset="0"/>
              <a:buChar char="•"/>
            </a:pPr>
            <a:r>
              <a:rPr lang="en-US" sz="4400" dirty="0">
                <a:latin typeface="Calibri (Body)"/>
              </a:rPr>
              <a:t>Improve reliability of systems</a:t>
            </a:r>
          </a:p>
          <a:p>
            <a:pPr lvl="1">
              <a:buClr>
                <a:srgbClr val="00B050"/>
              </a:buClr>
              <a:buFont typeface="Arial" panose="020B0604020202020204" pitchFamily="34" charset="0"/>
              <a:buChar char="•"/>
            </a:pPr>
            <a:r>
              <a:rPr lang="en-US" sz="4400" dirty="0">
                <a:latin typeface="Calibri (Body)"/>
              </a:rPr>
              <a:t>Upgrade aging equipment</a:t>
            </a:r>
          </a:p>
          <a:p>
            <a:pPr lvl="1">
              <a:buClr>
                <a:srgbClr val="00B050"/>
              </a:buClr>
              <a:buFont typeface="Arial" panose="020B0604020202020204" pitchFamily="34" charset="0"/>
              <a:buChar char="•"/>
            </a:pPr>
            <a:r>
              <a:rPr lang="en-US" sz="4400" dirty="0">
                <a:latin typeface="Calibri (Body)"/>
              </a:rPr>
              <a:t>Improve operations visibility into remote systems </a:t>
            </a:r>
          </a:p>
          <a:p>
            <a:pPr lvl="2">
              <a:buClr>
                <a:srgbClr val="00B050"/>
              </a:buClr>
            </a:pPr>
            <a:endParaRPr lang="en-US" sz="4400" dirty="0">
              <a:latin typeface="Calibri (Body)"/>
            </a:endParaRPr>
          </a:p>
          <a:p>
            <a:pPr marL="457200" lvl="1" indent="0">
              <a:buNone/>
            </a:pPr>
            <a:r>
              <a:rPr lang="en-US" sz="4400" b="1" u="sng" dirty="0">
                <a:latin typeface="Calibri (Body)"/>
              </a:rPr>
              <a:t>Financial Goals Supported</a:t>
            </a:r>
          </a:p>
          <a:p>
            <a:pPr lvl="1">
              <a:buClr>
                <a:srgbClr val="00B050"/>
              </a:buClr>
              <a:buFont typeface="Arial" panose="020B0604020202020204" pitchFamily="34" charset="0"/>
              <a:buChar char="•"/>
            </a:pPr>
            <a:r>
              <a:rPr lang="en-US" sz="4400" dirty="0">
                <a:latin typeface="Calibri (Body)"/>
              </a:rPr>
              <a:t>Improvements made on a budget friendly basis</a:t>
            </a:r>
          </a:p>
          <a:p>
            <a:pPr lvl="1">
              <a:buClr>
                <a:srgbClr val="00B050"/>
              </a:buClr>
              <a:buFont typeface="Arial" panose="020B0604020202020204" pitchFamily="34" charset="0"/>
              <a:buChar char="•"/>
            </a:pPr>
            <a:r>
              <a:rPr lang="en-US" sz="4400" dirty="0">
                <a:latin typeface="Calibri (Body)"/>
              </a:rPr>
              <a:t>Future repair and replacement costs averted </a:t>
            </a:r>
          </a:p>
          <a:p>
            <a:pPr marL="457200" lvl="1" indent="0">
              <a:buNone/>
            </a:pPr>
            <a:endParaRPr lang="en-US" sz="4400" b="1" u="sng" dirty="0">
              <a:latin typeface="Calibri (Body)"/>
            </a:endParaRPr>
          </a:p>
          <a:p>
            <a:pPr lvl="1"/>
            <a:endParaRPr lang="en-US" sz="4400" u="sng" dirty="0">
              <a:latin typeface="+mn-lt"/>
            </a:endParaRPr>
          </a:p>
          <a:p>
            <a:pPr lvl="1"/>
            <a:endParaRPr lang="en-US" sz="4400" u="sng" dirty="0">
              <a:latin typeface="+mn-lt"/>
            </a:endParaRPr>
          </a:p>
          <a:p>
            <a:endParaRPr lang="en-US" dirty="0"/>
          </a:p>
        </p:txBody>
      </p:sp>
    </p:spTree>
    <p:extLst>
      <p:ext uri="{BB962C8B-B14F-4D97-AF65-F5344CB8AC3E}">
        <p14:creationId xmlns:p14="http://schemas.microsoft.com/office/powerpoint/2010/main" val="149817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4" name="Title 3"/>
          <p:cNvSpPr>
            <a:spLocks noGrp="1"/>
          </p:cNvSpPr>
          <p:nvPr>
            <p:ph type="title"/>
          </p:nvPr>
        </p:nvSpPr>
        <p:spPr/>
        <p:txBody>
          <a:bodyPr/>
          <a:lstStyle/>
          <a:p>
            <a:pPr algn="ctr"/>
            <a:r>
              <a:rPr lang="en-US" b="0" dirty="0">
                <a:solidFill>
                  <a:srgbClr val="00B050"/>
                </a:solidFill>
                <a:latin typeface="+mj-lt"/>
              </a:rPr>
              <a:t> CURRENT STATE</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84330"/>
          <a:stretch/>
        </p:blipFill>
        <p:spPr>
          <a:xfrm>
            <a:off x="409267" y="2286000"/>
            <a:ext cx="11373465" cy="1704975"/>
          </a:xfrm>
          <a:prstGeom prst="rect">
            <a:avLst/>
          </a:prstGeom>
        </p:spPr>
      </p:pic>
    </p:spTree>
    <p:extLst>
      <p:ext uri="{BB962C8B-B14F-4D97-AF65-F5344CB8AC3E}">
        <p14:creationId xmlns:p14="http://schemas.microsoft.com/office/powerpoint/2010/main" val="1726572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2" name="Title 1"/>
          <p:cNvSpPr>
            <a:spLocks noGrp="1"/>
          </p:cNvSpPr>
          <p:nvPr>
            <p:ph type="title"/>
          </p:nvPr>
        </p:nvSpPr>
        <p:spPr>
          <a:xfrm>
            <a:off x="1981200" y="2438400"/>
            <a:ext cx="8229600" cy="838200"/>
          </a:xfrm>
        </p:spPr>
        <p:txBody>
          <a:bodyPr>
            <a:normAutofit/>
          </a:bodyPr>
          <a:lstStyle/>
          <a:p>
            <a:pPr algn="ctr"/>
            <a:r>
              <a:rPr lang="en-US" dirty="0">
                <a:solidFill>
                  <a:srgbClr val="00B050"/>
                </a:solidFill>
                <a:latin typeface="+mj-lt"/>
              </a:rPr>
              <a:t>Thank you</a:t>
            </a:r>
          </a:p>
        </p:txBody>
      </p:sp>
    </p:spTree>
    <p:extLst>
      <p:ext uri="{BB962C8B-B14F-4D97-AF65-F5344CB8AC3E}">
        <p14:creationId xmlns:p14="http://schemas.microsoft.com/office/powerpoint/2010/main" val="2945925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4" name="Title 3"/>
          <p:cNvSpPr>
            <a:spLocks noGrp="1"/>
          </p:cNvSpPr>
          <p:nvPr>
            <p:ph type="title"/>
          </p:nvPr>
        </p:nvSpPr>
        <p:spPr/>
        <p:txBody>
          <a:bodyPr>
            <a:normAutofit/>
          </a:bodyPr>
          <a:lstStyle/>
          <a:p>
            <a:pPr algn="ctr"/>
            <a:r>
              <a:rPr lang="en-US" b="0" dirty="0">
                <a:solidFill>
                  <a:srgbClr val="00B050"/>
                </a:solidFill>
                <a:latin typeface="+mj-lt"/>
              </a:rPr>
              <a:t>Case for Change</a:t>
            </a:r>
          </a:p>
        </p:txBody>
      </p:sp>
      <p:sp>
        <p:nvSpPr>
          <p:cNvPr id="2" name="Content Placeholder 1">
            <a:extLst>
              <a:ext uri="{FF2B5EF4-FFF2-40B4-BE49-F238E27FC236}">
                <a16:creationId xmlns:a16="http://schemas.microsoft.com/office/drawing/2014/main" id="{1E47CB59-5202-43B8-9D9A-87491D2B80DB}"/>
              </a:ext>
            </a:extLst>
          </p:cNvPr>
          <p:cNvSpPr>
            <a:spLocks noGrp="1"/>
          </p:cNvSpPr>
          <p:nvPr>
            <p:ph idx="1"/>
          </p:nvPr>
        </p:nvSpPr>
        <p:spPr>
          <a:xfrm>
            <a:off x="609600" y="1412158"/>
            <a:ext cx="10972800" cy="4455242"/>
          </a:xfrm>
        </p:spPr>
        <p:txBody>
          <a:bodyPr>
            <a:normAutofit fontScale="92500" lnSpcReduction="10000"/>
          </a:bodyPr>
          <a:lstStyle/>
          <a:p>
            <a:pPr>
              <a:buClr>
                <a:srgbClr val="00B050"/>
              </a:buClr>
            </a:pPr>
            <a:r>
              <a:rPr lang="en-US" sz="3100" dirty="0">
                <a:latin typeface="+mn-lt"/>
              </a:rPr>
              <a:t>MARTA has improved its financial performance and realized cost savings in many areas</a:t>
            </a:r>
          </a:p>
          <a:p>
            <a:pPr>
              <a:buClr>
                <a:srgbClr val="00B050"/>
              </a:buClr>
            </a:pPr>
            <a:endParaRPr lang="en-US" sz="3100" dirty="0">
              <a:latin typeface="+mn-lt"/>
            </a:endParaRPr>
          </a:p>
          <a:p>
            <a:pPr marL="0" indent="0">
              <a:buClr>
                <a:srgbClr val="00B050"/>
              </a:buClr>
              <a:buNone/>
            </a:pPr>
            <a:r>
              <a:rPr lang="en-US" sz="3100" b="1" dirty="0">
                <a:latin typeface="+mn-lt"/>
              </a:rPr>
              <a:t>However;</a:t>
            </a:r>
          </a:p>
          <a:p>
            <a:pPr>
              <a:buClr>
                <a:srgbClr val="00B050"/>
              </a:buClr>
            </a:pPr>
            <a:endParaRPr lang="en-US" sz="3100" dirty="0">
              <a:latin typeface="+mn-lt"/>
            </a:endParaRPr>
          </a:p>
          <a:p>
            <a:pPr>
              <a:buClr>
                <a:srgbClr val="00B050"/>
              </a:buClr>
            </a:pPr>
            <a:r>
              <a:rPr lang="en-US" sz="3100" dirty="0">
                <a:latin typeface="+mn-lt"/>
              </a:rPr>
              <a:t>Internal infrastructure upgrades compete with modernization of core business operations</a:t>
            </a:r>
          </a:p>
          <a:p>
            <a:pPr>
              <a:buClr>
                <a:srgbClr val="00B050"/>
              </a:buClr>
            </a:pPr>
            <a:endParaRPr lang="en-US" sz="3100" dirty="0">
              <a:latin typeface="+mn-lt"/>
            </a:endParaRPr>
          </a:p>
          <a:p>
            <a:pPr>
              <a:buClr>
                <a:srgbClr val="00B050"/>
              </a:buClr>
            </a:pPr>
            <a:r>
              <a:rPr lang="en-US" sz="3100" dirty="0">
                <a:latin typeface="+mn-lt"/>
              </a:rPr>
              <a:t>Execution of multiple projects can be very expensive and long </a:t>
            </a:r>
          </a:p>
          <a:p>
            <a:pPr>
              <a:buClr>
                <a:srgbClr val="00B050"/>
              </a:buClr>
            </a:pPr>
            <a:endParaRPr lang="en-US" sz="3100" dirty="0">
              <a:latin typeface="+mn-lt"/>
            </a:endParaRPr>
          </a:p>
          <a:p>
            <a:pPr>
              <a:buClr>
                <a:srgbClr val="00B050"/>
              </a:buClr>
            </a:pPr>
            <a:endParaRPr lang="en-US" sz="3100" dirty="0">
              <a:latin typeface="+mn-lt"/>
            </a:endParaRPr>
          </a:p>
          <a:p>
            <a:pPr>
              <a:buClr>
                <a:srgbClr val="00B050"/>
              </a:buClr>
            </a:pPr>
            <a:endParaRPr lang="en-US" sz="3100" dirty="0">
              <a:latin typeface="+mn-lt"/>
            </a:endParaRPr>
          </a:p>
          <a:p>
            <a:pPr>
              <a:buClr>
                <a:srgbClr val="00B050"/>
              </a:buClr>
            </a:pPr>
            <a:endParaRPr lang="en-US" sz="3100" dirty="0">
              <a:latin typeface="+mn-lt"/>
            </a:endParaRPr>
          </a:p>
          <a:p>
            <a:pPr marL="0" indent="0">
              <a:buNone/>
            </a:pPr>
            <a:endParaRPr lang="en-US" sz="3100" dirty="0">
              <a:latin typeface="+mn-lt"/>
            </a:endParaRPr>
          </a:p>
          <a:p>
            <a:pPr marL="0" indent="0">
              <a:buNone/>
            </a:pPr>
            <a:endParaRPr lang="en-US" dirty="0"/>
          </a:p>
          <a:p>
            <a:endParaRPr lang="en-US" dirty="0"/>
          </a:p>
        </p:txBody>
      </p:sp>
    </p:spTree>
    <p:extLst>
      <p:ext uri="{BB962C8B-B14F-4D97-AF65-F5344CB8AC3E}">
        <p14:creationId xmlns:p14="http://schemas.microsoft.com/office/powerpoint/2010/main" val="96963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2" name="Title 1"/>
          <p:cNvSpPr>
            <a:spLocks noGrp="1"/>
          </p:cNvSpPr>
          <p:nvPr>
            <p:ph type="title"/>
          </p:nvPr>
        </p:nvSpPr>
        <p:spPr>
          <a:xfrm>
            <a:off x="609600" y="261029"/>
            <a:ext cx="10972800" cy="838200"/>
          </a:xfrm>
        </p:spPr>
        <p:txBody>
          <a:bodyPr>
            <a:noAutofit/>
          </a:bodyPr>
          <a:lstStyle/>
          <a:p>
            <a:pPr algn="ctr"/>
            <a:r>
              <a:rPr lang="en-US" b="0" dirty="0">
                <a:solidFill>
                  <a:srgbClr val="00B050"/>
                </a:solidFill>
                <a:latin typeface="+mj-lt"/>
              </a:rPr>
              <a:t>Energy Savings</a:t>
            </a:r>
            <a:br>
              <a:rPr lang="en-US" b="0" dirty="0">
                <a:solidFill>
                  <a:srgbClr val="00B050"/>
                </a:solidFill>
                <a:latin typeface="+mj-lt"/>
              </a:rPr>
            </a:br>
            <a:r>
              <a:rPr lang="en-US" b="0" dirty="0">
                <a:solidFill>
                  <a:srgbClr val="00B050"/>
                </a:solidFill>
                <a:latin typeface="+mj-lt"/>
              </a:rPr>
              <a:t> Performance Contract</a:t>
            </a:r>
          </a:p>
        </p:txBody>
      </p:sp>
      <p:sp>
        <p:nvSpPr>
          <p:cNvPr id="6" name="Content Placeholder 4"/>
          <p:cNvSpPr txBox="1">
            <a:spLocks/>
          </p:cNvSpPr>
          <p:nvPr/>
        </p:nvSpPr>
        <p:spPr>
          <a:xfrm>
            <a:off x="609600" y="1288973"/>
            <a:ext cx="10744200" cy="435133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mn-lt"/>
              </a:rPr>
              <a:t> </a:t>
            </a:r>
          </a:p>
          <a:p>
            <a:pPr>
              <a:buClr>
                <a:srgbClr val="00B050"/>
              </a:buClr>
            </a:pPr>
            <a:r>
              <a:rPr lang="en-US" sz="2400" dirty="0">
                <a:latin typeface="+mn-lt"/>
              </a:rPr>
              <a:t>An ESPC is a contract between an agency and an energy service company (ESCO) </a:t>
            </a:r>
          </a:p>
          <a:p>
            <a:pPr>
              <a:buClr>
                <a:srgbClr val="00B050"/>
              </a:buClr>
            </a:pPr>
            <a:endParaRPr lang="en-US" sz="2400" dirty="0">
              <a:latin typeface="+mn-lt"/>
            </a:endParaRPr>
          </a:p>
          <a:p>
            <a:pPr>
              <a:buClr>
                <a:srgbClr val="00B050"/>
              </a:buClr>
            </a:pPr>
            <a:r>
              <a:rPr lang="en-US" sz="2400" dirty="0">
                <a:latin typeface="+mn-lt"/>
              </a:rPr>
              <a:t>Public agencies can procure energy and water savings, renewable energy solutions and facility improvements with </a:t>
            </a:r>
            <a:r>
              <a:rPr lang="en-US" sz="2400" u="sng" dirty="0">
                <a:latin typeface="+mn-lt"/>
              </a:rPr>
              <a:t>no up-front </a:t>
            </a:r>
            <a:r>
              <a:rPr lang="en-US" sz="2400" b="1" u="sng" dirty="0">
                <a:latin typeface="+mn-lt"/>
              </a:rPr>
              <a:t>capital</a:t>
            </a:r>
            <a:r>
              <a:rPr lang="en-US" sz="2400" u="sng" dirty="0">
                <a:latin typeface="+mn-lt"/>
              </a:rPr>
              <a:t> costs</a:t>
            </a:r>
          </a:p>
          <a:p>
            <a:pPr>
              <a:buClr>
                <a:srgbClr val="00B050"/>
              </a:buClr>
            </a:pPr>
            <a:endParaRPr lang="en-US" sz="2400" u="sng" dirty="0">
              <a:latin typeface="+mn-lt"/>
            </a:endParaRPr>
          </a:p>
          <a:p>
            <a:pPr>
              <a:buClr>
                <a:srgbClr val="00B050"/>
              </a:buClr>
            </a:pPr>
            <a:r>
              <a:rPr lang="en-US" sz="2400" dirty="0">
                <a:latin typeface="+mn-lt"/>
              </a:rPr>
              <a:t>ESPC streamlines multiple projects into one to gain efficiencies in cost and schedule</a:t>
            </a:r>
          </a:p>
          <a:p>
            <a:pPr marL="0" indent="0">
              <a:buClr>
                <a:srgbClr val="00B050"/>
              </a:buClr>
              <a:buNone/>
            </a:pPr>
            <a:endParaRPr lang="en-US" sz="2400" u="sng" dirty="0">
              <a:latin typeface="+mn-lt"/>
            </a:endParaRPr>
          </a:p>
          <a:p>
            <a:pPr>
              <a:buClr>
                <a:srgbClr val="00B050"/>
              </a:buClr>
            </a:pPr>
            <a:r>
              <a:rPr lang="en-US" sz="2400" dirty="0">
                <a:latin typeface="+mn-lt"/>
              </a:rPr>
              <a:t>MARTA’s ESPC was developed as a tax-exempt capital lease agreement</a:t>
            </a:r>
          </a:p>
        </p:txBody>
      </p:sp>
    </p:spTree>
    <p:extLst>
      <p:ext uri="{BB962C8B-B14F-4D97-AF65-F5344CB8AC3E}">
        <p14:creationId xmlns:p14="http://schemas.microsoft.com/office/powerpoint/2010/main" val="385104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9" name="Rectangle 4"/>
          <p:cNvSpPr txBox="1">
            <a:spLocks noChangeArrowheads="1"/>
          </p:cNvSpPr>
          <p:nvPr/>
        </p:nvSpPr>
        <p:spPr>
          <a:xfrm>
            <a:off x="84746" y="249807"/>
            <a:ext cx="5715000" cy="804862"/>
          </a:xfrm>
          <a:prstGeom prst="rect">
            <a:avLst/>
          </a:prstGeom>
          <a:ln w="38100"/>
        </p:spPr>
        <p:txBody>
          <a:bodyPr vert="horz" lIns="91440" tIns="45720" rIns="91440" bIns="45720" rtlCol="0" anchor="ctr">
            <a:normAutofit lnSpcReduction="10000"/>
          </a:bodyPr>
          <a:lstStyle>
            <a:lvl1pPr algn="l" defTabSz="9144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r>
              <a:rPr lang="en-US" altLang="en-US" sz="2400" b="0" dirty="0">
                <a:latin typeface="+mn-lt"/>
              </a:rPr>
              <a:t>A </a:t>
            </a:r>
            <a:r>
              <a:rPr lang="en-US" altLang="en-US" sz="2400" dirty="0">
                <a:latin typeface="+mn-lt"/>
              </a:rPr>
              <a:t>tax-exempt capital lease </a:t>
            </a:r>
            <a:r>
              <a:rPr lang="en-US" altLang="en-US" sz="2400" b="0" dirty="0">
                <a:latin typeface="+mn-lt"/>
              </a:rPr>
              <a:t>is a simple transaction conducted between 3 parties . . . </a:t>
            </a:r>
          </a:p>
        </p:txBody>
      </p:sp>
      <p:sp>
        <p:nvSpPr>
          <p:cNvPr id="18" name="TextBox 17"/>
          <p:cNvSpPr txBox="1"/>
          <p:nvPr/>
        </p:nvSpPr>
        <p:spPr>
          <a:xfrm>
            <a:off x="137615" y="3896142"/>
            <a:ext cx="4399660" cy="2123658"/>
          </a:xfrm>
          <a:prstGeom prst="rect">
            <a:avLst/>
          </a:prstGeom>
          <a:noFill/>
          <a:ln>
            <a:noFill/>
          </a:ln>
        </p:spPr>
        <p:txBody>
          <a:bodyPr wrap="square">
            <a:spAutoFit/>
          </a:bodyPr>
          <a:lstStyle/>
          <a:p>
            <a:pPr marL="342900" indent="-342900" fontAlgn="base">
              <a:spcBef>
                <a:spcPts val="1200"/>
              </a:spcBef>
              <a:spcAft>
                <a:spcPct val="0"/>
              </a:spcAft>
              <a:buClr>
                <a:srgbClr val="00B050"/>
              </a:buClr>
              <a:buFont typeface="+mj-lt"/>
              <a:buAutoNum type="arabicPeriod"/>
              <a:defRPr/>
            </a:pPr>
            <a:r>
              <a:rPr lang="en-US" sz="1600" dirty="0">
                <a:solidFill>
                  <a:srgbClr val="808080">
                    <a:lumMod val="50000"/>
                  </a:srgbClr>
                </a:solidFill>
                <a:cs typeface="Arial" panose="020B0604020202020204" pitchFamily="34" charset="0"/>
              </a:rPr>
              <a:t>MARTA &amp; Lender enter into a separate lease-purchase agreement</a:t>
            </a:r>
          </a:p>
          <a:p>
            <a:pPr marL="342900" indent="-342900" fontAlgn="base">
              <a:spcBef>
                <a:spcPts val="600"/>
              </a:spcBef>
              <a:spcAft>
                <a:spcPct val="0"/>
              </a:spcAft>
              <a:buClr>
                <a:srgbClr val="00B050"/>
              </a:buClr>
              <a:buFont typeface="+mj-lt"/>
              <a:buAutoNum type="arabicPeriod"/>
              <a:defRPr/>
            </a:pPr>
            <a:r>
              <a:rPr lang="en-US" sz="1600" dirty="0">
                <a:solidFill>
                  <a:srgbClr val="808080">
                    <a:lumMod val="50000"/>
                  </a:srgbClr>
                </a:solidFill>
                <a:cs typeface="Arial" panose="020B0604020202020204" pitchFamily="34" charset="0"/>
              </a:rPr>
              <a:t>Lender pays Vendor(s)</a:t>
            </a:r>
          </a:p>
          <a:p>
            <a:pPr marL="342900" indent="-342900" fontAlgn="base">
              <a:spcBef>
                <a:spcPts val="600"/>
              </a:spcBef>
              <a:spcAft>
                <a:spcPct val="0"/>
              </a:spcAft>
              <a:buClr>
                <a:srgbClr val="00B050"/>
              </a:buClr>
              <a:buFont typeface="+mj-lt"/>
              <a:buAutoNum type="arabicPeriod"/>
              <a:defRPr/>
            </a:pPr>
            <a:r>
              <a:rPr lang="en-US" sz="1600" dirty="0">
                <a:solidFill>
                  <a:srgbClr val="808080">
                    <a:lumMod val="50000"/>
                  </a:srgbClr>
                </a:solidFill>
                <a:cs typeface="Arial" panose="020B0604020202020204" pitchFamily="34" charset="0"/>
              </a:rPr>
              <a:t>MARTA pays Lender over the finance term </a:t>
            </a:r>
          </a:p>
          <a:p>
            <a:pPr marL="342900" indent="-342900" fontAlgn="base">
              <a:spcBef>
                <a:spcPts val="600"/>
              </a:spcBef>
              <a:spcAft>
                <a:spcPct val="0"/>
              </a:spcAft>
              <a:buClr>
                <a:srgbClr val="000099">
                  <a:lumMod val="60000"/>
                  <a:lumOff val="40000"/>
                </a:srgbClr>
              </a:buClr>
              <a:buFont typeface="+mj-lt"/>
              <a:buAutoNum type="arabicPeriod"/>
              <a:defRPr/>
            </a:pPr>
            <a:endParaRPr lang="en-US" sz="1600" dirty="0">
              <a:solidFill>
                <a:srgbClr val="808080">
                  <a:lumMod val="50000"/>
                </a:srgbClr>
              </a:solidFill>
              <a:cs typeface="Arial" panose="020B0604020202020204" pitchFamily="34" charset="0"/>
            </a:endParaRPr>
          </a:p>
          <a:p>
            <a:pPr fontAlgn="base">
              <a:spcBef>
                <a:spcPts val="600"/>
              </a:spcBef>
              <a:spcAft>
                <a:spcPct val="0"/>
              </a:spcAft>
              <a:buClr>
                <a:srgbClr val="000099">
                  <a:lumMod val="60000"/>
                  <a:lumOff val="40000"/>
                </a:srgbClr>
              </a:buClr>
              <a:defRPr/>
            </a:pPr>
            <a:r>
              <a:rPr lang="en-US" sz="1600" dirty="0">
                <a:solidFill>
                  <a:srgbClr val="808080">
                    <a:lumMod val="50000"/>
                  </a:srgbClr>
                </a:solidFill>
                <a:cs typeface="Arial" panose="020B0604020202020204" pitchFamily="34" charset="0"/>
              </a:rPr>
              <a:t>With MARTA  as the borrower, lower cost tax-exempt financing is available.  </a:t>
            </a:r>
          </a:p>
        </p:txBody>
      </p:sp>
      <p:grpSp>
        <p:nvGrpSpPr>
          <p:cNvPr id="26" name="Group 25"/>
          <p:cNvGrpSpPr/>
          <p:nvPr/>
        </p:nvGrpSpPr>
        <p:grpSpPr>
          <a:xfrm>
            <a:off x="2743200" y="1208159"/>
            <a:ext cx="7868540" cy="3022991"/>
            <a:chOff x="1828800" y="2696013"/>
            <a:chExt cx="7868540" cy="3022991"/>
          </a:xfrm>
        </p:grpSpPr>
        <p:sp>
          <p:nvSpPr>
            <p:cNvPr id="8" name="Rectangle 9"/>
            <p:cNvSpPr>
              <a:spLocks noChangeArrowheads="1"/>
            </p:cNvSpPr>
            <p:nvPr/>
          </p:nvSpPr>
          <p:spPr bwMode="auto">
            <a:xfrm>
              <a:off x="4542090" y="5123341"/>
              <a:ext cx="3026072" cy="595663"/>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1400" dirty="0">
                  <a:solidFill>
                    <a:srgbClr val="FFFFFF"/>
                  </a:solidFill>
                </a:rPr>
                <a:t>Lender</a:t>
              </a:r>
            </a:p>
          </p:txBody>
        </p:sp>
        <p:sp>
          <p:nvSpPr>
            <p:cNvPr id="10" name="Oval 8"/>
            <p:cNvSpPr>
              <a:spLocks noChangeArrowheads="1"/>
            </p:cNvSpPr>
            <p:nvPr/>
          </p:nvSpPr>
          <p:spPr bwMode="auto">
            <a:xfrm>
              <a:off x="1828800" y="3949033"/>
              <a:ext cx="2170632" cy="86796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1400">
                  <a:solidFill>
                    <a:srgbClr val="FFFFFF"/>
                  </a:solidFill>
                </a:rPr>
                <a:t>Lease/Purchase</a:t>
              </a:r>
            </a:p>
            <a:p>
              <a:pPr algn="ctr" eaLnBrk="1" fontAlgn="base" hangingPunct="1">
                <a:spcBef>
                  <a:spcPct val="0"/>
                </a:spcBef>
                <a:spcAft>
                  <a:spcPct val="0"/>
                </a:spcAft>
                <a:buFontTx/>
                <a:buNone/>
              </a:pPr>
              <a:r>
                <a:rPr lang="en-US" altLang="en-US" sz="1400">
                  <a:solidFill>
                    <a:srgbClr val="FFFFFF"/>
                  </a:solidFill>
                </a:rPr>
                <a:t>Agreement</a:t>
              </a:r>
            </a:p>
          </p:txBody>
        </p:sp>
        <p:sp>
          <p:nvSpPr>
            <p:cNvPr id="11" name="Text Box 18"/>
            <p:cNvSpPr txBox="1">
              <a:spLocks noChangeArrowheads="1"/>
            </p:cNvSpPr>
            <p:nvPr/>
          </p:nvSpPr>
          <p:spPr bwMode="auto">
            <a:xfrm>
              <a:off x="4451647" y="3993708"/>
              <a:ext cx="1145611" cy="61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pPr>
              <a:r>
                <a:rPr lang="en-US" altLang="en-US" sz="1200">
                  <a:solidFill>
                    <a:srgbClr val="000099"/>
                  </a:solidFill>
                </a:rPr>
                <a:t>Rental</a:t>
              </a:r>
            </a:p>
            <a:p>
              <a:pPr algn="r" eaLnBrk="1" fontAlgn="base" hangingPunct="1">
                <a:spcBef>
                  <a:spcPct val="0"/>
                </a:spcBef>
                <a:spcAft>
                  <a:spcPct val="0"/>
                </a:spcAft>
                <a:buFontTx/>
                <a:buNone/>
              </a:pPr>
              <a:r>
                <a:rPr lang="en-US" altLang="en-US" sz="1200">
                  <a:solidFill>
                    <a:srgbClr val="000099"/>
                  </a:solidFill>
                </a:rPr>
                <a:t> Payments</a:t>
              </a:r>
            </a:p>
          </p:txBody>
        </p:sp>
        <p:sp>
          <p:nvSpPr>
            <p:cNvPr id="12" name="Text Box 20"/>
            <p:cNvSpPr txBox="1">
              <a:spLocks noChangeArrowheads="1"/>
            </p:cNvSpPr>
            <p:nvPr/>
          </p:nvSpPr>
          <p:spPr bwMode="auto">
            <a:xfrm>
              <a:off x="6034399" y="4000090"/>
              <a:ext cx="1899303" cy="53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000">
                  <a:solidFill>
                    <a:srgbClr val="000099"/>
                  </a:solidFill>
                </a:rPr>
                <a:t>Use Of Leased Property</a:t>
              </a:r>
            </a:p>
            <a:p>
              <a:pPr eaLnBrk="1" fontAlgn="base" hangingPunct="1">
                <a:spcBef>
                  <a:spcPct val="0"/>
                </a:spcBef>
                <a:spcAft>
                  <a:spcPct val="0"/>
                </a:spcAft>
                <a:buFontTx/>
                <a:buNone/>
              </a:pPr>
              <a:r>
                <a:rPr lang="en-US" altLang="en-US" sz="1000">
                  <a:solidFill>
                    <a:srgbClr val="000099"/>
                  </a:solidFill>
                </a:rPr>
                <a:t>With Option to Purchase</a:t>
              </a:r>
            </a:p>
          </p:txBody>
        </p:sp>
        <p:cxnSp>
          <p:nvCxnSpPr>
            <p:cNvPr id="13" name="AutoShape 23"/>
            <p:cNvCxnSpPr>
              <a:cxnSpLocks noChangeShapeType="1"/>
            </p:cNvCxnSpPr>
            <p:nvPr/>
          </p:nvCxnSpPr>
          <p:spPr bwMode="auto">
            <a:xfrm rot="10800000" flipV="1">
              <a:off x="3637660" y="3183180"/>
              <a:ext cx="994873" cy="714796"/>
            </a:xfrm>
            <a:prstGeom prst="straightConnector1">
              <a:avLst/>
            </a:prstGeom>
            <a:noFill/>
            <a:ln w="9525">
              <a:solidFill>
                <a:schemeClr val="bg1">
                  <a:lumMod val="50000"/>
                </a:schemeClr>
              </a:solidFill>
              <a:round/>
              <a:headEnd type="triangle" w="med" len="med"/>
              <a:tailEnd type="triangle" w="med" len="med"/>
            </a:ln>
          </p:spPr>
        </p:cxnSp>
        <p:cxnSp>
          <p:nvCxnSpPr>
            <p:cNvPr id="14" name="Straight Arrow Connector 13"/>
            <p:cNvCxnSpPr/>
            <p:nvPr/>
          </p:nvCxnSpPr>
          <p:spPr>
            <a:xfrm rot="16200000" flipV="1">
              <a:off x="5958539" y="4255374"/>
              <a:ext cx="1327478" cy="0"/>
            </a:xfrm>
            <a:prstGeom prst="straightConnector1">
              <a:avLst/>
            </a:prstGeom>
            <a:ln>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813419" y="2696013"/>
              <a:ext cx="2492835" cy="793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MARTA</a:t>
              </a:r>
            </a:p>
          </p:txBody>
        </p:sp>
        <p:cxnSp>
          <p:nvCxnSpPr>
            <p:cNvPr id="16" name="Straight Arrow Connector 15"/>
            <p:cNvCxnSpPr/>
            <p:nvPr/>
          </p:nvCxnSpPr>
          <p:spPr>
            <a:xfrm flipV="1">
              <a:off x="7707594" y="4714886"/>
              <a:ext cx="994873" cy="70416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Flowchart: Predefined Process 16"/>
            <p:cNvSpPr/>
            <p:nvPr/>
          </p:nvSpPr>
          <p:spPr>
            <a:xfrm>
              <a:off x="8069366" y="3897976"/>
              <a:ext cx="1627974" cy="714796"/>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Vendor(s)</a:t>
              </a:r>
            </a:p>
          </p:txBody>
        </p:sp>
        <p:cxnSp>
          <p:nvCxnSpPr>
            <p:cNvPr id="19" name="Straight Arrow Connector 18"/>
            <p:cNvCxnSpPr/>
            <p:nvPr/>
          </p:nvCxnSpPr>
          <p:spPr>
            <a:xfrm rot="16200000" flipH="1">
              <a:off x="4841435" y="4325699"/>
              <a:ext cx="1389172" cy="188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34"/>
            <p:cNvSpPr txBox="1">
              <a:spLocks noChangeArrowheads="1"/>
            </p:cNvSpPr>
            <p:nvPr/>
          </p:nvSpPr>
          <p:spPr bwMode="auto">
            <a:xfrm>
              <a:off x="3818546" y="3221472"/>
              <a:ext cx="241181" cy="3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200">
                  <a:solidFill>
                    <a:srgbClr val="008000"/>
                  </a:solidFill>
                  <a:latin typeface="Arial Black" pitchFamily="34" charset="0"/>
                </a:rPr>
                <a:t>1</a:t>
              </a:r>
            </a:p>
          </p:txBody>
        </p:sp>
        <p:cxnSp>
          <p:nvCxnSpPr>
            <p:cNvPr id="21" name="AutoShape 23"/>
            <p:cNvCxnSpPr>
              <a:cxnSpLocks noChangeShapeType="1"/>
            </p:cNvCxnSpPr>
            <p:nvPr/>
          </p:nvCxnSpPr>
          <p:spPr bwMode="auto">
            <a:xfrm rot="10800000">
              <a:off x="3728103" y="4816999"/>
              <a:ext cx="633101" cy="510569"/>
            </a:xfrm>
            <a:prstGeom prst="straightConnector1">
              <a:avLst/>
            </a:prstGeom>
            <a:noFill/>
            <a:ln w="9525">
              <a:solidFill>
                <a:schemeClr val="bg1">
                  <a:lumMod val="50000"/>
                </a:schemeClr>
              </a:solidFill>
              <a:round/>
              <a:headEnd type="triangle" w="med" len="med"/>
              <a:tailEnd type="triangle" w="med" len="med"/>
            </a:ln>
          </p:spPr>
        </p:cxnSp>
        <p:sp>
          <p:nvSpPr>
            <p:cNvPr id="22" name="TextBox 45"/>
            <p:cNvSpPr txBox="1">
              <a:spLocks noChangeArrowheads="1"/>
            </p:cNvSpPr>
            <p:nvPr/>
          </p:nvSpPr>
          <p:spPr bwMode="auto">
            <a:xfrm>
              <a:off x="3908989" y="4714886"/>
              <a:ext cx="241181" cy="3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200">
                  <a:solidFill>
                    <a:srgbClr val="008000"/>
                  </a:solidFill>
                  <a:latin typeface="Arial Black" pitchFamily="34" charset="0"/>
                </a:rPr>
                <a:t>1</a:t>
              </a:r>
            </a:p>
          </p:txBody>
        </p:sp>
        <p:sp>
          <p:nvSpPr>
            <p:cNvPr id="23" name="TextBox 46"/>
            <p:cNvSpPr txBox="1">
              <a:spLocks noChangeArrowheads="1"/>
            </p:cNvSpPr>
            <p:nvPr/>
          </p:nvSpPr>
          <p:spPr bwMode="auto">
            <a:xfrm>
              <a:off x="5527542" y="4106458"/>
              <a:ext cx="241181" cy="3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200">
                  <a:solidFill>
                    <a:srgbClr val="008000"/>
                  </a:solidFill>
                  <a:latin typeface="Arial Black" pitchFamily="34" charset="0"/>
                </a:rPr>
                <a:t>3</a:t>
              </a:r>
            </a:p>
          </p:txBody>
        </p:sp>
        <p:sp>
          <p:nvSpPr>
            <p:cNvPr id="24" name="TextBox 47"/>
            <p:cNvSpPr txBox="1">
              <a:spLocks noChangeArrowheads="1"/>
            </p:cNvSpPr>
            <p:nvPr/>
          </p:nvSpPr>
          <p:spPr bwMode="auto">
            <a:xfrm>
              <a:off x="8250252" y="5021227"/>
              <a:ext cx="241181" cy="3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200">
                  <a:solidFill>
                    <a:srgbClr val="008000"/>
                  </a:solidFill>
                  <a:latin typeface="Arial Black" pitchFamily="34" charset="0"/>
                </a:rPr>
                <a:t>2</a:t>
              </a:r>
            </a:p>
          </p:txBody>
        </p:sp>
      </p:grpSp>
    </p:spTree>
    <p:extLst>
      <p:ext uri="{BB962C8B-B14F-4D97-AF65-F5344CB8AC3E}">
        <p14:creationId xmlns:p14="http://schemas.microsoft.com/office/powerpoint/2010/main" val="6647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graphicFrame>
        <p:nvGraphicFramePr>
          <p:cNvPr id="6" name="Content Placeholder 5"/>
          <p:cNvGraphicFramePr>
            <a:graphicFrameLocks/>
          </p:cNvGraphicFramePr>
          <p:nvPr>
            <p:extLst>
              <p:ext uri="{D42A27DB-BD31-4B8C-83A1-F6EECF244321}">
                <p14:modId xmlns:p14="http://schemas.microsoft.com/office/powerpoint/2010/main" val="1937784974"/>
              </p:ext>
            </p:extLst>
          </p:nvPr>
        </p:nvGraphicFramePr>
        <p:xfrm>
          <a:off x="814831" y="896516"/>
          <a:ext cx="10664391"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112063" y="963645"/>
            <a:ext cx="676445"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4">
                    <a:lumMod val="75000"/>
                  </a:schemeClr>
                </a:solidFill>
                <a:effectLst/>
                <a:uLnTx/>
                <a:uFillTx/>
              </a:rPr>
              <a:t>Dec 2015</a:t>
            </a:r>
          </a:p>
        </p:txBody>
      </p:sp>
      <p:sp>
        <p:nvSpPr>
          <p:cNvPr id="10" name="TextBox 9"/>
          <p:cNvSpPr txBox="1"/>
          <p:nvPr/>
        </p:nvSpPr>
        <p:spPr>
          <a:xfrm rot="10800000" flipV="1">
            <a:off x="43884" y="3065681"/>
            <a:ext cx="81280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Dec 2016</a:t>
            </a:r>
          </a:p>
        </p:txBody>
      </p:sp>
      <p:sp>
        <p:nvSpPr>
          <p:cNvPr id="4" name="Title 3"/>
          <p:cNvSpPr>
            <a:spLocks noGrp="1"/>
          </p:cNvSpPr>
          <p:nvPr>
            <p:ph type="title"/>
          </p:nvPr>
        </p:nvSpPr>
        <p:spPr>
          <a:xfrm>
            <a:off x="918009" y="58316"/>
            <a:ext cx="10972800" cy="838200"/>
          </a:xfrm>
        </p:spPr>
        <p:txBody>
          <a:bodyPr>
            <a:normAutofit/>
          </a:bodyPr>
          <a:lstStyle/>
          <a:p>
            <a:pPr algn="ctr"/>
            <a:r>
              <a:rPr lang="en-US" b="0" dirty="0">
                <a:solidFill>
                  <a:srgbClr val="00B050"/>
                </a:solidFill>
                <a:latin typeface="+mj-lt"/>
              </a:rPr>
              <a:t>ESPC Contracting Process</a:t>
            </a:r>
          </a:p>
        </p:txBody>
      </p:sp>
      <p:sp>
        <p:nvSpPr>
          <p:cNvPr id="11" name="TextBox 10"/>
          <p:cNvSpPr txBox="1"/>
          <p:nvPr/>
        </p:nvSpPr>
        <p:spPr>
          <a:xfrm>
            <a:off x="43885" y="2014663"/>
            <a:ext cx="81280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3">
                    <a:lumMod val="75000"/>
                  </a:schemeClr>
                </a:solidFill>
                <a:effectLst/>
                <a:uLnTx/>
                <a:uFillTx/>
              </a:rPr>
              <a:t>Feb 2016</a:t>
            </a:r>
          </a:p>
        </p:txBody>
      </p:sp>
      <p:sp>
        <p:nvSpPr>
          <p:cNvPr id="9" name="TextBox 8"/>
          <p:cNvSpPr txBox="1"/>
          <p:nvPr/>
        </p:nvSpPr>
        <p:spPr>
          <a:xfrm>
            <a:off x="11505545" y="963645"/>
            <a:ext cx="67648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4">
                    <a:lumMod val="75000"/>
                  </a:schemeClr>
                </a:solidFill>
                <a:effectLst/>
                <a:uLnTx/>
                <a:uFillTx/>
              </a:rPr>
              <a:t>Feb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4">
                    <a:lumMod val="75000"/>
                  </a:schemeClr>
                </a:solidFill>
                <a:effectLst/>
                <a:uLnTx/>
                <a:uFillTx/>
              </a:rPr>
              <a:t>2016 </a:t>
            </a:r>
          </a:p>
        </p:txBody>
      </p:sp>
      <p:sp>
        <p:nvSpPr>
          <p:cNvPr id="12" name="TextBox 11"/>
          <p:cNvSpPr txBox="1"/>
          <p:nvPr/>
        </p:nvSpPr>
        <p:spPr>
          <a:xfrm rot="10800000" flipV="1">
            <a:off x="11543644" y="3083221"/>
            <a:ext cx="60028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Aug 2017</a:t>
            </a:r>
          </a:p>
        </p:txBody>
      </p:sp>
      <p:sp>
        <p:nvSpPr>
          <p:cNvPr id="13" name="TextBox 12"/>
          <p:cNvSpPr txBox="1"/>
          <p:nvPr/>
        </p:nvSpPr>
        <p:spPr>
          <a:xfrm>
            <a:off x="11524594" y="2023433"/>
            <a:ext cx="67648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3">
                    <a:lumMod val="75000"/>
                  </a:schemeClr>
                </a:solidFill>
                <a:effectLst/>
                <a:uLnTx/>
                <a:uFillTx/>
              </a:rPr>
              <a:t>Dec</a:t>
            </a:r>
            <a:r>
              <a:rPr kumimoji="0" lang="en-US" sz="1400" b="1" i="0" u="none" strike="noStrike" kern="0" cap="none" spc="0" normalizeH="0" noProof="0" dirty="0">
                <a:ln>
                  <a:noFill/>
                </a:ln>
                <a:solidFill>
                  <a:schemeClr val="accent3">
                    <a:lumMod val="75000"/>
                  </a:schemeClr>
                </a:solidFill>
                <a:effectLst/>
                <a:uLnTx/>
                <a:uFillTx/>
              </a:rPr>
              <a:t> </a:t>
            </a:r>
            <a:r>
              <a:rPr kumimoji="0" lang="en-US" sz="1400" b="1" i="0" u="none" strike="noStrike" kern="0" cap="none" spc="0" normalizeH="0" baseline="0" noProof="0" dirty="0">
                <a:ln>
                  <a:noFill/>
                </a:ln>
                <a:solidFill>
                  <a:schemeClr val="accent3">
                    <a:lumMod val="75000"/>
                  </a:schemeClr>
                </a:solidFill>
                <a:effectLst/>
                <a:uLnTx/>
                <a:uFillTx/>
              </a:rPr>
              <a:t>2016 </a:t>
            </a:r>
          </a:p>
        </p:txBody>
      </p:sp>
      <p:sp>
        <p:nvSpPr>
          <p:cNvPr id="14" name="TextBox 13">
            <a:extLst>
              <a:ext uri="{FF2B5EF4-FFF2-40B4-BE49-F238E27FC236}">
                <a16:creationId xmlns:a16="http://schemas.microsoft.com/office/drawing/2014/main" id="{161E1C76-834E-4C61-809C-210E1DDFF5AF}"/>
              </a:ext>
            </a:extLst>
          </p:cNvPr>
          <p:cNvSpPr txBox="1"/>
          <p:nvPr/>
        </p:nvSpPr>
        <p:spPr>
          <a:xfrm rot="10800000" flipV="1">
            <a:off x="2028" y="4195988"/>
            <a:ext cx="81280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0070C0"/>
                </a:solidFill>
              </a:rPr>
              <a:t>Aug</a:t>
            </a:r>
            <a:r>
              <a:rPr kumimoji="0" lang="en-US" sz="1400" b="1" i="0" u="none" strike="noStrike" kern="0" cap="none" spc="0" normalizeH="0" baseline="0" noProof="0" dirty="0">
                <a:ln>
                  <a:noFill/>
                </a:ln>
                <a:solidFill>
                  <a:srgbClr val="0070C0"/>
                </a:solidFill>
                <a:effectLst/>
                <a:uLnTx/>
                <a:uFillTx/>
              </a:rPr>
              <a:t> 2017</a:t>
            </a:r>
          </a:p>
        </p:txBody>
      </p:sp>
      <p:sp>
        <p:nvSpPr>
          <p:cNvPr id="15" name="TextBox 14">
            <a:extLst>
              <a:ext uri="{FF2B5EF4-FFF2-40B4-BE49-F238E27FC236}">
                <a16:creationId xmlns:a16="http://schemas.microsoft.com/office/drawing/2014/main" id="{57EEFF12-CFD0-4595-98D7-C9247134F992}"/>
              </a:ext>
            </a:extLst>
          </p:cNvPr>
          <p:cNvSpPr txBox="1"/>
          <p:nvPr/>
        </p:nvSpPr>
        <p:spPr>
          <a:xfrm rot="10800000" flipV="1">
            <a:off x="11459111" y="4108053"/>
            <a:ext cx="81280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Mar 2018</a:t>
            </a:r>
          </a:p>
        </p:txBody>
      </p:sp>
      <p:sp>
        <p:nvSpPr>
          <p:cNvPr id="16" name="TextBox 15">
            <a:extLst>
              <a:ext uri="{FF2B5EF4-FFF2-40B4-BE49-F238E27FC236}">
                <a16:creationId xmlns:a16="http://schemas.microsoft.com/office/drawing/2014/main" id="{77E7360D-AE8B-4469-B9EB-9009694BC7DE}"/>
              </a:ext>
            </a:extLst>
          </p:cNvPr>
          <p:cNvSpPr txBox="1"/>
          <p:nvPr/>
        </p:nvSpPr>
        <p:spPr>
          <a:xfrm rot="10800000" flipV="1">
            <a:off x="-26361" y="5149828"/>
            <a:ext cx="81280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Mar 2018</a:t>
            </a:r>
          </a:p>
        </p:txBody>
      </p:sp>
      <p:sp>
        <p:nvSpPr>
          <p:cNvPr id="17" name="TextBox 16">
            <a:extLst>
              <a:ext uri="{FF2B5EF4-FFF2-40B4-BE49-F238E27FC236}">
                <a16:creationId xmlns:a16="http://schemas.microsoft.com/office/drawing/2014/main" id="{CF311C3B-53D3-4F8A-83CF-D1D5193294DA}"/>
              </a:ext>
            </a:extLst>
          </p:cNvPr>
          <p:cNvSpPr txBox="1"/>
          <p:nvPr/>
        </p:nvSpPr>
        <p:spPr>
          <a:xfrm rot="10800000" flipV="1">
            <a:off x="11442109" y="5207863"/>
            <a:ext cx="81280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Aug 2020</a:t>
            </a:r>
          </a:p>
        </p:txBody>
      </p:sp>
    </p:spTree>
    <p:extLst>
      <p:ext uri="{BB962C8B-B14F-4D97-AF65-F5344CB8AC3E}">
        <p14:creationId xmlns:p14="http://schemas.microsoft.com/office/powerpoint/2010/main" val="77121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4" name="Title 3"/>
          <p:cNvSpPr>
            <a:spLocks noGrp="1"/>
          </p:cNvSpPr>
          <p:nvPr>
            <p:ph type="title"/>
          </p:nvPr>
        </p:nvSpPr>
        <p:spPr>
          <a:xfrm>
            <a:off x="918009" y="58316"/>
            <a:ext cx="10972800" cy="838200"/>
          </a:xfrm>
        </p:spPr>
        <p:txBody>
          <a:bodyPr>
            <a:normAutofit/>
          </a:bodyPr>
          <a:lstStyle/>
          <a:p>
            <a:pPr algn="ctr"/>
            <a:r>
              <a:rPr lang="en-US" b="0" dirty="0">
                <a:solidFill>
                  <a:srgbClr val="00B050"/>
                </a:solidFill>
                <a:latin typeface="+mj-lt"/>
              </a:rPr>
              <a:t>Energy System Survey</a:t>
            </a:r>
          </a:p>
        </p:txBody>
      </p:sp>
      <p:pic>
        <p:nvPicPr>
          <p:cNvPr id="3" name="Picture 2">
            <a:extLst>
              <a:ext uri="{FF2B5EF4-FFF2-40B4-BE49-F238E27FC236}">
                <a16:creationId xmlns:a16="http://schemas.microsoft.com/office/drawing/2014/main" id="{688823B5-7E07-4C3B-85ED-B20E9DA4FE83}"/>
              </a:ext>
            </a:extLst>
          </p:cNvPr>
          <p:cNvPicPr>
            <a:picLocks noChangeAspect="1"/>
          </p:cNvPicPr>
          <p:nvPr/>
        </p:nvPicPr>
        <p:blipFill>
          <a:blip r:embed="rId4"/>
          <a:stretch>
            <a:fillRect/>
          </a:stretch>
        </p:blipFill>
        <p:spPr>
          <a:xfrm>
            <a:off x="918009" y="1034699"/>
            <a:ext cx="4548010" cy="3950550"/>
          </a:xfrm>
          <a:prstGeom prst="rect">
            <a:avLst/>
          </a:prstGeom>
          <a:ln>
            <a:solidFill>
              <a:schemeClr val="tx1"/>
            </a:solidFill>
          </a:ln>
        </p:spPr>
      </p:pic>
      <p:pic>
        <p:nvPicPr>
          <p:cNvPr id="6" name="Picture 5">
            <a:extLst>
              <a:ext uri="{FF2B5EF4-FFF2-40B4-BE49-F238E27FC236}">
                <a16:creationId xmlns:a16="http://schemas.microsoft.com/office/drawing/2014/main" id="{62F343F5-286A-461E-ADF2-A7BA029DCCA4}"/>
              </a:ext>
            </a:extLst>
          </p:cNvPr>
          <p:cNvPicPr>
            <a:picLocks noChangeAspect="1"/>
          </p:cNvPicPr>
          <p:nvPr/>
        </p:nvPicPr>
        <p:blipFill>
          <a:blip r:embed="rId5"/>
          <a:stretch>
            <a:fillRect/>
          </a:stretch>
        </p:blipFill>
        <p:spPr>
          <a:xfrm>
            <a:off x="6705600" y="1015181"/>
            <a:ext cx="3950550" cy="3950550"/>
          </a:xfrm>
          <a:prstGeom prst="rect">
            <a:avLst/>
          </a:prstGeom>
          <a:solidFill>
            <a:schemeClr val="tx1"/>
          </a:solidFill>
          <a:ln>
            <a:solidFill>
              <a:schemeClr val="tx1"/>
            </a:solidFill>
          </a:ln>
        </p:spPr>
      </p:pic>
      <p:sp>
        <p:nvSpPr>
          <p:cNvPr id="7" name="Rectangle 6">
            <a:extLst>
              <a:ext uri="{FF2B5EF4-FFF2-40B4-BE49-F238E27FC236}">
                <a16:creationId xmlns:a16="http://schemas.microsoft.com/office/drawing/2014/main" id="{FF19F530-623B-49F7-8FF1-F9FC79C8BE04}"/>
              </a:ext>
            </a:extLst>
          </p:cNvPr>
          <p:cNvSpPr/>
          <p:nvPr/>
        </p:nvSpPr>
        <p:spPr>
          <a:xfrm>
            <a:off x="6248400" y="5133193"/>
            <a:ext cx="4251741" cy="369332"/>
          </a:xfrm>
          <a:prstGeom prst="rect">
            <a:avLst/>
          </a:prstGeom>
        </p:spPr>
        <p:txBody>
          <a:bodyPr wrap="square">
            <a:spAutoFit/>
          </a:bodyPr>
          <a:lstStyle/>
          <a:p>
            <a:pPr algn="ctr"/>
            <a:r>
              <a:rPr lang="en-US" dirty="0">
                <a:latin typeface="Gadugi" panose="020B0502040204020203" pitchFamily="34" charset="0"/>
              </a:rPr>
              <a:t>Exterior lights on in daylight</a:t>
            </a:r>
          </a:p>
        </p:txBody>
      </p:sp>
      <p:sp>
        <p:nvSpPr>
          <p:cNvPr id="8" name="Rectangle 7">
            <a:extLst>
              <a:ext uri="{FF2B5EF4-FFF2-40B4-BE49-F238E27FC236}">
                <a16:creationId xmlns:a16="http://schemas.microsoft.com/office/drawing/2014/main" id="{DF9B616A-4505-46A0-8B29-87DC2933938A}"/>
              </a:ext>
            </a:extLst>
          </p:cNvPr>
          <p:cNvSpPr/>
          <p:nvPr/>
        </p:nvSpPr>
        <p:spPr>
          <a:xfrm>
            <a:off x="918009" y="5218513"/>
            <a:ext cx="4723684" cy="369332"/>
          </a:xfrm>
          <a:prstGeom prst="rect">
            <a:avLst/>
          </a:prstGeom>
        </p:spPr>
        <p:txBody>
          <a:bodyPr wrap="square">
            <a:spAutoFit/>
          </a:bodyPr>
          <a:lstStyle/>
          <a:p>
            <a:pPr algn="ctr"/>
            <a:r>
              <a:rPr lang="en-US" dirty="0">
                <a:latin typeface="Gadugi" panose="020B0502040204020203" pitchFamily="34" charset="0"/>
              </a:rPr>
              <a:t>Metal halide lights </a:t>
            </a:r>
          </a:p>
        </p:txBody>
      </p:sp>
    </p:spTree>
    <p:extLst>
      <p:ext uri="{BB962C8B-B14F-4D97-AF65-F5344CB8AC3E}">
        <p14:creationId xmlns:p14="http://schemas.microsoft.com/office/powerpoint/2010/main" val="82325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4" name="Title 3"/>
          <p:cNvSpPr>
            <a:spLocks noGrp="1"/>
          </p:cNvSpPr>
          <p:nvPr>
            <p:ph type="title"/>
          </p:nvPr>
        </p:nvSpPr>
        <p:spPr>
          <a:xfrm>
            <a:off x="918009" y="58316"/>
            <a:ext cx="10972800" cy="838200"/>
          </a:xfrm>
        </p:spPr>
        <p:txBody>
          <a:bodyPr>
            <a:normAutofit/>
          </a:bodyPr>
          <a:lstStyle/>
          <a:p>
            <a:pPr algn="ctr"/>
            <a:r>
              <a:rPr lang="en-US" b="0" dirty="0">
                <a:solidFill>
                  <a:srgbClr val="00B050"/>
                </a:solidFill>
                <a:latin typeface="+mj-lt"/>
              </a:rPr>
              <a:t>Energy System Survey</a:t>
            </a:r>
          </a:p>
        </p:txBody>
      </p:sp>
      <p:pic>
        <p:nvPicPr>
          <p:cNvPr id="9" name="Picture 8">
            <a:extLst>
              <a:ext uri="{FF2B5EF4-FFF2-40B4-BE49-F238E27FC236}">
                <a16:creationId xmlns:a16="http://schemas.microsoft.com/office/drawing/2014/main" id="{06BD02F2-91EA-458E-8E6E-C9005C618E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196" b="26275"/>
          <a:stretch/>
        </p:blipFill>
        <p:spPr>
          <a:xfrm>
            <a:off x="228600" y="1806101"/>
            <a:ext cx="4999463" cy="2176238"/>
          </a:xfrm>
          <a:prstGeom prst="rect">
            <a:avLst/>
          </a:prstGeom>
          <a:ln>
            <a:solidFill>
              <a:schemeClr val="tx1"/>
            </a:solidFill>
          </a:ln>
        </p:spPr>
      </p:pic>
      <p:sp>
        <p:nvSpPr>
          <p:cNvPr id="11" name="TextBox 10">
            <a:extLst>
              <a:ext uri="{FF2B5EF4-FFF2-40B4-BE49-F238E27FC236}">
                <a16:creationId xmlns:a16="http://schemas.microsoft.com/office/drawing/2014/main" id="{C60AD0F2-0D61-4A32-9F14-0EC1F635390A}"/>
              </a:ext>
            </a:extLst>
          </p:cNvPr>
          <p:cNvSpPr txBox="1"/>
          <p:nvPr/>
        </p:nvSpPr>
        <p:spPr>
          <a:xfrm>
            <a:off x="2895600" y="4906672"/>
            <a:ext cx="6385041" cy="461665"/>
          </a:xfrm>
          <a:prstGeom prst="rect">
            <a:avLst/>
          </a:prstGeom>
          <a:noFill/>
        </p:spPr>
        <p:txBody>
          <a:bodyPr wrap="square" rtlCol="0">
            <a:spAutoFit/>
          </a:bodyPr>
          <a:lstStyle/>
          <a:p>
            <a:r>
              <a:rPr lang="en-US" sz="2400" dirty="0">
                <a:latin typeface="Gadugi" panose="020B0502040204020203" pitchFamily="34" charset="0"/>
              </a:rPr>
              <a:t>1,200 kW solar canopy at Laredo Bus Facility</a:t>
            </a:r>
          </a:p>
        </p:txBody>
      </p:sp>
      <p:pic>
        <p:nvPicPr>
          <p:cNvPr id="2" name="Picture 1">
            <a:extLst>
              <a:ext uri="{FF2B5EF4-FFF2-40B4-BE49-F238E27FC236}">
                <a16:creationId xmlns:a16="http://schemas.microsoft.com/office/drawing/2014/main" id="{2D1F1564-12D9-4FEC-9AFD-086B11B32D93}"/>
              </a:ext>
            </a:extLst>
          </p:cNvPr>
          <p:cNvPicPr>
            <a:picLocks noChangeAspect="1"/>
          </p:cNvPicPr>
          <p:nvPr/>
        </p:nvPicPr>
        <p:blipFill>
          <a:blip r:embed="rId5"/>
          <a:stretch>
            <a:fillRect/>
          </a:stretch>
        </p:blipFill>
        <p:spPr>
          <a:xfrm>
            <a:off x="5791200" y="869203"/>
            <a:ext cx="5429700" cy="4037469"/>
          </a:xfrm>
          <a:prstGeom prst="rect">
            <a:avLst/>
          </a:prstGeom>
        </p:spPr>
      </p:pic>
    </p:spTree>
    <p:extLst>
      <p:ext uri="{BB962C8B-B14F-4D97-AF65-F5344CB8AC3E}">
        <p14:creationId xmlns:p14="http://schemas.microsoft.com/office/powerpoint/2010/main" val="107066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sp>
        <p:nvSpPr>
          <p:cNvPr id="4" name="Title 3"/>
          <p:cNvSpPr>
            <a:spLocks noGrp="1"/>
          </p:cNvSpPr>
          <p:nvPr>
            <p:ph type="title"/>
          </p:nvPr>
        </p:nvSpPr>
        <p:spPr>
          <a:xfrm>
            <a:off x="918009" y="58316"/>
            <a:ext cx="10972800" cy="838200"/>
          </a:xfrm>
        </p:spPr>
        <p:txBody>
          <a:bodyPr>
            <a:normAutofit/>
          </a:bodyPr>
          <a:lstStyle/>
          <a:p>
            <a:pPr algn="ctr"/>
            <a:r>
              <a:rPr lang="en-US" b="0" dirty="0">
                <a:solidFill>
                  <a:srgbClr val="00B050"/>
                </a:solidFill>
                <a:latin typeface="+mj-lt"/>
              </a:rPr>
              <a:t>Energy System Survey</a:t>
            </a:r>
          </a:p>
        </p:txBody>
      </p:sp>
      <p:pic>
        <p:nvPicPr>
          <p:cNvPr id="3" name="Picture 2">
            <a:extLst>
              <a:ext uri="{FF2B5EF4-FFF2-40B4-BE49-F238E27FC236}">
                <a16:creationId xmlns:a16="http://schemas.microsoft.com/office/drawing/2014/main" id="{A1A9C907-3F26-422F-8389-4F2213901749}"/>
              </a:ext>
            </a:extLst>
          </p:cNvPr>
          <p:cNvPicPr>
            <a:picLocks noChangeAspect="1"/>
          </p:cNvPicPr>
          <p:nvPr/>
        </p:nvPicPr>
        <p:blipFill>
          <a:blip r:embed="rId4"/>
          <a:stretch>
            <a:fillRect/>
          </a:stretch>
        </p:blipFill>
        <p:spPr>
          <a:xfrm>
            <a:off x="609600" y="1289735"/>
            <a:ext cx="5273497" cy="3456732"/>
          </a:xfrm>
          <a:prstGeom prst="rect">
            <a:avLst/>
          </a:prstGeom>
          <a:ln>
            <a:solidFill>
              <a:schemeClr val="tx1"/>
            </a:solidFill>
          </a:ln>
        </p:spPr>
      </p:pic>
      <p:sp>
        <p:nvSpPr>
          <p:cNvPr id="6" name="Rectangle 5">
            <a:extLst>
              <a:ext uri="{FF2B5EF4-FFF2-40B4-BE49-F238E27FC236}">
                <a16:creationId xmlns:a16="http://schemas.microsoft.com/office/drawing/2014/main" id="{1B1979A0-F725-4EA0-AF78-2AB17B9830B9}"/>
              </a:ext>
            </a:extLst>
          </p:cNvPr>
          <p:cNvSpPr/>
          <p:nvPr/>
        </p:nvSpPr>
        <p:spPr>
          <a:xfrm>
            <a:off x="6392321" y="2362200"/>
            <a:ext cx="5498488" cy="646331"/>
          </a:xfrm>
          <a:prstGeom prst="rect">
            <a:avLst/>
          </a:prstGeom>
        </p:spPr>
        <p:txBody>
          <a:bodyPr wrap="square">
            <a:spAutoFit/>
          </a:bodyPr>
          <a:lstStyle/>
          <a:p>
            <a:r>
              <a:rPr lang="en-US" dirty="0">
                <a:latin typeface="Gadugi" panose="020B0502040204020203" pitchFamily="34" charset="0"/>
              </a:rPr>
              <a:t>Chillers are at end of their useful life</a:t>
            </a:r>
          </a:p>
          <a:p>
            <a:endParaRPr lang="en-US" dirty="0">
              <a:latin typeface="Gadugi" panose="020B0502040204020203" pitchFamily="34" charset="0"/>
            </a:endParaRPr>
          </a:p>
        </p:txBody>
      </p:sp>
    </p:spTree>
    <p:extLst>
      <p:ext uri="{BB962C8B-B14F-4D97-AF65-F5344CB8AC3E}">
        <p14:creationId xmlns:p14="http://schemas.microsoft.com/office/powerpoint/2010/main" val="286729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19800"/>
            <a:ext cx="12192000" cy="688848"/>
          </a:xfrm>
          <a:prstGeom prst="rect">
            <a:avLst/>
          </a:prstGeom>
        </p:spPr>
      </p:pic>
      <p:graphicFrame>
        <p:nvGraphicFramePr>
          <p:cNvPr id="6" name="Content Placeholder 5"/>
          <p:cNvGraphicFramePr>
            <a:graphicFrameLocks/>
          </p:cNvGraphicFramePr>
          <p:nvPr>
            <p:extLst/>
          </p:nvPr>
        </p:nvGraphicFramePr>
        <p:xfrm>
          <a:off x="814831" y="896516"/>
          <a:ext cx="10664391"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112063" y="963645"/>
            <a:ext cx="676445"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4">
                    <a:lumMod val="75000"/>
                  </a:schemeClr>
                </a:solidFill>
                <a:effectLst/>
                <a:uLnTx/>
                <a:uFillTx/>
              </a:rPr>
              <a:t>Dec 2015</a:t>
            </a:r>
          </a:p>
        </p:txBody>
      </p:sp>
      <p:sp>
        <p:nvSpPr>
          <p:cNvPr id="10" name="TextBox 9"/>
          <p:cNvSpPr txBox="1"/>
          <p:nvPr/>
        </p:nvSpPr>
        <p:spPr>
          <a:xfrm rot="10800000" flipV="1">
            <a:off x="43884" y="3065681"/>
            <a:ext cx="81280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Dec 2016</a:t>
            </a:r>
          </a:p>
        </p:txBody>
      </p:sp>
      <p:sp>
        <p:nvSpPr>
          <p:cNvPr id="4" name="Title 3"/>
          <p:cNvSpPr>
            <a:spLocks noGrp="1"/>
          </p:cNvSpPr>
          <p:nvPr>
            <p:ph type="title"/>
          </p:nvPr>
        </p:nvSpPr>
        <p:spPr>
          <a:xfrm>
            <a:off x="918009" y="58316"/>
            <a:ext cx="10972800" cy="838200"/>
          </a:xfrm>
        </p:spPr>
        <p:txBody>
          <a:bodyPr>
            <a:normAutofit/>
          </a:bodyPr>
          <a:lstStyle/>
          <a:p>
            <a:pPr algn="ctr"/>
            <a:r>
              <a:rPr lang="en-US" b="0" dirty="0">
                <a:solidFill>
                  <a:srgbClr val="00B050"/>
                </a:solidFill>
                <a:latin typeface="+mj-lt"/>
              </a:rPr>
              <a:t>ESPC Contracting Process</a:t>
            </a:r>
          </a:p>
        </p:txBody>
      </p:sp>
      <p:sp>
        <p:nvSpPr>
          <p:cNvPr id="11" name="TextBox 10"/>
          <p:cNvSpPr txBox="1"/>
          <p:nvPr/>
        </p:nvSpPr>
        <p:spPr>
          <a:xfrm>
            <a:off x="43885" y="2014663"/>
            <a:ext cx="81280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3">
                    <a:lumMod val="75000"/>
                  </a:schemeClr>
                </a:solidFill>
                <a:effectLst/>
                <a:uLnTx/>
                <a:uFillTx/>
              </a:rPr>
              <a:t>Feb 2016</a:t>
            </a:r>
          </a:p>
        </p:txBody>
      </p:sp>
      <p:sp>
        <p:nvSpPr>
          <p:cNvPr id="9" name="TextBox 8"/>
          <p:cNvSpPr txBox="1"/>
          <p:nvPr/>
        </p:nvSpPr>
        <p:spPr>
          <a:xfrm>
            <a:off x="11505545" y="963645"/>
            <a:ext cx="67648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4">
                    <a:lumMod val="75000"/>
                  </a:schemeClr>
                </a:solidFill>
                <a:effectLst/>
                <a:uLnTx/>
                <a:uFillTx/>
              </a:rPr>
              <a:t>Feb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4">
                    <a:lumMod val="75000"/>
                  </a:schemeClr>
                </a:solidFill>
                <a:effectLst/>
                <a:uLnTx/>
                <a:uFillTx/>
              </a:rPr>
              <a:t>2016 </a:t>
            </a:r>
          </a:p>
        </p:txBody>
      </p:sp>
      <p:sp>
        <p:nvSpPr>
          <p:cNvPr id="12" name="TextBox 11"/>
          <p:cNvSpPr txBox="1"/>
          <p:nvPr/>
        </p:nvSpPr>
        <p:spPr>
          <a:xfrm rot="10800000" flipV="1">
            <a:off x="11543644" y="3083221"/>
            <a:ext cx="60028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Aug 2017</a:t>
            </a:r>
          </a:p>
        </p:txBody>
      </p:sp>
      <p:sp>
        <p:nvSpPr>
          <p:cNvPr id="13" name="TextBox 12"/>
          <p:cNvSpPr txBox="1"/>
          <p:nvPr/>
        </p:nvSpPr>
        <p:spPr>
          <a:xfrm>
            <a:off x="11524594" y="2023433"/>
            <a:ext cx="67648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3">
                    <a:lumMod val="75000"/>
                  </a:schemeClr>
                </a:solidFill>
                <a:effectLst/>
                <a:uLnTx/>
                <a:uFillTx/>
              </a:rPr>
              <a:t>Dec</a:t>
            </a:r>
            <a:r>
              <a:rPr kumimoji="0" lang="en-US" sz="1400" b="1" i="0" u="none" strike="noStrike" kern="0" cap="none" spc="0" normalizeH="0" noProof="0" dirty="0">
                <a:ln>
                  <a:noFill/>
                </a:ln>
                <a:solidFill>
                  <a:schemeClr val="accent3">
                    <a:lumMod val="75000"/>
                  </a:schemeClr>
                </a:solidFill>
                <a:effectLst/>
                <a:uLnTx/>
                <a:uFillTx/>
              </a:rPr>
              <a:t> </a:t>
            </a:r>
            <a:r>
              <a:rPr kumimoji="0" lang="en-US" sz="1400" b="1" i="0" u="none" strike="noStrike" kern="0" cap="none" spc="0" normalizeH="0" baseline="0" noProof="0" dirty="0">
                <a:ln>
                  <a:noFill/>
                </a:ln>
                <a:solidFill>
                  <a:schemeClr val="accent3">
                    <a:lumMod val="75000"/>
                  </a:schemeClr>
                </a:solidFill>
                <a:effectLst/>
                <a:uLnTx/>
                <a:uFillTx/>
              </a:rPr>
              <a:t>2016 </a:t>
            </a:r>
          </a:p>
        </p:txBody>
      </p:sp>
      <p:sp>
        <p:nvSpPr>
          <p:cNvPr id="14" name="TextBox 13">
            <a:extLst>
              <a:ext uri="{FF2B5EF4-FFF2-40B4-BE49-F238E27FC236}">
                <a16:creationId xmlns:a16="http://schemas.microsoft.com/office/drawing/2014/main" id="{161E1C76-834E-4C61-809C-210E1DDFF5AF}"/>
              </a:ext>
            </a:extLst>
          </p:cNvPr>
          <p:cNvSpPr txBox="1"/>
          <p:nvPr/>
        </p:nvSpPr>
        <p:spPr>
          <a:xfrm rot="10800000" flipV="1">
            <a:off x="2028" y="4195988"/>
            <a:ext cx="81280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0070C0"/>
                </a:solidFill>
              </a:rPr>
              <a:t>Aug</a:t>
            </a:r>
            <a:r>
              <a:rPr kumimoji="0" lang="en-US" sz="1400" b="1" i="0" u="none" strike="noStrike" kern="0" cap="none" spc="0" normalizeH="0" baseline="0" noProof="0" dirty="0">
                <a:ln>
                  <a:noFill/>
                </a:ln>
                <a:solidFill>
                  <a:srgbClr val="0070C0"/>
                </a:solidFill>
                <a:effectLst/>
                <a:uLnTx/>
                <a:uFillTx/>
              </a:rPr>
              <a:t> 2017</a:t>
            </a:r>
          </a:p>
        </p:txBody>
      </p:sp>
      <p:sp>
        <p:nvSpPr>
          <p:cNvPr id="15" name="TextBox 14">
            <a:extLst>
              <a:ext uri="{FF2B5EF4-FFF2-40B4-BE49-F238E27FC236}">
                <a16:creationId xmlns:a16="http://schemas.microsoft.com/office/drawing/2014/main" id="{57EEFF12-CFD0-4595-98D7-C9247134F992}"/>
              </a:ext>
            </a:extLst>
          </p:cNvPr>
          <p:cNvSpPr txBox="1"/>
          <p:nvPr/>
        </p:nvSpPr>
        <p:spPr>
          <a:xfrm rot="10800000" flipV="1">
            <a:off x="11459111" y="4108053"/>
            <a:ext cx="81280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Mar 2018</a:t>
            </a:r>
          </a:p>
        </p:txBody>
      </p:sp>
      <p:sp>
        <p:nvSpPr>
          <p:cNvPr id="16" name="TextBox 15">
            <a:extLst>
              <a:ext uri="{FF2B5EF4-FFF2-40B4-BE49-F238E27FC236}">
                <a16:creationId xmlns:a16="http://schemas.microsoft.com/office/drawing/2014/main" id="{77E7360D-AE8B-4469-B9EB-9009694BC7DE}"/>
              </a:ext>
            </a:extLst>
          </p:cNvPr>
          <p:cNvSpPr txBox="1"/>
          <p:nvPr/>
        </p:nvSpPr>
        <p:spPr>
          <a:xfrm rot="10800000" flipV="1">
            <a:off x="-26361" y="5149828"/>
            <a:ext cx="81280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Mar 2018</a:t>
            </a:r>
          </a:p>
        </p:txBody>
      </p:sp>
      <p:sp>
        <p:nvSpPr>
          <p:cNvPr id="17" name="TextBox 16">
            <a:extLst>
              <a:ext uri="{FF2B5EF4-FFF2-40B4-BE49-F238E27FC236}">
                <a16:creationId xmlns:a16="http://schemas.microsoft.com/office/drawing/2014/main" id="{CF311C3B-53D3-4F8A-83CF-D1D5193294DA}"/>
              </a:ext>
            </a:extLst>
          </p:cNvPr>
          <p:cNvSpPr txBox="1"/>
          <p:nvPr/>
        </p:nvSpPr>
        <p:spPr>
          <a:xfrm rot="10800000" flipV="1">
            <a:off x="11442109" y="5207863"/>
            <a:ext cx="81280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70C0"/>
                </a:solidFill>
                <a:effectLst/>
                <a:uLnTx/>
                <a:uFillTx/>
              </a:rPr>
              <a:t>Aug 2020</a:t>
            </a:r>
          </a:p>
        </p:txBody>
      </p:sp>
    </p:spTree>
    <p:extLst>
      <p:ext uri="{BB962C8B-B14F-4D97-AF65-F5344CB8AC3E}">
        <p14:creationId xmlns:p14="http://schemas.microsoft.com/office/powerpoint/2010/main" val="1264915234"/>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242852"/>
      </a:dk2>
      <a:lt2>
        <a:srgbClr val="92D050"/>
      </a:lt2>
      <a:accent1>
        <a:srgbClr val="00B050"/>
      </a:accent1>
      <a:accent2>
        <a:srgbClr val="00B050"/>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1425</TotalTime>
  <Words>3478</Words>
  <Application>Microsoft Macintosh PowerPoint</Application>
  <PresentationFormat>Widescreen</PresentationFormat>
  <Paragraphs>371</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(Body)</vt:lpstr>
      <vt:lpstr>Gadugi</vt:lpstr>
      <vt:lpstr>Office Theme</vt:lpstr>
      <vt:lpstr>Energy Savings  Performance Contract</vt:lpstr>
      <vt:lpstr>Case for Change</vt:lpstr>
      <vt:lpstr>Energy Savings  Performance Contract</vt:lpstr>
      <vt:lpstr>PowerPoint Presentation</vt:lpstr>
      <vt:lpstr>ESPC Contracting Process</vt:lpstr>
      <vt:lpstr>Energy System Survey</vt:lpstr>
      <vt:lpstr>Energy System Survey</vt:lpstr>
      <vt:lpstr>Energy System Survey</vt:lpstr>
      <vt:lpstr>ESPC Contracting Process</vt:lpstr>
      <vt:lpstr>Investment Grade Audit Results </vt:lpstr>
      <vt:lpstr>Energy &amp; Water Conservation Measures Considered, not Implemented</vt:lpstr>
      <vt:lpstr>Energy and Water Conservation Measures Adopted</vt:lpstr>
      <vt:lpstr>Investment Grade Audit Results</vt:lpstr>
      <vt:lpstr>Financial Overview</vt:lpstr>
      <vt:lpstr>Financial and Environmental Impacts</vt:lpstr>
      <vt:lpstr>Project Accomplishments</vt:lpstr>
      <vt:lpstr> CURRENT STATE</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Rhonda N.</dc:creator>
  <cp:lastModifiedBy>Microsoft Office User</cp:lastModifiedBy>
  <cp:revision>149</cp:revision>
  <cp:lastPrinted>2017-09-05T12:34:10Z</cp:lastPrinted>
  <dcterms:created xsi:type="dcterms:W3CDTF">2017-08-17T02:51:23Z</dcterms:created>
  <dcterms:modified xsi:type="dcterms:W3CDTF">2019-06-12T22:20:12Z</dcterms:modified>
</cp:coreProperties>
</file>