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573" r:id="rId3"/>
    <p:sldId id="312" r:id="rId4"/>
    <p:sldId id="674" r:id="rId5"/>
    <p:sldId id="673" r:id="rId6"/>
    <p:sldId id="583" r:id="rId7"/>
    <p:sldId id="585" r:id="rId8"/>
    <p:sldId id="582" r:id="rId9"/>
    <p:sldId id="551" r:id="rId10"/>
    <p:sldId id="626" r:id="rId11"/>
    <p:sldId id="670" r:id="rId12"/>
    <p:sldId id="528" r:id="rId13"/>
    <p:sldId id="535" r:id="rId14"/>
    <p:sldId id="539" r:id="rId15"/>
    <p:sldId id="529" r:id="rId16"/>
    <p:sldId id="586" r:id="rId17"/>
    <p:sldId id="638" r:id="rId18"/>
    <p:sldId id="590" r:id="rId19"/>
    <p:sldId id="624" r:id="rId20"/>
    <p:sldId id="658" r:id="rId21"/>
    <p:sldId id="621" r:id="rId22"/>
    <p:sldId id="625" r:id="rId23"/>
    <p:sldId id="651" r:id="rId24"/>
    <p:sldId id="622" r:id="rId25"/>
    <p:sldId id="629" r:id="rId26"/>
    <p:sldId id="623" r:id="rId27"/>
    <p:sldId id="633" r:id="rId28"/>
    <p:sldId id="669" r:id="rId29"/>
    <p:sldId id="581"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Brown" initials="LB" lastIdx="2" clrIdx="0">
    <p:extLst>
      <p:ext uri="{19B8F6BF-5375-455C-9EA6-DF929625EA0E}">
        <p15:presenceInfo xmlns:p15="http://schemas.microsoft.com/office/powerpoint/2012/main" userId="S::lobrown@hntb.com::b0583edd-6552-4706-9156-f99e8258d48f" providerId="AD"/>
      </p:ext>
    </p:extLst>
  </p:cmAuthor>
  <p:cmAuthor id="2" name="Maggie Maddox" initials="MM" lastIdx="13" clrIdx="1">
    <p:extLst>
      <p:ext uri="{19B8F6BF-5375-455C-9EA6-DF929625EA0E}">
        <p15:presenceInfo xmlns:p15="http://schemas.microsoft.com/office/powerpoint/2012/main" userId="S-1-5-21-92405826-1669691511-123036360-300342" providerId="AD"/>
      </p:ext>
    </p:extLst>
  </p:cmAuthor>
  <p:cmAuthor id="3" name="James Schmid" initials="JS" lastIdx="14" clrIdx="2">
    <p:extLst>
      <p:ext uri="{19B8F6BF-5375-455C-9EA6-DF929625EA0E}">
        <p15:presenceInfo xmlns:p15="http://schemas.microsoft.com/office/powerpoint/2012/main" userId="S-1-5-21-92405826-1669691511-123036360-261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a:srgbClr val="FF7500"/>
    <a:srgbClr val="E27B3B"/>
    <a:srgbClr val="4491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306EA-AE20-49BB-82C4-AA50A32AB68B}" v="131" dt="2019-06-03T17:02:54.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33" autoAdjust="0"/>
    <p:restoredTop sz="79821" autoAdjust="0"/>
  </p:normalViewPr>
  <p:slideViewPr>
    <p:cSldViewPr snapToGrid="0" snapToObjects="1">
      <p:cViewPr varScale="1">
        <p:scale>
          <a:sx n="75" d="100"/>
          <a:sy n="75" d="100"/>
        </p:scale>
        <p:origin x="7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5B9422-7F98-2C48-8430-A3E297662BEA}" type="datetimeFigureOut">
              <a:rPr lang="en-US" smtClean="0"/>
              <a:t>6/12/19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1457E6-F137-6540-92D5-8985E65EE122}" type="slidenum">
              <a:rPr lang="en-US" smtClean="0"/>
              <a:t>‹#›</a:t>
            </a:fld>
            <a:endParaRPr lang="en-US" dirty="0"/>
          </a:p>
        </p:txBody>
      </p:sp>
    </p:spTree>
    <p:extLst>
      <p:ext uri="{BB962C8B-B14F-4D97-AF65-F5344CB8AC3E}">
        <p14:creationId xmlns:p14="http://schemas.microsoft.com/office/powerpoint/2010/main" val="13481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457E6-F137-6540-92D5-8985E65EE122}" type="slidenum">
              <a:rPr lang="en-US" smtClean="0"/>
              <a:t>1</a:t>
            </a:fld>
            <a:endParaRPr lang="en-US" dirty="0"/>
          </a:p>
        </p:txBody>
      </p:sp>
    </p:spTree>
    <p:extLst>
      <p:ext uri="{BB962C8B-B14F-4D97-AF65-F5344CB8AC3E}">
        <p14:creationId xmlns:p14="http://schemas.microsoft.com/office/powerpoint/2010/main" val="116939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cs typeface="Arial" panose="020B0604020202020204" pitchFamily="34" charset="0"/>
              </a:rPr>
              <a:t>The funding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latin typeface="+mn-lt"/>
                <a:cs typeface="Arial" panose="020B0604020202020204" pitchFamily="34" charset="0"/>
              </a:rPr>
              <a:t>The tax will generate approximately $2.7B over 40 years.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latin typeface="+mn-lt"/>
                <a:cs typeface="Calibri Light" panose="020F0302020204030204" pitchFamily="34" charset="0"/>
              </a:rPr>
              <a:t>Federal and private funds will be sought to advance and expand key projects</a:t>
            </a:r>
            <a:endParaRPr lang="en-US" sz="11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r>
              <a:rPr lang="en-US" sz="1100" b="1" dirty="0">
                <a:latin typeface="+mn-lt"/>
                <a:cs typeface="Arial" panose="020B0604020202020204" pitchFamily="34" charset="0"/>
              </a:rPr>
              <a:t>The benefits</a:t>
            </a:r>
          </a:p>
          <a:p>
            <a:pPr>
              <a:spcAft>
                <a:spcPts val="300"/>
              </a:spcAft>
            </a:pPr>
            <a:r>
              <a:rPr lang="en-US" sz="1100" dirty="0">
                <a:latin typeface="+mn-lt"/>
                <a:cs typeface="Arial" panose="020B0604020202020204" pitchFamily="34" charset="0"/>
              </a:rPr>
              <a:t>Supports population growth and the City of Atlanta’s vision for that growth, and it will:</a:t>
            </a:r>
          </a:p>
          <a:p>
            <a:pPr marL="173736" indent="-173736">
              <a:spcAft>
                <a:spcPts val="300"/>
              </a:spcAft>
              <a:buClr>
                <a:srgbClr val="0082CA"/>
              </a:buClr>
              <a:buFont typeface="Wingdings" panose="05000000000000000000" pitchFamily="2" charset="2"/>
              <a:buChar char="ü"/>
            </a:pPr>
            <a:r>
              <a:rPr lang="en-US" sz="1100" dirty="0">
                <a:latin typeface="+mn-lt"/>
                <a:cs typeface="Arial" panose="020B0604020202020204" pitchFamily="34" charset="0"/>
              </a:rPr>
              <a:t>Provide service to </a:t>
            </a:r>
            <a:r>
              <a:rPr lang="en-US" sz="1100" b="1" dirty="0">
                <a:solidFill>
                  <a:srgbClr val="0082CA"/>
                </a:solidFill>
                <a:latin typeface="+mn-lt"/>
                <a:cs typeface="Arial" panose="020B0604020202020204" pitchFamily="34" charset="0"/>
              </a:rPr>
              <a:t>126</a:t>
            </a:r>
            <a:r>
              <a:rPr lang="en-US" sz="1100" dirty="0">
                <a:solidFill>
                  <a:srgbClr val="0082CA"/>
                </a:solidFill>
                <a:latin typeface="+mn-lt"/>
                <a:cs typeface="Arial" panose="020B0604020202020204" pitchFamily="34" charset="0"/>
              </a:rPr>
              <a:t> </a:t>
            </a:r>
            <a:r>
              <a:rPr lang="en-US" sz="1100" b="1" dirty="0">
                <a:solidFill>
                  <a:srgbClr val="0082CA"/>
                </a:solidFill>
                <a:latin typeface="+mn-lt"/>
                <a:cs typeface="Arial" panose="020B0604020202020204" pitchFamily="34" charset="0"/>
              </a:rPr>
              <a:t>Atlanta neighborhoods</a:t>
            </a:r>
            <a:r>
              <a:rPr lang="en-US" sz="1100" b="1" dirty="0">
                <a:latin typeface="+mn-lt"/>
                <a:cs typeface="Arial" panose="020B0604020202020204" pitchFamily="34" charset="0"/>
              </a:rPr>
              <a:t>. </a:t>
            </a:r>
          </a:p>
          <a:p>
            <a:pPr marL="173736" indent="-173736">
              <a:spcAft>
                <a:spcPts val="300"/>
              </a:spcAft>
              <a:buClr>
                <a:srgbClr val="0082CA"/>
              </a:buClr>
              <a:buFont typeface="Wingdings" panose="05000000000000000000" pitchFamily="2" charset="2"/>
              <a:buChar char="ü"/>
            </a:pPr>
            <a:r>
              <a:rPr lang="en-US" sz="1100" dirty="0">
                <a:latin typeface="+mn-lt"/>
                <a:cs typeface="Arial" panose="020B0604020202020204" pitchFamily="34" charset="0"/>
              </a:rPr>
              <a:t>Increase access to more than </a:t>
            </a:r>
            <a:r>
              <a:rPr lang="en-US" sz="1100" b="1" dirty="0">
                <a:solidFill>
                  <a:srgbClr val="0082CA"/>
                </a:solidFill>
                <a:latin typeface="+mn-lt"/>
                <a:cs typeface="Arial" panose="020B0604020202020204" pitchFamily="34" charset="0"/>
              </a:rPr>
              <a:t>350,000 jobs</a:t>
            </a:r>
          </a:p>
          <a:p>
            <a:pPr marL="173736" indent="-173736">
              <a:spcAft>
                <a:spcPts val="300"/>
              </a:spcAft>
              <a:buClr>
                <a:srgbClr val="0082CA"/>
              </a:buClr>
              <a:buFont typeface="Wingdings" panose="05000000000000000000" pitchFamily="2" charset="2"/>
              <a:buChar char="ü"/>
            </a:pPr>
            <a:r>
              <a:rPr lang="en-US" sz="1100" dirty="0">
                <a:latin typeface="+mn-lt"/>
                <a:cs typeface="Arial" panose="020B0604020202020204" pitchFamily="34" charset="0"/>
              </a:rPr>
              <a:t>Connect to </a:t>
            </a:r>
            <a:r>
              <a:rPr lang="en-US" sz="1100" b="1" dirty="0">
                <a:solidFill>
                  <a:srgbClr val="0082CA"/>
                </a:solidFill>
                <a:latin typeface="+mn-lt"/>
                <a:cs typeface="Arial" panose="020B0604020202020204" pitchFamily="34" charset="0"/>
              </a:rPr>
              <a:t>77 medical facilities, 83 grocery stores and 115 schools </a:t>
            </a:r>
            <a:r>
              <a:rPr lang="en-US" sz="1100" dirty="0">
                <a:latin typeface="+mn-lt"/>
                <a:cs typeface="Arial" panose="020B0604020202020204" pitchFamily="34" charset="0"/>
              </a:rPr>
              <a:t>in Atlanta</a:t>
            </a:r>
          </a:p>
          <a:p>
            <a:pPr marL="0" indent="0">
              <a:spcAft>
                <a:spcPts val="300"/>
              </a:spcAft>
              <a:buClr>
                <a:srgbClr val="0082CA"/>
              </a:buClr>
              <a:buFont typeface="Wingdings" panose="05000000000000000000" pitchFamily="2" charset="2"/>
              <a:buNone/>
            </a:pPr>
            <a:endParaRPr lang="en-US" sz="11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
                <a:srgbClr val="0082CA"/>
              </a:buClr>
              <a:buSzTx/>
              <a:buFont typeface="Wingdings" panose="05000000000000000000" pitchFamily="2" charset="2"/>
              <a:buNone/>
              <a:tabLst/>
              <a:defRPr/>
            </a:pPr>
            <a:r>
              <a:rPr lang="en-US" sz="1100" b="1" dirty="0">
                <a:latin typeface="+mn-lt"/>
                <a:cs typeface="Arial" panose="020B0604020202020204" pitchFamily="34" charset="0"/>
              </a:rPr>
              <a:t>List of projects</a:t>
            </a:r>
            <a:endParaRPr lang="en-US" sz="1100" dirty="0">
              <a:latin typeface="+mn-lt"/>
              <a:cs typeface="Arial" panose="020B0604020202020204" pitchFamily="34" charset="0"/>
            </a:endParaRPr>
          </a:p>
          <a:p>
            <a:pPr marL="173736" indent="-173736">
              <a:lnSpc>
                <a:spcPts val="2200"/>
              </a:lnSpc>
              <a:buClr>
                <a:schemeClr val="accent1"/>
              </a:buClr>
              <a:buFont typeface="Wingdings" panose="05000000000000000000" pitchFamily="2" charset="2"/>
              <a:buChar char="ü"/>
            </a:pPr>
            <a:r>
              <a:rPr lang="en-US" sz="1100" dirty="0" err="1">
                <a:latin typeface="+mn-lt"/>
                <a:cs typeface="Arial" panose="020B0604020202020204" pitchFamily="34" charset="0"/>
              </a:rPr>
              <a:t>BeltLine</a:t>
            </a:r>
            <a:r>
              <a:rPr lang="en-US" sz="1100" dirty="0">
                <a:latin typeface="+mn-lt"/>
                <a:cs typeface="Arial" panose="020B0604020202020204" pitchFamily="34" charset="0"/>
              </a:rPr>
              <a:t> Northeast LRT </a:t>
            </a:r>
          </a:p>
          <a:p>
            <a:pPr marL="173736" indent="-173736">
              <a:lnSpc>
                <a:spcPts val="2200"/>
              </a:lnSpc>
              <a:buClr>
                <a:schemeClr val="accent1"/>
              </a:buClr>
              <a:buFont typeface="Wingdings" panose="05000000000000000000" pitchFamily="2" charset="2"/>
              <a:buChar char="ü"/>
            </a:pPr>
            <a:r>
              <a:rPr lang="en-US" sz="1100" dirty="0" err="1">
                <a:latin typeface="+mn-lt"/>
                <a:cs typeface="Arial" panose="020B0604020202020204" pitchFamily="34" charset="0"/>
              </a:rPr>
              <a:t>BeltLine</a:t>
            </a:r>
            <a:r>
              <a:rPr lang="en-US" sz="1100" dirty="0">
                <a:latin typeface="+mn-lt"/>
                <a:cs typeface="Arial" panose="020B0604020202020204" pitchFamily="34" charset="0"/>
              </a:rPr>
              <a:t> Southwest LRT </a:t>
            </a:r>
          </a:p>
          <a:p>
            <a:pPr marL="173736" indent="-173736">
              <a:lnSpc>
                <a:spcPts val="2200"/>
              </a:lnSpc>
              <a:buClr>
                <a:schemeClr val="accent1"/>
              </a:buClr>
              <a:buFont typeface="Wingdings" panose="05000000000000000000" pitchFamily="2" charset="2"/>
              <a:buChar char="ü"/>
            </a:pPr>
            <a:r>
              <a:rPr lang="en-US" sz="1100" dirty="0" err="1">
                <a:latin typeface="+mn-lt"/>
                <a:cs typeface="Arial" panose="020B0604020202020204" pitchFamily="34" charset="0"/>
              </a:rPr>
              <a:t>Campbellton</a:t>
            </a:r>
            <a:r>
              <a:rPr lang="en-US" sz="1100" dirty="0">
                <a:latin typeface="+mn-lt"/>
                <a:cs typeface="Arial" panose="020B0604020202020204" pitchFamily="34" charset="0"/>
              </a:rPr>
              <a:t> Rd LRT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Clifton Corridor LRT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Crosstown Downtown East Extension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Crosstown Downtown West Extension</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Capitol Ave BRT (Summerhill)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North Ave – Donald L.  Hollowell Pkwy BRT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Northside </a:t>
            </a:r>
            <a:r>
              <a:rPr lang="en-US" sz="1100" dirty="0" err="1">
                <a:latin typeface="+mn-lt"/>
                <a:cs typeface="Arial" panose="020B0604020202020204" pitchFamily="34" charset="0"/>
              </a:rPr>
              <a:t>Dr</a:t>
            </a:r>
            <a:r>
              <a:rPr lang="en-US" sz="1100" dirty="0">
                <a:latin typeface="+mn-lt"/>
                <a:cs typeface="Arial" panose="020B0604020202020204" pitchFamily="34" charset="0"/>
              </a:rPr>
              <a:t> BRT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Peachtree Rd ART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Cleveland Ave ART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Metropolitan Pkwy ART</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Frequent local bus service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Greenbriar Transit Center </a:t>
            </a:r>
          </a:p>
          <a:p>
            <a:pPr marL="173736" indent="-173736">
              <a:lnSpc>
                <a:spcPts val="2200"/>
              </a:lnSpc>
              <a:buClr>
                <a:schemeClr val="accent1"/>
              </a:buClr>
              <a:buFont typeface="Wingdings" panose="05000000000000000000" pitchFamily="2" charset="2"/>
              <a:buChar char="ü"/>
            </a:pPr>
            <a:r>
              <a:rPr lang="en-US" sz="1100" dirty="0" err="1">
                <a:latin typeface="+mn-lt"/>
                <a:cs typeface="Arial" panose="020B0604020202020204" pitchFamily="34" charset="0"/>
              </a:rPr>
              <a:t>Moores</a:t>
            </a:r>
            <a:r>
              <a:rPr lang="en-US" sz="1100" dirty="0">
                <a:latin typeface="+mn-lt"/>
                <a:cs typeface="Arial" panose="020B0604020202020204" pitchFamily="34" charset="0"/>
              </a:rPr>
              <a:t> Mill Transit Center </a:t>
            </a:r>
          </a:p>
          <a:p>
            <a:pPr marL="173736" indent="-173736">
              <a:lnSpc>
                <a:spcPts val="2200"/>
              </a:lnSpc>
              <a:buClr>
                <a:schemeClr val="accent1"/>
              </a:buClr>
              <a:buFont typeface="Wingdings" panose="05000000000000000000" pitchFamily="2" charset="2"/>
              <a:buChar char="ü"/>
            </a:pPr>
            <a:r>
              <a:rPr lang="en-US" sz="1100" dirty="0">
                <a:latin typeface="+mn-lt"/>
                <a:cs typeface="Arial" panose="020B0604020202020204" pitchFamily="34" charset="0"/>
              </a:rPr>
              <a:t>MARTA station enhancements</a:t>
            </a:r>
          </a:p>
          <a:p>
            <a:pPr marL="0" indent="0">
              <a:spcAft>
                <a:spcPts val="300"/>
              </a:spcAft>
              <a:buClr>
                <a:srgbClr val="0082CA"/>
              </a:buClr>
              <a:buFont typeface="Wingdings" panose="05000000000000000000" pitchFamily="2" charset="2"/>
              <a:buNone/>
            </a:pPr>
            <a:endParaRPr lang="en-US" sz="1100" dirty="0">
              <a:latin typeface="+mn-lt"/>
              <a:cs typeface="Arial" panose="020B0604020202020204" pitchFamily="34" charset="0"/>
            </a:endParaRPr>
          </a:p>
          <a:p>
            <a:pPr marL="0" indent="0">
              <a:spcAft>
                <a:spcPts val="300"/>
              </a:spcAft>
              <a:buClr>
                <a:srgbClr val="0082CA"/>
              </a:buClr>
              <a:buFont typeface="Wingdings" panose="05000000000000000000" pitchFamily="2" charset="2"/>
              <a:buNone/>
            </a:pPr>
            <a:r>
              <a:rPr lang="en-US" sz="1100" b="1" dirty="0">
                <a:latin typeface="+mn-lt"/>
                <a:cs typeface="Arial" panose="020B0604020202020204" pitchFamily="34" charset="0"/>
              </a:rPr>
              <a:t>The approval in October 2018</a:t>
            </a:r>
          </a:p>
          <a:p>
            <a:pPr marL="0" indent="0">
              <a:spcAft>
                <a:spcPts val="300"/>
              </a:spcAft>
              <a:buClr>
                <a:srgbClr val="0082CA"/>
              </a:buClr>
              <a:buFont typeface="Wingdings" panose="05000000000000000000" pitchFamily="2" charset="2"/>
              <a:buNone/>
            </a:pPr>
            <a:r>
              <a:rPr lang="en-US" sz="1100" dirty="0">
                <a:latin typeface="+mn-lt"/>
                <a:cs typeface="Calibri Light" panose="020F0302020204030204" pitchFamily="34" charset="0"/>
              </a:rPr>
              <a:t>MARTA Board of Directors’ unanimous vote based on:</a:t>
            </a:r>
          </a:p>
          <a:p>
            <a:pPr marL="173736" lvl="1" indent="-173736">
              <a:lnSpc>
                <a:spcPct val="90000"/>
              </a:lnSpc>
              <a:buFont typeface="Wingdings" panose="05000000000000000000" pitchFamily="2" charset="2"/>
              <a:buChar char="ü"/>
            </a:pPr>
            <a:r>
              <a:rPr lang="en-US" sz="1100" dirty="0">
                <a:latin typeface="+mn-lt"/>
                <a:cs typeface="Calibri Light" panose="020F0302020204030204" pitchFamily="34" charset="0"/>
              </a:rPr>
              <a:t>Public input</a:t>
            </a:r>
          </a:p>
          <a:p>
            <a:pPr marL="173736" lvl="1" indent="-173736">
              <a:lnSpc>
                <a:spcPct val="90000"/>
              </a:lnSpc>
              <a:buFont typeface="Wingdings" panose="05000000000000000000" pitchFamily="2" charset="2"/>
              <a:buChar char="ü"/>
            </a:pPr>
            <a:r>
              <a:rPr lang="en-US" sz="1100" dirty="0">
                <a:latin typeface="+mn-lt"/>
                <a:cs typeface="Calibri Light" panose="020F0302020204030204" pitchFamily="34" charset="0"/>
              </a:rPr>
              <a:t>Technical data </a:t>
            </a:r>
          </a:p>
          <a:p>
            <a:pPr marL="173736" lvl="1" indent="-173736">
              <a:lnSpc>
                <a:spcPct val="90000"/>
              </a:lnSpc>
              <a:buFont typeface="Wingdings" panose="05000000000000000000" pitchFamily="2" charset="2"/>
              <a:buChar char="ü"/>
            </a:pPr>
            <a:r>
              <a:rPr lang="en-US" sz="1100" dirty="0">
                <a:latin typeface="+mn-lt"/>
                <a:cs typeface="Calibri Light" panose="020F0302020204030204" pitchFamily="34" charset="0"/>
              </a:rPr>
              <a:t>Performance measures</a:t>
            </a:r>
          </a:p>
          <a:p>
            <a:pPr marL="0" indent="0">
              <a:spcAft>
                <a:spcPts val="300"/>
              </a:spcAft>
              <a:buClr>
                <a:srgbClr val="0082CA"/>
              </a:buClr>
              <a:buFont typeface="Wingdings" panose="05000000000000000000" pitchFamily="2" charset="2"/>
              <a:buNone/>
            </a:pPr>
            <a:endParaRPr lang="en-US" sz="11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cs typeface="Arial" panose="020B0604020202020204" pitchFamily="34" charset="0"/>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161457E6-F137-6540-92D5-8985E65EE122}" type="slidenum">
              <a:rPr lang="en-US" smtClean="0"/>
              <a:t>11</a:t>
            </a:fld>
            <a:endParaRPr lang="en-US" dirty="0"/>
          </a:p>
        </p:txBody>
      </p:sp>
    </p:spTree>
    <p:extLst>
      <p:ext uri="{BB962C8B-B14F-4D97-AF65-F5344CB8AC3E}">
        <p14:creationId xmlns:p14="http://schemas.microsoft.com/office/powerpoint/2010/main" val="363637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The funding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On July 5, 2014, the Clayton County Board of Commissioners approved a contract with MARTA to extend service to the county, financed by a 1 percent sales tax.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On November 4, 2014, Clayton County residents approved the 1% sales tax to join MARTA and on March 21, 2015 MARTA began bus services to Clayton County. The contract also includes provisions for future rail transit to Clayton County by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The benefits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Greater access to jobs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Improved mobility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Alternatives to congested auto travel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Environmental improvements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Economic development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kern="1200" dirty="0">
                <a:solidFill>
                  <a:schemeClr val="tx1"/>
                </a:solidFill>
                <a:effectLst/>
                <a:latin typeface="+mn-lt"/>
                <a:ea typeface="+mn-ea"/>
                <a:cs typeface="+mn-cs"/>
              </a:rPr>
              <a:t>Connections to major employment centers across the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r>
              <a:rPr lang="en-US" sz="1100" b="1" dirty="0"/>
              <a:t>Current services: </a:t>
            </a:r>
          </a:p>
          <a:p>
            <a:pPr marL="171450" indent="-171450">
              <a:buFont typeface="Wingdings" panose="05000000000000000000" pitchFamily="2" charset="2"/>
              <a:buChar char="ü"/>
            </a:pPr>
            <a:r>
              <a:rPr lang="en-US" sz="1100" dirty="0"/>
              <a:t>• Route 193 | Jonesboro/Morrow </a:t>
            </a:r>
          </a:p>
          <a:p>
            <a:pPr marL="171450" indent="-171450">
              <a:buFont typeface="Wingdings" panose="05000000000000000000" pitchFamily="2" charset="2"/>
              <a:buChar char="ü"/>
            </a:pPr>
            <a:r>
              <a:rPr lang="en-US" sz="1100" dirty="0"/>
              <a:t>• Route 195 | Forest Parkway </a:t>
            </a:r>
          </a:p>
          <a:p>
            <a:pPr marL="171450" indent="-171450">
              <a:buFont typeface="Wingdings" panose="05000000000000000000" pitchFamily="2" charset="2"/>
              <a:buChar char="ü"/>
            </a:pPr>
            <a:r>
              <a:rPr lang="en-US" sz="1100" dirty="0"/>
              <a:t>• Route 191 | Riverdale/Airport </a:t>
            </a:r>
          </a:p>
          <a:p>
            <a:pPr marL="171450" indent="-171450">
              <a:buFont typeface="Wingdings" panose="05000000000000000000" pitchFamily="2" charset="2"/>
              <a:buChar char="ü"/>
            </a:pPr>
            <a:r>
              <a:rPr lang="en-US" sz="1100" dirty="0"/>
              <a:t>• Route 55 | Jonesboro Rd </a:t>
            </a:r>
          </a:p>
          <a:p>
            <a:pPr marL="171450" indent="-171450">
              <a:buFont typeface="Wingdings" panose="05000000000000000000" pitchFamily="2" charset="2"/>
              <a:buChar char="ü"/>
            </a:pPr>
            <a:r>
              <a:rPr lang="en-US" sz="1100" dirty="0"/>
              <a:t>• Route 15 | Candler Rd </a:t>
            </a:r>
          </a:p>
          <a:p>
            <a:pPr marL="171450" indent="-171450">
              <a:buFont typeface="Wingdings" panose="05000000000000000000" pitchFamily="2" charset="2"/>
              <a:buChar char="ü"/>
            </a:pPr>
            <a:r>
              <a:rPr lang="en-US" sz="1100" dirty="0"/>
              <a:t>• Route 196 | Upper Riverdale </a:t>
            </a:r>
          </a:p>
          <a:p>
            <a:pPr marL="171450" indent="-171450">
              <a:buFont typeface="Wingdings" panose="05000000000000000000" pitchFamily="2" charset="2"/>
              <a:buChar char="ü"/>
            </a:pPr>
            <a:r>
              <a:rPr lang="en-US" sz="1100" dirty="0"/>
              <a:t>• Route 192 | Old Dixie/Tara Blvd </a:t>
            </a:r>
          </a:p>
          <a:p>
            <a:pPr marL="171450" indent="-171450">
              <a:buFont typeface="Wingdings" panose="05000000000000000000" pitchFamily="2" charset="2"/>
              <a:buChar char="ü"/>
            </a:pPr>
            <a:r>
              <a:rPr lang="en-US" sz="1100" dirty="0"/>
              <a:t>• Route 194 | Conley Rd/Mt. Zion</a:t>
            </a:r>
          </a:p>
          <a:p>
            <a:pPr marL="171450" indent="-171450">
              <a:buFont typeface="Wingdings" panose="05000000000000000000" pitchFamily="2" charset="2"/>
              <a:buChar char="ü"/>
            </a:pPr>
            <a:r>
              <a:rPr lang="en-US" sz="1100" dirty="0"/>
              <a:t>• 1 circulator  … Route 800 | Lovejoy </a:t>
            </a:r>
          </a:p>
          <a:p>
            <a:pPr marL="171450" indent="-171450">
              <a:buFont typeface="Wingdings" panose="05000000000000000000" pitchFamily="2" charset="2"/>
              <a:buChar char="ü"/>
            </a:pPr>
            <a:r>
              <a:rPr lang="en-US" sz="1100" dirty="0"/>
              <a:t>• Amenities</a:t>
            </a:r>
          </a:p>
          <a:p>
            <a:endParaRPr lang="en-US" sz="1100" dirty="0"/>
          </a:p>
          <a:p>
            <a:r>
              <a:rPr lang="en-US" sz="1100" b="1" dirty="0"/>
              <a:t>Proposed services</a:t>
            </a:r>
          </a:p>
          <a:p>
            <a:pPr marL="171450" indent="-171450">
              <a:buFont typeface="Wingdings" panose="05000000000000000000" pitchFamily="2" charset="2"/>
              <a:buChar char="ü"/>
            </a:pPr>
            <a:r>
              <a:rPr lang="en-US" sz="1100" dirty="0"/>
              <a:t>Commuter rail alternative in the Norfolk Southern (NS) railroad corridor on the eastern side of  the county </a:t>
            </a:r>
          </a:p>
          <a:p>
            <a:pPr marL="171450" indent="-171450">
              <a:buFont typeface="Wingdings" panose="05000000000000000000" pitchFamily="2" charset="2"/>
              <a:buChar char="ü"/>
            </a:pPr>
            <a:r>
              <a:rPr lang="en-US" sz="1100" dirty="0"/>
              <a:t>Arterial-based, Bus Rapid Transit (BRT) alternative for corridors (SR 85/SR 139)  on the western side of  the county</a:t>
            </a:r>
          </a:p>
          <a:p>
            <a:pPr marL="171450" indent="-171450">
              <a:buFont typeface="Wingdings" panose="05000000000000000000" pitchFamily="2" charset="2"/>
              <a:buChar char="ü"/>
            </a:pPr>
            <a:r>
              <a:rPr lang="en-US" sz="1100" dirty="0"/>
              <a:t>Operations and Maintenance Facility </a:t>
            </a:r>
          </a:p>
          <a:p>
            <a:pPr marL="171450" indent="-171450">
              <a:buFont typeface="Wingdings" panose="05000000000000000000" pitchFamily="2" charset="2"/>
              <a:buChar char="ü"/>
            </a:pPr>
            <a:r>
              <a:rPr lang="en-US" sz="1100" dirty="0"/>
              <a:t>Park and ride lots </a:t>
            </a:r>
          </a:p>
          <a:p>
            <a:pPr marL="171450" indent="-171450">
              <a:buFont typeface="Wingdings" panose="05000000000000000000" pitchFamily="2" charset="2"/>
              <a:buChar char="ü"/>
            </a:pPr>
            <a:r>
              <a:rPr lang="en-US" sz="1100" dirty="0"/>
              <a:t>Station/Stop Amenities</a:t>
            </a:r>
          </a:p>
        </p:txBody>
      </p:sp>
      <p:sp>
        <p:nvSpPr>
          <p:cNvPr id="4" name="Slide Number Placeholder 3"/>
          <p:cNvSpPr>
            <a:spLocks noGrp="1"/>
          </p:cNvSpPr>
          <p:nvPr>
            <p:ph type="sldNum" sz="quarter" idx="5"/>
          </p:nvPr>
        </p:nvSpPr>
        <p:spPr/>
        <p:txBody>
          <a:bodyPr/>
          <a:lstStyle/>
          <a:p>
            <a:fld id="{161457E6-F137-6540-92D5-8985E65EE122}" type="slidenum">
              <a:rPr lang="en-US" smtClean="0"/>
              <a:t>12</a:t>
            </a:fld>
            <a:endParaRPr lang="en-US" dirty="0"/>
          </a:p>
        </p:txBody>
      </p:sp>
    </p:spTree>
    <p:extLst>
      <p:ext uri="{BB962C8B-B14F-4D97-AF65-F5344CB8AC3E}">
        <p14:creationId xmlns:p14="http://schemas.microsoft.com/office/powerpoint/2010/main" val="378487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cs typeface="Arial" panose="020B0604020202020204" pitchFamily="34" charset="0"/>
              </a:rPr>
              <a:t>The benefits</a:t>
            </a:r>
          </a:p>
          <a:p>
            <a:r>
              <a:rPr lang="en-US" sz="1100" b="0" dirty="0">
                <a:latin typeface="+mn-lt"/>
                <a:cs typeface="Arial" panose="020B0604020202020204" pitchFamily="34" charset="0"/>
              </a:rPr>
              <a:t>After months of planning and community input, the transit plan seeks to:</a:t>
            </a:r>
          </a:p>
          <a:p>
            <a:pPr marL="171450" indent="-171450">
              <a:buFont typeface="Wingdings" panose="05000000000000000000" pitchFamily="2" charset="2"/>
              <a:buChar char="ü"/>
            </a:pPr>
            <a:r>
              <a:rPr lang="en-US" sz="1100" b="0" dirty="0">
                <a:latin typeface="+mn-lt"/>
                <a:cs typeface="Arial" panose="020B0604020202020204" pitchFamily="34" charset="0"/>
              </a:rPr>
              <a:t>Provide greater access to employment centers and destinations</a:t>
            </a:r>
          </a:p>
          <a:p>
            <a:pPr marL="171450" indent="-171450">
              <a:buFont typeface="Wingdings" panose="05000000000000000000" pitchFamily="2" charset="2"/>
              <a:buChar char="ü"/>
            </a:pPr>
            <a:r>
              <a:rPr lang="en-US" sz="1100" b="0" dirty="0">
                <a:latin typeface="+mn-lt"/>
                <a:cs typeface="Arial" panose="020B0604020202020204" pitchFamily="34" charset="0"/>
              </a:rPr>
              <a:t>Provide faster, more reliable transportation</a:t>
            </a:r>
          </a:p>
          <a:p>
            <a:pPr marL="171450" indent="-171450">
              <a:buFont typeface="Wingdings" panose="05000000000000000000" pitchFamily="2" charset="2"/>
              <a:buChar char="ü"/>
            </a:pPr>
            <a:r>
              <a:rPr lang="en-US" sz="1100" b="0" dirty="0">
                <a:latin typeface="+mn-lt"/>
                <a:cs typeface="Arial" panose="020B0604020202020204" pitchFamily="34" charset="0"/>
              </a:rPr>
              <a:t>Spur economic development and investment</a:t>
            </a:r>
          </a:p>
          <a:p>
            <a:pPr marL="171450" indent="-171450">
              <a:buFont typeface="Wingdings" panose="05000000000000000000" pitchFamily="2" charset="2"/>
              <a:buChar char="ü"/>
            </a:pPr>
            <a:r>
              <a:rPr lang="en-US" sz="1100" b="0" dirty="0">
                <a:latin typeface="+mn-lt"/>
                <a:cs typeface="Arial" panose="020B0604020202020204" pitchFamily="34" charset="0"/>
              </a:rPr>
              <a:t>Enhance transportation options and access</a:t>
            </a:r>
          </a:p>
          <a:p>
            <a:pPr marL="171450" indent="-171450">
              <a:buFont typeface="Wingdings" panose="05000000000000000000" pitchFamily="2" charset="2"/>
              <a:buChar char="ü"/>
            </a:pPr>
            <a:r>
              <a:rPr lang="en-US" sz="1100" b="0" dirty="0">
                <a:latin typeface="+mn-lt"/>
                <a:cs typeface="Arial" panose="020B0604020202020204" pitchFamily="34" charset="0"/>
              </a:rPr>
              <a:t>Establish a framework for greater regional connectivity</a:t>
            </a:r>
          </a:p>
          <a:p>
            <a:endParaRPr lang="en-US" sz="1100" dirty="0">
              <a:latin typeface="+mn-lt"/>
            </a:endParaRPr>
          </a:p>
          <a:p>
            <a:r>
              <a:rPr lang="en-US" sz="1100" b="1" dirty="0">
                <a:latin typeface="+mn-lt"/>
              </a:rPr>
              <a:t>The priorities</a:t>
            </a:r>
          </a:p>
          <a:p>
            <a:r>
              <a:rPr lang="en-US" sz="1100" dirty="0">
                <a:latin typeface="+mn-lt"/>
              </a:rPr>
              <a:t>Within the Fulton County Transit Master Plan, three critical, short-term initiatives have been established: </a:t>
            </a:r>
          </a:p>
          <a:p>
            <a:pPr marL="171450" indent="-171450">
              <a:buFont typeface="Wingdings" panose="05000000000000000000" pitchFamily="2" charset="2"/>
              <a:buChar char="ü"/>
            </a:pPr>
            <a:r>
              <a:rPr lang="en-US" sz="1100" dirty="0">
                <a:latin typeface="+mn-lt"/>
              </a:rPr>
              <a:t>Last-mile connectivity </a:t>
            </a:r>
          </a:p>
          <a:p>
            <a:pPr marL="171450" indent="-171450">
              <a:buFont typeface="Wingdings" panose="05000000000000000000" pitchFamily="2" charset="2"/>
              <a:buChar char="ü"/>
            </a:pPr>
            <a:r>
              <a:rPr lang="en-US" sz="1100" dirty="0">
                <a:latin typeface="+mn-lt"/>
              </a:rPr>
              <a:t>Bus-stop enhancement program  </a:t>
            </a:r>
          </a:p>
          <a:p>
            <a:pPr marL="171450" indent="-171450">
              <a:buFont typeface="Wingdings" panose="05000000000000000000" pitchFamily="2" charset="2"/>
              <a:buChar char="ü"/>
            </a:pPr>
            <a:r>
              <a:rPr lang="en-US" sz="1100" dirty="0">
                <a:latin typeface="+mn-lt"/>
              </a:rPr>
              <a:t>Rail station enhancement program</a:t>
            </a:r>
          </a:p>
          <a:p>
            <a:pPr marL="171450" indent="-171450">
              <a:buFont typeface="Wingdings" panose="05000000000000000000" pitchFamily="2" charset="2"/>
              <a:buChar char="ü"/>
            </a:pPr>
            <a:endParaRPr lang="en-US" sz="1100" dirty="0">
              <a:latin typeface="+mn-lt"/>
            </a:endParaRPr>
          </a:p>
          <a:p>
            <a:pPr marL="0" indent="0">
              <a:buFont typeface="Wingdings" panose="05000000000000000000" pitchFamily="2" charset="2"/>
              <a:buNone/>
            </a:pPr>
            <a:r>
              <a:rPr lang="en-US" sz="1100" b="1" dirty="0">
                <a:latin typeface="+mn-lt"/>
              </a:rPr>
              <a:t>More on BRT services</a:t>
            </a:r>
          </a:p>
          <a:p>
            <a:pPr marL="171450" indent="-171450">
              <a:buFont typeface="Wingdings" panose="05000000000000000000" pitchFamily="2" charset="2"/>
              <a:buChar char="ü"/>
            </a:pPr>
            <a:r>
              <a:rPr lang="en-US" sz="1100" dirty="0">
                <a:latin typeface="+mn-lt"/>
              </a:rPr>
              <a:t>Proposed BRT along South Fulton Parkway in dedicated transit lanes between SR 92/</a:t>
            </a:r>
            <a:r>
              <a:rPr lang="en-US" sz="1100" dirty="0" err="1">
                <a:latin typeface="+mn-lt"/>
              </a:rPr>
              <a:t>Campbellton</a:t>
            </a:r>
            <a:r>
              <a:rPr lang="en-US" sz="1100" dirty="0">
                <a:latin typeface="+mn-lt"/>
              </a:rPr>
              <a:t>  Road and College Park or Airport MARTA rail stations </a:t>
            </a:r>
          </a:p>
          <a:p>
            <a:pPr marL="171450" indent="-171450">
              <a:buFont typeface="Wingdings" panose="05000000000000000000" pitchFamily="2" charset="2"/>
              <a:buChar char="ü"/>
            </a:pPr>
            <a:r>
              <a:rPr lang="en-US" sz="1100" dirty="0">
                <a:latin typeface="+mn-lt"/>
              </a:rPr>
              <a:t>Proposed BRT along the Georgia 400 corridor – North Springs MARTA station to Old Milton Parkway –  in coordination with MARTA and GDOT’s managed lane system</a:t>
            </a:r>
          </a:p>
        </p:txBody>
      </p:sp>
      <p:sp>
        <p:nvSpPr>
          <p:cNvPr id="4" name="Slide Number Placeholder 3"/>
          <p:cNvSpPr>
            <a:spLocks noGrp="1"/>
          </p:cNvSpPr>
          <p:nvPr>
            <p:ph type="sldNum" sz="quarter" idx="5"/>
          </p:nvPr>
        </p:nvSpPr>
        <p:spPr/>
        <p:txBody>
          <a:bodyPr/>
          <a:lstStyle/>
          <a:p>
            <a:fld id="{161457E6-F137-6540-92D5-8985E65EE122}" type="slidenum">
              <a:rPr lang="en-US" smtClean="0"/>
              <a:t>13</a:t>
            </a:fld>
            <a:endParaRPr lang="en-US" dirty="0"/>
          </a:p>
        </p:txBody>
      </p:sp>
    </p:spTree>
    <p:extLst>
      <p:ext uri="{BB962C8B-B14F-4D97-AF65-F5344CB8AC3E}">
        <p14:creationId xmlns:p14="http://schemas.microsoft.com/office/powerpoint/2010/main" val="13401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cs typeface="Arial" panose="020B0604020202020204" pitchFamily="34" charset="0"/>
              </a:rPr>
              <a:t>What are the proposed plan’s benefits?</a:t>
            </a:r>
          </a:p>
          <a:p>
            <a:r>
              <a:rPr lang="en-US" sz="1100" dirty="0">
                <a:latin typeface="+mn-lt"/>
                <a:cs typeface="Arial" panose="020B0604020202020204" pitchFamily="34" charset="0"/>
              </a:rPr>
              <a:t>   • Addresses mobility challenges for DeKalb County transit users</a:t>
            </a:r>
          </a:p>
          <a:p>
            <a:r>
              <a:rPr lang="en-US" sz="1100" dirty="0">
                <a:latin typeface="+mn-lt"/>
                <a:cs typeface="Arial" panose="020B0604020202020204" pitchFamily="34" charset="0"/>
              </a:rPr>
              <a:t>   • Enhance future development opportunities throughout DeKalb County</a:t>
            </a:r>
          </a:p>
          <a:p>
            <a:r>
              <a:rPr lang="en-US" sz="1100" dirty="0">
                <a:latin typeface="+mn-lt"/>
                <a:cs typeface="Arial" panose="020B0604020202020204" pitchFamily="34" charset="0"/>
              </a:rPr>
              <a:t>   • Improves quality of life for DeKalb County residents</a:t>
            </a:r>
          </a:p>
          <a:p>
            <a:endParaRPr lang="en-US" sz="1100" dirty="0">
              <a:latin typeface="+mn-lt"/>
            </a:endParaRPr>
          </a:p>
        </p:txBody>
      </p:sp>
      <p:sp>
        <p:nvSpPr>
          <p:cNvPr id="4" name="Slide Number Placeholder 3"/>
          <p:cNvSpPr>
            <a:spLocks noGrp="1"/>
          </p:cNvSpPr>
          <p:nvPr>
            <p:ph type="sldNum" sz="quarter" idx="5"/>
          </p:nvPr>
        </p:nvSpPr>
        <p:spPr/>
        <p:txBody>
          <a:bodyPr/>
          <a:lstStyle/>
          <a:p>
            <a:fld id="{161457E6-F137-6540-92D5-8985E65EE122}" type="slidenum">
              <a:rPr lang="en-US" smtClean="0"/>
              <a:t>14</a:t>
            </a:fld>
            <a:endParaRPr lang="en-US" dirty="0"/>
          </a:p>
        </p:txBody>
      </p:sp>
    </p:spTree>
    <p:extLst>
      <p:ext uri="{BB962C8B-B14F-4D97-AF65-F5344CB8AC3E}">
        <p14:creationId xmlns:p14="http://schemas.microsoft.com/office/powerpoint/2010/main" val="404571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GETTING STARTED </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Establish Transit on BeltLine Working Group</a:t>
            </a:r>
          </a:p>
          <a:p>
            <a:r>
              <a:rPr lang="en-US" dirty="0">
                <a:latin typeface="Calibri" panose="020F0502020204030204" pitchFamily="34" charset="0"/>
                <a:cs typeface="Calibri" panose="020F0502020204030204" pitchFamily="34" charset="0"/>
              </a:rPr>
              <a:t>-Led by MARTA, with reps from the City and ABI, to begin our work to bring on a P3 consultant.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BRT Study Trip</a:t>
            </a:r>
          </a:p>
          <a:p>
            <a:r>
              <a:rPr lang="en-US" dirty="0">
                <a:latin typeface="Calibri" panose="020F0502020204030204" pitchFamily="34" charset="0"/>
                <a:cs typeface="Calibri" panose="020F0502020204030204" pitchFamily="34" charset="0"/>
              </a:rPr>
              <a:t>With a delegation to be determined by the Mayor’s Office and City Council. We are ready to plan and lead this trip once the delegation is identified. Potential site visits could be Cleveland, Los Angeles or Pittsburgh.  Want to ensure that the policymakers are fully educated on the elements of a successful BRT system so that the investments made are fully worthwhile.</a:t>
            </a:r>
          </a:p>
          <a:p>
            <a:endParaRPr lang="en-US" dirty="0">
              <a:latin typeface="Calibri" panose="020F0502020204030204" pitchFamily="34" charset="0"/>
              <a:cs typeface="Calibri" panose="020F0502020204030204" pitchFamily="34" charset="0"/>
            </a:endParaRPr>
          </a:p>
          <a:p>
            <a:pPr defTabSz="922264">
              <a:defRPr/>
            </a:pPr>
            <a:r>
              <a:rPr lang="en-US" b="1" dirty="0">
                <a:latin typeface="Calibri" panose="020F0502020204030204" pitchFamily="34" charset="0"/>
                <a:cs typeface="Calibri" panose="020F0502020204030204" pitchFamily="34" charset="0"/>
              </a:rPr>
              <a:t>Capitol Ave/Summerhill BRT Alignment Modification</a:t>
            </a:r>
          </a:p>
          <a:p>
            <a:r>
              <a:rPr lang="en-US" dirty="0">
                <a:latin typeface="Calibri" panose="020F0502020204030204" pitchFamily="34" charset="0"/>
                <a:cs typeface="Calibri" panose="020F0502020204030204" pitchFamily="34" charset="0"/>
              </a:rPr>
              <a:t>MARTA Planning Department will coordinate a series of stakeholder meetings to determine a modified alignment that will be submitted to the FTA for consideration on the $12.5 million TIGER Grant that was awarded in spring 2018.  Aware that Councilmember Smith has concerns about the current plan for the BRT line to run all the way to Midtown station.  </a:t>
            </a:r>
          </a:p>
          <a:p>
            <a:endParaRPr lang="en-US" dirty="0">
              <a:latin typeface="Calibri" panose="020F0502020204030204" pitchFamily="34" charset="0"/>
              <a:cs typeface="Calibri" panose="020F0502020204030204" pitchFamily="34" charset="0"/>
            </a:endParaRPr>
          </a:p>
          <a:p>
            <a:pPr defTabSz="922264">
              <a:defRPr/>
            </a:pPr>
            <a:r>
              <a:rPr lang="en-US" b="1" dirty="0">
                <a:latin typeface="Calibri" panose="020F0502020204030204" pitchFamily="34" charset="0"/>
                <a:cs typeface="Calibri" panose="020F0502020204030204" pitchFamily="34" charset="0"/>
              </a:rPr>
              <a:t>Campbellton Road Economic Dev/Transit Study </a:t>
            </a:r>
          </a:p>
          <a:p>
            <a:r>
              <a:rPr lang="en-US" dirty="0">
                <a:latin typeface="Calibri" panose="020F0502020204030204" pitchFamily="34" charset="0"/>
                <a:cs typeface="Calibri" panose="020F0502020204030204" pitchFamily="34" charset="0"/>
              </a:rPr>
              <a:t>We want to work with Renew Atlanta on this study to ensure that transit supports a unified development plan or the full corridor. </a:t>
            </a:r>
          </a:p>
          <a:p>
            <a:endParaRPr lang="en-US" dirty="0">
              <a:latin typeface="Calibri" panose="020F0502020204030204" pitchFamily="34" charset="0"/>
              <a:cs typeface="Calibri" panose="020F0502020204030204" pitchFamily="34" charset="0"/>
            </a:endParaRPr>
          </a:p>
          <a:p>
            <a:pPr defTabSz="922264">
              <a:defRPr/>
            </a:pPr>
            <a:r>
              <a:rPr lang="en-US" b="1" dirty="0">
                <a:latin typeface="Calibri" panose="020F0502020204030204" pitchFamily="34" charset="0"/>
                <a:cs typeface="Calibri" panose="020F0502020204030204" pitchFamily="34" charset="0"/>
              </a:rPr>
              <a:t>Five Points Station Renovation Task Force</a:t>
            </a:r>
          </a:p>
          <a:p>
            <a:r>
              <a:rPr lang="en-US" dirty="0">
                <a:latin typeface="Calibri" panose="020F0502020204030204" pitchFamily="34" charset="0"/>
                <a:cs typeface="Calibri" panose="020F0502020204030204" pitchFamily="34" charset="0"/>
              </a:rPr>
              <a:t>Five Points needs to be overhauled.  It’s the central station, flagship and crossroads of the MARTA system.  The area around Five Points is seeing significant new investment and redevelopment from WRS, Newport and CIM.  We’d like to form a Task Force with reps from the Mayor, City Council, Atlanta City Design, Central Atlanta Progress and the private developers who are investing near the station so that we can unite behind a shared vision for the new Five Points, leverage private funding to support the $65 million MARTA has budgeted and get to work right away on this essential station.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Inman Park/Reynoldstown Pedestrian Bridge</a:t>
            </a:r>
          </a:p>
          <a:p>
            <a:r>
              <a:rPr lang="en-US" dirty="0">
                <a:latin typeface="Calibri" panose="020F0502020204030204" pitchFamily="34" charset="0"/>
                <a:cs typeface="Calibri" panose="020F0502020204030204" pitchFamily="34" charset="0"/>
              </a:rPr>
              <a:t>This is a great example of re-thinking station access for pedestrians to increase ridership and improve the customer experience. </a:t>
            </a:r>
          </a:p>
        </p:txBody>
      </p:sp>
      <p:sp>
        <p:nvSpPr>
          <p:cNvPr id="4" name="Slide Number Placeholder 3"/>
          <p:cNvSpPr>
            <a:spLocks noGrp="1"/>
          </p:cNvSpPr>
          <p:nvPr>
            <p:ph type="sldNum" sz="quarter" idx="10"/>
          </p:nvPr>
        </p:nvSpPr>
        <p:spPr/>
        <p:txBody>
          <a:bodyPr/>
          <a:lstStyle/>
          <a:p>
            <a:fld id="{FC2C2494-BBF7-4060-ACBA-D3ED36CFDDC3}" type="slidenum">
              <a:rPr lang="en-US" smtClean="0"/>
              <a:t>15</a:t>
            </a:fld>
            <a:endParaRPr lang="en-US" dirty="0"/>
          </a:p>
        </p:txBody>
      </p:sp>
    </p:spTree>
    <p:extLst>
      <p:ext uri="{BB962C8B-B14F-4D97-AF65-F5344CB8AC3E}">
        <p14:creationId xmlns:p14="http://schemas.microsoft.com/office/powerpoint/2010/main" val="215347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84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47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001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95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003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503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66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18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080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97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1457E6-F137-6540-92D5-8985E65EE122}" type="slidenum">
              <a:rPr lang="en-US" smtClean="0"/>
              <a:t>26</a:t>
            </a:fld>
            <a:endParaRPr lang="en-US"/>
          </a:p>
        </p:txBody>
      </p:sp>
    </p:spTree>
    <p:extLst>
      <p:ext uri="{BB962C8B-B14F-4D97-AF65-F5344CB8AC3E}">
        <p14:creationId xmlns:p14="http://schemas.microsoft.com/office/powerpoint/2010/main" val="3252557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1457E6-F137-6540-92D5-8985E65EE122}" type="slidenum">
              <a:rPr lang="en-US" smtClean="0"/>
              <a:t>27</a:t>
            </a:fld>
            <a:endParaRPr lang="en-US"/>
          </a:p>
        </p:txBody>
      </p:sp>
    </p:spTree>
    <p:extLst>
      <p:ext uri="{BB962C8B-B14F-4D97-AF65-F5344CB8AC3E}">
        <p14:creationId xmlns:p14="http://schemas.microsoft.com/office/powerpoint/2010/main" val="1923895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457E6-F137-6540-92D5-8985E65EE122}" type="slidenum">
              <a:rPr lang="en-US" smtClean="0"/>
              <a:t>28</a:t>
            </a:fld>
            <a:endParaRPr lang="en-US" dirty="0"/>
          </a:p>
        </p:txBody>
      </p:sp>
    </p:spTree>
    <p:extLst>
      <p:ext uri="{BB962C8B-B14F-4D97-AF65-F5344CB8AC3E}">
        <p14:creationId xmlns:p14="http://schemas.microsoft.com/office/powerpoint/2010/main" val="71775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47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78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457E6-F137-6540-92D5-8985E65EE122}" type="slidenum">
              <a:rPr lang="en-US" smtClean="0"/>
              <a:t>5</a:t>
            </a:fld>
            <a:endParaRPr lang="en-US" dirty="0"/>
          </a:p>
        </p:txBody>
      </p:sp>
    </p:spTree>
    <p:extLst>
      <p:ext uri="{BB962C8B-B14F-4D97-AF65-F5344CB8AC3E}">
        <p14:creationId xmlns:p14="http://schemas.microsoft.com/office/powerpoint/2010/main" val="203339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C2C2494-BBF7-4060-ACBA-D3ED36CFDDC3}" type="slidenum">
              <a:rPr lang="en-US" smtClean="0"/>
              <a:t>6</a:t>
            </a:fld>
            <a:endParaRPr lang="en-US" dirty="0"/>
          </a:p>
        </p:txBody>
      </p:sp>
    </p:spTree>
    <p:extLst>
      <p:ext uri="{BB962C8B-B14F-4D97-AF65-F5344CB8AC3E}">
        <p14:creationId xmlns:p14="http://schemas.microsoft.com/office/powerpoint/2010/main" val="85353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cap="none" baseline="0" dirty="0">
                <a:solidFill>
                  <a:schemeClr val="tx1"/>
                </a:solidFill>
                <a:effectLst/>
                <a:latin typeface="+mn-lt"/>
                <a:ea typeface="+mn-ea"/>
                <a:cs typeface="Calibri" panose="020F0502020204030204" pitchFamily="34" charset="0"/>
              </a:rPr>
              <a:t>MARTA has a lot of exciting initiatives underway beyond transit expansion. Here’s a closer look at a few of the upgrades in store for our riders. These enhancements fall under MARTA’s capital program:</a:t>
            </a:r>
          </a:p>
          <a:p>
            <a:endParaRPr lang="en-US" sz="1000" b="1" kern="1200" cap="all" baseline="0" dirty="0">
              <a:solidFill>
                <a:schemeClr val="tx1"/>
              </a:solidFill>
              <a:effectLst/>
              <a:latin typeface="+mn-lt"/>
              <a:ea typeface="+mn-ea"/>
              <a:cs typeface="Calibri" panose="020F0502020204030204" pitchFamily="34" charset="0"/>
            </a:endParaRPr>
          </a:p>
          <a:p>
            <a:r>
              <a:rPr lang="en-US" sz="1000" b="1" u="sng" kern="1200" cap="all" baseline="0" dirty="0">
                <a:solidFill>
                  <a:schemeClr val="tx1"/>
                </a:solidFill>
                <a:effectLst/>
                <a:latin typeface="+mn-lt"/>
                <a:ea typeface="+mn-ea"/>
                <a:cs typeface="Calibri" panose="020F0502020204030204" pitchFamily="34" charset="0"/>
              </a:rPr>
              <a:t>Railcars</a:t>
            </a:r>
          </a:p>
          <a:p>
            <a:r>
              <a:rPr lang="en-US" sz="1000" kern="1200" dirty="0">
                <a:solidFill>
                  <a:schemeClr val="tx1"/>
                </a:solidFill>
                <a:effectLst/>
                <a:latin typeface="+mn-lt"/>
                <a:ea typeface="+mn-ea"/>
                <a:cs typeface="Calibri" panose="020F0502020204030204" pitchFamily="34" charset="0"/>
              </a:rPr>
              <a:t>MARTA is looking to replace its entire fleet of railcars, including some that date to 1979, an effort that will cost $700 million to $1 billion. In the coming years, MARTA will add new, modern cars, which will be easier to load and unload and more comfortable for passengers. The new fleet may include </a:t>
            </a:r>
            <a:r>
              <a:rPr lang="en-US" sz="1000" dirty="0">
                <a:latin typeface="+mn-lt"/>
                <a:cs typeface="Calibri" panose="020F0502020204030204" pitchFamily="34" charset="0"/>
              </a:rPr>
              <a:t>more charging stations, live graphic displays and maps.</a:t>
            </a:r>
            <a:endParaRPr lang="en-US" altLang="en-US" sz="1000" b="1" dirty="0">
              <a:latin typeface="+mn-lt"/>
              <a:cs typeface="Calibri" panose="020F0502020204030204" pitchFamily="34" charset="0"/>
            </a:endParaRPr>
          </a:p>
          <a:p>
            <a:endParaRPr lang="en-US" altLang="en-US" sz="1000" b="1" u="sng" dirty="0">
              <a:latin typeface="+mn-lt"/>
              <a:cs typeface="Calibri" panose="020F0502020204030204" pitchFamily="34" charset="0"/>
            </a:endParaRPr>
          </a:p>
          <a:p>
            <a:r>
              <a:rPr lang="en-US" altLang="en-US" sz="1000" b="1" u="sng" cap="all" baseline="0" dirty="0">
                <a:latin typeface="+mn-lt"/>
                <a:cs typeface="Calibri" panose="020F0502020204030204" pitchFamily="34" charset="0"/>
              </a:rPr>
              <a:t>BUS Shelters</a:t>
            </a:r>
          </a:p>
          <a:p>
            <a:r>
              <a:rPr lang="en-US" sz="1000" dirty="0">
                <a:latin typeface="+mn-lt"/>
                <a:cs typeface="Calibri" panose="020F0502020204030204" pitchFamily="34" charset="0"/>
              </a:rPr>
              <a:t>MARTA is adding many new shelters, along with seating and digital information at many bus stops within the City of Atlanta. </a:t>
            </a:r>
          </a:p>
          <a:p>
            <a:pPr lvl="1"/>
            <a:endParaRPr lang="en-US" sz="1000" dirty="0">
              <a:latin typeface="+mn-lt"/>
              <a:cs typeface="Calibri" panose="020F0502020204030204" pitchFamily="34" charset="0"/>
            </a:endParaRPr>
          </a:p>
          <a:p>
            <a:pPr lvl="0">
              <a:defRPr/>
            </a:pPr>
            <a:r>
              <a:rPr lang="en-US" sz="1000" b="1" u="sng" cap="all" baseline="0" dirty="0">
                <a:latin typeface="+mn-lt"/>
                <a:cs typeface="Calibri" panose="020F0502020204030204" pitchFamily="34" charset="0"/>
              </a:rPr>
              <a:t>System UPGRADES</a:t>
            </a:r>
          </a:p>
          <a:p>
            <a:endParaRPr lang="en-US" sz="1000" b="1" dirty="0">
              <a:effectLst/>
              <a:latin typeface="+mn-lt"/>
              <a:cs typeface="Calibri" panose="020F0502020204030204" pitchFamily="34" charset="0"/>
            </a:endParaRPr>
          </a:p>
          <a:p>
            <a:r>
              <a:rPr lang="en-US" sz="1000" b="1" dirty="0">
                <a:effectLst/>
                <a:latin typeface="+mn-lt"/>
                <a:cs typeface="Calibri" panose="020F0502020204030204" pitchFamily="34" charset="0"/>
              </a:rPr>
              <a:t>Tunnel ventilation system</a:t>
            </a:r>
          </a:p>
          <a:p>
            <a:r>
              <a:rPr lang="en-US" sz="1000" dirty="0">
                <a:effectLst/>
                <a:latin typeface="+mn-lt"/>
                <a:cs typeface="Calibri" panose="020F0502020204030204" pitchFamily="34" charset="0"/>
              </a:rPr>
              <a:t>Tunnel ventilation is a critical infrastructure component in all subway transit environments, and MARTA has identified the renovation and renewal of its aging system as important to maintain optimal functionality and state of good repair. MARTA’s TVs includes a network of fans and dampers that effectively control and direct air flow during normal rail operations and in emergency situations.</a:t>
            </a:r>
          </a:p>
          <a:p>
            <a:endParaRPr lang="en-US" sz="1000" dirty="0">
              <a:latin typeface="+mn-lt"/>
              <a:cs typeface="Calibri" panose="020F0502020204030204" pitchFamily="34" charset="0"/>
            </a:endParaRPr>
          </a:p>
          <a:p>
            <a:r>
              <a:rPr lang="en-US" altLang="en-US" sz="1000" b="1" dirty="0">
                <a:latin typeface="+mn-lt"/>
                <a:cs typeface="Calibri" panose="020F0502020204030204" pitchFamily="34" charset="0"/>
              </a:rPr>
              <a:t>Elevators/escalators</a:t>
            </a:r>
          </a:p>
          <a:p>
            <a:pPr marL="0" lvl="0" indent="0">
              <a:buFont typeface="Arial" panose="020B0604020202020204" pitchFamily="34" charset="0"/>
              <a:buNone/>
            </a:pPr>
            <a:r>
              <a:rPr lang="en-US" sz="1000" dirty="0">
                <a:latin typeface="+mn-lt"/>
                <a:cs typeface="Calibri" panose="020F0502020204030204" pitchFamily="34" charset="0"/>
              </a:rPr>
              <a:t>In 2017, MARTA launched an ongoing initiative to overhaul our vertical transportation system, including our elevators and escalators.  We have 116 escalators and 111 elevators to modernize under our 10-year plan. The entire MARTA portfolio of vertical transportation equipment includes a total of 150 escalators and 115 elevators. A number of elevators and escalators have been completed or are in progress.</a:t>
            </a:r>
            <a:endParaRPr lang="en-US" altLang="en-US" sz="1000" b="0" dirty="0">
              <a:latin typeface="+mn-lt"/>
              <a:cs typeface="Calibri" panose="020F0502020204030204" pitchFamily="34" charset="0"/>
            </a:endParaRPr>
          </a:p>
          <a:p>
            <a:pPr lvl="1">
              <a:buClr>
                <a:srgbClr val="008CCC"/>
              </a:buClr>
            </a:pPr>
            <a:endParaRPr lang="en-US" sz="1000"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effectLst/>
                <a:latin typeface="+mn-lt"/>
                <a:cs typeface="Calibri" panose="020F0502020204030204" pitchFamily="34" charset="0"/>
              </a:rPr>
              <a:t>Public address system </a:t>
            </a:r>
          </a:p>
          <a:p>
            <a:r>
              <a:rPr lang="en-US" sz="1000" dirty="0">
                <a:effectLst/>
              </a:rPr>
              <a:t>MARTA is installing an audible delivery system in 38 stations. </a:t>
            </a:r>
            <a:r>
              <a:rPr lang="en-US" sz="1000" b="0" dirty="0">
                <a:effectLst/>
              </a:rPr>
              <a:t>Benefits</a:t>
            </a:r>
            <a:r>
              <a:rPr lang="en-US" sz="1000" dirty="0">
                <a:effectLst/>
              </a:rPr>
              <a:t> include compliance with ADA requirements (i.e. synchronized audio and visual messaging); real-time bus and train information; and safety and security alerts communicated systemwide.</a:t>
            </a:r>
            <a:endParaRPr lang="en-US" sz="1000" dirty="0">
              <a:latin typeface="+mn-lt"/>
              <a:cs typeface="Calibri" panose="020F0502020204030204" pitchFamily="34" charset="0"/>
            </a:endParaRPr>
          </a:p>
          <a:p>
            <a:pPr marL="457200" lvl="1" indent="0">
              <a:spcBef>
                <a:spcPts val="0"/>
              </a:spcBef>
              <a:buClr>
                <a:srgbClr val="008CCC"/>
              </a:buClr>
              <a:buNone/>
            </a:pPr>
            <a:endParaRPr lang="en-US" sz="1000" dirty="0">
              <a:latin typeface="+mn-lt"/>
              <a:cs typeface="Calibri" panose="020F0502020204030204" pitchFamily="34" charset="0"/>
            </a:endParaRPr>
          </a:p>
          <a:p>
            <a:pPr marL="0" indent="0">
              <a:buFont typeface="Arial" panose="020B0604020202020204" pitchFamily="34" charset="0"/>
              <a:buNone/>
            </a:pPr>
            <a:r>
              <a:rPr lang="en-US" sz="1000" b="1" dirty="0">
                <a:latin typeface="+mn-lt"/>
                <a:cs typeface="Helvetica" panose="020B0604020202020204" pitchFamily="34" charset="0"/>
              </a:rPr>
              <a:t>Clean diesel and compressed natural gas (CNG) buses</a:t>
            </a:r>
          </a:p>
          <a:p>
            <a:pPr marL="0" indent="0">
              <a:buFont typeface="Arial" panose="020B0604020202020204" pitchFamily="34" charset="0"/>
              <a:buNone/>
            </a:pPr>
            <a:r>
              <a:rPr lang="en-US" sz="1000" dirty="0">
                <a:latin typeface="+mn-lt"/>
                <a:cs typeface="Helvetica" panose="020B0604020202020204" pitchFamily="34" charset="0"/>
              </a:rPr>
              <a:t>New </a:t>
            </a:r>
            <a:r>
              <a:rPr lang="en-US" sz="1000" dirty="0" err="1">
                <a:latin typeface="+mn-lt"/>
                <a:cs typeface="Helvetica" panose="020B0604020202020204" pitchFamily="34" charset="0"/>
              </a:rPr>
              <a:t>Gillig</a:t>
            </a:r>
            <a:r>
              <a:rPr lang="en-US" sz="1000" dirty="0">
                <a:latin typeface="+mn-lt"/>
                <a:cs typeface="Helvetica" panose="020B0604020202020204" pitchFamily="34" charset="0"/>
              </a:rPr>
              <a:t> clean diesel and compressed natural gas buses will replace older buses. The 30-foot buses will be used on community circulator routes. </a:t>
            </a:r>
          </a:p>
          <a:p>
            <a:pPr marL="0" indent="0">
              <a:buFont typeface="Arial" panose="020B0604020202020204" pitchFamily="34" charset="0"/>
              <a:buNone/>
            </a:pPr>
            <a:endParaRPr lang="en-US" altLang="en-US" sz="1000" b="0" dirty="0">
              <a:latin typeface="+mn-lt"/>
              <a:cs typeface="Calibri" panose="020F0502020204030204" pitchFamily="34" charset="0"/>
            </a:endParaRPr>
          </a:p>
          <a:p>
            <a:r>
              <a:rPr lang="en-US" altLang="en-US" sz="1000" b="1" u="sng" dirty="0">
                <a:latin typeface="+mn-lt"/>
                <a:cs typeface="Calibri" panose="020F0502020204030204" pitchFamily="34" charset="0"/>
              </a:rPr>
              <a:t>TECHNOLOGY</a:t>
            </a:r>
          </a:p>
          <a:p>
            <a:endParaRPr lang="en-US" altLang="en-US" sz="1000" b="1" dirty="0">
              <a:latin typeface="+mn-lt"/>
              <a:cs typeface="Calibri" panose="020F0502020204030204" pitchFamily="34" charset="0"/>
            </a:endParaRPr>
          </a:p>
          <a:p>
            <a:r>
              <a:rPr lang="en-US" altLang="en-US" sz="1000" b="1" dirty="0">
                <a:latin typeface="+mn-lt"/>
                <a:cs typeface="Calibri" panose="020F0502020204030204" pitchFamily="34" charset="0"/>
              </a:rPr>
              <a:t>Wi-Fi </a:t>
            </a:r>
          </a:p>
          <a:p>
            <a:r>
              <a:rPr lang="en-US" sz="1000" dirty="0">
                <a:latin typeface="+mn-lt"/>
                <a:cs typeface="Calibri" panose="020F0502020204030204" pitchFamily="34" charset="0"/>
              </a:rPr>
              <a:t>MARTA now has free Wi-Fi Lite on all buses and trains. We are expanding our Wi-Fi and cellular services to our stations. Currently, only Five Points, Peachtree Center and Dome Stations have Wi-Fi.</a:t>
            </a:r>
          </a:p>
        </p:txBody>
      </p:sp>
      <p:sp>
        <p:nvSpPr>
          <p:cNvPr id="4" name="Slide Number Placeholder 3"/>
          <p:cNvSpPr>
            <a:spLocks noGrp="1"/>
          </p:cNvSpPr>
          <p:nvPr>
            <p:ph type="sldNum" sz="quarter" idx="5"/>
          </p:nvPr>
        </p:nvSpPr>
        <p:spPr/>
        <p:txBody>
          <a:bodyPr/>
          <a:lstStyle/>
          <a:p>
            <a:fld id="{161457E6-F137-6540-92D5-8985E65EE122}" type="slidenum">
              <a:rPr lang="en-US" smtClean="0"/>
              <a:t>7</a:t>
            </a:fld>
            <a:endParaRPr lang="en-US" dirty="0"/>
          </a:p>
        </p:txBody>
      </p:sp>
    </p:spTree>
    <p:extLst>
      <p:ext uri="{BB962C8B-B14F-4D97-AF65-F5344CB8AC3E}">
        <p14:creationId xmlns:p14="http://schemas.microsoft.com/office/powerpoint/2010/main" val="198833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b="0" dirty="0"/>
              <a:t>Forty years ago, had we not invested in transit, the region would look dramatically different in terms of density, mobility, economic growth and quality of life.</a:t>
            </a:r>
          </a:p>
          <a:p>
            <a:pPr marL="171450" lvl="0" indent="-171450">
              <a:buFont typeface="Arial" panose="020B0604020202020204" pitchFamily="34" charset="0"/>
              <a:buChar char="•"/>
            </a:pPr>
            <a:r>
              <a:rPr lang="en-US" sz="1100" b="0" dirty="0"/>
              <a:t>MARTA’s current system amounts to a roughly $6 billion infrastructure investment that continues to pay dividends.</a:t>
            </a:r>
          </a:p>
          <a:p>
            <a:pPr marL="171450" lvl="0" indent="-171450">
              <a:buFont typeface="Arial" panose="020B0604020202020204" pitchFamily="34" charset="0"/>
              <a:buChar char="•"/>
            </a:pPr>
            <a:r>
              <a:rPr lang="en-US" sz="1100" b="0" dirty="0"/>
              <a:t>There’s a fundamental link between transit and the densification we’re experiencing in key areas of metro Atlanta. These key areas include downtown, Midtown, Buckhead and Perimeter.</a:t>
            </a:r>
          </a:p>
          <a:p>
            <a:pPr marL="171450" lvl="0" indent="-171450">
              <a:buFont typeface="Arial" panose="020B0604020202020204" pitchFamily="34" charset="0"/>
              <a:buChar char="•"/>
            </a:pPr>
            <a:r>
              <a:rPr lang="en-US" sz="1100" b="0" dirty="0"/>
              <a:t>And yet, there’s still the availability of development along MARTA rail corridors. </a:t>
            </a:r>
            <a:endParaRPr lang="en-US" sz="1100" dirty="0"/>
          </a:p>
        </p:txBody>
      </p:sp>
      <p:sp>
        <p:nvSpPr>
          <p:cNvPr id="4" name="Slide Number Placeholder 3"/>
          <p:cNvSpPr>
            <a:spLocks noGrp="1"/>
          </p:cNvSpPr>
          <p:nvPr>
            <p:ph type="sldNum" sz="quarter" idx="5"/>
          </p:nvPr>
        </p:nvSpPr>
        <p:spPr/>
        <p:txBody>
          <a:bodyPr/>
          <a:lstStyle/>
          <a:p>
            <a:fld id="{161457E6-F137-6540-92D5-8985E65EE122}" type="slidenum">
              <a:rPr lang="en-US" smtClean="0"/>
              <a:t>8</a:t>
            </a:fld>
            <a:endParaRPr lang="en-US" dirty="0"/>
          </a:p>
        </p:txBody>
      </p:sp>
    </p:spTree>
    <p:extLst>
      <p:ext uri="{BB962C8B-B14F-4D97-AF65-F5344CB8AC3E}">
        <p14:creationId xmlns:p14="http://schemas.microsoft.com/office/powerpoint/2010/main" val="109824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457E6-F137-6540-92D5-8985E65EE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3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5CCC-B693-8E46-A6E6-BE07C2E507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DAA4CE-C71D-D84F-8F43-F7B034DF5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7F56EB-8A0F-E64A-9CED-2C3C8D80F736}"/>
              </a:ext>
            </a:extLst>
          </p:cNvPr>
          <p:cNvSpPr>
            <a:spLocks noGrp="1"/>
          </p:cNvSpPr>
          <p:nvPr>
            <p:ph type="dt" sz="half" idx="10"/>
          </p:nvPr>
        </p:nvSpPr>
        <p:spPr/>
        <p:txBody>
          <a:bodyPr/>
          <a:lstStyle/>
          <a:p>
            <a:fld id="{CE169C1F-78A2-49A6-9261-F65D9E9102ED}" type="datetime1">
              <a:rPr lang="en-US" smtClean="0"/>
              <a:t>6/12/19</a:t>
            </a:fld>
            <a:endParaRPr lang="en-US" dirty="0"/>
          </a:p>
        </p:txBody>
      </p:sp>
      <p:sp>
        <p:nvSpPr>
          <p:cNvPr id="5" name="Footer Placeholder 4">
            <a:extLst>
              <a:ext uri="{FF2B5EF4-FFF2-40B4-BE49-F238E27FC236}">
                <a16:creationId xmlns:a16="http://schemas.microsoft.com/office/drawing/2014/main" id="{C33FF425-270D-844B-8659-07F0EA2F58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AE06AF-C70C-6A44-AFBE-EDE4A89E94CA}"/>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413447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7D0E-0DD6-8346-B765-957D9328E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0C1AE8-D80A-DC4A-94BF-6E9D342DCA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0FB57-88F3-1D4F-A682-3AC7E43B0ACC}"/>
              </a:ext>
            </a:extLst>
          </p:cNvPr>
          <p:cNvSpPr>
            <a:spLocks noGrp="1"/>
          </p:cNvSpPr>
          <p:nvPr>
            <p:ph type="dt" sz="half" idx="10"/>
          </p:nvPr>
        </p:nvSpPr>
        <p:spPr/>
        <p:txBody>
          <a:bodyPr/>
          <a:lstStyle/>
          <a:p>
            <a:fld id="{7A6E16E7-36BA-497E-AC6C-08720810FB0C}" type="datetime1">
              <a:rPr lang="en-US" smtClean="0"/>
              <a:t>6/12/19</a:t>
            </a:fld>
            <a:endParaRPr lang="en-US" dirty="0"/>
          </a:p>
        </p:txBody>
      </p:sp>
      <p:sp>
        <p:nvSpPr>
          <p:cNvPr id="5" name="Footer Placeholder 4">
            <a:extLst>
              <a:ext uri="{FF2B5EF4-FFF2-40B4-BE49-F238E27FC236}">
                <a16:creationId xmlns:a16="http://schemas.microsoft.com/office/drawing/2014/main" id="{455E263A-E6EF-0F45-93A9-DB772937EA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89F92-A074-244D-A8B3-BDA4630CD52E}"/>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4177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22DF3-A1E3-A44A-B73C-E0F445FB1C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F35CB4-EC5E-2748-B12F-844C3FB140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5DDB7-0184-3A49-8167-AA560CC6E79C}"/>
              </a:ext>
            </a:extLst>
          </p:cNvPr>
          <p:cNvSpPr>
            <a:spLocks noGrp="1"/>
          </p:cNvSpPr>
          <p:nvPr>
            <p:ph type="dt" sz="half" idx="10"/>
          </p:nvPr>
        </p:nvSpPr>
        <p:spPr/>
        <p:txBody>
          <a:bodyPr/>
          <a:lstStyle/>
          <a:p>
            <a:fld id="{2FB000E9-06AE-43A0-8440-CFC88A385849}" type="datetime1">
              <a:rPr lang="en-US" smtClean="0"/>
              <a:t>6/12/19</a:t>
            </a:fld>
            <a:endParaRPr lang="en-US" dirty="0"/>
          </a:p>
        </p:txBody>
      </p:sp>
      <p:sp>
        <p:nvSpPr>
          <p:cNvPr id="5" name="Footer Placeholder 4">
            <a:extLst>
              <a:ext uri="{FF2B5EF4-FFF2-40B4-BE49-F238E27FC236}">
                <a16:creationId xmlns:a16="http://schemas.microsoft.com/office/drawing/2014/main" id="{9C9AE81E-0A70-ED48-99FA-2B1DAC54D2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04E4A1-2A58-7846-A5F8-F336A22D76FA}"/>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372149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C3E4-4440-4DB8-B9E0-0B4412DDE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70E359-D523-4A2E-BDEB-F98A1916B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AC0D8D-6B84-41A7-96C0-E370C8B2C577}"/>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5" name="Footer Placeholder 4">
            <a:extLst>
              <a:ext uri="{FF2B5EF4-FFF2-40B4-BE49-F238E27FC236}">
                <a16:creationId xmlns:a16="http://schemas.microsoft.com/office/drawing/2014/main" id="{7EC7D0A5-1718-465D-9020-960B809172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955F43-4741-4045-AE6D-4160E24116B2}"/>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138218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ABC1-4A81-4471-9C9E-45FF39259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B91C3-7DF6-49FB-87CF-CE8D2F49D2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B8FD7-C874-496A-96E3-FA87EEE10DE4}"/>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5" name="Footer Placeholder 4">
            <a:extLst>
              <a:ext uri="{FF2B5EF4-FFF2-40B4-BE49-F238E27FC236}">
                <a16:creationId xmlns:a16="http://schemas.microsoft.com/office/drawing/2014/main" id="{896EA58C-6A12-4639-8DCA-69AE241A2E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69D7CD-02D8-4244-848E-E68DDEC7B185}"/>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133905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612E-FF30-41B0-9EB8-55A8C18577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DB10A-A5D8-4D0D-A126-39D54D7FC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AE9772-1AB8-45D8-B748-1AEFC2C09245}"/>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5" name="Footer Placeholder 4">
            <a:extLst>
              <a:ext uri="{FF2B5EF4-FFF2-40B4-BE49-F238E27FC236}">
                <a16:creationId xmlns:a16="http://schemas.microsoft.com/office/drawing/2014/main" id="{06E5C6E5-36A0-4275-91AA-B176AE1A20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1A091B-87CB-4729-A985-4034022B0265}"/>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190372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9CAF-4EF3-4930-8501-884508ADF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322AD-42CE-4F00-9804-6DD4512413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C89C5-E2C2-4E5C-80FD-118786F9A0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51556-44F8-4BDC-B2F0-F8A1951E2730}"/>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6" name="Footer Placeholder 5">
            <a:extLst>
              <a:ext uri="{FF2B5EF4-FFF2-40B4-BE49-F238E27FC236}">
                <a16:creationId xmlns:a16="http://schemas.microsoft.com/office/drawing/2014/main" id="{55846BBA-F9B5-441C-BD87-12883B3019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F0E9CF-539A-49F7-8629-C9FEDD149EA5}"/>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258635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A9B3-5F24-4EC1-A351-0DA0546614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5DD390-A4DF-44A9-B67B-3FCDD1387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86520-7325-4FF5-99CF-93D05C4203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984A0B-816D-4C27-9CBB-DE70E302F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9DF0AD-AE41-41B4-A32B-30B7BE37FF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0CE4B0-C4F9-4392-8EB9-F78162A3550E}"/>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8" name="Footer Placeholder 7">
            <a:extLst>
              <a:ext uri="{FF2B5EF4-FFF2-40B4-BE49-F238E27FC236}">
                <a16:creationId xmlns:a16="http://schemas.microsoft.com/office/drawing/2014/main" id="{AF741D46-782C-4F91-A0E7-86A8609C0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1707B13-7387-4C86-B84C-1D5BDDC2C40C}"/>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207463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0229-27EE-4178-9752-53D8D2DA9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62AFCF-1AA5-4D92-A6A7-F8415AF43492}"/>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4" name="Footer Placeholder 3">
            <a:extLst>
              <a:ext uri="{FF2B5EF4-FFF2-40B4-BE49-F238E27FC236}">
                <a16:creationId xmlns:a16="http://schemas.microsoft.com/office/drawing/2014/main" id="{47E71716-2AB9-46E9-9A65-777A190A57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4883CD-AB2E-43D8-8DDB-DDDA6F3019F9}"/>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1083477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DC2FD-0015-4A6D-8DFB-2A2DE79B7D64}"/>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3" name="Footer Placeholder 2">
            <a:extLst>
              <a:ext uri="{FF2B5EF4-FFF2-40B4-BE49-F238E27FC236}">
                <a16:creationId xmlns:a16="http://schemas.microsoft.com/office/drawing/2014/main" id="{5300DB56-8E80-47C3-A6C1-2195262A5A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EBCAA4-0EF9-4F21-94D9-5439ED460004}"/>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344137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2B22-C883-4A4A-A10A-EF4AD16F87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4D7AA5-8217-4B21-9A28-F4F1AAAB0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AFE47C-A4C0-4ED5-81EE-D2D6E6EE4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8245FB-6DEB-4935-BD02-FFAB6A1B95CC}"/>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6" name="Footer Placeholder 5">
            <a:extLst>
              <a:ext uri="{FF2B5EF4-FFF2-40B4-BE49-F238E27FC236}">
                <a16:creationId xmlns:a16="http://schemas.microsoft.com/office/drawing/2014/main" id="{AA21472F-27FF-479B-BEF2-B75A403898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FC31AF-43E5-4C6E-A344-EC49A46128B6}"/>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396333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0D9E-3079-344E-8874-32261E6CB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2A520-1821-2847-999B-4CF6D44DB4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D7E07-FBB9-C542-8E27-6970B68BDB05}"/>
              </a:ext>
            </a:extLst>
          </p:cNvPr>
          <p:cNvSpPr>
            <a:spLocks noGrp="1"/>
          </p:cNvSpPr>
          <p:nvPr>
            <p:ph type="dt" sz="half" idx="10"/>
          </p:nvPr>
        </p:nvSpPr>
        <p:spPr/>
        <p:txBody>
          <a:bodyPr/>
          <a:lstStyle/>
          <a:p>
            <a:fld id="{9615EDF3-56BE-489B-9AE7-E4198C0F8D3A}" type="datetime1">
              <a:rPr lang="en-US" smtClean="0"/>
              <a:t>6/12/19</a:t>
            </a:fld>
            <a:endParaRPr lang="en-US" dirty="0"/>
          </a:p>
        </p:txBody>
      </p:sp>
      <p:sp>
        <p:nvSpPr>
          <p:cNvPr id="5" name="Footer Placeholder 4">
            <a:extLst>
              <a:ext uri="{FF2B5EF4-FFF2-40B4-BE49-F238E27FC236}">
                <a16:creationId xmlns:a16="http://schemas.microsoft.com/office/drawing/2014/main" id="{FFAA956F-F5C8-7C46-AE6C-99A692E9DA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08134-BBB4-804C-B59C-88B1B96B6A3F}"/>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2917194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C390-ECCD-477E-A283-62FDD059F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402BCF-C0CF-47F4-82A3-9EC8C8F13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1F1A2E-C6DD-44D6-8731-83F10ED2C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9707CA-DBD9-4829-A966-041F6CCB342E}"/>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6" name="Footer Placeholder 5">
            <a:extLst>
              <a:ext uri="{FF2B5EF4-FFF2-40B4-BE49-F238E27FC236}">
                <a16:creationId xmlns:a16="http://schemas.microsoft.com/office/drawing/2014/main" id="{D8490DE3-9C84-4A7B-9AA2-D7D23A4DDF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55706B-EA64-48CF-86E0-1DD55C464EC2}"/>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2095126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84A2-0FEE-4DEB-ABC8-ECAB86A582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F0C2EB-1B95-4C90-BE65-CB1386AE1E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94570-3A43-4022-85C1-62A7F2ACB76F}"/>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5" name="Footer Placeholder 4">
            <a:extLst>
              <a:ext uri="{FF2B5EF4-FFF2-40B4-BE49-F238E27FC236}">
                <a16:creationId xmlns:a16="http://schemas.microsoft.com/office/drawing/2014/main" id="{B7C043AC-2A56-4783-B4F3-25DE159F6B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3FD79-69EA-4403-B7DA-97C2EC12D665}"/>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208656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119C-69C7-4A24-9FB8-D7F1705AB4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99D57-1C10-4518-9169-F9ABB9B76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4032C-D602-441C-9B94-D657ADBC8E3C}"/>
              </a:ext>
            </a:extLst>
          </p:cNvPr>
          <p:cNvSpPr>
            <a:spLocks noGrp="1"/>
          </p:cNvSpPr>
          <p:nvPr>
            <p:ph type="dt" sz="half" idx="10"/>
          </p:nvPr>
        </p:nvSpPr>
        <p:spPr/>
        <p:txBody>
          <a:bodyPr/>
          <a:lstStyle/>
          <a:p>
            <a:fld id="{4A331982-DB16-437C-AB0D-E36D58ECF628}" type="datetimeFigureOut">
              <a:rPr lang="en-US" smtClean="0"/>
              <a:t>6/12/19</a:t>
            </a:fld>
            <a:endParaRPr lang="en-US" dirty="0"/>
          </a:p>
        </p:txBody>
      </p:sp>
      <p:sp>
        <p:nvSpPr>
          <p:cNvPr id="5" name="Footer Placeholder 4">
            <a:extLst>
              <a:ext uri="{FF2B5EF4-FFF2-40B4-BE49-F238E27FC236}">
                <a16:creationId xmlns:a16="http://schemas.microsoft.com/office/drawing/2014/main" id="{167C289E-011B-4474-A065-638DBE0268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78FCCC-DB09-41CA-A722-9B7A57D3D288}"/>
              </a:ext>
            </a:extLst>
          </p:cNvPr>
          <p:cNvSpPr>
            <a:spLocks noGrp="1"/>
          </p:cNvSpPr>
          <p:nvPr>
            <p:ph type="sldNum" sz="quarter" idx="12"/>
          </p:nvPr>
        </p:nvSpPr>
        <p:spPr/>
        <p:txBody>
          <a:bodyPr/>
          <a:lstStyle/>
          <a:p>
            <a:fld id="{0F8393B2-0B74-452F-A8E3-2F7A3A234C01}" type="slidenum">
              <a:rPr lang="en-US" smtClean="0"/>
              <a:t>‹#›</a:t>
            </a:fld>
            <a:endParaRPr lang="en-US" dirty="0"/>
          </a:p>
        </p:txBody>
      </p:sp>
    </p:spTree>
    <p:extLst>
      <p:ext uri="{BB962C8B-B14F-4D97-AF65-F5344CB8AC3E}">
        <p14:creationId xmlns:p14="http://schemas.microsoft.com/office/powerpoint/2010/main" val="167851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4F13-C093-6C43-9C6E-F5723B4F46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D8BBA2-90AB-954C-BD43-1BC5F471D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BFB46A-A49F-DD49-B7CA-554DE9200173}"/>
              </a:ext>
            </a:extLst>
          </p:cNvPr>
          <p:cNvSpPr>
            <a:spLocks noGrp="1"/>
          </p:cNvSpPr>
          <p:nvPr>
            <p:ph type="dt" sz="half" idx="10"/>
          </p:nvPr>
        </p:nvSpPr>
        <p:spPr/>
        <p:txBody>
          <a:bodyPr/>
          <a:lstStyle/>
          <a:p>
            <a:fld id="{ECD0E9A4-500A-45F1-B317-2203FBF2A5AD}" type="datetime1">
              <a:rPr lang="en-US" smtClean="0"/>
              <a:t>6/12/19</a:t>
            </a:fld>
            <a:endParaRPr lang="en-US" dirty="0"/>
          </a:p>
        </p:txBody>
      </p:sp>
      <p:sp>
        <p:nvSpPr>
          <p:cNvPr id="5" name="Footer Placeholder 4">
            <a:extLst>
              <a:ext uri="{FF2B5EF4-FFF2-40B4-BE49-F238E27FC236}">
                <a16:creationId xmlns:a16="http://schemas.microsoft.com/office/drawing/2014/main" id="{6D7DEDE8-B72C-7140-845E-C144CCC69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6C8F8-2461-E648-B974-81998ED9D0B7}"/>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4834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FB59-FD78-2443-A34C-0307A37B20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380D1-F778-9447-9FF7-195DFB0466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2732F8-CB62-584A-8757-F7B6CD177D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51720E-D409-4849-B5C1-ABF454A35FD6}"/>
              </a:ext>
            </a:extLst>
          </p:cNvPr>
          <p:cNvSpPr>
            <a:spLocks noGrp="1"/>
          </p:cNvSpPr>
          <p:nvPr>
            <p:ph type="dt" sz="half" idx="10"/>
          </p:nvPr>
        </p:nvSpPr>
        <p:spPr/>
        <p:txBody>
          <a:bodyPr/>
          <a:lstStyle/>
          <a:p>
            <a:fld id="{8039497E-0CF1-463C-9C8E-7EDBC50695E6}" type="datetime1">
              <a:rPr lang="en-US" smtClean="0"/>
              <a:t>6/12/19</a:t>
            </a:fld>
            <a:endParaRPr lang="en-US" dirty="0"/>
          </a:p>
        </p:txBody>
      </p:sp>
      <p:sp>
        <p:nvSpPr>
          <p:cNvPr id="6" name="Footer Placeholder 5">
            <a:extLst>
              <a:ext uri="{FF2B5EF4-FFF2-40B4-BE49-F238E27FC236}">
                <a16:creationId xmlns:a16="http://schemas.microsoft.com/office/drawing/2014/main" id="{23B2C051-A412-404B-B6DA-C13D39573D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A91380-0992-2A49-822C-C307B3978617}"/>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123396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8919-4B5B-C94F-B5BC-290A38D36A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64FD3A-28E3-7346-AD52-663182B62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DA2C0C-E3A3-994B-97AC-F3B138DF50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89B1E-C0D2-CB49-A045-7AC25ECFF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9BFA2D-D0CC-0242-985E-EFC371AA2F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F0286-862A-B247-B381-27247D741C52}"/>
              </a:ext>
            </a:extLst>
          </p:cNvPr>
          <p:cNvSpPr>
            <a:spLocks noGrp="1"/>
          </p:cNvSpPr>
          <p:nvPr>
            <p:ph type="dt" sz="half" idx="10"/>
          </p:nvPr>
        </p:nvSpPr>
        <p:spPr/>
        <p:txBody>
          <a:bodyPr/>
          <a:lstStyle/>
          <a:p>
            <a:fld id="{744961C7-EEB1-4923-930E-A9095BEAD27A}" type="datetime1">
              <a:rPr lang="en-US" smtClean="0"/>
              <a:t>6/12/19</a:t>
            </a:fld>
            <a:endParaRPr lang="en-US" dirty="0"/>
          </a:p>
        </p:txBody>
      </p:sp>
      <p:sp>
        <p:nvSpPr>
          <p:cNvPr id="8" name="Footer Placeholder 7">
            <a:extLst>
              <a:ext uri="{FF2B5EF4-FFF2-40B4-BE49-F238E27FC236}">
                <a16:creationId xmlns:a16="http://schemas.microsoft.com/office/drawing/2014/main" id="{0D9C6260-2BB9-A647-9994-283969707DB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BF8EB89-B1D4-764A-84A7-9617E6F9D4F5}"/>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45359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DCEB-3C03-C541-A32D-1F8830251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D87BE0-B100-A543-9C50-7405BC472BA3}"/>
              </a:ext>
            </a:extLst>
          </p:cNvPr>
          <p:cNvSpPr>
            <a:spLocks noGrp="1"/>
          </p:cNvSpPr>
          <p:nvPr>
            <p:ph type="dt" sz="half" idx="10"/>
          </p:nvPr>
        </p:nvSpPr>
        <p:spPr/>
        <p:txBody>
          <a:bodyPr/>
          <a:lstStyle/>
          <a:p>
            <a:fld id="{6F0C271D-7F51-4B1F-AA63-A5394AF3AC7A}" type="datetime1">
              <a:rPr lang="en-US" smtClean="0"/>
              <a:t>6/12/19</a:t>
            </a:fld>
            <a:endParaRPr lang="en-US" dirty="0"/>
          </a:p>
        </p:txBody>
      </p:sp>
      <p:sp>
        <p:nvSpPr>
          <p:cNvPr id="4" name="Footer Placeholder 3">
            <a:extLst>
              <a:ext uri="{FF2B5EF4-FFF2-40B4-BE49-F238E27FC236}">
                <a16:creationId xmlns:a16="http://schemas.microsoft.com/office/drawing/2014/main" id="{8DD0FD5D-7F3F-F94F-B408-55400FA41B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C64C2E-6618-524F-BFB2-B6427B2B6ABB}"/>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7056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547F5-78F8-4F4D-8CC2-5FE15234F36F}"/>
              </a:ext>
            </a:extLst>
          </p:cNvPr>
          <p:cNvSpPr>
            <a:spLocks noGrp="1"/>
          </p:cNvSpPr>
          <p:nvPr>
            <p:ph type="dt" sz="half" idx="10"/>
          </p:nvPr>
        </p:nvSpPr>
        <p:spPr/>
        <p:txBody>
          <a:bodyPr/>
          <a:lstStyle/>
          <a:p>
            <a:fld id="{49943523-0EF9-4B93-A96C-B549CFBEB435}" type="datetime1">
              <a:rPr lang="en-US" smtClean="0"/>
              <a:t>6/12/19</a:t>
            </a:fld>
            <a:endParaRPr lang="en-US" dirty="0"/>
          </a:p>
        </p:txBody>
      </p:sp>
      <p:sp>
        <p:nvSpPr>
          <p:cNvPr id="3" name="Footer Placeholder 2">
            <a:extLst>
              <a:ext uri="{FF2B5EF4-FFF2-40B4-BE49-F238E27FC236}">
                <a16:creationId xmlns:a16="http://schemas.microsoft.com/office/drawing/2014/main" id="{E091220F-BAA3-8445-8D7A-B5C0EE3263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C69087-CD6D-494D-8274-23F7CA9E6956}"/>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138154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3555-64DE-3B42-992D-9FEFD7F04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E8493F-21D7-3F44-91C0-B45F8A31C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F6110-C270-364C-A456-F2CE3028C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3C1662-7398-524F-B4EF-E3879DF56E86}"/>
              </a:ext>
            </a:extLst>
          </p:cNvPr>
          <p:cNvSpPr>
            <a:spLocks noGrp="1"/>
          </p:cNvSpPr>
          <p:nvPr>
            <p:ph type="dt" sz="half" idx="10"/>
          </p:nvPr>
        </p:nvSpPr>
        <p:spPr/>
        <p:txBody>
          <a:bodyPr/>
          <a:lstStyle/>
          <a:p>
            <a:fld id="{B9C1589F-024D-48E7-9B38-925D4C24AD37}" type="datetime1">
              <a:rPr lang="en-US" smtClean="0"/>
              <a:t>6/12/19</a:t>
            </a:fld>
            <a:endParaRPr lang="en-US" dirty="0"/>
          </a:p>
        </p:txBody>
      </p:sp>
      <p:sp>
        <p:nvSpPr>
          <p:cNvPr id="6" name="Footer Placeholder 5">
            <a:extLst>
              <a:ext uri="{FF2B5EF4-FFF2-40B4-BE49-F238E27FC236}">
                <a16:creationId xmlns:a16="http://schemas.microsoft.com/office/drawing/2014/main" id="{4ECB02AA-D2EE-2041-B899-0B4CCA5DA9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911AD3-D1B3-3645-881D-A9658A360C5D}"/>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269661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6F4C-FDF4-7649-8F59-5C6C395B5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DB1DC1-3FD7-384F-A78C-06A966BA9D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BB292F-23B4-4443-A1A9-5343A29D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346A08-8234-DA43-8D4D-E337E6A49F62}"/>
              </a:ext>
            </a:extLst>
          </p:cNvPr>
          <p:cNvSpPr>
            <a:spLocks noGrp="1"/>
          </p:cNvSpPr>
          <p:nvPr>
            <p:ph type="dt" sz="half" idx="10"/>
          </p:nvPr>
        </p:nvSpPr>
        <p:spPr/>
        <p:txBody>
          <a:bodyPr/>
          <a:lstStyle/>
          <a:p>
            <a:fld id="{C27EDC8D-8082-4E35-AB40-8C1627CBEC9B}" type="datetime1">
              <a:rPr lang="en-US" smtClean="0"/>
              <a:t>6/12/19</a:t>
            </a:fld>
            <a:endParaRPr lang="en-US" dirty="0"/>
          </a:p>
        </p:txBody>
      </p:sp>
      <p:sp>
        <p:nvSpPr>
          <p:cNvPr id="6" name="Footer Placeholder 5">
            <a:extLst>
              <a:ext uri="{FF2B5EF4-FFF2-40B4-BE49-F238E27FC236}">
                <a16:creationId xmlns:a16="http://schemas.microsoft.com/office/drawing/2014/main" id="{0BBACBD2-EA90-FD42-9777-026BDAC016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928357-E6BB-814C-A325-37AB07327A14}"/>
              </a:ext>
            </a:extLst>
          </p:cNvPr>
          <p:cNvSpPr>
            <a:spLocks noGrp="1"/>
          </p:cNvSpPr>
          <p:nvPr>
            <p:ph type="sldNum" sz="quarter" idx="12"/>
          </p:nvPr>
        </p:nvSpPr>
        <p:spPr/>
        <p:txBody>
          <a:bodyPr/>
          <a:lstStyle/>
          <a:p>
            <a:fld id="{AF78A16D-D06C-C949-9205-144F13615E37}" type="slidenum">
              <a:rPr lang="en-US" smtClean="0"/>
              <a:t>‹#›</a:t>
            </a:fld>
            <a:endParaRPr lang="en-US" dirty="0"/>
          </a:p>
        </p:txBody>
      </p:sp>
    </p:spTree>
    <p:extLst>
      <p:ext uri="{BB962C8B-B14F-4D97-AF65-F5344CB8AC3E}">
        <p14:creationId xmlns:p14="http://schemas.microsoft.com/office/powerpoint/2010/main" val="1792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502F9-FE08-A240-8D5F-CA3EA990E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FB1CA-3D07-6E4E-9941-3826E4312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80119-BF19-F342-AD23-044F70064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A7676-A7E5-4C1C-82E1-C71E7B846F33}" type="datetime1">
              <a:rPr lang="en-US" smtClean="0"/>
              <a:t>6/12/19</a:t>
            </a:fld>
            <a:endParaRPr lang="en-US" dirty="0"/>
          </a:p>
        </p:txBody>
      </p:sp>
      <p:sp>
        <p:nvSpPr>
          <p:cNvPr id="5" name="Footer Placeholder 4">
            <a:extLst>
              <a:ext uri="{FF2B5EF4-FFF2-40B4-BE49-F238E27FC236}">
                <a16:creationId xmlns:a16="http://schemas.microsoft.com/office/drawing/2014/main" id="{2EB3E009-BA71-BC40-8CAD-06F17D547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7E7C61-3347-0844-A208-CBBA5A29C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8A16D-D06C-C949-9205-144F13615E37}" type="slidenum">
              <a:rPr lang="en-US" smtClean="0"/>
              <a:t>‹#›</a:t>
            </a:fld>
            <a:endParaRPr lang="en-US" dirty="0"/>
          </a:p>
        </p:txBody>
      </p:sp>
    </p:spTree>
    <p:extLst>
      <p:ext uri="{BB962C8B-B14F-4D97-AF65-F5344CB8AC3E}">
        <p14:creationId xmlns:p14="http://schemas.microsoft.com/office/powerpoint/2010/main" val="76943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9E6E6-03C4-4D29-A08C-5B4E4DA34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089823-6448-45E9-848C-53649DA89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D4FAD-E664-4EF4-A27A-54FDD2947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31982-DB16-437C-AB0D-E36D58ECF628}" type="datetimeFigureOut">
              <a:rPr lang="en-US" smtClean="0"/>
              <a:t>6/12/19</a:t>
            </a:fld>
            <a:endParaRPr lang="en-US" dirty="0"/>
          </a:p>
        </p:txBody>
      </p:sp>
      <p:sp>
        <p:nvSpPr>
          <p:cNvPr id="5" name="Footer Placeholder 4">
            <a:extLst>
              <a:ext uri="{FF2B5EF4-FFF2-40B4-BE49-F238E27FC236}">
                <a16:creationId xmlns:a16="http://schemas.microsoft.com/office/drawing/2014/main" id="{F080A386-31C8-4CEF-BAD6-0C5EEE890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90849B-897F-4293-9C49-A2EF33B16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393B2-0B74-452F-A8E3-2F7A3A234C01}" type="slidenum">
              <a:rPr lang="en-US" smtClean="0"/>
              <a:t>‹#›</a:t>
            </a:fld>
            <a:endParaRPr lang="en-US" dirty="0"/>
          </a:p>
        </p:txBody>
      </p:sp>
    </p:spTree>
    <p:extLst>
      <p:ext uri="{BB962C8B-B14F-4D97-AF65-F5344CB8AC3E}">
        <p14:creationId xmlns:p14="http://schemas.microsoft.com/office/powerpoint/2010/main" val="6071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0C47AE-0E10-764A-A008-D11B09D3D9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65286"/>
          </a:xfrm>
          <a:prstGeom prst="rect">
            <a:avLst/>
          </a:prstGeom>
        </p:spPr>
      </p:pic>
      <p:pic>
        <p:nvPicPr>
          <p:cNvPr id="7" name="Picture 6">
            <a:extLst>
              <a:ext uri="{FF2B5EF4-FFF2-40B4-BE49-F238E27FC236}">
                <a16:creationId xmlns:a16="http://schemas.microsoft.com/office/drawing/2014/main" id="{F433F679-F8C3-4F6D-A6F9-C2D927C9C308}"/>
              </a:ext>
            </a:extLst>
          </p:cNvPr>
          <p:cNvPicPr>
            <a:picLocks noChangeAspect="1"/>
          </p:cNvPicPr>
          <p:nvPr/>
        </p:nvPicPr>
        <p:blipFill rotWithShape="1">
          <a:blip r:embed="rId4" cstate="email">
            <a:alphaModFix amt="80000"/>
            <a:extLst>
              <a:ext uri="{28A0092B-C50C-407E-A947-70E740481C1C}">
                <a14:useLocalDpi xmlns:a14="http://schemas.microsoft.com/office/drawing/2010/main"/>
              </a:ext>
            </a:extLst>
          </a:blip>
          <a:srcRect l="26268" r="2"/>
          <a:stretch/>
        </p:blipFill>
        <p:spPr>
          <a:xfrm>
            <a:off x="0" y="-197"/>
            <a:ext cx="8335478" cy="6065483"/>
          </a:xfrm>
          <a:prstGeom prst="rect">
            <a:avLst/>
          </a:prstGeom>
        </p:spPr>
      </p:pic>
      <p:sp>
        <p:nvSpPr>
          <p:cNvPr id="13" name="Title 1">
            <a:extLst>
              <a:ext uri="{FF2B5EF4-FFF2-40B4-BE49-F238E27FC236}">
                <a16:creationId xmlns:a16="http://schemas.microsoft.com/office/drawing/2014/main" id="{60FB58F2-E7D7-45AF-BBE3-A58D80800CF5}"/>
              </a:ext>
            </a:extLst>
          </p:cNvPr>
          <p:cNvSpPr txBox="1">
            <a:spLocks/>
          </p:cNvSpPr>
          <p:nvPr/>
        </p:nvSpPr>
        <p:spPr>
          <a:xfrm>
            <a:off x="0" y="4622289"/>
            <a:ext cx="10713417" cy="1228703"/>
          </a:xfrm>
          <a:prstGeom prst="rect">
            <a:avLst/>
          </a:prstGeom>
        </p:spPr>
        <p:txBody>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algn="l" fontAlgn="auto">
              <a:lnSpc>
                <a:spcPts val="5000"/>
              </a:lnSpc>
              <a:spcAft>
                <a:spcPts val="0"/>
              </a:spcAft>
            </a:pPr>
            <a:r>
              <a:rPr lang="en-US" sz="5200" cap="all" dirty="0"/>
              <a:t>Multi-Agency exchange Program (MAX)</a:t>
            </a:r>
            <a:endParaRPr lang="en-US" sz="5200" dirty="0"/>
          </a:p>
        </p:txBody>
      </p:sp>
      <p:sp>
        <p:nvSpPr>
          <p:cNvPr id="11" name="TextBox 10">
            <a:extLst>
              <a:ext uri="{FF2B5EF4-FFF2-40B4-BE49-F238E27FC236}">
                <a16:creationId xmlns:a16="http://schemas.microsoft.com/office/drawing/2014/main" id="{CC4E3139-088F-45AA-99CD-8FA5431A6113}"/>
              </a:ext>
            </a:extLst>
          </p:cNvPr>
          <p:cNvSpPr txBox="1"/>
          <p:nvPr/>
        </p:nvSpPr>
        <p:spPr>
          <a:xfrm>
            <a:off x="575285" y="6232880"/>
            <a:ext cx="1110190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Franklin Rucker, Chief of Capital Programs, Expansion, and Innovation</a:t>
            </a:r>
          </a:p>
        </p:txBody>
      </p:sp>
      <p:pic>
        <p:nvPicPr>
          <p:cNvPr id="8" name="Picture 7">
            <a:extLst>
              <a:ext uri="{FF2B5EF4-FFF2-40B4-BE49-F238E27FC236}">
                <a16:creationId xmlns:a16="http://schemas.microsoft.com/office/drawing/2014/main" id="{5449AACF-CE8D-4F67-B73F-DAF36576BE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88733" y="727746"/>
            <a:ext cx="2588454" cy="475413"/>
          </a:xfrm>
          <a:prstGeom prst="rect">
            <a:avLst/>
          </a:prstGeom>
        </p:spPr>
      </p:pic>
    </p:spTree>
    <p:extLst>
      <p:ext uri="{BB962C8B-B14F-4D97-AF65-F5344CB8AC3E}">
        <p14:creationId xmlns:p14="http://schemas.microsoft.com/office/powerpoint/2010/main" val="299247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742B37-89BA-4922-B558-D61D7F055C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C87F6-986D-49E6-AF40-1B3A1EE8064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object 25">
            <a:extLst>
              <a:ext uri="{FF2B5EF4-FFF2-40B4-BE49-F238E27FC236}">
                <a16:creationId xmlns:a16="http://schemas.microsoft.com/office/drawing/2014/main" id="{8204BC32-1AA2-4FE9-9B47-EA88BCC6B2B1}"/>
              </a:ext>
            </a:extLst>
          </p:cNvPr>
          <p:cNvSpPr/>
          <p:nvPr/>
        </p:nvSpPr>
        <p:spPr>
          <a:xfrm>
            <a:off x="7059640" y="1550718"/>
            <a:ext cx="4563706" cy="45046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91796D6-DE7A-494A-B27E-23D0B2B25333}"/>
              </a:ext>
            </a:extLst>
          </p:cNvPr>
          <p:cNvSpPr txBox="1"/>
          <p:nvPr/>
        </p:nvSpPr>
        <p:spPr>
          <a:xfrm>
            <a:off x="567359" y="1673156"/>
            <a:ext cx="5710136" cy="3828740"/>
          </a:xfrm>
          <a:prstGeom prst="rect">
            <a:avLst/>
          </a:prstGeom>
          <a:noFill/>
        </p:spPr>
        <p:txBody>
          <a:bodyPr wrap="square" rtlCol="0">
            <a:spAutoFit/>
          </a:bodyPr>
          <a:lstStyle/>
          <a:p>
            <a:pPr marL="320040" marR="0" lvl="0"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expansion</a:t>
            </a:r>
          </a:p>
          <a:p>
            <a:pPr marL="320040" marR="0" lvl="0"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Heavy Rail Transit (HRT)</a:t>
            </a:r>
          </a:p>
          <a:p>
            <a:pPr marL="320040" marR="0" lvl="0"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Light Rail Transit (LRT)</a:t>
            </a:r>
          </a:p>
          <a:p>
            <a:pPr marL="320040" marR="0" lvl="0"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 Rapid Transit (BRT)</a:t>
            </a:r>
          </a:p>
          <a:p>
            <a:pPr marL="320040" marR="0" lvl="1"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Arterial Rapid Transit (ART)</a:t>
            </a:r>
          </a:p>
          <a:p>
            <a:pPr marL="320040" marR="0" lvl="1"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Commuter rail</a:t>
            </a:r>
          </a:p>
          <a:p>
            <a:pPr marL="320040" marR="0" lvl="1"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facilities </a:t>
            </a:r>
          </a:p>
          <a:p>
            <a:pPr marL="320040" marR="0" lvl="1" indent="-320040" algn="l" defTabSz="914400" rtl="0" eaLnBrk="1" fontAlgn="auto" latinLnBrk="0" hangingPunct="1">
              <a:lnSpc>
                <a:spcPct val="90000"/>
              </a:lnSpc>
              <a:spcBef>
                <a:spcPts val="0"/>
              </a:spcBef>
              <a:spcAft>
                <a:spcPts val="1200"/>
              </a:spcAft>
              <a:buClr>
                <a:srgbClr val="0082CA"/>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Facility enhancements</a:t>
            </a:r>
          </a:p>
        </p:txBody>
      </p:sp>
      <p:sp>
        <p:nvSpPr>
          <p:cNvPr id="11" name="Text Placeholder 1">
            <a:extLst>
              <a:ext uri="{FF2B5EF4-FFF2-40B4-BE49-F238E27FC236}">
                <a16:creationId xmlns:a16="http://schemas.microsoft.com/office/drawing/2014/main" id="{B81833B8-5E08-4AC5-9947-194D693F38F1}"/>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MARTA Tomorrow</a:t>
            </a:r>
            <a:endParaRPr kumimoji="0" lang="en-US" sz="4400" b="1" i="0" u="none" strike="noStrike" kern="1200" cap="none" spc="-3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3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cxnSp>
        <p:nvCxnSpPr>
          <p:cNvPr id="12" name="Straight Connector 11">
            <a:extLst>
              <a:ext uri="{FF2B5EF4-FFF2-40B4-BE49-F238E27FC236}">
                <a16:creationId xmlns:a16="http://schemas.microsoft.com/office/drawing/2014/main" id="{66374EC8-AA78-42E1-8DD2-D5B93E271073}"/>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FA8544-FE4C-4A97-B37A-8F07D3C6A2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766246"/>
            <a:ext cx="2282083" cy="376830"/>
          </a:xfrm>
          <a:prstGeom prst="rect">
            <a:avLst/>
          </a:prstGeom>
        </p:spPr>
      </p:pic>
      <p:sp>
        <p:nvSpPr>
          <p:cNvPr id="2" name="TextBox 1">
            <a:extLst>
              <a:ext uri="{FF2B5EF4-FFF2-40B4-BE49-F238E27FC236}">
                <a16:creationId xmlns:a16="http://schemas.microsoft.com/office/drawing/2014/main" id="{119456DF-4D7C-4394-97B3-9D0F9F1AD69F}"/>
              </a:ext>
            </a:extLst>
          </p:cNvPr>
          <p:cNvSpPr txBox="1"/>
          <p:nvPr/>
        </p:nvSpPr>
        <p:spPr>
          <a:xfrm>
            <a:off x="8610600" y="6001334"/>
            <a:ext cx="24609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a:ln>
                  <a:noFill/>
                </a:ln>
                <a:solidFill>
                  <a:srgbClr val="0082CA"/>
                </a:solidFill>
                <a:effectLst/>
                <a:uLnTx/>
                <a:uFillTx/>
                <a:latin typeface="Arial"/>
                <a:ea typeface="+mn-ea"/>
                <a:cs typeface="Arial"/>
              </a:rPr>
              <a:t>$600M+</a:t>
            </a:r>
            <a:endParaRPr kumimoji="0" lang="en-US" sz="3600" b="0" i="0" u="none" strike="noStrike" kern="1200" cap="none" spc="-30" normalizeH="0" baseline="0" noProof="0" dirty="0">
              <a:ln>
                <a:noFill/>
              </a:ln>
              <a:solidFill>
                <a:srgbClr val="0082CA"/>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FD9F0A3-26FC-4522-810D-1F6B36419905}"/>
              </a:ext>
            </a:extLst>
          </p:cNvPr>
          <p:cNvPicPr>
            <a:picLocks noChangeAspect="1"/>
          </p:cNvPicPr>
          <p:nvPr/>
        </p:nvPicPr>
        <p:blipFill>
          <a:blip r:embed="rId4"/>
          <a:stretch>
            <a:fillRect/>
          </a:stretch>
        </p:blipFill>
        <p:spPr>
          <a:xfrm>
            <a:off x="6478" y="6426699"/>
            <a:ext cx="1121761" cy="426757"/>
          </a:xfrm>
          <a:prstGeom prst="rect">
            <a:avLst/>
          </a:prstGeom>
        </p:spPr>
      </p:pic>
    </p:spTree>
    <p:extLst>
      <p:ext uri="{BB962C8B-B14F-4D97-AF65-F5344CB8AC3E}">
        <p14:creationId xmlns:p14="http://schemas.microsoft.com/office/powerpoint/2010/main" val="23624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8F01316-3E51-BD45-98D7-C9CD147DABD7}"/>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4000" b="1" dirty="0">
                <a:solidFill>
                  <a:schemeClr val="tx1"/>
                </a:solidFill>
                <a:latin typeface="Arial" panose="020B0604020202020204" pitchFamily="34" charset="0"/>
                <a:cs typeface="Arial" panose="020B0604020202020204" pitchFamily="34" charset="0"/>
              </a:rPr>
              <a:t>More MARTA Atlanta</a:t>
            </a:r>
            <a:endParaRPr lang="en-US" sz="4000" b="1" dirty="0">
              <a:solidFill>
                <a:schemeClr val="tx1"/>
              </a:solidFill>
              <a:latin typeface="Arial" panose="020B0604020202020204" pitchFamily="34" charset="0"/>
              <a:cs typeface="Arial" panose="020B0604020202020204" pitchFamily="34" charset="0"/>
            </a:endParaRPr>
          </a:p>
          <a:p>
            <a:endParaRPr lang="en-US"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5B75F4F-19DA-5641-BFCB-829CC9D467E0}"/>
              </a:ext>
            </a:extLst>
          </p:cNvPr>
          <p:cNvSpPr txBox="1"/>
          <p:nvPr/>
        </p:nvSpPr>
        <p:spPr>
          <a:xfrm>
            <a:off x="567358" y="1644318"/>
            <a:ext cx="6016321" cy="4767972"/>
          </a:xfrm>
          <a:prstGeom prst="rect">
            <a:avLst/>
          </a:prstGeom>
          <a:noFill/>
        </p:spPr>
        <p:txBody>
          <a:bodyPr wrap="square" rtlCol="0">
            <a:spAutoFit/>
          </a:bodyPr>
          <a:lstStyle/>
          <a:p>
            <a:pPr>
              <a:buClr>
                <a:schemeClr val="accent1"/>
              </a:buClr>
            </a:pPr>
            <a:r>
              <a:rPr lang="en-US" sz="2200" b="1" dirty="0">
                <a:solidFill>
                  <a:srgbClr val="0082CA"/>
                </a:solidFill>
                <a:latin typeface="Arial" panose="020B0604020202020204" pitchFamily="34" charset="0"/>
                <a:cs typeface="Arial" panose="020B0604020202020204" pitchFamily="34" charset="0"/>
              </a:rPr>
              <a:t>What Is It?</a:t>
            </a:r>
          </a:p>
          <a:p>
            <a:pPr marL="283464" indent="-285750">
              <a:buClr>
                <a:schemeClr val="accent1"/>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Largest transit investment in Atlanta in 40+ years</a:t>
            </a:r>
          </a:p>
          <a:p>
            <a:pPr marL="283464" indent="-285750">
              <a:buClr>
                <a:schemeClr val="accent1"/>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Partnership between MARTA and City of Atlanta</a:t>
            </a:r>
          </a:p>
          <a:p>
            <a:pPr marL="283464" indent="-285750">
              <a:spcAft>
                <a:spcPts val="1200"/>
              </a:spcAft>
              <a:buClr>
                <a:schemeClr val="accent1"/>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16-project program approved Oct. 4, 2018</a:t>
            </a:r>
          </a:p>
          <a:p>
            <a:r>
              <a:rPr lang="en-US" sz="2200" b="1" dirty="0">
                <a:solidFill>
                  <a:srgbClr val="0082CA"/>
                </a:solidFill>
                <a:latin typeface="Arial" panose="020B0604020202020204" pitchFamily="34" charset="0"/>
                <a:cs typeface="Arial" panose="020B0604020202020204" pitchFamily="34" charset="0"/>
              </a:rPr>
              <a:t>How Is It Funded? </a:t>
            </a:r>
          </a:p>
          <a:p>
            <a:pPr marL="285750" indent="-285750">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Half-cent sales tax passed by Atlanta voters in 2016</a:t>
            </a:r>
          </a:p>
          <a:p>
            <a:r>
              <a:rPr lang="en-US" sz="2200" b="1" dirty="0">
                <a:solidFill>
                  <a:srgbClr val="0082CA"/>
                </a:solidFill>
                <a:latin typeface="Arial" panose="020B0604020202020204" pitchFamily="34" charset="0"/>
                <a:cs typeface="Arial" panose="020B0604020202020204" pitchFamily="34" charset="0"/>
              </a:rPr>
              <a:t>What Is Included?</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Light Rail Transit (LRT)</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Bus Rapid Transit (BRT)</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Arterial Rapid Transit (ART)</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2 new transit centers</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More frequent local bus service</a:t>
            </a:r>
          </a:p>
          <a:p>
            <a:pPr marL="283464" indent="-283464">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Station enhancements</a:t>
            </a:r>
          </a:p>
          <a:p>
            <a:pPr>
              <a:lnSpc>
                <a:spcPts val="2500"/>
              </a:lnSpc>
            </a:pPr>
            <a:r>
              <a:rPr lang="en-US" sz="2200" b="1" dirty="0">
                <a:solidFill>
                  <a:srgbClr val="0082CA"/>
                </a:solidFill>
                <a:latin typeface="Arial" panose="020B0604020202020204" pitchFamily="34" charset="0"/>
                <a:cs typeface="Arial" panose="020B0604020202020204" pitchFamily="34" charset="0"/>
              </a:rPr>
              <a:t>What’s Next?</a:t>
            </a:r>
          </a:p>
          <a:p>
            <a:pPr marL="283464"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Approval of project sequencing expected in summer 2019</a:t>
            </a:r>
            <a:endParaRPr lang="en-US" sz="16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74FFA5A5-078A-6640-A740-FEB7F8415E72}"/>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4C87C7E-363D-458F-9F70-549745BD2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766246"/>
            <a:ext cx="2282083" cy="376830"/>
          </a:xfrm>
          <a:prstGeom prst="rect">
            <a:avLst/>
          </a:prstGeom>
        </p:spPr>
      </p:pic>
      <p:pic>
        <p:nvPicPr>
          <p:cNvPr id="15" name="Picture 14">
            <a:extLst>
              <a:ext uri="{FF2B5EF4-FFF2-40B4-BE49-F238E27FC236}">
                <a16:creationId xmlns:a16="http://schemas.microsoft.com/office/drawing/2014/main" id="{AF4E6052-9761-41FC-A19F-00C4C4966E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9047" y="1657499"/>
            <a:ext cx="5191813" cy="5191813"/>
          </a:xfrm>
          <a:prstGeom prst="rect">
            <a:avLst/>
          </a:prstGeom>
        </p:spPr>
      </p:pic>
      <p:sp>
        <p:nvSpPr>
          <p:cNvPr id="2" name="Slide Number Placeholder 1">
            <a:extLst>
              <a:ext uri="{FF2B5EF4-FFF2-40B4-BE49-F238E27FC236}">
                <a16:creationId xmlns:a16="http://schemas.microsoft.com/office/drawing/2014/main" id="{C8D7F2B3-B705-4B23-A196-9923C86EBF4F}"/>
              </a:ext>
            </a:extLst>
          </p:cNvPr>
          <p:cNvSpPr>
            <a:spLocks noGrp="1"/>
          </p:cNvSpPr>
          <p:nvPr>
            <p:ph type="sldNum" sz="quarter" idx="12"/>
          </p:nvPr>
        </p:nvSpPr>
        <p:spPr/>
        <p:txBody>
          <a:bodyPr/>
          <a:lstStyle/>
          <a:p>
            <a:fld id="{AF78A16D-D06C-C949-9205-144F13615E37}" type="slidenum">
              <a:rPr lang="en-US" smtClean="0"/>
              <a:t>11</a:t>
            </a:fld>
            <a:endParaRPr lang="en-US" dirty="0"/>
          </a:p>
        </p:txBody>
      </p:sp>
      <p:pic>
        <p:nvPicPr>
          <p:cNvPr id="3" name="Picture 2">
            <a:extLst>
              <a:ext uri="{FF2B5EF4-FFF2-40B4-BE49-F238E27FC236}">
                <a16:creationId xmlns:a16="http://schemas.microsoft.com/office/drawing/2014/main" id="{DF344C6D-96EA-4A8F-AD5D-701627E58B5B}"/>
              </a:ext>
            </a:extLst>
          </p:cNvPr>
          <p:cNvPicPr>
            <a:picLocks noChangeAspect="1"/>
          </p:cNvPicPr>
          <p:nvPr/>
        </p:nvPicPr>
        <p:blipFill>
          <a:blip r:embed="rId5"/>
          <a:stretch>
            <a:fillRect/>
          </a:stretch>
        </p:blipFill>
        <p:spPr>
          <a:xfrm>
            <a:off x="6478" y="6431243"/>
            <a:ext cx="1121761" cy="426757"/>
          </a:xfrm>
          <a:prstGeom prst="rect">
            <a:avLst/>
          </a:prstGeom>
        </p:spPr>
      </p:pic>
    </p:spTree>
    <p:extLst>
      <p:ext uri="{BB962C8B-B14F-4D97-AF65-F5344CB8AC3E}">
        <p14:creationId xmlns:p14="http://schemas.microsoft.com/office/powerpoint/2010/main" val="296878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8F01316-3E51-BD45-98D7-C9CD147DABD7}"/>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4000" b="1" spc="-50" dirty="0">
                <a:solidFill>
                  <a:schemeClr val="tx1"/>
                </a:solidFill>
                <a:latin typeface="Arial" panose="020B0604020202020204" pitchFamily="34" charset="0"/>
                <a:cs typeface="Arial" panose="020B0604020202020204" pitchFamily="34" charset="0"/>
              </a:rPr>
              <a:t>Clayton County Transit Initiative</a:t>
            </a:r>
            <a:endParaRPr lang="en-US" sz="4400" b="1" spc="-5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74FFA5A5-078A-6640-A740-FEB7F8415E72}"/>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8426543-83A6-4B9B-9205-5F52D0DEDA98}"/>
              </a:ext>
            </a:extLst>
          </p:cNvPr>
          <p:cNvPicPr>
            <a:picLocks noChangeAspect="1"/>
          </p:cNvPicPr>
          <p:nvPr/>
        </p:nvPicPr>
        <p:blipFill>
          <a:blip r:embed="rId3"/>
          <a:stretch>
            <a:fillRect/>
          </a:stretch>
        </p:blipFill>
        <p:spPr>
          <a:xfrm>
            <a:off x="6523299" y="1473441"/>
            <a:ext cx="5370956" cy="5370956"/>
          </a:xfrm>
          <a:prstGeom prst="rect">
            <a:avLst/>
          </a:prstGeom>
        </p:spPr>
      </p:pic>
      <p:sp>
        <p:nvSpPr>
          <p:cNvPr id="11" name="TextBox 10">
            <a:extLst>
              <a:ext uri="{FF2B5EF4-FFF2-40B4-BE49-F238E27FC236}">
                <a16:creationId xmlns:a16="http://schemas.microsoft.com/office/drawing/2014/main" id="{45B75F4F-19DA-5641-BFCB-829CC9D467E0}"/>
              </a:ext>
            </a:extLst>
          </p:cNvPr>
          <p:cNvSpPr txBox="1"/>
          <p:nvPr/>
        </p:nvSpPr>
        <p:spPr>
          <a:xfrm>
            <a:off x="567359" y="1644318"/>
            <a:ext cx="7100538" cy="4785926"/>
          </a:xfrm>
          <a:prstGeom prst="rect">
            <a:avLst/>
          </a:prstGeom>
          <a:noFill/>
        </p:spPr>
        <p:txBody>
          <a:bodyPr wrap="square" rtlCol="0">
            <a:spAutoFit/>
          </a:bodyPr>
          <a:lstStyle/>
          <a:p>
            <a:r>
              <a:rPr lang="en-US" sz="2200" b="1" dirty="0">
                <a:solidFill>
                  <a:srgbClr val="0082CA"/>
                </a:solidFill>
                <a:latin typeface="Arial" panose="020B0604020202020204" pitchFamily="34" charset="0"/>
                <a:cs typeface="Arial" panose="020B0604020202020204" pitchFamily="34" charset="0"/>
              </a:rPr>
              <a:t>What Is It?</a:t>
            </a:r>
          </a:p>
          <a:p>
            <a:pPr marL="285750" indent="-285750">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 suite of transit investments designed to improve mobility,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provide greater access to jobs, and drive economic development</a:t>
            </a:r>
          </a:p>
          <a:p>
            <a:r>
              <a:rPr lang="en-US" sz="2200" b="1" dirty="0">
                <a:solidFill>
                  <a:srgbClr val="0082CA"/>
                </a:solidFill>
                <a:latin typeface="Arial" panose="020B0604020202020204" pitchFamily="34" charset="0"/>
                <a:cs typeface="Arial" panose="020B0604020202020204" pitchFamily="34" charset="0"/>
              </a:rPr>
              <a:t>How Is It Funded?</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In 2014, Clayton County voters approved referendum to join MARTA</a:t>
            </a:r>
          </a:p>
          <a:p>
            <a:pPr marL="285750" indent="-285750">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1-cent tax yields about $48 million annually for transit expansion</a:t>
            </a:r>
          </a:p>
          <a:p>
            <a:pPr>
              <a:buClr>
                <a:srgbClr val="0082CA"/>
              </a:buClr>
            </a:pPr>
            <a:r>
              <a:rPr lang="en-US" sz="2200" b="1" dirty="0">
                <a:solidFill>
                  <a:srgbClr val="0082CA"/>
                </a:solidFill>
                <a:latin typeface="Arial" panose="020B0604020202020204" pitchFamily="34" charset="0"/>
                <a:cs typeface="Arial" panose="020B0604020202020204" pitchFamily="34" charset="0"/>
              </a:rPr>
              <a:t>What Are the Current Services?</a:t>
            </a:r>
          </a:p>
          <a:p>
            <a:pPr marL="285750" indent="-285750">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8 bus routes, 1 circulator, amenities</a:t>
            </a:r>
          </a:p>
          <a:p>
            <a:pPr>
              <a:buClr>
                <a:srgbClr val="0082CA"/>
              </a:buClr>
            </a:pPr>
            <a:r>
              <a:rPr lang="en-US" sz="2200" b="1" dirty="0">
                <a:solidFill>
                  <a:srgbClr val="0082CA"/>
                </a:solidFill>
                <a:latin typeface="Arial" panose="020B0604020202020204" pitchFamily="34" charset="0"/>
                <a:cs typeface="Arial" panose="020B0604020202020204" pitchFamily="34" charset="0"/>
              </a:rPr>
              <a:t>What Are the Proposed Services?</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Commuter rail alternative in the Norfolk Southern (NS) railroad</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Arterial-based, Bus Rapid Transit (BRT) alternative for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corridors (SR 85/SR 139) on the county’s western side</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Park-and-ride lots</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Operations and maintenance facility</a:t>
            </a:r>
          </a:p>
          <a:p>
            <a:pPr marL="285750" indent="-285750">
              <a:spcAft>
                <a:spcPts val="8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Station/stop amenities</a:t>
            </a:r>
          </a:p>
        </p:txBody>
      </p:sp>
      <p:pic>
        <p:nvPicPr>
          <p:cNvPr id="15" name="Picture 14">
            <a:extLst>
              <a:ext uri="{FF2B5EF4-FFF2-40B4-BE49-F238E27FC236}">
                <a16:creationId xmlns:a16="http://schemas.microsoft.com/office/drawing/2014/main" id="{842B51BC-98BA-4940-9800-68AA563A41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08777" y="766246"/>
            <a:ext cx="2282083" cy="376830"/>
          </a:xfrm>
          <a:prstGeom prst="rect">
            <a:avLst/>
          </a:prstGeom>
        </p:spPr>
      </p:pic>
      <p:sp>
        <p:nvSpPr>
          <p:cNvPr id="2" name="Slide Number Placeholder 1">
            <a:extLst>
              <a:ext uri="{FF2B5EF4-FFF2-40B4-BE49-F238E27FC236}">
                <a16:creationId xmlns:a16="http://schemas.microsoft.com/office/drawing/2014/main" id="{AA184D0D-7FF0-4882-B0B9-45A4EA7976D8}"/>
              </a:ext>
            </a:extLst>
          </p:cNvPr>
          <p:cNvSpPr>
            <a:spLocks noGrp="1"/>
          </p:cNvSpPr>
          <p:nvPr>
            <p:ph type="sldNum" sz="quarter" idx="12"/>
          </p:nvPr>
        </p:nvSpPr>
        <p:spPr/>
        <p:txBody>
          <a:bodyPr/>
          <a:lstStyle/>
          <a:p>
            <a:fld id="{AF78A16D-D06C-C949-9205-144F13615E37}" type="slidenum">
              <a:rPr lang="en-US" smtClean="0"/>
              <a:t>12</a:t>
            </a:fld>
            <a:endParaRPr lang="en-US" dirty="0"/>
          </a:p>
        </p:txBody>
      </p:sp>
      <p:pic>
        <p:nvPicPr>
          <p:cNvPr id="3" name="Picture 2">
            <a:extLst>
              <a:ext uri="{FF2B5EF4-FFF2-40B4-BE49-F238E27FC236}">
                <a16:creationId xmlns:a16="http://schemas.microsoft.com/office/drawing/2014/main" id="{652B18B6-08BB-4D2E-A0DA-025DD62CD4F0}"/>
              </a:ext>
            </a:extLst>
          </p:cNvPr>
          <p:cNvPicPr>
            <a:picLocks noChangeAspect="1"/>
          </p:cNvPicPr>
          <p:nvPr/>
        </p:nvPicPr>
        <p:blipFill>
          <a:blip r:embed="rId5"/>
          <a:stretch>
            <a:fillRect/>
          </a:stretch>
        </p:blipFill>
        <p:spPr>
          <a:xfrm>
            <a:off x="6478" y="6417640"/>
            <a:ext cx="1121761" cy="426757"/>
          </a:xfrm>
          <a:prstGeom prst="rect">
            <a:avLst/>
          </a:prstGeom>
        </p:spPr>
      </p:pic>
    </p:spTree>
    <p:extLst>
      <p:ext uri="{BB962C8B-B14F-4D97-AF65-F5344CB8AC3E}">
        <p14:creationId xmlns:p14="http://schemas.microsoft.com/office/powerpoint/2010/main" val="410097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4FFA5A5-078A-6640-A740-FEB7F8415E72}"/>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612058CC-50B6-4C88-A5EA-EA746A52D8B1}"/>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4000" b="1" spc="-50" dirty="0">
                <a:solidFill>
                  <a:schemeClr val="tx1"/>
                </a:solidFill>
                <a:latin typeface="Arial" panose="020B0604020202020204" pitchFamily="34" charset="0"/>
                <a:cs typeface="Arial" panose="020B0604020202020204" pitchFamily="34" charset="0"/>
              </a:rPr>
              <a:t>Fulton County Transit Master Plan</a:t>
            </a:r>
            <a:endParaRPr lang="en-US" sz="4400" b="1" spc="-5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DD5F9E67-46A0-45BE-A71C-7C73901307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766246"/>
            <a:ext cx="2282083" cy="376830"/>
          </a:xfrm>
          <a:prstGeom prst="rect">
            <a:avLst/>
          </a:prstGeom>
        </p:spPr>
      </p:pic>
      <p:pic>
        <p:nvPicPr>
          <p:cNvPr id="15" name="Picture 14">
            <a:extLst>
              <a:ext uri="{FF2B5EF4-FFF2-40B4-BE49-F238E27FC236}">
                <a16:creationId xmlns:a16="http://schemas.microsoft.com/office/drawing/2014/main" id="{867B681D-7BEE-43AF-9ACC-4245AD9612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2889" y="1717471"/>
            <a:ext cx="5132774" cy="5071669"/>
          </a:xfrm>
          <a:prstGeom prst="rect">
            <a:avLst/>
          </a:prstGeom>
        </p:spPr>
      </p:pic>
      <p:sp>
        <p:nvSpPr>
          <p:cNvPr id="13" name="TextBox 12">
            <a:extLst>
              <a:ext uri="{FF2B5EF4-FFF2-40B4-BE49-F238E27FC236}">
                <a16:creationId xmlns:a16="http://schemas.microsoft.com/office/drawing/2014/main" id="{4431E05F-3A8B-4065-9199-4F80599C08D2}"/>
              </a:ext>
            </a:extLst>
          </p:cNvPr>
          <p:cNvSpPr txBox="1"/>
          <p:nvPr/>
        </p:nvSpPr>
        <p:spPr>
          <a:xfrm>
            <a:off x="567359" y="1644318"/>
            <a:ext cx="6160012" cy="4734629"/>
          </a:xfrm>
          <a:prstGeom prst="rect">
            <a:avLst/>
          </a:prstGeom>
          <a:noFill/>
        </p:spPr>
        <p:txBody>
          <a:bodyPr wrap="square" rtlCol="0">
            <a:spAutoFit/>
          </a:bodyPr>
          <a:lstStyle/>
          <a:p>
            <a:r>
              <a:rPr lang="en-US" sz="2200" b="1" dirty="0">
                <a:solidFill>
                  <a:srgbClr val="0082CA"/>
                </a:solidFill>
                <a:latin typeface="Arial" panose="020B0604020202020204" pitchFamily="34" charset="0"/>
                <a:cs typeface="Arial" panose="020B0604020202020204" pitchFamily="34" charset="0"/>
              </a:rPr>
              <a:t>What Is It?</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 proposal to address county’s future transportation needs</a:t>
            </a:r>
          </a:p>
          <a:p>
            <a:pPr marL="285750" indent="-285750">
              <a:spcAft>
                <a:spcPts val="10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 referendum is possible in 2019</a:t>
            </a:r>
          </a:p>
          <a:p>
            <a:r>
              <a:rPr lang="en-US" sz="2200" b="1" dirty="0">
                <a:solidFill>
                  <a:srgbClr val="0082CA"/>
                </a:solidFill>
                <a:latin typeface="Arial" panose="020B0604020202020204" pitchFamily="34" charset="0"/>
                <a:cs typeface="Arial" panose="020B0604020202020204" pitchFamily="34" charset="0"/>
              </a:rPr>
              <a:t>How Would It Be Funded?</a:t>
            </a:r>
          </a:p>
          <a:p>
            <a:pPr marL="285750" indent="-285750">
              <a:spcAft>
                <a:spcPts val="10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 0.2-cent sales tax, which could potentially generate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$28 million annually for transit expansion outside of Atlanta</a:t>
            </a:r>
          </a:p>
          <a:p>
            <a:pPr>
              <a:buClr>
                <a:srgbClr val="0082CA"/>
              </a:buClr>
            </a:pPr>
            <a:r>
              <a:rPr lang="en-US" sz="2200" b="1" dirty="0">
                <a:solidFill>
                  <a:srgbClr val="0082CA"/>
                </a:solidFill>
                <a:latin typeface="Arial" panose="020B0604020202020204" pitchFamily="34" charset="0"/>
                <a:cs typeface="Arial" panose="020B0604020202020204" pitchFamily="34" charset="0"/>
              </a:rPr>
              <a:t>What Are the Current Services?</a:t>
            </a:r>
          </a:p>
          <a:p>
            <a:pPr marL="285750" indent="-285750">
              <a:buClr>
                <a:srgbClr val="0082CA"/>
              </a:buClr>
              <a:buFont typeface="Wingdings" panose="05000000000000000000" pitchFamily="2" charset="2"/>
              <a:buChar char="ü"/>
            </a:pPr>
            <a:r>
              <a:rPr lang="en-US" sz="1700" b="1" dirty="0">
                <a:latin typeface="Arial" panose="020B0604020202020204" pitchFamily="34" charset="0"/>
                <a:cs typeface="Arial" panose="020B0604020202020204" pitchFamily="34" charset="0"/>
              </a:rPr>
              <a:t>South Fulton: </a:t>
            </a:r>
            <a:r>
              <a:rPr lang="en-US" sz="1700" dirty="0">
                <a:latin typeface="Arial" panose="020B0604020202020204" pitchFamily="34" charset="0"/>
                <a:cs typeface="Arial" panose="020B0604020202020204" pitchFamily="34" charset="0"/>
              </a:rPr>
              <a:t>14 local bus routes, 1 </a:t>
            </a:r>
            <a:r>
              <a:rPr lang="en-US" sz="1700" i="1" dirty="0">
                <a:latin typeface="Arial" panose="020B0604020202020204" pitchFamily="34" charset="0"/>
                <a:cs typeface="Arial" panose="020B0604020202020204" pitchFamily="34" charset="0"/>
              </a:rPr>
              <a:t>Xpress</a:t>
            </a:r>
            <a:r>
              <a:rPr lang="en-US" sz="1700" dirty="0">
                <a:latin typeface="Arial" panose="020B0604020202020204" pitchFamily="34" charset="0"/>
                <a:cs typeface="Arial" panose="020B0604020202020204" pitchFamily="34" charset="0"/>
              </a:rPr>
              <a:t> bus route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and 2 MARTA rail stations</a:t>
            </a:r>
          </a:p>
          <a:p>
            <a:pPr marL="285750" indent="-285750">
              <a:spcAft>
                <a:spcPts val="1000"/>
              </a:spcAft>
              <a:buClr>
                <a:srgbClr val="0082CA"/>
              </a:buClr>
              <a:buFont typeface="Wingdings" panose="05000000000000000000" pitchFamily="2" charset="2"/>
              <a:buChar char="ü"/>
            </a:pPr>
            <a:r>
              <a:rPr lang="en-US" sz="1700" b="1" dirty="0">
                <a:latin typeface="Arial" panose="020B0604020202020204" pitchFamily="34" charset="0"/>
                <a:cs typeface="Arial" panose="020B0604020202020204" pitchFamily="34" charset="0"/>
              </a:rPr>
              <a:t>North Fulton: </a:t>
            </a:r>
            <a:r>
              <a:rPr lang="en-US" sz="1700" dirty="0">
                <a:latin typeface="Arial" panose="020B0604020202020204" pitchFamily="34" charset="0"/>
                <a:cs typeface="Arial" panose="020B0604020202020204" pitchFamily="34" charset="0"/>
              </a:rPr>
              <a:t>7 local bus routes, 1 </a:t>
            </a:r>
            <a:r>
              <a:rPr lang="en-US" sz="1700" i="1" dirty="0">
                <a:latin typeface="Arial" panose="020B0604020202020204" pitchFamily="34" charset="0"/>
                <a:cs typeface="Arial" panose="020B0604020202020204" pitchFamily="34" charset="0"/>
              </a:rPr>
              <a:t>Xpress</a:t>
            </a:r>
            <a:r>
              <a:rPr lang="en-US" sz="1700" dirty="0">
                <a:latin typeface="Arial" panose="020B0604020202020204" pitchFamily="34" charset="0"/>
                <a:cs typeface="Arial" panose="020B0604020202020204" pitchFamily="34" charset="0"/>
              </a:rPr>
              <a:t> bus route,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2 MARTA rail stations, and 2 peak-hour-only bus routes</a:t>
            </a:r>
          </a:p>
          <a:p>
            <a:pPr>
              <a:buClr>
                <a:srgbClr val="0082CA"/>
              </a:buClr>
            </a:pPr>
            <a:r>
              <a:rPr lang="en-US" sz="2200" b="1" dirty="0">
                <a:solidFill>
                  <a:srgbClr val="0082CA"/>
                </a:solidFill>
                <a:latin typeface="Arial" panose="020B0604020202020204" pitchFamily="34" charset="0"/>
                <a:cs typeface="Arial" panose="020B0604020202020204" pitchFamily="34" charset="0"/>
              </a:rPr>
              <a:t>What Are the Proposed Services?</a:t>
            </a:r>
          </a:p>
          <a:p>
            <a:pPr marL="283464" indent="-283464">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Bus Rapid Transit (BRT) to Ga. 400, Holcomb Bridge Road/Highway 92, Roosevelt Highway (Highway 29),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and South Fulton Parkway</a:t>
            </a:r>
          </a:p>
        </p:txBody>
      </p:sp>
      <p:sp>
        <p:nvSpPr>
          <p:cNvPr id="2" name="Slide Number Placeholder 1">
            <a:extLst>
              <a:ext uri="{FF2B5EF4-FFF2-40B4-BE49-F238E27FC236}">
                <a16:creationId xmlns:a16="http://schemas.microsoft.com/office/drawing/2014/main" id="{20CFF08A-6959-4C76-8657-ED4AE4B0AA92}"/>
              </a:ext>
            </a:extLst>
          </p:cNvPr>
          <p:cNvSpPr>
            <a:spLocks noGrp="1"/>
          </p:cNvSpPr>
          <p:nvPr>
            <p:ph type="sldNum" sz="quarter" idx="12"/>
          </p:nvPr>
        </p:nvSpPr>
        <p:spPr/>
        <p:txBody>
          <a:bodyPr/>
          <a:lstStyle/>
          <a:p>
            <a:fld id="{AF78A16D-D06C-C949-9205-144F13615E37}" type="slidenum">
              <a:rPr lang="en-US" smtClean="0"/>
              <a:t>13</a:t>
            </a:fld>
            <a:endParaRPr lang="en-US" dirty="0"/>
          </a:p>
        </p:txBody>
      </p:sp>
      <p:pic>
        <p:nvPicPr>
          <p:cNvPr id="3" name="Picture 2">
            <a:extLst>
              <a:ext uri="{FF2B5EF4-FFF2-40B4-BE49-F238E27FC236}">
                <a16:creationId xmlns:a16="http://schemas.microsoft.com/office/drawing/2014/main" id="{B6E1883D-6E24-4209-82D4-9921A4CD1EDF}"/>
              </a:ext>
            </a:extLst>
          </p:cNvPr>
          <p:cNvPicPr>
            <a:picLocks noChangeAspect="1"/>
          </p:cNvPicPr>
          <p:nvPr/>
        </p:nvPicPr>
        <p:blipFill>
          <a:blip r:embed="rId5"/>
          <a:stretch>
            <a:fillRect/>
          </a:stretch>
        </p:blipFill>
        <p:spPr>
          <a:xfrm>
            <a:off x="6478" y="6431243"/>
            <a:ext cx="1121761" cy="426757"/>
          </a:xfrm>
          <a:prstGeom prst="rect">
            <a:avLst/>
          </a:prstGeom>
        </p:spPr>
      </p:pic>
    </p:spTree>
    <p:extLst>
      <p:ext uri="{BB962C8B-B14F-4D97-AF65-F5344CB8AC3E}">
        <p14:creationId xmlns:p14="http://schemas.microsoft.com/office/powerpoint/2010/main" val="385232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4FFA5A5-078A-6640-A740-FEB7F8415E72}"/>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B859C75E-EF7F-4A46-A617-B4F28ADF1B04}"/>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4000" b="1" spc="-80" dirty="0">
                <a:solidFill>
                  <a:schemeClr val="tx1"/>
                </a:solidFill>
                <a:latin typeface="Arial" panose="020B0604020202020204" pitchFamily="34" charset="0"/>
                <a:cs typeface="Arial" panose="020B0604020202020204" pitchFamily="34" charset="0"/>
              </a:rPr>
              <a:t>DeKalb County Transit Master Plan</a:t>
            </a:r>
            <a:endParaRPr lang="en-US" sz="4000" b="1" spc="-80"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2F2FBFB-EDDB-448C-B126-748F1FA1BF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766246"/>
            <a:ext cx="2282083" cy="376830"/>
          </a:xfrm>
          <a:prstGeom prst="rect">
            <a:avLst/>
          </a:prstGeom>
        </p:spPr>
      </p:pic>
      <p:pic>
        <p:nvPicPr>
          <p:cNvPr id="16" name="Picture 15">
            <a:extLst>
              <a:ext uri="{FF2B5EF4-FFF2-40B4-BE49-F238E27FC236}">
                <a16:creationId xmlns:a16="http://schemas.microsoft.com/office/drawing/2014/main" id="{067A7B3F-B037-4CCE-94A2-D566049F41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8683" y="1516585"/>
            <a:ext cx="5131821" cy="5131821"/>
          </a:xfrm>
          <a:prstGeom prst="rect">
            <a:avLst/>
          </a:prstGeom>
        </p:spPr>
      </p:pic>
      <p:sp>
        <p:nvSpPr>
          <p:cNvPr id="11" name="TextBox 10">
            <a:extLst>
              <a:ext uri="{FF2B5EF4-FFF2-40B4-BE49-F238E27FC236}">
                <a16:creationId xmlns:a16="http://schemas.microsoft.com/office/drawing/2014/main" id="{45B75F4F-19DA-5641-BFCB-829CC9D467E0}"/>
              </a:ext>
            </a:extLst>
          </p:cNvPr>
          <p:cNvSpPr txBox="1"/>
          <p:nvPr/>
        </p:nvSpPr>
        <p:spPr>
          <a:xfrm>
            <a:off x="567357" y="1644318"/>
            <a:ext cx="6330154" cy="4262705"/>
          </a:xfrm>
          <a:prstGeom prst="rect">
            <a:avLst/>
          </a:prstGeom>
          <a:noFill/>
        </p:spPr>
        <p:txBody>
          <a:bodyPr wrap="square" rtlCol="0">
            <a:spAutoFit/>
          </a:bodyPr>
          <a:lstStyle/>
          <a:p>
            <a:r>
              <a:rPr lang="en-US" sz="2200" b="1" dirty="0">
                <a:solidFill>
                  <a:srgbClr val="0082CA"/>
                </a:solidFill>
                <a:latin typeface="Arial" panose="020B0604020202020204" pitchFamily="34" charset="0"/>
                <a:cs typeface="Arial" panose="020B0604020202020204" pitchFamily="34" charset="0"/>
              </a:rPr>
              <a:t>What Is It?</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The DeKalb Transit Master Plan will expand transit options</a:t>
            </a:r>
          </a:p>
          <a:p>
            <a:pPr marL="285750" indent="-285750">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Project underway and scheduled for completion this summer </a:t>
            </a:r>
          </a:p>
          <a:p>
            <a:r>
              <a:rPr lang="en-US" sz="2200" b="1" dirty="0">
                <a:solidFill>
                  <a:srgbClr val="0082CA"/>
                </a:solidFill>
                <a:latin typeface="Arial" panose="020B0604020202020204" pitchFamily="34" charset="0"/>
                <a:cs typeface="Arial" panose="020B0604020202020204" pitchFamily="34" charset="0"/>
              </a:rPr>
              <a:t>How Would It Be Funded?</a:t>
            </a:r>
          </a:p>
          <a:p>
            <a:pPr marL="285750" indent="-285750">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 potential sales tax, as part of a future referendum, could generate approximately $60 million</a:t>
            </a:r>
          </a:p>
          <a:p>
            <a:r>
              <a:rPr lang="en-US" sz="2200" b="1" dirty="0">
                <a:solidFill>
                  <a:srgbClr val="0082CA"/>
                </a:solidFill>
                <a:latin typeface="Arial" panose="020B0604020202020204" pitchFamily="34" charset="0"/>
                <a:cs typeface="Arial" panose="020B0604020202020204" pitchFamily="34" charset="0"/>
              </a:rPr>
              <a:t>What Are the Current Services?</a:t>
            </a:r>
          </a:p>
          <a:p>
            <a:pPr marL="285750" indent="-285750">
              <a:spcAft>
                <a:spcPts val="1200"/>
              </a:spcAft>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46 bus routes, 2 park-and-rides, 10 rail stations</a:t>
            </a:r>
          </a:p>
          <a:p>
            <a:r>
              <a:rPr lang="en-US" sz="2200" b="1" dirty="0">
                <a:solidFill>
                  <a:srgbClr val="0082CA"/>
                </a:solidFill>
                <a:latin typeface="Arial" panose="020B0604020202020204" pitchFamily="34" charset="0"/>
                <a:cs typeface="Arial" panose="020B0604020202020204" pitchFamily="34" charset="0"/>
              </a:rPr>
              <a:t>What Are the Proposed Services?</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Heavy Rail Transit </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Light Rail Transit</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Bus Rapid Transit</a:t>
            </a:r>
          </a:p>
          <a:p>
            <a:pPr marL="285750" indent="-285750">
              <a:buClr>
                <a:srgbClr val="0082CA"/>
              </a:buClr>
              <a:buFont typeface="Wingdings" panose="05000000000000000000" pitchFamily="2" charset="2"/>
              <a:buChar char="ü"/>
            </a:pPr>
            <a:r>
              <a:rPr lang="en-US" sz="1700" dirty="0">
                <a:latin typeface="Arial" panose="020B0604020202020204" pitchFamily="34" charset="0"/>
                <a:cs typeface="Arial" panose="020B0604020202020204" pitchFamily="34" charset="0"/>
              </a:rPr>
              <a:t>Arterial Rapid Transit</a:t>
            </a:r>
            <a:endParaRPr lang="en-US" sz="16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D90FD14-1800-423B-BDEC-CD3CCEF0E1EB}"/>
              </a:ext>
            </a:extLst>
          </p:cNvPr>
          <p:cNvSpPr>
            <a:spLocks noGrp="1"/>
          </p:cNvSpPr>
          <p:nvPr>
            <p:ph type="sldNum" sz="quarter" idx="12"/>
          </p:nvPr>
        </p:nvSpPr>
        <p:spPr>
          <a:xfrm>
            <a:off x="9208777" y="6465843"/>
            <a:ext cx="2743200" cy="365125"/>
          </a:xfrm>
        </p:spPr>
        <p:txBody>
          <a:bodyPr/>
          <a:lstStyle/>
          <a:p>
            <a:fld id="{AF78A16D-D06C-C949-9205-144F13615E37}" type="slidenum">
              <a:rPr lang="en-US" smtClean="0"/>
              <a:t>14</a:t>
            </a:fld>
            <a:endParaRPr lang="en-US" dirty="0"/>
          </a:p>
        </p:txBody>
      </p:sp>
      <p:pic>
        <p:nvPicPr>
          <p:cNvPr id="3" name="Picture 2">
            <a:extLst>
              <a:ext uri="{FF2B5EF4-FFF2-40B4-BE49-F238E27FC236}">
                <a16:creationId xmlns:a16="http://schemas.microsoft.com/office/drawing/2014/main" id="{8E531A79-6713-4AE6-9062-3A34F3BD844C}"/>
              </a:ext>
            </a:extLst>
          </p:cNvPr>
          <p:cNvPicPr>
            <a:picLocks noChangeAspect="1"/>
          </p:cNvPicPr>
          <p:nvPr/>
        </p:nvPicPr>
        <p:blipFill>
          <a:blip r:embed="rId5"/>
          <a:stretch>
            <a:fillRect/>
          </a:stretch>
        </p:blipFill>
        <p:spPr>
          <a:xfrm>
            <a:off x="0" y="6435027"/>
            <a:ext cx="1121761" cy="426757"/>
          </a:xfrm>
          <a:prstGeom prst="rect">
            <a:avLst/>
          </a:prstGeom>
        </p:spPr>
      </p:pic>
    </p:spTree>
    <p:extLst>
      <p:ext uri="{BB962C8B-B14F-4D97-AF65-F5344CB8AC3E}">
        <p14:creationId xmlns:p14="http://schemas.microsoft.com/office/powerpoint/2010/main" val="67540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6C87F6-986D-49E6-AF40-1B3A1EE8064D}" type="slidenum">
              <a:rPr lang="en-US" smtClean="0"/>
              <a:t>15</a:t>
            </a:fld>
            <a:endParaRPr lang="en-US" dirty="0"/>
          </a:p>
        </p:txBody>
      </p:sp>
      <p:sp>
        <p:nvSpPr>
          <p:cNvPr id="3" name="TextBox 2">
            <a:extLst>
              <a:ext uri="{FF2B5EF4-FFF2-40B4-BE49-F238E27FC236}">
                <a16:creationId xmlns:a16="http://schemas.microsoft.com/office/drawing/2014/main" id="{F8909BF7-ACC8-4308-894C-6821BBC49423}"/>
              </a:ext>
            </a:extLst>
          </p:cNvPr>
          <p:cNvSpPr txBox="1"/>
          <p:nvPr/>
        </p:nvSpPr>
        <p:spPr>
          <a:xfrm>
            <a:off x="567361" y="4020438"/>
            <a:ext cx="6336740" cy="615553"/>
          </a:xfrm>
          <a:prstGeom prst="rect">
            <a:avLst/>
          </a:prstGeom>
          <a:noFill/>
        </p:spPr>
        <p:txBody>
          <a:bodyPr wrap="square" rtlCol="0">
            <a:spAutoFit/>
          </a:bodyPr>
          <a:lstStyle/>
          <a:p>
            <a:pPr lvl="0">
              <a:spcAft>
                <a:spcPts val="300"/>
              </a:spcAft>
            </a:pPr>
            <a:r>
              <a:rPr lang="en-US" sz="3400" b="1" spc="-30" dirty="0">
                <a:solidFill>
                  <a:srgbClr val="0082CA"/>
                </a:solidFill>
                <a:latin typeface="Arial" panose="020B0604020202020204" pitchFamily="34" charset="0"/>
                <a:cs typeface="Arial" panose="020B0604020202020204" pitchFamily="34" charset="0"/>
              </a:rPr>
              <a:t>Up to 5 years </a:t>
            </a:r>
            <a:r>
              <a:rPr lang="en-US" sz="2400" dirty="0">
                <a:latin typeface="Arial" panose="020B0604020202020204" pitchFamily="34" charset="0"/>
                <a:cs typeface="Arial" panose="020B0604020202020204" pitchFamily="34" charset="0"/>
              </a:rPr>
              <a:t>Station enhancements</a:t>
            </a:r>
            <a:endParaRPr lang="en-US" sz="21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82BB89-3C9A-45A5-83D9-C70677F4C64B}"/>
              </a:ext>
            </a:extLst>
          </p:cNvPr>
          <p:cNvSpPr txBox="1"/>
          <p:nvPr/>
        </p:nvSpPr>
        <p:spPr>
          <a:xfrm>
            <a:off x="567360" y="3377650"/>
            <a:ext cx="6659364" cy="615553"/>
          </a:xfrm>
          <a:prstGeom prst="rect">
            <a:avLst/>
          </a:prstGeom>
          <a:noFill/>
        </p:spPr>
        <p:txBody>
          <a:bodyPr wrap="square" rtlCol="0">
            <a:spAutoFit/>
          </a:bodyPr>
          <a:lstStyle/>
          <a:p>
            <a:pPr lvl="0"/>
            <a:r>
              <a:rPr lang="en-US" sz="3400" b="1" spc="-30" dirty="0">
                <a:solidFill>
                  <a:srgbClr val="0082CA"/>
                </a:solidFill>
                <a:latin typeface="Arial" panose="020B0604020202020204" pitchFamily="34" charset="0"/>
                <a:cs typeface="Arial" panose="020B0604020202020204" pitchFamily="34" charset="0"/>
              </a:rPr>
              <a:t>Up to 4 years </a:t>
            </a:r>
            <a:r>
              <a:rPr lang="en-US" sz="2400" dirty="0">
                <a:latin typeface="Arial" panose="020B0604020202020204" pitchFamily="34" charset="0"/>
                <a:cs typeface="Arial" panose="020B0604020202020204" pitchFamily="34" charset="0"/>
              </a:rPr>
              <a:t>Arterial rapid transit (ART)</a:t>
            </a:r>
          </a:p>
        </p:txBody>
      </p:sp>
      <p:sp>
        <p:nvSpPr>
          <p:cNvPr id="11" name="TextBox 10">
            <a:extLst>
              <a:ext uri="{FF2B5EF4-FFF2-40B4-BE49-F238E27FC236}">
                <a16:creationId xmlns:a16="http://schemas.microsoft.com/office/drawing/2014/main" id="{C2BA4EF4-0F2C-4401-9ED3-C81F09168B07}"/>
              </a:ext>
            </a:extLst>
          </p:cNvPr>
          <p:cNvSpPr txBox="1"/>
          <p:nvPr/>
        </p:nvSpPr>
        <p:spPr>
          <a:xfrm>
            <a:off x="567360" y="2708827"/>
            <a:ext cx="6659363" cy="615553"/>
          </a:xfrm>
          <a:prstGeom prst="rect">
            <a:avLst/>
          </a:prstGeom>
          <a:noFill/>
        </p:spPr>
        <p:txBody>
          <a:bodyPr wrap="square" rtlCol="0">
            <a:spAutoFit/>
          </a:bodyPr>
          <a:lstStyle/>
          <a:p>
            <a:pPr lvl="0"/>
            <a:r>
              <a:rPr lang="en-US" sz="3400" b="1" spc="-30" dirty="0">
                <a:solidFill>
                  <a:srgbClr val="0082CA"/>
                </a:solidFill>
                <a:latin typeface="Arial" panose="020B0604020202020204" pitchFamily="34" charset="0"/>
                <a:cs typeface="Arial" panose="020B0604020202020204" pitchFamily="34" charset="0"/>
              </a:rPr>
              <a:t>Up to 7 years </a:t>
            </a:r>
            <a:r>
              <a:rPr lang="en-US" sz="2400" dirty="0">
                <a:latin typeface="Arial" panose="020B0604020202020204" pitchFamily="34" charset="0"/>
                <a:cs typeface="Arial" panose="020B0604020202020204" pitchFamily="34" charset="0"/>
              </a:rPr>
              <a:t>Bus rapid transit (BRT)</a:t>
            </a:r>
          </a:p>
        </p:txBody>
      </p:sp>
      <p:sp>
        <p:nvSpPr>
          <p:cNvPr id="13" name="TextBox 12">
            <a:extLst>
              <a:ext uri="{FF2B5EF4-FFF2-40B4-BE49-F238E27FC236}">
                <a16:creationId xmlns:a16="http://schemas.microsoft.com/office/drawing/2014/main" id="{7780F318-E966-44E1-A558-474BFDA81E33}"/>
              </a:ext>
            </a:extLst>
          </p:cNvPr>
          <p:cNvSpPr txBox="1"/>
          <p:nvPr/>
        </p:nvSpPr>
        <p:spPr>
          <a:xfrm>
            <a:off x="567361" y="4648143"/>
            <a:ext cx="5141355" cy="615553"/>
          </a:xfrm>
          <a:prstGeom prst="rect">
            <a:avLst/>
          </a:prstGeom>
          <a:noFill/>
        </p:spPr>
        <p:txBody>
          <a:bodyPr wrap="square" rtlCol="0">
            <a:spAutoFit/>
          </a:bodyPr>
          <a:lstStyle/>
          <a:p>
            <a:pPr lvl="0"/>
            <a:r>
              <a:rPr lang="en-US" sz="3400" b="1" spc="-30" dirty="0">
                <a:solidFill>
                  <a:srgbClr val="0082CA"/>
                </a:solidFill>
                <a:latin typeface="Arial" panose="020B0604020202020204" pitchFamily="34" charset="0"/>
                <a:cs typeface="Arial" panose="020B0604020202020204" pitchFamily="34" charset="0"/>
              </a:rPr>
              <a:t>Up to 6 years </a:t>
            </a:r>
            <a:r>
              <a:rPr lang="en-US" sz="2400" dirty="0">
                <a:latin typeface="Arial" panose="020B0604020202020204" pitchFamily="34" charset="0"/>
                <a:cs typeface="Arial" panose="020B0604020202020204" pitchFamily="34" charset="0"/>
              </a:rPr>
              <a:t>Transit centers</a:t>
            </a:r>
          </a:p>
        </p:txBody>
      </p:sp>
      <p:cxnSp>
        <p:nvCxnSpPr>
          <p:cNvPr id="15" name="Straight Connector 14">
            <a:extLst>
              <a:ext uri="{FF2B5EF4-FFF2-40B4-BE49-F238E27FC236}">
                <a16:creationId xmlns:a16="http://schemas.microsoft.com/office/drawing/2014/main" id="{1498D5BF-3DC6-4F5B-BB96-A74559D06DB6}"/>
              </a:ext>
            </a:extLst>
          </p:cNvPr>
          <p:cNvCxnSpPr>
            <a:cxnSpLocks/>
          </p:cNvCxnSpPr>
          <p:nvPr/>
        </p:nvCxnSpPr>
        <p:spPr>
          <a:xfrm>
            <a:off x="668641" y="2701680"/>
            <a:ext cx="6235460" cy="0"/>
          </a:xfrm>
          <a:prstGeom prst="line">
            <a:avLst/>
          </a:prstGeom>
          <a:ln w="6350">
            <a:solidFill>
              <a:srgbClr val="0082CA"/>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75CFCF8-7263-41F4-A698-698EA258154B}"/>
              </a:ext>
            </a:extLst>
          </p:cNvPr>
          <p:cNvSpPr/>
          <p:nvPr/>
        </p:nvSpPr>
        <p:spPr>
          <a:xfrm>
            <a:off x="567360" y="2064363"/>
            <a:ext cx="6659363" cy="615553"/>
          </a:xfrm>
          <a:prstGeom prst="rect">
            <a:avLst/>
          </a:prstGeom>
        </p:spPr>
        <p:txBody>
          <a:bodyPr wrap="square">
            <a:spAutoFit/>
          </a:bodyPr>
          <a:lstStyle/>
          <a:p>
            <a:pPr lvl="0"/>
            <a:r>
              <a:rPr lang="en-US" sz="3400" b="1" spc="-30" dirty="0">
                <a:solidFill>
                  <a:srgbClr val="0082CA"/>
                </a:solidFill>
                <a:latin typeface="Arial" panose="020B0604020202020204" pitchFamily="34" charset="0"/>
                <a:cs typeface="Arial" panose="020B0604020202020204" pitchFamily="34" charset="0"/>
              </a:rPr>
              <a:t>Up to 10 years </a:t>
            </a:r>
            <a:r>
              <a:rPr lang="en-US" sz="2400" dirty="0">
                <a:latin typeface="Arial" panose="020B0604020202020204" pitchFamily="34" charset="0"/>
                <a:cs typeface="Arial" panose="020B0604020202020204" pitchFamily="34" charset="0"/>
              </a:rPr>
              <a:t>Light rail transit (LRT)</a:t>
            </a:r>
          </a:p>
        </p:txBody>
      </p:sp>
      <p:cxnSp>
        <p:nvCxnSpPr>
          <p:cNvPr id="22" name="Straight Connector 21">
            <a:extLst>
              <a:ext uri="{FF2B5EF4-FFF2-40B4-BE49-F238E27FC236}">
                <a16:creationId xmlns:a16="http://schemas.microsoft.com/office/drawing/2014/main" id="{CF72D1E1-D343-459B-857C-D061330CF3A3}"/>
              </a:ext>
            </a:extLst>
          </p:cNvPr>
          <p:cNvCxnSpPr>
            <a:cxnSpLocks/>
            <a:stCxn id="23" idx="2"/>
          </p:cNvCxnSpPr>
          <p:nvPr/>
        </p:nvCxnSpPr>
        <p:spPr>
          <a:xfrm>
            <a:off x="703200" y="5709608"/>
            <a:ext cx="10787660" cy="10374"/>
          </a:xfrm>
          <a:prstGeom prst="line">
            <a:avLst/>
          </a:prstGeom>
          <a:ln w="38100">
            <a:solidFill>
              <a:srgbClr val="0082CA"/>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86AA4AD-9378-4637-BE54-8434359210D3}"/>
              </a:ext>
            </a:extLst>
          </p:cNvPr>
          <p:cNvSpPr/>
          <p:nvPr/>
        </p:nvSpPr>
        <p:spPr>
          <a:xfrm>
            <a:off x="703200" y="5531808"/>
            <a:ext cx="333848" cy="355600"/>
          </a:xfrm>
          <a:prstGeom prst="ellipse">
            <a:avLst/>
          </a:prstGeom>
          <a:solidFill>
            <a:srgbClr val="FF7500"/>
          </a:solidFill>
          <a:ln w="38100">
            <a:solidFill>
              <a:srgbClr val="0082C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8" name="Oval 27">
            <a:extLst>
              <a:ext uri="{FF2B5EF4-FFF2-40B4-BE49-F238E27FC236}">
                <a16:creationId xmlns:a16="http://schemas.microsoft.com/office/drawing/2014/main" id="{AA8A68FF-42FE-4B5A-A84D-8A134238D035}"/>
              </a:ext>
            </a:extLst>
          </p:cNvPr>
          <p:cNvSpPr/>
          <p:nvPr/>
        </p:nvSpPr>
        <p:spPr>
          <a:xfrm>
            <a:off x="3165383" y="5556803"/>
            <a:ext cx="333848" cy="355600"/>
          </a:xfrm>
          <a:prstGeom prst="ellipse">
            <a:avLst/>
          </a:prstGeom>
          <a:solidFill>
            <a:srgbClr val="FF7500"/>
          </a:solidFill>
          <a:ln w="38100">
            <a:solidFill>
              <a:srgbClr val="0082C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32" name="Oval 31">
            <a:extLst>
              <a:ext uri="{FF2B5EF4-FFF2-40B4-BE49-F238E27FC236}">
                <a16:creationId xmlns:a16="http://schemas.microsoft.com/office/drawing/2014/main" id="{17F96CB9-BC3B-418B-82F3-6A0B3E86EF83}"/>
              </a:ext>
            </a:extLst>
          </p:cNvPr>
          <p:cNvSpPr/>
          <p:nvPr/>
        </p:nvSpPr>
        <p:spPr>
          <a:xfrm>
            <a:off x="5622182" y="5531808"/>
            <a:ext cx="333848" cy="355600"/>
          </a:xfrm>
          <a:prstGeom prst="ellipse">
            <a:avLst/>
          </a:prstGeom>
          <a:solidFill>
            <a:srgbClr val="FF7500"/>
          </a:solidFill>
          <a:ln w="38100">
            <a:solidFill>
              <a:srgbClr val="0082C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3" name="Oval 32">
            <a:extLst>
              <a:ext uri="{FF2B5EF4-FFF2-40B4-BE49-F238E27FC236}">
                <a16:creationId xmlns:a16="http://schemas.microsoft.com/office/drawing/2014/main" id="{40C97B20-5BC8-475F-9CA3-F9D704CEFAA9}"/>
              </a:ext>
            </a:extLst>
          </p:cNvPr>
          <p:cNvSpPr/>
          <p:nvPr/>
        </p:nvSpPr>
        <p:spPr>
          <a:xfrm>
            <a:off x="8073777" y="5542312"/>
            <a:ext cx="333848" cy="355600"/>
          </a:xfrm>
          <a:prstGeom prst="ellipse">
            <a:avLst/>
          </a:prstGeom>
          <a:solidFill>
            <a:srgbClr val="FF7500"/>
          </a:solidFill>
          <a:ln w="38100">
            <a:solidFill>
              <a:srgbClr val="0082C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4" name="Oval 33">
            <a:extLst>
              <a:ext uri="{FF2B5EF4-FFF2-40B4-BE49-F238E27FC236}">
                <a16:creationId xmlns:a16="http://schemas.microsoft.com/office/drawing/2014/main" id="{495C0B86-26C9-4B92-AEEB-5B905FEF5E26}"/>
              </a:ext>
            </a:extLst>
          </p:cNvPr>
          <p:cNvSpPr/>
          <p:nvPr/>
        </p:nvSpPr>
        <p:spPr>
          <a:xfrm>
            <a:off x="10551428" y="5542312"/>
            <a:ext cx="333848" cy="355600"/>
          </a:xfrm>
          <a:prstGeom prst="ellipse">
            <a:avLst/>
          </a:prstGeom>
          <a:solidFill>
            <a:srgbClr val="FF7500"/>
          </a:solidFill>
          <a:ln w="38100">
            <a:solidFill>
              <a:srgbClr val="0082C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sp>
        <p:nvSpPr>
          <p:cNvPr id="35" name="TextBox 34">
            <a:extLst>
              <a:ext uri="{FF2B5EF4-FFF2-40B4-BE49-F238E27FC236}">
                <a16:creationId xmlns:a16="http://schemas.microsoft.com/office/drawing/2014/main" id="{83ED4846-5E37-462A-B10A-53AB84491D3A}"/>
              </a:ext>
            </a:extLst>
          </p:cNvPr>
          <p:cNvSpPr txBox="1"/>
          <p:nvPr/>
        </p:nvSpPr>
        <p:spPr>
          <a:xfrm>
            <a:off x="615781" y="5948818"/>
            <a:ext cx="1437379" cy="505523"/>
          </a:xfrm>
          <a:prstGeom prst="rect">
            <a:avLst/>
          </a:prstGeom>
          <a:noFill/>
        </p:spPr>
        <p:txBody>
          <a:bodyPr wrap="square" rtlCol="0">
            <a:spAutoFit/>
          </a:bodyPr>
          <a:lstStyle/>
          <a:p>
            <a:pPr>
              <a:lnSpc>
                <a:spcPts val="1600"/>
              </a:lnSpc>
            </a:pPr>
            <a:r>
              <a:rPr lang="en-US" sz="1600" b="1" dirty="0">
                <a:solidFill>
                  <a:srgbClr val="0082CA"/>
                </a:solidFill>
                <a:latin typeface="Arial" panose="020B0604020202020204" pitchFamily="34" charset="0"/>
                <a:cs typeface="Arial" panose="020B0604020202020204" pitchFamily="34" charset="0"/>
              </a:rPr>
              <a:t>Planning</a:t>
            </a:r>
          </a:p>
          <a:p>
            <a:pPr>
              <a:lnSpc>
                <a:spcPts val="1600"/>
              </a:lnSpc>
            </a:pPr>
            <a:r>
              <a:rPr lang="en-US" sz="1600" b="1" dirty="0">
                <a:latin typeface="Arial" panose="020B0604020202020204" pitchFamily="34" charset="0"/>
                <a:cs typeface="Arial" panose="020B0604020202020204" pitchFamily="34" charset="0"/>
              </a:rPr>
              <a:t>1-2 years</a:t>
            </a:r>
            <a:endParaRPr lang="en-US" sz="16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19DAC35-0AE6-4C84-8605-1CAC69110772}"/>
              </a:ext>
            </a:extLst>
          </p:cNvPr>
          <p:cNvSpPr txBox="1"/>
          <p:nvPr/>
        </p:nvSpPr>
        <p:spPr>
          <a:xfrm>
            <a:off x="3103516" y="5948618"/>
            <a:ext cx="2421989" cy="502702"/>
          </a:xfrm>
          <a:prstGeom prst="rect">
            <a:avLst/>
          </a:prstGeom>
          <a:noFill/>
        </p:spPr>
        <p:txBody>
          <a:bodyPr wrap="square" rtlCol="0">
            <a:spAutoFit/>
          </a:bodyPr>
          <a:lstStyle/>
          <a:p>
            <a:pPr>
              <a:lnSpc>
                <a:spcPts val="1600"/>
              </a:lnSpc>
            </a:pPr>
            <a:r>
              <a:rPr lang="en-US" sz="1600" b="1" dirty="0">
                <a:solidFill>
                  <a:srgbClr val="0082CA"/>
                </a:solidFill>
                <a:latin typeface="Arial" panose="020B0604020202020204" pitchFamily="34" charset="0"/>
                <a:cs typeface="Arial" panose="020B0604020202020204" pitchFamily="34" charset="0"/>
              </a:rPr>
              <a:t>Environmental Review</a:t>
            </a:r>
          </a:p>
          <a:p>
            <a:pPr>
              <a:lnSpc>
                <a:spcPts val="1600"/>
              </a:lnSpc>
            </a:pPr>
            <a:r>
              <a:rPr lang="en-US" sz="1600" b="1" dirty="0">
                <a:latin typeface="Arial" panose="020B0604020202020204" pitchFamily="34" charset="0"/>
                <a:cs typeface="Arial" panose="020B0604020202020204" pitchFamily="34" charset="0"/>
              </a:rPr>
              <a:t>2 years</a:t>
            </a:r>
          </a:p>
        </p:txBody>
      </p:sp>
      <p:sp>
        <p:nvSpPr>
          <p:cNvPr id="37" name="TextBox 36">
            <a:extLst>
              <a:ext uri="{FF2B5EF4-FFF2-40B4-BE49-F238E27FC236}">
                <a16:creationId xmlns:a16="http://schemas.microsoft.com/office/drawing/2014/main" id="{B8530D95-C51F-4D8B-A3B3-B31018223015}"/>
              </a:ext>
            </a:extLst>
          </p:cNvPr>
          <p:cNvSpPr txBox="1"/>
          <p:nvPr/>
        </p:nvSpPr>
        <p:spPr>
          <a:xfrm>
            <a:off x="5532462" y="5948618"/>
            <a:ext cx="2083149" cy="505523"/>
          </a:xfrm>
          <a:prstGeom prst="rect">
            <a:avLst/>
          </a:prstGeom>
          <a:noFill/>
        </p:spPr>
        <p:txBody>
          <a:bodyPr wrap="square" rtlCol="0">
            <a:spAutoFit/>
          </a:bodyPr>
          <a:lstStyle/>
          <a:p>
            <a:pPr>
              <a:lnSpc>
                <a:spcPts val="1600"/>
              </a:lnSpc>
            </a:pPr>
            <a:r>
              <a:rPr lang="en-US" sz="1600" b="1" dirty="0">
                <a:solidFill>
                  <a:srgbClr val="0082CA"/>
                </a:solidFill>
                <a:latin typeface="Arial" panose="020B0604020202020204" pitchFamily="34" charset="0"/>
                <a:cs typeface="Arial" panose="020B0604020202020204" pitchFamily="34" charset="0"/>
              </a:rPr>
              <a:t>Final Design</a:t>
            </a:r>
          </a:p>
          <a:p>
            <a:pPr>
              <a:lnSpc>
                <a:spcPts val="1600"/>
              </a:lnSpc>
            </a:pPr>
            <a:r>
              <a:rPr lang="en-US" sz="1600" b="1" dirty="0">
                <a:latin typeface="Arial" panose="020B0604020202020204" pitchFamily="34" charset="0"/>
                <a:cs typeface="Arial" panose="020B0604020202020204" pitchFamily="34" charset="0"/>
              </a:rPr>
              <a:t>1-2 years</a:t>
            </a:r>
            <a:endParaRPr lang="en-US" sz="16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559DD1D-5340-46DF-86FC-0F5ADCA644CC}"/>
              </a:ext>
            </a:extLst>
          </p:cNvPr>
          <p:cNvSpPr txBox="1"/>
          <p:nvPr/>
        </p:nvSpPr>
        <p:spPr>
          <a:xfrm>
            <a:off x="7975304" y="5948618"/>
            <a:ext cx="1741270" cy="502702"/>
          </a:xfrm>
          <a:prstGeom prst="rect">
            <a:avLst/>
          </a:prstGeom>
          <a:noFill/>
        </p:spPr>
        <p:txBody>
          <a:bodyPr wrap="square" rtlCol="0">
            <a:spAutoFit/>
          </a:bodyPr>
          <a:lstStyle/>
          <a:p>
            <a:pPr>
              <a:lnSpc>
                <a:spcPts val="1600"/>
              </a:lnSpc>
            </a:pPr>
            <a:r>
              <a:rPr lang="en-US" sz="1600" b="1" dirty="0">
                <a:solidFill>
                  <a:srgbClr val="0082CA"/>
                </a:solidFill>
                <a:latin typeface="Arial" panose="020B0604020202020204" pitchFamily="34" charset="0"/>
                <a:cs typeface="Arial" panose="020B0604020202020204" pitchFamily="34" charset="0"/>
              </a:rPr>
              <a:t>Construction</a:t>
            </a:r>
          </a:p>
          <a:p>
            <a:pPr>
              <a:lnSpc>
                <a:spcPts val="1600"/>
              </a:lnSpc>
            </a:pPr>
            <a:r>
              <a:rPr lang="en-US" sz="1600" b="1" dirty="0">
                <a:latin typeface="Arial" panose="020B0604020202020204" pitchFamily="34" charset="0"/>
                <a:cs typeface="Arial" panose="020B0604020202020204" pitchFamily="34" charset="0"/>
              </a:rPr>
              <a:t>4-5 years</a:t>
            </a:r>
            <a:endParaRPr lang="en-US" sz="16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4270FE4-D319-4DF1-AE0F-DFB990430148}"/>
              </a:ext>
            </a:extLst>
          </p:cNvPr>
          <p:cNvSpPr txBox="1"/>
          <p:nvPr/>
        </p:nvSpPr>
        <p:spPr>
          <a:xfrm>
            <a:off x="10455159" y="5948618"/>
            <a:ext cx="1431783" cy="298543"/>
          </a:xfrm>
          <a:prstGeom prst="rect">
            <a:avLst/>
          </a:prstGeom>
          <a:noFill/>
        </p:spPr>
        <p:txBody>
          <a:bodyPr wrap="square" rtlCol="0">
            <a:spAutoFit/>
          </a:bodyPr>
          <a:lstStyle/>
          <a:p>
            <a:pPr>
              <a:lnSpc>
                <a:spcPts val="1600"/>
              </a:lnSpc>
            </a:pPr>
            <a:r>
              <a:rPr lang="en-US" sz="1600" b="1" dirty="0">
                <a:solidFill>
                  <a:srgbClr val="0082CA"/>
                </a:solidFill>
                <a:latin typeface="Arial" panose="020B0604020202020204" pitchFamily="34" charset="0"/>
                <a:cs typeface="Arial" panose="020B0604020202020204" pitchFamily="34" charset="0"/>
              </a:rPr>
              <a:t>Operations</a:t>
            </a:r>
            <a:endParaRPr lang="en-US" sz="1600" dirty="0">
              <a:solidFill>
                <a:srgbClr val="0082CA"/>
              </a:solidFill>
              <a:latin typeface="Arial" panose="020B0604020202020204" pitchFamily="34" charset="0"/>
              <a:cs typeface="Arial" panose="020B0604020202020204" pitchFamily="34" charset="0"/>
            </a:endParaRPr>
          </a:p>
        </p:txBody>
      </p:sp>
      <p:sp>
        <p:nvSpPr>
          <p:cNvPr id="40" name="Text Placeholder 1">
            <a:extLst>
              <a:ext uri="{FF2B5EF4-FFF2-40B4-BE49-F238E27FC236}">
                <a16:creationId xmlns:a16="http://schemas.microsoft.com/office/drawing/2014/main" id="{2277BEC4-5D66-4683-AE0F-139EC9C41261}"/>
              </a:ext>
            </a:extLst>
          </p:cNvPr>
          <p:cNvSpPr txBox="1">
            <a:spLocks/>
          </p:cNvSpPr>
          <p:nvPr/>
        </p:nvSpPr>
        <p:spPr>
          <a:xfrm>
            <a:off x="567360" y="957428"/>
            <a:ext cx="10076642" cy="29238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pPr>
            <a:r>
              <a:rPr lang="en-US" altLang="en-US" sz="4000" b="1" spc="-30" dirty="0">
                <a:solidFill>
                  <a:schemeClr val="tx1"/>
                </a:solidFill>
                <a:latin typeface="Arial" panose="020B0604020202020204" pitchFamily="34" charset="0"/>
                <a:cs typeface="Arial" panose="020B0604020202020204" pitchFamily="34" charset="0"/>
              </a:rPr>
              <a:t>General Project Durations</a:t>
            </a:r>
            <a:endParaRPr lang="en-US" sz="4000" b="1" spc="-30" dirty="0">
              <a:solidFill>
                <a:schemeClr val="tx1"/>
              </a:solidFill>
              <a:latin typeface="Arial" panose="020B0604020202020204" pitchFamily="34" charset="0"/>
              <a:cs typeface="Arial" panose="020B0604020202020204" pitchFamily="34" charset="0"/>
            </a:endParaRPr>
          </a:p>
          <a:p>
            <a:endParaRPr lang="en-US" sz="1050" dirty="0">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089BD5E2-1E4B-4B9E-B4F4-6DBB468A20B6}"/>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C4BCCBC2-C500-4881-8391-7E14B1B2DB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766246"/>
            <a:ext cx="2282083" cy="376830"/>
          </a:xfrm>
          <a:prstGeom prst="rect">
            <a:avLst/>
          </a:prstGeom>
        </p:spPr>
      </p:pic>
      <p:sp>
        <p:nvSpPr>
          <p:cNvPr id="5" name="TextBox 4">
            <a:extLst>
              <a:ext uri="{FF2B5EF4-FFF2-40B4-BE49-F238E27FC236}">
                <a16:creationId xmlns:a16="http://schemas.microsoft.com/office/drawing/2014/main" id="{1A000FEE-A482-49E4-BC96-A49484C3EDE2}"/>
              </a:ext>
            </a:extLst>
          </p:cNvPr>
          <p:cNvSpPr txBox="1"/>
          <p:nvPr/>
        </p:nvSpPr>
        <p:spPr>
          <a:xfrm>
            <a:off x="551835" y="1490775"/>
            <a:ext cx="5515788" cy="430887"/>
          </a:xfrm>
          <a:prstGeom prst="rect">
            <a:avLst/>
          </a:prstGeom>
          <a:noFill/>
        </p:spPr>
        <p:txBody>
          <a:bodyPr wrap="square" rtlCol="0">
            <a:spAutoFit/>
          </a:bodyPr>
          <a:lstStyle/>
          <a:p>
            <a:r>
              <a:rPr lang="en-US" sz="2200" b="1" dirty="0">
                <a:solidFill>
                  <a:srgbClr val="0082CA"/>
                </a:solidFill>
                <a:latin typeface="Arial" panose="020B0604020202020204" pitchFamily="34" charset="0"/>
                <a:cs typeface="Arial" panose="020B0604020202020204" pitchFamily="34" charset="0"/>
              </a:rPr>
              <a:t>KICK-OFF TO OPERATIONS*</a:t>
            </a:r>
          </a:p>
        </p:txBody>
      </p:sp>
      <p:sp>
        <p:nvSpPr>
          <p:cNvPr id="19" name="Rectangle 18">
            <a:extLst>
              <a:ext uri="{FF2B5EF4-FFF2-40B4-BE49-F238E27FC236}">
                <a16:creationId xmlns:a16="http://schemas.microsoft.com/office/drawing/2014/main" id="{3198F909-9882-4D5B-B25E-7BEC2F5A2912}"/>
              </a:ext>
            </a:extLst>
          </p:cNvPr>
          <p:cNvSpPr/>
          <p:nvPr/>
        </p:nvSpPr>
        <p:spPr>
          <a:xfrm>
            <a:off x="8511822" y="1729320"/>
            <a:ext cx="2979037" cy="2154057"/>
          </a:xfrm>
          <a:prstGeom prst="rect">
            <a:avLst/>
          </a:pr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BDF255-B6FB-4085-99CF-B4E3005B3875}"/>
              </a:ext>
            </a:extLst>
          </p:cNvPr>
          <p:cNvSpPr txBox="1"/>
          <p:nvPr/>
        </p:nvSpPr>
        <p:spPr>
          <a:xfrm>
            <a:off x="8610600" y="1871425"/>
            <a:ext cx="2732437" cy="1887696"/>
          </a:xfrm>
          <a:prstGeom prst="rect">
            <a:avLst/>
          </a:prstGeom>
          <a:noFill/>
        </p:spPr>
        <p:txBody>
          <a:bodyPr wrap="square" rtlCol="0">
            <a:spAutoFit/>
          </a:bodyPr>
          <a:lstStyle/>
          <a:p>
            <a:pPr marL="109728" indent="-173736">
              <a:lnSpc>
                <a:spcPts val="2000"/>
              </a:lnSpc>
            </a:pPr>
            <a:r>
              <a:rPr lang="en-US" b="1" i="1" dirty="0">
                <a:solidFill>
                  <a:schemeClr val="bg1"/>
                </a:solidFill>
                <a:latin typeface=" calibri"/>
              </a:rPr>
              <a:t>*These benchmarks vary by project and are subject to change. </a:t>
            </a:r>
            <a:br>
              <a:rPr lang="en-US" b="1" i="1" dirty="0">
                <a:solidFill>
                  <a:schemeClr val="bg1"/>
                </a:solidFill>
                <a:latin typeface=" calibri"/>
              </a:rPr>
            </a:br>
            <a:r>
              <a:rPr lang="en-US" b="1" i="1" dirty="0">
                <a:solidFill>
                  <a:schemeClr val="bg1"/>
                </a:solidFill>
                <a:latin typeface=" calibri"/>
              </a:rPr>
              <a:t>They include planning, environmental, design, construction, and startup activities.</a:t>
            </a:r>
          </a:p>
        </p:txBody>
      </p:sp>
      <p:cxnSp>
        <p:nvCxnSpPr>
          <p:cNvPr id="45" name="Straight Connector 44">
            <a:extLst>
              <a:ext uri="{FF2B5EF4-FFF2-40B4-BE49-F238E27FC236}">
                <a16:creationId xmlns:a16="http://schemas.microsoft.com/office/drawing/2014/main" id="{70C6F37C-6095-4A73-8F99-89B872C8CE58}"/>
              </a:ext>
            </a:extLst>
          </p:cNvPr>
          <p:cNvCxnSpPr>
            <a:cxnSpLocks/>
          </p:cNvCxnSpPr>
          <p:nvPr/>
        </p:nvCxnSpPr>
        <p:spPr>
          <a:xfrm>
            <a:off x="691911" y="3346958"/>
            <a:ext cx="6212190" cy="0"/>
          </a:xfrm>
          <a:prstGeom prst="line">
            <a:avLst/>
          </a:prstGeom>
          <a:ln w="6350">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D1D7CB6-4EE0-4095-9A6A-2968273187B4}"/>
              </a:ext>
            </a:extLst>
          </p:cNvPr>
          <p:cNvCxnSpPr>
            <a:cxnSpLocks/>
          </p:cNvCxnSpPr>
          <p:nvPr/>
        </p:nvCxnSpPr>
        <p:spPr>
          <a:xfrm>
            <a:off x="668641" y="3996068"/>
            <a:ext cx="6235460" cy="0"/>
          </a:xfrm>
          <a:prstGeom prst="line">
            <a:avLst/>
          </a:prstGeom>
          <a:ln w="6350">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2A290D-55A6-4DB1-9294-573D3A74781B}"/>
              </a:ext>
            </a:extLst>
          </p:cNvPr>
          <p:cNvCxnSpPr>
            <a:cxnSpLocks/>
          </p:cNvCxnSpPr>
          <p:nvPr/>
        </p:nvCxnSpPr>
        <p:spPr>
          <a:xfrm>
            <a:off x="660807" y="4656468"/>
            <a:ext cx="6243294" cy="0"/>
          </a:xfrm>
          <a:prstGeom prst="line">
            <a:avLst/>
          </a:prstGeom>
          <a:ln w="6350">
            <a:solidFill>
              <a:srgbClr val="0082CA"/>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6AECD6D-3551-4C08-8DB8-FDE5B1C7A92F}"/>
              </a:ext>
            </a:extLst>
          </p:cNvPr>
          <p:cNvPicPr>
            <a:picLocks noChangeAspect="1"/>
          </p:cNvPicPr>
          <p:nvPr/>
        </p:nvPicPr>
        <p:blipFill>
          <a:blip r:embed="rId4"/>
          <a:stretch>
            <a:fillRect/>
          </a:stretch>
        </p:blipFill>
        <p:spPr>
          <a:xfrm>
            <a:off x="6480" y="6437295"/>
            <a:ext cx="1121761" cy="426757"/>
          </a:xfrm>
          <a:prstGeom prst="rect">
            <a:avLst/>
          </a:prstGeom>
        </p:spPr>
      </p:pic>
    </p:spTree>
    <p:extLst>
      <p:ext uri="{BB962C8B-B14F-4D97-AF65-F5344CB8AC3E}">
        <p14:creationId xmlns:p14="http://schemas.microsoft.com/office/powerpoint/2010/main" val="35157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C76EDFC-4DC1-F64E-8C28-0619B38871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457200"/>
            <a:ext cx="2282083" cy="376830"/>
          </a:xfrm>
          <a:prstGeom prst="rect">
            <a:avLst/>
          </a:prstGeom>
        </p:spPr>
      </p:pic>
      <p:sp>
        <p:nvSpPr>
          <p:cNvPr id="13" name="Text Placeholder 1">
            <a:extLst>
              <a:ext uri="{FF2B5EF4-FFF2-40B4-BE49-F238E27FC236}">
                <a16:creationId xmlns:a16="http://schemas.microsoft.com/office/drawing/2014/main" id="{6F66CC23-22B6-5549-93F5-3BC0EB4BA6C2}"/>
              </a:ext>
            </a:extLst>
          </p:cNvPr>
          <p:cNvSpPr txBox="1">
            <a:spLocks/>
          </p:cNvSpPr>
          <p:nvPr/>
        </p:nvSpPr>
        <p:spPr>
          <a:xfrm>
            <a:off x="555169" y="472842"/>
            <a:ext cx="8800704" cy="37682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Centralized Project Management Office</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pic>
        <p:nvPicPr>
          <p:cNvPr id="17" name="Picture 16">
            <a:extLst>
              <a:ext uri="{FF2B5EF4-FFF2-40B4-BE49-F238E27FC236}">
                <a16:creationId xmlns:a16="http://schemas.microsoft.com/office/drawing/2014/main" id="{0B9208FF-2CDF-8842-8D3A-9E508E761CDD}"/>
              </a:ext>
            </a:extLst>
          </p:cNvPr>
          <p:cNvPicPr>
            <a:picLocks noChangeAspect="1"/>
          </p:cNvPicPr>
          <p:nvPr/>
        </p:nvPicPr>
        <p:blipFill rotWithShape="1">
          <a:blip r:embed="rId4"/>
          <a:srcRect l="5486" t="17295" r="5391" b="16006"/>
          <a:stretch/>
        </p:blipFill>
        <p:spPr>
          <a:xfrm>
            <a:off x="1779287" y="1169899"/>
            <a:ext cx="8633426" cy="4992742"/>
          </a:xfrm>
          <a:prstGeom prst="rect">
            <a:avLst/>
          </a:prstGeom>
          <a:ln w="12700">
            <a:solidFill>
              <a:schemeClr val="bg1"/>
            </a:solidFill>
          </a:ln>
        </p:spPr>
      </p:pic>
      <p:cxnSp>
        <p:nvCxnSpPr>
          <p:cNvPr id="10" name="Straight Connector 9">
            <a:extLst>
              <a:ext uri="{FF2B5EF4-FFF2-40B4-BE49-F238E27FC236}">
                <a16:creationId xmlns:a16="http://schemas.microsoft.com/office/drawing/2014/main" id="{34967C1E-BF95-0744-82AB-BFB75178394A}"/>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C3A8347-C023-4197-95FB-E2988E4C852A}"/>
              </a:ext>
            </a:extLst>
          </p:cNvPr>
          <p:cNvPicPr>
            <a:picLocks noChangeAspect="1"/>
          </p:cNvPicPr>
          <p:nvPr/>
        </p:nvPicPr>
        <p:blipFill>
          <a:blip r:embed="rId5"/>
          <a:stretch>
            <a:fillRect/>
          </a:stretch>
        </p:blipFill>
        <p:spPr>
          <a:xfrm>
            <a:off x="0" y="6421412"/>
            <a:ext cx="1121761" cy="426757"/>
          </a:xfrm>
          <a:prstGeom prst="rect">
            <a:avLst/>
          </a:prstGeom>
        </p:spPr>
      </p:pic>
    </p:spTree>
    <p:extLst>
      <p:ext uri="{BB962C8B-B14F-4D97-AF65-F5344CB8AC3E}">
        <p14:creationId xmlns:p14="http://schemas.microsoft.com/office/powerpoint/2010/main" val="282639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E2CFF209-B090-DA47-93FC-FC3749F293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0948" y="412335"/>
            <a:ext cx="2282083" cy="376830"/>
          </a:xfrm>
          <a:prstGeom prst="rect">
            <a:avLst/>
          </a:prstGeom>
        </p:spPr>
      </p:pic>
      <p:sp>
        <p:nvSpPr>
          <p:cNvPr id="27" name="TextBox 26">
            <a:extLst>
              <a:ext uri="{FF2B5EF4-FFF2-40B4-BE49-F238E27FC236}">
                <a16:creationId xmlns:a16="http://schemas.microsoft.com/office/drawing/2014/main" id="{3E7107A6-142D-FF4A-8D4A-5FA8DE25048E}"/>
              </a:ext>
            </a:extLst>
          </p:cNvPr>
          <p:cNvSpPr txBox="1"/>
          <p:nvPr/>
        </p:nvSpPr>
        <p:spPr>
          <a:xfrm>
            <a:off x="5070768" y="5854786"/>
            <a:ext cx="1956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Black" panose="020B0604020202020204" pitchFamily="34" charset="0"/>
                <a:ea typeface="+mn-ea"/>
                <a:cs typeface="Arial Black" panose="020B0604020202020204" pitchFamily="34" charset="0"/>
              </a:rPr>
              <a:t>Trust</a:t>
            </a:r>
          </a:p>
        </p:txBody>
      </p:sp>
      <p:sp>
        <p:nvSpPr>
          <p:cNvPr id="28" name="TextBox 27">
            <a:extLst>
              <a:ext uri="{FF2B5EF4-FFF2-40B4-BE49-F238E27FC236}">
                <a16:creationId xmlns:a16="http://schemas.microsoft.com/office/drawing/2014/main" id="{F44419EB-41EE-8548-821F-28815C2CF7B9}"/>
              </a:ext>
            </a:extLst>
          </p:cNvPr>
          <p:cNvSpPr txBox="1"/>
          <p:nvPr/>
        </p:nvSpPr>
        <p:spPr>
          <a:xfrm>
            <a:off x="1318038" y="3618431"/>
            <a:ext cx="270019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Responsibility</a:t>
            </a:r>
          </a:p>
        </p:txBody>
      </p:sp>
      <p:sp>
        <p:nvSpPr>
          <p:cNvPr id="29" name="TextBox 28">
            <a:extLst>
              <a:ext uri="{FF2B5EF4-FFF2-40B4-BE49-F238E27FC236}">
                <a16:creationId xmlns:a16="http://schemas.microsoft.com/office/drawing/2014/main" id="{2728436D-AA94-114A-BBBF-A7AAB49B7C7B}"/>
              </a:ext>
            </a:extLst>
          </p:cNvPr>
          <p:cNvSpPr txBox="1"/>
          <p:nvPr/>
        </p:nvSpPr>
        <p:spPr>
          <a:xfrm>
            <a:off x="4425440" y="1366940"/>
            <a:ext cx="32468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Clarity of Intent</a:t>
            </a:r>
          </a:p>
        </p:txBody>
      </p:sp>
      <p:sp>
        <p:nvSpPr>
          <p:cNvPr id="30" name="TextBox 29">
            <a:extLst>
              <a:ext uri="{FF2B5EF4-FFF2-40B4-BE49-F238E27FC236}">
                <a16:creationId xmlns:a16="http://schemas.microsoft.com/office/drawing/2014/main" id="{3ED6FA46-B55A-2543-B379-A48E97F492AE}"/>
              </a:ext>
            </a:extLst>
          </p:cNvPr>
          <p:cNvSpPr txBox="1"/>
          <p:nvPr/>
        </p:nvSpPr>
        <p:spPr>
          <a:xfrm>
            <a:off x="8051733" y="3618431"/>
            <a:ext cx="2498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Commitment</a:t>
            </a:r>
          </a:p>
        </p:txBody>
      </p:sp>
      <p:pic>
        <p:nvPicPr>
          <p:cNvPr id="32" name="Picture 31">
            <a:extLst>
              <a:ext uri="{FF2B5EF4-FFF2-40B4-BE49-F238E27FC236}">
                <a16:creationId xmlns:a16="http://schemas.microsoft.com/office/drawing/2014/main" id="{9DB75659-4734-DB47-92C0-86EB886C156E}"/>
              </a:ext>
            </a:extLst>
          </p:cNvPr>
          <p:cNvPicPr>
            <a:picLocks noChangeAspect="1"/>
          </p:cNvPicPr>
          <p:nvPr/>
        </p:nvPicPr>
        <p:blipFill>
          <a:blip r:embed="rId4"/>
          <a:stretch>
            <a:fillRect/>
          </a:stretch>
        </p:blipFill>
        <p:spPr>
          <a:xfrm>
            <a:off x="4045980" y="1846388"/>
            <a:ext cx="4005753" cy="4005753"/>
          </a:xfrm>
          <a:prstGeom prst="rect">
            <a:avLst/>
          </a:prstGeom>
        </p:spPr>
      </p:pic>
      <p:sp>
        <p:nvSpPr>
          <p:cNvPr id="36" name="Text Placeholder 1">
            <a:extLst>
              <a:ext uri="{FF2B5EF4-FFF2-40B4-BE49-F238E27FC236}">
                <a16:creationId xmlns:a16="http://schemas.microsoft.com/office/drawing/2014/main" id="{AB2BEA76-35BA-DB4F-A417-291112727023}"/>
              </a:ext>
            </a:extLst>
          </p:cNvPr>
          <p:cNvSpPr txBox="1">
            <a:spLocks/>
          </p:cNvSpPr>
          <p:nvPr/>
        </p:nvSpPr>
        <p:spPr>
          <a:xfrm>
            <a:off x="567526" y="354936"/>
            <a:ext cx="5540831" cy="4979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Delivery Culture</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id="{8DF928BC-04F6-CB42-8A5C-5CB571EF8A30}"/>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C9918B-0152-4620-BB1E-EDC35034EB11}"/>
              </a:ext>
            </a:extLst>
          </p:cNvPr>
          <p:cNvSpPr txBox="1"/>
          <p:nvPr/>
        </p:nvSpPr>
        <p:spPr>
          <a:xfrm>
            <a:off x="4191738" y="369918"/>
            <a:ext cx="28214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(Integrity Compass)</a:t>
            </a:r>
          </a:p>
        </p:txBody>
      </p:sp>
      <p:pic>
        <p:nvPicPr>
          <p:cNvPr id="4" name="Picture 3">
            <a:extLst>
              <a:ext uri="{FF2B5EF4-FFF2-40B4-BE49-F238E27FC236}">
                <a16:creationId xmlns:a16="http://schemas.microsoft.com/office/drawing/2014/main" id="{203A7776-9B64-4D8B-8E8D-F64097543153}"/>
              </a:ext>
            </a:extLst>
          </p:cNvPr>
          <p:cNvPicPr>
            <a:picLocks noChangeAspect="1"/>
          </p:cNvPicPr>
          <p:nvPr/>
        </p:nvPicPr>
        <p:blipFill>
          <a:blip r:embed="rId5"/>
          <a:stretch>
            <a:fillRect/>
          </a:stretch>
        </p:blipFill>
        <p:spPr>
          <a:xfrm>
            <a:off x="0" y="6431243"/>
            <a:ext cx="1121761" cy="426757"/>
          </a:xfrm>
          <a:prstGeom prst="rect">
            <a:avLst/>
          </a:prstGeom>
        </p:spPr>
      </p:pic>
    </p:spTree>
    <p:extLst>
      <p:ext uri="{BB962C8B-B14F-4D97-AF65-F5344CB8AC3E}">
        <p14:creationId xmlns:p14="http://schemas.microsoft.com/office/powerpoint/2010/main" val="263644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37F8B04D-1771-A946-9947-07A12B82A7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0948" y="393445"/>
            <a:ext cx="2282083" cy="376830"/>
          </a:xfrm>
          <a:prstGeom prst="rect">
            <a:avLst/>
          </a:prstGeom>
        </p:spPr>
      </p:pic>
      <p:sp>
        <p:nvSpPr>
          <p:cNvPr id="53" name="TextBox 52">
            <a:extLst>
              <a:ext uri="{FF2B5EF4-FFF2-40B4-BE49-F238E27FC236}">
                <a16:creationId xmlns:a16="http://schemas.microsoft.com/office/drawing/2014/main" id="{ED9C98DD-FA18-B648-8DEB-6358BE5136B2}"/>
              </a:ext>
            </a:extLst>
          </p:cNvPr>
          <p:cNvSpPr txBox="1"/>
          <p:nvPr/>
        </p:nvSpPr>
        <p:spPr>
          <a:xfrm>
            <a:off x="8091213" y="3951894"/>
            <a:ext cx="241947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Master Schedule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Budgets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Score Cards</a:t>
            </a:r>
          </a:p>
        </p:txBody>
      </p:sp>
      <p:sp>
        <p:nvSpPr>
          <p:cNvPr id="54" name="TextBox 53">
            <a:extLst>
              <a:ext uri="{FF2B5EF4-FFF2-40B4-BE49-F238E27FC236}">
                <a16:creationId xmlns:a16="http://schemas.microsoft.com/office/drawing/2014/main" id="{EE6BFDA3-6AC8-9141-B4E4-E79BAFA9C1B0}"/>
              </a:ext>
            </a:extLst>
          </p:cNvPr>
          <p:cNvSpPr txBox="1"/>
          <p:nvPr/>
        </p:nvSpPr>
        <p:spPr>
          <a:xfrm>
            <a:off x="1527094" y="4013957"/>
            <a:ext cx="3123812"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Roles/Responsibilities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Organization</a:t>
            </a:r>
          </a:p>
        </p:txBody>
      </p:sp>
      <p:sp>
        <p:nvSpPr>
          <p:cNvPr id="55" name="TextBox 54">
            <a:extLst>
              <a:ext uri="{FF2B5EF4-FFF2-40B4-BE49-F238E27FC236}">
                <a16:creationId xmlns:a16="http://schemas.microsoft.com/office/drawing/2014/main" id="{CB640C01-3F07-EB4E-BA6A-20B713780F0B}"/>
              </a:ext>
            </a:extLst>
          </p:cNvPr>
          <p:cNvSpPr txBox="1"/>
          <p:nvPr/>
        </p:nvSpPr>
        <p:spPr>
          <a:xfrm>
            <a:off x="5070768" y="5817824"/>
            <a:ext cx="1956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Trust</a:t>
            </a:r>
          </a:p>
        </p:txBody>
      </p:sp>
      <p:sp>
        <p:nvSpPr>
          <p:cNvPr id="56" name="TextBox 55">
            <a:extLst>
              <a:ext uri="{FF2B5EF4-FFF2-40B4-BE49-F238E27FC236}">
                <a16:creationId xmlns:a16="http://schemas.microsoft.com/office/drawing/2014/main" id="{BBC3DB13-16E1-3E45-A4DB-5B1CEA8E10FF}"/>
              </a:ext>
            </a:extLst>
          </p:cNvPr>
          <p:cNvSpPr txBox="1"/>
          <p:nvPr/>
        </p:nvSpPr>
        <p:spPr>
          <a:xfrm>
            <a:off x="1318038" y="3581469"/>
            <a:ext cx="270019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Responsibility</a:t>
            </a:r>
          </a:p>
        </p:txBody>
      </p:sp>
      <p:sp>
        <p:nvSpPr>
          <p:cNvPr id="57" name="TextBox 56">
            <a:extLst>
              <a:ext uri="{FF2B5EF4-FFF2-40B4-BE49-F238E27FC236}">
                <a16:creationId xmlns:a16="http://schemas.microsoft.com/office/drawing/2014/main" id="{83EE4EF6-78D6-624A-8704-588907238C7D}"/>
              </a:ext>
            </a:extLst>
          </p:cNvPr>
          <p:cNvSpPr txBox="1"/>
          <p:nvPr/>
        </p:nvSpPr>
        <p:spPr>
          <a:xfrm>
            <a:off x="4425440" y="1329978"/>
            <a:ext cx="32468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Clarity of Intent</a:t>
            </a:r>
          </a:p>
        </p:txBody>
      </p:sp>
      <p:sp>
        <p:nvSpPr>
          <p:cNvPr id="58" name="TextBox 57">
            <a:extLst>
              <a:ext uri="{FF2B5EF4-FFF2-40B4-BE49-F238E27FC236}">
                <a16:creationId xmlns:a16="http://schemas.microsoft.com/office/drawing/2014/main" id="{DB4E1C9B-96E1-3142-A575-4A0E837709C6}"/>
              </a:ext>
            </a:extLst>
          </p:cNvPr>
          <p:cNvSpPr txBox="1"/>
          <p:nvPr/>
        </p:nvSpPr>
        <p:spPr>
          <a:xfrm>
            <a:off x="8051733" y="3581469"/>
            <a:ext cx="2498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Commitment</a:t>
            </a:r>
          </a:p>
        </p:txBody>
      </p:sp>
      <p:pic>
        <p:nvPicPr>
          <p:cNvPr id="59" name="Picture 58">
            <a:extLst>
              <a:ext uri="{FF2B5EF4-FFF2-40B4-BE49-F238E27FC236}">
                <a16:creationId xmlns:a16="http://schemas.microsoft.com/office/drawing/2014/main" id="{C7628A2F-2E05-6443-BE4D-26096B706B97}"/>
              </a:ext>
            </a:extLst>
          </p:cNvPr>
          <p:cNvPicPr>
            <a:picLocks noChangeAspect="1"/>
          </p:cNvPicPr>
          <p:nvPr/>
        </p:nvPicPr>
        <p:blipFill>
          <a:blip r:embed="rId4"/>
          <a:stretch>
            <a:fillRect/>
          </a:stretch>
        </p:blipFill>
        <p:spPr>
          <a:xfrm>
            <a:off x="4045980" y="1809426"/>
            <a:ext cx="4005753" cy="4005753"/>
          </a:xfrm>
          <a:prstGeom prst="rect">
            <a:avLst/>
          </a:prstGeom>
        </p:spPr>
      </p:pic>
      <p:sp>
        <p:nvSpPr>
          <p:cNvPr id="60" name="TextBox 59">
            <a:extLst>
              <a:ext uri="{FF2B5EF4-FFF2-40B4-BE49-F238E27FC236}">
                <a16:creationId xmlns:a16="http://schemas.microsoft.com/office/drawing/2014/main" id="{52757EE2-3E0F-714F-8F4E-FA458DD2B598}"/>
              </a:ext>
            </a:extLst>
          </p:cNvPr>
          <p:cNvSpPr txBox="1"/>
          <p:nvPr/>
        </p:nvSpPr>
        <p:spPr>
          <a:xfrm>
            <a:off x="7458755" y="1320284"/>
            <a:ext cx="3446312"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Governance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Processes/Procedures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Change Management (CRB)</a:t>
            </a:r>
          </a:p>
        </p:txBody>
      </p:sp>
      <p:sp>
        <p:nvSpPr>
          <p:cNvPr id="61" name="TextBox 60">
            <a:extLst>
              <a:ext uri="{FF2B5EF4-FFF2-40B4-BE49-F238E27FC236}">
                <a16:creationId xmlns:a16="http://schemas.microsoft.com/office/drawing/2014/main" id="{290C27ED-FE83-1349-B3C1-CF4ACC35619A}"/>
              </a:ext>
            </a:extLst>
          </p:cNvPr>
          <p:cNvSpPr txBox="1"/>
          <p:nvPr/>
        </p:nvSpPr>
        <p:spPr>
          <a:xfrm>
            <a:off x="5595045" y="6128995"/>
            <a:ext cx="1863710" cy="3768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Culture</a:t>
            </a:r>
          </a:p>
        </p:txBody>
      </p:sp>
      <p:cxnSp>
        <p:nvCxnSpPr>
          <p:cNvPr id="16" name="Straight Connector 15">
            <a:extLst>
              <a:ext uri="{FF2B5EF4-FFF2-40B4-BE49-F238E27FC236}">
                <a16:creationId xmlns:a16="http://schemas.microsoft.com/office/drawing/2014/main" id="{DD01FF1F-9EC0-2C4F-BC1F-DEF673A708CC}"/>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85D7899-3E8D-DC47-A795-9826439232BE}"/>
              </a:ext>
            </a:extLst>
          </p:cNvPr>
          <p:cNvSpPr/>
          <p:nvPr/>
        </p:nvSpPr>
        <p:spPr>
          <a:xfrm>
            <a:off x="578658" y="1059119"/>
            <a:ext cx="95410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2CA"/>
                </a:solidFill>
                <a:effectLst/>
                <a:uLnTx/>
                <a:uFillTx/>
                <a:latin typeface="Arial"/>
                <a:ea typeface="+mn-ea"/>
                <a:cs typeface="Arial"/>
              </a:rPr>
              <a:t>TRUST</a:t>
            </a:r>
          </a:p>
        </p:txBody>
      </p:sp>
      <p:sp>
        <p:nvSpPr>
          <p:cNvPr id="18" name="Text Placeholder 1">
            <a:extLst>
              <a:ext uri="{FF2B5EF4-FFF2-40B4-BE49-F238E27FC236}">
                <a16:creationId xmlns:a16="http://schemas.microsoft.com/office/drawing/2014/main" id="{472E56BC-7C11-44F7-8245-8459E446512C}"/>
              </a:ext>
            </a:extLst>
          </p:cNvPr>
          <p:cNvSpPr txBox="1">
            <a:spLocks/>
          </p:cNvSpPr>
          <p:nvPr/>
        </p:nvSpPr>
        <p:spPr>
          <a:xfrm>
            <a:off x="652987" y="197461"/>
            <a:ext cx="5540831" cy="76879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Delivery Culture</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sp>
        <p:nvSpPr>
          <p:cNvPr id="19" name="TextBox 18">
            <a:extLst>
              <a:ext uri="{FF2B5EF4-FFF2-40B4-BE49-F238E27FC236}">
                <a16:creationId xmlns:a16="http://schemas.microsoft.com/office/drawing/2014/main" id="{261D4C2E-A785-4C06-A14F-2D829830C069}"/>
              </a:ext>
            </a:extLst>
          </p:cNvPr>
          <p:cNvSpPr txBox="1"/>
          <p:nvPr/>
        </p:nvSpPr>
        <p:spPr>
          <a:xfrm>
            <a:off x="4291955" y="369918"/>
            <a:ext cx="28214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(Integrity Compass)</a:t>
            </a:r>
          </a:p>
        </p:txBody>
      </p:sp>
      <p:pic>
        <p:nvPicPr>
          <p:cNvPr id="4" name="Picture 3">
            <a:extLst>
              <a:ext uri="{FF2B5EF4-FFF2-40B4-BE49-F238E27FC236}">
                <a16:creationId xmlns:a16="http://schemas.microsoft.com/office/drawing/2014/main" id="{E34A4E6E-0349-4C46-B549-FB1962D23CE9}"/>
              </a:ext>
            </a:extLst>
          </p:cNvPr>
          <p:cNvPicPr>
            <a:picLocks noChangeAspect="1"/>
          </p:cNvPicPr>
          <p:nvPr/>
        </p:nvPicPr>
        <p:blipFill>
          <a:blip r:embed="rId5"/>
          <a:stretch>
            <a:fillRect/>
          </a:stretch>
        </p:blipFill>
        <p:spPr>
          <a:xfrm>
            <a:off x="0" y="6415560"/>
            <a:ext cx="1121761" cy="426757"/>
          </a:xfrm>
          <a:prstGeom prst="rect">
            <a:avLst/>
          </a:prstGeom>
        </p:spPr>
      </p:pic>
    </p:spTree>
    <p:extLst>
      <p:ext uri="{BB962C8B-B14F-4D97-AF65-F5344CB8AC3E}">
        <p14:creationId xmlns:p14="http://schemas.microsoft.com/office/powerpoint/2010/main" val="401677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a:xfrm>
            <a:off x="9888992" y="6356350"/>
            <a:ext cx="146480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9" name="Group 118">
            <a:extLst>
              <a:ext uri="{FF2B5EF4-FFF2-40B4-BE49-F238E27FC236}">
                <a16:creationId xmlns:a16="http://schemas.microsoft.com/office/drawing/2014/main" id="{D0EA5FE2-82C2-490A-9CEB-164909AD6610}"/>
              </a:ext>
            </a:extLst>
          </p:cNvPr>
          <p:cNvGrpSpPr/>
          <p:nvPr/>
        </p:nvGrpSpPr>
        <p:grpSpPr>
          <a:xfrm>
            <a:off x="1421179" y="1647279"/>
            <a:ext cx="9570059" cy="3558688"/>
            <a:chOff x="2062226" y="2055003"/>
            <a:chExt cx="9570059" cy="3558688"/>
          </a:xfrm>
        </p:grpSpPr>
        <p:sp>
          <p:nvSpPr>
            <p:cNvPr id="120" name="object 26">
              <a:extLst>
                <a:ext uri="{FF2B5EF4-FFF2-40B4-BE49-F238E27FC236}">
                  <a16:creationId xmlns:a16="http://schemas.microsoft.com/office/drawing/2014/main" id="{D8BD8500-E3B2-4C2D-A731-D142CC2B4A3B}"/>
                </a:ext>
              </a:extLst>
            </p:cNvPr>
            <p:cNvSpPr/>
            <p:nvPr/>
          </p:nvSpPr>
          <p:spPr>
            <a:xfrm>
              <a:off x="4852292" y="3866139"/>
              <a:ext cx="1528445" cy="151765"/>
            </a:xfrm>
            <a:custGeom>
              <a:avLst/>
              <a:gdLst/>
              <a:ahLst/>
              <a:cxnLst/>
              <a:rect l="l" t="t" r="r" b="b"/>
              <a:pathLst>
                <a:path w="1528445" h="151764">
                  <a:moveTo>
                    <a:pt x="764514" y="0"/>
                  </a:moveTo>
                  <a:lnTo>
                    <a:pt x="685427" y="602"/>
                  </a:lnTo>
                  <a:lnTo>
                    <a:pt x="608835" y="2331"/>
                  </a:lnTo>
                  <a:lnTo>
                    <a:pt x="535098" y="5075"/>
                  </a:lnTo>
                  <a:lnTo>
                    <a:pt x="464575" y="8717"/>
                  </a:lnTo>
                  <a:lnTo>
                    <a:pt x="397627" y="13144"/>
                  </a:lnTo>
                  <a:lnTo>
                    <a:pt x="334613" y="18242"/>
                  </a:lnTo>
                  <a:lnTo>
                    <a:pt x="275894" y="23895"/>
                  </a:lnTo>
                  <a:lnTo>
                    <a:pt x="221827" y="29991"/>
                  </a:lnTo>
                  <a:lnTo>
                    <a:pt x="172774" y="36413"/>
                  </a:lnTo>
                  <a:lnTo>
                    <a:pt x="129095" y="43049"/>
                  </a:lnTo>
                  <a:lnTo>
                    <a:pt x="91148" y="49784"/>
                  </a:lnTo>
                  <a:lnTo>
                    <a:pt x="33892" y="63092"/>
                  </a:lnTo>
                  <a:lnTo>
                    <a:pt x="0" y="80937"/>
                  </a:lnTo>
                  <a:lnTo>
                    <a:pt x="3935" y="86336"/>
                  </a:lnTo>
                  <a:lnTo>
                    <a:pt x="59990" y="103791"/>
                  </a:lnTo>
                  <a:lnTo>
                    <a:pt x="130505" y="115625"/>
                  </a:lnTo>
                  <a:lnTo>
                    <a:pt x="174587" y="121348"/>
                  </a:lnTo>
                  <a:lnTo>
                    <a:pt x="224056" y="126828"/>
                  </a:lnTo>
                  <a:lnTo>
                    <a:pt x="278538" y="131981"/>
                  </a:lnTo>
                  <a:lnTo>
                    <a:pt x="337661" y="136721"/>
                  </a:lnTo>
                  <a:lnTo>
                    <a:pt x="401051" y="140965"/>
                  </a:lnTo>
                  <a:lnTo>
                    <a:pt x="468337" y="144627"/>
                  </a:lnTo>
                  <a:lnTo>
                    <a:pt x="539144" y="147622"/>
                  </a:lnTo>
                  <a:lnTo>
                    <a:pt x="613101" y="149867"/>
                  </a:lnTo>
                  <a:lnTo>
                    <a:pt x="689835" y="151276"/>
                  </a:lnTo>
                  <a:lnTo>
                    <a:pt x="768972" y="151765"/>
                  </a:lnTo>
                  <a:lnTo>
                    <a:pt x="847997" y="151162"/>
                  </a:lnTo>
                  <a:lnTo>
                    <a:pt x="924411" y="149432"/>
                  </a:lnTo>
                  <a:lnTo>
                    <a:pt x="997870" y="146688"/>
                  </a:lnTo>
                  <a:lnTo>
                    <a:pt x="1068031" y="143045"/>
                  </a:lnTo>
                  <a:lnTo>
                    <a:pt x="1134550" y="138617"/>
                  </a:lnTo>
                  <a:lnTo>
                    <a:pt x="1197086" y="133518"/>
                  </a:lnTo>
                  <a:lnTo>
                    <a:pt x="1255294" y="127864"/>
                  </a:lnTo>
                  <a:lnTo>
                    <a:pt x="1308831" y="121767"/>
                  </a:lnTo>
                  <a:lnTo>
                    <a:pt x="1357355" y="115343"/>
                  </a:lnTo>
                  <a:lnTo>
                    <a:pt x="1400523" y="108706"/>
                  </a:lnTo>
                  <a:lnTo>
                    <a:pt x="1469415" y="95250"/>
                  </a:lnTo>
                  <a:lnTo>
                    <a:pt x="1512763" y="82315"/>
                  </a:lnTo>
                  <a:lnTo>
                    <a:pt x="1527822" y="70815"/>
                  </a:lnTo>
                  <a:lnTo>
                    <a:pt x="1523950" y="65415"/>
                  </a:lnTo>
                  <a:lnTo>
                    <a:pt x="1468718" y="47963"/>
                  </a:lnTo>
                  <a:lnTo>
                    <a:pt x="1399112" y="36130"/>
                  </a:lnTo>
                  <a:lnTo>
                    <a:pt x="1355542" y="30408"/>
                  </a:lnTo>
                  <a:lnTo>
                    <a:pt x="1306602" y="24930"/>
                  </a:lnTo>
                  <a:lnTo>
                    <a:pt x="1252649" y="19778"/>
                  </a:lnTo>
                  <a:lnTo>
                    <a:pt x="1194039" y="15039"/>
                  </a:lnTo>
                  <a:lnTo>
                    <a:pt x="1131127" y="10796"/>
                  </a:lnTo>
                  <a:lnTo>
                    <a:pt x="1064270" y="7135"/>
                  </a:lnTo>
                  <a:lnTo>
                    <a:pt x="993824" y="4140"/>
                  </a:lnTo>
                  <a:lnTo>
                    <a:pt x="920145" y="1896"/>
                  </a:lnTo>
                  <a:lnTo>
                    <a:pt x="843590" y="488"/>
                  </a:lnTo>
                  <a:lnTo>
                    <a:pt x="764514"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object 28">
              <a:extLst>
                <a:ext uri="{FF2B5EF4-FFF2-40B4-BE49-F238E27FC236}">
                  <a16:creationId xmlns:a16="http://schemas.microsoft.com/office/drawing/2014/main" id="{D58DC7EE-3BC0-445E-8D0C-41847FF3C445}"/>
                </a:ext>
              </a:extLst>
            </p:cNvPr>
            <p:cNvSpPr/>
            <p:nvPr/>
          </p:nvSpPr>
          <p:spPr>
            <a:xfrm>
              <a:off x="5864096" y="3623302"/>
              <a:ext cx="1548130" cy="161925"/>
            </a:xfrm>
            <a:custGeom>
              <a:avLst/>
              <a:gdLst/>
              <a:ahLst/>
              <a:cxnLst/>
              <a:rect l="l" t="t" r="r" b="b"/>
              <a:pathLst>
                <a:path w="1548129" h="161925">
                  <a:moveTo>
                    <a:pt x="774636" y="0"/>
                  </a:moveTo>
                  <a:lnTo>
                    <a:pt x="695433" y="261"/>
                  </a:lnTo>
                  <a:lnTo>
                    <a:pt x="544281" y="2273"/>
                  </a:lnTo>
                  <a:lnTo>
                    <a:pt x="405396" y="6104"/>
                  </a:lnTo>
                  <a:lnTo>
                    <a:pt x="281893" y="11549"/>
                  </a:lnTo>
                  <a:lnTo>
                    <a:pt x="226883" y="14814"/>
                  </a:lnTo>
                  <a:lnTo>
                    <a:pt x="176887" y="18406"/>
                  </a:lnTo>
                  <a:lnTo>
                    <a:pt x="132294" y="22300"/>
                  </a:lnTo>
                  <a:lnTo>
                    <a:pt x="93493" y="26471"/>
                  </a:lnTo>
                  <a:lnTo>
                    <a:pt x="34825" y="35540"/>
                  </a:lnTo>
                  <a:lnTo>
                    <a:pt x="0" y="50584"/>
                  </a:lnTo>
                  <a:lnTo>
                    <a:pt x="3999" y="56438"/>
                  </a:lnTo>
                  <a:lnTo>
                    <a:pt x="60874" y="79762"/>
                  </a:lnTo>
                  <a:lnTo>
                    <a:pt x="132294" y="98079"/>
                  </a:lnTo>
                  <a:lnTo>
                    <a:pt x="176887" y="107458"/>
                  </a:lnTo>
                  <a:lnTo>
                    <a:pt x="226883" y="116713"/>
                  </a:lnTo>
                  <a:lnTo>
                    <a:pt x="281893" y="125640"/>
                  </a:lnTo>
                  <a:lnTo>
                    <a:pt x="341527" y="134036"/>
                  </a:lnTo>
                  <a:lnTo>
                    <a:pt x="405396" y="141699"/>
                  </a:lnTo>
                  <a:lnTo>
                    <a:pt x="473110" y="148424"/>
                  </a:lnTo>
                  <a:lnTo>
                    <a:pt x="544281" y="154009"/>
                  </a:lnTo>
                  <a:lnTo>
                    <a:pt x="618518" y="158250"/>
                  </a:lnTo>
                  <a:lnTo>
                    <a:pt x="695433" y="160943"/>
                  </a:lnTo>
                  <a:lnTo>
                    <a:pt x="774636" y="161886"/>
                  </a:lnTo>
                  <a:lnTo>
                    <a:pt x="853825" y="161398"/>
                  </a:lnTo>
                  <a:lnTo>
                    <a:pt x="930701" y="159989"/>
                  </a:lnTo>
                  <a:lnTo>
                    <a:pt x="1004879" y="157744"/>
                  </a:lnTo>
                  <a:lnTo>
                    <a:pt x="1075971" y="154749"/>
                  </a:lnTo>
                  <a:lnTo>
                    <a:pt x="1143593" y="151087"/>
                  </a:lnTo>
                  <a:lnTo>
                    <a:pt x="1207359" y="146843"/>
                  </a:lnTo>
                  <a:lnTo>
                    <a:pt x="1266883" y="142103"/>
                  </a:lnTo>
                  <a:lnTo>
                    <a:pt x="1321779" y="136950"/>
                  </a:lnTo>
                  <a:lnTo>
                    <a:pt x="1371661" y="131470"/>
                  </a:lnTo>
                  <a:lnTo>
                    <a:pt x="1416145" y="125747"/>
                  </a:lnTo>
                  <a:lnTo>
                    <a:pt x="1454843" y="119867"/>
                  </a:lnTo>
                  <a:lnTo>
                    <a:pt x="1513340" y="107970"/>
                  </a:lnTo>
                  <a:lnTo>
                    <a:pt x="1548053" y="91059"/>
                  </a:lnTo>
                  <a:lnTo>
                    <a:pt x="1544068" y="85431"/>
                  </a:lnTo>
                  <a:lnTo>
                    <a:pt x="1487370" y="65043"/>
                  </a:lnTo>
                  <a:lnTo>
                    <a:pt x="1416145" y="49969"/>
                  </a:lnTo>
                  <a:lnTo>
                    <a:pt x="1371661" y="42418"/>
                  </a:lnTo>
                  <a:lnTo>
                    <a:pt x="1321779" y="35052"/>
                  </a:lnTo>
                  <a:lnTo>
                    <a:pt x="1266883" y="28012"/>
                  </a:lnTo>
                  <a:lnTo>
                    <a:pt x="1207359" y="21444"/>
                  </a:lnTo>
                  <a:lnTo>
                    <a:pt x="1143593" y="15492"/>
                  </a:lnTo>
                  <a:lnTo>
                    <a:pt x="1075971" y="10298"/>
                  </a:lnTo>
                  <a:lnTo>
                    <a:pt x="1004879" y="6009"/>
                  </a:lnTo>
                  <a:lnTo>
                    <a:pt x="930701" y="2766"/>
                  </a:lnTo>
                  <a:lnTo>
                    <a:pt x="853825" y="715"/>
                  </a:lnTo>
                  <a:lnTo>
                    <a:pt x="774636"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object 30">
              <a:extLst>
                <a:ext uri="{FF2B5EF4-FFF2-40B4-BE49-F238E27FC236}">
                  <a16:creationId xmlns:a16="http://schemas.microsoft.com/office/drawing/2014/main" id="{8F597328-7F7D-48DD-A28A-4B33266F6364}"/>
                </a:ext>
              </a:extLst>
            </p:cNvPr>
            <p:cNvSpPr/>
            <p:nvPr/>
          </p:nvSpPr>
          <p:spPr>
            <a:xfrm>
              <a:off x="6086692" y="2864449"/>
              <a:ext cx="1549400" cy="101600"/>
            </a:xfrm>
            <a:custGeom>
              <a:avLst/>
              <a:gdLst/>
              <a:ahLst/>
              <a:cxnLst/>
              <a:rect l="l" t="t" r="r" b="b"/>
              <a:pathLst>
                <a:path w="1549400" h="101600">
                  <a:moveTo>
                    <a:pt x="774636" y="0"/>
                  </a:moveTo>
                  <a:lnTo>
                    <a:pt x="695435" y="261"/>
                  </a:lnTo>
                  <a:lnTo>
                    <a:pt x="544286" y="2275"/>
                  </a:lnTo>
                  <a:lnTo>
                    <a:pt x="405402" y="6107"/>
                  </a:lnTo>
                  <a:lnTo>
                    <a:pt x="281898" y="11555"/>
                  </a:lnTo>
                  <a:lnTo>
                    <a:pt x="226888" y="14820"/>
                  </a:lnTo>
                  <a:lnTo>
                    <a:pt x="176891" y="18414"/>
                  </a:lnTo>
                  <a:lnTo>
                    <a:pt x="132297" y="22309"/>
                  </a:lnTo>
                  <a:lnTo>
                    <a:pt x="93495" y="26481"/>
                  </a:lnTo>
                  <a:lnTo>
                    <a:pt x="34826" y="35552"/>
                  </a:lnTo>
                  <a:lnTo>
                    <a:pt x="0" y="50596"/>
                  </a:lnTo>
                  <a:lnTo>
                    <a:pt x="3999" y="55769"/>
                  </a:lnTo>
                  <a:lnTo>
                    <a:pt x="60875" y="70287"/>
                  </a:lnTo>
                  <a:lnTo>
                    <a:pt x="132297" y="78880"/>
                  </a:lnTo>
                  <a:lnTo>
                    <a:pt x="176891" y="82774"/>
                  </a:lnTo>
                  <a:lnTo>
                    <a:pt x="226888" y="86366"/>
                  </a:lnTo>
                  <a:lnTo>
                    <a:pt x="281898" y="89630"/>
                  </a:lnTo>
                  <a:lnTo>
                    <a:pt x="341533" y="92542"/>
                  </a:lnTo>
                  <a:lnTo>
                    <a:pt x="473116" y="97206"/>
                  </a:lnTo>
                  <a:lnTo>
                    <a:pt x="618522" y="100153"/>
                  </a:lnTo>
                  <a:lnTo>
                    <a:pt x="774636" y="101180"/>
                  </a:lnTo>
                  <a:lnTo>
                    <a:pt x="930754" y="100153"/>
                  </a:lnTo>
                  <a:lnTo>
                    <a:pt x="1076162" y="97206"/>
                  </a:lnTo>
                  <a:lnTo>
                    <a:pt x="1207745" y="92542"/>
                  </a:lnTo>
                  <a:lnTo>
                    <a:pt x="1267379" y="89630"/>
                  </a:lnTo>
                  <a:lnTo>
                    <a:pt x="1322389" y="86366"/>
                  </a:lnTo>
                  <a:lnTo>
                    <a:pt x="1372385" y="82774"/>
                  </a:lnTo>
                  <a:lnTo>
                    <a:pt x="1416978" y="78880"/>
                  </a:lnTo>
                  <a:lnTo>
                    <a:pt x="1455779" y="74709"/>
                  </a:lnTo>
                  <a:lnTo>
                    <a:pt x="1514447" y="65640"/>
                  </a:lnTo>
                  <a:lnTo>
                    <a:pt x="1549273" y="50596"/>
                  </a:lnTo>
                  <a:lnTo>
                    <a:pt x="1545273" y="45424"/>
                  </a:lnTo>
                  <a:lnTo>
                    <a:pt x="1488398" y="30903"/>
                  </a:lnTo>
                  <a:lnTo>
                    <a:pt x="1416978" y="22309"/>
                  </a:lnTo>
                  <a:lnTo>
                    <a:pt x="1372385" y="18414"/>
                  </a:lnTo>
                  <a:lnTo>
                    <a:pt x="1322389" y="14820"/>
                  </a:lnTo>
                  <a:lnTo>
                    <a:pt x="1267379" y="11555"/>
                  </a:lnTo>
                  <a:lnTo>
                    <a:pt x="1143876" y="6107"/>
                  </a:lnTo>
                  <a:lnTo>
                    <a:pt x="1004991" y="2275"/>
                  </a:lnTo>
                  <a:lnTo>
                    <a:pt x="853839" y="261"/>
                  </a:lnTo>
                  <a:lnTo>
                    <a:pt x="774636"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object 31">
              <a:extLst>
                <a:ext uri="{FF2B5EF4-FFF2-40B4-BE49-F238E27FC236}">
                  <a16:creationId xmlns:a16="http://schemas.microsoft.com/office/drawing/2014/main" id="{CC37BD72-A270-46D5-AEE5-5E707018146A}"/>
                </a:ext>
              </a:extLst>
            </p:cNvPr>
            <p:cNvSpPr/>
            <p:nvPr/>
          </p:nvSpPr>
          <p:spPr>
            <a:xfrm>
              <a:off x="6100745" y="2055003"/>
              <a:ext cx="1543685" cy="153035"/>
            </a:xfrm>
            <a:custGeom>
              <a:avLst/>
              <a:gdLst/>
              <a:ahLst/>
              <a:cxnLst/>
              <a:rect l="l" t="t" r="r" b="b"/>
              <a:pathLst>
                <a:path w="1543684" h="153035">
                  <a:moveTo>
                    <a:pt x="771753" y="0"/>
                  </a:moveTo>
                  <a:lnTo>
                    <a:pt x="692840" y="395"/>
                  </a:lnTo>
                  <a:lnTo>
                    <a:pt x="616208" y="1554"/>
                  </a:lnTo>
                  <a:lnTo>
                    <a:pt x="542244" y="3440"/>
                  </a:lnTo>
                  <a:lnTo>
                    <a:pt x="471337" y="6012"/>
                  </a:lnTo>
                  <a:lnTo>
                    <a:pt x="403874" y="9234"/>
                  </a:lnTo>
                  <a:lnTo>
                    <a:pt x="340243" y="13065"/>
                  </a:lnTo>
                  <a:lnTo>
                    <a:pt x="280832" y="17468"/>
                  </a:lnTo>
                  <a:lnTo>
                    <a:pt x="226028" y="22404"/>
                  </a:lnTo>
                  <a:lnTo>
                    <a:pt x="176219" y="27834"/>
                  </a:lnTo>
                  <a:lnTo>
                    <a:pt x="131794" y="33720"/>
                  </a:lnTo>
                  <a:lnTo>
                    <a:pt x="93139" y="40022"/>
                  </a:lnTo>
                  <a:lnTo>
                    <a:pt x="34693" y="53725"/>
                  </a:lnTo>
                  <a:lnTo>
                    <a:pt x="0" y="76441"/>
                  </a:lnTo>
                  <a:lnTo>
                    <a:pt x="3984" y="84261"/>
                  </a:lnTo>
                  <a:lnTo>
                    <a:pt x="60643" y="106213"/>
                  </a:lnTo>
                  <a:lnTo>
                    <a:pt x="131794" y="119206"/>
                  </a:lnTo>
                  <a:lnTo>
                    <a:pt x="176219" y="125095"/>
                  </a:lnTo>
                  <a:lnTo>
                    <a:pt x="226028" y="130527"/>
                  </a:lnTo>
                  <a:lnTo>
                    <a:pt x="280832" y="135464"/>
                  </a:lnTo>
                  <a:lnTo>
                    <a:pt x="340243" y="139868"/>
                  </a:lnTo>
                  <a:lnTo>
                    <a:pt x="403874" y="143700"/>
                  </a:lnTo>
                  <a:lnTo>
                    <a:pt x="471337" y="146921"/>
                  </a:lnTo>
                  <a:lnTo>
                    <a:pt x="542244" y="149494"/>
                  </a:lnTo>
                  <a:lnTo>
                    <a:pt x="616208" y="151379"/>
                  </a:lnTo>
                  <a:lnTo>
                    <a:pt x="692840" y="152538"/>
                  </a:lnTo>
                  <a:lnTo>
                    <a:pt x="771753" y="152933"/>
                  </a:lnTo>
                  <a:lnTo>
                    <a:pt x="850652" y="152538"/>
                  </a:lnTo>
                  <a:lnTo>
                    <a:pt x="927273" y="151379"/>
                  </a:lnTo>
                  <a:lnTo>
                    <a:pt x="1001229" y="149494"/>
                  </a:lnTo>
                  <a:lnTo>
                    <a:pt x="1072132" y="146921"/>
                  </a:lnTo>
                  <a:lnTo>
                    <a:pt x="1139593" y="143700"/>
                  </a:lnTo>
                  <a:lnTo>
                    <a:pt x="1203224" y="139868"/>
                  </a:lnTo>
                  <a:lnTo>
                    <a:pt x="1262638" y="135464"/>
                  </a:lnTo>
                  <a:lnTo>
                    <a:pt x="1317445" y="130527"/>
                  </a:lnTo>
                  <a:lnTo>
                    <a:pt x="1367258" y="125095"/>
                  </a:lnTo>
                  <a:lnTo>
                    <a:pt x="1411689" y="119206"/>
                  </a:lnTo>
                  <a:lnTo>
                    <a:pt x="1450349" y="112899"/>
                  </a:lnTo>
                  <a:lnTo>
                    <a:pt x="1508806" y="99185"/>
                  </a:lnTo>
                  <a:lnTo>
                    <a:pt x="1543507" y="76441"/>
                  </a:lnTo>
                  <a:lnTo>
                    <a:pt x="1539522" y="68632"/>
                  </a:lnTo>
                  <a:lnTo>
                    <a:pt x="1482851" y="46704"/>
                  </a:lnTo>
                  <a:lnTo>
                    <a:pt x="1411689" y="33720"/>
                  </a:lnTo>
                  <a:lnTo>
                    <a:pt x="1367258" y="27834"/>
                  </a:lnTo>
                  <a:lnTo>
                    <a:pt x="1317445" y="22404"/>
                  </a:lnTo>
                  <a:lnTo>
                    <a:pt x="1262638" y="17468"/>
                  </a:lnTo>
                  <a:lnTo>
                    <a:pt x="1203224" y="13065"/>
                  </a:lnTo>
                  <a:lnTo>
                    <a:pt x="1139593" y="9234"/>
                  </a:lnTo>
                  <a:lnTo>
                    <a:pt x="1072132" y="6012"/>
                  </a:lnTo>
                  <a:lnTo>
                    <a:pt x="1001229" y="3440"/>
                  </a:lnTo>
                  <a:lnTo>
                    <a:pt x="927273" y="1554"/>
                  </a:lnTo>
                  <a:lnTo>
                    <a:pt x="850652" y="395"/>
                  </a:lnTo>
                  <a:lnTo>
                    <a:pt x="771753" y="0"/>
                  </a:lnTo>
                  <a:close/>
                </a:path>
              </a:pathLst>
            </a:custGeom>
            <a:solidFill>
              <a:srgbClr val="B7CC5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object 32">
              <a:extLst>
                <a:ext uri="{FF2B5EF4-FFF2-40B4-BE49-F238E27FC236}">
                  <a16:creationId xmlns:a16="http://schemas.microsoft.com/office/drawing/2014/main" id="{E224AD84-607F-406B-A4D8-ED661F663BF6}"/>
                </a:ext>
              </a:extLst>
            </p:cNvPr>
            <p:cNvSpPr/>
            <p:nvPr/>
          </p:nvSpPr>
          <p:spPr>
            <a:xfrm>
              <a:off x="6567788" y="2201739"/>
              <a:ext cx="304800" cy="793750"/>
            </a:xfrm>
            <a:custGeom>
              <a:avLst/>
              <a:gdLst/>
              <a:ahLst/>
              <a:cxnLst/>
              <a:rect l="l" t="t" r="r" b="b"/>
              <a:pathLst>
                <a:path w="304800" h="793750">
                  <a:moveTo>
                    <a:pt x="0" y="0"/>
                  </a:moveTo>
                  <a:lnTo>
                    <a:pt x="0" y="786981"/>
                  </a:lnTo>
                  <a:lnTo>
                    <a:pt x="147074" y="791592"/>
                  </a:lnTo>
                  <a:lnTo>
                    <a:pt x="304701" y="793191"/>
                  </a:lnTo>
                  <a:lnTo>
                    <a:pt x="304701" y="6197"/>
                  </a:lnTo>
                  <a:lnTo>
                    <a:pt x="225788" y="5798"/>
                  </a:lnTo>
                  <a:lnTo>
                    <a:pt x="96491" y="3379"/>
                  </a:lnTo>
                  <a:lnTo>
                    <a:pt x="0" y="0"/>
                  </a:lnTo>
                  <a:close/>
                </a:path>
              </a:pathLst>
            </a:custGeom>
            <a:solidFill>
              <a:srgbClr val="7582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object 33">
              <a:extLst>
                <a:ext uri="{FF2B5EF4-FFF2-40B4-BE49-F238E27FC236}">
                  <a16:creationId xmlns:a16="http://schemas.microsoft.com/office/drawing/2014/main" id="{A901A39F-F46E-43CD-8942-75603092F670}"/>
                </a:ext>
              </a:extLst>
            </p:cNvPr>
            <p:cNvSpPr/>
            <p:nvPr/>
          </p:nvSpPr>
          <p:spPr>
            <a:xfrm>
              <a:off x="6232680" y="2174233"/>
              <a:ext cx="335280" cy="814705"/>
            </a:xfrm>
            <a:custGeom>
              <a:avLst/>
              <a:gdLst/>
              <a:ahLst/>
              <a:cxnLst/>
              <a:rect l="l" t="t" r="r" b="b"/>
              <a:pathLst>
                <a:path w="335279" h="814705">
                  <a:moveTo>
                    <a:pt x="0" y="0"/>
                  </a:moveTo>
                  <a:lnTo>
                    <a:pt x="0" y="786988"/>
                  </a:lnTo>
                  <a:lnTo>
                    <a:pt x="41297" y="792463"/>
                  </a:lnTo>
                  <a:lnTo>
                    <a:pt x="87346" y="797557"/>
                  </a:lnTo>
                  <a:lnTo>
                    <a:pt x="138087" y="802257"/>
                  </a:lnTo>
                  <a:lnTo>
                    <a:pt x="193769" y="806558"/>
                  </a:lnTo>
                  <a:lnTo>
                    <a:pt x="275219" y="811626"/>
                  </a:lnTo>
                  <a:lnTo>
                    <a:pt x="335102" y="814486"/>
                  </a:lnTo>
                  <a:lnTo>
                    <a:pt x="335102" y="27508"/>
                  </a:lnTo>
                  <a:lnTo>
                    <a:pt x="277860" y="24786"/>
                  </a:lnTo>
                  <a:lnTo>
                    <a:pt x="274267" y="24577"/>
                  </a:lnTo>
                  <a:lnTo>
                    <a:pt x="223348" y="21621"/>
                  </a:lnTo>
                  <a:lnTo>
                    <a:pt x="171802" y="18038"/>
                  </a:lnTo>
                  <a:lnTo>
                    <a:pt x="123457" y="14060"/>
                  </a:lnTo>
                  <a:lnTo>
                    <a:pt x="87852" y="10612"/>
                  </a:lnTo>
                  <a:lnTo>
                    <a:pt x="78551" y="9712"/>
                  </a:lnTo>
                  <a:lnTo>
                    <a:pt x="44284" y="5861"/>
                  </a:lnTo>
                  <a:lnTo>
                    <a:pt x="41569" y="5501"/>
                  </a:lnTo>
                  <a:lnTo>
                    <a:pt x="37320" y="5017"/>
                  </a:lnTo>
                  <a:lnTo>
                    <a:pt x="0" y="0"/>
                  </a:lnTo>
                  <a:close/>
                </a:path>
              </a:pathLst>
            </a:custGeom>
            <a:solidFill>
              <a:srgbClr val="727C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object 34">
              <a:extLst>
                <a:ext uri="{FF2B5EF4-FFF2-40B4-BE49-F238E27FC236}">
                  <a16:creationId xmlns:a16="http://schemas.microsoft.com/office/drawing/2014/main" id="{5F0D6D1E-F133-4DC5-B322-F89F22519051}"/>
                </a:ext>
              </a:extLst>
            </p:cNvPr>
            <p:cNvSpPr/>
            <p:nvPr/>
          </p:nvSpPr>
          <p:spPr>
            <a:xfrm>
              <a:off x="6145217" y="2157095"/>
              <a:ext cx="87630" cy="804545"/>
            </a:xfrm>
            <a:custGeom>
              <a:avLst/>
              <a:gdLst/>
              <a:ahLst/>
              <a:cxnLst/>
              <a:rect l="l" t="t" r="r" b="b"/>
              <a:pathLst>
                <a:path w="87629" h="804544">
                  <a:moveTo>
                    <a:pt x="0" y="0"/>
                  </a:moveTo>
                  <a:lnTo>
                    <a:pt x="0" y="786732"/>
                  </a:lnTo>
                  <a:lnTo>
                    <a:pt x="14393" y="790631"/>
                  </a:lnTo>
                  <a:lnTo>
                    <a:pt x="16860" y="791254"/>
                  </a:lnTo>
                  <a:lnTo>
                    <a:pt x="45434" y="797135"/>
                  </a:lnTo>
                  <a:lnTo>
                    <a:pt x="53109" y="798525"/>
                  </a:lnTo>
                  <a:lnTo>
                    <a:pt x="87464" y="804125"/>
                  </a:lnTo>
                  <a:lnTo>
                    <a:pt x="87464" y="17132"/>
                  </a:lnTo>
                  <a:lnTo>
                    <a:pt x="61686" y="13085"/>
                  </a:lnTo>
                  <a:lnTo>
                    <a:pt x="52938" y="11500"/>
                  </a:lnTo>
                  <a:lnTo>
                    <a:pt x="48668" y="10804"/>
                  </a:lnTo>
                  <a:lnTo>
                    <a:pt x="45550" y="10162"/>
                  </a:lnTo>
                  <a:lnTo>
                    <a:pt x="38446" y="8875"/>
                  </a:lnTo>
                  <a:lnTo>
                    <a:pt x="17849" y="4511"/>
                  </a:lnTo>
                  <a:lnTo>
                    <a:pt x="16817" y="4250"/>
                  </a:lnTo>
                  <a:lnTo>
                    <a:pt x="16173" y="4117"/>
                  </a:lnTo>
                  <a:lnTo>
                    <a:pt x="14500" y="3664"/>
                  </a:lnTo>
                  <a:lnTo>
                    <a:pt x="0" y="0"/>
                  </a:lnTo>
                  <a:close/>
                </a:path>
              </a:pathLst>
            </a:custGeom>
            <a:solidFill>
              <a:srgbClr val="6D7A3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object 35">
              <a:extLst>
                <a:ext uri="{FF2B5EF4-FFF2-40B4-BE49-F238E27FC236}">
                  <a16:creationId xmlns:a16="http://schemas.microsoft.com/office/drawing/2014/main" id="{B2A9BC49-1ABA-4C02-91C7-FA3BE740458E}"/>
                </a:ext>
              </a:extLst>
            </p:cNvPr>
            <p:cNvSpPr/>
            <p:nvPr/>
          </p:nvSpPr>
          <p:spPr>
            <a:xfrm>
              <a:off x="6122981" y="2131441"/>
              <a:ext cx="0" cy="812800"/>
            </a:xfrm>
            <a:custGeom>
              <a:avLst/>
              <a:gdLst/>
              <a:ahLst/>
              <a:cxnLst/>
              <a:rect l="l" t="t" r="r" b="b"/>
              <a:pathLst>
                <a:path h="812800">
                  <a:moveTo>
                    <a:pt x="0" y="0"/>
                  </a:moveTo>
                  <a:lnTo>
                    <a:pt x="0" y="812385"/>
                  </a:lnTo>
                </a:path>
              </a:pathLst>
            </a:custGeom>
            <a:ln w="44462">
              <a:solidFill>
                <a:srgbClr val="6B75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object 36">
              <a:extLst>
                <a:ext uri="{FF2B5EF4-FFF2-40B4-BE49-F238E27FC236}">
                  <a16:creationId xmlns:a16="http://schemas.microsoft.com/office/drawing/2014/main" id="{D7171F6C-5819-4794-9B02-7B36D1EAEEC0}"/>
                </a:ext>
              </a:extLst>
            </p:cNvPr>
            <p:cNvSpPr/>
            <p:nvPr/>
          </p:nvSpPr>
          <p:spPr>
            <a:xfrm>
              <a:off x="7644066" y="2131717"/>
              <a:ext cx="0" cy="787400"/>
            </a:xfrm>
            <a:custGeom>
              <a:avLst/>
              <a:gdLst/>
              <a:ahLst/>
              <a:cxnLst/>
              <a:rect l="l" t="t" r="r" b="b"/>
              <a:pathLst>
                <a:path h="787400">
                  <a:moveTo>
                    <a:pt x="0" y="0"/>
                  </a:moveTo>
                  <a:lnTo>
                    <a:pt x="0" y="787400"/>
                  </a:lnTo>
                </a:path>
              </a:pathLst>
            </a:custGeom>
            <a:ln w="3175">
              <a:solidFill>
                <a:srgbClr val="7A873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object 37">
              <a:extLst>
                <a:ext uri="{FF2B5EF4-FFF2-40B4-BE49-F238E27FC236}">
                  <a16:creationId xmlns:a16="http://schemas.microsoft.com/office/drawing/2014/main" id="{5CD32C1F-F90A-4A94-A73C-F7CE5F30348D}"/>
                </a:ext>
              </a:extLst>
            </p:cNvPr>
            <p:cNvSpPr/>
            <p:nvPr/>
          </p:nvSpPr>
          <p:spPr>
            <a:xfrm>
              <a:off x="7643444" y="2133784"/>
              <a:ext cx="0" cy="787400"/>
            </a:xfrm>
            <a:custGeom>
              <a:avLst/>
              <a:gdLst/>
              <a:ahLst/>
              <a:cxnLst/>
              <a:rect l="l" t="t" r="r" b="b"/>
              <a:pathLst>
                <a:path h="787400">
                  <a:moveTo>
                    <a:pt x="0" y="0"/>
                  </a:moveTo>
                  <a:lnTo>
                    <a:pt x="0" y="787400"/>
                  </a:lnTo>
                </a:path>
              </a:pathLst>
            </a:custGeom>
            <a:ln w="3175">
              <a:solidFill>
                <a:srgbClr val="7C8C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object 38">
              <a:extLst>
                <a:ext uri="{FF2B5EF4-FFF2-40B4-BE49-F238E27FC236}">
                  <a16:creationId xmlns:a16="http://schemas.microsoft.com/office/drawing/2014/main" id="{FE77AC53-FFF9-4E07-A426-EB2E16D59B65}"/>
                </a:ext>
              </a:extLst>
            </p:cNvPr>
            <p:cNvSpPr/>
            <p:nvPr/>
          </p:nvSpPr>
          <p:spPr>
            <a:xfrm>
              <a:off x="7641587" y="2135836"/>
              <a:ext cx="0" cy="790575"/>
            </a:xfrm>
            <a:custGeom>
              <a:avLst/>
              <a:gdLst/>
              <a:ahLst/>
              <a:cxnLst/>
              <a:rect l="l" t="t" r="r" b="b"/>
              <a:pathLst>
                <a:path h="790575">
                  <a:moveTo>
                    <a:pt x="0" y="0"/>
                  </a:moveTo>
                  <a:lnTo>
                    <a:pt x="0" y="790471"/>
                  </a:lnTo>
                </a:path>
              </a:pathLst>
            </a:custGeom>
            <a:ln w="3175">
              <a:solidFill>
                <a:srgbClr val="828E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object 39">
              <a:extLst>
                <a:ext uri="{FF2B5EF4-FFF2-40B4-BE49-F238E27FC236}">
                  <a16:creationId xmlns:a16="http://schemas.microsoft.com/office/drawing/2014/main" id="{F8A596A8-E176-4E02-820F-E6FDC3C518DE}"/>
                </a:ext>
              </a:extLst>
            </p:cNvPr>
            <p:cNvSpPr/>
            <p:nvPr/>
          </p:nvSpPr>
          <p:spPr>
            <a:xfrm>
              <a:off x="7634947" y="2139342"/>
              <a:ext cx="0" cy="794385"/>
            </a:xfrm>
            <a:custGeom>
              <a:avLst/>
              <a:gdLst/>
              <a:ahLst/>
              <a:cxnLst/>
              <a:rect l="l" t="t" r="r" b="b"/>
              <a:pathLst>
                <a:path h="794385">
                  <a:moveTo>
                    <a:pt x="0" y="0"/>
                  </a:moveTo>
                  <a:lnTo>
                    <a:pt x="0" y="793758"/>
                  </a:lnTo>
                </a:path>
              </a:pathLst>
            </a:custGeom>
            <a:ln w="10464">
              <a:solidFill>
                <a:srgbClr val="87933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object 40">
              <a:extLst>
                <a:ext uri="{FF2B5EF4-FFF2-40B4-BE49-F238E27FC236}">
                  <a16:creationId xmlns:a16="http://schemas.microsoft.com/office/drawing/2014/main" id="{D701B615-F8F1-4FEB-AE40-DEDF7FEF439B}"/>
                </a:ext>
              </a:extLst>
            </p:cNvPr>
            <p:cNvSpPr/>
            <p:nvPr/>
          </p:nvSpPr>
          <p:spPr>
            <a:xfrm>
              <a:off x="7614950" y="2146287"/>
              <a:ext cx="0" cy="797560"/>
            </a:xfrm>
            <a:custGeom>
              <a:avLst/>
              <a:gdLst/>
              <a:ahLst/>
              <a:cxnLst/>
              <a:rect l="l" t="t" r="r" b="b"/>
              <a:pathLst>
                <a:path h="797560">
                  <a:moveTo>
                    <a:pt x="0" y="0"/>
                  </a:moveTo>
                  <a:lnTo>
                    <a:pt x="0" y="797428"/>
                  </a:lnTo>
                </a:path>
              </a:pathLst>
            </a:custGeom>
            <a:ln w="29540">
              <a:solidFill>
                <a:srgbClr val="828E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object 41">
              <a:extLst>
                <a:ext uri="{FF2B5EF4-FFF2-40B4-BE49-F238E27FC236}">
                  <a16:creationId xmlns:a16="http://schemas.microsoft.com/office/drawing/2014/main" id="{CA006B57-D8A0-4B9C-862D-6C6E19AD96EE}"/>
                </a:ext>
              </a:extLst>
            </p:cNvPr>
            <p:cNvSpPr/>
            <p:nvPr/>
          </p:nvSpPr>
          <p:spPr>
            <a:xfrm>
              <a:off x="7525329" y="2156978"/>
              <a:ext cx="74930" cy="802640"/>
            </a:xfrm>
            <a:custGeom>
              <a:avLst/>
              <a:gdLst/>
              <a:ahLst/>
              <a:cxnLst/>
              <a:rect l="l" t="t" r="r" b="b"/>
              <a:pathLst>
                <a:path w="74929" h="802639">
                  <a:moveTo>
                    <a:pt x="74853" y="0"/>
                  </a:moveTo>
                  <a:lnTo>
                    <a:pt x="59294" y="3994"/>
                  </a:lnTo>
                  <a:lnTo>
                    <a:pt x="58261" y="4234"/>
                  </a:lnTo>
                  <a:lnTo>
                    <a:pt x="41584" y="7877"/>
                  </a:lnTo>
                  <a:lnTo>
                    <a:pt x="27994" y="10461"/>
                  </a:lnTo>
                  <a:lnTo>
                    <a:pt x="25760" y="10921"/>
                  </a:lnTo>
                  <a:lnTo>
                    <a:pt x="24476" y="11130"/>
                  </a:lnTo>
                  <a:lnTo>
                    <a:pt x="21795" y="11640"/>
                  </a:lnTo>
                  <a:lnTo>
                    <a:pt x="0" y="15278"/>
                  </a:lnTo>
                  <a:lnTo>
                    <a:pt x="0" y="802121"/>
                  </a:lnTo>
                  <a:lnTo>
                    <a:pt x="24366" y="798145"/>
                  </a:lnTo>
                  <a:lnTo>
                    <a:pt x="28179" y="797420"/>
                  </a:lnTo>
                  <a:lnTo>
                    <a:pt x="57086" y="791472"/>
                  </a:lnTo>
                  <a:lnTo>
                    <a:pt x="58568" y="791147"/>
                  </a:lnTo>
                  <a:lnTo>
                    <a:pt x="74853" y="786737"/>
                  </a:lnTo>
                  <a:lnTo>
                    <a:pt x="74853" y="0"/>
                  </a:lnTo>
                  <a:close/>
                </a:path>
              </a:pathLst>
            </a:custGeom>
            <a:solidFill>
              <a:srgbClr val="7C8C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object 42">
              <a:extLst>
                <a:ext uri="{FF2B5EF4-FFF2-40B4-BE49-F238E27FC236}">
                  <a16:creationId xmlns:a16="http://schemas.microsoft.com/office/drawing/2014/main" id="{2500858D-49A5-469C-8DC9-8C48071A8B8C}"/>
                </a:ext>
              </a:extLst>
            </p:cNvPr>
            <p:cNvSpPr/>
            <p:nvPr/>
          </p:nvSpPr>
          <p:spPr>
            <a:xfrm>
              <a:off x="7244411" y="2172251"/>
              <a:ext cx="281305" cy="813435"/>
            </a:xfrm>
            <a:custGeom>
              <a:avLst/>
              <a:gdLst/>
              <a:ahLst/>
              <a:cxnLst/>
              <a:rect l="l" t="t" r="r" b="b"/>
              <a:pathLst>
                <a:path w="281304" h="813435">
                  <a:moveTo>
                    <a:pt x="280924" y="0"/>
                  </a:moveTo>
                  <a:lnTo>
                    <a:pt x="273418" y="1074"/>
                  </a:lnTo>
                  <a:lnTo>
                    <a:pt x="268018" y="1955"/>
                  </a:lnTo>
                  <a:lnTo>
                    <a:pt x="257797" y="3309"/>
                  </a:lnTo>
                  <a:lnTo>
                    <a:pt x="243883" y="5301"/>
                  </a:lnTo>
                  <a:lnTo>
                    <a:pt x="231970" y="6732"/>
                  </a:lnTo>
                  <a:lnTo>
                    <a:pt x="223588" y="7843"/>
                  </a:lnTo>
                  <a:lnTo>
                    <a:pt x="214290" y="8857"/>
                  </a:lnTo>
                  <a:lnTo>
                    <a:pt x="202582" y="10264"/>
                  </a:lnTo>
                  <a:lnTo>
                    <a:pt x="173776" y="13275"/>
                  </a:lnTo>
                  <a:lnTo>
                    <a:pt x="166313" y="13948"/>
                  </a:lnTo>
                  <a:lnTo>
                    <a:pt x="157283" y="14865"/>
                  </a:lnTo>
                  <a:lnTo>
                    <a:pt x="118969" y="18213"/>
                  </a:lnTo>
                  <a:lnTo>
                    <a:pt x="114054" y="18577"/>
                  </a:lnTo>
                  <a:lnTo>
                    <a:pt x="108245" y="19076"/>
                  </a:lnTo>
                  <a:lnTo>
                    <a:pt x="59556" y="22616"/>
                  </a:lnTo>
                  <a:lnTo>
                    <a:pt x="0" y="26225"/>
                  </a:lnTo>
                  <a:lnTo>
                    <a:pt x="0" y="813206"/>
                  </a:lnTo>
                  <a:lnTo>
                    <a:pt x="57634" y="809734"/>
                  </a:lnTo>
                  <a:lnTo>
                    <a:pt x="113704" y="805604"/>
                  </a:lnTo>
                  <a:lnTo>
                    <a:pt x="165864" y="800988"/>
                  </a:lnTo>
                  <a:lnTo>
                    <a:pt x="213837" y="795906"/>
                  </a:lnTo>
                  <a:lnTo>
                    <a:pt x="257394" y="790361"/>
                  </a:lnTo>
                  <a:lnTo>
                    <a:pt x="280924" y="786846"/>
                  </a:lnTo>
                  <a:lnTo>
                    <a:pt x="280924" y="0"/>
                  </a:lnTo>
                  <a:close/>
                </a:path>
              </a:pathLst>
            </a:custGeom>
            <a:solidFill>
              <a:srgbClr val="7A873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object 43">
              <a:extLst>
                <a:ext uri="{FF2B5EF4-FFF2-40B4-BE49-F238E27FC236}">
                  <a16:creationId xmlns:a16="http://schemas.microsoft.com/office/drawing/2014/main" id="{CAA0BB33-AE67-46AE-BF15-ECB8F23212B3}"/>
                </a:ext>
              </a:extLst>
            </p:cNvPr>
            <p:cNvSpPr/>
            <p:nvPr/>
          </p:nvSpPr>
          <p:spPr>
            <a:xfrm>
              <a:off x="6872496" y="2198481"/>
              <a:ext cx="372110" cy="796925"/>
            </a:xfrm>
            <a:custGeom>
              <a:avLst/>
              <a:gdLst/>
              <a:ahLst/>
              <a:cxnLst/>
              <a:rect l="l" t="t" r="r" b="b"/>
              <a:pathLst>
                <a:path w="372109" h="796925">
                  <a:moveTo>
                    <a:pt x="371919" y="0"/>
                  </a:moveTo>
                  <a:lnTo>
                    <a:pt x="300378" y="3439"/>
                  </a:lnTo>
                  <a:lnTo>
                    <a:pt x="221680" y="6251"/>
                  </a:lnTo>
                  <a:lnTo>
                    <a:pt x="113402" y="8638"/>
                  </a:lnTo>
                  <a:lnTo>
                    <a:pt x="0" y="9461"/>
                  </a:lnTo>
                  <a:lnTo>
                    <a:pt x="0" y="796455"/>
                  </a:lnTo>
                  <a:lnTo>
                    <a:pt x="160957" y="794764"/>
                  </a:lnTo>
                  <a:lnTo>
                    <a:pt x="290035" y="790819"/>
                  </a:lnTo>
                  <a:lnTo>
                    <a:pt x="370143" y="787082"/>
                  </a:lnTo>
                  <a:lnTo>
                    <a:pt x="371919" y="786975"/>
                  </a:lnTo>
                  <a:lnTo>
                    <a:pt x="371919" y="0"/>
                  </a:lnTo>
                  <a:close/>
                </a:path>
              </a:pathLst>
            </a:custGeom>
            <a:solidFill>
              <a:srgbClr val="75823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object 44">
              <a:extLst>
                <a:ext uri="{FF2B5EF4-FFF2-40B4-BE49-F238E27FC236}">
                  <a16:creationId xmlns:a16="http://schemas.microsoft.com/office/drawing/2014/main" id="{00DC16A5-3D9D-465E-9ECD-71BC33F36809}"/>
                </a:ext>
              </a:extLst>
            </p:cNvPr>
            <p:cNvSpPr/>
            <p:nvPr/>
          </p:nvSpPr>
          <p:spPr>
            <a:xfrm>
              <a:off x="5211888" y="2478347"/>
              <a:ext cx="1543685" cy="153035"/>
            </a:xfrm>
            <a:custGeom>
              <a:avLst/>
              <a:gdLst/>
              <a:ahLst/>
              <a:cxnLst/>
              <a:rect l="l" t="t" r="r" b="b"/>
              <a:pathLst>
                <a:path w="1543684" h="153035">
                  <a:moveTo>
                    <a:pt x="771753" y="0"/>
                  </a:moveTo>
                  <a:lnTo>
                    <a:pt x="692840" y="394"/>
                  </a:lnTo>
                  <a:lnTo>
                    <a:pt x="616208" y="1551"/>
                  </a:lnTo>
                  <a:lnTo>
                    <a:pt x="542244" y="3433"/>
                  </a:lnTo>
                  <a:lnTo>
                    <a:pt x="471337" y="6001"/>
                  </a:lnTo>
                  <a:lnTo>
                    <a:pt x="403874" y="9218"/>
                  </a:lnTo>
                  <a:lnTo>
                    <a:pt x="340243" y="13044"/>
                  </a:lnTo>
                  <a:lnTo>
                    <a:pt x="280832" y="17442"/>
                  </a:lnTo>
                  <a:lnTo>
                    <a:pt x="226028" y="22374"/>
                  </a:lnTo>
                  <a:lnTo>
                    <a:pt x="176219" y="27800"/>
                  </a:lnTo>
                  <a:lnTo>
                    <a:pt x="131794" y="33683"/>
                  </a:lnTo>
                  <a:lnTo>
                    <a:pt x="93139" y="39984"/>
                  </a:lnTo>
                  <a:lnTo>
                    <a:pt x="34693" y="53689"/>
                  </a:lnTo>
                  <a:lnTo>
                    <a:pt x="0" y="76428"/>
                  </a:lnTo>
                  <a:lnTo>
                    <a:pt x="3984" y="84247"/>
                  </a:lnTo>
                  <a:lnTo>
                    <a:pt x="60643" y="106190"/>
                  </a:lnTo>
                  <a:lnTo>
                    <a:pt x="131794" y="119173"/>
                  </a:lnTo>
                  <a:lnTo>
                    <a:pt x="176219" y="125056"/>
                  </a:lnTo>
                  <a:lnTo>
                    <a:pt x="226028" y="130482"/>
                  </a:lnTo>
                  <a:lnTo>
                    <a:pt x="280832" y="135414"/>
                  </a:lnTo>
                  <a:lnTo>
                    <a:pt x="340243" y="139812"/>
                  </a:lnTo>
                  <a:lnTo>
                    <a:pt x="403874" y="143638"/>
                  </a:lnTo>
                  <a:lnTo>
                    <a:pt x="471337" y="146855"/>
                  </a:lnTo>
                  <a:lnTo>
                    <a:pt x="542244" y="149423"/>
                  </a:lnTo>
                  <a:lnTo>
                    <a:pt x="616208" y="151305"/>
                  </a:lnTo>
                  <a:lnTo>
                    <a:pt x="692840" y="152462"/>
                  </a:lnTo>
                  <a:lnTo>
                    <a:pt x="771753" y="152857"/>
                  </a:lnTo>
                  <a:lnTo>
                    <a:pt x="850651" y="152462"/>
                  </a:lnTo>
                  <a:lnTo>
                    <a:pt x="927269" y="151305"/>
                  </a:lnTo>
                  <a:lnTo>
                    <a:pt x="1001221" y="149423"/>
                  </a:lnTo>
                  <a:lnTo>
                    <a:pt x="1072118" y="146855"/>
                  </a:lnTo>
                  <a:lnTo>
                    <a:pt x="1139572" y="143638"/>
                  </a:lnTo>
                  <a:lnTo>
                    <a:pt x="1203196" y="139812"/>
                  </a:lnTo>
                  <a:lnTo>
                    <a:pt x="1262602" y="135414"/>
                  </a:lnTo>
                  <a:lnTo>
                    <a:pt x="1317401" y="130482"/>
                  </a:lnTo>
                  <a:lnTo>
                    <a:pt x="1367206" y="125056"/>
                  </a:lnTo>
                  <a:lnTo>
                    <a:pt x="1411628" y="119173"/>
                  </a:lnTo>
                  <a:lnTo>
                    <a:pt x="1450281" y="112872"/>
                  </a:lnTo>
                  <a:lnTo>
                    <a:pt x="1508725" y="99167"/>
                  </a:lnTo>
                  <a:lnTo>
                    <a:pt x="1543418" y="76428"/>
                  </a:lnTo>
                  <a:lnTo>
                    <a:pt x="1539434" y="68609"/>
                  </a:lnTo>
                  <a:lnTo>
                    <a:pt x="1482776" y="46666"/>
                  </a:lnTo>
                  <a:lnTo>
                    <a:pt x="1411628" y="33683"/>
                  </a:lnTo>
                  <a:lnTo>
                    <a:pt x="1367206" y="27800"/>
                  </a:lnTo>
                  <a:lnTo>
                    <a:pt x="1317401" y="22374"/>
                  </a:lnTo>
                  <a:lnTo>
                    <a:pt x="1262602" y="17442"/>
                  </a:lnTo>
                  <a:lnTo>
                    <a:pt x="1203196" y="13044"/>
                  </a:lnTo>
                  <a:lnTo>
                    <a:pt x="1139572" y="9218"/>
                  </a:lnTo>
                  <a:lnTo>
                    <a:pt x="1072118" y="6001"/>
                  </a:lnTo>
                  <a:lnTo>
                    <a:pt x="1001221" y="3433"/>
                  </a:lnTo>
                  <a:lnTo>
                    <a:pt x="927269" y="1551"/>
                  </a:lnTo>
                  <a:lnTo>
                    <a:pt x="850651" y="394"/>
                  </a:lnTo>
                  <a:lnTo>
                    <a:pt x="771753" y="0"/>
                  </a:lnTo>
                  <a:close/>
                </a:path>
              </a:pathLst>
            </a:custGeom>
            <a:solidFill>
              <a:srgbClr val="BF703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object 45">
              <a:extLst>
                <a:ext uri="{FF2B5EF4-FFF2-40B4-BE49-F238E27FC236}">
                  <a16:creationId xmlns:a16="http://schemas.microsoft.com/office/drawing/2014/main" id="{A233EC51-72EA-4989-B588-DF8E9182FB92}"/>
                </a:ext>
              </a:extLst>
            </p:cNvPr>
            <p:cNvSpPr/>
            <p:nvPr/>
          </p:nvSpPr>
          <p:spPr>
            <a:xfrm>
              <a:off x="5678537" y="2625007"/>
              <a:ext cx="305435" cy="793750"/>
            </a:xfrm>
            <a:custGeom>
              <a:avLst/>
              <a:gdLst/>
              <a:ahLst/>
              <a:cxnLst/>
              <a:rect l="l" t="t" r="r" b="b"/>
              <a:pathLst>
                <a:path w="305435" h="793750">
                  <a:moveTo>
                    <a:pt x="0" y="0"/>
                  </a:moveTo>
                  <a:lnTo>
                    <a:pt x="0" y="786971"/>
                  </a:lnTo>
                  <a:lnTo>
                    <a:pt x="2438" y="787088"/>
                  </a:lnTo>
                  <a:lnTo>
                    <a:pt x="147803" y="791601"/>
                  </a:lnTo>
                  <a:lnTo>
                    <a:pt x="305104" y="793191"/>
                  </a:lnTo>
                  <a:lnTo>
                    <a:pt x="305104" y="6204"/>
                  </a:lnTo>
                  <a:lnTo>
                    <a:pt x="226193" y="5809"/>
                  </a:lnTo>
                  <a:lnTo>
                    <a:pt x="96613" y="3379"/>
                  </a:lnTo>
                  <a:lnTo>
                    <a:pt x="0" y="0"/>
                  </a:lnTo>
                  <a:close/>
                </a:path>
              </a:pathLst>
            </a:custGeom>
            <a:solidFill>
              <a:srgbClr val="7A47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object 46">
              <a:extLst>
                <a:ext uri="{FF2B5EF4-FFF2-40B4-BE49-F238E27FC236}">
                  <a16:creationId xmlns:a16="http://schemas.microsoft.com/office/drawing/2014/main" id="{DD3B55FD-EBA5-4BD5-B0B7-0F52642086F3}"/>
                </a:ext>
              </a:extLst>
            </p:cNvPr>
            <p:cNvSpPr/>
            <p:nvPr/>
          </p:nvSpPr>
          <p:spPr>
            <a:xfrm>
              <a:off x="5343638" y="2597513"/>
              <a:ext cx="335280" cy="814705"/>
            </a:xfrm>
            <a:custGeom>
              <a:avLst/>
              <a:gdLst/>
              <a:ahLst/>
              <a:cxnLst/>
              <a:rect l="l" t="t" r="r" b="b"/>
              <a:pathLst>
                <a:path w="335279" h="814704">
                  <a:moveTo>
                    <a:pt x="0" y="0"/>
                  </a:moveTo>
                  <a:lnTo>
                    <a:pt x="0" y="786996"/>
                  </a:lnTo>
                  <a:lnTo>
                    <a:pt x="41440" y="792486"/>
                  </a:lnTo>
                  <a:lnTo>
                    <a:pt x="87432" y="797569"/>
                  </a:lnTo>
                  <a:lnTo>
                    <a:pt x="138123" y="802260"/>
                  </a:lnTo>
                  <a:lnTo>
                    <a:pt x="193833" y="806560"/>
                  </a:lnTo>
                  <a:lnTo>
                    <a:pt x="275170" y="811617"/>
                  </a:lnTo>
                  <a:lnTo>
                    <a:pt x="334899" y="814465"/>
                  </a:lnTo>
                  <a:lnTo>
                    <a:pt x="334899" y="27491"/>
                  </a:lnTo>
                  <a:lnTo>
                    <a:pt x="277685" y="24770"/>
                  </a:lnTo>
                  <a:lnTo>
                    <a:pt x="274968" y="24612"/>
                  </a:lnTo>
                  <a:lnTo>
                    <a:pt x="223202" y="21607"/>
                  </a:lnTo>
                  <a:lnTo>
                    <a:pt x="171685" y="18026"/>
                  </a:lnTo>
                  <a:lnTo>
                    <a:pt x="123371" y="14051"/>
                  </a:lnTo>
                  <a:lnTo>
                    <a:pt x="87348" y="10563"/>
                  </a:lnTo>
                  <a:lnTo>
                    <a:pt x="78494" y="9705"/>
                  </a:lnTo>
                  <a:lnTo>
                    <a:pt x="44478" y="5892"/>
                  </a:lnTo>
                  <a:lnTo>
                    <a:pt x="41188" y="5456"/>
                  </a:lnTo>
                  <a:lnTo>
                    <a:pt x="37292" y="5012"/>
                  </a:lnTo>
                  <a:lnTo>
                    <a:pt x="0" y="0"/>
                  </a:lnTo>
                  <a:close/>
                </a:path>
              </a:pathLst>
            </a:custGeom>
            <a:solidFill>
              <a:srgbClr val="7744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object 47">
              <a:extLst>
                <a:ext uri="{FF2B5EF4-FFF2-40B4-BE49-F238E27FC236}">
                  <a16:creationId xmlns:a16="http://schemas.microsoft.com/office/drawing/2014/main" id="{B0FF2757-BE5B-43DD-AA6A-8093D319679D}"/>
                </a:ext>
              </a:extLst>
            </p:cNvPr>
            <p:cNvSpPr/>
            <p:nvPr/>
          </p:nvSpPr>
          <p:spPr>
            <a:xfrm>
              <a:off x="5256302" y="2580406"/>
              <a:ext cx="87630" cy="804545"/>
            </a:xfrm>
            <a:custGeom>
              <a:avLst/>
              <a:gdLst/>
              <a:ahLst/>
              <a:cxnLst/>
              <a:rect l="l" t="t" r="r" b="b"/>
              <a:pathLst>
                <a:path w="87629" h="804545">
                  <a:moveTo>
                    <a:pt x="0" y="0"/>
                  </a:moveTo>
                  <a:lnTo>
                    <a:pt x="0" y="786730"/>
                  </a:lnTo>
                  <a:lnTo>
                    <a:pt x="14556" y="790670"/>
                  </a:lnTo>
                  <a:lnTo>
                    <a:pt x="16889" y="791260"/>
                  </a:lnTo>
                  <a:lnTo>
                    <a:pt x="45480" y="797140"/>
                  </a:lnTo>
                  <a:lnTo>
                    <a:pt x="53125" y="798525"/>
                  </a:lnTo>
                  <a:lnTo>
                    <a:pt x="87337" y="804100"/>
                  </a:lnTo>
                  <a:lnTo>
                    <a:pt x="87224" y="17089"/>
                  </a:lnTo>
                  <a:lnTo>
                    <a:pt x="61602" y="13067"/>
                  </a:lnTo>
                  <a:lnTo>
                    <a:pt x="53036" y="11515"/>
                  </a:lnTo>
                  <a:lnTo>
                    <a:pt x="48736" y="10814"/>
                  </a:lnTo>
                  <a:lnTo>
                    <a:pt x="45535" y="10156"/>
                  </a:lnTo>
                  <a:lnTo>
                    <a:pt x="38396" y="8863"/>
                  </a:lnTo>
                  <a:lnTo>
                    <a:pt x="17827" y="4503"/>
                  </a:lnTo>
                  <a:lnTo>
                    <a:pt x="16889" y="4266"/>
                  </a:lnTo>
                  <a:lnTo>
                    <a:pt x="16240" y="4133"/>
                  </a:lnTo>
                  <a:lnTo>
                    <a:pt x="14549" y="3675"/>
                  </a:lnTo>
                  <a:lnTo>
                    <a:pt x="0" y="0"/>
                  </a:lnTo>
                  <a:close/>
                </a:path>
              </a:pathLst>
            </a:custGeom>
            <a:solidFill>
              <a:srgbClr val="72421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object 48">
              <a:extLst>
                <a:ext uri="{FF2B5EF4-FFF2-40B4-BE49-F238E27FC236}">
                  <a16:creationId xmlns:a16="http://schemas.microsoft.com/office/drawing/2014/main" id="{AF7C6808-B80A-4D07-AEA0-6F8CC105005E}"/>
                </a:ext>
              </a:extLst>
            </p:cNvPr>
            <p:cNvSpPr/>
            <p:nvPr/>
          </p:nvSpPr>
          <p:spPr>
            <a:xfrm>
              <a:off x="5234104" y="2554793"/>
              <a:ext cx="0" cy="812800"/>
            </a:xfrm>
            <a:custGeom>
              <a:avLst/>
              <a:gdLst/>
              <a:ahLst/>
              <a:cxnLst/>
              <a:rect l="l" t="t" r="r" b="b"/>
              <a:pathLst>
                <a:path h="812800">
                  <a:moveTo>
                    <a:pt x="0" y="0"/>
                  </a:moveTo>
                  <a:lnTo>
                    <a:pt x="0" y="812344"/>
                  </a:lnTo>
                </a:path>
              </a:pathLst>
            </a:custGeom>
            <a:ln w="44404">
              <a:solidFill>
                <a:srgbClr val="6D3F1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object 49">
              <a:extLst>
                <a:ext uri="{FF2B5EF4-FFF2-40B4-BE49-F238E27FC236}">
                  <a16:creationId xmlns:a16="http://schemas.microsoft.com/office/drawing/2014/main" id="{93355BFD-9C6C-4BFA-A2A3-7BD78158B93B}"/>
                </a:ext>
              </a:extLst>
            </p:cNvPr>
            <p:cNvSpPr/>
            <p:nvPr/>
          </p:nvSpPr>
          <p:spPr>
            <a:xfrm>
              <a:off x="6755117" y="2555050"/>
              <a:ext cx="0" cy="787400"/>
            </a:xfrm>
            <a:custGeom>
              <a:avLst/>
              <a:gdLst/>
              <a:ahLst/>
              <a:cxnLst/>
              <a:rect l="l" t="t" r="r" b="b"/>
              <a:pathLst>
                <a:path h="787400">
                  <a:moveTo>
                    <a:pt x="0" y="0"/>
                  </a:moveTo>
                  <a:lnTo>
                    <a:pt x="0" y="787399"/>
                  </a:lnTo>
                </a:path>
              </a:pathLst>
            </a:custGeom>
            <a:ln w="3175">
              <a:solidFill>
                <a:srgbClr val="7F49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object 50">
              <a:extLst>
                <a:ext uri="{FF2B5EF4-FFF2-40B4-BE49-F238E27FC236}">
                  <a16:creationId xmlns:a16="http://schemas.microsoft.com/office/drawing/2014/main" id="{D2B61FF1-828A-4726-A865-443A7BEF9B22}"/>
                </a:ext>
              </a:extLst>
            </p:cNvPr>
            <p:cNvSpPr/>
            <p:nvPr/>
          </p:nvSpPr>
          <p:spPr>
            <a:xfrm>
              <a:off x="6754496" y="2557116"/>
              <a:ext cx="0" cy="787400"/>
            </a:xfrm>
            <a:custGeom>
              <a:avLst/>
              <a:gdLst/>
              <a:ahLst/>
              <a:cxnLst/>
              <a:rect l="l" t="t" r="r" b="b"/>
              <a:pathLst>
                <a:path h="787400">
                  <a:moveTo>
                    <a:pt x="0" y="0"/>
                  </a:moveTo>
                  <a:lnTo>
                    <a:pt x="0" y="787400"/>
                  </a:lnTo>
                </a:path>
              </a:pathLst>
            </a:custGeom>
            <a:ln w="3175">
              <a:solidFill>
                <a:srgbClr val="824C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object 51">
              <a:extLst>
                <a:ext uri="{FF2B5EF4-FFF2-40B4-BE49-F238E27FC236}">
                  <a16:creationId xmlns:a16="http://schemas.microsoft.com/office/drawing/2014/main" id="{E6644868-5ADE-4DB8-9610-BDC703412B7B}"/>
                </a:ext>
              </a:extLst>
            </p:cNvPr>
            <p:cNvSpPr/>
            <p:nvPr/>
          </p:nvSpPr>
          <p:spPr>
            <a:xfrm>
              <a:off x="6752639" y="2559170"/>
              <a:ext cx="0" cy="790575"/>
            </a:xfrm>
            <a:custGeom>
              <a:avLst/>
              <a:gdLst/>
              <a:ahLst/>
              <a:cxnLst/>
              <a:rect l="l" t="t" r="r" b="b"/>
              <a:pathLst>
                <a:path h="790575">
                  <a:moveTo>
                    <a:pt x="0" y="0"/>
                  </a:moveTo>
                  <a:lnTo>
                    <a:pt x="0" y="790467"/>
                  </a:lnTo>
                </a:path>
              </a:pathLst>
            </a:custGeom>
            <a:ln w="3175">
              <a:solidFill>
                <a:srgbClr val="874F2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object 52">
              <a:extLst>
                <a:ext uri="{FF2B5EF4-FFF2-40B4-BE49-F238E27FC236}">
                  <a16:creationId xmlns:a16="http://schemas.microsoft.com/office/drawing/2014/main" id="{747A7129-4D6E-4428-B665-2D4171789642}"/>
                </a:ext>
              </a:extLst>
            </p:cNvPr>
            <p:cNvSpPr/>
            <p:nvPr/>
          </p:nvSpPr>
          <p:spPr>
            <a:xfrm>
              <a:off x="6746005" y="2562678"/>
              <a:ext cx="0" cy="793750"/>
            </a:xfrm>
            <a:custGeom>
              <a:avLst/>
              <a:gdLst/>
              <a:ahLst/>
              <a:cxnLst/>
              <a:rect l="l" t="t" r="r" b="b"/>
              <a:pathLst>
                <a:path h="793750">
                  <a:moveTo>
                    <a:pt x="0" y="0"/>
                  </a:moveTo>
                  <a:lnTo>
                    <a:pt x="0" y="793746"/>
                  </a:lnTo>
                </a:path>
              </a:pathLst>
            </a:custGeom>
            <a:ln w="10452">
              <a:solidFill>
                <a:srgbClr val="8C512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object 53">
              <a:extLst>
                <a:ext uri="{FF2B5EF4-FFF2-40B4-BE49-F238E27FC236}">
                  <a16:creationId xmlns:a16="http://schemas.microsoft.com/office/drawing/2014/main" id="{35447A23-5947-4A05-9D59-0DE7CB135A35}"/>
                </a:ext>
              </a:extLst>
            </p:cNvPr>
            <p:cNvSpPr/>
            <p:nvPr/>
          </p:nvSpPr>
          <p:spPr>
            <a:xfrm>
              <a:off x="6726028" y="2569616"/>
              <a:ext cx="0" cy="797560"/>
            </a:xfrm>
            <a:custGeom>
              <a:avLst/>
              <a:gdLst/>
              <a:ahLst/>
              <a:cxnLst/>
              <a:rect l="l" t="t" r="r" b="b"/>
              <a:pathLst>
                <a:path h="797560">
                  <a:moveTo>
                    <a:pt x="0" y="0"/>
                  </a:moveTo>
                  <a:lnTo>
                    <a:pt x="0" y="797416"/>
                  </a:lnTo>
                </a:path>
              </a:pathLst>
            </a:custGeom>
            <a:ln w="29502">
              <a:solidFill>
                <a:srgbClr val="874F2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object 54">
              <a:extLst>
                <a:ext uri="{FF2B5EF4-FFF2-40B4-BE49-F238E27FC236}">
                  <a16:creationId xmlns:a16="http://schemas.microsoft.com/office/drawing/2014/main" id="{6C0FC8E6-F281-4AB9-A839-0A25FF18CD83}"/>
                </a:ext>
              </a:extLst>
            </p:cNvPr>
            <p:cNvSpPr/>
            <p:nvPr/>
          </p:nvSpPr>
          <p:spPr>
            <a:xfrm>
              <a:off x="6636547" y="2580295"/>
              <a:ext cx="74930" cy="802640"/>
            </a:xfrm>
            <a:custGeom>
              <a:avLst/>
              <a:gdLst/>
              <a:ahLst/>
              <a:cxnLst/>
              <a:rect l="l" t="t" r="r" b="b"/>
              <a:pathLst>
                <a:path w="74929" h="802639">
                  <a:moveTo>
                    <a:pt x="74726" y="0"/>
                  </a:moveTo>
                  <a:lnTo>
                    <a:pt x="59196" y="3985"/>
                  </a:lnTo>
                  <a:lnTo>
                    <a:pt x="58107" y="4243"/>
                  </a:lnTo>
                  <a:lnTo>
                    <a:pt x="56651" y="4542"/>
                  </a:lnTo>
                  <a:lnTo>
                    <a:pt x="41516" y="7859"/>
                  </a:lnTo>
                  <a:lnTo>
                    <a:pt x="28238" y="10385"/>
                  </a:lnTo>
                  <a:lnTo>
                    <a:pt x="25614" y="10924"/>
                  </a:lnTo>
                  <a:lnTo>
                    <a:pt x="24125" y="11167"/>
                  </a:lnTo>
                  <a:lnTo>
                    <a:pt x="21759" y="11617"/>
                  </a:lnTo>
                  <a:lnTo>
                    <a:pt x="0" y="15252"/>
                  </a:lnTo>
                  <a:lnTo>
                    <a:pt x="0" y="802096"/>
                  </a:lnTo>
                  <a:lnTo>
                    <a:pt x="56646" y="791537"/>
                  </a:lnTo>
                  <a:lnTo>
                    <a:pt x="74726" y="786737"/>
                  </a:lnTo>
                  <a:lnTo>
                    <a:pt x="74726" y="0"/>
                  </a:lnTo>
                  <a:close/>
                </a:path>
              </a:pathLst>
            </a:custGeom>
            <a:solidFill>
              <a:srgbClr val="824C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object 55">
              <a:extLst>
                <a:ext uri="{FF2B5EF4-FFF2-40B4-BE49-F238E27FC236}">
                  <a16:creationId xmlns:a16="http://schemas.microsoft.com/office/drawing/2014/main" id="{8F425D3B-2063-4DA4-B971-157DC16547A1}"/>
                </a:ext>
              </a:extLst>
            </p:cNvPr>
            <p:cNvSpPr/>
            <p:nvPr/>
          </p:nvSpPr>
          <p:spPr>
            <a:xfrm>
              <a:off x="6355919" y="2595543"/>
              <a:ext cx="280670" cy="813435"/>
            </a:xfrm>
            <a:custGeom>
              <a:avLst/>
              <a:gdLst/>
              <a:ahLst/>
              <a:cxnLst/>
              <a:rect l="l" t="t" r="r" b="b"/>
              <a:pathLst>
                <a:path w="280670" h="813435">
                  <a:moveTo>
                    <a:pt x="280631" y="0"/>
                  </a:moveTo>
                  <a:lnTo>
                    <a:pt x="273232" y="1058"/>
                  </a:lnTo>
                  <a:lnTo>
                    <a:pt x="267590" y="1978"/>
                  </a:lnTo>
                  <a:lnTo>
                    <a:pt x="257044" y="3375"/>
                  </a:lnTo>
                  <a:lnTo>
                    <a:pt x="243632" y="5294"/>
                  </a:lnTo>
                  <a:lnTo>
                    <a:pt x="231974" y="6695"/>
                  </a:lnTo>
                  <a:lnTo>
                    <a:pt x="223168" y="7862"/>
                  </a:lnTo>
                  <a:lnTo>
                    <a:pt x="213537" y="8911"/>
                  </a:lnTo>
                  <a:lnTo>
                    <a:pt x="202377" y="10252"/>
                  </a:lnTo>
                  <a:lnTo>
                    <a:pt x="173364" y="13288"/>
                  </a:lnTo>
                  <a:lnTo>
                    <a:pt x="165578" y="13989"/>
                  </a:lnTo>
                  <a:lnTo>
                    <a:pt x="157127" y="14847"/>
                  </a:lnTo>
                  <a:lnTo>
                    <a:pt x="118566" y="18220"/>
                  </a:lnTo>
                  <a:lnTo>
                    <a:pt x="113372" y="18605"/>
                  </a:lnTo>
                  <a:lnTo>
                    <a:pt x="108141" y="19054"/>
                  </a:lnTo>
                  <a:lnTo>
                    <a:pt x="59162" y="22619"/>
                  </a:lnTo>
                  <a:lnTo>
                    <a:pt x="0" y="26200"/>
                  </a:lnTo>
                  <a:lnTo>
                    <a:pt x="0" y="813174"/>
                  </a:lnTo>
                  <a:lnTo>
                    <a:pt x="56959" y="809748"/>
                  </a:lnTo>
                  <a:lnTo>
                    <a:pt x="113117" y="805620"/>
                  </a:lnTo>
                  <a:lnTo>
                    <a:pt x="165305" y="801011"/>
                  </a:lnTo>
                  <a:lnTo>
                    <a:pt x="213265" y="795937"/>
                  </a:lnTo>
                  <a:lnTo>
                    <a:pt x="256799" y="790404"/>
                  </a:lnTo>
                  <a:lnTo>
                    <a:pt x="280631" y="786848"/>
                  </a:lnTo>
                  <a:lnTo>
                    <a:pt x="280631" y="0"/>
                  </a:lnTo>
                  <a:close/>
                </a:path>
              </a:pathLst>
            </a:custGeom>
            <a:solidFill>
              <a:srgbClr val="7F492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object 56">
              <a:extLst>
                <a:ext uri="{FF2B5EF4-FFF2-40B4-BE49-F238E27FC236}">
                  <a16:creationId xmlns:a16="http://schemas.microsoft.com/office/drawing/2014/main" id="{BCD2A69E-1A28-4E7A-874E-2E3F208C9909}"/>
                </a:ext>
              </a:extLst>
            </p:cNvPr>
            <p:cNvSpPr/>
            <p:nvPr/>
          </p:nvSpPr>
          <p:spPr>
            <a:xfrm>
              <a:off x="5983643" y="2621744"/>
              <a:ext cx="372745" cy="796925"/>
            </a:xfrm>
            <a:custGeom>
              <a:avLst/>
              <a:gdLst/>
              <a:ahLst/>
              <a:cxnLst/>
              <a:rect l="l" t="t" r="r" b="b"/>
              <a:pathLst>
                <a:path w="372745" h="796925">
                  <a:moveTo>
                    <a:pt x="372271" y="0"/>
                  </a:moveTo>
                  <a:lnTo>
                    <a:pt x="300362" y="3462"/>
                  </a:lnTo>
                  <a:lnTo>
                    <a:pt x="229466" y="6031"/>
                  </a:lnTo>
                  <a:lnTo>
                    <a:pt x="155515" y="7914"/>
                  </a:lnTo>
                  <a:lnTo>
                    <a:pt x="78897" y="9071"/>
                  </a:lnTo>
                  <a:lnTo>
                    <a:pt x="0" y="9466"/>
                  </a:lnTo>
                  <a:lnTo>
                    <a:pt x="0" y="796455"/>
                  </a:lnTo>
                  <a:lnTo>
                    <a:pt x="161325" y="794760"/>
                  </a:lnTo>
                  <a:lnTo>
                    <a:pt x="289899" y="790836"/>
                  </a:lnTo>
                  <a:lnTo>
                    <a:pt x="370217" y="787096"/>
                  </a:lnTo>
                  <a:lnTo>
                    <a:pt x="372271" y="786973"/>
                  </a:lnTo>
                  <a:lnTo>
                    <a:pt x="372271" y="0"/>
                  </a:lnTo>
                  <a:close/>
                </a:path>
              </a:pathLst>
            </a:custGeom>
            <a:solidFill>
              <a:srgbClr val="7A47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object 57">
              <a:extLst>
                <a:ext uri="{FF2B5EF4-FFF2-40B4-BE49-F238E27FC236}">
                  <a16:creationId xmlns:a16="http://schemas.microsoft.com/office/drawing/2014/main" id="{00A610F6-2A2D-46B9-ABD9-E20F0DC0B59C}"/>
                </a:ext>
              </a:extLst>
            </p:cNvPr>
            <p:cNvSpPr/>
            <p:nvPr/>
          </p:nvSpPr>
          <p:spPr>
            <a:xfrm>
              <a:off x="5881559" y="2937403"/>
              <a:ext cx="1543685" cy="168275"/>
            </a:xfrm>
            <a:custGeom>
              <a:avLst/>
              <a:gdLst/>
              <a:ahLst/>
              <a:cxnLst/>
              <a:rect l="l" t="t" r="r" b="b"/>
              <a:pathLst>
                <a:path w="1543684" h="168275">
                  <a:moveTo>
                    <a:pt x="771753" y="0"/>
                  </a:moveTo>
                  <a:lnTo>
                    <a:pt x="692840" y="434"/>
                  </a:lnTo>
                  <a:lnTo>
                    <a:pt x="616208" y="1708"/>
                  </a:lnTo>
                  <a:lnTo>
                    <a:pt x="542244" y="3780"/>
                  </a:lnTo>
                  <a:lnTo>
                    <a:pt x="471337" y="6607"/>
                  </a:lnTo>
                  <a:lnTo>
                    <a:pt x="403874" y="10148"/>
                  </a:lnTo>
                  <a:lnTo>
                    <a:pt x="340243" y="14358"/>
                  </a:lnTo>
                  <a:lnTo>
                    <a:pt x="280832" y="19197"/>
                  </a:lnTo>
                  <a:lnTo>
                    <a:pt x="226028" y="24622"/>
                  </a:lnTo>
                  <a:lnTo>
                    <a:pt x="176219" y="30589"/>
                  </a:lnTo>
                  <a:lnTo>
                    <a:pt x="131794" y="37058"/>
                  </a:lnTo>
                  <a:lnTo>
                    <a:pt x="93139" y="43985"/>
                  </a:lnTo>
                  <a:lnTo>
                    <a:pt x="34693" y="59044"/>
                  </a:lnTo>
                  <a:lnTo>
                    <a:pt x="0" y="84010"/>
                  </a:lnTo>
                  <a:lnTo>
                    <a:pt x="3984" y="92603"/>
                  </a:lnTo>
                  <a:lnTo>
                    <a:pt x="60643" y="116717"/>
                  </a:lnTo>
                  <a:lnTo>
                    <a:pt x="131794" y="130986"/>
                  </a:lnTo>
                  <a:lnTo>
                    <a:pt x="176219" y="137452"/>
                  </a:lnTo>
                  <a:lnTo>
                    <a:pt x="226028" y="143416"/>
                  </a:lnTo>
                  <a:lnTo>
                    <a:pt x="280832" y="148836"/>
                  </a:lnTo>
                  <a:lnTo>
                    <a:pt x="340243" y="153670"/>
                  </a:lnTo>
                  <a:lnTo>
                    <a:pt x="403874" y="157875"/>
                  </a:lnTo>
                  <a:lnTo>
                    <a:pt x="471337" y="161411"/>
                  </a:lnTo>
                  <a:lnTo>
                    <a:pt x="542244" y="164234"/>
                  </a:lnTo>
                  <a:lnTo>
                    <a:pt x="616208" y="166302"/>
                  </a:lnTo>
                  <a:lnTo>
                    <a:pt x="692840" y="167574"/>
                  </a:lnTo>
                  <a:lnTo>
                    <a:pt x="771753" y="168008"/>
                  </a:lnTo>
                  <a:lnTo>
                    <a:pt x="850651" y="167574"/>
                  </a:lnTo>
                  <a:lnTo>
                    <a:pt x="927269" y="166302"/>
                  </a:lnTo>
                  <a:lnTo>
                    <a:pt x="1001221" y="164234"/>
                  </a:lnTo>
                  <a:lnTo>
                    <a:pt x="1072118" y="161411"/>
                  </a:lnTo>
                  <a:lnTo>
                    <a:pt x="1139572" y="157875"/>
                  </a:lnTo>
                  <a:lnTo>
                    <a:pt x="1203196" y="153670"/>
                  </a:lnTo>
                  <a:lnTo>
                    <a:pt x="1262602" y="148836"/>
                  </a:lnTo>
                  <a:lnTo>
                    <a:pt x="1317401" y="143416"/>
                  </a:lnTo>
                  <a:lnTo>
                    <a:pt x="1367206" y="137452"/>
                  </a:lnTo>
                  <a:lnTo>
                    <a:pt x="1411628" y="130986"/>
                  </a:lnTo>
                  <a:lnTo>
                    <a:pt x="1450281" y="124061"/>
                  </a:lnTo>
                  <a:lnTo>
                    <a:pt x="1508725" y="108999"/>
                  </a:lnTo>
                  <a:lnTo>
                    <a:pt x="1543418" y="84010"/>
                  </a:lnTo>
                  <a:lnTo>
                    <a:pt x="1539434" y="75427"/>
                  </a:lnTo>
                  <a:lnTo>
                    <a:pt x="1482776" y="51327"/>
                  </a:lnTo>
                  <a:lnTo>
                    <a:pt x="1411628" y="37058"/>
                  </a:lnTo>
                  <a:lnTo>
                    <a:pt x="1367206" y="30589"/>
                  </a:lnTo>
                  <a:lnTo>
                    <a:pt x="1317401" y="24622"/>
                  </a:lnTo>
                  <a:lnTo>
                    <a:pt x="1262602" y="19197"/>
                  </a:lnTo>
                  <a:lnTo>
                    <a:pt x="1203196" y="14358"/>
                  </a:lnTo>
                  <a:lnTo>
                    <a:pt x="1139572" y="10148"/>
                  </a:lnTo>
                  <a:lnTo>
                    <a:pt x="1072118" y="6607"/>
                  </a:lnTo>
                  <a:lnTo>
                    <a:pt x="1001221" y="3780"/>
                  </a:lnTo>
                  <a:lnTo>
                    <a:pt x="927269" y="1708"/>
                  </a:lnTo>
                  <a:lnTo>
                    <a:pt x="850651" y="434"/>
                  </a:lnTo>
                  <a:lnTo>
                    <a:pt x="771753" y="0"/>
                  </a:lnTo>
                  <a:close/>
                </a:path>
              </a:pathLst>
            </a:custGeom>
            <a:solidFill>
              <a:srgbClr val="5B7CA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object 58">
              <a:extLst>
                <a:ext uri="{FF2B5EF4-FFF2-40B4-BE49-F238E27FC236}">
                  <a16:creationId xmlns:a16="http://schemas.microsoft.com/office/drawing/2014/main" id="{C6D9702E-E0B4-4B2A-AF22-1516712FB8C6}"/>
                </a:ext>
              </a:extLst>
            </p:cNvPr>
            <p:cNvSpPr/>
            <p:nvPr/>
          </p:nvSpPr>
          <p:spPr>
            <a:xfrm>
              <a:off x="6025539" y="3070296"/>
              <a:ext cx="628015" cy="735965"/>
            </a:xfrm>
            <a:custGeom>
              <a:avLst/>
              <a:gdLst/>
              <a:ahLst/>
              <a:cxnLst/>
              <a:rect l="l" t="t" r="r" b="b"/>
              <a:pathLst>
                <a:path w="628015" h="735964">
                  <a:moveTo>
                    <a:pt x="0" y="0"/>
                  </a:moveTo>
                  <a:lnTo>
                    <a:pt x="0" y="700287"/>
                  </a:lnTo>
                  <a:lnTo>
                    <a:pt x="34429" y="705242"/>
                  </a:lnTo>
                  <a:lnTo>
                    <a:pt x="79923" y="710690"/>
                  </a:lnTo>
                  <a:lnTo>
                    <a:pt x="130135" y="715700"/>
                  </a:lnTo>
                  <a:lnTo>
                    <a:pt x="185009" y="720283"/>
                  </a:lnTo>
                  <a:lnTo>
                    <a:pt x="264337" y="725638"/>
                  </a:lnTo>
                  <a:lnTo>
                    <a:pt x="325650" y="728851"/>
                  </a:lnTo>
                  <a:lnTo>
                    <a:pt x="390497" y="731454"/>
                  </a:lnTo>
                  <a:lnTo>
                    <a:pt x="484815" y="734041"/>
                  </a:lnTo>
                  <a:lnTo>
                    <a:pt x="627773" y="735533"/>
                  </a:lnTo>
                  <a:lnTo>
                    <a:pt x="627773" y="35120"/>
                  </a:lnTo>
                  <a:lnTo>
                    <a:pt x="548862" y="34687"/>
                  </a:lnTo>
                  <a:lnTo>
                    <a:pt x="472229" y="33415"/>
                  </a:lnTo>
                  <a:lnTo>
                    <a:pt x="398266" y="31346"/>
                  </a:lnTo>
                  <a:lnTo>
                    <a:pt x="324104" y="28369"/>
                  </a:lnTo>
                  <a:lnTo>
                    <a:pt x="269352" y="25534"/>
                  </a:lnTo>
                  <a:lnTo>
                    <a:pt x="264337" y="25220"/>
                  </a:lnTo>
                  <a:lnTo>
                    <a:pt x="259896" y="24987"/>
                  </a:lnTo>
                  <a:lnTo>
                    <a:pt x="217075" y="22257"/>
                  </a:lnTo>
                  <a:lnTo>
                    <a:pt x="167477" y="18558"/>
                  </a:lnTo>
                  <a:lnTo>
                    <a:pt x="130135" y="15282"/>
                  </a:lnTo>
                  <a:lnTo>
                    <a:pt x="120765" y="14461"/>
                  </a:lnTo>
                  <a:lnTo>
                    <a:pt x="82049" y="10527"/>
                  </a:lnTo>
                  <a:lnTo>
                    <a:pt x="79923" y="10272"/>
                  </a:lnTo>
                  <a:lnTo>
                    <a:pt x="77144" y="9987"/>
                  </a:lnTo>
                  <a:lnTo>
                    <a:pt x="36821" y="5159"/>
                  </a:lnTo>
                  <a:lnTo>
                    <a:pt x="34429" y="4824"/>
                  </a:lnTo>
                  <a:lnTo>
                    <a:pt x="32241" y="4562"/>
                  </a:lnTo>
                  <a:lnTo>
                    <a:pt x="0" y="0"/>
                  </a:lnTo>
                  <a:close/>
                </a:path>
              </a:pathLst>
            </a:custGeom>
            <a:solidFill>
              <a:srgbClr val="3549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object 59">
              <a:extLst>
                <a:ext uri="{FF2B5EF4-FFF2-40B4-BE49-F238E27FC236}">
                  <a16:creationId xmlns:a16="http://schemas.microsoft.com/office/drawing/2014/main" id="{E0C762F6-003C-497D-9EF8-6B655731C8BC}"/>
                </a:ext>
              </a:extLst>
            </p:cNvPr>
            <p:cNvSpPr/>
            <p:nvPr/>
          </p:nvSpPr>
          <p:spPr>
            <a:xfrm>
              <a:off x="5881560" y="3021419"/>
              <a:ext cx="144145" cy="749300"/>
            </a:xfrm>
            <a:custGeom>
              <a:avLst/>
              <a:gdLst/>
              <a:ahLst/>
              <a:cxnLst/>
              <a:rect l="l" t="t" r="r" b="b"/>
              <a:pathLst>
                <a:path w="144145" h="749300">
                  <a:moveTo>
                    <a:pt x="0" y="0"/>
                  </a:moveTo>
                  <a:lnTo>
                    <a:pt x="0" y="700404"/>
                  </a:lnTo>
                  <a:lnTo>
                    <a:pt x="8695" y="712362"/>
                  </a:lnTo>
                  <a:lnTo>
                    <a:pt x="78208" y="737089"/>
                  </a:lnTo>
                  <a:lnTo>
                    <a:pt x="140114" y="748601"/>
                  </a:lnTo>
                  <a:lnTo>
                    <a:pt x="143974" y="749163"/>
                  </a:lnTo>
                  <a:lnTo>
                    <a:pt x="143974" y="48875"/>
                  </a:lnTo>
                  <a:lnTo>
                    <a:pt x="140114" y="48183"/>
                  </a:lnTo>
                  <a:lnTo>
                    <a:pt x="131794" y="46972"/>
                  </a:lnTo>
                  <a:lnTo>
                    <a:pt x="93139" y="40045"/>
                  </a:lnTo>
                  <a:lnTo>
                    <a:pt x="87184" y="38700"/>
                  </a:lnTo>
                  <a:lnTo>
                    <a:pt x="83244" y="37994"/>
                  </a:lnTo>
                  <a:lnTo>
                    <a:pt x="78208" y="36671"/>
                  </a:lnTo>
                  <a:lnTo>
                    <a:pt x="60643" y="32701"/>
                  </a:lnTo>
                  <a:lnTo>
                    <a:pt x="42177" y="27207"/>
                  </a:lnTo>
                  <a:lnTo>
                    <a:pt x="37999" y="26110"/>
                  </a:lnTo>
                  <a:lnTo>
                    <a:pt x="37046" y="25681"/>
                  </a:lnTo>
                  <a:lnTo>
                    <a:pt x="34693" y="24981"/>
                  </a:lnTo>
                  <a:lnTo>
                    <a:pt x="15677" y="16927"/>
                  </a:lnTo>
                  <a:lnTo>
                    <a:pt x="12381" y="14574"/>
                  </a:lnTo>
                  <a:lnTo>
                    <a:pt x="9747" y="13388"/>
                  </a:lnTo>
                  <a:lnTo>
                    <a:pt x="8695" y="11944"/>
                  </a:lnTo>
                  <a:lnTo>
                    <a:pt x="3984" y="8581"/>
                  </a:lnTo>
                  <a:lnTo>
                    <a:pt x="0" y="0"/>
                  </a:lnTo>
                  <a:close/>
                </a:path>
              </a:pathLst>
            </a:custGeom>
            <a:solidFill>
              <a:srgbClr val="33476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object 60">
              <a:extLst>
                <a:ext uri="{FF2B5EF4-FFF2-40B4-BE49-F238E27FC236}">
                  <a16:creationId xmlns:a16="http://schemas.microsoft.com/office/drawing/2014/main" id="{07C96D44-E03B-49BB-BDCD-76D73A3C85E0}"/>
                </a:ext>
              </a:extLst>
            </p:cNvPr>
            <p:cNvSpPr/>
            <p:nvPr/>
          </p:nvSpPr>
          <p:spPr>
            <a:xfrm>
              <a:off x="7424516" y="3021893"/>
              <a:ext cx="0" cy="702310"/>
            </a:xfrm>
            <a:custGeom>
              <a:avLst/>
              <a:gdLst/>
              <a:ahLst/>
              <a:cxnLst/>
              <a:rect l="l" t="t" r="r" b="b"/>
              <a:pathLst>
                <a:path h="702310">
                  <a:moveTo>
                    <a:pt x="0" y="0"/>
                  </a:moveTo>
                  <a:lnTo>
                    <a:pt x="0" y="702310"/>
                  </a:lnTo>
                </a:path>
              </a:pathLst>
            </a:custGeom>
            <a:ln w="3175">
              <a:solidFill>
                <a:srgbClr val="3D517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object 61">
              <a:extLst>
                <a:ext uri="{FF2B5EF4-FFF2-40B4-BE49-F238E27FC236}">
                  <a16:creationId xmlns:a16="http://schemas.microsoft.com/office/drawing/2014/main" id="{39205A03-2D41-41D8-AF1E-125BC6E1140B}"/>
                </a:ext>
              </a:extLst>
            </p:cNvPr>
            <p:cNvSpPr/>
            <p:nvPr/>
          </p:nvSpPr>
          <p:spPr>
            <a:xfrm>
              <a:off x="7415268" y="3025500"/>
              <a:ext cx="0" cy="715010"/>
            </a:xfrm>
            <a:custGeom>
              <a:avLst/>
              <a:gdLst/>
              <a:ahLst/>
              <a:cxnLst/>
              <a:rect l="l" t="t" r="r" b="b"/>
              <a:pathLst>
                <a:path h="715010">
                  <a:moveTo>
                    <a:pt x="0" y="0"/>
                  </a:moveTo>
                  <a:lnTo>
                    <a:pt x="0" y="714466"/>
                  </a:lnTo>
                </a:path>
              </a:pathLst>
            </a:custGeom>
            <a:ln w="17614">
              <a:solidFill>
                <a:srgbClr val="3D547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object 62">
              <a:extLst>
                <a:ext uri="{FF2B5EF4-FFF2-40B4-BE49-F238E27FC236}">
                  <a16:creationId xmlns:a16="http://schemas.microsoft.com/office/drawing/2014/main" id="{F1210AB7-0303-48E7-831A-70D9C1519C12}"/>
                </a:ext>
              </a:extLst>
            </p:cNvPr>
            <p:cNvSpPr/>
            <p:nvPr/>
          </p:nvSpPr>
          <p:spPr>
            <a:xfrm>
              <a:off x="7390524" y="3039793"/>
              <a:ext cx="0" cy="711835"/>
            </a:xfrm>
            <a:custGeom>
              <a:avLst/>
              <a:gdLst/>
              <a:ahLst/>
              <a:cxnLst/>
              <a:rect l="l" t="t" r="r" b="b"/>
              <a:pathLst>
                <a:path h="711835">
                  <a:moveTo>
                    <a:pt x="0" y="0"/>
                  </a:moveTo>
                  <a:lnTo>
                    <a:pt x="0" y="711694"/>
                  </a:lnTo>
                </a:path>
              </a:pathLst>
            </a:custGeom>
            <a:ln w="31864">
              <a:solidFill>
                <a:srgbClr val="3D517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object 63">
              <a:extLst>
                <a:ext uri="{FF2B5EF4-FFF2-40B4-BE49-F238E27FC236}">
                  <a16:creationId xmlns:a16="http://schemas.microsoft.com/office/drawing/2014/main" id="{5E8815E0-8E68-4C8B-9C80-EAAB29FE5337}"/>
                </a:ext>
              </a:extLst>
            </p:cNvPr>
            <p:cNvSpPr/>
            <p:nvPr/>
          </p:nvSpPr>
          <p:spPr>
            <a:xfrm>
              <a:off x="7263466" y="3051341"/>
              <a:ext cx="111125" cy="721995"/>
            </a:xfrm>
            <a:custGeom>
              <a:avLst/>
              <a:gdLst/>
              <a:ahLst/>
              <a:cxnLst/>
              <a:rect l="l" t="t" r="r" b="b"/>
              <a:pathLst>
                <a:path w="111125" h="721995">
                  <a:moveTo>
                    <a:pt x="111125" y="0"/>
                  </a:moveTo>
                  <a:lnTo>
                    <a:pt x="104506" y="1697"/>
                  </a:lnTo>
                  <a:lnTo>
                    <a:pt x="100868" y="2779"/>
                  </a:lnTo>
                  <a:lnTo>
                    <a:pt x="95962" y="3888"/>
                  </a:lnTo>
                  <a:lnTo>
                    <a:pt x="88741" y="5740"/>
                  </a:lnTo>
                  <a:lnTo>
                    <a:pt x="73898" y="8875"/>
                  </a:lnTo>
                  <a:lnTo>
                    <a:pt x="68372" y="10124"/>
                  </a:lnTo>
                  <a:lnTo>
                    <a:pt x="65816" y="10582"/>
                  </a:lnTo>
                  <a:lnTo>
                    <a:pt x="62644" y="11252"/>
                  </a:lnTo>
                  <a:lnTo>
                    <a:pt x="33006" y="16516"/>
                  </a:lnTo>
                  <a:lnTo>
                    <a:pt x="31039" y="16814"/>
                  </a:lnTo>
                  <a:lnTo>
                    <a:pt x="29719" y="17050"/>
                  </a:lnTo>
                  <a:lnTo>
                    <a:pt x="0" y="21513"/>
                  </a:lnTo>
                  <a:lnTo>
                    <a:pt x="0" y="721794"/>
                  </a:lnTo>
                  <a:lnTo>
                    <a:pt x="31039" y="717231"/>
                  </a:lnTo>
                  <a:lnTo>
                    <a:pt x="73898" y="709293"/>
                  </a:lnTo>
                  <a:lnTo>
                    <a:pt x="111125" y="700146"/>
                  </a:lnTo>
                  <a:lnTo>
                    <a:pt x="111125" y="0"/>
                  </a:lnTo>
                  <a:close/>
                </a:path>
              </a:pathLst>
            </a:custGeom>
            <a:solidFill>
              <a:srgbClr val="3A4F6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object 64">
              <a:extLst>
                <a:ext uri="{FF2B5EF4-FFF2-40B4-BE49-F238E27FC236}">
                  <a16:creationId xmlns:a16="http://schemas.microsoft.com/office/drawing/2014/main" id="{BCD18133-A3E0-4817-ACC6-D430606CBED3}"/>
                </a:ext>
              </a:extLst>
            </p:cNvPr>
            <p:cNvSpPr/>
            <p:nvPr/>
          </p:nvSpPr>
          <p:spPr>
            <a:xfrm>
              <a:off x="6682537" y="3072856"/>
              <a:ext cx="581025" cy="733425"/>
            </a:xfrm>
            <a:custGeom>
              <a:avLst/>
              <a:gdLst/>
              <a:ahLst/>
              <a:cxnLst/>
              <a:rect l="l" t="t" r="r" b="b"/>
              <a:pathLst>
                <a:path w="581025" h="733425">
                  <a:moveTo>
                    <a:pt x="580923" y="0"/>
                  </a:moveTo>
                  <a:lnTo>
                    <a:pt x="572315" y="1115"/>
                  </a:lnTo>
                  <a:lnTo>
                    <a:pt x="566224" y="2001"/>
                  </a:lnTo>
                  <a:lnTo>
                    <a:pt x="542155" y="5023"/>
                  </a:lnTo>
                  <a:lnTo>
                    <a:pt x="516419" y="7966"/>
                  </a:lnTo>
                  <a:lnTo>
                    <a:pt x="508790" y="8721"/>
                  </a:lnTo>
                  <a:lnTo>
                    <a:pt x="499951" y="9700"/>
                  </a:lnTo>
                  <a:lnTo>
                    <a:pt x="461619" y="13386"/>
                  </a:lnTo>
                  <a:lnTo>
                    <a:pt x="457881" y="13691"/>
                  </a:lnTo>
                  <a:lnTo>
                    <a:pt x="454522" y="14009"/>
                  </a:lnTo>
                  <a:lnTo>
                    <a:pt x="406075" y="17927"/>
                  </a:lnTo>
                  <a:lnTo>
                    <a:pt x="338589" y="22427"/>
                  </a:lnTo>
                  <a:lnTo>
                    <a:pt x="271135" y="25962"/>
                  </a:lnTo>
                  <a:lnTo>
                    <a:pt x="200239" y="28786"/>
                  </a:lnTo>
                  <a:lnTo>
                    <a:pt x="126288" y="30854"/>
                  </a:lnTo>
                  <a:lnTo>
                    <a:pt x="0" y="32499"/>
                  </a:lnTo>
                  <a:lnTo>
                    <a:pt x="0" y="732817"/>
                  </a:lnTo>
                  <a:lnTo>
                    <a:pt x="126136" y="731274"/>
                  </a:lnTo>
                  <a:lnTo>
                    <a:pt x="260396" y="726808"/>
                  </a:lnTo>
                  <a:lnTo>
                    <a:pt x="345279" y="722402"/>
                  </a:lnTo>
                  <a:lnTo>
                    <a:pt x="403794" y="718510"/>
                  </a:lnTo>
                  <a:lnTo>
                    <a:pt x="458430" y="714064"/>
                  </a:lnTo>
                  <a:lnTo>
                    <a:pt x="509219" y="709096"/>
                  </a:lnTo>
                  <a:lnTo>
                    <a:pt x="556498" y="703584"/>
                  </a:lnTo>
                  <a:lnTo>
                    <a:pt x="580923" y="700279"/>
                  </a:lnTo>
                  <a:lnTo>
                    <a:pt x="580923" y="0"/>
                  </a:lnTo>
                  <a:close/>
                </a:path>
              </a:pathLst>
            </a:custGeom>
            <a:solidFill>
              <a:srgbClr val="384C6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object 65">
              <a:extLst>
                <a:ext uri="{FF2B5EF4-FFF2-40B4-BE49-F238E27FC236}">
                  <a16:creationId xmlns:a16="http://schemas.microsoft.com/office/drawing/2014/main" id="{4D1147E1-7FAB-42BE-8F91-731F5C76B8BE}"/>
                </a:ext>
              </a:extLst>
            </p:cNvPr>
            <p:cNvSpPr/>
            <p:nvPr/>
          </p:nvSpPr>
          <p:spPr>
            <a:xfrm>
              <a:off x="6667929" y="3105353"/>
              <a:ext cx="0" cy="701040"/>
            </a:xfrm>
            <a:custGeom>
              <a:avLst/>
              <a:gdLst/>
              <a:ahLst/>
              <a:cxnLst/>
              <a:rect l="l" t="t" r="r" b="b"/>
              <a:pathLst>
                <a:path h="701039">
                  <a:moveTo>
                    <a:pt x="0" y="0"/>
                  </a:moveTo>
                  <a:lnTo>
                    <a:pt x="0" y="700481"/>
                  </a:lnTo>
                </a:path>
              </a:pathLst>
            </a:custGeom>
            <a:ln w="29222">
              <a:solidFill>
                <a:srgbClr val="3549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object 66">
              <a:extLst>
                <a:ext uri="{FF2B5EF4-FFF2-40B4-BE49-F238E27FC236}">
                  <a16:creationId xmlns:a16="http://schemas.microsoft.com/office/drawing/2014/main" id="{60D4B3C0-741C-4EBC-8381-61788FD9E80F}"/>
                </a:ext>
              </a:extLst>
            </p:cNvPr>
            <p:cNvSpPr/>
            <p:nvPr/>
          </p:nvSpPr>
          <p:spPr>
            <a:xfrm>
              <a:off x="4842176" y="3452441"/>
              <a:ext cx="1543685" cy="203835"/>
            </a:xfrm>
            <a:custGeom>
              <a:avLst/>
              <a:gdLst/>
              <a:ahLst/>
              <a:cxnLst/>
              <a:rect l="l" t="t" r="r" b="b"/>
              <a:pathLst>
                <a:path w="1543685" h="203835">
                  <a:moveTo>
                    <a:pt x="771753" y="0"/>
                  </a:moveTo>
                  <a:lnTo>
                    <a:pt x="692855" y="524"/>
                  </a:lnTo>
                  <a:lnTo>
                    <a:pt x="616233" y="2065"/>
                  </a:lnTo>
                  <a:lnTo>
                    <a:pt x="542277" y="4570"/>
                  </a:lnTo>
                  <a:lnTo>
                    <a:pt x="471374" y="7989"/>
                  </a:lnTo>
                  <a:lnTo>
                    <a:pt x="403913" y="12269"/>
                  </a:lnTo>
                  <a:lnTo>
                    <a:pt x="340282" y="17361"/>
                  </a:lnTo>
                  <a:lnTo>
                    <a:pt x="280869" y="23214"/>
                  </a:lnTo>
                  <a:lnTo>
                    <a:pt x="226061" y="29775"/>
                  </a:lnTo>
                  <a:lnTo>
                    <a:pt x="176248" y="36994"/>
                  </a:lnTo>
                  <a:lnTo>
                    <a:pt x="131817" y="44819"/>
                  </a:lnTo>
                  <a:lnTo>
                    <a:pt x="93157" y="53200"/>
                  </a:lnTo>
                  <a:lnTo>
                    <a:pt x="34701" y="71425"/>
                  </a:lnTo>
                  <a:lnTo>
                    <a:pt x="0" y="101650"/>
                  </a:lnTo>
                  <a:lnTo>
                    <a:pt x="3985" y="112027"/>
                  </a:lnTo>
                  <a:lnTo>
                    <a:pt x="60655" y="141165"/>
                  </a:lnTo>
                  <a:lnTo>
                    <a:pt x="131817" y="158418"/>
                  </a:lnTo>
                  <a:lnTo>
                    <a:pt x="176248" y="166239"/>
                  </a:lnTo>
                  <a:lnTo>
                    <a:pt x="226061" y="173455"/>
                  </a:lnTo>
                  <a:lnTo>
                    <a:pt x="280869" y="180013"/>
                  </a:lnTo>
                  <a:lnTo>
                    <a:pt x="340282" y="185864"/>
                  </a:lnTo>
                  <a:lnTo>
                    <a:pt x="403913" y="190955"/>
                  </a:lnTo>
                  <a:lnTo>
                    <a:pt x="471374" y="195235"/>
                  </a:lnTo>
                  <a:lnTo>
                    <a:pt x="542277" y="198654"/>
                  </a:lnTo>
                  <a:lnTo>
                    <a:pt x="616233" y="201159"/>
                  </a:lnTo>
                  <a:lnTo>
                    <a:pt x="692855" y="202700"/>
                  </a:lnTo>
                  <a:lnTo>
                    <a:pt x="771753" y="203225"/>
                  </a:lnTo>
                  <a:lnTo>
                    <a:pt x="850666" y="202700"/>
                  </a:lnTo>
                  <a:lnTo>
                    <a:pt x="927298" y="201159"/>
                  </a:lnTo>
                  <a:lnTo>
                    <a:pt x="1001262" y="198654"/>
                  </a:lnTo>
                  <a:lnTo>
                    <a:pt x="1072169" y="195235"/>
                  </a:lnTo>
                  <a:lnTo>
                    <a:pt x="1139632" y="190955"/>
                  </a:lnTo>
                  <a:lnTo>
                    <a:pt x="1203263" y="185864"/>
                  </a:lnTo>
                  <a:lnTo>
                    <a:pt x="1262675" y="180013"/>
                  </a:lnTo>
                  <a:lnTo>
                    <a:pt x="1317478" y="173455"/>
                  </a:lnTo>
                  <a:lnTo>
                    <a:pt x="1367287" y="166239"/>
                  </a:lnTo>
                  <a:lnTo>
                    <a:pt x="1411713" y="158418"/>
                  </a:lnTo>
                  <a:lnTo>
                    <a:pt x="1450367" y="150043"/>
                  </a:lnTo>
                  <a:lnTo>
                    <a:pt x="1508813" y="131836"/>
                  </a:lnTo>
                  <a:lnTo>
                    <a:pt x="1543507" y="101650"/>
                  </a:lnTo>
                  <a:lnTo>
                    <a:pt x="1539523" y="91258"/>
                  </a:lnTo>
                  <a:lnTo>
                    <a:pt x="1482863" y="62086"/>
                  </a:lnTo>
                  <a:lnTo>
                    <a:pt x="1411713" y="44819"/>
                  </a:lnTo>
                  <a:lnTo>
                    <a:pt x="1367287" y="36994"/>
                  </a:lnTo>
                  <a:lnTo>
                    <a:pt x="1317478" y="29775"/>
                  </a:lnTo>
                  <a:lnTo>
                    <a:pt x="1262675" y="23214"/>
                  </a:lnTo>
                  <a:lnTo>
                    <a:pt x="1203263" y="17361"/>
                  </a:lnTo>
                  <a:lnTo>
                    <a:pt x="1139632" y="12269"/>
                  </a:lnTo>
                  <a:lnTo>
                    <a:pt x="1072169" y="7989"/>
                  </a:lnTo>
                  <a:lnTo>
                    <a:pt x="1001262" y="4570"/>
                  </a:lnTo>
                  <a:lnTo>
                    <a:pt x="927298" y="2065"/>
                  </a:lnTo>
                  <a:lnTo>
                    <a:pt x="850666" y="524"/>
                  </a:lnTo>
                  <a:lnTo>
                    <a:pt x="771753" y="0"/>
                  </a:lnTo>
                  <a:close/>
                </a:path>
              </a:pathLst>
            </a:custGeom>
            <a:solidFill>
              <a:srgbClr val="4F66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object 67">
              <a:extLst>
                <a:ext uri="{FF2B5EF4-FFF2-40B4-BE49-F238E27FC236}">
                  <a16:creationId xmlns:a16="http://schemas.microsoft.com/office/drawing/2014/main" id="{3450930C-799A-46C4-A518-7A904F37DE0D}"/>
                </a:ext>
              </a:extLst>
            </p:cNvPr>
            <p:cNvSpPr/>
            <p:nvPr/>
          </p:nvSpPr>
          <p:spPr>
            <a:xfrm>
              <a:off x="4851450" y="3569868"/>
              <a:ext cx="762635" cy="466725"/>
            </a:xfrm>
            <a:custGeom>
              <a:avLst/>
              <a:gdLst/>
              <a:ahLst/>
              <a:cxnLst/>
              <a:rect l="l" t="t" r="r" b="b"/>
              <a:pathLst>
                <a:path w="762635" h="466725">
                  <a:moveTo>
                    <a:pt x="0" y="0"/>
                  </a:moveTo>
                  <a:lnTo>
                    <a:pt x="0" y="379818"/>
                  </a:lnTo>
                  <a:lnTo>
                    <a:pt x="3809" y="383101"/>
                  </a:lnTo>
                  <a:lnTo>
                    <a:pt x="44755" y="402019"/>
                  </a:lnTo>
                  <a:lnTo>
                    <a:pt x="91181" y="414860"/>
                  </a:lnTo>
                  <a:lnTo>
                    <a:pt x="130118" y="422988"/>
                  </a:lnTo>
                  <a:lnTo>
                    <a:pt x="174530" y="430569"/>
                  </a:lnTo>
                  <a:lnTo>
                    <a:pt x="224050" y="437559"/>
                  </a:lnTo>
                  <a:lnTo>
                    <a:pt x="278314" y="443909"/>
                  </a:lnTo>
                  <a:lnTo>
                    <a:pt x="336968" y="449574"/>
                  </a:lnTo>
                  <a:lnTo>
                    <a:pt x="399659" y="454506"/>
                  </a:lnTo>
                  <a:lnTo>
                    <a:pt x="466035" y="458657"/>
                  </a:lnTo>
                  <a:lnTo>
                    <a:pt x="535745" y="461978"/>
                  </a:lnTo>
                  <a:lnTo>
                    <a:pt x="608433" y="464420"/>
                  </a:lnTo>
                  <a:lnTo>
                    <a:pt x="683741" y="465931"/>
                  </a:lnTo>
                  <a:lnTo>
                    <a:pt x="762469" y="466455"/>
                  </a:lnTo>
                  <a:lnTo>
                    <a:pt x="762469" y="85801"/>
                  </a:lnTo>
                  <a:lnTo>
                    <a:pt x="686335" y="85312"/>
                  </a:lnTo>
                  <a:lnTo>
                    <a:pt x="683580" y="85273"/>
                  </a:lnTo>
                  <a:lnTo>
                    <a:pt x="612306" y="83877"/>
                  </a:lnTo>
                  <a:lnTo>
                    <a:pt x="609356" y="83780"/>
                  </a:lnTo>
                  <a:lnTo>
                    <a:pt x="606958" y="83732"/>
                  </a:lnTo>
                  <a:lnTo>
                    <a:pt x="540731" y="81541"/>
                  </a:lnTo>
                  <a:lnTo>
                    <a:pt x="536572" y="81348"/>
                  </a:lnTo>
                  <a:lnTo>
                    <a:pt x="533002" y="81227"/>
                  </a:lnTo>
                  <a:lnTo>
                    <a:pt x="471958" y="78350"/>
                  </a:lnTo>
                  <a:lnTo>
                    <a:pt x="466734" y="78032"/>
                  </a:lnTo>
                  <a:lnTo>
                    <a:pt x="462100" y="77808"/>
                  </a:lnTo>
                  <a:lnTo>
                    <a:pt x="406336" y="74351"/>
                  </a:lnTo>
                  <a:lnTo>
                    <a:pt x="400211" y="73881"/>
                  </a:lnTo>
                  <a:lnTo>
                    <a:pt x="394638" y="73528"/>
                  </a:lnTo>
                  <a:lnTo>
                    <a:pt x="344212" y="69589"/>
                  </a:lnTo>
                  <a:lnTo>
                    <a:pt x="337373" y="68946"/>
                  </a:lnTo>
                  <a:lnTo>
                    <a:pt x="331007" y="68437"/>
                  </a:lnTo>
                  <a:lnTo>
                    <a:pt x="285935" y="64110"/>
                  </a:lnTo>
                  <a:lnTo>
                    <a:pt x="278588" y="63275"/>
                  </a:lnTo>
                  <a:lnTo>
                    <a:pt x="271594" y="62586"/>
                  </a:lnTo>
                  <a:lnTo>
                    <a:pt x="231853" y="57961"/>
                  </a:lnTo>
                  <a:lnTo>
                    <a:pt x="224219" y="56917"/>
                  </a:lnTo>
                  <a:lnTo>
                    <a:pt x="216786" y="56028"/>
                  </a:lnTo>
                  <a:lnTo>
                    <a:pt x="182315" y="51187"/>
                  </a:lnTo>
                  <a:lnTo>
                    <a:pt x="174631" y="49922"/>
                  </a:lnTo>
                  <a:lnTo>
                    <a:pt x="166973" y="48812"/>
                  </a:lnTo>
                  <a:lnTo>
                    <a:pt x="153570" y="46453"/>
                  </a:lnTo>
                  <a:lnTo>
                    <a:pt x="137668" y="43834"/>
                  </a:lnTo>
                  <a:lnTo>
                    <a:pt x="130183" y="42337"/>
                  </a:lnTo>
                  <a:lnTo>
                    <a:pt x="122542" y="40992"/>
                  </a:lnTo>
                  <a:lnTo>
                    <a:pt x="111408" y="38579"/>
                  </a:lnTo>
                  <a:lnTo>
                    <a:pt x="98261" y="35949"/>
                  </a:lnTo>
                  <a:lnTo>
                    <a:pt x="91237" y="34210"/>
                  </a:lnTo>
                  <a:lnTo>
                    <a:pt x="83882" y="32616"/>
                  </a:lnTo>
                  <a:lnTo>
                    <a:pt x="74992" y="30188"/>
                  </a:lnTo>
                  <a:lnTo>
                    <a:pt x="64443" y="27577"/>
                  </a:lnTo>
                  <a:lnTo>
                    <a:pt x="58154" y="25589"/>
                  </a:lnTo>
                  <a:lnTo>
                    <a:pt x="51380" y="23739"/>
                  </a:lnTo>
                  <a:lnTo>
                    <a:pt x="44677" y="21329"/>
                  </a:lnTo>
                  <a:lnTo>
                    <a:pt x="36561" y="18764"/>
                  </a:lnTo>
                  <a:lnTo>
                    <a:pt x="31297" y="16520"/>
                  </a:lnTo>
                  <a:lnTo>
                    <a:pt x="25426" y="14409"/>
                  </a:lnTo>
                  <a:lnTo>
                    <a:pt x="20818" y="12052"/>
                  </a:lnTo>
                  <a:lnTo>
                    <a:pt x="14964" y="9556"/>
                  </a:lnTo>
                  <a:lnTo>
                    <a:pt x="11036" y="7048"/>
                  </a:lnTo>
                  <a:lnTo>
                    <a:pt x="6406" y="4679"/>
                  </a:lnTo>
                  <a:lnTo>
                    <a:pt x="3769" y="2407"/>
                  </a:lnTo>
                  <a:lnTo>
                    <a:pt x="0" y="0"/>
                  </a:lnTo>
                  <a:close/>
                </a:path>
              </a:pathLst>
            </a:custGeom>
            <a:solidFill>
              <a:srgbClr val="2B3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object 68">
              <a:extLst>
                <a:ext uri="{FF2B5EF4-FFF2-40B4-BE49-F238E27FC236}">
                  <a16:creationId xmlns:a16="http://schemas.microsoft.com/office/drawing/2014/main" id="{1C7E2B5A-8D51-4D5F-919E-87CD975CCD9A}"/>
                </a:ext>
              </a:extLst>
            </p:cNvPr>
            <p:cNvSpPr/>
            <p:nvPr/>
          </p:nvSpPr>
          <p:spPr>
            <a:xfrm>
              <a:off x="6384935" y="3556260"/>
              <a:ext cx="0" cy="382905"/>
            </a:xfrm>
            <a:custGeom>
              <a:avLst/>
              <a:gdLst/>
              <a:ahLst/>
              <a:cxnLst/>
              <a:rect l="l" t="t" r="r" b="b"/>
              <a:pathLst>
                <a:path h="382904">
                  <a:moveTo>
                    <a:pt x="0" y="0"/>
                  </a:moveTo>
                  <a:lnTo>
                    <a:pt x="0" y="382343"/>
                  </a:lnTo>
                </a:path>
              </a:pathLst>
            </a:custGeom>
            <a:ln w="3175">
              <a:solidFill>
                <a:srgbClr val="30427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object 69">
              <a:extLst>
                <a:ext uri="{FF2B5EF4-FFF2-40B4-BE49-F238E27FC236}">
                  <a16:creationId xmlns:a16="http://schemas.microsoft.com/office/drawing/2014/main" id="{A429BAD2-0CB2-4CBE-A3C7-0B4B86DC6CF1}"/>
                </a:ext>
              </a:extLst>
            </p:cNvPr>
            <p:cNvSpPr/>
            <p:nvPr/>
          </p:nvSpPr>
          <p:spPr>
            <a:xfrm>
              <a:off x="6381799" y="3560450"/>
              <a:ext cx="0" cy="386715"/>
            </a:xfrm>
            <a:custGeom>
              <a:avLst/>
              <a:gdLst/>
              <a:ahLst/>
              <a:cxnLst/>
              <a:rect l="l" t="t" r="r" b="b"/>
              <a:pathLst>
                <a:path h="386714">
                  <a:moveTo>
                    <a:pt x="0" y="0"/>
                  </a:moveTo>
                  <a:lnTo>
                    <a:pt x="0" y="386650"/>
                  </a:lnTo>
                </a:path>
              </a:pathLst>
            </a:custGeom>
            <a:ln w="4787">
              <a:solidFill>
                <a:srgbClr val="303F6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object 70">
              <a:extLst>
                <a:ext uri="{FF2B5EF4-FFF2-40B4-BE49-F238E27FC236}">
                  <a16:creationId xmlns:a16="http://schemas.microsoft.com/office/drawing/2014/main" id="{B1EA24D5-C07E-4F10-91DC-700E3243D16C}"/>
                </a:ext>
              </a:extLst>
            </p:cNvPr>
            <p:cNvSpPr/>
            <p:nvPr/>
          </p:nvSpPr>
          <p:spPr>
            <a:xfrm>
              <a:off x="6373560" y="3567102"/>
              <a:ext cx="0" cy="389890"/>
            </a:xfrm>
            <a:custGeom>
              <a:avLst/>
              <a:gdLst/>
              <a:ahLst/>
              <a:cxnLst/>
              <a:rect l="l" t="t" r="r" b="b"/>
              <a:pathLst>
                <a:path h="389889">
                  <a:moveTo>
                    <a:pt x="0" y="0"/>
                  </a:moveTo>
                  <a:lnTo>
                    <a:pt x="0" y="389275"/>
                  </a:lnTo>
                </a:path>
              </a:pathLst>
            </a:custGeom>
            <a:ln w="11684">
              <a:solidFill>
                <a:srgbClr val="2D3D6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object 71">
              <a:extLst>
                <a:ext uri="{FF2B5EF4-FFF2-40B4-BE49-F238E27FC236}">
                  <a16:creationId xmlns:a16="http://schemas.microsoft.com/office/drawing/2014/main" id="{1B9B50B7-2595-41BB-98B9-B9FA89CC9359}"/>
                </a:ext>
              </a:extLst>
            </p:cNvPr>
            <p:cNvSpPr/>
            <p:nvPr/>
          </p:nvSpPr>
          <p:spPr>
            <a:xfrm>
              <a:off x="5613929" y="3575964"/>
              <a:ext cx="754380" cy="460375"/>
            </a:xfrm>
            <a:custGeom>
              <a:avLst/>
              <a:gdLst/>
              <a:ahLst/>
              <a:cxnLst/>
              <a:rect l="l" t="t" r="r" b="b"/>
              <a:pathLst>
                <a:path w="754379" h="460375">
                  <a:moveTo>
                    <a:pt x="753795" y="0"/>
                  </a:moveTo>
                  <a:lnTo>
                    <a:pt x="742022" y="5772"/>
                  </a:lnTo>
                  <a:lnTo>
                    <a:pt x="737052" y="8316"/>
                  </a:lnTo>
                  <a:lnTo>
                    <a:pt x="736241" y="8607"/>
                  </a:lnTo>
                  <a:lnTo>
                    <a:pt x="735539" y="8952"/>
                  </a:lnTo>
                  <a:lnTo>
                    <a:pt x="711386" y="17559"/>
                  </a:lnTo>
                  <a:lnTo>
                    <a:pt x="681644" y="25782"/>
                  </a:lnTo>
                  <a:lnTo>
                    <a:pt x="679898" y="26171"/>
                  </a:lnTo>
                  <a:lnTo>
                    <a:pt x="678607" y="26523"/>
                  </a:lnTo>
                  <a:lnTo>
                    <a:pt x="646618" y="33579"/>
                  </a:lnTo>
                  <a:lnTo>
                    <a:pt x="642883" y="34263"/>
                  </a:lnTo>
                  <a:lnTo>
                    <a:pt x="639954" y="34898"/>
                  </a:lnTo>
                  <a:lnTo>
                    <a:pt x="606613" y="40910"/>
                  </a:lnTo>
                  <a:lnTo>
                    <a:pt x="600487" y="41846"/>
                  </a:lnTo>
                  <a:lnTo>
                    <a:pt x="595529" y="42719"/>
                  </a:lnTo>
                  <a:lnTo>
                    <a:pt x="561935" y="47735"/>
                  </a:lnTo>
                  <a:lnTo>
                    <a:pt x="553044" y="48874"/>
                  </a:lnTo>
                  <a:lnTo>
                    <a:pt x="545721" y="49934"/>
                  </a:lnTo>
                  <a:lnTo>
                    <a:pt x="512890" y="54014"/>
                  </a:lnTo>
                  <a:lnTo>
                    <a:pt x="500878" y="55301"/>
                  </a:lnTo>
                  <a:lnTo>
                    <a:pt x="490918" y="56493"/>
                  </a:lnTo>
                  <a:lnTo>
                    <a:pt x="431506" y="62343"/>
                  </a:lnTo>
                  <a:lnTo>
                    <a:pt x="367875" y="67435"/>
                  </a:lnTo>
                  <a:lnTo>
                    <a:pt x="300412" y="71715"/>
                  </a:lnTo>
                  <a:lnTo>
                    <a:pt x="229504" y="75134"/>
                  </a:lnTo>
                  <a:lnTo>
                    <a:pt x="221583" y="75402"/>
                  </a:lnTo>
                  <a:lnTo>
                    <a:pt x="212859" y="75789"/>
                  </a:lnTo>
                  <a:lnTo>
                    <a:pt x="155540" y="77639"/>
                  </a:lnTo>
                  <a:lnTo>
                    <a:pt x="150048" y="77749"/>
                  </a:lnTo>
                  <a:lnTo>
                    <a:pt x="144031" y="77937"/>
                  </a:lnTo>
                  <a:lnTo>
                    <a:pt x="78906" y="79180"/>
                  </a:lnTo>
                  <a:lnTo>
                    <a:pt x="76069" y="79199"/>
                  </a:lnTo>
                  <a:lnTo>
                    <a:pt x="72976" y="79256"/>
                  </a:lnTo>
                  <a:lnTo>
                    <a:pt x="0" y="79705"/>
                  </a:lnTo>
                  <a:lnTo>
                    <a:pt x="0" y="460362"/>
                  </a:lnTo>
                  <a:lnTo>
                    <a:pt x="75003" y="459876"/>
                  </a:lnTo>
                  <a:lnTo>
                    <a:pt x="148907" y="458442"/>
                  </a:lnTo>
                  <a:lnTo>
                    <a:pt x="220374" y="456113"/>
                  </a:lnTo>
                  <a:lnTo>
                    <a:pt x="289069" y="452932"/>
                  </a:lnTo>
                  <a:lnTo>
                    <a:pt x="354661" y="448943"/>
                  </a:lnTo>
                  <a:lnTo>
                    <a:pt x="416820" y="444188"/>
                  </a:lnTo>
                  <a:lnTo>
                    <a:pt x="475225" y="438707"/>
                  </a:lnTo>
                  <a:lnTo>
                    <a:pt x="553697" y="429447"/>
                  </a:lnTo>
                  <a:lnTo>
                    <a:pt x="600931" y="422435"/>
                  </a:lnTo>
                  <a:lnTo>
                    <a:pt x="643168" y="414868"/>
                  </a:lnTo>
                  <a:lnTo>
                    <a:pt x="711283" y="398245"/>
                  </a:lnTo>
                  <a:lnTo>
                    <a:pt x="753795" y="380410"/>
                  </a:lnTo>
                  <a:lnTo>
                    <a:pt x="753795" y="0"/>
                  </a:lnTo>
                  <a:close/>
                </a:path>
              </a:pathLst>
            </a:custGeom>
            <a:solidFill>
              <a:srgbClr val="2B3A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object 73">
              <a:extLst>
                <a:ext uri="{FF2B5EF4-FFF2-40B4-BE49-F238E27FC236}">
                  <a16:creationId xmlns:a16="http://schemas.microsoft.com/office/drawing/2014/main" id="{D7DBEA50-00ED-4D8E-A6B3-5400B5F7425A}"/>
                </a:ext>
              </a:extLst>
            </p:cNvPr>
            <p:cNvSpPr txBox="1"/>
            <p:nvPr/>
          </p:nvSpPr>
          <p:spPr>
            <a:xfrm>
              <a:off x="4979326" y="3672455"/>
              <a:ext cx="126790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SEE</a:t>
              </a:r>
              <a:r>
                <a:rPr kumimoji="0" sz="1800" b="1" i="0" u="none" strike="noStrike" kern="1200" cap="none" spc="-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a:t>
              </a:r>
            </a:p>
          </p:txBody>
        </p:sp>
        <p:sp>
          <p:nvSpPr>
            <p:cNvPr id="165" name="object 74">
              <a:extLst>
                <a:ext uri="{FF2B5EF4-FFF2-40B4-BE49-F238E27FC236}">
                  <a16:creationId xmlns:a16="http://schemas.microsoft.com/office/drawing/2014/main" id="{2E5F33E0-C406-4D1E-8D91-FF780F0DC0DA}"/>
                </a:ext>
              </a:extLst>
            </p:cNvPr>
            <p:cNvSpPr/>
            <p:nvPr/>
          </p:nvSpPr>
          <p:spPr>
            <a:xfrm>
              <a:off x="4544724" y="2552701"/>
              <a:ext cx="609600" cy="985519"/>
            </a:xfrm>
            <a:custGeom>
              <a:avLst/>
              <a:gdLst/>
              <a:ahLst/>
              <a:cxnLst/>
              <a:rect l="l" t="t" r="r" b="b"/>
              <a:pathLst>
                <a:path w="609600" h="985520">
                  <a:moveTo>
                    <a:pt x="426578" y="877214"/>
                  </a:moveTo>
                  <a:lnTo>
                    <a:pt x="327609" y="877214"/>
                  </a:lnTo>
                  <a:lnTo>
                    <a:pt x="330314" y="879919"/>
                  </a:lnTo>
                  <a:lnTo>
                    <a:pt x="350621" y="985507"/>
                  </a:lnTo>
                  <a:lnTo>
                    <a:pt x="442671" y="966558"/>
                  </a:lnTo>
                  <a:lnTo>
                    <a:pt x="426578" y="877214"/>
                  </a:lnTo>
                  <a:close/>
                </a:path>
                <a:path w="609600" h="985520">
                  <a:moveTo>
                    <a:pt x="314070" y="148907"/>
                  </a:moveTo>
                  <a:lnTo>
                    <a:pt x="252131" y="173951"/>
                  </a:lnTo>
                  <a:lnTo>
                    <a:pt x="208470" y="227418"/>
                  </a:lnTo>
                  <a:lnTo>
                    <a:pt x="186625" y="265515"/>
                  </a:lnTo>
                  <a:lnTo>
                    <a:pt x="167697" y="304755"/>
                  </a:lnTo>
                  <a:lnTo>
                    <a:pt x="151559" y="345262"/>
                  </a:lnTo>
                  <a:lnTo>
                    <a:pt x="138087" y="387159"/>
                  </a:lnTo>
                  <a:lnTo>
                    <a:pt x="130132" y="430483"/>
                  </a:lnTo>
                  <a:lnTo>
                    <a:pt x="127253" y="473798"/>
                  </a:lnTo>
                  <a:lnTo>
                    <a:pt x="128099" y="486556"/>
                  </a:lnTo>
                  <a:lnTo>
                    <a:pt x="129959" y="498679"/>
                  </a:lnTo>
                  <a:lnTo>
                    <a:pt x="131818" y="510548"/>
                  </a:lnTo>
                  <a:lnTo>
                    <a:pt x="132664" y="522541"/>
                  </a:lnTo>
                  <a:lnTo>
                    <a:pt x="132664" y="527951"/>
                  </a:lnTo>
                  <a:lnTo>
                    <a:pt x="0" y="936777"/>
                  </a:lnTo>
                  <a:lnTo>
                    <a:pt x="7217" y="944538"/>
                  </a:lnTo>
                  <a:lnTo>
                    <a:pt x="25219" y="959280"/>
                  </a:lnTo>
                  <a:lnTo>
                    <a:pt x="45502" y="974276"/>
                  </a:lnTo>
                  <a:lnTo>
                    <a:pt x="59562" y="982802"/>
                  </a:lnTo>
                  <a:lnTo>
                    <a:pt x="62268" y="982802"/>
                  </a:lnTo>
                  <a:lnTo>
                    <a:pt x="227431" y="641667"/>
                  </a:lnTo>
                  <a:lnTo>
                    <a:pt x="372549" y="641667"/>
                  </a:lnTo>
                  <a:lnTo>
                    <a:pt x="371391" y="638408"/>
                  </a:lnTo>
                  <a:lnTo>
                    <a:pt x="350620" y="585147"/>
                  </a:lnTo>
                  <a:lnTo>
                    <a:pt x="327817" y="532393"/>
                  </a:lnTo>
                  <a:lnTo>
                    <a:pt x="303237" y="481926"/>
                  </a:lnTo>
                  <a:lnTo>
                    <a:pt x="303237" y="473798"/>
                  </a:lnTo>
                  <a:lnTo>
                    <a:pt x="314913" y="448546"/>
                  </a:lnTo>
                  <a:lnTo>
                    <a:pt x="325574" y="422024"/>
                  </a:lnTo>
                  <a:lnTo>
                    <a:pt x="335220" y="394992"/>
                  </a:lnTo>
                  <a:lnTo>
                    <a:pt x="343852" y="368211"/>
                  </a:lnTo>
                  <a:lnTo>
                    <a:pt x="346557" y="365506"/>
                  </a:lnTo>
                  <a:lnTo>
                    <a:pt x="459262" y="365506"/>
                  </a:lnTo>
                  <a:lnTo>
                    <a:pt x="435902" y="349262"/>
                  </a:lnTo>
                  <a:lnTo>
                    <a:pt x="426806" y="321170"/>
                  </a:lnTo>
                  <a:lnTo>
                    <a:pt x="398972" y="236562"/>
                  </a:lnTo>
                  <a:lnTo>
                    <a:pt x="389877" y="208470"/>
                  </a:lnTo>
                  <a:lnTo>
                    <a:pt x="378982" y="184317"/>
                  </a:lnTo>
                  <a:lnTo>
                    <a:pt x="362632" y="165492"/>
                  </a:lnTo>
                  <a:lnTo>
                    <a:pt x="340953" y="153265"/>
                  </a:lnTo>
                  <a:lnTo>
                    <a:pt x="314070" y="148907"/>
                  </a:lnTo>
                  <a:close/>
                </a:path>
                <a:path w="609600" h="985520">
                  <a:moveTo>
                    <a:pt x="372549" y="641667"/>
                  </a:moveTo>
                  <a:lnTo>
                    <a:pt x="230136" y="641667"/>
                  </a:lnTo>
                  <a:lnTo>
                    <a:pt x="240969" y="652500"/>
                  </a:lnTo>
                  <a:lnTo>
                    <a:pt x="256706" y="671302"/>
                  </a:lnTo>
                  <a:lnTo>
                    <a:pt x="291227" y="713983"/>
                  </a:lnTo>
                  <a:lnTo>
                    <a:pt x="316776" y="809523"/>
                  </a:lnTo>
                  <a:lnTo>
                    <a:pt x="316776" y="816292"/>
                  </a:lnTo>
                  <a:lnTo>
                    <a:pt x="312712" y="824420"/>
                  </a:lnTo>
                  <a:lnTo>
                    <a:pt x="311365" y="825766"/>
                  </a:lnTo>
                  <a:lnTo>
                    <a:pt x="224726" y="963853"/>
                  </a:lnTo>
                  <a:lnTo>
                    <a:pt x="224726" y="969264"/>
                  </a:lnTo>
                  <a:lnTo>
                    <a:pt x="259918" y="977392"/>
                  </a:lnTo>
                  <a:lnTo>
                    <a:pt x="262623" y="977392"/>
                  </a:lnTo>
                  <a:lnTo>
                    <a:pt x="327609" y="877214"/>
                  </a:lnTo>
                  <a:lnTo>
                    <a:pt x="426578" y="877214"/>
                  </a:lnTo>
                  <a:lnTo>
                    <a:pt x="403415" y="748614"/>
                  </a:lnTo>
                  <a:lnTo>
                    <a:pt x="440007" y="690397"/>
                  </a:lnTo>
                  <a:lnTo>
                    <a:pt x="389877" y="690397"/>
                  </a:lnTo>
                  <a:lnTo>
                    <a:pt x="372549" y="641667"/>
                  </a:lnTo>
                  <a:close/>
                </a:path>
                <a:path w="609600" h="985520">
                  <a:moveTo>
                    <a:pt x="459262" y="365506"/>
                  </a:moveTo>
                  <a:lnTo>
                    <a:pt x="346557" y="365506"/>
                  </a:lnTo>
                  <a:lnTo>
                    <a:pt x="381749" y="421005"/>
                  </a:lnTo>
                  <a:lnTo>
                    <a:pt x="514413" y="484632"/>
                  </a:lnTo>
                  <a:lnTo>
                    <a:pt x="515772" y="484632"/>
                  </a:lnTo>
                  <a:lnTo>
                    <a:pt x="517131" y="487337"/>
                  </a:lnTo>
                  <a:lnTo>
                    <a:pt x="517131" y="494106"/>
                  </a:lnTo>
                  <a:lnTo>
                    <a:pt x="514413" y="495465"/>
                  </a:lnTo>
                  <a:lnTo>
                    <a:pt x="392582" y="690397"/>
                  </a:lnTo>
                  <a:lnTo>
                    <a:pt x="440007" y="690397"/>
                  </a:lnTo>
                  <a:lnTo>
                    <a:pt x="552322" y="511708"/>
                  </a:lnTo>
                  <a:lnTo>
                    <a:pt x="557733" y="506298"/>
                  </a:lnTo>
                  <a:lnTo>
                    <a:pt x="584810" y="506298"/>
                  </a:lnTo>
                  <a:lnTo>
                    <a:pt x="609180" y="469747"/>
                  </a:lnTo>
                  <a:lnTo>
                    <a:pt x="459262" y="365506"/>
                  </a:lnTo>
                  <a:close/>
                </a:path>
                <a:path w="609600" h="985520">
                  <a:moveTo>
                    <a:pt x="584810" y="506298"/>
                  </a:moveTo>
                  <a:lnTo>
                    <a:pt x="557733" y="506298"/>
                  </a:lnTo>
                  <a:lnTo>
                    <a:pt x="560451" y="507644"/>
                  </a:lnTo>
                  <a:lnTo>
                    <a:pt x="573976" y="513067"/>
                  </a:lnTo>
                  <a:lnTo>
                    <a:pt x="576694" y="514413"/>
                  </a:lnTo>
                  <a:lnTo>
                    <a:pt x="579399" y="514413"/>
                  </a:lnTo>
                  <a:lnTo>
                    <a:pt x="584810" y="506298"/>
                  </a:lnTo>
                  <a:close/>
                </a:path>
                <a:path w="609600" h="985520">
                  <a:moveTo>
                    <a:pt x="193586" y="105587"/>
                  </a:moveTo>
                  <a:lnTo>
                    <a:pt x="78524" y="300520"/>
                  </a:lnTo>
                  <a:lnTo>
                    <a:pt x="75806" y="310007"/>
                  </a:lnTo>
                  <a:lnTo>
                    <a:pt x="75806" y="315417"/>
                  </a:lnTo>
                  <a:lnTo>
                    <a:pt x="78642" y="329272"/>
                  </a:lnTo>
                  <a:lnTo>
                    <a:pt x="86302" y="339955"/>
                  </a:lnTo>
                  <a:lnTo>
                    <a:pt x="97516" y="346830"/>
                  </a:lnTo>
                  <a:lnTo>
                    <a:pt x="111010" y="349262"/>
                  </a:lnTo>
                  <a:lnTo>
                    <a:pt x="119471" y="348246"/>
                  </a:lnTo>
                  <a:lnTo>
                    <a:pt x="227431" y="159740"/>
                  </a:lnTo>
                  <a:lnTo>
                    <a:pt x="232841" y="143497"/>
                  </a:lnTo>
                  <a:lnTo>
                    <a:pt x="232841" y="139433"/>
                  </a:lnTo>
                  <a:lnTo>
                    <a:pt x="229372" y="125577"/>
                  </a:lnTo>
                  <a:lnTo>
                    <a:pt x="220319" y="114895"/>
                  </a:lnTo>
                  <a:lnTo>
                    <a:pt x="207713" y="108020"/>
                  </a:lnTo>
                  <a:lnTo>
                    <a:pt x="193586" y="105587"/>
                  </a:lnTo>
                  <a:close/>
                </a:path>
                <a:path w="609600" h="985520">
                  <a:moveTo>
                    <a:pt x="381749" y="0"/>
                  </a:moveTo>
                  <a:lnTo>
                    <a:pt x="352352" y="5521"/>
                  </a:lnTo>
                  <a:lnTo>
                    <a:pt x="327267" y="20815"/>
                  </a:lnTo>
                  <a:lnTo>
                    <a:pt x="309795" y="43976"/>
                  </a:lnTo>
                  <a:lnTo>
                    <a:pt x="303237" y="73101"/>
                  </a:lnTo>
                  <a:lnTo>
                    <a:pt x="309562" y="101657"/>
                  </a:lnTo>
                  <a:lnTo>
                    <a:pt x="326420" y="124882"/>
                  </a:lnTo>
                  <a:lnTo>
                    <a:pt x="350638" y="140491"/>
                  </a:lnTo>
                  <a:lnTo>
                    <a:pt x="379044" y="146202"/>
                  </a:lnTo>
                  <a:lnTo>
                    <a:pt x="408023" y="140681"/>
                  </a:lnTo>
                  <a:lnTo>
                    <a:pt x="432177" y="125387"/>
                  </a:lnTo>
                  <a:lnTo>
                    <a:pt x="448717" y="102225"/>
                  </a:lnTo>
                  <a:lnTo>
                    <a:pt x="454850" y="73101"/>
                  </a:lnTo>
                  <a:lnTo>
                    <a:pt x="448950" y="44544"/>
                  </a:lnTo>
                  <a:lnTo>
                    <a:pt x="433025" y="21320"/>
                  </a:lnTo>
                  <a:lnTo>
                    <a:pt x="409737" y="5710"/>
                  </a:lnTo>
                  <a:lnTo>
                    <a:pt x="38174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object 75">
              <a:extLst>
                <a:ext uri="{FF2B5EF4-FFF2-40B4-BE49-F238E27FC236}">
                  <a16:creationId xmlns:a16="http://schemas.microsoft.com/office/drawing/2014/main" id="{5E046527-58D4-4E53-85C5-3A7CD6FEFBDE}"/>
                </a:ext>
              </a:extLst>
            </p:cNvPr>
            <p:cNvSpPr/>
            <p:nvPr/>
          </p:nvSpPr>
          <p:spPr>
            <a:xfrm>
              <a:off x="6553200" y="4197350"/>
              <a:ext cx="3594100" cy="152400"/>
            </a:xfrm>
            <a:custGeom>
              <a:avLst/>
              <a:gdLst/>
              <a:ahLst/>
              <a:cxnLst/>
              <a:rect l="l" t="t" r="r" b="b"/>
              <a:pathLst>
                <a:path w="3594100" h="152400">
                  <a:moveTo>
                    <a:pt x="0" y="152400"/>
                  </a:moveTo>
                  <a:lnTo>
                    <a:pt x="3594100" y="152400"/>
                  </a:lnTo>
                  <a:lnTo>
                    <a:pt x="3594100" y="0"/>
                  </a:lnTo>
                  <a:lnTo>
                    <a:pt x="0" y="0"/>
                  </a:lnTo>
                  <a:lnTo>
                    <a:pt x="0" y="152400"/>
                  </a:lnTo>
                  <a:close/>
                </a:path>
              </a:pathLst>
            </a:custGeom>
            <a:solidFill>
              <a:srgbClr val="0C030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object 76">
              <a:extLst>
                <a:ext uri="{FF2B5EF4-FFF2-40B4-BE49-F238E27FC236}">
                  <a16:creationId xmlns:a16="http://schemas.microsoft.com/office/drawing/2014/main" id="{8BDB6087-FE36-461B-AB84-94F5ECB12C7D}"/>
                </a:ext>
              </a:extLst>
            </p:cNvPr>
            <p:cNvSpPr/>
            <p:nvPr/>
          </p:nvSpPr>
          <p:spPr>
            <a:xfrm>
              <a:off x="6553200" y="4197350"/>
              <a:ext cx="3594100" cy="152400"/>
            </a:xfrm>
            <a:custGeom>
              <a:avLst/>
              <a:gdLst/>
              <a:ahLst/>
              <a:cxnLst/>
              <a:rect l="l" t="t" r="r" b="b"/>
              <a:pathLst>
                <a:path w="3594100" h="152400">
                  <a:moveTo>
                    <a:pt x="0" y="152400"/>
                  </a:moveTo>
                  <a:lnTo>
                    <a:pt x="3594100" y="152400"/>
                  </a:lnTo>
                  <a:lnTo>
                    <a:pt x="3594100" y="0"/>
                  </a:lnTo>
                  <a:lnTo>
                    <a:pt x="0" y="0"/>
                  </a:lnTo>
                  <a:lnTo>
                    <a:pt x="0" y="152400"/>
                  </a:lnTo>
                  <a:close/>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object 77">
              <a:extLst>
                <a:ext uri="{FF2B5EF4-FFF2-40B4-BE49-F238E27FC236}">
                  <a16:creationId xmlns:a16="http://schemas.microsoft.com/office/drawing/2014/main" id="{142293C9-F7C9-4002-95DE-5BBD64D2C6A5}"/>
                </a:ext>
              </a:extLst>
            </p:cNvPr>
            <p:cNvSpPr txBox="1"/>
            <p:nvPr/>
          </p:nvSpPr>
          <p:spPr>
            <a:xfrm>
              <a:off x="5656327" y="4124421"/>
              <a:ext cx="1011598" cy="3052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900" b="1" i="0" u="none" strike="noStrike" kern="1200" cap="none" spc="0" normalizeH="0" baseline="0" noProof="0" dirty="0">
                  <a:ln>
                    <a:noFill/>
                  </a:ln>
                  <a:solidFill>
                    <a:srgbClr val="231F20"/>
                  </a:solidFill>
                  <a:effectLst/>
                  <a:uLnTx/>
                  <a:uFillTx/>
                  <a:latin typeface="Interstate-BoldCondensed"/>
                  <a:ea typeface="+mn-ea"/>
                  <a:cs typeface="Interstate-BoldCondensed"/>
                </a:rPr>
                <a:t>THE</a:t>
              </a:r>
              <a:r>
                <a:rPr kumimoji="0" sz="1900" b="1" i="0" u="none" strike="noStrike" kern="1200" cap="none" spc="-85" normalizeH="0" baseline="0" noProof="0" dirty="0">
                  <a:ln>
                    <a:noFill/>
                  </a:ln>
                  <a:solidFill>
                    <a:srgbClr val="231F20"/>
                  </a:solidFill>
                  <a:effectLst/>
                  <a:uLnTx/>
                  <a:uFillTx/>
                  <a:latin typeface="Interstate-BoldCondensed"/>
                  <a:ea typeface="+mn-ea"/>
                  <a:cs typeface="Interstate-BoldCondensed"/>
                </a:rPr>
                <a:t> </a:t>
              </a:r>
              <a:r>
                <a:rPr kumimoji="0" sz="1900" b="1" i="0" u="none" strike="noStrike" kern="1200" cap="none" spc="0" normalizeH="0" baseline="0" noProof="0" dirty="0">
                  <a:ln>
                    <a:noFill/>
                  </a:ln>
                  <a:solidFill>
                    <a:srgbClr val="231F20"/>
                  </a:solidFill>
                  <a:effectLst/>
                  <a:uLnTx/>
                  <a:uFillTx/>
                  <a:latin typeface="Interstate-BoldCondensed"/>
                  <a:ea typeface="+mn-ea"/>
                  <a:cs typeface="Interstate-BoldCondensed"/>
                </a:rPr>
                <a:t>LINE</a:t>
              </a:r>
              <a:endParaRPr kumimoji="0" sz="1900" b="0" i="0" u="none" strike="noStrike" kern="1200" cap="none" spc="0" normalizeH="0" baseline="0" noProof="0" dirty="0">
                <a:ln>
                  <a:noFill/>
                </a:ln>
                <a:solidFill>
                  <a:prstClr val="black"/>
                </a:solidFill>
                <a:effectLst/>
                <a:uLnTx/>
                <a:uFillTx/>
                <a:latin typeface="Interstate-BoldCondensed"/>
                <a:ea typeface="+mn-ea"/>
                <a:cs typeface="Interstate-BoldCondensed"/>
              </a:endParaRPr>
            </a:p>
          </p:txBody>
        </p:sp>
        <p:sp>
          <p:nvSpPr>
            <p:cNvPr id="169" name="object 78">
              <a:extLst>
                <a:ext uri="{FF2B5EF4-FFF2-40B4-BE49-F238E27FC236}">
                  <a16:creationId xmlns:a16="http://schemas.microsoft.com/office/drawing/2014/main" id="{55961342-4028-4588-A532-2D748F353F38}"/>
                </a:ext>
              </a:extLst>
            </p:cNvPr>
            <p:cNvSpPr/>
            <p:nvPr/>
          </p:nvSpPr>
          <p:spPr>
            <a:xfrm>
              <a:off x="2062226" y="4197350"/>
              <a:ext cx="3594100" cy="152400"/>
            </a:xfrm>
            <a:custGeom>
              <a:avLst/>
              <a:gdLst/>
              <a:ahLst/>
              <a:cxnLst/>
              <a:rect l="l" t="t" r="r" b="b"/>
              <a:pathLst>
                <a:path w="3594100" h="152400">
                  <a:moveTo>
                    <a:pt x="0" y="152400"/>
                  </a:moveTo>
                  <a:lnTo>
                    <a:pt x="3594100" y="152400"/>
                  </a:lnTo>
                  <a:lnTo>
                    <a:pt x="3594100" y="0"/>
                  </a:lnTo>
                  <a:lnTo>
                    <a:pt x="0" y="0"/>
                  </a:lnTo>
                  <a:lnTo>
                    <a:pt x="0" y="152400"/>
                  </a:lnTo>
                  <a:close/>
                </a:path>
              </a:pathLst>
            </a:custGeom>
            <a:solidFill>
              <a:srgbClr val="0C030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object 79">
              <a:extLst>
                <a:ext uri="{FF2B5EF4-FFF2-40B4-BE49-F238E27FC236}">
                  <a16:creationId xmlns:a16="http://schemas.microsoft.com/office/drawing/2014/main" id="{8322FA58-78BC-4D38-B9EA-3ABED68ACC28}"/>
                </a:ext>
              </a:extLst>
            </p:cNvPr>
            <p:cNvSpPr/>
            <p:nvPr/>
          </p:nvSpPr>
          <p:spPr>
            <a:xfrm>
              <a:off x="2062226" y="4197350"/>
              <a:ext cx="3594100" cy="152400"/>
            </a:xfrm>
            <a:custGeom>
              <a:avLst/>
              <a:gdLst/>
              <a:ahLst/>
              <a:cxnLst/>
              <a:rect l="l" t="t" r="r" b="b"/>
              <a:pathLst>
                <a:path w="3594100" h="152400">
                  <a:moveTo>
                    <a:pt x="0" y="152400"/>
                  </a:moveTo>
                  <a:lnTo>
                    <a:pt x="3594100" y="152400"/>
                  </a:lnTo>
                  <a:lnTo>
                    <a:pt x="3594100" y="0"/>
                  </a:lnTo>
                  <a:lnTo>
                    <a:pt x="0" y="0"/>
                  </a:lnTo>
                  <a:lnTo>
                    <a:pt x="0" y="152400"/>
                  </a:lnTo>
                  <a:close/>
                </a:path>
              </a:pathLst>
            </a:custGeom>
            <a:ln w="127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object 86">
              <a:extLst>
                <a:ext uri="{FF2B5EF4-FFF2-40B4-BE49-F238E27FC236}">
                  <a16:creationId xmlns:a16="http://schemas.microsoft.com/office/drawing/2014/main" id="{696E261F-8A69-4981-A54F-E45AAFC7E543}"/>
                </a:ext>
              </a:extLst>
            </p:cNvPr>
            <p:cNvSpPr/>
            <p:nvPr/>
          </p:nvSpPr>
          <p:spPr>
            <a:xfrm>
              <a:off x="10541000" y="3043829"/>
              <a:ext cx="0" cy="2485390"/>
            </a:xfrm>
            <a:custGeom>
              <a:avLst/>
              <a:gdLst/>
              <a:ahLst/>
              <a:cxnLst/>
              <a:rect l="l" t="t" r="r" b="b"/>
              <a:pathLst>
                <a:path h="2485390">
                  <a:moveTo>
                    <a:pt x="0" y="0"/>
                  </a:moveTo>
                  <a:lnTo>
                    <a:pt x="0" y="2484843"/>
                  </a:lnTo>
                </a:path>
              </a:pathLst>
            </a:custGeom>
            <a:ln w="6350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object 87">
              <a:extLst>
                <a:ext uri="{FF2B5EF4-FFF2-40B4-BE49-F238E27FC236}">
                  <a16:creationId xmlns:a16="http://schemas.microsoft.com/office/drawing/2014/main" id="{5ED40039-CADD-42FC-9EDD-5922D89C7FA2}"/>
                </a:ext>
              </a:extLst>
            </p:cNvPr>
            <p:cNvSpPr/>
            <p:nvPr/>
          </p:nvSpPr>
          <p:spPr>
            <a:xfrm>
              <a:off x="10412565" y="2959100"/>
              <a:ext cx="257175" cy="138430"/>
            </a:xfrm>
            <a:custGeom>
              <a:avLst/>
              <a:gdLst/>
              <a:ahLst/>
              <a:cxnLst/>
              <a:rect l="l" t="t" r="r" b="b"/>
              <a:pathLst>
                <a:path w="257175" h="138430">
                  <a:moveTo>
                    <a:pt x="128435" y="0"/>
                  </a:moveTo>
                  <a:lnTo>
                    <a:pt x="0" y="138137"/>
                  </a:lnTo>
                  <a:lnTo>
                    <a:pt x="256870" y="138137"/>
                  </a:lnTo>
                  <a:lnTo>
                    <a:pt x="128435"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object 88">
              <a:extLst>
                <a:ext uri="{FF2B5EF4-FFF2-40B4-BE49-F238E27FC236}">
                  <a16:creationId xmlns:a16="http://schemas.microsoft.com/office/drawing/2014/main" id="{E089C64F-3FF2-4B11-B0EC-B3E9C32A28F3}"/>
                </a:ext>
              </a:extLst>
            </p:cNvPr>
            <p:cNvSpPr/>
            <p:nvPr/>
          </p:nvSpPr>
          <p:spPr>
            <a:xfrm>
              <a:off x="10412565" y="5475261"/>
              <a:ext cx="257175" cy="138430"/>
            </a:xfrm>
            <a:custGeom>
              <a:avLst/>
              <a:gdLst/>
              <a:ahLst/>
              <a:cxnLst/>
              <a:rect l="l" t="t" r="r" b="b"/>
              <a:pathLst>
                <a:path w="257175" h="138429">
                  <a:moveTo>
                    <a:pt x="256870" y="0"/>
                  </a:moveTo>
                  <a:lnTo>
                    <a:pt x="0" y="0"/>
                  </a:lnTo>
                  <a:lnTo>
                    <a:pt x="128435" y="138137"/>
                  </a:lnTo>
                  <a:lnTo>
                    <a:pt x="256870"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object 89">
              <a:extLst>
                <a:ext uri="{FF2B5EF4-FFF2-40B4-BE49-F238E27FC236}">
                  <a16:creationId xmlns:a16="http://schemas.microsoft.com/office/drawing/2014/main" id="{58588952-11D2-45B7-8E49-4292E7FDEEF4}"/>
                </a:ext>
              </a:extLst>
            </p:cNvPr>
            <p:cNvSpPr/>
            <p:nvPr/>
          </p:nvSpPr>
          <p:spPr>
            <a:xfrm>
              <a:off x="9421882" y="3479794"/>
              <a:ext cx="2210403" cy="136239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object 90">
              <a:extLst>
                <a:ext uri="{FF2B5EF4-FFF2-40B4-BE49-F238E27FC236}">
                  <a16:creationId xmlns:a16="http://schemas.microsoft.com/office/drawing/2014/main" id="{1221FE35-F9E7-4233-8BB1-D7C4CD5DE050}"/>
                </a:ext>
              </a:extLst>
            </p:cNvPr>
            <p:cNvSpPr txBox="1"/>
            <p:nvPr/>
          </p:nvSpPr>
          <p:spPr>
            <a:xfrm>
              <a:off x="9855201" y="4104637"/>
              <a:ext cx="1059092" cy="3052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900" b="0" i="0" u="none" strike="noStrike" kern="1200" cap="none" spc="-15" normalizeH="0" baseline="0" noProof="0" dirty="0">
                  <a:ln>
                    <a:noFill/>
                  </a:ln>
                  <a:solidFill>
                    <a:srgbClr val="FFFFFF"/>
                  </a:solidFill>
                  <a:effectLst/>
                  <a:uLnTx/>
                  <a:uFillTx/>
                  <a:latin typeface="Interstate-BoldCondensed"/>
                  <a:ea typeface="+mn-ea"/>
                  <a:cs typeface="Interstate-BoldCondensed"/>
                </a:rPr>
                <a:t>C</a:t>
              </a:r>
              <a:r>
                <a:rPr kumimoji="0" sz="1900" b="0" i="0" u="none" strike="noStrike" kern="1200" cap="none" spc="0" normalizeH="0" baseline="0" noProof="0" dirty="0">
                  <a:ln>
                    <a:noFill/>
                  </a:ln>
                  <a:solidFill>
                    <a:srgbClr val="FFFFFF"/>
                  </a:solidFill>
                  <a:effectLst/>
                  <a:uLnTx/>
                  <a:uFillTx/>
                  <a:latin typeface="Interstate-BoldCondensed"/>
                  <a:ea typeface="+mn-ea"/>
                  <a:cs typeface="Interstate-BoldCondensed"/>
                </a:rPr>
                <a:t>URRENT</a:t>
              </a:r>
              <a:endParaRPr kumimoji="0" sz="1900" b="0" i="0" u="none" strike="noStrike" kern="1200" cap="none" spc="0" normalizeH="0" baseline="0" noProof="0" dirty="0">
                <a:ln>
                  <a:noFill/>
                </a:ln>
                <a:solidFill>
                  <a:prstClr val="black"/>
                </a:solidFill>
                <a:effectLst/>
                <a:uLnTx/>
                <a:uFillTx/>
                <a:latin typeface="Interstate-BoldCondensed"/>
                <a:ea typeface="+mn-ea"/>
                <a:cs typeface="Interstate-BoldCondensed"/>
              </a:endParaRPr>
            </a:p>
          </p:txBody>
        </p:sp>
        <p:sp>
          <p:nvSpPr>
            <p:cNvPr id="182" name="object 91">
              <a:extLst>
                <a:ext uri="{FF2B5EF4-FFF2-40B4-BE49-F238E27FC236}">
                  <a16:creationId xmlns:a16="http://schemas.microsoft.com/office/drawing/2014/main" id="{5C51E8E0-1D5D-4CD4-A67F-26B3868F9FC7}"/>
                </a:ext>
              </a:extLst>
            </p:cNvPr>
            <p:cNvSpPr txBox="1"/>
            <p:nvPr/>
          </p:nvSpPr>
          <p:spPr>
            <a:xfrm>
              <a:off x="9855200" y="4295137"/>
              <a:ext cx="1443283" cy="3149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900" b="0" i="0" u="none" strike="noStrike" kern="1200" cap="none" spc="-15" normalizeH="0" baseline="0" noProof="0" dirty="0">
                  <a:ln>
                    <a:noFill/>
                  </a:ln>
                  <a:solidFill>
                    <a:srgbClr val="FFFFFF"/>
                  </a:solidFill>
                  <a:effectLst/>
                  <a:uLnTx/>
                  <a:uFillTx/>
                  <a:latin typeface="Interstate-BoldCondensed"/>
                  <a:ea typeface="+mn-ea"/>
                  <a:cs typeface="Interstate-BoldCondensed"/>
                </a:rPr>
                <a:t>C</a:t>
              </a:r>
              <a:r>
                <a:rPr kumimoji="0" sz="1900" b="0" i="0" u="none" strike="noStrike" kern="1200" cap="none" spc="0" normalizeH="0" baseline="0" noProof="0" dirty="0">
                  <a:ln>
                    <a:noFill/>
                  </a:ln>
                  <a:solidFill>
                    <a:srgbClr val="FFFFFF"/>
                  </a:solidFill>
                  <a:effectLst/>
                  <a:uLnTx/>
                  <a:uFillTx/>
                  <a:latin typeface="Interstate-BoldCondensed"/>
                  <a:ea typeface="+mn-ea"/>
                  <a:cs typeface="Interstate-BoldCondensed"/>
                </a:rPr>
                <a:t>U</a:t>
              </a:r>
              <a:r>
                <a:rPr kumimoji="0" sz="1900" b="0" i="0" u="none" strike="noStrike" kern="1200" cap="none" spc="-175" normalizeH="0" baseline="0" noProof="0" dirty="0">
                  <a:ln>
                    <a:noFill/>
                  </a:ln>
                  <a:solidFill>
                    <a:srgbClr val="FFFFFF"/>
                  </a:solidFill>
                  <a:effectLst/>
                  <a:uLnTx/>
                  <a:uFillTx/>
                  <a:latin typeface="Interstate-BoldCondensed"/>
                  <a:ea typeface="+mn-ea"/>
                  <a:cs typeface="Interstate-BoldCondensed"/>
                </a:rPr>
                <a:t>L</a:t>
              </a:r>
              <a:r>
                <a:rPr kumimoji="0" sz="1900" b="0" i="0" u="none" strike="noStrike" kern="1200" cap="none" spc="0" normalizeH="0" baseline="0" noProof="0" dirty="0">
                  <a:ln>
                    <a:noFill/>
                  </a:ln>
                  <a:solidFill>
                    <a:srgbClr val="FFFFFF"/>
                  </a:solidFill>
                  <a:effectLst/>
                  <a:uLnTx/>
                  <a:uFillTx/>
                  <a:latin typeface="Interstate-BoldCondensed"/>
                  <a:ea typeface="+mn-ea"/>
                  <a:cs typeface="Interstate-BoldCondensed"/>
                </a:rPr>
                <a:t>TURE</a:t>
              </a:r>
              <a:endParaRPr kumimoji="0" sz="1900" b="0" i="0" u="none" strike="noStrike" kern="1200" cap="none" spc="0" normalizeH="0" baseline="0" noProof="0" dirty="0">
                <a:ln>
                  <a:noFill/>
                </a:ln>
                <a:solidFill>
                  <a:prstClr val="black"/>
                </a:solidFill>
                <a:effectLst/>
                <a:uLnTx/>
                <a:uFillTx/>
                <a:latin typeface="Interstate-BoldCondensed"/>
                <a:ea typeface="+mn-ea"/>
                <a:cs typeface="Interstate-BoldCondensed"/>
              </a:endParaRPr>
            </a:p>
          </p:txBody>
        </p:sp>
        <p:sp>
          <p:nvSpPr>
            <p:cNvPr id="89" name="object 73">
              <a:extLst>
                <a:ext uri="{FF2B5EF4-FFF2-40B4-BE49-F238E27FC236}">
                  <a16:creationId xmlns:a16="http://schemas.microsoft.com/office/drawing/2014/main" id="{A3EED89E-A901-084B-9714-DF7AC63395E8}"/>
                </a:ext>
              </a:extLst>
            </p:cNvPr>
            <p:cNvSpPr txBox="1"/>
            <p:nvPr/>
          </p:nvSpPr>
          <p:spPr>
            <a:xfrm>
              <a:off x="5971100" y="3138848"/>
              <a:ext cx="126790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OWN</a:t>
              </a:r>
              <a:r>
                <a:rPr kumimoji="0" sz="1800" b="1" i="0" u="none" strike="noStrike" kern="1200" cap="none" spc="-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a:t>
              </a:r>
            </a:p>
          </p:txBody>
        </p:sp>
        <p:sp>
          <p:nvSpPr>
            <p:cNvPr id="90" name="object 73">
              <a:extLst>
                <a:ext uri="{FF2B5EF4-FFF2-40B4-BE49-F238E27FC236}">
                  <a16:creationId xmlns:a16="http://schemas.microsoft.com/office/drawing/2014/main" id="{8755BC39-F9AF-1144-A865-AFCEE1E56AD0}"/>
                </a:ext>
              </a:extLst>
            </p:cNvPr>
            <p:cNvSpPr txBox="1"/>
            <p:nvPr/>
          </p:nvSpPr>
          <p:spPr>
            <a:xfrm>
              <a:off x="5348800" y="2618148"/>
              <a:ext cx="126790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SOLVE</a:t>
              </a:r>
              <a:r>
                <a:rPr kumimoji="0" sz="1800" b="1" i="0" u="none" strike="noStrike" kern="1200" cap="none" spc="-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a:t>
              </a:r>
            </a:p>
          </p:txBody>
        </p:sp>
        <p:sp>
          <p:nvSpPr>
            <p:cNvPr id="91" name="object 73">
              <a:extLst>
                <a:ext uri="{FF2B5EF4-FFF2-40B4-BE49-F238E27FC236}">
                  <a16:creationId xmlns:a16="http://schemas.microsoft.com/office/drawing/2014/main" id="{5AADB9B0-4FE6-1443-B5AC-1F96830ACDBB}"/>
                </a:ext>
              </a:extLst>
            </p:cNvPr>
            <p:cNvSpPr txBox="1"/>
            <p:nvPr/>
          </p:nvSpPr>
          <p:spPr>
            <a:xfrm>
              <a:off x="6237800" y="2199048"/>
              <a:ext cx="1267903"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a:t>
              </a:r>
              <a:r>
                <a:rPr kumimoji="0" sz="1800" b="1" i="0" u="none" strike="noStrike" kern="1200" cap="none" spc="-5"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a:t>
              </a:r>
            </a:p>
          </p:txBody>
        </p:sp>
      </p:grpSp>
      <p:pic>
        <p:nvPicPr>
          <p:cNvPr id="73" name="Picture 72">
            <a:extLst>
              <a:ext uri="{FF2B5EF4-FFF2-40B4-BE49-F238E27FC236}">
                <a16:creationId xmlns:a16="http://schemas.microsoft.com/office/drawing/2014/main" id="{82AE4D62-8DD3-8E42-ABA6-3C0E5B86BE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08777" y="430261"/>
            <a:ext cx="2282083" cy="376830"/>
          </a:xfrm>
          <a:prstGeom prst="rect">
            <a:avLst/>
          </a:prstGeom>
        </p:spPr>
      </p:pic>
      <p:sp>
        <p:nvSpPr>
          <p:cNvPr id="74" name="Text Placeholder 1">
            <a:extLst>
              <a:ext uri="{FF2B5EF4-FFF2-40B4-BE49-F238E27FC236}">
                <a16:creationId xmlns:a16="http://schemas.microsoft.com/office/drawing/2014/main" id="{EA972DEF-CF94-5542-8D67-67E4B569FA69}"/>
              </a:ext>
            </a:extLst>
          </p:cNvPr>
          <p:cNvSpPr txBox="1">
            <a:spLocks/>
          </p:cNvSpPr>
          <p:nvPr/>
        </p:nvSpPr>
        <p:spPr>
          <a:xfrm>
            <a:off x="567360" y="234978"/>
            <a:ext cx="8696562" cy="76739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Building a Delivery Culture – B/F/A</a:t>
            </a:r>
            <a:endParaRPr kumimoji="0" lang="en-US" sz="360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75" name="Straight Connector 74">
            <a:extLst>
              <a:ext uri="{FF2B5EF4-FFF2-40B4-BE49-F238E27FC236}">
                <a16:creationId xmlns:a16="http://schemas.microsoft.com/office/drawing/2014/main" id="{BB8331E8-3D11-D246-B413-B256BEFCC42B}"/>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85" name="object 25">
            <a:extLst>
              <a:ext uri="{FF2B5EF4-FFF2-40B4-BE49-F238E27FC236}">
                <a16:creationId xmlns:a16="http://schemas.microsoft.com/office/drawing/2014/main" id="{47B8293F-26C6-EA41-8837-88DF067E7FC7}"/>
              </a:ext>
            </a:extLst>
          </p:cNvPr>
          <p:cNvSpPr/>
          <p:nvPr/>
        </p:nvSpPr>
        <p:spPr>
          <a:xfrm>
            <a:off x="2359173" y="4189680"/>
            <a:ext cx="6050637" cy="205702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object 31">
            <a:extLst>
              <a:ext uri="{FF2B5EF4-FFF2-40B4-BE49-F238E27FC236}">
                <a16:creationId xmlns:a16="http://schemas.microsoft.com/office/drawing/2014/main" id="{24B1B304-6FFA-D44B-A4ED-E364CA2E8883}"/>
              </a:ext>
            </a:extLst>
          </p:cNvPr>
          <p:cNvSpPr/>
          <p:nvPr/>
        </p:nvSpPr>
        <p:spPr>
          <a:xfrm>
            <a:off x="7375843" y="4939313"/>
            <a:ext cx="1516645" cy="516625"/>
          </a:xfrm>
          <a:custGeom>
            <a:avLst/>
            <a:gdLst/>
            <a:ahLst/>
            <a:cxnLst/>
            <a:rect l="l" t="t" r="r" b="b"/>
            <a:pathLst>
              <a:path w="2434590" h="829310">
                <a:moveTo>
                  <a:pt x="1217015" y="828979"/>
                </a:moveTo>
                <a:lnTo>
                  <a:pt x="1286075" y="828323"/>
                </a:lnTo>
                <a:lnTo>
                  <a:pt x="1354125" y="826378"/>
                </a:lnTo>
                <a:lnTo>
                  <a:pt x="1421061" y="823179"/>
                </a:lnTo>
                <a:lnTo>
                  <a:pt x="1486781" y="818761"/>
                </a:lnTo>
                <a:lnTo>
                  <a:pt x="1551182" y="813159"/>
                </a:lnTo>
                <a:lnTo>
                  <a:pt x="1614162" y="806408"/>
                </a:lnTo>
                <a:lnTo>
                  <a:pt x="1675617" y="798543"/>
                </a:lnTo>
                <a:lnTo>
                  <a:pt x="1735445" y="789599"/>
                </a:lnTo>
                <a:lnTo>
                  <a:pt x="1793544" y="779611"/>
                </a:lnTo>
                <a:lnTo>
                  <a:pt x="1849810" y="768614"/>
                </a:lnTo>
                <a:lnTo>
                  <a:pt x="1904140" y="756643"/>
                </a:lnTo>
                <a:lnTo>
                  <a:pt x="1956433" y="743733"/>
                </a:lnTo>
                <a:lnTo>
                  <a:pt x="2006584" y="729918"/>
                </a:lnTo>
                <a:lnTo>
                  <a:pt x="2054493" y="715235"/>
                </a:lnTo>
                <a:lnTo>
                  <a:pt x="2100055" y="699718"/>
                </a:lnTo>
                <a:lnTo>
                  <a:pt x="2143168" y="683401"/>
                </a:lnTo>
                <a:lnTo>
                  <a:pt x="2183729" y="666321"/>
                </a:lnTo>
                <a:lnTo>
                  <a:pt x="2221636" y="648511"/>
                </a:lnTo>
                <a:lnTo>
                  <a:pt x="2256785" y="630007"/>
                </a:lnTo>
                <a:lnTo>
                  <a:pt x="2318402" y="591057"/>
                </a:lnTo>
                <a:lnTo>
                  <a:pt x="2367757" y="549750"/>
                </a:lnTo>
                <a:lnTo>
                  <a:pt x="2404028" y="506367"/>
                </a:lnTo>
                <a:lnTo>
                  <a:pt x="2426393" y="461187"/>
                </a:lnTo>
                <a:lnTo>
                  <a:pt x="2434031" y="414489"/>
                </a:lnTo>
                <a:lnTo>
                  <a:pt x="2432104" y="390969"/>
                </a:lnTo>
                <a:lnTo>
                  <a:pt x="2417000" y="344995"/>
                </a:lnTo>
                <a:lnTo>
                  <a:pt x="2387579" y="300678"/>
                </a:lnTo>
                <a:lnTo>
                  <a:pt x="2344663" y="258298"/>
                </a:lnTo>
                <a:lnTo>
                  <a:pt x="2289075" y="218135"/>
                </a:lnTo>
                <a:lnTo>
                  <a:pt x="2221636" y="180468"/>
                </a:lnTo>
                <a:lnTo>
                  <a:pt x="2183729" y="162658"/>
                </a:lnTo>
                <a:lnTo>
                  <a:pt x="2143168" y="145578"/>
                </a:lnTo>
                <a:lnTo>
                  <a:pt x="2100055" y="129261"/>
                </a:lnTo>
                <a:lnTo>
                  <a:pt x="2054493" y="113744"/>
                </a:lnTo>
                <a:lnTo>
                  <a:pt x="2006584" y="99060"/>
                </a:lnTo>
                <a:lnTo>
                  <a:pt x="1956433" y="85246"/>
                </a:lnTo>
                <a:lnTo>
                  <a:pt x="1904140" y="72336"/>
                </a:lnTo>
                <a:lnTo>
                  <a:pt x="1849810" y="60365"/>
                </a:lnTo>
                <a:lnTo>
                  <a:pt x="1793544" y="49368"/>
                </a:lnTo>
                <a:lnTo>
                  <a:pt x="1735445" y="39380"/>
                </a:lnTo>
                <a:lnTo>
                  <a:pt x="1675617" y="30436"/>
                </a:lnTo>
                <a:lnTo>
                  <a:pt x="1614162" y="22571"/>
                </a:lnTo>
                <a:lnTo>
                  <a:pt x="1551182" y="15820"/>
                </a:lnTo>
                <a:lnTo>
                  <a:pt x="1486781" y="10218"/>
                </a:lnTo>
                <a:lnTo>
                  <a:pt x="1421061" y="5800"/>
                </a:lnTo>
                <a:lnTo>
                  <a:pt x="1354125" y="2601"/>
                </a:lnTo>
                <a:lnTo>
                  <a:pt x="1286075" y="656"/>
                </a:lnTo>
                <a:lnTo>
                  <a:pt x="1217015" y="0"/>
                </a:lnTo>
                <a:lnTo>
                  <a:pt x="1147955" y="656"/>
                </a:lnTo>
                <a:lnTo>
                  <a:pt x="1079905" y="2601"/>
                </a:lnTo>
                <a:lnTo>
                  <a:pt x="1012969" y="5800"/>
                </a:lnTo>
                <a:lnTo>
                  <a:pt x="947249" y="10218"/>
                </a:lnTo>
                <a:lnTo>
                  <a:pt x="882848" y="15820"/>
                </a:lnTo>
                <a:lnTo>
                  <a:pt x="819868" y="22571"/>
                </a:lnTo>
                <a:lnTo>
                  <a:pt x="758413" y="30436"/>
                </a:lnTo>
                <a:lnTo>
                  <a:pt x="698585" y="39380"/>
                </a:lnTo>
                <a:lnTo>
                  <a:pt x="640486" y="49368"/>
                </a:lnTo>
                <a:lnTo>
                  <a:pt x="584221" y="60365"/>
                </a:lnTo>
                <a:lnTo>
                  <a:pt x="529890" y="72336"/>
                </a:lnTo>
                <a:lnTo>
                  <a:pt x="477597" y="85246"/>
                </a:lnTo>
                <a:lnTo>
                  <a:pt x="427446" y="99060"/>
                </a:lnTo>
                <a:lnTo>
                  <a:pt x="379537" y="113744"/>
                </a:lnTo>
                <a:lnTo>
                  <a:pt x="333975" y="129261"/>
                </a:lnTo>
                <a:lnTo>
                  <a:pt x="290862" y="145578"/>
                </a:lnTo>
                <a:lnTo>
                  <a:pt x="250301" y="162658"/>
                </a:lnTo>
                <a:lnTo>
                  <a:pt x="212394" y="180468"/>
                </a:lnTo>
                <a:lnTo>
                  <a:pt x="177245" y="198972"/>
                </a:lnTo>
                <a:lnTo>
                  <a:pt x="115628" y="237922"/>
                </a:lnTo>
                <a:lnTo>
                  <a:pt x="66274" y="279229"/>
                </a:lnTo>
                <a:lnTo>
                  <a:pt x="30003" y="322612"/>
                </a:lnTo>
                <a:lnTo>
                  <a:pt x="7637" y="367792"/>
                </a:lnTo>
                <a:lnTo>
                  <a:pt x="0" y="414489"/>
                </a:lnTo>
                <a:lnTo>
                  <a:pt x="1926" y="438010"/>
                </a:lnTo>
                <a:lnTo>
                  <a:pt x="17030" y="483984"/>
                </a:lnTo>
                <a:lnTo>
                  <a:pt x="46451" y="528301"/>
                </a:lnTo>
                <a:lnTo>
                  <a:pt x="89367" y="570681"/>
                </a:lnTo>
                <a:lnTo>
                  <a:pt x="144955" y="610844"/>
                </a:lnTo>
                <a:lnTo>
                  <a:pt x="212394" y="648511"/>
                </a:lnTo>
                <a:lnTo>
                  <a:pt x="250301" y="666321"/>
                </a:lnTo>
                <a:lnTo>
                  <a:pt x="290862" y="683401"/>
                </a:lnTo>
                <a:lnTo>
                  <a:pt x="333975" y="699718"/>
                </a:lnTo>
                <a:lnTo>
                  <a:pt x="379537" y="715235"/>
                </a:lnTo>
                <a:lnTo>
                  <a:pt x="427446" y="729918"/>
                </a:lnTo>
                <a:lnTo>
                  <a:pt x="477597" y="743733"/>
                </a:lnTo>
                <a:lnTo>
                  <a:pt x="529890" y="756643"/>
                </a:lnTo>
                <a:lnTo>
                  <a:pt x="584221" y="768614"/>
                </a:lnTo>
                <a:lnTo>
                  <a:pt x="640486" y="779611"/>
                </a:lnTo>
                <a:lnTo>
                  <a:pt x="698585" y="789599"/>
                </a:lnTo>
                <a:lnTo>
                  <a:pt x="758413" y="798543"/>
                </a:lnTo>
                <a:lnTo>
                  <a:pt x="819868" y="806408"/>
                </a:lnTo>
                <a:lnTo>
                  <a:pt x="882848" y="813159"/>
                </a:lnTo>
                <a:lnTo>
                  <a:pt x="947249" y="818761"/>
                </a:lnTo>
                <a:lnTo>
                  <a:pt x="1012969" y="823179"/>
                </a:lnTo>
                <a:lnTo>
                  <a:pt x="1079905" y="826378"/>
                </a:lnTo>
                <a:lnTo>
                  <a:pt x="1147955" y="828323"/>
                </a:lnTo>
                <a:lnTo>
                  <a:pt x="1217015" y="828979"/>
                </a:lnTo>
                <a:close/>
              </a:path>
            </a:pathLst>
          </a:custGeom>
          <a:solidFill>
            <a:srgbClr val="F4A323"/>
          </a:solidFill>
          <a:ln w="17640">
            <a:solidFill>
              <a:srgbClr val="0C030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object 35">
            <a:extLst>
              <a:ext uri="{FF2B5EF4-FFF2-40B4-BE49-F238E27FC236}">
                <a16:creationId xmlns:a16="http://schemas.microsoft.com/office/drawing/2014/main" id="{1C533945-E3E9-9E45-B5B6-1CB270821CBB}"/>
              </a:ext>
            </a:extLst>
          </p:cNvPr>
          <p:cNvSpPr/>
          <p:nvPr/>
        </p:nvSpPr>
        <p:spPr>
          <a:xfrm>
            <a:off x="6695530" y="5654336"/>
            <a:ext cx="1516645" cy="516625"/>
          </a:xfrm>
          <a:custGeom>
            <a:avLst/>
            <a:gdLst/>
            <a:ahLst/>
            <a:cxnLst/>
            <a:rect l="l" t="t" r="r" b="b"/>
            <a:pathLst>
              <a:path w="2434590" h="829310">
                <a:moveTo>
                  <a:pt x="1217015" y="828979"/>
                </a:moveTo>
                <a:lnTo>
                  <a:pt x="1286075" y="828323"/>
                </a:lnTo>
                <a:lnTo>
                  <a:pt x="1354125" y="826378"/>
                </a:lnTo>
                <a:lnTo>
                  <a:pt x="1421061" y="823179"/>
                </a:lnTo>
                <a:lnTo>
                  <a:pt x="1486781" y="818761"/>
                </a:lnTo>
                <a:lnTo>
                  <a:pt x="1551182" y="813159"/>
                </a:lnTo>
                <a:lnTo>
                  <a:pt x="1614162" y="806408"/>
                </a:lnTo>
                <a:lnTo>
                  <a:pt x="1675617" y="798543"/>
                </a:lnTo>
                <a:lnTo>
                  <a:pt x="1735445" y="789599"/>
                </a:lnTo>
                <a:lnTo>
                  <a:pt x="1793544" y="779611"/>
                </a:lnTo>
                <a:lnTo>
                  <a:pt x="1849810" y="768614"/>
                </a:lnTo>
                <a:lnTo>
                  <a:pt x="1904140" y="756643"/>
                </a:lnTo>
                <a:lnTo>
                  <a:pt x="1956433" y="743733"/>
                </a:lnTo>
                <a:lnTo>
                  <a:pt x="2006584" y="729918"/>
                </a:lnTo>
                <a:lnTo>
                  <a:pt x="2054493" y="715235"/>
                </a:lnTo>
                <a:lnTo>
                  <a:pt x="2100055" y="699718"/>
                </a:lnTo>
                <a:lnTo>
                  <a:pt x="2143168" y="683401"/>
                </a:lnTo>
                <a:lnTo>
                  <a:pt x="2183729" y="666321"/>
                </a:lnTo>
                <a:lnTo>
                  <a:pt x="2221636" y="648511"/>
                </a:lnTo>
                <a:lnTo>
                  <a:pt x="2256785" y="630007"/>
                </a:lnTo>
                <a:lnTo>
                  <a:pt x="2318402" y="591057"/>
                </a:lnTo>
                <a:lnTo>
                  <a:pt x="2367757" y="549750"/>
                </a:lnTo>
                <a:lnTo>
                  <a:pt x="2404028" y="506367"/>
                </a:lnTo>
                <a:lnTo>
                  <a:pt x="2426393" y="461187"/>
                </a:lnTo>
                <a:lnTo>
                  <a:pt x="2434031" y="414489"/>
                </a:lnTo>
                <a:lnTo>
                  <a:pt x="2432104" y="390969"/>
                </a:lnTo>
                <a:lnTo>
                  <a:pt x="2417000" y="344995"/>
                </a:lnTo>
                <a:lnTo>
                  <a:pt x="2387579" y="300678"/>
                </a:lnTo>
                <a:lnTo>
                  <a:pt x="2344663" y="258298"/>
                </a:lnTo>
                <a:lnTo>
                  <a:pt x="2289075" y="218135"/>
                </a:lnTo>
                <a:lnTo>
                  <a:pt x="2221636" y="180468"/>
                </a:lnTo>
                <a:lnTo>
                  <a:pt x="2183729" y="162658"/>
                </a:lnTo>
                <a:lnTo>
                  <a:pt x="2143168" y="145578"/>
                </a:lnTo>
                <a:lnTo>
                  <a:pt x="2100055" y="129261"/>
                </a:lnTo>
                <a:lnTo>
                  <a:pt x="2054493" y="113744"/>
                </a:lnTo>
                <a:lnTo>
                  <a:pt x="2006584" y="99060"/>
                </a:lnTo>
                <a:lnTo>
                  <a:pt x="1956433" y="85246"/>
                </a:lnTo>
                <a:lnTo>
                  <a:pt x="1904140" y="72336"/>
                </a:lnTo>
                <a:lnTo>
                  <a:pt x="1849810" y="60365"/>
                </a:lnTo>
                <a:lnTo>
                  <a:pt x="1793544" y="49368"/>
                </a:lnTo>
                <a:lnTo>
                  <a:pt x="1735445" y="39380"/>
                </a:lnTo>
                <a:lnTo>
                  <a:pt x="1675617" y="30436"/>
                </a:lnTo>
                <a:lnTo>
                  <a:pt x="1614162" y="22571"/>
                </a:lnTo>
                <a:lnTo>
                  <a:pt x="1551182" y="15820"/>
                </a:lnTo>
                <a:lnTo>
                  <a:pt x="1486781" y="10218"/>
                </a:lnTo>
                <a:lnTo>
                  <a:pt x="1421061" y="5800"/>
                </a:lnTo>
                <a:lnTo>
                  <a:pt x="1354125" y="2601"/>
                </a:lnTo>
                <a:lnTo>
                  <a:pt x="1286075" y="656"/>
                </a:lnTo>
                <a:lnTo>
                  <a:pt x="1217015" y="0"/>
                </a:lnTo>
                <a:lnTo>
                  <a:pt x="1147955" y="656"/>
                </a:lnTo>
                <a:lnTo>
                  <a:pt x="1079905" y="2601"/>
                </a:lnTo>
                <a:lnTo>
                  <a:pt x="1012969" y="5800"/>
                </a:lnTo>
                <a:lnTo>
                  <a:pt x="947249" y="10218"/>
                </a:lnTo>
                <a:lnTo>
                  <a:pt x="882848" y="15820"/>
                </a:lnTo>
                <a:lnTo>
                  <a:pt x="819868" y="22571"/>
                </a:lnTo>
                <a:lnTo>
                  <a:pt x="758413" y="30436"/>
                </a:lnTo>
                <a:lnTo>
                  <a:pt x="698585" y="39380"/>
                </a:lnTo>
                <a:lnTo>
                  <a:pt x="640486" y="49368"/>
                </a:lnTo>
                <a:lnTo>
                  <a:pt x="584221" y="60365"/>
                </a:lnTo>
                <a:lnTo>
                  <a:pt x="529890" y="72336"/>
                </a:lnTo>
                <a:lnTo>
                  <a:pt x="477597" y="85246"/>
                </a:lnTo>
                <a:lnTo>
                  <a:pt x="427446" y="99060"/>
                </a:lnTo>
                <a:lnTo>
                  <a:pt x="379537" y="113744"/>
                </a:lnTo>
                <a:lnTo>
                  <a:pt x="333975" y="129261"/>
                </a:lnTo>
                <a:lnTo>
                  <a:pt x="290862" y="145578"/>
                </a:lnTo>
                <a:lnTo>
                  <a:pt x="250301" y="162658"/>
                </a:lnTo>
                <a:lnTo>
                  <a:pt x="212394" y="180468"/>
                </a:lnTo>
                <a:lnTo>
                  <a:pt x="177245" y="198972"/>
                </a:lnTo>
                <a:lnTo>
                  <a:pt x="115628" y="237922"/>
                </a:lnTo>
                <a:lnTo>
                  <a:pt x="66274" y="279229"/>
                </a:lnTo>
                <a:lnTo>
                  <a:pt x="30003" y="322612"/>
                </a:lnTo>
                <a:lnTo>
                  <a:pt x="7637" y="367792"/>
                </a:lnTo>
                <a:lnTo>
                  <a:pt x="0" y="414489"/>
                </a:lnTo>
                <a:lnTo>
                  <a:pt x="1926" y="438010"/>
                </a:lnTo>
                <a:lnTo>
                  <a:pt x="17030" y="483984"/>
                </a:lnTo>
                <a:lnTo>
                  <a:pt x="46451" y="528301"/>
                </a:lnTo>
                <a:lnTo>
                  <a:pt x="89367" y="570681"/>
                </a:lnTo>
                <a:lnTo>
                  <a:pt x="144955" y="610844"/>
                </a:lnTo>
                <a:lnTo>
                  <a:pt x="212394" y="648511"/>
                </a:lnTo>
                <a:lnTo>
                  <a:pt x="250301" y="666321"/>
                </a:lnTo>
                <a:lnTo>
                  <a:pt x="290862" y="683401"/>
                </a:lnTo>
                <a:lnTo>
                  <a:pt x="333975" y="699718"/>
                </a:lnTo>
                <a:lnTo>
                  <a:pt x="379537" y="715235"/>
                </a:lnTo>
                <a:lnTo>
                  <a:pt x="427446" y="729918"/>
                </a:lnTo>
                <a:lnTo>
                  <a:pt x="477597" y="743733"/>
                </a:lnTo>
                <a:lnTo>
                  <a:pt x="529890" y="756643"/>
                </a:lnTo>
                <a:lnTo>
                  <a:pt x="584221" y="768614"/>
                </a:lnTo>
                <a:lnTo>
                  <a:pt x="640486" y="779611"/>
                </a:lnTo>
                <a:lnTo>
                  <a:pt x="698585" y="789599"/>
                </a:lnTo>
                <a:lnTo>
                  <a:pt x="758413" y="798543"/>
                </a:lnTo>
                <a:lnTo>
                  <a:pt x="819868" y="806408"/>
                </a:lnTo>
                <a:lnTo>
                  <a:pt x="882848" y="813159"/>
                </a:lnTo>
                <a:lnTo>
                  <a:pt x="947249" y="818761"/>
                </a:lnTo>
                <a:lnTo>
                  <a:pt x="1012969" y="823179"/>
                </a:lnTo>
                <a:lnTo>
                  <a:pt x="1079905" y="826378"/>
                </a:lnTo>
                <a:lnTo>
                  <a:pt x="1147955" y="828323"/>
                </a:lnTo>
                <a:lnTo>
                  <a:pt x="1217015" y="828979"/>
                </a:lnTo>
                <a:close/>
              </a:path>
            </a:pathLst>
          </a:custGeom>
          <a:solidFill>
            <a:srgbClr val="F4A323"/>
          </a:solidFill>
          <a:ln w="17640">
            <a:solidFill>
              <a:srgbClr val="0C030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B9C79563-2BB9-9B47-A53D-8B989FEBC7BF}"/>
              </a:ext>
            </a:extLst>
          </p:cNvPr>
          <p:cNvGrpSpPr/>
          <p:nvPr/>
        </p:nvGrpSpPr>
        <p:grpSpPr>
          <a:xfrm>
            <a:off x="2689207" y="4222907"/>
            <a:ext cx="5878344" cy="1935772"/>
            <a:chOff x="2437854" y="4453015"/>
            <a:chExt cx="5878344" cy="1935772"/>
          </a:xfrm>
        </p:grpSpPr>
        <p:sp>
          <p:nvSpPr>
            <p:cNvPr id="79" name="object 37">
              <a:extLst>
                <a:ext uri="{FF2B5EF4-FFF2-40B4-BE49-F238E27FC236}">
                  <a16:creationId xmlns:a16="http://schemas.microsoft.com/office/drawing/2014/main" id="{13F3CF20-B1E3-B24B-BF26-CF65C2265044}"/>
                </a:ext>
              </a:extLst>
            </p:cNvPr>
            <p:cNvSpPr txBox="1"/>
            <p:nvPr/>
          </p:nvSpPr>
          <p:spPr>
            <a:xfrm>
              <a:off x="6460000" y="5945076"/>
              <a:ext cx="1522436" cy="443711"/>
            </a:xfrm>
            <a:prstGeom prst="rect">
              <a:avLst/>
            </a:prstGeom>
          </p:spPr>
          <p:txBody>
            <a:bodyPr vert="horz" wrap="square" lIns="0" tIns="35560" rIns="0" bIns="0" rtlCol="0">
              <a:spAutoFit/>
            </a:bodyPr>
            <a:lstStyle/>
            <a:p>
              <a:pPr marL="12700" marR="5080" lvl="0" indent="0" algn="ctr" defTabSz="914400" rtl="0" eaLnBrk="1" fontAlgn="auto" latinLnBrk="0" hangingPunct="1">
                <a:lnSpc>
                  <a:spcPct val="100000"/>
                </a:lnSpc>
                <a:spcBef>
                  <a:spcPts val="280"/>
                </a:spcBef>
                <a:spcAft>
                  <a:spcPts val="0"/>
                </a:spcAft>
                <a:buClrTx/>
                <a:buSzTx/>
                <a:buFontTx/>
                <a:buNone/>
                <a:tabLst/>
                <a:defRPr/>
              </a:pPr>
              <a:r>
                <a:rPr kumimoji="0" lang="en-US" sz="12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IGNORE /</a:t>
              </a:r>
            </a:p>
            <a:p>
              <a:pPr marL="12700" marR="5080" lvl="0" indent="0" algn="ctr" defTabSz="914400" rtl="0" eaLnBrk="1" fontAlgn="auto" latinLnBrk="0" hangingPunct="1">
                <a:lnSpc>
                  <a:spcPct val="100000"/>
                </a:lnSpc>
                <a:spcBef>
                  <a:spcPts val="280"/>
                </a:spcBef>
                <a:spcAft>
                  <a:spcPts val="0"/>
                </a:spcAft>
                <a:buClrTx/>
                <a:buSzTx/>
                <a:buFontTx/>
                <a:buNone/>
                <a:tabLst/>
                <a:defRPr/>
              </a:pPr>
              <a:r>
                <a:rPr kumimoji="0" lang="en-US" sz="12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DENY</a:t>
              </a:r>
              <a:endPar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 name="object 37">
              <a:extLst>
                <a:ext uri="{FF2B5EF4-FFF2-40B4-BE49-F238E27FC236}">
                  <a16:creationId xmlns:a16="http://schemas.microsoft.com/office/drawing/2014/main" id="{97FA262E-9A00-4342-94F4-C315DA793590}"/>
                </a:ext>
              </a:extLst>
            </p:cNvPr>
            <p:cNvSpPr txBox="1"/>
            <p:nvPr/>
          </p:nvSpPr>
          <p:spPr>
            <a:xfrm>
              <a:off x="7449427" y="5236038"/>
              <a:ext cx="866771" cy="405239"/>
            </a:xfrm>
            <a:prstGeom prst="rect">
              <a:avLst/>
            </a:prstGeom>
          </p:spPr>
          <p:txBody>
            <a:bodyPr vert="horz" wrap="square" lIns="0" tIns="35560" rIns="0" bIns="0" rtlCol="0">
              <a:spAutoFit/>
            </a:bodyPr>
            <a:lstStyle/>
            <a:p>
              <a:pPr marL="12700" marR="5080" lvl="0" indent="0" algn="ctr" defTabSz="914400" rtl="0" eaLnBrk="1" fontAlgn="auto" latinLnBrk="0" hangingPunct="1">
                <a:lnSpc>
                  <a:spcPct val="100000"/>
                </a:lnSpc>
                <a:spcBef>
                  <a:spcPts val="280"/>
                </a:spcBef>
                <a:spcAft>
                  <a:spcPts val="0"/>
                </a:spcAft>
                <a:buClrTx/>
                <a:buSzTx/>
                <a:buFontTx/>
                <a:buNone/>
                <a:tabLst/>
                <a:defRPr/>
              </a:pPr>
              <a:r>
                <a:rPr kumimoji="0" lang="en-US" sz="12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IT’S NOT MY JOB</a:t>
              </a:r>
              <a:endPar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object 37">
              <a:extLst>
                <a:ext uri="{FF2B5EF4-FFF2-40B4-BE49-F238E27FC236}">
                  <a16:creationId xmlns:a16="http://schemas.microsoft.com/office/drawing/2014/main" id="{A85F4439-3CBE-2D48-963E-4DB545F078C9}"/>
                </a:ext>
              </a:extLst>
            </p:cNvPr>
            <p:cNvSpPr txBox="1"/>
            <p:nvPr/>
          </p:nvSpPr>
          <p:spPr>
            <a:xfrm>
              <a:off x="3127500" y="5906078"/>
              <a:ext cx="866771" cy="405239"/>
            </a:xfrm>
            <a:prstGeom prst="rect">
              <a:avLst/>
            </a:prstGeom>
          </p:spPr>
          <p:txBody>
            <a:bodyPr vert="horz" wrap="square" lIns="0" tIns="35560" rIns="0" bIns="0" rtlCol="0">
              <a:spAutoFit/>
            </a:bodyPr>
            <a:lstStyle/>
            <a:p>
              <a:pPr marL="12700" marR="5080" lvl="0" indent="0" algn="ctr" defTabSz="914400" rtl="0" eaLnBrk="1" fontAlgn="auto" latinLnBrk="0" hangingPunct="1">
                <a:lnSpc>
                  <a:spcPct val="100000"/>
                </a:lnSpc>
                <a:spcBef>
                  <a:spcPts val="280"/>
                </a:spcBef>
                <a:spcAft>
                  <a:spcPts val="0"/>
                </a:spcAft>
                <a:buClrTx/>
                <a:buSzTx/>
                <a:buFontTx/>
                <a:buNone/>
                <a:tabLst/>
                <a:defRPr/>
              </a:pPr>
              <a:r>
                <a:rPr kumimoji="0" lang="en-US" sz="12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FINGER POINTING</a:t>
              </a:r>
              <a:endPar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object 37">
              <a:extLst>
                <a:ext uri="{FF2B5EF4-FFF2-40B4-BE49-F238E27FC236}">
                  <a16:creationId xmlns:a16="http://schemas.microsoft.com/office/drawing/2014/main" id="{595542BD-2727-DB4C-AA96-15ABAF795E7D}"/>
                </a:ext>
              </a:extLst>
            </p:cNvPr>
            <p:cNvSpPr txBox="1"/>
            <p:nvPr/>
          </p:nvSpPr>
          <p:spPr>
            <a:xfrm>
              <a:off x="2437854" y="5196107"/>
              <a:ext cx="866771" cy="405239"/>
            </a:xfrm>
            <a:prstGeom prst="rect">
              <a:avLst/>
            </a:prstGeom>
          </p:spPr>
          <p:txBody>
            <a:bodyPr vert="horz" wrap="square" lIns="0" tIns="35560" rIns="0" bIns="0" rtlCol="0">
              <a:spAutoFit/>
            </a:bodyPr>
            <a:lstStyle/>
            <a:p>
              <a:pPr marL="12700" marR="5080" lvl="0" indent="0" algn="ctr" defTabSz="914400" rtl="0" eaLnBrk="1" fontAlgn="auto" latinLnBrk="0" hangingPunct="1">
                <a:lnSpc>
                  <a:spcPct val="100000"/>
                </a:lnSpc>
                <a:spcBef>
                  <a:spcPts val="280"/>
                </a:spcBef>
                <a:spcAft>
                  <a:spcPts val="0"/>
                </a:spcAft>
                <a:buClrTx/>
                <a:buSzTx/>
                <a:buFontTx/>
                <a:buNone/>
                <a:tabLst/>
                <a:defRPr/>
              </a:pPr>
              <a:r>
                <a:rPr kumimoji="0" lang="en-US" sz="12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COVER YOUR TAIL</a:t>
              </a:r>
              <a:endPar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object 37">
              <a:extLst>
                <a:ext uri="{FF2B5EF4-FFF2-40B4-BE49-F238E27FC236}">
                  <a16:creationId xmlns:a16="http://schemas.microsoft.com/office/drawing/2014/main" id="{3BF38B1D-D05F-6B4D-9A58-C53D4A6BC0FF}"/>
                </a:ext>
              </a:extLst>
            </p:cNvPr>
            <p:cNvSpPr txBox="1"/>
            <p:nvPr/>
          </p:nvSpPr>
          <p:spPr>
            <a:xfrm>
              <a:off x="2961571" y="4574039"/>
              <a:ext cx="1246099" cy="220573"/>
            </a:xfrm>
            <a:prstGeom prst="rect">
              <a:avLst/>
            </a:prstGeom>
          </p:spPr>
          <p:txBody>
            <a:bodyPr vert="horz" wrap="square" lIns="0" tIns="35560" rIns="0" bIns="0" rtlCol="0">
              <a:spAutoFit/>
            </a:bodyPr>
            <a:lstStyle/>
            <a:p>
              <a:pPr marL="12700" marR="5080" lvl="0" indent="0" algn="ctr" defTabSz="914400" rtl="0" eaLnBrk="1" fontAlgn="auto" latinLnBrk="0" hangingPunct="1">
                <a:lnSpc>
                  <a:spcPct val="100000"/>
                </a:lnSpc>
                <a:spcBef>
                  <a:spcPts val="280"/>
                </a:spcBef>
                <a:spcAft>
                  <a:spcPts val="0"/>
                </a:spcAft>
                <a:buClrTx/>
                <a:buSzTx/>
                <a:buFontTx/>
                <a:buNone/>
                <a:tabLst/>
                <a:defRPr/>
              </a:pPr>
              <a:r>
                <a:rPr kumimoji="0" lang="en-US" sz="12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WAIT &amp; SEE</a:t>
              </a:r>
              <a:endPar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 name="object 37">
              <a:extLst>
                <a:ext uri="{FF2B5EF4-FFF2-40B4-BE49-F238E27FC236}">
                  <a16:creationId xmlns:a16="http://schemas.microsoft.com/office/drawing/2014/main" id="{B386EECE-3902-CC44-B2E7-1C2E5D6BC3CD}"/>
                </a:ext>
              </a:extLst>
            </p:cNvPr>
            <p:cNvSpPr txBox="1"/>
            <p:nvPr/>
          </p:nvSpPr>
          <p:spPr>
            <a:xfrm>
              <a:off x="6625374" y="4453015"/>
              <a:ext cx="1246099" cy="589905"/>
            </a:xfrm>
            <a:prstGeom prst="rect">
              <a:avLst/>
            </a:prstGeom>
          </p:spPr>
          <p:txBody>
            <a:bodyPr vert="horz" wrap="square" lIns="0" tIns="35560" rIns="0" bIns="0" rtlCol="0">
              <a:spAutoFit/>
            </a:bodyPr>
            <a:lstStyle/>
            <a:p>
              <a:pPr marL="12700" marR="5080" lvl="0" indent="0" algn="ctr" defTabSz="914400" rtl="0" eaLnBrk="1" fontAlgn="auto" latinLnBrk="0" hangingPunct="1">
                <a:lnSpc>
                  <a:spcPct val="100000"/>
                </a:lnSpc>
                <a:spcBef>
                  <a:spcPts val="280"/>
                </a:spcBef>
                <a:spcAft>
                  <a:spcPts val="0"/>
                </a:spcAft>
                <a:buClrTx/>
                <a:buSzTx/>
                <a:buFontTx/>
                <a:buNone/>
                <a:tabLst/>
                <a:defRPr/>
              </a:pPr>
              <a:r>
                <a:rPr kumimoji="0" lang="en-US" sz="1200" b="1" i="0" u="none" strike="noStrike" kern="1200" cap="none" spc="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CONFUSION / TELL ME WHAT TO DO</a:t>
              </a:r>
              <a:endParaRPr kumimoji="0"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4" name="Picture 3">
            <a:extLst>
              <a:ext uri="{FF2B5EF4-FFF2-40B4-BE49-F238E27FC236}">
                <a16:creationId xmlns:a16="http://schemas.microsoft.com/office/drawing/2014/main" id="{BE9C7B43-7582-4775-AEF9-2D936D24EDB3}"/>
              </a:ext>
            </a:extLst>
          </p:cNvPr>
          <p:cNvPicPr>
            <a:picLocks noChangeAspect="1"/>
          </p:cNvPicPr>
          <p:nvPr/>
        </p:nvPicPr>
        <p:blipFill>
          <a:blip r:embed="rId6"/>
          <a:stretch>
            <a:fillRect/>
          </a:stretch>
        </p:blipFill>
        <p:spPr>
          <a:xfrm>
            <a:off x="22016" y="6409643"/>
            <a:ext cx="1121761" cy="426757"/>
          </a:xfrm>
          <a:prstGeom prst="rect">
            <a:avLst/>
          </a:prstGeom>
        </p:spPr>
      </p:pic>
    </p:spTree>
    <p:extLst>
      <p:ext uri="{BB962C8B-B14F-4D97-AF65-F5344CB8AC3E}">
        <p14:creationId xmlns:p14="http://schemas.microsoft.com/office/powerpoint/2010/main" val="60548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8F01316-3E51-BD45-98D7-C9CD147DABD7}"/>
              </a:ext>
            </a:extLst>
          </p:cNvPr>
          <p:cNvSpPr txBox="1">
            <a:spLocks/>
          </p:cNvSpPr>
          <p:nvPr/>
        </p:nvSpPr>
        <p:spPr>
          <a:xfrm>
            <a:off x="567359" y="698485"/>
            <a:ext cx="7680169" cy="52835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About </a:t>
            </a:r>
            <a:r>
              <a:rPr lang="en-US" altLang="en-US" sz="4000" b="1" dirty="0">
                <a:solidFill>
                  <a:prstClr val="black"/>
                </a:solidFill>
                <a:latin typeface="Arial" panose="020B0604020202020204" pitchFamily="34" charset="0"/>
                <a:cs typeface="Arial" panose="020B0604020202020204" pitchFamily="34" charset="0"/>
              </a:rPr>
              <a:t>Frank Rucker</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cxnSp>
        <p:nvCxnSpPr>
          <p:cNvPr id="5" name="Straight Connector 4">
            <a:extLst>
              <a:ext uri="{FF2B5EF4-FFF2-40B4-BE49-F238E27FC236}">
                <a16:creationId xmlns:a16="http://schemas.microsoft.com/office/drawing/2014/main" id="{8F6FA938-AFC0-7946-9FA8-A5BD565D9C8C}"/>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5E80527-EFDE-BC40-9142-3F11333FB7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2558" y="774246"/>
            <a:ext cx="2282083" cy="376830"/>
          </a:xfrm>
          <a:prstGeom prst="rect">
            <a:avLst/>
          </a:prstGeom>
        </p:spPr>
      </p:pic>
      <p:sp>
        <p:nvSpPr>
          <p:cNvPr id="29" name="Content Placeholder 3">
            <a:extLst>
              <a:ext uri="{FF2B5EF4-FFF2-40B4-BE49-F238E27FC236}">
                <a16:creationId xmlns:a16="http://schemas.microsoft.com/office/drawing/2014/main" id="{EB919170-972C-4578-B369-892871BE474C}"/>
              </a:ext>
            </a:extLst>
          </p:cNvPr>
          <p:cNvSpPr>
            <a:spLocks noGrp="1"/>
          </p:cNvSpPr>
          <p:nvPr>
            <p:ph idx="1"/>
          </p:nvPr>
        </p:nvSpPr>
        <p:spPr>
          <a:xfrm>
            <a:off x="575317" y="1657498"/>
            <a:ext cx="7386654" cy="4855939"/>
          </a:xfrm>
        </p:spPr>
        <p:txBody>
          <a:bodyPr>
            <a:noAutofit/>
          </a:bodyPr>
          <a:lstStyle/>
          <a:p>
            <a:pPr>
              <a:lnSpc>
                <a:spcPct val="100000"/>
              </a:lnSpc>
              <a:buClr>
                <a:schemeClr val="accent1"/>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Professional engineer with 37 years of experience </a:t>
            </a:r>
          </a:p>
          <a:p>
            <a:pPr lvl="1">
              <a:lnSpc>
                <a:spcPct val="100000"/>
              </a:lnSpc>
              <a:buClr>
                <a:schemeClr val="accent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Assistant General Manager/Program Executive, Hartsfield-Jackson International Airport</a:t>
            </a:r>
          </a:p>
          <a:p>
            <a:pPr lvl="1">
              <a:lnSpc>
                <a:spcPct val="100000"/>
              </a:lnSpc>
              <a:spcAft>
                <a:spcPts val="800"/>
              </a:spcAft>
              <a:buClr>
                <a:schemeClr val="accent1"/>
              </a:buClr>
              <a:buSzPct val="100000"/>
              <a:buFont typeface="Wingdings" panose="05000000000000000000" pitchFamily="2" charset="2"/>
              <a:buChar char="ü"/>
            </a:pPr>
            <a:r>
              <a:rPr lang="en-US" sz="2000" dirty="0">
                <a:latin typeface="Arial" panose="020B0604020202020204" pitchFamily="34" charset="0"/>
                <a:cs typeface="Arial" panose="020B0604020202020204" pitchFamily="34" charset="0"/>
              </a:rPr>
              <a:t>Deputy Program Manager for the expansion of the Abu Dhabi International Airport in the United Arab Emirates</a:t>
            </a:r>
            <a:endParaRPr lang="en-US" sz="2400" dirty="0">
              <a:latin typeface="Arial" panose="020B0604020202020204" pitchFamily="34" charset="0"/>
              <a:cs typeface="Arial" panose="020B0604020202020204" pitchFamily="34" charset="0"/>
            </a:endParaRPr>
          </a:p>
          <a:p>
            <a:pPr lvl="0">
              <a:lnSpc>
                <a:spcPct val="100000"/>
              </a:lnSpc>
              <a:spcAft>
                <a:spcPts val="800"/>
              </a:spcAft>
              <a:buClr>
                <a:schemeClr val="accent1"/>
              </a:buClr>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Joined MARTA February 2019</a:t>
            </a:r>
          </a:p>
          <a:p>
            <a:pPr>
              <a:lnSpc>
                <a:spcPct val="100000"/>
              </a:lnSpc>
              <a:spcAft>
                <a:spcPts val="800"/>
              </a:spcAft>
              <a:buClr>
                <a:schemeClr val="accent1"/>
              </a:buClr>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Responsible for planning, design, construction of the Authority’s expansion and state of good repair projects</a:t>
            </a:r>
          </a:p>
          <a:p>
            <a:pPr marL="0" lvl="0" indent="0">
              <a:lnSpc>
                <a:spcPts val="2600"/>
              </a:lnSpc>
              <a:spcAft>
                <a:spcPts val="800"/>
              </a:spcAft>
              <a:buClr>
                <a:srgbClr val="0070C0"/>
              </a:buClr>
              <a:buSzPct val="100000"/>
              <a:buNone/>
            </a:pPr>
            <a:endParaRPr lang="en-US" sz="2400" dirty="0">
              <a:highlight>
                <a:srgbClr val="FFFF00"/>
              </a:highligh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C3E091A-AFAA-464E-AAF0-C7054B9F85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237C850-8590-4677-9D30-09DACE8548F6}"/>
              </a:ext>
            </a:extLst>
          </p:cNvPr>
          <p:cNvPicPr>
            <a:picLocks noChangeAspect="1"/>
          </p:cNvPicPr>
          <p:nvPr/>
        </p:nvPicPr>
        <p:blipFill>
          <a:blip r:embed="rId4"/>
          <a:stretch>
            <a:fillRect/>
          </a:stretch>
        </p:blipFill>
        <p:spPr>
          <a:xfrm>
            <a:off x="8280523" y="1613148"/>
            <a:ext cx="3162135" cy="4743202"/>
          </a:xfrm>
          <a:prstGeom prst="rect">
            <a:avLst/>
          </a:prstGeom>
          <a:ln>
            <a:solidFill>
              <a:schemeClr val="accent1"/>
            </a:solidFill>
          </a:ln>
        </p:spPr>
      </p:pic>
      <p:pic>
        <p:nvPicPr>
          <p:cNvPr id="3" name="Picture 2">
            <a:extLst>
              <a:ext uri="{FF2B5EF4-FFF2-40B4-BE49-F238E27FC236}">
                <a16:creationId xmlns:a16="http://schemas.microsoft.com/office/drawing/2014/main" id="{3592EACC-6DF9-4DAD-B124-6127BDB1FFC3}"/>
              </a:ext>
            </a:extLst>
          </p:cNvPr>
          <p:cNvPicPr>
            <a:picLocks noChangeAspect="1"/>
          </p:cNvPicPr>
          <p:nvPr/>
        </p:nvPicPr>
        <p:blipFill>
          <a:blip r:embed="rId5"/>
          <a:stretch>
            <a:fillRect/>
          </a:stretch>
        </p:blipFill>
        <p:spPr>
          <a:xfrm>
            <a:off x="6478" y="6431243"/>
            <a:ext cx="1121761" cy="426757"/>
          </a:xfrm>
          <a:prstGeom prst="rect">
            <a:avLst/>
          </a:prstGeom>
        </p:spPr>
      </p:pic>
    </p:spTree>
    <p:extLst>
      <p:ext uri="{BB962C8B-B14F-4D97-AF65-F5344CB8AC3E}">
        <p14:creationId xmlns:p14="http://schemas.microsoft.com/office/powerpoint/2010/main" val="292416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FA2800A2-5096-8543-88EF-E4E943516A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423427"/>
            <a:ext cx="2282083" cy="376830"/>
          </a:xfrm>
          <a:prstGeom prst="rect">
            <a:avLst/>
          </a:prstGeom>
        </p:spPr>
      </p:pic>
      <p:sp>
        <p:nvSpPr>
          <p:cNvPr id="38" name="TextBox 37">
            <a:extLst>
              <a:ext uri="{FF2B5EF4-FFF2-40B4-BE49-F238E27FC236}">
                <a16:creationId xmlns:a16="http://schemas.microsoft.com/office/drawing/2014/main" id="{386E8E82-20DD-F444-AF10-D7EB5A9720FC}"/>
              </a:ext>
            </a:extLst>
          </p:cNvPr>
          <p:cNvSpPr txBox="1"/>
          <p:nvPr/>
        </p:nvSpPr>
        <p:spPr>
          <a:xfrm>
            <a:off x="1527094" y="4041577"/>
            <a:ext cx="3123812"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Roles/Responsibilities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            </a:t>
            </a:r>
          </a:p>
        </p:txBody>
      </p:sp>
      <p:sp>
        <p:nvSpPr>
          <p:cNvPr id="43" name="TextBox 42">
            <a:extLst>
              <a:ext uri="{FF2B5EF4-FFF2-40B4-BE49-F238E27FC236}">
                <a16:creationId xmlns:a16="http://schemas.microsoft.com/office/drawing/2014/main" id="{A9E3592E-5654-C746-8F10-10BE96DAD046}"/>
              </a:ext>
            </a:extLst>
          </p:cNvPr>
          <p:cNvSpPr txBox="1"/>
          <p:nvPr/>
        </p:nvSpPr>
        <p:spPr>
          <a:xfrm>
            <a:off x="5070768" y="5845444"/>
            <a:ext cx="1956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Trust</a:t>
            </a:r>
          </a:p>
        </p:txBody>
      </p:sp>
      <p:sp>
        <p:nvSpPr>
          <p:cNvPr id="44" name="TextBox 43">
            <a:extLst>
              <a:ext uri="{FF2B5EF4-FFF2-40B4-BE49-F238E27FC236}">
                <a16:creationId xmlns:a16="http://schemas.microsoft.com/office/drawing/2014/main" id="{EA758B84-493D-8442-954E-7A9638138B07}"/>
              </a:ext>
            </a:extLst>
          </p:cNvPr>
          <p:cNvSpPr txBox="1"/>
          <p:nvPr/>
        </p:nvSpPr>
        <p:spPr>
          <a:xfrm>
            <a:off x="1318038" y="3609089"/>
            <a:ext cx="270019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Black" panose="020B0604020202020204" pitchFamily="34" charset="0"/>
                <a:ea typeface="+mn-ea"/>
                <a:cs typeface="Arial Black" panose="020B0604020202020204" pitchFamily="34" charset="0"/>
              </a:rPr>
              <a:t>Responsibility</a:t>
            </a:r>
          </a:p>
        </p:txBody>
      </p:sp>
      <p:sp>
        <p:nvSpPr>
          <p:cNvPr id="45" name="TextBox 44">
            <a:extLst>
              <a:ext uri="{FF2B5EF4-FFF2-40B4-BE49-F238E27FC236}">
                <a16:creationId xmlns:a16="http://schemas.microsoft.com/office/drawing/2014/main" id="{E20937CF-9CAE-C246-9A8E-C41EC94157BD}"/>
              </a:ext>
            </a:extLst>
          </p:cNvPr>
          <p:cNvSpPr txBox="1"/>
          <p:nvPr/>
        </p:nvSpPr>
        <p:spPr>
          <a:xfrm>
            <a:off x="4425440" y="1357598"/>
            <a:ext cx="32468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Clarity of Intent</a:t>
            </a:r>
          </a:p>
        </p:txBody>
      </p:sp>
      <p:sp>
        <p:nvSpPr>
          <p:cNvPr id="46" name="TextBox 45">
            <a:extLst>
              <a:ext uri="{FF2B5EF4-FFF2-40B4-BE49-F238E27FC236}">
                <a16:creationId xmlns:a16="http://schemas.microsoft.com/office/drawing/2014/main" id="{2DCFE9FB-97A8-5B46-87F7-6643595FB645}"/>
              </a:ext>
            </a:extLst>
          </p:cNvPr>
          <p:cNvSpPr txBox="1"/>
          <p:nvPr/>
        </p:nvSpPr>
        <p:spPr>
          <a:xfrm>
            <a:off x="8051733" y="3609089"/>
            <a:ext cx="2498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Commitment</a:t>
            </a:r>
          </a:p>
        </p:txBody>
      </p:sp>
      <p:pic>
        <p:nvPicPr>
          <p:cNvPr id="47" name="Picture 46">
            <a:extLst>
              <a:ext uri="{FF2B5EF4-FFF2-40B4-BE49-F238E27FC236}">
                <a16:creationId xmlns:a16="http://schemas.microsoft.com/office/drawing/2014/main" id="{294E6D49-8473-E54C-BF97-2AF701007E3D}"/>
              </a:ext>
            </a:extLst>
          </p:cNvPr>
          <p:cNvPicPr>
            <a:picLocks noChangeAspect="1"/>
          </p:cNvPicPr>
          <p:nvPr/>
        </p:nvPicPr>
        <p:blipFill>
          <a:blip r:embed="rId4"/>
          <a:stretch>
            <a:fillRect/>
          </a:stretch>
        </p:blipFill>
        <p:spPr>
          <a:xfrm>
            <a:off x="4045980" y="1837046"/>
            <a:ext cx="4005753" cy="4005753"/>
          </a:xfrm>
          <a:prstGeom prst="rect">
            <a:avLst/>
          </a:prstGeom>
        </p:spPr>
      </p:pic>
      <p:sp>
        <p:nvSpPr>
          <p:cNvPr id="48" name="Text Placeholder 1">
            <a:extLst>
              <a:ext uri="{FF2B5EF4-FFF2-40B4-BE49-F238E27FC236}">
                <a16:creationId xmlns:a16="http://schemas.microsoft.com/office/drawing/2014/main" id="{EFA6E416-2530-DB41-A577-101DA18FF574}"/>
              </a:ext>
            </a:extLst>
          </p:cNvPr>
          <p:cNvSpPr txBox="1">
            <a:spLocks/>
          </p:cNvSpPr>
          <p:nvPr/>
        </p:nvSpPr>
        <p:spPr>
          <a:xfrm>
            <a:off x="555169" y="1015201"/>
            <a:ext cx="5540831" cy="37682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cxnSp>
        <p:nvCxnSpPr>
          <p:cNvPr id="14" name="Straight Connector 13">
            <a:extLst>
              <a:ext uri="{FF2B5EF4-FFF2-40B4-BE49-F238E27FC236}">
                <a16:creationId xmlns:a16="http://schemas.microsoft.com/office/drawing/2014/main" id="{43176763-27D2-8541-B6D8-10BDFAC4AE3F}"/>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8E25663-966D-014C-A59B-62874E03A4FF}"/>
              </a:ext>
            </a:extLst>
          </p:cNvPr>
          <p:cNvSpPr/>
          <p:nvPr/>
        </p:nvSpPr>
        <p:spPr>
          <a:xfrm>
            <a:off x="565329" y="1069364"/>
            <a:ext cx="21082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2CA"/>
                </a:solidFill>
                <a:effectLst/>
                <a:uLnTx/>
                <a:uFillTx/>
                <a:latin typeface="Arial"/>
                <a:ea typeface="+mn-ea"/>
                <a:cs typeface="Arial"/>
              </a:rPr>
              <a:t>RESPONSIBILITY</a:t>
            </a:r>
          </a:p>
        </p:txBody>
      </p:sp>
      <p:sp>
        <p:nvSpPr>
          <p:cNvPr id="16" name="Text Placeholder 1">
            <a:extLst>
              <a:ext uri="{FF2B5EF4-FFF2-40B4-BE49-F238E27FC236}">
                <a16:creationId xmlns:a16="http://schemas.microsoft.com/office/drawing/2014/main" id="{214FA4AA-90B0-4391-A00D-3E52310F4AB2}"/>
              </a:ext>
            </a:extLst>
          </p:cNvPr>
          <p:cNvSpPr txBox="1">
            <a:spLocks/>
          </p:cNvSpPr>
          <p:nvPr/>
        </p:nvSpPr>
        <p:spPr>
          <a:xfrm>
            <a:off x="567526" y="354936"/>
            <a:ext cx="5540831" cy="4979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Delivery Culture</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sp>
        <p:nvSpPr>
          <p:cNvPr id="17" name="TextBox 16">
            <a:extLst>
              <a:ext uri="{FF2B5EF4-FFF2-40B4-BE49-F238E27FC236}">
                <a16:creationId xmlns:a16="http://schemas.microsoft.com/office/drawing/2014/main" id="{31B44CEC-D1AD-4485-BCE4-E7556D958989}"/>
              </a:ext>
            </a:extLst>
          </p:cNvPr>
          <p:cNvSpPr txBox="1"/>
          <p:nvPr/>
        </p:nvSpPr>
        <p:spPr>
          <a:xfrm>
            <a:off x="4191738" y="369918"/>
            <a:ext cx="28214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(Integrity Compass)</a:t>
            </a:r>
          </a:p>
        </p:txBody>
      </p:sp>
      <p:pic>
        <p:nvPicPr>
          <p:cNvPr id="4" name="Picture 3">
            <a:extLst>
              <a:ext uri="{FF2B5EF4-FFF2-40B4-BE49-F238E27FC236}">
                <a16:creationId xmlns:a16="http://schemas.microsoft.com/office/drawing/2014/main" id="{ECC911AE-2321-423B-A48A-53A342553081}"/>
              </a:ext>
            </a:extLst>
          </p:cNvPr>
          <p:cNvPicPr>
            <a:picLocks noChangeAspect="1"/>
          </p:cNvPicPr>
          <p:nvPr/>
        </p:nvPicPr>
        <p:blipFill>
          <a:blip r:embed="rId5"/>
          <a:stretch>
            <a:fillRect/>
          </a:stretch>
        </p:blipFill>
        <p:spPr>
          <a:xfrm>
            <a:off x="6645" y="6423637"/>
            <a:ext cx="1121761" cy="426757"/>
          </a:xfrm>
          <a:prstGeom prst="rect">
            <a:avLst/>
          </a:prstGeom>
        </p:spPr>
      </p:pic>
    </p:spTree>
    <p:extLst>
      <p:ext uri="{BB962C8B-B14F-4D97-AF65-F5344CB8AC3E}">
        <p14:creationId xmlns:p14="http://schemas.microsoft.com/office/powerpoint/2010/main" val="421450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5A56928-C83A-954E-8781-83D860A83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1546" y="483870"/>
            <a:ext cx="2282083" cy="376830"/>
          </a:xfrm>
          <a:prstGeom prst="rect">
            <a:avLst/>
          </a:prstGeom>
        </p:spPr>
      </p:pic>
      <p:sp>
        <p:nvSpPr>
          <p:cNvPr id="14" name="Text Placeholder 1">
            <a:extLst>
              <a:ext uri="{FF2B5EF4-FFF2-40B4-BE49-F238E27FC236}">
                <a16:creationId xmlns:a16="http://schemas.microsoft.com/office/drawing/2014/main" id="{261E4B9B-B8E4-414E-9C67-24C7D71764C6}"/>
              </a:ext>
            </a:extLst>
          </p:cNvPr>
          <p:cNvSpPr txBox="1">
            <a:spLocks/>
          </p:cNvSpPr>
          <p:nvPr/>
        </p:nvSpPr>
        <p:spPr>
          <a:xfrm>
            <a:off x="555169" y="395099"/>
            <a:ext cx="8731071" cy="54861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Roles/Responsibility &amp; Organization</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sp>
        <p:nvSpPr>
          <p:cNvPr id="10" name="object 25">
            <a:extLst>
              <a:ext uri="{FF2B5EF4-FFF2-40B4-BE49-F238E27FC236}">
                <a16:creationId xmlns:a16="http://schemas.microsoft.com/office/drawing/2014/main" id="{D81FEE0E-7EA3-471E-82DE-DDFAA4F9C767}"/>
              </a:ext>
            </a:extLst>
          </p:cNvPr>
          <p:cNvSpPr txBox="1"/>
          <p:nvPr/>
        </p:nvSpPr>
        <p:spPr>
          <a:xfrm>
            <a:off x="616840" y="1104634"/>
            <a:ext cx="9401803" cy="548906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 Support - Program Management Attributes</a:t>
            </a:r>
            <a:endParaRPr kumimoji="0" lang="en-US" sz="24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560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2000" b="1" i="0" u="none" strike="noStrike" kern="1200" cap="none" spc="-1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Q</a:t>
            </a:r>
            <a:r>
              <a:rPr kumimoji="0" sz="2000" b="1" i="0" u="none" strike="noStrike" kern="1200" cap="none" spc="-1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UALITY</a:t>
            </a:r>
            <a:endParaRPr kumimoji="0"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8699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 Management, </a:t>
            </a:r>
            <a:r>
              <a:rPr kumimoji="0"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a:t>
            </a:r>
            <a:r>
              <a:rPr kumimoji="0" sz="1800" b="0"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a:t>
            </a:r>
          </a:p>
          <a:p>
            <a:pPr marL="298450" marR="0" lvl="0" indent="-285750" algn="l" defTabSz="914400" rtl="0" eaLnBrk="1" fontAlgn="auto" latinLnBrk="0" hangingPunct="1">
              <a:lnSpc>
                <a:spcPts val="2635"/>
              </a:lnSpc>
              <a:spcBef>
                <a:spcPts val="5"/>
              </a:spcBef>
              <a:spcAft>
                <a:spcPts val="0"/>
              </a:spcAft>
              <a:buClrTx/>
              <a:buSzTx/>
              <a:buFont typeface="Arial" panose="020B0604020202020204" pitchFamily="34" charset="0"/>
              <a:buChar char="•"/>
              <a:tabLst/>
              <a:defRPr/>
            </a:pPr>
            <a:r>
              <a:rPr kumimoji="0" lang="en-US" sz="2000" b="1" i="0" u="none" strike="noStrike" kern="1200" cap="none" spc="1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COMMERCIAL/CONTRACTS</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924560" marR="5080" lvl="0" indent="-285750" algn="l" defTabSz="914400" rtl="0" eaLnBrk="1" fontAlgn="auto" latinLnBrk="0" hangingPunct="1">
              <a:lnSpc>
                <a:spcPct val="75600"/>
              </a:lnSpc>
              <a:spcBef>
                <a:spcPts val="370"/>
              </a:spcBef>
              <a:spcAft>
                <a:spcPts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Commercial </a:t>
            </a: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Terms Development, </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Administration, Change, </a:t>
            </a:r>
            <a:r>
              <a:rPr kumimoji="0" lang="en-US" sz="1800" b="0" i="0" u="none" strike="noStrike" kern="1200" cap="none" spc="-13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Avoidance</a:t>
            </a:r>
          </a:p>
          <a:p>
            <a:pPr marL="298450" marR="0" lvl="0" indent="-285750" algn="l" defTabSz="914400" rtl="0" eaLnBrk="1" fontAlgn="auto" latinLnBrk="0" hangingPunct="1">
              <a:lnSpc>
                <a:spcPts val="2635"/>
              </a:lnSpc>
              <a:spcBef>
                <a:spcPts val="5"/>
              </a:spcBef>
              <a:spcAft>
                <a:spcPts val="0"/>
              </a:spcAft>
              <a:buClrTx/>
              <a:buSzTx/>
              <a:buFont typeface="Arial" panose="020B0604020202020204" pitchFamily="34" charset="0"/>
              <a:buChar char="•"/>
              <a:tabLst/>
              <a:defRPr/>
            </a:pPr>
            <a:r>
              <a:rPr kumimoji="0" lang="en-US" sz="2000" b="1" i="0" u="none" strike="noStrike" kern="1200" cap="none" spc="25"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PROCUREMENT</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982345" marR="0" lvl="0" indent="-342900" algn="l" defTabSz="914400" rtl="0" eaLnBrk="1" fontAlgn="auto" latinLnBrk="0" hangingPunct="1">
              <a:lnSpc>
                <a:spcPts val="2635"/>
              </a:lnSpc>
              <a:spcBef>
                <a:spcPts val="0"/>
              </a:spcBef>
              <a:spcAft>
                <a:spcPts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Delivery </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Analysis,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Alternative </a:t>
            </a: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Delivery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Advisory,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10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98450" marR="0" lvl="0" indent="-285750" algn="l" defTabSz="914400" rtl="0" eaLnBrk="1" fontAlgn="auto" latinLnBrk="0" hangingPunct="1">
              <a:lnSpc>
                <a:spcPts val="2635"/>
              </a:lnSpc>
              <a:spcBef>
                <a:spcPts val="10"/>
              </a:spcBef>
              <a:spcAft>
                <a:spcPts val="0"/>
              </a:spcAft>
              <a:buClrTx/>
              <a:buSzTx/>
              <a:buFont typeface="Arial" panose="020B0604020202020204" pitchFamily="34" charset="0"/>
              <a:buChar char="•"/>
              <a:tabLst/>
              <a:defRPr/>
            </a:pPr>
            <a:r>
              <a:rPr kumimoji="0" lang="en-US" sz="2000" b="1" i="0" u="none" strike="noStrike" kern="1200" cap="none" spc="2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DIVERSITY &amp; INCLUSION</a:t>
            </a:r>
          </a:p>
          <a:p>
            <a:pPr marL="755650" marR="0" lvl="1" indent="-285750" algn="l" defTabSz="914400" rtl="0" eaLnBrk="1" fontAlgn="auto" latinLnBrk="0" hangingPunct="1">
              <a:lnSpc>
                <a:spcPts val="2635"/>
              </a:lnSpc>
              <a:spcBef>
                <a:spcPts val="10"/>
              </a:spcBef>
              <a:spcAft>
                <a:spcPts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Establishment of DBE Goals, Outreach</a:t>
            </a:r>
          </a:p>
          <a:p>
            <a:pPr marL="298450" marR="0" lvl="0" indent="-285750" algn="l" defTabSz="914400" rtl="0" eaLnBrk="1" fontAlgn="auto" latinLnBrk="0" hangingPunct="1">
              <a:lnSpc>
                <a:spcPts val="2635"/>
              </a:lnSpc>
              <a:spcBef>
                <a:spcPts val="10"/>
              </a:spcBef>
              <a:spcAft>
                <a:spcPts val="0"/>
              </a:spcAft>
              <a:buClrTx/>
              <a:buSzTx/>
              <a:buFont typeface="Arial" panose="020B0604020202020204" pitchFamily="34" charset="0"/>
              <a:buChar char="•"/>
              <a:tabLst/>
              <a:defRPr/>
            </a:pPr>
            <a:r>
              <a:rPr kumimoji="0" lang="en-US" sz="2000" b="1" i="0" u="none" strike="noStrike" kern="1200" cap="none" spc="2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FUNDING/FINANCE</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925195" marR="0" lvl="0" indent="-285750" algn="l" defTabSz="914400" rtl="0" eaLnBrk="1" fontAlgn="auto" latinLnBrk="0" hangingPunct="1">
              <a:lnSpc>
                <a:spcPts val="263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Feasibility </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Analysis,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Economic</a:t>
            </a:r>
            <a:r>
              <a:rPr kumimoji="0" lang="en-US" sz="1800" b="0" i="0" u="none" strike="noStrike" kern="1200" cap="none" spc="-1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Analysis, Financial Tracking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98450" marR="0" lvl="0" indent="-285750" algn="l" defTabSz="914400" rtl="0" eaLnBrk="1" fontAlgn="auto" latinLnBrk="0" hangingPunct="1">
              <a:lnSpc>
                <a:spcPts val="2635"/>
              </a:lnSpc>
              <a:spcBef>
                <a:spcPts val="10"/>
              </a:spcBef>
              <a:spcAft>
                <a:spcPts val="0"/>
              </a:spcAft>
              <a:buClrTx/>
              <a:buSzTx/>
              <a:buFont typeface="Arial" panose="020B0604020202020204" pitchFamily="34" charset="0"/>
              <a:buChar char="•"/>
              <a:tabLst/>
              <a:defRPr/>
            </a:pPr>
            <a:r>
              <a:rPr kumimoji="0" lang="en-US" sz="2000" b="1" i="0" u="none" strike="noStrike" kern="1200" cap="none" spc="5"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PROJECT</a:t>
            </a:r>
            <a:r>
              <a:rPr kumimoji="0" lang="en-US" sz="2000" b="1" i="0" u="none" strike="noStrike" kern="1200" cap="none" spc="-114"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2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CONTROLS</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982345" marR="0" lvl="0" indent="-342900" algn="l" defTabSz="914400" rtl="0" eaLnBrk="1" fontAlgn="auto" latinLnBrk="0" hangingPunct="1">
              <a:lnSpc>
                <a:spcPts val="2635"/>
              </a:lnSpc>
              <a:spcBef>
                <a:spcPts val="0"/>
              </a:spcBef>
              <a:spcAft>
                <a:spcPts val="0"/>
              </a:spcAft>
              <a:buClrTx/>
              <a:buSzTx/>
              <a:buFont typeface="Arial" panose="020B0604020202020204" pitchFamily="34" charset="0"/>
              <a:buChar char="•"/>
              <a:tabLst/>
              <a:defRPr/>
            </a:pP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Budget, Schedule, </a:t>
            </a: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Documents Management, </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Life-cycle Costing, </a:t>
            </a: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 </a:t>
            </a:r>
            <a:b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Support,</a:t>
            </a:r>
            <a:r>
              <a:rPr kumimoji="0" lang="en-US" sz="1800" b="0" i="0" u="none" strike="noStrike" kern="1200" cap="none" spc="-10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Interstate-BoldCondensed"/>
              <a:ea typeface="+mn-ea"/>
              <a:cs typeface="Interstate-BoldCondensed"/>
            </a:endParaRPr>
          </a:p>
        </p:txBody>
      </p:sp>
      <p:cxnSp>
        <p:nvCxnSpPr>
          <p:cNvPr id="11" name="Straight Connector 10">
            <a:extLst>
              <a:ext uri="{FF2B5EF4-FFF2-40B4-BE49-F238E27FC236}">
                <a16:creationId xmlns:a16="http://schemas.microsoft.com/office/drawing/2014/main" id="{A5FED44D-5A90-334D-8E77-6AE2B9EB3FCC}"/>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938BBEF-8865-9741-B870-0FF6C83B1912}"/>
              </a:ext>
            </a:extLst>
          </p:cNvPr>
          <p:cNvPicPr>
            <a:picLocks noChangeAspect="1"/>
          </p:cNvPicPr>
          <p:nvPr/>
        </p:nvPicPr>
        <p:blipFill>
          <a:blip r:embed="rId4"/>
          <a:stretch>
            <a:fillRect/>
          </a:stretch>
        </p:blipFill>
        <p:spPr>
          <a:xfrm>
            <a:off x="9454587" y="2621511"/>
            <a:ext cx="2755631" cy="2651990"/>
          </a:xfrm>
          <a:prstGeom prst="rect">
            <a:avLst/>
          </a:prstGeom>
        </p:spPr>
      </p:pic>
      <p:pic>
        <p:nvPicPr>
          <p:cNvPr id="3" name="Picture 2">
            <a:extLst>
              <a:ext uri="{FF2B5EF4-FFF2-40B4-BE49-F238E27FC236}">
                <a16:creationId xmlns:a16="http://schemas.microsoft.com/office/drawing/2014/main" id="{D40ACB7E-6969-44E7-AA89-060A23155589}"/>
              </a:ext>
            </a:extLst>
          </p:cNvPr>
          <p:cNvPicPr>
            <a:picLocks noChangeAspect="1"/>
          </p:cNvPicPr>
          <p:nvPr/>
        </p:nvPicPr>
        <p:blipFill>
          <a:blip r:embed="rId5"/>
          <a:stretch>
            <a:fillRect/>
          </a:stretch>
        </p:blipFill>
        <p:spPr>
          <a:xfrm>
            <a:off x="0" y="6431243"/>
            <a:ext cx="1121761" cy="426757"/>
          </a:xfrm>
          <a:prstGeom prst="rect">
            <a:avLst/>
          </a:prstGeom>
        </p:spPr>
      </p:pic>
    </p:spTree>
    <p:extLst>
      <p:ext uri="{BB962C8B-B14F-4D97-AF65-F5344CB8AC3E}">
        <p14:creationId xmlns:p14="http://schemas.microsoft.com/office/powerpoint/2010/main" val="1150393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5A56928-C83A-954E-8781-83D860A83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6240" y="480993"/>
            <a:ext cx="2282083" cy="376830"/>
          </a:xfrm>
          <a:prstGeom prst="rect">
            <a:avLst/>
          </a:prstGeom>
        </p:spPr>
      </p:pic>
      <p:pic>
        <p:nvPicPr>
          <p:cNvPr id="4" name="Picture 3">
            <a:extLst>
              <a:ext uri="{FF2B5EF4-FFF2-40B4-BE49-F238E27FC236}">
                <a16:creationId xmlns:a16="http://schemas.microsoft.com/office/drawing/2014/main" id="{B8503C60-8150-418F-9660-91C4FAAED9AF}"/>
              </a:ext>
            </a:extLst>
          </p:cNvPr>
          <p:cNvPicPr>
            <a:picLocks noChangeAspect="1"/>
          </p:cNvPicPr>
          <p:nvPr/>
        </p:nvPicPr>
        <p:blipFill>
          <a:blip r:embed="rId4"/>
          <a:stretch>
            <a:fillRect/>
          </a:stretch>
        </p:blipFill>
        <p:spPr>
          <a:xfrm>
            <a:off x="9286240" y="2295239"/>
            <a:ext cx="2755631" cy="2651990"/>
          </a:xfrm>
          <a:prstGeom prst="rect">
            <a:avLst/>
          </a:prstGeom>
        </p:spPr>
      </p:pic>
      <p:sp>
        <p:nvSpPr>
          <p:cNvPr id="11" name="object 24">
            <a:extLst>
              <a:ext uri="{FF2B5EF4-FFF2-40B4-BE49-F238E27FC236}">
                <a16:creationId xmlns:a16="http://schemas.microsoft.com/office/drawing/2014/main" id="{2F2BEB8F-EB49-4947-84E5-4D81D1657CEA}"/>
              </a:ext>
            </a:extLst>
          </p:cNvPr>
          <p:cNvSpPr txBox="1"/>
          <p:nvPr/>
        </p:nvSpPr>
        <p:spPr>
          <a:xfrm>
            <a:off x="642158" y="1215059"/>
            <a:ext cx="10689590" cy="5566267"/>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4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PM/CM Management – Program Management Attributes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98450" marR="0" lvl="0" indent="-285750" algn="l" defTabSz="914400" rtl="0" eaLnBrk="1" fontAlgn="auto" latinLnBrk="0" hangingPunct="1">
              <a:lnSpc>
                <a:spcPts val="2635"/>
              </a:lnSpc>
              <a:spcBef>
                <a:spcPts val="105"/>
              </a:spcBef>
              <a:spcAft>
                <a:spcPts val="0"/>
              </a:spcAft>
              <a:buClrTx/>
              <a:buSzTx/>
              <a:buFont typeface="Arial" panose="020B0604020202020204" pitchFamily="34" charset="0"/>
              <a:buChar char="•"/>
              <a:tabLst/>
              <a:defRPr/>
            </a:pPr>
            <a:r>
              <a:rPr kumimoji="0" sz="2000" b="1" i="0" u="none" strike="noStrike" kern="1200" cap="none" spc="25"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MANAGEMENT</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755650" marR="0" lvl="1" indent="-285750" algn="l" defTabSz="914400" rtl="0" eaLnBrk="1" fontAlgn="auto" latinLnBrk="0" hangingPunct="1">
              <a:lnSpc>
                <a:spcPts val="2635"/>
              </a:lnSpc>
              <a:spcBef>
                <a:spcPts val="105"/>
              </a:spcBef>
              <a:spcAft>
                <a:spcPts val="0"/>
              </a:spcAft>
              <a:buClrTx/>
              <a:buSzTx/>
              <a:buFont typeface="Arial" panose="020B0604020202020204" pitchFamily="34" charset="0"/>
              <a:buChar char="•"/>
              <a:tabLst/>
              <a:defRPr/>
            </a:pPr>
            <a:r>
              <a:rPr kumimoji="0"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a:t>
            </a:r>
            <a:r>
              <a:rPr kumimoji="0"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a:t>
            </a:r>
            <a:r>
              <a:rPr kumimoji="0"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Policy, </a:t>
            </a:r>
            <a:r>
              <a:rPr kumimoji="0"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 </a:t>
            </a:r>
            <a:r>
              <a:rPr kumimoji="0"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Dispute </a:t>
            </a:r>
            <a:r>
              <a:rPr kumimoji="0" sz="18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a:t>
            </a:r>
            <a:r>
              <a:rPr kumimoji="0"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a:t>
            </a:r>
            <a:r>
              <a:rPr kumimoji="0" sz="18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Facilitation</a:t>
            </a: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5"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DESIGN</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8699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a:t>
            </a:r>
            <a:r>
              <a:rPr kumimoji="0" lang="en-US" sz="1800" b="0" i="0" u="none" strike="noStrike" kern="1200" cap="none" spc="-8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of On-call Consultants</a:t>
            </a: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1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CONSTRUCTION</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8699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Construction </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Constructability, </a:t>
            </a:r>
            <a:r>
              <a:rPr kumimoji="0" lang="en-US" sz="18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a:t>
            </a:r>
            <a:r>
              <a:rPr kumimoji="0" lang="en-US" sz="18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Engineering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2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COMMUNICATIONS</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8699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a:t>
            </a:r>
            <a:r>
              <a:rPr kumimoji="0" lang="en-US" sz="1800" b="0" i="0" u="none" strike="noStrike" kern="1200" cap="none" spc="-8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Relations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OPERATIONAL READINESS / OPS &amp;</a:t>
            </a:r>
            <a:r>
              <a:rPr kumimoji="0" lang="en-US" sz="2000" b="1" i="0" u="none" strike="noStrike" kern="1200" cap="none" spc="-95"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MAINTENANCE</a:t>
            </a:r>
          </a:p>
          <a:p>
            <a:pPr marL="869950" marR="0" lvl="0" indent="-34290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Requirements, </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Asset </a:t>
            </a:r>
            <a:r>
              <a:rPr kumimoji="0" lang="en-US"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Management, Optimization</a:t>
            </a:r>
            <a:r>
              <a:rPr kumimoji="0" lang="en-US" sz="18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Analysis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1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SAFETY</a:t>
            </a:r>
          </a:p>
          <a:p>
            <a:pPr marL="7556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 Program Safety Requirements, Compliance</a:t>
            </a:r>
          </a:p>
          <a:p>
            <a:pPr marL="2984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1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OTHER SUPPORT</a:t>
            </a:r>
            <a:r>
              <a:rPr kumimoji="0" lang="en-US" sz="2000" b="1" i="0" u="none" strike="noStrike" kern="1200" cap="none" spc="-85"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1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SERVICES</a:t>
            </a:r>
            <a:endParaRPr kumimoji="0" lang="en-US" sz="20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endParaRPr>
          </a:p>
          <a:p>
            <a:pPr marL="8699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Utilities,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Right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kumimoji="0" lang="en-US" sz="18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a:t>
            </a:r>
            <a:r>
              <a:rPr kumimoji="0" lang="en-US" sz="18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Third-Party Agreements, </a:t>
            </a:r>
            <a:r>
              <a:rPr kumimoji="0" lang="en-US" sz="18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Environmental,</a:t>
            </a:r>
            <a:r>
              <a:rPr kumimoji="0" lang="en-US" sz="1800" b="0" i="0" u="none" strike="noStrike" kern="1200" cap="none" spc="11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Permitting</a:t>
            </a:r>
          </a:p>
          <a:p>
            <a:pPr marL="8699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2705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2700" marR="0" lvl="0" indent="0" algn="l" defTabSz="914400" rtl="0" eaLnBrk="1" fontAlgn="auto" latinLnBrk="0" hangingPunct="1">
              <a:lnSpc>
                <a:spcPct val="100000"/>
              </a:lnSpc>
              <a:spcBef>
                <a:spcPts val="5"/>
              </a:spcBef>
              <a:spcAft>
                <a:spcPts val="0"/>
              </a:spcAft>
              <a:buClrTx/>
              <a:buSzTx/>
              <a:buFontTx/>
              <a:buNone/>
              <a:tabLst/>
              <a:defRPr/>
            </a:pPr>
            <a:endParaRPr kumimoji="0" sz="2500" b="0" i="0" u="none" strike="noStrike" kern="1200" cap="none" spc="0" normalizeH="0" baseline="0" noProof="0" dirty="0">
              <a:ln>
                <a:noFill/>
              </a:ln>
              <a:solidFill>
                <a:prstClr val="black"/>
              </a:solidFill>
              <a:effectLst/>
              <a:uLnTx/>
              <a:uFillTx/>
              <a:latin typeface="Interstate-BoldCondensed"/>
              <a:ea typeface="+mn-ea"/>
              <a:cs typeface="Interstate-BoldCondensed"/>
            </a:endParaRPr>
          </a:p>
        </p:txBody>
      </p:sp>
      <p:sp>
        <p:nvSpPr>
          <p:cNvPr id="10" name="Text Placeholder 1">
            <a:extLst>
              <a:ext uri="{FF2B5EF4-FFF2-40B4-BE49-F238E27FC236}">
                <a16:creationId xmlns:a16="http://schemas.microsoft.com/office/drawing/2014/main" id="{BB50CA3F-1632-B449-88B6-B6FBB7CC6ACE}"/>
              </a:ext>
            </a:extLst>
          </p:cNvPr>
          <p:cNvSpPr txBox="1">
            <a:spLocks/>
          </p:cNvSpPr>
          <p:nvPr/>
        </p:nvSpPr>
        <p:spPr>
          <a:xfrm>
            <a:off x="555169" y="395099"/>
            <a:ext cx="8731071" cy="54861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Roles/Responsibility &amp; Organization</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cxnSp>
        <p:nvCxnSpPr>
          <p:cNvPr id="13" name="Straight Connector 12">
            <a:extLst>
              <a:ext uri="{FF2B5EF4-FFF2-40B4-BE49-F238E27FC236}">
                <a16:creationId xmlns:a16="http://schemas.microsoft.com/office/drawing/2014/main" id="{E58E1F1F-FCB1-764A-97A4-60AED22C2294}"/>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E02106C-83DA-4051-9EA7-58CA0AA3C3D7}"/>
              </a:ext>
            </a:extLst>
          </p:cNvPr>
          <p:cNvPicPr>
            <a:picLocks noChangeAspect="1"/>
          </p:cNvPicPr>
          <p:nvPr/>
        </p:nvPicPr>
        <p:blipFill>
          <a:blip r:embed="rId5"/>
          <a:stretch>
            <a:fillRect/>
          </a:stretch>
        </p:blipFill>
        <p:spPr>
          <a:xfrm>
            <a:off x="0" y="6425850"/>
            <a:ext cx="1121761" cy="426757"/>
          </a:xfrm>
          <a:prstGeom prst="rect">
            <a:avLst/>
          </a:prstGeom>
        </p:spPr>
      </p:pic>
    </p:spTree>
    <p:extLst>
      <p:ext uri="{BB962C8B-B14F-4D97-AF65-F5344CB8AC3E}">
        <p14:creationId xmlns:p14="http://schemas.microsoft.com/office/powerpoint/2010/main" val="110515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53598417-67D7-7E48-8FE4-13103C5F86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0948" y="412335"/>
            <a:ext cx="2282083" cy="376830"/>
          </a:xfrm>
          <a:prstGeom prst="rect">
            <a:avLst/>
          </a:prstGeom>
        </p:spPr>
      </p:pic>
      <p:sp>
        <p:nvSpPr>
          <p:cNvPr id="37" name="TextBox 36">
            <a:extLst>
              <a:ext uri="{FF2B5EF4-FFF2-40B4-BE49-F238E27FC236}">
                <a16:creationId xmlns:a16="http://schemas.microsoft.com/office/drawing/2014/main" id="{6B69C6AC-EA28-1744-8644-9A413C0E846F}"/>
              </a:ext>
            </a:extLst>
          </p:cNvPr>
          <p:cNvSpPr txBox="1"/>
          <p:nvPr/>
        </p:nvSpPr>
        <p:spPr>
          <a:xfrm>
            <a:off x="1527094" y="4101612"/>
            <a:ext cx="3123812"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Roles/Responsibilities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Organization</a:t>
            </a:r>
          </a:p>
        </p:txBody>
      </p:sp>
      <p:sp>
        <p:nvSpPr>
          <p:cNvPr id="38" name="TextBox 37">
            <a:extLst>
              <a:ext uri="{FF2B5EF4-FFF2-40B4-BE49-F238E27FC236}">
                <a16:creationId xmlns:a16="http://schemas.microsoft.com/office/drawing/2014/main" id="{870A61D6-EF4A-3143-8AF4-E9B0959D9845}"/>
              </a:ext>
            </a:extLst>
          </p:cNvPr>
          <p:cNvSpPr txBox="1"/>
          <p:nvPr/>
        </p:nvSpPr>
        <p:spPr>
          <a:xfrm>
            <a:off x="5070768" y="5905479"/>
            <a:ext cx="1956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Trust</a:t>
            </a:r>
          </a:p>
        </p:txBody>
      </p:sp>
      <p:sp>
        <p:nvSpPr>
          <p:cNvPr id="39" name="TextBox 38">
            <a:extLst>
              <a:ext uri="{FF2B5EF4-FFF2-40B4-BE49-F238E27FC236}">
                <a16:creationId xmlns:a16="http://schemas.microsoft.com/office/drawing/2014/main" id="{0148FA21-9AD8-C04F-A329-EC7C17AB5472}"/>
              </a:ext>
            </a:extLst>
          </p:cNvPr>
          <p:cNvSpPr txBox="1"/>
          <p:nvPr/>
        </p:nvSpPr>
        <p:spPr>
          <a:xfrm>
            <a:off x="1318038" y="3669124"/>
            <a:ext cx="270019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Responsibility</a:t>
            </a:r>
          </a:p>
        </p:txBody>
      </p:sp>
      <p:sp>
        <p:nvSpPr>
          <p:cNvPr id="40" name="TextBox 39">
            <a:extLst>
              <a:ext uri="{FF2B5EF4-FFF2-40B4-BE49-F238E27FC236}">
                <a16:creationId xmlns:a16="http://schemas.microsoft.com/office/drawing/2014/main" id="{E27533BD-706F-6044-A4FC-FF976F289853}"/>
              </a:ext>
            </a:extLst>
          </p:cNvPr>
          <p:cNvSpPr txBox="1"/>
          <p:nvPr/>
        </p:nvSpPr>
        <p:spPr>
          <a:xfrm>
            <a:off x="4425440" y="1417633"/>
            <a:ext cx="32468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Clarity of Intent</a:t>
            </a:r>
          </a:p>
        </p:txBody>
      </p:sp>
      <p:sp>
        <p:nvSpPr>
          <p:cNvPr id="41" name="TextBox 40">
            <a:extLst>
              <a:ext uri="{FF2B5EF4-FFF2-40B4-BE49-F238E27FC236}">
                <a16:creationId xmlns:a16="http://schemas.microsoft.com/office/drawing/2014/main" id="{0ED36661-C1C4-504B-9ADB-C6BF33940B0D}"/>
              </a:ext>
            </a:extLst>
          </p:cNvPr>
          <p:cNvSpPr txBox="1"/>
          <p:nvPr/>
        </p:nvSpPr>
        <p:spPr>
          <a:xfrm>
            <a:off x="8051733" y="3669124"/>
            <a:ext cx="2498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Commitment</a:t>
            </a:r>
          </a:p>
        </p:txBody>
      </p:sp>
      <p:pic>
        <p:nvPicPr>
          <p:cNvPr id="42" name="Picture 41">
            <a:extLst>
              <a:ext uri="{FF2B5EF4-FFF2-40B4-BE49-F238E27FC236}">
                <a16:creationId xmlns:a16="http://schemas.microsoft.com/office/drawing/2014/main" id="{DB55401F-E921-0D4A-9AFF-BE2BC107D81C}"/>
              </a:ext>
            </a:extLst>
          </p:cNvPr>
          <p:cNvPicPr>
            <a:picLocks noChangeAspect="1"/>
          </p:cNvPicPr>
          <p:nvPr/>
        </p:nvPicPr>
        <p:blipFill>
          <a:blip r:embed="rId4"/>
          <a:stretch>
            <a:fillRect/>
          </a:stretch>
        </p:blipFill>
        <p:spPr>
          <a:xfrm>
            <a:off x="4045980" y="1897081"/>
            <a:ext cx="4005753" cy="4005753"/>
          </a:xfrm>
          <a:prstGeom prst="rect">
            <a:avLst/>
          </a:prstGeom>
        </p:spPr>
      </p:pic>
      <p:sp>
        <p:nvSpPr>
          <p:cNvPr id="43" name="TextBox 42">
            <a:extLst>
              <a:ext uri="{FF2B5EF4-FFF2-40B4-BE49-F238E27FC236}">
                <a16:creationId xmlns:a16="http://schemas.microsoft.com/office/drawing/2014/main" id="{80A0FDF0-BA90-2E40-AB30-E4397C0C96F8}"/>
              </a:ext>
            </a:extLst>
          </p:cNvPr>
          <p:cNvSpPr txBox="1"/>
          <p:nvPr/>
        </p:nvSpPr>
        <p:spPr>
          <a:xfrm>
            <a:off x="7458755" y="1407939"/>
            <a:ext cx="3446312"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Processes/Procedures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Management (CRB)</a:t>
            </a:r>
          </a:p>
        </p:txBody>
      </p:sp>
      <p:sp>
        <p:nvSpPr>
          <p:cNvPr id="44" name="Text Placeholder 1">
            <a:extLst>
              <a:ext uri="{FF2B5EF4-FFF2-40B4-BE49-F238E27FC236}">
                <a16:creationId xmlns:a16="http://schemas.microsoft.com/office/drawing/2014/main" id="{C7A79D4F-A1DA-2149-A6E5-A9DFFF456C0A}"/>
              </a:ext>
            </a:extLst>
          </p:cNvPr>
          <p:cNvSpPr txBox="1">
            <a:spLocks/>
          </p:cNvSpPr>
          <p:nvPr/>
        </p:nvSpPr>
        <p:spPr>
          <a:xfrm>
            <a:off x="555169" y="217094"/>
            <a:ext cx="5540831" cy="76879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Delivery Culture</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cxnSp>
        <p:nvCxnSpPr>
          <p:cNvPr id="14" name="Straight Connector 13">
            <a:extLst>
              <a:ext uri="{FF2B5EF4-FFF2-40B4-BE49-F238E27FC236}">
                <a16:creationId xmlns:a16="http://schemas.microsoft.com/office/drawing/2014/main" id="{43DE127E-623A-7F40-80BB-717F02B84FBC}"/>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421A993-6DCC-4A49-B7BE-251A5ED6E45F}"/>
              </a:ext>
            </a:extLst>
          </p:cNvPr>
          <p:cNvSpPr/>
          <p:nvPr/>
        </p:nvSpPr>
        <p:spPr>
          <a:xfrm>
            <a:off x="572347" y="1054476"/>
            <a:ext cx="24631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2CA"/>
                </a:solidFill>
                <a:effectLst/>
                <a:uLnTx/>
                <a:uFillTx/>
                <a:latin typeface="Arial"/>
                <a:ea typeface="+mn-ea"/>
                <a:cs typeface="Arial"/>
              </a:rPr>
              <a:t>CLARITY OF INTENT</a:t>
            </a:r>
          </a:p>
        </p:txBody>
      </p:sp>
      <p:sp>
        <p:nvSpPr>
          <p:cNvPr id="16" name="TextBox 15">
            <a:extLst>
              <a:ext uri="{FF2B5EF4-FFF2-40B4-BE49-F238E27FC236}">
                <a16:creationId xmlns:a16="http://schemas.microsoft.com/office/drawing/2014/main" id="{0ADEF34F-02DE-4931-931B-45617D62EE96}"/>
              </a:ext>
            </a:extLst>
          </p:cNvPr>
          <p:cNvSpPr txBox="1"/>
          <p:nvPr/>
        </p:nvSpPr>
        <p:spPr>
          <a:xfrm>
            <a:off x="4191738" y="369918"/>
            <a:ext cx="28214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(Integrity Compass)</a:t>
            </a:r>
          </a:p>
        </p:txBody>
      </p:sp>
      <p:pic>
        <p:nvPicPr>
          <p:cNvPr id="4" name="Picture 3">
            <a:extLst>
              <a:ext uri="{FF2B5EF4-FFF2-40B4-BE49-F238E27FC236}">
                <a16:creationId xmlns:a16="http://schemas.microsoft.com/office/drawing/2014/main" id="{0BC62AF4-F16F-4CAA-A9CD-FCFA75352B9F}"/>
              </a:ext>
            </a:extLst>
          </p:cNvPr>
          <p:cNvPicPr>
            <a:picLocks noChangeAspect="1"/>
          </p:cNvPicPr>
          <p:nvPr/>
        </p:nvPicPr>
        <p:blipFill>
          <a:blip r:embed="rId5"/>
          <a:stretch>
            <a:fillRect/>
          </a:stretch>
        </p:blipFill>
        <p:spPr>
          <a:xfrm>
            <a:off x="11466" y="6427527"/>
            <a:ext cx="1121761" cy="426757"/>
          </a:xfrm>
          <a:prstGeom prst="rect">
            <a:avLst/>
          </a:prstGeom>
        </p:spPr>
      </p:pic>
    </p:spTree>
    <p:extLst>
      <p:ext uri="{BB962C8B-B14F-4D97-AF65-F5344CB8AC3E}">
        <p14:creationId xmlns:p14="http://schemas.microsoft.com/office/powerpoint/2010/main" val="226458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23F2B4-AFE5-1642-B3EE-86817E7B8A3D}"/>
              </a:ext>
            </a:extLst>
          </p:cNvPr>
          <p:cNvSpPr/>
          <p:nvPr/>
        </p:nvSpPr>
        <p:spPr>
          <a:xfrm>
            <a:off x="331710" y="1535413"/>
            <a:ext cx="7662074" cy="4650679"/>
          </a:xfrm>
          <a:prstGeom prst="rect">
            <a:avLst/>
          </a:prstGeom>
          <a:solidFill>
            <a:schemeClr val="bg1"/>
          </a:solidFill>
          <a:ln>
            <a:solidFill>
              <a:srgbClr val="008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descr="A screenshot of a cell phone&#10;&#10;Description generated with very high confidence">
            <a:extLst>
              <a:ext uri="{FF2B5EF4-FFF2-40B4-BE49-F238E27FC236}">
                <a16:creationId xmlns:a16="http://schemas.microsoft.com/office/drawing/2014/main" id="{653DB7E4-2C2F-446F-8C69-745AC620DA35}"/>
              </a:ext>
            </a:extLst>
          </p:cNvPr>
          <p:cNvPicPr>
            <a:picLocks noChangeAspect="1"/>
          </p:cNvPicPr>
          <p:nvPr/>
        </p:nvPicPr>
        <p:blipFill rotWithShape="1">
          <a:blip r:embed="rId3"/>
          <a:srcRect t="8539"/>
          <a:stretch/>
        </p:blipFill>
        <p:spPr>
          <a:xfrm>
            <a:off x="386053" y="1714893"/>
            <a:ext cx="7516938" cy="4416753"/>
          </a:xfrm>
          <a:prstGeom prst="rect">
            <a:avLst/>
          </a:prstGeom>
        </p:spPr>
      </p:pic>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C6D5B54-74C3-4BE6-A87E-011933CE44BD}"/>
              </a:ext>
            </a:extLst>
          </p:cNvPr>
          <p:cNvSpPr txBox="1"/>
          <p:nvPr/>
        </p:nvSpPr>
        <p:spPr>
          <a:xfrm>
            <a:off x="803975" y="1104008"/>
            <a:ext cx="638583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 Stage Gate Process (Example)</a:t>
            </a:r>
          </a:p>
        </p:txBody>
      </p:sp>
      <p:pic>
        <p:nvPicPr>
          <p:cNvPr id="13" name="Picture 12">
            <a:extLst>
              <a:ext uri="{FF2B5EF4-FFF2-40B4-BE49-F238E27FC236}">
                <a16:creationId xmlns:a16="http://schemas.microsoft.com/office/drawing/2014/main" id="{5AB3DC46-3CC7-484B-A520-E63AAEC772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1717" y="515890"/>
            <a:ext cx="2282083" cy="376830"/>
          </a:xfrm>
          <a:prstGeom prst="rect">
            <a:avLst/>
          </a:prstGeom>
        </p:spPr>
      </p:pic>
      <p:sp>
        <p:nvSpPr>
          <p:cNvPr id="14" name="Text Placeholder 1">
            <a:extLst>
              <a:ext uri="{FF2B5EF4-FFF2-40B4-BE49-F238E27FC236}">
                <a16:creationId xmlns:a16="http://schemas.microsoft.com/office/drawing/2014/main" id="{696AF12D-DB0D-F041-B8B4-D53730279D42}"/>
              </a:ext>
            </a:extLst>
          </p:cNvPr>
          <p:cNvSpPr txBox="1">
            <a:spLocks/>
          </p:cNvSpPr>
          <p:nvPr/>
        </p:nvSpPr>
        <p:spPr>
          <a:xfrm>
            <a:off x="555169" y="248015"/>
            <a:ext cx="5540831" cy="82546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Governance</a:t>
            </a:r>
            <a:endParaRPr kumimoji="0" lang="en-US" sz="36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cxnSp>
        <p:nvCxnSpPr>
          <p:cNvPr id="12" name="Straight Connector 11">
            <a:extLst>
              <a:ext uri="{FF2B5EF4-FFF2-40B4-BE49-F238E27FC236}">
                <a16:creationId xmlns:a16="http://schemas.microsoft.com/office/drawing/2014/main" id="{49958351-FAFE-A140-B3A6-1265A0DF4CAC}"/>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D96BA7-BBE9-4CB9-98B7-506F807630F8}"/>
              </a:ext>
            </a:extLst>
          </p:cNvPr>
          <p:cNvSpPr txBox="1"/>
          <p:nvPr/>
        </p:nvSpPr>
        <p:spPr>
          <a:xfrm>
            <a:off x="7993784" y="1460510"/>
            <a:ext cx="4276245" cy="463203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 Stage Gate Process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CIP Adoption</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Executive Sign-off</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Sponsor Review</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Review</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Solicitation Review</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Qualification Check</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Board Award</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NTP</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Punch List</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Substantial Completion</a:t>
            </a:r>
          </a:p>
          <a:p>
            <a:pPr marL="457200" marR="0" lvl="0" indent="-4572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Closeout</a:t>
            </a:r>
          </a:p>
        </p:txBody>
      </p:sp>
      <p:pic>
        <p:nvPicPr>
          <p:cNvPr id="3" name="Picture 2">
            <a:extLst>
              <a:ext uri="{FF2B5EF4-FFF2-40B4-BE49-F238E27FC236}">
                <a16:creationId xmlns:a16="http://schemas.microsoft.com/office/drawing/2014/main" id="{9239B7C2-F6AC-4244-B26C-6DC34C1603B4}"/>
              </a:ext>
            </a:extLst>
          </p:cNvPr>
          <p:cNvPicPr>
            <a:picLocks noChangeAspect="1"/>
          </p:cNvPicPr>
          <p:nvPr/>
        </p:nvPicPr>
        <p:blipFill>
          <a:blip r:embed="rId5"/>
          <a:stretch>
            <a:fillRect/>
          </a:stretch>
        </p:blipFill>
        <p:spPr>
          <a:xfrm>
            <a:off x="-5712" y="6431243"/>
            <a:ext cx="1121761" cy="426757"/>
          </a:xfrm>
          <a:prstGeom prst="rect">
            <a:avLst/>
          </a:prstGeom>
        </p:spPr>
      </p:pic>
    </p:spTree>
    <p:extLst>
      <p:ext uri="{BB962C8B-B14F-4D97-AF65-F5344CB8AC3E}">
        <p14:creationId xmlns:p14="http://schemas.microsoft.com/office/powerpoint/2010/main" val="297948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428C8F64-F064-3F41-9CA4-9D7A5C815F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0948" y="449575"/>
            <a:ext cx="2282083" cy="376830"/>
          </a:xfrm>
          <a:prstGeom prst="rect">
            <a:avLst/>
          </a:prstGeom>
        </p:spPr>
      </p:pic>
      <p:sp>
        <p:nvSpPr>
          <p:cNvPr id="35" name="TextBox 34">
            <a:extLst>
              <a:ext uri="{FF2B5EF4-FFF2-40B4-BE49-F238E27FC236}">
                <a16:creationId xmlns:a16="http://schemas.microsoft.com/office/drawing/2014/main" id="{9F1A2EB0-2E2E-5047-A235-B6FCC37F9A6B}"/>
              </a:ext>
            </a:extLst>
          </p:cNvPr>
          <p:cNvSpPr txBox="1"/>
          <p:nvPr/>
        </p:nvSpPr>
        <p:spPr>
          <a:xfrm>
            <a:off x="8091213" y="3981537"/>
            <a:ext cx="241947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Master Schedule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Score Cards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Efficiency Tools</a:t>
            </a:r>
          </a:p>
        </p:txBody>
      </p:sp>
      <p:sp>
        <p:nvSpPr>
          <p:cNvPr id="37" name="TextBox 36">
            <a:extLst>
              <a:ext uri="{FF2B5EF4-FFF2-40B4-BE49-F238E27FC236}">
                <a16:creationId xmlns:a16="http://schemas.microsoft.com/office/drawing/2014/main" id="{B9460379-17D4-1A48-93C2-4124757117B8}"/>
              </a:ext>
            </a:extLst>
          </p:cNvPr>
          <p:cNvSpPr txBox="1"/>
          <p:nvPr/>
        </p:nvSpPr>
        <p:spPr>
          <a:xfrm>
            <a:off x="1527094" y="4043600"/>
            <a:ext cx="3123812"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Roles/Responsibilities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Organization</a:t>
            </a:r>
          </a:p>
        </p:txBody>
      </p:sp>
      <p:sp>
        <p:nvSpPr>
          <p:cNvPr id="38" name="TextBox 37">
            <a:extLst>
              <a:ext uri="{FF2B5EF4-FFF2-40B4-BE49-F238E27FC236}">
                <a16:creationId xmlns:a16="http://schemas.microsoft.com/office/drawing/2014/main" id="{40652984-842E-DA4D-920E-886F638A707B}"/>
              </a:ext>
            </a:extLst>
          </p:cNvPr>
          <p:cNvSpPr txBox="1"/>
          <p:nvPr/>
        </p:nvSpPr>
        <p:spPr>
          <a:xfrm>
            <a:off x="5503142" y="5871385"/>
            <a:ext cx="10914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Trust</a:t>
            </a:r>
          </a:p>
        </p:txBody>
      </p:sp>
      <p:sp>
        <p:nvSpPr>
          <p:cNvPr id="39" name="TextBox 38">
            <a:extLst>
              <a:ext uri="{FF2B5EF4-FFF2-40B4-BE49-F238E27FC236}">
                <a16:creationId xmlns:a16="http://schemas.microsoft.com/office/drawing/2014/main" id="{17EDEFEC-B27B-0142-AB0F-0B12E63922B6}"/>
              </a:ext>
            </a:extLst>
          </p:cNvPr>
          <p:cNvSpPr txBox="1"/>
          <p:nvPr/>
        </p:nvSpPr>
        <p:spPr>
          <a:xfrm>
            <a:off x="1318038" y="3611112"/>
            <a:ext cx="270019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Responsibility</a:t>
            </a:r>
          </a:p>
        </p:txBody>
      </p:sp>
      <p:sp>
        <p:nvSpPr>
          <p:cNvPr id="40" name="TextBox 39">
            <a:extLst>
              <a:ext uri="{FF2B5EF4-FFF2-40B4-BE49-F238E27FC236}">
                <a16:creationId xmlns:a16="http://schemas.microsoft.com/office/drawing/2014/main" id="{9C0CC814-A9C0-694D-9643-AA7572D7A355}"/>
              </a:ext>
            </a:extLst>
          </p:cNvPr>
          <p:cNvSpPr txBox="1"/>
          <p:nvPr/>
        </p:nvSpPr>
        <p:spPr>
          <a:xfrm>
            <a:off x="4425440" y="1359621"/>
            <a:ext cx="32468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65000"/>
                  </a:prstClr>
                </a:solidFill>
                <a:effectLst/>
                <a:uLnTx/>
                <a:uFillTx/>
                <a:latin typeface="Arial Black" panose="020B0604020202020204" pitchFamily="34" charset="0"/>
                <a:ea typeface="+mn-ea"/>
                <a:cs typeface="Arial Black" panose="020B0604020202020204" pitchFamily="34" charset="0"/>
              </a:rPr>
              <a:t>Clarity of Intent</a:t>
            </a:r>
          </a:p>
        </p:txBody>
      </p:sp>
      <p:sp>
        <p:nvSpPr>
          <p:cNvPr id="41" name="TextBox 40">
            <a:extLst>
              <a:ext uri="{FF2B5EF4-FFF2-40B4-BE49-F238E27FC236}">
                <a16:creationId xmlns:a16="http://schemas.microsoft.com/office/drawing/2014/main" id="{A86DDCF8-1B44-7C40-B6E3-32C118C0D94F}"/>
              </a:ext>
            </a:extLst>
          </p:cNvPr>
          <p:cNvSpPr txBox="1"/>
          <p:nvPr/>
        </p:nvSpPr>
        <p:spPr>
          <a:xfrm>
            <a:off x="8051733" y="3611112"/>
            <a:ext cx="24984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Black" panose="020B0604020202020204" pitchFamily="34" charset="0"/>
                <a:ea typeface="+mn-ea"/>
                <a:cs typeface="Arial Black" panose="020B0604020202020204" pitchFamily="34" charset="0"/>
              </a:rPr>
              <a:t>Commitment</a:t>
            </a:r>
          </a:p>
        </p:txBody>
      </p:sp>
      <p:pic>
        <p:nvPicPr>
          <p:cNvPr id="42" name="Picture 41">
            <a:extLst>
              <a:ext uri="{FF2B5EF4-FFF2-40B4-BE49-F238E27FC236}">
                <a16:creationId xmlns:a16="http://schemas.microsoft.com/office/drawing/2014/main" id="{98F1B833-7B33-A94D-A0FD-8C69BF5620CF}"/>
              </a:ext>
            </a:extLst>
          </p:cNvPr>
          <p:cNvPicPr>
            <a:picLocks noChangeAspect="1"/>
          </p:cNvPicPr>
          <p:nvPr/>
        </p:nvPicPr>
        <p:blipFill>
          <a:blip r:embed="rId4"/>
          <a:stretch>
            <a:fillRect/>
          </a:stretch>
        </p:blipFill>
        <p:spPr>
          <a:xfrm>
            <a:off x="4045980" y="1863783"/>
            <a:ext cx="4005753" cy="4005753"/>
          </a:xfrm>
          <a:prstGeom prst="rect">
            <a:avLst/>
          </a:prstGeom>
        </p:spPr>
      </p:pic>
      <p:sp>
        <p:nvSpPr>
          <p:cNvPr id="43" name="TextBox 42">
            <a:extLst>
              <a:ext uri="{FF2B5EF4-FFF2-40B4-BE49-F238E27FC236}">
                <a16:creationId xmlns:a16="http://schemas.microsoft.com/office/drawing/2014/main" id="{8B395691-C909-F74C-8169-8E5B875BF5D4}"/>
              </a:ext>
            </a:extLst>
          </p:cNvPr>
          <p:cNvSpPr txBox="1"/>
          <p:nvPr/>
        </p:nvSpPr>
        <p:spPr>
          <a:xfrm>
            <a:off x="7458755" y="1349927"/>
            <a:ext cx="3446312"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Governance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Processes/Procedures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Change Management (CRB)</a:t>
            </a:r>
          </a:p>
        </p:txBody>
      </p:sp>
      <p:sp>
        <p:nvSpPr>
          <p:cNvPr id="44" name="TextBox 43">
            <a:extLst>
              <a:ext uri="{FF2B5EF4-FFF2-40B4-BE49-F238E27FC236}">
                <a16:creationId xmlns:a16="http://schemas.microsoft.com/office/drawing/2014/main" id="{B37AD5BA-BF78-AE4E-8D2A-AF660B31A52D}"/>
              </a:ext>
            </a:extLst>
          </p:cNvPr>
          <p:cNvSpPr txBox="1"/>
          <p:nvPr/>
        </p:nvSpPr>
        <p:spPr>
          <a:xfrm>
            <a:off x="5542494" y="6168720"/>
            <a:ext cx="1431899"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Culture</a:t>
            </a:r>
          </a:p>
        </p:txBody>
      </p:sp>
      <p:cxnSp>
        <p:nvCxnSpPr>
          <p:cNvPr id="16" name="Straight Connector 15">
            <a:extLst>
              <a:ext uri="{FF2B5EF4-FFF2-40B4-BE49-F238E27FC236}">
                <a16:creationId xmlns:a16="http://schemas.microsoft.com/office/drawing/2014/main" id="{D94630C6-95E1-524A-AF22-DA5930B34092}"/>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06FF960-542D-6149-AE96-202C65D8202C}"/>
              </a:ext>
            </a:extLst>
          </p:cNvPr>
          <p:cNvSpPr/>
          <p:nvPr/>
        </p:nvSpPr>
        <p:spPr>
          <a:xfrm>
            <a:off x="553172" y="1073208"/>
            <a:ext cx="177484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2CA"/>
                </a:solidFill>
                <a:effectLst/>
                <a:uLnTx/>
                <a:uFillTx/>
                <a:latin typeface="Arial"/>
                <a:ea typeface="+mn-ea"/>
                <a:cs typeface="Arial"/>
              </a:rPr>
              <a:t>COMMITMENT</a:t>
            </a:r>
          </a:p>
        </p:txBody>
      </p:sp>
      <p:sp>
        <p:nvSpPr>
          <p:cNvPr id="18" name="Text Placeholder 1">
            <a:extLst>
              <a:ext uri="{FF2B5EF4-FFF2-40B4-BE49-F238E27FC236}">
                <a16:creationId xmlns:a16="http://schemas.microsoft.com/office/drawing/2014/main" id="{29A4D014-2327-42E6-956E-0FBF747DA112}"/>
              </a:ext>
            </a:extLst>
          </p:cNvPr>
          <p:cNvSpPr txBox="1">
            <a:spLocks/>
          </p:cNvSpPr>
          <p:nvPr/>
        </p:nvSpPr>
        <p:spPr>
          <a:xfrm>
            <a:off x="652987" y="197461"/>
            <a:ext cx="5540831" cy="76879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Delivery Culture</a:t>
            </a:r>
            <a:endParaRPr kumimoji="0" lang="en-US" sz="2000" b="1" i="0" u="none" strike="noStrike" kern="1200" cap="none" spc="0" normalizeH="0" baseline="0" noProof="0" dirty="0">
              <a:ln>
                <a:noFill/>
              </a:ln>
              <a:solidFill>
                <a:srgbClr val="0082CA"/>
              </a:solidFill>
              <a:effectLst/>
              <a:uLnTx/>
              <a:uFillTx/>
              <a:latin typeface="Arial"/>
              <a:ea typeface="+mn-ea"/>
              <a:cs typeface="Arial"/>
            </a:endParaRPr>
          </a:p>
        </p:txBody>
      </p:sp>
      <p:sp>
        <p:nvSpPr>
          <p:cNvPr id="19" name="TextBox 18">
            <a:extLst>
              <a:ext uri="{FF2B5EF4-FFF2-40B4-BE49-F238E27FC236}">
                <a16:creationId xmlns:a16="http://schemas.microsoft.com/office/drawing/2014/main" id="{58C538FF-5A2B-4556-9E9A-43956477460F}"/>
              </a:ext>
            </a:extLst>
          </p:cNvPr>
          <p:cNvSpPr txBox="1"/>
          <p:nvPr/>
        </p:nvSpPr>
        <p:spPr>
          <a:xfrm>
            <a:off x="4322079" y="369918"/>
            <a:ext cx="28214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(Integrity Compass)</a:t>
            </a:r>
          </a:p>
        </p:txBody>
      </p:sp>
      <p:pic>
        <p:nvPicPr>
          <p:cNvPr id="4" name="Picture 3">
            <a:extLst>
              <a:ext uri="{FF2B5EF4-FFF2-40B4-BE49-F238E27FC236}">
                <a16:creationId xmlns:a16="http://schemas.microsoft.com/office/drawing/2014/main" id="{CA074789-833B-4A57-BA57-31422EE8FCAF}"/>
              </a:ext>
            </a:extLst>
          </p:cNvPr>
          <p:cNvPicPr>
            <a:picLocks noChangeAspect="1"/>
          </p:cNvPicPr>
          <p:nvPr/>
        </p:nvPicPr>
        <p:blipFill>
          <a:blip r:embed="rId5"/>
          <a:stretch>
            <a:fillRect/>
          </a:stretch>
        </p:blipFill>
        <p:spPr>
          <a:xfrm>
            <a:off x="0" y="6413911"/>
            <a:ext cx="1121761" cy="426757"/>
          </a:xfrm>
          <a:prstGeom prst="rect">
            <a:avLst/>
          </a:prstGeom>
        </p:spPr>
      </p:pic>
    </p:spTree>
    <p:extLst>
      <p:ext uri="{BB962C8B-B14F-4D97-AF65-F5344CB8AC3E}">
        <p14:creationId xmlns:p14="http://schemas.microsoft.com/office/powerpoint/2010/main" val="7891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fld id="{AF78A16D-D06C-C949-9205-144F13615E37}" type="slidenum">
              <a:rPr lang="en-US" smtClean="0">
                <a:solidFill>
                  <a:schemeClr val="tx1"/>
                </a:solidFill>
              </a:rPr>
              <a:t>26</a:t>
            </a:fld>
            <a:endParaRPr lang="en-US">
              <a:solidFill>
                <a:schemeClr val="tx1"/>
              </a:solidFill>
            </a:endParaRPr>
          </a:p>
        </p:txBody>
      </p:sp>
      <p:pic>
        <p:nvPicPr>
          <p:cNvPr id="12" name="Picture 11">
            <a:extLst>
              <a:ext uri="{FF2B5EF4-FFF2-40B4-BE49-F238E27FC236}">
                <a16:creationId xmlns:a16="http://schemas.microsoft.com/office/drawing/2014/main" id="{1555FC08-B555-D441-81C5-9585584422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7759" y="463088"/>
            <a:ext cx="2282083" cy="376830"/>
          </a:xfrm>
          <a:prstGeom prst="rect">
            <a:avLst/>
          </a:prstGeom>
        </p:spPr>
      </p:pic>
      <p:sp>
        <p:nvSpPr>
          <p:cNvPr id="13" name="Text Placeholder 1">
            <a:extLst>
              <a:ext uri="{FF2B5EF4-FFF2-40B4-BE49-F238E27FC236}">
                <a16:creationId xmlns:a16="http://schemas.microsoft.com/office/drawing/2014/main" id="{8E6A3E0D-126D-0841-B050-4669D38AEF07}"/>
              </a:ext>
            </a:extLst>
          </p:cNvPr>
          <p:cNvSpPr txBox="1">
            <a:spLocks/>
          </p:cNvSpPr>
          <p:nvPr/>
        </p:nvSpPr>
        <p:spPr>
          <a:xfrm>
            <a:off x="642158" y="651503"/>
            <a:ext cx="6142514" cy="48618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tx1"/>
                </a:solidFill>
                <a:latin typeface="Arial"/>
                <a:cs typeface="Arial"/>
              </a:rPr>
              <a:t>Reporting (Score Cards)</a:t>
            </a:r>
          </a:p>
          <a:p>
            <a:endParaRPr lang="en-US" sz="3600" dirty="0">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802F5380-402D-AC40-B8B3-52364A74B1FB}"/>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4B1E0E8-4C23-4846-A81F-68FA56336B48}"/>
              </a:ext>
            </a:extLst>
          </p:cNvPr>
          <p:cNvPicPr>
            <a:picLocks noChangeAspect="1"/>
          </p:cNvPicPr>
          <p:nvPr/>
        </p:nvPicPr>
        <p:blipFill>
          <a:blip r:embed="rId4"/>
          <a:stretch>
            <a:fillRect/>
          </a:stretch>
        </p:blipFill>
        <p:spPr>
          <a:xfrm>
            <a:off x="2535161" y="1129401"/>
            <a:ext cx="7062695" cy="5065657"/>
          </a:xfrm>
          <a:prstGeom prst="rect">
            <a:avLst/>
          </a:prstGeom>
        </p:spPr>
      </p:pic>
      <p:pic>
        <p:nvPicPr>
          <p:cNvPr id="4" name="Picture 3">
            <a:extLst>
              <a:ext uri="{FF2B5EF4-FFF2-40B4-BE49-F238E27FC236}">
                <a16:creationId xmlns:a16="http://schemas.microsoft.com/office/drawing/2014/main" id="{0070A36C-A772-43E1-9D22-922466EFF288}"/>
              </a:ext>
            </a:extLst>
          </p:cNvPr>
          <p:cNvPicPr>
            <a:picLocks noChangeAspect="1"/>
          </p:cNvPicPr>
          <p:nvPr/>
        </p:nvPicPr>
        <p:blipFill>
          <a:blip r:embed="rId5"/>
          <a:stretch>
            <a:fillRect/>
          </a:stretch>
        </p:blipFill>
        <p:spPr>
          <a:xfrm>
            <a:off x="0" y="6431243"/>
            <a:ext cx="1121761" cy="426757"/>
          </a:xfrm>
          <a:prstGeom prst="rect">
            <a:avLst/>
          </a:prstGeom>
        </p:spPr>
      </p:pic>
    </p:spTree>
    <p:extLst>
      <p:ext uri="{BB962C8B-B14F-4D97-AF65-F5344CB8AC3E}">
        <p14:creationId xmlns:p14="http://schemas.microsoft.com/office/powerpoint/2010/main" val="428690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fld id="{AF78A16D-D06C-C949-9205-144F13615E37}" type="slidenum">
              <a:rPr lang="en-US" smtClean="0">
                <a:solidFill>
                  <a:schemeClr val="tx1"/>
                </a:solidFill>
              </a:rPr>
              <a:t>27</a:t>
            </a:fld>
            <a:endParaRPr lang="en-US">
              <a:solidFill>
                <a:schemeClr val="tx1"/>
              </a:solidFill>
            </a:endParaRPr>
          </a:p>
        </p:txBody>
      </p:sp>
      <p:pic>
        <p:nvPicPr>
          <p:cNvPr id="12" name="Picture 11">
            <a:extLst>
              <a:ext uri="{FF2B5EF4-FFF2-40B4-BE49-F238E27FC236}">
                <a16:creationId xmlns:a16="http://schemas.microsoft.com/office/drawing/2014/main" id="{1555FC08-B555-D441-81C5-9585584422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463088"/>
            <a:ext cx="2282083" cy="376830"/>
          </a:xfrm>
          <a:prstGeom prst="rect">
            <a:avLst/>
          </a:prstGeom>
        </p:spPr>
      </p:pic>
      <p:cxnSp>
        <p:nvCxnSpPr>
          <p:cNvPr id="10" name="Straight Connector 9">
            <a:extLst>
              <a:ext uri="{FF2B5EF4-FFF2-40B4-BE49-F238E27FC236}">
                <a16:creationId xmlns:a16="http://schemas.microsoft.com/office/drawing/2014/main" id="{802F5380-402D-AC40-B8B3-52364A74B1FB}"/>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00CC6A-C635-42F0-BE49-EE7565C7B79C}"/>
              </a:ext>
            </a:extLst>
          </p:cNvPr>
          <p:cNvPicPr>
            <a:picLocks noChangeAspect="1"/>
          </p:cNvPicPr>
          <p:nvPr/>
        </p:nvPicPr>
        <p:blipFill>
          <a:blip r:embed="rId4"/>
          <a:stretch>
            <a:fillRect/>
          </a:stretch>
        </p:blipFill>
        <p:spPr>
          <a:xfrm>
            <a:off x="2512956" y="1200394"/>
            <a:ext cx="7166087" cy="5129706"/>
          </a:xfrm>
          <a:prstGeom prst="rect">
            <a:avLst/>
          </a:prstGeom>
        </p:spPr>
      </p:pic>
      <p:sp>
        <p:nvSpPr>
          <p:cNvPr id="9" name="Text Placeholder 1">
            <a:extLst>
              <a:ext uri="{FF2B5EF4-FFF2-40B4-BE49-F238E27FC236}">
                <a16:creationId xmlns:a16="http://schemas.microsoft.com/office/drawing/2014/main" id="{77DAC738-878C-437C-92A4-FA904BA8647B}"/>
              </a:ext>
            </a:extLst>
          </p:cNvPr>
          <p:cNvSpPr txBox="1">
            <a:spLocks/>
          </p:cNvSpPr>
          <p:nvPr/>
        </p:nvSpPr>
        <p:spPr>
          <a:xfrm>
            <a:off x="642158" y="651503"/>
            <a:ext cx="6142514" cy="48618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a:solidFill>
                  <a:schemeClr val="tx1"/>
                </a:solidFill>
                <a:latin typeface="Arial"/>
                <a:cs typeface="Arial"/>
              </a:rPr>
              <a:t>Reporting (Score Cards)</a:t>
            </a:r>
          </a:p>
          <a:p>
            <a:endParaRPr lang="en-US"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C37286-4566-441D-911D-384C3D862CB4}"/>
              </a:ext>
            </a:extLst>
          </p:cNvPr>
          <p:cNvPicPr>
            <a:picLocks noChangeAspect="1"/>
          </p:cNvPicPr>
          <p:nvPr/>
        </p:nvPicPr>
        <p:blipFill>
          <a:blip r:embed="rId5"/>
          <a:stretch>
            <a:fillRect/>
          </a:stretch>
        </p:blipFill>
        <p:spPr>
          <a:xfrm>
            <a:off x="0" y="6431243"/>
            <a:ext cx="1121761" cy="426757"/>
          </a:xfrm>
          <a:prstGeom prst="rect">
            <a:avLst/>
          </a:prstGeom>
        </p:spPr>
      </p:pic>
    </p:spTree>
    <p:extLst>
      <p:ext uri="{BB962C8B-B14F-4D97-AF65-F5344CB8AC3E}">
        <p14:creationId xmlns:p14="http://schemas.microsoft.com/office/powerpoint/2010/main" val="2498120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C55AB7-AAB9-4F61-89FC-8E5128ED92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43049"/>
          </a:xfrm>
          <a:prstGeom prst="rect">
            <a:avLst/>
          </a:prstGeom>
        </p:spPr>
      </p:pic>
      <p:sp>
        <p:nvSpPr>
          <p:cNvPr id="13" name="Rectangle 12">
            <a:extLst>
              <a:ext uri="{FF2B5EF4-FFF2-40B4-BE49-F238E27FC236}">
                <a16:creationId xmlns:a16="http://schemas.microsoft.com/office/drawing/2014/main" id="{AA23E5A4-61A0-4D29-94B0-FA6F6793EF20}"/>
              </a:ext>
            </a:extLst>
          </p:cNvPr>
          <p:cNvSpPr/>
          <p:nvPr/>
        </p:nvSpPr>
        <p:spPr>
          <a:xfrm>
            <a:off x="-13554" y="0"/>
            <a:ext cx="12192000" cy="60430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7FA613D-442C-4E73-A9C4-7E0087D4A1EA}"/>
              </a:ext>
            </a:extLst>
          </p:cNvPr>
          <p:cNvPicPr>
            <a:picLocks noChangeAspect="1"/>
          </p:cNvPicPr>
          <p:nvPr/>
        </p:nvPicPr>
        <p:blipFill rotWithShape="1">
          <a:blip r:embed="rId4" cstate="email">
            <a:alphaModFix amt="80000"/>
            <a:extLst>
              <a:ext uri="{28A0092B-C50C-407E-A947-70E740481C1C}">
                <a14:useLocalDpi xmlns:a14="http://schemas.microsoft.com/office/drawing/2010/main"/>
              </a:ext>
            </a:extLst>
          </a:blip>
          <a:srcRect l="26268" r="2"/>
          <a:stretch/>
        </p:blipFill>
        <p:spPr>
          <a:xfrm>
            <a:off x="-27108" y="-11218"/>
            <a:ext cx="8335478" cy="6065483"/>
          </a:xfrm>
          <a:prstGeom prst="rect">
            <a:avLst/>
          </a:prstGeom>
        </p:spPr>
      </p:pic>
      <p:sp>
        <p:nvSpPr>
          <p:cNvPr id="18" name="TextBox 17">
            <a:extLst>
              <a:ext uri="{FF2B5EF4-FFF2-40B4-BE49-F238E27FC236}">
                <a16:creationId xmlns:a16="http://schemas.microsoft.com/office/drawing/2014/main" id="{5D46BC05-0BAA-4309-9372-3BDB1AA36763}"/>
              </a:ext>
            </a:extLst>
          </p:cNvPr>
          <p:cNvSpPr txBox="1"/>
          <p:nvPr/>
        </p:nvSpPr>
        <p:spPr>
          <a:xfrm>
            <a:off x="7603957" y="6352143"/>
            <a:ext cx="4317757" cy="36933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Monday, June 10, 2019</a:t>
            </a:r>
          </a:p>
        </p:txBody>
      </p:sp>
      <p:sp>
        <p:nvSpPr>
          <p:cNvPr id="17" name="Title 1">
            <a:extLst>
              <a:ext uri="{FF2B5EF4-FFF2-40B4-BE49-F238E27FC236}">
                <a16:creationId xmlns:a16="http://schemas.microsoft.com/office/drawing/2014/main" id="{07C41C5E-F514-490E-9EFD-54C9C07E1F4C}"/>
              </a:ext>
            </a:extLst>
          </p:cNvPr>
          <p:cNvSpPr txBox="1">
            <a:spLocks/>
          </p:cNvSpPr>
          <p:nvPr/>
        </p:nvSpPr>
        <p:spPr>
          <a:xfrm>
            <a:off x="528364" y="2745105"/>
            <a:ext cx="11135269" cy="1827417"/>
          </a:xfrm>
          <a:prstGeom prst="rect">
            <a:avLst/>
          </a:prstGeom>
        </p:spPr>
        <p:txBody>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algn="l" fontAlgn="auto">
              <a:lnSpc>
                <a:spcPts val="6800"/>
              </a:lnSpc>
              <a:spcAft>
                <a:spcPts val="0"/>
              </a:spcAft>
            </a:pPr>
            <a:r>
              <a:rPr lang="en-US" sz="7500" cap="all" dirty="0"/>
              <a:t>THANK YOU!</a:t>
            </a:r>
          </a:p>
        </p:txBody>
      </p:sp>
      <p:pic>
        <p:nvPicPr>
          <p:cNvPr id="2" name="Picture 1">
            <a:extLst>
              <a:ext uri="{FF2B5EF4-FFF2-40B4-BE49-F238E27FC236}">
                <a16:creationId xmlns:a16="http://schemas.microsoft.com/office/drawing/2014/main" id="{B56723E3-E33C-4E67-A4FF-1974095D23F5}"/>
              </a:ext>
            </a:extLst>
          </p:cNvPr>
          <p:cNvPicPr>
            <a:picLocks noChangeAspect="1"/>
          </p:cNvPicPr>
          <p:nvPr/>
        </p:nvPicPr>
        <p:blipFill>
          <a:blip r:embed="rId5"/>
          <a:stretch>
            <a:fillRect/>
          </a:stretch>
        </p:blipFill>
        <p:spPr>
          <a:xfrm>
            <a:off x="0" y="6431243"/>
            <a:ext cx="1121761" cy="426757"/>
          </a:xfrm>
          <a:prstGeom prst="rect">
            <a:avLst/>
          </a:prstGeom>
        </p:spPr>
      </p:pic>
    </p:spTree>
    <p:extLst>
      <p:ext uri="{BB962C8B-B14F-4D97-AF65-F5344CB8AC3E}">
        <p14:creationId xmlns:p14="http://schemas.microsoft.com/office/powerpoint/2010/main" val="2171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F6FA938-AFC0-7946-9FA8-A5BD565D9C8C}"/>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C8F01316-3E51-BD45-98D7-C9CD147DABD7}"/>
              </a:ext>
            </a:extLst>
          </p:cNvPr>
          <p:cNvSpPr txBox="1">
            <a:spLocks/>
          </p:cNvSpPr>
          <p:nvPr/>
        </p:nvSpPr>
        <p:spPr>
          <a:xfrm>
            <a:off x="642158" y="301073"/>
            <a:ext cx="6083320" cy="5975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rial"/>
                <a:cs typeface="Arial"/>
              </a:rPr>
              <a:t>Organizational Structure</a:t>
            </a:r>
            <a:endParaRPr kumimoji="0" lang="en-US" sz="36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a:xfrm>
            <a:off x="10720552" y="6356351"/>
            <a:ext cx="633248" cy="349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1FD637-291C-4A7E-B130-E79038077BBE}"/>
              </a:ext>
            </a:extLst>
          </p:cNvPr>
          <p:cNvPicPr>
            <a:picLocks noChangeAspect="1"/>
          </p:cNvPicPr>
          <p:nvPr/>
        </p:nvPicPr>
        <p:blipFill>
          <a:blip r:embed="rId3"/>
          <a:stretch>
            <a:fillRect/>
          </a:stretch>
        </p:blipFill>
        <p:spPr>
          <a:xfrm>
            <a:off x="9269740" y="410847"/>
            <a:ext cx="2280102" cy="377985"/>
          </a:xfrm>
          <a:prstGeom prst="rect">
            <a:avLst/>
          </a:prstGeom>
        </p:spPr>
      </p:pic>
      <p:pic>
        <p:nvPicPr>
          <p:cNvPr id="7" name="Picture 6">
            <a:extLst>
              <a:ext uri="{FF2B5EF4-FFF2-40B4-BE49-F238E27FC236}">
                <a16:creationId xmlns:a16="http://schemas.microsoft.com/office/drawing/2014/main" id="{9D4084E7-77A0-4B93-B72C-015D72A135DB}"/>
              </a:ext>
            </a:extLst>
          </p:cNvPr>
          <p:cNvPicPr>
            <a:picLocks noChangeAspect="1"/>
          </p:cNvPicPr>
          <p:nvPr/>
        </p:nvPicPr>
        <p:blipFill>
          <a:blip r:embed="rId4"/>
          <a:stretch>
            <a:fillRect/>
          </a:stretch>
        </p:blipFill>
        <p:spPr>
          <a:xfrm>
            <a:off x="0" y="6431243"/>
            <a:ext cx="1121761" cy="426757"/>
          </a:xfrm>
          <a:prstGeom prst="rect">
            <a:avLst/>
          </a:prstGeom>
        </p:spPr>
      </p:pic>
      <p:pic>
        <p:nvPicPr>
          <p:cNvPr id="14" name="Content Placeholder 13">
            <a:extLst>
              <a:ext uri="{FF2B5EF4-FFF2-40B4-BE49-F238E27FC236}">
                <a16:creationId xmlns:a16="http://schemas.microsoft.com/office/drawing/2014/main" id="{6B426140-6B41-4C62-8656-C4CA1E0CEF5C}"/>
              </a:ext>
            </a:extLst>
          </p:cNvPr>
          <p:cNvPicPr>
            <a:picLocks noGrp="1" noChangeAspect="1"/>
          </p:cNvPicPr>
          <p:nvPr>
            <p:ph idx="1"/>
          </p:nvPr>
        </p:nvPicPr>
        <p:blipFill>
          <a:blip r:embed="rId5"/>
          <a:stretch>
            <a:fillRect/>
          </a:stretch>
        </p:blipFill>
        <p:spPr>
          <a:xfrm>
            <a:off x="4372443" y="1273616"/>
            <a:ext cx="3027213" cy="1617373"/>
          </a:xfrm>
          <a:prstGeom prst="rect">
            <a:avLst/>
          </a:prstGeom>
        </p:spPr>
      </p:pic>
      <p:pic>
        <p:nvPicPr>
          <p:cNvPr id="17" name="Picture 16">
            <a:extLst>
              <a:ext uri="{FF2B5EF4-FFF2-40B4-BE49-F238E27FC236}">
                <a16:creationId xmlns:a16="http://schemas.microsoft.com/office/drawing/2014/main" id="{766B0FDE-13F5-46C7-9D46-5B14168C0931}"/>
              </a:ext>
            </a:extLst>
          </p:cNvPr>
          <p:cNvPicPr>
            <a:picLocks/>
          </p:cNvPicPr>
          <p:nvPr/>
        </p:nvPicPr>
        <p:blipFill>
          <a:blip r:embed="rId6"/>
          <a:stretch>
            <a:fillRect/>
          </a:stretch>
        </p:blipFill>
        <p:spPr>
          <a:xfrm>
            <a:off x="4935073" y="3975576"/>
            <a:ext cx="1901952" cy="1005840"/>
          </a:xfrm>
          <a:prstGeom prst="rect">
            <a:avLst/>
          </a:prstGeom>
        </p:spPr>
      </p:pic>
      <p:pic>
        <p:nvPicPr>
          <p:cNvPr id="18" name="Picture 17">
            <a:extLst>
              <a:ext uri="{FF2B5EF4-FFF2-40B4-BE49-F238E27FC236}">
                <a16:creationId xmlns:a16="http://schemas.microsoft.com/office/drawing/2014/main" id="{AC8453E7-63DA-487C-91A2-6D385D5EA050}"/>
              </a:ext>
            </a:extLst>
          </p:cNvPr>
          <p:cNvPicPr>
            <a:picLocks/>
          </p:cNvPicPr>
          <p:nvPr/>
        </p:nvPicPr>
        <p:blipFill>
          <a:blip r:embed="rId7"/>
          <a:stretch>
            <a:fillRect/>
          </a:stretch>
        </p:blipFill>
        <p:spPr>
          <a:xfrm>
            <a:off x="8721161" y="3975576"/>
            <a:ext cx="1900261" cy="1005840"/>
          </a:xfrm>
          <a:prstGeom prst="rect">
            <a:avLst/>
          </a:prstGeom>
        </p:spPr>
      </p:pic>
      <p:cxnSp>
        <p:nvCxnSpPr>
          <p:cNvPr id="20" name="Straight Connector 19">
            <a:extLst>
              <a:ext uri="{FF2B5EF4-FFF2-40B4-BE49-F238E27FC236}">
                <a16:creationId xmlns:a16="http://schemas.microsoft.com/office/drawing/2014/main" id="{1E9A9C18-737C-47EE-9B97-5610418FF3B4}"/>
              </a:ext>
            </a:extLst>
          </p:cNvPr>
          <p:cNvCxnSpPr>
            <a:cxnSpLocks/>
            <a:stCxn id="14" idx="2"/>
            <a:endCxn id="17" idx="0"/>
          </p:cNvCxnSpPr>
          <p:nvPr/>
        </p:nvCxnSpPr>
        <p:spPr>
          <a:xfrm flipH="1">
            <a:off x="5886049" y="2890989"/>
            <a:ext cx="1" cy="1084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AC0BED-7962-4926-961F-3D675303F049}"/>
              </a:ext>
            </a:extLst>
          </p:cNvPr>
          <p:cNvCxnSpPr>
            <a:cxnSpLocks/>
          </p:cNvCxnSpPr>
          <p:nvPr/>
        </p:nvCxnSpPr>
        <p:spPr>
          <a:xfrm>
            <a:off x="5886050" y="3429000"/>
            <a:ext cx="378524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95CC8D5-8C23-4E47-A335-62E8E0A7BE7C}"/>
              </a:ext>
            </a:extLst>
          </p:cNvPr>
          <p:cNvCxnSpPr>
            <a:cxnSpLocks/>
            <a:endCxn id="18" idx="0"/>
          </p:cNvCxnSpPr>
          <p:nvPr/>
        </p:nvCxnSpPr>
        <p:spPr>
          <a:xfrm>
            <a:off x="9671292" y="3433282"/>
            <a:ext cx="0" cy="542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7C10CB8E-E3F2-4B67-8398-E61094EF7E40}"/>
              </a:ext>
            </a:extLst>
          </p:cNvPr>
          <p:cNvPicPr>
            <a:picLocks noChangeAspect="1"/>
          </p:cNvPicPr>
          <p:nvPr/>
        </p:nvPicPr>
        <p:blipFill>
          <a:blip r:embed="rId8"/>
          <a:stretch>
            <a:fillRect/>
          </a:stretch>
        </p:blipFill>
        <p:spPr>
          <a:xfrm>
            <a:off x="1827987" y="3975576"/>
            <a:ext cx="1901952" cy="1002874"/>
          </a:xfrm>
          <a:prstGeom prst="rect">
            <a:avLst/>
          </a:prstGeom>
        </p:spPr>
      </p:pic>
      <p:cxnSp>
        <p:nvCxnSpPr>
          <p:cNvPr id="41" name="Straight Connector 40">
            <a:extLst>
              <a:ext uri="{FF2B5EF4-FFF2-40B4-BE49-F238E27FC236}">
                <a16:creationId xmlns:a16="http://schemas.microsoft.com/office/drawing/2014/main" id="{DBC67737-3F1C-4A08-9508-015CFE227457}"/>
              </a:ext>
            </a:extLst>
          </p:cNvPr>
          <p:cNvCxnSpPr/>
          <p:nvPr/>
        </p:nvCxnSpPr>
        <p:spPr>
          <a:xfrm flipH="1">
            <a:off x="2764465" y="3433282"/>
            <a:ext cx="31130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BCB33A-0964-4F9F-952F-CA0056DE6596}"/>
              </a:ext>
            </a:extLst>
          </p:cNvPr>
          <p:cNvCxnSpPr>
            <a:stCxn id="39" idx="0"/>
          </p:cNvCxnSpPr>
          <p:nvPr/>
        </p:nvCxnSpPr>
        <p:spPr>
          <a:xfrm flipV="1">
            <a:off x="2778963" y="3433282"/>
            <a:ext cx="0" cy="542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7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F6FA938-AFC0-7946-9FA8-A5BD565D9C8C}"/>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C8F01316-3E51-BD45-98D7-C9CD147DABD7}"/>
              </a:ext>
            </a:extLst>
          </p:cNvPr>
          <p:cNvSpPr txBox="1">
            <a:spLocks/>
          </p:cNvSpPr>
          <p:nvPr/>
        </p:nvSpPr>
        <p:spPr>
          <a:xfrm>
            <a:off x="642158" y="301073"/>
            <a:ext cx="2447690" cy="5975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Arial"/>
                <a:ea typeface="+mn-ea"/>
                <a:cs typeface="Arial"/>
              </a:rPr>
              <a:t>Agenda</a:t>
            </a:r>
            <a:endParaRPr kumimoji="0" lang="en-US" sz="3600" b="1" i="0" u="none" strike="noStrike" kern="1200" cap="none" spc="0" normalizeH="0" baseline="0" noProof="0" dirty="0">
              <a:ln>
                <a:noFill/>
              </a:ln>
              <a:solidFill>
                <a:prstClr val="black"/>
              </a:solidFill>
              <a:effectLst/>
              <a:uLnTx/>
              <a:uFillTx/>
              <a:latin typeface="Arial"/>
              <a:ea typeface="+mn-ea"/>
              <a:cs typeface="Arial"/>
            </a:endParaRPr>
          </a:p>
        </p:txBody>
      </p:sp>
      <p:sp>
        <p:nvSpPr>
          <p:cNvPr id="11" name="TextBox 10">
            <a:extLst>
              <a:ext uri="{FF2B5EF4-FFF2-40B4-BE49-F238E27FC236}">
                <a16:creationId xmlns:a16="http://schemas.microsoft.com/office/drawing/2014/main" id="{45B75F4F-19DA-5641-BFCB-829CC9D467E0}"/>
              </a:ext>
            </a:extLst>
          </p:cNvPr>
          <p:cNvSpPr txBox="1"/>
          <p:nvPr/>
        </p:nvSpPr>
        <p:spPr>
          <a:xfrm>
            <a:off x="67248" y="1363397"/>
            <a:ext cx="4815131" cy="5262979"/>
          </a:xfrm>
          <a:prstGeom prst="rect">
            <a:avLst/>
          </a:prstGeom>
          <a:noFill/>
        </p:spPr>
        <p:txBody>
          <a:bodyPr wrap="square" rtlCol="0" anchor="t">
            <a:spAutoFit/>
          </a:bodyPr>
          <a:lstStyle/>
          <a:p>
            <a:pPr marL="914400" marR="0" lvl="1" indent="-4572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82CA"/>
                </a:solidFill>
                <a:effectLst/>
                <a:uLnTx/>
                <a:uFillTx/>
                <a:latin typeface="Arial"/>
                <a:ea typeface="+mn-ea"/>
                <a:cs typeface="Arial"/>
              </a:rPr>
              <a:t>Objective</a:t>
            </a:r>
          </a:p>
          <a:p>
            <a:pPr marL="1257300" marR="0" lvl="2"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State of Good Repair </a:t>
            </a:r>
          </a:p>
          <a:p>
            <a:pPr marL="1257300" marR="0" lvl="2"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MARTA Capital Program</a:t>
            </a:r>
          </a:p>
          <a:p>
            <a:pPr marL="1257300" marR="0" lvl="2"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CPMO</a:t>
            </a:r>
          </a:p>
          <a:p>
            <a:pPr marL="914400" marR="0" lvl="1" indent="-4572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0082CA"/>
                </a:solidFill>
                <a:effectLst/>
                <a:uLnTx/>
                <a:uFillTx/>
                <a:latin typeface="Arial"/>
                <a:ea typeface="+mn-ea"/>
                <a:cs typeface="Arial"/>
              </a:rPr>
              <a:t>Delivery Culture</a:t>
            </a:r>
            <a:endParaRPr kumimoji="0" lang="en-US" sz="2800" b="0" i="0" u="none" strike="noStrike" kern="1200" cap="none" spc="0" normalizeH="0" baseline="0" noProof="0" dirty="0">
              <a:ln>
                <a:noFill/>
              </a:ln>
              <a:solidFill>
                <a:srgbClr val="0082CA"/>
              </a:solidFill>
              <a:effectLst/>
              <a:uLnTx/>
              <a:uFillTx/>
              <a:latin typeface="Calibri" panose="020F0502020204030204"/>
              <a:ea typeface="+mn-ea"/>
              <a:cs typeface="Calibri" panose="020F0502020204030204"/>
            </a:endParaRPr>
          </a:p>
          <a:p>
            <a:pPr marL="1257300" marR="0" lvl="2"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Integrity Compass</a:t>
            </a:r>
          </a:p>
          <a:p>
            <a:pPr marL="1714500" marR="0" lvl="3"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Responsibility</a:t>
            </a:r>
          </a:p>
          <a:p>
            <a:pPr marL="1714500" marR="0" lvl="3"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Clarity of Intent</a:t>
            </a:r>
          </a:p>
          <a:p>
            <a:pPr marL="1714500" marR="0" lvl="3"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Commitment</a:t>
            </a:r>
          </a:p>
          <a:p>
            <a:pPr marL="1714500" marR="0" lvl="3" indent="-342900" algn="l" defTabSz="914400" rtl="0" eaLnBrk="1" fontAlgn="auto" latinLnBrk="0" hangingPunct="1">
              <a:lnSpc>
                <a:spcPct val="100000"/>
              </a:lnSpc>
              <a:spcBef>
                <a:spcPts val="0"/>
              </a:spcBef>
              <a:spcAft>
                <a:spcPts val="1200"/>
              </a:spcAft>
              <a:buClr>
                <a:srgbClr val="0070C0"/>
              </a:buClr>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Trust</a:t>
            </a:r>
          </a:p>
          <a:p>
            <a:pPr marL="0" marR="0" lvl="0" indent="0" algn="l" defTabSz="914400" rtl="0" eaLnBrk="1" fontAlgn="auto" latinLnBrk="0" hangingPunct="1">
              <a:lnSpc>
                <a:spcPct val="100000"/>
              </a:lnSpc>
              <a:spcBef>
                <a:spcPts val="0"/>
              </a:spcBef>
              <a:spcAft>
                <a:spcPts val="1200"/>
              </a:spcAft>
              <a:buClr>
                <a:prstClr val="black"/>
              </a:buClr>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a:xfrm>
            <a:off x="10720552" y="6356351"/>
            <a:ext cx="633248" cy="349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4E1C065-AB91-914E-9DAC-8A0F2D7CF1F3}"/>
              </a:ext>
            </a:extLst>
          </p:cNvPr>
          <p:cNvSpPr/>
          <p:nvPr/>
        </p:nvSpPr>
        <p:spPr>
          <a:xfrm>
            <a:off x="4688708" y="1408355"/>
            <a:ext cx="6802152" cy="4574447"/>
          </a:xfrm>
          <a:prstGeom prst="rect">
            <a:avLst/>
          </a:prstGeom>
          <a:noFill/>
          <a:ln>
            <a:solidFill>
              <a:srgbClr val="008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FE71D99-209B-4D23-8002-2A0747EF0A0B}"/>
              </a:ext>
            </a:extLst>
          </p:cNvPr>
          <p:cNvPicPr>
            <a:picLocks noChangeAspect="1"/>
          </p:cNvPicPr>
          <p:nvPr/>
        </p:nvPicPr>
        <p:blipFill>
          <a:blip r:embed="rId3"/>
          <a:stretch>
            <a:fillRect/>
          </a:stretch>
        </p:blipFill>
        <p:spPr>
          <a:xfrm>
            <a:off x="4688708" y="1889032"/>
            <a:ext cx="6617877" cy="3678054"/>
          </a:xfrm>
          <a:prstGeom prst="rect">
            <a:avLst/>
          </a:prstGeom>
        </p:spPr>
      </p:pic>
      <p:pic>
        <p:nvPicPr>
          <p:cNvPr id="6" name="Picture 5">
            <a:extLst>
              <a:ext uri="{FF2B5EF4-FFF2-40B4-BE49-F238E27FC236}">
                <a16:creationId xmlns:a16="http://schemas.microsoft.com/office/drawing/2014/main" id="{BE1FD637-291C-4A7E-B130-E79038077BBE}"/>
              </a:ext>
            </a:extLst>
          </p:cNvPr>
          <p:cNvPicPr>
            <a:picLocks noChangeAspect="1"/>
          </p:cNvPicPr>
          <p:nvPr/>
        </p:nvPicPr>
        <p:blipFill>
          <a:blip r:embed="rId4"/>
          <a:stretch>
            <a:fillRect/>
          </a:stretch>
        </p:blipFill>
        <p:spPr>
          <a:xfrm>
            <a:off x="9269740" y="410847"/>
            <a:ext cx="2280102" cy="377985"/>
          </a:xfrm>
          <a:prstGeom prst="rect">
            <a:avLst/>
          </a:prstGeom>
        </p:spPr>
      </p:pic>
      <p:pic>
        <p:nvPicPr>
          <p:cNvPr id="7" name="Picture 6">
            <a:extLst>
              <a:ext uri="{FF2B5EF4-FFF2-40B4-BE49-F238E27FC236}">
                <a16:creationId xmlns:a16="http://schemas.microsoft.com/office/drawing/2014/main" id="{9D4084E7-77A0-4B93-B72C-015D72A135DB}"/>
              </a:ext>
            </a:extLst>
          </p:cNvPr>
          <p:cNvPicPr>
            <a:picLocks noChangeAspect="1"/>
          </p:cNvPicPr>
          <p:nvPr/>
        </p:nvPicPr>
        <p:blipFill>
          <a:blip r:embed="rId5"/>
          <a:stretch>
            <a:fillRect/>
          </a:stretch>
        </p:blipFill>
        <p:spPr>
          <a:xfrm>
            <a:off x="0" y="6431243"/>
            <a:ext cx="1121761" cy="426757"/>
          </a:xfrm>
          <a:prstGeom prst="rect">
            <a:avLst/>
          </a:prstGeom>
        </p:spPr>
      </p:pic>
    </p:spTree>
    <p:extLst>
      <p:ext uri="{BB962C8B-B14F-4D97-AF65-F5344CB8AC3E}">
        <p14:creationId xmlns:p14="http://schemas.microsoft.com/office/powerpoint/2010/main" val="319931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742B37-89BA-4922-B558-D61D7F055CBF}"/>
              </a:ext>
            </a:extLst>
          </p:cNvPr>
          <p:cNvSpPr>
            <a:spLocks noGrp="1"/>
          </p:cNvSpPr>
          <p:nvPr>
            <p:ph type="sldNum" sz="quarter" idx="12"/>
          </p:nvPr>
        </p:nvSpPr>
        <p:spPr/>
        <p:txBody>
          <a:bodyPr/>
          <a:lstStyle/>
          <a:p>
            <a:fld id="{F36C87F6-986D-49E6-AF40-1B3A1EE8064D}" type="slidenum">
              <a:rPr lang="en-US" smtClean="0"/>
              <a:t>5</a:t>
            </a:fld>
            <a:endParaRPr lang="en-US" dirty="0"/>
          </a:p>
        </p:txBody>
      </p:sp>
      <p:pic>
        <p:nvPicPr>
          <p:cNvPr id="7" name="Picture 6">
            <a:extLst>
              <a:ext uri="{FF2B5EF4-FFF2-40B4-BE49-F238E27FC236}">
                <a16:creationId xmlns:a16="http://schemas.microsoft.com/office/drawing/2014/main" id="{0AA01626-83BC-4C01-B24B-B7F4A273D2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1044" y="1584346"/>
            <a:ext cx="3942757" cy="3925426"/>
          </a:xfrm>
          <a:prstGeom prst="rect">
            <a:avLst/>
          </a:prstGeom>
        </p:spPr>
      </p:pic>
      <p:sp>
        <p:nvSpPr>
          <p:cNvPr id="2" name="TextBox 1">
            <a:extLst>
              <a:ext uri="{FF2B5EF4-FFF2-40B4-BE49-F238E27FC236}">
                <a16:creationId xmlns:a16="http://schemas.microsoft.com/office/drawing/2014/main" id="{5E00ED6B-BB8F-403C-84AE-8BF5B6DF14CA}"/>
              </a:ext>
            </a:extLst>
          </p:cNvPr>
          <p:cNvSpPr txBox="1"/>
          <p:nvPr/>
        </p:nvSpPr>
        <p:spPr>
          <a:xfrm>
            <a:off x="7801924" y="5604447"/>
            <a:ext cx="3160996" cy="590931"/>
          </a:xfrm>
          <a:prstGeom prst="rect">
            <a:avLst/>
          </a:prstGeom>
          <a:noFill/>
        </p:spPr>
        <p:txBody>
          <a:bodyPr wrap="square" rtlCol="0">
            <a:spAutoFit/>
          </a:bodyPr>
          <a:lstStyle/>
          <a:p>
            <a:pPr algn="ctr">
              <a:lnSpc>
                <a:spcPct val="90000"/>
              </a:lnSpc>
            </a:pPr>
            <a:r>
              <a:rPr lang="en-US" sz="3600" b="1" spc="-30" dirty="0">
                <a:solidFill>
                  <a:srgbClr val="0082CA"/>
                </a:solidFill>
                <a:latin typeface="Arial"/>
                <a:cs typeface="Arial"/>
              </a:rPr>
              <a:t>$300M-$400M</a:t>
            </a:r>
            <a:endParaRPr lang="en-US" sz="2400" dirty="0"/>
          </a:p>
        </p:txBody>
      </p:sp>
      <p:sp>
        <p:nvSpPr>
          <p:cNvPr id="3" name="TextBox 2">
            <a:extLst>
              <a:ext uri="{FF2B5EF4-FFF2-40B4-BE49-F238E27FC236}">
                <a16:creationId xmlns:a16="http://schemas.microsoft.com/office/drawing/2014/main" id="{AB8669A6-67A6-4D8C-9D3C-E79E2AD74CAC}"/>
              </a:ext>
            </a:extLst>
          </p:cNvPr>
          <p:cNvSpPr txBox="1"/>
          <p:nvPr/>
        </p:nvSpPr>
        <p:spPr>
          <a:xfrm>
            <a:off x="567359" y="1853778"/>
            <a:ext cx="6546714" cy="4759252"/>
          </a:xfrm>
          <a:prstGeom prst="rect">
            <a:avLst/>
          </a:prstGeom>
          <a:noFill/>
        </p:spPr>
        <p:txBody>
          <a:bodyPr wrap="square" rtlCol="0">
            <a:spAutoFit/>
          </a:bodyPr>
          <a:lstStyle/>
          <a:p>
            <a:pPr marL="342900" indent="-342900">
              <a:lnSpc>
                <a:spcPct val="90000"/>
              </a:lnSpc>
              <a:spcAft>
                <a:spcPts val="200"/>
              </a:spcAft>
              <a:buClr>
                <a:srgbClr val="0082CA"/>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System infrastructure repair &amp; upgrades</a:t>
            </a:r>
          </a:p>
          <a:p>
            <a:pPr marL="800100" lvl="1" indent="-342900">
              <a:lnSpc>
                <a:spcPts val="2400"/>
              </a:lnSpc>
              <a:buClr>
                <a:srgbClr val="0082C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Track</a:t>
            </a:r>
          </a:p>
          <a:p>
            <a:pPr marL="800100" lvl="1" indent="-342900">
              <a:lnSpc>
                <a:spcPts val="2400"/>
              </a:lnSpc>
              <a:buClr>
                <a:srgbClr val="0082C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Traction power</a:t>
            </a:r>
          </a:p>
          <a:p>
            <a:pPr marL="800100" lvl="1" indent="-342900">
              <a:lnSpc>
                <a:spcPts val="2400"/>
              </a:lnSpc>
              <a:buClr>
                <a:srgbClr val="0082C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Station rehabilitation</a:t>
            </a:r>
          </a:p>
          <a:p>
            <a:pPr marL="800100" lvl="1" indent="-342900">
              <a:lnSpc>
                <a:spcPts val="2400"/>
              </a:lnSpc>
              <a:buClr>
                <a:srgbClr val="0082CA"/>
              </a:buClr>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lnSpc>
                <a:spcPts val="2400"/>
              </a:lnSpc>
              <a:buClr>
                <a:srgbClr val="0082CA"/>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Station rehabilitation</a:t>
            </a:r>
          </a:p>
          <a:p>
            <a:pPr marL="342900" indent="-342900">
              <a:lnSpc>
                <a:spcPts val="2400"/>
              </a:lnSpc>
              <a:buClr>
                <a:srgbClr val="0082CA"/>
              </a:buClr>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lnSpc>
                <a:spcPts val="2400"/>
              </a:lnSpc>
              <a:buClr>
                <a:srgbClr val="0082CA"/>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Bus maintenance facilities</a:t>
            </a:r>
          </a:p>
          <a:p>
            <a:pPr marL="800100" lvl="1" indent="-342900">
              <a:lnSpc>
                <a:spcPts val="2400"/>
              </a:lnSpc>
              <a:buClr>
                <a:srgbClr val="0082C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Clayton County</a:t>
            </a:r>
          </a:p>
          <a:p>
            <a:pPr marL="800100" lvl="1" indent="-342900">
              <a:lnSpc>
                <a:spcPts val="2400"/>
              </a:lnSpc>
              <a:buClr>
                <a:srgbClr val="0082C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Existing facilities rehabilitation</a:t>
            </a:r>
          </a:p>
          <a:p>
            <a:pPr marL="800100" lvl="1" indent="-342900">
              <a:lnSpc>
                <a:spcPts val="2400"/>
              </a:lnSpc>
              <a:buClr>
                <a:srgbClr val="0082CA"/>
              </a:buClr>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lnSpc>
                <a:spcPts val="2400"/>
              </a:lnSpc>
              <a:buClr>
                <a:srgbClr val="0082CA"/>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Job Order Contractor (JOC)</a:t>
            </a:r>
          </a:p>
          <a:p>
            <a:pPr marL="342900" indent="-342900">
              <a:lnSpc>
                <a:spcPts val="2400"/>
              </a:lnSpc>
              <a:buClr>
                <a:srgbClr val="0082CA"/>
              </a:buClr>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lnSpc>
                <a:spcPts val="2400"/>
              </a:lnSpc>
              <a:buClr>
                <a:srgbClr val="0082CA"/>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A/E design</a:t>
            </a:r>
          </a:p>
          <a:p>
            <a:pPr marL="342900" indent="-342900">
              <a:lnSpc>
                <a:spcPts val="2400"/>
              </a:lnSpc>
              <a:buClr>
                <a:srgbClr val="0082CA"/>
              </a:buClr>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p:txBody>
      </p:sp>
      <p:sp>
        <p:nvSpPr>
          <p:cNvPr id="8" name="Text Placeholder 1">
            <a:extLst>
              <a:ext uri="{FF2B5EF4-FFF2-40B4-BE49-F238E27FC236}">
                <a16:creationId xmlns:a16="http://schemas.microsoft.com/office/drawing/2014/main" id="{F6EE2840-31E2-426A-86B8-979BB9E8034E}"/>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spc="-30" dirty="0">
                <a:solidFill>
                  <a:schemeClr val="tx1"/>
                </a:solidFill>
                <a:latin typeface="Arial" panose="020B0604020202020204" pitchFamily="34" charset="0"/>
                <a:cs typeface="Arial" panose="020B0604020202020204" pitchFamily="34" charset="0"/>
              </a:rPr>
              <a:t>State of Good Repair</a:t>
            </a:r>
            <a:endParaRPr lang="en-US" sz="4400" b="1" spc="-30" dirty="0">
              <a:solidFill>
                <a:schemeClr val="tx1"/>
              </a:solidFill>
              <a:latin typeface="Arial" panose="020B0604020202020204" pitchFamily="34" charset="0"/>
              <a:cs typeface="Arial" panose="020B0604020202020204" pitchFamily="34" charset="0"/>
            </a:endParaRPr>
          </a:p>
          <a:p>
            <a:endParaRPr lang="en-US" spc="-30" dirty="0">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9BABCAC5-334E-44BF-B103-C9C34ECAF4E6}"/>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C41775-495D-498C-9EFF-AC83B8C170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42558" y="824395"/>
            <a:ext cx="2282083" cy="376830"/>
          </a:xfrm>
          <a:prstGeom prst="rect">
            <a:avLst/>
          </a:prstGeom>
        </p:spPr>
      </p:pic>
      <p:pic>
        <p:nvPicPr>
          <p:cNvPr id="4" name="Picture 3">
            <a:extLst>
              <a:ext uri="{FF2B5EF4-FFF2-40B4-BE49-F238E27FC236}">
                <a16:creationId xmlns:a16="http://schemas.microsoft.com/office/drawing/2014/main" id="{79CA66EC-2EFE-42D2-999E-EB882B2C67DE}"/>
              </a:ext>
            </a:extLst>
          </p:cNvPr>
          <p:cNvPicPr>
            <a:picLocks noChangeAspect="1"/>
          </p:cNvPicPr>
          <p:nvPr/>
        </p:nvPicPr>
        <p:blipFill>
          <a:blip r:embed="rId5"/>
          <a:stretch>
            <a:fillRect/>
          </a:stretch>
        </p:blipFill>
        <p:spPr>
          <a:xfrm>
            <a:off x="6478" y="6431243"/>
            <a:ext cx="1121761" cy="426757"/>
          </a:xfrm>
          <a:prstGeom prst="rect">
            <a:avLst/>
          </a:prstGeom>
        </p:spPr>
      </p:pic>
    </p:spTree>
    <p:extLst>
      <p:ext uri="{BB962C8B-B14F-4D97-AF65-F5344CB8AC3E}">
        <p14:creationId xmlns:p14="http://schemas.microsoft.com/office/powerpoint/2010/main" val="25784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3C4C517-8583-4AA0-9CAC-D4CE896FA1E5}"/>
              </a:ext>
            </a:extLst>
          </p:cNvPr>
          <p:cNvSpPr txBox="1"/>
          <p:nvPr/>
        </p:nvSpPr>
        <p:spPr>
          <a:xfrm>
            <a:off x="567359" y="1663993"/>
            <a:ext cx="6674127" cy="3139321"/>
          </a:xfrm>
          <a:prstGeom prst="rect">
            <a:avLst/>
          </a:prstGeom>
          <a:noFill/>
        </p:spPr>
        <p:txBody>
          <a:bodyPr wrap="square" rtlCol="0">
            <a:spAutoFit/>
          </a:bodyPr>
          <a:lstStyle/>
          <a:p>
            <a:pPr marL="800100" lvl="1" indent="-342900">
              <a:spcAft>
                <a:spcPts val="600"/>
              </a:spcAft>
              <a:buClr>
                <a:srgbClr val="0082CA"/>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Station rehabilitation</a:t>
            </a:r>
          </a:p>
          <a:p>
            <a:pPr marL="800100" lvl="1" indent="-342900">
              <a:spcAft>
                <a:spcPts val="600"/>
              </a:spcAft>
              <a:buClr>
                <a:srgbClr val="0082CA"/>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Bus maintenance facilities</a:t>
            </a:r>
          </a:p>
          <a:p>
            <a:pPr marL="1257300" lvl="2" indent="-342900">
              <a:spcAft>
                <a:spcPts val="600"/>
              </a:spcAft>
              <a:buClr>
                <a:srgbClr val="0082CA"/>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Clayton County</a:t>
            </a:r>
          </a:p>
          <a:p>
            <a:pPr marL="1257300" lvl="2" indent="-342900">
              <a:spcAft>
                <a:spcPts val="600"/>
              </a:spcAft>
              <a:buClr>
                <a:srgbClr val="0082CA"/>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Existing facilities rehabilitation</a:t>
            </a:r>
          </a:p>
          <a:p>
            <a:pPr marL="796925" lvl="2" indent="-342900">
              <a:spcAft>
                <a:spcPts val="600"/>
              </a:spcAft>
              <a:buClr>
                <a:srgbClr val="0082CA"/>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Job Order Contractor (JOC)</a:t>
            </a:r>
          </a:p>
          <a:p>
            <a:pPr marL="796925" lvl="2" indent="-342900">
              <a:spcAft>
                <a:spcPts val="600"/>
              </a:spcAft>
              <a:buClr>
                <a:srgbClr val="0082CA"/>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A/E design</a:t>
            </a:r>
          </a:p>
          <a:p>
            <a:pPr marL="796925" lvl="2" indent="-342900">
              <a:spcAft>
                <a:spcPts val="600"/>
              </a:spcAft>
              <a:buClr>
                <a:srgbClr val="0082CA"/>
              </a:buClr>
              <a:buFont typeface="Wingdings" panose="05000000000000000000" pitchFamily="2" charset="2"/>
              <a:buChar char="ü"/>
            </a:pPr>
            <a:r>
              <a:rPr lang="en-US" sz="2400" dirty="0">
                <a:latin typeface="Arial" panose="020B0604020202020204" pitchFamily="34" charset="0"/>
                <a:cs typeface="Arial" panose="020B0604020202020204" pitchFamily="34" charset="0"/>
              </a:rPr>
              <a:t>Traction power</a:t>
            </a:r>
          </a:p>
        </p:txBody>
      </p:sp>
      <p:pic>
        <p:nvPicPr>
          <p:cNvPr id="2050" name="Picture 2" descr="Related image">
            <a:extLst>
              <a:ext uri="{FF2B5EF4-FFF2-40B4-BE49-F238E27FC236}">
                <a16:creationId xmlns:a16="http://schemas.microsoft.com/office/drawing/2014/main" id="{823D2F92-5639-4B60-AE7C-B6D5601D701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50297" y="1566076"/>
            <a:ext cx="4840559" cy="25708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4DC3D647-6286-475F-98D5-606C3FAFEDC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50298" y="4239202"/>
            <a:ext cx="4840559" cy="248811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3" name="Text Placeholder 1">
            <a:extLst>
              <a:ext uri="{FF2B5EF4-FFF2-40B4-BE49-F238E27FC236}">
                <a16:creationId xmlns:a16="http://schemas.microsoft.com/office/drawing/2014/main" id="{D103A997-BEDA-46DB-B847-38196F635C24}"/>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spc="-30" dirty="0">
                <a:solidFill>
                  <a:schemeClr val="tx1"/>
                </a:solidFill>
                <a:latin typeface="Arial" panose="020B0604020202020204" pitchFamily="34" charset="0"/>
                <a:cs typeface="Arial" panose="020B0604020202020204" pitchFamily="34" charset="0"/>
              </a:rPr>
              <a:t>State of Good Repair</a:t>
            </a:r>
            <a:endParaRPr lang="en-US" sz="4400" b="1" spc="-30" dirty="0">
              <a:solidFill>
                <a:schemeClr val="tx1"/>
              </a:solidFill>
              <a:latin typeface="Arial" panose="020B0604020202020204" pitchFamily="34" charset="0"/>
              <a:cs typeface="Arial" panose="020B0604020202020204" pitchFamily="34" charset="0"/>
            </a:endParaRPr>
          </a:p>
          <a:p>
            <a:endParaRPr lang="en-US" spc="-30"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0293314D-AE06-4C84-B772-B67B06FB87DD}"/>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314931B-9DD7-47CD-A1C8-79BF8F925C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8777" y="824395"/>
            <a:ext cx="2282083" cy="376830"/>
          </a:xfrm>
          <a:prstGeom prst="rect">
            <a:avLst/>
          </a:prstGeom>
        </p:spPr>
      </p:pic>
      <p:sp>
        <p:nvSpPr>
          <p:cNvPr id="6" name="Slide Number Placeholder 5">
            <a:extLst>
              <a:ext uri="{FF2B5EF4-FFF2-40B4-BE49-F238E27FC236}">
                <a16:creationId xmlns:a16="http://schemas.microsoft.com/office/drawing/2014/main" id="{F6FE766F-968D-4918-890C-259604E0E62B}"/>
              </a:ext>
            </a:extLst>
          </p:cNvPr>
          <p:cNvSpPr>
            <a:spLocks noGrp="1"/>
          </p:cNvSpPr>
          <p:nvPr>
            <p:ph type="sldNum" sz="quarter" idx="12"/>
          </p:nvPr>
        </p:nvSpPr>
        <p:spPr>
          <a:xfrm>
            <a:off x="9830772" y="6448427"/>
            <a:ext cx="1143299" cy="18097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36C87F6-986D-49E6-AF40-1B3A1EE8064D}"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cs typeface="Calibri" panose="020F0502020204030204" pitchFamily="34"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B3B1C87-8BE1-4520-B348-AB23330480EA}"/>
              </a:ext>
            </a:extLst>
          </p:cNvPr>
          <p:cNvPicPr>
            <a:picLocks noChangeAspect="1"/>
          </p:cNvPicPr>
          <p:nvPr/>
        </p:nvPicPr>
        <p:blipFill>
          <a:blip r:embed="rId6"/>
          <a:stretch>
            <a:fillRect/>
          </a:stretch>
        </p:blipFill>
        <p:spPr>
          <a:xfrm>
            <a:off x="6478" y="6416022"/>
            <a:ext cx="1121761" cy="426757"/>
          </a:xfrm>
          <a:prstGeom prst="rect">
            <a:avLst/>
          </a:prstGeom>
        </p:spPr>
      </p:pic>
    </p:spTree>
    <p:extLst>
      <p:ext uri="{BB962C8B-B14F-4D97-AF65-F5344CB8AC3E}">
        <p14:creationId xmlns:p14="http://schemas.microsoft.com/office/powerpoint/2010/main" val="200469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8F01316-3E51-BD45-98D7-C9CD147DABD7}"/>
              </a:ext>
            </a:extLst>
          </p:cNvPr>
          <p:cNvSpPr txBox="1">
            <a:spLocks/>
          </p:cNvSpPr>
          <p:nvPr/>
        </p:nvSpPr>
        <p:spPr>
          <a:xfrm>
            <a:off x="567360" y="946411"/>
            <a:ext cx="10076642" cy="29238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pPr>
            <a:r>
              <a:rPr lang="en-US" altLang="en-US" sz="4000" b="1" spc="-80" dirty="0">
                <a:solidFill>
                  <a:schemeClr val="tx1"/>
                </a:solidFill>
                <a:latin typeface="Arial" panose="020B0604020202020204" pitchFamily="34" charset="0"/>
                <a:cs typeface="Arial" panose="020B0604020202020204" pitchFamily="34" charset="0"/>
              </a:rPr>
              <a:t>Other Projects</a:t>
            </a:r>
            <a:endParaRPr lang="en-US" sz="4000" b="1" spc="-80" dirty="0">
              <a:solidFill>
                <a:schemeClr val="tx1"/>
              </a:solidFill>
              <a:latin typeface="Arial" panose="020B0604020202020204" pitchFamily="34" charset="0"/>
              <a:cs typeface="Arial" panose="020B0604020202020204" pitchFamily="34" charset="0"/>
            </a:endParaRPr>
          </a:p>
          <a:p>
            <a:endParaRPr lang="en-US" sz="1050"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74FFA5A5-078A-6640-A740-FEB7F8415E72}"/>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B905E493-2625-4DE9-949B-3C14A5667D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2557" y="766246"/>
            <a:ext cx="2282083" cy="376830"/>
          </a:xfrm>
          <a:prstGeom prst="rect">
            <a:avLst/>
          </a:prstGeom>
        </p:spPr>
      </p:pic>
      <p:sp>
        <p:nvSpPr>
          <p:cNvPr id="15" name="TextBox 13">
            <a:extLst>
              <a:ext uri="{FF2B5EF4-FFF2-40B4-BE49-F238E27FC236}">
                <a16:creationId xmlns:a16="http://schemas.microsoft.com/office/drawing/2014/main" id="{CE75FAA0-3B2A-4829-A241-27B67DFF9EE7}"/>
              </a:ext>
            </a:extLst>
          </p:cNvPr>
          <p:cNvSpPr txBox="1"/>
          <p:nvPr/>
        </p:nvSpPr>
        <p:spPr>
          <a:xfrm>
            <a:off x="8871465" y="5053376"/>
            <a:ext cx="297183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0070"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Free Wi-Fi on all buses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trains; expansion underway to all stations</a:t>
            </a:r>
          </a:p>
        </p:txBody>
      </p:sp>
      <p:pic>
        <p:nvPicPr>
          <p:cNvPr id="16" name="Picture 15">
            <a:extLst>
              <a:ext uri="{FF2B5EF4-FFF2-40B4-BE49-F238E27FC236}">
                <a16:creationId xmlns:a16="http://schemas.microsoft.com/office/drawing/2014/main" id="{D8CBAE52-DE16-42B1-971B-6D0AB3DF20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38627" y="1735954"/>
            <a:ext cx="2260122" cy="2798683"/>
          </a:xfrm>
          <a:prstGeom prst="rect">
            <a:avLst/>
          </a:prstGeom>
          <a:ln>
            <a:solidFill>
              <a:schemeClr val="accent1"/>
            </a:solidFill>
          </a:ln>
        </p:spPr>
      </p:pic>
      <p:sp>
        <p:nvSpPr>
          <p:cNvPr id="20" name="TextBox 15">
            <a:extLst>
              <a:ext uri="{FF2B5EF4-FFF2-40B4-BE49-F238E27FC236}">
                <a16:creationId xmlns:a16="http://schemas.microsoft.com/office/drawing/2014/main" id="{5B6DEF44-DA20-4517-B4F0-5B0ABF6A234D}"/>
              </a:ext>
            </a:extLst>
          </p:cNvPr>
          <p:cNvSpPr txBox="1"/>
          <p:nvPr/>
        </p:nvSpPr>
        <p:spPr>
          <a:xfrm>
            <a:off x="599708" y="4700358"/>
            <a:ext cx="2729978" cy="14157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7180" lvl="1">
              <a:spcBef>
                <a:spcPts val="600"/>
              </a:spcBef>
            </a:pPr>
            <a:endParaRPr lang="en-US" sz="2200" b="1" spc="-40" dirty="0">
              <a:solidFill>
                <a:srgbClr val="FF7500"/>
              </a:solidFill>
              <a:latin typeface="Arial" panose="020B0604020202020204" pitchFamily="34" charset="0"/>
              <a:cs typeface="Arial" panose="020B0604020202020204" pitchFamily="34" charset="0"/>
            </a:endParaRPr>
          </a:p>
          <a:p>
            <a:pPr marL="283464"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Entire fleet, some dating to 1979, will be replaced over next decade with more comfortable cars</a:t>
            </a:r>
          </a:p>
        </p:txBody>
      </p:sp>
      <p:sp>
        <p:nvSpPr>
          <p:cNvPr id="26" name="TextBox 17">
            <a:extLst>
              <a:ext uri="{FF2B5EF4-FFF2-40B4-BE49-F238E27FC236}">
                <a16:creationId xmlns:a16="http://schemas.microsoft.com/office/drawing/2014/main" id="{10816367-554E-410B-BC10-51B4828780A1}"/>
              </a:ext>
            </a:extLst>
          </p:cNvPr>
          <p:cNvSpPr txBox="1"/>
          <p:nvPr/>
        </p:nvSpPr>
        <p:spPr>
          <a:xfrm>
            <a:off x="6280382" y="5054013"/>
            <a:ext cx="3120883"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3464"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Tunnel ventilation system</a:t>
            </a:r>
          </a:p>
          <a:p>
            <a:pPr marL="283464"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Escalator/elevator revamp</a:t>
            </a:r>
          </a:p>
          <a:p>
            <a:pPr marL="283464"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Public address system</a:t>
            </a:r>
          </a:p>
          <a:p>
            <a:pPr marL="283464"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Clean diesel/CNG buses</a:t>
            </a:r>
          </a:p>
        </p:txBody>
      </p:sp>
      <p:sp>
        <p:nvSpPr>
          <p:cNvPr id="29" name="TextBox 1">
            <a:extLst>
              <a:ext uri="{FF2B5EF4-FFF2-40B4-BE49-F238E27FC236}">
                <a16:creationId xmlns:a16="http://schemas.microsoft.com/office/drawing/2014/main" id="{BB59F946-1A59-49D5-9049-6CCA7ABA0235}"/>
              </a:ext>
            </a:extLst>
          </p:cNvPr>
          <p:cNvSpPr txBox="1"/>
          <p:nvPr/>
        </p:nvSpPr>
        <p:spPr>
          <a:xfrm>
            <a:off x="600790" y="4639179"/>
            <a:ext cx="1803895"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spc="-40" dirty="0">
                <a:solidFill>
                  <a:srgbClr val="0082CA"/>
                </a:solidFill>
                <a:latin typeface="Arial" panose="020B0604020202020204" pitchFamily="34" charset="0"/>
                <a:cs typeface="Arial" panose="020B0604020202020204" pitchFamily="34" charset="0"/>
              </a:rPr>
              <a:t>Railcars</a:t>
            </a:r>
            <a:endParaRPr lang="en-US" sz="2200" dirty="0">
              <a:solidFill>
                <a:srgbClr val="0082CA"/>
              </a:solidFill>
            </a:endParaRPr>
          </a:p>
        </p:txBody>
      </p:sp>
      <p:sp>
        <p:nvSpPr>
          <p:cNvPr id="31" name="TextBox 3">
            <a:extLst>
              <a:ext uri="{FF2B5EF4-FFF2-40B4-BE49-F238E27FC236}">
                <a16:creationId xmlns:a16="http://schemas.microsoft.com/office/drawing/2014/main" id="{AE339D4A-7159-40A4-A7F1-5AA255377890}"/>
              </a:ext>
            </a:extLst>
          </p:cNvPr>
          <p:cNvSpPr txBox="1"/>
          <p:nvPr/>
        </p:nvSpPr>
        <p:spPr>
          <a:xfrm>
            <a:off x="6316850" y="4664125"/>
            <a:ext cx="2477099" cy="6822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US" sz="2200" b="1" spc="-40" dirty="0">
                <a:solidFill>
                  <a:srgbClr val="0082CA"/>
                </a:solidFill>
                <a:latin typeface="Arial" panose="020B0604020202020204" pitchFamily="34" charset="0"/>
                <a:cs typeface="Arial" panose="020B0604020202020204" pitchFamily="34" charset="0"/>
              </a:rPr>
              <a:t>System Upgrades</a:t>
            </a:r>
          </a:p>
          <a:p>
            <a:pPr>
              <a:lnSpc>
                <a:spcPts val="2300"/>
              </a:lnSpc>
            </a:pPr>
            <a:endParaRPr lang="en-US" dirty="0">
              <a:solidFill>
                <a:srgbClr val="0082CA"/>
              </a:solidFill>
            </a:endParaRPr>
          </a:p>
        </p:txBody>
      </p:sp>
      <p:sp>
        <p:nvSpPr>
          <p:cNvPr id="32" name="TextBox 4">
            <a:extLst>
              <a:ext uri="{FF2B5EF4-FFF2-40B4-BE49-F238E27FC236}">
                <a16:creationId xmlns:a16="http://schemas.microsoft.com/office/drawing/2014/main" id="{2A174A80-B7D1-46B8-B24C-A2F8C4869948}"/>
              </a:ext>
            </a:extLst>
          </p:cNvPr>
          <p:cNvSpPr txBox="1"/>
          <p:nvPr/>
        </p:nvSpPr>
        <p:spPr>
          <a:xfrm>
            <a:off x="9127367" y="4610980"/>
            <a:ext cx="1700978"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spc="-40" dirty="0">
                <a:solidFill>
                  <a:srgbClr val="0082CA"/>
                </a:solidFill>
                <a:latin typeface="Arial" panose="020B0604020202020204" pitchFamily="34" charset="0"/>
                <a:cs typeface="Arial" panose="020B0604020202020204" pitchFamily="34" charset="0"/>
              </a:rPr>
              <a:t>Technology</a:t>
            </a:r>
          </a:p>
          <a:p>
            <a:endParaRPr lang="en-US" dirty="0">
              <a:solidFill>
                <a:srgbClr val="0082CA"/>
              </a:solidFill>
            </a:endParaRPr>
          </a:p>
        </p:txBody>
      </p:sp>
      <p:pic>
        <p:nvPicPr>
          <p:cNvPr id="33" name="Picture 32">
            <a:extLst>
              <a:ext uri="{FF2B5EF4-FFF2-40B4-BE49-F238E27FC236}">
                <a16:creationId xmlns:a16="http://schemas.microsoft.com/office/drawing/2014/main" id="{55E63C89-73DD-4AAC-A8EE-0CAB2C29AF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80789" y="1746838"/>
            <a:ext cx="2285329" cy="2791033"/>
          </a:xfrm>
          <a:prstGeom prst="rect">
            <a:avLst/>
          </a:prstGeom>
          <a:ln>
            <a:solidFill>
              <a:schemeClr val="accent1"/>
            </a:solidFill>
          </a:ln>
        </p:spPr>
      </p:pic>
      <p:pic>
        <p:nvPicPr>
          <p:cNvPr id="28" name="Picture 27">
            <a:extLst>
              <a:ext uri="{FF2B5EF4-FFF2-40B4-BE49-F238E27FC236}">
                <a16:creationId xmlns:a16="http://schemas.microsoft.com/office/drawing/2014/main" id="{990F3ADB-D48D-4517-8898-2CEA4BA88EA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480" y="1745634"/>
            <a:ext cx="2282734" cy="2789004"/>
          </a:xfrm>
          <a:prstGeom prst="rect">
            <a:avLst/>
          </a:prstGeom>
          <a:ln>
            <a:solidFill>
              <a:schemeClr val="accent1"/>
            </a:solidFill>
          </a:ln>
        </p:spPr>
      </p:pic>
      <p:pic>
        <p:nvPicPr>
          <p:cNvPr id="27" name="Picture 26">
            <a:extLst>
              <a:ext uri="{FF2B5EF4-FFF2-40B4-BE49-F238E27FC236}">
                <a16:creationId xmlns:a16="http://schemas.microsoft.com/office/drawing/2014/main" id="{8EF9A547-6636-4E6B-8D6F-6FB1B6A14B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64815" y="1745634"/>
            <a:ext cx="2282734" cy="2792237"/>
          </a:xfrm>
          <a:prstGeom prst="rect">
            <a:avLst/>
          </a:prstGeom>
          <a:ln>
            <a:solidFill>
              <a:schemeClr val="accent1"/>
            </a:solidFill>
          </a:ln>
        </p:spPr>
      </p:pic>
      <p:sp>
        <p:nvSpPr>
          <p:cNvPr id="25" name="TextBox 16">
            <a:extLst>
              <a:ext uri="{FF2B5EF4-FFF2-40B4-BE49-F238E27FC236}">
                <a16:creationId xmlns:a16="http://schemas.microsoft.com/office/drawing/2014/main" id="{FCC87460-A316-4787-8AE2-6B326BFAE6D5}"/>
              </a:ext>
            </a:extLst>
          </p:cNvPr>
          <p:cNvSpPr txBox="1"/>
          <p:nvPr/>
        </p:nvSpPr>
        <p:spPr>
          <a:xfrm>
            <a:off x="3445586" y="5064452"/>
            <a:ext cx="2871264"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3464"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Agency adding shelters with seating at bus stops</a:t>
            </a:r>
          </a:p>
          <a:p>
            <a:pPr marL="283464" lvl="2" indent="-285750">
              <a:buClr>
                <a:schemeClr val="accent2"/>
              </a:buClr>
              <a:buFont typeface="Wingdings" panose="05000000000000000000" pitchFamily="2" charset="2"/>
              <a:buChar char="ü"/>
            </a:pPr>
            <a:r>
              <a:rPr lang="en-US" sz="1600" dirty="0">
                <a:latin typeface="Arial" panose="020B0604020202020204" pitchFamily="34" charset="0"/>
                <a:cs typeface="Arial" panose="020B0604020202020204" pitchFamily="34" charset="0"/>
              </a:rPr>
              <a:t>Up to 1,000 new shelters expected in next 5 years</a:t>
            </a:r>
          </a:p>
        </p:txBody>
      </p:sp>
      <p:sp>
        <p:nvSpPr>
          <p:cNvPr id="30" name="TextBox 2">
            <a:extLst>
              <a:ext uri="{FF2B5EF4-FFF2-40B4-BE49-F238E27FC236}">
                <a16:creationId xmlns:a16="http://schemas.microsoft.com/office/drawing/2014/main" id="{0531BC45-6A4D-49D7-A991-A72F07AAED27}"/>
              </a:ext>
            </a:extLst>
          </p:cNvPr>
          <p:cNvSpPr txBox="1"/>
          <p:nvPr/>
        </p:nvSpPr>
        <p:spPr>
          <a:xfrm>
            <a:off x="3445586" y="4645371"/>
            <a:ext cx="1849545" cy="4308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b="1" spc="-40" dirty="0">
                <a:solidFill>
                  <a:srgbClr val="0082CA"/>
                </a:solidFill>
                <a:latin typeface="Arial" panose="020B0604020202020204" pitchFamily="34" charset="0"/>
                <a:cs typeface="Arial" panose="020B0604020202020204" pitchFamily="34" charset="0"/>
              </a:rPr>
              <a:t>Bus Shelters</a:t>
            </a:r>
            <a:endParaRPr lang="en-US" dirty="0">
              <a:solidFill>
                <a:srgbClr val="0082CA"/>
              </a:solidFill>
            </a:endParaRPr>
          </a:p>
        </p:txBody>
      </p:sp>
      <p:sp>
        <p:nvSpPr>
          <p:cNvPr id="2" name="Slide Number Placeholder 1">
            <a:extLst>
              <a:ext uri="{FF2B5EF4-FFF2-40B4-BE49-F238E27FC236}">
                <a16:creationId xmlns:a16="http://schemas.microsoft.com/office/drawing/2014/main" id="{28D3F1AE-8876-4665-968C-95A1D11C3D4E}"/>
              </a:ext>
            </a:extLst>
          </p:cNvPr>
          <p:cNvSpPr>
            <a:spLocks noGrp="1"/>
          </p:cNvSpPr>
          <p:nvPr>
            <p:ph type="sldNum" sz="quarter" idx="12"/>
          </p:nvPr>
        </p:nvSpPr>
        <p:spPr/>
        <p:txBody>
          <a:bodyPr/>
          <a:lstStyle/>
          <a:p>
            <a:fld id="{AF78A16D-D06C-C949-9205-144F13615E37}" type="slidenum">
              <a:rPr lang="en-US" smtClean="0"/>
              <a:t>7</a:t>
            </a:fld>
            <a:endParaRPr lang="en-US" dirty="0"/>
          </a:p>
        </p:txBody>
      </p:sp>
      <p:pic>
        <p:nvPicPr>
          <p:cNvPr id="3" name="Picture 2">
            <a:extLst>
              <a:ext uri="{FF2B5EF4-FFF2-40B4-BE49-F238E27FC236}">
                <a16:creationId xmlns:a16="http://schemas.microsoft.com/office/drawing/2014/main" id="{E35E5BA8-7CFB-436D-9498-81C09CAFCEE3}"/>
              </a:ext>
            </a:extLst>
          </p:cNvPr>
          <p:cNvPicPr>
            <a:picLocks noChangeAspect="1"/>
          </p:cNvPicPr>
          <p:nvPr/>
        </p:nvPicPr>
        <p:blipFill>
          <a:blip r:embed="rId8"/>
          <a:stretch>
            <a:fillRect/>
          </a:stretch>
        </p:blipFill>
        <p:spPr>
          <a:xfrm>
            <a:off x="0" y="6431243"/>
            <a:ext cx="1121761" cy="426757"/>
          </a:xfrm>
          <a:prstGeom prst="rect">
            <a:avLst/>
          </a:prstGeom>
        </p:spPr>
      </p:pic>
    </p:spTree>
    <p:extLst>
      <p:ext uri="{BB962C8B-B14F-4D97-AF65-F5344CB8AC3E}">
        <p14:creationId xmlns:p14="http://schemas.microsoft.com/office/powerpoint/2010/main" val="20306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8F01316-3E51-BD45-98D7-C9CD147DABD7}"/>
              </a:ext>
            </a:extLst>
          </p:cNvPr>
          <p:cNvSpPr txBox="1">
            <a:spLocks/>
          </p:cNvSpPr>
          <p:nvPr/>
        </p:nvSpPr>
        <p:spPr>
          <a:xfrm>
            <a:off x="567359" y="698485"/>
            <a:ext cx="10586715" cy="6286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spc="-100" dirty="0">
                <a:solidFill>
                  <a:schemeClr val="tx1"/>
                </a:solidFill>
                <a:latin typeface="Arial" panose="020B0604020202020204" pitchFamily="34" charset="0"/>
                <a:cs typeface="Arial" panose="020B0604020202020204" pitchFamily="34" charset="0"/>
              </a:rPr>
              <a:t>What Factors Drive Transit Growth?</a:t>
            </a:r>
            <a:endParaRPr lang="en-US" sz="4400" b="1" spc="-100" dirty="0">
              <a:solidFill>
                <a:schemeClr val="tx1"/>
              </a:solidFill>
              <a:latin typeface="Arial" panose="020B0604020202020204" pitchFamily="34" charset="0"/>
              <a:cs typeface="Arial" panose="020B0604020202020204" pitchFamily="34" charset="0"/>
            </a:endParaRPr>
          </a:p>
          <a:p>
            <a:endParaRPr lang="en-US"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74FFA5A5-078A-6640-A740-FEB7F8415E72}"/>
              </a:ext>
            </a:extLst>
          </p:cNvPr>
          <p:cNvCxnSpPr>
            <a:cxnSpLocks/>
          </p:cNvCxnSpPr>
          <p:nvPr/>
        </p:nvCxnSpPr>
        <p:spPr>
          <a:xfrm>
            <a:off x="642158" y="1400287"/>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D76598-13BA-F846-9976-5E73FC9B974E}"/>
              </a:ext>
            </a:extLst>
          </p:cNvPr>
          <p:cNvSpPr txBox="1"/>
          <p:nvPr/>
        </p:nvSpPr>
        <p:spPr>
          <a:xfrm>
            <a:off x="567359" y="1700581"/>
            <a:ext cx="5293356" cy="3883114"/>
          </a:xfrm>
          <a:prstGeom prst="rect">
            <a:avLst/>
          </a:prstGeom>
          <a:noFill/>
        </p:spPr>
        <p:txBody>
          <a:bodyPr wrap="square" rtlCol="0">
            <a:spAutoFit/>
          </a:bodyPr>
          <a:lstStyle/>
          <a:p>
            <a:pPr>
              <a:spcAft>
                <a:spcPts val="200"/>
              </a:spcAft>
            </a:pPr>
            <a:r>
              <a:rPr lang="en-US" sz="2200" b="1" dirty="0">
                <a:solidFill>
                  <a:srgbClr val="0082CA"/>
                </a:solidFill>
                <a:latin typeface="Arial" panose="020B0604020202020204" pitchFamily="34" charset="0"/>
                <a:cs typeface="Arial" panose="020B0604020202020204" pitchFamily="34" charset="0"/>
              </a:rPr>
              <a:t>Regional Population</a:t>
            </a:r>
            <a:r>
              <a:rPr lang="en-US" sz="2200" dirty="0">
                <a:latin typeface="Arial" panose="020B0604020202020204" pitchFamily="34" charset="0"/>
                <a:cs typeface="Arial" panose="020B0604020202020204" pitchFamily="34" charset="0"/>
              </a:rPr>
              <a:t> </a:t>
            </a:r>
          </a:p>
          <a:p>
            <a:pPr marL="285750" indent="-285750">
              <a:spcAft>
                <a:spcPts val="200"/>
              </a:spcAft>
              <a:buClr>
                <a:schemeClr val="accent1"/>
              </a:buClr>
              <a:buFont typeface="Wingdings" panose="05000000000000000000" pitchFamily="2" charset="2"/>
              <a:buChar char="ü"/>
            </a:pPr>
            <a:r>
              <a:rPr lang="en-US" dirty="0">
                <a:latin typeface="Arial" panose="020B0604020202020204" pitchFamily="34" charset="0"/>
                <a:cs typeface="Arial" panose="020B0604020202020204" pitchFamily="34" charset="0"/>
              </a:rPr>
              <a:t>Population in 2000: </a:t>
            </a:r>
            <a:r>
              <a:rPr lang="en-US" b="1" dirty="0">
                <a:latin typeface="Arial" panose="020B0604020202020204" pitchFamily="34" charset="0"/>
                <a:cs typeface="Arial" panose="020B0604020202020204" pitchFamily="34" charset="0"/>
              </a:rPr>
              <a:t>4 million</a:t>
            </a:r>
          </a:p>
          <a:p>
            <a:pPr marL="285750" indent="-285750">
              <a:spcAft>
                <a:spcPts val="200"/>
              </a:spcAft>
              <a:buClr>
                <a:schemeClr val="accent1"/>
              </a:buClr>
              <a:buFont typeface="Wingdings" panose="05000000000000000000" pitchFamily="2" charset="2"/>
              <a:buChar char="ü"/>
            </a:pPr>
            <a:r>
              <a:rPr lang="en-US" dirty="0">
                <a:latin typeface="Arial" panose="020B0604020202020204" pitchFamily="34" charset="0"/>
                <a:cs typeface="Arial" panose="020B0604020202020204" pitchFamily="34" charset="0"/>
              </a:rPr>
              <a:t>Population today: </a:t>
            </a:r>
            <a:r>
              <a:rPr lang="en-US" b="1" dirty="0">
                <a:latin typeface="Arial" panose="020B0604020202020204" pitchFamily="34" charset="0"/>
                <a:cs typeface="Arial" panose="020B0604020202020204" pitchFamily="34" charset="0"/>
              </a:rPr>
              <a:t>6 million</a:t>
            </a:r>
          </a:p>
          <a:p>
            <a:pPr marL="285750" indent="-285750">
              <a:spcAft>
                <a:spcPts val="200"/>
              </a:spcAft>
              <a:buClr>
                <a:schemeClr val="accent1"/>
              </a:buClr>
              <a:buFont typeface="Wingdings" panose="05000000000000000000" pitchFamily="2" charset="2"/>
              <a:buChar char="ü"/>
            </a:pPr>
            <a:r>
              <a:rPr lang="en-US" dirty="0">
                <a:latin typeface="Arial" panose="020B0604020202020204" pitchFamily="34" charset="0"/>
                <a:cs typeface="Arial" panose="020B0604020202020204" pitchFamily="34" charset="0"/>
              </a:rPr>
              <a:t>Projected population in 20 years: </a:t>
            </a:r>
            <a:r>
              <a:rPr lang="en-US" b="1" dirty="0">
                <a:latin typeface="Arial" panose="020B0604020202020204" pitchFamily="34" charset="0"/>
                <a:cs typeface="Arial" panose="020B0604020202020204" pitchFamily="34" charset="0"/>
              </a:rPr>
              <a:t>8-9 million</a:t>
            </a:r>
          </a:p>
          <a:p>
            <a:pPr>
              <a:spcAft>
                <a:spcPts val="200"/>
              </a:spcAft>
            </a:pPr>
            <a:endParaRPr lang="en-US" dirty="0">
              <a:latin typeface="Arial" panose="020B0604020202020204" pitchFamily="34" charset="0"/>
              <a:cs typeface="Arial" panose="020B0604020202020204" pitchFamily="34" charset="0"/>
            </a:endParaRPr>
          </a:p>
          <a:p>
            <a:pPr>
              <a:spcAft>
                <a:spcPts val="200"/>
              </a:spcAft>
            </a:pPr>
            <a:r>
              <a:rPr lang="en-US" sz="2200" b="1" dirty="0">
                <a:solidFill>
                  <a:srgbClr val="0082CA"/>
                </a:solidFill>
                <a:latin typeface="Arial" panose="020B0604020202020204" pitchFamily="34" charset="0"/>
                <a:cs typeface="Arial" panose="020B0604020202020204" pitchFamily="34" charset="0"/>
              </a:rPr>
              <a:t>Transit Studies </a:t>
            </a:r>
          </a:p>
          <a:p>
            <a:pPr marL="285750" indent="-285750">
              <a:spcAft>
                <a:spcPts val="200"/>
              </a:spcAft>
              <a:buClr>
                <a:schemeClr val="accent1"/>
              </a:buClr>
              <a:buFont typeface="Wingdings" panose="05000000000000000000" pitchFamily="2" charset="2"/>
              <a:buChar char="ü"/>
            </a:pPr>
            <a:r>
              <a:rPr lang="en-US" b="1" dirty="0">
                <a:latin typeface="Arial" panose="020B0604020202020204" pitchFamily="34" charset="0"/>
                <a:cs typeface="Arial" panose="020B0604020202020204" pitchFamily="34" charset="0"/>
              </a:rPr>
              <a:t>DeKalb County: </a:t>
            </a:r>
            <a:r>
              <a:rPr lang="en-US" dirty="0">
                <a:latin typeface="Arial" panose="020B0604020202020204" pitchFamily="34" charset="0"/>
                <a:cs typeface="Arial" panose="020B0604020202020204" pitchFamily="34" charset="0"/>
              </a:rPr>
              <a:t>Transit Master Plan underway</a:t>
            </a:r>
          </a:p>
          <a:p>
            <a:pPr marL="285750" indent="-285750">
              <a:spcAft>
                <a:spcPts val="200"/>
              </a:spcAft>
              <a:buClr>
                <a:schemeClr val="accent1"/>
              </a:buClr>
              <a:buFont typeface="Wingdings" panose="05000000000000000000" pitchFamily="2" charset="2"/>
              <a:buChar char="ü"/>
            </a:pPr>
            <a:r>
              <a:rPr lang="en-US" b="1" dirty="0">
                <a:latin typeface="Arial" panose="020B0604020202020204" pitchFamily="34" charset="0"/>
                <a:cs typeface="Arial" panose="020B0604020202020204" pitchFamily="34" charset="0"/>
              </a:rPr>
              <a:t>Fulton County: </a:t>
            </a:r>
            <a:r>
              <a:rPr lang="en-US" dirty="0">
                <a:latin typeface="Arial" panose="020B0604020202020204" pitchFamily="34" charset="0"/>
                <a:cs typeface="Arial" panose="020B0604020202020204" pitchFamily="34" charset="0"/>
              </a:rPr>
              <a:t>Transit Master Plan completed</a:t>
            </a:r>
          </a:p>
          <a:p>
            <a:pPr>
              <a:spcAft>
                <a:spcPts val="200"/>
              </a:spcAft>
            </a:pPr>
            <a:endParaRPr lang="en-US" dirty="0">
              <a:latin typeface="Arial" panose="020B0604020202020204" pitchFamily="34" charset="0"/>
              <a:cs typeface="Arial" panose="020B0604020202020204" pitchFamily="34" charset="0"/>
            </a:endParaRPr>
          </a:p>
          <a:p>
            <a:pPr>
              <a:spcAft>
                <a:spcPts val="200"/>
              </a:spcAft>
            </a:pPr>
            <a:r>
              <a:rPr lang="en-US" sz="2200" b="1" dirty="0">
                <a:solidFill>
                  <a:srgbClr val="0082CA"/>
                </a:solidFill>
                <a:latin typeface="Arial" panose="020B0604020202020204" pitchFamily="34" charset="0"/>
                <a:cs typeface="Arial" panose="020B0604020202020204" pitchFamily="34" charset="0"/>
              </a:rPr>
              <a:t>Public Support and Funding</a:t>
            </a:r>
          </a:p>
          <a:p>
            <a:pPr marL="285750" indent="-285750">
              <a:spcAft>
                <a:spcPts val="200"/>
              </a:spcAft>
              <a:buClr>
                <a:schemeClr val="accent1"/>
              </a:buClr>
              <a:buFont typeface="Wingdings" panose="05000000000000000000" pitchFamily="2" charset="2"/>
              <a:buChar char="ü"/>
            </a:pPr>
            <a:r>
              <a:rPr lang="en-US" b="1" dirty="0">
                <a:latin typeface="Arial" panose="020B0604020202020204" pitchFamily="34" charset="0"/>
                <a:cs typeface="Arial" panose="020B0604020202020204" pitchFamily="34" charset="0"/>
              </a:rPr>
              <a:t>City of Atlanta:</a:t>
            </a:r>
            <a:r>
              <a:rPr lang="en-US" dirty="0">
                <a:latin typeface="Arial" panose="020B0604020202020204" pitchFamily="34" charset="0"/>
                <a:cs typeface="Arial" panose="020B0604020202020204" pitchFamily="34" charset="0"/>
              </a:rPr>
              <a:t> Sales tax passed in 2016</a:t>
            </a:r>
          </a:p>
          <a:p>
            <a:pPr marL="285750" indent="-285750">
              <a:spcAft>
                <a:spcPts val="200"/>
              </a:spcAft>
              <a:buClr>
                <a:schemeClr val="accent1"/>
              </a:buClr>
              <a:buFont typeface="Wingdings" panose="05000000000000000000" pitchFamily="2" charset="2"/>
              <a:buChar char="ü"/>
            </a:pPr>
            <a:r>
              <a:rPr lang="en-US" b="1" dirty="0">
                <a:latin typeface="Arial" panose="020B0604020202020204" pitchFamily="34" charset="0"/>
                <a:cs typeface="Arial" panose="020B0604020202020204" pitchFamily="34" charset="0"/>
              </a:rPr>
              <a:t>Clayton County: </a:t>
            </a:r>
            <a:r>
              <a:rPr lang="en-US" dirty="0">
                <a:latin typeface="Arial" panose="020B0604020202020204" pitchFamily="34" charset="0"/>
                <a:cs typeface="Arial" panose="020B0604020202020204" pitchFamily="34" charset="0"/>
              </a:rPr>
              <a:t>Sales tax passed in 2014</a:t>
            </a:r>
          </a:p>
        </p:txBody>
      </p:sp>
      <p:pic>
        <p:nvPicPr>
          <p:cNvPr id="11" name="Picture 10">
            <a:extLst>
              <a:ext uri="{FF2B5EF4-FFF2-40B4-BE49-F238E27FC236}">
                <a16:creationId xmlns:a16="http://schemas.microsoft.com/office/drawing/2014/main" id="{694C8EDD-7DF8-4ECF-80C0-F81102DBE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8777" y="766246"/>
            <a:ext cx="2282083" cy="376830"/>
          </a:xfrm>
          <a:prstGeom prst="rect">
            <a:avLst/>
          </a:prstGeom>
        </p:spPr>
      </p:pic>
      <p:pic>
        <p:nvPicPr>
          <p:cNvPr id="13" name="Picture 12">
            <a:extLst>
              <a:ext uri="{FF2B5EF4-FFF2-40B4-BE49-F238E27FC236}">
                <a16:creationId xmlns:a16="http://schemas.microsoft.com/office/drawing/2014/main" id="{1CB5E28F-8F35-4281-BA81-017A73ABDC6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60716" y="1584347"/>
            <a:ext cx="5688322" cy="4635478"/>
          </a:xfrm>
          <a:prstGeom prst="rect">
            <a:avLst/>
          </a:prstGeom>
          <a:noFill/>
          <a:ln w="3175">
            <a:solidFill>
              <a:schemeClr val="accent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4C401F6-F8EA-42A4-98E9-ABA1DEA350B3}"/>
              </a:ext>
            </a:extLst>
          </p:cNvPr>
          <p:cNvSpPr>
            <a:spLocks noGrp="1"/>
          </p:cNvSpPr>
          <p:nvPr>
            <p:ph type="sldNum" sz="quarter" idx="12"/>
          </p:nvPr>
        </p:nvSpPr>
        <p:spPr/>
        <p:txBody>
          <a:bodyPr/>
          <a:lstStyle/>
          <a:p>
            <a:fld id="{AF78A16D-D06C-C949-9205-144F13615E37}" type="slidenum">
              <a:rPr lang="en-US" b="1" smtClean="0">
                <a:solidFill>
                  <a:schemeClr val="bg1"/>
                </a:solidFill>
              </a:rPr>
              <a:t>8</a:t>
            </a:fld>
            <a:endParaRPr lang="en-US" b="1" dirty="0">
              <a:solidFill>
                <a:schemeClr val="bg1"/>
              </a:solidFill>
            </a:endParaRPr>
          </a:p>
        </p:txBody>
      </p:sp>
      <p:pic>
        <p:nvPicPr>
          <p:cNvPr id="3" name="Picture 2">
            <a:extLst>
              <a:ext uri="{FF2B5EF4-FFF2-40B4-BE49-F238E27FC236}">
                <a16:creationId xmlns:a16="http://schemas.microsoft.com/office/drawing/2014/main" id="{F77A0DA0-115B-4BDB-BBE7-3A43CA03C0C3}"/>
              </a:ext>
            </a:extLst>
          </p:cNvPr>
          <p:cNvPicPr>
            <a:picLocks noChangeAspect="1"/>
          </p:cNvPicPr>
          <p:nvPr/>
        </p:nvPicPr>
        <p:blipFill>
          <a:blip r:embed="rId5"/>
          <a:stretch>
            <a:fillRect/>
          </a:stretch>
        </p:blipFill>
        <p:spPr>
          <a:xfrm>
            <a:off x="0" y="6431243"/>
            <a:ext cx="1121761" cy="426757"/>
          </a:xfrm>
          <a:prstGeom prst="rect">
            <a:avLst/>
          </a:prstGeom>
        </p:spPr>
      </p:pic>
    </p:spTree>
    <p:extLst>
      <p:ext uri="{BB962C8B-B14F-4D97-AF65-F5344CB8AC3E}">
        <p14:creationId xmlns:p14="http://schemas.microsoft.com/office/powerpoint/2010/main" val="406112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949F-7C30-4B35-B727-A3BC6C9AC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8A16D-D06C-C949-9205-144F13615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34E0549-4937-4B60-9C03-8B5EE74FB7D6}"/>
              </a:ext>
            </a:extLst>
          </p:cNvPr>
          <p:cNvSpPr txBox="1"/>
          <p:nvPr/>
        </p:nvSpPr>
        <p:spPr>
          <a:xfrm>
            <a:off x="642158" y="1443841"/>
            <a:ext cx="7575086"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Ø"/>
              <a:tabLst/>
              <a:defRPr/>
            </a:pPr>
            <a:r>
              <a:rPr kumimoji="0" lang="en-US" sz="32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Next 40 Years</a:t>
            </a:r>
          </a:p>
          <a:p>
            <a:pPr marL="800100" marR="0" lvl="1"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Expansion  =  $5B+</a:t>
            </a:r>
          </a:p>
          <a:p>
            <a:pPr marL="800100" marR="0" lvl="1"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SOGR  =  $6B (20yr)</a:t>
            </a:r>
          </a:p>
          <a:p>
            <a:pPr marL="1200150" marR="0" lvl="2"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of Good Repair @ $300M/</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How to Deliver?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1" i="0" u="none" strike="noStrike" kern="1200" cap="none" spc="0" normalizeH="0" baseline="0" noProof="0" dirty="0">
                <a:ln>
                  <a:noFill/>
                </a:ln>
                <a:solidFill>
                  <a:srgbClr val="0082CA"/>
                </a:solidFill>
                <a:effectLst/>
                <a:uLnTx/>
                <a:uFillTx/>
                <a:latin typeface="Arial" panose="020B0604020202020204" pitchFamily="34" charset="0"/>
                <a:ea typeface="+mn-ea"/>
                <a:cs typeface="Arial" panose="020B0604020202020204" pitchFamily="34" charset="0"/>
              </a:rPr>
              <a:t>Centralized PMO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F5F5116D-C3A5-DD46-AC22-6AAC909C6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4748" y="477729"/>
            <a:ext cx="2282083" cy="376830"/>
          </a:xfrm>
          <a:prstGeom prst="rect">
            <a:avLst/>
          </a:prstGeom>
        </p:spPr>
      </p:pic>
      <p:sp>
        <p:nvSpPr>
          <p:cNvPr id="14" name="Text Placeholder 1">
            <a:extLst>
              <a:ext uri="{FF2B5EF4-FFF2-40B4-BE49-F238E27FC236}">
                <a16:creationId xmlns:a16="http://schemas.microsoft.com/office/drawing/2014/main" id="{38DEF3F7-8FB5-C448-9BC1-CEC02E93B787}"/>
              </a:ext>
            </a:extLst>
          </p:cNvPr>
          <p:cNvSpPr txBox="1">
            <a:spLocks/>
          </p:cNvSpPr>
          <p:nvPr/>
        </p:nvSpPr>
        <p:spPr>
          <a:xfrm>
            <a:off x="555169" y="310980"/>
            <a:ext cx="8055431" cy="65712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a:ea typeface="+mn-ea"/>
                <a:cs typeface="Arial"/>
              </a:rPr>
              <a:t>Objective – MARTA Capital Program  </a:t>
            </a:r>
            <a:endParaRPr kumimoji="0" lang="en-US" sz="36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cxnSp>
        <p:nvCxnSpPr>
          <p:cNvPr id="9" name="Straight Connector 8">
            <a:extLst>
              <a:ext uri="{FF2B5EF4-FFF2-40B4-BE49-F238E27FC236}">
                <a16:creationId xmlns:a16="http://schemas.microsoft.com/office/drawing/2014/main" id="{8875FFFD-2209-F04C-A572-9B11F74EA32C}"/>
              </a:ext>
            </a:extLst>
          </p:cNvPr>
          <p:cNvCxnSpPr>
            <a:cxnSpLocks/>
          </p:cNvCxnSpPr>
          <p:nvPr/>
        </p:nvCxnSpPr>
        <p:spPr>
          <a:xfrm>
            <a:off x="642158" y="968108"/>
            <a:ext cx="10848702" cy="0"/>
          </a:xfrm>
          <a:prstGeom prst="line">
            <a:avLst/>
          </a:prstGeom>
          <a:ln w="57150">
            <a:solidFill>
              <a:srgbClr val="FF75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4D0A76D-4981-41EF-A99A-57084D4D3139}"/>
              </a:ext>
            </a:extLst>
          </p:cNvPr>
          <p:cNvPicPr>
            <a:picLocks noChangeAspect="1"/>
          </p:cNvPicPr>
          <p:nvPr/>
        </p:nvPicPr>
        <p:blipFill>
          <a:blip r:embed="rId4"/>
          <a:stretch>
            <a:fillRect/>
          </a:stretch>
        </p:blipFill>
        <p:spPr>
          <a:xfrm>
            <a:off x="0" y="6431243"/>
            <a:ext cx="1121761" cy="426757"/>
          </a:xfrm>
          <a:prstGeom prst="rect">
            <a:avLst/>
          </a:prstGeom>
        </p:spPr>
      </p:pic>
    </p:spTree>
    <p:extLst>
      <p:ext uri="{BB962C8B-B14F-4D97-AF65-F5344CB8AC3E}">
        <p14:creationId xmlns:p14="http://schemas.microsoft.com/office/powerpoint/2010/main" val="1550839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29642</TotalTime>
  <Words>2234</Words>
  <Application>Microsoft Macintosh PowerPoint</Application>
  <PresentationFormat>Widescreen</PresentationFormat>
  <Paragraphs>485</Paragraphs>
  <Slides>28</Slides>
  <Notes>27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 calibri</vt:lpstr>
      <vt:lpstr>Arial</vt:lpstr>
      <vt:lpstr>Arial Black</vt:lpstr>
      <vt:lpstr>Calibri</vt:lpstr>
      <vt:lpstr>Calibri Light</vt:lpstr>
      <vt:lpstr>Helvetica</vt:lpstr>
      <vt:lpstr>Interstate-BoldCondensed</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Sheldon Brevett</dc:creator>
  <cp:lastModifiedBy>Microsoft Office User</cp:lastModifiedBy>
  <cp:revision>393</cp:revision>
  <cp:lastPrinted>2019-03-20T19:34:43Z</cp:lastPrinted>
  <dcterms:created xsi:type="dcterms:W3CDTF">2018-09-04T18:21:48Z</dcterms:created>
  <dcterms:modified xsi:type="dcterms:W3CDTF">2019-06-12T22:13:10Z</dcterms:modified>
</cp:coreProperties>
</file>