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4" r:id="rId3"/>
    <p:sldId id="267" r:id="rId4"/>
    <p:sldId id="315" r:id="rId5"/>
    <p:sldId id="320" r:id="rId6"/>
    <p:sldId id="289" r:id="rId7"/>
    <p:sldId id="265" r:id="rId8"/>
    <p:sldId id="316" r:id="rId9"/>
    <p:sldId id="303" r:id="rId10"/>
    <p:sldId id="313" r:id="rId11"/>
    <p:sldId id="258" r:id="rId12"/>
    <p:sldId id="260" r:id="rId13"/>
    <p:sldId id="259" r:id="rId14"/>
    <p:sldId id="263" r:id="rId15"/>
    <p:sldId id="257" r:id="rId16"/>
    <p:sldId id="319" r:id="rId17"/>
    <p:sldId id="261" r:id="rId18"/>
    <p:sldId id="318" r:id="rId19"/>
    <p:sldId id="26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0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'Slide 6'!$A$32</c:f>
              <c:strCache>
                <c:ptCount val="1"/>
                <c:pt idx="0">
                  <c:v>Hires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'Slide 6'!$B$31:$F$31</c:f>
              <c:strCache>
                <c:ptCount val="5"/>
                <c:pt idx="0">
                  <c:v>Jan.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</c:strCache>
            </c:strRef>
          </c:cat>
          <c:val>
            <c:numRef>
              <c:f>'Slide 6'!$B$32:$F$32</c:f>
              <c:numCache>
                <c:formatCode>General</c:formatCode>
                <c:ptCount val="5"/>
                <c:pt idx="0">
                  <c:v>31</c:v>
                </c:pt>
                <c:pt idx="1">
                  <c:v>34</c:v>
                </c:pt>
                <c:pt idx="2">
                  <c:v>33</c:v>
                </c:pt>
                <c:pt idx="3">
                  <c:v>68</c:v>
                </c:pt>
                <c:pt idx="4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44-41BE-9CD4-337EE11F111B}"/>
            </c:ext>
          </c:extLst>
        </c:ser>
        <c:ser>
          <c:idx val="1"/>
          <c:order val="1"/>
          <c:tx>
            <c:strRef>
              <c:f>'Slide 6'!$A$33</c:f>
              <c:strCache>
                <c:ptCount val="1"/>
                <c:pt idx="0">
                  <c:v>Goal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'Slide 6'!$B$31:$F$31</c:f>
              <c:strCache>
                <c:ptCount val="5"/>
                <c:pt idx="0">
                  <c:v>Jan.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</c:strCache>
            </c:strRef>
          </c:cat>
          <c:val>
            <c:numRef>
              <c:f>'Slide 6'!$B$33:$F$33</c:f>
              <c:numCache>
                <c:formatCode>General</c:formatCode>
                <c:ptCount val="5"/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44-41BE-9CD4-337EE11F1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2559720"/>
        <c:axId val="452560048"/>
      </c:lineChart>
      <c:catAx>
        <c:axId val="45255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560048"/>
        <c:crosses val="autoZero"/>
        <c:auto val="1"/>
        <c:lblAlgn val="ctr"/>
        <c:lblOffset val="100"/>
        <c:noMultiLvlLbl val="0"/>
      </c:catAx>
      <c:valAx>
        <c:axId val="45256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559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'Bus Ops Interview Report'!$B$19</c:f>
              <c:strCache>
                <c:ptCount val="1"/>
                <c:pt idx="0">
                  <c:v>Candidates Scheduled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'Bus Ops Interview Report'!$A$20:$A$28</c:f>
              <c:strCache>
                <c:ptCount val="9"/>
                <c:pt idx="0">
                  <c:v>5/1/2019</c:v>
                </c:pt>
                <c:pt idx="1">
                  <c:v>5/2/2019</c:v>
                </c:pt>
                <c:pt idx="2">
                  <c:v>5/7/2019</c:v>
                </c:pt>
                <c:pt idx="3">
                  <c:v>5/8/2019</c:v>
                </c:pt>
                <c:pt idx="4">
                  <c:v>5/9/2019</c:v>
                </c:pt>
                <c:pt idx="5">
                  <c:v>5/14/2019</c:v>
                </c:pt>
                <c:pt idx="6">
                  <c:v>5/15/2019</c:v>
                </c:pt>
                <c:pt idx="7">
                  <c:v>5/16/2019</c:v>
                </c:pt>
                <c:pt idx="8">
                  <c:v>Monthly Total: </c:v>
                </c:pt>
              </c:strCache>
            </c:strRef>
          </c:cat>
          <c:val>
            <c:numRef>
              <c:f>'Bus Ops Interview Report'!$B$20:$B$28</c:f>
              <c:numCache>
                <c:formatCode>General</c:formatCode>
                <c:ptCount val="9"/>
                <c:pt idx="0">
                  <c:v>7</c:v>
                </c:pt>
                <c:pt idx="1">
                  <c:v>14</c:v>
                </c:pt>
                <c:pt idx="2">
                  <c:v>10</c:v>
                </c:pt>
                <c:pt idx="3">
                  <c:v>9</c:v>
                </c:pt>
                <c:pt idx="4">
                  <c:v>13</c:v>
                </c:pt>
                <c:pt idx="5">
                  <c:v>5</c:v>
                </c:pt>
                <c:pt idx="6">
                  <c:v>7</c:v>
                </c:pt>
                <c:pt idx="7">
                  <c:v>27</c:v>
                </c:pt>
                <c:pt idx="8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5-42DC-BBC5-AB0B243E6EB1}"/>
            </c:ext>
          </c:extLst>
        </c:ser>
        <c:ser>
          <c:idx val="1"/>
          <c:order val="1"/>
          <c:tx>
            <c:strRef>
              <c:f>'Bus Ops Interview Report'!$C$19</c:f>
              <c:strCache>
                <c:ptCount val="1"/>
                <c:pt idx="0">
                  <c:v>Candidates Selected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'Bus Ops Interview Report'!$A$20:$A$28</c:f>
              <c:strCache>
                <c:ptCount val="9"/>
                <c:pt idx="0">
                  <c:v>5/1/2019</c:v>
                </c:pt>
                <c:pt idx="1">
                  <c:v>5/2/2019</c:v>
                </c:pt>
                <c:pt idx="2">
                  <c:v>5/7/2019</c:v>
                </c:pt>
                <c:pt idx="3">
                  <c:v>5/8/2019</c:v>
                </c:pt>
                <c:pt idx="4">
                  <c:v>5/9/2019</c:v>
                </c:pt>
                <c:pt idx="5">
                  <c:v>5/14/2019</c:v>
                </c:pt>
                <c:pt idx="6">
                  <c:v>5/15/2019</c:v>
                </c:pt>
                <c:pt idx="7">
                  <c:v>5/16/2019</c:v>
                </c:pt>
                <c:pt idx="8">
                  <c:v>Monthly Total: </c:v>
                </c:pt>
              </c:strCache>
            </c:strRef>
          </c:cat>
          <c:val>
            <c:numRef>
              <c:f>'Bus Ops Interview Report'!$C$20:$C$28</c:f>
              <c:numCache>
                <c:formatCode>General</c:formatCode>
                <c:ptCount val="9"/>
                <c:pt idx="0">
                  <c:v>4</c:v>
                </c:pt>
                <c:pt idx="1">
                  <c:v>8</c:v>
                </c:pt>
                <c:pt idx="2">
                  <c:v>8</c:v>
                </c:pt>
                <c:pt idx="3">
                  <c:v>6</c:v>
                </c:pt>
                <c:pt idx="4">
                  <c:v>8</c:v>
                </c:pt>
                <c:pt idx="5">
                  <c:v>3</c:v>
                </c:pt>
                <c:pt idx="6">
                  <c:v>5</c:v>
                </c:pt>
                <c:pt idx="7">
                  <c:v>23</c:v>
                </c:pt>
                <c:pt idx="8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75-42DC-BBC5-AB0B243E6EB1}"/>
            </c:ext>
          </c:extLst>
        </c:ser>
        <c:ser>
          <c:idx val="2"/>
          <c:order val="2"/>
          <c:tx>
            <c:strRef>
              <c:f>'Bus Ops Interview Report'!$D$19</c:f>
              <c:strCache>
                <c:ptCount val="1"/>
                <c:pt idx="0">
                  <c:v>Candidates Not Selected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'Bus Ops Interview Report'!$A$20:$A$28</c:f>
              <c:strCache>
                <c:ptCount val="9"/>
                <c:pt idx="0">
                  <c:v>5/1/2019</c:v>
                </c:pt>
                <c:pt idx="1">
                  <c:v>5/2/2019</c:v>
                </c:pt>
                <c:pt idx="2">
                  <c:v>5/7/2019</c:v>
                </c:pt>
                <c:pt idx="3">
                  <c:v>5/8/2019</c:v>
                </c:pt>
                <c:pt idx="4">
                  <c:v>5/9/2019</c:v>
                </c:pt>
                <c:pt idx="5">
                  <c:v>5/14/2019</c:v>
                </c:pt>
                <c:pt idx="6">
                  <c:v>5/15/2019</c:v>
                </c:pt>
                <c:pt idx="7">
                  <c:v>5/16/2019</c:v>
                </c:pt>
                <c:pt idx="8">
                  <c:v>Monthly Total: </c:v>
                </c:pt>
              </c:strCache>
            </c:strRef>
          </c:cat>
          <c:val>
            <c:numRef>
              <c:f>'Bus Ops Interview Report'!$D$20:$D$28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5-42DC-BBC5-AB0B243E6EB1}"/>
            </c:ext>
          </c:extLst>
        </c:ser>
        <c:ser>
          <c:idx val="3"/>
          <c:order val="3"/>
          <c:tx>
            <c:strRef>
              <c:f>'Bus Ops Interview Report'!$E$19</c:f>
              <c:strCache>
                <c:ptCount val="1"/>
                <c:pt idx="0">
                  <c:v>No Show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'Bus Ops Interview Report'!$A$20:$A$28</c:f>
              <c:strCache>
                <c:ptCount val="9"/>
                <c:pt idx="0">
                  <c:v>5/1/2019</c:v>
                </c:pt>
                <c:pt idx="1">
                  <c:v>5/2/2019</c:v>
                </c:pt>
                <c:pt idx="2">
                  <c:v>5/7/2019</c:v>
                </c:pt>
                <c:pt idx="3">
                  <c:v>5/8/2019</c:v>
                </c:pt>
                <c:pt idx="4">
                  <c:v>5/9/2019</c:v>
                </c:pt>
                <c:pt idx="5">
                  <c:v>5/14/2019</c:v>
                </c:pt>
                <c:pt idx="6">
                  <c:v>5/15/2019</c:v>
                </c:pt>
                <c:pt idx="7">
                  <c:v>5/16/2019</c:v>
                </c:pt>
                <c:pt idx="8">
                  <c:v>Monthly Total: </c:v>
                </c:pt>
              </c:strCache>
            </c:strRef>
          </c:cat>
          <c:val>
            <c:numRef>
              <c:f>'Bus Ops Interview Report'!$E$20:$E$28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75-42DC-BBC5-AB0B243E6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457384"/>
        <c:axId val="336455088"/>
      </c:barChart>
      <c:catAx>
        <c:axId val="33645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455088"/>
        <c:crosses val="autoZero"/>
        <c:auto val="1"/>
        <c:lblAlgn val="ctr"/>
        <c:lblOffset val="100"/>
        <c:noMultiLvlLbl val="0"/>
      </c:catAx>
      <c:valAx>
        <c:axId val="3364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457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15">
    <p:bg>
      <p:bgPr>
        <a:solidFill>
          <a:srgbClr val="42A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869950" y="2273300"/>
            <a:ext cx="10452100" cy="2317750"/>
          </a:xfrm>
          <a:prstGeom prst="rect">
            <a:avLst/>
          </a:prstGeom>
        </p:spPr>
        <p:txBody>
          <a:bodyPr/>
          <a:lstStyle>
            <a:lvl1pPr>
              <a:defRPr sz="65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12708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B5C1-4443-49A5-9B10-F64D83AB2C8B}" type="datetime1">
              <a:rPr lang="en-US" smtClean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6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7F82-B344-4CBB-808A-65B8BAF7C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13" y="2166865"/>
            <a:ext cx="9607296" cy="115280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bus operator’s task force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19EA2-1B9D-4733-A37D-853D083D8AE3}"/>
              </a:ext>
            </a:extLst>
          </p:cNvPr>
          <p:cNvSpPr txBox="1"/>
          <p:nvPr/>
        </p:nvSpPr>
        <p:spPr>
          <a:xfrm>
            <a:off x="4220699" y="3984532"/>
            <a:ext cx="55559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Luz Borrero, Chief Administration Officer</a:t>
            </a:r>
          </a:p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June 6, 2019</a:t>
            </a:r>
          </a:p>
        </p:txBody>
      </p:sp>
      <p:pic>
        <p:nvPicPr>
          <p:cNvPr id="4" name="Picture 1" descr="MARTA color logo [Converted] copy.ai">
            <a:extLst>
              <a:ext uri="{FF2B5EF4-FFF2-40B4-BE49-F238E27FC236}">
                <a16:creationId xmlns:a16="http://schemas.microsoft.com/office/drawing/2014/main" id="{8EE07DE3-9817-4A6C-9F0B-B39C4A76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76187"/>
            <a:ext cx="3680673" cy="80974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2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1104900" y="1727200"/>
            <a:ext cx="9975850" cy="345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000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485900" y="6117904"/>
            <a:ext cx="9220200" cy="464344"/>
          </a:xfrm>
          <a:prstGeom prst="rect">
            <a:avLst/>
          </a:prstGeom>
        </p:spPr>
        <p:txBody>
          <a:bodyPr/>
          <a:lstStyle>
            <a:lvl1pPr marL="1117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562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2006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451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2512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6068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9624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3180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750" indent="0" algn="ctr"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Marketing Tactics – Internal Digital Promotions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900" y="2239752"/>
            <a:ext cx="532856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1650" indent="-342900">
              <a:spcBef>
                <a:spcPts val="3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HelveticaNeueLT Com 35 Th" panose="020B0403020202020204" pitchFamily="34" charset="0"/>
                <a:cs typeface="Arial"/>
                <a:sym typeface="Arial"/>
              </a:rPr>
              <a:t>Banner on itsmarta.com</a:t>
            </a:r>
          </a:p>
          <a:p>
            <a:pPr marL="501650" indent="-342900">
              <a:spcBef>
                <a:spcPts val="3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HelveticaNeueLT Com 35 Th" panose="020B0403020202020204" pitchFamily="34" charset="0"/>
                <a:cs typeface="Arial"/>
                <a:sym typeface="Arial"/>
              </a:rPr>
              <a:t>Splash page on itsmarta.com </a:t>
            </a:r>
          </a:p>
          <a:p>
            <a:pPr marL="501650" indent="-342900">
              <a:spcBef>
                <a:spcPts val="3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HelveticaNeueLT Com 35 Th" panose="020B0403020202020204" pitchFamily="34" charset="0"/>
                <a:cs typeface="Arial"/>
                <a:sym typeface="Arial"/>
              </a:rPr>
              <a:t>MARTA On the Go App Rider Alert</a:t>
            </a:r>
          </a:p>
        </p:txBody>
      </p:sp>
      <p:sp>
        <p:nvSpPr>
          <p:cNvPr id="8" name="Shape 130">
            <a:extLst>
              <a:ext uri="{FF2B5EF4-FFF2-40B4-BE49-F238E27FC236}">
                <a16:creationId xmlns:a16="http://schemas.microsoft.com/office/drawing/2014/main" id="{BBBEC785-0049-409E-AE19-C6E9B809A5B1}"/>
              </a:ext>
            </a:extLst>
          </p:cNvPr>
          <p:cNvSpPr/>
          <p:nvPr/>
        </p:nvSpPr>
        <p:spPr>
          <a:xfrm>
            <a:off x="194164" y="476926"/>
            <a:ext cx="5930033" cy="168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Utilized digital inventory to educate potential candidates through internal channels.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6C5BDC-FD02-4D77-AFDD-9E2B2D7A70A4}"/>
              </a:ext>
            </a:extLst>
          </p:cNvPr>
          <p:cNvGrpSpPr/>
          <p:nvPr/>
        </p:nvGrpSpPr>
        <p:grpSpPr>
          <a:xfrm>
            <a:off x="6562936" y="1495668"/>
            <a:ext cx="5256245" cy="4737710"/>
            <a:chOff x="13125871" y="2991335"/>
            <a:chExt cx="10512490" cy="9475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22F864-B7E4-4065-9E38-CE623380B7F5}"/>
                </a:ext>
              </a:extLst>
            </p:cNvPr>
            <p:cNvGrpSpPr/>
            <p:nvPr/>
          </p:nvGrpSpPr>
          <p:grpSpPr>
            <a:xfrm>
              <a:off x="13552998" y="3437578"/>
              <a:ext cx="9641048" cy="5622934"/>
              <a:chOff x="13552998" y="3437578"/>
              <a:chExt cx="9641048" cy="562293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F0E5A1-2CDE-4F9C-9D97-903BE27F6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10"/>
              <a:stretch/>
            </p:blipFill>
            <p:spPr>
              <a:xfrm>
                <a:off x="13552998" y="3437578"/>
                <a:ext cx="9641048" cy="185198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ED04D65-D2F3-455A-BC28-1D080663C5F7}"/>
                  </a:ext>
                </a:extLst>
              </p:cNvPr>
              <p:cNvSpPr/>
              <p:nvPr/>
            </p:nvSpPr>
            <p:spPr>
              <a:xfrm>
                <a:off x="13552998" y="6881050"/>
                <a:ext cx="9641048" cy="71814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292100" hangingPunct="0"/>
                <a:endParaRPr lang="en-US"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892998-9BE8-41CD-99B4-1195FA3F7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359"/>
              <a:stretch/>
            </p:blipFill>
            <p:spPr>
              <a:xfrm>
                <a:off x="13681135" y="5281484"/>
                <a:ext cx="798783" cy="14904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CA0A7EC-EE53-4B13-9A90-1DD6E18E3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3714" b="74179"/>
              <a:stretch/>
            </p:blipFill>
            <p:spPr>
              <a:xfrm>
                <a:off x="17303136" y="7014846"/>
                <a:ext cx="2468959" cy="180277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D0C8639-D184-4F53-9E1C-C65D105262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093" r="5649" b="27219"/>
              <a:stretch/>
            </p:blipFill>
            <p:spPr>
              <a:xfrm>
                <a:off x="14918896" y="5289563"/>
                <a:ext cx="2171188" cy="377094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8CD51D6-8D2E-45C1-AC66-BC34652B65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291" t="74824" r="7993"/>
              <a:stretch/>
            </p:blipFill>
            <p:spPr>
              <a:xfrm>
                <a:off x="17303136" y="5387155"/>
                <a:ext cx="2280927" cy="144841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1949FB-65EB-4EE3-946B-D64C72F68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39363" y="5471227"/>
                <a:ext cx="1709085" cy="3550457"/>
              </a:xfrm>
              <a:prstGeom prst="rect">
                <a:avLst/>
              </a:prstGeom>
            </p:spPr>
          </p:pic>
        </p:grpSp>
        <p:pic>
          <p:nvPicPr>
            <p:cNvPr id="10" name="Picture 16" descr="Image result for desktop png">
              <a:extLst>
                <a:ext uri="{FF2B5EF4-FFF2-40B4-BE49-F238E27FC236}">
                  <a16:creationId xmlns:a16="http://schemas.microsoft.com/office/drawing/2014/main" id="{CCC098E6-0845-460A-9B96-5F6F44F73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5871" y="2991335"/>
              <a:ext cx="10512490" cy="9475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E4DF4A-80DD-42AC-A6DB-4FAB7EE454FC}"/>
              </a:ext>
            </a:extLst>
          </p:cNvPr>
          <p:cNvGrpSpPr/>
          <p:nvPr/>
        </p:nvGrpSpPr>
        <p:grpSpPr>
          <a:xfrm>
            <a:off x="6118396" y="3792889"/>
            <a:ext cx="1078924" cy="2056833"/>
            <a:chOff x="5113310" y="7296213"/>
            <a:chExt cx="2157848" cy="41136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EEA0E6-A417-4EEB-8AB6-D2E77B2B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310" y="7296213"/>
              <a:ext cx="2157848" cy="368560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B8B399-23BD-4F33-97BF-9FC00A558620}"/>
                </a:ext>
              </a:extLst>
            </p:cNvPr>
            <p:cNvSpPr/>
            <p:nvPr/>
          </p:nvSpPr>
          <p:spPr>
            <a:xfrm>
              <a:off x="5113310" y="10691732"/>
              <a:ext cx="2157848" cy="7181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292100" hangingPunct="0"/>
              <a:endParaRPr lang="en-US"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pic>
        <p:nvPicPr>
          <p:cNvPr id="20" name="Picture 18" descr="Image result for android phone png">
            <a:extLst>
              <a:ext uri="{FF2B5EF4-FFF2-40B4-BE49-F238E27FC236}">
                <a16:creationId xmlns:a16="http://schemas.microsoft.com/office/drawing/2014/main" id="{B213424B-4B29-4F9F-8DE4-1D12CBE7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07" y="3392801"/>
            <a:ext cx="1532770" cy="26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677403-9DC3-4C75-82B2-159351B5B0CB}"/>
              </a:ext>
            </a:extLst>
          </p:cNvPr>
          <p:cNvSpPr/>
          <p:nvPr/>
        </p:nvSpPr>
        <p:spPr>
          <a:xfrm>
            <a:off x="188363" y="3995547"/>
            <a:ext cx="5704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HelveticaNeueLT Com 35 Th" panose="020B0403020202020204" pitchFamily="34" charset="0"/>
                <a:sym typeface="Arial"/>
              </a:rPr>
              <a:t>Launched a social media ad campaign on April 24</a:t>
            </a:r>
            <a:r>
              <a:rPr lang="en-US" sz="2400" baseline="30000" dirty="0">
                <a:latin typeface="HelveticaNeueLT Com 35 Th" panose="020B0403020202020204" pitchFamily="34" charset="0"/>
                <a:sym typeface="Arial"/>
              </a:rPr>
              <a:t>th</a:t>
            </a:r>
            <a:r>
              <a:rPr lang="en-US" sz="2400" dirty="0">
                <a:latin typeface="HelveticaNeueLT Com 35 Th" panose="020B0403020202020204" pitchFamily="34" charset="0"/>
                <a:sym typeface="Arial"/>
              </a:rPr>
              <a:t> through our social media channels to gain visibility online.</a:t>
            </a:r>
          </a:p>
        </p:txBody>
      </p:sp>
    </p:spTree>
    <p:extLst>
      <p:ext uri="{BB962C8B-B14F-4D97-AF65-F5344CB8AC3E}">
        <p14:creationId xmlns:p14="http://schemas.microsoft.com/office/powerpoint/2010/main" val="406932766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C3070-0253-453B-A7E9-FA810DD21BA8}"/>
              </a:ext>
            </a:extLst>
          </p:cNvPr>
          <p:cNvSpPr txBox="1"/>
          <p:nvPr/>
        </p:nvSpPr>
        <p:spPr>
          <a:xfrm>
            <a:off x="1606693" y="605212"/>
            <a:ext cx="902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3000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Environment Subcommittee has launched execution plan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C9DE48-502C-45E1-9C74-A6EF8B0E7A42}"/>
              </a:ext>
            </a:extLst>
          </p:cNvPr>
          <p:cNvSpPr/>
          <p:nvPr/>
        </p:nvSpPr>
        <p:spPr>
          <a:xfrm>
            <a:off x="964095" y="1528542"/>
            <a:ext cx="99929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Short Term Tasks:</a:t>
            </a:r>
          </a:p>
          <a:p>
            <a:r>
              <a:rPr lang="en-US" b="1" dirty="0">
                <a:latin typeface="Calibri" panose="020F0502020204030204" pitchFamily="34" charset="0"/>
              </a:rPr>
              <a:t>Deep Cleaning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Comment cards were distributed, responses received and processed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Deep cleaning of Hamilton, Laredo and Perry Garages has been completed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Additional maintenance and cleaning is underway to ensure that all facilities are properly addressed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Mid-Term Tasks: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Refurbishment of Garages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Funding approved and procurement of appliances was completed (coffee makers, microwaves, commercial refrigerators, televisions, ice machines)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Funding approved and procurement of furniture is in progress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Operators selected the color choices (three) for painting walls and baseboards.  Flooring to be installed in during the summer and fall as Facilities’ resources allow.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Technology is reviewing how electronic boards may be used in garages (i.e. how many are currently available, content management)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Breakroom refreshes and Policy Development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 plan for adjusting restroom policy (moving towards employee only restrooms at stations) has been initiated and is under discussion wit the C-Team.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49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E73C5-DC17-4628-B9A9-EDDD02C0AC21}"/>
              </a:ext>
            </a:extLst>
          </p:cNvPr>
          <p:cNvSpPr txBox="1"/>
          <p:nvPr/>
        </p:nvSpPr>
        <p:spPr>
          <a:xfrm>
            <a:off x="1182625" y="605212"/>
            <a:ext cx="944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3000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Efforts to improve Retention, career development and job placement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41F3C7-C101-46D4-A575-2BCA3B9D62B3}"/>
              </a:ext>
            </a:extLst>
          </p:cNvPr>
          <p:cNvSpPr txBox="1">
            <a:spLocks/>
          </p:cNvSpPr>
          <p:nvPr/>
        </p:nvSpPr>
        <p:spPr>
          <a:xfrm>
            <a:off x="548014" y="1993995"/>
            <a:ext cx="5547986" cy="45560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Font typeface="Arial" panose="020B0604020202020204" pitchFamily="34" charset="0"/>
              <a:buNone/>
            </a:pPr>
            <a:r>
              <a:rPr lang="en-US" sz="17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Studying operator’s kiosks installation</a:t>
            </a:r>
          </a:p>
          <a:p>
            <a:r>
              <a:rPr lang="en-US" sz="1500" dirty="0"/>
              <a:t>selection process under way</a:t>
            </a:r>
          </a:p>
          <a:p>
            <a:r>
              <a:rPr lang="en-US" sz="1500" dirty="0"/>
              <a:t>considering installation of operators bulleting boards</a:t>
            </a:r>
          </a:p>
          <a:p>
            <a:r>
              <a:rPr lang="en-US" sz="1500" dirty="0"/>
              <a:t>pushed job referrals program</a:t>
            </a:r>
          </a:p>
          <a:p>
            <a:pPr marL="0" indent="0">
              <a:buNone/>
            </a:pPr>
            <a:endParaRPr lang="en-US" sz="1500" dirty="0"/>
          </a:p>
          <a:p>
            <a:pPr marL="0" indent="0" defTabSz="457200">
              <a:buFont typeface="Arial" panose="020B0604020202020204" pitchFamily="34" charset="0"/>
              <a:buNone/>
            </a:pPr>
            <a:r>
              <a:rPr lang="en-US" sz="17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Developing plan to provide tablets to operators</a:t>
            </a:r>
          </a:p>
          <a:p>
            <a:r>
              <a:rPr lang="en-US" sz="1500" dirty="0"/>
              <a:t>Creating the Business case</a:t>
            </a:r>
          </a:p>
          <a:p>
            <a:r>
              <a:rPr lang="en-US" sz="1500" dirty="0"/>
              <a:t>Developing Costs analysis and training requirements</a:t>
            </a:r>
          </a:p>
          <a:p>
            <a:r>
              <a:rPr lang="en-US" sz="1500" dirty="0"/>
              <a:t>Execution Time line</a:t>
            </a:r>
          </a:p>
          <a:p>
            <a:r>
              <a:rPr lang="en-US" sz="1500" dirty="0"/>
              <a:t>Training program implementation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71D24F-C286-43E5-AC00-8A0649067A3E}"/>
              </a:ext>
            </a:extLst>
          </p:cNvPr>
          <p:cNvSpPr txBox="1">
            <a:spLocks/>
          </p:cNvSpPr>
          <p:nvPr/>
        </p:nvSpPr>
        <p:spPr>
          <a:xfrm>
            <a:off x="6347617" y="1993995"/>
            <a:ext cx="5182226" cy="3753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</a:pP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Job placement opportunities</a:t>
            </a:r>
          </a:p>
          <a:p>
            <a:r>
              <a:rPr lang="en-US" sz="1500" dirty="0"/>
              <a:t>Automation of pick process</a:t>
            </a:r>
          </a:p>
          <a:p>
            <a:r>
              <a:rPr lang="en-US" sz="1500" dirty="0"/>
              <a:t>Automation of route quality assurance form</a:t>
            </a:r>
          </a:p>
          <a:p>
            <a:pPr marL="0" indent="0">
              <a:buNone/>
            </a:pPr>
            <a:endParaRPr lang="en-US" sz="1500" dirty="0"/>
          </a:p>
          <a:p>
            <a:pPr marL="0" indent="0" defTabSz="457200">
              <a:buFont typeface="Arial" panose="020B0604020202020204" pitchFamily="34" charset="0"/>
              <a:buNone/>
            </a:pPr>
            <a:endParaRPr lang="en-US" sz="1800" b="1" u="sng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defTabSz="457200">
              <a:buFont typeface="Arial" panose="020B0604020202020204" pitchFamily="34" charset="0"/>
              <a:buNone/>
            </a:pPr>
            <a:endParaRPr lang="en-US" sz="1800" b="1" u="sng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defTabSz="457200">
              <a:buFont typeface="Arial" panose="020B0604020202020204" pitchFamily="34" charset="0"/>
              <a:buNone/>
            </a:pPr>
            <a:endParaRPr lang="en-US" sz="1800" b="1" u="sng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defTabSz="457200">
              <a:buFont typeface="Arial" panose="020B0604020202020204" pitchFamily="34" charset="0"/>
              <a:buNone/>
            </a:pP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Enhancing Supervisors, superintendents and generals training</a:t>
            </a:r>
          </a:p>
          <a:p>
            <a:r>
              <a:rPr lang="en-US" sz="1500" dirty="0"/>
              <a:t>Developing program concept</a:t>
            </a:r>
          </a:p>
          <a:p>
            <a:r>
              <a:rPr lang="en-US" sz="1500" dirty="0"/>
              <a:t>Obtaining feedback and internal consensus</a:t>
            </a:r>
          </a:p>
          <a:p>
            <a:r>
              <a:rPr lang="en-US" sz="1500" dirty="0"/>
              <a:t>aligning the resources and requirements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2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8A85-20D2-4030-B540-D0C6AEB6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618517"/>
            <a:ext cx="10562609" cy="159617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Recruitment and hiring initiatives are yielding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CC4B-E7D5-44B1-B3F5-BA7E4D134F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782" y="2368936"/>
            <a:ext cx="5255378" cy="3753292"/>
          </a:xfrm>
        </p:spPr>
        <p:txBody>
          <a:bodyPr>
            <a:normAutofit fontScale="85000" lnSpcReduction="20000"/>
          </a:bodyPr>
          <a:lstStyle/>
          <a:p>
            <a:pPr marL="0" indent="0" defTabSz="457200">
              <a:buNone/>
            </a:pPr>
            <a:r>
              <a:rPr lang="en-US" sz="18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Enhanced Candidates sourcing approach</a:t>
            </a:r>
          </a:p>
          <a:p>
            <a:r>
              <a:rPr lang="en-US" sz="1500" dirty="0"/>
              <a:t>Expanded Partnerships</a:t>
            </a:r>
          </a:p>
          <a:p>
            <a:r>
              <a:rPr lang="en-US" sz="1500" dirty="0"/>
              <a:t>Increased recruitment fairs</a:t>
            </a:r>
          </a:p>
          <a:p>
            <a:r>
              <a:rPr lang="en-US" sz="1500" dirty="0"/>
              <a:t>pushed job referrals program</a:t>
            </a:r>
          </a:p>
          <a:p>
            <a:pPr marL="0" indent="0" defTabSz="457200">
              <a:buNone/>
            </a:pPr>
            <a:r>
              <a:rPr lang="en-US" sz="18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Pool of interviewers was expanded</a:t>
            </a:r>
          </a:p>
          <a:p>
            <a:r>
              <a:rPr lang="en-US" sz="1500" dirty="0"/>
              <a:t>broaden the participation of interviewers</a:t>
            </a:r>
          </a:p>
          <a:p>
            <a:r>
              <a:rPr lang="en-US" sz="1500" dirty="0"/>
              <a:t>created faster follow-up process</a:t>
            </a:r>
          </a:p>
          <a:p>
            <a:pPr marL="0" indent="0" defTabSz="457200">
              <a:lnSpc>
                <a:spcPct val="130000"/>
              </a:lnSpc>
              <a:buNone/>
            </a:pPr>
            <a:r>
              <a:rPr lang="en-US" sz="18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Made full use of Indeed sourcing tool</a:t>
            </a:r>
          </a:p>
          <a:p>
            <a:pPr>
              <a:lnSpc>
                <a:spcPct val="130000"/>
              </a:lnSpc>
            </a:pPr>
            <a:r>
              <a:rPr lang="en-US" sz="1500" dirty="0"/>
              <a:t>Processed 150 Applicants in April</a:t>
            </a:r>
          </a:p>
          <a:p>
            <a:pPr>
              <a:lnSpc>
                <a:spcPct val="130000"/>
              </a:lnSpc>
            </a:pPr>
            <a:r>
              <a:rPr lang="en-US" sz="1500" dirty="0"/>
              <a:t>On queue to process 183 applicants from Indeed and 104 from Oracle in may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1E8427-2A85-4537-B6C1-37A0F465A831}"/>
              </a:ext>
            </a:extLst>
          </p:cNvPr>
          <p:cNvSpPr txBox="1">
            <a:spLocks/>
          </p:cNvSpPr>
          <p:nvPr/>
        </p:nvSpPr>
        <p:spPr>
          <a:xfrm>
            <a:off x="6205728" y="2368936"/>
            <a:ext cx="5182226" cy="375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</a:pPr>
            <a:r>
              <a:rPr lang="en-US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Shortened timeline for hiring</a:t>
            </a:r>
          </a:p>
          <a:p>
            <a:r>
              <a:rPr lang="en-US" sz="1500" dirty="0"/>
              <a:t>after analysis of impact eliminated assessments</a:t>
            </a:r>
          </a:p>
          <a:p>
            <a:r>
              <a:rPr lang="en-US" sz="1500" dirty="0"/>
              <a:t>working to streamlined application process</a:t>
            </a:r>
          </a:p>
          <a:p>
            <a:r>
              <a:rPr lang="en-US" sz="1500" dirty="0"/>
              <a:t>Diminish follow-up times </a:t>
            </a:r>
          </a:p>
          <a:p>
            <a:pPr marL="0" indent="0" defTabSz="45720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Increased awareness and advertising</a:t>
            </a:r>
          </a:p>
          <a:p>
            <a:r>
              <a:rPr lang="en-US" sz="1500" dirty="0"/>
              <a:t>Created Web site banner</a:t>
            </a:r>
          </a:p>
          <a:p>
            <a:r>
              <a:rPr lang="en-US" sz="1500" dirty="0"/>
              <a:t>Placed advertising in buses, trains and garages</a:t>
            </a:r>
          </a:p>
          <a:p>
            <a:r>
              <a:rPr lang="en-US" sz="1500" dirty="0"/>
              <a:t>pushed job referrals program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56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1154B4-B456-4A5B-838D-34202B5DD41F}"/>
              </a:ext>
            </a:extLst>
          </p:cNvPr>
          <p:cNvSpPr txBox="1"/>
          <p:nvPr/>
        </p:nvSpPr>
        <p:spPr>
          <a:xfrm>
            <a:off x="1635772" y="727280"/>
            <a:ext cx="8590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Conducted 10 Focus Group Meetings with Operators, Mechanics, Supervisors and Superintendents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000A3-81F6-41A1-AF4D-B46C863F04F7}"/>
              </a:ext>
            </a:extLst>
          </p:cNvPr>
          <p:cNvSpPr txBox="1"/>
          <p:nvPr/>
        </p:nvSpPr>
        <p:spPr>
          <a:xfrm>
            <a:off x="1635772" y="2714400"/>
            <a:ext cx="8590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Ensuring that those most impacted by the process have a voice and input on the solutions considered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Recording and cross-referencing perceptions and validating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Relaying on direct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Validating most critical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Prioritizing appropriately and formulating solutions that take those who are most impacted into consideration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287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A83126-C921-4FD7-AD58-FBCD352526FA}"/>
              </a:ext>
            </a:extLst>
          </p:cNvPr>
          <p:cNvSpPr txBox="1"/>
          <p:nvPr/>
        </p:nvSpPr>
        <p:spPr>
          <a:xfrm>
            <a:off x="6341164" y="2947683"/>
            <a:ext cx="3741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all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Referrals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AD64F-838B-48D7-9806-18036272820B}"/>
              </a:ext>
            </a:extLst>
          </p:cNvPr>
          <p:cNvSpPr txBox="1"/>
          <p:nvPr/>
        </p:nvSpPr>
        <p:spPr>
          <a:xfrm>
            <a:off x="1593638" y="661041"/>
            <a:ext cx="2574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all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New Hires</a:t>
            </a:r>
          </a:p>
        </p:txBody>
      </p:sp>
      <p:pic>
        <p:nvPicPr>
          <p:cNvPr id="10" name="Picture 6" descr="C:\Users\aneagu\AppData\Local\Microsoft\Windows\Temporary Internet Files\Content.IE5\7JJ0ATB7\jobact-35184_225x210[1].png">
            <a:extLst>
              <a:ext uri="{FF2B5EF4-FFF2-40B4-BE49-F238E27FC236}">
                <a16:creationId xmlns:a16="http://schemas.microsoft.com/office/drawing/2014/main" id="{B08ADC4B-4E48-4EF7-9EDE-452CBAC8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33" y="761136"/>
            <a:ext cx="2143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E6830-4825-4CBB-BEC4-4536611F6A55}"/>
              </a:ext>
            </a:extLst>
          </p:cNvPr>
          <p:cNvSpPr txBox="1"/>
          <p:nvPr/>
        </p:nvSpPr>
        <p:spPr>
          <a:xfrm>
            <a:off x="375707" y="6216052"/>
            <a:ext cx="592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Applicants on pipeline: 183 from Indeed and 104 from Oracle </a:t>
            </a: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98BD45EB-8528-48CA-BE15-8FBDC573B5A4}"/>
              </a:ext>
            </a:extLst>
          </p:cNvPr>
          <p:cNvSpPr txBox="1">
            <a:spLocks/>
          </p:cNvSpPr>
          <p:nvPr/>
        </p:nvSpPr>
        <p:spPr>
          <a:xfrm>
            <a:off x="1505256" y="1303768"/>
            <a:ext cx="3667539" cy="472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Tx/>
              <a:buNone/>
              <a:defRPr/>
            </a:pPr>
            <a:r>
              <a:rPr lang="en-US" sz="1400" b="1" dirty="0"/>
              <a:t>January 2019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 Full Time - 31</a:t>
            </a:r>
          </a:p>
          <a:p>
            <a:pPr marL="57150" indent="0">
              <a:buFontTx/>
              <a:buNone/>
              <a:defRPr/>
            </a:pPr>
            <a:r>
              <a:rPr lang="en-US" sz="1400" b="1" dirty="0"/>
              <a:t>February 2019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Full Time - 31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Part Time - 3</a:t>
            </a:r>
          </a:p>
          <a:p>
            <a:pPr marL="57150" indent="0">
              <a:buFontTx/>
              <a:buNone/>
              <a:defRPr/>
            </a:pPr>
            <a:r>
              <a:rPr lang="en-US" sz="1400" b="1" dirty="0"/>
              <a:t>March 2019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Full Time - 29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Part Time - 4</a:t>
            </a:r>
          </a:p>
          <a:p>
            <a:pPr marL="57150" indent="0">
              <a:buFontTx/>
              <a:buNone/>
              <a:defRPr/>
            </a:pPr>
            <a:r>
              <a:rPr lang="en-US" sz="1400" b="1" dirty="0"/>
              <a:t>April 2019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Full Time - 62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Part Time – 6</a:t>
            </a:r>
          </a:p>
          <a:p>
            <a:pPr marL="57150" indent="0">
              <a:buFontTx/>
              <a:buNone/>
              <a:defRPr/>
            </a:pPr>
            <a:r>
              <a:rPr lang="en-US" sz="1400" b="1" dirty="0"/>
              <a:t>May 2019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Full Time - 60</a:t>
            </a:r>
          </a:p>
          <a:p>
            <a:pPr lvl="1">
              <a:buFont typeface="Arial"/>
              <a:buChar char="•"/>
              <a:defRPr/>
            </a:pPr>
            <a:r>
              <a:rPr lang="en-US" sz="1400" dirty="0"/>
              <a:t>Part Time - 4</a:t>
            </a:r>
          </a:p>
          <a:p>
            <a:pPr marL="457200" lvl="1" indent="0">
              <a:buFontTx/>
              <a:buNone/>
              <a:defRPr/>
            </a:pPr>
            <a:endParaRPr lang="en-US" sz="1400" dirty="0"/>
          </a:p>
        </p:txBody>
      </p:sp>
      <p:graphicFrame>
        <p:nvGraphicFramePr>
          <p:cNvPr id="12" name="Table">
            <a:extLst>
              <a:ext uri="{FF2B5EF4-FFF2-40B4-BE49-F238E27FC236}">
                <a16:creationId xmlns:a16="http://schemas.microsoft.com/office/drawing/2014/main" id="{996B94D5-6CF8-4FA0-A8AA-AFC3329C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30031"/>
              </p:ext>
            </p:extLst>
          </p:nvPr>
        </p:nvGraphicFramePr>
        <p:xfrm>
          <a:off x="7183273" y="3687979"/>
          <a:ext cx="2057400" cy="1967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January</a:t>
                      </a:r>
                    </a:p>
                  </a:txBody>
                  <a:tcPr marL="4446" marR="4446" marT="444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7</a:t>
                      </a: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February</a:t>
                      </a:r>
                    </a:p>
                  </a:txBody>
                  <a:tcPr marL="4446" marR="4446" marT="444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7</a:t>
                      </a: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March</a:t>
                      </a:r>
                    </a:p>
                  </a:txBody>
                  <a:tcPr marL="4446" marR="4446" marT="444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9</a:t>
                      </a: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April</a:t>
                      </a:r>
                    </a:p>
                  </a:txBody>
                  <a:tcPr marL="4446" marR="4446" marT="444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32</a:t>
                      </a: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May</a:t>
                      </a:r>
                    </a:p>
                  </a:txBody>
                  <a:tcPr marL="4446" marR="4446" marT="444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11</a:t>
                      </a: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552934"/>
                  </a:ext>
                </a:extLst>
              </a:tr>
              <a:tr h="308784">
                <a:tc gridSpan="2">
                  <a:txBody>
                    <a:bodyPr/>
                    <a:lstStyle/>
                    <a:p>
                      <a:pPr algn="l" fontAlgn="b"/>
                      <a:endParaRPr lang="en-US" sz="1100" u="none" strike="noStrike" dirty="0"/>
                    </a:p>
                  </a:txBody>
                  <a:tcPr marL="4446" marR="4446" marT="444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46" marR="4446" marT="444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334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8CB2-1CA6-43C9-A64F-227C085C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34296"/>
            <a:ext cx="10364451" cy="159617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hiring is trending up but not yet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 target level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7D320E9-7139-4B81-AFB0-8AF5BE2DE7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595985"/>
              </p:ext>
            </p:extLst>
          </p:nvPr>
        </p:nvGraphicFramePr>
        <p:xfrm>
          <a:off x="0" y="1853754"/>
          <a:ext cx="12192000" cy="419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039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6440335C-22DE-4843-97DE-59DDF4D018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44099"/>
              </p:ext>
            </p:extLst>
          </p:nvPr>
        </p:nvGraphicFramePr>
        <p:xfrm>
          <a:off x="2209800" y="1832113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3725126-CD41-4B03-A542-C5B08E1DA23B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84814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0070C0"/>
                </a:solidFill>
              </a:rPr>
              <a:t>MAY’s Candidate Interview Results</a:t>
            </a:r>
          </a:p>
        </p:txBody>
      </p:sp>
    </p:spTree>
    <p:extLst>
      <p:ext uri="{BB962C8B-B14F-4D97-AF65-F5344CB8AC3E}">
        <p14:creationId xmlns:p14="http://schemas.microsoft.com/office/powerpoint/2010/main" val="219648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464D-4EB4-4C22-8E1B-71BB449F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90751"/>
          </a:xfrm>
        </p:spPr>
        <p:txBody>
          <a:bodyPr/>
          <a:lstStyle/>
          <a:p>
            <a:r>
              <a:rPr lang="en-US" dirty="0"/>
              <a:t>Slow but steady Progress</a:t>
            </a: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E5FFFD8F-A5D3-40F6-A20A-435251C8307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89798663"/>
              </p:ext>
            </p:extLst>
          </p:nvPr>
        </p:nvGraphicFramePr>
        <p:xfrm>
          <a:off x="914400" y="2464766"/>
          <a:ext cx="51054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67953133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452522592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833130685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25902705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737753158"/>
                    </a:ext>
                  </a:extLst>
                </a:gridCol>
              </a:tblGrid>
              <a:tr h="128463">
                <a:tc>
                  <a:txBody>
                    <a:bodyPr/>
                    <a:lstStyle/>
                    <a:p>
                      <a:r>
                        <a:rPr lang="en-US" dirty="0"/>
                        <a:t>4-13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799819"/>
                  </a:ext>
                </a:extLst>
              </a:tr>
            </a:tbl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9DA42DF6-7273-4158-9D3C-F7874ED3207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258630411"/>
              </p:ext>
            </p:extLst>
          </p:nvPr>
        </p:nvGraphicFramePr>
        <p:xfrm>
          <a:off x="6172200" y="2464766"/>
          <a:ext cx="5105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182601137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16656884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920345571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13103351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74834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49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1463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2CA93A8-2A2F-4936-B552-13D53E0CBA22}"/>
              </a:ext>
            </a:extLst>
          </p:cNvPr>
          <p:cNvSpPr txBox="1"/>
          <p:nvPr/>
        </p:nvSpPr>
        <p:spPr>
          <a:xfrm>
            <a:off x="913775" y="1917972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Graduating Classes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A37EB-7E9D-498B-A5A9-DB8056B5F221}"/>
              </a:ext>
            </a:extLst>
          </p:cNvPr>
          <p:cNvSpPr txBox="1"/>
          <p:nvPr/>
        </p:nvSpPr>
        <p:spPr>
          <a:xfrm>
            <a:off x="6172200" y="1941082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Vacancies full-time</a:t>
            </a:r>
          </a:p>
        </p:txBody>
      </p:sp>
      <p:graphicFrame>
        <p:nvGraphicFramePr>
          <p:cNvPr id="21" name="Content Placeholder 16">
            <a:extLst>
              <a:ext uri="{FF2B5EF4-FFF2-40B4-BE49-F238E27FC236}">
                <a16:creationId xmlns:a16="http://schemas.microsoft.com/office/drawing/2014/main" id="{D3E9CD4B-B7CA-4B0B-A1CA-0D975DA240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702038"/>
              </p:ext>
            </p:extLst>
          </p:nvPr>
        </p:nvGraphicFramePr>
        <p:xfrm>
          <a:off x="913775" y="4241530"/>
          <a:ext cx="51054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67953133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452522592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833130685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25902705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737753158"/>
                    </a:ext>
                  </a:extLst>
                </a:gridCol>
              </a:tblGrid>
              <a:tr h="128463">
                <a:tc>
                  <a:txBody>
                    <a:bodyPr/>
                    <a:lstStyle/>
                    <a:p>
                      <a:r>
                        <a:rPr lang="en-US" dirty="0"/>
                        <a:t>4-13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79981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B199F68-33AE-433A-B6F6-B7E4728D62E1}"/>
              </a:ext>
            </a:extLst>
          </p:cNvPr>
          <p:cNvSpPr txBox="1"/>
          <p:nvPr/>
        </p:nvSpPr>
        <p:spPr>
          <a:xfrm>
            <a:off x="913775" y="369473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Operators Available part-time</a:t>
            </a:r>
          </a:p>
        </p:txBody>
      </p:sp>
      <p:graphicFrame>
        <p:nvGraphicFramePr>
          <p:cNvPr id="23" name="Content Placeholder 16">
            <a:extLst>
              <a:ext uri="{FF2B5EF4-FFF2-40B4-BE49-F238E27FC236}">
                <a16:creationId xmlns:a16="http://schemas.microsoft.com/office/drawing/2014/main" id="{9E1C34BC-C9DC-4917-80A5-42837A4A0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990968"/>
              </p:ext>
            </p:extLst>
          </p:nvPr>
        </p:nvGraphicFramePr>
        <p:xfrm>
          <a:off x="6172200" y="4241530"/>
          <a:ext cx="51054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67953133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452522592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833130685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25902705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737753158"/>
                    </a:ext>
                  </a:extLst>
                </a:gridCol>
              </a:tblGrid>
              <a:tr h="128463">
                <a:tc>
                  <a:txBody>
                    <a:bodyPr/>
                    <a:lstStyle/>
                    <a:p>
                      <a:r>
                        <a:rPr lang="en-US" dirty="0"/>
                        <a:t>4-13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1,215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799819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3CE9750B-4D57-4101-9810-1DA123FDBB30}"/>
              </a:ext>
            </a:extLst>
          </p:cNvPr>
          <p:cNvSpPr txBox="1"/>
          <p:nvPr/>
        </p:nvSpPr>
        <p:spPr>
          <a:xfrm>
            <a:off x="6172200" y="366851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Operators Available full-time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66295-B46D-4439-BCF1-11D3CEF912DD}"/>
              </a:ext>
            </a:extLst>
          </p:cNvPr>
          <p:cNvSpPr txBox="1"/>
          <p:nvPr/>
        </p:nvSpPr>
        <p:spPr>
          <a:xfrm>
            <a:off x="4615069" y="5377185"/>
            <a:ext cx="2961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4">
                    <a:lumMod val="75000"/>
                  </a:schemeClr>
                </a:solidFill>
              </a:rPr>
              <a:t>Operators Needed:  1,327</a:t>
            </a:r>
          </a:p>
        </p:txBody>
      </p:sp>
    </p:spTree>
    <p:extLst>
      <p:ext uri="{BB962C8B-B14F-4D97-AF65-F5344CB8AC3E}">
        <p14:creationId xmlns:p14="http://schemas.microsoft.com/office/powerpoint/2010/main" val="32603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:\Users\aneagu\AppData\Local\Microsoft\Windows\Temporary Internet Files\Content.IE5\WYPNO9NT\question-mark-in-a-blue-circle-8959-large[1].png">
            <a:extLst>
              <a:ext uri="{FF2B5EF4-FFF2-40B4-BE49-F238E27FC236}">
                <a16:creationId xmlns:a16="http://schemas.microsoft.com/office/drawing/2014/main" id="{B5856F06-6A5E-472D-AA78-713D889AE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r="-2" b="2570"/>
          <a:stretch/>
        </p:blipFill>
        <p:spPr bwMode="auto">
          <a:xfrm>
            <a:off x="2146853" y="1514960"/>
            <a:ext cx="4170810" cy="3828079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C8083-8FD6-4824-8641-0DB1B205AB21}"/>
              </a:ext>
            </a:extLst>
          </p:cNvPr>
          <p:cNvSpPr txBox="1"/>
          <p:nvPr/>
        </p:nvSpPr>
        <p:spPr>
          <a:xfrm>
            <a:off x="7822093" y="2365513"/>
            <a:ext cx="352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408475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D5E92-8CEC-4ED3-9750-D56B78A6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7DCCDA9-13BB-44E2-8AF8-7AE025EBC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6" y="1388888"/>
            <a:ext cx="5611064" cy="51179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1A15D-7A26-4807-B9A5-426ECF868FB2}"/>
              </a:ext>
            </a:extLst>
          </p:cNvPr>
          <p:cNvSpPr txBox="1"/>
          <p:nvPr/>
        </p:nvSpPr>
        <p:spPr>
          <a:xfrm>
            <a:off x="6561455" y="1443737"/>
            <a:ext cx="482282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Bus Routes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Weekday: 110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Saturday: </a:t>
            </a:r>
            <a:r>
              <a:rPr lang="en-US" sz="1600" dirty="0"/>
              <a:t>104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Sunday: </a:t>
            </a:r>
            <a:r>
              <a:rPr lang="en-US" sz="1600" dirty="0"/>
              <a:t>103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Bus Ridership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Bus Transit Annual Ridership: 57,460,309 (2018 NTD)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Paratransit Annual Ridership: 687,537 (2018 NTD)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Annual Miles (Bus) </a:t>
            </a:r>
            <a:r>
              <a:rPr lang="en-US" sz="1600" b="1" dirty="0">
                <a:latin typeface="+mn-lt"/>
              </a:rPr>
              <a:t>– </a:t>
            </a:r>
            <a:r>
              <a:rPr lang="en-US" sz="1600" dirty="0">
                <a:latin typeface="+mn-lt"/>
              </a:rPr>
              <a:t>30,791,099  (FY2018)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3F1C6-D46F-420C-8644-81A7BFECDC5A}"/>
              </a:ext>
            </a:extLst>
          </p:cNvPr>
          <p:cNvSpPr txBox="1"/>
          <p:nvPr/>
        </p:nvSpPr>
        <p:spPr>
          <a:xfrm>
            <a:off x="2486411" y="525842"/>
            <a:ext cx="81500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pc="-15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Bus Routes and Bus Ridership at a Glance</a:t>
            </a:r>
          </a:p>
        </p:txBody>
      </p:sp>
      <p:pic>
        <p:nvPicPr>
          <p:cNvPr id="7" name="Picture 6" descr="A passenger bus that is parked on the side of a road&#10;&#10;Description automatically generated">
            <a:extLst>
              <a:ext uri="{FF2B5EF4-FFF2-40B4-BE49-F238E27FC236}">
                <a16:creationId xmlns:a16="http://schemas.microsoft.com/office/drawing/2014/main" id="{3E0E4A92-CB4B-4ABE-AC71-DA09BBB2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85" y="1558946"/>
            <a:ext cx="2529795" cy="16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D53F3-897C-4385-94A4-50D7C3CF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AAA68-EC1D-45D5-AF8D-2F1CDA32D8A2}"/>
              </a:ext>
            </a:extLst>
          </p:cNvPr>
          <p:cNvSpPr txBox="1"/>
          <p:nvPr/>
        </p:nvSpPr>
        <p:spPr>
          <a:xfrm>
            <a:off x="442250" y="2613870"/>
            <a:ext cx="29305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/>
              <a:t>Budgeted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1,327 Full-Time Budgeted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121 Part-Time Budgeted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36 overfill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1,484 total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b="1" dirty="0"/>
              <a:t>Actual (3 -18-2019)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1,198 Full-Time 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38 Part-Time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0 Overfill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70C0"/>
                </a:solidFill>
              </a:rPr>
              <a:t>1,236 total</a:t>
            </a:r>
          </a:p>
          <a:p>
            <a:pPr lvl="1"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In Training thru April 26, 2019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68 – 4 graduating classes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F6558E-7CF0-49D1-BA52-22BFBBCE961C}"/>
              </a:ext>
            </a:extLst>
          </p:cNvPr>
          <p:cNvSpPr/>
          <p:nvPr/>
        </p:nvSpPr>
        <p:spPr>
          <a:xfrm>
            <a:off x="3633964" y="2427554"/>
            <a:ext cx="32979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endParaRPr lang="en-US" sz="1400" dirty="0"/>
          </a:p>
          <a:p>
            <a:pPr>
              <a:defRPr/>
            </a:pPr>
            <a:r>
              <a:rPr lang="en-US" sz="1400" b="1" dirty="0"/>
              <a:t>Vacancies (3-18-2019)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129 Full-Time 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83 Part-Time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/>
              <a:t>212 total</a:t>
            </a:r>
          </a:p>
          <a:p>
            <a:pPr marL="228600" lvl="1">
              <a:spcBef>
                <a:spcPts val="0"/>
              </a:spcBef>
              <a:defRPr/>
            </a:pPr>
            <a:endParaRPr lang="en-US" sz="1400" b="1" dirty="0"/>
          </a:p>
          <a:p>
            <a:pPr marL="228600" lvl="1">
              <a:spcBef>
                <a:spcPts val="0"/>
              </a:spcBef>
              <a:defRPr/>
            </a:pPr>
            <a:endParaRPr lang="en-US" sz="1400" b="1" dirty="0"/>
          </a:p>
          <a:p>
            <a:pPr marL="228600" lvl="1">
              <a:spcBef>
                <a:spcPts val="0"/>
              </a:spcBef>
              <a:defRPr/>
            </a:pPr>
            <a:r>
              <a:rPr lang="en-US" sz="1400" b="1" dirty="0"/>
              <a:t>Projected Vacancies (5 -11-2019)</a:t>
            </a:r>
          </a:p>
          <a:p>
            <a:pPr lvl="1">
              <a:defRPr/>
            </a:pPr>
            <a:r>
              <a:rPr lang="en-US" sz="1400" dirty="0"/>
              <a:t>(Includes turnover of 13.5% full time and 40.86% part-time, and considers training schedule)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95 full-time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93 part-time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70C0"/>
                </a:solidFill>
              </a:rPr>
              <a:t>188 total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E8DD3F-B4D4-4180-B5B8-459EE7B18238}"/>
              </a:ext>
            </a:extLst>
          </p:cNvPr>
          <p:cNvSpPr txBox="1"/>
          <p:nvPr/>
        </p:nvSpPr>
        <p:spPr>
          <a:xfrm>
            <a:off x="8230022" y="4311511"/>
            <a:ext cx="207687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 close the gap over four months needed to hire an average of 80 bus operators per month!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568F6-BA83-41DA-B3B3-8506CF3A610B}"/>
              </a:ext>
            </a:extLst>
          </p:cNvPr>
          <p:cNvSpPr/>
          <p:nvPr/>
        </p:nvSpPr>
        <p:spPr>
          <a:xfrm>
            <a:off x="815009" y="907606"/>
            <a:ext cx="6559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The Issue:  Large number of Bus Operators vacancies grew over time</a:t>
            </a:r>
            <a:endParaRPr lang="en-US" sz="3200" dirty="0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EF55955A-647B-42ED-BEBB-BB6103C4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03" y="1547409"/>
            <a:ext cx="3255315" cy="215389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5D886C08-3B33-4163-982A-16D85AB4A1B1}"/>
              </a:ext>
            </a:extLst>
          </p:cNvPr>
          <p:cNvSpPr/>
          <p:nvPr/>
        </p:nvSpPr>
        <p:spPr>
          <a:xfrm>
            <a:off x="5344542" y="5310591"/>
            <a:ext cx="2704584" cy="10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6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3E9A-A85E-41BA-860C-3351179AD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576" y="1615979"/>
            <a:ext cx="7225293" cy="134978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Solution approach: </a:t>
            </a:r>
            <a:br>
              <a:rPr lang="en-US" sz="3600" dirty="0"/>
            </a:br>
            <a:r>
              <a:rPr lang="en-US" sz="3600" dirty="0"/>
              <a:t>establish a cross-functional</a:t>
            </a:r>
            <a:br>
              <a:rPr lang="en-US" sz="3600" dirty="0"/>
            </a:br>
            <a:r>
              <a:rPr lang="en-US" sz="3600" dirty="0"/>
              <a:t>Task Force</a:t>
            </a:r>
          </a:p>
        </p:txBody>
      </p:sp>
      <p:pic>
        <p:nvPicPr>
          <p:cNvPr id="4" name="Picture 1" descr="MARTA color logo [Converted] copy.ai">
            <a:extLst>
              <a:ext uri="{FF2B5EF4-FFF2-40B4-BE49-F238E27FC236}">
                <a16:creationId xmlns:a16="http://schemas.microsoft.com/office/drawing/2014/main" id="{594F68F2-B233-455E-B23F-3BFEC19AE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90" y="1211105"/>
            <a:ext cx="3680673" cy="80974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Subtitle 2">
            <a:extLst>
              <a:ext uri="{FF2B5EF4-FFF2-40B4-BE49-F238E27FC236}">
                <a16:creationId xmlns:a16="http://schemas.microsoft.com/office/drawing/2014/main" id="{7906FA96-364C-4042-ADFF-2AD26CDC48D4}"/>
              </a:ext>
            </a:extLst>
          </p:cNvPr>
          <p:cNvSpPr txBox="1">
            <a:spLocks/>
          </p:cNvSpPr>
          <p:nvPr/>
        </p:nvSpPr>
        <p:spPr>
          <a:xfrm>
            <a:off x="962994" y="3429000"/>
            <a:ext cx="6271567" cy="1140726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DAA204"/>
                </a:solidFill>
              </a:rPr>
              <a:t>A team of 25 employees working to address the issues impacting MARTA’s ability to recruit, hire, support and retain Bus Operators to meet its service needs.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5F070-A165-49EA-A6A1-3246C1C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78" name="Picture 7">
            <a:extLst>
              <a:ext uri="{FF2B5EF4-FFF2-40B4-BE49-F238E27FC236}">
                <a16:creationId xmlns:a16="http://schemas.microsoft.com/office/drawing/2014/main" id="{ACFADD32-6CD0-47F4-BD66-9C8DF0BE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77" y="2743002"/>
            <a:ext cx="3913623" cy="25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30522-9FE8-4F8A-BE8D-E7F6450644F6}"/>
              </a:ext>
            </a:extLst>
          </p:cNvPr>
          <p:cNvSpPr txBox="1"/>
          <p:nvPr/>
        </p:nvSpPr>
        <p:spPr>
          <a:xfrm>
            <a:off x="962994" y="4688023"/>
            <a:ext cx="6200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This initiative will serve as a precursor to a culture change effort centered around customer’s needs and undergirded by a core set of values: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</a:rPr>
              <a:t>the principles of integrity.  </a:t>
            </a:r>
          </a:p>
        </p:txBody>
      </p:sp>
    </p:spTree>
    <p:extLst>
      <p:ext uri="{BB962C8B-B14F-4D97-AF65-F5344CB8AC3E}">
        <p14:creationId xmlns:p14="http://schemas.microsoft.com/office/powerpoint/2010/main" val="368280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222A-1FFF-4CA6-AEFB-FA3CD44D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86" y="145262"/>
            <a:ext cx="10172927" cy="1538104"/>
          </a:xfrm>
        </p:spPr>
        <p:txBody>
          <a:bodyPr anchor="t">
            <a:normAutofit/>
          </a:bodyPr>
          <a:lstStyle/>
          <a:p>
            <a:pPr algn="l"/>
            <a:br>
              <a:rPr lang="en-US" sz="36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0FBE3-7C73-4692-B92D-DA5BD889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851" y="1519447"/>
            <a:ext cx="6905282" cy="452991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					</a:t>
            </a:r>
            <a:r>
              <a:rPr lang="en-US" sz="1600" b="1" dirty="0">
                <a:solidFill>
                  <a:srgbClr val="0070C0"/>
                </a:solidFill>
              </a:rPr>
              <a:t>                		</a:t>
            </a:r>
            <a:r>
              <a:rPr lang="en-US" b="1" dirty="0">
                <a:solidFill>
                  <a:srgbClr val="0070C0"/>
                </a:solidFill>
              </a:rPr>
              <a:t>Participating representatives from:  </a:t>
            </a:r>
            <a:endParaRPr lang="en-US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A6778B-C45B-4AC7-8345-CF0F3571D63F}"/>
              </a:ext>
            </a:extLst>
          </p:cNvPr>
          <p:cNvSpPr txBox="1"/>
          <p:nvPr/>
        </p:nvSpPr>
        <p:spPr>
          <a:xfrm>
            <a:off x="5482570" y="2583955"/>
            <a:ext cx="22125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Human Resources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22DAFD-27CC-47CF-AE10-791B625FBC81}"/>
              </a:ext>
            </a:extLst>
          </p:cNvPr>
          <p:cNvSpPr txBox="1"/>
          <p:nvPr/>
        </p:nvSpPr>
        <p:spPr>
          <a:xfrm>
            <a:off x="7834805" y="2583954"/>
            <a:ext cx="23207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Facilities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320763-1BAB-4C06-A69B-2B6FB3AF4E25}"/>
              </a:ext>
            </a:extLst>
          </p:cNvPr>
          <p:cNvSpPr txBox="1"/>
          <p:nvPr/>
        </p:nvSpPr>
        <p:spPr>
          <a:xfrm>
            <a:off x="5526339" y="3035949"/>
            <a:ext cx="212504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Planning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A46197-19E6-472C-8E1E-EB1D5F010789}"/>
              </a:ext>
            </a:extLst>
          </p:cNvPr>
          <p:cNvSpPr txBox="1"/>
          <p:nvPr/>
        </p:nvSpPr>
        <p:spPr>
          <a:xfrm>
            <a:off x="7848814" y="3020401"/>
            <a:ext cx="23207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Finance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31274C-7B15-49CD-913D-3C01799DAC86}"/>
              </a:ext>
            </a:extLst>
          </p:cNvPr>
          <p:cNvSpPr txBox="1"/>
          <p:nvPr/>
        </p:nvSpPr>
        <p:spPr>
          <a:xfrm>
            <a:off x="5482569" y="3446355"/>
            <a:ext cx="22125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Capital Programs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59E761-541A-4023-B2EB-0E016A1607C9}"/>
              </a:ext>
            </a:extLst>
          </p:cNvPr>
          <p:cNvSpPr txBox="1"/>
          <p:nvPr/>
        </p:nvSpPr>
        <p:spPr>
          <a:xfrm>
            <a:off x="7848812" y="3435483"/>
            <a:ext cx="248106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Information Technology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CE502A-9BEB-4511-AFDC-03A17BF93849}"/>
              </a:ext>
            </a:extLst>
          </p:cNvPr>
          <p:cNvSpPr txBox="1"/>
          <p:nvPr/>
        </p:nvSpPr>
        <p:spPr>
          <a:xfrm>
            <a:off x="5557759" y="3856761"/>
            <a:ext cx="22125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Research &amp; Analysis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55A602-774D-4170-A096-FB0B62E55611}"/>
              </a:ext>
            </a:extLst>
          </p:cNvPr>
          <p:cNvSpPr txBox="1"/>
          <p:nvPr/>
        </p:nvSpPr>
        <p:spPr>
          <a:xfrm>
            <a:off x="7848814" y="3850566"/>
            <a:ext cx="23207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Rail Operations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9DD57-0B35-4E21-ADBF-313EB7E97731}"/>
              </a:ext>
            </a:extLst>
          </p:cNvPr>
          <p:cNvSpPr txBox="1"/>
          <p:nvPr/>
        </p:nvSpPr>
        <p:spPr>
          <a:xfrm>
            <a:off x="5448560" y="4727912"/>
            <a:ext cx="22125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Marketing and Communications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A9D77C-05BD-4DFF-BC29-5AD4652786E5}"/>
              </a:ext>
            </a:extLst>
          </p:cNvPr>
          <p:cNvSpPr txBox="1"/>
          <p:nvPr/>
        </p:nvSpPr>
        <p:spPr>
          <a:xfrm>
            <a:off x="7983051" y="4702809"/>
            <a:ext cx="22125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Customer Service and 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External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46664-67BE-47DD-BA62-D70C37BD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3A7D1-6420-4014-91FE-A3E2A0ED9FB3}"/>
              </a:ext>
            </a:extLst>
          </p:cNvPr>
          <p:cNvSpPr txBox="1"/>
          <p:nvPr/>
        </p:nvSpPr>
        <p:spPr>
          <a:xfrm>
            <a:off x="37872" y="727013"/>
            <a:ext cx="17379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u="sng" dirty="0">
                <a:solidFill>
                  <a:schemeClr val="bg1"/>
                </a:solidFill>
              </a:rPr>
              <a:t>Objective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motorcycle, car, person, transport&#10;&#10;Description automatically generated">
            <a:extLst>
              <a:ext uri="{FF2B5EF4-FFF2-40B4-BE49-F238E27FC236}">
                <a16:creationId xmlns:a16="http://schemas.microsoft.com/office/drawing/2014/main" id="{DDA44ACE-E277-4183-8614-BB7ED8C1E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1" y="2724696"/>
            <a:ext cx="3649163" cy="243277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66217A-0154-45D3-8E00-E3F35AA6F3AF}"/>
              </a:ext>
            </a:extLst>
          </p:cNvPr>
          <p:cNvSpPr txBox="1"/>
          <p:nvPr/>
        </p:nvSpPr>
        <p:spPr>
          <a:xfrm>
            <a:off x="5821234" y="4256396"/>
            <a:ext cx="17629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Safety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9E3017-AC23-43EB-B603-D5D0AC693A1C}"/>
              </a:ext>
            </a:extLst>
          </p:cNvPr>
          <p:cNvSpPr txBox="1"/>
          <p:nvPr/>
        </p:nvSpPr>
        <p:spPr>
          <a:xfrm>
            <a:off x="8081835" y="4252407"/>
            <a:ext cx="18875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Bus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36855-9C59-4825-840E-F5D08E1DC637}"/>
              </a:ext>
            </a:extLst>
          </p:cNvPr>
          <p:cNvSpPr txBox="1"/>
          <p:nvPr/>
        </p:nvSpPr>
        <p:spPr>
          <a:xfrm>
            <a:off x="783218" y="411451"/>
            <a:ext cx="107859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A team of 25 staff members from 10 different departments and offices was organized in subcommittees. Each subcommittee worked to formulate and implement short-term, mid-term and long-term solutions.</a:t>
            </a:r>
          </a:p>
        </p:txBody>
      </p:sp>
    </p:spTree>
    <p:extLst>
      <p:ext uri="{BB962C8B-B14F-4D97-AF65-F5344CB8AC3E}">
        <p14:creationId xmlns:p14="http://schemas.microsoft.com/office/powerpoint/2010/main" val="79943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327991" y="1255903"/>
            <a:ext cx="6373598" cy="532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502920" indent="-342900">
              <a:spcBef>
                <a:spcPts val="26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Increase MARTA’s pool of qualified Bus Operators and hire and train sufficient operators to meet our needs</a:t>
            </a:r>
          </a:p>
          <a:p>
            <a:pPr marL="502920" indent="-342900">
              <a:spcBef>
                <a:spcPts val="26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Streamline business processes to enable efficient recruitment, hiring, training and support of Bus Operators</a:t>
            </a:r>
          </a:p>
          <a:p>
            <a:pPr marL="502920" indent="-342900">
              <a:spcBef>
                <a:spcPts val="26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Improve the working environment for Bus Operators to increase morale and retention rates</a:t>
            </a:r>
          </a:p>
          <a:p>
            <a:pPr marL="502920" indent="-342900">
              <a:spcBef>
                <a:spcPts val="26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Expand partnerships with community organizations, business partners and </a:t>
            </a:r>
            <a:r>
              <a:rPr lang="en-US" sz="1900" dirty="0" err="1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WorkSource</a:t>
            </a: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 Development Agencies to broaden the pool of candidates</a:t>
            </a:r>
          </a:p>
          <a:p>
            <a:pPr marL="502920" indent="-342900">
              <a:spcBef>
                <a:spcPts val="2600"/>
              </a:spcBef>
              <a:buSzPct val="171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70C0"/>
                </a:solidFill>
                <a:latin typeface="HelveticaNeueLT Com 35 Th" panose="020B0403020202020204" pitchFamily="34" charset="0"/>
                <a:cs typeface="Times New Roman" panose="02020603050405020304" pitchFamily="18" charset="0"/>
              </a:rPr>
              <a:t>Promote MARTA as a desirable place to work and increase awareness of MARTA as a provider of career opportunities within and outside Bus Operations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2418522" y="384054"/>
            <a:ext cx="5486400" cy="464344"/>
          </a:xfrm>
          <a:prstGeom prst="rect">
            <a:avLst/>
          </a:prstGeom>
        </p:spPr>
        <p:txBody>
          <a:bodyPr/>
          <a:lstStyle>
            <a:lvl1pPr marL="1117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562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2006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451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2512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6068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9624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3180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750" indent="0"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7E5FA63-B64B-4758-A27D-74AA0FE3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" r="5518" b="-4"/>
          <a:stretch/>
        </p:blipFill>
        <p:spPr>
          <a:xfrm>
            <a:off x="7071251" y="1903684"/>
            <a:ext cx="4636136" cy="329372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23765006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27F3B-6A54-40E8-9E98-316B864D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3899BB6-66B9-406E-AC50-E031A5C72C95}"/>
              </a:ext>
            </a:extLst>
          </p:cNvPr>
          <p:cNvSpPr/>
          <p:nvPr/>
        </p:nvSpPr>
        <p:spPr>
          <a:xfrm>
            <a:off x="2061462" y="29570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132B1D89-74F5-4255-8815-1FA5312E3841}"/>
              </a:ext>
            </a:extLst>
          </p:cNvPr>
          <p:cNvSpPr/>
          <p:nvPr/>
        </p:nvSpPr>
        <p:spPr>
          <a:xfrm>
            <a:off x="2953002" y="29570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54DD81B-5D93-49F8-A272-23E92C0CD1F9}"/>
              </a:ext>
            </a:extLst>
          </p:cNvPr>
          <p:cNvSpPr/>
          <p:nvPr/>
        </p:nvSpPr>
        <p:spPr>
          <a:xfrm>
            <a:off x="3642973" y="29570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5AACF0DA-CA22-42E6-A056-55EBDE13723A}"/>
              </a:ext>
            </a:extLst>
          </p:cNvPr>
          <p:cNvSpPr/>
          <p:nvPr/>
        </p:nvSpPr>
        <p:spPr>
          <a:xfrm>
            <a:off x="4546197" y="29570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84467F1-9DF5-41BE-A23A-2125F0AF6CE7}"/>
              </a:ext>
            </a:extLst>
          </p:cNvPr>
          <p:cNvSpPr/>
          <p:nvPr/>
        </p:nvSpPr>
        <p:spPr>
          <a:xfrm>
            <a:off x="6826515" y="29443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081F4EA8-0180-4E2C-845F-3A0E9B45C162}"/>
              </a:ext>
            </a:extLst>
          </p:cNvPr>
          <p:cNvSpPr/>
          <p:nvPr/>
        </p:nvSpPr>
        <p:spPr>
          <a:xfrm>
            <a:off x="7718817" y="29443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F910B31-BC61-4D18-B468-6668A9BABDE2}"/>
              </a:ext>
            </a:extLst>
          </p:cNvPr>
          <p:cNvSpPr/>
          <p:nvPr/>
        </p:nvSpPr>
        <p:spPr>
          <a:xfrm>
            <a:off x="8577591" y="29443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6E3ECB4-3B74-42C1-A543-47C9FFDF99F2}"/>
              </a:ext>
            </a:extLst>
          </p:cNvPr>
          <p:cNvSpPr/>
          <p:nvPr/>
        </p:nvSpPr>
        <p:spPr>
          <a:xfrm>
            <a:off x="9454907" y="29443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D8A92CF-C25C-40B9-956A-4D48ADA0FB5B}"/>
              </a:ext>
            </a:extLst>
          </p:cNvPr>
          <p:cNvSpPr/>
          <p:nvPr/>
        </p:nvSpPr>
        <p:spPr>
          <a:xfrm>
            <a:off x="414292" y="29443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1507B3EE-3DB2-4C49-A0C5-1DBB4F456E13}"/>
              </a:ext>
            </a:extLst>
          </p:cNvPr>
          <p:cNvSpPr/>
          <p:nvPr/>
        </p:nvSpPr>
        <p:spPr>
          <a:xfrm>
            <a:off x="1301260" y="29443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FFB319E-302B-45D9-B123-C86CEBAF62B3}"/>
              </a:ext>
            </a:extLst>
          </p:cNvPr>
          <p:cNvSpPr/>
          <p:nvPr/>
        </p:nvSpPr>
        <p:spPr>
          <a:xfrm>
            <a:off x="10363406" y="294436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97A8394C-7FFC-4468-AE9D-2C097F4F3333}"/>
              </a:ext>
            </a:extLst>
          </p:cNvPr>
          <p:cNvSpPr/>
          <p:nvPr/>
        </p:nvSpPr>
        <p:spPr>
          <a:xfrm>
            <a:off x="11250374" y="29443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FCE1F-073E-45B0-ADCD-CE909719E74D}"/>
              </a:ext>
            </a:extLst>
          </p:cNvPr>
          <p:cNvSpPr txBox="1"/>
          <p:nvPr/>
        </p:nvSpPr>
        <p:spPr>
          <a:xfrm>
            <a:off x="412761" y="2295636"/>
            <a:ext cx="1371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Recruiting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AD32AF-2179-4FC1-8483-1A21DDAC37C0}"/>
              </a:ext>
            </a:extLst>
          </p:cNvPr>
          <p:cNvSpPr txBox="1"/>
          <p:nvPr/>
        </p:nvSpPr>
        <p:spPr>
          <a:xfrm>
            <a:off x="2034233" y="2287992"/>
            <a:ext cx="12796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Hiring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9FE8F-E84C-4337-BB99-3A541782ACCF}"/>
              </a:ext>
            </a:extLst>
          </p:cNvPr>
          <p:cNvSpPr txBox="1"/>
          <p:nvPr/>
        </p:nvSpPr>
        <p:spPr>
          <a:xfrm>
            <a:off x="3642973" y="2300692"/>
            <a:ext cx="12796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Training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F5D00-C4DD-4581-BE7B-E0C1F385C74C}"/>
              </a:ext>
            </a:extLst>
          </p:cNvPr>
          <p:cNvSpPr txBox="1"/>
          <p:nvPr/>
        </p:nvSpPr>
        <p:spPr>
          <a:xfrm>
            <a:off x="6662166" y="2287992"/>
            <a:ext cx="151663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Supervision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93E47-E42B-468C-91BF-177C460CF31E}"/>
              </a:ext>
            </a:extLst>
          </p:cNvPr>
          <p:cNvSpPr txBox="1"/>
          <p:nvPr/>
        </p:nvSpPr>
        <p:spPr>
          <a:xfrm>
            <a:off x="8420466" y="2282936"/>
            <a:ext cx="16139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CFF71-D232-4E6D-A9FE-30546814C456}"/>
              </a:ext>
            </a:extLst>
          </p:cNvPr>
          <p:cNvSpPr txBox="1"/>
          <p:nvPr/>
        </p:nvSpPr>
        <p:spPr>
          <a:xfrm>
            <a:off x="10363406" y="2282936"/>
            <a:ext cx="136764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Retention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4290D1-3345-4CE6-A4AC-CD3BFD77FF30}"/>
              </a:ext>
            </a:extLst>
          </p:cNvPr>
          <p:cNvSpPr txBox="1"/>
          <p:nvPr/>
        </p:nvSpPr>
        <p:spPr>
          <a:xfrm>
            <a:off x="3594060" y="826175"/>
            <a:ext cx="43670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3000" cap="all" dirty="0">
                <a:latin typeface="+mj-lt"/>
                <a:ea typeface="+mj-ea"/>
                <a:cs typeface="+mj-cs"/>
              </a:rPr>
              <a:t>High Level Workflow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51A52-CFDD-4713-9B10-F249C54ADDD9}"/>
              </a:ext>
            </a:extLst>
          </p:cNvPr>
          <p:cNvSpPr txBox="1"/>
          <p:nvPr/>
        </p:nvSpPr>
        <p:spPr>
          <a:xfrm>
            <a:off x="2034233" y="4000500"/>
            <a:ext cx="13793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Streamline</a:t>
            </a:r>
          </a:p>
          <a:p>
            <a:r>
              <a:rPr lang="en-US" dirty="0"/>
              <a:t>processes expand hiring teams and review technology</a:t>
            </a:r>
          </a:p>
          <a:p>
            <a:r>
              <a:rPr lang="en-US" dirty="0"/>
              <a:t>tools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87776-B7DA-4821-B873-E541CA2D6B8D}"/>
              </a:ext>
            </a:extLst>
          </p:cNvPr>
          <p:cNvSpPr txBox="1"/>
          <p:nvPr/>
        </p:nvSpPr>
        <p:spPr>
          <a:xfrm>
            <a:off x="427627" y="3987800"/>
            <a:ext cx="1358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</a:t>
            </a:r>
          </a:p>
          <a:p>
            <a:r>
              <a:rPr lang="en-US" dirty="0"/>
              <a:t>staff,</a:t>
            </a:r>
          </a:p>
          <a:p>
            <a:r>
              <a:rPr lang="en-US" dirty="0"/>
              <a:t>expand marketing</a:t>
            </a:r>
          </a:p>
          <a:p>
            <a:r>
              <a:rPr lang="en-US" dirty="0"/>
              <a:t>and enhance sourcing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E5C7C-5024-4A3A-81D7-DC30B35DDFCE}"/>
              </a:ext>
            </a:extLst>
          </p:cNvPr>
          <p:cNvSpPr txBox="1"/>
          <p:nvPr/>
        </p:nvSpPr>
        <p:spPr>
          <a:xfrm>
            <a:off x="3650467" y="4000500"/>
            <a:ext cx="1358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Redefine</a:t>
            </a:r>
          </a:p>
          <a:p>
            <a:r>
              <a:rPr lang="en-US" dirty="0"/>
              <a:t>and expand customer interface training elements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5D736D-122D-4C38-AB80-2E68D07DD7B6}"/>
              </a:ext>
            </a:extLst>
          </p:cNvPr>
          <p:cNvSpPr txBox="1"/>
          <p:nvPr/>
        </p:nvSpPr>
        <p:spPr>
          <a:xfrm>
            <a:off x="6826515" y="3987800"/>
            <a:ext cx="1499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re-align span of control and develop training for supervisors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6387A4-5A58-4A9A-843E-DD4520571BCD}"/>
              </a:ext>
            </a:extLst>
          </p:cNvPr>
          <p:cNvSpPr txBox="1"/>
          <p:nvPr/>
        </p:nvSpPr>
        <p:spPr>
          <a:xfrm>
            <a:off x="8606238" y="4013200"/>
            <a:ext cx="1613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career path and  develop support program including mentoring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2EF811-4EAB-4C39-8FA9-DB5735FF652C}"/>
              </a:ext>
            </a:extLst>
          </p:cNvPr>
          <p:cNvSpPr txBox="1"/>
          <p:nvPr/>
        </p:nvSpPr>
        <p:spPr>
          <a:xfrm>
            <a:off x="10390635" y="3953593"/>
            <a:ext cx="1358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 working conditions and reduce turnover rates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21C1CDE1-9610-45AB-887E-86E813A2A96C}"/>
              </a:ext>
            </a:extLst>
          </p:cNvPr>
          <p:cNvSpPr/>
          <p:nvPr/>
        </p:nvSpPr>
        <p:spPr>
          <a:xfrm>
            <a:off x="5220200" y="2923855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EB895C24-8B39-43FD-AB22-563743F90B6E}"/>
              </a:ext>
            </a:extLst>
          </p:cNvPr>
          <p:cNvSpPr/>
          <p:nvPr/>
        </p:nvSpPr>
        <p:spPr>
          <a:xfrm>
            <a:off x="6123424" y="2923855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719624-D616-4BBD-8152-706DDE818BCA}"/>
              </a:ext>
            </a:extLst>
          </p:cNvPr>
          <p:cNvSpPr txBox="1"/>
          <p:nvPr/>
        </p:nvSpPr>
        <p:spPr>
          <a:xfrm>
            <a:off x="5145513" y="2287992"/>
            <a:ext cx="13068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Placement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7BB914-B7FC-4C66-BD59-F85D4A9155EC}"/>
              </a:ext>
            </a:extLst>
          </p:cNvPr>
          <p:cNvSpPr txBox="1"/>
          <p:nvPr/>
        </p:nvSpPr>
        <p:spPr>
          <a:xfrm>
            <a:off x="5220200" y="4000500"/>
            <a:ext cx="1358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mark-up process and route selection</a:t>
            </a:r>
          </a:p>
          <a:p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00890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2869F-711F-42DD-98AF-062DF1CF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22" y="260709"/>
            <a:ext cx="10364451" cy="12202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share point site was created to facilitate document sharing and reporting</a:t>
            </a:r>
          </a:p>
        </p:txBody>
      </p:sp>
      <p:pic>
        <p:nvPicPr>
          <p:cNvPr id="5" name="Content Placeholder 4" descr="A screenshot of a social media post of a truck&#10;&#10;Description automatically generated">
            <a:extLst>
              <a:ext uri="{FF2B5EF4-FFF2-40B4-BE49-F238E27FC236}">
                <a16:creationId xmlns:a16="http://schemas.microsoft.com/office/drawing/2014/main" id="{69270794-C549-4BD4-9685-23BFE3ABE0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8778" y="1480931"/>
            <a:ext cx="9174443" cy="5425185"/>
          </a:xfr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66D5E12-CB65-43B4-AC1C-09D1AF655A07}"/>
              </a:ext>
            </a:extLst>
          </p:cNvPr>
          <p:cNvSpPr txBox="1">
            <a:spLocks/>
          </p:cNvSpPr>
          <p:nvPr/>
        </p:nvSpPr>
        <p:spPr>
          <a:xfrm>
            <a:off x="8488017" y="3429000"/>
            <a:ext cx="2107096" cy="1371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Published vacancies forecasting tool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And progress reports for each subcommittee</a:t>
            </a:r>
          </a:p>
        </p:txBody>
      </p:sp>
    </p:spTree>
    <p:extLst>
      <p:ext uri="{BB962C8B-B14F-4D97-AF65-F5344CB8AC3E}">
        <p14:creationId xmlns:p14="http://schemas.microsoft.com/office/powerpoint/2010/main" val="223386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 txBox="1">
            <a:spLocks/>
          </p:cNvSpPr>
          <p:nvPr/>
        </p:nvSpPr>
        <p:spPr>
          <a:xfrm>
            <a:off x="1401679" y="317364"/>
            <a:ext cx="9220200" cy="464344"/>
          </a:xfrm>
          <a:prstGeom prst="rect">
            <a:avLst/>
          </a:prstGeom>
        </p:spPr>
        <p:txBody>
          <a:bodyPr/>
          <a:lstStyle>
            <a:lvl1pPr marL="1117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562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2006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4511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8956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2512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6068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9624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318000" marR="0" indent="-800100" algn="l" defTabSz="8255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750" indent="0" algn="ctr"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Marketing Tactics – External Marketing</a:t>
            </a:r>
          </a:p>
        </p:txBody>
      </p:sp>
      <p:sp>
        <p:nvSpPr>
          <p:cNvPr id="6" name="Shape 130">
            <a:extLst>
              <a:ext uri="{FF2B5EF4-FFF2-40B4-BE49-F238E27FC236}">
                <a16:creationId xmlns:a16="http://schemas.microsoft.com/office/drawing/2014/main" id="{74673806-1C37-478B-B819-3133D2FC08A5}"/>
              </a:ext>
            </a:extLst>
          </p:cNvPr>
          <p:cNvSpPr/>
          <p:nvPr/>
        </p:nvSpPr>
        <p:spPr>
          <a:xfrm>
            <a:off x="1154084" y="1076763"/>
            <a:ext cx="9975850" cy="168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Leverage relationships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Outfront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 Media and City of Atlanta 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Soofa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elveticaNeueLT Com 35 Th" panose="020B0403020202020204" pitchFamily="34" charset="0"/>
                <a:sym typeface="Arial"/>
              </a:rPr>
              <a:t> Signs) to disseminate the hiring message throughout Atlanta in high traffic volume areas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E0BA5-7414-44B3-8AF2-59A9AA63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4" b="3614"/>
          <a:stretch/>
        </p:blipFill>
        <p:spPr>
          <a:xfrm>
            <a:off x="689563" y="3210627"/>
            <a:ext cx="3348108" cy="2442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8D88D-A1C8-4832-A9C6-FEF2878EC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8" r="3836"/>
          <a:stretch/>
        </p:blipFill>
        <p:spPr>
          <a:xfrm>
            <a:off x="5195549" y="2844039"/>
            <a:ext cx="1800903" cy="2808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EBC543-7524-48CB-977E-5AAB4EB46538}"/>
              </a:ext>
            </a:extLst>
          </p:cNvPr>
          <p:cNvSpPr txBox="1"/>
          <p:nvPr/>
        </p:nvSpPr>
        <p:spPr>
          <a:xfrm>
            <a:off x="4886467" y="5677304"/>
            <a:ext cx="2419066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dirty="0">
                <a:solidFill>
                  <a:schemeClr val="bg1"/>
                </a:solidFill>
                <a:latin typeface="HelveticaNeueLT Com 35 Th" panose="020B0403020202020204" pitchFamily="34" charset="0"/>
                <a:sym typeface="Gill Sans"/>
              </a:rPr>
              <a:t>Digital Bus Shelters (10)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9D57D-DF49-47C6-B8E3-78428FFF5B70}"/>
              </a:ext>
            </a:extLst>
          </p:cNvPr>
          <p:cNvSpPr txBox="1"/>
          <p:nvPr/>
        </p:nvSpPr>
        <p:spPr>
          <a:xfrm>
            <a:off x="8573877" y="5677304"/>
            <a:ext cx="2419066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dirty="0">
                <a:solidFill>
                  <a:schemeClr val="bg1"/>
                </a:solidFill>
                <a:latin typeface="HelveticaNeueLT Com 35 Th" panose="020B0403020202020204" pitchFamily="34" charset="0"/>
                <a:sym typeface="Gill Sans"/>
              </a:rPr>
              <a:t>Digital </a:t>
            </a:r>
            <a:r>
              <a:rPr lang="en-US" dirty="0" err="1">
                <a:solidFill>
                  <a:schemeClr val="bg1"/>
                </a:solidFill>
                <a:latin typeface="HelveticaNeueLT Com 35 Th" panose="020B0403020202020204" pitchFamily="34" charset="0"/>
                <a:sym typeface="Gill Sans"/>
              </a:rPr>
              <a:t>Soofa</a:t>
            </a:r>
            <a:r>
              <a:rPr lang="en-US" dirty="0">
                <a:solidFill>
                  <a:schemeClr val="bg1"/>
                </a:solidFill>
                <a:latin typeface="HelveticaNeueLT Com 35 Th" panose="020B0403020202020204" pitchFamily="34" charset="0"/>
                <a:sym typeface="Gill Sans"/>
              </a:rPr>
              <a:t> Signs (27)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8EB2B-92FB-4114-8F2C-4A71BFA0BF69}"/>
              </a:ext>
            </a:extLst>
          </p:cNvPr>
          <p:cNvSpPr txBox="1"/>
          <p:nvPr/>
        </p:nvSpPr>
        <p:spPr>
          <a:xfrm>
            <a:off x="1154084" y="5815804"/>
            <a:ext cx="241906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en-US" dirty="0">
                <a:solidFill>
                  <a:schemeClr val="bg1"/>
                </a:solidFill>
                <a:latin typeface="HelveticaNeueLT Com 35 Th" panose="020B0403020202020204" pitchFamily="34" charset="0"/>
                <a:sym typeface="Gill Sans"/>
              </a:rPr>
              <a:t>Digital Billboards (4)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D2A80-2801-4A34-B0C6-37B2056DD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30" y="3211655"/>
            <a:ext cx="325816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3593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1014</Words>
  <Application>Microsoft Macintosh PowerPoint</Application>
  <PresentationFormat>Widescreen</PresentationFormat>
  <Paragraphs>257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Georgia</vt:lpstr>
      <vt:lpstr>Gill Sans</vt:lpstr>
      <vt:lpstr>HelveticaNeueLT Com 35 Th</vt:lpstr>
      <vt:lpstr>Symbol</vt:lpstr>
      <vt:lpstr>Times New Roman</vt:lpstr>
      <vt:lpstr>Tw Cen MT</vt:lpstr>
      <vt:lpstr>Wingdings</vt:lpstr>
      <vt:lpstr>Droplet</vt:lpstr>
      <vt:lpstr>The bus operator’s task force </vt:lpstr>
      <vt:lpstr>PowerPoint Presentation</vt:lpstr>
      <vt:lpstr>PowerPoint Presentation</vt:lpstr>
      <vt:lpstr>The Solution approach:  establish a cross-functional Task Force</vt:lpstr>
      <vt:lpstr> </vt:lpstr>
      <vt:lpstr>PowerPoint Presentation</vt:lpstr>
      <vt:lpstr>PowerPoint Presentation</vt:lpstr>
      <vt:lpstr>share point site was created to facilitate document sharing and reporting</vt:lpstr>
      <vt:lpstr>PowerPoint Presentation</vt:lpstr>
      <vt:lpstr>PowerPoint Presentation</vt:lpstr>
      <vt:lpstr>PowerPoint Presentation</vt:lpstr>
      <vt:lpstr>PowerPoint Presentation</vt:lpstr>
      <vt:lpstr>Recruitment and hiring initiatives are yielding results</vt:lpstr>
      <vt:lpstr>PowerPoint Presentation</vt:lpstr>
      <vt:lpstr>PowerPoint Presentation</vt:lpstr>
      <vt:lpstr>hiring is trending up but not yet  at target level</vt:lpstr>
      <vt:lpstr>PowerPoint Presentation</vt:lpstr>
      <vt:lpstr>Slow but steady Progress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bus operator’s task force  is making progress !</dc:title>
  <dc:creator>Borrero, Luz</dc:creator>
  <cp:lastModifiedBy>Delana Glenn</cp:lastModifiedBy>
  <cp:revision>37</cp:revision>
  <dcterms:created xsi:type="dcterms:W3CDTF">2019-04-22T22:30:41Z</dcterms:created>
  <dcterms:modified xsi:type="dcterms:W3CDTF">2019-06-21T23:05:05Z</dcterms:modified>
</cp:coreProperties>
</file>