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41"/>
  </p:notesMasterIdLst>
  <p:handoutMasterIdLst>
    <p:handoutMasterId r:id="rId42"/>
  </p:handoutMasterIdLst>
  <p:sldIdLst>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7F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9" autoAdjust="0"/>
  </p:normalViewPr>
  <p:slideViewPr>
    <p:cSldViewPr snapToGrid="0" snapToObjects="1">
      <p:cViewPr varScale="1">
        <p:scale>
          <a:sx n="75" d="100"/>
          <a:sy n="75" d="100"/>
        </p:scale>
        <p:origin x="77" y="7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4" d="100"/>
          <a:sy n="164" d="100"/>
        </p:scale>
        <p:origin x="624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B09D30-E22F-A345-AE42-403D38F86DAC}" type="datetimeFigureOut">
              <a:rPr lang="en-US" smtClean="0"/>
              <a:t>8/24/2017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5DA17E-4E9B-AC4F-94DC-DE42B3C06433}" type="slidenum">
              <a:rPr lang="en-US" smtClean="0"/>
              <a:t>‹#›</a:t>
            </a:fld>
            <a:endParaRPr lang="en-US"/>
          </a:p>
        </p:txBody>
      </p:sp>
    </p:spTree>
    <p:extLst>
      <p:ext uri="{BB962C8B-B14F-4D97-AF65-F5344CB8AC3E}">
        <p14:creationId xmlns:p14="http://schemas.microsoft.com/office/powerpoint/2010/main" val="919136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42ABB-2FB3-49CA-8876-49330D2F3719}" type="datetimeFigureOut">
              <a:rPr lang="en-US" smtClean="0"/>
              <a:t>8/24/2017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DEF01-EE54-470B-86E4-469DA19AF363}" type="slidenum">
              <a:rPr lang="en-US" smtClean="0"/>
              <a:t>‹#›</a:t>
            </a:fld>
            <a:endParaRPr lang="en-US"/>
          </a:p>
        </p:txBody>
      </p:sp>
    </p:spTree>
    <p:extLst>
      <p:ext uri="{BB962C8B-B14F-4D97-AF65-F5344CB8AC3E}">
        <p14:creationId xmlns:p14="http://schemas.microsoft.com/office/powerpoint/2010/main" val="2435917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Previously know as</a:t>
            </a:r>
            <a:r>
              <a:rPr lang="en-US" baseline="0" dirty="0" smtClean="0"/>
              <a:t> the Scheduling Department</a:t>
            </a:r>
          </a:p>
          <a:p>
            <a:endParaRPr lang="en-US" dirty="0"/>
          </a:p>
          <a:p>
            <a:r>
              <a:rPr lang="en-US" baseline="0" dirty="0" smtClean="0"/>
              <a:t>Service Development - consists of Service Planning &amp; Scheduling and System Support. </a:t>
            </a:r>
          </a:p>
          <a:p>
            <a:endParaRPr lang="en-US" dirty="0"/>
          </a:p>
          <a:p>
            <a:r>
              <a:rPr lang="en-US" baseline="0" dirty="0" smtClean="0"/>
              <a:t>Closely associated with:</a:t>
            </a:r>
          </a:p>
          <a:p>
            <a:pPr marL="640594" lvl="1" indent="-174708">
              <a:buFont typeface="Arial" panose="020B0604020202020204" pitchFamily="34" charset="0"/>
              <a:buChar char="•"/>
            </a:pPr>
            <a:r>
              <a:rPr lang="en-US" baseline="0" dirty="0" smtClean="0"/>
              <a:t>Special Services and </a:t>
            </a:r>
          </a:p>
          <a:p>
            <a:pPr marL="640594" lvl="1" indent="-174708">
              <a:buFont typeface="Arial" panose="020B0604020202020204" pitchFamily="34" charset="0"/>
              <a:buChar char="•"/>
            </a:pPr>
            <a:r>
              <a:rPr lang="en-US" baseline="0" dirty="0" smtClean="0"/>
              <a:t>Bus Stop Program. </a:t>
            </a:r>
            <a:endParaRPr lang="en-US" dirty="0"/>
          </a:p>
          <a:p>
            <a:endParaRPr lang="en-US" baseline="0" dirty="0" smtClean="0"/>
          </a:p>
          <a:p>
            <a:r>
              <a:rPr lang="en-US" baseline="0" dirty="0" smtClean="0"/>
              <a:t>Doug and I have over 40 years of transportation experience.</a:t>
            </a:r>
          </a:p>
        </p:txBody>
      </p:sp>
      <p:sp>
        <p:nvSpPr>
          <p:cNvPr id="4" name="Slide Number Placeholder 3"/>
          <p:cNvSpPr>
            <a:spLocks noGrp="1"/>
          </p:cNvSpPr>
          <p:nvPr>
            <p:ph type="sldNum" sz="quarter" idx="10"/>
          </p:nvPr>
        </p:nvSpPr>
        <p:spPr/>
        <p:txBody>
          <a:bodyPr/>
          <a:lstStyle/>
          <a:p>
            <a:fld id="{020ED520-6B99-4C64-AFD1-210179A69362}" type="slidenum">
              <a:rPr lang="en-US" smtClean="0"/>
              <a:t>1</a:t>
            </a:fld>
            <a:endParaRPr lang="en-US"/>
          </a:p>
        </p:txBody>
      </p:sp>
    </p:spTree>
    <p:extLst>
      <p:ext uri="{BB962C8B-B14F-4D97-AF65-F5344CB8AC3E}">
        <p14:creationId xmlns:p14="http://schemas.microsoft.com/office/powerpoint/2010/main" val="3172613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 while these numbers describe our 2014 subsidies/Customer…a picture…</a:t>
            </a:r>
          </a:p>
          <a:p>
            <a:endParaRPr lang="en-US" dirty="0" smtClean="0"/>
          </a:p>
          <a:p>
            <a:r>
              <a:rPr lang="en-US" dirty="0" smtClean="0"/>
              <a:t>If a Route is in either of the 10% categories or both 25% categories…</a:t>
            </a:r>
            <a:endParaRPr lang="en-US" dirty="0"/>
          </a:p>
          <a:p>
            <a:endParaRPr lang="en-US" dirty="0"/>
          </a:p>
          <a:p>
            <a:r>
              <a:rPr lang="en-US" dirty="0" smtClean="0"/>
              <a:t>Note: </a:t>
            </a:r>
          </a:p>
          <a:p>
            <a:pPr marL="174708" indent="-174708">
              <a:buFont typeface="Arial" panose="020B0604020202020204" pitchFamily="34" charset="0"/>
              <a:buChar char="•"/>
            </a:pPr>
            <a:r>
              <a:rPr lang="en-US" dirty="0" smtClean="0"/>
              <a:t>Central Business District subsidy</a:t>
            </a:r>
          </a:p>
          <a:p>
            <a:pPr marL="174708" indent="-174708">
              <a:buFont typeface="Arial" panose="020B0604020202020204" pitchFamily="34" charset="0"/>
              <a:buChar char="•"/>
            </a:pPr>
            <a:r>
              <a:rPr lang="en-US" dirty="0" smtClean="0"/>
              <a:t>Mall Shuttle $0.91 subsidy – no fare</a:t>
            </a:r>
          </a:p>
          <a:p>
            <a:pPr marL="174708" indent="-174708">
              <a:buFont typeface="Arial" panose="020B0604020202020204" pitchFamily="34" charset="0"/>
              <a:buChar char="•"/>
            </a:pPr>
            <a:r>
              <a:rPr lang="en-US" dirty="0" smtClean="0"/>
              <a:t>Access-A-Ride</a:t>
            </a:r>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Vanpool has a low subsidy/passengers because of the “volunteer” driver.</a:t>
            </a:r>
          </a:p>
          <a:p>
            <a:pPr marL="174708" indent="-174708">
              <a:buFont typeface="Arial" panose="020B0604020202020204" pitchFamily="34" charset="0"/>
              <a:buChar char="•"/>
            </a:pPr>
            <a:r>
              <a:rPr lang="en-US" dirty="0" smtClean="0"/>
              <a:t>System is actually System 2015 up $0.09 from 2014.</a:t>
            </a:r>
          </a:p>
        </p:txBody>
      </p:sp>
      <p:sp>
        <p:nvSpPr>
          <p:cNvPr id="4" name="Slide Number Placeholder 3"/>
          <p:cNvSpPr>
            <a:spLocks noGrp="1"/>
          </p:cNvSpPr>
          <p:nvPr>
            <p:ph type="sldNum" sz="quarter" idx="10"/>
          </p:nvPr>
        </p:nvSpPr>
        <p:spPr/>
        <p:txBody>
          <a:bodyPr/>
          <a:lstStyle/>
          <a:p>
            <a:fld id="{020ED520-6B99-4C64-AFD1-210179A69362}" type="slidenum">
              <a:rPr lang="en-US" smtClean="0"/>
              <a:t>10</a:t>
            </a:fld>
            <a:endParaRPr lang="en-US"/>
          </a:p>
        </p:txBody>
      </p:sp>
    </p:spTree>
    <p:extLst>
      <p:ext uri="{BB962C8B-B14F-4D97-AF65-F5344CB8AC3E}">
        <p14:creationId xmlns:p14="http://schemas.microsoft.com/office/powerpoint/2010/main" val="3701095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 please remember subsidy per boarding customer is in addition to what is put in the </a:t>
            </a:r>
            <a:r>
              <a:rPr lang="en-US" dirty="0" err="1" smtClean="0"/>
              <a:t>farebox</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 negative inverse squared relationship between density and productivity.</a:t>
            </a:r>
          </a:p>
          <a:p>
            <a:endParaRPr lang="en-US" dirty="0"/>
          </a:p>
          <a:p>
            <a:r>
              <a:rPr lang="en-US" dirty="0" smtClean="0"/>
              <a:t>As this graph shows RTD almost breaks even on a couple of Routes.</a:t>
            </a:r>
          </a:p>
          <a:p>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11</a:t>
            </a:fld>
            <a:endParaRPr lang="en-US"/>
          </a:p>
        </p:txBody>
      </p:sp>
    </p:spTree>
    <p:extLst>
      <p:ext uri="{BB962C8B-B14F-4D97-AF65-F5344CB8AC3E}">
        <p14:creationId xmlns:p14="http://schemas.microsoft.com/office/powerpoint/2010/main" val="542329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Some noteworthy elements:</a:t>
            </a:r>
          </a:p>
          <a:p>
            <a:pPr marL="174708" indent="-174708">
              <a:buFont typeface="Arial" panose="020B0604020202020204" pitchFamily="34" charset="0"/>
              <a:buChar char="•"/>
            </a:pPr>
            <a:r>
              <a:rPr lang="en-US" dirty="0" smtClean="0"/>
              <a:t>Those routes that fall out of the 10% and 25% range of their category are vulnerable for termination.</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12</a:t>
            </a:fld>
            <a:endParaRPr lang="en-US"/>
          </a:p>
        </p:txBody>
      </p:sp>
    </p:spTree>
    <p:extLst>
      <p:ext uri="{BB962C8B-B14F-4D97-AF65-F5344CB8AC3E}">
        <p14:creationId xmlns:p14="http://schemas.microsoft.com/office/powerpoint/2010/main" val="2447588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What is the appropriate level/frequency of service? </a:t>
            </a:r>
          </a:p>
          <a:p>
            <a:r>
              <a:rPr lang="en-US" dirty="0" smtClean="0"/>
              <a:t>By setting a standard in advance we don’t have to guess.</a:t>
            </a:r>
          </a:p>
          <a:p>
            <a:r>
              <a:rPr lang="en-US" dirty="0" smtClean="0"/>
              <a:t>We can also defend ourselves against Municipalities that ask for more than ridership can justify.</a:t>
            </a:r>
          </a:p>
          <a:p>
            <a:endParaRPr lang="en-US" dirty="0"/>
          </a:p>
          <a:p>
            <a:r>
              <a:rPr lang="en-US" dirty="0" smtClean="0"/>
              <a:t>Eliminates</a:t>
            </a:r>
            <a:r>
              <a:rPr lang="en-US" baseline="0" dirty="0" smtClean="0"/>
              <a:t> the Chicken &amp; Egg Problem</a:t>
            </a:r>
          </a:p>
          <a:p>
            <a:endParaRPr lang="en-US" baseline="0" dirty="0" smtClean="0"/>
          </a:p>
          <a:p>
            <a:r>
              <a:rPr lang="en-US" baseline="0" dirty="0" smtClean="0"/>
              <a:t>“If You Build It, They Will Come” Is sometimes true…</a:t>
            </a:r>
            <a:endParaRPr lang="en-US" dirty="0" smtClean="0"/>
          </a:p>
        </p:txBody>
      </p:sp>
      <p:sp>
        <p:nvSpPr>
          <p:cNvPr id="4" name="Slide Number Placeholder 3"/>
          <p:cNvSpPr>
            <a:spLocks noGrp="1"/>
          </p:cNvSpPr>
          <p:nvPr>
            <p:ph type="sldNum" sz="quarter" idx="10"/>
          </p:nvPr>
        </p:nvSpPr>
        <p:spPr/>
        <p:txBody>
          <a:bodyPr/>
          <a:lstStyle/>
          <a:p>
            <a:fld id="{020ED520-6B99-4C64-AFD1-210179A69362}" type="slidenum">
              <a:rPr lang="en-US" smtClean="0"/>
              <a:t>13</a:t>
            </a:fld>
            <a:endParaRPr lang="en-US"/>
          </a:p>
        </p:txBody>
      </p:sp>
    </p:spTree>
    <p:extLst>
      <p:ext uri="{BB962C8B-B14F-4D97-AF65-F5344CB8AC3E}">
        <p14:creationId xmlns:p14="http://schemas.microsoft.com/office/powerpoint/2010/main" val="351486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 shows how our Service Standards serve as a defensive tool when municipalities ask for an increase in frequency where none is deserved.</a:t>
            </a:r>
          </a:p>
          <a:p>
            <a:endParaRPr lang="en-US" dirty="0"/>
          </a:p>
          <a:p>
            <a:r>
              <a:rPr lang="en-US" dirty="0" smtClean="0"/>
              <a:t>Additionally one can see outlying routes that either were changed or soon will be.</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14</a:t>
            </a:fld>
            <a:endParaRPr lang="en-US"/>
          </a:p>
        </p:txBody>
      </p:sp>
    </p:spTree>
    <p:extLst>
      <p:ext uri="{BB962C8B-B14F-4D97-AF65-F5344CB8AC3E}">
        <p14:creationId xmlns:p14="http://schemas.microsoft.com/office/powerpoint/2010/main" val="992585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040" y="4415790"/>
            <a:ext cx="5608320" cy="4803140"/>
          </a:xfrm>
        </p:spPr>
        <p:txBody>
          <a:bodyPr/>
          <a:lstStyle/>
          <a:p>
            <a:r>
              <a:rPr lang="en-US" dirty="0" smtClean="0"/>
              <a:t>This graphic shows the time constraints that impact “Significant” service changes. It’s actually Major</a:t>
            </a:r>
          </a:p>
          <a:p>
            <a:pPr marL="174708" indent="-174708">
              <a:buFont typeface="Arial" panose="020B0604020202020204" pitchFamily="34" charset="0"/>
              <a:buChar char="•"/>
            </a:pPr>
            <a:r>
              <a:rPr lang="en-US" dirty="0" smtClean="0"/>
              <a:t>The Federal Transit Administration (FTA) allows each</a:t>
            </a:r>
            <a:r>
              <a:rPr lang="en-US" baseline="0" dirty="0" smtClean="0"/>
              <a:t> Transit Agency to define “Major”</a:t>
            </a:r>
            <a:r>
              <a:rPr lang="en-US" dirty="0" smtClean="0"/>
              <a:t>. </a:t>
            </a:r>
          </a:p>
          <a:p>
            <a:pPr marL="640594" lvl="1" indent="-174708">
              <a:buFont typeface="Arial" panose="020B0604020202020204" pitchFamily="34" charset="0"/>
              <a:buChar char="•"/>
            </a:pPr>
            <a:r>
              <a:rPr lang="en-US" dirty="0" smtClean="0"/>
              <a:t>These must have public hearings.</a:t>
            </a:r>
          </a:p>
          <a:p>
            <a:pPr marL="640594" lvl="1" indent="-174708">
              <a:buFont typeface="Arial" panose="020B0604020202020204" pitchFamily="34" charset="0"/>
              <a:buChar char="•"/>
            </a:pPr>
            <a:r>
              <a:rPr lang="en-US" dirty="0" smtClean="0"/>
              <a:t>RTD interprets “Significant” changing 5% or more of a route or schedule.</a:t>
            </a:r>
          </a:p>
          <a:p>
            <a:pPr marL="640594" lvl="1" indent="-174708">
              <a:buFont typeface="Arial" panose="020B0604020202020204" pitchFamily="34" charset="0"/>
              <a:buChar char="•"/>
            </a:pPr>
            <a:endParaRPr lang="en-US" dirty="0"/>
          </a:p>
          <a:p>
            <a:r>
              <a:rPr lang="en-US" dirty="0" smtClean="0"/>
              <a:t>The Collective Bargaining Agreement requires that:</a:t>
            </a:r>
          </a:p>
          <a:p>
            <a:pPr marL="174708" indent="-174708">
              <a:buFont typeface="Arial" panose="020B0604020202020204" pitchFamily="34" charset="0"/>
              <a:buChar char="•"/>
            </a:pPr>
            <a:r>
              <a:rPr lang="en-US" dirty="0" smtClean="0"/>
              <a:t>10 Operators vote/hour or 100 Operators/Day.</a:t>
            </a:r>
          </a:p>
          <a:p>
            <a:pPr marL="174708" indent="-174708">
              <a:buFont typeface="Arial" panose="020B0604020202020204" pitchFamily="34" charset="0"/>
              <a:buChar char="•"/>
            </a:pPr>
            <a:r>
              <a:rPr lang="en-US" dirty="0" smtClean="0"/>
              <a:t>900 Operators = 9 workdays, plus 1 day for Relief runs and two days for part-timers = 12 Days or 2.5 weeks. Two weeks are added for buffer in case of a re-vote. So that’s 4.5 weeks. </a:t>
            </a:r>
          </a:p>
          <a:p>
            <a:pPr marL="174708" indent="-174708">
              <a:buFont typeface="Arial" panose="020B0604020202020204" pitchFamily="34" charset="0"/>
              <a:buChar char="•"/>
            </a:pPr>
            <a:r>
              <a:rPr lang="en-US" dirty="0" smtClean="0"/>
              <a:t>Three workdays before the vote the runs must be posted so that’s 5 weeks.</a:t>
            </a:r>
          </a:p>
          <a:p>
            <a:pPr marL="174708" indent="-174708">
              <a:buFont typeface="Arial" panose="020B0604020202020204" pitchFamily="34" charset="0"/>
              <a:buChar char="•"/>
            </a:pPr>
            <a:r>
              <a:rPr lang="en-US" dirty="0" smtClean="0"/>
              <a:t>5 days before the runs are posted, the Runboard Committee must get the work.</a:t>
            </a:r>
          </a:p>
          <a:p>
            <a:pPr marL="174708" indent="-174708">
              <a:buFont typeface="Arial" panose="020B0604020202020204" pitchFamily="34" charset="0"/>
              <a:buChar char="•"/>
            </a:pPr>
            <a:r>
              <a:rPr lang="en-US" dirty="0" smtClean="0"/>
              <a:t>So 6 weeks before the runboard starts the </a:t>
            </a:r>
            <a:r>
              <a:rPr lang="en-US" dirty="0" err="1" smtClean="0"/>
              <a:t>runcut</a:t>
            </a:r>
            <a:r>
              <a:rPr lang="en-US" dirty="0" smtClean="0"/>
              <a:t> must be finished.</a:t>
            </a:r>
          </a:p>
          <a:p>
            <a:pPr marL="174708" indent="-174708">
              <a:buFont typeface="Arial" panose="020B0604020202020204" pitchFamily="34" charset="0"/>
              <a:buChar char="•"/>
            </a:pPr>
            <a:r>
              <a:rPr lang="en-US" dirty="0" smtClean="0"/>
              <a:t>3 Weeks before that schedules must be finished.</a:t>
            </a:r>
          </a:p>
          <a:p>
            <a:pPr marL="174708" indent="-174708">
              <a:buFont typeface="Arial" panose="020B0604020202020204" pitchFamily="34" charset="0"/>
              <a:buChar char="•"/>
            </a:pPr>
            <a:r>
              <a:rPr lang="en-US" dirty="0" smtClean="0"/>
              <a:t>1 Week before that the Board votes to approve changes.</a:t>
            </a:r>
          </a:p>
          <a:p>
            <a:pPr marL="174708" indent="-174708">
              <a:buFont typeface="Arial" panose="020B0604020202020204" pitchFamily="34" charset="0"/>
              <a:buChar char="•"/>
            </a:pPr>
            <a:r>
              <a:rPr lang="en-US" dirty="0" smtClean="0"/>
              <a:t>10 days before that are public hearings.</a:t>
            </a:r>
          </a:p>
          <a:p>
            <a:pPr marL="174708" indent="-174708">
              <a:buFont typeface="Arial" panose="020B0604020202020204" pitchFamily="34" charset="0"/>
              <a:buChar char="•"/>
            </a:pPr>
            <a:r>
              <a:rPr lang="en-US" dirty="0" smtClean="0"/>
              <a:t>2 Weeks before the brochures are published and distributed</a:t>
            </a:r>
          </a:p>
          <a:p>
            <a:pPr marL="174708" indent="-174708">
              <a:buFont typeface="Arial" panose="020B0604020202020204" pitchFamily="34" charset="0"/>
              <a:buChar char="•"/>
            </a:pPr>
            <a:r>
              <a:rPr lang="en-US" dirty="0" smtClean="0"/>
              <a:t>1 Week before the brochures are sent to the printer.</a:t>
            </a:r>
          </a:p>
          <a:p>
            <a:pPr marL="174708" indent="-174708">
              <a:buFont typeface="Arial" panose="020B0604020202020204" pitchFamily="34" charset="0"/>
              <a:buChar char="•"/>
            </a:pPr>
            <a:r>
              <a:rPr lang="en-US" dirty="0" smtClean="0"/>
              <a:t>1 Week before the Board Approves taking the proposed changes to the public.</a:t>
            </a:r>
          </a:p>
          <a:p>
            <a:pPr marL="174708" indent="-174708">
              <a:buFont typeface="Arial" panose="020B0604020202020204" pitchFamily="34" charset="0"/>
              <a:buChar char="•"/>
            </a:pPr>
            <a:r>
              <a:rPr lang="en-US" dirty="0" smtClean="0"/>
              <a:t>1 Week before Senior Staff Approves taking the proposed changes to the board.</a:t>
            </a:r>
          </a:p>
          <a:p>
            <a:pPr marL="174708" indent="-174708">
              <a:buFont typeface="Arial" panose="020B0604020202020204" pitchFamily="34" charset="0"/>
              <a:buChar char="•"/>
            </a:pPr>
            <a:r>
              <a:rPr lang="en-US" dirty="0" smtClean="0"/>
              <a:t>1 Week before Service Development approves the proposed changes.</a:t>
            </a:r>
          </a:p>
          <a:p>
            <a:pPr marL="174708" indent="-174708">
              <a:buFont typeface="Arial" panose="020B0604020202020204" pitchFamily="34" charset="0"/>
              <a:buChar char="•"/>
            </a:pPr>
            <a:r>
              <a:rPr lang="en-US" dirty="0" smtClean="0"/>
              <a:t>1 Week before the Teams hand in their proposed changes to their Manager.</a:t>
            </a:r>
          </a:p>
          <a:p>
            <a:pPr marL="174708" indent="-174708">
              <a:buFont typeface="Arial" panose="020B0604020202020204" pitchFamily="34" charset="0"/>
              <a:buChar char="•"/>
            </a:pPr>
            <a:r>
              <a:rPr lang="en-US" dirty="0" smtClean="0"/>
              <a:t>18 x 3 = 54 weeks; The summer gets 2 week less for Scheduling &amp; </a:t>
            </a:r>
            <a:r>
              <a:rPr lang="en-US" dirty="0" err="1" smtClean="0"/>
              <a:t>Runcutting</a:t>
            </a:r>
            <a:r>
              <a:rPr lang="en-US" dirty="0" smtClean="0"/>
              <a:t>.</a:t>
            </a:r>
          </a:p>
        </p:txBody>
      </p:sp>
      <p:sp>
        <p:nvSpPr>
          <p:cNvPr id="4" name="Slide Number Placeholder 3"/>
          <p:cNvSpPr>
            <a:spLocks noGrp="1"/>
          </p:cNvSpPr>
          <p:nvPr>
            <p:ph type="sldNum" sz="quarter" idx="10"/>
          </p:nvPr>
        </p:nvSpPr>
        <p:spPr/>
        <p:txBody>
          <a:bodyPr/>
          <a:lstStyle/>
          <a:p>
            <a:fld id="{020ED520-6B99-4C64-AFD1-210179A69362}" type="slidenum">
              <a:rPr lang="en-US" smtClean="0"/>
              <a:t>15</a:t>
            </a:fld>
            <a:endParaRPr lang="en-US"/>
          </a:p>
        </p:txBody>
      </p:sp>
    </p:spTree>
    <p:extLst>
      <p:ext uri="{BB962C8B-B14F-4D97-AF65-F5344CB8AC3E}">
        <p14:creationId xmlns:p14="http://schemas.microsoft.com/office/powerpoint/2010/main" val="2342041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These are some of the variables used in balancing our choices.</a:t>
            </a:r>
          </a:p>
          <a:p>
            <a:endParaRPr lang="en-US" dirty="0" smtClean="0"/>
          </a:p>
          <a:p>
            <a:r>
              <a:rPr lang="en-US" dirty="0" smtClean="0"/>
              <a:t>Three legged Stool.</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16</a:t>
            </a:fld>
            <a:endParaRPr lang="en-US"/>
          </a:p>
        </p:txBody>
      </p:sp>
    </p:spTree>
    <p:extLst>
      <p:ext uri="{BB962C8B-B14F-4D97-AF65-F5344CB8AC3E}">
        <p14:creationId xmlns:p14="http://schemas.microsoft.com/office/powerpoint/2010/main" val="1314724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Ok so taking</a:t>
            </a:r>
            <a:r>
              <a:rPr lang="en-US" baseline="0" dirty="0" smtClean="0"/>
              <a:t> a fictional route in Minneapolis.</a:t>
            </a:r>
          </a:p>
          <a:p>
            <a:pPr marL="174708" indent="-174708">
              <a:buFont typeface="Arial" panose="020B0604020202020204" pitchFamily="34" charset="0"/>
              <a:buChar char="•"/>
            </a:pPr>
            <a:r>
              <a:rPr lang="en-US" dirty="0" smtClean="0"/>
              <a:t>Imagine if we looked at this route from the side.</a:t>
            </a:r>
          </a:p>
          <a:p>
            <a:pPr marL="174708" indent="-174708">
              <a:buFont typeface="Arial" panose="020B0604020202020204" pitchFamily="34" charset="0"/>
              <a:buChar char="•"/>
            </a:pPr>
            <a:r>
              <a:rPr lang="en-US" dirty="0" smtClean="0"/>
              <a:t>Now what if we added a timeline across the bottom.</a:t>
            </a:r>
          </a:p>
          <a:p>
            <a:pPr marL="174708" indent="-174708">
              <a:buFont typeface="Arial" panose="020B0604020202020204" pitchFamily="34" charset="0"/>
              <a:buChar char="•"/>
            </a:pPr>
            <a:r>
              <a:rPr lang="en-US" dirty="0" smtClean="0"/>
              <a:t>Then we would get a common route planning tool called a string diagram.</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17</a:t>
            </a:fld>
            <a:endParaRPr lang="en-US"/>
          </a:p>
        </p:txBody>
      </p:sp>
    </p:spTree>
    <p:extLst>
      <p:ext uri="{BB962C8B-B14F-4D97-AF65-F5344CB8AC3E}">
        <p14:creationId xmlns:p14="http://schemas.microsoft.com/office/powerpoint/2010/main" val="2736953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 this simplified version of a string diagram shows three different blocks making an hour headway.</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18</a:t>
            </a:fld>
            <a:endParaRPr lang="en-US"/>
          </a:p>
        </p:txBody>
      </p:sp>
    </p:spTree>
    <p:extLst>
      <p:ext uri="{BB962C8B-B14F-4D97-AF65-F5344CB8AC3E}">
        <p14:creationId xmlns:p14="http://schemas.microsoft.com/office/powerpoint/2010/main" val="2271607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 displaying this in three different colors, helps us see the blocks more easily.</a:t>
            </a:r>
          </a:p>
          <a:p>
            <a:endParaRPr lang="en-US" dirty="0" smtClean="0"/>
          </a:p>
          <a:p>
            <a:r>
              <a:rPr lang="en-US" dirty="0" smtClean="0"/>
              <a:t>So how many buses does it take to run this</a:t>
            </a:r>
            <a:r>
              <a:rPr lang="en-US" baseline="0" dirty="0" smtClean="0"/>
              <a:t> service? Would you say 3?</a:t>
            </a:r>
            <a:endParaRPr lang="en-US" dirty="0" smtClean="0"/>
          </a:p>
          <a:p>
            <a:endParaRPr lang="en-US" dirty="0" smtClean="0"/>
          </a:p>
          <a:p>
            <a:r>
              <a:rPr lang="en-US" dirty="0" smtClean="0"/>
              <a:t>Well experienced Bus and Train Operators would say 4. Can</a:t>
            </a:r>
            <a:r>
              <a:rPr lang="en-US" baseline="0" dirty="0" smtClean="0"/>
              <a:t> you see why?</a:t>
            </a:r>
            <a:endParaRPr lang="en-US" dirty="0" smtClean="0"/>
          </a:p>
          <a:p>
            <a:endParaRPr lang="en-US" dirty="0" smtClean="0"/>
          </a:p>
          <a:p>
            <a:r>
              <a:rPr lang="en-US" dirty="0" smtClean="0"/>
              <a:t>Well perhaps the next slide will help you.</a:t>
            </a:r>
          </a:p>
        </p:txBody>
      </p:sp>
      <p:sp>
        <p:nvSpPr>
          <p:cNvPr id="4" name="Slide Number Placeholder 3"/>
          <p:cNvSpPr>
            <a:spLocks noGrp="1"/>
          </p:cNvSpPr>
          <p:nvPr>
            <p:ph type="sldNum" sz="quarter" idx="10"/>
          </p:nvPr>
        </p:nvSpPr>
        <p:spPr/>
        <p:txBody>
          <a:bodyPr/>
          <a:lstStyle/>
          <a:p>
            <a:fld id="{020ED520-6B99-4C64-AFD1-210179A69362}" type="slidenum">
              <a:rPr lang="en-US" smtClean="0"/>
              <a:t>19</a:t>
            </a:fld>
            <a:endParaRPr lang="en-US"/>
          </a:p>
        </p:txBody>
      </p:sp>
    </p:spTree>
    <p:extLst>
      <p:ext uri="{BB962C8B-B14F-4D97-AF65-F5344CB8AC3E}">
        <p14:creationId xmlns:p14="http://schemas.microsoft.com/office/powerpoint/2010/main" val="315598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RTD is actually a successor to the Denver Tramway Company</a:t>
            </a:r>
          </a:p>
          <a:p>
            <a:r>
              <a:rPr lang="en-US" dirty="0"/>
              <a:t>	</a:t>
            </a:r>
            <a:r>
              <a:rPr lang="en-US" dirty="0" smtClean="0"/>
              <a:t>From 1886 – 1971</a:t>
            </a:r>
          </a:p>
          <a:p>
            <a:r>
              <a:rPr lang="en-US" dirty="0"/>
              <a:t>	</a:t>
            </a:r>
            <a:r>
              <a:rPr lang="en-US" dirty="0" smtClean="0"/>
              <a:t>CCD 1971 – 1974 </a:t>
            </a:r>
          </a:p>
          <a:p>
            <a:r>
              <a:rPr lang="en-US" dirty="0" smtClean="0"/>
              <a:t>This means we are actually the maintainers of very old routes.</a:t>
            </a:r>
          </a:p>
          <a:p>
            <a:r>
              <a:rPr lang="en-US" dirty="0"/>
              <a:t>	</a:t>
            </a:r>
            <a:r>
              <a:rPr lang="en-US" dirty="0" smtClean="0"/>
              <a:t>On average Service</a:t>
            </a:r>
            <a:r>
              <a:rPr lang="en-US" baseline="0" dirty="0" smtClean="0"/>
              <a:t> Development</a:t>
            </a:r>
            <a:r>
              <a:rPr lang="en-US" dirty="0" smtClean="0"/>
              <a:t> creates one new route/year</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2</a:t>
            </a:fld>
            <a:endParaRPr lang="en-US"/>
          </a:p>
        </p:txBody>
      </p:sp>
    </p:spTree>
    <p:extLst>
      <p:ext uri="{BB962C8B-B14F-4D97-AF65-F5344CB8AC3E}">
        <p14:creationId xmlns:p14="http://schemas.microsoft.com/office/powerpoint/2010/main" val="2580548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Ok, so let’s just look at one block. </a:t>
            </a:r>
            <a:endParaRPr lang="en-US" dirty="0"/>
          </a:p>
          <a:p>
            <a:endParaRPr lang="en-US" dirty="0"/>
          </a:p>
          <a:p>
            <a:r>
              <a:rPr lang="en-US" dirty="0" smtClean="0"/>
              <a:t>See any problem? </a:t>
            </a:r>
          </a:p>
          <a:p>
            <a:endParaRPr lang="en-US" dirty="0"/>
          </a:p>
          <a:p>
            <a:r>
              <a:rPr lang="en-US" dirty="0" smtClean="0"/>
              <a:t>(Click) How about now?</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20</a:t>
            </a:fld>
            <a:endParaRPr lang="en-US"/>
          </a:p>
        </p:txBody>
      </p:sp>
    </p:spTree>
    <p:extLst>
      <p:ext uri="{BB962C8B-B14F-4D97-AF65-F5344CB8AC3E}">
        <p14:creationId xmlns:p14="http://schemas.microsoft.com/office/powerpoint/2010/main" val="4122268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Ok, so now if we add some recovery, how many colors</a:t>
            </a:r>
            <a:r>
              <a:rPr lang="en-US" baseline="0" dirty="0" smtClean="0"/>
              <a:t> do you see? </a:t>
            </a:r>
          </a:p>
          <a:p>
            <a:endParaRPr lang="en-US" baseline="0" dirty="0" smtClean="0"/>
          </a:p>
          <a:p>
            <a:r>
              <a:rPr lang="en-US" baseline="0" dirty="0" smtClean="0"/>
              <a:t>Yes, this would take a minimum of four vehicles.</a:t>
            </a:r>
          </a:p>
          <a:p>
            <a:endParaRPr lang="en-US" baseline="0" dirty="0" smtClean="0"/>
          </a:p>
          <a:p>
            <a:r>
              <a:rPr lang="en-US" baseline="0" dirty="0" smtClean="0"/>
              <a:t>“Well”, you might say, “that sounds fine.”</a:t>
            </a:r>
          </a:p>
          <a:p>
            <a:endParaRPr lang="en-US" baseline="0" dirty="0" smtClean="0"/>
          </a:p>
          <a:p>
            <a:r>
              <a:rPr lang="en-US" baseline="0" dirty="0" smtClean="0"/>
              <a:t>Ok, but how much does that translate to in dollars?</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21</a:t>
            </a:fld>
            <a:endParaRPr lang="en-US"/>
          </a:p>
        </p:txBody>
      </p:sp>
    </p:spTree>
    <p:extLst>
      <p:ext uri="{BB962C8B-B14F-4D97-AF65-F5344CB8AC3E}">
        <p14:creationId xmlns:p14="http://schemas.microsoft.com/office/powerpoint/2010/main" val="3989485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a:t>
            </a:r>
            <a:r>
              <a:rPr lang="en-US" baseline="0" dirty="0" smtClean="0"/>
              <a:t> an all-day bus operates for 12 hours.</a:t>
            </a:r>
          </a:p>
          <a:p>
            <a:r>
              <a:rPr lang="en-US" baseline="0" dirty="0" smtClean="0"/>
              <a:t>There are 255 weekdays/year</a:t>
            </a:r>
          </a:p>
          <a:p>
            <a:r>
              <a:rPr lang="en-US" baseline="0" dirty="0" smtClean="0"/>
              <a:t>At $50/Hour, 1 all-day bus is over $150,000.</a:t>
            </a:r>
          </a:p>
          <a:p>
            <a:endParaRPr lang="en-US" baseline="0" dirty="0" smtClean="0"/>
          </a:p>
          <a:p>
            <a:r>
              <a:rPr lang="en-US" baseline="0" dirty="0" smtClean="0"/>
              <a:t>So four all-day buses/year is over $600,000 each year.</a:t>
            </a:r>
          </a:p>
          <a:p>
            <a:endParaRPr lang="en-US" baseline="0" dirty="0" smtClean="0"/>
          </a:p>
          <a:p>
            <a:r>
              <a:rPr lang="en-US" baseline="0" dirty="0" smtClean="0"/>
              <a:t>Of course there all alternatives…</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22</a:t>
            </a:fld>
            <a:endParaRPr lang="en-US"/>
          </a:p>
        </p:txBody>
      </p:sp>
    </p:spTree>
    <p:extLst>
      <p:ext uri="{BB962C8B-B14F-4D97-AF65-F5344CB8AC3E}">
        <p14:creationId xmlns:p14="http://schemas.microsoft.com/office/powerpoint/2010/main" val="1359353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Now what</a:t>
            </a:r>
            <a:r>
              <a:rPr lang="en-US" baseline="0" dirty="0" smtClean="0"/>
              <a:t> if we shortened the Route, what might that do?</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23</a:t>
            </a:fld>
            <a:endParaRPr lang="en-US"/>
          </a:p>
        </p:txBody>
      </p:sp>
    </p:spTree>
    <p:extLst>
      <p:ext uri="{BB962C8B-B14F-4D97-AF65-F5344CB8AC3E}">
        <p14:creationId xmlns:p14="http://schemas.microsoft.com/office/powerpoint/2010/main" val="3990741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Now what</a:t>
            </a:r>
            <a:r>
              <a:rPr lang="en-US" baseline="0" dirty="0" smtClean="0"/>
              <a:t> if we shortened the Route, Might that save a bus?</a:t>
            </a:r>
          </a:p>
          <a:p>
            <a:endParaRPr lang="en-US" baseline="0" dirty="0" smtClean="0"/>
          </a:p>
          <a:p>
            <a:r>
              <a:rPr lang="en-US" baseline="0" dirty="0" smtClean="0"/>
              <a:t>Well if we shift the trips…</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24</a:t>
            </a:fld>
            <a:endParaRPr lang="en-US"/>
          </a:p>
        </p:txBody>
      </p:sp>
    </p:spTree>
    <p:extLst>
      <p:ext uri="{BB962C8B-B14F-4D97-AF65-F5344CB8AC3E}">
        <p14:creationId xmlns:p14="http://schemas.microsoft.com/office/powerpoint/2010/main" val="1048317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Hook</a:t>
            </a:r>
            <a:r>
              <a:rPr lang="en-US" baseline="0" dirty="0" smtClean="0"/>
              <a:t> the trips together…</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25</a:t>
            </a:fld>
            <a:endParaRPr lang="en-US"/>
          </a:p>
        </p:txBody>
      </p:sp>
    </p:spTree>
    <p:extLst>
      <p:ext uri="{BB962C8B-B14F-4D97-AF65-F5344CB8AC3E}">
        <p14:creationId xmlns:p14="http://schemas.microsoft.com/office/powerpoint/2010/main" val="2862285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And add some color, we see that we do indeed</a:t>
            </a:r>
            <a:r>
              <a:rPr lang="en-US" baseline="0" dirty="0" smtClean="0"/>
              <a:t> save a vehicle.</a:t>
            </a:r>
          </a:p>
          <a:p>
            <a:endParaRPr lang="en-US" baseline="0" dirty="0" smtClean="0"/>
          </a:p>
          <a:p>
            <a:r>
              <a:rPr lang="en-US" baseline="0" dirty="0" smtClean="0"/>
              <a:t>Looking carefully, we’ll see these two blocks are hovering at just around 10% recovery. </a:t>
            </a:r>
          </a:p>
          <a:p>
            <a:endParaRPr lang="en-US" baseline="0" dirty="0" smtClean="0"/>
          </a:p>
          <a:p>
            <a:r>
              <a:rPr lang="en-US" baseline="0" dirty="0" smtClean="0"/>
              <a:t>That’s not recommended.</a:t>
            </a:r>
          </a:p>
          <a:p>
            <a:endParaRPr lang="en-US" baseline="0" dirty="0" smtClean="0"/>
          </a:p>
          <a:p>
            <a:r>
              <a:rPr lang="en-US" baseline="0" dirty="0" smtClean="0"/>
              <a:t>But wait there’s more. If you act now, you can actually save another route that’s even in more trouble…</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26</a:t>
            </a:fld>
            <a:endParaRPr lang="en-US"/>
          </a:p>
        </p:txBody>
      </p:sp>
    </p:spTree>
    <p:extLst>
      <p:ext uri="{BB962C8B-B14F-4D97-AF65-F5344CB8AC3E}">
        <p14:creationId xmlns:p14="http://schemas.microsoft.com/office/powerpoint/2010/main" val="1000007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Here we have another</a:t>
            </a:r>
            <a:r>
              <a:rPr lang="en-US" baseline="0" dirty="0" smtClean="0"/>
              <a:t> route with no recovery.</a:t>
            </a:r>
          </a:p>
          <a:p>
            <a:endParaRPr lang="en-US" baseline="0" dirty="0" smtClean="0"/>
          </a:p>
          <a:p>
            <a:r>
              <a:rPr lang="en-US" baseline="0" dirty="0" smtClean="0"/>
              <a:t>Poor Route – Poor Customers – Poor Driver!</a:t>
            </a:r>
          </a:p>
          <a:p>
            <a:endParaRPr lang="en-US" baseline="0" dirty="0" smtClean="0"/>
          </a:p>
          <a:p>
            <a:r>
              <a:rPr lang="en-US" baseline="0" dirty="0" smtClean="0"/>
              <a:t>If only there were something someone could do?</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27</a:t>
            </a:fld>
            <a:endParaRPr lang="en-US"/>
          </a:p>
        </p:txBody>
      </p:sp>
    </p:spTree>
    <p:extLst>
      <p:ext uri="{BB962C8B-B14F-4D97-AF65-F5344CB8AC3E}">
        <p14:creationId xmlns:p14="http://schemas.microsoft.com/office/powerpoint/2010/main" val="2722191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First we’ll add some color.</a:t>
            </a:r>
          </a:p>
          <a:p>
            <a:endParaRPr lang="en-US" dirty="0" smtClean="0"/>
          </a:p>
          <a:p>
            <a:r>
              <a:rPr lang="en-US" dirty="0" smtClean="0"/>
              <a:t>Then we’ll add some new</a:t>
            </a:r>
            <a:r>
              <a:rPr lang="en-US" baseline="0" dirty="0" smtClean="0"/>
              <a:t> hooks, and we find </a:t>
            </a:r>
          </a:p>
          <a:p>
            <a:endParaRPr lang="en-US" baseline="0" dirty="0" smtClean="0"/>
          </a:p>
          <a:p>
            <a:r>
              <a:rPr lang="en-US" baseline="0" dirty="0" smtClean="0"/>
              <a:t>Every 2</a:t>
            </a:r>
            <a:r>
              <a:rPr lang="en-US" baseline="30000" dirty="0" smtClean="0"/>
              <a:t>nd</a:t>
            </a:r>
            <a:r>
              <a:rPr lang="en-US" baseline="0" dirty="0" smtClean="0"/>
              <a:t> trip gets a 36 minute recovery. </a:t>
            </a:r>
          </a:p>
          <a:p>
            <a:endParaRPr lang="en-US" baseline="0" dirty="0" smtClean="0"/>
          </a:p>
          <a:p>
            <a:r>
              <a:rPr lang="en-US" baseline="0" dirty="0" smtClean="0"/>
              <a:t>So 4 hours is 240 minutes – 72 minutes of recovery is 168 minutes So that’s around 40% recovery. </a:t>
            </a:r>
          </a:p>
          <a:p>
            <a:endParaRPr lang="en-US" baseline="0" dirty="0" smtClean="0"/>
          </a:p>
          <a:p>
            <a:r>
              <a:rPr lang="en-US" baseline="0" dirty="0" smtClean="0"/>
              <a:t>But many Operators would say, big deal, the routes are still all screwed up. Well we’d contend that most routes have at least one rough spot, but there’s a reason for that…</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28</a:t>
            </a:fld>
            <a:endParaRPr lang="en-US"/>
          </a:p>
        </p:txBody>
      </p:sp>
    </p:spTree>
    <p:extLst>
      <p:ext uri="{BB962C8B-B14F-4D97-AF65-F5344CB8AC3E}">
        <p14:creationId xmlns:p14="http://schemas.microsoft.com/office/powerpoint/2010/main" val="1102870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We are swimming</a:t>
            </a:r>
            <a:r>
              <a:rPr lang="en-US" baseline="0" dirty="0" smtClean="0"/>
              <a:t> under an ocean of Running Times.</a:t>
            </a:r>
          </a:p>
          <a:p>
            <a:endParaRPr lang="en-US" baseline="0" dirty="0" smtClean="0"/>
          </a:p>
          <a:p>
            <a:r>
              <a:rPr lang="en-US" baseline="0" dirty="0" smtClean="0"/>
              <a:t>There’s another thing to consider There’s a bell curve for Bus Operator driving styles.</a:t>
            </a:r>
          </a:p>
          <a:p>
            <a:pPr marL="174708" indent="-174708">
              <a:buFont typeface="Arial" panose="020B0604020202020204" pitchFamily="34" charset="0"/>
              <a:buChar char="•"/>
            </a:pPr>
            <a:r>
              <a:rPr lang="en-US" baseline="0" dirty="0" smtClean="0"/>
              <a:t>There was this Driver named John…</a:t>
            </a:r>
          </a:p>
          <a:p>
            <a:r>
              <a:rPr lang="en-US" baseline="0" dirty="0" smtClean="0"/>
              <a:t>There’s something else to consider</a:t>
            </a:r>
          </a:p>
          <a:p>
            <a:pPr marL="174708" indent="-174708">
              <a:buFont typeface="Arial" panose="020B0604020202020204" pitchFamily="34" charset="0"/>
              <a:buChar char="•"/>
            </a:pPr>
            <a:r>
              <a:rPr lang="en-US" baseline="0" dirty="0" smtClean="0"/>
              <a:t>According to Governing Magazine Monday traffic is 25% better than average, and Friday is 6% worse than average.</a:t>
            </a:r>
          </a:p>
          <a:p>
            <a:pPr marL="174708" indent="-174708">
              <a:buFont typeface="Arial" panose="020B0604020202020204" pitchFamily="34" charset="0"/>
              <a:buChar char="•"/>
            </a:pPr>
            <a:r>
              <a:rPr lang="en-US" baseline="0" dirty="0" smtClean="0"/>
              <a:t>We’ve discussed writing the schedules by day of week, and perhaps eventually by day of year, but trying to design bus-train meets with different running times by time of day and day of week, not to mention communicating different times to the customers, well there’s obvious limitations.</a:t>
            </a:r>
          </a:p>
          <a:p>
            <a:pPr marL="174708" indent="-174708">
              <a:buFont typeface="Arial" panose="020B0604020202020204" pitchFamily="34" charset="0"/>
              <a:buChar char="•"/>
            </a:pPr>
            <a:r>
              <a:rPr lang="en-US" baseline="0" dirty="0" smtClean="0"/>
              <a:t>But if we look at how many running times each Service Planner/Scheduler has to maintain, it amazing we are doing this well.</a:t>
            </a:r>
          </a:p>
          <a:p>
            <a:pPr marL="174708" indent="-174708">
              <a:buFont typeface="Arial" panose="020B0604020202020204" pitchFamily="34" charset="0"/>
              <a:buChar char="•"/>
            </a:pPr>
            <a:r>
              <a:rPr lang="en-US" baseline="0" dirty="0" smtClean="0"/>
              <a:t>In fact we are purchasing new scheduling software to speed up our </a:t>
            </a:r>
            <a:r>
              <a:rPr lang="en-US" baseline="0" dirty="0" err="1" smtClean="0"/>
              <a:t>maintance</a:t>
            </a:r>
            <a:r>
              <a:rPr lang="en-US" baseline="0" dirty="0" smtClean="0"/>
              <a:t>.</a:t>
            </a:r>
          </a:p>
        </p:txBody>
      </p:sp>
      <p:sp>
        <p:nvSpPr>
          <p:cNvPr id="4" name="Slide Number Placeholder 3"/>
          <p:cNvSpPr>
            <a:spLocks noGrp="1"/>
          </p:cNvSpPr>
          <p:nvPr>
            <p:ph type="sldNum" sz="quarter" idx="10"/>
          </p:nvPr>
        </p:nvSpPr>
        <p:spPr/>
        <p:txBody>
          <a:bodyPr/>
          <a:lstStyle/>
          <a:p>
            <a:fld id="{020ED520-6B99-4C64-AFD1-210179A69362}" type="slidenum">
              <a:rPr lang="en-US" smtClean="0"/>
              <a:t>29</a:t>
            </a:fld>
            <a:endParaRPr lang="en-US"/>
          </a:p>
        </p:txBody>
      </p:sp>
    </p:spTree>
    <p:extLst>
      <p:ext uri="{BB962C8B-B14F-4D97-AF65-F5344CB8AC3E}">
        <p14:creationId xmlns:p14="http://schemas.microsoft.com/office/powerpoint/2010/main" val="1869465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We do a good deal of research</a:t>
            </a:r>
          </a:p>
          <a:p>
            <a:pPr marL="174708" indent="-174708">
              <a:buFont typeface="Arial" panose="020B0604020202020204" pitchFamily="34" charset="0"/>
              <a:buChar char="•"/>
            </a:pPr>
            <a:r>
              <a:rPr lang="en-US" dirty="0" smtClean="0"/>
              <a:t>We coordinate with more than 50 municipalities and transportation organizations.</a:t>
            </a:r>
          </a:p>
          <a:p>
            <a:pPr marL="174708" indent="-174708">
              <a:buFont typeface="Arial" panose="020B0604020202020204" pitchFamily="34" charset="0"/>
              <a:buChar char="•"/>
            </a:pPr>
            <a:r>
              <a:rPr lang="en-US" dirty="0" smtClean="0"/>
              <a:t>We work internally with Engineering, Long Range Planning, as well as Marketing.</a:t>
            </a:r>
          </a:p>
          <a:p>
            <a:pPr marL="174708" indent="-174708">
              <a:buFont typeface="Arial" panose="020B0604020202020204" pitchFamily="34" charset="0"/>
              <a:buChar char="•"/>
            </a:pPr>
            <a:r>
              <a:rPr lang="en-US" dirty="0" smtClean="0"/>
              <a:t>Using our Service Standards we’re better able to evaluate proposals:</a:t>
            </a:r>
          </a:p>
          <a:p>
            <a:pPr marL="640594" lvl="1" indent="-174708">
              <a:buFont typeface="Arial" panose="020B0604020202020204" pitchFamily="34" charset="0"/>
              <a:buChar char="•"/>
            </a:pPr>
            <a:r>
              <a:rPr lang="en-US" dirty="0"/>
              <a:t>Unfortunately our most common response is “no</a:t>
            </a:r>
            <a:r>
              <a:rPr lang="en-US" dirty="0" smtClean="0"/>
              <a:t>”.</a:t>
            </a:r>
          </a:p>
          <a:p>
            <a:pPr marL="174708" indent="-174708">
              <a:buFont typeface="Arial" panose="020B0604020202020204" pitchFamily="34" charset="0"/>
              <a:buChar char="•"/>
            </a:pPr>
            <a:r>
              <a:rPr lang="en-US" dirty="0" smtClean="0"/>
              <a:t>Our three service changes add stability for our customers, but slow our responsiveness.</a:t>
            </a:r>
            <a:endParaRPr lang="en-US" dirty="0"/>
          </a:p>
          <a:p>
            <a:pPr marL="174708" indent="-174708">
              <a:buFont typeface="Arial" panose="020B0604020202020204" pitchFamily="34" charset="0"/>
              <a:buChar char="•"/>
            </a:pPr>
            <a:r>
              <a:rPr lang="en-US" dirty="0" smtClean="0"/>
              <a:t>We also work with our software vendors to improve their product, so that we can do the same with ours.</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3</a:t>
            </a:fld>
            <a:endParaRPr lang="en-US"/>
          </a:p>
        </p:txBody>
      </p:sp>
    </p:spTree>
    <p:extLst>
      <p:ext uri="{BB962C8B-B14F-4D97-AF65-F5344CB8AC3E}">
        <p14:creationId xmlns:p14="http://schemas.microsoft.com/office/powerpoint/2010/main" val="217746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 here we have an actual string diagram for a rail line.</a:t>
            </a:r>
          </a:p>
          <a:p>
            <a:endParaRPr lang="en-US" dirty="0"/>
          </a:p>
          <a:p>
            <a:r>
              <a:rPr lang="en-US" dirty="0" smtClean="0"/>
              <a:t>This graph demonstrates </a:t>
            </a:r>
          </a:p>
          <a:p>
            <a:pPr marL="640594" lvl="1" indent="-174708">
              <a:buFont typeface="Arial" panose="020B0604020202020204" pitchFamily="34" charset="0"/>
              <a:buChar char="•"/>
            </a:pPr>
            <a:r>
              <a:rPr lang="en-US" dirty="0" smtClean="0"/>
              <a:t>Frequency - distance between the lines horizontally</a:t>
            </a:r>
          </a:p>
          <a:p>
            <a:pPr marL="640594" lvl="1" indent="-174708">
              <a:buFont typeface="Arial" panose="020B0604020202020204" pitchFamily="34" charset="0"/>
              <a:buChar char="•"/>
            </a:pPr>
            <a:r>
              <a:rPr lang="en-US" dirty="0" smtClean="0"/>
              <a:t>Running Time – slope of the lines</a:t>
            </a:r>
          </a:p>
          <a:p>
            <a:pPr marL="640594" lvl="1" indent="-174708">
              <a:buFont typeface="Arial" panose="020B0604020202020204" pitchFamily="34" charset="0"/>
              <a:buChar char="•"/>
            </a:pPr>
            <a:r>
              <a:rPr lang="en-US" dirty="0" smtClean="0"/>
              <a:t>Recovery – by the distances at the top/bottom of the lines</a:t>
            </a:r>
          </a:p>
          <a:p>
            <a:pPr marL="640594" lvl="1" indent="-174708">
              <a:buFont typeface="Arial" panose="020B0604020202020204" pitchFamily="34" charset="0"/>
              <a:buChar char="•"/>
            </a:pPr>
            <a:r>
              <a:rPr lang="en-US" dirty="0" smtClean="0"/>
              <a:t>Blocking – Color of lines and hooks at the top/bottom</a:t>
            </a:r>
          </a:p>
          <a:p>
            <a:pPr marL="640594" lvl="1" indent="-174708">
              <a:buFont typeface="Arial" panose="020B0604020202020204" pitchFamily="34" charset="0"/>
              <a:buChar char="•"/>
            </a:pPr>
            <a:r>
              <a:rPr lang="en-US" dirty="0" smtClean="0"/>
              <a:t>Interlining – none which is also seen at the top/bottom of lines.</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30</a:t>
            </a:fld>
            <a:endParaRPr lang="en-US"/>
          </a:p>
        </p:txBody>
      </p:sp>
    </p:spTree>
    <p:extLst>
      <p:ext uri="{BB962C8B-B14F-4D97-AF65-F5344CB8AC3E}">
        <p14:creationId xmlns:p14="http://schemas.microsoft.com/office/powerpoint/2010/main" val="4125130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Then there’s </a:t>
            </a:r>
            <a:r>
              <a:rPr lang="en-US" dirty="0" err="1" smtClean="0"/>
              <a:t>runcutting</a:t>
            </a:r>
            <a:r>
              <a:rPr lang="en-US" dirty="0" smtClean="0"/>
              <a:t>.</a:t>
            </a:r>
          </a:p>
          <a:p>
            <a:endParaRPr lang="en-US" dirty="0" smtClean="0"/>
          </a:p>
          <a:p>
            <a:r>
              <a:rPr lang="en-US" dirty="0" smtClean="0"/>
              <a:t>So if we have a bus</a:t>
            </a:r>
            <a:r>
              <a:rPr lang="en-US" baseline="0" dirty="0" smtClean="0"/>
              <a:t> that’s out on the street for 20 hours, and a school tripper that’s out for only 1 hour how would they get cut.</a:t>
            </a:r>
          </a:p>
          <a:p>
            <a:pPr marL="174708" indent="-174708">
              <a:buFont typeface="Arial" panose="020B0604020202020204" pitchFamily="34" charset="0"/>
              <a:buChar char="•"/>
            </a:pPr>
            <a:r>
              <a:rPr lang="en-US" baseline="0" dirty="0" smtClean="0"/>
              <a:t>Obviously the 1 hour piece will need to get combined with another run to make a split.</a:t>
            </a:r>
          </a:p>
          <a:p>
            <a:pPr marL="174708" indent="-174708">
              <a:buFont typeface="Arial" panose="020B0604020202020204" pitchFamily="34" charset="0"/>
              <a:buChar char="•"/>
            </a:pPr>
            <a:r>
              <a:rPr lang="en-US" baseline="0" dirty="0" smtClean="0"/>
              <a:t>But the 20 hour piece </a:t>
            </a:r>
          </a:p>
          <a:p>
            <a:pPr marL="174708" indent="-1747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020ED520-6B99-4C64-AFD1-210179A69362}" type="slidenum">
              <a:rPr lang="en-US" smtClean="0"/>
              <a:t>31</a:t>
            </a:fld>
            <a:endParaRPr lang="en-US"/>
          </a:p>
        </p:txBody>
      </p:sp>
    </p:spTree>
    <p:extLst>
      <p:ext uri="{BB962C8B-B14F-4D97-AF65-F5344CB8AC3E}">
        <p14:creationId xmlns:p14="http://schemas.microsoft.com/office/powerpoint/2010/main" val="2705985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Here we see that on each blocks there are a finite amount of opportunities when/where we can make relief.</a:t>
            </a:r>
          </a:p>
          <a:p>
            <a:endParaRPr lang="en-US" dirty="0" smtClean="0"/>
          </a:p>
          <a:p>
            <a:r>
              <a:rPr lang="en-US" dirty="0" smtClean="0"/>
              <a:t>Of course we have an obligation</a:t>
            </a:r>
            <a:r>
              <a:rPr lang="en-US" baseline="0" dirty="0" smtClean="0"/>
              <a:t> to do follow the Collective Bargaining agreement.</a:t>
            </a:r>
          </a:p>
          <a:p>
            <a:r>
              <a:rPr lang="en-US" baseline="0" dirty="0" smtClean="0"/>
              <a:t>But we are also tasked with spending tax payer money wisely.</a:t>
            </a:r>
          </a:p>
          <a:p>
            <a:r>
              <a:rPr lang="en-US" baseline="0" dirty="0" smtClean="0"/>
              <a:t>So with over 1 Googol possible </a:t>
            </a:r>
            <a:r>
              <a:rPr lang="en-US" baseline="0" dirty="0" err="1" smtClean="0"/>
              <a:t>runcut</a:t>
            </a:r>
            <a:r>
              <a:rPr lang="en-US" baseline="0" dirty="0" smtClean="0"/>
              <a:t> solutions </a:t>
            </a:r>
          </a:p>
          <a:p>
            <a:pPr marL="640594" lvl="1" indent="-174708">
              <a:buFont typeface="Arial" panose="020B0604020202020204" pitchFamily="34" charset="0"/>
              <a:buChar char="•"/>
            </a:pPr>
            <a:r>
              <a:rPr lang="en-US" baseline="0" dirty="0" smtClean="0"/>
              <a:t>1 followed by 100 zeros</a:t>
            </a:r>
          </a:p>
          <a:p>
            <a:pPr marL="640594" lvl="1" indent="-174708">
              <a:buFont typeface="Arial" panose="020B0604020202020204" pitchFamily="34" charset="0"/>
              <a:buChar char="•"/>
            </a:pPr>
            <a:r>
              <a:rPr lang="en-US" baseline="0" dirty="0" smtClean="0"/>
              <a:t>We need a computer to even begin to look at as many combinations as possible.</a:t>
            </a:r>
          </a:p>
          <a:p>
            <a:endParaRPr lang="en-US" baseline="0" dirty="0" smtClean="0"/>
          </a:p>
          <a:p>
            <a:r>
              <a:rPr lang="en-US" baseline="0" dirty="0" smtClean="0"/>
              <a:t>We currently check for 11 quality control items. </a:t>
            </a:r>
          </a:p>
          <a:p>
            <a:r>
              <a:rPr lang="en-US" baseline="0" dirty="0" smtClean="0"/>
              <a:t>But we average 25 final cuts/garage, so that’s over 20,000 runs for </a:t>
            </a:r>
            <a:r>
              <a:rPr lang="en-US" baseline="0" dirty="0" err="1" smtClean="0"/>
              <a:t>Wk</a:t>
            </a:r>
            <a:r>
              <a:rPr lang="en-US" baseline="0" dirty="0" smtClean="0"/>
              <a:t> alone.</a:t>
            </a:r>
          </a:p>
          <a:p>
            <a:pPr marL="640594" lvl="1" indent="-174708">
              <a:buFont typeface="Arial" panose="020B0604020202020204" pitchFamily="34" charset="0"/>
              <a:buChar char="•"/>
            </a:pPr>
            <a:r>
              <a:rPr lang="en-US" dirty="0" smtClean="0"/>
              <a:t>So we’re limited as to checking the quality of the runcuts.</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32</a:t>
            </a:fld>
            <a:endParaRPr lang="en-US"/>
          </a:p>
        </p:txBody>
      </p:sp>
    </p:spTree>
    <p:extLst>
      <p:ext uri="{BB962C8B-B14F-4D97-AF65-F5344CB8AC3E}">
        <p14:creationId xmlns:p14="http://schemas.microsoft.com/office/powerpoint/2010/main" val="3158672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 Lots of Routes that</a:t>
            </a:r>
            <a:r>
              <a:rPr lang="en-US" baseline="0" dirty="0" smtClean="0"/>
              <a:t> we inherited</a:t>
            </a:r>
            <a:endParaRPr lang="en-US" dirty="0" smtClean="0"/>
          </a:p>
          <a:p>
            <a:r>
              <a:rPr lang="en-US" dirty="0" smtClean="0"/>
              <a:t>Numerous ways to study them APC,</a:t>
            </a:r>
            <a:r>
              <a:rPr lang="en-US" baseline="0" dirty="0" smtClean="0"/>
              <a:t> CAD/AVL, Service Monitors, Operator Comments</a:t>
            </a:r>
          </a:p>
          <a:p>
            <a:r>
              <a:rPr lang="en-US" baseline="0" dirty="0" smtClean="0"/>
              <a:t>Just one all-day bus is pretty expensive</a:t>
            </a:r>
          </a:p>
          <a:p>
            <a:r>
              <a:rPr lang="en-US" baseline="0" dirty="0" smtClean="0"/>
              <a:t>There is a limit to how quickly we can make Major changes.</a:t>
            </a:r>
          </a:p>
          <a:p>
            <a:r>
              <a:rPr lang="en-US" baseline="0" dirty="0" smtClean="0"/>
              <a:t>As long as roadways and airlines are subsidized so will transit, but we can aspire to break even</a:t>
            </a:r>
          </a:p>
          <a:p>
            <a:r>
              <a:rPr lang="en-US" baseline="0" dirty="0" smtClean="0"/>
              <a:t>Currently Service Planner/Schedulers have a good deal of Running times to monitor</a:t>
            </a:r>
          </a:p>
          <a:p>
            <a:r>
              <a:rPr lang="en-US" baseline="0" dirty="0" smtClean="0"/>
              <a:t>The sheer volume of </a:t>
            </a:r>
            <a:r>
              <a:rPr lang="en-US" baseline="0" dirty="0" err="1" smtClean="0"/>
              <a:t>runcut</a:t>
            </a:r>
            <a:r>
              <a:rPr lang="en-US" baseline="0" dirty="0" smtClean="0"/>
              <a:t> possibilities means computerized </a:t>
            </a:r>
            <a:r>
              <a:rPr lang="en-US" baseline="0" dirty="0" err="1" smtClean="0"/>
              <a:t>runcutting</a:t>
            </a:r>
            <a:r>
              <a:rPr lang="en-US" baseline="0" dirty="0" smtClean="0"/>
              <a:t> necessary</a:t>
            </a:r>
          </a:p>
          <a:p>
            <a:r>
              <a:rPr lang="en-US" baseline="0" dirty="0" smtClean="0"/>
              <a:t>With over 20K solutions to proof, limited abilities to judge quality.</a:t>
            </a:r>
          </a:p>
          <a:p>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33</a:t>
            </a:fld>
            <a:endParaRPr lang="en-US"/>
          </a:p>
        </p:txBody>
      </p:sp>
    </p:spTree>
    <p:extLst>
      <p:ext uri="{BB962C8B-B14F-4D97-AF65-F5344CB8AC3E}">
        <p14:creationId xmlns:p14="http://schemas.microsoft.com/office/powerpoint/2010/main" val="6615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34</a:t>
            </a:fld>
            <a:endParaRPr lang="en-US"/>
          </a:p>
        </p:txBody>
      </p:sp>
    </p:spTree>
    <p:extLst>
      <p:ext uri="{BB962C8B-B14F-4D97-AF65-F5344CB8AC3E}">
        <p14:creationId xmlns:p14="http://schemas.microsoft.com/office/powerpoint/2010/main" val="179760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With 2,340 square miles it makes the most sense to divide the district into 5 Teams:</a:t>
            </a:r>
          </a:p>
          <a:p>
            <a:pPr marL="174708" indent="-174708">
              <a:buFont typeface="Arial" panose="020B0604020202020204" pitchFamily="34" charset="0"/>
              <a:buChar char="•"/>
            </a:pPr>
            <a:r>
              <a:rPr lang="en-US" dirty="0" smtClean="0"/>
              <a:t>It’s the only way we can get to know </a:t>
            </a:r>
          </a:p>
          <a:p>
            <a:pPr marL="174708" indent="-174708">
              <a:buFont typeface="Arial" panose="020B0604020202020204" pitchFamily="34" charset="0"/>
              <a:buChar char="•"/>
            </a:pPr>
            <a:r>
              <a:rPr lang="en-US" dirty="0" smtClean="0"/>
              <a:t>Where routes overlap we share.</a:t>
            </a:r>
          </a:p>
          <a:p>
            <a:pPr marL="174708" indent="-174708">
              <a:buFont typeface="Arial" panose="020B0604020202020204" pitchFamily="34" charset="0"/>
              <a:buChar char="•"/>
            </a:pPr>
            <a:r>
              <a:rPr lang="en-US" dirty="0" smtClean="0"/>
              <a:t>Only Special Services needs a little explanation:</a:t>
            </a:r>
          </a:p>
          <a:p>
            <a:pPr marL="640594" lvl="1" indent="-174708">
              <a:buFont typeface="Arial" panose="020B0604020202020204" pitchFamily="34" charset="0"/>
              <a:buChar char="•"/>
            </a:pPr>
            <a:r>
              <a:rPr lang="en-US" dirty="0" err="1" smtClean="0"/>
              <a:t>BroncoRide</a:t>
            </a:r>
            <a:endParaRPr lang="en-US" dirty="0" smtClean="0"/>
          </a:p>
          <a:p>
            <a:pPr marL="640594" lvl="1" indent="-174708">
              <a:buFont typeface="Arial" panose="020B0604020202020204" pitchFamily="34" charset="0"/>
              <a:buChar char="•"/>
            </a:pPr>
            <a:r>
              <a:rPr lang="en-US" dirty="0" err="1" smtClean="0"/>
              <a:t>RockiesRide</a:t>
            </a:r>
            <a:endParaRPr lang="en-US" dirty="0" smtClean="0"/>
          </a:p>
          <a:p>
            <a:pPr marL="640594" lvl="1" indent="-174708">
              <a:buFont typeface="Arial" panose="020B0604020202020204" pitchFamily="34" charset="0"/>
              <a:buChar char="•"/>
            </a:pPr>
            <a:r>
              <a:rPr lang="en-US" dirty="0" err="1" smtClean="0"/>
              <a:t>RunRide</a:t>
            </a:r>
            <a:endParaRPr lang="en-US" dirty="0" smtClean="0"/>
          </a:p>
          <a:p>
            <a:pPr marL="640594" lvl="1" indent="-174708">
              <a:buFont typeface="Arial" panose="020B0604020202020204" pitchFamily="34" charset="0"/>
              <a:buChar char="•"/>
            </a:pPr>
            <a:r>
              <a:rPr lang="en-US" dirty="0" smtClean="0"/>
              <a:t>Special Service Orders</a:t>
            </a:r>
          </a:p>
          <a:p>
            <a:pPr marL="640594" lvl="1" indent="-174708">
              <a:buFont typeface="Arial" panose="020B0604020202020204" pitchFamily="34" charset="0"/>
              <a:buChar char="•"/>
            </a:pPr>
            <a:r>
              <a:rPr lang="en-US" dirty="0" smtClean="0"/>
              <a:t>They also get help from The Rail for special events.</a:t>
            </a:r>
            <a:endParaRPr lang="en-US" dirty="0"/>
          </a:p>
          <a:p>
            <a:r>
              <a:rPr lang="en-US" dirty="0" smtClean="0"/>
              <a:t>This diagram with our phone numbers is available on the HUB, </a:t>
            </a:r>
          </a:p>
          <a:p>
            <a:pPr marL="174708" indent="-174708">
              <a:buFont typeface="Arial" panose="020B0604020202020204" pitchFamily="34" charset="0"/>
              <a:buChar char="•"/>
            </a:pPr>
            <a:r>
              <a:rPr lang="en-US" dirty="0" smtClean="0"/>
              <a:t>Search for Content and type in “Team Map”.</a:t>
            </a:r>
          </a:p>
          <a:p>
            <a:pPr marL="174708" indent="-174708">
              <a:buFont typeface="Arial" panose="020B0604020202020204" pitchFamily="34" charset="0"/>
              <a:buChar char="•"/>
            </a:pPr>
            <a:endParaRPr lang="en-US" dirty="0"/>
          </a:p>
          <a:p>
            <a:r>
              <a:rPr lang="en-US" dirty="0" smtClean="0"/>
              <a:t>Because of the large area, we need all the help we can get.</a:t>
            </a:r>
          </a:p>
          <a:p>
            <a:endParaRPr lang="en-US" dirty="0" smtClean="0"/>
          </a:p>
        </p:txBody>
      </p:sp>
      <p:sp>
        <p:nvSpPr>
          <p:cNvPr id="4" name="Slide Number Placeholder 3"/>
          <p:cNvSpPr>
            <a:spLocks noGrp="1"/>
          </p:cNvSpPr>
          <p:nvPr>
            <p:ph type="sldNum" sz="quarter" idx="10"/>
          </p:nvPr>
        </p:nvSpPr>
        <p:spPr/>
        <p:txBody>
          <a:bodyPr/>
          <a:lstStyle/>
          <a:p>
            <a:fld id="{020ED520-6B99-4C64-AFD1-210179A69362}" type="slidenum">
              <a:rPr lang="en-US" smtClean="0"/>
              <a:t>4</a:t>
            </a:fld>
            <a:endParaRPr lang="en-US"/>
          </a:p>
        </p:txBody>
      </p:sp>
    </p:spTree>
    <p:extLst>
      <p:ext uri="{BB962C8B-B14F-4D97-AF65-F5344CB8AC3E}">
        <p14:creationId xmlns:p14="http://schemas.microsoft.com/office/powerpoint/2010/main" val="177039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So we have a number of ways to get information.</a:t>
            </a:r>
          </a:p>
          <a:p>
            <a:pPr marL="174708" indent="-174708">
              <a:buFont typeface="Arial" panose="020B0604020202020204" pitchFamily="34" charset="0"/>
              <a:buChar char="•"/>
            </a:pPr>
            <a:r>
              <a:rPr lang="en-US" dirty="0" smtClean="0"/>
              <a:t>Story of Chambers connecting to Parker Rd.</a:t>
            </a:r>
          </a:p>
          <a:p>
            <a:endParaRPr lang="en-US" dirty="0" smtClean="0"/>
          </a:p>
          <a:p>
            <a:r>
              <a:rPr lang="en-US" dirty="0" smtClean="0"/>
              <a:t>So all these different areas help us to find our mistakes, oversights, and “Opportunities”. </a:t>
            </a:r>
          </a:p>
          <a:p>
            <a:endParaRPr lang="en-US" dirty="0"/>
          </a:p>
          <a:p>
            <a:r>
              <a:rPr lang="en-US" dirty="0" smtClean="0"/>
              <a:t>Alternatively </a:t>
            </a:r>
            <a:r>
              <a:rPr lang="en-US" dirty="0"/>
              <a:t>you can use Trailblazer and the Admin Assistant will route you through to the right person</a:t>
            </a:r>
            <a:r>
              <a:rPr lang="en-US" dirty="0" smtClean="0"/>
              <a:t>.</a:t>
            </a:r>
          </a:p>
          <a:p>
            <a:endParaRPr lang="en-US" dirty="0"/>
          </a:p>
          <a:p>
            <a:r>
              <a:rPr lang="en-US" dirty="0" smtClean="0"/>
              <a:t>So once we get the suggestions, how do we research the ideas?</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5</a:t>
            </a:fld>
            <a:endParaRPr lang="en-US"/>
          </a:p>
        </p:txBody>
      </p:sp>
    </p:spTree>
    <p:extLst>
      <p:ext uri="{BB962C8B-B14F-4D97-AF65-F5344CB8AC3E}">
        <p14:creationId xmlns:p14="http://schemas.microsoft.com/office/powerpoint/2010/main" val="242472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APC measure infrared - light blobs of heat. </a:t>
            </a:r>
          </a:p>
          <a:p>
            <a:pPr marL="174708" indent="-174708">
              <a:buFont typeface="Arial" panose="020B0604020202020204" pitchFamily="34" charset="0"/>
              <a:buChar char="•"/>
            </a:pPr>
            <a:r>
              <a:rPr lang="en-US" dirty="0" smtClean="0"/>
              <a:t>Woman and two children get on the bus, but they fall asleep and she carries them both off the bus, APC shows two extra people at the end of the trip.</a:t>
            </a:r>
          </a:p>
          <a:p>
            <a:pPr marL="174708" indent="-174708">
              <a:buFont typeface="Arial" panose="020B0604020202020204" pitchFamily="34" charset="0"/>
              <a:buChar char="•"/>
            </a:pPr>
            <a:r>
              <a:rPr lang="en-US" dirty="0" smtClean="0"/>
              <a:t>A rotisserie chicken in a shopping cart cools off, similar effect.</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6</a:t>
            </a:fld>
            <a:endParaRPr lang="en-US"/>
          </a:p>
        </p:txBody>
      </p:sp>
    </p:spTree>
    <p:extLst>
      <p:ext uri="{BB962C8B-B14F-4D97-AF65-F5344CB8AC3E}">
        <p14:creationId xmlns:p14="http://schemas.microsoft.com/office/powerpoint/2010/main" val="254698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Title VI of the 1964 Civil Rights Act prohibits discrimination … for any program or activity that receives Federal funds.</a:t>
            </a:r>
          </a:p>
          <a:p>
            <a:endParaRPr lang="en-US" dirty="0"/>
          </a:p>
          <a:p>
            <a:r>
              <a:rPr lang="en-US" dirty="0" smtClean="0"/>
              <a:t>Highlight Cherry Hills Village in this picture vs. </a:t>
            </a:r>
            <a:r>
              <a:rPr lang="en-US" dirty="0" err="1" smtClean="0"/>
              <a:t>Montbello</a:t>
            </a:r>
            <a:r>
              <a:rPr lang="en-US" dirty="0" smtClean="0"/>
              <a:t>.</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7</a:t>
            </a:fld>
            <a:endParaRPr lang="en-US"/>
          </a:p>
        </p:txBody>
      </p:sp>
    </p:spTree>
    <p:extLst>
      <p:ext uri="{BB962C8B-B14F-4D97-AF65-F5344CB8AC3E}">
        <p14:creationId xmlns:p14="http://schemas.microsoft.com/office/powerpoint/2010/main" val="426051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Wide Family of Services</a:t>
            </a:r>
          </a:p>
          <a:p>
            <a:endParaRPr lang="en-US" dirty="0"/>
          </a:p>
          <a:p>
            <a:r>
              <a:rPr lang="en-US" dirty="0" smtClean="0"/>
              <a:t>Designed for different density levels</a:t>
            </a:r>
          </a:p>
          <a:p>
            <a:endParaRPr lang="en-US" dirty="0"/>
          </a:p>
          <a:p>
            <a:r>
              <a:rPr lang="en-US" dirty="0" smtClean="0"/>
              <a:t>Some Suburbs only have Call-n-Ride</a:t>
            </a:r>
          </a:p>
          <a:p>
            <a:endParaRPr lang="en-US" dirty="0"/>
          </a:p>
          <a:p>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8</a:t>
            </a:fld>
            <a:endParaRPr lang="en-US"/>
          </a:p>
        </p:txBody>
      </p:sp>
    </p:spTree>
    <p:extLst>
      <p:ext uri="{BB962C8B-B14F-4D97-AF65-F5344CB8AC3E}">
        <p14:creationId xmlns:p14="http://schemas.microsoft.com/office/powerpoint/2010/main" val="208509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Except for the Railroads, all other forms of transportation are subsidized.</a:t>
            </a:r>
          </a:p>
          <a:p>
            <a:pPr marL="174708" indent="-174708">
              <a:buFont typeface="Arial" panose="020B0604020202020204" pitchFamily="34" charset="0"/>
              <a:buChar char="•"/>
            </a:pPr>
            <a:r>
              <a:rPr lang="en-US" dirty="0" smtClean="0"/>
              <a:t>In 1995 the U.S. Congress Office of Technology </a:t>
            </a:r>
            <a:r>
              <a:rPr lang="en-US" dirty="0" err="1" smtClean="0"/>
              <a:t>Assesment</a:t>
            </a:r>
            <a:r>
              <a:rPr lang="en-US" dirty="0" smtClean="0"/>
              <a:t> studied  6 other studies and found that gasoline was subsidized between $2.86 – $7.08/gallon. </a:t>
            </a:r>
          </a:p>
          <a:p>
            <a:pPr marL="640594" lvl="1" indent="-174708">
              <a:buFont typeface="Arial" panose="020B0604020202020204" pitchFamily="34" charset="0"/>
              <a:buChar char="•"/>
            </a:pPr>
            <a:r>
              <a:rPr lang="en-US" dirty="0" smtClean="0"/>
              <a:t>That’s $4.57 - $11.32/gallon subsidy in 2017 dollars.</a:t>
            </a:r>
          </a:p>
          <a:p>
            <a:pPr marL="640594" lvl="1" indent="-174708">
              <a:buFont typeface="Arial" panose="020B0604020202020204" pitchFamily="34" charset="0"/>
              <a:buChar char="•"/>
            </a:pPr>
            <a:r>
              <a:rPr lang="en-US" dirty="0" smtClean="0"/>
              <a:t>So all RTD routes are subsidized. We’re aiming to break even.</a:t>
            </a:r>
            <a:endParaRPr lang="en-US" dirty="0"/>
          </a:p>
        </p:txBody>
      </p:sp>
      <p:sp>
        <p:nvSpPr>
          <p:cNvPr id="4" name="Slide Number Placeholder 3"/>
          <p:cNvSpPr>
            <a:spLocks noGrp="1"/>
          </p:cNvSpPr>
          <p:nvPr>
            <p:ph type="sldNum" sz="quarter" idx="10"/>
          </p:nvPr>
        </p:nvSpPr>
        <p:spPr/>
        <p:txBody>
          <a:bodyPr/>
          <a:lstStyle/>
          <a:p>
            <a:fld id="{020ED520-6B99-4C64-AFD1-210179A69362}" type="slidenum">
              <a:rPr lang="en-US" smtClean="0"/>
              <a:t>9</a:t>
            </a:fld>
            <a:endParaRPr lang="en-US"/>
          </a:p>
        </p:txBody>
      </p:sp>
    </p:spTree>
    <p:extLst>
      <p:ext uri="{BB962C8B-B14F-4D97-AF65-F5344CB8AC3E}">
        <p14:creationId xmlns:p14="http://schemas.microsoft.com/office/powerpoint/2010/main" val="3881638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 y="91439"/>
            <a:ext cx="914400" cy="6858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48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9" name="Straight Connector 8"/>
          <p:cNvCxnSpPr/>
          <p:nvPr userDrawn="1"/>
        </p:nvCxnSpPr>
        <p:spPr>
          <a:xfrm>
            <a:off x="91440" y="780288"/>
            <a:ext cx="11978640" cy="0"/>
          </a:xfrm>
          <a:prstGeom prst="line">
            <a:avLst/>
          </a:prstGeom>
          <a:ln w="22225">
            <a:solidFill>
              <a:srgbClr val="0E7FAE"/>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2200" y="91440"/>
            <a:ext cx="5897880" cy="588264"/>
          </a:xfrm>
          <a:prstGeom prst="rect">
            <a:avLst/>
          </a:prstGeom>
        </p:spPr>
      </p:pic>
    </p:spTree>
    <p:extLst>
      <p:ext uri="{BB962C8B-B14F-4D97-AF65-F5344CB8AC3E}">
        <p14:creationId xmlns:p14="http://schemas.microsoft.com/office/powerpoint/2010/main" val="13206363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 1 colum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9648" y="6308725"/>
            <a:ext cx="4492752" cy="457200"/>
          </a:xfrm>
          <a:prstGeom prst="rect">
            <a:avLst/>
          </a:prstGeom>
        </p:spPr>
      </p:pic>
      <p:sp>
        <p:nvSpPr>
          <p:cNvPr id="2" name="Title 1"/>
          <p:cNvSpPr>
            <a:spLocks noGrp="1"/>
          </p:cNvSpPr>
          <p:nvPr>
            <p:ph type="title"/>
          </p:nvPr>
        </p:nvSpPr>
        <p:spPr/>
        <p:txBody>
          <a:bodyPr/>
          <a:lstStyle>
            <a:lvl1pPr>
              <a:defRPr>
                <a:solidFill>
                  <a:srgbClr val="0E7FAE"/>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a:xfrm>
            <a:off x="91440" y="6309360"/>
            <a:ext cx="11978640" cy="0"/>
          </a:xfrm>
          <a:prstGeom prst="line">
            <a:avLst/>
          </a:prstGeom>
          <a:ln w="22225">
            <a:solidFill>
              <a:srgbClr val="0E7FAE"/>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a:xfrm>
            <a:off x="822960" y="6400800"/>
            <a:ext cx="2743200" cy="365125"/>
          </a:xfrm>
        </p:spPr>
        <p:txBody>
          <a:bodyPr/>
          <a:lstStyle>
            <a:lvl1pPr algn="l">
              <a:defRPr/>
            </a:lvl1pPr>
          </a:lstStyle>
          <a:p>
            <a:fld id="{3A0F328C-EE77-A344-AE66-D15BD39C5AC8}" type="slidenum">
              <a:rPr lang="en-US" smtClean="0"/>
              <a:pPr/>
              <a:t>‹#›</a:t>
            </a:fld>
            <a:endParaRPr lang="en-US"/>
          </a:p>
        </p:txBody>
      </p:sp>
    </p:spTree>
    <p:extLst>
      <p:ext uri="{BB962C8B-B14F-4D97-AF65-F5344CB8AC3E}">
        <p14:creationId xmlns:p14="http://schemas.microsoft.com/office/powerpoint/2010/main" val="16910712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lide - 2 column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9648" y="6308725"/>
            <a:ext cx="4492752" cy="457200"/>
          </a:xfrm>
          <a:prstGeom prst="rect">
            <a:avLst/>
          </a:prstGeom>
        </p:spPr>
      </p:pic>
      <p:sp>
        <p:nvSpPr>
          <p:cNvPr id="2" name="Title 1"/>
          <p:cNvSpPr>
            <a:spLocks noGrp="1"/>
          </p:cNvSpPr>
          <p:nvPr>
            <p:ph type="title"/>
          </p:nvPr>
        </p:nvSpPr>
        <p:spPr/>
        <p:txBody>
          <a:bodyPr/>
          <a:lstStyle>
            <a:lvl1pPr>
              <a:defRPr>
                <a:solidFill>
                  <a:srgbClr val="0E7FAE"/>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91440" y="6309360"/>
            <a:ext cx="11978640" cy="0"/>
          </a:xfrm>
          <a:prstGeom prst="line">
            <a:avLst/>
          </a:prstGeom>
          <a:ln w="22225">
            <a:solidFill>
              <a:srgbClr val="0E7FAE"/>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12"/>
          </p:nvPr>
        </p:nvSpPr>
        <p:spPr>
          <a:xfrm>
            <a:off x="822960" y="6400800"/>
            <a:ext cx="2743200" cy="365125"/>
          </a:xfrm>
        </p:spPr>
        <p:txBody>
          <a:bodyPr/>
          <a:lstStyle>
            <a:lvl1pPr algn="l">
              <a:defRPr/>
            </a:lvl1pPr>
          </a:lstStyle>
          <a:p>
            <a:fld id="{3A0F328C-EE77-A344-AE66-D15BD39C5AC8}" type="slidenum">
              <a:rPr lang="en-US" smtClean="0"/>
              <a:pPr/>
              <a:t>‹#›</a:t>
            </a:fld>
            <a:endParaRPr lang="en-US"/>
          </a:p>
        </p:txBody>
      </p:sp>
    </p:spTree>
    <p:extLst>
      <p:ext uri="{BB962C8B-B14F-4D97-AF65-F5344CB8AC3E}">
        <p14:creationId xmlns:p14="http://schemas.microsoft.com/office/powerpoint/2010/main" val="1151947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divider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 y="91439"/>
            <a:ext cx="914400" cy="6858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2200" y="91440"/>
            <a:ext cx="5897880" cy="588264"/>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defRPr sz="4800">
                <a:solidFill>
                  <a:srgbClr val="0E7FAE"/>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cxnSp>
        <p:nvCxnSpPr>
          <p:cNvPr id="8" name="Straight Connector 7"/>
          <p:cNvCxnSpPr/>
          <p:nvPr userDrawn="1"/>
        </p:nvCxnSpPr>
        <p:spPr>
          <a:xfrm>
            <a:off x="91440" y="780288"/>
            <a:ext cx="11978640" cy="0"/>
          </a:xfrm>
          <a:prstGeom prst="line">
            <a:avLst/>
          </a:prstGeom>
          <a:ln w="22225">
            <a:solidFill>
              <a:srgbClr val="0E7FA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22960" y="4572000"/>
            <a:ext cx="10515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2000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8284C1-F1C5-B547-9E18-75D1D89BDF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4260715"/>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Tahoma" charset="0"/>
                <a:cs typeface="Tahoma" charset="0"/>
              </a:defRPr>
            </a:lvl1pPr>
          </a:lstStyle>
          <a:p>
            <a:fld id="{CCE01285-C39A-0B42-B9F0-0B16340119F9}" type="datetimeFigureOut">
              <a:rPr lang="en-US" smtClean="0"/>
              <a:pPr/>
              <a:t>8/24/2017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Tahoma" charset="0"/>
                <a:cs typeface="Tahoma"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charset="0"/>
                <a:ea typeface="Tahoma" charset="0"/>
                <a:cs typeface="Tahoma" charset="0"/>
              </a:defRPr>
            </a:lvl1pPr>
          </a:lstStyle>
          <a:p>
            <a:fld id="{3A0F328C-EE77-A344-AE66-D15BD39C5AC8}" type="slidenum">
              <a:rPr lang="en-US" smtClean="0"/>
              <a:pPr/>
              <a:t>‹#›</a:t>
            </a:fld>
            <a:endParaRPr lang="en-US"/>
          </a:p>
        </p:txBody>
      </p:sp>
    </p:spTree>
    <p:extLst>
      <p:ext uri="{BB962C8B-B14F-4D97-AF65-F5344CB8AC3E}">
        <p14:creationId xmlns:p14="http://schemas.microsoft.com/office/powerpoint/2010/main" val="1650396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Tahoma" charset="0"/>
          <a:ea typeface="Tahoma" charset="0"/>
          <a:cs typeface="Tahoma" charset="0"/>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ervice.changes@rtd-denver.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smtClean="0"/>
              <a:t>Cesar Ochoa</a:t>
            </a:r>
          </a:p>
          <a:p>
            <a:r>
              <a:rPr lang="en-US" dirty="0" smtClean="0"/>
              <a:t>August 22, 2017</a:t>
            </a:r>
            <a:endParaRPr lang="en-US" dirty="0"/>
          </a:p>
        </p:txBody>
      </p:sp>
      <p:sp>
        <p:nvSpPr>
          <p:cNvPr id="2" name="Slide Number Placeholder 1"/>
          <p:cNvSpPr>
            <a:spLocks noGrp="1"/>
          </p:cNvSpPr>
          <p:nvPr>
            <p:ph type="sldNum" sz="quarter" idx="4294967295"/>
          </p:nvPr>
        </p:nvSpPr>
        <p:spPr>
          <a:xfrm>
            <a:off x="9448800" y="6356350"/>
            <a:ext cx="2743200" cy="365125"/>
          </a:xfrm>
        </p:spPr>
        <p:txBody>
          <a:bodyPr/>
          <a:lstStyle/>
          <a:p>
            <a:fld id="{D98284C1-F1C5-B547-9E18-75D1D89BDF3F}" type="slidenum">
              <a:rPr lang="en-US" smtClean="0">
                <a:solidFill>
                  <a:prstClr val="black">
                    <a:tint val="75000"/>
                  </a:prstClr>
                </a:solidFill>
              </a:rPr>
              <a:pPr/>
              <a:t>1</a:t>
            </a:fld>
            <a:endParaRPr lang="en-US" dirty="0">
              <a:solidFill>
                <a:prstClr val="black">
                  <a:tint val="75000"/>
                </a:prstClr>
              </a:solidFill>
            </a:endParaRPr>
          </a:p>
        </p:txBody>
      </p:sp>
      <p:sp>
        <p:nvSpPr>
          <p:cNvPr id="3" name="TextBox 2"/>
          <p:cNvSpPr txBox="1"/>
          <p:nvPr/>
        </p:nvSpPr>
        <p:spPr>
          <a:xfrm>
            <a:off x="2828695" y="1414271"/>
            <a:ext cx="5892575" cy="757130"/>
          </a:xfrm>
          <a:prstGeom prst="rect">
            <a:avLst/>
          </a:prstGeom>
          <a:solidFill>
            <a:schemeClr val="bg1">
              <a:alpha val="66000"/>
            </a:schemeClr>
          </a:solidFill>
        </p:spPr>
        <p:txBody>
          <a:bodyPr wrap="none" rtlCol="0">
            <a:spAutoFit/>
          </a:bodyPr>
          <a:lstStyle/>
          <a:p>
            <a:pPr algn="ctr">
              <a:lnSpc>
                <a:spcPct val="90000"/>
              </a:lnSpc>
              <a:spcBef>
                <a:spcPct val="0"/>
              </a:spcBef>
            </a:pPr>
            <a:r>
              <a:rPr lang="en-US" sz="4800" dirty="0">
                <a:latin typeface="Tahoma" charset="0"/>
                <a:ea typeface="Tahoma" charset="0"/>
                <a:cs typeface="Tahoma" charset="0"/>
              </a:rPr>
              <a:t>Service Development</a:t>
            </a:r>
          </a:p>
        </p:txBody>
      </p:sp>
    </p:spTree>
    <p:extLst>
      <p:ext uri="{BB962C8B-B14F-4D97-AF65-F5344CB8AC3E}">
        <p14:creationId xmlns:p14="http://schemas.microsoft.com/office/powerpoint/2010/main" val="944564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10</a:t>
            </a:fld>
            <a:endParaRPr lang="en-US" dirty="0">
              <a:solidFill>
                <a:prstClr val="black">
                  <a:tint val="75000"/>
                </a:prstClr>
              </a:solidFill>
            </a:endParaRPr>
          </a:p>
        </p:txBody>
      </p:sp>
      <p:sp>
        <p:nvSpPr>
          <p:cNvPr id="7" name="TextBox 6"/>
          <p:cNvSpPr txBox="1"/>
          <p:nvPr/>
        </p:nvSpPr>
        <p:spPr>
          <a:xfrm>
            <a:off x="1905001" y="515035"/>
            <a:ext cx="3954929" cy="646331"/>
          </a:xfrm>
          <a:prstGeom prst="rect">
            <a:avLst/>
          </a:prstGeom>
          <a:noFill/>
        </p:spPr>
        <p:txBody>
          <a:bodyPr wrap="none" rtlCol="0">
            <a:spAutoFit/>
          </a:bodyPr>
          <a:lstStyle/>
          <a:p>
            <a:r>
              <a:rPr lang="en-US" sz="3600" dirty="0">
                <a:solidFill>
                  <a:srgbClr val="0E7FAE"/>
                </a:solidFill>
                <a:latin typeface="Tahoma" charset="0"/>
                <a:ea typeface="Tahoma" charset="0"/>
                <a:cs typeface="Tahoma" charset="0"/>
              </a:rPr>
              <a:t>Service Standards</a:t>
            </a:r>
          </a:p>
        </p:txBody>
      </p:sp>
      <p:graphicFrame>
        <p:nvGraphicFramePr>
          <p:cNvPr id="11" name="Content Placeholder 4"/>
          <p:cNvGraphicFramePr>
            <a:graphicFrameLocks/>
          </p:cNvGraphicFramePr>
          <p:nvPr>
            <p:extLst>
              <p:ext uri="{D42A27DB-BD31-4B8C-83A1-F6EECF244321}">
                <p14:modId xmlns:p14="http://schemas.microsoft.com/office/powerpoint/2010/main" val="1757604395"/>
              </p:ext>
            </p:extLst>
          </p:nvPr>
        </p:nvGraphicFramePr>
        <p:xfrm>
          <a:off x="2036069" y="1317442"/>
          <a:ext cx="7200246" cy="4891614"/>
        </p:xfrm>
        <a:graphic>
          <a:graphicData uri="http://schemas.openxmlformats.org/drawingml/2006/table">
            <a:tbl>
              <a:tblPr firstRow="1" bandRow="1">
                <a:tableStyleId>{5C22544A-7EE6-4342-B048-85BDC9FD1C3A}</a:tableStyleId>
              </a:tblPr>
              <a:tblGrid>
                <a:gridCol w="1517904">
                  <a:extLst>
                    <a:ext uri="{9D8B030D-6E8A-4147-A177-3AD203B41FA5}">
                      <a16:colId xmlns:a16="http://schemas.microsoft.com/office/drawing/2014/main" val="20000"/>
                    </a:ext>
                  </a:extLst>
                </a:gridCol>
                <a:gridCol w="947057">
                  <a:extLst>
                    <a:ext uri="{9D8B030D-6E8A-4147-A177-3AD203B41FA5}">
                      <a16:colId xmlns:a16="http://schemas.microsoft.com/office/drawing/2014/main" val="20001"/>
                    </a:ext>
                  </a:extLst>
                </a:gridCol>
                <a:gridCol w="947057">
                  <a:extLst>
                    <a:ext uri="{9D8B030D-6E8A-4147-A177-3AD203B41FA5}">
                      <a16:colId xmlns:a16="http://schemas.microsoft.com/office/drawing/2014/main" val="20002"/>
                    </a:ext>
                  </a:extLst>
                </a:gridCol>
                <a:gridCol w="947057">
                  <a:extLst>
                    <a:ext uri="{9D8B030D-6E8A-4147-A177-3AD203B41FA5}">
                      <a16:colId xmlns:a16="http://schemas.microsoft.com/office/drawing/2014/main" val="20003"/>
                    </a:ext>
                  </a:extLst>
                </a:gridCol>
                <a:gridCol w="947057">
                  <a:extLst>
                    <a:ext uri="{9D8B030D-6E8A-4147-A177-3AD203B41FA5}">
                      <a16:colId xmlns:a16="http://schemas.microsoft.com/office/drawing/2014/main" val="20004"/>
                    </a:ext>
                  </a:extLst>
                </a:gridCol>
                <a:gridCol w="947057">
                  <a:extLst>
                    <a:ext uri="{9D8B030D-6E8A-4147-A177-3AD203B41FA5}">
                      <a16:colId xmlns:a16="http://schemas.microsoft.com/office/drawing/2014/main" val="20005"/>
                    </a:ext>
                  </a:extLst>
                </a:gridCol>
                <a:gridCol w="947057">
                  <a:extLst>
                    <a:ext uri="{9D8B030D-6E8A-4147-A177-3AD203B41FA5}">
                      <a16:colId xmlns:a16="http://schemas.microsoft.com/office/drawing/2014/main" val="20006"/>
                    </a:ext>
                  </a:extLst>
                </a:gridCol>
              </a:tblGrid>
              <a:tr h="247976">
                <a:tc>
                  <a:txBody>
                    <a:bodyPr/>
                    <a:lstStyle/>
                    <a:p>
                      <a:endParaRPr lang="en-US" dirty="0"/>
                    </a:p>
                  </a:txBody>
                  <a:tcPr/>
                </a:tc>
                <a:tc gridSpan="3">
                  <a:txBody>
                    <a:bodyPr/>
                    <a:lstStyle/>
                    <a:p>
                      <a:pPr algn="ctr" fontAlgn="ctr"/>
                      <a:r>
                        <a:rPr lang="en-US" sz="1800" b="1" i="0" u="none" strike="noStrike" dirty="0">
                          <a:solidFill>
                            <a:srgbClr val="FFFFFF"/>
                          </a:solidFill>
                          <a:effectLst/>
                          <a:latin typeface="Calibri"/>
                        </a:rPr>
                        <a:t>Subsidy Per Boarding</a:t>
                      </a: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ctr"/>
                      <a:r>
                        <a:rPr lang="en-US" sz="1800" b="1" i="0" u="none" strike="noStrike" dirty="0" err="1">
                          <a:solidFill>
                            <a:srgbClr val="FFFFFF"/>
                          </a:solidFill>
                          <a:effectLst/>
                          <a:latin typeface="Calibri"/>
                        </a:rPr>
                        <a:t>Boardings</a:t>
                      </a:r>
                      <a:r>
                        <a:rPr lang="en-US" sz="1800" b="1" i="0" u="none" strike="noStrike" dirty="0">
                          <a:solidFill>
                            <a:srgbClr val="FFFFFF"/>
                          </a:solidFill>
                          <a:effectLst/>
                          <a:latin typeface="Calibri"/>
                        </a:rPr>
                        <a:t> Per Hour</a:t>
                      </a: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7976">
                <a:tc rowSpan="2">
                  <a:txBody>
                    <a:bodyPr/>
                    <a:lstStyle/>
                    <a:p>
                      <a:pPr algn="ctr" fontAlgn="ctr"/>
                      <a:r>
                        <a:rPr lang="en-US" sz="1800" b="1" i="0" u="none" strike="noStrike" dirty="0">
                          <a:solidFill>
                            <a:srgbClr val="FFFFFF"/>
                          </a:solidFill>
                          <a:effectLst/>
                          <a:latin typeface="Calibri"/>
                        </a:rPr>
                        <a:t>Service Class</a:t>
                      </a:r>
                    </a:p>
                  </a:txBody>
                  <a:tcPr marL="9525" marR="9525" marT="9525" marB="0" anchor="ctr">
                    <a:solidFill>
                      <a:schemeClr val="accent1"/>
                    </a:solidFill>
                  </a:tcPr>
                </a:tc>
                <a:tc>
                  <a:txBody>
                    <a:bodyPr/>
                    <a:lstStyle/>
                    <a:p>
                      <a:pPr algn="ctr" fontAlgn="ctr"/>
                      <a:r>
                        <a:rPr lang="en-US" sz="1800" b="1" i="0" u="none" strike="noStrike" dirty="0">
                          <a:solidFill>
                            <a:schemeClr val="bg1"/>
                          </a:solidFill>
                          <a:effectLst/>
                          <a:latin typeface="Calibri"/>
                        </a:rPr>
                        <a:t>Average</a:t>
                      </a:r>
                    </a:p>
                  </a:txBody>
                  <a:tcPr marL="9525" marR="9525" marT="9525" marB="0" anchor="ctr">
                    <a:solidFill>
                      <a:schemeClr val="accent1"/>
                    </a:solidFill>
                  </a:tcPr>
                </a:tc>
                <a:tc>
                  <a:txBody>
                    <a:bodyPr/>
                    <a:lstStyle/>
                    <a:p>
                      <a:pPr algn="ctr" fontAlgn="ctr"/>
                      <a:r>
                        <a:rPr lang="en-US" sz="1800" b="1" i="0" u="none" strike="noStrike" dirty="0" smtClean="0">
                          <a:solidFill>
                            <a:schemeClr val="bg1"/>
                          </a:solidFill>
                          <a:effectLst/>
                          <a:latin typeface="Calibri"/>
                        </a:rPr>
                        <a:t>10%</a:t>
                      </a:r>
                      <a:endParaRPr lang="en-US" sz="1800" b="1" i="0" u="none" strike="noStrike" dirty="0">
                        <a:solidFill>
                          <a:schemeClr val="bg1"/>
                        </a:solidFill>
                        <a:effectLst/>
                        <a:latin typeface="Calibri"/>
                      </a:endParaRPr>
                    </a:p>
                  </a:txBody>
                  <a:tcPr marL="9525" marR="9525" marT="9525" marB="0" anchor="ctr">
                    <a:solidFill>
                      <a:schemeClr val="accent1"/>
                    </a:solidFill>
                  </a:tcPr>
                </a:tc>
                <a:tc>
                  <a:txBody>
                    <a:bodyPr/>
                    <a:lstStyle/>
                    <a:p>
                      <a:pPr algn="ctr" fontAlgn="ctr"/>
                      <a:r>
                        <a:rPr lang="en-US" sz="1800" b="1" i="0" u="none" strike="noStrike" dirty="0" smtClean="0">
                          <a:solidFill>
                            <a:schemeClr val="bg1"/>
                          </a:solidFill>
                          <a:effectLst/>
                          <a:latin typeface="Calibri"/>
                        </a:rPr>
                        <a:t>25%</a:t>
                      </a:r>
                      <a:endParaRPr lang="en-US" sz="1800" b="1" i="0" u="none" strike="noStrike" dirty="0">
                        <a:solidFill>
                          <a:schemeClr val="bg1"/>
                        </a:solidFill>
                        <a:effectLst/>
                        <a:latin typeface="Calibri"/>
                      </a:endParaRPr>
                    </a:p>
                  </a:txBody>
                  <a:tcPr marL="9525" marR="9525" marT="9525" marB="0" anchor="ctr">
                    <a:solidFill>
                      <a:schemeClr val="accent1"/>
                    </a:solidFill>
                  </a:tcPr>
                </a:tc>
                <a:tc>
                  <a:txBody>
                    <a:bodyPr/>
                    <a:lstStyle/>
                    <a:p>
                      <a:pPr algn="ctr" fontAlgn="ctr"/>
                      <a:r>
                        <a:rPr lang="en-US" sz="1800" b="1" i="0" u="none" strike="noStrike" dirty="0">
                          <a:solidFill>
                            <a:schemeClr val="bg1"/>
                          </a:solidFill>
                          <a:effectLst/>
                          <a:latin typeface="Calibri"/>
                        </a:rPr>
                        <a:t>Average</a:t>
                      </a:r>
                    </a:p>
                  </a:txBody>
                  <a:tcPr marL="9525" marR="9525" marT="9525" marB="0" anchor="ctr">
                    <a:solidFill>
                      <a:schemeClr val="accent1"/>
                    </a:solidFill>
                  </a:tcPr>
                </a:tc>
                <a:tc>
                  <a:txBody>
                    <a:bodyPr/>
                    <a:lstStyle/>
                    <a:p>
                      <a:pPr algn="ctr" fontAlgn="ctr"/>
                      <a:r>
                        <a:rPr lang="en-US" sz="1800" b="1" i="0" u="none" strike="noStrike" dirty="0" smtClean="0">
                          <a:solidFill>
                            <a:schemeClr val="bg1"/>
                          </a:solidFill>
                          <a:effectLst/>
                          <a:latin typeface="Calibri"/>
                        </a:rPr>
                        <a:t>10%</a:t>
                      </a:r>
                      <a:endParaRPr lang="en-US" sz="1800" b="1" i="0" u="none" strike="noStrike" dirty="0">
                        <a:solidFill>
                          <a:schemeClr val="bg1"/>
                        </a:solidFill>
                        <a:effectLst/>
                        <a:latin typeface="Calibri"/>
                      </a:endParaRPr>
                    </a:p>
                  </a:txBody>
                  <a:tcPr marL="9525" marR="9525" marT="9525" marB="0" anchor="ctr">
                    <a:solidFill>
                      <a:schemeClr val="accent1"/>
                    </a:solidFill>
                  </a:tcPr>
                </a:tc>
                <a:tc>
                  <a:txBody>
                    <a:bodyPr/>
                    <a:lstStyle/>
                    <a:p>
                      <a:pPr algn="ctr" fontAlgn="ctr"/>
                      <a:r>
                        <a:rPr lang="en-US" sz="1800" b="1" i="0" u="none" strike="noStrike" dirty="0" smtClean="0">
                          <a:solidFill>
                            <a:schemeClr val="bg1"/>
                          </a:solidFill>
                          <a:effectLst/>
                          <a:latin typeface="Calibri"/>
                        </a:rPr>
                        <a:t>25%</a:t>
                      </a:r>
                      <a:endParaRPr lang="en-US" sz="1800" b="1" i="0" u="none" strike="noStrike" dirty="0">
                        <a:solidFill>
                          <a:schemeClr val="bg1"/>
                        </a:solidFill>
                        <a:effectLst/>
                        <a:latin typeface="Calibri"/>
                      </a:endParaRPr>
                    </a:p>
                  </a:txBody>
                  <a:tcPr marL="9525" marR="9525" marT="9525" marB="0" anchor="ctr">
                    <a:solidFill>
                      <a:schemeClr val="accent1"/>
                    </a:solidFill>
                  </a:tcPr>
                </a:tc>
                <a:extLst>
                  <a:ext uri="{0D108BD9-81ED-4DB2-BD59-A6C34878D82A}">
                    <a16:rowId xmlns:a16="http://schemas.microsoft.com/office/drawing/2014/main" val="10001"/>
                  </a:ext>
                </a:extLst>
              </a:tr>
              <a:tr h="247976">
                <a:tc vMerge="1">
                  <a:txBody>
                    <a:bodyPr/>
                    <a:lstStyle/>
                    <a:p>
                      <a:endParaRPr lang="en-US"/>
                    </a:p>
                  </a:txBody>
                  <a:tcPr/>
                </a:tc>
                <a:tc>
                  <a:txBody>
                    <a:bodyPr/>
                    <a:lstStyle/>
                    <a:p>
                      <a:pPr algn="ctr" fontAlgn="ctr"/>
                      <a:r>
                        <a:rPr lang="en-US" sz="1800" b="1" i="0" u="none" strike="noStrike" dirty="0">
                          <a:solidFill>
                            <a:schemeClr val="bg1"/>
                          </a:solidFill>
                          <a:effectLst/>
                          <a:latin typeface="Calibri"/>
                        </a:rPr>
                        <a:t> </a:t>
                      </a:r>
                    </a:p>
                  </a:txBody>
                  <a:tcPr marL="9525" marR="9525" marT="9525" marB="0" anchor="ctr">
                    <a:solidFill>
                      <a:schemeClr val="accent1"/>
                    </a:solidFill>
                  </a:tcPr>
                </a:tc>
                <a:tc>
                  <a:txBody>
                    <a:bodyPr/>
                    <a:lstStyle/>
                    <a:p>
                      <a:pPr algn="ctr" fontAlgn="ctr"/>
                      <a:r>
                        <a:rPr lang="en-US" sz="1800" b="1" i="0" u="none" strike="noStrike" dirty="0" smtClean="0">
                          <a:solidFill>
                            <a:schemeClr val="bg1"/>
                          </a:solidFill>
                          <a:effectLst/>
                          <a:latin typeface="Calibri"/>
                        </a:rPr>
                        <a:t>Min</a:t>
                      </a:r>
                      <a:endParaRPr lang="en-US" sz="1800" b="1" i="0" u="none" strike="noStrike" dirty="0">
                        <a:solidFill>
                          <a:schemeClr val="bg1"/>
                        </a:solidFill>
                        <a:effectLst/>
                        <a:latin typeface="Calibri"/>
                      </a:endParaRPr>
                    </a:p>
                  </a:txBody>
                  <a:tcPr marL="9525" marR="9525" marT="9525" marB="0" anchor="ctr">
                    <a:solidFill>
                      <a:schemeClr val="accent1"/>
                    </a:solidFill>
                  </a:tcPr>
                </a:tc>
                <a:tc>
                  <a:txBody>
                    <a:bodyPr/>
                    <a:lstStyle/>
                    <a:p>
                      <a:pPr algn="ctr" fontAlgn="ctr"/>
                      <a:r>
                        <a:rPr lang="en-US" sz="1800" b="1" i="0" u="none" strike="noStrike">
                          <a:solidFill>
                            <a:schemeClr val="bg1"/>
                          </a:solidFill>
                          <a:effectLst/>
                          <a:latin typeface="Calibri"/>
                        </a:rPr>
                        <a:t>Min</a:t>
                      </a:r>
                    </a:p>
                  </a:txBody>
                  <a:tcPr marL="9525" marR="9525" marT="9525" marB="0" anchor="ctr">
                    <a:solidFill>
                      <a:schemeClr val="accent1"/>
                    </a:solidFill>
                  </a:tcPr>
                </a:tc>
                <a:tc>
                  <a:txBody>
                    <a:bodyPr/>
                    <a:lstStyle/>
                    <a:p>
                      <a:pPr algn="ctr" fontAlgn="ctr"/>
                      <a:r>
                        <a:rPr lang="en-US" sz="1800" b="1" i="0" u="none" strike="noStrike" dirty="0">
                          <a:solidFill>
                            <a:schemeClr val="bg1"/>
                          </a:solidFill>
                          <a:effectLst/>
                          <a:latin typeface="Calibri"/>
                        </a:rPr>
                        <a:t> </a:t>
                      </a:r>
                    </a:p>
                  </a:txBody>
                  <a:tcPr marL="9525" marR="9525" marT="9525" marB="0" anchor="ctr">
                    <a:solidFill>
                      <a:schemeClr val="accent1"/>
                    </a:solidFill>
                  </a:tcPr>
                </a:tc>
                <a:tc>
                  <a:txBody>
                    <a:bodyPr/>
                    <a:lstStyle/>
                    <a:p>
                      <a:pPr algn="ctr" fontAlgn="ctr"/>
                      <a:r>
                        <a:rPr lang="en-US" sz="1800" b="1" i="0" u="none" strike="noStrike" dirty="0">
                          <a:solidFill>
                            <a:schemeClr val="bg1"/>
                          </a:solidFill>
                          <a:effectLst/>
                          <a:latin typeface="Calibri"/>
                        </a:rPr>
                        <a:t>Min</a:t>
                      </a:r>
                    </a:p>
                  </a:txBody>
                  <a:tcPr marL="9525" marR="9525" marT="9525" marB="0" anchor="ctr">
                    <a:solidFill>
                      <a:schemeClr val="accent1"/>
                    </a:solidFill>
                  </a:tcPr>
                </a:tc>
                <a:tc>
                  <a:txBody>
                    <a:bodyPr/>
                    <a:lstStyle/>
                    <a:p>
                      <a:pPr algn="ctr" fontAlgn="ctr"/>
                      <a:r>
                        <a:rPr lang="en-US" sz="1800" b="1" i="0" u="none" strike="noStrike" dirty="0">
                          <a:solidFill>
                            <a:schemeClr val="bg1"/>
                          </a:solidFill>
                          <a:effectLst/>
                          <a:latin typeface="Calibri"/>
                        </a:rPr>
                        <a:t>Min</a:t>
                      </a:r>
                    </a:p>
                  </a:txBody>
                  <a:tcPr marL="9525" marR="9525" marT="9525" marB="0" anchor="ctr">
                    <a:solidFill>
                      <a:schemeClr val="accent1"/>
                    </a:solidFill>
                  </a:tcPr>
                </a:tc>
                <a:extLst>
                  <a:ext uri="{0D108BD9-81ED-4DB2-BD59-A6C34878D82A}">
                    <a16:rowId xmlns:a16="http://schemas.microsoft.com/office/drawing/2014/main" val="10002"/>
                  </a:ext>
                </a:extLst>
              </a:tr>
              <a:tr h="247976">
                <a:tc>
                  <a:txBody>
                    <a:bodyPr/>
                    <a:lstStyle/>
                    <a:p>
                      <a:pPr algn="ctr" fontAlgn="ctr"/>
                      <a:r>
                        <a:rPr lang="en-US" sz="1800" b="1" i="0" u="none" strike="noStrike">
                          <a:solidFill>
                            <a:srgbClr val="FFFFFF"/>
                          </a:solidFill>
                          <a:effectLst/>
                          <a:latin typeface="Calibri"/>
                        </a:rPr>
                        <a:t>CBD Local</a:t>
                      </a:r>
                    </a:p>
                  </a:txBody>
                  <a:tcPr marL="9525" marR="9525" marT="9525" marB="0" anchor="ctr">
                    <a:solidFill>
                      <a:schemeClr val="accent1"/>
                    </a:solidFill>
                  </a:tcPr>
                </a:tc>
                <a:tc>
                  <a:txBody>
                    <a:bodyPr/>
                    <a:lstStyle/>
                    <a:p>
                      <a:pPr algn="ctr" fontAlgn="ctr"/>
                      <a:r>
                        <a:rPr lang="en-US" sz="1800" b="0" i="0" u="none" strike="noStrike" dirty="0">
                          <a:solidFill>
                            <a:srgbClr val="000000"/>
                          </a:solidFill>
                          <a:effectLst/>
                          <a:latin typeface="Calibri"/>
                        </a:rPr>
                        <a:t>3.66</a:t>
                      </a:r>
                    </a:p>
                  </a:txBody>
                  <a:tcPr marL="9525" marR="9525" marT="9525" marB="0" anchor="ctr"/>
                </a:tc>
                <a:tc>
                  <a:txBody>
                    <a:bodyPr/>
                    <a:lstStyle/>
                    <a:p>
                      <a:pPr algn="ctr" fontAlgn="ctr"/>
                      <a:r>
                        <a:rPr lang="en-US" sz="1800" b="0" i="0" u="none" strike="noStrike" dirty="0">
                          <a:solidFill>
                            <a:srgbClr val="000000"/>
                          </a:solidFill>
                          <a:effectLst/>
                          <a:latin typeface="Calibri"/>
                        </a:rPr>
                        <a:t>5.7</a:t>
                      </a:r>
                    </a:p>
                  </a:txBody>
                  <a:tcPr marL="9525" marR="9525" marT="9525" marB="0" anchor="ctr"/>
                </a:tc>
                <a:tc>
                  <a:txBody>
                    <a:bodyPr/>
                    <a:lstStyle/>
                    <a:p>
                      <a:pPr algn="ctr" fontAlgn="ctr"/>
                      <a:r>
                        <a:rPr lang="en-US" sz="1800" b="0" i="0" u="none" strike="noStrike" dirty="0">
                          <a:solidFill>
                            <a:srgbClr val="000000"/>
                          </a:solidFill>
                          <a:effectLst/>
                          <a:latin typeface="Calibri"/>
                        </a:rPr>
                        <a:t>4.73</a:t>
                      </a:r>
                    </a:p>
                  </a:txBody>
                  <a:tcPr marL="9525" marR="9525" marT="9525" marB="0" anchor="ctr"/>
                </a:tc>
                <a:tc>
                  <a:txBody>
                    <a:bodyPr/>
                    <a:lstStyle/>
                    <a:p>
                      <a:pPr algn="ctr" fontAlgn="ctr"/>
                      <a:r>
                        <a:rPr lang="en-US" sz="1800" b="0" i="0" u="none" strike="noStrike" dirty="0">
                          <a:solidFill>
                            <a:srgbClr val="000000"/>
                          </a:solidFill>
                          <a:effectLst/>
                          <a:latin typeface="Calibri"/>
                        </a:rPr>
                        <a:t>32.6</a:t>
                      </a:r>
                    </a:p>
                  </a:txBody>
                  <a:tcPr marL="9525" marR="9525" marT="9525" marB="0" anchor="ctr"/>
                </a:tc>
                <a:tc>
                  <a:txBody>
                    <a:bodyPr/>
                    <a:lstStyle/>
                    <a:p>
                      <a:pPr algn="ctr" fontAlgn="ctr"/>
                      <a:r>
                        <a:rPr lang="en-US" sz="1800" b="0" i="0" u="none" strike="noStrike">
                          <a:solidFill>
                            <a:srgbClr val="000000"/>
                          </a:solidFill>
                          <a:effectLst/>
                          <a:latin typeface="Calibri"/>
                        </a:rPr>
                        <a:t>17</a:t>
                      </a:r>
                    </a:p>
                  </a:txBody>
                  <a:tcPr marL="9525" marR="9525" marT="9525" marB="0" anchor="ctr"/>
                </a:tc>
                <a:tc>
                  <a:txBody>
                    <a:bodyPr/>
                    <a:lstStyle/>
                    <a:p>
                      <a:pPr algn="ctr" fontAlgn="ctr"/>
                      <a:r>
                        <a:rPr lang="en-US" sz="1800" b="0" i="0" u="none" strike="noStrike">
                          <a:solidFill>
                            <a:srgbClr val="000000"/>
                          </a:solidFill>
                          <a:effectLst/>
                          <a:latin typeface="Calibri"/>
                        </a:rPr>
                        <a:t>24.5</a:t>
                      </a:r>
                    </a:p>
                  </a:txBody>
                  <a:tcPr marL="9525" marR="9525" marT="9525" marB="0" anchor="ctr"/>
                </a:tc>
                <a:extLst>
                  <a:ext uri="{0D108BD9-81ED-4DB2-BD59-A6C34878D82A}">
                    <a16:rowId xmlns:a16="http://schemas.microsoft.com/office/drawing/2014/main" val="10003"/>
                  </a:ext>
                </a:extLst>
              </a:tr>
              <a:tr h="247976">
                <a:tc>
                  <a:txBody>
                    <a:bodyPr/>
                    <a:lstStyle/>
                    <a:p>
                      <a:pPr algn="ctr" fontAlgn="ctr"/>
                      <a:r>
                        <a:rPr lang="en-US" sz="1800" b="1" i="0" u="none" strike="noStrike" dirty="0">
                          <a:solidFill>
                            <a:srgbClr val="FFFFFF"/>
                          </a:solidFill>
                          <a:effectLst/>
                          <a:latin typeface="Calibri"/>
                        </a:rPr>
                        <a:t>Urban Local</a:t>
                      </a:r>
                    </a:p>
                  </a:txBody>
                  <a:tcPr marL="9525" marR="9525" marT="9525" marB="0" anchor="ctr">
                    <a:solidFill>
                      <a:schemeClr val="accent1"/>
                    </a:solidFill>
                  </a:tcPr>
                </a:tc>
                <a:tc>
                  <a:txBody>
                    <a:bodyPr/>
                    <a:lstStyle/>
                    <a:p>
                      <a:pPr algn="ctr" fontAlgn="ctr"/>
                      <a:r>
                        <a:rPr lang="en-US" sz="1800" b="0" i="0" u="none" strike="noStrike" dirty="0">
                          <a:solidFill>
                            <a:srgbClr val="000000"/>
                          </a:solidFill>
                          <a:effectLst/>
                          <a:latin typeface="Calibri"/>
                        </a:rPr>
                        <a:t>3.86</a:t>
                      </a:r>
                    </a:p>
                  </a:txBody>
                  <a:tcPr marL="9525" marR="9525" marT="9525" marB="0" anchor="ctr"/>
                </a:tc>
                <a:tc>
                  <a:txBody>
                    <a:bodyPr/>
                    <a:lstStyle/>
                    <a:p>
                      <a:pPr algn="ctr" fontAlgn="ctr"/>
                      <a:r>
                        <a:rPr lang="en-US" sz="1800" b="0" i="0" u="none" strike="noStrike" dirty="0">
                          <a:solidFill>
                            <a:srgbClr val="000000"/>
                          </a:solidFill>
                          <a:effectLst/>
                          <a:latin typeface="Calibri"/>
                        </a:rPr>
                        <a:t>8.49</a:t>
                      </a:r>
                    </a:p>
                  </a:txBody>
                  <a:tcPr marL="9525" marR="9525" marT="9525" marB="0" anchor="ctr"/>
                </a:tc>
                <a:tc>
                  <a:txBody>
                    <a:bodyPr/>
                    <a:lstStyle/>
                    <a:p>
                      <a:pPr algn="ctr" fontAlgn="ctr"/>
                      <a:r>
                        <a:rPr lang="en-US" sz="1800" b="0" i="0" u="none" strike="noStrike">
                          <a:solidFill>
                            <a:srgbClr val="000000"/>
                          </a:solidFill>
                          <a:effectLst/>
                          <a:latin typeface="Calibri"/>
                        </a:rPr>
                        <a:t>6.28</a:t>
                      </a:r>
                    </a:p>
                  </a:txBody>
                  <a:tcPr marL="9525" marR="9525" marT="9525" marB="0" anchor="ctr"/>
                </a:tc>
                <a:tc>
                  <a:txBody>
                    <a:bodyPr/>
                    <a:lstStyle/>
                    <a:p>
                      <a:pPr algn="ctr" fontAlgn="ctr"/>
                      <a:r>
                        <a:rPr lang="en-US" sz="1800" b="0" i="0" u="none" strike="noStrike">
                          <a:solidFill>
                            <a:srgbClr val="000000"/>
                          </a:solidFill>
                          <a:effectLst/>
                          <a:latin typeface="Calibri"/>
                        </a:rPr>
                        <a:t>28.9</a:t>
                      </a:r>
                    </a:p>
                  </a:txBody>
                  <a:tcPr marL="9525" marR="9525" marT="9525" marB="0" anchor="ctr"/>
                </a:tc>
                <a:tc>
                  <a:txBody>
                    <a:bodyPr/>
                    <a:lstStyle/>
                    <a:p>
                      <a:pPr algn="ctr" fontAlgn="ctr"/>
                      <a:r>
                        <a:rPr lang="en-US" sz="1800" b="0" i="0" u="none" strike="noStrike">
                          <a:solidFill>
                            <a:srgbClr val="000000"/>
                          </a:solidFill>
                          <a:effectLst/>
                          <a:latin typeface="Calibri"/>
                        </a:rPr>
                        <a:t>17.4</a:t>
                      </a:r>
                    </a:p>
                  </a:txBody>
                  <a:tcPr marL="9525" marR="9525" marT="9525" marB="0" anchor="ctr"/>
                </a:tc>
                <a:tc>
                  <a:txBody>
                    <a:bodyPr/>
                    <a:lstStyle/>
                    <a:p>
                      <a:pPr algn="ctr" fontAlgn="ctr"/>
                      <a:r>
                        <a:rPr lang="en-US" sz="1800" b="0" i="0" u="none" strike="noStrike">
                          <a:solidFill>
                            <a:srgbClr val="000000"/>
                          </a:solidFill>
                          <a:effectLst/>
                          <a:latin typeface="Calibri"/>
                        </a:rPr>
                        <a:t>22.9</a:t>
                      </a:r>
                    </a:p>
                  </a:txBody>
                  <a:tcPr marL="9525" marR="9525" marT="9525" marB="0" anchor="ctr"/>
                </a:tc>
                <a:extLst>
                  <a:ext uri="{0D108BD9-81ED-4DB2-BD59-A6C34878D82A}">
                    <a16:rowId xmlns:a16="http://schemas.microsoft.com/office/drawing/2014/main" val="10004"/>
                  </a:ext>
                </a:extLst>
              </a:tr>
              <a:tr h="373238">
                <a:tc>
                  <a:txBody>
                    <a:bodyPr/>
                    <a:lstStyle/>
                    <a:p>
                      <a:pPr algn="ctr" fontAlgn="ctr"/>
                      <a:r>
                        <a:rPr lang="en-US" sz="1800" b="1" i="0" u="none" strike="noStrike" dirty="0">
                          <a:solidFill>
                            <a:srgbClr val="FFFFFF"/>
                          </a:solidFill>
                          <a:effectLst/>
                          <a:latin typeface="Calibri"/>
                        </a:rPr>
                        <a:t>Suburban Local</a:t>
                      </a:r>
                    </a:p>
                  </a:txBody>
                  <a:tcPr marL="9525" marR="9525" marT="9525" marB="0" anchor="ctr">
                    <a:solidFill>
                      <a:schemeClr val="accent1"/>
                    </a:solidFill>
                  </a:tcPr>
                </a:tc>
                <a:tc>
                  <a:txBody>
                    <a:bodyPr/>
                    <a:lstStyle/>
                    <a:p>
                      <a:pPr algn="ctr" fontAlgn="ctr"/>
                      <a:r>
                        <a:rPr lang="en-US" sz="1800" b="0" i="0" u="none" strike="noStrike" dirty="0">
                          <a:solidFill>
                            <a:srgbClr val="000000"/>
                          </a:solidFill>
                          <a:effectLst/>
                          <a:latin typeface="Calibri"/>
                        </a:rPr>
                        <a:t>7.18</a:t>
                      </a:r>
                    </a:p>
                  </a:txBody>
                  <a:tcPr marL="9525" marR="9525" marT="9525" marB="0" anchor="ctr"/>
                </a:tc>
                <a:tc>
                  <a:txBody>
                    <a:bodyPr/>
                    <a:lstStyle/>
                    <a:p>
                      <a:pPr algn="ctr" fontAlgn="ctr"/>
                      <a:r>
                        <a:rPr lang="en-US" sz="1800" b="0" i="0" u="none" strike="noStrike" dirty="0">
                          <a:solidFill>
                            <a:srgbClr val="000000"/>
                          </a:solidFill>
                          <a:effectLst/>
                          <a:latin typeface="Calibri"/>
                        </a:rPr>
                        <a:t>13.26</a:t>
                      </a:r>
                    </a:p>
                  </a:txBody>
                  <a:tcPr marL="9525" marR="9525" marT="9525" marB="0" anchor="ctr"/>
                </a:tc>
                <a:tc>
                  <a:txBody>
                    <a:bodyPr/>
                    <a:lstStyle/>
                    <a:p>
                      <a:pPr algn="ctr" fontAlgn="ctr"/>
                      <a:r>
                        <a:rPr lang="en-US" sz="1800" b="0" i="0" u="none" strike="noStrike" dirty="0">
                          <a:solidFill>
                            <a:srgbClr val="000000"/>
                          </a:solidFill>
                          <a:effectLst/>
                          <a:latin typeface="Calibri"/>
                        </a:rPr>
                        <a:t>10.36</a:t>
                      </a:r>
                    </a:p>
                  </a:txBody>
                  <a:tcPr marL="9525" marR="9525" marT="9525" marB="0" anchor="ctr"/>
                </a:tc>
                <a:tc>
                  <a:txBody>
                    <a:bodyPr/>
                    <a:lstStyle/>
                    <a:p>
                      <a:pPr algn="ctr" fontAlgn="ctr"/>
                      <a:r>
                        <a:rPr lang="en-US" sz="1800" b="0" i="0" u="none" strike="noStrike">
                          <a:solidFill>
                            <a:srgbClr val="000000"/>
                          </a:solidFill>
                          <a:effectLst/>
                          <a:latin typeface="Calibri"/>
                        </a:rPr>
                        <a:t>17.7</a:t>
                      </a:r>
                    </a:p>
                  </a:txBody>
                  <a:tcPr marL="9525" marR="9525" marT="9525" marB="0" anchor="ctr"/>
                </a:tc>
                <a:tc>
                  <a:txBody>
                    <a:bodyPr/>
                    <a:lstStyle/>
                    <a:p>
                      <a:pPr algn="ctr" fontAlgn="ctr"/>
                      <a:r>
                        <a:rPr lang="en-US" sz="1800" b="0" i="0" u="none" strike="noStrike">
                          <a:solidFill>
                            <a:srgbClr val="000000"/>
                          </a:solidFill>
                          <a:effectLst/>
                          <a:latin typeface="Calibri"/>
                        </a:rPr>
                        <a:t>6.5</a:t>
                      </a:r>
                    </a:p>
                  </a:txBody>
                  <a:tcPr marL="9525" marR="9525" marT="9525" marB="0" anchor="ctr"/>
                </a:tc>
                <a:tc>
                  <a:txBody>
                    <a:bodyPr/>
                    <a:lstStyle/>
                    <a:p>
                      <a:pPr algn="ctr" fontAlgn="ctr"/>
                      <a:r>
                        <a:rPr lang="en-US" sz="1800" b="0" i="0" u="none" strike="noStrike">
                          <a:solidFill>
                            <a:srgbClr val="000000"/>
                          </a:solidFill>
                          <a:effectLst/>
                          <a:latin typeface="Calibri"/>
                        </a:rPr>
                        <a:t>11.8</a:t>
                      </a:r>
                    </a:p>
                  </a:txBody>
                  <a:tcPr marL="9525" marR="9525" marT="9525" marB="0" anchor="ctr"/>
                </a:tc>
                <a:extLst>
                  <a:ext uri="{0D108BD9-81ED-4DB2-BD59-A6C34878D82A}">
                    <a16:rowId xmlns:a16="http://schemas.microsoft.com/office/drawing/2014/main" val="10005"/>
                  </a:ext>
                </a:extLst>
              </a:tr>
              <a:tr h="247976">
                <a:tc>
                  <a:txBody>
                    <a:bodyPr/>
                    <a:lstStyle/>
                    <a:p>
                      <a:pPr algn="ctr" fontAlgn="ctr"/>
                      <a:r>
                        <a:rPr lang="en-US" sz="1800" b="1" i="0" u="none" strike="noStrike" dirty="0">
                          <a:solidFill>
                            <a:srgbClr val="FFFFFF"/>
                          </a:solidFill>
                          <a:effectLst/>
                          <a:latin typeface="Calibri"/>
                        </a:rPr>
                        <a:t>Express</a:t>
                      </a:r>
                    </a:p>
                  </a:txBody>
                  <a:tcPr marL="9525" marR="9525" marT="9525" marB="0" anchor="ctr">
                    <a:solidFill>
                      <a:schemeClr val="accent1"/>
                    </a:solidFill>
                  </a:tcPr>
                </a:tc>
                <a:tc>
                  <a:txBody>
                    <a:bodyPr/>
                    <a:lstStyle/>
                    <a:p>
                      <a:pPr algn="ctr" fontAlgn="ctr"/>
                      <a:r>
                        <a:rPr lang="en-US" sz="1800" b="0" i="0" u="none" strike="noStrike">
                          <a:solidFill>
                            <a:srgbClr val="000000"/>
                          </a:solidFill>
                          <a:effectLst/>
                          <a:latin typeface="Calibri"/>
                        </a:rPr>
                        <a:t>2.81</a:t>
                      </a:r>
                    </a:p>
                  </a:txBody>
                  <a:tcPr marL="9525" marR="9525" marT="9525" marB="0" anchor="ctr"/>
                </a:tc>
                <a:tc>
                  <a:txBody>
                    <a:bodyPr/>
                    <a:lstStyle/>
                    <a:p>
                      <a:pPr algn="ctr" fontAlgn="ctr"/>
                      <a:r>
                        <a:rPr lang="en-US" sz="1800" b="0" i="0" u="none" strike="noStrike">
                          <a:solidFill>
                            <a:srgbClr val="000000"/>
                          </a:solidFill>
                          <a:effectLst/>
                          <a:latin typeface="Calibri"/>
                        </a:rPr>
                        <a:t>6.81</a:t>
                      </a:r>
                    </a:p>
                  </a:txBody>
                  <a:tcPr marL="9525" marR="9525" marT="9525" marB="0" anchor="ctr"/>
                </a:tc>
                <a:tc>
                  <a:txBody>
                    <a:bodyPr/>
                    <a:lstStyle/>
                    <a:p>
                      <a:pPr algn="ctr" fontAlgn="ctr"/>
                      <a:r>
                        <a:rPr lang="en-US" sz="1800" b="0" i="0" u="none" strike="noStrike" dirty="0">
                          <a:solidFill>
                            <a:srgbClr val="000000"/>
                          </a:solidFill>
                          <a:effectLst/>
                          <a:latin typeface="Calibri"/>
                        </a:rPr>
                        <a:t>4.91</a:t>
                      </a:r>
                    </a:p>
                  </a:txBody>
                  <a:tcPr marL="9525" marR="9525" marT="9525" marB="0" anchor="ctr"/>
                </a:tc>
                <a:tc>
                  <a:txBody>
                    <a:bodyPr/>
                    <a:lstStyle/>
                    <a:p>
                      <a:pPr algn="ctr" fontAlgn="ctr"/>
                      <a:r>
                        <a:rPr lang="en-US" sz="1800" b="0" i="0" u="none" strike="noStrike" dirty="0">
                          <a:solidFill>
                            <a:srgbClr val="000000"/>
                          </a:solidFill>
                          <a:effectLst/>
                          <a:latin typeface="Calibri"/>
                        </a:rPr>
                        <a:t>50.9</a:t>
                      </a:r>
                    </a:p>
                  </a:txBody>
                  <a:tcPr marL="9525" marR="9525" marT="9525" marB="0" anchor="ctr"/>
                </a:tc>
                <a:tc>
                  <a:txBody>
                    <a:bodyPr/>
                    <a:lstStyle/>
                    <a:p>
                      <a:pPr algn="ctr" fontAlgn="ctr"/>
                      <a:r>
                        <a:rPr lang="en-US" sz="1800" b="0" i="0" u="none" strike="noStrike">
                          <a:solidFill>
                            <a:srgbClr val="000000"/>
                          </a:solidFill>
                          <a:effectLst/>
                          <a:latin typeface="Calibri"/>
                        </a:rPr>
                        <a:t>24.4</a:t>
                      </a:r>
                    </a:p>
                  </a:txBody>
                  <a:tcPr marL="9525" marR="9525" marT="9525" marB="0" anchor="ctr"/>
                </a:tc>
                <a:tc>
                  <a:txBody>
                    <a:bodyPr/>
                    <a:lstStyle/>
                    <a:p>
                      <a:pPr algn="ctr" fontAlgn="ctr"/>
                      <a:r>
                        <a:rPr lang="en-US" sz="1800" b="0" i="0" u="none" strike="noStrike">
                          <a:solidFill>
                            <a:srgbClr val="000000"/>
                          </a:solidFill>
                          <a:effectLst/>
                          <a:latin typeface="Calibri"/>
                        </a:rPr>
                        <a:t>37</a:t>
                      </a:r>
                    </a:p>
                  </a:txBody>
                  <a:tcPr marL="9525" marR="9525" marT="9525" marB="0" anchor="ctr"/>
                </a:tc>
                <a:extLst>
                  <a:ext uri="{0D108BD9-81ED-4DB2-BD59-A6C34878D82A}">
                    <a16:rowId xmlns:a16="http://schemas.microsoft.com/office/drawing/2014/main" val="10006"/>
                  </a:ext>
                </a:extLst>
              </a:tr>
              <a:tr h="247976">
                <a:tc>
                  <a:txBody>
                    <a:bodyPr/>
                    <a:lstStyle/>
                    <a:p>
                      <a:pPr algn="ctr" fontAlgn="ctr"/>
                      <a:r>
                        <a:rPr lang="en-US" sz="1800" b="1" i="0" u="none" strike="noStrike" dirty="0">
                          <a:solidFill>
                            <a:srgbClr val="FFFFFF"/>
                          </a:solidFill>
                          <a:effectLst/>
                          <a:latin typeface="Calibri"/>
                        </a:rPr>
                        <a:t>Regional</a:t>
                      </a:r>
                    </a:p>
                  </a:txBody>
                  <a:tcPr marL="9525" marR="9525" marT="9525" marB="0" anchor="ctr">
                    <a:solidFill>
                      <a:schemeClr val="accent1"/>
                    </a:solidFill>
                  </a:tcPr>
                </a:tc>
                <a:tc>
                  <a:txBody>
                    <a:bodyPr/>
                    <a:lstStyle/>
                    <a:p>
                      <a:pPr algn="ctr" fontAlgn="ctr"/>
                      <a:r>
                        <a:rPr lang="en-US" sz="1800" b="0" i="0" u="none" strike="noStrike" dirty="0">
                          <a:solidFill>
                            <a:srgbClr val="000000"/>
                          </a:solidFill>
                          <a:effectLst/>
                          <a:latin typeface="Calibri" panose="020F0502020204030204" pitchFamily="34" charset="0"/>
                        </a:rPr>
                        <a:t>5.17</a:t>
                      </a:r>
                    </a:p>
                  </a:txBody>
                  <a:tcPr marL="9525" marR="9525" marT="9525" marB="0" anchor="ctr"/>
                </a:tc>
                <a:tc>
                  <a:txBody>
                    <a:bodyPr/>
                    <a:lstStyle/>
                    <a:p>
                      <a:pPr algn="ctr" fontAlgn="ctr"/>
                      <a:r>
                        <a:rPr lang="en-US" sz="1800" b="0" i="0" u="none" strike="noStrike">
                          <a:solidFill>
                            <a:srgbClr val="000000"/>
                          </a:solidFill>
                          <a:effectLst/>
                          <a:latin typeface="Calibri"/>
                        </a:rPr>
                        <a:t>11.5</a:t>
                      </a:r>
                    </a:p>
                  </a:txBody>
                  <a:tcPr marL="9525" marR="9525" marT="9525" marB="0" anchor="ctr"/>
                </a:tc>
                <a:tc>
                  <a:txBody>
                    <a:bodyPr/>
                    <a:lstStyle/>
                    <a:p>
                      <a:pPr algn="ctr" fontAlgn="ctr"/>
                      <a:r>
                        <a:rPr lang="en-US" sz="1800" b="0" i="0" u="none" strike="noStrike" dirty="0">
                          <a:solidFill>
                            <a:srgbClr val="000000"/>
                          </a:solidFill>
                          <a:effectLst/>
                          <a:latin typeface="Calibri"/>
                        </a:rPr>
                        <a:t>8.48</a:t>
                      </a:r>
                    </a:p>
                  </a:txBody>
                  <a:tcPr marL="9525" marR="9525" marT="9525" marB="0" anchor="ctr"/>
                </a:tc>
                <a:tc>
                  <a:txBody>
                    <a:bodyPr/>
                    <a:lstStyle/>
                    <a:p>
                      <a:pPr algn="ctr" fontAlgn="ctr"/>
                      <a:r>
                        <a:rPr lang="en-US" sz="1800" b="0" i="0" u="none" strike="noStrike">
                          <a:solidFill>
                            <a:srgbClr val="000000"/>
                          </a:solidFill>
                          <a:effectLst/>
                          <a:latin typeface="Calibri"/>
                        </a:rPr>
                        <a:t>25.1</a:t>
                      </a:r>
                    </a:p>
                  </a:txBody>
                  <a:tcPr marL="9525" marR="9525" marT="9525" marB="0" anchor="ctr"/>
                </a:tc>
                <a:tc>
                  <a:txBody>
                    <a:bodyPr/>
                    <a:lstStyle/>
                    <a:p>
                      <a:pPr algn="ctr" fontAlgn="ctr"/>
                      <a:r>
                        <a:rPr lang="en-US" sz="1800" b="0" i="0" u="none" strike="noStrike">
                          <a:solidFill>
                            <a:srgbClr val="000000"/>
                          </a:solidFill>
                          <a:effectLst/>
                          <a:latin typeface="Calibri"/>
                        </a:rPr>
                        <a:t>17.3</a:t>
                      </a:r>
                    </a:p>
                  </a:txBody>
                  <a:tcPr marL="9525" marR="9525" marT="9525" marB="0" anchor="ctr"/>
                </a:tc>
                <a:tc>
                  <a:txBody>
                    <a:bodyPr/>
                    <a:lstStyle/>
                    <a:p>
                      <a:pPr algn="ctr" fontAlgn="ctr"/>
                      <a:r>
                        <a:rPr lang="en-US" sz="1800" b="0" i="0" u="none" strike="noStrike">
                          <a:solidFill>
                            <a:srgbClr val="000000"/>
                          </a:solidFill>
                          <a:effectLst/>
                          <a:latin typeface="Calibri"/>
                        </a:rPr>
                        <a:t>21</a:t>
                      </a:r>
                    </a:p>
                  </a:txBody>
                  <a:tcPr marL="9525" marR="9525" marT="9525" marB="0" anchor="ctr"/>
                </a:tc>
                <a:extLst>
                  <a:ext uri="{0D108BD9-81ED-4DB2-BD59-A6C34878D82A}">
                    <a16:rowId xmlns:a16="http://schemas.microsoft.com/office/drawing/2014/main" val="10007"/>
                  </a:ext>
                </a:extLst>
              </a:tr>
              <a:tr h="247976">
                <a:tc>
                  <a:txBody>
                    <a:bodyPr/>
                    <a:lstStyle/>
                    <a:p>
                      <a:pPr algn="ctr" fontAlgn="ctr"/>
                      <a:r>
                        <a:rPr lang="en-US" sz="1800" b="1" i="0" u="none" strike="noStrike" dirty="0" err="1">
                          <a:solidFill>
                            <a:srgbClr val="FFFFFF"/>
                          </a:solidFill>
                          <a:effectLst/>
                          <a:latin typeface="Calibri"/>
                        </a:rPr>
                        <a:t>SkyRide</a:t>
                      </a:r>
                      <a:endParaRPr lang="en-US" sz="1800" b="1" i="0" u="none" strike="noStrike" dirty="0">
                        <a:solidFill>
                          <a:srgbClr val="FFFFFF"/>
                        </a:solidFill>
                        <a:effectLst/>
                        <a:latin typeface="Calibri"/>
                      </a:endParaRPr>
                    </a:p>
                  </a:txBody>
                  <a:tcPr marL="9525" marR="9525" marT="9525" marB="0" anchor="ctr">
                    <a:solidFill>
                      <a:schemeClr val="accent1"/>
                    </a:solidFill>
                  </a:tcPr>
                </a:tc>
                <a:tc>
                  <a:txBody>
                    <a:bodyPr/>
                    <a:lstStyle/>
                    <a:p>
                      <a:pPr algn="ctr" fontAlgn="ctr"/>
                      <a:r>
                        <a:rPr lang="en-US" sz="1800" b="0" i="0" u="none" strike="noStrike">
                          <a:solidFill>
                            <a:srgbClr val="000000"/>
                          </a:solidFill>
                          <a:effectLst/>
                          <a:latin typeface="Calibri"/>
                        </a:rPr>
                        <a:t>2.89</a:t>
                      </a:r>
                    </a:p>
                  </a:txBody>
                  <a:tcPr marL="9525" marR="9525" marT="9525" marB="0" anchor="ctr"/>
                </a:tc>
                <a:tc>
                  <a:txBody>
                    <a:bodyPr/>
                    <a:lstStyle/>
                    <a:p>
                      <a:pPr algn="ctr" fontAlgn="ctr"/>
                      <a:r>
                        <a:rPr lang="en-US" sz="1800" b="0" i="0" u="none" strike="noStrike">
                          <a:solidFill>
                            <a:srgbClr val="000000"/>
                          </a:solidFill>
                          <a:effectLst/>
                          <a:latin typeface="Calibri"/>
                        </a:rPr>
                        <a:t>6.47</a:t>
                      </a:r>
                    </a:p>
                  </a:txBody>
                  <a:tcPr marL="9525" marR="9525" marT="9525" marB="0" anchor="ctr"/>
                </a:tc>
                <a:tc>
                  <a:txBody>
                    <a:bodyPr/>
                    <a:lstStyle/>
                    <a:p>
                      <a:pPr algn="ctr" fontAlgn="ctr"/>
                      <a:r>
                        <a:rPr lang="en-US" sz="1800" b="0" i="0" u="none" strike="noStrike" dirty="0">
                          <a:solidFill>
                            <a:srgbClr val="000000"/>
                          </a:solidFill>
                          <a:effectLst/>
                          <a:latin typeface="Calibri"/>
                        </a:rPr>
                        <a:t>4.76</a:t>
                      </a:r>
                    </a:p>
                  </a:txBody>
                  <a:tcPr marL="9525" marR="9525" marT="9525" marB="0" anchor="ctr"/>
                </a:tc>
                <a:tc>
                  <a:txBody>
                    <a:bodyPr/>
                    <a:lstStyle/>
                    <a:p>
                      <a:pPr algn="ctr" fontAlgn="ctr"/>
                      <a:r>
                        <a:rPr lang="en-US" sz="1800" b="0" i="0" u="none" strike="noStrike">
                          <a:solidFill>
                            <a:srgbClr val="000000"/>
                          </a:solidFill>
                          <a:effectLst/>
                          <a:latin typeface="Calibri"/>
                        </a:rPr>
                        <a:t>30.1</a:t>
                      </a:r>
                    </a:p>
                  </a:txBody>
                  <a:tcPr marL="9525" marR="9525" marT="9525" marB="0" anchor="ctr"/>
                </a:tc>
                <a:tc>
                  <a:txBody>
                    <a:bodyPr/>
                    <a:lstStyle/>
                    <a:p>
                      <a:pPr algn="ctr" fontAlgn="ctr"/>
                      <a:r>
                        <a:rPr lang="en-US" sz="1800" b="0" i="0" u="none" strike="noStrike">
                          <a:solidFill>
                            <a:srgbClr val="000000"/>
                          </a:solidFill>
                          <a:effectLst/>
                          <a:latin typeface="Calibri"/>
                        </a:rPr>
                        <a:t>17.2</a:t>
                      </a:r>
                    </a:p>
                  </a:txBody>
                  <a:tcPr marL="9525" marR="9525" marT="9525" marB="0" anchor="ctr"/>
                </a:tc>
                <a:tc>
                  <a:txBody>
                    <a:bodyPr/>
                    <a:lstStyle/>
                    <a:p>
                      <a:pPr algn="ctr" fontAlgn="ctr"/>
                      <a:r>
                        <a:rPr lang="en-US" sz="1800" b="0" i="0" u="none" strike="noStrike">
                          <a:solidFill>
                            <a:srgbClr val="000000"/>
                          </a:solidFill>
                          <a:effectLst/>
                          <a:latin typeface="Calibri"/>
                        </a:rPr>
                        <a:t>23.4</a:t>
                      </a:r>
                    </a:p>
                  </a:txBody>
                  <a:tcPr marL="9525" marR="9525" marT="9525" marB="0" anchor="ctr"/>
                </a:tc>
                <a:extLst>
                  <a:ext uri="{0D108BD9-81ED-4DB2-BD59-A6C34878D82A}">
                    <a16:rowId xmlns:a16="http://schemas.microsoft.com/office/drawing/2014/main" val="10008"/>
                  </a:ext>
                </a:extLst>
              </a:tr>
              <a:tr h="247976">
                <a:tc>
                  <a:txBody>
                    <a:bodyPr/>
                    <a:lstStyle/>
                    <a:p>
                      <a:pPr algn="ctr" fontAlgn="ctr"/>
                      <a:r>
                        <a:rPr lang="en-US" sz="1800" b="1" i="0" u="none" strike="noStrike" dirty="0">
                          <a:solidFill>
                            <a:srgbClr val="FFFFFF"/>
                          </a:solidFill>
                          <a:effectLst/>
                          <a:latin typeface="Calibri"/>
                        </a:rPr>
                        <a:t>Call-n-Ride</a:t>
                      </a:r>
                    </a:p>
                  </a:txBody>
                  <a:tcPr marL="9525" marR="9525" marT="9525" marB="0" anchor="ctr">
                    <a:solidFill>
                      <a:schemeClr val="accent1"/>
                    </a:solidFill>
                  </a:tcPr>
                </a:tc>
                <a:tc>
                  <a:txBody>
                    <a:bodyPr/>
                    <a:lstStyle/>
                    <a:p>
                      <a:pPr algn="ctr" fontAlgn="ctr"/>
                      <a:r>
                        <a:rPr lang="en-US" sz="1800" b="0" i="0" u="none" strike="noStrike" dirty="0">
                          <a:solidFill>
                            <a:srgbClr val="000000"/>
                          </a:solidFill>
                          <a:effectLst/>
                          <a:latin typeface="Calibri"/>
                        </a:rPr>
                        <a:t>19.26</a:t>
                      </a:r>
                    </a:p>
                  </a:txBody>
                  <a:tcPr marL="9525" marR="9525" marT="9525" marB="0" anchor="ctr"/>
                </a:tc>
                <a:tc>
                  <a:txBody>
                    <a:bodyPr/>
                    <a:lstStyle/>
                    <a:p>
                      <a:pPr algn="ctr" fontAlgn="ctr"/>
                      <a:r>
                        <a:rPr lang="en-US" sz="1800" b="0" i="0" u="none" strike="noStrike">
                          <a:solidFill>
                            <a:srgbClr val="000000"/>
                          </a:solidFill>
                          <a:effectLst/>
                          <a:latin typeface="Calibri"/>
                        </a:rPr>
                        <a:t>33.25</a:t>
                      </a:r>
                    </a:p>
                  </a:txBody>
                  <a:tcPr marL="9525" marR="9525" marT="9525" marB="0" anchor="ctr"/>
                </a:tc>
                <a:tc>
                  <a:txBody>
                    <a:bodyPr/>
                    <a:lstStyle/>
                    <a:p>
                      <a:pPr algn="ctr" fontAlgn="ctr"/>
                      <a:r>
                        <a:rPr lang="en-US" sz="1800" b="0" i="0" u="none" strike="noStrike" dirty="0">
                          <a:solidFill>
                            <a:srgbClr val="000000"/>
                          </a:solidFill>
                          <a:effectLst/>
                          <a:latin typeface="Calibri"/>
                        </a:rPr>
                        <a:t>26.59</a:t>
                      </a:r>
                    </a:p>
                  </a:txBody>
                  <a:tcPr marL="9525" marR="9525" marT="9525" marB="0" anchor="ctr"/>
                </a:tc>
                <a:tc>
                  <a:txBody>
                    <a:bodyPr/>
                    <a:lstStyle/>
                    <a:p>
                      <a:pPr algn="ctr" fontAlgn="ctr"/>
                      <a:r>
                        <a:rPr lang="en-US" sz="1800" b="0" i="0" u="none" strike="noStrike">
                          <a:solidFill>
                            <a:srgbClr val="000000"/>
                          </a:solidFill>
                          <a:effectLst/>
                          <a:latin typeface="Calibri"/>
                        </a:rPr>
                        <a:t>4</a:t>
                      </a:r>
                    </a:p>
                  </a:txBody>
                  <a:tcPr marL="9525" marR="9525" marT="9525" marB="0" anchor="ctr"/>
                </a:tc>
                <a:tc>
                  <a:txBody>
                    <a:bodyPr/>
                    <a:lstStyle/>
                    <a:p>
                      <a:pPr algn="ctr" fontAlgn="ctr"/>
                      <a:r>
                        <a:rPr lang="en-US" sz="1800" b="0" i="0" u="none" strike="noStrike">
                          <a:solidFill>
                            <a:srgbClr val="000000"/>
                          </a:solidFill>
                          <a:effectLst/>
                          <a:latin typeface="Calibri"/>
                        </a:rPr>
                        <a:t>2</a:t>
                      </a:r>
                    </a:p>
                  </a:txBody>
                  <a:tcPr marL="9525" marR="9525" marT="9525" marB="0" anchor="ctr"/>
                </a:tc>
                <a:tc>
                  <a:txBody>
                    <a:bodyPr/>
                    <a:lstStyle/>
                    <a:p>
                      <a:pPr algn="ctr" fontAlgn="ctr"/>
                      <a:r>
                        <a:rPr lang="en-US" sz="1800" b="0" i="0" u="none" strike="noStrike">
                          <a:solidFill>
                            <a:srgbClr val="000000"/>
                          </a:solidFill>
                          <a:effectLst/>
                          <a:latin typeface="Calibri"/>
                        </a:rPr>
                        <a:t>2.9</a:t>
                      </a:r>
                    </a:p>
                  </a:txBody>
                  <a:tcPr marL="9525" marR="9525" marT="9525" marB="0" anchor="ctr"/>
                </a:tc>
                <a:extLst>
                  <a:ext uri="{0D108BD9-81ED-4DB2-BD59-A6C34878D82A}">
                    <a16:rowId xmlns:a16="http://schemas.microsoft.com/office/drawing/2014/main" val="10009"/>
                  </a:ext>
                </a:extLst>
              </a:tr>
              <a:tr h="247976">
                <a:tc>
                  <a:txBody>
                    <a:bodyPr/>
                    <a:lstStyle/>
                    <a:p>
                      <a:pPr algn="ctr" fontAlgn="ctr"/>
                      <a:r>
                        <a:rPr lang="en-US" sz="1800" b="1" i="0" u="none" strike="noStrike" dirty="0">
                          <a:solidFill>
                            <a:srgbClr val="FFFFFF"/>
                          </a:solidFill>
                          <a:effectLst/>
                          <a:latin typeface="Calibri"/>
                        </a:rPr>
                        <a:t>Mall</a:t>
                      </a:r>
                    </a:p>
                  </a:txBody>
                  <a:tcPr marL="9525" marR="9525" marT="9525" marB="0" anchor="ctr">
                    <a:solidFill>
                      <a:schemeClr val="accent1"/>
                    </a:solidFill>
                  </a:tcPr>
                </a:tc>
                <a:tc>
                  <a:txBody>
                    <a:bodyPr/>
                    <a:lstStyle/>
                    <a:p>
                      <a:pPr algn="ctr" fontAlgn="ctr"/>
                      <a:r>
                        <a:rPr lang="en-US" sz="1800" b="0" i="0" u="none" strike="noStrike" dirty="0">
                          <a:solidFill>
                            <a:srgbClr val="000000"/>
                          </a:solidFill>
                          <a:effectLst/>
                          <a:latin typeface="Calibri"/>
                        </a:rPr>
                        <a:t>0.91</a:t>
                      </a:r>
                    </a:p>
                  </a:txBody>
                  <a:tcPr marL="9525" marR="9525" marT="9525" marB="0" anchor="ctr"/>
                </a:tc>
                <a:tc>
                  <a:txBody>
                    <a:bodyPr/>
                    <a:lstStyle/>
                    <a:p>
                      <a:pPr algn="ctr" fontAlgn="ctr"/>
                      <a:r>
                        <a:rPr lang="en-US" sz="1800" b="0" i="0" u="none" strike="noStrike">
                          <a:solidFill>
                            <a:srgbClr val="000000"/>
                          </a:solidFill>
                          <a:effectLst/>
                          <a:latin typeface="Calibri"/>
                        </a:rPr>
                        <a:t> </a:t>
                      </a:r>
                    </a:p>
                  </a:txBody>
                  <a:tcPr marL="9525" marR="9525" marT="9525" marB="0" anchor="ctr"/>
                </a:tc>
                <a:tc>
                  <a:txBody>
                    <a:bodyPr/>
                    <a:lstStyle/>
                    <a:p>
                      <a:pPr algn="ctr" fontAlgn="ctr"/>
                      <a:r>
                        <a:rPr lang="en-US" sz="1800" b="0" i="0" u="none" strike="noStrike" dirty="0">
                          <a:solidFill>
                            <a:srgbClr val="000000"/>
                          </a:solidFill>
                          <a:effectLst/>
                          <a:latin typeface="Calibri"/>
                        </a:rPr>
                        <a:t> </a:t>
                      </a:r>
                    </a:p>
                  </a:txBody>
                  <a:tcPr marL="9525" marR="9525" marT="9525" marB="0" anchor="ctr"/>
                </a:tc>
                <a:tc>
                  <a:txBody>
                    <a:bodyPr/>
                    <a:lstStyle/>
                    <a:p>
                      <a:pPr algn="ctr" fontAlgn="ctr"/>
                      <a:r>
                        <a:rPr lang="en-US" sz="1800" b="0" i="0" u="none" strike="noStrike">
                          <a:solidFill>
                            <a:srgbClr val="000000"/>
                          </a:solidFill>
                          <a:effectLst/>
                          <a:latin typeface="Calibri"/>
                        </a:rPr>
                        <a:t>210.6</a:t>
                      </a:r>
                    </a:p>
                  </a:txBody>
                  <a:tcPr marL="9525" marR="9525" marT="9525" marB="0" anchor="ctr"/>
                </a:tc>
                <a:tc>
                  <a:txBody>
                    <a:bodyPr/>
                    <a:lstStyle/>
                    <a:p>
                      <a:pPr algn="ctr" fontAlgn="ctr"/>
                      <a:r>
                        <a:rPr lang="en-US" sz="1800" b="0" i="0" u="none" strike="noStrike">
                          <a:solidFill>
                            <a:srgbClr val="000000"/>
                          </a:solidFill>
                          <a:effectLst/>
                          <a:latin typeface="Calibri"/>
                        </a:rPr>
                        <a:t> </a:t>
                      </a:r>
                    </a:p>
                  </a:txBody>
                  <a:tcPr marL="9525" marR="9525" marT="9525" marB="0" anchor="ctr"/>
                </a:tc>
                <a:tc>
                  <a:txBody>
                    <a:bodyPr/>
                    <a:lstStyle/>
                    <a:p>
                      <a:pPr algn="ctr" fontAlgn="ctr"/>
                      <a:r>
                        <a:rPr lang="en-US" sz="1800" b="0" i="0" u="none" strike="noStrike">
                          <a:solidFill>
                            <a:srgbClr val="000000"/>
                          </a:solidFill>
                          <a:effectLst/>
                          <a:latin typeface="Calibri"/>
                        </a:rPr>
                        <a:t> </a:t>
                      </a:r>
                    </a:p>
                  </a:txBody>
                  <a:tcPr marL="9525" marR="9525" marT="9525" marB="0" anchor="ctr"/>
                </a:tc>
                <a:extLst>
                  <a:ext uri="{0D108BD9-81ED-4DB2-BD59-A6C34878D82A}">
                    <a16:rowId xmlns:a16="http://schemas.microsoft.com/office/drawing/2014/main" val="10010"/>
                  </a:ext>
                </a:extLst>
              </a:tr>
              <a:tr h="247976">
                <a:tc>
                  <a:txBody>
                    <a:bodyPr/>
                    <a:lstStyle/>
                    <a:p>
                      <a:pPr algn="ctr" fontAlgn="ctr"/>
                      <a:r>
                        <a:rPr lang="en-US" sz="1800" b="1" i="0" u="none" strike="noStrike" dirty="0">
                          <a:solidFill>
                            <a:srgbClr val="FFFFFF"/>
                          </a:solidFill>
                          <a:effectLst/>
                          <a:latin typeface="Calibri"/>
                        </a:rPr>
                        <a:t>Rail</a:t>
                      </a:r>
                    </a:p>
                  </a:txBody>
                  <a:tcPr marL="9525" marR="9525" marT="9525" marB="0" anchor="ctr">
                    <a:solidFill>
                      <a:schemeClr val="accent1"/>
                    </a:solidFill>
                  </a:tcPr>
                </a:tc>
                <a:tc>
                  <a:txBody>
                    <a:bodyPr/>
                    <a:lstStyle/>
                    <a:p>
                      <a:pPr algn="ctr" fontAlgn="ctr"/>
                      <a:r>
                        <a:rPr lang="en-US" sz="1800" b="0" i="0" u="none" strike="noStrike">
                          <a:solidFill>
                            <a:srgbClr val="000000"/>
                          </a:solidFill>
                          <a:effectLst/>
                          <a:latin typeface="Calibri"/>
                        </a:rPr>
                        <a:t>5.94</a:t>
                      </a:r>
                    </a:p>
                  </a:txBody>
                  <a:tcPr marL="9525" marR="9525" marT="9525" marB="0" anchor="ctr"/>
                </a:tc>
                <a:tc>
                  <a:txBody>
                    <a:bodyPr/>
                    <a:lstStyle/>
                    <a:p>
                      <a:pPr algn="ctr" fontAlgn="ctr"/>
                      <a:r>
                        <a:rPr lang="en-US" sz="1800" b="0" i="0" u="none" strike="noStrike">
                          <a:solidFill>
                            <a:srgbClr val="000000"/>
                          </a:solidFill>
                          <a:effectLst/>
                          <a:latin typeface="Calibri"/>
                        </a:rPr>
                        <a:t>7.56</a:t>
                      </a:r>
                    </a:p>
                  </a:txBody>
                  <a:tcPr marL="9525" marR="9525" marT="9525" marB="0" anchor="ctr"/>
                </a:tc>
                <a:tc>
                  <a:txBody>
                    <a:bodyPr/>
                    <a:lstStyle/>
                    <a:p>
                      <a:pPr algn="ctr" fontAlgn="ctr"/>
                      <a:r>
                        <a:rPr lang="en-US" sz="1800" b="0" i="0" u="none" strike="noStrike" dirty="0">
                          <a:solidFill>
                            <a:srgbClr val="000000"/>
                          </a:solidFill>
                          <a:effectLst/>
                          <a:latin typeface="Calibri"/>
                        </a:rPr>
                        <a:t>6.79</a:t>
                      </a:r>
                    </a:p>
                  </a:txBody>
                  <a:tcPr marL="9525" marR="9525" marT="9525" marB="0" anchor="ctr"/>
                </a:tc>
                <a:tc>
                  <a:txBody>
                    <a:bodyPr/>
                    <a:lstStyle/>
                    <a:p>
                      <a:pPr algn="ctr" fontAlgn="ctr"/>
                      <a:r>
                        <a:rPr lang="en-US" sz="1800" b="0" i="0" u="none" strike="noStrike">
                          <a:solidFill>
                            <a:srgbClr val="000000"/>
                          </a:solidFill>
                          <a:effectLst/>
                          <a:latin typeface="Calibri"/>
                        </a:rPr>
                        <a:t>112.9</a:t>
                      </a:r>
                    </a:p>
                  </a:txBody>
                  <a:tcPr marL="9525" marR="9525" marT="9525" marB="0" anchor="ctr"/>
                </a:tc>
                <a:tc>
                  <a:txBody>
                    <a:bodyPr/>
                    <a:lstStyle/>
                    <a:p>
                      <a:pPr algn="ctr" fontAlgn="ctr"/>
                      <a:r>
                        <a:rPr lang="en-US" sz="1800" b="0" i="0" u="none" strike="noStrike">
                          <a:solidFill>
                            <a:srgbClr val="000000"/>
                          </a:solidFill>
                          <a:effectLst/>
                          <a:latin typeface="Calibri"/>
                        </a:rPr>
                        <a:t>67.1</a:t>
                      </a:r>
                    </a:p>
                  </a:txBody>
                  <a:tcPr marL="9525" marR="9525" marT="9525" marB="0" anchor="ctr"/>
                </a:tc>
                <a:tc>
                  <a:txBody>
                    <a:bodyPr/>
                    <a:lstStyle/>
                    <a:p>
                      <a:pPr algn="ctr" fontAlgn="ctr"/>
                      <a:r>
                        <a:rPr lang="en-US" sz="1800" b="0" i="0" u="none" strike="noStrike">
                          <a:solidFill>
                            <a:srgbClr val="000000"/>
                          </a:solidFill>
                          <a:effectLst/>
                          <a:latin typeface="Calibri"/>
                        </a:rPr>
                        <a:t>88.9</a:t>
                      </a:r>
                    </a:p>
                  </a:txBody>
                  <a:tcPr marL="9525" marR="9525" marT="9525" marB="0" anchor="ctr"/>
                </a:tc>
                <a:extLst>
                  <a:ext uri="{0D108BD9-81ED-4DB2-BD59-A6C34878D82A}">
                    <a16:rowId xmlns:a16="http://schemas.microsoft.com/office/drawing/2014/main" val="10011"/>
                  </a:ext>
                </a:extLst>
              </a:tr>
              <a:tr h="373238">
                <a:tc>
                  <a:txBody>
                    <a:bodyPr/>
                    <a:lstStyle/>
                    <a:p>
                      <a:pPr algn="ctr" fontAlgn="ctr"/>
                      <a:r>
                        <a:rPr lang="en-US" sz="1800" b="1" i="0" u="none" strike="noStrike" dirty="0">
                          <a:solidFill>
                            <a:srgbClr val="FFFFFF"/>
                          </a:solidFill>
                          <a:effectLst/>
                          <a:latin typeface="Calibri"/>
                        </a:rPr>
                        <a:t>Access-a-Ride</a:t>
                      </a:r>
                    </a:p>
                  </a:txBody>
                  <a:tcPr marL="9525" marR="9525" marT="9525" marB="0" anchor="ctr">
                    <a:solidFill>
                      <a:schemeClr val="accent1"/>
                    </a:solidFill>
                  </a:tcPr>
                </a:tc>
                <a:tc>
                  <a:txBody>
                    <a:bodyPr/>
                    <a:lstStyle/>
                    <a:p>
                      <a:pPr algn="ctr" fontAlgn="ctr"/>
                      <a:r>
                        <a:rPr lang="en-US" sz="1800" b="0" i="0" u="none" strike="noStrike">
                          <a:solidFill>
                            <a:srgbClr val="000000"/>
                          </a:solidFill>
                          <a:effectLst/>
                          <a:latin typeface="Calibri"/>
                        </a:rPr>
                        <a:t>42.92</a:t>
                      </a:r>
                    </a:p>
                  </a:txBody>
                  <a:tcPr marL="9525" marR="9525" marT="9525" marB="0" anchor="ctr"/>
                </a:tc>
                <a:tc>
                  <a:txBody>
                    <a:bodyPr/>
                    <a:lstStyle/>
                    <a:p>
                      <a:pPr algn="ctr" fontAlgn="ctr"/>
                      <a:r>
                        <a:rPr lang="en-US" sz="1800" b="0" i="0" u="none" strike="noStrike">
                          <a:solidFill>
                            <a:srgbClr val="000000"/>
                          </a:solidFill>
                          <a:effectLst/>
                          <a:latin typeface="Calibri"/>
                        </a:rPr>
                        <a:t> </a:t>
                      </a:r>
                    </a:p>
                  </a:txBody>
                  <a:tcPr marL="9525" marR="9525" marT="9525" marB="0" anchor="ctr"/>
                </a:tc>
                <a:tc>
                  <a:txBody>
                    <a:bodyPr/>
                    <a:lstStyle/>
                    <a:p>
                      <a:pPr algn="ctr" fontAlgn="ctr"/>
                      <a:r>
                        <a:rPr lang="en-US" sz="1800" b="0" i="0" u="none" strike="noStrike" dirty="0">
                          <a:solidFill>
                            <a:srgbClr val="000000"/>
                          </a:solidFill>
                          <a:effectLst/>
                          <a:latin typeface="Calibri"/>
                        </a:rPr>
                        <a:t> </a:t>
                      </a:r>
                    </a:p>
                  </a:txBody>
                  <a:tcPr marL="9525" marR="9525" marT="9525" marB="0" anchor="ctr"/>
                </a:tc>
                <a:tc>
                  <a:txBody>
                    <a:bodyPr/>
                    <a:lstStyle/>
                    <a:p>
                      <a:pPr algn="ctr" fontAlgn="ctr"/>
                      <a:r>
                        <a:rPr lang="en-US" sz="1800" b="0" i="0" u="none" strike="noStrike">
                          <a:solidFill>
                            <a:srgbClr val="000000"/>
                          </a:solidFill>
                          <a:effectLst/>
                          <a:latin typeface="Calibri"/>
                        </a:rPr>
                        <a:t>1.5</a:t>
                      </a:r>
                    </a:p>
                  </a:txBody>
                  <a:tcPr marL="9525" marR="9525" marT="9525" marB="0" anchor="ctr"/>
                </a:tc>
                <a:tc>
                  <a:txBody>
                    <a:bodyPr/>
                    <a:lstStyle/>
                    <a:p>
                      <a:pPr algn="ctr" fontAlgn="ctr"/>
                      <a:r>
                        <a:rPr lang="en-US" sz="1800" b="0" i="0" u="none" strike="noStrike">
                          <a:solidFill>
                            <a:srgbClr val="000000"/>
                          </a:solidFill>
                          <a:effectLst/>
                          <a:latin typeface="Calibri"/>
                        </a:rPr>
                        <a:t> </a:t>
                      </a:r>
                    </a:p>
                  </a:txBody>
                  <a:tcPr marL="9525" marR="9525" marT="9525" marB="0" anchor="ctr"/>
                </a:tc>
                <a:tc>
                  <a:txBody>
                    <a:bodyPr/>
                    <a:lstStyle/>
                    <a:p>
                      <a:pPr algn="ctr" fontAlgn="ctr"/>
                      <a:r>
                        <a:rPr lang="en-US" sz="1800" b="0" i="0" u="none" strike="noStrike">
                          <a:solidFill>
                            <a:srgbClr val="000000"/>
                          </a:solidFill>
                          <a:effectLst/>
                          <a:latin typeface="Calibri"/>
                        </a:rPr>
                        <a:t> </a:t>
                      </a:r>
                    </a:p>
                  </a:txBody>
                  <a:tcPr marL="9525" marR="9525" marT="9525" marB="0" anchor="ctr"/>
                </a:tc>
                <a:extLst>
                  <a:ext uri="{0D108BD9-81ED-4DB2-BD59-A6C34878D82A}">
                    <a16:rowId xmlns:a16="http://schemas.microsoft.com/office/drawing/2014/main" val="10012"/>
                  </a:ext>
                </a:extLst>
              </a:tr>
              <a:tr h="247976">
                <a:tc>
                  <a:txBody>
                    <a:bodyPr/>
                    <a:lstStyle/>
                    <a:p>
                      <a:pPr algn="ctr" fontAlgn="ctr"/>
                      <a:r>
                        <a:rPr lang="en-US" sz="1800" b="1" i="0" u="none" strike="noStrike" dirty="0">
                          <a:solidFill>
                            <a:srgbClr val="FFFFFF"/>
                          </a:solidFill>
                          <a:effectLst/>
                          <a:latin typeface="Calibri"/>
                        </a:rPr>
                        <a:t>Vanpool</a:t>
                      </a:r>
                    </a:p>
                  </a:txBody>
                  <a:tcPr marL="9525" marR="9525" marT="9525" marB="0" anchor="ctr">
                    <a:solidFill>
                      <a:schemeClr val="accent1"/>
                    </a:solidFill>
                  </a:tcPr>
                </a:tc>
                <a:tc>
                  <a:txBody>
                    <a:bodyPr/>
                    <a:lstStyle/>
                    <a:p>
                      <a:pPr algn="ctr" fontAlgn="ctr"/>
                      <a:r>
                        <a:rPr lang="en-US" sz="1800" b="0" i="0" u="none" strike="noStrike">
                          <a:solidFill>
                            <a:srgbClr val="000000"/>
                          </a:solidFill>
                          <a:effectLst/>
                          <a:latin typeface="Calibri"/>
                        </a:rPr>
                        <a:t>0.55</a:t>
                      </a:r>
                    </a:p>
                  </a:txBody>
                  <a:tcPr marL="9525" marR="9525" marT="9525" marB="0" anchor="ctr"/>
                </a:tc>
                <a:tc>
                  <a:txBody>
                    <a:bodyPr/>
                    <a:lstStyle/>
                    <a:p>
                      <a:pPr algn="ctr" fontAlgn="ctr"/>
                      <a:r>
                        <a:rPr lang="en-US" sz="1800" b="0" i="0" u="none" strike="noStrike">
                          <a:solidFill>
                            <a:srgbClr val="000000"/>
                          </a:solidFill>
                          <a:effectLst/>
                          <a:latin typeface="Calibri"/>
                        </a:rPr>
                        <a:t> </a:t>
                      </a:r>
                    </a:p>
                  </a:txBody>
                  <a:tcPr marL="9525" marR="9525" marT="9525" marB="0" anchor="ctr"/>
                </a:tc>
                <a:tc>
                  <a:txBody>
                    <a:bodyPr/>
                    <a:lstStyle/>
                    <a:p>
                      <a:pPr algn="ctr" fontAlgn="ctr"/>
                      <a:r>
                        <a:rPr lang="en-US" sz="1800" b="0" i="0" u="none" strike="noStrike" dirty="0">
                          <a:solidFill>
                            <a:srgbClr val="000000"/>
                          </a:solidFill>
                          <a:effectLst/>
                          <a:latin typeface="Calibri"/>
                        </a:rPr>
                        <a:t> </a:t>
                      </a:r>
                    </a:p>
                  </a:txBody>
                  <a:tcPr marL="9525" marR="9525" marT="9525" marB="0" anchor="ctr"/>
                </a:tc>
                <a:tc>
                  <a:txBody>
                    <a:bodyPr/>
                    <a:lstStyle/>
                    <a:p>
                      <a:pPr algn="ctr" fontAlgn="ctr"/>
                      <a:r>
                        <a:rPr lang="en-US" sz="1800" b="0" i="0" u="none" strike="noStrike">
                          <a:solidFill>
                            <a:srgbClr val="000000"/>
                          </a:solidFill>
                          <a:effectLst/>
                          <a:latin typeface="Calibri"/>
                        </a:rPr>
                        <a:t>4.6</a:t>
                      </a:r>
                    </a:p>
                  </a:txBody>
                  <a:tcPr marL="9525" marR="9525" marT="9525" marB="0" anchor="ctr"/>
                </a:tc>
                <a:tc>
                  <a:txBody>
                    <a:bodyPr/>
                    <a:lstStyle/>
                    <a:p>
                      <a:pPr algn="ctr" fontAlgn="ctr"/>
                      <a:r>
                        <a:rPr lang="en-US" sz="1800" b="0" i="0" u="none" strike="noStrike">
                          <a:solidFill>
                            <a:srgbClr val="000000"/>
                          </a:solidFill>
                          <a:effectLst/>
                          <a:latin typeface="Calibri"/>
                        </a:rPr>
                        <a:t> </a:t>
                      </a:r>
                    </a:p>
                  </a:txBody>
                  <a:tcPr marL="9525" marR="9525" marT="9525" marB="0" anchor="ctr"/>
                </a:tc>
                <a:tc>
                  <a:txBody>
                    <a:bodyPr/>
                    <a:lstStyle/>
                    <a:p>
                      <a:pPr algn="ctr" fontAlgn="ctr"/>
                      <a:r>
                        <a:rPr lang="en-US" sz="1800" b="0" i="0" u="none" strike="noStrike">
                          <a:solidFill>
                            <a:srgbClr val="000000"/>
                          </a:solidFill>
                          <a:effectLst/>
                          <a:latin typeface="Calibri"/>
                        </a:rPr>
                        <a:t> </a:t>
                      </a:r>
                    </a:p>
                  </a:txBody>
                  <a:tcPr marL="9525" marR="9525" marT="9525" marB="0" anchor="ctr"/>
                </a:tc>
                <a:extLst>
                  <a:ext uri="{0D108BD9-81ED-4DB2-BD59-A6C34878D82A}">
                    <a16:rowId xmlns:a16="http://schemas.microsoft.com/office/drawing/2014/main" val="10013"/>
                  </a:ext>
                </a:extLst>
              </a:tr>
              <a:tr h="247976">
                <a:tc>
                  <a:txBody>
                    <a:bodyPr/>
                    <a:lstStyle/>
                    <a:p>
                      <a:pPr algn="ctr" fontAlgn="ctr"/>
                      <a:r>
                        <a:rPr lang="en-US" sz="1800" b="1" i="0" u="none" strike="noStrike" dirty="0">
                          <a:solidFill>
                            <a:srgbClr val="FFFFFF"/>
                          </a:solidFill>
                          <a:effectLst/>
                          <a:latin typeface="Calibri"/>
                        </a:rPr>
                        <a:t>System</a:t>
                      </a:r>
                    </a:p>
                  </a:txBody>
                  <a:tcPr marL="9525" marR="9525" marT="9525" marB="0" anchor="ctr">
                    <a:solidFill>
                      <a:schemeClr val="accent1"/>
                    </a:solidFill>
                  </a:tcPr>
                </a:tc>
                <a:tc>
                  <a:txBody>
                    <a:bodyPr/>
                    <a:lstStyle/>
                    <a:p>
                      <a:pPr algn="ctr" fontAlgn="ctr"/>
                      <a:r>
                        <a:rPr lang="en-US" sz="1800" b="0" i="0" u="none" strike="noStrike">
                          <a:solidFill>
                            <a:srgbClr val="000000"/>
                          </a:solidFill>
                          <a:effectLst/>
                          <a:latin typeface="Calibri"/>
                        </a:rPr>
                        <a:t>4.53</a:t>
                      </a:r>
                    </a:p>
                  </a:txBody>
                  <a:tcPr marL="9525" marR="9525" marT="9525" marB="0" anchor="ctr"/>
                </a:tc>
                <a:tc>
                  <a:txBody>
                    <a:bodyPr/>
                    <a:lstStyle/>
                    <a:p>
                      <a:pPr algn="ctr" fontAlgn="ctr"/>
                      <a:r>
                        <a:rPr lang="en-US" sz="1800" b="0" i="0" u="none" strike="noStrike">
                          <a:solidFill>
                            <a:srgbClr val="000000"/>
                          </a:solidFill>
                          <a:effectLst/>
                          <a:latin typeface="Calibri"/>
                        </a:rPr>
                        <a:t> </a:t>
                      </a:r>
                    </a:p>
                  </a:txBody>
                  <a:tcPr marL="9525" marR="9525" marT="9525" marB="0" anchor="ctr"/>
                </a:tc>
                <a:tc>
                  <a:txBody>
                    <a:bodyPr/>
                    <a:lstStyle/>
                    <a:p>
                      <a:pPr algn="ctr" fontAlgn="ctr"/>
                      <a:r>
                        <a:rPr lang="en-US" sz="1800" b="0" i="0" u="none" strike="noStrike" dirty="0">
                          <a:solidFill>
                            <a:srgbClr val="000000"/>
                          </a:solidFill>
                          <a:effectLst/>
                          <a:latin typeface="Calibri"/>
                        </a:rPr>
                        <a:t> </a:t>
                      </a:r>
                    </a:p>
                  </a:txBody>
                  <a:tcPr marL="9525" marR="9525" marT="9525" marB="0" anchor="ctr"/>
                </a:tc>
                <a:tc>
                  <a:txBody>
                    <a:bodyPr/>
                    <a:lstStyle/>
                    <a:p>
                      <a:pPr algn="ctr" fontAlgn="ctr"/>
                      <a:r>
                        <a:rPr lang="en-US" sz="1800" b="0" i="0" u="none" strike="noStrike">
                          <a:solidFill>
                            <a:srgbClr val="000000"/>
                          </a:solidFill>
                          <a:effectLst/>
                          <a:latin typeface="Calibri"/>
                        </a:rPr>
                        <a:t>31.9</a:t>
                      </a:r>
                    </a:p>
                  </a:txBody>
                  <a:tcPr marL="9525" marR="9525" marT="9525" marB="0" anchor="ctr"/>
                </a:tc>
                <a:tc>
                  <a:txBody>
                    <a:bodyPr/>
                    <a:lstStyle/>
                    <a:p>
                      <a:pPr algn="ctr" fontAlgn="ctr"/>
                      <a:r>
                        <a:rPr lang="en-US" sz="1800" b="0" i="0" u="none" strike="noStrike">
                          <a:solidFill>
                            <a:srgbClr val="000000"/>
                          </a:solidFill>
                          <a:effectLst/>
                          <a:latin typeface="Calibri"/>
                        </a:rPr>
                        <a:t> </a:t>
                      </a:r>
                    </a:p>
                  </a:txBody>
                  <a:tcPr marL="9525" marR="9525" marT="9525" marB="0" anchor="ctr"/>
                </a:tc>
                <a:tc>
                  <a:txBody>
                    <a:bodyPr/>
                    <a:lstStyle/>
                    <a:p>
                      <a:pPr algn="ctr" fontAlgn="ctr"/>
                      <a:r>
                        <a:rPr lang="en-US" sz="1800" b="0" i="0" u="none" strike="noStrike">
                          <a:solidFill>
                            <a:srgbClr val="000000"/>
                          </a:solidFill>
                          <a:effectLst/>
                          <a:latin typeface="Calibri"/>
                        </a:rPr>
                        <a:t> </a:t>
                      </a:r>
                    </a:p>
                  </a:txBody>
                  <a:tcPr marL="9525" marR="9525" marT="9525" marB="0" anchor="ctr"/>
                </a:tc>
                <a:extLst>
                  <a:ext uri="{0D108BD9-81ED-4DB2-BD59-A6C34878D82A}">
                    <a16:rowId xmlns:a16="http://schemas.microsoft.com/office/drawing/2014/main" val="10014"/>
                  </a:ext>
                </a:extLst>
              </a:tr>
              <a:tr h="373238">
                <a:tc>
                  <a:txBody>
                    <a:bodyPr/>
                    <a:lstStyle/>
                    <a:p>
                      <a:pPr algn="ctr" fontAlgn="ctr"/>
                      <a:r>
                        <a:rPr lang="en-US" sz="1800" b="1" i="0" u="none" strike="noStrike" dirty="0">
                          <a:solidFill>
                            <a:srgbClr val="FFFFFF"/>
                          </a:solidFill>
                          <a:effectLst/>
                          <a:latin typeface="Calibri"/>
                        </a:rPr>
                        <a:t>System 2014</a:t>
                      </a:r>
                    </a:p>
                  </a:txBody>
                  <a:tcPr marL="9525" marR="9525" marT="9525" marB="0" anchor="ctr">
                    <a:solidFill>
                      <a:schemeClr val="accent1"/>
                    </a:solidFill>
                  </a:tcPr>
                </a:tc>
                <a:tc>
                  <a:txBody>
                    <a:bodyPr/>
                    <a:lstStyle/>
                    <a:p>
                      <a:pPr algn="ctr" fontAlgn="ctr"/>
                      <a:r>
                        <a:rPr lang="en-US" sz="1800" b="0" i="0" u="none" strike="noStrike">
                          <a:solidFill>
                            <a:srgbClr val="000000"/>
                          </a:solidFill>
                          <a:effectLst/>
                          <a:latin typeface="Calibri"/>
                        </a:rPr>
                        <a:t>4.44</a:t>
                      </a:r>
                    </a:p>
                  </a:txBody>
                  <a:tcPr marL="9525" marR="9525" marT="9525" marB="0" anchor="ctr"/>
                </a:tc>
                <a:tc>
                  <a:txBody>
                    <a:bodyPr/>
                    <a:lstStyle/>
                    <a:p>
                      <a:pPr algn="ctr" fontAlgn="ctr"/>
                      <a:r>
                        <a:rPr lang="en-US" sz="1800" b="0" i="0" u="none" strike="noStrike">
                          <a:solidFill>
                            <a:srgbClr val="000000"/>
                          </a:solidFill>
                          <a:effectLst/>
                          <a:latin typeface="Calibri"/>
                        </a:rPr>
                        <a:t> </a:t>
                      </a:r>
                    </a:p>
                  </a:txBody>
                  <a:tcPr marL="9525" marR="9525" marT="9525" marB="0" anchor="ctr"/>
                </a:tc>
                <a:tc>
                  <a:txBody>
                    <a:bodyPr/>
                    <a:lstStyle/>
                    <a:p>
                      <a:pPr algn="ctr" fontAlgn="ctr"/>
                      <a:r>
                        <a:rPr lang="en-US" sz="1800" b="0" i="0" u="none" strike="noStrike" dirty="0">
                          <a:solidFill>
                            <a:srgbClr val="000000"/>
                          </a:solidFill>
                          <a:effectLst/>
                          <a:latin typeface="Calibri"/>
                        </a:rPr>
                        <a:t> </a:t>
                      </a:r>
                    </a:p>
                  </a:txBody>
                  <a:tcPr marL="9525" marR="9525" marT="9525" marB="0" anchor="ctr"/>
                </a:tc>
                <a:tc>
                  <a:txBody>
                    <a:bodyPr/>
                    <a:lstStyle/>
                    <a:p>
                      <a:pPr algn="ctr" fontAlgn="ctr"/>
                      <a:r>
                        <a:rPr lang="en-US" sz="1800" b="0" i="0" u="none" strike="noStrike">
                          <a:solidFill>
                            <a:srgbClr val="000000"/>
                          </a:solidFill>
                          <a:effectLst/>
                          <a:latin typeface="Calibri"/>
                        </a:rPr>
                        <a:t>33.3</a:t>
                      </a:r>
                    </a:p>
                  </a:txBody>
                  <a:tcPr marL="9525" marR="9525" marT="9525" marB="0" anchor="ctr"/>
                </a:tc>
                <a:tc>
                  <a:txBody>
                    <a:bodyPr/>
                    <a:lstStyle/>
                    <a:p>
                      <a:pPr algn="ctr" fontAlgn="ctr"/>
                      <a:r>
                        <a:rPr lang="en-US" sz="1800" b="0" i="0" u="none" strike="noStrike">
                          <a:solidFill>
                            <a:srgbClr val="000000"/>
                          </a:solidFill>
                          <a:effectLst/>
                          <a:latin typeface="Calibri"/>
                        </a:rPr>
                        <a:t> </a:t>
                      </a:r>
                    </a:p>
                  </a:txBody>
                  <a:tcPr marL="9525" marR="9525" marT="9525" marB="0" anchor="ctr"/>
                </a:tc>
                <a:tc>
                  <a:txBody>
                    <a:bodyPr/>
                    <a:lstStyle/>
                    <a:p>
                      <a:pPr algn="ctr" fontAlgn="ctr"/>
                      <a:r>
                        <a:rPr lang="en-US" sz="1800" b="0" i="0" u="none" strike="noStrike" dirty="0">
                          <a:solidFill>
                            <a:srgbClr val="000000"/>
                          </a:solidFill>
                          <a:effectLst/>
                          <a:latin typeface="Calibri"/>
                        </a:rPr>
                        <a:t> </a:t>
                      </a:r>
                    </a:p>
                  </a:txBody>
                  <a:tcPr marL="9525" marR="9525" marT="9525"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436988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11</a:t>
            </a:fld>
            <a:endParaRPr lang="en-US" dirty="0">
              <a:solidFill>
                <a:prstClr val="black">
                  <a:tint val="75000"/>
                </a:prstClr>
              </a:solidFill>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0601"/>
            <a:ext cx="9144000" cy="4938077"/>
          </a:xfrm>
          <a:prstGeom prst="rect">
            <a:avLst/>
          </a:prstGeom>
          <a:noFill/>
        </p:spPr>
      </p:pic>
    </p:spTree>
    <p:extLst>
      <p:ext uri="{BB962C8B-B14F-4D97-AF65-F5344CB8AC3E}">
        <p14:creationId xmlns:p14="http://schemas.microsoft.com/office/powerpoint/2010/main" val="1643890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12</a:t>
            </a:fld>
            <a:endParaRPr lang="en-US" dirty="0">
              <a:solidFill>
                <a:prstClr val="black">
                  <a:tint val="75000"/>
                </a:prstClr>
              </a:solidFill>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426154" y="747408"/>
            <a:ext cx="9154297" cy="5486400"/>
          </a:xfrm>
          <a:prstGeom prst="rect">
            <a:avLst/>
          </a:prstGeom>
          <a:noFill/>
        </p:spPr>
      </p:pic>
    </p:spTree>
    <p:extLst>
      <p:ext uri="{BB962C8B-B14F-4D97-AF65-F5344CB8AC3E}">
        <p14:creationId xmlns:p14="http://schemas.microsoft.com/office/powerpoint/2010/main" val="4183790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13</a:t>
            </a:fld>
            <a:endParaRPr lang="en-US" dirty="0">
              <a:solidFill>
                <a:prstClr val="black">
                  <a:tint val="75000"/>
                </a:prstClr>
              </a:solidFill>
            </a:endParaRPr>
          </a:p>
        </p:txBody>
      </p:sp>
      <p:sp>
        <p:nvSpPr>
          <p:cNvPr id="6" name="Content Placeholder 2"/>
          <p:cNvSpPr txBox="1">
            <a:spLocks/>
          </p:cNvSpPr>
          <p:nvPr/>
        </p:nvSpPr>
        <p:spPr>
          <a:xfrm>
            <a:off x="2001795" y="1179901"/>
            <a:ext cx="8229600" cy="1295399"/>
          </a:xfrm>
          <a:prstGeom prst="rect">
            <a:avLst/>
          </a:prstGeom>
        </p:spPr>
        <p:txBody>
          <a:bodyPr numCol="2">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Boardings</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by service hour</a:t>
            </a:r>
          </a:p>
          <a:p>
            <a:pPr>
              <a:lnSpc>
                <a:spcPct val="114000"/>
              </a:lnSpc>
            </a:pP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Subisdy</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per boarding</a:t>
            </a:r>
          </a:p>
          <a:p>
            <a:pPr lvl="1">
              <a:lnSpc>
                <a:spcPct val="114000"/>
              </a:lnSpc>
            </a:pPr>
            <a:endParaRPr lang="en-US"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1">
              <a:lnSpc>
                <a:spcPct val="114000"/>
              </a:lnSpc>
            </a:pPr>
            <a:endParaRPr lang="en-US"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14000"/>
              </a:lnSpc>
            </a:pP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Frequency</a:t>
            </a:r>
          </a:p>
          <a:p>
            <a:pPr lvl="1">
              <a:lnSpc>
                <a:spcPct val="114000"/>
              </a:lnSpc>
            </a:pPr>
            <a:endParaRPr lang="en-US"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14000"/>
              </a:lnSpc>
            </a:pPr>
            <a:endParaRPr lang="en-US"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905001" y="515035"/>
            <a:ext cx="3954929" cy="646331"/>
          </a:xfrm>
          <a:prstGeom prst="rect">
            <a:avLst/>
          </a:prstGeom>
          <a:noFill/>
        </p:spPr>
        <p:txBody>
          <a:bodyPr wrap="none" rtlCol="0">
            <a:spAutoFit/>
          </a:bodyPr>
          <a:lstStyle/>
          <a:p>
            <a:r>
              <a:rPr lang="en-US" sz="3600" dirty="0">
                <a:solidFill>
                  <a:srgbClr val="0E7FAE"/>
                </a:solidFill>
                <a:latin typeface="Tahoma" charset="0"/>
                <a:ea typeface="Tahoma" charset="0"/>
                <a:cs typeface="Tahoma" charset="0"/>
              </a:rPr>
              <a:t>Service Standards</a:t>
            </a:r>
          </a:p>
        </p:txBody>
      </p:sp>
      <p:graphicFrame>
        <p:nvGraphicFramePr>
          <p:cNvPr id="4" name="Table 3"/>
          <p:cNvGraphicFramePr>
            <a:graphicFrameLocks noGrp="1"/>
          </p:cNvGraphicFramePr>
          <p:nvPr>
            <p:extLst/>
          </p:nvPr>
        </p:nvGraphicFramePr>
        <p:xfrm>
          <a:off x="1524000" y="2133600"/>
          <a:ext cx="6248400" cy="1887526"/>
        </p:xfrm>
        <a:graphic>
          <a:graphicData uri="http://schemas.openxmlformats.org/drawingml/2006/table">
            <a:tbl>
              <a:tblPr firstRow="1" firstCol="1" bandRow="1">
                <a:tableStyleId>{5C22544A-7EE6-4342-B048-85BDC9FD1C3A}</a:tableStyleId>
              </a:tblPr>
              <a:tblGrid>
                <a:gridCol w="2516886">
                  <a:extLst>
                    <a:ext uri="{9D8B030D-6E8A-4147-A177-3AD203B41FA5}">
                      <a16:colId xmlns:a16="http://schemas.microsoft.com/office/drawing/2014/main" val="20000"/>
                    </a:ext>
                  </a:extLst>
                </a:gridCol>
                <a:gridCol w="1978914">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372262">
                <a:tc>
                  <a:txBody>
                    <a:bodyPr/>
                    <a:lstStyle/>
                    <a:p>
                      <a:pPr>
                        <a:lnSpc>
                          <a:spcPct val="115000"/>
                        </a:lnSpc>
                      </a:pPr>
                      <a:endParaRPr lang="en-US" sz="1800" dirty="0">
                        <a:effectLst/>
                        <a:latin typeface="Univers"/>
                      </a:endParaRPr>
                    </a:p>
                  </a:txBody>
                  <a:tcPr marL="68580" marR="68580" marT="0" marB="0" anchor="ctr"/>
                </a:tc>
                <a:tc gridSpan="2">
                  <a:txBody>
                    <a:bodyPr/>
                    <a:lstStyle/>
                    <a:p>
                      <a:pPr marL="0" marR="0" algn="ctr">
                        <a:lnSpc>
                          <a:spcPct val="115000"/>
                        </a:lnSpc>
                        <a:spcBef>
                          <a:spcPts val="0"/>
                        </a:spcBef>
                        <a:spcAft>
                          <a:spcPts val="0"/>
                        </a:spcAft>
                      </a:pPr>
                      <a:r>
                        <a:rPr lang="en-US" sz="1800" dirty="0" err="1">
                          <a:effectLst/>
                        </a:rPr>
                        <a:t>Boardings</a:t>
                      </a:r>
                      <a:r>
                        <a:rPr lang="en-US" sz="1800" dirty="0">
                          <a:effectLst/>
                        </a:rPr>
                        <a:t> Per Hour</a:t>
                      </a:r>
                      <a:endParaRPr lang="en-US" sz="1800" dirty="0">
                        <a:effectLst/>
                        <a:latin typeface="Univers"/>
                        <a:ea typeface="Univers"/>
                        <a:cs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389740">
                <a:tc>
                  <a:txBody>
                    <a:bodyPr/>
                    <a:lstStyle/>
                    <a:p>
                      <a:pPr marL="0" marR="0" algn="ctr">
                        <a:lnSpc>
                          <a:spcPct val="115000"/>
                        </a:lnSpc>
                        <a:spcBef>
                          <a:spcPts val="0"/>
                        </a:spcBef>
                        <a:spcAft>
                          <a:spcPts val="0"/>
                        </a:spcAft>
                      </a:pPr>
                      <a:r>
                        <a:rPr lang="en-US" sz="1800" dirty="0">
                          <a:effectLst/>
                        </a:rPr>
                        <a:t>Frequency</a:t>
                      </a:r>
                      <a:endParaRPr lang="en-US" sz="1800" dirty="0">
                        <a:effectLst/>
                        <a:latin typeface="Univers"/>
                        <a:ea typeface="Univers"/>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Route</a:t>
                      </a:r>
                      <a:endParaRPr lang="en-US" sz="1800">
                        <a:effectLst/>
                        <a:latin typeface="Univers"/>
                        <a:ea typeface="Univers"/>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Segment-Period</a:t>
                      </a:r>
                      <a:endParaRPr lang="en-US" sz="1800" dirty="0">
                        <a:effectLst/>
                        <a:latin typeface="Univers"/>
                        <a:ea typeface="Univers"/>
                        <a:cs typeface="Times New Roman"/>
                      </a:endParaRPr>
                    </a:p>
                  </a:txBody>
                  <a:tcPr marL="68580" marR="68580" marT="0" marB="0"/>
                </a:tc>
                <a:extLst>
                  <a:ext uri="{0D108BD9-81ED-4DB2-BD59-A6C34878D82A}">
                    <a16:rowId xmlns:a16="http://schemas.microsoft.com/office/drawing/2014/main" val="10001"/>
                  </a:ext>
                </a:extLst>
              </a:tr>
              <a:tr h="381000">
                <a:tc>
                  <a:txBody>
                    <a:bodyPr/>
                    <a:lstStyle/>
                    <a:p>
                      <a:pPr marL="0" marR="0" algn="ctr">
                        <a:lnSpc>
                          <a:spcPct val="115000"/>
                        </a:lnSpc>
                        <a:spcBef>
                          <a:spcPts val="0"/>
                        </a:spcBef>
                        <a:spcAft>
                          <a:spcPts val="0"/>
                        </a:spcAft>
                      </a:pPr>
                      <a:r>
                        <a:rPr lang="en-US" sz="1800" dirty="0">
                          <a:effectLst/>
                        </a:rPr>
                        <a:t>60 - 30 minutes</a:t>
                      </a:r>
                      <a:endParaRPr lang="en-US" sz="1800" dirty="0">
                        <a:effectLst/>
                        <a:latin typeface="Univers"/>
                        <a:ea typeface="Univers"/>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Minimum for Class</a:t>
                      </a:r>
                      <a:endParaRPr lang="en-US" sz="1800">
                        <a:effectLst/>
                        <a:latin typeface="Univers"/>
                        <a:ea typeface="Univers"/>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a:t>
                      </a:r>
                      <a:endParaRPr lang="en-US" sz="1800" dirty="0">
                        <a:effectLst/>
                        <a:latin typeface="Univers"/>
                        <a:ea typeface="Univers"/>
                        <a:cs typeface="Times New Roman"/>
                      </a:endParaRPr>
                    </a:p>
                  </a:txBody>
                  <a:tcPr marL="68580" marR="68580" marT="0" marB="0"/>
                </a:tc>
                <a:extLst>
                  <a:ext uri="{0D108BD9-81ED-4DB2-BD59-A6C34878D82A}">
                    <a16:rowId xmlns:a16="http://schemas.microsoft.com/office/drawing/2014/main" val="10002"/>
                  </a:ext>
                </a:extLst>
              </a:tr>
              <a:tr h="372262">
                <a:tc>
                  <a:txBody>
                    <a:bodyPr/>
                    <a:lstStyle/>
                    <a:p>
                      <a:pPr marL="0" marR="0" algn="ctr">
                        <a:lnSpc>
                          <a:spcPct val="115000"/>
                        </a:lnSpc>
                        <a:spcBef>
                          <a:spcPts val="0"/>
                        </a:spcBef>
                        <a:spcAft>
                          <a:spcPts val="0"/>
                        </a:spcAft>
                      </a:pPr>
                      <a:r>
                        <a:rPr lang="en-US" sz="1800">
                          <a:effectLst/>
                        </a:rPr>
                        <a:t>15 minutes</a:t>
                      </a:r>
                      <a:endParaRPr lang="en-US" sz="1800">
                        <a:effectLst/>
                        <a:latin typeface="Univers"/>
                        <a:ea typeface="Univers"/>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25 - 39</a:t>
                      </a:r>
                      <a:endParaRPr lang="en-US" sz="1800">
                        <a:effectLst/>
                        <a:latin typeface="Univers"/>
                        <a:ea typeface="Univers"/>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35+</a:t>
                      </a:r>
                      <a:endParaRPr lang="en-US" sz="1800" dirty="0">
                        <a:effectLst/>
                        <a:latin typeface="Univers"/>
                        <a:ea typeface="Univers"/>
                        <a:cs typeface="Times New Roman"/>
                      </a:endParaRPr>
                    </a:p>
                  </a:txBody>
                  <a:tcPr marL="68580" marR="68580" marT="0" marB="0"/>
                </a:tc>
                <a:extLst>
                  <a:ext uri="{0D108BD9-81ED-4DB2-BD59-A6C34878D82A}">
                    <a16:rowId xmlns:a16="http://schemas.microsoft.com/office/drawing/2014/main" val="10003"/>
                  </a:ext>
                </a:extLst>
              </a:tr>
              <a:tr h="372262">
                <a:tc>
                  <a:txBody>
                    <a:bodyPr/>
                    <a:lstStyle/>
                    <a:p>
                      <a:pPr marL="0" marR="0" algn="ctr">
                        <a:lnSpc>
                          <a:spcPct val="115000"/>
                        </a:lnSpc>
                        <a:spcBef>
                          <a:spcPts val="0"/>
                        </a:spcBef>
                        <a:spcAft>
                          <a:spcPts val="0"/>
                        </a:spcAft>
                      </a:pPr>
                      <a:r>
                        <a:rPr lang="en-US" sz="1800">
                          <a:effectLst/>
                        </a:rPr>
                        <a:t>10 minutes</a:t>
                      </a:r>
                      <a:endParaRPr lang="en-US" sz="1800">
                        <a:effectLst/>
                        <a:latin typeface="Univers"/>
                        <a:ea typeface="Univers"/>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40+</a:t>
                      </a:r>
                      <a:endParaRPr lang="en-US" sz="1800">
                        <a:effectLst/>
                        <a:latin typeface="Univers"/>
                        <a:ea typeface="Univers"/>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45+</a:t>
                      </a:r>
                      <a:endParaRPr lang="en-US" sz="1800" dirty="0">
                        <a:effectLst/>
                        <a:latin typeface="Univers"/>
                        <a:ea typeface="Univers"/>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3" name="Rectangle 2"/>
          <p:cNvSpPr/>
          <p:nvPr/>
        </p:nvSpPr>
        <p:spPr>
          <a:xfrm>
            <a:off x="7869677" y="3492229"/>
            <a:ext cx="4244546" cy="2767914"/>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416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14</a:t>
            </a:fld>
            <a:endParaRPr lang="en-US" dirty="0">
              <a:solidFill>
                <a:prstClr val="black">
                  <a:tint val="75000"/>
                </a:prstClr>
              </a:solidFill>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0600"/>
            <a:ext cx="9144000" cy="5181600"/>
          </a:xfrm>
          <a:prstGeom prst="rect">
            <a:avLst/>
          </a:prstGeom>
          <a:noFill/>
        </p:spPr>
      </p:pic>
    </p:spTree>
    <p:extLst>
      <p:ext uri="{BB962C8B-B14F-4D97-AF65-F5344CB8AC3E}">
        <p14:creationId xmlns:p14="http://schemas.microsoft.com/office/powerpoint/2010/main" val="724250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15</a:t>
            </a:fld>
            <a:endParaRPr lang="en-US" dirty="0">
              <a:solidFill>
                <a:prstClr val="black">
                  <a:tint val="75000"/>
                </a:prstClr>
              </a:solidFill>
            </a:endParaRPr>
          </a:p>
        </p:txBody>
      </p:sp>
      <p:sp>
        <p:nvSpPr>
          <p:cNvPr id="7" name="TextBox 6"/>
          <p:cNvSpPr txBox="1"/>
          <p:nvPr/>
        </p:nvSpPr>
        <p:spPr>
          <a:xfrm>
            <a:off x="1905001" y="515035"/>
            <a:ext cx="5006755" cy="646331"/>
          </a:xfrm>
          <a:prstGeom prst="rect">
            <a:avLst/>
          </a:prstGeom>
          <a:noFill/>
        </p:spPr>
        <p:txBody>
          <a:bodyPr wrap="none" rtlCol="0">
            <a:spAutoFit/>
          </a:bodyPr>
          <a:lstStyle/>
          <a:p>
            <a:r>
              <a:rPr lang="en-US" sz="3600" dirty="0">
                <a:solidFill>
                  <a:srgbClr val="0E7FAE"/>
                </a:solidFill>
                <a:latin typeface="Tahoma" charset="0"/>
                <a:ea typeface="Tahoma" charset="0"/>
                <a:cs typeface="Tahoma" charset="0"/>
              </a:rPr>
              <a:t>Service Change Process</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1" y="1189940"/>
            <a:ext cx="6280485" cy="5496228"/>
          </a:xfrm>
          <a:prstGeom prst="rect">
            <a:avLst/>
          </a:prstGeom>
        </p:spPr>
      </p:pic>
    </p:spTree>
    <p:extLst>
      <p:ext uri="{BB962C8B-B14F-4D97-AF65-F5344CB8AC3E}">
        <p14:creationId xmlns:p14="http://schemas.microsoft.com/office/powerpoint/2010/main" val="1953667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16</a:t>
            </a:fld>
            <a:endParaRPr lang="en-US" dirty="0">
              <a:solidFill>
                <a:prstClr val="black">
                  <a:tint val="75000"/>
                </a:prstClr>
              </a:solidFill>
            </a:endParaRPr>
          </a:p>
        </p:txBody>
      </p:sp>
      <p:sp>
        <p:nvSpPr>
          <p:cNvPr id="6" name="Content Placeholder 2"/>
          <p:cNvSpPr txBox="1">
            <a:spLocks/>
          </p:cNvSpPr>
          <p:nvPr/>
        </p:nvSpPr>
        <p:spPr>
          <a:xfrm>
            <a:off x="1981200" y="1600202"/>
            <a:ext cx="8229600" cy="5029199"/>
          </a:xfrm>
          <a:prstGeom prst="rect">
            <a:avLst/>
          </a:prstGeom>
        </p:spPr>
        <p:txBody>
          <a:bodyPr numCol="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en-US" sz="2400" dirty="0">
                <a:latin typeface="Tahoma" panose="020B0604030504040204" pitchFamily="34" charset="0"/>
                <a:ea typeface="Tahoma" panose="020B0604030504040204" pitchFamily="34" charset="0"/>
                <a:cs typeface="Tahoma" panose="020B0604030504040204" pitchFamily="34" charset="0"/>
              </a:rPr>
              <a:t>Routing</a:t>
            </a:r>
          </a:p>
          <a:p>
            <a:pPr>
              <a:lnSpc>
                <a:spcPct val="114000"/>
              </a:lnSpc>
            </a:pPr>
            <a:r>
              <a:rPr lang="en-US" sz="2400" dirty="0">
                <a:latin typeface="Tahoma" panose="020B0604030504040204" pitchFamily="34" charset="0"/>
                <a:ea typeface="Tahoma" panose="020B0604030504040204" pitchFamily="34" charset="0"/>
                <a:cs typeface="Tahoma" panose="020B0604030504040204" pitchFamily="34" charset="0"/>
              </a:rPr>
              <a:t>Frequency</a:t>
            </a:r>
          </a:p>
          <a:p>
            <a:pPr lvl="1">
              <a:lnSpc>
                <a:spcPct val="114000"/>
              </a:lnSpc>
            </a:pPr>
            <a:r>
              <a:rPr lang="en-US" sz="2000" dirty="0">
                <a:latin typeface="Tahoma" panose="020B0604030504040204" pitchFamily="34" charset="0"/>
                <a:ea typeface="Tahoma" panose="020B0604030504040204" pitchFamily="34" charset="0"/>
                <a:cs typeface="Tahoma" panose="020B0604030504040204" pitchFamily="34" charset="0"/>
              </a:rPr>
              <a:t>Peak</a:t>
            </a:r>
          </a:p>
          <a:p>
            <a:pPr lvl="1">
              <a:lnSpc>
                <a:spcPct val="114000"/>
              </a:lnSpc>
            </a:pPr>
            <a:r>
              <a:rPr lang="en-US" sz="2000" dirty="0">
                <a:latin typeface="Tahoma" panose="020B0604030504040204" pitchFamily="34" charset="0"/>
                <a:ea typeface="Tahoma" panose="020B0604030504040204" pitchFamily="34" charset="0"/>
                <a:cs typeface="Tahoma" panose="020B0604030504040204" pitchFamily="34" charset="0"/>
              </a:rPr>
              <a:t>Base</a:t>
            </a:r>
          </a:p>
          <a:p>
            <a:pPr lvl="1">
              <a:lnSpc>
                <a:spcPct val="114000"/>
              </a:lnSpc>
            </a:pPr>
            <a:r>
              <a:rPr lang="en-US" sz="2000" dirty="0">
                <a:latin typeface="Tahoma" panose="020B0604030504040204" pitchFamily="34" charset="0"/>
                <a:ea typeface="Tahoma" panose="020B0604030504040204" pitchFamily="34" charset="0"/>
                <a:cs typeface="Tahoma" panose="020B0604030504040204" pitchFamily="34" charset="0"/>
              </a:rPr>
              <a:t>Weekend</a:t>
            </a:r>
          </a:p>
          <a:p>
            <a:pPr>
              <a:lnSpc>
                <a:spcPct val="114000"/>
              </a:lnSpc>
            </a:pPr>
            <a:r>
              <a:rPr lang="en-US" sz="2400" dirty="0">
                <a:latin typeface="Tahoma" panose="020B0604030504040204" pitchFamily="34" charset="0"/>
                <a:ea typeface="Tahoma" panose="020B0604030504040204" pitchFamily="34" charset="0"/>
                <a:cs typeface="Tahoma" panose="020B0604030504040204" pitchFamily="34" charset="0"/>
              </a:rPr>
              <a:t>Span of Service</a:t>
            </a:r>
          </a:p>
          <a:p>
            <a:pPr>
              <a:lnSpc>
                <a:spcPct val="114000"/>
              </a:lnSpc>
            </a:pPr>
            <a:r>
              <a:rPr lang="en-US" sz="2400" dirty="0">
                <a:latin typeface="Tahoma" panose="020B0604030504040204" pitchFamily="34" charset="0"/>
                <a:ea typeface="Tahoma" panose="020B0604030504040204" pitchFamily="34" charset="0"/>
                <a:cs typeface="Tahoma" panose="020B0604030504040204" pitchFamily="34" charset="0"/>
              </a:rPr>
              <a:t>Equipment</a:t>
            </a:r>
          </a:p>
          <a:p>
            <a:pPr>
              <a:lnSpc>
                <a:spcPct val="114000"/>
              </a:lnSpc>
            </a:pPr>
            <a:r>
              <a:rPr lang="en-US" sz="2400" dirty="0">
                <a:latin typeface="Tahoma" panose="020B0604030504040204" pitchFamily="34" charset="0"/>
                <a:ea typeface="Tahoma" panose="020B0604030504040204" pitchFamily="34" charset="0"/>
                <a:cs typeface="Tahoma" panose="020B0604030504040204" pitchFamily="34" charset="0"/>
              </a:rPr>
              <a:t>Cost/Budget</a:t>
            </a:r>
          </a:p>
          <a:p>
            <a:pPr>
              <a:lnSpc>
                <a:spcPct val="114000"/>
              </a:lnSpc>
            </a:pPr>
            <a:r>
              <a:rPr lang="en-US" sz="2400" dirty="0">
                <a:latin typeface="Tahoma" panose="020B0604030504040204" pitchFamily="34" charset="0"/>
                <a:ea typeface="Tahoma" panose="020B0604030504040204" pitchFamily="34" charset="0"/>
                <a:cs typeface="Tahoma" panose="020B0604030504040204" pitchFamily="34" charset="0"/>
              </a:rPr>
              <a:t>Operators</a:t>
            </a:r>
          </a:p>
          <a:p>
            <a:pPr lvl="1">
              <a:lnSpc>
                <a:spcPct val="114000"/>
              </a:lnSpc>
            </a:pPr>
            <a:endParaRPr lang="en-US" sz="2000" dirty="0">
              <a:latin typeface="Tahoma" panose="020B0604030504040204" pitchFamily="34" charset="0"/>
              <a:ea typeface="Tahoma" panose="020B0604030504040204" pitchFamily="34" charset="0"/>
              <a:cs typeface="Tahoma" panose="020B0604030504040204" pitchFamily="34" charset="0"/>
            </a:endParaRPr>
          </a:p>
          <a:p>
            <a:pPr marL="857250" lvl="1" indent="-457200">
              <a:lnSpc>
                <a:spcPct val="114000"/>
              </a:lnSpc>
            </a:pP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905000" y="515035"/>
            <a:ext cx="3647152" cy="646331"/>
          </a:xfrm>
          <a:prstGeom prst="rect">
            <a:avLst/>
          </a:prstGeom>
          <a:noFill/>
        </p:spPr>
        <p:txBody>
          <a:bodyPr wrap="none" rtlCol="0">
            <a:spAutoFit/>
          </a:bodyPr>
          <a:lstStyle/>
          <a:p>
            <a:r>
              <a:rPr lang="en-US" sz="3600" dirty="0">
                <a:solidFill>
                  <a:srgbClr val="0E7FAE"/>
                </a:solidFill>
                <a:latin typeface="Tahoma" charset="0"/>
                <a:ea typeface="Tahoma" charset="0"/>
                <a:cs typeface="Tahoma" charset="0"/>
              </a:rPr>
              <a:t>Service Planning</a:t>
            </a:r>
          </a:p>
        </p:txBody>
      </p:sp>
      <p:pic>
        <p:nvPicPr>
          <p:cNvPr id="3074" name="Picture 2" descr="Image result for crowded t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057401"/>
            <a:ext cx="5810250" cy="37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124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17</a:t>
            </a:fld>
            <a:endParaRPr lang="en-US" dirty="0">
              <a:solidFill>
                <a:prstClr val="black">
                  <a:tint val="75000"/>
                </a:prstClr>
              </a:solidFill>
            </a:endParaRPr>
          </a:p>
        </p:txBody>
      </p:sp>
      <p:pic>
        <p:nvPicPr>
          <p:cNvPr id="5" name="Picture 4"/>
          <p:cNvPicPr>
            <a:picLocks noChangeAspect="1"/>
          </p:cNvPicPr>
          <p:nvPr/>
        </p:nvPicPr>
        <p:blipFill rotWithShape="1">
          <a:blip r:embed="rId3"/>
          <a:srcRect l="32966" t="6218" r="10702" b="4089"/>
          <a:stretch/>
        </p:blipFill>
        <p:spPr>
          <a:xfrm>
            <a:off x="2514600" y="416378"/>
            <a:ext cx="7192194" cy="6441622"/>
          </a:xfrm>
          <a:prstGeom prst="rect">
            <a:avLst/>
          </a:prstGeom>
        </p:spPr>
      </p:pic>
      <p:sp>
        <p:nvSpPr>
          <p:cNvPr id="7" name="Oval 6"/>
          <p:cNvSpPr/>
          <p:nvPr/>
        </p:nvSpPr>
        <p:spPr>
          <a:xfrm>
            <a:off x="4724400" y="407676"/>
            <a:ext cx="114300" cy="118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36700" y="6049501"/>
            <a:ext cx="114300" cy="118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24400" y="407676"/>
            <a:ext cx="114300" cy="118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522013" y="427293"/>
            <a:ext cx="3744408" cy="5664793"/>
          </a:xfrm>
          <a:custGeom>
            <a:avLst/>
            <a:gdLst>
              <a:gd name="connsiteX0" fmla="*/ 0 w 191509"/>
              <a:gd name="connsiteY0" fmla="*/ 0 h 1299609"/>
              <a:gd name="connsiteX1" fmla="*/ 17091 w 191509"/>
              <a:gd name="connsiteY1" fmla="*/ 410199 h 1299609"/>
              <a:gd name="connsiteX2" fmla="*/ 34183 w 191509"/>
              <a:gd name="connsiteY2" fmla="*/ 658027 h 1299609"/>
              <a:gd name="connsiteX3" fmla="*/ 51274 w 191509"/>
              <a:gd name="connsiteY3" fmla="*/ 828943 h 1299609"/>
              <a:gd name="connsiteX4" fmla="*/ 85458 w 191509"/>
              <a:gd name="connsiteY4" fmla="*/ 914400 h 1299609"/>
              <a:gd name="connsiteX5" fmla="*/ 111095 w 191509"/>
              <a:gd name="connsiteY5" fmla="*/ 991313 h 1299609"/>
              <a:gd name="connsiteX6" fmla="*/ 119641 w 191509"/>
              <a:gd name="connsiteY6" fmla="*/ 1025496 h 1299609"/>
              <a:gd name="connsiteX7" fmla="*/ 136732 w 191509"/>
              <a:gd name="connsiteY7" fmla="*/ 1068225 h 1299609"/>
              <a:gd name="connsiteX8" fmla="*/ 153824 w 191509"/>
              <a:gd name="connsiteY8" fmla="*/ 1145137 h 1299609"/>
              <a:gd name="connsiteX9" fmla="*/ 179461 w 191509"/>
              <a:gd name="connsiteY9" fmla="*/ 1264778 h 1299609"/>
              <a:gd name="connsiteX10" fmla="*/ 188007 w 191509"/>
              <a:gd name="connsiteY10" fmla="*/ 1298961 h 1299609"/>
              <a:gd name="connsiteX11" fmla="*/ 153824 w 191509"/>
              <a:gd name="connsiteY11" fmla="*/ 1281870 h 1299609"/>
              <a:gd name="connsiteX0" fmla="*/ 0 w 482066"/>
              <a:gd name="connsiteY0" fmla="*/ 0 h 1393612"/>
              <a:gd name="connsiteX1" fmla="*/ 307648 w 482066"/>
              <a:gd name="connsiteY1" fmla="*/ 504202 h 1393612"/>
              <a:gd name="connsiteX2" fmla="*/ 324740 w 482066"/>
              <a:gd name="connsiteY2" fmla="*/ 752030 h 1393612"/>
              <a:gd name="connsiteX3" fmla="*/ 341831 w 482066"/>
              <a:gd name="connsiteY3" fmla="*/ 922946 h 1393612"/>
              <a:gd name="connsiteX4" fmla="*/ 376015 w 482066"/>
              <a:gd name="connsiteY4" fmla="*/ 1008403 h 1393612"/>
              <a:gd name="connsiteX5" fmla="*/ 401652 w 482066"/>
              <a:gd name="connsiteY5" fmla="*/ 1085316 h 1393612"/>
              <a:gd name="connsiteX6" fmla="*/ 410198 w 482066"/>
              <a:gd name="connsiteY6" fmla="*/ 1119499 h 1393612"/>
              <a:gd name="connsiteX7" fmla="*/ 427289 w 482066"/>
              <a:gd name="connsiteY7" fmla="*/ 1162228 h 1393612"/>
              <a:gd name="connsiteX8" fmla="*/ 444381 w 482066"/>
              <a:gd name="connsiteY8" fmla="*/ 1239140 h 1393612"/>
              <a:gd name="connsiteX9" fmla="*/ 470018 w 482066"/>
              <a:gd name="connsiteY9" fmla="*/ 1358781 h 1393612"/>
              <a:gd name="connsiteX10" fmla="*/ 478564 w 482066"/>
              <a:gd name="connsiteY10" fmla="*/ 1392964 h 1393612"/>
              <a:gd name="connsiteX11" fmla="*/ 444381 w 482066"/>
              <a:gd name="connsiteY11" fmla="*/ 1375873 h 1393612"/>
              <a:gd name="connsiteX0" fmla="*/ 29635 w 511701"/>
              <a:gd name="connsiteY0" fmla="*/ 0 h 1873084"/>
              <a:gd name="connsiteX1" fmla="*/ 21089 w 511701"/>
              <a:gd name="connsiteY1" fmla="*/ 1862984 h 1873084"/>
              <a:gd name="connsiteX2" fmla="*/ 354375 w 511701"/>
              <a:gd name="connsiteY2" fmla="*/ 752030 h 1873084"/>
              <a:gd name="connsiteX3" fmla="*/ 371466 w 511701"/>
              <a:gd name="connsiteY3" fmla="*/ 922946 h 1873084"/>
              <a:gd name="connsiteX4" fmla="*/ 405650 w 511701"/>
              <a:gd name="connsiteY4" fmla="*/ 1008403 h 1873084"/>
              <a:gd name="connsiteX5" fmla="*/ 431287 w 511701"/>
              <a:gd name="connsiteY5" fmla="*/ 1085316 h 1873084"/>
              <a:gd name="connsiteX6" fmla="*/ 439833 w 511701"/>
              <a:gd name="connsiteY6" fmla="*/ 1119499 h 1873084"/>
              <a:gd name="connsiteX7" fmla="*/ 456924 w 511701"/>
              <a:gd name="connsiteY7" fmla="*/ 1162228 h 1873084"/>
              <a:gd name="connsiteX8" fmla="*/ 474016 w 511701"/>
              <a:gd name="connsiteY8" fmla="*/ 1239140 h 1873084"/>
              <a:gd name="connsiteX9" fmla="*/ 499653 w 511701"/>
              <a:gd name="connsiteY9" fmla="*/ 1358781 h 1873084"/>
              <a:gd name="connsiteX10" fmla="*/ 508199 w 511701"/>
              <a:gd name="connsiteY10" fmla="*/ 1392964 h 1873084"/>
              <a:gd name="connsiteX11" fmla="*/ 474016 w 511701"/>
              <a:gd name="connsiteY11" fmla="*/ 1375873 h 1873084"/>
              <a:gd name="connsiteX0" fmla="*/ 8580 w 490646"/>
              <a:gd name="connsiteY0" fmla="*/ 0 h 1874768"/>
              <a:gd name="connsiteX1" fmla="*/ 34 w 490646"/>
              <a:gd name="connsiteY1" fmla="*/ 1862984 h 1874768"/>
              <a:gd name="connsiteX2" fmla="*/ 333320 w 490646"/>
              <a:gd name="connsiteY2" fmla="*/ 752030 h 1874768"/>
              <a:gd name="connsiteX3" fmla="*/ 350411 w 490646"/>
              <a:gd name="connsiteY3" fmla="*/ 922946 h 1874768"/>
              <a:gd name="connsiteX4" fmla="*/ 384595 w 490646"/>
              <a:gd name="connsiteY4" fmla="*/ 1008403 h 1874768"/>
              <a:gd name="connsiteX5" fmla="*/ 410232 w 490646"/>
              <a:gd name="connsiteY5" fmla="*/ 1085316 h 1874768"/>
              <a:gd name="connsiteX6" fmla="*/ 418778 w 490646"/>
              <a:gd name="connsiteY6" fmla="*/ 1119499 h 1874768"/>
              <a:gd name="connsiteX7" fmla="*/ 435869 w 490646"/>
              <a:gd name="connsiteY7" fmla="*/ 1162228 h 1874768"/>
              <a:gd name="connsiteX8" fmla="*/ 452961 w 490646"/>
              <a:gd name="connsiteY8" fmla="*/ 1239140 h 1874768"/>
              <a:gd name="connsiteX9" fmla="*/ 478598 w 490646"/>
              <a:gd name="connsiteY9" fmla="*/ 1358781 h 1874768"/>
              <a:gd name="connsiteX10" fmla="*/ 487144 w 490646"/>
              <a:gd name="connsiteY10" fmla="*/ 1392964 h 1874768"/>
              <a:gd name="connsiteX11" fmla="*/ 452961 w 490646"/>
              <a:gd name="connsiteY11" fmla="*/ 1375873 h 1874768"/>
              <a:gd name="connsiteX0" fmla="*/ 42803 w 557671"/>
              <a:gd name="connsiteY0" fmla="*/ 0 h 2994551"/>
              <a:gd name="connsiteX1" fmla="*/ 34257 w 557671"/>
              <a:gd name="connsiteY1" fmla="*/ 1862984 h 2994551"/>
              <a:gd name="connsiteX2" fmla="*/ 547004 w 557671"/>
              <a:gd name="connsiteY2" fmla="*/ 2973937 h 2994551"/>
              <a:gd name="connsiteX3" fmla="*/ 384634 w 557671"/>
              <a:gd name="connsiteY3" fmla="*/ 922946 h 2994551"/>
              <a:gd name="connsiteX4" fmla="*/ 418818 w 557671"/>
              <a:gd name="connsiteY4" fmla="*/ 1008403 h 2994551"/>
              <a:gd name="connsiteX5" fmla="*/ 444455 w 557671"/>
              <a:gd name="connsiteY5" fmla="*/ 1085316 h 2994551"/>
              <a:gd name="connsiteX6" fmla="*/ 453001 w 557671"/>
              <a:gd name="connsiteY6" fmla="*/ 1119499 h 2994551"/>
              <a:gd name="connsiteX7" fmla="*/ 470092 w 557671"/>
              <a:gd name="connsiteY7" fmla="*/ 1162228 h 2994551"/>
              <a:gd name="connsiteX8" fmla="*/ 487184 w 557671"/>
              <a:gd name="connsiteY8" fmla="*/ 1239140 h 2994551"/>
              <a:gd name="connsiteX9" fmla="*/ 512821 w 557671"/>
              <a:gd name="connsiteY9" fmla="*/ 1358781 h 2994551"/>
              <a:gd name="connsiteX10" fmla="*/ 521367 w 557671"/>
              <a:gd name="connsiteY10" fmla="*/ 1392964 h 2994551"/>
              <a:gd name="connsiteX11" fmla="*/ 487184 w 557671"/>
              <a:gd name="connsiteY11" fmla="*/ 1375873 h 2994551"/>
              <a:gd name="connsiteX0" fmla="*/ 812186 w 1336885"/>
              <a:gd name="connsiteY0" fmla="*/ 0 h 3694514"/>
              <a:gd name="connsiteX1" fmla="*/ 803640 w 1336885"/>
              <a:gd name="connsiteY1" fmla="*/ 1862984 h 3694514"/>
              <a:gd name="connsiteX2" fmla="*/ 1316387 w 1336885"/>
              <a:gd name="connsiteY2" fmla="*/ 2973937 h 3694514"/>
              <a:gd name="connsiteX3" fmla="*/ 334 w 1336885"/>
              <a:gd name="connsiteY3" fmla="*/ 3606325 h 3694514"/>
              <a:gd name="connsiteX4" fmla="*/ 1188201 w 1336885"/>
              <a:gd name="connsiteY4" fmla="*/ 1008403 h 3694514"/>
              <a:gd name="connsiteX5" fmla="*/ 1213838 w 1336885"/>
              <a:gd name="connsiteY5" fmla="*/ 1085316 h 3694514"/>
              <a:gd name="connsiteX6" fmla="*/ 1222384 w 1336885"/>
              <a:gd name="connsiteY6" fmla="*/ 1119499 h 3694514"/>
              <a:gd name="connsiteX7" fmla="*/ 1239475 w 1336885"/>
              <a:gd name="connsiteY7" fmla="*/ 1162228 h 3694514"/>
              <a:gd name="connsiteX8" fmla="*/ 1256567 w 1336885"/>
              <a:gd name="connsiteY8" fmla="*/ 1239140 h 3694514"/>
              <a:gd name="connsiteX9" fmla="*/ 1282204 w 1336885"/>
              <a:gd name="connsiteY9" fmla="*/ 1358781 h 3694514"/>
              <a:gd name="connsiteX10" fmla="*/ 1290750 w 1336885"/>
              <a:gd name="connsiteY10" fmla="*/ 1392964 h 3694514"/>
              <a:gd name="connsiteX11" fmla="*/ 1256567 w 1336885"/>
              <a:gd name="connsiteY11" fmla="*/ 1375873 h 3694514"/>
              <a:gd name="connsiteX0" fmla="*/ 812186 w 1336885"/>
              <a:gd name="connsiteY0" fmla="*/ 0 h 3694514"/>
              <a:gd name="connsiteX1" fmla="*/ 803640 w 1336885"/>
              <a:gd name="connsiteY1" fmla="*/ 1862984 h 3694514"/>
              <a:gd name="connsiteX2" fmla="*/ 1316387 w 1336885"/>
              <a:gd name="connsiteY2" fmla="*/ 2973937 h 3694514"/>
              <a:gd name="connsiteX3" fmla="*/ 334 w 1336885"/>
              <a:gd name="connsiteY3" fmla="*/ 3606325 h 3694514"/>
              <a:gd name="connsiteX4" fmla="*/ 1188201 w 1336885"/>
              <a:gd name="connsiteY4" fmla="*/ 1008403 h 3694514"/>
              <a:gd name="connsiteX5" fmla="*/ 1213838 w 1336885"/>
              <a:gd name="connsiteY5" fmla="*/ 1085316 h 3694514"/>
              <a:gd name="connsiteX6" fmla="*/ 1222384 w 1336885"/>
              <a:gd name="connsiteY6" fmla="*/ 1119499 h 3694514"/>
              <a:gd name="connsiteX7" fmla="*/ 1239475 w 1336885"/>
              <a:gd name="connsiteY7" fmla="*/ 1162228 h 3694514"/>
              <a:gd name="connsiteX8" fmla="*/ 1256567 w 1336885"/>
              <a:gd name="connsiteY8" fmla="*/ 1239140 h 3694514"/>
              <a:gd name="connsiteX9" fmla="*/ 1282204 w 1336885"/>
              <a:gd name="connsiteY9" fmla="*/ 1358781 h 3694514"/>
              <a:gd name="connsiteX10" fmla="*/ 1290750 w 1336885"/>
              <a:gd name="connsiteY10" fmla="*/ 1392964 h 3694514"/>
              <a:gd name="connsiteX0" fmla="*/ 812186 w 1336885"/>
              <a:gd name="connsiteY0" fmla="*/ 0 h 3694514"/>
              <a:gd name="connsiteX1" fmla="*/ 803640 w 1336885"/>
              <a:gd name="connsiteY1" fmla="*/ 1862984 h 3694514"/>
              <a:gd name="connsiteX2" fmla="*/ 1316387 w 1336885"/>
              <a:gd name="connsiteY2" fmla="*/ 2973937 h 3694514"/>
              <a:gd name="connsiteX3" fmla="*/ 334 w 1336885"/>
              <a:gd name="connsiteY3" fmla="*/ 3606325 h 3694514"/>
              <a:gd name="connsiteX4" fmla="*/ 1188201 w 1336885"/>
              <a:gd name="connsiteY4" fmla="*/ 1008403 h 3694514"/>
              <a:gd name="connsiteX5" fmla="*/ 1213838 w 1336885"/>
              <a:gd name="connsiteY5" fmla="*/ 1085316 h 3694514"/>
              <a:gd name="connsiteX6" fmla="*/ 1222384 w 1336885"/>
              <a:gd name="connsiteY6" fmla="*/ 1119499 h 3694514"/>
              <a:gd name="connsiteX7" fmla="*/ 1239475 w 1336885"/>
              <a:gd name="connsiteY7" fmla="*/ 1162228 h 3694514"/>
              <a:gd name="connsiteX8" fmla="*/ 1256567 w 1336885"/>
              <a:gd name="connsiteY8" fmla="*/ 1239140 h 3694514"/>
              <a:gd name="connsiteX9" fmla="*/ 1282204 w 1336885"/>
              <a:gd name="connsiteY9" fmla="*/ 1358781 h 3694514"/>
              <a:gd name="connsiteX0" fmla="*/ 812186 w 1336885"/>
              <a:gd name="connsiteY0" fmla="*/ 0 h 3694514"/>
              <a:gd name="connsiteX1" fmla="*/ 803640 w 1336885"/>
              <a:gd name="connsiteY1" fmla="*/ 1862984 h 3694514"/>
              <a:gd name="connsiteX2" fmla="*/ 1316387 w 1336885"/>
              <a:gd name="connsiteY2" fmla="*/ 2973937 h 3694514"/>
              <a:gd name="connsiteX3" fmla="*/ 334 w 1336885"/>
              <a:gd name="connsiteY3" fmla="*/ 3606325 h 3694514"/>
              <a:gd name="connsiteX4" fmla="*/ 1188201 w 1336885"/>
              <a:gd name="connsiteY4" fmla="*/ 1008403 h 3694514"/>
              <a:gd name="connsiteX5" fmla="*/ 1213838 w 1336885"/>
              <a:gd name="connsiteY5" fmla="*/ 1085316 h 3694514"/>
              <a:gd name="connsiteX6" fmla="*/ 1222384 w 1336885"/>
              <a:gd name="connsiteY6" fmla="*/ 1119499 h 3694514"/>
              <a:gd name="connsiteX7" fmla="*/ 1239475 w 1336885"/>
              <a:gd name="connsiteY7" fmla="*/ 1162228 h 3694514"/>
              <a:gd name="connsiteX8" fmla="*/ 1256567 w 1336885"/>
              <a:gd name="connsiteY8" fmla="*/ 1239140 h 3694514"/>
              <a:gd name="connsiteX0" fmla="*/ 812186 w 1336885"/>
              <a:gd name="connsiteY0" fmla="*/ 0 h 3694514"/>
              <a:gd name="connsiteX1" fmla="*/ 803640 w 1336885"/>
              <a:gd name="connsiteY1" fmla="*/ 1862984 h 3694514"/>
              <a:gd name="connsiteX2" fmla="*/ 1316387 w 1336885"/>
              <a:gd name="connsiteY2" fmla="*/ 2973937 h 3694514"/>
              <a:gd name="connsiteX3" fmla="*/ 334 w 1336885"/>
              <a:gd name="connsiteY3" fmla="*/ 3606325 h 3694514"/>
              <a:gd name="connsiteX4" fmla="*/ 1188201 w 1336885"/>
              <a:gd name="connsiteY4" fmla="*/ 1008403 h 3694514"/>
              <a:gd name="connsiteX5" fmla="*/ 1213838 w 1336885"/>
              <a:gd name="connsiteY5" fmla="*/ 1085316 h 3694514"/>
              <a:gd name="connsiteX6" fmla="*/ 1222384 w 1336885"/>
              <a:gd name="connsiteY6" fmla="*/ 1119499 h 3694514"/>
              <a:gd name="connsiteX7" fmla="*/ 1239475 w 1336885"/>
              <a:gd name="connsiteY7" fmla="*/ 1162228 h 3694514"/>
              <a:gd name="connsiteX0" fmla="*/ 812186 w 2495707"/>
              <a:gd name="connsiteY0" fmla="*/ 0 h 3694514"/>
              <a:gd name="connsiteX1" fmla="*/ 803640 w 2495707"/>
              <a:gd name="connsiteY1" fmla="*/ 1862984 h 3694514"/>
              <a:gd name="connsiteX2" fmla="*/ 1316387 w 2495707"/>
              <a:gd name="connsiteY2" fmla="*/ 2973937 h 3694514"/>
              <a:gd name="connsiteX3" fmla="*/ 334 w 2495707"/>
              <a:gd name="connsiteY3" fmla="*/ 3606325 h 3694514"/>
              <a:gd name="connsiteX4" fmla="*/ 1188201 w 2495707"/>
              <a:gd name="connsiteY4" fmla="*/ 1008403 h 3694514"/>
              <a:gd name="connsiteX5" fmla="*/ 1213838 w 2495707"/>
              <a:gd name="connsiteY5" fmla="*/ 1085316 h 3694514"/>
              <a:gd name="connsiteX6" fmla="*/ 1222384 w 2495707"/>
              <a:gd name="connsiteY6" fmla="*/ 1119499 h 3694514"/>
              <a:gd name="connsiteX7" fmla="*/ 2495707 w 2495707"/>
              <a:gd name="connsiteY7" fmla="*/ 3264493 h 3694514"/>
              <a:gd name="connsiteX0" fmla="*/ 812186 w 2894097"/>
              <a:gd name="connsiteY0" fmla="*/ 0 h 3694514"/>
              <a:gd name="connsiteX1" fmla="*/ 803640 w 2894097"/>
              <a:gd name="connsiteY1" fmla="*/ 1862984 h 3694514"/>
              <a:gd name="connsiteX2" fmla="*/ 1316387 w 2894097"/>
              <a:gd name="connsiteY2" fmla="*/ 2973937 h 3694514"/>
              <a:gd name="connsiteX3" fmla="*/ 334 w 2894097"/>
              <a:gd name="connsiteY3" fmla="*/ 3606325 h 3694514"/>
              <a:gd name="connsiteX4" fmla="*/ 1188201 w 2894097"/>
              <a:gd name="connsiteY4" fmla="*/ 1008403 h 3694514"/>
              <a:gd name="connsiteX5" fmla="*/ 1213838 w 2894097"/>
              <a:gd name="connsiteY5" fmla="*/ 1085316 h 3694514"/>
              <a:gd name="connsiteX6" fmla="*/ 2846085 w 2894097"/>
              <a:gd name="connsiteY6" fmla="*/ 2179177 h 3694514"/>
              <a:gd name="connsiteX7" fmla="*/ 2495707 w 2894097"/>
              <a:gd name="connsiteY7" fmla="*/ 3264493 h 3694514"/>
              <a:gd name="connsiteX0" fmla="*/ 812224 w 2862874"/>
              <a:gd name="connsiteY0" fmla="*/ 0 h 3694514"/>
              <a:gd name="connsiteX1" fmla="*/ 803678 w 2862874"/>
              <a:gd name="connsiteY1" fmla="*/ 1862984 h 3694514"/>
              <a:gd name="connsiteX2" fmla="*/ 1316425 w 2862874"/>
              <a:gd name="connsiteY2" fmla="*/ 2973937 h 3694514"/>
              <a:gd name="connsiteX3" fmla="*/ 372 w 2862874"/>
              <a:gd name="connsiteY3" fmla="*/ 3606325 h 3694514"/>
              <a:gd name="connsiteX4" fmla="*/ 1188239 w 2862874"/>
              <a:gd name="connsiteY4" fmla="*/ 1008403 h 3694514"/>
              <a:gd name="connsiteX5" fmla="*/ 1837719 w 2862874"/>
              <a:gd name="connsiteY5" fmla="*/ 3537959 h 3694514"/>
              <a:gd name="connsiteX6" fmla="*/ 2846123 w 2862874"/>
              <a:gd name="connsiteY6" fmla="*/ 2179177 h 3694514"/>
              <a:gd name="connsiteX7" fmla="*/ 2495745 w 2862874"/>
              <a:gd name="connsiteY7" fmla="*/ 3264493 h 3694514"/>
              <a:gd name="connsiteX0" fmla="*/ 1734907 w 3785557"/>
              <a:gd name="connsiteY0" fmla="*/ 0 h 4418339"/>
              <a:gd name="connsiteX1" fmla="*/ 1726361 w 3785557"/>
              <a:gd name="connsiteY1" fmla="*/ 1862984 h 4418339"/>
              <a:gd name="connsiteX2" fmla="*/ 2239108 w 3785557"/>
              <a:gd name="connsiteY2" fmla="*/ 2973937 h 4418339"/>
              <a:gd name="connsiteX3" fmla="*/ 923055 w 3785557"/>
              <a:gd name="connsiteY3" fmla="*/ 3606325 h 4418339"/>
              <a:gd name="connsiteX4" fmla="*/ 68477 w 3785557"/>
              <a:gd name="connsiteY4" fmla="*/ 4418175 h 4418339"/>
              <a:gd name="connsiteX5" fmla="*/ 2760402 w 3785557"/>
              <a:gd name="connsiteY5" fmla="*/ 3537959 h 4418339"/>
              <a:gd name="connsiteX6" fmla="*/ 3768806 w 3785557"/>
              <a:gd name="connsiteY6" fmla="*/ 2179177 h 4418339"/>
              <a:gd name="connsiteX7" fmla="*/ 3418428 w 3785557"/>
              <a:gd name="connsiteY7" fmla="*/ 3264493 h 4418339"/>
              <a:gd name="connsiteX0" fmla="*/ 1680979 w 3731629"/>
              <a:gd name="connsiteY0" fmla="*/ 0 h 4457508"/>
              <a:gd name="connsiteX1" fmla="*/ 1672433 w 3731629"/>
              <a:gd name="connsiteY1" fmla="*/ 1862984 h 4457508"/>
              <a:gd name="connsiteX2" fmla="*/ 2185180 w 3731629"/>
              <a:gd name="connsiteY2" fmla="*/ 2973937 h 4457508"/>
              <a:gd name="connsiteX3" fmla="*/ 869127 w 3731629"/>
              <a:gd name="connsiteY3" fmla="*/ 3606325 h 4457508"/>
              <a:gd name="connsiteX4" fmla="*/ 14549 w 3731629"/>
              <a:gd name="connsiteY4" fmla="*/ 4418175 h 4457508"/>
              <a:gd name="connsiteX5" fmla="*/ 2706474 w 3731629"/>
              <a:gd name="connsiteY5" fmla="*/ 3537959 h 4457508"/>
              <a:gd name="connsiteX6" fmla="*/ 3714878 w 3731629"/>
              <a:gd name="connsiteY6" fmla="*/ 2179177 h 4457508"/>
              <a:gd name="connsiteX7" fmla="*/ 3364500 w 3731629"/>
              <a:gd name="connsiteY7" fmla="*/ 3264493 h 4457508"/>
              <a:gd name="connsiteX0" fmla="*/ 1680979 w 3731629"/>
              <a:gd name="connsiteY0" fmla="*/ 0 h 4457508"/>
              <a:gd name="connsiteX1" fmla="*/ 1672433 w 3731629"/>
              <a:gd name="connsiteY1" fmla="*/ 1862984 h 4457508"/>
              <a:gd name="connsiteX2" fmla="*/ 2185180 w 3731629"/>
              <a:gd name="connsiteY2" fmla="*/ 2973937 h 4457508"/>
              <a:gd name="connsiteX3" fmla="*/ 1877534 w 3731629"/>
              <a:gd name="connsiteY3" fmla="*/ 3478136 h 4457508"/>
              <a:gd name="connsiteX4" fmla="*/ 869127 w 3731629"/>
              <a:gd name="connsiteY4" fmla="*/ 3606325 h 4457508"/>
              <a:gd name="connsiteX5" fmla="*/ 14549 w 3731629"/>
              <a:gd name="connsiteY5" fmla="*/ 4418175 h 4457508"/>
              <a:gd name="connsiteX6" fmla="*/ 2706474 w 3731629"/>
              <a:gd name="connsiteY6" fmla="*/ 3537959 h 4457508"/>
              <a:gd name="connsiteX7" fmla="*/ 3714878 w 3731629"/>
              <a:gd name="connsiteY7" fmla="*/ 2179177 h 4457508"/>
              <a:gd name="connsiteX8" fmla="*/ 3364500 w 3731629"/>
              <a:gd name="connsiteY8" fmla="*/ 3264493 h 4457508"/>
              <a:gd name="connsiteX0" fmla="*/ 1680979 w 3731629"/>
              <a:gd name="connsiteY0" fmla="*/ 0 h 4457508"/>
              <a:gd name="connsiteX1" fmla="*/ 1672433 w 3731629"/>
              <a:gd name="connsiteY1" fmla="*/ 1862984 h 4457508"/>
              <a:gd name="connsiteX2" fmla="*/ 2167596 w 3731629"/>
              <a:gd name="connsiteY2" fmla="*/ 2947561 h 4457508"/>
              <a:gd name="connsiteX3" fmla="*/ 1877534 w 3731629"/>
              <a:gd name="connsiteY3" fmla="*/ 3478136 h 4457508"/>
              <a:gd name="connsiteX4" fmla="*/ 869127 w 3731629"/>
              <a:gd name="connsiteY4" fmla="*/ 3606325 h 4457508"/>
              <a:gd name="connsiteX5" fmla="*/ 14549 w 3731629"/>
              <a:gd name="connsiteY5" fmla="*/ 4418175 h 4457508"/>
              <a:gd name="connsiteX6" fmla="*/ 2706474 w 3731629"/>
              <a:gd name="connsiteY6" fmla="*/ 3537959 h 4457508"/>
              <a:gd name="connsiteX7" fmla="*/ 3714878 w 3731629"/>
              <a:gd name="connsiteY7" fmla="*/ 2179177 h 4457508"/>
              <a:gd name="connsiteX8" fmla="*/ 3364500 w 3731629"/>
              <a:gd name="connsiteY8" fmla="*/ 3264493 h 4457508"/>
              <a:gd name="connsiteX0" fmla="*/ 1680979 w 3731629"/>
              <a:gd name="connsiteY0" fmla="*/ 0 h 4457508"/>
              <a:gd name="connsiteX1" fmla="*/ 1672433 w 3731629"/>
              <a:gd name="connsiteY1" fmla="*/ 1862984 h 4457508"/>
              <a:gd name="connsiteX2" fmla="*/ 2167596 w 3731629"/>
              <a:gd name="connsiteY2" fmla="*/ 2947561 h 4457508"/>
              <a:gd name="connsiteX3" fmla="*/ 1877534 w 3731629"/>
              <a:gd name="connsiteY3" fmla="*/ 3478136 h 4457508"/>
              <a:gd name="connsiteX4" fmla="*/ 869127 w 3731629"/>
              <a:gd name="connsiteY4" fmla="*/ 3606325 h 4457508"/>
              <a:gd name="connsiteX5" fmla="*/ 14549 w 3731629"/>
              <a:gd name="connsiteY5" fmla="*/ 4418175 h 4457508"/>
              <a:gd name="connsiteX6" fmla="*/ 2706474 w 3731629"/>
              <a:gd name="connsiteY6" fmla="*/ 3537959 h 4457508"/>
              <a:gd name="connsiteX7" fmla="*/ 3714878 w 3731629"/>
              <a:gd name="connsiteY7" fmla="*/ 2179177 h 4457508"/>
              <a:gd name="connsiteX8" fmla="*/ 3364500 w 3731629"/>
              <a:gd name="connsiteY8" fmla="*/ 3264493 h 4457508"/>
              <a:gd name="connsiteX0" fmla="*/ 1680979 w 3731629"/>
              <a:gd name="connsiteY0" fmla="*/ 0 h 4457508"/>
              <a:gd name="connsiteX1" fmla="*/ 1672433 w 3731629"/>
              <a:gd name="connsiteY1" fmla="*/ 1862984 h 4457508"/>
              <a:gd name="connsiteX2" fmla="*/ 2167596 w 3731629"/>
              <a:gd name="connsiteY2" fmla="*/ 2947561 h 4457508"/>
              <a:gd name="connsiteX3" fmla="*/ 1877534 w 3731629"/>
              <a:gd name="connsiteY3" fmla="*/ 3478136 h 4457508"/>
              <a:gd name="connsiteX4" fmla="*/ 869127 w 3731629"/>
              <a:gd name="connsiteY4" fmla="*/ 3606325 h 4457508"/>
              <a:gd name="connsiteX5" fmla="*/ 14549 w 3731629"/>
              <a:gd name="connsiteY5" fmla="*/ 4418175 h 4457508"/>
              <a:gd name="connsiteX6" fmla="*/ 2706474 w 3731629"/>
              <a:gd name="connsiteY6" fmla="*/ 3537959 h 4457508"/>
              <a:gd name="connsiteX7" fmla="*/ 3714878 w 3731629"/>
              <a:gd name="connsiteY7" fmla="*/ 2179177 h 4457508"/>
              <a:gd name="connsiteX8" fmla="*/ 3364500 w 3731629"/>
              <a:gd name="connsiteY8" fmla="*/ 3264493 h 4457508"/>
              <a:gd name="connsiteX0" fmla="*/ 1680979 w 3731629"/>
              <a:gd name="connsiteY0" fmla="*/ 0 h 4457508"/>
              <a:gd name="connsiteX1" fmla="*/ 1672433 w 3731629"/>
              <a:gd name="connsiteY1" fmla="*/ 1862984 h 4457508"/>
              <a:gd name="connsiteX2" fmla="*/ 2167596 w 3731629"/>
              <a:gd name="connsiteY2" fmla="*/ 2947561 h 4457508"/>
              <a:gd name="connsiteX3" fmla="*/ 1877534 w 3731629"/>
              <a:gd name="connsiteY3" fmla="*/ 3478136 h 4457508"/>
              <a:gd name="connsiteX4" fmla="*/ 869127 w 3731629"/>
              <a:gd name="connsiteY4" fmla="*/ 3606325 h 4457508"/>
              <a:gd name="connsiteX5" fmla="*/ 14549 w 3731629"/>
              <a:gd name="connsiteY5" fmla="*/ 4418175 h 4457508"/>
              <a:gd name="connsiteX6" fmla="*/ 2706474 w 3731629"/>
              <a:gd name="connsiteY6" fmla="*/ 3537959 h 4457508"/>
              <a:gd name="connsiteX7" fmla="*/ 3714878 w 3731629"/>
              <a:gd name="connsiteY7" fmla="*/ 2179177 h 4457508"/>
              <a:gd name="connsiteX8" fmla="*/ 3364500 w 3731629"/>
              <a:gd name="connsiteY8" fmla="*/ 3264493 h 4457508"/>
              <a:gd name="connsiteX0" fmla="*/ 1680979 w 3731629"/>
              <a:gd name="connsiteY0" fmla="*/ 0 h 4457508"/>
              <a:gd name="connsiteX1" fmla="*/ 1672433 w 3731629"/>
              <a:gd name="connsiteY1" fmla="*/ 1862984 h 4457508"/>
              <a:gd name="connsiteX2" fmla="*/ 2167596 w 3731629"/>
              <a:gd name="connsiteY2" fmla="*/ 2947561 h 4457508"/>
              <a:gd name="connsiteX3" fmla="*/ 1877534 w 3731629"/>
              <a:gd name="connsiteY3" fmla="*/ 3478136 h 4457508"/>
              <a:gd name="connsiteX4" fmla="*/ 869127 w 3731629"/>
              <a:gd name="connsiteY4" fmla="*/ 3606325 h 4457508"/>
              <a:gd name="connsiteX5" fmla="*/ 14549 w 3731629"/>
              <a:gd name="connsiteY5" fmla="*/ 4418175 h 4457508"/>
              <a:gd name="connsiteX6" fmla="*/ 2706474 w 3731629"/>
              <a:gd name="connsiteY6" fmla="*/ 3537959 h 4457508"/>
              <a:gd name="connsiteX7" fmla="*/ 3714878 w 3731629"/>
              <a:gd name="connsiteY7" fmla="*/ 2179177 h 4457508"/>
              <a:gd name="connsiteX8" fmla="*/ 3364500 w 3731629"/>
              <a:gd name="connsiteY8" fmla="*/ 3264493 h 4457508"/>
              <a:gd name="connsiteX0" fmla="*/ 1680979 w 3731629"/>
              <a:gd name="connsiteY0" fmla="*/ 0 h 4457508"/>
              <a:gd name="connsiteX1" fmla="*/ 1672433 w 3731629"/>
              <a:gd name="connsiteY1" fmla="*/ 1862984 h 4457508"/>
              <a:gd name="connsiteX2" fmla="*/ 2167596 w 3731629"/>
              <a:gd name="connsiteY2" fmla="*/ 2947561 h 4457508"/>
              <a:gd name="connsiteX3" fmla="*/ 1877534 w 3731629"/>
              <a:gd name="connsiteY3" fmla="*/ 3478136 h 4457508"/>
              <a:gd name="connsiteX4" fmla="*/ 869127 w 3731629"/>
              <a:gd name="connsiteY4" fmla="*/ 3606325 h 4457508"/>
              <a:gd name="connsiteX5" fmla="*/ 14549 w 3731629"/>
              <a:gd name="connsiteY5" fmla="*/ 4418175 h 4457508"/>
              <a:gd name="connsiteX6" fmla="*/ 2706474 w 3731629"/>
              <a:gd name="connsiteY6" fmla="*/ 3537959 h 4457508"/>
              <a:gd name="connsiteX7" fmla="*/ 3714878 w 3731629"/>
              <a:gd name="connsiteY7" fmla="*/ 2179177 h 4457508"/>
              <a:gd name="connsiteX8" fmla="*/ 3364500 w 3731629"/>
              <a:gd name="connsiteY8" fmla="*/ 3264493 h 4457508"/>
              <a:gd name="connsiteX0" fmla="*/ 1680979 w 3731629"/>
              <a:gd name="connsiteY0" fmla="*/ 0 h 4457508"/>
              <a:gd name="connsiteX1" fmla="*/ 1672433 w 3731629"/>
              <a:gd name="connsiteY1" fmla="*/ 1862984 h 4457508"/>
              <a:gd name="connsiteX2" fmla="*/ 2167596 w 3731629"/>
              <a:gd name="connsiteY2" fmla="*/ 2947561 h 4457508"/>
              <a:gd name="connsiteX3" fmla="*/ 1877534 w 3731629"/>
              <a:gd name="connsiteY3" fmla="*/ 3478136 h 4457508"/>
              <a:gd name="connsiteX4" fmla="*/ 869127 w 3731629"/>
              <a:gd name="connsiteY4" fmla="*/ 3606325 h 4457508"/>
              <a:gd name="connsiteX5" fmla="*/ 14549 w 3731629"/>
              <a:gd name="connsiteY5" fmla="*/ 4418175 h 4457508"/>
              <a:gd name="connsiteX6" fmla="*/ 2706474 w 3731629"/>
              <a:gd name="connsiteY6" fmla="*/ 3537959 h 4457508"/>
              <a:gd name="connsiteX7" fmla="*/ 3714878 w 3731629"/>
              <a:gd name="connsiteY7" fmla="*/ 2179177 h 4457508"/>
              <a:gd name="connsiteX8" fmla="*/ 3364500 w 3731629"/>
              <a:gd name="connsiteY8" fmla="*/ 3264493 h 4457508"/>
              <a:gd name="connsiteX0" fmla="*/ 1680979 w 3731629"/>
              <a:gd name="connsiteY0" fmla="*/ 0 h 4457508"/>
              <a:gd name="connsiteX1" fmla="*/ 1672433 w 3731629"/>
              <a:gd name="connsiteY1" fmla="*/ 1862984 h 4457508"/>
              <a:gd name="connsiteX2" fmla="*/ 2167596 w 3731629"/>
              <a:gd name="connsiteY2" fmla="*/ 2947561 h 4457508"/>
              <a:gd name="connsiteX3" fmla="*/ 1877534 w 3731629"/>
              <a:gd name="connsiteY3" fmla="*/ 3478136 h 4457508"/>
              <a:gd name="connsiteX4" fmla="*/ 869127 w 3731629"/>
              <a:gd name="connsiteY4" fmla="*/ 3606325 h 4457508"/>
              <a:gd name="connsiteX5" fmla="*/ 14549 w 3731629"/>
              <a:gd name="connsiteY5" fmla="*/ 4418175 h 4457508"/>
              <a:gd name="connsiteX6" fmla="*/ 2706474 w 3731629"/>
              <a:gd name="connsiteY6" fmla="*/ 3537959 h 4457508"/>
              <a:gd name="connsiteX7" fmla="*/ 3714878 w 3731629"/>
              <a:gd name="connsiteY7" fmla="*/ 2179177 h 4457508"/>
              <a:gd name="connsiteX8" fmla="*/ 3364500 w 3731629"/>
              <a:gd name="connsiteY8" fmla="*/ 3264493 h 4457508"/>
              <a:gd name="connsiteX0" fmla="*/ 1680979 w 3731629"/>
              <a:gd name="connsiteY0" fmla="*/ 0 h 4457508"/>
              <a:gd name="connsiteX1" fmla="*/ 1672433 w 3731629"/>
              <a:gd name="connsiteY1" fmla="*/ 1862984 h 4457508"/>
              <a:gd name="connsiteX2" fmla="*/ 2167596 w 3731629"/>
              <a:gd name="connsiteY2" fmla="*/ 2947561 h 4457508"/>
              <a:gd name="connsiteX3" fmla="*/ 1147773 w 3731629"/>
              <a:gd name="connsiteY3" fmla="*/ 3442967 h 4457508"/>
              <a:gd name="connsiteX4" fmla="*/ 869127 w 3731629"/>
              <a:gd name="connsiteY4" fmla="*/ 3606325 h 4457508"/>
              <a:gd name="connsiteX5" fmla="*/ 14549 w 3731629"/>
              <a:gd name="connsiteY5" fmla="*/ 4418175 h 4457508"/>
              <a:gd name="connsiteX6" fmla="*/ 2706474 w 3731629"/>
              <a:gd name="connsiteY6" fmla="*/ 3537959 h 4457508"/>
              <a:gd name="connsiteX7" fmla="*/ 3714878 w 3731629"/>
              <a:gd name="connsiteY7" fmla="*/ 2179177 h 4457508"/>
              <a:gd name="connsiteX8" fmla="*/ 3364500 w 3731629"/>
              <a:gd name="connsiteY8" fmla="*/ 3264493 h 4457508"/>
              <a:gd name="connsiteX0" fmla="*/ 1707809 w 3758459"/>
              <a:gd name="connsiteY0" fmla="*/ 0 h 4418526"/>
              <a:gd name="connsiteX1" fmla="*/ 1699263 w 3758459"/>
              <a:gd name="connsiteY1" fmla="*/ 1862984 h 4418526"/>
              <a:gd name="connsiteX2" fmla="*/ 2194426 w 3758459"/>
              <a:gd name="connsiteY2" fmla="*/ 2947561 h 4418526"/>
              <a:gd name="connsiteX3" fmla="*/ 1174603 w 3758459"/>
              <a:gd name="connsiteY3" fmla="*/ 3442967 h 4418526"/>
              <a:gd name="connsiteX4" fmla="*/ 41379 w 3758459"/>
              <a:gd name="connsiteY4" fmla="*/ 4418175 h 4418526"/>
              <a:gd name="connsiteX5" fmla="*/ 2733304 w 3758459"/>
              <a:gd name="connsiteY5" fmla="*/ 3537959 h 4418526"/>
              <a:gd name="connsiteX6" fmla="*/ 3741708 w 3758459"/>
              <a:gd name="connsiteY6" fmla="*/ 2179177 h 4418526"/>
              <a:gd name="connsiteX7" fmla="*/ 3391330 w 3758459"/>
              <a:gd name="connsiteY7" fmla="*/ 3264493 h 4418526"/>
              <a:gd name="connsiteX0" fmla="*/ 3257759 w 5523573"/>
              <a:gd name="connsiteY0" fmla="*/ 0 h 5664793"/>
              <a:gd name="connsiteX1" fmla="*/ 3249213 w 5523573"/>
              <a:gd name="connsiteY1" fmla="*/ 1862984 h 5664793"/>
              <a:gd name="connsiteX2" fmla="*/ 3744376 w 5523573"/>
              <a:gd name="connsiteY2" fmla="*/ 2947561 h 5664793"/>
              <a:gd name="connsiteX3" fmla="*/ 2724553 w 5523573"/>
              <a:gd name="connsiteY3" fmla="*/ 3442967 h 5664793"/>
              <a:gd name="connsiteX4" fmla="*/ 1591329 w 5523573"/>
              <a:gd name="connsiteY4" fmla="*/ 4418175 h 5664793"/>
              <a:gd name="connsiteX5" fmla="*/ 4283254 w 5523573"/>
              <a:gd name="connsiteY5" fmla="*/ 3537959 h 5664793"/>
              <a:gd name="connsiteX6" fmla="*/ 5291658 w 5523573"/>
              <a:gd name="connsiteY6" fmla="*/ 2179177 h 5664793"/>
              <a:gd name="connsiteX7" fmla="*/ 3 w 5523573"/>
              <a:gd name="connsiteY7" fmla="*/ 5664793 h 5664793"/>
              <a:gd name="connsiteX0" fmla="*/ 3257861 w 4287479"/>
              <a:gd name="connsiteY0" fmla="*/ 0 h 5664793"/>
              <a:gd name="connsiteX1" fmla="*/ 3249315 w 4287479"/>
              <a:gd name="connsiteY1" fmla="*/ 1862984 h 5664793"/>
              <a:gd name="connsiteX2" fmla="*/ 3744478 w 4287479"/>
              <a:gd name="connsiteY2" fmla="*/ 2947561 h 5664793"/>
              <a:gd name="connsiteX3" fmla="*/ 2724655 w 4287479"/>
              <a:gd name="connsiteY3" fmla="*/ 3442967 h 5664793"/>
              <a:gd name="connsiteX4" fmla="*/ 1591431 w 4287479"/>
              <a:gd name="connsiteY4" fmla="*/ 4418175 h 5664793"/>
              <a:gd name="connsiteX5" fmla="*/ 4283356 w 4287479"/>
              <a:gd name="connsiteY5" fmla="*/ 3537959 h 5664793"/>
              <a:gd name="connsiteX6" fmla="*/ 869229 w 4287479"/>
              <a:gd name="connsiteY6" fmla="*/ 5124600 h 5664793"/>
              <a:gd name="connsiteX7" fmla="*/ 105 w 4287479"/>
              <a:gd name="connsiteY7" fmla="*/ 5664793 h 5664793"/>
              <a:gd name="connsiteX0" fmla="*/ 3257791 w 4287409"/>
              <a:gd name="connsiteY0" fmla="*/ 0 h 5664793"/>
              <a:gd name="connsiteX1" fmla="*/ 3249245 w 4287409"/>
              <a:gd name="connsiteY1" fmla="*/ 1862984 h 5664793"/>
              <a:gd name="connsiteX2" fmla="*/ 3744408 w 4287409"/>
              <a:gd name="connsiteY2" fmla="*/ 2947561 h 5664793"/>
              <a:gd name="connsiteX3" fmla="*/ 2724585 w 4287409"/>
              <a:gd name="connsiteY3" fmla="*/ 3442967 h 5664793"/>
              <a:gd name="connsiteX4" fmla="*/ 1591361 w 4287409"/>
              <a:gd name="connsiteY4" fmla="*/ 4418175 h 5664793"/>
              <a:gd name="connsiteX5" fmla="*/ 4283286 w 4287409"/>
              <a:gd name="connsiteY5" fmla="*/ 3537959 h 5664793"/>
              <a:gd name="connsiteX6" fmla="*/ 869159 w 4287409"/>
              <a:gd name="connsiteY6" fmla="*/ 5124600 h 5664793"/>
              <a:gd name="connsiteX7" fmla="*/ 35 w 4287409"/>
              <a:gd name="connsiteY7" fmla="*/ 5664793 h 5664793"/>
              <a:gd name="connsiteX0" fmla="*/ 3257791 w 4287409"/>
              <a:gd name="connsiteY0" fmla="*/ 0 h 5664793"/>
              <a:gd name="connsiteX1" fmla="*/ 3249245 w 4287409"/>
              <a:gd name="connsiteY1" fmla="*/ 1862984 h 5664793"/>
              <a:gd name="connsiteX2" fmla="*/ 3744408 w 4287409"/>
              <a:gd name="connsiteY2" fmla="*/ 2947561 h 5664793"/>
              <a:gd name="connsiteX3" fmla="*/ 2724585 w 4287409"/>
              <a:gd name="connsiteY3" fmla="*/ 3442967 h 5664793"/>
              <a:gd name="connsiteX4" fmla="*/ 1591361 w 4287409"/>
              <a:gd name="connsiteY4" fmla="*/ 4418175 h 5664793"/>
              <a:gd name="connsiteX5" fmla="*/ 4283286 w 4287409"/>
              <a:gd name="connsiteY5" fmla="*/ 3537959 h 5664793"/>
              <a:gd name="connsiteX6" fmla="*/ 869159 w 4287409"/>
              <a:gd name="connsiteY6" fmla="*/ 5124600 h 5664793"/>
              <a:gd name="connsiteX7" fmla="*/ 35 w 4287409"/>
              <a:gd name="connsiteY7" fmla="*/ 5664793 h 5664793"/>
              <a:gd name="connsiteX0" fmla="*/ 3257791 w 3744408"/>
              <a:gd name="connsiteY0" fmla="*/ 0 h 5664793"/>
              <a:gd name="connsiteX1" fmla="*/ 3249245 w 3744408"/>
              <a:gd name="connsiteY1" fmla="*/ 1862984 h 5664793"/>
              <a:gd name="connsiteX2" fmla="*/ 3744408 w 3744408"/>
              <a:gd name="connsiteY2" fmla="*/ 2947561 h 5664793"/>
              <a:gd name="connsiteX3" fmla="*/ 2724585 w 3744408"/>
              <a:gd name="connsiteY3" fmla="*/ 3442967 h 5664793"/>
              <a:gd name="connsiteX4" fmla="*/ 1591361 w 3744408"/>
              <a:gd name="connsiteY4" fmla="*/ 4418175 h 5664793"/>
              <a:gd name="connsiteX5" fmla="*/ 1258732 w 3744408"/>
              <a:gd name="connsiteY5" fmla="*/ 4733713 h 5664793"/>
              <a:gd name="connsiteX6" fmla="*/ 869159 w 3744408"/>
              <a:gd name="connsiteY6" fmla="*/ 5124600 h 5664793"/>
              <a:gd name="connsiteX7" fmla="*/ 35 w 3744408"/>
              <a:gd name="connsiteY7" fmla="*/ 5664793 h 5664793"/>
              <a:gd name="connsiteX0" fmla="*/ 3257791 w 3744408"/>
              <a:gd name="connsiteY0" fmla="*/ 0 h 5664793"/>
              <a:gd name="connsiteX1" fmla="*/ 3249245 w 3744408"/>
              <a:gd name="connsiteY1" fmla="*/ 1862984 h 5664793"/>
              <a:gd name="connsiteX2" fmla="*/ 3744408 w 3744408"/>
              <a:gd name="connsiteY2" fmla="*/ 2947561 h 5664793"/>
              <a:gd name="connsiteX3" fmla="*/ 2724585 w 3744408"/>
              <a:gd name="connsiteY3" fmla="*/ 3442967 h 5664793"/>
              <a:gd name="connsiteX4" fmla="*/ 1591361 w 3744408"/>
              <a:gd name="connsiteY4" fmla="*/ 4418175 h 5664793"/>
              <a:gd name="connsiteX5" fmla="*/ 1258732 w 3744408"/>
              <a:gd name="connsiteY5" fmla="*/ 4733713 h 5664793"/>
              <a:gd name="connsiteX6" fmla="*/ 869159 w 3744408"/>
              <a:gd name="connsiteY6" fmla="*/ 5124600 h 5664793"/>
              <a:gd name="connsiteX7" fmla="*/ 35 w 3744408"/>
              <a:gd name="connsiteY7" fmla="*/ 5664793 h 5664793"/>
              <a:gd name="connsiteX0" fmla="*/ 3257791 w 3744408"/>
              <a:gd name="connsiteY0" fmla="*/ 0 h 5664793"/>
              <a:gd name="connsiteX1" fmla="*/ 3249245 w 3744408"/>
              <a:gd name="connsiteY1" fmla="*/ 1862984 h 5664793"/>
              <a:gd name="connsiteX2" fmla="*/ 3744408 w 3744408"/>
              <a:gd name="connsiteY2" fmla="*/ 2947561 h 5664793"/>
              <a:gd name="connsiteX3" fmla="*/ 2724585 w 3744408"/>
              <a:gd name="connsiteY3" fmla="*/ 3442967 h 5664793"/>
              <a:gd name="connsiteX4" fmla="*/ 2057353 w 3744408"/>
              <a:gd name="connsiteY4" fmla="*/ 3925805 h 5664793"/>
              <a:gd name="connsiteX5" fmla="*/ 1258732 w 3744408"/>
              <a:gd name="connsiteY5" fmla="*/ 4733713 h 5664793"/>
              <a:gd name="connsiteX6" fmla="*/ 869159 w 3744408"/>
              <a:gd name="connsiteY6" fmla="*/ 5124600 h 5664793"/>
              <a:gd name="connsiteX7" fmla="*/ 35 w 3744408"/>
              <a:gd name="connsiteY7" fmla="*/ 5664793 h 5664793"/>
              <a:gd name="connsiteX0" fmla="*/ 3257791 w 3744408"/>
              <a:gd name="connsiteY0" fmla="*/ 0 h 5664793"/>
              <a:gd name="connsiteX1" fmla="*/ 3249245 w 3744408"/>
              <a:gd name="connsiteY1" fmla="*/ 1862984 h 5664793"/>
              <a:gd name="connsiteX2" fmla="*/ 3744408 w 3744408"/>
              <a:gd name="connsiteY2" fmla="*/ 2947561 h 5664793"/>
              <a:gd name="connsiteX3" fmla="*/ 2724585 w 3744408"/>
              <a:gd name="connsiteY3" fmla="*/ 3442967 h 5664793"/>
              <a:gd name="connsiteX4" fmla="*/ 2303538 w 3744408"/>
              <a:gd name="connsiteY4" fmla="*/ 3714789 h 5664793"/>
              <a:gd name="connsiteX5" fmla="*/ 1258732 w 3744408"/>
              <a:gd name="connsiteY5" fmla="*/ 4733713 h 5664793"/>
              <a:gd name="connsiteX6" fmla="*/ 869159 w 3744408"/>
              <a:gd name="connsiteY6" fmla="*/ 5124600 h 5664793"/>
              <a:gd name="connsiteX7" fmla="*/ 35 w 3744408"/>
              <a:gd name="connsiteY7" fmla="*/ 5664793 h 5664793"/>
              <a:gd name="connsiteX0" fmla="*/ 3257791 w 3744408"/>
              <a:gd name="connsiteY0" fmla="*/ 0 h 5664793"/>
              <a:gd name="connsiteX1" fmla="*/ 3249245 w 3744408"/>
              <a:gd name="connsiteY1" fmla="*/ 1862984 h 5664793"/>
              <a:gd name="connsiteX2" fmla="*/ 3744408 w 3744408"/>
              <a:gd name="connsiteY2" fmla="*/ 2947561 h 5664793"/>
              <a:gd name="connsiteX3" fmla="*/ 2724585 w 3744408"/>
              <a:gd name="connsiteY3" fmla="*/ 3442967 h 5664793"/>
              <a:gd name="connsiteX4" fmla="*/ 2303538 w 3744408"/>
              <a:gd name="connsiteY4" fmla="*/ 3714789 h 5664793"/>
              <a:gd name="connsiteX5" fmla="*/ 1258732 w 3744408"/>
              <a:gd name="connsiteY5" fmla="*/ 4733713 h 5664793"/>
              <a:gd name="connsiteX6" fmla="*/ 869159 w 3744408"/>
              <a:gd name="connsiteY6" fmla="*/ 5124600 h 5664793"/>
              <a:gd name="connsiteX7" fmla="*/ 35 w 3744408"/>
              <a:gd name="connsiteY7" fmla="*/ 5664793 h 5664793"/>
              <a:gd name="connsiteX0" fmla="*/ 3257791 w 3744408"/>
              <a:gd name="connsiteY0" fmla="*/ 0 h 5664793"/>
              <a:gd name="connsiteX1" fmla="*/ 3249245 w 3744408"/>
              <a:gd name="connsiteY1" fmla="*/ 1862984 h 5664793"/>
              <a:gd name="connsiteX2" fmla="*/ 3744408 w 3744408"/>
              <a:gd name="connsiteY2" fmla="*/ 2947561 h 5664793"/>
              <a:gd name="connsiteX3" fmla="*/ 2724585 w 3744408"/>
              <a:gd name="connsiteY3" fmla="*/ 3442967 h 5664793"/>
              <a:gd name="connsiteX4" fmla="*/ 2303538 w 3744408"/>
              <a:gd name="connsiteY4" fmla="*/ 3714789 h 5664793"/>
              <a:gd name="connsiteX5" fmla="*/ 1258732 w 3744408"/>
              <a:gd name="connsiteY5" fmla="*/ 4733713 h 5664793"/>
              <a:gd name="connsiteX6" fmla="*/ 869159 w 3744408"/>
              <a:gd name="connsiteY6" fmla="*/ 5124600 h 5664793"/>
              <a:gd name="connsiteX7" fmla="*/ 35 w 3744408"/>
              <a:gd name="connsiteY7" fmla="*/ 5664793 h 5664793"/>
              <a:gd name="connsiteX0" fmla="*/ 3257791 w 3744408"/>
              <a:gd name="connsiteY0" fmla="*/ 0 h 5664793"/>
              <a:gd name="connsiteX1" fmla="*/ 3249245 w 3744408"/>
              <a:gd name="connsiteY1" fmla="*/ 1862984 h 5664793"/>
              <a:gd name="connsiteX2" fmla="*/ 3744408 w 3744408"/>
              <a:gd name="connsiteY2" fmla="*/ 2947561 h 5664793"/>
              <a:gd name="connsiteX3" fmla="*/ 2724585 w 3744408"/>
              <a:gd name="connsiteY3" fmla="*/ 3442967 h 5664793"/>
              <a:gd name="connsiteX4" fmla="*/ 2303538 w 3744408"/>
              <a:gd name="connsiteY4" fmla="*/ 3714789 h 5664793"/>
              <a:gd name="connsiteX5" fmla="*/ 1258732 w 3744408"/>
              <a:gd name="connsiteY5" fmla="*/ 4733713 h 5664793"/>
              <a:gd name="connsiteX6" fmla="*/ 869159 w 3744408"/>
              <a:gd name="connsiteY6" fmla="*/ 5124600 h 5664793"/>
              <a:gd name="connsiteX7" fmla="*/ 35 w 3744408"/>
              <a:gd name="connsiteY7" fmla="*/ 5664793 h 5664793"/>
              <a:gd name="connsiteX0" fmla="*/ 3257791 w 3744408"/>
              <a:gd name="connsiteY0" fmla="*/ 0 h 5664793"/>
              <a:gd name="connsiteX1" fmla="*/ 3249245 w 3744408"/>
              <a:gd name="connsiteY1" fmla="*/ 1862984 h 5664793"/>
              <a:gd name="connsiteX2" fmla="*/ 3744408 w 3744408"/>
              <a:gd name="connsiteY2" fmla="*/ 2947561 h 5664793"/>
              <a:gd name="connsiteX3" fmla="*/ 2575116 w 3744408"/>
              <a:gd name="connsiteY3" fmla="*/ 3583644 h 5664793"/>
              <a:gd name="connsiteX4" fmla="*/ 2303538 w 3744408"/>
              <a:gd name="connsiteY4" fmla="*/ 3714789 h 5664793"/>
              <a:gd name="connsiteX5" fmla="*/ 1258732 w 3744408"/>
              <a:gd name="connsiteY5" fmla="*/ 4733713 h 5664793"/>
              <a:gd name="connsiteX6" fmla="*/ 869159 w 3744408"/>
              <a:gd name="connsiteY6" fmla="*/ 5124600 h 5664793"/>
              <a:gd name="connsiteX7" fmla="*/ 35 w 3744408"/>
              <a:gd name="connsiteY7" fmla="*/ 5664793 h 5664793"/>
              <a:gd name="connsiteX0" fmla="*/ 3257791 w 3744408"/>
              <a:gd name="connsiteY0" fmla="*/ 0 h 5664793"/>
              <a:gd name="connsiteX1" fmla="*/ 3249245 w 3744408"/>
              <a:gd name="connsiteY1" fmla="*/ 1862984 h 5664793"/>
              <a:gd name="connsiteX2" fmla="*/ 3744408 w 3744408"/>
              <a:gd name="connsiteY2" fmla="*/ 2947561 h 5664793"/>
              <a:gd name="connsiteX3" fmla="*/ 2698209 w 3744408"/>
              <a:gd name="connsiteY3" fmla="*/ 3486928 h 5664793"/>
              <a:gd name="connsiteX4" fmla="*/ 2303538 w 3744408"/>
              <a:gd name="connsiteY4" fmla="*/ 3714789 h 5664793"/>
              <a:gd name="connsiteX5" fmla="*/ 1258732 w 3744408"/>
              <a:gd name="connsiteY5" fmla="*/ 4733713 h 5664793"/>
              <a:gd name="connsiteX6" fmla="*/ 869159 w 3744408"/>
              <a:gd name="connsiteY6" fmla="*/ 5124600 h 5664793"/>
              <a:gd name="connsiteX7" fmla="*/ 35 w 3744408"/>
              <a:gd name="connsiteY7" fmla="*/ 5664793 h 5664793"/>
              <a:gd name="connsiteX0" fmla="*/ 3257791 w 3744408"/>
              <a:gd name="connsiteY0" fmla="*/ 0 h 5664793"/>
              <a:gd name="connsiteX1" fmla="*/ 3249245 w 3744408"/>
              <a:gd name="connsiteY1" fmla="*/ 1862984 h 5664793"/>
              <a:gd name="connsiteX2" fmla="*/ 3744408 w 3744408"/>
              <a:gd name="connsiteY2" fmla="*/ 2947561 h 5664793"/>
              <a:gd name="connsiteX3" fmla="*/ 2698209 w 3744408"/>
              <a:gd name="connsiteY3" fmla="*/ 3486928 h 5664793"/>
              <a:gd name="connsiteX4" fmla="*/ 2303538 w 3744408"/>
              <a:gd name="connsiteY4" fmla="*/ 3714789 h 5664793"/>
              <a:gd name="connsiteX5" fmla="*/ 1258732 w 3744408"/>
              <a:gd name="connsiteY5" fmla="*/ 4733713 h 5664793"/>
              <a:gd name="connsiteX6" fmla="*/ 869159 w 3744408"/>
              <a:gd name="connsiteY6" fmla="*/ 5124600 h 5664793"/>
              <a:gd name="connsiteX7" fmla="*/ 35 w 3744408"/>
              <a:gd name="connsiteY7" fmla="*/ 5664793 h 5664793"/>
              <a:gd name="connsiteX0" fmla="*/ 3257791 w 3744408"/>
              <a:gd name="connsiteY0" fmla="*/ 0 h 5664793"/>
              <a:gd name="connsiteX1" fmla="*/ 3249245 w 3744408"/>
              <a:gd name="connsiteY1" fmla="*/ 1862984 h 5664793"/>
              <a:gd name="connsiteX2" fmla="*/ 3744408 w 3744408"/>
              <a:gd name="connsiteY2" fmla="*/ 2947561 h 5664793"/>
              <a:gd name="connsiteX3" fmla="*/ 2698209 w 3744408"/>
              <a:gd name="connsiteY3" fmla="*/ 3486928 h 5664793"/>
              <a:gd name="connsiteX4" fmla="*/ 2303538 w 3744408"/>
              <a:gd name="connsiteY4" fmla="*/ 3714789 h 5664793"/>
              <a:gd name="connsiteX5" fmla="*/ 1258732 w 3744408"/>
              <a:gd name="connsiteY5" fmla="*/ 4733713 h 5664793"/>
              <a:gd name="connsiteX6" fmla="*/ 869159 w 3744408"/>
              <a:gd name="connsiteY6" fmla="*/ 5124600 h 5664793"/>
              <a:gd name="connsiteX7" fmla="*/ 35 w 3744408"/>
              <a:gd name="connsiteY7" fmla="*/ 5664793 h 5664793"/>
              <a:gd name="connsiteX0" fmla="*/ 3257791 w 3744408"/>
              <a:gd name="connsiteY0" fmla="*/ 0 h 5664793"/>
              <a:gd name="connsiteX1" fmla="*/ 3249245 w 3744408"/>
              <a:gd name="connsiteY1" fmla="*/ 1862984 h 5664793"/>
              <a:gd name="connsiteX2" fmla="*/ 3744408 w 3744408"/>
              <a:gd name="connsiteY2" fmla="*/ 2947561 h 5664793"/>
              <a:gd name="connsiteX3" fmla="*/ 2768547 w 3744408"/>
              <a:gd name="connsiteY3" fmla="*/ 3434174 h 5664793"/>
              <a:gd name="connsiteX4" fmla="*/ 2303538 w 3744408"/>
              <a:gd name="connsiteY4" fmla="*/ 3714789 h 5664793"/>
              <a:gd name="connsiteX5" fmla="*/ 1258732 w 3744408"/>
              <a:gd name="connsiteY5" fmla="*/ 4733713 h 5664793"/>
              <a:gd name="connsiteX6" fmla="*/ 869159 w 3744408"/>
              <a:gd name="connsiteY6" fmla="*/ 5124600 h 5664793"/>
              <a:gd name="connsiteX7" fmla="*/ 35 w 3744408"/>
              <a:gd name="connsiteY7" fmla="*/ 5664793 h 566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408" h="5664793">
                <a:moveTo>
                  <a:pt x="3257791" y="0"/>
                </a:moveTo>
                <a:cubicBezTo>
                  <a:pt x="3262863" y="142022"/>
                  <a:pt x="3245952" y="1330467"/>
                  <a:pt x="3249245" y="1862984"/>
                </a:cubicBezTo>
                <a:cubicBezTo>
                  <a:pt x="3490193" y="2446896"/>
                  <a:pt x="3631093" y="2678369"/>
                  <a:pt x="3744408" y="2947561"/>
                </a:cubicBezTo>
                <a:cubicBezTo>
                  <a:pt x="3383694" y="3127322"/>
                  <a:pt x="3188934" y="3206657"/>
                  <a:pt x="2768547" y="3434174"/>
                </a:cubicBezTo>
                <a:cubicBezTo>
                  <a:pt x="2585552" y="3547391"/>
                  <a:pt x="2644562" y="3490873"/>
                  <a:pt x="2303538" y="3714789"/>
                </a:cubicBezTo>
                <a:cubicBezTo>
                  <a:pt x="2049013" y="3928625"/>
                  <a:pt x="1497795" y="4498745"/>
                  <a:pt x="1258732" y="4733713"/>
                </a:cubicBezTo>
                <a:cubicBezTo>
                  <a:pt x="1019669" y="4968682"/>
                  <a:pt x="1108594" y="4900707"/>
                  <a:pt x="869159" y="5124600"/>
                </a:cubicBezTo>
                <a:cubicBezTo>
                  <a:pt x="506976" y="5347187"/>
                  <a:pt x="-4816" y="5650240"/>
                  <a:pt x="35" y="56647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602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99"/>
                                          </p:stCondLst>
                                        </p:cTn>
                                        <p:tgtEl>
                                          <p:spTgt spid="7"/>
                                        </p:tgtEl>
                                        <p:attrNameLst>
                                          <p:attrName>style.visibility</p:attrName>
                                        </p:attrNameLst>
                                      </p:cBhvr>
                                      <p:to>
                                        <p:strVal val="visible"/>
                                      </p:to>
                                    </p:set>
                                  </p:childTnLst>
                                </p:cTn>
                              </p:par>
                            </p:childTnLst>
                          </p:cTn>
                        </p:par>
                        <p:par>
                          <p:cTn id="7" fill="hold">
                            <p:stCondLst>
                              <p:cond delay="2000"/>
                            </p:stCondLst>
                            <p:childTnLst>
                              <p:par>
                                <p:cTn id="8" presetID="0" presetClass="path" presetSubtype="0" accel="50000" decel="50000" fill="hold" grpId="1" nodeType="afterEffect">
                                  <p:stCondLst>
                                    <p:cond delay="0"/>
                                  </p:stCondLst>
                                  <p:childTnLst>
                                    <p:animMotion origin="layout" path="M 0.08086 -0.00139 C 0.08138 0.08935 0.08151 0.18101 0.08229 0.27222 L 0.12226 0.42268 L 0.01862 0.51921 C 0.00325 0.54213 -0.01185 0.55277 -0.02709 0.58726 L -0.1168 0.74652 L -0.16485 0.79953 C -0.18073 0.81365 -0.17149 0.80717 -0.18724 0.82129 " pathEditMode="relative" rAng="0" ptsTypes="AAAAAAAA">
                                      <p:cBhvr>
                                        <p:cTn id="9" dur="2000" fill="hold"/>
                                        <p:tgtEl>
                                          <p:spTgt spid="7"/>
                                        </p:tgtEl>
                                        <p:attrNameLst>
                                          <p:attrName>ppt_x</p:attrName>
                                          <p:attrName>ppt_y</p:attrName>
                                        </p:attrNameLst>
                                      </p:cBhvr>
                                      <p:rCtr x="-11341" y="41134"/>
                                    </p:animMotion>
                                  </p:childTnLst>
                                  <p:subTnLst>
                                    <p:set>
                                      <p:cBhvr override="childStyle">
                                        <p:cTn dur="1" fill="hold" display="0" masterRel="sameClick" afterEffect="1">
                                          <p:stCondLst>
                                            <p:cond evt="end" delay="0">
                                              <p:tn val="8"/>
                                            </p:cond>
                                          </p:stCondLst>
                                        </p:cTn>
                                        <p:tgtEl>
                                          <p:spTgt spid="7"/>
                                        </p:tgtEl>
                                        <p:attrNameLst>
                                          <p:attrName>style.visibility</p:attrName>
                                        </p:attrNameLst>
                                      </p:cBhvr>
                                      <p:to>
                                        <p:strVal val="hidden"/>
                                      </p:to>
                                    </p:set>
                                  </p:sub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1999"/>
                                          </p:stCondLst>
                                        </p:cTn>
                                        <p:tgtEl>
                                          <p:spTgt spid="10"/>
                                        </p:tgtEl>
                                        <p:attrNameLst>
                                          <p:attrName>style.visibility</p:attrName>
                                        </p:attrNameLst>
                                      </p:cBhvr>
                                      <p:to>
                                        <p:strVal val="visible"/>
                                      </p:to>
                                    </p:set>
                                  </p:childTnLst>
                                </p:cTn>
                              </p:par>
                            </p:childTnLst>
                          </p:cTn>
                        </p:par>
                        <p:par>
                          <p:cTn id="13" fill="hold">
                            <p:stCondLst>
                              <p:cond delay="6000"/>
                            </p:stCondLst>
                            <p:childTnLst>
                              <p:par>
                                <p:cTn id="14" presetID="0" presetClass="path" presetSubtype="0" accel="50000" decel="50000" fill="hold" grpId="1" nodeType="afterEffect">
                                  <p:stCondLst>
                                    <p:cond delay="0"/>
                                  </p:stCondLst>
                                  <p:childTnLst>
                                    <p:animMotion origin="layout" path="M 0.07422 -0.00139 C 0.08932 -0.01643 0.11055 -0.04468 0.12565 -0.0588 C 0.13997 -0.07014 0.14987 -0.08565 0.15742 -0.10278 C 0.18398 -0.14051 0.19909 -0.17639 0.22565 -0.22106 C 0.24818 -0.26204 0.23932 -0.25532 0.26875 -0.29167 C 0.3224 -0.34398 0.34466 -0.35949 0.38633 -0.3963 C 0.37266 -0.43866 0.35924 -0.49097 0.34531 -0.5463 C 0.34622 -0.63912 0.34349 -0.72662 0.34427 -0.81759 " pathEditMode="relative" rAng="0" ptsTypes="AAAAAAAA">
                                      <p:cBhvr>
                                        <p:cTn id="15" dur="2000" fill="hold"/>
                                        <p:tgtEl>
                                          <p:spTgt spid="10"/>
                                        </p:tgtEl>
                                        <p:attrNameLst>
                                          <p:attrName>ppt_x</p:attrName>
                                          <p:attrName>ppt_y</p:attrName>
                                        </p:attrNameLst>
                                      </p:cBhvr>
                                      <p:rCtr x="15599" y="-40810"/>
                                    </p:animMotion>
                                  </p:childTnLst>
                                  <p:subTnLst>
                                    <p:set>
                                      <p:cBhvr override="childStyle">
                                        <p:cTn dur="1" fill="hold" display="0" masterRel="sameClick" afterEffect="1">
                                          <p:stCondLst>
                                            <p:cond evt="end" delay="0">
                                              <p:tn val="14"/>
                                            </p:cond>
                                          </p:stCondLst>
                                        </p:cTn>
                                        <p:tgtEl>
                                          <p:spTgt spid="10"/>
                                        </p:tgtEl>
                                        <p:attrNameLst>
                                          <p:attrName>style.visibility</p:attrName>
                                        </p:attrNameLst>
                                      </p:cBhvr>
                                      <p:to>
                                        <p:strVal val="hidden"/>
                                      </p:to>
                                    </p:set>
                                  </p:subTnLst>
                                </p:cTn>
                              </p:par>
                            </p:childTnLst>
                          </p:cTn>
                        </p:par>
                        <p:par>
                          <p:cTn id="16" fill="hold">
                            <p:stCondLst>
                              <p:cond delay="8000"/>
                            </p:stCondLst>
                            <p:childTnLst>
                              <p:par>
                                <p:cTn id="17" presetID="1" presetClass="entr" presetSubtype="0" fill="hold" grpId="0" nodeType="afterEffect">
                                  <p:stCondLst>
                                    <p:cond delay="0"/>
                                  </p:stCondLst>
                                  <p:childTnLst>
                                    <p:set>
                                      <p:cBhvr>
                                        <p:cTn id="18" dur="1" fill="hold">
                                          <p:stCondLst>
                                            <p:cond delay="1999"/>
                                          </p:stCondLst>
                                        </p:cTn>
                                        <p:tgtEl>
                                          <p:spTgt spid="11"/>
                                        </p:tgtEl>
                                        <p:attrNameLst>
                                          <p:attrName>style.visibility</p:attrName>
                                        </p:attrNameLst>
                                      </p:cBhvr>
                                      <p:to>
                                        <p:strVal val="visible"/>
                                      </p:to>
                                    </p:set>
                                  </p:childTnLst>
                                </p:cTn>
                              </p:par>
                            </p:childTnLst>
                          </p:cTn>
                        </p:par>
                        <p:par>
                          <p:cTn id="19" fill="hold">
                            <p:stCondLst>
                              <p:cond delay="10000"/>
                            </p:stCondLst>
                            <p:childTnLst>
                              <p:par>
                                <p:cTn id="20" presetID="0" presetClass="path" presetSubtype="0" accel="50000" decel="50000" fill="hold" grpId="1" nodeType="afterEffect">
                                  <p:stCondLst>
                                    <p:cond delay="0"/>
                                  </p:stCondLst>
                                  <p:childTnLst>
                                    <p:animMotion origin="layout" path="M 0.08086 0.00208 C 0.08112 0.0912 0.08112 0.18101 0.08138 0.2699 L 0.1233 0.425 L 0.01627 0.51967 L -0.06589 0.65324 L -0.11406 0.74421 L -0.18464 0.81805 C -0.20287 0.8331 -0.1694 0.803 -0.1875 0.81828 " pathEditMode="relative" rAng="0" ptsTypes="AAAAAAAA">
                                      <p:cBhvr>
                                        <p:cTn id="21" dur="2000" fill="hold"/>
                                        <p:tgtEl>
                                          <p:spTgt spid="11"/>
                                        </p:tgtEl>
                                        <p:attrNameLst>
                                          <p:attrName>ppt_x</p:attrName>
                                          <p:attrName>ppt_y</p:attrName>
                                        </p:attrNameLst>
                                      </p:cBhvr>
                                      <p:rCtr x="-11432" y="41019"/>
                                    </p:animMotion>
                                  </p:childTnLst>
                                  <p:subTnLst>
                                    <p:set>
                                      <p:cBhvr override="childStyle">
                                        <p:cTn dur="1" fill="hold" display="0" masterRel="sameClick" afterEffect="1">
                                          <p:stCondLst>
                                            <p:cond evt="end" delay="0">
                                              <p:tn val="20"/>
                                            </p:cond>
                                          </p:stCondLst>
                                        </p:cTn>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animBg="1"/>
      <p:bldP spid="10" grpId="1"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nvPr>
        </p:nvGraphicFramePr>
        <p:xfrm>
          <a:off x="1523985" y="762003"/>
          <a:ext cx="9144036" cy="5714996"/>
        </p:xfrm>
        <a:graphic>
          <a:graphicData uri="http://schemas.openxmlformats.org/drawingml/2006/table">
            <a:tbl>
              <a:tblPr>
                <a:tableStyleId>{5C22544A-7EE6-4342-B048-85BDC9FD1C3A}</a:tableStyleId>
              </a:tblPr>
              <a:tblGrid>
                <a:gridCol w="212652">
                  <a:extLst>
                    <a:ext uri="{9D8B030D-6E8A-4147-A177-3AD203B41FA5}">
                      <a16:colId xmlns:a16="http://schemas.microsoft.com/office/drawing/2014/main" val="20000"/>
                    </a:ext>
                  </a:extLst>
                </a:gridCol>
                <a:gridCol w="212652">
                  <a:extLst>
                    <a:ext uri="{9D8B030D-6E8A-4147-A177-3AD203B41FA5}">
                      <a16:colId xmlns:a16="http://schemas.microsoft.com/office/drawing/2014/main" val="20001"/>
                    </a:ext>
                  </a:extLst>
                </a:gridCol>
                <a:gridCol w="212652">
                  <a:extLst>
                    <a:ext uri="{9D8B030D-6E8A-4147-A177-3AD203B41FA5}">
                      <a16:colId xmlns:a16="http://schemas.microsoft.com/office/drawing/2014/main" val="20002"/>
                    </a:ext>
                  </a:extLst>
                </a:gridCol>
                <a:gridCol w="212652">
                  <a:extLst>
                    <a:ext uri="{9D8B030D-6E8A-4147-A177-3AD203B41FA5}">
                      <a16:colId xmlns:a16="http://schemas.microsoft.com/office/drawing/2014/main" val="20003"/>
                    </a:ext>
                  </a:extLst>
                </a:gridCol>
                <a:gridCol w="212652">
                  <a:extLst>
                    <a:ext uri="{9D8B030D-6E8A-4147-A177-3AD203B41FA5}">
                      <a16:colId xmlns:a16="http://schemas.microsoft.com/office/drawing/2014/main" val="20004"/>
                    </a:ext>
                  </a:extLst>
                </a:gridCol>
                <a:gridCol w="212652">
                  <a:extLst>
                    <a:ext uri="{9D8B030D-6E8A-4147-A177-3AD203B41FA5}">
                      <a16:colId xmlns:a16="http://schemas.microsoft.com/office/drawing/2014/main" val="20005"/>
                    </a:ext>
                  </a:extLst>
                </a:gridCol>
                <a:gridCol w="212652">
                  <a:extLst>
                    <a:ext uri="{9D8B030D-6E8A-4147-A177-3AD203B41FA5}">
                      <a16:colId xmlns:a16="http://schemas.microsoft.com/office/drawing/2014/main" val="20006"/>
                    </a:ext>
                  </a:extLst>
                </a:gridCol>
                <a:gridCol w="212652">
                  <a:extLst>
                    <a:ext uri="{9D8B030D-6E8A-4147-A177-3AD203B41FA5}">
                      <a16:colId xmlns:a16="http://schemas.microsoft.com/office/drawing/2014/main" val="20007"/>
                    </a:ext>
                  </a:extLst>
                </a:gridCol>
                <a:gridCol w="212652">
                  <a:extLst>
                    <a:ext uri="{9D8B030D-6E8A-4147-A177-3AD203B41FA5}">
                      <a16:colId xmlns:a16="http://schemas.microsoft.com/office/drawing/2014/main" val="20008"/>
                    </a:ext>
                  </a:extLst>
                </a:gridCol>
                <a:gridCol w="212652">
                  <a:extLst>
                    <a:ext uri="{9D8B030D-6E8A-4147-A177-3AD203B41FA5}">
                      <a16:colId xmlns:a16="http://schemas.microsoft.com/office/drawing/2014/main" val="20009"/>
                    </a:ext>
                  </a:extLst>
                </a:gridCol>
                <a:gridCol w="212652">
                  <a:extLst>
                    <a:ext uri="{9D8B030D-6E8A-4147-A177-3AD203B41FA5}">
                      <a16:colId xmlns:a16="http://schemas.microsoft.com/office/drawing/2014/main" val="20010"/>
                    </a:ext>
                  </a:extLst>
                </a:gridCol>
                <a:gridCol w="212652">
                  <a:extLst>
                    <a:ext uri="{9D8B030D-6E8A-4147-A177-3AD203B41FA5}">
                      <a16:colId xmlns:a16="http://schemas.microsoft.com/office/drawing/2014/main" val="20011"/>
                    </a:ext>
                  </a:extLst>
                </a:gridCol>
                <a:gridCol w="212652">
                  <a:extLst>
                    <a:ext uri="{9D8B030D-6E8A-4147-A177-3AD203B41FA5}">
                      <a16:colId xmlns:a16="http://schemas.microsoft.com/office/drawing/2014/main" val="20012"/>
                    </a:ext>
                  </a:extLst>
                </a:gridCol>
                <a:gridCol w="212652">
                  <a:extLst>
                    <a:ext uri="{9D8B030D-6E8A-4147-A177-3AD203B41FA5}">
                      <a16:colId xmlns:a16="http://schemas.microsoft.com/office/drawing/2014/main" val="20013"/>
                    </a:ext>
                  </a:extLst>
                </a:gridCol>
                <a:gridCol w="212652">
                  <a:extLst>
                    <a:ext uri="{9D8B030D-6E8A-4147-A177-3AD203B41FA5}">
                      <a16:colId xmlns:a16="http://schemas.microsoft.com/office/drawing/2014/main" val="20014"/>
                    </a:ext>
                  </a:extLst>
                </a:gridCol>
                <a:gridCol w="212652">
                  <a:extLst>
                    <a:ext uri="{9D8B030D-6E8A-4147-A177-3AD203B41FA5}">
                      <a16:colId xmlns:a16="http://schemas.microsoft.com/office/drawing/2014/main" val="20015"/>
                    </a:ext>
                  </a:extLst>
                </a:gridCol>
                <a:gridCol w="212652">
                  <a:extLst>
                    <a:ext uri="{9D8B030D-6E8A-4147-A177-3AD203B41FA5}">
                      <a16:colId xmlns:a16="http://schemas.microsoft.com/office/drawing/2014/main" val="20016"/>
                    </a:ext>
                  </a:extLst>
                </a:gridCol>
                <a:gridCol w="212652">
                  <a:extLst>
                    <a:ext uri="{9D8B030D-6E8A-4147-A177-3AD203B41FA5}">
                      <a16:colId xmlns:a16="http://schemas.microsoft.com/office/drawing/2014/main" val="20017"/>
                    </a:ext>
                  </a:extLst>
                </a:gridCol>
                <a:gridCol w="212652">
                  <a:extLst>
                    <a:ext uri="{9D8B030D-6E8A-4147-A177-3AD203B41FA5}">
                      <a16:colId xmlns:a16="http://schemas.microsoft.com/office/drawing/2014/main" val="20018"/>
                    </a:ext>
                  </a:extLst>
                </a:gridCol>
                <a:gridCol w="212652">
                  <a:extLst>
                    <a:ext uri="{9D8B030D-6E8A-4147-A177-3AD203B41FA5}">
                      <a16:colId xmlns:a16="http://schemas.microsoft.com/office/drawing/2014/main" val="20019"/>
                    </a:ext>
                  </a:extLst>
                </a:gridCol>
                <a:gridCol w="212652">
                  <a:extLst>
                    <a:ext uri="{9D8B030D-6E8A-4147-A177-3AD203B41FA5}">
                      <a16:colId xmlns:a16="http://schemas.microsoft.com/office/drawing/2014/main" val="20020"/>
                    </a:ext>
                  </a:extLst>
                </a:gridCol>
                <a:gridCol w="212652">
                  <a:extLst>
                    <a:ext uri="{9D8B030D-6E8A-4147-A177-3AD203B41FA5}">
                      <a16:colId xmlns:a16="http://schemas.microsoft.com/office/drawing/2014/main" val="20021"/>
                    </a:ext>
                  </a:extLst>
                </a:gridCol>
                <a:gridCol w="212652">
                  <a:extLst>
                    <a:ext uri="{9D8B030D-6E8A-4147-A177-3AD203B41FA5}">
                      <a16:colId xmlns:a16="http://schemas.microsoft.com/office/drawing/2014/main" val="20022"/>
                    </a:ext>
                  </a:extLst>
                </a:gridCol>
                <a:gridCol w="212652">
                  <a:extLst>
                    <a:ext uri="{9D8B030D-6E8A-4147-A177-3AD203B41FA5}">
                      <a16:colId xmlns:a16="http://schemas.microsoft.com/office/drawing/2014/main" val="20023"/>
                    </a:ext>
                  </a:extLst>
                </a:gridCol>
                <a:gridCol w="212652">
                  <a:extLst>
                    <a:ext uri="{9D8B030D-6E8A-4147-A177-3AD203B41FA5}">
                      <a16:colId xmlns:a16="http://schemas.microsoft.com/office/drawing/2014/main" val="20024"/>
                    </a:ext>
                  </a:extLst>
                </a:gridCol>
                <a:gridCol w="212652">
                  <a:extLst>
                    <a:ext uri="{9D8B030D-6E8A-4147-A177-3AD203B41FA5}">
                      <a16:colId xmlns:a16="http://schemas.microsoft.com/office/drawing/2014/main" val="20025"/>
                    </a:ext>
                  </a:extLst>
                </a:gridCol>
                <a:gridCol w="212652">
                  <a:extLst>
                    <a:ext uri="{9D8B030D-6E8A-4147-A177-3AD203B41FA5}">
                      <a16:colId xmlns:a16="http://schemas.microsoft.com/office/drawing/2014/main" val="20026"/>
                    </a:ext>
                  </a:extLst>
                </a:gridCol>
                <a:gridCol w="212652">
                  <a:extLst>
                    <a:ext uri="{9D8B030D-6E8A-4147-A177-3AD203B41FA5}">
                      <a16:colId xmlns:a16="http://schemas.microsoft.com/office/drawing/2014/main" val="20027"/>
                    </a:ext>
                  </a:extLst>
                </a:gridCol>
                <a:gridCol w="212652">
                  <a:extLst>
                    <a:ext uri="{9D8B030D-6E8A-4147-A177-3AD203B41FA5}">
                      <a16:colId xmlns:a16="http://schemas.microsoft.com/office/drawing/2014/main" val="20028"/>
                    </a:ext>
                  </a:extLst>
                </a:gridCol>
                <a:gridCol w="212652">
                  <a:extLst>
                    <a:ext uri="{9D8B030D-6E8A-4147-A177-3AD203B41FA5}">
                      <a16:colId xmlns:a16="http://schemas.microsoft.com/office/drawing/2014/main" val="20029"/>
                    </a:ext>
                  </a:extLst>
                </a:gridCol>
                <a:gridCol w="212652">
                  <a:extLst>
                    <a:ext uri="{9D8B030D-6E8A-4147-A177-3AD203B41FA5}">
                      <a16:colId xmlns:a16="http://schemas.microsoft.com/office/drawing/2014/main" val="20030"/>
                    </a:ext>
                  </a:extLst>
                </a:gridCol>
                <a:gridCol w="212652">
                  <a:extLst>
                    <a:ext uri="{9D8B030D-6E8A-4147-A177-3AD203B41FA5}">
                      <a16:colId xmlns:a16="http://schemas.microsoft.com/office/drawing/2014/main" val="20031"/>
                    </a:ext>
                  </a:extLst>
                </a:gridCol>
                <a:gridCol w="212652">
                  <a:extLst>
                    <a:ext uri="{9D8B030D-6E8A-4147-A177-3AD203B41FA5}">
                      <a16:colId xmlns:a16="http://schemas.microsoft.com/office/drawing/2014/main" val="20032"/>
                    </a:ext>
                  </a:extLst>
                </a:gridCol>
                <a:gridCol w="212652">
                  <a:extLst>
                    <a:ext uri="{9D8B030D-6E8A-4147-A177-3AD203B41FA5}">
                      <a16:colId xmlns:a16="http://schemas.microsoft.com/office/drawing/2014/main" val="20033"/>
                    </a:ext>
                  </a:extLst>
                </a:gridCol>
                <a:gridCol w="212652">
                  <a:extLst>
                    <a:ext uri="{9D8B030D-6E8A-4147-A177-3AD203B41FA5}">
                      <a16:colId xmlns:a16="http://schemas.microsoft.com/office/drawing/2014/main" val="20034"/>
                    </a:ext>
                  </a:extLst>
                </a:gridCol>
                <a:gridCol w="212652">
                  <a:extLst>
                    <a:ext uri="{9D8B030D-6E8A-4147-A177-3AD203B41FA5}">
                      <a16:colId xmlns:a16="http://schemas.microsoft.com/office/drawing/2014/main" val="20035"/>
                    </a:ext>
                  </a:extLst>
                </a:gridCol>
                <a:gridCol w="212652">
                  <a:extLst>
                    <a:ext uri="{9D8B030D-6E8A-4147-A177-3AD203B41FA5}">
                      <a16:colId xmlns:a16="http://schemas.microsoft.com/office/drawing/2014/main" val="20036"/>
                    </a:ext>
                  </a:extLst>
                </a:gridCol>
                <a:gridCol w="212652">
                  <a:extLst>
                    <a:ext uri="{9D8B030D-6E8A-4147-A177-3AD203B41FA5}">
                      <a16:colId xmlns:a16="http://schemas.microsoft.com/office/drawing/2014/main" val="20037"/>
                    </a:ext>
                  </a:extLst>
                </a:gridCol>
                <a:gridCol w="212652">
                  <a:extLst>
                    <a:ext uri="{9D8B030D-6E8A-4147-A177-3AD203B41FA5}">
                      <a16:colId xmlns:a16="http://schemas.microsoft.com/office/drawing/2014/main" val="20038"/>
                    </a:ext>
                  </a:extLst>
                </a:gridCol>
                <a:gridCol w="240987">
                  <a:extLst>
                    <a:ext uri="{9D8B030D-6E8A-4147-A177-3AD203B41FA5}">
                      <a16:colId xmlns:a16="http://schemas.microsoft.com/office/drawing/2014/main" val="20039"/>
                    </a:ext>
                  </a:extLst>
                </a:gridCol>
                <a:gridCol w="228600">
                  <a:extLst>
                    <a:ext uri="{9D8B030D-6E8A-4147-A177-3AD203B41FA5}">
                      <a16:colId xmlns:a16="http://schemas.microsoft.com/office/drawing/2014/main" val="20040"/>
                    </a:ext>
                  </a:extLst>
                </a:gridCol>
                <a:gridCol w="228600">
                  <a:extLst>
                    <a:ext uri="{9D8B030D-6E8A-4147-A177-3AD203B41FA5}">
                      <a16:colId xmlns:a16="http://schemas.microsoft.com/office/drawing/2014/main" val="20041"/>
                    </a:ext>
                  </a:extLst>
                </a:gridCol>
                <a:gridCol w="152421">
                  <a:extLst>
                    <a:ext uri="{9D8B030D-6E8A-4147-A177-3AD203B41FA5}">
                      <a16:colId xmlns:a16="http://schemas.microsoft.com/office/drawing/2014/main" val="20042"/>
                    </a:ext>
                  </a:extLst>
                </a:gridCol>
              </a:tblGrid>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tc>
                <a:tc gridSpan="2">
                  <a:txBody>
                    <a:bodyPr/>
                    <a:lstStyle/>
                    <a:p>
                      <a:pPr algn="l" fontAlgn="b"/>
                      <a:r>
                        <a:rPr lang="en-US" sz="900" u="none" strike="noStrike" dirty="0">
                          <a:effectLst/>
                        </a:rPr>
                        <a:t>6:00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7:00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8:00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9:00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10:00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11:00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12:00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7"/>
                  </a:ext>
                </a:extLst>
              </a:tr>
            </a:tbl>
          </a:graphicData>
        </a:graphic>
      </p:graphicFrame>
      <p:cxnSp>
        <p:nvCxnSpPr>
          <p:cNvPr id="15" name="Straight Connector 14"/>
          <p:cNvCxnSpPr/>
          <p:nvPr/>
        </p:nvCxnSpPr>
        <p:spPr>
          <a:xfrm>
            <a:off x="1756094" y="118110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657601" y="118110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6094" y="118872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471094" y="118872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380221" y="118872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40853" y="99060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09900" y="98298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8244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42760" y="96012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15300" y="96774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395460" y="96774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025141" y="118110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926648" y="118110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835141" y="118872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740141" y="118872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100774" y="119634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94188" y="118110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195695" y="118110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104188" y="118872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0009188" y="118872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369821" y="119634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41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750"/>
                                        <p:tgtEl>
                                          <p:spTgt spid="15"/>
                                        </p:tgtEl>
                                      </p:cBhvr>
                                    </p:animEffect>
                                  </p:childTnLst>
                                </p:cTn>
                              </p:par>
                            </p:childTnLst>
                          </p:cTn>
                        </p:par>
                        <p:par>
                          <p:cTn id="8" fill="hold">
                            <p:stCondLst>
                              <p:cond delay="75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750"/>
                                        <p:tgtEl>
                                          <p:spTgt spid="31"/>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750"/>
                                        <p:tgtEl>
                                          <p:spTgt spid="32"/>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750"/>
                                        <p:tgtEl>
                                          <p:spTgt spid="33"/>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75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down)">
                                      <p:cBhvr>
                                        <p:cTn id="28" dur="750"/>
                                        <p:tgtEl>
                                          <p:spTgt spid="50"/>
                                        </p:tgtEl>
                                      </p:cBhvr>
                                    </p:animEffect>
                                  </p:childTnLst>
                                </p:cTn>
                              </p:par>
                            </p:childTnLst>
                          </p:cTn>
                        </p:par>
                        <p:par>
                          <p:cTn id="29" fill="hold">
                            <p:stCondLst>
                              <p:cond delay="750"/>
                            </p:stCondLst>
                            <p:childTnLst>
                              <p:par>
                                <p:cTn id="30" presetID="22" presetClass="entr" presetSubtype="1"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up)">
                                      <p:cBhvr>
                                        <p:cTn id="32" dur="750"/>
                                        <p:tgtEl>
                                          <p:spTgt spid="44"/>
                                        </p:tgtEl>
                                      </p:cBhvr>
                                    </p:animEffect>
                                  </p:childTnLst>
                                </p:cTn>
                              </p:par>
                            </p:childTnLst>
                          </p:cTn>
                        </p:par>
                        <p:par>
                          <p:cTn id="33" fill="hold">
                            <p:stCondLst>
                              <p:cond delay="1500"/>
                            </p:stCondLst>
                            <p:childTnLst>
                              <p:par>
                                <p:cTn id="34" presetID="22" presetClass="entr" presetSubtype="4"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down)">
                                      <p:cBhvr>
                                        <p:cTn id="36" dur="750"/>
                                        <p:tgtEl>
                                          <p:spTgt spid="45"/>
                                        </p:tgtEl>
                                      </p:cBhvr>
                                    </p:animEffect>
                                  </p:childTnLst>
                                </p:cTn>
                              </p:par>
                            </p:childTnLst>
                          </p:cTn>
                        </p:par>
                        <p:par>
                          <p:cTn id="37" fill="hold">
                            <p:stCondLst>
                              <p:cond delay="2250"/>
                            </p:stCondLst>
                            <p:childTnLst>
                              <p:par>
                                <p:cTn id="38" presetID="22" presetClass="entr" presetSubtype="1"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up)">
                                      <p:cBhvr>
                                        <p:cTn id="40" dur="750"/>
                                        <p:tgtEl>
                                          <p:spTgt spid="46"/>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down)">
                                      <p:cBhvr>
                                        <p:cTn id="44" dur="750"/>
                                        <p:tgtEl>
                                          <p:spTgt spid="47"/>
                                        </p:tgtEl>
                                      </p:cBhvr>
                                    </p:animEffect>
                                  </p:childTnLst>
                                </p:cTn>
                              </p:par>
                            </p:childTnLst>
                          </p:cTn>
                        </p:par>
                        <p:par>
                          <p:cTn id="45" fill="hold">
                            <p:stCondLst>
                              <p:cond delay="3750"/>
                            </p:stCondLst>
                            <p:childTnLst>
                              <p:par>
                                <p:cTn id="46" presetID="22" presetClass="entr" presetSubtype="4"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down)">
                                      <p:cBhvr>
                                        <p:cTn id="48" dur="750"/>
                                        <p:tgtEl>
                                          <p:spTgt spid="55"/>
                                        </p:tgtEl>
                                      </p:cBhvr>
                                    </p:animEffect>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up)">
                                      <p:cBhvr>
                                        <p:cTn id="52" dur="750"/>
                                        <p:tgtEl>
                                          <p:spTgt spid="51"/>
                                        </p:tgtEl>
                                      </p:cBhvr>
                                    </p:animEffect>
                                  </p:childTnLst>
                                </p:cTn>
                              </p:par>
                            </p:childTnLst>
                          </p:cTn>
                        </p:par>
                        <p:par>
                          <p:cTn id="53" fill="hold">
                            <p:stCondLst>
                              <p:cond delay="5250"/>
                            </p:stCondLst>
                            <p:childTnLst>
                              <p:par>
                                <p:cTn id="54" presetID="22" presetClass="entr" presetSubtype="4"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750"/>
                                        <p:tgtEl>
                                          <p:spTgt spid="52"/>
                                        </p:tgtEl>
                                      </p:cBhvr>
                                    </p:animEffect>
                                  </p:childTnLst>
                                </p:cTn>
                              </p:par>
                            </p:childTnLst>
                          </p:cTn>
                        </p:par>
                        <p:par>
                          <p:cTn id="57" fill="hold">
                            <p:stCondLst>
                              <p:cond delay="6000"/>
                            </p:stCondLst>
                            <p:childTnLst>
                              <p:par>
                                <p:cTn id="58" presetID="22" presetClass="entr" presetSubtype="1" fill="hold"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up)">
                                      <p:cBhvr>
                                        <p:cTn id="60" dur="750"/>
                                        <p:tgtEl>
                                          <p:spTgt spid="53"/>
                                        </p:tgtEl>
                                      </p:cBhvr>
                                    </p:animEffect>
                                  </p:childTnLst>
                                </p:cTn>
                              </p:par>
                            </p:childTnLst>
                          </p:cTn>
                        </p:par>
                        <p:par>
                          <p:cTn id="61" fill="hold">
                            <p:stCondLst>
                              <p:cond delay="6750"/>
                            </p:stCondLst>
                            <p:childTnLst>
                              <p:par>
                                <p:cTn id="62" presetID="22" presetClass="entr" presetSubtype="4" fill="hold"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down)">
                                      <p:cBhvr>
                                        <p:cTn id="64"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nvPr>
        </p:nvGraphicFramePr>
        <p:xfrm>
          <a:off x="1523985" y="762003"/>
          <a:ext cx="9144036" cy="5714996"/>
        </p:xfrm>
        <a:graphic>
          <a:graphicData uri="http://schemas.openxmlformats.org/drawingml/2006/table">
            <a:tbl>
              <a:tblPr>
                <a:tableStyleId>{5C22544A-7EE6-4342-B048-85BDC9FD1C3A}</a:tableStyleId>
              </a:tblPr>
              <a:tblGrid>
                <a:gridCol w="212652">
                  <a:extLst>
                    <a:ext uri="{9D8B030D-6E8A-4147-A177-3AD203B41FA5}">
                      <a16:colId xmlns:a16="http://schemas.microsoft.com/office/drawing/2014/main" val="20000"/>
                    </a:ext>
                  </a:extLst>
                </a:gridCol>
                <a:gridCol w="212652">
                  <a:extLst>
                    <a:ext uri="{9D8B030D-6E8A-4147-A177-3AD203B41FA5}">
                      <a16:colId xmlns:a16="http://schemas.microsoft.com/office/drawing/2014/main" val="20001"/>
                    </a:ext>
                  </a:extLst>
                </a:gridCol>
                <a:gridCol w="212652">
                  <a:extLst>
                    <a:ext uri="{9D8B030D-6E8A-4147-A177-3AD203B41FA5}">
                      <a16:colId xmlns:a16="http://schemas.microsoft.com/office/drawing/2014/main" val="20002"/>
                    </a:ext>
                  </a:extLst>
                </a:gridCol>
                <a:gridCol w="212652">
                  <a:extLst>
                    <a:ext uri="{9D8B030D-6E8A-4147-A177-3AD203B41FA5}">
                      <a16:colId xmlns:a16="http://schemas.microsoft.com/office/drawing/2014/main" val="20003"/>
                    </a:ext>
                  </a:extLst>
                </a:gridCol>
                <a:gridCol w="212652">
                  <a:extLst>
                    <a:ext uri="{9D8B030D-6E8A-4147-A177-3AD203B41FA5}">
                      <a16:colId xmlns:a16="http://schemas.microsoft.com/office/drawing/2014/main" val="20004"/>
                    </a:ext>
                  </a:extLst>
                </a:gridCol>
                <a:gridCol w="212652">
                  <a:extLst>
                    <a:ext uri="{9D8B030D-6E8A-4147-A177-3AD203B41FA5}">
                      <a16:colId xmlns:a16="http://schemas.microsoft.com/office/drawing/2014/main" val="20005"/>
                    </a:ext>
                  </a:extLst>
                </a:gridCol>
                <a:gridCol w="212652">
                  <a:extLst>
                    <a:ext uri="{9D8B030D-6E8A-4147-A177-3AD203B41FA5}">
                      <a16:colId xmlns:a16="http://schemas.microsoft.com/office/drawing/2014/main" val="20006"/>
                    </a:ext>
                  </a:extLst>
                </a:gridCol>
                <a:gridCol w="212652">
                  <a:extLst>
                    <a:ext uri="{9D8B030D-6E8A-4147-A177-3AD203B41FA5}">
                      <a16:colId xmlns:a16="http://schemas.microsoft.com/office/drawing/2014/main" val="20007"/>
                    </a:ext>
                  </a:extLst>
                </a:gridCol>
                <a:gridCol w="212652">
                  <a:extLst>
                    <a:ext uri="{9D8B030D-6E8A-4147-A177-3AD203B41FA5}">
                      <a16:colId xmlns:a16="http://schemas.microsoft.com/office/drawing/2014/main" val="20008"/>
                    </a:ext>
                  </a:extLst>
                </a:gridCol>
                <a:gridCol w="212652">
                  <a:extLst>
                    <a:ext uri="{9D8B030D-6E8A-4147-A177-3AD203B41FA5}">
                      <a16:colId xmlns:a16="http://schemas.microsoft.com/office/drawing/2014/main" val="20009"/>
                    </a:ext>
                  </a:extLst>
                </a:gridCol>
                <a:gridCol w="212652">
                  <a:extLst>
                    <a:ext uri="{9D8B030D-6E8A-4147-A177-3AD203B41FA5}">
                      <a16:colId xmlns:a16="http://schemas.microsoft.com/office/drawing/2014/main" val="20010"/>
                    </a:ext>
                  </a:extLst>
                </a:gridCol>
                <a:gridCol w="212652">
                  <a:extLst>
                    <a:ext uri="{9D8B030D-6E8A-4147-A177-3AD203B41FA5}">
                      <a16:colId xmlns:a16="http://schemas.microsoft.com/office/drawing/2014/main" val="20011"/>
                    </a:ext>
                  </a:extLst>
                </a:gridCol>
                <a:gridCol w="212652">
                  <a:extLst>
                    <a:ext uri="{9D8B030D-6E8A-4147-A177-3AD203B41FA5}">
                      <a16:colId xmlns:a16="http://schemas.microsoft.com/office/drawing/2014/main" val="20012"/>
                    </a:ext>
                  </a:extLst>
                </a:gridCol>
                <a:gridCol w="212652">
                  <a:extLst>
                    <a:ext uri="{9D8B030D-6E8A-4147-A177-3AD203B41FA5}">
                      <a16:colId xmlns:a16="http://schemas.microsoft.com/office/drawing/2014/main" val="20013"/>
                    </a:ext>
                  </a:extLst>
                </a:gridCol>
                <a:gridCol w="212652">
                  <a:extLst>
                    <a:ext uri="{9D8B030D-6E8A-4147-A177-3AD203B41FA5}">
                      <a16:colId xmlns:a16="http://schemas.microsoft.com/office/drawing/2014/main" val="20014"/>
                    </a:ext>
                  </a:extLst>
                </a:gridCol>
                <a:gridCol w="212652">
                  <a:extLst>
                    <a:ext uri="{9D8B030D-6E8A-4147-A177-3AD203B41FA5}">
                      <a16:colId xmlns:a16="http://schemas.microsoft.com/office/drawing/2014/main" val="20015"/>
                    </a:ext>
                  </a:extLst>
                </a:gridCol>
                <a:gridCol w="212652">
                  <a:extLst>
                    <a:ext uri="{9D8B030D-6E8A-4147-A177-3AD203B41FA5}">
                      <a16:colId xmlns:a16="http://schemas.microsoft.com/office/drawing/2014/main" val="20016"/>
                    </a:ext>
                  </a:extLst>
                </a:gridCol>
                <a:gridCol w="212652">
                  <a:extLst>
                    <a:ext uri="{9D8B030D-6E8A-4147-A177-3AD203B41FA5}">
                      <a16:colId xmlns:a16="http://schemas.microsoft.com/office/drawing/2014/main" val="20017"/>
                    </a:ext>
                  </a:extLst>
                </a:gridCol>
                <a:gridCol w="212652">
                  <a:extLst>
                    <a:ext uri="{9D8B030D-6E8A-4147-A177-3AD203B41FA5}">
                      <a16:colId xmlns:a16="http://schemas.microsoft.com/office/drawing/2014/main" val="20018"/>
                    </a:ext>
                  </a:extLst>
                </a:gridCol>
                <a:gridCol w="212652">
                  <a:extLst>
                    <a:ext uri="{9D8B030D-6E8A-4147-A177-3AD203B41FA5}">
                      <a16:colId xmlns:a16="http://schemas.microsoft.com/office/drawing/2014/main" val="20019"/>
                    </a:ext>
                  </a:extLst>
                </a:gridCol>
                <a:gridCol w="212652">
                  <a:extLst>
                    <a:ext uri="{9D8B030D-6E8A-4147-A177-3AD203B41FA5}">
                      <a16:colId xmlns:a16="http://schemas.microsoft.com/office/drawing/2014/main" val="20020"/>
                    </a:ext>
                  </a:extLst>
                </a:gridCol>
                <a:gridCol w="212652">
                  <a:extLst>
                    <a:ext uri="{9D8B030D-6E8A-4147-A177-3AD203B41FA5}">
                      <a16:colId xmlns:a16="http://schemas.microsoft.com/office/drawing/2014/main" val="20021"/>
                    </a:ext>
                  </a:extLst>
                </a:gridCol>
                <a:gridCol w="212652">
                  <a:extLst>
                    <a:ext uri="{9D8B030D-6E8A-4147-A177-3AD203B41FA5}">
                      <a16:colId xmlns:a16="http://schemas.microsoft.com/office/drawing/2014/main" val="20022"/>
                    </a:ext>
                  </a:extLst>
                </a:gridCol>
                <a:gridCol w="212652">
                  <a:extLst>
                    <a:ext uri="{9D8B030D-6E8A-4147-A177-3AD203B41FA5}">
                      <a16:colId xmlns:a16="http://schemas.microsoft.com/office/drawing/2014/main" val="20023"/>
                    </a:ext>
                  </a:extLst>
                </a:gridCol>
                <a:gridCol w="212652">
                  <a:extLst>
                    <a:ext uri="{9D8B030D-6E8A-4147-A177-3AD203B41FA5}">
                      <a16:colId xmlns:a16="http://schemas.microsoft.com/office/drawing/2014/main" val="20024"/>
                    </a:ext>
                  </a:extLst>
                </a:gridCol>
                <a:gridCol w="212652">
                  <a:extLst>
                    <a:ext uri="{9D8B030D-6E8A-4147-A177-3AD203B41FA5}">
                      <a16:colId xmlns:a16="http://schemas.microsoft.com/office/drawing/2014/main" val="20025"/>
                    </a:ext>
                  </a:extLst>
                </a:gridCol>
                <a:gridCol w="212652">
                  <a:extLst>
                    <a:ext uri="{9D8B030D-6E8A-4147-A177-3AD203B41FA5}">
                      <a16:colId xmlns:a16="http://schemas.microsoft.com/office/drawing/2014/main" val="20026"/>
                    </a:ext>
                  </a:extLst>
                </a:gridCol>
                <a:gridCol w="212652">
                  <a:extLst>
                    <a:ext uri="{9D8B030D-6E8A-4147-A177-3AD203B41FA5}">
                      <a16:colId xmlns:a16="http://schemas.microsoft.com/office/drawing/2014/main" val="20027"/>
                    </a:ext>
                  </a:extLst>
                </a:gridCol>
                <a:gridCol w="212652">
                  <a:extLst>
                    <a:ext uri="{9D8B030D-6E8A-4147-A177-3AD203B41FA5}">
                      <a16:colId xmlns:a16="http://schemas.microsoft.com/office/drawing/2014/main" val="20028"/>
                    </a:ext>
                  </a:extLst>
                </a:gridCol>
                <a:gridCol w="212652">
                  <a:extLst>
                    <a:ext uri="{9D8B030D-6E8A-4147-A177-3AD203B41FA5}">
                      <a16:colId xmlns:a16="http://schemas.microsoft.com/office/drawing/2014/main" val="20029"/>
                    </a:ext>
                  </a:extLst>
                </a:gridCol>
                <a:gridCol w="212652">
                  <a:extLst>
                    <a:ext uri="{9D8B030D-6E8A-4147-A177-3AD203B41FA5}">
                      <a16:colId xmlns:a16="http://schemas.microsoft.com/office/drawing/2014/main" val="20030"/>
                    </a:ext>
                  </a:extLst>
                </a:gridCol>
                <a:gridCol w="212652">
                  <a:extLst>
                    <a:ext uri="{9D8B030D-6E8A-4147-A177-3AD203B41FA5}">
                      <a16:colId xmlns:a16="http://schemas.microsoft.com/office/drawing/2014/main" val="20031"/>
                    </a:ext>
                  </a:extLst>
                </a:gridCol>
                <a:gridCol w="212652">
                  <a:extLst>
                    <a:ext uri="{9D8B030D-6E8A-4147-A177-3AD203B41FA5}">
                      <a16:colId xmlns:a16="http://schemas.microsoft.com/office/drawing/2014/main" val="20032"/>
                    </a:ext>
                  </a:extLst>
                </a:gridCol>
                <a:gridCol w="212652">
                  <a:extLst>
                    <a:ext uri="{9D8B030D-6E8A-4147-A177-3AD203B41FA5}">
                      <a16:colId xmlns:a16="http://schemas.microsoft.com/office/drawing/2014/main" val="20033"/>
                    </a:ext>
                  </a:extLst>
                </a:gridCol>
                <a:gridCol w="212652">
                  <a:extLst>
                    <a:ext uri="{9D8B030D-6E8A-4147-A177-3AD203B41FA5}">
                      <a16:colId xmlns:a16="http://schemas.microsoft.com/office/drawing/2014/main" val="20034"/>
                    </a:ext>
                  </a:extLst>
                </a:gridCol>
                <a:gridCol w="212652">
                  <a:extLst>
                    <a:ext uri="{9D8B030D-6E8A-4147-A177-3AD203B41FA5}">
                      <a16:colId xmlns:a16="http://schemas.microsoft.com/office/drawing/2014/main" val="20035"/>
                    </a:ext>
                  </a:extLst>
                </a:gridCol>
                <a:gridCol w="212652">
                  <a:extLst>
                    <a:ext uri="{9D8B030D-6E8A-4147-A177-3AD203B41FA5}">
                      <a16:colId xmlns:a16="http://schemas.microsoft.com/office/drawing/2014/main" val="20036"/>
                    </a:ext>
                  </a:extLst>
                </a:gridCol>
                <a:gridCol w="212652">
                  <a:extLst>
                    <a:ext uri="{9D8B030D-6E8A-4147-A177-3AD203B41FA5}">
                      <a16:colId xmlns:a16="http://schemas.microsoft.com/office/drawing/2014/main" val="20037"/>
                    </a:ext>
                  </a:extLst>
                </a:gridCol>
                <a:gridCol w="212652">
                  <a:extLst>
                    <a:ext uri="{9D8B030D-6E8A-4147-A177-3AD203B41FA5}">
                      <a16:colId xmlns:a16="http://schemas.microsoft.com/office/drawing/2014/main" val="20038"/>
                    </a:ext>
                  </a:extLst>
                </a:gridCol>
                <a:gridCol w="240987">
                  <a:extLst>
                    <a:ext uri="{9D8B030D-6E8A-4147-A177-3AD203B41FA5}">
                      <a16:colId xmlns:a16="http://schemas.microsoft.com/office/drawing/2014/main" val="20039"/>
                    </a:ext>
                  </a:extLst>
                </a:gridCol>
                <a:gridCol w="228600">
                  <a:extLst>
                    <a:ext uri="{9D8B030D-6E8A-4147-A177-3AD203B41FA5}">
                      <a16:colId xmlns:a16="http://schemas.microsoft.com/office/drawing/2014/main" val="20040"/>
                    </a:ext>
                  </a:extLst>
                </a:gridCol>
                <a:gridCol w="228600">
                  <a:extLst>
                    <a:ext uri="{9D8B030D-6E8A-4147-A177-3AD203B41FA5}">
                      <a16:colId xmlns:a16="http://schemas.microsoft.com/office/drawing/2014/main" val="20041"/>
                    </a:ext>
                  </a:extLst>
                </a:gridCol>
                <a:gridCol w="152421">
                  <a:extLst>
                    <a:ext uri="{9D8B030D-6E8A-4147-A177-3AD203B41FA5}">
                      <a16:colId xmlns:a16="http://schemas.microsoft.com/office/drawing/2014/main" val="20042"/>
                    </a:ext>
                  </a:extLst>
                </a:gridCol>
              </a:tblGrid>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tc>
                <a:tc gridSpan="2">
                  <a:txBody>
                    <a:bodyPr/>
                    <a:lstStyle/>
                    <a:p>
                      <a:pPr algn="l" fontAlgn="b"/>
                      <a:r>
                        <a:rPr lang="en-US" sz="900" u="none" strike="noStrike" dirty="0">
                          <a:effectLst/>
                        </a:rPr>
                        <a:t>6:00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7:00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8:00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9:00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10:00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11:00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12:00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7"/>
                  </a:ext>
                </a:extLst>
              </a:tr>
            </a:tbl>
          </a:graphicData>
        </a:graphic>
      </p:graphicFrame>
      <p:cxnSp>
        <p:nvCxnSpPr>
          <p:cNvPr id="15" name="Straight Connector 14"/>
          <p:cNvCxnSpPr/>
          <p:nvPr/>
        </p:nvCxnSpPr>
        <p:spPr>
          <a:xfrm>
            <a:off x="1756094" y="118110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657601" y="118110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6094" y="118872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471094" y="118872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380221" y="118872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40853" y="99060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09900" y="98298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8244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42760" y="96012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15300" y="96774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395460" y="96774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025141" y="1181100"/>
            <a:ext cx="1901507" cy="445770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926648" y="1181100"/>
            <a:ext cx="1901507" cy="445770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835141" y="1188720"/>
            <a:ext cx="1901507" cy="445770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740141" y="1188720"/>
            <a:ext cx="1901507" cy="445770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100774" y="1196340"/>
            <a:ext cx="1901507" cy="445770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294188" y="1181100"/>
            <a:ext cx="1901507" cy="445770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6195695" y="1181100"/>
            <a:ext cx="1901507" cy="445770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104188" y="1188720"/>
            <a:ext cx="1901507" cy="445770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0009188" y="1188720"/>
            <a:ext cx="1901507" cy="445770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369821" y="1196340"/>
            <a:ext cx="1901507" cy="445770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194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2</a:t>
            </a:fld>
            <a:endParaRPr lang="en-US" dirty="0">
              <a:solidFill>
                <a:prstClr val="black">
                  <a:tint val="75000"/>
                </a:prstClr>
              </a:solidFill>
            </a:endParaRPr>
          </a:p>
        </p:txBody>
      </p:sp>
      <p:sp>
        <p:nvSpPr>
          <p:cNvPr id="4" name="TextBox 3"/>
          <p:cNvSpPr txBox="1"/>
          <p:nvPr/>
        </p:nvSpPr>
        <p:spPr>
          <a:xfrm>
            <a:off x="1905000" y="515035"/>
            <a:ext cx="4570482" cy="646331"/>
          </a:xfrm>
          <a:prstGeom prst="rect">
            <a:avLst/>
          </a:prstGeom>
          <a:noFill/>
        </p:spPr>
        <p:txBody>
          <a:bodyPr wrap="none" rtlCol="0">
            <a:spAutoFit/>
          </a:bodyPr>
          <a:lstStyle/>
          <a:p>
            <a:r>
              <a:rPr lang="en-US" sz="3600" dirty="0" smtClean="0">
                <a:solidFill>
                  <a:srgbClr val="0E7FAE"/>
                </a:solidFill>
                <a:latin typeface="Tahoma" charset="0"/>
                <a:ea typeface="Tahoma" charset="0"/>
                <a:cs typeface="Tahoma" charset="0"/>
              </a:rPr>
              <a:t>Service</a:t>
            </a:r>
            <a:r>
              <a:rPr lang="en-US" sz="3600" dirty="0" smtClean="0">
                <a:solidFill>
                  <a:prstClr val="black"/>
                </a:solidFill>
                <a:latin typeface="Arial" panose="020B0604020202020204" pitchFamily="34" charset="0"/>
                <a:cs typeface="Arial" panose="020B0604020202020204" pitchFamily="34" charset="0"/>
              </a:rPr>
              <a:t> </a:t>
            </a:r>
            <a:r>
              <a:rPr lang="en-US" sz="3600" dirty="0">
                <a:solidFill>
                  <a:srgbClr val="0E7FAE"/>
                </a:solidFill>
                <a:latin typeface="Tahoma" charset="0"/>
                <a:ea typeface="Tahoma" charset="0"/>
                <a:cs typeface="Tahoma" charset="0"/>
              </a:rPr>
              <a:t>Development</a:t>
            </a:r>
          </a:p>
        </p:txBody>
      </p:sp>
      <p:sp>
        <p:nvSpPr>
          <p:cNvPr id="3" name="TextBox 2"/>
          <p:cNvSpPr txBox="1"/>
          <p:nvPr/>
        </p:nvSpPr>
        <p:spPr>
          <a:xfrm>
            <a:off x="2362202" y="1600200"/>
            <a:ext cx="4113281" cy="2727926"/>
          </a:xfrm>
          <a:prstGeom prst="rect">
            <a:avLst/>
          </a:prstGeom>
          <a:noFill/>
        </p:spPr>
        <p:txBody>
          <a:bodyPr wrap="square" rtlCol="0">
            <a:spAutoFit/>
          </a:bodyPr>
          <a:lstStyle/>
          <a:p>
            <a:pPr marL="228600" indent="-228600">
              <a:lnSpc>
                <a:spcPct val="90000"/>
              </a:lnSpc>
              <a:spcBef>
                <a:spcPts val="1000"/>
              </a:spcBef>
              <a:buFont typeface="Arial"/>
              <a:buChar char="•"/>
            </a:pPr>
            <a:r>
              <a:rPr lang="en-US" sz="2400" dirty="0">
                <a:latin typeface="Tahoma" charset="0"/>
                <a:ea typeface="Tahoma" charset="0"/>
                <a:cs typeface="Tahoma" charset="0"/>
              </a:rPr>
              <a:t>Develops, </a:t>
            </a:r>
          </a:p>
          <a:p>
            <a:pPr marL="228600" indent="-228600">
              <a:lnSpc>
                <a:spcPct val="90000"/>
              </a:lnSpc>
              <a:spcBef>
                <a:spcPts val="1000"/>
              </a:spcBef>
              <a:buFont typeface="Arial"/>
              <a:buChar char="•"/>
            </a:pPr>
            <a:r>
              <a:rPr lang="en-US" sz="2400" dirty="0">
                <a:latin typeface="Tahoma" charset="0"/>
                <a:ea typeface="Tahoma" charset="0"/>
                <a:cs typeface="Tahoma" charset="0"/>
              </a:rPr>
              <a:t>Reviews, </a:t>
            </a:r>
          </a:p>
          <a:p>
            <a:pPr marL="228600" indent="-228600">
              <a:lnSpc>
                <a:spcPct val="90000"/>
              </a:lnSpc>
              <a:spcBef>
                <a:spcPts val="1000"/>
              </a:spcBef>
              <a:buFont typeface="Arial"/>
              <a:buChar char="•"/>
            </a:pPr>
            <a:r>
              <a:rPr lang="en-US" sz="2400" dirty="0">
                <a:latin typeface="Tahoma" charset="0"/>
                <a:ea typeface="Tahoma" charset="0"/>
                <a:cs typeface="Tahoma" charset="0"/>
              </a:rPr>
              <a:t>Maintains</a:t>
            </a:r>
          </a:p>
          <a:p>
            <a:pPr marL="685800" lvl="2" indent="-228600">
              <a:lnSpc>
                <a:spcPct val="90000"/>
              </a:lnSpc>
              <a:spcBef>
                <a:spcPts val="1000"/>
              </a:spcBef>
              <a:buFont typeface="Arial"/>
              <a:buChar char="•"/>
            </a:pPr>
            <a:r>
              <a:rPr lang="en-US" sz="2400" dirty="0">
                <a:latin typeface="Tahoma" charset="0"/>
                <a:ea typeface="Tahoma" charset="0"/>
                <a:cs typeface="Tahoma" charset="0"/>
              </a:rPr>
              <a:t>Bus</a:t>
            </a:r>
          </a:p>
          <a:p>
            <a:pPr marL="685800" lvl="2" indent="-228600">
              <a:lnSpc>
                <a:spcPct val="90000"/>
              </a:lnSpc>
              <a:spcBef>
                <a:spcPts val="1000"/>
              </a:spcBef>
              <a:buFont typeface="Arial"/>
              <a:buChar char="•"/>
            </a:pPr>
            <a:r>
              <a:rPr lang="en-US" sz="2400" dirty="0">
                <a:latin typeface="Tahoma" charset="0"/>
                <a:ea typeface="Tahoma" charset="0"/>
                <a:cs typeface="Tahoma" charset="0"/>
              </a:rPr>
              <a:t>Light Rail </a:t>
            </a:r>
          </a:p>
          <a:p>
            <a:pPr marL="0" lvl="1">
              <a:lnSpc>
                <a:spcPct val="90000"/>
              </a:lnSpc>
              <a:spcBef>
                <a:spcPts val="1000"/>
              </a:spcBef>
            </a:pPr>
            <a:r>
              <a:rPr lang="en-US" sz="2400" dirty="0">
                <a:latin typeface="Tahoma" charset="0"/>
                <a:ea typeface="Tahoma" charset="0"/>
                <a:cs typeface="Tahoma" charset="0"/>
              </a:rPr>
              <a:t>	</a:t>
            </a:r>
            <a:r>
              <a:rPr lang="en-US" sz="2400" dirty="0" smtClean="0">
                <a:latin typeface="Tahoma" charset="0"/>
                <a:ea typeface="Tahoma" charset="0"/>
                <a:cs typeface="Tahoma" charset="0"/>
              </a:rPr>
              <a:t>plans </a:t>
            </a:r>
            <a:r>
              <a:rPr lang="en-US" sz="2400" dirty="0">
                <a:latin typeface="Tahoma" charset="0"/>
                <a:ea typeface="Tahoma" charset="0"/>
                <a:cs typeface="Tahoma" charset="0"/>
              </a:rPr>
              <a:t>and schedules</a:t>
            </a:r>
          </a:p>
        </p:txBody>
      </p:sp>
      <p:pic>
        <p:nvPicPr>
          <p:cNvPr id="2050" name="Picture 2" descr="http://www.rtd-fastracks.com/images/uploads/main/DUS_with_bus_and_t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6460" y="3681384"/>
            <a:ext cx="3832226" cy="256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916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nvPr>
        </p:nvGraphicFramePr>
        <p:xfrm>
          <a:off x="1523985" y="762003"/>
          <a:ext cx="9144036" cy="5714996"/>
        </p:xfrm>
        <a:graphic>
          <a:graphicData uri="http://schemas.openxmlformats.org/drawingml/2006/table">
            <a:tbl>
              <a:tblPr>
                <a:tableStyleId>{5C22544A-7EE6-4342-B048-85BDC9FD1C3A}</a:tableStyleId>
              </a:tblPr>
              <a:tblGrid>
                <a:gridCol w="212652">
                  <a:extLst>
                    <a:ext uri="{9D8B030D-6E8A-4147-A177-3AD203B41FA5}">
                      <a16:colId xmlns:a16="http://schemas.microsoft.com/office/drawing/2014/main" val="20000"/>
                    </a:ext>
                  </a:extLst>
                </a:gridCol>
                <a:gridCol w="212652">
                  <a:extLst>
                    <a:ext uri="{9D8B030D-6E8A-4147-A177-3AD203B41FA5}">
                      <a16:colId xmlns:a16="http://schemas.microsoft.com/office/drawing/2014/main" val="20001"/>
                    </a:ext>
                  </a:extLst>
                </a:gridCol>
                <a:gridCol w="212652">
                  <a:extLst>
                    <a:ext uri="{9D8B030D-6E8A-4147-A177-3AD203B41FA5}">
                      <a16:colId xmlns:a16="http://schemas.microsoft.com/office/drawing/2014/main" val="20002"/>
                    </a:ext>
                  </a:extLst>
                </a:gridCol>
                <a:gridCol w="212652">
                  <a:extLst>
                    <a:ext uri="{9D8B030D-6E8A-4147-A177-3AD203B41FA5}">
                      <a16:colId xmlns:a16="http://schemas.microsoft.com/office/drawing/2014/main" val="20003"/>
                    </a:ext>
                  </a:extLst>
                </a:gridCol>
                <a:gridCol w="212652">
                  <a:extLst>
                    <a:ext uri="{9D8B030D-6E8A-4147-A177-3AD203B41FA5}">
                      <a16:colId xmlns:a16="http://schemas.microsoft.com/office/drawing/2014/main" val="20004"/>
                    </a:ext>
                  </a:extLst>
                </a:gridCol>
                <a:gridCol w="212652">
                  <a:extLst>
                    <a:ext uri="{9D8B030D-6E8A-4147-A177-3AD203B41FA5}">
                      <a16:colId xmlns:a16="http://schemas.microsoft.com/office/drawing/2014/main" val="20005"/>
                    </a:ext>
                  </a:extLst>
                </a:gridCol>
                <a:gridCol w="212652">
                  <a:extLst>
                    <a:ext uri="{9D8B030D-6E8A-4147-A177-3AD203B41FA5}">
                      <a16:colId xmlns:a16="http://schemas.microsoft.com/office/drawing/2014/main" val="20006"/>
                    </a:ext>
                  </a:extLst>
                </a:gridCol>
                <a:gridCol w="212652">
                  <a:extLst>
                    <a:ext uri="{9D8B030D-6E8A-4147-A177-3AD203B41FA5}">
                      <a16:colId xmlns:a16="http://schemas.microsoft.com/office/drawing/2014/main" val="20007"/>
                    </a:ext>
                  </a:extLst>
                </a:gridCol>
                <a:gridCol w="212652">
                  <a:extLst>
                    <a:ext uri="{9D8B030D-6E8A-4147-A177-3AD203B41FA5}">
                      <a16:colId xmlns:a16="http://schemas.microsoft.com/office/drawing/2014/main" val="20008"/>
                    </a:ext>
                  </a:extLst>
                </a:gridCol>
                <a:gridCol w="212652">
                  <a:extLst>
                    <a:ext uri="{9D8B030D-6E8A-4147-A177-3AD203B41FA5}">
                      <a16:colId xmlns:a16="http://schemas.microsoft.com/office/drawing/2014/main" val="20009"/>
                    </a:ext>
                  </a:extLst>
                </a:gridCol>
                <a:gridCol w="212652">
                  <a:extLst>
                    <a:ext uri="{9D8B030D-6E8A-4147-A177-3AD203B41FA5}">
                      <a16:colId xmlns:a16="http://schemas.microsoft.com/office/drawing/2014/main" val="20010"/>
                    </a:ext>
                  </a:extLst>
                </a:gridCol>
                <a:gridCol w="212652">
                  <a:extLst>
                    <a:ext uri="{9D8B030D-6E8A-4147-A177-3AD203B41FA5}">
                      <a16:colId xmlns:a16="http://schemas.microsoft.com/office/drawing/2014/main" val="20011"/>
                    </a:ext>
                  </a:extLst>
                </a:gridCol>
                <a:gridCol w="212652">
                  <a:extLst>
                    <a:ext uri="{9D8B030D-6E8A-4147-A177-3AD203B41FA5}">
                      <a16:colId xmlns:a16="http://schemas.microsoft.com/office/drawing/2014/main" val="20012"/>
                    </a:ext>
                  </a:extLst>
                </a:gridCol>
                <a:gridCol w="212652">
                  <a:extLst>
                    <a:ext uri="{9D8B030D-6E8A-4147-A177-3AD203B41FA5}">
                      <a16:colId xmlns:a16="http://schemas.microsoft.com/office/drawing/2014/main" val="20013"/>
                    </a:ext>
                  </a:extLst>
                </a:gridCol>
                <a:gridCol w="212652">
                  <a:extLst>
                    <a:ext uri="{9D8B030D-6E8A-4147-A177-3AD203B41FA5}">
                      <a16:colId xmlns:a16="http://schemas.microsoft.com/office/drawing/2014/main" val="20014"/>
                    </a:ext>
                  </a:extLst>
                </a:gridCol>
                <a:gridCol w="212652">
                  <a:extLst>
                    <a:ext uri="{9D8B030D-6E8A-4147-A177-3AD203B41FA5}">
                      <a16:colId xmlns:a16="http://schemas.microsoft.com/office/drawing/2014/main" val="20015"/>
                    </a:ext>
                  </a:extLst>
                </a:gridCol>
                <a:gridCol w="212652">
                  <a:extLst>
                    <a:ext uri="{9D8B030D-6E8A-4147-A177-3AD203B41FA5}">
                      <a16:colId xmlns:a16="http://schemas.microsoft.com/office/drawing/2014/main" val="20016"/>
                    </a:ext>
                  </a:extLst>
                </a:gridCol>
                <a:gridCol w="212652">
                  <a:extLst>
                    <a:ext uri="{9D8B030D-6E8A-4147-A177-3AD203B41FA5}">
                      <a16:colId xmlns:a16="http://schemas.microsoft.com/office/drawing/2014/main" val="20017"/>
                    </a:ext>
                  </a:extLst>
                </a:gridCol>
                <a:gridCol w="212652">
                  <a:extLst>
                    <a:ext uri="{9D8B030D-6E8A-4147-A177-3AD203B41FA5}">
                      <a16:colId xmlns:a16="http://schemas.microsoft.com/office/drawing/2014/main" val="20018"/>
                    </a:ext>
                  </a:extLst>
                </a:gridCol>
                <a:gridCol w="212652">
                  <a:extLst>
                    <a:ext uri="{9D8B030D-6E8A-4147-A177-3AD203B41FA5}">
                      <a16:colId xmlns:a16="http://schemas.microsoft.com/office/drawing/2014/main" val="20019"/>
                    </a:ext>
                  </a:extLst>
                </a:gridCol>
                <a:gridCol w="212652">
                  <a:extLst>
                    <a:ext uri="{9D8B030D-6E8A-4147-A177-3AD203B41FA5}">
                      <a16:colId xmlns:a16="http://schemas.microsoft.com/office/drawing/2014/main" val="20020"/>
                    </a:ext>
                  </a:extLst>
                </a:gridCol>
                <a:gridCol w="212652">
                  <a:extLst>
                    <a:ext uri="{9D8B030D-6E8A-4147-A177-3AD203B41FA5}">
                      <a16:colId xmlns:a16="http://schemas.microsoft.com/office/drawing/2014/main" val="20021"/>
                    </a:ext>
                  </a:extLst>
                </a:gridCol>
                <a:gridCol w="212652">
                  <a:extLst>
                    <a:ext uri="{9D8B030D-6E8A-4147-A177-3AD203B41FA5}">
                      <a16:colId xmlns:a16="http://schemas.microsoft.com/office/drawing/2014/main" val="20022"/>
                    </a:ext>
                  </a:extLst>
                </a:gridCol>
                <a:gridCol w="212652">
                  <a:extLst>
                    <a:ext uri="{9D8B030D-6E8A-4147-A177-3AD203B41FA5}">
                      <a16:colId xmlns:a16="http://schemas.microsoft.com/office/drawing/2014/main" val="20023"/>
                    </a:ext>
                  </a:extLst>
                </a:gridCol>
                <a:gridCol w="212652">
                  <a:extLst>
                    <a:ext uri="{9D8B030D-6E8A-4147-A177-3AD203B41FA5}">
                      <a16:colId xmlns:a16="http://schemas.microsoft.com/office/drawing/2014/main" val="20024"/>
                    </a:ext>
                  </a:extLst>
                </a:gridCol>
                <a:gridCol w="212652">
                  <a:extLst>
                    <a:ext uri="{9D8B030D-6E8A-4147-A177-3AD203B41FA5}">
                      <a16:colId xmlns:a16="http://schemas.microsoft.com/office/drawing/2014/main" val="20025"/>
                    </a:ext>
                  </a:extLst>
                </a:gridCol>
                <a:gridCol w="212652">
                  <a:extLst>
                    <a:ext uri="{9D8B030D-6E8A-4147-A177-3AD203B41FA5}">
                      <a16:colId xmlns:a16="http://schemas.microsoft.com/office/drawing/2014/main" val="20026"/>
                    </a:ext>
                  </a:extLst>
                </a:gridCol>
                <a:gridCol w="212652">
                  <a:extLst>
                    <a:ext uri="{9D8B030D-6E8A-4147-A177-3AD203B41FA5}">
                      <a16:colId xmlns:a16="http://schemas.microsoft.com/office/drawing/2014/main" val="20027"/>
                    </a:ext>
                  </a:extLst>
                </a:gridCol>
                <a:gridCol w="212652">
                  <a:extLst>
                    <a:ext uri="{9D8B030D-6E8A-4147-A177-3AD203B41FA5}">
                      <a16:colId xmlns:a16="http://schemas.microsoft.com/office/drawing/2014/main" val="20028"/>
                    </a:ext>
                  </a:extLst>
                </a:gridCol>
                <a:gridCol w="212652">
                  <a:extLst>
                    <a:ext uri="{9D8B030D-6E8A-4147-A177-3AD203B41FA5}">
                      <a16:colId xmlns:a16="http://schemas.microsoft.com/office/drawing/2014/main" val="20029"/>
                    </a:ext>
                  </a:extLst>
                </a:gridCol>
                <a:gridCol w="212652">
                  <a:extLst>
                    <a:ext uri="{9D8B030D-6E8A-4147-A177-3AD203B41FA5}">
                      <a16:colId xmlns:a16="http://schemas.microsoft.com/office/drawing/2014/main" val="20030"/>
                    </a:ext>
                  </a:extLst>
                </a:gridCol>
                <a:gridCol w="212652">
                  <a:extLst>
                    <a:ext uri="{9D8B030D-6E8A-4147-A177-3AD203B41FA5}">
                      <a16:colId xmlns:a16="http://schemas.microsoft.com/office/drawing/2014/main" val="20031"/>
                    </a:ext>
                  </a:extLst>
                </a:gridCol>
                <a:gridCol w="212652">
                  <a:extLst>
                    <a:ext uri="{9D8B030D-6E8A-4147-A177-3AD203B41FA5}">
                      <a16:colId xmlns:a16="http://schemas.microsoft.com/office/drawing/2014/main" val="20032"/>
                    </a:ext>
                  </a:extLst>
                </a:gridCol>
                <a:gridCol w="212652">
                  <a:extLst>
                    <a:ext uri="{9D8B030D-6E8A-4147-A177-3AD203B41FA5}">
                      <a16:colId xmlns:a16="http://schemas.microsoft.com/office/drawing/2014/main" val="20033"/>
                    </a:ext>
                  </a:extLst>
                </a:gridCol>
                <a:gridCol w="212652">
                  <a:extLst>
                    <a:ext uri="{9D8B030D-6E8A-4147-A177-3AD203B41FA5}">
                      <a16:colId xmlns:a16="http://schemas.microsoft.com/office/drawing/2014/main" val="20034"/>
                    </a:ext>
                  </a:extLst>
                </a:gridCol>
                <a:gridCol w="212652">
                  <a:extLst>
                    <a:ext uri="{9D8B030D-6E8A-4147-A177-3AD203B41FA5}">
                      <a16:colId xmlns:a16="http://schemas.microsoft.com/office/drawing/2014/main" val="20035"/>
                    </a:ext>
                  </a:extLst>
                </a:gridCol>
                <a:gridCol w="212652">
                  <a:extLst>
                    <a:ext uri="{9D8B030D-6E8A-4147-A177-3AD203B41FA5}">
                      <a16:colId xmlns:a16="http://schemas.microsoft.com/office/drawing/2014/main" val="20036"/>
                    </a:ext>
                  </a:extLst>
                </a:gridCol>
                <a:gridCol w="212652">
                  <a:extLst>
                    <a:ext uri="{9D8B030D-6E8A-4147-A177-3AD203B41FA5}">
                      <a16:colId xmlns:a16="http://schemas.microsoft.com/office/drawing/2014/main" val="20037"/>
                    </a:ext>
                  </a:extLst>
                </a:gridCol>
                <a:gridCol w="212652">
                  <a:extLst>
                    <a:ext uri="{9D8B030D-6E8A-4147-A177-3AD203B41FA5}">
                      <a16:colId xmlns:a16="http://schemas.microsoft.com/office/drawing/2014/main" val="20038"/>
                    </a:ext>
                  </a:extLst>
                </a:gridCol>
                <a:gridCol w="240987">
                  <a:extLst>
                    <a:ext uri="{9D8B030D-6E8A-4147-A177-3AD203B41FA5}">
                      <a16:colId xmlns:a16="http://schemas.microsoft.com/office/drawing/2014/main" val="20039"/>
                    </a:ext>
                  </a:extLst>
                </a:gridCol>
                <a:gridCol w="228600">
                  <a:extLst>
                    <a:ext uri="{9D8B030D-6E8A-4147-A177-3AD203B41FA5}">
                      <a16:colId xmlns:a16="http://schemas.microsoft.com/office/drawing/2014/main" val="20040"/>
                    </a:ext>
                  </a:extLst>
                </a:gridCol>
                <a:gridCol w="228600">
                  <a:extLst>
                    <a:ext uri="{9D8B030D-6E8A-4147-A177-3AD203B41FA5}">
                      <a16:colId xmlns:a16="http://schemas.microsoft.com/office/drawing/2014/main" val="20041"/>
                    </a:ext>
                  </a:extLst>
                </a:gridCol>
                <a:gridCol w="152421">
                  <a:extLst>
                    <a:ext uri="{9D8B030D-6E8A-4147-A177-3AD203B41FA5}">
                      <a16:colId xmlns:a16="http://schemas.microsoft.com/office/drawing/2014/main" val="20042"/>
                    </a:ext>
                  </a:extLst>
                </a:gridCol>
              </a:tblGrid>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tc>
                <a:tc gridSpan="2">
                  <a:txBody>
                    <a:bodyPr/>
                    <a:lstStyle/>
                    <a:p>
                      <a:pPr algn="l" fontAlgn="b"/>
                      <a:r>
                        <a:rPr lang="en-US" sz="900" u="none" strike="noStrike" dirty="0">
                          <a:effectLst/>
                        </a:rPr>
                        <a:t>6:00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7:00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8:00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9:00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10:00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11:00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12:00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r>
                        <a:rPr lang="en-US" sz="900" u="none" strike="noStrike" dirty="0" smtClean="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7"/>
                  </a:ext>
                </a:extLst>
              </a:tr>
            </a:tbl>
          </a:graphicData>
        </a:graphic>
      </p:graphicFrame>
      <p:cxnSp>
        <p:nvCxnSpPr>
          <p:cNvPr id="15" name="Straight Connector 14"/>
          <p:cNvCxnSpPr/>
          <p:nvPr/>
        </p:nvCxnSpPr>
        <p:spPr>
          <a:xfrm>
            <a:off x="1756094" y="118110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657601" y="118110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6094" y="118872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471094" y="118872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380221" y="118872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40853" y="99060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09900" y="98298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8244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42760" y="96012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15300" y="96774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395460" y="96774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3429000" y="5334000"/>
            <a:ext cx="457200" cy="50292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334000" y="952500"/>
            <a:ext cx="457200" cy="50292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246620" y="5326380"/>
            <a:ext cx="457200" cy="50292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9166860" y="960120"/>
            <a:ext cx="457200" cy="50292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28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par>
                                <p:cTn id="28" presetID="1" presetClass="entr" presetSubtype="0" fill="hold" grpId="0" nodeType="withEffect">
                                  <p:stCondLst>
                                    <p:cond delay="500"/>
                                  </p:stCondLst>
                                  <p:childTnLst>
                                    <p:set>
                                      <p:cBhvr>
                                        <p:cTn id="29" dur="1" fill="hold">
                                          <p:stCondLst>
                                            <p:cond delay="499"/>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par>
                                <p:cTn id="30" presetID="1" presetClass="entr" presetSubtype="0" fill="hold" grpId="0" nodeType="withEffect">
                                  <p:stCondLst>
                                    <p:cond delay="1000"/>
                                  </p:stCondLst>
                                  <p:childTnLst>
                                    <p:set>
                                      <p:cBhvr>
                                        <p:cTn id="31" dur="1" fill="hold">
                                          <p:stCondLst>
                                            <p:cond delay="499"/>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par>
                                <p:cTn id="32" presetID="1" presetClass="entr" presetSubtype="0" fill="hold" grpId="0" nodeType="withEffect">
                                  <p:stCondLst>
                                    <p:cond delay="1500"/>
                                  </p:stCondLst>
                                  <p:childTnLst>
                                    <p:set>
                                      <p:cBhvr>
                                        <p:cTn id="33" dur="1" fill="hold">
                                          <p:stCondLst>
                                            <p:cond delay="499"/>
                                          </p:stCondLst>
                                        </p:cTn>
                                        <p:tgtEl>
                                          <p:spTgt spid="60"/>
                                        </p:tgtEl>
                                        <p:attrNameLst>
                                          <p:attrName>style.visibility</p:attrName>
                                        </p:attrNameLst>
                                      </p:cBhvr>
                                      <p:to>
                                        <p:strVal val="visible"/>
                                      </p:to>
                                    </p:se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0" presetClass="path" presetSubtype="0" accel="50000" decel="50000" fill="hold" nodeType="clickEffect">
                                  <p:stCondLst>
                                    <p:cond delay="0"/>
                                  </p:stCondLst>
                                  <p:childTnLst>
                                    <p:animMotion origin="layout" path="M 0 0 C 0.01563 0 0.03108 0 0.0467 0 " pathEditMode="relative" ptsTypes="fA">
                                      <p:cBhvr>
                                        <p:cTn id="37" dur="2000" fill="hold"/>
                                        <p:tgtEl>
                                          <p:spTgt spid="31"/>
                                        </p:tgtEl>
                                        <p:attrNameLst>
                                          <p:attrName>ppt_x</p:attrName>
                                          <p:attrName>ppt_y</p:attrName>
                                        </p:attrNameLst>
                                      </p:cBhvr>
                                    </p:animMotion>
                                  </p:childTnLst>
                                </p:cTn>
                              </p:par>
                              <p:par>
                                <p:cTn id="38" presetID="0" presetClass="path" presetSubtype="0" accel="50000" decel="50000" fill="hold" nodeType="withEffect">
                                  <p:stCondLst>
                                    <p:cond delay="0"/>
                                  </p:stCondLst>
                                  <p:childTnLst>
                                    <p:animMotion origin="layout" path="M 0 0 C 0.01563 0 0.03108 0 0.0467 0 " pathEditMode="relative" ptsTypes="fA">
                                      <p:cBhvr>
                                        <p:cTn id="39" dur="2000" fill="hold"/>
                                        <p:tgtEl>
                                          <p:spTgt spid="3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nvPr>
        </p:nvGraphicFramePr>
        <p:xfrm>
          <a:off x="1523985" y="762003"/>
          <a:ext cx="9144036" cy="5714996"/>
        </p:xfrm>
        <a:graphic>
          <a:graphicData uri="http://schemas.openxmlformats.org/drawingml/2006/table">
            <a:tbl>
              <a:tblPr>
                <a:tableStyleId>{5C22544A-7EE6-4342-B048-85BDC9FD1C3A}</a:tableStyleId>
              </a:tblPr>
              <a:tblGrid>
                <a:gridCol w="212652">
                  <a:extLst>
                    <a:ext uri="{9D8B030D-6E8A-4147-A177-3AD203B41FA5}">
                      <a16:colId xmlns:a16="http://schemas.microsoft.com/office/drawing/2014/main" val="20000"/>
                    </a:ext>
                  </a:extLst>
                </a:gridCol>
                <a:gridCol w="212652">
                  <a:extLst>
                    <a:ext uri="{9D8B030D-6E8A-4147-A177-3AD203B41FA5}">
                      <a16:colId xmlns:a16="http://schemas.microsoft.com/office/drawing/2014/main" val="20001"/>
                    </a:ext>
                  </a:extLst>
                </a:gridCol>
                <a:gridCol w="212652">
                  <a:extLst>
                    <a:ext uri="{9D8B030D-6E8A-4147-A177-3AD203B41FA5}">
                      <a16:colId xmlns:a16="http://schemas.microsoft.com/office/drawing/2014/main" val="20002"/>
                    </a:ext>
                  </a:extLst>
                </a:gridCol>
                <a:gridCol w="212652">
                  <a:extLst>
                    <a:ext uri="{9D8B030D-6E8A-4147-A177-3AD203B41FA5}">
                      <a16:colId xmlns:a16="http://schemas.microsoft.com/office/drawing/2014/main" val="20003"/>
                    </a:ext>
                  </a:extLst>
                </a:gridCol>
                <a:gridCol w="212652">
                  <a:extLst>
                    <a:ext uri="{9D8B030D-6E8A-4147-A177-3AD203B41FA5}">
                      <a16:colId xmlns:a16="http://schemas.microsoft.com/office/drawing/2014/main" val="20004"/>
                    </a:ext>
                  </a:extLst>
                </a:gridCol>
                <a:gridCol w="212652">
                  <a:extLst>
                    <a:ext uri="{9D8B030D-6E8A-4147-A177-3AD203B41FA5}">
                      <a16:colId xmlns:a16="http://schemas.microsoft.com/office/drawing/2014/main" val="20005"/>
                    </a:ext>
                  </a:extLst>
                </a:gridCol>
                <a:gridCol w="212652">
                  <a:extLst>
                    <a:ext uri="{9D8B030D-6E8A-4147-A177-3AD203B41FA5}">
                      <a16:colId xmlns:a16="http://schemas.microsoft.com/office/drawing/2014/main" val="20006"/>
                    </a:ext>
                  </a:extLst>
                </a:gridCol>
                <a:gridCol w="212652">
                  <a:extLst>
                    <a:ext uri="{9D8B030D-6E8A-4147-A177-3AD203B41FA5}">
                      <a16:colId xmlns:a16="http://schemas.microsoft.com/office/drawing/2014/main" val="20007"/>
                    </a:ext>
                  </a:extLst>
                </a:gridCol>
                <a:gridCol w="212652">
                  <a:extLst>
                    <a:ext uri="{9D8B030D-6E8A-4147-A177-3AD203B41FA5}">
                      <a16:colId xmlns:a16="http://schemas.microsoft.com/office/drawing/2014/main" val="20008"/>
                    </a:ext>
                  </a:extLst>
                </a:gridCol>
                <a:gridCol w="212652">
                  <a:extLst>
                    <a:ext uri="{9D8B030D-6E8A-4147-A177-3AD203B41FA5}">
                      <a16:colId xmlns:a16="http://schemas.microsoft.com/office/drawing/2014/main" val="20009"/>
                    </a:ext>
                  </a:extLst>
                </a:gridCol>
                <a:gridCol w="212652">
                  <a:extLst>
                    <a:ext uri="{9D8B030D-6E8A-4147-A177-3AD203B41FA5}">
                      <a16:colId xmlns:a16="http://schemas.microsoft.com/office/drawing/2014/main" val="20010"/>
                    </a:ext>
                  </a:extLst>
                </a:gridCol>
                <a:gridCol w="212652">
                  <a:extLst>
                    <a:ext uri="{9D8B030D-6E8A-4147-A177-3AD203B41FA5}">
                      <a16:colId xmlns:a16="http://schemas.microsoft.com/office/drawing/2014/main" val="20011"/>
                    </a:ext>
                  </a:extLst>
                </a:gridCol>
                <a:gridCol w="212652">
                  <a:extLst>
                    <a:ext uri="{9D8B030D-6E8A-4147-A177-3AD203B41FA5}">
                      <a16:colId xmlns:a16="http://schemas.microsoft.com/office/drawing/2014/main" val="20012"/>
                    </a:ext>
                  </a:extLst>
                </a:gridCol>
                <a:gridCol w="212652">
                  <a:extLst>
                    <a:ext uri="{9D8B030D-6E8A-4147-A177-3AD203B41FA5}">
                      <a16:colId xmlns:a16="http://schemas.microsoft.com/office/drawing/2014/main" val="20013"/>
                    </a:ext>
                  </a:extLst>
                </a:gridCol>
                <a:gridCol w="212652">
                  <a:extLst>
                    <a:ext uri="{9D8B030D-6E8A-4147-A177-3AD203B41FA5}">
                      <a16:colId xmlns:a16="http://schemas.microsoft.com/office/drawing/2014/main" val="20014"/>
                    </a:ext>
                  </a:extLst>
                </a:gridCol>
                <a:gridCol w="212652">
                  <a:extLst>
                    <a:ext uri="{9D8B030D-6E8A-4147-A177-3AD203B41FA5}">
                      <a16:colId xmlns:a16="http://schemas.microsoft.com/office/drawing/2014/main" val="20015"/>
                    </a:ext>
                  </a:extLst>
                </a:gridCol>
                <a:gridCol w="212652">
                  <a:extLst>
                    <a:ext uri="{9D8B030D-6E8A-4147-A177-3AD203B41FA5}">
                      <a16:colId xmlns:a16="http://schemas.microsoft.com/office/drawing/2014/main" val="20016"/>
                    </a:ext>
                  </a:extLst>
                </a:gridCol>
                <a:gridCol w="212652">
                  <a:extLst>
                    <a:ext uri="{9D8B030D-6E8A-4147-A177-3AD203B41FA5}">
                      <a16:colId xmlns:a16="http://schemas.microsoft.com/office/drawing/2014/main" val="20017"/>
                    </a:ext>
                  </a:extLst>
                </a:gridCol>
                <a:gridCol w="212652">
                  <a:extLst>
                    <a:ext uri="{9D8B030D-6E8A-4147-A177-3AD203B41FA5}">
                      <a16:colId xmlns:a16="http://schemas.microsoft.com/office/drawing/2014/main" val="20018"/>
                    </a:ext>
                  </a:extLst>
                </a:gridCol>
                <a:gridCol w="212652">
                  <a:extLst>
                    <a:ext uri="{9D8B030D-6E8A-4147-A177-3AD203B41FA5}">
                      <a16:colId xmlns:a16="http://schemas.microsoft.com/office/drawing/2014/main" val="20019"/>
                    </a:ext>
                  </a:extLst>
                </a:gridCol>
                <a:gridCol w="212652">
                  <a:extLst>
                    <a:ext uri="{9D8B030D-6E8A-4147-A177-3AD203B41FA5}">
                      <a16:colId xmlns:a16="http://schemas.microsoft.com/office/drawing/2014/main" val="20020"/>
                    </a:ext>
                  </a:extLst>
                </a:gridCol>
                <a:gridCol w="212652">
                  <a:extLst>
                    <a:ext uri="{9D8B030D-6E8A-4147-A177-3AD203B41FA5}">
                      <a16:colId xmlns:a16="http://schemas.microsoft.com/office/drawing/2014/main" val="20021"/>
                    </a:ext>
                  </a:extLst>
                </a:gridCol>
                <a:gridCol w="212652">
                  <a:extLst>
                    <a:ext uri="{9D8B030D-6E8A-4147-A177-3AD203B41FA5}">
                      <a16:colId xmlns:a16="http://schemas.microsoft.com/office/drawing/2014/main" val="20022"/>
                    </a:ext>
                  </a:extLst>
                </a:gridCol>
                <a:gridCol w="212652">
                  <a:extLst>
                    <a:ext uri="{9D8B030D-6E8A-4147-A177-3AD203B41FA5}">
                      <a16:colId xmlns:a16="http://schemas.microsoft.com/office/drawing/2014/main" val="20023"/>
                    </a:ext>
                  </a:extLst>
                </a:gridCol>
                <a:gridCol w="212652">
                  <a:extLst>
                    <a:ext uri="{9D8B030D-6E8A-4147-A177-3AD203B41FA5}">
                      <a16:colId xmlns:a16="http://schemas.microsoft.com/office/drawing/2014/main" val="20024"/>
                    </a:ext>
                  </a:extLst>
                </a:gridCol>
                <a:gridCol w="212652">
                  <a:extLst>
                    <a:ext uri="{9D8B030D-6E8A-4147-A177-3AD203B41FA5}">
                      <a16:colId xmlns:a16="http://schemas.microsoft.com/office/drawing/2014/main" val="20025"/>
                    </a:ext>
                  </a:extLst>
                </a:gridCol>
                <a:gridCol w="212652">
                  <a:extLst>
                    <a:ext uri="{9D8B030D-6E8A-4147-A177-3AD203B41FA5}">
                      <a16:colId xmlns:a16="http://schemas.microsoft.com/office/drawing/2014/main" val="20026"/>
                    </a:ext>
                  </a:extLst>
                </a:gridCol>
                <a:gridCol w="212652">
                  <a:extLst>
                    <a:ext uri="{9D8B030D-6E8A-4147-A177-3AD203B41FA5}">
                      <a16:colId xmlns:a16="http://schemas.microsoft.com/office/drawing/2014/main" val="20027"/>
                    </a:ext>
                  </a:extLst>
                </a:gridCol>
                <a:gridCol w="212652">
                  <a:extLst>
                    <a:ext uri="{9D8B030D-6E8A-4147-A177-3AD203B41FA5}">
                      <a16:colId xmlns:a16="http://schemas.microsoft.com/office/drawing/2014/main" val="20028"/>
                    </a:ext>
                  </a:extLst>
                </a:gridCol>
                <a:gridCol w="212652">
                  <a:extLst>
                    <a:ext uri="{9D8B030D-6E8A-4147-A177-3AD203B41FA5}">
                      <a16:colId xmlns:a16="http://schemas.microsoft.com/office/drawing/2014/main" val="20029"/>
                    </a:ext>
                  </a:extLst>
                </a:gridCol>
                <a:gridCol w="212652">
                  <a:extLst>
                    <a:ext uri="{9D8B030D-6E8A-4147-A177-3AD203B41FA5}">
                      <a16:colId xmlns:a16="http://schemas.microsoft.com/office/drawing/2014/main" val="20030"/>
                    </a:ext>
                  </a:extLst>
                </a:gridCol>
                <a:gridCol w="212652">
                  <a:extLst>
                    <a:ext uri="{9D8B030D-6E8A-4147-A177-3AD203B41FA5}">
                      <a16:colId xmlns:a16="http://schemas.microsoft.com/office/drawing/2014/main" val="20031"/>
                    </a:ext>
                  </a:extLst>
                </a:gridCol>
                <a:gridCol w="212652">
                  <a:extLst>
                    <a:ext uri="{9D8B030D-6E8A-4147-A177-3AD203B41FA5}">
                      <a16:colId xmlns:a16="http://schemas.microsoft.com/office/drawing/2014/main" val="20032"/>
                    </a:ext>
                  </a:extLst>
                </a:gridCol>
                <a:gridCol w="212652">
                  <a:extLst>
                    <a:ext uri="{9D8B030D-6E8A-4147-A177-3AD203B41FA5}">
                      <a16:colId xmlns:a16="http://schemas.microsoft.com/office/drawing/2014/main" val="20033"/>
                    </a:ext>
                  </a:extLst>
                </a:gridCol>
                <a:gridCol w="212652">
                  <a:extLst>
                    <a:ext uri="{9D8B030D-6E8A-4147-A177-3AD203B41FA5}">
                      <a16:colId xmlns:a16="http://schemas.microsoft.com/office/drawing/2014/main" val="20034"/>
                    </a:ext>
                  </a:extLst>
                </a:gridCol>
                <a:gridCol w="212652">
                  <a:extLst>
                    <a:ext uri="{9D8B030D-6E8A-4147-A177-3AD203B41FA5}">
                      <a16:colId xmlns:a16="http://schemas.microsoft.com/office/drawing/2014/main" val="20035"/>
                    </a:ext>
                  </a:extLst>
                </a:gridCol>
                <a:gridCol w="212652">
                  <a:extLst>
                    <a:ext uri="{9D8B030D-6E8A-4147-A177-3AD203B41FA5}">
                      <a16:colId xmlns:a16="http://schemas.microsoft.com/office/drawing/2014/main" val="20036"/>
                    </a:ext>
                  </a:extLst>
                </a:gridCol>
                <a:gridCol w="212652">
                  <a:extLst>
                    <a:ext uri="{9D8B030D-6E8A-4147-A177-3AD203B41FA5}">
                      <a16:colId xmlns:a16="http://schemas.microsoft.com/office/drawing/2014/main" val="20037"/>
                    </a:ext>
                  </a:extLst>
                </a:gridCol>
                <a:gridCol w="212652">
                  <a:extLst>
                    <a:ext uri="{9D8B030D-6E8A-4147-A177-3AD203B41FA5}">
                      <a16:colId xmlns:a16="http://schemas.microsoft.com/office/drawing/2014/main" val="20038"/>
                    </a:ext>
                  </a:extLst>
                </a:gridCol>
                <a:gridCol w="240987">
                  <a:extLst>
                    <a:ext uri="{9D8B030D-6E8A-4147-A177-3AD203B41FA5}">
                      <a16:colId xmlns:a16="http://schemas.microsoft.com/office/drawing/2014/main" val="20039"/>
                    </a:ext>
                  </a:extLst>
                </a:gridCol>
                <a:gridCol w="228600">
                  <a:extLst>
                    <a:ext uri="{9D8B030D-6E8A-4147-A177-3AD203B41FA5}">
                      <a16:colId xmlns:a16="http://schemas.microsoft.com/office/drawing/2014/main" val="20040"/>
                    </a:ext>
                  </a:extLst>
                </a:gridCol>
                <a:gridCol w="228600">
                  <a:extLst>
                    <a:ext uri="{9D8B030D-6E8A-4147-A177-3AD203B41FA5}">
                      <a16:colId xmlns:a16="http://schemas.microsoft.com/office/drawing/2014/main" val="20041"/>
                    </a:ext>
                  </a:extLst>
                </a:gridCol>
                <a:gridCol w="152421">
                  <a:extLst>
                    <a:ext uri="{9D8B030D-6E8A-4147-A177-3AD203B41FA5}">
                      <a16:colId xmlns:a16="http://schemas.microsoft.com/office/drawing/2014/main" val="20042"/>
                    </a:ext>
                  </a:extLst>
                </a:gridCol>
              </a:tblGrid>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tc>
                <a:tc gridSpan="2">
                  <a:txBody>
                    <a:bodyPr/>
                    <a:lstStyle/>
                    <a:p>
                      <a:pPr algn="l" fontAlgn="b"/>
                      <a:r>
                        <a:rPr lang="en-US" sz="900" u="none" strike="noStrike" dirty="0">
                          <a:effectLst/>
                        </a:rPr>
                        <a:t>6:00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7:00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8:00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9:00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10:00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11:00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12:00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r>
                        <a:rPr lang="en-US" sz="900" u="none" strike="noStrike" dirty="0" smtClean="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7"/>
                  </a:ext>
                </a:extLst>
              </a:tr>
            </a:tbl>
          </a:graphicData>
        </a:graphic>
      </p:graphicFrame>
      <p:cxnSp>
        <p:nvCxnSpPr>
          <p:cNvPr id="15" name="Straight Connector 14"/>
          <p:cNvCxnSpPr/>
          <p:nvPr/>
        </p:nvCxnSpPr>
        <p:spPr>
          <a:xfrm>
            <a:off x="1756094" y="118110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084321" y="118110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81334" y="1188720"/>
            <a:ext cx="1901507" cy="445770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897814" y="1188720"/>
            <a:ext cx="1901507" cy="445770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410701" y="1188720"/>
            <a:ext cx="1901507" cy="445770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40853" y="99060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09900" y="98298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8244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42760" y="96012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15300" y="96774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395460" y="96774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82441" y="1169670"/>
            <a:ext cx="1901507" cy="445770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25141" y="1181100"/>
            <a:ext cx="1901507" cy="445770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58001" y="116967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126414" y="1169670"/>
            <a:ext cx="1901507" cy="445770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804161" y="1181100"/>
            <a:ext cx="1901507" cy="445770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524001" y="1177290"/>
            <a:ext cx="1901507" cy="445770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351621" y="1184910"/>
            <a:ext cx="1901507" cy="445770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633528" y="1177290"/>
            <a:ext cx="1901507" cy="445770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2" name="Arc 1"/>
          <p:cNvSpPr/>
          <p:nvPr/>
        </p:nvSpPr>
        <p:spPr>
          <a:xfrm rot="7519938">
            <a:off x="3464884" y="4896965"/>
            <a:ext cx="688206" cy="854672"/>
          </a:xfrm>
          <a:prstGeom prst="arc">
            <a:avLst>
              <a:gd name="adj1" fmla="val 16932880"/>
              <a:gd name="adj2" fmla="val 21133479"/>
            </a:avLst>
          </a:prstGeom>
          <a:ln w="22225"/>
          <a:effectLst>
            <a:outerShdw blurRad="50800" dist="50800" dir="5400000" sx="102000" sy="102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Straight Connector 28"/>
          <p:cNvCxnSpPr/>
          <p:nvPr/>
        </p:nvCxnSpPr>
        <p:spPr>
          <a:xfrm flipH="1">
            <a:off x="10462261" y="1188720"/>
            <a:ext cx="1901507" cy="445770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189721" y="118110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43" name="Arc 42"/>
          <p:cNvSpPr/>
          <p:nvPr/>
        </p:nvSpPr>
        <p:spPr>
          <a:xfrm rot="7519938">
            <a:off x="8570284" y="4896964"/>
            <a:ext cx="688206" cy="854672"/>
          </a:xfrm>
          <a:prstGeom prst="arc">
            <a:avLst>
              <a:gd name="adj1" fmla="val 16932880"/>
              <a:gd name="adj2" fmla="val 21133479"/>
            </a:avLst>
          </a:prstGeom>
          <a:ln w="22225"/>
          <a:effectLst>
            <a:outerShdw blurRad="50800" dist="50800" dir="5400000" sx="102000" sy="102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c 3"/>
          <p:cNvSpPr/>
          <p:nvPr/>
        </p:nvSpPr>
        <p:spPr>
          <a:xfrm rot="18681514">
            <a:off x="5836505" y="990312"/>
            <a:ext cx="1254002" cy="1353469"/>
          </a:xfrm>
          <a:prstGeom prst="arc">
            <a:avLst>
              <a:gd name="adj1" fmla="val 16400152"/>
              <a:gd name="adj2" fmla="val 0"/>
            </a:avLst>
          </a:prstGeom>
          <a:ln w="22225"/>
          <a:effectLst>
            <a:outerShdw blurRad="50800" dist="50800" dir="5400000" sx="102000" sy="102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5" name="Straight Connector 44"/>
          <p:cNvCxnSpPr/>
          <p:nvPr/>
        </p:nvCxnSpPr>
        <p:spPr>
          <a:xfrm flipH="1">
            <a:off x="243841" y="1177290"/>
            <a:ext cx="1901507" cy="445770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68314" y="1181100"/>
            <a:ext cx="1901507" cy="445770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47" name="Arc 46"/>
          <p:cNvSpPr/>
          <p:nvPr/>
        </p:nvSpPr>
        <p:spPr>
          <a:xfrm rot="7519938">
            <a:off x="4731830" y="4902085"/>
            <a:ext cx="688206" cy="854672"/>
          </a:xfrm>
          <a:prstGeom prst="arc">
            <a:avLst>
              <a:gd name="adj1" fmla="val 16932880"/>
              <a:gd name="adj2" fmla="val 21133479"/>
            </a:avLst>
          </a:prstGeom>
          <a:ln w="22225">
            <a:solidFill>
              <a:srgbClr val="7030A0"/>
            </a:solidFill>
          </a:ln>
          <a:effectLst>
            <a:outerShdw blurRad="50800" dist="50800" dir="5400000" sx="102000" sy="102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p:cNvSpPr/>
          <p:nvPr/>
        </p:nvSpPr>
        <p:spPr>
          <a:xfrm rot="7519938">
            <a:off x="9837230" y="4902084"/>
            <a:ext cx="688206" cy="854672"/>
          </a:xfrm>
          <a:prstGeom prst="arc">
            <a:avLst>
              <a:gd name="adj1" fmla="val 16932880"/>
              <a:gd name="adj2" fmla="val 21133479"/>
            </a:avLst>
          </a:prstGeom>
          <a:ln w="22225">
            <a:solidFill>
              <a:srgbClr val="7030A0"/>
            </a:solidFill>
          </a:ln>
          <a:effectLst>
            <a:outerShdw blurRad="50800" dist="50800" dir="5400000" sx="102000" sy="102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p:cNvSpPr/>
          <p:nvPr/>
        </p:nvSpPr>
        <p:spPr>
          <a:xfrm rot="18681514">
            <a:off x="7095831" y="995432"/>
            <a:ext cx="1254002" cy="1353469"/>
          </a:xfrm>
          <a:prstGeom prst="arc">
            <a:avLst>
              <a:gd name="adj1" fmla="val 16400152"/>
              <a:gd name="adj2" fmla="val 0"/>
            </a:avLst>
          </a:prstGeom>
          <a:ln w="22225">
            <a:solidFill>
              <a:srgbClr val="7030A0"/>
            </a:solidFill>
          </a:ln>
          <a:effectLst>
            <a:outerShdw blurRad="50800" dist="50800" dir="5400000" sx="102000" sy="102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rot="18681514">
            <a:off x="1990384" y="987812"/>
            <a:ext cx="1254002" cy="1353469"/>
          </a:xfrm>
          <a:prstGeom prst="arc">
            <a:avLst>
              <a:gd name="adj1" fmla="val 16400152"/>
              <a:gd name="adj2" fmla="val 0"/>
            </a:avLst>
          </a:prstGeom>
          <a:ln w="22225">
            <a:solidFill>
              <a:srgbClr val="7030A0"/>
            </a:solidFill>
          </a:ln>
          <a:effectLst>
            <a:outerShdw blurRad="50800" dist="50800" dir="5400000" sx="102000" sy="102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p:cNvSpPr/>
          <p:nvPr/>
        </p:nvSpPr>
        <p:spPr>
          <a:xfrm rot="18681514">
            <a:off x="4554832" y="987812"/>
            <a:ext cx="1254002" cy="1353469"/>
          </a:xfrm>
          <a:prstGeom prst="arc">
            <a:avLst>
              <a:gd name="adj1" fmla="val 16400152"/>
              <a:gd name="adj2" fmla="val 0"/>
            </a:avLst>
          </a:prstGeom>
          <a:ln w="22225">
            <a:solidFill>
              <a:srgbClr val="00B050"/>
            </a:solidFill>
          </a:ln>
          <a:effectLst>
            <a:outerShdw blurRad="50800" dist="50800" dir="5400000" sx="102000" sy="102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rot="7519938">
            <a:off x="2177104" y="4904585"/>
            <a:ext cx="688206" cy="854672"/>
          </a:xfrm>
          <a:prstGeom prst="arc">
            <a:avLst>
              <a:gd name="adj1" fmla="val 16932880"/>
              <a:gd name="adj2" fmla="val 21133479"/>
            </a:avLst>
          </a:prstGeom>
          <a:ln w="22225">
            <a:solidFill>
              <a:srgbClr val="00B050"/>
            </a:solidFill>
          </a:ln>
          <a:effectLst>
            <a:outerShdw blurRad="50800" dist="50800" dir="5400000" sx="102000" sy="102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p:cNvSpPr/>
          <p:nvPr/>
        </p:nvSpPr>
        <p:spPr>
          <a:xfrm rot="7519938">
            <a:off x="7280403" y="4896965"/>
            <a:ext cx="688206" cy="854672"/>
          </a:xfrm>
          <a:prstGeom prst="arc">
            <a:avLst>
              <a:gd name="adj1" fmla="val 16932880"/>
              <a:gd name="adj2" fmla="val 21133479"/>
            </a:avLst>
          </a:prstGeom>
          <a:ln w="22225">
            <a:solidFill>
              <a:srgbClr val="00B050"/>
            </a:solidFill>
          </a:ln>
          <a:effectLst>
            <a:outerShdw blurRad="50800" dist="50800" dir="5400000" sx="102000" sy="102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Arc 54"/>
          <p:cNvSpPr/>
          <p:nvPr/>
        </p:nvSpPr>
        <p:spPr>
          <a:xfrm rot="18681514">
            <a:off x="3267052" y="995432"/>
            <a:ext cx="1254002" cy="1353469"/>
          </a:xfrm>
          <a:prstGeom prst="arc">
            <a:avLst>
              <a:gd name="adj1" fmla="val 16400152"/>
              <a:gd name="adj2" fmla="val 0"/>
            </a:avLst>
          </a:prstGeom>
          <a:ln w="22225">
            <a:solidFill>
              <a:srgbClr val="FFC000"/>
            </a:solidFill>
          </a:ln>
          <a:effectLst>
            <a:outerShdw blurRad="50800" dist="50800" dir="5400000" sx="102000" sy="102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rot="18681514">
            <a:off x="8387226" y="996281"/>
            <a:ext cx="1254002" cy="1353469"/>
          </a:xfrm>
          <a:prstGeom prst="arc">
            <a:avLst>
              <a:gd name="adj1" fmla="val 16400152"/>
              <a:gd name="adj2" fmla="val 0"/>
            </a:avLst>
          </a:prstGeom>
          <a:ln w="22225">
            <a:solidFill>
              <a:srgbClr val="FFC000"/>
            </a:solidFill>
          </a:ln>
          <a:effectLst>
            <a:outerShdw blurRad="50800" dist="50800" dir="5400000" sx="102000" sy="102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rot="7519938">
            <a:off x="6002344" y="4909705"/>
            <a:ext cx="688206" cy="854672"/>
          </a:xfrm>
          <a:prstGeom prst="arc">
            <a:avLst>
              <a:gd name="adj1" fmla="val 16932880"/>
              <a:gd name="adj2" fmla="val 21133479"/>
            </a:avLst>
          </a:prstGeom>
          <a:ln w="22225">
            <a:solidFill>
              <a:srgbClr val="FFC000"/>
            </a:solidFill>
          </a:ln>
          <a:effectLst>
            <a:outerShdw blurRad="50800" dist="50800" dir="5400000" sx="102000" sy="102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p:cNvSpPr/>
          <p:nvPr/>
        </p:nvSpPr>
        <p:spPr>
          <a:xfrm rot="18681514">
            <a:off x="9652612" y="996282"/>
            <a:ext cx="1254002" cy="1353469"/>
          </a:xfrm>
          <a:prstGeom prst="arc">
            <a:avLst>
              <a:gd name="adj1" fmla="val 16400152"/>
              <a:gd name="adj2" fmla="val 0"/>
            </a:avLst>
          </a:prstGeom>
          <a:ln w="22225">
            <a:solidFill>
              <a:srgbClr val="00B050"/>
            </a:solidFill>
          </a:ln>
          <a:effectLst>
            <a:outerShdw blurRad="50800" dist="50800" dir="5400000" sx="102000" sy="102000" algn="ctr"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7684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par>
                                <p:cTn id="11" presetID="22" presetClass="entr" presetSubtype="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par>
                                <p:cTn id="34" presetID="22" presetClass="entr" presetSubtype="1"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par>
                                <p:cTn id="37" presetID="22" presetClass="entr" presetSubtype="4"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par>
                                <p:cTn id="40" presetID="22" presetClass="entr" presetSubtype="1"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par>
                                <p:cTn id="43" presetID="22" presetClass="entr" presetSubtype="4"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par>
                                <p:cTn id="64" presetID="22" presetClass="entr" presetSubtype="1"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4"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down)">
                                      <p:cBhvr>
                                        <p:cTn id="69" dur="500"/>
                                        <p:tgtEl>
                                          <p:spTgt spid="26"/>
                                        </p:tgtEl>
                                      </p:cBhvr>
                                    </p:animEffect>
                                  </p:childTnLst>
                                </p:cTn>
                              </p:par>
                              <p:par>
                                <p:cTn id="70" presetID="22" presetClass="entr" presetSubtype="1"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up)">
                                      <p:cBhvr>
                                        <p:cTn id="72" dur="500"/>
                                        <p:tgtEl>
                                          <p:spTgt spid="34"/>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500"/>
                                        <p:tgtEl>
                                          <p:spTgt spid="6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wipe(up)">
                                      <p:cBhvr>
                                        <p:cTn id="87" dur="500"/>
                                        <p:tgtEl>
                                          <p:spTgt spid="46"/>
                                        </p:tgtEl>
                                      </p:cBhvr>
                                    </p:animEffect>
                                  </p:childTnLst>
                                </p:cTn>
                              </p:par>
                              <p:par>
                                <p:cTn id="88" presetID="22" presetClass="entr" presetSubtype="4" fill="hold"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down)">
                                      <p:cBhvr>
                                        <p:cTn id="90" dur="500"/>
                                        <p:tgtEl>
                                          <p:spTgt spid="23"/>
                                        </p:tgtEl>
                                      </p:cBhvr>
                                    </p:animEffect>
                                  </p:childTnLst>
                                </p:cTn>
                              </p:par>
                              <p:par>
                                <p:cTn id="91" presetID="22" presetClass="entr" presetSubtype="1"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up)">
                                      <p:cBhvr>
                                        <p:cTn id="93" dur="500"/>
                                        <p:tgtEl>
                                          <p:spTgt spid="32"/>
                                        </p:tgtEl>
                                      </p:cBhvr>
                                    </p:animEffect>
                                  </p:childTnLst>
                                </p:cTn>
                              </p:par>
                              <p:par>
                                <p:cTn id="94" presetID="22" presetClass="entr" presetSubtype="4" fill="hold"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down)">
                                      <p:cBhvr>
                                        <p:cTn id="96" dur="500"/>
                                        <p:tgtEl>
                                          <p:spTgt spid="33"/>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fade">
                                      <p:cBhvr>
                                        <p:cTn id="103" dur="500"/>
                                        <p:tgtEl>
                                          <p:spTgt spid="5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500"/>
                                        <p:tgtEl>
                                          <p:spTgt spid="5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animBg="1"/>
      <p:bldP spid="4" grpId="0" animBg="1"/>
      <p:bldP spid="47" grpId="0" animBg="1"/>
      <p:bldP spid="48" grpId="0" animBg="1"/>
      <p:bldP spid="49" grpId="0" animBg="1"/>
      <p:bldP spid="50" grpId="0" animBg="1"/>
      <p:bldP spid="51" grpId="0" animBg="1"/>
      <p:bldP spid="52" grpId="0" animBg="1"/>
      <p:bldP spid="54" grpId="0" animBg="1"/>
      <p:bldP spid="55" grpId="0" animBg="1"/>
      <p:bldP spid="57" grpId="0" animBg="1"/>
      <p:bldP spid="61"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22</a:t>
            </a:fld>
            <a:endParaRPr lang="en-US" dirty="0">
              <a:solidFill>
                <a:prstClr val="black">
                  <a:tint val="75000"/>
                </a:prstClr>
              </a:solidFill>
            </a:endParaRPr>
          </a:p>
        </p:txBody>
      </p:sp>
      <p:sp>
        <p:nvSpPr>
          <p:cNvPr id="3" name="TextBox 2"/>
          <p:cNvSpPr txBox="1"/>
          <p:nvPr/>
        </p:nvSpPr>
        <p:spPr>
          <a:xfrm>
            <a:off x="2209800" y="1066802"/>
            <a:ext cx="6553200" cy="646331"/>
          </a:xfrm>
          <a:prstGeom prst="rect">
            <a:avLst/>
          </a:prstGeom>
          <a:noFill/>
        </p:spPr>
        <p:txBody>
          <a:bodyPr wrap="square" rtlCol="0">
            <a:spAutoFit/>
          </a:bodyPr>
          <a:lstStyle/>
          <a:p>
            <a:r>
              <a:rPr lang="en-US" sz="3600" dirty="0">
                <a:solidFill>
                  <a:srgbClr val="0E7FAE"/>
                </a:solidFill>
                <a:latin typeface="Tahoma" charset="0"/>
                <a:ea typeface="Tahoma" charset="0"/>
                <a:cs typeface="Tahoma" charset="0"/>
              </a:rPr>
              <a:t>How Much is an All-Day Bus?</a:t>
            </a:r>
          </a:p>
        </p:txBody>
      </p:sp>
      <p:sp>
        <p:nvSpPr>
          <p:cNvPr id="4" name="TextBox 3"/>
          <p:cNvSpPr txBox="1"/>
          <p:nvPr/>
        </p:nvSpPr>
        <p:spPr>
          <a:xfrm>
            <a:off x="2286000" y="1981200"/>
            <a:ext cx="6096000" cy="1477328"/>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1 All-Day Bus 	= 	  12 Hours/Day</a:t>
            </a:r>
          </a:p>
          <a:p>
            <a:r>
              <a:rPr lang="en-US" u="sng" dirty="0">
                <a:latin typeface="Tahoma" panose="020B0604030504040204" pitchFamily="34" charset="0"/>
                <a:ea typeface="Tahoma" panose="020B0604030504040204" pitchFamily="34" charset="0"/>
                <a:cs typeface="Tahoma" panose="020B0604030504040204" pitchFamily="34" charset="0"/>
              </a:rPr>
              <a:t>Weekdays/Year	=               255 Days/Year</a:t>
            </a:r>
          </a:p>
          <a:p>
            <a:r>
              <a:rPr lang="en-US" dirty="0">
                <a:latin typeface="Tahoma" panose="020B0604030504040204" pitchFamily="34" charset="0"/>
                <a:ea typeface="Tahoma" panose="020B0604030504040204" pitchFamily="34" charset="0"/>
                <a:cs typeface="Tahoma" panose="020B0604030504040204" pitchFamily="34" charset="0"/>
              </a:rPr>
              <a:t>1 All-Day Bus	=            3,060 Hours/Year</a:t>
            </a:r>
          </a:p>
          <a:p>
            <a:r>
              <a:rPr lang="en-US" u="sng" dirty="0">
                <a:latin typeface="Tahoma" panose="020B0604030504040204" pitchFamily="34" charset="0"/>
                <a:ea typeface="Tahoma" panose="020B0604030504040204" pitchFamily="34" charset="0"/>
                <a:cs typeface="Tahoma" panose="020B0604030504040204" pitchFamily="34" charset="0"/>
              </a:rPr>
              <a:t>Cost/Hour	=               $50 / Hour</a:t>
            </a:r>
          </a:p>
          <a:p>
            <a:r>
              <a:rPr lang="en-US" dirty="0">
                <a:latin typeface="Tahoma" panose="020B0604030504040204" pitchFamily="34" charset="0"/>
                <a:ea typeface="Tahoma" panose="020B0604030504040204" pitchFamily="34" charset="0"/>
                <a:cs typeface="Tahoma" panose="020B0604030504040204" pitchFamily="34" charset="0"/>
              </a:rPr>
              <a:t>1 All-Day Bus	=     $153,000 / Year</a:t>
            </a:r>
          </a:p>
        </p:txBody>
      </p:sp>
      <p:cxnSp>
        <p:nvCxnSpPr>
          <p:cNvPr id="6" name="Straight Connector 5"/>
          <p:cNvCxnSpPr/>
          <p:nvPr/>
        </p:nvCxnSpPr>
        <p:spPr>
          <a:xfrm>
            <a:off x="6172200" y="2171700"/>
            <a:ext cx="304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86400" y="2446020"/>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62600" y="2720340"/>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38800" y="3002280"/>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09800" y="3697070"/>
            <a:ext cx="7239000" cy="646331"/>
          </a:xfrm>
          <a:prstGeom prst="rect">
            <a:avLst/>
          </a:prstGeom>
          <a:noFill/>
        </p:spPr>
        <p:txBody>
          <a:bodyPr wrap="square" rtlCol="0">
            <a:spAutoFit/>
          </a:bodyPr>
          <a:lstStyle/>
          <a:p>
            <a:r>
              <a:rPr lang="en-US" sz="3600" dirty="0">
                <a:solidFill>
                  <a:srgbClr val="0E7FAE"/>
                </a:solidFill>
                <a:latin typeface="Tahoma" charset="0"/>
                <a:ea typeface="Tahoma" charset="0"/>
                <a:cs typeface="Tahoma" charset="0"/>
              </a:rPr>
              <a:t>How Much are 4 All-Day Buses?</a:t>
            </a:r>
          </a:p>
        </p:txBody>
      </p:sp>
      <p:sp>
        <p:nvSpPr>
          <p:cNvPr id="14" name="TextBox 13"/>
          <p:cNvSpPr txBox="1"/>
          <p:nvPr/>
        </p:nvSpPr>
        <p:spPr>
          <a:xfrm>
            <a:off x="2286000" y="4313872"/>
            <a:ext cx="6096000" cy="923330"/>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1 All-Day Bus	=    $153,000 / Year</a:t>
            </a:r>
          </a:p>
          <a:p>
            <a:r>
              <a:rPr lang="en-US" u="sng" dirty="0">
                <a:latin typeface="Tahoma" panose="020B0604030504040204" pitchFamily="34" charset="0"/>
                <a:ea typeface="Tahoma" panose="020B0604030504040204" pitchFamily="34" charset="0"/>
                <a:cs typeface="Tahoma" panose="020B0604030504040204" pitchFamily="34" charset="0"/>
              </a:rPr>
              <a:t>			x4</a:t>
            </a:r>
          </a:p>
          <a:p>
            <a:r>
              <a:rPr lang="en-US" dirty="0">
                <a:latin typeface="Tahoma" panose="020B0604030504040204" pitchFamily="34" charset="0"/>
                <a:ea typeface="Tahoma" panose="020B0604030504040204" pitchFamily="34" charset="0"/>
                <a:cs typeface="Tahoma" panose="020B0604030504040204" pitchFamily="34" charset="0"/>
              </a:rPr>
              <a:t>		     $612,000 / Year</a:t>
            </a:r>
          </a:p>
        </p:txBody>
      </p:sp>
    </p:spTree>
    <p:extLst>
      <p:ext uri="{BB962C8B-B14F-4D97-AF65-F5344CB8AC3E}">
        <p14:creationId xmlns:p14="http://schemas.microsoft.com/office/powerpoint/2010/main" val="109047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499"/>
                                          </p:stCondLst>
                                        </p:cTn>
                                        <p:tgtEl>
                                          <p:spTgt spid="4">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0" presetClass="entr" presetSubtype="0" fill="hold"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3500"/>
                            </p:stCondLst>
                            <p:childTnLst>
                              <p:par>
                                <p:cTn id="18" presetID="1" presetClass="entr" presetSubtype="0" fill="hold" nodeType="afterEffect">
                                  <p:stCondLst>
                                    <p:cond delay="1000"/>
                                  </p:stCondLst>
                                  <p:childTnLst>
                                    <p:set>
                                      <p:cBhvr>
                                        <p:cTn id="19" dur="1" fill="hold">
                                          <p:stCondLst>
                                            <p:cond delay="499"/>
                                          </p:stCondLst>
                                        </p:cTn>
                                        <p:tgtEl>
                                          <p:spTgt spid="4">
                                            <p:txEl>
                                              <p:pRg st="2" end="2"/>
                                            </p:txEl>
                                          </p:spTgt>
                                        </p:tgtEl>
                                        <p:attrNameLst>
                                          <p:attrName>style.visibility</p:attrName>
                                        </p:attrNameLst>
                                      </p:cBhvr>
                                      <p:to>
                                        <p:strVal val="visible"/>
                                      </p:to>
                                    </p:set>
                                  </p:childTnLst>
                                </p:cTn>
                              </p:par>
                            </p:childTnLst>
                          </p:cTn>
                        </p:par>
                        <p:par>
                          <p:cTn id="20" fill="hold">
                            <p:stCondLst>
                              <p:cond delay="5000"/>
                            </p:stCondLst>
                            <p:childTnLst>
                              <p:par>
                                <p:cTn id="21" presetID="1" presetClass="entr" presetSubtype="0" fill="hold" nodeType="afterEffect">
                                  <p:stCondLst>
                                    <p:cond delay="1000"/>
                                  </p:stCondLst>
                                  <p:childTnLst>
                                    <p:set>
                                      <p:cBhvr>
                                        <p:cTn id="22" dur="1" fill="hold">
                                          <p:stCondLst>
                                            <p:cond delay="499"/>
                                          </p:stCondLst>
                                        </p:cTn>
                                        <p:tgtEl>
                                          <p:spTgt spid="4">
                                            <p:txEl>
                                              <p:pRg st="3" end="3"/>
                                            </p:txEl>
                                          </p:spTgt>
                                        </p:tgtEl>
                                        <p:attrNameLst>
                                          <p:attrName>style.visibility</p:attrName>
                                        </p:attrNameLst>
                                      </p:cBhvr>
                                      <p:to>
                                        <p:strVal val="visible"/>
                                      </p:to>
                                    </p:set>
                                  </p:childTnLst>
                                </p:cTn>
                              </p:par>
                            </p:childTnLst>
                          </p:cTn>
                        </p:par>
                        <p:par>
                          <p:cTn id="23" fill="hold">
                            <p:stCondLst>
                              <p:cond delay="6500"/>
                            </p:stCondLst>
                            <p:childTnLst>
                              <p:par>
                                <p:cTn id="24" presetID="10" presetClass="entr" presetSubtype="0" fill="hold" nodeType="afterEffect">
                                  <p:stCondLst>
                                    <p:cond delay="20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9000"/>
                            </p:stCondLst>
                            <p:childTnLst>
                              <p:par>
                                <p:cTn id="28" presetID="10" presetClass="entr" presetSubtype="0" fill="hold" nodeType="after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10500"/>
                            </p:stCondLst>
                            <p:childTnLst>
                              <p:par>
                                <p:cTn id="32" presetID="1" presetClass="entr" presetSubtype="0" fill="hold" nodeType="afterEffect">
                                  <p:stCondLst>
                                    <p:cond delay="0"/>
                                  </p:stCondLst>
                                  <p:childTnLst>
                                    <p:set>
                                      <p:cBhvr>
                                        <p:cTn id="33"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499"/>
                                          </p:stCondLst>
                                        </p:cTn>
                                        <p:tgtEl>
                                          <p:spTgt spid="14">
                                            <p:txEl>
                                              <p:pRg st="0" end="0"/>
                                            </p:txEl>
                                          </p:spTgt>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499"/>
                                          </p:stCondLst>
                                        </p:cTn>
                                        <p:tgtEl>
                                          <p:spTgt spid="14">
                                            <p:txEl>
                                              <p:pRg st="1" end="1"/>
                                            </p:txEl>
                                          </p:spTgt>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nodeType="afterEffect">
                                  <p:stCondLst>
                                    <p:cond delay="0"/>
                                  </p:stCondLst>
                                  <p:childTnLst>
                                    <p:set>
                                      <p:cBhvr>
                                        <p:cTn id="46" dur="1" fill="hold">
                                          <p:stCondLst>
                                            <p:cond delay="499"/>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nvPr>
        </p:nvGraphicFramePr>
        <p:xfrm>
          <a:off x="1523985" y="762003"/>
          <a:ext cx="9144036" cy="5714996"/>
        </p:xfrm>
        <a:graphic>
          <a:graphicData uri="http://schemas.openxmlformats.org/drawingml/2006/table">
            <a:tbl>
              <a:tblPr>
                <a:tableStyleId>{5C22544A-7EE6-4342-B048-85BDC9FD1C3A}</a:tableStyleId>
              </a:tblPr>
              <a:tblGrid>
                <a:gridCol w="212652">
                  <a:extLst>
                    <a:ext uri="{9D8B030D-6E8A-4147-A177-3AD203B41FA5}">
                      <a16:colId xmlns:a16="http://schemas.microsoft.com/office/drawing/2014/main" val="20000"/>
                    </a:ext>
                  </a:extLst>
                </a:gridCol>
                <a:gridCol w="212652">
                  <a:extLst>
                    <a:ext uri="{9D8B030D-6E8A-4147-A177-3AD203B41FA5}">
                      <a16:colId xmlns:a16="http://schemas.microsoft.com/office/drawing/2014/main" val="20001"/>
                    </a:ext>
                  </a:extLst>
                </a:gridCol>
                <a:gridCol w="212652">
                  <a:extLst>
                    <a:ext uri="{9D8B030D-6E8A-4147-A177-3AD203B41FA5}">
                      <a16:colId xmlns:a16="http://schemas.microsoft.com/office/drawing/2014/main" val="20002"/>
                    </a:ext>
                  </a:extLst>
                </a:gridCol>
                <a:gridCol w="212652">
                  <a:extLst>
                    <a:ext uri="{9D8B030D-6E8A-4147-A177-3AD203B41FA5}">
                      <a16:colId xmlns:a16="http://schemas.microsoft.com/office/drawing/2014/main" val="20003"/>
                    </a:ext>
                  </a:extLst>
                </a:gridCol>
                <a:gridCol w="212652">
                  <a:extLst>
                    <a:ext uri="{9D8B030D-6E8A-4147-A177-3AD203B41FA5}">
                      <a16:colId xmlns:a16="http://schemas.microsoft.com/office/drawing/2014/main" val="20004"/>
                    </a:ext>
                  </a:extLst>
                </a:gridCol>
                <a:gridCol w="212652">
                  <a:extLst>
                    <a:ext uri="{9D8B030D-6E8A-4147-A177-3AD203B41FA5}">
                      <a16:colId xmlns:a16="http://schemas.microsoft.com/office/drawing/2014/main" val="20005"/>
                    </a:ext>
                  </a:extLst>
                </a:gridCol>
                <a:gridCol w="212652">
                  <a:extLst>
                    <a:ext uri="{9D8B030D-6E8A-4147-A177-3AD203B41FA5}">
                      <a16:colId xmlns:a16="http://schemas.microsoft.com/office/drawing/2014/main" val="20006"/>
                    </a:ext>
                  </a:extLst>
                </a:gridCol>
                <a:gridCol w="212652">
                  <a:extLst>
                    <a:ext uri="{9D8B030D-6E8A-4147-A177-3AD203B41FA5}">
                      <a16:colId xmlns:a16="http://schemas.microsoft.com/office/drawing/2014/main" val="20007"/>
                    </a:ext>
                  </a:extLst>
                </a:gridCol>
                <a:gridCol w="212652">
                  <a:extLst>
                    <a:ext uri="{9D8B030D-6E8A-4147-A177-3AD203B41FA5}">
                      <a16:colId xmlns:a16="http://schemas.microsoft.com/office/drawing/2014/main" val="20008"/>
                    </a:ext>
                  </a:extLst>
                </a:gridCol>
                <a:gridCol w="212652">
                  <a:extLst>
                    <a:ext uri="{9D8B030D-6E8A-4147-A177-3AD203B41FA5}">
                      <a16:colId xmlns:a16="http://schemas.microsoft.com/office/drawing/2014/main" val="20009"/>
                    </a:ext>
                  </a:extLst>
                </a:gridCol>
                <a:gridCol w="212652">
                  <a:extLst>
                    <a:ext uri="{9D8B030D-6E8A-4147-A177-3AD203B41FA5}">
                      <a16:colId xmlns:a16="http://schemas.microsoft.com/office/drawing/2014/main" val="20010"/>
                    </a:ext>
                  </a:extLst>
                </a:gridCol>
                <a:gridCol w="212652">
                  <a:extLst>
                    <a:ext uri="{9D8B030D-6E8A-4147-A177-3AD203B41FA5}">
                      <a16:colId xmlns:a16="http://schemas.microsoft.com/office/drawing/2014/main" val="20011"/>
                    </a:ext>
                  </a:extLst>
                </a:gridCol>
                <a:gridCol w="212652">
                  <a:extLst>
                    <a:ext uri="{9D8B030D-6E8A-4147-A177-3AD203B41FA5}">
                      <a16:colId xmlns:a16="http://schemas.microsoft.com/office/drawing/2014/main" val="20012"/>
                    </a:ext>
                  </a:extLst>
                </a:gridCol>
                <a:gridCol w="212652">
                  <a:extLst>
                    <a:ext uri="{9D8B030D-6E8A-4147-A177-3AD203B41FA5}">
                      <a16:colId xmlns:a16="http://schemas.microsoft.com/office/drawing/2014/main" val="20013"/>
                    </a:ext>
                  </a:extLst>
                </a:gridCol>
                <a:gridCol w="212652">
                  <a:extLst>
                    <a:ext uri="{9D8B030D-6E8A-4147-A177-3AD203B41FA5}">
                      <a16:colId xmlns:a16="http://schemas.microsoft.com/office/drawing/2014/main" val="20014"/>
                    </a:ext>
                  </a:extLst>
                </a:gridCol>
                <a:gridCol w="212652">
                  <a:extLst>
                    <a:ext uri="{9D8B030D-6E8A-4147-A177-3AD203B41FA5}">
                      <a16:colId xmlns:a16="http://schemas.microsoft.com/office/drawing/2014/main" val="20015"/>
                    </a:ext>
                  </a:extLst>
                </a:gridCol>
                <a:gridCol w="212652">
                  <a:extLst>
                    <a:ext uri="{9D8B030D-6E8A-4147-A177-3AD203B41FA5}">
                      <a16:colId xmlns:a16="http://schemas.microsoft.com/office/drawing/2014/main" val="20016"/>
                    </a:ext>
                  </a:extLst>
                </a:gridCol>
                <a:gridCol w="212652">
                  <a:extLst>
                    <a:ext uri="{9D8B030D-6E8A-4147-A177-3AD203B41FA5}">
                      <a16:colId xmlns:a16="http://schemas.microsoft.com/office/drawing/2014/main" val="20017"/>
                    </a:ext>
                  </a:extLst>
                </a:gridCol>
                <a:gridCol w="212652">
                  <a:extLst>
                    <a:ext uri="{9D8B030D-6E8A-4147-A177-3AD203B41FA5}">
                      <a16:colId xmlns:a16="http://schemas.microsoft.com/office/drawing/2014/main" val="20018"/>
                    </a:ext>
                  </a:extLst>
                </a:gridCol>
                <a:gridCol w="212652">
                  <a:extLst>
                    <a:ext uri="{9D8B030D-6E8A-4147-A177-3AD203B41FA5}">
                      <a16:colId xmlns:a16="http://schemas.microsoft.com/office/drawing/2014/main" val="20019"/>
                    </a:ext>
                  </a:extLst>
                </a:gridCol>
                <a:gridCol w="212652">
                  <a:extLst>
                    <a:ext uri="{9D8B030D-6E8A-4147-A177-3AD203B41FA5}">
                      <a16:colId xmlns:a16="http://schemas.microsoft.com/office/drawing/2014/main" val="20020"/>
                    </a:ext>
                  </a:extLst>
                </a:gridCol>
                <a:gridCol w="212652">
                  <a:extLst>
                    <a:ext uri="{9D8B030D-6E8A-4147-A177-3AD203B41FA5}">
                      <a16:colId xmlns:a16="http://schemas.microsoft.com/office/drawing/2014/main" val="20021"/>
                    </a:ext>
                  </a:extLst>
                </a:gridCol>
                <a:gridCol w="212652">
                  <a:extLst>
                    <a:ext uri="{9D8B030D-6E8A-4147-A177-3AD203B41FA5}">
                      <a16:colId xmlns:a16="http://schemas.microsoft.com/office/drawing/2014/main" val="20022"/>
                    </a:ext>
                  </a:extLst>
                </a:gridCol>
                <a:gridCol w="212652">
                  <a:extLst>
                    <a:ext uri="{9D8B030D-6E8A-4147-A177-3AD203B41FA5}">
                      <a16:colId xmlns:a16="http://schemas.microsoft.com/office/drawing/2014/main" val="20023"/>
                    </a:ext>
                  </a:extLst>
                </a:gridCol>
                <a:gridCol w="212652">
                  <a:extLst>
                    <a:ext uri="{9D8B030D-6E8A-4147-A177-3AD203B41FA5}">
                      <a16:colId xmlns:a16="http://schemas.microsoft.com/office/drawing/2014/main" val="20024"/>
                    </a:ext>
                  </a:extLst>
                </a:gridCol>
                <a:gridCol w="212652">
                  <a:extLst>
                    <a:ext uri="{9D8B030D-6E8A-4147-A177-3AD203B41FA5}">
                      <a16:colId xmlns:a16="http://schemas.microsoft.com/office/drawing/2014/main" val="20025"/>
                    </a:ext>
                  </a:extLst>
                </a:gridCol>
                <a:gridCol w="212652">
                  <a:extLst>
                    <a:ext uri="{9D8B030D-6E8A-4147-A177-3AD203B41FA5}">
                      <a16:colId xmlns:a16="http://schemas.microsoft.com/office/drawing/2014/main" val="20026"/>
                    </a:ext>
                  </a:extLst>
                </a:gridCol>
                <a:gridCol w="212652">
                  <a:extLst>
                    <a:ext uri="{9D8B030D-6E8A-4147-A177-3AD203B41FA5}">
                      <a16:colId xmlns:a16="http://schemas.microsoft.com/office/drawing/2014/main" val="20027"/>
                    </a:ext>
                  </a:extLst>
                </a:gridCol>
                <a:gridCol w="212652">
                  <a:extLst>
                    <a:ext uri="{9D8B030D-6E8A-4147-A177-3AD203B41FA5}">
                      <a16:colId xmlns:a16="http://schemas.microsoft.com/office/drawing/2014/main" val="20028"/>
                    </a:ext>
                  </a:extLst>
                </a:gridCol>
                <a:gridCol w="212652">
                  <a:extLst>
                    <a:ext uri="{9D8B030D-6E8A-4147-A177-3AD203B41FA5}">
                      <a16:colId xmlns:a16="http://schemas.microsoft.com/office/drawing/2014/main" val="20029"/>
                    </a:ext>
                  </a:extLst>
                </a:gridCol>
                <a:gridCol w="212652">
                  <a:extLst>
                    <a:ext uri="{9D8B030D-6E8A-4147-A177-3AD203B41FA5}">
                      <a16:colId xmlns:a16="http://schemas.microsoft.com/office/drawing/2014/main" val="20030"/>
                    </a:ext>
                  </a:extLst>
                </a:gridCol>
                <a:gridCol w="212652">
                  <a:extLst>
                    <a:ext uri="{9D8B030D-6E8A-4147-A177-3AD203B41FA5}">
                      <a16:colId xmlns:a16="http://schemas.microsoft.com/office/drawing/2014/main" val="20031"/>
                    </a:ext>
                  </a:extLst>
                </a:gridCol>
                <a:gridCol w="212652">
                  <a:extLst>
                    <a:ext uri="{9D8B030D-6E8A-4147-A177-3AD203B41FA5}">
                      <a16:colId xmlns:a16="http://schemas.microsoft.com/office/drawing/2014/main" val="20032"/>
                    </a:ext>
                  </a:extLst>
                </a:gridCol>
                <a:gridCol w="212652">
                  <a:extLst>
                    <a:ext uri="{9D8B030D-6E8A-4147-A177-3AD203B41FA5}">
                      <a16:colId xmlns:a16="http://schemas.microsoft.com/office/drawing/2014/main" val="20033"/>
                    </a:ext>
                  </a:extLst>
                </a:gridCol>
                <a:gridCol w="212652">
                  <a:extLst>
                    <a:ext uri="{9D8B030D-6E8A-4147-A177-3AD203B41FA5}">
                      <a16:colId xmlns:a16="http://schemas.microsoft.com/office/drawing/2014/main" val="20034"/>
                    </a:ext>
                  </a:extLst>
                </a:gridCol>
                <a:gridCol w="212652">
                  <a:extLst>
                    <a:ext uri="{9D8B030D-6E8A-4147-A177-3AD203B41FA5}">
                      <a16:colId xmlns:a16="http://schemas.microsoft.com/office/drawing/2014/main" val="20035"/>
                    </a:ext>
                  </a:extLst>
                </a:gridCol>
                <a:gridCol w="212652">
                  <a:extLst>
                    <a:ext uri="{9D8B030D-6E8A-4147-A177-3AD203B41FA5}">
                      <a16:colId xmlns:a16="http://schemas.microsoft.com/office/drawing/2014/main" val="20036"/>
                    </a:ext>
                  </a:extLst>
                </a:gridCol>
                <a:gridCol w="212652">
                  <a:extLst>
                    <a:ext uri="{9D8B030D-6E8A-4147-A177-3AD203B41FA5}">
                      <a16:colId xmlns:a16="http://schemas.microsoft.com/office/drawing/2014/main" val="20037"/>
                    </a:ext>
                  </a:extLst>
                </a:gridCol>
                <a:gridCol w="212652">
                  <a:extLst>
                    <a:ext uri="{9D8B030D-6E8A-4147-A177-3AD203B41FA5}">
                      <a16:colId xmlns:a16="http://schemas.microsoft.com/office/drawing/2014/main" val="20038"/>
                    </a:ext>
                  </a:extLst>
                </a:gridCol>
                <a:gridCol w="240987">
                  <a:extLst>
                    <a:ext uri="{9D8B030D-6E8A-4147-A177-3AD203B41FA5}">
                      <a16:colId xmlns:a16="http://schemas.microsoft.com/office/drawing/2014/main" val="20039"/>
                    </a:ext>
                  </a:extLst>
                </a:gridCol>
                <a:gridCol w="228600">
                  <a:extLst>
                    <a:ext uri="{9D8B030D-6E8A-4147-A177-3AD203B41FA5}">
                      <a16:colId xmlns:a16="http://schemas.microsoft.com/office/drawing/2014/main" val="20040"/>
                    </a:ext>
                  </a:extLst>
                </a:gridCol>
                <a:gridCol w="228600">
                  <a:extLst>
                    <a:ext uri="{9D8B030D-6E8A-4147-A177-3AD203B41FA5}">
                      <a16:colId xmlns:a16="http://schemas.microsoft.com/office/drawing/2014/main" val="20041"/>
                    </a:ext>
                  </a:extLst>
                </a:gridCol>
                <a:gridCol w="152421">
                  <a:extLst>
                    <a:ext uri="{9D8B030D-6E8A-4147-A177-3AD203B41FA5}">
                      <a16:colId xmlns:a16="http://schemas.microsoft.com/office/drawing/2014/main" val="20042"/>
                    </a:ext>
                  </a:extLst>
                </a:gridCol>
              </a:tblGrid>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tc>
                <a:tc gridSpan="2">
                  <a:txBody>
                    <a:bodyPr/>
                    <a:lstStyle/>
                    <a:p>
                      <a:pPr algn="l" fontAlgn="b"/>
                      <a:r>
                        <a:rPr lang="en-US" sz="900" u="none" strike="noStrike" dirty="0">
                          <a:effectLst/>
                        </a:rPr>
                        <a:t>6:00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7:00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8:00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9:00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10:00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11:00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gridSpan="2">
                  <a:txBody>
                    <a:bodyPr/>
                    <a:lstStyle/>
                    <a:p>
                      <a:pPr algn="l" fontAlgn="b"/>
                      <a:r>
                        <a:rPr lang="en-US" sz="900" u="none" strike="noStrike" dirty="0">
                          <a:effectLst/>
                        </a:rPr>
                        <a:t>12:00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r>
                        <a:rPr lang="en-US" sz="900" u="none" strike="noStrike" dirty="0" smtClean="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7"/>
                  </a:ext>
                </a:extLst>
              </a:tr>
            </a:tbl>
          </a:graphicData>
        </a:graphic>
      </p:graphicFrame>
      <p:cxnSp>
        <p:nvCxnSpPr>
          <p:cNvPr id="15" name="Straight Connector 14"/>
          <p:cNvCxnSpPr/>
          <p:nvPr/>
        </p:nvCxnSpPr>
        <p:spPr>
          <a:xfrm>
            <a:off x="1742421" y="1173480"/>
            <a:ext cx="1898986" cy="447548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071441" y="1174751"/>
            <a:ext cx="1917563" cy="4478655"/>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68634" y="1176021"/>
            <a:ext cx="1904681" cy="4477385"/>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893845" y="1188720"/>
            <a:ext cx="1905477" cy="4461986"/>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388476" y="1172845"/>
            <a:ext cx="1901507" cy="445770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40853" y="99060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09900" y="98298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8244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42760" y="96012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15300" y="96774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82441" y="1169670"/>
            <a:ext cx="1918335" cy="448310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09266" y="1171576"/>
            <a:ext cx="1912939" cy="4471035"/>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42126" y="1172846"/>
            <a:ext cx="1906249" cy="4476115"/>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126413" y="1169670"/>
            <a:ext cx="1922324" cy="448310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804161" y="1181100"/>
            <a:ext cx="1901507" cy="445770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524001" y="1177290"/>
            <a:ext cx="1901507" cy="445770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351621" y="1184910"/>
            <a:ext cx="1901507" cy="445770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635115" y="1177290"/>
            <a:ext cx="1899920" cy="447548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0519728" y="1192530"/>
            <a:ext cx="1901507" cy="445770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9189721" y="1181100"/>
            <a:ext cx="1901507" cy="445770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68314" y="1181100"/>
            <a:ext cx="1901507" cy="445770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748475" y="1182370"/>
            <a:ext cx="1116625" cy="262001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581400" y="1173480"/>
            <a:ext cx="1124270" cy="263652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300346" y="1173480"/>
            <a:ext cx="1125163" cy="263652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75933" y="1203960"/>
            <a:ext cx="1116648" cy="260604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856878" y="1174116"/>
            <a:ext cx="1132115" cy="2643505"/>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14306" y="1174750"/>
            <a:ext cx="1118395" cy="262890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282440" y="1169670"/>
            <a:ext cx="1126648" cy="264033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132592" y="1184910"/>
            <a:ext cx="1112917" cy="263144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0459" y="1178560"/>
            <a:ext cx="1124267" cy="263144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7421881" y="1188720"/>
            <a:ext cx="1103155" cy="261366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8675619" y="1176020"/>
            <a:ext cx="1123703" cy="264033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9392602" y="963455"/>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126414" y="1177290"/>
            <a:ext cx="1131887" cy="263271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9972834" y="1192530"/>
            <a:ext cx="1114900" cy="261747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387226" y="1174116"/>
            <a:ext cx="1136004" cy="2642235"/>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2770108" y="1203960"/>
            <a:ext cx="1117659" cy="259842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845935" y="1177926"/>
            <a:ext cx="1115852" cy="2624455"/>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70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childTnLst>
                                </p:cTn>
                              </p:par>
                              <p:par>
                                <p:cTn id="10" presetID="22" presetClass="exit" presetSubtype="4" fill="hold" nodeType="withEffect">
                                  <p:stCondLst>
                                    <p:cond delay="0"/>
                                  </p:stCondLst>
                                  <p:childTnLst>
                                    <p:animEffect transition="out" filter="wipe(down)">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22" presetClass="exit" presetSubtype="4" fill="hold" nodeType="withEffect">
                                  <p:stCondLst>
                                    <p:cond delay="0"/>
                                  </p:stCondLst>
                                  <p:childTnLst>
                                    <p:animEffect transition="out" filter="wipe(down)">
                                      <p:cBhvr>
                                        <p:cTn id="16" dur="500"/>
                                        <p:tgtEl>
                                          <p:spTgt spid="46"/>
                                        </p:tgtEl>
                                      </p:cBhvr>
                                    </p:animEffect>
                                    <p:set>
                                      <p:cBhvr>
                                        <p:cTn id="17" dur="1" fill="hold">
                                          <p:stCondLst>
                                            <p:cond delay="499"/>
                                          </p:stCondLst>
                                        </p:cTn>
                                        <p:tgtEl>
                                          <p:spTgt spid="46"/>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56"/>
                                        </p:tgtEl>
                                        <p:attrNameLst>
                                          <p:attrName>style.visibility</p:attrName>
                                        </p:attrNameLst>
                                      </p:cBhvr>
                                      <p:to>
                                        <p:strVal val="visible"/>
                                      </p:to>
                                    </p:set>
                                  </p:childTnLst>
                                </p:cTn>
                              </p:par>
                              <p:par>
                                <p:cTn id="20" presetID="22" presetClass="exit" presetSubtype="4" fill="hold" nodeType="withEffect">
                                  <p:stCondLst>
                                    <p:cond delay="0"/>
                                  </p:stCondLst>
                                  <p:childTnLst>
                                    <p:animEffect transition="out" filter="wipe(down)">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22" presetClass="exit" presetSubtype="4" fill="hold" nodeType="withEffect">
                                  <p:stCondLst>
                                    <p:cond delay="0"/>
                                  </p:stCondLst>
                                  <p:childTnLst>
                                    <p:animEffect transition="out" filter="wipe(down)">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par>
                                <p:cTn id="28" presetID="22" presetClass="entr" presetSubtype="4"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down)">
                                      <p:cBhvr>
                                        <p:cTn id="30" dur="500"/>
                                        <p:tgtEl>
                                          <p:spTgt spid="60"/>
                                        </p:tgtEl>
                                      </p:cBhvr>
                                    </p:animEffect>
                                  </p:childTnLst>
                                </p:cTn>
                              </p:par>
                              <p:par>
                                <p:cTn id="31" presetID="22" presetClass="exit" presetSubtype="4" fill="hold" nodeType="withEffect">
                                  <p:stCondLst>
                                    <p:cond delay="0"/>
                                  </p:stCondLst>
                                  <p:childTnLst>
                                    <p:animEffect transition="out" filter="wipe(down)">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22" presetClass="entr" presetSubtype="4" fill="hold"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down)">
                                      <p:cBhvr>
                                        <p:cTn id="36" dur="500"/>
                                        <p:tgtEl>
                                          <p:spTgt spid="59"/>
                                        </p:tgtEl>
                                      </p:cBhvr>
                                    </p:animEffect>
                                  </p:childTnLst>
                                </p:cTn>
                              </p:par>
                              <p:par>
                                <p:cTn id="37" presetID="22" presetClass="exit" presetSubtype="4" fill="hold" nodeType="withEffect">
                                  <p:stCondLst>
                                    <p:cond delay="0"/>
                                  </p:stCondLst>
                                  <p:childTnLst>
                                    <p:animEffect transition="out" filter="wipe(down)">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22" presetClass="entr" presetSubtype="4"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down)">
                                      <p:cBhvr>
                                        <p:cTn id="42" dur="500"/>
                                        <p:tgtEl>
                                          <p:spTgt spid="63"/>
                                        </p:tgtEl>
                                      </p:cBhvr>
                                    </p:animEffect>
                                  </p:childTnLst>
                                </p:cTn>
                              </p:par>
                              <p:par>
                                <p:cTn id="43" presetID="22" presetClass="exit" presetSubtype="4" fill="hold" nodeType="withEffect">
                                  <p:stCondLst>
                                    <p:cond delay="0"/>
                                  </p:stCondLst>
                                  <p:childTnLst>
                                    <p:animEffect transition="out" filter="wipe(down)">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22" presetClass="entr" presetSubtype="4" fill="hold"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down)">
                                      <p:cBhvr>
                                        <p:cTn id="48" dur="500"/>
                                        <p:tgtEl>
                                          <p:spTgt spid="64"/>
                                        </p:tgtEl>
                                      </p:cBhvr>
                                    </p:animEffect>
                                  </p:childTnLst>
                                </p:cTn>
                              </p:par>
                              <p:par>
                                <p:cTn id="49" presetID="22" presetClass="exit" presetSubtype="4" fill="hold" nodeType="withEffect">
                                  <p:stCondLst>
                                    <p:cond delay="0"/>
                                  </p:stCondLst>
                                  <p:childTnLst>
                                    <p:animEffect transition="out" filter="wipe(down)">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par>
                                <p:cTn id="52" presetID="22" presetClass="entr" presetSubtype="4" fill="hold"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wipe(down)">
                                      <p:cBhvr>
                                        <p:cTn id="54" dur="500"/>
                                        <p:tgtEl>
                                          <p:spTgt spid="70"/>
                                        </p:tgtEl>
                                      </p:cBhvr>
                                    </p:animEffect>
                                  </p:childTnLst>
                                </p:cTn>
                              </p:par>
                              <p:par>
                                <p:cTn id="55" presetID="22" presetClass="exit" presetSubtype="4" fill="hold" nodeType="withEffect">
                                  <p:stCondLst>
                                    <p:cond delay="0"/>
                                  </p:stCondLst>
                                  <p:childTnLst>
                                    <p:animEffect transition="out" filter="wipe(down)">
                                      <p:cBhvr>
                                        <p:cTn id="56" dur="500"/>
                                        <p:tgtEl>
                                          <p:spTgt spid="32"/>
                                        </p:tgtEl>
                                      </p:cBhvr>
                                    </p:animEffect>
                                    <p:set>
                                      <p:cBhvr>
                                        <p:cTn id="57" dur="1" fill="hold">
                                          <p:stCondLst>
                                            <p:cond delay="499"/>
                                          </p:stCondLst>
                                        </p:cTn>
                                        <p:tgtEl>
                                          <p:spTgt spid="32"/>
                                        </p:tgtEl>
                                        <p:attrNameLst>
                                          <p:attrName>style.visibility</p:attrName>
                                        </p:attrNameLst>
                                      </p:cBhvr>
                                      <p:to>
                                        <p:strVal val="hidden"/>
                                      </p:to>
                                    </p:set>
                                  </p:childTnLst>
                                </p:cTn>
                              </p:par>
                              <p:par>
                                <p:cTn id="58" presetID="22" presetClass="entr" presetSubtype="4" fill="hold"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down)">
                                      <p:cBhvr>
                                        <p:cTn id="60" dur="500"/>
                                        <p:tgtEl>
                                          <p:spTgt spid="69"/>
                                        </p:tgtEl>
                                      </p:cBhvr>
                                    </p:animEffect>
                                  </p:childTnLst>
                                </p:cTn>
                              </p:par>
                              <p:par>
                                <p:cTn id="61" presetID="22" presetClass="exit" presetSubtype="4" fill="hold" nodeType="withEffect">
                                  <p:stCondLst>
                                    <p:cond delay="0"/>
                                  </p:stCondLst>
                                  <p:childTnLst>
                                    <p:animEffect transition="out" filter="wipe(down)">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par>
                                <p:cTn id="64" presetID="22" presetClass="entr" presetSubtype="4" fill="hold"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wipe(down)">
                                      <p:cBhvr>
                                        <p:cTn id="66" dur="500"/>
                                        <p:tgtEl>
                                          <p:spTgt spid="67"/>
                                        </p:tgtEl>
                                      </p:cBhvr>
                                    </p:animEffect>
                                  </p:childTnLst>
                                </p:cTn>
                              </p:par>
                              <p:par>
                                <p:cTn id="67" presetID="22" presetClass="exit" presetSubtype="4" fill="hold" nodeType="withEffect">
                                  <p:stCondLst>
                                    <p:cond delay="0"/>
                                  </p:stCondLst>
                                  <p:childTnLst>
                                    <p:animEffect transition="out" filter="wipe(down)">
                                      <p:cBhvr>
                                        <p:cTn id="68" dur="500"/>
                                        <p:tgtEl>
                                          <p:spTgt spid="33"/>
                                        </p:tgtEl>
                                      </p:cBhvr>
                                    </p:animEffect>
                                    <p:set>
                                      <p:cBhvr>
                                        <p:cTn id="69" dur="1" fill="hold">
                                          <p:stCondLst>
                                            <p:cond delay="499"/>
                                          </p:stCondLst>
                                        </p:cTn>
                                        <p:tgtEl>
                                          <p:spTgt spid="33"/>
                                        </p:tgtEl>
                                        <p:attrNameLst>
                                          <p:attrName>style.visibility</p:attrName>
                                        </p:attrNameLst>
                                      </p:cBhvr>
                                      <p:to>
                                        <p:strVal val="hidden"/>
                                      </p:to>
                                    </p:set>
                                  </p:childTnLst>
                                </p:cTn>
                              </p:par>
                              <p:par>
                                <p:cTn id="70" presetID="22" presetClass="entr" presetSubtype="4" fill="hold" nodeType="with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wipe(down)">
                                      <p:cBhvr>
                                        <p:cTn id="72" dur="500"/>
                                        <p:tgtEl>
                                          <p:spTgt spid="78"/>
                                        </p:tgtEl>
                                      </p:cBhvr>
                                    </p:animEffect>
                                  </p:childTnLst>
                                </p:cTn>
                              </p:par>
                              <p:par>
                                <p:cTn id="73" presetID="22" presetClass="exit" presetSubtype="4" fill="hold" nodeType="withEffect">
                                  <p:stCondLst>
                                    <p:cond delay="0"/>
                                  </p:stCondLst>
                                  <p:childTnLst>
                                    <p:animEffect transition="out" filter="wipe(down)">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par>
                                <p:cTn id="76" presetID="22" presetClass="entr" presetSubtype="4" fill="hold" nodeType="withEffect">
                                  <p:stCondLst>
                                    <p:cond delay="0"/>
                                  </p:stCondLst>
                                  <p:childTnLst>
                                    <p:set>
                                      <p:cBhvr>
                                        <p:cTn id="77" dur="1" fill="hold">
                                          <p:stCondLst>
                                            <p:cond delay="0"/>
                                          </p:stCondLst>
                                        </p:cTn>
                                        <p:tgtEl>
                                          <p:spTgt spid="85"/>
                                        </p:tgtEl>
                                        <p:attrNameLst>
                                          <p:attrName>style.visibility</p:attrName>
                                        </p:attrNameLst>
                                      </p:cBhvr>
                                      <p:to>
                                        <p:strVal val="visible"/>
                                      </p:to>
                                    </p:set>
                                    <p:animEffect transition="in" filter="wipe(down)">
                                      <p:cBhvr>
                                        <p:cTn id="78" dur="500"/>
                                        <p:tgtEl>
                                          <p:spTgt spid="85"/>
                                        </p:tgtEl>
                                      </p:cBhvr>
                                    </p:animEffect>
                                  </p:childTnLst>
                                </p:cTn>
                              </p:par>
                              <p:par>
                                <p:cTn id="79" presetID="22" presetClass="exit" presetSubtype="4" fill="hold" nodeType="withEffect">
                                  <p:stCondLst>
                                    <p:cond delay="0"/>
                                  </p:stCondLst>
                                  <p:childTnLst>
                                    <p:animEffect transition="out" filter="wipe(down)">
                                      <p:cBhvr>
                                        <p:cTn id="80" dur="500"/>
                                        <p:tgtEl>
                                          <p:spTgt spid="30"/>
                                        </p:tgtEl>
                                      </p:cBhvr>
                                    </p:animEffect>
                                    <p:set>
                                      <p:cBhvr>
                                        <p:cTn id="81" dur="1" fill="hold">
                                          <p:stCondLst>
                                            <p:cond delay="499"/>
                                          </p:stCondLst>
                                        </p:cTn>
                                        <p:tgtEl>
                                          <p:spTgt spid="30"/>
                                        </p:tgtEl>
                                        <p:attrNameLst>
                                          <p:attrName>style.visibility</p:attrName>
                                        </p:attrNameLst>
                                      </p:cBhvr>
                                      <p:to>
                                        <p:strVal val="hidden"/>
                                      </p:to>
                                    </p:set>
                                  </p:childTnLst>
                                </p:cTn>
                              </p:par>
                              <p:par>
                                <p:cTn id="82" presetID="22" presetClass="entr" presetSubtype="4" fill="hold" nodeType="with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wipe(down)">
                                      <p:cBhvr>
                                        <p:cTn id="84" dur="500"/>
                                        <p:tgtEl>
                                          <p:spTgt spid="84"/>
                                        </p:tgtEl>
                                      </p:cBhvr>
                                    </p:animEffect>
                                  </p:childTnLst>
                                </p:cTn>
                              </p:par>
                              <p:par>
                                <p:cTn id="85" presetID="22" presetClass="exit" presetSubtype="4" fill="hold" nodeType="withEffect">
                                  <p:stCondLst>
                                    <p:cond delay="0"/>
                                  </p:stCondLst>
                                  <p:childTnLst>
                                    <p:animEffect transition="out" filter="wipe(down)">
                                      <p:cBhvr>
                                        <p:cTn id="86" dur="500"/>
                                        <p:tgtEl>
                                          <p:spTgt spid="29"/>
                                        </p:tgtEl>
                                      </p:cBhvr>
                                    </p:animEffect>
                                    <p:set>
                                      <p:cBhvr>
                                        <p:cTn id="87" dur="1" fill="hold">
                                          <p:stCondLst>
                                            <p:cond delay="499"/>
                                          </p:stCondLst>
                                        </p:cTn>
                                        <p:tgtEl>
                                          <p:spTgt spid="29"/>
                                        </p:tgtEl>
                                        <p:attrNameLst>
                                          <p:attrName>style.visibility</p:attrName>
                                        </p:attrNameLst>
                                      </p:cBhvr>
                                      <p:to>
                                        <p:strVal val="hidden"/>
                                      </p:to>
                                    </p:set>
                                  </p:childTnLst>
                                </p:cTn>
                              </p:par>
                              <p:par>
                                <p:cTn id="88" presetID="22" presetClass="entr" presetSubtype="4" fill="hold"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down)">
                                      <p:cBhvr>
                                        <p:cTn id="90" dur="500"/>
                                        <p:tgtEl>
                                          <p:spTgt spid="91"/>
                                        </p:tgtEl>
                                      </p:cBhvr>
                                    </p:animEffect>
                                  </p:childTnLst>
                                </p:cTn>
                              </p:par>
                              <p:par>
                                <p:cTn id="91" presetID="22" presetClass="exit" presetSubtype="4" fill="hold" nodeType="withEffect">
                                  <p:stCondLst>
                                    <p:cond delay="0"/>
                                  </p:stCondLst>
                                  <p:childTnLst>
                                    <p:animEffect transition="out" filter="wipe(down)">
                                      <p:cBhvr>
                                        <p:cTn id="92" dur="500"/>
                                        <p:tgtEl>
                                          <p:spTgt spid="34"/>
                                        </p:tgtEl>
                                      </p:cBhvr>
                                    </p:animEffect>
                                    <p:set>
                                      <p:cBhvr>
                                        <p:cTn id="93" dur="1" fill="hold">
                                          <p:stCondLst>
                                            <p:cond delay="499"/>
                                          </p:stCondLst>
                                        </p:cTn>
                                        <p:tgtEl>
                                          <p:spTgt spid="34"/>
                                        </p:tgtEl>
                                        <p:attrNameLst>
                                          <p:attrName>style.visibility</p:attrName>
                                        </p:attrNameLst>
                                      </p:cBhvr>
                                      <p:to>
                                        <p:strVal val="hidden"/>
                                      </p:to>
                                    </p:set>
                                  </p:childTnLst>
                                </p:cTn>
                              </p:par>
                              <p:par>
                                <p:cTn id="94" presetID="22" presetClass="entr" presetSubtype="4" fill="hold" nodeType="withEffect">
                                  <p:stCondLst>
                                    <p:cond delay="0"/>
                                  </p:stCondLst>
                                  <p:childTnLst>
                                    <p:set>
                                      <p:cBhvr>
                                        <p:cTn id="95" dur="1" fill="hold">
                                          <p:stCondLst>
                                            <p:cond delay="0"/>
                                          </p:stCondLst>
                                        </p:cTn>
                                        <p:tgtEl>
                                          <p:spTgt spid="88"/>
                                        </p:tgtEl>
                                        <p:attrNameLst>
                                          <p:attrName>style.visibility</p:attrName>
                                        </p:attrNameLst>
                                      </p:cBhvr>
                                      <p:to>
                                        <p:strVal val="visible"/>
                                      </p:to>
                                    </p:set>
                                    <p:animEffect transition="in" filter="wipe(down)">
                                      <p:cBhvr>
                                        <p:cTn id="9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nvPr>
        </p:nvGraphicFramePr>
        <p:xfrm>
          <a:off x="1523985" y="762003"/>
          <a:ext cx="9144036" cy="5714996"/>
        </p:xfrm>
        <a:graphic>
          <a:graphicData uri="http://schemas.openxmlformats.org/drawingml/2006/table">
            <a:tbl>
              <a:tblPr>
                <a:tableStyleId>{5C22544A-7EE6-4342-B048-85BDC9FD1C3A}</a:tableStyleId>
              </a:tblPr>
              <a:tblGrid>
                <a:gridCol w="212652">
                  <a:extLst>
                    <a:ext uri="{9D8B030D-6E8A-4147-A177-3AD203B41FA5}">
                      <a16:colId xmlns:a16="http://schemas.microsoft.com/office/drawing/2014/main" val="20000"/>
                    </a:ext>
                  </a:extLst>
                </a:gridCol>
                <a:gridCol w="212652">
                  <a:extLst>
                    <a:ext uri="{9D8B030D-6E8A-4147-A177-3AD203B41FA5}">
                      <a16:colId xmlns:a16="http://schemas.microsoft.com/office/drawing/2014/main" val="20001"/>
                    </a:ext>
                  </a:extLst>
                </a:gridCol>
                <a:gridCol w="212652">
                  <a:extLst>
                    <a:ext uri="{9D8B030D-6E8A-4147-A177-3AD203B41FA5}">
                      <a16:colId xmlns:a16="http://schemas.microsoft.com/office/drawing/2014/main" val="20002"/>
                    </a:ext>
                  </a:extLst>
                </a:gridCol>
                <a:gridCol w="212652">
                  <a:extLst>
                    <a:ext uri="{9D8B030D-6E8A-4147-A177-3AD203B41FA5}">
                      <a16:colId xmlns:a16="http://schemas.microsoft.com/office/drawing/2014/main" val="20003"/>
                    </a:ext>
                  </a:extLst>
                </a:gridCol>
                <a:gridCol w="212652">
                  <a:extLst>
                    <a:ext uri="{9D8B030D-6E8A-4147-A177-3AD203B41FA5}">
                      <a16:colId xmlns:a16="http://schemas.microsoft.com/office/drawing/2014/main" val="20004"/>
                    </a:ext>
                  </a:extLst>
                </a:gridCol>
                <a:gridCol w="212652">
                  <a:extLst>
                    <a:ext uri="{9D8B030D-6E8A-4147-A177-3AD203B41FA5}">
                      <a16:colId xmlns:a16="http://schemas.microsoft.com/office/drawing/2014/main" val="20005"/>
                    </a:ext>
                  </a:extLst>
                </a:gridCol>
                <a:gridCol w="212652">
                  <a:extLst>
                    <a:ext uri="{9D8B030D-6E8A-4147-A177-3AD203B41FA5}">
                      <a16:colId xmlns:a16="http://schemas.microsoft.com/office/drawing/2014/main" val="20006"/>
                    </a:ext>
                  </a:extLst>
                </a:gridCol>
                <a:gridCol w="212652">
                  <a:extLst>
                    <a:ext uri="{9D8B030D-6E8A-4147-A177-3AD203B41FA5}">
                      <a16:colId xmlns:a16="http://schemas.microsoft.com/office/drawing/2014/main" val="20007"/>
                    </a:ext>
                  </a:extLst>
                </a:gridCol>
                <a:gridCol w="212652">
                  <a:extLst>
                    <a:ext uri="{9D8B030D-6E8A-4147-A177-3AD203B41FA5}">
                      <a16:colId xmlns:a16="http://schemas.microsoft.com/office/drawing/2014/main" val="20008"/>
                    </a:ext>
                  </a:extLst>
                </a:gridCol>
                <a:gridCol w="212652">
                  <a:extLst>
                    <a:ext uri="{9D8B030D-6E8A-4147-A177-3AD203B41FA5}">
                      <a16:colId xmlns:a16="http://schemas.microsoft.com/office/drawing/2014/main" val="20009"/>
                    </a:ext>
                  </a:extLst>
                </a:gridCol>
                <a:gridCol w="212652">
                  <a:extLst>
                    <a:ext uri="{9D8B030D-6E8A-4147-A177-3AD203B41FA5}">
                      <a16:colId xmlns:a16="http://schemas.microsoft.com/office/drawing/2014/main" val="20010"/>
                    </a:ext>
                  </a:extLst>
                </a:gridCol>
                <a:gridCol w="212652">
                  <a:extLst>
                    <a:ext uri="{9D8B030D-6E8A-4147-A177-3AD203B41FA5}">
                      <a16:colId xmlns:a16="http://schemas.microsoft.com/office/drawing/2014/main" val="20011"/>
                    </a:ext>
                  </a:extLst>
                </a:gridCol>
                <a:gridCol w="212652">
                  <a:extLst>
                    <a:ext uri="{9D8B030D-6E8A-4147-A177-3AD203B41FA5}">
                      <a16:colId xmlns:a16="http://schemas.microsoft.com/office/drawing/2014/main" val="20012"/>
                    </a:ext>
                  </a:extLst>
                </a:gridCol>
                <a:gridCol w="212652">
                  <a:extLst>
                    <a:ext uri="{9D8B030D-6E8A-4147-A177-3AD203B41FA5}">
                      <a16:colId xmlns:a16="http://schemas.microsoft.com/office/drawing/2014/main" val="20013"/>
                    </a:ext>
                  </a:extLst>
                </a:gridCol>
                <a:gridCol w="212652">
                  <a:extLst>
                    <a:ext uri="{9D8B030D-6E8A-4147-A177-3AD203B41FA5}">
                      <a16:colId xmlns:a16="http://schemas.microsoft.com/office/drawing/2014/main" val="20014"/>
                    </a:ext>
                  </a:extLst>
                </a:gridCol>
                <a:gridCol w="212652">
                  <a:extLst>
                    <a:ext uri="{9D8B030D-6E8A-4147-A177-3AD203B41FA5}">
                      <a16:colId xmlns:a16="http://schemas.microsoft.com/office/drawing/2014/main" val="20015"/>
                    </a:ext>
                  </a:extLst>
                </a:gridCol>
                <a:gridCol w="212652">
                  <a:extLst>
                    <a:ext uri="{9D8B030D-6E8A-4147-A177-3AD203B41FA5}">
                      <a16:colId xmlns:a16="http://schemas.microsoft.com/office/drawing/2014/main" val="20016"/>
                    </a:ext>
                  </a:extLst>
                </a:gridCol>
                <a:gridCol w="212652">
                  <a:extLst>
                    <a:ext uri="{9D8B030D-6E8A-4147-A177-3AD203B41FA5}">
                      <a16:colId xmlns:a16="http://schemas.microsoft.com/office/drawing/2014/main" val="20017"/>
                    </a:ext>
                  </a:extLst>
                </a:gridCol>
                <a:gridCol w="212652">
                  <a:extLst>
                    <a:ext uri="{9D8B030D-6E8A-4147-A177-3AD203B41FA5}">
                      <a16:colId xmlns:a16="http://schemas.microsoft.com/office/drawing/2014/main" val="20018"/>
                    </a:ext>
                  </a:extLst>
                </a:gridCol>
                <a:gridCol w="212652">
                  <a:extLst>
                    <a:ext uri="{9D8B030D-6E8A-4147-A177-3AD203B41FA5}">
                      <a16:colId xmlns:a16="http://schemas.microsoft.com/office/drawing/2014/main" val="20019"/>
                    </a:ext>
                  </a:extLst>
                </a:gridCol>
                <a:gridCol w="212652">
                  <a:extLst>
                    <a:ext uri="{9D8B030D-6E8A-4147-A177-3AD203B41FA5}">
                      <a16:colId xmlns:a16="http://schemas.microsoft.com/office/drawing/2014/main" val="20020"/>
                    </a:ext>
                  </a:extLst>
                </a:gridCol>
                <a:gridCol w="212652">
                  <a:extLst>
                    <a:ext uri="{9D8B030D-6E8A-4147-A177-3AD203B41FA5}">
                      <a16:colId xmlns:a16="http://schemas.microsoft.com/office/drawing/2014/main" val="20021"/>
                    </a:ext>
                  </a:extLst>
                </a:gridCol>
                <a:gridCol w="212652">
                  <a:extLst>
                    <a:ext uri="{9D8B030D-6E8A-4147-A177-3AD203B41FA5}">
                      <a16:colId xmlns:a16="http://schemas.microsoft.com/office/drawing/2014/main" val="20022"/>
                    </a:ext>
                  </a:extLst>
                </a:gridCol>
                <a:gridCol w="212652">
                  <a:extLst>
                    <a:ext uri="{9D8B030D-6E8A-4147-A177-3AD203B41FA5}">
                      <a16:colId xmlns:a16="http://schemas.microsoft.com/office/drawing/2014/main" val="20023"/>
                    </a:ext>
                  </a:extLst>
                </a:gridCol>
                <a:gridCol w="212652">
                  <a:extLst>
                    <a:ext uri="{9D8B030D-6E8A-4147-A177-3AD203B41FA5}">
                      <a16:colId xmlns:a16="http://schemas.microsoft.com/office/drawing/2014/main" val="20024"/>
                    </a:ext>
                  </a:extLst>
                </a:gridCol>
                <a:gridCol w="212652">
                  <a:extLst>
                    <a:ext uri="{9D8B030D-6E8A-4147-A177-3AD203B41FA5}">
                      <a16:colId xmlns:a16="http://schemas.microsoft.com/office/drawing/2014/main" val="20025"/>
                    </a:ext>
                  </a:extLst>
                </a:gridCol>
                <a:gridCol w="212652">
                  <a:extLst>
                    <a:ext uri="{9D8B030D-6E8A-4147-A177-3AD203B41FA5}">
                      <a16:colId xmlns:a16="http://schemas.microsoft.com/office/drawing/2014/main" val="20026"/>
                    </a:ext>
                  </a:extLst>
                </a:gridCol>
                <a:gridCol w="212652">
                  <a:extLst>
                    <a:ext uri="{9D8B030D-6E8A-4147-A177-3AD203B41FA5}">
                      <a16:colId xmlns:a16="http://schemas.microsoft.com/office/drawing/2014/main" val="20027"/>
                    </a:ext>
                  </a:extLst>
                </a:gridCol>
                <a:gridCol w="212652">
                  <a:extLst>
                    <a:ext uri="{9D8B030D-6E8A-4147-A177-3AD203B41FA5}">
                      <a16:colId xmlns:a16="http://schemas.microsoft.com/office/drawing/2014/main" val="20028"/>
                    </a:ext>
                  </a:extLst>
                </a:gridCol>
                <a:gridCol w="212652">
                  <a:extLst>
                    <a:ext uri="{9D8B030D-6E8A-4147-A177-3AD203B41FA5}">
                      <a16:colId xmlns:a16="http://schemas.microsoft.com/office/drawing/2014/main" val="20029"/>
                    </a:ext>
                  </a:extLst>
                </a:gridCol>
                <a:gridCol w="212652">
                  <a:extLst>
                    <a:ext uri="{9D8B030D-6E8A-4147-A177-3AD203B41FA5}">
                      <a16:colId xmlns:a16="http://schemas.microsoft.com/office/drawing/2014/main" val="20030"/>
                    </a:ext>
                  </a:extLst>
                </a:gridCol>
                <a:gridCol w="212652">
                  <a:extLst>
                    <a:ext uri="{9D8B030D-6E8A-4147-A177-3AD203B41FA5}">
                      <a16:colId xmlns:a16="http://schemas.microsoft.com/office/drawing/2014/main" val="20031"/>
                    </a:ext>
                  </a:extLst>
                </a:gridCol>
                <a:gridCol w="212652">
                  <a:extLst>
                    <a:ext uri="{9D8B030D-6E8A-4147-A177-3AD203B41FA5}">
                      <a16:colId xmlns:a16="http://schemas.microsoft.com/office/drawing/2014/main" val="20032"/>
                    </a:ext>
                  </a:extLst>
                </a:gridCol>
                <a:gridCol w="212652">
                  <a:extLst>
                    <a:ext uri="{9D8B030D-6E8A-4147-A177-3AD203B41FA5}">
                      <a16:colId xmlns:a16="http://schemas.microsoft.com/office/drawing/2014/main" val="20033"/>
                    </a:ext>
                  </a:extLst>
                </a:gridCol>
                <a:gridCol w="212652">
                  <a:extLst>
                    <a:ext uri="{9D8B030D-6E8A-4147-A177-3AD203B41FA5}">
                      <a16:colId xmlns:a16="http://schemas.microsoft.com/office/drawing/2014/main" val="20034"/>
                    </a:ext>
                  </a:extLst>
                </a:gridCol>
                <a:gridCol w="212652">
                  <a:extLst>
                    <a:ext uri="{9D8B030D-6E8A-4147-A177-3AD203B41FA5}">
                      <a16:colId xmlns:a16="http://schemas.microsoft.com/office/drawing/2014/main" val="20035"/>
                    </a:ext>
                  </a:extLst>
                </a:gridCol>
                <a:gridCol w="212652">
                  <a:extLst>
                    <a:ext uri="{9D8B030D-6E8A-4147-A177-3AD203B41FA5}">
                      <a16:colId xmlns:a16="http://schemas.microsoft.com/office/drawing/2014/main" val="20036"/>
                    </a:ext>
                  </a:extLst>
                </a:gridCol>
                <a:gridCol w="212652">
                  <a:extLst>
                    <a:ext uri="{9D8B030D-6E8A-4147-A177-3AD203B41FA5}">
                      <a16:colId xmlns:a16="http://schemas.microsoft.com/office/drawing/2014/main" val="20037"/>
                    </a:ext>
                  </a:extLst>
                </a:gridCol>
                <a:gridCol w="212652">
                  <a:extLst>
                    <a:ext uri="{9D8B030D-6E8A-4147-A177-3AD203B41FA5}">
                      <a16:colId xmlns:a16="http://schemas.microsoft.com/office/drawing/2014/main" val="20038"/>
                    </a:ext>
                  </a:extLst>
                </a:gridCol>
                <a:gridCol w="240987">
                  <a:extLst>
                    <a:ext uri="{9D8B030D-6E8A-4147-A177-3AD203B41FA5}">
                      <a16:colId xmlns:a16="http://schemas.microsoft.com/office/drawing/2014/main" val="20039"/>
                    </a:ext>
                  </a:extLst>
                </a:gridCol>
                <a:gridCol w="228600">
                  <a:extLst>
                    <a:ext uri="{9D8B030D-6E8A-4147-A177-3AD203B41FA5}">
                      <a16:colId xmlns:a16="http://schemas.microsoft.com/office/drawing/2014/main" val="20040"/>
                    </a:ext>
                  </a:extLst>
                </a:gridCol>
                <a:gridCol w="228600">
                  <a:extLst>
                    <a:ext uri="{9D8B030D-6E8A-4147-A177-3AD203B41FA5}">
                      <a16:colId xmlns:a16="http://schemas.microsoft.com/office/drawing/2014/main" val="20041"/>
                    </a:ext>
                  </a:extLst>
                </a:gridCol>
                <a:gridCol w="152421">
                  <a:extLst>
                    <a:ext uri="{9D8B030D-6E8A-4147-A177-3AD203B41FA5}">
                      <a16:colId xmlns:a16="http://schemas.microsoft.com/office/drawing/2014/main" val="20042"/>
                    </a:ext>
                  </a:extLst>
                </a:gridCol>
              </a:tblGrid>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tc>
                <a:tc gridSpan="2">
                  <a:txBody>
                    <a:bodyPr/>
                    <a:lstStyle/>
                    <a:p>
                      <a:pPr algn="l" fontAlgn="b"/>
                      <a:r>
                        <a:rPr lang="en-US" sz="900" u="none" strike="noStrike" dirty="0">
                          <a:effectLst/>
                        </a:rPr>
                        <a:t>6:00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7:00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8:00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9:00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10:00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11:00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12:00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r>
                        <a:rPr lang="en-US" sz="900" u="none" strike="noStrike" dirty="0" smtClean="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7"/>
                  </a:ext>
                </a:extLst>
              </a:tr>
            </a:tbl>
          </a:graphicData>
        </a:graphic>
      </p:graphicFrame>
      <p:cxnSp>
        <p:nvCxnSpPr>
          <p:cNvPr id="36" name="Straight Connector 35"/>
          <p:cNvCxnSpPr/>
          <p:nvPr/>
        </p:nvCxnSpPr>
        <p:spPr>
          <a:xfrm>
            <a:off x="1740853" y="99060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09900" y="98298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8244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42760" y="96012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15300" y="96774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748475" y="1182370"/>
            <a:ext cx="1116625" cy="262001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581400" y="1173480"/>
            <a:ext cx="1124270" cy="263652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300346" y="1173480"/>
            <a:ext cx="1125163" cy="263652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75933" y="1203960"/>
            <a:ext cx="1116648" cy="260604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856878" y="1174116"/>
            <a:ext cx="1132115" cy="2643505"/>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14306" y="1174750"/>
            <a:ext cx="1118395" cy="262890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282440" y="1169670"/>
            <a:ext cx="1126648" cy="264033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132592" y="1184910"/>
            <a:ext cx="1112917" cy="263144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0459" y="1178560"/>
            <a:ext cx="1124267" cy="263144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7421881" y="1188720"/>
            <a:ext cx="1103155" cy="261366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8675619" y="1176020"/>
            <a:ext cx="1123703" cy="264033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126414" y="1177290"/>
            <a:ext cx="1131887" cy="263271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9972834" y="1192530"/>
            <a:ext cx="1114900" cy="261747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2770108" y="1203960"/>
            <a:ext cx="1117659" cy="259842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9391648" y="96679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6845935" y="1177926"/>
            <a:ext cx="1115852" cy="2624455"/>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387226" y="1174116"/>
            <a:ext cx="1136004" cy="2642235"/>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6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 0 L -0.00313 0.00023 C -0.004 0.00023 -0.00469 0.00046 -0.00556 0.00046 C -0.00816 0.00069 -0.01077 0.00069 -0.01337 0.00093 C -0.02032 0.00185 -0.00938 0.00023 -0.01962 0.00162 C -0.02032 0.00162 -0.02084 0.00185 -0.02153 0.00185 C -0.02414 0.00208 -0.02691 0.00208 -0.02952 0.00231 C -0.03247 0.00208 -0.03542 0.00208 -0.03837 0.00185 C -0.03872 0.00185 -0.03907 0.00162 -0.03941 0.00162 C -0.03976 0.00139 -0.04028 0.00139 -0.04063 0.00116 C -0.04098 0.00116 -0.04115 0.00093 -0.0415 0.00093 C -0.04323 0.00046 -0.04341 0.00046 -0.04532 0.00046 L -0.04532 0.00046 " pathEditMode="relative" ptsTypes="AAAAAAAAAAAAAA">
                                      <p:cBhvr>
                                        <p:cTn id="6" dur="2000" fill="hold"/>
                                        <p:tgtEl>
                                          <p:spTgt spid="5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 0 L -0.00313 0.00023 C -0.004 0.00023 -0.00469 0.00046 -0.00556 0.00046 C -0.00816 0.00069 -0.01077 0.00069 -0.01337 0.00093 C -0.02032 0.00185 -0.00938 0.00023 -0.01962 0.00162 C -0.02032 0.00162 -0.02084 0.00185 -0.02153 0.00185 C -0.02414 0.00208 -0.02691 0.00208 -0.02952 0.00231 C -0.03247 0.00208 -0.03542 0.00208 -0.03837 0.00185 C -0.03872 0.00185 -0.03907 0.00162 -0.03941 0.00162 C -0.03976 0.00139 -0.04028 0.00139 -0.04063 0.00116 C -0.04098 0.00116 -0.04115 0.00093 -0.0415 0.00093 C -0.04323 0.00046 -0.04341 0.00046 -0.04532 0.00046 L -0.04532 0.00046 " pathEditMode="relative" ptsTypes="AAAAAAAAAAAAAA">
                                      <p:cBhvr>
                                        <p:cTn id="8" dur="2000" fill="hold"/>
                                        <p:tgtEl>
                                          <p:spTgt spid="53"/>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 0 L -0.00313 0.00023 C -0.004 0.00023 -0.00469 0.00046 -0.00556 0.00046 C -0.00816 0.00069 -0.01077 0.00069 -0.01337 0.00093 C -0.02032 0.00185 -0.00938 0.00023 -0.01962 0.00162 C -0.02032 0.00162 -0.02084 0.00185 -0.02153 0.00185 C -0.02414 0.00208 -0.02691 0.00208 -0.02952 0.00231 C -0.03247 0.00208 -0.03542 0.00208 -0.03837 0.00185 C -0.03872 0.00185 -0.03907 0.00162 -0.03941 0.00162 C -0.03976 0.00139 -0.04028 0.00139 -0.04063 0.00116 C -0.04098 0.00116 -0.04115 0.00093 -0.0415 0.00093 C -0.04323 0.00046 -0.04341 0.00046 -0.04532 0.00046 L -0.04532 0.00046 " pathEditMode="relative" ptsTypes="AAAAAAAAAAAAAA">
                                      <p:cBhvr>
                                        <p:cTn id="10" dur="2000" fill="hold"/>
                                        <p:tgtEl>
                                          <p:spTgt spid="59"/>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 0 L -0.00313 0.00023 C -0.004 0.00023 -0.00469 0.00046 -0.00556 0.00046 C -0.00816 0.00069 -0.01077 0.00069 -0.01337 0.00093 C -0.02032 0.00185 -0.00938 0.00023 -0.01962 0.00162 C -0.02032 0.00162 -0.02084 0.00185 -0.02153 0.00185 C -0.02414 0.00208 -0.02691 0.00208 -0.02952 0.00231 C -0.03247 0.00208 -0.03542 0.00208 -0.03837 0.00185 C -0.03872 0.00185 -0.03907 0.00162 -0.03941 0.00162 C -0.03976 0.00139 -0.04028 0.00139 -0.04063 0.00116 C -0.04098 0.00116 -0.04115 0.00093 -0.0415 0.00093 C -0.04323 0.00046 -0.04341 0.00046 -0.04532 0.00046 L -0.04532 0.00046 " pathEditMode="relative" ptsTypes="AAAAAAAAAAAAAA">
                                      <p:cBhvr>
                                        <p:cTn id="12" dur="2000" fill="hold"/>
                                        <p:tgtEl>
                                          <p:spTgt spid="64"/>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 0 L -0.00313 0.00023 C -0.004 0.00023 -0.00469 0.00046 -0.00556 0.00046 C -0.00816 0.00069 -0.01077 0.00069 -0.01337 0.00093 C -0.02032 0.00185 -0.00938 0.00023 -0.01962 0.00162 C -0.02032 0.00162 -0.02084 0.00185 -0.02153 0.00185 C -0.02414 0.00208 -0.02691 0.00208 -0.02952 0.00231 C -0.03247 0.00208 -0.03542 0.00208 -0.03837 0.00185 C -0.03872 0.00185 -0.03907 0.00162 -0.03941 0.00162 C -0.03976 0.00139 -0.04028 0.00139 -0.04063 0.00116 C -0.04098 0.00116 -0.04115 0.00093 -0.0415 0.00093 C -0.04323 0.00046 -0.04341 0.00046 -0.04532 0.00046 L -0.04532 0.00046 " pathEditMode="relative" ptsTypes="AAAAAAAAAAAAAA">
                                      <p:cBhvr>
                                        <p:cTn id="14" dur="2000" fill="hold"/>
                                        <p:tgtEl>
                                          <p:spTgt spid="70"/>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 0 L -0.00313 0.00023 C -0.004 0.00023 -0.00469 0.00046 -0.00556 0.00046 C -0.00816 0.00069 -0.01077 0.00069 -0.01337 0.00093 C -0.02032 0.00185 -0.00938 0.00023 -0.01962 0.00162 C -0.02032 0.00162 -0.02084 0.00185 -0.02153 0.00185 C -0.02414 0.00208 -0.02691 0.00208 -0.02952 0.00231 C -0.03247 0.00208 -0.03542 0.00208 -0.03837 0.00185 C -0.03872 0.00185 -0.03907 0.00162 -0.03941 0.00162 C -0.03976 0.00139 -0.04028 0.00139 -0.04063 0.00116 C -0.04098 0.00116 -0.04115 0.00093 -0.0415 0.00093 C -0.04323 0.00046 -0.04341 0.00046 -0.04532 0.00046 L -0.04532 0.00046 " pathEditMode="relative" ptsTypes="AAAAAAAAAAAAAA">
                                      <p:cBhvr>
                                        <p:cTn id="16" dur="2000" fill="hold"/>
                                        <p:tgtEl>
                                          <p:spTgt spid="78"/>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 0 L -0.00313 0.00023 C -0.004 0.00023 -0.00469 0.00046 -0.00556 0.00046 C -0.00816 0.00069 -0.01077 0.00069 -0.01337 0.00093 C -0.02032 0.00185 -0.00938 0.00023 -0.01962 0.00162 C -0.02032 0.00162 -0.02084 0.00185 -0.02153 0.00185 C -0.02414 0.00208 -0.02691 0.00208 -0.02952 0.00231 C -0.03247 0.00208 -0.03542 0.00208 -0.03837 0.00185 C -0.03872 0.00185 -0.03907 0.00162 -0.03941 0.00162 C -0.03976 0.00139 -0.04028 0.00139 -0.04063 0.00116 C -0.04098 0.00116 -0.04115 0.00093 -0.0415 0.00093 C -0.04323 0.00046 -0.04341 0.00046 -0.04532 0.00046 L -0.04532 0.00046 " pathEditMode="relative" ptsTypes="AAAAAAAAAAAAAA">
                                      <p:cBhvr>
                                        <p:cTn id="18" dur="2000" fill="hold"/>
                                        <p:tgtEl>
                                          <p:spTgt spid="85"/>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 0 L -0.00313 0.00023 C -0.004 0.00023 -0.00469 0.00046 -0.00556 0.00046 C -0.00816 0.00069 -0.01077 0.00069 -0.01337 0.00093 C -0.02032 0.00185 -0.00938 0.00023 -0.01962 0.00162 C -0.02032 0.00162 -0.02084 0.00185 -0.02153 0.00185 C -0.02414 0.00208 -0.02691 0.00208 -0.02952 0.00231 C -0.03247 0.00208 -0.03542 0.00208 -0.03837 0.00185 C -0.03872 0.00185 -0.03907 0.00162 -0.03941 0.00162 C -0.03976 0.00139 -0.04028 0.00139 -0.04063 0.00116 C -0.04098 0.00116 -0.04115 0.00093 -0.0415 0.00093 C -0.04323 0.00046 -0.04341 0.00046 -0.04532 0.00046 L -0.04532 0.00046 " pathEditMode="relative" ptsTypes="AAAAAAAAAAAAAA">
                                      <p:cBhvr>
                                        <p:cTn id="20" dur="2000" fill="hold"/>
                                        <p:tgtEl>
                                          <p:spTgt spid="9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nvPr>
        </p:nvGraphicFramePr>
        <p:xfrm>
          <a:off x="1523361" y="762003"/>
          <a:ext cx="9144036" cy="5714996"/>
        </p:xfrm>
        <a:graphic>
          <a:graphicData uri="http://schemas.openxmlformats.org/drawingml/2006/table">
            <a:tbl>
              <a:tblPr>
                <a:tableStyleId>{5C22544A-7EE6-4342-B048-85BDC9FD1C3A}</a:tableStyleId>
              </a:tblPr>
              <a:tblGrid>
                <a:gridCol w="212652">
                  <a:extLst>
                    <a:ext uri="{9D8B030D-6E8A-4147-A177-3AD203B41FA5}">
                      <a16:colId xmlns:a16="http://schemas.microsoft.com/office/drawing/2014/main" val="20000"/>
                    </a:ext>
                  </a:extLst>
                </a:gridCol>
                <a:gridCol w="212652">
                  <a:extLst>
                    <a:ext uri="{9D8B030D-6E8A-4147-A177-3AD203B41FA5}">
                      <a16:colId xmlns:a16="http://schemas.microsoft.com/office/drawing/2014/main" val="20001"/>
                    </a:ext>
                  </a:extLst>
                </a:gridCol>
                <a:gridCol w="212652">
                  <a:extLst>
                    <a:ext uri="{9D8B030D-6E8A-4147-A177-3AD203B41FA5}">
                      <a16:colId xmlns:a16="http://schemas.microsoft.com/office/drawing/2014/main" val="20002"/>
                    </a:ext>
                  </a:extLst>
                </a:gridCol>
                <a:gridCol w="212652">
                  <a:extLst>
                    <a:ext uri="{9D8B030D-6E8A-4147-A177-3AD203B41FA5}">
                      <a16:colId xmlns:a16="http://schemas.microsoft.com/office/drawing/2014/main" val="20003"/>
                    </a:ext>
                  </a:extLst>
                </a:gridCol>
                <a:gridCol w="212652">
                  <a:extLst>
                    <a:ext uri="{9D8B030D-6E8A-4147-A177-3AD203B41FA5}">
                      <a16:colId xmlns:a16="http://schemas.microsoft.com/office/drawing/2014/main" val="20004"/>
                    </a:ext>
                  </a:extLst>
                </a:gridCol>
                <a:gridCol w="212652">
                  <a:extLst>
                    <a:ext uri="{9D8B030D-6E8A-4147-A177-3AD203B41FA5}">
                      <a16:colId xmlns:a16="http://schemas.microsoft.com/office/drawing/2014/main" val="20005"/>
                    </a:ext>
                  </a:extLst>
                </a:gridCol>
                <a:gridCol w="212652">
                  <a:extLst>
                    <a:ext uri="{9D8B030D-6E8A-4147-A177-3AD203B41FA5}">
                      <a16:colId xmlns:a16="http://schemas.microsoft.com/office/drawing/2014/main" val="20006"/>
                    </a:ext>
                  </a:extLst>
                </a:gridCol>
                <a:gridCol w="212652">
                  <a:extLst>
                    <a:ext uri="{9D8B030D-6E8A-4147-A177-3AD203B41FA5}">
                      <a16:colId xmlns:a16="http://schemas.microsoft.com/office/drawing/2014/main" val="20007"/>
                    </a:ext>
                  </a:extLst>
                </a:gridCol>
                <a:gridCol w="212652">
                  <a:extLst>
                    <a:ext uri="{9D8B030D-6E8A-4147-A177-3AD203B41FA5}">
                      <a16:colId xmlns:a16="http://schemas.microsoft.com/office/drawing/2014/main" val="20008"/>
                    </a:ext>
                  </a:extLst>
                </a:gridCol>
                <a:gridCol w="212652">
                  <a:extLst>
                    <a:ext uri="{9D8B030D-6E8A-4147-A177-3AD203B41FA5}">
                      <a16:colId xmlns:a16="http://schemas.microsoft.com/office/drawing/2014/main" val="20009"/>
                    </a:ext>
                  </a:extLst>
                </a:gridCol>
                <a:gridCol w="212652">
                  <a:extLst>
                    <a:ext uri="{9D8B030D-6E8A-4147-A177-3AD203B41FA5}">
                      <a16:colId xmlns:a16="http://schemas.microsoft.com/office/drawing/2014/main" val="20010"/>
                    </a:ext>
                  </a:extLst>
                </a:gridCol>
                <a:gridCol w="212652">
                  <a:extLst>
                    <a:ext uri="{9D8B030D-6E8A-4147-A177-3AD203B41FA5}">
                      <a16:colId xmlns:a16="http://schemas.microsoft.com/office/drawing/2014/main" val="20011"/>
                    </a:ext>
                  </a:extLst>
                </a:gridCol>
                <a:gridCol w="212652">
                  <a:extLst>
                    <a:ext uri="{9D8B030D-6E8A-4147-A177-3AD203B41FA5}">
                      <a16:colId xmlns:a16="http://schemas.microsoft.com/office/drawing/2014/main" val="20012"/>
                    </a:ext>
                  </a:extLst>
                </a:gridCol>
                <a:gridCol w="212652">
                  <a:extLst>
                    <a:ext uri="{9D8B030D-6E8A-4147-A177-3AD203B41FA5}">
                      <a16:colId xmlns:a16="http://schemas.microsoft.com/office/drawing/2014/main" val="20013"/>
                    </a:ext>
                  </a:extLst>
                </a:gridCol>
                <a:gridCol w="212652">
                  <a:extLst>
                    <a:ext uri="{9D8B030D-6E8A-4147-A177-3AD203B41FA5}">
                      <a16:colId xmlns:a16="http://schemas.microsoft.com/office/drawing/2014/main" val="20014"/>
                    </a:ext>
                  </a:extLst>
                </a:gridCol>
                <a:gridCol w="212652">
                  <a:extLst>
                    <a:ext uri="{9D8B030D-6E8A-4147-A177-3AD203B41FA5}">
                      <a16:colId xmlns:a16="http://schemas.microsoft.com/office/drawing/2014/main" val="20015"/>
                    </a:ext>
                  </a:extLst>
                </a:gridCol>
                <a:gridCol w="212652">
                  <a:extLst>
                    <a:ext uri="{9D8B030D-6E8A-4147-A177-3AD203B41FA5}">
                      <a16:colId xmlns:a16="http://schemas.microsoft.com/office/drawing/2014/main" val="20016"/>
                    </a:ext>
                  </a:extLst>
                </a:gridCol>
                <a:gridCol w="212652">
                  <a:extLst>
                    <a:ext uri="{9D8B030D-6E8A-4147-A177-3AD203B41FA5}">
                      <a16:colId xmlns:a16="http://schemas.microsoft.com/office/drawing/2014/main" val="20017"/>
                    </a:ext>
                  </a:extLst>
                </a:gridCol>
                <a:gridCol w="212652">
                  <a:extLst>
                    <a:ext uri="{9D8B030D-6E8A-4147-A177-3AD203B41FA5}">
                      <a16:colId xmlns:a16="http://schemas.microsoft.com/office/drawing/2014/main" val="20018"/>
                    </a:ext>
                  </a:extLst>
                </a:gridCol>
                <a:gridCol w="212652">
                  <a:extLst>
                    <a:ext uri="{9D8B030D-6E8A-4147-A177-3AD203B41FA5}">
                      <a16:colId xmlns:a16="http://schemas.microsoft.com/office/drawing/2014/main" val="20019"/>
                    </a:ext>
                  </a:extLst>
                </a:gridCol>
                <a:gridCol w="212652">
                  <a:extLst>
                    <a:ext uri="{9D8B030D-6E8A-4147-A177-3AD203B41FA5}">
                      <a16:colId xmlns:a16="http://schemas.microsoft.com/office/drawing/2014/main" val="20020"/>
                    </a:ext>
                  </a:extLst>
                </a:gridCol>
                <a:gridCol w="212652">
                  <a:extLst>
                    <a:ext uri="{9D8B030D-6E8A-4147-A177-3AD203B41FA5}">
                      <a16:colId xmlns:a16="http://schemas.microsoft.com/office/drawing/2014/main" val="20021"/>
                    </a:ext>
                  </a:extLst>
                </a:gridCol>
                <a:gridCol w="212652">
                  <a:extLst>
                    <a:ext uri="{9D8B030D-6E8A-4147-A177-3AD203B41FA5}">
                      <a16:colId xmlns:a16="http://schemas.microsoft.com/office/drawing/2014/main" val="20022"/>
                    </a:ext>
                  </a:extLst>
                </a:gridCol>
                <a:gridCol w="212652">
                  <a:extLst>
                    <a:ext uri="{9D8B030D-6E8A-4147-A177-3AD203B41FA5}">
                      <a16:colId xmlns:a16="http://schemas.microsoft.com/office/drawing/2014/main" val="20023"/>
                    </a:ext>
                  </a:extLst>
                </a:gridCol>
                <a:gridCol w="212652">
                  <a:extLst>
                    <a:ext uri="{9D8B030D-6E8A-4147-A177-3AD203B41FA5}">
                      <a16:colId xmlns:a16="http://schemas.microsoft.com/office/drawing/2014/main" val="20024"/>
                    </a:ext>
                  </a:extLst>
                </a:gridCol>
                <a:gridCol w="212652">
                  <a:extLst>
                    <a:ext uri="{9D8B030D-6E8A-4147-A177-3AD203B41FA5}">
                      <a16:colId xmlns:a16="http://schemas.microsoft.com/office/drawing/2014/main" val="20025"/>
                    </a:ext>
                  </a:extLst>
                </a:gridCol>
                <a:gridCol w="212652">
                  <a:extLst>
                    <a:ext uri="{9D8B030D-6E8A-4147-A177-3AD203B41FA5}">
                      <a16:colId xmlns:a16="http://schemas.microsoft.com/office/drawing/2014/main" val="20026"/>
                    </a:ext>
                  </a:extLst>
                </a:gridCol>
                <a:gridCol w="212652">
                  <a:extLst>
                    <a:ext uri="{9D8B030D-6E8A-4147-A177-3AD203B41FA5}">
                      <a16:colId xmlns:a16="http://schemas.microsoft.com/office/drawing/2014/main" val="20027"/>
                    </a:ext>
                  </a:extLst>
                </a:gridCol>
                <a:gridCol w="212652">
                  <a:extLst>
                    <a:ext uri="{9D8B030D-6E8A-4147-A177-3AD203B41FA5}">
                      <a16:colId xmlns:a16="http://schemas.microsoft.com/office/drawing/2014/main" val="20028"/>
                    </a:ext>
                  </a:extLst>
                </a:gridCol>
                <a:gridCol w="212652">
                  <a:extLst>
                    <a:ext uri="{9D8B030D-6E8A-4147-A177-3AD203B41FA5}">
                      <a16:colId xmlns:a16="http://schemas.microsoft.com/office/drawing/2014/main" val="20029"/>
                    </a:ext>
                  </a:extLst>
                </a:gridCol>
                <a:gridCol w="212652">
                  <a:extLst>
                    <a:ext uri="{9D8B030D-6E8A-4147-A177-3AD203B41FA5}">
                      <a16:colId xmlns:a16="http://schemas.microsoft.com/office/drawing/2014/main" val="20030"/>
                    </a:ext>
                  </a:extLst>
                </a:gridCol>
                <a:gridCol w="212652">
                  <a:extLst>
                    <a:ext uri="{9D8B030D-6E8A-4147-A177-3AD203B41FA5}">
                      <a16:colId xmlns:a16="http://schemas.microsoft.com/office/drawing/2014/main" val="20031"/>
                    </a:ext>
                  </a:extLst>
                </a:gridCol>
                <a:gridCol w="212652">
                  <a:extLst>
                    <a:ext uri="{9D8B030D-6E8A-4147-A177-3AD203B41FA5}">
                      <a16:colId xmlns:a16="http://schemas.microsoft.com/office/drawing/2014/main" val="20032"/>
                    </a:ext>
                  </a:extLst>
                </a:gridCol>
                <a:gridCol w="212652">
                  <a:extLst>
                    <a:ext uri="{9D8B030D-6E8A-4147-A177-3AD203B41FA5}">
                      <a16:colId xmlns:a16="http://schemas.microsoft.com/office/drawing/2014/main" val="20033"/>
                    </a:ext>
                  </a:extLst>
                </a:gridCol>
                <a:gridCol w="212652">
                  <a:extLst>
                    <a:ext uri="{9D8B030D-6E8A-4147-A177-3AD203B41FA5}">
                      <a16:colId xmlns:a16="http://schemas.microsoft.com/office/drawing/2014/main" val="20034"/>
                    </a:ext>
                  </a:extLst>
                </a:gridCol>
                <a:gridCol w="212652">
                  <a:extLst>
                    <a:ext uri="{9D8B030D-6E8A-4147-A177-3AD203B41FA5}">
                      <a16:colId xmlns:a16="http://schemas.microsoft.com/office/drawing/2014/main" val="20035"/>
                    </a:ext>
                  </a:extLst>
                </a:gridCol>
                <a:gridCol w="212652">
                  <a:extLst>
                    <a:ext uri="{9D8B030D-6E8A-4147-A177-3AD203B41FA5}">
                      <a16:colId xmlns:a16="http://schemas.microsoft.com/office/drawing/2014/main" val="20036"/>
                    </a:ext>
                  </a:extLst>
                </a:gridCol>
                <a:gridCol w="212652">
                  <a:extLst>
                    <a:ext uri="{9D8B030D-6E8A-4147-A177-3AD203B41FA5}">
                      <a16:colId xmlns:a16="http://schemas.microsoft.com/office/drawing/2014/main" val="20037"/>
                    </a:ext>
                  </a:extLst>
                </a:gridCol>
                <a:gridCol w="212652">
                  <a:extLst>
                    <a:ext uri="{9D8B030D-6E8A-4147-A177-3AD203B41FA5}">
                      <a16:colId xmlns:a16="http://schemas.microsoft.com/office/drawing/2014/main" val="20038"/>
                    </a:ext>
                  </a:extLst>
                </a:gridCol>
                <a:gridCol w="240987">
                  <a:extLst>
                    <a:ext uri="{9D8B030D-6E8A-4147-A177-3AD203B41FA5}">
                      <a16:colId xmlns:a16="http://schemas.microsoft.com/office/drawing/2014/main" val="20039"/>
                    </a:ext>
                  </a:extLst>
                </a:gridCol>
                <a:gridCol w="228600">
                  <a:extLst>
                    <a:ext uri="{9D8B030D-6E8A-4147-A177-3AD203B41FA5}">
                      <a16:colId xmlns:a16="http://schemas.microsoft.com/office/drawing/2014/main" val="20040"/>
                    </a:ext>
                  </a:extLst>
                </a:gridCol>
                <a:gridCol w="228600">
                  <a:extLst>
                    <a:ext uri="{9D8B030D-6E8A-4147-A177-3AD203B41FA5}">
                      <a16:colId xmlns:a16="http://schemas.microsoft.com/office/drawing/2014/main" val="20041"/>
                    </a:ext>
                  </a:extLst>
                </a:gridCol>
                <a:gridCol w="152421">
                  <a:extLst>
                    <a:ext uri="{9D8B030D-6E8A-4147-A177-3AD203B41FA5}">
                      <a16:colId xmlns:a16="http://schemas.microsoft.com/office/drawing/2014/main" val="20042"/>
                    </a:ext>
                  </a:extLst>
                </a:gridCol>
              </a:tblGrid>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tc>
                <a:tc gridSpan="2">
                  <a:txBody>
                    <a:bodyPr/>
                    <a:lstStyle/>
                    <a:p>
                      <a:pPr algn="l" fontAlgn="b"/>
                      <a:r>
                        <a:rPr lang="en-US" sz="900" u="none" strike="noStrike" dirty="0">
                          <a:effectLst/>
                        </a:rPr>
                        <a:t>6:00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7:00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8:00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9:00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10:00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11:00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12:00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r>
                        <a:rPr lang="en-US" sz="900" u="none" strike="noStrike" dirty="0" smtClean="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7"/>
                  </a:ext>
                </a:extLst>
              </a:tr>
            </a:tbl>
          </a:graphicData>
        </a:graphic>
      </p:graphicFrame>
      <p:cxnSp>
        <p:nvCxnSpPr>
          <p:cNvPr id="36" name="Straight Connector 35"/>
          <p:cNvCxnSpPr/>
          <p:nvPr/>
        </p:nvCxnSpPr>
        <p:spPr>
          <a:xfrm>
            <a:off x="1740853" y="99060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09900" y="98298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8244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42760" y="96012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15300" y="96774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748475" y="1182370"/>
            <a:ext cx="1116625" cy="262001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163728" y="1181100"/>
            <a:ext cx="1124270" cy="263652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882674" y="1181100"/>
            <a:ext cx="1125163" cy="263652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75933" y="1203960"/>
            <a:ext cx="1116648" cy="260604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439206" y="1181736"/>
            <a:ext cx="1132115" cy="2643505"/>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14306" y="1174750"/>
            <a:ext cx="1118395" cy="262890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282440" y="1169670"/>
            <a:ext cx="1126648" cy="264033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714920" y="1192530"/>
            <a:ext cx="1112917" cy="263144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0459" y="1178560"/>
            <a:ext cx="1124267" cy="263144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7004209" y="1196340"/>
            <a:ext cx="1103155" cy="261366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8257947" y="1183640"/>
            <a:ext cx="1123703" cy="264033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845935" y="1177926"/>
            <a:ext cx="1115852" cy="2624455"/>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126414" y="1177290"/>
            <a:ext cx="1131887" cy="263271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9555162" y="1200150"/>
            <a:ext cx="1114900" cy="261747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387226" y="1174116"/>
            <a:ext cx="1136004" cy="2642235"/>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2352436" y="1211580"/>
            <a:ext cx="1117659" cy="259842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2" name="Arc 1"/>
          <p:cNvSpPr/>
          <p:nvPr/>
        </p:nvSpPr>
        <p:spPr>
          <a:xfrm rot="8063275">
            <a:off x="1522715" y="3432798"/>
            <a:ext cx="419840" cy="441085"/>
          </a:xfrm>
          <a:prstGeom prst="arc">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8183786">
            <a:off x="2806535" y="3437573"/>
            <a:ext cx="419840" cy="441085"/>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rot="8191517">
            <a:off x="4076091" y="3429461"/>
            <a:ext cx="415641" cy="456265"/>
          </a:xfrm>
          <a:prstGeom prst="arc">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rot="8063275">
            <a:off x="5349029" y="3437240"/>
            <a:ext cx="420706" cy="450233"/>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p:nvSpPr>
        <p:spPr>
          <a:xfrm rot="8063275">
            <a:off x="6627969" y="3431954"/>
            <a:ext cx="430854" cy="445512"/>
          </a:xfrm>
          <a:prstGeom prst="arc">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8177731">
            <a:off x="7900638" y="3436543"/>
            <a:ext cx="419840" cy="441085"/>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rot="8063275">
            <a:off x="10456048" y="3436544"/>
            <a:ext cx="419840" cy="441085"/>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Connector 33"/>
          <p:cNvCxnSpPr/>
          <p:nvPr/>
        </p:nvCxnSpPr>
        <p:spPr>
          <a:xfrm>
            <a:off x="9391652" y="96679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8063275">
            <a:off x="9193991" y="3436544"/>
            <a:ext cx="419840" cy="441085"/>
          </a:xfrm>
          <a:prstGeom prst="arc">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23424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nvPr>
        </p:nvGraphicFramePr>
        <p:xfrm>
          <a:off x="1523361" y="762003"/>
          <a:ext cx="9144036" cy="5714996"/>
        </p:xfrm>
        <a:graphic>
          <a:graphicData uri="http://schemas.openxmlformats.org/drawingml/2006/table">
            <a:tbl>
              <a:tblPr>
                <a:tableStyleId>{5C22544A-7EE6-4342-B048-85BDC9FD1C3A}</a:tableStyleId>
              </a:tblPr>
              <a:tblGrid>
                <a:gridCol w="212652">
                  <a:extLst>
                    <a:ext uri="{9D8B030D-6E8A-4147-A177-3AD203B41FA5}">
                      <a16:colId xmlns:a16="http://schemas.microsoft.com/office/drawing/2014/main" val="20000"/>
                    </a:ext>
                  </a:extLst>
                </a:gridCol>
                <a:gridCol w="212652">
                  <a:extLst>
                    <a:ext uri="{9D8B030D-6E8A-4147-A177-3AD203B41FA5}">
                      <a16:colId xmlns:a16="http://schemas.microsoft.com/office/drawing/2014/main" val="20001"/>
                    </a:ext>
                  </a:extLst>
                </a:gridCol>
                <a:gridCol w="212652">
                  <a:extLst>
                    <a:ext uri="{9D8B030D-6E8A-4147-A177-3AD203B41FA5}">
                      <a16:colId xmlns:a16="http://schemas.microsoft.com/office/drawing/2014/main" val="20002"/>
                    </a:ext>
                  </a:extLst>
                </a:gridCol>
                <a:gridCol w="212652">
                  <a:extLst>
                    <a:ext uri="{9D8B030D-6E8A-4147-A177-3AD203B41FA5}">
                      <a16:colId xmlns:a16="http://schemas.microsoft.com/office/drawing/2014/main" val="20003"/>
                    </a:ext>
                  </a:extLst>
                </a:gridCol>
                <a:gridCol w="212652">
                  <a:extLst>
                    <a:ext uri="{9D8B030D-6E8A-4147-A177-3AD203B41FA5}">
                      <a16:colId xmlns:a16="http://schemas.microsoft.com/office/drawing/2014/main" val="20004"/>
                    </a:ext>
                  </a:extLst>
                </a:gridCol>
                <a:gridCol w="212652">
                  <a:extLst>
                    <a:ext uri="{9D8B030D-6E8A-4147-A177-3AD203B41FA5}">
                      <a16:colId xmlns:a16="http://schemas.microsoft.com/office/drawing/2014/main" val="20005"/>
                    </a:ext>
                  </a:extLst>
                </a:gridCol>
                <a:gridCol w="212652">
                  <a:extLst>
                    <a:ext uri="{9D8B030D-6E8A-4147-A177-3AD203B41FA5}">
                      <a16:colId xmlns:a16="http://schemas.microsoft.com/office/drawing/2014/main" val="20006"/>
                    </a:ext>
                  </a:extLst>
                </a:gridCol>
                <a:gridCol w="212652">
                  <a:extLst>
                    <a:ext uri="{9D8B030D-6E8A-4147-A177-3AD203B41FA5}">
                      <a16:colId xmlns:a16="http://schemas.microsoft.com/office/drawing/2014/main" val="20007"/>
                    </a:ext>
                  </a:extLst>
                </a:gridCol>
                <a:gridCol w="212652">
                  <a:extLst>
                    <a:ext uri="{9D8B030D-6E8A-4147-A177-3AD203B41FA5}">
                      <a16:colId xmlns:a16="http://schemas.microsoft.com/office/drawing/2014/main" val="20008"/>
                    </a:ext>
                  </a:extLst>
                </a:gridCol>
                <a:gridCol w="212652">
                  <a:extLst>
                    <a:ext uri="{9D8B030D-6E8A-4147-A177-3AD203B41FA5}">
                      <a16:colId xmlns:a16="http://schemas.microsoft.com/office/drawing/2014/main" val="20009"/>
                    </a:ext>
                  </a:extLst>
                </a:gridCol>
                <a:gridCol w="212652">
                  <a:extLst>
                    <a:ext uri="{9D8B030D-6E8A-4147-A177-3AD203B41FA5}">
                      <a16:colId xmlns:a16="http://schemas.microsoft.com/office/drawing/2014/main" val="20010"/>
                    </a:ext>
                  </a:extLst>
                </a:gridCol>
                <a:gridCol w="212652">
                  <a:extLst>
                    <a:ext uri="{9D8B030D-6E8A-4147-A177-3AD203B41FA5}">
                      <a16:colId xmlns:a16="http://schemas.microsoft.com/office/drawing/2014/main" val="20011"/>
                    </a:ext>
                  </a:extLst>
                </a:gridCol>
                <a:gridCol w="212652">
                  <a:extLst>
                    <a:ext uri="{9D8B030D-6E8A-4147-A177-3AD203B41FA5}">
                      <a16:colId xmlns:a16="http://schemas.microsoft.com/office/drawing/2014/main" val="20012"/>
                    </a:ext>
                  </a:extLst>
                </a:gridCol>
                <a:gridCol w="212652">
                  <a:extLst>
                    <a:ext uri="{9D8B030D-6E8A-4147-A177-3AD203B41FA5}">
                      <a16:colId xmlns:a16="http://schemas.microsoft.com/office/drawing/2014/main" val="20013"/>
                    </a:ext>
                  </a:extLst>
                </a:gridCol>
                <a:gridCol w="212652">
                  <a:extLst>
                    <a:ext uri="{9D8B030D-6E8A-4147-A177-3AD203B41FA5}">
                      <a16:colId xmlns:a16="http://schemas.microsoft.com/office/drawing/2014/main" val="20014"/>
                    </a:ext>
                  </a:extLst>
                </a:gridCol>
                <a:gridCol w="212652">
                  <a:extLst>
                    <a:ext uri="{9D8B030D-6E8A-4147-A177-3AD203B41FA5}">
                      <a16:colId xmlns:a16="http://schemas.microsoft.com/office/drawing/2014/main" val="20015"/>
                    </a:ext>
                  </a:extLst>
                </a:gridCol>
                <a:gridCol w="212652">
                  <a:extLst>
                    <a:ext uri="{9D8B030D-6E8A-4147-A177-3AD203B41FA5}">
                      <a16:colId xmlns:a16="http://schemas.microsoft.com/office/drawing/2014/main" val="20016"/>
                    </a:ext>
                  </a:extLst>
                </a:gridCol>
                <a:gridCol w="212652">
                  <a:extLst>
                    <a:ext uri="{9D8B030D-6E8A-4147-A177-3AD203B41FA5}">
                      <a16:colId xmlns:a16="http://schemas.microsoft.com/office/drawing/2014/main" val="20017"/>
                    </a:ext>
                  </a:extLst>
                </a:gridCol>
                <a:gridCol w="212652">
                  <a:extLst>
                    <a:ext uri="{9D8B030D-6E8A-4147-A177-3AD203B41FA5}">
                      <a16:colId xmlns:a16="http://schemas.microsoft.com/office/drawing/2014/main" val="20018"/>
                    </a:ext>
                  </a:extLst>
                </a:gridCol>
                <a:gridCol w="212652">
                  <a:extLst>
                    <a:ext uri="{9D8B030D-6E8A-4147-A177-3AD203B41FA5}">
                      <a16:colId xmlns:a16="http://schemas.microsoft.com/office/drawing/2014/main" val="20019"/>
                    </a:ext>
                  </a:extLst>
                </a:gridCol>
                <a:gridCol w="212652">
                  <a:extLst>
                    <a:ext uri="{9D8B030D-6E8A-4147-A177-3AD203B41FA5}">
                      <a16:colId xmlns:a16="http://schemas.microsoft.com/office/drawing/2014/main" val="20020"/>
                    </a:ext>
                  </a:extLst>
                </a:gridCol>
                <a:gridCol w="212652">
                  <a:extLst>
                    <a:ext uri="{9D8B030D-6E8A-4147-A177-3AD203B41FA5}">
                      <a16:colId xmlns:a16="http://schemas.microsoft.com/office/drawing/2014/main" val="20021"/>
                    </a:ext>
                  </a:extLst>
                </a:gridCol>
                <a:gridCol w="212652">
                  <a:extLst>
                    <a:ext uri="{9D8B030D-6E8A-4147-A177-3AD203B41FA5}">
                      <a16:colId xmlns:a16="http://schemas.microsoft.com/office/drawing/2014/main" val="20022"/>
                    </a:ext>
                  </a:extLst>
                </a:gridCol>
                <a:gridCol w="212652">
                  <a:extLst>
                    <a:ext uri="{9D8B030D-6E8A-4147-A177-3AD203B41FA5}">
                      <a16:colId xmlns:a16="http://schemas.microsoft.com/office/drawing/2014/main" val="20023"/>
                    </a:ext>
                  </a:extLst>
                </a:gridCol>
                <a:gridCol w="212652">
                  <a:extLst>
                    <a:ext uri="{9D8B030D-6E8A-4147-A177-3AD203B41FA5}">
                      <a16:colId xmlns:a16="http://schemas.microsoft.com/office/drawing/2014/main" val="20024"/>
                    </a:ext>
                  </a:extLst>
                </a:gridCol>
                <a:gridCol w="212652">
                  <a:extLst>
                    <a:ext uri="{9D8B030D-6E8A-4147-A177-3AD203B41FA5}">
                      <a16:colId xmlns:a16="http://schemas.microsoft.com/office/drawing/2014/main" val="20025"/>
                    </a:ext>
                  </a:extLst>
                </a:gridCol>
                <a:gridCol w="212652">
                  <a:extLst>
                    <a:ext uri="{9D8B030D-6E8A-4147-A177-3AD203B41FA5}">
                      <a16:colId xmlns:a16="http://schemas.microsoft.com/office/drawing/2014/main" val="20026"/>
                    </a:ext>
                  </a:extLst>
                </a:gridCol>
                <a:gridCol w="212652">
                  <a:extLst>
                    <a:ext uri="{9D8B030D-6E8A-4147-A177-3AD203B41FA5}">
                      <a16:colId xmlns:a16="http://schemas.microsoft.com/office/drawing/2014/main" val="20027"/>
                    </a:ext>
                  </a:extLst>
                </a:gridCol>
                <a:gridCol w="212652">
                  <a:extLst>
                    <a:ext uri="{9D8B030D-6E8A-4147-A177-3AD203B41FA5}">
                      <a16:colId xmlns:a16="http://schemas.microsoft.com/office/drawing/2014/main" val="20028"/>
                    </a:ext>
                  </a:extLst>
                </a:gridCol>
                <a:gridCol w="212652">
                  <a:extLst>
                    <a:ext uri="{9D8B030D-6E8A-4147-A177-3AD203B41FA5}">
                      <a16:colId xmlns:a16="http://schemas.microsoft.com/office/drawing/2014/main" val="20029"/>
                    </a:ext>
                  </a:extLst>
                </a:gridCol>
                <a:gridCol w="212652">
                  <a:extLst>
                    <a:ext uri="{9D8B030D-6E8A-4147-A177-3AD203B41FA5}">
                      <a16:colId xmlns:a16="http://schemas.microsoft.com/office/drawing/2014/main" val="20030"/>
                    </a:ext>
                  </a:extLst>
                </a:gridCol>
                <a:gridCol w="212652">
                  <a:extLst>
                    <a:ext uri="{9D8B030D-6E8A-4147-A177-3AD203B41FA5}">
                      <a16:colId xmlns:a16="http://schemas.microsoft.com/office/drawing/2014/main" val="20031"/>
                    </a:ext>
                  </a:extLst>
                </a:gridCol>
                <a:gridCol w="212652">
                  <a:extLst>
                    <a:ext uri="{9D8B030D-6E8A-4147-A177-3AD203B41FA5}">
                      <a16:colId xmlns:a16="http://schemas.microsoft.com/office/drawing/2014/main" val="20032"/>
                    </a:ext>
                  </a:extLst>
                </a:gridCol>
                <a:gridCol w="212652">
                  <a:extLst>
                    <a:ext uri="{9D8B030D-6E8A-4147-A177-3AD203B41FA5}">
                      <a16:colId xmlns:a16="http://schemas.microsoft.com/office/drawing/2014/main" val="20033"/>
                    </a:ext>
                  </a:extLst>
                </a:gridCol>
                <a:gridCol w="212652">
                  <a:extLst>
                    <a:ext uri="{9D8B030D-6E8A-4147-A177-3AD203B41FA5}">
                      <a16:colId xmlns:a16="http://schemas.microsoft.com/office/drawing/2014/main" val="20034"/>
                    </a:ext>
                  </a:extLst>
                </a:gridCol>
                <a:gridCol w="212652">
                  <a:extLst>
                    <a:ext uri="{9D8B030D-6E8A-4147-A177-3AD203B41FA5}">
                      <a16:colId xmlns:a16="http://schemas.microsoft.com/office/drawing/2014/main" val="20035"/>
                    </a:ext>
                  </a:extLst>
                </a:gridCol>
                <a:gridCol w="212652">
                  <a:extLst>
                    <a:ext uri="{9D8B030D-6E8A-4147-A177-3AD203B41FA5}">
                      <a16:colId xmlns:a16="http://schemas.microsoft.com/office/drawing/2014/main" val="20036"/>
                    </a:ext>
                  </a:extLst>
                </a:gridCol>
                <a:gridCol w="212652">
                  <a:extLst>
                    <a:ext uri="{9D8B030D-6E8A-4147-A177-3AD203B41FA5}">
                      <a16:colId xmlns:a16="http://schemas.microsoft.com/office/drawing/2014/main" val="20037"/>
                    </a:ext>
                  </a:extLst>
                </a:gridCol>
                <a:gridCol w="212652">
                  <a:extLst>
                    <a:ext uri="{9D8B030D-6E8A-4147-A177-3AD203B41FA5}">
                      <a16:colId xmlns:a16="http://schemas.microsoft.com/office/drawing/2014/main" val="20038"/>
                    </a:ext>
                  </a:extLst>
                </a:gridCol>
                <a:gridCol w="240987">
                  <a:extLst>
                    <a:ext uri="{9D8B030D-6E8A-4147-A177-3AD203B41FA5}">
                      <a16:colId xmlns:a16="http://schemas.microsoft.com/office/drawing/2014/main" val="20039"/>
                    </a:ext>
                  </a:extLst>
                </a:gridCol>
                <a:gridCol w="228600">
                  <a:extLst>
                    <a:ext uri="{9D8B030D-6E8A-4147-A177-3AD203B41FA5}">
                      <a16:colId xmlns:a16="http://schemas.microsoft.com/office/drawing/2014/main" val="20040"/>
                    </a:ext>
                  </a:extLst>
                </a:gridCol>
                <a:gridCol w="228600">
                  <a:extLst>
                    <a:ext uri="{9D8B030D-6E8A-4147-A177-3AD203B41FA5}">
                      <a16:colId xmlns:a16="http://schemas.microsoft.com/office/drawing/2014/main" val="20041"/>
                    </a:ext>
                  </a:extLst>
                </a:gridCol>
                <a:gridCol w="152421">
                  <a:extLst>
                    <a:ext uri="{9D8B030D-6E8A-4147-A177-3AD203B41FA5}">
                      <a16:colId xmlns:a16="http://schemas.microsoft.com/office/drawing/2014/main" val="20042"/>
                    </a:ext>
                  </a:extLst>
                </a:gridCol>
              </a:tblGrid>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tc>
                <a:tc gridSpan="2">
                  <a:txBody>
                    <a:bodyPr/>
                    <a:lstStyle/>
                    <a:p>
                      <a:pPr algn="l" fontAlgn="b"/>
                      <a:r>
                        <a:rPr lang="en-US" sz="900" u="none" strike="noStrike" dirty="0">
                          <a:effectLst/>
                        </a:rPr>
                        <a:t>6:00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7:00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8:00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9:00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10:00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11:00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12:00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r>
                        <a:rPr lang="en-US" sz="900" u="none" strike="noStrike" dirty="0" smtClean="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7"/>
                  </a:ext>
                </a:extLst>
              </a:tr>
            </a:tbl>
          </a:graphicData>
        </a:graphic>
      </p:graphicFrame>
      <p:cxnSp>
        <p:nvCxnSpPr>
          <p:cNvPr id="36" name="Straight Connector 35"/>
          <p:cNvCxnSpPr/>
          <p:nvPr/>
        </p:nvCxnSpPr>
        <p:spPr>
          <a:xfrm>
            <a:off x="1740853" y="99060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09900" y="98298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8244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42760" y="96012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15300" y="96774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748475" y="1182370"/>
            <a:ext cx="1116625" cy="262001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163728" y="1181100"/>
            <a:ext cx="1124270" cy="2636520"/>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882674" y="1181100"/>
            <a:ext cx="1125163" cy="263652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75933" y="1203960"/>
            <a:ext cx="1116648" cy="260604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439206" y="1181736"/>
            <a:ext cx="1132115" cy="2643505"/>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14306" y="1174750"/>
            <a:ext cx="1118395" cy="262890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282440" y="1169670"/>
            <a:ext cx="1126648" cy="2640330"/>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714920" y="1192530"/>
            <a:ext cx="1112917" cy="2631440"/>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0459" y="1178560"/>
            <a:ext cx="1124267" cy="263144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7004209" y="1196340"/>
            <a:ext cx="1103155" cy="261366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8257947" y="1183640"/>
            <a:ext cx="1123703" cy="2640330"/>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845935" y="1177926"/>
            <a:ext cx="1115852" cy="2624455"/>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126414" y="1177290"/>
            <a:ext cx="1131887" cy="263271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9555162" y="1200150"/>
            <a:ext cx="1114900" cy="261747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387226" y="1174116"/>
            <a:ext cx="1136004" cy="2642235"/>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2342910" y="1216343"/>
            <a:ext cx="1117659" cy="2598420"/>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2" name="Arc 1"/>
          <p:cNvSpPr/>
          <p:nvPr/>
        </p:nvSpPr>
        <p:spPr>
          <a:xfrm rot="8063275">
            <a:off x="1522715" y="3432798"/>
            <a:ext cx="419840" cy="441085"/>
          </a:xfrm>
          <a:prstGeom prst="arc">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8183786">
            <a:off x="2806535" y="3437573"/>
            <a:ext cx="419840" cy="441085"/>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rot="8191517">
            <a:off x="4076091" y="3429461"/>
            <a:ext cx="415641" cy="456265"/>
          </a:xfrm>
          <a:prstGeom prst="arc">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rot="8063275">
            <a:off x="5349029" y="3437240"/>
            <a:ext cx="420706" cy="450233"/>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p:nvSpPr>
        <p:spPr>
          <a:xfrm rot="8063275">
            <a:off x="6627969" y="3431954"/>
            <a:ext cx="430854" cy="445512"/>
          </a:xfrm>
          <a:prstGeom prst="arc">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8177731">
            <a:off x="7900638" y="3436543"/>
            <a:ext cx="419840" cy="441085"/>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rot="8063275">
            <a:off x="10456048" y="3436544"/>
            <a:ext cx="419840" cy="441085"/>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Connector 33"/>
          <p:cNvCxnSpPr/>
          <p:nvPr/>
        </p:nvCxnSpPr>
        <p:spPr>
          <a:xfrm>
            <a:off x="9391652" y="96679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8063275">
            <a:off x="9193991" y="3436544"/>
            <a:ext cx="419840" cy="441085"/>
          </a:xfrm>
          <a:prstGeom prst="arc">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15343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nvPr>
        </p:nvGraphicFramePr>
        <p:xfrm>
          <a:off x="1523361" y="762003"/>
          <a:ext cx="9144036" cy="5714996"/>
        </p:xfrm>
        <a:graphic>
          <a:graphicData uri="http://schemas.openxmlformats.org/drawingml/2006/table">
            <a:tbl>
              <a:tblPr>
                <a:tableStyleId>{5C22544A-7EE6-4342-B048-85BDC9FD1C3A}</a:tableStyleId>
              </a:tblPr>
              <a:tblGrid>
                <a:gridCol w="212652">
                  <a:extLst>
                    <a:ext uri="{9D8B030D-6E8A-4147-A177-3AD203B41FA5}">
                      <a16:colId xmlns:a16="http://schemas.microsoft.com/office/drawing/2014/main" val="20000"/>
                    </a:ext>
                  </a:extLst>
                </a:gridCol>
                <a:gridCol w="212652">
                  <a:extLst>
                    <a:ext uri="{9D8B030D-6E8A-4147-A177-3AD203B41FA5}">
                      <a16:colId xmlns:a16="http://schemas.microsoft.com/office/drawing/2014/main" val="20001"/>
                    </a:ext>
                  </a:extLst>
                </a:gridCol>
                <a:gridCol w="212652">
                  <a:extLst>
                    <a:ext uri="{9D8B030D-6E8A-4147-A177-3AD203B41FA5}">
                      <a16:colId xmlns:a16="http://schemas.microsoft.com/office/drawing/2014/main" val="20002"/>
                    </a:ext>
                  </a:extLst>
                </a:gridCol>
                <a:gridCol w="212652">
                  <a:extLst>
                    <a:ext uri="{9D8B030D-6E8A-4147-A177-3AD203B41FA5}">
                      <a16:colId xmlns:a16="http://schemas.microsoft.com/office/drawing/2014/main" val="20003"/>
                    </a:ext>
                  </a:extLst>
                </a:gridCol>
                <a:gridCol w="212652">
                  <a:extLst>
                    <a:ext uri="{9D8B030D-6E8A-4147-A177-3AD203B41FA5}">
                      <a16:colId xmlns:a16="http://schemas.microsoft.com/office/drawing/2014/main" val="20004"/>
                    </a:ext>
                  </a:extLst>
                </a:gridCol>
                <a:gridCol w="212652">
                  <a:extLst>
                    <a:ext uri="{9D8B030D-6E8A-4147-A177-3AD203B41FA5}">
                      <a16:colId xmlns:a16="http://schemas.microsoft.com/office/drawing/2014/main" val="20005"/>
                    </a:ext>
                  </a:extLst>
                </a:gridCol>
                <a:gridCol w="212652">
                  <a:extLst>
                    <a:ext uri="{9D8B030D-6E8A-4147-A177-3AD203B41FA5}">
                      <a16:colId xmlns:a16="http://schemas.microsoft.com/office/drawing/2014/main" val="20006"/>
                    </a:ext>
                  </a:extLst>
                </a:gridCol>
                <a:gridCol w="212652">
                  <a:extLst>
                    <a:ext uri="{9D8B030D-6E8A-4147-A177-3AD203B41FA5}">
                      <a16:colId xmlns:a16="http://schemas.microsoft.com/office/drawing/2014/main" val="20007"/>
                    </a:ext>
                  </a:extLst>
                </a:gridCol>
                <a:gridCol w="212652">
                  <a:extLst>
                    <a:ext uri="{9D8B030D-6E8A-4147-A177-3AD203B41FA5}">
                      <a16:colId xmlns:a16="http://schemas.microsoft.com/office/drawing/2014/main" val="20008"/>
                    </a:ext>
                  </a:extLst>
                </a:gridCol>
                <a:gridCol w="212652">
                  <a:extLst>
                    <a:ext uri="{9D8B030D-6E8A-4147-A177-3AD203B41FA5}">
                      <a16:colId xmlns:a16="http://schemas.microsoft.com/office/drawing/2014/main" val="20009"/>
                    </a:ext>
                  </a:extLst>
                </a:gridCol>
                <a:gridCol w="212652">
                  <a:extLst>
                    <a:ext uri="{9D8B030D-6E8A-4147-A177-3AD203B41FA5}">
                      <a16:colId xmlns:a16="http://schemas.microsoft.com/office/drawing/2014/main" val="20010"/>
                    </a:ext>
                  </a:extLst>
                </a:gridCol>
                <a:gridCol w="212652">
                  <a:extLst>
                    <a:ext uri="{9D8B030D-6E8A-4147-A177-3AD203B41FA5}">
                      <a16:colId xmlns:a16="http://schemas.microsoft.com/office/drawing/2014/main" val="20011"/>
                    </a:ext>
                  </a:extLst>
                </a:gridCol>
                <a:gridCol w="212652">
                  <a:extLst>
                    <a:ext uri="{9D8B030D-6E8A-4147-A177-3AD203B41FA5}">
                      <a16:colId xmlns:a16="http://schemas.microsoft.com/office/drawing/2014/main" val="20012"/>
                    </a:ext>
                  </a:extLst>
                </a:gridCol>
                <a:gridCol w="212652">
                  <a:extLst>
                    <a:ext uri="{9D8B030D-6E8A-4147-A177-3AD203B41FA5}">
                      <a16:colId xmlns:a16="http://schemas.microsoft.com/office/drawing/2014/main" val="20013"/>
                    </a:ext>
                  </a:extLst>
                </a:gridCol>
                <a:gridCol w="212652">
                  <a:extLst>
                    <a:ext uri="{9D8B030D-6E8A-4147-A177-3AD203B41FA5}">
                      <a16:colId xmlns:a16="http://schemas.microsoft.com/office/drawing/2014/main" val="20014"/>
                    </a:ext>
                  </a:extLst>
                </a:gridCol>
                <a:gridCol w="212652">
                  <a:extLst>
                    <a:ext uri="{9D8B030D-6E8A-4147-A177-3AD203B41FA5}">
                      <a16:colId xmlns:a16="http://schemas.microsoft.com/office/drawing/2014/main" val="20015"/>
                    </a:ext>
                  </a:extLst>
                </a:gridCol>
                <a:gridCol w="212652">
                  <a:extLst>
                    <a:ext uri="{9D8B030D-6E8A-4147-A177-3AD203B41FA5}">
                      <a16:colId xmlns:a16="http://schemas.microsoft.com/office/drawing/2014/main" val="20016"/>
                    </a:ext>
                  </a:extLst>
                </a:gridCol>
                <a:gridCol w="212652">
                  <a:extLst>
                    <a:ext uri="{9D8B030D-6E8A-4147-A177-3AD203B41FA5}">
                      <a16:colId xmlns:a16="http://schemas.microsoft.com/office/drawing/2014/main" val="20017"/>
                    </a:ext>
                  </a:extLst>
                </a:gridCol>
                <a:gridCol w="212652">
                  <a:extLst>
                    <a:ext uri="{9D8B030D-6E8A-4147-A177-3AD203B41FA5}">
                      <a16:colId xmlns:a16="http://schemas.microsoft.com/office/drawing/2014/main" val="20018"/>
                    </a:ext>
                  </a:extLst>
                </a:gridCol>
                <a:gridCol w="212652">
                  <a:extLst>
                    <a:ext uri="{9D8B030D-6E8A-4147-A177-3AD203B41FA5}">
                      <a16:colId xmlns:a16="http://schemas.microsoft.com/office/drawing/2014/main" val="20019"/>
                    </a:ext>
                  </a:extLst>
                </a:gridCol>
                <a:gridCol w="212652">
                  <a:extLst>
                    <a:ext uri="{9D8B030D-6E8A-4147-A177-3AD203B41FA5}">
                      <a16:colId xmlns:a16="http://schemas.microsoft.com/office/drawing/2014/main" val="20020"/>
                    </a:ext>
                  </a:extLst>
                </a:gridCol>
                <a:gridCol w="212652">
                  <a:extLst>
                    <a:ext uri="{9D8B030D-6E8A-4147-A177-3AD203B41FA5}">
                      <a16:colId xmlns:a16="http://schemas.microsoft.com/office/drawing/2014/main" val="20021"/>
                    </a:ext>
                  </a:extLst>
                </a:gridCol>
                <a:gridCol w="212652">
                  <a:extLst>
                    <a:ext uri="{9D8B030D-6E8A-4147-A177-3AD203B41FA5}">
                      <a16:colId xmlns:a16="http://schemas.microsoft.com/office/drawing/2014/main" val="20022"/>
                    </a:ext>
                  </a:extLst>
                </a:gridCol>
                <a:gridCol w="212652">
                  <a:extLst>
                    <a:ext uri="{9D8B030D-6E8A-4147-A177-3AD203B41FA5}">
                      <a16:colId xmlns:a16="http://schemas.microsoft.com/office/drawing/2014/main" val="20023"/>
                    </a:ext>
                  </a:extLst>
                </a:gridCol>
                <a:gridCol w="212652">
                  <a:extLst>
                    <a:ext uri="{9D8B030D-6E8A-4147-A177-3AD203B41FA5}">
                      <a16:colId xmlns:a16="http://schemas.microsoft.com/office/drawing/2014/main" val="20024"/>
                    </a:ext>
                  </a:extLst>
                </a:gridCol>
                <a:gridCol w="212652">
                  <a:extLst>
                    <a:ext uri="{9D8B030D-6E8A-4147-A177-3AD203B41FA5}">
                      <a16:colId xmlns:a16="http://schemas.microsoft.com/office/drawing/2014/main" val="20025"/>
                    </a:ext>
                  </a:extLst>
                </a:gridCol>
                <a:gridCol w="212652">
                  <a:extLst>
                    <a:ext uri="{9D8B030D-6E8A-4147-A177-3AD203B41FA5}">
                      <a16:colId xmlns:a16="http://schemas.microsoft.com/office/drawing/2014/main" val="20026"/>
                    </a:ext>
                  </a:extLst>
                </a:gridCol>
                <a:gridCol w="212652">
                  <a:extLst>
                    <a:ext uri="{9D8B030D-6E8A-4147-A177-3AD203B41FA5}">
                      <a16:colId xmlns:a16="http://schemas.microsoft.com/office/drawing/2014/main" val="20027"/>
                    </a:ext>
                  </a:extLst>
                </a:gridCol>
                <a:gridCol w="212652">
                  <a:extLst>
                    <a:ext uri="{9D8B030D-6E8A-4147-A177-3AD203B41FA5}">
                      <a16:colId xmlns:a16="http://schemas.microsoft.com/office/drawing/2014/main" val="20028"/>
                    </a:ext>
                  </a:extLst>
                </a:gridCol>
                <a:gridCol w="212652">
                  <a:extLst>
                    <a:ext uri="{9D8B030D-6E8A-4147-A177-3AD203B41FA5}">
                      <a16:colId xmlns:a16="http://schemas.microsoft.com/office/drawing/2014/main" val="20029"/>
                    </a:ext>
                  </a:extLst>
                </a:gridCol>
                <a:gridCol w="212652">
                  <a:extLst>
                    <a:ext uri="{9D8B030D-6E8A-4147-A177-3AD203B41FA5}">
                      <a16:colId xmlns:a16="http://schemas.microsoft.com/office/drawing/2014/main" val="20030"/>
                    </a:ext>
                  </a:extLst>
                </a:gridCol>
                <a:gridCol w="212652">
                  <a:extLst>
                    <a:ext uri="{9D8B030D-6E8A-4147-A177-3AD203B41FA5}">
                      <a16:colId xmlns:a16="http://schemas.microsoft.com/office/drawing/2014/main" val="20031"/>
                    </a:ext>
                  </a:extLst>
                </a:gridCol>
                <a:gridCol w="212652">
                  <a:extLst>
                    <a:ext uri="{9D8B030D-6E8A-4147-A177-3AD203B41FA5}">
                      <a16:colId xmlns:a16="http://schemas.microsoft.com/office/drawing/2014/main" val="20032"/>
                    </a:ext>
                  </a:extLst>
                </a:gridCol>
                <a:gridCol w="212652">
                  <a:extLst>
                    <a:ext uri="{9D8B030D-6E8A-4147-A177-3AD203B41FA5}">
                      <a16:colId xmlns:a16="http://schemas.microsoft.com/office/drawing/2014/main" val="20033"/>
                    </a:ext>
                  </a:extLst>
                </a:gridCol>
                <a:gridCol w="212652">
                  <a:extLst>
                    <a:ext uri="{9D8B030D-6E8A-4147-A177-3AD203B41FA5}">
                      <a16:colId xmlns:a16="http://schemas.microsoft.com/office/drawing/2014/main" val="20034"/>
                    </a:ext>
                  </a:extLst>
                </a:gridCol>
                <a:gridCol w="212652">
                  <a:extLst>
                    <a:ext uri="{9D8B030D-6E8A-4147-A177-3AD203B41FA5}">
                      <a16:colId xmlns:a16="http://schemas.microsoft.com/office/drawing/2014/main" val="20035"/>
                    </a:ext>
                  </a:extLst>
                </a:gridCol>
                <a:gridCol w="212652">
                  <a:extLst>
                    <a:ext uri="{9D8B030D-6E8A-4147-A177-3AD203B41FA5}">
                      <a16:colId xmlns:a16="http://schemas.microsoft.com/office/drawing/2014/main" val="20036"/>
                    </a:ext>
                  </a:extLst>
                </a:gridCol>
                <a:gridCol w="212652">
                  <a:extLst>
                    <a:ext uri="{9D8B030D-6E8A-4147-A177-3AD203B41FA5}">
                      <a16:colId xmlns:a16="http://schemas.microsoft.com/office/drawing/2014/main" val="20037"/>
                    </a:ext>
                  </a:extLst>
                </a:gridCol>
                <a:gridCol w="212652">
                  <a:extLst>
                    <a:ext uri="{9D8B030D-6E8A-4147-A177-3AD203B41FA5}">
                      <a16:colId xmlns:a16="http://schemas.microsoft.com/office/drawing/2014/main" val="20038"/>
                    </a:ext>
                  </a:extLst>
                </a:gridCol>
                <a:gridCol w="240987">
                  <a:extLst>
                    <a:ext uri="{9D8B030D-6E8A-4147-A177-3AD203B41FA5}">
                      <a16:colId xmlns:a16="http://schemas.microsoft.com/office/drawing/2014/main" val="20039"/>
                    </a:ext>
                  </a:extLst>
                </a:gridCol>
                <a:gridCol w="228600">
                  <a:extLst>
                    <a:ext uri="{9D8B030D-6E8A-4147-A177-3AD203B41FA5}">
                      <a16:colId xmlns:a16="http://schemas.microsoft.com/office/drawing/2014/main" val="20040"/>
                    </a:ext>
                  </a:extLst>
                </a:gridCol>
                <a:gridCol w="228600">
                  <a:extLst>
                    <a:ext uri="{9D8B030D-6E8A-4147-A177-3AD203B41FA5}">
                      <a16:colId xmlns:a16="http://schemas.microsoft.com/office/drawing/2014/main" val="20041"/>
                    </a:ext>
                  </a:extLst>
                </a:gridCol>
                <a:gridCol w="152421">
                  <a:extLst>
                    <a:ext uri="{9D8B030D-6E8A-4147-A177-3AD203B41FA5}">
                      <a16:colId xmlns:a16="http://schemas.microsoft.com/office/drawing/2014/main" val="20042"/>
                    </a:ext>
                  </a:extLst>
                </a:gridCol>
              </a:tblGrid>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tc>
                <a:tc gridSpan="2">
                  <a:txBody>
                    <a:bodyPr/>
                    <a:lstStyle/>
                    <a:p>
                      <a:pPr algn="l" fontAlgn="b"/>
                      <a:r>
                        <a:rPr lang="en-US" sz="900" u="none" strike="noStrike" dirty="0">
                          <a:effectLst/>
                        </a:rPr>
                        <a:t>6:00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7:00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8:00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9:00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10:00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11:00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12:00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r>
                        <a:rPr lang="en-US" sz="900" u="none" strike="noStrike" dirty="0" smtClean="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7"/>
                  </a:ext>
                </a:extLst>
              </a:tr>
            </a:tbl>
          </a:graphicData>
        </a:graphic>
      </p:graphicFrame>
      <p:cxnSp>
        <p:nvCxnSpPr>
          <p:cNvPr id="36" name="Straight Connector 35"/>
          <p:cNvCxnSpPr/>
          <p:nvPr/>
        </p:nvCxnSpPr>
        <p:spPr>
          <a:xfrm>
            <a:off x="1740853" y="99060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09900" y="98298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8244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42760" y="96012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15300" y="96774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748475" y="1182370"/>
            <a:ext cx="1116625" cy="2620010"/>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163728" y="1181100"/>
            <a:ext cx="1124270" cy="2636520"/>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882674" y="1181100"/>
            <a:ext cx="1125163" cy="263652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75933" y="1203960"/>
            <a:ext cx="1116648" cy="260604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439206" y="1181736"/>
            <a:ext cx="1132115" cy="2643505"/>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14306" y="1174750"/>
            <a:ext cx="1118395" cy="262890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282440" y="1169670"/>
            <a:ext cx="1126648" cy="2640330"/>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714920" y="1192530"/>
            <a:ext cx="1112917" cy="2631440"/>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0459" y="1178560"/>
            <a:ext cx="1124267" cy="263144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7004209" y="1196340"/>
            <a:ext cx="1103155" cy="261366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8257947" y="1183640"/>
            <a:ext cx="1123703" cy="2640330"/>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845935" y="1177926"/>
            <a:ext cx="1115852" cy="2624455"/>
          </a:xfrm>
          <a:prstGeom prst="line">
            <a:avLst/>
          </a:prstGeom>
          <a:ln w="22225"/>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126414" y="1177290"/>
            <a:ext cx="1131887" cy="263271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9555162" y="1200150"/>
            <a:ext cx="1114900" cy="261747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387226" y="1174116"/>
            <a:ext cx="1136004" cy="2642235"/>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2342910" y="1216343"/>
            <a:ext cx="1117659" cy="2598420"/>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2" name="Arc 1"/>
          <p:cNvSpPr/>
          <p:nvPr/>
        </p:nvSpPr>
        <p:spPr>
          <a:xfrm rot="8063275">
            <a:off x="1522715" y="3432798"/>
            <a:ext cx="419840" cy="441085"/>
          </a:xfrm>
          <a:prstGeom prst="arc">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8183786">
            <a:off x="2806535" y="3437573"/>
            <a:ext cx="419840" cy="441085"/>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rot="8191517">
            <a:off x="4076091" y="3429461"/>
            <a:ext cx="415641" cy="456265"/>
          </a:xfrm>
          <a:prstGeom prst="arc">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rot="8063275">
            <a:off x="5349029" y="3437240"/>
            <a:ext cx="420706" cy="450233"/>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p:nvSpPr>
        <p:spPr>
          <a:xfrm rot="8063275">
            <a:off x="6627969" y="3431954"/>
            <a:ext cx="430854" cy="445512"/>
          </a:xfrm>
          <a:prstGeom prst="arc">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8177731">
            <a:off x="7900638" y="3436543"/>
            <a:ext cx="419840" cy="441085"/>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rot="8063275">
            <a:off x="10456048" y="3436544"/>
            <a:ext cx="419840" cy="441085"/>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Connector 33"/>
          <p:cNvCxnSpPr/>
          <p:nvPr/>
        </p:nvCxnSpPr>
        <p:spPr>
          <a:xfrm>
            <a:off x="9391652" y="96679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8063275">
            <a:off x="9193991" y="3436544"/>
            <a:ext cx="419840" cy="441085"/>
          </a:xfrm>
          <a:prstGeom prst="arc">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Connector 42"/>
          <p:cNvCxnSpPr/>
          <p:nvPr/>
        </p:nvCxnSpPr>
        <p:spPr>
          <a:xfrm flipH="1">
            <a:off x="1740854" y="3833366"/>
            <a:ext cx="621346" cy="2034035"/>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1" y="3834000"/>
            <a:ext cx="652105" cy="201816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65" name="Arc 64"/>
          <p:cNvSpPr/>
          <p:nvPr/>
        </p:nvSpPr>
        <p:spPr>
          <a:xfrm rot="8063275">
            <a:off x="-553418" y="6092048"/>
            <a:ext cx="419840" cy="441085"/>
          </a:xfrm>
          <a:prstGeom prst="arc">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5" name="Straight Connector 74"/>
          <p:cNvCxnSpPr/>
          <p:nvPr/>
        </p:nvCxnSpPr>
        <p:spPr>
          <a:xfrm flipH="1">
            <a:off x="3015974" y="3829051"/>
            <a:ext cx="621346" cy="2034035"/>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37321" y="3829685"/>
            <a:ext cx="652105" cy="201816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295499" y="3825876"/>
            <a:ext cx="621346" cy="2034035"/>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916846" y="3826510"/>
            <a:ext cx="652105" cy="201816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562600" y="3817491"/>
            <a:ext cx="621346" cy="2034035"/>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183947" y="3818125"/>
            <a:ext cx="652105" cy="201816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6837720" y="3813176"/>
            <a:ext cx="621346" cy="2034035"/>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459067" y="3813810"/>
            <a:ext cx="652105" cy="201816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8117245" y="3810001"/>
            <a:ext cx="621346" cy="2034035"/>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738592" y="3810635"/>
            <a:ext cx="652105" cy="201816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9394557" y="3800473"/>
            <a:ext cx="621346" cy="2034035"/>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0015904" y="3801107"/>
            <a:ext cx="652105" cy="201816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27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P spid="28" grpId="0" animBg="1"/>
      <p:bldP spid="29" grpId="0" animBg="1"/>
      <p:bldP spid="30" grpId="0" animBg="1"/>
      <p:bldP spid="32"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nvPr>
        </p:nvGraphicFramePr>
        <p:xfrm>
          <a:off x="1523361" y="762003"/>
          <a:ext cx="9144036" cy="5714996"/>
        </p:xfrm>
        <a:graphic>
          <a:graphicData uri="http://schemas.openxmlformats.org/drawingml/2006/table">
            <a:tbl>
              <a:tblPr>
                <a:tableStyleId>{5C22544A-7EE6-4342-B048-85BDC9FD1C3A}</a:tableStyleId>
              </a:tblPr>
              <a:tblGrid>
                <a:gridCol w="212652">
                  <a:extLst>
                    <a:ext uri="{9D8B030D-6E8A-4147-A177-3AD203B41FA5}">
                      <a16:colId xmlns:a16="http://schemas.microsoft.com/office/drawing/2014/main" val="20000"/>
                    </a:ext>
                  </a:extLst>
                </a:gridCol>
                <a:gridCol w="212652">
                  <a:extLst>
                    <a:ext uri="{9D8B030D-6E8A-4147-A177-3AD203B41FA5}">
                      <a16:colId xmlns:a16="http://schemas.microsoft.com/office/drawing/2014/main" val="20001"/>
                    </a:ext>
                  </a:extLst>
                </a:gridCol>
                <a:gridCol w="212652">
                  <a:extLst>
                    <a:ext uri="{9D8B030D-6E8A-4147-A177-3AD203B41FA5}">
                      <a16:colId xmlns:a16="http://schemas.microsoft.com/office/drawing/2014/main" val="20002"/>
                    </a:ext>
                  </a:extLst>
                </a:gridCol>
                <a:gridCol w="212652">
                  <a:extLst>
                    <a:ext uri="{9D8B030D-6E8A-4147-A177-3AD203B41FA5}">
                      <a16:colId xmlns:a16="http://schemas.microsoft.com/office/drawing/2014/main" val="20003"/>
                    </a:ext>
                  </a:extLst>
                </a:gridCol>
                <a:gridCol w="212652">
                  <a:extLst>
                    <a:ext uri="{9D8B030D-6E8A-4147-A177-3AD203B41FA5}">
                      <a16:colId xmlns:a16="http://schemas.microsoft.com/office/drawing/2014/main" val="20004"/>
                    </a:ext>
                  </a:extLst>
                </a:gridCol>
                <a:gridCol w="212652">
                  <a:extLst>
                    <a:ext uri="{9D8B030D-6E8A-4147-A177-3AD203B41FA5}">
                      <a16:colId xmlns:a16="http://schemas.microsoft.com/office/drawing/2014/main" val="20005"/>
                    </a:ext>
                  </a:extLst>
                </a:gridCol>
                <a:gridCol w="212652">
                  <a:extLst>
                    <a:ext uri="{9D8B030D-6E8A-4147-A177-3AD203B41FA5}">
                      <a16:colId xmlns:a16="http://schemas.microsoft.com/office/drawing/2014/main" val="20006"/>
                    </a:ext>
                  </a:extLst>
                </a:gridCol>
                <a:gridCol w="212652">
                  <a:extLst>
                    <a:ext uri="{9D8B030D-6E8A-4147-A177-3AD203B41FA5}">
                      <a16:colId xmlns:a16="http://schemas.microsoft.com/office/drawing/2014/main" val="20007"/>
                    </a:ext>
                  </a:extLst>
                </a:gridCol>
                <a:gridCol w="212652">
                  <a:extLst>
                    <a:ext uri="{9D8B030D-6E8A-4147-A177-3AD203B41FA5}">
                      <a16:colId xmlns:a16="http://schemas.microsoft.com/office/drawing/2014/main" val="20008"/>
                    </a:ext>
                  </a:extLst>
                </a:gridCol>
                <a:gridCol w="212652">
                  <a:extLst>
                    <a:ext uri="{9D8B030D-6E8A-4147-A177-3AD203B41FA5}">
                      <a16:colId xmlns:a16="http://schemas.microsoft.com/office/drawing/2014/main" val="20009"/>
                    </a:ext>
                  </a:extLst>
                </a:gridCol>
                <a:gridCol w="212652">
                  <a:extLst>
                    <a:ext uri="{9D8B030D-6E8A-4147-A177-3AD203B41FA5}">
                      <a16:colId xmlns:a16="http://schemas.microsoft.com/office/drawing/2014/main" val="20010"/>
                    </a:ext>
                  </a:extLst>
                </a:gridCol>
                <a:gridCol w="212652">
                  <a:extLst>
                    <a:ext uri="{9D8B030D-6E8A-4147-A177-3AD203B41FA5}">
                      <a16:colId xmlns:a16="http://schemas.microsoft.com/office/drawing/2014/main" val="20011"/>
                    </a:ext>
                  </a:extLst>
                </a:gridCol>
                <a:gridCol w="212652">
                  <a:extLst>
                    <a:ext uri="{9D8B030D-6E8A-4147-A177-3AD203B41FA5}">
                      <a16:colId xmlns:a16="http://schemas.microsoft.com/office/drawing/2014/main" val="20012"/>
                    </a:ext>
                  </a:extLst>
                </a:gridCol>
                <a:gridCol w="212652">
                  <a:extLst>
                    <a:ext uri="{9D8B030D-6E8A-4147-A177-3AD203B41FA5}">
                      <a16:colId xmlns:a16="http://schemas.microsoft.com/office/drawing/2014/main" val="20013"/>
                    </a:ext>
                  </a:extLst>
                </a:gridCol>
                <a:gridCol w="212652">
                  <a:extLst>
                    <a:ext uri="{9D8B030D-6E8A-4147-A177-3AD203B41FA5}">
                      <a16:colId xmlns:a16="http://schemas.microsoft.com/office/drawing/2014/main" val="20014"/>
                    </a:ext>
                  </a:extLst>
                </a:gridCol>
                <a:gridCol w="212652">
                  <a:extLst>
                    <a:ext uri="{9D8B030D-6E8A-4147-A177-3AD203B41FA5}">
                      <a16:colId xmlns:a16="http://schemas.microsoft.com/office/drawing/2014/main" val="20015"/>
                    </a:ext>
                  </a:extLst>
                </a:gridCol>
                <a:gridCol w="212652">
                  <a:extLst>
                    <a:ext uri="{9D8B030D-6E8A-4147-A177-3AD203B41FA5}">
                      <a16:colId xmlns:a16="http://schemas.microsoft.com/office/drawing/2014/main" val="20016"/>
                    </a:ext>
                  </a:extLst>
                </a:gridCol>
                <a:gridCol w="212652">
                  <a:extLst>
                    <a:ext uri="{9D8B030D-6E8A-4147-A177-3AD203B41FA5}">
                      <a16:colId xmlns:a16="http://schemas.microsoft.com/office/drawing/2014/main" val="20017"/>
                    </a:ext>
                  </a:extLst>
                </a:gridCol>
                <a:gridCol w="212652">
                  <a:extLst>
                    <a:ext uri="{9D8B030D-6E8A-4147-A177-3AD203B41FA5}">
                      <a16:colId xmlns:a16="http://schemas.microsoft.com/office/drawing/2014/main" val="20018"/>
                    </a:ext>
                  </a:extLst>
                </a:gridCol>
                <a:gridCol w="212652">
                  <a:extLst>
                    <a:ext uri="{9D8B030D-6E8A-4147-A177-3AD203B41FA5}">
                      <a16:colId xmlns:a16="http://schemas.microsoft.com/office/drawing/2014/main" val="20019"/>
                    </a:ext>
                  </a:extLst>
                </a:gridCol>
                <a:gridCol w="212652">
                  <a:extLst>
                    <a:ext uri="{9D8B030D-6E8A-4147-A177-3AD203B41FA5}">
                      <a16:colId xmlns:a16="http://schemas.microsoft.com/office/drawing/2014/main" val="20020"/>
                    </a:ext>
                  </a:extLst>
                </a:gridCol>
                <a:gridCol w="212652">
                  <a:extLst>
                    <a:ext uri="{9D8B030D-6E8A-4147-A177-3AD203B41FA5}">
                      <a16:colId xmlns:a16="http://schemas.microsoft.com/office/drawing/2014/main" val="20021"/>
                    </a:ext>
                  </a:extLst>
                </a:gridCol>
                <a:gridCol w="212652">
                  <a:extLst>
                    <a:ext uri="{9D8B030D-6E8A-4147-A177-3AD203B41FA5}">
                      <a16:colId xmlns:a16="http://schemas.microsoft.com/office/drawing/2014/main" val="20022"/>
                    </a:ext>
                  </a:extLst>
                </a:gridCol>
                <a:gridCol w="212652">
                  <a:extLst>
                    <a:ext uri="{9D8B030D-6E8A-4147-A177-3AD203B41FA5}">
                      <a16:colId xmlns:a16="http://schemas.microsoft.com/office/drawing/2014/main" val="20023"/>
                    </a:ext>
                  </a:extLst>
                </a:gridCol>
                <a:gridCol w="212652">
                  <a:extLst>
                    <a:ext uri="{9D8B030D-6E8A-4147-A177-3AD203B41FA5}">
                      <a16:colId xmlns:a16="http://schemas.microsoft.com/office/drawing/2014/main" val="20024"/>
                    </a:ext>
                  </a:extLst>
                </a:gridCol>
                <a:gridCol w="212652">
                  <a:extLst>
                    <a:ext uri="{9D8B030D-6E8A-4147-A177-3AD203B41FA5}">
                      <a16:colId xmlns:a16="http://schemas.microsoft.com/office/drawing/2014/main" val="20025"/>
                    </a:ext>
                  </a:extLst>
                </a:gridCol>
                <a:gridCol w="212652">
                  <a:extLst>
                    <a:ext uri="{9D8B030D-6E8A-4147-A177-3AD203B41FA5}">
                      <a16:colId xmlns:a16="http://schemas.microsoft.com/office/drawing/2014/main" val="20026"/>
                    </a:ext>
                  </a:extLst>
                </a:gridCol>
                <a:gridCol w="212652">
                  <a:extLst>
                    <a:ext uri="{9D8B030D-6E8A-4147-A177-3AD203B41FA5}">
                      <a16:colId xmlns:a16="http://schemas.microsoft.com/office/drawing/2014/main" val="20027"/>
                    </a:ext>
                  </a:extLst>
                </a:gridCol>
                <a:gridCol w="212652">
                  <a:extLst>
                    <a:ext uri="{9D8B030D-6E8A-4147-A177-3AD203B41FA5}">
                      <a16:colId xmlns:a16="http://schemas.microsoft.com/office/drawing/2014/main" val="20028"/>
                    </a:ext>
                  </a:extLst>
                </a:gridCol>
                <a:gridCol w="212652">
                  <a:extLst>
                    <a:ext uri="{9D8B030D-6E8A-4147-A177-3AD203B41FA5}">
                      <a16:colId xmlns:a16="http://schemas.microsoft.com/office/drawing/2014/main" val="20029"/>
                    </a:ext>
                  </a:extLst>
                </a:gridCol>
                <a:gridCol w="212652">
                  <a:extLst>
                    <a:ext uri="{9D8B030D-6E8A-4147-A177-3AD203B41FA5}">
                      <a16:colId xmlns:a16="http://schemas.microsoft.com/office/drawing/2014/main" val="20030"/>
                    </a:ext>
                  </a:extLst>
                </a:gridCol>
                <a:gridCol w="212652">
                  <a:extLst>
                    <a:ext uri="{9D8B030D-6E8A-4147-A177-3AD203B41FA5}">
                      <a16:colId xmlns:a16="http://schemas.microsoft.com/office/drawing/2014/main" val="20031"/>
                    </a:ext>
                  </a:extLst>
                </a:gridCol>
                <a:gridCol w="212652">
                  <a:extLst>
                    <a:ext uri="{9D8B030D-6E8A-4147-A177-3AD203B41FA5}">
                      <a16:colId xmlns:a16="http://schemas.microsoft.com/office/drawing/2014/main" val="20032"/>
                    </a:ext>
                  </a:extLst>
                </a:gridCol>
                <a:gridCol w="212652">
                  <a:extLst>
                    <a:ext uri="{9D8B030D-6E8A-4147-A177-3AD203B41FA5}">
                      <a16:colId xmlns:a16="http://schemas.microsoft.com/office/drawing/2014/main" val="20033"/>
                    </a:ext>
                  </a:extLst>
                </a:gridCol>
                <a:gridCol w="212652">
                  <a:extLst>
                    <a:ext uri="{9D8B030D-6E8A-4147-A177-3AD203B41FA5}">
                      <a16:colId xmlns:a16="http://schemas.microsoft.com/office/drawing/2014/main" val="20034"/>
                    </a:ext>
                  </a:extLst>
                </a:gridCol>
                <a:gridCol w="212652">
                  <a:extLst>
                    <a:ext uri="{9D8B030D-6E8A-4147-A177-3AD203B41FA5}">
                      <a16:colId xmlns:a16="http://schemas.microsoft.com/office/drawing/2014/main" val="20035"/>
                    </a:ext>
                  </a:extLst>
                </a:gridCol>
                <a:gridCol w="212652">
                  <a:extLst>
                    <a:ext uri="{9D8B030D-6E8A-4147-A177-3AD203B41FA5}">
                      <a16:colId xmlns:a16="http://schemas.microsoft.com/office/drawing/2014/main" val="20036"/>
                    </a:ext>
                  </a:extLst>
                </a:gridCol>
                <a:gridCol w="212652">
                  <a:extLst>
                    <a:ext uri="{9D8B030D-6E8A-4147-A177-3AD203B41FA5}">
                      <a16:colId xmlns:a16="http://schemas.microsoft.com/office/drawing/2014/main" val="20037"/>
                    </a:ext>
                  </a:extLst>
                </a:gridCol>
                <a:gridCol w="212652">
                  <a:extLst>
                    <a:ext uri="{9D8B030D-6E8A-4147-A177-3AD203B41FA5}">
                      <a16:colId xmlns:a16="http://schemas.microsoft.com/office/drawing/2014/main" val="20038"/>
                    </a:ext>
                  </a:extLst>
                </a:gridCol>
                <a:gridCol w="240987">
                  <a:extLst>
                    <a:ext uri="{9D8B030D-6E8A-4147-A177-3AD203B41FA5}">
                      <a16:colId xmlns:a16="http://schemas.microsoft.com/office/drawing/2014/main" val="20039"/>
                    </a:ext>
                  </a:extLst>
                </a:gridCol>
                <a:gridCol w="228600">
                  <a:extLst>
                    <a:ext uri="{9D8B030D-6E8A-4147-A177-3AD203B41FA5}">
                      <a16:colId xmlns:a16="http://schemas.microsoft.com/office/drawing/2014/main" val="20040"/>
                    </a:ext>
                  </a:extLst>
                </a:gridCol>
                <a:gridCol w="228600">
                  <a:extLst>
                    <a:ext uri="{9D8B030D-6E8A-4147-A177-3AD203B41FA5}">
                      <a16:colId xmlns:a16="http://schemas.microsoft.com/office/drawing/2014/main" val="20041"/>
                    </a:ext>
                  </a:extLst>
                </a:gridCol>
                <a:gridCol w="152421">
                  <a:extLst>
                    <a:ext uri="{9D8B030D-6E8A-4147-A177-3AD203B41FA5}">
                      <a16:colId xmlns:a16="http://schemas.microsoft.com/office/drawing/2014/main" val="20042"/>
                    </a:ext>
                  </a:extLst>
                </a:gridCol>
              </a:tblGrid>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tc>
                <a:tc gridSpan="2">
                  <a:txBody>
                    <a:bodyPr/>
                    <a:lstStyle/>
                    <a:p>
                      <a:pPr algn="l" fontAlgn="b"/>
                      <a:r>
                        <a:rPr lang="en-US" sz="900" u="none" strike="noStrike" dirty="0">
                          <a:effectLst/>
                        </a:rPr>
                        <a:t>6:00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7:00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8:00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9:00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10:00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11:00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gridSpan="2">
                  <a:txBody>
                    <a:bodyPr/>
                    <a:lstStyle/>
                    <a:p>
                      <a:pPr algn="l" fontAlgn="b"/>
                      <a:r>
                        <a:rPr lang="en-US" sz="900" u="none" strike="noStrike" dirty="0">
                          <a:effectLst/>
                        </a:rPr>
                        <a:t>12:00</a:t>
                      </a:r>
                      <a:endParaRPr lang="en-US" sz="900" b="0" i="0" u="none" strike="noStrike" dirty="0">
                        <a:solidFill>
                          <a:srgbClr val="000000"/>
                        </a:solidFill>
                        <a:effectLst/>
                        <a:latin typeface="Calibri"/>
                      </a:endParaRPr>
                    </a:p>
                  </a:txBody>
                  <a:tcPr marL="0" marR="0" marT="0" marB="0" anchor="b"/>
                </a:tc>
                <a:tc hMerge="1">
                  <a:txBody>
                    <a:bodyPr/>
                    <a:lstStyle/>
                    <a:p>
                      <a:endParaRPr lang="en-US"/>
                    </a:p>
                  </a:txBody>
                  <a:tcPr/>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0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r>
                        <a:rPr lang="en-US" sz="900" u="none" strike="noStrike" dirty="0" smtClean="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3"/>
                  </a:ext>
                </a:extLst>
              </a:tr>
              <a:tr h="204107">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7"/>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8"/>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19"/>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0"/>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1"/>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2"/>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3"/>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4"/>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extLst>
                  <a:ext uri="{0D108BD9-81ED-4DB2-BD59-A6C34878D82A}">
                    <a16:rowId xmlns:a16="http://schemas.microsoft.com/office/drawing/2014/main" val="10025"/>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6"/>
                  </a:ext>
                </a:extLst>
              </a:tr>
              <a:tr h="204107">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0" marR="0" marT="0" marB="0" anchor="b"/>
                </a:tc>
                <a:tc>
                  <a:txBody>
                    <a:bodyPr/>
                    <a:lstStyle/>
                    <a:p>
                      <a:pPr algn="l" fontAlgn="b"/>
                      <a:r>
                        <a:rPr lang="en-US" sz="900" u="none" strike="noStrike" dirty="0">
                          <a:effectLst/>
                        </a:rPr>
                        <a:t> </a:t>
                      </a:r>
                      <a:endParaRPr lang="en-US" sz="900" b="0"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27"/>
                  </a:ext>
                </a:extLst>
              </a:tr>
            </a:tbl>
          </a:graphicData>
        </a:graphic>
      </p:graphicFrame>
      <p:cxnSp>
        <p:nvCxnSpPr>
          <p:cNvPr id="36" name="Straight Connector 35"/>
          <p:cNvCxnSpPr/>
          <p:nvPr/>
        </p:nvCxnSpPr>
        <p:spPr>
          <a:xfrm>
            <a:off x="1740853" y="99060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09900" y="98298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8244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562600" y="97536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42760" y="96012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115300" y="96774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748475" y="1182370"/>
            <a:ext cx="1116625" cy="262001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163728" y="1181100"/>
            <a:ext cx="1124270" cy="2636520"/>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882674" y="1181100"/>
            <a:ext cx="1125163" cy="263652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75933" y="1203960"/>
            <a:ext cx="1116648" cy="260604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439206" y="1181736"/>
            <a:ext cx="1132115" cy="2643505"/>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14306" y="1174750"/>
            <a:ext cx="1118395" cy="262890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282440" y="1169670"/>
            <a:ext cx="1126648" cy="2640330"/>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714920" y="1192530"/>
            <a:ext cx="1112917" cy="263144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570459" y="1178560"/>
            <a:ext cx="1124267" cy="263144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7004209" y="1196340"/>
            <a:ext cx="1103155" cy="261366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8257947" y="1183640"/>
            <a:ext cx="1123703" cy="2640330"/>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845935" y="1177926"/>
            <a:ext cx="1115852" cy="2624455"/>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126414" y="1177290"/>
            <a:ext cx="1131887" cy="263271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9555162" y="1200150"/>
            <a:ext cx="1114900" cy="261747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387226" y="1174116"/>
            <a:ext cx="1136004" cy="2642235"/>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12342910" y="1216343"/>
            <a:ext cx="1117659" cy="259842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391652" y="966790"/>
            <a:ext cx="0" cy="487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740854" y="3833366"/>
            <a:ext cx="621346" cy="2034035"/>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362201" y="3834000"/>
            <a:ext cx="652105" cy="201816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015974" y="3829051"/>
            <a:ext cx="621346" cy="2034035"/>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637321" y="3829685"/>
            <a:ext cx="652105" cy="201816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295499" y="3825876"/>
            <a:ext cx="621346" cy="2034035"/>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916846" y="3826510"/>
            <a:ext cx="652105" cy="201816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562600" y="3817491"/>
            <a:ext cx="621346" cy="2034035"/>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183947" y="3818125"/>
            <a:ext cx="652105" cy="2018160"/>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6837720" y="3813176"/>
            <a:ext cx="621346" cy="2034035"/>
          </a:xfrm>
          <a:prstGeom prst="line">
            <a:avLst/>
          </a:prstGeom>
          <a:ln w="22225">
            <a:solidFill>
              <a:srgbClr val="4A7EBB"/>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459067" y="3813810"/>
            <a:ext cx="652105" cy="2018160"/>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8117245" y="3810001"/>
            <a:ext cx="621346" cy="2034035"/>
          </a:xfrm>
          <a:prstGeom prst="line">
            <a:avLst/>
          </a:prstGeom>
          <a:ln w="22225">
            <a:solidFill>
              <a:srgbClr val="00B05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738592" y="3810635"/>
            <a:ext cx="652105" cy="2018160"/>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9394557" y="3800473"/>
            <a:ext cx="621346" cy="2034035"/>
          </a:xfrm>
          <a:prstGeom prst="line">
            <a:avLst/>
          </a:prstGeom>
          <a:ln w="22225">
            <a:solidFill>
              <a:srgbClr val="FFC00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0015904" y="3801107"/>
            <a:ext cx="652105" cy="2018160"/>
          </a:xfrm>
          <a:prstGeom prst="line">
            <a:avLst/>
          </a:prstGeom>
          <a:ln w="22225">
            <a:solidFill>
              <a:srgbClr val="7030A0"/>
            </a:solidFill>
          </a:ln>
          <a:effectLst>
            <a:outerShdw blurRad="50800" dist="50800" dir="5400000" sx="102000" sy="102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1588295" y="3718940"/>
            <a:ext cx="776287" cy="267027"/>
          </a:xfrm>
          <a:custGeom>
            <a:avLst/>
            <a:gdLst>
              <a:gd name="connsiteX0" fmla="*/ 0 w 1395412"/>
              <a:gd name="connsiteY0" fmla="*/ 13847 h 373791"/>
              <a:gd name="connsiteX1" fmla="*/ 778668 w 1395412"/>
              <a:gd name="connsiteY1" fmla="*/ 42422 h 373791"/>
              <a:gd name="connsiteX2" fmla="*/ 1045368 w 1395412"/>
              <a:gd name="connsiteY2" fmla="*/ 368653 h 373791"/>
              <a:gd name="connsiteX3" fmla="*/ 1395412 w 1395412"/>
              <a:gd name="connsiteY3" fmla="*/ 211490 h 373791"/>
              <a:gd name="connsiteX0" fmla="*/ 0 w 1395412"/>
              <a:gd name="connsiteY0" fmla="*/ 225410 h 599309"/>
              <a:gd name="connsiteX1" fmla="*/ 485774 w 1395412"/>
              <a:gd name="connsiteY1" fmla="*/ 8716 h 599309"/>
              <a:gd name="connsiteX2" fmla="*/ 1045368 w 1395412"/>
              <a:gd name="connsiteY2" fmla="*/ 580216 h 599309"/>
              <a:gd name="connsiteX3" fmla="*/ 1395412 w 1395412"/>
              <a:gd name="connsiteY3" fmla="*/ 423053 h 599309"/>
              <a:gd name="connsiteX0" fmla="*/ 0 w 1395412"/>
              <a:gd name="connsiteY0" fmla="*/ 239263 h 450556"/>
              <a:gd name="connsiteX1" fmla="*/ 485774 w 1395412"/>
              <a:gd name="connsiteY1" fmla="*/ 22569 h 450556"/>
              <a:gd name="connsiteX2" fmla="*/ 692943 w 1395412"/>
              <a:gd name="connsiteY2" fmla="*/ 53526 h 450556"/>
              <a:gd name="connsiteX3" fmla="*/ 1395412 w 1395412"/>
              <a:gd name="connsiteY3" fmla="*/ 436906 h 450556"/>
              <a:gd name="connsiteX0" fmla="*/ 0 w 776287"/>
              <a:gd name="connsiteY0" fmla="*/ 231511 h 279549"/>
              <a:gd name="connsiteX1" fmla="*/ 485774 w 776287"/>
              <a:gd name="connsiteY1" fmla="*/ 14817 h 279549"/>
              <a:gd name="connsiteX2" fmla="*/ 692943 w 776287"/>
              <a:gd name="connsiteY2" fmla="*/ 45774 h 279549"/>
              <a:gd name="connsiteX3" fmla="*/ 776287 w 776287"/>
              <a:gd name="connsiteY3" fmla="*/ 260085 h 279549"/>
              <a:gd name="connsiteX0" fmla="*/ 0 w 776287"/>
              <a:gd name="connsiteY0" fmla="*/ 231511 h 260085"/>
              <a:gd name="connsiteX1" fmla="*/ 485774 w 776287"/>
              <a:gd name="connsiteY1" fmla="*/ 14817 h 260085"/>
              <a:gd name="connsiteX2" fmla="*/ 692943 w 776287"/>
              <a:gd name="connsiteY2" fmla="*/ 45774 h 260085"/>
              <a:gd name="connsiteX3" fmla="*/ 776287 w 776287"/>
              <a:gd name="connsiteY3" fmla="*/ 260085 h 260085"/>
              <a:gd name="connsiteX0" fmla="*/ 0 w 776287"/>
              <a:gd name="connsiteY0" fmla="*/ 188129 h 332093"/>
              <a:gd name="connsiteX1" fmla="*/ 180974 w 776287"/>
              <a:gd name="connsiteY1" fmla="*/ 328623 h 332093"/>
              <a:gd name="connsiteX2" fmla="*/ 692943 w 776287"/>
              <a:gd name="connsiteY2" fmla="*/ 2392 h 332093"/>
              <a:gd name="connsiteX3" fmla="*/ 776287 w 776287"/>
              <a:gd name="connsiteY3" fmla="*/ 216703 h 332093"/>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66904"/>
              <a:gd name="connsiteX1" fmla="*/ 185736 w 776287"/>
              <a:gd name="connsiteY1" fmla="*/ 360772 h 366904"/>
              <a:gd name="connsiteX2" fmla="*/ 692943 w 776287"/>
              <a:gd name="connsiteY2" fmla="*/ 3585 h 366904"/>
              <a:gd name="connsiteX3" fmla="*/ 776287 w 776287"/>
              <a:gd name="connsiteY3" fmla="*/ 217896 h 366904"/>
              <a:gd name="connsiteX0" fmla="*/ 0 w 776287"/>
              <a:gd name="connsiteY0" fmla="*/ 190336 h 391461"/>
              <a:gd name="connsiteX1" fmla="*/ 207167 w 776287"/>
              <a:gd name="connsiteY1" fmla="*/ 385598 h 391461"/>
              <a:gd name="connsiteX2" fmla="*/ 692943 w 776287"/>
              <a:gd name="connsiteY2" fmla="*/ 4599 h 391461"/>
              <a:gd name="connsiteX3" fmla="*/ 776287 w 776287"/>
              <a:gd name="connsiteY3" fmla="*/ 218910 h 391461"/>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8128"/>
              <a:gd name="connsiteX1" fmla="*/ 207167 w 776287"/>
              <a:gd name="connsiteY1" fmla="*/ 425460 h 428128"/>
              <a:gd name="connsiteX2" fmla="*/ 692943 w 776287"/>
              <a:gd name="connsiteY2" fmla="*/ 6361 h 428128"/>
              <a:gd name="connsiteX3" fmla="*/ 776287 w 776287"/>
              <a:gd name="connsiteY3" fmla="*/ 220672 h 428128"/>
              <a:gd name="connsiteX0" fmla="*/ 0 w 776287"/>
              <a:gd name="connsiteY0" fmla="*/ 192098 h 426874"/>
              <a:gd name="connsiteX1" fmla="*/ 207167 w 776287"/>
              <a:gd name="connsiteY1" fmla="*/ 425460 h 426874"/>
              <a:gd name="connsiteX2" fmla="*/ 692943 w 776287"/>
              <a:gd name="connsiteY2" fmla="*/ 6361 h 426874"/>
              <a:gd name="connsiteX3" fmla="*/ 776287 w 776287"/>
              <a:gd name="connsiteY3" fmla="*/ 220672 h 426874"/>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97236 h 355297"/>
              <a:gd name="connsiteX1" fmla="*/ 266698 w 776287"/>
              <a:gd name="connsiteY1" fmla="*/ 354411 h 355297"/>
              <a:gd name="connsiteX2" fmla="*/ 528637 w 776287"/>
              <a:gd name="connsiteY2" fmla="*/ 21036 h 355297"/>
              <a:gd name="connsiteX3" fmla="*/ 776287 w 776287"/>
              <a:gd name="connsiteY3" fmla="*/ 125810 h 355297"/>
              <a:gd name="connsiteX0" fmla="*/ 0 w 776287"/>
              <a:gd name="connsiteY0" fmla="*/ 94238 h 312179"/>
              <a:gd name="connsiteX1" fmla="*/ 269079 w 776287"/>
              <a:gd name="connsiteY1" fmla="*/ 310932 h 312179"/>
              <a:gd name="connsiteX2" fmla="*/ 528637 w 776287"/>
              <a:gd name="connsiteY2" fmla="*/ 18038 h 312179"/>
              <a:gd name="connsiteX3" fmla="*/ 776287 w 776287"/>
              <a:gd name="connsiteY3" fmla="*/ 122812 h 312179"/>
              <a:gd name="connsiteX0" fmla="*/ 0 w 776287"/>
              <a:gd name="connsiteY0" fmla="*/ 91063 h 267027"/>
              <a:gd name="connsiteX1" fmla="*/ 283366 w 776287"/>
              <a:gd name="connsiteY1" fmla="*/ 264894 h 267027"/>
              <a:gd name="connsiteX2" fmla="*/ 528637 w 776287"/>
              <a:gd name="connsiteY2" fmla="*/ 14863 h 267027"/>
              <a:gd name="connsiteX3" fmla="*/ 776287 w 776287"/>
              <a:gd name="connsiteY3" fmla="*/ 119637 h 267027"/>
            </a:gdLst>
            <a:ahLst/>
            <a:cxnLst>
              <a:cxn ang="0">
                <a:pos x="connsiteX0" y="connsiteY0"/>
              </a:cxn>
              <a:cxn ang="0">
                <a:pos x="connsiteX1" y="connsiteY1"/>
              </a:cxn>
              <a:cxn ang="0">
                <a:pos x="connsiteX2" y="connsiteY2"/>
              </a:cxn>
              <a:cxn ang="0">
                <a:pos x="connsiteX3" y="connsiteY3"/>
              </a:cxn>
            </a:cxnLst>
            <a:rect l="l" t="t" r="r" b="b"/>
            <a:pathLst>
              <a:path w="776287" h="267027">
                <a:moveTo>
                  <a:pt x="0" y="91063"/>
                </a:moveTo>
                <a:cubicBezTo>
                  <a:pt x="137914" y="235328"/>
                  <a:pt x="195260" y="277594"/>
                  <a:pt x="283366" y="264894"/>
                </a:cubicBezTo>
                <a:cubicBezTo>
                  <a:pt x="371472" y="252194"/>
                  <a:pt x="446484" y="39073"/>
                  <a:pt x="528637" y="14863"/>
                </a:cubicBezTo>
                <a:cubicBezTo>
                  <a:pt x="610791" y="-9347"/>
                  <a:pt x="743147" y="-21055"/>
                  <a:pt x="776287" y="11963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flipH="1">
            <a:off x="2360146" y="3720336"/>
            <a:ext cx="813069" cy="267027"/>
          </a:xfrm>
          <a:custGeom>
            <a:avLst/>
            <a:gdLst>
              <a:gd name="connsiteX0" fmla="*/ 0 w 1395412"/>
              <a:gd name="connsiteY0" fmla="*/ 13847 h 373791"/>
              <a:gd name="connsiteX1" fmla="*/ 778668 w 1395412"/>
              <a:gd name="connsiteY1" fmla="*/ 42422 h 373791"/>
              <a:gd name="connsiteX2" fmla="*/ 1045368 w 1395412"/>
              <a:gd name="connsiteY2" fmla="*/ 368653 h 373791"/>
              <a:gd name="connsiteX3" fmla="*/ 1395412 w 1395412"/>
              <a:gd name="connsiteY3" fmla="*/ 211490 h 373791"/>
              <a:gd name="connsiteX0" fmla="*/ 0 w 1395412"/>
              <a:gd name="connsiteY0" fmla="*/ 225410 h 599309"/>
              <a:gd name="connsiteX1" fmla="*/ 485774 w 1395412"/>
              <a:gd name="connsiteY1" fmla="*/ 8716 h 599309"/>
              <a:gd name="connsiteX2" fmla="*/ 1045368 w 1395412"/>
              <a:gd name="connsiteY2" fmla="*/ 580216 h 599309"/>
              <a:gd name="connsiteX3" fmla="*/ 1395412 w 1395412"/>
              <a:gd name="connsiteY3" fmla="*/ 423053 h 599309"/>
              <a:gd name="connsiteX0" fmla="*/ 0 w 1395412"/>
              <a:gd name="connsiteY0" fmla="*/ 239263 h 450556"/>
              <a:gd name="connsiteX1" fmla="*/ 485774 w 1395412"/>
              <a:gd name="connsiteY1" fmla="*/ 22569 h 450556"/>
              <a:gd name="connsiteX2" fmla="*/ 692943 w 1395412"/>
              <a:gd name="connsiteY2" fmla="*/ 53526 h 450556"/>
              <a:gd name="connsiteX3" fmla="*/ 1395412 w 1395412"/>
              <a:gd name="connsiteY3" fmla="*/ 436906 h 450556"/>
              <a:gd name="connsiteX0" fmla="*/ 0 w 776287"/>
              <a:gd name="connsiteY0" fmla="*/ 231511 h 279549"/>
              <a:gd name="connsiteX1" fmla="*/ 485774 w 776287"/>
              <a:gd name="connsiteY1" fmla="*/ 14817 h 279549"/>
              <a:gd name="connsiteX2" fmla="*/ 692943 w 776287"/>
              <a:gd name="connsiteY2" fmla="*/ 45774 h 279549"/>
              <a:gd name="connsiteX3" fmla="*/ 776287 w 776287"/>
              <a:gd name="connsiteY3" fmla="*/ 260085 h 279549"/>
              <a:gd name="connsiteX0" fmla="*/ 0 w 776287"/>
              <a:gd name="connsiteY0" fmla="*/ 231511 h 260085"/>
              <a:gd name="connsiteX1" fmla="*/ 485774 w 776287"/>
              <a:gd name="connsiteY1" fmla="*/ 14817 h 260085"/>
              <a:gd name="connsiteX2" fmla="*/ 692943 w 776287"/>
              <a:gd name="connsiteY2" fmla="*/ 45774 h 260085"/>
              <a:gd name="connsiteX3" fmla="*/ 776287 w 776287"/>
              <a:gd name="connsiteY3" fmla="*/ 260085 h 260085"/>
              <a:gd name="connsiteX0" fmla="*/ 0 w 776287"/>
              <a:gd name="connsiteY0" fmla="*/ 188129 h 332093"/>
              <a:gd name="connsiteX1" fmla="*/ 180974 w 776287"/>
              <a:gd name="connsiteY1" fmla="*/ 328623 h 332093"/>
              <a:gd name="connsiteX2" fmla="*/ 692943 w 776287"/>
              <a:gd name="connsiteY2" fmla="*/ 2392 h 332093"/>
              <a:gd name="connsiteX3" fmla="*/ 776287 w 776287"/>
              <a:gd name="connsiteY3" fmla="*/ 216703 h 332093"/>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66904"/>
              <a:gd name="connsiteX1" fmla="*/ 185736 w 776287"/>
              <a:gd name="connsiteY1" fmla="*/ 360772 h 366904"/>
              <a:gd name="connsiteX2" fmla="*/ 692943 w 776287"/>
              <a:gd name="connsiteY2" fmla="*/ 3585 h 366904"/>
              <a:gd name="connsiteX3" fmla="*/ 776287 w 776287"/>
              <a:gd name="connsiteY3" fmla="*/ 217896 h 366904"/>
              <a:gd name="connsiteX0" fmla="*/ 0 w 776287"/>
              <a:gd name="connsiteY0" fmla="*/ 190336 h 391461"/>
              <a:gd name="connsiteX1" fmla="*/ 207167 w 776287"/>
              <a:gd name="connsiteY1" fmla="*/ 385598 h 391461"/>
              <a:gd name="connsiteX2" fmla="*/ 692943 w 776287"/>
              <a:gd name="connsiteY2" fmla="*/ 4599 h 391461"/>
              <a:gd name="connsiteX3" fmla="*/ 776287 w 776287"/>
              <a:gd name="connsiteY3" fmla="*/ 218910 h 391461"/>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8128"/>
              <a:gd name="connsiteX1" fmla="*/ 207167 w 776287"/>
              <a:gd name="connsiteY1" fmla="*/ 425460 h 428128"/>
              <a:gd name="connsiteX2" fmla="*/ 692943 w 776287"/>
              <a:gd name="connsiteY2" fmla="*/ 6361 h 428128"/>
              <a:gd name="connsiteX3" fmla="*/ 776287 w 776287"/>
              <a:gd name="connsiteY3" fmla="*/ 220672 h 428128"/>
              <a:gd name="connsiteX0" fmla="*/ 0 w 776287"/>
              <a:gd name="connsiteY0" fmla="*/ 192098 h 426874"/>
              <a:gd name="connsiteX1" fmla="*/ 207167 w 776287"/>
              <a:gd name="connsiteY1" fmla="*/ 425460 h 426874"/>
              <a:gd name="connsiteX2" fmla="*/ 692943 w 776287"/>
              <a:gd name="connsiteY2" fmla="*/ 6361 h 426874"/>
              <a:gd name="connsiteX3" fmla="*/ 776287 w 776287"/>
              <a:gd name="connsiteY3" fmla="*/ 220672 h 426874"/>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97236 h 355297"/>
              <a:gd name="connsiteX1" fmla="*/ 266698 w 776287"/>
              <a:gd name="connsiteY1" fmla="*/ 354411 h 355297"/>
              <a:gd name="connsiteX2" fmla="*/ 528637 w 776287"/>
              <a:gd name="connsiteY2" fmla="*/ 21036 h 355297"/>
              <a:gd name="connsiteX3" fmla="*/ 776287 w 776287"/>
              <a:gd name="connsiteY3" fmla="*/ 125810 h 355297"/>
              <a:gd name="connsiteX0" fmla="*/ 0 w 776287"/>
              <a:gd name="connsiteY0" fmla="*/ 94238 h 312179"/>
              <a:gd name="connsiteX1" fmla="*/ 269079 w 776287"/>
              <a:gd name="connsiteY1" fmla="*/ 310932 h 312179"/>
              <a:gd name="connsiteX2" fmla="*/ 528637 w 776287"/>
              <a:gd name="connsiteY2" fmla="*/ 18038 h 312179"/>
              <a:gd name="connsiteX3" fmla="*/ 776287 w 776287"/>
              <a:gd name="connsiteY3" fmla="*/ 122812 h 312179"/>
              <a:gd name="connsiteX0" fmla="*/ 0 w 776287"/>
              <a:gd name="connsiteY0" fmla="*/ 91063 h 267027"/>
              <a:gd name="connsiteX1" fmla="*/ 283366 w 776287"/>
              <a:gd name="connsiteY1" fmla="*/ 264894 h 267027"/>
              <a:gd name="connsiteX2" fmla="*/ 528637 w 776287"/>
              <a:gd name="connsiteY2" fmla="*/ 14863 h 267027"/>
              <a:gd name="connsiteX3" fmla="*/ 776287 w 776287"/>
              <a:gd name="connsiteY3" fmla="*/ 119637 h 267027"/>
            </a:gdLst>
            <a:ahLst/>
            <a:cxnLst>
              <a:cxn ang="0">
                <a:pos x="connsiteX0" y="connsiteY0"/>
              </a:cxn>
              <a:cxn ang="0">
                <a:pos x="connsiteX1" y="connsiteY1"/>
              </a:cxn>
              <a:cxn ang="0">
                <a:pos x="connsiteX2" y="connsiteY2"/>
              </a:cxn>
              <a:cxn ang="0">
                <a:pos x="connsiteX3" y="connsiteY3"/>
              </a:cxn>
            </a:cxnLst>
            <a:rect l="l" t="t" r="r" b="b"/>
            <a:pathLst>
              <a:path w="776287" h="267027">
                <a:moveTo>
                  <a:pt x="0" y="91063"/>
                </a:moveTo>
                <a:cubicBezTo>
                  <a:pt x="137914" y="235328"/>
                  <a:pt x="195260" y="277594"/>
                  <a:pt x="283366" y="264894"/>
                </a:cubicBezTo>
                <a:cubicBezTo>
                  <a:pt x="371472" y="252194"/>
                  <a:pt x="446484" y="39073"/>
                  <a:pt x="528637" y="14863"/>
                </a:cubicBezTo>
                <a:cubicBezTo>
                  <a:pt x="610791" y="-9347"/>
                  <a:pt x="743147" y="-21055"/>
                  <a:pt x="776287" y="119637"/>
                </a:cubicBezTo>
              </a:path>
            </a:pathLst>
          </a:custGeom>
          <a:no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2862460" y="3714751"/>
            <a:ext cx="776287" cy="267027"/>
          </a:xfrm>
          <a:custGeom>
            <a:avLst/>
            <a:gdLst>
              <a:gd name="connsiteX0" fmla="*/ 0 w 1395412"/>
              <a:gd name="connsiteY0" fmla="*/ 13847 h 373791"/>
              <a:gd name="connsiteX1" fmla="*/ 778668 w 1395412"/>
              <a:gd name="connsiteY1" fmla="*/ 42422 h 373791"/>
              <a:gd name="connsiteX2" fmla="*/ 1045368 w 1395412"/>
              <a:gd name="connsiteY2" fmla="*/ 368653 h 373791"/>
              <a:gd name="connsiteX3" fmla="*/ 1395412 w 1395412"/>
              <a:gd name="connsiteY3" fmla="*/ 211490 h 373791"/>
              <a:gd name="connsiteX0" fmla="*/ 0 w 1395412"/>
              <a:gd name="connsiteY0" fmla="*/ 225410 h 599309"/>
              <a:gd name="connsiteX1" fmla="*/ 485774 w 1395412"/>
              <a:gd name="connsiteY1" fmla="*/ 8716 h 599309"/>
              <a:gd name="connsiteX2" fmla="*/ 1045368 w 1395412"/>
              <a:gd name="connsiteY2" fmla="*/ 580216 h 599309"/>
              <a:gd name="connsiteX3" fmla="*/ 1395412 w 1395412"/>
              <a:gd name="connsiteY3" fmla="*/ 423053 h 599309"/>
              <a:gd name="connsiteX0" fmla="*/ 0 w 1395412"/>
              <a:gd name="connsiteY0" fmla="*/ 239263 h 450556"/>
              <a:gd name="connsiteX1" fmla="*/ 485774 w 1395412"/>
              <a:gd name="connsiteY1" fmla="*/ 22569 h 450556"/>
              <a:gd name="connsiteX2" fmla="*/ 692943 w 1395412"/>
              <a:gd name="connsiteY2" fmla="*/ 53526 h 450556"/>
              <a:gd name="connsiteX3" fmla="*/ 1395412 w 1395412"/>
              <a:gd name="connsiteY3" fmla="*/ 436906 h 450556"/>
              <a:gd name="connsiteX0" fmla="*/ 0 w 776287"/>
              <a:gd name="connsiteY0" fmla="*/ 231511 h 279549"/>
              <a:gd name="connsiteX1" fmla="*/ 485774 w 776287"/>
              <a:gd name="connsiteY1" fmla="*/ 14817 h 279549"/>
              <a:gd name="connsiteX2" fmla="*/ 692943 w 776287"/>
              <a:gd name="connsiteY2" fmla="*/ 45774 h 279549"/>
              <a:gd name="connsiteX3" fmla="*/ 776287 w 776287"/>
              <a:gd name="connsiteY3" fmla="*/ 260085 h 279549"/>
              <a:gd name="connsiteX0" fmla="*/ 0 w 776287"/>
              <a:gd name="connsiteY0" fmla="*/ 231511 h 260085"/>
              <a:gd name="connsiteX1" fmla="*/ 485774 w 776287"/>
              <a:gd name="connsiteY1" fmla="*/ 14817 h 260085"/>
              <a:gd name="connsiteX2" fmla="*/ 692943 w 776287"/>
              <a:gd name="connsiteY2" fmla="*/ 45774 h 260085"/>
              <a:gd name="connsiteX3" fmla="*/ 776287 w 776287"/>
              <a:gd name="connsiteY3" fmla="*/ 260085 h 260085"/>
              <a:gd name="connsiteX0" fmla="*/ 0 w 776287"/>
              <a:gd name="connsiteY0" fmla="*/ 188129 h 332093"/>
              <a:gd name="connsiteX1" fmla="*/ 180974 w 776287"/>
              <a:gd name="connsiteY1" fmla="*/ 328623 h 332093"/>
              <a:gd name="connsiteX2" fmla="*/ 692943 w 776287"/>
              <a:gd name="connsiteY2" fmla="*/ 2392 h 332093"/>
              <a:gd name="connsiteX3" fmla="*/ 776287 w 776287"/>
              <a:gd name="connsiteY3" fmla="*/ 216703 h 332093"/>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66904"/>
              <a:gd name="connsiteX1" fmla="*/ 185736 w 776287"/>
              <a:gd name="connsiteY1" fmla="*/ 360772 h 366904"/>
              <a:gd name="connsiteX2" fmla="*/ 692943 w 776287"/>
              <a:gd name="connsiteY2" fmla="*/ 3585 h 366904"/>
              <a:gd name="connsiteX3" fmla="*/ 776287 w 776287"/>
              <a:gd name="connsiteY3" fmla="*/ 217896 h 366904"/>
              <a:gd name="connsiteX0" fmla="*/ 0 w 776287"/>
              <a:gd name="connsiteY0" fmla="*/ 190336 h 391461"/>
              <a:gd name="connsiteX1" fmla="*/ 207167 w 776287"/>
              <a:gd name="connsiteY1" fmla="*/ 385598 h 391461"/>
              <a:gd name="connsiteX2" fmla="*/ 692943 w 776287"/>
              <a:gd name="connsiteY2" fmla="*/ 4599 h 391461"/>
              <a:gd name="connsiteX3" fmla="*/ 776287 w 776287"/>
              <a:gd name="connsiteY3" fmla="*/ 218910 h 391461"/>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8128"/>
              <a:gd name="connsiteX1" fmla="*/ 207167 w 776287"/>
              <a:gd name="connsiteY1" fmla="*/ 425460 h 428128"/>
              <a:gd name="connsiteX2" fmla="*/ 692943 w 776287"/>
              <a:gd name="connsiteY2" fmla="*/ 6361 h 428128"/>
              <a:gd name="connsiteX3" fmla="*/ 776287 w 776287"/>
              <a:gd name="connsiteY3" fmla="*/ 220672 h 428128"/>
              <a:gd name="connsiteX0" fmla="*/ 0 w 776287"/>
              <a:gd name="connsiteY0" fmla="*/ 192098 h 426874"/>
              <a:gd name="connsiteX1" fmla="*/ 207167 w 776287"/>
              <a:gd name="connsiteY1" fmla="*/ 425460 h 426874"/>
              <a:gd name="connsiteX2" fmla="*/ 692943 w 776287"/>
              <a:gd name="connsiteY2" fmla="*/ 6361 h 426874"/>
              <a:gd name="connsiteX3" fmla="*/ 776287 w 776287"/>
              <a:gd name="connsiteY3" fmla="*/ 220672 h 426874"/>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97236 h 355297"/>
              <a:gd name="connsiteX1" fmla="*/ 266698 w 776287"/>
              <a:gd name="connsiteY1" fmla="*/ 354411 h 355297"/>
              <a:gd name="connsiteX2" fmla="*/ 528637 w 776287"/>
              <a:gd name="connsiteY2" fmla="*/ 21036 h 355297"/>
              <a:gd name="connsiteX3" fmla="*/ 776287 w 776287"/>
              <a:gd name="connsiteY3" fmla="*/ 125810 h 355297"/>
              <a:gd name="connsiteX0" fmla="*/ 0 w 776287"/>
              <a:gd name="connsiteY0" fmla="*/ 94238 h 312179"/>
              <a:gd name="connsiteX1" fmla="*/ 269079 w 776287"/>
              <a:gd name="connsiteY1" fmla="*/ 310932 h 312179"/>
              <a:gd name="connsiteX2" fmla="*/ 528637 w 776287"/>
              <a:gd name="connsiteY2" fmla="*/ 18038 h 312179"/>
              <a:gd name="connsiteX3" fmla="*/ 776287 w 776287"/>
              <a:gd name="connsiteY3" fmla="*/ 122812 h 312179"/>
              <a:gd name="connsiteX0" fmla="*/ 0 w 776287"/>
              <a:gd name="connsiteY0" fmla="*/ 91063 h 267027"/>
              <a:gd name="connsiteX1" fmla="*/ 283366 w 776287"/>
              <a:gd name="connsiteY1" fmla="*/ 264894 h 267027"/>
              <a:gd name="connsiteX2" fmla="*/ 528637 w 776287"/>
              <a:gd name="connsiteY2" fmla="*/ 14863 h 267027"/>
              <a:gd name="connsiteX3" fmla="*/ 776287 w 776287"/>
              <a:gd name="connsiteY3" fmla="*/ 119637 h 267027"/>
            </a:gdLst>
            <a:ahLst/>
            <a:cxnLst>
              <a:cxn ang="0">
                <a:pos x="connsiteX0" y="connsiteY0"/>
              </a:cxn>
              <a:cxn ang="0">
                <a:pos x="connsiteX1" y="connsiteY1"/>
              </a:cxn>
              <a:cxn ang="0">
                <a:pos x="connsiteX2" y="connsiteY2"/>
              </a:cxn>
              <a:cxn ang="0">
                <a:pos x="connsiteX3" y="connsiteY3"/>
              </a:cxn>
            </a:cxnLst>
            <a:rect l="l" t="t" r="r" b="b"/>
            <a:pathLst>
              <a:path w="776287" h="267027">
                <a:moveTo>
                  <a:pt x="0" y="91063"/>
                </a:moveTo>
                <a:cubicBezTo>
                  <a:pt x="137914" y="235328"/>
                  <a:pt x="195260" y="277594"/>
                  <a:pt x="283366" y="264894"/>
                </a:cubicBezTo>
                <a:cubicBezTo>
                  <a:pt x="371472" y="252194"/>
                  <a:pt x="446484" y="39073"/>
                  <a:pt x="528637" y="14863"/>
                </a:cubicBezTo>
                <a:cubicBezTo>
                  <a:pt x="610791" y="-9347"/>
                  <a:pt x="743147" y="-21055"/>
                  <a:pt x="776287" y="119637"/>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flipH="1">
            <a:off x="3634311" y="3716147"/>
            <a:ext cx="813069" cy="267027"/>
          </a:xfrm>
          <a:custGeom>
            <a:avLst/>
            <a:gdLst>
              <a:gd name="connsiteX0" fmla="*/ 0 w 1395412"/>
              <a:gd name="connsiteY0" fmla="*/ 13847 h 373791"/>
              <a:gd name="connsiteX1" fmla="*/ 778668 w 1395412"/>
              <a:gd name="connsiteY1" fmla="*/ 42422 h 373791"/>
              <a:gd name="connsiteX2" fmla="*/ 1045368 w 1395412"/>
              <a:gd name="connsiteY2" fmla="*/ 368653 h 373791"/>
              <a:gd name="connsiteX3" fmla="*/ 1395412 w 1395412"/>
              <a:gd name="connsiteY3" fmla="*/ 211490 h 373791"/>
              <a:gd name="connsiteX0" fmla="*/ 0 w 1395412"/>
              <a:gd name="connsiteY0" fmla="*/ 225410 h 599309"/>
              <a:gd name="connsiteX1" fmla="*/ 485774 w 1395412"/>
              <a:gd name="connsiteY1" fmla="*/ 8716 h 599309"/>
              <a:gd name="connsiteX2" fmla="*/ 1045368 w 1395412"/>
              <a:gd name="connsiteY2" fmla="*/ 580216 h 599309"/>
              <a:gd name="connsiteX3" fmla="*/ 1395412 w 1395412"/>
              <a:gd name="connsiteY3" fmla="*/ 423053 h 599309"/>
              <a:gd name="connsiteX0" fmla="*/ 0 w 1395412"/>
              <a:gd name="connsiteY0" fmla="*/ 239263 h 450556"/>
              <a:gd name="connsiteX1" fmla="*/ 485774 w 1395412"/>
              <a:gd name="connsiteY1" fmla="*/ 22569 h 450556"/>
              <a:gd name="connsiteX2" fmla="*/ 692943 w 1395412"/>
              <a:gd name="connsiteY2" fmla="*/ 53526 h 450556"/>
              <a:gd name="connsiteX3" fmla="*/ 1395412 w 1395412"/>
              <a:gd name="connsiteY3" fmla="*/ 436906 h 450556"/>
              <a:gd name="connsiteX0" fmla="*/ 0 w 776287"/>
              <a:gd name="connsiteY0" fmla="*/ 231511 h 279549"/>
              <a:gd name="connsiteX1" fmla="*/ 485774 w 776287"/>
              <a:gd name="connsiteY1" fmla="*/ 14817 h 279549"/>
              <a:gd name="connsiteX2" fmla="*/ 692943 w 776287"/>
              <a:gd name="connsiteY2" fmla="*/ 45774 h 279549"/>
              <a:gd name="connsiteX3" fmla="*/ 776287 w 776287"/>
              <a:gd name="connsiteY3" fmla="*/ 260085 h 279549"/>
              <a:gd name="connsiteX0" fmla="*/ 0 w 776287"/>
              <a:gd name="connsiteY0" fmla="*/ 231511 h 260085"/>
              <a:gd name="connsiteX1" fmla="*/ 485774 w 776287"/>
              <a:gd name="connsiteY1" fmla="*/ 14817 h 260085"/>
              <a:gd name="connsiteX2" fmla="*/ 692943 w 776287"/>
              <a:gd name="connsiteY2" fmla="*/ 45774 h 260085"/>
              <a:gd name="connsiteX3" fmla="*/ 776287 w 776287"/>
              <a:gd name="connsiteY3" fmla="*/ 260085 h 260085"/>
              <a:gd name="connsiteX0" fmla="*/ 0 w 776287"/>
              <a:gd name="connsiteY0" fmla="*/ 188129 h 332093"/>
              <a:gd name="connsiteX1" fmla="*/ 180974 w 776287"/>
              <a:gd name="connsiteY1" fmla="*/ 328623 h 332093"/>
              <a:gd name="connsiteX2" fmla="*/ 692943 w 776287"/>
              <a:gd name="connsiteY2" fmla="*/ 2392 h 332093"/>
              <a:gd name="connsiteX3" fmla="*/ 776287 w 776287"/>
              <a:gd name="connsiteY3" fmla="*/ 216703 h 332093"/>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66904"/>
              <a:gd name="connsiteX1" fmla="*/ 185736 w 776287"/>
              <a:gd name="connsiteY1" fmla="*/ 360772 h 366904"/>
              <a:gd name="connsiteX2" fmla="*/ 692943 w 776287"/>
              <a:gd name="connsiteY2" fmla="*/ 3585 h 366904"/>
              <a:gd name="connsiteX3" fmla="*/ 776287 w 776287"/>
              <a:gd name="connsiteY3" fmla="*/ 217896 h 366904"/>
              <a:gd name="connsiteX0" fmla="*/ 0 w 776287"/>
              <a:gd name="connsiteY0" fmla="*/ 190336 h 391461"/>
              <a:gd name="connsiteX1" fmla="*/ 207167 w 776287"/>
              <a:gd name="connsiteY1" fmla="*/ 385598 h 391461"/>
              <a:gd name="connsiteX2" fmla="*/ 692943 w 776287"/>
              <a:gd name="connsiteY2" fmla="*/ 4599 h 391461"/>
              <a:gd name="connsiteX3" fmla="*/ 776287 w 776287"/>
              <a:gd name="connsiteY3" fmla="*/ 218910 h 391461"/>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8128"/>
              <a:gd name="connsiteX1" fmla="*/ 207167 w 776287"/>
              <a:gd name="connsiteY1" fmla="*/ 425460 h 428128"/>
              <a:gd name="connsiteX2" fmla="*/ 692943 w 776287"/>
              <a:gd name="connsiteY2" fmla="*/ 6361 h 428128"/>
              <a:gd name="connsiteX3" fmla="*/ 776287 w 776287"/>
              <a:gd name="connsiteY3" fmla="*/ 220672 h 428128"/>
              <a:gd name="connsiteX0" fmla="*/ 0 w 776287"/>
              <a:gd name="connsiteY0" fmla="*/ 192098 h 426874"/>
              <a:gd name="connsiteX1" fmla="*/ 207167 w 776287"/>
              <a:gd name="connsiteY1" fmla="*/ 425460 h 426874"/>
              <a:gd name="connsiteX2" fmla="*/ 692943 w 776287"/>
              <a:gd name="connsiteY2" fmla="*/ 6361 h 426874"/>
              <a:gd name="connsiteX3" fmla="*/ 776287 w 776287"/>
              <a:gd name="connsiteY3" fmla="*/ 220672 h 426874"/>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97236 h 355297"/>
              <a:gd name="connsiteX1" fmla="*/ 266698 w 776287"/>
              <a:gd name="connsiteY1" fmla="*/ 354411 h 355297"/>
              <a:gd name="connsiteX2" fmla="*/ 528637 w 776287"/>
              <a:gd name="connsiteY2" fmla="*/ 21036 h 355297"/>
              <a:gd name="connsiteX3" fmla="*/ 776287 w 776287"/>
              <a:gd name="connsiteY3" fmla="*/ 125810 h 355297"/>
              <a:gd name="connsiteX0" fmla="*/ 0 w 776287"/>
              <a:gd name="connsiteY0" fmla="*/ 94238 h 312179"/>
              <a:gd name="connsiteX1" fmla="*/ 269079 w 776287"/>
              <a:gd name="connsiteY1" fmla="*/ 310932 h 312179"/>
              <a:gd name="connsiteX2" fmla="*/ 528637 w 776287"/>
              <a:gd name="connsiteY2" fmla="*/ 18038 h 312179"/>
              <a:gd name="connsiteX3" fmla="*/ 776287 w 776287"/>
              <a:gd name="connsiteY3" fmla="*/ 122812 h 312179"/>
              <a:gd name="connsiteX0" fmla="*/ 0 w 776287"/>
              <a:gd name="connsiteY0" fmla="*/ 91063 h 267027"/>
              <a:gd name="connsiteX1" fmla="*/ 283366 w 776287"/>
              <a:gd name="connsiteY1" fmla="*/ 264894 h 267027"/>
              <a:gd name="connsiteX2" fmla="*/ 528637 w 776287"/>
              <a:gd name="connsiteY2" fmla="*/ 14863 h 267027"/>
              <a:gd name="connsiteX3" fmla="*/ 776287 w 776287"/>
              <a:gd name="connsiteY3" fmla="*/ 119637 h 267027"/>
            </a:gdLst>
            <a:ahLst/>
            <a:cxnLst>
              <a:cxn ang="0">
                <a:pos x="connsiteX0" y="connsiteY0"/>
              </a:cxn>
              <a:cxn ang="0">
                <a:pos x="connsiteX1" y="connsiteY1"/>
              </a:cxn>
              <a:cxn ang="0">
                <a:pos x="connsiteX2" y="connsiteY2"/>
              </a:cxn>
              <a:cxn ang="0">
                <a:pos x="connsiteX3" y="connsiteY3"/>
              </a:cxn>
            </a:cxnLst>
            <a:rect l="l" t="t" r="r" b="b"/>
            <a:pathLst>
              <a:path w="776287" h="267027">
                <a:moveTo>
                  <a:pt x="0" y="91063"/>
                </a:moveTo>
                <a:cubicBezTo>
                  <a:pt x="137914" y="235328"/>
                  <a:pt x="195260" y="277594"/>
                  <a:pt x="283366" y="264894"/>
                </a:cubicBezTo>
                <a:cubicBezTo>
                  <a:pt x="371472" y="252194"/>
                  <a:pt x="446484" y="39073"/>
                  <a:pt x="528637" y="14863"/>
                </a:cubicBezTo>
                <a:cubicBezTo>
                  <a:pt x="610791" y="-9347"/>
                  <a:pt x="743147" y="-21055"/>
                  <a:pt x="776287" y="11963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128928" y="3708654"/>
            <a:ext cx="789345" cy="273121"/>
          </a:xfrm>
          <a:custGeom>
            <a:avLst/>
            <a:gdLst>
              <a:gd name="connsiteX0" fmla="*/ 0 w 1395412"/>
              <a:gd name="connsiteY0" fmla="*/ 13847 h 373791"/>
              <a:gd name="connsiteX1" fmla="*/ 778668 w 1395412"/>
              <a:gd name="connsiteY1" fmla="*/ 42422 h 373791"/>
              <a:gd name="connsiteX2" fmla="*/ 1045368 w 1395412"/>
              <a:gd name="connsiteY2" fmla="*/ 368653 h 373791"/>
              <a:gd name="connsiteX3" fmla="*/ 1395412 w 1395412"/>
              <a:gd name="connsiteY3" fmla="*/ 211490 h 373791"/>
              <a:gd name="connsiteX0" fmla="*/ 0 w 1395412"/>
              <a:gd name="connsiteY0" fmla="*/ 225410 h 599309"/>
              <a:gd name="connsiteX1" fmla="*/ 485774 w 1395412"/>
              <a:gd name="connsiteY1" fmla="*/ 8716 h 599309"/>
              <a:gd name="connsiteX2" fmla="*/ 1045368 w 1395412"/>
              <a:gd name="connsiteY2" fmla="*/ 580216 h 599309"/>
              <a:gd name="connsiteX3" fmla="*/ 1395412 w 1395412"/>
              <a:gd name="connsiteY3" fmla="*/ 423053 h 599309"/>
              <a:gd name="connsiteX0" fmla="*/ 0 w 1395412"/>
              <a:gd name="connsiteY0" fmla="*/ 239263 h 450556"/>
              <a:gd name="connsiteX1" fmla="*/ 485774 w 1395412"/>
              <a:gd name="connsiteY1" fmla="*/ 22569 h 450556"/>
              <a:gd name="connsiteX2" fmla="*/ 692943 w 1395412"/>
              <a:gd name="connsiteY2" fmla="*/ 53526 h 450556"/>
              <a:gd name="connsiteX3" fmla="*/ 1395412 w 1395412"/>
              <a:gd name="connsiteY3" fmla="*/ 436906 h 450556"/>
              <a:gd name="connsiteX0" fmla="*/ 0 w 776287"/>
              <a:gd name="connsiteY0" fmla="*/ 231511 h 279549"/>
              <a:gd name="connsiteX1" fmla="*/ 485774 w 776287"/>
              <a:gd name="connsiteY1" fmla="*/ 14817 h 279549"/>
              <a:gd name="connsiteX2" fmla="*/ 692943 w 776287"/>
              <a:gd name="connsiteY2" fmla="*/ 45774 h 279549"/>
              <a:gd name="connsiteX3" fmla="*/ 776287 w 776287"/>
              <a:gd name="connsiteY3" fmla="*/ 260085 h 279549"/>
              <a:gd name="connsiteX0" fmla="*/ 0 w 776287"/>
              <a:gd name="connsiteY0" fmla="*/ 231511 h 260085"/>
              <a:gd name="connsiteX1" fmla="*/ 485774 w 776287"/>
              <a:gd name="connsiteY1" fmla="*/ 14817 h 260085"/>
              <a:gd name="connsiteX2" fmla="*/ 692943 w 776287"/>
              <a:gd name="connsiteY2" fmla="*/ 45774 h 260085"/>
              <a:gd name="connsiteX3" fmla="*/ 776287 w 776287"/>
              <a:gd name="connsiteY3" fmla="*/ 260085 h 260085"/>
              <a:gd name="connsiteX0" fmla="*/ 0 w 776287"/>
              <a:gd name="connsiteY0" fmla="*/ 188129 h 332093"/>
              <a:gd name="connsiteX1" fmla="*/ 180974 w 776287"/>
              <a:gd name="connsiteY1" fmla="*/ 328623 h 332093"/>
              <a:gd name="connsiteX2" fmla="*/ 692943 w 776287"/>
              <a:gd name="connsiteY2" fmla="*/ 2392 h 332093"/>
              <a:gd name="connsiteX3" fmla="*/ 776287 w 776287"/>
              <a:gd name="connsiteY3" fmla="*/ 216703 h 332093"/>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66904"/>
              <a:gd name="connsiteX1" fmla="*/ 185736 w 776287"/>
              <a:gd name="connsiteY1" fmla="*/ 360772 h 366904"/>
              <a:gd name="connsiteX2" fmla="*/ 692943 w 776287"/>
              <a:gd name="connsiteY2" fmla="*/ 3585 h 366904"/>
              <a:gd name="connsiteX3" fmla="*/ 776287 w 776287"/>
              <a:gd name="connsiteY3" fmla="*/ 217896 h 366904"/>
              <a:gd name="connsiteX0" fmla="*/ 0 w 776287"/>
              <a:gd name="connsiteY0" fmla="*/ 190336 h 391461"/>
              <a:gd name="connsiteX1" fmla="*/ 207167 w 776287"/>
              <a:gd name="connsiteY1" fmla="*/ 385598 h 391461"/>
              <a:gd name="connsiteX2" fmla="*/ 692943 w 776287"/>
              <a:gd name="connsiteY2" fmla="*/ 4599 h 391461"/>
              <a:gd name="connsiteX3" fmla="*/ 776287 w 776287"/>
              <a:gd name="connsiteY3" fmla="*/ 218910 h 391461"/>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8128"/>
              <a:gd name="connsiteX1" fmla="*/ 207167 w 776287"/>
              <a:gd name="connsiteY1" fmla="*/ 425460 h 428128"/>
              <a:gd name="connsiteX2" fmla="*/ 692943 w 776287"/>
              <a:gd name="connsiteY2" fmla="*/ 6361 h 428128"/>
              <a:gd name="connsiteX3" fmla="*/ 776287 w 776287"/>
              <a:gd name="connsiteY3" fmla="*/ 220672 h 428128"/>
              <a:gd name="connsiteX0" fmla="*/ 0 w 776287"/>
              <a:gd name="connsiteY0" fmla="*/ 192098 h 426874"/>
              <a:gd name="connsiteX1" fmla="*/ 207167 w 776287"/>
              <a:gd name="connsiteY1" fmla="*/ 425460 h 426874"/>
              <a:gd name="connsiteX2" fmla="*/ 692943 w 776287"/>
              <a:gd name="connsiteY2" fmla="*/ 6361 h 426874"/>
              <a:gd name="connsiteX3" fmla="*/ 776287 w 776287"/>
              <a:gd name="connsiteY3" fmla="*/ 220672 h 426874"/>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97236 h 355297"/>
              <a:gd name="connsiteX1" fmla="*/ 266698 w 776287"/>
              <a:gd name="connsiteY1" fmla="*/ 354411 h 355297"/>
              <a:gd name="connsiteX2" fmla="*/ 528637 w 776287"/>
              <a:gd name="connsiteY2" fmla="*/ 21036 h 355297"/>
              <a:gd name="connsiteX3" fmla="*/ 776287 w 776287"/>
              <a:gd name="connsiteY3" fmla="*/ 125810 h 355297"/>
              <a:gd name="connsiteX0" fmla="*/ 0 w 776287"/>
              <a:gd name="connsiteY0" fmla="*/ 94238 h 312179"/>
              <a:gd name="connsiteX1" fmla="*/ 269079 w 776287"/>
              <a:gd name="connsiteY1" fmla="*/ 310932 h 312179"/>
              <a:gd name="connsiteX2" fmla="*/ 528637 w 776287"/>
              <a:gd name="connsiteY2" fmla="*/ 18038 h 312179"/>
              <a:gd name="connsiteX3" fmla="*/ 776287 w 776287"/>
              <a:gd name="connsiteY3" fmla="*/ 122812 h 312179"/>
              <a:gd name="connsiteX0" fmla="*/ 0 w 776287"/>
              <a:gd name="connsiteY0" fmla="*/ 91063 h 267027"/>
              <a:gd name="connsiteX1" fmla="*/ 283366 w 776287"/>
              <a:gd name="connsiteY1" fmla="*/ 264894 h 267027"/>
              <a:gd name="connsiteX2" fmla="*/ 528637 w 776287"/>
              <a:gd name="connsiteY2" fmla="*/ 14863 h 267027"/>
              <a:gd name="connsiteX3" fmla="*/ 776287 w 776287"/>
              <a:gd name="connsiteY3" fmla="*/ 119637 h 267027"/>
            </a:gdLst>
            <a:ahLst/>
            <a:cxnLst>
              <a:cxn ang="0">
                <a:pos x="connsiteX0" y="connsiteY0"/>
              </a:cxn>
              <a:cxn ang="0">
                <a:pos x="connsiteX1" y="connsiteY1"/>
              </a:cxn>
              <a:cxn ang="0">
                <a:pos x="connsiteX2" y="connsiteY2"/>
              </a:cxn>
              <a:cxn ang="0">
                <a:pos x="connsiteX3" y="connsiteY3"/>
              </a:cxn>
            </a:cxnLst>
            <a:rect l="l" t="t" r="r" b="b"/>
            <a:pathLst>
              <a:path w="776287" h="267027">
                <a:moveTo>
                  <a:pt x="0" y="91063"/>
                </a:moveTo>
                <a:cubicBezTo>
                  <a:pt x="137914" y="235328"/>
                  <a:pt x="195260" y="277594"/>
                  <a:pt x="283366" y="264894"/>
                </a:cubicBezTo>
                <a:cubicBezTo>
                  <a:pt x="371472" y="252194"/>
                  <a:pt x="446484" y="39073"/>
                  <a:pt x="528637" y="14863"/>
                </a:cubicBezTo>
                <a:cubicBezTo>
                  <a:pt x="610791" y="-9347"/>
                  <a:pt x="743147" y="-21055"/>
                  <a:pt x="776287" y="119637"/>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flipH="1">
            <a:off x="4913837" y="3716144"/>
            <a:ext cx="813069" cy="267027"/>
          </a:xfrm>
          <a:custGeom>
            <a:avLst/>
            <a:gdLst>
              <a:gd name="connsiteX0" fmla="*/ 0 w 1395412"/>
              <a:gd name="connsiteY0" fmla="*/ 13847 h 373791"/>
              <a:gd name="connsiteX1" fmla="*/ 778668 w 1395412"/>
              <a:gd name="connsiteY1" fmla="*/ 42422 h 373791"/>
              <a:gd name="connsiteX2" fmla="*/ 1045368 w 1395412"/>
              <a:gd name="connsiteY2" fmla="*/ 368653 h 373791"/>
              <a:gd name="connsiteX3" fmla="*/ 1395412 w 1395412"/>
              <a:gd name="connsiteY3" fmla="*/ 211490 h 373791"/>
              <a:gd name="connsiteX0" fmla="*/ 0 w 1395412"/>
              <a:gd name="connsiteY0" fmla="*/ 225410 h 599309"/>
              <a:gd name="connsiteX1" fmla="*/ 485774 w 1395412"/>
              <a:gd name="connsiteY1" fmla="*/ 8716 h 599309"/>
              <a:gd name="connsiteX2" fmla="*/ 1045368 w 1395412"/>
              <a:gd name="connsiteY2" fmla="*/ 580216 h 599309"/>
              <a:gd name="connsiteX3" fmla="*/ 1395412 w 1395412"/>
              <a:gd name="connsiteY3" fmla="*/ 423053 h 599309"/>
              <a:gd name="connsiteX0" fmla="*/ 0 w 1395412"/>
              <a:gd name="connsiteY0" fmla="*/ 239263 h 450556"/>
              <a:gd name="connsiteX1" fmla="*/ 485774 w 1395412"/>
              <a:gd name="connsiteY1" fmla="*/ 22569 h 450556"/>
              <a:gd name="connsiteX2" fmla="*/ 692943 w 1395412"/>
              <a:gd name="connsiteY2" fmla="*/ 53526 h 450556"/>
              <a:gd name="connsiteX3" fmla="*/ 1395412 w 1395412"/>
              <a:gd name="connsiteY3" fmla="*/ 436906 h 450556"/>
              <a:gd name="connsiteX0" fmla="*/ 0 w 776287"/>
              <a:gd name="connsiteY0" fmla="*/ 231511 h 279549"/>
              <a:gd name="connsiteX1" fmla="*/ 485774 w 776287"/>
              <a:gd name="connsiteY1" fmla="*/ 14817 h 279549"/>
              <a:gd name="connsiteX2" fmla="*/ 692943 w 776287"/>
              <a:gd name="connsiteY2" fmla="*/ 45774 h 279549"/>
              <a:gd name="connsiteX3" fmla="*/ 776287 w 776287"/>
              <a:gd name="connsiteY3" fmla="*/ 260085 h 279549"/>
              <a:gd name="connsiteX0" fmla="*/ 0 w 776287"/>
              <a:gd name="connsiteY0" fmla="*/ 231511 h 260085"/>
              <a:gd name="connsiteX1" fmla="*/ 485774 w 776287"/>
              <a:gd name="connsiteY1" fmla="*/ 14817 h 260085"/>
              <a:gd name="connsiteX2" fmla="*/ 692943 w 776287"/>
              <a:gd name="connsiteY2" fmla="*/ 45774 h 260085"/>
              <a:gd name="connsiteX3" fmla="*/ 776287 w 776287"/>
              <a:gd name="connsiteY3" fmla="*/ 260085 h 260085"/>
              <a:gd name="connsiteX0" fmla="*/ 0 w 776287"/>
              <a:gd name="connsiteY0" fmla="*/ 188129 h 332093"/>
              <a:gd name="connsiteX1" fmla="*/ 180974 w 776287"/>
              <a:gd name="connsiteY1" fmla="*/ 328623 h 332093"/>
              <a:gd name="connsiteX2" fmla="*/ 692943 w 776287"/>
              <a:gd name="connsiteY2" fmla="*/ 2392 h 332093"/>
              <a:gd name="connsiteX3" fmla="*/ 776287 w 776287"/>
              <a:gd name="connsiteY3" fmla="*/ 216703 h 332093"/>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66904"/>
              <a:gd name="connsiteX1" fmla="*/ 185736 w 776287"/>
              <a:gd name="connsiteY1" fmla="*/ 360772 h 366904"/>
              <a:gd name="connsiteX2" fmla="*/ 692943 w 776287"/>
              <a:gd name="connsiteY2" fmla="*/ 3585 h 366904"/>
              <a:gd name="connsiteX3" fmla="*/ 776287 w 776287"/>
              <a:gd name="connsiteY3" fmla="*/ 217896 h 366904"/>
              <a:gd name="connsiteX0" fmla="*/ 0 w 776287"/>
              <a:gd name="connsiteY0" fmla="*/ 190336 h 391461"/>
              <a:gd name="connsiteX1" fmla="*/ 207167 w 776287"/>
              <a:gd name="connsiteY1" fmla="*/ 385598 h 391461"/>
              <a:gd name="connsiteX2" fmla="*/ 692943 w 776287"/>
              <a:gd name="connsiteY2" fmla="*/ 4599 h 391461"/>
              <a:gd name="connsiteX3" fmla="*/ 776287 w 776287"/>
              <a:gd name="connsiteY3" fmla="*/ 218910 h 391461"/>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8128"/>
              <a:gd name="connsiteX1" fmla="*/ 207167 w 776287"/>
              <a:gd name="connsiteY1" fmla="*/ 425460 h 428128"/>
              <a:gd name="connsiteX2" fmla="*/ 692943 w 776287"/>
              <a:gd name="connsiteY2" fmla="*/ 6361 h 428128"/>
              <a:gd name="connsiteX3" fmla="*/ 776287 w 776287"/>
              <a:gd name="connsiteY3" fmla="*/ 220672 h 428128"/>
              <a:gd name="connsiteX0" fmla="*/ 0 w 776287"/>
              <a:gd name="connsiteY0" fmla="*/ 192098 h 426874"/>
              <a:gd name="connsiteX1" fmla="*/ 207167 w 776287"/>
              <a:gd name="connsiteY1" fmla="*/ 425460 h 426874"/>
              <a:gd name="connsiteX2" fmla="*/ 692943 w 776287"/>
              <a:gd name="connsiteY2" fmla="*/ 6361 h 426874"/>
              <a:gd name="connsiteX3" fmla="*/ 776287 w 776287"/>
              <a:gd name="connsiteY3" fmla="*/ 220672 h 426874"/>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97236 h 355297"/>
              <a:gd name="connsiteX1" fmla="*/ 266698 w 776287"/>
              <a:gd name="connsiteY1" fmla="*/ 354411 h 355297"/>
              <a:gd name="connsiteX2" fmla="*/ 528637 w 776287"/>
              <a:gd name="connsiteY2" fmla="*/ 21036 h 355297"/>
              <a:gd name="connsiteX3" fmla="*/ 776287 w 776287"/>
              <a:gd name="connsiteY3" fmla="*/ 125810 h 355297"/>
              <a:gd name="connsiteX0" fmla="*/ 0 w 776287"/>
              <a:gd name="connsiteY0" fmla="*/ 94238 h 312179"/>
              <a:gd name="connsiteX1" fmla="*/ 269079 w 776287"/>
              <a:gd name="connsiteY1" fmla="*/ 310932 h 312179"/>
              <a:gd name="connsiteX2" fmla="*/ 528637 w 776287"/>
              <a:gd name="connsiteY2" fmla="*/ 18038 h 312179"/>
              <a:gd name="connsiteX3" fmla="*/ 776287 w 776287"/>
              <a:gd name="connsiteY3" fmla="*/ 122812 h 312179"/>
              <a:gd name="connsiteX0" fmla="*/ 0 w 776287"/>
              <a:gd name="connsiteY0" fmla="*/ 91063 h 267027"/>
              <a:gd name="connsiteX1" fmla="*/ 283366 w 776287"/>
              <a:gd name="connsiteY1" fmla="*/ 264894 h 267027"/>
              <a:gd name="connsiteX2" fmla="*/ 528637 w 776287"/>
              <a:gd name="connsiteY2" fmla="*/ 14863 h 267027"/>
              <a:gd name="connsiteX3" fmla="*/ 776287 w 776287"/>
              <a:gd name="connsiteY3" fmla="*/ 119637 h 267027"/>
            </a:gdLst>
            <a:ahLst/>
            <a:cxnLst>
              <a:cxn ang="0">
                <a:pos x="connsiteX0" y="connsiteY0"/>
              </a:cxn>
              <a:cxn ang="0">
                <a:pos x="connsiteX1" y="connsiteY1"/>
              </a:cxn>
              <a:cxn ang="0">
                <a:pos x="connsiteX2" y="connsiteY2"/>
              </a:cxn>
              <a:cxn ang="0">
                <a:pos x="connsiteX3" y="connsiteY3"/>
              </a:cxn>
            </a:cxnLst>
            <a:rect l="l" t="t" r="r" b="b"/>
            <a:pathLst>
              <a:path w="776287" h="267027">
                <a:moveTo>
                  <a:pt x="0" y="91063"/>
                </a:moveTo>
                <a:cubicBezTo>
                  <a:pt x="137914" y="235328"/>
                  <a:pt x="195260" y="277594"/>
                  <a:pt x="283366" y="264894"/>
                </a:cubicBezTo>
                <a:cubicBezTo>
                  <a:pt x="371472" y="252194"/>
                  <a:pt x="446484" y="39073"/>
                  <a:pt x="528637" y="14863"/>
                </a:cubicBezTo>
                <a:cubicBezTo>
                  <a:pt x="610791" y="-9347"/>
                  <a:pt x="743147" y="-21055"/>
                  <a:pt x="776287" y="119637"/>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5400518" y="3709991"/>
            <a:ext cx="789345" cy="273121"/>
          </a:xfrm>
          <a:custGeom>
            <a:avLst/>
            <a:gdLst>
              <a:gd name="connsiteX0" fmla="*/ 0 w 1395412"/>
              <a:gd name="connsiteY0" fmla="*/ 13847 h 373791"/>
              <a:gd name="connsiteX1" fmla="*/ 778668 w 1395412"/>
              <a:gd name="connsiteY1" fmla="*/ 42422 h 373791"/>
              <a:gd name="connsiteX2" fmla="*/ 1045368 w 1395412"/>
              <a:gd name="connsiteY2" fmla="*/ 368653 h 373791"/>
              <a:gd name="connsiteX3" fmla="*/ 1395412 w 1395412"/>
              <a:gd name="connsiteY3" fmla="*/ 211490 h 373791"/>
              <a:gd name="connsiteX0" fmla="*/ 0 w 1395412"/>
              <a:gd name="connsiteY0" fmla="*/ 225410 h 599309"/>
              <a:gd name="connsiteX1" fmla="*/ 485774 w 1395412"/>
              <a:gd name="connsiteY1" fmla="*/ 8716 h 599309"/>
              <a:gd name="connsiteX2" fmla="*/ 1045368 w 1395412"/>
              <a:gd name="connsiteY2" fmla="*/ 580216 h 599309"/>
              <a:gd name="connsiteX3" fmla="*/ 1395412 w 1395412"/>
              <a:gd name="connsiteY3" fmla="*/ 423053 h 599309"/>
              <a:gd name="connsiteX0" fmla="*/ 0 w 1395412"/>
              <a:gd name="connsiteY0" fmla="*/ 239263 h 450556"/>
              <a:gd name="connsiteX1" fmla="*/ 485774 w 1395412"/>
              <a:gd name="connsiteY1" fmla="*/ 22569 h 450556"/>
              <a:gd name="connsiteX2" fmla="*/ 692943 w 1395412"/>
              <a:gd name="connsiteY2" fmla="*/ 53526 h 450556"/>
              <a:gd name="connsiteX3" fmla="*/ 1395412 w 1395412"/>
              <a:gd name="connsiteY3" fmla="*/ 436906 h 450556"/>
              <a:gd name="connsiteX0" fmla="*/ 0 w 776287"/>
              <a:gd name="connsiteY0" fmla="*/ 231511 h 279549"/>
              <a:gd name="connsiteX1" fmla="*/ 485774 w 776287"/>
              <a:gd name="connsiteY1" fmla="*/ 14817 h 279549"/>
              <a:gd name="connsiteX2" fmla="*/ 692943 w 776287"/>
              <a:gd name="connsiteY2" fmla="*/ 45774 h 279549"/>
              <a:gd name="connsiteX3" fmla="*/ 776287 w 776287"/>
              <a:gd name="connsiteY3" fmla="*/ 260085 h 279549"/>
              <a:gd name="connsiteX0" fmla="*/ 0 w 776287"/>
              <a:gd name="connsiteY0" fmla="*/ 231511 h 260085"/>
              <a:gd name="connsiteX1" fmla="*/ 485774 w 776287"/>
              <a:gd name="connsiteY1" fmla="*/ 14817 h 260085"/>
              <a:gd name="connsiteX2" fmla="*/ 692943 w 776287"/>
              <a:gd name="connsiteY2" fmla="*/ 45774 h 260085"/>
              <a:gd name="connsiteX3" fmla="*/ 776287 w 776287"/>
              <a:gd name="connsiteY3" fmla="*/ 260085 h 260085"/>
              <a:gd name="connsiteX0" fmla="*/ 0 w 776287"/>
              <a:gd name="connsiteY0" fmla="*/ 188129 h 332093"/>
              <a:gd name="connsiteX1" fmla="*/ 180974 w 776287"/>
              <a:gd name="connsiteY1" fmla="*/ 328623 h 332093"/>
              <a:gd name="connsiteX2" fmla="*/ 692943 w 776287"/>
              <a:gd name="connsiteY2" fmla="*/ 2392 h 332093"/>
              <a:gd name="connsiteX3" fmla="*/ 776287 w 776287"/>
              <a:gd name="connsiteY3" fmla="*/ 216703 h 332093"/>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66904"/>
              <a:gd name="connsiteX1" fmla="*/ 185736 w 776287"/>
              <a:gd name="connsiteY1" fmla="*/ 360772 h 366904"/>
              <a:gd name="connsiteX2" fmla="*/ 692943 w 776287"/>
              <a:gd name="connsiteY2" fmla="*/ 3585 h 366904"/>
              <a:gd name="connsiteX3" fmla="*/ 776287 w 776287"/>
              <a:gd name="connsiteY3" fmla="*/ 217896 h 366904"/>
              <a:gd name="connsiteX0" fmla="*/ 0 w 776287"/>
              <a:gd name="connsiteY0" fmla="*/ 190336 h 391461"/>
              <a:gd name="connsiteX1" fmla="*/ 207167 w 776287"/>
              <a:gd name="connsiteY1" fmla="*/ 385598 h 391461"/>
              <a:gd name="connsiteX2" fmla="*/ 692943 w 776287"/>
              <a:gd name="connsiteY2" fmla="*/ 4599 h 391461"/>
              <a:gd name="connsiteX3" fmla="*/ 776287 w 776287"/>
              <a:gd name="connsiteY3" fmla="*/ 218910 h 391461"/>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8128"/>
              <a:gd name="connsiteX1" fmla="*/ 207167 w 776287"/>
              <a:gd name="connsiteY1" fmla="*/ 425460 h 428128"/>
              <a:gd name="connsiteX2" fmla="*/ 692943 w 776287"/>
              <a:gd name="connsiteY2" fmla="*/ 6361 h 428128"/>
              <a:gd name="connsiteX3" fmla="*/ 776287 w 776287"/>
              <a:gd name="connsiteY3" fmla="*/ 220672 h 428128"/>
              <a:gd name="connsiteX0" fmla="*/ 0 w 776287"/>
              <a:gd name="connsiteY0" fmla="*/ 192098 h 426874"/>
              <a:gd name="connsiteX1" fmla="*/ 207167 w 776287"/>
              <a:gd name="connsiteY1" fmla="*/ 425460 h 426874"/>
              <a:gd name="connsiteX2" fmla="*/ 692943 w 776287"/>
              <a:gd name="connsiteY2" fmla="*/ 6361 h 426874"/>
              <a:gd name="connsiteX3" fmla="*/ 776287 w 776287"/>
              <a:gd name="connsiteY3" fmla="*/ 220672 h 426874"/>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97236 h 355297"/>
              <a:gd name="connsiteX1" fmla="*/ 266698 w 776287"/>
              <a:gd name="connsiteY1" fmla="*/ 354411 h 355297"/>
              <a:gd name="connsiteX2" fmla="*/ 528637 w 776287"/>
              <a:gd name="connsiteY2" fmla="*/ 21036 h 355297"/>
              <a:gd name="connsiteX3" fmla="*/ 776287 w 776287"/>
              <a:gd name="connsiteY3" fmla="*/ 125810 h 355297"/>
              <a:gd name="connsiteX0" fmla="*/ 0 w 776287"/>
              <a:gd name="connsiteY0" fmla="*/ 94238 h 312179"/>
              <a:gd name="connsiteX1" fmla="*/ 269079 w 776287"/>
              <a:gd name="connsiteY1" fmla="*/ 310932 h 312179"/>
              <a:gd name="connsiteX2" fmla="*/ 528637 w 776287"/>
              <a:gd name="connsiteY2" fmla="*/ 18038 h 312179"/>
              <a:gd name="connsiteX3" fmla="*/ 776287 w 776287"/>
              <a:gd name="connsiteY3" fmla="*/ 122812 h 312179"/>
              <a:gd name="connsiteX0" fmla="*/ 0 w 776287"/>
              <a:gd name="connsiteY0" fmla="*/ 91063 h 267027"/>
              <a:gd name="connsiteX1" fmla="*/ 283366 w 776287"/>
              <a:gd name="connsiteY1" fmla="*/ 264894 h 267027"/>
              <a:gd name="connsiteX2" fmla="*/ 528637 w 776287"/>
              <a:gd name="connsiteY2" fmla="*/ 14863 h 267027"/>
              <a:gd name="connsiteX3" fmla="*/ 776287 w 776287"/>
              <a:gd name="connsiteY3" fmla="*/ 119637 h 267027"/>
            </a:gdLst>
            <a:ahLst/>
            <a:cxnLst>
              <a:cxn ang="0">
                <a:pos x="connsiteX0" y="connsiteY0"/>
              </a:cxn>
              <a:cxn ang="0">
                <a:pos x="connsiteX1" y="connsiteY1"/>
              </a:cxn>
              <a:cxn ang="0">
                <a:pos x="connsiteX2" y="connsiteY2"/>
              </a:cxn>
              <a:cxn ang="0">
                <a:pos x="connsiteX3" y="connsiteY3"/>
              </a:cxn>
            </a:cxnLst>
            <a:rect l="l" t="t" r="r" b="b"/>
            <a:pathLst>
              <a:path w="776287" h="267027">
                <a:moveTo>
                  <a:pt x="0" y="91063"/>
                </a:moveTo>
                <a:cubicBezTo>
                  <a:pt x="137914" y="235328"/>
                  <a:pt x="195260" y="277594"/>
                  <a:pt x="283366" y="264894"/>
                </a:cubicBezTo>
                <a:cubicBezTo>
                  <a:pt x="371472" y="252194"/>
                  <a:pt x="446484" y="39073"/>
                  <a:pt x="528637" y="14863"/>
                </a:cubicBezTo>
                <a:cubicBezTo>
                  <a:pt x="610791" y="-9347"/>
                  <a:pt x="743147" y="-21055"/>
                  <a:pt x="776287" y="119637"/>
                </a:cubicBezTo>
              </a:path>
            </a:pathLst>
          </a:custGeom>
          <a:no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flipH="1">
            <a:off x="6180663" y="3717481"/>
            <a:ext cx="829736" cy="267027"/>
          </a:xfrm>
          <a:custGeom>
            <a:avLst/>
            <a:gdLst>
              <a:gd name="connsiteX0" fmla="*/ 0 w 1395412"/>
              <a:gd name="connsiteY0" fmla="*/ 13847 h 373791"/>
              <a:gd name="connsiteX1" fmla="*/ 778668 w 1395412"/>
              <a:gd name="connsiteY1" fmla="*/ 42422 h 373791"/>
              <a:gd name="connsiteX2" fmla="*/ 1045368 w 1395412"/>
              <a:gd name="connsiteY2" fmla="*/ 368653 h 373791"/>
              <a:gd name="connsiteX3" fmla="*/ 1395412 w 1395412"/>
              <a:gd name="connsiteY3" fmla="*/ 211490 h 373791"/>
              <a:gd name="connsiteX0" fmla="*/ 0 w 1395412"/>
              <a:gd name="connsiteY0" fmla="*/ 225410 h 599309"/>
              <a:gd name="connsiteX1" fmla="*/ 485774 w 1395412"/>
              <a:gd name="connsiteY1" fmla="*/ 8716 h 599309"/>
              <a:gd name="connsiteX2" fmla="*/ 1045368 w 1395412"/>
              <a:gd name="connsiteY2" fmla="*/ 580216 h 599309"/>
              <a:gd name="connsiteX3" fmla="*/ 1395412 w 1395412"/>
              <a:gd name="connsiteY3" fmla="*/ 423053 h 599309"/>
              <a:gd name="connsiteX0" fmla="*/ 0 w 1395412"/>
              <a:gd name="connsiteY0" fmla="*/ 239263 h 450556"/>
              <a:gd name="connsiteX1" fmla="*/ 485774 w 1395412"/>
              <a:gd name="connsiteY1" fmla="*/ 22569 h 450556"/>
              <a:gd name="connsiteX2" fmla="*/ 692943 w 1395412"/>
              <a:gd name="connsiteY2" fmla="*/ 53526 h 450556"/>
              <a:gd name="connsiteX3" fmla="*/ 1395412 w 1395412"/>
              <a:gd name="connsiteY3" fmla="*/ 436906 h 450556"/>
              <a:gd name="connsiteX0" fmla="*/ 0 w 776287"/>
              <a:gd name="connsiteY0" fmla="*/ 231511 h 279549"/>
              <a:gd name="connsiteX1" fmla="*/ 485774 w 776287"/>
              <a:gd name="connsiteY1" fmla="*/ 14817 h 279549"/>
              <a:gd name="connsiteX2" fmla="*/ 692943 w 776287"/>
              <a:gd name="connsiteY2" fmla="*/ 45774 h 279549"/>
              <a:gd name="connsiteX3" fmla="*/ 776287 w 776287"/>
              <a:gd name="connsiteY3" fmla="*/ 260085 h 279549"/>
              <a:gd name="connsiteX0" fmla="*/ 0 w 776287"/>
              <a:gd name="connsiteY0" fmla="*/ 231511 h 260085"/>
              <a:gd name="connsiteX1" fmla="*/ 485774 w 776287"/>
              <a:gd name="connsiteY1" fmla="*/ 14817 h 260085"/>
              <a:gd name="connsiteX2" fmla="*/ 692943 w 776287"/>
              <a:gd name="connsiteY2" fmla="*/ 45774 h 260085"/>
              <a:gd name="connsiteX3" fmla="*/ 776287 w 776287"/>
              <a:gd name="connsiteY3" fmla="*/ 260085 h 260085"/>
              <a:gd name="connsiteX0" fmla="*/ 0 w 776287"/>
              <a:gd name="connsiteY0" fmla="*/ 188129 h 332093"/>
              <a:gd name="connsiteX1" fmla="*/ 180974 w 776287"/>
              <a:gd name="connsiteY1" fmla="*/ 328623 h 332093"/>
              <a:gd name="connsiteX2" fmla="*/ 692943 w 776287"/>
              <a:gd name="connsiteY2" fmla="*/ 2392 h 332093"/>
              <a:gd name="connsiteX3" fmla="*/ 776287 w 776287"/>
              <a:gd name="connsiteY3" fmla="*/ 216703 h 332093"/>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66904"/>
              <a:gd name="connsiteX1" fmla="*/ 185736 w 776287"/>
              <a:gd name="connsiteY1" fmla="*/ 360772 h 366904"/>
              <a:gd name="connsiteX2" fmla="*/ 692943 w 776287"/>
              <a:gd name="connsiteY2" fmla="*/ 3585 h 366904"/>
              <a:gd name="connsiteX3" fmla="*/ 776287 w 776287"/>
              <a:gd name="connsiteY3" fmla="*/ 217896 h 366904"/>
              <a:gd name="connsiteX0" fmla="*/ 0 w 776287"/>
              <a:gd name="connsiteY0" fmla="*/ 190336 h 391461"/>
              <a:gd name="connsiteX1" fmla="*/ 207167 w 776287"/>
              <a:gd name="connsiteY1" fmla="*/ 385598 h 391461"/>
              <a:gd name="connsiteX2" fmla="*/ 692943 w 776287"/>
              <a:gd name="connsiteY2" fmla="*/ 4599 h 391461"/>
              <a:gd name="connsiteX3" fmla="*/ 776287 w 776287"/>
              <a:gd name="connsiteY3" fmla="*/ 218910 h 391461"/>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8128"/>
              <a:gd name="connsiteX1" fmla="*/ 207167 w 776287"/>
              <a:gd name="connsiteY1" fmla="*/ 425460 h 428128"/>
              <a:gd name="connsiteX2" fmla="*/ 692943 w 776287"/>
              <a:gd name="connsiteY2" fmla="*/ 6361 h 428128"/>
              <a:gd name="connsiteX3" fmla="*/ 776287 w 776287"/>
              <a:gd name="connsiteY3" fmla="*/ 220672 h 428128"/>
              <a:gd name="connsiteX0" fmla="*/ 0 w 776287"/>
              <a:gd name="connsiteY0" fmla="*/ 192098 h 426874"/>
              <a:gd name="connsiteX1" fmla="*/ 207167 w 776287"/>
              <a:gd name="connsiteY1" fmla="*/ 425460 h 426874"/>
              <a:gd name="connsiteX2" fmla="*/ 692943 w 776287"/>
              <a:gd name="connsiteY2" fmla="*/ 6361 h 426874"/>
              <a:gd name="connsiteX3" fmla="*/ 776287 w 776287"/>
              <a:gd name="connsiteY3" fmla="*/ 220672 h 426874"/>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97236 h 355297"/>
              <a:gd name="connsiteX1" fmla="*/ 266698 w 776287"/>
              <a:gd name="connsiteY1" fmla="*/ 354411 h 355297"/>
              <a:gd name="connsiteX2" fmla="*/ 528637 w 776287"/>
              <a:gd name="connsiteY2" fmla="*/ 21036 h 355297"/>
              <a:gd name="connsiteX3" fmla="*/ 776287 w 776287"/>
              <a:gd name="connsiteY3" fmla="*/ 125810 h 355297"/>
              <a:gd name="connsiteX0" fmla="*/ 0 w 776287"/>
              <a:gd name="connsiteY0" fmla="*/ 94238 h 312179"/>
              <a:gd name="connsiteX1" fmla="*/ 269079 w 776287"/>
              <a:gd name="connsiteY1" fmla="*/ 310932 h 312179"/>
              <a:gd name="connsiteX2" fmla="*/ 528637 w 776287"/>
              <a:gd name="connsiteY2" fmla="*/ 18038 h 312179"/>
              <a:gd name="connsiteX3" fmla="*/ 776287 w 776287"/>
              <a:gd name="connsiteY3" fmla="*/ 122812 h 312179"/>
              <a:gd name="connsiteX0" fmla="*/ 0 w 776287"/>
              <a:gd name="connsiteY0" fmla="*/ 91063 h 267027"/>
              <a:gd name="connsiteX1" fmla="*/ 283366 w 776287"/>
              <a:gd name="connsiteY1" fmla="*/ 264894 h 267027"/>
              <a:gd name="connsiteX2" fmla="*/ 528637 w 776287"/>
              <a:gd name="connsiteY2" fmla="*/ 14863 h 267027"/>
              <a:gd name="connsiteX3" fmla="*/ 776287 w 776287"/>
              <a:gd name="connsiteY3" fmla="*/ 119637 h 267027"/>
            </a:gdLst>
            <a:ahLst/>
            <a:cxnLst>
              <a:cxn ang="0">
                <a:pos x="connsiteX0" y="connsiteY0"/>
              </a:cxn>
              <a:cxn ang="0">
                <a:pos x="connsiteX1" y="connsiteY1"/>
              </a:cxn>
              <a:cxn ang="0">
                <a:pos x="connsiteX2" y="connsiteY2"/>
              </a:cxn>
              <a:cxn ang="0">
                <a:pos x="connsiteX3" y="connsiteY3"/>
              </a:cxn>
            </a:cxnLst>
            <a:rect l="l" t="t" r="r" b="b"/>
            <a:pathLst>
              <a:path w="776287" h="267027">
                <a:moveTo>
                  <a:pt x="0" y="91063"/>
                </a:moveTo>
                <a:cubicBezTo>
                  <a:pt x="137914" y="235328"/>
                  <a:pt x="195260" y="277594"/>
                  <a:pt x="283366" y="264894"/>
                </a:cubicBezTo>
                <a:cubicBezTo>
                  <a:pt x="371472" y="252194"/>
                  <a:pt x="446484" y="39073"/>
                  <a:pt x="528637" y="14863"/>
                </a:cubicBezTo>
                <a:cubicBezTo>
                  <a:pt x="610791" y="-9347"/>
                  <a:pt x="743147" y="-21055"/>
                  <a:pt x="776287" y="119637"/>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6689248" y="3709313"/>
            <a:ext cx="774587" cy="273121"/>
          </a:xfrm>
          <a:custGeom>
            <a:avLst/>
            <a:gdLst>
              <a:gd name="connsiteX0" fmla="*/ 0 w 1395412"/>
              <a:gd name="connsiteY0" fmla="*/ 13847 h 373791"/>
              <a:gd name="connsiteX1" fmla="*/ 778668 w 1395412"/>
              <a:gd name="connsiteY1" fmla="*/ 42422 h 373791"/>
              <a:gd name="connsiteX2" fmla="*/ 1045368 w 1395412"/>
              <a:gd name="connsiteY2" fmla="*/ 368653 h 373791"/>
              <a:gd name="connsiteX3" fmla="*/ 1395412 w 1395412"/>
              <a:gd name="connsiteY3" fmla="*/ 211490 h 373791"/>
              <a:gd name="connsiteX0" fmla="*/ 0 w 1395412"/>
              <a:gd name="connsiteY0" fmla="*/ 225410 h 599309"/>
              <a:gd name="connsiteX1" fmla="*/ 485774 w 1395412"/>
              <a:gd name="connsiteY1" fmla="*/ 8716 h 599309"/>
              <a:gd name="connsiteX2" fmla="*/ 1045368 w 1395412"/>
              <a:gd name="connsiteY2" fmla="*/ 580216 h 599309"/>
              <a:gd name="connsiteX3" fmla="*/ 1395412 w 1395412"/>
              <a:gd name="connsiteY3" fmla="*/ 423053 h 599309"/>
              <a:gd name="connsiteX0" fmla="*/ 0 w 1395412"/>
              <a:gd name="connsiteY0" fmla="*/ 239263 h 450556"/>
              <a:gd name="connsiteX1" fmla="*/ 485774 w 1395412"/>
              <a:gd name="connsiteY1" fmla="*/ 22569 h 450556"/>
              <a:gd name="connsiteX2" fmla="*/ 692943 w 1395412"/>
              <a:gd name="connsiteY2" fmla="*/ 53526 h 450556"/>
              <a:gd name="connsiteX3" fmla="*/ 1395412 w 1395412"/>
              <a:gd name="connsiteY3" fmla="*/ 436906 h 450556"/>
              <a:gd name="connsiteX0" fmla="*/ 0 w 776287"/>
              <a:gd name="connsiteY0" fmla="*/ 231511 h 279549"/>
              <a:gd name="connsiteX1" fmla="*/ 485774 w 776287"/>
              <a:gd name="connsiteY1" fmla="*/ 14817 h 279549"/>
              <a:gd name="connsiteX2" fmla="*/ 692943 w 776287"/>
              <a:gd name="connsiteY2" fmla="*/ 45774 h 279549"/>
              <a:gd name="connsiteX3" fmla="*/ 776287 w 776287"/>
              <a:gd name="connsiteY3" fmla="*/ 260085 h 279549"/>
              <a:gd name="connsiteX0" fmla="*/ 0 w 776287"/>
              <a:gd name="connsiteY0" fmla="*/ 231511 h 260085"/>
              <a:gd name="connsiteX1" fmla="*/ 485774 w 776287"/>
              <a:gd name="connsiteY1" fmla="*/ 14817 h 260085"/>
              <a:gd name="connsiteX2" fmla="*/ 692943 w 776287"/>
              <a:gd name="connsiteY2" fmla="*/ 45774 h 260085"/>
              <a:gd name="connsiteX3" fmla="*/ 776287 w 776287"/>
              <a:gd name="connsiteY3" fmla="*/ 260085 h 260085"/>
              <a:gd name="connsiteX0" fmla="*/ 0 w 776287"/>
              <a:gd name="connsiteY0" fmla="*/ 188129 h 332093"/>
              <a:gd name="connsiteX1" fmla="*/ 180974 w 776287"/>
              <a:gd name="connsiteY1" fmla="*/ 328623 h 332093"/>
              <a:gd name="connsiteX2" fmla="*/ 692943 w 776287"/>
              <a:gd name="connsiteY2" fmla="*/ 2392 h 332093"/>
              <a:gd name="connsiteX3" fmla="*/ 776287 w 776287"/>
              <a:gd name="connsiteY3" fmla="*/ 216703 h 332093"/>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66904"/>
              <a:gd name="connsiteX1" fmla="*/ 185736 w 776287"/>
              <a:gd name="connsiteY1" fmla="*/ 360772 h 366904"/>
              <a:gd name="connsiteX2" fmla="*/ 692943 w 776287"/>
              <a:gd name="connsiteY2" fmla="*/ 3585 h 366904"/>
              <a:gd name="connsiteX3" fmla="*/ 776287 w 776287"/>
              <a:gd name="connsiteY3" fmla="*/ 217896 h 366904"/>
              <a:gd name="connsiteX0" fmla="*/ 0 w 776287"/>
              <a:gd name="connsiteY0" fmla="*/ 190336 h 391461"/>
              <a:gd name="connsiteX1" fmla="*/ 207167 w 776287"/>
              <a:gd name="connsiteY1" fmla="*/ 385598 h 391461"/>
              <a:gd name="connsiteX2" fmla="*/ 692943 w 776287"/>
              <a:gd name="connsiteY2" fmla="*/ 4599 h 391461"/>
              <a:gd name="connsiteX3" fmla="*/ 776287 w 776287"/>
              <a:gd name="connsiteY3" fmla="*/ 218910 h 391461"/>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8128"/>
              <a:gd name="connsiteX1" fmla="*/ 207167 w 776287"/>
              <a:gd name="connsiteY1" fmla="*/ 425460 h 428128"/>
              <a:gd name="connsiteX2" fmla="*/ 692943 w 776287"/>
              <a:gd name="connsiteY2" fmla="*/ 6361 h 428128"/>
              <a:gd name="connsiteX3" fmla="*/ 776287 w 776287"/>
              <a:gd name="connsiteY3" fmla="*/ 220672 h 428128"/>
              <a:gd name="connsiteX0" fmla="*/ 0 w 776287"/>
              <a:gd name="connsiteY0" fmla="*/ 192098 h 426874"/>
              <a:gd name="connsiteX1" fmla="*/ 207167 w 776287"/>
              <a:gd name="connsiteY1" fmla="*/ 425460 h 426874"/>
              <a:gd name="connsiteX2" fmla="*/ 692943 w 776287"/>
              <a:gd name="connsiteY2" fmla="*/ 6361 h 426874"/>
              <a:gd name="connsiteX3" fmla="*/ 776287 w 776287"/>
              <a:gd name="connsiteY3" fmla="*/ 220672 h 426874"/>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97236 h 355297"/>
              <a:gd name="connsiteX1" fmla="*/ 266698 w 776287"/>
              <a:gd name="connsiteY1" fmla="*/ 354411 h 355297"/>
              <a:gd name="connsiteX2" fmla="*/ 528637 w 776287"/>
              <a:gd name="connsiteY2" fmla="*/ 21036 h 355297"/>
              <a:gd name="connsiteX3" fmla="*/ 776287 w 776287"/>
              <a:gd name="connsiteY3" fmla="*/ 125810 h 355297"/>
              <a:gd name="connsiteX0" fmla="*/ 0 w 776287"/>
              <a:gd name="connsiteY0" fmla="*/ 94238 h 312179"/>
              <a:gd name="connsiteX1" fmla="*/ 269079 w 776287"/>
              <a:gd name="connsiteY1" fmla="*/ 310932 h 312179"/>
              <a:gd name="connsiteX2" fmla="*/ 528637 w 776287"/>
              <a:gd name="connsiteY2" fmla="*/ 18038 h 312179"/>
              <a:gd name="connsiteX3" fmla="*/ 776287 w 776287"/>
              <a:gd name="connsiteY3" fmla="*/ 122812 h 312179"/>
              <a:gd name="connsiteX0" fmla="*/ 0 w 776287"/>
              <a:gd name="connsiteY0" fmla="*/ 91063 h 267027"/>
              <a:gd name="connsiteX1" fmla="*/ 283366 w 776287"/>
              <a:gd name="connsiteY1" fmla="*/ 264894 h 267027"/>
              <a:gd name="connsiteX2" fmla="*/ 528637 w 776287"/>
              <a:gd name="connsiteY2" fmla="*/ 14863 h 267027"/>
              <a:gd name="connsiteX3" fmla="*/ 776287 w 776287"/>
              <a:gd name="connsiteY3" fmla="*/ 119637 h 267027"/>
            </a:gdLst>
            <a:ahLst/>
            <a:cxnLst>
              <a:cxn ang="0">
                <a:pos x="connsiteX0" y="connsiteY0"/>
              </a:cxn>
              <a:cxn ang="0">
                <a:pos x="connsiteX1" y="connsiteY1"/>
              </a:cxn>
              <a:cxn ang="0">
                <a:pos x="connsiteX2" y="connsiteY2"/>
              </a:cxn>
              <a:cxn ang="0">
                <a:pos x="connsiteX3" y="connsiteY3"/>
              </a:cxn>
            </a:cxnLst>
            <a:rect l="l" t="t" r="r" b="b"/>
            <a:pathLst>
              <a:path w="776287" h="267027">
                <a:moveTo>
                  <a:pt x="0" y="91063"/>
                </a:moveTo>
                <a:cubicBezTo>
                  <a:pt x="137914" y="235328"/>
                  <a:pt x="195260" y="277594"/>
                  <a:pt x="283366" y="264894"/>
                </a:cubicBezTo>
                <a:cubicBezTo>
                  <a:pt x="371472" y="252194"/>
                  <a:pt x="446484" y="39073"/>
                  <a:pt x="528637" y="14863"/>
                </a:cubicBezTo>
                <a:cubicBezTo>
                  <a:pt x="610791" y="-9347"/>
                  <a:pt x="743147" y="-21055"/>
                  <a:pt x="776287" y="11963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flipH="1">
            <a:off x="7454636" y="3716803"/>
            <a:ext cx="811001" cy="267027"/>
          </a:xfrm>
          <a:custGeom>
            <a:avLst/>
            <a:gdLst>
              <a:gd name="connsiteX0" fmla="*/ 0 w 1395412"/>
              <a:gd name="connsiteY0" fmla="*/ 13847 h 373791"/>
              <a:gd name="connsiteX1" fmla="*/ 778668 w 1395412"/>
              <a:gd name="connsiteY1" fmla="*/ 42422 h 373791"/>
              <a:gd name="connsiteX2" fmla="*/ 1045368 w 1395412"/>
              <a:gd name="connsiteY2" fmla="*/ 368653 h 373791"/>
              <a:gd name="connsiteX3" fmla="*/ 1395412 w 1395412"/>
              <a:gd name="connsiteY3" fmla="*/ 211490 h 373791"/>
              <a:gd name="connsiteX0" fmla="*/ 0 w 1395412"/>
              <a:gd name="connsiteY0" fmla="*/ 225410 h 599309"/>
              <a:gd name="connsiteX1" fmla="*/ 485774 w 1395412"/>
              <a:gd name="connsiteY1" fmla="*/ 8716 h 599309"/>
              <a:gd name="connsiteX2" fmla="*/ 1045368 w 1395412"/>
              <a:gd name="connsiteY2" fmla="*/ 580216 h 599309"/>
              <a:gd name="connsiteX3" fmla="*/ 1395412 w 1395412"/>
              <a:gd name="connsiteY3" fmla="*/ 423053 h 599309"/>
              <a:gd name="connsiteX0" fmla="*/ 0 w 1395412"/>
              <a:gd name="connsiteY0" fmla="*/ 239263 h 450556"/>
              <a:gd name="connsiteX1" fmla="*/ 485774 w 1395412"/>
              <a:gd name="connsiteY1" fmla="*/ 22569 h 450556"/>
              <a:gd name="connsiteX2" fmla="*/ 692943 w 1395412"/>
              <a:gd name="connsiteY2" fmla="*/ 53526 h 450556"/>
              <a:gd name="connsiteX3" fmla="*/ 1395412 w 1395412"/>
              <a:gd name="connsiteY3" fmla="*/ 436906 h 450556"/>
              <a:gd name="connsiteX0" fmla="*/ 0 w 776287"/>
              <a:gd name="connsiteY0" fmla="*/ 231511 h 279549"/>
              <a:gd name="connsiteX1" fmla="*/ 485774 w 776287"/>
              <a:gd name="connsiteY1" fmla="*/ 14817 h 279549"/>
              <a:gd name="connsiteX2" fmla="*/ 692943 w 776287"/>
              <a:gd name="connsiteY2" fmla="*/ 45774 h 279549"/>
              <a:gd name="connsiteX3" fmla="*/ 776287 w 776287"/>
              <a:gd name="connsiteY3" fmla="*/ 260085 h 279549"/>
              <a:gd name="connsiteX0" fmla="*/ 0 w 776287"/>
              <a:gd name="connsiteY0" fmla="*/ 231511 h 260085"/>
              <a:gd name="connsiteX1" fmla="*/ 485774 w 776287"/>
              <a:gd name="connsiteY1" fmla="*/ 14817 h 260085"/>
              <a:gd name="connsiteX2" fmla="*/ 692943 w 776287"/>
              <a:gd name="connsiteY2" fmla="*/ 45774 h 260085"/>
              <a:gd name="connsiteX3" fmla="*/ 776287 w 776287"/>
              <a:gd name="connsiteY3" fmla="*/ 260085 h 260085"/>
              <a:gd name="connsiteX0" fmla="*/ 0 w 776287"/>
              <a:gd name="connsiteY0" fmla="*/ 188129 h 332093"/>
              <a:gd name="connsiteX1" fmla="*/ 180974 w 776287"/>
              <a:gd name="connsiteY1" fmla="*/ 328623 h 332093"/>
              <a:gd name="connsiteX2" fmla="*/ 692943 w 776287"/>
              <a:gd name="connsiteY2" fmla="*/ 2392 h 332093"/>
              <a:gd name="connsiteX3" fmla="*/ 776287 w 776287"/>
              <a:gd name="connsiteY3" fmla="*/ 216703 h 332093"/>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66904"/>
              <a:gd name="connsiteX1" fmla="*/ 185736 w 776287"/>
              <a:gd name="connsiteY1" fmla="*/ 360772 h 366904"/>
              <a:gd name="connsiteX2" fmla="*/ 692943 w 776287"/>
              <a:gd name="connsiteY2" fmla="*/ 3585 h 366904"/>
              <a:gd name="connsiteX3" fmla="*/ 776287 w 776287"/>
              <a:gd name="connsiteY3" fmla="*/ 217896 h 366904"/>
              <a:gd name="connsiteX0" fmla="*/ 0 w 776287"/>
              <a:gd name="connsiteY0" fmla="*/ 190336 h 391461"/>
              <a:gd name="connsiteX1" fmla="*/ 207167 w 776287"/>
              <a:gd name="connsiteY1" fmla="*/ 385598 h 391461"/>
              <a:gd name="connsiteX2" fmla="*/ 692943 w 776287"/>
              <a:gd name="connsiteY2" fmla="*/ 4599 h 391461"/>
              <a:gd name="connsiteX3" fmla="*/ 776287 w 776287"/>
              <a:gd name="connsiteY3" fmla="*/ 218910 h 391461"/>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8128"/>
              <a:gd name="connsiteX1" fmla="*/ 207167 w 776287"/>
              <a:gd name="connsiteY1" fmla="*/ 425460 h 428128"/>
              <a:gd name="connsiteX2" fmla="*/ 692943 w 776287"/>
              <a:gd name="connsiteY2" fmla="*/ 6361 h 428128"/>
              <a:gd name="connsiteX3" fmla="*/ 776287 w 776287"/>
              <a:gd name="connsiteY3" fmla="*/ 220672 h 428128"/>
              <a:gd name="connsiteX0" fmla="*/ 0 w 776287"/>
              <a:gd name="connsiteY0" fmla="*/ 192098 h 426874"/>
              <a:gd name="connsiteX1" fmla="*/ 207167 w 776287"/>
              <a:gd name="connsiteY1" fmla="*/ 425460 h 426874"/>
              <a:gd name="connsiteX2" fmla="*/ 692943 w 776287"/>
              <a:gd name="connsiteY2" fmla="*/ 6361 h 426874"/>
              <a:gd name="connsiteX3" fmla="*/ 776287 w 776287"/>
              <a:gd name="connsiteY3" fmla="*/ 220672 h 426874"/>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97236 h 355297"/>
              <a:gd name="connsiteX1" fmla="*/ 266698 w 776287"/>
              <a:gd name="connsiteY1" fmla="*/ 354411 h 355297"/>
              <a:gd name="connsiteX2" fmla="*/ 528637 w 776287"/>
              <a:gd name="connsiteY2" fmla="*/ 21036 h 355297"/>
              <a:gd name="connsiteX3" fmla="*/ 776287 w 776287"/>
              <a:gd name="connsiteY3" fmla="*/ 125810 h 355297"/>
              <a:gd name="connsiteX0" fmla="*/ 0 w 776287"/>
              <a:gd name="connsiteY0" fmla="*/ 94238 h 312179"/>
              <a:gd name="connsiteX1" fmla="*/ 269079 w 776287"/>
              <a:gd name="connsiteY1" fmla="*/ 310932 h 312179"/>
              <a:gd name="connsiteX2" fmla="*/ 528637 w 776287"/>
              <a:gd name="connsiteY2" fmla="*/ 18038 h 312179"/>
              <a:gd name="connsiteX3" fmla="*/ 776287 w 776287"/>
              <a:gd name="connsiteY3" fmla="*/ 122812 h 312179"/>
              <a:gd name="connsiteX0" fmla="*/ 0 w 776287"/>
              <a:gd name="connsiteY0" fmla="*/ 91063 h 267027"/>
              <a:gd name="connsiteX1" fmla="*/ 283366 w 776287"/>
              <a:gd name="connsiteY1" fmla="*/ 264894 h 267027"/>
              <a:gd name="connsiteX2" fmla="*/ 528637 w 776287"/>
              <a:gd name="connsiteY2" fmla="*/ 14863 h 267027"/>
              <a:gd name="connsiteX3" fmla="*/ 776287 w 776287"/>
              <a:gd name="connsiteY3" fmla="*/ 119637 h 267027"/>
            </a:gdLst>
            <a:ahLst/>
            <a:cxnLst>
              <a:cxn ang="0">
                <a:pos x="connsiteX0" y="connsiteY0"/>
              </a:cxn>
              <a:cxn ang="0">
                <a:pos x="connsiteX1" y="connsiteY1"/>
              </a:cxn>
              <a:cxn ang="0">
                <a:pos x="connsiteX2" y="connsiteY2"/>
              </a:cxn>
              <a:cxn ang="0">
                <a:pos x="connsiteX3" y="connsiteY3"/>
              </a:cxn>
            </a:cxnLst>
            <a:rect l="l" t="t" r="r" b="b"/>
            <a:pathLst>
              <a:path w="776287" h="267027">
                <a:moveTo>
                  <a:pt x="0" y="91063"/>
                </a:moveTo>
                <a:cubicBezTo>
                  <a:pt x="137914" y="235328"/>
                  <a:pt x="195260" y="277594"/>
                  <a:pt x="283366" y="264894"/>
                </a:cubicBezTo>
                <a:cubicBezTo>
                  <a:pt x="371472" y="252194"/>
                  <a:pt x="446484" y="39073"/>
                  <a:pt x="528637" y="14863"/>
                </a:cubicBezTo>
                <a:cubicBezTo>
                  <a:pt x="610791" y="-9347"/>
                  <a:pt x="743147" y="-21055"/>
                  <a:pt x="776287" y="119637"/>
                </a:cubicBezTo>
              </a:path>
            </a:pathLst>
          </a:custGeom>
          <a:noFill/>
          <a:ln>
            <a:solidFill>
              <a:srgbClr val="4A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7957980" y="3714140"/>
            <a:ext cx="784285" cy="271343"/>
          </a:xfrm>
          <a:custGeom>
            <a:avLst/>
            <a:gdLst>
              <a:gd name="connsiteX0" fmla="*/ 0 w 1395412"/>
              <a:gd name="connsiteY0" fmla="*/ 13847 h 373791"/>
              <a:gd name="connsiteX1" fmla="*/ 778668 w 1395412"/>
              <a:gd name="connsiteY1" fmla="*/ 42422 h 373791"/>
              <a:gd name="connsiteX2" fmla="*/ 1045368 w 1395412"/>
              <a:gd name="connsiteY2" fmla="*/ 368653 h 373791"/>
              <a:gd name="connsiteX3" fmla="*/ 1395412 w 1395412"/>
              <a:gd name="connsiteY3" fmla="*/ 211490 h 373791"/>
              <a:gd name="connsiteX0" fmla="*/ 0 w 1395412"/>
              <a:gd name="connsiteY0" fmla="*/ 225410 h 599309"/>
              <a:gd name="connsiteX1" fmla="*/ 485774 w 1395412"/>
              <a:gd name="connsiteY1" fmla="*/ 8716 h 599309"/>
              <a:gd name="connsiteX2" fmla="*/ 1045368 w 1395412"/>
              <a:gd name="connsiteY2" fmla="*/ 580216 h 599309"/>
              <a:gd name="connsiteX3" fmla="*/ 1395412 w 1395412"/>
              <a:gd name="connsiteY3" fmla="*/ 423053 h 599309"/>
              <a:gd name="connsiteX0" fmla="*/ 0 w 1395412"/>
              <a:gd name="connsiteY0" fmla="*/ 239263 h 450556"/>
              <a:gd name="connsiteX1" fmla="*/ 485774 w 1395412"/>
              <a:gd name="connsiteY1" fmla="*/ 22569 h 450556"/>
              <a:gd name="connsiteX2" fmla="*/ 692943 w 1395412"/>
              <a:gd name="connsiteY2" fmla="*/ 53526 h 450556"/>
              <a:gd name="connsiteX3" fmla="*/ 1395412 w 1395412"/>
              <a:gd name="connsiteY3" fmla="*/ 436906 h 450556"/>
              <a:gd name="connsiteX0" fmla="*/ 0 w 776287"/>
              <a:gd name="connsiteY0" fmla="*/ 231511 h 279549"/>
              <a:gd name="connsiteX1" fmla="*/ 485774 w 776287"/>
              <a:gd name="connsiteY1" fmla="*/ 14817 h 279549"/>
              <a:gd name="connsiteX2" fmla="*/ 692943 w 776287"/>
              <a:gd name="connsiteY2" fmla="*/ 45774 h 279549"/>
              <a:gd name="connsiteX3" fmla="*/ 776287 w 776287"/>
              <a:gd name="connsiteY3" fmla="*/ 260085 h 279549"/>
              <a:gd name="connsiteX0" fmla="*/ 0 w 776287"/>
              <a:gd name="connsiteY0" fmla="*/ 231511 h 260085"/>
              <a:gd name="connsiteX1" fmla="*/ 485774 w 776287"/>
              <a:gd name="connsiteY1" fmla="*/ 14817 h 260085"/>
              <a:gd name="connsiteX2" fmla="*/ 692943 w 776287"/>
              <a:gd name="connsiteY2" fmla="*/ 45774 h 260085"/>
              <a:gd name="connsiteX3" fmla="*/ 776287 w 776287"/>
              <a:gd name="connsiteY3" fmla="*/ 260085 h 260085"/>
              <a:gd name="connsiteX0" fmla="*/ 0 w 776287"/>
              <a:gd name="connsiteY0" fmla="*/ 188129 h 332093"/>
              <a:gd name="connsiteX1" fmla="*/ 180974 w 776287"/>
              <a:gd name="connsiteY1" fmla="*/ 328623 h 332093"/>
              <a:gd name="connsiteX2" fmla="*/ 692943 w 776287"/>
              <a:gd name="connsiteY2" fmla="*/ 2392 h 332093"/>
              <a:gd name="connsiteX3" fmla="*/ 776287 w 776287"/>
              <a:gd name="connsiteY3" fmla="*/ 216703 h 332093"/>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66904"/>
              <a:gd name="connsiteX1" fmla="*/ 185736 w 776287"/>
              <a:gd name="connsiteY1" fmla="*/ 360772 h 366904"/>
              <a:gd name="connsiteX2" fmla="*/ 692943 w 776287"/>
              <a:gd name="connsiteY2" fmla="*/ 3585 h 366904"/>
              <a:gd name="connsiteX3" fmla="*/ 776287 w 776287"/>
              <a:gd name="connsiteY3" fmla="*/ 217896 h 366904"/>
              <a:gd name="connsiteX0" fmla="*/ 0 w 776287"/>
              <a:gd name="connsiteY0" fmla="*/ 190336 h 391461"/>
              <a:gd name="connsiteX1" fmla="*/ 207167 w 776287"/>
              <a:gd name="connsiteY1" fmla="*/ 385598 h 391461"/>
              <a:gd name="connsiteX2" fmla="*/ 692943 w 776287"/>
              <a:gd name="connsiteY2" fmla="*/ 4599 h 391461"/>
              <a:gd name="connsiteX3" fmla="*/ 776287 w 776287"/>
              <a:gd name="connsiteY3" fmla="*/ 218910 h 391461"/>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8128"/>
              <a:gd name="connsiteX1" fmla="*/ 207167 w 776287"/>
              <a:gd name="connsiteY1" fmla="*/ 425460 h 428128"/>
              <a:gd name="connsiteX2" fmla="*/ 692943 w 776287"/>
              <a:gd name="connsiteY2" fmla="*/ 6361 h 428128"/>
              <a:gd name="connsiteX3" fmla="*/ 776287 w 776287"/>
              <a:gd name="connsiteY3" fmla="*/ 220672 h 428128"/>
              <a:gd name="connsiteX0" fmla="*/ 0 w 776287"/>
              <a:gd name="connsiteY0" fmla="*/ 192098 h 426874"/>
              <a:gd name="connsiteX1" fmla="*/ 207167 w 776287"/>
              <a:gd name="connsiteY1" fmla="*/ 425460 h 426874"/>
              <a:gd name="connsiteX2" fmla="*/ 692943 w 776287"/>
              <a:gd name="connsiteY2" fmla="*/ 6361 h 426874"/>
              <a:gd name="connsiteX3" fmla="*/ 776287 w 776287"/>
              <a:gd name="connsiteY3" fmla="*/ 220672 h 426874"/>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97236 h 355297"/>
              <a:gd name="connsiteX1" fmla="*/ 266698 w 776287"/>
              <a:gd name="connsiteY1" fmla="*/ 354411 h 355297"/>
              <a:gd name="connsiteX2" fmla="*/ 528637 w 776287"/>
              <a:gd name="connsiteY2" fmla="*/ 21036 h 355297"/>
              <a:gd name="connsiteX3" fmla="*/ 776287 w 776287"/>
              <a:gd name="connsiteY3" fmla="*/ 125810 h 355297"/>
              <a:gd name="connsiteX0" fmla="*/ 0 w 776287"/>
              <a:gd name="connsiteY0" fmla="*/ 94238 h 312179"/>
              <a:gd name="connsiteX1" fmla="*/ 269079 w 776287"/>
              <a:gd name="connsiteY1" fmla="*/ 310932 h 312179"/>
              <a:gd name="connsiteX2" fmla="*/ 528637 w 776287"/>
              <a:gd name="connsiteY2" fmla="*/ 18038 h 312179"/>
              <a:gd name="connsiteX3" fmla="*/ 776287 w 776287"/>
              <a:gd name="connsiteY3" fmla="*/ 122812 h 312179"/>
              <a:gd name="connsiteX0" fmla="*/ 0 w 776287"/>
              <a:gd name="connsiteY0" fmla="*/ 91063 h 267027"/>
              <a:gd name="connsiteX1" fmla="*/ 283366 w 776287"/>
              <a:gd name="connsiteY1" fmla="*/ 264894 h 267027"/>
              <a:gd name="connsiteX2" fmla="*/ 528637 w 776287"/>
              <a:gd name="connsiteY2" fmla="*/ 14863 h 267027"/>
              <a:gd name="connsiteX3" fmla="*/ 776287 w 776287"/>
              <a:gd name="connsiteY3" fmla="*/ 119637 h 267027"/>
            </a:gdLst>
            <a:ahLst/>
            <a:cxnLst>
              <a:cxn ang="0">
                <a:pos x="connsiteX0" y="connsiteY0"/>
              </a:cxn>
              <a:cxn ang="0">
                <a:pos x="connsiteX1" y="connsiteY1"/>
              </a:cxn>
              <a:cxn ang="0">
                <a:pos x="connsiteX2" y="connsiteY2"/>
              </a:cxn>
              <a:cxn ang="0">
                <a:pos x="connsiteX3" y="connsiteY3"/>
              </a:cxn>
            </a:cxnLst>
            <a:rect l="l" t="t" r="r" b="b"/>
            <a:pathLst>
              <a:path w="776287" h="267027">
                <a:moveTo>
                  <a:pt x="0" y="91063"/>
                </a:moveTo>
                <a:cubicBezTo>
                  <a:pt x="137914" y="235328"/>
                  <a:pt x="195260" y="277594"/>
                  <a:pt x="283366" y="264894"/>
                </a:cubicBezTo>
                <a:cubicBezTo>
                  <a:pt x="371472" y="252194"/>
                  <a:pt x="446484" y="39073"/>
                  <a:pt x="528637" y="14863"/>
                </a:cubicBezTo>
                <a:cubicBezTo>
                  <a:pt x="610791" y="-9347"/>
                  <a:pt x="743147" y="-21055"/>
                  <a:pt x="776287" y="119637"/>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flipH="1">
            <a:off x="8733065" y="3716144"/>
            <a:ext cx="837653" cy="270735"/>
          </a:xfrm>
          <a:custGeom>
            <a:avLst/>
            <a:gdLst>
              <a:gd name="connsiteX0" fmla="*/ 0 w 1395412"/>
              <a:gd name="connsiteY0" fmla="*/ 13847 h 373791"/>
              <a:gd name="connsiteX1" fmla="*/ 778668 w 1395412"/>
              <a:gd name="connsiteY1" fmla="*/ 42422 h 373791"/>
              <a:gd name="connsiteX2" fmla="*/ 1045368 w 1395412"/>
              <a:gd name="connsiteY2" fmla="*/ 368653 h 373791"/>
              <a:gd name="connsiteX3" fmla="*/ 1395412 w 1395412"/>
              <a:gd name="connsiteY3" fmla="*/ 211490 h 373791"/>
              <a:gd name="connsiteX0" fmla="*/ 0 w 1395412"/>
              <a:gd name="connsiteY0" fmla="*/ 225410 h 599309"/>
              <a:gd name="connsiteX1" fmla="*/ 485774 w 1395412"/>
              <a:gd name="connsiteY1" fmla="*/ 8716 h 599309"/>
              <a:gd name="connsiteX2" fmla="*/ 1045368 w 1395412"/>
              <a:gd name="connsiteY2" fmla="*/ 580216 h 599309"/>
              <a:gd name="connsiteX3" fmla="*/ 1395412 w 1395412"/>
              <a:gd name="connsiteY3" fmla="*/ 423053 h 599309"/>
              <a:gd name="connsiteX0" fmla="*/ 0 w 1395412"/>
              <a:gd name="connsiteY0" fmla="*/ 239263 h 450556"/>
              <a:gd name="connsiteX1" fmla="*/ 485774 w 1395412"/>
              <a:gd name="connsiteY1" fmla="*/ 22569 h 450556"/>
              <a:gd name="connsiteX2" fmla="*/ 692943 w 1395412"/>
              <a:gd name="connsiteY2" fmla="*/ 53526 h 450556"/>
              <a:gd name="connsiteX3" fmla="*/ 1395412 w 1395412"/>
              <a:gd name="connsiteY3" fmla="*/ 436906 h 450556"/>
              <a:gd name="connsiteX0" fmla="*/ 0 w 776287"/>
              <a:gd name="connsiteY0" fmla="*/ 231511 h 279549"/>
              <a:gd name="connsiteX1" fmla="*/ 485774 w 776287"/>
              <a:gd name="connsiteY1" fmla="*/ 14817 h 279549"/>
              <a:gd name="connsiteX2" fmla="*/ 692943 w 776287"/>
              <a:gd name="connsiteY2" fmla="*/ 45774 h 279549"/>
              <a:gd name="connsiteX3" fmla="*/ 776287 w 776287"/>
              <a:gd name="connsiteY3" fmla="*/ 260085 h 279549"/>
              <a:gd name="connsiteX0" fmla="*/ 0 w 776287"/>
              <a:gd name="connsiteY0" fmla="*/ 231511 h 260085"/>
              <a:gd name="connsiteX1" fmla="*/ 485774 w 776287"/>
              <a:gd name="connsiteY1" fmla="*/ 14817 h 260085"/>
              <a:gd name="connsiteX2" fmla="*/ 692943 w 776287"/>
              <a:gd name="connsiteY2" fmla="*/ 45774 h 260085"/>
              <a:gd name="connsiteX3" fmla="*/ 776287 w 776287"/>
              <a:gd name="connsiteY3" fmla="*/ 260085 h 260085"/>
              <a:gd name="connsiteX0" fmla="*/ 0 w 776287"/>
              <a:gd name="connsiteY0" fmla="*/ 188129 h 332093"/>
              <a:gd name="connsiteX1" fmla="*/ 180974 w 776287"/>
              <a:gd name="connsiteY1" fmla="*/ 328623 h 332093"/>
              <a:gd name="connsiteX2" fmla="*/ 692943 w 776287"/>
              <a:gd name="connsiteY2" fmla="*/ 2392 h 332093"/>
              <a:gd name="connsiteX3" fmla="*/ 776287 w 776287"/>
              <a:gd name="connsiteY3" fmla="*/ 216703 h 332093"/>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66904"/>
              <a:gd name="connsiteX1" fmla="*/ 185736 w 776287"/>
              <a:gd name="connsiteY1" fmla="*/ 360772 h 366904"/>
              <a:gd name="connsiteX2" fmla="*/ 692943 w 776287"/>
              <a:gd name="connsiteY2" fmla="*/ 3585 h 366904"/>
              <a:gd name="connsiteX3" fmla="*/ 776287 w 776287"/>
              <a:gd name="connsiteY3" fmla="*/ 217896 h 366904"/>
              <a:gd name="connsiteX0" fmla="*/ 0 w 776287"/>
              <a:gd name="connsiteY0" fmla="*/ 190336 h 391461"/>
              <a:gd name="connsiteX1" fmla="*/ 207167 w 776287"/>
              <a:gd name="connsiteY1" fmla="*/ 385598 h 391461"/>
              <a:gd name="connsiteX2" fmla="*/ 692943 w 776287"/>
              <a:gd name="connsiteY2" fmla="*/ 4599 h 391461"/>
              <a:gd name="connsiteX3" fmla="*/ 776287 w 776287"/>
              <a:gd name="connsiteY3" fmla="*/ 218910 h 391461"/>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8128"/>
              <a:gd name="connsiteX1" fmla="*/ 207167 w 776287"/>
              <a:gd name="connsiteY1" fmla="*/ 425460 h 428128"/>
              <a:gd name="connsiteX2" fmla="*/ 692943 w 776287"/>
              <a:gd name="connsiteY2" fmla="*/ 6361 h 428128"/>
              <a:gd name="connsiteX3" fmla="*/ 776287 w 776287"/>
              <a:gd name="connsiteY3" fmla="*/ 220672 h 428128"/>
              <a:gd name="connsiteX0" fmla="*/ 0 w 776287"/>
              <a:gd name="connsiteY0" fmla="*/ 192098 h 426874"/>
              <a:gd name="connsiteX1" fmla="*/ 207167 w 776287"/>
              <a:gd name="connsiteY1" fmla="*/ 425460 h 426874"/>
              <a:gd name="connsiteX2" fmla="*/ 692943 w 776287"/>
              <a:gd name="connsiteY2" fmla="*/ 6361 h 426874"/>
              <a:gd name="connsiteX3" fmla="*/ 776287 w 776287"/>
              <a:gd name="connsiteY3" fmla="*/ 220672 h 426874"/>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97236 h 355297"/>
              <a:gd name="connsiteX1" fmla="*/ 266698 w 776287"/>
              <a:gd name="connsiteY1" fmla="*/ 354411 h 355297"/>
              <a:gd name="connsiteX2" fmla="*/ 528637 w 776287"/>
              <a:gd name="connsiteY2" fmla="*/ 21036 h 355297"/>
              <a:gd name="connsiteX3" fmla="*/ 776287 w 776287"/>
              <a:gd name="connsiteY3" fmla="*/ 125810 h 355297"/>
              <a:gd name="connsiteX0" fmla="*/ 0 w 776287"/>
              <a:gd name="connsiteY0" fmla="*/ 94238 h 312179"/>
              <a:gd name="connsiteX1" fmla="*/ 269079 w 776287"/>
              <a:gd name="connsiteY1" fmla="*/ 310932 h 312179"/>
              <a:gd name="connsiteX2" fmla="*/ 528637 w 776287"/>
              <a:gd name="connsiteY2" fmla="*/ 18038 h 312179"/>
              <a:gd name="connsiteX3" fmla="*/ 776287 w 776287"/>
              <a:gd name="connsiteY3" fmla="*/ 122812 h 312179"/>
              <a:gd name="connsiteX0" fmla="*/ 0 w 776287"/>
              <a:gd name="connsiteY0" fmla="*/ 91063 h 267027"/>
              <a:gd name="connsiteX1" fmla="*/ 283366 w 776287"/>
              <a:gd name="connsiteY1" fmla="*/ 264894 h 267027"/>
              <a:gd name="connsiteX2" fmla="*/ 528637 w 776287"/>
              <a:gd name="connsiteY2" fmla="*/ 14863 h 267027"/>
              <a:gd name="connsiteX3" fmla="*/ 776287 w 776287"/>
              <a:gd name="connsiteY3" fmla="*/ 119637 h 267027"/>
            </a:gdLst>
            <a:ahLst/>
            <a:cxnLst>
              <a:cxn ang="0">
                <a:pos x="connsiteX0" y="connsiteY0"/>
              </a:cxn>
              <a:cxn ang="0">
                <a:pos x="connsiteX1" y="connsiteY1"/>
              </a:cxn>
              <a:cxn ang="0">
                <a:pos x="connsiteX2" y="connsiteY2"/>
              </a:cxn>
              <a:cxn ang="0">
                <a:pos x="connsiteX3" y="connsiteY3"/>
              </a:cxn>
            </a:cxnLst>
            <a:rect l="l" t="t" r="r" b="b"/>
            <a:pathLst>
              <a:path w="776287" h="267027">
                <a:moveTo>
                  <a:pt x="0" y="91063"/>
                </a:moveTo>
                <a:cubicBezTo>
                  <a:pt x="137914" y="235328"/>
                  <a:pt x="195260" y="277594"/>
                  <a:pt x="283366" y="264894"/>
                </a:cubicBezTo>
                <a:cubicBezTo>
                  <a:pt x="371472" y="252194"/>
                  <a:pt x="446484" y="39073"/>
                  <a:pt x="528637" y="14863"/>
                </a:cubicBezTo>
                <a:cubicBezTo>
                  <a:pt x="610791" y="-9347"/>
                  <a:pt x="743147" y="-21055"/>
                  <a:pt x="776287" y="11963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9255044" y="3706990"/>
            <a:ext cx="767864" cy="271343"/>
          </a:xfrm>
          <a:custGeom>
            <a:avLst/>
            <a:gdLst>
              <a:gd name="connsiteX0" fmla="*/ 0 w 1395412"/>
              <a:gd name="connsiteY0" fmla="*/ 13847 h 373791"/>
              <a:gd name="connsiteX1" fmla="*/ 778668 w 1395412"/>
              <a:gd name="connsiteY1" fmla="*/ 42422 h 373791"/>
              <a:gd name="connsiteX2" fmla="*/ 1045368 w 1395412"/>
              <a:gd name="connsiteY2" fmla="*/ 368653 h 373791"/>
              <a:gd name="connsiteX3" fmla="*/ 1395412 w 1395412"/>
              <a:gd name="connsiteY3" fmla="*/ 211490 h 373791"/>
              <a:gd name="connsiteX0" fmla="*/ 0 w 1395412"/>
              <a:gd name="connsiteY0" fmla="*/ 225410 h 599309"/>
              <a:gd name="connsiteX1" fmla="*/ 485774 w 1395412"/>
              <a:gd name="connsiteY1" fmla="*/ 8716 h 599309"/>
              <a:gd name="connsiteX2" fmla="*/ 1045368 w 1395412"/>
              <a:gd name="connsiteY2" fmla="*/ 580216 h 599309"/>
              <a:gd name="connsiteX3" fmla="*/ 1395412 w 1395412"/>
              <a:gd name="connsiteY3" fmla="*/ 423053 h 599309"/>
              <a:gd name="connsiteX0" fmla="*/ 0 w 1395412"/>
              <a:gd name="connsiteY0" fmla="*/ 239263 h 450556"/>
              <a:gd name="connsiteX1" fmla="*/ 485774 w 1395412"/>
              <a:gd name="connsiteY1" fmla="*/ 22569 h 450556"/>
              <a:gd name="connsiteX2" fmla="*/ 692943 w 1395412"/>
              <a:gd name="connsiteY2" fmla="*/ 53526 h 450556"/>
              <a:gd name="connsiteX3" fmla="*/ 1395412 w 1395412"/>
              <a:gd name="connsiteY3" fmla="*/ 436906 h 450556"/>
              <a:gd name="connsiteX0" fmla="*/ 0 w 776287"/>
              <a:gd name="connsiteY0" fmla="*/ 231511 h 279549"/>
              <a:gd name="connsiteX1" fmla="*/ 485774 w 776287"/>
              <a:gd name="connsiteY1" fmla="*/ 14817 h 279549"/>
              <a:gd name="connsiteX2" fmla="*/ 692943 w 776287"/>
              <a:gd name="connsiteY2" fmla="*/ 45774 h 279549"/>
              <a:gd name="connsiteX3" fmla="*/ 776287 w 776287"/>
              <a:gd name="connsiteY3" fmla="*/ 260085 h 279549"/>
              <a:gd name="connsiteX0" fmla="*/ 0 w 776287"/>
              <a:gd name="connsiteY0" fmla="*/ 231511 h 260085"/>
              <a:gd name="connsiteX1" fmla="*/ 485774 w 776287"/>
              <a:gd name="connsiteY1" fmla="*/ 14817 h 260085"/>
              <a:gd name="connsiteX2" fmla="*/ 692943 w 776287"/>
              <a:gd name="connsiteY2" fmla="*/ 45774 h 260085"/>
              <a:gd name="connsiteX3" fmla="*/ 776287 w 776287"/>
              <a:gd name="connsiteY3" fmla="*/ 260085 h 260085"/>
              <a:gd name="connsiteX0" fmla="*/ 0 w 776287"/>
              <a:gd name="connsiteY0" fmla="*/ 188129 h 332093"/>
              <a:gd name="connsiteX1" fmla="*/ 180974 w 776287"/>
              <a:gd name="connsiteY1" fmla="*/ 328623 h 332093"/>
              <a:gd name="connsiteX2" fmla="*/ 692943 w 776287"/>
              <a:gd name="connsiteY2" fmla="*/ 2392 h 332093"/>
              <a:gd name="connsiteX3" fmla="*/ 776287 w 776287"/>
              <a:gd name="connsiteY3" fmla="*/ 216703 h 332093"/>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66904"/>
              <a:gd name="connsiteX1" fmla="*/ 185736 w 776287"/>
              <a:gd name="connsiteY1" fmla="*/ 360772 h 366904"/>
              <a:gd name="connsiteX2" fmla="*/ 692943 w 776287"/>
              <a:gd name="connsiteY2" fmla="*/ 3585 h 366904"/>
              <a:gd name="connsiteX3" fmla="*/ 776287 w 776287"/>
              <a:gd name="connsiteY3" fmla="*/ 217896 h 366904"/>
              <a:gd name="connsiteX0" fmla="*/ 0 w 776287"/>
              <a:gd name="connsiteY0" fmla="*/ 190336 h 391461"/>
              <a:gd name="connsiteX1" fmla="*/ 207167 w 776287"/>
              <a:gd name="connsiteY1" fmla="*/ 385598 h 391461"/>
              <a:gd name="connsiteX2" fmla="*/ 692943 w 776287"/>
              <a:gd name="connsiteY2" fmla="*/ 4599 h 391461"/>
              <a:gd name="connsiteX3" fmla="*/ 776287 w 776287"/>
              <a:gd name="connsiteY3" fmla="*/ 218910 h 391461"/>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8128"/>
              <a:gd name="connsiteX1" fmla="*/ 207167 w 776287"/>
              <a:gd name="connsiteY1" fmla="*/ 425460 h 428128"/>
              <a:gd name="connsiteX2" fmla="*/ 692943 w 776287"/>
              <a:gd name="connsiteY2" fmla="*/ 6361 h 428128"/>
              <a:gd name="connsiteX3" fmla="*/ 776287 w 776287"/>
              <a:gd name="connsiteY3" fmla="*/ 220672 h 428128"/>
              <a:gd name="connsiteX0" fmla="*/ 0 w 776287"/>
              <a:gd name="connsiteY0" fmla="*/ 192098 h 426874"/>
              <a:gd name="connsiteX1" fmla="*/ 207167 w 776287"/>
              <a:gd name="connsiteY1" fmla="*/ 425460 h 426874"/>
              <a:gd name="connsiteX2" fmla="*/ 692943 w 776287"/>
              <a:gd name="connsiteY2" fmla="*/ 6361 h 426874"/>
              <a:gd name="connsiteX3" fmla="*/ 776287 w 776287"/>
              <a:gd name="connsiteY3" fmla="*/ 220672 h 426874"/>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97236 h 355297"/>
              <a:gd name="connsiteX1" fmla="*/ 266698 w 776287"/>
              <a:gd name="connsiteY1" fmla="*/ 354411 h 355297"/>
              <a:gd name="connsiteX2" fmla="*/ 528637 w 776287"/>
              <a:gd name="connsiteY2" fmla="*/ 21036 h 355297"/>
              <a:gd name="connsiteX3" fmla="*/ 776287 w 776287"/>
              <a:gd name="connsiteY3" fmla="*/ 125810 h 355297"/>
              <a:gd name="connsiteX0" fmla="*/ 0 w 776287"/>
              <a:gd name="connsiteY0" fmla="*/ 94238 h 312179"/>
              <a:gd name="connsiteX1" fmla="*/ 269079 w 776287"/>
              <a:gd name="connsiteY1" fmla="*/ 310932 h 312179"/>
              <a:gd name="connsiteX2" fmla="*/ 528637 w 776287"/>
              <a:gd name="connsiteY2" fmla="*/ 18038 h 312179"/>
              <a:gd name="connsiteX3" fmla="*/ 776287 w 776287"/>
              <a:gd name="connsiteY3" fmla="*/ 122812 h 312179"/>
              <a:gd name="connsiteX0" fmla="*/ 0 w 776287"/>
              <a:gd name="connsiteY0" fmla="*/ 91063 h 267027"/>
              <a:gd name="connsiteX1" fmla="*/ 283366 w 776287"/>
              <a:gd name="connsiteY1" fmla="*/ 264894 h 267027"/>
              <a:gd name="connsiteX2" fmla="*/ 528637 w 776287"/>
              <a:gd name="connsiteY2" fmla="*/ 14863 h 267027"/>
              <a:gd name="connsiteX3" fmla="*/ 776287 w 776287"/>
              <a:gd name="connsiteY3" fmla="*/ 119637 h 267027"/>
            </a:gdLst>
            <a:ahLst/>
            <a:cxnLst>
              <a:cxn ang="0">
                <a:pos x="connsiteX0" y="connsiteY0"/>
              </a:cxn>
              <a:cxn ang="0">
                <a:pos x="connsiteX1" y="connsiteY1"/>
              </a:cxn>
              <a:cxn ang="0">
                <a:pos x="connsiteX2" y="connsiteY2"/>
              </a:cxn>
              <a:cxn ang="0">
                <a:pos x="connsiteX3" y="connsiteY3"/>
              </a:cxn>
            </a:cxnLst>
            <a:rect l="l" t="t" r="r" b="b"/>
            <a:pathLst>
              <a:path w="776287" h="267027">
                <a:moveTo>
                  <a:pt x="0" y="91063"/>
                </a:moveTo>
                <a:cubicBezTo>
                  <a:pt x="137914" y="235328"/>
                  <a:pt x="195260" y="277594"/>
                  <a:pt x="283366" y="264894"/>
                </a:cubicBezTo>
                <a:cubicBezTo>
                  <a:pt x="371472" y="252194"/>
                  <a:pt x="446484" y="39073"/>
                  <a:pt x="528637" y="14863"/>
                </a:cubicBezTo>
                <a:cubicBezTo>
                  <a:pt x="610791" y="-9347"/>
                  <a:pt x="743147" y="-21055"/>
                  <a:pt x="776287" y="119637"/>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flipH="1">
            <a:off x="10013708" y="3708994"/>
            <a:ext cx="814294" cy="270735"/>
          </a:xfrm>
          <a:custGeom>
            <a:avLst/>
            <a:gdLst>
              <a:gd name="connsiteX0" fmla="*/ 0 w 1395412"/>
              <a:gd name="connsiteY0" fmla="*/ 13847 h 373791"/>
              <a:gd name="connsiteX1" fmla="*/ 778668 w 1395412"/>
              <a:gd name="connsiteY1" fmla="*/ 42422 h 373791"/>
              <a:gd name="connsiteX2" fmla="*/ 1045368 w 1395412"/>
              <a:gd name="connsiteY2" fmla="*/ 368653 h 373791"/>
              <a:gd name="connsiteX3" fmla="*/ 1395412 w 1395412"/>
              <a:gd name="connsiteY3" fmla="*/ 211490 h 373791"/>
              <a:gd name="connsiteX0" fmla="*/ 0 w 1395412"/>
              <a:gd name="connsiteY0" fmla="*/ 225410 h 599309"/>
              <a:gd name="connsiteX1" fmla="*/ 485774 w 1395412"/>
              <a:gd name="connsiteY1" fmla="*/ 8716 h 599309"/>
              <a:gd name="connsiteX2" fmla="*/ 1045368 w 1395412"/>
              <a:gd name="connsiteY2" fmla="*/ 580216 h 599309"/>
              <a:gd name="connsiteX3" fmla="*/ 1395412 w 1395412"/>
              <a:gd name="connsiteY3" fmla="*/ 423053 h 599309"/>
              <a:gd name="connsiteX0" fmla="*/ 0 w 1395412"/>
              <a:gd name="connsiteY0" fmla="*/ 239263 h 450556"/>
              <a:gd name="connsiteX1" fmla="*/ 485774 w 1395412"/>
              <a:gd name="connsiteY1" fmla="*/ 22569 h 450556"/>
              <a:gd name="connsiteX2" fmla="*/ 692943 w 1395412"/>
              <a:gd name="connsiteY2" fmla="*/ 53526 h 450556"/>
              <a:gd name="connsiteX3" fmla="*/ 1395412 w 1395412"/>
              <a:gd name="connsiteY3" fmla="*/ 436906 h 450556"/>
              <a:gd name="connsiteX0" fmla="*/ 0 w 776287"/>
              <a:gd name="connsiteY0" fmla="*/ 231511 h 279549"/>
              <a:gd name="connsiteX1" fmla="*/ 485774 w 776287"/>
              <a:gd name="connsiteY1" fmla="*/ 14817 h 279549"/>
              <a:gd name="connsiteX2" fmla="*/ 692943 w 776287"/>
              <a:gd name="connsiteY2" fmla="*/ 45774 h 279549"/>
              <a:gd name="connsiteX3" fmla="*/ 776287 w 776287"/>
              <a:gd name="connsiteY3" fmla="*/ 260085 h 279549"/>
              <a:gd name="connsiteX0" fmla="*/ 0 w 776287"/>
              <a:gd name="connsiteY0" fmla="*/ 231511 h 260085"/>
              <a:gd name="connsiteX1" fmla="*/ 485774 w 776287"/>
              <a:gd name="connsiteY1" fmla="*/ 14817 h 260085"/>
              <a:gd name="connsiteX2" fmla="*/ 692943 w 776287"/>
              <a:gd name="connsiteY2" fmla="*/ 45774 h 260085"/>
              <a:gd name="connsiteX3" fmla="*/ 776287 w 776287"/>
              <a:gd name="connsiteY3" fmla="*/ 260085 h 260085"/>
              <a:gd name="connsiteX0" fmla="*/ 0 w 776287"/>
              <a:gd name="connsiteY0" fmla="*/ 188129 h 332093"/>
              <a:gd name="connsiteX1" fmla="*/ 180974 w 776287"/>
              <a:gd name="connsiteY1" fmla="*/ 328623 h 332093"/>
              <a:gd name="connsiteX2" fmla="*/ 692943 w 776287"/>
              <a:gd name="connsiteY2" fmla="*/ 2392 h 332093"/>
              <a:gd name="connsiteX3" fmla="*/ 776287 w 776287"/>
              <a:gd name="connsiteY3" fmla="*/ 216703 h 332093"/>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8129 h 341984"/>
              <a:gd name="connsiteX1" fmla="*/ 180974 w 776287"/>
              <a:gd name="connsiteY1" fmla="*/ 328623 h 341984"/>
              <a:gd name="connsiteX2" fmla="*/ 692943 w 776287"/>
              <a:gd name="connsiteY2" fmla="*/ 2392 h 341984"/>
              <a:gd name="connsiteX3" fmla="*/ 776287 w 776287"/>
              <a:gd name="connsiteY3" fmla="*/ 216703 h 341984"/>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73420"/>
              <a:gd name="connsiteX1" fmla="*/ 185736 w 776287"/>
              <a:gd name="connsiteY1" fmla="*/ 360772 h 373420"/>
              <a:gd name="connsiteX2" fmla="*/ 692943 w 776287"/>
              <a:gd name="connsiteY2" fmla="*/ 3585 h 373420"/>
              <a:gd name="connsiteX3" fmla="*/ 776287 w 776287"/>
              <a:gd name="connsiteY3" fmla="*/ 217896 h 373420"/>
              <a:gd name="connsiteX0" fmla="*/ 0 w 776287"/>
              <a:gd name="connsiteY0" fmla="*/ 189322 h 366904"/>
              <a:gd name="connsiteX1" fmla="*/ 185736 w 776287"/>
              <a:gd name="connsiteY1" fmla="*/ 360772 h 366904"/>
              <a:gd name="connsiteX2" fmla="*/ 692943 w 776287"/>
              <a:gd name="connsiteY2" fmla="*/ 3585 h 366904"/>
              <a:gd name="connsiteX3" fmla="*/ 776287 w 776287"/>
              <a:gd name="connsiteY3" fmla="*/ 217896 h 366904"/>
              <a:gd name="connsiteX0" fmla="*/ 0 w 776287"/>
              <a:gd name="connsiteY0" fmla="*/ 190336 h 391461"/>
              <a:gd name="connsiteX1" fmla="*/ 207167 w 776287"/>
              <a:gd name="connsiteY1" fmla="*/ 385598 h 391461"/>
              <a:gd name="connsiteX2" fmla="*/ 692943 w 776287"/>
              <a:gd name="connsiteY2" fmla="*/ 4599 h 391461"/>
              <a:gd name="connsiteX3" fmla="*/ 776287 w 776287"/>
              <a:gd name="connsiteY3" fmla="*/ 218910 h 391461"/>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30938"/>
              <a:gd name="connsiteX1" fmla="*/ 207167 w 776287"/>
              <a:gd name="connsiteY1" fmla="*/ 425460 h 430938"/>
              <a:gd name="connsiteX2" fmla="*/ 692943 w 776287"/>
              <a:gd name="connsiteY2" fmla="*/ 6361 h 430938"/>
              <a:gd name="connsiteX3" fmla="*/ 776287 w 776287"/>
              <a:gd name="connsiteY3" fmla="*/ 220672 h 430938"/>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5460"/>
              <a:gd name="connsiteX1" fmla="*/ 207167 w 776287"/>
              <a:gd name="connsiteY1" fmla="*/ 425460 h 425460"/>
              <a:gd name="connsiteX2" fmla="*/ 692943 w 776287"/>
              <a:gd name="connsiteY2" fmla="*/ 6361 h 425460"/>
              <a:gd name="connsiteX3" fmla="*/ 776287 w 776287"/>
              <a:gd name="connsiteY3" fmla="*/ 220672 h 425460"/>
              <a:gd name="connsiteX0" fmla="*/ 0 w 776287"/>
              <a:gd name="connsiteY0" fmla="*/ 192098 h 428128"/>
              <a:gd name="connsiteX1" fmla="*/ 207167 w 776287"/>
              <a:gd name="connsiteY1" fmla="*/ 425460 h 428128"/>
              <a:gd name="connsiteX2" fmla="*/ 692943 w 776287"/>
              <a:gd name="connsiteY2" fmla="*/ 6361 h 428128"/>
              <a:gd name="connsiteX3" fmla="*/ 776287 w 776287"/>
              <a:gd name="connsiteY3" fmla="*/ 220672 h 428128"/>
              <a:gd name="connsiteX0" fmla="*/ 0 w 776287"/>
              <a:gd name="connsiteY0" fmla="*/ 192098 h 426874"/>
              <a:gd name="connsiteX1" fmla="*/ 207167 w 776287"/>
              <a:gd name="connsiteY1" fmla="*/ 425460 h 426874"/>
              <a:gd name="connsiteX2" fmla="*/ 692943 w 776287"/>
              <a:gd name="connsiteY2" fmla="*/ 6361 h 426874"/>
              <a:gd name="connsiteX3" fmla="*/ 776287 w 776287"/>
              <a:gd name="connsiteY3" fmla="*/ 220672 h 426874"/>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193273 h 451800"/>
              <a:gd name="connsiteX1" fmla="*/ 266698 w 776287"/>
              <a:gd name="connsiteY1" fmla="*/ 450448 h 451800"/>
              <a:gd name="connsiteX2" fmla="*/ 692943 w 776287"/>
              <a:gd name="connsiteY2" fmla="*/ 7536 h 451800"/>
              <a:gd name="connsiteX3" fmla="*/ 776287 w 776287"/>
              <a:gd name="connsiteY3" fmla="*/ 221847 h 451800"/>
              <a:gd name="connsiteX0" fmla="*/ 0 w 776287"/>
              <a:gd name="connsiteY0" fmla="*/ 97236 h 355297"/>
              <a:gd name="connsiteX1" fmla="*/ 266698 w 776287"/>
              <a:gd name="connsiteY1" fmla="*/ 354411 h 355297"/>
              <a:gd name="connsiteX2" fmla="*/ 528637 w 776287"/>
              <a:gd name="connsiteY2" fmla="*/ 21036 h 355297"/>
              <a:gd name="connsiteX3" fmla="*/ 776287 w 776287"/>
              <a:gd name="connsiteY3" fmla="*/ 125810 h 355297"/>
              <a:gd name="connsiteX0" fmla="*/ 0 w 776287"/>
              <a:gd name="connsiteY0" fmla="*/ 94238 h 312179"/>
              <a:gd name="connsiteX1" fmla="*/ 269079 w 776287"/>
              <a:gd name="connsiteY1" fmla="*/ 310932 h 312179"/>
              <a:gd name="connsiteX2" fmla="*/ 528637 w 776287"/>
              <a:gd name="connsiteY2" fmla="*/ 18038 h 312179"/>
              <a:gd name="connsiteX3" fmla="*/ 776287 w 776287"/>
              <a:gd name="connsiteY3" fmla="*/ 122812 h 312179"/>
              <a:gd name="connsiteX0" fmla="*/ 0 w 776287"/>
              <a:gd name="connsiteY0" fmla="*/ 91063 h 267027"/>
              <a:gd name="connsiteX1" fmla="*/ 283366 w 776287"/>
              <a:gd name="connsiteY1" fmla="*/ 264894 h 267027"/>
              <a:gd name="connsiteX2" fmla="*/ 528637 w 776287"/>
              <a:gd name="connsiteY2" fmla="*/ 14863 h 267027"/>
              <a:gd name="connsiteX3" fmla="*/ 776287 w 776287"/>
              <a:gd name="connsiteY3" fmla="*/ 119637 h 267027"/>
            </a:gdLst>
            <a:ahLst/>
            <a:cxnLst>
              <a:cxn ang="0">
                <a:pos x="connsiteX0" y="connsiteY0"/>
              </a:cxn>
              <a:cxn ang="0">
                <a:pos x="connsiteX1" y="connsiteY1"/>
              </a:cxn>
              <a:cxn ang="0">
                <a:pos x="connsiteX2" y="connsiteY2"/>
              </a:cxn>
              <a:cxn ang="0">
                <a:pos x="connsiteX3" y="connsiteY3"/>
              </a:cxn>
            </a:cxnLst>
            <a:rect l="l" t="t" r="r" b="b"/>
            <a:pathLst>
              <a:path w="776287" h="267027">
                <a:moveTo>
                  <a:pt x="0" y="91063"/>
                </a:moveTo>
                <a:cubicBezTo>
                  <a:pt x="137914" y="235328"/>
                  <a:pt x="195260" y="277594"/>
                  <a:pt x="283366" y="264894"/>
                </a:cubicBezTo>
                <a:cubicBezTo>
                  <a:pt x="371472" y="252194"/>
                  <a:pt x="446484" y="39073"/>
                  <a:pt x="528637" y="14863"/>
                </a:cubicBezTo>
                <a:cubicBezTo>
                  <a:pt x="610791" y="-9347"/>
                  <a:pt x="743147" y="-21055"/>
                  <a:pt x="776287" y="119637"/>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58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left)">
                                      <p:cBhvr>
                                        <p:cTn id="11" dur="500"/>
                                        <p:tgtEl>
                                          <p:spTgt spid="9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wipe(left)">
                                      <p:cBhvr>
                                        <p:cTn id="15" dur="500"/>
                                        <p:tgtEl>
                                          <p:spTgt spid="9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wipe(left)">
                                      <p:cBhvr>
                                        <p:cTn id="19" dur="500"/>
                                        <p:tgtEl>
                                          <p:spTgt spid="10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left)">
                                      <p:cBhvr>
                                        <p:cTn id="23" dur="500"/>
                                        <p:tgtEl>
                                          <p:spTgt spid="6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wipe(left)">
                                      <p:cBhvr>
                                        <p:cTn id="31" dur="500"/>
                                        <p:tgtEl>
                                          <p:spTgt spid="9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wipe(left)">
                                      <p:cBhvr>
                                        <p:cTn id="39" dur="500"/>
                                        <p:tgtEl>
                                          <p:spTgt spid="9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wipe(left)">
                                      <p:cBhvr>
                                        <p:cTn id="43" dur="500"/>
                                        <p:tgtEl>
                                          <p:spTgt spid="100"/>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wipe(left)">
                                      <p:cBhvr>
                                        <p:cTn id="47" dur="500"/>
                                        <p:tgtEl>
                                          <p:spTgt spid="103"/>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wipe(left)">
                                      <p:cBhvr>
                                        <p:cTn id="51" dur="500"/>
                                        <p:tgtEl>
                                          <p:spTgt spid="9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left)">
                                      <p:cBhvr>
                                        <p:cTn id="55" dur="500"/>
                                        <p:tgtEl>
                                          <p:spTgt spid="9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02"/>
                                        </p:tgtEl>
                                        <p:attrNameLst>
                                          <p:attrName>style.visibility</p:attrName>
                                        </p:attrNameLst>
                                      </p:cBhvr>
                                      <p:to>
                                        <p:strVal val="visible"/>
                                      </p:to>
                                    </p:set>
                                    <p:animEffect transition="in" filter="wipe(left)">
                                      <p:cBhvr>
                                        <p:cTn id="5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2" grpId="0" animBg="1"/>
      <p:bldP spid="66"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29</a:t>
            </a:fld>
            <a:endParaRPr lang="en-US" dirty="0">
              <a:solidFill>
                <a:prstClr val="black">
                  <a:tint val="75000"/>
                </a:prstClr>
              </a:solidFill>
            </a:endParaRPr>
          </a:p>
        </p:txBody>
      </p:sp>
      <p:sp>
        <p:nvSpPr>
          <p:cNvPr id="3" name="TextBox 2"/>
          <p:cNvSpPr txBox="1"/>
          <p:nvPr/>
        </p:nvSpPr>
        <p:spPr>
          <a:xfrm>
            <a:off x="1927860" y="1089660"/>
            <a:ext cx="7543800" cy="535531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Rail				    8</a:t>
            </a:r>
          </a:p>
          <a:p>
            <a:r>
              <a:rPr lang="en-US" dirty="0" err="1">
                <a:latin typeface="Tahoma" panose="020B0604030504040204" pitchFamily="34" charset="0"/>
                <a:ea typeface="Tahoma" panose="020B0604030504040204" pitchFamily="34" charset="0"/>
                <a:cs typeface="Tahoma" panose="020B0604030504040204" pitchFamily="34" charset="0"/>
              </a:rPr>
              <a:t>SkyRide</a:t>
            </a:r>
            <a:r>
              <a:rPr lang="en-US" dirty="0">
                <a:latin typeface="Tahoma" panose="020B0604030504040204" pitchFamily="34" charset="0"/>
                <a:ea typeface="Tahoma" panose="020B0604030504040204" pitchFamily="34" charset="0"/>
                <a:cs typeface="Tahoma" panose="020B0604030504040204" pitchFamily="34" charset="0"/>
              </a:rPr>
              <a:t>		    		    5</a:t>
            </a:r>
          </a:p>
          <a:p>
            <a:r>
              <a:rPr lang="en-US" dirty="0">
                <a:latin typeface="Tahoma" panose="020B0604030504040204" pitchFamily="34" charset="0"/>
                <a:ea typeface="Tahoma" panose="020B0604030504040204" pitchFamily="34" charset="0"/>
                <a:cs typeface="Tahoma" panose="020B0604030504040204" pitchFamily="34" charset="0"/>
              </a:rPr>
              <a:t>Local/Limited			110</a:t>
            </a:r>
          </a:p>
          <a:p>
            <a:r>
              <a:rPr lang="en-US" u="sng" dirty="0">
                <a:latin typeface="Tahoma" panose="020B0604030504040204" pitchFamily="34" charset="0"/>
                <a:ea typeface="Tahoma" panose="020B0604030504040204" pitchFamily="34" charset="0"/>
                <a:cs typeface="Tahoma" panose="020B0604030504040204" pitchFamily="34" charset="0"/>
              </a:rPr>
              <a:t>Regional				+16</a:t>
            </a:r>
          </a:p>
          <a:p>
            <a:r>
              <a:rPr lang="en-US" dirty="0">
                <a:latin typeface="Tahoma" panose="020B0604030504040204" pitchFamily="34" charset="0"/>
                <a:ea typeface="Tahoma" panose="020B0604030504040204" pitchFamily="34" charset="0"/>
                <a:cs typeface="Tahoma" panose="020B0604030504040204" pitchFamily="34" charset="0"/>
              </a:rPr>
              <a:t>Total Routes 			139</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u="sng" dirty="0">
                <a:latin typeface="Tahoma" panose="020B0604030504040204" pitchFamily="34" charset="0"/>
                <a:ea typeface="Tahoma" panose="020B0604030504040204" pitchFamily="34" charset="0"/>
                <a:cs typeface="Tahoma" panose="020B0604030504040204" pitchFamily="34" charset="0"/>
              </a:rPr>
              <a:t>Directions/Route			  x2</a:t>
            </a:r>
          </a:p>
          <a:p>
            <a:r>
              <a:rPr lang="en-US" dirty="0">
                <a:latin typeface="Tahoma" panose="020B0604030504040204" pitchFamily="34" charset="0"/>
                <a:ea typeface="Tahoma" panose="020B0604030504040204" pitchFamily="34" charset="0"/>
                <a:cs typeface="Tahoma" panose="020B0604030504040204" pitchFamily="34" charset="0"/>
              </a:rPr>
              <a:t>Total Directions                		278</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u="sng" dirty="0">
                <a:latin typeface="Tahoma" panose="020B0604030504040204" pitchFamily="34" charset="0"/>
                <a:ea typeface="Tahoma" panose="020B0604030504040204" pitchFamily="34" charset="0"/>
                <a:cs typeface="Tahoma" panose="020B0604030504040204" pitchFamily="34" charset="0"/>
              </a:rPr>
              <a:t>Patterns/Dir.			 x5</a:t>
            </a:r>
          </a:p>
          <a:p>
            <a:r>
              <a:rPr lang="en-US" dirty="0">
                <a:latin typeface="Tahoma" panose="020B0604030504040204" pitchFamily="34" charset="0"/>
                <a:ea typeface="Tahoma" panose="020B0604030504040204" pitchFamily="34" charset="0"/>
                <a:cs typeface="Tahoma" panose="020B0604030504040204" pitchFamily="34" charset="0"/>
              </a:rPr>
              <a:t>Total Patterns          	</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1,390</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u="sng" dirty="0">
                <a:latin typeface="Tahoma" panose="020B0604030504040204" pitchFamily="34" charset="0"/>
                <a:ea typeface="Tahoma" panose="020B0604030504040204" pitchFamily="34" charset="0"/>
                <a:cs typeface="Tahoma" panose="020B0604030504040204" pitchFamily="34" charset="0"/>
              </a:rPr>
              <a:t>Time Points/Pattern		x10</a:t>
            </a:r>
          </a:p>
          <a:p>
            <a:r>
              <a:rPr lang="en-US" dirty="0">
                <a:latin typeface="Tahoma" panose="020B0604030504040204" pitchFamily="34" charset="0"/>
                <a:ea typeface="Tahoma" panose="020B0604030504040204" pitchFamily="34" charset="0"/>
                <a:cs typeface="Tahoma" panose="020B0604030504040204" pitchFamily="34" charset="0"/>
              </a:rPr>
              <a:t>Total </a:t>
            </a:r>
            <a:r>
              <a:rPr lang="en-US" dirty="0" err="1">
                <a:latin typeface="Tahoma" panose="020B0604030504040204" pitchFamily="34" charset="0"/>
                <a:ea typeface="Tahoma" panose="020B0604030504040204" pitchFamily="34" charset="0"/>
                <a:cs typeface="Tahoma" panose="020B0604030504040204" pitchFamily="34" charset="0"/>
              </a:rPr>
              <a:t>Timepoints</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13,900</a:t>
            </a: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u="sng" dirty="0">
                <a:latin typeface="Tahoma" panose="020B0604030504040204" pitchFamily="34" charset="0"/>
                <a:ea typeface="Tahoma" panose="020B0604030504040204" pitchFamily="34" charset="0"/>
                <a:cs typeface="Tahoma" panose="020B0604030504040204" pitchFamily="34" charset="0"/>
              </a:rPr>
              <a:t>Running Time Breaks/</a:t>
            </a:r>
            <a:r>
              <a:rPr lang="en-US" u="sng" dirty="0" err="1">
                <a:latin typeface="Tahoma" panose="020B0604030504040204" pitchFamily="34" charset="0"/>
                <a:ea typeface="Tahoma" panose="020B0604030504040204" pitchFamily="34" charset="0"/>
                <a:cs typeface="Tahoma" panose="020B0604030504040204" pitchFamily="34" charset="0"/>
              </a:rPr>
              <a:t>Timepoint</a:t>
            </a:r>
            <a:r>
              <a:rPr lang="en-US" u="sng" dirty="0">
                <a:latin typeface="Tahoma" panose="020B0604030504040204" pitchFamily="34" charset="0"/>
                <a:ea typeface="Tahoma" panose="020B0604030504040204" pitchFamily="34" charset="0"/>
                <a:cs typeface="Tahoma" panose="020B0604030504040204" pitchFamily="34" charset="0"/>
              </a:rPr>
              <a:t>	  x5				 </a:t>
            </a:r>
          </a:p>
          <a:p>
            <a:r>
              <a:rPr lang="en-US" dirty="0">
                <a:latin typeface="Tahoma" panose="020B0604030504040204" pitchFamily="34" charset="0"/>
                <a:ea typeface="Tahoma" panose="020B0604030504040204" pitchFamily="34" charset="0"/>
                <a:cs typeface="Tahoma" panose="020B0604030504040204" pitchFamily="34" charset="0"/>
              </a:rPr>
              <a:t>Total Running Times	         </a:t>
            </a:r>
            <a:r>
              <a:rPr lang="en-US" dirty="0" smtClean="0">
                <a:latin typeface="Tahoma" panose="020B0604030504040204" pitchFamily="34" charset="0"/>
                <a:ea typeface="Tahoma" panose="020B0604030504040204" pitchFamily="34" charset="0"/>
                <a:cs typeface="Tahoma" panose="020B0604030504040204" pitchFamily="34" charset="0"/>
              </a:rPr>
              <a:t>69,500</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34,750	17,375</a:t>
            </a:r>
          </a:p>
          <a:p>
            <a:r>
              <a:rPr lang="en-US" u="sng" dirty="0">
                <a:latin typeface="Tahoma" panose="020B0604030504040204" pitchFamily="34" charset="0"/>
                <a:ea typeface="Tahoma" panose="020B0604030504040204" pitchFamily="34" charset="0"/>
                <a:cs typeface="Tahoma" panose="020B0604030504040204" pitchFamily="34" charset="0"/>
              </a:rPr>
              <a:t>Service Planner/Schedulers	   	  11				</a:t>
            </a:r>
          </a:p>
          <a:p>
            <a:r>
              <a:rPr lang="en-US" dirty="0">
                <a:latin typeface="Tahoma" panose="020B0604030504040204" pitchFamily="34" charset="0"/>
                <a:ea typeface="Tahoma" panose="020B0604030504040204" pitchFamily="34" charset="0"/>
                <a:cs typeface="Tahoma" panose="020B0604030504040204" pitchFamily="34" charset="0"/>
              </a:rPr>
              <a:t>Running Times/Service Planner   </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6,319	       </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3,160	  1,580</a:t>
            </a:r>
          </a:p>
        </p:txBody>
      </p:sp>
      <p:sp>
        <p:nvSpPr>
          <p:cNvPr id="4" name="TextBox 3"/>
          <p:cNvSpPr txBox="1"/>
          <p:nvPr/>
        </p:nvSpPr>
        <p:spPr>
          <a:xfrm>
            <a:off x="1905001" y="515035"/>
            <a:ext cx="5827429" cy="646331"/>
          </a:xfrm>
          <a:prstGeom prst="rect">
            <a:avLst/>
          </a:prstGeom>
          <a:noFill/>
        </p:spPr>
        <p:txBody>
          <a:bodyPr wrap="none" rtlCol="0">
            <a:spAutoFit/>
          </a:bodyPr>
          <a:lstStyle/>
          <a:p>
            <a:r>
              <a:rPr lang="en-US" sz="3600" dirty="0">
                <a:solidFill>
                  <a:srgbClr val="0E7FAE"/>
                </a:solidFill>
                <a:latin typeface="Tahoma" charset="0"/>
                <a:ea typeface="Tahoma" charset="0"/>
                <a:cs typeface="Tahoma" charset="0"/>
              </a:rPr>
              <a:t>How Many Running Times?</a:t>
            </a:r>
          </a:p>
        </p:txBody>
      </p:sp>
    </p:spTree>
    <p:extLst>
      <p:ext uri="{BB962C8B-B14F-4D97-AF65-F5344CB8AC3E}">
        <p14:creationId xmlns:p14="http://schemas.microsoft.com/office/powerpoint/2010/main" val="281524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3</a:t>
            </a:fld>
            <a:endParaRPr lang="en-US" dirty="0">
              <a:solidFill>
                <a:prstClr val="black">
                  <a:tint val="75000"/>
                </a:prstClr>
              </a:solidFill>
            </a:endParaRPr>
          </a:p>
        </p:txBody>
      </p:sp>
      <p:sp>
        <p:nvSpPr>
          <p:cNvPr id="6" name="Content Placeholder 2"/>
          <p:cNvSpPr txBox="1">
            <a:spLocks/>
          </p:cNvSpPr>
          <p:nvPr/>
        </p:nvSpPr>
        <p:spPr>
          <a:xfrm>
            <a:off x="1981200" y="1219201"/>
            <a:ext cx="8229600" cy="4525963"/>
          </a:xfrm>
          <a:prstGeom prst="rect">
            <a:avLst/>
          </a:prstGeom>
        </p:spPr>
        <p:txBody>
          <a:bodyPr numCol="2">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4000"/>
              </a:lnSpc>
            </a:pPr>
            <a:r>
              <a:rPr lang="en-US" sz="1400" dirty="0">
                <a:latin typeface="Tahoma" charset="0"/>
                <a:ea typeface="Tahoma" charset="0"/>
                <a:cs typeface="Tahoma" charset="0"/>
              </a:rPr>
              <a:t>Major tasks:</a:t>
            </a:r>
          </a:p>
          <a:p>
            <a:pPr lvl="1">
              <a:lnSpc>
                <a:spcPct val="134000"/>
              </a:lnSpc>
            </a:pPr>
            <a:r>
              <a:rPr lang="en-US" sz="1400" dirty="0">
                <a:latin typeface="Tahoma" charset="0"/>
                <a:ea typeface="Tahoma" charset="0"/>
                <a:cs typeface="Tahoma" charset="0"/>
              </a:rPr>
              <a:t>Explores and develops new and improved services including</a:t>
            </a:r>
          </a:p>
          <a:p>
            <a:pPr marL="457200" lvl="1" indent="0">
              <a:lnSpc>
                <a:spcPct val="134000"/>
              </a:lnSpc>
              <a:buNone/>
            </a:pPr>
            <a:r>
              <a:rPr lang="en-US" sz="1400" dirty="0">
                <a:latin typeface="Tahoma" charset="0"/>
                <a:ea typeface="Tahoma" charset="0"/>
                <a:cs typeface="Tahoma" charset="0"/>
              </a:rPr>
              <a:t>	Restructured network; sub-regional, corridor, and community transit plans.</a:t>
            </a:r>
          </a:p>
          <a:p>
            <a:pPr lvl="1">
              <a:lnSpc>
                <a:spcPct val="134000"/>
              </a:lnSpc>
            </a:pPr>
            <a:r>
              <a:rPr lang="en-US" sz="1400" dirty="0">
                <a:latin typeface="Tahoma" charset="0"/>
                <a:ea typeface="Tahoma" charset="0"/>
                <a:cs typeface="Tahoma" charset="0"/>
              </a:rPr>
              <a:t>Integrates with </a:t>
            </a:r>
          </a:p>
          <a:p>
            <a:pPr lvl="2">
              <a:lnSpc>
                <a:spcPct val="134000"/>
              </a:lnSpc>
            </a:pPr>
            <a:r>
              <a:rPr lang="en-US" sz="1400" dirty="0">
                <a:latin typeface="Tahoma" charset="0"/>
                <a:ea typeface="Tahoma" charset="0"/>
                <a:cs typeface="Tahoma" charset="0"/>
              </a:rPr>
              <a:t>Marketing, </a:t>
            </a:r>
          </a:p>
          <a:p>
            <a:pPr lvl="2">
              <a:lnSpc>
                <a:spcPct val="134000"/>
              </a:lnSpc>
            </a:pPr>
            <a:r>
              <a:rPr lang="en-US" sz="1400" dirty="0">
                <a:latin typeface="Tahoma" charset="0"/>
                <a:ea typeface="Tahoma" charset="0"/>
                <a:cs typeface="Tahoma" charset="0"/>
              </a:rPr>
              <a:t>Systems Planning, </a:t>
            </a:r>
          </a:p>
          <a:p>
            <a:pPr lvl="2">
              <a:lnSpc>
                <a:spcPct val="134000"/>
              </a:lnSpc>
            </a:pPr>
            <a:r>
              <a:rPr lang="en-US" sz="1400" dirty="0">
                <a:latin typeface="Tahoma" charset="0"/>
                <a:ea typeface="Tahoma" charset="0"/>
                <a:cs typeface="Tahoma" charset="0"/>
              </a:rPr>
              <a:t>Facilities Planning. </a:t>
            </a:r>
          </a:p>
          <a:p>
            <a:pPr lvl="1">
              <a:lnSpc>
                <a:spcPct val="134000"/>
              </a:lnSpc>
            </a:pPr>
            <a:r>
              <a:rPr lang="en-US" sz="1400" dirty="0">
                <a:latin typeface="Tahoma" charset="0"/>
                <a:ea typeface="Tahoma" charset="0"/>
                <a:cs typeface="Tahoma" charset="0"/>
              </a:rPr>
              <a:t>Evaluates service performance vs. RTD Standards and proposes changes. </a:t>
            </a:r>
          </a:p>
          <a:p>
            <a:pPr lvl="1">
              <a:lnSpc>
                <a:spcPct val="134000"/>
              </a:lnSpc>
            </a:pPr>
            <a:r>
              <a:rPr lang="en-US" sz="1400" dirty="0">
                <a:latin typeface="Tahoma" charset="0"/>
                <a:ea typeface="Tahoma" charset="0"/>
                <a:cs typeface="Tahoma" charset="0"/>
              </a:rPr>
              <a:t>Develops and implements three service changes/yr. </a:t>
            </a:r>
            <a:endParaRPr lang="en-US" sz="1400" dirty="0" smtClean="0">
              <a:latin typeface="Tahoma" charset="0"/>
              <a:ea typeface="Tahoma" charset="0"/>
              <a:cs typeface="Tahoma" charset="0"/>
            </a:endParaRPr>
          </a:p>
          <a:p>
            <a:pPr lvl="1">
              <a:lnSpc>
                <a:spcPct val="134000"/>
              </a:lnSpc>
            </a:pPr>
            <a:endParaRPr lang="en-US" sz="1400" dirty="0">
              <a:latin typeface="Tahoma" charset="0"/>
              <a:ea typeface="Tahoma" charset="0"/>
              <a:cs typeface="Tahoma" charset="0"/>
            </a:endParaRPr>
          </a:p>
          <a:p>
            <a:pPr lvl="1">
              <a:lnSpc>
                <a:spcPct val="134000"/>
              </a:lnSpc>
            </a:pPr>
            <a:r>
              <a:rPr lang="en-US" sz="1400" dirty="0">
                <a:latin typeface="Tahoma" charset="0"/>
                <a:ea typeface="Tahoma" charset="0"/>
                <a:cs typeface="Tahoma" charset="0"/>
              </a:rPr>
              <a:t>Maintains and Develops tools for:</a:t>
            </a:r>
          </a:p>
          <a:p>
            <a:pPr lvl="2">
              <a:lnSpc>
                <a:spcPct val="134000"/>
              </a:lnSpc>
            </a:pPr>
            <a:r>
              <a:rPr lang="en-US" sz="1400" dirty="0">
                <a:latin typeface="Tahoma" charset="0"/>
                <a:ea typeface="Tahoma" charset="0"/>
                <a:cs typeface="Tahoma" charset="0"/>
              </a:rPr>
              <a:t>planning, </a:t>
            </a:r>
          </a:p>
          <a:p>
            <a:pPr lvl="2">
              <a:lnSpc>
                <a:spcPct val="134000"/>
              </a:lnSpc>
            </a:pPr>
            <a:r>
              <a:rPr lang="en-US" sz="1400" dirty="0">
                <a:latin typeface="Tahoma" charset="0"/>
                <a:ea typeface="Tahoma" charset="0"/>
                <a:cs typeface="Tahoma" charset="0"/>
              </a:rPr>
              <a:t>analysis, </a:t>
            </a:r>
          </a:p>
          <a:p>
            <a:pPr lvl="2">
              <a:lnSpc>
                <a:spcPct val="134000"/>
              </a:lnSpc>
            </a:pPr>
            <a:r>
              <a:rPr lang="en-US" sz="1400" dirty="0">
                <a:latin typeface="Tahoma" charset="0"/>
                <a:ea typeface="Tahoma" charset="0"/>
                <a:cs typeface="Tahoma" charset="0"/>
              </a:rPr>
              <a:t>scheduling, </a:t>
            </a:r>
          </a:p>
          <a:p>
            <a:pPr lvl="2">
              <a:lnSpc>
                <a:spcPct val="134000"/>
              </a:lnSpc>
            </a:pPr>
            <a:r>
              <a:rPr lang="en-US" sz="1400" dirty="0" err="1">
                <a:latin typeface="Tahoma" charset="0"/>
                <a:ea typeface="Tahoma" charset="0"/>
                <a:cs typeface="Tahoma" charset="0"/>
              </a:rPr>
              <a:t>runcutting</a:t>
            </a:r>
            <a:r>
              <a:rPr lang="en-US" sz="1400" dirty="0">
                <a:latin typeface="Tahoma" charset="0"/>
                <a:ea typeface="Tahoma" charset="0"/>
                <a:cs typeface="Tahoma" charset="0"/>
              </a:rPr>
              <a:t>, </a:t>
            </a:r>
          </a:p>
          <a:p>
            <a:pPr lvl="2">
              <a:lnSpc>
                <a:spcPct val="134000"/>
              </a:lnSpc>
            </a:pPr>
            <a:r>
              <a:rPr lang="en-US" sz="1400" dirty="0">
                <a:latin typeface="Tahoma" charset="0"/>
                <a:ea typeface="Tahoma" charset="0"/>
                <a:cs typeface="Tahoma" charset="0"/>
              </a:rPr>
              <a:t>geographic information systems, </a:t>
            </a:r>
          </a:p>
          <a:p>
            <a:pPr lvl="2">
              <a:lnSpc>
                <a:spcPct val="134000"/>
              </a:lnSpc>
            </a:pPr>
            <a:r>
              <a:rPr lang="en-US" sz="1400" dirty="0">
                <a:latin typeface="Tahoma" charset="0"/>
                <a:ea typeface="Tahoma" charset="0"/>
                <a:cs typeface="Tahoma" charset="0"/>
              </a:rPr>
              <a:t>ridership monitoring and analysis</a:t>
            </a:r>
          </a:p>
          <a:p>
            <a:pPr lvl="2">
              <a:lnSpc>
                <a:spcPct val="134000"/>
              </a:lnSpc>
            </a:pPr>
            <a:r>
              <a:rPr lang="en-US" sz="1400" dirty="0">
                <a:latin typeface="Tahoma" charset="0"/>
                <a:ea typeface="Tahoma" charset="0"/>
                <a:cs typeface="Tahoma" charset="0"/>
              </a:rPr>
              <a:t>performance evaluation. </a:t>
            </a:r>
          </a:p>
        </p:txBody>
      </p:sp>
      <p:sp>
        <p:nvSpPr>
          <p:cNvPr id="7" name="TextBox 6"/>
          <p:cNvSpPr txBox="1"/>
          <p:nvPr/>
        </p:nvSpPr>
        <p:spPr>
          <a:xfrm>
            <a:off x="1905000" y="515035"/>
            <a:ext cx="4570482" cy="646331"/>
          </a:xfrm>
          <a:prstGeom prst="rect">
            <a:avLst/>
          </a:prstGeom>
          <a:noFill/>
        </p:spPr>
        <p:txBody>
          <a:bodyPr wrap="none" rtlCol="0">
            <a:spAutoFit/>
          </a:bodyPr>
          <a:lstStyle/>
          <a:p>
            <a:r>
              <a:rPr lang="en-US" sz="3600" dirty="0">
                <a:solidFill>
                  <a:srgbClr val="0E7FAE"/>
                </a:solidFill>
                <a:latin typeface="Tahoma" charset="0"/>
                <a:ea typeface="Tahoma" charset="0"/>
                <a:cs typeface="Tahoma" charset="0"/>
              </a:rPr>
              <a:t>Service</a:t>
            </a:r>
            <a:r>
              <a:rPr lang="en-US" sz="3600" dirty="0">
                <a:solidFill>
                  <a:prstClr val="black"/>
                </a:solidFill>
                <a:latin typeface="Arial" panose="020B0604020202020204" pitchFamily="34" charset="0"/>
                <a:cs typeface="Arial" panose="020B0604020202020204" pitchFamily="34" charset="0"/>
              </a:rPr>
              <a:t> </a:t>
            </a:r>
            <a:r>
              <a:rPr lang="en-US" sz="3600" dirty="0">
                <a:solidFill>
                  <a:srgbClr val="0E7FAE"/>
                </a:solidFill>
                <a:latin typeface="Tahoma" charset="0"/>
                <a:ea typeface="Tahoma" charset="0"/>
                <a:cs typeface="Tahoma" charset="0"/>
              </a:rPr>
              <a:t>Development</a:t>
            </a:r>
          </a:p>
        </p:txBody>
      </p:sp>
    </p:spTree>
    <p:extLst>
      <p:ext uri="{BB962C8B-B14F-4D97-AF65-F5344CB8AC3E}">
        <p14:creationId xmlns:p14="http://schemas.microsoft.com/office/powerpoint/2010/main" val="1082766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30</a:t>
            </a:fld>
            <a:endParaRPr lang="en-US" dirty="0">
              <a:solidFill>
                <a:prstClr val="black">
                  <a:tint val="75000"/>
                </a:prstClr>
              </a:solidFill>
            </a:endParaRPr>
          </a:p>
        </p:txBody>
      </p:sp>
      <p:sp>
        <p:nvSpPr>
          <p:cNvPr id="6" name="Content Placeholder 2"/>
          <p:cNvSpPr txBox="1">
            <a:spLocks/>
          </p:cNvSpPr>
          <p:nvPr/>
        </p:nvSpPr>
        <p:spPr>
          <a:xfrm>
            <a:off x="1905000" y="1080746"/>
            <a:ext cx="8229600" cy="1066799"/>
          </a:xfrm>
          <a:prstGeom prst="rect">
            <a:avLst/>
          </a:prstGeom>
        </p:spPr>
        <p:txBody>
          <a:bodyPr numCol="2">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en-US" sz="2400" dirty="0">
                <a:solidFill>
                  <a:prstClr val="black"/>
                </a:solidFill>
                <a:latin typeface="Arial" panose="020B0604020202020204" pitchFamily="34" charset="0"/>
                <a:cs typeface="Arial" panose="020B0604020202020204" pitchFamily="34" charset="0"/>
              </a:rPr>
              <a:t>Frequency</a:t>
            </a:r>
          </a:p>
          <a:p>
            <a:pPr>
              <a:lnSpc>
                <a:spcPct val="114000"/>
              </a:lnSpc>
            </a:pPr>
            <a:r>
              <a:rPr lang="en-US" sz="2400" dirty="0">
                <a:solidFill>
                  <a:prstClr val="black"/>
                </a:solidFill>
                <a:latin typeface="Arial" panose="020B0604020202020204" pitchFamily="34" charset="0"/>
                <a:cs typeface="Arial" panose="020B0604020202020204" pitchFamily="34" charset="0"/>
              </a:rPr>
              <a:t>Running Time</a:t>
            </a:r>
          </a:p>
          <a:p>
            <a:pPr>
              <a:lnSpc>
                <a:spcPct val="114000"/>
              </a:lnSpc>
            </a:pPr>
            <a:endParaRPr lang="en-US" sz="2400" dirty="0">
              <a:solidFill>
                <a:prstClr val="black"/>
              </a:solidFill>
              <a:latin typeface="Arial" panose="020B0604020202020204" pitchFamily="34" charset="0"/>
              <a:cs typeface="Arial" panose="020B0604020202020204" pitchFamily="34" charset="0"/>
            </a:endParaRPr>
          </a:p>
          <a:p>
            <a:pPr>
              <a:lnSpc>
                <a:spcPct val="114000"/>
              </a:lnSpc>
            </a:pPr>
            <a:r>
              <a:rPr lang="en-US" sz="2400" dirty="0">
                <a:solidFill>
                  <a:prstClr val="black"/>
                </a:solidFill>
                <a:latin typeface="Arial" panose="020B0604020202020204" pitchFamily="34" charset="0"/>
                <a:cs typeface="Arial" panose="020B0604020202020204" pitchFamily="34" charset="0"/>
              </a:rPr>
              <a:t>Recovery</a:t>
            </a:r>
          </a:p>
          <a:p>
            <a:pPr>
              <a:lnSpc>
                <a:spcPct val="114000"/>
              </a:lnSpc>
            </a:pPr>
            <a:r>
              <a:rPr lang="en-US" sz="2400" dirty="0">
                <a:solidFill>
                  <a:prstClr val="black"/>
                </a:solidFill>
                <a:latin typeface="Arial" panose="020B0604020202020204" pitchFamily="34" charset="0"/>
                <a:cs typeface="Arial" panose="020B0604020202020204" pitchFamily="34" charset="0"/>
              </a:rPr>
              <a:t>Blocking &amp; Interlining</a:t>
            </a:r>
          </a:p>
          <a:p>
            <a:pPr>
              <a:lnSpc>
                <a:spcPct val="114000"/>
              </a:lnSpc>
            </a:pPr>
            <a:endParaRPr lang="en-US" sz="24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1905000" y="515035"/>
            <a:ext cx="2467342" cy="646331"/>
          </a:xfrm>
          <a:prstGeom prst="rect">
            <a:avLst/>
          </a:prstGeom>
          <a:noFill/>
        </p:spPr>
        <p:txBody>
          <a:bodyPr wrap="none" rtlCol="0">
            <a:spAutoFit/>
          </a:bodyPr>
          <a:lstStyle/>
          <a:p>
            <a:r>
              <a:rPr lang="en-US" sz="3600" dirty="0">
                <a:solidFill>
                  <a:srgbClr val="0E7FAE"/>
                </a:solidFill>
                <a:latin typeface="Tahoma" charset="0"/>
                <a:ea typeface="Tahoma" charset="0"/>
                <a:cs typeface="Tahoma" charset="0"/>
              </a:rPr>
              <a:t>Scheduling</a:t>
            </a:r>
          </a:p>
        </p:txBody>
      </p:sp>
      <p:pic>
        <p:nvPicPr>
          <p:cNvPr id="2050"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823" y="2114425"/>
            <a:ext cx="631507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193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31</a:t>
            </a:fld>
            <a:endParaRPr lang="en-US" dirty="0">
              <a:solidFill>
                <a:prstClr val="black">
                  <a:tint val="75000"/>
                </a:prstClr>
              </a:solidFill>
            </a:endParaRPr>
          </a:p>
        </p:txBody>
      </p:sp>
      <p:sp>
        <p:nvSpPr>
          <p:cNvPr id="6" name="Content Placeholder 2"/>
          <p:cNvSpPr txBox="1">
            <a:spLocks/>
          </p:cNvSpPr>
          <p:nvPr/>
        </p:nvSpPr>
        <p:spPr>
          <a:xfrm>
            <a:off x="2007973" y="1371603"/>
            <a:ext cx="8229600" cy="914398"/>
          </a:xfrm>
          <a:prstGeom prst="rect">
            <a:avLst/>
          </a:prstGeom>
        </p:spPr>
        <p:txBody>
          <a:bodyPr numCol="2">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en-US" sz="2400" dirty="0">
                <a:solidFill>
                  <a:prstClr val="black"/>
                </a:solidFill>
                <a:latin typeface="Arial" panose="020B0604020202020204" pitchFamily="34" charset="0"/>
                <a:cs typeface="Arial" panose="020B0604020202020204" pitchFamily="34" charset="0"/>
              </a:rPr>
              <a:t>Divides service into workable pieces</a:t>
            </a:r>
          </a:p>
          <a:p>
            <a:pPr>
              <a:lnSpc>
                <a:spcPct val="114000"/>
              </a:lnSpc>
            </a:pPr>
            <a:endParaRPr lang="en-US" sz="2400" dirty="0">
              <a:solidFill>
                <a:prstClr val="black"/>
              </a:solidFill>
              <a:latin typeface="Arial" panose="020B0604020202020204" pitchFamily="34" charset="0"/>
              <a:cs typeface="Arial" panose="020B0604020202020204" pitchFamily="34" charset="0"/>
            </a:endParaRPr>
          </a:p>
          <a:p>
            <a:pPr>
              <a:lnSpc>
                <a:spcPct val="114000"/>
              </a:lnSpc>
            </a:pPr>
            <a:r>
              <a:rPr lang="en-US" sz="2400" dirty="0">
                <a:solidFill>
                  <a:prstClr val="black"/>
                </a:solidFill>
                <a:latin typeface="Arial" panose="020B0604020202020204" pitchFamily="34" charset="0"/>
                <a:cs typeface="Arial" panose="020B0604020202020204" pitchFamily="34" charset="0"/>
              </a:rPr>
              <a:t>Rules defined in Collective Bargaining Agreement</a:t>
            </a:r>
          </a:p>
          <a:p>
            <a:pPr>
              <a:lnSpc>
                <a:spcPct val="114000"/>
              </a:lnSpc>
            </a:pPr>
            <a:endParaRPr lang="en-US" sz="2400"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1905000" y="515035"/>
            <a:ext cx="2390398" cy="646331"/>
          </a:xfrm>
          <a:prstGeom prst="rect">
            <a:avLst/>
          </a:prstGeom>
          <a:noFill/>
        </p:spPr>
        <p:txBody>
          <a:bodyPr wrap="none" rtlCol="0">
            <a:spAutoFit/>
          </a:bodyPr>
          <a:lstStyle/>
          <a:p>
            <a:r>
              <a:rPr lang="en-US" sz="3600" dirty="0" err="1">
                <a:solidFill>
                  <a:srgbClr val="0E7FAE"/>
                </a:solidFill>
                <a:latin typeface="Tahoma" charset="0"/>
                <a:ea typeface="Tahoma" charset="0"/>
                <a:cs typeface="Tahoma" charset="0"/>
              </a:rPr>
              <a:t>Runcutting</a:t>
            </a:r>
            <a:endParaRPr lang="en-US" sz="3600" dirty="0">
              <a:solidFill>
                <a:srgbClr val="0E7FAE"/>
              </a:solidFill>
              <a:latin typeface="Tahoma" charset="0"/>
              <a:ea typeface="Tahoma" charset="0"/>
              <a:cs typeface="Tahoma" charset="0"/>
            </a:endParaRP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286001"/>
            <a:ext cx="8991600" cy="4546893"/>
          </a:xfrm>
          <a:prstGeom prst="rect">
            <a:avLst/>
          </a:prstGeom>
        </p:spPr>
      </p:pic>
    </p:spTree>
    <p:extLst>
      <p:ext uri="{BB962C8B-B14F-4D97-AF65-F5344CB8AC3E}">
        <p14:creationId xmlns:p14="http://schemas.microsoft.com/office/powerpoint/2010/main" val="35224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32</a:t>
            </a:fld>
            <a:endParaRPr lang="en-US" dirty="0">
              <a:solidFill>
                <a:prstClr val="black">
                  <a:tint val="75000"/>
                </a:prstClr>
              </a:solidFill>
            </a:endParaRPr>
          </a:p>
        </p:txBody>
      </p:sp>
      <p:sp>
        <p:nvSpPr>
          <p:cNvPr id="11" name="TextBox 10"/>
          <p:cNvSpPr txBox="1"/>
          <p:nvPr/>
        </p:nvSpPr>
        <p:spPr>
          <a:xfrm>
            <a:off x="1524000" y="1"/>
            <a:ext cx="2390398" cy="646331"/>
          </a:xfrm>
          <a:prstGeom prst="rect">
            <a:avLst/>
          </a:prstGeom>
          <a:noFill/>
        </p:spPr>
        <p:txBody>
          <a:bodyPr wrap="none" rtlCol="0">
            <a:spAutoFit/>
          </a:bodyPr>
          <a:lstStyle/>
          <a:p>
            <a:r>
              <a:rPr lang="en-US" sz="3600" dirty="0" err="1">
                <a:solidFill>
                  <a:srgbClr val="0E7FAE"/>
                </a:solidFill>
                <a:latin typeface="Tahoma" charset="0"/>
                <a:ea typeface="Tahoma" charset="0"/>
                <a:cs typeface="Tahoma" charset="0"/>
              </a:rPr>
              <a:t>Runcutting</a:t>
            </a:r>
            <a:endParaRPr lang="en-US" sz="3600" dirty="0">
              <a:solidFill>
                <a:srgbClr val="0E7FAE"/>
              </a:solidFill>
              <a:latin typeface="Tahoma" charset="0"/>
              <a:ea typeface="Tahoma" charset="0"/>
              <a:cs typeface="Tahoma" charset="0"/>
            </a:endParaRPr>
          </a:p>
        </p:txBody>
      </p:sp>
      <p:sp>
        <p:nvSpPr>
          <p:cNvPr id="12" name="Content Placeholder 2"/>
          <p:cNvSpPr txBox="1">
            <a:spLocks/>
          </p:cNvSpPr>
          <p:nvPr/>
        </p:nvSpPr>
        <p:spPr>
          <a:xfrm>
            <a:off x="1524000" y="533400"/>
            <a:ext cx="8229600" cy="914398"/>
          </a:xfrm>
          <a:prstGeom prst="rect">
            <a:avLst/>
          </a:prstGeom>
        </p:spPr>
        <p:txBody>
          <a:bodyPr numCol="2">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en-US" sz="2400" dirty="0">
                <a:solidFill>
                  <a:prstClr val="black"/>
                </a:solidFill>
                <a:latin typeface="Arial" panose="020B0604020202020204" pitchFamily="34" charset="0"/>
                <a:cs typeface="Arial" panose="020B0604020202020204" pitchFamily="34" charset="0"/>
              </a:rPr>
              <a:t>Divides service into workable pieces</a:t>
            </a:r>
          </a:p>
          <a:p>
            <a:pPr>
              <a:lnSpc>
                <a:spcPct val="114000"/>
              </a:lnSpc>
            </a:pPr>
            <a:endParaRPr lang="en-US" sz="2400" dirty="0">
              <a:solidFill>
                <a:prstClr val="black"/>
              </a:solidFill>
              <a:latin typeface="Arial" panose="020B0604020202020204" pitchFamily="34" charset="0"/>
              <a:cs typeface="Arial" panose="020B0604020202020204" pitchFamily="34" charset="0"/>
            </a:endParaRPr>
          </a:p>
          <a:p>
            <a:pPr>
              <a:lnSpc>
                <a:spcPct val="114000"/>
              </a:lnSpc>
            </a:pPr>
            <a:r>
              <a:rPr lang="en-US" sz="2400" dirty="0">
                <a:solidFill>
                  <a:prstClr val="black"/>
                </a:solidFill>
                <a:latin typeface="Arial" panose="020B0604020202020204" pitchFamily="34" charset="0"/>
                <a:cs typeface="Arial" panose="020B0604020202020204" pitchFamily="34" charset="0"/>
              </a:rPr>
              <a:t>Rules defined in Collective Bargaining Agreement</a:t>
            </a:r>
          </a:p>
          <a:p>
            <a:pPr>
              <a:lnSpc>
                <a:spcPct val="114000"/>
              </a:lnSpc>
            </a:pPr>
            <a:endParaRPr lang="en-US" sz="2400" dirty="0">
              <a:solidFill>
                <a:prstClr val="black"/>
              </a:solidFill>
              <a:latin typeface="Arial" panose="020B0604020202020204" pitchFamily="34" charset="0"/>
              <a:cs typeface="Arial" panose="020B0604020202020204" pitchFamily="34" charset="0"/>
            </a:endParaRPr>
          </a:p>
        </p:txBody>
      </p:sp>
      <p:grpSp>
        <p:nvGrpSpPr>
          <p:cNvPr id="13" name="Group 12"/>
          <p:cNvGrpSpPr/>
          <p:nvPr/>
        </p:nvGrpSpPr>
        <p:grpSpPr>
          <a:xfrm>
            <a:off x="1600200" y="1447798"/>
            <a:ext cx="8973900" cy="5334002"/>
            <a:chOff x="0" y="0"/>
            <a:chExt cx="8288100" cy="4762500"/>
          </a:xfrm>
        </p:grpSpPr>
        <p:pic>
          <p:nvPicPr>
            <p:cNvPr id="14" name="Picture 13"/>
            <p:cNvPicPr>
              <a:picLocks noChangeAspect="1"/>
            </p:cNvPicPr>
            <p:nvPr/>
          </p:nvPicPr>
          <p:blipFill rotWithShape="1">
            <a:blip r:embed="rId3"/>
            <a:srcRect l="10496" t="7805" b="6829"/>
            <a:stretch/>
          </p:blipFill>
          <p:spPr>
            <a:xfrm>
              <a:off x="0" y="0"/>
              <a:ext cx="8288100" cy="4762500"/>
            </a:xfrm>
            <a:prstGeom prst="rect">
              <a:avLst/>
            </a:prstGeom>
          </p:spPr>
        </p:pic>
        <p:pic>
          <p:nvPicPr>
            <p:cNvPr id="15" name="Picture 14"/>
            <p:cNvPicPr>
              <a:picLocks noChangeAspect="1"/>
            </p:cNvPicPr>
            <p:nvPr/>
          </p:nvPicPr>
          <p:blipFill rotWithShape="1">
            <a:blip r:embed="rId3"/>
            <a:srcRect l="42036" t="20916" r="51283" b="67035"/>
            <a:stretch/>
          </p:blipFill>
          <p:spPr>
            <a:xfrm>
              <a:off x="2456967" y="215528"/>
              <a:ext cx="1571545" cy="1704886"/>
            </a:xfrm>
            <a:prstGeom prst="ellipse">
              <a:avLst/>
            </a:prstGeom>
            <a:ln>
              <a:solidFill>
                <a:schemeClr val="tx1"/>
              </a:solidFill>
            </a:ln>
          </p:spPr>
        </p:pic>
      </p:grpSp>
      <p:sp>
        <p:nvSpPr>
          <p:cNvPr id="3" name="TextBox 2"/>
          <p:cNvSpPr txBox="1"/>
          <p:nvPr/>
        </p:nvSpPr>
        <p:spPr>
          <a:xfrm>
            <a:off x="5181600" y="4191000"/>
            <a:ext cx="4572000" cy="369332"/>
          </a:xfrm>
          <a:prstGeom prst="rect">
            <a:avLst/>
          </a:prstGeom>
          <a:noFill/>
        </p:spPr>
        <p:txBody>
          <a:bodyPr wrap="square" rtlCol="0">
            <a:spAutoFit/>
          </a:bodyPr>
          <a:lstStyle/>
          <a:p>
            <a:r>
              <a:rPr lang="en-US" dirty="0"/>
              <a:t>Potential Combinations = 1 – 3 Googol</a:t>
            </a:r>
          </a:p>
        </p:txBody>
      </p:sp>
      <p:sp>
        <p:nvSpPr>
          <p:cNvPr id="9" name="TextBox 8"/>
          <p:cNvSpPr txBox="1"/>
          <p:nvPr/>
        </p:nvSpPr>
        <p:spPr>
          <a:xfrm>
            <a:off x="6984021" y="1758942"/>
            <a:ext cx="3276600" cy="2031325"/>
          </a:xfrm>
          <a:prstGeom prst="rect">
            <a:avLst/>
          </a:prstGeom>
          <a:solidFill>
            <a:schemeClr val="bg1">
              <a:alpha val="71000"/>
            </a:schemeClr>
          </a:solidFill>
        </p:spPr>
        <p:txBody>
          <a:bodyPr wrap="square" rtlCol="0">
            <a:spAutoFit/>
          </a:bodyPr>
          <a:lstStyle/>
          <a:p>
            <a:pPr algn="ctr"/>
            <a:r>
              <a:rPr lang="en-US" dirty="0"/>
              <a:t>May 2017 Runcuts	</a:t>
            </a:r>
          </a:p>
          <a:p>
            <a:r>
              <a:rPr lang="en-US" dirty="0"/>
              <a:t>	</a:t>
            </a:r>
            <a:r>
              <a:rPr lang="en-US" dirty="0" err="1"/>
              <a:t>Wk</a:t>
            </a:r>
            <a:r>
              <a:rPr lang="en-US" dirty="0"/>
              <a:t>	Sa	Su</a:t>
            </a:r>
          </a:p>
          <a:p>
            <a:r>
              <a:rPr lang="en-US" dirty="0"/>
              <a:t>LRT	115	85	79</a:t>
            </a:r>
          </a:p>
          <a:p>
            <a:r>
              <a:rPr lang="en-US" dirty="0"/>
              <a:t>PL	348	160	125</a:t>
            </a:r>
          </a:p>
          <a:p>
            <a:r>
              <a:rPr lang="en-US" dirty="0"/>
              <a:t>Bo	135	40	33</a:t>
            </a:r>
          </a:p>
          <a:p>
            <a:r>
              <a:rPr lang="en-US" u="sng" dirty="0"/>
              <a:t>EM	279	144	128</a:t>
            </a:r>
          </a:p>
          <a:p>
            <a:r>
              <a:rPr lang="en-US" dirty="0"/>
              <a:t>Total	877	429	362</a:t>
            </a:r>
          </a:p>
        </p:txBody>
      </p:sp>
    </p:spTree>
    <p:extLst>
      <p:ext uri="{BB962C8B-B14F-4D97-AF65-F5344CB8AC3E}">
        <p14:creationId xmlns:p14="http://schemas.microsoft.com/office/powerpoint/2010/main" val="61867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33</a:t>
            </a:fld>
            <a:endParaRPr lang="en-US" dirty="0">
              <a:solidFill>
                <a:prstClr val="black">
                  <a:tint val="75000"/>
                </a:prstClr>
              </a:solidFill>
            </a:endParaRPr>
          </a:p>
        </p:txBody>
      </p:sp>
      <p:sp>
        <p:nvSpPr>
          <p:cNvPr id="3" name="TextBox 2"/>
          <p:cNvSpPr txBox="1"/>
          <p:nvPr/>
        </p:nvSpPr>
        <p:spPr>
          <a:xfrm>
            <a:off x="1828800" y="1905001"/>
            <a:ext cx="2895600" cy="646331"/>
          </a:xfrm>
          <a:prstGeom prst="rect">
            <a:avLst/>
          </a:prstGeom>
          <a:noFill/>
        </p:spPr>
        <p:txBody>
          <a:bodyPr wrap="square" rtlCol="0">
            <a:spAutoFit/>
          </a:bodyPr>
          <a:lstStyle/>
          <a:p>
            <a:r>
              <a:rPr lang="en-US" sz="3600" dirty="0">
                <a:solidFill>
                  <a:srgbClr val="0E7FAE"/>
                </a:solidFill>
                <a:latin typeface="Tahoma" charset="0"/>
                <a:ea typeface="Tahoma" charset="0"/>
                <a:cs typeface="Tahoma" charset="0"/>
              </a:rPr>
              <a:t>Review</a:t>
            </a:r>
          </a:p>
        </p:txBody>
      </p:sp>
      <p:pic>
        <p:nvPicPr>
          <p:cNvPr id="2050" name="Picture 2" descr="Image result for thin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861" y="24228"/>
            <a:ext cx="2828925" cy="16192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9400" y="2667000"/>
            <a:ext cx="69342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140 Routes.</a:t>
            </a: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Numerous areas of input.</a:t>
            </a: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1 Weekday bus = $150k/yr.</a:t>
            </a: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4-Month Turnaround for “Major” (5%) Route changes.</a:t>
            </a: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2015 Average Subsidy/Passenger = $4.53/Passenger. </a:t>
            </a: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11,000 Running Times/Service Planner.</a:t>
            </a: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2 Googol Possible </a:t>
            </a:r>
            <a:r>
              <a:rPr lang="en-US" dirty="0" err="1">
                <a:latin typeface="Tahoma" panose="020B0604030504040204" pitchFamily="34" charset="0"/>
                <a:ea typeface="Tahoma" panose="020B0604030504040204" pitchFamily="34" charset="0"/>
                <a:cs typeface="Tahoma" panose="020B0604030504040204" pitchFamily="34" charset="0"/>
              </a:rPr>
              <a:t>Runcutting</a:t>
            </a:r>
            <a:r>
              <a:rPr lang="en-US" dirty="0">
                <a:latin typeface="Tahoma" panose="020B0604030504040204" pitchFamily="34" charset="0"/>
                <a:ea typeface="Tahoma" panose="020B0604030504040204" pitchFamily="34" charset="0"/>
                <a:cs typeface="Tahoma" panose="020B0604030504040204" pitchFamily="34" charset="0"/>
              </a:rPr>
              <a:t> Solutions.</a:t>
            </a: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Over 20,000 Weekday Runs to proof.</a:t>
            </a: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AutoShape 6" descr="Image result for Think Homer Simpso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Think Homer Simpson"/>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Image result for Think Homer Simp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2682" y="3452965"/>
            <a:ext cx="1695450" cy="234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49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34</a:t>
            </a:fld>
            <a:endParaRPr lang="en-US" dirty="0">
              <a:solidFill>
                <a:prstClr val="black">
                  <a:tint val="75000"/>
                </a:prstClr>
              </a:solidFill>
            </a:endParaRPr>
          </a:p>
        </p:txBody>
      </p:sp>
      <p:pic>
        <p:nvPicPr>
          <p:cNvPr id="6" name="Picture 5" descr="Image result for humorous transit"/>
          <p:cNvPicPr/>
          <p:nvPr/>
        </p:nvPicPr>
        <p:blipFill>
          <a:blip r:embed="rId3">
            <a:extLst>
              <a:ext uri="{28A0092B-C50C-407E-A947-70E740481C1C}">
                <a14:useLocalDpi xmlns:a14="http://schemas.microsoft.com/office/drawing/2010/main" val="0"/>
              </a:ext>
            </a:extLst>
          </a:blip>
          <a:srcRect/>
          <a:stretch>
            <a:fillRect/>
          </a:stretch>
        </p:blipFill>
        <p:spPr bwMode="auto">
          <a:xfrm>
            <a:off x="4681538" y="387627"/>
            <a:ext cx="5857875" cy="5551805"/>
          </a:xfrm>
          <a:prstGeom prst="rect">
            <a:avLst/>
          </a:prstGeom>
          <a:noFill/>
          <a:ln>
            <a:noFill/>
          </a:ln>
        </p:spPr>
      </p:pic>
      <p:sp>
        <p:nvSpPr>
          <p:cNvPr id="3" name="TextBox 2"/>
          <p:cNvSpPr txBox="1"/>
          <p:nvPr/>
        </p:nvSpPr>
        <p:spPr>
          <a:xfrm>
            <a:off x="1905000" y="496670"/>
            <a:ext cx="2895600" cy="646331"/>
          </a:xfrm>
          <a:prstGeom prst="rect">
            <a:avLst/>
          </a:prstGeom>
          <a:noFill/>
        </p:spPr>
        <p:txBody>
          <a:bodyPr wrap="square" rtlCol="0">
            <a:spAutoFit/>
          </a:bodyPr>
          <a:lstStyle/>
          <a:p>
            <a:r>
              <a:rPr lang="en-US" sz="3600" dirty="0">
                <a:solidFill>
                  <a:srgbClr val="0E7FAE"/>
                </a:solidFill>
                <a:latin typeface="Tahoma" charset="0"/>
                <a:ea typeface="Tahoma" charset="0"/>
                <a:cs typeface="Tahoma" charset="0"/>
              </a:rPr>
              <a:t>Questions?</a:t>
            </a:r>
          </a:p>
        </p:txBody>
      </p:sp>
    </p:spTree>
    <p:extLst>
      <p:ext uri="{BB962C8B-B14F-4D97-AF65-F5344CB8AC3E}">
        <p14:creationId xmlns:p14="http://schemas.microsoft.com/office/powerpoint/2010/main" val="1276382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4</a:t>
            </a:fld>
            <a:endParaRPr lang="en-US" dirty="0">
              <a:solidFill>
                <a:prstClr val="black">
                  <a:tint val="75000"/>
                </a:prstClr>
              </a:solidFill>
            </a:endParaRPr>
          </a:p>
        </p:txBody>
      </p:sp>
      <p:sp>
        <p:nvSpPr>
          <p:cNvPr id="7" name="TextBox 6"/>
          <p:cNvSpPr txBox="1"/>
          <p:nvPr/>
        </p:nvSpPr>
        <p:spPr>
          <a:xfrm>
            <a:off x="1905001" y="515035"/>
            <a:ext cx="6494085" cy="646331"/>
          </a:xfrm>
          <a:prstGeom prst="rect">
            <a:avLst/>
          </a:prstGeom>
          <a:noFill/>
        </p:spPr>
        <p:txBody>
          <a:bodyPr wrap="none" rtlCol="0">
            <a:spAutoFit/>
          </a:bodyPr>
          <a:lstStyle/>
          <a:p>
            <a:r>
              <a:rPr lang="en-US" sz="3600" dirty="0">
                <a:solidFill>
                  <a:srgbClr val="0E7FAE"/>
                </a:solidFill>
                <a:latin typeface="Tahoma" charset="0"/>
                <a:ea typeface="Tahoma" charset="0"/>
                <a:cs typeface="Tahoma" charset="0"/>
              </a:rPr>
              <a:t>Service Planning &amp; Scheduling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253" y="1161365"/>
            <a:ext cx="3549502" cy="5486400"/>
          </a:xfrm>
          <a:prstGeom prst="rect">
            <a:avLst/>
          </a:prstGeom>
        </p:spPr>
      </p:pic>
      <p:sp>
        <p:nvSpPr>
          <p:cNvPr id="4" name="TextBox 3"/>
          <p:cNvSpPr txBox="1"/>
          <p:nvPr/>
        </p:nvSpPr>
        <p:spPr>
          <a:xfrm>
            <a:off x="7391400" y="2667001"/>
            <a:ext cx="2640466" cy="2954655"/>
          </a:xfrm>
          <a:prstGeom prst="rect">
            <a:avLst/>
          </a:prstGeom>
          <a:noFill/>
        </p:spPr>
        <p:txBody>
          <a:bodyPr wrap="none" rtlCol="0">
            <a:spAutoFit/>
          </a:bodyPr>
          <a:lstStyle/>
          <a:p>
            <a:r>
              <a:rPr lang="en-US" sz="2400" u="sng" dirty="0">
                <a:solidFill>
                  <a:prstClr val="black"/>
                </a:solidFill>
                <a:latin typeface="Tahoma" panose="020B0604030504040204" pitchFamily="34" charset="0"/>
                <a:ea typeface="Tahoma" panose="020B0604030504040204" pitchFamily="34" charset="0"/>
                <a:cs typeface="Tahoma" panose="020B0604030504040204" pitchFamily="34" charset="0"/>
              </a:rPr>
              <a:t>Service Area</a:t>
            </a:r>
          </a:p>
          <a:p>
            <a:pPr marL="285750" indent="-285750">
              <a:buFont typeface="Arial" panose="020B0604020202020204" pitchFamily="34" charset="0"/>
              <a:buChar cha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2,340 sq. mi.</a:t>
            </a:r>
            <a:endParaRPr lang="en-US" baseline="30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Teams</a:t>
            </a:r>
          </a:p>
          <a:p>
            <a:pPr marL="742950" lvl="1" indent="-285750">
              <a:buFont typeface="Arial" panose="020B0604020202020204" pitchFamily="34" charset="0"/>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North</a:t>
            </a:r>
          </a:p>
          <a:p>
            <a:pPr marL="742950" lvl="1" indent="-285750">
              <a:buFont typeface="Arial" panose="020B0604020202020204" pitchFamily="34" charset="0"/>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East</a:t>
            </a:r>
          </a:p>
          <a:p>
            <a:pPr marL="742950" lvl="1" indent="-285750">
              <a:buFont typeface="Arial" panose="020B0604020202020204" pitchFamily="34" charset="0"/>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West</a:t>
            </a:r>
          </a:p>
          <a:p>
            <a:pPr marL="742950" lvl="1" indent="-285750">
              <a:buFont typeface="Arial" panose="020B0604020202020204" pitchFamily="34" charset="0"/>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Rail</a:t>
            </a:r>
          </a:p>
          <a:p>
            <a:pPr marL="742950" lvl="1" indent="-285750">
              <a:buFont typeface="Arial" panose="020B0604020202020204" pitchFamily="34" charset="0"/>
              <a:buChar char="•"/>
            </a:pP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Special Services</a:t>
            </a:r>
          </a:p>
        </p:txBody>
      </p:sp>
    </p:spTree>
    <p:extLst>
      <p:ext uri="{BB962C8B-B14F-4D97-AF65-F5344CB8AC3E}">
        <p14:creationId xmlns:p14="http://schemas.microsoft.com/office/powerpoint/2010/main" val="2544936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1981200" y="1347282"/>
            <a:ext cx="8229600" cy="3733800"/>
          </a:xfrm>
          <a:prstGeom prst="rect">
            <a:avLst/>
          </a:prstGeom>
        </p:spPr>
        <p:txBody>
          <a:bodyPr numCol="2">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Market Research</a:t>
            </a:r>
          </a:p>
          <a:p>
            <a:pPr lvl="1">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Origin &amp; Destination Studies</a:t>
            </a:r>
          </a:p>
          <a:p>
            <a:pPr lvl="1">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Surveys</a:t>
            </a:r>
          </a:p>
          <a:p>
            <a:pPr>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Customer Input</a:t>
            </a:r>
          </a:p>
          <a:p>
            <a:pPr lvl="1">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TIC/Customer Service</a:t>
            </a:r>
          </a:p>
          <a:p>
            <a:pPr lvl="1">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service.changes@rtd-denver.com</a:t>
            </a:r>
            <a:endParaRPr lang="en-US"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1">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Public Hearings</a:t>
            </a:r>
          </a:p>
          <a:p>
            <a:pPr>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Local Governments</a:t>
            </a:r>
          </a:p>
          <a:p>
            <a:pPr>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Operators</a:t>
            </a:r>
          </a:p>
          <a:p>
            <a:pPr lvl="1">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Operator Input Sessions</a:t>
            </a:r>
          </a:p>
          <a:p>
            <a:pPr lvl="1">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Reports from operators</a:t>
            </a:r>
          </a:p>
          <a:p>
            <a:pPr lvl="1">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Operator Bulletin Board</a:t>
            </a:r>
          </a:p>
          <a:p>
            <a:pPr>
              <a:lnSpc>
                <a:spcPct val="134000"/>
              </a:lnSpc>
            </a:pPr>
            <a:endParaRPr lang="en-US"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905000" y="515035"/>
            <a:ext cx="4704814" cy="646331"/>
          </a:xfrm>
          <a:prstGeom prst="rect">
            <a:avLst/>
          </a:prstGeom>
          <a:noFill/>
        </p:spPr>
        <p:txBody>
          <a:bodyPr wrap="none" rtlCol="0">
            <a:spAutoFit/>
          </a:bodyPr>
          <a:lstStyle/>
          <a:p>
            <a:r>
              <a:rPr lang="en-US" sz="3600" dirty="0">
                <a:solidFill>
                  <a:srgbClr val="0E7FAE"/>
                </a:solidFill>
                <a:latin typeface="Tahoma" charset="0"/>
                <a:ea typeface="Tahoma" charset="0"/>
                <a:cs typeface="Tahoma" charset="0"/>
              </a:rPr>
              <a:t>Gathering Information</a:t>
            </a:r>
          </a:p>
        </p:txBody>
      </p:sp>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7889" y="3625175"/>
            <a:ext cx="3429000" cy="2682304"/>
          </a:xfrm>
          <a:prstGeom prst="rect">
            <a:avLst/>
          </a:prstGeom>
        </p:spPr>
      </p:pic>
    </p:spTree>
    <p:extLst>
      <p:ext uri="{BB962C8B-B14F-4D97-AF65-F5344CB8AC3E}">
        <p14:creationId xmlns:p14="http://schemas.microsoft.com/office/powerpoint/2010/main" val="501059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1981200" y="1600201"/>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Performance Data</a:t>
            </a:r>
          </a:p>
          <a:p>
            <a:pPr lvl="1">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APC – Automatic Passenger Counters</a:t>
            </a:r>
          </a:p>
          <a:p>
            <a:pPr lvl="2">
              <a:lnSpc>
                <a:spcPct val="134000"/>
              </a:lnSpc>
            </a:pPr>
            <a:r>
              <a:rPr lang="en-US" sz="1800" dirty="0" err="1">
                <a:solidFill>
                  <a:prstClr val="black"/>
                </a:solidFill>
                <a:latin typeface="Tahoma" panose="020B0604030504040204" pitchFamily="34" charset="0"/>
                <a:ea typeface="Tahoma" panose="020B0604030504040204" pitchFamily="34" charset="0"/>
                <a:cs typeface="Tahoma" panose="020B0604030504040204" pitchFamily="34" charset="0"/>
              </a:rPr>
              <a:t>Boardings</a:t>
            </a: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 &amp; </a:t>
            </a:r>
            <a:r>
              <a:rPr lang="en-US" sz="1800" dirty="0" err="1">
                <a:solidFill>
                  <a:prstClr val="black"/>
                </a:solidFill>
                <a:latin typeface="Tahoma" panose="020B0604030504040204" pitchFamily="34" charset="0"/>
                <a:ea typeface="Tahoma" panose="020B0604030504040204" pitchFamily="34" charset="0"/>
                <a:cs typeface="Tahoma" panose="020B0604030504040204" pitchFamily="34" charset="0"/>
              </a:rPr>
              <a:t>Alightings</a:t>
            </a: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 (and locations)</a:t>
            </a:r>
          </a:p>
          <a:p>
            <a:pPr lvl="1">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AVL – Automatic Vehicle Location</a:t>
            </a:r>
          </a:p>
          <a:p>
            <a:pPr lvl="2">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On-time performance</a:t>
            </a:r>
          </a:p>
          <a:p>
            <a:pPr lvl="1">
              <a:lnSpc>
                <a:spcPct val="134000"/>
              </a:lnSpc>
            </a:pPr>
            <a:r>
              <a:rPr lang="en-US" sz="1800" dirty="0" err="1">
                <a:solidFill>
                  <a:prstClr val="black"/>
                </a:solidFill>
                <a:latin typeface="Tahoma" panose="020B0604030504040204" pitchFamily="34" charset="0"/>
                <a:ea typeface="Tahoma" panose="020B0604030504040204" pitchFamily="34" charset="0"/>
                <a:cs typeface="Tahoma" panose="020B0604030504040204" pitchFamily="34" charset="0"/>
              </a:rPr>
              <a:t>Farebox</a:t>
            </a:r>
            <a:endParaRPr lang="en-US"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1">
              <a:lnSpc>
                <a:spcPct val="134000"/>
              </a:lnSpc>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Service Monitors</a:t>
            </a:r>
          </a:p>
        </p:txBody>
      </p:sp>
      <p:sp>
        <p:nvSpPr>
          <p:cNvPr id="7" name="TextBox 6"/>
          <p:cNvSpPr txBox="1"/>
          <p:nvPr/>
        </p:nvSpPr>
        <p:spPr>
          <a:xfrm>
            <a:off x="1905000" y="515035"/>
            <a:ext cx="4704814" cy="646331"/>
          </a:xfrm>
          <a:prstGeom prst="rect">
            <a:avLst/>
          </a:prstGeom>
          <a:noFill/>
        </p:spPr>
        <p:txBody>
          <a:bodyPr wrap="none" rtlCol="0">
            <a:spAutoFit/>
          </a:bodyPr>
          <a:lstStyle/>
          <a:p>
            <a:r>
              <a:rPr lang="en-US" sz="3600" dirty="0">
                <a:solidFill>
                  <a:srgbClr val="0E7FAE"/>
                </a:solidFill>
                <a:latin typeface="Tahoma" charset="0"/>
                <a:ea typeface="Tahoma" charset="0"/>
                <a:cs typeface="Tahoma" charset="0"/>
              </a:rPr>
              <a:t>Gathering Information</a:t>
            </a:r>
          </a:p>
        </p:txBody>
      </p:sp>
    </p:spTree>
    <p:extLst>
      <p:ext uri="{BB962C8B-B14F-4D97-AF65-F5344CB8AC3E}">
        <p14:creationId xmlns:p14="http://schemas.microsoft.com/office/powerpoint/2010/main" val="2674273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1981200" y="1600201"/>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14000"/>
              </a:lnSpc>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Service Standards</a:t>
            </a:r>
          </a:p>
          <a:p>
            <a:pPr>
              <a:lnSpc>
                <a:spcPct val="114000"/>
              </a:lnSpc>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Cost-effectiveness</a:t>
            </a:r>
          </a:p>
          <a:p>
            <a:pPr>
              <a:lnSpc>
                <a:spcPct val="114000"/>
              </a:lnSpc>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Title VI</a:t>
            </a:r>
          </a:p>
          <a:p>
            <a:pPr>
              <a:lnSpc>
                <a:spcPct val="114000"/>
              </a:lnSpc>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Effect on the overall network</a:t>
            </a:r>
          </a:p>
          <a:p>
            <a:pPr lvl="1">
              <a:lnSpc>
                <a:spcPct val="114000"/>
              </a:lnSpc>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Transit dependent markets</a:t>
            </a:r>
          </a:p>
          <a:p>
            <a:pPr>
              <a:lnSpc>
                <a:spcPct val="114000"/>
              </a:lnSpc>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Availability of alternative services</a:t>
            </a:r>
          </a:p>
          <a:p>
            <a:pPr>
              <a:lnSpc>
                <a:spcPct val="114000"/>
              </a:lnSpc>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Respond to demographic changes where service is/not offered</a:t>
            </a:r>
          </a:p>
        </p:txBody>
      </p:sp>
      <p:sp>
        <p:nvSpPr>
          <p:cNvPr id="7" name="TextBox 6"/>
          <p:cNvSpPr txBox="1"/>
          <p:nvPr/>
        </p:nvSpPr>
        <p:spPr>
          <a:xfrm>
            <a:off x="1905000" y="515035"/>
            <a:ext cx="6789166" cy="1200329"/>
          </a:xfrm>
          <a:prstGeom prst="rect">
            <a:avLst/>
          </a:prstGeom>
          <a:noFill/>
        </p:spPr>
        <p:txBody>
          <a:bodyPr wrap="none" rtlCol="0">
            <a:spAutoFit/>
          </a:bodyPr>
          <a:lstStyle/>
          <a:p>
            <a:r>
              <a:rPr lang="en-US" sz="3600" dirty="0">
                <a:solidFill>
                  <a:srgbClr val="0E7FAE"/>
                </a:solidFill>
                <a:latin typeface="Tahoma" charset="0"/>
                <a:ea typeface="Tahoma" charset="0"/>
                <a:cs typeface="Tahoma" charset="0"/>
              </a:rPr>
              <a:t>Guiding Principles</a:t>
            </a:r>
          </a:p>
          <a:p>
            <a:r>
              <a:rPr lang="en-US" sz="3600" dirty="0">
                <a:solidFill>
                  <a:srgbClr val="0E7FAE"/>
                </a:solidFill>
                <a:latin typeface="Tahoma" charset="0"/>
                <a:ea typeface="Tahoma" charset="0"/>
                <a:cs typeface="Tahoma" charset="0"/>
              </a:rPr>
              <a:t>	Service Design &amp; Evaluation</a:t>
            </a:r>
          </a:p>
        </p:txBody>
      </p:sp>
      <p:pic>
        <p:nvPicPr>
          <p:cNvPr id="9" name="Picture 8"/>
          <p:cNvPicPr>
            <a:picLocks noChangeAspect="1"/>
          </p:cNvPicPr>
          <p:nvPr/>
        </p:nvPicPr>
        <p:blipFill rotWithShape="1">
          <a:blip r:embed="rId3"/>
          <a:srcRect l="21637" t="23799" r="22224" b="21286"/>
          <a:stretch/>
        </p:blipFill>
        <p:spPr>
          <a:xfrm>
            <a:off x="6477001" y="1600201"/>
            <a:ext cx="4111251" cy="2366963"/>
          </a:xfrm>
          <a:prstGeom prst="rect">
            <a:avLst/>
          </a:prstGeom>
        </p:spPr>
      </p:pic>
      <p:pic>
        <p:nvPicPr>
          <p:cNvPr id="10" name="Picture 9"/>
          <p:cNvPicPr>
            <a:picLocks noChangeAspect="1"/>
          </p:cNvPicPr>
          <p:nvPr/>
        </p:nvPicPr>
        <p:blipFill rotWithShape="1">
          <a:blip r:embed="rId4"/>
          <a:srcRect l="21855" t="23799" r="22279" b="21935"/>
          <a:stretch/>
        </p:blipFill>
        <p:spPr>
          <a:xfrm>
            <a:off x="6477000" y="1600201"/>
            <a:ext cx="4111251" cy="2350432"/>
          </a:xfrm>
          <a:prstGeom prst="rect">
            <a:avLst/>
          </a:prstGeom>
        </p:spPr>
      </p:pic>
    </p:spTree>
    <p:extLst>
      <p:ext uri="{BB962C8B-B14F-4D97-AF65-F5344CB8AC3E}">
        <p14:creationId xmlns:p14="http://schemas.microsoft.com/office/powerpoint/2010/main" val="277537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8</a:t>
            </a:fld>
            <a:endParaRPr lang="en-US" dirty="0">
              <a:solidFill>
                <a:prstClr val="black">
                  <a:tint val="75000"/>
                </a:prstClr>
              </a:solidFill>
            </a:endParaRPr>
          </a:p>
        </p:txBody>
      </p:sp>
      <p:sp>
        <p:nvSpPr>
          <p:cNvPr id="6" name="Content Placeholder 2"/>
          <p:cNvSpPr txBox="1">
            <a:spLocks/>
          </p:cNvSpPr>
          <p:nvPr/>
        </p:nvSpPr>
        <p:spPr>
          <a:xfrm>
            <a:off x="1981200" y="1600201"/>
            <a:ext cx="8229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rPr>
              <a:t>CBD Local </a:t>
            </a:r>
          </a:p>
          <a:p>
            <a:pPr marL="0" indent="0">
              <a:lnSpc>
                <a:spcPct val="114000"/>
              </a:lnSpc>
              <a:buNone/>
            </a:pPr>
            <a:r>
              <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Local, Limited routes - 	Central business District.</a:t>
            </a:r>
          </a:p>
          <a:p>
            <a:pPr>
              <a:lnSpc>
                <a:spcPct val="114000"/>
              </a:lnSpc>
            </a:pPr>
            <a:r>
              <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rPr>
              <a:t>Urban Local </a:t>
            </a:r>
          </a:p>
          <a:p>
            <a:pPr marL="0" indent="0">
              <a:lnSpc>
                <a:spcPct val="114000"/>
              </a:lnSpc>
              <a:buNone/>
            </a:pPr>
            <a:r>
              <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Local, Limited routes - 	high residential/employment density.</a:t>
            </a:r>
          </a:p>
          <a:p>
            <a:pPr>
              <a:lnSpc>
                <a:spcPct val="114000"/>
              </a:lnSpc>
            </a:pPr>
            <a:r>
              <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rPr>
              <a:t>Suburban Local </a:t>
            </a:r>
          </a:p>
          <a:p>
            <a:pPr marL="0" indent="0">
              <a:lnSpc>
                <a:spcPct val="114000"/>
              </a:lnSpc>
              <a:buNone/>
            </a:pPr>
            <a:r>
              <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Local, Limited routes - 	low to medium density suburban areas.</a:t>
            </a:r>
          </a:p>
          <a:p>
            <a:pPr>
              <a:lnSpc>
                <a:spcPct val="114000"/>
              </a:lnSpc>
            </a:pPr>
            <a:r>
              <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rPr>
              <a:t>Express/Regional</a:t>
            </a:r>
          </a:p>
          <a:p>
            <a:pPr marL="0" indent="0">
              <a:lnSpc>
                <a:spcPct val="114000"/>
              </a:lnSpc>
              <a:buNone/>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	Long-haul routes - 		outlying residential/employment centers.</a:t>
            </a:r>
          </a:p>
          <a:p>
            <a:pPr>
              <a:lnSpc>
                <a:spcPct val="114000"/>
              </a:lnSpc>
            </a:pPr>
            <a:r>
              <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rPr>
              <a:t>Call-n-Ride</a:t>
            </a: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14000"/>
              </a:lnSpc>
              <a:buNone/>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	Door-to-</a:t>
            </a:r>
            <a:r>
              <a:rPr lang="en-US" sz="1800" dirty="0" err="1">
                <a:solidFill>
                  <a:prstClr val="black"/>
                </a:solidFill>
                <a:latin typeface="Tahoma" panose="020B0604030504040204" pitchFamily="34" charset="0"/>
                <a:ea typeface="Tahoma" panose="020B0604030504040204" pitchFamily="34" charset="0"/>
                <a:cs typeface="Tahoma" panose="020B0604030504040204" pitchFamily="34" charset="0"/>
              </a:rPr>
              <a:t>PnR</a:t>
            </a: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 -		poor access suburban areas. </a:t>
            </a:r>
          </a:p>
          <a:p>
            <a:pPr>
              <a:lnSpc>
                <a:spcPct val="114000"/>
              </a:lnSpc>
            </a:pPr>
            <a:r>
              <a:rPr lang="en-US" sz="1800" b="1" dirty="0" err="1">
                <a:solidFill>
                  <a:prstClr val="black"/>
                </a:solidFill>
                <a:latin typeface="Tahoma" panose="020B0604030504040204" pitchFamily="34" charset="0"/>
                <a:ea typeface="Tahoma" panose="020B0604030504040204" pitchFamily="34" charset="0"/>
                <a:cs typeface="Tahoma" panose="020B0604030504040204" pitchFamily="34" charset="0"/>
              </a:rPr>
              <a:t>SkyRide</a:t>
            </a:r>
            <a:r>
              <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rPr>
              <a:t> service</a:t>
            </a:r>
          </a:p>
          <a:p>
            <a:pPr marL="0" indent="0">
              <a:lnSpc>
                <a:spcPct val="114000"/>
              </a:lnSpc>
              <a:buNone/>
            </a:pPr>
            <a:r>
              <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Suburban </a:t>
            </a:r>
            <a:r>
              <a:rPr lang="en-US" sz="1800" dirty="0" err="1">
                <a:solidFill>
                  <a:prstClr val="black"/>
                </a:solidFill>
                <a:latin typeface="Tahoma" panose="020B0604030504040204" pitchFamily="34" charset="0"/>
                <a:ea typeface="Tahoma" panose="020B0604030504040204" pitchFamily="34" charset="0"/>
                <a:cs typeface="Tahoma" panose="020B0604030504040204" pitchFamily="34" charset="0"/>
              </a:rPr>
              <a:t>PnR</a:t>
            </a: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/Station-to/from-Airport w/ poor or no rail service.</a:t>
            </a:r>
            <a:endPar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nSpc>
                <a:spcPct val="114000"/>
              </a:lnSpc>
            </a:pPr>
            <a:r>
              <a:rPr lang="en-US" sz="1800" b="1" dirty="0">
                <a:solidFill>
                  <a:prstClr val="black"/>
                </a:solidFill>
                <a:latin typeface="Tahoma" panose="020B0604030504040204" pitchFamily="34" charset="0"/>
                <a:ea typeface="Tahoma" panose="020B0604030504040204" pitchFamily="34" charset="0"/>
                <a:cs typeface="Tahoma" panose="020B0604030504040204" pitchFamily="34" charset="0"/>
              </a:rPr>
              <a:t>Rail</a:t>
            </a: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14000"/>
              </a:lnSpc>
              <a:buNone/>
            </a:pPr>
            <a:r>
              <a:rPr 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	High density corridors </a:t>
            </a:r>
          </a:p>
        </p:txBody>
      </p:sp>
      <p:sp>
        <p:nvSpPr>
          <p:cNvPr id="7" name="TextBox 6"/>
          <p:cNvSpPr txBox="1"/>
          <p:nvPr/>
        </p:nvSpPr>
        <p:spPr>
          <a:xfrm>
            <a:off x="1905001" y="515035"/>
            <a:ext cx="3954929" cy="646331"/>
          </a:xfrm>
          <a:prstGeom prst="rect">
            <a:avLst/>
          </a:prstGeom>
          <a:noFill/>
        </p:spPr>
        <p:txBody>
          <a:bodyPr wrap="none" rtlCol="0">
            <a:spAutoFit/>
          </a:bodyPr>
          <a:lstStyle/>
          <a:p>
            <a:r>
              <a:rPr lang="en-US" sz="3600" dirty="0">
                <a:solidFill>
                  <a:srgbClr val="0E7FAE"/>
                </a:solidFill>
                <a:latin typeface="Tahoma" charset="0"/>
                <a:ea typeface="Tahoma" charset="0"/>
                <a:cs typeface="Tahoma" charset="0"/>
              </a:rPr>
              <a:t>Family of Services</a:t>
            </a:r>
          </a:p>
        </p:txBody>
      </p:sp>
    </p:spTree>
    <p:extLst>
      <p:ext uri="{BB962C8B-B14F-4D97-AF65-F5344CB8AC3E}">
        <p14:creationId xmlns:p14="http://schemas.microsoft.com/office/powerpoint/2010/main" val="144382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8284C1-F1C5-B547-9E18-75D1D89BDF3F}" type="slidenum">
              <a:rPr lang="en-US" smtClean="0">
                <a:solidFill>
                  <a:prstClr val="black">
                    <a:tint val="75000"/>
                  </a:prstClr>
                </a:solidFill>
              </a:rPr>
              <a:pPr/>
              <a:t>9</a:t>
            </a:fld>
            <a:endParaRPr lang="en-US" dirty="0">
              <a:solidFill>
                <a:prstClr val="black">
                  <a:tint val="75000"/>
                </a:prstClr>
              </a:solidFill>
            </a:endParaRPr>
          </a:p>
        </p:txBody>
      </p:sp>
      <p:sp>
        <p:nvSpPr>
          <p:cNvPr id="6" name="Content Placeholder 2"/>
          <p:cNvSpPr txBox="1">
            <a:spLocks/>
          </p:cNvSpPr>
          <p:nvPr/>
        </p:nvSpPr>
        <p:spPr>
          <a:xfrm>
            <a:off x="1981200" y="1600201"/>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Performance</a:t>
            </a:r>
          </a:p>
          <a:p>
            <a:pPr lvl="1">
              <a:lnSpc>
                <a:spcPct val="114000"/>
              </a:lnSpc>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Ridership</a:t>
            </a:r>
          </a:p>
          <a:p>
            <a:pPr lvl="1">
              <a:lnSpc>
                <a:spcPct val="114000"/>
              </a:lnSpc>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On-time performance</a:t>
            </a:r>
          </a:p>
          <a:p>
            <a:pPr>
              <a:lnSpc>
                <a:spcPct val="114000"/>
              </a:lnSpc>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Financial</a:t>
            </a:r>
          </a:p>
          <a:p>
            <a:pPr>
              <a:lnSpc>
                <a:spcPct val="114000"/>
              </a:lnSpc>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Service Standards</a:t>
            </a:r>
          </a:p>
          <a:p>
            <a:pPr>
              <a:lnSpc>
                <a:spcPct val="114000"/>
              </a:lnSpc>
            </a:pPr>
            <a:endParaRPr lang="en-US"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431456360"/>
              </p:ext>
            </p:extLst>
          </p:nvPr>
        </p:nvGraphicFramePr>
        <p:xfrm>
          <a:off x="6965005" y="2925968"/>
          <a:ext cx="4659256" cy="3200196"/>
        </p:xfrm>
        <a:graphic>
          <a:graphicData uri="http://schemas.openxmlformats.org/presentationml/2006/ole">
            <mc:AlternateContent xmlns:mc="http://schemas.openxmlformats.org/markup-compatibility/2006">
              <mc:Choice xmlns:v="urn:schemas-microsoft-com:vml" Requires="v">
                <p:oleObj spid="_x0000_s1032" name="Worksheet" r:id="rId4" imgW="7619974" imgH="4857634" progId="Excel.Sheet.8">
                  <p:embed/>
                </p:oleObj>
              </mc:Choice>
              <mc:Fallback>
                <p:oleObj name="Worksheet" r:id="rId4" imgW="7619974" imgH="4857634" progId="Excel.Sheet.8">
                  <p:embed/>
                  <p:pic>
                    <p:nvPicPr>
                      <p:cNvPr id="4" name="Object 3"/>
                      <p:cNvPicPr>
                        <a:picLocks noChangeAspect="1" noChangeArrowheads="1"/>
                      </p:cNvPicPr>
                      <p:nvPr/>
                    </p:nvPicPr>
                    <p:blipFill>
                      <a:blip r:embed="rId5"/>
                      <a:srcRect/>
                      <a:stretch>
                        <a:fillRect/>
                      </a:stretch>
                    </p:blipFill>
                    <p:spPr bwMode="auto">
                      <a:xfrm>
                        <a:off x="6965005" y="2925968"/>
                        <a:ext cx="4659256" cy="3200196"/>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44"/>
                              </a:outerShdw>
                            </a:effectLst>
                          </a14:hiddenEffects>
                        </a:ext>
                      </a:extLst>
                    </p:spPr>
                  </p:pic>
                </p:oleObj>
              </mc:Fallback>
            </mc:AlternateContent>
          </a:graphicData>
        </a:graphic>
      </p:graphicFrame>
      <p:sp>
        <p:nvSpPr>
          <p:cNvPr id="7" name="TextBox 6"/>
          <p:cNvSpPr txBox="1"/>
          <p:nvPr/>
        </p:nvSpPr>
        <p:spPr>
          <a:xfrm>
            <a:off x="1905001" y="515035"/>
            <a:ext cx="4006225" cy="646331"/>
          </a:xfrm>
          <a:prstGeom prst="rect">
            <a:avLst/>
          </a:prstGeom>
          <a:noFill/>
        </p:spPr>
        <p:txBody>
          <a:bodyPr wrap="none" rtlCol="0">
            <a:spAutoFit/>
          </a:bodyPr>
          <a:lstStyle/>
          <a:p>
            <a:r>
              <a:rPr lang="en-US" sz="3600" dirty="0">
                <a:solidFill>
                  <a:srgbClr val="0E7FAE"/>
                </a:solidFill>
                <a:latin typeface="Tahoma" charset="0"/>
                <a:ea typeface="Tahoma" charset="0"/>
                <a:cs typeface="Tahoma" charset="0"/>
              </a:rPr>
              <a:t>Service Evaluation</a:t>
            </a:r>
          </a:p>
        </p:txBody>
      </p:sp>
    </p:spTree>
    <p:extLst>
      <p:ext uri="{BB962C8B-B14F-4D97-AF65-F5344CB8AC3E}">
        <p14:creationId xmlns:p14="http://schemas.microsoft.com/office/powerpoint/2010/main" val="1608957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F6FCE6C-8367-B140-B2FF-D852BB840AAD}" vid="{DCBDBE3D-38B2-7F47-97C6-661E64A8DD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7CCDBA6420E348892451A98214C532" ma:contentTypeVersion="8" ma:contentTypeDescription="Create a new document." ma:contentTypeScope="" ma:versionID="2c645feafecbeba99b383b6bf77e65f0">
  <xsd:schema xmlns:xsd="http://www.w3.org/2001/XMLSchema" xmlns:xs="http://www.w3.org/2001/XMLSchema" xmlns:p="http://schemas.microsoft.com/office/2006/metadata/properties" xmlns:ns2="034bf910-781b-4f5c-b130-6b131041486c" xmlns:ns3="0f6a10bd-2b66-4810-8d4c-8e3d06ee7319" xmlns:ns4="4459fbb8-6bea-4bf6-83e1-95bff48e392f" targetNamespace="http://schemas.microsoft.com/office/2006/metadata/properties" ma:root="true" ma:fieldsID="75e2f271f435baccbe72149065722027" ns2:_="" ns3:_="" ns4:_="">
    <xsd:import namespace="034bf910-781b-4f5c-b130-6b131041486c"/>
    <xsd:import namespace="0f6a10bd-2b66-4810-8d4c-8e3d06ee7319"/>
    <xsd:import namespace="4459fbb8-6bea-4bf6-83e1-95bff48e392f"/>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4:g05d9bc556cb4ee4816286516bf4c0a5" minOccurs="0"/>
                <xsd:element ref="ns4:Sorting" minOccurs="0"/>
                <xsd:element ref="ns3: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4bf910-781b-4f5c-b130-6b13104148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f6a10bd-2b66-4810-8d4c-8e3d06ee7319"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4598e8a2-5e2f-41eb-a09a-406785d269cd}" ma:internalName="TaxCatchAll" ma:readOnly="false" ma:showField="CatchAllData" ma:web="0f6a10bd-2b66-4810-8d4c-8e3d06ee7319">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4598e8a2-5e2f-41eb-a09a-406785d269cd}" ma:internalName="TaxCatchAllLabel" ma:readOnly="true" ma:showField="CatchAllDataLabel" ma:web="0f6a10bd-2b66-4810-8d4c-8e3d06ee731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59fbb8-6bea-4bf6-83e1-95bff48e392f" elementFormDefault="qualified">
    <xsd:import namespace="http://schemas.microsoft.com/office/2006/documentManagement/types"/>
    <xsd:import namespace="http://schemas.microsoft.com/office/infopath/2007/PartnerControls"/>
    <xsd:element name="g05d9bc556cb4ee4816286516bf4c0a5" ma:index="12" nillable="true" ma:taxonomy="true" ma:internalName="g05d9bc556cb4ee4816286516bf4c0a5" ma:taxonomyFieldName="RTD_x0020_Department" ma:displayName="RTD Department" ma:default="" ma:fieldId="{005d9bc5-56cb-4ee4-8162-86516bf4c0a5}" ma:sspId="4f045ff9-0cc1-4617-aacb-f5cc6549892b" ma:termSetId="15d31e51-5250-41b2-ad6f-75868fc2cc7c" ma:anchorId="00000000-0000-0000-0000-000000000000" ma:open="false" ma:isKeyword="false">
      <xsd:complexType>
        <xsd:sequence>
          <xsd:element ref="pc:Terms" minOccurs="0" maxOccurs="1"/>
        </xsd:sequence>
      </xsd:complexType>
    </xsd:element>
    <xsd:element name="Sorting" ma:index="14" nillable="true" ma:displayName="Sorting" ma:description="Sort number used to display the documents in order in the webpart.  Documents that are instructions and not the actual template should be numbered before the template they reference." ma:internalName="Sorting"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4f045ff9-0cc1-4617-aacb-f5cc6549892b"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TaxCatchAll xmlns="0f6a10bd-2b66-4810-8d4c-8e3d06ee7319"/>
    <g05d9bc556cb4ee4816286516bf4c0a5 xmlns="4459fbb8-6bea-4bf6-83e1-95bff48e392f">
      <Terms xmlns="http://schemas.microsoft.com/office/infopath/2007/PartnerControls"/>
    </g05d9bc556cb4ee4816286516bf4c0a5>
    <Sorting xmlns="4459fbb8-6bea-4bf6-83e1-95bff48e392f"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E248FC-4EA8-42A0-AFEE-5F94F9999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4bf910-781b-4f5c-b130-6b131041486c"/>
    <ds:schemaRef ds:uri="0f6a10bd-2b66-4810-8d4c-8e3d06ee7319"/>
    <ds:schemaRef ds:uri="4459fbb8-6bea-4bf6-83e1-95bff48e39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B1EB2F-DCE5-4E16-9DDE-20550862BB4D}">
  <ds:schemaRefs>
    <ds:schemaRef ds:uri="http://schemas.microsoft.com/sharepoint/events"/>
  </ds:schemaRefs>
</ds:datastoreItem>
</file>

<file path=customXml/itemProps3.xml><?xml version="1.0" encoding="utf-8"?>
<ds:datastoreItem xmlns:ds="http://schemas.openxmlformats.org/officeDocument/2006/customXml" ds:itemID="{DCC84E05-0974-4EEF-8EDB-D20416323E22}">
  <ds:schemaRefs>
    <ds:schemaRef ds:uri="Microsoft.SharePoint.Taxonomy.ContentTypeSync"/>
  </ds:schemaRefs>
</ds:datastoreItem>
</file>

<file path=customXml/itemProps4.xml><?xml version="1.0" encoding="utf-8"?>
<ds:datastoreItem xmlns:ds="http://schemas.openxmlformats.org/officeDocument/2006/customXml" ds:itemID="{D9236A21-F0EB-44F5-8BFA-26A2994E57ED}">
  <ds:schemaRefs>
    <ds:schemaRef ds:uri="http://schemas.openxmlformats.org/package/2006/metadata/core-properties"/>
    <ds:schemaRef ds:uri="http://schemas.microsoft.com/office/2006/documentManagement/types"/>
    <ds:schemaRef ds:uri="034bf910-781b-4f5c-b130-6b131041486c"/>
    <ds:schemaRef ds:uri="4459fbb8-6bea-4bf6-83e1-95bff48e392f"/>
    <ds:schemaRef ds:uri="http://purl.org/dc/dcmitype/"/>
    <ds:schemaRef ds:uri="http://www.w3.org/XML/1998/namespace"/>
    <ds:schemaRef ds:uri="http://purl.org/dc/elements/1.1/"/>
    <ds:schemaRef ds:uri="http://purl.org/dc/terms/"/>
    <ds:schemaRef ds:uri="http://schemas.microsoft.com/office/infopath/2007/PartnerControls"/>
    <ds:schemaRef ds:uri="0f6a10bd-2b66-4810-8d4c-8e3d06ee7319"/>
    <ds:schemaRef ds:uri="http://schemas.microsoft.com/office/2006/metadata/properties"/>
  </ds:schemaRefs>
</ds:datastoreItem>
</file>

<file path=customXml/itemProps5.xml><?xml version="1.0" encoding="utf-8"?>
<ds:datastoreItem xmlns:ds="http://schemas.openxmlformats.org/officeDocument/2006/customXml" ds:itemID="{80DBC5E0-3FD0-45B5-A102-71644EC914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RTD-PowerPoint_template</Template>
  <TotalTime>320</TotalTime>
  <Words>2455</Words>
  <Application>Microsoft Office PowerPoint</Application>
  <PresentationFormat>Widescreen</PresentationFormat>
  <Paragraphs>12526</Paragraphs>
  <Slides>34</Slides>
  <Notes>34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Tahoma</vt:lpstr>
      <vt:lpstr>Times New Roman</vt:lpstr>
      <vt:lpstr>Univers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RTD Denver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Monroe, Douglas</dc:creator>
  <cp:lastModifiedBy>Kachka, Pamela</cp:lastModifiedBy>
  <cp:revision>6</cp:revision>
  <dcterms:created xsi:type="dcterms:W3CDTF">2017-07-12T15:04:31Z</dcterms:created>
  <dcterms:modified xsi:type="dcterms:W3CDTF">2017-08-24T17:28:23Z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0x010100B97CCDBA6420E348892451A98214C532</vt:lpwstr>
  </property>
  <property fmtid="{D5CDD505-2E9C-101B-9397-08002B2CF9AE}" pid="3" name="RTD_x0020_Department">
    <vt:lpwstr/>
  </property>
  <property fmtid="{D5CDD505-2E9C-101B-9397-08002B2CF9AE}" pid="4" name="RTD Department">
    <vt:lpwstr/>
  </property>
</Properties>
</file>