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314" r:id="rId2"/>
    <p:sldId id="260" r:id="rId3"/>
    <p:sldId id="261" r:id="rId4"/>
    <p:sldId id="262" r:id="rId5"/>
    <p:sldId id="263" r:id="rId6"/>
    <p:sldId id="264" r:id="rId7"/>
    <p:sldId id="265" r:id="rId8"/>
    <p:sldId id="266" r:id="rId9"/>
    <p:sldId id="267" r:id="rId10"/>
    <p:sldId id="268" r:id="rId11"/>
    <p:sldId id="269" r:id="rId12"/>
    <p:sldId id="270" r:id="rId13"/>
    <p:sldId id="305" r:id="rId14"/>
    <p:sldId id="271" r:id="rId15"/>
    <p:sldId id="272" r:id="rId16"/>
    <p:sldId id="273" r:id="rId17"/>
    <p:sldId id="274" r:id="rId18"/>
    <p:sldId id="275" r:id="rId19"/>
    <p:sldId id="281" r:id="rId20"/>
    <p:sldId id="276" r:id="rId21"/>
    <p:sldId id="277" r:id="rId22"/>
    <p:sldId id="278" r:id="rId23"/>
    <p:sldId id="280" r:id="rId24"/>
    <p:sldId id="282" r:id="rId25"/>
    <p:sldId id="283" r:id="rId26"/>
    <p:sldId id="284" r:id="rId27"/>
    <p:sldId id="285" r:id="rId28"/>
    <p:sldId id="286" r:id="rId29"/>
    <p:sldId id="287" r:id="rId30"/>
    <p:sldId id="288" r:id="rId31"/>
    <p:sldId id="289" r:id="rId32"/>
    <p:sldId id="290" r:id="rId33"/>
    <p:sldId id="291" r:id="rId34"/>
    <p:sldId id="315" r:id="rId35"/>
    <p:sldId id="292" r:id="rId36"/>
    <p:sldId id="293" r:id="rId37"/>
    <p:sldId id="294" r:id="rId38"/>
    <p:sldId id="295" r:id="rId39"/>
    <p:sldId id="296" r:id="rId40"/>
    <p:sldId id="297" r:id="rId41"/>
    <p:sldId id="317" r:id="rId42"/>
    <p:sldId id="316" r:id="rId43"/>
    <p:sldId id="320" r:id="rId44"/>
    <p:sldId id="299" r:id="rId45"/>
    <p:sldId id="298" r:id="rId46"/>
    <p:sldId id="300" r:id="rId47"/>
    <p:sldId id="302" r:id="rId48"/>
    <p:sldId id="301" r:id="rId49"/>
    <p:sldId id="303" r:id="rId50"/>
    <p:sldId id="319" r:id="rId51"/>
    <p:sldId id="304" r:id="rId52"/>
    <p:sldId id="318" r:id="rId53"/>
    <p:sldId id="307" r:id="rId54"/>
    <p:sldId id="308" r:id="rId55"/>
    <p:sldId id="306" r:id="rId56"/>
    <p:sldId id="310" r:id="rId57"/>
    <p:sldId id="311" r:id="rId58"/>
    <p:sldId id="312" r:id="rId59"/>
    <p:sldId id="309" r:id="rId60"/>
    <p:sldId id="31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1" autoAdjust="0"/>
    <p:restoredTop sz="94660"/>
  </p:normalViewPr>
  <p:slideViewPr>
    <p:cSldViewPr snapToGrid="0" snapToObjects="1">
      <p:cViewPr varScale="1">
        <p:scale>
          <a:sx n="88" d="100"/>
          <a:sy n="88" d="100"/>
        </p:scale>
        <p:origin x="43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4" d="100"/>
          <a:sy n="164" d="100"/>
        </p:scale>
        <p:origin x="62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29250-A955-4110-81E7-AABA4D042C50}" type="doc">
      <dgm:prSet loTypeId="urn:microsoft.com/office/officeart/2005/8/layout/hList1" loCatId="list" qsTypeId="urn:microsoft.com/office/officeart/2005/8/quickstyle/simple1" qsCatId="simple" csTypeId="urn:microsoft.com/office/officeart/2005/8/colors/accent5_3" csCatId="accent5" phldr="1"/>
      <dgm:spPr/>
      <dgm:t>
        <a:bodyPr/>
        <a:lstStyle/>
        <a:p>
          <a:endParaRPr lang="en-US"/>
        </a:p>
      </dgm:t>
    </dgm:pt>
    <dgm:pt modelId="{4A2CD2A8-6868-439C-9911-1F58AA031937}">
      <dgm:prSet phldrT="[Text]" custT="1"/>
      <dgm:spPr/>
      <dgm:t>
        <a:bodyPr/>
        <a:lstStyle/>
        <a:p>
          <a:pPr algn="ctr"/>
          <a:r>
            <a:rPr lang="en-US" sz="1400" b="1" dirty="0" smtClean="0">
              <a:latin typeface="Gill Sans MT"/>
            </a:rPr>
            <a:t>National Safety Program</a:t>
          </a:r>
          <a:endParaRPr lang="en-US" sz="1400" b="1" i="1" u="sng" dirty="0">
            <a:latin typeface="Gill Sans MT" panose="020B0502020104020203" pitchFamily="34" charset="0"/>
          </a:endParaRPr>
        </a:p>
      </dgm:t>
    </dgm:pt>
    <dgm:pt modelId="{B9FA2623-BFF4-4F23-9F17-7EEB6647EF07}" type="parTrans" cxnId="{5EBB0C01-9544-493B-A5A1-7684E9DB339A}">
      <dgm:prSet/>
      <dgm:spPr/>
      <dgm:t>
        <a:bodyPr/>
        <a:lstStyle/>
        <a:p>
          <a:endParaRPr lang="en-US" sz="1400">
            <a:latin typeface="Gill Sans MT" panose="020B0502020104020203" pitchFamily="34" charset="0"/>
          </a:endParaRPr>
        </a:p>
      </dgm:t>
    </dgm:pt>
    <dgm:pt modelId="{91C0C56F-69D1-4AC9-8C16-5BA0BD466322}" type="sibTrans" cxnId="{5EBB0C01-9544-493B-A5A1-7684E9DB339A}">
      <dgm:prSet/>
      <dgm:spPr/>
      <dgm:t>
        <a:bodyPr/>
        <a:lstStyle/>
        <a:p>
          <a:endParaRPr lang="en-US" sz="1400">
            <a:latin typeface="Gill Sans MT" panose="020B0502020104020203" pitchFamily="34" charset="0"/>
          </a:endParaRPr>
        </a:p>
      </dgm:t>
    </dgm:pt>
    <dgm:pt modelId="{5AF05DBF-4273-43C6-8B54-53766657D882}">
      <dgm:prSet phldrT="[Text]" custT="1"/>
      <dgm:spPr/>
      <dgm:t>
        <a:bodyPr/>
        <a:lstStyle/>
        <a:p>
          <a:pPr algn="l"/>
          <a:r>
            <a:rPr lang="en-US" sz="1400" dirty="0" smtClean="0">
              <a:latin typeface="Gill Sans MT"/>
            </a:rPr>
            <a:t>Establishes SMS as foundation for FTA’s safety regulatory framework </a:t>
          </a:r>
          <a:endParaRPr lang="en-US" sz="1400" dirty="0">
            <a:latin typeface="Gill Sans MT" panose="020B0502020104020203" pitchFamily="34" charset="0"/>
          </a:endParaRPr>
        </a:p>
      </dgm:t>
    </dgm:pt>
    <dgm:pt modelId="{67944F0E-7D01-498A-85AD-0A16FA2F5E78}" type="parTrans" cxnId="{A603E5D5-AFAA-4C34-BA36-5861B63AD773}">
      <dgm:prSet/>
      <dgm:spPr/>
      <dgm:t>
        <a:bodyPr/>
        <a:lstStyle/>
        <a:p>
          <a:endParaRPr lang="en-US" sz="1400">
            <a:latin typeface="Gill Sans MT" panose="020B0502020104020203" pitchFamily="34" charset="0"/>
          </a:endParaRPr>
        </a:p>
      </dgm:t>
    </dgm:pt>
    <dgm:pt modelId="{E2AB44F2-44CF-4DFB-BA9F-174D17DD909A}" type="sibTrans" cxnId="{A603E5D5-AFAA-4C34-BA36-5861B63AD773}">
      <dgm:prSet/>
      <dgm:spPr/>
      <dgm:t>
        <a:bodyPr/>
        <a:lstStyle/>
        <a:p>
          <a:endParaRPr lang="en-US" sz="1400">
            <a:latin typeface="Gill Sans MT" panose="020B0502020104020203" pitchFamily="34" charset="0"/>
          </a:endParaRPr>
        </a:p>
      </dgm:t>
    </dgm:pt>
    <dgm:pt modelId="{7D59D919-8FCD-404B-84D0-FE6744532A29}">
      <dgm:prSet phldrT="[Text]" custT="1"/>
      <dgm:spPr>
        <a:solidFill>
          <a:srgbClr val="5B86A3"/>
        </a:solidFill>
        <a:ln>
          <a:solidFill>
            <a:srgbClr val="5B86A3"/>
          </a:solidFill>
        </a:ln>
      </dgm:spPr>
      <dgm:t>
        <a:bodyPr/>
        <a:lstStyle/>
        <a:p>
          <a:pPr algn="ctr"/>
          <a:r>
            <a:rPr lang="en-US" sz="1400" b="1" dirty="0" smtClean="0">
              <a:latin typeface="Gill Sans MT"/>
            </a:rPr>
            <a:t>Transit Agency </a:t>
          </a:r>
        </a:p>
        <a:p>
          <a:pPr algn="ctr"/>
          <a:r>
            <a:rPr lang="en-US" sz="1400" b="1" dirty="0" smtClean="0">
              <a:latin typeface="Gill Sans MT"/>
            </a:rPr>
            <a:t>Safety Plan</a:t>
          </a:r>
          <a:endParaRPr lang="en-US" sz="1400" b="1" i="1" u="sng" dirty="0">
            <a:latin typeface="Gill Sans MT" panose="020B0502020104020203" pitchFamily="34" charset="0"/>
          </a:endParaRPr>
        </a:p>
      </dgm:t>
    </dgm:pt>
    <dgm:pt modelId="{DA3EBB04-10EC-4FA2-A8B4-850860CE127E}" type="parTrans" cxnId="{09B0F661-AC86-4C7E-B379-D4A657A245A5}">
      <dgm:prSet/>
      <dgm:spPr/>
      <dgm:t>
        <a:bodyPr/>
        <a:lstStyle/>
        <a:p>
          <a:endParaRPr lang="en-US" sz="1400">
            <a:latin typeface="Gill Sans MT" panose="020B0502020104020203" pitchFamily="34" charset="0"/>
          </a:endParaRPr>
        </a:p>
      </dgm:t>
    </dgm:pt>
    <dgm:pt modelId="{79C6A97E-B2AA-4EEB-907C-7F6C9D1204D7}" type="sibTrans" cxnId="{09B0F661-AC86-4C7E-B379-D4A657A245A5}">
      <dgm:prSet/>
      <dgm:spPr/>
      <dgm:t>
        <a:bodyPr/>
        <a:lstStyle/>
        <a:p>
          <a:endParaRPr lang="en-US" sz="1400">
            <a:latin typeface="Gill Sans MT" panose="020B0502020104020203" pitchFamily="34" charset="0"/>
          </a:endParaRPr>
        </a:p>
      </dgm:t>
    </dgm:pt>
    <dgm:pt modelId="{A0DDCA5D-27A8-47DC-8605-514A06C7D597}">
      <dgm:prSet phldrT="[Text]" custT="1"/>
      <dgm:spPr/>
      <dgm:t>
        <a:bodyPr/>
        <a:lstStyle/>
        <a:p>
          <a:pPr algn="l"/>
          <a:r>
            <a:rPr lang="en-US" sz="1400" dirty="0" smtClean="0">
              <a:latin typeface="Gill Sans MT"/>
            </a:rPr>
            <a:t>Introduces SMS into practice</a:t>
          </a:r>
          <a:endParaRPr lang="en-US" sz="1400" dirty="0">
            <a:latin typeface="Gill Sans MT" panose="020B0502020104020203" pitchFamily="34" charset="0"/>
          </a:endParaRPr>
        </a:p>
      </dgm:t>
    </dgm:pt>
    <dgm:pt modelId="{025D2FE8-7E34-4826-BA7D-451DFB9CEBEA}" type="parTrans" cxnId="{CB589070-5E21-469E-8579-8214FCC733B8}">
      <dgm:prSet/>
      <dgm:spPr/>
      <dgm:t>
        <a:bodyPr/>
        <a:lstStyle/>
        <a:p>
          <a:endParaRPr lang="en-US" sz="1400">
            <a:latin typeface="Gill Sans MT" panose="020B0502020104020203" pitchFamily="34" charset="0"/>
          </a:endParaRPr>
        </a:p>
      </dgm:t>
    </dgm:pt>
    <dgm:pt modelId="{DD7EE218-DC8E-46C5-A6E5-C81B76B924BF}" type="sibTrans" cxnId="{CB589070-5E21-469E-8579-8214FCC733B8}">
      <dgm:prSet/>
      <dgm:spPr/>
      <dgm:t>
        <a:bodyPr/>
        <a:lstStyle/>
        <a:p>
          <a:endParaRPr lang="en-US" sz="1400">
            <a:latin typeface="Gill Sans MT" panose="020B0502020104020203" pitchFamily="34" charset="0"/>
          </a:endParaRPr>
        </a:p>
      </dgm:t>
    </dgm:pt>
    <dgm:pt modelId="{12133B85-57A5-4FC9-865D-63D6E059F50B}">
      <dgm:prSet phldrT="[Text]" custT="1"/>
      <dgm:spPr>
        <a:solidFill>
          <a:srgbClr val="395B74"/>
        </a:solidFill>
        <a:ln>
          <a:solidFill>
            <a:srgbClr val="395B74"/>
          </a:solidFill>
        </a:ln>
      </dgm:spPr>
      <dgm:t>
        <a:bodyPr/>
        <a:lstStyle/>
        <a:p>
          <a:pPr algn="ctr"/>
          <a:r>
            <a:rPr lang="en-US" sz="1400" b="1" dirty="0" smtClean="0">
              <a:latin typeface="Gill Sans MT"/>
            </a:rPr>
            <a:t>Safety Certification Training Program</a:t>
          </a:r>
          <a:endParaRPr lang="en-US" sz="1400" b="1" i="1" u="sng" dirty="0">
            <a:latin typeface="Gill Sans MT" panose="020B0502020104020203" pitchFamily="34" charset="0"/>
          </a:endParaRPr>
        </a:p>
      </dgm:t>
    </dgm:pt>
    <dgm:pt modelId="{4D394EC3-9193-44FC-B6D2-214A886D98EB}" type="parTrans" cxnId="{BFBD4C5C-7753-4D52-9230-6889996A3346}">
      <dgm:prSet/>
      <dgm:spPr/>
      <dgm:t>
        <a:bodyPr/>
        <a:lstStyle/>
        <a:p>
          <a:endParaRPr lang="en-US" sz="1400">
            <a:latin typeface="Gill Sans MT" panose="020B0502020104020203" pitchFamily="34" charset="0"/>
          </a:endParaRPr>
        </a:p>
      </dgm:t>
    </dgm:pt>
    <dgm:pt modelId="{0F0466EA-EF8E-4AFF-AA67-6CE07225F9C6}" type="sibTrans" cxnId="{BFBD4C5C-7753-4D52-9230-6889996A3346}">
      <dgm:prSet/>
      <dgm:spPr/>
      <dgm:t>
        <a:bodyPr/>
        <a:lstStyle/>
        <a:p>
          <a:endParaRPr lang="en-US" sz="1400">
            <a:latin typeface="Gill Sans MT" panose="020B0502020104020203" pitchFamily="34" charset="0"/>
          </a:endParaRPr>
        </a:p>
      </dgm:t>
    </dgm:pt>
    <dgm:pt modelId="{DB4B0B76-0E19-4C56-B73C-988B930C0BFC}">
      <dgm:prSet phldrT="[Text]" custT="1"/>
      <dgm:spPr/>
      <dgm:t>
        <a:bodyPr/>
        <a:lstStyle/>
        <a:p>
          <a:pPr algn="l"/>
          <a:r>
            <a:rPr lang="en-US" sz="1400" dirty="0" smtClean="0">
              <a:latin typeface="Gill Sans MT"/>
            </a:rPr>
            <a:t>Establishes new requirements for SSO Programs</a:t>
          </a:r>
          <a:endParaRPr lang="en-US" sz="1400" dirty="0">
            <a:latin typeface="Gill Sans MT" panose="020B0502020104020203" pitchFamily="34" charset="0"/>
          </a:endParaRPr>
        </a:p>
      </dgm:t>
    </dgm:pt>
    <dgm:pt modelId="{7E0A9A49-054F-41B9-810C-98A360AB992D}" type="parTrans" cxnId="{8A38E769-5B2B-45AE-A7F1-D0E26715DF83}">
      <dgm:prSet/>
      <dgm:spPr/>
      <dgm:t>
        <a:bodyPr/>
        <a:lstStyle/>
        <a:p>
          <a:endParaRPr lang="en-US" sz="1400">
            <a:latin typeface="Gill Sans MT" panose="020B0502020104020203" pitchFamily="34" charset="0"/>
          </a:endParaRPr>
        </a:p>
      </dgm:t>
    </dgm:pt>
    <dgm:pt modelId="{97A9F247-3701-4140-BC4A-07C4D5B7747B}" type="sibTrans" cxnId="{8A38E769-5B2B-45AE-A7F1-D0E26715DF83}">
      <dgm:prSet/>
      <dgm:spPr/>
      <dgm:t>
        <a:bodyPr/>
        <a:lstStyle/>
        <a:p>
          <a:endParaRPr lang="en-US" sz="1400">
            <a:latin typeface="Gill Sans MT" panose="020B0502020104020203" pitchFamily="34" charset="0"/>
          </a:endParaRPr>
        </a:p>
      </dgm:t>
    </dgm:pt>
    <dgm:pt modelId="{81964A88-912F-4E11-B72B-86817DF3C19C}">
      <dgm:prSet phldrT="[Text]" custT="1"/>
      <dgm:spPr/>
      <dgm:t>
        <a:bodyPr/>
        <a:lstStyle/>
        <a:p>
          <a:pPr algn="ctr"/>
          <a:r>
            <a:rPr lang="en-US" sz="1400" b="1" dirty="0" smtClean="0">
              <a:latin typeface="Gill Sans MT"/>
            </a:rPr>
            <a:t>State Safety Oversight (SSO) Program</a:t>
          </a:r>
          <a:endParaRPr lang="en-US" sz="1400" b="1" i="1" u="sng" dirty="0">
            <a:latin typeface="Gill Sans MT" panose="020B0502020104020203" pitchFamily="34" charset="0"/>
          </a:endParaRPr>
        </a:p>
      </dgm:t>
    </dgm:pt>
    <dgm:pt modelId="{FED20A0A-AEB3-4145-B0F7-2ACF199F881A}" type="parTrans" cxnId="{A4B8D943-559D-4A07-B620-66DA05C8FCBA}">
      <dgm:prSet/>
      <dgm:spPr/>
      <dgm:t>
        <a:bodyPr/>
        <a:lstStyle/>
        <a:p>
          <a:endParaRPr lang="en-US" sz="1400"/>
        </a:p>
      </dgm:t>
    </dgm:pt>
    <dgm:pt modelId="{9EBCB526-CF40-48C4-ADAF-AEDE9103E20F}" type="sibTrans" cxnId="{A4B8D943-559D-4A07-B620-66DA05C8FCBA}">
      <dgm:prSet/>
      <dgm:spPr/>
      <dgm:t>
        <a:bodyPr/>
        <a:lstStyle/>
        <a:p>
          <a:endParaRPr lang="en-US" sz="1400"/>
        </a:p>
      </dgm:t>
    </dgm:pt>
    <dgm:pt modelId="{F37D17E1-D691-460F-A81E-F0449E31A993}">
      <dgm:prSet phldrT="[Text]" custT="1"/>
      <dgm:spPr/>
      <dgm:t>
        <a:bodyPr/>
        <a:lstStyle/>
        <a:p>
          <a:pPr algn="l"/>
          <a:r>
            <a:rPr lang="en-US" sz="1400" dirty="0" smtClean="0">
              <a:latin typeface="Gill Sans MT"/>
            </a:rPr>
            <a:t>Introduces SMS concepts and provides training</a:t>
          </a:r>
          <a:endParaRPr lang="en-US" sz="1400" dirty="0">
            <a:latin typeface="Gill Sans MT" panose="020B0502020104020203" pitchFamily="34" charset="0"/>
          </a:endParaRPr>
        </a:p>
      </dgm:t>
    </dgm:pt>
    <dgm:pt modelId="{4D6C545D-B6EF-460C-80A3-14154215BE72}" type="parTrans" cxnId="{C2E09A30-1277-4795-9126-D37058CA533C}">
      <dgm:prSet/>
      <dgm:spPr/>
      <dgm:t>
        <a:bodyPr/>
        <a:lstStyle/>
        <a:p>
          <a:endParaRPr lang="en-US" sz="1400"/>
        </a:p>
      </dgm:t>
    </dgm:pt>
    <dgm:pt modelId="{BFB336DC-B524-49B5-85B4-B18F772F9504}" type="sibTrans" cxnId="{C2E09A30-1277-4795-9126-D37058CA533C}">
      <dgm:prSet/>
      <dgm:spPr/>
      <dgm:t>
        <a:bodyPr/>
        <a:lstStyle/>
        <a:p>
          <a:endParaRPr lang="en-US" sz="1400"/>
        </a:p>
      </dgm:t>
    </dgm:pt>
    <dgm:pt modelId="{6DC4C464-A84B-4A11-B663-1DC76ED727A4}">
      <dgm:prSet custT="1"/>
      <dgm:spPr/>
      <dgm:t>
        <a:bodyPr/>
        <a:lstStyle/>
        <a:p>
          <a:r>
            <a:rPr lang="en-US" sz="1400" dirty="0" smtClean="0">
              <a:latin typeface="Gill Sans MT"/>
            </a:rPr>
            <a:t>Develops safety performance criteria and definition for State of Good Repair (SGR)</a:t>
          </a:r>
          <a:endParaRPr lang="en-US" sz="1400" dirty="0">
            <a:latin typeface="Gill Sans MT"/>
          </a:endParaRPr>
        </a:p>
      </dgm:t>
    </dgm:pt>
    <dgm:pt modelId="{DA19F0BE-1049-4A64-A40F-06274DC7A8C9}" type="parTrans" cxnId="{EC6A7EEF-49D3-4D8A-A221-11DE02EC3EC4}">
      <dgm:prSet/>
      <dgm:spPr/>
      <dgm:t>
        <a:bodyPr/>
        <a:lstStyle/>
        <a:p>
          <a:endParaRPr lang="en-US" sz="1400"/>
        </a:p>
      </dgm:t>
    </dgm:pt>
    <dgm:pt modelId="{8D86EC37-9E23-4F7A-BE88-59CE898A8DA0}" type="sibTrans" cxnId="{EC6A7EEF-49D3-4D8A-A221-11DE02EC3EC4}">
      <dgm:prSet/>
      <dgm:spPr/>
      <dgm:t>
        <a:bodyPr/>
        <a:lstStyle/>
        <a:p>
          <a:endParaRPr lang="en-US" sz="1400"/>
        </a:p>
      </dgm:t>
    </dgm:pt>
    <dgm:pt modelId="{3035DCD4-995E-4659-8DB7-2A58CCBE8E6B}">
      <dgm:prSet custT="1"/>
      <dgm:spPr/>
      <dgm:t>
        <a:bodyPr/>
        <a:lstStyle/>
        <a:p>
          <a:r>
            <a:rPr lang="en-US" sz="1400" dirty="0" smtClean="0">
              <a:latin typeface="Gill Sans MT"/>
            </a:rPr>
            <a:t>Agencies set performance targets for safety and SGR based on requirements in the National Safety Plan</a:t>
          </a:r>
          <a:endParaRPr lang="en-US" sz="1400" dirty="0">
            <a:latin typeface="Gill Sans MT"/>
          </a:endParaRPr>
        </a:p>
      </dgm:t>
    </dgm:pt>
    <dgm:pt modelId="{237FDEA7-9C35-433E-984E-5DADBF100736}" type="parTrans" cxnId="{A35FEF9E-7488-4A18-9754-0A46DC8637D4}">
      <dgm:prSet/>
      <dgm:spPr/>
      <dgm:t>
        <a:bodyPr/>
        <a:lstStyle/>
        <a:p>
          <a:endParaRPr lang="en-US" sz="1400"/>
        </a:p>
      </dgm:t>
    </dgm:pt>
    <dgm:pt modelId="{97CB838A-8C93-4A44-B28C-E2D5F05B9C58}" type="sibTrans" cxnId="{A35FEF9E-7488-4A18-9754-0A46DC8637D4}">
      <dgm:prSet/>
      <dgm:spPr/>
      <dgm:t>
        <a:bodyPr/>
        <a:lstStyle/>
        <a:p>
          <a:endParaRPr lang="en-US" sz="1400"/>
        </a:p>
      </dgm:t>
    </dgm:pt>
    <dgm:pt modelId="{37508A72-C3A1-4053-ABB3-E11352C762B8}">
      <dgm:prSet custT="1"/>
      <dgm:spPr/>
      <dgm:t>
        <a:bodyPr/>
        <a:lstStyle/>
        <a:p>
          <a:r>
            <a:rPr lang="en-US" sz="1400" dirty="0" smtClean="0">
              <a:latin typeface="Gill Sans MT"/>
            </a:rPr>
            <a:t>Improves technical competencies of safety oversight professionals</a:t>
          </a:r>
          <a:endParaRPr lang="en-US" sz="1400" dirty="0">
            <a:latin typeface="Gill Sans MT"/>
          </a:endParaRPr>
        </a:p>
      </dgm:t>
    </dgm:pt>
    <dgm:pt modelId="{0F21DCD2-0866-4278-866E-7FF6377A3B3B}" type="parTrans" cxnId="{B4CD465C-B0CA-45D6-B884-51E1DF3378D0}">
      <dgm:prSet/>
      <dgm:spPr/>
      <dgm:t>
        <a:bodyPr/>
        <a:lstStyle/>
        <a:p>
          <a:endParaRPr lang="en-US" sz="1400"/>
        </a:p>
      </dgm:t>
    </dgm:pt>
    <dgm:pt modelId="{8DE6271D-539A-4FFA-A2D8-83713CE86362}" type="sibTrans" cxnId="{B4CD465C-B0CA-45D6-B884-51E1DF3378D0}">
      <dgm:prSet/>
      <dgm:spPr/>
      <dgm:t>
        <a:bodyPr/>
        <a:lstStyle/>
        <a:p>
          <a:endParaRPr lang="en-US" sz="1400"/>
        </a:p>
      </dgm:t>
    </dgm:pt>
    <dgm:pt modelId="{88BA8D8A-BD6F-4333-88DC-AA129CE99229}">
      <dgm:prSet custT="1"/>
      <dgm:spPr/>
      <dgm:t>
        <a:bodyPr/>
        <a:lstStyle/>
        <a:p>
          <a:r>
            <a:rPr lang="en-US" sz="1400" dirty="0" smtClean="0">
              <a:latin typeface="Gill Sans MT"/>
            </a:rPr>
            <a:t>Integrates SMS and provides technical assistance to implement MAP-21 requirements </a:t>
          </a:r>
          <a:endParaRPr lang="en-US" sz="1400" dirty="0">
            <a:latin typeface="Gill Sans MT"/>
          </a:endParaRPr>
        </a:p>
      </dgm:t>
    </dgm:pt>
    <dgm:pt modelId="{0AA6B4AD-E1E0-4D95-AF5B-91C6C3AC052B}" type="parTrans" cxnId="{D153A801-68AE-4DE8-B76E-FB5B14D859BA}">
      <dgm:prSet/>
      <dgm:spPr/>
      <dgm:t>
        <a:bodyPr/>
        <a:lstStyle/>
        <a:p>
          <a:endParaRPr lang="en-US" sz="1400"/>
        </a:p>
      </dgm:t>
    </dgm:pt>
    <dgm:pt modelId="{B2B2DBDA-190C-48CD-929C-5D94799F1153}" type="sibTrans" cxnId="{D153A801-68AE-4DE8-B76E-FB5B14D859BA}">
      <dgm:prSet/>
      <dgm:spPr/>
      <dgm:t>
        <a:bodyPr/>
        <a:lstStyle/>
        <a:p>
          <a:endParaRPr lang="en-US" sz="1400"/>
        </a:p>
      </dgm:t>
    </dgm:pt>
    <dgm:pt modelId="{D9AF5506-4938-4AAA-B22B-58D59AD5295A}">
      <dgm:prSet custT="1"/>
      <dgm:spPr/>
      <dgm:t>
        <a:bodyPr/>
        <a:lstStyle/>
        <a:p>
          <a:r>
            <a:rPr lang="en-US" sz="1400" dirty="0" smtClean="0">
              <a:latin typeface="Gill Sans MT"/>
            </a:rPr>
            <a:t>Requires FTA to develop a National Safety Plan</a:t>
          </a:r>
          <a:endParaRPr lang="en-US" sz="1400" dirty="0">
            <a:latin typeface="Gill Sans MT"/>
          </a:endParaRPr>
        </a:p>
      </dgm:t>
    </dgm:pt>
    <dgm:pt modelId="{3E06BD21-40AE-430B-8D3A-5A327078E150}" type="parTrans" cxnId="{EACA5E38-D474-41EE-A21C-5C11279537BB}">
      <dgm:prSet/>
      <dgm:spPr/>
      <dgm:t>
        <a:bodyPr/>
        <a:lstStyle/>
        <a:p>
          <a:endParaRPr lang="en-US"/>
        </a:p>
      </dgm:t>
    </dgm:pt>
    <dgm:pt modelId="{1C36B9F9-ADC6-4855-B133-BD04A108E4C4}" type="sibTrans" cxnId="{EACA5E38-D474-41EE-A21C-5C11279537BB}">
      <dgm:prSet/>
      <dgm:spPr/>
      <dgm:t>
        <a:bodyPr/>
        <a:lstStyle/>
        <a:p>
          <a:endParaRPr lang="en-US"/>
        </a:p>
      </dgm:t>
    </dgm:pt>
    <dgm:pt modelId="{620EEDAF-3040-4BE1-8C24-933E6DF50785}" type="pres">
      <dgm:prSet presAssocID="{51429250-A955-4110-81E7-AABA4D042C50}" presName="Name0" presStyleCnt="0">
        <dgm:presLayoutVars>
          <dgm:dir/>
          <dgm:animLvl val="lvl"/>
          <dgm:resizeHandles val="exact"/>
        </dgm:presLayoutVars>
      </dgm:prSet>
      <dgm:spPr/>
      <dgm:t>
        <a:bodyPr/>
        <a:lstStyle/>
        <a:p>
          <a:endParaRPr lang="en-US"/>
        </a:p>
      </dgm:t>
    </dgm:pt>
    <dgm:pt modelId="{DF689A9E-6F69-4CA7-8EE2-EC8C5C6BCE2D}" type="pres">
      <dgm:prSet presAssocID="{4A2CD2A8-6868-439C-9911-1F58AA031937}" presName="composite" presStyleCnt="0"/>
      <dgm:spPr/>
      <dgm:t>
        <a:bodyPr/>
        <a:lstStyle/>
        <a:p>
          <a:endParaRPr lang="en-US"/>
        </a:p>
      </dgm:t>
    </dgm:pt>
    <dgm:pt modelId="{BFEE4A18-BC74-46CD-B704-A07E98505E99}" type="pres">
      <dgm:prSet presAssocID="{4A2CD2A8-6868-439C-9911-1F58AA031937}" presName="parTx" presStyleLbl="alignNode1" presStyleIdx="0" presStyleCnt="4" custScaleY="100000">
        <dgm:presLayoutVars>
          <dgm:chMax val="0"/>
          <dgm:chPref val="0"/>
          <dgm:bulletEnabled val="1"/>
        </dgm:presLayoutVars>
      </dgm:prSet>
      <dgm:spPr/>
      <dgm:t>
        <a:bodyPr/>
        <a:lstStyle/>
        <a:p>
          <a:endParaRPr lang="en-US"/>
        </a:p>
      </dgm:t>
    </dgm:pt>
    <dgm:pt modelId="{05B2149B-1AF5-4FB8-B5A3-8C9085129A3F}" type="pres">
      <dgm:prSet presAssocID="{4A2CD2A8-6868-439C-9911-1F58AA031937}" presName="desTx" presStyleLbl="alignAccFollowNode1" presStyleIdx="0" presStyleCnt="4">
        <dgm:presLayoutVars>
          <dgm:bulletEnabled val="1"/>
        </dgm:presLayoutVars>
      </dgm:prSet>
      <dgm:spPr/>
      <dgm:t>
        <a:bodyPr/>
        <a:lstStyle/>
        <a:p>
          <a:endParaRPr lang="en-US"/>
        </a:p>
      </dgm:t>
    </dgm:pt>
    <dgm:pt modelId="{D0D845D7-2195-41EB-A79C-E760F57F9BF1}" type="pres">
      <dgm:prSet presAssocID="{91C0C56F-69D1-4AC9-8C16-5BA0BD466322}" presName="space" presStyleCnt="0"/>
      <dgm:spPr/>
      <dgm:t>
        <a:bodyPr/>
        <a:lstStyle/>
        <a:p>
          <a:endParaRPr lang="en-US"/>
        </a:p>
      </dgm:t>
    </dgm:pt>
    <dgm:pt modelId="{4AAE8DD2-31D6-4B2F-AD32-8CAE607BC31A}" type="pres">
      <dgm:prSet presAssocID="{7D59D919-8FCD-404B-84D0-FE6744532A29}" presName="composite" presStyleCnt="0"/>
      <dgm:spPr/>
      <dgm:t>
        <a:bodyPr/>
        <a:lstStyle/>
        <a:p>
          <a:endParaRPr lang="en-US"/>
        </a:p>
      </dgm:t>
    </dgm:pt>
    <dgm:pt modelId="{96EA8DE3-DB6B-4875-91C5-E456220682C4}" type="pres">
      <dgm:prSet presAssocID="{7D59D919-8FCD-404B-84D0-FE6744532A29}" presName="parTx" presStyleLbl="alignNode1" presStyleIdx="1" presStyleCnt="4" custScaleY="100000">
        <dgm:presLayoutVars>
          <dgm:chMax val="0"/>
          <dgm:chPref val="0"/>
          <dgm:bulletEnabled val="1"/>
        </dgm:presLayoutVars>
      </dgm:prSet>
      <dgm:spPr/>
      <dgm:t>
        <a:bodyPr/>
        <a:lstStyle/>
        <a:p>
          <a:endParaRPr lang="en-US"/>
        </a:p>
      </dgm:t>
    </dgm:pt>
    <dgm:pt modelId="{ECF5D4AE-BF4A-447B-AD4B-77C8E5DE5426}" type="pres">
      <dgm:prSet presAssocID="{7D59D919-8FCD-404B-84D0-FE6744532A29}" presName="desTx" presStyleLbl="alignAccFollowNode1" presStyleIdx="1" presStyleCnt="4">
        <dgm:presLayoutVars>
          <dgm:bulletEnabled val="1"/>
        </dgm:presLayoutVars>
      </dgm:prSet>
      <dgm:spPr/>
      <dgm:t>
        <a:bodyPr/>
        <a:lstStyle/>
        <a:p>
          <a:endParaRPr lang="en-US"/>
        </a:p>
      </dgm:t>
    </dgm:pt>
    <dgm:pt modelId="{31FDAEE5-C767-4A0D-9241-7189188998DB}" type="pres">
      <dgm:prSet presAssocID="{79C6A97E-B2AA-4EEB-907C-7F6C9D1204D7}" presName="space" presStyleCnt="0"/>
      <dgm:spPr/>
      <dgm:t>
        <a:bodyPr/>
        <a:lstStyle/>
        <a:p>
          <a:endParaRPr lang="en-US"/>
        </a:p>
      </dgm:t>
    </dgm:pt>
    <dgm:pt modelId="{EF6D9B1F-960A-4EC3-B522-A4D2502A4EE6}" type="pres">
      <dgm:prSet presAssocID="{12133B85-57A5-4FC9-865D-63D6E059F50B}" presName="composite" presStyleCnt="0"/>
      <dgm:spPr/>
      <dgm:t>
        <a:bodyPr/>
        <a:lstStyle/>
        <a:p>
          <a:endParaRPr lang="en-US"/>
        </a:p>
      </dgm:t>
    </dgm:pt>
    <dgm:pt modelId="{AFCD03B7-AEE0-413F-B44C-1DF8D924EF25}" type="pres">
      <dgm:prSet presAssocID="{12133B85-57A5-4FC9-865D-63D6E059F50B}" presName="parTx" presStyleLbl="alignNode1" presStyleIdx="2" presStyleCnt="4" custScaleY="100000">
        <dgm:presLayoutVars>
          <dgm:chMax val="0"/>
          <dgm:chPref val="0"/>
          <dgm:bulletEnabled val="1"/>
        </dgm:presLayoutVars>
      </dgm:prSet>
      <dgm:spPr/>
      <dgm:t>
        <a:bodyPr/>
        <a:lstStyle/>
        <a:p>
          <a:endParaRPr lang="en-US"/>
        </a:p>
      </dgm:t>
    </dgm:pt>
    <dgm:pt modelId="{5C5C9D75-EC1F-4636-B109-2F87C3CD9EEC}" type="pres">
      <dgm:prSet presAssocID="{12133B85-57A5-4FC9-865D-63D6E059F50B}" presName="desTx" presStyleLbl="alignAccFollowNode1" presStyleIdx="2" presStyleCnt="4" custLinFactNeighborX="701" custLinFactNeighborY="2005">
        <dgm:presLayoutVars>
          <dgm:bulletEnabled val="1"/>
        </dgm:presLayoutVars>
      </dgm:prSet>
      <dgm:spPr/>
      <dgm:t>
        <a:bodyPr/>
        <a:lstStyle/>
        <a:p>
          <a:endParaRPr lang="en-US"/>
        </a:p>
      </dgm:t>
    </dgm:pt>
    <dgm:pt modelId="{A00D4B4E-193D-4E5C-B9DF-000EB99C2A13}" type="pres">
      <dgm:prSet presAssocID="{0F0466EA-EF8E-4AFF-AA67-6CE07225F9C6}" presName="space" presStyleCnt="0"/>
      <dgm:spPr/>
      <dgm:t>
        <a:bodyPr/>
        <a:lstStyle/>
        <a:p>
          <a:endParaRPr lang="en-US"/>
        </a:p>
      </dgm:t>
    </dgm:pt>
    <dgm:pt modelId="{0AEB5D81-D78F-4284-B94B-5E181ABBE381}" type="pres">
      <dgm:prSet presAssocID="{81964A88-912F-4E11-B72B-86817DF3C19C}" presName="composite" presStyleCnt="0"/>
      <dgm:spPr/>
      <dgm:t>
        <a:bodyPr/>
        <a:lstStyle/>
        <a:p>
          <a:endParaRPr lang="en-US"/>
        </a:p>
      </dgm:t>
    </dgm:pt>
    <dgm:pt modelId="{E673309C-B33B-4369-A349-EEDE9C92FBBB}" type="pres">
      <dgm:prSet presAssocID="{81964A88-912F-4E11-B72B-86817DF3C19C}" presName="parTx" presStyleLbl="alignNode1" presStyleIdx="3" presStyleCnt="4" custScaleY="100000">
        <dgm:presLayoutVars>
          <dgm:chMax val="0"/>
          <dgm:chPref val="0"/>
          <dgm:bulletEnabled val="1"/>
        </dgm:presLayoutVars>
      </dgm:prSet>
      <dgm:spPr/>
      <dgm:t>
        <a:bodyPr/>
        <a:lstStyle/>
        <a:p>
          <a:endParaRPr lang="en-US"/>
        </a:p>
      </dgm:t>
    </dgm:pt>
    <dgm:pt modelId="{08CF77AA-FCBA-44D6-968B-4858C878BACF}" type="pres">
      <dgm:prSet presAssocID="{81964A88-912F-4E11-B72B-86817DF3C19C}" presName="desTx" presStyleLbl="alignAccFollowNode1" presStyleIdx="3" presStyleCnt="4">
        <dgm:presLayoutVars>
          <dgm:bulletEnabled val="1"/>
        </dgm:presLayoutVars>
      </dgm:prSet>
      <dgm:spPr/>
      <dgm:t>
        <a:bodyPr/>
        <a:lstStyle/>
        <a:p>
          <a:endParaRPr lang="en-US"/>
        </a:p>
      </dgm:t>
    </dgm:pt>
  </dgm:ptLst>
  <dgm:cxnLst>
    <dgm:cxn modelId="{D153A801-68AE-4DE8-B76E-FB5B14D859BA}" srcId="{81964A88-912F-4E11-B72B-86817DF3C19C}" destId="{88BA8D8A-BD6F-4333-88DC-AA129CE99229}" srcOrd="1" destOrd="0" parTransId="{0AA6B4AD-E1E0-4D95-AF5B-91C6C3AC052B}" sibTransId="{B2B2DBDA-190C-48CD-929C-5D94799F1153}"/>
    <dgm:cxn modelId="{416429CD-9963-4931-8B6F-93EECCE57D9D}" type="presOf" srcId="{DB4B0B76-0E19-4C56-B73C-988B930C0BFC}" destId="{08CF77AA-FCBA-44D6-968B-4858C878BACF}" srcOrd="0" destOrd="0" presId="urn:microsoft.com/office/officeart/2005/8/layout/hList1"/>
    <dgm:cxn modelId="{A4B8D943-559D-4A07-B620-66DA05C8FCBA}" srcId="{51429250-A955-4110-81E7-AABA4D042C50}" destId="{81964A88-912F-4E11-B72B-86817DF3C19C}" srcOrd="3" destOrd="0" parTransId="{FED20A0A-AEB3-4145-B0F7-2ACF199F881A}" sibTransId="{9EBCB526-CF40-48C4-ADAF-AEDE9103E20F}"/>
    <dgm:cxn modelId="{A35FEF9E-7488-4A18-9754-0A46DC8637D4}" srcId="{7D59D919-8FCD-404B-84D0-FE6744532A29}" destId="{3035DCD4-995E-4659-8DB7-2A58CCBE8E6B}" srcOrd="1" destOrd="0" parTransId="{237FDEA7-9C35-433E-984E-5DADBF100736}" sibTransId="{97CB838A-8C93-4A44-B28C-E2D5F05B9C58}"/>
    <dgm:cxn modelId="{694F9C6C-6063-48C8-8EC2-3D9A74BFD8F9}" type="presOf" srcId="{12133B85-57A5-4FC9-865D-63D6E059F50B}" destId="{AFCD03B7-AEE0-413F-B44C-1DF8D924EF25}" srcOrd="0" destOrd="0" presId="urn:microsoft.com/office/officeart/2005/8/layout/hList1"/>
    <dgm:cxn modelId="{2A2A0A6B-8D69-4871-9EDE-010908F1B80F}" type="presOf" srcId="{6DC4C464-A84B-4A11-B663-1DC76ED727A4}" destId="{05B2149B-1AF5-4FB8-B5A3-8C9085129A3F}" srcOrd="0" destOrd="1" presId="urn:microsoft.com/office/officeart/2005/8/layout/hList1"/>
    <dgm:cxn modelId="{EACA5E38-D474-41EE-A21C-5C11279537BB}" srcId="{4A2CD2A8-6868-439C-9911-1F58AA031937}" destId="{D9AF5506-4938-4AAA-B22B-58D59AD5295A}" srcOrd="2" destOrd="0" parTransId="{3E06BD21-40AE-430B-8D3A-5A327078E150}" sibTransId="{1C36B9F9-ADC6-4855-B133-BD04A108E4C4}"/>
    <dgm:cxn modelId="{D07BD006-8ADE-4E86-9945-E520B96FBD50}" type="presOf" srcId="{A0DDCA5D-27A8-47DC-8605-514A06C7D597}" destId="{ECF5D4AE-BF4A-447B-AD4B-77C8E5DE5426}" srcOrd="0" destOrd="0" presId="urn:microsoft.com/office/officeart/2005/8/layout/hList1"/>
    <dgm:cxn modelId="{8A38E769-5B2B-45AE-A7F1-D0E26715DF83}" srcId="{81964A88-912F-4E11-B72B-86817DF3C19C}" destId="{DB4B0B76-0E19-4C56-B73C-988B930C0BFC}" srcOrd="0" destOrd="0" parTransId="{7E0A9A49-054F-41B9-810C-98A360AB992D}" sibTransId="{97A9F247-3701-4140-BC4A-07C4D5B7747B}"/>
    <dgm:cxn modelId="{BFC34072-3239-459F-BD8F-6ABAA15EC8EB}" type="presOf" srcId="{37508A72-C3A1-4053-ABB3-E11352C762B8}" destId="{5C5C9D75-EC1F-4636-B109-2F87C3CD9EEC}" srcOrd="0" destOrd="1" presId="urn:microsoft.com/office/officeart/2005/8/layout/hList1"/>
    <dgm:cxn modelId="{1E6EE4B8-F20C-45FB-8DD1-099AF4378D2A}" type="presOf" srcId="{5AF05DBF-4273-43C6-8B54-53766657D882}" destId="{05B2149B-1AF5-4FB8-B5A3-8C9085129A3F}" srcOrd="0" destOrd="0" presId="urn:microsoft.com/office/officeart/2005/8/layout/hList1"/>
    <dgm:cxn modelId="{CB589070-5E21-469E-8579-8214FCC733B8}" srcId="{7D59D919-8FCD-404B-84D0-FE6744532A29}" destId="{A0DDCA5D-27A8-47DC-8605-514A06C7D597}" srcOrd="0" destOrd="0" parTransId="{025D2FE8-7E34-4826-BA7D-451DFB9CEBEA}" sibTransId="{DD7EE218-DC8E-46C5-A6E5-C81B76B924BF}"/>
    <dgm:cxn modelId="{5EBB0C01-9544-493B-A5A1-7684E9DB339A}" srcId="{51429250-A955-4110-81E7-AABA4D042C50}" destId="{4A2CD2A8-6868-439C-9911-1F58AA031937}" srcOrd="0" destOrd="0" parTransId="{B9FA2623-BFF4-4F23-9F17-7EEB6647EF07}" sibTransId="{91C0C56F-69D1-4AC9-8C16-5BA0BD466322}"/>
    <dgm:cxn modelId="{C74D0063-BF00-4578-9A1C-2D3961100BFA}" type="presOf" srcId="{81964A88-912F-4E11-B72B-86817DF3C19C}" destId="{E673309C-B33B-4369-A349-EEDE9C92FBBB}" srcOrd="0" destOrd="0" presId="urn:microsoft.com/office/officeart/2005/8/layout/hList1"/>
    <dgm:cxn modelId="{B4CD465C-B0CA-45D6-B884-51E1DF3378D0}" srcId="{12133B85-57A5-4FC9-865D-63D6E059F50B}" destId="{37508A72-C3A1-4053-ABB3-E11352C762B8}" srcOrd="1" destOrd="0" parTransId="{0F21DCD2-0866-4278-866E-7FF6377A3B3B}" sibTransId="{8DE6271D-539A-4FFA-A2D8-83713CE86362}"/>
    <dgm:cxn modelId="{09B0F661-AC86-4C7E-B379-D4A657A245A5}" srcId="{51429250-A955-4110-81E7-AABA4D042C50}" destId="{7D59D919-8FCD-404B-84D0-FE6744532A29}" srcOrd="1" destOrd="0" parTransId="{DA3EBB04-10EC-4FA2-A8B4-850860CE127E}" sibTransId="{79C6A97E-B2AA-4EEB-907C-7F6C9D1204D7}"/>
    <dgm:cxn modelId="{6E3579CE-6EC4-4831-B1B3-EF9FA0D6A037}" type="presOf" srcId="{F37D17E1-D691-460F-A81E-F0449E31A993}" destId="{5C5C9D75-EC1F-4636-B109-2F87C3CD9EEC}" srcOrd="0" destOrd="0" presId="urn:microsoft.com/office/officeart/2005/8/layout/hList1"/>
    <dgm:cxn modelId="{EC6A7EEF-49D3-4D8A-A221-11DE02EC3EC4}" srcId="{4A2CD2A8-6868-439C-9911-1F58AA031937}" destId="{6DC4C464-A84B-4A11-B663-1DC76ED727A4}" srcOrd="1" destOrd="0" parTransId="{DA19F0BE-1049-4A64-A40F-06274DC7A8C9}" sibTransId="{8D86EC37-9E23-4F7A-BE88-59CE898A8DA0}"/>
    <dgm:cxn modelId="{BFBD4C5C-7753-4D52-9230-6889996A3346}" srcId="{51429250-A955-4110-81E7-AABA4D042C50}" destId="{12133B85-57A5-4FC9-865D-63D6E059F50B}" srcOrd="2" destOrd="0" parTransId="{4D394EC3-9193-44FC-B6D2-214A886D98EB}" sibTransId="{0F0466EA-EF8E-4AFF-AA67-6CE07225F9C6}"/>
    <dgm:cxn modelId="{C2E09A30-1277-4795-9126-D37058CA533C}" srcId="{12133B85-57A5-4FC9-865D-63D6E059F50B}" destId="{F37D17E1-D691-460F-A81E-F0449E31A993}" srcOrd="0" destOrd="0" parTransId="{4D6C545D-B6EF-460C-80A3-14154215BE72}" sibTransId="{BFB336DC-B524-49B5-85B4-B18F772F9504}"/>
    <dgm:cxn modelId="{A603E5D5-AFAA-4C34-BA36-5861B63AD773}" srcId="{4A2CD2A8-6868-439C-9911-1F58AA031937}" destId="{5AF05DBF-4273-43C6-8B54-53766657D882}" srcOrd="0" destOrd="0" parTransId="{67944F0E-7D01-498A-85AD-0A16FA2F5E78}" sibTransId="{E2AB44F2-44CF-4DFB-BA9F-174D17DD909A}"/>
    <dgm:cxn modelId="{93F79B0E-45A6-43CB-A0E4-852D4C896EA1}" type="presOf" srcId="{D9AF5506-4938-4AAA-B22B-58D59AD5295A}" destId="{05B2149B-1AF5-4FB8-B5A3-8C9085129A3F}" srcOrd="0" destOrd="2" presId="urn:microsoft.com/office/officeart/2005/8/layout/hList1"/>
    <dgm:cxn modelId="{7E63F53B-C3DB-495C-A878-CE009651B25C}" type="presOf" srcId="{3035DCD4-995E-4659-8DB7-2A58CCBE8E6B}" destId="{ECF5D4AE-BF4A-447B-AD4B-77C8E5DE5426}" srcOrd="0" destOrd="1" presId="urn:microsoft.com/office/officeart/2005/8/layout/hList1"/>
    <dgm:cxn modelId="{349EF530-0989-4714-B289-39F960D3208A}" type="presOf" srcId="{7D59D919-8FCD-404B-84D0-FE6744532A29}" destId="{96EA8DE3-DB6B-4875-91C5-E456220682C4}" srcOrd="0" destOrd="0" presId="urn:microsoft.com/office/officeart/2005/8/layout/hList1"/>
    <dgm:cxn modelId="{C3413060-73F5-48B5-B299-95BF31A58A42}" type="presOf" srcId="{4A2CD2A8-6868-439C-9911-1F58AA031937}" destId="{BFEE4A18-BC74-46CD-B704-A07E98505E99}" srcOrd="0" destOrd="0" presId="urn:microsoft.com/office/officeart/2005/8/layout/hList1"/>
    <dgm:cxn modelId="{C4F826AC-B183-4C33-B902-83C4C69DAD12}" type="presOf" srcId="{88BA8D8A-BD6F-4333-88DC-AA129CE99229}" destId="{08CF77AA-FCBA-44D6-968B-4858C878BACF}" srcOrd="0" destOrd="1" presId="urn:microsoft.com/office/officeart/2005/8/layout/hList1"/>
    <dgm:cxn modelId="{230FF7ED-9F20-4F98-A228-09A190D57F26}" type="presOf" srcId="{51429250-A955-4110-81E7-AABA4D042C50}" destId="{620EEDAF-3040-4BE1-8C24-933E6DF50785}" srcOrd="0" destOrd="0" presId="urn:microsoft.com/office/officeart/2005/8/layout/hList1"/>
    <dgm:cxn modelId="{332C456B-6341-4AF9-9D52-1097F93E8D35}" type="presParOf" srcId="{620EEDAF-3040-4BE1-8C24-933E6DF50785}" destId="{DF689A9E-6F69-4CA7-8EE2-EC8C5C6BCE2D}" srcOrd="0" destOrd="0" presId="urn:microsoft.com/office/officeart/2005/8/layout/hList1"/>
    <dgm:cxn modelId="{FA6AC141-E665-4140-B7C3-8DE8262A5F69}" type="presParOf" srcId="{DF689A9E-6F69-4CA7-8EE2-EC8C5C6BCE2D}" destId="{BFEE4A18-BC74-46CD-B704-A07E98505E99}" srcOrd="0" destOrd="0" presId="urn:microsoft.com/office/officeart/2005/8/layout/hList1"/>
    <dgm:cxn modelId="{5F97D354-BAB6-41DF-89CF-32D5DAD284B8}" type="presParOf" srcId="{DF689A9E-6F69-4CA7-8EE2-EC8C5C6BCE2D}" destId="{05B2149B-1AF5-4FB8-B5A3-8C9085129A3F}" srcOrd="1" destOrd="0" presId="urn:microsoft.com/office/officeart/2005/8/layout/hList1"/>
    <dgm:cxn modelId="{60DEDDFC-6715-4BA0-B0A8-A62C54AA60E5}" type="presParOf" srcId="{620EEDAF-3040-4BE1-8C24-933E6DF50785}" destId="{D0D845D7-2195-41EB-A79C-E760F57F9BF1}" srcOrd="1" destOrd="0" presId="urn:microsoft.com/office/officeart/2005/8/layout/hList1"/>
    <dgm:cxn modelId="{A2206513-EEB4-4429-AF73-1672A1D55187}" type="presParOf" srcId="{620EEDAF-3040-4BE1-8C24-933E6DF50785}" destId="{4AAE8DD2-31D6-4B2F-AD32-8CAE607BC31A}" srcOrd="2" destOrd="0" presId="urn:microsoft.com/office/officeart/2005/8/layout/hList1"/>
    <dgm:cxn modelId="{56D64A3F-3CE4-436B-9633-A2A336C12D90}" type="presParOf" srcId="{4AAE8DD2-31D6-4B2F-AD32-8CAE607BC31A}" destId="{96EA8DE3-DB6B-4875-91C5-E456220682C4}" srcOrd="0" destOrd="0" presId="urn:microsoft.com/office/officeart/2005/8/layout/hList1"/>
    <dgm:cxn modelId="{61B0CD26-D2FB-4061-8096-31579F917C22}" type="presParOf" srcId="{4AAE8DD2-31D6-4B2F-AD32-8CAE607BC31A}" destId="{ECF5D4AE-BF4A-447B-AD4B-77C8E5DE5426}" srcOrd="1" destOrd="0" presId="urn:microsoft.com/office/officeart/2005/8/layout/hList1"/>
    <dgm:cxn modelId="{AED04B13-181E-41F1-8EB7-894C15041880}" type="presParOf" srcId="{620EEDAF-3040-4BE1-8C24-933E6DF50785}" destId="{31FDAEE5-C767-4A0D-9241-7189188998DB}" srcOrd="3" destOrd="0" presId="urn:microsoft.com/office/officeart/2005/8/layout/hList1"/>
    <dgm:cxn modelId="{C35DDA96-4C10-418C-A080-273568AA30BC}" type="presParOf" srcId="{620EEDAF-3040-4BE1-8C24-933E6DF50785}" destId="{EF6D9B1F-960A-4EC3-B522-A4D2502A4EE6}" srcOrd="4" destOrd="0" presId="urn:microsoft.com/office/officeart/2005/8/layout/hList1"/>
    <dgm:cxn modelId="{DD16248D-208A-4B4F-A248-C429AF0386DD}" type="presParOf" srcId="{EF6D9B1F-960A-4EC3-B522-A4D2502A4EE6}" destId="{AFCD03B7-AEE0-413F-B44C-1DF8D924EF25}" srcOrd="0" destOrd="0" presId="urn:microsoft.com/office/officeart/2005/8/layout/hList1"/>
    <dgm:cxn modelId="{C4382A27-26B1-415E-832D-037F912E21FF}" type="presParOf" srcId="{EF6D9B1F-960A-4EC3-B522-A4D2502A4EE6}" destId="{5C5C9D75-EC1F-4636-B109-2F87C3CD9EEC}" srcOrd="1" destOrd="0" presId="urn:microsoft.com/office/officeart/2005/8/layout/hList1"/>
    <dgm:cxn modelId="{F6F5FCB7-B9B5-4BE8-9FA0-97C2B69BB55C}" type="presParOf" srcId="{620EEDAF-3040-4BE1-8C24-933E6DF50785}" destId="{A00D4B4E-193D-4E5C-B9DF-000EB99C2A13}" srcOrd="5" destOrd="0" presId="urn:microsoft.com/office/officeart/2005/8/layout/hList1"/>
    <dgm:cxn modelId="{C62365F8-9E92-4CB1-9A91-6F84D45EB2DD}" type="presParOf" srcId="{620EEDAF-3040-4BE1-8C24-933E6DF50785}" destId="{0AEB5D81-D78F-4284-B94B-5E181ABBE381}" srcOrd="6" destOrd="0" presId="urn:microsoft.com/office/officeart/2005/8/layout/hList1"/>
    <dgm:cxn modelId="{52EBECEF-3001-4C73-9B58-EA640D62A574}" type="presParOf" srcId="{0AEB5D81-D78F-4284-B94B-5E181ABBE381}" destId="{E673309C-B33B-4369-A349-EEDE9C92FBBB}" srcOrd="0" destOrd="0" presId="urn:microsoft.com/office/officeart/2005/8/layout/hList1"/>
    <dgm:cxn modelId="{433962B1-B718-421F-874F-E87A90B67491}" type="presParOf" srcId="{0AEB5D81-D78F-4284-B94B-5E181ABBE381}" destId="{08CF77AA-FCBA-44D6-968B-4858C878BA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E4A18-BC74-46CD-B704-A07E98505E99}">
      <dsp:nvSpPr>
        <dsp:cNvPr id="0" name=""/>
        <dsp:cNvSpPr/>
      </dsp:nvSpPr>
      <dsp:spPr>
        <a:xfrm>
          <a:off x="7406" y="-66449"/>
          <a:ext cx="1837727" cy="671007"/>
        </a:xfrm>
        <a:prstGeom prst="rect">
          <a:avLst/>
        </a:prstGeom>
        <a:solidFill>
          <a:schemeClr val="accent5">
            <a:shade val="8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MT"/>
            </a:rPr>
            <a:t>National Safety Program</a:t>
          </a:r>
          <a:endParaRPr lang="en-US" sz="1400" b="1" i="1" u="sng" kern="1200" dirty="0">
            <a:latin typeface="Gill Sans MT" panose="020B0502020104020203" pitchFamily="34" charset="0"/>
          </a:endParaRPr>
        </a:p>
      </dsp:txBody>
      <dsp:txXfrm>
        <a:off x="7406" y="-66449"/>
        <a:ext cx="1837727" cy="671007"/>
      </dsp:txXfrm>
    </dsp:sp>
    <dsp:sp modelId="{05B2149B-1AF5-4FB8-B5A3-8C9085129A3F}">
      <dsp:nvSpPr>
        <dsp:cNvPr id="0" name=""/>
        <dsp:cNvSpPr/>
      </dsp:nvSpPr>
      <dsp:spPr>
        <a:xfrm>
          <a:off x="7406" y="604558"/>
          <a:ext cx="1837727" cy="252539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Gill Sans MT"/>
            </a:rPr>
            <a:t>Establishes SMS as foundation for FTA’s safety regulatory framework </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a:rPr>
            <a:t>Develops safety performance criteria and definition for State of Good Repair (SGR)</a:t>
          </a:r>
          <a:endParaRPr lang="en-US" sz="1400" kern="1200" dirty="0">
            <a:latin typeface="Gill Sans MT"/>
          </a:endParaRPr>
        </a:p>
        <a:p>
          <a:pPr marL="114300" lvl="1" indent="-114300" algn="l" defTabSz="622300">
            <a:lnSpc>
              <a:spcPct val="90000"/>
            </a:lnSpc>
            <a:spcBef>
              <a:spcPct val="0"/>
            </a:spcBef>
            <a:spcAft>
              <a:spcPct val="15000"/>
            </a:spcAft>
            <a:buChar char="••"/>
          </a:pPr>
          <a:r>
            <a:rPr lang="en-US" sz="1400" kern="1200" dirty="0" smtClean="0">
              <a:latin typeface="Gill Sans MT"/>
            </a:rPr>
            <a:t>Requires FTA to develop a National Safety Plan</a:t>
          </a:r>
          <a:endParaRPr lang="en-US" sz="1400" kern="1200" dirty="0">
            <a:latin typeface="Gill Sans MT"/>
          </a:endParaRPr>
        </a:p>
      </dsp:txBody>
      <dsp:txXfrm>
        <a:off x="7406" y="604558"/>
        <a:ext cx="1837727" cy="2525399"/>
      </dsp:txXfrm>
    </dsp:sp>
    <dsp:sp modelId="{96EA8DE3-DB6B-4875-91C5-E456220682C4}">
      <dsp:nvSpPr>
        <dsp:cNvPr id="0" name=""/>
        <dsp:cNvSpPr/>
      </dsp:nvSpPr>
      <dsp:spPr>
        <a:xfrm>
          <a:off x="2102163" y="-66449"/>
          <a:ext cx="1837727" cy="671007"/>
        </a:xfrm>
        <a:prstGeom prst="rect">
          <a:avLst/>
        </a:prstGeom>
        <a:solidFill>
          <a:srgbClr val="5B86A3"/>
        </a:solidFill>
        <a:ln w="12700" cap="flat" cmpd="sng" algn="ctr">
          <a:solidFill>
            <a:srgbClr val="5B86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MT"/>
            </a:rPr>
            <a:t>Transit Agency </a:t>
          </a:r>
        </a:p>
        <a:p>
          <a:pPr lvl="0" algn="ctr" defTabSz="622300">
            <a:lnSpc>
              <a:spcPct val="90000"/>
            </a:lnSpc>
            <a:spcBef>
              <a:spcPct val="0"/>
            </a:spcBef>
            <a:spcAft>
              <a:spcPct val="35000"/>
            </a:spcAft>
          </a:pPr>
          <a:r>
            <a:rPr lang="en-US" sz="1400" b="1" kern="1200" dirty="0" smtClean="0">
              <a:latin typeface="Gill Sans MT"/>
            </a:rPr>
            <a:t>Safety Plan</a:t>
          </a:r>
          <a:endParaRPr lang="en-US" sz="1400" b="1" i="1" u="sng" kern="1200" dirty="0">
            <a:latin typeface="Gill Sans MT" panose="020B0502020104020203" pitchFamily="34" charset="0"/>
          </a:endParaRPr>
        </a:p>
      </dsp:txBody>
      <dsp:txXfrm>
        <a:off x="2102163" y="-66449"/>
        <a:ext cx="1837727" cy="671007"/>
      </dsp:txXfrm>
    </dsp:sp>
    <dsp:sp modelId="{ECF5D4AE-BF4A-447B-AD4B-77C8E5DE5426}">
      <dsp:nvSpPr>
        <dsp:cNvPr id="0" name=""/>
        <dsp:cNvSpPr/>
      </dsp:nvSpPr>
      <dsp:spPr>
        <a:xfrm>
          <a:off x="2102163" y="604558"/>
          <a:ext cx="1837727" cy="252539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Gill Sans MT"/>
            </a:rPr>
            <a:t>Introduces SMS into practice</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a:rPr>
            <a:t>Agencies set performance targets for safety and SGR based on requirements in the National Safety Plan</a:t>
          </a:r>
          <a:endParaRPr lang="en-US" sz="1400" kern="1200" dirty="0">
            <a:latin typeface="Gill Sans MT"/>
          </a:endParaRPr>
        </a:p>
      </dsp:txBody>
      <dsp:txXfrm>
        <a:off x="2102163" y="604558"/>
        <a:ext cx="1837727" cy="2525399"/>
      </dsp:txXfrm>
    </dsp:sp>
    <dsp:sp modelId="{AFCD03B7-AEE0-413F-B44C-1DF8D924EF25}">
      <dsp:nvSpPr>
        <dsp:cNvPr id="0" name=""/>
        <dsp:cNvSpPr/>
      </dsp:nvSpPr>
      <dsp:spPr>
        <a:xfrm>
          <a:off x="4196921" y="-66449"/>
          <a:ext cx="1837727" cy="671007"/>
        </a:xfrm>
        <a:prstGeom prst="rect">
          <a:avLst/>
        </a:prstGeom>
        <a:solidFill>
          <a:srgbClr val="395B74"/>
        </a:solidFill>
        <a:ln w="12700" cap="flat" cmpd="sng" algn="ctr">
          <a:solidFill>
            <a:srgbClr val="395B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MT"/>
            </a:rPr>
            <a:t>Safety Certification Training Program</a:t>
          </a:r>
          <a:endParaRPr lang="en-US" sz="1400" b="1" i="1" u="sng" kern="1200" dirty="0">
            <a:latin typeface="Gill Sans MT" panose="020B0502020104020203" pitchFamily="34" charset="0"/>
          </a:endParaRPr>
        </a:p>
      </dsp:txBody>
      <dsp:txXfrm>
        <a:off x="4196921" y="-66449"/>
        <a:ext cx="1837727" cy="671007"/>
      </dsp:txXfrm>
    </dsp:sp>
    <dsp:sp modelId="{5C5C9D75-EC1F-4636-B109-2F87C3CD9EEC}">
      <dsp:nvSpPr>
        <dsp:cNvPr id="0" name=""/>
        <dsp:cNvSpPr/>
      </dsp:nvSpPr>
      <dsp:spPr>
        <a:xfrm>
          <a:off x="4209803" y="604558"/>
          <a:ext cx="1837727" cy="252539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Gill Sans MT"/>
            </a:rPr>
            <a:t>Introduces SMS concepts and provides training</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a:rPr>
            <a:t>Improves technical competencies of safety oversight professionals</a:t>
          </a:r>
          <a:endParaRPr lang="en-US" sz="1400" kern="1200" dirty="0">
            <a:latin typeface="Gill Sans MT"/>
          </a:endParaRPr>
        </a:p>
      </dsp:txBody>
      <dsp:txXfrm>
        <a:off x="4209803" y="604558"/>
        <a:ext cx="1837727" cy="2525399"/>
      </dsp:txXfrm>
    </dsp:sp>
    <dsp:sp modelId="{E673309C-B33B-4369-A349-EEDE9C92FBBB}">
      <dsp:nvSpPr>
        <dsp:cNvPr id="0" name=""/>
        <dsp:cNvSpPr/>
      </dsp:nvSpPr>
      <dsp:spPr>
        <a:xfrm>
          <a:off x="6291678" y="-66449"/>
          <a:ext cx="1837727" cy="671007"/>
        </a:xfrm>
        <a:prstGeom prst="rect">
          <a:avLst/>
        </a:prstGeom>
        <a:solidFill>
          <a:schemeClr val="accent5">
            <a:shade val="80000"/>
            <a:hueOff val="271263"/>
            <a:satOff val="5175"/>
            <a:lumOff val="22855"/>
            <a:alphaOff val="0"/>
          </a:schemeClr>
        </a:solidFill>
        <a:ln w="12700" cap="flat" cmpd="sng" algn="ctr">
          <a:solidFill>
            <a:schemeClr val="accent5">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Gill Sans MT"/>
            </a:rPr>
            <a:t>State Safety Oversight (SSO) Program</a:t>
          </a:r>
          <a:endParaRPr lang="en-US" sz="1400" b="1" i="1" u="sng" kern="1200" dirty="0">
            <a:latin typeface="Gill Sans MT" panose="020B0502020104020203" pitchFamily="34" charset="0"/>
          </a:endParaRPr>
        </a:p>
      </dsp:txBody>
      <dsp:txXfrm>
        <a:off x="6291678" y="-66449"/>
        <a:ext cx="1837727" cy="671007"/>
      </dsp:txXfrm>
    </dsp:sp>
    <dsp:sp modelId="{08CF77AA-FCBA-44D6-968B-4858C878BACF}">
      <dsp:nvSpPr>
        <dsp:cNvPr id="0" name=""/>
        <dsp:cNvSpPr/>
      </dsp:nvSpPr>
      <dsp:spPr>
        <a:xfrm>
          <a:off x="6291678" y="604558"/>
          <a:ext cx="1837727" cy="2525399"/>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Gill Sans MT"/>
            </a:rPr>
            <a:t>Establishes new requirements for SSO Programs</a:t>
          </a:r>
          <a:endParaRPr lang="en-US" sz="1400" kern="1200" dirty="0">
            <a:latin typeface="Gill Sans MT" panose="020B0502020104020203" pitchFamily="34" charset="0"/>
          </a:endParaRPr>
        </a:p>
        <a:p>
          <a:pPr marL="114300" lvl="1" indent="-114300" algn="l" defTabSz="622300">
            <a:lnSpc>
              <a:spcPct val="90000"/>
            </a:lnSpc>
            <a:spcBef>
              <a:spcPct val="0"/>
            </a:spcBef>
            <a:spcAft>
              <a:spcPct val="15000"/>
            </a:spcAft>
            <a:buChar char="••"/>
          </a:pPr>
          <a:r>
            <a:rPr lang="en-US" sz="1400" kern="1200" dirty="0" smtClean="0">
              <a:latin typeface="Gill Sans MT"/>
            </a:rPr>
            <a:t>Integrates SMS and provides technical assistance to implement MAP-21 requirements </a:t>
          </a:r>
          <a:endParaRPr lang="en-US" sz="1400" kern="1200" dirty="0">
            <a:latin typeface="Gill Sans MT"/>
          </a:endParaRPr>
        </a:p>
      </dsp:txBody>
      <dsp:txXfrm>
        <a:off x="6291678" y="604558"/>
        <a:ext cx="1837727" cy="2525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09D30-E22F-A345-AE42-403D38F86DAC}" type="datetimeFigureOut">
              <a:rPr lang="en-US" smtClean="0"/>
              <a:t>8/22/2017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5DA17E-4E9B-AC4F-94DC-DE42B3C06433}" type="slidenum">
              <a:rPr lang="en-US" smtClean="0"/>
              <a:t>‹#›</a:t>
            </a:fld>
            <a:endParaRPr lang="en-US"/>
          </a:p>
        </p:txBody>
      </p:sp>
    </p:spTree>
    <p:extLst>
      <p:ext uri="{BB962C8B-B14F-4D97-AF65-F5344CB8AC3E}">
        <p14:creationId xmlns:p14="http://schemas.microsoft.com/office/powerpoint/2010/main" val="91913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F5D4F-EE07-479B-9944-5458D8499848}" type="datetimeFigureOut">
              <a:rPr lang="en-US" smtClean="0"/>
              <a:t>8/22/2017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461DC-DDD2-4EDE-BB8B-240694619B21}" type="slidenum">
              <a:rPr lang="en-US" smtClean="0"/>
              <a:t>‹#›</a:t>
            </a:fld>
            <a:endParaRPr lang="en-US"/>
          </a:p>
        </p:txBody>
      </p:sp>
    </p:spTree>
    <p:extLst>
      <p:ext uri="{BB962C8B-B14F-4D97-AF65-F5344CB8AC3E}">
        <p14:creationId xmlns:p14="http://schemas.microsoft.com/office/powerpoint/2010/main" val="75177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 brief intro of self, leadership style, personal leadership</a:t>
            </a:r>
            <a:r>
              <a:rPr lang="en-US" baseline="0" dirty="0" smtClean="0"/>
              <a:t> values, several objectives, for us to get to know each other a little better, to serve you and bring value to this time, and discuss safety attributes for leaders</a:t>
            </a:r>
          </a:p>
          <a:p>
            <a:endParaRPr lang="en-US" baseline="0" dirty="0" smtClean="0"/>
          </a:p>
          <a:p>
            <a:r>
              <a:rPr lang="en-US" baseline="0" dirty="0" smtClean="0"/>
              <a:t>Hopefully, what we’ll talk about today will get you thinking about safety in a different way, I also want to leave some time at the end to answer any questions you may have – about safety, leadership, security, facilities …about me, anything you may ask and I will try and answer.</a:t>
            </a:r>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1</a:t>
            </a:fld>
            <a:endParaRPr lang="en-US" dirty="0"/>
          </a:p>
        </p:txBody>
      </p:sp>
    </p:spTree>
    <p:extLst>
      <p:ext uri="{BB962C8B-B14F-4D97-AF65-F5344CB8AC3E}">
        <p14:creationId xmlns:p14="http://schemas.microsoft.com/office/powerpoint/2010/main" val="108423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SMS</a:t>
            </a:r>
            <a:r>
              <a:rPr lang="en-US" baseline="0" dirty="0" smtClean="0"/>
              <a:t> is designed to answer 5 critical questions.</a:t>
            </a:r>
          </a:p>
          <a:p>
            <a:endParaRPr lang="en-US" baseline="0" dirty="0" smtClean="0"/>
          </a:p>
          <a:p>
            <a:pPr marL="171450" indent="-171450">
              <a:buFont typeface="Arial"/>
              <a:buChar char="•"/>
            </a:pPr>
            <a:r>
              <a:rPr lang="en-US" baseline="0" dirty="0" smtClean="0"/>
              <a:t>It helps us determine what our most serious safety risks are.</a:t>
            </a:r>
          </a:p>
          <a:p>
            <a:pPr marL="171450" indent="-171450">
              <a:buFont typeface="Arial"/>
              <a:buChar char="•"/>
            </a:pPr>
            <a:r>
              <a:rPr lang="en-US" baseline="0" dirty="0" smtClean="0"/>
              <a:t>It provides a documented methodology for identifying and prioritizing those safety risks.</a:t>
            </a:r>
          </a:p>
          <a:p>
            <a:pPr marL="171450" indent="-171450">
              <a:buFont typeface="Arial"/>
              <a:buChar char="•"/>
            </a:pPr>
            <a:r>
              <a:rPr lang="en-US" baseline="0" dirty="0" smtClean="0"/>
              <a:t>It leads us down a path to decide what to do about mitigating our most serious risks.</a:t>
            </a:r>
          </a:p>
          <a:p>
            <a:pPr marL="171450" indent="-171450">
              <a:buFont typeface="Arial"/>
              <a:buChar char="•"/>
            </a:pPr>
            <a:r>
              <a:rPr lang="en-US" baseline="0" dirty="0" smtClean="0"/>
              <a:t>It allows us to determine if our mitigation strategies are working.</a:t>
            </a:r>
          </a:p>
          <a:p>
            <a:pPr marL="171450" indent="-171450">
              <a:buFont typeface="Arial"/>
              <a:buChar char="•"/>
            </a:pPr>
            <a:r>
              <a:rPr lang="en-US" baseline="0" dirty="0" smtClean="0"/>
              <a:t>And it allows us to empirically document our assurance that mitigations are effective, or if not effective, consider what other mitigations will work better. </a:t>
            </a:r>
            <a:endParaRPr lang="en-US" dirty="0" smtClean="0"/>
          </a:p>
          <a:p>
            <a:endParaRPr lang="en-US" dirty="0"/>
          </a:p>
        </p:txBody>
      </p:sp>
      <p:sp>
        <p:nvSpPr>
          <p:cNvPr id="4" name="Slide Number Placeholder 3"/>
          <p:cNvSpPr>
            <a:spLocks noGrp="1"/>
          </p:cNvSpPr>
          <p:nvPr>
            <p:ph type="sldNum" sz="quarter" idx="10"/>
          </p:nvPr>
        </p:nvSpPr>
        <p:spPr/>
        <p:txBody>
          <a:bodyPr/>
          <a:lstStyle/>
          <a:p>
            <a:fld id="{47ACC21B-5547-4745-BE76-281602E41D9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06869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A282-CC3B-6944-B503-685A174B591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9909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14938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A282-CC3B-6944-B503-685A174B591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899178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8975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metro – do everything you can because you will be sued (no limits like we have) vs. do what is practical</a:t>
            </a:r>
            <a:r>
              <a:rPr lang="en-US" baseline="0" dirty="0" smtClean="0"/>
              <a:t> and reasonable</a:t>
            </a:r>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30</a:t>
            </a:fld>
            <a:endParaRPr lang="en-US" dirty="0"/>
          </a:p>
        </p:txBody>
      </p:sp>
    </p:spTree>
    <p:extLst>
      <p:ext uri="{BB962C8B-B14F-4D97-AF65-F5344CB8AC3E}">
        <p14:creationId xmlns:p14="http://schemas.microsoft.com/office/powerpoint/2010/main" val="210806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31</a:t>
            </a:fld>
            <a:endParaRPr lang="en-US" dirty="0"/>
          </a:p>
        </p:txBody>
      </p:sp>
    </p:spTree>
    <p:extLst>
      <p:ext uri="{BB962C8B-B14F-4D97-AF65-F5344CB8AC3E}">
        <p14:creationId xmlns:p14="http://schemas.microsoft.com/office/powerpoint/2010/main" val="138464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A282-CC3B-6944-B503-685A174B591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9954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Courier New" pitchFamily="49" charset="0"/>
              <a:buChar char="o"/>
            </a:pPr>
            <a:endParaRPr lang="en-US" baseline="0" noProof="0" dirty="0" smtClean="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082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A282-CC3B-6944-B503-685A174B591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3809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17172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37">
              <a:defRPr/>
            </a:pPr>
            <a:endParaRPr lang="en-US"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12284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37">
              <a:defRPr/>
            </a:pPr>
            <a:endParaRPr lang="en-US"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65280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A282-CC3B-6944-B503-685A174B591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857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237">
              <a:defRPr/>
            </a:pPr>
            <a:endParaRPr lang="en-US" dirty="0" smtClean="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53048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5E09A6-F76F-2242-AAB3-94904F75D5E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76681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5E09A6-F76F-2242-AAB3-94904F75D5E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02368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t>.</a:t>
            </a:r>
          </a:p>
          <a:p>
            <a:pPr lvl="1">
              <a:buFont typeface="Courier New" pitchFamily="49" charset="0"/>
              <a:buChar char="o"/>
            </a:pPr>
            <a:endParaRPr lang="en-US" sz="2400" dirty="0"/>
          </a:p>
          <a:p>
            <a:pPr defTabSz="450237">
              <a:defRPr/>
            </a:pPr>
            <a:endParaRPr lang="en-US" dirty="0"/>
          </a:p>
          <a:p>
            <a:endParaRPr lang="en-US" noProof="0"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950965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1" noProof="0"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985744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55</a:t>
            </a:fld>
            <a:endParaRPr lang="en-US" dirty="0"/>
          </a:p>
        </p:txBody>
      </p:sp>
    </p:spTree>
    <p:extLst>
      <p:ext uri="{BB962C8B-B14F-4D97-AF65-F5344CB8AC3E}">
        <p14:creationId xmlns:p14="http://schemas.microsoft.com/office/powerpoint/2010/main" val="130947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9" y="4420951"/>
            <a:ext cx="5614668" cy="4187349"/>
          </a:xfrm>
          <a:prstGeom prst="rect">
            <a:avLst/>
          </a:prstGeom>
        </p:spPr>
        <p:txBody>
          <a:bodyPr>
            <a:normAutofit lnSpcReduction="10000"/>
          </a:bodyPr>
          <a:lstStyle/>
          <a:p>
            <a:pPr defTabSz="915439">
              <a:defRPr/>
            </a:pPr>
            <a:r>
              <a:rPr lang="en-US" dirty="0"/>
              <a:t>- THE NATIONAL PUBLIC TRANSPORTATION SAFETY PROGRAM RULE is the CORNERSTONE upon which all else is built. </a:t>
            </a:r>
          </a:p>
          <a:p>
            <a:pPr defTabSz="915439">
              <a:defRPr/>
            </a:pPr>
            <a:r>
              <a:rPr lang="en-US" dirty="0"/>
              <a:t>- TSO envisions a transition of the National Public Transportation Safety Plan (National Plan) rule into a comprehensive, integrated and overarching National Public Transportation Safety Program (National Program) rule that guides all other transit safety activities. </a:t>
            </a:r>
            <a:r>
              <a:rPr lang="en-US" b="1" dirty="0"/>
              <a:t>We see all of TSO activities as part of the broader National Public Transportation Safety Program, and believe a National Plan is only a subset of the broader National Program umbrella. </a:t>
            </a:r>
            <a:r>
              <a:rPr lang="en-US" dirty="0"/>
              <a:t>A National Safety Program rule would establish a national program, and incorporate National Safety Plan in the appendix.  It would also address Agency Plan requirements.  Program rule verbiage would be broad and strategic in nature, while the actual National Safety Plan itself can be revised as times, equipment, standards, etc change.  The National Plan can be developed before the rules are finalized, and submitted along with the Final Rule, AND possibly distributed by FTA before rulemaking has been completed. </a:t>
            </a:r>
            <a:endParaRPr lang="en-US" dirty="0" smtClean="0">
              <a:effectLst/>
            </a:endParaRPr>
          </a:p>
          <a:p>
            <a:r>
              <a:rPr lang="en-US" dirty="0" smtClean="0"/>
              <a:t>- The National Program rule</a:t>
            </a:r>
            <a:r>
              <a:rPr lang="en-US" baseline="0" dirty="0" smtClean="0"/>
              <a:t> will</a:t>
            </a:r>
            <a:r>
              <a:rPr lang="en-US" dirty="0" smtClean="0"/>
              <a:t> establish a National Program, specify</a:t>
            </a:r>
            <a:r>
              <a:rPr lang="en-US" baseline="0" dirty="0" smtClean="0"/>
              <a:t> the requirement</a:t>
            </a:r>
            <a:r>
              <a:rPr lang="en-US" dirty="0" smtClean="0"/>
              <a:t> to adopt SMS, incorporate the TAM rule definition of the State of Good Repair (SGR), outline</a:t>
            </a:r>
            <a:r>
              <a:rPr lang="en-US" baseline="0" dirty="0" smtClean="0"/>
              <a:t> issues to include in the</a:t>
            </a:r>
            <a:r>
              <a:rPr lang="en-US" dirty="0" smtClean="0"/>
              <a:t> National Plan, address Safety Performance Monitoring</a:t>
            </a:r>
            <a:r>
              <a:rPr lang="en-US" baseline="0" dirty="0" smtClean="0"/>
              <a:t>, </a:t>
            </a:r>
            <a:r>
              <a:rPr lang="en-US" dirty="0" smtClean="0"/>
              <a:t>and provide guidance regarding</a:t>
            </a:r>
            <a:r>
              <a:rPr lang="en-US" baseline="0" dirty="0" smtClean="0"/>
              <a:t> Agency Plan implementation (tentatively agencies will draft their first Agency Plan NLT one year from effective date of the rule).  This NPRM </a:t>
            </a:r>
            <a:r>
              <a:rPr lang="en-US" dirty="0" smtClean="0"/>
              <a:t>defines FTA’s investigative and enforcement authorities, establishes Safety Performance Criteria, Safety Performance Standards, and Safety Training Certification Program requirements</a:t>
            </a:r>
            <a:r>
              <a:rPr lang="en-US" baseline="0" dirty="0" smtClean="0"/>
              <a:t> </a:t>
            </a:r>
            <a:r>
              <a:rPr lang="en-US" dirty="0" smtClean="0"/>
              <a:t>to be addressed in Agency Safety Plan.</a:t>
            </a:r>
            <a:r>
              <a:rPr lang="en-US" baseline="0" dirty="0" smtClean="0"/>
              <a:t>  It addresses </a:t>
            </a:r>
            <a:r>
              <a:rPr lang="en-US" dirty="0" smtClean="0"/>
              <a:t>the agency requirement to manage the connection between safety,</a:t>
            </a:r>
            <a:r>
              <a:rPr lang="en-US" baseline="0" dirty="0" smtClean="0"/>
              <a:t> SGR and training.  A National Plan will be developed to deliver alongside the Final Rule (to OMB, prior to approval). </a:t>
            </a:r>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58</a:t>
            </a:fld>
            <a:endParaRPr lang="en-US" dirty="0"/>
          </a:p>
        </p:txBody>
      </p:sp>
    </p:spTree>
    <p:extLst>
      <p:ext uri="{BB962C8B-B14F-4D97-AF65-F5344CB8AC3E}">
        <p14:creationId xmlns:p14="http://schemas.microsoft.com/office/powerpoint/2010/main" val="408082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7468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59</a:t>
            </a:fld>
            <a:endParaRPr lang="en-US" dirty="0"/>
          </a:p>
        </p:txBody>
      </p:sp>
    </p:spTree>
    <p:extLst>
      <p:ext uri="{BB962C8B-B14F-4D97-AF65-F5344CB8AC3E}">
        <p14:creationId xmlns:p14="http://schemas.microsoft.com/office/powerpoint/2010/main" val="56717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know that most of what we’ll discuss today about safety and</a:t>
            </a:r>
            <a:r>
              <a:rPr lang="en-US" baseline="0" dirty="0" smtClean="0"/>
              <a:t> applying certain principles can also be done for security.</a:t>
            </a:r>
          </a:p>
          <a:p>
            <a:endParaRPr lang="en-US" baseline="0" dirty="0" smtClean="0"/>
          </a:p>
          <a:p>
            <a:r>
              <a:rPr lang="en-US" baseline="0" dirty="0" smtClean="0"/>
              <a:t>Ask several about their commutes.</a:t>
            </a:r>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14</a:t>
            </a:fld>
            <a:endParaRPr lang="en-US" dirty="0"/>
          </a:p>
        </p:txBody>
      </p:sp>
    </p:spTree>
    <p:extLst>
      <p:ext uri="{BB962C8B-B14F-4D97-AF65-F5344CB8AC3E}">
        <p14:creationId xmlns:p14="http://schemas.microsoft.com/office/powerpoint/2010/main" val="11613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unpack this definition in terms of more</a:t>
            </a:r>
            <a:r>
              <a:rPr lang="en-US" baseline="0" dirty="0" smtClean="0"/>
              <a:t> meaningful chunks</a:t>
            </a:r>
          </a:p>
          <a:p>
            <a:endParaRPr lang="en-US" baseline="0" dirty="0" smtClean="0"/>
          </a:p>
          <a:p>
            <a:r>
              <a:rPr lang="en-US" baseline="0" dirty="0" smtClean="0"/>
              <a:t>Proactive approach to safety designed for accident preventability</a:t>
            </a:r>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16</a:t>
            </a:fld>
            <a:endParaRPr lang="en-US" dirty="0"/>
          </a:p>
        </p:txBody>
      </p:sp>
    </p:spTree>
    <p:extLst>
      <p:ext uri="{BB962C8B-B14F-4D97-AF65-F5344CB8AC3E}">
        <p14:creationId xmlns:p14="http://schemas.microsoft.com/office/powerpoint/2010/main" val="235129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425EC-44C3-8540-90F3-645C658D009A}" type="slidenum">
              <a:rPr lang="en-US" smtClean="0"/>
              <a:pPr/>
              <a:t>17</a:t>
            </a:fld>
            <a:endParaRPr lang="en-US" dirty="0"/>
          </a:p>
        </p:txBody>
      </p:sp>
    </p:spTree>
    <p:extLst>
      <p:ext uri="{BB962C8B-B14F-4D97-AF65-F5344CB8AC3E}">
        <p14:creationId xmlns:p14="http://schemas.microsoft.com/office/powerpoint/2010/main" val="325238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CA282-CC3B-6944-B503-685A174B591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7678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E09A6-F76F-2242-AAB3-94904F75D5E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4618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dirty="0"/>
              <a:t> </a:t>
            </a:r>
            <a:endParaRPr lang="en-US" dirty="0"/>
          </a:p>
        </p:txBody>
      </p:sp>
      <p:sp>
        <p:nvSpPr>
          <p:cNvPr id="41988"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31636" indent="-281399" eaLnBrk="0" hangingPunct="0">
              <a:defRPr>
                <a:solidFill>
                  <a:schemeClr val="tx1"/>
                </a:solidFill>
                <a:latin typeface="Arial" charset="0"/>
                <a:ea typeface="Arial" charset="0"/>
                <a:cs typeface="Arial" charset="0"/>
              </a:defRPr>
            </a:lvl2pPr>
            <a:lvl3pPr marL="1125595" indent="-225119" eaLnBrk="0" hangingPunct="0">
              <a:defRPr>
                <a:solidFill>
                  <a:schemeClr val="tx1"/>
                </a:solidFill>
                <a:latin typeface="Arial" charset="0"/>
                <a:ea typeface="Arial" charset="0"/>
                <a:cs typeface="Arial" charset="0"/>
              </a:defRPr>
            </a:lvl3pPr>
            <a:lvl4pPr marL="1575833" indent="-225119" eaLnBrk="0" hangingPunct="0">
              <a:defRPr>
                <a:solidFill>
                  <a:schemeClr val="tx1"/>
                </a:solidFill>
                <a:latin typeface="Arial" charset="0"/>
                <a:ea typeface="Arial" charset="0"/>
                <a:cs typeface="Arial" charset="0"/>
              </a:defRPr>
            </a:lvl4pPr>
            <a:lvl5pPr marL="2026070" indent="-225119" eaLnBrk="0" hangingPunct="0">
              <a:defRPr>
                <a:solidFill>
                  <a:schemeClr val="tx1"/>
                </a:solidFill>
                <a:latin typeface="Arial" charset="0"/>
                <a:ea typeface="Arial" charset="0"/>
                <a:cs typeface="Arial" charset="0"/>
              </a:defRPr>
            </a:lvl5pPr>
            <a:lvl6pPr marL="2476309" indent="-225119" eaLnBrk="0" fontAlgn="base" hangingPunct="0">
              <a:spcBef>
                <a:spcPct val="0"/>
              </a:spcBef>
              <a:spcAft>
                <a:spcPct val="0"/>
              </a:spcAft>
              <a:defRPr>
                <a:solidFill>
                  <a:schemeClr val="tx1"/>
                </a:solidFill>
                <a:latin typeface="Arial" charset="0"/>
                <a:ea typeface="Arial" charset="0"/>
                <a:cs typeface="Arial" charset="0"/>
              </a:defRPr>
            </a:lvl6pPr>
            <a:lvl7pPr marL="2926547" indent="-225119" eaLnBrk="0" fontAlgn="base" hangingPunct="0">
              <a:spcBef>
                <a:spcPct val="0"/>
              </a:spcBef>
              <a:spcAft>
                <a:spcPct val="0"/>
              </a:spcAft>
              <a:defRPr>
                <a:solidFill>
                  <a:schemeClr val="tx1"/>
                </a:solidFill>
                <a:latin typeface="Arial" charset="0"/>
                <a:ea typeface="Arial" charset="0"/>
                <a:cs typeface="Arial" charset="0"/>
              </a:defRPr>
            </a:lvl7pPr>
            <a:lvl8pPr marL="3376785" indent="-225119" eaLnBrk="0" fontAlgn="base" hangingPunct="0">
              <a:spcBef>
                <a:spcPct val="0"/>
              </a:spcBef>
              <a:spcAft>
                <a:spcPct val="0"/>
              </a:spcAft>
              <a:defRPr>
                <a:solidFill>
                  <a:schemeClr val="tx1"/>
                </a:solidFill>
                <a:latin typeface="Arial" charset="0"/>
                <a:ea typeface="Arial" charset="0"/>
                <a:cs typeface="Arial" charset="0"/>
              </a:defRPr>
            </a:lvl8pPr>
            <a:lvl9pPr marL="3827022" indent="-22511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DFDC3E2-9AC1-8C49-8234-A737B301691E}" type="slidenum">
              <a:rPr lang="en-GB">
                <a:solidFill>
                  <a:prstClr val="black"/>
                </a:solidFill>
              </a:rPr>
              <a:pPr eaLnBrk="1" hangingPunct="1"/>
              <a:t>20</a:t>
            </a:fld>
            <a:endParaRPr lang="en-GB" dirty="0">
              <a:solidFill>
                <a:prstClr val="black"/>
              </a:solidFill>
            </a:endParaRPr>
          </a:p>
        </p:txBody>
      </p:sp>
    </p:spTree>
    <p:extLst>
      <p:ext uri="{BB962C8B-B14F-4D97-AF65-F5344CB8AC3E}">
        <p14:creationId xmlns:p14="http://schemas.microsoft.com/office/powerpoint/2010/main" val="1167221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 y="91439"/>
            <a:ext cx="914400" cy="6858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9" name="Straight Connector 8"/>
          <p:cNvCxnSpPr/>
          <p:nvPr userDrawn="1"/>
        </p:nvCxnSpPr>
        <p:spPr>
          <a:xfrm>
            <a:off x="91440" y="780288"/>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2200" y="91440"/>
            <a:ext cx="5897880" cy="588264"/>
          </a:xfrm>
          <a:prstGeom prst="rect">
            <a:avLst/>
          </a:prstGeom>
        </p:spPr>
      </p:pic>
    </p:spTree>
    <p:extLst>
      <p:ext uri="{BB962C8B-B14F-4D97-AF65-F5344CB8AC3E}">
        <p14:creationId xmlns:p14="http://schemas.microsoft.com/office/powerpoint/2010/main" val="13206363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MS 100 Standard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1" y="429644"/>
            <a:ext cx="10972801" cy="9116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609601" y="1275976"/>
            <a:ext cx="10972801" cy="47922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7907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 1 colum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8581"/>
          <a:stretch/>
        </p:blipFill>
        <p:spPr>
          <a:xfrm>
            <a:off x="802489" y="6247309"/>
            <a:ext cx="2926371" cy="365760"/>
          </a:xfrm>
          <a:prstGeom prst="rect">
            <a:avLst/>
          </a:prstGeom>
        </p:spPr>
      </p:pic>
      <p:sp>
        <p:nvSpPr>
          <p:cNvPr id="2" name="Title 1"/>
          <p:cNvSpPr>
            <a:spLocks noGrp="1"/>
          </p:cNvSpPr>
          <p:nvPr>
            <p:ph type="title"/>
          </p:nvPr>
        </p:nvSpPr>
        <p:spPr/>
        <p:txBody>
          <a:bodyPr/>
          <a:lstStyle>
            <a:lvl1pPr>
              <a:defRPr>
                <a:solidFill>
                  <a:srgbClr val="0E7FAE"/>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91440" y="6172200"/>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4724400" y="6247309"/>
            <a:ext cx="2743200" cy="365125"/>
          </a:xfrm>
        </p:spPr>
        <p:txBody>
          <a:bodyPr/>
          <a:lstStyle>
            <a:lvl1pPr algn="ctr">
              <a:defRPr/>
            </a:lvl1pPr>
          </a:lstStyle>
          <a:p>
            <a:fld id="{3A0F328C-EE77-A344-AE66-D15BD39C5AC8}" type="slidenum">
              <a:rPr lang="en-US" smtClean="0"/>
              <a:pPr/>
              <a:t>‹#›</a:t>
            </a:fld>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6442" y="6247309"/>
            <a:ext cx="2177358" cy="457200"/>
          </a:xfrm>
          <a:prstGeom prst="rect">
            <a:avLst/>
          </a:prstGeom>
        </p:spPr>
      </p:pic>
    </p:spTree>
    <p:extLst>
      <p:ext uri="{BB962C8B-B14F-4D97-AF65-F5344CB8AC3E}">
        <p14:creationId xmlns:p14="http://schemas.microsoft.com/office/powerpoint/2010/main" val="1691071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lide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E7FAE"/>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18581"/>
          <a:stretch/>
        </p:blipFill>
        <p:spPr>
          <a:xfrm>
            <a:off x="802489" y="6247309"/>
            <a:ext cx="2926371" cy="365760"/>
          </a:xfrm>
          <a:prstGeom prst="rect">
            <a:avLst/>
          </a:prstGeom>
        </p:spPr>
      </p:pic>
      <p:cxnSp>
        <p:nvCxnSpPr>
          <p:cNvPr id="11" name="Straight Connector 10"/>
          <p:cNvCxnSpPr/>
          <p:nvPr userDrawn="1"/>
        </p:nvCxnSpPr>
        <p:spPr>
          <a:xfrm>
            <a:off x="91440" y="6172200"/>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4724400" y="6247309"/>
            <a:ext cx="2743200" cy="365125"/>
          </a:xfrm>
        </p:spPr>
        <p:txBody>
          <a:bodyPr/>
          <a:lstStyle>
            <a:lvl1pPr algn="ctr">
              <a:defRPr/>
            </a:lvl1pPr>
          </a:lstStyle>
          <a:p>
            <a:fld id="{3A0F328C-EE77-A344-AE66-D15BD39C5AC8}" type="slidenum">
              <a:rPr lang="en-US" smtClean="0"/>
              <a:pPr/>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6442" y="6247309"/>
            <a:ext cx="2177358" cy="457200"/>
          </a:xfrm>
          <a:prstGeom prst="rect">
            <a:avLst/>
          </a:prstGeom>
        </p:spPr>
      </p:pic>
    </p:spTree>
    <p:extLst>
      <p:ext uri="{BB962C8B-B14F-4D97-AF65-F5344CB8AC3E}">
        <p14:creationId xmlns:p14="http://schemas.microsoft.com/office/powerpoint/2010/main" val="115194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divid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 y="91439"/>
            <a:ext cx="914400" cy="6858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2200" y="91440"/>
            <a:ext cx="5897880" cy="588264"/>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0E7FA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p:cNvCxnSpPr/>
          <p:nvPr userDrawn="1"/>
        </p:nvCxnSpPr>
        <p:spPr>
          <a:xfrm>
            <a:off x="91440" y="780288"/>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22960" y="4572000"/>
            <a:ext cx="10515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2000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526774"/>
            <a:ext cx="10972800" cy="1143000"/>
          </a:xfrm>
        </p:spPr>
        <p:txBody>
          <a:bodyPr/>
          <a:lstStyle>
            <a:lvl1pPr>
              <a:defRPr baseline="0"/>
            </a:lvl1pPr>
          </a:lstStyle>
          <a:p>
            <a:r>
              <a:rPr lang="en-US" dirty="0" smtClean="0"/>
              <a:t>Click to edit Master title style</a:t>
            </a:r>
            <a:endParaRPr lang="en-US" dirty="0"/>
          </a:p>
        </p:txBody>
      </p:sp>
      <p:sp>
        <p:nvSpPr>
          <p:cNvPr id="7" name="Content Placeholder 6"/>
          <p:cNvSpPr>
            <a:spLocks noGrp="1"/>
          </p:cNvSpPr>
          <p:nvPr>
            <p:ph sz="quarter" idx="13"/>
          </p:nvPr>
        </p:nvSpPr>
        <p:spPr>
          <a:xfrm>
            <a:off x="609601" y="1669774"/>
            <a:ext cx="11282017" cy="44262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03521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8581"/>
          <a:stretch/>
        </p:blipFill>
        <p:spPr>
          <a:xfrm>
            <a:off x="802489" y="6247309"/>
            <a:ext cx="2926371" cy="365760"/>
          </a:xfrm>
          <a:prstGeom prst="rect">
            <a:avLst/>
          </a:prstGeom>
        </p:spPr>
      </p:pic>
      <p:cxnSp>
        <p:nvCxnSpPr>
          <p:cNvPr id="3" name="Straight Connector 2"/>
          <p:cNvCxnSpPr/>
          <p:nvPr userDrawn="1"/>
        </p:nvCxnSpPr>
        <p:spPr>
          <a:xfrm>
            <a:off x="91440" y="6172200"/>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76442" y="6247309"/>
            <a:ext cx="2177358" cy="457200"/>
          </a:xfrm>
          <a:prstGeom prst="rect">
            <a:avLst/>
          </a:prstGeom>
        </p:spPr>
      </p:pic>
    </p:spTree>
    <p:extLst>
      <p:ext uri="{BB962C8B-B14F-4D97-AF65-F5344CB8AC3E}">
        <p14:creationId xmlns:p14="http://schemas.microsoft.com/office/powerpoint/2010/main" val="422088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MS100 Standard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9221693" y="6250817"/>
            <a:ext cx="2844800" cy="365125"/>
          </a:xfrm>
          <a:prstGeom prst="rect">
            <a:avLst/>
          </a:prstGeom>
        </p:spPr>
        <p:txBody>
          <a:bodyPr/>
          <a:lstStyle>
            <a:lvl1pPr algn="r">
              <a:defRPr sz="1128">
                <a:latin typeface="Calibri" panose="020F0502020204030204" pitchFamily="34" charset="0"/>
              </a:defRPr>
            </a:lvl1pPr>
          </a:lstStyle>
          <a:p>
            <a:r>
              <a:rPr lang="en-US" dirty="0" smtClean="0">
                <a:solidFill>
                  <a:prstClr val="black">
                    <a:lumMod val="65000"/>
                    <a:lumOff val="35000"/>
                  </a:prstClr>
                </a:solidFill>
              </a:rPr>
              <a:t>Slide </a:t>
            </a:r>
            <a:fld id="{629A21AB-FC28-D444-98FC-E67A151786F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Title Placeholder 1"/>
          <p:cNvSpPr>
            <a:spLocks noGrp="1"/>
          </p:cNvSpPr>
          <p:nvPr>
            <p:ph type="title"/>
          </p:nvPr>
        </p:nvSpPr>
        <p:spPr>
          <a:xfrm>
            <a:off x="609601" y="274638"/>
            <a:ext cx="10972801"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609601" y="1536594"/>
            <a:ext cx="1097280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18583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35353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56" b="1"/>
            </a:lvl1pPr>
            <a:lvl2pPr marL="429722" indent="0">
              <a:buNone/>
              <a:defRPr sz="1880" b="1"/>
            </a:lvl2pPr>
            <a:lvl3pPr marL="859445" indent="0">
              <a:buNone/>
              <a:defRPr sz="1692" b="1"/>
            </a:lvl3pPr>
            <a:lvl4pPr marL="1289167" indent="0">
              <a:buNone/>
              <a:defRPr sz="1504" b="1"/>
            </a:lvl4pPr>
            <a:lvl5pPr marL="1718889" indent="0">
              <a:buNone/>
              <a:defRPr sz="1504" b="1"/>
            </a:lvl5pPr>
            <a:lvl6pPr marL="2148611" indent="0">
              <a:buNone/>
              <a:defRPr sz="1504" b="1"/>
            </a:lvl6pPr>
            <a:lvl7pPr marL="2578334" indent="0">
              <a:buNone/>
              <a:defRPr sz="1504" b="1"/>
            </a:lvl7pPr>
            <a:lvl8pPr marL="3008056" indent="0">
              <a:buNone/>
              <a:defRPr sz="1504" b="1"/>
            </a:lvl8pPr>
            <a:lvl9pPr marL="3437778" indent="0">
              <a:buNone/>
              <a:defRPr sz="1504"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256" b="1"/>
            </a:lvl1pPr>
            <a:lvl2pPr marL="429722" indent="0">
              <a:buNone/>
              <a:defRPr sz="1880" b="1"/>
            </a:lvl2pPr>
            <a:lvl3pPr marL="859445" indent="0">
              <a:buNone/>
              <a:defRPr sz="1692" b="1"/>
            </a:lvl3pPr>
            <a:lvl4pPr marL="1289167" indent="0">
              <a:buNone/>
              <a:defRPr sz="1504" b="1"/>
            </a:lvl4pPr>
            <a:lvl5pPr marL="1718889" indent="0">
              <a:buNone/>
              <a:defRPr sz="1504" b="1"/>
            </a:lvl5pPr>
            <a:lvl6pPr marL="2148611" indent="0">
              <a:buNone/>
              <a:defRPr sz="1504" b="1"/>
            </a:lvl6pPr>
            <a:lvl7pPr marL="2578334" indent="0">
              <a:buNone/>
              <a:defRPr sz="1504" b="1"/>
            </a:lvl7pPr>
            <a:lvl8pPr marL="3008056" indent="0">
              <a:buNone/>
              <a:defRPr sz="1504" b="1"/>
            </a:lvl8pPr>
            <a:lvl9pPr marL="3437778" indent="0">
              <a:buNone/>
              <a:defRPr sz="1504"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pPr defTabSz="429722"/>
            <a:fld id="{A6A3AA40-8B30-4F54-A934-59BBE0B06AA6}" type="datetimeFigureOut">
              <a:rPr lang="en-US" sz="1692" smtClean="0">
                <a:solidFill>
                  <a:prstClr val="black"/>
                </a:solidFill>
                <a:latin typeface="Georgia"/>
              </a:rPr>
              <a:pPr defTabSz="429722"/>
              <a:t>8/22/2017</a:t>
            </a:fld>
            <a:endParaRPr lang="en-US" sz="1692">
              <a:solidFill>
                <a:prstClr val="black"/>
              </a:solidFill>
              <a:latin typeface="Georgia"/>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5EB6B9-4AB3-4D7B-8826-33C90688DB5C}" type="slidenum">
              <a:rPr lang="en-US" smtClean="0">
                <a:solidFill>
                  <a:prstClr val="black"/>
                </a:solidFill>
              </a:rPr>
              <a:pPr/>
              <a:t>‹#›</a:t>
            </a:fld>
            <a:endParaRPr lang="en-US">
              <a:solidFill>
                <a:prstClr val="black"/>
              </a:solidFill>
            </a:endParaRPr>
          </a:p>
        </p:txBody>
      </p:sp>
      <p:pic>
        <p:nvPicPr>
          <p:cNvPr id="10" name="Picture 9" descr="hi-res blue triskelon and tex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2" y="6226265"/>
            <a:ext cx="1388113" cy="495213"/>
          </a:xfrm>
          <a:prstGeom prst="rect">
            <a:avLst/>
          </a:prstGeom>
        </p:spPr>
      </p:pic>
    </p:spTree>
    <p:extLst>
      <p:ext uri="{BB962C8B-B14F-4D97-AF65-F5344CB8AC3E}">
        <p14:creationId xmlns:p14="http://schemas.microsoft.com/office/powerpoint/2010/main" val="1468164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Tahoma" charset="0"/>
                <a:cs typeface="Tahoma" charset="0"/>
              </a:defRPr>
            </a:lvl1pPr>
          </a:lstStyle>
          <a:p>
            <a:fld id="{CCE01285-C39A-0B42-B9F0-0B16340119F9}" type="datetimeFigureOut">
              <a:rPr lang="en-US" smtClean="0"/>
              <a:pPr/>
              <a:t>8/22/2017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Tahoma" charset="0"/>
                <a:cs typeface="Tahoma"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Tahoma" charset="0"/>
                <a:cs typeface="Tahoma" charset="0"/>
              </a:defRPr>
            </a:lvl1pPr>
          </a:lstStyle>
          <a:p>
            <a:fld id="{3A0F328C-EE77-A344-AE66-D15BD39C5AC8}" type="slidenum">
              <a:rPr lang="en-US" smtClean="0"/>
              <a:pPr/>
              <a:t>‹#›</a:t>
            </a:fld>
            <a:endParaRPr lang="en-US"/>
          </a:p>
        </p:txBody>
      </p:sp>
    </p:spTree>
    <p:extLst>
      <p:ext uri="{BB962C8B-B14F-4D97-AF65-F5344CB8AC3E}">
        <p14:creationId xmlns:p14="http://schemas.microsoft.com/office/powerpoint/2010/main" val="165039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Tahoma" charset="0"/>
          <a:ea typeface="Tahoma" charset="0"/>
          <a:cs typeface="Tahoma"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2" Type="http://schemas.openxmlformats.org/officeDocument/2006/relationships/hyperlink" Target="mailto:Safety@rtd-Denver.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mailto:david.genova@rtd-denv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2074" y="1828800"/>
            <a:ext cx="7647852" cy="1317260"/>
          </a:xfrm>
        </p:spPr>
        <p:txBody>
          <a:bodyPr>
            <a:no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RTD Safety</a:t>
            </a:r>
            <a:br>
              <a:rPr lang="en-US" dirty="0">
                <a:latin typeface="Tahoma" panose="020B0604030504040204" pitchFamily="34" charset="0"/>
                <a:ea typeface="Tahoma" panose="020B0604030504040204" pitchFamily="34" charset="0"/>
                <a:cs typeface="Tahoma" panose="020B0604030504040204" pitchFamily="34" charset="0"/>
              </a:rPr>
            </a:br>
            <a:r>
              <a:rPr lang="en-US" sz="3600" dirty="0">
                <a:latin typeface="Tahoma" panose="020B0604030504040204" pitchFamily="34" charset="0"/>
                <a:ea typeface="Tahoma" panose="020B0604030504040204" pitchFamily="34" charset="0"/>
                <a:cs typeface="Tahoma" panose="020B0604030504040204" pitchFamily="34" charset="0"/>
              </a:rPr>
              <a:t>Our Core Value</a:t>
            </a:r>
          </a:p>
        </p:txBody>
      </p:sp>
      <p:sp>
        <p:nvSpPr>
          <p:cNvPr id="6" name="Title 1"/>
          <p:cNvSpPr txBox="1">
            <a:spLocks/>
          </p:cNvSpPr>
          <p:nvPr/>
        </p:nvSpPr>
        <p:spPr>
          <a:xfrm>
            <a:off x="2272074" y="3570514"/>
            <a:ext cx="7647852" cy="2336800"/>
          </a:xfrm>
          <a:prstGeom prst="rect">
            <a:avLst/>
          </a:prstGeom>
        </p:spPr>
        <p:txBody>
          <a:bodyPr vert="horz" lIns="91440" tIns="45720" rIns="91440" bIns="45720" rtlCol="0" anchor="t">
            <a:normAutofit fontScale="90000" lnSpcReduction="10000"/>
          </a:bodyPr>
          <a:lstStyle/>
          <a:p>
            <a:pPr algn="ctr" defTabSz="457200">
              <a:spcBef>
                <a:spcPct val="0"/>
              </a:spcBef>
              <a:defRPr/>
            </a:pPr>
            <a:r>
              <a:rPr lang="en-US" sz="3600" b="1" dirty="0">
                <a:latin typeface="Tahoma" panose="020B0604030504040204" pitchFamily="34" charset="0"/>
                <a:ea typeface="Tahoma" panose="020B0604030504040204" pitchFamily="34" charset="0"/>
                <a:cs typeface="Tahoma" panose="020B0604030504040204" pitchFamily="34" charset="0"/>
              </a:rPr>
              <a:t>2017 </a:t>
            </a:r>
            <a:r>
              <a:rPr lang="en-US" sz="3600" b="1" dirty="0" smtClean="0">
                <a:latin typeface="Tahoma" panose="020B0604030504040204" pitchFamily="34" charset="0"/>
                <a:ea typeface="Tahoma" panose="020B0604030504040204" pitchFamily="34" charset="0"/>
                <a:cs typeface="Tahoma" panose="020B0604030504040204" pitchFamily="34" charset="0"/>
              </a:rPr>
              <a:t>MAX Program Presentation</a:t>
            </a:r>
            <a:endParaRPr lang="en-US" sz="3600" b="1" dirty="0">
              <a:latin typeface="Tahoma" panose="020B0604030504040204" pitchFamily="34" charset="0"/>
              <a:ea typeface="Tahoma" panose="020B0604030504040204" pitchFamily="34" charset="0"/>
              <a:cs typeface="Tahoma" panose="020B0604030504040204" pitchFamily="34" charset="0"/>
            </a:endParaRPr>
          </a:p>
          <a:p>
            <a:pPr defTabSz="457200">
              <a:spcBef>
                <a:spcPct val="0"/>
              </a:spcBef>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defTabSz="457200">
              <a:spcBef>
                <a:spcPct val="0"/>
              </a:spcBef>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defTabSz="457200">
              <a:spcBef>
                <a:spcPct val="0"/>
              </a:spcBef>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defTabSz="457200">
              <a:spcBef>
                <a:spcPct val="0"/>
              </a:spcBef>
              <a:defRPr/>
            </a:pPr>
            <a:r>
              <a:rPr lang="en-US" b="1" dirty="0">
                <a:latin typeface="Tahoma" panose="020B0604030504040204" pitchFamily="34" charset="0"/>
                <a:ea typeface="Tahoma" panose="020B0604030504040204" pitchFamily="34" charset="0"/>
                <a:cs typeface="Tahoma" panose="020B0604030504040204" pitchFamily="34" charset="0"/>
              </a:rPr>
              <a:t>Mike Meader</a:t>
            </a:r>
          </a:p>
          <a:p>
            <a:pPr defTabSz="457200">
              <a:spcBef>
                <a:spcPct val="0"/>
              </a:spcBef>
              <a:defRPr/>
            </a:pPr>
            <a:r>
              <a:rPr lang="en-US" b="1" dirty="0">
                <a:latin typeface="Tahoma" panose="020B0604030504040204" pitchFamily="34" charset="0"/>
                <a:ea typeface="Tahoma" panose="020B0604030504040204" pitchFamily="34" charset="0"/>
                <a:cs typeface="Tahoma" panose="020B0604030504040204" pitchFamily="34" charset="0"/>
              </a:rPr>
              <a:t>Chief Safety and Security Officer</a:t>
            </a:r>
          </a:p>
          <a:p>
            <a:pPr defTabSz="457200">
              <a:spcBef>
                <a:spcPct val="0"/>
              </a:spcBef>
              <a:defRPr/>
            </a:pPr>
            <a:r>
              <a:rPr lang="en-US" b="1" dirty="0">
                <a:latin typeface="Tahoma" panose="020B0604030504040204" pitchFamily="34" charset="0"/>
                <a:ea typeface="Tahoma" panose="020B0604030504040204" pitchFamily="34" charset="0"/>
                <a:cs typeface="Tahoma" panose="020B0604030504040204" pitchFamily="34" charset="0"/>
              </a:rPr>
              <a:t>Regional Transportation District – Denver, CO</a:t>
            </a:r>
          </a:p>
        </p:txBody>
      </p:sp>
    </p:spTree>
    <p:extLst>
      <p:ext uri="{BB962C8B-B14F-4D97-AF65-F5344CB8AC3E}">
        <p14:creationId xmlns:p14="http://schemas.microsoft.com/office/powerpoint/2010/main" val="6084706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b="1" dirty="0"/>
          </a:p>
        </p:txBody>
      </p:sp>
      <p:sp>
        <p:nvSpPr>
          <p:cNvPr id="3" name="Footer Placeholder 2"/>
          <p:cNvSpPr>
            <a:spLocks noGrp="1"/>
          </p:cNvSpPr>
          <p:nvPr>
            <p:ph type="ftr" sz="quarter" idx="4294967295"/>
          </p:nvPr>
        </p:nvSpPr>
        <p:spPr>
          <a:xfrm>
            <a:off x="4648200" y="6356351"/>
            <a:ext cx="2895600" cy="365125"/>
          </a:xfrm>
        </p:spPr>
        <p:txBody>
          <a:bodyPr/>
          <a:lstStyle/>
          <a:p>
            <a:r>
              <a:rPr lang="en-US" b="1" dirty="0" smtClean="0"/>
              <a:t>2014 RTD Leadership Academy</a:t>
            </a:r>
            <a:endParaRPr lang="en-US" b="1" dirty="0"/>
          </a:p>
        </p:txBody>
      </p:sp>
      <p:sp>
        <p:nvSpPr>
          <p:cNvPr id="4" name="Slide Number Placeholder 3"/>
          <p:cNvSpPr>
            <a:spLocks noGrp="1"/>
          </p:cNvSpPr>
          <p:nvPr>
            <p:ph type="sldNum" sz="quarter" idx="4294967295"/>
          </p:nvPr>
        </p:nvSpPr>
        <p:spPr>
          <a:xfrm>
            <a:off x="8077200" y="6356351"/>
            <a:ext cx="2133600" cy="365125"/>
          </a:xfrm>
        </p:spPr>
        <p:txBody>
          <a:bodyPr/>
          <a:lstStyle/>
          <a:p>
            <a:fld id="{D98284C1-F1C5-B547-9E18-75D1D89BDF3F}" type="slidenum">
              <a:rPr lang="en-US" smtClean="0"/>
              <a:pPr/>
              <a:t>10</a:t>
            </a:fld>
            <a:endParaRPr lang="en-US" dirty="0"/>
          </a:p>
        </p:txBody>
      </p:sp>
      <p:pic>
        <p:nvPicPr>
          <p:cNvPr id="6" name="Content Placeholder 5" descr="Page 1.jp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9819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7050"/>
            <a:ext cx="10972800" cy="1143000"/>
          </a:xfrm>
        </p:spPr>
        <p:txBody>
          <a:bodyPr/>
          <a:lstStyle/>
          <a:p>
            <a:pPr algn="ctr"/>
            <a:r>
              <a:rPr lang="en-US" b="1" dirty="0" smtClean="0"/>
              <a:t>Asset Management</a:t>
            </a:r>
            <a:endParaRPr lang="en-US" b="1" dirty="0"/>
          </a:p>
        </p:txBody>
      </p:sp>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11</a:t>
            </a:fld>
            <a:endParaRPr lang="en-US" dirty="0"/>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432132" y="1519804"/>
            <a:ext cx="4794250" cy="4367212"/>
          </a:xfrm>
        </p:spPr>
      </p:pic>
    </p:spTree>
    <p:extLst>
      <p:ext uri="{BB962C8B-B14F-4D97-AF65-F5344CB8AC3E}">
        <p14:creationId xmlns:p14="http://schemas.microsoft.com/office/powerpoint/2010/main" val="3856045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2088"/>
            <a:ext cx="8229600" cy="4224130"/>
          </a:xfrm>
        </p:spPr>
        <p:txBody>
          <a:bodyPr anchor="ctr">
            <a:normAutofit/>
          </a:bodyPr>
          <a:lstStyle/>
          <a:p>
            <a:pPr marL="0" indent="0" algn="ctr">
              <a:buNone/>
            </a:pPr>
            <a:r>
              <a:rPr lang="en-US" sz="3800" b="1" dirty="0"/>
              <a:t>Questions?</a:t>
            </a:r>
          </a:p>
        </p:txBody>
      </p:sp>
      <p:sp>
        <p:nvSpPr>
          <p:cNvPr id="4" name="Footer Placeholder 3"/>
          <p:cNvSpPr>
            <a:spLocks noGrp="1"/>
          </p:cNvSpPr>
          <p:nvPr>
            <p:ph type="ftr" sz="quarter" idx="4294967295"/>
          </p:nvPr>
        </p:nvSpPr>
        <p:spPr>
          <a:xfrm>
            <a:off x="4648200" y="6356351"/>
            <a:ext cx="2895600" cy="365125"/>
          </a:xfrm>
        </p:spPr>
        <p:txBody>
          <a:bodyPr/>
          <a:lstStyle/>
          <a:p>
            <a:r>
              <a:rPr lang="en-US" dirty="0" smtClean="0"/>
              <a:t>2014 RTD Leadership Academy</a:t>
            </a:r>
            <a:endParaRPr lang="en-US" dirty="0"/>
          </a:p>
        </p:txBody>
      </p:sp>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12</a:t>
            </a:fld>
            <a:endParaRPr lang="en-US" dirty="0"/>
          </a:p>
        </p:txBody>
      </p:sp>
      <p:sp>
        <p:nvSpPr>
          <p:cNvPr id="7" name="Title 1"/>
          <p:cNvSpPr txBox="1">
            <a:spLocks/>
          </p:cNvSpPr>
          <p:nvPr/>
        </p:nvSpPr>
        <p:spPr>
          <a:xfrm>
            <a:off x="1981200" y="1292088"/>
            <a:ext cx="9129386" cy="1143000"/>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400" kern="1200">
                <a:solidFill>
                  <a:schemeClr val="tx1"/>
                </a:solidFill>
                <a:latin typeface="Helvetica"/>
                <a:ea typeface="+mj-ea"/>
                <a:cs typeface="+mj-cs"/>
              </a:defRPr>
            </a:lvl1pPr>
          </a:lstStyle>
          <a:p>
            <a:pPr algn="l"/>
            <a:r>
              <a:rPr lang="en-US" sz="4000" b="1" dirty="0">
                <a:latin typeface="Tahoma" panose="020B0604030504040204" pitchFamily="34" charset="0"/>
                <a:ea typeface="Tahoma" panose="020B0604030504040204" pitchFamily="34" charset="0"/>
                <a:cs typeface="Tahoma" panose="020B0604030504040204" pitchFamily="34" charset="0"/>
              </a:rPr>
              <a:t>Safety, Security &amp; Asset Management</a:t>
            </a:r>
          </a:p>
        </p:txBody>
      </p:sp>
    </p:spTree>
    <p:extLst>
      <p:ext uri="{BB962C8B-B14F-4D97-AF65-F5344CB8AC3E}">
        <p14:creationId xmlns:p14="http://schemas.microsoft.com/office/powerpoint/2010/main" val="1529021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9868" y="527050"/>
            <a:ext cx="10133557" cy="1143000"/>
          </a:xfrm>
        </p:spPr>
        <p:txBody>
          <a:bodyPr>
            <a:normAutofit/>
          </a:bodyPr>
          <a:lstStyle/>
          <a:p>
            <a:r>
              <a:rPr lang="en-US" b="1" dirty="0" smtClean="0"/>
              <a:t>Barriers to </a:t>
            </a:r>
            <a:r>
              <a:rPr lang="en-US" b="1" dirty="0" smtClean="0"/>
              <a:t>Effective Safety Programs</a:t>
            </a:r>
            <a:endParaRPr lang="en-US" b="1" dirty="0"/>
          </a:p>
        </p:txBody>
      </p:sp>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13</a:t>
            </a:fld>
            <a:endParaRPr lang="en-US" dirty="0"/>
          </a:p>
        </p:txBody>
      </p:sp>
      <p:sp>
        <p:nvSpPr>
          <p:cNvPr id="5" name="Content Placeholder 4"/>
          <p:cNvSpPr>
            <a:spLocks noGrp="1"/>
          </p:cNvSpPr>
          <p:nvPr>
            <p:ph sz="quarter" idx="4294967295"/>
          </p:nvPr>
        </p:nvSpPr>
        <p:spPr>
          <a:xfrm>
            <a:off x="1465544" y="1670050"/>
            <a:ext cx="7465513" cy="4425950"/>
          </a:xfrm>
        </p:spPr>
        <p:txBody>
          <a:bodyPr>
            <a:normAutofit/>
          </a:bodyPr>
          <a:lstStyle/>
          <a:p>
            <a:r>
              <a:rPr lang="en-US" dirty="0" smtClean="0"/>
              <a:t>Lack of Trust</a:t>
            </a:r>
          </a:p>
          <a:p>
            <a:r>
              <a:rPr lang="en-US" dirty="0" smtClean="0"/>
              <a:t>Cost</a:t>
            </a:r>
          </a:p>
          <a:p>
            <a:r>
              <a:rPr lang="en-US" dirty="0" smtClean="0"/>
              <a:t>Schedule</a:t>
            </a:r>
          </a:p>
          <a:p>
            <a:r>
              <a:rPr lang="en-US" dirty="0" smtClean="0"/>
              <a:t>Politics - stakeholders</a:t>
            </a:r>
          </a:p>
          <a:p>
            <a:r>
              <a:rPr lang="en-US" dirty="0" smtClean="0"/>
              <a:t>Buy-in, influencing others</a:t>
            </a:r>
          </a:p>
          <a:p>
            <a:r>
              <a:rPr lang="en-US" dirty="0" smtClean="0"/>
              <a:t>Lack of cross-functional participation</a:t>
            </a:r>
          </a:p>
          <a:p>
            <a:r>
              <a:rPr lang="en-US" dirty="0" smtClean="0"/>
              <a:t>Competing priorities</a:t>
            </a:r>
          </a:p>
          <a:p>
            <a:r>
              <a:rPr lang="en-US" dirty="0" smtClean="0"/>
              <a:t>Culture.</a:t>
            </a:r>
            <a:endParaRPr lang="en-US" dirty="0"/>
          </a:p>
        </p:txBody>
      </p:sp>
    </p:spTree>
    <p:extLst>
      <p:ext uri="{BB962C8B-B14F-4D97-AF65-F5344CB8AC3E}">
        <p14:creationId xmlns:p14="http://schemas.microsoft.com/office/powerpoint/2010/main" val="5363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208" y="385763"/>
            <a:ext cx="8004131" cy="912812"/>
          </a:xfrm>
        </p:spPr>
        <p:txBody>
          <a:bodyPr/>
          <a:lstStyle/>
          <a:p>
            <a:r>
              <a:rPr lang="en-US" sz="4000" b="1" dirty="0" smtClean="0">
                <a:solidFill>
                  <a:prstClr val="black"/>
                </a:solidFill>
              </a:rPr>
              <a:t>			What </a:t>
            </a:r>
            <a:r>
              <a:rPr lang="en-US" sz="4000" b="1" dirty="0">
                <a:solidFill>
                  <a:prstClr val="black"/>
                </a:solidFill>
              </a:rPr>
              <a:t>is Safety?</a:t>
            </a:r>
            <a:endParaRPr lang="en-US" dirty="0"/>
          </a:p>
        </p:txBody>
      </p:sp>
      <p:sp>
        <p:nvSpPr>
          <p:cNvPr id="3" name="Slide Number Placeholder 2"/>
          <p:cNvSpPr>
            <a:spLocks noGrp="1"/>
          </p:cNvSpPr>
          <p:nvPr>
            <p:ph type="sldNum" sz="quarter" idx="4294967295"/>
          </p:nvPr>
        </p:nvSpPr>
        <p:spPr>
          <a:xfrm>
            <a:off x="10058400" y="6356350"/>
            <a:ext cx="2133600" cy="365125"/>
          </a:xfrm>
        </p:spPr>
        <p:txBody>
          <a:bodyPr/>
          <a:lstStyle/>
          <a:p>
            <a:fld id="{D98284C1-F1C5-B547-9E18-75D1D89BDF3F}" type="slidenum">
              <a:rPr lang="en-US" smtClean="0"/>
              <a:pPr/>
              <a:t>14</a:t>
            </a:fld>
            <a:endParaRPr lang="en-US" dirty="0"/>
          </a:p>
        </p:txBody>
      </p:sp>
      <p:sp>
        <p:nvSpPr>
          <p:cNvPr id="4" name="Content Placeholder 3"/>
          <p:cNvSpPr>
            <a:spLocks noGrp="1"/>
          </p:cNvSpPr>
          <p:nvPr>
            <p:ph sz="quarter" idx="4294967295"/>
          </p:nvPr>
        </p:nvSpPr>
        <p:spPr>
          <a:xfrm>
            <a:off x="1778695" y="1298575"/>
            <a:ext cx="8743167" cy="4797425"/>
          </a:xfrm>
        </p:spPr>
        <p:txBody>
          <a:bodyPr>
            <a:normAutofit/>
          </a:bodyPr>
          <a:lstStyle/>
          <a:p>
            <a:r>
              <a:rPr lang="en-US" dirty="0" smtClean="0"/>
              <a:t>Safety – freedom from unintentional danger</a:t>
            </a:r>
          </a:p>
          <a:p>
            <a:r>
              <a:rPr lang="en-US" dirty="0"/>
              <a:t>Security – freedom from intentional danger</a:t>
            </a:r>
          </a:p>
          <a:p>
            <a:r>
              <a:rPr lang="en-US" dirty="0" smtClean="0"/>
              <a:t>Are you always free from danger?</a:t>
            </a:r>
          </a:p>
          <a:p>
            <a:r>
              <a:rPr lang="en-US" dirty="0" smtClean="0"/>
              <a:t>What about how you commuted to work today – safe?</a:t>
            </a:r>
          </a:p>
          <a:p>
            <a:r>
              <a:rPr lang="en-US" dirty="0" smtClean="0"/>
              <a:t>“This is safe” –what does this mean?</a:t>
            </a:r>
          </a:p>
          <a:p>
            <a:r>
              <a:rPr lang="en-US" dirty="0" smtClean="0"/>
              <a:t>“The design for this grade crossing is safe”</a:t>
            </a:r>
          </a:p>
          <a:p>
            <a:r>
              <a:rPr lang="en-US" dirty="0" smtClean="0"/>
              <a:t>Risk </a:t>
            </a:r>
            <a:r>
              <a:rPr lang="en-US" dirty="0"/>
              <a:t>and willingness to accept that risk.</a:t>
            </a:r>
          </a:p>
          <a:p>
            <a:pPr marL="0" indent="0">
              <a:buNone/>
            </a:pPr>
            <a:endParaRPr lang="en-US" dirty="0" smtClean="0"/>
          </a:p>
        </p:txBody>
      </p:sp>
    </p:spTree>
    <p:extLst>
      <p:ext uri="{BB962C8B-B14F-4D97-AF65-F5344CB8AC3E}">
        <p14:creationId xmlns:p14="http://schemas.microsoft.com/office/powerpoint/2010/main" val="18596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058400" y="6356350"/>
            <a:ext cx="2133600" cy="365125"/>
          </a:xfrm>
        </p:spPr>
        <p:txBody>
          <a:bodyPr/>
          <a:lstStyle/>
          <a:p>
            <a:fld id="{D98284C1-F1C5-B547-9E18-75D1D89BDF3F}" type="slidenum">
              <a:rPr lang="en-US" smtClean="0"/>
              <a:pPr/>
              <a:t>15</a:t>
            </a:fld>
            <a:endParaRPr lang="en-US" dirty="0"/>
          </a:p>
        </p:txBody>
      </p:sp>
      <p:sp>
        <p:nvSpPr>
          <p:cNvPr id="4" name="Content Placeholder 3"/>
          <p:cNvSpPr>
            <a:spLocks noGrp="1"/>
          </p:cNvSpPr>
          <p:nvPr>
            <p:ph sz="quarter" idx="4294967295"/>
          </p:nvPr>
        </p:nvSpPr>
        <p:spPr>
          <a:xfrm>
            <a:off x="1766170" y="1408113"/>
            <a:ext cx="7164888" cy="3715032"/>
          </a:xfrm>
        </p:spPr>
        <p:txBody>
          <a:bodyPr>
            <a:normAutofit/>
          </a:bodyPr>
          <a:lstStyle/>
          <a:p>
            <a:r>
              <a:rPr lang="en-US" dirty="0" smtClean="0"/>
              <a:t>How do we go about risk assessment?</a:t>
            </a:r>
          </a:p>
          <a:p>
            <a:pPr marL="0" indent="0">
              <a:buNone/>
            </a:pPr>
            <a:endParaRPr lang="en-US" dirty="0"/>
          </a:p>
          <a:p>
            <a:r>
              <a:rPr lang="en-US" dirty="0" smtClean="0"/>
              <a:t>Informally</a:t>
            </a:r>
          </a:p>
          <a:p>
            <a:pPr lvl="1"/>
            <a:r>
              <a:rPr lang="en-US" dirty="0" smtClean="0"/>
              <a:t>Your decision on how to get to work today</a:t>
            </a:r>
          </a:p>
          <a:p>
            <a:pPr lvl="1"/>
            <a:endParaRPr lang="en-US" sz="2400" dirty="0"/>
          </a:p>
          <a:p>
            <a:r>
              <a:rPr lang="en-US" dirty="0" smtClean="0"/>
              <a:t>Formal hazard analysis process.</a:t>
            </a:r>
            <a:br>
              <a:rPr lang="en-US" dirty="0" smtClean="0"/>
            </a:br>
            <a:endParaRPr lang="en-US" dirty="0" smtClean="0"/>
          </a:p>
          <a:p>
            <a:r>
              <a:rPr lang="en-US" dirty="0" smtClean="0"/>
              <a:t>Executive Safety Security Committee</a:t>
            </a:r>
            <a:br>
              <a:rPr lang="en-US" dirty="0" smtClean="0"/>
            </a:br>
            <a:endParaRPr lang="en-US" dirty="0" smtClean="0"/>
          </a:p>
          <a:p>
            <a:endParaRPr lang="en-US" dirty="0" smtClean="0"/>
          </a:p>
        </p:txBody>
      </p:sp>
      <p:sp>
        <p:nvSpPr>
          <p:cNvPr id="7" name="Title 1"/>
          <p:cNvSpPr>
            <a:spLocks noGrp="1"/>
          </p:cNvSpPr>
          <p:nvPr>
            <p:ph type="title" idx="4294967295"/>
          </p:nvPr>
        </p:nvSpPr>
        <p:spPr>
          <a:xfrm>
            <a:off x="0" y="527050"/>
            <a:ext cx="8229600" cy="1143000"/>
          </a:xfrm>
        </p:spPr>
        <p:txBody>
          <a:bodyPr anchor="t">
            <a:normAutofit/>
          </a:bodyPr>
          <a:lstStyle/>
          <a:p>
            <a:pPr algn="ctr"/>
            <a:r>
              <a:rPr lang="en-US" sz="4000" b="1" dirty="0"/>
              <a:t>Risk Assessment</a:t>
            </a:r>
          </a:p>
        </p:txBody>
      </p:sp>
    </p:spTree>
    <p:extLst>
      <p:ext uri="{BB962C8B-B14F-4D97-AF65-F5344CB8AC3E}">
        <p14:creationId xmlns:p14="http://schemas.microsoft.com/office/powerpoint/2010/main" val="22662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1640910" y="513567"/>
            <a:ext cx="7803715" cy="5423770"/>
          </a:xfrm>
        </p:spPr>
        <p:txBody>
          <a:bodyPr anchor="ctr">
            <a:normAutofit/>
          </a:bodyPr>
          <a:lstStyle/>
          <a:p>
            <a:pPr marL="0" indent="0">
              <a:buNone/>
            </a:pPr>
            <a:r>
              <a:rPr lang="en-US" dirty="0" smtClean="0"/>
              <a:t>The application of </a:t>
            </a:r>
            <a:r>
              <a:rPr lang="en-US" i="1" u="sng" dirty="0" smtClean="0"/>
              <a:t>management and engineering principles</a:t>
            </a:r>
            <a:r>
              <a:rPr lang="en-US" i="1" dirty="0" smtClean="0"/>
              <a:t> </a:t>
            </a:r>
            <a:r>
              <a:rPr lang="en-US" dirty="0" smtClean="0"/>
              <a:t>applied to a </a:t>
            </a:r>
            <a:r>
              <a:rPr lang="en-US" i="1" u="sng" dirty="0" smtClean="0"/>
              <a:t>system</a:t>
            </a:r>
            <a:r>
              <a:rPr lang="en-US" i="1" dirty="0" smtClean="0"/>
              <a:t> </a:t>
            </a:r>
            <a:r>
              <a:rPr lang="en-US" dirty="0" smtClean="0"/>
              <a:t>throughout it’s </a:t>
            </a:r>
            <a:r>
              <a:rPr lang="en-US" i="1" u="sng" dirty="0" smtClean="0"/>
              <a:t>lifecycle</a:t>
            </a:r>
            <a:r>
              <a:rPr lang="en-US" dirty="0" smtClean="0"/>
              <a:t> to reduce or eliminate </a:t>
            </a:r>
            <a:r>
              <a:rPr lang="en-US" i="1" u="sng" dirty="0" smtClean="0"/>
              <a:t>hazards</a:t>
            </a:r>
            <a:r>
              <a:rPr lang="en-US" dirty="0" smtClean="0"/>
              <a:t> to the lowest </a:t>
            </a:r>
            <a:r>
              <a:rPr lang="en-US" i="1" u="sng" dirty="0" smtClean="0"/>
              <a:t>practical</a:t>
            </a:r>
            <a:r>
              <a:rPr lang="en-US" dirty="0" smtClean="0"/>
              <a:t> level with the use of existing </a:t>
            </a:r>
            <a:r>
              <a:rPr lang="en-US" i="1" u="sng" dirty="0" smtClean="0"/>
              <a:t>resources</a:t>
            </a:r>
            <a:r>
              <a:rPr lang="en-US" i="1" dirty="0" smtClean="0"/>
              <a:t>.</a:t>
            </a:r>
            <a:endParaRPr lang="en-US" i="1" dirty="0"/>
          </a:p>
        </p:txBody>
      </p:sp>
      <p:sp>
        <p:nvSpPr>
          <p:cNvPr id="7" name="Title 1"/>
          <p:cNvSpPr>
            <a:spLocks noGrp="1"/>
          </p:cNvSpPr>
          <p:nvPr>
            <p:ph type="title" idx="4294967295"/>
          </p:nvPr>
        </p:nvSpPr>
        <p:spPr>
          <a:xfrm>
            <a:off x="2718148" y="877888"/>
            <a:ext cx="5511452" cy="1143000"/>
          </a:xfrm>
        </p:spPr>
        <p:txBody>
          <a:bodyPr anchor="t">
            <a:normAutofit/>
          </a:bodyPr>
          <a:lstStyle/>
          <a:p>
            <a:pPr algn="l"/>
            <a:r>
              <a:rPr lang="en-US" sz="4000" b="1" dirty="0"/>
              <a:t>System Safety</a:t>
            </a:r>
          </a:p>
        </p:txBody>
      </p:sp>
    </p:spTree>
    <p:extLst>
      <p:ext uri="{BB962C8B-B14F-4D97-AF65-F5344CB8AC3E}">
        <p14:creationId xmlns:p14="http://schemas.microsoft.com/office/powerpoint/2010/main" val="1523461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17</a:t>
            </a:fld>
            <a:endParaRPr lang="en-US" dirty="0"/>
          </a:p>
        </p:txBody>
      </p:sp>
      <p:sp>
        <p:nvSpPr>
          <p:cNvPr id="5" name="Content Placeholder 4"/>
          <p:cNvSpPr>
            <a:spLocks noGrp="1"/>
          </p:cNvSpPr>
          <p:nvPr>
            <p:ph sz="quarter" idx="4294967295"/>
          </p:nvPr>
        </p:nvSpPr>
        <p:spPr>
          <a:xfrm>
            <a:off x="2931090" y="1871663"/>
            <a:ext cx="5599136" cy="4115778"/>
          </a:xfrm>
        </p:spPr>
        <p:txBody>
          <a:bodyPr>
            <a:normAutofit/>
          </a:bodyPr>
          <a:lstStyle/>
          <a:p>
            <a:r>
              <a:rPr lang="en-US" dirty="0" smtClean="0"/>
              <a:t>Definition of a “System”</a:t>
            </a:r>
          </a:p>
          <a:p>
            <a:pPr lvl="1"/>
            <a:r>
              <a:rPr lang="en-US" dirty="0" smtClean="0"/>
              <a:t>People</a:t>
            </a:r>
          </a:p>
          <a:p>
            <a:pPr lvl="1"/>
            <a:r>
              <a:rPr lang="en-US" dirty="0" smtClean="0"/>
              <a:t>Environment</a:t>
            </a:r>
          </a:p>
          <a:p>
            <a:pPr lvl="1"/>
            <a:r>
              <a:rPr lang="en-US" dirty="0" smtClean="0"/>
              <a:t>Policies</a:t>
            </a:r>
          </a:p>
          <a:p>
            <a:pPr lvl="1"/>
            <a:r>
              <a:rPr lang="en-US" dirty="0" smtClean="0"/>
              <a:t>Equipment and facilities</a:t>
            </a:r>
            <a:endParaRPr lang="en-US" dirty="0"/>
          </a:p>
        </p:txBody>
      </p:sp>
      <p:sp>
        <p:nvSpPr>
          <p:cNvPr id="10" name="Title 1"/>
          <p:cNvSpPr>
            <a:spLocks noGrp="1"/>
          </p:cNvSpPr>
          <p:nvPr>
            <p:ph type="title" idx="4294967295"/>
          </p:nvPr>
        </p:nvSpPr>
        <p:spPr>
          <a:xfrm>
            <a:off x="-1" y="728663"/>
            <a:ext cx="10597019" cy="1143000"/>
          </a:xfrm>
        </p:spPr>
        <p:txBody>
          <a:bodyPr anchor="t">
            <a:normAutofit/>
          </a:bodyPr>
          <a:lstStyle/>
          <a:p>
            <a:pPr algn="ctr"/>
            <a:r>
              <a:rPr lang="en-US" sz="4000" b="1" dirty="0"/>
              <a:t>System Safety</a:t>
            </a:r>
          </a:p>
        </p:txBody>
      </p:sp>
    </p:spTree>
    <p:extLst>
      <p:ext uri="{BB962C8B-B14F-4D97-AF65-F5344CB8AC3E}">
        <p14:creationId xmlns:p14="http://schemas.microsoft.com/office/powerpoint/2010/main" val="16989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Safety Management Systems (SMS) </a:t>
            </a:r>
            <a:r>
              <a:rPr lang="en-US" dirty="0">
                <a:latin typeface="Tahoma" panose="020B0604030504040204" pitchFamily="34" charset="0"/>
                <a:ea typeface="Tahoma" panose="020B0604030504040204" pitchFamily="34" charset="0"/>
                <a:cs typeface="Tahoma" panose="020B0604030504040204" pitchFamily="34" charset="0"/>
              </a:rPr>
              <a:t>Overview</a:t>
            </a:r>
          </a:p>
        </p:txBody>
      </p:sp>
      <p:sp>
        <p:nvSpPr>
          <p:cNvPr id="4" name="Slide Number Placeholder 3"/>
          <p:cNvSpPr>
            <a:spLocks noGrp="1"/>
          </p:cNvSpPr>
          <p:nvPr>
            <p:ph type="sldNum" sz="quarter" idx="4294967295"/>
          </p:nvPr>
        </p:nvSpPr>
        <p:spPr>
          <a:xfrm>
            <a:off x="10186988" y="6059488"/>
            <a:ext cx="2005012" cy="344487"/>
          </a:xfrm>
        </p:spPr>
        <p:txBody>
          <a:bodyPr/>
          <a:lstStyle/>
          <a:p>
            <a:r>
              <a:rPr lang="en-US" dirty="0" smtClean="0">
                <a:solidFill>
                  <a:prstClr val="black">
                    <a:tint val="75000"/>
                  </a:prstClr>
                </a:solidFill>
                <a:latin typeface="Calibri"/>
              </a:rPr>
              <a:t>Slide </a:t>
            </a:r>
            <a:fld id="{629A21AB-FC28-D444-98FC-E67A151786F5}"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751594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0241" y="1905814"/>
            <a:ext cx="7159776" cy="4180322"/>
          </a:xfrm>
        </p:spPr>
        <p:txBody>
          <a:bodyPr/>
          <a:lstStyle/>
          <a:p>
            <a:pPr marL="0" indent="0">
              <a:buNone/>
            </a:pPr>
            <a:r>
              <a:rPr lang="en-US" sz="2632" dirty="0"/>
              <a:t>SMS is the formal, top-down,</a:t>
            </a:r>
            <a:r>
              <a:rPr lang="en-US" sz="2632" b="1" dirty="0"/>
              <a:t> </a:t>
            </a:r>
            <a:r>
              <a:rPr lang="en-US" sz="2632" dirty="0"/>
              <a:t>organization-wide, data-driven approach to managing safety risk and assuring the effectiveness of safety risk mitigations.  It includes systematic policies, procedures, and practices for the management of safety risk. </a:t>
            </a:r>
          </a:p>
          <a:p>
            <a:endParaRPr lang="en-US" dirty="0"/>
          </a:p>
        </p:txBody>
      </p:sp>
      <p:sp>
        <p:nvSpPr>
          <p:cNvPr id="2" name="Title 1"/>
          <p:cNvSpPr>
            <a:spLocks noGrp="1"/>
          </p:cNvSpPr>
          <p:nvPr>
            <p:ph type="title"/>
          </p:nvPr>
        </p:nvSpPr>
        <p:spPr>
          <a:xfrm>
            <a:off x="1815329" y="567055"/>
            <a:ext cx="8229600" cy="1143000"/>
          </a:xfrm>
        </p:spPr>
        <p:txBody>
          <a:bodyPr/>
          <a:lstStyle/>
          <a:p>
            <a:r>
              <a:rPr lang="en-US" sz="3384" dirty="0">
                <a:solidFill>
                  <a:schemeClr val="tx1"/>
                </a:solidFill>
                <a:latin typeface="Tahoma" panose="020B0604030504040204" pitchFamily="34" charset="0"/>
                <a:ea typeface="Tahoma" panose="020B0604030504040204" pitchFamily="34" charset="0"/>
                <a:cs typeface="Tahoma" panose="020B0604030504040204" pitchFamily="34" charset="0"/>
              </a:rPr>
              <a:t>What is SMS?</a:t>
            </a:r>
          </a:p>
        </p:txBody>
      </p:sp>
      <p:sp>
        <p:nvSpPr>
          <p:cNvPr id="4" name="Slide Number Placeholder 3"/>
          <p:cNvSpPr>
            <a:spLocks noGrp="1"/>
          </p:cNvSpPr>
          <p:nvPr>
            <p:ph type="sldNum" sz="quarter" idx="4294967295"/>
          </p:nvPr>
        </p:nvSpPr>
        <p:spPr>
          <a:xfrm>
            <a:off x="8323786" y="6077881"/>
            <a:ext cx="2005436" cy="343192"/>
          </a:xfrm>
          <a:prstGeom prst="rect">
            <a:avLst/>
          </a:prstGeom>
        </p:spPr>
        <p:txBody>
          <a:bodyPr/>
          <a:lstStyle/>
          <a:p>
            <a:r>
              <a:rPr lang="en-US" dirty="0" smtClean="0">
                <a:solidFill>
                  <a:srgbClr val="898989"/>
                </a:solidFill>
              </a:rPr>
              <a:t>Slide </a:t>
            </a:r>
            <a:fld id="{629A21AB-FC28-D444-98FC-E67A151786F5}" type="slidenum">
              <a:rPr lang="en-US" smtClean="0">
                <a:solidFill>
                  <a:srgbClr val="898989"/>
                </a:solidFill>
              </a:rPr>
              <a:pPr/>
              <a:t>19</a:t>
            </a:fld>
            <a:endParaRPr lang="en-US" dirty="0">
              <a:solidFill>
                <a:srgbClr val="898989"/>
              </a:solidFill>
            </a:endParaRPr>
          </a:p>
        </p:txBody>
      </p:sp>
    </p:spTree>
    <p:custDataLst>
      <p:tags r:id="rId1"/>
    </p:custDataLst>
    <p:extLst>
      <p:ext uri="{BB962C8B-B14F-4D97-AF65-F5344CB8AC3E}">
        <p14:creationId xmlns:p14="http://schemas.microsoft.com/office/powerpoint/2010/main" val="410028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prstClr val="black"/>
                </a:solidFill>
              </a:rPr>
              <a:t>Presentation Overview</a:t>
            </a:r>
            <a:endParaRPr lang="en-US" dirty="0"/>
          </a:p>
        </p:txBody>
      </p:sp>
      <p:sp>
        <p:nvSpPr>
          <p:cNvPr id="4" name="Content Placeholder 3"/>
          <p:cNvSpPr>
            <a:spLocks noGrp="1"/>
          </p:cNvSpPr>
          <p:nvPr>
            <p:ph idx="1"/>
          </p:nvPr>
        </p:nvSpPr>
        <p:spPr/>
        <p:txBody>
          <a:bodyPr>
            <a:normAutofit fontScale="55000" lnSpcReduction="20000"/>
          </a:bodyPr>
          <a:lstStyle/>
          <a:p>
            <a:pPr marL="230188" indent="-230188">
              <a:spcBef>
                <a:spcPct val="10000"/>
              </a:spcBef>
              <a:buFont typeface="Arial" pitchFamily="34" charset="0"/>
              <a:buChar char="•"/>
            </a:pPr>
            <a:r>
              <a:rPr lang="en-US" sz="3800" b="1" dirty="0"/>
              <a:t>Safety, Security and Asset Management</a:t>
            </a:r>
          </a:p>
          <a:p>
            <a:pPr marL="230188" indent="-230188">
              <a:spcBef>
                <a:spcPct val="10000"/>
              </a:spcBef>
              <a:buFont typeface="Arial" pitchFamily="34" charset="0"/>
              <a:buChar char="•"/>
            </a:pPr>
            <a:endParaRPr lang="en-US" sz="3800" b="1" dirty="0"/>
          </a:p>
          <a:p>
            <a:pPr marL="230188" indent="-230188">
              <a:spcBef>
                <a:spcPct val="10000"/>
              </a:spcBef>
              <a:buFont typeface="Arial" pitchFamily="34" charset="0"/>
              <a:buChar char="•"/>
            </a:pPr>
            <a:r>
              <a:rPr lang="en-US" sz="3800" b="1" dirty="0"/>
              <a:t>What is safety?</a:t>
            </a:r>
          </a:p>
          <a:p>
            <a:pPr marL="230188" indent="-230188">
              <a:spcBef>
                <a:spcPct val="10000"/>
              </a:spcBef>
              <a:buFont typeface="Arial" pitchFamily="34" charset="0"/>
              <a:buChar char="•"/>
            </a:pPr>
            <a:endParaRPr lang="en-US" sz="3800" b="1" dirty="0"/>
          </a:p>
          <a:p>
            <a:pPr marL="230188" indent="-230188">
              <a:spcBef>
                <a:spcPct val="10000"/>
              </a:spcBef>
              <a:buFont typeface="Arial" pitchFamily="34" charset="0"/>
              <a:buChar char="•"/>
            </a:pPr>
            <a:r>
              <a:rPr lang="en-US" sz="3800" b="1" dirty="0" smtClean="0">
                <a:solidFill>
                  <a:srgbClr val="000000"/>
                </a:solidFill>
              </a:rPr>
              <a:t>SMS</a:t>
            </a:r>
            <a:endParaRPr lang="en-US" sz="3800" b="1" dirty="0">
              <a:solidFill>
                <a:srgbClr val="000000"/>
              </a:solidFill>
            </a:endParaRPr>
          </a:p>
          <a:p>
            <a:pPr marL="230188" indent="-230188">
              <a:spcBef>
                <a:spcPct val="10000"/>
              </a:spcBef>
              <a:buNone/>
            </a:pPr>
            <a:endParaRPr lang="en-US" sz="3800" b="1" dirty="0"/>
          </a:p>
          <a:p>
            <a:pPr marL="230188" indent="-230188">
              <a:spcBef>
                <a:spcPct val="10000"/>
              </a:spcBef>
              <a:buFont typeface="Arial" pitchFamily="34" charset="0"/>
              <a:buChar char="•"/>
            </a:pPr>
            <a:r>
              <a:rPr lang="en-US" sz="3800" b="1" dirty="0"/>
              <a:t>Analysis tools</a:t>
            </a:r>
          </a:p>
          <a:p>
            <a:pPr marL="230188" indent="-230188">
              <a:spcBef>
                <a:spcPct val="10000"/>
              </a:spcBef>
              <a:buFont typeface="Arial" pitchFamily="34" charset="0"/>
              <a:buChar char="•"/>
            </a:pPr>
            <a:endParaRPr lang="en-US" sz="3800" b="1" dirty="0"/>
          </a:p>
          <a:p>
            <a:pPr marL="230188" indent="-230188">
              <a:spcBef>
                <a:spcPct val="10000"/>
              </a:spcBef>
              <a:buFont typeface="Arial" pitchFamily="34" charset="0"/>
              <a:buChar char="•"/>
            </a:pPr>
            <a:r>
              <a:rPr lang="en-US" sz="3800" b="1" dirty="0"/>
              <a:t>Barriers to </a:t>
            </a:r>
            <a:r>
              <a:rPr lang="en-US" sz="3800" b="1" dirty="0" smtClean="0"/>
              <a:t>safety</a:t>
            </a:r>
            <a:br>
              <a:rPr lang="en-US" sz="3800" b="1" dirty="0" smtClean="0"/>
            </a:br>
            <a:endParaRPr lang="en-US" sz="3800" b="1" dirty="0" smtClean="0"/>
          </a:p>
          <a:p>
            <a:pPr marL="230188" indent="-230188">
              <a:spcBef>
                <a:spcPct val="10000"/>
              </a:spcBef>
              <a:buFont typeface="Arial" pitchFamily="34" charset="0"/>
              <a:buChar char="•"/>
            </a:pPr>
            <a:r>
              <a:rPr lang="en-US" sz="3800" b="1" dirty="0" smtClean="0"/>
              <a:t>Safety Concern Reporting</a:t>
            </a:r>
            <a:r>
              <a:rPr lang="en-US" sz="3800" b="1" dirty="0"/>
              <a:t/>
            </a:r>
            <a:br>
              <a:rPr lang="en-US" sz="3800" b="1" dirty="0"/>
            </a:br>
            <a:endParaRPr lang="en-US" sz="3800" b="1" dirty="0"/>
          </a:p>
          <a:p>
            <a:pPr marL="230188" indent="-230188">
              <a:spcBef>
                <a:spcPct val="10000"/>
              </a:spcBef>
              <a:buFont typeface="Arial" pitchFamily="34" charset="0"/>
              <a:buChar char="•"/>
            </a:pPr>
            <a:r>
              <a:rPr lang="en-US" sz="3800" b="1" dirty="0"/>
              <a:t>Safety culture</a:t>
            </a:r>
          </a:p>
          <a:p>
            <a:pPr marL="230188" indent="-230188">
              <a:spcBef>
                <a:spcPct val="10000"/>
              </a:spcBef>
              <a:buFont typeface="Arial" pitchFamily="34" charset="0"/>
              <a:buChar char="•"/>
            </a:pPr>
            <a:endParaRPr lang="en-US" sz="3800" b="1" dirty="0"/>
          </a:p>
          <a:p>
            <a:pPr marL="230188" indent="-230188">
              <a:spcBef>
                <a:spcPct val="10000"/>
              </a:spcBef>
              <a:buFont typeface="Arial" pitchFamily="34" charset="0"/>
              <a:buChar char="•"/>
            </a:pPr>
            <a:r>
              <a:rPr lang="en-US" sz="3800" b="1" dirty="0"/>
              <a:t>Safety and leadership</a:t>
            </a:r>
          </a:p>
          <a:p>
            <a:pPr marL="0" indent="0">
              <a:spcBef>
                <a:spcPct val="10000"/>
              </a:spcBef>
              <a:buNone/>
            </a:pPr>
            <a:endParaRPr lang="en-US" sz="3800" b="1" dirty="0"/>
          </a:p>
          <a:p>
            <a:pPr marL="0" indent="0">
              <a:spcBef>
                <a:spcPct val="10000"/>
              </a:spcBef>
              <a:buNone/>
            </a:pPr>
            <a:endParaRPr lang="en-US" sz="3800" b="1" dirty="0"/>
          </a:p>
        </p:txBody>
      </p:sp>
      <p:sp>
        <p:nvSpPr>
          <p:cNvPr id="3" name="Slide Number Placeholder 2"/>
          <p:cNvSpPr>
            <a:spLocks noGrp="1"/>
          </p:cNvSpPr>
          <p:nvPr>
            <p:ph type="sldNum" sz="quarter" idx="12"/>
          </p:nvPr>
        </p:nvSpPr>
        <p:spPr/>
        <p:txBody>
          <a:bodyPr/>
          <a:lstStyle/>
          <a:p>
            <a:fld id="{D98284C1-F1C5-B547-9E18-75D1D89BDF3F}" type="slidenum">
              <a:rPr lang="en-US" smtClean="0"/>
              <a:pPr/>
              <a:t>2</a:t>
            </a:fld>
            <a:endParaRPr lang="en-US" dirty="0"/>
          </a:p>
        </p:txBody>
      </p:sp>
      <p:pic>
        <p:nvPicPr>
          <p:cNvPr id="7" name="Picture 2" descr="NewDUS0807"/>
          <p:cNvPicPr>
            <a:picLocks noChangeAspect="1" noChangeArrowheads="1"/>
          </p:cNvPicPr>
          <p:nvPr/>
        </p:nvPicPr>
        <p:blipFill>
          <a:blip r:embed="rId2"/>
          <a:srcRect/>
          <a:stretch>
            <a:fillRect/>
          </a:stretch>
        </p:blipFill>
        <p:spPr bwMode="auto">
          <a:xfrm>
            <a:off x="5070953" y="2581166"/>
            <a:ext cx="4793294" cy="2840256"/>
          </a:xfrm>
          <a:prstGeom prst="rect">
            <a:avLst/>
          </a:prstGeom>
          <a:noFill/>
          <a:ln w="9525">
            <a:noFill/>
            <a:miter lim="800000"/>
            <a:headEnd/>
            <a:tailEnd/>
          </a:ln>
        </p:spPr>
      </p:pic>
    </p:spTree>
    <p:extLst>
      <p:ext uri="{BB962C8B-B14F-4D97-AF65-F5344CB8AC3E}">
        <p14:creationId xmlns:p14="http://schemas.microsoft.com/office/powerpoint/2010/main" val="3452149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83343" y="1630645"/>
            <a:ext cx="6639220" cy="3875681"/>
            <a:chOff x="1473200" y="1515713"/>
            <a:chExt cx="7063522" cy="4123370"/>
          </a:xfrm>
        </p:grpSpPr>
        <p:grpSp>
          <p:nvGrpSpPr>
            <p:cNvPr id="24" name="Group 139"/>
            <p:cNvGrpSpPr>
              <a:grpSpLocks/>
            </p:cNvGrpSpPr>
            <p:nvPr/>
          </p:nvGrpSpPr>
          <p:grpSpPr bwMode="auto">
            <a:xfrm>
              <a:off x="2428875" y="2005699"/>
              <a:ext cx="5797550" cy="3552434"/>
              <a:chOff x="2428875" y="1889110"/>
              <a:chExt cx="5797550" cy="3570269"/>
            </a:xfrm>
          </p:grpSpPr>
          <p:sp>
            <p:nvSpPr>
              <p:cNvPr id="26" name="Right Triangle 25"/>
              <p:cNvSpPr/>
              <p:nvPr/>
            </p:nvSpPr>
            <p:spPr bwMode="auto">
              <a:xfrm flipH="1" flipV="1">
                <a:off x="2428875" y="1907204"/>
                <a:ext cx="5797550" cy="3552175"/>
              </a:xfrm>
              <a:prstGeom prst="rtTriangle">
                <a:avLst/>
              </a:prstGeom>
              <a:gradFill flip="none" rotWithShape="1">
                <a:gsLst>
                  <a:gs pos="0">
                    <a:srgbClr val="9AADC9"/>
                  </a:gs>
                  <a:gs pos="100000">
                    <a:srgbClr val="9AADC9">
                      <a:alpha val="75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722">
                  <a:defRPr/>
                </a:pPr>
                <a:endParaRPr lang="en-GB" sz="1692" dirty="0">
                  <a:solidFill>
                    <a:prstClr val="white"/>
                  </a:solidFill>
                </a:endParaRPr>
              </a:p>
            </p:txBody>
          </p:sp>
          <p:sp>
            <p:nvSpPr>
              <p:cNvPr id="27" name="Text Box 96"/>
              <p:cNvSpPr txBox="1">
                <a:spLocks noChangeArrowheads="1"/>
              </p:cNvSpPr>
              <p:nvPr/>
            </p:nvSpPr>
            <p:spPr bwMode="auto">
              <a:xfrm>
                <a:off x="6476452" y="1889110"/>
                <a:ext cx="1738886" cy="40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29722" eaLnBrk="1" hangingPunct="1"/>
                <a:r>
                  <a:rPr lang="en-GB" sz="1880" dirty="0">
                    <a:solidFill>
                      <a:srgbClr val="22324A"/>
                    </a:solidFill>
                    <a:latin typeface="Calibri" panose="020F0502020204030204" pitchFamily="34" charset="0"/>
                  </a:rPr>
                  <a:t>Practical Drift</a:t>
                </a:r>
              </a:p>
            </p:txBody>
          </p:sp>
        </p:grpSp>
        <p:grpSp>
          <p:nvGrpSpPr>
            <p:cNvPr id="29" name="Group 142"/>
            <p:cNvGrpSpPr>
              <a:grpSpLocks/>
            </p:cNvGrpSpPr>
            <p:nvPr/>
          </p:nvGrpSpPr>
          <p:grpSpPr bwMode="auto">
            <a:xfrm>
              <a:off x="2397125" y="2061686"/>
              <a:ext cx="6083300" cy="3577397"/>
              <a:chOff x="2397125" y="1960548"/>
              <a:chExt cx="6083300" cy="3576637"/>
            </a:xfrm>
          </p:grpSpPr>
          <p:sp>
            <p:nvSpPr>
              <p:cNvPr id="30" name="Text Box 96"/>
              <p:cNvSpPr txBox="1">
                <a:spLocks noChangeArrowheads="1"/>
              </p:cNvSpPr>
              <p:nvPr/>
            </p:nvSpPr>
            <p:spPr bwMode="auto">
              <a:xfrm rot="1860000">
                <a:off x="4754272" y="4324755"/>
                <a:ext cx="3148170" cy="405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29722" eaLnBrk="1" hangingPunct="1"/>
                <a:r>
                  <a:rPr lang="en-GB" sz="1880" dirty="0">
                    <a:solidFill>
                      <a:srgbClr val="22324A"/>
                    </a:solidFill>
                    <a:latin typeface="Calibri" panose="020F0502020204030204" pitchFamily="34" charset="0"/>
                  </a:rPr>
                  <a:t>Operational Performance</a:t>
                </a:r>
              </a:p>
            </p:txBody>
          </p:sp>
          <p:cxnSp>
            <p:nvCxnSpPr>
              <p:cNvPr id="31" name="Straight Arrow Connector 30"/>
              <p:cNvCxnSpPr/>
              <p:nvPr/>
            </p:nvCxnSpPr>
            <p:spPr>
              <a:xfrm rot="16260000" flipH="1">
                <a:off x="3650456" y="707217"/>
                <a:ext cx="3576637" cy="6083300"/>
              </a:xfrm>
              <a:prstGeom prst="straightConnector1">
                <a:avLst/>
              </a:prstGeom>
              <a:ln w="28575" cmpd="sng">
                <a:solidFill>
                  <a:srgbClr val="22324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5" name="Group 133"/>
            <p:cNvGrpSpPr>
              <a:grpSpLocks/>
            </p:cNvGrpSpPr>
            <p:nvPr/>
          </p:nvGrpSpPr>
          <p:grpSpPr bwMode="auto">
            <a:xfrm>
              <a:off x="1473200" y="1515713"/>
              <a:ext cx="7063522" cy="495842"/>
              <a:chOff x="1473199" y="1414448"/>
              <a:chExt cx="7063522" cy="495876"/>
            </a:xfrm>
          </p:grpSpPr>
          <p:sp>
            <p:nvSpPr>
              <p:cNvPr id="37" name="Text Box 96"/>
              <p:cNvSpPr txBox="1">
                <a:spLocks noChangeArrowheads="1"/>
              </p:cNvSpPr>
              <p:nvPr/>
            </p:nvSpPr>
            <p:spPr bwMode="auto">
              <a:xfrm>
                <a:off x="3549650" y="1414448"/>
                <a:ext cx="2990942" cy="406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29722" eaLnBrk="1" hangingPunct="1"/>
                <a:r>
                  <a:rPr lang="en-GB" sz="1880" dirty="0">
                    <a:solidFill>
                      <a:srgbClr val="22324A"/>
                    </a:solidFill>
                    <a:latin typeface="Calibri" panose="020F0502020204030204" pitchFamily="34" charset="0"/>
                  </a:rPr>
                  <a:t>Baseline Performance</a:t>
                </a:r>
              </a:p>
            </p:txBody>
          </p:sp>
          <p:cxnSp>
            <p:nvCxnSpPr>
              <p:cNvPr id="38" name="Straight Arrow Connector 37"/>
              <p:cNvCxnSpPr/>
              <p:nvPr/>
            </p:nvCxnSpPr>
            <p:spPr bwMode="auto">
              <a:xfrm>
                <a:off x="1473199" y="1910324"/>
                <a:ext cx="7063522" cy="0"/>
              </a:xfrm>
              <a:prstGeom prst="straightConnector1">
                <a:avLst/>
              </a:prstGeom>
              <a:ln w="28575" cmpd="sng">
                <a:solidFill>
                  <a:srgbClr val="22324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42" name="Oval 41"/>
          <p:cNvSpPr/>
          <p:nvPr/>
        </p:nvSpPr>
        <p:spPr bwMode="auto">
          <a:xfrm>
            <a:off x="7654445" y="3103054"/>
            <a:ext cx="402878" cy="404276"/>
          </a:xfrm>
          <a:prstGeom prst="ellipse">
            <a:avLst/>
          </a:prstGeom>
          <a:noFill/>
          <a:ln w="28575"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722">
              <a:defRPr/>
            </a:pPr>
            <a:endParaRPr lang="en-GB" sz="1692" dirty="0">
              <a:solidFill>
                <a:prstClr val="white"/>
              </a:solidFill>
            </a:endParaRPr>
          </a:p>
        </p:txBody>
      </p:sp>
      <p:cxnSp>
        <p:nvCxnSpPr>
          <p:cNvPr id="44" name="Straight Arrow Connector 43"/>
          <p:cNvCxnSpPr>
            <a:stCxn id="41" idx="0"/>
          </p:cNvCxnSpPr>
          <p:nvPr/>
        </p:nvCxnSpPr>
        <p:spPr>
          <a:xfrm flipV="1">
            <a:off x="4585043" y="3398409"/>
            <a:ext cx="3045672" cy="849071"/>
          </a:xfrm>
          <a:prstGeom prst="straightConnector1">
            <a:avLst/>
          </a:prstGeom>
          <a:ln w="28575" cmpd="sng">
            <a:solidFill>
              <a:srgbClr val="22324A"/>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bwMode="auto">
          <a:xfrm>
            <a:off x="4732186" y="2133378"/>
            <a:ext cx="402878" cy="402785"/>
          </a:xfrm>
          <a:prstGeom prst="ellipse">
            <a:avLst/>
          </a:prstGeom>
          <a:noFill/>
          <a:ln w="28575"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9722">
              <a:defRPr/>
            </a:pPr>
            <a:endParaRPr lang="en-GB" sz="1692" dirty="0">
              <a:solidFill>
                <a:prstClr val="white"/>
              </a:solidFill>
            </a:endParaRPr>
          </a:p>
        </p:txBody>
      </p:sp>
      <p:cxnSp>
        <p:nvCxnSpPr>
          <p:cNvPr id="51" name="Straight Arrow Connector 50"/>
          <p:cNvCxnSpPr>
            <a:stCxn id="41" idx="0"/>
          </p:cNvCxnSpPr>
          <p:nvPr/>
        </p:nvCxnSpPr>
        <p:spPr>
          <a:xfrm flipV="1">
            <a:off x="4585044" y="2566585"/>
            <a:ext cx="321741" cy="1680894"/>
          </a:xfrm>
          <a:prstGeom prst="straightConnector1">
            <a:avLst/>
          </a:prstGeom>
          <a:ln w="28575" cmpd="sng">
            <a:solidFill>
              <a:srgbClr val="22324A"/>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09422" y="4247480"/>
            <a:ext cx="3751242" cy="1182759"/>
          </a:xfrm>
          <a:prstGeom prst="rect">
            <a:avLst/>
          </a:prstGeom>
          <a:gradFill flip="none" rotWithShape="1">
            <a:gsLst>
              <a:gs pos="0">
                <a:srgbClr val="142540"/>
              </a:gs>
              <a:gs pos="100000">
                <a:srgbClr val="142540">
                  <a:alpha val="7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29722"/>
            <a:r>
              <a:rPr lang="en-US" sz="1692" dirty="0">
                <a:solidFill>
                  <a:prstClr val="white"/>
                </a:solidFill>
                <a:latin typeface="Calibri" panose="020F0502020204030204" pitchFamily="34" charset="0"/>
                <a:cs typeface="Arial Narrow"/>
              </a:rPr>
              <a:t>The difference between “where we are” and “where we thought we were”</a:t>
            </a:r>
          </a:p>
        </p:txBody>
      </p:sp>
      <p:sp>
        <p:nvSpPr>
          <p:cNvPr id="2" name="Slide Number Placeholder 1"/>
          <p:cNvSpPr>
            <a:spLocks noGrp="1"/>
          </p:cNvSpPr>
          <p:nvPr>
            <p:ph type="sldNum" sz="quarter" idx="4294967295"/>
          </p:nvPr>
        </p:nvSpPr>
        <p:spPr>
          <a:xfrm>
            <a:off x="9347200" y="6251575"/>
            <a:ext cx="2844800" cy="365125"/>
          </a:xfrm>
        </p:spPr>
        <p:txBody>
          <a:bodyPr/>
          <a:lstStyle/>
          <a:p>
            <a:r>
              <a:rPr lang="en-US" dirty="0" smtClean="0">
                <a:solidFill>
                  <a:srgbClr val="898989"/>
                </a:solidFill>
              </a:rPr>
              <a:t>Slide </a:t>
            </a:r>
            <a:fld id="{629A21AB-FC28-D444-98FC-E67A151786F5}" type="slidenum">
              <a:rPr lang="en-US" smtClean="0">
                <a:solidFill>
                  <a:srgbClr val="898989"/>
                </a:solidFill>
              </a:rPr>
              <a:pPr/>
              <a:t>20</a:t>
            </a:fld>
            <a:endParaRPr lang="en-US" dirty="0">
              <a:solidFill>
                <a:srgbClr val="898989"/>
              </a:solidFill>
            </a:endParaRPr>
          </a:p>
        </p:txBody>
      </p:sp>
      <p:sp>
        <p:nvSpPr>
          <p:cNvPr id="32" name="Title 4"/>
          <p:cNvSpPr>
            <a:spLocks noGrp="1"/>
          </p:cNvSpPr>
          <p:nvPr>
            <p:ph type="title" idx="4294967295"/>
          </p:nvPr>
        </p:nvSpPr>
        <p:spPr>
          <a:xfrm>
            <a:off x="1979112" y="463550"/>
            <a:ext cx="10212888" cy="1074738"/>
          </a:xfrm>
        </p:spPr>
        <p:txBody>
          <a:bodyPr>
            <a:noAutofit/>
          </a:bodyPr>
          <a:lstStyle/>
          <a:p>
            <a:r>
              <a:rPr lang="en-US" sz="3196" dirty="0">
                <a:latin typeface="Tahoma" panose="020B0604030504040204" pitchFamily="34" charset="0"/>
                <a:ea typeface="Tahoma" panose="020B0604030504040204" pitchFamily="34" charset="0"/>
                <a:cs typeface="Tahoma" panose="020B0604030504040204" pitchFamily="34" charset="0"/>
              </a:rPr>
              <a:t>Why SMS? – Practical Drift</a:t>
            </a:r>
          </a:p>
        </p:txBody>
      </p:sp>
      <p:sp>
        <p:nvSpPr>
          <p:cNvPr id="22" name="TextBox 21"/>
          <p:cNvSpPr txBox="1"/>
          <p:nvPr/>
        </p:nvSpPr>
        <p:spPr>
          <a:xfrm>
            <a:off x="7385068" y="3389194"/>
            <a:ext cx="2354621" cy="352725"/>
          </a:xfrm>
          <a:prstGeom prst="rect">
            <a:avLst/>
          </a:prstGeom>
          <a:noFill/>
        </p:spPr>
        <p:txBody>
          <a:bodyPr wrap="square" rtlCol="0">
            <a:spAutoFit/>
          </a:bodyPr>
          <a:lstStyle/>
          <a:p>
            <a:pPr defTabSz="429722"/>
            <a:r>
              <a:rPr lang="en-US" sz="1692" dirty="0">
                <a:solidFill>
                  <a:prstClr val="black"/>
                </a:solidFill>
                <a:latin typeface="Calibri" panose="020F0502020204030204" pitchFamily="34" charset="0"/>
              </a:rPr>
              <a:t>“Work as actually done</a:t>
            </a:r>
            <a:r>
              <a:rPr lang="en-US" sz="1504" dirty="0">
                <a:solidFill>
                  <a:prstClr val="black"/>
                </a:solidFill>
                <a:latin typeface="Calibri" panose="020F0502020204030204" pitchFamily="34" charset="0"/>
              </a:rPr>
              <a:t>”</a:t>
            </a:r>
          </a:p>
        </p:txBody>
      </p:sp>
      <p:sp>
        <p:nvSpPr>
          <p:cNvPr id="23" name="TextBox 22"/>
          <p:cNvSpPr txBox="1"/>
          <p:nvPr/>
        </p:nvSpPr>
        <p:spPr>
          <a:xfrm>
            <a:off x="2946916" y="2464241"/>
            <a:ext cx="2477422" cy="352725"/>
          </a:xfrm>
          <a:prstGeom prst="rect">
            <a:avLst/>
          </a:prstGeom>
          <a:noFill/>
        </p:spPr>
        <p:txBody>
          <a:bodyPr wrap="square" rtlCol="0">
            <a:spAutoFit/>
          </a:bodyPr>
          <a:lstStyle/>
          <a:p>
            <a:pPr defTabSz="429722"/>
            <a:r>
              <a:rPr lang="en-US" sz="1692" dirty="0">
                <a:solidFill>
                  <a:prstClr val="black"/>
                </a:solidFill>
                <a:latin typeface="Calibri" panose="020F0502020204030204" pitchFamily="34" charset="0"/>
              </a:rPr>
              <a:t>“Work as designed”</a:t>
            </a:r>
          </a:p>
        </p:txBody>
      </p:sp>
      <p:sp>
        <p:nvSpPr>
          <p:cNvPr id="25" name="TextBox 24"/>
          <p:cNvSpPr txBox="1"/>
          <p:nvPr/>
        </p:nvSpPr>
        <p:spPr>
          <a:xfrm>
            <a:off x="3383945" y="2213861"/>
            <a:ext cx="1088760" cy="352725"/>
          </a:xfrm>
          <a:prstGeom prst="rect">
            <a:avLst/>
          </a:prstGeom>
          <a:noFill/>
        </p:spPr>
        <p:txBody>
          <a:bodyPr wrap="none" rtlCol="0">
            <a:spAutoFit/>
          </a:bodyPr>
          <a:lstStyle/>
          <a:p>
            <a:pPr defTabSz="429722"/>
            <a:r>
              <a:rPr lang="en-US" sz="1692" dirty="0">
                <a:solidFill>
                  <a:prstClr val="black"/>
                </a:solidFill>
                <a:latin typeface="Calibri" panose="020F0502020204030204" pitchFamily="34" charset="0"/>
              </a:rPr>
              <a:t>Procedure</a:t>
            </a:r>
          </a:p>
        </p:txBody>
      </p:sp>
      <p:sp>
        <p:nvSpPr>
          <p:cNvPr id="28" name="TextBox 27"/>
          <p:cNvSpPr txBox="1"/>
          <p:nvPr/>
        </p:nvSpPr>
        <p:spPr>
          <a:xfrm>
            <a:off x="8026005" y="3096929"/>
            <a:ext cx="883960" cy="352725"/>
          </a:xfrm>
          <a:prstGeom prst="rect">
            <a:avLst/>
          </a:prstGeom>
          <a:noFill/>
        </p:spPr>
        <p:txBody>
          <a:bodyPr wrap="none" rtlCol="0">
            <a:spAutoFit/>
          </a:bodyPr>
          <a:lstStyle/>
          <a:p>
            <a:pPr defTabSz="429722"/>
            <a:r>
              <a:rPr lang="en-US" sz="1692" dirty="0">
                <a:solidFill>
                  <a:prstClr val="black"/>
                </a:solidFill>
                <a:latin typeface="Calibri" panose="020F0502020204030204" pitchFamily="34" charset="0"/>
              </a:rPr>
              <a:t>Practice</a:t>
            </a:r>
          </a:p>
        </p:txBody>
      </p:sp>
    </p:spTree>
    <p:custDataLst>
      <p:tags r:id="rId1"/>
    </p:custDataLst>
    <p:extLst>
      <p:ext uri="{BB962C8B-B14F-4D97-AF65-F5344CB8AC3E}">
        <p14:creationId xmlns:p14="http://schemas.microsoft.com/office/powerpoint/2010/main" val="84741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1000"/>
                                        <p:tgtEl>
                                          <p:spTgt spid="44"/>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1000"/>
                                        <p:tgtEl>
                                          <p:spTgt spid="51"/>
                                        </p:tgtEl>
                                      </p:cBhvr>
                                    </p:animEffect>
                                  </p:childTnLst>
                                </p:cTn>
                              </p:par>
                            </p:childTnLst>
                          </p:cTn>
                        </p:par>
                        <p:par>
                          <p:cTn id="21" fill="hold">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dissolve">
                                      <p:cBhvr>
                                        <p:cTn id="24" dur="500"/>
                                        <p:tgtEl>
                                          <p:spTgt spid="50"/>
                                        </p:tgtEl>
                                      </p:cBhvr>
                                    </p:animEffec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1" grpId="0" animBg="1"/>
      <p:bldP spid="22" grpId="0"/>
      <p:bldP spid="23" grpId="0"/>
      <p:bldP spid="2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SMS?</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528" y="1600201"/>
            <a:ext cx="6788944" cy="4525963"/>
          </a:xfrm>
        </p:spPr>
      </p:pic>
      <p:sp>
        <p:nvSpPr>
          <p:cNvPr id="4" name="Slide Number Placeholder 3"/>
          <p:cNvSpPr>
            <a:spLocks noGrp="1"/>
          </p:cNvSpPr>
          <p:nvPr>
            <p:ph type="sldNum" sz="quarter" idx="4294967295"/>
          </p:nvPr>
        </p:nvSpPr>
        <p:spPr>
          <a:xfrm>
            <a:off x="8077200" y="6356351"/>
            <a:ext cx="2133600" cy="365125"/>
          </a:xfrm>
        </p:spPr>
        <p:txBody>
          <a:bodyPr/>
          <a:lstStyle/>
          <a:p>
            <a:fld id="{4B1D1E6B-45C9-4C26-88FB-0E03DD885657}" type="slidenum">
              <a:rPr lang="en-US" smtClean="0"/>
              <a:pPr/>
              <a:t>21</a:t>
            </a:fld>
            <a:endParaRPr lang="en-US" dirty="0"/>
          </a:p>
        </p:txBody>
      </p:sp>
    </p:spTree>
    <p:extLst>
      <p:ext uri="{BB962C8B-B14F-4D97-AF65-F5344CB8AC3E}">
        <p14:creationId xmlns:p14="http://schemas.microsoft.com/office/powerpoint/2010/main" val="113331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SMS?</a:t>
            </a:r>
            <a:endParaRPr lang="en-US"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8012" y="1600201"/>
            <a:ext cx="6895977" cy="4525963"/>
          </a:xfrm>
        </p:spPr>
      </p:pic>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22</a:t>
            </a:fld>
            <a:endParaRPr lang="en-US" dirty="0"/>
          </a:p>
        </p:txBody>
      </p:sp>
    </p:spTree>
    <p:extLst>
      <p:ext uri="{BB962C8B-B14F-4D97-AF65-F5344CB8AC3E}">
        <p14:creationId xmlns:p14="http://schemas.microsoft.com/office/powerpoint/2010/main" val="3692069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8376" y="1882839"/>
            <a:ext cx="7735253" cy="4180322"/>
          </a:xfrm>
        </p:spPr>
        <p:txBody>
          <a:bodyPr>
            <a:normAutofit/>
          </a:bodyPr>
          <a:lstStyle/>
          <a:p>
            <a:r>
              <a:rPr lang="en-US" sz="3008" dirty="0"/>
              <a:t>What are our most serious safety concerns?</a:t>
            </a:r>
          </a:p>
          <a:p>
            <a:r>
              <a:rPr lang="en-US" sz="3008" dirty="0"/>
              <a:t>How do we know this?</a:t>
            </a:r>
          </a:p>
          <a:p>
            <a:r>
              <a:rPr lang="en-US" sz="3008" dirty="0"/>
              <a:t>What are we doing about it?</a:t>
            </a:r>
          </a:p>
          <a:p>
            <a:r>
              <a:rPr lang="en-US" sz="3008" dirty="0"/>
              <a:t>Is what we are doing working?</a:t>
            </a:r>
          </a:p>
          <a:p>
            <a:r>
              <a:rPr lang="en-US" sz="3008" dirty="0"/>
              <a:t>How do we know what we are doing is working?</a:t>
            </a:r>
          </a:p>
        </p:txBody>
      </p:sp>
      <p:sp>
        <p:nvSpPr>
          <p:cNvPr id="2" name="Title 1"/>
          <p:cNvSpPr>
            <a:spLocks noGrp="1"/>
          </p:cNvSpPr>
          <p:nvPr>
            <p:ph type="title"/>
          </p:nvPr>
        </p:nvSpPr>
        <p:spPr>
          <a:xfrm>
            <a:off x="1733076" y="778655"/>
            <a:ext cx="7735253" cy="1074341"/>
          </a:xfrm>
        </p:spPr>
        <p:txBody>
          <a:bodyPr>
            <a:normAutofit/>
          </a:bodyPr>
          <a:lstStyle/>
          <a:p>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Questions we need to ask that SMS helps answer</a:t>
            </a:r>
          </a:p>
        </p:txBody>
      </p:sp>
      <p:sp>
        <p:nvSpPr>
          <p:cNvPr id="5" name="Slide Number Placeholder 3"/>
          <p:cNvSpPr>
            <a:spLocks noGrp="1"/>
          </p:cNvSpPr>
          <p:nvPr>
            <p:ph type="sldNum" sz="quarter" idx="4294967295"/>
          </p:nvPr>
        </p:nvSpPr>
        <p:spPr>
          <a:xfrm>
            <a:off x="8310958" y="6063162"/>
            <a:ext cx="2005436" cy="343192"/>
          </a:xfrm>
          <a:prstGeom prst="rect">
            <a:avLst/>
          </a:prstGeom>
        </p:spPr>
        <p:txBody>
          <a:bodyPr/>
          <a:lstStyle/>
          <a:p>
            <a:r>
              <a:rPr lang="en-US" dirty="0">
                <a:solidFill>
                  <a:prstClr val="black">
                    <a:lumMod val="65000"/>
                    <a:lumOff val="35000"/>
                  </a:prstClr>
                </a:solidFill>
              </a:rPr>
              <a:t>Slide </a:t>
            </a:r>
            <a:fld id="{629A21AB-FC28-D444-98FC-E67A151786F5}" type="slidenum">
              <a:rPr lang="en-US">
                <a:solidFill>
                  <a:prstClr val="black">
                    <a:lumMod val="65000"/>
                    <a:lumOff val="35000"/>
                  </a:prstClr>
                </a:solidFill>
              </a:rPr>
              <a:pPr/>
              <a:t>23</a:t>
            </a:fld>
            <a:endParaRPr lang="en-US" dirty="0">
              <a:solidFill>
                <a:prstClr val="black">
                  <a:lumMod val="65000"/>
                  <a:lumOff val="35000"/>
                </a:prstClr>
              </a:solidFill>
            </a:endParaRPr>
          </a:p>
        </p:txBody>
      </p:sp>
    </p:spTree>
    <p:custDataLst>
      <p:tags r:id="rId1"/>
    </p:custDataLst>
    <p:extLst>
      <p:ext uri="{BB962C8B-B14F-4D97-AF65-F5344CB8AC3E}">
        <p14:creationId xmlns:p14="http://schemas.microsoft.com/office/powerpoint/2010/main" val="1576942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00" y="678983"/>
            <a:ext cx="6096000" cy="5445873"/>
          </a:xfrm>
        </p:spPr>
      </p:pic>
      <p:sp>
        <p:nvSpPr>
          <p:cNvPr id="4" name="Slide Number Placeholder 3"/>
          <p:cNvSpPr>
            <a:spLocks noGrp="1"/>
          </p:cNvSpPr>
          <p:nvPr>
            <p:ph type="sldNum" sz="quarter" idx="4294967295"/>
          </p:nvPr>
        </p:nvSpPr>
        <p:spPr>
          <a:xfrm>
            <a:off x="8077200" y="6356351"/>
            <a:ext cx="2133600" cy="365125"/>
          </a:xfrm>
        </p:spPr>
        <p:txBody>
          <a:bodyPr/>
          <a:lstStyle/>
          <a:p>
            <a:fld id="{4B1D1E6B-45C9-4C26-88FB-0E03DD885657}" type="slidenum">
              <a:rPr lang="en-US" smtClean="0"/>
              <a:pPr/>
              <a:t>24</a:t>
            </a:fld>
            <a:endParaRPr lang="en-US" dirty="0"/>
          </a:p>
        </p:txBody>
      </p:sp>
    </p:spTree>
    <p:extLst>
      <p:ext uri="{BB962C8B-B14F-4D97-AF65-F5344CB8AC3E}">
        <p14:creationId xmlns:p14="http://schemas.microsoft.com/office/powerpoint/2010/main" val="4210302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latin typeface="Arial" panose="020B0604020202020204" pitchFamily="34" charset="0"/>
                <a:cs typeface="Arial" panose="020B0604020202020204" pitchFamily="34" charset="0"/>
              </a:rPr>
              <a:t>Safety Management Policy</a:t>
            </a:r>
          </a:p>
        </p:txBody>
      </p:sp>
      <p:sp>
        <p:nvSpPr>
          <p:cNvPr id="4" name="Slide Number Placeholder 3"/>
          <p:cNvSpPr>
            <a:spLocks noGrp="1"/>
          </p:cNvSpPr>
          <p:nvPr>
            <p:ph type="sldNum" sz="quarter" idx="4294967295"/>
          </p:nvPr>
        </p:nvSpPr>
        <p:spPr>
          <a:xfrm>
            <a:off x="10058400" y="6173788"/>
            <a:ext cx="2133600" cy="365125"/>
          </a:xfrm>
        </p:spPr>
        <p:txBody>
          <a:bodyPr/>
          <a:lstStyle/>
          <a:p>
            <a:r>
              <a:rPr lang="en-US" dirty="0" smtClean="0">
                <a:solidFill>
                  <a:prstClr val="black">
                    <a:tint val="75000"/>
                  </a:prstClr>
                </a:solidFill>
                <a:latin typeface="Calibri"/>
              </a:rPr>
              <a:t>Slide </a:t>
            </a:r>
            <a:fld id="{629A21AB-FC28-D444-98FC-E67A151786F5}"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61084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28376" y="605228"/>
            <a:ext cx="7735253" cy="1074341"/>
          </a:xfrm>
        </p:spPr>
        <p:txBody>
          <a:bodyPr>
            <a:noAutofit/>
          </a:bodyPr>
          <a:lstStyle/>
          <a:p>
            <a:r>
              <a:rPr lang="en-US" sz="3196" dirty="0">
                <a:solidFill>
                  <a:schemeClr val="tx1"/>
                </a:solidFill>
                <a:latin typeface="Arial" panose="020B0604020202020204" pitchFamily="34" charset="0"/>
                <a:cs typeface="Arial" panose="020B0604020202020204" pitchFamily="34" charset="0"/>
              </a:rPr>
              <a:t>Safety Management Policy Component </a:t>
            </a:r>
            <a:br>
              <a:rPr lang="en-US" sz="3196" dirty="0">
                <a:solidFill>
                  <a:schemeClr val="tx1"/>
                </a:solidFill>
                <a:latin typeface="Arial" panose="020B0604020202020204" pitchFamily="34" charset="0"/>
                <a:cs typeface="Arial" panose="020B0604020202020204" pitchFamily="34" charset="0"/>
              </a:rPr>
            </a:br>
            <a:r>
              <a:rPr lang="en-US" sz="3196" dirty="0">
                <a:solidFill>
                  <a:schemeClr val="tx1"/>
                </a:solidFill>
                <a:latin typeface="Arial" panose="020B0604020202020204" pitchFamily="34" charset="0"/>
                <a:cs typeface="Arial" panose="020B0604020202020204" pitchFamily="34" charset="0"/>
              </a:rPr>
              <a:t>and its Subcomponents</a:t>
            </a:r>
          </a:p>
        </p:txBody>
      </p:sp>
      <p:sp>
        <p:nvSpPr>
          <p:cNvPr id="4" name="Slide Number Placeholder 3"/>
          <p:cNvSpPr>
            <a:spLocks noGrp="1"/>
          </p:cNvSpPr>
          <p:nvPr>
            <p:ph type="sldNum" sz="quarter" idx="4294967295"/>
          </p:nvPr>
        </p:nvSpPr>
        <p:spPr>
          <a:xfrm>
            <a:off x="8298129" y="6052225"/>
            <a:ext cx="2005436" cy="343192"/>
          </a:xfrm>
          <a:prstGeom prst="rect">
            <a:avLst/>
          </a:prstGeom>
        </p:spPr>
        <p:txBody>
          <a:bodyPr/>
          <a:lstStyle/>
          <a:p>
            <a:r>
              <a:rPr lang="en-US" dirty="0" smtClean="0">
                <a:solidFill>
                  <a:srgbClr val="898989"/>
                </a:solidFill>
              </a:rPr>
              <a:t>Slide </a:t>
            </a:r>
            <a:fld id="{629A21AB-FC28-D444-98FC-E67A151786F5}" type="slidenum">
              <a:rPr lang="en-US" smtClean="0">
                <a:solidFill>
                  <a:srgbClr val="898989"/>
                </a:solidFill>
              </a:rPr>
              <a:pPr/>
              <a:t>26</a:t>
            </a:fld>
            <a:endParaRPr lang="en-US" dirty="0">
              <a:solidFill>
                <a:srgbClr val="898989"/>
              </a:solidFill>
            </a:endParaRPr>
          </a:p>
        </p:txBody>
      </p:sp>
      <p:grpSp>
        <p:nvGrpSpPr>
          <p:cNvPr id="5" name="Group 4"/>
          <p:cNvGrpSpPr/>
          <p:nvPr/>
        </p:nvGrpSpPr>
        <p:grpSpPr>
          <a:xfrm>
            <a:off x="2273040" y="1841474"/>
            <a:ext cx="2140723" cy="2165870"/>
            <a:chOff x="3659780" y="1531112"/>
            <a:chExt cx="2385318" cy="2377933"/>
          </a:xfrm>
        </p:grpSpPr>
        <p:pic>
          <p:nvPicPr>
            <p:cNvPr id="6" name="Picture 5" descr="SMS-cog-unlabe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80" y="1531112"/>
              <a:ext cx="2385318" cy="2377933"/>
            </a:xfrm>
            <a:prstGeom prst="rect">
              <a:avLst/>
            </a:prstGeom>
          </p:spPr>
        </p:pic>
        <p:sp>
          <p:nvSpPr>
            <p:cNvPr id="7" name="TextBox 6"/>
            <p:cNvSpPr txBox="1"/>
            <p:nvPr/>
          </p:nvSpPr>
          <p:spPr>
            <a:xfrm>
              <a:off x="3873041" y="2066611"/>
              <a:ext cx="1941770" cy="1244781"/>
            </a:xfrm>
            <a:prstGeom prst="rect">
              <a:avLst/>
            </a:prstGeom>
            <a:noFill/>
          </p:spPr>
          <p:txBody>
            <a:bodyPr wrap="none" rtlCol="0">
              <a:spAutoFit/>
            </a:bodyPr>
            <a:lstStyle/>
            <a:p>
              <a:pPr algn="ctr" defTabSz="429722"/>
              <a:r>
                <a:rPr lang="en-US" sz="2256" dirty="0">
                  <a:solidFill>
                    <a:prstClr val="white"/>
                  </a:solidFill>
                  <a:latin typeface="Calibri Light"/>
                  <a:cs typeface="Calibri Light"/>
                </a:rPr>
                <a:t>Safety</a:t>
              </a:r>
              <a:br>
                <a:rPr lang="en-US" sz="2256" dirty="0">
                  <a:solidFill>
                    <a:prstClr val="white"/>
                  </a:solidFill>
                  <a:latin typeface="Calibri Light"/>
                  <a:cs typeface="Calibri Light"/>
                </a:rPr>
              </a:br>
              <a:r>
                <a:rPr lang="en-US" sz="2256" dirty="0">
                  <a:solidFill>
                    <a:prstClr val="white"/>
                  </a:solidFill>
                  <a:latin typeface="Calibri Light"/>
                  <a:cs typeface="Calibri Light"/>
                </a:rPr>
                <a:t>Management</a:t>
              </a:r>
            </a:p>
            <a:p>
              <a:pPr algn="ctr" defTabSz="429722"/>
              <a:r>
                <a:rPr lang="en-US" sz="2256" dirty="0">
                  <a:solidFill>
                    <a:prstClr val="white"/>
                  </a:solidFill>
                  <a:latin typeface="Calibri Light"/>
                  <a:cs typeface="Calibri Light"/>
                </a:rPr>
                <a:t>Policy </a:t>
              </a:r>
            </a:p>
          </p:txBody>
        </p:sp>
      </p:grpSp>
      <p:sp>
        <p:nvSpPr>
          <p:cNvPr id="18" name="TextBox 17"/>
          <p:cNvSpPr txBox="1"/>
          <p:nvPr/>
        </p:nvSpPr>
        <p:spPr>
          <a:xfrm>
            <a:off x="4966125" y="1772181"/>
            <a:ext cx="4997503" cy="2724913"/>
          </a:xfrm>
          <a:prstGeom prst="rect">
            <a:avLst/>
          </a:prstGeom>
          <a:noFill/>
        </p:spPr>
        <p:txBody>
          <a:bodyPr wrap="square" rtlCol="0">
            <a:spAutoFit/>
          </a:bodyPr>
          <a:lstStyle>
            <a:defPPr>
              <a:defRPr lang="en-US"/>
            </a:defPPr>
            <a:lvl1pPr>
              <a:defRPr>
                <a:cs typeface="Arial Black"/>
              </a:defRPr>
            </a:lvl1pPr>
          </a:lstStyle>
          <a:p>
            <a:pPr marL="268576" indent="-268576" defTabSz="429722">
              <a:spcAft>
                <a:spcPts val="282"/>
              </a:spcAft>
              <a:buFont typeface="Arial"/>
              <a:buChar char="•"/>
            </a:pPr>
            <a:r>
              <a:rPr lang="en-CA" sz="1692" dirty="0">
                <a:solidFill>
                  <a:prstClr val="black"/>
                </a:solidFill>
                <a:latin typeface="Calibri" panose="020F0502020204030204" pitchFamily="34" charset="0"/>
              </a:rPr>
              <a:t>Establishes necessary organizational structures, roles, and responsibilities</a:t>
            </a:r>
          </a:p>
          <a:p>
            <a:pPr marL="268576" indent="-268576" defTabSz="429722">
              <a:spcAft>
                <a:spcPts val="282"/>
              </a:spcAft>
              <a:buFont typeface="Arial"/>
              <a:buChar char="•"/>
            </a:pPr>
            <a:r>
              <a:rPr lang="en-CA" sz="1692" dirty="0">
                <a:solidFill>
                  <a:prstClr val="black"/>
                </a:solidFill>
                <a:latin typeface="Calibri" panose="020F0502020204030204" pitchFamily="34" charset="0"/>
              </a:rPr>
              <a:t>Ensures safety is addressed with the same priority as other critical organizational functions</a:t>
            </a:r>
          </a:p>
          <a:p>
            <a:pPr marL="268576" indent="-268576" defTabSz="429722">
              <a:buFont typeface="Arial"/>
              <a:buChar char="•"/>
            </a:pPr>
            <a:r>
              <a:rPr lang="en-CA" sz="1692" dirty="0">
                <a:solidFill>
                  <a:prstClr val="black"/>
                </a:solidFill>
                <a:latin typeface="Calibri" panose="020F0502020204030204" pitchFamily="34" charset="0"/>
              </a:rPr>
              <a:t>Provides direction for effective:</a:t>
            </a:r>
          </a:p>
          <a:p>
            <a:pPr marL="698299" lvl="1" indent="-268576" defTabSz="429722">
              <a:buFont typeface="Wingdings" panose="05000000000000000000" pitchFamily="2" charset="2"/>
              <a:buChar char="§"/>
            </a:pPr>
            <a:r>
              <a:rPr lang="en-CA" sz="1504" dirty="0">
                <a:solidFill>
                  <a:prstClr val="black"/>
                </a:solidFill>
                <a:latin typeface="Calibri" panose="020F0502020204030204" pitchFamily="34" charset="0"/>
              </a:rPr>
              <a:t>Safety Risk Management</a:t>
            </a:r>
          </a:p>
          <a:p>
            <a:pPr marL="698299" lvl="1" indent="-268576" defTabSz="429722">
              <a:buFont typeface="Wingdings" panose="05000000000000000000" pitchFamily="2" charset="2"/>
              <a:buChar char="§"/>
            </a:pPr>
            <a:r>
              <a:rPr lang="en-CA" sz="1504" dirty="0">
                <a:solidFill>
                  <a:prstClr val="black"/>
                </a:solidFill>
                <a:latin typeface="Calibri" panose="020F0502020204030204" pitchFamily="34" charset="0"/>
              </a:rPr>
              <a:t>Safety Assurance</a:t>
            </a:r>
          </a:p>
          <a:p>
            <a:pPr marL="698299" lvl="1" indent="-268576" defTabSz="429722">
              <a:spcAft>
                <a:spcPts val="282"/>
              </a:spcAft>
              <a:buFont typeface="Wingdings" panose="05000000000000000000" pitchFamily="2" charset="2"/>
              <a:buChar char="§"/>
            </a:pPr>
            <a:r>
              <a:rPr lang="en-CA" sz="1504" dirty="0">
                <a:solidFill>
                  <a:prstClr val="black"/>
                </a:solidFill>
                <a:latin typeface="Calibri" panose="020F0502020204030204" pitchFamily="34" charset="0"/>
              </a:rPr>
              <a:t>Safety Promotion</a:t>
            </a:r>
          </a:p>
          <a:p>
            <a:pPr marL="268576" indent="-268576" defTabSz="429722">
              <a:buFont typeface="Arial"/>
              <a:buChar char="•"/>
            </a:pPr>
            <a:r>
              <a:rPr lang="en-CA" sz="1692" dirty="0">
                <a:solidFill>
                  <a:prstClr val="black"/>
                </a:solidFill>
                <a:latin typeface="Calibri" panose="020F0502020204030204" pitchFamily="34" charset="0"/>
              </a:rPr>
              <a:t>Helps ensure sufficient resources are provided to meet safety objectives</a:t>
            </a:r>
          </a:p>
        </p:txBody>
      </p:sp>
      <p:cxnSp>
        <p:nvCxnSpPr>
          <p:cNvPr id="19" name="Straight Arrow Connector 18"/>
          <p:cNvCxnSpPr/>
          <p:nvPr/>
        </p:nvCxnSpPr>
        <p:spPr>
          <a:xfrm>
            <a:off x="3295050" y="4555430"/>
            <a:ext cx="0" cy="21457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grpSp>
        <p:nvGrpSpPr>
          <p:cNvPr id="9" name="Group 8"/>
          <p:cNvGrpSpPr/>
          <p:nvPr/>
        </p:nvGrpSpPr>
        <p:grpSpPr>
          <a:xfrm>
            <a:off x="2511835" y="4825270"/>
            <a:ext cx="1648632" cy="1219973"/>
            <a:chOff x="1940110" y="3757786"/>
            <a:chExt cx="2208965" cy="804776"/>
          </a:xfrm>
        </p:grpSpPr>
        <p:sp>
          <p:nvSpPr>
            <p:cNvPr id="16" name="Rectangle 15"/>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7" name="TextBox 16"/>
            <p:cNvSpPr txBox="1"/>
            <p:nvPr/>
          </p:nvSpPr>
          <p:spPr>
            <a:xfrm>
              <a:off x="1940110" y="3871934"/>
              <a:ext cx="2208965" cy="576225"/>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Management Policy Statement</a:t>
              </a:r>
            </a:p>
          </p:txBody>
        </p:sp>
      </p:grpSp>
      <p:grpSp>
        <p:nvGrpSpPr>
          <p:cNvPr id="10" name="Group 9"/>
          <p:cNvGrpSpPr/>
          <p:nvPr/>
        </p:nvGrpSpPr>
        <p:grpSpPr>
          <a:xfrm>
            <a:off x="4335552" y="4825263"/>
            <a:ext cx="1648632" cy="1219972"/>
            <a:chOff x="1954719" y="3757786"/>
            <a:chExt cx="2208965" cy="804776"/>
          </a:xfrm>
        </p:grpSpPr>
        <p:sp>
          <p:nvSpPr>
            <p:cNvPr id="14" name="Rectangle 13"/>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5" name="TextBox 14"/>
            <p:cNvSpPr txBox="1"/>
            <p:nvPr/>
          </p:nvSpPr>
          <p:spPr>
            <a:xfrm>
              <a:off x="1954719" y="3789149"/>
              <a:ext cx="2208965" cy="747997"/>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Accountabilities &amp; Responsibilities</a:t>
              </a:r>
            </a:p>
          </p:txBody>
        </p:sp>
      </p:grpSp>
      <p:grpSp>
        <p:nvGrpSpPr>
          <p:cNvPr id="39" name="Group 38"/>
          <p:cNvGrpSpPr/>
          <p:nvPr/>
        </p:nvGrpSpPr>
        <p:grpSpPr>
          <a:xfrm>
            <a:off x="6163571" y="4817319"/>
            <a:ext cx="1648632" cy="1219974"/>
            <a:chOff x="1954719" y="3757786"/>
            <a:chExt cx="2208965" cy="804776"/>
          </a:xfrm>
        </p:grpSpPr>
        <p:sp>
          <p:nvSpPr>
            <p:cNvPr id="40" name="Rectangle 39"/>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41" name="TextBox 40"/>
            <p:cNvSpPr txBox="1"/>
            <p:nvPr/>
          </p:nvSpPr>
          <p:spPr>
            <a:xfrm>
              <a:off x="1954719" y="3793545"/>
              <a:ext cx="2208965" cy="747996"/>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Integration with Public Safety &amp; Emergency Management</a:t>
              </a:r>
            </a:p>
          </p:txBody>
        </p:sp>
      </p:grpSp>
      <p:grpSp>
        <p:nvGrpSpPr>
          <p:cNvPr id="42" name="Group 41"/>
          <p:cNvGrpSpPr/>
          <p:nvPr/>
        </p:nvGrpSpPr>
        <p:grpSpPr>
          <a:xfrm>
            <a:off x="7987410" y="4812585"/>
            <a:ext cx="1648632" cy="1219973"/>
            <a:chOff x="1954719" y="3757786"/>
            <a:chExt cx="2208965" cy="804776"/>
          </a:xfrm>
        </p:grpSpPr>
        <p:sp>
          <p:nvSpPr>
            <p:cNvPr id="43" name="Rectangle 42"/>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44" name="TextBox 43"/>
            <p:cNvSpPr txBox="1"/>
            <p:nvPr/>
          </p:nvSpPr>
          <p:spPr>
            <a:xfrm>
              <a:off x="1954719" y="3872295"/>
              <a:ext cx="2208965" cy="576225"/>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SMS Documentation &amp; Records</a:t>
              </a:r>
            </a:p>
          </p:txBody>
        </p:sp>
      </p:grpSp>
      <p:cxnSp>
        <p:nvCxnSpPr>
          <p:cNvPr id="22" name="Straight Arrow Connector 21"/>
          <p:cNvCxnSpPr/>
          <p:nvPr/>
        </p:nvCxnSpPr>
        <p:spPr>
          <a:xfrm>
            <a:off x="5125987" y="4555430"/>
            <a:ext cx="0" cy="21457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6972551" y="4555430"/>
            <a:ext cx="0" cy="21457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3295050" y="4559044"/>
            <a:ext cx="5484998" cy="0"/>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3295050" y="4093865"/>
            <a:ext cx="0" cy="465181"/>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8780048" y="4555430"/>
            <a:ext cx="0" cy="21457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85079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buSzPct val="150000"/>
            </a:pPr>
            <a:r>
              <a:rPr lang="en-US" dirty="0">
                <a:latin typeface="Arial" panose="020B0604020202020204" pitchFamily="34" charset="0"/>
                <a:cs typeface="Arial" panose="020B0604020202020204" pitchFamily="34" charset="0"/>
              </a:rPr>
              <a:t>Safety Risk Management</a:t>
            </a:r>
          </a:p>
        </p:txBody>
      </p:sp>
      <p:sp>
        <p:nvSpPr>
          <p:cNvPr id="4" name="Slide Number Placeholder 3"/>
          <p:cNvSpPr>
            <a:spLocks noGrp="1"/>
          </p:cNvSpPr>
          <p:nvPr>
            <p:ph type="sldNum" sz="quarter" idx="4294967295"/>
          </p:nvPr>
        </p:nvSpPr>
        <p:spPr>
          <a:xfrm>
            <a:off x="10058400" y="6173788"/>
            <a:ext cx="2133600" cy="365125"/>
          </a:xfrm>
        </p:spPr>
        <p:txBody>
          <a:bodyPr/>
          <a:lstStyle/>
          <a:p>
            <a:r>
              <a:rPr lang="en-US" dirty="0" smtClean="0">
                <a:solidFill>
                  <a:prstClr val="black">
                    <a:tint val="75000"/>
                  </a:prstClr>
                </a:solidFill>
                <a:latin typeface="Calibri"/>
              </a:rPr>
              <a:t>Slide </a:t>
            </a:r>
            <a:fld id="{629A21AB-FC28-D444-98FC-E67A151786F5}"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71334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873" y="510596"/>
            <a:ext cx="7412950" cy="1245937"/>
          </a:xfrm>
        </p:spPr>
        <p:txBody>
          <a:bodyPr>
            <a:normAutofit/>
          </a:bodyPr>
          <a:lstStyle/>
          <a:p>
            <a:pPr>
              <a:buSzPct val="150000"/>
            </a:pPr>
            <a:r>
              <a:rPr lang="en-US" sz="3196" dirty="0">
                <a:solidFill>
                  <a:schemeClr val="tx1"/>
                </a:solidFill>
                <a:latin typeface="Arial" panose="020B0604020202020204" pitchFamily="34" charset="0"/>
                <a:cs typeface="Arial" panose="020B0604020202020204" pitchFamily="34" charset="0"/>
              </a:rPr>
              <a:t>SRM Component and </a:t>
            </a:r>
            <a:br>
              <a:rPr lang="en-US" sz="3196" dirty="0">
                <a:solidFill>
                  <a:schemeClr val="tx1"/>
                </a:solidFill>
                <a:latin typeface="Arial" panose="020B0604020202020204" pitchFamily="34" charset="0"/>
                <a:cs typeface="Arial" panose="020B0604020202020204" pitchFamily="34" charset="0"/>
              </a:rPr>
            </a:br>
            <a:r>
              <a:rPr lang="en-US" sz="3196" dirty="0">
                <a:solidFill>
                  <a:schemeClr val="tx1"/>
                </a:solidFill>
                <a:latin typeface="Arial" panose="020B0604020202020204" pitchFamily="34" charset="0"/>
                <a:cs typeface="Arial" panose="020B0604020202020204" pitchFamily="34" charset="0"/>
              </a:rPr>
              <a:t>its Subcomponents</a:t>
            </a:r>
          </a:p>
        </p:txBody>
      </p:sp>
      <p:sp>
        <p:nvSpPr>
          <p:cNvPr id="4" name="Slide Number Placeholder 3"/>
          <p:cNvSpPr>
            <a:spLocks noGrp="1"/>
          </p:cNvSpPr>
          <p:nvPr>
            <p:ph type="sldNum" sz="quarter" idx="4294967295"/>
          </p:nvPr>
        </p:nvSpPr>
        <p:spPr>
          <a:xfrm>
            <a:off x="8285301" y="6077881"/>
            <a:ext cx="2005436" cy="343192"/>
          </a:xfrm>
          <a:prstGeom prst="rect">
            <a:avLst/>
          </a:prstGeom>
        </p:spPr>
        <p:txBody>
          <a:bodyPr/>
          <a:lstStyle/>
          <a:p>
            <a:r>
              <a:rPr lang="en-US" dirty="0" smtClean="0">
                <a:solidFill>
                  <a:srgbClr val="898989"/>
                </a:solidFill>
              </a:rPr>
              <a:t>Slide </a:t>
            </a:r>
            <a:fld id="{629A21AB-FC28-D444-98FC-E67A151786F5}" type="slidenum">
              <a:rPr lang="en-US" smtClean="0">
                <a:solidFill>
                  <a:srgbClr val="898989"/>
                </a:solidFill>
              </a:rPr>
              <a:pPr/>
              <a:t>28</a:t>
            </a:fld>
            <a:endParaRPr lang="en-US" dirty="0">
              <a:solidFill>
                <a:srgbClr val="898989"/>
              </a:solidFill>
            </a:endParaRPr>
          </a:p>
        </p:txBody>
      </p:sp>
      <p:sp>
        <p:nvSpPr>
          <p:cNvPr id="18" name="TextBox 17"/>
          <p:cNvSpPr txBox="1"/>
          <p:nvPr/>
        </p:nvSpPr>
        <p:spPr>
          <a:xfrm>
            <a:off x="6060191" y="1624801"/>
            <a:ext cx="4050399" cy="2980431"/>
          </a:xfrm>
          <a:prstGeom prst="rect">
            <a:avLst/>
          </a:prstGeom>
          <a:noFill/>
        </p:spPr>
        <p:txBody>
          <a:bodyPr wrap="square" rtlCol="0">
            <a:spAutoFit/>
          </a:bodyPr>
          <a:lstStyle>
            <a:defPPr>
              <a:defRPr lang="en-US"/>
            </a:defPPr>
            <a:lvl1pPr>
              <a:defRPr>
                <a:cs typeface="Arial Black"/>
              </a:defRPr>
            </a:lvl1pPr>
          </a:lstStyle>
          <a:p>
            <a:pPr marL="268576" indent="-268576" defTabSz="429722">
              <a:spcAft>
                <a:spcPts val="564"/>
              </a:spcAft>
              <a:buFont typeface="Arial"/>
              <a:buChar char="•"/>
            </a:pPr>
            <a:r>
              <a:rPr lang="en-CA" sz="1974" dirty="0">
                <a:solidFill>
                  <a:prstClr val="black"/>
                </a:solidFill>
                <a:latin typeface="Calibri" panose="020F0502020204030204" pitchFamily="34" charset="0"/>
              </a:rPr>
              <a:t>Vital to the success of SMS</a:t>
            </a:r>
          </a:p>
          <a:p>
            <a:pPr marL="268576" indent="-268576" defTabSz="429722">
              <a:spcAft>
                <a:spcPts val="564"/>
              </a:spcAft>
              <a:buFont typeface="Arial"/>
              <a:buChar char="•"/>
            </a:pPr>
            <a:r>
              <a:rPr lang="en-CA" sz="1974" dirty="0">
                <a:solidFill>
                  <a:prstClr val="black"/>
                </a:solidFill>
                <a:latin typeface="Calibri" panose="020F0502020204030204" pitchFamily="34" charset="0"/>
              </a:rPr>
              <a:t>Before an SMS can be effectively built or improved, safety hazards must be identified in your operation and mitigations need to be in place to manage the safety risk</a:t>
            </a:r>
          </a:p>
          <a:p>
            <a:pPr marL="268576" indent="-268576" defTabSz="429722">
              <a:spcAft>
                <a:spcPts val="564"/>
              </a:spcAft>
              <a:buFont typeface="Arial"/>
              <a:buChar char="•"/>
            </a:pPr>
            <a:r>
              <a:rPr lang="en-CA" sz="1974" dirty="0">
                <a:solidFill>
                  <a:prstClr val="black"/>
                </a:solidFill>
                <a:latin typeface="Calibri" panose="020F0502020204030204" pitchFamily="34" charset="0"/>
              </a:rPr>
              <a:t>Safety risk management is a </a:t>
            </a:r>
            <a:r>
              <a:rPr lang="en-CA" sz="1974" b="1" i="1" dirty="0">
                <a:solidFill>
                  <a:prstClr val="black"/>
                </a:solidFill>
                <a:latin typeface="Calibri" panose="020F0502020204030204" pitchFamily="34" charset="0"/>
              </a:rPr>
              <a:t>continuous</a:t>
            </a:r>
            <a:r>
              <a:rPr lang="en-CA" sz="1974" dirty="0">
                <a:solidFill>
                  <a:prstClr val="black"/>
                </a:solidFill>
                <a:latin typeface="Calibri" panose="020F0502020204030204" pitchFamily="34" charset="0"/>
              </a:rPr>
              <a:t> process</a:t>
            </a:r>
          </a:p>
        </p:txBody>
      </p:sp>
      <p:cxnSp>
        <p:nvCxnSpPr>
          <p:cNvPr id="19" name="Straight Arrow Connector 18"/>
          <p:cNvCxnSpPr/>
          <p:nvPr/>
        </p:nvCxnSpPr>
        <p:spPr>
          <a:xfrm>
            <a:off x="3528777" y="4380698"/>
            <a:ext cx="0" cy="23490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grpSp>
        <p:nvGrpSpPr>
          <p:cNvPr id="9" name="Group 8"/>
          <p:cNvGrpSpPr/>
          <p:nvPr/>
        </p:nvGrpSpPr>
        <p:grpSpPr>
          <a:xfrm>
            <a:off x="2376873" y="4616104"/>
            <a:ext cx="1648632" cy="1219973"/>
            <a:chOff x="1940110" y="3757786"/>
            <a:chExt cx="2208965" cy="804776"/>
          </a:xfrm>
        </p:grpSpPr>
        <p:sp>
          <p:nvSpPr>
            <p:cNvPr id="16" name="Rectangle 15"/>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7" name="TextBox 16"/>
            <p:cNvSpPr txBox="1"/>
            <p:nvPr/>
          </p:nvSpPr>
          <p:spPr>
            <a:xfrm>
              <a:off x="1940110" y="3871934"/>
              <a:ext cx="2208965" cy="576225"/>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Hazard Identification &amp; Analysis</a:t>
              </a:r>
            </a:p>
          </p:txBody>
        </p:sp>
      </p:grpSp>
      <p:grpSp>
        <p:nvGrpSpPr>
          <p:cNvPr id="10" name="Group 9"/>
          <p:cNvGrpSpPr/>
          <p:nvPr/>
        </p:nvGrpSpPr>
        <p:grpSpPr>
          <a:xfrm>
            <a:off x="4227761" y="4616102"/>
            <a:ext cx="1648632" cy="1219972"/>
            <a:chOff x="1954719" y="3757786"/>
            <a:chExt cx="2208965" cy="804776"/>
          </a:xfrm>
        </p:grpSpPr>
        <p:sp>
          <p:nvSpPr>
            <p:cNvPr id="14" name="Rectangle 13"/>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5" name="TextBox 14"/>
            <p:cNvSpPr txBox="1"/>
            <p:nvPr/>
          </p:nvSpPr>
          <p:spPr>
            <a:xfrm>
              <a:off x="1954719" y="3863930"/>
              <a:ext cx="2208965" cy="576226"/>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Risk Evaluation &amp; Mitigation</a:t>
              </a:r>
            </a:p>
          </p:txBody>
        </p:sp>
      </p:grpSp>
      <p:grpSp>
        <p:nvGrpSpPr>
          <p:cNvPr id="21" name="Group 20"/>
          <p:cNvGrpSpPr/>
          <p:nvPr/>
        </p:nvGrpSpPr>
        <p:grpSpPr>
          <a:xfrm>
            <a:off x="3279206" y="1730960"/>
            <a:ext cx="2140723" cy="2165870"/>
            <a:chOff x="3659780" y="1531112"/>
            <a:chExt cx="2385318" cy="2377933"/>
          </a:xfrm>
        </p:grpSpPr>
        <p:pic>
          <p:nvPicPr>
            <p:cNvPr id="22" name="Picture 21" descr="SMS-cog-unlabe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80" y="1531112"/>
              <a:ext cx="2385318" cy="2377933"/>
            </a:xfrm>
            <a:prstGeom prst="rect">
              <a:avLst/>
            </a:prstGeom>
          </p:spPr>
        </p:pic>
        <p:sp>
          <p:nvSpPr>
            <p:cNvPr id="23" name="TextBox 22"/>
            <p:cNvSpPr txBox="1"/>
            <p:nvPr/>
          </p:nvSpPr>
          <p:spPr>
            <a:xfrm>
              <a:off x="3873041" y="2066611"/>
              <a:ext cx="1941771" cy="1244781"/>
            </a:xfrm>
            <a:prstGeom prst="rect">
              <a:avLst/>
            </a:prstGeom>
            <a:noFill/>
          </p:spPr>
          <p:txBody>
            <a:bodyPr wrap="none" rtlCol="0">
              <a:spAutoFit/>
            </a:bodyPr>
            <a:lstStyle/>
            <a:p>
              <a:pPr algn="ctr" defTabSz="429722"/>
              <a:r>
                <a:rPr lang="en-US" sz="2256" dirty="0">
                  <a:solidFill>
                    <a:prstClr val="white"/>
                  </a:solidFill>
                  <a:latin typeface="Calibri Light"/>
                  <a:cs typeface="Calibri Light"/>
                </a:rPr>
                <a:t>Safety</a:t>
              </a:r>
              <a:br>
                <a:rPr lang="en-US" sz="2256" dirty="0">
                  <a:solidFill>
                    <a:prstClr val="white"/>
                  </a:solidFill>
                  <a:latin typeface="Calibri Light"/>
                  <a:cs typeface="Calibri Light"/>
                </a:rPr>
              </a:br>
              <a:r>
                <a:rPr lang="en-US" sz="2256" dirty="0">
                  <a:solidFill>
                    <a:prstClr val="white"/>
                  </a:solidFill>
                  <a:latin typeface="Calibri Light"/>
                  <a:cs typeface="Calibri Light"/>
                </a:rPr>
                <a:t>Risk </a:t>
              </a:r>
            </a:p>
            <a:p>
              <a:pPr algn="ctr" defTabSz="429722"/>
              <a:r>
                <a:rPr lang="en-US" sz="2256" dirty="0">
                  <a:solidFill>
                    <a:prstClr val="white"/>
                  </a:solidFill>
                  <a:latin typeface="Calibri Light"/>
                  <a:cs typeface="Calibri Light"/>
                </a:rPr>
                <a:t>Management</a:t>
              </a:r>
            </a:p>
          </p:txBody>
        </p:sp>
      </p:grpSp>
      <p:cxnSp>
        <p:nvCxnSpPr>
          <p:cNvPr id="20" name="Straight Arrow Connector 19"/>
          <p:cNvCxnSpPr/>
          <p:nvPr/>
        </p:nvCxnSpPr>
        <p:spPr>
          <a:xfrm>
            <a:off x="5179485" y="4381195"/>
            <a:ext cx="0" cy="23490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4344984" y="3896832"/>
            <a:ext cx="0" cy="469811"/>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3510485" y="4380202"/>
            <a:ext cx="834501" cy="496"/>
          </a:xfrm>
          <a:prstGeom prst="straightConnector1">
            <a:avLst/>
          </a:prstGeom>
          <a:ln w="28575" cap="flat" cmpd="sng" algn="ctr">
            <a:solidFill>
              <a:srgbClr val="22324A"/>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4344986" y="4380700"/>
            <a:ext cx="834501" cy="496"/>
          </a:xfrm>
          <a:prstGeom prst="straightConnector1">
            <a:avLst/>
          </a:prstGeom>
          <a:ln w="28575" cap="flat" cmpd="sng" algn="ctr">
            <a:solidFill>
              <a:srgbClr val="22324A"/>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193306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29</a:t>
            </a:fld>
            <a:endParaRPr lang="en-US" dirty="0"/>
          </a:p>
        </p:txBody>
      </p:sp>
      <p:sp>
        <p:nvSpPr>
          <p:cNvPr id="5" name="Content Placeholder 4"/>
          <p:cNvSpPr>
            <a:spLocks noGrp="1"/>
          </p:cNvSpPr>
          <p:nvPr>
            <p:ph sz="quarter" idx="4294967295"/>
          </p:nvPr>
        </p:nvSpPr>
        <p:spPr>
          <a:xfrm>
            <a:off x="2267211" y="1450975"/>
            <a:ext cx="7189940" cy="4425950"/>
          </a:xfrm>
        </p:spPr>
        <p:txBody>
          <a:bodyPr>
            <a:normAutofit/>
          </a:bodyPr>
          <a:lstStyle/>
          <a:p>
            <a:r>
              <a:rPr lang="en-US" dirty="0" smtClean="0"/>
              <a:t>What is a hazard?</a:t>
            </a:r>
            <a:endParaRPr lang="en-US" dirty="0"/>
          </a:p>
          <a:p>
            <a:pPr lvl="1"/>
            <a:r>
              <a:rPr lang="en-US" dirty="0" smtClean="0"/>
              <a:t>Unsafe condition</a:t>
            </a:r>
          </a:p>
          <a:p>
            <a:pPr lvl="1"/>
            <a:r>
              <a:rPr lang="en-US" dirty="0" smtClean="0"/>
              <a:t>Unsafe act</a:t>
            </a:r>
          </a:p>
          <a:p>
            <a:pPr marL="457200" lvl="1" indent="0">
              <a:buNone/>
            </a:pPr>
            <a:endParaRPr lang="en-US" dirty="0" smtClean="0"/>
          </a:p>
          <a:p>
            <a:r>
              <a:rPr lang="en-US" dirty="0" smtClean="0"/>
              <a:t>Why concern ourselves with hazards?</a:t>
            </a:r>
          </a:p>
          <a:p>
            <a:pPr lvl="1"/>
            <a:r>
              <a:rPr lang="en-US" dirty="0" smtClean="0"/>
              <a:t>Unsafe condition (hazard) + stimulus (act) = accident</a:t>
            </a:r>
          </a:p>
          <a:p>
            <a:pPr lvl="1"/>
            <a:endParaRPr lang="en-US" dirty="0"/>
          </a:p>
          <a:p>
            <a:r>
              <a:rPr lang="en-US" dirty="0" smtClean="0"/>
              <a:t>Leading indicators (Heinrich Ratio)</a:t>
            </a:r>
          </a:p>
          <a:p>
            <a:pPr lvl="1"/>
            <a:r>
              <a:rPr lang="en-US" dirty="0" smtClean="0"/>
              <a:t>Eliminate unsafe conditions and unsafe acts =&gt; eliminate accidents</a:t>
            </a:r>
          </a:p>
        </p:txBody>
      </p:sp>
      <p:sp>
        <p:nvSpPr>
          <p:cNvPr id="7" name="Title 1"/>
          <p:cNvSpPr>
            <a:spLocks noGrp="1"/>
          </p:cNvSpPr>
          <p:nvPr>
            <p:ph type="title" idx="4294967295"/>
          </p:nvPr>
        </p:nvSpPr>
        <p:spPr>
          <a:xfrm>
            <a:off x="2267211" y="527050"/>
            <a:ext cx="9544833" cy="1143000"/>
          </a:xfrm>
        </p:spPr>
        <p:txBody>
          <a:bodyPr anchor="t">
            <a:normAutofit/>
          </a:bodyPr>
          <a:lstStyle/>
          <a:p>
            <a:pPr algn="l"/>
            <a:r>
              <a:rPr lang="en-US" sz="4000" b="1" dirty="0"/>
              <a:t>Identifying Hazards</a:t>
            </a:r>
          </a:p>
        </p:txBody>
      </p:sp>
    </p:spTree>
    <p:extLst>
      <p:ext uri="{BB962C8B-B14F-4D97-AF65-F5344CB8AC3E}">
        <p14:creationId xmlns:p14="http://schemas.microsoft.com/office/powerpoint/2010/main" val="22513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061884" y="6234954"/>
            <a:ext cx="8068235" cy="14566"/>
          </a:xfrm>
          <a:prstGeom prst="rect">
            <a:avLst/>
          </a:prstGeom>
          <a:blipFill>
            <a:blip r:embed="rId3" cstate="print"/>
            <a:stretch>
              <a:fillRect/>
            </a:stretch>
          </a:blipFill>
        </p:spPr>
        <p:txBody>
          <a:bodyPr wrap="square" lIns="0" tIns="0" rIns="0" bIns="0" rtlCol="0"/>
          <a:lstStyle/>
          <a:p>
            <a:endParaRPr sz="1588"/>
          </a:p>
        </p:txBody>
      </p:sp>
      <p:pic>
        <p:nvPicPr>
          <p:cNvPr id="2" name="Picture 1"/>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5689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30</a:t>
            </a:fld>
            <a:endParaRPr lang="en-US" dirty="0"/>
          </a:p>
        </p:txBody>
      </p:sp>
      <p:sp>
        <p:nvSpPr>
          <p:cNvPr id="5" name="Content Placeholder 4"/>
          <p:cNvSpPr>
            <a:spLocks noGrp="1"/>
          </p:cNvSpPr>
          <p:nvPr>
            <p:ph sz="quarter" idx="4294967295"/>
          </p:nvPr>
        </p:nvSpPr>
        <p:spPr>
          <a:xfrm>
            <a:off x="2442575" y="1490663"/>
            <a:ext cx="6263014" cy="4425950"/>
          </a:xfrm>
        </p:spPr>
        <p:txBody>
          <a:bodyPr>
            <a:normAutofit/>
          </a:bodyPr>
          <a:lstStyle/>
          <a:p>
            <a:r>
              <a:rPr lang="en-US" dirty="0" smtClean="0"/>
              <a:t>Informal or formal process of assessing risk</a:t>
            </a:r>
          </a:p>
          <a:p>
            <a:endParaRPr lang="en-US" dirty="0" smtClean="0"/>
          </a:p>
          <a:p>
            <a:r>
              <a:rPr lang="en-US" dirty="0" smtClean="0"/>
              <a:t>Probability of occurrence</a:t>
            </a:r>
          </a:p>
          <a:p>
            <a:endParaRPr lang="en-US" dirty="0" smtClean="0"/>
          </a:p>
          <a:p>
            <a:r>
              <a:rPr lang="en-US" dirty="0" smtClean="0"/>
              <a:t>Severity</a:t>
            </a:r>
          </a:p>
          <a:p>
            <a:endParaRPr lang="en-US" dirty="0" smtClean="0"/>
          </a:p>
          <a:p>
            <a:r>
              <a:rPr lang="en-US" dirty="0" smtClean="0"/>
              <a:t>Risk index.</a:t>
            </a:r>
          </a:p>
          <a:p>
            <a:pPr>
              <a:buNone/>
            </a:pPr>
            <a:endParaRPr lang="en-US" dirty="0"/>
          </a:p>
        </p:txBody>
      </p:sp>
      <p:sp>
        <p:nvSpPr>
          <p:cNvPr id="7" name="Title 1"/>
          <p:cNvSpPr>
            <a:spLocks noGrp="1"/>
          </p:cNvSpPr>
          <p:nvPr>
            <p:ph type="title" idx="4294967295"/>
          </p:nvPr>
        </p:nvSpPr>
        <p:spPr>
          <a:xfrm>
            <a:off x="2931090" y="527050"/>
            <a:ext cx="8154444" cy="1143000"/>
          </a:xfrm>
        </p:spPr>
        <p:txBody>
          <a:bodyPr anchor="t">
            <a:normAutofit/>
          </a:bodyPr>
          <a:lstStyle/>
          <a:p>
            <a:pPr algn="l"/>
            <a:r>
              <a:rPr lang="en-US" sz="4000" b="1" dirty="0"/>
              <a:t>Hazard Analysis</a:t>
            </a:r>
          </a:p>
        </p:txBody>
      </p:sp>
    </p:spTree>
    <p:extLst>
      <p:ext uri="{BB962C8B-B14F-4D97-AF65-F5344CB8AC3E}">
        <p14:creationId xmlns:p14="http://schemas.microsoft.com/office/powerpoint/2010/main" val="151161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10058400" y="6356350"/>
            <a:ext cx="2133600" cy="365125"/>
          </a:xfrm>
        </p:spPr>
        <p:txBody>
          <a:bodyPr/>
          <a:lstStyle/>
          <a:p>
            <a:fld id="{2C7D2985-F09E-4C3C-97C5-8DAF1377B129}" type="slidenum">
              <a:rPr lang="en-US"/>
              <a:pPr/>
              <a:t>31</a:t>
            </a:fld>
            <a:endParaRPr lang="en-US" dirty="0"/>
          </a:p>
        </p:txBody>
      </p:sp>
      <p:sp>
        <p:nvSpPr>
          <p:cNvPr id="7" name="Title 1"/>
          <p:cNvSpPr>
            <a:spLocks noGrp="1"/>
          </p:cNvSpPr>
          <p:nvPr>
            <p:ph type="title" idx="4294967295"/>
          </p:nvPr>
        </p:nvSpPr>
        <p:spPr>
          <a:xfrm>
            <a:off x="0" y="112713"/>
            <a:ext cx="8229600" cy="1557337"/>
          </a:xfrm>
        </p:spPr>
        <p:txBody>
          <a:bodyPr anchor="t">
            <a:normAutofit/>
          </a:bodyPr>
          <a:lstStyle/>
          <a:p>
            <a:pPr algn="ctr"/>
            <a:r>
              <a:rPr lang="en-US" sz="4000" b="1" dirty="0"/>
              <a:t>Hazard Severity</a:t>
            </a:r>
          </a:p>
        </p:txBody>
      </p:sp>
      <p:graphicFrame>
        <p:nvGraphicFramePr>
          <p:cNvPr id="3" name="Table 2"/>
          <p:cNvGraphicFramePr>
            <a:graphicFrameLocks noGrp="1"/>
          </p:cNvGraphicFramePr>
          <p:nvPr>
            <p:extLst>
              <p:ext uri="{D42A27DB-BD31-4B8C-83A1-F6EECF244321}">
                <p14:modId xmlns:p14="http://schemas.microsoft.com/office/powerpoint/2010/main" val="1987181475"/>
              </p:ext>
            </p:extLst>
          </p:nvPr>
        </p:nvGraphicFramePr>
        <p:xfrm>
          <a:off x="1665963" y="1039661"/>
          <a:ext cx="7928973" cy="4709786"/>
        </p:xfrm>
        <a:graphic>
          <a:graphicData uri="http://schemas.openxmlformats.org/drawingml/2006/table">
            <a:tbl>
              <a:tblPr>
                <a:tableStyleId>{5C22544A-7EE6-4342-B048-85BDC9FD1C3A}</a:tableStyleId>
              </a:tblPr>
              <a:tblGrid>
                <a:gridCol w="1228952">
                  <a:extLst>
                    <a:ext uri="{9D8B030D-6E8A-4147-A177-3AD203B41FA5}">
                      <a16:colId xmlns:a16="http://schemas.microsoft.com/office/drawing/2014/main" val="2838982938"/>
                    </a:ext>
                  </a:extLst>
                </a:gridCol>
                <a:gridCol w="862283">
                  <a:extLst>
                    <a:ext uri="{9D8B030D-6E8A-4147-A177-3AD203B41FA5}">
                      <a16:colId xmlns:a16="http://schemas.microsoft.com/office/drawing/2014/main" val="2692085049"/>
                    </a:ext>
                  </a:extLst>
                </a:gridCol>
                <a:gridCol w="5837738">
                  <a:extLst>
                    <a:ext uri="{9D8B030D-6E8A-4147-A177-3AD203B41FA5}">
                      <a16:colId xmlns:a16="http://schemas.microsoft.com/office/drawing/2014/main" val="4039893543"/>
                    </a:ext>
                  </a:extLst>
                </a:gridCol>
              </a:tblGrid>
              <a:tr h="317248">
                <a:tc gridSpan="3">
                  <a:txBody>
                    <a:bodyPr/>
                    <a:lstStyle/>
                    <a:p>
                      <a:pPr marL="0" marR="0" algn="l">
                        <a:spcBef>
                          <a:spcPts val="0"/>
                        </a:spcBef>
                        <a:spcAft>
                          <a:spcPts val="0"/>
                        </a:spcAft>
                      </a:pPr>
                      <a:r>
                        <a:rPr lang="en-US" sz="1200">
                          <a:effectLst/>
                        </a:rPr>
                        <a:t>SEVERITY CATEGORIES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8640733"/>
                  </a:ext>
                </a:extLst>
              </a:tr>
              <a:tr h="464948">
                <a:tc>
                  <a:txBody>
                    <a:bodyPr/>
                    <a:lstStyle/>
                    <a:p>
                      <a:pPr marL="0" marR="0" algn="l">
                        <a:spcBef>
                          <a:spcPts val="0"/>
                        </a:spcBef>
                        <a:spcAft>
                          <a:spcPts val="0"/>
                        </a:spcAft>
                      </a:pPr>
                      <a:r>
                        <a:rPr lang="en-US" sz="1000">
                          <a:effectLst/>
                        </a:rPr>
                        <a:t>Description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l">
                        <a:spcBef>
                          <a:spcPts val="0"/>
                        </a:spcBef>
                        <a:spcAft>
                          <a:spcPts val="0"/>
                        </a:spcAft>
                      </a:pPr>
                      <a:r>
                        <a:rPr lang="en-US" sz="1000">
                          <a:effectLst/>
                        </a:rPr>
                        <a:t>Severity Category</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l">
                        <a:spcBef>
                          <a:spcPts val="0"/>
                        </a:spcBef>
                        <a:spcAft>
                          <a:spcPts val="0"/>
                        </a:spcAft>
                      </a:pPr>
                      <a:r>
                        <a:rPr lang="en-US" sz="1000">
                          <a:effectLst/>
                        </a:rPr>
                        <a:t>Mishap Result Criteria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792362949"/>
                  </a:ext>
                </a:extLst>
              </a:tr>
              <a:tr h="917661">
                <a:tc>
                  <a:txBody>
                    <a:bodyPr/>
                    <a:lstStyle/>
                    <a:p>
                      <a:pPr marL="0" marR="0" algn="ctr">
                        <a:spcBef>
                          <a:spcPts val="0"/>
                        </a:spcBef>
                        <a:spcAft>
                          <a:spcPts val="0"/>
                        </a:spcAft>
                      </a:pPr>
                      <a:r>
                        <a:rPr lang="en-US" sz="1100">
                          <a:effectLst/>
                        </a:rPr>
                        <a:t> </a:t>
                      </a:r>
                      <a:endParaRPr lang="en-US" sz="1200">
                        <a:effectLst/>
                      </a:endParaRPr>
                    </a:p>
                    <a:p>
                      <a:pPr marL="0" marR="0" algn="ctr">
                        <a:spcBef>
                          <a:spcPts val="0"/>
                        </a:spcBef>
                        <a:spcAft>
                          <a:spcPts val="0"/>
                        </a:spcAft>
                      </a:pPr>
                      <a:r>
                        <a:rPr lang="en-US" sz="1100">
                          <a:effectLst/>
                        </a:rPr>
                        <a:t>Catastrophic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l">
                        <a:spcBef>
                          <a:spcPts val="0"/>
                        </a:spcBef>
                        <a:spcAft>
                          <a:spcPts val="0"/>
                        </a:spcAft>
                      </a:pPr>
                      <a:r>
                        <a:rPr lang="en-US" sz="1000" dirty="0">
                          <a:effectLst/>
                        </a:rPr>
                        <a:t>Could result in one or more of the following:  death, permanent total disability, irreversible significant environmental impact, or monetary loss equal to or exceeding $10M.</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853075989"/>
                  </a:ext>
                </a:extLst>
              </a:tr>
              <a:tr h="1215683">
                <a:tc>
                  <a:txBody>
                    <a:bodyPr/>
                    <a:lstStyle/>
                    <a:p>
                      <a:pPr marL="0" marR="0" algn="ctr">
                        <a:spcBef>
                          <a:spcPts val="0"/>
                        </a:spcBef>
                        <a:spcAft>
                          <a:spcPts val="0"/>
                        </a:spcAft>
                      </a:pPr>
                      <a:r>
                        <a:rPr lang="en-US" sz="1100">
                          <a:effectLst/>
                        </a:rPr>
                        <a:t> </a:t>
                      </a:r>
                      <a:endParaRPr lang="en-US" sz="1200">
                        <a:effectLst/>
                      </a:endParaRPr>
                    </a:p>
                    <a:p>
                      <a:pPr marL="0" marR="0" algn="ctr">
                        <a:spcBef>
                          <a:spcPts val="0"/>
                        </a:spcBef>
                        <a:spcAft>
                          <a:spcPts val="0"/>
                        </a:spcAft>
                      </a:pPr>
                      <a:r>
                        <a:rPr lang="en-US" sz="1100">
                          <a:effectLst/>
                        </a:rPr>
                        <a:t>Critical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l">
                        <a:spcBef>
                          <a:spcPts val="0"/>
                        </a:spcBef>
                        <a:spcAft>
                          <a:spcPts val="0"/>
                        </a:spcAft>
                      </a:pPr>
                      <a:r>
                        <a:rPr lang="en-US" sz="1000" dirty="0">
                          <a:effectLst/>
                        </a:rPr>
                        <a:t>Could result in one or more of the following:  permanent partial disability, injuries or occupational illness that may result in hospitalization of at least three personnel, reversible significant environmental impact, or monetary loss equal to or exceeding $1M but less than$10M.</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534882091"/>
                  </a:ext>
                </a:extLst>
              </a:tr>
              <a:tr h="982335">
                <a:tc>
                  <a:txBody>
                    <a:bodyPr/>
                    <a:lstStyle/>
                    <a:p>
                      <a:pPr marL="0" marR="0" algn="ctr">
                        <a:spcBef>
                          <a:spcPts val="0"/>
                        </a:spcBef>
                        <a:spcAft>
                          <a:spcPts val="0"/>
                        </a:spcAft>
                      </a:pPr>
                      <a:r>
                        <a:rPr lang="en-US" sz="1100">
                          <a:effectLst/>
                        </a:rPr>
                        <a:t> </a:t>
                      </a:r>
                      <a:endParaRPr lang="en-US" sz="1200">
                        <a:effectLst/>
                      </a:endParaRPr>
                    </a:p>
                    <a:p>
                      <a:pPr marL="0" marR="0" algn="ctr">
                        <a:spcBef>
                          <a:spcPts val="0"/>
                        </a:spcBef>
                        <a:spcAft>
                          <a:spcPts val="0"/>
                        </a:spcAft>
                      </a:pPr>
                      <a:r>
                        <a:rPr lang="en-US" sz="1100">
                          <a:effectLst/>
                        </a:rPr>
                        <a:t>Marginal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3</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l">
                        <a:spcBef>
                          <a:spcPts val="0"/>
                        </a:spcBef>
                        <a:spcAft>
                          <a:spcPts val="0"/>
                        </a:spcAft>
                      </a:pPr>
                      <a:r>
                        <a:rPr lang="en-US" sz="1000" dirty="0">
                          <a:effectLst/>
                        </a:rPr>
                        <a:t>Could result in one or more of the following:  injury or occupational illness resulting in one or more lost work day(s), reversible moderate environmental impact, or monetary loss equal to or exceeding $100K but less than $1M.</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640301364"/>
                  </a:ext>
                </a:extLst>
              </a:tr>
              <a:tr h="811911">
                <a:tc>
                  <a:txBody>
                    <a:bodyPr/>
                    <a:lstStyle/>
                    <a:p>
                      <a:pPr marL="0" marR="0" algn="ctr">
                        <a:spcBef>
                          <a:spcPts val="0"/>
                        </a:spcBef>
                        <a:spcAft>
                          <a:spcPts val="0"/>
                        </a:spcAft>
                      </a:pPr>
                      <a:r>
                        <a:rPr lang="en-US" sz="1100">
                          <a:effectLst/>
                        </a:rPr>
                        <a:t> </a:t>
                      </a:r>
                      <a:endParaRPr lang="en-US" sz="1200">
                        <a:effectLst/>
                      </a:endParaRPr>
                    </a:p>
                    <a:p>
                      <a:pPr marL="0" marR="0" algn="ctr">
                        <a:spcBef>
                          <a:spcPts val="0"/>
                        </a:spcBef>
                        <a:spcAft>
                          <a:spcPts val="0"/>
                        </a:spcAft>
                      </a:pPr>
                      <a:r>
                        <a:rPr lang="en-US" sz="1100">
                          <a:effectLst/>
                        </a:rPr>
                        <a:t>Negligible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l">
                        <a:spcBef>
                          <a:spcPts val="0"/>
                        </a:spcBef>
                        <a:spcAft>
                          <a:spcPts val="0"/>
                        </a:spcAft>
                      </a:pPr>
                      <a:r>
                        <a:rPr lang="en-US" sz="1000" dirty="0">
                          <a:effectLst/>
                        </a:rPr>
                        <a:t>Could result in one or more of the following:  injury or occupational illness not resulting in a lost work day, minimal environmental impact, or monetary loss less than $100K.</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538196779"/>
                  </a:ext>
                </a:extLst>
              </a:tr>
            </a:tbl>
          </a:graphicData>
        </a:graphic>
      </p:graphicFrame>
    </p:spTree>
    <p:extLst>
      <p:ext uri="{BB962C8B-B14F-4D97-AF65-F5344CB8AC3E}">
        <p14:creationId xmlns:p14="http://schemas.microsoft.com/office/powerpoint/2010/main" val="465752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10058400" y="6356350"/>
            <a:ext cx="2133600" cy="365125"/>
          </a:xfrm>
        </p:spPr>
        <p:txBody>
          <a:bodyPr/>
          <a:lstStyle/>
          <a:p>
            <a:fld id="{5BA57572-9333-4FED-B550-72CFE0566044}" type="slidenum">
              <a:rPr lang="en-US"/>
              <a:pPr/>
              <a:t>32</a:t>
            </a:fld>
            <a:endParaRPr lang="en-US" dirty="0"/>
          </a:p>
        </p:txBody>
      </p:sp>
      <p:sp>
        <p:nvSpPr>
          <p:cNvPr id="7" name="Title 1"/>
          <p:cNvSpPr>
            <a:spLocks noGrp="1"/>
          </p:cNvSpPr>
          <p:nvPr>
            <p:ph type="title" idx="4294967295"/>
          </p:nvPr>
        </p:nvSpPr>
        <p:spPr>
          <a:xfrm>
            <a:off x="0" y="150312"/>
            <a:ext cx="8229600" cy="951978"/>
          </a:xfrm>
        </p:spPr>
        <p:txBody>
          <a:bodyPr anchor="t">
            <a:normAutofit/>
          </a:bodyPr>
          <a:lstStyle/>
          <a:p>
            <a:pPr algn="ctr"/>
            <a:r>
              <a:rPr lang="en-US" sz="4000" b="1" dirty="0"/>
              <a:t>Hazard Probability</a:t>
            </a:r>
          </a:p>
        </p:txBody>
      </p:sp>
      <p:graphicFrame>
        <p:nvGraphicFramePr>
          <p:cNvPr id="3" name="Table 2"/>
          <p:cNvGraphicFramePr>
            <a:graphicFrameLocks noGrp="1"/>
          </p:cNvGraphicFramePr>
          <p:nvPr>
            <p:extLst>
              <p:ext uri="{D42A27DB-BD31-4B8C-83A1-F6EECF244321}">
                <p14:modId xmlns:p14="http://schemas.microsoft.com/office/powerpoint/2010/main" val="329330724"/>
              </p:ext>
            </p:extLst>
          </p:nvPr>
        </p:nvGraphicFramePr>
        <p:xfrm>
          <a:off x="1803748" y="926927"/>
          <a:ext cx="7878871" cy="4947782"/>
        </p:xfrm>
        <a:graphic>
          <a:graphicData uri="http://schemas.openxmlformats.org/drawingml/2006/table">
            <a:tbl>
              <a:tblPr>
                <a:tableStyleId>{5C22544A-7EE6-4342-B048-85BDC9FD1C3A}</a:tableStyleId>
              </a:tblPr>
              <a:tblGrid>
                <a:gridCol w="1158377">
                  <a:extLst>
                    <a:ext uri="{9D8B030D-6E8A-4147-A177-3AD203B41FA5}">
                      <a16:colId xmlns:a16="http://schemas.microsoft.com/office/drawing/2014/main" val="645296652"/>
                    </a:ext>
                  </a:extLst>
                </a:gridCol>
                <a:gridCol w="695373">
                  <a:extLst>
                    <a:ext uri="{9D8B030D-6E8A-4147-A177-3AD203B41FA5}">
                      <a16:colId xmlns:a16="http://schemas.microsoft.com/office/drawing/2014/main" val="3281137583"/>
                    </a:ext>
                  </a:extLst>
                </a:gridCol>
                <a:gridCol w="3981645">
                  <a:extLst>
                    <a:ext uri="{9D8B030D-6E8A-4147-A177-3AD203B41FA5}">
                      <a16:colId xmlns:a16="http://schemas.microsoft.com/office/drawing/2014/main" val="723979100"/>
                    </a:ext>
                  </a:extLst>
                </a:gridCol>
                <a:gridCol w="2043476">
                  <a:extLst>
                    <a:ext uri="{9D8B030D-6E8A-4147-A177-3AD203B41FA5}">
                      <a16:colId xmlns:a16="http://schemas.microsoft.com/office/drawing/2014/main" val="3740561442"/>
                    </a:ext>
                  </a:extLst>
                </a:gridCol>
              </a:tblGrid>
              <a:tr h="349816">
                <a:tc gridSpan="4">
                  <a:txBody>
                    <a:bodyPr/>
                    <a:lstStyle/>
                    <a:p>
                      <a:pPr marL="0" marR="0">
                        <a:spcBef>
                          <a:spcPts val="0"/>
                        </a:spcBef>
                        <a:spcAft>
                          <a:spcPts val="0"/>
                        </a:spcAft>
                      </a:pPr>
                      <a:r>
                        <a:rPr lang="en-US" sz="1200">
                          <a:effectLst/>
                        </a:rPr>
                        <a:t>PROBABILITY LEVELS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7646464"/>
                  </a:ext>
                </a:extLst>
              </a:tr>
              <a:tr h="395679">
                <a:tc>
                  <a:txBody>
                    <a:bodyPr/>
                    <a:lstStyle/>
                    <a:p>
                      <a:pPr marL="0" marR="0">
                        <a:spcBef>
                          <a:spcPts val="0"/>
                        </a:spcBef>
                        <a:spcAft>
                          <a:spcPts val="0"/>
                        </a:spcAft>
                      </a:pPr>
                      <a:r>
                        <a:rPr lang="en-US" sz="1000">
                          <a:effectLst/>
                        </a:rPr>
                        <a:t>Description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000">
                          <a:effectLst/>
                        </a:rPr>
                        <a:t>Level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Specific Individual Item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Fleet or Inventory</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587116912"/>
                  </a:ext>
                </a:extLst>
              </a:tr>
              <a:tr h="688841">
                <a:tc>
                  <a:txBody>
                    <a:bodyPr/>
                    <a:lstStyle/>
                    <a:p>
                      <a:pPr marL="0" marR="0">
                        <a:spcBef>
                          <a:spcPts val="0"/>
                        </a:spcBef>
                        <a:spcAft>
                          <a:spcPts val="0"/>
                        </a:spcAft>
                      </a:pPr>
                      <a:r>
                        <a:rPr lang="en-US" sz="1000">
                          <a:effectLst/>
                        </a:rPr>
                        <a:t>Frequent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1000">
                          <a:effectLst/>
                        </a:rPr>
                        <a:t>Likely to occur often in the life of an item.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Continuously experienced.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570190098"/>
                  </a:ext>
                </a:extLst>
              </a:tr>
              <a:tr h="330032">
                <a:tc>
                  <a:txBody>
                    <a:bodyPr/>
                    <a:lstStyle/>
                    <a:p>
                      <a:pPr marL="0" marR="0">
                        <a:spcBef>
                          <a:spcPts val="0"/>
                        </a:spcBef>
                        <a:spcAft>
                          <a:spcPts val="0"/>
                        </a:spcAft>
                      </a:pPr>
                      <a:r>
                        <a:rPr lang="en-US" sz="1000">
                          <a:effectLst/>
                        </a:rPr>
                        <a:t>Probable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B</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1000" dirty="0">
                          <a:effectLst/>
                        </a:rPr>
                        <a:t>Will occur several times in the life of an item.</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Will occur frequently.</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96836655"/>
                  </a:ext>
                </a:extLst>
              </a:tr>
              <a:tr h="468519">
                <a:tc>
                  <a:txBody>
                    <a:bodyPr/>
                    <a:lstStyle/>
                    <a:p>
                      <a:pPr marL="0" marR="0">
                        <a:spcBef>
                          <a:spcPts val="0"/>
                        </a:spcBef>
                        <a:spcAft>
                          <a:spcPts val="0"/>
                        </a:spcAft>
                      </a:pPr>
                      <a:r>
                        <a:rPr lang="en-US" sz="1000">
                          <a:effectLst/>
                        </a:rPr>
                        <a:t>Occasional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1000">
                          <a:effectLst/>
                        </a:rPr>
                        <a:t>Likely to occur sometime in the life of an item.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Will occur several times.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4205682397"/>
                  </a:ext>
                </a:extLst>
              </a:tr>
              <a:tr h="770674">
                <a:tc>
                  <a:txBody>
                    <a:bodyPr/>
                    <a:lstStyle/>
                    <a:p>
                      <a:pPr marL="0" marR="0">
                        <a:spcBef>
                          <a:spcPts val="0"/>
                        </a:spcBef>
                        <a:spcAft>
                          <a:spcPts val="0"/>
                        </a:spcAft>
                      </a:pPr>
                      <a:r>
                        <a:rPr lang="en-US" sz="1000">
                          <a:effectLst/>
                        </a:rPr>
                        <a:t>Remote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1000">
                          <a:effectLst/>
                        </a:rPr>
                        <a:t>Unlikely, but possible to occur in the life of an item.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Unlikely, but can reasonably be expected to occur.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731898961"/>
                  </a:ext>
                </a:extLst>
              </a:tr>
              <a:tr h="720315">
                <a:tc>
                  <a:txBody>
                    <a:bodyPr/>
                    <a:lstStyle/>
                    <a:p>
                      <a:pPr marL="0" marR="0">
                        <a:spcBef>
                          <a:spcPts val="0"/>
                        </a:spcBef>
                        <a:spcAft>
                          <a:spcPts val="0"/>
                        </a:spcAft>
                      </a:pPr>
                      <a:r>
                        <a:rPr lang="en-US" sz="1000">
                          <a:effectLst/>
                        </a:rPr>
                        <a:t> </a:t>
                      </a:r>
                      <a:endParaRPr lang="en-US" sz="1200">
                        <a:effectLst/>
                      </a:endParaRPr>
                    </a:p>
                    <a:p>
                      <a:pPr marL="0" marR="0">
                        <a:spcBef>
                          <a:spcPts val="0"/>
                        </a:spcBef>
                        <a:spcAft>
                          <a:spcPts val="0"/>
                        </a:spcAft>
                      </a:pPr>
                      <a:r>
                        <a:rPr lang="en-US" sz="1000">
                          <a:effectLst/>
                        </a:rPr>
                        <a:t>Improbable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1000" dirty="0">
                          <a:effectLst/>
                        </a:rPr>
                        <a:t>So unlikely, it can be assumed occurrence may not be experienced in the life of an item.</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a:effectLst/>
                        </a:rPr>
                        <a:t>Unlikely to occur, but possible.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667085755"/>
                  </a:ext>
                </a:extLst>
              </a:tr>
              <a:tr h="1223906">
                <a:tc>
                  <a:txBody>
                    <a:bodyPr/>
                    <a:lstStyle/>
                    <a:p>
                      <a:pPr marL="0" marR="0">
                        <a:spcBef>
                          <a:spcPts val="0"/>
                        </a:spcBef>
                        <a:spcAft>
                          <a:spcPts val="0"/>
                        </a:spcAft>
                      </a:pPr>
                      <a:r>
                        <a:rPr lang="en-US" sz="1000">
                          <a:effectLst/>
                        </a:rPr>
                        <a:t> </a:t>
                      </a:r>
                      <a:endParaRPr lang="en-US" sz="1200">
                        <a:effectLst/>
                      </a:endParaRPr>
                    </a:p>
                    <a:p>
                      <a:pPr marL="0" marR="0">
                        <a:spcBef>
                          <a:spcPts val="0"/>
                        </a:spcBef>
                        <a:spcAft>
                          <a:spcPts val="0"/>
                        </a:spcAft>
                      </a:pPr>
                      <a:r>
                        <a:rPr lang="en-US" sz="1000">
                          <a:effectLst/>
                        </a:rPr>
                        <a:t>Eliminated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F</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1000">
                          <a:effectLst/>
                        </a:rPr>
                        <a:t>Incapable of occurrence.  This level is used when potential hazards are identified and later eliminated.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Incapable of occurrence. This level is used when potential hazards are identified and later eliminated.</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82624780"/>
                  </a:ext>
                </a:extLst>
              </a:tr>
            </a:tbl>
          </a:graphicData>
        </a:graphic>
      </p:graphicFrame>
    </p:spTree>
    <p:extLst>
      <p:ext uri="{BB962C8B-B14F-4D97-AF65-F5344CB8AC3E}">
        <p14:creationId xmlns:p14="http://schemas.microsoft.com/office/powerpoint/2010/main" val="3950504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356350"/>
            <a:ext cx="2133600" cy="365125"/>
          </a:xfrm>
        </p:spPr>
        <p:txBody>
          <a:bodyPr/>
          <a:lstStyle/>
          <a:p>
            <a:fld id="{2742AC0A-850A-4778-ADCE-E6E20232FAFA}" type="slidenum">
              <a:rPr lang="en-US" smtClean="0"/>
              <a:pPr/>
              <a:t>33</a:t>
            </a:fld>
            <a:endParaRPr lang="en-US" dirty="0"/>
          </a:p>
        </p:txBody>
      </p:sp>
      <p:sp>
        <p:nvSpPr>
          <p:cNvPr id="6" name="Title 1"/>
          <p:cNvSpPr>
            <a:spLocks noGrp="1"/>
          </p:cNvSpPr>
          <p:nvPr>
            <p:ph type="title" idx="4294967295"/>
          </p:nvPr>
        </p:nvSpPr>
        <p:spPr>
          <a:xfrm>
            <a:off x="0" y="261938"/>
            <a:ext cx="8229600" cy="908050"/>
          </a:xfrm>
        </p:spPr>
        <p:txBody>
          <a:bodyPr anchor="t">
            <a:normAutofit/>
          </a:bodyPr>
          <a:lstStyle/>
          <a:p>
            <a:pPr algn="ctr"/>
            <a:r>
              <a:rPr lang="en-US" sz="4000" b="1" dirty="0"/>
              <a:t>Hazard Resolution Matrix</a:t>
            </a:r>
          </a:p>
        </p:txBody>
      </p:sp>
      <p:sp>
        <p:nvSpPr>
          <p:cNvPr id="8" name="Rectangle 5"/>
          <p:cNvSpPr>
            <a:spLocks noChangeArrowheads="1"/>
          </p:cNvSpPr>
          <p:nvPr/>
        </p:nvSpPr>
        <p:spPr bwMode="auto">
          <a:xfrm>
            <a:off x="2291220" y="4301646"/>
            <a:ext cx="990600" cy="304800"/>
          </a:xfrm>
          <a:prstGeom prst="rect">
            <a:avLst/>
          </a:prstGeom>
          <a:solidFill>
            <a:srgbClr val="FF0000"/>
          </a:solidFill>
          <a:ln w="9525">
            <a:solidFill>
              <a:schemeClr val="tx1"/>
            </a:solidFill>
            <a:miter lim="800000"/>
            <a:headEnd/>
            <a:tailEnd/>
          </a:ln>
          <a:effectLst/>
          <a:extLst/>
        </p:spPr>
        <p:txBody>
          <a:bodyPr wrap="none" anchor="ctr"/>
          <a:lstStyle/>
          <a:p>
            <a:endParaRPr lang="en-US" dirty="0"/>
          </a:p>
        </p:txBody>
      </p:sp>
      <p:sp>
        <p:nvSpPr>
          <p:cNvPr id="9" name="Rectangle 6"/>
          <p:cNvSpPr>
            <a:spLocks noChangeArrowheads="1"/>
          </p:cNvSpPr>
          <p:nvPr/>
        </p:nvSpPr>
        <p:spPr bwMode="auto">
          <a:xfrm>
            <a:off x="2291220" y="4606446"/>
            <a:ext cx="990600" cy="304800"/>
          </a:xfrm>
          <a:prstGeom prst="rect">
            <a:avLst/>
          </a:prstGeom>
          <a:solidFill>
            <a:schemeClr val="accent6"/>
          </a:solidFill>
          <a:ln w="9525">
            <a:solidFill>
              <a:schemeClr val="tx1"/>
            </a:solidFill>
            <a:miter lim="800000"/>
            <a:headEnd/>
            <a:tailEnd/>
          </a:ln>
          <a:effectLst/>
          <a:extLst/>
        </p:spPr>
        <p:txBody>
          <a:bodyPr wrap="none" anchor="ctr"/>
          <a:lstStyle/>
          <a:p>
            <a:endParaRPr lang="en-US" dirty="0"/>
          </a:p>
        </p:txBody>
      </p:sp>
      <p:sp>
        <p:nvSpPr>
          <p:cNvPr id="10" name="Rectangle 7"/>
          <p:cNvSpPr>
            <a:spLocks noChangeArrowheads="1"/>
          </p:cNvSpPr>
          <p:nvPr/>
        </p:nvSpPr>
        <p:spPr bwMode="auto">
          <a:xfrm>
            <a:off x="2291220" y="4911246"/>
            <a:ext cx="990600" cy="304800"/>
          </a:xfrm>
          <a:prstGeom prst="rect">
            <a:avLst/>
          </a:prstGeom>
          <a:solidFill>
            <a:srgbClr val="FFFF00"/>
          </a:solidFill>
          <a:ln w="9525">
            <a:solidFill>
              <a:schemeClr val="tx1"/>
            </a:solidFill>
            <a:miter lim="800000"/>
            <a:headEnd/>
            <a:tailEnd/>
          </a:ln>
          <a:effectLst/>
          <a:extLst/>
        </p:spPr>
        <p:txBody>
          <a:bodyPr wrap="none" anchor="ctr"/>
          <a:lstStyle/>
          <a:p>
            <a:endParaRPr lang="en-US" dirty="0"/>
          </a:p>
        </p:txBody>
      </p:sp>
      <p:sp>
        <p:nvSpPr>
          <p:cNvPr id="11" name="Rectangle 8"/>
          <p:cNvSpPr>
            <a:spLocks noChangeArrowheads="1"/>
          </p:cNvSpPr>
          <p:nvPr/>
        </p:nvSpPr>
        <p:spPr bwMode="auto">
          <a:xfrm>
            <a:off x="2291220" y="5216046"/>
            <a:ext cx="990600" cy="304800"/>
          </a:xfrm>
          <a:prstGeom prst="rect">
            <a:avLst/>
          </a:prstGeom>
          <a:solidFill>
            <a:srgbClr val="09E71E"/>
          </a:solidFill>
          <a:ln w="9525">
            <a:solidFill>
              <a:schemeClr val="tx1"/>
            </a:solidFill>
            <a:miter lim="800000"/>
            <a:headEnd/>
            <a:tailEnd/>
          </a:ln>
          <a:effectLst/>
          <a:extLst/>
        </p:spPr>
        <p:txBody>
          <a:bodyPr wrap="none" anchor="ctr"/>
          <a:lstStyle/>
          <a:p>
            <a:endParaRPr lang="en-US" dirty="0"/>
          </a:p>
        </p:txBody>
      </p:sp>
      <p:sp>
        <p:nvSpPr>
          <p:cNvPr id="12" name="Rectangle 11"/>
          <p:cNvSpPr/>
          <p:nvPr/>
        </p:nvSpPr>
        <p:spPr>
          <a:xfrm>
            <a:off x="3419605" y="4183694"/>
            <a:ext cx="6664195" cy="1277273"/>
          </a:xfrm>
          <a:prstGeom prst="rect">
            <a:avLst/>
          </a:prstGeom>
        </p:spPr>
        <p:txBody>
          <a:bodyPr wrap="square">
            <a:spAutoFit/>
          </a:bodyPr>
          <a:lstStyle/>
          <a:p>
            <a:pPr eaLnBrk="0" hangingPunct="0">
              <a:spcBef>
                <a:spcPct val="50000"/>
              </a:spcBef>
            </a:pPr>
            <a:r>
              <a:rPr lang="en-US" sz="1400" dirty="0"/>
              <a:t>1 UNACCEPTABLE</a:t>
            </a:r>
          </a:p>
          <a:p>
            <a:pPr eaLnBrk="0" hangingPunct="0">
              <a:spcBef>
                <a:spcPct val="50000"/>
              </a:spcBef>
            </a:pPr>
            <a:r>
              <a:rPr lang="en-US" sz="1400" dirty="0"/>
              <a:t>2 UNDESIRABLE (MGMT. RISK DECISION REQ’D)</a:t>
            </a:r>
          </a:p>
          <a:p>
            <a:pPr eaLnBrk="0" hangingPunct="0">
              <a:spcBef>
                <a:spcPct val="50000"/>
              </a:spcBef>
            </a:pPr>
            <a:r>
              <a:rPr lang="en-US" sz="1400" dirty="0"/>
              <a:t>3 ACCEPTABLE WITH REVIEW BY MGMT.</a:t>
            </a:r>
          </a:p>
          <a:p>
            <a:pPr eaLnBrk="0" hangingPunct="0">
              <a:spcBef>
                <a:spcPct val="50000"/>
              </a:spcBef>
            </a:pPr>
            <a:r>
              <a:rPr lang="en-US" sz="1400" dirty="0"/>
              <a:t>4 ACCEPTABLE WITHOUT REVIEW</a:t>
            </a:r>
          </a:p>
        </p:txBody>
      </p:sp>
      <p:pic>
        <p:nvPicPr>
          <p:cNvPr id="13" name="Picture 12"/>
          <p:cNvPicPr/>
          <p:nvPr/>
        </p:nvPicPr>
        <p:blipFill>
          <a:blip r:embed="rId2"/>
          <a:stretch>
            <a:fillRect/>
          </a:stretch>
        </p:blipFill>
        <p:spPr>
          <a:xfrm>
            <a:off x="2192055" y="1027134"/>
            <a:ext cx="6137753" cy="3156559"/>
          </a:xfrm>
          <a:prstGeom prst="rect">
            <a:avLst/>
          </a:prstGeom>
        </p:spPr>
      </p:pic>
    </p:spTree>
    <p:extLst>
      <p:ext uri="{BB962C8B-B14F-4D97-AF65-F5344CB8AC3E}">
        <p14:creationId xmlns:p14="http://schemas.microsoft.com/office/powerpoint/2010/main" val="476066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566057"/>
          </a:xfrm>
        </p:spPr>
        <p:txBody>
          <a:bodyPr>
            <a:normAutofit fontScale="90000"/>
          </a:bodyPr>
          <a:lstStyle/>
          <a:p>
            <a:r>
              <a:rPr lang="en-US" dirty="0" smtClean="0"/>
              <a:t>Hazard Analysis -16</a:t>
            </a:r>
            <a:r>
              <a:rPr lang="en-US" baseline="30000" dirty="0" smtClean="0"/>
              <a:t>th</a:t>
            </a:r>
            <a:r>
              <a:rPr lang="en-US" dirty="0" smtClean="0"/>
              <a:t> Street Mall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191848"/>
              </p:ext>
            </p:extLst>
          </p:nvPr>
        </p:nvGraphicFramePr>
        <p:xfrm>
          <a:off x="1950721" y="574767"/>
          <a:ext cx="6940730" cy="5521234"/>
        </p:xfrm>
        <a:graphic>
          <a:graphicData uri="http://schemas.openxmlformats.org/drawingml/2006/table">
            <a:tbl>
              <a:tblPr firstRow="1" firstCol="1" bandRow="1">
                <a:tableStyleId>{5C22544A-7EE6-4342-B048-85BDC9FD1C3A}</a:tableStyleId>
              </a:tblPr>
              <a:tblGrid>
                <a:gridCol w="516656">
                  <a:extLst>
                    <a:ext uri="{9D8B030D-6E8A-4147-A177-3AD203B41FA5}">
                      <a16:colId xmlns:a16="http://schemas.microsoft.com/office/drawing/2014/main" val="1712584350"/>
                    </a:ext>
                  </a:extLst>
                </a:gridCol>
                <a:gridCol w="1617525">
                  <a:extLst>
                    <a:ext uri="{9D8B030D-6E8A-4147-A177-3AD203B41FA5}">
                      <a16:colId xmlns:a16="http://schemas.microsoft.com/office/drawing/2014/main" val="3895263408"/>
                    </a:ext>
                  </a:extLst>
                </a:gridCol>
                <a:gridCol w="1202564">
                  <a:extLst>
                    <a:ext uri="{9D8B030D-6E8A-4147-A177-3AD203B41FA5}">
                      <a16:colId xmlns:a16="http://schemas.microsoft.com/office/drawing/2014/main" val="960292378"/>
                    </a:ext>
                  </a:extLst>
                </a:gridCol>
                <a:gridCol w="1336184">
                  <a:extLst>
                    <a:ext uri="{9D8B030D-6E8A-4147-A177-3AD203B41FA5}">
                      <a16:colId xmlns:a16="http://schemas.microsoft.com/office/drawing/2014/main" val="103453932"/>
                    </a:ext>
                  </a:extLst>
                </a:gridCol>
                <a:gridCol w="935328">
                  <a:extLst>
                    <a:ext uri="{9D8B030D-6E8A-4147-A177-3AD203B41FA5}">
                      <a16:colId xmlns:a16="http://schemas.microsoft.com/office/drawing/2014/main" val="3552743797"/>
                    </a:ext>
                  </a:extLst>
                </a:gridCol>
                <a:gridCol w="1332473">
                  <a:extLst>
                    <a:ext uri="{9D8B030D-6E8A-4147-A177-3AD203B41FA5}">
                      <a16:colId xmlns:a16="http://schemas.microsoft.com/office/drawing/2014/main" val="2563016706"/>
                    </a:ext>
                  </a:extLst>
                </a:gridCol>
              </a:tblGrid>
              <a:tr h="90789">
                <a:tc gridSpan="6">
                  <a:txBody>
                    <a:bodyPr/>
                    <a:lstStyle/>
                    <a:p>
                      <a:pPr marL="0" marR="0" algn="ctr">
                        <a:spcBef>
                          <a:spcPts val="0"/>
                        </a:spcBef>
                        <a:spcAft>
                          <a:spcPts val="0"/>
                        </a:spcAft>
                      </a:pPr>
                      <a:r>
                        <a:rPr lang="en-US" sz="500">
                          <a:effectLst/>
                        </a:rPr>
                        <a:t>RTD’s Hazard Analysis Approach for Peoria Station</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8537429"/>
                  </a:ext>
                </a:extLst>
              </a:tr>
              <a:tr h="302632">
                <a:tc>
                  <a:txBody>
                    <a:bodyPr/>
                    <a:lstStyle/>
                    <a:p>
                      <a:pPr marL="0" marR="0" algn="ctr">
                        <a:spcBef>
                          <a:spcPts val="0"/>
                        </a:spcBef>
                        <a:spcAft>
                          <a:spcPts val="0"/>
                        </a:spcAft>
                      </a:pPr>
                      <a:r>
                        <a:rPr lang="en-US" sz="400">
                          <a:effectLst/>
                        </a:rPr>
                        <a:t>Item</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400">
                          <a:effectLst/>
                        </a:rPr>
                        <a:t>Hazard Description</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400">
                          <a:effectLst/>
                        </a:rPr>
                        <a:t>Hazard Cause(s)</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400">
                          <a:effectLst/>
                        </a:rPr>
                        <a:t>Hazard Effect</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400">
                          <a:effectLst/>
                        </a:rPr>
                        <a:t>Severity Category and Probability</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400">
                          <a:effectLst/>
                        </a:rPr>
                        <a:t>Hazard Resolution / Reduction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extLst>
                  <a:ext uri="{0D108BD9-81ED-4DB2-BD59-A6C34878D82A}">
                    <a16:rowId xmlns:a16="http://schemas.microsoft.com/office/drawing/2014/main" val="2312001691"/>
                  </a:ext>
                </a:extLst>
              </a:tr>
              <a:tr h="1259463">
                <a:tc>
                  <a:txBody>
                    <a:bodyPr/>
                    <a:lstStyle/>
                    <a:p>
                      <a:pPr marL="0" marR="0" algn="ctr">
                        <a:spcBef>
                          <a:spcPts val="0"/>
                        </a:spcBef>
                        <a:spcAft>
                          <a:spcPts val="0"/>
                        </a:spcAft>
                      </a:pPr>
                      <a:r>
                        <a:rPr lang="en-US" sz="500">
                          <a:effectLst/>
                        </a:rPr>
                        <a:t>1.</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spcBef>
                          <a:spcPts val="0"/>
                        </a:spcBef>
                        <a:spcAft>
                          <a:spcPts val="0"/>
                        </a:spcAft>
                      </a:pPr>
                      <a:r>
                        <a:rPr lang="en-US" sz="500">
                          <a:effectLst/>
                        </a:rPr>
                        <a:t>Bicyclist riding alongside Mall Shuttle with restricted sightlines  </a:t>
                      </a:r>
                    </a:p>
                    <a:p>
                      <a:pPr marL="0" marR="0">
                        <a:spcBef>
                          <a:spcPts val="0"/>
                        </a:spcBef>
                        <a:spcAft>
                          <a:spcPts val="0"/>
                        </a:spcAft>
                      </a:pPr>
                      <a:r>
                        <a:rPr lang="en-US" sz="500">
                          <a:effectLst/>
                        </a:rPr>
                        <a:t>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dirty="0">
                          <a:effectLst/>
                        </a:rPr>
                        <a:t>Allowing bicycles to utilize 16</a:t>
                      </a:r>
                      <a:r>
                        <a:rPr lang="en-US" sz="500" baseline="30000" dirty="0">
                          <a:effectLst/>
                        </a:rPr>
                        <a:t>th</a:t>
                      </a:r>
                      <a:r>
                        <a:rPr lang="en-US" sz="500" dirty="0">
                          <a:effectLst/>
                        </a:rPr>
                        <a:t> Street Mall as a thoroughfare  </a:t>
                      </a:r>
                    </a:p>
                    <a:p>
                      <a:pPr marL="0" marR="0">
                        <a:spcBef>
                          <a:spcPts val="0"/>
                        </a:spcBef>
                        <a:spcAft>
                          <a:spcPts val="0"/>
                        </a:spcAft>
                      </a:pPr>
                      <a:r>
                        <a:rPr lang="en-US" sz="500" dirty="0">
                          <a:effectLst/>
                        </a:rPr>
                        <a:t> </a:t>
                      </a:r>
                    </a:p>
                    <a:p>
                      <a:pPr marL="0" marR="0" algn="ctr">
                        <a:spcBef>
                          <a:spcPts val="0"/>
                        </a:spcBef>
                        <a:spcAft>
                          <a:spcPts val="0"/>
                        </a:spcAft>
                      </a:pPr>
                      <a:r>
                        <a:rPr lang="en-US" sz="500" dirty="0">
                          <a:effectLst/>
                        </a:rPr>
                        <a:t> </a:t>
                      </a:r>
                      <a:endParaRPr lang="en-US" sz="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Bicyclist unexpectedly meets a mall patron, mall shuttle, or opposing vehicular traffic possibly resulting in one or more of the following:  death, permanent total disability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1A</a:t>
                      </a:r>
                      <a:endParaRPr lang="en-US" sz="500">
                        <a:effectLst/>
                      </a:endParaRPr>
                    </a:p>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2D</a:t>
                      </a:r>
                      <a:endParaRPr lang="en-US" sz="500">
                        <a:effectLst/>
                      </a:endParaRPr>
                    </a:p>
                    <a:p>
                      <a:pPr marL="0" marR="0" algn="ctr">
                        <a:spcBef>
                          <a:spcPts val="0"/>
                        </a:spcBef>
                        <a:spcAft>
                          <a:spcPts val="0"/>
                        </a:spcAft>
                      </a:pPr>
                      <a:r>
                        <a:rPr lang="en-US" sz="500" u="sng">
                          <a:effectLst/>
                        </a:rPr>
                        <a:t>Residual</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Do not allow anything other than Mall Shuttles, Emergency vehicles, maintenance vehicles, and commerce supply vehicles access to the transit way at all times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extLst>
                  <a:ext uri="{0D108BD9-81ED-4DB2-BD59-A6C34878D82A}">
                    <a16:rowId xmlns:a16="http://schemas.microsoft.com/office/drawing/2014/main" val="109190759"/>
                  </a:ext>
                </a:extLst>
              </a:tr>
              <a:tr h="1259463">
                <a:tc>
                  <a:txBody>
                    <a:bodyPr/>
                    <a:lstStyle/>
                    <a:p>
                      <a:pPr marL="0" marR="0" algn="ctr">
                        <a:spcBef>
                          <a:spcPts val="0"/>
                        </a:spcBef>
                        <a:spcAft>
                          <a:spcPts val="0"/>
                        </a:spcAft>
                      </a:pPr>
                      <a:r>
                        <a:rPr lang="en-US" sz="500">
                          <a:effectLst/>
                        </a:rPr>
                        <a:t>2.</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spcBef>
                          <a:spcPts val="0"/>
                        </a:spcBef>
                        <a:spcAft>
                          <a:spcPts val="0"/>
                        </a:spcAft>
                      </a:pPr>
                      <a:r>
                        <a:rPr lang="en-US" sz="500">
                          <a:effectLst/>
                        </a:rPr>
                        <a:t>Bicyclist violating traffic laws to reach their destination faster (i.e. running a traffic signal or weaving between other vehicles on the transit way)</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Allowing bicycles to utilize 16</a:t>
                      </a:r>
                      <a:r>
                        <a:rPr lang="en-US" sz="500" baseline="30000">
                          <a:effectLst/>
                        </a:rPr>
                        <a:t>th</a:t>
                      </a:r>
                      <a:r>
                        <a:rPr lang="en-US" sz="500">
                          <a:effectLst/>
                        </a:rPr>
                        <a:t> Street Mall as a thoroughfare  </a:t>
                      </a:r>
                    </a:p>
                    <a:p>
                      <a:pPr marL="0" marR="0" algn="ctr">
                        <a:spcBef>
                          <a:spcPts val="0"/>
                        </a:spcBef>
                        <a:spcAft>
                          <a:spcPts val="0"/>
                        </a:spcAft>
                      </a:pPr>
                      <a:r>
                        <a:rPr lang="en-US" sz="500">
                          <a:effectLst/>
                        </a:rPr>
                        <a:t>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Bicyclist unexpectedly meets a mall patron, mall shuttle, or opposing vehicular traffic possibly resulting in one or more of the following:  death, permanent total disability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1A</a:t>
                      </a:r>
                      <a:endParaRPr lang="en-US" sz="500">
                        <a:effectLst/>
                      </a:endParaRPr>
                    </a:p>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2D</a:t>
                      </a:r>
                      <a:endParaRPr lang="en-US" sz="500">
                        <a:effectLst/>
                      </a:endParaRPr>
                    </a:p>
                    <a:p>
                      <a:pPr marL="0" marR="0" algn="ctr">
                        <a:spcBef>
                          <a:spcPts val="0"/>
                        </a:spcBef>
                        <a:spcAft>
                          <a:spcPts val="0"/>
                        </a:spcAft>
                      </a:pPr>
                      <a:r>
                        <a:rPr lang="en-US" sz="500" u="sng">
                          <a:effectLst/>
                        </a:rPr>
                        <a:t>Residual</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Do not allow anything other than Mall Shuttles, Emergency vehicles, maintenance vehicles, and commerce supply vehicles access to the transit way at all times</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extLst>
                  <a:ext uri="{0D108BD9-81ED-4DB2-BD59-A6C34878D82A}">
                    <a16:rowId xmlns:a16="http://schemas.microsoft.com/office/drawing/2014/main" val="1014515068"/>
                  </a:ext>
                </a:extLst>
              </a:tr>
              <a:tr h="1349424">
                <a:tc>
                  <a:txBody>
                    <a:bodyPr/>
                    <a:lstStyle/>
                    <a:p>
                      <a:pPr marL="0" marR="0" algn="ctr">
                        <a:spcBef>
                          <a:spcPts val="0"/>
                        </a:spcBef>
                        <a:spcAft>
                          <a:spcPts val="0"/>
                        </a:spcAft>
                      </a:pPr>
                      <a:r>
                        <a:rPr lang="en-US" sz="500">
                          <a:effectLst/>
                        </a:rPr>
                        <a:t>3.</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spcBef>
                          <a:spcPts val="0"/>
                        </a:spcBef>
                        <a:spcAft>
                          <a:spcPts val="0"/>
                        </a:spcAft>
                      </a:pPr>
                      <a:r>
                        <a:rPr lang="en-US" sz="500">
                          <a:effectLst/>
                        </a:rPr>
                        <a:t>Bicyclist taking shortcuts through alleyways to reach their destination faster </a:t>
                      </a:r>
                    </a:p>
                    <a:p>
                      <a:pPr marL="0" marR="0">
                        <a:spcBef>
                          <a:spcPts val="0"/>
                        </a:spcBef>
                        <a:spcAft>
                          <a:spcPts val="0"/>
                        </a:spcAft>
                      </a:pPr>
                      <a:r>
                        <a:rPr lang="en-US" sz="500">
                          <a:effectLst/>
                        </a:rPr>
                        <a:t> </a:t>
                      </a:r>
                    </a:p>
                    <a:p>
                      <a:pPr marL="0" marR="0">
                        <a:spcBef>
                          <a:spcPts val="0"/>
                        </a:spcBef>
                        <a:spcAft>
                          <a:spcPts val="0"/>
                        </a:spcAft>
                      </a:pPr>
                      <a:r>
                        <a:rPr lang="en-US" sz="500">
                          <a:effectLst/>
                        </a:rPr>
                        <a:t>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Allowing bicycles to utilize 16</a:t>
                      </a:r>
                      <a:r>
                        <a:rPr lang="en-US" sz="500" baseline="30000">
                          <a:effectLst/>
                        </a:rPr>
                        <a:t>th</a:t>
                      </a:r>
                      <a:r>
                        <a:rPr lang="en-US" sz="500">
                          <a:effectLst/>
                        </a:rPr>
                        <a:t> Street Mall as a thoroughfare  </a:t>
                      </a:r>
                    </a:p>
                    <a:p>
                      <a:pPr marL="0" marR="0" algn="ctr">
                        <a:spcBef>
                          <a:spcPts val="0"/>
                        </a:spcBef>
                        <a:spcAft>
                          <a:spcPts val="0"/>
                        </a:spcAft>
                      </a:pPr>
                      <a:r>
                        <a:rPr lang="en-US" sz="500">
                          <a:effectLst/>
                        </a:rPr>
                        <a:t>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 </a:t>
                      </a:r>
                    </a:p>
                    <a:p>
                      <a:pPr marL="0" marR="0" algn="ctr">
                        <a:spcBef>
                          <a:spcPts val="0"/>
                        </a:spcBef>
                        <a:spcAft>
                          <a:spcPts val="0"/>
                        </a:spcAft>
                      </a:pPr>
                      <a:r>
                        <a:rPr lang="en-US" sz="500">
                          <a:effectLst/>
                        </a:rPr>
                        <a:t>Bicyclist unexpectedly meets a mall patron, mall shuttle, or opposing vehicular traffic possibly resulting in one or more of the following:  death, permanent total disability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1A</a:t>
                      </a:r>
                      <a:endParaRPr lang="en-US" sz="500">
                        <a:effectLst/>
                      </a:endParaRPr>
                    </a:p>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2D</a:t>
                      </a:r>
                      <a:endParaRPr lang="en-US" sz="500">
                        <a:effectLst/>
                      </a:endParaRPr>
                    </a:p>
                    <a:p>
                      <a:pPr marL="0" marR="0" algn="ctr">
                        <a:spcBef>
                          <a:spcPts val="0"/>
                        </a:spcBef>
                        <a:spcAft>
                          <a:spcPts val="0"/>
                        </a:spcAft>
                      </a:pPr>
                      <a:r>
                        <a:rPr lang="en-US" sz="500" u="sng">
                          <a:effectLst/>
                        </a:rPr>
                        <a:t>Residual</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Do not allow anything other than Mall Shuttles, Emergency vehicles, maintenance vehicles, and commerce supply vehicles access to the transit way at all times</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extLst>
                  <a:ext uri="{0D108BD9-81ED-4DB2-BD59-A6C34878D82A}">
                    <a16:rowId xmlns:a16="http://schemas.microsoft.com/office/drawing/2014/main" val="677985857"/>
                  </a:ext>
                </a:extLst>
              </a:tr>
              <a:tr h="1259463">
                <a:tc>
                  <a:txBody>
                    <a:bodyPr/>
                    <a:lstStyle/>
                    <a:p>
                      <a:pPr marL="0" marR="0" algn="ctr">
                        <a:spcBef>
                          <a:spcPts val="0"/>
                        </a:spcBef>
                        <a:spcAft>
                          <a:spcPts val="0"/>
                        </a:spcAft>
                      </a:pPr>
                      <a:r>
                        <a:rPr lang="en-US" sz="500">
                          <a:effectLst/>
                        </a:rPr>
                        <a:t>4</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spcBef>
                          <a:spcPts val="0"/>
                        </a:spcBef>
                        <a:spcAft>
                          <a:spcPts val="0"/>
                        </a:spcAft>
                      </a:pPr>
                      <a:r>
                        <a:rPr lang="en-US" sz="500">
                          <a:effectLst/>
                        </a:rPr>
                        <a:t>Distracted bicyclist (i.e. headphones, cell phone)</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Allowing bicycles to utilize 16</a:t>
                      </a:r>
                      <a:r>
                        <a:rPr lang="en-US" sz="500" baseline="30000">
                          <a:effectLst/>
                        </a:rPr>
                        <a:t>th</a:t>
                      </a:r>
                      <a:r>
                        <a:rPr lang="en-US" sz="500">
                          <a:effectLst/>
                        </a:rPr>
                        <a:t> Street Mall as a thoroughfare  </a:t>
                      </a:r>
                    </a:p>
                    <a:p>
                      <a:pPr marL="0" marR="0" algn="ctr">
                        <a:spcBef>
                          <a:spcPts val="0"/>
                        </a:spcBef>
                        <a:spcAft>
                          <a:spcPts val="0"/>
                        </a:spcAft>
                      </a:pPr>
                      <a:r>
                        <a:rPr lang="en-US" sz="500">
                          <a:effectLst/>
                        </a:rPr>
                        <a:t>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a:effectLst/>
                        </a:rPr>
                        <a:t>Bicyclist unexpectedly meets a mall patron, mall shuttle, or opposing vehicular traffic possibly resulting in one or more of the following:  death, permanent total disability  </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1A</a:t>
                      </a:r>
                      <a:endParaRPr lang="en-US" sz="500">
                        <a:effectLst/>
                      </a:endParaRPr>
                    </a:p>
                    <a:p>
                      <a:pPr marL="0" marR="0" algn="ctr">
                        <a:spcBef>
                          <a:spcPts val="0"/>
                        </a:spcBef>
                        <a:spcAft>
                          <a:spcPts val="0"/>
                        </a:spcAft>
                      </a:pPr>
                      <a:r>
                        <a:rPr lang="en-US" sz="500" u="none" strike="noStrike">
                          <a:effectLst/>
                        </a:rPr>
                        <a:t> </a:t>
                      </a:r>
                      <a:endParaRPr lang="en-US" sz="500">
                        <a:effectLst/>
                      </a:endParaRPr>
                    </a:p>
                    <a:p>
                      <a:pPr marL="0" marR="0" algn="ctr">
                        <a:spcBef>
                          <a:spcPts val="0"/>
                        </a:spcBef>
                        <a:spcAft>
                          <a:spcPts val="0"/>
                        </a:spcAft>
                      </a:pPr>
                      <a:r>
                        <a:rPr lang="en-US" sz="500" u="sng">
                          <a:effectLst/>
                        </a:rPr>
                        <a:t>2D</a:t>
                      </a:r>
                      <a:endParaRPr lang="en-US" sz="500">
                        <a:effectLst/>
                      </a:endParaRPr>
                    </a:p>
                    <a:p>
                      <a:pPr marL="0" marR="0" algn="ctr">
                        <a:spcBef>
                          <a:spcPts val="0"/>
                        </a:spcBef>
                        <a:spcAft>
                          <a:spcPts val="0"/>
                        </a:spcAft>
                      </a:pPr>
                      <a:r>
                        <a:rPr lang="en-US" sz="500" u="sng">
                          <a:effectLst/>
                        </a:rPr>
                        <a:t>Residual</a:t>
                      </a:r>
                      <a:endParaRPr lang="en-US" sz="50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tc>
                  <a:txBody>
                    <a:bodyPr/>
                    <a:lstStyle/>
                    <a:p>
                      <a:pPr marL="0" marR="0" algn="ctr">
                        <a:spcBef>
                          <a:spcPts val="0"/>
                        </a:spcBef>
                        <a:spcAft>
                          <a:spcPts val="0"/>
                        </a:spcAft>
                      </a:pPr>
                      <a:r>
                        <a:rPr lang="en-US" sz="500" dirty="0">
                          <a:effectLst/>
                        </a:rPr>
                        <a:t>Do not allow anything other than Mall Shuttles, Emergency vehicles, maintenance vehicles, and commerce supply vehicles access to the transit way at all times</a:t>
                      </a:r>
                      <a:endParaRPr lang="en-US" sz="5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838" marR="28838" marT="0" marB="0"/>
                </a:tc>
                <a:extLst>
                  <a:ext uri="{0D108BD9-81ED-4DB2-BD59-A6C34878D82A}">
                    <a16:rowId xmlns:a16="http://schemas.microsoft.com/office/drawing/2014/main" val="803454324"/>
                  </a:ext>
                </a:extLst>
              </a:tr>
            </a:tbl>
          </a:graphicData>
        </a:graphic>
      </p:graphicFrame>
    </p:spTree>
    <p:extLst>
      <p:ext uri="{BB962C8B-B14F-4D97-AF65-F5344CB8AC3E}">
        <p14:creationId xmlns:p14="http://schemas.microsoft.com/office/powerpoint/2010/main" val="1466615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830388"/>
            <a:ext cx="8229600" cy="4525963"/>
          </a:xfrm>
        </p:spPr>
        <p:txBody>
          <a:bodyPr/>
          <a:lstStyle/>
          <a:p>
            <a:pPr lvl="0"/>
            <a:r>
              <a:rPr lang="en-US" dirty="0"/>
              <a:t>Design for minimum </a:t>
            </a:r>
            <a:r>
              <a:rPr lang="en-US" dirty="0" smtClean="0"/>
              <a:t>risk</a:t>
            </a:r>
            <a:endParaRPr lang="en-US" dirty="0"/>
          </a:p>
          <a:p>
            <a:pPr lvl="0"/>
            <a:r>
              <a:rPr lang="en-US" dirty="0"/>
              <a:t>Incorporate safety </a:t>
            </a:r>
            <a:r>
              <a:rPr lang="en-US" dirty="0" smtClean="0"/>
              <a:t>devices</a:t>
            </a:r>
            <a:endParaRPr lang="en-US" dirty="0"/>
          </a:p>
          <a:p>
            <a:pPr lvl="0"/>
            <a:r>
              <a:rPr lang="en-US" dirty="0"/>
              <a:t>Provide warning </a:t>
            </a:r>
            <a:r>
              <a:rPr lang="en-US" dirty="0" smtClean="0"/>
              <a:t>devices</a:t>
            </a:r>
            <a:endParaRPr lang="en-US" dirty="0"/>
          </a:p>
          <a:p>
            <a:pPr lvl="0"/>
            <a:r>
              <a:rPr lang="en-US" dirty="0"/>
              <a:t>Implement policies, procedures and </a:t>
            </a:r>
            <a:r>
              <a:rPr lang="en-US" dirty="0" smtClean="0"/>
              <a:t>training</a:t>
            </a:r>
          </a:p>
          <a:p>
            <a:pPr lvl="0"/>
            <a:r>
              <a:rPr lang="en-US" dirty="0" smtClean="0"/>
              <a:t>Risk Appetite Decision</a:t>
            </a:r>
          </a:p>
          <a:p>
            <a:pPr lvl="0"/>
            <a:endParaRPr lang="en-US" dirty="0"/>
          </a:p>
          <a:p>
            <a:endParaRPr lang="en-US" dirty="0"/>
          </a:p>
        </p:txBody>
      </p:sp>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35</a:t>
            </a:fld>
            <a:endParaRPr lang="en-US" dirty="0"/>
          </a:p>
        </p:txBody>
      </p:sp>
      <p:sp>
        <p:nvSpPr>
          <p:cNvPr id="8" name="Title 1"/>
          <p:cNvSpPr>
            <a:spLocks noGrp="1"/>
          </p:cNvSpPr>
          <p:nvPr>
            <p:ph type="title"/>
          </p:nvPr>
        </p:nvSpPr>
        <p:spPr>
          <a:xfrm>
            <a:off x="1981200" y="687387"/>
            <a:ext cx="8229600" cy="1143000"/>
          </a:xfrm>
        </p:spPr>
        <p:txBody>
          <a:bodyPr anchor="t">
            <a:normAutofit/>
          </a:bodyPr>
          <a:lstStyle/>
          <a:p>
            <a:pPr algn="l"/>
            <a:r>
              <a:rPr lang="en-US" sz="4000" b="1" dirty="0">
                <a:solidFill>
                  <a:schemeClr val="tx1"/>
                </a:solidFill>
              </a:rPr>
              <a:t>Risk Management Precedence</a:t>
            </a:r>
          </a:p>
        </p:txBody>
      </p:sp>
    </p:spTree>
    <p:extLst>
      <p:ext uri="{BB962C8B-B14F-4D97-AF65-F5344CB8AC3E}">
        <p14:creationId xmlns:p14="http://schemas.microsoft.com/office/powerpoint/2010/main" val="27392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Safety Assurance</a:t>
            </a:r>
          </a:p>
        </p:txBody>
      </p:sp>
      <p:sp>
        <p:nvSpPr>
          <p:cNvPr id="4" name="Slide Number Placeholder 3"/>
          <p:cNvSpPr>
            <a:spLocks noGrp="1"/>
          </p:cNvSpPr>
          <p:nvPr>
            <p:ph type="sldNum" sz="quarter" idx="4294967295"/>
          </p:nvPr>
        </p:nvSpPr>
        <p:spPr>
          <a:xfrm>
            <a:off x="10058400" y="6173788"/>
            <a:ext cx="2133600" cy="365125"/>
          </a:xfrm>
        </p:spPr>
        <p:txBody>
          <a:bodyPr/>
          <a:lstStyle/>
          <a:p>
            <a:r>
              <a:rPr lang="en-US" dirty="0" smtClean="0">
                <a:solidFill>
                  <a:prstClr val="black">
                    <a:tint val="75000"/>
                  </a:prstClr>
                </a:solidFill>
                <a:latin typeface="Calibri"/>
              </a:rPr>
              <a:t>Slide </a:t>
            </a:r>
            <a:fld id="{629A21AB-FC28-D444-98FC-E67A151786F5}" type="slidenum">
              <a:rPr lang="en-US" smtClean="0">
                <a:solidFill>
                  <a:prstClr val="black">
                    <a:tint val="75000"/>
                  </a:prstClr>
                </a:solidFill>
                <a:latin typeface="Calibri"/>
              </a:rPr>
              <a:pPr/>
              <a:t>36</a:t>
            </a:fld>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155974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42060" y="512255"/>
            <a:ext cx="7660416" cy="1134027"/>
          </a:xfrm>
        </p:spPr>
        <p:txBody>
          <a:bodyPr>
            <a:normAutofit/>
          </a:bodyPr>
          <a:lstStyle/>
          <a:p>
            <a:pPr algn="l"/>
            <a:r>
              <a:rPr lang="en-US" sz="3196" dirty="0">
                <a:latin typeface="Tahoma" panose="020B0604030504040204" pitchFamily="34" charset="0"/>
                <a:ea typeface="Tahoma" panose="020B0604030504040204" pitchFamily="34" charset="0"/>
                <a:cs typeface="Tahoma" panose="020B0604030504040204" pitchFamily="34" charset="0"/>
              </a:rPr>
              <a:t>Safety Assurance Component and  </a:t>
            </a:r>
            <a:br>
              <a:rPr lang="en-US" sz="3196" dirty="0">
                <a:latin typeface="Tahoma" panose="020B0604030504040204" pitchFamily="34" charset="0"/>
                <a:ea typeface="Tahoma" panose="020B0604030504040204" pitchFamily="34" charset="0"/>
                <a:cs typeface="Tahoma" panose="020B0604030504040204" pitchFamily="34" charset="0"/>
              </a:rPr>
            </a:br>
            <a:r>
              <a:rPr lang="en-US" sz="3196" dirty="0">
                <a:latin typeface="Tahoma" panose="020B0604030504040204" pitchFamily="34" charset="0"/>
                <a:ea typeface="Tahoma" panose="020B0604030504040204" pitchFamily="34" charset="0"/>
                <a:cs typeface="Tahoma" panose="020B0604030504040204" pitchFamily="34" charset="0"/>
              </a:rPr>
              <a:t>its Subcomponents</a:t>
            </a:r>
          </a:p>
        </p:txBody>
      </p:sp>
      <p:sp>
        <p:nvSpPr>
          <p:cNvPr id="2" name="Slide Number Placeholder 1"/>
          <p:cNvSpPr>
            <a:spLocks noGrp="1"/>
          </p:cNvSpPr>
          <p:nvPr>
            <p:ph type="sldNum" sz="quarter" idx="4294967295"/>
          </p:nvPr>
        </p:nvSpPr>
        <p:spPr>
          <a:xfrm>
            <a:off x="8077200" y="6356351"/>
            <a:ext cx="2133600" cy="365125"/>
          </a:xfrm>
        </p:spPr>
        <p:txBody>
          <a:bodyPr/>
          <a:lstStyle/>
          <a:p>
            <a:r>
              <a:rPr lang="en-US" dirty="0">
                <a:solidFill>
                  <a:prstClr val="black">
                    <a:tint val="75000"/>
                  </a:prstClr>
                </a:solidFill>
                <a:latin typeface="Calibri"/>
              </a:rPr>
              <a:t>Slide </a:t>
            </a:r>
            <a:fld id="{629A21AB-FC28-D444-98FC-E67A151786F5}" type="slidenum">
              <a:rPr lang="en-US">
                <a:solidFill>
                  <a:prstClr val="black">
                    <a:tint val="75000"/>
                  </a:prstClr>
                </a:solidFill>
                <a:latin typeface="Calibri"/>
              </a:rPr>
              <a:pPr/>
              <a:t>37</a:t>
            </a:fld>
            <a:endParaRPr lang="en-US" dirty="0">
              <a:solidFill>
                <a:prstClr val="black">
                  <a:tint val="75000"/>
                </a:prstClr>
              </a:solidFill>
              <a:latin typeface="Calibri"/>
            </a:endParaRPr>
          </a:p>
        </p:txBody>
      </p:sp>
      <p:grpSp>
        <p:nvGrpSpPr>
          <p:cNvPr id="6" name="Group 5"/>
          <p:cNvGrpSpPr/>
          <p:nvPr/>
        </p:nvGrpSpPr>
        <p:grpSpPr>
          <a:xfrm>
            <a:off x="4428670" y="4555039"/>
            <a:ext cx="1648632" cy="1219971"/>
            <a:chOff x="1954719" y="3757786"/>
            <a:chExt cx="2208965" cy="804776"/>
          </a:xfrm>
        </p:grpSpPr>
        <p:sp>
          <p:nvSpPr>
            <p:cNvPr id="28" name="Rectangle 27"/>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5" name="TextBox 4"/>
            <p:cNvSpPr txBox="1"/>
            <p:nvPr/>
          </p:nvSpPr>
          <p:spPr>
            <a:xfrm>
              <a:off x="1954719" y="3793703"/>
              <a:ext cx="2208965" cy="747998"/>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performance monitoring &amp; measurement</a:t>
              </a:r>
            </a:p>
          </p:txBody>
        </p:sp>
      </p:grpSp>
      <p:grpSp>
        <p:nvGrpSpPr>
          <p:cNvPr id="32" name="Group 31"/>
          <p:cNvGrpSpPr/>
          <p:nvPr/>
        </p:nvGrpSpPr>
        <p:grpSpPr>
          <a:xfrm>
            <a:off x="6306208" y="4555047"/>
            <a:ext cx="1648632" cy="1219973"/>
            <a:chOff x="1954719" y="3757786"/>
            <a:chExt cx="2208965" cy="804776"/>
          </a:xfrm>
        </p:grpSpPr>
        <p:sp>
          <p:nvSpPr>
            <p:cNvPr id="33" name="Rectangle 32"/>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34" name="TextBox 33"/>
            <p:cNvSpPr txBox="1"/>
            <p:nvPr/>
          </p:nvSpPr>
          <p:spPr>
            <a:xfrm>
              <a:off x="1954719" y="3872295"/>
              <a:ext cx="2208965" cy="576225"/>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Management</a:t>
              </a:r>
            </a:p>
            <a:p>
              <a:pPr algn="ctr" defTabSz="429722"/>
              <a:r>
                <a:rPr lang="en-US" sz="1692" dirty="0">
                  <a:solidFill>
                    <a:prstClr val="white"/>
                  </a:solidFill>
                  <a:latin typeface="Calibri" panose="020F0502020204030204" pitchFamily="34" charset="0"/>
                </a:rPr>
                <a:t>of</a:t>
              </a:r>
            </a:p>
            <a:p>
              <a:pPr algn="ctr" defTabSz="429722"/>
              <a:r>
                <a:rPr lang="en-US" sz="1692" dirty="0">
                  <a:solidFill>
                    <a:prstClr val="white"/>
                  </a:solidFill>
                  <a:latin typeface="Calibri" panose="020F0502020204030204" pitchFamily="34" charset="0"/>
                </a:rPr>
                <a:t>change</a:t>
              </a:r>
            </a:p>
          </p:txBody>
        </p:sp>
      </p:grpSp>
      <p:grpSp>
        <p:nvGrpSpPr>
          <p:cNvPr id="35" name="Group 34"/>
          <p:cNvGrpSpPr/>
          <p:nvPr/>
        </p:nvGrpSpPr>
        <p:grpSpPr>
          <a:xfrm>
            <a:off x="8179212" y="4549967"/>
            <a:ext cx="1648632" cy="1219973"/>
            <a:chOff x="1954719" y="3757786"/>
            <a:chExt cx="2208965" cy="804776"/>
          </a:xfrm>
        </p:grpSpPr>
        <p:sp>
          <p:nvSpPr>
            <p:cNvPr id="36" name="Rectangle 35"/>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49" name="TextBox 48"/>
            <p:cNvSpPr txBox="1"/>
            <p:nvPr/>
          </p:nvSpPr>
          <p:spPr>
            <a:xfrm>
              <a:off x="1954719" y="3981602"/>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Continuous improvement</a:t>
              </a:r>
            </a:p>
          </p:txBody>
        </p:sp>
      </p:grpSp>
      <p:cxnSp>
        <p:nvCxnSpPr>
          <p:cNvPr id="60" name="Straight Arrow Connector 59"/>
          <p:cNvCxnSpPr/>
          <p:nvPr/>
        </p:nvCxnSpPr>
        <p:spPr>
          <a:xfrm>
            <a:off x="7141036" y="4326584"/>
            <a:ext cx="0" cy="206100"/>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grpSp>
        <p:nvGrpSpPr>
          <p:cNvPr id="16" name="Group 15"/>
          <p:cNvGrpSpPr/>
          <p:nvPr/>
        </p:nvGrpSpPr>
        <p:grpSpPr>
          <a:xfrm>
            <a:off x="6058056" y="1756531"/>
            <a:ext cx="2140723" cy="2165870"/>
            <a:chOff x="3659780" y="1531112"/>
            <a:chExt cx="2385318" cy="2377933"/>
          </a:xfrm>
        </p:grpSpPr>
        <p:pic>
          <p:nvPicPr>
            <p:cNvPr id="17" name="Picture 16" descr="SMS-cog-unlabe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80" y="1531112"/>
              <a:ext cx="2385318" cy="2377933"/>
            </a:xfrm>
            <a:prstGeom prst="rect">
              <a:avLst/>
            </a:prstGeom>
          </p:spPr>
        </p:pic>
        <p:sp>
          <p:nvSpPr>
            <p:cNvPr id="18" name="TextBox 17"/>
            <p:cNvSpPr txBox="1"/>
            <p:nvPr/>
          </p:nvSpPr>
          <p:spPr>
            <a:xfrm>
              <a:off x="4080629" y="2258830"/>
              <a:ext cx="1526595" cy="863646"/>
            </a:xfrm>
            <a:prstGeom prst="rect">
              <a:avLst/>
            </a:prstGeom>
            <a:noFill/>
          </p:spPr>
          <p:txBody>
            <a:bodyPr wrap="none" rtlCol="0">
              <a:spAutoFit/>
            </a:bodyPr>
            <a:lstStyle/>
            <a:p>
              <a:pPr algn="ctr" defTabSz="429722"/>
              <a:r>
                <a:rPr lang="en-US" sz="2256" dirty="0">
                  <a:solidFill>
                    <a:prstClr val="white"/>
                  </a:solidFill>
                  <a:latin typeface="Calibri Light"/>
                  <a:cs typeface="Calibri Light"/>
                </a:rPr>
                <a:t>Safety</a:t>
              </a:r>
              <a:br>
                <a:rPr lang="en-US" sz="2256" dirty="0">
                  <a:solidFill>
                    <a:prstClr val="white"/>
                  </a:solidFill>
                  <a:latin typeface="Calibri Light"/>
                  <a:cs typeface="Calibri Light"/>
                </a:rPr>
              </a:br>
              <a:r>
                <a:rPr lang="en-US" sz="2256" dirty="0">
                  <a:solidFill>
                    <a:prstClr val="white"/>
                  </a:solidFill>
                  <a:latin typeface="Calibri Light"/>
                  <a:cs typeface="Calibri Light"/>
                </a:rPr>
                <a:t>Assurance</a:t>
              </a:r>
            </a:p>
          </p:txBody>
        </p:sp>
      </p:grpSp>
      <p:sp>
        <p:nvSpPr>
          <p:cNvPr id="22" name="TextBox 21"/>
          <p:cNvSpPr txBox="1"/>
          <p:nvPr/>
        </p:nvSpPr>
        <p:spPr>
          <a:xfrm>
            <a:off x="2142061" y="1646282"/>
            <a:ext cx="3891709" cy="2956643"/>
          </a:xfrm>
          <a:prstGeom prst="rect">
            <a:avLst/>
          </a:prstGeom>
          <a:noFill/>
        </p:spPr>
        <p:txBody>
          <a:bodyPr wrap="square" rtlCol="0">
            <a:spAutoFit/>
          </a:bodyPr>
          <a:lstStyle>
            <a:defPPr>
              <a:defRPr lang="en-US"/>
            </a:defPPr>
            <a:lvl1pPr>
              <a:defRPr>
                <a:cs typeface="Arial Black"/>
              </a:defRPr>
            </a:lvl1pPr>
          </a:lstStyle>
          <a:p>
            <a:pPr marL="268576" indent="-268576" defTabSz="429722">
              <a:buFont typeface="Arial"/>
              <a:buChar char="•"/>
            </a:pPr>
            <a:r>
              <a:rPr lang="en-US" sz="1692"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1692" b="1" dirty="0">
                <a:solidFill>
                  <a:prstClr val="black"/>
                </a:solidFill>
                <a:latin typeface="Tahoma" panose="020B0604030504040204" pitchFamily="34" charset="0"/>
                <a:ea typeface="Tahoma" panose="020B0604030504040204" pitchFamily="34" charset="0"/>
                <a:cs typeface="Tahoma" panose="020B0604030504040204" pitchFamily="34" charset="0"/>
              </a:rPr>
              <a:t>continuous </a:t>
            </a:r>
            <a:r>
              <a:rPr lang="en-US" sz="1692" dirty="0">
                <a:solidFill>
                  <a:prstClr val="black"/>
                </a:solidFill>
                <a:latin typeface="Tahoma" panose="020B0604030504040204" pitchFamily="34" charset="0"/>
                <a:ea typeface="Tahoma" panose="020B0604030504040204" pitchFamily="34" charset="0"/>
                <a:cs typeface="Tahoma" panose="020B0604030504040204" pitchFamily="34" charset="0"/>
              </a:rPr>
              <a:t>process, constantly interacting with Safety Risk Management</a:t>
            </a:r>
            <a:endParaRPr lang="en-CA" sz="1692"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68576" indent="-268576" defTabSz="429722">
              <a:buFont typeface="Arial"/>
              <a:buChar char="•"/>
            </a:pPr>
            <a:r>
              <a:rPr lang="en-CA" sz="1692" dirty="0">
                <a:solidFill>
                  <a:prstClr val="black"/>
                </a:solidFill>
                <a:latin typeface="Tahoma" panose="020B0604030504040204" pitchFamily="34" charset="0"/>
                <a:ea typeface="Tahoma" panose="020B0604030504040204" pitchFamily="34" charset="0"/>
                <a:cs typeface="Tahoma" panose="020B0604030504040204" pitchFamily="34" charset="0"/>
              </a:rPr>
              <a:t>Where safety performance data is collected and analyzed</a:t>
            </a:r>
          </a:p>
          <a:p>
            <a:pPr marL="268576" indent="-268576" defTabSz="429722">
              <a:buFont typeface="Arial"/>
              <a:buChar char="•"/>
            </a:pPr>
            <a:r>
              <a:rPr lang="en-CA" sz="1692" dirty="0">
                <a:solidFill>
                  <a:prstClr val="black"/>
                </a:solidFill>
                <a:latin typeface="Tahoma" panose="020B0604030504040204" pitchFamily="34" charset="0"/>
                <a:ea typeface="Tahoma" panose="020B0604030504040204" pitchFamily="34" charset="0"/>
                <a:cs typeface="Tahoma" panose="020B0604030504040204" pitchFamily="34" charset="0"/>
              </a:rPr>
              <a:t>Systematic and ongoing monitoring and recording of an agency’s safety performance</a:t>
            </a:r>
          </a:p>
          <a:p>
            <a:pPr marL="268576" indent="-268576" defTabSz="429722">
              <a:buFont typeface="Arial"/>
              <a:buChar char="•"/>
            </a:pPr>
            <a:r>
              <a:rPr lang="en-CA" sz="1692" dirty="0">
                <a:solidFill>
                  <a:prstClr val="black"/>
                </a:solidFill>
                <a:latin typeface="Tahoma" panose="020B0604030504040204" pitchFamily="34" charset="0"/>
                <a:ea typeface="Tahoma" panose="020B0604030504040204" pitchFamily="34" charset="0"/>
                <a:cs typeface="Tahoma" panose="020B0604030504040204" pitchFamily="34" charset="0"/>
              </a:rPr>
              <a:t>Helps verify an agency’s safety performance is in line with safety objectives and targets</a:t>
            </a:r>
          </a:p>
        </p:txBody>
      </p:sp>
      <p:cxnSp>
        <p:nvCxnSpPr>
          <p:cNvPr id="19" name="Straight Arrow Connector 18"/>
          <p:cNvCxnSpPr/>
          <p:nvPr/>
        </p:nvCxnSpPr>
        <p:spPr>
          <a:xfrm>
            <a:off x="5283410" y="4326584"/>
            <a:ext cx="1857629" cy="0"/>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5283407" y="4326584"/>
            <a:ext cx="0" cy="206100"/>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8998665" y="4326584"/>
            <a:ext cx="0" cy="206100"/>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7141039" y="4326593"/>
            <a:ext cx="1857629" cy="0"/>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7141036" y="3987659"/>
            <a:ext cx="0" cy="338927"/>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03362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Safety Promotion</a:t>
            </a:r>
          </a:p>
        </p:txBody>
      </p:sp>
      <p:sp>
        <p:nvSpPr>
          <p:cNvPr id="4" name="Slide Number Placeholder 3"/>
          <p:cNvSpPr>
            <a:spLocks noGrp="1"/>
          </p:cNvSpPr>
          <p:nvPr>
            <p:ph type="sldNum" sz="quarter" idx="4294967295"/>
          </p:nvPr>
        </p:nvSpPr>
        <p:spPr>
          <a:xfrm>
            <a:off x="10186988" y="6059488"/>
            <a:ext cx="2005012" cy="344487"/>
          </a:xfrm>
        </p:spPr>
        <p:txBody>
          <a:bodyPr/>
          <a:lstStyle/>
          <a:p>
            <a:r>
              <a:rPr lang="en-US" dirty="0" smtClean="0">
                <a:solidFill>
                  <a:prstClr val="black">
                    <a:tint val="75000"/>
                  </a:prstClr>
                </a:solidFill>
                <a:latin typeface="Calibri"/>
              </a:rPr>
              <a:t>Slide </a:t>
            </a:r>
            <a:fld id="{629A21AB-FC28-D444-98FC-E67A151786F5}" type="slidenum">
              <a:rPr lang="en-US" smtClean="0">
                <a:solidFill>
                  <a:prstClr val="black">
                    <a:tint val="75000"/>
                  </a:prstClr>
                </a:solidFill>
                <a:latin typeface="Calibri"/>
              </a:rPr>
              <a:pPr/>
              <a:t>38</a:t>
            </a:fld>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287441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3956" y="549174"/>
            <a:ext cx="8592855" cy="1245937"/>
          </a:xfrm>
        </p:spPr>
        <p:txBody>
          <a:bodyPr>
            <a:normAutofit/>
          </a:bodyPr>
          <a:lstStyle/>
          <a:p>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Safety Promotion Component and </a:t>
            </a:r>
            <a:b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its Subcomponents</a:t>
            </a:r>
          </a:p>
        </p:txBody>
      </p:sp>
      <p:sp>
        <p:nvSpPr>
          <p:cNvPr id="4" name="Slide Number Placeholder 3"/>
          <p:cNvSpPr>
            <a:spLocks noGrp="1"/>
          </p:cNvSpPr>
          <p:nvPr>
            <p:ph type="sldNum" sz="quarter" idx="4294967295"/>
          </p:nvPr>
        </p:nvSpPr>
        <p:spPr>
          <a:xfrm>
            <a:off x="8298129" y="6077881"/>
            <a:ext cx="2005436" cy="343192"/>
          </a:xfrm>
          <a:prstGeom prst="rect">
            <a:avLst/>
          </a:prstGeom>
        </p:spPr>
        <p:txBody>
          <a:bodyPr/>
          <a:lstStyle/>
          <a:p>
            <a:r>
              <a:rPr lang="en-US" dirty="0" smtClean="0">
                <a:solidFill>
                  <a:srgbClr val="898989"/>
                </a:solidFill>
              </a:rPr>
              <a:t>Slide </a:t>
            </a:r>
            <a:fld id="{629A21AB-FC28-D444-98FC-E67A151786F5}" type="slidenum">
              <a:rPr lang="en-US" smtClean="0">
                <a:solidFill>
                  <a:srgbClr val="898989"/>
                </a:solidFill>
              </a:rPr>
              <a:pPr/>
              <a:t>39</a:t>
            </a:fld>
            <a:endParaRPr lang="en-US" dirty="0">
              <a:solidFill>
                <a:srgbClr val="898989"/>
              </a:solidFill>
            </a:endParaRPr>
          </a:p>
        </p:txBody>
      </p:sp>
      <p:grpSp>
        <p:nvGrpSpPr>
          <p:cNvPr id="14" name="Group 13"/>
          <p:cNvGrpSpPr/>
          <p:nvPr/>
        </p:nvGrpSpPr>
        <p:grpSpPr>
          <a:xfrm>
            <a:off x="5163325" y="1678398"/>
            <a:ext cx="2140723" cy="2165870"/>
            <a:chOff x="3659780" y="1531112"/>
            <a:chExt cx="2385318" cy="2377933"/>
          </a:xfrm>
        </p:grpSpPr>
        <p:pic>
          <p:nvPicPr>
            <p:cNvPr id="15" name="Picture 14" descr="SMS-cog-unlabe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80" y="1531112"/>
              <a:ext cx="2385318" cy="2377933"/>
            </a:xfrm>
            <a:prstGeom prst="rect">
              <a:avLst/>
            </a:prstGeom>
          </p:spPr>
        </p:pic>
        <p:sp>
          <p:nvSpPr>
            <p:cNvPr id="16" name="TextBox 15"/>
            <p:cNvSpPr txBox="1"/>
            <p:nvPr/>
          </p:nvSpPr>
          <p:spPr>
            <a:xfrm>
              <a:off x="4056300" y="2258830"/>
              <a:ext cx="1575250" cy="863646"/>
            </a:xfrm>
            <a:prstGeom prst="rect">
              <a:avLst/>
            </a:prstGeom>
            <a:noFill/>
          </p:spPr>
          <p:txBody>
            <a:bodyPr wrap="none" rtlCol="0">
              <a:spAutoFit/>
            </a:bodyPr>
            <a:lstStyle/>
            <a:p>
              <a:pPr algn="ctr" defTabSz="429722"/>
              <a:r>
                <a:rPr lang="en-US" sz="2256" dirty="0">
                  <a:solidFill>
                    <a:prstClr val="white"/>
                  </a:solidFill>
                  <a:latin typeface="Calibri Light"/>
                  <a:cs typeface="Calibri Light"/>
                </a:rPr>
                <a:t>Safety</a:t>
              </a:r>
              <a:br>
                <a:rPr lang="en-US" sz="2256" dirty="0">
                  <a:solidFill>
                    <a:prstClr val="white"/>
                  </a:solidFill>
                  <a:latin typeface="Calibri Light"/>
                  <a:cs typeface="Calibri Light"/>
                </a:rPr>
              </a:br>
              <a:r>
                <a:rPr lang="en-US" sz="2256" dirty="0">
                  <a:solidFill>
                    <a:prstClr val="white"/>
                  </a:solidFill>
                  <a:latin typeface="Calibri Light"/>
                  <a:cs typeface="Calibri Light"/>
                </a:rPr>
                <a:t>Promotion</a:t>
              </a:r>
            </a:p>
          </p:txBody>
        </p:sp>
      </p:grpSp>
      <p:grpSp>
        <p:nvGrpSpPr>
          <p:cNvPr id="17" name="Group 16"/>
          <p:cNvGrpSpPr/>
          <p:nvPr/>
        </p:nvGrpSpPr>
        <p:grpSpPr>
          <a:xfrm>
            <a:off x="6267681" y="4471834"/>
            <a:ext cx="1648632" cy="1219973"/>
            <a:chOff x="1954719" y="3757786"/>
            <a:chExt cx="2208965" cy="804776"/>
          </a:xfrm>
        </p:grpSpPr>
        <p:sp>
          <p:nvSpPr>
            <p:cNvPr id="18" name="Rectangle 17"/>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9" name="TextBox 18"/>
            <p:cNvSpPr txBox="1"/>
            <p:nvPr/>
          </p:nvSpPr>
          <p:spPr>
            <a:xfrm>
              <a:off x="1954719" y="3967123"/>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Competencies and Training</a:t>
              </a:r>
            </a:p>
          </p:txBody>
        </p:sp>
      </p:grpSp>
      <p:grpSp>
        <p:nvGrpSpPr>
          <p:cNvPr id="20" name="Group 19"/>
          <p:cNvGrpSpPr/>
          <p:nvPr/>
        </p:nvGrpSpPr>
        <p:grpSpPr>
          <a:xfrm>
            <a:off x="4574711" y="4471834"/>
            <a:ext cx="1648632" cy="1219973"/>
            <a:chOff x="1954719" y="3757786"/>
            <a:chExt cx="2208965" cy="804776"/>
          </a:xfrm>
        </p:grpSpPr>
        <p:sp>
          <p:nvSpPr>
            <p:cNvPr id="21" name="Rectangle 20"/>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22" name="TextBox 21"/>
            <p:cNvSpPr txBox="1"/>
            <p:nvPr/>
          </p:nvSpPr>
          <p:spPr>
            <a:xfrm>
              <a:off x="1954719" y="3961683"/>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Communication</a:t>
              </a:r>
            </a:p>
          </p:txBody>
        </p:sp>
      </p:grpSp>
      <p:cxnSp>
        <p:nvCxnSpPr>
          <p:cNvPr id="23" name="Straight Arrow Connector 22"/>
          <p:cNvCxnSpPr/>
          <p:nvPr/>
        </p:nvCxnSpPr>
        <p:spPr>
          <a:xfrm>
            <a:off x="5394962" y="4181555"/>
            <a:ext cx="0" cy="23490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7063965" y="4181555"/>
            <a:ext cx="0" cy="23490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6223343" y="3940777"/>
            <a:ext cx="0" cy="240778"/>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5394965" y="4176703"/>
            <a:ext cx="834501" cy="496"/>
          </a:xfrm>
          <a:prstGeom prst="straightConnector1">
            <a:avLst/>
          </a:prstGeom>
          <a:ln w="28575" cap="flat" cmpd="sng" algn="ctr">
            <a:solidFill>
              <a:srgbClr val="22324A"/>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p:nvPr/>
        </p:nvCxnSpPr>
        <p:spPr>
          <a:xfrm>
            <a:off x="6229466" y="4172346"/>
            <a:ext cx="834501" cy="496"/>
          </a:xfrm>
          <a:prstGeom prst="straightConnector1">
            <a:avLst/>
          </a:prstGeom>
          <a:ln w="28575" cap="flat" cmpd="sng" algn="ctr">
            <a:solidFill>
              <a:srgbClr val="22324A"/>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518093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rPr>
              <a:t>Safety</a:t>
            </a:r>
            <a:endParaRPr lang="en-US" sz="4000" b="1"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7706" y="1690688"/>
            <a:ext cx="4858596" cy="3883394"/>
          </a:xfrm>
        </p:spPr>
      </p:pic>
      <p:sp>
        <p:nvSpPr>
          <p:cNvPr id="4" name="Slide Number Placeholder 3"/>
          <p:cNvSpPr>
            <a:spLocks noGrp="1"/>
          </p:cNvSpPr>
          <p:nvPr>
            <p:ph type="sldNum" sz="quarter" idx="12"/>
          </p:nvPr>
        </p:nvSpPr>
        <p:spPr/>
        <p:txBody>
          <a:bodyPr/>
          <a:lstStyle/>
          <a:p>
            <a:fld id="{D98284C1-F1C5-B547-9E18-75D1D89BDF3F}" type="slidenum">
              <a:rPr lang="en-US" smtClean="0"/>
              <a:pPr/>
              <a:t>4</a:t>
            </a:fld>
            <a:endParaRPr lang="en-US" dirty="0"/>
          </a:p>
        </p:txBody>
      </p:sp>
    </p:spTree>
    <p:extLst>
      <p:ext uri="{BB962C8B-B14F-4D97-AF65-F5344CB8AC3E}">
        <p14:creationId xmlns:p14="http://schemas.microsoft.com/office/powerpoint/2010/main" val="538205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80852" y="549174"/>
            <a:ext cx="7953328" cy="1245937"/>
          </a:xfrm>
        </p:spPr>
        <p:txBody>
          <a:bodyPr vert="horz" wrap="square" lIns="85947" tIns="42974" rIns="85947" bIns="42974" numCol="1" rtlCol="0" anchor="ctr" anchorCtr="0" compatLnSpc="1">
            <a:prstTxWarp prst="textNoShape">
              <a:avLst/>
            </a:prstTxWarp>
            <a:normAutofit/>
          </a:bodyPr>
          <a:lstStyle/>
          <a:p>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Safety </a:t>
            </a:r>
            <a:r>
              <a:rPr lang="en-US" sz="3196" dirty="0" smtClean="0">
                <a:solidFill>
                  <a:schemeClr val="tx1"/>
                </a:solidFill>
                <a:latin typeface="Tahoma" panose="020B0604030504040204" pitchFamily="34" charset="0"/>
                <a:ea typeface="Tahoma" panose="020B0604030504040204" pitchFamily="34" charset="0"/>
                <a:cs typeface="Tahoma" panose="020B0604030504040204" pitchFamily="34" charset="0"/>
              </a:rPr>
              <a:t>Promotion - Communication</a:t>
            </a:r>
            <a:endParaRPr lang="en-US" sz="3196"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8310958" y="6090709"/>
            <a:ext cx="2005436" cy="343192"/>
          </a:xfrm>
          <a:prstGeom prst="rect">
            <a:avLst/>
          </a:prstGeom>
        </p:spPr>
        <p:txBody>
          <a:bodyPr/>
          <a:lstStyle/>
          <a:p>
            <a:r>
              <a:rPr lang="en-US" dirty="0" smtClean="0">
                <a:solidFill>
                  <a:srgbClr val="898989"/>
                </a:solidFill>
              </a:rPr>
              <a:t>Slide </a:t>
            </a:r>
            <a:fld id="{629A21AB-FC28-D444-98FC-E67A151786F5}" type="slidenum">
              <a:rPr lang="en-US" smtClean="0">
                <a:solidFill>
                  <a:srgbClr val="898989"/>
                </a:solidFill>
              </a:rPr>
              <a:pPr/>
              <a:t>40</a:t>
            </a:fld>
            <a:endParaRPr lang="en-US" dirty="0">
              <a:solidFill>
                <a:srgbClr val="898989"/>
              </a:solidFill>
            </a:endParaRPr>
          </a:p>
        </p:txBody>
      </p:sp>
      <p:grpSp>
        <p:nvGrpSpPr>
          <p:cNvPr id="14" name="Group 13"/>
          <p:cNvGrpSpPr/>
          <p:nvPr/>
        </p:nvGrpSpPr>
        <p:grpSpPr>
          <a:xfrm>
            <a:off x="7088651" y="1756531"/>
            <a:ext cx="2140723" cy="2165870"/>
            <a:chOff x="3659780" y="1531112"/>
            <a:chExt cx="2385318" cy="2377933"/>
          </a:xfrm>
        </p:grpSpPr>
        <p:pic>
          <p:nvPicPr>
            <p:cNvPr id="15" name="Picture 14" descr="SMS-cog-unlabe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80" y="1531112"/>
              <a:ext cx="2385318" cy="2377933"/>
            </a:xfrm>
            <a:prstGeom prst="rect">
              <a:avLst/>
            </a:prstGeom>
          </p:spPr>
        </p:pic>
        <p:sp>
          <p:nvSpPr>
            <p:cNvPr id="16" name="TextBox 15"/>
            <p:cNvSpPr txBox="1"/>
            <p:nvPr/>
          </p:nvSpPr>
          <p:spPr>
            <a:xfrm>
              <a:off x="4056300" y="2258830"/>
              <a:ext cx="1575250" cy="863646"/>
            </a:xfrm>
            <a:prstGeom prst="rect">
              <a:avLst/>
            </a:prstGeom>
            <a:noFill/>
          </p:spPr>
          <p:txBody>
            <a:bodyPr wrap="none" rtlCol="0">
              <a:spAutoFit/>
            </a:bodyPr>
            <a:lstStyle/>
            <a:p>
              <a:pPr algn="ctr" defTabSz="429722"/>
              <a:r>
                <a:rPr lang="en-US" sz="2256" dirty="0">
                  <a:solidFill>
                    <a:prstClr val="white"/>
                  </a:solidFill>
                  <a:latin typeface="Calibri Light"/>
                  <a:cs typeface="Calibri Light"/>
                </a:rPr>
                <a:t>Safety</a:t>
              </a:r>
              <a:br>
                <a:rPr lang="en-US" sz="2256" dirty="0">
                  <a:solidFill>
                    <a:prstClr val="white"/>
                  </a:solidFill>
                  <a:latin typeface="Calibri Light"/>
                  <a:cs typeface="Calibri Light"/>
                </a:rPr>
              </a:br>
              <a:r>
                <a:rPr lang="en-US" sz="2256" dirty="0">
                  <a:solidFill>
                    <a:prstClr val="white"/>
                  </a:solidFill>
                  <a:latin typeface="Calibri Light"/>
                  <a:cs typeface="Calibri Light"/>
                </a:rPr>
                <a:t>Promotion</a:t>
              </a:r>
            </a:p>
          </p:txBody>
        </p:sp>
      </p:grpSp>
      <p:grpSp>
        <p:nvGrpSpPr>
          <p:cNvPr id="17" name="Group 16"/>
          <p:cNvGrpSpPr/>
          <p:nvPr/>
        </p:nvGrpSpPr>
        <p:grpSpPr>
          <a:xfrm>
            <a:off x="8176765" y="4549967"/>
            <a:ext cx="1648632" cy="1219973"/>
            <a:chOff x="1954719" y="3757786"/>
            <a:chExt cx="2208965" cy="804776"/>
          </a:xfrm>
        </p:grpSpPr>
        <p:sp>
          <p:nvSpPr>
            <p:cNvPr id="18" name="Rectangle 17"/>
            <p:cNvSpPr/>
            <p:nvPr/>
          </p:nvSpPr>
          <p:spPr>
            <a:xfrm>
              <a:off x="2003253" y="3757786"/>
              <a:ext cx="2102102" cy="804776"/>
            </a:xfrm>
            <a:prstGeom prst="rect">
              <a:avLst/>
            </a:prstGeom>
            <a:gradFill flip="none" rotWithShape="1">
              <a:gsLst>
                <a:gs pos="0">
                  <a:srgbClr val="3A557D">
                    <a:alpha val="29000"/>
                  </a:srgbClr>
                </a:gs>
                <a:gs pos="100000">
                  <a:srgbClr val="3A557D">
                    <a:alpha val="29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9" name="TextBox 18"/>
            <p:cNvSpPr txBox="1"/>
            <p:nvPr/>
          </p:nvSpPr>
          <p:spPr>
            <a:xfrm>
              <a:off x="1954719" y="3967123"/>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Competencies and Training</a:t>
              </a:r>
            </a:p>
          </p:txBody>
        </p:sp>
      </p:grpSp>
      <p:grpSp>
        <p:nvGrpSpPr>
          <p:cNvPr id="20" name="Group 19"/>
          <p:cNvGrpSpPr/>
          <p:nvPr/>
        </p:nvGrpSpPr>
        <p:grpSpPr>
          <a:xfrm>
            <a:off x="6483795" y="4549967"/>
            <a:ext cx="1648632" cy="1219973"/>
            <a:chOff x="1954719" y="3757786"/>
            <a:chExt cx="2208965" cy="804776"/>
          </a:xfrm>
        </p:grpSpPr>
        <p:sp>
          <p:nvSpPr>
            <p:cNvPr id="21" name="Rectangle 20"/>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22" name="TextBox 21"/>
            <p:cNvSpPr txBox="1"/>
            <p:nvPr/>
          </p:nvSpPr>
          <p:spPr>
            <a:xfrm>
              <a:off x="1954719" y="3961683"/>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Communication</a:t>
              </a:r>
            </a:p>
          </p:txBody>
        </p:sp>
      </p:grpSp>
      <p:sp>
        <p:nvSpPr>
          <p:cNvPr id="24" name="TextBox 23"/>
          <p:cNvSpPr txBox="1"/>
          <p:nvPr/>
        </p:nvSpPr>
        <p:spPr>
          <a:xfrm>
            <a:off x="2388723" y="1913313"/>
            <a:ext cx="3852020" cy="3351559"/>
          </a:xfrm>
          <a:prstGeom prst="rect">
            <a:avLst/>
          </a:prstGeom>
          <a:noFill/>
        </p:spPr>
        <p:txBody>
          <a:bodyPr wrap="square" rtlCol="0">
            <a:spAutoFit/>
          </a:bodyPr>
          <a:lstStyle>
            <a:defPPr>
              <a:defRPr lang="en-US"/>
            </a:defPPr>
            <a:lvl1pPr>
              <a:defRPr>
                <a:cs typeface="Arial Black"/>
              </a:defRPr>
            </a:lvl1pPr>
          </a:lstStyle>
          <a:p>
            <a:pPr marL="268576" indent="-268576" defTabSz="429722">
              <a:spcAft>
                <a:spcPts val="564"/>
              </a:spcAft>
              <a:buFont typeface="Arial"/>
              <a:buChar char="•"/>
            </a:pPr>
            <a:r>
              <a:rPr lang="en-CA" sz="2068" dirty="0">
                <a:solidFill>
                  <a:prstClr val="black"/>
                </a:solidFill>
                <a:latin typeface="Tahoma" panose="020B0604030504040204" pitchFamily="34" charset="0"/>
                <a:ea typeface="Tahoma" panose="020B0604030504040204" pitchFamily="34" charset="0"/>
                <a:cs typeface="Tahoma" panose="020B0604030504040204" pitchFamily="34" charset="0"/>
              </a:rPr>
              <a:t>SMS relies on continuous management commitment to communication</a:t>
            </a:r>
          </a:p>
          <a:p>
            <a:pPr marL="268576" indent="-268576" defTabSz="429722">
              <a:spcAft>
                <a:spcPts val="564"/>
              </a:spcAft>
              <a:buFont typeface="Arial"/>
              <a:buChar char="•"/>
            </a:pPr>
            <a:r>
              <a:rPr lang="en-CA" sz="2068" dirty="0">
                <a:solidFill>
                  <a:prstClr val="black"/>
                </a:solidFill>
                <a:latin typeface="Tahoma" panose="020B0604030504040204" pitchFamily="34" charset="0"/>
                <a:ea typeface="Tahoma" panose="020B0604030504040204" pitchFamily="34" charset="0"/>
                <a:cs typeface="Tahoma" panose="020B0604030504040204" pitchFamily="34" charset="0"/>
              </a:rPr>
              <a:t>One of management’s most important responsibilities under SMS is to encourage and motivate others to want to communicate openly, authentically, and without concern for reprisal</a:t>
            </a:r>
          </a:p>
        </p:txBody>
      </p:sp>
      <p:cxnSp>
        <p:nvCxnSpPr>
          <p:cNvPr id="26" name="Straight Arrow Connector 25"/>
          <p:cNvCxnSpPr/>
          <p:nvPr/>
        </p:nvCxnSpPr>
        <p:spPr>
          <a:xfrm>
            <a:off x="7997428" y="4263598"/>
            <a:ext cx="975932" cy="496"/>
          </a:xfrm>
          <a:prstGeom prst="straightConnector1">
            <a:avLst/>
          </a:prstGeom>
          <a:ln w="28575" cap="flat" cmpd="sng" algn="ctr">
            <a:solidFill>
              <a:srgbClr val="B8C0CD"/>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7301297" y="4264591"/>
            <a:ext cx="0" cy="23490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8968244" y="4263598"/>
            <a:ext cx="0" cy="234906"/>
          </a:xfrm>
          <a:prstGeom prst="straightConnector1">
            <a:avLst/>
          </a:prstGeom>
          <a:ln w="28575" cap="flat" cmpd="sng" algn="ctr">
            <a:solidFill>
              <a:srgbClr val="B8C0CD"/>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7301300" y="4264095"/>
            <a:ext cx="834501" cy="496"/>
          </a:xfrm>
          <a:prstGeom prst="straightConnector1">
            <a:avLst/>
          </a:prstGeom>
          <a:ln w="28575" cap="flat" cmpd="sng" algn="ctr">
            <a:solidFill>
              <a:srgbClr val="22324A"/>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8127621" y="4003286"/>
            <a:ext cx="0" cy="260315"/>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397014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6646524"/>
              </p:ext>
            </p:extLst>
          </p:nvPr>
        </p:nvGraphicFramePr>
        <p:xfrm>
          <a:off x="443321" y="237308"/>
          <a:ext cx="6758667" cy="764177"/>
        </p:xfrm>
        <a:graphic>
          <a:graphicData uri="http://schemas.openxmlformats.org/drawingml/2006/table">
            <a:tbl>
              <a:tblPr firstRow="1" firstCol="1" bandRow="1">
                <a:tableStyleId>{5C22544A-7EE6-4342-B048-85BDC9FD1C3A}</a:tableStyleId>
              </a:tblPr>
              <a:tblGrid>
                <a:gridCol w="1452798">
                  <a:extLst>
                    <a:ext uri="{9D8B030D-6E8A-4147-A177-3AD203B41FA5}">
                      <a16:colId xmlns:a16="http://schemas.microsoft.com/office/drawing/2014/main" val="208195620"/>
                    </a:ext>
                  </a:extLst>
                </a:gridCol>
                <a:gridCol w="5305869">
                  <a:extLst>
                    <a:ext uri="{9D8B030D-6E8A-4147-A177-3AD203B41FA5}">
                      <a16:colId xmlns:a16="http://schemas.microsoft.com/office/drawing/2014/main" val="50498133"/>
                    </a:ext>
                  </a:extLst>
                </a:gridCol>
              </a:tblGrid>
              <a:tr h="764177">
                <a:tc>
                  <a:txBody>
                    <a:bodyPr/>
                    <a:lstStyle/>
                    <a:p>
                      <a:pPr marL="0" marR="0">
                        <a:spcBef>
                          <a:spcPts val="100"/>
                        </a:spcBef>
                        <a:spcAft>
                          <a:spcPts val="100"/>
                        </a:spcAft>
                      </a:pPr>
                      <a:r>
                        <a:rPr lang="en-US" sz="1000">
                          <a:effectLst/>
                        </a:rPr>
                        <a:t>Procedure Name: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100"/>
                        </a:spcBef>
                        <a:spcAft>
                          <a:spcPts val="100"/>
                        </a:spcAft>
                      </a:pPr>
                      <a:r>
                        <a:rPr lang="en-US" sz="1000" dirty="0">
                          <a:effectLst/>
                        </a:rPr>
                        <a:t>Safety Moments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9782292"/>
                  </a:ext>
                </a:extLst>
              </a:tr>
            </a:tbl>
          </a:graphicData>
        </a:graphic>
      </p:graphicFrame>
      <p:sp>
        <p:nvSpPr>
          <p:cNvPr id="9" name="Rectangle 8"/>
          <p:cNvSpPr/>
          <p:nvPr/>
        </p:nvSpPr>
        <p:spPr>
          <a:xfrm>
            <a:off x="191589" y="1238987"/>
            <a:ext cx="11155679" cy="4919295"/>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000" b="1" dirty="0">
                <a:latin typeface="Arial" panose="020B0604020202020204" pitchFamily="34" charset="0"/>
                <a:ea typeface="Times New Roman" panose="02020603050405020304" pitchFamily="18" charset="0"/>
                <a:cs typeface="Times New Roman" panose="02020603050405020304" pitchFamily="18" charset="0"/>
              </a:rPr>
              <a:t>PURPOSE AND SCOPE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171450" marR="0" indent="0">
              <a:spcBef>
                <a:spcPts val="1000"/>
              </a:spcBef>
              <a:spcAft>
                <a:spcPts val="0"/>
              </a:spcAft>
            </a:pPr>
            <a:r>
              <a:rPr lang="en-US" b="1" u="sng" dirty="0">
                <a:latin typeface="Arial" panose="020B0604020202020204" pitchFamily="34" charset="0"/>
                <a:ea typeface="Times New Roman" panose="02020603050405020304" pitchFamily="18" charset="0"/>
                <a:cs typeface="Times New Roman" panose="02020603050405020304" pitchFamily="18" charset="0"/>
              </a:rPr>
              <a:t>PURPOSE</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171450" marR="0" indent="0">
              <a:spcBef>
                <a:spcPts val="100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The Department of Safety, Security &amp; Asset Management strives to enhance RTD’s safety culture through District wide safety awareness programs. One such program – RTD Safety Moment is a brief presentation or discussion about a safety issue or topic. Safety Moments are to be discussed at the beginning of all RTD held business meetings, Board meetings and shifts, and are designed to routinely inform employees of safety issues and be a reminder that Safety is RTD’s Core Value.</a:t>
            </a:r>
          </a:p>
          <a:p>
            <a:pPr marL="171450" marR="0" indent="0">
              <a:spcBef>
                <a:spcPts val="100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The purpose of this procedure is to ensure a Safety Moment is presented or discussed at the start of all RTD held meetings and shifts. As a result, safety will be routinely discussed and continue to be a District wide priority.</a:t>
            </a:r>
          </a:p>
          <a:p>
            <a:pPr marL="171450" marR="0" indent="0">
              <a:spcBef>
                <a:spcPts val="1000"/>
              </a:spcBef>
              <a:spcAft>
                <a:spcPts val="0"/>
              </a:spcAft>
            </a:pPr>
            <a:r>
              <a:rPr lang="en-US" b="1" u="sng" dirty="0">
                <a:latin typeface="Arial" panose="020B0604020202020204" pitchFamily="34" charset="0"/>
                <a:ea typeface="Times New Roman" panose="02020603050405020304" pitchFamily="18" charset="0"/>
                <a:cs typeface="Times New Roman" panose="02020603050405020304" pitchFamily="18" charset="0"/>
              </a:rPr>
              <a:t>SCOPE</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171450" marR="0" indent="0">
              <a:spcBef>
                <a:spcPts val="100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This procedure defines the process of including a Safety Moment in all RTD field meetings with four (4) or more participants. RTD held meetings include Board and Committee meetings, meetings held by RTD business units, and meetings held by contractors on RTD property. This procedure also outlines how to obtain Safety Moment topics.</a:t>
            </a:r>
          </a:p>
        </p:txBody>
      </p:sp>
    </p:spTree>
    <p:extLst>
      <p:ext uri="{BB962C8B-B14F-4D97-AF65-F5344CB8AC3E}">
        <p14:creationId xmlns:p14="http://schemas.microsoft.com/office/powerpoint/2010/main" val="1276003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365759"/>
            <a:ext cx="11355978" cy="5601533"/>
          </a:xfrm>
          <a:prstGeom prst="rect">
            <a:avLst/>
          </a:prstGeom>
        </p:spPr>
        <p:txBody>
          <a:bodyPr wrap="square">
            <a:spAutoFit/>
          </a:bodyPr>
          <a:lstStyle/>
          <a:p>
            <a:r>
              <a:rPr lang="en-US" sz="3600" b="1" dirty="0">
                <a:solidFill>
                  <a:srgbClr val="0087B5"/>
                </a:solidFill>
                <a:latin typeface="Arial" panose="020B0604020202020204" pitchFamily="34" charset="0"/>
              </a:rPr>
              <a:t>SAFETY MOMENT: BACK TO SCHOOL</a:t>
            </a:r>
            <a:endParaRPr lang="en-US" sz="3600" dirty="0">
              <a:solidFill>
                <a:srgbClr val="000000"/>
              </a:solidFill>
              <a:latin typeface="Arial" panose="020B0604020202020204" pitchFamily="34" charset="0"/>
            </a:endParaRPr>
          </a:p>
          <a:p>
            <a:r>
              <a:rPr lang="en-US" sz="1400" dirty="0">
                <a:solidFill>
                  <a:srgbClr val="6D6E71"/>
                </a:solidFill>
                <a:latin typeface="Arial" panose="020B0604020202020204" pitchFamily="34" charset="0"/>
              </a:rPr>
              <a:t>As students go back to school, drivers should be on the lookout for more young pedestrians and bicyclists and be particularly cautious when traveling through school zones and near school bus stops.</a:t>
            </a:r>
            <a:endParaRPr lang="en-US" sz="1400" dirty="0">
              <a:solidFill>
                <a:srgbClr val="000000"/>
              </a:solidFill>
              <a:latin typeface="Arial" panose="020B0604020202020204" pitchFamily="34" charset="0"/>
            </a:endParaRPr>
          </a:p>
          <a:p>
            <a:endParaRPr lang="en-US" sz="1400" dirty="0">
              <a:latin typeface="Arial" panose="020B0604020202020204" pitchFamily="34" charset="0"/>
            </a:endParaRPr>
          </a:p>
          <a:p>
            <a:r>
              <a:rPr lang="en-US" sz="1400" dirty="0">
                <a:solidFill>
                  <a:srgbClr val="6D6E71"/>
                </a:solidFill>
                <a:latin typeface="Arial" panose="020B0604020202020204" pitchFamily="34" charset="0"/>
              </a:rPr>
              <a:t>Some teens may be driving to school for the first time, so pay attention to new drivers especially around high schools.</a:t>
            </a:r>
            <a:endParaRPr lang="en-US" sz="1400" dirty="0">
              <a:solidFill>
                <a:srgbClr val="000000"/>
              </a:solidFill>
              <a:latin typeface="Arial" panose="020B0604020202020204" pitchFamily="34" charset="0"/>
            </a:endParaRPr>
          </a:p>
          <a:p>
            <a:endParaRPr lang="en-US" sz="1400" dirty="0">
              <a:latin typeface="Arial" panose="020B0604020202020204" pitchFamily="34" charset="0"/>
            </a:endParaRPr>
          </a:p>
          <a:p>
            <a:pPr marR="340"/>
            <a:r>
              <a:rPr lang="en-US" sz="1400" dirty="0">
                <a:solidFill>
                  <a:srgbClr val="6D6E71"/>
                </a:solidFill>
                <a:latin typeface="Arial" panose="020B0604020202020204" pitchFamily="34" charset="0"/>
              </a:rPr>
              <a:t>The basic back-to-school safety tips for all drivers include:</a:t>
            </a:r>
            <a:endParaRPr lang="en-US" sz="1400" dirty="0">
              <a:solidFill>
                <a:srgbClr val="000000"/>
              </a:solidFill>
              <a:latin typeface="Arial" panose="020B0604020202020204" pitchFamily="34" charset="0"/>
            </a:endParaRPr>
          </a:p>
          <a:p>
            <a:endParaRPr lang="en-US" sz="1400" dirty="0">
              <a:latin typeface="Arial" panose="020B0604020202020204" pitchFamily="34" charset="0"/>
            </a:endParaRPr>
          </a:p>
          <a:p>
            <a:r>
              <a:rPr lang="en-US" sz="1400" dirty="0">
                <a:solidFill>
                  <a:srgbClr val="6D6E71"/>
                </a:solidFill>
                <a:latin typeface="Arial" panose="020B0604020202020204" pitchFamily="34" charset="0"/>
              </a:rPr>
              <a:t>Slow down and obey all traffic</a:t>
            </a:r>
            <a:endParaRPr lang="en-US" sz="1400" dirty="0">
              <a:solidFill>
                <a:srgbClr val="000000"/>
              </a:solidFill>
              <a:latin typeface="Arial" panose="020B0604020202020204" pitchFamily="34" charset="0"/>
            </a:endParaRPr>
          </a:p>
          <a:p>
            <a:r>
              <a:rPr lang="en-US" sz="1400" dirty="0">
                <a:solidFill>
                  <a:srgbClr val="6D6E71"/>
                </a:solidFill>
                <a:latin typeface="Arial" panose="020B0604020202020204" pitchFamily="34" charset="0"/>
              </a:rPr>
              <a:t>laws and speed limits.</a:t>
            </a:r>
            <a:endParaRPr lang="en-US" sz="1400" dirty="0">
              <a:solidFill>
                <a:srgbClr val="000000"/>
              </a:solidFill>
              <a:latin typeface="Arial" panose="020B0604020202020204" pitchFamily="34" charset="0"/>
            </a:endParaRPr>
          </a:p>
          <a:p>
            <a:r>
              <a:rPr lang="en-US" sz="1400" dirty="0">
                <a:solidFill>
                  <a:srgbClr val="6D6E71"/>
                </a:solidFill>
                <a:latin typeface="Arial" panose="020B0604020202020204" pitchFamily="34" charset="0"/>
              </a:rPr>
              <a:t>Stop for school buses that are loading or unloading children. This applies to on-coming buses as well. Watch for red flashing lights</a:t>
            </a:r>
            <a:endParaRPr lang="en-US" sz="1400" dirty="0">
              <a:solidFill>
                <a:srgbClr val="000000"/>
              </a:solidFill>
              <a:latin typeface="Arial" panose="020B0604020202020204" pitchFamily="34" charset="0"/>
            </a:endParaRPr>
          </a:p>
          <a:p>
            <a:pPr marR="860"/>
            <a:r>
              <a:rPr lang="en-US" sz="1400" dirty="0">
                <a:solidFill>
                  <a:srgbClr val="6D6E71"/>
                </a:solidFill>
                <a:latin typeface="Arial" panose="020B0604020202020204" pitchFamily="34" charset="0"/>
              </a:rPr>
              <a:t>Do not stand in the roadway while waiting for the school bus.</a:t>
            </a:r>
            <a:endParaRPr lang="en-US" sz="1400" dirty="0">
              <a:solidFill>
                <a:srgbClr val="000000"/>
              </a:solidFill>
              <a:latin typeface="Arial" panose="020B0604020202020204" pitchFamily="34" charset="0"/>
            </a:endParaRPr>
          </a:p>
          <a:p>
            <a:pPr marR="3300"/>
            <a:r>
              <a:rPr lang="en-US" sz="1400" dirty="0">
                <a:solidFill>
                  <a:srgbClr val="6D6E71"/>
                </a:solidFill>
                <a:latin typeface="Arial" panose="020B0604020202020204" pitchFamily="34" charset="0"/>
              </a:rPr>
              <a:t>If you walk to school, follow the safety rules for pedestrians.</a:t>
            </a:r>
            <a:endParaRPr lang="en-US" sz="1400" dirty="0">
              <a:solidFill>
                <a:srgbClr val="000000"/>
              </a:solidFill>
              <a:latin typeface="Arial" panose="020B0604020202020204" pitchFamily="34" charset="0"/>
            </a:endParaRPr>
          </a:p>
          <a:p>
            <a:r>
              <a:rPr lang="en-US" sz="1400" dirty="0">
                <a:solidFill>
                  <a:srgbClr val="6D6E71"/>
                </a:solidFill>
                <a:latin typeface="Arial" panose="020B0604020202020204" pitchFamily="34" charset="0"/>
              </a:rPr>
              <a:t>Walk on the sidewalk that faces</a:t>
            </a:r>
            <a:endParaRPr lang="en-US" sz="1400" dirty="0">
              <a:solidFill>
                <a:srgbClr val="000000"/>
              </a:solidFill>
              <a:latin typeface="Arial" panose="020B0604020202020204" pitchFamily="34" charset="0"/>
            </a:endParaRPr>
          </a:p>
          <a:p>
            <a:r>
              <a:rPr lang="en-US" sz="1400" dirty="0">
                <a:solidFill>
                  <a:srgbClr val="6D6E71"/>
                </a:solidFill>
                <a:latin typeface="Arial" panose="020B0604020202020204" pitchFamily="34" charset="0"/>
              </a:rPr>
              <a:t>traffic.</a:t>
            </a:r>
            <a:endParaRPr lang="en-US" sz="1400" dirty="0">
              <a:solidFill>
                <a:srgbClr val="000000"/>
              </a:solidFill>
              <a:latin typeface="Arial" panose="020B0604020202020204" pitchFamily="34" charset="0"/>
            </a:endParaRPr>
          </a:p>
          <a:p>
            <a:r>
              <a:rPr lang="en-US" sz="1400" dirty="0">
                <a:solidFill>
                  <a:srgbClr val="6D6E71"/>
                </a:solidFill>
                <a:latin typeface="Arial" panose="020B0604020202020204" pitchFamily="34" charset="0"/>
              </a:rPr>
              <a:t>Cross the street only at crosswalks and follow the directions given by crossing guards.</a:t>
            </a:r>
            <a:endParaRPr lang="en-US" sz="1400" dirty="0">
              <a:solidFill>
                <a:srgbClr val="000000"/>
              </a:solidFill>
              <a:latin typeface="Arial" panose="020B0604020202020204" pitchFamily="34" charset="0"/>
            </a:endParaRPr>
          </a:p>
          <a:p>
            <a:pPr marR="860"/>
            <a:r>
              <a:rPr lang="en-US" sz="1400" dirty="0">
                <a:solidFill>
                  <a:srgbClr val="6D6E71"/>
                </a:solidFill>
                <a:latin typeface="Arial" panose="020B0604020202020204" pitchFamily="34" charset="0"/>
              </a:rPr>
              <a:t>If you ride a bike to school, wear your helmet, follow all safety rules for bicyclists including walking your bike at crosswalks.</a:t>
            </a:r>
            <a:endParaRPr lang="en-US" sz="1400" dirty="0">
              <a:solidFill>
                <a:srgbClr val="000000"/>
              </a:solidFill>
              <a:latin typeface="Arial" panose="020B0604020202020204" pitchFamily="34" charset="0"/>
            </a:endParaRPr>
          </a:p>
          <a:p>
            <a:pPr marR="3310"/>
            <a:r>
              <a:rPr lang="en-US" sz="1400" dirty="0">
                <a:solidFill>
                  <a:srgbClr val="6D6E71"/>
                </a:solidFill>
                <a:latin typeface="Arial" panose="020B0604020202020204" pitchFamily="34" charset="0"/>
              </a:rPr>
              <a:t>Always be a good role model for younger siblings and fellow students. Avoid horseplay on sidewalks, while riding a bus or bicycle, and while traveling in a vehicle.</a:t>
            </a:r>
            <a:endParaRPr lang="en-US" sz="1400" dirty="0">
              <a:solidFill>
                <a:srgbClr val="000000"/>
              </a:solidFill>
              <a:latin typeface="Arial" panose="020B0604020202020204" pitchFamily="34" charset="0"/>
            </a:endParaRPr>
          </a:p>
          <a:p>
            <a:pPr marR="2080"/>
            <a:r>
              <a:rPr lang="en-US" sz="1400" dirty="0">
                <a:solidFill>
                  <a:srgbClr val="6D6E71"/>
                </a:solidFill>
                <a:latin typeface="Arial" panose="020B0604020202020204" pitchFamily="34" charset="0"/>
              </a:rPr>
              <a:t>Students who drive or ride to school must avoid speeding and minimize distractions from cell phone usage, loud music, eating and passengers.</a:t>
            </a:r>
            <a:endParaRPr lang="en-US" sz="1400" dirty="0">
              <a:solidFill>
                <a:srgbClr val="000000"/>
              </a:solidFill>
              <a:latin typeface="Arial" panose="020B0604020202020204" pitchFamily="34" charset="0"/>
            </a:endParaRPr>
          </a:p>
          <a:p>
            <a:pPr marR="1760"/>
            <a:r>
              <a:rPr lang="en-US" sz="1400" dirty="0">
                <a:solidFill>
                  <a:srgbClr val="6D6E71"/>
                </a:solidFill>
                <a:latin typeface="Arial" panose="020B0604020202020204" pitchFamily="34" charset="0"/>
              </a:rPr>
              <a:t>Remember that every passenger must use a safety belt.</a:t>
            </a:r>
            <a:endParaRPr lang="en-US" sz="1400" dirty="0">
              <a:solidFill>
                <a:srgbClr val="000000"/>
              </a:solidFill>
              <a:latin typeface="Arial" panose="020B0604020202020204" pitchFamily="34" charset="0"/>
            </a:endParaRPr>
          </a:p>
          <a:p>
            <a:endParaRPr lang="en-US" sz="1400" dirty="0">
              <a:latin typeface="Arial" panose="020B0604020202020204" pitchFamily="34" charset="0"/>
            </a:endParaRPr>
          </a:p>
          <a:p>
            <a:r>
              <a:rPr lang="en-US" sz="1400" dirty="0">
                <a:solidFill>
                  <a:srgbClr val="6D6E71"/>
                </a:solidFill>
                <a:latin typeface="Arial" panose="020B0604020202020204" pitchFamily="34" charset="0"/>
              </a:rPr>
              <a:t>By following these rules, everyone can have a safe school year</a:t>
            </a:r>
            <a:r>
              <a:rPr lang="en-US" sz="1400" dirty="0" smtClean="0">
                <a:solidFill>
                  <a:srgbClr val="6D6E71"/>
                </a:solidFill>
                <a:latin typeface="Arial" panose="020B0604020202020204" pitchFamily="34" charset="0"/>
              </a:rPr>
              <a:t>!</a:t>
            </a:r>
            <a:endParaRPr lang="en-US"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60290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Competencies and Training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7314910"/>
              </p:ext>
            </p:extLst>
          </p:nvPr>
        </p:nvGraphicFramePr>
        <p:xfrm>
          <a:off x="838200" y="2246814"/>
          <a:ext cx="10515600" cy="3265711"/>
        </p:xfrm>
        <a:graphic>
          <a:graphicData uri="http://schemas.openxmlformats.org/drawingml/2006/table">
            <a:tbl>
              <a:tblPr>
                <a:tableStyleId>{5C22544A-7EE6-4342-B048-85BDC9FD1C3A}</a:tableStyleId>
              </a:tblPr>
              <a:tblGrid>
                <a:gridCol w="1034034">
                  <a:extLst>
                    <a:ext uri="{9D8B030D-6E8A-4147-A177-3AD203B41FA5}">
                      <a16:colId xmlns:a16="http://schemas.microsoft.com/office/drawing/2014/main" val="3260091128"/>
                    </a:ext>
                  </a:extLst>
                </a:gridCol>
                <a:gridCol w="928878">
                  <a:extLst>
                    <a:ext uri="{9D8B030D-6E8A-4147-A177-3AD203B41FA5}">
                      <a16:colId xmlns:a16="http://schemas.microsoft.com/office/drawing/2014/main" val="79248319"/>
                    </a:ext>
                  </a:extLst>
                </a:gridCol>
                <a:gridCol w="1042797">
                  <a:extLst>
                    <a:ext uri="{9D8B030D-6E8A-4147-A177-3AD203B41FA5}">
                      <a16:colId xmlns:a16="http://schemas.microsoft.com/office/drawing/2014/main" val="1019949197"/>
                    </a:ext>
                  </a:extLst>
                </a:gridCol>
                <a:gridCol w="1209294">
                  <a:extLst>
                    <a:ext uri="{9D8B030D-6E8A-4147-A177-3AD203B41FA5}">
                      <a16:colId xmlns:a16="http://schemas.microsoft.com/office/drawing/2014/main" val="2503593984"/>
                    </a:ext>
                  </a:extLst>
                </a:gridCol>
                <a:gridCol w="1147953">
                  <a:extLst>
                    <a:ext uri="{9D8B030D-6E8A-4147-A177-3AD203B41FA5}">
                      <a16:colId xmlns:a16="http://schemas.microsoft.com/office/drawing/2014/main" val="334324496"/>
                    </a:ext>
                  </a:extLst>
                </a:gridCol>
                <a:gridCol w="1016508">
                  <a:extLst>
                    <a:ext uri="{9D8B030D-6E8A-4147-A177-3AD203B41FA5}">
                      <a16:colId xmlns:a16="http://schemas.microsoft.com/office/drawing/2014/main" val="2332212632"/>
                    </a:ext>
                  </a:extLst>
                </a:gridCol>
                <a:gridCol w="1559814">
                  <a:extLst>
                    <a:ext uri="{9D8B030D-6E8A-4147-A177-3AD203B41FA5}">
                      <a16:colId xmlns:a16="http://schemas.microsoft.com/office/drawing/2014/main" val="4213963157"/>
                    </a:ext>
                  </a:extLst>
                </a:gridCol>
                <a:gridCol w="648462">
                  <a:extLst>
                    <a:ext uri="{9D8B030D-6E8A-4147-A177-3AD203B41FA5}">
                      <a16:colId xmlns:a16="http://schemas.microsoft.com/office/drawing/2014/main" val="2584569157"/>
                    </a:ext>
                  </a:extLst>
                </a:gridCol>
                <a:gridCol w="595884">
                  <a:extLst>
                    <a:ext uri="{9D8B030D-6E8A-4147-A177-3AD203B41FA5}">
                      <a16:colId xmlns:a16="http://schemas.microsoft.com/office/drawing/2014/main" val="912311417"/>
                    </a:ext>
                  </a:extLst>
                </a:gridCol>
                <a:gridCol w="911352">
                  <a:extLst>
                    <a:ext uri="{9D8B030D-6E8A-4147-A177-3AD203B41FA5}">
                      <a16:colId xmlns:a16="http://schemas.microsoft.com/office/drawing/2014/main" val="96088564"/>
                    </a:ext>
                  </a:extLst>
                </a:gridCol>
                <a:gridCol w="420624">
                  <a:extLst>
                    <a:ext uri="{9D8B030D-6E8A-4147-A177-3AD203B41FA5}">
                      <a16:colId xmlns:a16="http://schemas.microsoft.com/office/drawing/2014/main" val="1250359757"/>
                    </a:ext>
                  </a:extLst>
                </a:gridCol>
              </a:tblGrid>
              <a:tr h="306161">
                <a:tc>
                  <a:txBody>
                    <a:bodyPr/>
                    <a:lstStyle/>
                    <a:p>
                      <a:pPr algn="l" fontAlgn="b"/>
                      <a:r>
                        <a:rPr lang="en-US" sz="800" b="1" u="none" strike="noStrike" dirty="0">
                          <a:effectLst/>
                        </a:rPr>
                        <a:t>Departments </a:t>
                      </a:r>
                      <a:endParaRPr lang="en-US" sz="800" b="1"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SMS Awareness (TSI)</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SMS Safety Assurance (TSI)</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Curbing Distracted Driving (TSI)</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Your SMS Role/Responsibility</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Safety/Security Reporting</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Intro to Incident Command System (ICS)</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Intro to NIMS</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Active Shooter</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a:effectLst/>
                        </a:rPr>
                        <a:t>Evacuation Procedures </a:t>
                      </a:r>
                      <a:endParaRPr lang="en-US" sz="700" b="1" i="0" u="none" strike="noStrike">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l" fontAlgn="b"/>
                      <a:r>
                        <a:rPr lang="en-US" sz="700" b="1" u="none" strike="noStrike" dirty="0">
                          <a:effectLst/>
                        </a:rPr>
                        <a:t>OTST</a:t>
                      </a:r>
                      <a:endParaRPr lang="en-US" sz="700" b="1" i="0" u="none" strike="noStrike" dirty="0">
                        <a:solidFill>
                          <a:srgbClr val="000000"/>
                        </a:solidFill>
                        <a:effectLst/>
                        <a:latin typeface="Calibri" panose="020F0502020204030204" pitchFamily="34" charset="0"/>
                      </a:endParaRPr>
                    </a:p>
                  </a:txBody>
                  <a:tcPr marL="0" marR="0" marT="0" marB="0" anchor="b">
                    <a:solidFill>
                      <a:srgbClr val="FFFF00"/>
                    </a:solidFill>
                  </a:tcPr>
                </a:tc>
                <a:extLst>
                  <a:ext uri="{0D108BD9-81ED-4DB2-BD59-A6C34878D82A}">
                    <a16:rowId xmlns:a16="http://schemas.microsoft.com/office/drawing/2014/main" val="101219273"/>
                  </a:ext>
                </a:extLst>
              </a:tr>
              <a:tr h="294821">
                <a:tc>
                  <a:txBody>
                    <a:bodyPr/>
                    <a:lstStyle/>
                    <a:p>
                      <a:pPr algn="l" fontAlgn="b"/>
                      <a:r>
                        <a:rPr lang="en-US" sz="800" u="none" strike="noStrike">
                          <a:effectLst/>
                        </a:rPr>
                        <a:t>Board</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2335505"/>
                  </a:ext>
                </a:extLst>
              </a:tr>
              <a:tr h="294821">
                <a:tc>
                  <a:txBody>
                    <a:bodyPr/>
                    <a:lstStyle/>
                    <a:p>
                      <a:pPr algn="l" fontAlgn="b"/>
                      <a:r>
                        <a:rPr lang="en-US" sz="800" u="none" strike="noStrike">
                          <a:effectLst/>
                        </a:rPr>
                        <a:t>SLT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7742665"/>
                  </a:ext>
                </a:extLst>
              </a:tr>
              <a:tr h="294821">
                <a:tc>
                  <a:txBody>
                    <a:bodyPr/>
                    <a:lstStyle/>
                    <a:p>
                      <a:pPr algn="l" fontAlgn="b"/>
                      <a:r>
                        <a:rPr lang="en-US" sz="800" u="none" strike="noStrike">
                          <a:effectLst/>
                        </a:rPr>
                        <a:t>Senior Managers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57069156"/>
                  </a:ext>
                </a:extLst>
              </a:tr>
              <a:tr h="294821">
                <a:tc>
                  <a:txBody>
                    <a:bodyPr/>
                    <a:lstStyle/>
                    <a:p>
                      <a:pPr algn="l" fontAlgn="b"/>
                      <a:r>
                        <a:rPr lang="en-US" sz="800" u="none" strike="noStrike">
                          <a:effectLst/>
                        </a:rPr>
                        <a:t>Managers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5787446"/>
                  </a:ext>
                </a:extLst>
              </a:tr>
              <a:tr h="294821">
                <a:tc>
                  <a:txBody>
                    <a:bodyPr/>
                    <a:lstStyle/>
                    <a:p>
                      <a:pPr algn="l" fontAlgn="b"/>
                      <a:r>
                        <a:rPr lang="en-US" sz="800" u="none" strike="noStrike">
                          <a:effectLst/>
                        </a:rPr>
                        <a:t>Supervisors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9710696"/>
                  </a:ext>
                </a:extLst>
              </a:tr>
              <a:tr h="294821">
                <a:tc>
                  <a:txBody>
                    <a:bodyPr/>
                    <a:lstStyle/>
                    <a:p>
                      <a:pPr algn="l" fontAlgn="b"/>
                      <a:r>
                        <a:rPr lang="en-US" sz="800" u="none" strike="noStrike">
                          <a:effectLst/>
                        </a:rPr>
                        <a:t>Administrative Staff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3499575"/>
                  </a:ext>
                </a:extLst>
              </a:tr>
              <a:tr h="294821">
                <a:tc>
                  <a:txBody>
                    <a:bodyPr/>
                    <a:lstStyle/>
                    <a:p>
                      <a:pPr algn="l" fontAlgn="b"/>
                      <a:r>
                        <a:rPr lang="en-US" sz="800" u="none" strike="noStrike">
                          <a:effectLst/>
                        </a:rPr>
                        <a:t>Dispatchers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19486607"/>
                  </a:ext>
                </a:extLst>
              </a:tr>
              <a:tr h="294821">
                <a:tc>
                  <a:txBody>
                    <a:bodyPr/>
                    <a:lstStyle/>
                    <a:p>
                      <a:pPr algn="l" fontAlgn="b"/>
                      <a:r>
                        <a:rPr lang="en-US" sz="800" u="none" strike="noStrike">
                          <a:effectLst/>
                        </a:rPr>
                        <a:t>Customer Service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93116563"/>
                  </a:ext>
                </a:extLst>
              </a:tr>
              <a:tr h="294821">
                <a:tc>
                  <a:txBody>
                    <a:bodyPr/>
                    <a:lstStyle/>
                    <a:p>
                      <a:pPr algn="l" fontAlgn="b"/>
                      <a:r>
                        <a:rPr lang="en-US" sz="800" u="none" strike="noStrike">
                          <a:effectLst/>
                        </a:rPr>
                        <a:t>Operators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8009631"/>
                  </a:ext>
                </a:extLst>
              </a:tr>
              <a:tr h="306161">
                <a:tc>
                  <a:txBody>
                    <a:bodyPr/>
                    <a:lstStyle/>
                    <a:p>
                      <a:pPr algn="l" fontAlgn="b"/>
                      <a:r>
                        <a:rPr lang="en-US" sz="800" u="none" strike="noStrike">
                          <a:effectLst/>
                        </a:rPr>
                        <a:t>All Other Employees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Required</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31571446"/>
                  </a:ext>
                </a:extLst>
              </a:tr>
            </a:tbl>
          </a:graphicData>
        </a:graphic>
      </p:graphicFrame>
    </p:spTree>
    <p:extLst>
      <p:ext uri="{BB962C8B-B14F-4D97-AF65-F5344CB8AC3E}">
        <p14:creationId xmlns:p14="http://schemas.microsoft.com/office/powerpoint/2010/main" val="1665236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Employee Safety Reporting</a:t>
            </a:r>
          </a:p>
        </p:txBody>
      </p:sp>
      <p:sp>
        <p:nvSpPr>
          <p:cNvPr id="4" name="Slide Number Placeholder 3"/>
          <p:cNvSpPr>
            <a:spLocks noGrp="1"/>
          </p:cNvSpPr>
          <p:nvPr>
            <p:ph type="sldNum" sz="quarter" idx="4294967295"/>
          </p:nvPr>
        </p:nvSpPr>
        <p:spPr>
          <a:xfrm>
            <a:off x="10186988" y="6046788"/>
            <a:ext cx="2005012" cy="344487"/>
          </a:xfrm>
        </p:spPr>
        <p:txBody>
          <a:bodyPr/>
          <a:lstStyle/>
          <a:p>
            <a:r>
              <a:rPr lang="en-US" dirty="0" smtClean="0">
                <a:solidFill>
                  <a:srgbClr val="898989"/>
                </a:solidFill>
                <a:latin typeface="Calibri"/>
              </a:rPr>
              <a:t>Slide </a:t>
            </a:r>
            <a:fld id="{629A21AB-FC28-D444-98FC-E67A151786F5}" type="slidenum">
              <a:rPr lang="en-US" smtClean="0">
                <a:solidFill>
                  <a:srgbClr val="898989"/>
                </a:solidFill>
                <a:latin typeface="Calibri"/>
              </a:rPr>
              <a:pPr/>
              <a:t>44</a:t>
            </a:fld>
            <a:endParaRPr lang="en-US" dirty="0">
              <a:solidFill>
                <a:srgbClr val="898989"/>
              </a:solidFill>
              <a:latin typeface="Calibri"/>
            </a:endParaRPr>
          </a:p>
        </p:txBody>
      </p:sp>
    </p:spTree>
    <p:custDataLst>
      <p:tags r:id="rId1"/>
    </p:custDataLst>
    <p:extLst>
      <p:ext uri="{BB962C8B-B14F-4D97-AF65-F5344CB8AC3E}">
        <p14:creationId xmlns:p14="http://schemas.microsoft.com/office/powerpoint/2010/main" val="1549326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34788" y="549174"/>
            <a:ext cx="7812220" cy="1245937"/>
          </a:xfrm>
        </p:spPr>
        <p:txBody>
          <a:bodyPr>
            <a:normAutofit/>
          </a:bodyPr>
          <a:lstStyle/>
          <a:p>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Competencies</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&amp; Training </a:t>
            </a:r>
            <a:b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196" dirty="0">
                <a:solidFill>
                  <a:schemeClr val="tx1"/>
                </a:solidFill>
                <a:latin typeface="Tahoma" panose="020B0604030504040204" pitchFamily="34" charset="0"/>
                <a:ea typeface="Tahoma" panose="020B0604030504040204" pitchFamily="34" charset="0"/>
                <a:cs typeface="Tahoma" panose="020B0604030504040204" pitchFamily="34" charset="0"/>
              </a:rPr>
              <a:t>Subcomponent</a:t>
            </a:r>
          </a:p>
        </p:txBody>
      </p:sp>
      <p:sp>
        <p:nvSpPr>
          <p:cNvPr id="4" name="Slide Number Placeholder 3"/>
          <p:cNvSpPr>
            <a:spLocks noGrp="1"/>
          </p:cNvSpPr>
          <p:nvPr>
            <p:ph type="sldNum" sz="quarter" idx="4294967295"/>
          </p:nvPr>
        </p:nvSpPr>
        <p:spPr>
          <a:xfrm>
            <a:off x="8298129" y="6077881"/>
            <a:ext cx="2005436" cy="343192"/>
          </a:xfrm>
          <a:prstGeom prst="rect">
            <a:avLst/>
          </a:prstGeom>
        </p:spPr>
        <p:txBody>
          <a:bodyPr/>
          <a:lstStyle/>
          <a:p>
            <a:r>
              <a:rPr lang="en-US" dirty="0" smtClean="0">
                <a:solidFill>
                  <a:srgbClr val="898989"/>
                </a:solidFill>
              </a:rPr>
              <a:t>Slide </a:t>
            </a:r>
            <a:fld id="{629A21AB-FC28-D444-98FC-E67A151786F5}" type="slidenum">
              <a:rPr lang="en-US" smtClean="0">
                <a:solidFill>
                  <a:srgbClr val="898989"/>
                </a:solidFill>
              </a:rPr>
              <a:pPr/>
              <a:t>45</a:t>
            </a:fld>
            <a:endParaRPr lang="en-US" dirty="0">
              <a:solidFill>
                <a:srgbClr val="898989"/>
              </a:solidFill>
            </a:endParaRPr>
          </a:p>
        </p:txBody>
      </p:sp>
      <p:grpSp>
        <p:nvGrpSpPr>
          <p:cNvPr id="14" name="Group 13"/>
          <p:cNvGrpSpPr/>
          <p:nvPr/>
        </p:nvGrpSpPr>
        <p:grpSpPr>
          <a:xfrm>
            <a:off x="7072409" y="1756531"/>
            <a:ext cx="2140723" cy="2165870"/>
            <a:chOff x="3659780" y="1531112"/>
            <a:chExt cx="2385318" cy="2377933"/>
          </a:xfrm>
        </p:grpSpPr>
        <p:pic>
          <p:nvPicPr>
            <p:cNvPr id="15" name="Picture 14" descr="SMS-cog-unlabe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80" y="1531112"/>
              <a:ext cx="2385318" cy="2377933"/>
            </a:xfrm>
            <a:prstGeom prst="rect">
              <a:avLst/>
            </a:prstGeom>
          </p:spPr>
        </p:pic>
        <p:sp>
          <p:nvSpPr>
            <p:cNvPr id="16" name="TextBox 15"/>
            <p:cNvSpPr txBox="1"/>
            <p:nvPr/>
          </p:nvSpPr>
          <p:spPr>
            <a:xfrm>
              <a:off x="4056300" y="2258830"/>
              <a:ext cx="1575250" cy="863646"/>
            </a:xfrm>
            <a:prstGeom prst="rect">
              <a:avLst/>
            </a:prstGeom>
            <a:noFill/>
          </p:spPr>
          <p:txBody>
            <a:bodyPr wrap="none" rtlCol="0">
              <a:spAutoFit/>
            </a:bodyPr>
            <a:lstStyle/>
            <a:p>
              <a:pPr algn="ctr" defTabSz="429722"/>
              <a:r>
                <a:rPr lang="en-US" sz="2256" dirty="0">
                  <a:solidFill>
                    <a:prstClr val="white"/>
                  </a:solidFill>
                  <a:latin typeface="Calibri Light"/>
                  <a:cs typeface="Calibri Light"/>
                </a:rPr>
                <a:t>Safety</a:t>
              </a:r>
              <a:br>
                <a:rPr lang="en-US" sz="2256" dirty="0">
                  <a:solidFill>
                    <a:prstClr val="white"/>
                  </a:solidFill>
                  <a:latin typeface="Calibri Light"/>
                  <a:cs typeface="Calibri Light"/>
                </a:rPr>
              </a:br>
              <a:r>
                <a:rPr lang="en-US" sz="2256" dirty="0">
                  <a:solidFill>
                    <a:prstClr val="white"/>
                  </a:solidFill>
                  <a:latin typeface="Calibri Light"/>
                  <a:cs typeface="Calibri Light"/>
                </a:rPr>
                <a:t>Promotion</a:t>
              </a:r>
            </a:p>
          </p:txBody>
        </p:sp>
      </p:grpSp>
      <p:grpSp>
        <p:nvGrpSpPr>
          <p:cNvPr id="17" name="Group 16"/>
          <p:cNvGrpSpPr/>
          <p:nvPr/>
        </p:nvGrpSpPr>
        <p:grpSpPr>
          <a:xfrm>
            <a:off x="8176765" y="4549967"/>
            <a:ext cx="1648632" cy="1219973"/>
            <a:chOff x="1954719" y="3757786"/>
            <a:chExt cx="2208965" cy="804776"/>
          </a:xfrm>
        </p:grpSpPr>
        <p:sp>
          <p:nvSpPr>
            <p:cNvPr id="18" name="Rectangle 17"/>
            <p:cNvSpPr/>
            <p:nvPr/>
          </p:nvSpPr>
          <p:spPr>
            <a:xfrm>
              <a:off x="2003253" y="3757786"/>
              <a:ext cx="2102102" cy="804776"/>
            </a:xfrm>
            <a:prstGeom prst="rect">
              <a:avLst/>
            </a:prstGeom>
            <a:gradFill>
              <a:gsLst>
                <a:gs pos="0">
                  <a:srgbClr val="3A557D"/>
                </a:gs>
                <a:gs pos="100000">
                  <a:srgbClr val="3A557D">
                    <a:alpha val="75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19" name="TextBox 18"/>
            <p:cNvSpPr txBox="1"/>
            <p:nvPr/>
          </p:nvSpPr>
          <p:spPr>
            <a:xfrm>
              <a:off x="1954719" y="3967123"/>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Competencies and Training</a:t>
              </a:r>
            </a:p>
          </p:txBody>
        </p:sp>
      </p:grpSp>
      <p:grpSp>
        <p:nvGrpSpPr>
          <p:cNvPr id="20" name="Group 19"/>
          <p:cNvGrpSpPr/>
          <p:nvPr/>
        </p:nvGrpSpPr>
        <p:grpSpPr>
          <a:xfrm>
            <a:off x="6483795" y="4549967"/>
            <a:ext cx="1648632" cy="1219973"/>
            <a:chOff x="1954719" y="3757786"/>
            <a:chExt cx="2208965" cy="804776"/>
          </a:xfrm>
        </p:grpSpPr>
        <p:sp>
          <p:nvSpPr>
            <p:cNvPr id="21" name="Rectangle 20"/>
            <p:cNvSpPr/>
            <p:nvPr/>
          </p:nvSpPr>
          <p:spPr>
            <a:xfrm>
              <a:off x="2003253" y="3757786"/>
              <a:ext cx="2102102" cy="804776"/>
            </a:xfrm>
            <a:prstGeom prst="rect">
              <a:avLst/>
            </a:prstGeom>
            <a:gradFill flip="none" rotWithShape="1">
              <a:gsLst>
                <a:gs pos="0">
                  <a:srgbClr val="3A557D">
                    <a:alpha val="30000"/>
                  </a:srgbClr>
                </a:gs>
                <a:gs pos="100000">
                  <a:srgbClr val="3A557D">
                    <a:alpha val="30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9722"/>
              <a:endParaRPr lang="en-US" sz="1692" dirty="0">
                <a:solidFill>
                  <a:prstClr val="white"/>
                </a:solidFill>
              </a:endParaRPr>
            </a:p>
          </p:txBody>
        </p:sp>
        <p:sp>
          <p:nvSpPr>
            <p:cNvPr id="22" name="TextBox 21"/>
            <p:cNvSpPr txBox="1"/>
            <p:nvPr/>
          </p:nvSpPr>
          <p:spPr>
            <a:xfrm>
              <a:off x="1954719" y="3961683"/>
              <a:ext cx="2208965" cy="404453"/>
            </a:xfrm>
            <a:prstGeom prst="rect">
              <a:avLst/>
            </a:prstGeom>
            <a:noFill/>
          </p:spPr>
          <p:txBody>
            <a:bodyPr wrap="square" rtlCol="0">
              <a:spAutoFit/>
            </a:bodyPr>
            <a:lstStyle/>
            <a:p>
              <a:pPr algn="ctr" defTabSz="429722"/>
              <a:r>
                <a:rPr lang="en-US" sz="1692" dirty="0">
                  <a:solidFill>
                    <a:prstClr val="white"/>
                  </a:solidFill>
                  <a:latin typeface="Calibri" panose="020F0502020204030204" pitchFamily="34" charset="0"/>
                </a:rPr>
                <a:t>Safety Communication</a:t>
              </a:r>
            </a:p>
          </p:txBody>
        </p:sp>
      </p:grpSp>
      <p:sp>
        <p:nvSpPr>
          <p:cNvPr id="24" name="TextBox 23"/>
          <p:cNvSpPr txBox="1"/>
          <p:nvPr/>
        </p:nvSpPr>
        <p:spPr>
          <a:xfrm>
            <a:off x="2427209" y="1913313"/>
            <a:ext cx="4425851" cy="3110275"/>
          </a:xfrm>
          <a:prstGeom prst="rect">
            <a:avLst/>
          </a:prstGeom>
          <a:noFill/>
        </p:spPr>
        <p:txBody>
          <a:bodyPr wrap="square" rtlCol="0">
            <a:spAutoFit/>
          </a:bodyPr>
          <a:lstStyle>
            <a:defPPr>
              <a:defRPr lang="en-US"/>
            </a:defPPr>
            <a:lvl1pPr>
              <a:defRPr>
                <a:cs typeface="Arial Black"/>
              </a:defRPr>
            </a:lvl1pPr>
          </a:lstStyle>
          <a:p>
            <a:pPr marL="268576" indent="-268576" defTabSz="429722">
              <a:spcAft>
                <a:spcPts val="564"/>
              </a:spcAft>
              <a:buFont typeface="Arial"/>
              <a:buChar char="•"/>
            </a:pPr>
            <a:r>
              <a:rPr lang="en-CA" sz="2068" dirty="0">
                <a:solidFill>
                  <a:prstClr val="black"/>
                </a:solidFill>
                <a:latin typeface="Tahoma" panose="020B0604030504040204" pitchFamily="34" charset="0"/>
                <a:ea typeface="Tahoma" panose="020B0604030504040204" pitchFamily="34" charset="0"/>
                <a:cs typeface="Tahoma" panose="020B0604030504040204" pitchFamily="34" charset="0"/>
              </a:rPr>
              <a:t>Executive management responsibility because of allocation of resources to training</a:t>
            </a:r>
          </a:p>
          <a:p>
            <a:pPr marL="268576" indent="-268576" defTabSz="429722">
              <a:spcAft>
                <a:spcPts val="564"/>
              </a:spcAft>
              <a:buFont typeface="Arial"/>
              <a:buChar char="•"/>
            </a:pPr>
            <a:r>
              <a:rPr lang="en-CA" sz="2068" dirty="0">
                <a:solidFill>
                  <a:prstClr val="black"/>
                </a:solidFill>
                <a:latin typeface="Tahoma" panose="020B0604030504040204" pitchFamily="34" charset="0"/>
                <a:ea typeface="Tahoma" panose="020B0604030504040204" pitchFamily="34" charset="0"/>
                <a:cs typeface="Tahoma" panose="020B0604030504040204" pitchFamily="34" charset="0"/>
              </a:rPr>
              <a:t>Safety training development process</a:t>
            </a:r>
          </a:p>
          <a:p>
            <a:pPr marL="268576" indent="-268576" defTabSz="429722">
              <a:spcAft>
                <a:spcPts val="564"/>
              </a:spcAft>
              <a:buFont typeface="Arial"/>
              <a:buChar char="•"/>
            </a:pPr>
            <a:r>
              <a:rPr lang="en-CA" sz="2068" dirty="0">
                <a:solidFill>
                  <a:prstClr val="black"/>
                </a:solidFill>
                <a:latin typeface="Tahoma" panose="020B0604030504040204" pitchFamily="34" charset="0"/>
                <a:ea typeface="Tahoma" panose="020B0604030504040204" pitchFamily="34" charset="0"/>
                <a:cs typeface="Tahoma" panose="020B0604030504040204" pitchFamily="34" charset="0"/>
              </a:rPr>
              <a:t>Relationship between safety training and Safety Risk Management and Safety Assurance</a:t>
            </a:r>
          </a:p>
        </p:txBody>
      </p:sp>
      <p:cxnSp>
        <p:nvCxnSpPr>
          <p:cNvPr id="26" name="Straight Arrow Connector 25"/>
          <p:cNvCxnSpPr/>
          <p:nvPr/>
        </p:nvCxnSpPr>
        <p:spPr>
          <a:xfrm>
            <a:off x="9000728" y="4283622"/>
            <a:ext cx="0" cy="234906"/>
          </a:xfrm>
          <a:prstGeom prst="straightConnector1">
            <a:avLst/>
          </a:prstGeom>
          <a:ln w="28575" cap="flat" cmpd="sng" algn="ctr">
            <a:solidFill>
              <a:srgbClr val="2D3C47"/>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7289599" y="4273771"/>
            <a:ext cx="0" cy="234906"/>
          </a:xfrm>
          <a:prstGeom prst="straightConnector1">
            <a:avLst/>
          </a:prstGeom>
          <a:ln w="28575" cap="flat" cmpd="sng" algn="ctr">
            <a:solidFill>
              <a:srgbClr val="B8C0CD"/>
            </a:solidFill>
            <a:prstDash val="solid"/>
            <a:round/>
            <a:headEnd type="none" w="med" len="med"/>
            <a:tailEnd type="arrow" w="med" len="med"/>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8147694" y="4279284"/>
            <a:ext cx="858093" cy="0"/>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7289601" y="4275021"/>
            <a:ext cx="858093" cy="0"/>
          </a:xfrm>
          <a:prstGeom prst="straightConnector1">
            <a:avLst/>
          </a:prstGeom>
          <a:ln w="28575" cap="flat" cmpd="sng" algn="ctr">
            <a:solidFill>
              <a:srgbClr val="B9C1CE"/>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a:off x="8132428" y="3657403"/>
            <a:ext cx="7625" cy="630558"/>
          </a:xfrm>
          <a:prstGeom prst="straightConnector1">
            <a:avLst/>
          </a:prstGeom>
          <a:ln w="28575" cap="flat" cmpd="sng" algn="ctr">
            <a:solidFill>
              <a:srgbClr val="2D3C47"/>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55845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525" y="1795108"/>
            <a:ext cx="7412950" cy="4216786"/>
          </a:xfrm>
        </p:spPr>
        <p:txBody>
          <a:bodyPr>
            <a:normAutofit/>
          </a:bodyPr>
          <a:lstStyle/>
          <a:p>
            <a:pPr>
              <a:spcAft>
                <a:spcPts val="564"/>
              </a:spcAft>
            </a:pPr>
            <a:r>
              <a:rPr lang="en-US" sz="3008" dirty="0"/>
              <a:t>Individual incidents/accidents</a:t>
            </a:r>
          </a:p>
          <a:p>
            <a:pPr lvl="1">
              <a:spcAft>
                <a:spcPts val="564"/>
              </a:spcAft>
            </a:pPr>
            <a:r>
              <a:rPr lang="en-US" sz="2444" dirty="0"/>
              <a:t>those resulting from the actions or inactions of people</a:t>
            </a:r>
          </a:p>
          <a:p>
            <a:pPr>
              <a:spcAft>
                <a:spcPts val="564"/>
              </a:spcAft>
            </a:pPr>
            <a:r>
              <a:rPr lang="en-US" sz="3008" dirty="0"/>
              <a:t>Organizational incidents/accidents</a:t>
            </a:r>
          </a:p>
          <a:p>
            <a:pPr lvl="1">
              <a:spcAft>
                <a:spcPts val="564"/>
              </a:spcAft>
            </a:pPr>
            <a:r>
              <a:rPr lang="en-US" sz="2444" dirty="0"/>
              <a:t>those resulting from actions or inactions of organizations</a:t>
            </a:r>
          </a:p>
        </p:txBody>
      </p:sp>
      <p:sp>
        <p:nvSpPr>
          <p:cNvPr id="2" name="Title 1"/>
          <p:cNvSpPr>
            <a:spLocks noGrp="1"/>
          </p:cNvSpPr>
          <p:nvPr>
            <p:ph type="title"/>
          </p:nvPr>
        </p:nvSpPr>
        <p:spPr>
          <a:xfrm>
            <a:off x="1663700" y="600794"/>
            <a:ext cx="8229600" cy="1143000"/>
          </a:xfrm>
        </p:spPr>
        <p:txBody>
          <a:bodyPr>
            <a:normAutofit/>
          </a:bodyPr>
          <a:lstStyle/>
          <a:p>
            <a:r>
              <a:rPr lang="en-US" sz="3384"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Two Types of Incidents/Accidents</a:t>
            </a:r>
          </a:p>
        </p:txBody>
      </p:sp>
    </p:spTree>
    <p:custDataLst>
      <p:tags r:id="rId1"/>
    </p:custDataLst>
    <p:extLst>
      <p:ext uri="{BB962C8B-B14F-4D97-AF65-F5344CB8AC3E}">
        <p14:creationId xmlns:p14="http://schemas.microsoft.com/office/powerpoint/2010/main" val="3528820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7342" y="365125"/>
            <a:ext cx="9388258" cy="1325563"/>
          </a:xfrm>
        </p:spPr>
        <p:txBody>
          <a:bodyPr/>
          <a:lstStyle/>
          <a:p>
            <a:pPr algn="ctr"/>
            <a:r>
              <a:rPr lang="en-US"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Individual Incidents/Accidents </a:t>
            </a:r>
            <a:br>
              <a:rPr lang="en-US" b="1" dirty="0" smtClean="0">
                <a:solidFill>
                  <a:srgbClr val="000000"/>
                </a:solidFill>
                <a:latin typeface="Tahoma" panose="020B0604030504040204" pitchFamily="34" charset="0"/>
                <a:ea typeface="Tahoma" panose="020B0604030504040204" pitchFamily="34" charset="0"/>
                <a:cs typeface="Tahoma" panose="020B0604030504040204" pitchFamily="34" charset="0"/>
              </a:rPr>
            </a:br>
            <a:r>
              <a:rPr lang="en-US" b="1" dirty="0" smtClean="0">
                <a:solidFill>
                  <a:srgbClr val="000000"/>
                </a:solidFill>
                <a:latin typeface="Tahoma" panose="020B0604030504040204" pitchFamily="34" charset="0"/>
                <a:ea typeface="Tahoma" panose="020B0604030504040204" pitchFamily="34" charset="0"/>
                <a:cs typeface="Tahoma" panose="020B0604030504040204" pitchFamily="34" charset="0"/>
              </a:rPr>
              <a:t>Human Error</a:t>
            </a:r>
            <a:endParaRPr lang="en-US"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p:cNvSpPr>
            <a:spLocks noGrp="1"/>
          </p:cNvSpPr>
          <p:nvPr>
            <p:ph sz="half" idx="4294967295"/>
          </p:nvPr>
        </p:nvSpPr>
        <p:spPr>
          <a:xfrm>
            <a:off x="1227552" y="1538288"/>
            <a:ext cx="8956110" cy="2452687"/>
          </a:xfrm>
        </p:spPr>
        <p:txBody>
          <a:bodyPr>
            <a:noAutofit/>
          </a:bodyPr>
          <a:lstStyle/>
          <a:p>
            <a:pPr>
              <a:spcAft>
                <a:spcPts val="564"/>
              </a:spcAft>
            </a:pPr>
            <a:r>
              <a:rPr lang="en-US" sz="2632" dirty="0"/>
              <a:t>Individuals do not cause organizational accidents</a:t>
            </a:r>
          </a:p>
          <a:p>
            <a:pPr>
              <a:spcAft>
                <a:spcPts val="564"/>
              </a:spcAft>
            </a:pPr>
            <a:r>
              <a:rPr lang="en-US" sz="2632" dirty="0"/>
              <a:t>Individuals trigger conditions leading to organizational accidents</a:t>
            </a:r>
          </a:p>
          <a:p>
            <a:pPr>
              <a:spcAft>
                <a:spcPts val="564"/>
              </a:spcAft>
            </a:pPr>
            <a:r>
              <a:rPr lang="en-US" sz="2632" dirty="0"/>
              <a:t>Organizational accidents have deeper and broader roots</a:t>
            </a:r>
          </a:p>
        </p:txBody>
      </p:sp>
      <p:sp>
        <p:nvSpPr>
          <p:cNvPr id="6" name="Content Placeholder 5"/>
          <p:cNvSpPr>
            <a:spLocks noGrp="1"/>
          </p:cNvSpPr>
          <p:nvPr>
            <p:ph sz="quarter" idx="4294967295"/>
          </p:nvPr>
        </p:nvSpPr>
        <p:spPr>
          <a:xfrm>
            <a:off x="1315234" y="4108537"/>
            <a:ext cx="5561556" cy="1791222"/>
          </a:xfrm>
          <a:solidFill>
            <a:schemeClr val="accent1">
              <a:lumMod val="20000"/>
              <a:lumOff val="80000"/>
            </a:schemeClr>
          </a:solidFill>
          <a:ln>
            <a:solidFill>
              <a:schemeClr val="accent1"/>
            </a:solidFill>
          </a:ln>
        </p:spPr>
        <p:txBody>
          <a:bodyPr>
            <a:normAutofit/>
          </a:bodyPr>
          <a:lstStyle/>
          <a:p>
            <a:pPr marL="0" indent="0" defTabSz="429722">
              <a:spcBef>
                <a:spcPts val="0"/>
              </a:spcBef>
              <a:buNone/>
            </a:pPr>
            <a:r>
              <a:rPr lang="en-US" dirty="0">
                <a:solidFill>
                  <a:prstClr val="black"/>
                </a:solidFill>
              </a:rPr>
              <a:t>“The discovery of human error should be considered the starting point of the investigation, not the ending point.”</a:t>
            </a:r>
          </a:p>
          <a:p>
            <a:endParaRPr lang="en-US" dirty="0"/>
          </a:p>
        </p:txBody>
      </p:sp>
    </p:spTree>
    <p:custDataLst>
      <p:tags r:id="rId1"/>
    </p:custDataLst>
    <p:extLst>
      <p:ext uri="{BB962C8B-B14F-4D97-AF65-F5344CB8AC3E}">
        <p14:creationId xmlns:p14="http://schemas.microsoft.com/office/powerpoint/2010/main" val="1581431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5896" y="1710055"/>
            <a:ext cx="7299103" cy="4180322"/>
          </a:xfrm>
        </p:spPr>
        <p:txBody>
          <a:bodyPr/>
          <a:lstStyle/>
          <a:p>
            <a:pPr marL="0" indent="0">
              <a:buNone/>
            </a:pPr>
            <a:r>
              <a:rPr lang="en-US" sz="3008" dirty="0"/>
              <a:t>“Organizational accidents have multiple causes involving many people operating at different levels of their respective companies.”</a:t>
            </a:r>
          </a:p>
          <a:p>
            <a:endParaRPr lang="en-US" dirty="0" smtClean="0"/>
          </a:p>
          <a:p>
            <a:pPr marL="2300805" lvl="1"/>
            <a:r>
              <a:rPr lang="en-US" sz="2256" dirty="0"/>
              <a:t>James Reason, </a:t>
            </a:r>
            <a:r>
              <a:rPr lang="en-US" sz="2256" i="1" dirty="0"/>
              <a:t>Managing the Risks of Organizational Accidents</a:t>
            </a:r>
          </a:p>
        </p:txBody>
      </p:sp>
      <p:sp>
        <p:nvSpPr>
          <p:cNvPr id="2" name="Title 1"/>
          <p:cNvSpPr>
            <a:spLocks noGrp="1"/>
          </p:cNvSpPr>
          <p:nvPr>
            <p:ph type="title"/>
          </p:nvPr>
        </p:nvSpPr>
        <p:spPr>
          <a:xfrm>
            <a:off x="1676400" y="549593"/>
            <a:ext cx="8229600" cy="1143000"/>
          </a:xfrm>
        </p:spPr>
        <p:txBody>
          <a:bodyPr>
            <a:normAutofit/>
          </a:bodyPr>
          <a:lstStyle/>
          <a:p>
            <a:r>
              <a:rPr lang="en-US" sz="3384" dirty="0">
                <a:solidFill>
                  <a:schemeClr val="tx1"/>
                </a:solidFill>
                <a:latin typeface="Tahoma" panose="020B0604030504040204" pitchFamily="34" charset="0"/>
                <a:ea typeface="Tahoma" panose="020B0604030504040204" pitchFamily="34" charset="0"/>
                <a:cs typeface="Tahoma" panose="020B0604030504040204" pitchFamily="34" charset="0"/>
              </a:rPr>
              <a:t>Organizational Incidents/Accidents</a:t>
            </a:r>
          </a:p>
        </p:txBody>
      </p:sp>
    </p:spTree>
    <p:custDataLst>
      <p:tags r:id="rId1"/>
    </p:custDataLst>
    <p:extLst>
      <p:ext uri="{BB962C8B-B14F-4D97-AF65-F5344CB8AC3E}">
        <p14:creationId xmlns:p14="http://schemas.microsoft.com/office/powerpoint/2010/main" val="1513185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10058400" y="6224588"/>
            <a:ext cx="2133600" cy="365125"/>
          </a:xfrm>
        </p:spPr>
        <p:txBody>
          <a:bodyPr/>
          <a:lstStyle/>
          <a:p>
            <a:r>
              <a:rPr lang="en-US" dirty="0" smtClean="0">
                <a:solidFill>
                  <a:srgbClr val="898989"/>
                </a:solidFill>
              </a:rPr>
              <a:t>Slide </a:t>
            </a:r>
            <a:fld id="{629A21AB-FC28-D444-98FC-E67A151786F5}" type="slidenum">
              <a:rPr lang="en-US" smtClean="0">
                <a:solidFill>
                  <a:srgbClr val="898989"/>
                </a:solidFill>
              </a:rPr>
              <a:pPr/>
              <a:t>49</a:t>
            </a:fld>
            <a:endParaRPr lang="en-US" dirty="0">
              <a:solidFill>
                <a:srgbClr val="898989"/>
              </a:solidFill>
            </a:endParaRPr>
          </a:p>
        </p:txBody>
      </p:sp>
      <p:sp>
        <p:nvSpPr>
          <p:cNvPr id="2" name="Title 1"/>
          <p:cNvSpPr>
            <a:spLocks noGrp="1"/>
          </p:cNvSpPr>
          <p:nvPr>
            <p:ph type="title" idx="4294967295"/>
          </p:nvPr>
        </p:nvSpPr>
        <p:spPr>
          <a:xfrm>
            <a:off x="0" y="430213"/>
            <a:ext cx="10972800" cy="911225"/>
          </a:xfrm>
        </p:spPr>
        <p:txBody>
          <a:bodyPr>
            <a:noAutofit/>
          </a:bodyPr>
          <a:lstStyle/>
          <a:p>
            <a:pPr algn="ctr"/>
            <a:r>
              <a:rPr lang="en-US" sz="3196" dirty="0">
                <a:latin typeface="Tahoma" panose="020B0604030504040204" pitchFamily="34" charset="0"/>
                <a:ea typeface="Tahoma" panose="020B0604030504040204" pitchFamily="34" charset="0"/>
                <a:cs typeface="Tahoma" panose="020B0604030504040204" pitchFamily="34" charset="0"/>
              </a:rPr>
              <a:t>SMS and Safety Reporting: Facts</a:t>
            </a:r>
          </a:p>
        </p:txBody>
      </p:sp>
      <p:sp>
        <p:nvSpPr>
          <p:cNvPr id="3" name="Content Placeholder 2"/>
          <p:cNvSpPr>
            <a:spLocks noGrp="1"/>
          </p:cNvSpPr>
          <p:nvPr>
            <p:ph idx="4294967295"/>
          </p:nvPr>
        </p:nvSpPr>
        <p:spPr>
          <a:xfrm>
            <a:off x="1619250" y="1639588"/>
            <a:ext cx="7734300" cy="4332288"/>
          </a:xfrm>
        </p:spPr>
        <p:txBody>
          <a:bodyPr>
            <a:normAutofit/>
          </a:bodyPr>
          <a:lstStyle/>
          <a:p>
            <a:r>
              <a:rPr lang="en-US" sz="2632" dirty="0"/>
              <a:t>SMS does not work without data</a:t>
            </a:r>
          </a:p>
          <a:p>
            <a:r>
              <a:rPr lang="en-US" sz="2632" dirty="0"/>
              <a:t>Nobody knows actual system performance better than the employees delivering the service</a:t>
            </a:r>
          </a:p>
          <a:p>
            <a:r>
              <a:rPr lang="en-US" sz="2632" dirty="0">
                <a:solidFill>
                  <a:srgbClr val="000000"/>
                </a:solidFill>
              </a:rPr>
              <a:t>Power of safety reporting</a:t>
            </a:r>
          </a:p>
          <a:p>
            <a:pPr lvl="1"/>
            <a:r>
              <a:rPr lang="en-US" sz="2256" dirty="0"/>
              <a:t>Safety data capture on previously unanticipated safety deficiencies</a:t>
            </a:r>
          </a:p>
          <a:p>
            <a:pPr lvl="1"/>
            <a:r>
              <a:rPr lang="en-US" sz="2256" dirty="0"/>
              <a:t>Safety data to confirm the effectiveness of existing safety risk mitigations</a:t>
            </a:r>
          </a:p>
        </p:txBody>
      </p:sp>
    </p:spTree>
    <p:custDataLst>
      <p:tags r:id="rId1"/>
    </p:custDataLst>
    <p:extLst>
      <p:ext uri="{BB962C8B-B14F-4D97-AF65-F5344CB8AC3E}">
        <p14:creationId xmlns:p14="http://schemas.microsoft.com/office/powerpoint/2010/main" val="148786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061884" y="6234954"/>
            <a:ext cx="8068235" cy="14566"/>
          </a:xfrm>
          <a:prstGeom prst="rect">
            <a:avLst/>
          </a:prstGeom>
          <a:blipFill>
            <a:blip r:embed="rId3" cstate="print"/>
            <a:stretch>
              <a:fillRect/>
            </a:stretch>
          </a:blipFill>
        </p:spPr>
        <p:txBody>
          <a:bodyPr wrap="square" lIns="0" tIns="0" rIns="0" bIns="0" rtlCol="0"/>
          <a:lstStyle/>
          <a:p>
            <a:endParaRPr sz="1588"/>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293" y="951652"/>
            <a:ext cx="5715000" cy="4697586"/>
          </a:xfrm>
          <a:prstGeom prst="rect">
            <a:avLst/>
          </a:prstGeom>
        </p:spPr>
      </p:pic>
    </p:spTree>
    <p:extLst>
      <p:ext uri="{BB962C8B-B14F-4D97-AF65-F5344CB8AC3E}">
        <p14:creationId xmlns:p14="http://schemas.microsoft.com/office/powerpoint/2010/main" val="372411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Reporting Safety Concerns at RTD</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RTD Hub – Safety Concern Reporting Form</a:t>
            </a:r>
          </a:p>
          <a:p>
            <a:r>
              <a:rPr lang="en-US" dirty="0" smtClean="0"/>
              <a:t>Email – </a:t>
            </a:r>
            <a:r>
              <a:rPr lang="en-US" dirty="0" smtClean="0">
                <a:hlinkClick r:id="rId2"/>
              </a:rPr>
              <a:t>Safety@rtd-Denver.com</a:t>
            </a:r>
            <a:endParaRPr lang="en-US" dirty="0" smtClean="0"/>
          </a:p>
          <a:p>
            <a:r>
              <a:rPr lang="en-US" dirty="0" smtClean="0"/>
              <a:t>Hotline – 303-299-2258</a:t>
            </a:r>
          </a:p>
          <a:p>
            <a:r>
              <a:rPr lang="en-US" dirty="0" smtClean="0"/>
              <a:t>Safety Concern /Suggestion Box</a:t>
            </a:r>
          </a:p>
          <a:p>
            <a:r>
              <a:rPr lang="en-US" dirty="0" smtClean="0"/>
              <a:t>Safety Committees</a:t>
            </a:r>
          </a:p>
          <a:p>
            <a:r>
              <a:rPr lang="en-US" dirty="0" smtClean="0"/>
              <a:t>Talk to your friendly neighborhood Safety Professional</a:t>
            </a:r>
          </a:p>
          <a:p>
            <a:endParaRPr lang="en-US" dirty="0" smtClean="0"/>
          </a:p>
          <a:p>
            <a:endParaRPr lang="en-US" dirty="0"/>
          </a:p>
        </p:txBody>
      </p:sp>
    </p:spTree>
    <p:extLst>
      <p:ext uri="{BB962C8B-B14F-4D97-AF65-F5344CB8AC3E}">
        <p14:creationId xmlns:p14="http://schemas.microsoft.com/office/powerpoint/2010/main" val="2573587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224588"/>
            <a:ext cx="2133600" cy="365125"/>
          </a:xfrm>
        </p:spPr>
        <p:txBody>
          <a:bodyPr/>
          <a:lstStyle/>
          <a:p>
            <a:r>
              <a:rPr lang="en-US" dirty="0" smtClean="0">
                <a:solidFill>
                  <a:srgbClr val="898989"/>
                </a:solidFill>
              </a:rPr>
              <a:t>Slide </a:t>
            </a:r>
            <a:fld id="{629A21AB-FC28-D444-98FC-E67A151786F5}" type="slidenum">
              <a:rPr lang="en-US" smtClean="0">
                <a:solidFill>
                  <a:srgbClr val="898989"/>
                </a:solidFill>
              </a:rPr>
              <a:pPr/>
              <a:t>51</a:t>
            </a:fld>
            <a:endParaRPr lang="en-US" dirty="0">
              <a:solidFill>
                <a:srgbClr val="898989"/>
              </a:solidFill>
            </a:endParaRPr>
          </a:p>
        </p:txBody>
      </p:sp>
      <p:sp>
        <p:nvSpPr>
          <p:cNvPr id="2" name="Title 1"/>
          <p:cNvSpPr>
            <a:spLocks noGrp="1"/>
          </p:cNvSpPr>
          <p:nvPr>
            <p:ph type="title" idx="4294967295"/>
          </p:nvPr>
        </p:nvSpPr>
        <p:spPr>
          <a:xfrm>
            <a:off x="613776" y="609600"/>
            <a:ext cx="10212888" cy="857250"/>
          </a:xfrm>
        </p:spPr>
        <p:txBody>
          <a:bodyPr>
            <a:noAutofit/>
          </a:bodyPr>
          <a:lstStyle/>
          <a:p>
            <a:pPr algn="l"/>
            <a:r>
              <a:rPr lang="en-US" sz="3196" dirty="0">
                <a:latin typeface="Tahoma" panose="020B0604030504040204" pitchFamily="34" charset="0"/>
                <a:ea typeface="Tahoma" panose="020B0604030504040204" pitchFamily="34" charset="0"/>
                <a:cs typeface="Tahoma" panose="020B0604030504040204" pitchFamily="34" charset="0"/>
              </a:rPr>
              <a:t>Effective Safety Reporting - Attributes</a:t>
            </a:r>
          </a:p>
        </p:txBody>
      </p:sp>
      <p:sp>
        <p:nvSpPr>
          <p:cNvPr id="3" name="Content Placeholder 2"/>
          <p:cNvSpPr>
            <a:spLocks noGrp="1"/>
          </p:cNvSpPr>
          <p:nvPr>
            <p:ph idx="4294967295"/>
          </p:nvPr>
        </p:nvSpPr>
        <p:spPr>
          <a:xfrm>
            <a:off x="1315232" y="1466850"/>
            <a:ext cx="7916450" cy="4443413"/>
          </a:xfrm>
        </p:spPr>
        <p:txBody>
          <a:bodyPr>
            <a:normAutofit/>
          </a:bodyPr>
          <a:lstStyle/>
          <a:p>
            <a:pPr>
              <a:spcBef>
                <a:spcPts val="376"/>
              </a:spcBef>
            </a:pPr>
            <a:r>
              <a:rPr lang="en-US" sz="2444" b="1" dirty="0"/>
              <a:t>TRUST</a:t>
            </a:r>
            <a:endParaRPr lang="en-US" sz="2162" b="1" dirty="0"/>
          </a:p>
          <a:p>
            <a:r>
              <a:rPr lang="en-US" sz="2444" dirty="0"/>
              <a:t>Ease of reporting</a:t>
            </a:r>
          </a:p>
          <a:p>
            <a:pPr marL="859445" lvl="1" indent="-262608">
              <a:spcBef>
                <a:spcPts val="282"/>
              </a:spcBef>
            </a:pPr>
            <a:r>
              <a:rPr lang="en-US" sz="2162" dirty="0"/>
              <a:t>Simple requisites</a:t>
            </a:r>
          </a:p>
          <a:p>
            <a:r>
              <a:rPr lang="en-US" sz="2444" dirty="0"/>
              <a:t>Timely, accessible, and informative feedback</a:t>
            </a:r>
          </a:p>
          <a:p>
            <a:pPr marL="859445" lvl="1" indent="-262608">
              <a:spcBef>
                <a:spcPts val="282"/>
              </a:spcBef>
            </a:pPr>
            <a:r>
              <a:rPr lang="en-US" sz="2162" dirty="0"/>
              <a:t>Feedback is motivational tool</a:t>
            </a:r>
          </a:p>
          <a:p>
            <a:r>
              <a:rPr lang="en-US" sz="2444" dirty="0"/>
              <a:t>Protection</a:t>
            </a:r>
          </a:p>
          <a:p>
            <a:pPr marL="859445" lvl="1" indent="-262608">
              <a:spcBef>
                <a:spcPts val="282"/>
              </a:spcBef>
            </a:pPr>
            <a:r>
              <a:rPr lang="en-US" sz="2162" dirty="0"/>
              <a:t>Information only used for the purposes it was collected</a:t>
            </a:r>
          </a:p>
          <a:p>
            <a:r>
              <a:rPr lang="en-US" sz="2444" dirty="0"/>
              <a:t>Vehicle for change</a:t>
            </a:r>
          </a:p>
          <a:p>
            <a:pPr marL="859445" lvl="1" indent="-262608">
              <a:spcBef>
                <a:spcPts val="282"/>
              </a:spcBef>
            </a:pPr>
            <a:r>
              <a:rPr lang="en-US" sz="2162" dirty="0"/>
              <a:t>Issues reported are solved; validates employee reporting</a:t>
            </a:r>
          </a:p>
        </p:txBody>
      </p:sp>
    </p:spTree>
    <p:custDataLst>
      <p:tags r:id="rId1"/>
    </p:custDataLst>
    <p:extLst>
      <p:ext uri="{BB962C8B-B14F-4D97-AF65-F5344CB8AC3E}">
        <p14:creationId xmlns:p14="http://schemas.microsoft.com/office/powerpoint/2010/main" val="2765003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89FFB35C-6400-449C-9E0D-DBF828031F84}"/>
              </a:ext>
            </a:extLst>
          </p:cNvPr>
          <p:cNvPicPr/>
          <p:nvPr/>
        </p:nvPicPr>
        <p:blipFill>
          <a:blip r:embed="rId2">
            <a:extLst>
              <a:ext uri="{96DAC541-7B7A-43D3-8B79-37D633B846F1}">
                <asvg:svgBlip xmlns="" xmlns:asvg="http://schemas.microsoft.com/office/drawing/2016/SVG/main" r:embed="rId3"/>
              </a:ext>
            </a:extLst>
          </a:blip>
          <a:stretch>
            <a:fillRect/>
          </a:stretch>
        </p:blipFill>
        <p:spPr>
          <a:xfrm>
            <a:off x="3619867" y="6310478"/>
            <a:ext cx="859649" cy="488174"/>
          </a:xfrm>
          <a:prstGeom prst="rect">
            <a:avLst/>
          </a:prstGeom>
        </p:spPr>
      </p:pic>
      <p:pic>
        <p:nvPicPr>
          <p:cNvPr id="5" name="Picture 4">
            <a:extLst>
              <a:ext uri="{FF2B5EF4-FFF2-40B4-BE49-F238E27FC236}">
                <a16:creationId xmlns:a16="http://schemas.microsoft.com/office/drawing/2014/main" id="{954E1EA8-1E24-417B-AB75-BF62CE61B92B}"/>
              </a:ext>
            </a:extLst>
          </p:cNvPr>
          <p:cNvPicPr/>
          <p:nvPr/>
        </p:nvPicPr>
        <p:blipFill>
          <a:blip r:embed="rId4" cstate="hqprint">
            <a:extLst>
              <a:ext uri="{28A0092B-C50C-407E-A947-70E740481C1C}">
                <a14:useLocalDpi xmlns:a14="http://schemas.microsoft.com/office/drawing/2010/main" val="0"/>
              </a:ext>
            </a:extLst>
          </a:blip>
          <a:stretch>
            <a:fillRect/>
          </a:stretch>
        </p:blipFill>
        <p:spPr>
          <a:xfrm>
            <a:off x="6978729" y="6455752"/>
            <a:ext cx="1632109" cy="342900"/>
          </a:xfrm>
          <a:prstGeom prst="rect">
            <a:avLst/>
          </a:prstGeom>
        </p:spPr>
      </p:pic>
      <p:sp>
        <p:nvSpPr>
          <p:cNvPr id="7" name="TextBox 6">
            <a:extLst>
              <a:ext uri="{FF2B5EF4-FFF2-40B4-BE49-F238E27FC236}">
                <a16:creationId xmlns:a16="http://schemas.microsoft.com/office/drawing/2014/main" id="{77E5A21E-734D-4F3E-AFF4-D8A6D3133175}"/>
              </a:ext>
            </a:extLst>
          </p:cNvPr>
          <p:cNvSpPr txBox="1"/>
          <p:nvPr/>
        </p:nvSpPr>
        <p:spPr>
          <a:xfrm>
            <a:off x="3752447" y="1330287"/>
            <a:ext cx="4741251" cy="716113"/>
          </a:xfrm>
          <a:prstGeom prst="rect">
            <a:avLst/>
          </a:prstGeom>
          <a:noFill/>
          <a:ln>
            <a:noFill/>
          </a:ln>
        </p:spPr>
        <p:txBody>
          <a:bodyPr wrap="square" rtlCol="0">
            <a:noAutofit/>
          </a:bodyPr>
          <a:lstStyle/>
          <a:p>
            <a:r>
              <a:rPr lang="en-US" sz="825" dirty="0">
                <a:latin typeface="Tahoma" panose="020B0604030504040204" pitchFamily="34" charset="0"/>
                <a:ea typeface="Tahoma" panose="020B0604030504040204" pitchFamily="34" charset="0"/>
                <a:cs typeface="Tahoma" panose="020B0604030504040204" pitchFamily="34" charset="0"/>
              </a:rPr>
              <a:t>At RTD, we are cultivating and fostering a “just” safety culture in which employees are comfortable and encouraged to bring safety concerns to the attention of management.</a:t>
            </a:r>
          </a:p>
          <a:p>
            <a:r>
              <a:rPr lang="en-US" sz="825" dirty="0">
                <a:latin typeface="Tahoma" panose="020B0604030504040204" pitchFamily="34" charset="0"/>
                <a:ea typeface="Tahoma" panose="020B0604030504040204" pitchFamily="34" charset="0"/>
                <a:cs typeface="Tahoma" panose="020B0604030504040204" pitchFamily="34" charset="0"/>
              </a:rPr>
              <a:t> </a:t>
            </a:r>
          </a:p>
          <a:p>
            <a:r>
              <a:rPr lang="en-US" sz="825" b="1" dirty="0">
                <a:latin typeface="Tahoma" panose="020B0604030504040204" pitchFamily="34" charset="0"/>
                <a:ea typeface="Tahoma" panose="020B0604030504040204" pitchFamily="34" charset="0"/>
                <a:cs typeface="Tahoma" panose="020B0604030504040204" pitchFamily="34" charset="0"/>
              </a:rPr>
              <a:t> </a:t>
            </a:r>
            <a:r>
              <a:rPr lang="en-US" sz="825" b="1" i="1" u="sng" dirty="0">
                <a:latin typeface="Tahoma" panose="020B0604030504040204" pitchFamily="34" charset="0"/>
                <a:ea typeface="Tahoma" panose="020B0604030504040204" pitchFamily="34" charset="0"/>
                <a:cs typeface="Tahoma" panose="020B0604030504040204" pitchFamily="34" charset="0"/>
              </a:rPr>
              <a:t>No person will be penalized or disciplined for bringing safety issues to the attention of management.</a:t>
            </a:r>
            <a:endParaRPr lang="en-US" sz="825"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1E3BA376-CDA6-404A-A9E0-79C15E0F4921}"/>
              </a:ext>
            </a:extLst>
          </p:cNvPr>
          <p:cNvSpPr txBox="1"/>
          <p:nvPr/>
        </p:nvSpPr>
        <p:spPr>
          <a:xfrm>
            <a:off x="3735266" y="2123501"/>
            <a:ext cx="4741251" cy="3585698"/>
          </a:xfrm>
          <a:prstGeom prst="rect">
            <a:avLst/>
          </a:prstGeom>
          <a:noFill/>
          <a:ln>
            <a:noFill/>
          </a:ln>
        </p:spPr>
        <p:txBody>
          <a:bodyPr wrap="square" rtlCol="0">
            <a:noAutofit/>
          </a:bodyPr>
          <a:lstStyle/>
          <a:p>
            <a:r>
              <a:rPr lang="en-US" sz="825" dirty="0">
                <a:latin typeface="Tahoma" panose="020B0604030504040204" pitchFamily="34" charset="0"/>
                <a:ea typeface="Tahoma" panose="020B0604030504040204" pitchFamily="34" charset="0"/>
                <a:cs typeface="Tahoma" panose="020B0604030504040204" pitchFamily="34" charset="0"/>
              </a:rPr>
              <a:t>Safety Concern Reporting at Denver RTD is founded on the following key principles:</a:t>
            </a:r>
          </a:p>
          <a:p>
            <a:endParaRPr lang="en-US" sz="825" dirty="0">
              <a:latin typeface="Tahoma" panose="020B0604030504040204" pitchFamily="34" charset="0"/>
              <a:ea typeface="Tahoma" panose="020B0604030504040204" pitchFamily="34" charset="0"/>
              <a:cs typeface="Tahoma" panose="020B0604030504040204" pitchFamily="34" charset="0"/>
            </a:endParaRPr>
          </a:p>
          <a:p>
            <a:pPr marL="128588" indent="-128588">
              <a:buFont typeface="Arial" panose="020B0604020202020204" pitchFamily="34" charset="0"/>
              <a:buChar char="•"/>
            </a:pPr>
            <a:r>
              <a:rPr lang="en-US" sz="825" dirty="0">
                <a:latin typeface="Tahoma" panose="020B0604030504040204" pitchFamily="34" charset="0"/>
                <a:ea typeface="Tahoma" panose="020B0604030504040204" pitchFamily="34" charset="0"/>
                <a:cs typeface="Tahoma" panose="020B0604030504040204" pitchFamily="34" charset="0"/>
              </a:rPr>
              <a:t>A Safe environment for employees, customers, and the community we serve is RTD’s most important commitment, in fact it is a Core Value. To ensure this commitment to our Core Values, it is imperative that we have uninhibited reporting of all safety concerns or occurrences that could compromise the safety of our operations. The reporting of safety concerns is fundamental to a strong safety culture, and to understanding what must or can be done to improve RTD’s system. </a:t>
            </a:r>
          </a:p>
          <a:p>
            <a:pPr marL="214313" indent="-214313">
              <a:buFont typeface="Arial" panose="020B0604020202020204" pitchFamily="34" charset="0"/>
              <a:buChar char="•"/>
            </a:pPr>
            <a:endParaRPr lang="en-US" sz="825" dirty="0">
              <a:latin typeface="Tahoma" panose="020B0604030504040204" pitchFamily="34" charset="0"/>
              <a:ea typeface="Tahoma" panose="020B0604030504040204" pitchFamily="34" charset="0"/>
              <a:cs typeface="Tahoma" panose="020B0604030504040204" pitchFamily="34" charset="0"/>
            </a:endParaRPr>
          </a:p>
          <a:p>
            <a:pPr marL="128588" indent="-128588">
              <a:buFont typeface="Arial" panose="020B0604020202020204" pitchFamily="34" charset="0"/>
              <a:buChar char="•"/>
            </a:pPr>
            <a:r>
              <a:rPr lang="en-US" sz="825" dirty="0">
                <a:latin typeface="Tahoma" panose="020B0604030504040204" pitchFamily="34" charset="0"/>
                <a:ea typeface="Tahoma" panose="020B0604030504040204" pitchFamily="34" charset="0"/>
                <a:cs typeface="Tahoma" panose="020B0604030504040204" pitchFamily="34" charset="0"/>
              </a:rPr>
              <a:t>We expect each employee to accept the responsibility to communicate any information that may affect the integrity of safety. Employees can be assured that this communication will never result in discipline or reprisal, thus allowing a timely, uninhibited flow of information to occur.</a:t>
            </a:r>
          </a:p>
          <a:p>
            <a:endParaRPr lang="en-US" sz="825" dirty="0">
              <a:latin typeface="Tahoma" panose="020B0604030504040204" pitchFamily="34" charset="0"/>
              <a:ea typeface="Tahoma" panose="020B0604030504040204" pitchFamily="34" charset="0"/>
              <a:cs typeface="Tahoma" panose="020B0604030504040204" pitchFamily="34" charset="0"/>
            </a:endParaRPr>
          </a:p>
          <a:p>
            <a:pPr marL="128588" indent="-128588">
              <a:buFont typeface="Arial" panose="020B0604020202020204" pitchFamily="34" charset="0"/>
              <a:buChar char="•"/>
            </a:pPr>
            <a:r>
              <a:rPr lang="en-US" sz="825" dirty="0">
                <a:latin typeface="Tahoma" panose="020B0604030504040204" pitchFamily="34" charset="0"/>
                <a:ea typeface="Tahoma" panose="020B0604030504040204" pitchFamily="34" charset="0"/>
                <a:cs typeface="Tahoma" panose="020B0604030504040204" pitchFamily="34" charset="0"/>
              </a:rPr>
              <a:t> All employees are advised that RTD management will not penalize or discipline any employee who discloses a concern or occurrence that could or does impact the safety of RTD employees, customers or the general public. </a:t>
            </a:r>
            <a:br>
              <a:rPr lang="en-US" sz="825" dirty="0">
                <a:latin typeface="Tahoma" panose="020B0604030504040204" pitchFamily="34" charset="0"/>
                <a:ea typeface="Tahoma" panose="020B0604030504040204" pitchFamily="34" charset="0"/>
                <a:cs typeface="Tahoma" panose="020B0604030504040204" pitchFamily="34" charset="0"/>
              </a:rPr>
            </a:br>
            <a:r>
              <a:rPr lang="en-US" sz="825" dirty="0">
                <a:latin typeface="Tahoma" panose="020B0604030504040204" pitchFamily="34" charset="0"/>
                <a:ea typeface="Tahoma" panose="020B0604030504040204" pitchFamily="34" charset="0"/>
                <a:cs typeface="Tahoma" panose="020B0604030504040204" pitchFamily="34" charset="0"/>
              </a:rPr>
              <a:t> </a:t>
            </a:r>
          </a:p>
          <a:p>
            <a:pPr marL="128588" indent="-128588">
              <a:buFont typeface="Arial" panose="020B0604020202020204" pitchFamily="34" charset="0"/>
              <a:buChar char="•"/>
            </a:pPr>
            <a:r>
              <a:rPr lang="en-US" sz="825" dirty="0">
                <a:latin typeface="Tahoma" panose="020B0604030504040204" pitchFamily="34" charset="0"/>
                <a:ea typeface="Tahoma" panose="020B0604030504040204" pitchFamily="34" charset="0"/>
                <a:cs typeface="Tahoma" panose="020B0604030504040204" pitchFamily="34" charset="0"/>
              </a:rPr>
              <a:t>RTD has developed several ways for employees to report information concerning safety. They are designed to protect the identity of the employee who provides information, yet provides the opportunity for two-way communication with safety professionals and those required to mitigate or eliminate the concern.</a:t>
            </a:r>
          </a:p>
          <a:p>
            <a:r>
              <a:rPr lang="en-US" sz="825" dirty="0">
                <a:latin typeface="Tahoma" panose="020B0604030504040204" pitchFamily="34" charset="0"/>
                <a:ea typeface="Tahoma" panose="020B0604030504040204" pitchFamily="34" charset="0"/>
                <a:cs typeface="Tahoma" panose="020B0604030504040204" pitchFamily="34" charset="0"/>
              </a:rPr>
              <a:t> </a:t>
            </a:r>
          </a:p>
          <a:p>
            <a:pPr marL="128588" indent="-128588">
              <a:buFont typeface="Arial" panose="020B0604020202020204" pitchFamily="34" charset="0"/>
              <a:buChar char="•"/>
            </a:pPr>
            <a:r>
              <a:rPr lang="en-US" sz="825" dirty="0">
                <a:latin typeface="Tahoma" panose="020B0604030504040204" pitchFamily="34" charset="0"/>
                <a:ea typeface="Tahoma" panose="020B0604030504040204" pitchFamily="34" charset="0"/>
                <a:cs typeface="Tahoma" panose="020B0604030504040204" pitchFamily="34" charset="0"/>
              </a:rPr>
              <a:t>We expect all employees to openly report concerns to help RTD continue to provide our employees, customers and the general public we serve, with the highest level of safety. </a:t>
            </a:r>
          </a:p>
          <a:p>
            <a:r>
              <a:rPr lang="en-US" sz="825" dirty="0">
                <a:latin typeface="Tahoma" panose="020B0604030504040204" pitchFamily="34" charset="0"/>
                <a:ea typeface="Tahoma" panose="020B0604030504040204" pitchFamily="34" charset="0"/>
                <a:cs typeface="Tahoma" panose="020B0604030504040204" pitchFamily="34" charset="0"/>
              </a:rPr>
              <a:t> </a:t>
            </a:r>
          </a:p>
          <a:p>
            <a:pPr marL="128588" indent="-128588">
              <a:buFont typeface="Arial" panose="020B0604020202020204" pitchFamily="34" charset="0"/>
              <a:buChar char="•"/>
            </a:pPr>
            <a:r>
              <a:rPr lang="en-US" sz="825" dirty="0">
                <a:latin typeface="Tahoma" panose="020B0604030504040204" pitchFamily="34" charset="0"/>
                <a:ea typeface="Tahoma" panose="020B0604030504040204" pitchFamily="34" charset="0"/>
                <a:cs typeface="Tahoma" panose="020B0604030504040204" pitchFamily="34" charset="0"/>
              </a:rPr>
              <a:t> It is important to understand that these principles cannot apply to situations that include a wanton disregard for accepted policies, involve intentional harm, or are criminal in nature.</a:t>
            </a:r>
          </a:p>
        </p:txBody>
      </p:sp>
      <p:sp>
        <p:nvSpPr>
          <p:cNvPr id="14" name="Rectangle 13">
            <a:extLst>
              <a:ext uri="{FF2B5EF4-FFF2-40B4-BE49-F238E27FC236}">
                <a16:creationId xmlns:a16="http://schemas.microsoft.com/office/drawing/2014/main" id="{42405D31-6E2F-47CB-BA44-964F7F407C7C}"/>
              </a:ext>
            </a:extLst>
          </p:cNvPr>
          <p:cNvSpPr/>
          <p:nvPr/>
        </p:nvSpPr>
        <p:spPr>
          <a:xfrm>
            <a:off x="5905629" y="5905910"/>
            <a:ext cx="2075785" cy="207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4400A20E-FF28-4800-8F9B-BC89ED3752A0}"/>
              </a:ext>
            </a:extLst>
          </p:cNvPr>
          <p:cNvSpPr txBox="1"/>
          <p:nvPr/>
        </p:nvSpPr>
        <p:spPr>
          <a:xfrm>
            <a:off x="5283147" y="6204730"/>
            <a:ext cx="2697219" cy="230832"/>
          </a:xfrm>
          <a:prstGeom prst="rect">
            <a:avLst/>
          </a:prstGeom>
          <a:noFill/>
        </p:spPr>
        <p:txBody>
          <a:bodyPr wrap="square" rtlCol="0">
            <a:spAutoFit/>
          </a:bodyPr>
          <a:lstStyle/>
          <a:p>
            <a:pPr algn="ctr"/>
            <a:r>
              <a:rPr lang="en-US" sz="900" dirty="0">
                <a:latin typeface="Tahoma" panose="020B0604030504040204" pitchFamily="34" charset="0"/>
                <a:ea typeface="Tahoma" panose="020B0604030504040204" pitchFamily="34" charset="0"/>
                <a:cs typeface="Tahoma" panose="020B0604030504040204" pitchFamily="34" charset="0"/>
              </a:rPr>
              <a:t>Dave Genova, RTD General Manager and CEO</a:t>
            </a:r>
          </a:p>
        </p:txBody>
      </p:sp>
      <p:sp>
        <p:nvSpPr>
          <p:cNvPr id="13" name="TextBox 12"/>
          <p:cNvSpPr txBox="1"/>
          <p:nvPr/>
        </p:nvSpPr>
        <p:spPr>
          <a:xfrm>
            <a:off x="3619866" y="821865"/>
            <a:ext cx="5047884" cy="415498"/>
          </a:xfrm>
          <a:prstGeom prst="rect">
            <a:avLst/>
          </a:prstGeom>
          <a:noFill/>
        </p:spPr>
        <p:txBody>
          <a:bodyPr wrap="square" rtlCol="0">
            <a:spAutoFit/>
          </a:bodyPr>
          <a:lstStyle/>
          <a:p>
            <a:pPr algn="ctr"/>
            <a:r>
              <a:rPr lang="en-US" sz="2100" dirty="0">
                <a:latin typeface="Tahoma" panose="020B0604030504040204" pitchFamily="34" charset="0"/>
                <a:ea typeface="Tahoma" panose="020B0604030504040204" pitchFamily="34" charset="0"/>
                <a:cs typeface="Tahoma" panose="020B0604030504040204" pitchFamily="34" charset="0"/>
              </a:rPr>
              <a:t>Safety Concern Reporting Principles</a:t>
            </a: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70978" y="5729225"/>
            <a:ext cx="505958" cy="758938"/>
          </a:xfrm>
          <a:prstGeom prst="rect">
            <a:avLst/>
          </a:prstGeom>
        </p:spPr>
      </p:pic>
    </p:spTree>
    <p:extLst>
      <p:ext uri="{BB962C8B-B14F-4D97-AF65-F5344CB8AC3E}">
        <p14:creationId xmlns:p14="http://schemas.microsoft.com/office/powerpoint/2010/main" val="4029705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chor="t">
            <a:normAutofit/>
          </a:bodyPr>
          <a:lstStyle/>
          <a:p>
            <a:pPr algn="l"/>
            <a:r>
              <a:rPr lang="en-US" sz="4000" b="1" dirty="0">
                <a:solidFill>
                  <a:schemeClr val="tx1"/>
                </a:solidFill>
              </a:rPr>
              <a:t>Just Safety Culture</a:t>
            </a:r>
          </a:p>
        </p:txBody>
      </p:sp>
      <p:sp>
        <p:nvSpPr>
          <p:cNvPr id="5" name="Content Placeholder 4"/>
          <p:cNvSpPr>
            <a:spLocks noGrp="1"/>
          </p:cNvSpPr>
          <p:nvPr>
            <p:ph idx="1"/>
          </p:nvPr>
        </p:nvSpPr>
        <p:spPr/>
        <p:txBody>
          <a:bodyPr>
            <a:normAutofit/>
          </a:bodyPr>
          <a:lstStyle/>
          <a:p>
            <a:r>
              <a:rPr lang="en-US" dirty="0" smtClean="0"/>
              <a:t>An environment where safety and trust is fostered</a:t>
            </a:r>
          </a:p>
          <a:p>
            <a:r>
              <a:rPr lang="en-US" dirty="0" smtClean="0"/>
              <a:t>Employees feel empowered and valued</a:t>
            </a:r>
          </a:p>
          <a:p>
            <a:r>
              <a:rPr lang="en-US" dirty="0" smtClean="0"/>
              <a:t>Expectations are clear</a:t>
            </a:r>
          </a:p>
          <a:p>
            <a:r>
              <a:rPr lang="en-US" dirty="0" smtClean="0"/>
              <a:t>Starts at top</a:t>
            </a:r>
          </a:p>
          <a:p>
            <a:r>
              <a:rPr lang="en-US" dirty="0" smtClean="0"/>
              <a:t>Tools to Report</a:t>
            </a:r>
          </a:p>
          <a:p>
            <a:r>
              <a:rPr lang="en-US" dirty="0" smtClean="0"/>
              <a:t>Hazards/issues addressed quickly</a:t>
            </a:r>
          </a:p>
          <a:p>
            <a:r>
              <a:rPr lang="en-US" dirty="0"/>
              <a:t>Follow through and </a:t>
            </a:r>
            <a:r>
              <a:rPr lang="en-US" dirty="0" smtClean="0"/>
              <a:t>follow-up – emails for all</a:t>
            </a:r>
          </a:p>
          <a:p>
            <a:r>
              <a:rPr lang="en-US" dirty="0" smtClean="0"/>
              <a:t>Goal - Continuous Safety Improvement</a:t>
            </a:r>
            <a:endParaRPr lang="en-US" sz="3000" dirty="0"/>
          </a:p>
        </p:txBody>
      </p:sp>
      <p:sp>
        <p:nvSpPr>
          <p:cNvPr id="4" name="Slide Number Placeholder 3"/>
          <p:cNvSpPr>
            <a:spLocks noGrp="1"/>
          </p:cNvSpPr>
          <p:nvPr>
            <p:ph type="sldNum" sz="quarter" idx="12"/>
          </p:nvPr>
        </p:nvSpPr>
        <p:spPr/>
        <p:txBody>
          <a:bodyPr/>
          <a:lstStyle/>
          <a:p>
            <a:fld id="{D98284C1-F1C5-B547-9E18-75D1D89BDF3F}" type="slidenum">
              <a:rPr lang="en-US" smtClean="0"/>
              <a:pPr/>
              <a:t>53</a:t>
            </a:fld>
            <a:endParaRPr lang="en-US" dirty="0"/>
          </a:p>
        </p:txBody>
      </p:sp>
    </p:spTree>
    <p:extLst>
      <p:ext uri="{BB962C8B-B14F-4D97-AF65-F5344CB8AC3E}">
        <p14:creationId xmlns:p14="http://schemas.microsoft.com/office/powerpoint/2010/main" val="7271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Just Culture</a:t>
            </a:r>
            <a:endParaRPr lang="en-US" dirty="0">
              <a:solidFill>
                <a:schemeClr val="tx1"/>
              </a:solidFill>
            </a:endParaRPr>
          </a:p>
        </p:txBody>
      </p:sp>
      <p:sp>
        <p:nvSpPr>
          <p:cNvPr id="3" name="Content Placeholder 2"/>
          <p:cNvSpPr>
            <a:spLocks noGrp="1"/>
          </p:cNvSpPr>
          <p:nvPr>
            <p:ph idx="1"/>
          </p:nvPr>
        </p:nvSpPr>
        <p:spPr/>
        <p:txBody>
          <a:bodyPr/>
          <a:lstStyle/>
          <a:p>
            <a:pPr marL="0" indent="0" algn="ctr">
              <a:buNone/>
            </a:pPr>
            <a:r>
              <a:rPr lang="en-US" dirty="0" smtClean="0"/>
              <a:t>Asks the question</a:t>
            </a:r>
            <a:br>
              <a:rPr lang="en-US" dirty="0" smtClean="0"/>
            </a:br>
            <a:r>
              <a:rPr lang="en-US" dirty="0" smtClean="0"/>
              <a:t/>
            </a:r>
            <a:br>
              <a:rPr lang="en-US" dirty="0" smtClean="0"/>
            </a:br>
            <a:r>
              <a:rPr lang="en-US" dirty="0" smtClean="0"/>
              <a:t/>
            </a:r>
            <a:br>
              <a:rPr lang="en-US" dirty="0" smtClean="0"/>
            </a:br>
            <a:r>
              <a:rPr lang="en-US" dirty="0" smtClean="0"/>
              <a:t>“</a:t>
            </a:r>
            <a:r>
              <a:rPr lang="en-US" dirty="0"/>
              <a:t>What are we doing or not </a:t>
            </a:r>
            <a:r>
              <a:rPr lang="en-US" dirty="0" smtClean="0"/>
              <a:t>doing (systemic), </a:t>
            </a:r>
            <a:r>
              <a:rPr lang="en-US" dirty="0"/>
              <a:t>that is putting you in a position to make a poor decision, or feel unsafe?” </a:t>
            </a:r>
          </a:p>
        </p:txBody>
      </p:sp>
    </p:spTree>
    <p:extLst>
      <p:ext uri="{BB962C8B-B14F-4D97-AF65-F5344CB8AC3E}">
        <p14:creationId xmlns:p14="http://schemas.microsoft.com/office/powerpoint/2010/main" val="2482966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55</a:t>
            </a:fld>
            <a:endParaRPr lang="en-US" dirty="0"/>
          </a:p>
        </p:txBody>
      </p:sp>
      <p:sp>
        <p:nvSpPr>
          <p:cNvPr id="5" name="Content Placeholder 4"/>
          <p:cNvSpPr>
            <a:spLocks noGrp="1"/>
          </p:cNvSpPr>
          <p:nvPr>
            <p:ph sz="quarter" idx="4294967295"/>
          </p:nvPr>
        </p:nvSpPr>
        <p:spPr>
          <a:xfrm>
            <a:off x="864297" y="1558925"/>
            <a:ext cx="11327704" cy="4562475"/>
          </a:xfrm>
        </p:spPr>
        <p:txBody>
          <a:bodyPr>
            <a:normAutofit/>
          </a:bodyPr>
          <a:lstStyle/>
          <a:p>
            <a:r>
              <a:rPr lang="en-US" dirty="0" smtClean="0"/>
              <a:t>Is the organization a reporting culture</a:t>
            </a:r>
          </a:p>
          <a:p>
            <a:pPr lvl="1"/>
            <a:r>
              <a:rPr lang="en-US" dirty="0" smtClean="0"/>
              <a:t>Employees encouraged to report</a:t>
            </a:r>
          </a:p>
          <a:p>
            <a:r>
              <a:rPr lang="en-US" dirty="0" smtClean="0"/>
              <a:t>Is the organization an informed culture</a:t>
            </a:r>
          </a:p>
          <a:p>
            <a:pPr lvl="1"/>
            <a:r>
              <a:rPr lang="en-US" dirty="0" smtClean="0"/>
              <a:t>Leading indicators of safety performance</a:t>
            </a:r>
          </a:p>
          <a:p>
            <a:r>
              <a:rPr lang="en-US" dirty="0" smtClean="0"/>
              <a:t>Is the organization a learning culture</a:t>
            </a:r>
          </a:p>
          <a:p>
            <a:pPr lvl="1"/>
            <a:r>
              <a:rPr lang="en-US" dirty="0" smtClean="0"/>
              <a:t>Addressing trends, resolving issues, trained to competency</a:t>
            </a:r>
          </a:p>
          <a:p>
            <a:r>
              <a:rPr lang="en-US" dirty="0" smtClean="0"/>
              <a:t>Is the organization a just culture</a:t>
            </a:r>
          </a:p>
          <a:p>
            <a:pPr lvl="1"/>
            <a:r>
              <a:rPr lang="en-US" dirty="0" smtClean="0"/>
              <a:t>Accountable yet not unduly punishing</a:t>
            </a:r>
          </a:p>
          <a:p>
            <a:pPr marL="0" indent="0">
              <a:buNone/>
            </a:pPr>
            <a:endParaRPr lang="en-US" dirty="0" smtClean="0"/>
          </a:p>
          <a:p>
            <a:pPr marL="0" indent="0">
              <a:buNone/>
            </a:pPr>
            <a:endParaRPr lang="en-US" dirty="0" smtClean="0"/>
          </a:p>
          <a:p>
            <a:endParaRPr lang="en-US" dirty="0" smtClean="0"/>
          </a:p>
        </p:txBody>
      </p:sp>
      <p:sp>
        <p:nvSpPr>
          <p:cNvPr id="2" name="Title 1"/>
          <p:cNvSpPr>
            <a:spLocks noGrp="1"/>
          </p:cNvSpPr>
          <p:nvPr>
            <p:ph type="title" idx="4294967295"/>
          </p:nvPr>
        </p:nvSpPr>
        <p:spPr>
          <a:xfrm>
            <a:off x="864297" y="398463"/>
            <a:ext cx="9732721" cy="1143000"/>
          </a:xfrm>
        </p:spPr>
        <p:txBody>
          <a:bodyPr>
            <a:normAutofit/>
          </a:bodyPr>
          <a:lstStyle/>
          <a:p>
            <a:pPr algn="l"/>
            <a:r>
              <a:rPr lang="en-US" sz="4000" b="1" dirty="0"/>
              <a:t>Assessing Safety Culture</a:t>
            </a:r>
          </a:p>
        </p:txBody>
      </p:sp>
    </p:spTree>
    <p:extLst>
      <p:ext uri="{BB962C8B-B14F-4D97-AF65-F5344CB8AC3E}">
        <p14:creationId xmlns:p14="http://schemas.microsoft.com/office/powerpoint/2010/main" val="39612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leaders, what is your role in safety…</a:t>
            </a:r>
          </a:p>
          <a:p>
            <a:pPr marL="0" indent="0">
              <a:buNone/>
            </a:pPr>
            <a:endParaRPr lang="en-US" sz="1600" dirty="0"/>
          </a:p>
          <a:p>
            <a:r>
              <a:rPr lang="en-US" dirty="0" smtClean="0"/>
              <a:t>Establish a positive safety culture</a:t>
            </a:r>
          </a:p>
          <a:p>
            <a:r>
              <a:rPr lang="en-US" dirty="0" smtClean="0"/>
              <a:t>Serve</a:t>
            </a:r>
          </a:p>
          <a:p>
            <a:r>
              <a:rPr lang="en-US" dirty="0" smtClean="0"/>
              <a:t>Lead by example</a:t>
            </a:r>
          </a:p>
          <a:p>
            <a:r>
              <a:rPr lang="en-US" dirty="0" smtClean="0"/>
              <a:t>Do the right thing</a:t>
            </a:r>
          </a:p>
          <a:p>
            <a:r>
              <a:rPr lang="en-US" dirty="0" smtClean="0"/>
              <a:t>Open communication – information gathering - feedback.</a:t>
            </a:r>
            <a:endParaRPr lang="en-US" dirty="0"/>
          </a:p>
        </p:txBody>
      </p:sp>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56</a:t>
            </a:fld>
            <a:endParaRPr lang="en-US" dirty="0"/>
          </a:p>
        </p:txBody>
      </p:sp>
      <p:sp>
        <p:nvSpPr>
          <p:cNvPr id="7" name="Title 1"/>
          <p:cNvSpPr>
            <a:spLocks noGrp="1"/>
          </p:cNvSpPr>
          <p:nvPr>
            <p:ph type="title"/>
          </p:nvPr>
        </p:nvSpPr>
        <p:spPr>
          <a:xfrm>
            <a:off x="1981200" y="526774"/>
            <a:ext cx="8229600" cy="1143000"/>
          </a:xfrm>
        </p:spPr>
        <p:txBody>
          <a:bodyPr anchor="t">
            <a:normAutofit/>
          </a:bodyPr>
          <a:lstStyle/>
          <a:p>
            <a:pPr algn="l"/>
            <a:r>
              <a:rPr lang="en-US" sz="4000" b="1" dirty="0">
                <a:solidFill>
                  <a:schemeClr val="tx1"/>
                </a:solidFill>
              </a:rPr>
              <a:t>Safety and Leadership</a:t>
            </a:r>
          </a:p>
        </p:txBody>
      </p:sp>
    </p:spTree>
    <p:extLst>
      <p:ext uri="{BB962C8B-B14F-4D97-AF65-F5344CB8AC3E}">
        <p14:creationId xmlns:p14="http://schemas.microsoft.com/office/powerpoint/2010/main" val="16682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23308"/>
            <a:ext cx="8229600" cy="4525963"/>
          </a:xfrm>
        </p:spPr>
        <p:txBody>
          <a:bodyPr>
            <a:normAutofit/>
          </a:bodyPr>
          <a:lstStyle/>
          <a:p>
            <a:r>
              <a:rPr lang="en-US" dirty="0" smtClean="0"/>
              <a:t>MAP 21 – Moving Ahead for Progress in the 21</a:t>
            </a:r>
            <a:r>
              <a:rPr lang="en-US" baseline="30000" dirty="0" smtClean="0"/>
              <a:t>st</a:t>
            </a:r>
            <a:r>
              <a:rPr lang="en-US" dirty="0" smtClean="0"/>
              <a:t> Century</a:t>
            </a:r>
          </a:p>
          <a:p>
            <a:pPr lvl="1"/>
            <a:r>
              <a:rPr lang="en-US" dirty="0" smtClean="0"/>
              <a:t>October 1, 2012</a:t>
            </a:r>
          </a:p>
          <a:p>
            <a:pPr lvl="1"/>
            <a:r>
              <a:rPr lang="en-US" dirty="0" smtClean="0"/>
              <a:t>Expand FTA’s safety regulations and authority over all modes </a:t>
            </a:r>
            <a:r>
              <a:rPr lang="en-US" dirty="0"/>
              <a:t>(</a:t>
            </a:r>
            <a:r>
              <a:rPr lang="en-US" dirty="0" smtClean="0"/>
              <a:t>light rail, metros, subways, bus, etc.) (not commuter rail and ferry) </a:t>
            </a:r>
          </a:p>
          <a:p>
            <a:pPr lvl="1"/>
            <a:r>
              <a:rPr lang="en-US" dirty="0" smtClean="0"/>
              <a:t>TRACS, APTA Rail committees</a:t>
            </a:r>
          </a:p>
        </p:txBody>
      </p:sp>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57</a:t>
            </a:fld>
            <a:endParaRPr lang="en-US" dirty="0"/>
          </a:p>
        </p:txBody>
      </p:sp>
      <p:sp>
        <p:nvSpPr>
          <p:cNvPr id="7" name="Title 1"/>
          <p:cNvSpPr>
            <a:spLocks noGrp="1"/>
          </p:cNvSpPr>
          <p:nvPr>
            <p:ph type="title"/>
          </p:nvPr>
        </p:nvSpPr>
        <p:spPr>
          <a:xfrm>
            <a:off x="1746932" y="996890"/>
            <a:ext cx="8229600" cy="1143000"/>
          </a:xfrm>
        </p:spPr>
        <p:txBody>
          <a:bodyPr anchor="t">
            <a:normAutofit fontScale="90000"/>
          </a:bodyPr>
          <a:lstStyle/>
          <a:p>
            <a:pPr algn="l"/>
            <a:r>
              <a:rPr lang="en-US" sz="4000" b="1" dirty="0">
                <a:solidFill>
                  <a:schemeClr val="tx1"/>
                </a:solidFill>
              </a:rPr>
              <a:t>Changing Regulatory Environment</a:t>
            </a:r>
          </a:p>
        </p:txBody>
      </p:sp>
    </p:spTree>
    <p:extLst>
      <p:ext uri="{BB962C8B-B14F-4D97-AF65-F5344CB8AC3E}">
        <p14:creationId xmlns:p14="http://schemas.microsoft.com/office/powerpoint/2010/main" val="337400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4696"/>
            <a:ext cx="8229600" cy="981075"/>
          </a:xfrm>
        </p:spPr>
        <p:txBody>
          <a:bodyPr>
            <a:normAutofit fontScale="90000"/>
          </a:bodyPr>
          <a:lstStyle/>
          <a:p>
            <a:pPr algn="l"/>
            <a:r>
              <a:rPr lang="en-US" dirty="0" smtClean="0"/>
              <a:t/>
            </a:r>
            <a:br>
              <a:rPr lang="en-US" dirty="0" smtClean="0"/>
            </a:br>
            <a:r>
              <a:rPr lang="en-US" b="1" dirty="0" smtClean="0">
                <a:solidFill>
                  <a:schemeClr val="tx1"/>
                </a:solidFill>
              </a:rPr>
              <a:t>Safety Regulatory Authority</a:t>
            </a:r>
            <a:r>
              <a:rPr lang="en-US" dirty="0" smtClean="0"/>
              <a:t/>
            </a:r>
            <a:br>
              <a:rPr lang="en-US" dirty="0" smtClean="0"/>
            </a:br>
            <a:endParaRPr lang="en-US" dirty="0"/>
          </a:p>
        </p:txBody>
      </p:sp>
      <p:sp>
        <p:nvSpPr>
          <p:cNvPr id="3" name="Content Placeholder 2"/>
          <p:cNvSpPr>
            <a:spLocks noGrp="1"/>
          </p:cNvSpPr>
          <p:nvPr>
            <p:ph idx="1"/>
          </p:nvPr>
        </p:nvSpPr>
        <p:spPr>
          <a:xfrm>
            <a:off x="1981200" y="1525770"/>
            <a:ext cx="8229600" cy="890752"/>
          </a:xfrm>
        </p:spPr>
        <p:txBody>
          <a:bodyPr>
            <a:noAutofit/>
          </a:bodyPr>
          <a:lstStyle/>
          <a:p>
            <a:pPr marL="0" indent="0">
              <a:buNone/>
            </a:pPr>
            <a:r>
              <a:rPr lang="en-US" sz="2800" dirty="0"/>
              <a:t>FTA is developing four rules to implement the safety requirements of MAP-21:</a:t>
            </a:r>
          </a:p>
        </p:txBody>
      </p:sp>
      <p:graphicFrame>
        <p:nvGraphicFramePr>
          <p:cNvPr id="7" name="Diagram 6"/>
          <p:cNvGraphicFramePr/>
          <p:nvPr>
            <p:extLst/>
          </p:nvPr>
        </p:nvGraphicFramePr>
        <p:xfrm>
          <a:off x="2087671" y="2537418"/>
          <a:ext cx="8136812" cy="306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58</a:t>
            </a:fld>
            <a:endParaRPr lang="en-US" dirty="0"/>
          </a:p>
        </p:txBody>
      </p:sp>
    </p:spTree>
    <p:extLst>
      <p:ext uri="{BB962C8B-B14F-4D97-AF65-F5344CB8AC3E}">
        <p14:creationId xmlns:p14="http://schemas.microsoft.com/office/powerpoint/2010/main" val="2019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02499" y="-100207"/>
            <a:ext cx="7227517" cy="977030"/>
          </a:xfrm>
        </p:spPr>
        <p:txBody>
          <a:bodyPr>
            <a:normAutofit/>
          </a:bodyPr>
          <a:lstStyle/>
          <a:p>
            <a:pPr algn="l"/>
            <a:r>
              <a:rPr lang="en-US" b="1" dirty="0">
                <a:solidFill>
                  <a:schemeClr val="tx1"/>
                </a:solidFill>
              </a:rPr>
              <a:t>Cultural Shift</a:t>
            </a:r>
            <a:endParaRPr lang="en-US" dirty="0">
              <a:solidFill>
                <a:schemeClr val="tx1"/>
              </a:solidFill>
            </a:endParaRPr>
          </a:p>
        </p:txBody>
      </p:sp>
      <p:sp>
        <p:nvSpPr>
          <p:cNvPr id="5" name="Slide Number Placeholder 4"/>
          <p:cNvSpPr>
            <a:spLocks noGrp="1"/>
          </p:cNvSpPr>
          <p:nvPr>
            <p:ph type="sldNum" sz="quarter" idx="4294967295"/>
          </p:nvPr>
        </p:nvSpPr>
        <p:spPr>
          <a:xfrm>
            <a:off x="8077200" y="6356351"/>
            <a:ext cx="2133600" cy="365125"/>
          </a:xfrm>
        </p:spPr>
        <p:txBody>
          <a:bodyPr/>
          <a:lstStyle/>
          <a:p>
            <a:fld id="{4B1D1E6B-45C9-4C26-88FB-0E03DD885657}" type="slidenum">
              <a:rPr lang="en-US" smtClean="0"/>
              <a:pPr/>
              <a:t>59</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462021590"/>
              </p:ext>
            </p:extLst>
          </p:nvPr>
        </p:nvGraphicFramePr>
        <p:xfrm>
          <a:off x="939452" y="601250"/>
          <a:ext cx="8642960" cy="5255038"/>
        </p:xfrm>
        <a:graphic>
          <a:graphicData uri="http://schemas.openxmlformats.org/drawingml/2006/table">
            <a:tbl>
              <a:tblPr firstRow="1" firstCol="1" bandRow="1">
                <a:tableStyleId>{5C22544A-7EE6-4342-B048-85BDC9FD1C3A}</a:tableStyleId>
              </a:tblPr>
              <a:tblGrid>
                <a:gridCol w="3752817">
                  <a:extLst>
                    <a:ext uri="{9D8B030D-6E8A-4147-A177-3AD203B41FA5}">
                      <a16:colId xmlns:a16="http://schemas.microsoft.com/office/drawing/2014/main" val="20000"/>
                    </a:ext>
                  </a:extLst>
                </a:gridCol>
                <a:gridCol w="974593">
                  <a:extLst>
                    <a:ext uri="{9D8B030D-6E8A-4147-A177-3AD203B41FA5}">
                      <a16:colId xmlns:a16="http://schemas.microsoft.com/office/drawing/2014/main" val="20001"/>
                    </a:ext>
                  </a:extLst>
                </a:gridCol>
                <a:gridCol w="3915550">
                  <a:extLst>
                    <a:ext uri="{9D8B030D-6E8A-4147-A177-3AD203B41FA5}">
                      <a16:colId xmlns:a16="http://schemas.microsoft.com/office/drawing/2014/main" val="20002"/>
                    </a:ext>
                  </a:extLst>
                </a:gridCol>
              </a:tblGrid>
              <a:tr h="699250">
                <a:tc>
                  <a:txBody>
                    <a:bodyPr/>
                    <a:lstStyle/>
                    <a:p>
                      <a:pPr marL="0" marR="0" algn="ctr">
                        <a:lnSpc>
                          <a:spcPct val="115000"/>
                        </a:lnSpc>
                        <a:spcBef>
                          <a:spcPts val="0"/>
                        </a:spcBef>
                        <a:spcAft>
                          <a:spcPts val="600"/>
                        </a:spcAft>
                      </a:pPr>
                      <a:r>
                        <a:rPr lang="en-US" sz="1400" dirty="0">
                          <a:effectLst/>
                        </a:rPr>
                        <a:t>From Compliance Approach</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600"/>
                        </a:spcAft>
                      </a:pP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600"/>
                        </a:spcAft>
                      </a:pPr>
                      <a:r>
                        <a:rPr lang="en-US" sz="1400" dirty="0">
                          <a:effectLst/>
                        </a:rPr>
                        <a:t>To SMS </a:t>
                      </a:r>
                      <a:r>
                        <a:rPr lang="en-US" sz="1400" dirty="0" smtClean="0">
                          <a:effectLst/>
                        </a:rPr>
                        <a:t>Approach</a:t>
                      </a:r>
                    </a:p>
                    <a:p>
                      <a:pPr marL="0" marR="0" algn="ctr">
                        <a:lnSpc>
                          <a:spcPct val="115000"/>
                        </a:lnSpc>
                        <a:spcBef>
                          <a:spcPts val="0"/>
                        </a:spcBef>
                        <a:spcAft>
                          <a:spcPts val="600"/>
                        </a:spcAft>
                      </a:pPr>
                      <a:r>
                        <a:rPr lang="en-US" sz="1400" dirty="0" smtClean="0">
                          <a:effectLst/>
                          <a:latin typeface="Calibri"/>
                          <a:ea typeface="Calibri"/>
                          <a:cs typeface="Times New Roman"/>
                        </a:rPr>
                        <a:t>(Data driven)</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040713">
                <a:tc>
                  <a:txBody>
                    <a:bodyPr/>
                    <a:lstStyle/>
                    <a:p>
                      <a:pPr marL="0" marR="0" algn="ctr">
                        <a:lnSpc>
                          <a:spcPct val="115000"/>
                        </a:lnSpc>
                        <a:spcBef>
                          <a:spcPts val="0"/>
                        </a:spcBef>
                        <a:spcAft>
                          <a:spcPts val="600"/>
                        </a:spcAft>
                      </a:pPr>
                      <a:r>
                        <a:rPr lang="en-US" sz="1200" dirty="0">
                          <a:effectLst/>
                        </a:rPr>
                        <a:t>Documentation of current procedures and practices</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600"/>
                        </a:spcAft>
                      </a:pPr>
                      <a:endParaRPr lang="en-US" sz="1200" dirty="0">
                        <a:effectLst/>
                        <a:latin typeface="Calibri"/>
                        <a:ea typeface="Times New Roman"/>
                        <a:cs typeface="Calibri"/>
                      </a:endParaRPr>
                    </a:p>
                  </a:txBody>
                  <a:tcPr marL="68580" marR="68580" marT="0" marB="0"/>
                </a:tc>
                <a:tc>
                  <a:txBody>
                    <a:bodyPr/>
                    <a:lstStyle/>
                    <a:p>
                      <a:pPr marL="0" marR="0" algn="ctr">
                        <a:lnSpc>
                          <a:spcPct val="115000"/>
                        </a:lnSpc>
                        <a:spcBef>
                          <a:spcPts val="0"/>
                        </a:spcBef>
                        <a:spcAft>
                          <a:spcPts val="600"/>
                        </a:spcAft>
                      </a:pPr>
                      <a:r>
                        <a:rPr lang="en-US" sz="1200" dirty="0">
                          <a:effectLst/>
                        </a:rPr>
                        <a:t>Documentation of strategies to address priority safety risks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40713">
                <a:tc>
                  <a:txBody>
                    <a:bodyPr/>
                    <a:lstStyle/>
                    <a:p>
                      <a:pPr marL="0" marR="0" algn="ctr">
                        <a:lnSpc>
                          <a:spcPct val="115000"/>
                        </a:lnSpc>
                        <a:spcBef>
                          <a:spcPts val="0"/>
                        </a:spcBef>
                        <a:spcAft>
                          <a:spcPts val="600"/>
                        </a:spcAft>
                      </a:pPr>
                      <a:r>
                        <a:rPr lang="en-US" sz="1200" dirty="0">
                          <a:effectLst/>
                        </a:rPr>
                        <a:t>Safety regulators as primary audience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600"/>
                        </a:spcAft>
                      </a:pPr>
                      <a:endParaRPr lang="en-US" sz="1200" dirty="0">
                        <a:effectLst/>
                        <a:latin typeface="Calibri"/>
                        <a:ea typeface="Times New Roman"/>
                        <a:cs typeface="Calibri"/>
                      </a:endParaRPr>
                    </a:p>
                  </a:txBody>
                  <a:tcPr marL="68580" marR="68580" marT="0" marB="0"/>
                </a:tc>
                <a:tc>
                  <a:txBody>
                    <a:bodyPr/>
                    <a:lstStyle/>
                    <a:p>
                      <a:pPr marL="0" marR="0" algn="ctr">
                        <a:lnSpc>
                          <a:spcPct val="115000"/>
                        </a:lnSpc>
                        <a:spcBef>
                          <a:spcPts val="0"/>
                        </a:spcBef>
                        <a:spcAft>
                          <a:spcPts val="600"/>
                        </a:spcAft>
                      </a:pPr>
                      <a:r>
                        <a:rPr lang="en-US" sz="1200" dirty="0">
                          <a:effectLst/>
                        </a:rPr>
                        <a:t>Agency leadership, employees and stakeholders as primary audience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433649">
                <a:tc>
                  <a:txBody>
                    <a:bodyPr/>
                    <a:lstStyle/>
                    <a:p>
                      <a:pPr marL="0" marR="0" algn="ctr">
                        <a:lnSpc>
                          <a:spcPct val="115000"/>
                        </a:lnSpc>
                        <a:spcBef>
                          <a:spcPts val="0"/>
                        </a:spcBef>
                        <a:spcAft>
                          <a:spcPts val="600"/>
                        </a:spcAft>
                      </a:pPr>
                      <a:r>
                        <a:rPr lang="en-US" sz="1200" dirty="0">
                          <a:effectLst/>
                        </a:rPr>
                        <a:t>Focus on compliance to prescriptive regulations</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600"/>
                        </a:spcAft>
                      </a:pPr>
                      <a:endParaRPr lang="en-US" sz="1200" dirty="0">
                        <a:effectLst/>
                        <a:latin typeface="Calibri"/>
                        <a:ea typeface="Times New Roman"/>
                        <a:cs typeface="Calibri"/>
                      </a:endParaRPr>
                    </a:p>
                  </a:txBody>
                  <a:tcPr marL="68580" marR="68580" marT="0" marB="0"/>
                </a:tc>
                <a:tc>
                  <a:txBody>
                    <a:bodyPr/>
                    <a:lstStyle/>
                    <a:p>
                      <a:pPr marL="0" marR="0" algn="ctr">
                        <a:lnSpc>
                          <a:spcPct val="115000"/>
                        </a:lnSpc>
                        <a:spcBef>
                          <a:spcPts val="0"/>
                        </a:spcBef>
                        <a:spcAft>
                          <a:spcPts val="600"/>
                        </a:spcAft>
                      </a:pPr>
                      <a:r>
                        <a:rPr lang="en-US" sz="1200" dirty="0">
                          <a:effectLst/>
                        </a:rPr>
                        <a:t>Focus on measurement of effectiveness of risk control strategies and achieving safety outcomes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040713">
                <a:tc>
                  <a:txBody>
                    <a:bodyPr/>
                    <a:lstStyle/>
                    <a:p>
                      <a:pPr marL="0" marR="0" algn="ctr">
                        <a:lnSpc>
                          <a:spcPct val="115000"/>
                        </a:lnSpc>
                        <a:spcBef>
                          <a:spcPts val="0"/>
                        </a:spcBef>
                        <a:spcAft>
                          <a:spcPts val="600"/>
                        </a:spcAft>
                      </a:pPr>
                      <a:r>
                        <a:rPr lang="en-US" sz="1200" dirty="0">
                          <a:effectLst/>
                        </a:rPr>
                        <a:t>Reactive response to lagging indicators such as accidents</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600"/>
                        </a:spcAft>
                      </a:pPr>
                      <a:endParaRPr lang="en-US" sz="1200" dirty="0">
                        <a:effectLst/>
                        <a:latin typeface="Calibri"/>
                        <a:ea typeface="Times New Roman"/>
                        <a:cs typeface="Calibri"/>
                      </a:endParaRPr>
                    </a:p>
                  </a:txBody>
                  <a:tcPr marL="68580" marR="68580" marT="0" marB="0"/>
                </a:tc>
                <a:tc>
                  <a:txBody>
                    <a:bodyPr/>
                    <a:lstStyle/>
                    <a:p>
                      <a:pPr marL="0" marR="0" algn="ctr">
                        <a:lnSpc>
                          <a:spcPct val="115000"/>
                        </a:lnSpc>
                        <a:spcBef>
                          <a:spcPts val="0"/>
                        </a:spcBef>
                        <a:spcAft>
                          <a:spcPts val="600"/>
                        </a:spcAft>
                      </a:pPr>
                      <a:r>
                        <a:rPr lang="en-US" sz="1200" dirty="0">
                          <a:effectLst/>
                        </a:rPr>
                        <a:t>Proactive focus on accident precursors such as close </a:t>
                      </a:r>
                      <a:r>
                        <a:rPr lang="en-US" sz="1200" dirty="0" smtClean="0">
                          <a:effectLst/>
                        </a:rPr>
                        <a:t>calls and near/real time data</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13" name="Right Arrow 12"/>
          <p:cNvSpPr>
            <a:spLocks/>
          </p:cNvSpPr>
          <p:nvPr/>
        </p:nvSpPr>
        <p:spPr>
          <a:xfrm>
            <a:off x="6656389" y="8451850"/>
            <a:ext cx="39052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ight Arrow 13"/>
          <p:cNvSpPr>
            <a:spLocks/>
          </p:cNvSpPr>
          <p:nvPr/>
        </p:nvSpPr>
        <p:spPr>
          <a:xfrm>
            <a:off x="6656389" y="8937625"/>
            <a:ext cx="39052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ight Arrow 14"/>
          <p:cNvSpPr>
            <a:spLocks/>
          </p:cNvSpPr>
          <p:nvPr/>
        </p:nvSpPr>
        <p:spPr>
          <a:xfrm>
            <a:off x="6656389" y="9547225"/>
            <a:ext cx="39052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ight Arrow 15"/>
          <p:cNvSpPr>
            <a:spLocks/>
          </p:cNvSpPr>
          <p:nvPr/>
        </p:nvSpPr>
        <p:spPr>
          <a:xfrm>
            <a:off x="6656389" y="10199688"/>
            <a:ext cx="39052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1265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246813"/>
            <a:ext cx="2743200" cy="365125"/>
          </a:xfrm>
        </p:spPr>
        <p:txBody>
          <a:bodyPr/>
          <a:lstStyle/>
          <a:p>
            <a:fld id="{B6F15528-21DE-4FAA-801E-634DDDAF4B2B}" type="slidenum">
              <a:rPr lang="en-US" smtClean="0"/>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875" y="0"/>
            <a:ext cx="5461000" cy="5461000"/>
          </a:xfrm>
          <a:prstGeom prst="rect">
            <a:avLst/>
          </a:prstGeom>
        </p:spPr>
      </p:pic>
    </p:spTree>
    <p:extLst>
      <p:ext uri="{BB962C8B-B14F-4D97-AF65-F5344CB8AC3E}">
        <p14:creationId xmlns:p14="http://schemas.microsoft.com/office/powerpoint/2010/main" val="35091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Questions</a:t>
            </a:r>
          </a:p>
        </p:txBody>
      </p:sp>
      <p:sp>
        <p:nvSpPr>
          <p:cNvPr id="5" name="Content Placeholder 4"/>
          <p:cNvSpPr>
            <a:spLocks noGrp="1"/>
          </p:cNvSpPr>
          <p:nvPr>
            <p:ph idx="1"/>
          </p:nvPr>
        </p:nvSpPr>
        <p:spPr/>
        <p:txBody>
          <a:bodyPr>
            <a:normAutofit/>
          </a:bodyPr>
          <a:lstStyle/>
          <a:p>
            <a:endParaRPr lang="en-US" dirty="0" smtClean="0"/>
          </a:p>
          <a:p>
            <a:pPr>
              <a:buNone/>
            </a:pPr>
            <a:r>
              <a:rPr lang="en-US" dirty="0" smtClean="0"/>
              <a:t>			</a:t>
            </a:r>
          </a:p>
          <a:p>
            <a:pPr>
              <a:buNone/>
            </a:pPr>
            <a:r>
              <a:rPr lang="en-US" dirty="0" smtClean="0"/>
              <a:t>			</a:t>
            </a:r>
            <a:r>
              <a:rPr lang="en-US" sz="2800" dirty="0"/>
              <a:t>Mike Meader</a:t>
            </a:r>
          </a:p>
          <a:p>
            <a:pPr>
              <a:buNone/>
            </a:pPr>
            <a:r>
              <a:rPr lang="en-US" sz="2800" dirty="0"/>
              <a:t>			</a:t>
            </a:r>
            <a:r>
              <a:rPr lang="en-US" sz="2800" dirty="0">
                <a:hlinkClick r:id="rId2"/>
              </a:rPr>
              <a:t>Mike.meader@rtd-denver.com</a:t>
            </a:r>
            <a:endParaRPr lang="en-US" sz="2800" dirty="0"/>
          </a:p>
          <a:p>
            <a:pPr>
              <a:buNone/>
            </a:pPr>
            <a:r>
              <a:rPr lang="en-US" sz="2800" dirty="0"/>
              <a:t>			303-299-4038</a:t>
            </a:r>
          </a:p>
          <a:p>
            <a:pPr>
              <a:buNone/>
            </a:pPr>
            <a:endParaRPr lang="en-US" dirty="0"/>
          </a:p>
        </p:txBody>
      </p:sp>
      <p:sp>
        <p:nvSpPr>
          <p:cNvPr id="4" name="Slide Number Placeholder 3"/>
          <p:cNvSpPr>
            <a:spLocks noGrp="1"/>
          </p:cNvSpPr>
          <p:nvPr>
            <p:ph type="sldNum" sz="quarter" idx="12"/>
          </p:nvPr>
        </p:nvSpPr>
        <p:spPr/>
        <p:txBody>
          <a:bodyPr/>
          <a:lstStyle/>
          <a:p>
            <a:fld id="{D98284C1-F1C5-B547-9E18-75D1D89BDF3F}" type="slidenum">
              <a:rPr lang="en-US" smtClean="0"/>
              <a:pPr/>
              <a:t>60</a:t>
            </a:fld>
            <a:endParaRPr lang="en-US" dirty="0"/>
          </a:p>
        </p:txBody>
      </p:sp>
    </p:spTree>
    <p:extLst>
      <p:ext uri="{BB962C8B-B14F-4D97-AF65-F5344CB8AC3E}">
        <p14:creationId xmlns:p14="http://schemas.microsoft.com/office/powerpoint/2010/main" val="183737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972800" cy="911899"/>
          </a:xfrm>
        </p:spPr>
        <p:txBody>
          <a:bodyPr>
            <a:normAutofit/>
          </a:bodyPr>
          <a:lstStyle/>
          <a:p>
            <a:pPr algn="ctr"/>
            <a:r>
              <a:rPr lang="en-US" sz="4000" b="1" dirty="0"/>
              <a:t>Security</a:t>
            </a:r>
          </a:p>
        </p:txBody>
      </p:sp>
      <p:sp>
        <p:nvSpPr>
          <p:cNvPr id="3" name="Footer Placeholder 2"/>
          <p:cNvSpPr>
            <a:spLocks noGrp="1"/>
          </p:cNvSpPr>
          <p:nvPr>
            <p:ph type="ftr" sz="quarter" idx="4294967295"/>
          </p:nvPr>
        </p:nvSpPr>
        <p:spPr>
          <a:xfrm>
            <a:off x="0" y="6356350"/>
            <a:ext cx="2895600" cy="365125"/>
          </a:xfrm>
        </p:spPr>
        <p:txBody>
          <a:bodyPr/>
          <a:lstStyle/>
          <a:p>
            <a:endParaRPr lang="en-US" b="1" dirty="0"/>
          </a:p>
        </p:txBody>
      </p:sp>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7</a:t>
            </a:fld>
            <a:endParaRPr lang="en-US" dirty="0"/>
          </a:p>
        </p:txBody>
      </p:sp>
      <p:pic>
        <p:nvPicPr>
          <p:cNvPr id="1026" name="Picture 2" descr="H:\My Pictures\Security\Command 1.JPG"/>
          <p:cNvPicPr>
            <a:picLocks noGrp="1" noChangeAspect="1" noChangeArrowheads="1"/>
          </p:cNvPicPr>
          <p:nvPr>
            <p:ph sz="quarter" idx="4294967295"/>
          </p:nvPr>
        </p:nvPicPr>
        <p:blipFill>
          <a:blip r:embed="rId2"/>
          <a:srcRect/>
          <a:stretch>
            <a:fillRect/>
          </a:stretch>
        </p:blipFill>
        <p:spPr bwMode="auto">
          <a:xfrm>
            <a:off x="2441792" y="799164"/>
            <a:ext cx="6752312" cy="5046135"/>
          </a:xfrm>
          <a:prstGeom prst="rect">
            <a:avLst/>
          </a:prstGeom>
          <a:noFill/>
        </p:spPr>
      </p:pic>
    </p:spTree>
    <p:extLst>
      <p:ext uri="{BB962C8B-B14F-4D97-AF65-F5344CB8AC3E}">
        <p14:creationId xmlns:p14="http://schemas.microsoft.com/office/powerpoint/2010/main" val="123021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356350"/>
            <a:ext cx="2133600" cy="365125"/>
          </a:xfrm>
        </p:spPr>
        <p:txBody>
          <a:bodyPr/>
          <a:lstStyle/>
          <a:p>
            <a:fld id="{D98284C1-F1C5-B547-9E18-75D1D89BDF3F}" type="slidenum">
              <a:rPr lang="en-US" smtClean="0"/>
              <a:pPr/>
              <a:t>8</a:t>
            </a:fld>
            <a:endParaRPr lang="en-US" dirty="0"/>
          </a:p>
        </p:txBody>
      </p:sp>
      <p:pic>
        <p:nvPicPr>
          <p:cNvPr id="6" name="Content Placeholder 5"/>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419350" y="187325"/>
            <a:ext cx="7639050" cy="5713413"/>
          </a:xfrm>
        </p:spPr>
      </p:pic>
    </p:spTree>
    <p:extLst>
      <p:ext uri="{BB962C8B-B14F-4D97-AF65-F5344CB8AC3E}">
        <p14:creationId xmlns:p14="http://schemas.microsoft.com/office/powerpoint/2010/main" val="4242399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9086" y="2284098"/>
            <a:ext cx="7647852" cy="1317260"/>
          </a:xfrm>
        </p:spPr>
        <p:txBody>
          <a:bodyPr>
            <a:noAutofit/>
          </a:bodyPr>
          <a:lstStyle/>
          <a:p>
            <a:pPr algn="ctr"/>
            <a:r>
              <a:rPr lang="en-US" dirty="0"/>
              <a:t/>
            </a:r>
            <a:br>
              <a:rPr lang="en-US" dirty="0"/>
            </a:br>
            <a:r>
              <a:rPr lang="en-US" dirty="0"/>
              <a:t/>
            </a:r>
            <a:br>
              <a:rPr lang="en-US" dirty="0"/>
            </a:br>
            <a:r>
              <a:rPr lang="en-US" dirty="0"/>
              <a:t/>
            </a:r>
            <a:br>
              <a:rPr lang="en-US" dirty="0"/>
            </a:br>
            <a:endParaRPr lang="en-US" dirty="0"/>
          </a:p>
        </p:txBody>
      </p:sp>
      <p:sp>
        <p:nvSpPr>
          <p:cNvPr id="6" name="Title 1"/>
          <p:cNvSpPr txBox="1">
            <a:spLocks/>
          </p:cNvSpPr>
          <p:nvPr/>
        </p:nvSpPr>
        <p:spPr>
          <a:xfrm>
            <a:off x="2529086" y="4697230"/>
            <a:ext cx="7647852" cy="1317260"/>
          </a:xfrm>
          <a:prstGeom prst="rect">
            <a:avLst/>
          </a:prstGeom>
        </p:spPr>
        <p:txBody>
          <a:bodyPr vert="horz" lIns="91440" tIns="45720" rIns="91440" bIns="45720" rtlCol="0" anchor="t">
            <a:normAutofit fontScale="97500"/>
          </a:bodyPr>
          <a:lstStyle/>
          <a:p>
            <a:pPr algn="ctr" defTabSz="457200">
              <a:spcBef>
                <a:spcPct val="0"/>
              </a:spcBef>
              <a:defRPr/>
            </a:pPr>
            <a:endParaRPr lang="en-US" sz="2800" b="1" dirty="0">
              <a:latin typeface="Helvetica"/>
              <a:ea typeface="+mj-ea"/>
              <a:cs typeface="+mj-cs"/>
            </a:endParaRPr>
          </a:p>
        </p:txBody>
      </p:sp>
      <p:pic>
        <p:nvPicPr>
          <p:cNvPr id="4" name="Picture 3" descr="iphoneWhite-Mock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216" y="1164920"/>
            <a:ext cx="2975631" cy="5342205"/>
          </a:xfrm>
          <a:prstGeom prst="rect">
            <a:avLst/>
          </a:prstGeom>
        </p:spPr>
      </p:pic>
      <p:sp>
        <p:nvSpPr>
          <p:cNvPr id="3" name="Rectangle 2"/>
          <p:cNvSpPr/>
          <p:nvPr/>
        </p:nvSpPr>
        <p:spPr>
          <a:xfrm>
            <a:off x="5500255" y="1741026"/>
            <a:ext cx="5012826" cy="2462213"/>
          </a:xfrm>
          <a:prstGeom prst="rect">
            <a:avLst/>
          </a:prstGeom>
        </p:spPr>
        <p:txBody>
          <a:bodyPr wrap="square">
            <a:spAutoFit/>
          </a:bodyPr>
          <a:lstStyle/>
          <a:p>
            <a:r>
              <a:rPr lang="en-US" sz="2800" b="1" u="sng" dirty="0">
                <a:latin typeface="Tahoma" panose="020B0604030504040204" pitchFamily="34" charset="0"/>
                <a:ea typeface="Tahoma" panose="020B0604030504040204" pitchFamily="34" charset="0"/>
                <a:cs typeface="Tahoma" panose="020B0604030504040204" pitchFamily="34" charset="0"/>
              </a:rPr>
              <a:t>Features:</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Easy to Use Buttons &amp; Tabs</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Call Transit Police Directly</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Submit an Incident Report Form w/ Photo(s)</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GPS</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May be anonymous</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Get Response and Feedback on Reports </a:t>
            </a:r>
          </a:p>
          <a:p>
            <a:pPr marL="285750" indent="-285750">
              <a:buFont typeface="Arial"/>
              <a:buChar char="•"/>
            </a:pPr>
            <a:r>
              <a:rPr lang="en-US" dirty="0">
                <a:latin typeface="Tahoma" panose="020B0604030504040204" pitchFamily="34" charset="0"/>
                <a:ea typeface="Tahoma" panose="020B0604030504040204" pitchFamily="34" charset="0"/>
                <a:cs typeface="Tahoma" panose="020B0604030504040204" pitchFamily="34" charset="0"/>
              </a:rPr>
              <a:t>Nearly 1000 downloads, 2-4 reports/day  </a:t>
            </a:r>
          </a:p>
        </p:txBody>
      </p:sp>
    </p:spTree>
    <p:extLst>
      <p:ext uri="{BB962C8B-B14F-4D97-AF65-F5344CB8AC3E}">
        <p14:creationId xmlns:p14="http://schemas.microsoft.com/office/powerpoint/2010/main" val="29369964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ty Mgt System_PowerPoint-template.potx [Read-Only]" id="{60500121-DB18-4DA0-AEC3-00A9EEFFB2CE}" vid="{96598BA0-60D2-4B9A-983A-FFC4BC16A7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Safety Mgt System_PowerPoint-template</Template>
  <TotalTime>226</TotalTime>
  <Words>3526</Words>
  <Application>Microsoft Office PowerPoint</Application>
  <PresentationFormat>Widescreen</PresentationFormat>
  <Paragraphs>660</Paragraphs>
  <Slides>60</Slides>
  <Notes>30</Notes>
  <HiddenSlides>13</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60</vt:i4>
      </vt:variant>
    </vt:vector>
  </HeadingPairs>
  <TitlesOfParts>
    <vt:vector size="76" baseType="lpstr">
      <vt:lpstr>MS Mincho</vt:lpstr>
      <vt:lpstr>ＭＳ Ｐゴシック</vt:lpstr>
      <vt:lpstr>Arial</vt:lpstr>
      <vt:lpstr>Arial Black</vt:lpstr>
      <vt:lpstr>Arial Narrow</vt:lpstr>
      <vt:lpstr>Calibri</vt:lpstr>
      <vt:lpstr>Calibri Light</vt:lpstr>
      <vt:lpstr>Cambria</vt:lpstr>
      <vt:lpstr>Courier New</vt:lpstr>
      <vt:lpstr>Georgia</vt:lpstr>
      <vt:lpstr>Gill Sans MT</vt:lpstr>
      <vt:lpstr>Helvetica</vt:lpstr>
      <vt:lpstr>Tahoma</vt:lpstr>
      <vt:lpstr>Times New Roman</vt:lpstr>
      <vt:lpstr>Wingdings</vt:lpstr>
      <vt:lpstr>Office Theme</vt:lpstr>
      <vt:lpstr>RTD Safety Our Core Value</vt:lpstr>
      <vt:lpstr>Presentation Overview</vt:lpstr>
      <vt:lpstr>PowerPoint Presentation</vt:lpstr>
      <vt:lpstr>Safety</vt:lpstr>
      <vt:lpstr>PowerPoint Presentation</vt:lpstr>
      <vt:lpstr>PowerPoint Presentation</vt:lpstr>
      <vt:lpstr>Security</vt:lpstr>
      <vt:lpstr>PowerPoint Presentation</vt:lpstr>
      <vt:lpstr>   </vt:lpstr>
      <vt:lpstr>PowerPoint Presentation</vt:lpstr>
      <vt:lpstr>Asset Management</vt:lpstr>
      <vt:lpstr>PowerPoint Presentation</vt:lpstr>
      <vt:lpstr>Barriers to Effective Safety Programs</vt:lpstr>
      <vt:lpstr>   What is Safety?</vt:lpstr>
      <vt:lpstr>Risk Assessment</vt:lpstr>
      <vt:lpstr>System Safety</vt:lpstr>
      <vt:lpstr>System Safety</vt:lpstr>
      <vt:lpstr>Safety Management Systems (SMS) Overview</vt:lpstr>
      <vt:lpstr>What is SMS?</vt:lpstr>
      <vt:lpstr>Why SMS? – Practical Drift</vt:lpstr>
      <vt:lpstr>Why SMS?</vt:lpstr>
      <vt:lpstr>Why  SMS?</vt:lpstr>
      <vt:lpstr>Questions we need to ask that SMS helps answer</vt:lpstr>
      <vt:lpstr>PowerPoint Presentation</vt:lpstr>
      <vt:lpstr>Safety Management Policy</vt:lpstr>
      <vt:lpstr>Safety Management Policy Component  and its Subcomponents</vt:lpstr>
      <vt:lpstr>Safety Risk Management</vt:lpstr>
      <vt:lpstr>SRM Component and  its Subcomponents</vt:lpstr>
      <vt:lpstr>Identifying Hazards</vt:lpstr>
      <vt:lpstr>Hazard Analysis</vt:lpstr>
      <vt:lpstr>Hazard Severity</vt:lpstr>
      <vt:lpstr>Hazard Probability</vt:lpstr>
      <vt:lpstr>Hazard Resolution Matrix</vt:lpstr>
      <vt:lpstr>Hazard Analysis -16th Street Mall</vt:lpstr>
      <vt:lpstr>Risk Management Precedence</vt:lpstr>
      <vt:lpstr>Safety Assurance</vt:lpstr>
      <vt:lpstr>Safety Assurance Component and   its Subcomponents</vt:lpstr>
      <vt:lpstr>Safety Promotion</vt:lpstr>
      <vt:lpstr>Safety Promotion Component and  its Subcomponents</vt:lpstr>
      <vt:lpstr>Safety Promotion - Communication</vt:lpstr>
      <vt:lpstr>PowerPoint Presentation</vt:lpstr>
      <vt:lpstr>PowerPoint Presentation</vt:lpstr>
      <vt:lpstr>Competencies and Training</vt:lpstr>
      <vt:lpstr>Employee Safety Reporting</vt:lpstr>
      <vt:lpstr>Competencies &amp; Training  Subcomponent</vt:lpstr>
      <vt:lpstr>Two Types of Incidents/Accidents</vt:lpstr>
      <vt:lpstr>Individual Incidents/Accidents  Human Error</vt:lpstr>
      <vt:lpstr>Organizational Incidents/Accidents</vt:lpstr>
      <vt:lpstr>SMS and Safety Reporting: Facts</vt:lpstr>
      <vt:lpstr>Reporting Safety Concerns at RTD</vt:lpstr>
      <vt:lpstr>Effective Safety Reporting - Attributes</vt:lpstr>
      <vt:lpstr>PowerPoint Presentation</vt:lpstr>
      <vt:lpstr>Just Safety Culture</vt:lpstr>
      <vt:lpstr>Just Culture</vt:lpstr>
      <vt:lpstr>Assessing Safety Culture</vt:lpstr>
      <vt:lpstr>Safety and Leadership</vt:lpstr>
      <vt:lpstr>Changing Regulatory Environment</vt:lpstr>
      <vt:lpstr> Safety Regulatory Authority </vt:lpstr>
      <vt:lpstr>Cultural Shift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RTD Safety Our Core Value</dc:title>
  <dc:creator>Escalera, Caley</dc:creator>
  <cp:lastModifiedBy>Michael Meader</cp:lastModifiedBy>
  <cp:revision>19</cp:revision>
  <dcterms:created xsi:type="dcterms:W3CDTF">2017-08-10T19:19:51Z</dcterms:created>
  <dcterms:modified xsi:type="dcterms:W3CDTF">2017-08-22T17:34:31Z</dcterms:modified>
</cp:coreProperties>
</file>