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8.jpg" ContentType="image/pn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8" r:id="rId2"/>
    <p:sldId id="292" r:id="rId3"/>
    <p:sldId id="293" r:id="rId4"/>
    <p:sldId id="299" r:id="rId5"/>
    <p:sldId id="300" r:id="rId6"/>
    <p:sldId id="291" r:id="rId7"/>
    <p:sldId id="295" r:id="rId8"/>
    <p:sldId id="28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7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55" autoAdjust="0"/>
    <p:restoredTop sz="92882"/>
  </p:normalViewPr>
  <p:slideViewPr>
    <p:cSldViewPr snapToGrid="0" snapToObjects="1">
      <p:cViewPr varScale="1">
        <p:scale>
          <a:sx n="107" d="100"/>
          <a:sy n="107" d="100"/>
        </p:scale>
        <p:origin x="91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03937-32D7-8C47-9E90-0AE05B2DC648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D4A99-C169-9E4F-9FAD-4A1BC8A257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665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792960-6BAC-48D7-A6DF-0A2A1D061C8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63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D4A99-C169-9E4F-9FAD-4A1BC8A2573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1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792960-6BAC-48D7-A6DF-0A2A1D061C8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496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D4A99-C169-9E4F-9FAD-4A1BC8A2573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8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 b="0" i="0">
                <a:latin typeface="Proxima Nova Regular" charset="0"/>
                <a:ea typeface="Proxima Nova Regular" charset="0"/>
                <a:cs typeface="Proxima Nova Regular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latin typeface="Proxima Nova Regular" charset="0"/>
                <a:ea typeface="Proxima Nova Regular" charset="0"/>
                <a:cs typeface="Proxima Nova Regular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187"/>
            <a:ext cx="11887200" cy="71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46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42D-62D1-6A48-B9AE-C5B93F4D5E9E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6BACB-FED8-5E4A-B273-D27188DAAB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668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42D-62D1-6A48-B9AE-C5B93F4D5E9E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6BACB-FED8-5E4A-B273-D27188DAAB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095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5641"/>
            <a:ext cx="10972800" cy="457200"/>
          </a:xfrm>
        </p:spPr>
        <p:txBody>
          <a:bodyPr>
            <a:normAutofit/>
          </a:bodyPr>
          <a:lstStyle>
            <a:lvl1pPr>
              <a:defRPr sz="2600" b="0" i="0">
                <a:solidFill>
                  <a:srgbClr val="0E7FAE"/>
                </a:solidFill>
                <a:latin typeface="Proxima Nova Regular" charset="0"/>
                <a:ea typeface="Proxima Nova Regular" charset="0"/>
                <a:cs typeface="Proxima Nova Regular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60626"/>
            <a:ext cx="10972800" cy="5028729"/>
          </a:xfrm>
        </p:spPr>
        <p:txBody>
          <a:bodyPr/>
          <a:lstStyle>
            <a:lvl1pPr>
              <a:spcAft>
                <a:spcPts val="600"/>
              </a:spcAft>
              <a:defRPr sz="2200" b="0" i="0">
                <a:latin typeface="Proxima Nova Regular" charset="0"/>
                <a:ea typeface="Proxima Nova Regular" charset="0"/>
                <a:cs typeface="Proxima Nova Regular" charset="0"/>
              </a:defRPr>
            </a:lvl1pPr>
            <a:lvl2pPr marL="685800" indent="-228600">
              <a:spcAft>
                <a:spcPts val="600"/>
              </a:spcAft>
              <a:buFont typeface=".AppleSystemUIFont" charset="-120"/>
              <a:buChar char="-"/>
              <a:defRPr sz="1800" b="0" i="0">
                <a:latin typeface="Proxima Nova Regular" charset="0"/>
                <a:ea typeface="Proxima Nova Regular" charset="0"/>
                <a:cs typeface="Proxima Nova Regular" charset="0"/>
              </a:defRPr>
            </a:lvl2pPr>
            <a:lvl3pPr>
              <a:spcAft>
                <a:spcPts val="600"/>
              </a:spcAft>
              <a:defRPr sz="1600" b="0" i="0">
                <a:latin typeface="Proxima Nova Regular" charset="0"/>
                <a:ea typeface="Proxima Nova Regular" charset="0"/>
                <a:cs typeface="Proxima Nova Regular" charset="0"/>
              </a:defRPr>
            </a:lvl3pPr>
            <a:lvl4pPr marL="1600200" indent="-228600">
              <a:spcAft>
                <a:spcPts val="600"/>
              </a:spcAft>
              <a:buFont typeface=".AppleSystemUIFont" charset="-120"/>
              <a:buChar char="-"/>
              <a:defRPr sz="1600" b="0" i="0">
                <a:latin typeface="Proxima Nova Regular" charset="0"/>
                <a:ea typeface="Proxima Nova Regular" charset="0"/>
                <a:cs typeface="Proxima Nova Regular" charset="0"/>
              </a:defRPr>
            </a:lvl4pPr>
            <a:lvl5pPr>
              <a:spcAft>
                <a:spcPts val="600"/>
              </a:spcAft>
              <a:defRPr sz="1600" b="0" i="0">
                <a:latin typeface="Proxima Nova Regular" charset="0"/>
                <a:ea typeface="Proxima Nova Regular" charset="0"/>
                <a:cs typeface="Proxima Nova Regular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311900"/>
            <a:ext cx="11887200" cy="4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14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42D-62D1-6A48-B9AE-C5B93F4D5E9E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6BACB-FED8-5E4A-B273-D27188DAAB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32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42D-62D1-6A48-B9AE-C5B93F4D5E9E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6BACB-FED8-5E4A-B273-D27188DAAB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64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42D-62D1-6A48-B9AE-C5B93F4D5E9E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6BACB-FED8-5E4A-B273-D27188DAAB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864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42D-62D1-6A48-B9AE-C5B93F4D5E9E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6BACB-FED8-5E4A-B273-D27188DAAB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586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42D-62D1-6A48-B9AE-C5B93F4D5E9E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6BACB-FED8-5E4A-B273-D27188DAAB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982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42D-62D1-6A48-B9AE-C5B93F4D5E9E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6BACB-FED8-5E4A-B273-D27188DAAB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047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42D-62D1-6A48-B9AE-C5B93F4D5E9E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6BACB-FED8-5E4A-B273-D27188DAAB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3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AD42D-62D1-6A48-B9AE-C5B93F4D5E9E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6BACB-FED8-5E4A-B273-D27188DAAB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2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012841" y="2659149"/>
            <a:ext cx="3744468" cy="978729"/>
          </a:xfrm>
        </p:spPr>
        <p:txBody>
          <a:bodyPr wrap="none" anchor="ctr">
            <a:noAutofit/>
          </a:bodyPr>
          <a:lstStyle/>
          <a:p>
            <a:pPr algn="l"/>
            <a:r>
              <a:rPr lang="en-US" sz="2000" b="0" dirty="0" smtClean="0">
                <a:solidFill>
                  <a:srgbClr val="0E7FAE"/>
                </a:solidFill>
              </a:rPr>
              <a:t/>
            </a:r>
            <a:br>
              <a:rPr lang="en-US" sz="2000" b="0" dirty="0" smtClean="0">
                <a:solidFill>
                  <a:srgbClr val="0E7FAE"/>
                </a:solidFill>
              </a:rPr>
            </a:br>
            <a:r>
              <a:rPr lang="en-US" sz="2000" dirty="0">
                <a:solidFill>
                  <a:srgbClr val="0E7FAE"/>
                </a:solidFill>
              </a:rPr>
              <a:t/>
            </a:r>
            <a:br>
              <a:rPr lang="en-US" sz="2000" dirty="0">
                <a:solidFill>
                  <a:srgbClr val="0E7FAE"/>
                </a:solidFill>
              </a:rPr>
            </a:br>
            <a:r>
              <a:rPr lang="en-US" sz="2000" b="0" dirty="0" smtClean="0">
                <a:solidFill>
                  <a:srgbClr val="0E7FAE"/>
                </a:solidFill>
              </a:rPr>
              <a:t>August 21, 2017</a:t>
            </a:r>
            <a:endParaRPr lang="en-US" sz="2000" b="0" dirty="0">
              <a:solidFill>
                <a:srgbClr val="0E7FAE"/>
              </a:solidFill>
            </a:endParaRPr>
          </a:p>
        </p:txBody>
      </p:sp>
      <p:sp>
        <p:nvSpPr>
          <p:cNvPr id="7" name="Subtitle 3"/>
          <p:cNvSpPr>
            <a:spLocks noGrp="1"/>
          </p:cNvSpPr>
          <p:nvPr>
            <p:ph type="subTitle" idx="1"/>
          </p:nvPr>
        </p:nvSpPr>
        <p:spPr>
          <a:xfrm>
            <a:off x="2304620" y="2739613"/>
            <a:ext cx="3566160" cy="978729"/>
          </a:xfrm>
        </p:spPr>
        <p:txBody>
          <a:bodyPr wrap="none" anchor="ctr">
            <a:noAutofit/>
          </a:bodyPr>
          <a:lstStyle/>
          <a:p>
            <a:pPr algn="r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roxima Nova" charset="0"/>
                <a:ea typeface="Proxima Nova" charset="0"/>
                <a:cs typeface="Proxima Nova" charset="0"/>
              </a:rPr>
              <a:t>DAVE GENOVA</a:t>
            </a:r>
            <a:r>
              <a:rPr lang="en-US" sz="4100" dirty="0" smtClean="0"/>
              <a:t/>
            </a:r>
            <a:br>
              <a:rPr lang="en-US" sz="4100" dirty="0" smtClean="0"/>
            </a:br>
            <a:r>
              <a:rPr lang="en-US" sz="2000" dirty="0" smtClean="0">
                <a:solidFill>
                  <a:srgbClr val="0E7FAE"/>
                </a:solidFill>
              </a:rPr>
              <a:t>GM &amp; CEO</a:t>
            </a:r>
            <a:endParaRPr lang="en-US" dirty="0" smtClean="0">
              <a:solidFill>
                <a:srgbClr val="0E7FA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3076" y="4536142"/>
            <a:ext cx="6277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roxima Nova" charset="0"/>
                <a:ea typeface="Proxima Nova" charset="0"/>
                <a:cs typeface="Proxima Nova" charset="0"/>
              </a:rPr>
              <a:t>REGIONAL TRANSPORTATION DISTRICT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roxima Nova" charset="0"/>
                <a:ea typeface="Proxima Nova" charset="0"/>
                <a:cs typeface="Proxima Nova" charset="0"/>
              </a:rPr>
              <a:t/>
            </a:r>
            <a:b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roxima Nova" charset="0"/>
                <a:ea typeface="Proxima Nova" charset="0"/>
                <a:cs typeface="Proxima Nova" charset="0"/>
              </a:rPr>
            </a:br>
            <a:r>
              <a:rPr lang="en-US" dirty="0" smtClean="0">
                <a:solidFill>
                  <a:srgbClr val="0E7FAE"/>
                </a:solidFill>
                <a:latin typeface="Proxima Nova" charset="0"/>
                <a:ea typeface="Proxima Nova" charset="0"/>
                <a:cs typeface="Proxima Nova" charset="0"/>
              </a:rPr>
              <a:t>Denver, Colorado</a:t>
            </a:r>
            <a:endParaRPr lang="en-US" sz="2000" dirty="0">
              <a:solidFill>
                <a:srgbClr val="0E7FAE"/>
              </a:solidFill>
              <a:latin typeface="Proxima Nova" charset="0"/>
              <a:ea typeface="Proxima Nova" charset="0"/>
              <a:cs typeface="Proxima Nov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934638" y="2855150"/>
            <a:ext cx="7172" cy="747651"/>
          </a:xfrm>
          <a:prstGeom prst="line">
            <a:avLst/>
          </a:prstGeom>
          <a:ln w="41275" cap="sq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bg1"/>
                </a:gs>
                <a:gs pos="74000">
                  <a:srgbClr val="C00000"/>
                </a:gs>
                <a:gs pos="28000">
                  <a:srgbClr val="C00000"/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61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5"/>
          <p:cNvSpPr>
            <a:spLocks noGrp="1"/>
          </p:cNvSpPr>
          <p:nvPr>
            <p:ph type="title"/>
          </p:nvPr>
        </p:nvSpPr>
        <p:spPr bwMode="auto">
          <a:xfrm>
            <a:off x="430306" y="396744"/>
            <a:ext cx="12192000" cy="72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RTD Overview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1149889" y="1056640"/>
            <a:ext cx="5999659" cy="503214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30188" indent="-230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579438" indent="-4572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Created in 1969</a:t>
            </a:r>
          </a:p>
          <a:p>
            <a:pPr marL="579438" indent="-4572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Eight-county service area</a:t>
            </a:r>
          </a:p>
          <a:p>
            <a:pPr marL="579438" indent="-4572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Service area: 2,342 sq. miles</a:t>
            </a:r>
          </a:p>
          <a:p>
            <a:pPr marL="579438" indent="-4572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2.92 million population</a:t>
            </a:r>
          </a:p>
          <a:p>
            <a:pPr marL="579438" indent="-4572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15 elected Board members</a:t>
            </a:r>
          </a:p>
          <a:p>
            <a:pPr marL="579438" indent="-4572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1 percent sales tax</a:t>
            </a:r>
          </a:p>
          <a:p>
            <a:pPr marL="1082675" lvl="1" indent="-457200" eaLnBrk="1" hangingPunct="1">
              <a:spcBef>
                <a:spcPts val="600"/>
              </a:spcBef>
              <a:buFont typeface="Arial" pitchFamily="34" charset="0"/>
              <a:buChar char="–"/>
            </a:pPr>
            <a:r>
              <a:rPr lang="en-US" sz="2800" dirty="0" smtClean="0">
                <a:solidFill>
                  <a:srgbClr val="000000"/>
                </a:solidFill>
              </a:rPr>
              <a:t>0.6% </a:t>
            </a:r>
            <a:r>
              <a:rPr lang="en-US" sz="2800" dirty="0">
                <a:solidFill>
                  <a:srgbClr val="000000"/>
                </a:solidFill>
              </a:rPr>
              <a:t>base system </a:t>
            </a:r>
          </a:p>
          <a:p>
            <a:pPr marL="1082675" lvl="1" indent="-457200" eaLnBrk="1" hangingPunct="1">
              <a:spcBef>
                <a:spcPts val="600"/>
              </a:spcBef>
              <a:buFont typeface="Arial" pitchFamily="34" charset="0"/>
              <a:buChar char="–"/>
            </a:pPr>
            <a:r>
              <a:rPr lang="en-US" sz="2800" dirty="0" smtClean="0">
                <a:solidFill>
                  <a:srgbClr val="000000"/>
                </a:solidFill>
              </a:rPr>
              <a:t>0.4% </a:t>
            </a:r>
            <a:r>
              <a:rPr lang="en-US" sz="2800" dirty="0">
                <a:solidFill>
                  <a:srgbClr val="000000"/>
                </a:solidFill>
              </a:rPr>
              <a:t>FasTracks</a:t>
            </a:r>
          </a:p>
          <a:p>
            <a:pPr marL="579438" indent="-4572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2,813 employees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</a:pP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6" name="Picture 2" descr="Map of denver metro area showing district boundries for board members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192" y="770880"/>
            <a:ext cx="3992447" cy="525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1890" y="6385145"/>
            <a:ext cx="1591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7474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xfrm>
            <a:off x="448723" y="429641"/>
            <a:ext cx="1069887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RTD Overview (cont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10243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1032015" y="1238353"/>
            <a:ext cx="5447724" cy="4462760"/>
          </a:xfr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30188" indent="-230188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</a:rPr>
              <a:t>1,023 buses</a:t>
            </a: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</a:rPr>
              <a:t>172 light rail vehicles</a:t>
            </a: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</a:rPr>
              <a:t>66 commuter rail vehicles</a:t>
            </a: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</a:rPr>
              <a:t>80 park-n-Rides/31,000 parking spaces</a:t>
            </a: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</a:rPr>
              <a:t>58.5 miles of light rail</a:t>
            </a: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</a:rPr>
              <a:t>62 light rail stations</a:t>
            </a: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</a:rPr>
              <a:t>100 million annual </a:t>
            </a:r>
            <a:r>
              <a:rPr lang="en-US" sz="2800" dirty="0" smtClean="0">
                <a:solidFill>
                  <a:srgbClr val="000000"/>
                </a:solidFill>
              </a:rPr>
              <a:t>boardings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5" name="Picture 2" descr="Ligh rail vehicle pulling into Decatur Federal Station with Denver city skyline in background.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79739" y="1121812"/>
            <a:ext cx="4351161" cy="5090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1890" y="6385145"/>
            <a:ext cx="1591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4965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553" y="665005"/>
            <a:ext cx="10972800" cy="4572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FasTracks Update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27965"/>
            <a:ext cx="10972800" cy="5028729"/>
          </a:xfrm>
        </p:spPr>
        <p:txBody>
          <a:bodyPr/>
          <a:lstStyle/>
          <a:p>
            <a:endParaRPr lang="en-US" dirty="0" smtClean="0"/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 Line – 2013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Union Station – 2014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Free Metro Ride – 2014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Flatiron Flyer BRT – 2016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of Colorado A Line – 2016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 Line – 2016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 Line – 2017</a:t>
            </a:r>
          </a:p>
        </p:txBody>
      </p:sp>
      <p:pic>
        <p:nvPicPr>
          <p:cNvPr id="4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301" y="225641"/>
            <a:ext cx="3281082" cy="2187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383" y="373559"/>
            <a:ext cx="3524743" cy="2349829"/>
          </a:xfrm>
          <a:prstGeom prst="rect">
            <a:avLst/>
          </a:prstGeom>
        </p:spPr>
      </p:pic>
      <p:pic>
        <p:nvPicPr>
          <p:cNvPr id="7" name="Picture 2" descr="http://imageshack.com/a/img845/920/52h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51"/>
          <a:stretch/>
        </p:blipFill>
        <p:spPr bwMode="auto">
          <a:xfrm>
            <a:off x="5710517" y="2413030"/>
            <a:ext cx="3644601" cy="1239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118" y="2626729"/>
            <a:ext cx="2622981" cy="1967236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246" y="4575136"/>
            <a:ext cx="3257202" cy="1676400"/>
          </a:xfrm>
          <a:prstGeom prst="rect">
            <a:avLst/>
          </a:prstGeom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448" y="4456512"/>
            <a:ext cx="2698651" cy="1799706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949" y="3610347"/>
            <a:ext cx="2405362" cy="160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6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2026"/>
            <a:ext cx="10972800" cy="4572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FasTracks Update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Line – Testing 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Line – Construction 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E/F/R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Lines (SERE) – Construction </a:t>
            </a:r>
          </a:p>
          <a:p>
            <a:endParaRPr lang="en-US" dirty="0"/>
          </a:p>
        </p:txBody>
      </p:sp>
      <p:pic>
        <p:nvPicPr>
          <p:cNvPr id="4" name="Picture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47" y="42850"/>
            <a:ext cx="3568972" cy="2378638"/>
          </a:xfrm>
          <a:prstGeom prst="rect">
            <a:avLst/>
          </a:prstGeom>
        </p:spPr>
      </p:pic>
      <p:pic>
        <p:nvPicPr>
          <p:cNvPr id="5" name="Picture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589" y="1561956"/>
            <a:ext cx="3563411" cy="2672558"/>
          </a:xfrm>
          <a:prstGeom prst="rect">
            <a:avLst/>
          </a:prstGeom>
        </p:spPr>
      </p:pic>
      <p:pic>
        <p:nvPicPr>
          <p:cNvPr id="6" name="Picture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60" y="3754381"/>
            <a:ext cx="3493487" cy="23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7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System Map 2013 - 2019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284" y="454240"/>
            <a:ext cx="5165740" cy="5699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3" r="12866"/>
          <a:stretch/>
        </p:blipFill>
        <p:spPr>
          <a:xfrm>
            <a:off x="541058" y="878531"/>
            <a:ext cx="4364115" cy="40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1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xfrm>
            <a:off x="108065" y="125174"/>
            <a:ext cx="1069887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Other Updates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334226" y="656269"/>
            <a:ext cx="5447724" cy="5755422"/>
          </a:xfr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30188" indent="-230188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Stored-value smart card</a:t>
            </a: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AV demonstration</a:t>
            </a: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</a:rPr>
              <a:t>36 bus all-electric 16</a:t>
            </a:r>
            <a:r>
              <a:rPr lang="en-US" sz="2400" baseline="30000" dirty="0">
                <a:solidFill>
                  <a:srgbClr val="000000"/>
                </a:solidFill>
              </a:rPr>
              <a:t>th</a:t>
            </a:r>
            <a:r>
              <a:rPr lang="en-US" sz="2400" dirty="0">
                <a:solidFill>
                  <a:srgbClr val="000000"/>
                </a:solidFill>
              </a:rPr>
              <a:t> Street Mall </a:t>
            </a:r>
            <a:r>
              <a:rPr lang="en-US" sz="2400" dirty="0" smtClean="0">
                <a:solidFill>
                  <a:srgbClr val="000000"/>
                </a:solidFill>
              </a:rPr>
              <a:t>Fleet</a:t>
            </a: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16</a:t>
            </a:r>
            <a:r>
              <a:rPr lang="en-US" sz="2400" baseline="30000" dirty="0" smtClean="0">
                <a:solidFill>
                  <a:srgbClr val="000000"/>
                </a:solidFill>
              </a:rPr>
              <a:t>th</a:t>
            </a:r>
            <a:r>
              <a:rPr lang="en-US" sz="2400" dirty="0" smtClean="0">
                <a:solidFill>
                  <a:srgbClr val="000000"/>
                </a:solidFill>
              </a:rPr>
              <a:t> Street Mall process</a:t>
            </a: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Pass Program Working Group</a:t>
            </a:r>
            <a:endParaRPr lang="en-US" sz="2400" dirty="0">
              <a:solidFill>
                <a:srgbClr val="000000"/>
              </a:solidFill>
            </a:endParaRP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Renovated Civic Center</a:t>
            </a:r>
            <a:endParaRPr lang="en-US" sz="2400" dirty="0">
              <a:solidFill>
                <a:srgbClr val="000000"/>
              </a:solidFill>
            </a:endParaRP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</a:rPr>
              <a:t>Mobile </a:t>
            </a:r>
            <a:r>
              <a:rPr lang="en-US" sz="2400" dirty="0" smtClean="0">
                <a:solidFill>
                  <a:srgbClr val="000000"/>
                </a:solidFill>
              </a:rPr>
              <a:t>ticketing</a:t>
            </a: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RFI – mobility on demand</a:t>
            </a: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New </a:t>
            </a:r>
            <a:r>
              <a:rPr lang="en-US" sz="2400" dirty="0">
                <a:solidFill>
                  <a:srgbClr val="000000"/>
                </a:solidFill>
              </a:rPr>
              <a:t>i</a:t>
            </a:r>
            <a:r>
              <a:rPr lang="en-US" sz="2400" dirty="0" smtClean="0">
                <a:solidFill>
                  <a:srgbClr val="000000"/>
                </a:solidFill>
              </a:rPr>
              <a:t>mproved real-time bus and rail information (Trip Planner, Next Ride)</a:t>
            </a:r>
          </a:p>
        </p:txBody>
      </p:sp>
      <p:pic>
        <p:nvPicPr>
          <p:cNvPr id="7" name="Picture 6" descr="C:\Users\dg12698\AppData\Local\Microsoft\Windows\Temporary Internet Files\Content.Outlook\CCQY2EMV\IMG_46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200" y="3533980"/>
            <a:ext cx="4637740" cy="26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50" y="1"/>
            <a:ext cx="2868706" cy="2868706"/>
          </a:xfrm>
          <a:prstGeom prst="rect">
            <a:avLst/>
          </a:prstGeom>
        </p:spPr>
      </p:pic>
      <p:pic>
        <p:nvPicPr>
          <p:cNvPr id="1026" name="Picture 2" descr="d8d06205-3b04-4456-bfb0-d3411e21a79b@namprd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657" y="869576"/>
            <a:ext cx="3552538" cy="266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2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6268" b="9655"/>
          <a:stretch/>
        </p:blipFill>
        <p:spPr>
          <a:xfrm>
            <a:off x="662405" y="2847975"/>
            <a:ext cx="10867191" cy="20574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86984" y="1470539"/>
            <a:ext cx="7113333" cy="978729"/>
            <a:chOff x="2428445" y="575189"/>
            <a:chExt cx="9978516" cy="978729"/>
          </a:xfrm>
        </p:grpSpPr>
        <p:sp>
          <p:nvSpPr>
            <p:cNvPr id="3" name="TextBox 2"/>
            <p:cNvSpPr txBox="1"/>
            <p:nvPr/>
          </p:nvSpPr>
          <p:spPr>
            <a:xfrm>
              <a:off x="6129493" y="741389"/>
              <a:ext cx="62774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roxima Nova" charset="0"/>
                  <a:ea typeface="Proxima Nova" charset="0"/>
                  <a:cs typeface="Proxima Nova" charset="0"/>
                </a:rPr>
                <a:t>REGIONAL TRANSPORTATION DISTRICT</a:t>
              </a:r>
              <a:r>
                <a:rPr lang="en-US" sz="3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roxima Nova" charset="0"/>
                  <a:ea typeface="Proxima Nova" charset="0"/>
                  <a:cs typeface="Proxima Nova" charset="0"/>
                </a:rPr>
                <a:t/>
              </a:r>
              <a:br>
                <a:rPr lang="en-US" sz="3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roxima Nova" charset="0"/>
                  <a:ea typeface="Proxima Nova" charset="0"/>
                  <a:cs typeface="Proxima Nova" charset="0"/>
                </a:rPr>
              </a:br>
              <a:r>
                <a:rPr lang="en-US" dirty="0" smtClean="0">
                  <a:solidFill>
                    <a:srgbClr val="0E7FAE"/>
                  </a:solidFill>
                  <a:latin typeface="Proxima Nova" charset="0"/>
                  <a:ea typeface="Proxima Nova" charset="0"/>
                  <a:cs typeface="Proxima Nova" charset="0"/>
                </a:rPr>
                <a:t>Denver, Colorado</a:t>
              </a:r>
              <a:endParaRPr lang="en-US" sz="2000" dirty="0">
                <a:solidFill>
                  <a:srgbClr val="0E7FAE"/>
                </a:solidFill>
                <a:latin typeface="Proxima Nova" charset="0"/>
                <a:ea typeface="Proxima Nova" charset="0"/>
                <a:cs typeface="Proxima Nova" charset="0"/>
              </a:endParaRPr>
            </a:p>
          </p:txBody>
        </p:sp>
        <p:sp>
          <p:nvSpPr>
            <p:cNvPr id="4" name="Subtitle 3"/>
            <p:cNvSpPr txBox="1">
              <a:spLocks/>
            </p:cNvSpPr>
            <p:nvPr/>
          </p:nvSpPr>
          <p:spPr>
            <a:xfrm>
              <a:off x="2428445" y="575189"/>
              <a:ext cx="3566160" cy="97872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/>
                <a:buChar char="•"/>
                <a:defRPr sz="2200" b="0" i="0" kern="1200">
                  <a:solidFill>
                    <a:schemeClr val="tx1"/>
                  </a:solidFill>
                  <a:latin typeface="Proxima Nova Regular" charset="0"/>
                  <a:ea typeface="Proxima Nova Regular" charset="0"/>
                  <a:cs typeface="Proxima Nova Regular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.AppleSystemUIFont" charset="-120"/>
                <a:buChar char="-"/>
                <a:defRPr sz="1800" b="0" i="0" kern="1200">
                  <a:solidFill>
                    <a:schemeClr val="tx1"/>
                  </a:solidFill>
                  <a:latin typeface="Proxima Nova Regular" charset="0"/>
                  <a:ea typeface="Proxima Nova Regular" charset="0"/>
                  <a:cs typeface="Proxima Nova Regular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Proxima Nova Regular" charset="0"/>
                  <a:ea typeface="Proxima Nova Regular" charset="0"/>
                  <a:cs typeface="Proxima Nova Regular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.AppleSystemUIFont" charset="-120"/>
                <a:buChar char="-"/>
                <a:defRPr sz="1600" b="0" i="0" kern="1200">
                  <a:solidFill>
                    <a:schemeClr val="tx1"/>
                  </a:solidFill>
                  <a:latin typeface="Proxima Nova Regular" charset="0"/>
                  <a:ea typeface="Proxima Nova Regular" charset="0"/>
                  <a:cs typeface="Proxima Nova Regular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Proxima Nova Regular" charset="0"/>
                  <a:ea typeface="Proxima Nova Regular" charset="0"/>
                  <a:cs typeface="Proxima Nova Regular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roxima Nova" charset="0"/>
                  <a:ea typeface="Proxima Nova" charset="0"/>
                  <a:cs typeface="Proxima Nova" charset="0"/>
                </a:rPr>
                <a:t>DAVE GENOVA</a:t>
              </a:r>
              <a:r>
                <a:rPr lang="en-US" sz="4100" dirty="0" smtClean="0"/>
                <a:t/>
              </a:r>
              <a:br>
                <a:rPr lang="en-US" sz="4100" dirty="0" smtClean="0"/>
              </a:br>
              <a:r>
                <a:rPr lang="en-US" sz="2000" dirty="0" smtClean="0">
                  <a:solidFill>
                    <a:srgbClr val="0E7FAE"/>
                  </a:solidFill>
                </a:rPr>
                <a:t>GM &amp; CEO</a:t>
              </a:r>
              <a:endParaRPr lang="en-US" dirty="0" smtClean="0">
                <a:solidFill>
                  <a:srgbClr val="0E7FAE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6058463" y="690730"/>
              <a:ext cx="7172" cy="747651"/>
            </a:xfrm>
            <a:prstGeom prst="line">
              <a:avLst/>
            </a:prstGeom>
            <a:ln w="41275" cap="sq"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100000">
                    <a:schemeClr val="bg1"/>
                  </a:gs>
                  <a:gs pos="74000">
                    <a:srgbClr val="C00000"/>
                  </a:gs>
                  <a:gs pos="28000">
                    <a:srgbClr val="C00000"/>
                  </a:gs>
                </a:gsLst>
                <a:path path="circle">
                  <a:fillToRect l="50000" t="-80000" r="50000" b="18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359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TD_PowerPoint-template" id="{9B1CF2FC-9207-4BED-9964-8AB65F761F06}" vid="{61FB5E41-845B-44E0-B91A-38FC3FFBB0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3365</TotalTime>
  <Words>186</Words>
  <Application>Microsoft Office PowerPoint</Application>
  <PresentationFormat>Widescreen</PresentationFormat>
  <Paragraphs>57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ＭＳ Ｐゴシック</vt:lpstr>
      <vt:lpstr>.AppleSystemUIFont</vt:lpstr>
      <vt:lpstr>Arial</vt:lpstr>
      <vt:lpstr>Calibri</vt:lpstr>
      <vt:lpstr>Calibri Light</vt:lpstr>
      <vt:lpstr>Proxima Nova</vt:lpstr>
      <vt:lpstr>Proxima Nova Regular</vt:lpstr>
      <vt:lpstr>Office Theme</vt:lpstr>
      <vt:lpstr>  August 21, 2017</vt:lpstr>
      <vt:lpstr>RTD Overview</vt:lpstr>
      <vt:lpstr>RTD Overview (cont.)</vt:lpstr>
      <vt:lpstr>FasTracks Update</vt:lpstr>
      <vt:lpstr>FasTracks Update</vt:lpstr>
      <vt:lpstr>System Map 2013 - 2019</vt:lpstr>
      <vt:lpstr>Other Updates</vt:lpstr>
      <vt:lpstr>PowerPoint Presentation</vt:lpstr>
    </vt:vector>
  </TitlesOfParts>
  <Company>RTD Denver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Transportation District Railway Age Presentation</dc:title>
  <dc:creator>Jaquez, Christine L.</dc:creator>
  <cp:lastModifiedBy>Genova, David</cp:lastModifiedBy>
  <cp:revision>68</cp:revision>
  <dcterms:created xsi:type="dcterms:W3CDTF">2017-03-29T22:30:21Z</dcterms:created>
  <dcterms:modified xsi:type="dcterms:W3CDTF">2017-08-22T16:12:23Z</dcterms:modified>
</cp:coreProperties>
</file>