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36"/>
  </p:notesMasterIdLst>
  <p:handoutMasterIdLst>
    <p:handoutMasterId r:id="rId37"/>
  </p:handoutMasterIdLst>
  <p:sldIdLst>
    <p:sldId id="328" r:id="rId7"/>
    <p:sldId id="329" r:id="rId8"/>
    <p:sldId id="313" r:id="rId9"/>
    <p:sldId id="337" r:id="rId10"/>
    <p:sldId id="338" r:id="rId11"/>
    <p:sldId id="314" r:id="rId12"/>
    <p:sldId id="315" r:id="rId13"/>
    <p:sldId id="316" r:id="rId14"/>
    <p:sldId id="318" r:id="rId15"/>
    <p:sldId id="326" r:id="rId16"/>
    <p:sldId id="293" r:id="rId17"/>
    <p:sldId id="333" r:id="rId18"/>
    <p:sldId id="317" r:id="rId19"/>
    <p:sldId id="319" r:id="rId20"/>
    <p:sldId id="292" r:id="rId21"/>
    <p:sldId id="324" r:id="rId22"/>
    <p:sldId id="321" r:id="rId23"/>
    <p:sldId id="320" r:id="rId24"/>
    <p:sldId id="330" r:id="rId25"/>
    <p:sldId id="322" r:id="rId26"/>
    <p:sldId id="325" r:id="rId27"/>
    <p:sldId id="277" r:id="rId28"/>
    <p:sldId id="282" r:id="rId29"/>
    <p:sldId id="279" r:id="rId30"/>
    <p:sldId id="280" r:id="rId31"/>
    <p:sldId id="339" r:id="rId32"/>
    <p:sldId id="340" r:id="rId33"/>
    <p:sldId id="327" r:id="rId34"/>
    <p:sldId id="256" r:id="rId35"/>
  </p:sldIdLst>
  <p:sldSz cx="12192000" cy="6858000"/>
  <p:notesSz cx="7077075" cy="8520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7F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78717" autoAdjust="0"/>
  </p:normalViewPr>
  <p:slideViewPr>
    <p:cSldViewPr snapToGrid="0" snapToObjects="1">
      <p:cViewPr varScale="1">
        <p:scale>
          <a:sx n="56" d="100"/>
          <a:sy n="56" d="100"/>
        </p:scale>
        <p:origin x="1062" y="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51" d="100"/>
          <a:sy n="51" d="100"/>
        </p:scale>
        <p:origin x="269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27485"/>
          </a:xfrm>
          <a:prstGeom prst="rect">
            <a:avLst/>
          </a:prstGeom>
        </p:spPr>
        <p:txBody>
          <a:bodyPr vert="horz" lIns="91440" tIns="45720" rIns="91440" bIns="45720" rtlCol="0"/>
          <a:lstStyle>
            <a:lvl1pPr algn="r">
              <a:defRPr sz="1200"/>
            </a:lvl1pPr>
          </a:lstStyle>
          <a:p>
            <a:fld id="{B6B09D30-E22F-A345-AE42-403D38F86DAC}" type="datetimeFigureOut">
              <a:rPr lang="en-US" smtClean="0"/>
              <a:t>8/21/2017</a:t>
            </a:fld>
            <a:endParaRPr lang="en-US"/>
          </a:p>
        </p:txBody>
      </p:sp>
      <p:sp>
        <p:nvSpPr>
          <p:cNvPr id="4" name="Footer Placeholder 3"/>
          <p:cNvSpPr>
            <a:spLocks noGrp="1"/>
          </p:cNvSpPr>
          <p:nvPr>
            <p:ph type="ftr" sz="quarter" idx="2"/>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092629"/>
            <a:ext cx="3066733" cy="427484"/>
          </a:xfrm>
          <a:prstGeom prst="rect">
            <a:avLst/>
          </a:prstGeom>
        </p:spPr>
        <p:txBody>
          <a:bodyPr vert="horz" lIns="91440" tIns="45720" rIns="91440" bIns="45720" rtlCol="0" anchor="b"/>
          <a:lstStyle>
            <a:lvl1pPr algn="r">
              <a:defRPr sz="1200"/>
            </a:lvl1pPr>
          </a:lstStyle>
          <a:p>
            <a:fld id="{B35DA17E-4E9B-AC4F-94DC-DE42B3C06433}" type="slidenum">
              <a:rPr lang="en-US" smtClean="0"/>
              <a:t>‹#›</a:t>
            </a:fld>
            <a:endParaRPr lang="en-US"/>
          </a:p>
        </p:txBody>
      </p:sp>
    </p:spTree>
    <p:extLst>
      <p:ext uri="{BB962C8B-B14F-4D97-AF65-F5344CB8AC3E}">
        <p14:creationId xmlns:p14="http://schemas.microsoft.com/office/powerpoint/2010/main" val="919136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74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08705" y="0"/>
            <a:ext cx="3066733" cy="427485"/>
          </a:xfrm>
          <a:prstGeom prst="rect">
            <a:avLst/>
          </a:prstGeom>
        </p:spPr>
        <p:txBody>
          <a:bodyPr vert="horz" lIns="91440" tIns="45720" rIns="91440" bIns="45720" rtlCol="0"/>
          <a:lstStyle>
            <a:lvl1pPr algn="r">
              <a:defRPr sz="1200"/>
            </a:lvl1pPr>
          </a:lstStyle>
          <a:p>
            <a:fld id="{C980AA24-822E-49B8-96C8-AAE52591F2D2}" type="datetimeFigureOut">
              <a:rPr lang="en-US" smtClean="0"/>
              <a:t>8/21/2017</a:t>
            </a:fld>
            <a:endParaRPr lang="en-US"/>
          </a:p>
        </p:txBody>
      </p:sp>
      <p:sp>
        <p:nvSpPr>
          <p:cNvPr id="4" name="Slide Image Placeholder 3"/>
          <p:cNvSpPr>
            <a:spLocks noGrp="1" noRot="1" noChangeAspect="1"/>
          </p:cNvSpPr>
          <p:nvPr>
            <p:ph type="sldImg" idx="2"/>
          </p:nvPr>
        </p:nvSpPr>
        <p:spPr>
          <a:xfrm>
            <a:off x="982663" y="1065213"/>
            <a:ext cx="5111750" cy="28749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7708" y="4100305"/>
            <a:ext cx="5661660" cy="335479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092629"/>
            <a:ext cx="3066733" cy="4274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092629"/>
            <a:ext cx="3066733" cy="427484"/>
          </a:xfrm>
          <a:prstGeom prst="rect">
            <a:avLst/>
          </a:prstGeom>
        </p:spPr>
        <p:txBody>
          <a:bodyPr vert="horz" lIns="91440" tIns="45720" rIns="91440" bIns="45720" rtlCol="0" anchor="b"/>
          <a:lstStyle>
            <a:lvl1pPr algn="r">
              <a:defRPr sz="1200"/>
            </a:lvl1pPr>
          </a:lstStyle>
          <a:p>
            <a:fld id="{B6BD437F-3844-493F-ADC4-791643516535}" type="slidenum">
              <a:rPr lang="en-US" smtClean="0"/>
              <a:t>‹#›</a:t>
            </a:fld>
            <a:endParaRPr lang="en-US"/>
          </a:p>
        </p:txBody>
      </p:sp>
    </p:spTree>
    <p:extLst>
      <p:ext uri="{BB962C8B-B14F-4D97-AF65-F5344CB8AC3E}">
        <p14:creationId xmlns:p14="http://schemas.microsoft.com/office/powerpoint/2010/main" val="4293868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6BD437F-3844-493F-ADC4-791643516535}" type="slidenum">
              <a:rPr lang="en-US" smtClean="0"/>
              <a:t>1</a:t>
            </a:fld>
            <a:endParaRPr lang="en-US"/>
          </a:p>
        </p:txBody>
      </p:sp>
    </p:spTree>
    <p:extLst>
      <p:ext uri="{BB962C8B-B14F-4D97-AF65-F5344CB8AC3E}">
        <p14:creationId xmlns:p14="http://schemas.microsoft.com/office/powerpoint/2010/main" val="593584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video from the IAM (Institute</a:t>
            </a:r>
            <a:r>
              <a:rPr lang="en-US" baseline="0" dirty="0" smtClean="0"/>
              <a:t> of Asset Management) </a:t>
            </a:r>
            <a:r>
              <a:rPr lang="en-US" dirty="0" smtClean="0"/>
              <a:t>that provides</a:t>
            </a:r>
            <a:r>
              <a:rPr lang="en-US" baseline="0" dirty="0" smtClean="0"/>
              <a:t> an excellent overview of asset management.  </a:t>
            </a:r>
          </a:p>
          <a:p>
            <a:endParaRPr lang="en-US" baseline="0" dirty="0" smtClean="0"/>
          </a:p>
          <a:p>
            <a:r>
              <a:rPr lang="en-US" baseline="0" dirty="0" smtClean="0"/>
              <a:t>Some key take always include balancing cost, risk, and performance over a specific time frame against the single line of site objective of moving people.  RTD is an asset intensive organization and a coordinated activity to realize the greatest value from our assets is needed.   Making the best decisions about our assets based on our primary objective and purpose support this mindset.  We can improve our decision making by answering the question of how will this help us achieve our objective and purpose?   Asset Management provides information to decision makers to help with that alignment and monitors and reviews past decisions to ensure we achieved desired results.  All the time balancing the  cost, risk and performance of our assets. </a:t>
            </a:r>
          </a:p>
          <a:p>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13</a:t>
            </a:fld>
            <a:endParaRPr lang="en-US" dirty="0"/>
          </a:p>
        </p:txBody>
      </p:sp>
    </p:spTree>
    <p:extLst>
      <p:ext uri="{BB962C8B-B14F-4D97-AF65-F5344CB8AC3E}">
        <p14:creationId xmlns:p14="http://schemas.microsoft.com/office/powerpoint/2010/main" val="1174735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rules are in CFR “Code</a:t>
            </a:r>
            <a:r>
              <a:rPr lang="en-US" baseline="0" dirty="0" smtClean="0"/>
              <a:t> of Federal Regulations” Part 625 – 633 .  These are all about reducing risks and providing options</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14</a:t>
            </a:fld>
            <a:endParaRPr lang="en-US" dirty="0"/>
          </a:p>
        </p:txBody>
      </p:sp>
    </p:spTree>
    <p:extLst>
      <p:ext uri="{BB962C8B-B14F-4D97-AF65-F5344CB8AC3E}">
        <p14:creationId xmlns:p14="http://schemas.microsoft.com/office/powerpoint/2010/main" val="65075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important here is that we understand that </a:t>
            </a:r>
            <a:r>
              <a:rPr lang="en-US" sz="1200" dirty="0"/>
              <a:t>TAM Final Rule is part of a larger performance management initiative and we have deliverables. </a:t>
            </a:r>
          </a:p>
          <a:p>
            <a:endParaRPr lang="en-US" dirty="0"/>
          </a:p>
        </p:txBody>
      </p:sp>
      <p:sp>
        <p:nvSpPr>
          <p:cNvPr id="4" name="Slide Number Placeholder 3"/>
          <p:cNvSpPr>
            <a:spLocks noGrp="1"/>
          </p:cNvSpPr>
          <p:nvPr>
            <p:ph type="sldNum" sz="quarter" idx="10"/>
          </p:nvPr>
        </p:nvSpPr>
        <p:spPr/>
        <p:txBody>
          <a:bodyPr/>
          <a:lstStyle/>
          <a:p>
            <a:fld id="{B6BD437F-3844-493F-ADC4-791643516535}" type="slidenum">
              <a:rPr lang="en-US" smtClean="0"/>
              <a:t>15</a:t>
            </a:fld>
            <a:endParaRPr lang="en-US" dirty="0"/>
          </a:p>
        </p:txBody>
      </p:sp>
    </p:spTree>
    <p:extLst>
      <p:ext uri="{BB962C8B-B14F-4D97-AF65-F5344CB8AC3E}">
        <p14:creationId xmlns:p14="http://schemas.microsoft.com/office/powerpoint/2010/main" val="3310455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from FTA’s July 26</a:t>
            </a:r>
            <a:r>
              <a:rPr lang="en-US" baseline="30000" dirty="0" smtClean="0"/>
              <a:t>th</a:t>
            </a:r>
            <a:r>
              <a:rPr lang="en-US" dirty="0" smtClean="0"/>
              <a:t> 2016 roundtable they see TAM, Planning and Safety</a:t>
            </a:r>
            <a:r>
              <a:rPr lang="en-US" baseline="0" dirty="0" smtClean="0"/>
              <a:t> Management Systems (</a:t>
            </a:r>
            <a:r>
              <a:rPr lang="en-US" dirty="0" smtClean="0"/>
              <a:t>SMS) fully</a:t>
            </a:r>
            <a:r>
              <a:rPr lang="en-US" baseline="0" dirty="0" smtClean="0"/>
              <a:t> integrated into business practices and RTD is well structured to fully  integrate TAM into our core business practices .  The common thread between ALL is more transparent data driven decisions and prioritization.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16</a:t>
            </a:fld>
            <a:endParaRPr lang="en-US" dirty="0"/>
          </a:p>
        </p:txBody>
      </p:sp>
    </p:spTree>
    <p:extLst>
      <p:ext uri="{BB962C8B-B14F-4D97-AF65-F5344CB8AC3E}">
        <p14:creationId xmlns:p14="http://schemas.microsoft.com/office/powerpoint/2010/main" val="3749512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a:t>
            </a:r>
            <a:r>
              <a:rPr lang="en-US" baseline="0" dirty="0" smtClean="0"/>
              <a:t> of leadership commitment RTD well positioned and compliant.  </a:t>
            </a:r>
          </a:p>
          <a:p>
            <a:r>
              <a:rPr lang="en-US" baseline="0" dirty="0" smtClean="0"/>
              <a:t>Targets are set by the “Accountable Executive”  Set by the FTA as the CEO/GM (Document available </a:t>
            </a:r>
            <a:r>
              <a:rPr lang="en-US" baseline="0" smtClean="0"/>
              <a:t>for review) </a:t>
            </a:r>
            <a:endParaRPr lang="en-US" baseline="0" dirty="0" smtClean="0"/>
          </a:p>
          <a:p>
            <a:endParaRPr lang="en-US" baseline="0" dirty="0" smtClean="0"/>
          </a:p>
          <a:p>
            <a:r>
              <a:rPr lang="en-US" baseline="0" dirty="0" smtClean="0"/>
              <a:t>RTD’s involvement at “national level” – support of FTA (guidebooks)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17</a:t>
            </a:fld>
            <a:endParaRPr lang="en-US" dirty="0"/>
          </a:p>
        </p:txBody>
      </p:sp>
    </p:spTree>
    <p:extLst>
      <p:ext uri="{BB962C8B-B14F-4D97-AF65-F5344CB8AC3E}">
        <p14:creationId xmlns:p14="http://schemas.microsoft.com/office/powerpoint/2010/main" val="3490069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RTD is a Tier</a:t>
            </a:r>
            <a:r>
              <a:rPr lang="en-US" baseline="0" dirty="0" smtClean="0"/>
              <a:t> I agency.</a:t>
            </a:r>
          </a:p>
          <a:p>
            <a:endParaRPr lang="en-US" baseline="0" dirty="0" smtClean="0"/>
          </a:p>
          <a:p>
            <a:r>
              <a:rPr lang="en-US" dirty="0" smtClean="0"/>
              <a:t>Inventory of Capital Assets: Rolling Stock / Facilities / Infrastructure</a:t>
            </a:r>
            <a:r>
              <a:rPr lang="en-US" baseline="0" dirty="0" smtClean="0"/>
              <a:t> / Equipment $50K</a:t>
            </a:r>
          </a:p>
          <a:p>
            <a:endParaRPr lang="en-US" baseline="0" dirty="0" smtClean="0"/>
          </a:p>
          <a:p>
            <a:r>
              <a:rPr lang="en-US" baseline="0" dirty="0" smtClean="0"/>
              <a:t>Condition Assessments: Rate all inventoried assets TERM 1-5 score – Age, Condition, Performance </a:t>
            </a:r>
          </a:p>
          <a:p>
            <a:pPr marL="171450" indent="-171450">
              <a:buFont typeface="Arial" panose="020B0604020202020204" pitchFamily="34" charset="0"/>
              <a:buChar char="•"/>
            </a:pPr>
            <a:r>
              <a:rPr lang="en-US" baseline="0" dirty="0" smtClean="0"/>
              <a:t>Condition assessments are only required for assets with capital responsibility</a:t>
            </a:r>
          </a:p>
          <a:p>
            <a:pPr marL="171450" indent="-171450">
              <a:buFont typeface="Arial" panose="020B0604020202020204" pitchFamily="34" charset="0"/>
              <a:buChar char="•"/>
            </a:pPr>
            <a:r>
              <a:rPr lang="en-US" baseline="0" dirty="0" smtClean="0"/>
              <a:t>Ratings should be sufficiently detailed to monitor performance and plan capital investment</a:t>
            </a:r>
          </a:p>
          <a:p>
            <a:pPr marL="171450" indent="-171450">
              <a:buFont typeface="Arial" panose="020B0604020202020204" pitchFamily="34" charset="0"/>
              <a:buChar char="•"/>
            </a:pPr>
            <a:r>
              <a:rPr lang="en-US" baseline="0" dirty="0" smtClean="0"/>
              <a:t>May included vulnerabilities to climate and hazards</a:t>
            </a:r>
          </a:p>
          <a:p>
            <a:pPr marL="171450" indent="-171450">
              <a:buFont typeface="Arial" panose="020B0604020202020204" pitchFamily="34" charset="0"/>
              <a:buChar char="•"/>
            </a:pPr>
            <a:r>
              <a:rPr lang="en-US" baseline="0" dirty="0" smtClean="0"/>
              <a:t>Decision Support Tools</a:t>
            </a:r>
          </a:p>
          <a:p>
            <a:pPr marL="171450" indent="-171450">
              <a:buFont typeface="Arial" panose="020B0604020202020204" pitchFamily="34" charset="0"/>
              <a:buChar char="•"/>
            </a:pPr>
            <a:r>
              <a:rPr lang="en-US" baseline="0" dirty="0" smtClean="0"/>
              <a:t>Process used to make prioritization decisions (estimate capital investment needs over time / assist in prioritization) Doesn’t need to be software</a:t>
            </a:r>
          </a:p>
          <a:p>
            <a:pPr marL="171450" indent="-171450">
              <a:buFont typeface="Arial" panose="020B0604020202020204" pitchFamily="34" charset="0"/>
              <a:buChar char="•"/>
            </a:pPr>
            <a:r>
              <a:rPr lang="en-US" baseline="0" dirty="0" smtClean="0"/>
              <a:t>Investment Prioritization.   Ranked listing of proposed projects and programs ordered by year planned. Prioritization local (Adequately considers – Unacceptable safety risks / accessibility requirements) Fiscally constrained based on estimated funding levels</a:t>
            </a:r>
          </a:p>
          <a:p>
            <a:pPr marL="171450" indent="-171450">
              <a:buFont typeface="Arial" panose="020B0604020202020204" pitchFamily="34" charset="0"/>
              <a:buChar char="•"/>
            </a:pPr>
            <a:r>
              <a:rPr lang="en-US" baseline="0" dirty="0" smtClean="0"/>
              <a:t>TAM and SGR Policy</a:t>
            </a:r>
          </a:p>
          <a:p>
            <a:r>
              <a:rPr lang="en-US" baseline="0" dirty="0" smtClean="0"/>
              <a:t>Executive level direction to support the goals of the TAM Program. Documented commitment to achieving SGR Defined TAM objectives / SMART goals / Implementation Strategy / Operational level process for implementing TAM Plan</a:t>
            </a:r>
          </a:p>
          <a:p>
            <a:r>
              <a:rPr lang="en-US" baseline="0" dirty="0" smtClean="0"/>
              <a:t>List of Key Annual Activities / 	Description of actions needed to implement TAM for each year </a:t>
            </a:r>
          </a:p>
          <a:p>
            <a:pPr marL="171450" indent="-171450">
              <a:buFont typeface="Arial" panose="020B0604020202020204" pitchFamily="34" charset="0"/>
              <a:buChar char="•"/>
            </a:pPr>
            <a:r>
              <a:rPr lang="en-US" baseline="0" dirty="0" smtClean="0"/>
              <a:t>Identification of Resources - Staff, technology requirements, funding… </a:t>
            </a:r>
          </a:p>
          <a:p>
            <a:pPr marL="171450" indent="-171450">
              <a:buFont typeface="Arial" panose="020B0604020202020204" pitchFamily="34" charset="0"/>
              <a:buChar char="•"/>
            </a:pPr>
            <a:r>
              <a:rPr lang="en-US" baseline="0" dirty="0" smtClean="0"/>
              <a:t>Evaluation of Plan - How activities will be monitored, evaluated, and updated to ensure the continuous 	improvement of TAM</a:t>
            </a:r>
          </a:p>
          <a:p>
            <a:r>
              <a:rPr lang="en-US" baseline="0" dirty="0" smtClean="0"/>
              <a:t>	</a:t>
            </a:r>
          </a:p>
          <a:p>
            <a:r>
              <a:rPr lang="en-US" baseline="0" dirty="0" smtClean="0"/>
              <a:t>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18</a:t>
            </a:fld>
            <a:endParaRPr lang="en-US" dirty="0"/>
          </a:p>
        </p:txBody>
      </p:sp>
    </p:spTree>
    <p:extLst>
      <p:ext uri="{BB962C8B-B14F-4D97-AF65-F5344CB8AC3E}">
        <p14:creationId xmlns:p14="http://schemas.microsoft.com/office/powerpoint/2010/main" val="2346660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start with an inventory.</a:t>
            </a:r>
            <a:r>
              <a:rPr lang="en-US" baseline="0" dirty="0" smtClean="0"/>
              <a:t>  </a:t>
            </a:r>
            <a:r>
              <a:rPr lang="en-US" dirty="0" smtClean="0"/>
              <a:t>At</a:t>
            </a:r>
            <a:r>
              <a:rPr lang="en-US" baseline="0" dirty="0" smtClean="0"/>
              <a:t> RTD we may have laid these out in a different order but where do we start to better manager our Asset Risks?  We need a complete inventory of what we own, where it is, its age, and other related asset attributes.   Along with this we need to understand its condition – lets unpack condition… What about identification of resources,? We would need </a:t>
            </a:r>
            <a:r>
              <a:rPr lang="en-US" baseline="0" dirty="0" smtClean="0"/>
              <a:t>clarity </a:t>
            </a:r>
            <a:r>
              <a:rPr lang="en-US" baseline="0" dirty="0" smtClean="0"/>
              <a:t>in what our purpose is and how it aligns with nation goals.  We would need a plan and strategy to deliver our objectives.  </a:t>
            </a:r>
            <a:br>
              <a:rPr lang="en-US" baseline="0" dirty="0" smtClean="0"/>
            </a:br>
            <a:r>
              <a:rPr lang="en-US" baseline="0" dirty="0" smtClean="0"/>
              <a:t>Some of these are risks to our Asset Management system – your ability to manage assets and related risks to your system could be impacted if you didn’t have adequate resources </a:t>
            </a:r>
            <a:endParaRPr lang="en-US" dirty="0"/>
          </a:p>
        </p:txBody>
      </p:sp>
      <p:sp>
        <p:nvSpPr>
          <p:cNvPr id="4" name="Slide Number Placeholder 3"/>
          <p:cNvSpPr>
            <a:spLocks noGrp="1"/>
          </p:cNvSpPr>
          <p:nvPr>
            <p:ph type="sldNum" sz="quarter" idx="10"/>
          </p:nvPr>
        </p:nvSpPr>
        <p:spPr/>
        <p:txBody>
          <a:bodyPr/>
          <a:lstStyle/>
          <a:p>
            <a:fld id="{D1A00857-FEA0-41F4-BB2C-51B418481DA7}" type="slidenum">
              <a:rPr lang="en-US" smtClean="0"/>
              <a:t>19</a:t>
            </a:fld>
            <a:endParaRPr lang="en-US"/>
          </a:p>
        </p:txBody>
      </p:sp>
    </p:spTree>
    <p:extLst>
      <p:ext uri="{BB962C8B-B14F-4D97-AF65-F5344CB8AC3E}">
        <p14:creationId xmlns:p14="http://schemas.microsoft.com/office/powerpoint/2010/main" val="3554001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Targets / Annual</a:t>
            </a:r>
            <a:r>
              <a:rPr lang="en-US" baseline="0" dirty="0" smtClean="0"/>
              <a:t> report summary document)</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20</a:t>
            </a:fld>
            <a:endParaRPr lang="en-US" dirty="0"/>
          </a:p>
        </p:txBody>
      </p:sp>
    </p:spTree>
    <p:extLst>
      <p:ext uri="{BB962C8B-B14F-4D97-AF65-F5344CB8AC3E}">
        <p14:creationId xmlns:p14="http://schemas.microsoft.com/office/powerpoint/2010/main" val="3725286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Agency</a:t>
            </a:r>
            <a:r>
              <a:rPr lang="en-US" baseline="0" dirty="0" smtClean="0"/>
              <a:t> focus towards improving the quality and availability of data will build creditability and transparency.  Improve the likelihood of achieving the intended outcomes.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E253E-74A5-4ECC-8E31-3DE8B48866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9780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what that looks like as a work-flow</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22</a:t>
            </a:fld>
            <a:endParaRPr lang="en-US" dirty="0"/>
          </a:p>
        </p:txBody>
      </p:sp>
    </p:spTree>
    <p:extLst>
      <p:ext uri="{BB962C8B-B14F-4D97-AF65-F5344CB8AC3E}">
        <p14:creationId xmlns:p14="http://schemas.microsoft.com/office/powerpoint/2010/main" val="371998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3</a:t>
            </a:fld>
            <a:endParaRPr lang="en-US" dirty="0"/>
          </a:p>
        </p:txBody>
      </p:sp>
    </p:spTree>
    <p:extLst>
      <p:ext uri="{BB962C8B-B14F-4D97-AF65-F5344CB8AC3E}">
        <p14:creationId xmlns:p14="http://schemas.microsoft.com/office/powerpoint/2010/main" val="1523967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liked the quote from Derik </a:t>
            </a:r>
            <a:r>
              <a:rPr lang="en-US" dirty="0" err="1"/>
              <a:t>Sivers</a:t>
            </a:r>
            <a:r>
              <a:rPr lang="en-US" dirty="0"/>
              <a:t> – He</a:t>
            </a:r>
            <a:r>
              <a:rPr lang="en-US" baseline="0" dirty="0"/>
              <a:t> started a company called CD Baby ,  you many not have heard of it but now Apple owns it.   Why this quote?  </a:t>
            </a:r>
            <a:r>
              <a:rPr lang="en-US" dirty="0"/>
              <a:t>Now</a:t>
            </a:r>
            <a:r>
              <a:rPr lang="en-US" baseline="0" dirty="0"/>
              <a:t> we have better information but making it actionable is where the value is.  I believe this is part of the reason why better performance based planning including an asset management component is the answer to constrained budgets and increasing demands.  It helps us make better decisions and get people to act.  </a:t>
            </a:r>
          </a:p>
          <a:p>
            <a:endParaRPr lang="en-US" baseline="0" dirty="0"/>
          </a:p>
        </p:txBody>
      </p:sp>
      <p:sp>
        <p:nvSpPr>
          <p:cNvPr id="4" name="Slide Number Placeholder 3"/>
          <p:cNvSpPr>
            <a:spLocks noGrp="1"/>
          </p:cNvSpPr>
          <p:nvPr>
            <p:ph type="sldNum" sz="quarter" idx="10"/>
          </p:nvPr>
        </p:nvSpPr>
        <p:spPr/>
        <p:txBody>
          <a:bodyPr/>
          <a:lstStyle/>
          <a:p>
            <a:fld id="{8B80BBEA-C537-45D1-A177-3B1137A0F375}" type="slidenum">
              <a:rPr lang="en-US" smtClean="0"/>
              <a:t>23</a:t>
            </a:fld>
            <a:endParaRPr lang="en-US" dirty="0"/>
          </a:p>
        </p:txBody>
      </p:sp>
    </p:spTree>
    <p:extLst>
      <p:ext uri="{BB962C8B-B14F-4D97-AF65-F5344CB8AC3E}">
        <p14:creationId xmlns:p14="http://schemas.microsoft.com/office/powerpoint/2010/main" val="1921814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a:t>
            </a:r>
            <a:r>
              <a:rPr lang="en-US" baseline="0" dirty="0"/>
              <a:t> times use these two words interchangeably however we like to think that we convert data to information for decision making.  </a:t>
            </a:r>
          </a:p>
          <a:p>
            <a:r>
              <a:rPr lang="en-US" dirty="0"/>
              <a:t>I want to touch on these quickly</a:t>
            </a:r>
            <a:r>
              <a:rPr lang="en-US" baseline="0" dirty="0"/>
              <a:t>.  With all the information out of our systems we are able to produce scores and targets.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24</a:t>
            </a:fld>
            <a:endParaRPr lang="en-US" dirty="0"/>
          </a:p>
        </p:txBody>
      </p:sp>
    </p:spTree>
    <p:extLst>
      <p:ext uri="{BB962C8B-B14F-4D97-AF65-F5344CB8AC3E}">
        <p14:creationId xmlns:p14="http://schemas.microsoft.com/office/powerpoint/2010/main" val="1240211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this slide is hard to read but I’ll bet</a:t>
            </a:r>
            <a:r>
              <a:rPr lang="en-US" baseline="0" dirty="0"/>
              <a:t> even at a quick glance you know which Driver’s Relief Station needs work.   This is where we turn all that data from information into action.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25</a:t>
            </a:fld>
            <a:endParaRPr lang="en-US" dirty="0"/>
          </a:p>
        </p:txBody>
      </p:sp>
    </p:spTree>
    <p:extLst>
      <p:ext uri="{BB962C8B-B14F-4D97-AF65-F5344CB8AC3E}">
        <p14:creationId xmlns:p14="http://schemas.microsoft.com/office/powerpoint/2010/main" val="2958360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idx="2"/>
          </p:nvPr>
        </p:nvSpPr>
        <p:spPr bwMode="auto">
          <a:xfrm>
            <a:off x="5360988" y="298450"/>
            <a:ext cx="3687762" cy="2074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766957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RTD is a Tier</a:t>
            </a:r>
            <a:r>
              <a:rPr lang="en-US" baseline="0" dirty="0" smtClean="0"/>
              <a:t> I agency.</a:t>
            </a:r>
          </a:p>
          <a:p>
            <a:endParaRPr lang="en-US" baseline="0" dirty="0" smtClean="0"/>
          </a:p>
          <a:p>
            <a:r>
              <a:rPr lang="en-US" dirty="0" smtClean="0"/>
              <a:t>Inventory of Capital Assets: Rolling Stock / Facilities / Infrastructure</a:t>
            </a:r>
            <a:r>
              <a:rPr lang="en-US" baseline="0" dirty="0" smtClean="0"/>
              <a:t> / Equipment $50K</a:t>
            </a:r>
          </a:p>
          <a:p>
            <a:endParaRPr lang="en-US" baseline="0" dirty="0" smtClean="0"/>
          </a:p>
          <a:p>
            <a:r>
              <a:rPr lang="en-US" baseline="0" dirty="0" smtClean="0"/>
              <a:t>Condition Assessments: Rate all inventoried assets TERM 1-5 score – Age, Condition, Performance </a:t>
            </a:r>
          </a:p>
          <a:p>
            <a:pPr marL="171450" indent="-171450">
              <a:buFont typeface="Arial" panose="020B0604020202020204" pitchFamily="34" charset="0"/>
              <a:buChar char="•"/>
            </a:pPr>
            <a:r>
              <a:rPr lang="en-US" baseline="0" dirty="0" smtClean="0"/>
              <a:t>Condition assessments are only required for assets with capital responsibility</a:t>
            </a:r>
          </a:p>
          <a:p>
            <a:pPr marL="171450" indent="-171450">
              <a:buFont typeface="Arial" panose="020B0604020202020204" pitchFamily="34" charset="0"/>
              <a:buChar char="•"/>
            </a:pPr>
            <a:r>
              <a:rPr lang="en-US" baseline="0" dirty="0" smtClean="0"/>
              <a:t>Ratings should be sufficiently detailed to monitor performance and plan capital investment</a:t>
            </a:r>
          </a:p>
          <a:p>
            <a:pPr marL="171450" indent="-171450">
              <a:buFont typeface="Arial" panose="020B0604020202020204" pitchFamily="34" charset="0"/>
              <a:buChar char="•"/>
            </a:pPr>
            <a:r>
              <a:rPr lang="en-US" baseline="0" dirty="0" smtClean="0"/>
              <a:t>May included vulnerabilities to climate and hazards</a:t>
            </a:r>
          </a:p>
          <a:p>
            <a:pPr marL="171450" indent="-171450">
              <a:buFont typeface="Arial" panose="020B0604020202020204" pitchFamily="34" charset="0"/>
              <a:buChar char="•"/>
            </a:pPr>
            <a:r>
              <a:rPr lang="en-US" baseline="0" dirty="0" smtClean="0"/>
              <a:t>Decision Support Tools</a:t>
            </a:r>
          </a:p>
          <a:p>
            <a:pPr marL="171450" indent="-171450">
              <a:buFont typeface="Arial" panose="020B0604020202020204" pitchFamily="34" charset="0"/>
              <a:buChar char="•"/>
            </a:pPr>
            <a:r>
              <a:rPr lang="en-US" baseline="0" dirty="0" smtClean="0"/>
              <a:t>Process used to make prioritization decisions (estimate capital investment needs over time / assist in prioritization) Doesn’t need to be software</a:t>
            </a:r>
          </a:p>
          <a:p>
            <a:pPr marL="171450" indent="-171450">
              <a:buFont typeface="Arial" panose="020B0604020202020204" pitchFamily="34" charset="0"/>
              <a:buChar char="•"/>
            </a:pPr>
            <a:r>
              <a:rPr lang="en-US" baseline="0" dirty="0" smtClean="0"/>
              <a:t>Investment Prioritization.   Ranked listing of proposed projects and programs ordered by year planned. Prioritization local (Adequately considers – Unacceptable safety risks / accessibility requirements) Fiscally constrained based on estimated funding levels</a:t>
            </a:r>
          </a:p>
          <a:p>
            <a:pPr marL="171450" indent="-171450">
              <a:buFont typeface="Arial" panose="020B0604020202020204" pitchFamily="34" charset="0"/>
              <a:buChar char="•"/>
            </a:pPr>
            <a:r>
              <a:rPr lang="en-US" baseline="0" dirty="0" smtClean="0"/>
              <a:t>TAM and SGR Policy</a:t>
            </a:r>
          </a:p>
          <a:p>
            <a:r>
              <a:rPr lang="en-US" baseline="0" dirty="0" smtClean="0"/>
              <a:t>Executive level direction to support the goals of the TAM Program. Documented commitment to achieving SGR Defined TAM objectives / SMART goals / Implementation Strategy / Operational level process for implementing TAM Plan</a:t>
            </a:r>
          </a:p>
          <a:p>
            <a:r>
              <a:rPr lang="en-US" baseline="0" dirty="0" smtClean="0"/>
              <a:t>List of Key Annual Activities / 	Description of actions needed to implement TAM for each year </a:t>
            </a:r>
          </a:p>
          <a:p>
            <a:pPr marL="171450" indent="-171450">
              <a:buFont typeface="Arial" panose="020B0604020202020204" pitchFamily="34" charset="0"/>
              <a:buChar char="•"/>
            </a:pPr>
            <a:r>
              <a:rPr lang="en-US" baseline="0" dirty="0" smtClean="0"/>
              <a:t>Identification of Resources - Staff, technology requirements, funding… </a:t>
            </a:r>
          </a:p>
          <a:p>
            <a:pPr marL="171450" indent="-171450">
              <a:buFont typeface="Arial" panose="020B0604020202020204" pitchFamily="34" charset="0"/>
              <a:buChar char="•"/>
            </a:pPr>
            <a:r>
              <a:rPr lang="en-US" baseline="0" dirty="0" smtClean="0"/>
              <a:t>Evaluation of Plan - How activities will be monitored, evaluated, and updated to ensure the continuous 	improvement of TAM</a:t>
            </a:r>
          </a:p>
          <a:p>
            <a:r>
              <a:rPr lang="en-US" baseline="0" dirty="0" smtClean="0"/>
              <a:t>	</a:t>
            </a:r>
          </a:p>
          <a:p>
            <a:r>
              <a:rPr lang="en-US" baseline="0" dirty="0" smtClean="0"/>
              <a:t>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27</a:t>
            </a:fld>
            <a:endParaRPr lang="en-US" dirty="0"/>
          </a:p>
        </p:txBody>
      </p:sp>
    </p:spTree>
    <p:extLst>
      <p:ext uri="{BB962C8B-B14F-4D97-AF65-F5344CB8AC3E}">
        <p14:creationId xmlns:p14="http://schemas.microsoft.com/office/powerpoint/2010/main" val="3378023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goal</a:t>
            </a:r>
            <a:r>
              <a:rPr lang="en-US" baseline="0" dirty="0" smtClean="0"/>
              <a:t> today was to help everyone understand the purpose of an Asset Management program, the legislation around AM/SGR and clarify some of the terms used.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FE253E-74A5-4ECC-8E31-3DE8B48866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420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BD437F-3844-493F-ADC4-791643516535}" type="slidenum">
              <a:rPr lang="en-US" smtClean="0"/>
              <a:t>29</a:t>
            </a:fld>
            <a:endParaRPr lang="en-US"/>
          </a:p>
        </p:txBody>
      </p:sp>
    </p:spTree>
    <p:extLst>
      <p:ext uri="{BB962C8B-B14F-4D97-AF65-F5344CB8AC3E}">
        <p14:creationId xmlns:p14="http://schemas.microsoft.com/office/powerpoint/2010/main" val="26416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Vision</a:t>
            </a:r>
            <a:r>
              <a:rPr lang="en-US" baseline="0" dirty="0" smtClean="0"/>
              <a:t> from Dave Genova and Board of Directors to create Asset Management division with an SGR component.  (we all have heard the news about WMATA and MBTA’s systems and how they have fallen into disrepair…) ( Its easy to think about RTD’s newest assets but its important to remember we must maintain these and the assets we have had since the 70’s to provide services – we don’t want to end up like the legacy systems) </a:t>
            </a:r>
            <a:endParaRPr lang="en-US" dirty="0" smtClean="0"/>
          </a:p>
          <a:p>
            <a:endParaRPr lang="en-US" dirty="0" smtClean="0"/>
          </a:p>
          <a:p>
            <a:pPr marL="0" indent="0">
              <a:buFont typeface="Arial" panose="020B0604020202020204" pitchFamily="34" charset="0"/>
              <a:buNone/>
            </a:pPr>
            <a:r>
              <a:rPr lang="en-US" dirty="0" smtClean="0"/>
              <a:t>2011 – Proof of</a:t>
            </a:r>
            <a:r>
              <a:rPr lang="en-US" baseline="0" dirty="0" smtClean="0"/>
              <a:t> concept pilot program proposed and accepted by the Board</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2012 – MAP-21 federal regulation</a:t>
            </a:r>
            <a:r>
              <a:rPr lang="en-US" baseline="0" dirty="0" smtClean="0"/>
              <a:t> was signed into law</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2013 – Asset Management team was assembled.</a:t>
            </a:r>
            <a:r>
              <a:rPr lang="en-US" baseline="0" dirty="0" smtClean="0"/>
              <a:t> </a:t>
            </a:r>
          </a:p>
          <a:p>
            <a:pPr marL="0" indent="0">
              <a:buFont typeface="Arial" panose="020B0604020202020204" pitchFamily="34" charset="0"/>
              <a:buNone/>
            </a:pPr>
            <a:endParaRPr lang="en-US" baseline="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Department processes, procedures, standards, and training occurred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Data warehouses were expanded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Performance metrics were identified</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2014 – Early</a:t>
            </a:r>
            <a:r>
              <a:rPr lang="en-US" baseline="0" dirty="0" smtClean="0"/>
              <a:t> i</a:t>
            </a:r>
            <a:r>
              <a:rPr lang="en-US" dirty="0" smtClean="0"/>
              <a:t>mplementation of rolling stock assessments</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2015</a:t>
            </a:r>
            <a:r>
              <a:rPr lang="en-US" baseline="0" dirty="0" smtClean="0"/>
              <a:t> -  </a:t>
            </a:r>
            <a:r>
              <a:rPr lang="en-US" dirty="0" smtClean="0"/>
              <a:t>Facilities Maintenance and Infrastructure – First Annual Report</a:t>
            </a: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2016 – FTA Final Rule Making Oct 1</a:t>
            </a:r>
            <a:r>
              <a:rPr lang="en-US" baseline="30000" dirty="0" smtClean="0"/>
              <a:t>st</a:t>
            </a:r>
            <a:endParaRPr lang="en-US" baseline="0" dirty="0" smtClean="0"/>
          </a:p>
          <a:p>
            <a:pPr marL="0" indent="0">
              <a:buFont typeface="Arial" panose="020B0604020202020204" pitchFamily="34" charset="0"/>
              <a:buNone/>
            </a:pPr>
            <a:r>
              <a:rPr lang="en-US" baseline="0" dirty="0" smtClean="0"/>
              <a:t>           Equipment and non- revenue vehicles </a:t>
            </a:r>
          </a:p>
          <a:p>
            <a:pPr marL="0" indent="0">
              <a:buFont typeface="Arial" panose="020B0604020202020204" pitchFamily="34" charset="0"/>
              <a:buNone/>
            </a:pPr>
            <a:r>
              <a:rPr lang="en-US" baseline="0" dirty="0" smtClean="0"/>
              <a:t>2017 – Audit of inventory, TAM, IS0 55000 Gap assessments </a:t>
            </a:r>
          </a:p>
          <a:p>
            <a:pPr marL="628650" lvl="1"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6</a:t>
            </a:fld>
            <a:endParaRPr lang="en-US" dirty="0"/>
          </a:p>
        </p:txBody>
      </p:sp>
    </p:spTree>
    <p:extLst>
      <p:ext uri="{BB962C8B-B14F-4D97-AF65-F5344CB8AC3E}">
        <p14:creationId xmlns:p14="http://schemas.microsoft.com/office/powerpoint/2010/main" val="226765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you have the background you may have asked yourself, What is an asset? An asset is…</a:t>
            </a:r>
          </a:p>
          <a:p>
            <a:endParaRPr lang="en-US" baseline="0" dirty="0" smtClean="0"/>
          </a:p>
        </p:txBody>
      </p:sp>
      <p:sp>
        <p:nvSpPr>
          <p:cNvPr id="4" name="Slide Number Placeholder 3"/>
          <p:cNvSpPr>
            <a:spLocks noGrp="1"/>
          </p:cNvSpPr>
          <p:nvPr>
            <p:ph type="sldNum" sz="quarter" idx="10"/>
          </p:nvPr>
        </p:nvSpPr>
        <p:spPr/>
        <p:txBody>
          <a:bodyPr/>
          <a:lstStyle/>
          <a:p>
            <a:fld id="{4A59023D-1AAA-41B6-937D-224ED21E422E}" type="slidenum">
              <a:rPr lang="en-US" smtClean="0"/>
              <a:t>7</a:t>
            </a:fld>
            <a:endParaRPr lang="en-US"/>
          </a:p>
        </p:txBody>
      </p:sp>
    </p:spTree>
    <p:extLst>
      <p:ext uri="{BB962C8B-B14F-4D97-AF65-F5344CB8AC3E}">
        <p14:creationId xmlns:p14="http://schemas.microsoft.com/office/powerpoint/2010/main" val="83350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a:t>
            </a:r>
            <a:r>
              <a:rPr lang="en-US" baseline="0" dirty="0" smtClean="0"/>
              <a:t> often think of “financial asset management” when they hear AM.  There are some distinct differences that are important.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8</a:t>
            </a:fld>
            <a:endParaRPr lang="en-US" dirty="0"/>
          </a:p>
        </p:txBody>
      </p:sp>
    </p:spTree>
    <p:extLst>
      <p:ext uri="{BB962C8B-B14F-4D97-AF65-F5344CB8AC3E}">
        <p14:creationId xmlns:p14="http://schemas.microsoft.com/office/powerpoint/2010/main" val="144756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that you understand how an asset is defined and what asset management is, it’s important that we understand what the FTA’s “State of Good Repair” represents.</a:t>
            </a:r>
            <a:endParaRPr lang="en-US" dirty="0" smtClean="0"/>
          </a:p>
          <a:p>
            <a:r>
              <a:rPr lang="en-US" dirty="0" smtClean="0"/>
              <a:t>You</a:t>
            </a:r>
            <a:r>
              <a:rPr lang="en-US" baseline="0" dirty="0" smtClean="0"/>
              <a:t> will notice that I have pulled in several FTA slides because they provide the exact language used in the final rule making.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9</a:t>
            </a:fld>
            <a:endParaRPr lang="en-US" dirty="0"/>
          </a:p>
        </p:txBody>
      </p:sp>
    </p:spTree>
    <p:extLst>
      <p:ext uri="{BB962C8B-B14F-4D97-AF65-F5344CB8AC3E}">
        <p14:creationId xmlns:p14="http://schemas.microsoft.com/office/powerpoint/2010/main" val="1358495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FTA is</a:t>
            </a:r>
            <a:r>
              <a:rPr lang="en-US" baseline="0" dirty="0" smtClean="0"/>
              <a:t> shifting focus nationally from building to maintaining our transportation  infrastructure. </a:t>
            </a:r>
            <a:endParaRPr lang="en-US" dirty="0"/>
          </a:p>
        </p:txBody>
      </p:sp>
      <p:sp>
        <p:nvSpPr>
          <p:cNvPr id="4" name="Slide Number Placeholder 3"/>
          <p:cNvSpPr>
            <a:spLocks noGrp="1"/>
          </p:cNvSpPr>
          <p:nvPr>
            <p:ph type="sldNum" sz="quarter" idx="10"/>
          </p:nvPr>
        </p:nvSpPr>
        <p:spPr/>
        <p:txBody>
          <a:bodyPr/>
          <a:lstStyle/>
          <a:p>
            <a:fld id="{8B80BBEA-C537-45D1-A177-3B1137A0F375}" type="slidenum">
              <a:rPr lang="en-US" smtClean="0"/>
              <a:t>10</a:t>
            </a:fld>
            <a:endParaRPr lang="en-US" dirty="0"/>
          </a:p>
        </p:txBody>
      </p:sp>
    </p:spTree>
    <p:extLst>
      <p:ext uri="{BB962C8B-B14F-4D97-AF65-F5344CB8AC3E}">
        <p14:creationId xmlns:p14="http://schemas.microsoft.com/office/powerpoint/2010/main" val="1297600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Asset management </a:t>
            </a:r>
            <a:r>
              <a:rPr kumimoji="0" lang="en-US" sz="1200" b="1" i="1" u="none" strike="noStrike" kern="1200" cap="none" spc="0" normalizeH="0" baseline="0" noProof="0" dirty="0">
                <a:ln>
                  <a:noFill/>
                </a:ln>
                <a:solidFill>
                  <a:prstClr val="black"/>
                </a:solidFill>
                <a:effectLst/>
                <a:uLnTx/>
                <a:uFillTx/>
                <a:latin typeface="+mn-lt"/>
                <a:ea typeface="+mn-ea"/>
                <a:cs typeface="+mn-cs"/>
              </a:rPr>
              <a:t>encapsulates </a:t>
            </a:r>
            <a:r>
              <a:rPr kumimoji="0" lang="en-US" sz="1200" b="0" i="0" u="none" strike="noStrike" kern="1200" cap="none" spc="0" normalizeH="0" baseline="0" noProof="0" dirty="0">
                <a:ln>
                  <a:noFill/>
                </a:ln>
                <a:solidFill>
                  <a:prstClr val="black"/>
                </a:solidFill>
                <a:effectLst/>
                <a:uLnTx/>
                <a:uFillTx/>
                <a:latin typeface="+mn-lt"/>
                <a:ea typeface="+mn-ea"/>
                <a:cs typeface="+mn-cs"/>
              </a:rPr>
              <a:t>long term thinking</a:t>
            </a:r>
            <a:r>
              <a:rPr kumimoji="0" lang="en-US" sz="1200" b="1" i="1" u="none" strike="noStrike" kern="1200" cap="none" spc="0" normalizeH="0" baseline="0" noProof="0" dirty="0">
                <a:ln>
                  <a:noFill/>
                </a:ln>
                <a:solidFill>
                  <a:prstClr val="black"/>
                </a:solidFill>
                <a:effectLst/>
                <a:uLnTx/>
                <a:uFillTx/>
                <a:latin typeface="+mn-lt"/>
                <a:ea typeface="+mn-ea"/>
                <a:cs typeface="+mn-cs"/>
              </a:rPr>
              <a:t>.</a:t>
            </a:r>
            <a:r>
              <a:rPr kumimoji="0" lang="en-US" sz="1200" b="0" i="0" u="none" strike="noStrike" kern="1200" cap="none" spc="0" normalizeH="0" baseline="0" noProof="0" dirty="0">
                <a:ln>
                  <a:noFill/>
                </a:ln>
                <a:solidFill>
                  <a:prstClr val="black"/>
                </a:solidFill>
                <a:effectLst/>
                <a:uLnTx/>
                <a:uFillTx/>
                <a:latin typeface="+mn-lt"/>
                <a:ea typeface="+mn-ea"/>
                <a:cs typeface="+mn-cs"/>
              </a:rPr>
              <a:t> It is much like a 401k or retirement investments.  We need a good return but at a low risk.  The constant care and feeding of these accounts can over time yield great rewards.  </a:t>
            </a:r>
            <a:r>
              <a:rPr kumimoji="0" lang="en-US" sz="1200" b="1" i="1" u="none" strike="noStrike" kern="1200" cap="none" spc="0" normalizeH="0" baseline="0" noProof="0" dirty="0">
                <a:ln>
                  <a:noFill/>
                </a:ln>
                <a:solidFill>
                  <a:prstClr val="black"/>
                </a:solidFill>
                <a:effectLst/>
                <a:uLnTx/>
                <a:uFillTx/>
                <a:latin typeface="+mn-lt"/>
                <a:ea typeface="+mn-ea"/>
                <a:cs typeface="+mn-cs"/>
              </a:rPr>
              <a:t>Without long-term thinking, </a:t>
            </a:r>
            <a:r>
              <a:rPr kumimoji="0" lang="en-US" sz="1200" b="0" i="0" u="none" strike="noStrike" kern="1200" cap="none" spc="0" normalizeH="0" baseline="0" noProof="0" dirty="0">
                <a:ln>
                  <a:noFill/>
                </a:ln>
                <a:solidFill>
                  <a:prstClr val="black"/>
                </a:solidFill>
                <a:effectLst/>
                <a:uLnTx/>
                <a:uFillTx/>
                <a:latin typeface="+mn-lt"/>
                <a:ea typeface="+mn-ea"/>
                <a:cs typeface="+mn-cs"/>
              </a:rPr>
              <a:t>it is easy to become over exposed to risk or lose track of the opportunities for improved performance. </a:t>
            </a: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n-ea"/>
                <a:cs typeface="+mn-cs"/>
              </a:rPr>
              <a:t>Asset Management and performance improvement functions are </a:t>
            </a:r>
            <a:r>
              <a:rPr kumimoji="0" lang="en-US" sz="1200" b="0" i="0" u="none" strike="noStrike" kern="1200" cap="none" spc="0" normalizeH="0" baseline="0" noProof="0" dirty="0">
                <a:ln>
                  <a:noFill/>
                </a:ln>
                <a:solidFill>
                  <a:prstClr val="black"/>
                </a:solidFill>
                <a:effectLst/>
                <a:uLnTx/>
                <a:uFillTx/>
                <a:latin typeface="+mn-lt"/>
                <a:ea typeface="+mn-ea"/>
                <a:cs typeface="+mn-cs"/>
              </a:rPr>
              <a:t>often thought to live inside agencies and not part of a larger picture. AM is that has an regional perspective with long range vision and goals which are nationally aligned can provide additional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r>
              <a:rPr lang="en-US" sz="1200" b="1" kern="1200" dirty="0">
                <a:solidFill>
                  <a:schemeClr val="tx1"/>
                </a:solidFill>
                <a:effectLst/>
                <a:latin typeface="+mn-lt"/>
                <a:ea typeface="+mn-ea"/>
                <a:cs typeface="+mn-cs"/>
              </a:rPr>
              <a:t>Conversation with Dave G. our CEO / Accountable Executive - He said even though we are not approving </a:t>
            </a:r>
            <a:r>
              <a:rPr lang="en-US" sz="1200" b="1" i="1" kern="1200" dirty="0">
                <a:solidFill>
                  <a:schemeClr val="tx1"/>
                </a:solidFill>
                <a:effectLst/>
                <a:latin typeface="+mn-lt"/>
                <a:ea typeface="+mn-ea"/>
                <a:cs typeface="+mn-cs"/>
              </a:rPr>
              <a:t>any </a:t>
            </a:r>
            <a:r>
              <a:rPr lang="en-US" sz="1200" b="1" kern="1200" dirty="0">
                <a:solidFill>
                  <a:schemeClr val="tx1"/>
                </a:solidFill>
                <a:effectLst/>
                <a:latin typeface="+mn-lt"/>
                <a:ea typeface="+mn-ea"/>
                <a:cs typeface="+mn-cs"/>
              </a:rPr>
              <a:t>new </a:t>
            </a:r>
            <a:r>
              <a:rPr lang="en-US" sz="1200" b="1" i="1" kern="1200" dirty="0">
                <a:solidFill>
                  <a:schemeClr val="tx1"/>
                </a:solidFill>
                <a:effectLst/>
                <a:latin typeface="+mn-lt"/>
                <a:ea typeface="+mn-ea"/>
                <a:cs typeface="+mn-cs"/>
              </a:rPr>
              <a:t>funding, </a:t>
            </a:r>
            <a:r>
              <a:rPr lang="en-US" sz="1200" b="1" kern="1200" dirty="0">
                <a:solidFill>
                  <a:schemeClr val="tx1"/>
                </a:solidFill>
                <a:effectLst/>
                <a:latin typeface="+mn-lt"/>
                <a:ea typeface="+mn-ea"/>
                <a:cs typeface="+mn-cs"/>
              </a:rPr>
              <a:t>he is willing to invest in asset management. This is because he sees it as a good investment that will return him more than it costs. </a:t>
            </a:r>
            <a:r>
              <a:rPr lang="en-US" sz="1200" b="1" i="1" kern="1200" dirty="0">
                <a:solidFill>
                  <a:schemeClr val="tx1"/>
                </a:solidFill>
                <a:effectLst/>
                <a:latin typeface="+mn-lt"/>
                <a:ea typeface="+mn-ea"/>
                <a:cs typeface="+mn-cs"/>
              </a:rPr>
              <a:t>Asset management is </a:t>
            </a:r>
            <a:r>
              <a:rPr lang="en-US" sz="1200" b="1" kern="1200" dirty="0">
                <a:solidFill>
                  <a:schemeClr val="tx1"/>
                </a:solidFill>
                <a:effectLst/>
                <a:latin typeface="+mn-lt"/>
                <a:ea typeface="+mn-ea"/>
                <a:cs typeface="+mn-cs"/>
              </a:rPr>
              <a:t>Safe, proven ideas that pay off in the long run.  </a:t>
            </a:r>
            <a:r>
              <a:rPr lang="en-US" sz="1200" b="1" i="1" kern="1200" dirty="0">
                <a:solidFill>
                  <a:schemeClr val="tx1"/>
                </a:solidFill>
                <a:effectLst/>
                <a:latin typeface="+mn-lt"/>
                <a:ea typeface="+mn-ea"/>
                <a:cs typeface="+mn-cs"/>
              </a:rPr>
              <a:t>Its</a:t>
            </a:r>
            <a:r>
              <a:rPr lang="en-US" sz="1200" b="1" i="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a:t>
            </a:r>
            <a:r>
              <a:rPr lang="en-US" sz="1200" b="1" i="1" kern="1200" dirty="0">
                <a:solidFill>
                  <a:schemeClr val="tx1"/>
                </a:solidFill>
                <a:effectLst/>
                <a:latin typeface="+mn-lt"/>
                <a:ea typeface="+mn-ea"/>
                <a:cs typeface="+mn-cs"/>
              </a:rPr>
              <a:t> a </a:t>
            </a:r>
            <a:r>
              <a:rPr lang="en-US" sz="1200" b="1" kern="1200" dirty="0">
                <a:solidFill>
                  <a:schemeClr val="tx1"/>
                </a:solidFill>
                <a:effectLst/>
                <a:latin typeface="+mn-lt"/>
                <a:ea typeface="+mn-ea"/>
                <a:cs typeface="+mn-cs"/>
              </a:rPr>
              <a:t>get rich quick idea.  Like all sound investments, you may need to come up with some capital to get off the ground.  The returns are not immediate or large, but over time they add up and the risk is low.</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Changing lanes on you a bit…</a:t>
            </a:r>
          </a:p>
          <a:p>
            <a:endParaRPr lang="en-US" dirty="0"/>
          </a:p>
        </p:txBody>
      </p:sp>
      <p:sp>
        <p:nvSpPr>
          <p:cNvPr id="4" name="Slide Number Placeholder 3"/>
          <p:cNvSpPr>
            <a:spLocks noGrp="1"/>
          </p:cNvSpPr>
          <p:nvPr>
            <p:ph type="sldNum" sz="quarter" idx="10"/>
          </p:nvPr>
        </p:nvSpPr>
        <p:spPr/>
        <p:txBody>
          <a:bodyPr/>
          <a:lstStyle/>
          <a:p>
            <a:fld id="{99FE253E-74A5-4ECC-8E31-3DE8B4886666}" type="slidenum">
              <a:rPr lang="en-US" smtClean="0"/>
              <a:t>11</a:t>
            </a:fld>
            <a:endParaRPr lang="en-US" dirty="0"/>
          </a:p>
        </p:txBody>
      </p:sp>
    </p:spTree>
    <p:extLst>
      <p:ext uri="{BB962C8B-B14F-4D97-AF65-F5344CB8AC3E}">
        <p14:creationId xmlns:p14="http://schemas.microsoft.com/office/powerpoint/2010/main" val="376660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idx="2"/>
          </p:nvPr>
        </p:nvSpPr>
        <p:spPr bwMode="auto">
          <a:xfrm>
            <a:off x="5360988" y="298450"/>
            <a:ext cx="3687762" cy="20748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331342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39"/>
            <a:ext cx="914400" cy="685800"/>
          </a:xfrm>
          <a:prstGeom prst="rect">
            <a:avLst/>
          </a:prstGeom>
        </p:spPr>
      </p:pic>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p:cNvCxnSpPr/>
          <p:nvPr userDrawn="1"/>
        </p:nvCxnSpPr>
        <p:spPr>
          <a:xfrm>
            <a:off x="91440" y="780288"/>
            <a:ext cx="11978640" cy="0"/>
          </a:xfrm>
          <a:prstGeom prst="line">
            <a:avLst/>
          </a:prstGeom>
          <a:ln w="22225">
            <a:solidFill>
              <a:srgbClr val="0E7FAE"/>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2200" y="91440"/>
            <a:ext cx="5897880" cy="588264"/>
          </a:xfrm>
          <a:prstGeom prst="rect">
            <a:avLst/>
          </a:prstGeom>
        </p:spPr>
      </p:pic>
    </p:spTree>
    <p:extLst>
      <p:ext uri="{BB962C8B-B14F-4D97-AF65-F5344CB8AC3E}">
        <p14:creationId xmlns:p14="http://schemas.microsoft.com/office/powerpoint/2010/main" val="1320636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 1 colum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648" y="6308725"/>
            <a:ext cx="4492752" cy="457200"/>
          </a:xfrm>
          <a:prstGeom prst="rect">
            <a:avLst/>
          </a:prstGeom>
        </p:spPr>
      </p:pic>
      <p:sp>
        <p:nvSpPr>
          <p:cNvPr id="2" name="Title 1"/>
          <p:cNvSpPr>
            <a:spLocks noGrp="1"/>
          </p:cNvSpPr>
          <p:nvPr>
            <p:ph type="title"/>
          </p:nvPr>
        </p:nvSpPr>
        <p:spPr/>
        <p:txBody>
          <a:bodyPr/>
          <a:lstStyle>
            <a:lvl1pPr>
              <a:defRPr>
                <a:solidFill>
                  <a:srgbClr val="0E7FAE"/>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91440" y="6309360"/>
            <a:ext cx="11978640" cy="0"/>
          </a:xfrm>
          <a:prstGeom prst="line">
            <a:avLst/>
          </a:prstGeom>
          <a:ln w="22225">
            <a:solidFill>
              <a:srgbClr val="0E7FAE"/>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822960" y="6400800"/>
            <a:ext cx="2743200" cy="365125"/>
          </a:xfrm>
        </p:spPr>
        <p:txBody>
          <a:bodyPr/>
          <a:lstStyle>
            <a:lvl1pPr algn="l">
              <a:defRPr/>
            </a:lvl1pPr>
          </a:lstStyle>
          <a:p>
            <a:fld id="{3A0F328C-EE77-A344-AE66-D15BD39C5AC8}" type="slidenum">
              <a:rPr lang="en-US" smtClean="0"/>
              <a:pPr/>
              <a:t>‹#›</a:t>
            </a:fld>
            <a:endParaRPr lang="en-US"/>
          </a:p>
        </p:txBody>
      </p:sp>
    </p:spTree>
    <p:extLst>
      <p:ext uri="{BB962C8B-B14F-4D97-AF65-F5344CB8AC3E}">
        <p14:creationId xmlns:p14="http://schemas.microsoft.com/office/powerpoint/2010/main" val="169107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Slide - 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648" y="6308725"/>
            <a:ext cx="4492752" cy="457200"/>
          </a:xfrm>
          <a:prstGeom prst="rect">
            <a:avLst/>
          </a:prstGeom>
        </p:spPr>
      </p:pic>
      <p:sp>
        <p:nvSpPr>
          <p:cNvPr id="2" name="Title 1"/>
          <p:cNvSpPr>
            <a:spLocks noGrp="1"/>
          </p:cNvSpPr>
          <p:nvPr>
            <p:ph type="title"/>
          </p:nvPr>
        </p:nvSpPr>
        <p:spPr/>
        <p:txBody>
          <a:bodyPr/>
          <a:lstStyle>
            <a:lvl1pPr>
              <a:defRPr>
                <a:solidFill>
                  <a:srgbClr val="0E7FAE"/>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91440" y="6309360"/>
            <a:ext cx="11978640" cy="0"/>
          </a:xfrm>
          <a:prstGeom prst="line">
            <a:avLst/>
          </a:prstGeom>
          <a:ln w="22225">
            <a:solidFill>
              <a:srgbClr val="0E7FAE"/>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12"/>
          </p:nvPr>
        </p:nvSpPr>
        <p:spPr>
          <a:xfrm>
            <a:off x="822960" y="6400800"/>
            <a:ext cx="2743200" cy="365125"/>
          </a:xfrm>
        </p:spPr>
        <p:txBody>
          <a:bodyPr/>
          <a:lstStyle>
            <a:lvl1pPr algn="l">
              <a:defRPr/>
            </a:lvl1pPr>
          </a:lstStyle>
          <a:p>
            <a:fld id="{3A0F328C-EE77-A344-AE66-D15BD39C5AC8}" type="slidenum">
              <a:rPr lang="en-US" smtClean="0"/>
              <a:pPr/>
              <a:t>‹#›</a:t>
            </a:fld>
            <a:endParaRPr lang="en-US"/>
          </a:p>
        </p:txBody>
      </p:sp>
    </p:spTree>
    <p:extLst>
      <p:ext uri="{BB962C8B-B14F-4D97-AF65-F5344CB8AC3E}">
        <p14:creationId xmlns:p14="http://schemas.microsoft.com/office/powerpoint/2010/main" val="115194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divider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 y="91439"/>
            <a:ext cx="914400" cy="6858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2200" y="91440"/>
            <a:ext cx="5897880" cy="588264"/>
          </a:xfrm>
          <a:prstGeom prst="rect">
            <a:avLst/>
          </a:prstGeom>
        </p:spPr>
      </p:pic>
      <p:sp>
        <p:nvSpPr>
          <p:cNvPr id="2" name="Title 1"/>
          <p:cNvSpPr>
            <a:spLocks noGrp="1"/>
          </p:cNvSpPr>
          <p:nvPr>
            <p:ph type="title"/>
          </p:nvPr>
        </p:nvSpPr>
        <p:spPr>
          <a:xfrm>
            <a:off x="831850" y="1709738"/>
            <a:ext cx="10515600" cy="2852737"/>
          </a:xfrm>
        </p:spPr>
        <p:txBody>
          <a:bodyPr anchor="b">
            <a:normAutofit/>
          </a:bodyPr>
          <a:lstStyle>
            <a:lvl1pPr>
              <a:defRPr sz="4800">
                <a:solidFill>
                  <a:srgbClr val="0E7FAE"/>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8" name="Straight Connector 7"/>
          <p:cNvCxnSpPr/>
          <p:nvPr userDrawn="1"/>
        </p:nvCxnSpPr>
        <p:spPr>
          <a:xfrm>
            <a:off x="91440" y="780288"/>
            <a:ext cx="11978640" cy="0"/>
          </a:xfrm>
          <a:prstGeom prst="line">
            <a:avLst/>
          </a:prstGeom>
          <a:ln w="22225">
            <a:solidFill>
              <a:srgbClr val="0E7FA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822960" y="4572000"/>
            <a:ext cx="105156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200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ody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526774"/>
            <a:ext cx="10972800" cy="1143000"/>
          </a:xfrm>
        </p:spPr>
        <p:txBody>
          <a:bodyPr/>
          <a:lstStyle>
            <a:lvl1pPr>
              <a:defRPr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CD7267-765B-4E6B-AB3D-D78BDE153127}" type="datetimeFigureOut">
              <a:rPr lang="en-US" smtClean="0"/>
              <a:t>8/21/2017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19B995-2963-409F-8625-F1EBA3648ECB}" type="slidenum">
              <a:rPr lang="en-US" smtClean="0"/>
              <a:t>‹#›</a:t>
            </a:fld>
            <a:endParaRPr lang="en-US" dirty="0"/>
          </a:p>
        </p:txBody>
      </p:sp>
      <p:sp>
        <p:nvSpPr>
          <p:cNvPr id="7" name="Content Placeholder 6"/>
          <p:cNvSpPr>
            <a:spLocks noGrp="1"/>
          </p:cNvSpPr>
          <p:nvPr>
            <p:ph sz="quarter" idx="13"/>
          </p:nvPr>
        </p:nvSpPr>
        <p:spPr>
          <a:xfrm>
            <a:off x="609601" y="1669774"/>
            <a:ext cx="11282017" cy="44262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0990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4B7FB-AE02-4CB2-9323-8B8EC2AD775A}" type="datetimeFigureOut">
              <a:rPr lang="en-US" smtClean="0"/>
              <a:t>8/21/2017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6626A4-6CAC-496F-8D5D-AFDF7B5E01AD}" type="slidenum">
              <a:rPr lang="en-US" smtClean="0"/>
              <a:t>‹#›</a:t>
            </a:fld>
            <a:endParaRPr lang="en-US" dirty="0"/>
          </a:p>
        </p:txBody>
      </p:sp>
    </p:spTree>
    <p:extLst>
      <p:ext uri="{BB962C8B-B14F-4D97-AF65-F5344CB8AC3E}">
        <p14:creationId xmlns:p14="http://schemas.microsoft.com/office/powerpoint/2010/main" val="29310155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charset="0"/>
                <a:ea typeface="Tahoma" charset="0"/>
                <a:cs typeface="Tahoma" charset="0"/>
              </a:defRPr>
            </a:lvl1pPr>
          </a:lstStyle>
          <a:p>
            <a:fld id="{CCE01285-C39A-0B42-B9F0-0B16340119F9}" type="datetimeFigureOut">
              <a:rPr lang="en-US" smtClean="0"/>
              <a:pPr/>
              <a:t>8/21/2017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charset="0"/>
                <a:ea typeface="Tahoma" charset="0"/>
                <a:cs typeface="Tahoma"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charset="0"/>
                <a:ea typeface="Tahoma" charset="0"/>
                <a:cs typeface="Tahoma" charset="0"/>
              </a:defRPr>
            </a:lvl1pPr>
          </a:lstStyle>
          <a:p>
            <a:fld id="{3A0F328C-EE77-A344-AE66-D15BD39C5AC8}" type="slidenum">
              <a:rPr lang="en-US" smtClean="0"/>
              <a:pPr/>
              <a:t>‹#›</a:t>
            </a:fld>
            <a:endParaRPr lang="en-US"/>
          </a:p>
        </p:txBody>
      </p:sp>
    </p:spTree>
    <p:extLst>
      <p:ext uri="{BB962C8B-B14F-4D97-AF65-F5344CB8AC3E}">
        <p14:creationId xmlns:p14="http://schemas.microsoft.com/office/powerpoint/2010/main" val="1650396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54" r:id="rId6"/>
  </p:sldLayoutIdLst>
  <p:txStyles>
    <p:titleStyle>
      <a:lvl1pPr algn="l" defTabSz="914400" rtl="0" eaLnBrk="1" latinLnBrk="0" hangingPunct="1">
        <a:lnSpc>
          <a:spcPct val="90000"/>
        </a:lnSpc>
        <a:spcBef>
          <a:spcPct val="0"/>
        </a:spcBef>
        <a:buNone/>
        <a:defRPr sz="3600" kern="1200">
          <a:solidFill>
            <a:schemeClr val="tx1"/>
          </a:solidFill>
          <a:latin typeface="Tahoma" charset="0"/>
          <a:ea typeface="Tahoma" charset="0"/>
          <a:cs typeface="Tahoma" charset="0"/>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tx1"/>
          </a:solidFill>
          <a:latin typeface="Tahoma" charset="0"/>
          <a:ea typeface="Tahoma" charset="0"/>
          <a:cs typeface="Tahoma" charset="0"/>
        </a:defRPr>
      </a:lvl1pPr>
      <a:lvl2pPr marL="685800" indent="-228600" algn="l" defTabSz="914400" rtl="0" eaLnBrk="1" latinLnBrk="0" hangingPunct="1">
        <a:lnSpc>
          <a:spcPct val="90000"/>
        </a:lnSpc>
        <a:spcBef>
          <a:spcPts val="500"/>
        </a:spcBef>
        <a:buFont typeface="Arial"/>
        <a:buChar char="•"/>
        <a:defRPr sz="2000" kern="1200">
          <a:solidFill>
            <a:schemeClr val="tx1"/>
          </a:solidFill>
          <a:latin typeface="Tahoma" charset="0"/>
          <a:ea typeface="Tahoma" charset="0"/>
          <a:cs typeface="Tahoma" charset="0"/>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Tahoma" charset="0"/>
          <a:ea typeface="Tahoma" charset="0"/>
          <a:cs typeface="Tahoma" charset="0"/>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Tahoma" charset="0"/>
          <a:ea typeface="Tahoma" charset="0"/>
          <a:cs typeface="Tahom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transit.dot.gov/sites/fta.dot.gov/files/docs/TAMFinalRule_Presentation.pdf"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067493"/>
            <a:ext cx="9144000" cy="2190307"/>
          </a:xfrm>
        </p:spPr>
        <p:txBody>
          <a:bodyPr>
            <a:noAutofit/>
          </a:bodyPr>
          <a:lstStyle/>
          <a:p>
            <a:r>
              <a:rPr lang="en-US" sz="1600" dirty="0" smtClean="0"/>
              <a:t>Asset Management Team</a:t>
            </a:r>
            <a:endParaRPr lang="en-US" sz="1600" dirty="0"/>
          </a:p>
          <a:p>
            <a:r>
              <a:rPr lang="en-US" sz="1600" dirty="0"/>
              <a:t>Regional Transportation District</a:t>
            </a:r>
          </a:p>
          <a:p>
            <a:r>
              <a:rPr lang="en-US" sz="1600" dirty="0"/>
              <a:t>1600 Blake Street, BLK-40 | Denver, CO 80202</a:t>
            </a:r>
          </a:p>
          <a:p>
            <a:endParaRPr lang="en-US" sz="1600" dirty="0"/>
          </a:p>
        </p:txBody>
      </p:sp>
    </p:spTree>
    <p:extLst>
      <p:ext uri="{BB962C8B-B14F-4D97-AF65-F5344CB8AC3E}">
        <p14:creationId xmlns:p14="http://schemas.microsoft.com/office/powerpoint/2010/main" val="2476066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E7FAE"/>
                </a:solidFill>
              </a:rPr>
              <a:t>Shifting Perspective</a:t>
            </a:r>
            <a:endParaRPr lang="en-US" dirty="0">
              <a:solidFill>
                <a:srgbClr val="0E7FAE"/>
              </a:solidFill>
            </a:endParaRPr>
          </a:p>
        </p:txBody>
      </p:sp>
      <p:sp>
        <p:nvSpPr>
          <p:cNvPr id="3" name="Content Placeholder 2"/>
          <p:cNvSpPr>
            <a:spLocks noGrp="1"/>
          </p:cNvSpPr>
          <p:nvPr>
            <p:ph sz="quarter" idx="13"/>
          </p:nvPr>
        </p:nvSpPr>
        <p:spPr/>
        <p:txBody>
          <a:bodyPr>
            <a:normAutofit/>
          </a:bodyPr>
          <a:lstStyle/>
          <a:p>
            <a:r>
              <a:rPr lang="en-US" sz="3200" dirty="0" smtClean="0"/>
              <a:t>“MAP-21 fundamentally shifted the focus of Federal investment in transit to emphasize the need to maintain, rehabilitate, and replace existing transit investments.”  FTA </a:t>
            </a:r>
          </a:p>
          <a:p>
            <a:r>
              <a:rPr lang="en-US" sz="3200" dirty="0" smtClean="0"/>
              <a:t>“Deciding how to best balance and prioritize reasonably anticipated funds (revenues from all sources) towards improving asset condition and achieving a sufficient level of asset performance within those means” FTA </a:t>
            </a:r>
            <a:endParaRPr lang="en-US" sz="3200" dirty="0"/>
          </a:p>
        </p:txBody>
      </p:sp>
    </p:spTree>
    <p:extLst>
      <p:ext uri="{BB962C8B-B14F-4D97-AF65-F5344CB8AC3E}">
        <p14:creationId xmlns:p14="http://schemas.microsoft.com/office/powerpoint/2010/main" val="3997812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E7FAE"/>
                </a:solidFill>
              </a:rPr>
              <a:t>Long Term Thinking</a:t>
            </a:r>
          </a:p>
        </p:txBody>
      </p:sp>
      <p:sp>
        <p:nvSpPr>
          <p:cNvPr id="3" name="Content Placeholder 2"/>
          <p:cNvSpPr>
            <a:spLocks noGrp="1"/>
          </p:cNvSpPr>
          <p:nvPr>
            <p:ph sz="quarter" idx="13"/>
          </p:nvPr>
        </p:nvSpPr>
        <p:spPr/>
        <p:txBody>
          <a:bodyPr/>
          <a:lstStyle/>
          <a:p>
            <a:r>
              <a:rPr lang="en-US" dirty="0"/>
              <a:t>Long range vision and performance planning</a:t>
            </a:r>
          </a:p>
          <a:p>
            <a:r>
              <a:rPr lang="en-US" dirty="0"/>
              <a:t>Improvements, focused investments</a:t>
            </a:r>
          </a:p>
          <a:p>
            <a:r>
              <a:rPr lang="en-US" dirty="0"/>
              <a:t>Savings</a:t>
            </a:r>
          </a:p>
          <a:p>
            <a:r>
              <a:rPr lang="en-US" dirty="0"/>
              <a:t>Reduced risks </a:t>
            </a:r>
          </a:p>
          <a:p>
            <a:r>
              <a:rPr lang="en-US" dirty="0"/>
              <a:t>Better decisions</a:t>
            </a:r>
          </a:p>
          <a:p>
            <a:endParaRPr lang="en-US" dirty="0"/>
          </a:p>
        </p:txBody>
      </p:sp>
      <p:pic>
        <p:nvPicPr>
          <p:cNvPr id="4" name="Picture 3"/>
          <p:cNvPicPr>
            <a:picLocks noChangeAspect="1"/>
          </p:cNvPicPr>
          <p:nvPr/>
        </p:nvPicPr>
        <p:blipFill>
          <a:blip r:embed="rId3"/>
          <a:stretch>
            <a:fillRect/>
          </a:stretch>
        </p:blipFill>
        <p:spPr>
          <a:xfrm>
            <a:off x="6258944" y="2483125"/>
            <a:ext cx="4942718" cy="3301658"/>
          </a:xfrm>
          <a:prstGeom prst="rect">
            <a:avLst/>
          </a:prstGeom>
        </p:spPr>
      </p:pic>
    </p:spTree>
    <p:extLst>
      <p:ext uri="{BB962C8B-B14F-4D97-AF65-F5344CB8AC3E}">
        <p14:creationId xmlns:p14="http://schemas.microsoft.com/office/powerpoint/2010/main" val="40158944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n-GB" altLang="en-US" sz="3200" dirty="0">
                <a:ea typeface="ＭＳ Ｐゴシック" panose="020B0600070205080204" pitchFamily="34" charset="-128"/>
              </a:rPr>
              <a:t>The Institute of Asset Management “Conceptual Model”</a:t>
            </a:r>
            <a:endParaRPr lang="en-US" altLang="en-US" sz="3200" dirty="0">
              <a:ea typeface="ＭＳ Ｐゴシック" panose="020B0600070205080204" pitchFamily="34" charset="-128"/>
            </a:endParaRPr>
          </a:p>
        </p:txBody>
      </p:sp>
      <p:sp>
        <p:nvSpPr>
          <p:cNvPr id="5" name="Slide Number Placeholder 4"/>
          <p:cNvSpPr>
            <a:spLocks noGrp="1"/>
          </p:cNvSpPr>
          <p:nvPr>
            <p:ph type="sldNum" sz="quarter" idx="12"/>
          </p:nvPr>
        </p:nvSpPr>
        <p:spPr/>
        <p:txBody>
          <a:bodyPr/>
          <a:lstStyle/>
          <a:p>
            <a:fld id="{8DFAA824-8436-4ECB-A992-A8A27AD67241}" type="slidenum">
              <a:rPr lang="en-GB" smtClean="0"/>
              <a:t>12</a:t>
            </a:fld>
            <a:endParaRPr lang="en-GB"/>
          </a:p>
        </p:txBody>
      </p:sp>
      <p:pic>
        <p:nvPicPr>
          <p:cNvPr id="7" name="Picture 6">
            <a:extLst>
              <a:ext uri="{FF2B5EF4-FFF2-40B4-BE49-F238E27FC236}">
                <a16:creationId xmlns:a16="http://schemas.microsoft.com/office/drawing/2014/main" id="{AF7EE54C-00FE-4030-A0AA-309D3B9B83DD}"/>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367658" y="1294926"/>
            <a:ext cx="7895257" cy="55630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55066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s A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455" y="0"/>
            <a:ext cx="11689882" cy="6809874"/>
          </a:xfrm>
          <a:prstGeom prst="rect">
            <a:avLst/>
          </a:prstGeom>
        </p:spPr>
      </p:pic>
    </p:spTree>
    <p:extLst>
      <p:ext uri="{BB962C8B-B14F-4D97-AF65-F5344CB8AC3E}">
        <p14:creationId xmlns:p14="http://schemas.microsoft.com/office/powerpoint/2010/main" val="3627922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648" y="522302"/>
            <a:ext cx="10972800" cy="1497417"/>
          </a:xfrm>
        </p:spPr>
        <p:txBody>
          <a:bodyPr>
            <a:no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CFR </a:t>
            </a:r>
            <a:r>
              <a:rPr lang="en-US" dirty="0">
                <a:latin typeface="Tahoma" panose="020B0604030504040204" pitchFamily="34" charset="0"/>
                <a:ea typeface="Tahoma" panose="020B0604030504040204" pitchFamily="34" charset="0"/>
                <a:cs typeface="Tahoma" panose="020B0604030504040204" pitchFamily="34" charset="0"/>
              </a:rPr>
              <a:t>Part 625</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Transit Asset Management Final Rule</a:t>
            </a:r>
          </a:p>
        </p:txBody>
      </p:sp>
      <p:sp>
        <p:nvSpPr>
          <p:cNvPr id="3" name="Content Placeholder 2"/>
          <p:cNvSpPr>
            <a:spLocks noGrp="1"/>
          </p:cNvSpPr>
          <p:nvPr>
            <p:ph idx="1"/>
          </p:nvPr>
        </p:nvSpPr>
        <p:spPr>
          <a:xfrm>
            <a:off x="609600" y="2160396"/>
            <a:ext cx="10972800" cy="4451418"/>
          </a:xfrm>
        </p:spPr>
        <p:txBody>
          <a:bodyPr/>
          <a:lstStyle/>
          <a:p>
            <a:pPr marL="0" indent="0">
              <a:buNone/>
            </a:pPr>
            <a:r>
              <a:rPr lang="en-US" dirty="0">
                <a:solidFill>
                  <a:srgbClr val="000000"/>
                </a:solidFill>
                <a:latin typeface="GillSansMT"/>
              </a:rPr>
              <a:t>A. General Provisions</a:t>
            </a:r>
          </a:p>
          <a:p>
            <a:pPr marL="0" indent="0">
              <a:buNone/>
            </a:pPr>
            <a:r>
              <a:rPr lang="en-US" dirty="0">
                <a:solidFill>
                  <a:srgbClr val="000000"/>
                </a:solidFill>
                <a:latin typeface="GillSansMT"/>
              </a:rPr>
              <a:t>B. National Transit Asset Management System</a:t>
            </a:r>
          </a:p>
          <a:p>
            <a:pPr marL="0" indent="0">
              <a:buNone/>
            </a:pPr>
            <a:r>
              <a:rPr lang="en-US" dirty="0">
                <a:solidFill>
                  <a:srgbClr val="000000"/>
                </a:solidFill>
                <a:latin typeface="GillSansMT"/>
              </a:rPr>
              <a:t>C. Transit Asset Management Plans</a:t>
            </a:r>
          </a:p>
          <a:p>
            <a:pPr marL="0" indent="0">
              <a:buNone/>
            </a:pPr>
            <a:r>
              <a:rPr lang="en-US" dirty="0">
                <a:solidFill>
                  <a:srgbClr val="000000"/>
                </a:solidFill>
                <a:latin typeface="GillSansMT"/>
              </a:rPr>
              <a:t>D. Performance Management</a:t>
            </a:r>
          </a:p>
          <a:p>
            <a:pPr marL="0" indent="0">
              <a:buNone/>
            </a:pPr>
            <a:r>
              <a:rPr lang="en-US" dirty="0">
                <a:solidFill>
                  <a:srgbClr val="000000"/>
                </a:solidFill>
                <a:latin typeface="GillSansMT"/>
              </a:rPr>
              <a:t>E. Recordkeeping and Reporting Requirements</a:t>
            </a:r>
            <a:endParaRPr lang="en-US" dirty="0"/>
          </a:p>
          <a:p>
            <a:pPr marL="0" indent="0">
              <a:buNone/>
            </a:pPr>
            <a:endParaRPr lang="en-US" dirty="0"/>
          </a:p>
        </p:txBody>
      </p:sp>
    </p:spTree>
    <p:extLst>
      <p:ext uri="{BB962C8B-B14F-4D97-AF65-F5344CB8AC3E}">
        <p14:creationId xmlns:p14="http://schemas.microsoft.com/office/powerpoint/2010/main" val="4274849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526774"/>
            <a:ext cx="11085095" cy="1143000"/>
          </a:xfrm>
        </p:spPr>
        <p:txBody>
          <a:bodyPr>
            <a:noAutofit/>
          </a:bodyPr>
          <a:lstStyle/>
          <a:p>
            <a:r>
              <a:rPr lang="en-US" dirty="0">
                <a:solidFill>
                  <a:srgbClr val="0E7FAE"/>
                </a:solidFill>
              </a:rPr>
              <a:t>TAM Final Rule includes the following components:</a:t>
            </a:r>
            <a:r>
              <a:rPr lang="en-US" dirty="0"/>
              <a:t/>
            </a:r>
            <a:br>
              <a:rPr lang="en-US" dirty="0"/>
            </a:br>
            <a:endParaRPr lang="en-US" dirty="0"/>
          </a:p>
        </p:txBody>
      </p:sp>
      <p:sp>
        <p:nvSpPr>
          <p:cNvPr id="3" name="Content Placeholder 2"/>
          <p:cNvSpPr>
            <a:spLocks noGrp="1"/>
          </p:cNvSpPr>
          <p:nvPr>
            <p:ph sz="quarter" idx="13"/>
          </p:nvPr>
        </p:nvSpPr>
        <p:spPr/>
        <p:txBody>
          <a:bodyPr/>
          <a:lstStyle/>
          <a:p>
            <a:r>
              <a:rPr lang="en-US" dirty="0"/>
              <a:t>Defines “state of good repair”</a:t>
            </a:r>
          </a:p>
          <a:p>
            <a:pPr lvl="0"/>
            <a:r>
              <a:rPr lang="en-US" dirty="0"/>
              <a:t>Requires grantees to develop a TAM Plan</a:t>
            </a:r>
          </a:p>
          <a:p>
            <a:pPr lvl="0"/>
            <a:r>
              <a:rPr lang="en-US" dirty="0"/>
              <a:t>Establishes performance measures</a:t>
            </a:r>
          </a:p>
          <a:p>
            <a:pPr lvl="0"/>
            <a:r>
              <a:rPr lang="en-US" dirty="0"/>
              <a:t>Establishes annual reporting requirements to the National Transit Database (NTD)</a:t>
            </a:r>
          </a:p>
          <a:p>
            <a:pPr lvl="0"/>
            <a:r>
              <a:rPr lang="en-US" dirty="0"/>
              <a:t>Requires FTA to provide technical assistance</a:t>
            </a:r>
          </a:p>
          <a:p>
            <a:endParaRPr lang="en-US" dirty="0"/>
          </a:p>
          <a:p>
            <a:pPr marL="0" indent="0">
              <a:buNone/>
            </a:pPr>
            <a:r>
              <a:rPr lang="en-US" sz="3100" dirty="0"/>
              <a:t>TAM Rule is part of a larger performance management initiative</a:t>
            </a:r>
          </a:p>
        </p:txBody>
      </p:sp>
    </p:spTree>
    <p:extLst>
      <p:ext uri="{BB962C8B-B14F-4D97-AF65-F5344CB8AC3E}">
        <p14:creationId xmlns:p14="http://schemas.microsoft.com/office/powerpoint/2010/main" val="29687937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800" y="88900"/>
            <a:ext cx="8795077" cy="6675132"/>
          </a:xfrm>
          <a:prstGeom prst="rect">
            <a:avLst/>
          </a:prstGeom>
        </p:spPr>
      </p:pic>
    </p:spTree>
    <p:extLst>
      <p:ext uri="{BB962C8B-B14F-4D97-AF65-F5344CB8AC3E}">
        <p14:creationId xmlns:p14="http://schemas.microsoft.com/office/powerpoint/2010/main" val="104313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Timelines</a:t>
            </a:r>
            <a:endParaRPr lang="en-US" dirty="0"/>
          </a:p>
        </p:txBody>
      </p:sp>
      <p:sp>
        <p:nvSpPr>
          <p:cNvPr id="3" name="Content Placeholder 2"/>
          <p:cNvSpPr>
            <a:spLocks noGrp="1"/>
          </p:cNvSpPr>
          <p:nvPr>
            <p:ph idx="1"/>
          </p:nvPr>
        </p:nvSpPr>
        <p:spPr>
          <a:xfrm>
            <a:off x="609600" y="1318661"/>
            <a:ext cx="10972800" cy="4807503"/>
          </a:xfrm>
        </p:spPr>
        <p:txBody>
          <a:bodyPr>
            <a:normAutofit/>
          </a:bodyPr>
          <a:lstStyle/>
          <a:p>
            <a:r>
              <a:rPr lang="en-US" dirty="0" smtClean="0"/>
              <a:t>Final Rule Oct 1, 2016</a:t>
            </a:r>
          </a:p>
          <a:p>
            <a:r>
              <a:rPr lang="en-US" dirty="0" smtClean="0"/>
              <a:t>SGR Targets Jan 1, 2017</a:t>
            </a:r>
          </a:p>
          <a:p>
            <a:r>
              <a:rPr lang="en-US" dirty="0" smtClean="0"/>
              <a:t>Initial </a:t>
            </a:r>
            <a:r>
              <a:rPr lang="en-US" dirty="0"/>
              <a:t>TAM </a:t>
            </a:r>
            <a:r>
              <a:rPr lang="en-US" dirty="0" smtClean="0"/>
              <a:t>Plans Oct 1, 2018</a:t>
            </a:r>
            <a:endParaRPr lang="en-US" dirty="0"/>
          </a:p>
          <a:p>
            <a:r>
              <a:rPr lang="en-US" dirty="0" smtClean="0"/>
              <a:t>Plan covers 4 years</a:t>
            </a:r>
          </a:p>
          <a:p>
            <a:pPr lvl="1"/>
            <a:r>
              <a:rPr lang="en-US" dirty="0" smtClean="0"/>
              <a:t>Updated entirely every 4 years</a:t>
            </a:r>
          </a:p>
          <a:p>
            <a:pPr lvl="1"/>
            <a:r>
              <a:rPr lang="en-US" dirty="0" smtClean="0"/>
              <a:t>Amended during the 4 years</a:t>
            </a:r>
          </a:p>
          <a:p>
            <a:r>
              <a:rPr lang="en-US" dirty="0" smtClean="0"/>
              <a:t>Targets for Performance Measures</a:t>
            </a:r>
          </a:p>
          <a:p>
            <a:pPr lvl="1"/>
            <a:r>
              <a:rPr lang="en-US" dirty="0" smtClean="0"/>
              <a:t>Set and reported annually for each asset class </a:t>
            </a:r>
          </a:p>
          <a:p>
            <a:pPr lvl="1"/>
            <a:r>
              <a:rPr lang="en-US" dirty="0" smtClean="0"/>
              <a:t>Supported by Data (Condition, Performance and financial projections)</a:t>
            </a:r>
          </a:p>
          <a:p>
            <a:r>
              <a:rPr lang="en-US" dirty="0" smtClean="0"/>
              <a:t>Reporting Inventory and Condition 2018</a:t>
            </a:r>
          </a:p>
          <a:p>
            <a:r>
              <a:rPr lang="en-US" dirty="0" smtClean="0"/>
              <a:t>Narrative Report 2019</a:t>
            </a:r>
          </a:p>
          <a:p>
            <a:pPr marL="457200" lvl="1" indent="0">
              <a:buNone/>
            </a:pPr>
            <a:endParaRPr lang="en-US" dirty="0" smtClean="0"/>
          </a:p>
        </p:txBody>
      </p:sp>
    </p:spTree>
    <p:extLst>
      <p:ext uri="{BB962C8B-B14F-4D97-AF65-F5344CB8AC3E}">
        <p14:creationId xmlns:p14="http://schemas.microsoft.com/office/powerpoint/2010/main" val="3335102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50" t="10458" r="250" b="-1414"/>
          <a:stretch/>
        </p:blipFill>
        <p:spPr>
          <a:xfrm>
            <a:off x="1244878" y="602027"/>
            <a:ext cx="9710883" cy="5858407"/>
          </a:xfrm>
          <a:prstGeom prst="rect">
            <a:avLst/>
          </a:prstGeom>
        </p:spPr>
      </p:pic>
    </p:spTree>
    <p:extLst>
      <p:ext uri="{BB962C8B-B14F-4D97-AF65-F5344CB8AC3E}">
        <p14:creationId xmlns:p14="http://schemas.microsoft.com/office/powerpoint/2010/main" val="3970677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a:bodyPr>
          <a:lstStyle/>
          <a:p>
            <a:r>
              <a:rPr lang="en-US" dirty="0"/>
              <a:t>MAP 21:  FTA requirements for TAMP elements</a:t>
            </a:r>
          </a:p>
        </p:txBody>
      </p:sp>
      <p:graphicFrame>
        <p:nvGraphicFramePr>
          <p:cNvPr id="6" name="Table 5"/>
          <p:cNvGraphicFramePr>
            <a:graphicFrameLocks noGrp="1"/>
          </p:cNvGraphicFramePr>
          <p:nvPr>
            <p:extLst/>
          </p:nvPr>
        </p:nvGraphicFramePr>
        <p:xfrm>
          <a:off x="540026" y="1047534"/>
          <a:ext cx="11111947" cy="4990486"/>
        </p:xfrm>
        <a:graphic>
          <a:graphicData uri="http://schemas.openxmlformats.org/drawingml/2006/table">
            <a:tbl>
              <a:tblPr firstRow="1" bandRow="1">
                <a:tableStyleId>{5C22544A-7EE6-4342-B048-85BDC9FD1C3A}</a:tableStyleId>
              </a:tblPr>
              <a:tblGrid>
                <a:gridCol w="446655">
                  <a:extLst>
                    <a:ext uri="{9D8B030D-6E8A-4147-A177-3AD203B41FA5}">
                      <a16:colId xmlns:a16="http://schemas.microsoft.com/office/drawing/2014/main" val="962748843"/>
                    </a:ext>
                  </a:extLst>
                </a:gridCol>
                <a:gridCol w="3859362">
                  <a:extLst>
                    <a:ext uri="{9D8B030D-6E8A-4147-A177-3AD203B41FA5}">
                      <a16:colId xmlns:a16="http://schemas.microsoft.com/office/drawing/2014/main" val="272416157"/>
                    </a:ext>
                  </a:extLst>
                </a:gridCol>
                <a:gridCol w="6805930">
                  <a:extLst>
                    <a:ext uri="{9D8B030D-6E8A-4147-A177-3AD203B41FA5}">
                      <a16:colId xmlns:a16="http://schemas.microsoft.com/office/drawing/2014/main" val="3022462802"/>
                    </a:ext>
                  </a:extLst>
                </a:gridCol>
              </a:tblGrid>
              <a:tr h="407703">
                <a:tc>
                  <a:txBody>
                    <a:bodyPr/>
                    <a:lstStyle/>
                    <a:p>
                      <a:r>
                        <a:rPr lang="en-US" sz="1400" dirty="0"/>
                        <a:t>No.</a:t>
                      </a:r>
                    </a:p>
                  </a:txBody>
                  <a:tcPr marL="68580" marR="68580" marT="34290" marB="34290" anchor="ctr">
                    <a:solidFill>
                      <a:srgbClr val="0E7FAE"/>
                    </a:solidFill>
                  </a:tcPr>
                </a:tc>
                <a:tc>
                  <a:txBody>
                    <a:bodyPr/>
                    <a:lstStyle/>
                    <a:p>
                      <a:r>
                        <a:rPr lang="en-US" sz="1400" dirty="0"/>
                        <a:t>TAMP Element</a:t>
                      </a:r>
                    </a:p>
                  </a:txBody>
                  <a:tcPr marL="68580" marR="68580" marT="34290" marB="34290" anchor="ctr">
                    <a:solidFill>
                      <a:srgbClr val="0E7FAE"/>
                    </a:solidFill>
                  </a:tcPr>
                </a:tc>
                <a:tc>
                  <a:txBody>
                    <a:bodyPr/>
                    <a:lstStyle/>
                    <a:p>
                      <a:r>
                        <a:rPr lang="en-US" sz="1400" dirty="0"/>
                        <a:t>Description</a:t>
                      </a:r>
                    </a:p>
                  </a:txBody>
                  <a:tcPr marL="68580" marR="68580" marT="34290" marB="34290" anchor="ctr">
                    <a:solidFill>
                      <a:srgbClr val="0E7FAE"/>
                    </a:solidFill>
                  </a:tcPr>
                </a:tc>
                <a:extLst>
                  <a:ext uri="{0D108BD9-81ED-4DB2-BD59-A6C34878D82A}">
                    <a16:rowId xmlns:a16="http://schemas.microsoft.com/office/drawing/2014/main" val="1643013597"/>
                  </a:ext>
                </a:extLst>
              </a:tr>
              <a:tr h="614032">
                <a:tc>
                  <a:txBody>
                    <a:bodyPr/>
                    <a:lstStyle/>
                    <a:p>
                      <a:r>
                        <a:rPr lang="en-US" sz="1400" dirty="0"/>
                        <a:t>1</a:t>
                      </a:r>
                    </a:p>
                  </a:txBody>
                  <a:tcPr marL="68580" marR="68580" marT="34290" marB="34290" anchor="ctr">
                    <a:solidFill>
                      <a:schemeClr val="bg1">
                        <a:lumMod val="85000"/>
                      </a:schemeClr>
                    </a:solidFill>
                  </a:tcPr>
                </a:tc>
                <a:tc>
                  <a:txBody>
                    <a:bodyPr/>
                    <a:lstStyle/>
                    <a:p>
                      <a:pPr marL="0" marR="0" lvl="0" indent="0" defTabSz="914400" eaLnBrk="1" fontAlgn="auto" latinLnBrk="0" hangingPunct="1">
                        <a:lnSpc>
                          <a:spcPct val="100000"/>
                        </a:lnSpc>
                        <a:spcBef>
                          <a:spcPts val="0"/>
                        </a:spcBef>
                        <a:spcAft>
                          <a:spcPts val="0"/>
                        </a:spcAft>
                        <a:buClrTx/>
                        <a:buSzTx/>
                        <a:buFont typeface="+mj-lt"/>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Asset inventory</a:t>
                      </a:r>
                    </a:p>
                  </a:txBody>
                  <a:tcPr marL="68580" marR="68580" marT="34290" marB="34290" anchor="ctr">
                    <a:solidFill>
                      <a:schemeClr val="bg1">
                        <a:lumMod val="85000"/>
                      </a:schemeClr>
                    </a:solidFill>
                  </a:tcPr>
                </a:tc>
                <a:tc>
                  <a:txBody>
                    <a:bodyPr/>
                    <a:lstStyle/>
                    <a:p>
                      <a:r>
                        <a:rPr lang="en-US" sz="1050" dirty="0"/>
                        <a:t>All capital assets owned by agency, including equipment (construction, maintenance, service vehicles), rolling stock (rail cars, buses, ferries), infrastructure (fixed guideway, signal systems, structures, power), facilities (support, passenger, parking)</a:t>
                      </a:r>
                    </a:p>
                  </a:txBody>
                  <a:tcPr marL="68580" marR="68580" marT="34290" marB="34290" anchor="ctr">
                    <a:solidFill>
                      <a:schemeClr val="bg1">
                        <a:lumMod val="85000"/>
                      </a:schemeClr>
                    </a:solidFill>
                  </a:tcPr>
                </a:tc>
                <a:extLst>
                  <a:ext uri="{0D108BD9-81ED-4DB2-BD59-A6C34878D82A}">
                    <a16:rowId xmlns:a16="http://schemas.microsoft.com/office/drawing/2014/main" val="2774763676"/>
                  </a:ext>
                </a:extLst>
              </a:tr>
              <a:tr h="592471">
                <a:tc>
                  <a:txBody>
                    <a:bodyPr/>
                    <a:lstStyle/>
                    <a:p>
                      <a:r>
                        <a:rPr lang="en-US" sz="1400" dirty="0"/>
                        <a:t>2</a:t>
                      </a:r>
                    </a:p>
                  </a:txBody>
                  <a:tcPr marL="68580" marR="68580" marT="34290" marB="34290" anchor="ctr">
                    <a:solidFill>
                      <a:schemeClr val="bg1">
                        <a:lumMod val="95000"/>
                      </a:schemeClr>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Condition assessment</a:t>
                      </a:r>
                      <a:endParaRPr lang="en-US" sz="1400" dirty="0"/>
                    </a:p>
                  </a:txBody>
                  <a:tcPr marL="68580" marR="68580" marT="34290" marB="34290" anchor="ctr">
                    <a:solidFill>
                      <a:schemeClr val="bg1">
                        <a:lumMod val="95000"/>
                      </a:schemeClr>
                    </a:solidFill>
                  </a:tcPr>
                </a:tc>
                <a:tc>
                  <a:txBody>
                    <a:bodyPr/>
                    <a:lstStyle/>
                    <a:p>
                      <a:r>
                        <a:rPr lang="en-US" sz="1050" dirty="0"/>
                        <a:t>A rating of the inventoried assets with direct capital responsibility (age, condition, percentage of residual life, vulnerability to natural/climate hazards </a:t>
                      </a:r>
                      <a:r>
                        <a:rPr lang="en-US" sz="1050" dirty="0" err="1"/>
                        <a:t>etc</a:t>
                      </a:r>
                      <a:r>
                        <a:rPr lang="en-US" sz="1050" dirty="0"/>
                        <a:t>).  At the individual or asset class level.</a:t>
                      </a:r>
                    </a:p>
                  </a:txBody>
                  <a:tcPr marL="68580" marR="68580" marT="34290" marB="34290" anchor="ctr">
                    <a:solidFill>
                      <a:schemeClr val="bg1">
                        <a:lumMod val="95000"/>
                      </a:schemeClr>
                    </a:solidFill>
                  </a:tcPr>
                </a:tc>
                <a:extLst>
                  <a:ext uri="{0D108BD9-81ED-4DB2-BD59-A6C34878D82A}">
                    <a16:rowId xmlns:a16="http://schemas.microsoft.com/office/drawing/2014/main" val="1989656193"/>
                  </a:ext>
                </a:extLst>
              </a:tr>
              <a:tr h="534870">
                <a:tc>
                  <a:txBody>
                    <a:bodyPr/>
                    <a:lstStyle/>
                    <a:p>
                      <a:r>
                        <a:rPr lang="en-US" sz="1400" dirty="0"/>
                        <a:t>3</a:t>
                      </a:r>
                    </a:p>
                  </a:txBody>
                  <a:tcPr marL="68580" marR="68580" marT="34290" marB="34290" anchor="ctr">
                    <a:solidFill>
                      <a:schemeClr val="bg1">
                        <a:lumMod val="85000"/>
                      </a:schemeClr>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Decision-making approach / support tools</a:t>
                      </a:r>
                      <a:endParaRPr lang="en-US" sz="1400" dirty="0"/>
                    </a:p>
                  </a:txBody>
                  <a:tcPr marL="68580" marR="68580" marT="34290" marB="34290" anchor="ctr">
                    <a:solidFill>
                      <a:schemeClr val="bg1">
                        <a:lumMod val="85000"/>
                      </a:schemeClr>
                    </a:solidFill>
                  </a:tcPr>
                </a:tc>
                <a:tc>
                  <a:txBody>
                    <a:bodyPr/>
                    <a:lstStyle/>
                    <a:p>
                      <a:r>
                        <a:rPr lang="en-US" sz="1050" dirty="0"/>
                        <a:t>List analytical processes used to make investment prioritization, does not have to be software tool</a:t>
                      </a:r>
                    </a:p>
                  </a:txBody>
                  <a:tcPr marL="68580" marR="68580" marT="34290" marB="34290" anchor="ctr">
                    <a:solidFill>
                      <a:schemeClr val="bg1">
                        <a:lumMod val="85000"/>
                      </a:schemeClr>
                    </a:solidFill>
                  </a:tcPr>
                </a:tc>
                <a:extLst>
                  <a:ext uri="{0D108BD9-81ED-4DB2-BD59-A6C34878D82A}">
                    <a16:rowId xmlns:a16="http://schemas.microsoft.com/office/drawing/2014/main" val="1434699275"/>
                  </a:ext>
                </a:extLst>
              </a:tr>
              <a:tr h="461308">
                <a:tc>
                  <a:txBody>
                    <a:bodyPr/>
                    <a:lstStyle/>
                    <a:p>
                      <a:r>
                        <a:rPr lang="en-US" sz="1400" dirty="0"/>
                        <a:t>4</a:t>
                      </a:r>
                    </a:p>
                  </a:txBody>
                  <a:tcPr marL="68580" marR="68580" marT="34290" marB="34290" anchor="ctr">
                    <a:solidFill>
                      <a:schemeClr val="bg1">
                        <a:lumMod val="95000"/>
                      </a:schemeClr>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Investment prioritization</a:t>
                      </a:r>
                      <a:endParaRPr lang="en-US" sz="1400" dirty="0"/>
                    </a:p>
                  </a:txBody>
                  <a:tcPr marL="68580" marR="68580" marT="34290" marB="34290" anchor="ctr">
                    <a:solidFill>
                      <a:schemeClr val="bg1">
                        <a:lumMod val="95000"/>
                      </a:schemeClr>
                    </a:solidFill>
                  </a:tcPr>
                </a:tc>
                <a:tc>
                  <a:txBody>
                    <a:bodyPr/>
                    <a:lstStyle/>
                    <a:p>
                      <a:r>
                        <a:rPr lang="en-US" sz="1050" dirty="0"/>
                        <a:t>A financially constrained ranked listing of proposed projects ordered by year of planned implementation, prioritized based on local policy, needs, safety risks, </a:t>
                      </a:r>
                      <a:r>
                        <a:rPr lang="en-US" sz="1050" dirty="0" err="1"/>
                        <a:t>etc</a:t>
                      </a:r>
                      <a:endParaRPr lang="en-US" sz="1050" dirty="0"/>
                    </a:p>
                  </a:txBody>
                  <a:tcPr marL="68580" marR="68580" marT="34290" marB="34290" anchor="ctr">
                    <a:solidFill>
                      <a:schemeClr val="bg1">
                        <a:lumMod val="95000"/>
                      </a:schemeClr>
                    </a:solidFill>
                  </a:tcPr>
                </a:tc>
                <a:extLst>
                  <a:ext uri="{0D108BD9-81ED-4DB2-BD59-A6C34878D82A}">
                    <a16:rowId xmlns:a16="http://schemas.microsoft.com/office/drawing/2014/main" val="3609846941"/>
                  </a:ext>
                </a:extLst>
              </a:tr>
              <a:tr h="461308">
                <a:tc>
                  <a:txBody>
                    <a:bodyPr/>
                    <a:lstStyle/>
                    <a:p>
                      <a:r>
                        <a:rPr lang="en-US" sz="1400" dirty="0"/>
                        <a:t>5</a:t>
                      </a:r>
                    </a:p>
                  </a:txBody>
                  <a:tcPr marL="68580" marR="68580" marT="34290" marB="34290" anchor="ctr">
                    <a:solidFill>
                      <a:schemeClr val="bg1">
                        <a:lumMod val="85000"/>
                      </a:schemeClr>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TAM and SGR Policy</a:t>
                      </a:r>
                      <a:endParaRPr lang="en-US" sz="1400" dirty="0"/>
                    </a:p>
                  </a:txBody>
                  <a:tcPr marL="68580" marR="68580" marT="34290" marB="34290" anchor="ctr">
                    <a:solidFill>
                      <a:schemeClr val="bg1">
                        <a:lumMod val="85000"/>
                      </a:schemeClr>
                    </a:solidFill>
                  </a:tcPr>
                </a:tc>
                <a:tc>
                  <a:txBody>
                    <a:bodyPr/>
                    <a:lstStyle/>
                    <a:p>
                      <a:r>
                        <a:rPr lang="en-US" sz="1050" dirty="0"/>
                        <a:t>The agency’s vision for TAM, SMART objectives, roles and responsibilities</a:t>
                      </a:r>
                    </a:p>
                  </a:txBody>
                  <a:tcPr marL="68580" marR="68580" marT="34290" marB="34290" anchor="ctr">
                    <a:solidFill>
                      <a:schemeClr val="bg1">
                        <a:lumMod val="85000"/>
                      </a:schemeClr>
                    </a:solidFill>
                  </a:tcPr>
                </a:tc>
                <a:extLst>
                  <a:ext uri="{0D108BD9-81ED-4DB2-BD59-A6C34878D82A}">
                    <a16:rowId xmlns:a16="http://schemas.microsoft.com/office/drawing/2014/main" val="1642305466"/>
                  </a:ext>
                </a:extLst>
              </a:tr>
              <a:tr h="461308">
                <a:tc>
                  <a:txBody>
                    <a:bodyPr/>
                    <a:lstStyle/>
                    <a:p>
                      <a:r>
                        <a:rPr lang="en-US" sz="1400" dirty="0"/>
                        <a:t>6</a:t>
                      </a:r>
                    </a:p>
                  </a:txBody>
                  <a:tcPr marL="68580" marR="68580" marT="34290" marB="34290" anchor="ctr">
                    <a:solidFill>
                      <a:schemeClr val="bg1">
                        <a:lumMod val="95000"/>
                      </a:schemeClr>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Implementation strategy</a:t>
                      </a:r>
                      <a:endParaRPr lang="en-US" sz="1400" dirty="0"/>
                    </a:p>
                  </a:txBody>
                  <a:tcPr marL="68580" marR="68580" marT="34290" marB="34290" anchor="ctr">
                    <a:solidFill>
                      <a:schemeClr val="bg1">
                        <a:lumMod val="95000"/>
                      </a:schemeClr>
                    </a:solidFill>
                  </a:tcPr>
                </a:tc>
                <a:tc>
                  <a:txBody>
                    <a:bodyPr/>
                    <a:lstStyle/>
                    <a:p>
                      <a:r>
                        <a:rPr lang="en-US" sz="1050" dirty="0"/>
                        <a:t>Operational level process for implementing TAM Plan</a:t>
                      </a:r>
                    </a:p>
                  </a:txBody>
                  <a:tcPr marL="68580" marR="68580" marT="34290" marB="34290" anchor="ctr">
                    <a:solidFill>
                      <a:schemeClr val="bg1">
                        <a:lumMod val="95000"/>
                      </a:schemeClr>
                    </a:solidFill>
                  </a:tcPr>
                </a:tc>
                <a:extLst>
                  <a:ext uri="{0D108BD9-81ED-4DB2-BD59-A6C34878D82A}">
                    <a16:rowId xmlns:a16="http://schemas.microsoft.com/office/drawing/2014/main" val="3151115485"/>
                  </a:ext>
                </a:extLst>
              </a:tr>
              <a:tr h="461308">
                <a:tc>
                  <a:txBody>
                    <a:bodyPr/>
                    <a:lstStyle/>
                    <a:p>
                      <a:r>
                        <a:rPr lang="en-US" sz="1400" dirty="0"/>
                        <a:t>7</a:t>
                      </a:r>
                    </a:p>
                  </a:txBody>
                  <a:tcPr marL="68580" marR="68580" marT="34290" marB="34290" anchor="ctr">
                    <a:solidFill>
                      <a:schemeClr val="bg1">
                        <a:lumMod val="85000"/>
                      </a:schemeClr>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Roadmap activities</a:t>
                      </a:r>
                      <a:endParaRPr lang="en-US" sz="1400" dirty="0"/>
                    </a:p>
                  </a:txBody>
                  <a:tcPr marL="68580" marR="68580" marT="34290" marB="34290" anchor="ctr">
                    <a:solidFill>
                      <a:schemeClr val="bg1">
                        <a:lumMod val="85000"/>
                      </a:schemeClr>
                    </a:solidFill>
                  </a:tcPr>
                </a:tc>
                <a:tc>
                  <a:txBody>
                    <a:bodyPr/>
                    <a:lstStyle/>
                    <a:p>
                      <a:r>
                        <a:rPr lang="en-US" sz="1050" dirty="0"/>
                        <a:t>Description of actions needed to implement TAM Plan for each year of the plan’s horizon</a:t>
                      </a:r>
                    </a:p>
                  </a:txBody>
                  <a:tcPr marL="68580" marR="68580" marT="34290" marB="34290" anchor="ctr">
                    <a:solidFill>
                      <a:schemeClr val="bg1">
                        <a:lumMod val="85000"/>
                      </a:schemeClr>
                    </a:solidFill>
                  </a:tcPr>
                </a:tc>
                <a:extLst>
                  <a:ext uri="{0D108BD9-81ED-4DB2-BD59-A6C34878D82A}">
                    <a16:rowId xmlns:a16="http://schemas.microsoft.com/office/drawing/2014/main" val="308775445"/>
                  </a:ext>
                </a:extLst>
              </a:tr>
              <a:tr h="461308">
                <a:tc>
                  <a:txBody>
                    <a:bodyPr/>
                    <a:lstStyle/>
                    <a:p>
                      <a:r>
                        <a:rPr lang="en-US" sz="1400" dirty="0"/>
                        <a:t>8</a:t>
                      </a:r>
                    </a:p>
                  </a:txBody>
                  <a:tcPr marL="68580" marR="68580" marT="34290" marB="34290" anchor="ctr">
                    <a:solidFill>
                      <a:schemeClr val="bg1">
                        <a:lumMod val="95000"/>
                      </a:schemeClr>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Needed resources</a:t>
                      </a:r>
                      <a:endParaRPr lang="en-US" sz="1400" dirty="0"/>
                    </a:p>
                  </a:txBody>
                  <a:tcPr marL="68580" marR="68580" marT="34290" marB="34290" anchor="ctr">
                    <a:solidFill>
                      <a:schemeClr val="bg1">
                        <a:lumMod val="95000"/>
                      </a:schemeClr>
                    </a:solidFill>
                  </a:tcPr>
                </a:tc>
                <a:tc>
                  <a:txBody>
                    <a:bodyPr/>
                    <a:lstStyle/>
                    <a:p>
                      <a:r>
                        <a:rPr lang="en-US" sz="1050" dirty="0"/>
                        <a:t>Staffing, technology, funding, </a:t>
                      </a:r>
                      <a:r>
                        <a:rPr lang="en-US" sz="1050" dirty="0" err="1"/>
                        <a:t>etc</a:t>
                      </a:r>
                      <a:endParaRPr lang="en-US" sz="1050" dirty="0"/>
                    </a:p>
                  </a:txBody>
                  <a:tcPr marL="68580" marR="68580" marT="34290" marB="34290" anchor="ctr">
                    <a:solidFill>
                      <a:schemeClr val="bg1">
                        <a:lumMod val="95000"/>
                      </a:schemeClr>
                    </a:solidFill>
                  </a:tcPr>
                </a:tc>
                <a:extLst>
                  <a:ext uri="{0D108BD9-81ED-4DB2-BD59-A6C34878D82A}">
                    <a16:rowId xmlns:a16="http://schemas.microsoft.com/office/drawing/2014/main" val="2343740381"/>
                  </a:ext>
                </a:extLst>
              </a:tr>
              <a:tr h="534870">
                <a:tc>
                  <a:txBody>
                    <a:bodyPr/>
                    <a:lstStyle/>
                    <a:p>
                      <a:r>
                        <a:rPr lang="en-US" sz="1400" dirty="0"/>
                        <a:t>9</a:t>
                      </a:r>
                    </a:p>
                  </a:txBody>
                  <a:tcPr marL="68580" marR="68580" marT="34290" marB="34290" anchor="ctr">
                    <a:solidFill>
                      <a:schemeClr val="bg1">
                        <a:lumMod val="85000"/>
                      </a:schemeClr>
                    </a:solidFill>
                  </a:tcPr>
                </a:tc>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Evaluation plan for continuous improvement </a:t>
                      </a:r>
                      <a:endParaRPr lang="en-US" sz="1400" b="0" dirty="0"/>
                    </a:p>
                  </a:txBody>
                  <a:tcPr marL="68580" marR="68580" marT="34290" marB="34290" anchor="ctr">
                    <a:solidFill>
                      <a:schemeClr val="bg1">
                        <a:lumMod val="85000"/>
                      </a:schemeClr>
                    </a:solidFill>
                  </a:tcPr>
                </a:tc>
                <a:tc>
                  <a:txBody>
                    <a:bodyPr/>
                    <a:lstStyle/>
                    <a:p>
                      <a:r>
                        <a:rPr lang="en-US" sz="1050" dirty="0"/>
                        <a:t>How TAM activities will be monitored, evaluated, and updated to ensure the continuous improvement of TAM practices</a:t>
                      </a:r>
                    </a:p>
                  </a:txBody>
                  <a:tcPr marL="68580" marR="68580" marT="34290" marB="34290" anchor="ctr">
                    <a:solidFill>
                      <a:schemeClr val="bg1">
                        <a:lumMod val="85000"/>
                      </a:schemeClr>
                    </a:solidFill>
                  </a:tcPr>
                </a:tc>
                <a:extLst>
                  <a:ext uri="{0D108BD9-81ED-4DB2-BD59-A6C34878D82A}">
                    <a16:rowId xmlns:a16="http://schemas.microsoft.com/office/drawing/2014/main" val="1949102883"/>
                  </a:ext>
                </a:extLst>
              </a:tr>
            </a:tbl>
          </a:graphicData>
        </a:graphic>
      </p:graphicFrame>
      <p:sp>
        <p:nvSpPr>
          <p:cNvPr id="7" name="TextBox 6"/>
          <p:cNvSpPr txBox="1"/>
          <p:nvPr/>
        </p:nvSpPr>
        <p:spPr>
          <a:xfrm>
            <a:off x="797634" y="6359421"/>
            <a:ext cx="5622052" cy="253916"/>
          </a:xfrm>
          <a:prstGeom prst="rect">
            <a:avLst/>
          </a:prstGeom>
          <a:noFill/>
        </p:spPr>
        <p:txBody>
          <a:bodyPr wrap="none" rtlCol="0">
            <a:spAutoFit/>
          </a:bodyPr>
          <a:lstStyle/>
          <a:p>
            <a:r>
              <a:rPr lang="en-US" sz="1050" dirty="0"/>
              <a:t>* Source: </a:t>
            </a:r>
            <a:r>
              <a:rPr lang="en-US" sz="1050" dirty="0">
                <a:hlinkClick r:id="rId3"/>
              </a:rPr>
              <a:t>https://www.transit.dot.gov/sites/fta.dot.gov/files/docs/TAMFinalRule_Presentation.pdf</a:t>
            </a:r>
            <a:r>
              <a:rPr lang="en-US" sz="1050" dirty="0"/>
              <a:t> </a:t>
            </a:r>
          </a:p>
        </p:txBody>
      </p:sp>
    </p:spTree>
    <p:extLst>
      <p:ext uri="{BB962C8B-B14F-4D97-AF65-F5344CB8AC3E}">
        <p14:creationId xmlns:p14="http://schemas.microsoft.com/office/powerpoint/2010/main" val="2974981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This is a conversation</a:t>
            </a:r>
          </a:p>
          <a:p>
            <a:r>
              <a:rPr lang="en-US" dirty="0" smtClean="0"/>
              <a:t>AM Team</a:t>
            </a:r>
            <a:endParaRPr lang="en-US" dirty="0"/>
          </a:p>
        </p:txBody>
      </p:sp>
    </p:spTree>
    <p:extLst>
      <p:ext uri="{BB962C8B-B14F-4D97-AF65-F5344CB8AC3E}">
        <p14:creationId xmlns:p14="http://schemas.microsoft.com/office/powerpoint/2010/main" val="25242649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73240"/>
            <a:ext cx="10972800" cy="1155560"/>
          </a:xfrm>
        </p:spPr>
        <p:txBody>
          <a:bodyPr/>
          <a:lstStyle/>
          <a:p>
            <a:r>
              <a:rPr lang="en-US" dirty="0" smtClean="0"/>
              <a:t>Annual Reporting / Records Requirements</a:t>
            </a:r>
            <a:endParaRPr lang="en-US" dirty="0"/>
          </a:p>
        </p:txBody>
      </p:sp>
      <p:sp>
        <p:nvSpPr>
          <p:cNvPr id="3" name="Content Placeholder 2"/>
          <p:cNvSpPr>
            <a:spLocks noGrp="1"/>
          </p:cNvSpPr>
          <p:nvPr>
            <p:ph idx="1"/>
          </p:nvPr>
        </p:nvSpPr>
        <p:spPr>
          <a:xfrm>
            <a:off x="609600" y="1758462"/>
            <a:ext cx="10972800" cy="4642338"/>
          </a:xfrm>
        </p:spPr>
        <p:txBody>
          <a:bodyPr>
            <a:normAutofit/>
          </a:bodyPr>
          <a:lstStyle/>
          <a:p>
            <a:r>
              <a:rPr lang="en-US" dirty="0" smtClean="0"/>
              <a:t>Data Reports</a:t>
            </a:r>
          </a:p>
          <a:p>
            <a:pPr lvl="1"/>
            <a:r>
              <a:rPr lang="en-US" dirty="0" smtClean="0"/>
              <a:t>Projected performance targets</a:t>
            </a:r>
          </a:p>
          <a:p>
            <a:pPr lvl="1"/>
            <a:r>
              <a:rPr lang="en-US" dirty="0" smtClean="0"/>
              <a:t>System Condition and Performance Reports</a:t>
            </a:r>
          </a:p>
          <a:p>
            <a:r>
              <a:rPr lang="en-US" dirty="0" smtClean="0"/>
              <a:t>Narrative Report</a:t>
            </a:r>
          </a:p>
          <a:p>
            <a:pPr lvl="1"/>
            <a:r>
              <a:rPr lang="en-US" dirty="0" smtClean="0"/>
              <a:t>Change in condition</a:t>
            </a:r>
          </a:p>
          <a:p>
            <a:pPr lvl="1"/>
            <a:r>
              <a:rPr lang="en-US" dirty="0" smtClean="0"/>
              <a:t>Progress toward targets</a:t>
            </a:r>
          </a:p>
          <a:p>
            <a:r>
              <a:rPr lang="en-US" dirty="0" smtClean="0"/>
              <a:t>Maintain Records support TAM Plan</a:t>
            </a:r>
          </a:p>
          <a:p>
            <a:pPr lvl="1"/>
            <a:r>
              <a:rPr lang="en-US" dirty="0" smtClean="0"/>
              <a:t>Share with MPO (TAM Plan, Performance targets, Investment strategies, Annual condition assessments)</a:t>
            </a:r>
          </a:p>
          <a:p>
            <a:pPr lvl="1"/>
            <a:endParaRPr lang="en-US" dirty="0" smtClean="0"/>
          </a:p>
        </p:txBody>
      </p:sp>
    </p:spTree>
    <p:extLst>
      <p:ext uri="{BB962C8B-B14F-4D97-AF65-F5344CB8AC3E}">
        <p14:creationId xmlns:p14="http://schemas.microsoft.com/office/powerpoint/2010/main" val="40792259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925" y="0"/>
            <a:ext cx="9358875" cy="1669774"/>
          </a:xfrm>
        </p:spPr>
        <p:txBody>
          <a:bodyPr/>
          <a:lstStyle/>
          <a:p>
            <a:r>
              <a:rPr lang="en-US" dirty="0" smtClean="0">
                <a:solidFill>
                  <a:srgbClr val="0E7FAE"/>
                </a:solidFill>
              </a:rPr>
              <a:t>Data Quality</a:t>
            </a:r>
            <a:endParaRPr lang="en-US" dirty="0">
              <a:solidFill>
                <a:srgbClr val="0E7FAE"/>
              </a:solidFill>
            </a:endParaRPr>
          </a:p>
        </p:txBody>
      </p:sp>
      <p:sp>
        <p:nvSpPr>
          <p:cNvPr id="3" name="Content Placeholder 2"/>
          <p:cNvSpPr>
            <a:spLocks noGrp="1"/>
          </p:cNvSpPr>
          <p:nvPr>
            <p:ph sz="quarter" idx="13"/>
          </p:nvPr>
        </p:nvSpPr>
        <p:spPr/>
        <p:txBody>
          <a:bodyPr>
            <a:normAutofit/>
          </a:bodyPr>
          <a:lstStyle/>
          <a:p>
            <a:pPr marL="0" indent="0" algn="ctr">
              <a:buNone/>
            </a:pPr>
            <a:r>
              <a:rPr lang="en-US" sz="4000" i="1" dirty="0"/>
              <a:t>If the quality of data is low then decisions based on this data without external input cannot exceed our level of confidence in the data.  </a:t>
            </a:r>
          </a:p>
        </p:txBody>
      </p:sp>
    </p:spTree>
    <p:extLst>
      <p:ext uri="{BB962C8B-B14F-4D97-AF65-F5344CB8AC3E}">
        <p14:creationId xmlns:p14="http://schemas.microsoft.com/office/powerpoint/2010/main" val="471573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a:stretch>
            <a:fillRect/>
          </a:stretch>
        </p:blipFill>
        <p:spPr>
          <a:xfrm>
            <a:off x="609600" y="1346199"/>
            <a:ext cx="10972800" cy="5225247"/>
          </a:xfrm>
          <a:prstGeom prst="rect">
            <a:avLst/>
          </a:prstGeom>
        </p:spPr>
      </p:pic>
      <p:sp>
        <p:nvSpPr>
          <p:cNvPr id="2" name="Title 1"/>
          <p:cNvSpPr>
            <a:spLocks noGrp="1"/>
          </p:cNvSpPr>
          <p:nvPr>
            <p:ph type="title"/>
          </p:nvPr>
        </p:nvSpPr>
        <p:spPr/>
        <p:txBody>
          <a:bodyPr/>
          <a:lstStyle/>
          <a:p>
            <a:r>
              <a:rPr lang="en-US" dirty="0">
                <a:solidFill>
                  <a:srgbClr val="0E7FAE"/>
                </a:solidFill>
              </a:rPr>
              <a:t>Data Work-Flow</a:t>
            </a:r>
          </a:p>
        </p:txBody>
      </p:sp>
    </p:spTree>
    <p:extLst>
      <p:ext uri="{BB962C8B-B14F-4D97-AF65-F5344CB8AC3E}">
        <p14:creationId xmlns:p14="http://schemas.microsoft.com/office/powerpoint/2010/main" val="3538229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39800" y="1177925"/>
            <a:ext cx="10515600" cy="4351338"/>
          </a:xfrm>
        </p:spPr>
        <p:txBody>
          <a:bodyPr>
            <a:normAutofit/>
          </a:bodyPr>
          <a:lstStyle/>
          <a:p>
            <a:pPr marL="0" indent="0" algn="ctr">
              <a:buNone/>
            </a:pPr>
            <a:endParaRPr lang="en-US" sz="4800" dirty="0"/>
          </a:p>
          <a:p>
            <a:pPr marL="0" indent="0" algn="ctr">
              <a:buNone/>
            </a:pPr>
            <a:r>
              <a:rPr lang="en-US" sz="4800" i="1" dirty="0">
                <a:solidFill>
                  <a:srgbClr val="0E7FAE"/>
                </a:solidFill>
              </a:rPr>
              <a:t>“If information were the answer, we’d all be billionaires with perfect abs”</a:t>
            </a:r>
          </a:p>
          <a:p>
            <a:pPr marL="0" indent="0" algn="r">
              <a:buNone/>
            </a:pPr>
            <a:endParaRPr lang="en-US" b="1" dirty="0"/>
          </a:p>
          <a:p>
            <a:pPr marL="0" indent="0" algn="r">
              <a:buNone/>
            </a:pPr>
            <a:r>
              <a:rPr lang="en-US" b="1" dirty="0"/>
              <a:t>Derek </a:t>
            </a:r>
            <a:r>
              <a:rPr lang="en-US" b="1" dirty="0" err="1"/>
              <a:t>Sivers</a:t>
            </a:r>
            <a:endParaRPr lang="en-US" b="1" dirty="0"/>
          </a:p>
        </p:txBody>
      </p:sp>
    </p:spTree>
    <p:extLst>
      <p:ext uri="{BB962C8B-B14F-4D97-AF65-F5344CB8AC3E}">
        <p14:creationId xmlns:p14="http://schemas.microsoft.com/office/powerpoint/2010/main" val="162833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to Information</a:t>
            </a:r>
          </a:p>
        </p:txBody>
      </p:sp>
      <p:pic>
        <p:nvPicPr>
          <p:cNvPr id="4" name="Content Placeholder 3"/>
          <p:cNvPicPr>
            <a:picLocks noGrp="1" noChangeAspect="1"/>
          </p:cNvPicPr>
          <p:nvPr>
            <p:ph sz="quarter" idx="13"/>
          </p:nvPr>
        </p:nvPicPr>
        <p:blipFill>
          <a:blip r:embed="rId3"/>
          <a:stretch>
            <a:fillRect/>
          </a:stretch>
        </p:blipFill>
        <p:spPr>
          <a:xfrm>
            <a:off x="334191" y="1803400"/>
            <a:ext cx="11536758" cy="4559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5871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 to read slide to make a point</a:t>
            </a:r>
          </a:p>
        </p:txBody>
      </p:sp>
      <p:pic>
        <p:nvPicPr>
          <p:cNvPr id="4" name="Content Placeholder 3"/>
          <p:cNvPicPr>
            <a:picLocks noGrp="1" noChangeAspect="1"/>
          </p:cNvPicPr>
          <p:nvPr>
            <p:ph sz="quarter" idx="13"/>
          </p:nvPr>
        </p:nvPicPr>
        <p:blipFill>
          <a:blip r:embed="rId3"/>
          <a:stretch>
            <a:fillRect/>
          </a:stretch>
        </p:blipFill>
        <p:spPr>
          <a:xfrm>
            <a:off x="1293622" y="1534418"/>
            <a:ext cx="9604755" cy="5004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5568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a:bodyPr>
          <a:lstStyle/>
          <a:p>
            <a:r>
              <a:rPr lang="en-GB" altLang="en-US" sz="3200" dirty="0">
                <a:ea typeface="ＭＳ Ｐゴシック" panose="020B0600070205080204" pitchFamily="34" charset="-128"/>
              </a:rPr>
              <a:t>The Institute of Asset Management “Conceptual Model”</a:t>
            </a:r>
            <a:endParaRPr lang="en-US" altLang="en-US" sz="3200" dirty="0">
              <a:ea typeface="ＭＳ Ｐゴシック" panose="020B0600070205080204" pitchFamily="34" charset="-128"/>
            </a:endParaRPr>
          </a:p>
        </p:txBody>
      </p:sp>
      <p:sp>
        <p:nvSpPr>
          <p:cNvPr id="5" name="Slide Number Placeholder 4"/>
          <p:cNvSpPr>
            <a:spLocks noGrp="1"/>
          </p:cNvSpPr>
          <p:nvPr>
            <p:ph type="sldNum" sz="quarter" idx="12"/>
          </p:nvPr>
        </p:nvSpPr>
        <p:spPr/>
        <p:txBody>
          <a:bodyPr/>
          <a:lstStyle/>
          <a:p>
            <a:fld id="{8DFAA824-8436-4ECB-A992-A8A27AD67241}" type="slidenum">
              <a:rPr lang="en-GB" smtClean="0"/>
              <a:t>26</a:t>
            </a:fld>
            <a:endParaRPr lang="en-GB"/>
          </a:p>
        </p:txBody>
      </p:sp>
      <p:pic>
        <p:nvPicPr>
          <p:cNvPr id="7" name="Picture 6">
            <a:extLst>
              <a:ext uri="{FF2B5EF4-FFF2-40B4-BE49-F238E27FC236}">
                <a16:creationId xmlns:a16="http://schemas.microsoft.com/office/drawing/2014/main" id="{AF7EE54C-00FE-4030-A0AA-309D3B9B83DD}"/>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367658" y="1294926"/>
            <a:ext cx="7895257" cy="556307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813777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50" t="10458" r="250" b="-1414"/>
          <a:stretch/>
        </p:blipFill>
        <p:spPr>
          <a:xfrm>
            <a:off x="1244878" y="602027"/>
            <a:ext cx="9710883" cy="5858407"/>
          </a:xfrm>
          <a:prstGeom prst="rect">
            <a:avLst/>
          </a:prstGeom>
        </p:spPr>
      </p:pic>
    </p:spTree>
    <p:extLst>
      <p:ext uri="{BB962C8B-B14F-4D97-AF65-F5344CB8AC3E}">
        <p14:creationId xmlns:p14="http://schemas.microsoft.com/office/powerpoint/2010/main" val="13781311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19458"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7492620" y="3829603"/>
            <a:ext cx="2747489" cy="274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609600" y="274638"/>
            <a:ext cx="9601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baseline="0">
                <a:solidFill>
                  <a:schemeClr val="tx1"/>
                </a:solidFill>
                <a:latin typeface="Helvetica"/>
                <a:ea typeface="+mj-ea"/>
                <a:cs typeface="+mj-cs"/>
              </a:defRPr>
            </a:lvl1pPr>
          </a:lstStyle>
          <a:p>
            <a:pPr algn="l"/>
            <a:r>
              <a:rPr lang="en-US" dirty="0" smtClean="0">
                <a:solidFill>
                  <a:srgbClr val="0E7FAE"/>
                </a:solidFill>
                <a:latin typeface="Tahoma" panose="020B0604030504040204" pitchFamily="34" charset="0"/>
                <a:ea typeface="Tahoma" panose="020B0604030504040204" pitchFamily="34" charset="0"/>
                <a:cs typeface="Tahoma" panose="020B0604030504040204" pitchFamily="34" charset="0"/>
              </a:rPr>
              <a:t>Next steps </a:t>
            </a:r>
            <a:endParaRPr lang="en-US" dirty="0">
              <a:solidFill>
                <a:srgbClr val="0E7FA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644892" y="1445066"/>
            <a:ext cx="10902215" cy="3139321"/>
          </a:xfrm>
          <a:prstGeom prst="rect">
            <a:avLst/>
          </a:prstGeom>
          <a:noFill/>
        </p:spPr>
        <p:txBody>
          <a:bodyPr wrap="square" rtlCol="0">
            <a:spAutoFit/>
          </a:bodyPr>
          <a:lstStyle/>
          <a:p>
            <a:r>
              <a:rPr lang="en-US" sz="3600" i="1" dirty="0">
                <a:solidFill>
                  <a:prstClr val="black"/>
                </a:solidFill>
                <a:latin typeface="Tahoma" panose="020B0604030504040204" pitchFamily="34" charset="0"/>
                <a:ea typeface="Tahoma" panose="020B0604030504040204" pitchFamily="34" charset="0"/>
                <a:cs typeface="Tahoma" panose="020B0604030504040204" pitchFamily="34" charset="0"/>
              </a:rPr>
              <a:t>With Leadership investment, sustained effort and </a:t>
            </a:r>
            <a:r>
              <a:rPr lang="en-US" sz="3600" i="1" dirty="0" smtClean="0">
                <a:solidFill>
                  <a:prstClr val="black"/>
                </a:solidFill>
                <a:latin typeface="Tahoma" panose="020B0604030504040204" pitchFamily="34" charset="0"/>
                <a:ea typeface="Tahoma" panose="020B0604030504040204" pitchFamily="34" charset="0"/>
                <a:cs typeface="Tahoma" panose="020B0604030504040204" pitchFamily="34" charset="0"/>
              </a:rPr>
              <a:t>a organizational approach </a:t>
            </a:r>
            <a:r>
              <a:rPr lang="en-US" sz="3600" i="1" dirty="0">
                <a:solidFill>
                  <a:prstClr val="black"/>
                </a:solidFill>
                <a:latin typeface="Tahoma" panose="020B0604030504040204" pitchFamily="34" charset="0"/>
                <a:ea typeface="Tahoma" panose="020B0604030504040204" pitchFamily="34" charset="0"/>
                <a:cs typeface="Tahoma" panose="020B0604030504040204" pitchFamily="34" charset="0"/>
              </a:rPr>
              <a:t>to Asset Management we </a:t>
            </a:r>
            <a:r>
              <a:rPr lang="en-US" sz="3600" i="1" dirty="0" smtClean="0">
                <a:solidFill>
                  <a:prstClr val="black"/>
                </a:solidFill>
                <a:latin typeface="Tahoma" panose="020B0604030504040204" pitchFamily="34" charset="0"/>
                <a:ea typeface="Tahoma" panose="020B0604030504040204" pitchFamily="34" charset="0"/>
                <a:cs typeface="Tahoma" panose="020B0604030504040204" pitchFamily="34" charset="0"/>
              </a:rPr>
              <a:t>will increase system safety and performance; while reducing risk and cost.</a:t>
            </a:r>
          </a:p>
          <a:p>
            <a:endParaRPr lang="en-US" sz="3600" i="1" dirty="0">
              <a:solidFill>
                <a:prstClr val="black"/>
              </a:solidFill>
              <a:latin typeface="Tahoma" panose="020B0604030504040204" pitchFamily="34" charset="0"/>
              <a:ea typeface="Tahoma" panose="020B0604030504040204" pitchFamily="34" charset="0"/>
              <a:cs typeface="Tahoma" panose="020B0604030504040204" pitchFamily="34" charset="0"/>
            </a:endParaRPr>
          </a:p>
          <a:p>
            <a:endParaRPr lang="en-US" dirty="0">
              <a:solidFill>
                <a:prstClr val="black"/>
              </a:solidFill>
              <a:latin typeface="Helvetica"/>
            </a:endParaRPr>
          </a:p>
        </p:txBody>
      </p:sp>
    </p:spTree>
    <p:extLst>
      <p:ext uri="{BB962C8B-B14F-4D97-AF65-F5344CB8AC3E}">
        <p14:creationId xmlns:p14="http://schemas.microsoft.com/office/powerpoint/2010/main" val="11993557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067493"/>
            <a:ext cx="9144000" cy="2190307"/>
          </a:xfrm>
        </p:spPr>
        <p:txBody>
          <a:bodyPr>
            <a:noAutofit/>
          </a:bodyPr>
          <a:lstStyle/>
          <a:p>
            <a:r>
              <a:rPr lang="en-US" sz="1600" dirty="0" smtClean="0"/>
              <a:t>Asset Management Team</a:t>
            </a:r>
            <a:endParaRPr lang="en-US" sz="1600" dirty="0"/>
          </a:p>
          <a:p>
            <a:r>
              <a:rPr lang="en-US" sz="1600" dirty="0"/>
              <a:t>Regional Transportation District</a:t>
            </a:r>
          </a:p>
          <a:p>
            <a:r>
              <a:rPr lang="en-US" sz="1600" dirty="0"/>
              <a:t>1600 Blake Street, BLK-40 | Denver, CO </a:t>
            </a:r>
            <a:r>
              <a:rPr lang="en-US" sz="1600" dirty="0" smtClean="0"/>
              <a:t>80202</a:t>
            </a:r>
          </a:p>
          <a:p>
            <a:r>
              <a:rPr lang="en-US" sz="1600" dirty="0" smtClean="0"/>
              <a:t>Lou.Cripps@RTD-Denver.com</a:t>
            </a:r>
            <a:endParaRPr lang="en-US" sz="1600" dirty="0"/>
          </a:p>
          <a:p>
            <a:endParaRPr lang="en-US" sz="1600" dirty="0"/>
          </a:p>
        </p:txBody>
      </p:sp>
    </p:spTree>
    <p:extLst>
      <p:ext uri="{BB962C8B-B14F-4D97-AF65-F5344CB8AC3E}">
        <p14:creationId xmlns:p14="http://schemas.microsoft.com/office/powerpoint/2010/main" val="1706292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E7FAE"/>
                </a:solidFill>
              </a:rPr>
              <a:t>Presentation Goals</a:t>
            </a:r>
          </a:p>
        </p:txBody>
      </p:sp>
      <p:sp>
        <p:nvSpPr>
          <p:cNvPr id="3" name="Content Placeholder 2"/>
          <p:cNvSpPr>
            <a:spLocks noGrp="1"/>
          </p:cNvSpPr>
          <p:nvPr>
            <p:ph sz="quarter" idx="13"/>
          </p:nvPr>
        </p:nvSpPr>
        <p:spPr/>
        <p:txBody>
          <a:bodyPr>
            <a:normAutofit/>
          </a:bodyPr>
          <a:lstStyle/>
          <a:p>
            <a:r>
              <a:rPr lang="en-US" dirty="0"/>
              <a:t>Asset Management </a:t>
            </a:r>
            <a:r>
              <a:rPr lang="en-US" dirty="0" smtClean="0"/>
              <a:t>(AM)(TAM)(SGR) – </a:t>
            </a:r>
            <a:r>
              <a:rPr lang="en-US" dirty="0"/>
              <a:t>What &amp; </a:t>
            </a:r>
            <a:r>
              <a:rPr lang="en-US" dirty="0" smtClean="0"/>
              <a:t>Why</a:t>
            </a:r>
          </a:p>
          <a:p>
            <a:pPr lvl="1"/>
            <a:r>
              <a:rPr lang="en-US" dirty="0"/>
              <a:t>Review </a:t>
            </a:r>
            <a:r>
              <a:rPr lang="en-US" dirty="0" smtClean="0"/>
              <a:t>AM as </a:t>
            </a:r>
            <a:r>
              <a:rPr lang="en-US" dirty="0"/>
              <a:t>a business process </a:t>
            </a:r>
          </a:p>
          <a:p>
            <a:r>
              <a:rPr lang="en-US" dirty="0" smtClean="0"/>
              <a:t>Background – How did we get </a:t>
            </a:r>
            <a:r>
              <a:rPr lang="en-US" dirty="0"/>
              <a:t>here? </a:t>
            </a:r>
            <a:endParaRPr lang="en-US" dirty="0" smtClean="0"/>
          </a:p>
          <a:p>
            <a:pPr lvl="1"/>
            <a:r>
              <a:rPr lang="en-US" dirty="0" smtClean="0"/>
              <a:t>History </a:t>
            </a:r>
            <a:r>
              <a:rPr lang="en-US" dirty="0"/>
              <a:t>of </a:t>
            </a:r>
            <a:r>
              <a:rPr lang="en-US" dirty="0" smtClean="0"/>
              <a:t>RTD’s AM / State of Good Repair (SGR) program</a:t>
            </a:r>
          </a:p>
          <a:p>
            <a:pPr lvl="1"/>
            <a:r>
              <a:rPr lang="en-US" dirty="0" smtClean="0"/>
              <a:t>FTA </a:t>
            </a:r>
            <a:r>
              <a:rPr lang="en-US" dirty="0"/>
              <a:t>MAP21 TAM Final Rule </a:t>
            </a:r>
            <a:r>
              <a:rPr lang="en-US" dirty="0" smtClean="0"/>
              <a:t>Making</a:t>
            </a:r>
          </a:p>
          <a:p>
            <a:pPr lvl="1"/>
            <a:r>
              <a:rPr lang="en-US" dirty="0"/>
              <a:t>TAM Requirements </a:t>
            </a:r>
          </a:p>
          <a:p>
            <a:pPr marL="457200" indent="-457200">
              <a:buFont typeface="Arial" panose="020B0604020202020204" pitchFamily="34" charset="0"/>
              <a:buChar char="•"/>
            </a:pPr>
            <a:r>
              <a:rPr lang="en-US" dirty="0" smtClean="0"/>
              <a:t>Discuss how Assets Deliver our agency objective </a:t>
            </a:r>
            <a:endParaRPr lang="en-US" dirty="0"/>
          </a:p>
        </p:txBody>
      </p:sp>
    </p:spTree>
    <p:extLst>
      <p:ext uri="{BB962C8B-B14F-4D97-AF65-F5344CB8AC3E}">
        <p14:creationId xmlns:p14="http://schemas.microsoft.com/office/powerpoint/2010/main" val="349742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Asset Management is Sexy</a:t>
            </a:r>
            <a:endParaRPr lang="en-US" dirty="0"/>
          </a:p>
        </p:txBody>
      </p:sp>
      <p:sp>
        <p:nvSpPr>
          <p:cNvPr id="3" name="Text Placeholder 2"/>
          <p:cNvSpPr>
            <a:spLocks noGrp="1"/>
          </p:cNvSpPr>
          <p:nvPr>
            <p:ph type="body" idx="1"/>
          </p:nvPr>
        </p:nvSpPr>
        <p:spPr>
          <a:xfrm>
            <a:off x="831850" y="4562475"/>
            <a:ext cx="10515600" cy="1500187"/>
          </a:xfrm>
        </p:spPr>
        <p:txBody>
          <a:bodyPr/>
          <a:lstStyle/>
          <a:p>
            <a:r>
              <a:rPr lang="en-US" dirty="0" smtClean="0"/>
              <a:t>Evidence – See video clip</a:t>
            </a:r>
            <a:endParaRPr lang="en-US" dirty="0"/>
          </a:p>
        </p:txBody>
      </p:sp>
    </p:spTree>
    <p:extLst>
      <p:ext uri="{BB962C8B-B14F-4D97-AF65-F5344CB8AC3E}">
        <p14:creationId xmlns:p14="http://schemas.microsoft.com/office/powerpoint/2010/main" val="801906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0991" y="5940760"/>
            <a:ext cx="7780920" cy="369332"/>
          </a:xfrm>
          <a:prstGeom prst="rect">
            <a:avLst/>
          </a:prstGeom>
          <a:noFill/>
        </p:spPr>
        <p:txBody>
          <a:bodyPr wrap="square" rtlCol="0">
            <a:spAutoFit/>
          </a:bodyPr>
          <a:lstStyle/>
          <a:p>
            <a:pPr algn="ctr"/>
            <a:r>
              <a:rPr lang="en-US" dirty="0" smtClean="0"/>
              <a:t>Insert Infrastructure Video </a:t>
            </a:r>
            <a:endParaRPr lang="en-US" dirty="0"/>
          </a:p>
        </p:txBody>
      </p:sp>
    </p:spTree>
    <p:extLst>
      <p:ext uri="{BB962C8B-B14F-4D97-AF65-F5344CB8AC3E}">
        <p14:creationId xmlns:p14="http://schemas.microsoft.com/office/powerpoint/2010/main" val="3417647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E7FAE"/>
                </a:solidFill>
              </a:rPr>
              <a:t>RTD’s Asset Management history</a:t>
            </a:r>
            <a:endParaRPr lang="en-US" dirty="0">
              <a:solidFill>
                <a:srgbClr val="0E7FAE"/>
              </a:solidFill>
            </a:endParaRPr>
          </a:p>
        </p:txBody>
      </p:sp>
      <p:pic>
        <p:nvPicPr>
          <p:cNvPr id="3" name="Content Placeholder 2"/>
          <p:cNvPicPr>
            <a:picLocks noGrp="1" noChangeAspect="1"/>
          </p:cNvPicPr>
          <p:nvPr>
            <p:ph sz="quarter" idx="13"/>
          </p:nvPr>
        </p:nvPicPr>
        <p:blipFill>
          <a:blip r:embed="rId3"/>
          <a:stretch>
            <a:fillRect/>
          </a:stretch>
        </p:blipFill>
        <p:spPr>
          <a:xfrm>
            <a:off x="505476" y="1743607"/>
            <a:ext cx="11256775" cy="4816219"/>
          </a:xfrm>
          <a:prstGeom prst="rect">
            <a:avLst/>
          </a:prstGeom>
        </p:spPr>
      </p:pic>
    </p:spTree>
    <p:extLst>
      <p:ext uri="{BB962C8B-B14F-4D97-AF65-F5344CB8AC3E}">
        <p14:creationId xmlns:p14="http://schemas.microsoft.com/office/powerpoint/2010/main" val="5811262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Asset?</a:t>
            </a:r>
            <a:endParaRPr lang="en-US" dirty="0"/>
          </a:p>
        </p:txBody>
      </p:sp>
      <p:sp>
        <p:nvSpPr>
          <p:cNvPr id="3" name="Content Placeholder 2"/>
          <p:cNvSpPr>
            <a:spLocks noGrp="1"/>
          </p:cNvSpPr>
          <p:nvPr>
            <p:ph idx="1"/>
          </p:nvPr>
        </p:nvSpPr>
        <p:spPr/>
        <p:txBody>
          <a:bodyPr/>
          <a:lstStyle/>
          <a:p>
            <a:pPr marL="0" indent="0">
              <a:buNone/>
            </a:pPr>
            <a:r>
              <a:rPr lang="en-US" i="1" dirty="0"/>
              <a:t>Any tangible item of a defined value;  based on cost or criticality to service, </a:t>
            </a:r>
            <a:r>
              <a:rPr lang="en-US" i="1" dirty="0" smtClean="0"/>
              <a:t>that </a:t>
            </a:r>
            <a:r>
              <a:rPr lang="en-US" i="1" dirty="0"/>
              <a:t>is owned, </a:t>
            </a:r>
            <a:r>
              <a:rPr lang="en-US" i="1" dirty="0" smtClean="0"/>
              <a:t>leased, </a:t>
            </a:r>
            <a:r>
              <a:rPr lang="en-US" i="1" dirty="0"/>
              <a:t>or maintained by </a:t>
            </a:r>
            <a:r>
              <a:rPr lang="en-US" i="1" dirty="0" smtClean="0"/>
              <a:t>RTD, </a:t>
            </a:r>
            <a:r>
              <a:rPr lang="en-US" i="1" dirty="0"/>
              <a:t>or </a:t>
            </a:r>
            <a:r>
              <a:rPr lang="en-US" i="1" dirty="0" smtClean="0"/>
              <a:t>a  </a:t>
            </a:r>
            <a:r>
              <a:rPr lang="en-US" i="1" dirty="0"/>
              <a:t>subcontractor, which may at some point after it’s useful life require a capital repair or replacement. </a:t>
            </a:r>
          </a:p>
        </p:txBody>
      </p:sp>
    </p:spTree>
    <p:extLst>
      <p:ext uri="{BB962C8B-B14F-4D97-AF65-F5344CB8AC3E}">
        <p14:creationId xmlns:p14="http://schemas.microsoft.com/office/powerpoint/2010/main" val="311792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4518" y="519764"/>
            <a:ext cx="10833234" cy="582809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white"/>
                </a:solidFill>
                <a:effectLst/>
                <a:uLnTx/>
                <a:uFillTx/>
                <a:latin typeface="Calibri" panose="020F0502020204030204"/>
                <a:ea typeface="+mn-ea"/>
                <a:cs typeface="+mn-cs"/>
              </a:rPr>
              <a:t>Asset Management involves the balancing of costs, opportunities and risks against the desired performance of assets, to achieve the organizational objectives.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0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Source: ISO55000</a:t>
            </a:r>
          </a:p>
        </p:txBody>
      </p:sp>
    </p:spTree>
    <p:extLst>
      <p:ext uri="{BB962C8B-B14F-4D97-AF65-F5344CB8AC3E}">
        <p14:creationId xmlns:p14="http://schemas.microsoft.com/office/powerpoint/2010/main" val="895191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15495" y="806489"/>
            <a:ext cx="8532373" cy="5851374"/>
          </a:xfrm>
          <a:prstGeom prst="rect">
            <a:avLst/>
          </a:prstGeom>
        </p:spPr>
      </p:pic>
    </p:spTree>
    <p:extLst>
      <p:ext uri="{BB962C8B-B14F-4D97-AF65-F5344CB8AC3E}">
        <p14:creationId xmlns:p14="http://schemas.microsoft.com/office/powerpoint/2010/main" val="4193801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DPresentation.potx" id="{666F4EA2-B7DB-4708-87DD-2C349E966EE6}" vid="{1F291D4E-A902-4C12-B64A-0F2D709EC6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B97CCDBA6420E348892451A98214C532" ma:contentTypeVersion="8" ma:contentTypeDescription="Create a new document." ma:contentTypeScope="" ma:versionID="2c645feafecbeba99b383b6bf77e65f0">
  <xsd:schema xmlns:xsd="http://www.w3.org/2001/XMLSchema" xmlns:xs="http://www.w3.org/2001/XMLSchema" xmlns:p="http://schemas.microsoft.com/office/2006/metadata/properties" xmlns:ns2="034bf910-781b-4f5c-b130-6b131041486c" xmlns:ns3="0f6a10bd-2b66-4810-8d4c-8e3d06ee7319" xmlns:ns4="4459fbb8-6bea-4bf6-83e1-95bff48e392f" targetNamespace="http://schemas.microsoft.com/office/2006/metadata/properties" ma:root="true" ma:fieldsID="75e2f271f435baccbe72149065722027" ns2:_="" ns3:_="" ns4:_="">
    <xsd:import namespace="034bf910-781b-4f5c-b130-6b131041486c"/>
    <xsd:import namespace="0f6a10bd-2b66-4810-8d4c-8e3d06ee7319"/>
    <xsd:import namespace="4459fbb8-6bea-4bf6-83e1-95bff48e392f"/>
    <xsd:element name="properties">
      <xsd:complexType>
        <xsd:sequence>
          <xsd:element name="documentManagement">
            <xsd:complexType>
              <xsd:all>
                <xsd:element ref="ns2:_dlc_DocId" minOccurs="0"/>
                <xsd:element ref="ns2:_dlc_DocIdUrl" minOccurs="0"/>
                <xsd:element ref="ns2:_dlc_DocIdPersistId" minOccurs="0"/>
                <xsd:element ref="ns3:TaxCatchAll" minOccurs="0"/>
                <xsd:element ref="ns4:g05d9bc556cb4ee4816286516bf4c0a5" minOccurs="0"/>
                <xsd:element ref="ns4:Sorting" minOccurs="0"/>
                <xsd:element ref="ns3: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4bf910-781b-4f5c-b130-6b131041486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f6a10bd-2b66-4810-8d4c-8e3d06ee7319"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4598e8a2-5e2f-41eb-a09a-406785d269cd}" ma:internalName="TaxCatchAll" ma:readOnly="false" ma:showField="CatchAllData" ma:web="0f6a10bd-2b66-4810-8d4c-8e3d06ee7319">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4598e8a2-5e2f-41eb-a09a-406785d269cd}" ma:internalName="TaxCatchAllLabel" ma:readOnly="true" ma:showField="CatchAllDataLabel" ma:web="0f6a10bd-2b66-4810-8d4c-8e3d06ee73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459fbb8-6bea-4bf6-83e1-95bff48e392f" elementFormDefault="qualified">
    <xsd:import namespace="http://schemas.microsoft.com/office/2006/documentManagement/types"/>
    <xsd:import namespace="http://schemas.microsoft.com/office/infopath/2007/PartnerControls"/>
    <xsd:element name="g05d9bc556cb4ee4816286516bf4c0a5" ma:index="12" nillable="true" ma:taxonomy="true" ma:internalName="g05d9bc556cb4ee4816286516bf4c0a5" ma:taxonomyFieldName="RTD_x0020_Department" ma:displayName="RTD Department" ma:default="" ma:fieldId="{005d9bc5-56cb-4ee4-8162-86516bf4c0a5}" ma:sspId="4f045ff9-0cc1-4617-aacb-f5cc6549892b" ma:termSetId="15d31e51-5250-41b2-ad6f-75868fc2cc7c" ma:anchorId="00000000-0000-0000-0000-000000000000" ma:open="false" ma:isKeyword="false">
      <xsd:complexType>
        <xsd:sequence>
          <xsd:element ref="pc:Terms" minOccurs="0" maxOccurs="1"/>
        </xsd:sequence>
      </xsd:complexType>
    </xsd:element>
    <xsd:element name="Sorting" ma:index="14" nillable="true" ma:displayName="Sorting" ma:description="Sort number used to display the documents in order in the webpart.  Documents that are instructions and not the actual template should be numbered before the template they reference." ma:internalName="Sorting" ma:percentage="FALS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0f6a10bd-2b66-4810-8d4c-8e3d06ee7319"/>
    <g05d9bc556cb4ee4816286516bf4c0a5 xmlns="4459fbb8-6bea-4bf6-83e1-95bff48e392f">
      <Terms xmlns="http://schemas.microsoft.com/office/infopath/2007/PartnerControls"/>
    </g05d9bc556cb4ee4816286516bf4c0a5>
    <Sorting xmlns="4459fbb8-6bea-4bf6-83e1-95bff48e392f" xsi:nil="true"/>
  </documentManagement>
</p:properties>
</file>

<file path=customXml/item5.xml><?xml version="1.0" encoding="utf-8"?>
<?mso-contentType ?>
<SharedContentType xmlns="Microsoft.SharePoint.Taxonomy.ContentTypeSync" SourceId="4f045ff9-0cc1-4617-aacb-f5cc6549892b" ContentTypeId="0x0101" PreviousValue="false"/>
</file>

<file path=customXml/itemProps1.xml><?xml version="1.0" encoding="utf-8"?>
<ds:datastoreItem xmlns:ds="http://schemas.openxmlformats.org/officeDocument/2006/customXml" ds:itemID="{4DB1EB2F-DCE5-4E16-9DDE-20550862BB4D}">
  <ds:schemaRefs>
    <ds:schemaRef ds:uri="http://schemas.microsoft.com/sharepoint/events"/>
  </ds:schemaRefs>
</ds:datastoreItem>
</file>

<file path=customXml/itemProps2.xml><?xml version="1.0" encoding="utf-8"?>
<ds:datastoreItem xmlns:ds="http://schemas.openxmlformats.org/officeDocument/2006/customXml" ds:itemID="{3FE248FC-4EA8-42A0-AFEE-5F94F99995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4bf910-781b-4f5c-b130-6b131041486c"/>
    <ds:schemaRef ds:uri="0f6a10bd-2b66-4810-8d4c-8e3d06ee7319"/>
    <ds:schemaRef ds:uri="4459fbb8-6bea-4bf6-83e1-95bff48e39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DBC5E0-3FD0-45B5-A102-71644EC914D1}">
  <ds:schemaRefs>
    <ds:schemaRef ds:uri="http://schemas.microsoft.com/sharepoint/v3/contenttype/forms"/>
  </ds:schemaRefs>
</ds:datastoreItem>
</file>

<file path=customXml/itemProps4.xml><?xml version="1.0" encoding="utf-8"?>
<ds:datastoreItem xmlns:ds="http://schemas.openxmlformats.org/officeDocument/2006/customXml" ds:itemID="{D9236A21-F0EB-44F5-8BFA-26A2994E57ED}">
  <ds:schemaRefs>
    <ds:schemaRef ds:uri="http://purl.org/dc/elements/1.1/"/>
    <ds:schemaRef ds:uri="http://purl.org/dc/dcmitype/"/>
    <ds:schemaRef ds:uri="0f6a10bd-2b66-4810-8d4c-8e3d06ee7319"/>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4459fbb8-6bea-4bf6-83e1-95bff48e392f"/>
    <ds:schemaRef ds:uri="034bf910-781b-4f5c-b130-6b131041486c"/>
    <ds:schemaRef ds:uri="http://schemas.microsoft.com/office/2006/metadata/properties"/>
  </ds:schemaRefs>
</ds:datastoreItem>
</file>

<file path=customXml/itemProps5.xml><?xml version="1.0" encoding="utf-8"?>
<ds:datastoreItem xmlns:ds="http://schemas.openxmlformats.org/officeDocument/2006/customXml" ds:itemID="{DCC84E05-0974-4EEF-8EDB-D20416323E22}">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RTDPresentation</Template>
  <TotalTime>1387</TotalTime>
  <Words>2344</Words>
  <Application>Microsoft Office PowerPoint</Application>
  <PresentationFormat>Widescreen</PresentationFormat>
  <Paragraphs>232</Paragraphs>
  <Slides>29</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MS PGothic</vt:lpstr>
      <vt:lpstr>Arial</vt:lpstr>
      <vt:lpstr>Calibri</vt:lpstr>
      <vt:lpstr>GillSansMT</vt:lpstr>
      <vt:lpstr>Helvetica</vt:lpstr>
      <vt:lpstr>Tahoma</vt:lpstr>
      <vt:lpstr>Office Theme</vt:lpstr>
      <vt:lpstr>PowerPoint Presentation</vt:lpstr>
      <vt:lpstr>Introductions</vt:lpstr>
      <vt:lpstr>Presentation Goals</vt:lpstr>
      <vt:lpstr>Asset Management is Sexy</vt:lpstr>
      <vt:lpstr>PowerPoint Presentation</vt:lpstr>
      <vt:lpstr>RTD’s Asset Management history</vt:lpstr>
      <vt:lpstr>What is an Asset?</vt:lpstr>
      <vt:lpstr>PowerPoint Presentation</vt:lpstr>
      <vt:lpstr>PowerPoint Presentation</vt:lpstr>
      <vt:lpstr>Shifting Perspective</vt:lpstr>
      <vt:lpstr>Long Term Thinking</vt:lpstr>
      <vt:lpstr>The Institute of Asset Management “Conceptual Model”</vt:lpstr>
      <vt:lpstr>PowerPoint Presentation</vt:lpstr>
      <vt:lpstr>CFR Part 625 Transit Asset Management Final Rule</vt:lpstr>
      <vt:lpstr>TAM Final Rule includes the following components: </vt:lpstr>
      <vt:lpstr>PowerPoint Presentation</vt:lpstr>
      <vt:lpstr>Timelines</vt:lpstr>
      <vt:lpstr>PowerPoint Presentation</vt:lpstr>
      <vt:lpstr>MAP 21:  FTA requirements for TAMP elements</vt:lpstr>
      <vt:lpstr>Annual Reporting / Records Requirements</vt:lpstr>
      <vt:lpstr>Data Quality</vt:lpstr>
      <vt:lpstr>Data Work-Flow</vt:lpstr>
      <vt:lpstr>PowerPoint Presentation</vt:lpstr>
      <vt:lpstr>Data to Information</vt:lpstr>
      <vt:lpstr>Hard to read slide to make a point</vt:lpstr>
      <vt:lpstr>The Institute of Asset Management “Conceptual Model”</vt:lpstr>
      <vt:lpstr>PowerPoint Presentation</vt:lpstr>
      <vt:lpstr> </vt:lpstr>
      <vt:lpstr>PowerPoint Presentation</vt:lpstr>
    </vt:vector>
  </TitlesOfParts>
  <Company>RTD Denver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CRIPPS</dc:creator>
  <cp:lastModifiedBy>Cripps, Lou</cp:lastModifiedBy>
  <cp:revision>27</cp:revision>
  <cp:lastPrinted>2017-05-09T03:37:27Z</cp:lastPrinted>
  <dcterms:created xsi:type="dcterms:W3CDTF">2017-05-09T01:04:06Z</dcterms:created>
  <dcterms:modified xsi:type="dcterms:W3CDTF">2017-08-22T13:33:23Z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0x010100B97CCDBA6420E348892451A98214C532</vt:lpwstr>
  </property>
  <property fmtid="{D5CDD505-2E9C-101B-9397-08002B2CF9AE}" pid="3" name="RTD_x0020_Department">
    <vt:lpwstr/>
  </property>
  <property fmtid="{D5CDD505-2E9C-101B-9397-08002B2CF9AE}" pid="4" name="RTD Department">
    <vt:lpwstr/>
  </property>
</Properties>
</file>